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75" r:id="rId2"/>
    <p:sldId id="256" r:id="rId3"/>
    <p:sldId id="270" r:id="rId4"/>
    <p:sldId id="271" r:id="rId5"/>
    <p:sldId id="268" r:id="rId6"/>
    <p:sldId id="267" r:id="rId7"/>
    <p:sldId id="272" r:id="rId8"/>
    <p:sldId id="257" r:id="rId9"/>
    <p:sldId id="260" r:id="rId10"/>
    <p:sldId id="261" r:id="rId11"/>
    <p:sldId id="263" r:id="rId12"/>
    <p:sldId id="269" r:id="rId13"/>
    <p:sldId id="266" r:id="rId14"/>
    <p:sldId id="273" r:id="rId15"/>
    <p:sldId id="265" r:id="rId16"/>
    <p:sldId id="258" r:id="rId17"/>
    <p:sldId id="259" r:id="rId18"/>
    <p:sldId id="262" r:id="rId19"/>
    <p:sldId id="26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1" autoAdjust="0"/>
    <p:restoredTop sz="93141" autoAdjust="0"/>
  </p:normalViewPr>
  <p:slideViewPr>
    <p:cSldViewPr>
      <p:cViewPr varScale="1">
        <p:scale>
          <a:sx n="87" d="100"/>
          <a:sy n="87" d="100"/>
        </p:scale>
        <p:origin x="-11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6F0F0-810D-423D-A7AA-B21D170AA2F3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1920B-CF58-438D-822A-5AB21290CB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77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1920B-CF58-438D-822A-5AB21290CB1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E3DB728-5B3B-4928-B9D5-8DF18D309FF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5.png"/><Relationship Id="rId5" Type="http://schemas.openxmlformats.org/officeDocument/2006/relationships/tags" Target="../tags/tag26.xml"/><Relationship Id="rId10" Type="http://schemas.openxmlformats.org/officeDocument/2006/relationships/image" Target="../media/image34.png"/><Relationship Id="rId4" Type="http://schemas.openxmlformats.org/officeDocument/2006/relationships/tags" Target="../tags/tag25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4.xml"/><Relationship Id="rId7" Type="http://schemas.openxmlformats.org/officeDocument/2006/relationships/image" Target="../media/image4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5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8.em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7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56.png"/><Relationship Id="rId5" Type="http://schemas.openxmlformats.org/officeDocument/2006/relationships/tags" Target="../tags/tag44.xml"/><Relationship Id="rId10" Type="http://schemas.openxmlformats.org/officeDocument/2006/relationships/image" Target="../media/image55.png"/><Relationship Id="rId4" Type="http://schemas.openxmlformats.org/officeDocument/2006/relationships/tags" Target="../tags/tag43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tags" Target="../tags/tag48.xml"/><Relationship Id="rId7" Type="http://schemas.openxmlformats.org/officeDocument/2006/relationships/image" Target="../media/image60.png"/><Relationship Id="rId12" Type="http://schemas.openxmlformats.org/officeDocument/2006/relationships/image" Target="../media/image63.emf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9.png"/><Relationship Id="rId11" Type="http://schemas.openxmlformats.org/officeDocument/2006/relationships/image" Target="../media/image62.em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1.png"/><Relationship Id="rId4" Type="http://schemas.openxmlformats.org/officeDocument/2006/relationships/tags" Target="../tags/tag49.xml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5.png"/><Relationship Id="rId5" Type="http://schemas.openxmlformats.org/officeDocument/2006/relationships/tags" Target="../tags/tag10.xml"/><Relationship Id="rId10" Type="http://schemas.openxmlformats.org/officeDocument/2006/relationships/image" Target="../media/image14.png"/><Relationship Id="rId4" Type="http://schemas.openxmlformats.org/officeDocument/2006/relationships/tags" Target="../tags/tag9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0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tags" Target="../tags/tag14.xml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9.xml"/><Relationship Id="rId7" Type="http://schemas.openxmlformats.org/officeDocument/2006/relationships/image" Target="../media/image2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0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E3DB728-5B3B-4928-B9D5-8DF18D309FF4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7225" y="2353617"/>
            <a:ext cx="77724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The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project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„</a:t>
            </a:r>
            <a:r>
              <a:rPr lang="en-US" sz="1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Photonic implementations of quantum-enhanced technologies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”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is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realized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within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the TEAM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programme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of Foundation for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Polish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Science,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cofinanced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from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European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Union,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Regional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Development Fund (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Programme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Innovative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l-PL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Economy</a:t>
            </a:r>
            <a:r>
              <a:rPr lang="pl-PL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2007-2013)</a:t>
            </a:r>
            <a:r>
              <a:rPr lang="pl-PL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088"/>
            <a:ext cx="266541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79863"/>
            <a:ext cx="11922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08425"/>
            <a:ext cx="15589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251520" y="786408"/>
            <a:ext cx="864096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Oscillating</a:t>
            </a:r>
            <a:r>
              <a:rPr lang="pl-PL" dirty="0" smtClean="0"/>
              <a:t> Spinor </a:t>
            </a:r>
            <a:r>
              <a:rPr lang="pl-PL" dirty="0" err="1" smtClean="0"/>
              <a:t>Solitons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1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Mathematical model of</a:t>
            </a:r>
            <a:br>
              <a:rPr lang="en-US" smtClean="0"/>
            </a:br>
            <a:r>
              <a:rPr lang="en-US" smtClean="0"/>
              <a:t>the Oscillatons</a:t>
            </a:r>
            <a:endParaRPr lang="en-US"/>
          </a:p>
        </p:txBody>
      </p:sp>
      <p:pic>
        <p:nvPicPr>
          <p:cNvPr id="5" name="eq: oscillaton ansatz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43794" y="1736542"/>
            <a:ext cx="8856412" cy="1116394"/>
          </a:xfrm>
          <a:prstGeom prst="rect">
            <a:avLst/>
          </a:prstGeom>
        </p:spPr>
      </p:pic>
      <p:sp>
        <p:nvSpPr>
          <p:cNvPr id="11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 dirty="0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10</a:t>
            </a:fld>
            <a:endParaRPr lang="pl-PL"/>
          </a:p>
        </p:txBody>
      </p:sp>
      <p:grpSp>
        <p:nvGrpSpPr>
          <p:cNvPr id="24" name="Grupa 23"/>
          <p:cNvGrpSpPr/>
          <p:nvPr/>
        </p:nvGrpSpPr>
        <p:grpSpPr>
          <a:xfrm>
            <a:off x="179512" y="3140968"/>
            <a:ext cx="8304595" cy="1872208"/>
            <a:chOff x="179512" y="3140968"/>
            <a:chExt cx="8304595" cy="1872208"/>
          </a:xfrm>
        </p:grpSpPr>
        <p:pic>
          <p:nvPicPr>
            <p:cNvPr id="8" name="eq: modulus of components" descr="addin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/>
            <a:stretch>
              <a:fillRect/>
            </a:stretch>
          </p:blipFill>
          <p:spPr>
            <a:xfrm>
              <a:off x="659893" y="3747115"/>
              <a:ext cx="7824214" cy="1266061"/>
            </a:xfrm>
            <a:prstGeom prst="rect">
              <a:avLst/>
            </a:prstGeom>
          </p:spPr>
        </p:pic>
        <p:sp>
          <p:nvSpPr>
            <p:cNvPr id="14" name="text: Oscillations of the components"/>
            <p:cNvSpPr txBox="1"/>
            <p:nvPr/>
          </p:nvSpPr>
          <p:spPr>
            <a:xfrm>
              <a:off x="179512" y="3140968"/>
              <a:ext cx="3390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Oscillations of the components:</a:t>
              </a:r>
              <a:endParaRPr lang="en-US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162263" y="3855348"/>
            <a:ext cx="7514193" cy="1979255"/>
            <a:chOff x="1162263" y="3855348"/>
            <a:chExt cx="7514193" cy="1979255"/>
          </a:xfrm>
        </p:grpSpPr>
        <p:sp>
          <p:nvSpPr>
            <p:cNvPr id="15" name="WARMHIGHLIGHTBOX: cos in |\Phi_0|^2"/>
            <p:cNvSpPr/>
            <p:nvPr/>
          </p:nvSpPr>
          <p:spPr>
            <a:xfrm flipV="1">
              <a:off x="5508104" y="3855348"/>
              <a:ext cx="1800200" cy="4377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39999">
                  <a:schemeClr val="accent2">
                    <a:alpha val="15000"/>
                  </a:schemeClr>
                </a:gs>
                <a:gs pos="70000">
                  <a:schemeClr val="accent2">
                    <a:alpha val="3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WARMHIGHLIGHTBOX: cos in |\Phi_\pm|^2"/>
            <p:cNvSpPr/>
            <p:nvPr/>
          </p:nvSpPr>
          <p:spPr>
            <a:xfrm flipV="1">
              <a:off x="6804248" y="4503420"/>
              <a:ext cx="1872208" cy="4377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39999">
                  <a:schemeClr val="accent2">
                    <a:alpha val="15000"/>
                  </a:schemeClr>
                </a:gs>
                <a:gs pos="70000">
                  <a:schemeClr val="accent2">
                    <a:alpha val="3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eq: freq of oscillations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5373017" y="5517232"/>
              <a:ext cx="2608720" cy="317371"/>
            </a:xfrm>
            <a:prstGeom prst="rect">
              <a:avLst/>
            </a:prstGeom>
          </p:spPr>
        </p:pic>
        <p:sp>
          <p:nvSpPr>
            <p:cNvPr id="17" name="text: freq of oscillations"/>
            <p:cNvSpPr txBox="1"/>
            <p:nvPr/>
          </p:nvSpPr>
          <p:spPr>
            <a:xfrm>
              <a:off x="1162263" y="5435932"/>
              <a:ext cx="4083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b="1" spc="5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The frequency of the oscillations:</a:t>
              </a:r>
              <a:endParaRPr lang="en-US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 hidden="1"/>
          <p:cNvGrpSpPr/>
          <p:nvPr/>
        </p:nvGrpSpPr>
        <p:grpSpPr>
          <a:xfrm>
            <a:off x="1156642" y="3789040"/>
            <a:ext cx="6830717" cy="2016224"/>
            <a:chOff x="1156642" y="3789040"/>
            <a:chExt cx="6830717" cy="2016224"/>
          </a:xfrm>
        </p:grpSpPr>
        <p:sp>
          <p:nvSpPr>
            <p:cNvPr id="20" name="WARMHIGHLIGHBOX: amp in |\Phi_\pm|^2"/>
            <p:cNvSpPr/>
            <p:nvPr/>
          </p:nvSpPr>
          <p:spPr>
            <a:xfrm flipV="1">
              <a:off x="6078468" y="4503420"/>
              <a:ext cx="941804" cy="4377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39999">
                  <a:schemeClr val="accent2">
                    <a:alpha val="15000"/>
                  </a:schemeClr>
                </a:gs>
                <a:gs pos="70000">
                  <a:schemeClr val="accent2">
                    <a:alpha val="3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WARMHIGHLIGHTBOX: amp in |\Phi_0|^2"/>
            <p:cNvSpPr/>
            <p:nvPr/>
          </p:nvSpPr>
          <p:spPr>
            <a:xfrm flipV="1">
              <a:off x="2411760" y="3789040"/>
              <a:ext cx="941804" cy="4377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39999">
                  <a:schemeClr val="accent2">
                    <a:alpha val="15000"/>
                  </a:schemeClr>
                </a:gs>
                <a:gs pos="70000">
                  <a:schemeClr val="accent2">
                    <a:alpha val="3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1156642" y="5343599"/>
              <a:ext cx="6830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l-PL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Amplitude</a:t>
              </a:r>
              <a:r>
                <a:rPr lang="pl-PL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of </a:t>
              </a:r>
              <a:r>
                <a:rPr lang="pl-PL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the</a:t>
              </a:r>
              <a:r>
                <a:rPr lang="pl-PL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oscillations</a:t>
              </a:r>
              <a:r>
                <a:rPr lang="pl-PL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depends</a:t>
              </a:r>
              <a:r>
                <a:rPr lang="pl-PL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on </a:t>
              </a:r>
              <a:r>
                <a:rPr lang="el-GR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α</a:t>
              </a:r>
              <a:r>
                <a:rPr lang="pl-PL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!</a:t>
              </a:r>
              <a:endPara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395536" y="4653136"/>
            <a:ext cx="6737795" cy="1512168"/>
            <a:chOff x="395536" y="3068960"/>
            <a:chExt cx="6737795" cy="1512168"/>
          </a:xfrm>
        </p:grpSpPr>
        <p:sp>
          <p:nvSpPr>
            <p:cNvPr id="25" name="text: Spin"/>
            <p:cNvSpPr txBox="1"/>
            <p:nvPr/>
          </p:nvSpPr>
          <p:spPr>
            <a:xfrm>
              <a:off x="395536" y="306896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Spin:</a:t>
              </a:r>
              <a:endParaRPr lang="pl-PL" dirty="0"/>
            </a:p>
          </p:txBody>
        </p:sp>
        <p:pic>
          <p:nvPicPr>
            <p:cNvPr id="26" name="eq: spin of oscillaton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2010670" y="3501008"/>
              <a:ext cx="5122661" cy="1080120"/>
            </a:xfrm>
            <a:prstGeom prst="rect">
              <a:avLst/>
            </a:prstGeom>
          </p:spPr>
        </p:pic>
      </p:grpSp>
      <p:grpSp>
        <p:nvGrpSpPr>
          <p:cNvPr id="37" name="Grupa 36"/>
          <p:cNvGrpSpPr/>
          <p:nvPr/>
        </p:nvGrpSpPr>
        <p:grpSpPr>
          <a:xfrm>
            <a:off x="395536" y="3140968"/>
            <a:ext cx="5394997" cy="1063742"/>
            <a:chOff x="395536" y="3140968"/>
            <a:chExt cx="5394997" cy="1063742"/>
          </a:xfrm>
        </p:grpSpPr>
        <p:sp>
          <p:nvSpPr>
            <p:cNvPr id="28" name="text: norm"/>
            <p:cNvSpPr txBox="1"/>
            <p:nvPr/>
          </p:nvSpPr>
          <p:spPr>
            <a:xfrm>
              <a:off x="395536" y="314096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Density</a:t>
              </a:r>
              <a:r>
                <a:rPr lang="pl-PL" dirty="0" smtClean="0"/>
                <a:t>:</a:t>
              </a:r>
              <a:endParaRPr lang="pl-PL" dirty="0"/>
            </a:p>
          </p:txBody>
        </p:sp>
        <p:pic>
          <p:nvPicPr>
            <p:cNvPr id="36" name="eq: density" descr="addin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3353467" y="3861048"/>
              <a:ext cx="2437066" cy="343662"/>
            </a:xfrm>
            <a:prstGeom prst="rect">
              <a:avLst/>
            </a:prstGeom>
          </p:spPr>
        </p:pic>
      </p:grpSp>
      <p:grpSp>
        <p:nvGrpSpPr>
          <p:cNvPr id="34" name="Grupa 33"/>
          <p:cNvGrpSpPr/>
          <p:nvPr/>
        </p:nvGrpSpPr>
        <p:grpSpPr>
          <a:xfrm>
            <a:off x="179512" y="3212976"/>
            <a:ext cx="8077698" cy="1872208"/>
            <a:chOff x="179512" y="3212976"/>
            <a:chExt cx="8077698" cy="1872208"/>
          </a:xfrm>
        </p:grpSpPr>
        <p:sp>
          <p:nvSpPr>
            <p:cNvPr id="31" name="text: oscillatons equations"/>
            <p:cNvSpPr txBox="1"/>
            <p:nvPr/>
          </p:nvSpPr>
          <p:spPr>
            <a:xfrm>
              <a:off x="179512" y="3212976"/>
              <a:ext cx="2787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Oscillaton equations:</a:t>
              </a:r>
              <a:endParaRPr lang="en-US" dirty="0"/>
            </a:p>
          </p:txBody>
        </p:sp>
        <p:pic>
          <p:nvPicPr>
            <p:cNvPr id="33" name="eq: oscillaton equations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/>
            <a:stretch>
              <a:fillRect/>
            </a:stretch>
          </p:blipFill>
          <p:spPr>
            <a:xfrm>
              <a:off x="886791" y="4077072"/>
              <a:ext cx="7370419" cy="10081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Approximate solutions:</a:t>
            </a:r>
            <a:br>
              <a:rPr lang="en-US" smtClean="0"/>
            </a:br>
            <a:r>
              <a:rPr lang="en-US" smtClean="0"/>
              <a:t>Post-polar Oscillatons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6" name="Obraz 5" descr="post-polar_comp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2158" y="1520239"/>
            <a:ext cx="6700322" cy="4789081"/>
          </a:xfrm>
          <a:prstGeom prst="rect">
            <a:avLst/>
          </a:prstGeom>
        </p:spPr>
      </p:pic>
      <p:sp>
        <p:nvSpPr>
          <p:cNvPr id="7" name="BOX"/>
          <p:cNvSpPr/>
          <p:nvPr/>
        </p:nvSpPr>
        <p:spPr>
          <a:xfrm>
            <a:off x="179512" y="2132856"/>
            <a:ext cx="1296144" cy="1152128"/>
          </a:xfrm>
          <a:prstGeom prst="rect">
            <a:avLst/>
          </a:prstGeom>
          <a:solidFill>
            <a:schemeClr val="bg1"/>
          </a:solidFill>
          <a:ln w="38100"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395536" y="240621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395536" y="2888940"/>
            <a:ext cx="144016" cy="1440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899592" y="2391549"/>
            <a:ext cx="262890" cy="173355"/>
          </a:xfrm>
          <a:prstGeom prst="rect">
            <a:avLst/>
          </a:prstGeom>
        </p:spPr>
      </p:pic>
      <p:pic>
        <p:nvPicPr>
          <p:cNvPr id="11" name="Obraz 1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99592" y="2878081"/>
            <a:ext cx="259080" cy="165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Approximate solutions:</a:t>
            </a:r>
            <a:br>
              <a:rPr lang="en-US" smtClean="0"/>
            </a:br>
            <a:r>
              <a:rPr lang="en-US" smtClean="0"/>
              <a:t>Post-ferromagnetic Oscillatons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6" name="Obraz 5" descr="post-ferro_comp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2158" y="1484784"/>
            <a:ext cx="6700322" cy="4789081"/>
          </a:xfrm>
          <a:prstGeom prst="rect">
            <a:avLst/>
          </a:prstGeom>
        </p:spPr>
      </p:pic>
      <p:sp>
        <p:nvSpPr>
          <p:cNvPr id="7" name="BOX"/>
          <p:cNvSpPr/>
          <p:nvPr/>
        </p:nvSpPr>
        <p:spPr>
          <a:xfrm>
            <a:off x="179512" y="2132856"/>
            <a:ext cx="1296144" cy="1152128"/>
          </a:xfrm>
          <a:prstGeom prst="rect">
            <a:avLst/>
          </a:prstGeom>
          <a:solidFill>
            <a:schemeClr val="bg1"/>
          </a:solidFill>
          <a:ln w="38100"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395536" y="240621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395536" y="2888940"/>
            <a:ext cx="144016" cy="1440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899592" y="2391549"/>
            <a:ext cx="262890" cy="173355"/>
          </a:xfrm>
          <a:prstGeom prst="rect">
            <a:avLst/>
          </a:prstGeom>
        </p:spPr>
      </p:pic>
      <p:pic>
        <p:nvPicPr>
          <p:cNvPr id="11" name="Obraz 1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99592" y="2878081"/>
            <a:ext cx="259080" cy="165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Solitons as the special case of Oscillatons</a:t>
            </a:r>
            <a:endParaRPr lang="en-US"/>
          </a:p>
        </p:txBody>
      </p:sp>
      <p:pic>
        <p:nvPicPr>
          <p:cNvPr id="19" name="Obraz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13247" y="1628799"/>
            <a:ext cx="6317507" cy="864097"/>
          </a:xfrm>
          <a:prstGeom prst="rect">
            <a:avLst/>
          </a:prstGeom>
        </p:spPr>
      </p:pic>
      <p:pic>
        <p:nvPicPr>
          <p:cNvPr id="6" name="eq: polar cond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128010" y="2984366"/>
            <a:ext cx="2887980" cy="573405"/>
          </a:xfrm>
          <a:prstGeom prst="rect">
            <a:avLst/>
          </a:prstGeom>
        </p:spPr>
      </p:pic>
      <p:pic>
        <p:nvPicPr>
          <p:cNvPr id="22" name="Obraz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116579" y="5144607"/>
            <a:ext cx="3716655" cy="958215"/>
          </a:xfrm>
          <a:prstGeom prst="rect">
            <a:avLst/>
          </a:prstGeom>
        </p:spPr>
      </p:pic>
      <p:pic>
        <p:nvPicPr>
          <p:cNvPr id="15" name="eq: polar soliton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51520" y="3704446"/>
            <a:ext cx="8660130" cy="910590"/>
          </a:xfrm>
          <a:prstGeom prst="rect">
            <a:avLst/>
          </a:prstGeom>
        </p:spPr>
      </p:pic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10" name="text: polar soliton"/>
          <p:cNvSpPr txBox="1"/>
          <p:nvPr/>
        </p:nvSpPr>
        <p:spPr>
          <a:xfrm>
            <a:off x="251520" y="262432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Polar </a:t>
            </a:r>
            <a:r>
              <a:rPr lang="pl-PL" dirty="0" err="1" smtClean="0"/>
              <a:t>soliton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11" name="text: ferro soliton"/>
          <p:cNvSpPr txBox="1"/>
          <p:nvPr/>
        </p:nvSpPr>
        <p:spPr>
          <a:xfrm>
            <a:off x="251520" y="478456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Ferromagnetic soliton: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Oscillaton</a:t>
            </a:r>
            <a:r>
              <a:rPr lang="pl-PL" dirty="0" smtClean="0"/>
              <a:t> </a:t>
            </a:r>
            <a:r>
              <a:rPr lang="pl-PL" dirty="0" err="1" smtClean="0"/>
              <a:t>collisions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Quantum Technologies </a:t>
            </a:r>
            <a:r>
              <a:rPr lang="pl-PL" dirty="0" err="1" smtClean="0"/>
              <a:t>Conference</a:t>
            </a:r>
            <a:r>
              <a:rPr lang="pl-PL" dirty="0" smtClean="0"/>
              <a:t>, Toruń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10" name="text: IN"/>
          <p:cNvSpPr txBox="1"/>
          <p:nvPr/>
        </p:nvSpPr>
        <p:spPr>
          <a:xfrm>
            <a:off x="334622" y="1628800"/>
            <a:ext cx="8474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IN:</a:t>
            </a:r>
            <a:br>
              <a:rPr lang="en-US" sz="2800" smtClean="0"/>
            </a:br>
            <a:r>
              <a:rPr lang="en-US" sz="2800" smtClean="0"/>
              <a:t>Two Oscillatons created in different soliton collisions</a:t>
            </a:r>
            <a:endParaRPr lang="en-US" sz="2000"/>
          </a:p>
        </p:txBody>
      </p:sp>
      <p:sp>
        <p:nvSpPr>
          <p:cNvPr id="11" name="text: Alice"/>
          <p:cNvSpPr txBox="1"/>
          <p:nvPr/>
        </p:nvSpPr>
        <p:spPr>
          <a:xfrm>
            <a:off x="1259632" y="2708920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Oscillaton 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eq: Alice spin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971600" y="3478713"/>
            <a:ext cx="2714625" cy="454343"/>
          </a:xfrm>
          <a:prstGeom prst="rect">
            <a:avLst/>
          </a:prstGeom>
        </p:spPr>
      </p:pic>
      <p:pic>
        <p:nvPicPr>
          <p:cNvPr id="27" name="eq: Bob spin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379480" y="3478713"/>
            <a:ext cx="2740343" cy="454343"/>
          </a:xfrm>
          <a:prstGeom prst="rect">
            <a:avLst/>
          </a:prstGeom>
        </p:spPr>
      </p:pic>
      <p:sp>
        <p:nvSpPr>
          <p:cNvPr id="20" name="text: Bob"/>
          <p:cNvSpPr txBox="1"/>
          <p:nvPr/>
        </p:nvSpPr>
        <p:spPr>
          <a:xfrm>
            <a:off x="5580112" y="2708920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Oscillaton 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</a:rPr>
              <a:t>Bob</a:t>
            </a:r>
            <a:endParaRPr lang="pl-PL" sz="2400" dirty="0"/>
          </a:p>
        </p:txBody>
      </p:sp>
      <p:sp>
        <p:nvSpPr>
          <p:cNvPr id="28" name="text: OUT"/>
          <p:cNvSpPr txBox="1"/>
          <p:nvPr/>
        </p:nvSpPr>
        <p:spPr>
          <a:xfrm>
            <a:off x="1991005" y="4581128"/>
            <a:ext cx="516199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OUT:</a:t>
            </a:r>
            <a:b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Two, altered Oscillatons!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fig: PvP:-1/3" descr="PvP(-.33)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0055" y="1980000"/>
            <a:ext cx="6103891" cy="3994081"/>
          </a:xfrm>
          <a:prstGeom prst="rect">
            <a:avLst/>
          </a:prstGeom>
        </p:spPr>
      </p:pic>
      <p:sp>
        <p:nvSpPr>
          <p:cNvPr id="24" name="text: label Alice"/>
          <p:cNvSpPr txBox="1"/>
          <p:nvPr/>
        </p:nvSpPr>
        <p:spPr>
          <a:xfrm>
            <a:off x="235402" y="1484784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</a:rPr>
              <a:t>Alice </a:t>
            </a:r>
            <a:r>
              <a:rPr lang="pl-PL" sz="2400" dirty="0" smtClean="0"/>
              <a:t>(</a:t>
            </a:r>
            <a:r>
              <a:rPr lang="en-US" sz="2400" dirty="0" smtClean="0"/>
              <a:t>lesser</a:t>
            </a:r>
            <a:r>
              <a:rPr lang="pl-PL" sz="2400" dirty="0" smtClean="0"/>
              <a:t> spin)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fig: PvPII:-1/3" descr="PvPII(-.33)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0055" y="1980000"/>
            <a:ext cx="6103891" cy="4044961"/>
          </a:xfrm>
          <a:prstGeom prst="rect">
            <a:avLst/>
          </a:prstGeom>
        </p:spPr>
      </p:pic>
      <p:sp>
        <p:nvSpPr>
          <p:cNvPr id="31" name="text: label Bob"/>
          <p:cNvSpPr txBox="1"/>
          <p:nvPr/>
        </p:nvSpPr>
        <p:spPr>
          <a:xfrm>
            <a:off x="251520" y="1484784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Bob</a:t>
            </a:r>
            <a:r>
              <a:rPr lang="en-US" sz="2400" dirty="0" smtClean="0"/>
              <a:t> (greater spin)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8" grpId="0"/>
      <p:bldP spid="24" grpId="0"/>
      <p:bldP spid="24" grpId="1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Quantum Technologies </a:t>
            </a:r>
            <a:r>
              <a:rPr lang="pl-PL" dirty="0" err="1" smtClean="0"/>
              <a:t>Conference</a:t>
            </a:r>
            <a:r>
              <a:rPr lang="pl-PL" dirty="0" smtClean="0"/>
              <a:t>, Toruń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971600" y="1988840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Polar and ferromagnetic solitons in spinor Bose-Einstein condensate</a:t>
            </a:r>
            <a:endParaRPr 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973961" y="2708920"/>
            <a:ext cx="7558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Inelastic collisions of solitons leads to creation of new kind of solutions – </a:t>
            </a:r>
            <a:br>
              <a:rPr lang="en-US" smtClean="0"/>
            </a:br>
            <a:r>
              <a:rPr lang="en-US" smtClean="0"/>
              <a:t>the Oscillatons</a:t>
            </a:r>
            <a:endParaRPr 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971600" y="4581128"/>
            <a:ext cx="752000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/>
              <a:t>The Oscillatons are similiar to solitons in Completely Integrable systems:</a:t>
            </a:r>
            <a:br>
              <a:rPr lang="en-US" smtClean="0"/>
            </a:br>
            <a:r>
              <a:rPr lang="en-US" smtClean="0"/>
              <a:t>they propagate in time without dispersion and</a:t>
            </a:r>
            <a:br>
              <a:rPr lang="en-US" smtClean="0"/>
            </a:br>
            <a:r>
              <a:rPr lang="en-US" smtClean="0"/>
              <a:t>retain their character after colliding with each other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71600" y="3717032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Solitons are special cases of the Oscillatons</a:t>
            </a:r>
            <a:endParaRPr lang="en-US"/>
          </a:p>
        </p:txBody>
      </p:sp>
      <p:sp>
        <p:nvSpPr>
          <p:cNvPr id="10" name="Elipsa 9"/>
          <p:cNvSpPr/>
          <p:nvPr/>
        </p:nvSpPr>
        <p:spPr>
          <a:xfrm>
            <a:off x="467544" y="206549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467544" y="3793686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467544" y="2924073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467544" y="5116882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Oscillations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wave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</a:t>
            </a:r>
            <a:r>
              <a:rPr lang="pl-PL" dirty="0" err="1" smtClean="0"/>
              <a:t>components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fig: maxima" descr="maxima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1632671"/>
            <a:ext cx="7182541" cy="4604641"/>
          </a:xfrm>
          <a:prstGeom prst="rect">
            <a:avLst/>
          </a:prstGeom>
        </p:spPr>
      </p:pic>
      <p:sp>
        <p:nvSpPr>
          <p:cNvPr id="22" name="BOX"/>
          <p:cNvSpPr/>
          <p:nvPr/>
        </p:nvSpPr>
        <p:spPr>
          <a:xfrm>
            <a:off x="7092280" y="2924944"/>
            <a:ext cx="1927686" cy="1440160"/>
          </a:xfrm>
          <a:prstGeom prst="rect">
            <a:avLst/>
          </a:prstGeom>
          <a:solidFill>
            <a:schemeClr val="bg1"/>
          </a:solidFill>
          <a:ln w="38100"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red solid line"/>
          <p:cNvCxnSpPr/>
          <p:nvPr/>
        </p:nvCxnSpPr>
        <p:spPr>
          <a:xfrm>
            <a:off x="7236296" y="3284984"/>
            <a:ext cx="50405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lue dashed line"/>
          <p:cNvCxnSpPr/>
          <p:nvPr/>
        </p:nvCxnSpPr>
        <p:spPr>
          <a:xfrm>
            <a:off x="7236296" y="4005064"/>
            <a:ext cx="504056" cy="0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q: max|\Phi_0|^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3140968"/>
            <a:ext cx="990600" cy="285750"/>
          </a:xfrm>
          <a:prstGeom prst="rect">
            <a:avLst/>
          </a:prstGeom>
        </p:spPr>
      </p:pic>
      <p:pic>
        <p:nvPicPr>
          <p:cNvPr id="19" name="eq: max|\Phi_\pm|^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7812360" y="3863330"/>
            <a:ext cx="1148715" cy="285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Radiation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fig: norms vs time" descr="norm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284" y="1930535"/>
            <a:ext cx="6507433" cy="40907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How</a:t>
            </a:r>
            <a:r>
              <a:rPr lang="pl-PL" dirty="0" smtClean="0"/>
              <a:t> to </a:t>
            </a:r>
            <a:r>
              <a:rPr lang="pl-PL" dirty="0" err="1" smtClean="0"/>
              <a:t>describe</a:t>
            </a:r>
            <a:r>
              <a:rPr lang="en-US" dirty="0" smtClean="0"/>
              <a:t> emerging </a:t>
            </a:r>
            <a:r>
              <a:rPr lang="en-US" dirty="0" err="1" smtClean="0"/>
              <a:t>Oscillatons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model?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7" name="text: step I"/>
          <p:cNvSpPr txBox="1"/>
          <p:nvPr/>
        </p:nvSpPr>
        <p:spPr>
          <a:xfrm>
            <a:off x="251520" y="356372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I: </a:t>
            </a:r>
            <a:r>
              <a:rPr lang="pl-PL" dirty="0" err="1" smtClean="0"/>
              <a:t>Find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angles</a:t>
            </a:r>
            <a:endParaRPr lang="pl-PL" dirty="0"/>
          </a:p>
        </p:txBody>
      </p:sp>
      <p:sp>
        <p:nvSpPr>
          <p:cNvPr id="8" name="text: step II"/>
          <p:cNvSpPr txBox="1"/>
          <p:nvPr/>
        </p:nvSpPr>
        <p:spPr>
          <a:xfrm>
            <a:off x="251520" y="4005064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II: </a:t>
            </a:r>
            <a:r>
              <a:rPr lang="pl-PL" dirty="0" err="1" smtClean="0"/>
              <a:t>Rotate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reference</a:t>
            </a:r>
            <a:r>
              <a:rPr lang="pl-PL" dirty="0" smtClean="0"/>
              <a:t> </a:t>
            </a:r>
            <a:r>
              <a:rPr lang="pl-PL" dirty="0" err="1" smtClean="0"/>
              <a:t>frame</a:t>
            </a:r>
            <a:endParaRPr lang="pl-PL" dirty="0"/>
          </a:p>
        </p:txBody>
      </p:sp>
      <p:sp>
        <p:nvSpPr>
          <p:cNvPr id="9" name="text: step III"/>
          <p:cNvSpPr txBox="1"/>
          <p:nvPr/>
        </p:nvSpPr>
        <p:spPr>
          <a:xfrm>
            <a:off x="251520" y="4437112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III: </a:t>
            </a:r>
            <a:r>
              <a:rPr lang="pl-PL" dirty="0" err="1" smtClean="0"/>
              <a:t>Find</a:t>
            </a:r>
            <a:r>
              <a:rPr lang="pl-PL" dirty="0" smtClean="0"/>
              <a:t> chemical </a:t>
            </a:r>
            <a:r>
              <a:rPr lang="pl-PL" dirty="0" err="1" smtClean="0"/>
              <a:t>potentials</a:t>
            </a:r>
            <a:endParaRPr lang="pl-PL" dirty="0"/>
          </a:p>
        </p:txBody>
      </p:sp>
      <p:sp>
        <p:nvSpPr>
          <p:cNvPr id="10" name="text: step IV"/>
          <p:cNvSpPr txBox="1"/>
          <p:nvPr/>
        </p:nvSpPr>
        <p:spPr>
          <a:xfrm>
            <a:off x="251520" y="4869160"/>
            <a:ext cx="416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Step IV: </a:t>
            </a:r>
            <a:r>
              <a:rPr lang="pl-PL" dirty="0" err="1" smtClean="0"/>
              <a:t>Solve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Oscillaton</a:t>
            </a:r>
            <a:r>
              <a:rPr lang="pl-PL" dirty="0" smtClean="0"/>
              <a:t> </a:t>
            </a:r>
            <a:r>
              <a:rPr lang="pl-PL" dirty="0" err="1" smtClean="0"/>
              <a:t>equations</a:t>
            </a:r>
            <a:endParaRPr lang="pl-PL" dirty="0"/>
          </a:p>
        </p:txBody>
      </p:sp>
      <p:pic>
        <p:nvPicPr>
          <p:cNvPr id="20" name="eq: oscillaton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37744" y="1736542"/>
            <a:ext cx="8668512" cy="1092708"/>
          </a:xfrm>
          <a:prstGeom prst="rect">
            <a:avLst/>
          </a:prstGeom>
        </p:spPr>
      </p:pic>
      <p:sp>
        <p:nvSpPr>
          <p:cNvPr id="12" name="WARMHIGHLIGHTBOX: angles"/>
          <p:cNvSpPr/>
          <p:nvPr/>
        </p:nvSpPr>
        <p:spPr>
          <a:xfrm flipV="1">
            <a:off x="1841396" y="1922532"/>
            <a:ext cx="714380" cy="71438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9999">
                <a:schemeClr val="accent2">
                  <a:alpha val="15000"/>
                </a:schemeClr>
              </a:gs>
              <a:gs pos="70000">
                <a:schemeClr val="accent2">
                  <a:alpha val="30000"/>
                </a:schemeClr>
              </a:gs>
              <a:gs pos="100000">
                <a:schemeClr val="accent2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eq: dir of spin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067050" y="3933056"/>
            <a:ext cx="3009900" cy="910590"/>
          </a:xfrm>
          <a:prstGeom prst="rect">
            <a:avLst/>
          </a:prstGeom>
        </p:spPr>
      </p:pic>
      <p:pic>
        <p:nvPicPr>
          <p:cNvPr id="17" name="eq: inverse U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828154" y="4725144"/>
            <a:ext cx="3487692" cy="504056"/>
          </a:xfrm>
          <a:prstGeom prst="rect">
            <a:avLst/>
          </a:prstGeom>
        </p:spPr>
      </p:pic>
      <p:pic>
        <p:nvPicPr>
          <p:cNvPr id="32" name="eq: oscillaton in eigenframe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77514" y="1772816"/>
            <a:ext cx="7788973" cy="1001649"/>
          </a:xfrm>
          <a:prstGeom prst="rect">
            <a:avLst/>
          </a:prstGeom>
        </p:spPr>
      </p:pic>
      <p:sp>
        <p:nvSpPr>
          <p:cNvPr id="24" name="WARMHIGHLIGHTBOX: \mu_+"/>
          <p:cNvSpPr/>
          <p:nvPr/>
        </p:nvSpPr>
        <p:spPr>
          <a:xfrm flipV="1">
            <a:off x="3426712" y="1916832"/>
            <a:ext cx="497216" cy="48241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9999">
                <a:schemeClr val="accent2">
                  <a:alpha val="15000"/>
                </a:schemeClr>
              </a:gs>
              <a:gs pos="70000">
                <a:schemeClr val="accent2">
                  <a:alpha val="30000"/>
                </a:schemeClr>
              </a:gs>
              <a:gs pos="100000">
                <a:schemeClr val="accent2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WARMHIGHLIGHTBOX: \mu_-"/>
          <p:cNvSpPr/>
          <p:nvPr/>
        </p:nvSpPr>
        <p:spPr>
          <a:xfrm flipV="1">
            <a:off x="6379040" y="1916832"/>
            <a:ext cx="497216" cy="48241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9999">
                <a:schemeClr val="accent2">
                  <a:alpha val="15000"/>
                </a:schemeClr>
              </a:gs>
              <a:gs pos="70000">
                <a:schemeClr val="accent2">
                  <a:alpha val="30000"/>
                </a:schemeClr>
              </a:gs>
              <a:gs pos="100000">
                <a:schemeClr val="accent2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eq: phases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888265" y="5013176"/>
            <a:ext cx="3134868" cy="523875"/>
          </a:xfrm>
          <a:prstGeom prst="rect">
            <a:avLst/>
          </a:prstGeom>
        </p:spPr>
      </p:pic>
      <p:pic>
        <p:nvPicPr>
          <p:cNvPr id="29" name="eq: solve equations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89538" y="5393510"/>
            <a:ext cx="8964925" cy="555770"/>
          </a:xfrm>
          <a:prstGeom prst="rect">
            <a:avLst/>
          </a:prstGeom>
        </p:spPr>
      </p:pic>
      <p:sp>
        <p:nvSpPr>
          <p:cNvPr id="30" name="WARMHIGHLIGHTBOX: \eta_+"/>
          <p:cNvSpPr/>
          <p:nvPr/>
        </p:nvSpPr>
        <p:spPr>
          <a:xfrm flipV="1">
            <a:off x="2555776" y="2060847"/>
            <a:ext cx="792088" cy="48241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9999">
                <a:schemeClr val="accent2">
                  <a:alpha val="15000"/>
                </a:schemeClr>
              </a:gs>
              <a:gs pos="70000">
                <a:schemeClr val="accent2">
                  <a:alpha val="30000"/>
                </a:schemeClr>
              </a:gs>
              <a:gs pos="100000">
                <a:schemeClr val="accent2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WARMHIGHLIGHTBOX: \eta_-"/>
          <p:cNvSpPr/>
          <p:nvPr/>
        </p:nvSpPr>
        <p:spPr>
          <a:xfrm flipV="1">
            <a:off x="5436096" y="2060848"/>
            <a:ext cx="792088" cy="48241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9999">
                <a:schemeClr val="accent2">
                  <a:alpha val="15000"/>
                </a:schemeClr>
              </a:gs>
              <a:gs pos="70000">
                <a:schemeClr val="accent2">
                  <a:alpha val="30000"/>
                </a:schemeClr>
              </a:gs>
              <a:gs pos="100000">
                <a:schemeClr val="accent2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2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Oscillaton</a:t>
            </a:r>
            <a:r>
              <a:rPr lang="pl-PL" dirty="0" smtClean="0"/>
              <a:t> </a:t>
            </a:r>
            <a:r>
              <a:rPr lang="pl-PL" dirty="0" err="1" smtClean="0"/>
              <a:t>collisions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19</a:t>
            </a:fld>
            <a:endParaRPr lang="pl-PL"/>
          </a:p>
        </p:txBody>
      </p:sp>
      <p:grpSp>
        <p:nvGrpSpPr>
          <p:cNvPr id="23" name="Grupa 22"/>
          <p:cNvGrpSpPr/>
          <p:nvPr/>
        </p:nvGrpSpPr>
        <p:grpSpPr>
          <a:xfrm>
            <a:off x="821615" y="1991742"/>
            <a:ext cx="7500771" cy="2827705"/>
            <a:chOff x="821615" y="1991742"/>
            <a:chExt cx="7500771" cy="2827705"/>
          </a:xfrm>
        </p:grpSpPr>
        <p:sp>
          <p:nvSpPr>
            <p:cNvPr id="10" name="text: case I"/>
            <p:cNvSpPr txBox="1"/>
            <p:nvPr/>
          </p:nvSpPr>
          <p:spPr>
            <a:xfrm>
              <a:off x="821615" y="1991742"/>
              <a:ext cx="750077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3600" dirty="0" err="1" smtClean="0"/>
                <a:t>Case</a:t>
              </a:r>
              <a:r>
                <a:rPr lang="pl-PL" sz="3600" dirty="0" smtClean="0"/>
                <a:t> I:</a:t>
              </a:r>
              <a:r>
                <a:rPr lang="pl-PL" sz="2800" dirty="0" smtClean="0"/>
                <a:t/>
              </a:r>
              <a:br>
                <a:rPr lang="pl-PL" sz="2800" dirty="0" smtClean="0"/>
              </a:br>
              <a:r>
                <a:rPr lang="pl-PL" sz="2800" dirty="0" smtClean="0"/>
                <a:t>post-polar </a:t>
              </a:r>
              <a:r>
                <a:rPr lang="pl-PL" sz="2800" dirty="0" err="1" smtClean="0"/>
                <a:t>Oscillaton</a:t>
              </a:r>
              <a:r>
                <a:rPr lang="pl-PL" sz="2800" dirty="0" smtClean="0"/>
                <a:t> </a:t>
              </a:r>
              <a:r>
                <a:rPr lang="pl-PL" sz="2800" dirty="0" err="1" smtClean="0"/>
                <a:t>vs</a:t>
              </a:r>
              <a:r>
                <a:rPr lang="pl-PL" sz="2800" dirty="0" smtClean="0"/>
                <a:t>. post-polar </a:t>
              </a:r>
              <a:r>
                <a:rPr lang="pl-PL" sz="2800" dirty="0" err="1" smtClean="0"/>
                <a:t>Oscillaton</a:t>
              </a:r>
              <a:r>
                <a:rPr lang="pl-PL" sz="2800" dirty="0" smtClean="0"/>
                <a:t> </a:t>
              </a:r>
              <a:endParaRPr lang="pl-PL" sz="2800" dirty="0"/>
            </a:p>
          </p:txBody>
        </p:sp>
        <p:sp>
          <p:nvSpPr>
            <p:cNvPr id="11" name="text: case I oscillaton (1)"/>
            <p:cNvSpPr txBox="1"/>
            <p:nvPr/>
          </p:nvSpPr>
          <p:spPr>
            <a:xfrm>
              <a:off x="1667723" y="378904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Oscillaton</a:t>
              </a:r>
              <a:r>
                <a:rPr lang="pl-PL" dirty="0" smtClean="0"/>
                <a:t> (1):</a:t>
              </a:r>
              <a:endParaRPr lang="pl-PL" dirty="0"/>
            </a:p>
          </p:txBody>
        </p:sp>
        <p:pic>
          <p:nvPicPr>
            <p:cNvPr id="21" name="eq: case I spin (1)" descr="addin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1115616" y="4365104"/>
              <a:ext cx="2637473" cy="454343"/>
            </a:xfrm>
            <a:prstGeom prst="rect">
              <a:avLst/>
            </a:prstGeom>
          </p:spPr>
        </p:pic>
        <p:pic>
          <p:nvPicPr>
            <p:cNvPr id="22" name="eq: case I spin (2)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5379481" y="4365104"/>
              <a:ext cx="2648903" cy="454343"/>
            </a:xfrm>
            <a:prstGeom prst="rect">
              <a:avLst/>
            </a:prstGeom>
          </p:spPr>
        </p:pic>
        <p:sp>
          <p:nvSpPr>
            <p:cNvPr id="20" name="text: case I oscillaton (2)"/>
            <p:cNvSpPr txBox="1"/>
            <p:nvPr/>
          </p:nvSpPr>
          <p:spPr>
            <a:xfrm>
              <a:off x="5844187" y="378904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Oscillaton</a:t>
              </a:r>
              <a:r>
                <a:rPr lang="pl-PL" dirty="0" smtClean="0"/>
                <a:t> (2):</a:t>
              </a:r>
              <a:endParaRPr lang="pl-PL" dirty="0"/>
            </a:p>
          </p:txBody>
        </p:sp>
      </p:grpSp>
      <p:pic>
        <p:nvPicPr>
          <p:cNvPr id="15" name="fig: PvP:-1/3" descr="PvP(-.33)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0055" y="1980000"/>
            <a:ext cx="6103891" cy="3994081"/>
          </a:xfrm>
          <a:prstGeom prst="rect">
            <a:avLst/>
          </a:prstGeom>
        </p:spPr>
      </p:pic>
      <p:sp>
        <p:nvSpPr>
          <p:cNvPr id="24" name="text: label case I oscillaton (1)"/>
          <p:cNvSpPr txBox="1"/>
          <p:nvPr/>
        </p:nvSpPr>
        <p:spPr>
          <a:xfrm>
            <a:off x="235402" y="148478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Post-polar </a:t>
            </a:r>
            <a:r>
              <a:rPr lang="pl-PL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oscillaton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(1)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fig: PvPII:-1/3" descr="PvPII(-.33).ep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0055" y="1980000"/>
            <a:ext cx="6103891" cy="4044961"/>
          </a:xfrm>
          <a:prstGeom prst="rect">
            <a:avLst/>
          </a:prstGeom>
        </p:spPr>
      </p:pic>
      <p:sp>
        <p:nvSpPr>
          <p:cNvPr id="31" name="text: label case I oscillaton (2)"/>
          <p:cNvSpPr txBox="1"/>
          <p:nvPr/>
        </p:nvSpPr>
        <p:spPr>
          <a:xfrm>
            <a:off x="251520" y="148478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Post-polar </a:t>
            </a:r>
            <a:r>
              <a:rPr lang="pl-PL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oscillaton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(2)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1" name="Grupa 40"/>
          <p:cNvGrpSpPr/>
          <p:nvPr/>
        </p:nvGrpSpPr>
        <p:grpSpPr>
          <a:xfrm>
            <a:off x="827584" y="1988840"/>
            <a:ext cx="7478329" cy="2827705"/>
            <a:chOff x="827584" y="1988840"/>
            <a:chExt cx="7478329" cy="2827705"/>
          </a:xfrm>
        </p:grpSpPr>
        <p:sp>
          <p:nvSpPr>
            <p:cNvPr id="33" name="text: case II"/>
            <p:cNvSpPr txBox="1"/>
            <p:nvPr/>
          </p:nvSpPr>
          <p:spPr>
            <a:xfrm>
              <a:off x="827584" y="1988840"/>
              <a:ext cx="747832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3600" dirty="0" err="1" smtClean="0"/>
                <a:t>Case</a:t>
              </a:r>
              <a:r>
                <a:rPr lang="pl-PL" sz="3600" dirty="0" smtClean="0"/>
                <a:t> II:</a:t>
              </a:r>
              <a:r>
                <a:rPr lang="pl-PL" sz="2800" dirty="0" smtClean="0"/>
                <a:t/>
              </a:r>
              <a:br>
                <a:rPr lang="pl-PL" sz="2800" dirty="0" smtClean="0"/>
              </a:br>
              <a:r>
                <a:rPr lang="pl-PL" sz="2800" dirty="0" smtClean="0"/>
                <a:t>post-polar </a:t>
              </a:r>
              <a:r>
                <a:rPr lang="pl-PL" sz="2800" dirty="0" err="1" smtClean="0"/>
                <a:t>Oscillaton</a:t>
              </a:r>
              <a:r>
                <a:rPr lang="pl-PL" sz="2800" dirty="0" smtClean="0"/>
                <a:t> </a:t>
              </a:r>
              <a:r>
                <a:rPr lang="pl-PL" sz="2800" dirty="0" err="1" smtClean="0"/>
                <a:t>vs</a:t>
              </a:r>
              <a:r>
                <a:rPr lang="pl-PL" sz="2800" dirty="0" smtClean="0"/>
                <a:t>. Post-ferro </a:t>
              </a:r>
              <a:r>
                <a:rPr lang="pl-PL" sz="2800" dirty="0" err="1" smtClean="0"/>
                <a:t>Oscillaton</a:t>
              </a:r>
              <a:r>
                <a:rPr lang="pl-PL" sz="2800" dirty="0" smtClean="0"/>
                <a:t> </a:t>
              </a:r>
              <a:endParaRPr lang="pl-PL" sz="2800" dirty="0"/>
            </a:p>
          </p:txBody>
        </p:sp>
        <p:sp>
          <p:nvSpPr>
            <p:cNvPr id="34" name="text: case II p.polar oscillaton (1)"/>
            <p:cNvSpPr txBox="1"/>
            <p:nvPr/>
          </p:nvSpPr>
          <p:spPr>
            <a:xfrm>
              <a:off x="971600" y="3786138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Post-polar </a:t>
              </a:r>
              <a:r>
                <a:rPr lang="pl-PL" dirty="0" err="1" smtClean="0"/>
                <a:t>Oscillaton</a:t>
              </a:r>
              <a:r>
                <a:rPr lang="pl-PL" dirty="0" smtClean="0"/>
                <a:t> (1):</a:t>
              </a:r>
              <a:endParaRPr lang="pl-PL" dirty="0"/>
            </a:p>
          </p:txBody>
        </p:sp>
        <p:pic>
          <p:nvPicPr>
            <p:cNvPr id="35" name="eq: case II spin (1)" descr="addin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971600" y="4362202"/>
              <a:ext cx="2637473" cy="454343"/>
            </a:xfrm>
            <a:prstGeom prst="rect">
              <a:avLst/>
            </a:prstGeom>
          </p:spPr>
        </p:pic>
        <p:pic>
          <p:nvPicPr>
            <p:cNvPr id="40" name="Obraz 39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5520640" y="4362201"/>
              <a:ext cx="2651760" cy="454343"/>
            </a:xfrm>
            <a:prstGeom prst="rect">
              <a:avLst/>
            </a:prstGeom>
          </p:spPr>
        </p:pic>
        <p:sp>
          <p:nvSpPr>
            <p:cNvPr id="37" name="text: case II p.ferro oscillaton (2)"/>
            <p:cNvSpPr txBox="1"/>
            <p:nvPr/>
          </p:nvSpPr>
          <p:spPr>
            <a:xfrm>
              <a:off x="5487049" y="3786138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Post-ferro </a:t>
              </a:r>
              <a:r>
                <a:rPr lang="pl-PL" dirty="0" err="1" smtClean="0"/>
                <a:t>Oscillaton</a:t>
              </a:r>
              <a:r>
                <a:rPr lang="pl-PL" dirty="0" smtClean="0"/>
                <a:t> (2):</a:t>
              </a:r>
              <a:endParaRPr lang="pl-PL" dirty="0"/>
            </a:p>
          </p:txBody>
        </p:sp>
      </p:grpSp>
      <p:pic>
        <p:nvPicPr>
          <p:cNvPr id="14" name="fig: PvF:-1/3" descr="PvF(-.33).eps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0055" y="1980000"/>
            <a:ext cx="6103891" cy="3994081"/>
          </a:xfrm>
          <a:prstGeom prst="rect">
            <a:avLst/>
          </a:prstGeom>
        </p:spPr>
      </p:pic>
      <p:sp>
        <p:nvSpPr>
          <p:cNvPr id="38" name="text: label case II p.polar oscillaton (1)"/>
          <p:cNvSpPr txBox="1"/>
          <p:nvPr/>
        </p:nvSpPr>
        <p:spPr>
          <a:xfrm>
            <a:off x="251520" y="1484784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Post-polar </a:t>
            </a:r>
            <a:r>
              <a:rPr lang="pl-PL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Oscillaton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(1)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fig: FvP:-1/3" descr="FvP(-_33).eps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83738"/>
            <a:ext cx="9144000" cy="3033494"/>
          </a:xfrm>
          <a:prstGeom prst="rect">
            <a:avLst/>
          </a:prstGeom>
        </p:spPr>
      </p:pic>
      <p:sp>
        <p:nvSpPr>
          <p:cNvPr id="39" name="text: label case II p.ferro oscillaton (2)"/>
          <p:cNvSpPr txBox="1"/>
          <p:nvPr/>
        </p:nvSpPr>
        <p:spPr>
          <a:xfrm>
            <a:off x="251520" y="148478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Post-ferro </a:t>
            </a:r>
            <a:r>
              <a:rPr lang="pl-PL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Oscillaton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(2)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1" grpId="0"/>
      <p:bldP spid="31" grpId="1"/>
      <p:bldP spid="38" grpId="0"/>
      <p:bldP spid="38" grpId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Oscillating</a:t>
            </a:r>
            <a:r>
              <a:rPr lang="pl-PL" dirty="0" smtClean="0"/>
              <a:t> Spinor </a:t>
            </a:r>
            <a:r>
              <a:rPr lang="pl-PL" dirty="0" err="1" smtClean="0"/>
              <a:t>Solitons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Piotr </a:t>
            </a:r>
            <a:r>
              <a:rPr lang="pl-PL" dirty="0" err="1" smtClean="0"/>
              <a:t>Szańkowski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Marek </a:t>
            </a:r>
            <a:r>
              <a:rPr lang="pl-PL" dirty="0" err="1" smtClean="0"/>
              <a:t>Trippenbach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Eryk Infeld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B728-5B3B-4928-B9D5-8DF18D309FF4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707014" y="198884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Bose-Einstein Condensate in the optical trap</a:t>
            </a:r>
            <a:endParaRPr 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1731794" y="28529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Solitons in the spinor BEC</a:t>
            </a:r>
            <a:endParaRPr 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1691680" y="378904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Soliton collisions – creation of the Oscillatons</a:t>
            </a:r>
            <a:endParaRPr 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1691680" y="4797152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Mathematical description of the Oscillatons</a:t>
            </a:r>
            <a:endParaRPr 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1691680" y="5733256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Collisions of the Oscillatons</a:t>
            </a:r>
            <a:endParaRPr lang="en-US"/>
          </a:p>
        </p:txBody>
      </p:sp>
      <p:sp>
        <p:nvSpPr>
          <p:cNvPr id="11" name="Elipsa 10"/>
          <p:cNvSpPr/>
          <p:nvPr/>
        </p:nvSpPr>
        <p:spPr>
          <a:xfrm>
            <a:off x="1187624" y="206549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1187624" y="3861048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1187624" y="2924073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1187624" y="4869160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1187624" y="580526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Quantum Technologies </a:t>
            </a:r>
            <a:r>
              <a:rPr lang="en-US" dirty="0" smtClean="0"/>
              <a:t>Conference</a:t>
            </a:r>
            <a:r>
              <a:rPr lang="pl-PL" dirty="0" smtClean="0"/>
              <a:t>, Toruń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6" name="text: description"/>
          <p:cNvSpPr txBox="1"/>
          <p:nvPr/>
        </p:nvSpPr>
        <p:spPr>
          <a:xfrm>
            <a:off x="1093201" y="1664221"/>
            <a:ext cx="6609502" cy="16927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3000"/>
              </a:spcBef>
            </a:pPr>
            <a:r>
              <a:rPr lang="en-US" dirty="0" smtClean="0"/>
              <a:t>Bose-Einstein Condensate at T=0 confined in the optical trap.</a:t>
            </a:r>
          </a:p>
          <a:p>
            <a:pPr algn="ctr">
              <a:spcBef>
                <a:spcPts val="3000"/>
              </a:spcBef>
            </a:pPr>
            <a:r>
              <a:rPr lang="en-US" dirty="0" smtClean="0"/>
              <a:t>Spins of trapped atoms are not frozen like in the magnetic trap!</a:t>
            </a:r>
          </a:p>
          <a:p>
            <a:pPr algn="ctr">
              <a:spcBef>
                <a:spcPts val="3000"/>
              </a:spcBef>
            </a:pPr>
            <a:r>
              <a:rPr lang="en-US" dirty="0" smtClean="0"/>
              <a:t>The spinor nature of the condensate can be manifested.</a:t>
            </a:r>
          </a:p>
        </p:txBody>
      </p:sp>
      <p:sp>
        <p:nvSpPr>
          <p:cNvPr id="18" name="text: only F=1"/>
          <p:cNvSpPr txBox="1"/>
          <p:nvPr/>
        </p:nvSpPr>
        <p:spPr>
          <a:xfrm>
            <a:off x="711424" y="3933056"/>
            <a:ext cx="766344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will consider atoms with hyperfine spin F=1 (e</a:t>
            </a:r>
            <a:r>
              <a:rPr lang="pl-PL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.g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2000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87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Rb).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" name="Obraz 3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989743" y="2151883"/>
            <a:ext cx="7164514" cy="1781175"/>
          </a:xfrm>
          <a:prstGeom prst="rect">
            <a:avLst/>
          </a:prstGeom>
        </p:spPr>
      </p:pic>
      <p:sp>
        <p:nvSpPr>
          <p:cNvPr id="16" name="text: hamiltonian"/>
          <p:cNvSpPr txBox="1"/>
          <p:nvPr/>
        </p:nvSpPr>
        <p:spPr>
          <a:xfrm>
            <a:off x="2889488" y="170080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Hamiltonian of the system:</a:t>
            </a:r>
            <a:endParaRPr lang="en-US" dirty="0"/>
          </a:p>
        </p:txBody>
      </p:sp>
      <p:grpSp>
        <p:nvGrpSpPr>
          <p:cNvPr id="22" name="Grupa 21"/>
          <p:cNvGrpSpPr/>
          <p:nvPr/>
        </p:nvGrpSpPr>
        <p:grpSpPr>
          <a:xfrm>
            <a:off x="1166691" y="4365104"/>
            <a:ext cx="6810619" cy="870966"/>
            <a:chOff x="1547663" y="4365104"/>
            <a:chExt cx="6810619" cy="870966"/>
          </a:xfrm>
        </p:grpSpPr>
        <p:pic>
          <p:nvPicPr>
            <p:cNvPr id="20" name="eq: field operator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1547663" y="4365104"/>
              <a:ext cx="2091690" cy="870966"/>
            </a:xfrm>
            <a:prstGeom prst="rect">
              <a:avLst/>
            </a:prstGeom>
          </p:spPr>
        </p:pic>
        <p:sp>
          <p:nvSpPr>
            <p:cNvPr id="21" name="text: field operator"/>
            <p:cNvSpPr txBox="1"/>
            <p:nvPr/>
          </p:nvSpPr>
          <p:spPr>
            <a:xfrm>
              <a:off x="3851920" y="4615921"/>
              <a:ext cx="4506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field operator of each spin component</a:t>
              </a:r>
              <a:endParaRPr lang="en-US" dirty="0"/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3256980" y="4653136"/>
            <a:ext cx="2630041" cy="369332"/>
            <a:chOff x="3028588" y="4653136"/>
            <a:chExt cx="2630041" cy="369332"/>
          </a:xfrm>
        </p:grpSpPr>
        <p:pic>
          <p:nvPicPr>
            <p:cNvPr id="29" name="eq: trap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tretch>
              <a:fillRect/>
            </a:stretch>
          </p:blipFill>
          <p:spPr>
            <a:xfrm>
              <a:off x="3028588" y="4725144"/>
              <a:ext cx="175260" cy="177165"/>
            </a:xfrm>
            <a:prstGeom prst="rect">
              <a:avLst/>
            </a:prstGeom>
          </p:spPr>
        </p:pic>
        <p:sp>
          <p:nvSpPr>
            <p:cNvPr id="30" name="text: trap"/>
            <p:cNvSpPr txBox="1"/>
            <p:nvPr/>
          </p:nvSpPr>
          <p:spPr>
            <a:xfrm>
              <a:off x="3635896" y="4653136"/>
              <a:ext cx="2022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trapping potential</a:t>
              </a:r>
              <a:endParaRPr lang="en-US" dirty="0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2337138" y="4643844"/>
            <a:ext cx="4469725" cy="369332"/>
            <a:chOff x="1043608" y="5445224"/>
            <a:chExt cx="4469725" cy="369332"/>
          </a:xfrm>
        </p:grpSpPr>
        <p:pic>
          <p:nvPicPr>
            <p:cNvPr id="23" name="eq: spin operators" descr="addin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1043608" y="5497016"/>
              <a:ext cx="1894523" cy="265748"/>
            </a:xfrm>
            <a:prstGeom prst="rect">
              <a:avLst/>
            </a:prstGeom>
          </p:spPr>
        </p:pic>
        <p:sp>
          <p:nvSpPr>
            <p:cNvPr id="24" name="text: spin operators"/>
            <p:cNvSpPr txBox="1"/>
            <p:nvPr/>
          </p:nvSpPr>
          <p:spPr>
            <a:xfrm>
              <a:off x="3635896" y="5445224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spin 1 operators</a:t>
              </a:r>
              <a:endParaRPr lang="en-US"/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217230" y="4221088"/>
            <a:ext cx="8709541" cy="1251585"/>
            <a:chOff x="251520" y="4221088"/>
            <a:chExt cx="8709541" cy="1251585"/>
          </a:xfrm>
        </p:grpSpPr>
        <p:pic>
          <p:nvPicPr>
            <p:cNvPr id="26" name="eq: coupling constats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251520" y="4221088"/>
              <a:ext cx="2478405" cy="1251585"/>
            </a:xfrm>
            <a:prstGeom prst="rect">
              <a:avLst/>
            </a:prstGeom>
          </p:spPr>
        </p:pic>
        <p:sp>
          <p:nvSpPr>
            <p:cNvPr id="27" name="text: scattering lengths"/>
            <p:cNvSpPr txBox="1"/>
            <p:nvPr/>
          </p:nvSpPr>
          <p:spPr>
            <a:xfrm>
              <a:off x="2915816" y="4643844"/>
              <a:ext cx="6045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where </a:t>
              </a:r>
              <a:r>
                <a:rPr lang="en-US" i="1" dirty="0" smtClean="0"/>
                <a:t>a</a:t>
              </a:r>
              <a:r>
                <a:rPr lang="en-US" i="1" baseline="-25000" dirty="0" smtClean="0"/>
                <a:t>f</a:t>
              </a:r>
              <a:r>
                <a:rPr lang="en-US" dirty="0" smtClean="0"/>
                <a:t> is s-wave scattering length of total spin </a:t>
              </a:r>
              <a:r>
                <a:rPr lang="en-US" i="1" dirty="0" smtClean="0"/>
                <a:t>f</a:t>
              </a:r>
              <a:r>
                <a:rPr lang="en-US" dirty="0" smtClean="0"/>
                <a:t> channel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Spinor Gross-Pitaevskii equation</a:t>
            </a:r>
            <a:endParaRPr lang="en-US"/>
          </a:p>
        </p:txBody>
      </p:sp>
      <p:pic>
        <p:nvPicPr>
          <p:cNvPr id="16" name="Obraz 1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224440" y="2564902"/>
            <a:ext cx="6695123" cy="914400"/>
          </a:xfrm>
          <a:prstGeom prst="rect">
            <a:avLst/>
          </a:prstGeom>
        </p:spPr>
      </p:pic>
      <p:pic>
        <p:nvPicPr>
          <p:cNvPr id="7" name="Obraz 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898583" y="5085184"/>
            <a:ext cx="1346835" cy="962025"/>
          </a:xfrm>
          <a:prstGeom prst="rect">
            <a:avLst/>
          </a:prstGeom>
        </p:spPr>
      </p:pic>
      <p:pic>
        <p:nvPicPr>
          <p:cNvPr id="8" name="Obraz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012160" y="5424646"/>
            <a:ext cx="1249680" cy="308610"/>
          </a:xfrm>
          <a:prstGeom prst="rect">
            <a:avLst/>
          </a:prstGeom>
        </p:spPr>
      </p:pic>
      <p:pic>
        <p:nvPicPr>
          <p:cNvPr id="22" name="Obraz 2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827584" y="5373216"/>
            <a:ext cx="2285429" cy="469773"/>
          </a:xfrm>
          <a:prstGeom prst="rect">
            <a:avLst/>
          </a:prstGeom>
        </p:spPr>
      </p:pic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3" name="Symbol zastępczy stop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1940511" y="1700808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Mean-field approximation and variational principle</a:t>
            </a:r>
            <a:br>
              <a:rPr lang="en-US" smtClean="0"/>
            </a:br>
            <a:r>
              <a:rPr lang="en-US" smtClean="0"/>
              <a:t>leads to the spinor Gross-Pitaevskii equation</a:t>
            </a:r>
            <a:endParaRPr lang="en-US"/>
          </a:p>
        </p:txBody>
      </p:sp>
      <p:grpSp>
        <p:nvGrpSpPr>
          <p:cNvPr id="19" name="Grupa 18"/>
          <p:cNvGrpSpPr/>
          <p:nvPr/>
        </p:nvGrpSpPr>
        <p:grpSpPr>
          <a:xfrm>
            <a:off x="1259632" y="3717032"/>
            <a:ext cx="6624736" cy="870966"/>
            <a:chOff x="1835696" y="3717032"/>
            <a:chExt cx="6624736" cy="870966"/>
          </a:xfrm>
        </p:grpSpPr>
        <p:pic>
          <p:nvPicPr>
            <p:cNvPr id="17" name="Obraz 16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1835696" y="3717032"/>
              <a:ext cx="1639062" cy="870966"/>
            </a:xfrm>
            <a:prstGeom prst="rect">
              <a:avLst/>
            </a:prstGeom>
          </p:spPr>
        </p:pic>
        <p:sp>
          <p:nvSpPr>
            <p:cNvPr id="18" name="pole tekstowe 17"/>
            <p:cNvSpPr txBox="1"/>
            <p:nvPr/>
          </p:nvSpPr>
          <p:spPr>
            <a:xfrm>
              <a:off x="3838654" y="3967849"/>
              <a:ext cx="4621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the order parameter (spinor wave function)</a:t>
              </a:r>
              <a:endParaRPr lang="en-US"/>
            </a:p>
          </p:txBody>
        </p:sp>
      </p:grpSp>
      <p:sp>
        <p:nvSpPr>
          <p:cNvPr id="20" name="pole tekstowe 19"/>
          <p:cNvSpPr txBox="1"/>
          <p:nvPr/>
        </p:nvSpPr>
        <p:spPr>
          <a:xfrm>
            <a:off x="251520" y="341970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where</a:t>
            </a:r>
            <a:endParaRPr lang="en-US"/>
          </a:p>
        </p:txBody>
      </p:sp>
      <p:sp>
        <p:nvSpPr>
          <p:cNvPr id="21" name="pole tekstowe 20"/>
          <p:cNvSpPr txBox="1"/>
          <p:nvPr/>
        </p:nvSpPr>
        <p:spPr>
          <a:xfrm>
            <a:off x="251520" y="486916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and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Solitons</a:t>
            </a:r>
            <a:endParaRPr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14" name="fig: thomasfermi" descr="thomasfermi.eps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24998" y="2492896"/>
            <a:ext cx="5694004" cy="3757489"/>
          </a:xfrm>
          <a:prstGeom prst="rect">
            <a:avLst/>
          </a:prstGeom>
        </p:spPr>
      </p:pic>
      <p:sp>
        <p:nvSpPr>
          <p:cNvPr id="17" name="text: gr. state 4 c_0 &gt; 0" hidden="1"/>
          <p:cNvSpPr txBox="1"/>
          <p:nvPr/>
        </p:nvSpPr>
        <p:spPr>
          <a:xfrm>
            <a:off x="3091467" y="1988840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ground</a:t>
            </a:r>
            <a:r>
              <a:rPr lang="pl-PL" dirty="0" smtClean="0"/>
              <a:t> state for </a:t>
            </a:r>
            <a:r>
              <a:rPr lang="pl-PL" i="1" dirty="0" smtClean="0"/>
              <a:t>c</a:t>
            </a:r>
            <a:r>
              <a:rPr lang="pl-PL" i="1" baseline="-25000" dirty="0" smtClean="0"/>
              <a:t>0</a:t>
            </a:r>
            <a:r>
              <a:rPr lang="pl-PL" i="1" dirty="0" smtClean="0"/>
              <a:t> &gt; 0</a:t>
            </a:r>
            <a:endParaRPr lang="pl-PL" i="1" dirty="0"/>
          </a:p>
        </p:txBody>
      </p:sp>
      <p:pic>
        <p:nvPicPr>
          <p:cNvPr id="15" name="fig: feshbach" descr="feshbach.eps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24998" y="2492896"/>
            <a:ext cx="5694004" cy="3757489"/>
          </a:xfrm>
          <a:prstGeom prst="rect">
            <a:avLst/>
          </a:prstGeom>
        </p:spPr>
      </p:pic>
      <p:sp>
        <p:nvSpPr>
          <p:cNvPr id="18" name="text: change the sign of c_0" hidden="1"/>
          <p:cNvSpPr txBox="1"/>
          <p:nvPr/>
        </p:nvSpPr>
        <p:spPr>
          <a:xfrm>
            <a:off x="2011043" y="1979548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err="1" smtClean="0"/>
              <a:t>Change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sign</a:t>
            </a:r>
            <a:r>
              <a:rPr lang="pl-PL" dirty="0" smtClean="0"/>
              <a:t> of </a:t>
            </a:r>
            <a:r>
              <a:rPr lang="pl-PL" i="1" dirty="0" smtClean="0"/>
              <a:t>c</a:t>
            </a:r>
            <a:r>
              <a:rPr lang="pl-PL" i="1" baseline="-25000" dirty="0" smtClean="0"/>
              <a:t>0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Feshbach</a:t>
            </a:r>
            <a:r>
              <a:rPr lang="pl-PL" dirty="0" smtClean="0"/>
              <a:t> </a:t>
            </a:r>
            <a:r>
              <a:rPr lang="pl-PL" dirty="0" err="1" smtClean="0"/>
              <a:t>resonance</a:t>
            </a:r>
            <a:endParaRPr lang="pl-PL" dirty="0"/>
          </a:p>
        </p:txBody>
      </p:sp>
      <p:pic>
        <p:nvPicPr>
          <p:cNvPr id="16" name="fig: soliton" descr="traplift.eps" hidden="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24998" y="2492896"/>
            <a:ext cx="5694004" cy="3757489"/>
          </a:xfrm>
          <a:prstGeom prst="rect">
            <a:avLst/>
          </a:prstGeom>
        </p:spPr>
      </p:pic>
      <p:sp>
        <p:nvSpPr>
          <p:cNvPr id="19" name="text: obtain soliton" hidden="1"/>
          <p:cNvSpPr txBox="1"/>
          <p:nvPr/>
        </p:nvSpPr>
        <p:spPr>
          <a:xfrm>
            <a:off x="2299583" y="1979548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Lift trap </a:t>
            </a:r>
            <a:r>
              <a:rPr lang="pl-PL" dirty="0" err="1" smtClean="0"/>
              <a:t>adiabatically</a:t>
            </a:r>
            <a:r>
              <a:rPr lang="pl-PL" dirty="0" smtClean="0"/>
              <a:t> and </a:t>
            </a:r>
            <a:r>
              <a:rPr lang="pl-PL" dirty="0" err="1" smtClean="0"/>
              <a:t>obtain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soliton</a:t>
            </a:r>
            <a:endParaRPr lang="pl-PL" dirty="0"/>
          </a:p>
        </p:txBody>
      </p:sp>
      <p:pic>
        <p:nvPicPr>
          <p:cNvPr id="4" name="eq: polar soliton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411760" y="2950458"/>
            <a:ext cx="5770245" cy="910590"/>
          </a:xfrm>
          <a:prstGeom prst="rect">
            <a:avLst/>
          </a:prstGeom>
        </p:spPr>
      </p:pic>
      <p:pic>
        <p:nvPicPr>
          <p:cNvPr id="5" name="eq: ferro soliton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411760" y="4030578"/>
            <a:ext cx="6088380" cy="910590"/>
          </a:xfrm>
          <a:prstGeom prst="rect">
            <a:avLst/>
          </a:prstGeom>
        </p:spPr>
      </p:pic>
      <p:sp>
        <p:nvSpPr>
          <p:cNvPr id="24" name="text: solitons in GP eqn 1"/>
          <p:cNvSpPr txBox="1"/>
          <p:nvPr/>
        </p:nvSpPr>
        <p:spPr>
          <a:xfrm>
            <a:off x="971600" y="1556792"/>
            <a:ext cx="331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Generally, spinor GP equation,</a:t>
            </a:r>
            <a:endParaRPr lang="en-US"/>
          </a:p>
        </p:txBody>
      </p:sp>
      <p:pic>
        <p:nvPicPr>
          <p:cNvPr id="26" name="eq: GP eqn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977514" y="2009407"/>
            <a:ext cx="3248978" cy="411480"/>
          </a:xfrm>
          <a:prstGeom prst="rect">
            <a:avLst/>
          </a:prstGeom>
        </p:spPr>
      </p:pic>
      <p:sp>
        <p:nvSpPr>
          <p:cNvPr id="25" name="text: solitons in GP eqn 2"/>
          <p:cNvSpPr txBox="1"/>
          <p:nvPr/>
        </p:nvSpPr>
        <p:spPr>
          <a:xfrm>
            <a:off x="971600" y="2483604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supports two kinds of soliton solutions:</a:t>
            </a:r>
            <a:endParaRPr lang="en-US"/>
          </a:p>
        </p:txBody>
      </p:sp>
      <p:sp>
        <p:nvSpPr>
          <p:cNvPr id="27" name="text: polar soliton"/>
          <p:cNvSpPr txBox="1"/>
          <p:nvPr/>
        </p:nvSpPr>
        <p:spPr>
          <a:xfrm>
            <a:off x="251520" y="321297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Polar soliton</a:t>
            </a:r>
            <a:endParaRPr lang="en-US"/>
          </a:p>
        </p:txBody>
      </p:sp>
      <p:sp>
        <p:nvSpPr>
          <p:cNvPr id="28" name="text: ferro soliton"/>
          <p:cNvSpPr txBox="1"/>
          <p:nvPr/>
        </p:nvSpPr>
        <p:spPr>
          <a:xfrm>
            <a:off x="251520" y="414908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Ferromagnetic</a:t>
            </a:r>
            <a:br>
              <a:rPr lang="en-US" smtClean="0"/>
            </a:br>
            <a:r>
              <a:rPr lang="en-US" smtClean="0"/>
              <a:t>soliton</a:t>
            </a:r>
            <a:endParaRPr lang="en-US"/>
          </a:p>
        </p:txBody>
      </p:sp>
      <p:grpSp>
        <p:nvGrpSpPr>
          <p:cNvPr id="30" name="Grupa 29"/>
          <p:cNvGrpSpPr/>
          <p:nvPr/>
        </p:nvGrpSpPr>
        <p:grpSpPr>
          <a:xfrm>
            <a:off x="3203848" y="5733256"/>
            <a:ext cx="5549845" cy="369332"/>
            <a:chOff x="3203848" y="5733256"/>
            <a:chExt cx="5549845" cy="369332"/>
          </a:xfrm>
        </p:grpSpPr>
        <p:pic>
          <p:nvPicPr>
            <p:cNvPr id="6" name="eq: rotation op." descr="addin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3203848" y="5747425"/>
              <a:ext cx="3547110" cy="340995"/>
            </a:xfrm>
            <a:prstGeom prst="rect">
              <a:avLst/>
            </a:prstGeom>
          </p:spPr>
        </p:pic>
        <p:sp>
          <p:nvSpPr>
            <p:cNvPr id="29" name="pole tekstowe 28"/>
            <p:cNvSpPr txBox="1"/>
            <p:nvPr/>
          </p:nvSpPr>
          <p:spPr>
            <a:xfrm>
              <a:off x="6876256" y="573325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rotation operator</a:t>
              </a:r>
              <a:endParaRPr lang="en-US"/>
            </a:p>
          </p:txBody>
        </p:sp>
      </p:grpSp>
      <p:pic>
        <p:nvPicPr>
          <p:cNvPr id="7" name="eq: polar spin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971600" y="5589240"/>
            <a:ext cx="1228725" cy="316230"/>
          </a:xfrm>
          <a:prstGeom prst="rect">
            <a:avLst/>
          </a:prstGeom>
        </p:spPr>
      </p:pic>
      <p:pic>
        <p:nvPicPr>
          <p:cNvPr id="32" name="Obraz 3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364088" y="5373215"/>
            <a:ext cx="2767965" cy="910590"/>
          </a:xfrm>
          <a:prstGeom prst="rect">
            <a:avLst/>
          </a:prstGeom>
        </p:spPr>
      </p:pic>
      <p:sp>
        <p:nvSpPr>
          <p:cNvPr id="31" name="text: spin"/>
          <p:cNvSpPr txBox="1"/>
          <p:nvPr/>
        </p:nvSpPr>
        <p:spPr>
          <a:xfrm>
            <a:off x="2235463" y="4941168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 spin of polar and ferromagnetic solitons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  <p:bldP spid="19" grpId="1"/>
      <p:bldP spid="24" grpId="0"/>
      <p:bldP spid="25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Complete Integrability of the spinor GP equation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Quantum Technologies Conference, Toruń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805969" y="2339588"/>
            <a:ext cx="7532062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smtClean="0"/>
              <a:t>For </a:t>
            </a:r>
            <a:r>
              <a:rPr lang="en-US" sz="2400" smtClean="0">
                <a:latin typeface="Times New Roman"/>
                <a:cs typeface="Times New Roman"/>
              </a:rPr>
              <a:t>γ = 1 </a:t>
            </a:r>
            <a:r>
              <a:rPr lang="en-US" sz="2400" smtClean="0">
                <a:cs typeface="Times New Roman"/>
              </a:rPr>
              <a:t>spinor GP equation is Completely Integrable.</a:t>
            </a:r>
          </a:p>
          <a:p>
            <a:pPr algn="ctr">
              <a:spcBef>
                <a:spcPts val="3000"/>
              </a:spcBef>
            </a:pPr>
            <a:r>
              <a:rPr lang="en-US" sz="2400" smtClean="0">
                <a:cs typeface="Times New Roman"/>
              </a:rPr>
              <a:t>Solitons collide with each other elastically: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331643" y="364502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There is no transfer of spin or momentum.</a:t>
            </a:r>
            <a:endParaRPr 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049515" y="4139788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Solitons retain their character after the collision.</a:t>
            </a:r>
            <a:endParaRPr 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3815408" y="602128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( </a:t>
            </a:r>
            <a:r>
              <a:rPr lang="en-US" sz="1400" i="1" dirty="0" smtClean="0"/>
              <a:t>T. </a:t>
            </a:r>
            <a:r>
              <a:rPr lang="en-US" sz="1400" i="1" dirty="0" err="1" smtClean="0"/>
              <a:t>Tsuchida</a:t>
            </a:r>
            <a:r>
              <a:rPr lang="en-US" sz="1400" i="1" dirty="0" smtClean="0"/>
              <a:t> and M. </a:t>
            </a:r>
            <a:r>
              <a:rPr lang="en-US" sz="1400" i="1" dirty="0" err="1" smtClean="0"/>
              <a:t>Wadati</a:t>
            </a:r>
            <a:r>
              <a:rPr lang="en-US" sz="1400" i="1" dirty="0" smtClean="0"/>
              <a:t>, J. Phys. Soc. </a:t>
            </a:r>
            <a:r>
              <a:rPr lang="en-US" sz="1400" i="1" dirty="0" err="1" smtClean="0"/>
              <a:t>Jpn</a:t>
            </a:r>
            <a:r>
              <a:rPr lang="en-US" sz="1400" i="1" dirty="0" smtClean="0"/>
              <a:t>. 67, 1175</a:t>
            </a:r>
            <a:r>
              <a:rPr lang="pl-PL" sz="1400" i="1" dirty="0" smtClean="0"/>
              <a:t> (1998) </a:t>
            </a:r>
            <a:r>
              <a:rPr lang="pl-PL" sz="1400" dirty="0" smtClean="0"/>
              <a:t>)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455602" y="5127575"/>
            <a:ext cx="623279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happens when </a:t>
            </a:r>
            <a:r>
              <a:rPr lang="en-US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γ </a:t>
            </a:r>
            <a:r>
              <a:rPr lang="en-US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/>
              </a:rPr>
              <a:t>is not equal to 1?</a:t>
            </a:r>
            <a:endParaRPr lang="en-US" sz="2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Soliton collision: </a:t>
            </a:r>
            <a:br>
              <a:rPr lang="en-US" dirty="0" smtClean="0"/>
            </a:br>
            <a:r>
              <a:rPr lang="en-US" dirty="0" smtClean="0"/>
              <a:t>creation of the Oscillatons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Quantum Technologies Conference, Toruń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8</a:t>
            </a:fld>
            <a:endParaRPr lang="pl-PL" dirty="0"/>
          </a:p>
        </p:txBody>
      </p:sp>
      <p:grpSp>
        <p:nvGrpSpPr>
          <p:cNvPr id="34" name="Grupa 33"/>
          <p:cNvGrpSpPr/>
          <p:nvPr/>
        </p:nvGrpSpPr>
        <p:grpSpPr>
          <a:xfrm>
            <a:off x="1842274" y="1556792"/>
            <a:ext cx="5021442" cy="4248472"/>
            <a:chOff x="1842274" y="1556792"/>
            <a:chExt cx="5021442" cy="4248472"/>
          </a:xfrm>
        </p:grpSpPr>
        <p:pic>
          <p:nvPicPr>
            <p:cNvPr id="8" name="soliton1" descr="focusedsetup.gif"/>
            <p:cNvPicPr>
              <a:picLocks noChangeAspect="1"/>
            </p:cNvPicPr>
            <p:nvPr/>
          </p:nvPicPr>
          <p:blipFill>
            <a:blip r:embed="rId5" cstate="print"/>
            <a:srcRect l="43478" t="52939" r="43478" b="5111"/>
            <a:stretch>
              <a:fillRect/>
            </a:stretch>
          </p:blipFill>
          <p:spPr>
            <a:xfrm>
              <a:off x="2276864" y="2204864"/>
              <a:ext cx="1571636" cy="2071702"/>
            </a:xfrm>
            <a:prstGeom prst="rect">
              <a:avLst/>
            </a:prstGeom>
          </p:spPr>
        </p:pic>
        <p:pic>
          <p:nvPicPr>
            <p:cNvPr id="7" name="soliton2" descr="focusedsetup.gif"/>
            <p:cNvPicPr>
              <a:picLocks noChangeAspect="1"/>
            </p:cNvPicPr>
            <p:nvPr/>
          </p:nvPicPr>
          <p:blipFill>
            <a:blip r:embed="rId5" cstate="print"/>
            <a:srcRect l="43478" t="52939" r="43478" b="5111"/>
            <a:stretch>
              <a:fillRect/>
            </a:stretch>
          </p:blipFill>
          <p:spPr>
            <a:xfrm>
              <a:off x="5292080" y="2204864"/>
              <a:ext cx="1571636" cy="2071702"/>
            </a:xfrm>
            <a:prstGeom prst="rect">
              <a:avLst/>
            </a:prstGeom>
          </p:spPr>
        </p:pic>
        <p:cxnSp>
          <p:nvCxnSpPr>
            <p:cNvPr id="23" name="vector p"/>
            <p:cNvCxnSpPr/>
            <p:nvPr/>
          </p:nvCxnSpPr>
          <p:spPr>
            <a:xfrm flipV="1">
              <a:off x="3076932" y="3429000"/>
              <a:ext cx="1279044" cy="21529"/>
            </a:xfrm>
            <a:prstGeom prst="straightConnector1">
              <a:avLst/>
            </a:prstGeom>
            <a:ln w="57150">
              <a:solidFill>
                <a:schemeClr val="accent6"/>
              </a:solidFill>
              <a:headEnd type="none" w="med" len="med"/>
              <a:tailEnd type="triangl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Obraz 32" descr="addin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3389549" y="2780926"/>
              <a:ext cx="1038435" cy="288033"/>
            </a:xfrm>
            <a:prstGeom prst="rect">
              <a:avLst/>
            </a:prstGeom>
          </p:spPr>
        </p:pic>
        <p:pic>
          <p:nvPicPr>
            <p:cNvPr id="27" name="eq: polar polarization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5766028" y="4894674"/>
              <a:ext cx="678180" cy="910590"/>
            </a:xfrm>
            <a:prstGeom prst="rect">
              <a:avLst/>
            </a:prstGeom>
          </p:spPr>
        </p:pic>
        <p:pic>
          <p:nvPicPr>
            <p:cNvPr id="29" name="eq: ferro polarization" descr="addin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1964824" y="4894674"/>
              <a:ext cx="2103120" cy="910590"/>
            </a:xfrm>
            <a:prstGeom prst="rect">
              <a:avLst/>
            </a:prstGeom>
          </p:spPr>
        </p:pic>
        <p:sp>
          <p:nvSpPr>
            <p:cNvPr id="30" name="text: target"/>
            <p:cNvSpPr txBox="1"/>
            <p:nvPr/>
          </p:nvSpPr>
          <p:spPr>
            <a:xfrm>
              <a:off x="5364088" y="1558533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Target:</a:t>
              </a:r>
              <a:br>
                <a:rPr lang="en-US" dirty="0" smtClean="0"/>
              </a:br>
              <a:r>
                <a:rPr lang="en-US" dirty="0" smtClean="0"/>
                <a:t>Polar Soliton</a:t>
              </a:r>
              <a:endParaRPr lang="en-US" dirty="0"/>
            </a:p>
          </p:txBody>
        </p:sp>
        <p:sp>
          <p:nvSpPr>
            <p:cNvPr id="31" name="text: bullet"/>
            <p:cNvSpPr txBox="1"/>
            <p:nvPr/>
          </p:nvSpPr>
          <p:spPr>
            <a:xfrm>
              <a:off x="1842274" y="1556792"/>
              <a:ext cx="2441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Bullet:</a:t>
              </a:r>
              <a:br>
                <a:rPr lang="en-US" dirty="0" smtClean="0"/>
              </a:br>
              <a:r>
                <a:rPr lang="en-US" dirty="0" smtClean="0"/>
                <a:t>Ferromagnetic Soliton</a:t>
              </a:r>
              <a:endParaRPr lang="en-US" dirty="0"/>
            </a:p>
          </p:txBody>
        </p:sp>
      </p:grpSp>
      <p:pic>
        <p:nvPicPr>
          <p:cNvPr id="6" name="fig: space-time collision" descr="grid.ep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2383" y="1556792"/>
            <a:ext cx="7479234" cy="513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Spin transfer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2010-09-02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Quantum Technologies Conference, Toruń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E3DB728-5B3B-4928-B9D5-8DF18D309FF4}" type="slidenum">
              <a:rPr lang="pl-PL" smtClean="0"/>
              <a:pPr/>
              <a:t>9</a:t>
            </a:fld>
            <a:endParaRPr lang="pl-PL" dirty="0"/>
          </a:p>
        </p:txBody>
      </p:sp>
      <p:grpSp>
        <p:nvGrpSpPr>
          <p:cNvPr id="42" name="Grupa 41" hidden="1"/>
          <p:cNvGrpSpPr/>
          <p:nvPr/>
        </p:nvGrpSpPr>
        <p:grpSpPr>
          <a:xfrm>
            <a:off x="475370" y="1844824"/>
            <a:ext cx="8193270" cy="3670667"/>
            <a:chOff x="475370" y="1844824"/>
            <a:chExt cx="8193270" cy="3670667"/>
          </a:xfrm>
        </p:grpSpPr>
        <p:sp>
          <p:nvSpPr>
            <p:cNvPr id="9" name="text: before the collision"/>
            <p:cNvSpPr txBox="1"/>
            <p:nvPr/>
          </p:nvSpPr>
          <p:spPr>
            <a:xfrm>
              <a:off x="3135550" y="1844824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+mj-lt"/>
                </a:rPr>
                <a:t>Before the collision:</a:t>
              </a:r>
              <a:endParaRPr lang="en-US" sz="2400" dirty="0">
                <a:latin typeface="+mj-lt"/>
              </a:endParaRPr>
            </a:p>
          </p:txBody>
        </p:sp>
        <p:pic>
          <p:nvPicPr>
            <p:cNvPr id="10" name="eq: polar spin" descr="addin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5364088" y="3256786"/>
              <a:ext cx="1228725" cy="316230"/>
            </a:xfrm>
            <a:prstGeom prst="rect">
              <a:avLst/>
            </a:prstGeom>
          </p:spPr>
        </p:pic>
        <p:pic>
          <p:nvPicPr>
            <p:cNvPr id="41" name="Obraz 40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755577" y="2950458"/>
              <a:ext cx="2767965" cy="910590"/>
            </a:xfrm>
            <a:prstGeom prst="rect">
              <a:avLst/>
            </a:prstGeom>
          </p:spPr>
        </p:pic>
        <p:sp>
          <p:nvSpPr>
            <p:cNvPr id="12" name="text: what is the spin?"/>
            <p:cNvSpPr txBox="1"/>
            <p:nvPr/>
          </p:nvSpPr>
          <p:spPr>
            <a:xfrm>
              <a:off x="475370" y="4869160"/>
              <a:ext cx="81932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What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is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the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spin </a:t>
              </a:r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after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the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36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collision</a:t>
              </a:r>
              <a:r>
                <a:rPr lang="pl-PL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?</a:t>
              </a:r>
              <a:endParaRPr lang="pl-PL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fig: polar v ferro spin transfer" descr="spin_pvf_headon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5255" y="1844824"/>
            <a:ext cx="4073491" cy="4388401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611560" y="1556792"/>
            <a:ext cx="8152973" cy="4739754"/>
            <a:chOff x="611560" y="1556792"/>
            <a:chExt cx="8152973" cy="4739754"/>
          </a:xfrm>
        </p:grpSpPr>
        <p:sp>
          <p:nvSpPr>
            <p:cNvPr id="14" name="COLDARROW out polar"/>
            <p:cNvSpPr/>
            <p:nvPr/>
          </p:nvSpPr>
          <p:spPr>
            <a:xfrm rot="2700000" flipV="1">
              <a:off x="2947089" y="5283138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COLDARROW out polar"/>
            <p:cNvSpPr/>
            <p:nvPr/>
          </p:nvSpPr>
          <p:spPr>
            <a:xfrm rot="2700000" flipV="1">
              <a:off x="6403473" y="1836215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WARMARROW in ferro"/>
            <p:cNvSpPr/>
            <p:nvPr/>
          </p:nvSpPr>
          <p:spPr>
            <a:xfrm rot="18900000" flipH="1" flipV="1">
              <a:off x="6403473" y="5283138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WARMARROW out ferro"/>
            <p:cNvSpPr/>
            <p:nvPr/>
          </p:nvSpPr>
          <p:spPr>
            <a:xfrm rot="18900000" flipH="1" flipV="1">
              <a:off x="2947088" y="1826753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ext: in polar soliton"/>
            <p:cNvSpPr txBox="1"/>
            <p:nvPr/>
          </p:nvSpPr>
          <p:spPr>
            <a:xfrm>
              <a:off x="1835696" y="5373216"/>
              <a:ext cx="8899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In:</a:t>
              </a:r>
              <a:br>
                <a:rPr lang="pl-PL" dirty="0" smtClean="0"/>
              </a:br>
              <a:r>
                <a:rPr lang="pl-PL" dirty="0" smtClean="0"/>
                <a:t>Polar</a:t>
              </a:r>
              <a:br>
                <a:rPr lang="pl-PL" dirty="0" smtClean="0"/>
              </a:br>
              <a:r>
                <a:rPr lang="pl-PL" dirty="0" err="1" smtClean="0"/>
                <a:t>Soliton</a:t>
              </a:r>
              <a:endParaRPr lang="pl-PL" dirty="0"/>
            </a:p>
          </p:txBody>
        </p:sp>
        <p:sp>
          <p:nvSpPr>
            <p:cNvPr id="22" name="text: in ferro soliton"/>
            <p:cNvSpPr txBox="1"/>
            <p:nvPr/>
          </p:nvSpPr>
          <p:spPr>
            <a:xfrm>
              <a:off x="7092280" y="5373216"/>
              <a:ext cx="16722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In: </a:t>
              </a:r>
              <a:br>
                <a:rPr lang="pl-PL" dirty="0" smtClean="0"/>
              </a:br>
              <a:r>
                <a:rPr lang="pl-PL" dirty="0" err="1" smtClean="0"/>
                <a:t>Ferromagnetic</a:t>
              </a:r>
              <a:r>
                <a:rPr lang="pl-PL" dirty="0" smtClean="0"/>
                <a:t/>
              </a:r>
              <a:br>
                <a:rPr lang="pl-PL" dirty="0" smtClean="0"/>
              </a:br>
              <a:r>
                <a:rPr lang="pl-PL" dirty="0" err="1" smtClean="0"/>
                <a:t>Soliton</a:t>
              </a:r>
              <a:endParaRPr lang="pl-PL" dirty="0"/>
            </a:p>
          </p:txBody>
        </p:sp>
        <p:sp>
          <p:nvSpPr>
            <p:cNvPr id="23" name="text: out postpolar oscillaton"/>
            <p:cNvSpPr txBox="1"/>
            <p:nvPr/>
          </p:nvSpPr>
          <p:spPr>
            <a:xfrm>
              <a:off x="6948264" y="1556792"/>
              <a:ext cx="1364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Out:</a:t>
              </a:r>
              <a:br>
                <a:rPr lang="pl-PL" dirty="0" smtClean="0"/>
              </a:br>
              <a:r>
                <a:rPr lang="pl-PL" dirty="0" smtClean="0"/>
                <a:t>Post - polar</a:t>
              </a:r>
              <a:br>
                <a:rPr lang="pl-PL" dirty="0" smtClean="0"/>
              </a:br>
              <a:r>
                <a:rPr lang="pl-PL" dirty="0" err="1" smtClean="0"/>
                <a:t>Oscillaton</a:t>
              </a:r>
              <a:endParaRPr lang="pl-PL" dirty="0"/>
            </a:p>
          </p:txBody>
        </p:sp>
        <p:sp>
          <p:nvSpPr>
            <p:cNvPr id="24" name="text: out postferro oscillaton"/>
            <p:cNvSpPr txBox="1"/>
            <p:nvPr/>
          </p:nvSpPr>
          <p:spPr>
            <a:xfrm>
              <a:off x="611560" y="1569566"/>
              <a:ext cx="22621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Out: </a:t>
              </a:r>
              <a:br>
                <a:rPr lang="pl-PL" dirty="0" smtClean="0"/>
              </a:br>
              <a:r>
                <a:rPr lang="pl-PL" dirty="0" smtClean="0"/>
                <a:t>Post - </a:t>
              </a:r>
              <a:r>
                <a:rPr lang="pl-PL" dirty="0" err="1" smtClean="0"/>
                <a:t>ferromagnetic</a:t>
              </a:r>
              <a:r>
                <a:rPr lang="pl-PL" dirty="0" smtClean="0"/>
                <a:t/>
              </a:r>
              <a:br>
                <a:rPr lang="pl-PL" dirty="0" smtClean="0"/>
              </a:br>
              <a:r>
                <a:rPr lang="pl-PL" dirty="0" err="1" smtClean="0"/>
                <a:t>Oscillaton</a:t>
              </a:r>
              <a:endParaRPr lang="pl-PL" dirty="0"/>
            </a:p>
          </p:txBody>
        </p:sp>
      </p:grpSp>
      <p:sp>
        <p:nvSpPr>
          <p:cNvPr id="36" name="text: what spin after polar-polar collision"/>
          <p:cNvSpPr txBox="1"/>
          <p:nvPr/>
        </p:nvSpPr>
        <p:spPr>
          <a:xfrm>
            <a:off x="981915" y="2890391"/>
            <a:ext cx="718017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spin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after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collision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polar </a:t>
            </a:r>
            <a:r>
              <a:rPr lang="pl-PL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solitons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fig: polar v polar spin transfer" descr="spin_pvp_headon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35255" y="1844824"/>
            <a:ext cx="4073491" cy="4388401"/>
          </a:xfrm>
          <a:prstGeom prst="rect">
            <a:avLst/>
          </a:prstGeom>
        </p:spPr>
      </p:pic>
      <p:grpSp>
        <p:nvGrpSpPr>
          <p:cNvPr id="27" name="Grupa 26"/>
          <p:cNvGrpSpPr/>
          <p:nvPr/>
        </p:nvGrpSpPr>
        <p:grpSpPr>
          <a:xfrm>
            <a:off x="1263308" y="1569566"/>
            <a:ext cx="7053108" cy="4739754"/>
            <a:chOff x="1259632" y="1556792"/>
            <a:chExt cx="7053108" cy="4739754"/>
          </a:xfrm>
        </p:grpSpPr>
        <p:sp>
          <p:nvSpPr>
            <p:cNvPr id="28" name="COLDARROW out polar"/>
            <p:cNvSpPr/>
            <p:nvPr/>
          </p:nvSpPr>
          <p:spPr>
            <a:xfrm rot="2700000" flipV="1">
              <a:off x="2947089" y="5283138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COLDARROW out polar"/>
            <p:cNvSpPr/>
            <p:nvPr/>
          </p:nvSpPr>
          <p:spPr>
            <a:xfrm rot="2700000" flipV="1">
              <a:off x="6403473" y="1836215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WARMARROW in ferro"/>
            <p:cNvSpPr/>
            <p:nvPr/>
          </p:nvSpPr>
          <p:spPr>
            <a:xfrm rot="18900000" flipH="1" flipV="1">
              <a:off x="6403473" y="5283138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WARMARROW out ferro"/>
            <p:cNvSpPr/>
            <p:nvPr/>
          </p:nvSpPr>
          <p:spPr>
            <a:xfrm rot="18900000" flipH="1" flipV="1">
              <a:off x="2947088" y="1826753"/>
              <a:ext cx="432048" cy="674751"/>
            </a:xfrm>
            <a:prstGeom prst="downArrow">
              <a:avLst>
                <a:gd name="adj1" fmla="val 50000"/>
                <a:gd name="adj2" fmla="val 79469"/>
              </a:avLst>
            </a:prstGeom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text: in polar soliton 1"/>
            <p:cNvSpPr txBox="1"/>
            <p:nvPr/>
          </p:nvSpPr>
          <p:spPr>
            <a:xfrm>
              <a:off x="1835696" y="5373216"/>
              <a:ext cx="8899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In:</a:t>
              </a:r>
              <a:br>
                <a:rPr lang="pl-PL" dirty="0" smtClean="0"/>
              </a:br>
              <a:r>
                <a:rPr lang="pl-PL" dirty="0" smtClean="0"/>
                <a:t>Polar</a:t>
              </a:r>
              <a:br>
                <a:rPr lang="pl-PL" dirty="0" smtClean="0"/>
              </a:br>
              <a:r>
                <a:rPr lang="pl-PL" dirty="0" err="1" smtClean="0"/>
                <a:t>Soliton</a:t>
              </a:r>
              <a:endParaRPr lang="pl-PL" dirty="0"/>
            </a:p>
          </p:txBody>
        </p:sp>
        <p:sp>
          <p:nvSpPr>
            <p:cNvPr id="33" name="text: in polar soliton 2"/>
            <p:cNvSpPr txBox="1"/>
            <p:nvPr/>
          </p:nvSpPr>
          <p:spPr>
            <a:xfrm>
              <a:off x="7092280" y="5373216"/>
              <a:ext cx="8899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In: </a:t>
              </a:r>
              <a:br>
                <a:rPr lang="pl-PL" dirty="0" smtClean="0"/>
              </a:br>
              <a:r>
                <a:rPr lang="pl-PL" dirty="0" smtClean="0"/>
                <a:t>Polar</a:t>
              </a:r>
              <a:br>
                <a:rPr lang="pl-PL" dirty="0" smtClean="0"/>
              </a:br>
              <a:r>
                <a:rPr lang="pl-PL" dirty="0" err="1" smtClean="0"/>
                <a:t>Soliton</a:t>
              </a:r>
              <a:endParaRPr lang="pl-PL" dirty="0"/>
            </a:p>
          </p:txBody>
        </p:sp>
        <p:sp>
          <p:nvSpPr>
            <p:cNvPr id="34" name="text: out postpolar oscillaton 1"/>
            <p:cNvSpPr txBox="1"/>
            <p:nvPr/>
          </p:nvSpPr>
          <p:spPr>
            <a:xfrm>
              <a:off x="6948264" y="1556792"/>
              <a:ext cx="1364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Out:</a:t>
              </a:r>
              <a:br>
                <a:rPr lang="pl-PL" dirty="0" smtClean="0"/>
              </a:br>
              <a:r>
                <a:rPr lang="pl-PL" dirty="0" smtClean="0"/>
                <a:t>Post - polar</a:t>
              </a:r>
              <a:br>
                <a:rPr lang="pl-PL" dirty="0" smtClean="0"/>
              </a:br>
              <a:r>
                <a:rPr lang="pl-PL" dirty="0" err="1" smtClean="0"/>
                <a:t>Oscillaton</a:t>
              </a:r>
              <a:endParaRPr lang="pl-PL" dirty="0"/>
            </a:p>
          </p:txBody>
        </p:sp>
        <p:sp>
          <p:nvSpPr>
            <p:cNvPr id="35" name="text: out postpolar oscillaton 2"/>
            <p:cNvSpPr txBox="1"/>
            <p:nvPr/>
          </p:nvSpPr>
          <p:spPr>
            <a:xfrm>
              <a:off x="1259632" y="1569566"/>
              <a:ext cx="1364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Out: </a:t>
              </a:r>
              <a:br>
                <a:rPr lang="pl-PL" dirty="0" smtClean="0"/>
              </a:br>
              <a:r>
                <a:rPr lang="pl-PL" dirty="0" smtClean="0"/>
                <a:t>Post - polar</a:t>
              </a:r>
              <a:br>
                <a:rPr lang="pl-PL" dirty="0" smtClean="0"/>
              </a:br>
              <a:r>
                <a:rPr lang="pl-PL" dirty="0" err="1" smtClean="0"/>
                <a:t>Oscillaton</a:t>
              </a:r>
              <a:endParaRPr lang="pl-PL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narray*}&#10;\hat{\mathcal H} &amp;=&amp; \int d\mathbf{r}\,&#10; \Bigg( &#10;  \frac{\hbar^2}{2M}(\nabla^\alpha\hat{\mathbf\Psi}^\dagger)&#10;  (\nabla^\alpha\hat{\mathbf\Psi})&#10; +U\hat{\mathbf\Psi}^\dagger\hat{\mathbf\Psi} +\\&#10;&amp;&amp;+\frac{c_0}{2}&#10;   \hat{\Psi}^\dagger_m\hat{\Psi}^\dagger_{m'}&#10;   \hat{\Psi}_{m'}\hat{\Psi}_m +&#10;   \frac{c_2}{2}&#10;   \hat{\Psi}^\dagger_m\hat{\Psi}^\dagger_{m'}&#10;   \hat{f}^\alpha_{mk}\hat{f}^\alpha_{m'k'}&#10;   \hat{\Psi}_{m'}\hat{\Psi}_{k'}&#10; \Bigg)&#10;\end{eqnarray*}&#10;&#10;&#10;\end{document}"/>
  <p:tag name="IGUANATEXSIZE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\Phi = &#10;\left(\begin{array}{c}&#10;\langle\hat\Psi_1\rangle\\&#10;\langle\hat\Psi_0\rangle\\&#10;\langle\hat\Psi_{-1}\rangle\\&#10;\end{array}\right)&#10;$$&#10;\end{document}"/>
  <p:tag name="IGUANATEXSIZE" val="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{\Phi}^{\textrm{(polar)}}(x,t)=&#10; \sqrt{2\mu}\,\textrm{sech}(\sqrt{\mu}\,x)\,e^{\imath\mu t}&#10;  \hat{\mathcal U}(\beta,\alpha,\theta)&#10;  \left(\begin{array}{c}0\\1\\0\\\end{array}\right)&#10;$$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{\Phi}^{\textrm{(ferro)}}(x,t)=&#10; \sqrt{\frac{2\mu}{1+\gamma}}\,\textrm{sech}(\sqrt{\mu}\,x)\,e^{\imath\mu t}&#10;  \hat{\mathcal U}(\beta,\alpha,\theta)&#10;  \left(\begin{array}{c}1\\0\\0\\\end{array}\right)&#10;$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imath\partial_t\mathbf{\Phi} = &#10;-\left[\partial_x^2+\mathbf{\Phi}^\dagger\mathbf{\Phi}&#10; +\gamma\langle\hat{\mathbf{f}}\rangle\hat{\mathbf f}\right]\mathbf{\Phi}&#10;,$$&#10;&#10;\end{document}"/>
  <p:tag name="IGUANATEXSIZE" val="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langle\hat{\mathbf{f}}\rangle_{\textrm{polar}} = \mathbf{0}&#10;$$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langle\hat{\mathbf{f}}\rangle_{\textrm{ferro}} \propto&#10; \left(\begin{array}{c}&#10;  \sin\alpha\cos\beta\\&#10;  \sin\alpha\sin\beta\\&#10;  \cos\alpha\\&#10; \end{array}\right)&#10;$$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hat{\mathcal U}(\beta,\alpha,\theta) = &#10;  e^{-\imath\beta\hat{f}^z}\,e^{-\imath\alpha\hat{f}^y}\,&#10;   e^{-\imath\theta\hat f^z}&#10;$$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$p = 1.5$$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$&#10;\left(&#10;\begin{array}{c}&#10;0\\1\\0&#10;\end{array}&#10;\right)&#10;$$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$&#10;\hat{\mathcal U}\left(\frac{\pi}{4},\frac{\pi}{4},0\right)&#10;\left(&#10;\begin{array}{c}&#10;1\\0\\0&#10;\end{array}&#10;\right)&#10;$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narray*}&#10;c_0 &amp;=&amp; \frac{4\pi\hbar^2}{M}\frac{a_0 + 2 a_2}{3}\\&#10;c_2 &amp;=&amp; \frac{4\pi\hbar^2}{M}\frac{a_0 - a_2}{3}&#10;\end{eqnarray*}&#10;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langle\hat{\mathbf{f}}\rangle_{\textrm{polar}} = \mathbf{0}&#10;$$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langle\hat{\mathbf{f}}\rangle_{\textrm{ferro}} \propto&#10; \left(\begin{array}{c}&#10;  \sin\alpha\cos\beta\\&#10;  \sin\alpha\sin\beta\\&#10;  \cos\alpha\\&#10; \end{array}\right)&#10;$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\Phi(x,t)= \hat{\mathcal U}(\beta,\alpha,\theta)\,&#10; \left[&#10;  \eta_+(x)\,e^{\imath\mu_+\,t}&#10;   \left(\begin{array}{r}&#10;        1\\0\\0\\&#10;   \end{array}\right) +&#10;  \eta_-(x)\,e^{\imath\mu_-\,t}&#10;   \left(\begin{array}{r}&#10;         0\\0\\-1\\&#10;   \end{array}\right)&#10;  \right]&#10;$$&#10;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-\mu_\pm + (1+\gamma)\eta_\pm^2+(1-\gamma)\eta_\mp^2+\frac{\eta_\pm ''}{\eta_\pm}=0&#10;$$&#10;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n= \mathbf{\Phi}^\dagger\mathbf{\Phi} = &#10; \eta_+^2+\eta_-^2&#10;$$&#10;&#10;&#10;\end{document}"/>
  <p:tag name="IGUANATEXSIZE" val="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{f} = \mathbf{\Phi}^\dagger\hat{\mathbf f}\mathbf{\Phi} =&#10; \left(\eta_+^2-\eta_-^2\right)&#10; \left(\begin{array}{c}&#10; \sin\alpha\cos\beta\\&#10; \sin\alpha\sin\beta\\&#10; \cos\alpha\\&#10; \end{array}\right)&#10;$$&#10;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omega = \mu_+ - \mu_-&#10;$$&#10;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narray*}&#10;|\Phi_0|^2 &amp;=&amp; \frac{1}{2}\sin^2\alpha\left(\eta_+^2+\eta_-^2&#10;  +2\eta_+\eta_-\cos\left[\omega\,t-2\theta\right]\right),\\&#10;|\Phi_{\pm 1}|^2 &amp;=&amp; \eta_\pm^2\sin^4\frac{\alpha}{2}+&#10; \eta_\mp^2\cos^4\frac{\alpha}{2}&#10; -\frac{1}{2}\eta_+\eta_-\sin^2\alpha\cos\left[\omega\,t-2\theta\right]&#10;\end{eqnarray*}&#10;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eta_+&#10;$$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eta_-&#10;$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begin{array}{ccccc}&#10;\hat f^x&amp;\,,\,&amp;\hat f^y&amp;\,,\,&amp;\hat f^z\\&#10;\end{array}&#10;$$&#10;&#10;&#10;\end{document}"/>
  <p:tag name="IGUANATEXSIZE" val="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eta_+&#10;$$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eta_-&#10;$$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-\mu_\pm + (1+\gamma)\eta_\pm^2+(1-\gamma)\eta_\mp^2+\frac{\eta_\pm ''}{\eta_\pm}=0&#10;$$&#10;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narray*}&#10;&amp;&amp;\mu_+ = \mu_- \equiv \mu\\&#10;&amp;&amp;\eta_+ = \eta_- = \sqrt{\mu}\,\textrm{sech}\left(\sqrt{\mu}\,x\right)&#10;\end{eqnarray*}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narray*}&#10;&amp;&amp;\mu_- = 0\,\,\textrm{and}\,\,\mu_+\equiv\mu\\&#10;&amp;&amp;\eta_+ = \sqrt{\frac{2\,\mu}{1+\gamma}}\,&#10;  \textrm{sech}(\sqrt{\mu}\,x)\,,\,\eta_-=0&#10;\end{eqnarray*}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hat{\mathcal U}(\beta,\alpha,\theta)&#10; \left(\begin{array}{c}&#10;  \sqrt{\mu}\,\textrm{sech}(\sqrt{\mu}\,x)\,e^{\imath\mu t}\\&#10;  0\\&#10;  -\sqrt{\mu}\,\textrm{sech}(\sqrt{\mu}\,x)\,e^{\imath\mu t}\\&#10; \end{array}\right) =&#10; \sqrt{2\mu}\,\textrm{sech}(\sqrt{\mu}\,x)\,e^{\imath\mu t}&#10;  \hat{\mathcal U}(\beta',\alpha',\theta')&#10;  \left(\begin{array}{c}0\\1\\0\\\end{array}\right)&#10;$$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A)}|\sim 0.01&#10;$$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B)}|\sim 0.02&#10;$$&#10;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$\textrm{max}|\Phi_0|^2$$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$\textrm{max}|\Phi_{\pm1}|^2$$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U$$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\Phi(x,t)= \hat{\mathcal U}(\beta,\alpha,\theta)\,&#10; \left[&#10;  \eta_+(x)\,e^{\imath\mu_+\,t}&#10;   \left(\begin{array}{r}&#10;        1\\0\\0\\&#10;   \end{array}\right) +&#10;  \eta_-(x)\,e^{\imath\mu_-\,t}&#10;   \left(\begin{array}{r}&#10;         0\\0\\-1\\&#10;   \end{array}\right)&#10;  \right]&#10;$$&#10;&#10;&#10;\end{document}"/>
  <p:tag name="IGUANATEXSIZE" val="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frac{\mathbf{f}(x=0)}{|\mathbf{f}|} =&#10; \left(\begin{array}{c}&#10; \sin\alpha\cos\beta\\&#10; \sin\alpha\sin\beta\\&#10; \cos\alpha\\&#10; \end{array}\right)&#10;$$&#10;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{ \beta,\alpha \} \rightarrow \hat{\mathcal U}^{-1}(\beta,\alpha)&#10;$$&#10;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hat{\mathcal U}^{-1}\mathbf\Phi(x,t)=&#10; \left[&#10;  \eta_+(x)\,e^{\imath\mu_+\,t-\theta}&#10;   \left(\begin{array}{r}&#10;        1\\0\\0\\&#10;   \end{array}\right) +&#10;  \eta_-(x)\,e^{\imath\mu_-\,t+\theta}&#10;   \left(\begin{array}{r}&#10;         0\\0\\-1\\&#10;   \end{array}\right)&#10;  \right]&#10;$$&#10;&#10;&#10;\end{document}"/>
  <p:tag name="IGUANATEXSIZE" val="2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arg\left(\hat{\mathcal U}^{-1}\mathbf\Phi\right)_{\pm1} =&#10; \mu_\pm\,t\pm\theta&#10;$$&#10;&#10;&#10;\end{document}"/>
  <p:tag name="IGUANATEXSIZE" val="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begin{array}{rcl}&#10;-\mu_\pm + (1+\gamma)\eta_\pm^2&#10;+(1-\gamma)\eta_\mp^2+\frac{\eta_\pm ''}{\eta_\pm}=0 &amp;&#10;\,\rightarrow\,&amp;&#10;\{ \eta_+(x),\eta_-(x) \} \\&#10;\end{array}&#10;$$&#10;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1)}|\sim 0.01&#10;$$&#10;&#10;\end{document}"/>
  <p:tag name="IGUANATEXSIZE" val="3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2)}|\sim 0.08&#10;$$&#10;&#10;\end{document}"/>
  <p:tag name="IGUANATEXSIZE" val="3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1)}|\sim 0.01&#10;$$&#10;&#10;\end{document}"/>
  <p:tag name="IGUANATEXSIZE" val="3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textrm{max}|\mathbf{f}^{(2)}|\sim 0.02&#10;$$&#10;&#10;\end{document}"/>
  <p:tag name="IGUANATEXSIZE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hat{\mathbf\Psi}(x) = &#10; \left(\begin{array}{c}&#10; \hat\Psi_1(x)\\\hat\Psi_0(x)\\\hat\Psi_{-1}(x)\\&#10; \end{array}\right)&#10;$$&#10;&#10;&#10;\end{document}"/>
  <p:tag name="IGUANATEXSIZE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imath\partial_t\mathbf{\Phi} = &#10;\left[-\partial_x^2+U+\frac{c_0}{|c_0|}\mathbf{\Phi}^\dagger\mathbf{\Phi}&#10; -\gamma\langle\hat{\mathbf{f}}\rangle\hat{\mathbf f}\right]\mathbf{\Phi}&#10;$$&#10;&#10;\end{document}"/>
  <p:tag name="IGUANATEXSIZE" val="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hat{\mathbf{f}} = \left(\begin{array}{c}\hat{f}^x\\\hat{f}^y\\\hat{f}^z\\&#10; \end{array}\right)&#10;$$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langle\hat{\mathbf{f}}\rangle = \mathbf{\Phi}^\dagger\hat{\mathbf{f}}\mathbf{\Phi}&#10;$$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gamma = -\frac{c_2}{|c_0|} = \frac{a_2 - a_0}{|a_0 + 2 a_2|}&#10;$$&#10;&#10;\end{document}"/>
  <p:tag name="IGUANATEXSIZE" val="1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2325</TotalTime>
  <Words>631</Words>
  <Application>Microsoft Office PowerPoint</Application>
  <PresentationFormat>Pokaz na ekranie (4:3)</PresentationFormat>
  <Paragraphs>157</Paragraphs>
  <Slides>19</Slides>
  <Notes>1</Notes>
  <HiddenSlides>4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Średni</vt:lpstr>
      <vt:lpstr>Prezentacja programu PowerPoint</vt:lpstr>
      <vt:lpstr>Oscillating Spinor Solitons</vt:lpstr>
      <vt:lpstr>Outline</vt:lpstr>
      <vt:lpstr>The system</vt:lpstr>
      <vt:lpstr>Spinor Gross-Pitaevskii equation</vt:lpstr>
      <vt:lpstr>Solitons</vt:lpstr>
      <vt:lpstr>Complete Integrability of the spinor GP equation</vt:lpstr>
      <vt:lpstr>Soliton collision:  creation of the Oscillatons</vt:lpstr>
      <vt:lpstr>Spin transfer</vt:lpstr>
      <vt:lpstr>Mathematical model of the Oscillatons</vt:lpstr>
      <vt:lpstr>Approximate solutions: Post-polar Oscillatons</vt:lpstr>
      <vt:lpstr>Approximate solutions: Post-ferromagnetic Oscillatons</vt:lpstr>
      <vt:lpstr>Solitons as the special case of Oscillatons</vt:lpstr>
      <vt:lpstr>Oscillaton collisions</vt:lpstr>
      <vt:lpstr>Summary</vt:lpstr>
      <vt:lpstr>Oscillations of the wave function components</vt:lpstr>
      <vt:lpstr>Radiation</vt:lpstr>
      <vt:lpstr>How to describe emerging Oscillatons with the model?</vt:lpstr>
      <vt:lpstr>Oscillaton collisions</vt:lpstr>
    </vt:vector>
  </TitlesOfParts>
  <Company>FUW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Piotr Szańkowski</dc:creator>
  <cp:lastModifiedBy>Piotr Szańkowski</cp:lastModifiedBy>
  <cp:revision>163</cp:revision>
  <dcterms:created xsi:type="dcterms:W3CDTF">2010-08-26T08:32:40Z</dcterms:created>
  <dcterms:modified xsi:type="dcterms:W3CDTF">2011-09-15T19:38:30Z</dcterms:modified>
</cp:coreProperties>
</file>