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415" r:id="rId2"/>
    <p:sldId id="388" r:id="rId3"/>
    <p:sldId id="406" r:id="rId4"/>
    <p:sldId id="437" r:id="rId5"/>
    <p:sldId id="438" r:id="rId6"/>
    <p:sldId id="407" r:id="rId7"/>
    <p:sldId id="380" r:id="rId8"/>
    <p:sldId id="412" r:id="rId9"/>
    <p:sldId id="416" r:id="rId10"/>
    <p:sldId id="381" r:id="rId11"/>
    <p:sldId id="423" r:id="rId12"/>
    <p:sldId id="424" r:id="rId13"/>
    <p:sldId id="425" r:id="rId14"/>
    <p:sldId id="417" r:id="rId15"/>
    <p:sldId id="432" r:id="rId16"/>
    <p:sldId id="426" r:id="rId17"/>
    <p:sldId id="436" r:id="rId18"/>
    <p:sldId id="350" r:id="rId19"/>
    <p:sldId id="439" r:id="rId20"/>
    <p:sldId id="419" r:id="rId21"/>
    <p:sldId id="422" r:id="rId22"/>
    <p:sldId id="420" r:id="rId23"/>
    <p:sldId id="429" r:id="rId24"/>
    <p:sldId id="427" r:id="rId25"/>
    <p:sldId id="428" r:id="rId26"/>
    <p:sldId id="359" r:id="rId27"/>
    <p:sldId id="435" r:id="rId28"/>
    <p:sldId id="414" r:id="rId29"/>
    <p:sldId id="440" r:id="rId30"/>
    <p:sldId id="433" r:id="rId31"/>
    <p:sldId id="441" r:id="rId32"/>
    <p:sldId id="434" r:id="rId33"/>
    <p:sldId id="430" r:id="rId34"/>
  </p:sldIdLst>
  <p:sldSz cx="9144000" cy="6858000" type="screen4x3"/>
  <p:notesSz cx="6743700" cy="9753600"/>
  <p:embeddedFontLst>
    <p:embeddedFont>
      <p:font typeface="CMSY10ORIG" pitchFamily="34" charset="0"/>
      <p:regular r:id="rId37"/>
    </p:embeddedFont>
    <p:embeddedFont>
      <p:font typeface="CMR10" pitchFamily="34" charset="0"/>
      <p:regular r:id="rId38"/>
    </p:embeddedFont>
    <p:embeddedFont>
      <p:font typeface="CMMI7" pitchFamily="34" charset="0"/>
      <p:regular r:id="rId39"/>
    </p:embeddedFont>
    <p:embeddedFont>
      <p:font typeface="CMMI5" pitchFamily="34" charset="0"/>
      <p:regular r:id="rId40"/>
    </p:embeddedFont>
    <p:embeddedFont>
      <p:font typeface="CMMI10" pitchFamily="34" charset="0"/>
      <p:regular r:id="rId41"/>
    </p:embeddedFont>
    <p:embeddedFont>
      <p:font typeface="LCMSS8" pitchFamily="34" charset="0"/>
      <p:regular r:id="rId42"/>
    </p:embeddedFont>
    <p:embeddedFont>
      <p:font typeface="Tahoma" pitchFamily="34" charset="0"/>
      <p:regular r:id="rId43"/>
      <p:bold r:id="rId44"/>
    </p:embeddedFont>
    <p:embeddedFont>
      <p:font typeface="CMMI8" pitchFamily="34" charset="0"/>
      <p:regular r:id="rId45"/>
    </p:embeddedFont>
    <p:embeddedFont>
      <p:font typeface="CMSY8" pitchFamily="34" charset="0"/>
      <p:regular r:id="rId46"/>
    </p:embeddedFont>
    <p:embeddedFont>
      <p:font typeface="CMEX10" pitchFamily="34" charset="0"/>
      <p:regular r:id="rId47"/>
    </p:embeddedFont>
  </p:embeddedFontLst>
  <p:custDataLst>
    <p:tags r:id="rId48"/>
  </p:custDataLst>
  <p:defaultTextStyle>
    <a:defPPr>
      <a:defRPr lang="en-GB"/>
    </a:defPPr>
    <a:lvl1pPr algn="ctr" rtl="0" fontAlgn="base">
      <a:spcBef>
        <a:spcPct val="0"/>
      </a:spcBef>
      <a:spcAft>
        <a:spcPct val="0"/>
      </a:spcAft>
      <a:defRPr kern="1200">
        <a:solidFill>
          <a:schemeClr val="tx1"/>
        </a:solidFill>
        <a:latin typeface="Tahoma" pitchFamily="34" charset="0"/>
        <a:ea typeface="+mn-ea"/>
        <a:cs typeface="+mn-cs"/>
      </a:defRPr>
    </a:lvl1pPr>
    <a:lvl2pPr marL="457200" algn="ctr" rtl="0" fontAlgn="base">
      <a:spcBef>
        <a:spcPct val="0"/>
      </a:spcBef>
      <a:spcAft>
        <a:spcPct val="0"/>
      </a:spcAft>
      <a:defRPr kern="1200">
        <a:solidFill>
          <a:schemeClr val="tx1"/>
        </a:solidFill>
        <a:latin typeface="Tahoma" pitchFamily="34" charset="0"/>
        <a:ea typeface="+mn-ea"/>
        <a:cs typeface="+mn-cs"/>
      </a:defRPr>
    </a:lvl2pPr>
    <a:lvl3pPr marL="914400" algn="ctr" rtl="0" fontAlgn="base">
      <a:spcBef>
        <a:spcPct val="0"/>
      </a:spcBef>
      <a:spcAft>
        <a:spcPct val="0"/>
      </a:spcAft>
      <a:defRPr kern="1200">
        <a:solidFill>
          <a:schemeClr val="tx1"/>
        </a:solidFill>
        <a:latin typeface="Tahoma" pitchFamily="34" charset="0"/>
        <a:ea typeface="+mn-ea"/>
        <a:cs typeface="+mn-cs"/>
      </a:defRPr>
    </a:lvl3pPr>
    <a:lvl4pPr marL="1371600" algn="ctr" rtl="0" fontAlgn="base">
      <a:spcBef>
        <a:spcPct val="0"/>
      </a:spcBef>
      <a:spcAft>
        <a:spcPct val="0"/>
      </a:spcAft>
      <a:defRPr kern="1200">
        <a:solidFill>
          <a:schemeClr val="tx1"/>
        </a:solidFill>
        <a:latin typeface="Tahoma" pitchFamily="34" charset="0"/>
        <a:ea typeface="+mn-ea"/>
        <a:cs typeface="+mn-cs"/>
      </a:defRPr>
    </a:lvl4pPr>
    <a:lvl5pPr marL="1828800" algn="ctr"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FFFF"/>
    <a:srgbClr val="53D2FF"/>
    <a:srgbClr val="000000"/>
    <a:srgbClr val="42A478"/>
    <a:srgbClr val="5F5F5F"/>
    <a:srgbClr val="009900"/>
    <a:srgbClr val="6633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4664" autoAdjust="0"/>
  </p:normalViewPr>
  <p:slideViewPr>
    <p:cSldViewPr>
      <p:cViewPr varScale="1">
        <p:scale>
          <a:sx n="78" d="100"/>
          <a:sy n="78" d="100"/>
        </p:scale>
        <p:origin x="-924"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54"/>
    </p:cViewPr>
  </p:sorterViewPr>
  <p:notesViewPr>
    <p:cSldViewPr>
      <p:cViewPr varScale="1">
        <p:scale>
          <a:sx n="63" d="100"/>
          <a:sy n="63" d="100"/>
        </p:scale>
        <p:origin x="-1674" y="-108"/>
      </p:cViewPr>
      <p:guideLst>
        <p:guide orient="horz" pos="3072"/>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22588"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163843" name="Rectangle 3"/>
          <p:cNvSpPr>
            <a:spLocks noGrp="1" noChangeArrowheads="1"/>
          </p:cNvSpPr>
          <p:nvPr>
            <p:ph type="dt" sz="quarter" idx="1"/>
          </p:nvPr>
        </p:nvSpPr>
        <p:spPr bwMode="auto">
          <a:xfrm>
            <a:off x="3821113" y="0"/>
            <a:ext cx="292258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63844" name="Rectangle 4"/>
          <p:cNvSpPr>
            <a:spLocks noGrp="1" noChangeArrowheads="1"/>
          </p:cNvSpPr>
          <p:nvPr>
            <p:ph type="ftr" sz="quarter" idx="2"/>
          </p:nvPr>
        </p:nvSpPr>
        <p:spPr bwMode="auto">
          <a:xfrm>
            <a:off x="0" y="9266238"/>
            <a:ext cx="2922588"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163845" name="Rectangle 5"/>
          <p:cNvSpPr>
            <a:spLocks noGrp="1" noChangeArrowheads="1"/>
          </p:cNvSpPr>
          <p:nvPr>
            <p:ph type="sldNum" sz="quarter" idx="3"/>
          </p:nvPr>
        </p:nvSpPr>
        <p:spPr bwMode="auto">
          <a:xfrm>
            <a:off x="3821113" y="9266238"/>
            <a:ext cx="2922587"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EDA13F-7782-41FB-ADA3-B0A393A4CF6F}" type="slidenum">
              <a:rPr lang="en-GB"/>
              <a:pPr/>
              <a:t>‹#›</a:t>
            </a:fld>
            <a:endParaRPr lang="en-GB"/>
          </a:p>
        </p:txBody>
      </p:sp>
    </p:spTree>
    <p:extLst>
      <p:ext uri="{BB962C8B-B14F-4D97-AF65-F5344CB8AC3E}">
        <p14:creationId xmlns:p14="http://schemas.microsoft.com/office/powerpoint/2010/main" val="2875223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22588"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141315" name="Rectangle 3"/>
          <p:cNvSpPr>
            <a:spLocks noGrp="1" noChangeArrowheads="1"/>
          </p:cNvSpPr>
          <p:nvPr>
            <p:ph type="dt" idx="1"/>
          </p:nvPr>
        </p:nvSpPr>
        <p:spPr bwMode="auto">
          <a:xfrm>
            <a:off x="3821113" y="0"/>
            <a:ext cx="292258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1316" name="Rectangle 4"/>
          <p:cNvSpPr>
            <a:spLocks noGrp="1" noRot="1" noChangeAspect="1" noChangeArrowheads="1" noTextEdit="1"/>
          </p:cNvSpPr>
          <p:nvPr>
            <p:ph type="sldImg" idx="2"/>
          </p:nvPr>
        </p:nvSpPr>
        <p:spPr bwMode="auto">
          <a:xfrm>
            <a:off x="933450" y="731838"/>
            <a:ext cx="4876800" cy="3657600"/>
          </a:xfrm>
          <a:prstGeom prst="rect">
            <a:avLst/>
          </a:prstGeom>
          <a:noFill/>
          <a:ln w="9525">
            <a:solidFill>
              <a:srgbClr val="000000"/>
            </a:solidFill>
            <a:miter lim="800000"/>
            <a:headEnd/>
            <a:tailEnd/>
          </a:ln>
          <a:effectLst/>
        </p:spPr>
      </p:sp>
      <p:sp>
        <p:nvSpPr>
          <p:cNvPr id="141317" name="Rectangle 5"/>
          <p:cNvSpPr>
            <a:spLocks noGrp="1" noChangeArrowheads="1"/>
          </p:cNvSpPr>
          <p:nvPr>
            <p:ph type="body" sz="quarter" idx="3"/>
          </p:nvPr>
        </p:nvSpPr>
        <p:spPr bwMode="auto">
          <a:xfrm>
            <a:off x="898525" y="4632325"/>
            <a:ext cx="4946650" cy="438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1318" name="Rectangle 6"/>
          <p:cNvSpPr>
            <a:spLocks noGrp="1" noChangeArrowheads="1"/>
          </p:cNvSpPr>
          <p:nvPr>
            <p:ph type="ftr" sz="quarter" idx="4"/>
          </p:nvPr>
        </p:nvSpPr>
        <p:spPr bwMode="auto">
          <a:xfrm>
            <a:off x="0" y="9266238"/>
            <a:ext cx="2922588"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141319" name="Rectangle 7"/>
          <p:cNvSpPr>
            <a:spLocks noGrp="1" noChangeArrowheads="1"/>
          </p:cNvSpPr>
          <p:nvPr>
            <p:ph type="sldNum" sz="quarter" idx="5"/>
          </p:nvPr>
        </p:nvSpPr>
        <p:spPr bwMode="auto">
          <a:xfrm>
            <a:off x="3821113" y="9266238"/>
            <a:ext cx="2922587"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02B08E-9AC2-4E56-A8A2-24F1CB0A6C45}" type="slidenum">
              <a:rPr lang="en-GB"/>
              <a:pPr/>
              <a:t>‹#›</a:t>
            </a:fld>
            <a:endParaRPr lang="en-GB"/>
          </a:p>
        </p:txBody>
      </p:sp>
    </p:spTree>
    <p:extLst>
      <p:ext uri="{BB962C8B-B14F-4D97-AF65-F5344CB8AC3E}">
        <p14:creationId xmlns:p14="http://schemas.microsoft.com/office/powerpoint/2010/main" val="14469466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FACD88B-F646-4F33-BC5F-EE88D27F1D28}" type="slidenum">
              <a:rPr lang="en-GB"/>
              <a:pPr/>
              <a:t>1</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427B2-695C-4A51-8634-8C306F075C63}" type="slidenum">
              <a:rPr lang="en-GB"/>
              <a:pPr/>
              <a:t>17</a:t>
            </a:fld>
            <a:endParaRPr lang="en-GB"/>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pl-PL" sz="1400">
                <a:latin typeface="Tahoma" pitchFamily="34" charset="0"/>
              </a:rPr>
              <a:t>Stare (jeden wiek) odwieczne pytanie: powinnismy dodawac prawdopodobieństwa (procesy rozróżnialne) czy tez amplitudy prawdopodobieństwa (procesy nierozróżnialne). Chcielibyśmy jakoś testować spójność tej superpozycji.</a:t>
            </a:r>
            <a:endParaRPr lang="en-GB" sz="1400">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BAFE7-78C5-402D-86B0-53705594AC0F}" type="slidenum">
              <a:rPr lang="en-GB"/>
              <a:pPr/>
              <a:t>18</a:t>
            </a:fld>
            <a:endParaRPr lang="en-GB"/>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19</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20</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21</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22</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B3B49-FAD9-4EB7-814A-576423C6E02D}" type="slidenum">
              <a:rPr lang="en-GB"/>
              <a:pPr/>
              <a:t>23</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B3B49-FAD9-4EB7-814A-576423C6E02D}" type="slidenum">
              <a:rPr lang="en-GB"/>
              <a:pPr/>
              <a:t>24</a:t>
            </a:fld>
            <a:endParaRPr lang="en-GB"/>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1813A-61B6-4A38-9E4B-859D0081E377}" type="slidenum">
              <a:rPr lang="en-GB"/>
              <a:pPr/>
              <a:t>25</a:t>
            </a:fld>
            <a:endParaRPr lang="en-GB"/>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pl-PL" sz="1400">
                <a:latin typeface="Tahoma" pitchFamily="34" charset="0"/>
              </a:rPr>
              <a:t>Zacznijmy od przykładu tak nudnego że aż zęby bolą.</a:t>
            </a:r>
          </a:p>
          <a:p>
            <a:endParaRPr lang="pl-PL" sz="1400">
              <a:latin typeface="Tahoma" pitchFamily="34" charset="0"/>
            </a:endParaRPr>
          </a:p>
          <a:p>
            <a:r>
              <a:rPr lang="pl-PL" sz="1400">
                <a:latin typeface="Tahoma" pitchFamily="34" charset="0"/>
              </a:rPr>
              <a:t>Zwróćmy uwagę że do wyspecyfikowania pełnego stanu kwantowego potrzebne są dwie liczby zespolone. W przypadku przesyłania klasycznej informacji to tylko psu na budę się nadaje.</a:t>
            </a:r>
          </a:p>
          <a:p>
            <a:endParaRPr lang="pl-PL" sz="1400">
              <a:latin typeface="Tahoma" pitchFamily="34" charset="0"/>
            </a:endParaRPr>
          </a:p>
          <a:p>
            <a:r>
              <a:rPr lang="en-GB" sz="1400">
                <a:latin typeface="Tahoma" pitchFamily="34" charset="0"/>
              </a:rPr>
              <a:t>Tutaj uwaga na temat komputerów kwantowych: </a:t>
            </a:r>
            <a:r>
              <a:rPr lang="pl-PL" sz="1400">
                <a:latin typeface="Tahoma" pitchFamily="34" charset="0"/>
              </a:rPr>
              <a:t>ludzie pisza ze rejestr czastek kwantowych moze przechowywac mnóstwo liczb naraz. Niby prawda, ale odczytać możemy co najwyzej jedna jak wykonujemy pomiar. Sztuka komputera kwantowego jest taka, żeby wmanewrować go w odpowiedź której poszukujemy korzystając z intefrencji.</a:t>
            </a:r>
          </a:p>
          <a:p>
            <a:endParaRPr lang="en-GB" sz="1400">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1813A-61B6-4A38-9E4B-859D0081E377}" type="slidenum">
              <a:rPr lang="en-GB"/>
              <a:pPr/>
              <a:t>26</a:t>
            </a:fld>
            <a:endParaRPr lang="en-GB"/>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pl-PL" sz="1400">
                <a:latin typeface="Tahoma" pitchFamily="34" charset="0"/>
              </a:rPr>
              <a:t>Zacznijmy od przykładu tak nudnego że aż zęby bolą.</a:t>
            </a:r>
          </a:p>
          <a:p>
            <a:endParaRPr lang="pl-PL" sz="1400">
              <a:latin typeface="Tahoma" pitchFamily="34" charset="0"/>
            </a:endParaRPr>
          </a:p>
          <a:p>
            <a:r>
              <a:rPr lang="pl-PL" sz="1400">
                <a:latin typeface="Tahoma" pitchFamily="34" charset="0"/>
              </a:rPr>
              <a:t>Zwróćmy uwagę że do wyspecyfikowania pełnego stanu kwantowego potrzebne są dwie liczby zespolone. W przypadku przesyłania klasycznej informacji to tylko psu na budę się nadaje.</a:t>
            </a:r>
          </a:p>
          <a:p>
            <a:endParaRPr lang="pl-PL" sz="1400">
              <a:latin typeface="Tahoma" pitchFamily="34" charset="0"/>
            </a:endParaRPr>
          </a:p>
          <a:p>
            <a:r>
              <a:rPr lang="en-GB" sz="1400">
                <a:latin typeface="Tahoma" pitchFamily="34" charset="0"/>
              </a:rPr>
              <a:t>Tutaj uwaga na temat komputerów kwantowych: </a:t>
            </a:r>
            <a:r>
              <a:rPr lang="pl-PL" sz="1400">
                <a:latin typeface="Tahoma" pitchFamily="34" charset="0"/>
              </a:rPr>
              <a:t>ludzie pisza ze rejestr czastek kwantowych moze przechowywac mnóstwo liczb naraz. Niby prawda, ale odczytać możemy co najwyzej jedna jak wykonujemy pomiar. Sztuka komputera kwantowego jest taka, żeby wmanewrować go w odpowiedź której poszukujemy korzystając z intefrencji.</a:t>
            </a:r>
          </a:p>
          <a:p>
            <a:endParaRPr lang="en-GB" sz="140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13476-A779-40DB-860E-45946FA491E9}" type="slidenum">
              <a:rPr lang="en-GB"/>
              <a:pPr/>
              <a:t>2</a:t>
            </a:fld>
            <a:endParaRPr lang="en-GB"/>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pl-PL" sz="1400">
                <a:latin typeface="Tahoma" pitchFamily="34" charset="0"/>
              </a:rPr>
              <a:t>W przypadku drugim amplitudy prawdopodobienstwa, które cały czas pozostają spójne/nierozróżnialne złożą nam się w dobrze określoną polaryzację</a:t>
            </a:r>
          </a:p>
          <a:p>
            <a:endParaRPr lang="pl-PL" sz="1400">
              <a:latin typeface="Tahoma" pitchFamily="34" charset="0"/>
            </a:endParaRPr>
          </a:p>
          <a:p>
            <a:r>
              <a:rPr lang="pl-PL" sz="1400">
                <a:latin typeface="Tahoma" pitchFamily="34" charset="0"/>
              </a:rPr>
              <a:t>Otrzymujemy prawo Malusa przesunięte o theta_a.</a:t>
            </a:r>
            <a:endParaRPr lang="en-GB" sz="1400">
              <a:latin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27</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28</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29</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30</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31</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13A7E-6167-4DD8-8591-93BBB9F257DB}" type="slidenum">
              <a:rPr lang="en-GB"/>
              <a:pPr/>
              <a:t>32</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pl-PL" sz="1400">
                <a:latin typeface="Tahoma" pitchFamily="34" charset="0"/>
              </a:rPr>
              <a:t>Jeżeli każda transformacja unitarna może się zdarzyć z równym prawdopodobieństwem (a matematycy wiedzą co to znaczy, zbiór transformacji tworzy grupę Liego a ta ma kanoniczną miarę/rozkład prawdopodobieństwa), to na wyjściu mamy to co mamy...</a:t>
            </a:r>
            <a:endParaRPr lang="en-GB" sz="1400">
              <a:latin typeface="Tahom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C30C4-1171-4414-BC2B-DE5FFD845C90}" type="slidenum">
              <a:rPr lang="en-GB"/>
              <a:pPr/>
              <a:t>33</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C3847-B8BE-4E69-AA58-0E59EF27A961}" type="slidenum">
              <a:rPr lang="en-GB"/>
              <a:pPr/>
              <a:t>3</a:t>
            </a:fld>
            <a:endParaRPr lang="en-GB"/>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pl-PL" sz="1400">
                <a:latin typeface="Tahoma" pitchFamily="34" charset="0"/>
              </a:rPr>
              <a:t>W przypadku drugim amplitudy prawdopodobienstwa, które cały czas pozostają spójne/nierozróżnialne złożą nam się w dobrze określoną polaryzację</a:t>
            </a:r>
          </a:p>
          <a:p>
            <a:endParaRPr lang="pl-PL" sz="1400">
              <a:latin typeface="Tahoma" pitchFamily="34" charset="0"/>
            </a:endParaRPr>
          </a:p>
          <a:p>
            <a:r>
              <a:rPr lang="pl-PL" sz="1400">
                <a:latin typeface="Tahoma" pitchFamily="34" charset="0"/>
              </a:rPr>
              <a:t>Otrzymujemy prawo Malusa przesunięte o theta_a.</a:t>
            </a:r>
            <a:endParaRPr lang="en-GB" sz="140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427B2-695C-4A51-8634-8C306F075C63}" type="slidenum">
              <a:rPr lang="en-GB"/>
              <a:pPr/>
              <a:t>4</a:t>
            </a:fld>
            <a:endParaRPr lang="en-GB"/>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pl-PL" sz="1400">
                <a:latin typeface="Tahoma" pitchFamily="34" charset="0"/>
              </a:rPr>
              <a:t>Stare (jeden wiek) odwieczne pytanie: powinnismy dodawac prawdopodobieństwa (procesy rozróżnialne) czy tez amplitudy prawdopodobieństwa (procesy nierozróżnialne). Chcielibyśmy jakoś testować spójność tej superpozycji.</a:t>
            </a:r>
            <a:endParaRPr lang="en-GB" sz="140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20BA4-1725-401C-BABF-5FC6A0287F98}" type="slidenum">
              <a:rPr lang="en-GB"/>
              <a:pPr/>
              <a:t>6</a:t>
            </a:fld>
            <a:endParaRPr lang="en-GB"/>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pl-PL" sz="1400">
                <a:latin typeface="Tahoma" pitchFamily="34" charset="0"/>
              </a:rPr>
              <a:t>W przypadku drugim amplitudy prawdopodobienstwa, które cały czas pozostają spójne/nierozróżnialne złożą nam się w dobrze określoną polaryzację</a:t>
            </a:r>
          </a:p>
          <a:p>
            <a:endParaRPr lang="pl-PL" sz="1400">
              <a:latin typeface="Tahoma" pitchFamily="34" charset="0"/>
            </a:endParaRPr>
          </a:p>
          <a:p>
            <a:r>
              <a:rPr lang="pl-PL" sz="1400">
                <a:latin typeface="Tahoma" pitchFamily="34" charset="0"/>
              </a:rPr>
              <a:t>Otrzymujemy prawo Malusa przesunięte o theta_a.</a:t>
            </a:r>
            <a:endParaRPr lang="en-GB" sz="140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C30C4-1171-4414-BC2B-DE5FFD845C90}" type="slidenum">
              <a:rPr lang="en-GB"/>
              <a:pPr/>
              <a:t>7</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C30C4-1171-4414-BC2B-DE5FFD845C90}" type="slidenum">
              <a:rPr lang="en-GB"/>
              <a:pPr/>
              <a:t>8</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C30C4-1171-4414-BC2B-DE5FFD845C90}" type="slidenum">
              <a:rPr lang="en-GB"/>
              <a:pPr/>
              <a:t>9</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00275-C51A-41D2-92E9-8E7FE732C982}" type="slidenum">
              <a:rPr lang="en-GB"/>
              <a:pPr/>
              <a:t>10</a:t>
            </a:fld>
            <a:endParaRPr lang="en-GB"/>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pl-PL" sz="1400">
                <a:latin typeface="Tahoma" pitchFamily="34" charset="0"/>
              </a:rPr>
              <a:t>Jak się przekonać że faktycznie oba fotony wychodzą tym samym portem? Powinniśmy zobaczyć zanik koincydencji za płytką światłodzielącą. No ale koincydencje to jest strasznie łatwo zgubić, więc to jest żaden dowód że widzimy coś nieklasycznego. Więc wprowadźmy rozróżnialność na chwilę, a potem tę rozróżnialność zlikwidujmy. </a:t>
            </a:r>
            <a:endParaRPr lang="en-GB" sz="140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8EF6A74F-E7BE-4EDE-8352-96492666FDC2}"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CFC59348-7A91-4ABD-B10F-0ECF075D190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9BFB71BA-F3A9-4A81-9A2E-EEBD6E414A5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3FB36B21-F631-4885-AFDC-E24CB4886F9C}"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en-GB"/>
          </a:p>
        </p:txBody>
      </p:sp>
      <p:sp>
        <p:nvSpPr>
          <p:cNvPr id="5" name="Symbol zastępczy stopki 4"/>
          <p:cNvSpPr>
            <a:spLocks noGrp="1"/>
          </p:cNvSpPr>
          <p:nvPr>
            <p:ph type="ftr" sz="quarter" idx="11"/>
          </p:nvPr>
        </p:nvSpPr>
        <p:spPr/>
        <p:txBody>
          <a:bodyPr/>
          <a:lstStyle>
            <a:lvl1pPr>
              <a:defRPr/>
            </a:lvl1pPr>
          </a:lstStyle>
          <a:p>
            <a:endParaRPr lang="en-GB"/>
          </a:p>
        </p:txBody>
      </p:sp>
      <p:sp>
        <p:nvSpPr>
          <p:cNvPr id="6" name="Symbol zastępczy numeru slajdu 5"/>
          <p:cNvSpPr>
            <a:spLocks noGrp="1"/>
          </p:cNvSpPr>
          <p:nvPr>
            <p:ph type="sldNum" sz="quarter" idx="12"/>
          </p:nvPr>
        </p:nvSpPr>
        <p:spPr/>
        <p:txBody>
          <a:bodyPr/>
          <a:lstStyle>
            <a:lvl1pPr>
              <a:defRPr/>
            </a:lvl1pPr>
          </a:lstStyle>
          <a:p>
            <a:fld id="{C16424B8-D9BD-4637-AF92-8B72BD38295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en-GB"/>
          </a:p>
        </p:txBody>
      </p:sp>
      <p:sp>
        <p:nvSpPr>
          <p:cNvPr id="6" name="Symbol zastępczy stopki 5"/>
          <p:cNvSpPr>
            <a:spLocks noGrp="1"/>
          </p:cNvSpPr>
          <p:nvPr>
            <p:ph type="ftr" sz="quarter" idx="11"/>
          </p:nvPr>
        </p:nvSpPr>
        <p:spPr/>
        <p:txBody>
          <a:bodyPr/>
          <a:lstStyle>
            <a:lvl1pPr>
              <a:defRPr/>
            </a:lvl1pPr>
          </a:lstStyle>
          <a:p>
            <a:endParaRPr lang="en-GB"/>
          </a:p>
        </p:txBody>
      </p:sp>
      <p:sp>
        <p:nvSpPr>
          <p:cNvPr id="7" name="Symbol zastępczy numeru slajdu 6"/>
          <p:cNvSpPr>
            <a:spLocks noGrp="1"/>
          </p:cNvSpPr>
          <p:nvPr>
            <p:ph type="sldNum" sz="quarter" idx="12"/>
          </p:nvPr>
        </p:nvSpPr>
        <p:spPr/>
        <p:txBody>
          <a:bodyPr/>
          <a:lstStyle>
            <a:lvl1pPr>
              <a:defRPr/>
            </a:lvl1pPr>
          </a:lstStyle>
          <a:p>
            <a:fld id="{17992EDE-AE11-4329-8CDA-141F5F0F86E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en-GB"/>
          </a:p>
        </p:txBody>
      </p:sp>
      <p:sp>
        <p:nvSpPr>
          <p:cNvPr id="8" name="Symbol zastępczy stopki 7"/>
          <p:cNvSpPr>
            <a:spLocks noGrp="1"/>
          </p:cNvSpPr>
          <p:nvPr>
            <p:ph type="ftr" sz="quarter" idx="11"/>
          </p:nvPr>
        </p:nvSpPr>
        <p:spPr/>
        <p:txBody>
          <a:bodyPr/>
          <a:lstStyle>
            <a:lvl1pPr>
              <a:defRPr/>
            </a:lvl1pPr>
          </a:lstStyle>
          <a:p>
            <a:endParaRPr lang="en-GB"/>
          </a:p>
        </p:txBody>
      </p:sp>
      <p:sp>
        <p:nvSpPr>
          <p:cNvPr id="9" name="Symbol zastępczy numeru slajdu 8"/>
          <p:cNvSpPr>
            <a:spLocks noGrp="1"/>
          </p:cNvSpPr>
          <p:nvPr>
            <p:ph type="sldNum" sz="quarter" idx="12"/>
          </p:nvPr>
        </p:nvSpPr>
        <p:spPr/>
        <p:txBody>
          <a:bodyPr/>
          <a:lstStyle>
            <a:lvl1pPr>
              <a:defRPr/>
            </a:lvl1pPr>
          </a:lstStyle>
          <a:p>
            <a:fld id="{CFAC2A1C-E366-4F90-BDE3-5C94B81C8AF8}"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en-GB"/>
          </a:p>
        </p:txBody>
      </p:sp>
      <p:sp>
        <p:nvSpPr>
          <p:cNvPr id="4" name="Symbol zastępczy stopki 3"/>
          <p:cNvSpPr>
            <a:spLocks noGrp="1"/>
          </p:cNvSpPr>
          <p:nvPr>
            <p:ph type="ftr" sz="quarter" idx="11"/>
          </p:nvPr>
        </p:nvSpPr>
        <p:spPr/>
        <p:txBody>
          <a:bodyPr/>
          <a:lstStyle>
            <a:lvl1pPr>
              <a:defRPr/>
            </a:lvl1pPr>
          </a:lstStyle>
          <a:p>
            <a:endParaRPr lang="en-GB"/>
          </a:p>
        </p:txBody>
      </p:sp>
      <p:sp>
        <p:nvSpPr>
          <p:cNvPr id="5" name="Symbol zastępczy numeru slajdu 4"/>
          <p:cNvSpPr>
            <a:spLocks noGrp="1"/>
          </p:cNvSpPr>
          <p:nvPr>
            <p:ph type="sldNum" sz="quarter" idx="12"/>
          </p:nvPr>
        </p:nvSpPr>
        <p:spPr/>
        <p:txBody>
          <a:bodyPr/>
          <a:lstStyle>
            <a:lvl1pPr>
              <a:defRPr/>
            </a:lvl1pPr>
          </a:lstStyle>
          <a:p>
            <a:fld id="{332045D2-7B77-406F-AAE1-6304944BE20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en-GB"/>
          </a:p>
        </p:txBody>
      </p:sp>
      <p:sp>
        <p:nvSpPr>
          <p:cNvPr id="3" name="Symbol zastępczy stopki 2"/>
          <p:cNvSpPr>
            <a:spLocks noGrp="1"/>
          </p:cNvSpPr>
          <p:nvPr>
            <p:ph type="ftr" sz="quarter" idx="11"/>
          </p:nvPr>
        </p:nvSpPr>
        <p:spPr/>
        <p:txBody>
          <a:bodyPr/>
          <a:lstStyle>
            <a:lvl1pPr>
              <a:defRPr/>
            </a:lvl1pPr>
          </a:lstStyle>
          <a:p>
            <a:endParaRPr lang="en-GB"/>
          </a:p>
        </p:txBody>
      </p:sp>
      <p:sp>
        <p:nvSpPr>
          <p:cNvPr id="4" name="Symbol zastępczy numeru slajdu 3"/>
          <p:cNvSpPr>
            <a:spLocks noGrp="1"/>
          </p:cNvSpPr>
          <p:nvPr>
            <p:ph type="sldNum" sz="quarter" idx="12"/>
          </p:nvPr>
        </p:nvSpPr>
        <p:spPr/>
        <p:txBody>
          <a:bodyPr/>
          <a:lstStyle>
            <a:lvl1pPr>
              <a:defRPr/>
            </a:lvl1pPr>
          </a:lstStyle>
          <a:p>
            <a:fld id="{14850A85-37B0-467A-80C7-4A49FF7349E7}"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en-GB"/>
          </a:p>
        </p:txBody>
      </p:sp>
      <p:sp>
        <p:nvSpPr>
          <p:cNvPr id="6" name="Symbol zastępczy stopki 5"/>
          <p:cNvSpPr>
            <a:spLocks noGrp="1"/>
          </p:cNvSpPr>
          <p:nvPr>
            <p:ph type="ftr" sz="quarter" idx="11"/>
          </p:nvPr>
        </p:nvSpPr>
        <p:spPr/>
        <p:txBody>
          <a:bodyPr/>
          <a:lstStyle>
            <a:lvl1pPr>
              <a:defRPr/>
            </a:lvl1pPr>
          </a:lstStyle>
          <a:p>
            <a:endParaRPr lang="en-GB"/>
          </a:p>
        </p:txBody>
      </p:sp>
      <p:sp>
        <p:nvSpPr>
          <p:cNvPr id="7" name="Symbol zastępczy numeru slajdu 6"/>
          <p:cNvSpPr>
            <a:spLocks noGrp="1"/>
          </p:cNvSpPr>
          <p:nvPr>
            <p:ph type="sldNum" sz="quarter" idx="12"/>
          </p:nvPr>
        </p:nvSpPr>
        <p:spPr/>
        <p:txBody>
          <a:bodyPr/>
          <a:lstStyle>
            <a:lvl1pPr>
              <a:defRPr/>
            </a:lvl1pPr>
          </a:lstStyle>
          <a:p>
            <a:fld id="{CE6FB86D-8B10-4424-A862-3E8CE6CB810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en-GB"/>
          </a:p>
        </p:txBody>
      </p:sp>
      <p:sp>
        <p:nvSpPr>
          <p:cNvPr id="6" name="Symbol zastępczy stopki 5"/>
          <p:cNvSpPr>
            <a:spLocks noGrp="1"/>
          </p:cNvSpPr>
          <p:nvPr>
            <p:ph type="ftr" sz="quarter" idx="11"/>
          </p:nvPr>
        </p:nvSpPr>
        <p:spPr/>
        <p:txBody>
          <a:bodyPr/>
          <a:lstStyle>
            <a:lvl1pPr>
              <a:defRPr/>
            </a:lvl1pPr>
          </a:lstStyle>
          <a:p>
            <a:endParaRPr lang="en-GB"/>
          </a:p>
        </p:txBody>
      </p:sp>
      <p:sp>
        <p:nvSpPr>
          <p:cNvPr id="7" name="Symbol zastępczy numeru slajdu 6"/>
          <p:cNvSpPr>
            <a:spLocks noGrp="1"/>
          </p:cNvSpPr>
          <p:nvPr>
            <p:ph type="sldNum" sz="quarter" idx="12"/>
          </p:nvPr>
        </p:nvSpPr>
        <p:spPr/>
        <p:txBody>
          <a:bodyPr/>
          <a:lstStyle>
            <a:lvl1pPr>
              <a:defRPr/>
            </a:lvl1pPr>
          </a:lstStyle>
          <a:p>
            <a:fld id="{94ECAEE1-9E58-4984-AE4A-237DCFCDBB8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904C4B02-BBD6-4BCA-BE39-E007392D57B0}"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6.xml"/><Relationship Id="rId7" Type="http://schemas.openxmlformats.org/officeDocument/2006/relationships/image" Target="../media/image3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4.pn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9.xml"/><Relationship Id="rId7" Type="http://schemas.openxmlformats.org/officeDocument/2006/relationships/image" Target="../media/image3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xml"/><Relationship Id="rId11" Type="http://schemas.openxmlformats.org/officeDocument/2006/relationships/image" Target="../media/image40.emf"/><Relationship Id="rId5" Type="http://schemas.openxmlformats.org/officeDocument/2006/relationships/tags" Target="../tags/tag31.xml"/><Relationship Id="rId10" Type="http://schemas.openxmlformats.org/officeDocument/2006/relationships/image" Target="../media/image23.png"/><Relationship Id="rId4" Type="http://schemas.openxmlformats.org/officeDocument/2006/relationships/tags" Target="../tags/tag30.xm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emf"/><Relationship Id="rId3" Type="http://schemas.openxmlformats.org/officeDocument/2006/relationships/tags" Target="../tags/tag34.xml"/><Relationship Id="rId7" Type="http://schemas.openxmlformats.org/officeDocument/2006/relationships/slideLayout" Target="../slideLayouts/slideLayout1.xml"/><Relationship Id="rId12" Type="http://schemas.openxmlformats.org/officeDocument/2006/relationships/image" Target="../media/image4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4.png"/><Relationship Id="rId5" Type="http://schemas.openxmlformats.org/officeDocument/2006/relationships/tags" Target="../tags/tag36.xml"/><Relationship Id="rId10" Type="http://schemas.openxmlformats.org/officeDocument/2006/relationships/image" Target="../media/image43.png"/><Relationship Id="rId4" Type="http://schemas.openxmlformats.org/officeDocument/2006/relationships/tags" Target="../tags/tag35.xml"/><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50.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5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47.xml"/><Relationship Id="rId7"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57.png"/><Relationship Id="rId5" Type="http://schemas.openxmlformats.org/officeDocument/2006/relationships/tags" Target="../tags/tag49.xml"/><Relationship Id="rId10" Type="http://schemas.openxmlformats.org/officeDocument/2006/relationships/image" Target="../media/image56.png"/><Relationship Id="rId4" Type="http://schemas.openxmlformats.org/officeDocument/2006/relationships/tags" Target="../tags/tag48.xml"/><Relationship Id="rId9" Type="http://schemas.openxmlformats.org/officeDocument/2006/relationships/image" Target="../media/image5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58.emf"/></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62.emf"/><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61.emf"/><Relationship Id="rId17" Type="http://schemas.openxmlformats.org/officeDocument/2006/relationships/image" Target="../media/image66.emf"/><Relationship Id="rId2" Type="http://schemas.openxmlformats.org/officeDocument/2006/relationships/tags" Target="../tags/tag52.xml"/><Relationship Id="rId16" Type="http://schemas.openxmlformats.org/officeDocument/2006/relationships/image" Target="../media/image65.emf"/><Relationship Id="rId1" Type="http://schemas.openxmlformats.org/officeDocument/2006/relationships/vmlDrawing" Target="../drawings/vmlDrawing2.vml"/><Relationship Id="rId6" Type="http://schemas.openxmlformats.org/officeDocument/2006/relationships/tags" Target="../tags/tag56.xml"/><Relationship Id="rId11" Type="http://schemas.openxmlformats.org/officeDocument/2006/relationships/image" Target="../media/image60.wmf"/><Relationship Id="rId5" Type="http://schemas.openxmlformats.org/officeDocument/2006/relationships/tags" Target="../tags/tag55.xml"/><Relationship Id="rId15" Type="http://schemas.openxmlformats.org/officeDocument/2006/relationships/image" Target="../media/image64.png"/><Relationship Id="rId10" Type="http://schemas.openxmlformats.org/officeDocument/2006/relationships/oleObject" Target="../embeddings/oleObject4.bin"/><Relationship Id="rId4" Type="http://schemas.openxmlformats.org/officeDocument/2006/relationships/tags" Target="../tags/tag54.xml"/><Relationship Id="rId9" Type="http://schemas.openxmlformats.org/officeDocument/2006/relationships/notesSlide" Target="../notesSlides/notesSlide12.xml"/><Relationship Id="rId1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0.emf"/><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9.emf"/><Relationship Id="rId2" Type="http://schemas.openxmlformats.org/officeDocument/2006/relationships/tags" Target="../tags/tag4.xml"/><Relationship Id="rId16" Type="http://schemas.openxmlformats.org/officeDocument/2006/relationships/image" Target="../media/image13.emf"/><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8.png"/><Relationship Id="rId5" Type="http://schemas.openxmlformats.org/officeDocument/2006/relationships/tags" Target="../tags/tag7.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tags" Target="../tags/tag6.xml"/><Relationship Id="rId9" Type="http://schemas.openxmlformats.org/officeDocument/2006/relationships/image" Target="../media/image6.emf"/><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60.wmf"/><Relationship Id="rId18" Type="http://schemas.openxmlformats.org/officeDocument/2006/relationships/image" Target="../media/image69.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oleObject" Target="../embeddings/oleObject5.bin"/><Relationship Id="rId17" Type="http://schemas.openxmlformats.org/officeDocument/2006/relationships/image" Target="../media/image68.png"/><Relationship Id="rId2" Type="http://schemas.openxmlformats.org/officeDocument/2006/relationships/tags" Target="../tags/tag58.xml"/><Relationship Id="rId16" Type="http://schemas.openxmlformats.org/officeDocument/2006/relationships/image" Target="../media/image64.png"/><Relationship Id="rId20" Type="http://schemas.openxmlformats.org/officeDocument/2006/relationships/image" Target="../media/image71.png"/><Relationship Id="rId1" Type="http://schemas.openxmlformats.org/officeDocument/2006/relationships/vmlDrawing" Target="../drawings/vmlDrawing3.vml"/><Relationship Id="rId6" Type="http://schemas.openxmlformats.org/officeDocument/2006/relationships/tags" Target="../tags/tag62.xml"/><Relationship Id="rId11" Type="http://schemas.openxmlformats.org/officeDocument/2006/relationships/notesSlide" Target="../notesSlides/notesSlide13.xml"/><Relationship Id="rId5" Type="http://schemas.openxmlformats.org/officeDocument/2006/relationships/tags" Target="../tags/tag61.xml"/><Relationship Id="rId15" Type="http://schemas.openxmlformats.org/officeDocument/2006/relationships/image" Target="../media/image67.emf"/><Relationship Id="rId10" Type="http://schemas.openxmlformats.org/officeDocument/2006/relationships/slideLayout" Target="../slideLayouts/slideLayout1.xml"/><Relationship Id="rId19" Type="http://schemas.openxmlformats.org/officeDocument/2006/relationships/image" Target="../media/image70.png"/><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72.png"/><Relationship Id="rId18" Type="http://schemas.openxmlformats.org/officeDocument/2006/relationships/image" Target="../media/image71.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60.wmf"/><Relationship Id="rId17" Type="http://schemas.openxmlformats.org/officeDocument/2006/relationships/image" Target="../media/image69.png"/><Relationship Id="rId2" Type="http://schemas.openxmlformats.org/officeDocument/2006/relationships/tags" Target="../tags/tag66.xml"/><Relationship Id="rId16" Type="http://schemas.openxmlformats.org/officeDocument/2006/relationships/image" Target="../media/image75.png"/><Relationship Id="rId1" Type="http://schemas.openxmlformats.org/officeDocument/2006/relationships/vmlDrawing" Target="../drawings/vmlDrawing4.vml"/><Relationship Id="rId6" Type="http://schemas.openxmlformats.org/officeDocument/2006/relationships/tags" Target="../tags/tag70.xml"/><Relationship Id="rId11" Type="http://schemas.openxmlformats.org/officeDocument/2006/relationships/oleObject" Target="../embeddings/oleObject6.bin"/><Relationship Id="rId5" Type="http://schemas.openxmlformats.org/officeDocument/2006/relationships/tags" Target="../tags/tag69.xml"/><Relationship Id="rId15" Type="http://schemas.openxmlformats.org/officeDocument/2006/relationships/image" Target="../media/image74.png"/><Relationship Id="rId10" Type="http://schemas.openxmlformats.org/officeDocument/2006/relationships/notesSlide" Target="../notesSlides/notesSlide14.xml"/><Relationship Id="rId19" Type="http://schemas.openxmlformats.org/officeDocument/2006/relationships/image" Target="../media/image70.png"/><Relationship Id="rId4" Type="http://schemas.openxmlformats.org/officeDocument/2006/relationships/tags" Target="../tags/tag68.xml"/><Relationship Id="rId9" Type="http://schemas.openxmlformats.org/officeDocument/2006/relationships/slideLayout" Target="../slideLayouts/slideLayout1.xml"/><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tags" Target="../tags/tag74.xml"/><Relationship Id="rId7" Type="http://schemas.openxmlformats.org/officeDocument/2006/relationships/oleObject" Target="../embeddings/oleObject7.bin"/><Relationship Id="rId2" Type="http://schemas.openxmlformats.org/officeDocument/2006/relationships/tags" Target="../tags/tag73.xml"/><Relationship Id="rId1" Type="http://schemas.openxmlformats.org/officeDocument/2006/relationships/vmlDrawing" Target="../drawings/vmlDrawing5.vml"/><Relationship Id="rId6" Type="http://schemas.openxmlformats.org/officeDocument/2006/relationships/notesSlide" Target="../notesSlides/notesSlide15.xml"/><Relationship Id="rId11" Type="http://schemas.openxmlformats.org/officeDocument/2006/relationships/image" Target="../media/image78.png"/><Relationship Id="rId5" Type="http://schemas.openxmlformats.org/officeDocument/2006/relationships/slideLayout" Target="../slideLayouts/slideLayout1.xml"/><Relationship Id="rId10" Type="http://schemas.openxmlformats.org/officeDocument/2006/relationships/image" Target="../media/image77.png"/><Relationship Id="rId4" Type="http://schemas.openxmlformats.org/officeDocument/2006/relationships/tags" Target="../tags/tag75.xml"/><Relationship Id="rId9"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80.png"/><Relationship Id="rId5" Type="http://schemas.openxmlformats.org/officeDocument/2006/relationships/image" Target="../media/image69.png"/><Relationship Id="rId4"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tags" Target="../tags/tag80.xml"/><Relationship Id="rId7" Type="http://schemas.openxmlformats.org/officeDocument/2006/relationships/image" Target="../media/image8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1.png"/><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60.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slideLayout" Target="../slideLayouts/slideLayout1.xml"/><Relationship Id="rId18" Type="http://schemas.openxmlformats.org/officeDocument/2006/relationships/image" Target="../media/image87.emf"/><Relationship Id="rId3" Type="http://schemas.openxmlformats.org/officeDocument/2006/relationships/tags" Target="../tags/tag83.xml"/><Relationship Id="rId21" Type="http://schemas.openxmlformats.org/officeDocument/2006/relationships/image" Target="../media/image90.emf"/><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image" Target="../media/image60.wmf"/><Relationship Id="rId2" Type="http://schemas.openxmlformats.org/officeDocument/2006/relationships/tags" Target="../tags/tag82.xml"/><Relationship Id="rId16" Type="http://schemas.openxmlformats.org/officeDocument/2006/relationships/oleObject" Target="../embeddings/oleObject9.bin"/><Relationship Id="rId20" Type="http://schemas.openxmlformats.org/officeDocument/2006/relationships/image" Target="../media/image89.emf"/><Relationship Id="rId1" Type="http://schemas.openxmlformats.org/officeDocument/2006/relationships/vmlDrawing" Target="../drawings/vmlDrawing7.v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image" Target="../media/image86.emf"/><Relationship Id="rId23" Type="http://schemas.openxmlformats.org/officeDocument/2006/relationships/image" Target="../media/image92.emf"/><Relationship Id="rId10" Type="http://schemas.openxmlformats.org/officeDocument/2006/relationships/tags" Target="../tags/tag90.xml"/><Relationship Id="rId19" Type="http://schemas.openxmlformats.org/officeDocument/2006/relationships/image" Target="../media/image88.emf"/><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notesSlide" Target="../notesSlides/notesSlide21.xml"/><Relationship Id="rId22" Type="http://schemas.openxmlformats.org/officeDocument/2006/relationships/image" Target="../media/image91.emf"/></Relationships>
</file>

<file path=ppt/slides/_rels/slide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93.emf"/><Relationship Id="rId18" Type="http://schemas.openxmlformats.org/officeDocument/2006/relationships/image" Target="../media/image9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60.wmf"/><Relationship Id="rId17" Type="http://schemas.openxmlformats.org/officeDocument/2006/relationships/image" Target="../media/image97.emf"/><Relationship Id="rId2" Type="http://schemas.openxmlformats.org/officeDocument/2006/relationships/tags" Target="../tags/tag93.xml"/><Relationship Id="rId16" Type="http://schemas.openxmlformats.org/officeDocument/2006/relationships/image" Target="../media/image96.emf"/><Relationship Id="rId1" Type="http://schemas.openxmlformats.org/officeDocument/2006/relationships/vmlDrawing" Target="../drawings/vmlDrawing8.vml"/><Relationship Id="rId6" Type="http://schemas.openxmlformats.org/officeDocument/2006/relationships/tags" Target="../tags/tag97.xml"/><Relationship Id="rId11" Type="http://schemas.openxmlformats.org/officeDocument/2006/relationships/oleObject" Target="../embeddings/oleObject10.bin"/><Relationship Id="rId5" Type="http://schemas.openxmlformats.org/officeDocument/2006/relationships/tags" Target="../tags/tag96.xml"/><Relationship Id="rId15" Type="http://schemas.openxmlformats.org/officeDocument/2006/relationships/image" Target="../media/image95.emf"/><Relationship Id="rId10" Type="http://schemas.openxmlformats.org/officeDocument/2006/relationships/notesSlide" Target="../notesSlides/notesSlide22.xml"/><Relationship Id="rId19" Type="http://schemas.openxmlformats.org/officeDocument/2006/relationships/image" Target="../media/image99.emf"/><Relationship Id="rId4" Type="http://schemas.openxmlformats.org/officeDocument/2006/relationships/tags" Target="../tags/tag95.xml"/><Relationship Id="rId9" Type="http://schemas.openxmlformats.org/officeDocument/2006/relationships/slideLayout" Target="../slideLayouts/slideLayout1.xml"/><Relationship Id="rId14" Type="http://schemas.openxmlformats.org/officeDocument/2006/relationships/image" Target="../media/image9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image" Target="../media/image102.emf"/><Relationship Id="rId3" Type="http://schemas.openxmlformats.org/officeDocument/2006/relationships/tags" Target="../tags/tag101.xml"/><Relationship Id="rId7" Type="http://schemas.openxmlformats.org/officeDocument/2006/relationships/slideLayout" Target="../slideLayouts/slideLayout1.xml"/><Relationship Id="rId12" Type="http://schemas.openxmlformats.org/officeDocument/2006/relationships/image" Target="../media/image101.emf"/><Relationship Id="rId2" Type="http://schemas.openxmlformats.org/officeDocument/2006/relationships/tags" Target="../tags/tag100.xml"/><Relationship Id="rId1" Type="http://schemas.openxmlformats.org/officeDocument/2006/relationships/vmlDrawing" Target="../drawings/vmlDrawing9.vml"/><Relationship Id="rId6" Type="http://schemas.openxmlformats.org/officeDocument/2006/relationships/tags" Target="../tags/tag104.xml"/><Relationship Id="rId11" Type="http://schemas.openxmlformats.org/officeDocument/2006/relationships/image" Target="../media/image100.emf"/><Relationship Id="rId5" Type="http://schemas.openxmlformats.org/officeDocument/2006/relationships/tags" Target="../tags/tag103.xml"/><Relationship Id="rId15" Type="http://schemas.openxmlformats.org/officeDocument/2006/relationships/image" Target="../media/image104.emf"/><Relationship Id="rId10" Type="http://schemas.openxmlformats.org/officeDocument/2006/relationships/image" Target="../media/image60.wmf"/><Relationship Id="rId4" Type="http://schemas.openxmlformats.org/officeDocument/2006/relationships/tags" Target="../tags/tag102.xml"/><Relationship Id="rId9" Type="http://schemas.openxmlformats.org/officeDocument/2006/relationships/oleObject" Target="../embeddings/oleObject11.bin"/><Relationship Id="rId14" Type="http://schemas.openxmlformats.org/officeDocument/2006/relationships/image" Target="../media/image103.emf"/></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openxmlformats.org/officeDocument/2006/relationships/image" Target="../media/image107.emf"/><Relationship Id="rId3" Type="http://schemas.openxmlformats.org/officeDocument/2006/relationships/tags" Target="../tags/tag106.xml"/><Relationship Id="rId7" Type="http://schemas.openxmlformats.org/officeDocument/2006/relationships/slideLayout" Target="../slideLayouts/slideLayout1.xml"/><Relationship Id="rId12" Type="http://schemas.openxmlformats.org/officeDocument/2006/relationships/image" Target="../media/image106.emf"/><Relationship Id="rId2" Type="http://schemas.openxmlformats.org/officeDocument/2006/relationships/tags" Target="../tags/tag105.xml"/><Relationship Id="rId16" Type="http://schemas.openxmlformats.org/officeDocument/2006/relationships/image" Target="../media/image110.emf"/><Relationship Id="rId1" Type="http://schemas.openxmlformats.org/officeDocument/2006/relationships/vmlDrawing" Target="../drawings/vmlDrawing10.vml"/><Relationship Id="rId6" Type="http://schemas.openxmlformats.org/officeDocument/2006/relationships/tags" Target="../tags/tag109.xml"/><Relationship Id="rId11" Type="http://schemas.openxmlformats.org/officeDocument/2006/relationships/image" Target="../media/image105.emf"/><Relationship Id="rId5" Type="http://schemas.openxmlformats.org/officeDocument/2006/relationships/tags" Target="../tags/tag108.xml"/><Relationship Id="rId15" Type="http://schemas.openxmlformats.org/officeDocument/2006/relationships/image" Target="../media/image109.png"/><Relationship Id="rId10" Type="http://schemas.openxmlformats.org/officeDocument/2006/relationships/image" Target="../media/image60.wmf"/><Relationship Id="rId4" Type="http://schemas.openxmlformats.org/officeDocument/2006/relationships/tags" Target="../tags/tag107.xml"/><Relationship Id="rId9" Type="http://schemas.openxmlformats.org/officeDocument/2006/relationships/oleObject" Target="../embeddings/oleObject12.bin"/><Relationship Id="rId14" Type="http://schemas.openxmlformats.org/officeDocument/2006/relationships/image" Target="../media/image108.emf"/></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05.emf"/><Relationship Id="rId18" Type="http://schemas.openxmlformats.org/officeDocument/2006/relationships/image" Target="../media/image116.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image" Target="../media/image111.emf"/><Relationship Id="rId17" Type="http://schemas.openxmlformats.org/officeDocument/2006/relationships/image" Target="../media/image115.emf"/><Relationship Id="rId2" Type="http://schemas.openxmlformats.org/officeDocument/2006/relationships/tags" Target="../tags/tag110.xml"/><Relationship Id="rId16" Type="http://schemas.openxmlformats.org/officeDocument/2006/relationships/image" Target="../media/image114.emf"/><Relationship Id="rId1" Type="http://schemas.openxmlformats.org/officeDocument/2006/relationships/vmlDrawing" Target="../drawings/vmlDrawing11.vml"/><Relationship Id="rId6" Type="http://schemas.openxmlformats.org/officeDocument/2006/relationships/tags" Target="../tags/tag114.xml"/><Relationship Id="rId11" Type="http://schemas.openxmlformats.org/officeDocument/2006/relationships/image" Target="../media/image60.wmf"/><Relationship Id="rId5" Type="http://schemas.openxmlformats.org/officeDocument/2006/relationships/tags" Target="../tags/tag113.xml"/><Relationship Id="rId15" Type="http://schemas.openxmlformats.org/officeDocument/2006/relationships/image" Target="../media/image113.emf"/><Relationship Id="rId10" Type="http://schemas.openxmlformats.org/officeDocument/2006/relationships/oleObject" Target="../embeddings/oleObject13.bin"/><Relationship Id="rId4" Type="http://schemas.openxmlformats.org/officeDocument/2006/relationships/tags" Target="../tags/tag112.xml"/><Relationship Id="rId9" Type="http://schemas.openxmlformats.org/officeDocument/2006/relationships/notesSlide" Target="../notesSlides/notesSlide25.xml"/><Relationship Id="rId14" Type="http://schemas.openxmlformats.org/officeDocument/2006/relationships/image" Target="../media/image11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1.xml"/><Relationship Id="rId7" Type="http://schemas.openxmlformats.org/officeDocument/2006/relationships/image" Target="../media/image15.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emf"/><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0.jpe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10" Type="http://schemas.openxmlformats.org/officeDocument/2006/relationships/image" Target="../media/image19.wmf"/><Relationship Id="rId4" Type="http://schemas.openxmlformats.org/officeDocument/2006/relationships/image" Target="../media/image21.jpe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xml"/><Relationship Id="rId7" Type="http://schemas.openxmlformats.org/officeDocument/2006/relationships/image" Target="../media/image2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notesSlide" Target="../notesSlides/notesSlide6.xml"/><Relationship Id="rId10"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0.emf"/><Relationship Id="rId3" Type="http://schemas.openxmlformats.org/officeDocument/2006/relationships/tags" Target="../tags/tag18.xml"/><Relationship Id="rId7" Type="http://schemas.openxmlformats.org/officeDocument/2006/relationships/slideLayout" Target="../slideLayouts/slideLayout1.xml"/><Relationship Id="rId12" Type="http://schemas.openxmlformats.org/officeDocument/2006/relationships/image" Target="../media/image29.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8.emf"/><Relationship Id="rId5" Type="http://schemas.openxmlformats.org/officeDocument/2006/relationships/tags" Target="../tags/tag20.xml"/><Relationship Id="rId10" Type="http://schemas.openxmlformats.org/officeDocument/2006/relationships/image" Target="../media/image27.emf"/><Relationship Id="rId4" Type="http://schemas.openxmlformats.org/officeDocument/2006/relationships/tags" Target="../tags/tag19.xml"/><Relationship Id="rId9" Type="http://schemas.openxmlformats.org/officeDocument/2006/relationships/image" Target="../media/image26.emf"/><Relationship Id="rId14" Type="http://schemas.openxmlformats.org/officeDocument/2006/relationships/image" Target="../media/image3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Line 3"/>
          <p:cNvSpPr>
            <a:spLocks noChangeShapeType="1"/>
          </p:cNvSpPr>
          <p:nvPr/>
        </p:nvSpPr>
        <p:spPr bwMode="auto">
          <a:xfrm>
            <a:off x="328642" y="2000240"/>
            <a:ext cx="84582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95236" name="Rectangle 4"/>
          <p:cNvSpPr>
            <a:spLocks noGrp="1" noChangeArrowheads="1"/>
          </p:cNvSpPr>
          <p:nvPr>
            <p:ph type="ctrTitle"/>
          </p:nvPr>
        </p:nvSpPr>
        <p:spPr>
          <a:xfrm>
            <a:off x="3104" y="260648"/>
            <a:ext cx="9140896" cy="1631971"/>
          </a:xfrm>
          <a:effectLst>
            <a:outerShdw dist="35921" dir="2700000" algn="ctr" rotWithShape="0">
              <a:schemeClr val="accent2"/>
            </a:outerShdw>
          </a:effectLst>
        </p:spPr>
        <p:txBody>
          <a:bodyPr/>
          <a:lstStyle/>
          <a:p>
            <a:r>
              <a:rPr lang="pl-PL" sz="3600" b="1" dirty="0" err="1" smtClean="0">
                <a:solidFill>
                  <a:schemeClr val="folHlink"/>
                </a:solidFill>
                <a:latin typeface="Tahoma" pitchFamily="34" charset="0"/>
              </a:rPr>
              <a:t>Experimental</a:t>
            </a:r>
            <a:r>
              <a:rPr lang="pl-PL" sz="3600" b="1" dirty="0" smtClean="0">
                <a:solidFill>
                  <a:schemeClr val="folHlink"/>
                </a:solidFill>
                <a:latin typeface="Tahoma" pitchFamily="34" charset="0"/>
              </a:rPr>
              <a:t> </a:t>
            </a:r>
            <a:r>
              <a:rPr lang="pl-PL" sz="3600" b="1" dirty="0" err="1" smtClean="0">
                <a:solidFill>
                  <a:schemeClr val="folHlink"/>
                </a:solidFill>
                <a:latin typeface="Tahoma" pitchFamily="34" charset="0"/>
              </a:rPr>
              <a:t>generation</a:t>
            </a:r>
            <a:r>
              <a:rPr lang="pl-PL" sz="3600" b="1" dirty="0">
                <a:solidFill>
                  <a:schemeClr val="folHlink"/>
                </a:solidFill>
                <a:latin typeface="Tahoma" pitchFamily="34" charset="0"/>
              </a:rPr>
              <a:t/>
            </a:r>
            <a:br>
              <a:rPr lang="pl-PL" sz="3600" b="1" dirty="0">
                <a:solidFill>
                  <a:schemeClr val="folHlink"/>
                </a:solidFill>
                <a:latin typeface="Tahoma" pitchFamily="34" charset="0"/>
              </a:rPr>
            </a:br>
            <a:r>
              <a:rPr lang="pl-PL" sz="3600" b="1" dirty="0" smtClean="0">
                <a:solidFill>
                  <a:schemeClr val="folHlink"/>
                </a:solidFill>
                <a:latin typeface="Tahoma" pitchFamily="34" charset="0"/>
              </a:rPr>
              <a:t>and </a:t>
            </a:r>
            <a:r>
              <a:rPr lang="pl-PL" sz="3600" b="1" dirty="0" err="1" smtClean="0">
                <a:solidFill>
                  <a:schemeClr val="folHlink"/>
                </a:solidFill>
                <a:latin typeface="Tahoma" pitchFamily="34" charset="0"/>
              </a:rPr>
              <a:t>characterisation</a:t>
            </a:r>
            <a:r>
              <a:rPr lang="pl-PL" sz="3600" b="1" dirty="0" smtClean="0">
                <a:solidFill>
                  <a:schemeClr val="folHlink"/>
                </a:solidFill>
                <a:latin typeface="Tahoma" pitchFamily="34" charset="0"/>
              </a:rPr>
              <a:t> of </a:t>
            </a:r>
            <a:r>
              <a:rPr lang="pl-PL" sz="3600" b="1" dirty="0" err="1" smtClean="0">
                <a:solidFill>
                  <a:schemeClr val="folHlink"/>
                </a:solidFill>
                <a:latin typeface="Tahoma" pitchFamily="34" charset="0"/>
              </a:rPr>
              <a:t>private</a:t>
            </a:r>
            <a:r>
              <a:rPr lang="pl-PL" sz="3600" b="1" dirty="0" smtClean="0">
                <a:solidFill>
                  <a:schemeClr val="folHlink"/>
                </a:solidFill>
                <a:latin typeface="Tahoma" pitchFamily="34" charset="0"/>
              </a:rPr>
              <a:t> </a:t>
            </a:r>
            <a:r>
              <a:rPr lang="pl-PL" sz="3600" b="1" dirty="0" err="1" smtClean="0">
                <a:solidFill>
                  <a:schemeClr val="folHlink"/>
                </a:solidFill>
                <a:latin typeface="Tahoma" pitchFamily="34" charset="0"/>
              </a:rPr>
              <a:t>states</a:t>
            </a:r>
            <a:endParaRPr lang="en-GB" sz="3600" b="1" dirty="0">
              <a:solidFill>
                <a:schemeClr val="folHlink"/>
              </a:solidFill>
              <a:latin typeface="Tahoma" pitchFamily="34" charset="0"/>
            </a:endParaRPr>
          </a:p>
        </p:txBody>
      </p:sp>
      <p:sp>
        <p:nvSpPr>
          <p:cNvPr id="11" name="Prostokąt 10"/>
          <p:cNvSpPr/>
          <p:nvPr/>
        </p:nvSpPr>
        <p:spPr bwMode="auto">
          <a:xfrm>
            <a:off x="0" y="6107390"/>
            <a:ext cx="3851920" cy="7506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18" name="Obraz 17" descr="pasek z logami_pl.jpg"/>
          <p:cNvPicPr>
            <a:picLocks noChangeAspect="1"/>
          </p:cNvPicPr>
          <p:nvPr/>
        </p:nvPicPr>
        <p:blipFill rotWithShape="1">
          <a:blip r:embed="rId4"/>
          <a:srcRect l="5160" t="20166" r="3150" b="18724"/>
          <a:stretch/>
        </p:blipFill>
        <p:spPr bwMode="auto">
          <a:xfrm>
            <a:off x="3851920" y="6107390"/>
            <a:ext cx="5292080" cy="750610"/>
          </a:xfrm>
          <a:prstGeom prst="rect">
            <a:avLst/>
          </a:prstGeom>
          <a:noFill/>
          <a:ln w="9525">
            <a:noFill/>
            <a:miter lim="800000"/>
            <a:headEnd/>
            <a:tailEnd/>
          </a:ln>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866" y="6189285"/>
            <a:ext cx="2448520" cy="63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4" y="6107390"/>
            <a:ext cx="920937" cy="76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Łącznik prostoliniowy 20"/>
          <p:cNvCxnSpPr/>
          <p:nvPr/>
        </p:nvCxnSpPr>
        <p:spPr bwMode="auto">
          <a:xfrm>
            <a:off x="3691118" y="6189285"/>
            <a:ext cx="0" cy="630578"/>
          </a:xfrm>
          <a:prstGeom prst="line">
            <a:avLst/>
          </a:prstGeom>
          <a:solidFill>
            <a:srgbClr val="000000"/>
          </a:solidFill>
          <a:ln w="66675" cap="flat" cmpd="sng" algn="ctr">
            <a:solidFill>
              <a:schemeClr val="bg1"/>
            </a:solidFill>
            <a:prstDash val="sysDot"/>
            <a:round/>
            <a:headEnd type="none" w="med" len="med"/>
            <a:tailEnd type="none" w="med" len="med"/>
          </a:ln>
          <a:effectLst/>
        </p:spPr>
      </p:cxnSp>
      <p:sp>
        <p:nvSpPr>
          <p:cNvPr id="22" name="Rectangle 2066"/>
          <p:cNvSpPr>
            <a:spLocks noChangeArrowheads="1"/>
          </p:cNvSpPr>
          <p:nvPr/>
        </p:nvSpPr>
        <p:spPr bwMode="auto">
          <a:xfrm>
            <a:off x="4740275" y="2394840"/>
            <a:ext cx="3950748" cy="1826248"/>
          </a:xfrm>
          <a:prstGeom prst="rect">
            <a:avLst/>
          </a:prstGeom>
          <a:noFill/>
          <a:ln w="9525">
            <a:noFill/>
            <a:miter lim="800000"/>
            <a:headEnd/>
            <a:tailEnd/>
          </a:ln>
          <a:effectLst/>
        </p:spPr>
        <p:txBody>
          <a:bodyPr anchor="ctr"/>
          <a:lstStyle/>
          <a:p>
            <a:pPr algn="r"/>
            <a:endParaRPr lang="pl-PL" sz="1600" b="1" u="none" dirty="0" smtClean="0">
              <a:solidFill>
                <a:schemeClr val="folHlink"/>
              </a:solidFill>
            </a:endParaRPr>
          </a:p>
          <a:p>
            <a:pPr algn="r"/>
            <a:r>
              <a:rPr lang="pl-PL" sz="2000" b="1" u="none" dirty="0" smtClean="0">
                <a:solidFill>
                  <a:schemeClr val="folHlink"/>
                </a:solidFill>
              </a:rPr>
              <a:t>Paweł Horodecki</a:t>
            </a:r>
            <a:endParaRPr lang="en-GB" sz="2000" b="1" u="none" dirty="0" smtClean="0">
              <a:solidFill>
                <a:schemeClr val="folHlink"/>
              </a:solidFill>
            </a:endParaRPr>
          </a:p>
          <a:p>
            <a:pPr algn="r"/>
            <a:r>
              <a:rPr lang="pl-PL" sz="1600" i="1" u="none" dirty="0" smtClean="0">
                <a:solidFill>
                  <a:schemeClr val="folHlink"/>
                </a:solidFill>
              </a:rPr>
              <a:t>Wydział Fizyki Technicznej i Matematyki Stosowanej, Politechnika Gda</a:t>
            </a:r>
            <a:r>
              <a:rPr lang="pl-PL" sz="1600" i="1" dirty="0" smtClean="0">
                <a:solidFill>
                  <a:schemeClr val="folHlink"/>
                </a:solidFill>
              </a:rPr>
              <a:t>ńska</a:t>
            </a:r>
          </a:p>
          <a:p>
            <a:pPr algn="r"/>
            <a:endParaRPr lang="pl-PL" sz="1600" i="1" u="none" dirty="0">
              <a:solidFill>
                <a:schemeClr val="folHlink"/>
              </a:solidFill>
            </a:endParaRPr>
          </a:p>
          <a:p>
            <a:pPr algn="r"/>
            <a:r>
              <a:rPr lang="pl-PL" sz="2000" b="1" dirty="0" smtClean="0">
                <a:solidFill>
                  <a:schemeClr val="folHlink"/>
                </a:solidFill>
              </a:rPr>
              <a:t>Karol </a:t>
            </a:r>
            <a:r>
              <a:rPr lang="pl-PL" sz="2000" b="1" dirty="0">
                <a:solidFill>
                  <a:schemeClr val="folHlink"/>
                </a:solidFill>
              </a:rPr>
              <a:t>Horodecki</a:t>
            </a:r>
            <a:endParaRPr lang="en-GB" sz="2000" b="1" dirty="0">
              <a:solidFill>
                <a:schemeClr val="folHlink"/>
              </a:solidFill>
            </a:endParaRPr>
          </a:p>
          <a:p>
            <a:pPr algn="r"/>
            <a:r>
              <a:rPr lang="pl-PL" sz="1600" i="1" dirty="0" smtClean="0">
                <a:solidFill>
                  <a:schemeClr val="folHlink"/>
                </a:solidFill>
              </a:rPr>
              <a:t>Instytut Informatyki, Uniwersytet Gdański</a:t>
            </a:r>
            <a:endParaRPr lang="pl-PL" sz="1600" dirty="0">
              <a:solidFill>
                <a:schemeClr val="folHlink"/>
              </a:solidFill>
            </a:endParaRPr>
          </a:p>
          <a:p>
            <a:pPr algn="r"/>
            <a:endParaRPr lang="pl-PL" sz="2000" b="1" dirty="0" smtClean="0">
              <a:solidFill>
                <a:schemeClr val="folHlink"/>
              </a:solidFill>
            </a:endParaRPr>
          </a:p>
        </p:txBody>
      </p:sp>
      <p:sp>
        <p:nvSpPr>
          <p:cNvPr id="23" name="Text Box 2067"/>
          <p:cNvSpPr txBox="1">
            <a:spLocks noChangeArrowheads="1"/>
          </p:cNvSpPr>
          <p:nvPr/>
        </p:nvSpPr>
        <p:spPr bwMode="auto">
          <a:xfrm>
            <a:off x="468313" y="2394840"/>
            <a:ext cx="4271962" cy="2554545"/>
          </a:xfrm>
          <a:prstGeom prst="rect">
            <a:avLst/>
          </a:prstGeom>
          <a:noFill/>
          <a:ln w="9525">
            <a:noFill/>
            <a:miter lim="800000"/>
            <a:headEnd/>
            <a:tailEnd/>
          </a:ln>
          <a:effectLst/>
        </p:spPr>
        <p:txBody>
          <a:bodyPr>
            <a:spAutoFit/>
          </a:bodyPr>
          <a:lstStyle/>
          <a:p>
            <a:pPr algn="l"/>
            <a:r>
              <a:rPr lang="en-GB" sz="2000" b="1" dirty="0" err="1" smtClean="0">
                <a:solidFill>
                  <a:schemeClr val="folHlink"/>
                </a:solidFill>
              </a:rPr>
              <a:t>Konrad</a:t>
            </a:r>
            <a:r>
              <a:rPr lang="en-GB" sz="2000" b="1" dirty="0" smtClean="0">
                <a:solidFill>
                  <a:schemeClr val="folHlink"/>
                </a:solidFill>
              </a:rPr>
              <a:t> </a:t>
            </a:r>
            <a:r>
              <a:rPr lang="en-GB" sz="2000" b="1" dirty="0" err="1" smtClean="0">
                <a:solidFill>
                  <a:schemeClr val="folHlink"/>
                </a:solidFill>
              </a:rPr>
              <a:t>Banaszek</a:t>
            </a:r>
            <a:r>
              <a:rPr lang="pl-PL" sz="2000" b="1" dirty="0" smtClean="0">
                <a:solidFill>
                  <a:schemeClr val="folHlink"/>
                </a:solidFill>
              </a:rPr>
              <a:t/>
            </a:r>
            <a:br>
              <a:rPr lang="pl-PL" sz="2000" b="1" dirty="0" smtClean="0">
                <a:solidFill>
                  <a:schemeClr val="folHlink"/>
                </a:solidFill>
              </a:rPr>
            </a:br>
            <a:r>
              <a:rPr lang="en-GB" sz="2000" b="1" u="none" dirty="0" err="1" smtClean="0">
                <a:solidFill>
                  <a:schemeClr val="folHlink"/>
                </a:solidFill>
              </a:rPr>
              <a:t>Rafa</a:t>
            </a:r>
            <a:r>
              <a:rPr lang="pl-PL" sz="2000" b="1" u="none" dirty="0">
                <a:solidFill>
                  <a:schemeClr val="folHlink"/>
                </a:solidFill>
              </a:rPr>
              <a:t>ł </a:t>
            </a:r>
            <a:r>
              <a:rPr lang="pl-PL" sz="2000" b="1" u="none" dirty="0" err="1" smtClean="0">
                <a:solidFill>
                  <a:schemeClr val="folHlink"/>
                </a:solidFill>
              </a:rPr>
              <a:t>Demkowicz</a:t>
            </a:r>
            <a:r>
              <a:rPr lang="pl-PL" sz="2000" b="1" u="none" dirty="0" smtClean="0">
                <a:solidFill>
                  <a:schemeClr val="folHlink"/>
                </a:solidFill>
              </a:rPr>
              <a:t>-Dobrzański</a:t>
            </a:r>
            <a:r>
              <a:rPr lang="pl-PL" sz="2000" b="1" dirty="0" smtClean="0">
                <a:solidFill>
                  <a:schemeClr val="folHlink"/>
                </a:solidFill>
              </a:rPr>
              <a:t/>
            </a:r>
            <a:br>
              <a:rPr lang="pl-PL" sz="2000" b="1" dirty="0" smtClean="0">
                <a:solidFill>
                  <a:schemeClr val="folHlink"/>
                </a:solidFill>
              </a:rPr>
            </a:br>
            <a:r>
              <a:rPr lang="pl-PL" sz="2000" b="1" dirty="0" smtClean="0">
                <a:solidFill>
                  <a:schemeClr val="folHlink"/>
                </a:solidFill>
              </a:rPr>
              <a:t>Michał Karpiński</a:t>
            </a:r>
          </a:p>
          <a:p>
            <a:pPr algn="l"/>
            <a:r>
              <a:rPr lang="pl-PL" sz="1600" i="1" u="none" dirty="0" smtClean="0">
                <a:solidFill>
                  <a:schemeClr val="folHlink"/>
                </a:solidFill>
              </a:rPr>
              <a:t>Wydział Fizyki</a:t>
            </a:r>
            <a:endParaRPr lang="pl-PL" sz="1600" i="1" u="none" dirty="0">
              <a:solidFill>
                <a:schemeClr val="folHlink"/>
              </a:solidFill>
            </a:endParaRPr>
          </a:p>
          <a:p>
            <a:pPr algn="l"/>
            <a:r>
              <a:rPr lang="pl-PL" sz="1600" i="1" u="none" dirty="0" smtClean="0">
                <a:solidFill>
                  <a:schemeClr val="folHlink"/>
                </a:solidFill>
              </a:rPr>
              <a:t>Uniwersytet Warszawski</a:t>
            </a:r>
          </a:p>
          <a:p>
            <a:pPr algn="l"/>
            <a:endParaRPr lang="pl-PL" sz="1600" i="1" dirty="0">
              <a:solidFill>
                <a:schemeClr val="folHlink"/>
              </a:solidFill>
            </a:endParaRPr>
          </a:p>
          <a:p>
            <a:pPr algn="l"/>
            <a:r>
              <a:rPr lang="pl-PL" sz="2000" b="1" dirty="0">
                <a:solidFill>
                  <a:schemeClr val="folHlink"/>
                </a:solidFill>
              </a:rPr>
              <a:t>Krzysztof Dobek</a:t>
            </a:r>
            <a:endParaRPr lang="en-GB" sz="2000" b="1" dirty="0">
              <a:solidFill>
                <a:schemeClr val="folHlink"/>
              </a:solidFill>
            </a:endParaRPr>
          </a:p>
          <a:p>
            <a:pPr algn="l"/>
            <a:r>
              <a:rPr lang="pl-PL" sz="1600" i="1" dirty="0">
                <a:solidFill>
                  <a:schemeClr val="folHlink"/>
                </a:solidFill>
              </a:rPr>
              <a:t>Wydział Fizyki, Uniwersytet Adama Mickiewicza w </a:t>
            </a:r>
            <a:r>
              <a:rPr lang="pl-PL" sz="1600" i="1" dirty="0" smtClean="0">
                <a:solidFill>
                  <a:schemeClr val="folHlink"/>
                </a:solidFill>
              </a:rPr>
              <a:t>Poznaniu</a:t>
            </a:r>
            <a:endParaRPr lang="pl-PL" sz="1600" dirty="0">
              <a:solidFill>
                <a:schemeClr val="folHlink"/>
              </a:solidFill>
            </a:endParaRPr>
          </a:p>
        </p:txBody>
      </p:sp>
      <p:sp>
        <p:nvSpPr>
          <p:cNvPr id="2" name="pole tekstowe 1"/>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LCMSS8"/>
              </a:rPr>
              <a:t>A</a:t>
            </a:r>
            <a:r>
              <a:rPr lang="en-US" smtClean="0">
                <a:latin typeface="CMSY8"/>
              </a:rPr>
              <a:t>A</a:t>
            </a:r>
            <a:r>
              <a:rPr lang="en-US" smtClean="0">
                <a:latin typeface="CMEX10"/>
              </a:rPr>
              <a:t>A</a:t>
            </a:r>
            <a:r>
              <a:rPr lang="en-US" smtClean="0">
                <a:latin typeface="CMMI8"/>
              </a:rPr>
              <a:t>A</a:t>
            </a:r>
            <a:r>
              <a:rPr lang="en-US" smtClean="0">
                <a:latin typeface="CMSY10ORIG"/>
              </a:rPr>
              <a:t>A</a:t>
            </a:r>
            <a:r>
              <a:rPr lang="en-US" smtClean="0">
                <a:latin typeface="CMR10"/>
              </a:rPr>
              <a:t>A</a:t>
            </a:r>
            <a:r>
              <a:rPr lang="en-US" smtClean="0">
                <a:latin typeface="CMMI10"/>
              </a:rPr>
              <a:t>A</a:t>
            </a:r>
            <a:r>
              <a:rPr lang="en-US" smtClean="0">
                <a:latin typeface="CMMI7"/>
              </a:rPr>
              <a:t>A</a:t>
            </a:r>
            <a:r>
              <a:rPr lang="en-US" smtClean="0">
                <a:latin typeface="CMMI5"/>
              </a:rPr>
              <a:t>A</a:t>
            </a:r>
            <a:endParaRPr lang="pl-PL"/>
          </a:p>
        </p:txBody>
      </p:sp>
      <p:pic>
        <p:nvPicPr>
          <p:cNvPr id="326658" name="Picture 2" descr="http://qurope.eu/sites/quie2t.eu/files/u41/QEssenceSmallVersion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4621036"/>
            <a:ext cx="1437134" cy="1116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3299"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Distillation</a:t>
            </a:r>
            <a:endParaRPr lang="en-GB" sz="3200" b="1" dirty="0">
              <a:solidFill>
                <a:schemeClr val="folHlink"/>
              </a:solidFill>
              <a:latin typeface="Tahoma" pitchFamily="34" charset="0"/>
            </a:endParaRPr>
          </a:p>
        </p:txBody>
      </p:sp>
      <p:grpSp>
        <p:nvGrpSpPr>
          <p:cNvPr id="41" name="Grupa 40"/>
          <p:cNvGrpSpPr/>
          <p:nvPr/>
        </p:nvGrpSpPr>
        <p:grpSpPr>
          <a:xfrm>
            <a:off x="2064527" y="1607331"/>
            <a:ext cx="4586318" cy="228600"/>
            <a:chOff x="2071670" y="1500174"/>
            <a:chExt cx="4586318" cy="228600"/>
          </a:xfrm>
        </p:grpSpPr>
        <p:sp>
          <p:nvSpPr>
            <p:cNvPr id="7" name="Oval 136"/>
            <p:cNvSpPr>
              <a:spLocks noChangeAspect="1" noChangeArrowheads="1"/>
            </p:cNvSpPr>
            <p:nvPr/>
          </p:nvSpPr>
          <p:spPr bwMode="auto">
            <a:xfrm>
              <a:off x="2071670"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8" name="Oval 136"/>
            <p:cNvSpPr>
              <a:spLocks noChangeAspect="1" noChangeArrowheads="1"/>
            </p:cNvSpPr>
            <p:nvPr/>
          </p:nvSpPr>
          <p:spPr bwMode="auto">
            <a:xfrm>
              <a:off x="6429388"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9" name="Freeform 56"/>
            <p:cNvSpPr>
              <a:spLocks/>
            </p:cNvSpPr>
            <p:nvPr/>
          </p:nvSpPr>
          <p:spPr bwMode="auto">
            <a:xfrm>
              <a:off x="2285984"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10" name="Freeform 56"/>
            <p:cNvSpPr>
              <a:spLocks/>
            </p:cNvSpPr>
            <p:nvPr/>
          </p:nvSpPr>
          <p:spPr bwMode="auto">
            <a:xfrm>
              <a:off x="4357686"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grpSp>
      <p:pic>
        <p:nvPicPr>
          <p:cNvPr id="12" name="Obraz 11" descr="txp_fig"/>
          <p:cNvPicPr>
            <a:picLocks noChangeAspect="1"/>
          </p:cNvPicPr>
          <p:nvPr>
            <p:custDataLst>
              <p:tags r:id="rId1"/>
            </p:custDataLst>
          </p:nvPr>
        </p:nvPicPr>
        <p:blipFill>
          <a:blip r:embed="rId6">
            <a:clrChange>
              <a:clrFrom>
                <a:srgbClr val="FFFFFF"/>
              </a:clrFrom>
              <a:clrTo>
                <a:srgbClr val="FFFFFF">
                  <a:alpha val="0"/>
                </a:srgbClr>
              </a:clrTo>
            </a:clrChange>
            <a:lum bright="100000"/>
          </a:blip>
          <a:stretch>
            <a:fillRect/>
          </a:stretch>
        </p:blipFill>
        <p:spPr bwMode="auto">
          <a:xfrm>
            <a:off x="4279105" y="1107265"/>
            <a:ext cx="214314" cy="368061"/>
          </a:xfrm>
          <a:prstGeom prst="rect">
            <a:avLst/>
          </a:prstGeom>
          <a:noFill/>
          <a:ln/>
          <a:effectLst/>
        </p:spPr>
      </p:pic>
      <p:sp>
        <p:nvSpPr>
          <p:cNvPr id="30" name="Nawias klamrowy otwierający 29"/>
          <p:cNvSpPr/>
          <p:nvPr/>
        </p:nvSpPr>
        <p:spPr bwMode="auto">
          <a:xfrm>
            <a:off x="1564461" y="1464455"/>
            <a:ext cx="285752" cy="1928826"/>
          </a:xfrm>
          <a:prstGeom prst="lef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1" name="pole tekstowe 30"/>
          <p:cNvSpPr txBox="1"/>
          <p:nvPr/>
        </p:nvSpPr>
        <p:spPr>
          <a:xfrm>
            <a:off x="921519" y="2178835"/>
            <a:ext cx="571504" cy="461665"/>
          </a:xfrm>
          <a:prstGeom prst="rect">
            <a:avLst/>
          </a:prstGeom>
          <a:noFill/>
        </p:spPr>
        <p:txBody>
          <a:bodyPr wrap="square" rtlCol="0">
            <a:spAutoFit/>
          </a:bodyPr>
          <a:lstStyle/>
          <a:p>
            <a:r>
              <a:rPr lang="pl-PL" sz="2400" i="1" dirty="0" smtClean="0">
                <a:latin typeface="+mj-lt"/>
              </a:rPr>
              <a:t>M</a:t>
            </a:r>
            <a:endParaRPr lang="pl-PL" sz="2400" i="1" dirty="0">
              <a:latin typeface="+mj-lt"/>
            </a:endParaRPr>
          </a:p>
        </p:txBody>
      </p:sp>
      <p:sp>
        <p:nvSpPr>
          <p:cNvPr id="32" name="Strzałka w dół 31"/>
          <p:cNvSpPr/>
          <p:nvPr/>
        </p:nvSpPr>
        <p:spPr bwMode="auto">
          <a:xfrm>
            <a:off x="3421849" y="3536157"/>
            <a:ext cx="1571636" cy="357190"/>
          </a:xfrm>
          <a:prstGeom prst="downArrow">
            <a:avLst>
              <a:gd name="adj1" fmla="val 52495"/>
              <a:gd name="adj2" fmla="val 50000"/>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grpSp>
        <p:nvGrpSpPr>
          <p:cNvPr id="63" name="Grupa 62"/>
          <p:cNvGrpSpPr/>
          <p:nvPr/>
        </p:nvGrpSpPr>
        <p:grpSpPr>
          <a:xfrm>
            <a:off x="2064527" y="4822041"/>
            <a:ext cx="4586318" cy="228600"/>
            <a:chOff x="2071670" y="4286256"/>
            <a:chExt cx="4586318" cy="228600"/>
          </a:xfrm>
        </p:grpSpPr>
        <p:sp>
          <p:nvSpPr>
            <p:cNvPr id="33" name="Oval 136"/>
            <p:cNvSpPr>
              <a:spLocks noChangeAspect="1" noChangeArrowheads="1"/>
            </p:cNvSpPr>
            <p:nvPr/>
          </p:nvSpPr>
          <p:spPr bwMode="auto">
            <a:xfrm>
              <a:off x="2071670" y="4286256"/>
              <a:ext cx="228600" cy="228600"/>
            </a:xfrm>
            <a:prstGeom prst="ellipse">
              <a:avLst/>
            </a:prstGeom>
            <a:solidFill>
              <a:srgbClr val="FF0000"/>
            </a:solidFill>
            <a:ln w="9525">
              <a:noFill/>
              <a:round/>
              <a:headEnd/>
              <a:tailEnd/>
            </a:ln>
            <a:effectLst/>
          </p:spPr>
          <p:txBody>
            <a:bodyPr wrap="none" anchor="ctr"/>
            <a:lstStyle/>
            <a:p>
              <a:endParaRPr lang="pl-PL"/>
            </a:p>
          </p:txBody>
        </p:sp>
        <p:sp>
          <p:nvSpPr>
            <p:cNvPr id="34" name="Oval 136"/>
            <p:cNvSpPr>
              <a:spLocks noChangeAspect="1" noChangeArrowheads="1"/>
            </p:cNvSpPr>
            <p:nvPr/>
          </p:nvSpPr>
          <p:spPr bwMode="auto">
            <a:xfrm>
              <a:off x="6429388" y="4286256"/>
              <a:ext cx="228600" cy="228600"/>
            </a:xfrm>
            <a:prstGeom prst="ellipse">
              <a:avLst/>
            </a:prstGeom>
            <a:solidFill>
              <a:srgbClr val="FF0000"/>
            </a:solidFill>
            <a:ln w="9525">
              <a:noFill/>
              <a:round/>
              <a:headEnd/>
              <a:tailEnd/>
            </a:ln>
            <a:effectLst/>
          </p:spPr>
          <p:txBody>
            <a:bodyPr wrap="none" anchor="ctr"/>
            <a:lstStyle/>
            <a:p>
              <a:endParaRPr lang="pl-PL"/>
            </a:p>
          </p:txBody>
        </p:sp>
        <p:sp>
          <p:nvSpPr>
            <p:cNvPr id="35" name="Freeform 56"/>
            <p:cNvSpPr>
              <a:spLocks/>
            </p:cNvSpPr>
            <p:nvPr/>
          </p:nvSpPr>
          <p:spPr bwMode="auto">
            <a:xfrm>
              <a:off x="2285984" y="4286256"/>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olid"/>
              <a:round/>
              <a:headEnd/>
              <a:tailEnd/>
            </a:ln>
            <a:effectLst/>
          </p:spPr>
          <p:txBody>
            <a:bodyPr wrap="none" anchor="ctr"/>
            <a:lstStyle/>
            <a:p>
              <a:endParaRPr lang="pl-PL"/>
            </a:p>
          </p:txBody>
        </p:sp>
        <p:sp>
          <p:nvSpPr>
            <p:cNvPr id="36" name="Freeform 56"/>
            <p:cNvSpPr>
              <a:spLocks/>
            </p:cNvSpPr>
            <p:nvPr/>
          </p:nvSpPr>
          <p:spPr bwMode="auto">
            <a:xfrm>
              <a:off x="4357686" y="4286256"/>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olid"/>
              <a:round/>
              <a:headEnd/>
              <a:tailEnd/>
            </a:ln>
            <a:effectLst/>
          </p:spPr>
          <p:txBody>
            <a:bodyPr wrap="none" anchor="ctr"/>
            <a:lstStyle/>
            <a:p>
              <a:endParaRPr lang="pl-PL"/>
            </a:p>
          </p:txBody>
        </p:sp>
      </p:grpSp>
      <p:grpSp>
        <p:nvGrpSpPr>
          <p:cNvPr id="42" name="Grupa 41"/>
          <p:cNvGrpSpPr/>
          <p:nvPr/>
        </p:nvGrpSpPr>
        <p:grpSpPr>
          <a:xfrm>
            <a:off x="2064527" y="1893083"/>
            <a:ext cx="4586318" cy="228600"/>
            <a:chOff x="2071670" y="1500174"/>
            <a:chExt cx="4586318" cy="228600"/>
          </a:xfrm>
        </p:grpSpPr>
        <p:sp>
          <p:nvSpPr>
            <p:cNvPr id="43" name="Oval 136"/>
            <p:cNvSpPr>
              <a:spLocks noChangeAspect="1" noChangeArrowheads="1"/>
            </p:cNvSpPr>
            <p:nvPr/>
          </p:nvSpPr>
          <p:spPr bwMode="auto">
            <a:xfrm>
              <a:off x="2071670"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44" name="Oval 136"/>
            <p:cNvSpPr>
              <a:spLocks noChangeAspect="1" noChangeArrowheads="1"/>
            </p:cNvSpPr>
            <p:nvPr/>
          </p:nvSpPr>
          <p:spPr bwMode="auto">
            <a:xfrm>
              <a:off x="6429388"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45" name="Freeform 56"/>
            <p:cNvSpPr>
              <a:spLocks/>
            </p:cNvSpPr>
            <p:nvPr/>
          </p:nvSpPr>
          <p:spPr bwMode="auto">
            <a:xfrm>
              <a:off x="2285984"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46" name="Freeform 56"/>
            <p:cNvSpPr>
              <a:spLocks/>
            </p:cNvSpPr>
            <p:nvPr/>
          </p:nvSpPr>
          <p:spPr bwMode="auto">
            <a:xfrm>
              <a:off x="4357686"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grpSp>
      <p:grpSp>
        <p:nvGrpSpPr>
          <p:cNvPr id="47" name="Grupa 46"/>
          <p:cNvGrpSpPr/>
          <p:nvPr/>
        </p:nvGrpSpPr>
        <p:grpSpPr>
          <a:xfrm>
            <a:off x="2064527" y="2178835"/>
            <a:ext cx="4586318" cy="228600"/>
            <a:chOff x="2071670" y="1500174"/>
            <a:chExt cx="4586318" cy="228600"/>
          </a:xfrm>
        </p:grpSpPr>
        <p:sp>
          <p:nvSpPr>
            <p:cNvPr id="48" name="Oval 136"/>
            <p:cNvSpPr>
              <a:spLocks noChangeAspect="1" noChangeArrowheads="1"/>
            </p:cNvSpPr>
            <p:nvPr/>
          </p:nvSpPr>
          <p:spPr bwMode="auto">
            <a:xfrm>
              <a:off x="2071670"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49" name="Oval 136"/>
            <p:cNvSpPr>
              <a:spLocks noChangeAspect="1" noChangeArrowheads="1"/>
            </p:cNvSpPr>
            <p:nvPr/>
          </p:nvSpPr>
          <p:spPr bwMode="auto">
            <a:xfrm>
              <a:off x="6429388"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50" name="Freeform 56"/>
            <p:cNvSpPr>
              <a:spLocks/>
            </p:cNvSpPr>
            <p:nvPr/>
          </p:nvSpPr>
          <p:spPr bwMode="auto">
            <a:xfrm>
              <a:off x="2285984"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51" name="Freeform 56"/>
            <p:cNvSpPr>
              <a:spLocks/>
            </p:cNvSpPr>
            <p:nvPr/>
          </p:nvSpPr>
          <p:spPr bwMode="auto">
            <a:xfrm>
              <a:off x="4357686"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grpSp>
      <p:grpSp>
        <p:nvGrpSpPr>
          <p:cNvPr id="52" name="Grupa 51"/>
          <p:cNvGrpSpPr/>
          <p:nvPr/>
        </p:nvGrpSpPr>
        <p:grpSpPr>
          <a:xfrm>
            <a:off x="2064527" y="2464587"/>
            <a:ext cx="4586318" cy="228600"/>
            <a:chOff x="2071670" y="1500174"/>
            <a:chExt cx="4586318" cy="228600"/>
          </a:xfrm>
        </p:grpSpPr>
        <p:sp>
          <p:nvSpPr>
            <p:cNvPr id="53" name="Oval 136"/>
            <p:cNvSpPr>
              <a:spLocks noChangeAspect="1" noChangeArrowheads="1"/>
            </p:cNvSpPr>
            <p:nvPr/>
          </p:nvSpPr>
          <p:spPr bwMode="auto">
            <a:xfrm>
              <a:off x="2071670"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54" name="Oval 136"/>
            <p:cNvSpPr>
              <a:spLocks noChangeAspect="1" noChangeArrowheads="1"/>
            </p:cNvSpPr>
            <p:nvPr/>
          </p:nvSpPr>
          <p:spPr bwMode="auto">
            <a:xfrm>
              <a:off x="6429388"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55" name="Freeform 56"/>
            <p:cNvSpPr>
              <a:spLocks/>
            </p:cNvSpPr>
            <p:nvPr/>
          </p:nvSpPr>
          <p:spPr bwMode="auto">
            <a:xfrm>
              <a:off x="2285984"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56" name="Freeform 56"/>
            <p:cNvSpPr>
              <a:spLocks/>
            </p:cNvSpPr>
            <p:nvPr/>
          </p:nvSpPr>
          <p:spPr bwMode="auto">
            <a:xfrm>
              <a:off x="4357686"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grpSp>
      <p:grpSp>
        <p:nvGrpSpPr>
          <p:cNvPr id="57" name="Grupa 56"/>
          <p:cNvGrpSpPr/>
          <p:nvPr/>
        </p:nvGrpSpPr>
        <p:grpSpPr>
          <a:xfrm>
            <a:off x="2064527" y="3036091"/>
            <a:ext cx="4586318" cy="228600"/>
            <a:chOff x="2071670" y="1500174"/>
            <a:chExt cx="4586318" cy="228600"/>
          </a:xfrm>
        </p:grpSpPr>
        <p:sp>
          <p:nvSpPr>
            <p:cNvPr id="58" name="Oval 136"/>
            <p:cNvSpPr>
              <a:spLocks noChangeAspect="1" noChangeArrowheads="1"/>
            </p:cNvSpPr>
            <p:nvPr/>
          </p:nvSpPr>
          <p:spPr bwMode="auto">
            <a:xfrm>
              <a:off x="2071670"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59" name="Oval 136"/>
            <p:cNvSpPr>
              <a:spLocks noChangeAspect="1" noChangeArrowheads="1"/>
            </p:cNvSpPr>
            <p:nvPr/>
          </p:nvSpPr>
          <p:spPr bwMode="auto">
            <a:xfrm>
              <a:off x="6429388" y="1500174"/>
              <a:ext cx="228600" cy="228600"/>
            </a:xfrm>
            <a:prstGeom prst="ellipse">
              <a:avLst/>
            </a:prstGeom>
            <a:solidFill>
              <a:srgbClr val="FF0000"/>
            </a:solidFill>
            <a:ln w="9525">
              <a:noFill/>
              <a:round/>
              <a:headEnd/>
              <a:tailEnd/>
            </a:ln>
            <a:effectLst/>
          </p:spPr>
          <p:txBody>
            <a:bodyPr wrap="none" anchor="ctr"/>
            <a:lstStyle/>
            <a:p>
              <a:endParaRPr lang="pl-PL"/>
            </a:p>
          </p:txBody>
        </p:sp>
        <p:sp>
          <p:nvSpPr>
            <p:cNvPr id="60" name="Freeform 56"/>
            <p:cNvSpPr>
              <a:spLocks/>
            </p:cNvSpPr>
            <p:nvPr/>
          </p:nvSpPr>
          <p:spPr bwMode="auto">
            <a:xfrm>
              <a:off x="2285984"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61" name="Freeform 56"/>
            <p:cNvSpPr>
              <a:spLocks/>
            </p:cNvSpPr>
            <p:nvPr/>
          </p:nvSpPr>
          <p:spPr bwMode="auto">
            <a:xfrm>
              <a:off x="4357686" y="1500174"/>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grpSp>
      <p:sp>
        <p:nvSpPr>
          <p:cNvPr id="62" name="pole tekstowe 61"/>
          <p:cNvSpPr txBox="1"/>
          <p:nvPr/>
        </p:nvSpPr>
        <p:spPr>
          <a:xfrm>
            <a:off x="3707601" y="2393149"/>
            <a:ext cx="928694" cy="646331"/>
          </a:xfrm>
          <a:prstGeom prst="rect">
            <a:avLst/>
          </a:prstGeom>
          <a:noFill/>
        </p:spPr>
        <p:txBody>
          <a:bodyPr wrap="square" rtlCol="0">
            <a:spAutoFit/>
          </a:bodyPr>
          <a:lstStyle/>
          <a:p>
            <a:r>
              <a:rPr lang="pl-PL" sz="3600" dirty="0" smtClean="0"/>
              <a:t>…</a:t>
            </a:r>
            <a:endParaRPr lang="pl-PL" sz="3600" dirty="0"/>
          </a:p>
        </p:txBody>
      </p:sp>
      <p:grpSp>
        <p:nvGrpSpPr>
          <p:cNvPr id="64" name="Grupa 63"/>
          <p:cNvGrpSpPr/>
          <p:nvPr/>
        </p:nvGrpSpPr>
        <p:grpSpPr>
          <a:xfrm>
            <a:off x="2064527" y="5322107"/>
            <a:ext cx="4586318" cy="228600"/>
            <a:chOff x="2071670" y="4286256"/>
            <a:chExt cx="4586318" cy="228600"/>
          </a:xfrm>
        </p:grpSpPr>
        <p:sp>
          <p:nvSpPr>
            <p:cNvPr id="65" name="Oval 136"/>
            <p:cNvSpPr>
              <a:spLocks noChangeAspect="1" noChangeArrowheads="1"/>
            </p:cNvSpPr>
            <p:nvPr/>
          </p:nvSpPr>
          <p:spPr bwMode="auto">
            <a:xfrm>
              <a:off x="2071670" y="4286256"/>
              <a:ext cx="228600" cy="228600"/>
            </a:xfrm>
            <a:prstGeom prst="ellipse">
              <a:avLst/>
            </a:prstGeom>
            <a:solidFill>
              <a:srgbClr val="FF0000"/>
            </a:solidFill>
            <a:ln w="9525">
              <a:noFill/>
              <a:round/>
              <a:headEnd/>
              <a:tailEnd/>
            </a:ln>
            <a:effectLst/>
          </p:spPr>
          <p:txBody>
            <a:bodyPr wrap="none" anchor="ctr"/>
            <a:lstStyle/>
            <a:p>
              <a:endParaRPr lang="pl-PL"/>
            </a:p>
          </p:txBody>
        </p:sp>
        <p:sp>
          <p:nvSpPr>
            <p:cNvPr id="66" name="Oval 136"/>
            <p:cNvSpPr>
              <a:spLocks noChangeAspect="1" noChangeArrowheads="1"/>
            </p:cNvSpPr>
            <p:nvPr/>
          </p:nvSpPr>
          <p:spPr bwMode="auto">
            <a:xfrm>
              <a:off x="6429388" y="4286256"/>
              <a:ext cx="228600" cy="228600"/>
            </a:xfrm>
            <a:prstGeom prst="ellipse">
              <a:avLst/>
            </a:prstGeom>
            <a:solidFill>
              <a:srgbClr val="FF0000"/>
            </a:solidFill>
            <a:ln w="9525">
              <a:noFill/>
              <a:round/>
              <a:headEnd/>
              <a:tailEnd/>
            </a:ln>
            <a:effectLst/>
          </p:spPr>
          <p:txBody>
            <a:bodyPr wrap="none" anchor="ctr"/>
            <a:lstStyle/>
            <a:p>
              <a:endParaRPr lang="pl-PL"/>
            </a:p>
          </p:txBody>
        </p:sp>
        <p:sp>
          <p:nvSpPr>
            <p:cNvPr id="67" name="Freeform 56"/>
            <p:cNvSpPr>
              <a:spLocks/>
            </p:cNvSpPr>
            <p:nvPr/>
          </p:nvSpPr>
          <p:spPr bwMode="auto">
            <a:xfrm>
              <a:off x="2285984" y="4286256"/>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olid"/>
              <a:round/>
              <a:headEnd/>
              <a:tailEnd/>
            </a:ln>
            <a:effectLst/>
          </p:spPr>
          <p:txBody>
            <a:bodyPr wrap="none" anchor="ctr"/>
            <a:lstStyle/>
            <a:p>
              <a:endParaRPr lang="pl-PL"/>
            </a:p>
          </p:txBody>
        </p:sp>
        <p:sp>
          <p:nvSpPr>
            <p:cNvPr id="68" name="Freeform 56"/>
            <p:cNvSpPr>
              <a:spLocks/>
            </p:cNvSpPr>
            <p:nvPr/>
          </p:nvSpPr>
          <p:spPr bwMode="auto">
            <a:xfrm>
              <a:off x="4357686" y="4286256"/>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olid"/>
              <a:round/>
              <a:headEnd/>
              <a:tailEnd/>
            </a:ln>
            <a:effectLst/>
          </p:spPr>
          <p:txBody>
            <a:bodyPr wrap="none" anchor="ctr"/>
            <a:lstStyle/>
            <a:p>
              <a:endParaRPr lang="pl-PL"/>
            </a:p>
          </p:txBody>
        </p:sp>
      </p:grpSp>
      <p:sp>
        <p:nvSpPr>
          <p:cNvPr id="69" name="pole tekstowe 68"/>
          <p:cNvSpPr txBox="1"/>
          <p:nvPr/>
        </p:nvSpPr>
        <p:spPr>
          <a:xfrm>
            <a:off x="3779039" y="4679165"/>
            <a:ext cx="928694" cy="646331"/>
          </a:xfrm>
          <a:prstGeom prst="rect">
            <a:avLst/>
          </a:prstGeom>
          <a:noFill/>
        </p:spPr>
        <p:txBody>
          <a:bodyPr wrap="square" rtlCol="0">
            <a:spAutoFit/>
          </a:bodyPr>
          <a:lstStyle/>
          <a:p>
            <a:r>
              <a:rPr lang="pl-PL" sz="3600" dirty="0" smtClean="0"/>
              <a:t>…</a:t>
            </a:r>
            <a:endParaRPr lang="pl-PL" sz="3600" dirty="0"/>
          </a:p>
        </p:txBody>
      </p:sp>
      <p:sp>
        <p:nvSpPr>
          <p:cNvPr id="70" name="Nawias klamrowy otwierający 69"/>
          <p:cNvSpPr/>
          <p:nvPr/>
        </p:nvSpPr>
        <p:spPr bwMode="auto">
          <a:xfrm>
            <a:off x="1635899" y="4750603"/>
            <a:ext cx="285752" cy="857256"/>
          </a:xfrm>
          <a:prstGeom prst="lef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71" name="pole tekstowe 70"/>
          <p:cNvSpPr txBox="1"/>
          <p:nvPr/>
        </p:nvSpPr>
        <p:spPr>
          <a:xfrm>
            <a:off x="1064395" y="4964917"/>
            <a:ext cx="571504" cy="461665"/>
          </a:xfrm>
          <a:prstGeom prst="rect">
            <a:avLst/>
          </a:prstGeom>
          <a:noFill/>
        </p:spPr>
        <p:txBody>
          <a:bodyPr wrap="square" rtlCol="0">
            <a:spAutoFit/>
          </a:bodyPr>
          <a:lstStyle/>
          <a:p>
            <a:r>
              <a:rPr lang="pl-PL" sz="2400" i="1" dirty="0" smtClean="0">
                <a:latin typeface="+mj-lt"/>
              </a:rPr>
              <a:t>N</a:t>
            </a:r>
            <a:endParaRPr lang="pl-PL" sz="2400" i="1" dirty="0">
              <a:latin typeface="+mj-lt"/>
            </a:endParaRPr>
          </a:p>
        </p:txBody>
      </p:sp>
      <p:sp>
        <p:nvSpPr>
          <p:cNvPr id="72" name="pole tekstowe 71"/>
          <p:cNvSpPr txBox="1"/>
          <p:nvPr/>
        </p:nvSpPr>
        <p:spPr>
          <a:xfrm>
            <a:off x="564329" y="6107925"/>
            <a:ext cx="3071834" cy="428628"/>
          </a:xfrm>
          <a:prstGeom prst="rect">
            <a:avLst/>
          </a:prstGeom>
          <a:noFill/>
        </p:spPr>
        <p:txBody>
          <a:bodyPr wrap="square" rtlCol="0">
            <a:noAutofit/>
          </a:bodyPr>
          <a:lstStyle/>
          <a:p>
            <a:pPr algn="l"/>
            <a:r>
              <a:rPr lang="pl-PL" sz="2000" dirty="0" err="1" smtClean="0"/>
              <a:t>Distillable</a:t>
            </a:r>
            <a:r>
              <a:rPr lang="pl-PL" sz="2000" dirty="0" smtClean="0"/>
              <a:t> </a:t>
            </a:r>
            <a:r>
              <a:rPr lang="pl-PL" sz="2000" dirty="0" err="1" smtClean="0"/>
              <a:t>entanglement</a:t>
            </a:r>
            <a:r>
              <a:rPr lang="pl-PL" sz="2000" dirty="0" smtClean="0"/>
              <a:t>:</a:t>
            </a:r>
            <a:endParaRPr lang="pl-PL" sz="2000" dirty="0"/>
          </a:p>
        </p:txBody>
      </p:sp>
      <p:pic>
        <p:nvPicPr>
          <p:cNvPr id="75" name="Obraz 74" descr="txp_fig"/>
          <p:cNvPicPr>
            <a:picLocks noChangeAspect="1"/>
          </p:cNvPicPr>
          <p:nvPr>
            <p:custDataLst>
              <p:tags r:id="rId2"/>
            </p:custDataLst>
          </p:nvPr>
        </p:nvPicPr>
        <p:blipFill>
          <a:blip r:embed="rId7">
            <a:clrChange>
              <a:clrFrom>
                <a:srgbClr val="FFFFFF"/>
              </a:clrFrom>
              <a:clrTo>
                <a:srgbClr val="FFFFFF">
                  <a:alpha val="0"/>
                </a:srgbClr>
              </a:clrTo>
            </a:clrChange>
            <a:lum bright="100000"/>
          </a:blip>
          <a:stretch>
            <a:fillRect/>
          </a:stretch>
        </p:blipFill>
        <p:spPr bwMode="auto">
          <a:xfrm>
            <a:off x="3636163" y="5965049"/>
            <a:ext cx="2534025" cy="629113"/>
          </a:xfrm>
          <a:prstGeom prst="rect">
            <a:avLst/>
          </a:prstGeom>
          <a:noFill/>
          <a:ln/>
          <a:effectLst/>
        </p:spPr>
      </p:pic>
      <p:pic>
        <p:nvPicPr>
          <p:cNvPr id="77" name="Obraz 76" descr="txp_fig"/>
          <p:cNvPicPr>
            <a:picLocks noChangeAspect="1"/>
          </p:cNvPicPr>
          <p:nvPr>
            <p:custDataLst>
              <p:tags r:id="rId3"/>
            </p:custDataLst>
          </p:nvPr>
        </p:nvPicPr>
        <p:blipFill>
          <a:blip r:embed="rId8">
            <a:clrChange>
              <a:clrFrom>
                <a:srgbClr val="FFFFFF"/>
              </a:clrFrom>
              <a:clrTo>
                <a:srgbClr val="FFFFFF">
                  <a:alpha val="0"/>
                </a:srgbClr>
              </a:clrTo>
            </a:clrChange>
            <a:lum bright="100000"/>
          </a:blip>
          <a:stretch>
            <a:fillRect/>
          </a:stretch>
        </p:blipFill>
        <p:spPr bwMode="auto">
          <a:xfrm>
            <a:off x="3993353" y="4250537"/>
            <a:ext cx="750489" cy="392627"/>
          </a:xfrm>
          <a:prstGeom prst="rect">
            <a:avLst/>
          </a:prstGeom>
          <a:noFill/>
          <a:ln/>
          <a:effectLst/>
        </p:spPr>
      </p:pic>
      <p:sp>
        <p:nvSpPr>
          <p:cNvPr id="73" name="Rectangle 29"/>
          <p:cNvSpPr>
            <a:spLocks noChangeArrowheads="1"/>
          </p:cNvSpPr>
          <p:nvPr/>
        </p:nvSpPr>
        <p:spPr bwMode="auto">
          <a:xfrm>
            <a:off x="5386394" y="867488"/>
            <a:ext cx="3594647" cy="584775"/>
          </a:xfrm>
          <a:prstGeom prst="rect">
            <a:avLst/>
          </a:prstGeom>
          <a:noFill/>
          <a:ln w="9525">
            <a:noFill/>
            <a:miter lim="800000"/>
            <a:headEnd/>
            <a:tailEnd/>
          </a:ln>
          <a:effectLst/>
        </p:spPr>
        <p:txBody>
          <a:bodyPr wrap="square">
            <a:spAutoFit/>
          </a:bodyPr>
          <a:lstStyle/>
          <a:p>
            <a:pPr algn="r"/>
            <a:r>
              <a:rPr lang="pl-PL" sz="1600" dirty="0" smtClean="0"/>
              <a:t>C. H. Bennett </a:t>
            </a:r>
            <a:r>
              <a:rPr lang="pl-PL" sz="1600" i="1" dirty="0" smtClean="0"/>
              <a:t>et al.</a:t>
            </a:r>
            <a:r>
              <a:rPr lang="pl-PL" sz="1600" dirty="0" smtClean="0"/>
              <a:t>, </a:t>
            </a:r>
            <a:r>
              <a:rPr lang="pl-PL" sz="1600" dirty="0" err="1" smtClean="0"/>
              <a:t>Phys</a:t>
            </a:r>
            <a:r>
              <a:rPr lang="pl-PL" sz="1600" dirty="0" smtClean="0"/>
              <a:t>. </a:t>
            </a:r>
            <a:r>
              <a:rPr lang="pl-PL" sz="1600" dirty="0" err="1" smtClean="0"/>
              <a:t>Rev</a:t>
            </a:r>
            <a:r>
              <a:rPr lang="pl-PL" sz="1600" dirty="0" smtClean="0"/>
              <a:t>. </a:t>
            </a:r>
            <a:r>
              <a:rPr lang="pl-PL" sz="1600" dirty="0" err="1" smtClean="0"/>
              <a:t>Lett</a:t>
            </a:r>
            <a:r>
              <a:rPr lang="pl-PL" sz="1600" dirty="0" smtClean="0"/>
              <a:t>. </a:t>
            </a:r>
            <a:r>
              <a:rPr lang="pl-PL" sz="1600" b="1" dirty="0" smtClean="0"/>
              <a:t>76</a:t>
            </a:r>
            <a:r>
              <a:rPr lang="pl-PL" sz="1600" dirty="0" smtClean="0"/>
              <a:t>, 722 (1996</a:t>
            </a:r>
            <a:r>
              <a:rPr lang="en-GB" sz="1600" dirty="0" smtClean="0"/>
              <a:t>)</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47"/>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5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500"/>
                                  </p:stCondLst>
                                  <p:childTnLst>
                                    <p:set>
                                      <p:cBhvr>
                                        <p:cTn id="21" dur="1" fill="hold">
                                          <p:stCondLst>
                                            <p:cond delay="0"/>
                                          </p:stCondLst>
                                        </p:cTn>
                                        <p:tgtEl>
                                          <p:spTgt spid="62"/>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500"/>
                                  </p:stCondLst>
                                  <p:childTnLst>
                                    <p:set>
                                      <p:cBhvr>
                                        <p:cTn id="24" dur="1" fill="hold">
                                          <p:stCondLst>
                                            <p:cond delay="0"/>
                                          </p:stCondLst>
                                        </p:cTn>
                                        <p:tgtEl>
                                          <p:spTgt spid="57"/>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62" grpId="0"/>
      <p:bldP spid="69" grpId="0"/>
      <p:bldP spid="70" grpId="0" animBg="1"/>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637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Example</a:t>
            </a:r>
            <a:r>
              <a:rPr lang="pl-PL" sz="3200" b="1" dirty="0" smtClean="0">
                <a:solidFill>
                  <a:schemeClr val="folHlink"/>
                </a:solidFill>
                <a:latin typeface="Tahoma" pitchFamily="34" charset="0"/>
              </a:rPr>
              <a:t> I</a:t>
            </a:r>
            <a:endParaRPr lang="en-GB" sz="3200" b="1" dirty="0">
              <a:solidFill>
                <a:schemeClr val="folHlink"/>
              </a:solidFill>
              <a:latin typeface="Tahoma" pitchFamily="34" charset="0"/>
            </a:endParaRPr>
          </a:p>
        </p:txBody>
      </p:sp>
      <p:sp>
        <p:nvSpPr>
          <p:cNvPr id="29" name="Oval 136"/>
          <p:cNvSpPr>
            <a:spLocks noChangeArrowheads="1"/>
          </p:cNvSpPr>
          <p:nvPr/>
        </p:nvSpPr>
        <p:spPr bwMode="auto">
          <a:xfrm>
            <a:off x="1767373" y="1844825"/>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1" name="Freeform 56"/>
          <p:cNvSpPr>
            <a:spLocks/>
          </p:cNvSpPr>
          <p:nvPr/>
        </p:nvSpPr>
        <p:spPr bwMode="auto">
          <a:xfrm>
            <a:off x="2147874" y="2047107"/>
            <a:ext cx="2071702" cy="57606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2" name="Freeform 56"/>
          <p:cNvSpPr>
            <a:spLocks/>
          </p:cNvSpPr>
          <p:nvPr/>
        </p:nvSpPr>
        <p:spPr bwMode="auto">
          <a:xfrm>
            <a:off x="4219576" y="2047107"/>
            <a:ext cx="2071702" cy="57606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4" name="Elipsa 33"/>
          <p:cNvSpPr/>
          <p:nvPr/>
        </p:nvSpPr>
        <p:spPr bwMode="auto">
          <a:xfrm>
            <a:off x="1813996" y="2035076"/>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5" name="Elipsa 34"/>
          <p:cNvSpPr/>
          <p:nvPr/>
        </p:nvSpPr>
        <p:spPr bwMode="auto">
          <a:xfrm>
            <a:off x="1821282" y="2425861"/>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6" name="Oval 136"/>
          <p:cNvSpPr>
            <a:spLocks noChangeArrowheads="1"/>
          </p:cNvSpPr>
          <p:nvPr/>
        </p:nvSpPr>
        <p:spPr bwMode="auto">
          <a:xfrm>
            <a:off x="6291278" y="1832793"/>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7" name="Elipsa 36"/>
          <p:cNvSpPr/>
          <p:nvPr/>
        </p:nvSpPr>
        <p:spPr bwMode="auto">
          <a:xfrm>
            <a:off x="6337901" y="2023044"/>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Elipsa 37"/>
          <p:cNvSpPr/>
          <p:nvPr/>
        </p:nvSpPr>
        <p:spPr bwMode="auto">
          <a:xfrm>
            <a:off x="6345187" y="2413829"/>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9" name="pole tekstowe 38"/>
          <p:cNvSpPr txBox="1"/>
          <p:nvPr/>
        </p:nvSpPr>
        <p:spPr>
          <a:xfrm>
            <a:off x="1362056" y="1618479"/>
            <a:ext cx="428628" cy="461665"/>
          </a:xfrm>
          <a:prstGeom prst="rect">
            <a:avLst/>
          </a:prstGeom>
          <a:noFill/>
        </p:spPr>
        <p:txBody>
          <a:bodyPr wrap="square" rtlCol="0">
            <a:spAutoFit/>
          </a:bodyPr>
          <a:lstStyle/>
          <a:p>
            <a:r>
              <a:rPr lang="pl-PL" sz="2400" b="1" dirty="0" smtClean="0">
                <a:solidFill>
                  <a:srgbClr val="FF0000"/>
                </a:solidFill>
              </a:rPr>
              <a:t>A</a:t>
            </a:r>
            <a:endParaRPr lang="pl-PL" sz="2400" b="1" dirty="0">
              <a:solidFill>
                <a:srgbClr val="FF0000"/>
              </a:solidFill>
            </a:endParaRPr>
          </a:p>
        </p:txBody>
      </p:sp>
      <p:sp>
        <p:nvSpPr>
          <p:cNvPr id="40" name="pole tekstowe 39"/>
          <p:cNvSpPr txBox="1"/>
          <p:nvPr/>
        </p:nvSpPr>
        <p:spPr>
          <a:xfrm>
            <a:off x="6648468" y="1618479"/>
            <a:ext cx="428628" cy="461665"/>
          </a:xfrm>
          <a:prstGeom prst="rect">
            <a:avLst/>
          </a:prstGeom>
          <a:noFill/>
        </p:spPr>
        <p:txBody>
          <a:bodyPr wrap="square" rtlCol="0">
            <a:spAutoFit/>
          </a:bodyPr>
          <a:lstStyle/>
          <a:p>
            <a:r>
              <a:rPr lang="pl-PL" sz="2400" b="1" dirty="0" smtClean="0">
                <a:solidFill>
                  <a:srgbClr val="FF0000"/>
                </a:solidFill>
              </a:rPr>
              <a:t>B</a:t>
            </a:r>
            <a:endParaRPr lang="pl-PL" sz="2400" b="1" dirty="0">
              <a:solidFill>
                <a:srgbClr val="FF0000"/>
              </a:solidFill>
            </a:endParaRPr>
          </a:p>
        </p:txBody>
      </p:sp>
      <p:sp>
        <p:nvSpPr>
          <p:cNvPr id="41" name="pole tekstowe 40"/>
          <p:cNvSpPr txBox="1"/>
          <p:nvPr/>
        </p:nvSpPr>
        <p:spPr>
          <a:xfrm>
            <a:off x="1290618" y="2618611"/>
            <a:ext cx="500066" cy="461665"/>
          </a:xfrm>
          <a:prstGeom prst="rect">
            <a:avLst/>
          </a:prstGeom>
          <a:noFill/>
        </p:spPr>
        <p:txBody>
          <a:bodyPr wrap="square" rtlCol="0">
            <a:spAutoFit/>
          </a:bodyPr>
          <a:lstStyle/>
          <a:p>
            <a:r>
              <a:rPr lang="pl-PL" sz="2400" b="1" dirty="0" smtClean="0">
                <a:solidFill>
                  <a:srgbClr val="FF0000"/>
                </a:solidFill>
              </a:rPr>
              <a:t>A’</a:t>
            </a:r>
            <a:endParaRPr lang="pl-PL" sz="2400" b="1" dirty="0">
              <a:solidFill>
                <a:srgbClr val="FF0000"/>
              </a:solidFill>
            </a:endParaRPr>
          </a:p>
        </p:txBody>
      </p:sp>
      <p:sp>
        <p:nvSpPr>
          <p:cNvPr id="42" name="pole tekstowe 41"/>
          <p:cNvSpPr txBox="1"/>
          <p:nvPr/>
        </p:nvSpPr>
        <p:spPr>
          <a:xfrm>
            <a:off x="6648468" y="2547173"/>
            <a:ext cx="642942" cy="461665"/>
          </a:xfrm>
          <a:prstGeom prst="rect">
            <a:avLst/>
          </a:prstGeom>
          <a:noFill/>
        </p:spPr>
        <p:txBody>
          <a:bodyPr wrap="square" rtlCol="0">
            <a:spAutoFit/>
          </a:bodyPr>
          <a:lstStyle/>
          <a:p>
            <a:pPr algn="l"/>
            <a:r>
              <a:rPr lang="pl-PL" sz="2400" b="1" dirty="0" smtClean="0">
                <a:solidFill>
                  <a:srgbClr val="FF0000"/>
                </a:solidFill>
              </a:rPr>
              <a:t>B’</a:t>
            </a:r>
            <a:endParaRPr lang="pl-PL" sz="2400" b="1" dirty="0">
              <a:solidFill>
                <a:srgbClr val="FF0000"/>
              </a:solidFill>
            </a:endParaRPr>
          </a:p>
        </p:txBody>
      </p:sp>
      <p:pic>
        <p:nvPicPr>
          <p:cNvPr id="25" name="Obraz 24" descr="txp_fig"/>
          <p:cNvPicPr>
            <a:picLocks noChangeAspect="1"/>
          </p:cNvPicPr>
          <p:nvPr>
            <p:custDataLst>
              <p:tags r:id="rId1"/>
            </p:custDataLst>
          </p:nvPr>
        </p:nvPicPr>
        <p:blipFill>
          <a:blip r:embed="rId7" cstate="print">
            <a:clrChange>
              <a:clrFrom>
                <a:srgbClr val="FFFFFF"/>
              </a:clrFrom>
              <a:clrTo>
                <a:srgbClr val="FFFFFF">
                  <a:alpha val="0"/>
                </a:srgbClr>
              </a:clrTo>
            </a:clrChange>
            <a:lum bright="100000"/>
          </a:blip>
          <a:stretch>
            <a:fillRect/>
          </a:stretch>
        </p:blipFill>
        <p:spPr bwMode="auto">
          <a:xfrm>
            <a:off x="444664" y="3519647"/>
            <a:ext cx="8379336" cy="469327"/>
          </a:xfrm>
          <a:prstGeom prst="rect">
            <a:avLst/>
          </a:prstGeom>
          <a:noFill/>
          <a:ln/>
          <a:effectLst/>
        </p:spPr>
      </p:pic>
      <p:sp>
        <p:nvSpPr>
          <p:cNvPr id="26" name="pole tekstowe 25"/>
          <p:cNvSpPr txBox="1"/>
          <p:nvPr/>
        </p:nvSpPr>
        <p:spPr>
          <a:xfrm>
            <a:off x="372656" y="4221088"/>
            <a:ext cx="7858180" cy="400110"/>
          </a:xfrm>
          <a:prstGeom prst="rect">
            <a:avLst/>
          </a:prstGeom>
          <a:noFill/>
        </p:spPr>
        <p:txBody>
          <a:bodyPr wrap="square" rtlCol="0">
            <a:spAutoFit/>
          </a:bodyPr>
          <a:lstStyle/>
          <a:p>
            <a:pPr algn="l">
              <a:spcBef>
                <a:spcPts val="600"/>
              </a:spcBef>
            </a:pPr>
            <a:r>
              <a:rPr lang="pl-PL" sz="2000" dirty="0" err="1" smtClean="0">
                <a:ea typeface="Tahoma" pitchFamily="34" charset="0"/>
                <a:cs typeface="Tahoma" pitchFamily="34" charset="0"/>
              </a:rPr>
              <a:t>Shield</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states</a:t>
            </a:r>
            <a:r>
              <a:rPr lang="pl-PL" sz="2000" dirty="0" smtClean="0">
                <a:ea typeface="Tahoma" pitchFamily="34" charset="0"/>
                <a:cs typeface="Tahoma" pitchFamily="34" charset="0"/>
              </a:rPr>
              <a:t>:</a:t>
            </a:r>
            <a:endParaRPr lang="pl-PL" sz="2000" dirty="0">
              <a:ea typeface="Tahoma" pitchFamily="34" charset="0"/>
              <a:cs typeface="Tahoma" pitchFamily="34" charset="0"/>
            </a:endParaRPr>
          </a:p>
        </p:txBody>
      </p:sp>
      <p:pic>
        <p:nvPicPr>
          <p:cNvPr id="28" name="Obraz 27" descr="txp_fig"/>
          <p:cNvPicPr>
            <a:picLocks noChangeAspect="1"/>
          </p:cNvPicPr>
          <p:nvPr>
            <p:custDataLst>
              <p:tags r:id="rId2"/>
            </p:custDataLst>
          </p:nvPr>
        </p:nvPicPr>
        <p:blipFill>
          <a:blip r:embed="rId8" cstate="print">
            <a:clrChange>
              <a:clrFrom>
                <a:srgbClr val="FFFFFF"/>
              </a:clrFrom>
              <a:clrTo>
                <a:srgbClr val="FFFFFF">
                  <a:alpha val="0"/>
                </a:srgbClr>
              </a:clrTo>
            </a:clrChange>
            <a:lum bright="100000"/>
          </a:blip>
          <a:stretch>
            <a:fillRect/>
          </a:stretch>
        </p:blipFill>
        <p:spPr bwMode="auto">
          <a:xfrm>
            <a:off x="1380768" y="4743783"/>
            <a:ext cx="6138608" cy="469361"/>
          </a:xfrm>
          <a:prstGeom prst="rect">
            <a:avLst/>
          </a:prstGeom>
          <a:noFill/>
          <a:ln/>
          <a:effectLst/>
        </p:spPr>
      </p:pic>
      <p:sp>
        <p:nvSpPr>
          <p:cNvPr id="30" name="pole tekstowe 29"/>
          <p:cNvSpPr txBox="1"/>
          <p:nvPr/>
        </p:nvSpPr>
        <p:spPr>
          <a:xfrm>
            <a:off x="372656" y="5463863"/>
            <a:ext cx="7858180" cy="784830"/>
          </a:xfrm>
          <a:prstGeom prst="rect">
            <a:avLst/>
          </a:prstGeom>
          <a:noFill/>
        </p:spPr>
        <p:txBody>
          <a:bodyPr wrap="square" rtlCol="0">
            <a:spAutoFit/>
          </a:bodyPr>
          <a:lstStyle/>
          <a:p>
            <a:pPr algn="l">
              <a:spcBef>
                <a:spcPts val="600"/>
              </a:spcBef>
            </a:pPr>
            <a:r>
              <a:rPr lang="pl-PL" sz="2000" dirty="0" err="1" smtClean="0">
                <a:ea typeface="Tahoma" pitchFamily="34" charset="0"/>
                <a:cs typeface="Tahoma" pitchFamily="34" charset="0"/>
              </a:rPr>
              <a:t>enable</a:t>
            </a:r>
            <a:r>
              <a:rPr lang="pl-PL" sz="2000" dirty="0" smtClean="0">
                <a:ea typeface="Tahoma" pitchFamily="34" charset="0"/>
                <a:cs typeface="Tahoma" pitchFamily="34" charset="0"/>
              </a:rPr>
              <a:t> Alice and Bob to </a:t>
            </a:r>
            <a:r>
              <a:rPr lang="pl-PL" sz="2000" dirty="0" err="1" smtClean="0">
                <a:ea typeface="Tahoma" pitchFamily="34" charset="0"/>
                <a:cs typeface="Tahoma" pitchFamily="34" charset="0"/>
              </a:rPr>
              <a:t>distinguish</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locally</a:t>
            </a:r>
            <a:r>
              <a:rPr lang="pl-PL" sz="2000" dirty="0">
                <a:ea typeface="Tahoma" pitchFamily="34" charset="0"/>
                <a:cs typeface="Tahoma" pitchFamily="34" charset="0"/>
              </a:rPr>
              <a:t> </a:t>
            </a:r>
            <a:r>
              <a:rPr lang="pl-PL" sz="2000" dirty="0" smtClean="0">
                <a:ea typeface="Tahoma" pitchFamily="34" charset="0"/>
                <a:cs typeface="Tahoma" pitchFamily="34" charset="0"/>
              </a:rPr>
              <a:t>                 and </a:t>
            </a:r>
            <a:r>
              <a:rPr lang="pl-PL" sz="2000" dirty="0" err="1" smtClean="0">
                <a:ea typeface="Tahoma" pitchFamily="34" charset="0"/>
                <a:cs typeface="Tahoma" pitchFamily="34" charset="0"/>
              </a:rPr>
              <a:t>generate</a:t>
            </a:r>
            <a:endParaRPr lang="pl-PL" sz="2000" dirty="0" smtClean="0">
              <a:ea typeface="Tahoma" pitchFamily="34" charset="0"/>
              <a:cs typeface="Tahoma" pitchFamily="34" charset="0"/>
            </a:endParaRPr>
          </a:p>
          <a:p>
            <a:pPr algn="l">
              <a:spcBef>
                <a:spcPts val="600"/>
              </a:spcBef>
            </a:pPr>
            <a:r>
              <a:rPr lang="pl-PL" sz="2000" dirty="0" smtClean="0">
                <a:ea typeface="Tahoma" pitchFamily="34" charset="0"/>
                <a:cs typeface="Tahoma" pitchFamily="34" charset="0"/>
              </a:rPr>
              <a:t>the </a:t>
            </a:r>
            <a:r>
              <a:rPr lang="pl-PL" sz="2000" dirty="0" err="1" smtClean="0">
                <a:ea typeface="Tahoma" pitchFamily="34" charset="0"/>
                <a:cs typeface="Tahoma" pitchFamily="34" charset="0"/>
              </a:rPr>
              <a:t>key</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using</a:t>
            </a:r>
            <a:r>
              <a:rPr lang="pl-PL" sz="2000" dirty="0" smtClean="0">
                <a:ea typeface="Tahoma" pitchFamily="34" charset="0"/>
                <a:cs typeface="Tahoma" pitchFamily="34" charset="0"/>
              </a:rPr>
              <a:t> the standard </a:t>
            </a:r>
            <a:r>
              <a:rPr lang="pl-PL" sz="2000" dirty="0" err="1" smtClean="0">
                <a:ea typeface="Tahoma" pitchFamily="34" charset="0"/>
                <a:cs typeface="Tahoma" pitchFamily="34" charset="0"/>
              </a:rPr>
              <a:t>strategy</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Hence</a:t>
            </a:r>
            <a:endParaRPr lang="pl-PL" sz="2000" dirty="0">
              <a:ea typeface="Tahoma" pitchFamily="34" charset="0"/>
              <a:cs typeface="Tahoma" pitchFamily="34" charset="0"/>
            </a:endParaRPr>
          </a:p>
        </p:txBody>
      </p:sp>
      <p:pic>
        <p:nvPicPr>
          <p:cNvPr id="43" name="Obraz 42" descr="txp_fig"/>
          <p:cNvPicPr>
            <a:picLocks noChangeAspect="1"/>
          </p:cNvPicPr>
          <p:nvPr>
            <p:custDataLst>
              <p:tags r:id="rId3"/>
            </p:custDataLst>
          </p:nvPr>
        </p:nvPicPr>
        <p:blipFill>
          <a:blip r:embed="rId9" cstate="print">
            <a:clrChange>
              <a:clrFrom>
                <a:srgbClr val="FFFFFF"/>
              </a:clrFrom>
              <a:clrTo>
                <a:srgbClr val="FFFFFF">
                  <a:alpha val="0"/>
                </a:srgbClr>
              </a:clrTo>
            </a:clrChange>
            <a:lum bright="100000"/>
          </a:blip>
          <a:stretch>
            <a:fillRect/>
          </a:stretch>
        </p:blipFill>
        <p:spPr bwMode="auto">
          <a:xfrm>
            <a:off x="5369455" y="5518374"/>
            <a:ext cx="1037189" cy="306602"/>
          </a:xfrm>
          <a:prstGeom prst="rect">
            <a:avLst/>
          </a:prstGeom>
          <a:noFill/>
          <a:ln/>
          <a:effectLst/>
        </p:spPr>
      </p:pic>
      <p:pic>
        <p:nvPicPr>
          <p:cNvPr id="21" name="Obraz 20" descr="txp_fig"/>
          <p:cNvPicPr>
            <a:picLocks noChangeAspect="1"/>
          </p:cNvPicPr>
          <p:nvPr>
            <p:custDataLst>
              <p:tags r:id="rId4"/>
            </p:custDataLst>
          </p:nvPr>
        </p:nvPicPr>
        <p:blipFill>
          <a:blip r:embed="rId10">
            <a:clrChange>
              <a:clrFrom>
                <a:srgbClr val="FFFFFF"/>
              </a:clrFrom>
              <a:clrTo>
                <a:srgbClr val="FFFFFF">
                  <a:alpha val="0"/>
                </a:srgbClr>
              </a:clrTo>
            </a:clrChange>
            <a:lum bright="100000"/>
          </a:blip>
          <a:stretch>
            <a:fillRect/>
          </a:stretch>
        </p:blipFill>
        <p:spPr bwMode="auto">
          <a:xfrm>
            <a:off x="4096652" y="986829"/>
            <a:ext cx="4497069" cy="497526"/>
          </a:xfrm>
          <a:prstGeom prst="rect">
            <a:avLst/>
          </a:prstGeom>
          <a:noFill/>
          <a:ln/>
          <a:effectLst/>
        </p:spPr>
      </p:pic>
      <p:pic>
        <p:nvPicPr>
          <p:cNvPr id="2" name="Obraz 1" descr="txp_fig"/>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bwMode="auto">
          <a:xfrm>
            <a:off x="5507807" y="5925565"/>
            <a:ext cx="1140661" cy="32312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58591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637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Example</a:t>
            </a:r>
            <a:r>
              <a:rPr lang="pl-PL" sz="3200" b="1" dirty="0" smtClean="0">
                <a:solidFill>
                  <a:schemeClr val="folHlink"/>
                </a:solidFill>
                <a:latin typeface="Tahoma" pitchFamily="34" charset="0"/>
              </a:rPr>
              <a:t> II</a:t>
            </a:r>
            <a:endParaRPr lang="en-GB" sz="3200" b="1" dirty="0">
              <a:solidFill>
                <a:schemeClr val="folHlink"/>
              </a:solidFill>
              <a:latin typeface="Tahoma" pitchFamily="34" charset="0"/>
            </a:endParaRPr>
          </a:p>
        </p:txBody>
      </p:sp>
      <p:sp>
        <p:nvSpPr>
          <p:cNvPr id="29" name="Oval 136"/>
          <p:cNvSpPr>
            <a:spLocks noChangeArrowheads="1"/>
          </p:cNvSpPr>
          <p:nvPr/>
        </p:nvSpPr>
        <p:spPr bwMode="auto">
          <a:xfrm>
            <a:off x="1993786" y="1357544"/>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1" name="Freeform 56"/>
          <p:cNvSpPr>
            <a:spLocks/>
          </p:cNvSpPr>
          <p:nvPr/>
        </p:nvSpPr>
        <p:spPr bwMode="auto">
          <a:xfrm>
            <a:off x="2374287" y="1559826"/>
            <a:ext cx="2071702" cy="56295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2" name="Freeform 56"/>
          <p:cNvSpPr>
            <a:spLocks/>
          </p:cNvSpPr>
          <p:nvPr/>
        </p:nvSpPr>
        <p:spPr bwMode="auto">
          <a:xfrm>
            <a:off x="4445989" y="1559826"/>
            <a:ext cx="2071702" cy="56295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4" name="Elipsa 33"/>
          <p:cNvSpPr/>
          <p:nvPr/>
        </p:nvSpPr>
        <p:spPr bwMode="auto">
          <a:xfrm>
            <a:off x="2040409" y="1547795"/>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5" name="Elipsa 34"/>
          <p:cNvSpPr/>
          <p:nvPr/>
        </p:nvSpPr>
        <p:spPr bwMode="auto">
          <a:xfrm>
            <a:off x="2047695" y="1938580"/>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6" name="Oval 136"/>
          <p:cNvSpPr>
            <a:spLocks noChangeArrowheads="1"/>
          </p:cNvSpPr>
          <p:nvPr/>
        </p:nvSpPr>
        <p:spPr bwMode="auto">
          <a:xfrm>
            <a:off x="6517691" y="1345512"/>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7" name="Elipsa 36"/>
          <p:cNvSpPr/>
          <p:nvPr/>
        </p:nvSpPr>
        <p:spPr bwMode="auto">
          <a:xfrm>
            <a:off x="6564314" y="1535763"/>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Elipsa 37"/>
          <p:cNvSpPr/>
          <p:nvPr/>
        </p:nvSpPr>
        <p:spPr bwMode="auto">
          <a:xfrm>
            <a:off x="6571600" y="1926548"/>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9" name="pole tekstowe 38"/>
          <p:cNvSpPr txBox="1"/>
          <p:nvPr/>
        </p:nvSpPr>
        <p:spPr>
          <a:xfrm>
            <a:off x="1588469" y="1131198"/>
            <a:ext cx="428628" cy="461665"/>
          </a:xfrm>
          <a:prstGeom prst="rect">
            <a:avLst/>
          </a:prstGeom>
          <a:noFill/>
        </p:spPr>
        <p:txBody>
          <a:bodyPr wrap="square" rtlCol="0">
            <a:spAutoFit/>
          </a:bodyPr>
          <a:lstStyle/>
          <a:p>
            <a:r>
              <a:rPr lang="pl-PL" sz="2400" b="1" dirty="0" smtClean="0">
                <a:solidFill>
                  <a:srgbClr val="FF0000"/>
                </a:solidFill>
              </a:rPr>
              <a:t>A</a:t>
            </a:r>
            <a:endParaRPr lang="pl-PL" sz="2400" b="1" dirty="0">
              <a:solidFill>
                <a:srgbClr val="FF0000"/>
              </a:solidFill>
            </a:endParaRPr>
          </a:p>
        </p:txBody>
      </p:sp>
      <p:sp>
        <p:nvSpPr>
          <p:cNvPr id="40" name="pole tekstowe 39"/>
          <p:cNvSpPr txBox="1"/>
          <p:nvPr/>
        </p:nvSpPr>
        <p:spPr>
          <a:xfrm>
            <a:off x="6874881" y="1131198"/>
            <a:ext cx="428628" cy="461665"/>
          </a:xfrm>
          <a:prstGeom prst="rect">
            <a:avLst/>
          </a:prstGeom>
          <a:noFill/>
        </p:spPr>
        <p:txBody>
          <a:bodyPr wrap="square" rtlCol="0">
            <a:spAutoFit/>
          </a:bodyPr>
          <a:lstStyle/>
          <a:p>
            <a:r>
              <a:rPr lang="pl-PL" sz="2400" b="1" dirty="0" smtClean="0">
                <a:solidFill>
                  <a:srgbClr val="FF0000"/>
                </a:solidFill>
              </a:rPr>
              <a:t>B</a:t>
            </a:r>
            <a:endParaRPr lang="pl-PL" sz="2400" b="1" dirty="0">
              <a:solidFill>
                <a:srgbClr val="FF0000"/>
              </a:solidFill>
            </a:endParaRPr>
          </a:p>
        </p:txBody>
      </p:sp>
      <p:sp>
        <p:nvSpPr>
          <p:cNvPr id="41" name="pole tekstowe 40"/>
          <p:cNvSpPr txBox="1"/>
          <p:nvPr/>
        </p:nvSpPr>
        <p:spPr>
          <a:xfrm>
            <a:off x="1517031" y="2131330"/>
            <a:ext cx="500066" cy="461665"/>
          </a:xfrm>
          <a:prstGeom prst="rect">
            <a:avLst/>
          </a:prstGeom>
          <a:noFill/>
        </p:spPr>
        <p:txBody>
          <a:bodyPr wrap="square" rtlCol="0">
            <a:spAutoFit/>
          </a:bodyPr>
          <a:lstStyle/>
          <a:p>
            <a:r>
              <a:rPr lang="pl-PL" sz="2400" b="1" dirty="0" smtClean="0">
                <a:solidFill>
                  <a:srgbClr val="FF0000"/>
                </a:solidFill>
              </a:rPr>
              <a:t>A’</a:t>
            </a:r>
            <a:endParaRPr lang="pl-PL" sz="2400" b="1" dirty="0">
              <a:solidFill>
                <a:srgbClr val="FF0000"/>
              </a:solidFill>
            </a:endParaRPr>
          </a:p>
        </p:txBody>
      </p:sp>
      <p:sp>
        <p:nvSpPr>
          <p:cNvPr id="42" name="pole tekstowe 41"/>
          <p:cNvSpPr txBox="1"/>
          <p:nvPr/>
        </p:nvSpPr>
        <p:spPr>
          <a:xfrm>
            <a:off x="6874881" y="2059892"/>
            <a:ext cx="642942" cy="461665"/>
          </a:xfrm>
          <a:prstGeom prst="rect">
            <a:avLst/>
          </a:prstGeom>
          <a:noFill/>
        </p:spPr>
        <p:txBody>
          <a:bodyPr wrap="square" rtlCol="0">
            <a:spAutoFit/>
          </a:bodyPr>
          <a:lstStyle/>
          <a:p>
            <a:pPr algn="l"/>
            <a:r>
              <a:rPr lang="pl-PL" sz="2400" b="1" dirty="0" smtClean="0">
                <a:solidFill>
                  <a:srgbClr val="FF0000"/>
                </a:solidFill>
              </a:rPr>
              <a:t>B’</a:t>
            </a:r>
            <a:endParaRPr lang="pl-PL" sz="2400" b="1" dirty="0">
              <a:solidFill>
                <a:srgbClr val="FF0000"/>
              </a:solidFill>
            </a:endParaRPr>
          </a:p>
        </p:txBody>
      </p:sp>
      <p:sp>
        <p:nvSpPr>
          <p:cNvPr id="19" name="pole tekstowe 18"/>
          <p:cNvSpPr txBox="1"/>
          <p:nvPr/>
        </p:nvSpPr>
        <p:spPr>
          <a:xfrm>
            <a:off x="683568" y="4541361"/>
            <a:ext cx="7858180" cy="707886"/>
          </a:xfrm>
          <a:prstGeom prst="rect">
            <a:avLst/>
          </a:prstGeom>
          <a:noFill/>
        </p:spPr>
        <p:txBody>
          <a:bodyPr wrap="square" rtlCol="0">
            <a:spAutoFit/>
          </a:bodyPr>
          <a:lstStyle/>
          <a:p>
            <a:pPr algn="l">
              <a:buFont typeface="Arial" pitchFamily="34" charset="0"/>
              <a:buChar char="•"/>
            </a:pPr>
            <a:r>
              <a:rPr lang="pl-PL" dirty="0" smtClean="0"/>
              <a:t> </a:t>
            </a:r>
            <a:r>
              <a:rPr lang="pl-PL" sz="2000" dirty="0" err="1" smtClean="0"/>
              <a:t>States</a:t>
            </a:r>
            <a:r>
              <a:rPr lang="pl-PL" sz="2000" dirty="0" smtClean="0"/>
              <a:t>             and              </a:t>
            </a:r>
            <a:r>
              <a:rPr lang="pl-PL" sz="2000" dirty="0" err="1" smtClean="0"/>
              <a:t>cannot</a:t>
            </a:r>
            <a:r>
              <a:rPr lang="pl-PL" sz="2000" dirty="0" smtClean="0"/>
              <a:t> be </a:t>
            </a:r>
            <a:r>
              <a:rPr lang="pl-PL" sz="2000" dirty="0" err="1" smtClean="0"/>
              <a:t>discriminated</a:t>
            </a:r>
            <a:r>
              <a:rPr lang="pl-PL" sz="2000" dirty="0" smtClean="0"/>
              <a:t> </a:t>
            </a:r>
            <a:r>
              <a:rPr lang="pl-PL" sz="2000" dirty="0" err="1" smtClean="0"/>
              <a:t>unambiguously</a:t>
            </a:r>
            <a:r>
              <a:rPr lang="pl-PL" sz="2000" dirty="0" smtClean="0"/>
              <a:t> </a:t>
            </a:r>
            <a:r>
              <a:rPr lang="pl-PL" sz="2000" dirty="0" err="1" smtClean="0"/>
              <a:t>using</a:t>
            </a:r>
            <a:r>
              <a:rPr lang="pl-PL" sz="2000" dirty="0" smtClean="0"/>
              <a:t> </a:t>
            </a:r>
            <a:r>
              <a:rPr lang="pl-PL" sz="2000" dirty="0" err="1" smtClean="0"/>
              <a:t>local</a:t>
            </a:r>
            <a:r>
              <a:rPr lang="pl-PL" sz="2000" dirty="0" smtClean="0"/>
              <a:t> operations and </a:t>
            </a:r>
            <a:r>
              <a:rPr lang="pl-PL" sz="2000" dirty="0" err="1" smtClean="0"/>
              <a:t>classical</a:t>
            </a:r>
            <a:r>
              <a:rPr lang="pl-PL" sz="2000" dirty="0" smtClean="0"/>
              <a:t> </a:t>
            </a:r>
            <a:r>
              <a:rPr lang="pl-PL" sz="2000" dirty="0" err="1" smtClean="0"/>
              <a:t>communication</a:t>
            </a:r>
            <a:r>
              <a:rPr lang="pl-PL" sz="2000" dirty="0" smtClean="0"/>
              <a:t>.</a:t>
            </a:r>
          </a:p>
        </p:txBody>
      </p:sp>
      <p:pic>
        <p:nvPicPr>
          <p:cNvPr id="26" name="Obraz 25" descr="txp_fig"/>
          <p:cNvPicPr>
            <a:picLocks noChangeAspect="1"/>
          </p:cNvPicPr>
          <p:nvPr>
            <p:custDataLst>
              <p:tags r:id="rId1"/>
            </p:custDataLst>
          </p:nvPr>
        </p:nvPicPr>
        <p:blipFill>
          <a:blip r:embed="rId8" cstate="print">
            <a:clrChange>
              <a:clrFrom>
                <a:srgbClr val="FFFFFF"/>
              </a:clrFrom>
              <a:clrTo>
                <a:srgbClr val="FFFFFF">
                  <a:alpha val="0"/>
                </a:srgbClr>
              </a:clrTo>
            </a:clrChange>
            <a:lum bright="100000"/>
          </a:blip>
          <a:stretch>
            <a:fillRect/>
          </a:stretch>
        </p:blipFill>
        <p:spPr bwMode="auto">
          <a:xfrm>
            <a:off x="568646" y="3728126"/>
            <a:ext cx="3045917" cy="469279"/>
          </a:xfrm>
          <a:prstGeom prst="rect">
            <a:avLst/>
          </a:prstGeom>
          <a:noFill/>
          <a:ln/>
          <a:effectLst/>
        </p:spPr>
      </p:pic>
      <p:pic>
        <p:nvPicPr>
          <p:cNvPr id="28" name="Obraz 27" descr="txp_fig"/>
          <p:cNvPicPr>
            <a:picLocks noChangeAspect="1"/>
          </p:cNvPicPr>
          <p:nvPr>
            <p:custDataLst>
              <p:tags r:id="rId2"/>
            </p:custDataLst>
          </p:nvPr>
        </p:nvPicPr>
        <p:blipFill>
          <a:blip r:embed="rId9" cstate="print">
            <a:clrChange>
              <a:clrFrom>
                <a:srgbClr val="FFFFFF"/>
              </a:clrFrom>
              <a:clrTo>
                <a:srgbClr val="FFFFFF">
                  <a:alpha val="0"/>
                </a:srgbClr>
              </a:clrTo>
            </a:clrChange>
            <a:lum bright="100000"/>
          </a:blip>
          <a:stretch>
            <a:fillRect/>
          </a:stretch>
        </p:blipFill>
        <p:spPr bwMode="auto">
          <a:xfrm>
            <a:off x="556895" y="3140968"/>
            <a:ext cx="4055763" cy="469189"/>
          </a:xfrm>
          <a:prstGeom prst="rect">
            <a:avLst/>
          </a:prstGeom>
          <a:noFill/>
          <a:ln/>
          <a:effectLst/>
        </p:spPr>
      </p:pic>
      <p:pic>
        <p:nvPicPr>
          <p:cNvPr id="33" name="Obraz 32" descr="txp_fig"/>
          <p:cNvPicPr>
            <a:picLocks noChangeAspect="1"/>
          </p:cNvPicPr>
          <p:nvPr>
            <p:custDataLst>
              <p:tags r:id="rId3"/>
            </p:custDataLst>
          </p:nvPr>
        </p:nvPicPr>
        <p:blipFill>
          <a:blip r:embed="rId10" cstate="print">
            <a:clrChange>
              <a:clrFrom>
                <a:srgbClr val="FFFFFF"/>
              </a:clrFrom>
              <a:clrTo>
                <a:srgbClr val="FFFFFF">
                  <a:alpha val="0"/>
                </a:srgbClr>
              </a:clrTo>
            </a:clrChange>
            <a:lum bright="100000"/>
          </a:blip>
          <a:stretch>
            <a:fillRect/>
          </a:stretch>
        </p:blipFill>
        <p:spPr bwMode="auto">
          <a:xfrm>
            <a:off x="1755138" y="4469923"/>
            <a:ext cx="672935" cy="469122"/>
          </a:xfrm>
          <a:prstGeom prst="rect">
            <a:avLst/>
          </a:prstGeom>
          <a:noFill/>
          <a:ln/>
          <a:effectLst/>
        </p:spPr>
      </p:pic>
      <p:pic>
        <p:nvPicPr>
          <p:cNvPr id="44" name="Obraz 43" descr="txp_fig"/>
          <p:cNvPicPr>
            <a:picLocks noChangeAspect="1"/>
          </p:cNvPicPr>
          <p:nvPr>
            <p:custDataLst>
              <p:tags r:id="rId4"/>
            </p:custDataLst>
          </p:nvPr>
        </p:nvPicPr>
        <p:blipFill>
          <a:blip r:embed="rId11" cstate="print">
            <a:clrChange>
              <a:clrFrom>
                <a:srgbClr val="FFFFFF"/>
              </a:clrFrom>
              <a:clrTo>
                <a:srgbClr val="FFFFFF">
                  <a:alpha val="0"/>
                </a:srgbClr>
              </a:clrTo>
            </a:clrChange>
            <a:lum bright="100000"/>
          </a:blip>
          <a:stretch>
            <a:fillRect/>
          </a:stretch>
        </p:blipFill>
        <p:spPr bwMode="auto">
          <a:xfrm>
            <a:off x="3255336" y="4469923"/>
            <a:ext cx="672350" cy="468714"/>
          </a:xfrm>
          <a:prstGeom prst="rect">
            <a:avLst/>
          </a:prstGeom>
          <a:noFill/>
          <a:ln/>
          <a:effectLst/>
        </p:spPr>
      </p:pic>
      <p:pic>
        <p:nvPicPr>
          <p:cNvPr id="46" name="Obraz 45" descr="txp_fig"/>
          <p:cNvPicPr>
            <a:picLocks noChangeAspect="1"/>
          </p:cNvPicPr>
          <p:nvPr>
            <p:custDataLst>
              <p:tags r:id="rId5"/>
            </p:custDataLst>
          </p:nvPr>
        </p:nvPicPr>
        <p:blipFill>
          <a:blip r:embed="rId12" cstate="print">
            <a:clrChange>
              <a:clrFrom>
                <a:srgbClr val="FFFFFF"/>
              </a:clrFrom>
              <a:clrTo>
                <a:srgbClr val="FFFFFF">
                  <a:alpha val="0"/>
                </a:srgbClr>
              </a:clrTo>
            </a:clrChange>
            <a:lum bright="100000"/>
          </a:blip>
          <a:stretch>
            <a:fillRect/>
          </a:stretch>
        </p:blipFill>
        <p:spPr bwMode="auto">
          <a:xfrm>
            <a:off x="2555776" y="6269553"/>
            <a:ext cx="3450039" cy="277125"/>
          </a:xfrm>
          <a:prstGeom prst="rect">
            <a:avLst/>
          </a:prstGeom>
          <a:noFill/>
          <a:ln/>
          <a:effectLst/>
        </p:spPr>
      </p:pic>
      <p:sp>
        <p:nvSpPr>
          <p:cNvPr id="25" name="pole tekstowe 24"/>
          <p:cNvSpPr txBox="1"/>
          <p:nvPr/>
        </p:nvSpPr>
        <p:spPr>
          <a:xfrm>
            <a:off x="683568" y="5184303"/>
            <a:ext cx="7858180" cy="707886"/>
          </a:xfrm>
          <a:prstGeom prst="rect">
            <a:avLst/>
          </a:prstGeom>
          <a:noFill/>
        </p:spPr>
        <p:txBody>
          <a:bodyPr wrap="square" rtlCol="0">
            <a:spAutoFit/>
          </a:bodyPr>
          <a:lstStyle/>
          <a:p>
            <a:pPr algn="l"/>
            <a:endParaRPr lang="pl-PL" sz="2000" dirty="0" smtClean="0"/>
          </a:p>
          <a:p>
            <a:pPr algn="l">
              <a:buFont typeface="Arial" pitchFamily="34" charset="0"/>
              <a:buChar char="•"/>
            </a:pPr>
            <a:r>
              <a:rPr lang="pl-PL" sz="2000" i="1" dirty="0" smtClean="0">
                <a:latin typeface="+mj-lt"/>
              </a:rPr>
              <a:t> </a:t>
            </a:r>
            <a:r>
              <a:rPr lang="pl-PL" sz="2000" dirty="0" err="1" smtClean="0">
                <a:ea typeface="Tahoma" pitchFamily="34" charset="0"/>
                <a:cs typeface="Tahoma" pitchFamily="34" charset="0"/>
              </a:rPr>
              <a:t>Distillable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entanglement</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bounded</a:t>
            </a:r>
            <a:r>
              <a:rPr lang="pl-PL" sz="2000" dirty="0" smtClean="0">
                <a:ea typeface="Tahoma" pitchFamily="34" charset="0"/>
                <a:cs typeface="Tahoma" pitchFamily="34" charset="0"/>
              </a:rPr>
              <a:t> by </a:t>
            </a:r>
            <a:r>
              <a:rPr lang="pl-PL" sz="2000" dirty="0" err="1" smtClean="0">
                <a:ea typeface="Tahoma" pitchFamily="34" charset="0"/>
                <a:cs typeface="Tahoma" pitchFamily="34" charset="0"/>
              </a:rPr>
              <a:t>log-negativity</a:t>
            </a:r>
            <a:r>
              <a:rPr lang="pl-PL" sz="2000" dirty="0" smtClean="0">
                <a:ea typeface="Tahoma" pitchFamily="34" charset="0"/>
                <a:cs typeface="Tahoma" pitchFamily="34" charset="0"/>
              </a:rPr>
              <a:t>:</a:t>
            </a:r>
          </a:p>
        </p:txBody>
      </p:sp>
      <p:sp>
        <p:nvSpPr>
          <p:cNvPr id="27" name="pole tekstowe 26"/>
          <p:cNvSpPr txBox="1"/>
          <p:nvPr/>
        </p:nvSpPr>
        <p:spPr>
          <a:xfrm>
            <a:off x="395536" y="2643330"/>
            <a:ext cx="7858180" cy="400110"/>
          </a:xfrm>
          <a:prstGeom prst="rect">
            <a:avLst/>
          </a:prstGeom>
          <a:noFill/>
        </p:spPr>
        <p:txBody>
          <a:bodyPr wrap="square" rtlCol="0">
            <a:spAutoFit/>
          </a:bodyPr>
          <a:lstStyle/>
          <a:p>
            <a:pPr algn="l">
              <a:spcBef>
                <a:spcPts val="600"/>
              </a:spcBef>
            </a:pPr>
            <a:r>
              <a:rPr lang="pl-PL" sz="2000" dirty="0" err="1" smtClean="0">
                <a:ea typeface="Tahoma" pitchFamily="34" charset="0"/>
                <a:cs typeface="Tahoma" pitchFamily="34" charset="0"/>
              </a:rPr>
              <a:t>What</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if</a:t>
            </a:r>
            <a:endParaRPr lang="pl-PL" sz="2000" dirty="0">
              <a:ea typeface="Tahoma" pitchFamily="34" charset="0"/>
              <a:cs typeface="Tahoma" pitchFamily="34" charset="0"/>
            </a:endParaRPr>
          </a:p>
        </p:txBody>
      </p:sp>
      <p:pic>
        <p:nvPicPr>
          <p:cNvPr id="2" name="Obraz 1" descr="txp_fig"/>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bwMode="auto">
          <a:xfrm>
            <a:off x="5339897" y="3688253"/>
            <a:ext cx="3498595" cy="5490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97210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56"/>
          <p:cNvSpPr>
            <a:spLocks/>
          </p:cNvSpPr>
          <p:nvPr/>
        </p:nvSpPr>
        <p:spPr bwMode="auto">
          <a:xfrm rot="1076842">
            <a:off x="2124584" y="3284599"/>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18637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637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Eavesdropping</a:t>
            </a:r>
            <a:endParaRPr lang="en-GB" sz="3200" b="1" dirty="0">
              <a:solidFill>
                <a:schemeClr val="folHlink"/>
              </a:solidFill>
              <a:latin typeface="Tahoma" pitchFamily="34" charset="0"/>
            </a:endParaRPr>
          </a:p>
        </p:txBody>
      </p:sp>
      <p:sp>
        <p:nvSpPr>
          <p:cNvPr id="29" name="Oval 136"/>
          <p:cNvSpPr>
            <a:spLocks noChangeArrowheads="1"/>
          </p:cNvSpPr>
          <p:nvPr/>
        </p:nvSpPr>
        <p:spPr bwMode="auto">
          <a:xfrm>
            <a:off x="1975782" y="2411151"/>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1" name="Freeform 56"/>
          <p:cNvSpPr>
            <a:spLocks/>
          </p:cNvSpPr>
          <p:nvPr/>
        </p:nvSpPr>
        <p:spPr bwMode="auto">
          <a:xfrm>
            <a:off x="2356283" y="2827747"/>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2" name="Freeform 56"/>
          <p:cNvSpPr>
            <a:spLocks/>
          </p:cNvSpPr>
          <p:nvPr/>
        </p:nvSpPr>
        <p:spPr bwMode="auto">
          <a:xfrm>
            <a:off x="4427985" y="2827747"/>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4" name="Elipsa 33"/>
          <p:cNvSpPr/>
          <p:nvPr/>
        </p:nvSpPr>
        <p:spPr bwMode="auto">
          <a:xfrm>
            <a:off x="2022405" y="2601402"/>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5" name="Elipsa 34"/>
          <p:cNvSpPr/>
          <p:nvPr/>
        </p:nvSpPr>
        <p:spPr bwMode="auto">
          <a:xfrm>
            <a:off x="2070531" y="2756309"/>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6" name="Oval 136"/>
          <p:cNvSpPr>
            <a:spLocks noChangeArrowheads="1"/>
          </p:cNvSpPr>
          <p:nvPr/>
        </p:nvSpPr>
        <p:spPr bwMode="auto">
          <a:xfrm>
            <a:off x="6499687" y="2399119"/>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7" name="Elipsa 36"/>
          <p:cNvSpPr/>
          <p:nvPr/>
        </p:nvSpPr>
        <p:spPr bwMode="auto">
          <a:xfrm>
            <a:off x="6546310" y="2589370"/>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Elipsa 37"/>
          <p:cNvSpPr/>
          <p:nvPr/>
        </p:nvSpPr>
        <p:spPr bwMode="auto">
          <a:xfrm>
            <a:off x="6553596" y="2980155"/>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9" name="pole tekstowe 38"/>
          <p:cNvSpPr txBox="1"/>
          <p:nvPr/>
        </p:nvSpPr>
        <p:spPr>
          <a:xfrm>
            <a:off x="1353953" y="2445342"/>
            <a:ext cx="596585" cy="830997"/>
          </a:xfrm>
          <a:prstGeom prst="rect">
            <a:avLst/>
          </a:prstGeom>
          <a:noFill/>
        </p:spPr>
        <p:txBody>
          <a:bodyPr wrap="square" rtlCol="0">
            <a:spAutoFit/>
          </a:bodyPr>
          <a:lstStyle/>
          <a:p>
            <a:pPr algn="l"/>
            <a:r>
              <a:rPr lang="pl-PL" sz="2400" b="1" dirty="0" smtClean="0">
                <a:solidFill>
                  <a:srgbClr val="FF0000"/>
                </a:solidFill>
              </a:rPr>
              <a:t>AA’</a:t>
            </a:r>
            <a:endParaRPr lang="pl-PL" sz="2400" b="1" dirty="0">
              <a:solidFill>
                <a:srgbClr val="FF0000"/>
              </a:solidFill>
            </a:endParaRPr>
          </a:p>
        </p:txBody>
      </p:sp>
      <p:sp>
        <p:nvSpPr>
          <p:cNvPr id="40" name="pole tekstowe 39"/>
          <p:cNvSpPr txBox="1"/>
          <p:nvPr/>
        </p:nvSpPr>
        <p:spPr>
          <a:xfrm>
            <a:off x="6999751" y="2425378"/>
            <a:ext cx="596583" cy="830997"/>
          </a:xfrm>
          <a:prstGeom prst="rect">
            <a:avLst/>
          </a:prstGeom>
          <a:noFill/>
        </p:spPr>
        <p:txBody>
          <a:bodyPr wrap="square" rtlCol="0">
            <a:spAutoFit/>
          </a:bodyPr>
          <a:lstStyle/>
          <a:p>
            <a:pPr algn="l"/>
            <a:r>
              <a:rPr lang="pl-PL" sz="2400" b="1" dirty="0" smtClean="0">
                <a:solidFill>
                  <a:srgbClr val="FF0000"/>
                </a:solidFill>
              </a:rPr>
              <a:t>B </a:t>
            </a:r>
            <a:r>
              <a:rPr lang="pl-PL" sz="2400" b="1" dirty="0" err="1" smtClean="0">
                <a:solidFill>
                  <a:srgbClr val="FF0000"/>
                </a:solidFill>
              </a:rPr>
              <a:t>B</a:t>
            </a:r>
            <a:r>
              <a:rPr lang="pl-PL" sz="2400" b="1" dirty="0" smtClean="0">
                <a:solidFill>
                  <a:srgbClr val="FF0000"/>
                </a:solidFill>
              </a:rPr>
              <a:t>’</a:t>
            </a:r>
            <a:endParaRPr lang="pl-PL" sz="2400" b="1" dirty="0">
              <a:solidFill>
                <a:srgbClr val="FF0000"/>
              </a:solidFill>
            </a:endParaRPr>
          </a:p>
        </p:txBody>
      </p:sp>
      <p:sp>
        <p:nvSpPr>
          <p:cNvPr id="19" name="pole tekstowe 18"/>
          <p:cNvSpPr txBox="1"/>
          <p:nvPr/>
        </p:nvSpPr>
        <p:spPr>
          <a:xfrm>
            <a:off x="539552" y="4554800"/>
            <a:ext cx="7858180"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The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worst</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case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scenario</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all</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the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noise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is</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controlled</a:t>
            </a:r>
            <a:r>
              <a:rPr lang="pl-PL" sz="2000" dirty="0" smtClean="0">
                <a:ea typeface="Tahoma" pitchFamily="34" charset="0"/>
                <a:cs typeface="Tahoma" pitchFamily="34" charset="0"/>
              </a:rPr>
              <a:t> by </a:t>
            </a:r>
            <a:r>
              <a:rPr lang="pl-PL" sz="2000" dirty="0" err="1" smtClean="0">
                <a:ea typeface="Tahoma" pitchFamily="34" charset="0"/>
                <a:cs typeface="Tahoma" pitchFamily="34" charset="0"/>
              </a:rPr>
              <a:t>Eve</a:t>
            </a:r>
            <a:r>
              <a:rPr lang="pl-PL" sz="2000" dirty="0" smtClean="0">
                <a:ea typeface="Tahoma" pitchFamily="34" charset="0"/>
                <a:cs typeface="Tahoma" pitchFamily="34" charset="0"/>
              </a:rPr>
              <a:t> </a:t>
            </a:r>
          </a:p>
        </p:txBody>
      </p:sp>
      <p:sp>
        <p:nvSpPr>
          <p:cNvPr id="22" name="Text Box 48"/>
          <p:cNvSpPr txBox="1">
            <a:spLocks noChangeArrowheads="1"/>
          </p:cNvSpPr>
          <p:nvPr/>
        </p:nvSpPr>
        <p:spPr bwMode="auto">
          <a:xfrm>
            <a:off x="2643174" y="928670"/>
            <a:ext cx="6357982" cy="584775"/>
          </a:xfrm>
          <a:prstGeom prst="rect">
            <a:avLst/>
          </a:prstGeom>
          <a:noFill/>
          <a:ln w="9525">
            <a:noFill/>
            <a:miter lim="800000"/>
            <a:headEnd/>
            <a:tailEnd/>
          </a:ln>
          <a:effectLst/>
        </p:spPr>
        <p:txBody>
          <a:bodyPr wrap="square">
            <a:spAutoFit/>
          </a:bodyPr>
          <a:lstStyle/>
          <a:p>
            <a:pPr algn="r">
              <a:spcBef>
                <a:spcPct val="50000"/>
              </a:spcBef>
            </a:pPr>
            <a:r>
              <a:rPr lang="pl-PL" sz="1600" dirty="0" smtClean="0"/>
              <a:t>K. Horodecki, M. Horodecki, P. Horodecki, and J. </a:t>
            </a:r>
            <a:r>
              <a:rPr lang="pl-PL" sz="1600" dirty="0" err="1" smtClean="0"/>
              <a:t>Oppenheim</a:t>
            </a:r>
            <a:r>
              <a:rPr lang="pl-PL" sz="1600" dirty="0" smtClean="0"/>
              <a:t>,</a:t>
            </a:r>
            <a:br>
              <a:rPr lang="pl-PL" sz="1600" dirty="0" smtClean="0"/>
            </a:br>
            <a:r>
              <a:rPr lang="nb-NO" sz="1600" dirty="0" smtClean="0"/>
              <a:t>Phys. Rev. Lett. </a:t>
            </a:r>
            <a:r>
              <a:rPr lang="nb-NO" sz="1600" b="1" dirty="0" smtClean="0"/>
              <a:t>94</a:t>
            </a:r>
            <a:r>
              <a:rPr lang="nb-NO" sz="1600" dirty="0" smtClean="0"/>
              <a:t>, 160502 (2005)</a:t>
            </a:r>
            <a:endParaRPr lang="pl-PL" sz="1600" dirty="0"/>
          </a:p>
        </p:txBody>
      </p:sp>
      <p:sp>
        <p:nvSpPr>
          <p:cNvPr id="23" name="Elipsa 22"/>
          <p:cNvSpPr/>
          <p:nvPr/>
        </p:nvSpPr>
        <p:spPr bwMode="auto">
          <a:xfrm>
            <a:off x="1999093" y="3042061"/>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4" name="Elipsa 23"/>
          <p:cNvSpPr/>
          <p:nvPr/>
        </p:nvSpPr>
        <p:spPr bwMode="auto">
          <a:xfrm>
            <a:off x="2070531" y="2899185"/>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5" name="Elipsa 24"/>
          <p:cNvSpPr/>
          <p:nvPr/>
        </p:nvSpPr>
        <p:spPr bwMode="auto">
          <a:xfrm>
            <a:off x="1999093" y="2827747"/>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6" name="Elipsa 25"/>
          <p:cNvSpPr/>
          <p:nvPr/>
        </p:nvSpPr>
        <p:spPr bwMode="auto">
          <a:xfrm>
            <a:off x="6571125" y="3042061"/>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8" name="Elipsa 27"/>
          <p:cNvSpPr/>
          <p:nvPr/>
        </p:nvSpPr>
        <p:spPr bwMode="auto">
          <a:xfrm>
            <a:off x="6571125" y="2756309"/>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9" name="Oval 136"/>
          <p:cNvSpPr>
            <a:spLocks noChangeArrowheads="1"/>
          </p:cNvSpPr>
          <p:nvPr/>
        </p:nvSpPr>
        <p:spPr bwMode="auto">
          <a:xfrm>
            <a:off x="3999357" y="3470689"/>
            <a:ext cx="785818" cy="785817"/>
          </a:xfrm>
          <a:prstGeom prst="ellipse">
            <a:avLst/>
          </a:prstGeom>
          <a:solidFill>
            <a:srgbClr val="FF0000"/>
          </a:solidFill>
          <a:ln w="9525">
            <a:noFill/>
            <a:round/>
            <a:headEnd/>
            <a:tailEnd/>
          </a:ln>
          <a:effectLst/>
        </p:spPr>
        <p:txBody>
          <a:bodyPr wrap="none" anchor="ctr"/>
          <a:lstStyle/>
          <a:p>
            <a:endParaRPr lang="pl-PL"/>
          </a:p>
        </p:txBody>
      </p:sp>
      <p:sp>
        <p:nvSpPr>
          <p:cNvPr id="51" name="Freeform 56"/>
          <p:cNvSpPr>
            <a:spLocks/>
          </p:cNvSpPr>
          <p:nvPr/>
        </p:nvSpPr>
        <p:spPr bwMode="auto">
          <a:xfrm rot="20425143">
            <a:off x="4403993" y="3311580"/>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52" name="pole tekstowe 51"/>
          <p:cNvSpPr txBox="1"/>
          <p:nvPr/>
        </p:nvSpPr>
        <p:spPr>
          <a:xfrm>
            <a:off x="4785175" y="3756441"/>
            <a:ext cx="428628" cy="461665"/>
          </a:xfrm>
          <a:prstGeom prst="rect">
            <a:avLst/>
          </a:prstGeom>
          <a:noFill/>
        </p:spPr>
        <p:txBody>
          <a:bodyPr wrap="square" rtlCol="0">
            <a:spAutoFit/>
          </a:bodyPr>
          <a:lstStyle/>
          <a:p>
            <a:r>
              <a:rPr lang="pl-PL" sz="2400" b="1" dirty="0" smtClean="0">
                <a:solidFill>
                  <a:srgbClr val="FF0000"/>
                </a:solidFill>
              </a:rPr>
              <a:t>E</a:t>
            </a:r>
            <a:endParaRPr lang="pl-PL" sz="2400" b="1" dirty="0">
              <a:solidFill>
                <a:srgbClr val="FF0000"/>
              </a:solidFill>
            </a:endParaRPr>
          </a:p>
        </p:txBody>
      </p:sp>
      <p:pic>
        <p:nvPicPr>
          <p:cNvPr id="2" name="Obraz 1" descr="txp_fig"/>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706020" y="5229200"/>
            <a:ext cx="5372491" cy="53956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704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637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Alice </a:t>
            </a:r>
            <a:r>
              <a:rPr lang="pl-PL" sz="3200" b="1" dirty="0" smtClean="0">
                <a:solidFill>
                  <a:schemeClr val="folHlink"/>
                </a:solidFill>
                <a:latin typeface="Tahoma" pitchFamily="34" charset="0"/>
                <a:sym typeface="Symbol"/>
              </a:rPr>
              <a:t> </a:t>
            </a:r>
            <a:r>
              <a:rPr lang="pl-PL" sz="3200" b="1" dirty="0" err="1" smtClean="0">
                <a:solidFill>
                  <a:schemeClr val="folHlink"/>
                </a:solidFill>
                <a:latin typeface="Tahoma" pitchFamily="34" charset="0"/>
                <a:sym typeface="Symbol"/>
              </a:rPr>
              <a:t>Eve</a:t>
            </a:r>
            <a:r>
              <a:rPr lang="pl-PL" sz="3200" b="1" dirty="0" smtClean="0">
                <a:solidFill>
                  <a:schemeClr val="folHlink"/>
                </a:solidFill>
                <a:latin typeface="Tahoma" pitchFamily="34" charset="0"/>
                <a:sym typeface="Symbol"/>
              </a:rPr>
              <a:t> channel</a:t>
            </a:r>
            <a:endParaRPr lang="en-GB" sz="3200" b="1" dirty="0">
              <a:solidFill>
                <a:schemeClr val="folHlink"/>
              </a:solidFill>
              <a:latin typeface="Tahoma" pitchFamily="34" charset="0"/>
            </a:endParaRPr>
          </a:p>
        </p:txBody>
      </p:sp>
      <p:sp>
        <p:nvSpPr>
          <p:cNvPr id="44" name="pole tekstowe 43"/>
          <p:cNvSpPr txBox="1"/>
          <p:nvPr/>
        </p:nvSpPr>
        <p:spPr>
          <a:xfrm>
            <a:off x="304800" y="1268760"/>
            <a:ext cx="5635352" cy="400110"/>
          </a:xfrm>
          <a:prstGeom prst="rect">
            <a:avLst/>
          </a:prstGeom>
          <a:noFill/>
        </p:spPr>
        <p:txBody>
          <a:bodyPr wrap="square" rtlCol="0">
            <a:spAutoFit/>
          </a:bodyPr>
          <a:lstStyle/>
          <a:p>
            <a:pPr algn="l"/>
            <a:r>
              <a:rPr lang="pl-PL" sz="2000" dirty="0" smtClean="0">
                <a:ea typeface="Tahoma" pitchFamily="34" charset="0"/>
                <a:cs typeface="Tahoma" pitchFamily="34" charset="0"/>
              </a:rPr>
              <a:t>Alice </a:t>
            </a:r>
            <a:r>
              <a:rPr lang="pl-PL" sz="2000" dirty="0" err="1" smtClean="0">
                <a:ea typeface="Tahoma" pitchFamily="34" charset="0"/>
                <a:cs typeface="Tahoma" pitchFamily="34" charset="0"/>
              </a:rPr>
              <a:t>measures</a:t>
            </a:r>
            <a:r>
              <a:rPr lang="pl-PL" sz="2000" dirty="0">
                <a:ea typeface="Tahoma" pitchFamily="34" charset="0"/>
                <a:cs typeface="Tahoma" pitchFamily="34" charset="0"/>
              </a:rPr>
              <a:t> </a:t>
            </a:r>
            <a:r>
              <a:rPr lang="pl-PL" sz="2000" dirty="0" err="1" smtClean="0">
                <a:ea typeface="Tahoma" pitchFamily="34" charset="0"/>
                <a:cs typeface="Tahoma" pitchFamily="34" charset="0"/>
              </a:rPr>
              <a:t>an</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outcome</a:t>
            </a:r>
            <a:r>
              <a:rPr lang="pl-PL" sz="2000" dirty="0" smtClean="0">
                <a:ea typeface="Tahoma" pitchFamily="34" charset="0"/>
                <a:cs typeface="Tahoma" pitchFamily="34" charset="0"/>
              </a:rPr>
              <a:t> </a:t>
            </a:r>
            <a:r>
              <a:rPr lang="pl-PL" sz="2000" i="1" dirty="0" smtClean="0">
                <a:latin typeface="+mn-lt"/>
                <a:ea typeface="Tahoma" pitchFamily="34" charset="0"/>
                <a:cs typeface="Tahoma" pitchFamily="34" charset="0"/>
              </a:rPr>
              <a:t>a</a:t>
            </a:r>
            <a:r>
              <a:rPr lang="pl-PL" sz="2000" dirty="0">
                <a:ea typeface="Tahoma" pitchFamily="34" charset="0"/>
                <a:cs typeface="Tahoma" pitchFamily="34" charset="0"/>
              </a:rPr>
              <a:t> </a:t>
            </a:r>
            <a:r>
              <a:rPr lang="pl-PL" sz="2000" dirty="0" smtClean="0">
                <a:ea typeface="Tahoma" pitchFamily="34" charset="0"/>
                <a:cs typeface="Tahoma" pitchFamily="34" charset="0"/>
              </a:rPr>
              <a:t>with a </a:t>
            </a:r>
            <a:r>
              <a:rPr lang="pl-PL" sz="2000" dirty="0" err="1" smtClean="0">
                <a:ea typeface="Tahoma" pitchFamily="34" charset="0"/>
                <a:cs typeface="Tahoma" pitchFamily="34" charset="0"/>
              </a:rPr>
              <a:t>probability</a:t>
            </a:r>
            <a:r>
              <a:rPr lang="pl-PL" sz="2000" dirty="0" smtClean="0">
                <a:ea typeface="Tahoma" pitchFamily="34" charset="0"/>
                <a:cs typeface="Tahoma" pitchFamily="34" charset="0"/>
              </a:rPr>
              <a:t> </a:t>
            </a:r>
            <a:endParaRPr lang="pl-PL" sz="2000" i="1" dirty="0" smtClean="0">
              <a:latin typeface="+mn-lt"/>
              <a:ea typeface="Tahoma" pitchFamily="34" charset="0"/>
              <a:cs typeface="Tahoma" pitchFamily="34" charset="0"/>
            </a:endParaRPr>
          </a:p>
        </p:txBody>
      </p:sp>
      <p:sp>
        <p:nvSpPr>
          <p:cNvPr id="46" name="Strzałka w prawo 45"/>
          <p:cNvSpPr/>
          <p:nvPr/>
        </p:nvSpPr>
        <p:spPr bwMode="auto">
          <a:xfrm rot="2357580">
            <a:off x="3214610" y="2677116"/>
            <a:ext cx="785818" cy="571504"/>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8" name="pole tekstowe 47"/>
          <p:cNvSpPr txBox="1"/>
          <p:nvPr/>
        </p:nvSpPr>
        <p:spPr>
          <a:xfrm>
            <a:off x="1872288" y="3578610"/>
            <a:ext cx="7264424" cy="430887"/>
          </a:xfrm>
          <a:prstGeom prst="rect">
            <a:avLst/>
          </a:prstGeom>
          <a:noFill/>
        </p:spPr>
        <p:txBody>
          <a:bodyPr wrap="square" rtlCol="0">
            <a:spAutoFit/>
          </a:bodyPr>
          <a:lstStyle/>
          <a:p>
            <a:r>
              <a:rPr lang="pl-PL" sz="2000" dirty="0" err="1" smtClean="0">
                <a:ea typeface="Tahoma" pitchFamily="34" charset="0"/>
                <a:cs typeface="Tahoma" pitchFamily="34" charset="0"/>
              </a:rPr>
              <a:t>Eve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infers</a:t>
            </a:r>
            <a:r>
              <a:rPr lang="pl-PL" sz="2000" dirty="0" smtClean="0">
                <a:ea typeface="Tahoma" pitchFamily="34" charset="0"/>
                <a:cs typeface="Tahoma" pitchFamily="34" charset="0"/>
              </a:rPr>
              <a:t> </a:t>
            </a:r>
            <a:r>
              <a:rPr lang="pl-PL" sz="2000" i="1" dirty="0">
                <a:latin typeface="+mn-lt"/>
                <a:ea typeface="Tahoma" pitchFamily="34" charset="0"/>
                <a:cs typeface="Tahoma" pitchFamily="34" charset="0"/>
              </a:rPr>
              <a:t>a</a:t>
            </a:r>
            <a:r>
              <a:rPr lang="pl-PL" sz="2000" dirty="0" smtClean="0">
                <a:ea typeface="Tahoma" pitchFamily="34" charset="0"/>
                <a:cs typeface="Tahoma" pitchFamily="34" charset="0"/>
              </a:rPr>
              <a:t> from the </a:t>
            </a:r>
            <a:r>
              <a:rPr lang="pl-PL" sz="2000" dirty="0" err="1" smtClean="0">
                <a:ea typeface="Tahoma" pitchFamily="34" charset="0"/>
                <a:cs typeface="Tahoma" pitchFamily="34" charset="0"/>
              </a:rPr>
              <a:t>conditional</a:t>
            </a:r>
            <a:r>
              <a:rPr lang="pl-PL" sz="2000" dirty="0">
                <a:ea typeface="Tahoma" pitchFamily="34" charset="0"/>
                <a:cs typeface="Tahoma" pitchFamily="34" charset="0"/>
              </a:rPr>
              <a:t> </a:t>
            </a:r>
            <a:r>
              <a:rPr lang="pl-PL" sz="2000" dirty="0" err="1" smtClean="0">
                <a:ea typeface="Tahoma" pitchFamily="34" charset="0"/>
                <a:cs typeface="Tahoma" pitchFamily="34" charset="0"/>
              </a:rPr>
              <a:t>state</a:t>
            </a:r>
            <a:r>
              <a:rPr lang="pl-PL" sz="2000" dirty="0" smtClean="0">
                <a:ea typeface="Tahoma" pitchFamily="34" charset="0"/>
                <a:cs typeface="Tahoma" pitchFamily="34" charset="0"/>
              </a:rPr>
              <a:t> of </a:t>
            </a:r>
            <a:r>
              <a:rPr lang="pl-PL" sz="2000" dirty="0" err="1" smtClean="0">
                <a:ea typeface="Tahoma" pitchFamily="34" charset="0"/>
                <a:cs typeface="Tahoma" pitchFamily="34" charset="0"/>
              </a:rPr>
              <a:t>her</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subsystem</a:t>
            </a:r>
            <a:r>
              <a:rPr lang="pl-PL" sz="2000" dirty="0" smtClean="0">
                <a:ea typeface="Tahoma" pitchFamily="34" charset="0"/>
                <a:cs typeface="Tahoma" pitchFamily="34" charset="0"/>
              </a:rPr>
              <a:t> </a:t>
            </a:r>
            <a:r>
              <a:rPr lang="pl-PL" sz="2200" i="1" dirty="0" smtClean="0">
                <a:latin typeface="+mn-lt"/>
                <a:ea typeface="Tahoma" pitchFamily="34" charset="0"/>
                <a:cs typeface="Tahoma" pitchFamily="34" charset="0"/>
              </a:rPr>
              <a:t>E</a:t>
            </a:r>
            <a:r>
              <a:rPr lang="pl-PL" sz="2000" dirty="0" smtClean="0">
                <a:ea typeface="Tahoma" pitchFamily="34" charset="0"/>
                <a:cs typeface="Tahoma" pitchFamily="34" charset="0"/>
              </a:rPr>
              <a:t>:</a:t>
            </a:r>
            <a:endParaRPr lang="pl-PL" sz="2000" i="1" dirty="0" smtClean="0">
              <a:latin typeface="+mn-lt"/>
              <a:ea typeface="Tahoma" pitchFamily="34" charset="0"/>
              <a:cs typeface="Tahoma" pitchFamily="34" charset="0"/>
            </a:endParaRPr>
          </a:p>
        </p:txBody>
      </p:sp>
      <p:pic>
        <p:nvPicPr>
          <p:cNvPr id="4" name="Obraz 3" descr="txp_fig"/>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2908452" y="4174153"/>
            <a:ext cx="5168539" cy="60795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Obraz 2" descr="txp_fig"/>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1052872" y="1719461"/>
            <a:ext cx="4851019" cy="5581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3" name="pole tekstowe 52"/>
          <p:cNvSpPr txBox="1"/>
          <p:nvPr/>
        </p:nvSpPr>
        <p:spPr>
          <a:xfrm>
            <a:off x="294176" y="5141223"/>
            <a:ext cx="7264424"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Holevo</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quantity</a:t>
            </a:r>
            <a:r>
              <a:rPr lang="pl-PL" sz="2000" dirty="0" smtClean="0">
                <a:ea typeface="Tahoma" pitchFamily="34" charset="0"/>
                <a:cs typeface="Tahoma" pitchFamily="34" charset="0"/>
              </a:rPr>
              <a:t>: </a:t>
            </a:r>
            <a:endParaRPr lang="pl-PL" sz="2000" i="1" dirty="0" smtClean="0">
              <a:latin typeface="+mn-lt"/>
              <a:ea typeface="Tahoma" pitchFamily="34" charset="0"/>
              <a:cs typeface="Tahoma" pitchFamily="34" charset="0"/>
            </a:endParaRPr>
          </a:p>
        </p:txBody>
      </p:sp>
      <p:pic>
        <p:nvPicPr>
          <p:cNvPr id="7" name="Obraz 6" descr="txp_fig"/>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1106278" y="5661248"/>
            <a:ext cx="6472617" cy="9019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animBg="1"/>
      <p:bldP spid="48"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637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Key</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rate</a:t>
            </a:r>
            <a:endParaRPr lang="en-GB" sz="3200" b="1" dirty="0">
              <a:solidFill>
                <a:schemeClr val="folHlink"/>
              </a:solidFill>
              <a:latin typeface="Tahoma" pitchFamily="34" charset="0"/>
            </a:endParaRPr>
          </a:p>
        </p:txBody>
      </p:sp>
      <p:sp>
        <p:nvSpPr>
          <p:cNvPr id="29" name="Oval 136"/>
          <p:cNvSpPr>
            <a:spLocks noChangeArrowheads="1"/>
          </p:cNvSpPr>
          <p:nvPr/>
        </p:nvSpPr>
        <p:spPr bwMode="auto">
          <a:xfrm>
            <a:off x="2191234" y="1869395"/>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1" name="Freeform 56"/>
          <p:cNvSpPr>
            <a:spLocks/>
          </p:cNvSpPr>
          <p:nvPr/>
        </p:nvSpPr>
        <p:spPr bwMode="auto">
          <a:xfrm>
            <a:off x="2571735" y="2285991"/>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2" name="Freeform 56"/>
          <p:cNvSpPr>
            <a:spLocks/>
          </p:cNvSpPr>
          <p:nvPr/>
        </p:nvSpPr>
        <p:spPr bwMode="auto">
          <a:xfrm>
            <a:off x="4643437" y="2285991"/>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34" name="Elipsa 33"/>
          <p:cNvSpPr/>
          <p:nvPr/>
        </p:nvSpPr>
        <p:spPr bwMode="auto">
          <a:xfrm>
            <a:off x="2237857" y="2059646"/>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5" name="Elipsa 34"/>
          <p:cNvSpPr/>
          <p:nvPr/>
        </p:nvSpPr>
        <p:spPr bwMode="auto">
          <a:xfrm>
            <a:off x="2285983" y="2214553"/>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6" name="Oval 136"/>
          <p:cNvSpPr>
            <a:spLocks noChangeArrowheads="1"/>
          </p:cNvSpPr>
          <p:nvPr/>
        </p:nvSpPr>
        <p:spPr bwMode="auto">
          <a:xfrm>
            <a:off x="6715139" y="1857363"/>
            <a:ext cx="336133" cy="1036227"/>
          </a:xfrm>
          <a:prstGeom prst="ellipse">
            <a:avLst/>
          </a:prstGeom>
          <a:solidFill>
            <a:srgbClr val="FF0000"/>
          </a:solidFill>
          <a:ln w="9525">
            <a:noFill/>
            <a:round/>
            <a:headEnd/>
            <a:tailEnd/>
          </a:ln>
          <a:effectLst/>
        </p:spPr>
        <p:txBody>
          <a:bodyPr wrap="none" anchor="ctr"/>
          <a:lstStyle/>
          <a:p>
            <a:endParaRPr lang="pl-PL"/>
          </a:p>
        </p:txBody>
      </p:sp>
      <p:sp>
        <p:nvSpPr>
          <p:cNvPr id="37" name="Elipsa 36"/>
          <p:cNvSpPr/>
          <p:nvPr/>
        </p:nvSpPr>
        <p:spPr bwMode="auto">
          <a:xfrm>
            <a:off x="6761762" y="2047614"/>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Elipsa 37"/>
          <p:cNvSpPr/>
          <p:nvPr/>
        </p:nvSpPr>
        <p:spPr bwMode="auto">
          <a:xfrm>
            <a:off x="6769048" y="2438399"/>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3" name="Elipsa 22"/>
          <p:cNvSpPr/>
          <p:nvPr/>
        </p:nvSpPr>
        <p:spPr bwMode="auto">
          <a:xfrm>
            <a:off x="2214545" y="2500305"/>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4" name="Elipsa 23"/>
          <p:cNvSpPr/>
          <p:nvPr/>
        </p:nvSpPr>
        <p:spPr bwMode="auto">
          <a:xfrm>
            <a:off x="2285983" y="2357429"/>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5" name="Elipsa 24"/>
          <p:cNvSpPr/>
          <p:nvPr/>
        </p:nvSpPr>
        <p:spPr bwMode="auto">
          <a:xfrm>
            <a:off x="2214545" y="2285991"/>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6" name="Elipsa 25"/>
          <p:cNvSpPr/>
          <p:nvPr/>
        </p:nvSpPr>
        <p:spPr bwMode="auto">
          <a:xfrm>
            <a:off x="6786577" y="2500305"/>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8" name="Elipsa 27"/>
          <p:cNvSpPr/>
          <p:nvPr/>
        </p:nvSpPr>
        <p:spPr bwMode="auto">
          <a:xfrm>
            <a:off x="6786577" y="2214553"/>
            <a:ext cx="214314" cy="214314"/>
          </a:xfrm>
          <a:prstGeom prst="ellipse">
            <a:avLst/>
          </a:prstGeom>
          <a:solidFill>
            <a:srgbClr val="000000"/>
          </a:solidFill>
          <a:ln w="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5" name="pole tekstowe 44"/>
          <p:cNvSpPr txBox="1"/>
          <p:nvPr/>
        </p:nvSpPr>
        <p:spPr>
          <a:xfrm>
            <a:off x="642910" y="4643446"/>
            <a:ext cx="4786346"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Key</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rate</a:t>
            </a:r>
            <a:endParaRPr lang="pl-PL" sz="2000" i="1" dirty="0" smtClean="0">
              <a:latin typeface="+mn-lt"/>
              <a:ea typeface="Tahoma" pitchFamily="34" charset="0"/>
              <a:cs typeface="Tahoma" pitchFamily="34" charset="0"/>
            </a:endParaRPr>
          </a:p>
        </p:txBody>
      </p:sp>
      <p:sp>
        <p:nvSpPr>
          <p:cNvPr id="27" name="Oval 136"/>
          <p:cNvSpPr>
            <a:spLocks noChangeArrowheads="1"/>
          </p:cNvSpPr>
          <p:nvPr/>
        </p:nvSpPr>
        <p:spPr bwMode="auto">
          <a:xfrm>
            <a:off x="4357685" y="3143247"/>
            <a:ext cx="785818" cy="785817"/>
          </a:xfrm>
          <a:prstGeom prst="ellipse">
            <a:avLst/>
          </a:prstGeom>
          <a:solidFill>
            <a:srgbClr val="FF0000"/>
          </a:solidFill>
          <a:ln w="9525">
            <a:noFill/>
            <a:round/>
            <a:headEnd/>
            <a:tailEnd/>
          </a:ln>
          <a:effectLst/>
        </p:spPr>
        <p:txBody>
          <a:bodyPr wrap="none" anchor="ctr"/>
          <a:lstStyle/>
          <a:p>
            <a:endParaRPr lang="pl-PL"/>
          </a:p>
        </p:txBody>
      </p:sp>
      <p:sp>
        <p:nvSpPr>
          <p:cNvPr id="41" name="Freeform 56"/>
          <p:cNvSpPr>
            <a:spLocks/>
          </p:cNvSpPr>
          <p:nvPr/>
        </p:nvSpPr>
        <p:spPr bwMode="auto">
          <a:xfrm rot="1076842">
            <a:off x="2482912" y="2957157"/>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42" name="Freeform 56"/>
          <p:cNvSpPr>
            <a:spLocks/>
          </p:cNvSpPr>
          <p:nvPr/>
        </p:nvSpPr>
        <p:spPr bwMode="auto">
          <a:xfrm rot="20425143">
            <a:off x="4762321" y="2984138"/>
            <a:ext cx="2071702" cy="214314"/>
          </a:xfrm>
          <a:custGeom>
            <a:avLst/>
            <a:gdLst/>
            <a:ahLst/>
            <a:cxnLst>
              <a:cxn ang="0">
                <a:pos x="0" y="96"/>
              </a:cxn>
              <a:cxn ang="0">
                <a:pos x="48" y="0"/>
              </a:cxn>
              <a:cxn ang="0">
                <a:pos x="96" y="96"/>
              </a:cxn>
              <a:cxn ang="0">
                <a:pos x="144" y="192"/>
              </a:cxn>
              <a:cxn ang="0">
                <a:pos x="192" y="96"/>
              </a:cxn>
              <a:cxn ang="0">
                <a:pos x="240" y="0"/>
              </a:cxn>
              <a:cxn ang="0">
                <a:pos x="288" y="96"/>
              </a:cxn>
              <a:cxn ang="0">
                <a:pos x="336" y="192"/>
              </a:cxn>
              <a:cxn ang="0">
                <a:pos x="384" y="96"/>
              </a:cxn>
              <a:cxn ang="0">
                <a:pos x="432" y="0"/>
              </a:cxn>
              <a:cxn ang="0">
                <a:pos x="480" y="96"/>
              </a:cxn>
              <a:cxn ang="0">
                <a:pos x="528" y="192"/>
              </a:cxn>
              <a:cxn ang="0">
                <a:pos x="576" y="96"/>
              </a:cxn>
              <a:cxn ang="0">
                <a:pos x="624" y="0"/>
              </a:cxn>
              <a:cxn ang="0">
                <a:pos x="672" y="96"/>
              </a:cxn>
              <a:cxn ang="0">
                <a:pos x="720" y="192"/>
              </a:cxn>
              <a:cxn ang="0">
                <a:pos x="768" y="96"/>
              </a:cxn>
              <a:cxn ang="0">
                <a:pos x="816" y="0"/>
              </a:cxn>
              <a:cxn ang="0">
                <a:pos x="864" y="96"/>
              </a:cxn>
              <a:cxn ang="0">
                <a:pos x="912" y="192"/>
              </a:cxn>
              <a:cxn ang="0">
                <a:pos x="960" y="96"/>
              </a:cxn>
              <a:cxn ang="0">
                <a:pos x="1008" y="0"/>
              </a:cxn>
              <a:cxn ang="0">
                <a:pos x="1056" y="96"/>
              </a:cxn>
              <a:cxn ang="0">
                <a:pos x="1104" y="192"/>
              </a:cxn>
              <a:cxn ang="0">
                <a:pos x="1152" y="96"/>
              </a:cxn>
              <a:cxn ang="0">
                <a:pos x="1200" y="0"/>
              </a:cxn>
              <a:cxn ang="0">
                <a:pos x="1248" y="96"/>
              </a:cxn>
              <a:cxn ang="0">
                <a:pos x="1296" y="192"/>
              </a:cxn>
              <a:cxn ang="0">
                <a:pos x="1344" y="96"/>
              </a:cxn>
              <a:cxn ang="0">
                <a:pos x="1392" y="0"/>
              </a:cxn>
              <a:cxn ang="0">
                <a:pos x="1440" y="96"/>
              </a:cxn>
              <a:cxn ang="0">
                <a:pos x="1488" y="192"/>
              </a:cxn>
              <a:cxn ang="0">
                <a:pos x="1536" y="96"/>
              </a:cxn>
              <a:cxn ang="0">
                <a:pos x="1584" y="0"/>
              </a:cxn>
              <a:cxn ang="0">
                <a:pos x="1632" y="96"/>
              </a:cxn>
              <a:cxn ang="0">
                <a:pos x="1680" y="192"/>
              </a:cxn>
              <a:cxn ang="0">
                <a:pos x="1728" y="96"/>
              </a:cxn>
              <a:cxn ang="0">
                <a:pos x="1776" y="0"/>
              </a:cxn>
              <a:cxn ang="0">
                <a:pos x="1824" y="96"/>
              </a:cxn>
              <a:cxn ang="0">
                <a:pos x="1872" y="192"/>
              </a:cxn>
              <a:cxn ang="0">
                <a:pos x="1920" y="96"/>
              </a:cxn>
            </a:cxnLst>
            <a:rect l="0" t="0" r="r" b="b"/>
            <a:pathLst>
              <a:path w="1920" h="192">
                <a:moveTo>
                  <a:pt x="0" y="96"/>
                </a:moveTo>
                <a:cubicBezTo>
                  <a:pt x="16" y="48"/>
                  <a:pt x="32" y="0"/>
                  <a:pt x="48" y="0"/>
                </a:cubicBezTo>
                <a:cubicBezTo>
                  <a:pt x="64" y="0"/>
                  <a:pt x="80" y="64"/>
                  <a:pt x="96" y="96"/>
                </a:cubicBezTo>
                <a:cubicBezTo>
                  <a:pt x="112" y="128"/>
                  <a:pt x="128" y="192"/>
                  <a:pt x="144" y="192"/>
                </a:cubicBezTo>
                <a:cubicBezTo>
                  <a:pt x="160" y="192"/>
                  <a:pt x="176" y="128"/>
                  <a:pt x="192" y="96"/>
                </a:cubicBezTo>
                <a:cubicBezTo>
                  <a:pt x="208" y="64"/>
                  <a:pt x="224" y="0"/>
                  <a:pt x="240" y="0"/>
                </a:cubicBezTo>
                <a:cubicBezTo>
                  <a:pt x="256" y="0"/>
                  <a:pt x="272" y="64"/>
                  <a:pt x="288" y="96"/>
                </a:cubicBezTo>
                <a:cubicBezTo>
                  <a:pt x="304" y="128"/>
                  <a:pt x="320" y="192"/>
                  <a:pt x="336" y="192"/>
                </a:cubicBezTo>
                <a:cubicBezTo>
                  <a:pt x="352" y="192"/>
                  <a:pt x="368" y="128"/>
                  <a:pt x="384" y="96"/>
                </a:cubicBezTo>
                <a:cubicBezTo>
                  <a:pt x="400" y="64"/>
                  <a:pt x="416" y="0"/>
                  <a:pt x="432" y="0"/>
                </a:cubicBezTo>
                <a:cubicBezTo>
                  <a:pt x="448" y="0"/>
                  <a:pt x="464" y="64"/>
                  <a:pt x="480" y="96"/>
                </a:cubicBezTo>
                <a:cubicBezTo>
                  <a:pt x="496" y="128"/>
                  <a:pt x="512" y="192"/>
                  <a:pt x="528" y="192"/>
                </a:cubicBezTo>
                <a:cubicBezTo>
                  <a:pt x="544" y="192"/>
                  <a:pt x="560" y="128"/>
                  <a:pt x="576" y="96"/>
                </a:cubicBezTo>
                <a:cubicBezTo>
                  <a:pt x="592" y="64"/>
                  <a:pt x="608" y="0"/>
                  <a:pt x="624" y="0"/>
                </a:cubicBezTo>
                <a:cubicBezTo>
                  <a:pt x="640" y="0"/>
                  <a:pt x="656" y="64"/>
                  <a:pt x="672" y="96"/>
                </a:cubicBezTo>
                <a:cubicBezTo>
                  <a:pt x="688" y="128"/>
                  <a:pt x="704" y="192"/>
                  <a:pt x="720" y="192"/>
                </a:cubicBezTo>
                <a:cubicBezTo>
                  <a:pt x="736" y="192"/>
                  <a:pt x="752" y="128"/>
                  <a:pt x="768" y="96"/>
                </a:cubicBezTo>
                <a:cubicBezTo>
                  <a:pt x="784" y="64"/>
                  <a:pt x="800" y="0"/>
                  <a:pt x="816" y="0"/>
                </a:cubicBezTo>
                <a:cubicBezTo>
                  <a:pt x="832" y="0"/>
                  <a:pt x="848" y="64"/>
                  <a:pt x="864" y="96"/>
                </a:cubicBezTo>
                <a:cubicBezTo>
                  <a:pt x="880" y="128"/>
                  <a:pt x="896" y="192"/>
                  <a:pt x="912" y="192"/>
                </a:cubicBezTo>
                <a:cubicBezTo>
                  <a:pt x="928" y="192"/>
                  <a:pt x="944" y="128"/>
                  <a:pt x="960" y="96"/>
                </a:cubicBezTo>
                <a:cubicBezTo>
                  <a:pt x="976" y="64"/>
                  <a:pt x="992" y="0"/>
                  <a:pt x="1008" y="0"/>
                </a:cubicBezTo>
                <a:cubicBezTo>
                  <a:pt x="1024" y="0"/>
                  <a:pt x="1040" y="64"/>
                  <a:pt x="1056" y="96"/>
                </a:cubicBezTo>
                <a:cubicBezTo>
                  <a:pt x="1072" y="128"/>
                  <a:pt x="1088" y="192"/>
                  <a:pt x="1104" y="192"/>
                </a:cubicBezTo>
                <a:cubicBezTo>
                  <a:pt x="1120" y="192"/>
                  <a:pt x="1136" y="128"/>
                  <a:pt x="1152" y="96"/>
                </a:cubicBezTo>
                <a:cubicBezTo>
                  <a:pt x="1168" y="64"/>
                  <a:pt x="1184" y="0"/>
                  <a:pt x="1200" y="0"/>
                </a:cubicBezTo>
                <a:cubicBezTo>
                  <a:pt x="1216" y="0"/>
                  <a:pt x="1232" y="64"/>
                  <a:pt x="1248" y="96"/>
                </a:cubicBezTo>
                <a:cubicBezTo>
                  <a:pt x="1264" y="128"/>
                  <a:pt x="1280" y="192"/>
                  <a:pt x="1296" y="192"/>
                </a:cubicBezTo>
                <a:cubicBezTo>
                  <a:pt x="1312" y="192"/>
                  <a:pt x="1328" y="128"/>
                  <a:pt x="1344" y="96"/>
                </a:cubicBezTo>
                <a:cubicBezTo>
                  <a:pt x="1360" y="64"/>
                  <a:pt x="1376" y="0"/>
                  <a:pt x="1392" y="0"/>
                </a:cubicBezTo>
                <a:cubicBezTo>
                  <a:pt x="1408" y="0"/>
                  <a:pt x="1424" y="64"/>
                  <a:pt x="1440" y="96"/>
                </a:cubicBezTo>
                <a:cubicBezTo>
                  <a:pt x="1456" y="128"/>
                  <a:pt x="1472" y="192"/>
                  <a:pt x="1488" y="192"/>
                </a:cubicBezTo>
                <a:cubicBezTo>
                  <a:pt x="1504" y="192"/>
                  <a:pt x="1520" y="128"/>
                  <a:pt x="1536" y="96"/>
                </a:cubicBezTo>
                <a:cubicBezTo>
                  <a:pt x="1552" y="64"/>
                  <a:pt x="1568" y="0"/>
                  <a:pt x="1584" y="0"/>
                </a:cubicBezTo>
                <a:cubicBezTo>
                  <a:pt x="1600" y="0"/>
                  <a:pt x="1616" y="64"/>
                  <a:pt x="1632" y="96"/>
                </a:cubicBezTo>
                <a:cubicBezTo>
                  <a:pt x="1648" y="128"/>
                  <a:pt x="1664" y="192"/>
                  <a:pt x="1680" y="192"/>
                </a:cubicBezTo>
                <a:cubicBezTo>
                  <a:pt x="1696" y="192"/>
                  <a:pt x="1712" y="128"/>
                  <a:pt x="1728" y="96"/>
                </a:cubicBezTo>
                <a:cubicBezTo>
                  <a:pt x="1744" y="64"/>
                  <a:pt x="1760" y="0"/>
                  <a:pt x="1776" y="0"/>
                </a:cubicBezTo>
                <a:cubicBezTo>
                  <a:pt x="1792" y="0"/>
                  <a:pt x="1808" y="64"/>
                  <a:pt x="1824" y="96"/>
                </a:cubicBezTo>
                <a:cubicBezTo>
                  <a:pt x="1840" y="128"/>
                  <a:pt x="1856" y="192"/>
                  <a:pt x="1872" y="192"/>
                </a:cubicBezTo>
                <a:cubicBezTo>
                  <a:pt x="1888" y="192"/>
                  <a:pt x="1904" y="144"/>
                  <a:pt x="1920" y="96"/>
                </a:cubicBezTo>
              </a:path>
            </a:pathLst>
          </a:custGeom>
          <a:noFill/>
          <a:ln w="38100" cap="flat" cmpd="sng">
            <a:solidFill>
              <a:srgbClr val="FF0000"/>
            </a:solidFill>
            <a:prstDash val="sysDot"/>
            <a:round/>
            <a:headEnd/>
            <a:tailEnd/>
          </a:ln>
          <a:effectLst/>
        </p:spPr>
        <p:txBody>
          <a:bodyPr wrap="none" anchor="ctr"/>
          <a:lstStyle/>
          <a:p>
            <a:endParaRPr lang="pl-PL"/>
          </a:p>
        </p:txBody>
      </p:sp>
      <p:sp>
        <p:nvSpPr>
          <p:cNvPr id="43" name="pole tekstowe 42"/>
          <p:cNvSpPr txBox="1"/>
          <p:nvPr/>
        </p:nvSpPr>
        <p:spPr>
          <a:xfrm>
            <a:off x="5214941" y="3500437"/>
            <a:ext cx="428628" cy="461665"/>
          </a:xfrm>
          <a:prstGeom prst="rect">
            <a:avLst/>
          </a:prstGeom>
          <a:noFill/>
        </p:spPr>
        <p:txBody>
          <a:bodyPr wrap="square" rtlCol="0">
            <a:spAutoFit/>
          </a:bodyPr>
          <a:lstStyle/>
          <a:p>
            <a:r>
              <a:rPr lang="pl-PL" sz="2400" b="1" dirty="0" smtClean="0">
                <a:solidFill>
                  <a:srgbClr val="FF0000"/>
                </a:solidFill>
              </a:rPr>
              <a:t>E</a:t>
            </a:r>
            <a:endParaRPr lang="pl-PL" sz="2400" b="1" dirty="0">
              <a:solidFill>
                <a:srgbClr val="FF0000"/>
              </a:solidFill>
            </a:endParaRPr>
          </a:p>
        </p:txBody>
      </p:sp>
      <p:cxnSp>
        <p:nvCxnSpPr>
          <p:cNvPr id="47" name="Łącznik prosty ze strzałką 46"/>
          <p:cNvCxnSpPr/>
          <p:nvPr/>
        </p:nvCxnSpPr>
        <p:spPr bwMode="auto">
          <a:xfrm>
            <a:off x="2928925" y="2000239"/>
            <a:ext cx="3500462" cy="1588"/>
          </a:xfrm>
          <a:prstGeom prst="straightConnector1">
            <a:avLst/>
          </a:prstGeom>
          <a:solidFill>
            <a:srgbClr val="000000"/>
          </a:solidFill>
          <a:ln w="44450" cap="flat" cmpd="sng" algn="ctr">
            <a:solidFill>
              <a:schemeClr val="tx1"/>
            </a:solidFill>
            <a:prstDash val="solid"/>
            <a:round/>
            <a:headEnd type="none" w="med" len="med"/>
            <a:tailEnd type="stealth" w="lg" len="lg"/>
          </a:ln>
          <a:effectLst/>
        </p:spPr>
      </p:cxnSp>
      <p:cxnSp>
        <p:nvCxnSpPr>
          <p:cNvPr id="49" name="Łącznik prosty ze strzałką 48"/>
          <p:cNvCxnSpPr/>
          <p:nvPr/>
        </p:nvCxnSpPr>
        <p:spPr bwMode="auto">
          <a:xfrm>
            <a:off x="2500297" y="3071809"/>
            <a:ext cx="1643074" cy="571504"/>
          </a:xfrm>
          <a:prstGeom prst="straightConnector1">
            <a:avLst/>
          </a:prstGeom>
          <a:solidFill>
            <a:srgbClr val="000000"/>
          </a:solidFill>
          <a:ln w="44450" cap="flat" cmpd="sng" algn="ctr">
            <a:solidFill>
              <a:schemeClr val="tx1"/>
            </a:solidFill>
            <a:prstDash val="solid"/>
            <a:round/>
            <a:headEnd type="none" w="med" len="med"/>
            <a:tailEnd type="stealth" w="lg" len="lg"/>
          </a:ln>
          <a:effectLst/>
        </p:spPr>
      </p:cxnSp>
      <p:pic>
        <p:nvPicPr>
          <p:cNvPr id="55" name="Obraz 54" descr="txp_fig"/>
          <p:cNvPicPr>
            <a:picLocks noChangeAspect="1"/>
          </p:cNvPicPr>
          <p:nvPr>
            <p:custDataLst>
              <p:tags r:id="rId1"/>
            </p:custDataLst>
          </p:nvPr>
        </p:nvPicPr>
        <p:blipFill>
          <a:blip r:embed="rId5">
            <a:clrChange>
              <a:clrFrom>
                <a:srgbClr val="FFFFFF"/>
              </a:clrFrom>
              <a:clrTo>
                <a:srgbClr val="FFFFFF">
                  <a:alpha val="0"/>
                </a:srgbClr>
              </a:clrTo>
            </a:clrChange>
            <a:lum bright="100000"/>
          </a:blip>
          <a:stretch>
            <a:fillRect/>
          </a:stretch>
        </p:blipFill>
        <p:spPr bwMode="auto">
          <a:xfrm>
            <a:off x="4071933" y="1571611"/>
            <a:ext cx="1216462" cy="293569"/>
          </a:xfrm>
          <a:prstGeom prst="rect">
            <a:avLst/>
          </a:prstGeom>
          <a:noFill/>
          <a:ln/>
          <a:effectLst/>
        </p:spPr>
      </p:pic>
      <p:pic>
        <p:nvPicPr>
          <p:cNvPr id="58" name="Obraz 57" descr="txp_fig"/>
          <p:cNvPicPr>
            <a:picLocks noChangeAspect="1"/>
          </p:cNvPicPr>
          <p:nvPr>
            <p:custDataLst>
              <p:tags r:id="rId2"/>
            </p:custDataLst>
          </p:nvPr>
        </p:nvPicPr>
        <p:blipFill>
          <a:blip r:embed="rId6">
            <a:clrChange>
              <a:clrFrom>
                <a:srgbClr val="FFFFFF"/>
              </a:clrFrom>
              <a:clrTo>
                <a:srgbClr val="FFFFFF">
                  <a:alpha val="0"/>
                </a:srgbClr>
              </a:clrTo>
            </a:clrChange>
            <a:lum bright="100000"/>
          </a:blip>
          <a:stretch>
            <a:fillRect/>
          </a:stretch>
        </p:blipFill>
        <p:spPr bwMode="auto">
          <a:xfrm>
            <a:off x="1571603" y="3571875"/>
            <a:ext cx="1245193" cy="293711"/>
          </a:xfrm>
          <a:prstGeom prst="rect">
            <a:avLst/>
          </a:prstGeom>
          <a:noFill/>
          <a:ln/>
          <a:effectLst/>
        </p:spPr>
      </p:pic>
      <p:sp>
        <p:nvSpPr>
          <p:cNvPr id="59" name="pole tekstowe 58"/>
          <p:cNvSpPr txBox="1"/>
          <p:nvPr/>
        </p:nvSpPr>
        <p:spPr>
          <a:xfrm>
            <a:off x="3357553" y="1142983"/>
            <a:ext cx="2357454" cy="400110"/>
          </a:xfrm>
          <a:prstGeom prst="rect">
            <a:avLst/>
          </a:prstGeom>
          <a:noFill/>
        </p:spPr>
        <p:txBody>
          <a:bodyPr wrap="square" rtlCol="0">
            <a:spAutoFit/>
          </a:bodyPr>
          <a:lstStyle/>
          <a:p>
            <a:pPr algn="l"/>
            <a:r>
              <a:rPr lang="pl-PL" sz="2000" dirty="0" smtClean="0">
                <a:ea typeface="Tahoma" pitchFamily="34" charset="0"/>
                <a:cs typeface="Tahoma" pitchFamily="34" charset="0"/>
              </a:rPr>
              <a:t>Mutual </a:t>
            </a:r>
            <a:r>
              <a:rPr lang="pl-PL" sz="2000" dirty="0" err="1" smtClean="0">
                <a:ea typeface="Tahoma" pitchFamily="34" charset="0"/>
                <a:cs typeface="Tahoma" pitchFamily="34" charset="0"/>
              </a:rPr>
              <a:t>information</a:t>
            </a:r>
            <a:endParaRPr lang="pl-PL" sz="2000" i="1" dirty="0" smtClean="0">
              <a:latin typeface="+mn-lt"/>
              <a:ea typeface="Tahoma" pitchFamily="34" charset="0"/>
              <a:cs typeface="Tahoma" pitchFamily="34" charset="0"/>
            </a:endParaRPr>
          </a:p>
        </p:txBody>
      </p:sp>
      <p:sp>
        <p:nvSpPr>
          <p:cNvPr id="60" name="pole tekstowe 59"/>
          <p:cNvSpPr txBox="1"/>
          <p:nvPr/>
        </p:nvSpPr>
        <p:spPr>
          <a:xfrm>
            <a:off x="714347" y="3143247"/>
            <a:ext cx="2357454"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Holevo</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quantity</a:t>
            </a:r>
            <a:endParaRPr lang="pl-PL" sz="2000" i="1" dirty="0" smtClean="0">
              <a:latin typeface="+mn-lt"/>
              <a:ea typeface="Tahoma" pitchFamily="34" charset="0"/>
              <a:cs typeface="Tahoma" pitchFamily="34" charset="0"/>
            </a:endParaRPr>
          </a:p>
        </p:txBody>
      </p:sp>
      <p:pic>
        <p:nvPicPr>
          <p:cNvPr id="62" name="Obraz 61" descr="txp_fig"/>
          <p:cNvPicPr>
            <a:picLocks noChangeAspect="1"/>
          </p:cNvPicPr>
          <p:nvPr>
            <p:custDataLst>
              <p:tags r:id="rId3"/>
            </p:custDataLst>
          </p:nvPr>
        </p:nvPicPr>
        <p:blipFill>
          <a:blip r:embed="rId7">
            <a:clrChange>
              <a:clrFrom>
                <a:srgbClr val="FFFFFF"/>
              </a:clrFrom>
              <a:clrTo>
                <a:srgbClr val="FFFFFF">
                  <a:alpha val="0"/>
                </a:srgbClr>
              </a:clrTo>
            </a:clrChange>
            <a:lum bright="100000"/>
          </a:blip>
          <a:stretch>
            <a:fillRect/>
          </a:stretch>
        </p:blipFill>
        <p:spPr bwMode="auto">
          <a:xfrm>
            <a:off x="2071670" y="4714884"/>
            <a:ext cx="3765471" cy="293574"/>
          </a:xfrm>
          <a:prstGeom prst="rect">
            <a:avLst/>
          </a:prstGeom>
          <a:noFill/>
          <a:ln/>
          <a:effectLst/>
        </p:spPr>
      </p:pic>
      <p:sp>
        <p:nvSpPr>
          <p:cNvPr id="63" name="pole tekstowe 62"/>
          <p:cNvSpPr txBox="1"/>
          <p:nvPr/>
        </p:nvSpPr>
        <p:spPr>
          <a:xfrm>
            <a:off x="642910" y="5500702"/>
            <a:ext cx="7858180" cy="707886"/>
          </a:xfrm>
          <a:prstGeom prst="rect">
            <a:avLst/>
          </a:prstGeom>
          <a:noFill/>
        </p:spPr>
        <p:txBody>
          <a:bodyPr wrap="square" rtlCol="0">
            <a:spAutoFit/>
          </a:bodyPr>
          <a:lstStyle/>
          <a:p>
            <a:pPr algn="l"/>
            <a:r>
              <a:rPr lang="pl-PL" sz="2000" dirty="0" smtClean="0">
                <a:ea typeface="Tahoma" pitchFamily="34" charset="0"/>
                <a:cs typeface="Tahoma" pitchFamily="34" charset="0"/>
              </a:rPr>
              <a:t>For </a:t>
            </a:r>
            <a:r>
              <a:rPr lang="pl-PL" sz="2000" dirty="0" err="1" smtClean="0">
                <a:ea typeface="Tahoma" pitchFamily="34" charset="0"/>
                <a:cs typeface="Tahoma" pitchFamily="34" charset="0"/>
              </a:rPr>
              <a:t>Example</a:t>
            </a:r>
            <a:r>
              <a:rPr lang="pl-PL" sz="2000" dirty="0" smtClean="0">
                <a:ea typeface="Tahoma" pitchFamily="34" charset="0"/>
                <a:cs typeface="Tahoma" pitchFamily="34" charset="0"/>
              </a:rPr>
              <a:t> II, </a:t>
            </a:r>
            <a:r>
              <a:rPr lang="pl-PL" sz="2000" dirty="0" err="1" smtClean="0">
                <a:ea typeface="Tahoma" pitchFamily="34" charset="0"/>
                <a:cs typeface="Tahoma" pitchFamily="34" charset="0"/>
              </a:rPr>
              <a:t>Eve’s</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subsystem</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contains</a:t>
            </a:r>
            <a:r>
              <a:rPr lang="pl-PL" sz="2000" dirty="0" smtClean="0">
                <a:ea typeface="Tahoma" pitchFamily="34" charset="0"/>
                <a:cs typeface="Tahoma" pitchFamily="34" charset="0"/>
              </a:rPr>
              <a:t> no </a:t>
            </a:r>
            <a:r>
              <a:rPr lang="pl-PL" sz="2000" dirty="0" err="1" smtClean="0">
                <a:ea typeface="Tahoma" pitchFamily="34" charset="0"/>
                <a:cs typeface="Tahoma" pitchFamily="34" charset="0"/>
              </a:rPr>
              <a:t>information</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about</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outcomes</a:t>
            </a:r>
            <a:r>
              <a:rPr lang="pl-PL" sz="2000" dirty="0" smtClean="0">
                <a:ea typeface="Tahoma" pitchFamily="34" charset="0"/>
                <a:cs typeface="Tahoma" pitchFamily="34" charset="0"/>
              </a:rPr>
              <a:t> of </a:t>
            </a:r>
            <a:r>
              <a:rPr lang="pl-PL" sz="2000" dirty="0" err="1" smtClean="0">
                <a:ea typeface="Tahoma" pitchFamily="34" charset="0"/>
                <a:cs typeface="Tahoma" pitchFamily="34" charset="0"/>
              </a:rPr>
              <a:t>Alice’s</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measurement</a:t>
            </a:r>
            <a:r>
              <a:rPr lang="pl-PL" sz="2000" dirty="0" smtClean="0">
                <a:ea typeface="Tahoma" pitchFamily="34" charset="0"/>
                <a:cs typeface="Tahoma" pitchFamily="34" charset="0"/>
              </a:rPr>
              <a:t> on </a:t>
            </a:r>
            <a:r>
              <a:rPr lang="pl-PL" sz="2000" dirty="0" err="1" smtClean="0">
                <a:ea typeface="Tahoma" pitchFamily="34" charset="0"/>
                <a:cs typeface="Tahoma" pitchFamily="34" charset="0"/>
              </a:rPr>
              <a:t>her</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qubit</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hence</a:t>
            </a:r>
            <a:r>
              <a:rPr lang="pl-PL" sz="2000" dirty="0" smtClean="0">
                <a:ea typeface="Tahoma" pitchFamily="34" charset="0"/>
                <a:cs typeface="Tahoma" pitchFamily="34" charset="0"/>
              </a:rPr>
              <a:t> </a:t>
            </a:r>
            <a:r>
              <a:rPr lang="pl-PL" sz="2000" i="1" dirty="0" smtClean="0">
                <a:latin typeface="+mn-lt"/>
                <a:ea typeface="Tahoma" pitchFamily="34" charset="0"/>
                <a:cs typeface="Tahoma" pitchFamily="34" charset="0"/>
              </a:rPr>
              <a:t>K</a:t>
            </a:r>
            <a:r>
              <a:rPr lang="pl-PL" sz="2000" i="1" baseline="-25000" dirty="0" smtClean="0">
                <a:latin typeface="+mn-lt"/>
                <a:ea typeface="Tahoma" pitchFamily="34" charset="0"/>
                <a:cs typeface="Tahoma" pitchFamily="34" charset="0"/>
              </a:rPr>
              <a:t>D </a:t>
            </a:r>
            <a:r>
              <a:rPr lang="pl-PL" sz="2000" dirty="0" smtClean="0">
                <a:ea typeface="Tahoma" pitchFamily="34" charset="0"/>
                <a:cs typeface="Tahoma" pitchFamily="34" charset="0"/>
              </a:rPr>
              <a:t>= 1.</a:t>
            </a:r>
          </a:p>
        </p:txBody>
      </p:sp>
      <p:sp>
        <p:nvSpPr>
          <p:cNvPr id="33" name="pole tekstowe 32"/>
          <p:cNvSpPr txBox="1"/>
          <p:nvPr/>
        </p:nvSpPr>
        <p:spPr>
          <a:xfrm>
            <a:off x="1643087" y="1883622"/>
            <a:ext cx="596585" cy="830997"/>
          </a:xfrm>
          <a:prstGeom prst="rect">
            <a:avLst/>
          </a:prstGeom>
          <a:noFill/>
        </p:spPr>
        <p:txBody>
          <a:bodyPr wrap="square" rtlCol="0">
            <a:spAutoFit/>
          </a:bodyPr>
          <a:lstStyle/>
          <a:p>
            <a:pPr algn="l"/>
            <a:r>
              <a:rPr lang="pl-PL" sz="2400" b="1" dirty="0" smtClean="0">
                <a:solidFill>
                  <a:srgbClr val="FF0000"/>
                </a:solidFill>
              </a:rPr>
              <a:t>AA’</a:t>
            </a:r>
            <a:endParaRPr lang="pl-PL" sz="2400" b="1" dirty="0">
              <a:solidFill>
                <a:srgbClr val="FF0000"/>
              </a:solidFill>
            </a:endParaRPr>
          </a:p>
        </p:txBody>
      </p:sp>
      <p:sp>
        <p:nvSpPr>
          <p:cNvPr id="44" name="pole tekstowe 43"/>
          <p:cNvSpPr txBox="1"/>
          <p:nvPr/>
        </p:nvSpPr>
        <p:spPr>
          <a:xfrm>
            <a:off x="7120882" y="1878857"/>
            <a:ext cx="596583" cy="830997"/>
          </a:xfrm>
          <a:prstGeom prst="rect">
            <a:avLst/>
          </a:prstGeom>
          <a:noFill/>
        </p:spPr>
        <p:txBody>
          <a:bodyPr wrap="square" rtlCol="0">
            <a:spAutoFit/>
          </a:bodyPr>
          <a:lstStyle/>
          <a:p>
            <a:pPr algn="l"/>
            <a:r>
              <a:rPr lang="pl-PL" sz="2400" b="1" dirty="0" smtClean="0">
                <a:solidFill>
                  <a:srgbClr val="FF0000"/>
                </a:solidFill>
              </a:rPr>
              <a:t>B </a:t>
            </a:r>
            <a:r>
              <a:rPr lang="pl-PL" sz="2400" b="1" dirty="0" err="1" smtClean="0">
                <a:solidFill>
                  <a:srgbClr val="FF0000"/>
                </a:solidFill>
              </a:rPr>
              <a:t>B</a:t>
            </a:r>
            <a:r>
              <a:rPr lang="pl-PL" sz="2400" b="1" dirty="0" smtClean="0">
                <a:solidFill>
                  <a:srgbClr val="FF0000"/>
                </a:solidFill>
              </a:rPr>
              <a:t>’</a:t>
            </a:r>
            <a:endParaRPr lang="pl-PL" sz="2400" b="1" dirty="0">
              <a:solidFill>
                <a:srgbClr val="FF0000"/>
              </a:solidFill>
            </a:endParaRPr>
          </a:p>
        </p:txBody>
      </p:sp>
    </p:spTree>
    <p:extLst>
      <p:ext uri="{BB962C8B-B14F-4D97-AF65-F5344CB8AC3E}">
        <p14:creationId xmlns:p14="http://schemas.microsoft.com/office/powerpoint/2010/main" val="20888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9" grpId="0"/>
      <p:bldP spid="60" grpId="0"/>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rostokąt 55"/>
          <p:cNvSpPr/>
          <p:nvPr/>
        </p:nvSpPr>
        <p:spPr bwMode="auto">
          <a:xfrm>
            <a:off x="6781008" y="2013224"/>
            <a:ext cx="216024" cy="432048"/>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57" name="Prostokąt 56"/>
          <p:cNvSpPr/>
          <p:nvPr/>
        </p:nvSpPr>
        <p:spPr bwMode="auto">
          <a:xfrm>
            <a:off x="7848936" y="908720"/>
            <a:ext cx="216024" cy="432048"/>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53" name="Prostokąt 52"/>
          <p:cNvSpPr/>
          <p:nvPr/>
        </p:nvSpPr>
        <p:spPr bwMode="auto">
          <a:xfrm>
            <a:off x="7847792" y="1988840"/>
            <a:ext cx="216024" cy="432048"/>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54" name="Prostokąt 53"/>
          <p:cNvSpPr/>
          <p:nvPr/>
        </p:nvSpPr>
        <p:spPr bwMode="auto">
          <a:xfrm>
            <a:off x="6803904" y="904120"/>
            <a:ext cx="216024" cy="432048"/>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grpSp>
        <p:nvGrpSpPr>
          <p:cNvPr id="41" name="Grupa 40"/>
          <p:cNvGrpSpPr/>
          <p:nvPr/>
        </p:nvGrpSpPr>
        <p:grpSpPr>
          <a:xfrm>
            <a:off x="1107961" y="3123079"/>
            <a:ext cx="6059626" cy="3644557"/>
            <a:chOff x="1107961" y="3123079"/>
            <a:chExt cx="6059626" cy="3644557"/>
          </a:xfrm>
        </p:grpSpPr>
        <p:pic>
          <p:nvPicPr>
            <p:cNvPr id="69" name="Obraz 68" descr="txp_fig"/>
            <p:cNvPicPr>
              <a:picLocks noChangeAspect="1"/>
            </p:cNvPicPr>
            <p:nvPr>
              <p:custDataLst>
                <p:tags r:id="rId6"/>
              </p:custDataLst>
            </p:nvPr>
          </p:nvPicPr>
          <p:blipFill>
            <a:blip r:embed="rId8" cstate="print">
              <a:clrChange>
                <a:clrFrom>
                  <a:srgbClr val="FFFFFF"/>
                </a:clrFrom>
                <a:clrTo>
                  <a:srgbClr val="FFFFFF">
                    <a:alpha val="0"/>
                  </a:srgbClr>
                </a:clrTo>
              </a:clrChange>
              <a:lum bright="100000"/>
            </a:blip>
            <a:stretch>
              <a:fillRect/>
            </a:stretch>
          </p:blipFill>
          <p:spPr bwMode="auto">
            <a:xfrm>
              <a:off x="1107961" y="3123079"/>
              <a:ext cx="6059626" cy="3644557"/>
            </a:xfrm>
            <a:prstGeom prst="rect">
              <a:avLst/>
            </a:prstGeom>
            <a:noFill/>
            <a:ln/>
            <a:effectLst/>
          </p:spPr>
        </p:pic>
        <p:cxnSp>
          <p:nvCxnSpPr>
            <p:cNvPr id="71" name="Łącznik prosty 70"/>
            <p:cNvCxnSpPr/>
            <p:nvPr/>
          </p:nvCxnSpPr>
          <p:spPr bwMode="auto">
            <a:xfrm rot="5400000">
              <a:off x="2051720" y="4941168"/>
              <a:ext cx="3456384" cy="0"/>
            </a:xfrm>
            <a:prstGeom prst="line">
              <a:avLst/>
            </a:prstGeom>
            <a:solidFill>
              <a:srgbClr val="000000"/>
            </a:solidFill>
            <a:ln w="19050" cap="flat" cmpd="sng" algn="ctr">
              <a:solidFill>
                <a:schemeClr val="tx1"/>
              </a:solidFill>
              <a:prstDash val="dash"/>
              <a:round/>
              <a:headEnd type="none" w="med" len="med"/>
              <a:tailEnd type="none" w="med" len="med"/>
            </a:ln>
            <a:effectLst/>
          </p:spPr>
        </p:cxnSp>
        <p:cxnSp>
          <p:nvCxnSpPr>
            <p:cNvPr id="72" name="Łącznik prosty 71"/>
            <p:cNvCxnSpPr/>
            <p:nvPr/>
          </p:nvCxnSpPr>
          <p:spPr bwMode="auto">
            <a:xfrm rot="5400000">
              <a:off x="3059832" y="4941168"/>
              <a:ext cx="3456384" cy="0"/>
            </a:xfrm>
            <a:prstGeom prst="line">
              <a:avLst/>
            </a:prstGeom>
            <a:solidFill>
              <a:srgbClr val="000000"/>
            </a:solidFill>
            <a:ln w="19050" cap="flat" cmpd="sng" algn="ctr">
              <a:solidFill>
                <a:schemeClr val="tx1"/>
              </a:solidFill>
              <a:prstDash val="dash"/>
              <a:round/>
              <a:headEnd type="none" w="med" len="med"/>
              <a:tailEnd type="none" w="med" len="med"/>
            </a:ln>
            <a:effectLst/>
          </p:spPr>
        </p:cxnSp>
        <p:cxnSp>
          <p:nvCxnSpPr>
            <p:cNvPr id="73" name="Łącznik prosty 72"/>
            <p:cNvCxnSpPr/>
            <p:nvPr/>
          </p:nvCxnSpPr>
          <p:spPr bwMode="auto">
            <a:xfrm rot="5400000">
              <a:off x="4211960" y="4941168"/>
              <a:ext cx="3456384" cy="0"/>
            </a:xfrm>
            <a:prstGeom prst="line">
              <a:avLst/>
            </a:prstGeom>
            <a:solidFill>
              <a:srgbClr val="000000"/>
            </a:solidFill>
            <a:ln w="19050" cap="flat" cmpd="sng" algn="ctr">
              <a:solidFill>
                <a:schemeClr val="tx1"/>
              </a:solidFill>
              <a:prstDash val="dash"/>
              <a:round/>
              <a:headEnd type="none" w="med" len="med"/>
              <a:tailEnd type="none" w="med" len="med"/>
            </a:ln>
            <a:effectLst/>
          </p:spPr>
        </p:cxnSp>
        <p:cxnSp>
          <p:nvCxnSpPr>
            <p:cNvPr id="74" name="Łącznik prosty 73"/>
            <p:cNvCxnSpPr/>
            <p:nvPr/>
          </p:nvCxnSpPr>
          <p:spPr bwMode="auto">
            <a:xfrm>
              <a:off x="2915816" y="4077072"/>
              <a:ext cx="4032448" cy="0"/>
            </a:xfrm>
            <a:prstGeom prst="line">
              <a:avLst/>
            </a:prstGeom>
            <a:solidFill>
              <a:srgbClr val="000000"/>
            </a:solidFill>
            <a:ln w="19050" cap="flat" cmpd="sng" algn="ctr">
              <a:solidFill>
                <a:schemeClr val="tx1"/>
              </a:solidFill>
              <a:prstDash val="dash"/>
              <a:round/>
              <a:headEnd type="none" w="med" len="med"/>
              <a:tailEnd type="none" w="med" len="med"/>
            </a:ln>
            <a:effectLst/>
          </p:spPr>
        </p:cxnSp>
        <p:cxnSp>
          <p:nvCxnSpPr>
            <p:cNvPr id="92" name="Łącznik prosty 91"/>
            <p:cNvCxnSpPr/>
            <p:nvPr/>
          </p:nvCxnSpPr>
          <p:spPr bwMode="auto">
            <a:xfrm>
              <a:off x="2987824" y="4941168"/>
              <a:ext cx="4032448" cy="0"/>
            </a:xfrm>
            <a:prstGeom prst="line">
              <a:avLst/>
            </a:prstGeom>
            <a:solidFill>
              <a:srgbClr val="000000"/>
            </a:solidFill>
            <a:ln w="19050" cap="flat" cmpd="sng" algn="ctr">
              <a:solidFill>
                <a:schemeClr val="tx1"/>
              </a:solidFill>
              <a:prstDash val="dash"/>
              <a:round/>
              <a:headEnd type="none" w="med" len="med"/>
              <a:tailEnd type="none" w="med" len="med"/>
            </a:ln>
            <a:effectLst/>
          </p:spPr>
        </p:cxnSp>
        <p:cxnSp>
          <p:nvCxnSpPr>
            <p:cNvPr id="93" name="Łącznik prosty 92"/>
            <p:cNvCxnSpPr/>
            <p:nvPr/>
          </p:nvCxnSpPr>
          <p:spPr bwMode="auto">
            <a:xfrm>
              <a:off x="2915816" y="5805264"/>
              <a:ext cx="4032448" cy="0"/>
            </a:xfrm>
            <a:prstGeom prst="line">
              <a:avLst/>
            </a:prstGeom>
            <a:solidFill>
              <a:srgbClr val="000000"/>
            </a:solidFill>
            <a:ln w="19050" cap="flat" cmpd="sng" algn="ctr">
              <a:solidFill>
                <a:schemeClr val="tx1"/>
              </a:solidFill>
              <a:prstDash val="dash"/>
              <a:round/>
              <a:headEnd type="none" w="med" len="med"/>
              <a:tailEnd type="none" w="med" len="med"/>
            </a:ln>
            <a:effectLst/>
          </p:spPr>
        </p:cxnSp>
      </p:grpSp>
      <p:sp>
        <p:nvSpPr>
          <p:cNvPr id="18637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637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Shield</a:t>
            </a:r>
            <a:endParaRPr lang="en-GB" sz="3200" b="1" dirty="0">
              <a:solidFill>
                <a:schemeClr val="folHlink"/>
              </a:solidFill>
              <a:latin typeface="Tahoma" pitchFamily="34" charset="0"/>
            </a:endParaRPr>
          </a:p>
        </p:txBody>
      </p:sp>
      <p:sp>
        <p:nvSpPr>
          <p:cNvPr id="59" name="pole tekstowe 58"/>
          <p:cNvSpPr txBox="1"/>
          <p:nvPr/>
        </p:nvSpPr>
        <p:spPr>
          <a:xfrm>
            <a:off x="395536" y="1052736"/>
            <a:ext cx="2357454"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Without</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the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shield</a:t>
            </a:r>
            <a:r>
              <a:rPr lang="pl-PL" sz="2000" dirty="0" smtClean="0">
                <a:ea typeface="Tahoma" pitchFamily="34" charset="0"/>
                <a:cs typeface="Tahoma" pitchFamily="34" charset="0"/>
              </a:rPr>
              <a:t>:</a:t>
            </a:r>
            <a:endParaRPr lang="pl-PL" sz="2000" i="1" dirty="0" smtClean="0">
              <a:latin typeface="+mn-lt"/>
              <a:ea typeface="Tahoma" pitchFamily="34" charset="0"/>
              <a:cs typeface="Tahoma" pitchFamily="34" charset="0"/>
            </a:endParaRPr>
          </a:p>
        </p:txBody>
      </p:sp>
      <p:sp>
        <p:nvSpPr>
          <p:cNvPr id="60" name="pole tekstowe 59"/>
          <p:cNvSpPr txBox="1"/>
          <p:nvPr/>
        </p:nvSpPr>
        <p:spPr>
          <a:xfrm>
            <a:off x="467544" y="2708920"/>
            <a:ext cx="2952328"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The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complete</a:t>
            </a:r>
            <a:r>
              <a:rPr lang="pl-PL" sz="2000" dirty="0" smtClean="0">
                <a:ea typeface="Tahoma" pitchFamily="34" charset="0"/>
                <a:cs typeface="Tahoma" pitchFamily="34" charset="0"/>
              </a:rPr>
              <a:t> state:</a:t>
            </a:r>
            <a:endParaRPr lang="pl-PL" sz="2000" i="1" dirty="0" smtClean="0">
              <a:latin typeface="+mn-lt"/>
              <a:ea typeface="Tahoma" pitchFamily="34" charset="0"/>
              <a:cs typeface="Tahoma" pitchFamily="34" charset="0"/>
            </a:endParaRPr>
          </a:p>
        </p:txBody>
      </p:sp>
      <p:sp>
        <p:nvSpPr>
          <p:cNvPr id="83" name="pole tekstowe 82"/>
          <p:cNvSpPr txBox="1"/>
          <p:nvPr/>
        </p:nvSpPr>
        <p:spPr>
          <a:xfrm>
            <a:off x="5148064" y="3429000"/>
            <a:ext cx="360040" cy="369332"/>
          </a:xfrm>
          <a:prstGeom prst="rect">
            <a:avLst/>
          </a:prstGeom>
          <a:noFill/>
        </p:spPr>
        <p:txBody>
          <a:bodyPr wrap="square" rtlCol="0">
            <a:spAutoFit/>
          </a:bodyPr>
          <a:lstStyle/>
          <a:p>
            <a:r>
              <a:rPr lang="pl-PL" dirty="0" err="1" smtClean="0">
                <a:sym typeface="Symbol"/>
              </a:rPr>
              <a:t></a:t>
            </a:r>
            <a:endParaRPr lang="pl-PL" dirty="0"/>
          </a:p>
        </p:txBody>
      </p:sp>
      <p:grpSp>
        <p:nvGrpSpPr>
          <p:cNvPr id="37" name="Grupa 36"/>
          <p:cNvGrpSpPr/>
          <p:nvPr/>
        </p:nvGrpSpPr>
        <p:grpSpPr>
          <a:xfrm>
            <a:off x="3491880" y="2132856"/>
            <a:ext cx="1152128" cy="400110"/>
            <a:chOff x="2771800" y="2132856"/>
            <a:chExt cx="1152128" cy="400110"/>
          </a:xfrm>
        </p:grpSpPr>
        <p:sp>
          <p:nvSpPr>
            <p:cNvPr id="35" name="Prostokąt 34"/>
            <p:cNvSpPr/>
            <p:nvPr/>
          </p:nvSpPr>
          <p:spPr bwMode="auto">
            <a:xfrm>
              <a:off x="2771800" y="2276872"/>
              <a:ext cx="153136" cy="172576"/>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6" name="pole tekstowe 35"/>
            <p:cNvSpPr txBox="1"/>
            <p:nvPr/>
          </p:nvSpPr>
          <p:spPr>
            <a:xfrm>
              <a:off x="2987824" y="2132856"/>
              <a:ext cx="936104" cy="400110"/>
            </a:xfrm>
            <a:prstGeom prst="rect">
              <a:avLst/>
            </a:prstGeom>
            <a:noFill/>
          </p:spPr>
          <p:txBody>
            <a:bodyPr wrap="square" rtlCol="0">
              <a:spAutoFit/>
            </a:bodyPr>
            <a:lstStyle/>
            <a:p>
              <a:pPr algn="l"/>
              <a:r>
                <a:rPr lang="pl-PL" sz="2000" dirty="0" err="1" smtClean="0">
                  <a:solidFill>
                    <a:srgbClr val="00FFFF"/>
                  </a:solidFill>
                </a:rPr>
                <a:t>key</a:t>
              </a:r>
              <a:endParaRPr lang="pl-PL" sz="2000" dirty="0">
                <a:solidFill>
                  <a:srgbClr val="00FFFF"/>
                </a:solidFill>
              </a:endParaRPr>
            </a:p>
          </p:txBody>
        </p:sp>
      </p:grpSp>
      <p:grpSp>
        <p:nvGrpSpPr>
          <p:cNvPr id="38" name="Grupa 37"/>
          <p:cNvGrpSpPr/>
          <p:nvPr/>
        </p:nvGrpSpPr>
        <p:grpSpPr>
          <a:xfrm>
            <a:off x="4572000" y="2132856"/>
            <a:ext cx="1512168" cy="400110"/>
            <a:chOff x="2771800" y="2132856"/>
            <a:chExt cx="1512168" cy="400110"/>
          </a:xfrm>
        </p:grpSpPr>
        <p:sp>
          <p:nvSpPr>
            <p:cNvPr id="39" name="Prostokąt 38"/>
            <p:cNvSpPr/>
            <p:nvPr/>
          </p:nvSpPr>
          <p:spPr bwMode="auto">
            <a:xfrm>
              <a:off x="2771800" y="2276872"/>
              <a:ext cx="153136" cy="172576"/>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0" name="pole tekstowe 39"/>
            <p:cNvSpPr txBox="1"/>
            <p:nvPr/>
          </p:nvSpPr>
          <p:spPr>
            <a:xfrm>
              <a:off x="2987824" y="2132856"/>
              <a:ext cx="1296144" cy="400110"/>
            </a:xfrm>
            <a:prstGeom prst="rect">
              <a:avLst/>
            </a:prstGeom>
            <a:noFill/>
          </p:spPr>
          <p:txBody>
            <a:bodyPr wrap="square" rtlCol="0">
              <a:spAutoFit/>
            </a:bodyPr>
            <a:lstStyle/>
            <a:p>
              <a:pPr algn="l"/>
              <a:r>
                <a:rPr lang="pl-PL" sz="2000" dirty="0" smtClean="0">
                  <a:solidFill>
                    <a:srgbClr val="FFFF00"/>
                  </a:solidFill>
                </a:rPr>
                <a:t>security</a:t>
              </a:r>
              <a:endParaRPr lang="pl-PL" sz="2000" dirty="0">
                <a:solidFill>
                  <a:srgbClr val="FFFF00"/>
                </a:solidFill>
              </a:endParaRPr>
            </a:p>
          </p:txBody>
        </p:sp>
      </p:grpSp>
      <p:pic>
        <p:nvPicPr>
          <p:cNvPr id="3" name="Obraz 2" descr="txp_fig"/>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bwMode="auto">
          <a:xfrm>
            <a:off x="3832742" y="904120"/>
            <a:ext cx="4384299" cy="1566186"/>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67" name="Grupa 66"/>
          <p:cNvGrpSpPr/>
          <p:nvPr/>
        </p:nvGrpSpPr>
        <p:grpSpPr>
          <a:xfrm>
            <a:off x="7236296" y="2708920"/>
            <a:ext cx="720080" cy="3784486"/>
            <a:chOff x="7236296" y="2708920"/>
            <a:chExt cx="720080" cy="3784486"/>
          </a:xfrm>
        </p:grpSpPr>
        <p:sp>
          <p:nvSpPr>
            <p:cNvPr id="42" name="pole tekstowe 41"/>
            <p:cNvSpPr txBox="1"/>
            <p:nvPr/>
          </p:nvSpPr>
          <p:spPr>
            <a:xfrm>
              <a:off x="7236296" y="2708920"/>
              <a:ext cx="720080" cy="430887"/>
            </a:xfrm>
            <a:prstGeom prst="rect">
              <a:avLst/>
            </a:prstGeom>
            <a:noFill/>
          </p:spPr>
          <p:txBody>
            <a:bodyPr wrap="square" rtlCol="0">
              <a:spAutoFit/>
            </a:bodyPr>
            <a:lstStyle/>
            <a:p>
              <a:r>
                <a:rPr lang="pl-PL" sz="2200" i="1" dirty="0" smtClean="0">
                  <a:latin typeface="+mn-lt"/>
                </a:rPr>
                <a:t>AB</a:t>
              </a:r>
              <a:endParaRPr lang="pl-PL" sz="2200" i="1" dirty="0">
                <a:latin typeface="+mn-lt"/>
              </a:endParaRPr>
            </a:p>
          </p:txBody>
        </p:sp>
        <p:sp>
          <p:nvSpPr>
            <p:cNvPr id="43" name="pole tekstowe 42"/>
            <p:cNvSpPr txBox="1"/>
            <p:nvPr/>
          </p:nvSpPr>
          <p:spPr>
            <a:xfrm>
              <a:off x="7308304" y="3429000"/>
              <a:ext cx="504056" cy="400110"/>
            </a:xfrm>
            <a:prstGeom prst="rect">
              <a:avLst/>
            </a:prstGeom>
            <a:noFill/>
          </p:spPr>
          <p:txBody>
            <a:bodyPr wrap="square" rtlCol="0">
              <a:spAutoFit/>
            </a:bodyPr>
            <a:lstStyle/>
            <a:p>
              <a:r>
                <a:rPr lang="pl-PL" sz="2000" dirty="0" smtClean="0"/>
                <a:t>00</a:t>
              </a:r>
              <a:endParaRPr lang="pl-PL" sz="2000" dirty="0"/>
            </a:p>
          </p:txBody>
        </p:sp>
        <p:sp>
          <p:nvSpPr>
            <p:cNvPr id="45" name="pole tekstowe 44"/>
            <p:cNvSpPr txBox="1"/>
            <p:nvPr/>
          </p:nvSpPr>
          <p:spPr>
            <a:xfrm>
              <a:off x="7308304" y="4365104"/>
              <a:ext cx="504056" cy="400110"/>
            </a:xfrm>
            <a:prstGeom prst="rect">
              <a:avLst/>
            </a:prstGeom>
            <a:noFill/>
          </p:spPr>
          <p:txBody>
            <a:bodyPr wrap="square" rtlCol="0">
              <a:spAutoFit/>
            </a:bodyPr>
            <a:lstStyle/>
            <a:p>
              <a:r>
                <a:rPr lang="pl-PL" sz="2000" dirty="0" smtClean="0"/>
                <a:t>01</a:t>
              </a:r>
              <a:endParaRPr lang="pl-PL" sz="2000" dirty="0"/>
            </a:p>
          </p:txBody>
        </p:sp>
        <p:sp>
          <p:nvSpPr>
            <p:cNvPr id="46" name="pole tekstowe 45"/>
            <p:cNvSpPr txBox="1"/>
            <p:nvPr/>
          </p:nvSpPr>
          <p:spPr>
            <a:xfrm>
              <a:off x="7308304" y="5229200"/>
              <a:ext cx="504056" cy="400110"/>
            </a:xfrm>
            <a:prstGeom prst="rect">
              <a:avLst/>
            </a:prstGeom>
            <a:noFill/>
          </p:spPr>
          <p:txBody>
            <a:bodyPr wrap="square" rtlCol="0">
              <a:spAutoFit/>
            </a:bodyPr>
            <a:lstStyle/>
            <a:p>
              <a:r>
                <a:rPr lang="pl-PL" sz="2000" dirty="0" smtClean="0"/>
                <a:t>10</a:t>
              </a:r>
              <a:endParaRPr lang="pl-PL" sz="2000" dirty="0"/>
            </a:p>
          </p:txBody>
        </p:sp>
        <p:sp>
          <p:nvSpPr>
            <p:cNvPr id="47" name="pole tekstowe 46"/>
            <p:cNvSpPr txBox="1"/>
            <p:nvPr/>
          </p:nvSpPr>
          <p:spPr>
            <a:xfrm>
              <a:off x="7308304" y="6093296"/>
              <a:ext cx="504056" cy="400110"/>
            </a:xfrm>
            <a:prstGeom prst="rect">
              <a:avLst/>
            </a:prstGeom>
            <a:noFill/>
          </p:spPr>
          <p:txBody>
            <a:bodyPr wrap="square" rtlCol="0">
              <a:spAutoFit/>
            </a:bodyPr>
            <a:lstStyle/>
            <a:p>
              <a:r>
                <a:rPr lang="pl-PL" sz="2000" dirty="0" smtClean="0"/>
                <a:t>11</a:t>
              </a:r>
              <a:endParaRPr lang="pl-PL" sz="2000" dirty="0"/>
            </a:p>
          </p:txBody>
        </p:sp>
      </p:grpSp>
      <p:sp>
        <p:nvSpPr>
          <p:cNvPr id="48" name="pole tekstowe 47"/>
          <p:cNvSpPr txBox="1"/>
          <p:nvPr/>
        </p:nvSpPr>
        <p:spPr>
          <a:xfrm>
            <a:off x="4067944" y="4293096"/>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49" name="pole tekstowe 48"/>
          <p:cNvSpPr txBox="1"/>
          <p:nvPr/>
        </p:nvSpPr>
        <p:spPr>
          <a:xfrm>
            <a:off x="3131840" y="4293096"/>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50" name="pole tekstowe 49"/>
          <p:cNvSpPr txBox="1"/>
          <p:nvPr/>
        </p:nvSpPr>
        <p:spPr>
          <a:xfrm>
            <a:off x="5148064" y="4293096"/>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51" name="pole tekstowe 50"/>
          <p:cNvSpPr txBox="1"/>
          <p:nvPr/>
        </p:nvSpPr>
        <p:spPr>
          <a:xfrm>
            <a:off x="4067944" y="3429000"/>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55" name="pole tekstowe 54"/>
          <p:cNvSpPr txBox="1"/>
          <p:nvPr/>
        </p:nvSpPr>
        <p:spPr>
          <a:xfrm>
            <a:off x="6300192" y="4293096"/>
            <a:ext cx="360040" cy="369332"/>
          </a:xfrm>
          <a:prstGeom prst="rect">
            <a:avLst/>
          </a:prstGeom>
          <a:noFill/>
        </p:spPr>
        <p:txBody>
          <a:bodyPr wrap="square" rtlCol="0">
            <a:spAutoFit/>
          </a:bodyPr>
          <a:lstStyle/>
          <a:p>
            <a:r>
              <a:rPr lang="pl-PL" dirty="0" err="1" smtClean="0">
                <a:sym typeface="Symbol"/>
              </a:rPr>
              <a:t></a:t>
            </a:r>
            <a:endParaRPr lang="pl-PL" dirty="0"/>
          </a:p>
        </p:txBody>
      </p:sp>
      <p:grpSp>
        <p:nvGrpSpPr>
          <p:cNvPr id="58" name="Grupa 57"/>
          <p:cNvGrpSpPr/>
          <p:nvPr/>
        </p:nvGrpSpPr>
        <p:grpSpPr>
          <a:xfrm>
            <a:off x="2123728" y="2492896"/>
            <a:ext cx="2376264" cy="2304256"/>
            <a:chOff x="2051720" y="2492896"/>
            <a:chExt cx="2376264" cy="2304256"/>
          </a:xfrm>
        </p:grpSpPr>
        <p:sp>
          <p:nvSpPr>
            <p:cNvPr id="31" name="Prostokąt 30"/>
            <p:cNvSpPr/>
            <p:nvPr/>
          </p:nvSpPr>
          <p:spPr bwMode="auto">
            <a:xfrm>
              <a:off x="2051720" y="2492896"/>
              <a:ext cx="2376264" cy="2304256"/>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52" name="Obraz 51" descr="txp_fig"/>
            <p:cNvPicPr>
              <a:picLocks noChangeAspect="1"/>
            </p:cNvPicPr>
            <p:nvPr>
              <p:custDataLst>
                <p:tags r:id="rId5"/>
              </p:custDataLst>
            </p:nvPr>
          </p:nvPicPr>
          <p:blipFill>
            <a:blip r:embed="rId10" cstate="print">
              <a:clrChange>
                <a:clrFrom>
                  <a:srgbClr val="FFFFFF"/>
                </a:clrFrom>
                <a:clrTo>
                  <a:srgbClr val="FFFFFF">
                    <a:alpha val="0"/>
                  </a:srgbClr>
                </a:clrTo>
              </a:clrChange>
            </a:blip>
            <a:stretch>
              <a:fillRect/>
            </a:stretch>
          </p:blipFill>
          <p:spPr bwMode="auto">
            <a:xfrm>
              <a:off x="2237896" y="2555003"/>
              <a:ext cx="1975617" cy="2195667"/>
            </a:xfrm>
            <a:prstGeom prst="rect">
              <a:avLst/>
            </a:prstGeom>
            <a:noFill/>
            <a:ln/>
            <a:effectLst/>
          </p:spPr>
        </p:pic>
      </p:grpSp>
      <p:sp>
        <p:nvSpPr>
          <p:cNvPr id="61" name="pole tekstowe 60"/>
          <p:cNvSpPr txBox="1"/>
          <p:nvPr/>
        </p:nvSpPr>
        <p:spPr>
          <a:xfrm>
            <a:off x="4139952" y="5157192"/>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62" name="pole tekstowe 61"/>
          <p:cNvSpPr txBox="1"/>
          <p:nvPr/>
        </p:nvSpPr>
        <p:spPr>
          <a:xfrm>
            <a:off x="3203848" y="5157192"/>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63" name="pole tekstowe 62"/>
          <p:cNvSpPr txBox="1"/>
          <p:nvPr/>
        </p:nvSpPr>
        <p:spPr>
          <a:xfrm>
            <a:off x="5220072" y="5157192"/>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64" name="pole tekstowe 63"/>
          <p:cNvSpPr txBox="1"/>
          <p:nvPr/>
        </p:nvSpPr>
        <p:spPr>
          <a:xfrm>
            <a:off x="6372200" y="5157192"/>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65" name="pole tekstowe 64"/>
          <p:cNvSpPr txBox="1"/>
          <p:nvPr/>
        </p:nvSpPr>
        <p:spPr>
          <a:xfrm>
            <a:off x="5220072" y="6093296"/>
            <a:ext cx="360040" cy="369332"/>
          </a:xfrm>
          <a:prstGeom prst="rect">
            <a:avLst/>
          </a:prstGeom>
          <a:noFill/>
        </p:spPr>
        <p:txBody>
          <a:bodyPr wrap="square" rtlCol="0">
            <a:spAutoFit/>
          </a:bodyPr>
          <a:lstStyle/>
          <a:p>
            <a:r>
              <a:rPr lang="pl-PL" dirty="0" err="1" smtClean="0">
                <a:sym typeface="Symbol"/>
              </a:rPr>
              <a:t></a:t>
            </a:r>
            <a:endParaRPr lang="pl-PL" dirty="0"/>
          </a:p>
        </p:txBody>
      </p:sp>
      <p:sp>
        <p:nvSpPr>
          <p:cNvPr id="66" name="pole tekstowe 65"/>
          <p:cNvSpPr txBox="1"/>
          <p:nvPr/>
        </p:nvSpPr>
        <p:spPr>
          <a:xfrm>
            <a:off x="4139952" y="6093296"/>
            <a:ext cx="360040" cy="369332"/>
          </a:xfrm>
          <a:prstGeom prst="rect">
            <a:avLst/>
          </a:prstGeom>
          <a:noFill/>
        </p:spPr>
        <p:txBody>
          <a:bodyPr wrap="square" rtlCol="0">
            <a:spAutoFit/>
          </a:bodyPr>
          <a:lstStyle/>
          <a:p>
            <a:r>
              <a:rPr lang="pl-PL" dirty="0" err="1" smtClean="0">
                <a:sym typeface="Symbol"/>
              </a:rPr>
              <a:t></a:t>
            </a:r>
            <a:endParaRPr lang="pl-PL" dirty="0"/>
          </a:p>
        </p:txBody>
      </p:sp>
      <p:grpSp>
        <p:nvGrpSpPr>
          <p:cNvPr id="68" name="Grupa 67"/>
          <p:cNvGrpSpPr>
            <a:grpSpLocks noChangeAspect="1"/>
          </p:cNvGrpSpPr>
          <p:nvPr/>
        </p:nvGrpSpPr>
        <p:grpSpPr>
          <a:xfrm>
            <a:off x="6012160" y="5877272"/>
            <a:ext cx="784167" cy="760404"/>
            <a:chOff x="2051720" y="2492896"/>
            <a:chExt cx="2376264" cy="2304256"/>
          </a:xfrm>
        </p:grpSpPr>
        <p:sp>
          <p:nvSpPr>
            <p:cNvPr id="70" name="Prostokąt 69"/>
            <p:cNvSpPr/>
            <p:nvPr/>
          </p:nvSpPr>
          <p:spPr bwMode="auto">
            <a:xfrm>
              <a:off x="2051720" y="2492896"/>
              <a:ext cx="2376264" cy="2304256"/>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75" name="Obraz 74" descr="txp_fig"/>
            <p:cNvPicPr>
              <a:picLocks noChangeAspect="1"/>
            </p:cNvPicPr>
            <p:nvPr>
              <p:custDataLst>
                <p:tags r:id="rId4"/>
              </p:custDataLst>
            </p:nvPr>
          </p:nvPicPr>
          <p:blipFill>
            <a:blip r:embed="rId10" cstate="print">
              <a:clrChange>
                <a:clrFrom>
                  <a:srgbClr val="FFFFFF"/>
                </a:clrFrom>
                <a:clrTo>
                  <a:srgbClr val="FFFFFF">
                    <a:alpha val="0"/>
                  </a:srgbClr>
                </a:clrTo>
              </a:clrChange>
            </a:blip>
            <a:stretch>
              <a:fillRect/>
            </a:stretch>
          </p:blipFill>
          <p:spPr bwMode="auto">
            <a:xfrm>
              <a:off x="2237896" y="2555003"/>
              <a:ext cx="1975617" cy="2195667"/>
            </a:xfrm>
            <a:prstGeom prst="rect">
              <a:avLst/>
            </a:prstGeom>
            <a:noFill/>
            <a:ln/>
            <a:effectLst/>
          </p:spPr>
        </p:pic>
      </p:grpSp>
      <p:grpSp>
        <p:nvGrpSpPr>
          <p:cNvPr id="81" name="Grupa 80"/>
          <p:cNvGrpSpPr/>
          <p:nvPr/>
        </p:nvGrpSpPr>
        <p:grpSpPr bwMode="auto">
          <a:xfrm>
            <a:off x="5220072" y="2492896"/>
            <a:ext cx="2376264" cy="2304256"/>
            <a:chOff x="5292080" y="2492896"/>
            <a:chExt cx="2376264" cy="2304256"/>
          </a:xfrm>
        </p:grpSpPr>
        <p:sp>
          <p:nvSpPr>
            <p:cNvPr id="77" name="Prostokąt 76"/>
            <p:cNvSpPr/>
            <p:nvPr/>
          </p:nvSpPr>
          <p:spPr bwMode="auto">
            <a:xfrm>
              <a:off x="5292080" y="2492896"/>
              <a:ext cx="2376264" cy="2304256"/>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79" name="Obraz 78" descr="txp_fig"/>
            <p:cNvPicPr>
              <a:picLocks noChangeAspect="1"/>
            </p:cNvPicPr>
            <p:nvPr>
              <p:custDataLst>
                <p:tags r:id="rId3"/>
              </p:custDataLst>
            </p:nvPr>
          </p:nvPicPr>
          <p:blipFill>
            <a:blip r:embed="rId11" cstate="print">
              <a:clrChange>
                <a:clrFrom>
                  <a:srgbClr val="FFFFFF"/>
                </a:clrFrom>
                <a:clrTo>
                  <a:srgbClr val="FFFFFF">
                    <a:alpha val="0"/>
                  </a:srgbClr>
                </a:clrTo>
              </a:clrChange>
            </a:blip>
            <a:stretch>
              <a:fillRect/>
            </a:stretch>
          </p:blipFill>
          <p:spPr bwMode="auto">
            <a:xfrm>
              <a:off x="5477850" y="2555002"/>
              <a:ext cx="1976428" cy="2196568"/>
            </a:xfrm>
            <a:prstGeom prst="rect">
              <a:avLst/>
            </a:prstGeom>
            <a:noFill/>
            <a:ln/>
            <a:effectLst/>
          </p:spPr>
        </p:pic>
      </p:grpSp>
      <p:grpSp>
        <p:nvGrpSpPr>
          <p:cNvPr id="82" name="Grupa 81"/>
          <p:cNvGrpSpPr>
            <a:grpSpLocks/>
          </p:cNvGrpSpPr>
          <p:nvPr/>
        </p:nvGrpSpPr>
        <p:grpSpPr bwMode="auto">
          <a:xfrm>
            <a:off x="2915816" y="5877272"/>
            <a:ext cx="784167" cy="760404"/>
            <a:chOff x="5292080" y="2492896"/>
            <a:chExt cx="2376264" cy="2304256"/>
          </a:xfrm>
        </p:grpSpPr>
        <p:sp>
          <p:nvSpPr>
            <p:cNvPr id="84" name="Prostokąt 83"/>
            <p:cNvSpPr/>
            <p:nvPr/>
          </p:nvSpPr>
          <p:spPr bwMode="auto">
            <a:xfrm>
              <a:off x="5292080" y="2492896"/>
              <a:ext cx="2376264" cy="2304256"/>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85" name="Obraz 84" descr="txp_fig"/>
            <p:cNvPicPr>
              <a:picLocks noChangeAspect="1"/>
            </p:cNvPicPr>
            <p:nvPr>
              <p:custDataLst>
                <p:tags r:id="rId2"/>
              </p:custDataLst>
            </p:nvPr>
          </p:nvPicPr>
          <p:blipFill>
            <a:blip r:embed="rId11" cstate="print">
              <a:clrChange>
                <a:clrFrom>
                  <a:srgbClr val="FFFFFF"/>
                </a:clrFrom>
                <a:clrTo>
                  <a:srgbClr val="FFFFFF">
                    <a:alpha val="0"/>
                  </a:srgbClr>
                </a:clrTo>
              </a:clrChange>
            </a:blip>
            <a:stretch>
              <a:fillRect/>
            </a:stretch>
          </p:blipFill>
          <p:spPr bwMode="auto">
            <a:xfrm>
              <a:off x="5477850" y="2555002"/>
              <a:ext cx="1976428" cy="2196568"/>
            </a:xfrm>
            <a:prstGeom prst="rect">
              <a:avLst/>
            </a:prstGeom>
            <a:noFill/>
            <a:ln/>
            <a:effectLst/>
          </p:spPr>
        </p:pic>
      </p:grpSp>
    </p:spTree>
    <p:extLst>
      <p:ext uri="{BB962C8B-B14F-4D97-AF65-F5344CB8AC3E}">
        <p14:creationId xmlns:p14="http://schemas.microsoft.com/office/powerpoint/2010/main" val="30374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200"/>
                                  </p:stCondLst>
                                  <p:childTnLst>
                                    <p:set>
                                      <p:cBhvr>
                                        <p:cTn id="43" dur="1" fill="hold">
                                          <p:stCondLst>
                                            <p:cond delay="0"/>
                                          </p:stCondLst>
                                        </p:cTn>
                                        <p:tgtEl>
                                          <p:spTgt spid="64"/>
                                        </p:tgtEl>
                                        <p:attrNameLst>
                                          <p:attrName>style.visibility</p:attrName>
                                        </p:attrNameLst>
                                      </p:cBhvr>
                                      <p:to>
                                        <p:strVal val="visible"/>
                                      </p:to>
                                    </p:set>
                                  </p:childTnLst>
                                </p:cTn>
                              </p:par>
                            </p:childTnLst>
                          </p:cTn>
                        </p:par>
                        <p:par>
                          <p:cTn id="44" fill="hold">
                            <p:stCondLst>
                              <p:cond delay="200"/>
                            </p:stCondLst>
                            <p:childTnLst>
                              <p:par>
                                <p:cTn id="45" presetID="1" presetClass="entr" presetSubtype="0" fill="hold" grpId="0" nodeType="afterEffect">
                                  <p:stCondLst>
                                    <p:cond delay="200"/>
                                  </p:stCondLst>
                                  <p:childTnLst>
                                    <p:set>
                                      <p:cBhvr>
                                        <p:cTn id="46" dur="1" fill="hold">
                                          <p:stCondLst>
                                            <p:cond delay="0"/>
                                          </p:stCondLst>
                                        </p:cTn>
                                        <p:tgtEl>
                                          <p:spTgt spid="66"/>
                                        </p:tgtEl>
                                        <p:attrNameLst>
                                          <p:attrName>style.visibility</p:attrName>
                                        </p:attrNameLst>
                                      </p:cBhvr>
                                      <p:to>
                                        <p:strVal val="visible"/>
                                      </p:to>
                                    </p:set>
                                  </p:childTnLst>
                                </p:cTn>
                              </p:par>
                            </p:childTnLst>
                          </p:cTn>
                        </p:par>
                        <p:par>
                          <p:cTn id="47" fill="hold">
                            <p:stCondLst>
                              <p:cond delay="400"/>
                            </p:stCondLst>
                            <p:childTnLst>
                              <p:par>
                                <p:cTn id="48" presetID="1" presetClass="entr" presetSubtype="0" fill="hold" grpId="0" nodeType="afterEffect">
                                  <p:stCondLst>
                                    <p:cond delay="200"/>
                                  </p:stCondLst>
                                  <p:childTnLst>
                                    <p:set>
                                      <p:cBhvr>
                                        <p:cTn id="49" dur="1" fill="hold">
                                          <p:stCondLst>
                                            <p:cond delay="0"/>
                                          </p:stCondLst>
                                        </p:cTn>
                                        <p:tgtEl>
                                          <p:spTgt spid="83"/>
                                        </p:tgtEl>
                                        <p:attrNameLst>
                                          <p:attrName>style.visibility</p:attrName>
                                        </p:attrNameLst>
                                      </p:cBhvr>
                                      <p:to>
                                        <p:strVal val="visible"/>
                                      </p:to>
                                    </p:set>
                                  </p:childTnLst>
                                </p:cTn>
                              </p:par>
                            </p:childTnLst>
                          </p:cTn>
                        </p:par>
                        <p:par>
                          <p:cTn id="50" fill="hold">
                            <p:stCondLst>
                              <p:cond delay="600"/>
                            </p:stCondLst>
                            <p:childTnLst>
                              <p:par>
                                <p:cTn id="51" presetID="1" presetClass="entr" presetSubtype="0" fill="hold" grpId="0" nodeType="afterEffect">
                                  <p:stCondLst>
                                    <p:cond delay="200"/>
                                  </p:stCondLst>
                                  <p:childTnLst>
                                    <p:set>
                                      <p:cBhvr>
                                        <p:cTn id="52" dur="1" fill="hold">
                                          <p:stCondLst>
                                            <p:cond delay="0"/>
                                          </p:stCondLst>
                                        </p:cTn>
                                        <p:tgtEl>
                                          <p:spTgt spid="49"/>
                                        </p:tgtEl>
                                        <p:attrNameLst>
                                          <p:attrName>style.visibility</p:attrName>
                                        </p:attrNameLst>
                                      </p:cBhvr>
                                      <p:to>
                                        <p:strVal val="visible"/>
                                      </p:to>
                                    </p:set>
                                  </p:childTnLst>
                                </p:cTn>
                              </p:par>
                            </p:childTnLst>
                          </p:cTn>
                        </p:par>
                        <p:par>
                          <p:cTn id="53" fill="hold">
                            <p:stCondLst>
                              <p:cond delay="800"/>
                            </p:stCondLst>
                            <p:childTnLst>
                              <p:par>
                                <p:cTn id="54" presetID="1" presetClass="entr" presetSubtype="0" fill="hold" grpId="0" nodeType="afterEffect">
                                  <p:stCondLst>
                                    <p:cond delay="200"/>
                                  </p:stCondLst>
                                  <p:childTnLst>
                                    <p:set>
                                      <p:cBhvr>
                                        <p:cTn id="55" dur="1" fill="hold">
                                          <p:stCondLst>
                                            <p:cond delay="0"/>
                                          </p:stCondLst>
                                        </p:cTn>
                                        <p:tgtEl>
                                          <p:spTgt spid="48"/>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grpId="0" nodeType="afterEffect">
                                  <p:stCondLst>
                                    <p:cond delay="200"/>
                                  </p:stCondLst>
                                  <p:childTnLst>
                                    <p:set>
                                      <p:cBhvr>
                                        <p:cTn id="58" dur="1" fill="hold">
                                          <p:stCondLst>
                                            <p:cond delay="0"/>
                                          </p:stCondLst>
                                        </p:cTn>
                                        <p:tgtEl>
                                          <p:spTgt spid="50"/>
                                        </p:tgtEl>
                                        <p:attrNameLst>
                                          <p:attrName>style.visibility</p:attrName>
                                        </p:attrNameLst>
                                      </p:cBhvr>
                                      <p:to>
                                        <p:strVal val="visible"/>
                                      </p:to>
                                    </p:set>
                                  </p:childTnLst>
                                </p:cTn>
                              </p:par>
                            </p:childTnLst>
                          </p:cTn>
                        </p:par>
                        <p:par>
                          <p:cTn id="59" fill="hold">
                            <p:stCondLst>
                              <p:cond delay="1200"/>
                            </p:stCondLst>
                            <p:childTnLst>
                              <p:par>
                                <p:cTn id="60" presetID="1" presetClass="entr" presetSubtype="0" fill="hold" grpId="0" nodeType="afterEffect">
                                  <p:stCondLst>
                                    <p:cond delay="200"/>
                                  </p:stCondLst>
                                  <p:childTnLst>
                                    <p:set>
                                      <p:cBhvr>
                                        <p:cTn id="61" dur="1" fill="hold">
                                          <p:stCondLst>
                                            <p:cond delay="0"/>
                                          </p:stCondLst>
                                        </p:cTn>
                                        <p:tgtEl>
                                          <p:spTgt spid="55"/>
                                        </p:tgtEl>
                                        <p:attrNameLst>
                                          <p:attrName>style.visibility</p:attrName>
                                        </p:attrNameLst>
                                      </p:cBhvr>
                                      <p:to>
                                        <p:strVal val="visible"/>
                                      </p:to>
                                    </p:set>
                                  </p:childTnLst>
                                </p:cTn>
                              </p:par>
                            </p:childTnLst>
                          </p:cTn>
                        </p:par>
                        <p:par>
                          <p:cTn id="62" fill="hold">
                            <p:stCondLst>
                              <p:cond delay="1400"/>
                            </p:stCondLst>
                            <p:childTnLst>
                              <p:par>
                                <p:cTn id="63" presetID="1" presetClass="entr" presetSubtype="0" fill="hold" grpId="0" nodeType="afterEffect">
                                  <p:stCondLst>
                                    <p:cond delay="200"/>
                                  </p:stCondLst>
                                  <p:childTnLst>
                                    <p:set>
                                      <p:cBhvr>
                                        <p:cTn id="64" dur="1" fill="hold">
                                          <p:stCondLst>
                                            <p:cond delay="0"/>
                                          </p:stCondLst>
                                        </p:cTn>
                                        <p:tgtEl>
                                          <p:spTgt spid="62"/>
                                        </p:tgtEl>
                                        <p:attrNameLst>
                                          <p:attrName>style.visibility</p:attrName>
                                        </p:attrNameLst>
                                      </p:cBhvr>
                                      <p:to>
                                        <p:strVal val="visible"/>
                                      </p:to>
                                    </p:set>
                                  </p:childTnLst>
                                </p:cTn>
                              </p:par>
                            </p:childTnLst>
                          </p:cTn>
                        </p:par>
                        <p:par>
                          <p:cTn id="65" fill="hold">
                            <p:stCondLst>
                              <p:cond delay="1600"/>
                            </p:stCondLst>
                            <p:childTnLst>
                              <p:par>
                                <p:cTn id="66" presetID="1" presetClass="entr" presetSubtype="0" fill="hold" grpId="0" nodeType="afterEffect">
                                  <p:stCondLst>
                                    <p:cond delay="200"/>
                                  </p:stCondLst>
                                  <p:childTnLst>
                                    <p:set>
                                      <p:cBhvr>
                                        <p:cTn id="67" dur="1" fill="hold">
                                          <p:stCondLst>
                                            <p:cond delay="0"/>
                                          </p:stCondLst>
                                        </p:cTn>
                                        <p:tgtEl>
                                          <p:spTgt spid="61"/>
                                        </p:tgtEl>
                                        <p:attrNameLst>
                                          <p:attrName>style.visibility</p:attrName>
                                        </p:attrNameLst>
                                      </p:cBhvr>
                                      <p:to>
                                        <p:strVal val="visible"/>
                                      </p:to>
                                    </p:set>
                                  </p:childTnLst>
                                </p:cTn>
                              </p:par>
                            </p:childTnLst>
                          </p:cTn>
                        </p:par>
                        <p:par>
                          <p:cTn id="68" fill="hold">
                            <p:stCondLst>
                              <p:cond delay="1800"/>
                            </p:stCondLst>
                            <p:childTnLst>
                              <p:par>
                                <p:cTn id="69" presetID="1" presetClass="entr" presetSubtype="0" fill="hold" grpId="0" nodeType="afterEffect">
                                  <p:stCondLst>
                                    <p:cond delay="200"/>
                                  </p:stCondLst>
                                  <p:childTnLst>
                                    <p:set>
                                      <p:cBhvr>
                                        <p:cTn id="70" dur="1" fill="hold">
                                          <p:stCondLst>
                                            <p:cond delay="0"/>
                                          </p:stCondLst>
                                        </p:cTn>
                                        <p:tgtEl>
                                          <p:spTgt spid="63"/>
                                        </p:tgtEl>
                                        <p:attrNameLst>
                                          <p:attrName>style.visibility</p:attrName>
                                        </p:attrNameLst>
                                      </p:cBhvr>
                                      <p:to>
                                        <p:strVal val="visible"/>
                                      </p:to>
                                    </p:set>
                                  </p:childTnLst>
                                </p:cTn>
                              </p:par>
                            </p:childTnLst>
                          </p:cTn>
                        </p:par>
                        <p:par>
                          <p:cTn id="71" fill="hold">
                            <p:stCondLst>
                              <p:cond delay="2000"/>
                            </p:stCondLst>
                            <p:childTnLst>
                              <p:par>
                                <p:cTn id="72" presetID="1" presetClass="entr" presetSubtype="0" fill="hold" grpId="0" nodeType="afterEffect">
                                  <p:stCondLst>
                                    <p:cond delay="200"/>
                                  </p:stCondLst>
                                  <p:childTnLst>
                                    <p:set>
                                      <p:cBhvr>
                                        <p:cTn id="73" dur="1" fill="hold">
                                          <p:stCondLst>
                                            <p:cond delay="0"/>
                                          </p:stCondLst>
                                        </p:cTn>
                                        <p:tgtEl>
                                          <p:spTgt spid="6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6" presetClass="emph" presetSubtype="0" fill="hold" nodeType="clickEffect">
                                  <p:stCondLst>
                                    <p:cond delay="0"/>
                                  </p:stCondLst>
                                  <p:childTnLst>
                                    <p:animScale>
                                      <p:cBhvr>
                                        <p:cTn id="81" dur="2000" fill="hold"/>
                                        <p:tgtEl>
                                          <p:spTgt spid="58"/>
                                        </p:tgtEl>
                                      </p:cBhvr>
                                      <p:by x="33000" y="33000"/>
                                    </p:animScale>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2000" fill="hold"/>
                                        <p:tgtEl>
                                          <p:spTgt spid="81"/>
                                        </p:tgtEl>
                                      </p:cBhvr>
                                      <p:by x="33000" y="33000"/>
                                    </p:animScale>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3" grpId="0" animBg="1"/>
      <p:bldP spid="54" grpId="0" animBg="1"/>
      <p:bldP spid="59" grpId="0"/>
      <p:bldP spid="60" grpId="0"/>
      <p:bldP spid="83" grpId="0"/>
      <p:bldP spid="48" grpId="0"/>
      <p:bldP spid="49" grpId="0"/>
      <p:bldP spid="50" grpId="0"/>
      <p:bldP spid="51" grpId="0"/>
      <p:bldP spid="55" grpId="0"/>
      <p:bldP spid="61" grpId="0"/>
      <p:bldP spid="62" grpId="0"/>
      <p:bldP spid="63" grpId="0"/>
      <p:bldP spid="64" grpId="0"/>
      <p:bldP spid="65" grpId="0"/>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Line 2"/>
          <p:cNvSpPr>
            <a:spLocks noChangeShapeType="1"/>
          </p:cNvSpPr>
          <p:nvPr/>
        </p:nvSpPr>
        <p:spPr bwMode="auto">
          <a:xfrm>
            <a:off x="3619500" y="1919288"/>
            <a:ext cx="0" cy="990600"/>
          </a:xfrm>
          <a:prstGeom prst="line">
            <a:avLst/>
          </a:prstGeom>
          <a:noFill/>
          <a:ln w="25400">
            <a:solidFill>
              <a:schemeClr val="tx1"/>
            </a:solidFill>
            <a:round/>
            <a:headEnd/>
            <a:tailEnd/>
          </a:ln>
          <a:effectLst/>
        </p:spPr>
        <p:txBody>
          <a:bodyPr wrap="none" anchor="ctr"/>
          <a:lstStyle/>
          <a:p>
            <a:endParaRPr lang="pl-PL"/>
          </a:p>
        </p:txBody>
      </p:sp>
      <p:sp>
        <p:nvSpPr>
          <p:cNvPr id="187395" name="Line 3"/>
          <p:cNvSpPr>
            <a:spLocks noChangeShapeType="1"/>
          </p:cNvSpPr>
          <p:nvPr/>
        </p:nvSpPr>
        <p:spPr bwMode="auto">
          <a:xfrm>
            <a:off x="3848100" y="1995488"/>
            <a:ext cx="0" cy="990600"/>
          </a:xfrm>
          <a:prstGeom prst="line">
            <a:avLst/>
          </a:prstGeom>
          <a:noFill/>
          <a:ln w="25400">
            <a:solidFill>
              <a:schemeClr val="tx1"/>
            </a:solidFill>
            <a:round/>
            <a:headEnd/>
            <a:tailEnd/>
          </a:ln>
          <a:effectLst/>
        </p:spPr>
        <p:txBody>
          <a:bodyPr wrap="none" anchor="ctr"/>
          <a:lstStyle/>
          <a:p>
            <a:endParaRPr lang="pl-PL"/>
          </a:p>
        </p:txBody>
      </p:sp>
      <p:sp>
        <p:nvSpPr>
          <p:cNvPr id="187396" name="Line 4"/>
          <p:cNvSpPr>
            <a:spLocks noChangeShapeType="1"/>
          </p:cNvSpPr>
          <p:nvPr/>
        </p:nvSpPr>
        <p:spPr bwMode="auto">
          <a:xfrm>
            <a:off x="3009900" y="2224088"/>
            <a:ext cx="0" cy="990600"/>
          </a:xfrm>
          <a:prstGeom prst="line">
            <a:avLst/>
          </a:prstGeom>
          <a:noFill/>
          <a:ln w="25400">
            <a:solidFill>
              <a:schemeClr val="tx1"/>
            </a:solidFill>
            <a:round/>
            <a:headEnd/>
            <a:tailEnd/>
          </a:ln>
          <a:effectLst/>
        </p:spPr>
        <p:txBody>
          <a:bodyPr wrap="none" anchor="ctr"/>
          <a:lstStyle/>
          <a:p>
            <a:endParaRPr lang="pl-PL"/>
          </a:p>
        </p:txBody>
      </p:sp>
      <p:sp>
        <p:nvSpPr>
          <p:cNvPr id="187397" name="Line 5"/>
          <p:cNvSpPr>
            <a:spLocks noChangeShapeType="1"/>
          </p:cNvSpPr>
          <p:nvPr/>
        </p:nvSpPr>
        <p:spPr bwMode="auto">
          <a:xfrm flipV="1">
            <a:off x="3009900" y="19954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398" name="Line 6"/>
          <p:cNvSpPr>
            <a:spLocks noChangeShapeType="1"/>
          </p:cNvSpPr>
          <p:nvPr/>
        </p:nvSpPr>
        <p:spPr bwMode="auto">
          <a:xfrm flipV="1">
            <a:off x="3009900" y="29860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399" name="Line 7"/>
          <p:cNvSpPr>
            <a:spLocks noChangeShapeType="1"/>
          </p:cNvSpPr>
          <p:nvPr/>
        </p:nvSpPr>
        <p:spPr bwMode="auto">
          <a:xfrm>
            <a:off x="3848100" y="1995488"/>
            <a:ext cx="0" cy="990600"/>
          </a:xfrm>
          <a:prstGeom prst="line">
            <a:avLst/>
          </a:prstGeom>
          <a:noFill/>
          <a:ln w="25400">
            <a:solidFill>
              <a:schemeClr val="tx1"/>
            </a:solidFill>
            <a:round/>
            <a:headEnd/>
            <a:tailEnd/>
          </a:ln>
          <a:effectLst/>
        </p:spPr>
        <p:txBody>
          <a:bodyPr wrap="none" anchor="ctr"/>
          <a:lstStyle/>
          <a:p>
            <a:endParaRPr lang="pl-PL"/>
          </a:p>
        </p:txBody>
      </p:sp>
      <p:sp>
        <p:nvSpPr>
          <p:cNvPr id="187400" name="Line 8"/>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7401" name="Rectangle 9"/>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Double</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photon</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pairs</a:t>
            </a:r>
            <a:endParaRPr lang="en-GB" sz="3200" b="1" dirty="0">
              <a:solidFill>
                <a:schemeClr val="folHlink"/>
              </a:solidFill>
              <a:latin typeface="Tahoma" pitchFamily="34" charset="0"/>
            </a:endParaRPr>
          </a:p>
        </p:txBody>
      </p:sp>
      <p:sp>
        <p:nvSpPr>
          <p:cNvPr id="187402" name="Oval 10"/>
          <p:cNvSpPr>
            <a:spLocks noChangeArrowheads="1"/>
          </p:cNvSpPr>
          <p:nvPr/>
        </p:nvSpPr>
        <p:spPr bwMode="auto">
          <a:xfrm rot="586121">
            <a:off x="6438900" y="2509838"/>
            <a:ext cx="1670050" cy="2681287"/>
          </a:xfrm>
          <a:prstGeom prst="ellipse">
            <a:avLst/>
          </a:prstGeom>
          <a:noFill/>
          <a:ln w="12700">
            <a:solidFill>
              <a:srgbClr val="FF0000"/>
            </a:solidFill>
            <a:round/>
            <a:headEnd/>
            <a:tailEnd/>
          </a:ln>
          <a:effectLst/>
        </p:spPr>
        <p:txBody>
          <a:bodyPr wrap="none" anchor="ctr"/>
          <a:lstStyle/>
          <a:p>
            <a:endParaRPr lang="pl-PL"/>
          </a:p>
        </p:txBody>
      </p:sp>
      <p:sp>
        <p:nvSpPr>
          <p:cNvPr id="187403" name="Line 11"/>
          <p:cNvSpPr>
            <a:spLocks noChangeShapeType="1"/>
          </p:cNvSpPr>
          <p:nvPr/>
        </p:nvSpPr>
        <p:spPr bwMode="auto">
          <a:xfrm flipV="1">
            <a:off x="6790944" y="3024186"/>
            <a:ext cx="1381456" cy="1816038"/>
          </a:xfrm>
          <a:prstGeom prst="line">
            <a:avLst/>
          </a:prstGeom>
          <a:noFill/>
          <a:ln w="19050">
            <a:solidFill>
              <a:srgbClr val="FF0000"/>
            </a:solidFill>
            <a:prstDash val="dash"/>
            <a:round/>
            <a:headEnd/>
            <a:tailEnd/>
          </a:ln>
          <a:effectLst/>
        </p:spPr>
        <p:txBody>
          <a:bodyPr wrap="none" anchor="ctr"/>
          <a:lstStyle/>
          <a:p>
            <a:endParaRPr lang="pl-PL"/>
          </a:p>
        </p:txBody>
      </p:sp>
      <p:sp>
        <p:nvSpPr>
          <p:cNvPr id="187404" name="Line 12"/>
          <p:cNvSpPr>
            <a:spLocks noChangeShapeType="1"/>
          </p:cNvSpPr>
          <p:nvPr/>
        </p:nvSpPr>
        <p:spPr bwMode="auto">
          <a:xfrm>
            <a:off x="876300" y="1690688"/>
            <a:ext cx="2557463" cy="876300"/>
          </a:xfrm>
          <a:prstGeom prst="line">
            <a:avLst/>
          </a:prstGeom>
          <a:noFill/>
          <a:ln w="38100">
            <a:solidFill>
              <a:srgbClr val="B601FF"/>
            </a:solidFill>
            <a:round/>
            <a:headEnd/>
            <a:tailEnd type="stealth" w="med" len="lg"/>
          </a:ln>
          <a:effectLst/>
        </p:spPr>
        <p:txBody>
          <a:bodyPr wrap="none" anchor="ctr"/>
          <a:lstStyle/>
          <a:p>
            <a:endParaRPr lang="pl-PL"/>
          </a:p>
        </p:txBody>
      </p:sp>
      <p:sp>
        <p:nvSpPr>
          <p:cNvPr id="187405" name="Line 13"/>
          <p:cNvSpPr>
            <a:spLocks noChangeShapeType="1"/>
          </p:cNvSpPr>
          <p:nvPr/>
        </p:nvSpPr>
        <p:spPr bwMode="auto">
          <a:xfrm flipV="1">
            <a:off x="3314700" y="2519363"/>
            <a:ext cx="4119563" cy="9525"/>
          </a:xfrm>
          <a:prstGeom prst="line">
            <a:avLst/>
          </a:prstGeom>
          <a:noFill/>
          <a:ln w="12700">
            <a:solidFill>
              <a:srgbClr val="FF0000"/>
            </a:solidFill>
            <a:round/>
            <a:headEnd/>
            <a:tailEnd/>
          </a:ln>
          <a:effectLst/>
        </p:spPr>
        <p:txBody>
          <a:bodyPr wrap="none" anchor="ctr"/>
          <a:lstStyle/>
          <a:p>
            <a:endParaRPr lang="pl-PL"/>
          </a:p>
        </p:txBody>
      </p:sp>
      <p:sp>
        <p:nvSpPr>
          <p:cNvPr id="187406" name="Line 14"/>
          <p:cNvSpPr>
            <a:spLocks noChangeShapeType="1"/>
          </p:cNvSpPr>
          <p:nvPr/>
        </p:nvSpPr>
        <p:spPr bwMode="auto">
          <a:xfrm>
            <a:off x="3314700" y="2528888"/>
            <a:ext cx="3467100" cy="2519362"/>
          </a:xfrm>
          <a:prstGeom prst="line">
            <a:avLst/>
          </a:prstGeom>
          <a:noFill/>
          <a:ln w="12700">
            <a:solidFill>
              <a:srgbClr val="FF0000"/>
            </a:solidFill>
            <a:round/>
            <a:headEnd/>
            <a:tailEnd/>
          </a:ln>
          <a:effectLst/>
        </p:spPr>
        <p:txBody>
          <a:bodyPr wrap="none" anchor="ctr"/>
          <a:lstStyle/>
          <a:p>
            <a:endParaRPr lang="pl-PL"/>
          </a:p>
        </p:txBody>
      </p:sp>
      <p:sp>
        <p:nvSpPr>
          <p:cNvPr id="187407" name="Line 15"/>
          <p:cNvSpPr>
            <a:spLocks noChangeShapeType="1"/>
          </p:cNvSpPr>
          <p:nvPr/>
        </p:nvSpPr>
        <p:spPr bwMode="auto">
          <a:xfrm>
            <a:off x="3386138" y="2552700"/>
            <a:ext cx="4090961" cy="1373981"/>
          </a:xfrm>
          <a:prstGeom prst="line">
            <a:avLst/>
          </a:prstGeom>
          <a:noFill/>
          <a:ln w="19050">
            <a:solidFill>
              <a:srgbClr val="FF0000"/>
            </a:solidFill>
            <a:prstDash val="dash"/>
            <a:round/>
            <a:headEnd/>
            <a:tailEnd/>
          </a:ln>
          <a:effectLst/>
        </p:spPr>
        <p:txBody>
          <a:bodyPr wrap="none" anchor="ctr"/>
          <a:lstStyle/>
          <a:p>
            <a:endParaRPr lang="pl-PL"/>
          </a:p>
        </p:txBody>
      </p:sp>
      <p:sp>
        <p:nvSpPr>
          <p:cNvPr id="187408" name="Line 16"/>
          <p:cNvSpPr>
            <a:spLocks noChangeShapeType="1"/>
          </p:cNvSpPr>
          <p:nvPr/>
        </p:nvSpPr>
        <p:spPr bwMode="auto">
          <a:xfrm>
            <a:off x="3424238" y="2566987"/>
            <a:ext cx="3366706" cy="2273237"/>
          </a:xfrm>
          <a:prstGeom prst="line">
            <a:avLst/>
          </a:prstGeom>
          <a:noFill/>
          <a:ln w="38100">
            <a:solidFill>
              <a:srgbClr val="FF0000"/>
            </a:solidFill>
            <a:round/>
            <a:headEnd/>
            <a:tailEnd type="stealth" w="med" len="lg"/>
          </a:ln>
          <a:effectLst/>
        </p:spPr>
        <p:txBody>
          <a:bodyPr wrap="none" anchor="ctr"/>
          <a:lstStyle/>
          <a:p>
            <a:endParaRPr lang="pl-PL" dirty="0"/>
          </a:p>
        </p:txBody>
      </p:sp>
      <p:sp>
        <p:nvSpPr>
          <p:cNvPr id="187409" name="Line 17"/>
          <p:cNvSpPr>
            <a:spLocks noChangeShapeType="1"/>
          </p:cNvSpPr>
          <p:nvPr/>
        </p:nvSpPr>
        <p:spPr bwMode="auto">
          <a:xfrm>
            <a:off x="3419475" y="2571750"/>
            <a:ext cx="4752925" cy="417513"/>
          </a:xfrm>
          <a:prstGeom prst="line">
            <a:avLst/>
          </a:prstGeom>
          <a:noFill/>
          <a:ln w="38100">
            <a:solidFill>
              <a:srgbClr val="FF0000"/>
            </a:solidFill>
            <a:round/>
            <a:headEnd/>
            <a:tailEnd type="stealth" w="med" len="lg"/>
          </a:ln>
          <a:effectLst/>
        </p:spPr>
        <p:txBody>
          <a:bodyPr wrap="none" anchor="ctr"/>
          <a:lstStyle/>
          <a:p>
            <a:endParaRPr lang="pl-PL"/>
          </a:p>
        </p:txBody>
      </p:sp>
      <p:sp>
        <p:nvSpPr>
          <p:cNvPr id="187410" name="Oval 18"/>
          <p:cNvSpPr>
            <a:spLocks noChangeArrowheads="1"/>
          </p:cNvSpPr>
          <p:nvPr/>
        </p:nvSpPr>
        <p:spPr bwMode="auto">
          <a:xfrm>
            <a:off x="2852738" y="2943225"/>
            <a:ext cx="104775" cy="190500"/>
          </a:xfrm>
          <a:prstGeom prst="ellipse">
            <a:avLst/>
          </a:prstGeom>
          <a:solidFill>
            <a:schemeClr val="tx1"/>
          </a:solidFill>
          <a:ln w="9525">
            <a:solidFill>
              <a:schemeClr val="tx1"/>
            </a:solidFill>
            <a:round/>
            <a:headEnd/>
            <a:tailEnd/>
          </a:ln>
          <a:effectLst/>
        </p:spPr>
        <p:txBody>
          <a:bodyPr wrap="none" anchor="ctr"/>
          <a:lstStyle/>
          <a:p>
            <a:endParaRPr lang="pl-PL"/>
          </a:p>
        </p:txBody>
      </p:sp>
      <p:grpSp>
        <p:nvGrpSpPr>
          <p:cNvPr id="187411" name="Group 19"/>
          <p:cNvGrpSpPr>
            <a:grpSpLocks/>
          </p:cNvGrpSpPr>
          <p:nvPr/>
        </p:nvGrpSpPr>
        <p:grpSpPr bwMode="auto">
          <a:xfrm>
            <a:off x="865188" y="1397000"/>
            <a:ext cx="1989137" cy="1230313"/>
            <a:chOff x="545" y="880"/>
            <a:chExt cx="1253" cy="775"/>
          </a:xfrm>
        </p:grpSpPr>
        <p:sp>
          <p:nvSpPr>
            <p:cNvPr id="187412" name="Line 20"/>
            <p:cNvSpPr>
              <a:spLocks noChangeShapeType="1"/>
            </p:cNvSpPr>
            <p:nvPr/>
          </p:nvSpPr>
          <p:spPr bwMode="auto">
            <a:xfrm flipH="1">
              <a:off x="545" y="880"/>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3" name="Line 21"/>
            <p:cNvSpPr>
              <a:spLocks noChangeShapeType="1"/>
            </p:cNvSpPr>
            <p:nvPr/>
          </p:nvSpPr>
          <p:spPr bwMode="auto">
            <a:xfrm flipH="1">
              <a:off x="779" y="962"/>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4" name="Line 22"/>
            <p:cNvSpPr>
              <a:spLocks noChangeShapeType="1"/>
            </p:cNvSpPr>
            <p:nvPr/>
          </p:nvSpPr>
          <p:spPr bwMode="auto">
            <a:xfrm flipH="1">
              <a:off x="1021" y="1044"/>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5" name="Line 23"/>
            <p:cNvSpPr>
              <a:spLocks noChangeShapeType="1"/>
            </p:cNvSpPr>
            <p:nvPr/>
          </p:nvSpPr>
          <p:spPr bwMode="auto">
            <a:xfrm flipH="1">
              <a:off x="1277" y="1117"/>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6" name="Line 24"/>
            <p:cNvSpPr>
              <a:spLocks noChangeShapeType="1"/>
            </p:cNvSpPr>
            <p:nvPr/>
          </p:nvSpPr>
          <p:spPr bwMode="auto">
            <a:xfrm flipH="1">
              <a:off x="1510" y="1175"/>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grpSp>
      <p:sp>
        <p:nvSpPr>
          <p:cNvPr id="187417" name="Line 25"/>
          <p:cNvSpPr>
            <a:spLocks noChangeShapeType="1"/>
          </p:cNvSpPr>
          <p:nvPr/>
        </p:nvSpPr>
        <p:spPr bwMode="auto">
          <a:xfrm flipH="1">
            <a:off x="5205912" y="3581621"/>
            <a:ext cx="0" cy="373062"/>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22" name="Line 30"/>
          <p:cNvSpPr>
            <a:spLocks noChangeShapeType="1"/>
          </p:cNvSpPr>
          <p:nvPr/>
        </p:nvSpPr>
        <p:spPr bwMode="auto">
          <a:xfrm>
            <a:off x="3009900" y="2224088"/>
            <a:ext cx="0" cy="990600"/>
          </a:xfrm>
          <a:prstGeom prst="line">
            <a:avLst/>
          </a:prstGeom>
          <a:noFill/>
          <a:ln w="25400">
            <a:solidFill>
              <a:schemeClr val="tx1"/>
            </a:solidFill>
            <a:round/>
            <a:headEnd/>
            <a:tailEnd/>
          </a:ln>
          <a:effectLst/>
        </p:spPr>
        <p:txBody>
          <a:bodyPr wrap="none" anchor="ctr"/>
          <a:lstStyle/>
          <a:p>
            <a:endParaRPr lang="pl-PL"/>
          </a:p>
        </p:txBody>
      </p:sp>
      <p:sp>
        <p:nvSpPr>
          <p:cNvPr id="187423" name="Line 31"/>
          <p:cNvSpPr>
            <a:spLocks noChangeShapeType="1"/>
          </p:cNvSpPr>
          <p:nvPr/>
        </p:nvSpPr>
        <p:spPr bwMode="auto">
          <a:xfrm flipV="1">
            <a:off x="3009900" y="19954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4" name="Line 32"/>
          <p:cNvSpPr>
            <a:spLocks noChangeShapeType="1"/>
          </p:cNvSpPr>
          <p:nvPr/>
        </p:nvSpPr>
        <p:spPr bwMode="auto">
          <a:xfrm flipV="1">
            <a:off x="3009900" y="29860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5" name="Line 33"/>
          <p:cNvSpPr>
            <a:spLocks noChangeShapeType="1"/>
          </p:cNvSpPr>
          <p:nvPr/>
        </p:nvSpPr>
        <p:spPr bwMode="auto">
          <a:xfrm>
            <a:off x="2781300" y="2147888"/>
            <a:ext cx="0" cy="990600"/>
          </a:xfrm>
          <a:prstGeom prst="line">
            <a:avLst/>
          </a:prstGeom>
          <a:noFill/>
          <a:ln w="25400">
            <a:solidFill>
              <a:schemeClr val="tx1"/>
            </a:solidFill>
            <a:round/>
            <a:headEnd/>
            <a:tailEnd/>
          </a:ln>
          <a:effectLst/>
        </p:spPr>
        <p:txBody>
          <a:bodyPr wrap="none" anchor="ctr"/>
          <a:lstStyle/>
          <a:p>
            <a:endParaRPr lang="pl-PL"/>
          </a:p>
        </p:txBody>
      </p:sp>
      <p:sp>
        <p:nvSpPr>
          <p:cNvPr id="187426" name="Line 34"/>
          <p:cNvSpPr>
            <a:spLocks noChangeShapeType="1"/>
          </p:cNvSpPr>
          <p:nvPr/>
        </p:nvSpPr>
        <p:spPr bwMode="auto">
          <a:xfrm flipV="1">
            <a:off x="2781300" y="19192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7" name="Line 35"/>
          <p:cNvSpPr>
            <a:spLocks noChangeShapeType="1"/>
          </p:cNvSpPr>
          <p:nvPr/>
        </p:nvSpPr>
        <p:spPr bwMode="auto">
          <a:xfrm flipV="1">
            <a:off x="2781300" y="29098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8" name="Line 36"/>
          <p:cNvSpPr>
            <a:spLocks noChangeShapeType="1"/>
          </p:cNvSpPr>
          <p:nvPr/>
        </p:nvSpPr>
        <p:spPr bwMode="auto">
          <a:xfrm>
            <a:off x="2781300" y="2147888"/>
            <a:ext cx="228600" cy="76200"/>
          </a:xfrm>
          <a:prstGeom prst="line">
            <a:avLst/>
          </a:prstGeom>
          <a:noFill/>
          <a:ln w="25400">
            <a:solidFill>
              <a:schemeClr val="tx1"/>
            </a:solidFill>
            <a:round/>
            <a:headEnd/>
            <a:tailEnd/>
          </a:ln>
          <a:effectLst/>
        </p:spPr>
        <p:txBody>
          <a:bodyPr wrap="none" anchor="ctr"/>
          <a:lstStyle/>
          <a:p>
            <a:endParaRPr lang="pl-PL"/>
          </a:p>
        </p:txBody>
      </p:sp>
      <p:sp>
        <p:nvSpPr>
          <p:cNvPr id="187429" name="Line 37"/>
          <p:cNvSpPr>
            <a:spLocks noChangeShapeType="1"/>
          </p:cNvSpPr>
          <p:nvPr/>
        </p:nvSpPr>
        <p:spPr bwMode="auto">
          <a:xfrm>
            <a:off x="3619500" y="1919288"/>
            <a:ext cx="228600" cy="76200"/>
          </a:xfrm>
          <a:prstGeom prst="line">
            <a:avLst/>
          </a:prstGeom>
          <a:noFill/>
          <a:ln w="25400">
            <a:solidFill>
              <a:schemeClr val="tx1"/>
            </a:solidFill>
            <a:round/>
            <a:headEnd/>
            <a:tailEnd/>
          </a:ln>
          <a:effectLst/>
        </p:spPr>
        <p:txBody>
          <a:bodyPr wrap="none" anchor="ctr"/>
          <a:lstStyle/>
          <a:p>
            <a:endParaRPr lang="pl-PL"/>
          </a:p>
        </p:txBody>
      </p:sp>
      <p:sp>
        <p:nvSpPr>
          <p:cNvPr id="187430" name="Line 38"/>
          <p:cNvSpPr>
            <a:spLocks noChangeShapeType="1"/>
          </p:cNvSpPr>
          <p:nvPr/>
        </p:nvSpPr>
        <p:spPr bwMode="auto">
          <a:xfrm flipH="1" flipV="1">
            <a:off x="2781300" y="3138488"/>
            <a:ext cx="228600" cy="76200"/>
          </a:xfrm>
          <a:prstGeom prst="line">
            <a:avLst/>
          </a:prstGeom>
          <a:noFill/>
          <a:ln w="25400">
            <a:solidFill>
              <a:schemeClr val="tx1"/>
            </a:solidFill>
            <a:round/>
            <a:headEnd/>
            <a:tailEnd/>
          </a:ln>
          <a:effectLst/>
        </p:spPr>
        <p:txBody>
          <a:bodyPr wrap="none" anchor="ctr"/>
          <a:lstStyle/>
          <a:p>
            <a:endParaRPr lang="pl-PL"/>
          </a:p>
        </p:txBody>
      </p:sp>
      <p:sp>
        <p:nvSpPr>
          <p:cNvPr id="187431" name="Line 39"/>
          <p:cNvSpPr>
            <a:spLocks noChangeShapeType="1"/>
          </p:cNvSpPr>
          <p:nvPr/>
        </p:nvSpPr>
        <p:spPr bwMode="auto">
          <a:xfrm flipH="1" flipV="1">
            <a:off x="3619500" y="2909888"/>
            <a:ext cx="228600" cy="76200"/>
          </a:xfrm>
          <a:prstGeom prst="line">
            <a:avLst/>
          </a:prstGeom>
          <a:noFill/>
          <a:ln w="25400">
            <a:solidFill>
              <a:schemeClr val="tx1"/>
            </a:solidFill>
            <a:round/>
            <a:headEnd/>
            <a:tailEnd/>
          </a:ln>
          <a:effectLst/>
        </p:spPr>
        <p:txBody>
          <a:bodyPr wrap="none" anchor="ctr"/>
          <a:lstStyle/>
          <a:p>
            <a:endParaRPr lang="pl-PL"/>
          </a:p>
        </p:txBody>
      </p:sp>
      <p:grpSp>
        <p:nvGrpSpPr>
          <p:cNvPr id="187432" name="Group 40"/>
          <p:cNvGrpSpPr>
            <a:grpSpLocks/>
          </p:cNvGrpSpPr>
          <p:nvPr/>
        </p:nvGrpSpPr>
        <p:grpSpPr bwMode="auto">
          <a:xfrm>
            <a:off x="3009900" y="1995488"/>
            <a:ext cx="5327650" cy="3271837"/>
            <a:chOff x="1896" y="1257"/>
            <a:chExt cx="3356" cy="2061"/>
          </a:xfrm>
        </p:grpSpPr>
        <p:grpSp>
          <p:nvGrpSpPr>
            <p:cNvPr id="187433" name="Group 41"/>
            <p:cNvGrpSpPr>
              <a:grpSpLocks/>
            </p:cNvGrpSpPr>
            <p:nvPr/>
          </p:nvGrpSpPr>
          <p:grpSpPr bwMode="auto">
            <a:xfrm>
              <a:off x="2232" y="1629"/>
              <a:ext cx="3020" cy="1689"/>
              <a:chOff x="2232" y="1629"/>
              <a:chExt cx="3020" cy="1689"/>
            </a:xfrm>
          </p:grpSpPr>
          <p:sp>
            <p:nvSpPr>
              <p:cNvPr id="187434" name="Oval 42"/>
              <p:cNvSpPr>
                <a:spLocks noChangeArrowheads="1"/>
              </p:cNvSpPr>
              <p:nvPr/>
            </p:nvSpPr>
            <p:spPr bwMode="auto">
              <a:xfrm rot="586121">
                <a:off x="4200" y="1629"/>
                <a:ext cx="1052" cy="1689"/>
              </a:xfrm>
              <a:prstGeom prst="ellipse">
                <a:avLst/>
              </a:prstGeom>
              <a:noFill/>
              <a:ln w="12700">
                <a:solidFill>
                  <a:srgbClr val="FF0000"/>
                </a:solidFill>
                <a:round/>
                <a:headEnd/>
                <a:tailEnd/>
              </a:ln>
              <a:effectLst/>
            </p:spPr>
            <p:txBody>
              <a:bodyPr wrap="none" anchor="ctr"/>
              <a:lstStyle/>
              <a:p>
                <a:endParaRPr lang="pl-PL"/>
              </a:p>
            </p:txBody>
          </p:sp>
          <p:sp>
            <p:nvSpPr>
              <p:cNvPr id="187435" name="Line 43"/>
              <p:cNvSpPr>
                <a:spLocks noChangeShapeType="1"/>
              </p:cNvSpPr>
              <p:nvPr/>
            </p:nvSpPr>
            <p:spPr bwMode="auto">
              <a:xfrm flipV="1">
                <a:off x="2232" y="1635"/>
                <a:ext cx="2595" cy="6"/>
              </a:xfrm>
              <a:prstGeom prst="line">
                <a:avLst/>
              </a:prstGeom>
              <a:noFill/>
              <a:ln w="12700">
                <a:solidFill>
                  <a:srgbClr val="FF0000"/>
                </a:solidFill>
                <a:round/>
                <a:headEnd/>
                <a:tailEnd/>
              </a:ln>
              <a:effectLst/>
            </p:spPr>
            <p:txBody>
              <a:bodyPr wrap="none" anchor="ctr"/>
              <a:lstStyle/>
              <a:p>
                <a:endParaRPr lang="pl-PL"/>
              </a:p>
            </p:txBody>
          </p:sp>
          <p:sp>
            <p:nvSpPr>
              <p:cNvPr id="187436" name="Line 44"/>
              <p:cNvSpPr>
                <a:spLocks noChangeShapeType="1"/>
              </p:cNvSpPr>
              <p:nvPr/>
            </p:nvSpPr>
            <p:spPr bwMode="auto">
              <a:xfrm>
                <a:off x="2232" y="1641"/>
                <a:ext cx="2217" cy="1611"/>
              </a:xfrm>
              <a:prstGeom prst="line">
                <a:avLst/>
              </a:prstGeom>
              <a:noFill/>
              <a:ln w="12700">
                <a:solidFill>
                  <a:srgbClr val="FF0000"/>
                </a:solidFill>
                <a:round/>
                <a:headEnd/>
                <a:tailEnd/>
              </a:ln>
              <a:effectLst/>
            </p:spPr>
            <p:txBody>
              <a:bodyPr wrap="none" anchor="ctr"/>
              <a:lstStyle/>
              <a:p>
                <a:endParaRPr lang="pl-PL"/>
              </a:p>
            </p:txBody>
          </p:sp>
          <p:sp>
            <p:nvSpPr>
              <p:cNvPr id="187439" name="Line 47"/>
              <p:cNvSpPr>
                <a:spLocks noChangeShapeType="1"/>
              </p:cNvSpPr>
              <p:nvPr/>
            </p:nvSpPr>
            <p:spPr bwMode="auto">
              <a:xfrm flipV="1">
                <a:off x="3651" y="2670"/>
                <a:ext cx="290" cy="65"/>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grpSp>
        <p:grpSp>
          <p:nvGrpSpPr>
            <p:cNvPr id="187443" name="Group 51"/>
            <p:cNvGrpSpPr>
              <a:grpSpLocks/>
            </p:cNvGrpSpPr>
            <p:nvPr/>
          </p:nvGrpSpPr>
          <p:grpSpPr bwMode="auto">
            <a:xfrm>
              <a:off x="1896" y="1257"/>
              <a:ext cx="672" cy="816"/>
              <a:chOff x="1896" y="1257"/>
              <a:chExt cx="672" cy="816"/>
            </a:xfrm>
          </p:grpSpPr>
          <p:sp>
            <p:nvSpPr>
              <p:cNvPr id="187444" name="Oval 52"/>
              <p:cNvSpPr>
                <a:spLocks noChangeArrowheads="1"/>
              </p:cNvSpPr>
              <p:nvPr/>
            </p:nvSpPr>
            <p:spPr bwMode="auto">
              <a:xfrm rot="4582689">
                <a:off x="2052" y="1341"/>
                <a:ext cx="47" cy="103"/>
              </a:xfrm>
              <a:prstGeom prst="ellipse">
                <a:avLst/>
              </a:prstGeom>
              <a:solidFill>
                <a:schemeClr val="tx1"/>
              </a:solidFill>
              <a:ln w="9525">
                <a:solidFill>
                  <a:schemeClr val="tx1"/>
                </a:solidFill>
                <a:round/>
                <a:headEnd/>
                <a:tailEnd/>
              </a:ln>
              <a:effectLst/>
            </p:spPr>
            <p:txBody>
              <a:bodyPr wrap="none" anchor="ctr"/>
              <a:lstStyle/>
              <a:p>
                <a:endParaRPr lang="pl-PL"/>
              </a:p>
            </p:txBody>
          </p:sp>
          <p:sp>
            <p:nvSpPr>
              <p:cNvPr id="187445" name="Line 53"/>
              <p:cNvSpPr>
                <a:spLocks noChangeShapeType="1"/>
              </p:cNvSpPr>
              <p:nvPr/>
            </p:nvSpPr>
            <p:spPr bwMode="auto">
              <a:xfrm flipV="1">
                <a:off x="2040" y="1305"/>
                <a:ext cx="528" cy="144"/>
              </a:xfrm>
              <a:prstGeom prst="line">
                <a:avLst/>
              </a:prstGeom>
              <a:noFill/>
              <a:ln w="25400">
                <a:solidFill>
                  <a:schemeClr val="tx1"/>
                </a:solidFill>
                <a:round/>
                <a:headEnd/>
                <a:tailEnd/>
              </a:ln>
              <a:effectLst/>
            </p:spPr>
            <p:txBody>
              <a:bodyPr wrap="none" anchor="ctr"/>
              <a:lstStyle/>
              <a:p>
                <a:endParaRPr lang="pl-PL"/>
              </a:p>
            </p:txBody>
          </p:sp>
          <p:sp>
            <p:nvSpPr>
              <p:cNvPr id="187446" name="Line 54"/>
              <p:cNvSpPr>
                <a:spLocks noChangeShapeType="1"/>
              </p:cNvSpPr>
              <p:nvPr/>
            </p:nvSpPr>
            <p:spPr bwMode="auto">
              <a:xfrm flipV="1">
                <a:off x="2040" y="1929"/>
                <a:ext cx="528" cy="144"/>
              </a:xfrm>
              <a:prstGeom prst="line">
                <a:avLst/>
              </a:prstGeom>
              <a:noFill/>
              <a:ln w="25400">
                <a:solidFill>
                  <a:schemeClr val="tx1"/>
                </a:solidFill>
                <a:round/>
                <a:headEnd/>
                <a:tailEnd/>
              </a:ln>
              <a:effectLst/>
            </p:spPr>
            <p:txBody>
              <a:bodyPr wrap="none" anchor="ctr"/>
              <a:lstStyle/>
              <a:p>
                <a:endParaRPr lang="pl-PL"/>
              </a:p>
            </p:txBody>
          </p:sp>
          <p:sp>
            <p:nvSpPr>
              <p:cNvPr id="187447" name="Line 55"/>
              <p:cNvSpPr>
                <a:spLocks noChangeShapeType="1"/>
              </p:cNvSpPr>
              <p:nvPr/>
            </p:nvSpPr>
            <p:spPr bwMode="auto">
              <a:xfrm>
                <a:off x="2568" y="1305"/>
                <a:ext cx="0" cy="624"/>
              </a:xfrm>
              <a:prstGeom prst="line">
                <a:avLst/>
              </a:prstGeom>
              <a:noFill/>
              <a:ln w="25400">
                <a:solidFill>
                  <a:schemeClr val="tx1"/>
                </a:solidFill>
                <a:round/>
                <a:headEnd/>
                <a:tailEnd/>
              </a:ln>
              <a:effectLst/>
            </p:spPr>
            <p:txBody>
              <a:bodyPr wrap="none" anchor="ctr"/>
              <a:lstStyle/>
              <a:p>
                <a:endParaRPr lang="pl-PL"/>
              </a:p>
            </p:txBody>
          </p:sp>
          <p:sp>
            <p:nvSpPr>
              <p:cNvPr id="187448" name="Line 56"/>
              <p:cNvSpPr>
                <a:spLocks noChangeShapeType="1"/>
              </p:cNvSpPr>
              <p:nvPr/>
            </p:nvSpPr>
            <p:spPr bwMode="auto">
              <a:xfrm>
                <a:off x="1896" y="1401"/>
                <a:ext cx="144" cy="48"/>
              </a:xfrm>
              <a:prstGeom prst="line">
                <a:avLst/>
              </a:prstGeom>
              <a:noFill/>
              <a:ln w="25400">
                <a:solidFill>
                  <a:schemeClr val="tx1"/>
                </a:solidFill>
                <a:round/>
                <a:headEnd/>
                <a:tailEnd/>
              </a:ln>
              <a:effectLst/>
            </p:spPr>
            <p:txBody>
              <a:bodyPr wrap="none" anchor="ctr"/>
              <a:lstStyle/>
              <a:p>
                <a:endParaRPr lang="pl-PL"/>
              </a:p>
            </p:txBody>
          </p:sp>
          <p:sp>
            <p:nvSpPr>
              <p:cNvPr id="187449" name="Line 57"/>
              <p:cNvSpPr>
                <a:spLocks noChangeShapeType="1"/>
              </p:cNvSpPr>
              <p:nvPr/>
            </p:nvSpPr>
            <p:spPr bwMode="auto">
              <a:xfrm>
                <a:off x="2424" y="1257"/>
                <a:ext cx="144" cy="48"/>
              </a:xfrm>
              <a:prstGeom prst="line">
                <a:avLst/>
              </a:prstGeom>
              <a:noFill/>
              <a:ln w="25400">
                <a:solidFill>
                  <a:schemeClr val="tx1"/>
                </a:solidFill>
                <a:round/>
                <a:headEnd/>
                <a:tailEnd/>
              </a:ln>
              <a:effectLst/>
            </p:spPr>
            <p:txBody>
              <a:bodyPr wrap="none" anchor="ctr"/>
              <a:lstStyle/>
              <a:p>
                <a:endParaRPr lang="pl-PL"/>
              </a:p>
            </p:txBody>
          </p:sp>
          <p:sp>
            <p:nvSpPr>
              <p:cNvPr id="187450" name="Line 58"/>
              <p:cNvSpPr>
                <a:spLocks noChangeShapeType="1"/>
              </p:cNvSpPr>
              <p:nvPr/>
            </p:nvSpPr>
            <p:spPr bwMode="auto">
              <a:xfrm flipH="1" flipV="1">
                <a:off x="1896" y="2025"/>
                <a:ext cx="144" cy="48"/>
              </a:xfrm>
              <a:prstGeom prst="line">
                <a:avLst/>
              </a:prstGeom>
              <a:noFill/>
              <a:ln w="25400">
                <a:solidFill>
                  <a:schemeClr val="tx1"/>
                </a:solidFill>
                <a:round/>
                <a:headEnd/>
                <a:tailEnd/>
              </a:ln>
              <a:effectLst/>
            </p:spPr>
            <p:txBody>
              <a:bodyPr wrap="none" anchor="ctr"/>
              <a:lstStyle/>
              <a:p>
                <a:endParaRPr lang="pl-PL"/>
              </a:p>
            </p:txBody>
          </p:sp>
          <p:sp>
            <p:nvSpPr>
              <p:cNvPr id="187451" name="Line 59"/>
              <p:cNvSpPr>
                <a:spLocks noChangeShapeType="1"/>
              </p:cNvSpPr>
              <p:nvPr/>
            </p:nvSpPr>
            <p:spPr bwMode="auto">
              <a:xfrm flipH="1" flipV="1">
                <a:off x="2424" y="1881"/>
                <a:ext cx="144" cy="48"/>
              </a:xfrm>
              <a:prstGeom prst="line">
                <a:avLst/>
              </a:prstGeom>
              <a:noFill/>
              <a:ln w="25400">
                <a:solidFill>
                  <a:schemeClr val="tx1"/>
                </a:solidFill>
                <a:round/>
                <a:headEnd/>
                <a:tailEnd/>
              </a:ln>
              <a:effectLst/>
            </p:spPr>
            <p:txBody>
              <a:bodyPr wrap="none" anchor="ctr"/>
              <a:lstStyle/>
              <a:p>
                <a:endParaRPr lang="pl-PL"/>
              </a:p>
            </p:txBody>
          </p:sp>
          <p:sp>
            <p:nvSpPr>
              <p:cNvPr id="187452" name="Line 60"/>
              <p:cNvSpPr>
                <a:spLocks noChangeShapeType="1"/>
              </p:cNvSpPr>
              <p:nvPr/>
            </p:nvSpPr>
            <p:spPr bwMode="auto">
              <a:xfrm>
                <a:off x="2040" y="1449"/>
                <a:ext cx="0" cy="624"/>
              </a:xfrm>
              <a:prstGeom prst="line">
                <a:avLst/>
              </a:prstGeom>
              <a:noFill/>
              <a:ln w="25400">
                <a:solidFill>
                  <a:schemeClr val="tx1"/>
                </a:solidFill>
                <a:round/>
                <a:headEnd/>
                <a:tailEnd/>
              </a:ln>
              <a:effectLst/>
            </p:spPr>
            <p:txBody>
              <a:bodyPr wrap="none" anchor="ctr"/>
              <a:lstStyle/>
              <a:p>
                <a:endParaRPr lang="pl-PL"/>
              </a:p>
            </p:txBody>
          </p:sp>
        </p:grpSp>
      </p:grpSp>
      <p:sp>
        <p:nvSpPr>
          <p:cNvPr id="187457" name="Text Box 65"/>
          <p:cNvSpPr txBox="1">
            <a:spLocks noChangeArrowheads="1"/>
          </p:cNvSpPr>
          <p:nvPr/>
        </p:nvSpPr>
        <p:spPr bwMode="auto">
          <a:xfrm>
            <a:off x="536575" y="4448229"/>
            <a:ext cx="2089150" cy="396875"/>
          </a:xfrm>
          <a:prstGeom prst="rect">
            <a:avLst/>
          </a:prstGeom>
          <a:noFill/>
          <a:ln w="9525">
            <a:noFill/>
            <a:miter lim="800000"/>
            <a:headEnd/>
            <a:tailEnd/>
          </a:ln>
          <a:effectLst/>
        </p:spPr>
        <p:txBody>
          <a:bodyPr>
            <a:spAutoFit/>
          </a:bodyPr>
          <a:lstStyle/>
          <a:p>
            <a:pPr algn="l">
              <a:spcBef>
                <a:spcPct val="50000"/>
              </a:spcBef>
            </a:pPr>
            <a:r>
              <a:rPr lang="pl-PL" sz="2000" dirty="0" err="1" smtClean="0"/>
              <a:t>Output</a:t>
            </a:r>
            <a:r>
              <a:rPr lang="pl-PL" sz="2000" dirty="0" smtClean="0"/>
              <a:t> state</a:t>
            </a:r>
            <a:r>
              <a:rPr lang="en-GB" sz="2000" dirty="0" smtClean="0"/>
              <a:t>:</a:t>
            </a:r>
            <a:endParaRPr lang="en-GB" sz="2000" dirty="0"/>
          </a:p>
        </p:txBody>
      </p:sp>
      <p:sp>
        <p:nvSpPr>
          <p:cNvPr id="66" name="Line 25"/>
          <p:cNvSpPr>
            <a:spLocks noChangeShapeType="1"/>
          </p:cNvSpPr>
          <p:nvPr/>
        </p:nvSpPr>
        <p:spPr bwMode="auto">
          <a:xfrm flipH="1">
            <a:off x="5603081" y="3850481"/>
            <a:ext cx="0" cy="373062"/>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69" name="Line 25"/>
          <p:cNvSpPr>
            <a:spLocks noChangeShapeType="1"/>
          </p:cNvSpPr>
          <p:nvPr/>
        </p:nvSpPr>
        <p:spPr bwMode="auto">
          <a:xfrm flipH="1">
            <a:off x="7276466" y="2727326"/>
            <a:ext cx="0" cy="373062"/>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71" name="Line 47"/>
          <p:cNvSpPr>
            <a:spLocks noChangeShapeType="1"/>
          </p:cNvSpPr>
          <p:nvPr/>
        </p:nvSpPr>
        <p:spPr bwMode="auto">
          <a:xfrm flipV="1">
            <a:off x="5639886" y="2728912"/>
            <a:ext cx="460375" cy="103187"/>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72" name="Line 47"/>
          <p:cNvSpPr>
            <a:spLocks noChangeShapeType="1"/>
          </p:cNvSpPr>
          <p:nvPr/>
        </p:nvSpPr>
        <p:spPr bwMode="auto">
          <a:xfrm flipV="1">
            <a:off x="6434209" y="2789897"/>
            <a:ext cx="460375" cy="103187"/>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grpSp>
        <p:nvGrpSpPr>
          <p:cNvPr id="3" name="Grupa 2"/>
          <p:cNvGrpSpPr/>
          <p:nvPr/>
        </p:nvGrpSpPr>
        <p:grpSpPr>
          <a:xfrm>
            <a:off x="3419475" y="2566987"/>
            <a:ext cx="4752925" cy="1866901"/>
            <a:chOff x="3419475" y="2566987"/>
            <a:chExt cx="4752925" cy="1866901"/>
          </a:xfrm>
        </p:grpSpPr>
        <p:sp>
          <p:nvSpPr>
            <p:cNvPr id="63" name="Line 17"/>
            <p:cNvSpPr>
              <a:spLocks noChangeShapeType="1"/>
            </p:cNvSpPr>
            <p:nvPr/>
          </p:nvSpPr>
          <p:spPr bwMode="auto">
            <a:xfrm>
              <a:off x="3419475" y="2571750"/>
              <a:ext cx="4752925" cy="1862138"/>
            </a:xfrm>
            <a:prstGeom prst="line">
              <a:avLst/>
            </a:prstGeom>
            <a:noFill/>
            <a:ln w="38100">
              <a:solidFill>
                <a:srgbClr val="FF0000"/>
              </a:solidFill>
              <a:round/>
              <a:headEnd/>
              <a:tailEnd type="stealth" w="med" len="lg"/>
            </a:ln>
            <a:effectLst/>
          </p:spPr>
          <p:txBody>
            <a:bodyPr wrap="none" anchor="ctr"/>
            <a:lstStyle/>
            <a:p>
              <a:endParaRPr lang="pl-PL"/>
            </a:p>
          </p:txBody>
        </p:sp>
        <p:sp>
          <p:nvSpPr>
            <p:cNvPr id="64" name="Line 16"/>
            <p:cNvSpPr>
              <a:spLocks noChangeShapeType="1"/>
            </p:cNvSpPr>
            <p:nvPr/>
          </p:nvSpPr>
          <p:spPr bwMode="auto">
            <a:xfrm>
              <a:off x="3419475" y="2566987"/>
              <a:ext cx="3438525" cy="609601"/>
            </a:xfrm>
            <a:prstGeom prst="line">
              <a:avLst/>
            </a:prstGeom>
            <a:noFill/>
            <a:ln w="38100">
              <a:solidFill>
                <a:srgbClr val="FF0000"/>
              </a:solidFill>
              <a:round/>
              <a:headEnd/>
              <a:tailEnd type="stealth" w="med" len="lg"/>
            </a:ln>
            <a:effectLst/>
          </p:spPr>
          <p:txBody>
            <a:bodyPr wrap="none" anchor="ctr"/>
            <a:lstStyle/>
            <a:p>
              <a:endParaRPr lang="pl-PL" dirty="0"/>
            </a:p>
          </p:txBody>
        </p:sp>
        <p:sp>
          <p:nvSpPr>
            <p:cNvPr id="65" name="Line 11"/>
            <p:cNvSpPr>
              <a:spLocks noChangeShapeType="1"/>
            </p:cNvSpPr>
            <p:nvPr/>
          </p:nvSpPr>
          <p:spPr bwMode="auto">
            <a:xfrm>
              <a:off x="6858000" y="3176588"/>
              <a:ext cx="1314400" cy="1257300"/>
            </a:xfrm>
            <a:prstGeom prst="line">
              <a:avLst/>
            </a:prstGeom>
            <a:noFill/>
            <a:ln w="19050">
              <a:solidFill>
                <a:srgbClr val="FF0000"/>
              </a:solidFill>
              <a:prstDash val="dash"/>
              <a:round/>
              <a:headEnd/>
              <a:tailEnd/>
            </a:ln>
            <a:effectLst/>
          </p:spPr>
          <p:txBody>
            <a:bodyPr wrap="none" anchor="ctr"/>
            <a:lstStyle/>
            <a:p>
              <a:endParaRPr lang="pl-PL"/>
            </a:p>
          </p:txBody>
        </p:sp>
        <p:sp>
          <p:nvSpPr>
            <p:cNvPr id="67" name="Line 47"/>
            <p:cNvSpPr>
              <a:spLocks noChangeShapeType="1"/>
            </p:cNvSpPr>
            <p:nvPr/>
          </p:nvSpPr>
          <p:spPr bwMode="auto">
            <a:xfrm flipV="1">
              <a:off x="6281724" y="3736975"/>
              <a:ext cx="460375" cy="103187"/>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68" name="Line 25"/>
            <p:cNvSpPr>
              <a:spLocks noChangeShapeType="1"/>
            </p:cNvSpPr>
            <p:nvPr/>
          </p:nvSpPr>
          <p:spPr bwMode="auto">
            <a:xfrm flipH="1">
              <a:off x="6026150" y="2851944"/>
              <a:ext cx="0" cy="373062"/>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73" name="Line 47"/>
            <p:cNvSpPr>
              <a:spLocks noChangeShapeType="1"/>
            </p:cNvSpPr>
            <p:nvPr/>
          </p:nvSpPr>
          <p:spPr bwMode="auto">
            <a:xfrm flipV="1">
              <a:off x="5176047" y="2858294"/>
              <a:ext cx="460375" cy="103187"/>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74" name="Line 47"/>
            <p:cNvSpPr>
              <a:spLocks noChangeShapeType="1"/>
            </p:cNvSpPr>
            <p:nvPr/>
          </p:nvSpPr>
          <p:spPr bwMode="auto">
            <a:xfrm flipV="1">
              <a:off x="6973888" y="3985418"/>
              <a:ext cx="460375" cy="103187"/>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75" name="Line 25"/>
            <p:cNvSpPr>
              <a:spLocks noChangeShapeType="1"/>
            </p:cNvSpPr>
            <p:nvPr/>
          </p:nvSpPr>
          <p:spPr bwMode="auto">
            <a:xfrm flipH="1">
              <a:off x="6372200" y="2893084"/>
              <a:ext cx="0" cy="373062"/>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76" name="Line 25"/>
            <p:cNvSpPr>
              <a:spLocks noChangeShapeType="1"/>
            </p:cNvSpPr>
            <p:nvPr/>
          </p:nvSpPr>
          <p:spPr bwMode="auto">
            <a:xfrm flipH="1">
              <a:off x="5731335" y="3316883"/>
              <a:ext cx="0" cy="373062"/>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grpSp>
      <p:sp>
        <p:nvSpPr>
          <p:cNvPr id="77" name="Text Box 65"/>
          <p:cNvSpPr txBox="1">
            <a:spLocks noChangeArrowheads="1"/>
          </p:cNvSpPr>
          <p:nvPr/>
        </p:nvSpPr>
        <p:spPr bwMode="auto">
          <a:xfrm>
            <a:off x="6781800" y="4681617"/>
            <a:ext cx="446087" cy="400110"/>
          </a:xfrm>
          <a:prstGeom prst="rect">
            <a:avLst/>
          </a:prstGeom>
          <a:noFill/>
          <a:ln w="9525">
            <a:noFill/>
            <a:miter lim="800000"/>
            <a:headEnd/>
            <a:tailEnd/>
          </a:ln>
          <a:effectLst/>
        </p:spPr>
        <p:txBody>
          <a:bodyPr wrap="square">
            <a:spAutoFit/>
          </a:bodyPr>
          <a:lstStyle/>
          <a:p>
            <a:pPr algn="l">
              <a:spcBef>
                <a:spcPct val="50000"/>
              </a:spcBef>
            </a:pPr>
            <a:r>
              <a:rPr lang="pl-PL" sz="2000" b="1" dirty="0" smtClean="0"/>
              <a:t>A’</a:t>
            </a:r>
            <a:endParaRPr lang="en-GB" sz="2000" b="1" dirty="0"/>
          </a:p>
        </p:txBody>
      </p:sp>
      <p:sp>
        <p:nvSpPr>
          <p:cNvPr id="78" name="Text Box 65"/>
          <p:cNvSpPr txBox="1">
            <a:spLocks noChangeArrowheads="1"/>
          </p:cNvSpPr>
          <p:nvPr/>
        </p:nvSpPr>
        <p:spPr bwMode="auto">
          <a:xfrm>
            <a:off x="6894584" y="2989295"/>
            <a:ext cx="355600" cy="396875"/>
          </a:xfrm>
          <a:prstGeom prst="rect">
            <a:avLst/>
          </a:prstGeom>
          <a:noFill/>
          <a:ln w="9525">
            <a:noFill/>
            <a:miter lim="800000"/>
            <a:headEnd/>
            <a:tailEnd/>
          </a:ln>
          <a:effectLst/>
        </p:spPr>
        <p:txBody>
          <a:bodyPr wrap="square">
            <a:spAutoFit/>
          </a:bodyPr>
          <a:lstStyle/>
          <a:p>
            <a:pPr algn="l">
              <a:spcBef>
                <a:spcPct val="50000"/>
              </a:spcBef>
            </a:pPr>
            <a:r>
              <a:rPr lang="pl-PL" sz="2000" b="1" dirty="0" smtClean="0"/>
              <a:t>A</a:t>
            </a:r>
            <a:endParaRPr lang="en-GB" sz="2000" b="1" dirty="0"/>
          </a:p>
        </p:txBody>
      </p:sp>
      <p:sp>
        <p:nvSpPr>
          <p:cNvPr id="79" name="Text Box 65"/>
          <p:cNvSpPr txBox="1">
            <a:spLocks noChangeArrowheads="1"/>
          </p:cNvSpPr>
          <p:nvPr/>
        </p:nvSpPr>
        <p:spPr bwMode="auto">
          <a:xfrm>
            <a:off x="8239679" y="2776478"/>
            <a:ext cx="446087" cy="400110"/>
          </a:xfrm>
          <a:prstGeom prst="rect">
            <a:avLst/>
          </a:prstGeom>
          <a:noFill/>
          <a:ln w="9525">
            <a:noFill/>
            <a:miter lim="800000"/>
            <a:headEnd/>
            <a:tailEnd/>
          </a:ln>
          <a:effectLst/>
        </p:spPr>
        <p:txBody>
          <a:bodyPr wrap="square">
            <a:spAutoFit/>
          </a:bodyPr>
          <a:lstStyle/>
          <a:p>
            <a:pPr algn="l">
              <a:spcBef>
                <a:spcPct val="50000"/>
              </a:spcBef>
            </a:pPr>
            <a:r>
              <a:rPr lang="pl-PL" sz="2000" b="1" dirty="0" smtClean="0"/>
              <a:t>B’</a:t>
            </a:r>
            <a:endParaRPr lang="en-GB" sz="2000" b="1" dirty="0"/>
          </a:p>
        </p:txBody>
      </p:sp>
      <p:sp>
        <p:nvSpPr>
          <p:cNvPr id="80" name="Text Box 65"/>
          <p:cNvSpPr txBox="1">
            <a:spLocks noChangeArrowheads="1"/>
          </p:cNvSpPr>
          <p:nvPr/>
        </p:nvSpPr>
        <p:spPr bwMode="auto">
          <a:xfrm>
            <a:off x="8138066" y="4371953"/>
            <a:ext cx="446087" cy="400110"/>
          </a:xfrm>
          <a:prstGeom prst="rect">
            <a:avLst/>
          </a:prstGeom>
          <a:noFill/>
          <a:ln w="9525">
            <a:noFill/>
            <a:miter lim="800000"/>
            <a:headEnd/>
            <a:tailEnd/>
          </a:ln>
          <a:effectLst/>
        </p:spPr>
        <p:txBody>
          <a:bodyPr wrap="square">
            <a:spAutoFit/>
          </a:bodyPr>
          <a:lstStyle/>
          <a:p>
            <a:pPr algn="l">
              <a:spcBef>
                <a:spcPct val="50000"/>
              </a:spcBef>
            </a:pPr>
            <a:r>
              <a:rPr lang="pl-PL" sz="2000" b="1" dirty="0" smtClean="0"/>
              <a:t>B</a:t>
            </a:r>
            <a:endParaRPr lang="en-GB" sz="2000" b="1" dirty="0"/>
          </a:p>
        </p:txBody>
      </p:sp>
      <p:pic>
        <p:nvPicPr>
          <p:cNvPr id="2" name="Obraz 1" descr="txp_fig"/>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992552" y="5183772"/>
            <a:ext cx="3084148" cy="4115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5505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7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57" grpId="0"/>
      <p:bldP spid="77" grpId="0"/>
      <p:bldP spid="78" grpId="0"/>
      <p:bldP spid="79" grpId="0"/>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0835"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Experimental</a:t>
            </a:r>
            <a:r>
              <a:rPr lang="pl-PL" sz="3200" b="1" dirty="0" smtClean="0">
                <a:solidFill>
                  <a:schemeClr val="folHlink"/>
                </a:solidFill>
                <a:latin typeface="Tahoma" pitchFamily="34" charset="0"/>
              </a:rPr>
              <a:t> setup</a:t>
            </a:r>
            <a:endParaRPr lang="en-GB" sz="3200" b="1" dirty="0">
              <a:solidFill>
                <a:schemeClr val="folHlink"/>
              </a:solidFill>
              <a:latin typeface="Tahoma" pitchFamily="34" charset="0"/>
            </a:endParaRPr>
          </a:p>
        </p:txBody>
      </p:sp>
      <p:pic>
        <p:nvPicPr>
          <p:cNvPr id="196609" name="Picture 1"/>
          <p:cNvPicPr>
            <a:picLocks noChangeAspect="1" noChangeArrowheads="1"/>
          </p:cNvPicPr>
          <p:nvPr/>
        </p:nvPicPr>
        <p:blipFill>
          <a:blip r:embed="rId3"/>
          <a:srcRect/>
          <a:stretch>
            <a:fillRect/>
          </a:stretch>
        </p:blipFill>
        <p:spPr bwMode="auto">
          <a:xfrm>
            <a:off x="1357290" y="1071546"/>
            <a:ext cx="6323235"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Quantum </a:t>
            </a:r>
            <a:r>
              <a:rPr lang="pl-PL" sz="3200" b="1" dirty="0" err="1" smtClean="0">
                <a:solidFill>
                  <a:schemeClr val="folHlink"/>
                </a:solidFill>
                <a:latin typeface="Tahoma" pitchFamily="34" charset="0"/>
              </a:rPr>
              <a:t>state</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tomography</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31821" name="Equation" r:id="rId10" imgW="914400" imgH="198720" progId="">
                  <p:embed/>
                </p:oleObj>
              </mc:Choice>
              <mc:Fallback>
                <p:oleObj name="Equation" r:id="rId10" imgW="914400" imgH="1987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pole tekstowe 1"/>
          <p:cNvSpPr txBox="1"/>
          <p:nvPr/>
        </p:nvSpPr>
        <p:spPr>
          <a:xfrm>
            <a:off x="383221" y="1115632"/>
            <a:ext cx="4091277" cy="400110"/>
          </a:xfrm>
          <a:prstGeom prst="rect">
            <a:avLst/>
          </a:prstGeom>
          <a:noFill/>
        </p:spPr>
        <p:txBody>
          <a:bodyPr wrap="square" rtlCol="0">
            <a:spAutoFit/>
          </a:bodyPr>
          <a:lstStyle/>
          <a:p>
            <a:pPr algn="l"/>
            <a:r>
              <a:rPr lang="pl-PL" sz="2000" dirty="0" err="1" smtClean="0"/>
              <a:t>Projective</a:t>
            </a:r>
            <a:r>
              <a:rPr lang="pl-PL" sz="2000" dirty="0" smtClean="0"/>
              <a:t> </a:t>
            </a:r>
            <a:r>
              <a:rPr lang="pl-PL" sz="2000" dirty="0" err="1" smtClean="0"/>
              <a:t>qubit</a:t>
            </a:r>
            <a:r>
              <a:rPr lang="pl-PL" sz="2000" dirty="0" smtClean="0"/>
              <a:t> </a:t>
            </a:r>
            <a:r>
              <a:rPr lang="pl-PL" sz="2000" dirty="0" err="1" smtClean="0"/>
              <a:t>measurements</a:t>
            </a:r>
            <a:r>
              <a:rPr lang="pl-PL" sz="2000" dirty="0" smtClean="0"/>
              <a:t>: </a:t>
            </a:r>
            <a:endParaRPr lang="pl-PL" sz="2000" dirty="0"/>
          </a:p>
        </p:txBody>
      </p:sp>
      <p:pic>
        <p:nvPicPr>
          <p:cNvPr id="3" name="Obraz 2" descr="txp_fig"/>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4240554" y="1115632"/>
            <a:ext cx="1594533" cy="43069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4" name="pole tekstowe 23"/>
          <p:cNvSpPr txBox="1"/>
          <p:nvPr/>
        </p:nvSpPr>
        <p:spPr>
          <a:xfrm>
            <a:off x="432487" y="1697369"/>
            <a:ext cx="4091277" cy="400110"/>
          </a:xfrm>
          <a:prstGeom prst="rect">
            <a:avLst/>
          </a:prstGeom>
          <a:noFill/>
        </p:spPr>
        <p:txBody>
          <a:bodyPr wrap="square" rtlCol="0">
            <a:spAutoFit/>
          </a:bodyPr>
          <a:lstStyle/>
          <a:p>
            <a:pPr algn="l"/>
            <a:r>
              <a:rPr lang="pl-PL" sz="2000" dirty="0" err="1" smtClean="0"/>
              <a:t>Four-qubit</a:t>
            </a:r>
            <a:r>
              <a:rPr lang="pl-PL" sz="2000" dirty="0" smtClean="0"/>
              <a:t> POVM: </a:t>
            </a:r>
            <a:endParaRPr lang="pl-PL" sz="2000" dirty="0"/>
          </a:p>
        </p:txBody>
      </p:sp>
      <p:pic>
        <p:nvPicPr>
          <p:cNvPr id="23" name="Obraz 22" descr="txp_fig"/>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bwMode="auto">
          <a:xfrm>
            <a:off x="1209639" y="2213142"/>
            <a:ext cx="6396986" cy="56344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6" name="pole tekstowe 25"/>
          <p:cNvSpPr txBox="1"/>
          <p:nvPr/>
        </p:nvSpPr>
        <p:spPr>
          <a:xfrm>
            <a:off x="439383" y="2990034"/>
            <a:ext cx="3526076" cy="400110"/>
          </a:xfrm>
          <a:prstGeom prst="rect">
            <a:avLst/>
          </a:prstGeom>
          <a:noFill/>
        </p:spPr>
        <p:txBody>
          <a:bodyPr wrap="square" rtlCol="0">
            <a:spAutoFit/>
          </a:bodyPr>
          <a:lstStyle/>
          <a:p>
            <a:pPr algn="l"/>
            <a:r>
              <a:rPr lang="pl-PL" sz="2000" dirty="0" smtClean="0"/>
              <a:t>3</a:t>
            </a:r>
            <a:r>
              <a:rPr lang="pl-PL" sz="2000" baseline="30000" dirty="0" smtClean="0"/>
              <a:t>4</a:t>
            </a:r>
            <a:r>
              <a:rPr lang="pl-PL" sz="2000" dirty="0" smtClean="0"/>
              <a:t> = 81 </a:t>
            </a:r>
            <a:r>
              <a:rPr lang="pl-PL" sz="2000" dirty="0" err="1" smtClean="0"/>
              <a:t>measurement</a:t>
            </a:r>
            <a:r>
              <a:rPr lang="pl-PL" sz="2000" dirty="0" smtClean="0"/>
              <a:t> </a:t>
            </a:r>
            <a:r>
              <a:rPr lang="pl-PL" sz="2000" dirty="0" err="1" smtClean="0"/>
              <a:t>bases</a:t>
            </a:r>
            <a:endParaRPr lang="pl-PL" sz="2000" dirty="0"/>
          </a:p>
        </p:txBody>
      </p:sp>
      <p:sp>
        <p:nvSpPr>
          <p:cNvPr id="30" name="pole tekstowe 29"/>
          <p:cNvSpPr txBox="1"/>
          <p:nvPr/>
        </p:nvSpPr>
        <p:spPr>
          <a:xfrm>
            <a:off x="5117371" y="3007209"/>
            <a:ext cx="3516198" cy="400110"/>
          </a:xfrm>
          <a:prstGeom prst="rect">
            <a:avLst/>
          </a:prstGeom>
          <a:noFill/>
        </p:spPr>
        <p:txBody>
          <a:bodyPr wrap="square" rtlCol="0">
            <a:spAutoFit/>
          </a:bodyPr>
          <a:lstStyle/>
          <a:p>
            <a:pPr algn="l"/>
            <a:r>
              <a:rPr lang="pl-PL" sz="2000" dirty="0" smtClean="0"/>
              <a:t>3</a:t>
            </a:r>
            <a:r>
              <a:rPr lang="pl-PL" sz="2000" baseline="30000" dirty="0" smtClean="0"/>
              <a:t>4</a:t>
            </a:r>
            <a:r>
              <a:rPr lang="pl-PL" sz="2000" dirty="0" smtClean="0"/>
              <a:t> x 2</a:t>
            </a:r>
            <a:r>
              <a:rPr lang="pl-PL" sz="2000" baseline="30000" dirty="0" smtClean="0"/>
              <a:t>4</a:t>
            </a:r>
            <a:r>
              <a:rPr lang="pl-PL" sz="2000" dirty="0" smtClean="0"/>
              <a:t> = 1296 </a:t>
            </a:r>
            <a:r>
              <a:rPr lang="pl-PL" sz="2000" dirty="0" err="1" smtClean="0"/>
              <a:t>event</a:t>
            </a:r>
            <a:r>
              <a:rPr lang="pl-PL" sz="2000" dirty="0" smtClean="0"/>
              <a:t> </a:t>
            </a:r>
            <a:r>
              <a:rPr lang="pl-PL" sz="2000" dirty="0" err="1" smtClean="0"/>
              <a:t>types</a:t>
            </a:r>
            <a:endParaRPr lang="pl-PL" sz="2000" dirty="0"/>
          </a:p>
        </p:txBody>
      </p:sp>
      <p:pic>
        <p:nvPicPr>
          <p:cNvPr id="31" name="Obraz 30" descr="TP_tmp.emf"/>
          <p:cNvPicPr>
            <a:picLocks noChangeAspect="1"/>
          </p:cNvPicPr>
          <p:nvPr>
            <p:custDataLst>
              <p:tags r:id="rId4"/>
            </p:custDataLst>
          </p:nvPr>
        </p:nvPicPr>
        <p:blipFill>
          <a:blip r:embed="rId14">
            <a:clrChange>
              <a:clrFrom>
                <a:srgbClr val="FFFFFF"/>
              </a:clrFrom>
              <a:clrTo>
                <a:srgbClr val="FFFFFF">
                  <a:alpha val="0"/>
                </a:srgbClr>
              </a:clrTo>
            </a:clrChange>
            <a:lum bright="100000"/>
          </a:blip>
          <a:stretch>
            <a:fillRect/>
          </a:stretch>
        </p:blipFill>
        <p:spPr bwMode="auto">
          <a:xfrm>
            <a:off x="766042" y="4509120"/>
            <a:ext cx="3017994" cy="521508"/>
          </a:xfrm>
          <a:prstGeom prst="rect">
            <a:avLst/>
          </a:prstGeom>
          <a:noFill/>
          <a:ln/>
          <a:effectLst/>
        </p:spPr>
      </p:pic>
      <p:pic>
        <p:nvPicPr>
          <p:cNvPr id="32" name="Obraz 31" descr="TP_tmp.emf"/>
          <p:cNvPicPr>
            <a:picLocks noChangeAspect="1"/>
          </p:cNvPicPr>
          <p:nvPr>
            <p:custDataLst>
              <p:tags r:id="rId5"/>
            </p:custDataLst>
          </p:nvPr>
        </p:nvPicPr>
        <p:blipFill>
          <a:blip r:embed="rId15">
            <a:clrChange>
              <a:clrFrom>
                <a:srgbClr val="FFFFFF"/>
              </a:clrFrom>
              <a:clrTo>
                <a:srgbClr val="FFFFFF">
                  <a:alpha val="0"/>
                </a:srgbClr>
              </a:clrTo>
            </a:clrChange>
            <a:lum bright="100000"/>
          </a:blip>
          <a:stretch>
            <a:fillRect/>
          </a:stretch>
        </p:blipFill>
        <p:spPr bwMode="auto">
          <a:xfrm>
            <a:off x="492025" y="5316216"/>
            <a:ext cx="316114" cy="220899"/>
          </a:xfrm>
          <a:prstGeom prst="rect">
            <a:avLst/>
          </a:prstGeom>
          <a:noFill/>
          <a:ln/>
          <a:effectLst/>
        </p:spPr>
      </p:pic>
      <p:sp>
        <p:nvSpPr>
          <p:cNvPr id="33" name="pole tekstowe 32"/>
          <p:cNvSpPr txBox="1"/>
          <p:nvPr/>
        </p:nvSpPr>
        <p:spPr>
          <a:xfrm>
            <a:off x="705676" y="5173340"/>
            <a:ext cx="2714644" cy="400110"/>
          </a:xfrm>
          <a:prstGeom prst="rect">
            <a:avLst/>
          </a:prstGeom>
          <a:noFill/>
        </p:spPr>
        <p:txBody>
          <a:bodyPr wrap="square" rtlCol="0">
            <a:spAutoFit/>
          </a:bodyPr>
          <a:lstStyle/>
          <a:p>
            <a:pPr algn="l"/>
            <a:r>
              <a:rPr lang="pl-PL" sz="2000" dirty="0" smtClean="0"/>
              <a:t>: </a:t>
            </a:r>
            <a:r>
              <a:rPr lang="pl-PL" sz="2000" dirty="0" err="1" smtClean="0"/>
              <a:t>number</a:t>
            </a:r>
            <a:r>
              <a:rPr lang="pl-PL" sz="2000" dirty="0" smtClean="0"/>
              <a:t> of </a:t>
            </a:r>
            <a:r>
              <a:rPr lang="pl-PL" sz="2000" dirty="0" err="1" smtClean="0"/>
              <a:t>events</a:t>
            </a:r>
            <a:r>
              <a:rPr lang="pl-PL" sz="2000" dirty="0" smtClean="0"/>
              <a:t> </a:t>
            </a:r>
            <a:r>
              <a:rPr lang="pl-PL" sz="2000" i="1" dirty="0" smtClean="0">
                <a:latin typeface="+mn-lt"/>
              </a:rPr>
              <a:t>i</a:t>
            </a:r>
            <a:endParaRPr lang="pl-PL" sz="2000" dirty="0">
              <a:latin typeface="+mn-lt"/>
            </a:endParaRPr>
          </a:p>
        </p:txBody>
      </p:sp>
      <p:sp>
        <p:nvSpPr>
          <p:cNvPr id="34" name="pole tekstowe 33"/>
          <p:cNvSpPr txBox="1"/>
          <p:nvPr/>
        </p:nvSpPr>
        <p:spPr>
          <a:xfrm>
            <a:off x="432487" y="4003274"/>
            <a:ext cx="4929222" cy="430887"/>
          </a:xfrm>
          <a:prstGeom prst="rect">
            <a:avLst/>
          </a:prstGeom>
          <a:noFill/>
        </p:spPr>
        <p:txBody>
          <a:bodyPr wrap="square" rtlCol="0">
            <a:spAutoFit/>
          </a:bodyPr>
          <a:lstStyle/>
          <a:p>
            <a:pPr algn="l"/>
            <a:r>
              <a:rPr lang="pl-PL" sz="2000" dirty="0" err="1" smtClean="0"/>
              <a:t>Probability</a:t>
            </a:r>
            <a:r>
              <a:rPr lang="pl-PL" sz="2000" dirty="0" smtClean="0"/>
              <a:t> of an </a:t>
            </a:r>
            <a:r>
              <a:rPr lang="pl-PL" sz="2000" dirty="0" err="1" smtClean="0"/>
              <a:t>outcome</a:t>
            </a:r>
            <a:r>
              <a:rPr lang="pl-PL" sz="2000" dirty="0" smtClean="0"/>
              <a:t> </a:t>
            </a:r>
            <a:r>
              <a:rPr lang="pl-PL" sz="2200" i="1" dirty="0" smtClean="0">
                <a:latin typeface="+mn-lt"/>
              </a:rPr>
              <a:t>i</a:t>
            </a:r>
            <a:r>
              <a:rPr lang="pl-PL" sz="2000" dirty="0" smtClean="0"/>
              <a:t>:</a:t>
            </a:r>
            <a:endParaRPr lang="pl-PL" sz="2000" dirty="0"/>
          </a:p>
        </p:txBody>
      </p:sp>
      <p:pic>
        <p:nvPicPr>
          <p:cNvPr id="27" name="Obraz 26" descr="txp_fig"/>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bwMode="auto">
          <a:xfrm>
            <a:off x="808139" y="5790367"/>
            <a:ext cx="2824978" cy="84599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8" name="Strzałka w prawo 27"/>
          <p:cNvSpPr/>
          <p:nvPr/>
        </p:nvSpPr>
        <p:spPr bwMode="auto">
          <a:xfrm>
            <a:off x="4267462" y="4630140"/>
            <a:ext cx="849909" cy="1154945"/>
          </a:xfrm>
          <a:prstGeom prst="rightArrow">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pole tekstowe 37"/>
          <p:cNvSpPr txBox="1"/>
          <p:nvPr/>
        </p:nvSpPr>
        <p:spPr>
          <a:xfrm>
            <a:off x="5613946" y="4819397"/>
            <a:ext cx="1992679" cy="707886"/>
          </a:xfrm>
          <a:prstGeom prst="rect">
            <a:avLst/>
          </a:prstGeom>
          <a:noFill/>
        </p:spPr>
        <p:txBody>
          <a:bodyPr wrap="square" rtlCol="0">
            <a:spAutoFit/>
          </a:bodyPr>
          <a:lstStyle/>
          <a:p>
            <a:pPr algn="l"/>
            <a:r>
              <a:rPr lang="pl-PL" sz="2000" dirty="0" err="1" smtClean="0"/>
              <a:t>Density</a:t>
            </a:r>
            <a:r>
              <a:rPr lang="pl-PL" sz="2000" dirty="0" smtClean="0"/>
              <a:t> </a:t>
            </a:r>
            <a:r>
              <a:rPr lang="pl-PL" sz="2000" dirty="0" err="1" smtClean="0"/>
              <a:t>matrix</a:t>
            </a:r>
            <a:r>
              <a:rPr lang="pl-PL" sz="2000" dirty="0" smtClean="0"/>
              <a:t> </a:t>
            </a:r>
            <a:r>
              <a:rPr lang="pl-PL" sz="2000" dirty="0" err="1" smtClean="0"/>
              <a:t>estimate</a:t>
            </a:r>
            <a:endParaRPr lang="pl-PL" sz="2000" dirty="0"/>
          </a:p>
        </p:txBody>
      </p:sp>
      <p:pic>
        <p:nvPicPr>
          <p:cNvPr id="36" name="Obraz 35" descr="txp_fig"/>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bwMode="auto">
          <a:xfrm>
            <a:off x="6787700" y="5178653"/>
            <a:ext cx="244832" cy="3947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8283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28"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txp_fig"/>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bwMode="auto">
          <a:xfrm>
            <a:off x="3042599" y="2324889"/>
            <a:ext cx="2751764" cy="60497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Prostokąt 4"/>
          <p:cNvSpPr/>
          <p:nvPr/>
        </p:nvSpPr>
        <p:spPr bwMode="auto">
          <a:xfrm>
            <a:off x="991297" y="5959678"/>
            <a:ext cx="7098538" cy="570349"/>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193540" name="Line 4"/>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93541" name="Rectangle 5"/>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Bell’s</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inequalities</a:t>
            </a:r>
            <a:endParaRPr lang="en-GB" sz="3200" b="1" dirty="0">
              <a:solidFill>
                <a:schemeClr val="folHlink"/>
              </a:solidFill>
              <a:latin typeface="Tahoma" pitchFamily="34" charset="0"/>
            </a:endParaRPr>
          </a:p>
        </p:txBody>
      </p:sp>
      <p:grpSp>
        <p:nvGrpSpPr>
          <p:cNvPr id="6" name="Grupa 5"/>
          <p:cNvGrpSpPr/>
          <p:nvPr/>
        </p:nvGrpSpPr>
        <p:grpSpPr>
          <a:xfrm>
            <a:off x="438951" y="2001522"/>
            <a:ext cx="3370908" cy="1489582"/>
            <a:chOff x="438951" y="2001522"/>
            <a:chExt cx="3370908" cy="1489582"/>
          </a:xfrm>
        </p:grpSpPr>
        <p:sp>
          <p:nvSpPr>
            <p:cNvPr id="193577" name="Line 41"/>
            <p:cNvSpPr>
              <a:spLocks noChangeShapeType="1"/>
            </p:cNvSpPr>
            <p:nvPr/>
          </p:nvSpPr>
          <p:spPr bwMode="auto">
            <a:xfrm rot="10214625" flipH="1">
              <a:off x="1731821" y="2456054"/>
              <a:ext cx="150813" cy="804863"/>
            </a:xfrm>
            <a:prstGeom prst="line">
              <a:avLst/>
            </a:prstGeom>
            <a:noFill/>
            <a:ln w="31750">
              <a:solidFill>
                <a:srgbClr val="FF0000"/>
              </a:solidFill>
              <a:round/>
              <a:headEnd/>
              <a:tailEnd/>
            </a:ln>
            <a:effectLst/>
          </p:spPr>
          <p:txBody>
            <a:bodyPr wrap="none" anchor="ctr"/>
            <a:lstStyle/>
            <a:p>
              <a:endParaRPr lang="pl-PL"/>
            </a:p>
          </p:txBody>
        </p:sp>
        <p:sp>
          <p:nvSpPr>
            <p:cNvPr id="193543" name="AutoShape 7"/>
            <p:cNvSpPr>
              <a:spLocks noChangeArrowheads="1"/>
            </p:cNvSpPr>
            <p:nvPr/>
          </p:nvSpPr>
          <p:spPr bwMode="auto">
            <a:xfrm>
              <a:off x="2154096" y="2830704"/>
              <a:ext cx="346075" cy="273050"/>
            </a:xfrm>
            <a:prstGeom prst="curvedDownArrow">
              <a:avLst>
                <a:gd name="adj1" fmla="val 25349"/>
                <a:gd name="adj2" fmla="val 50698"/>
                <a:gd name="adj3" fmla="val 33333"/>
              </a:avLst>
            </a:prstGeom>
            <a:solidFill>
              <a:schemeClr val="tx2"/>
            </a:solidFill>
            <a:ln w="12700">
              <a:solidFill>
                <a:schemeClr val="accent2"/>
              </a:solidFill>
              <a:miter lim="800000"/>
              <a:headEnd/>
              <a:tailEnd/>
            </a:ln>
            <a:effectLst/>
          </p:spPr>
          <p:txBody>
            <a:bodyPr wrap="none" anchor="ctr"/>
            <a:lstStyle/>
            <a:p>
              <a:endParaRPr lang="pl-PL"/>
            </a:p>
          </p:txBody>
        </p:sp>
        <p:sp>
          <p:nvSpPr>
            <p:cNvPr id="193545" name="Line 9"/>
            <p:cNvSpPr>
              <a:spLocks noChangeShapeType="1"/>
            </p:cNvSpPr>
            <p:nvPr/>
          </p:nvSpPr>
          <p:spPr bwMode="auto">
            <a:xfrm rot="10800000">
              <a:off x="857109" y="3262504"/>
              <a:ext cx="2952750" cy="0"/>
            </a:xfrm>
            <a:prstGeom prst="line">
              <a:avLst/>
            </a:prstGeom>
            <a:noFill/>
            <a:ln w="31750">
              <a:solidFill>
                <a:srgbClr val="FF0000"/>
              </a:solidFill>
              <a:round/>
              <a:headEnd/>
              <a:tailEnd/>
            </a:ln>
            <a:effectLst/>
          </p:spPr>
          <p:txBody>
            <a:bodyPr wrap="none" anchor="ctr"/>
            <a:lstStyle/>
            <a:p>
              <a:endParaRPr lang="pl-PL"/>
            </a:p>
          </p:txBody>
        </p:sp>
        <p:sp>
          <p:nvSpPr>
            <p:cNvPr id="193546" name="Line 10"/>
            <p:cNvSpPr>
              <a:spLocks noChangeShapeType="1"/>
            </p:cNvSpPr>
            <p:nvPr/>
          </p:nvSpPr>
          <p:spPr bwMode="auto">
            <a:xfrm rot="10800000">
              <a:off x="2801796" y="3262504"/>
              <a:ext cx="76200" cy="0"/>
            </a:xfrm>
            <a:prstGeom prst="line">
              <a:avLst/>
            </a:prstGeom>
            <a:noFill/>
            <a:ln w="31750">
              <a:solidFill>
                <a:srgbClr val="FF0000"/>
              </a:solidFill>
              <a:round/>
              <a:headEnd/>
              <a:tailEnd type="stealth" w="med" len="lg"/>
            </a:ln>
            <a:effectLst/>
          </p:spPr>
          <p:txBody>
            <a:bodyPr wrap="none" anchor="ctr"/>
            <a:lstStyle/>
            <a:p>
              <a:endParaRPr lang="pl-PL"/>
            </a:p>
          </p:txBody>
        </p:sp>
        <p:sp>
          <p:nvSpPr>
            <p:cNvPr id="193547" name="Line 11"/>
            <p:cNvSpPr>
              <a:spLocks noChangeShapeType="1"/>
            </p:cNvSpPr>
            <p:nvPr/>
          </p:nvSpPr>
          <p:spPr bwMode="auto">
            <a:xfrm rot="10800000">
              <a:off x="1123809" y="3267267"/>
              <a:ext cx="76200" cy="0"/>
            </a:xfrm>
            <a:prstGeom prst="line">
              <a:avLst/>
            </a:prstGeom>
            <a:noFill/>
            <a:ln w="31750">
              <a:solidFill>
                <a:srgbClr val="FF0000"/>
              </a:solidFill>
              <a:round/>
              <a:headEnd/>
              <a:tailEnd type="stealth" w="med" len="lg"/>
            </a:ln>
            <a:effectLst/>
          </p:spPr>
          <p:txBody>
            <a:bodyPr wrap="none" anchor="ctr"/>
            <a:lstStyle/>
            <a:p>
              <a:endParaRPr lang="pl-PL"/>
            </a:p>
          </p:txBody>
        </p:sp>
        <p:sp>
          <p:nvSpPr>
            <p:cNvPr id="193548" name="AutoShape 12"/>
            <p:cNvSpPr>
              <a:spLocks noChangeArrowheads="1"/>
            </p:cNvSpPr>
            <p:nvPr/>
          </p:nvSpPr>
          <p:spPr bwMode="auto">
            <a:xfrm rot="10800000">
              <a:off x="476109" y="3033904"/>
              <a:ext cx="381000" cy="457200"/>
            </a:xfrm>
            <a:prstGeom prst="flowChartDelay">
              <a:avLst/>
            </a:prstGeom>
            <a:solidFill>
              <a:srgbClr val="FFFFFF"/>
            </a:solidFill>
            <a:ln w="31750">
              <a:solidFill>
                <a:srgbClr val="969696"/>
              </a:solidFill>
              <a:miter lim="800000"/>
              <a:headEnd/>
              <a:tailEnd/>
            </a:ln>
            <a:effectLst/>
          </p:spPr>
          <p:txBody>
            <a:bodyPr wrap="none" anchor="ctr"/>
            <a:lstStyle/>
            <a:p>
              <a:endParaRPr lang="pl-PL"/>
            </a:p>
          </p:txBody>
        </p:sp>
        <p:sp>
          <p:nvSpPr>
            <p:cNvPr id="193549" name="Rectangle 13"/>
            <p:cNvSpPr>
              <a:spLocks noChangeArrowheads="1"/>
            </p:cNvSpPr>
            <p:nvPr/>
          </p:nvSpPr>
          <p:spPr bwMode="auto">
            <a:xfrm rot="10800000">
              <a:off x="1576246" y="3033904"/>
              <a:ext cx="457200" cy="457200"/>
            </a:xfrm>
            <a:prstGeom prst="rect">
              <a:avLst/>
            </a:prstGeom>
            <a:noFill/>
            <a:ln w="31750">
              <a:solidFill>
                <a:schemeClr val="tx1"/>
              </a:solidFill>
              <a:miter lim="800000"/>
              <a:headEnd/>
              <a:tailEnd/>
            </a:ln>
            <a:effectLst/>
          </p:spPr>
          <p:txBody>
            <a:bodyPr wrap="none" anchor="ctr"/>
            <a:lstStyle/>
            <a:p>
              <a:endParaRPr lang="pl-PL"/>
            </a:p>
          </p:txBody>
        </p:sp>
        <p:sp>
          <p:nvSpPr>
            <p:cNvPr id="193550" name="Line 14"/>
            <p:cNvSpPr>
              <a:spLocks noChangeShapeType="1"/>
            </p:cNvSpPr>
            <p:nvPr/>
          </p:nvSpPr>
          <p:spPr bwMode="auto">
            <a:xfrm rot="10800000">
              <a:off x="1576246" y="3033904"/>
              <a:ext cx="457200" cy="457200"/>
            </a:xfrm>
            <a:prstGeom prst="line">
              <a:avLst/>
            </a:prstGeom>
            <a:noFill/>
            <a:ln w="31750">
              <a:solidFill>
                <a:schemeClr val="tx1"/>
              </a:solidFill>
              <a:round/>
              <a:headEnd/>
              <a:tailEnd/>
            </a:ln>
            <a:effectLst/>
          </p:spPr>
          <p:txBody>
            <a:bodyPr wrap="none" anchor="ctr"/>
            <a:lstStyle/>
            <a:p>
              <a:endParaRPr lang="pl-PL"/>
            </a:p>
          </p:txBody>
        </p:sp>
        <p:pic>
          <p:nvPicPr>
            <p:cNvPr id="193572" name="Picture 36" descr="txp_fig"/>
            <p:cNvPicPr>
              <a:picLocks noChangeAspect="1" noChangeArrowheads="1"/>
            </p:cNvPicPr>
            <p:nvPr>
              <p:custDataLst>
                <p:tags r:id="rId6"/>
              </p:custDataLst>
            </p:nvPr>
          </p:nvPicPr>
          <p:blipFill>
            <a:blip r:embed="rId10">
              <a:clrChange>
                <a:clrFrom>
                  <a:srgbClr val="FFFFFF"/>
                </a:clrFrom>
                <a:clrTo>
                  <a:srgbClr val="FFFFFF">
                    <a:alpha val="0"/>
                  </a:srgbClr>
                </a:clrTo>
              </a:clrChange>
              <a:lum bright="100000"/>
            </a:blip>
            <a:srcRect/>
            <a:stretch>
              <a:fillRect/>
            </a:stretch>
          </p:blipFill>
          <p:spPr bwMode="auto">
            <a:xfrm>
              <a:off x="2369996" y="2470342"/>
              <a:ext cx="298450" cy="282575"/>
            </a:xfrm>
            <a:prstGeom prst="rect">
              <a:avLst/>
            </a:prstGeom>
            <a:noFill/>
            <a:ln w="9525" algn="ctr">
              <a:noFill/>
              <a:miter lim="800000"/>
              <a:headEnd/>
              <a:tailEnd/>
            </a:ln>
            <a:effectLst/>
          </p:spPr>
        </p:pic>
        <p:sp>
          <p:nvSpPr>
            <p:cNvPr id="193578" name="Line 42"/>
            <p:cNvSpPr>
              <a:spLocks noChangeShapeType="1"/>
            </p:cNvSpPr>
            <p:nvPr/>
          </p:nvSpPr>
          <p:spPr bwMode="auto">
            <a:xfrm rot="9600000" flipH="1">
              <a:off x="1782621" y="2662429"/>
              <a:ext cx="57150" cy="149225"/>
            </a:xfrm>
            <a:prstGeom prst="line">
              <a:avLst/>
            </a:prstGeom>
            <a:noFill/>
            <a:ln w="31750">
              <a:solidFill>
                <a:srgbClr val="FF0000"/>
              </a:solidFill>
              <a:round/>
              <a:headEnd/>
              <a:tailEnd type="stealth" w="med" len="lg"/>
            </a:ln>
            <a:effectLst/>
          </p:spPr>
          <p:txBody>
            <a:bodyPr wrap="none" anchor="ctr"/>
            <a:lstStyle/>
            <a:p>
              <a:endParaRPr lang="pl-PL"/>
            </a:p>
          </p:txBody>
        </p:sp>
        <p:sp>
          <p:nvSpPr>
            <p:cNvPr id="193579" name="AutoShape 43"/>
            <p:cNvSpPr>
              <a:spLocks noChangeArrowheads="1"/>
            </p:cNvSpPr>
            <p:nvPr/>
          </p:nvSpPr>
          <p:spPr bwMode="auto">
            <a:xfrm rot="16200000">
              <a:off x="1625459" y="2070292"/>
              <a:ext cx="381000" cy="457200"/>
            </a:xfrm>
            <a:prstGeom prst="flowChartDelay">
              <a:avLst/>
            </a:prstGeom>
            <a:solidFill>
              <a:srgbClr val="FFFFFF"/>
            </a:solidFill>
            <a:ln w="31750">
              <a:solidFill>
                <a:srgbClr val="969696"/>
              </a:solidFill>
              <a:miter lim="800000"/>
              <a:headEnd/>
              <a:tailEnd/>
            </a:ln>
            <a:effectLst/>
          </p:spPr>
          <p:txBody>
            <a:bodyPr wrap="none" anchor="ctr"/>
            <a:lstStyle/>
            <a:p>
              <a:endParaRPr lang="pl-PL"/>
            </a:p>
          </p:txBody>
        </p:sp>
        <p:sp>
          <p:nvSpPr>
            <p:cNvPr id="193586" name="Rectangle 50"/>
            <p:cNvSpPr>
              <a:spLocks noChangeArrowheads="1"/>
            </p:cNvSpPr>
            <p:nvPr/>
          </p:nvSpPr>
          <p:spPr bwMode="auto">
            <a:xfrm rot="16200000">
              <a:off x="451615" y="3028498"/>
              <a:ext cx="436338" cy="461665"/>
            </a:xfrm>
            <a:prstGeom prst="rect">
              <a:avLst/>
            </a:prstGeom>
            <a:noFill/>
            <a:ln w="9525">
              <a:noFill/>
              <a:miter lim="800000"/>
              <a:headEnd/>
              <a:tailEnd/>
            </a:ln>
            <a:effectLst/>
          </p:spPr>
          <p:txBody>
            <a:bodyPr wrap="none">
              <a:spAutoFit/>
            </a:bodyPr>
            <a:lstStyle/>
            <a:p>
              <a:r>
                <a:rPr lang="pl-PL" sz="2400" b="1" dirty="0" smtClean="0">
                  <a:solidFill>
                    <a:srgbClr val="FF6600"/>
                  </a:solidFill>
                </a:rPr>
                <a:t>+</a:t>
              </a:r>
              <a:endParaRPr lang="pl-PL" sz="2400" b="1" dirty="0">
                <a:solidFill>
                  <a:srgbClr val="00FF00"/>
                </a:solidFill>
              </a:endParaRPr>
            </a:p>
          </p:txBody>
        </p:sp>
        <p:sp>
          <p:nvSpPr>
            <p:cNvPr id="193587" name="Rectangle 51"/>
            <p:cNvSpPr>
              <a:spLocks noChangeArrowheads="1"/>
            </p:cNvSpPr>
            <p:nvPr/>
          </p:nvSpPr>
          <p:spPr bwMode="auto">
            <a:xfrm>
              <a:off x="1643398" y="2001522"/>
              <a:ext cx="300767" cy="584775"/>
            </a:xfrm>
            <a:prstGeom prst="rect">
              <a:avLst/>
            </a:prstGeom>
            <a:noFill/>
            <a:ln w="9525">
              <a:noFill/>
              <a:miter lim="800000"/>
              <a:headEnd/>
              <a:tailEnd/>
            </a:ln>
            <a:effectLst/>
          </p:spPr>
          <p:txBody>
            <a:bodyPr wrap="square">
              <a:spAutoFit/>
            </a:bodyPr>
            <a:lstStyle/>
            <a:p>
              <a:r>
                <a:rPr lang="pl-PL" sz="3200" b="1" dirty="0" smtClean="0">
                  <a:solidFill>
                    <a:srgbClr val="FF6600"/>
                  </a:solidFill>
                </a:rPr>
                <a:t>-</a:t>
              </a:r>
              <a:endParaRPr lang="pl-PL" sz="3200" b="1" dirty="0">
                <a:solidFill>
                  <a:srgbClr val="00FF00"/>
                </a:solidFill>
              </a:endParaRPr>
            </a:p>
          </p:txBody>
        </p:sp>
      </p:grpSp>
      <p:sp>
        <p:nvSpPr>
          <p:cNvPr id="193589" name="Rectangle 53"/>
          <p:cNvSpPr>
            <a:spLocks noChangeArrowheads="1"/>
          </p:cNvSpPr>
          <p:nvPr/>
        </p:nvSpPr>
        <p:spPr bwMode="auto">
          <a:xfrm>
            <a:off x="717533" y="3733926"/>
            <a:ext cx="2232025" cy="519112"/>
          </a:xfrm>
          <a:prstGeom prst="rect">
            <a:avLst/>
          </a:prstGeom>
          <a:noFill/>
          <a:ln w="9525">
            <a:noFill/>
            <a:miter lim="800000"/>
            <a:headEnd/>
            <a:tailEnd/>
          </a:ln>
          <a:effectLst/>
        </p:spPr>
        <p:txBody>
          <a:bodyPr>
            <a:spAutoFit/>
          </a:bodyPr>
          <a:lstStyle/>
          <a:p>
            <a:pPr algn="l">
              <a:spcBef>
                <a:spcPct val="20000"/>
              </a:spcBef>
            </a:pPr>
            <a:r>
              <a:rPr lang="pl-PL" sz="2400" b="1" dirty="0" smtClean="0">
                <a:solidFill>
                  <a:srgbClr val="FF6600"/>
                </a:solidFill>
              </a:rPr>
              <a:t>A</a:t>
            </a:r>
            <a:r>
              <a:rPr lang="pl-PL" sz="2400" dirty="0" smtClean="0"/>
              <a:t>:</a:t>
            </a:r>
            <a:r>
              <a:rPr lang="pl-PL" sz="2000" dirty="0" smtClean="0"/>
              <a:t> </a:t>
            </a:r>
            <a:r>
              <a:rPr lang="pl-PL" sz="2800" i="1" dirty="0" err="1">
                <a:latin typeface="Symbol" pitchFamily="18" charset="2"/>
                <a:sym typeface="Symbol" pitchFamily="18" charset="2"/>
              </a:rPr>
              <a:t></a:t>
            </a:r>
            <a:r>
              <a:rPr lang="pl-PL" sz="2800" i="1" baseline="-25000" dirty="0" err="1">
                <a:latin typeface="Times New Roman" pitchFamily="18" charset="0"/>
                <a:sym typeface="Symbol" pitchFamily="18" charset="2"/>
              </a:rPr>
              <a:t>a</a:t>
            </a:r>
            <a:r>
              <a:rPr lang="pl-PL" sz="2800" i="1" dirty="0">
                <a:latin typeface="Times New Roman" pitchFamily="18" charset="0"/>
                <a:sym typeface="Symbol" pitchFamily="18" charset="2"/>
              </a:rPr>
              <a:t> = </a:t>
            </a:r>
            <a:r>
              <a:rPr lang="en-US" sz="2800" dirty="0">
                <a:latin typeface="Times New Roman" pitchFamily="18" charset="0"/>
                <a:sym typeface="Symbol" pitchFamily="18" charset="2"/>
              </a:rPr>
              <a:t>45</a:t>
            </a:r>
            <a:r>
              <a:rPr lang="en-US" sz="2800" baseline="40000" dirty="0">
                <a:latin typeface="Times New Roman" pitchFamily="18" charset="0"/>
                <a:sym typeface="Symbol" pitchFamily="18" charset="2"/>
              </a:rPr>
              <a:t>o</a:t>
            </a:r>
            <a:endParaRPr lang="pl-PL" sz="2800" baseline="40000" dirty="0">
              <a:latin typeface="Times New Roman" pitchFamily="18" charset="0"/>
              <a:sym typeface="Symbol" pitchFamily="18" charset="2"/>
            </a:endParaRPr>
          </a:p>
        </p:txBody>
      </p:sp>
      <p:sp>
        <p:nvSpPr>
          <p:cNvPr id="193592" name="Rectangle 56"/>
          <p:cNvSpPr>
            <a:spLocks noChangeArrowheads="1"/>
          </p:cNvSpPr>
          <p:nvPr/>
        </p:nvSpPr>
        <p:spPr bwMode="auto">
          <a:xfrm>
            <a:off x="690786" y="4268213"/>
            <a:ext cx="2160588" cy="519113"/>
          </a:xfrm>
          <a:prstGeom prst="rect">
            <a:avLst/>
          </a:prstGeom>
          <a:noFill/>
          <a:ln w="9525">
            <a:noFill/>
            <a:miter lim="800000"/>
            <a:headEnd/>
            <a:tailEnd/>
          </a:ln>
          <a:effectLst/>
        </p:spPr>
        <p:txBody>
          <a:bodyPr>
            <a:spAutoFit/>
          </a:bodyPr>
          <a:lstStyle/>
          <a:p>
            <a:pPr algn="l">
              <a:spcBef>
                <a:spcPct val="20000"/>
              </a:spcBef>
            </a:pPr>
            <a:r>
              <a:rPr lang="pl-PL" sz="2400" b="1" dirty="0" smtClean="0">
                <a:solidFill>
                  <a:srgbClr val="FF6600"/>
                </a:solidFill>
              </a:rPr>
              <a:t>A’</a:t>
            </a:r>
            <a:r>
              <a:rPr lang="pl-PL" sz="2400" dirty="0" smtClean="0"/>
              <a:t>:</a:t>
            </a:r>
            <a:r>
              <a:rPr lang="pl-PL" sz="2000" dirty="0" smtClean="0"/>
              <a:t> </a:t>
            </a:r>
            <a:r>
              <a:rPr lang="pl-PL" sz="2800" i="1" dirty="0" err="1">
                <a:latin typeface="Symbol" pitchFamily="18" charset="2"/>
                <a:sym typeface="Symbol" pitchFamily="18" charset="2"/>
              </a:rPr>
              <a:t></a:t>
            </a:r>
            <a:r>
              <a:rPr lang="pl-PL" sz="2800" i="1" baseline="-25000" dirty="0" err="1">
                <a:latin typeface="Times New Roman" pitchFamily="18" charset="0"/>
                <a:sym typeface="Symbol" pitchFamily="18" charset="2"/>
              </a:rPr>
              <a:t>a</a:t>
            </a:r>
            <a:r>
              <a:rPr lang="pl-PL" sz="2800" i="1" dirty="0">
                <a:latin typeface="Times New Roman" pitchFamily="18" charset="0"/>
                <a:sym typeface="Symbol" pitchFamily="18" charset="2"/>
              </a:rPr>
              <a:t> = </a:t>
            </a:r>
            <a:r>
              <a:rPr lang="en-US" sz="2800" dirty="0">
                <a:latin typeface="Times New Roman" pitchFamily="18" charset="0"/>
                <a:sym typeface="Symbol" pitchFamily="18" charset="2"/>
              </a:rPr>
              <a:t>0</a:t>
            </a:r>
            <a:r>
              <a:rPr lang="en-US" sz="2800" baseline="40000" dirty="0">
                <a:latin typeface="Times New Roman" pitchFamily="18" charset="0"/>
                <a:sym typeface="Symbol" pitchFamily="18" charset="2"/>
              </a:rPr>
              <a:t>o</a:t>
            </a:r>
            <a:endParaRPr lang="pl-PL" sz="2800" baseline="40000" dirty="0">
              <a:latin typeface="Times New Roman" pitchFamily="18" charset="0"/>
              <a:sym typeface="Symbol" pitchFamily="18" charset="2"/>
            </a:endParaRPr>
          </a:p>
        </p:txBody>
      </p:sp>
      <p:sp>
        <p:nvSpPr>
          <p:cNvPr id="193594" name="Rectangle 58"/>
          <p:cNvSpPr>
            <a:spLocks noChangeArrowheads="1"/>
          </p:cNvSpPr>
          <p:nvPr/>
        </p:nvSpPr>
        <p:spPr bwMode="auto">
          <a:xfrm>
            <a:off x="5744538" y="3701763"/>
            <a:ext cx="2808288" cy="519112"/>
          </a:xfrm>
          <a:prstGeom prst="rect">
            <a:avLst/>
          </a:prstGeom>
          <a:noFill/>
          <a:ln w="9525">
            <a:noFill/>
            <a:miter lim="800000"/>
            <a:headEnd/>
            <a:tailEnd/>
          </a:ln>
          <a:effectLst/>
        </p:spPr>
        <p:txBody>
          <a:bodyPr>
            <a:spAutoFit/>
          </a:bodyPr>
          <a:lstStyle/>
          <a:p>
            <a:pPr algn="l">
              <a:spcBef>
                <a:spcPct val="20000"/>
              </a:spcBef>
            </a:pPr>
            <a:r>
              <a:rPr lang="pl-PL" sz="2400" b="1" dirty="0" smtClean="0">
                <a:solidFill>
                  <a:srgbClr val="00FF00"/>
                </a:solidFill>
              </a:rPr>
              <a:t>B</a:t>
            </a:r>
            <a:r>
              <a:rPr lang="pl-PL" sz="2400" dirty="0" smtClean="0"/>
              <a:t>:</a:t>
            </a:r>
            <a:r>
              <a:rPr lang="pl-PL" sz="2000" dirty="0" smtClean="0"/>
              <a:t> </a:t>
            </a:r>
            <a:r>
              <a:rPr lang="pl-PL" sz="2800" i="1" dirty="0" err="1">
                <a:latin typeface="Symbol" pitchFamily="18" charset="2"/>
                <a:sym typeface="Symbol" pitchFamily="18" charset="2"/>
              </a:rPr>
              <a:t></a:t>
            </a:r>
            <a:r>
              <a:rPr lang="pl-PL" sz="2800" i="1" baseline="-25000" dirty="0" err="1">
                <a:latin typeface="Times New Roman" pitchFamily="18" charset="0"/>
                <a:sym typeface="Symbol" pitchFamily="18" charset="2"/>
              </a:rPr>
              <a:t>b</a:t>
            </a:r>
            <a:r>
              <a:rPr lang="pl-PL" sz="2800" i="1" dirty="0">
                <a:latin typeface="Times New Roman" pitchFamily="18" charset="0"/>
                <a:sym typeface="Symbol" pitchFamily="18" charset="2"/>
              </a:rPr>
              <a:t> = </a:t>
            </a:r>
            <a:r>
              <a:rPr lang="en-US" sz="2800" dirty="0">
                <a:latin typeface="Times New Roman" pitchFamily="18" charset="0"/>
                <a:sym typeface="Symbol" pitchFamily="18" charset="2"/>
              </a:rPr>
              <a:t>22.5</a:t>
            </a:r>
            <a:r>
              <a:rPr lang="en-US" sz="2800" baseline="40000" dirty="0">
                <a:latin typeface="Times New Roman" pitchFamily="18" charset="0"/>
                <a:sym typeface="Symbol" pitchFamily="18" charset="2"/>
              </a:rPr>
              <a:t>o</a:t>
            </a:r>
            <a:endParaRPr lang="pl-PL" sz="2800" baseline="40000" dirty="0">
              <a:latin typeface="Times New Roman" pitchFamily="18" charset="0"/>
              <a:sym typeface="Symbol" pitchFamily="18" charset="2"/>
            </a:endParaRPr>
          </a:p>
        </p:txBody>
      </p:sp>
      <p:sp>
        <p:nvSpPr>
          <p:cNvPr id="193595" name="Rectangle 59"/>
          <p:cNvSpPr>
            <a:spLocks noChangeArrowheads="1"/>
          </p:cNvSpPr>
          <p:nvPr/>
        </p:nvSpPr>
        <p:spPr bwMode="auto">
          <a:xfrm>
            <a:off x="5768724" y="4253038"/>
            <a:ext cx="2913063" cy="519113"/>
          </a:xfrm>
          <a:prstGeom prst="rect">
            <a:avLst/>
          </a:prstGeom>
          <a:noFill/>
          <a:ln w="9525">
            <a:noFill/>
            <a:miter lim="800000"/>
            <a:headEnd/>
            <a:tailEnd/>
          </a:ln>
          <a:effectLst/>
        </p:spPr>
        <p:txBody>
          <a:bodyPr>
            <a:spAutoFit/>
          </a:bodyPr>
          <a:lstStyle/>
          <a:p>
            <a:pPr algn="l">
              <a:spcBef>
                <a:spcPct val="20000"/>
              </a:spcBef>
            </a:pPr>
            <a:r>
              <a:rPr lang="pl-PL" sz="2400" b="1" dirty="0" smtClean="0">
                <a:solidFill>
                  <a:srgbClr val="00FF00"/>
                </a:solidFill>
              </a:rPr>
              <a:t>B’</a:t>
            </a:r>
            <a:r>
              <a:rPr lang="pl-PL" sz="2400" dirty="0" smtClean="0"/>
              <a:t>:</a:t>
            </a:r>
            <a:r>
              <a:rPr lang="pl-PL" sz="2000" dirty="0" smtClean="0"/>
              <a:t> </a:t>
            </a:r>
            <a:r>
              <a:rPr lang="pl-PL" sz="2800" i="1" dirty="0" err="1">
                <a:latin typeface="Symbol" pitchFamily="18" charset="2"/>
                <a:sym typeface="Symbol" pitchFamily="18" charset="2"/>
              </a:rPr>
              <a:t></a:t>
            </a:r>
            <a:r>
              <a:rPr lang="pl-PL" sz="2800" i="1" baseline="-25000" dirty="0" err="1">
                <a:latin typeface="Times New Roman" pitchFamily="18" charset="0"/>
                <a:sym typeface="Symbol" pitchFamily="18" charset="2"/>
              </a:rPr>
              <a:t>b</a:t>
            </a:r>
            <a:r>
              <a:rPr lang="pl-PL" sz="2800" i="1" dirty="0">
                <a:latin typeface="Times New Roman" pitchFamily="18" charset="0"/>
                <a:sym typeface="Symbol" pitchFamily="18" charset="2"/>
              </a:rPr>
              <a:t> = </a:t>
            </a:r>
            <a:r>
              <a:rPr lang="en-US" sz="2800" dirty="0">
                <a:latin typeface="Times New Roman" pitchFamily="18" charset="0"/>
                <a:sym typeface="Symbol" pitchFamily="18" charset="2"/>
              </a:rPr>
              <a:t>67.5</a:t>
            </a:r>
            <a:r>
              <a:rPr lang="en-US" sz="2800" baseline="40000" dirty="0">
                <a:latin typeface="Times New Roman" pitchFamily="18" charset="0"/>
                <a:sym typeface="Symbol" pitchFamily="18" charset="2"/>
              </a:rPr>
              <a:t>o</a:t>
            </a:r>
            <a:endParaRPr lang="pl-PL" sz="2800" baseline="40000" dirty="0">
              <a:latin typeface="Times New Roman" pitchFamily="18" charset="0"/>
              <a:sym typeface="Symbol" pitchFamily="18" charset="2"/>
            </a:endParaRPr>
          </a:p>
        </p:txBody>
      </p:sp>
      <p:grpSp>
        <p:nvGrpSpPr>
          <p:cNvPr id="7" name="Grupa 6"/>
          <p:cNvGrpSpPr/>
          <p:nvPr/>
        </p:nvGrpSpPr>
        <p:grpSpPr>
          <a:xfrm>
            <a:off x="4962384" y="1982789"/>
            <a:ext cx="3732857" cy="1521015"/>
            <a:chOff x="4962384" y="1982789"/>
            <a:chExt cx="3732857" cy="1521015"/>
          </a:xfrm>
        </p:grpSpPr>
        <p:sp>
          <p:nvSpPr>
            <p:cNvPr id="193574" name="Line 38"/>
            <p:cNvSpPr>
              <a:spLocks noChangeShapeType="1"/>
            </p:cNvSpPr>
            <p:nvPr/>
          </p:nvSpPr>
          <p:spPr bwMode="auto">
            <a:xfrm rot="-20867972" flipH="1" flipV="1">
              <a:off x="7308709" y="2437004"/>
              <a:ext cx="185737" cy="809625"/>
            </a:xfrm>
            <a:prstGeom prst="line">
              <a:avLst/>
            </a:prstGeom>
            <a:noFill/>
            <a:ln w="31750">
              <a:solidFill>
                <a:srgbClr val="FF0000"/>
              </a:solidFill>
              <a:round/>
              <a:headEnd/>
              <a:tailEnd/>
            </a:ln>
            <a:effectLst/>
          </p:spPr>
          <p:txBody>
            <a:bodyPr wrap="none" anchor="ctr"/>
            <a:lstStyle/>
            <a:p>
              <a:endParaRPr lang="pl-PL"/>
            </a:p>
          </p:txBody>
        </p:sp>
        <p:sp>
          <p:nvSpPr>
            <p:cNvPr id="193552" name="Line 16"/>
            <p:cNvSpPr>
              <a:spLocks noChangeShapeType="1"/>
            </p:cNvSpPr>
            <p:nvPr/>
          </p:nvSpPr>
          <p:spPr bwMode="auto">
            <a:xfrm>
              <a:off x="4962384" y="3262504"/>
              <a:ext cx="3467100" cy="0"/>
            </a:xfrm>
            <a:prstGeom prst="line">
              <a:avLst/>
            </a:prstGeom>
            <a:noFill/>
            <a:ln w="31750">
              <a:solidFill>
                <a:srgbClr val="FF0000"/>
              </a:solidFill>
              <a:round/>
              <a:headEnd/>
              <a:tailEnd/>
            </a:ln>
            <a:effectLst/>
          </p:spPr>
          <p:txBody>
            <a:bodyPr wrap="none" anchor="ctr"/>
            <a:lstStyle/>
            <a:p>
              <a:endParaRPr lang="pl-PL"/>
            </a:p>
          </p:txBody>
        </p:sp>
        <p:sp>
          <p:nvSpPr>
            <p:cNvPr id="193553" name="Line 17"/>
            <p:cNvSpPr>
              <a:spLocks noChangeShapeType="1"/>
            </p:cNvSpPr>
            <p:nvPr/>
          </p:nvSpPr>
          <p:spPr bwMode="auto">
            <a:xfrm>
              <a:off x="6373671" y="3243454"/>
              <a:ext cx="76200" cy="0"/>
            </a:xfrm>
            <a:prstGeom prst="line">
              <a:avLst/>
            </a:prstGeom>
            <a:noFill/>
            <a:ln w="31750">
              <a:solidFill>
                <a:srgbClr val="FF0000"/>
              </a:solidFill>
              <a:round/>
              <a:headEnd/>
              <a:tailEnd type="stealth" w="med" len="lg"/>
            </a:ln>
            <a:effectLst/>
          </p:spPr>
          <p:txBody>
            <a:bodyPr wrap="none" anchor="ctr"/>
            <a:lstStyle/>
            <a:p>
              <a:endParaRPr lang="pl-PL"/>
            </a:p>
          </p:txBody>
        </p:sp>
        <p:sp>
          <p:nvSpPr>
            <p:cNvPr id="193554" name="Line 18"/>
            <p:cNvSpPr>
              <a:spLocks noChangeShapeType="1"/>
            </p:cNvSpPr>
            <p:nvPr/>
          </p:nvSpPr>
          <p:spPr bwMode="auto">
            <a:xfrm>
              <a:off x="7986571" y="3262504"/>
              <a:ext cx="76200" cy="0"/>
            </a:xfrm>
            <a:prstGeom prst="line">
              <a:avLst/>
            </a:prstGeom>
            <a:noFill/>
            <a:ln w="31750">
              <a:solidFill>
                <a:srgbClr val="FF0000"/>
              </a:solidFill>
              <a:round/>
              <a:headEnd/>
              <a:tailEnd type="stealth" w="med" len="lg"/>
            </a:ln>
            <a:effectLst/>
          </p:spPr>
          <p:txBody>
            <a:bodyPr wrap="none" anchor="ctr"/>
            <a:lstStyle/>
            <a:p>
              <a:endParaRPr lang="pl-PL"/>
            </a:p>
          </p:txBody>
        </p:sp>
        <p:sp>
          <p:nvSpPr>
            <p:cNvPr id="193555" name="AutoShape 19"/>
            <p:cNvSpPr>
              <a:spLocks noChangeArrowheads="1"/>
            </p:cNvSpPr>
            <p:nvPr/>
          </p:nvSpPr>
          <p:spPr bwMode="auto">
            <a:xfrm>
              <a:off x="8273909" y="3046604"/>
              <a:ext cx="381000" cy="457200"/>
            </a:xfrm>
            <a:prstGeom prst="flowChartDelay">
              <a:avLst/>
            </a:prstGeom>
            <a:solidFill>
              <a:srgbClr val="FFFFFF"/>
            </a:solidFill>
            <a:ln w="31750">
              <a:solidFill>
                <a:srgbClr val="969696"/>
              </a:solidFill>
              <a:miter lim="800000"/>
              <a:headEnd/>
              <a:tailEnd/>
            </a:ln>
            <a:effectLst/>
          </p:spPr>
          <p:txBody>
            <a:bodyPr wrap="none" anchor="ctr"/>
            <a:lstStyle/>
            <a:p>
              <a:endParaRPr lang="pl-PL"/>
            </a:p>
          </p:txBody>
        </p:sp>
        <p:sp>
          <p:nvSpPr>
            <p:cNvPr id="193556" name="Rectangle 20"/>
            <p:cNvSpPr>
              <a:spLocks noChangeArrowheads="1"/>
            </p:cNvSpPr>
            <p:nvPr/>
          </p:nvSpPr>
          <p:spPr bwMode="auto">
            <a:xfrm>
              <a:off x="7191234" y="3033904"/>
              <a:ext cx="457200" cy="457200"/>
            </a:xfrm>
            <a:prstGeom prst="rect">
              <a:avLst/>
            </a:prstGeom>
            <a:noFill/>
            <a:ln w="31750">
              <a:solidFill>
                <a:schemeClr val="tx1"/>
              </a:solidFill>
              <a:miter lim="800000"/>
              <a:headEnd/>
              <a:tailEnd/>
            </a:ln>
            <a:effectLst/>
          </p:spPr>
          <p:txBody>
            <a:bodyPr wrap="none" anchor="ctr"/>
            <a:lstStyle/>
            <a:p>
              <a:endParaRPr lang="pl-PL"/>
            </a:p>
          </p:txBody>
        </p:sp>
        <p:sp>
          <p:nvSpPr>
            <p:cNvPr id="193557" name="Line 21"/>
            <p:cNvSpPr>
              <a:spLocks noChangeShapeType="1"/>
            </p:cNvSpPr>
            <p:nvPr/>
          </p:nvSpPr>
          <p:spPr bwMode="auto">
            <a:xfrm rot="92380" flipV="1">
              <a:off x="7191234" y="3033904"/>
              <a:ext cx="439737" cy="446088"/>
            </a:xfrm>
            <a:prstGeom prst="line">
              <a:avLst/>
            </a:prstGeom>
            <a:noFill/>
            <a:ln w="31750">
              <a:solidFill>
                <a:schemeClr val="tx1"/>
              </a:solidFill>
              <a:round/>
              <a:headEnd/>
              <a:tailEnd/>
            </a:ln>
            <a:effectLst/>
          </p:spPr>
          <p:txBody>
            <a:bodyPr wrap="none" anchor="ctr"/>
            <a:lstStyle/>
            <a:p>
              <a:endParaRPr lang="pl-PL"/>
            </a:p>
          </p:txBody>
        </p:sp>
        <p:sp>
          <p:nvSpPr>
            <p:cNvPr id="193575" name="Line 39"/>
            <p:cNvSpPr>
              <a:spLocks noChangeShapeType="1"/>
            </p:cNvSpPr>
            <p:nvPr/>
          </p:nvSpPr>
          <p:spPr bwMode="auto">
            <a:xfrm rot="22106096" flipH="1" flipV="1">
              <a:off x="7381734" y="2568767"/>
              <a:ext cx="28575" cy="165100"/>
            </a:xfrm>
            <a:prstGeom prst="line">
              <a:avLst/>
            </a:prstGeom>
            <a:noFill/>
            <a:ln w="31750">
              <a:solidFill>
                <a:srgbClr val="FF0000"/>
              </a:solidFill>
              <a:round/>
              <a:headEnd/>
              <a:tailEnd type="stealth" w="med" len="lg"/>
            </a:ln>
            <a:effectLst/>
          </p:spPr>
          <p:txBody>
            <a:bodyPr wrap="none" anchor="ctr"/>
            <a:lstStyle/>
            <a:p>
              <a:endParaRPr lang="pl-PL"/>
            </a:p>
          </p:txBody>
        </p:sp>
        <p:sp>
          <p:nvSpPr>
            <p:cNvPr id="193576" name="AutoShape 40"/>
            <p:cNvSpPr>
              <a:spLocks noChangeArrowheads="1"/>
            </p:cNvSpPr>
            <p:nvPr/>
          </p:nvSpPr>
          <p:spPr bwMode="auto">
            <a:xfrm rot="16200000">
              <a:off x="7202346" y="2029017"/>
              <a:ext cx="381000" cy="457200"/>
            </a:xfrm>
            <a:prstGeom prst="flowChartDelay">
              <a:avLst/>
            </a:prstGeom>
            <a:solidFill>
              <a:srgbClr val="FFFFFF"/>
            </a:solidFill>
            <a:ln w="31750">
              <a:solidFill>
                <a:srgbClr val="969696"/>
              </a:solidFill>
              <a:miter lim="800000"/>
              <a:headEnd/>
              <a:tailEnd/>
            </a:ln>
            <a:effectLst/>
          </p:spPr>
          <p:txBody>
            <a:bodyPr wrap="none" anchor="ctr"/>
            <a:lstStyle/>
            <a:p>
              <a:endParaRPr lang="pl-PL"/>
            </a:p>
          </p:txBody>
        </p:sp>
        <p:sp>
          <p:nvSpPr>
            <p:cNvPr id="193585" name="Rectangle 49"/>
            <p:cNvSpPr>
              <a:spLocks noChangeArrowheads="1"/>
            </p:cNvSpPr>
            <p:nvPr/>
          </p:nvSpPr>
          <p:spPr bwMode="auto">
            <a:xfrm rot="5400000">
              <a:off x="8246240" y="3038022"/>
              <a:ext cx="436338" cy="461665"/>
            </a:xfrm>
            <a:prstGeom prst="rect">
              <a:avLst/>
            </a:prstGeom>
            <a:noFill/>
            <a:ln w="9525">
              <a:noFill/>
              <a:miter lim="800000"/>
              <a:headEnd/>
              <a:tailEnd/>
            </a:ln>
            <a:effectLst/>
          </p:spPr>
          <p:txBody>
            <a:bodyPr wrap="none">
              <a:spAutoFit/>
            </a:bodyPr>
            <a:lstStyle/>
            <a:p>
              <a:r>
                <a:rPr lang="pl-PL" sz="2400" b="1" dirty="0" smtClean="0">
                  <a:solidFill>
                    <a:srgbClr val="00FF00"/>
                  </a:solidFill>
                </a:rPr>
                <a:t>+</a:t>
              </a:r>
              <a:endParaRPr lang="pl-PL" sz="2400" b="1" dirty="0">
                <a:solidFill>
                  <a:srgbClr val="00FF00"/>
                </a:solidFill>
              </a:endParaRPr>
            </a:p>
          </p:txBody>
        </p:sp>
        <p:sp>
          <p:nvSpPr>
            <p:cNvPr id="193588" name="Rectangle 52"/>
            <p:cNvSpPr>
              <a:spLocks noChangeArrowheads="1"/>
            </p:cNvSpPr>
            <p:nvPr/>
          </p:nvSpPr>
          <p:spPr bwMode="auto">
            <a:xfrm>
              <a:off x="7215522" y="1982789"/>
              <a:ext cx="360997" cy="584775"/>
            </a:xfrm>
            <a:prstGeom prst="rect">
              <a:avLst/>
            </a:prstGeom>
            <a:noFill/>
            <a:ln w="9525">
              <a:noFill/>
              <a:miter lim="800000"/>
              <a:headEnd/>
              <a:tailEnd/>
            </a:ln>
            <a:effectLst/>
          </p:spPr>
          <p:txBody>
            <a:bodyPr wrap="none">
              <a:spAutoFit/>
            </a:bodyPr>
            <a:lstStyle/>
            <a:p>
              <a:r>
                <a:rPr lang="pl-PL" sz="3200" b="1" dirty="0" smtClean="0">
                  <a:solidFill>
                    <a:srgbClr val="00FF00"/>
                  </a:solidFill>
                </a:rPr>
                <a:t>-</a:t>
              </a:r>
              <a:endParaRPr lang="pl-PL" sz="3200" b="1" dirty="0">
                <a:solidFill>
                  <a:srgbClr val="00FF00"/>
                </a:solidFill>
              </a:endParaRPr>
            </a:p>
          </p:txBody>
        </p:sp>
        <p:sp>
          <p:nvSpPr>
            <p:cNvPr id="193597" name="AutoShape 61"/>
            <p:cNvSpPr>
              <a:spLocks noChangeArrowheads="1"/>
            </p:cNvSpPr>
            <p:nvPr/>
          </p:nvSpPr>
          <p:spPr bwMode="auto">
            <a:xfrm>
              <a:off x="6618146" y="2903729"/>
              <a:ext cx="346075" cy="273050"/>
            </a:xfrm>
            <a:prstGeom prst="curvedDownArrow">
              <a:avLst>
                <a:gd name="adj1" fmla="val 25349"/>
                <a:gd name="adj2" fmla="val 50698"/>
                <a:gd name="adj3" fmla="val 33333"/>
              </a:avLst>
            </a:prstGeom>
            <a:solidFill>
              <a:schemeClr val="tx2"/>
            </a:solidFill>
            <a:ln w="12700">
              <a:solidFill>
                <a:schemeClr val="accent2"/>
              </a:solidFill>
              <a:miter lim="800000"/>
              <a:headEnd/>
              <a:tailEnd/>
            </a:ln>
            <a:effectLst/>
          </p:spPr>
          <p:txBody>
            <a:bodyPr wrap="none" anchor="ctr"/>
            <a:lstStyle/>
            <a:p>
              <a:endParaRPr lang="pl-PL"/>
            </a:p>
          </p:txBody>
        </p:sp>
        <p:pic>
          <p:nvPicPr>
            <p:cNvPr id="193599" name="Picture 63" descr="txp_fig"/>
            <p:cNvPicPr>
              <a:picLocks noChangeAspect="1" noChangeArrowheads="1"/>
            </p:cNvPicPr>
            <p:nvPr>
              <p:custDataLst>
                <p:tags r:id="rId5"/>
              </p:custDataLst>
            </p:nvPr>
          </p:nvPicPr>
          <p:blipFill>
            <a:blip r:embed="rId11">
              <a:clrChange>
                <a:clrFrom>
                  <a:srgbClr val="FFFFFF"/>
                </a:clrFrom>
                <a:clrTo>
                  <a:srgbClr val="FFFFFF">
                    <a:alpha val="0"/>
                  </a:srgbClr>
                </a:clrTo>
              </a:clrChange>
              <a:lum bright="100000"/>
            </a:blip>
            <a:srcRect/>
            <a:stretch>
              <a:fillRect/>
            </a:stretch>
          </p:blipFill>
          <p:spPr bwMode="auto">
            <a:xfrm>
              <a:off x="6849921" y="2543367"/>
              <a:ext cx="266700" cy="298450"/>
            </a:xfrm>
            <a:prstGeom prst="rect">
              <a:avLst/>
            </a:prstGeom>
            <a:noFill/>
            <a:ln w="9525" algn="ctr">
              <a:noFill/>
              <a:miter lim="800000"/>
              <a:headEnd/>
              <a:tailEnd/>
            </a:ln>
            <a:effectLst/>
          </p:spPr>
        </p:pic>
      </p:grpSp>
      <p:pic>
        <p:nvPicPr>
          <p:cNvPr id="10" name="Obraz 9" descr="txp_fig"/>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3158496" y="2321057"/>
            <a:ext cx="2519970" cy="60437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Obraz 3" descr="txp_fig"/>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bwMode="auto">
          <a:xfrm>
            <a:off x="1434188" y="6061217"/>
            <a:ext cx="6142331" cy="4251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7"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32960" r="18633" b="70724"/>
          <a:stretch/>
        </p:blipFill>
        <p:spPr bwMode="auto">
          <a:xfrm flipH="1">
            <a:off x="165212" y="1249539"/>
            <a:ext cx="1009144" cy="90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l="43304" r="3923" b="54263"/>
          <a:stretch/>
        </p:blipFill>
        <p:spPr bwMode="auto">
          <a:xfrm>
            <a:off x="8010661" y="1201484"/>
            <a:ext cx="907495" cy="90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Grupa 17"/>
          <p:cNvGrpSpPr/>
          <p:nvPr/>
        </p:nvGrpSpPr>
        <p:grpSpPr>
          <a:xfrm rot="21355469">
            <a:off x="3910287" y="3074086"/>
            <a:ext cx="990600" cy="381000"/>
            <a:chOff x="3803381" y="1622341"/>
            <a:chExt cx="990600" cy="381000"/>
          </a:xfrm>
        </p:grpSpPr>
        <p:sp>
          <p:nvSpPr>
            <p:cNvPr id="50" name="Oval 95"/>
            <p:cNvSpPr>
              <a:spLocks noChangeArrowheads="1"/>
            </p:cNvSpPr>
            <p:nvPr/>
          </p:nvSpPr>
          <p:spPr bwMode="auto">
            <a:xfrm rot="360000">
              <a:off x="3803381" y="1622341"/>
              <a:ext cx="990600" cy="381000"/>
            </a:xfrm>
            <a:prstGeom prst="ellipse">
              <a:avLst/>
            </a:prstGeom>
            <a:solidFill>
              <a:srgbClr val="000000">
                <a:alpha val="50000"/>
              </a:srgbClr>
            </a:solidFill>
            <a:ln w="25400">
              <a:solidFill>
                <a:srgbClr val="FFCC00"/>
              </a:solidFill>
              <a:round/>
              <a:headEnd/>
              <a:tailEnd/>
            </a:ln>
            <a:effectLst/>
          </p:spPr>
          <p:txBody>
            <a:bodyPr wrap="none" anchor="ctr"/>
            <a:lstStyle/>
            <a:p>
              <a:endParaRPr lang="pl-PL"/>
            </a:p>
          </p:txBody>
        </p:sp>
        <p:sp>
          <p:nvSpPr>
            <p:cNvPr id="51" name="Oval 136"/>
            <p:cNvSpPr>
              <a:spLocks noChangeArrowheads="1"/>
            </p:cNvSpPr>
            <p:nvPr/>
          </p:nvSpPr>
          <p:spPr bwMode="auto">
            <a:xfrm>
              <a:off x="4000231" y="1714416"/>
              <a:ext cx="152400" cy="152400"/>
            </a:xfrm>
            <a:prstGeom prst="ellipse">
              <a:avLst/>
            </a:prstGeom>
            <a:solidFill>
              <a:srgbClr val="FF0000"/>
            </a:solidFill>
            <a:ln w="9525">
              <a:noFill/>
              <a:round/>
              <a:headEnd/>
              <a:tailEnd/>
            </a:ln>
            <a:effectLst/>
          </p:spPr>
          <p:txBody>
            <a:bodyPr wrap="none" anchor="ctr"/>
            <a:lstStyle/>
            <a:p>
              <a:endParaRPr lang="pl-PL"/>
            </a:p>
          </p:txBody>
        </p:sp>
        <p:sp>
          <p:nvSpPr>
            <p:cNvPr id="52" name="Oval 137"/>
            <p:cNvSpPr>
              <a:spLocks noChangeArrowheads="1"/>
            </p:cNvSpPr>
            <p:nvPr/>
          </p:nvSpPr>
          <p:spPr bwMode="auto">
            <a:xfrm>
              <a:off x="4463781" y="1758866"/>
              <a:ext cx="152400" cy="152400"/>
            </a:xfrm>
            <a:prstGeom prst="ellipse">
              <a:avLst/>
            </a:prstGeom>
            <a:solidFill>
              <a:srgbClr val="FF0000"/>
            </a:solidFill>
            <a:ln w="9525">
              <a:noFill/>
              <a:round/>
              <a:headEnd/>
              <a:tailEnd/>
            </a:ln>
            <a:effectLst/>
          </p:spPr>
          <p:txBody>
            <a:bodyPr wrap="none" anchor="ctr"/>
            <a:lstStyle/>
            <a:p>
              <a:endParaRPr lang="pl-PL"/>
            </a:p>
          </p:txBody>
        </p:sp>
        <p:sp>
          <p:nvSpPr>
            <p:cNvPr id="53" name="Freeform 138"/>
            <p:cNvSpPr>
              <a:spLocks/>
            </p:cNvSpPr>
            <p:nvPr/>
          </p:nvSpPr>
          <p:spPr bwMode="auto">
            <a:xfrm>
              <a:off x="4124056" y="1704891"/>
              <a:ext cx="374650" cy="222250"/>
            </a:xfrm>
            <a:custGeom>
              <a:avLst/>
              <a:gdLst/>
              <a:ahLst/>
              <a:cxnLst>
                <a:cxn ang="0">
                  <a:pos x="0" y="54"/>
                </a:cxn>
                <a:cxn ang="0">
                  <a:pos x="52" y="0"/>
                </a:cxn>
                <a:cxn ang="0">
                  <a:pos x="80" y="128"/>
                </a:cxn>
                <a:cxn ang="0">
                  <a:pos x="152" y="14"/>
                </a:cxn>
                <a:cxn ang="0">
                  <a:pos x="182" y="140"/>
                </a:cxn>
                <a:cxn ang="0">
                  <a:pos x="236" y="72"/>
                </a:cxn>
              </a:cxnLst>
              <a:rect l="0" t="0" r="r" b="b"/>
              <a:pathLst>
                <a:path w="236" h="140">
                  <a:moveTo>
                    <a:pt x="0" y="54"/>
                  </a:moveTo>
                  <a:lnTo>
                    <a:pt x="52" y="0"/>
                  </a:lnTo>
                  <a:lnTo>
                    <a:pt x="80" y="128"/>
                  </a:lnTo>
                  <a:lnTo>
                    <a:pt x="152" y="14"/>
                  </a:lnTo>
                  <a:lnTo>
                    <a:pt x="182" y="140"/>
                  </a:lnTo>
                  <a:lnTo>
                    <a:pt x="236" y="72"/>
                  </a:lnTo>
                </a:path>
              </a:pathLst>
            </a:custGeom>
            <a:noFill/>
            <a:ln w="31750" cap="flat" cmpd="sng">
              <a:solidFill>
                <a:srgbClr val="FF0000"/>
              </a:solidFill>
              <a:prstDash val="solid"/>
              <a:round/>
              <a:headEnd/>
              <a:tailEnd/>
            </a:ln>
            <a:effectLst/>
          </p:spPr>
          <p:txBody>
            <a:bodyPr wrap="none" anchor="ctr"/>
            <a:lstStyle/>
            <a:p>
              <a:endParaRPr lang="pl-PL"/>
            </a:p>
          </p:txBody>
        </p:sp>
      </p:grpSp>
      <p:sp>
        <p:nvSpPr>
          <p:cNvPr id="56" name="Text Box 45"/>
          <p:cNvSpPr txBox="1">
            <a:spLocks noChangeArrowheads="1"/>
          </p:cNvSpPr>
          <p:nvPr/>
        </p:nvSpPr>
        <p:spPr bwMode="auto">
          <a:xfrm>
            <a:off x="181073" y="5344983"/>
            <a:ext cx="8143932" cy="400110"/>
          </a:xfrm>
          <a:prstGeom prst="rect">
            <a:avLst/>
          </a:prstGeom>
          <a:noFill/>
          <a:ln w="9525">
            <a:noFill/>
            <a:miter lim="800000"/>
            <a:headEnd/>
            <a:tailEnd/>
          </a:ln>
          <a:effectLst/>
        </p:spPr>
        <p:txBody>
          <a:bodyPr wrap="square">
            <a:spAutoFit/>
          </a:bodyPr>
          <a:lstStyle/>
          <a:p>
            <a:pPr algn="l">
              <a:spcBef>
                <a:spcPct val="50000"/>
              </a:spcBef>
            </a:pPr>
            <a:r>
              <a:rPr lang="pl-PL" sz="2000" dirty="0" err="1" smtClean="0"/>
              <a:t>Clauser-Horne-Shimony-Holt</a:t>
            </a:r>
            <a:r>
              <a:rPr lang="pl-PL" sz="2000" dirty="0" smtClean="0"/>
              <a:t> </a:t>
            </a:r>
            <a:r>
              <a:rPr lang="pl-PL" sz="2000" dirty="0" err="1" smtClean="0"/>
              <a:t>inequality</a:t>
            </a:r>
            <a:endParaRPr lang="pl-PL" sz="2000" dirty="0"/>
          </a:p>
        </p:txBody>
      </p:sp>
      <p:pic>
        <p:nvPicPr>
          <p:cNvPr id="8" name="Obraz 7" descr="txp_fig"/>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bwMode="auto">
          <a:xfrm>
            <a:off x="1547617" y="5987358"/>
            <a:ext cx="5771276" cy="57283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9" name="Text Box 45"/>
          <p:cNvSpPr txBox="1">
            <a:spLocks noChangeArrowheads="1"/>
          </p:cNvSpPr>
          <p:nvPr/>
        </p:nvSpPr>
        <p:spPr bwMode="auto">
          <a:xfrm>
            <a:off x="4665962" y="5337840"/>
            <a:ext cx="2183959" cy="400110"/>
          </a:xfrm>
          <a:prstGeom prst="rect">
            <a:avLst/>
          </a:prstGeom>
          <a:noFill/>
          <a:ln w="9525">
            <a:noFill/>
            <a:miter lim="800000"/>
            <a:headEnd/>
            <a:tailEnd/>
          </a:ln>
          <a:effectLst/>
        </p:spPr>
        <p:txBody>
          <a:bodyPr wrap="square">
            <a:spAutoFit/>
          </a:bodyPr>
          <a:lstStyle/>
          <a:p>
            <a:pPr algn="l">
              <a:spcBef>
                <a:spcPct val="50000"/>
              </a:spcBef>
            </a:pPr>
            <a:r>
              <a:rPr lang="pl-PL" sz="2000" dirty="0" err="1" smtClean="0"/>
              <a:t>is</a:t>
            </a:r>
            <a:r>
              <a:rPr lang="pl-PL" sz="2000" dirty="0" smtClean="0"/>
              <a:t> </a:t>
            </a:r>
            <a:r>
              <a:rPr lang="pl-PL" sz="2000" dirty="0" err="1" smtClean="0"/>
              <a:t>violated</a:t>
            </a:r>
            <a:r>
              <a:rPr lang="pl-PL" sz="2000" dirty="0" smtClean="0"/>
              <a:t>!</a:t>
            </a:r>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5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35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35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35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3589" grpId="0"/>
      <p:bldP spid="193592" grpId="0"/>
      <p:bldP spid="193594" grpId="0"/>
      <p:bldP spid="193595" grpId="0"/>
      <p:bldP spid="56"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Maximum</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likelihood</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reconstruction</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283859" name="Equation" r:id="rId12" imgW="914400" imgH="198720" progId="">
                  <p:embed/>
                </p:oleObj>
              </mc:Choice>
              <mc:Fallback>
                <p:oleObj name="Equation" r:id="rId12" imgW="914400" imgH="19872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Obraz 26" descr="TP_tmp.emf"/>
          <p:cNvPicPr>
            <a:picLocks noChangeAspect="1"/>
          </p:cNvPicPr>
          <p:nvPr>
            <p:custDataLst>
              <p:tags r:id="rId2"/>
            </p:custDataLst>
          </p:nvPr>
        </p:nvPicPr>
        <p:blipFill>
          <a:blip r:embed="rId14">
            <a:clrChange>
              <a:clrFrom>
                <a:srgbClr val="FFFFFF"/>
              </a:clrFrom>
              <a:clrTo>
                <a:srgbClr val="FFFFFF">
                  <a:alpha val="0"/>
                </a:srgbClr>
              </a:clrTo>
            </a:clrChange>
            <a:lum bright="100000"/>
          </a:blip>
          <a:stretch>
            <a:fillRect/>
          </a:stretch>
        </p:blipFill>
        <p:spPr bwMode="auto">
          <a:xfrm>
            <a:off x="1576450" y="2493528"/>
            <a:ext cx="2380388" cy="411330"/>
          </a:xfrm>
          <a:prstGeom prst="rect">
            <a:avLst/>
          </a:prstGeom>
          <a:noFill/>
          <a:ln/>
          <a:effectLst/>
        </p:spPr>
      </p:pic>
      <p:pic>
        <p:nvPicPr>
          <p:cNvPr id="2" name="Obraz 1" descr="TP_tmp.emf"/>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bwMode="auto">
          <a:xfrm>
            <a:off x="657658" y="4922420"/>
            <a:ext cx="4423042" cy="412934"/>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6" name="Obraz 25" descr="TP_tmp.emf"/>
          <p:cNvPicPr>
            <a:picLocks noChangeAspect="1"/>
          </p:cNvPicPr>
          <p:nvPr>
            <p:custDataLst>
              <p:tags r:id="rId4"/>
            </p:custDataLst>
          </p:nvPr>
        </p:nvPicPr>
        <p:blipFill>
          <a:blip r:embed="rId16">
            <a:clrChange>
              <a:clrFrom>
                <a:srgbClr val="FFFFFF"/>
              </a:clrFrom>
              <a:clrTo>
                <a:srgbClr val="FFFFFF">
                  <a:alpha val="0"/>
                </a:srgbClr>
              </a:clrTo>
            </a:clrChange>
            <a:lum bright="100000"/>
          </a:blip>
          <a:stretch>
            <a:fillRect/>
          </a:stretch>
        </p:blipFill>
        <p:spPr bwMode="auto">
          <a:xfrm>
            <a:off x="503891" y="3279346"/>
            <a:ext cx="316114" cy="220899"/>
          </a:xfrm>
          <a:prstGeom prst="rect">
            <a:avLst/>
          </a:prstGeom>
          <a:noFill/>
          <a:ln/>
          <a:effectLst/>
        </p:spPr>
      </p:pic>
      <p:sp>
        <p:nvSpPr>
          <p:cNvPr id="29" name="pole tekstowe 28"/>
          <p:cNvSpPr txBox="1"/>
          <p:nvPr/>
        </p:nvSpPr>
        <p:spPr>
          <a:xfrm>
            <a:off x="646767" y="3136470"/>
            <a:ext cx="2714644" cy="400110"/>
          </a:xfrm>
          <a:prstGeom prst="rect">
            <a:avLst/>
          </a:prstGeom>
          <a:noFill/>
        </p:spPr>
        <p:txBody>
          <a:bodyPr wrap="square" rtlCol="0">
            <a:spAutoFit/>
          </a:bodyPr>
          <a:lstStyle/>
          <a:p>
            <a:r>
              <a:rPr lang="pl-PL" sz="2000" dirty="0" smtClean="0"/>
              <a:t>– </a:t>
            </a:r>
            <a:r>
              <a:rPr lang="pl-PL" sz="2000" dirty="0" err="1" smtClean="0"/>
              <a:t>number</a:t>
            </a:r>
            <a:r>
              <a:rPr lang="pl-PL" sz="2000" dirty="0" smtClean="0"/>
              <a:t> of </a:t>
            </a:r>
            <a:r>
              <a:rPr lang="pl-PL" sz="2000" dirty="0" err="1" smtClean="0"/>
              <a:t>events</a:t>
            </a:r>
            <a:r>
              <a:rPr lang="pl-PL" sz="2000" dirty="0" smtClean="0"/>
              <a:t> </a:t>
            </a:r>
            <a:r>
              <a:rPr lang="pl-PL" sz="2000" i="1" dirty="0" smtClean="0">
                <a:latin typeface="+mn-lt"/>
              </a:rPr>
              <a:t>i</a:t>
            </a:r>
            <a:endParaRPr lang="pl-PL" sz="2000" dirty="0">
              <a:latin typeface="+mn-lt"/>
            </a:endParaRPr>
          </a:p>
        </p:txBody>
      </p:sp>
      <p:sp>
        <p:nvSpPr>
          <p:cNvPr id="32" name="pole tekstowe 31"/>
          <p:cNvSpPr txBox="1"/>
          <p:nvPr/>
        </p:nvSpPr>
        <p:spPr>
          <a:xfrm>
            <a:off x="472149" y="4065164"/>
            <a:ext cx="2714644" cy="400110"/>
          </a:xfrm>
          <a:prstGeom prst="rect">
            <a:avLst/>
          </a:prstGeom>
          <a:noFill/>
        </p:spPr>
        <p:txBody>
          <a:bodyPr wrap="square" rtlCol="0">
            <a:spAutoFit/>
          </a:bodyPr>
          <a:lstStyle/>
          <a:p>
            <a:pPr algn="l"/>
            <a:r>
              <a:rPr lang="pl-PL" sz="2000" dirty="0" err="1" smtClean="0"/>
              <a:t>Likelihood</a:t>
            </a:r>
            <a:r>
              <a:rPr lang="pl-PL" sz="2000" dirty="0" smtClean="0"/>
              <a:t> </a:t>
            </a:r>
            <a:r>
              <a:rPr lang="pl-PL" sz="2000" dirty="0" err="1" smtClean="0"/>
              <a:t>function</a:t>
            </a:r>
            <a:r>
              <a:rPr lang="pl-PL" sz="2000" dirty="0" smtClean="0"/>
              <a:t>:</a:t>
            </a:r>
            <a:endParaRPr lang="pl-PL" sz="2000" dirty="0"/>
          </a:p>
        </p:txBody>
      </p:sp>
      <p:sp>
        <p:nvSpPr>
          <p:cNvPr id="33" name="pole tekstowe 32"/>
          <p:cNvSpPr txBox="1"/>
          <p:nvPr/>
        </p:nvSpPr>
        <p:spPr>
          <a:xfrm>
            <a:off x="472149" y="5708238"/>
            <a:ext cx="5429288" cy="707886"/>
          </a:xfrm>
          <a:prstGeom prst="rect">
            <a:avLst/>
          </a:prstGeom>
          <a:noFill/>
        </p:spPr>
        <p:txBody>
          <a:bodyPr wrap="square" rtlCol="0">
            <a:spAutoFit/>
          </a:bodyPr>
          <a:lstStyle/>
          <a:p>
            <a:pPr algn="l"/>
            <a:r>
              <a:rPr lang="pl-PL" sz="2000" dirty="0" err="1" smtClean="0"/>
              <a:t>Maximum-likelihood</a:t>
            </a:r>
            <a:r>
              <a:rPr lang="pl-PL" sz="2000" dirty="0" smtClean="0"/>
              <a:t> </a:t>
            </a:r>
            <a:r>
              <a:rPr lang="pl-PL" sz="2000" dirty="0" err="1" smtClean="0"/>
              <a:t>estimate</a:t>
            </a:r>
            <a:r>
              <a:rPr lang="pl-PL" sz="2000" dirty="0" smtClean="0"/>
              <a:t/>
            </a:r>
            <a:br>
              <a:rPr lang="pl-PL" sz="2000" dirty="0" smtClean="0"/>
            </a:br>
            <a:r>
              <a:rPr lang="pl-PL" sz="2000" dirty="0" err="1" smtClean="0"/>
              <a:t>maximizes</a:t>
            </a:r>
            <a:endParaRPr lang="pl-PL" sz="2000" dirty="0"/>
          </a:p>
        </p:txBody>
      </p:sp>
      <p:pic>
        <p:nvPicPr>
          <p:cNvPr id="30" name="Obraz 29" descr="TP_tmp.emf"/>
          <p:cNvPicPr>
            <a:picLocks noChangeAspect="1"/>
          </p:cNvPicPr>
          <p:nvPr>
            <p:custDataLst>
              <p:tags r:id="rId5"/>
            </p:custDataLst>
          </p:nvPr>
        </p:nvPicPr>
        <p:blipFill>
          <a:blip r:embed="rId17">
            <a:clrChange>
              <a:clrFrom>
                <a:srgbClr val="FFFFFF"/>
              </a:clrFrom>
              <a:clrTo>
                <a:srgbClr val="FFFFFF">
                  <a:alpha val="0"/>
                </a:srgbClr>
              </a:clrTo>
            </a:clrChange>
            <a:lum bright="100000"/>
          </a:blip>
          <a:stretch>
            <a:fillRect/>
          </a:stretch>
        </p:blipFill>
        <p:spPr bwMode="auto">
          <a:xfrm>
            <a:off x="1758033" y="6065428"/>
            <a:ext cx="637162" cy="351010"/>
          </a:xfrm>
          <a:prstGeom prst="rect">
            <a:avLst/>
          </a:prstGeom>
          <a:noFill/>
          <a:ln/>
          <a:effectLst/>
        </p:spPr>
      </p:pic>
      <p:sp>
        <p:nvSpPr>
          <p:cNvPr id="25" name="pole tekstowe 24"/>
          <p:cNvSpPr txBox="1"/>
          <p:nvPr/>
        </p:nvSpPr>
        <p:spPr>
          <a:xfrm>
            <a:off x="432453" y="1850586"/>
            <a:ext cx="4929222" cy="430887"/>
          </a:xfrm>
          <a:prstGeom prst="rect">
            <a:avLst/>
          </a:prstGeom>
          <a:noFill/>
        </p:spPr>
        <p:txBody>
          <a:bodyPr wrap="square" rtlCol="0">
            <a:spAutoFit/>
          </a:bodyPr>
          <a:lstStyle/>
          <a:p>
            <a:pPr algn="l"/>
            <a:r>
              <a:rPr lang="pl-PL" sz="2000" dirty="0" err="1" smtClean="0"/>
              <a:t>Probability</a:t>
            </a:r>
            <a:r>
              <a:rPr lang="pl-PL" sz="2000" dirty="0" smtClean="0"/>
              <a:t> of an </a:t>
            </a:r>
            <a:r>
              <a:rPr lang="pl-PL" sz="2000" dirty="0" err="1" smtClean="0"/>
              <a:t>outcome</a:t>
            </a:r>
            <a:r>
              <a:rPr lang="pl-PL" sz="2000" dirty="0" smtClean="0"/>
              <a:t> </a:t>
            </a:r>
            <a:r>
              <a:rPr lang="pl-PL" sz="2200" i="1" dirty="0" smtClean="0">
                <a:latin typeface="+mn-lt"/>
              </a:rPr>
              <a:t>i</a:t>
            </a:r>
            <a:r>
              <a:rPr lang="pl-PL" sz="2000" dirty="0" smtClean="0"/>
              <a:t>:</a:t>
            </a:r>
            <a:endParaRPr lang="pl-PL" sz="2000" dirty="0"/>
          </a:p>
        </p:txBody>
      </p:sp>
      <p:sp>
        <p:nvSpPr>
          <p:cNvPr id="31" name="Łuk 30"/>
          <p:cNvSpPr/>
          <p:nvPr/>
        </p:nvSpPr>
        <p:spPr bwMode="auto">
          <a:xfrm>
            <a:off x="3186793" y="2712361"/>
            <a:ext cx="5500726" cy="4500594"/>
          </a:xfrm>
          <a:prstGeom prst="arc">
            <a:avLst>
              <a:gd name="adj1" fmla="val 14734082"/>
              <a:gd name="adj2" fmla="val 0"/>
            </a:avLst>
          </a:prstGeom>
          <a:solidFill>
            <a:schemeClr val="accent2">
              <a:alpha val="47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36" name="Obraz 35" descr="TP_tmp.emf"/>
          <p:cNvPicPr>
            <a:picLocks noChangeAspect="1"/>
          </p:cNvPicPr>
          <p:nvPr>
            <p:custDataLst>
              <p:tags r:id="rId6"/>
            </p:custDataLst>
          </p:nvPr>
        </p:nvPicPr>
        <p:blipFill>
          <a:blip r:embed="rId18">
            <a:clrChange>
              <a:clrFrom>
                <a:srgbClr val="FFFFFF"/>
              </a:clrFrom>
              <a:clrTo>
                <a:srgbClr val="FFFFFF">
                  <a:alpha val="0"/>
                </a:srgbClr>
              </a:clrTo>
            </a:clrChange>
            <a:lum bright="100000"/>
          </a:blip>
          <a:stretch>
            <a:fillRect/>
          </a:stretch>
        </p:blipFill>
        <p:spPr bwMode="auto">
          <a:xfrm>
            <a:off x="7901701" y="4993858"/>
            <a:ext cx="734013" cy="317307"/>
          </a:xfrm>
          <a:prstGeom prst="rect">
            <a:avLst/>
          </a:prstGeom>
          <a:noFill/>
          <a:ln/>
          <a:effectLst/>
        </p:spPr>
      </p:pic>
      <p:pic>
        <p:nvPicPr>
          <p:cNvPr id="42" name="Obraz 41" descr="TP_tmp.emf"/>
          <p:cNvPicPr>
            <a:picLocks noChangeAspect="1"/>
          </p:cNvPicPr>
          <p:nvPr>
            <p:custDataLst>
              <p:tags r:id="rId7"/>
            </p:custDataLst>
          </p:nvPr>
        </p:nvPicPr>
        <p:blipFill>
          <a:blip r:embed="rId19">
            <a:clrChange>
              <a:clrFrom>
                <a:srgbClr val="FFFFFF"/>
              </a:clrFrom>
              <a:clrTo>
                <a:srgbClr val="FFFFFF">
                  <a:alpha val="0"/>
                </a:srgbClr>
              </a:clrTo>
            </a:clrChange>
            <a:lum bright="100000"/>
          </a:blip>
          <a:stretch>
            <a:fillRect/>
          </a:stretch>
        </p:blipFill>
        <p:spPr bwMode="auto">
          <a:xfrm>
            <a:off x="3972611" y="5708238"/>
            <a:ext cx="542862" cy="317307"/>
          </a:xfrm>
          <a:prstGeom prst="rect">
            <a:avLst/>
          </a:prstGeom>
          <a:noFill/>
          <a:ln/>
          <a:effectLst/>
        </p:spPr>
      </p:pic>
      <p:sp>
        <p:nvSpPr>
          <p:cNvPr id="52" name="Elipsa 51"/>
          <p:cNvSpPr/>
          <p:nvPr/>
        </p:nvSpPr>
        <p:spPr bwMode="auto">
          <a:xfrm>
            <a:off x="6973007" y="3922288"/>
            <a:ext cx="142876" cy="142876"/>
          </a:xfrm>
          <a:prstGeom prst="ellipse">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grpSp>
        <p:nvGrpSpPr>
          <p:cNvPr id="34" name="Grupa 33"/>
          <p:cNvGrpSpPr/>
          <p:nvPr/>
        </p:nvGrpSpPr>
        <p:grpSpPr>
          <a:xfrm>
            <a:off x="5484520" y="2493528"/>
            <a:ext cx="3102221" cy="2367958"/>
            <a:chOff x="5512405" y="2571744"/>
            <a:chExt cx="3102221" cy="2367958"/>
          </a:xfrm>
        </p:grpSpPr>
        <p:sp>
          <p:nvSpPr>
            <p:cNvPr id="49" name="Elipsa 48"/>
            <p:cNvSpPr/>
            <p:nvPr/>
          </p:nvSpPr>
          <p:spPr bwMode="auto">
            <a:xfrm rot="1700852">
              <a:off x="5512405" y="3204181"/>
              <a:ext cx="3102221" cy="1735521"/>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grpSp>
          <p:nvGrpSpPr>
            <p:cNvPr id="28" name="Grupa 27"/>
            <p:cNvGrpSpPr/>
            <p:nvPr/>
          </p:nvGrpSpPr>
          <p:grpSpPr>
            <a:xfrm>
              <a:off x="5844748" y="2571744"/>
              <a:ext cx="2486966" cy="2123203"/>
              <a:chOff x="5844748" y="2571744"/>
              <a:chExt cx="2486966" cy="2123203"/>
            </a:xfrm>
          </p:grpSpPr>
          <p:sp>
            <p:nvSpPr>
              <p:cNvPr id="37" name="Elipsa 36"/>
              <p:cNvSpPr/>
              <p:nvPr/>
            </p:nvSpPr>
            <p:spPr bwMode="auto">
              <a:xfrm rot="1700852">
                <a:off x="6538338" y="3872016"/>
                <a:ext cx="1071570" cy="428628"/>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Elipsa 37"/>
              <p:cNvSpPr/>
              <p:nvPr/>
            </p:nvSpPr>
            <p:spPr bwMode="auto">
              <a:xfrm rot="1700852">
                <a:off x="6217009" y="3730645"/>
                <a:ext cx="1761910" cy="754033"/>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7" name="Elipsa 46"/>
              <p:cNvSpPr/>
              <p:nvPr/>
            </p:nvSpPr>
            <p:spPr bwMode="auto">
              <a:xfrm rot="1700852">
                <a:off x="5844748" y="3520376"/>
                <a:ext cx="2486966" cy="1174571"/>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50" name="Elipsa 49"/>
              <p:cNvSpPr/>
              <p:nvPr/>
            </p:nvSpPr>
            <p:spPr bwMode="auto">
              <a:xfrm rot="1700852">
                <a:off x="6791068" y="3984818"/>
                <a:ext cx="577343" cy="164722"/>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58" name="Obraz 57" descr="TP_tmp.emf"/>
              <p:cNvPicPr>
                <a:picLocks noChangeAspect="1"/>
              </p:cNvPicPr>
              <p:nvPr>
                <p:custDataLst>
                  <p:tags r:id="rId9"/>
                </p:custDataLst>
              </p:nvPr>
            </p:nvPicPr>
            <p:blipFill>
              <a:blip r:embed="rId20">
                <a:clrChange>
                  <a:clrFrom>
                    <a:srgbClr val="FFFFFF"/>
                  </a:clrFrom>
                  <a:clrTo>
                    <a:srgbClr val="FFFFFF">
                      <a:alpha val="0"/>
                    </a:srgbClr>
                  </a:clrTo>
                </a:clrChange>
              </a:blip>
              <a:stretch>
                <a:fillRect/>
              </a:stretch>
            </p:blipFill>
            <p:spPr bwMode="auto">
              <a:xfrm>
                <a:off x="6286512" y="2571744"/>
                <a:ext cx="642282" cy="353831"/>
              </a:xfrm>
              <a:prstGeom prst="rect">
                <a:avLst/>
              </a:prstGeom>
              <a:noFill/>
              <a:ln/>
              <a:effectLst/>
            </p:spPr>
          </p:pic>
        </p:grpSp>
      </p:grpSp>
      <p:pic>
        <p:nvPicPr>
          <p:cNvPr id="60" name="Obraz 59" descr="TP_tmp.emf"/>
          <p:cNvPicPr>
            <a:picLocks noChangeAspect="1"/>
          </p:cNvPicPr>
          <p:nvPr>
            <p:custDataLst>
              <p:tags r:id="rId8"/>
            </p:custDataLst>
          </p:nvPr>
        </p:nvPicPr>
        <p:blipFill>
          <a:blip r:embed="rId19">
            <a:clrChange>
              <a:clrFrom>
                <a:srgbClr val="FFFFFF"/>
              </a:clrFrom>
              <a:clrTo>
                <a:srgbClr val="FFFFFF">
                  <a:alpha val="0"/>
                </a:srgbClr>
              </a:clrTo>
            </a:clrChange>
            <a:lum bright="100000"/>
          </a:blip>
          <a:stretch>
            <a:fillRect/>
          </a:stretch>
        </p:blipFill>
        <p:spPr bwMode="auto">
          <a:xfrm>
            <a:off x="6973007" y="3493660"/>
            <a:ext cx="542862" cy="317307"/>
          </a:xfrm>
          <a:prstGeom prst="rect">
            <a:avLst/>
          </a:prstGeom>
          <a:noFill/>
          <a:ln/>
          <a:effectLst/>
        </p:spPr>
      </p:pic>
      <p:sp>
        <p:nvSpPr>
          <p:cNvPr id="35" name="Text Box 48"/>
          <p:cNvSpPr txBox="1">
            <a:spLocks noChangeArrowheads="1"/>
          </p:cNvSpPr>
          <p:nvPr/>
        </p:nvSpPr>
        <p:spPr bwMode="auto">
          <a:xfrm>
            <a:off x="1857356" y="928670"/>
            <a:ext cx="7143800" cy="338554"/>
          </a:xfrm>
          <a:prstGeom prst="rect">
            <a:avLst/>
          </a:prstGeom>
          <a:noFill/>
          <a:ln w="9525">
            <a:noFill/>
            <a:miter lim="800000"/>
            <a:headEnd/>
            <a:tailEnd/>
          </a:ln>
          <a:effectLst/>
        </p:spPr>
        <p:txBody>
          <a:bodyPr wrap="square">
            <a:spAutoFit/>
          </a:bodyPr>
          <a:lstStyle/>
          <a:p>
            <a:pPr algn="r">
              <a:spcBef>
                <a:spcPct val="50000"/>
              </a:spcBef>
            </a:pPr>
            <a:r>
              <a:rPr lang="pl-PL" sz="1600" dirty="0" smtClean="0"/>
              <a:t>Z. </a:t>
            </a:r>
            <a:r>
              <a:rPr lang="pl-PL" sz="1600" dirty="0" err="1" smtClean="0"/>
              <a:t>Hradil</a:t>
            </a:r>
            <a:r>
              <a:rPr lang="pl-PL" sz="1600" dirty="0" smtClean="0"/>
              <a:t>, </a:t>
            </a:r>
            <a:r>
              <a:rPr lang="pt-BR" sz="1600" dirty="0"/>
              <a:t>Phys. Rev. A 55, R1561 (1997)</a:t>
            </a:r>
            <a:endParaRPr lang="pl-PL"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25" grpId="0"/>
      <p:bldP spid="3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Łuk 51"/>
          <p:cNvSpPr/>
          <p:nvPr/>
        </p:nvSpPr>
        <p:spPr bwMode="auto">
          <a:xfrm>
            <a:off x="3214678" y="3143248"/>
            <a:ext cx="5500726" cy="4500594"/>
          </a:xfrm>
          <a:prstGeom prst="arc">
            <a:avLst>
              <a:gd name="adj1" fmla="val 14734082"/>
              <a:gd name="adj2" fmla="val 0"/>
            </a:avLst>
          </a:prstGeom>
          <a:solidFill>
            <a:schemeClr val="accent2">
              <a:alpha val="47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214338"/>
            <a:ext cx="91440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ML: </a:t>
            </a:r>
            <a:r>
              <a:rPr lang="pl-PL" sz="3200" b="1" dirty="0" err="1" smtClean="0">
                <a:solidFill>
                  <a:schemeClr val="folHlink"/>
                </a:solidFill>
                <a:latin typeface="Tahoma" pitchFamily="34" charset="0"/>
              </a:rPr>
              <a:t>Parametrisation</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25843" name="Equation" r:id="rId11" imgW="914400" imgH="198720" progId="">
                  <p:embed/>
                </p:oleObj>
              </mc:Choice>
              <mc:Fallback>
                <p:oleObj name="Equation" r:id="rId11" imgW="914400" imgH="198720" progId="">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Prostokąt 22"/>
          <p:cNvSpPr/>
          <p:nvPr/>
        </p:nvSpPr>
        <p:spPr>
          <a:xfrm>
            <a:off x="500034" y="4929198"/>
            <a:ext cx="3475631" cy="400110"/>
          </a:xfrm>
          <a:prstGeom prst="rect">
            <a:avLst/>
          </a:prstGeom>
          <a:ln>
            <a:noFill/>
          </a:ln>
        </p:spPr>
        <p:txBody>
          <a:bodyPr wrap="none">
            <a:spAutoFit/>
          </a:bodyPr>
          <a:lstStyle/>
          <a:p>
            <a:pPr fontAlgn="auto">
              <a:spcBef>
                <a:spcPts val="0"/>
              </a:spcBef>
              <a:spcAft>
                <a:spcPts val="0"/>
              </a:spcAft>
              <a:defRPr/>
            </a:pPr>
            <a:r>
              <a:rPr lang="pl-PL" sz="2000" b="1" kern="0" dirty="0" smtClean="0">
                <a:solidFill>
                  <a:srgbClr val="00B050"/>
                </a:solidFill>
                <a:ea typeface="Tahoma" pitchFamily="34" charset="0"/>
                <a:cs typeface="Tahoma" pitchFamily="34" charset="0"/>
              </a:rPr>
              <a:t>PRO: </a:t>
            </a:r>
            <a:r>
              <a:rPr lang="pl-PL" sz="2000" kern="0" dirty="0">
                <a:ea typeface="Tahoma" pitchFamily="34" charset="0"/>
                <a:cs typeface="Tahoma" pitchFamily="34" charset="0"/>
              </a:rPr>
              <a:t>- </a:t>
            </a:r>
            <a:r>
              <a:rPr lang="pl-PL" sz="2000" kern="0" dirty="0" err="1" smtClean="0">
                <a:ea typeface="Tahoma" pitchFamily="34" charset="0"/>
                <a:cs typeface="Tahoma" pitchFamily="34" charset="0"/>
              </a:rPr>
              <a:t>Guaranteed</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positivity</a:t>
            </a:r>
            <a:endParaRPr lang="pl-PL" sz="2000" kern="0" dirty="0">
              <a:ea typeface="Tahoma" pitchFamily="34" charset="0"/>
              <a:cs typeface="Tahoma" pitchFamily="34" charset="0"/>
            </a:endParaRPr>
          </a:p>
        </p:txBody>
      </p:sp>
      <p:pic>
        <p:nvPicPr>
          <p:cNvPr id="27" name="Obraz 26" descr="TP_tmp.emf"/>
          <p:cNvPicPr>
            <a:picLocks noChangeAspect="1"/>
          </p:cNvPicPr>
          <p:nvPr>
            <p:custDataLst>
              <p:tags r:id="rId2"/>
            </p:custDataLst>
          </p:nvPr>
        </p:nvPicPr>
        <p:blipFill>
          <a:blip r:embed="rId13">
            <a:clrChange>
              <a:clrFrom>
                <a:srgbClr val="FFFFFF"/>
              </a:clrFrom>
              <a:clrTo>
                <a:srgbClr val="FFFFFF">
                  <a:alpha val="0"/>
                </a:srgbClr>
              </a:clrTo>
            </a:clrChange>
            <a:lum bright="100000"/>
          </a:blip>
          <a:stretch>
            <a:fillRect/>
          </a:stretch>
        </p:blipFill>
        <p:spPr bwMode="auto">
          <a:xfrm>
            <a:off x="3071802" y="2000240"/>
            <a:ext cx="1237634" cy="380810"/>
          </a:xfrm>
          <a:prstGeom prst="rect">
            <a:avLst/>
          </a:prstGeom>
          <a:noFill/>
          <a:ln/>
          <a:effectLst/>
        </p:spPr>
      </p:pic>
      <p:grpSp>
        <p:nvGrpSpPr>
          <p:cNvPr id="31" name="Grupa 30"/>
          <p:cNvGrpSpPr/>
          <p:nvPr/>
        </p:nvGrpSpPr>
        <p:grpSpPr bwMode="auto">
          <a:xfrm>
            <a:off x="4643438" y="2000240"/>
            <a:ext cx="976333" cy="332803"/>
            <a:chOff x="4675173" y="2429441"/>
            <a:chExt cx="976333" cy="332803"/>
          </a:xfrm>
        </p:grpSpPr>
        <p:pic>
          <p:nvPicPr>
            <p:cNvPr id="28" name="Obraz 27" descr="TP_tmp.emf"/>
            <p:cNvPicPr>
              <a:picLocks noChangeAspect="1"/>
            </p:cNvPicPr>
            <p:nvPr>
              <p:custDataLst>
                <p:tags r:id="rId8"/>
              </p:custDataLst>
            </p:nvPr>
          </p:nvPicPr>
          <p:blipFill>
            <a:blip r:embed="rId14">
              <a:clrChange>
                <a:clrFrom>
                  <a:srgbClr val="FFFFFF"/>
                </a:clrFrom>
                <a:clrTo>
                  <a:srgbClr val="FFFFFF">
                    <a:alpha val="0"/>
                  </a:srgbClr>
                </a:clrTo>
              </a:clrChange>
              <a:lum bright="100000"/>
            </a:blip>
            <a:stretch>
              <a:fillRect/>
            </a:stretch>
          </p:blipFill>
          <p:spPr bwMode="auto">
            <a:xfrm>
              <a:off x="4675173" y="2429441"/>
              <a:ext cx="579183" cy="320481"/>
            </a:xfrm>
            <a:prstGeom prst="rect">
              <a:avLst/>
            </a:prstGeom>
            <a:noFill/>
            <a:ln/>
            <a:effectLst/>
          </p:spPr>
        </p:pic>
        <p:sp>
          <p:nvSpPr>
            <p:cNvPr id="34" name="Trójkąt prostokątny 33"/>
            <p:cNvSpPr/>
            <p:nvPr/>
          </p:nvSpPr>
          <p:spPr bwMode="auto">
            <a:xfrm rot="10800000">
              <a:off x="5357819" y="2500307"/>
              <a:ext cx="293687" cy="261937"/>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Prostokąt 43"/>
          <p:cNvSpPr/>
          <p:nvPr/>
        </p:nvSpPr>
        <p:spPr>
          <a:xfrm>
            <a:off x="500034" y="5357826"/>
            <a:ext cx="918841" cy="400110"/>
          </a:xfrm>
          <a:prstGeom prst="rect">
            <a:avLst/>
          </a:prstGeom>
          <a:ln>
            <a:noFill/>
          </a:ln>
        </p:spPr>
        <p:txBody>
          <a:bodyPr wrap="none">
            <a:spAutoFit/>
          </a:bodyPr>
          <a:lstStyle/>
          <a:p>
            <a:pPr fontAlgn="auto">
              <a:spcBef>
                <a:spcPts val="0"/>
              </a:spcBef>
              <a:spcAft>
                <a:spcPts val="0"/>
              </a:spcAft>
              <a:defRPr/>
            </a:pPr>
            <a:r>
              <a:rPr lang="pl-PL" sz="2000" b="1" kern="0" dirty="0" smtClean="0">
                <a:solidFill>
                  <a:srgbClr val="FF0000"/>
                </a:solidFill>
                <a:ea typeface="Tahoma" pitchFamily="34" charset="0"/>
                <a:cs typeface="Tahoma" pitchFamily="34" charset="0"/>
              </a:rPr>
              <a:t>CON: </a:t>
            </a:r>
            <a:endParaRPr lang="pl-PL" sz="2000" kern="0" dirty="0">
              <a:ea typeface="Tahoma" pitchFamily="34" charset="0"/>
              <a:cs typeface="Tahoma" pitchFamily="34" charset="0"/>
            </a:endParaRPr>
          </a:p>
        </p:txBody>
      </p:sp>
      <p:sp>
        <p:nvSpPr>
          <p:cNvPr id="45" name="Prostokąt 44"/>
          <p:cNvSpPr/>
          <p:nvPr/>
        </p:nvSpPr>
        <p:spPr>
          <a:xfrm>
            <a:off x="1214414" y="5357826"/>
            <a:ext cx="7072362" cy="1323439"/>
          </a:xfrm>
          <a:prstGeom prst="rect">
            <a:avLst/>
          </a:prstGeom>
          <a:ln>
            <a:noFill/>
          </a:ln>
        </p:spPr>
        <p:txBody>
          <a:bodyPr wrap="square">
            <a:spAutoFit/>
          </a:bodyPr>
          <a:lstStyle/>
          <a:p>
            <a:pPr algn="l" fontAlgn="auto">
              <a:spcBef>
                <a:spcPts val="0"/>
              </a:spcBef>
              <a:spcAft>
                <a:spcPts val="0"/>
              </a:spcAft>
              <a:buFontTx/>
              <a:buChar char="-"/>
              <a:defRPr/>
            </a:pP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Impractical</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in</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higher</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dimensions</a:t>
            </a:r>
            <a:r>
              <a:rPr lang="pl-PL" sz="2000" kern="0" dirty="0" smtClean="0">
                <a:ea typeface="Tahoma" pitchFamily="34" charset="0"/>
                <a:cs typeface="Tahoma" pitchFamily="34" charset="0"/>
              </a:rPr>
              <a:t> (&gt;6 </a:t>
            </a:r>
            <a:r>
              <a:rPr lang="pl-PL" sz="2000" kern="0" dirty="0" err="1" smtClean="0">
                <a:ea typeface="Tahoma" pitchFamily="34" charset="0"/>
                <a:cs typeface="Tahoma" pitchFamily="34" charset="0"/>
              </a:rPr>
              <a:t>qubits</a:t>
            </a:r>
            <a:r>
              <a:rPr lang="pl-PL" sz="2000" kern="0" dirty="0" smtClean="0">
                <a:ea typeface="Tahoma" pitchFamily="34" charset="0"/>
                <a:cs typeface="Tahoma" pitchFamily="34" charset="0"/>
              </a:rPr>
              <a:t>)</a:t>
            </a:r>
          </a:p>
          <a:p>
            <a:pPr algn="l" fontAlgn="auto">
              <a:spcBef>
                <a:spcPts val="0"/>
              </a:spcBef>
              <a:spcAft>
                <a:spcPts val="0"/>
              </a:spcAft>
              <a:buFontTx/>
              <a:buChar char="-"/>
              <a:defRPr/>
            </a:pP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Underestimates</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errors</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difficult</a:t>
            </a:r>
            <a:r>
              <a:rPr lang="pl-PL" sz="2000" kern="0" dirty="0" smtClean="0">
                <a:ea typeface="Tahoma" pitchFamily="34" charset="0"/>
                <a:cs typeface="Tahoma" pitchFamily="34" charset="0"/>
              </a:rPr>
              <a:t> to </a:t>
            </a:r>
            <a:r>
              <a:rPr lang="pl-PL" sz="2000" kern="0" dirty="0" err="1" smtClean="0">
                <a:ea typeface="Tahoma" pitchFamily="34" charset="0"/>
                <a:cs typeface="Tahoma" pitchFamily="34" charset="0"/>
              </a:rPr>
              <a:t>include</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uncertainty</a:t>
            </a:r>
            <a:r>
              <a:rPr lang="pl-PL" sz="2000" kern="0" dirty="0" smtClean="0">
                <a:ea typeface="Tahoma" pitchFamily="34" charset="0"/>
                <a:cs typeface="Tahoma" pitchFamily="34" charset="0"/>
              </a:rPr>
              <a:t>  of the </a:t>
            </a:r>
            <a:r>
              <a:rPr lang="pl-PL" sz="2000" kern="0" dirty="0" err="1" smtClean="0">
                <a:ea typeface="Tahoma" pitchFamily="34" charset="0"/>
                <a:cs typeface="Tahoma" pitchFamily="34" charset="0"/>
              </a:rPr>
              <a:t>measuring</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device</a:t>
            </a:r>
            <a:r>
              <a:rPr lang="pl-PL" sz="2000" kern="0" dirty="0" smtClean="0">
                <a:ea typeface="Tahoma" pitchFamily="34" charset="0"/>
                <a:cs typeface="Tahoma" pitchFamily="34" charset="0"/>
              </a:rPr>
              <a:t> (Monte Carlo </a:t>
            </a:r>
            <a:r>
              <a:rPr lang="pl-PL" sz="2000" kern="0" dirty="0" err="1" smtClean="0">
                <a:ea typeface="Tahoma" pitchFamily="34" charset="0"/>
                <a:cs typeface="Tahoma" pitchFamily="34" charset="0"/>
              </a:rPr>
              <a:t>simulations</a:t>
            </a:r>
            <a:r>
              <a:rPr lang="pl-PL" sz="2000" kern="0" dirty="0" smtClean="0">
                <a:ea typeface="Tahoma" pitchFamily="34" charset="0"/>
                <a:cs typeface="Tahoma" pitchFamily="34" charset="0"/>
              </a:rPr>
              <a:t>)</a:t>
            </a:r>
          </a:p>
          <a:p>
            <a:pPr algn="l" fontAlgn="auto">
              <a:spcBef>
                <a:spcPts val="0"/>
              </a:spcBef>
              <a:spcAft>
                <a:spcPts val="0"/>
              </a:spcAft>
              <a:buFontTx/>
              <a:buChar char="-"/>
              <a:defRPr/>
            </a:pP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Biased</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towards</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low-rank</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matrices</a:t>
            </a:r>
            <a:r>
              <a:rPr lang="pl-PL" sz="2000" kern="0" dirty="0" smtClean="0">
                <a:ea typeface="Tahoma" pitchFamily="34" charset="0"/>
                <a:cs typeface="Tahoma" pitchFamily="34" charset="0"/>
              </a:rPr>
              <a:t> for </a:t>
            </a:r>
            <a:r>
              <a:rPr lang="pl-PL" sz="2000" kern="0" dirty="0" err="1" smtClean="0">
                <a:ea typeface="Tahoma" pitchFamily="34" charset="0"/>
                <a:cs typeface="Tahoma" pitchFamily="34" charset="0"/>
              </a:rPr>
              <a:t>undersampled</a:t>
            </a:r>
            <a:r>
              <a:rPr lang="pl-PL" sz="2000" kern="0" dirty="0" smtClean="0">
                <a:ea typeface="Tahoma" pitchFamily="34" charset="0"/>
                <a:cs typeface="Tahoma" pitchFamily="34" charset="0"/>
              </a:rPr>
              <a:t> data</a:t>
            </a:r>
            <a:endParaRPr lang="pl-PL" sz="2000" kern="0" dirty="0">
              <a:ea typeface="Tahoma" pitchFamily="34" charset="0"/>
              <a:cs typeface="Tahoma" pitchFamily="34" charset="0"/>
            </a:endParaRPr>
          </a:p>
        </p:txBody>
      </p:sp>
      <p:sp>
        <p:nvSpPr>
          <p:cNvPr id="46" name="Text Box 48"/>
          <p:cNvSpPr txBox="1">
            <a:spLocks noChangeArrowheads="1"/>
          </p:cNvSpPr>
          <p:nvPr/>
        </p:nvSpPr>
        <p:spPr bwMode="auto">
          <a:xfrm>
            <a:off x="1857356" y="928670"/>
            <a:ext cx="7143800" cy="584775"/>
          </a:xfrm>
          <a:prstGeom prst="rect">
            <a:avLst/>
          </a:prstGeom>
          <a:noFill/>
          <a:ln w="9525">
            <a:noFill/>
            <a:miter lim="800000"/>
            <a:headEnd/>
            <a:tailEnd/>
          </a:ln>
          <a:effectLst/>
        </p:spPr>
        <p:txBody>
          <a:bodyPr wrap="square">
            <a:spAutoFit/>
          </a:bodyPr>
          <a:lstStyle/>
          <a:p>
            <a:pPr algn="r">
              <a:spcBef>
                <a:spcPct val="50000"/>
              </a:spcBef>
            </a:pPr>
            <a:r>
              <a:rPr lang="it-IT" sz="1600" dirty="0" smtClean="0"/>
              <a:t>K. Banaszek, G. M. D’Ariano, M. G. A. Paris, and M. F. Sacchi</a:t>
            </a:r>
            <a:r>
              <a:rPr lang="pl-PL" sz="1600" dirty="0" smtClean="0"/>
              <a:t>,</a:t>
            </a:r>
            <a:br>
              <a:rPr lang="pl-PL" sz="1600" dirty="0" smtClean="0"/>
            </a:br>
            <a:r>
              <a:rPr lang="nb-NO" sz="1600" dirty="0" smtClean="0"/>
              <a:t>Phys. Rev. </a:t>
            </a:r>
            <a:r>
              <a:rPr lang="pl-PL" sz="1600" dirty="0" smtClean="0"/>
              <a:t>A</a:t>
            </a:r>
            <a:r>
              <a:rPr lang="nb-NO" sz="1600" dirty="0" smtClean="0"/>
              <a:t> </a:t>
            </a:r>
            <a:r>
              <a:rPr lang="nb-NO" sz="1600" b="1" dirty="0" smtClean="0"/>
              <a:t>61</a:t>
            </a:r>
            <a:r>
              <a:rPr lang="nb-NO" sz="1600" dirty="0" smtClean="0"/>
              <a:t>, 010304(R) (1999)</a:t>
            </a:r>
            <a:endParaRPr lang="pl-PL" sz="1600" dirty="0"/>
          </a:p>
        </p:txBody>
      </p:sp>
      <p:sp>
        <p:nvSpPr>
          <p:cNvPr id="33" name="pole tekstowe 32"/>
          <p:cNvSpPr txBox="1"/>
          <p:nvPr/>
        </p:nvSpPr>
        <p:spPr>
          <a:xfrm>
            <a:off x="571472" y="2643182"/>
            <a:ext cx="2714644" cy="1015663"/>
          </a:xfrm>
          <a:prstGeom prst="rect">
            <a:avLst/>
          </a:prstGeom>
          <a:noFill/>
        </p:spPr>
        <p:txBody>
          <a:bodyPr wrap="square" rtlCol="0">
            <a:spAutoFit/>
          </a:bodyPr>
          <a:lstStyle/>
          <a:p>
            <a:pPr algn="l"/>
            <a:r>
              <a:rPr lang="pl-PL" sz="2000" dirty="0" err="1" smtClean="0"/>
              <a:t>Task</a:t>
            </a:r>
            <a:r>
              <a:rPr lang="pl-PL" sz="2000" dirty="0" smtClean="0"/>
              <a:t>: </a:t>
            </a:r>
            <a:r>
              <a:rPr lang="pl-PL" sz="2000" dirty="0" err="1" smtClean="0"/>
              <a:t>maximize</a:t>
            </a:r>
            <a:endParaRPr lang="pl-PL" sz="2000" dirty="0" smtClean="0"/>
          </a:p>
          <a:p>
            <a:pPr algn="l">
              <a:lnSpc>
                <a:spcPct val="200000"/>
              </a:lnSpc>
            </a:pPr>
            <a:r>
              <a:rPr lang="pl-PL" sz="2000" dirty="0" err="1" smtClean="0"/>
              <a:t>with</a:t>
            </a:r>
            <a:r>
              <a:rPr lang="pl-PL" sz="2000" dirty="0" smtClean="0"/>
              <a:t> a </a:t>
            </a:r>
            <a:r>
              <a:rPr lang="pl-PL" sz="2000" dirty="0" err="1" smtClean="0"/>
              <a:t>constraint</a:t>
            </a:r>
            <a:r>
              <a:rPr lang="pl-PL" sz="2000" dirty="0" smtClean="0"/>
              <a:t> </a:t>
            </a:r>
            <a:endParaRPr lang="pl-PL" sz="2000" dirty="0"/>
          </a:p>
        </p:txBody>
      </p:sp>
      <p:pic>
        <p:nvPicPr>
          <p:cNvPr id="39" name="Obraz 38" descr="TP_tmp.emf"/>
          <p:cNvPicPr>
            <a:picLocks noChangeAspect="1"/>
          </p:cNvPicPr>
          <p:nvPr>
            <p:custDataLst>
              <p:tags r:id="rId3"/>
            </p:custDataLst>
          </p:nvPr>
        </p:nvPicPr>
        <p:blipFill>
          <a:blip r:embed="rId15">
            <a:clrChange>
              <a:clrFrom>
                <a:srgbClr val="FFFFFF"/>
              </a:clrFrom>
              <a:clrTo>
                <a:srgbClr val="FFFFFF">
                  <a:alpha val="0"/>
                </a:srgbClr>
              </a:clrTo>
            </a:clrChange>
            <a:lum bright="100000"/>
          </a:blip>
          <a:stretch>
            <a:fillRect/>
          </a:stretch>
        </p:blipFill>
        <p:spPr bwMode="auto">
          <a:xfrm>
            <a:off x="2507736" y="2689096"/>
            <a:ext cx="1524388" cy="381096"/>
          </a:xfrm>
          <a:prstGeom prst="rect">
            <a:avLst/>
          </a:prstGeom>
          <a:noFill/>
          <a:ln/>
          <a:effectLst/>
        </p:spPr>
      </p:pic>
      <p:sp>
        <p:nvSpPr>
          <p:cNvPr id="25" name="pole tekstowe 24"/>
          <p:cNvSpPr txBox="1"/>
          <p:nvPr/>
        </p:nvSpPr>
        <p:spPr>
          <a:xfrm>
            <a:off x="500034" y="2000240"/>
            <a:ext cx="2714644" cy="400110"/>
          </a:xfrm>
          <a:prstGeom prst="rect">
            <a:avLst/>
          </a:prstGeom>
          <a:noFill/>
        </p:spPr>
        <p:txBody>
          <a:bodyPr wrap="square" rtlCol="0">
            <a:spAutoFit/>
          </a:bodyPr>
          <a:lstStyle/>
          <a:p>
            <a:pPr algn="l"/>
            <a:r>
              <a:rPr lang="pl-PL" sz="2000" dirty="0" err="1" smtClean="0"/>
              <a:t>Ensuring</a:t>
            </a:r>
            <a:r>
              <a:rPr lang="pl-PL" sz="2000" dirty="0" smtClean="0"/>
              <a:t> </a:t>
            </a:r>
            <a:r>
              <a:rPr lang="pl-PL" sz="2000" dirty="0" err="1" smtClean="0"/>
              <a:t>positivity</a:t>
            </a:r>
            <a:r>
              <a:rPr lang="pl-PL" sz="2000" dirty="0" smtClean="0"/>
              <a:t>:</a:t>
            </a:r>
            <a:endParaRPr lang="pl-PL" sz="2000" dirty="0"/>
          </a:p>
        </p:txBody>
      </p:sp>
      <p:pic>
        <p:nvPicPr>
          <p:cNvPr id="36" name="Obraz 35" descr="TP_tmp.emf"/>
          <p:cNvPicPr>
            <a:picLocks noChangeAspect="1"/>
          </p:cNvPicPr>
          <p:nvPr>
            <p:custDataLst>
              <p:tags r:id="rId4"/>
            </p:custDataLst>
          </p:nvPr>
        </p:nvPicPr>
        <p:blipFill>
          <a:blip r:embed="rId16">
            <a:clrChange>
              <a:clrFrom>
                <a:srgbClr val="FFFFFF"/>
              </a:clrFrom>
              <a:clrTo>
                <a:srgbClr val="FFFFFF">
                  <a:alpha val="0"/>
                </a:srgbClr>
              </a:clrTo>
            </a:clrChange>
            <a:lum bright="100000"/>
          </a:blip>
          <a:stretch>
            <a:fillRect/>
          </a:stretch>
        </p:blipFill>
        <p:spPr bwMode="auto">
          <a:xfrm>
            <a:off x="2679750" y="3179824"/>
            <a:ext cx="1714938" cy="381097"/>
          </a:xfrm>
          <a:prstGeom prst="rect">
            <a:avLst/>
          </a:prstGeom>
          <a:noFill/>
          <a:ln/>
          <a:effectLst/>
        </p:spPr>
      </p:pic>
      <p:pic>
        <p:nvPicPr>
          <p:cNvPr id="37" name="Obraz 36" descr="TP_tmp.emf"/>
          <p:cNvPicPr>
            <a:picLocks noChangeAspect="1"/>
          </p:cNvPicPr>
          <p:nvPr>
            <p:custDataLst>
              <p:tags r:id="rId5"/>
            </p:custDataLst>
          </p:nvPr>
        </p:nvPicPr>
        <p:blipFill>
          <a:blip r:embed="rId17">
            <a:clrChange>
              <a:clrFrom>
                <a:srgbClr val="FFFFFF"/>
              </a:clrFrom>
              <a:clrTo>
                <a:srgbClr val="FFFFFF">
                  <a:alpha val="0"/>
                </a:srgbClr>
              </a:clrTo>
            </a:clrChange>
            <a:lum bright="100000"/>
          </a:blip>
          <a:stretch>
            <a:fillRect/>
          </a:stretch>
        </p:blipFill>
        <p:spPr bwMode="auto">
          <a:xfrm>
            <a:off x="7929586" y="5072074"/>
            <a:ext cx="734013" cy="317307"/>
          </a:xfrm>
          <a:prstGeom prst="rect">
            <a:avLst/>
          </a:prstGeom>
          <a:noFill/>
          <a:ln/>
          <a:effectLst/>
        </p:spPr>
      </p:pic>
      <p:sp>
        <p:nvSpPr>
          <p:cNvPr id="49" name="Elipsa 48"/>
          <p:cNvSpPr/>
          <p:nvPr/>
        </p:nvSpPr>
        <p:spPr bwMode="auto">
          <a:xfrm>
            <a:off x="7358082" y="3429000"/>
            <a:ext cx="142876" cy="142876"/>
          </a:xfrm>
          <a:prstGeom prst="ellipse">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grpSp>
        <p:nvGrpSpPr>
          <p:cNvPr id="55" name="Grupa 54"/>
          <p:cNvGrpSpPr/>
          <p:nvPr/>
        </p:nvGrpSpPr>
        <p:grpSpPr>
          <a:xfrm>
            <a:off x="6344814" y="2428868"/>
            <a:ext cx="2486966" cy="1408823"/>
            <a:chOff x="6344814" y="2428868"/>
            <a:chExt cx="2486966" cy="1408823"/>
          </a:xfrm>
        </p:grpSpPr>
        <p:sp>
          <p:nvSpPr>
            <p:cNvPr id="42" name="Elipsa 41"/>
            <p:cNvSpPr/>
            <p:nvPr/>
          </p:nvSpPr>
          <p:spPr bwMode="auto">
            <a:xfrm rot="1700852">
              <a:off x="6344814" y="2663120"/>
              <a:ext cx="2486966" cy="1174571"/>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grpSp>
          <p:nvGrpSpPr>
            <p:cNvPr id="53" name="Grupa 52"/>
            <p:cNvGrpSpPr/>
            <p:nvPr/>
          </p:nvGrpSpPr>
          <p:grpSpPr>
            <a:xfrm>
              <a:off x="6717073" y="2428868"/>
              <a:ext cx="1997671" cy="1198553"/>
              <a:chOff x="6717073" y="2428868"/>
              <a:chExt cx="1997671" cy="1198553"/>
            </a:xfrm>
          </p:grpSpPr>
          <p:sp>
            <p:nvSpPr>
              <p:cNvPr id="38" name="Elipsa 37"/>
              <p:cNvSpPr/>
              <p:nvPr/>
            </p:nvSpPr>
            <p:spPr bwMode="auto">
              <a:xfrm rot="1700852">
                <a:off x="7038402" y="3014759"/>
                <a:ext cx="1071570" cy="428628"/>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0" name="Elipsa 39"/>
              <p:cNvSpPr/>
              <p:nvPr/>
            </p:nvSpPr>
            <p:spPr bwMode="auto">
              <a:xfrm rot="1700852">
                <a:off x="6717073" y="2873388"/>
                <a:ext cx="1761910" cy="754033"/>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7" name="Elipsa 46"/>
              <p:cNvSpPr/>
              <p:nvPr/>
            </p:nvSpPr>
            <p:spPr bwMode="auto">
              <a:xfrm rot="1700852">
                <a:off x="7291132" y="3127561"/>
                <a:ext cx="577343" cy="164722"/>
              </a:xfrm>
              <a:prstGeom prst="ellipse">
                <a:avLst/>
              </a:prstGeom>
              <a:noFill/>
              <a:ln w="1905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50" name="Obraz 49" descr="TP_tmp.emf"/>
              <p:cNvPicPr>
                <a:picLocks noChangeAspect="1"/>
              </p:cNvPicPr>
              <p:nvPr>
                <p:custDataLst>
                  <p:tags r:id="rId7"/>
                </p:custDataLst>
              </p:nvPr>
            </p:nvPicPr>
            <p:blipFill>
              <a:blip r:embed="rId18">
                <a:clrChange>
                  <a:clrFrom>
                    <a:srgbClr val="FFFFFF"/>
                  </a:clrFrom>
                  <a:clrTo>
                    <a:srgbClr val="FFFFFF">
                      <a:alpha val="0"/>
                    </a:srgbClr>
                  </a:clrTo>
                </a:clrChange>
              </a:blip>
              <a:stretch>
                <a:fillRect/>
              </a:stretch>
            </p:blipFill>
            <p:spPr bwMode="auto">
              <a:xfrm>
                <a:off x="8072462" y="2428868"/>
                <a:ext cx="642282" cy="353831"/>
              </a:xfrm>
              <a:prstGeom prst="rect">
                <a:avLst/>
              </a:prstGeom>
              <a:noFill/>
              <a:ln/>
              <a:effectLst/>
            </p:spPr>
          </p:pic>
        </p:grpSp>
      </p:grpSp>
      <p:pic>
        <p:nvPicPr>
          <p:cNvPr id="51" name="Obraz 50" descr="TP_tmp.emf"/>
          <p:cNvPicPr>
            <a:picLocks noChangeAspect="1"/>
          </p:cNvPicPr>
          <p:nvPr>
            <p:custDataLst>
              <p:tags r:id="rId6"/>
            </p:custDataLst>
          </p:nvPr>
        </p:nvPicPr>
        <p:blipFill>
          <a:blip r:embed="rId19">
            <a:clrChange>
              <a:clrFrom>
                <a:srgbClr val="FFFFFF"/>
              </a:clrFrom>
              <a:clrTo>
                <a:srgbClr val="FFFFFF">
                  <a:alpha val="0"/>
                </a:srgbClr>
              </a:clrTo>
            </a:clrChange>
            <a:lum bright="100000"/>
          </a:blip>
          <a:stretch>
            <a:fillRect/>
          </a:stretch>
        </p:blipFill>
        <p:spPr bwMode="auto">
          <a:xfrm>
            <a:off x="7143768" y="3571876"/>
            <a:ext cx="542862" cy="31730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3" grpId="0"/>
      <p:bldP spid="44" grpId="0"/>
      <p:bldP spid="45" grpId="0"/>
      <p:bldP spid="33" grpId="0"/>
      <p:bldP spid="25" grpId="0"/>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Bayesian</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approach</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284883" name="Equation" r:id="rId7" imgW="914400" imgH="198720" progId="">
                  <p:embed/>
                </p:oleObj>
              </mc:Choice>
              <mc:Fallback>
                <p:oleObj name="Equation" r:id="rId7" imgW="914400" imgH="19872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Obraz 16" descr="TP_tmp.emf"/>
          <p:cNvPicPr>
            <a:picLocks noChangeAspect="1"/>
          </p:cNvPicPr>
          <p:nvPr>
            <p:custDataLst>
              <p:tags r:id="rId2"/>
            </p:custDataLst>
          </p:nvPr>
        </p:nvPicPr>
        <p:blipFill>
          <a:blip r:embed="rId9">
            <a:clrChange>
              <a:clrFrom>
                <a:srgbClr val="FFFFFF"/>
              </a:clrFrom>
              <a:clrTo>
                <a:srgbClr val="FFFFFF">
                  <a:alpha val="0"/>
                </a:srgbClr>
              </a:clrTo>
            </a:clrChange>
            <a:lum bright="100000"/>
          </a:blip>
          <a:stretch>
            <a:fillRect/>
          </a:stretch>
        </p:blipFill>
        <p:spPr bwMode="auto">
          <a:xfrm>
            <a:off x="2975980" y="1620380"/>
            <a:ext cx="571500" cy="350520"/>
          </a:xfrm>
          <a:prstGeom prst="rect">
            <a:avLst/>
          </a:prstGeom>
          <a:noFill/>
          <a:ln/>
          <a:effectLst/>
        </p:spPr>
      </p:pic>
      <p:pic>
        <p:nvPicPr>
          <p:cNvPr id="26" name="Obraz 25" descr="TP_tmp.emf"/>
          <p:cNvPicPr>
            <a:picLocks noChangeAspect="1"/>
          </p:cNvPicPr>
          <p:nvPr>
            <p:custDataLst>
              <p:tags r:id="rId3"/>
            </p:custDataLst>
          </p:nvPr>
        </p:nvPicPr>
        <p:blipFill>
          <a:blip r:embed="rId10">
            <a:clrChange>
              <a:clrFrom>
                <a:srgbClr val="FFFFFF"/>
              </a:clrFrom>
              <a:clrTo>
                <a:srgbClr val="FFFFFF">
                  <a:alpha val="0"/>
                </a:srgbClr>
              </a:clrTo>
            </a:clrChange>
            <a:lum bright="100000"/>
          </a:blip>
          <a:stretch>
            <a:fillRect/>
          </a:stretch>
        </p:blipFill>
        <p:spPr bwMode="auto">
          <a:xfrm>
            <a:off x="2214546" y="2143116"/>
            <a:ext cx="3524249" cy="350519"/>
          </a:xfrm>
          <a:prstGeom prst="rect">
            <a:avLst/>
          </a:prstGeom>
          <a:noFill/>
          <a:ln/>
          <a:effectLst/>
        </p:spPr>
      </p:pic>
      <p:pic>
        <p:nvPicPr>
          <p:cNvPr id="29" name="Obraz 28" descr="TP_tmp.emf"/>
          <p:cNvPicPr>
            <a:picLocks noChangeAspect="1"/>
          </p:cNvPicPr>
          <p:nvPr>
            <p:custDataLst>
              <p:tags r:id="rId4"/>
            </p:custDataLst>
          </p:nvPr>
        </p:nvPicPr>
        <p:blipFill>
          <a:blip r:embed="rId11">
            <a:clrChange>
              <a:clrFrom>
                <a:srgbClr val="FFFFFF"/>
              </a:clrFrom>
              <a:clrTo>
                <a:srgbClr val="FFFFFF">
                  <a:alpha val="0"/>
                </a:srgbClr>
              </a:clrTo>
            </a:clrChange>
            <a:lum bright="100000"/>
          </a:blip>
          <a:stretch>
            <a:fillRect/>
          </a:stretch>
        </p:blipFill>
        <p:spPr bwMode="auto">
          <a:xfrm>
            <a:off x="2000232" y="2714620"/>
            <a:ext cx="3401266" cy="381307"/>
          </a:xfrm>
          <a:prstGeom prst="rect">
            <a:avLst/>
          </a:prstGeom>
          <a:noFill/>
          <a:ln/>
          <a:effectLst/>
        </p:spPr>
      </p:pic>
      <p:sp>
        <p:nvSpPr>
          <p:cNvPr id="15" name="pole tekstowe 14"/>
          <p:cNvSpPr txBox="1"/>
          <p:nvPr/>
        </p:nvSpPr>
        <p:spPr>
          <a:xfrm>
            <a:off x="571472" y="1571612"/>
            <a:ext cx="2500330" cy="400110"/>
          </a:xfrm>
          <a:prstGeom prst="rect">
            <a:avLst/>
          </a:prstGeom>
          <a:noFill/>
        </p:spPr>
        <p:txBody>
          <a:bodyPr wrap="square" rtlCol="0">
            <a:spAutoFit/>
          </a:bodyPr>
          <a:lstStyle/>
          <a:p>
            <a:pPr algn="l"/>
            <a:r>
              <a:rPr lang="pl-PL" sz="2000" dirty="0" smtClean="0"/>
              <a:t>A priori </a:t>
            </a:r>
            <a:r>
              <a:rPr lang="pl-PL" sz="2000" dirty="0" err="1" smtClean="0"/>
              <a:t>distribution</a:t>
            </a:r>
            <a:endParaRPr lang="pl-PL" sz="2000" dirty="0"/>
          </a:p>
        </p:txBody>
      </p:sp>
      <p:sp>
        <p:nvSpPr>
          <p:cNvPr id="16" name="pole tekstowe 15"/>
          <p:cNvSpPr txBox="1"/>
          <p:nvPr/>
        </p:nvSpPr>
        <p:spPr>
          <a:xfrm>
            <a:off x="571472" y="2143116"/>
            <a:ext cx="2857520" cy="400110"/>
          </a:xfrm>
          <a:prstGeom prst="rect">
            <a:avLst/>
          </a:prstGeom>
          <a:noFill/>
        </p:spPr>
        <p:txBody>
          <a:bodyPr wrap="square" rtlCol="0">
            <a:spAutoFit/>
          </a:bodyPr>
          <a:lstStyle/>
          <a:p>
            <a:pPr algn="l"/>
            <a:r>
              <a:rPr lang="pl-PL" sz="2000" dirty="0" smtClean="0"/>
              <a:t>A posteriori:</a:t>
            </a:r>
            <a:endParaRPr lang="pl-PL" sz="2000" dirty="0"/>
          </a:p>
        </p:txBody>
      </p:sp>
      <p:sp>
        <p:nvSpPr>
          <p:cNvPr id="20" name="pole tekstowe 19"/>
          <p:cNvSpPr txBox="1"/>
          <p:nvPr/>
        </p:nvSpPr>
        <p:spPr>
          <a:xfrm>
            <a:off x="571472" y="2714620"/>
            <a:ext cx="2857520" cy="400110"/>
          </a:xfrm>
          <a:prstGeom prst="rect">
            <a:avLst/>
          </a:prstGeom>
          <a:noFill/>
        </p:spPr>
        <p:txBody>
          <a:bodyPr wrap="square" rtlCol="0">
            <a:spAutoFit/>
          </a:bodyPr>
          <a:lstStyle/>
          <a:p>
            <a:pPr algn="l"/>
            <a:r>
              <a:rPr lang="pl-PL" sz="2000" dirty="0" err="1" smtClean="0"/>
              <a:t>Estimate</a:t>
            </a:r>
            <a:r>
              <a:rPr lang="pl-PL" sz="2000" dirty="0" smtClean="0"/>
              <a:t>:</a:t>
            </a:r>
            <a:endParaRPr lang="pl-PL" sz="2000" dirty="0"/>
          </a:p>
        </p:txBody>
      </p:sp>
      <p:sp>
        <p:nvSpPr>
          <p:cNvPr id="21" name="Prostokąt 20"/>
          <p:cNvSpPr/>
          <p:nvPr/>
        </p:nvSpPr>
        <p:spPr>
          <a:xfrm>
            <a:off x="571472" y="4857760"/>
            <a:ext cx="829073" cy="400110"/>
          </a:xfrm>
          <a:prstGeom prst="rect">
            <a:avLst/>
          </a:prstGeom>
          <a:ln>
            <a:noFill/>
          </a:ln>
        </p:spPr>
        <p:txBody>
          <a:bodyPr wrap="none">
            <a:spAutoFit/>
          </a:bodyPr>
          <a:lstStyle/>
          <a:p>
            <a:pPr algn="l" fontAlgn="auto">
              <a:spcBef>
                <a:spcPts val="0"/>
              </a:spcBef>
              <a:spcAft>
                <a:spcPts val="0"/>
              </a:spcAft>
              <a:defRPr/>
            </a:pPr>
            <a:r>
              <a:rPr lang="pl-PL" sz="2000" b="1" kern="0" dirty="0" smtClean="0">
                <a:solidFill>
                  <a:srgbClr val="00B050"/>
                </a:solidFill>
                <a:ea typeface="Tahoma" pitchFamily="34" charset="0"/>
                <a:cs typeface="Tahoma" pitchFamily="34" charset="0"/>
              </a:rPr>
              <a:t>PRO:</a:t>
            </a:r>
            <a:endParaRPr lang="pl-PL" sz="2000" kern="0" dirty="0" smtClean="0">
              <a:ea typeface="Tahoma" pitchFamily="34" charset="0"/>
              <a:cs typeface="Tahoma" pitchFamily="34" charset="0"/>
            </a:endParaRPr>
          </a:p>
        </p:txBody>
      </p:sp>
      <p:sp>
        <p:nvSpPr>
          <p:cNvPr id="22" name="Prostokąt 21"/>
          <p:cNvSpPr/>
          <p:nvPr/>
        </p:nvSpPr>
        <p:spPr>
          <a:xfrm>
            <a:off x="571472" y="5929330"/>
            <a:ext cx="918842" cy="400110"/>
          </a:xfrm>
          <a:prstGeom prst="rect">
            <a:avLst/>
          </a:prstGeom>
          <a:ln>
            <a:noFill/>
          </a:ln>
        </p:spPr>
        <p:txBody>
          <a:bodyPr wrap="none">
            <a:spAutoFit/>
          </a:bodyPr>
          <a:lstStyle/>
          <a:p>
            <a:pPr fontAlgn="auto">
              <a:spcBef>
                <a:spcPts val="0"/>
              </a:spcBef>
              <a:spcAft>
                <a:spcPts val="0"/>
              </a:spcAft>
              <a:defRPr/>
            </a:pPr>
            <a:r>
              <a:rPr lang="pl-PL" sz="2000" b="1" kern="0" dirty="0" smtClean="0">
                <a:solidFill>
                  <a:srgbClr val="FF0000"/>
                </a:solidFill>
                <a:ea typeface="Tahoma" pitchFamily="34" charset="0"/>
                <a:cs typeface="Tahoma" pitchFamily="34" charset="0"/>
              </a:rPr>
              <a:t>CON: </a:t>
            </a:r>
            <a:endParaRPr lang="pl-PL" sz="2000" kern="0" dirty="0">
              <a:ea typeface="Tahoma" pitchFamily="34" charset="0"/>
              <a:cs typeface="Tahoma" pitchFamily="34" charset="0"/>
            </a:endParaRPr>
          </a:p>
        </p:txBody>
      </p:sp>
      <p:sp>
        <p:nvSpPr>
          <p:cNvPr id="23" name="Prostokąt 22"/>
          <p:cNvSpPr/>
          <p:nvPr/>
        </p:nvSpPr>
        <p:spPr>
          <a:xfrm>
            <a:off x="1500166" y="5929330"/>
            <a:ext cx="7072362" cy="707886"/>
          </a:xfrm>
          <a:prstGeom prst="rect">
            <a:avLst/>
          </a:prstGeom>
          <a:ln>
            <a:noFill/>
          </a:ln>
        </p:spPr>
        <p:txBody>
          <a:bodyPr wrap="square">
            <a:spAutoFit/>
          </a:bodyPr>
          <a:lstStyle/>
          <a:p>
            <a:pPr algn="l" fontAlgn="auto">
              <a:spcBef>
                <a:spcPts val="0"/>
              </a:spcBef>
              <a:spcAft>
                <a:spcPts val="0"/>
              </a:spcAft>
              <a:buFontTx/>
              <a:buChar char="-"/>
              <a:defRPr/>
            </a:pP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Difficult</a:t>
            </a:r>
            <a:r>
              <a:rPr lang="pl-PL" sz="2000" kern="0" dirty="0" smtClean="0">
                <a:ea typeface="Tahoma" pitchFamily="34" charset="0"/>
                <a:cs typeface="Tahoma" pitchFamily="34" charset="0"/>
              </a:rPr>
              <a:t> to </a:t>
            </a:r>
            <a:r>
              <a:rPr lang="pl-PL" sz="2000" kern="0" dirty="0" err="1" smtClean="0">
                <a:ea typeface="Tahoma" pitchFamily="34" charset="0"/>
                <a:cs typeface="Tahoma" pitchFamily="34" charset="0"/>
              </a:rPr>
              <a:t>normalise</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probability</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distribution</a:t>
            </a:r>
            <a:endParaRPr lang="pl-PL" sz="2000" kern="0" dirty="0" smtClean="0">
              <a:ea typeface="Tahoma" pitchFamily="34" charset="0"/>
              <a:cs typeface="Tahoma" pitchFamily="34" charset="0"/>
            </a:endParaRPr>
          </a:p>
          <a:p>
            <a:pPr algn="l" fontAlgn="auto">
              <a:spcBef>
                <a:spcPts val="0"/>
              </a:spcBef>
              <a:spcAft>
                <a:spcPts val="0"/>
              </a:spcAft>
              <a:buFontTx/>
              <a:buChar char="-"/>
              <a:defRPr/>
            </a:pPr>
            <a:r>
              <a:rPr lang="pl-PL" sz="2000" kern="0" dirty="0" smtClean="0">
                <a:ea typeface="Tahoma" pitchFamily="34" charset="0"/>
                <a:cs typeface="Tahoma" pitchFamily="34" charset="0"/>
              </a:rPr>
              <a:t> A priori </a:t>
            </a:r>
            <a:r>
              <a:rPr lang="pl-PL" sz="2000" kern="0" dirty="0" err="1" smtClean="0">
                <a:ea typeface="Tahoma" pitchFamily="34" charset="0"/>
                <a:cs typeface="Tahoma" pitchFamily="34" charset="0"/>
              </a:rPr>
              <a:t>distribution</a:t>
            </a:r>
            <a:r>
              <a:rPr lang="pl-PL" sz="2000" kern="0" dirty="0" smtClean="0">
                <a:ea typeface="Tahoma" pitchFamily="34" charset="0"/>
                <a:cs typeface="Tahoma" pitchFamily="34" charset="0"/>
              </a:rPr>
              <a:t> not </a:t>
            </a:r>
            <a:r>
              <a:rPr lang="pl-PL" sz="2000" kern="0" dirty="0" err="1" smtClean="0">
                <a:ea typeface="Tahoma" pitchFamily="34" charset="0"/>
                <a:cs typeface="Tahoma" pitchFamily="34" charset="0"/>
              </a:rPr>
              <a:t>well</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defined</a:t>
            </a:r>
            <a:endParaRPr lang="pl-PL" sz="2000" kern="0" dirty="0">
              <a:ea typeface="Tahoma" pitchFamily="34" charset="0"/>
              <a:cs typeface="Tahoma" pitchFamily="34" charset="0"/>
            </a:endParaRPr>
          </a:p>
        </p:txBody>
      </p:sp>
      <p:sp>
        <p:nvSpPr>
          <p:cNvPr id="24" name="Prostokąt 23"/>
          <p:cNvSpPr/>
          <p:nvPr/>
        </p:nvSpPr>
        <p:spPr>
          <a:xfrm>
            <a:off x="1500166" y="4857760"/>
            <a:ext cx="6357982" cy="1323439"/>
          </a:xfrm>
          <a:prstGeom prst="rect">
            <a:avLst/>
          </a:prstGeom>
          <a:ln>
            <a:noFill/>
          </a:ln>
        </p:spPr>
        <p:txBody>
          <a:bodyPr wrap="square">
            <a:spAutoFit/>
          </a:bodyPr>
          <a:lstStyle/>
          <a:p>
            <a:pPr algn="l" fontAlgn="auto">
              <a:spcBef>
                <a:spcPts val="0"/>
              </a:spcBef>
              <a:spcAft>
                <a:spcPts val="0"/>
              </a:spcAft>
              <a:buFontTx/>
              <a:buChar char="-"/>
              <a:defRPr/>
            </a:pPr>
            <a:r>
              <a:rPr lang="pl-PL" sz="2000" kern="0" dirty="0" smtClean="0">
                <a:ea typeface="Tahoma" pitchFamily="34" charset="0"/>
                <a:cs typeface="Tahoma" pitchFamily="34" charset="0"/>
              </a:rPr>
              <a:t> Clear </a:t>
            </a:r>
            <a:r>
              <a:rPr lang="pl-PL" sz="2000" kern="0" dirty="0" err="1" smtClean="0">
                <a:ea typeface="Tahoma" pitchFamily="34" charset="0"/>
                <a:cs typeface="Tahoma" pitchFamily="34" charset="0"/>
              </a:rPr>
              <a:t>statistical</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interpretation</a:t>
            </a:r>
            <a:endParaRPr lang="pl-PL" sz="2000" kern="0" dirty="0" smtClean="0">
              <a:ea typeface="Tahoma" pitchFamily="34" charset="0"/>
              <a:cs typeface="Tahoma" pitchFamily="34" charset="0"/>
            </a:endParaRPr>
          </a:p>
          <a:p>
            <a:pPr algn="l" fontAlgn="auto">
              <a:spcBef>
                <a:spcPts val="0"/>
              </a:spcBef>
              <a:spcAft>
                <a:spcPts val="0"/>
              </a:spcAft>
              <a:buFontTx/>
              <a:buChar char="-"/>
              <a:defRPr/>
            </a:pP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Provides</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uncertainty</a:t>
            </a:r>
            <a:endParaRPr lang="pl-PL" sz="2000" kern="0" dirty="0" smtClean="0">
              <a:ea typeface="Tahoma" pitchFamily="34" charset="0"/>
              <a:cs typeface="Tahoma" pitchFamily="34" charset="0"/>
            </a:endParaRPr>
          </a:p>
          <a:p>
            <a:pPr algn="l" fontAlgn="auto">
              <a:spcBef>
                <a:spcPts val="0"/>
              </a:spcBef>
              <a:spcAft>
                <a:spcPts val="0"/>
              </a:spcAft>
              <a:buFontTx/>
              <a:buChar char="-"/>
              <a:defRPr/>
            </a:pPr>
            <a:r>
              <a:rPr lang="pl-PL" sz="2000" kern="0" dirty="0" smtClean="0">
                <a:ea typeface="Tahoma" pitchFamily="34" charset="0"/>
                <a:cs typeface="Tahoma" pitchFamily="34" charset="0"/>
              </a:rPr>
              <a:t> No </a:t>
            </a:r>
            <a:r>
              <a:rPr lang="pl-PL" sz="2000" kern="0" dirty="0" err="1" smtClean="0">
                <a:ea typeface="Tahoma" pitchFamily="34" charset="0"/>
                <a:cs typeface="Tahoma" pitchFamily="34" charset="0"/>
              </a:rPr>
              <a:t>numerical</a:t>
            </a:r>
            <a:r>
              <a:rPr lang="pl-PL" sz="2000" kern="0" dirty="0" smtClean="0">
                <a:ea typeface="Tahoma" pitchFamily="34" charset="0"/>
                <a:cs typeface="Tahoma" pitchFamily="34" charset="0"/>
              </a:rPr>
              <a:t> </a:t>
            </a:r>
            <a:r>
              <a:rPr lang="pl-PL" sz="2000" kern="0" dirty="0" err="1" smtClean="0">
                <a:ea typeface="Tahoma" pitchFamily="34" charset="0"/>
                <a:cs typeface="Tahoma" pitchFamily="34" charset="0"/>
              </a:rPr>
              <a:t>optimisation</a:t>
            </a:r>
            <a:endParaRPr lang="pl-PL" sz="2000" kern="0" dirty="0" smtClean="0">
              <a:ea typeface="Tahoma" pitchFamily="34" charset="0"/>
              <a:cs typeface="Tahoma" pitchFamily="34" charset="0"/>
            </a:endParaRPr>
          </a:p>
          <a:p>
            <a:pPr algn="l" fontAlgn="auto">
              <a:spcBef>
                <a:spcPts val="0"/>
              </a:spcBef>
              <a:spcAft>
                <a:spcPts val="0"/>
              </a:spcAft>
              <a:defRPr/>
            </a:pPr>
            <a:endParaRPr lang="pl-PL" sz="2000" kern="0" dirty="0">
              <a:ea typeface="Tahoma" pitchFamily="34" charset="0"/>
              <a:cs typeface="Tahoma" pitchFamily="34" charset="0"/>
            </a:endParaRPr>
          </a:p>
        </p:txBody>
      </p:sp>
      <p:sp>
        <p:nvSpPr>
          <p:cNvPr id="28" name="Prostokąt 9"/>
          <p:cNvSpPr>
            <a:spLocks noChangeArrowheads="1"/>
          </p:cNvSpPr>
          <p:nvPr/>
        </p:nvSpPr>
        <p:spPr bwMode="auto">
          <a:xfrm>
            <a:off x="3276328" y="857232"/>
            <a:ext cx="5721824" cy="338554"/>
          </a:xfrm>
          <a:prstGeom prst="rect">
            <a:avLst/>
          </a:prstGeom>
          <a:noFill/>
          <a:ln w="9525">
            <a:noFill/>
            <a:miter lim="800000"/>
            <a:headEnd/>
            <a:tailEnd/>
          </a:ln>
        </p:spPr>
        <p:txBody>
          <a:bodyPr wrap="none">
            <a:spAutoFit/>
          </a:bodyPr>
          <a:lstStyle/>
          <a:p>
            <a:r>
              <a:rPr lang="pl-PL" sz="1600" dirty="0">
                <a:ea typeface="Tahoma" pitchFamily="34" charset="0"/>
                <a:cs typeface="Tahoma" pitchFamily="34" charset="0"/>
              </a:rPr>
              <a:t>K. </a:t>
            </a:r>
            <a:r>
              <a:rPr lang="pl-PL" sz="1600" dirty="0" err="1" smtClean="0">
                <a:ea typeface="Tahoma" pitchFamily="34" charset="0"/>
                <a:cs typeface="Tahoma" pitchFamily="34" charset="0"/>
              </a:rPr>
              <a:t>Audenaert</a:t>
            </a:r>
            <a:r>
              <a:rPr lang="pl-PL" sz="1600" dirty="0">
                <a:ea typeface="Tahoma" pitchFamily="34" charset="0"/>
                <a:cs typeface="Tahoma" pitchFamily="34" charset="0"/>
              </a:rPr>
              <a:t> </a:t>
            </a:r>
            <a:r>
              <a:rPr lang="pl-PL" sz="1600" dirty="0" smtClean="0">
                <a:ea typeface="Tahoma" pitchFamily="34" charset="0"/>
                <a:cs typeface="Tahoma" pitchFamily="34" charset="0"/>
              </a:rPr>
              <a:t>and </a:t>
            </a:r>
            <a:r>
              <a:rPr lang="pl-PL" sz="1600" dirty="0">
                <a:ea typeface="Tahoma" pitchFamily="34" charset="0"/>
                <a:cs typeface="Tahoma" pitchFamily="34" charset="0"/>
              </a:rPr>
              <a:t>S. Scheel, New J. </a:t>
            </a:r>
            <a:r>
              <a:rPr lang="pl-PL" sz="1600" dirty="0" err="1">
                <a:ea typeface="Tahoma" pitchFamily="34" charset="0"/>
                <a:cs typeface="Tahoma" pitchFamily="34" charset="0"/>
              </a:rPr>
              <a:t>Phys</a:t>
            </a:r>
            <a:r>
              <a:rPr lang="pl-PL" sz="1600" dirty="0">
                <a:ea typeface="Tahoma" pitchFamily="34" charset="0"/>
                <a:cs typeface="Tahoma" pitchFamily="34" charset="0"/>
              </a:rPr>
              <a:t>. </a:t>
            </a:r>
            <a:r>
              <a:rPr lang="pl-PL" sz="1600" b="1" dirty="0">
                <a:ea typeface="Tahoma" pitchFamily="34" charset="0"/>
                <a:cs typeface="Tahoma" pitchFamily="34" charset="0"/>
              </a:rPr>
              <a:t>11</a:t>
            </a:r>
            <a:r>
              <a:rPr lang="pl-PL" sz="1600" dirty="0">
                <a:ea typeface="Tahoma" pitchFamily="34" charset="0"/>
                <a:cs typeface="Tahoma" pitchFamily="34" charset="0"/>
              </a:rPr>
              <a:t>, 023028 (2009)</a:t>
            </a:r>
          </a:p>
        </p:txBody>
      </p:sp>
      <p:sp>
        <p:nvSpPr>
          <p:cNvPr id="30" name="pole tekstowe 29"/>
          <p:cNvSpPr txBox="1"/>
          <p:nvPr/>
        </p:nvSpPr>
        <p:spPr>
          <a:xfrm>
            <a:off x="571472" y="3500438"/>
            <a:ext cx="6858048" cy="952890"/>
          </a:xfrm>
          <a:prstGeom prst="rect">
            <a:avLst/>
          </a:prstGeom>
          <a:noFill/>
        </p:spPr>
        <p:txBody>
          <a:bodyPr wrap="square" rtlCol="0">
            <a:spAutoFit/>
          </a:bodyPr>
          <a:lstStyle/>
          <a:p>
            <a:pPr algn="l">
              <a:lnSpc>
                <a:spcPct val="150000"/>
              </a:lnSpc>
              <a:buFont typeface="Arial" pitchFamily="34" charset="0"/>
              <a:buChar char="•"/>
            </a:pPr>
            <a:r>
              <a:rPr lang="pl-PL" sz="2000" dirty="0" smtClean="0"/>
              <a:t> </a:t>
            </a:r>
            <a:r>
              <a:rPr lang="pl-PL" sz="2000" dirty="0" err="1" smtClean="0"/>
              <a:t>Gaussian</a:t>
            </a:r>
            <a:r>
              <a:rPr lang="pl-PL" sz="2000" dirty="0" smtClean="0"/>
              <a:t> </a:t>
            </a:r>
            <a:r>
              <a:rPr lang="pl-PL" sz="2000" dirty="0" err="1" smtClean="0"/>
              <a:t>approximation</a:t>
            </a:r>
            <a:endParaRPr lang="pl-PL" sz="2000" dirty="0" smtClean="0"/>
          </a:p>
          <a:p>
            <a:pPr algn="l">
              <a:lnSpc>
                <a:spcPct val="150000"/>
              </a:lnSpc>
              <a:buFont typeface="Arial" pitchFamily="34" charset="0"/>
              <a:buChar char="•"/>
            </a:pPr>
            <a:r>
              <a:rPr lang="pl-PL" sz="2000" dirty="0" smtClean="0"/>
              <a:t> </a:t>
            </a:r>
            <a:r>
              <a:rPr lang="pl-PL" sz="2000" dirty="0" err="1" smtClean="0"/>
              <a:t>Truncated</a:t>
            </a:r>
            <a:r>
              <a:rPr lang="pl-PL" sz="2000" dirty="0" smtClean="0"/>
              <a:t> to </a:t>
            </a:r>
            <a:r>
              <a:rPr lang="pl-PL" sz="2000" dirty="0" err="1" smtClean="0"/>
              <a:t>positive</a:t>
            </a:r>
            <a:r>
              <a:rPr lang="pl-PL" sz="2000" dirty="0" smtClean="0"/>
              <a:t> </a:t>
            </a:r>
            <a:r>
              <a:rPr lang="pl-PL" sz="2000" dirty="0" err="1" smtClean="0"/>
              <a:t>definite</a:t>
            </a:r>
            <a:r>
              <a:rPr lang="pl-PL" sz="2000" dirty="0" smtClean="0"/>
              <a:t> </a:t>
            </a:r>
            <a:r>
              <a:rPr lang="pl-PL" sz="2000" dirty="0" err="1" smtClean="0"/>
              <a:t>density</a:t>
            </a:r>
            <a:r>
              <a:rPr lang="pl-PL" sz="2000" dirty="0" smtClean="0"/>
              <a:t> </a:t>
            </a:r>
            <a:r>
              <a:rPr lang="pl-PL" sz="2000" dirty="0" err="1" smtClean="0"/>
              <a:t>operators</a:t>
            </a:r>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22" grpId="0"/>
      <p:bldP spid="23" grpId="0"/>
      <p:bldP spid="24"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77155"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State </a:t>
            </a:r>
            <a:r>
              <a:rPr lang="pl-PL" sz="3200" b="1" dirty="0" err="1" smtClean="0">
                <a:solidFill>
                  <a:schemeClr val="folHlink"/>
                </a:solidFill>
                <a:latin typeface="Tahoma" pitchFamily="34" charset="0"/>
              </a:rPr>
              <a:t>reconstruction</a:t>
            </a:r>
            <a:endParaRPr lang="en-GB" sz="3200" b="1" dirty="0">
              <a:solidFill>
                <a:schemeClr val="folHlink"/>
              </a:solidFill>
              <a:latin typeface="Tahoma" pitchFamily="34" charset="0"/>
            </a:endParaRPr>
          </a:p>
        </p:txBody>
      </p:sp>
      <p:pic>
        <p:nvPicPr>
          <p:cNvPr id="194561" name="Picture 1"/>
          <p:cNvPicPr>
            <a:picLocks noChangeAspect="1" noChangeArrowheads="1"/>
          </p:cNvPicPr>
          <p:nvPr/>
        </p:nvPicPr>
        <p:blipFill>
          <a:blip r:embed="rId3" cstate="print"/>
          <a:srcRect/>
          <a:stretch>
            <a:fillRect/>
          </a:stretch>
        </p:blipFill>
        <p:spPr bwMode="auto">
          <a:xfrm>
            <a:off x="1627386" y="1844824"/>
            <a:ext cx="5841018" cy="4594832"/>
          </a:xfrm>
          <a:prstGeom prst="rect">
            <a:avLst/>
          </a:prstGeom>
          <a:noFill/>
          <a:ln w="9525">
            <a:noFill/>
            <a:miter lim="800000"/>
            <a:headEnd/>
            <a:tailEnd/>
          </a:ln>
          <a:effectLst/>
        </p:spPr>
      </p:pic>
      <p:sp>
        <p:nvSpPr>
          <p:cNvPr id="35" name="pole tekstowe 34"/>
          <p:cNvSpPr txBox="1"/>
          <p:nvPr/>
        </p:nvSpPr>
        <p:spPr>
          <a:xfrm>
            <a:off x="180367" y="6858000"/>
            <a:ext cx="8568952"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Mahalanobis</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distance</a:t>
            </a:r>
            <a:r>
              <a:rPr lang="pl-PL" sz="2000" dirty="0" smtClean="0">
                <a:ea typeface="Tahoma" pitchFamily="34" charset="0"/>
                <a:cs typeface="Tahoma" pitchFamily="34" charset="0"/>
              </a:rPr>
              <a:t> = 16.8</a:t>
            </a:r>
            <a:endParaRPr lang="pl-PL" sz="2000" baseline="-25000" dirty="0" smtClean="0">
              <a:ea typeface="Tahoma" pitchFamily="34" charset="0"/>
              <a:cs typeface="Tahoma" pitchFamily="34" charset="0"/>
            </a:endParaRPr>
          </a:p>
        </p:txBody>
      </p:sp>
      <p:sp>
        <p:nvSpPr>
          <p:cNvPr id="6" name="Text Box 48"/>
          <p:cNvSpPr txBox="1">
            <a:spLocks noChangeArrowheads="1"/>
          </p:cNvSpPr>
          <p:nvPr/>
        </p:nvSpPr>
        <p:spPr bwMode="auto">
          <a:xfrm>
            <a:off x="827584" y="908719"/>
            <a:ext cx="8001056" cy="584775"/>
          </a:xfrm>
          <a:prstGeom prst="rect">
            <a:avLst/>
          </a:prstGeom>
          <a:noFill/>
          <a:ln w="9525">
            <a:noFill/>
            <a:miter lim="800000"/>
            <a:headEnd/>
            <a:tailEnd/>
          </a:ln>
          <a:effectLst/>
        </p:spPr>
        <p:txBody>
          <a:bodyPr wrap="square">
            <a:spAutoFit/>
          </a:bodyPr>
          <a:lstStyle/>
          <a:p>
            <a:pPr algn="r">
              <a:spcBef>
                <a:spcPct val="50000"/>
              </a:spcBef>
            </a:pPr>
            <a:r>
              <a:rPr lang="pl-PL" sz="1600" dirty="0" smtClean="0"/>
              <a:t>K. Dobek. M. Karpiński, R. </a:t>
            </a:r>
            <a:r>
              <a:rPr lang="pl-PL" sz="1600" dirty="0" err="1" smtClean="0"/>
              <a:t>Demkowicz-Dobrzański</a:t>
            </a:r>
            <a:r>
              <a:rPr lang="pl-PL" sz="1600" dirty="0" smtClean="0"/>
              <a:t>, K. Banaszek,</a:t>
            </a:r>
            <a:br>
              <a:rPr lang="pl-PL" sz="1600" dirty="0" smtClean="0"/>
            </a:br>
            <a:r>
              <a:rPr lang="pl-PL" sz="1600" dirty="0" smtClean="0"/>
              <a:t>and P. Horodecki, </a:t>
            </a:r>
            <a:r>
              <a:rPr lang="nb-NO" sz="1600" dirty="0"/>
              <a:t>Phys. Rev. Lett. </a:t>
            </a:r>
            <a:r>
              <a:rPr lang="pl-PL" sz="1600" b="1" dirty="0" smtClean="0"/>
              <a:t>106</a:t>
            </a:r>
            <a:r>
              <a:rPr lang="nb-NO" sz="1600" dirty="0" smtClean="0"/>
              <a:t>, </a:t>
            </a:r>
            <a:r>
              <a:rPr lang="pl-PL" sz="1600" dirty="0" smtClean="0"/>
              <a:t>030501</a:t>
            </a:r>
            <a:r>
              <a:rPr lang="nb-NO" sz="1600" dirty="0" smtClean="0"/>
              <a:t> (</a:t>
            </a:r>
            <a:r>
              <a:rPr lang="pl-PL" sz="1600" dirty="0" smtClean="0"/>
              <a:t>2011</a:t>
            </a:r>
            <a:r>
              <a:rPr lang="nb-NO" sz="1600" dirty="0" smtClean="0"/>
              <a:t>)</a:t>
            </a:r>
            <a:endParaRPr lang="pl-PL" sz="1600" dirty="0"/>
          </a:p>
        </p:txBody>
      </p:sp>
      <p:sp>
        <p:nvSpPr>
          <p:cNvPr id="7" name="pole tekstowe 6"/>
          <p:cNvSpPr txBox="1"/>
          <p:nvPr/>
        </p:nvSpPr>
        <p:spPr>
          <a:xfrm>
            <a:off x="180367" y="6858000"/>
            <a:ext cx="8568952" cy="400110"/>
          </a:xfrm>
          <a:prstGeom prst="rect">
            <a:avLst/>
          </a:prstGeom>
          <a:noFill/>
        </p:spPr>
        <p:txBody>
          <a:bodyPr wrap="square" rtlCol="0">
            <a:spAutoFit/>
          </a:bodyPr>
          <a:lstStyle/>
          <a:p>
            <a:pPr algn="r"/>
            <a:r>
              <a:rPr lang="pl-PL" sz="2000" dirty="0" smtClean="0">
                <a:ea typeface="Tahoma" pitchFamily="34" charset="0"/>
                <a:cs typeface="Tahoma" pitchFamily="34" charset="0"/>
              </a:rPr>
              <a:t>95% </a:t>
            </a:r>
            <a:r>
              <a:rPr lang="pl-PL" sz="2000" dirty="0" err="1" smtClean="0">
                <a:ea typeface="Tahoma" pitchFamily="34" charset="0"/>
                <a:cs typeface="Tahoma" pitchFamily="34" charset="0"/>
              </a:rPr>
              <a:t>confidence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interval</a:t>
            </a:r>
            <a:r>
              <a:rPr lang="pl-PL" sz="2000" dirty="0" smtClean="0">
                <a:ea typeface="Tahoma" pitchFamily="34" charset="0"/>
                <a:cs typeface="Tahoma" pitchFamily="34" charset="0"/>
              </a:rPr>
              <a:t> = 17.1</a:t>
            </a:r>
            <a:endParaRPr lang="pl-PL" sz="2000" baseline="-25000" dirty="0" smtClean="0">
              <a:ea typeface="Tahoma" pitchFamily="34" charset="0"/>
              <a:cs typeface="Tahoma" pitchFamily="34" charset="0"/>
            </a:endParaRPr>
          </a:p>
        </p:txBody>
      </p:sp>
    </p:spTree>
    <p:extLst>
      <p:ext uri="{BB962C8B-B14F-4D97-AF65-F5344CB8AC3E}">
        <p14:creationId xmlns:p14="http://schemas.microsoft.com/office/powerpoint/2010/main" val="13686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77155"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Privacy</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characterisation</a:t>
            </a:r>
            <a:endParaRPr lang="en-GB" sz="3200" b="1" dirty="0">
              <a:solidFill>
                <a:schemeClr val="folHlink"/>
              </a:solidFill>
              <a:latin typeface="Tahoma" pitchFamily="34" charset="0"/>
            </a:endParaRPr>
          </a:p>
        </p:txBody>
      </p:sp>
      <p:sp>
        <p:nvSpPr>
          <p:cNvPr id="35" name="pole tekstowe 34"/>
          <p:cNvSpPr txBox="1"/>
          <p:nvPr/>
        </p:nvSpPr>
        <p:spPr>
          <a:xfrm>
            <a:off x="683568" y="5517232"/>
            <a:ext cx="7858180" cy="430887"/>
          </a:xfrm>
          <a:prstGeom prst="rect">
            <a:avLst/>
          </a:prstGeom>
          <a:noFill/>
        </p:spPr>
        <p:txBody>
          <a:bodyPr wrap="square" rtlCol="0">
            <a:spAutoFit/>
          </a:bodyPr>
          <a:lstStyle/>
          <a:p>
            <a:pPr algn="l"/>
            <a:r>
              <a:rPr lang="pl-PL" sz="2000" dirty="0" err="1" smtClean="0">
                <a:ea typeface="Tahoma" pitchFamily="34" charset="0"/>
                <a:cs typeface="Tahoma" pitchFamily="34" charset="0"/>
              </a:rPr>
              <a:t>Distillable</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entanglement</a:t>
            </a:r>
            <a:r>
              <a:rPr lang="pl-PL" sz="2000" dirty="0" smtClean="0">
                <a:ea typeface="Tahoma" pitchFamily="34" charset="0"/>
                <a:cs typeface="Tahoma" pitchFamily="34" charset="0"/>
              </a:rPr>
              <a:t>: E</a:t>
            </a:r>
            <a:r>
              <a:rPr lang="pl-PL" sz="2000" baseline="-25000" dirty="0" smtClean="0">
                <a:ea typeface="Tahoma" pitchFamily="34" charset="0"/>
                <a:cs typeface="Tahoma" pitchFamily="34" charset="0"/>
              </a:rPr>
              <a:t>D</a:t>
            </a:r>
            <a:r>
              <a:rPr lang="pl-PL" sz="2000" dirty="0" smtClean="0">
                <a:ea typeface="Tahoma" pitchFamily="34" charset="0"/>
                <a:cs typeface="Tahoma" pitchFamily="34" charset="0"/>
              </a:rPr>
              <a:t> </a:t>
            </a:r>
            <a:r>
              <a:rPr lang="pl-PL" sz="2200" dirty="0" smtClean="0">
                <a:ea typeface="Tahoma" pitchFamily="34" charset="0"/>
                <a:cs typeface="Tahoma" pitchFamily="34" charset="0"/>
                <a:sym typeface="Symbol"/>
              </a:rPr>
              <a:t></a:t>
            </a:r>
            <a:r>
              <a:rPr lang="pl-PL" sz="2000" dirty="0" smtClean="0">
                <a:ea typeface="Tahoma" pitchFamily="34" charset="0"/>
                <a:cs typeface="Tahoma" pitchFamily="34" charset="0"/>
                <a:sym typeface="Symbol"/>
              </a:rPr>
              <a:t> 0.581(4)  </a:t>
            </a:r>
            <a:endParaRPr lang="pl-PL" sz="2000" baseline="-25000" dirty="0" smtClean="0">
              <a:ea typeface="Tahoma" pitchFamily="34" charset="0"/>
              <a:cs typeface="Tahoma" pitchFamily="34" charset="0"/>
            </a:endParaRPr>
          </a:p>
        </p:txBody>
      </p:sp>
      <p:sp>
        <p:nvSpPr>
          <p:cNvPr id="5" name="Łuk 4"/>
          <p:cNvSpPr/>
          <p:nvPr/>
        </p:nvSpPr>
        <p:spPr bwMode="auto">
          <a:xfrm>
            <a:off x="2123728" y="1268760"/>
            <a:ext cx="6600871" cy="5400713"/>
          </a:xfrm>
          <a:prstGeom prst="arc">
            <a:avLst>
              <a:gd name="adj1" fmla="val 14734082"/>
              <a:gd name="adj2" fmla="val 0"/>
            </a:avLst>
          </a:prstGeom>
          <a:solidFill>
            <a:schemeClr val="accent2">
              <a:alpha val="47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pic>
        <p:nvPicPr>
          <p:cNvPr id="6" name="Obraz 5" descr="TP_tmp.emf"/>
          <p:cNvPicPr>
            <a:picLocks noChangeAspect="1"/>
          </p:cNvPicPr>
          <p:nvPr>
            <p:custDataLst>
              <p:tags r:id="rId1"/>
            </p:custDataLst>
          </p:nvPr>
        </p:nvPicPr>
        <p:blipFill>
          <a:blip r:embed="rId5" cstate="print">
            <a:clrChange>
              <a:clrFrom>
                <a:srgbClr val="FFFFFF"/>
              </a:clrFrom>
              <a:clrTo>
                <a:srgbClr val="FFFFFF">
                  <a:alpha val="0"/>
                </a:srgbClr>
              </a:clrTo>
            </a:clrChange>
            <a:lum bright="100000"/>
          </a:blip>
          <a:stretch>
            <a:fillRect/>
          </a:stretch>
        </p:blipFill>
        <p:spPr bwMode="auto">
          <a:xfrm>
            <a:off x="7884368" y="3573016"/>
            <a:ext cx="734013" cy="317307"/>
          </a:xfrm>
          <a:prstGeom prst="rect">
            <a:avLst/>
          </a:prstGeom>
          <a:noFill/>
          <a:ln/>
          <a:effectLst/>
        </p:spPr>
      </p:pic>
      <p:sp>
        <p:nvSpPr>
          <p:cNvPr id="7" name="Elipsa 6"/>
          <p:cNvSpPr/>
          <p:nvPr/>
        </p:nvSpPr>
        <p:spPr bwMode="auto">
          <a:xfrm>
            <a:off x="6771188" y="1554512"/>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9" name="Elipsa 28"/>
          <p:cNvSpPr/>
          <p:nvPr/>
        </p:nvSpPr>
        <p:spPr bwMode="auto">
          <a:xfrm>
            <a:off x="6923588" y="1706912"/>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0" name="Elipsa 29"/>
          <p:cNvSpPr/>
          <p:nvPr/>
        </p:nvSpPr>
        <p:spPr bwMode="auto">
          <a:xfrm>
            <a:off x="7075988" y="1859312"/>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1" name="Elipsa 30"/>
          <p:cNvSpPr/>
          <p:nvPr/>
        </p:nvSpPr>
        <p:spPr bwMode="auto">
          <a:xfrm>
            <a:off x="7308304" y="1844824"/>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2" name="Elipsa 31"/>
          <p:cNvSpPr/>
          <p:nvPr/>
        </p:nvSpPr>
        <p:spPr bwMode="auto">
          <a:xfrm>
            <a:off x="7020272" y="1700808"/>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3" name="Elipsa 32"/>
          <p:cNvSpPr/>
          <p:nvPr/>
        </p:nvSpPr>
        <p:spPr bwMode="auto">
          <a:xfrm>
            <a:off x="7164288" y="1700808"/>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4" name="Elipsa 33"/>
          <p:cNvSpPr/>
          <p:nvPr/>
        </p:nvSpPr>
        <p:spPr bwMode="auto">
          <a:xfrm>
            <a:off x="6948264" y="2348880"/>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6" name="Elipsa 35"/>
          <p:cNvSpPr/>
          <p:nvPr/>
        </p:nvSpPr>
        <p:spPr bwMode="auto">
          <a:xfrm>
            <a:off x="6732240" y="2132856"/>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7" name="Elipsa 36"/>
          <p:cNvSpPr/>
          <p:nvPr/>
        </p:nvSpPr>
        <p:spPr bwMode="auto">
          <a:xfrm>
            <a:off x="7380312" y="2132856"/>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Elipsa 37"/>
          <p:cNvSpPr/>
          <p:nvPr/>
        </p:nvSpPr>
        <p:spPr bwMode="auto">
          <a:xfrm>
            <a:off x="7236296" y="1772816"/>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9" name="Elipsa 38"/>
          <p:cNvSpPr/>
          <p:nvPr/>
        </p:nvSpPr>
        <p:spPr bwMode="auto">
          <a:xfrm>
            <a:off x="6948264" y="1556792"/>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0" name="Elipsa 39"/>
          <p:cNvSpPr/>
          <p:nvPr/>
        </p:nvSpPr>
        <p:spPr bwMode="auto">
          <a:xfrm>
            <a:off x="7020272" y="1988840"/>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1" name="Elipsa 40"/>
          <p:cNvSpPr/>
          <p:nvPr/>
        </p:nvSpPr>
        <p:spPr bwMode="auto">
          <a:xfrm>
            <a:off x="7164288" y="2060848"/>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2" name="Elipsa 41"/>
          <p:cNvSpPr/>
          <p:nvPr/>
        </p:nvSpPr>
        <p:spPr bwMode="auto">
          <a:xfrm>
            <a:off x="6876256" y="1916832"/>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3" name="Elipsa 42"/>
          <p:cNvSpPr/>
          <p:nvPr/>
        </p:nvSpPr>
        <p:spPr bwMode="auto">
          <a:xfrm>
            <a:off x="7308304" y="2420888"/>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4" name="Elipsa 43"/>
          <p:cNvSpPr/>
          <p:nvPr/>
        </p:nvSpPr>
        <p:spPr bwMode="auto">
          <a:xfrm>
            <a:off x="7164288" y="1916832"/>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5" name="Elipsa 44"/>
          <p:cNvSpPr/>
          <p:nvPr/>
        </p:nvSpPr>
        <p:spPr bwMode="auto">
          <a:xfrm>
            <a:off x="6588224" y="1772816"/>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6" name="Elipsa 45"/>
          <p:cNvSpPr/>
          <p:nvPr/>
        </p:nvSpPr>
        <p:spPr bwMode="auto">
          <a:xfrm>
            <a:off x="7164288" y="1772816"/>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7" name="Elipsa 46"/>
          <p:cNvSpPr/>
          <p:nvPr/>
        </p:nvSpPr>
        <p:spPr bwMode="auto">
          <a:xfrm>
            <a:off x="7092280" y="1700808"/>
            <a:ext cx="108000" cy="108000"/>
          </a:xfrm>
          <a:prstGeom prst="ellips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8" name="pole tekstowe 47"/>
          <p:cNvSpPr txBox="1"/>
          <p:nvPr/>
        </p:nvSpPr>
        <p:spPr>
          <a:xfrm>
            <a:off x="5004048" y="1628800"/>
            <a:ext cx="1512168" cy="707886"/>
          </a:xfrm>
          <a:prstGeom prst="rect">
            <a:avLst/>
          </a:prstGeom>
          <a:noFill/>
        </p:spPr>
        <p:txBody>
          <a:bodyPr wrap="square" rtlCol="0">
            <a:spAutoFit/>
          </a:bodyPr>
          <a:lstStyle/>
          <a:p>
            <a:r>
              <a:rPr lang="pl-PL" sz="2000" dirty="0" smtClean="0">
                <a:solidFill>
                  <a:srgbClr val="FF6600"/>
                </a:solidFill>
              </a:rPr>
              <a:t>A posteriori ensemble</a:t>
            </a:r>
            <a:endParaRPr lang="pl-PL" sz="2000" dirty="0">
              <a:solidFill>
                <a:srgbClr val="FF6600"/>
              </a:solidFill>
            </a:endParaRPr>
          </a:p>
        </p:txBody>
      </p:sp>
      <p:sp>
        <p:nvSpPr>
          <p:cNvPr id="49" name="pole tekstowe 48"/>
          <p:cNvSpPr txBox="1"/>
          <p:nvPr/>
        </p:nvSpPr>
        <p:spPr>
          <a:xfrm>
            <a:off x="467544" y="2996952"/>
            <a:ext cx="2500330" cy="400110"/>
          </a:xfrm>
          <a:prstGeom prst="rect">
            <a:avLst/>
          </a:prstGeom>
          <a:noFill/>
        </p:spPr>
        <p:txBody>
          <a:bodyPr wrap="square" rtlCol="0">
            <a:spAutoFit/>
          </a:bodyPr>
          <a:lstStyle/>
          <a:p>
            <a:pPr algn="l"/>
            <a:r>
              <a:rPr lang="pl-PL" sz="2000" dirty="0" err="1" smtClean="0"/>
              <a:t>Warning</a:t>
            </a:r>
            <a:r>
              <a:rPr lang="pl-PL" sz="2000" dirty="0" smtClean="0"/>
              <a:t>:</a:t>
            </a:r>
            <a:endParaRPr lang="pl-PL" sz="2000" dirty="0"/>
          </a:p>
        </p:txBody>
      </p:sp>
      <p:pic>
        <p:nvPicPr>
          <p:cNvPr id="51" name="Obraz 50" descr="TP_tmp.emf"/>
          <p:cNvPicPr>
            <a:picLocks noChangeAspect="1"/>
          </p:cNvPicPr>
          <p:nvPr>
            <p:custDataLst>
              <p:tags r:id="rId2"/>
            </p:custDataLst>
          </p:nvPr>
        </p:nvPicPr>
        <p:blipFill>
          <a:blip r:embed="rId6" cstate="print">
            <a:clrChange>
              <a:clrFrom>
                <a:srgbClr val="FFFFFF"/>
              </a:clrFrom>
              <a:clrTo>
                <a:srgbClr val="FFFFFF">
                  <a:alpha val="0"/>
                </a:srgbClr>
              </a:clrTo>
            </a:clrChange>
            <a:lum bright="100000"/>
          </a:blip>
          <a:stretch>
            <a:fillRect/>
          </a:stretch>
        </p:blipFill>
        <p:spPr bwMode="auto">
          <a:xfrm>
            <a:off x="1475656" y="3645024"/>
            <a:ext cx="2136940" cy="413600"/>
          </a:xfrm>
          <a:prstGeom prst="rect">
            <a:avLst/>
          </a:prstGeom>
          <a:noFill/>
          <a:ln/>
          <a:effectLst/>
        </p:spPr>
      </p:pic>
      <p:sp>
        <p:nvSpPr>
          <p:cNvPr id="52" name="pole tekstowe 51"/>
          <p:cNvSpPr txBox="1"/>
          <p:nvPr/>
        </p:nvSpPr>
        <p:spPr>
          <a:xfrm>
            <a:off x="683568" y="6093296"/>
            <a:ext cx="7858180" cy="400110"/>
          </a:xfrm>
          <a:prstGeom prst="rect">
            <a:avLst/>
          </a:prstGeom>
          <a:noFill/>
        </p:spPr>
        <p:txBody>
          <a:bodyPr wrap="square" rtlCol="0">
            <a:spAutoFit/>
          </a:bodyPr>
          <a:lstStyle/>
          <a:p>
            <a:pPr algn="l"/>
            <a:r>
              <a:rPr lang="pl-PL" sz="2000" dirty="0" err="1" smtClean="0">
                <a:ea typeface="Tahoma" pitchFamily="34" charset="0"/>
                <a:cs typeface="Tahoma" pitchFamily="34" charset="0"/>
              </a:rPr>
              <a:t>Key</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cqq</a:t>
            </a:r>
            <a:r>
              <a:rPr lang="pl-PL" sz="2000" dirty="0" smtClean="0">
                <a:ea typeface="Tahoma" pitchFamily="34" charset="0"/>
                <a:cs typeface="Tahoma" pitchFamily="34" charset="0"/>
              </a:rPr>
              <a:t> </a:t>
            </a:r>
            <a:r>
              <a:rPr lang="pl-PL" sz="2000" dirty="0" err="1" smtClean="0">
                <a:ea typeface="Tahoma" pitchFamily="34" charset="0"/>
                <a:cs typeface="Tahoma" pitchFamily="34" charset="0"/>
              </a:rPr>
              <a:t>scenario</a:t>
            </a:r>
            <a:r>
              <a:rPr lang="pl-PL" sz="2000" dirty="0" smtClean="0">
                <a:ea typeface="Tahoma" pitchFamily="34" charset="0"/>
                <a:cs typeface="Tahoma" pitchFamily="34" charset="0"/>
              </a:rPr>
              <a:t>): </a:t>
            </a:r>
            <a:r>
              <a:rPr lang="pl-PL" sz="2000" dirty="0" smtClean="0">
                <a:ea typeface="Tahoma" pitchFamily="34" charset="0"/>
                <a:cs typeface="Tahoma" pitchFamily="34" charset="0"/>
                <a:sym typeface="Symbol"/>
              </a:rPr>
              <a:t>K  0.690(7) </a:t>
            </a:r>
            <a:endParaRPr lang="pl-PL" sz="2000" baseline="-25000" dirty="0" smtClean="0">
              <a:ea typeface="Tahoma" pitchFamily="34" charset="0"/>
              <a:cs typeface="Tahoma" pitchFamily="34" charset="0"/>
            </a:endParaRPr>
          </a:p>
        </p:txBody>
      </p:sp>
      <p:sp>
        <p:nvSpPr>
          <p:cNvPr id="56" name="Elipsa 55"/>
          <p:cNvSpPr/>
          <p:nvPr/>
        </p:nvSpPr>
        <p:spPr bwMode="auto">
          <a:xfrm>
            <a:off x="1259632" y="3429000"/>
            <a:ext cx="1296144" cy="864096"/>
          </a:xfrm>
          <a:prstGeom prst="ellipse">
            <a:avLst/>
          </a:prstGeom>
          <a:noFill/>
          <a:ln w="47625" cap="flat" cmpd="sng" algn="ctr">
            <a:solidFill>
              <a:srgbClr val="53D2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57" name="pole tekstowe 56"/>
          <p:cNvSpPr txBox="1"/>
          <p:nvPr/>
        </p:nvSpPr>
        <p:spPr>
          <a:xfrm>
            <a:off x="611560" y="4365104"/>
            <a:ext cx="2664296" cy="400110"/>
          </a:xfrm>
          <a:prstGeom prst="rect">
            <a:avLst/>
          </a:prstGeom>
          <a:noFill/>
        </p:spPr>
        <p:txBody>
          <a:bodyPr wrap="square" rtlCol="0">
            <a:spAutoFit/>
          </a:bodyPr>
          <a:lstStyle/>
          <a:p>
            <a:r>
              <a:rPr lang="pl-PL" sz="2000" dirty="0" smtClean="0">
                <a:solidFill>
                  <a:srgbClr val="53D2FF"/>
                </a:solidFill>
              </a:rPr>
              <a:t>More </a:t>
            </a:r>
            <a:r>
              <a:rPr lang="pl-PL" sz="2000" dirty="0" err="1" smtClean="0">
                <a:solidFill>
                  <a:srgbClr val="53D2FF"/>
                </a:solidFill>
              </a:rPr>
              <a:t>conservative</a:t>
            </a:r>
            <a:endParaRPr lang="pl-PL" sz="2000" dirty="0">
              <a:solidFill>
                <a:srgbClr val="53D2FF"/>
              </a:solidFill>
            </a:endParaRPr>
          </a:p>
        </p:txBody>
      </p:sp>
    </p:spTree>
    <p:extLst>
      <p:ext uri="{BB962C8B-B14F-4D97-AF65-F5344CB8AC3E}">
        <p14:creationId xmlns:p14="http://schemas.microsoft.com/office/powerpoint/2010/main" val="40088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100"/>
                            </p:stCondLst>
                            <p:childTnLst>
                              <p:par>
                                <p:cTn id="17" presetID="1" presetClass="entr" presetSubtype="0" fill="hold" grpId="0" nodeType="afterEffect">
                                  <p:stCondLst>
                                    <p:cond delay="10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200"/>
                            </p:stCondLst>
                            <p:childTnLst>
                              <p:par>
                                <p:cTn id="20" presetID="1" presetClass="entr" presetSubtype="0" fill="hold" grpId="0" nodeType="afterEffect">
                                  <p:stCondLst>
                                    <p:cond delay="1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300"/>
                            </p:stCondLst>
                            <p:childTnLst>
                              <p:par>
                                <p:cTn id="23" presetID="1" presetClass="entr" presetSubtype="0" fill="hold" grpId="0" nodeType="afterEffect">
                                  <p:stCondLst>
                                    <p:cond delay="10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400"/>
                            </p:stCondLst>
                            <p:childTnLst>
                              <p:par>
                                <p:cTn id="26" presetID="1" presetClass="entr" presetSubtype="0" fill="hold" grpId="0" nodeType="afterEffect">
                                  <p:stCondLst>
                                    <p:cond delay="1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10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600"/>
                            </p:stCondLst>
                            <p:childTnLst>
                              <p:par>
                                <p:cTn id="32" presetID="1" presetClass="entr" presetSubtype="0" fill="hold" grpId="0" nodeType="afterEffect">
                                  <p:stCondLst>
                                    <p:cond delay="100"/>
                                  </p:stCondLst>
                                  <p:childTnLst>
                                    <p:set>
                                      <p:cBhvr>
                                        <p:cTn id="33" dur="1" fill="hold">
                                          <p:stCondLst>
                                            <p:cond delay="0"/>
                                          </p:stCondLst>
                                        </p:cTn>
                                        <p:tgtEl>
                                          <p:spTgt spid="36"/>
                                        </p:tgtEl>
                                        <p:attrNameLst>
                                          <p:attrName>style.visibility</p:attrName>
                                        </p:attrNameLst>
                                      </p:cBhvr>
                                      <p:to>
                                        <p:strVal val="visible"/>
                                      </p:to>
                                    </p:set>
                                  </p:childTnLst>
                                </p:cTn>
                              </p:par>
                            </p:childTnLst>
                          </p:cTn>
                        </p:par>
                        <p:par>
                          <p:cTn id="34" fill="hold">
                            <p:stCondLst>
                              <p:cond delay="700"/>
                            </p:stCondLst>
                            <p:childTnLst>
                              <p:par>
                                <p:cTn id="35" presetID="1" presetClass="entr" presetSubtype="0" fill="hold" grpId="0" nodeType="afterEffect">
                                  <p:stCondLst>
                                    <p:cond delay="100"/>
                                  </p:stCondLst>
                                  <p:childTnLst>
                                    <p:set>
                                      <p:cBhvr>
                                        <p:cTn id="36" dur="1" fill="hold">
                                          <p:stCondLst>
                                            <p:cond delay="0"/>
                                          </p:stCondLst>
                                        </p:cTn>
                                        <p:tgtEl>
                                          <p:spTgt spid="37"/>
                                        </p:tgtEl>
                                        <p:attrNameLst>
                                          <p:attrName>style.visibility</p:attrName>
                                        </p:attrNameLst>
                                      </p:cBhvr>
                                      <p:to>
                                        <p:strVal val="visible"/>
                                      </p:to>
                                    </p:set>
                                  </p:childTnLst>
                                </p:cTn>
                              </p:par>
                            </p:childTnLst>
                          </p:cTn>
                        </p:par>
                        <p:par>
                          <p:cTn id="37" fill="hold">
                            <p:stCondLst>
                              <p:cond delay="800"/>
                            </p:stCondLst>
                            <p:childTnLst>
                              <p:par>
                                <p:cTn id="38" presetID="1" presetClass="entr" presetSubtype="0" fill="hold" grpId="0" nodeType="afterEffect">
                                  <p:stCondLst>
                                    <p:cond delay="100"/>
                                  </p:stCondLst>
                                  <p:childTnLst>
                                    <p:set>
                                      <p:cBhvr>
                                        <p:cTn id="39" dur="1" fill="hold">
                                          <p:stCondLst>
                                            <p:cond delay="0"/>
                                          </p:stCondLst>
                                        </p:cTn>
                                        <p:tgtEl>
                                          <p:spTgt spid="38"/>
                                        </p:tgtEl>
                                        <p:attrNameLst>
                                          <p:attrName>style.visibility</p:attrName>
                                        </p:attrNameLst>
                                      </p:cBhvr>
                                      <p:to>
                                        <p:strVal val="visible"/>
                                      </p:to>
                                    </p:set>
                                  </p:childTnLst>
                                </p:cTn>
                              </p:par>
                            </p:childTnLst>
                          </p:cTn>
                        </p:par>
                        <p:par>
                          <p:cTn id="40" fill="hold">
                            <p:stCondLst>
                              <p:cond delay="900"/>
                            </p:stCondLst>
                            <p:childTnLst>
                              <p:par>
                                <p:cTn id="41" presetID="1" presetClass="entr" presetSubtype="0" fill="hold" grpId="0" nodeType="afterEffect">
                                  <p:stCondLst>
                                    <p:cond delay="10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grpId="0" nodeType="afterEffect">
                                  <p:stCondLst>
                                    <p:cond delay="100"/>
                                  </p:stCondLst>
                                  <p:childTnLst>
                                    <p:set>
                                      <p:cBhvr>
                                        <p:cTn id="45" dur="1" fill="hold">
                                          <p:stCondLst>
                                            <p:cond delay="0"/>
                                          </p:stCondLst>
                                        </p:cTn>
                                        <p:tgtEl>
                                          <p:spTgt spid="40"/>
                                        </p:tgtEl>
                                        <p:attrNameLst>
                                          <p:attrName>style.visibility</p:attrName>
                                        </p:attrNameLst>
                                      </p:cBhvr>
                                      <p:to>
                                        <p:strVal val="visible"/>
                                      </p:to>
                                    </p:set>
                                  </p:childTnLst>
                                </p:cTn>
                              </p:par>
                            </p:childTnLst>
                          </p:cTn>
                        </p:par>
                        <p:par>
                          <p:cTn id="46" fill="hold">
                            <p:stCondLst>
                              <p:cond delay="1100"/>
                            </p:stCondLst>
                            <p:childTnLst>
                              <p:par>
                                <p:cTn id="47" presetID="1" presetClass="entr" presetSubtype="0" fill="hold" grpId="0" nodeType="afterEffect">
                                  <p:stCondLst>
                                    <p:cond delay="100"/>
                                  </p:stCondLst>
                                  <p:childTnLst>
                                    <p:set>
                                      <p:cBhvr>
                                        <p:cTn id="48" dur="1" fill="hold">
                                          <p:stCondLst>
                                            <p:cond delay="0"/>
                                          </p:stCondLst>
                                        </p:cTn>
                                        <p:tgtEl>
                                          <p:spTgt spid="41"/>
                                        </p:tgtEl>
                                        <p:attrNameLst>
                                          <p:attrName>style.visibility</p:attrName>
                                        </p:attrNameLst>
                                      </p:cBhvr>
                                      <p:to>
                                        <p:strVal val="visible"/>
                                      </p:to>
                                    </p:set>
                                  </p:childTnLst>
                                </p:cTn>
                              </p:par>
                            </p:childTnLst>
                          </p:cTn>
                        </p:par>
                        <p:par>
                          <p:cTn id="49" fill="hold">
                            <p:stCondLst>
                              <p:cond delay="1200"/>
                            </p:stCondLst>
                            <p:childTnLst>
                              <p:par>
                                <p:cTn id="50" presetID="1" presetClass="entr" presetSubtype="0" fill="hold" grpId="0" nodeType="afterEffect">
                                  <p:stCondLst>
                                    <p:cond delay="100"/>
                                  </p:stCondLst>
                                  <p:childTnLst>
                                    <p:set>
                                      <p:cBhvr>
                                        <p:cTn id="51" dur="1" fill="hold">
                                          <p:stCondLst>
                                            <p:cond delay="0"/>
                                          </p:stCondLst>
                                        </p:cTn>
                                        <p:tgtEl>
                                          <p:spTgt spid="42"/>
                                        </p:tgtEl>
                                        <p:attrNameLst>
                                          <p:attrName>style.visibility</p:attrName>
                                        </p:attrNameLst>
                                      </p:cBhvr>
                                      <p:to>
                                        <p:strVal val="visible"/>
                                      </p:to>
                                    </p:set>
                                  </p:childTnLst>
                                </p:cTn>
                              </p:par>
                            </p:childTnLst>
                          </p:cTn>
                        </p:par>
                        <p:par>
                          <p:cTn id="52" fill="hold">
                            <p:stCondLst>
                              <p:cond delay="1300"/>
                            </p:stCondLst>
                            <p:childTnLst>
                              <p:par>
                                <p:cTn id="53" presetID="1" presetClass="entr" presetSubtype="0" fill="hold" grpId="0" nodeType="afterEffect">
                                  <p:stCondLst>
                                    <p:cond delay="100"/>
                                  </p:stCondLst>
                                  <p:childTnLst>
                                    <p:set>
                                      <p:cBhvr>
                                        <p:cTn id="54" dur="1" fill="hold">
                                          <p:stCondLst>
                                            <p:cond delay="0"/>
                                          </p:stCondLst>
                                        </p:cTn>
                                        <p:tgtEl>
                                          <p:spTgt spid="43"/>
                                        </p:tgtEl>
                                        <p:attrNameLst>
                                          <p:attrName>style.visibility</p:attrName>
                                        </p:attrNameLst>
                                      </p:cBhvr>
                                      <p:to>
                                        <p:strVal val="visible"/>
                                      </p:to>
                                    </p:set>
                                  </p:childTnLst>
                                </p:cTn>
                              </p:par>
                            </p:childTnLst>
                          </p:cTn>
                        </p:par>
                        <p:par>
                          <p:cTn id="55" fill="hold">
                            <p:stCondLst>
                              <p:cond delay="1400"/>
                            </p:stCondLst>
                            <p:childTnLst>
                              <p:par>
                                <p:cTn id="56" presetID="1" presetClass="entr" presetSubtype="0" fill="hold" grpId="0" nodeType="afterEffect">
                                  <p:stCondLst>
                                    <p:cond delay="100"/>
                                  </p:stCondLst>
                                  <p:childTnLst>
                                    <p:set>
                                      <p:cBhvr>
                                        <p:cTn id="57" dur="1" fill="hold">
                                          <p:stCondLst>
                                            <p:cond delay="0"/>
                                          </p:stCondLst>
                                        </p:cTn>
                                        <p:tgtEl>
                                          <p:spTgt spid="44"/>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100"/>
                                  </p:stCondLst>
                                  <p:childTnLst>
                                    <p:set>
                                      <p:cBhvr>
                                        <p:cTn id="60" dur="1" fill="hold">
                                          <p:stCondLst>
                                            <p:cond delay="0"/>
                                          </p:stCondLst>
                                        </p:cTn>
                                        <p:tgtEl>
                                          <p:spTgt spid="45"/>
                                        </p:tgtEl>
                                        <p:attrNameLst>
                                          <p:attrName>style.visibility</p:attrName>
                                        </p:attrNameLst>
                                      </p:cBhvr>
                                      <p:to>
                                        <p:strVal val="visible"/>
                                      </p:to>
                                    </p:set>
                                  </p:childTnLst>
                                </p:cTn>
                              </p:par>
                            </p:childTnLst>
                          </p:cTn>
                        </p:par>
                        <p:par>
                          <p:cTn id="61" fill="hold">
                            <p:stCondLst>
                              <p:cond delay="1600"/>
                            </p:stCondLst>
                            <p:childTnLst>
                              <p:par>
                                <p:cTn id="62" presetID="1" presetClass="entr" presetSubtype="0" fill="hold" grpId="0" nodeType="afterEffect">
                                  <p:stCondLst>
                                    <p:cond delay="100"/>
                                  </p:stCondLst>
                                  <p:childTnLst>
                                    <p:set>
                                      <p:cBhvr>
                                        <p:cTn id="63" dur="1" fill="hold">
                                          <p:stCondLst>
                                            <p:cond delay="0"/>
                                          </p:stCondLst>
                                        </p:cTn>
                                        <p:tgtEl>
                                          <p:spTgt spid="46"/>
                                        </p:tgtEl>
                                        <p:attrNameLst>
                                          <p:attrName>style.visibility</p:attrName>
                                        </p:attrNameLst>
                                      </p:cBhvr>
                                      <p:to>
                                        <p:strVal val="visible"/>
                                      </p:to>
                                    </p:set>
                                  </p:childTnLst>
                                </p:cTn>
                              </p:par>
                            </p:childTnLst>
                          </p:cTn>
                        </p:par>
                        <p:par>
                          <p:cTn id="64" fill="hold">
                            <p:stCondLst>
                              <p:cond delay="1700"/>
                            </p:stCondLst>
                            <p:childTnLst>
                              <p:par>
                                <p:cTn id="65" presetID="1" presetClass="entr" presetSubtype="0" fill="hold" grpId="0" nodeType="afterEffect">
                                  <p:stCondLst>
                                    <p:cond delay="10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10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 grpId="0" animBg="1"/>
      <p:bldP spid="7"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2" grpId="0"/>
      <p:bldP spid="56" grpId="0" animBg="1"/>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31075"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Distillation</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protocol</a:t>
            </a:r>
            <a:endParaRPr lang="en-GB" sz="3200" b="1" dirty="0">
              <a:solidFill>
                <a:schemeClr val="folHlink"/>
              </a:solidFill>
              <a:latin typeface="Tahoma" pitchFamily="34" charset="0"/>
            </a:endParaRPr>
          </a:p>
        </p:txBody>
      </p:sp>
      <p:pic>
        <p:nvPicPr>
          <p:cNvPr id="20" name="Obraz 19" descr="txp_fig"/>
          <p:cNvPicPr>
            <a:picLocks noChangeAspect="1"/>
          </p:cNvPicPr>
          <p:nvPr>
            <p:custDataLst>
              <p:tags r:id="rId1"/>
            </p:custDataLst>
          </p:nvPr>
        </p:nvPicPr>
        <p:blipFill>
          <a:blip r:embed="rId6" cstate="print">
            <a:clrChange>
              <a:clrFrom>
                <a:srgbClr val="FFFFFF"/>
              </a:clrFrom>
              <a:clrTo>
                <a:srgbClr val="FFFFFF">
                  <a:alpha val="0"/>
                </a:srgbClr>
              </a:clrTo>
            </a:clrChange>
            <a:lum bright="100000"/>
          </a:blip>
          <a:stretch>
            <a:fillRect/>
          </a:stretch>
        </p:blipFill>
        <p:spPr bwMode="auto">
          <a:xfrm>
            <a:off x="755576" y="1268760"/>
            <a:ext cx="7528539" cy="1054664"/>
          </a:xfrm>
          <a:prstGeom prst="rect">
            <a:avLst/>
          </a:prstGeom>
          <a:noFill/>
          <a:ln/>
          <a:effectLst/>
        </p:spPr>
      </p:pic>
      <p:sp>
        <p:nvSpPr>
          <p:cNvPr id="21" name="pole tekstowe 20"/>
          <p:cNvSpPr txBox="1"/>
          <p:nvPr/>
        </p:nvSpPr>
        <p:spPr>
          <a:xfrm>
            <a:off x="1907704" y="2996952"/>
            <a:ext cx="4680520" cy="430887"/>
          </a:xfrm>
          <a:prstGeom prst="rect">
            <a:avLst/>
          </a:prstGeom>
          <a:noFill/>
        </p:spPr>
        <p:txBody>
          <a:bodyPr wrap="square" rtlCol="0">
            <a:spAutoFit/>
          </a:bodyPr>
          <a:lstStyle/>
          <a:p>
            <a:pPr algn="l"/>
            <a:r>
              <a:rPr lang="pl-PL" sz="2000" dirty="0" err="1" smtClean="0"/>
              <a:t>Measure</a:t>
            </a:r>
            <a:r>
              <a:rPr lang="pl-PL" sz="2000" dirty="0" smtClean="0"/>
              <a:t> </a:t>
            </a:r>
            <a:r>
              <a:rPr lang="pl-PL" sz="2000" dirty="0" err="1" smtClean="0"/>
              <a:t>qubits</a:t>
            </a:r>
            <a:r>
              <a:rPr lang="pl-PL" sz="2000" dirty="0" smtClean="0"/>
              <a:t> </a:t>
            </a:r>
            <a:r>
              <a:rPr lang="pl-PL" sz="2200" i="1" dirty="0" err="1" smtClean="0">
                <a:latin typeface="Times New Roman" pitchFamily="18" charset="0"/>
                <a:cs typeface="Times New Roman" pitchFamily="18" charset="0"/>
              </a:rPr>
              <a:t>A′B</a:t>
            </a:r>
            <a:r>
              <a:rPr lang="pl-PL" sz="2200" i="1" dirty="0" smtClean="0">
                <a:latin typeface="Times New Roman" pitchFamily="18" charset="0"/>
                <a:cs typeface="Times New Roman" pitchFamily="18" charset="0"/>
              </a:rPr>
              <a:t>′  </a:t>
            </a:r>
            <a:r>
              <a:rPr lang="pl-PL" sz="2000" dirty="0" err="1" smtClean="0"/>
              <a:t>in</a:t>
            </a:r>
            <a:r>
              <a:rPr lang="pl-PL" sz="2000" dirty="0" smtClean="0"/>
              <a:t> </a:t>
            </a:r>
            <a:r>
              <a:rPr lang="pl-PL" sz="2000" dirty="0" err="1" smtClean="0"/>
              <a:t>the</a:t>
            </a:r>
            <a:r>
              <a:rPr lang="pl-PL" sz="2000" dirty="0" smtClean="0"/>
              <a:t> same </a:t>
            </a:r>
            <a:r>
              <a:rPr lang="pl-PL" sz="2000" dirty="0" err="1" smtClean="0"/>
              <a:t>basis</a:t>
            </a:r>
            <a:r>
              <a:rPr lang="pl-PL" sz="2000" dirty="0" smtClean="0"/>
              <a:t>. </a:t>
            </a:r>
            <a:endParaRPr lang="pl-PL" sz="2000" dirty="0"/>
          </a:p>
        </p:txBody>
      </p:sp>
      <p:cxnSp>
        <p:nvCxnSpPr>
          <p:cNvPr id="23" name="Łącznik prosty ze strzałką 22"/>
          <p:cNvCxnSpPr/>
          <p:nvPr/>
        </p:nvCxnSpPr>
        <p:spPr bwMode="auto">
          <a:xfrm rot="10800000" flipV="1">
            <a:off x="2411760" y="3717032"/>
            <a:ext cx="1368152" cy="1152128"/>
          </a:xfrm>
          <a:prstGeom prst="straightConnector1">
            <a:avLst/>
          </a:prstGeom>
          <a:solidFill>
            <a:srgbClr val="000000"/>
          </a:solidFill>
          <a:ln w="38100" cap="flat" cmpd="sng" algn="ctr">
            <a:solidFill>
              <a:schemeClr val="tx1"/>
            </a:solidFill>
            <a:prstDash val="solid"/>
            <a:round/>
            <a:headEnd type="none" w="med" len="med"/>
            <a:tailEnd type="stealth" w="med" len="lg"/>
          </a:ln>
          <a:effectLst/>
        </p:spPr>
      </p:cxnSp>
      <p:cxnSp>
        <p:nvCxnSpPr>
          <p:cNvPr id="24" name="Łącznik prosty ze strzałką 23"/>
          <p:cNvCxnSpPr/>
          <p:nvPr/>
        </p:nvCxnSpPr>
        <p:spPr bwMode="auto">
          <a:xfrm>
            <a:off x="4716016" y="3789040"/>
            <a:ext cx="1224136" cy="1080120"/>
          </a:xfrm>
          <a:prstGeom prst="straightConnector1">
            <a:avLst/>
          </a:prstGeom>
          <a:solidFill>
            <a:srgbClr val="000000"/>
          </a:solidFill>
          <a:ln w="38100" cap="flat" cmpd="sng" algn="ctr">
            <a:solidFill>
              <a:schemeClr val="tx1"/>
            </a:solidFill>
            <a:prstDash val="solid"/>
            <a:round/>
            <a:headEnd type="none" w="med" len="med"/>
            <a:tailEnd type="stealth" w="med" len="lg"/>
          </a:ln>
          <a:effectLst/>
        </p:spPr>
      </p:cxnSp>
      <p:sp>
        <p:nvSpPr>
          <p:cNvPr id="27" name="pole tekstowe 26"/>
          <p:cNvSpPr txBox="1"/>
          <p:nvPr/>
        </p:nvSpPr>
        <p:spPr>
          <a:xfrm>
            <a:off x="2051720" y="3933056"/>
            <a:ext cx="936104" cy="461665"/>
          </a:xfrm>
          <a:prstGeom prst="rect">
            <a:avLst/>
          </a:prstGeom>
          <a:noFill/>
        </p:spPr>
        <p:txBody>
          <a:bodyPr wrap="square" rtlCol="0">
            <a:spAutoFit/>
          </a:bodyPr>
          <a:lstStyle/>
          <a:p>
            <a:r>
              <a:rPr lang="pl-PL" sz="2400" dirty="0" smtClean="0"/>
              <a:t>50%</a:t>
            </a:r>
            <a:endParaRPr lang="pl-PL" sz="2400" dirty="0"/>
          </a:p>
        </p:txBody>
      </p:sp>
      <p:sp>
        <p:nvSpPr>
          <p:cNvPr id="28" name="pole tekstowe 27"/>
          <p:cNvSpPr txBox="1"/>
          <p:nvPr/>
        </p:nvSpPr>
        <p:spPr>
          <a:xfrm>
            <a:off x="5436096" y="3933056"/>
            <a:ext cx="936104" cy="461665"/>
          </a:xfrm>
          <a:prstGeom prst="rect">
            <a:avLst/>
          </a:prstGeom>
          <a:noFill/>
        </p:spPr>
        <p:txBody>
          <a:bodyPr wrap="square" rtlCol="0">
            <a:spAutoFit/>
          </a:bodyPr>
          <a:lstStyle/>
          <a:p>
            <a:r>
              <a:rPr lang="pl-PL" sz="2400" dirty="0" smtClean="0"/>
              <a:t>50%</a:t>
            </a:r>
            <a:endParaRPr lang="pl-PL" sz="2400" dirty="0"/>
          </a:p>
        </p:txBody>
      </p:sp>
      <p:sp>
        <p:nvSpPr>
          <p:cNvPr id="29" name="pole tekstowe 28"/>
          <p:cNvSpPr txBox="1"/>
          <p:nvPr/>
        </p:nvSpPr>
        <p:spPr>
          <a:xfrm>
            <a:off x="1115616" y="5013176"/>
            <a:ext cx="2448272" cy="400110"/>
          </a:xfrm>
          <a:prstGeom prst="rect">
            <a:avLst/>
          </a:prstGeom>
          <a:noFill/>
        </p:spPr>
        <p:txBody>
          <a:bodyPr wrap="square" rtlCol="0">
            <a:spAutoFit/>
          </a:bodyPr>
          <a:lstStyle/>
          <a:p>
            <a:pPr algn="l"/>
            <a:r>
              <a:rPr lang="pl-PL" sz="2000" dirty="0" err="1" smtClean="0"/>
              <a:t>Identical</a:t>
            </a:r>
            <a:r>
              <a:rPr lang="pl-PL" sz="2000" dirty="0" smtClean="0"/>
              <a:t> </a:t>
            </a:r>
            <a:r>
              <a:rPr lang="pl-PL" sz="2000" dirty="0" err="1" smtClean="0"/>
              <a:t>outcomes</a:t>
            </a:r>
            <a:endParaRPr lang="pl-PL" sz="2000" dirty="0"/>
          </a:p>
        </p:txBody>
      </p:sp>
      <p:pic>
        <p:nvPicPr>
          <p:cNvPr id="33" name="Obraz 32" descr="txp_fig"/>
          <p:cNvPicPr>
            <a:picLocks noChangeAspect="1"/>
          </p:cNvPicPr>
          <p:nvPr>
            <p:custDataLst>
              <p:tags r:id="rId2"/>
            </p:custDataLst>
          </p:nvPr>
        </p:nvPicPr>
        <p:blipFill>
          <a:blip r:embed="rId7" cstate="print">
            <a:clrChange>
              <a:clrFrom>
                <a:srgbClr val="FFFFFF"/>
              </a:clrFrom>
              <a:clrTo>
                <a:srgbClr val="FFFFFF">
                  <a:alpha val="0"/>
                </a:srgbClr>
              </a:clrTo>
            </a:clrChange>
            <a:lum bright="100000"/>
          </a:blip>
          <a:stretch>
            <a:fillRect/>
          </a:stretch>
        </p:blipFill>
        <p:spPr bwMode="auto">
          <a:xfrm>
            <a:off x="1043608" y="5661248"/>
            <a:ext cx="2416753" cy="321648"/>
          </a:xfrm>
          <a:prstGeom prst="rect">
            <a:avLst/>
          </a:prstGeom>
          <a:noFill/>
          <a:ln/>
          <a:effectLst/>
        </p:spPr>
      </p:pic>
      <p:sp>
        <p:nvSpPr>
          <p:cNvPr id="34" name="pole tekstowe 33"/>
          <p:cNvSpPr txBox="1"/>
          <p:nvPr/>
        </p:nvSpPr>
        <p:spPr>
          <a:xfrm>
            <a:off x="5076056" y="5013176"/>
            <a:ext cx="2448272" cy="400110"/>
          </a:xfrm>
          <a:prstGeom prst="rect">
            <a:avLst/>
          </a:prstGeom>
          <a:noFill/>
        </p:spPr>
        <p:txBody>
          <a:bodyPr wrap="square" rtlCol="0">
            <a:spAutoFit/>
          </a:bodyPr>
          <a:lstStyle/>
          <a:p>
            <a:pPr algn="l"/>
            <a:r>
              <a:rPr lang="pl-PL" sz="2000" dirty="0" err="1" smtClean="0"/>
              <a:t>Opposite</a:t>
            </a:r>
            <a:r>
              <a:rPr lang="pl-PL" sz="2000" dirty="0" smtClean="0"/>
              <a:t> </a:t>
            </a:r>
            <a:r>
              <a:rPr lang="pl-PL" sz="2000" dirty="0" err="1" smtClean="0"/>
              <a:t>outcomes</a:t>
            </a:r>
            <a:endParaRPr lang="pl-PL" sz="2000" dirty="0"/>
          </a:p>
        </p:txBody>
      </p:sp>
      <p:pic>
        <p:nvPicPr>
          <p:cNvPr id="36" name="Obraz 35" descr="txp_fig"/>
          <p:cNvPicPr>
            <a:picLocks noChangeAspect="1"/>
          </p:cNvPicPr>
          <p:nvPr>
            <p:custDataLst>
              <p:tags r:id="rId3"/>
            </p:custDataLst>
          </p:nvPr>
        </p:nvPicPr>
        <p:blipFill>
          <a:blip r:embed="rId8" cstate="print">
            <a:clrChange>
              <a:clrFrom>
                <a:srgbClr val="FFFFFF"/>
              </a:clrFrom>
              <a:clrTo>
                <a:srgbClr val="FFFFFF">
                  <a:alpha val="0"/>
                </a:srgbClr>
              </a:clrTo>
            </a:clrChange>
            <a:lum bright="100000"/>
          </a:blip>
          <a:stretch>
            <a:fillRect/>
          </a:stretch>
        </p:blipFill>
        <p:spPr bwMode="auto">
          <a:xfrm>
            <a:off x="4427984" y="5517232"/>
            <a:ext cx="4204279" cy="469291"/>
          </a:xfrm>
          <a:prstGeom prst="rect">
            <a:avLst/>
          </a:prstGeom>
          <a:noFill/>
          <a:ln/>
          <a:effectLst/>
        </p:spPr>
      </p:pic>
    </p:spTree>
    <p:extLst>
      <p:ext uri="{BB962C8B-B14F-4D97-AF65-F5344CB8AC3E}">
        <p14:creationId xmlns:p14="http://schemas.microsoft.com/office/powerpoint/2010/main" val="268396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29"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31075"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Single-</a:t>
            </a:r>
            <a:r>
              <a:rPr lang="pl-PL" sz="3200" b="1" dirty="0" err="1" smtClean="0">
                <a:solidFill>
                  <a:schemeClr val="folHlink"/>
                </a:solidFill>
                <a:latin typeface="Tahoma" pitchFamily="34" charset="0"/>
              </a:rPr>
              <a:t>copy</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distillation</a:t>
            </a:r>
            <a:endParaRPr lang="en-GB" sz="3200" b="1" dirty="0">
              <a:solidFill>
                <a:schemeClr val="folHlink"/>
              </a:solidFill>
              <a:latin typeface="Tahoma" pitchFamily="34" charset="0"/>
            </a:endParaRPr>
          </a:p>
        </p:txBody>
      </p:sp>
      <p:pic>
        <p:nvPicPr>
          <p:cNvPr id="192513" name="Picture 1"/>
          <p:cNvPicPr>
            <a:picLocks noChangeAspect="1" noChangeArrowheads="1"/>
          </p:cNvPicPr>
          <p:nvPr/>
        </p:nvPicPr>
        <p:blipFill>
          <a:blip r:embed="rId4"/>
          <a:srcRect r="65915"/>
          <a:stretch>
            <a:fillRect/>
          </a:stretch>
        </p:blipFill>
        <p:spPr bwMode="auto">
          <a:xfrm>
            <a:off x="158658" y="2885882"/>
            <a:ext cx="2857520" cy="2528954"/>
          </a:xfrm>
          <a:prstGeom prst="rect">
            <a:avLst/>
          </a:prstGeom>
          <a:noFill/>
          <a:ln w="9525">
            <a:noFill/>
            <a:miter lim="800000"/>
            <a:headEnd/>
            <a:tailEnd/>
          </a:ln>
          <a:effectLst/>
        </p:spPr>
      </p:pic>
      <p:pic>
        <p:nvPicPr>
          <p:cNvPr id="30" name="Picture 1"/>
          <p:cNvPicPr>
            <a:picLocks noChangeAspect="1" noChangeArrowheads="1"/>
          </p:cNvPicPr>
          <p:nvPr/>
        </p:nvPicPr>
        <p:blipFill>
          <a:blip r:embed="rId4"/>
          <a:srcRect l="33233" r="33534"/>
          <a:stretch>
            <a:fillRect/>
          </a:stretch>
        </p:blipFill>
        <p:spPr bwMode="auto">
          <a:xfrm>
            <a:off x="3230492" y="2885882"/>
            <a:ext cx="2786082" cy="2528954"/>
          </a:xfrm>
          <a:prstGeom prst="rect">
            <a:avLst/>
          </a:prstGeom>
          <a:noFill/>
          <a:ln w="9525">
            <a:noFill/>
            <a:miter lim="800000"/>
            <a:headEnd/>
            <a:tailEnd/>
          </a:ln>
          <a:effectLst/>
        </p:spPr>
      </p:pic>
      <p:pic>
        <p:nvPicPr>
          <p:cNvPr id="31" name="Picture 1"/>
          <p:cNvPicPr>
            <a:picLocks noChangeAspect="1" noChangeArrowheads="1"/>
          </p:cNvPicPr>
          <p:nvPr/>
        </p:nvPicPr>
        <p:blipFill>
          <a:blip r:embed="rId4"/>
          <a:srcRect l="66767"/>
          <a:stretch>
            <a:fillRect/>
          </a:stretch>
        </p:blipFill>
        <p:spPr bwMode="auto">
          <a:xfrm>
            <a:off x="6159450" y="2885882"/>
            <a:ext cx="2786050" cy="2528954"/>
          </a:xfrm>
          <a:prstGeom prst="rect">
            <a:avLst/>
          </a:prstGeom>
          <a:noFill/>
          <a:ln w="9525">
            <a:noFill/>
            <a:miter lim="800000"/>
            <a:headEnd/>
            <a:tailEnd/>
          </a:ln>
          <a:effectLst/>
        </p:spPr>
      </p:pic>
      <p:sp>
        <p:nvSpPr>
          <p:cNvPr id="7" name="Text Box 6"/>
          <p:cNvSpPr txBox="1">
            <a:spLocks noChangeArrowheads="1"/>
          </p:cNvSpPr>
          <p:nvPr/>
        </p:nvSpPr>
        <p:spPr bwMode="auto">
          <a:xfrm>
            <a:off x="214282" y="2071678"/>
            <a:ext cx="2857520" cy="400110"/>
          </a:xfrm>
          <a:prstGeom prst="rect">
            <a:avLst/>
          </a:prstGeom>
          <a:noFill/>
          <a:ln w="9525">
            <a:noFill/>
            <a:miter lim="800000"/>
            <a:headEnd/>
            <a:tailEnd/>
          </a:ln>
          <a:effectLst/>
        </p:spPr>
        <p:txBody>
          <a:bodyPr wrap="square">
            <a:spAutoFit/>
          </a:bodyPr>
          <a:lstStyle/>
          <a:p>
            <a:pPr>
              <a:spcBef>
                <a:spcPct val="50000"/>
              </a:spcBef>
            </a:pPr>
            <a:r>
              <a:rPr lang="pl-PL" sz="2000" dirty="0" err="1" smtClean="0"/>
              <a:t>average</a:t>
            </a:r>
            <a:endParaRPr lang="en-GB" sz="2000" dirty="0"/>
          </a:p>
        </p:txBody>
      </p:sp>
      <p:sp>
        <p:nvSpPr>
          <p:cNvPr id="8" name="Text Box 6"/>
          <p:cNvSpPr txBox="1">
            <a:spLocks noChangeArrowheads="1"/>
          </p:cNvSpPr>
          <p:nvPr/>
        </p:nvSpPr>
        <p:spPr bwMode="auto">
          <a:xfrm>
            <a:off x="3230492" y="2242940"/>
            <a:ext cx="2857520" cy="430887"/>
          </a:xfrm>
          <a:prstGeom prst="rect">
            <a:avLst/>
          </a:prstGeom>
          <a:noFill/>
          <a:ln w="9525">
            <a:noFill/>
            <a:miter lim="800000"/>
            <a:headEnd/>
            <a:tailEnd/>
          </a:ln>
          <a:effectLst/>
        </p:spPr>
        <p:txBody>
          <a:bodyPr wrap="square">
            <a:spAutoFit/>
          </a:bodyPr>
          <a:lstStyle/>
          <a:p>
            <a:pPr>
              <a:spcBef>
                <a:spcPct val="50000"/>
              </a:spcBef>
            </a:pPr>
            <a:r>
              <a:rPr lang="pl-PL" sz="2000" i="1" dirty="0" err="1" smtClean="0"/>
              <a:t>identical</a:t>
            </a:r>
            <a:r>
              <a:rPr lang="pl-PL" sz="2000" i="1" dirty="0" smtClean="0"/>
              <a:t> </a:t>
            </a:r>
            <a:r>
              <a:rPr lang="pl-PL" sz="2000" i="1" dirty="0" err="1" smtClean="0"/>
              <a:t>outcomes</a:t>
            </a:r>
            <a:r>
              <a:rPr lang="pl-PL" sz="2000" i="1" dirty="0" smtClean="0"/>
              <a:t> </a:t>
            </a:r>
            <a:r>
              <a:rPr lang="pl-PL" sz="2200" i="1" dirty="0" err="1" smtClean="0">
                <a:latin typeface="+mj-lt"/>
              </a:rPr>
              <a:t>A′B</a:t>
            </a:r>
            <a:r>
              <a:rPr lang="pl-PL" sz="2200" i="1" dirty="0" smtClean="0">
                <a:latin typeface="+mj-lt"/>
              </a:rPr>
              <a:t>′ </a:t>
            </a:r>
            <a:endParaRPr lang="en-GB" sz="2200" i="1" dirty="0">
              <a:latin typeface="+mj-lt"/>
              <a:cs typeface="Times New Roman" pitchFamily="18" charset="0"/>
            </a:endParaRPr>
          </a:p>
        </p:txBody>
      </p:sp>
      <p:cxnSp>
        <p:nvCxnSpPr>
          <p:cNvPr id="11" name="Łącznik prosty 10"/>
          <p:cNvCxnSpPr/>
          <p:nvPr/>
        </p:nvCxnSpPr>
        <p:spPr bwMode="auto">
          <a:xfrm rot="5400000">
            <a:off x="681290" y="4242409"/>
            <a:ext cx="4856990" cy="794"/>
          </a:xfrm>
          <a:prstGeom prst="line">
            <a:avLst/>
          </a:prstGeom>
          <a:solidFill>
            <a:srgbClr val="000000"/>
          </a:solidFill>
          <a:ln w="50800" cap="flat" cmpd="sng" algn="ctr">
            <a:solidFill>
              <a:schemeClr val="tx1"/>
            </a:solidFill>
            <a:prstDash val="solid"/>
            <a:round/>
            <a:headEnd type="none" w="med" len="med"/>
            <a:tailEnd type="none" w="med" len="med"/>
          </a:ln>
          <a:effectLst/>
        </p:spPr>
      </p:cxnSp>
      <p:sp>
        <p:nvSpPr>
          <p:cNvPr id="13" name="pole tekstowe 12"/>
          <p:cNvSpPr txBox="1"/>
          <p:nvPr/>
        </p:nvSpPr>
        <p:spPr>
          <a:xfrm>
            <a:off x="5302194" y="5814840"/>
            <a:ext cx="1928826" cy="430887"/>
          </a:xfrm>
          <a:prstGeom prst="rect">
            <a:avLst/>
          </a:prstGeom>
          <a:noFill/>
        </p:spPr>
        <p:txBody>
          <a:bodyPr wrap="square" rtlCol="0">
            <a:spAutoFit/>
          </a:bodyPr>
          <a:lstStyle/>
          <a:p>
            <a:r>
              <a:rPr lang="pl-PL" sz="2200" i="1" dirty="0" smtClean="0">
                <a:latin typeface="+mj-lt"/>
                <a:ea typeface="Tahoma" pitchFamily="34" charset="0"/>
                <a:cs typeface="Tahoma" pitchFamily="34" charset="0"/>
                <a:sym typeface="Symbol"/>
              </a:rPr>
              <a:t>K</a:t>
            </a:r>
            <a:r>
              <a:rPr lang="pl-PL" sz="2000" dirty="0" smtClean="0">
                <a:ea typeface="Tahoma" pitchFamily="34" charset="0"/>
                <a:cs typeface="Tahoma" pitchFamily="34" charset="0"/>
                <a:sym typeface="Symbol"/>
              </a:rPr>
              <a:t> = 0.354(5)</a:t>
            </a:r>
            <a:endParaRPr lang="pl-PL" sz="2000" baseline="-25000" dirty="0" smtClean="0">
              <a:ea typeface="Tahoma" pitchFamily="34" charset="0"/>
              <a:cs typeface="Tahoma" pitchFamily="34" charset="0"/>
            </a:endParaRPr>
          </a:p>
        </p:txBody>
      </p:sp>
      <p:pic>
        <p:nvPicPr>
          <p:cNvPr id="15" name="Obraz 14" descr="txp_fig"/>
          <p:cNvPicPr>
            <a:picLocks noChangeAspect="1"/>
          </p:cNvPicPr>
          <p:nvPr>
            <p:custDataLst>
              <p:tags r:id="rId1"/>
            </p:custDataLst>
          </p:nvPr>
        </p:nvPicPr>
        <p:blipFill>
          <a:blip r:embed="rId5">
            <a:clrChange>
              <a:clrFrom>
                <a:srgbClr val="FFFFFF"/>
              </a:clrFrom>
              <a:clrTo>
                <a:srgbClr val="FFFFFF">
                  <a:alpha val="0"/>
                </a:srgbClr>
              </a:clrTo>
            </a:clrChange>
            <a:lum bright="100000"/>
          </a:blip>
          <a:stretch>
            <a:fillRect/>
          </a:stretch>
        </p:blipFill>
        <p:spPr bwMode="auto">
          <a:xfrm>
            <a:off x="3643306" y="1071546"/>
            <a:ext cx="526645" cy="277366"/>
          </a:xfrm>
          <a:prstGeom prst="rect">
            <a:avLst/>
          </a:prstGeom>
          <a:noFill/>
          <a:ln/>
          <a:effectLst/>
        </p:spPr>
      </p:pic>
      <p:sp>
        <p:nvSpPr>
          <p:cNvPr id="14" name="pole tekstowe 13"/>
          <p:cNvSpPr txBox="1"/>
          <p:nvPr/>
        </p:nvSpPr>
        <p:spPr>
          <a:xfrm>
            <a:off x="571472" y="1000108"/>
            <a:ext cx="6643734" cy="400110"/>
          </a:xfrm>
          <a:prstGeom prst="rect">
            <a:avLst/>
          </a:prstGeom>
          <a:noFill/>
        </p:spPr>
        <p:txBody>
          <a:bodyPr wrap="square" rtlCol="0">
            <a:spAutoFit/>
          </a:bodyPr>
          <a:lstStyle/>
          <a:p>
            <a:pPr algn="l"/>
            <a:r>
              <a:rPr lang="pl-PL" sz="2000" dirty="0" err="1" smtClean="0"/>
              <a:t>Reduced</a:t>
            </a:r>
            <a:r>
              <a:rPr lang="pl-PL" sz="2000" dirty="0" smtClean="0"/>
              <a:t> </a:t>
            </a:r>
            <a:r>
              <a:rPr lang="pl-PL" sz="2000" dirty="0" err="1" smtClean="0"/>
              <a:t>density</a:t>
            </a:r>
            <a:r>
              <a:rPr lang="pl-PL" sz="2000" dirty="0" smtClean="0"/>
              <a:t> </a:t>
            </a:r>
            <a:r>
              <a:rPr lang="pl-PL" sz="2000" dirty="0" err="1" smtClean="0"/>
              <a:t>matrix</a:t>
            </a:r>
            <a:endParaRPr lang="pl-PL" sz="2000" dirty="0"/>
          </a:p>
        </p:txBody>
      </p:sp>
      <p:sp>
        <p:nvSpPr>
          <p:cNvPr id="16" name="pole tekstowe 15"/>
          <p:cNvSpPr txBox="1"/>
          <p:nvPr/>
        </p:nvSpPr>
        <p:spPr>
          <a:xfrm>
            <a:off x="642910" y="5857892"/>
            <a:ext cx="1928826" cy="430887"/>
          </a:xfrm>
          <a:prstGeom prst="rect">
            <a:avLst/>
          </a:prstGeom>
          <a:noFill/>
        </p:spPr>
        <p:txBody>
          <a:bodyPr wrap="square" rtlCol="0">
            <a:spAutoFit/>
          </a:bodyPr>
          <a:lstStyle/>
          <a:p>
            <a:r>
              <a:rPr lang="pl-PL" sz="2200" i="1" dirty="0" smtClean="0">
                <a:latin typeface="+mj-lt"/>
                <a:ea typeface="Tahoma" pitchFamily="34" charset="0"/>
                <a:cs typeface="Tahoma" pitchFamily="34" charset="0"/>
                <a:sym typeface="Symbol"/>
              </a:rPr>
              <a:t>K</a:t>
            </a:r>
            <a:r>
              <a:rPr lang="pl-PL" sz="2000" dirty="0" smtClean="0">
                <a:ea typeface="Tahoma" pitchFamily="34" charset="0"/>
                <a:cs typeface="Tahoma" pitchFamily="34" charset="0"/>
                <a:sym typeface="Symbol"/>
              </a:rPr>
              <a:t> = 0</a:t>
            </a:r>
            <a:endParaRPr lang="pl-PL" sz="2000" baseline="-25000" dirty="0" smtClean="0">
              <a:ea typeface="Tahoma" pitchFamily="34" charset="0"/>
              <a:cs typeface="Tahoma" pitchFamily="34" charset="0"/>
            </a:endParaRPr>
          </a:p>
        </p:txBody>
      </p:sp>
      <p:sp>
        <p:nvSpPr>
          <p:cNvPr id="17" name="Text Box 6"/>
          <p:cNvSpPr txBox="1">
            <a:spLocks noChangeArrowheads="1"/>
          </p:cNvSpPr>
          <p:nvPr/>
        </p:nvSpPr>
        <p:spPr bwMode="auto">
          <a:xfrm>
            <a:off x="6131444" y="2261608"/>
            <a:ext cx="2857520" cy="430887"/>
          </a:xfrm>
          <a:prstGeom prst="rect">
            <a:avLst/>
          </a:prstGeom>
          <a:noFill/>
          <a:ln w="9525">
            <a:noFill/>
            <a:miter lim="800000"/>
            <a:headEnd/>
            <a:tailEnd/>
          </a:ln>
          <a:effectLst/>
        </p:spPr>
        <p:txBody>
          <a:bodyPr wrap="square">
            <a:spAutoFit/>
          </a:bodyPr>
          <a:lstStyle/>
          <a:p>
            <a:pPr>
              <a:spcBef>
                <a:spcPct val="50000"/>
              </a:spcBef>
            </a:pPr>
            <a:r>
              <a:rPr lang="pl-PL" sz="2000" i="1" dirty="0" err="1" smtClean="0"/>
              <a:t>opposite</a:t>
            </a:r>
            <a:r>
              <a:rPr lang="pl-PL" sz="2000" i="1" dirty="0" smtClean="0"/>
              <a:t> </a:t>
            </a:r>
            <a:r>
              <a:rPr lang="pl-PL" sz="2000" i="1" dirty="0" err="1" smtClean="0"/>
              <a:t>outcomes</a:t>
            </a:r>
            <a:r>
              <a:rPr lang="pl-PL" sz="2000" i="1" dirty="0" smtClean="0"/>
              <a:t> </a:t>
            </a:r>
            <a:r>
              <a:rPr lang="pl-PL" sz="2200" i="1" dirty="0" err="1" smtClean="0">
                <a:latin typeface="+mj-lt"/>
              </a:rPr>
              <a:t>A′B</a:t>
            </a:r>
            <a:r>
              <a:rPr lang="pl-PL" sz="2200" i="1" dirty="0" smtClean="0">
                <a:latin typeface="+mj-lt"/>
              </a:rPr>
              <a:t>′ </a:t>
            </a:r>
            <a:endParaRPr lang="en-GB" sz="2200" i="1" dirty="0">
              <a:latin typeface="+mj-lt"/>
              <a:cs typeface="Times New Roman" pitchFamily="18" charset="0"/>
            </a:endParaRPr>
          </a:p>
        </p:txBody>
      </p:sp>
      <p:sp>
        <p:nvSpPr>
          <p:cNvPr id="18" name="Text Box 6"/>
          <p:cNvSpPr txBox="1">
            <a:spLocks noChangeArrowheads="1"/>
          </p:cNvSpPr>
          <p:nvPr/>
        </p:nvSpPr>
        <p:spPr bwMode="auto">
          <a:xfrm>
            <a:off x="4857752" y="1785926"/>
            <a:ext cx="2857520" cy="400110"/>
          </a:xfrm>
          <a:prstGeom prst="rect">
            <a:avLst/>
          </a:prstGeom>
          <a:noFill/>
          <a:ln w="9525">
            <a:noFill/>
            <a:miter lim="800000"/>
            <a:headEnd/>
            <a:tailEnd/>
          </a:ln>
          <a:effectLst/>
        </p:spPr>
        <p:txBody>
          <a:bodyPr wrap="square">
            <a:spAutoFit/>
          </a:bodyPr>
          <a:lstStyle/>
          <a:p>
            <a:pPr>
              <a:spcBef>
                <a:spcPct val="50000"/>
              </a:spcBef>
            </a:pPr>
            <a:r>
              <a:rPr lang="pl-PL" sz="2000" dirty="0" err="1" smtClean="0"/>
              <a:t>conditional</a:t>
            </a:r>
            <a:endParaRPr lang="en-GB"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Cryptographic</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key</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29844" name="Equation" r:id="rId4" imgW="914400" imgH="198720" progId="">
                  <p:embed/>
                </p:oleObj>
              </mc:Choice>
              <mc:Fallback>
                <p:oleObj name="Equation" r:id="rId4" imgW="914400" imgH="198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pole tekstowe 34"/>
          <p:cNvSpPr txBox="1"/>
          <p:nvPr/>
        </p:nvSpPr>
        <p:spPr>
          <a:xfrm>
            <a:off x="857224" y="1500174"/>
            <a:ext cx="3071834" cy="400110"/>
          </a:xfrm>
          <a:prstGeom prst="rect">
            <a:avLst/>
          </a:prstGeom>
          <a:noFill/>
        </p:spPr>
        <p:txBody>
          <a:bodyPr wrap="square" rtlCol="0">
            <a:spAutoFit/>
          </a:bodyPr>
          <a:lstStyle/>
          <a:p>
            <a:r>
              <a:rPr lang="pl-PL" sz="2000" b="1" dirty="0" err="1" smtClean="0"/>
              <a:t>Optimal</a:t>
            </a:r>
            <a:r>
              <a:rPr lang="pl-PL" sz="2000" b="1" dirty="0" smtClean="0"/>
              <a:t> </a:t>
            </a:r>
            <a:r>
              <a:rPr lang="pl-PL" sz="2000" b="1" dirty="0" err="1" smtClean="0"/>
              <a:t>strategy</a:t>
            </a:r>
            <a:endParaRPr lang="pl-PL" sz="2000" b="1" dirty="0" smtClean="0"/>
          </a:p>
        </p:txBody>
      </p:sp>
      <p:sp>
        <p:nvSpPr>
          <p:cNvPr id="6" name="pole tekstowe 5"/>
          <p:cNvSpPr txBox="1"/>
          <p:nvPr/>
        </p:nvSpPr>
        <p:spPr>
          <a:xfrm>
            <a:off x="714348" y="2786058"/>
            <a:ext cx="3214710" cy="369332"/>
          </a:xfrm>
          <a:prstGeom prst="rect">
            <a:avLst/>
          </a:prstGeom>
          <a:solidFill>
            <a:srgbClr val="FFFF00"/>
          </a:solidFill>
          <a:ln w="25400">
            <a:solidFill>
              <a:schemeClr val="tx1"/>
            </a:solidFill>
          </a:ln>
        </p:spPr>
        <p:txBody>
          <a:bodyPr wrap="square" rtlCol="0">
            <a:spAutoFit/>
          </a:bodyPr>
          <a:lstStyle/>
          <a:p>
            <a:r>
              <a:rPr lang="pl-PL" dirty="0" smtClean="0">
                <a:solidFill>
                  <a:schemeClr val="bg1"/>
                </a:solidFill>
              </a:rPr>
              <a:t>Raw </a:t>
            </a:r>
            <a:r>
              <a:rPr lang="pl-PL" dirty="0" err="1" smtClean="0">
                <a:solidFill>
                  <a:schemeClr val="bg1"/>
                </a:solidFill>
              </a:rPr>
              <a:t>key</a:t>
            </a:r>
            <a:r>
              <a:rPr lang="pl-PL" dirty="0" smtClean="0">
                <a:solidFill>
                  <a:schemeClr val="bg1"/>
                </a:solidFill>
              </a:rPr>
              <a:t>: 3716 </a:t>
            </a:r>
            <a:r>
              <a:rPr lang="pl-PL" dirty="0" err="1" smtClean="0">
                <a:solidFill>
                  <a:schemeClr val="bg1"/>
                </a:solidFill>
              </a:rPr>
              <a:t>bits</a:t>
            </a:r>
            <a:endParaRPr lang="pl-PL" dirty="0">
              <a:solidFill>
                <a:schemeClr val="bg1"/>
              </a:solidFill>
            </a:endParaRPr>
          </a:p>
        </p:txBody>
      </p:sp>
      <p:sp>
        <p:nvSpPr>
          <p:cNvPr id="8" name="Strzałka w dół 7"/>
          <p:cNvSpPr/>
          <p:nvPr/>
        </p:nvSpPr>
        <p:spPr bwMode="auto">
          <a:xfrm>
            <a:off x="2000232" y="3500438"/>
            <a:ext cx="714380" cy="428628"/>
          </a:xfrm>
          <a:prstGeom prst="downArrow">
            <a:avLst/>
          </a:prstGeom>
          <a:solidFill>
            <a:srgbClr val="53D2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9" name="pole tekstowe 8"/>
          <p:cNvSpPr txBox="1"/>
          <p:nvPr/>
        </p:nvSpPr>
        <p:spPr>
          <a:xfrm>
            <a:off x="3143240" y="3500438"/>
            <a:ext cx="2786082" cy="369332"/>
          </a:xfrm>
          <a:prstGeom prst="rect">
            <a:avLst/>
          </a:prstGeom>
          <a:noFill/>
        </p:spPr>
        <p:txBody>
          <a:bodyPr wrap="square" rtlCol="0">
            <a:spAutoFit/>
          </a:bodyPr>
          <a:lstStyle/>
          <a:p>
            <a:r>
              <a:rPr lang="pl-PL" dirty="0" err="1" smtClean="0"/>
              <a:t>Error</a:t>
            </a:r>
            <a:r>
              <a:rPr lang="pl-PL" dirty="0" smtClean="0"/>
              <a:t> </a:t>
            </a:r>
            <a:r>
              <a:rPr lang="pl-PL" dirty="0" err="1" smtClean="0"/>
              <a:t>correction</a:t>
            </a:r>
            <a:endParaRPr lang="pl-PL" dirty="0"/>
          </a:p>
        </p:txBody>
      </p:sp>
      <p:sp>
        <p:nvSpPr>
          <p:cNvPr id="10" name="pole tekstowe 9"/>
          <p:cNvSpPr txBox="1"/>
          <p:nvPr/>
        </p:nvSpPr>
        <p:spPr>
          <a:xfrm>
            <a:off x="642910" y="4286256"/>
            <a:ext cx="3286148" cy="369332"/>
          </a:xfrm>
          <a:prstGeom prst="rect">
            <a:avLst/>
          </a:prstGeom>
          <a:solidFill>
            <a:srgbClr val="FFFF00"/>
          </a:solidFill>
          <a:ln w="25400">
            <a:solidFill>
              <a:schemeClr val="tx1"/>
            </a:solidFill>
          </a:ln>
        </p:spPr>
        <p:txBody>
          <a:bodyPr wrap="square" rtlCol="0">
            <a:spAutoFit/>
          </a:bodyPr>
          <a:lstStyle/>
          <a:p>
            <a:r>
              <a:rPr lang="pl-PL" dirty="0" smtClean="0">
                <a:solidFill>
                  <a:schemeClr val="bg1"/>
                </a:solidFill>
              </a:rPr>
              <a:t>2726 </a:t>
            </a:r>
            <a:r>
              <a:rPr lang="pl-PL" dirty="0" err="1" smtClean="0">
                <a:solidFill>
                  <a:schemeClr val="bg1"/>
                </a:solidFill>
              </a:rPr>
              <a:t>bits</a:t>
            </a:r>
            <a:endParaRPr lang="pl-PL" dirty="0">
              <a:solidFill>
                <a:schemeClr val="bg1"/>
              </a:solidFill>
            </a:endParaRPr>
          </a:p>
        </p:txBody>
      </p:sp>
      <p:sp>
        <p:nvSpPr>
          <p:cNvPr id="11" name="Strzałka w dół 10"/>
          <p:cNvSpPr/>
          <p:nvPr/>
        </p:nvSpPr>
        <p:spPr bwMode="auto">
          <a:xfrm>
            <a:off x="2000232" y="5072074"/>
            <a:ext cx="714380" cy="428628"/>
          </a:xfrm>
          <a:prstGeom prst="downArrow">
            <a:avLst/>
          </a:prstGeom>
          <a:solidFill>
            <a:srgbClr val="53D2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12" name="pole tekstowe 11"/>
          <p:cNvSpPr txBox="1"/>
          <p:nvPr/>
        </p:nvSpPr>
        <p:spPr>
          <a:xfrm>
            <a:off x="3071802" y="5072074"/>
            <a:ext cx="3214710" cy="369332"/>
          </a:xfrm>
          <a:prstGeom prst="rect">
            <a:avLst/>
          </a:prstGeom>
          <a:noFill/>
        </p:spPr>
        <p:txBody>
          <a:bodyPr wrap="square" rtlCol="0">
            <a:spAutoFit/>
          </a:bodyPr>
          <a:lstStyle/>
          <a:p>
            <a:r>
              <a:rPr lang="pl-PL" dirty="0" err="1" smtClean="0"/>
              <a:t>Privacy</a:t>
            </a:r>
            <a:r>
              <a:rPr lang="pl-PL" dirty="0" smtClean="0"/>
              <a:t> </a:t>
            </a:r>
            <a:r>
              <a:rPr lang="pl-PL" dirty="0" err="1" smtClean="0"/>
              <a:t>amplification</a:t>
            </a:r>
            <a:endParaRPr lang="pl-PL" dirty="0"/>
          </a:p>
        </p:txBody>
      </p:sp>
      <p:sp>
        <p:nvSpPr>
          <p:cNvPr id="13" name="pole tekstowe 12"/>
          <p:cNvSpPr txBox="1"/>
          <p:nvPr/>
        </p:nvSpPr>
        <p:spPr>
          <a:xfrm>
            <a:off x="642910" y="5857892"/>
            <a:ext cx="3286148" cy="369332"/>
          </a:xfrm>
          <a:prstGeom prst="rect">
            <a:avLst/>
          </a:prstGeom>
          <a:solidFill>
            <a:srgbClr val="FFFF00"/>
          </a:solidFill>
          <a:ln w="25400">
            <a:solidFill>
              <a:schemeClr val="tx1"/>
            </a:solidFill>
          </a:ln>
        </p:spPr>
        <p:txBody>
          <a:bodyPr wrap="square" rtlCol="0">
            <a:spAutoFit/>
          </a:bodyPr>
          <a:lstStyle/>
          <a:p>
            <a:r>
              <a:rPr lang="pl-PL" dirty="0" err="1" smtClean="0">
                <a:solidFill>
                  <a:schemeClr val="bg1"/>
                </a:solidFill>
              </a:rPr>
              <a:t>Secure</a:t>
            </a:r>
            <a:r>
              <a:rPr lang="pl-PL" dirty="0" smtClean="0">
                <a:solidFill>
                  <a:schemeClr val="bg1"/>
                </a:solidFill>
              </a:rPr>
              <a:t> </a:t>
            </a:r>
            <a:r>
              <a:rPr lang="pl-PL" dirty="0" err="1" smtClean="0">
                <a:solidFill>
                  <a:schemeClr val="bg1"/>
                </a:solidFill>
              </a:rPr>
              <a:t>key</a:t>
            </a:r>
            <a:r>
              <a:rPr lang="pl-PL" dirty="0" smtClean="0">
                <a:solidFill>
                  <a:schemeClr val="bg1"/>
                </a:solidFill>
              </a:rPr>
              <a:t>: 2164 </a:t>
            </a:r>
            <a:r>
              <a:rPr lang="pl-PL" dirty="0" err="1" smtClean="0">
                <a:solidFill>
                  <a:schemeClr val="bg1"/>
                </a:solidFill>
              </a:rPr>
              <a:t>bits</a:t>
            </a:r>
            <a:endParaRPr lang="pl-PL" dirty="0">
              <a:solidFill>
                <a:schemeClr val="bg1"/>
              </a:solidFill>
            </a:endParaRPr>
          </a:p>
        </p:txBody>
      </p:sp>
      <p:sp>
        <p:nvSpPr>
          <p:cNvPr id="14" name="pole tekstowe 13"/>
          <p:cNvSpPr txBox="1"/>
          <p:nvPr/>
        </p:nvSpPr>
        <p:spPr>
          <a:xfrm>
            <a:off x="5214942" y="1357298"/>
            <a:ext cx="3000396" cy="707886"/>
          </a:xfrm>
          <a:prstGeom prst="rect">
            <a:avLst/>
          </a:prstGeom>
          <a:noFill/>
        </p:spPr>
        <p:txBody>
          <a:bodyPr wrap="square" rtlCol="0">
            <a:spAutoFit/>
          </a:bodyPr>
          <a:lstStyle/>
          <a:p>
            <a:r>
              <a:rPr lang="pl-PL" sz="2000" b="1" dirty="0" err="1" smtClean="0"/>
              <a:t>Distillation-based</a:t>
            </a:r>
            <a:r>
              <a:rPr lang="pl-PL" sz="2000" b="1" dirty="0" smtClean="0"/>
              <a:t> </a:t>
            </a:r>
            <a:r>
              <a:rPr lang="pl-PL" sz="2000" b="1" dirty="0" err="1" smtClean="0"/>
              <a:t>approach</a:t>
            </a:r>
            <a:endParaRPr lang="pl-PL" sz="2000" b="1" dirty="0" smtClean="0"/>
          </a:p>
        </p:txBody>
      </p:sp>
      <p:sp>
        <p:nvSpPr>
          <p:cNvPr id="16" name="pole tekstowe 15"/>
          <p:cNvSpPr txBox="1"/>
          <p:nvPr/>
        </p:nvSpPr>
        <p:spPr>
          <a:xfrm>
            <a:off x="5286380" y="2786058"/>
            <a:ext cx="3214710" cy="369332"/>
          </a:xfrm>
          <a:prstGeom prst="rect">
            <a:avLst/>
          </a:prstGeom>
          <a:solidFill>
            <a:srgbClr val="FFFF00"/>
          </a:solidFill>
          <a:ln w="25400">
            <a:solidFill>
              <a:schemeClr val="tx1"/>
            </a:solidFill>
          </a:ln>
        </p:spPr>
        <p:txBody>
          <a:bodyPr wrap="square" rtlCol="0">
            <a:spAutoFit/>
          </a:bodyPr>
          <a:lstStyle/>
          <a:p>
            <a:r>
              <a:rPr lang="pl-PL" dirty="0" smtClean="0">
                <a:solidFill>
                  <a:schemeClr val="bg1"/>
                </a:solidFill>
              </a:rPr>
              <a:t>Raw </a:t>
            </a:r>
            <a:r>
              <a:rPr lang="pl-PL" dirty="0" err="1" smtClean="0">
                <a:solidFill>
                  <a:schemeClr val="bg1"/>
                </a:solidFill>
              </a:rPr>
              <a:t>key</a:t>
            </a:r>
            <a:r>
              <a:rPr lang="pl-PL" dirty="0" smtClean="0">
                <a:solidFill>
                  <a:schemeClr val="bg1"/>
                </a:solidFill>
              </a:rPr>
              <a:t>: 1859 </a:t>
            </a:r>
            <a:r>
              <a:rPr lang="pl-PL" dirty="0" err="1" smtClean="0">
                <a:solidFill>
                  <a:schemeClr val="bg1"/>
                </a:solidFill>
              </a:rPr>
              <a:t>bits</a:t>
            </a:r>
            <a:endParaRPr lang="pl-PL" dirty="0">
              <a:solidFill>
                <a:schemeClr val="bg1"/>
              </a:solidFill>
            </a:endParaRPr>
          </a:p>
        </p:txBody>
      </p:sp>
      <p:sp>
        <p:nvSpPr>
          <p:cNvPr id="17" name="Strzałka w dół 16"/>
          <p:cNvSpPr/>
          <p:nvPr/>
        </p:nvSpPr>
        <p:spPr bwMode="auto">
          <a:xfrm>
            <a:off x="6500826" y="3500438"/>
            <a:ext cx="714380" cy="428628"/>
          </a:xfrm>
          <a:prstGeom prst="downArrow">
            <a:avLst/>
          </a:prstGeom>
          <a:solidFill>
            <a:srgbClr val="53D2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18" name="pole tekstowe 17"/>
          <p:cNvSpPr txBox="1"/>
          <p:nvPr/>
        </p:nvSpPr>
        <p:spPr>
          <a:xfrm>
            <a:off x="5286380" y="4286256"/>
            <a:ext cx="3286148" cy="369332"/>
          </a:xfrm>
          <a:prstGeom prst="rect">
            <a:avLst/>
          </a:prstGeom>
          <a:solidFill>
            <a:srgbClr val="FFFF00"/>
          </a:solidFill>
          <a:ln w="25400">
            <a:solidFill>
              <a:schemeClr val="tx1"/>
            </a:solidFill>
          </a:ln>
        </p:spPr>
        <p:txBody>
          <a:bodyPr wrap="square" rtlCol="0">
            <a:spAutoFit/>
          </a:bodyPr>
          <a:lstStyle/>
          <a:p>
            <a:r>
              <a:rPr lang="pl-PL" dirty="0" smtClean="0">
                <a:solidFill>
                  <a:schemeClr val="bg1"/>
                </a:solidFill>
                <a:sym typeface="Symbol"/>
              </a:rPr>
              <a:t></a:t>
            </a:r>
            <a:r>
              <a:rPr lang="pl-PL" dirty="0" smtClean="0">
                <a:solidFill>
                  <a:schemeClr val="bg1"/>
                </a:solidFill>
              </a:rPr>
              <a:t> 1300 </a:t>
            </a:r>
            <a:r>
              <a:rPr lang="pl-PL" dirty="0" err="1" smtClean="0">
                <a:solidFill>
                  <a:schemeClr val="bg1"/>
                </a:solidFill>
              </a:rPr>
              <a:t>bits</a:t>
            </a:r>
            <a:endParaRPr lang="pl-PL" dirty="0">
              <a:solidFill>
                <a:schemeClr val="bg1"/>
              </a:solidFill>
            </a:endParaRPr>
          </a:p>
        </p:txBody>
      </p:sp>
      <p:sp>
        <p:nvSpPr>
          <p:cNvPr id="19" name="Strzałka w dół 18"/>
          <p:cNvSpPr/>
          <p:nvPr/>
        </p:nvSpPr>
        <p:spPr bwMode="auto">
          <a:xfrm>
            <a:off x="6500826" y="5072074"/>
            <a:ext cx="714380" cy="428628"/>
          </a:xfrm>
          <a:prstGeom prst="downArrow">
            <a:avLst/>
          </a:prstGeom>
          <a:solidFill>
            <a:srgbClr val="53D2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1" name="pole tekstowe 20"/>
          <p:cNvSpPr txBox="1"/>
          <p:nvPr/>
        </p:nvSpPr>
        <p:spPr>
          <a:xfrm>
            <a:off x="5214942" y="5857892"/>
            <a:ext cx="3286148" cy="400110"/>
          </a:xfrm>
          <a:prstGeom prst="rect">
            <a:avLst/>
          </a:prstGeom>
          <a:solidFill>
            <a:srgbClr val="FFFF00"/>
          </a:solidFill>
          <a:ln w="25400">
            <a:solidFill>
              <a:schemeClr val="tx1"/>
            </a:solidFill>
          </a:ln>
        </p:spPr>
        <p:txBody>
          <a:bodyPr wrap="square" rtlCol="0">
            <a:spAutoFit/>
          </a:bodyPr>
          <a:lstStyle/>
          <a:p>
            <a:r>
              <a:rPr lang="pl-PL" dirty="0" err="1" smtClean="0">
                <a:solidFill>
                  <a:schemeClr val="bg1"/>
                </a:solidFill>
              </a:rPr>
              <a:t>Secure</a:t>
            </a:r>
            <a:r>
              <a:rPr lang="pl-PL" dirty="0" smtClean="0">
                <a:solidFill>
                  <a:schemeClr val="bg1"/>
                </a:solidFill>
              </a:rPr>
              <a:t> </a:t>
            </a:r>
            <a:r>
              <a:rPr lang="pl-PL" dirty="0" err="1" smtClean="0">
                <a:solidFill>
                  <a:schemeClr val="bg1"/>
                </a:solidFill>
              </a:rPr>
              <a:t>key</a:t>
            </a:r>
            <a:r>
              <a:rPr lang="pl-PL" dirty="0" smtClean="0">
                <a:solidFill>
                  <a:schemeClr val="bg1"/>
                </a:solidFill>
              </a:rPr>
              <a:t>: </a:t>
            </a:r>
            <a:r>
              <a:rPr lang="pl-PL" dirty="0" err="1" smtClean="0">
                <a:solidFill>
                  <a:schemeClr val="bg1"/>
                </a:solidFill>
                <a:sym typeface="Symbol"/>
              </a:rPr>
              <a:t></a:t>
            </a:r>
            <a:r>
              <a:rPr lang="pl-PL" sz="2000" dirty="0" err="1" smtClean="0">
                <a:solidFill>
                  <a:schemeClr val="bg1"/>
                </a:solidFill>
                <a:sym typeface="Symbol"/>
              </a:rPr>
              <a:t></a:t>
            </a:r>
            <a:r>
              <a:rPr lang="pl-PL" dirty="0" smtClean="0">
                <a:solidFill>
                  <a:schemeClr val="bg1"/>
                </a:solidFill>
              </a:rPr>
              <a:t> 650 </a:t>
            </a:r>
            <a:r>
              <a:rPr lang="pl-PL" dirty="0" err="1" smtClean="0">
                <a:solidFill>
                  <a:schemeClr val="bg1"/>
                </a:solidFill>
              </a:rPr>
              <a:t>bits</a:t>
            </a:r>
            <a:endParaRPr lang="pl-PL" dirty="0">
              <a:solidFill>
                <a:schemeClr val="bg1"/>
              </a:solidFill>
            </a:endParaRPr>
          </a:p>
        </p:txBody>
      </p:sp>
    </p:spTree>
    <p:extLst>
      <p:ext uri="{BB962C8B-B14F-4D97-AF65-F5344CB8AC3E}">
        <p14:creationId xmlns:p14="http://schemas.microsoft.com/office/powerpoint/2010/main" val="2808841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txp_fig"/>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bwMode="auto">
          <a:xfrm>
            <a:off x="613064" y="2564904"/>
            <a:ext cx="6893976" cy="16463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Witnessing</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privacy</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258260" name="Equation" r:id="rId16" imgW="914400" imgH="198720" progId="">
                  <p:embed/>
                </p:oleObj>
              </mc:Choice>
              <mc:Fallback>
                <p:oleObj name="Equation" r:id="rId16" imgW="914400" imgH="19872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Obraz 4" descr="txp_fig"/>
          <p:cNvPicPr>
            <a:picLocks noChangeAspect="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bwMode="auto">
          <a:xfrm>
            <a:off x="8078282" y="1835962"/>
            <a:ext cx="362841" cy="27988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Obraz 5" descr="txp_fig"/>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bwMode="auto">
          <a:xfrm>
            <a:off x="8075913" y="2639893"/>
            <a:ext cx="412726" cy="2801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Obraz 6" descr="txp_fig"/>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bwMode="auto">
          <a:xfrm>
            <a:off x="8093097" y="3026698"/>
            <a:ext cx="413133" cy="28043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Obraz 7" descr="txp_fig"/>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bwMode="auto">
          <a:xfrm>
            <a:off x="8084742" y="3447764"/>
            <a:ext cx="396998" cy="2807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Obraz 8" descr="txp_fig"/>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bwMode="auto">
          <a:xfrm>
            <a:off x="8096934" y="3831829"/>
            <a:ext cx="396998" cy="2641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3" name="Obraz 22" descr="txp_fig"/>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bwMode="auto">
          <a:xfrm>
            <a:off x="2915816" y="2058685"/>
            <a:ext cx="412726" cy="2801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4" name="Obraz 23" descr="txp_fig"/>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bwMode="auto">
          <a:xfrm>
            <a:off x="4235067" y="2065052"/>
            <a:ext cx="413133" cy="28043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5" name="Obraz 24" descr="txp_fig"/>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bwMode="auto">
          <a:xfrm>
            <a:off x="5436096" y="2073800"/>
            <a:ext cx="396998" cy="2807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6" name="Obraz 25" descr="txp_fig"/>
          <p:cNvPicPr>
            <a:picLocks noChangeAspect="1"/>
          </p:cNvPicPr>
          <p:nvPr>
            <p:custDataLst>
              <p:tags r:id="rId11"/>
            </p:custDataLst>
          </p:nvPr>
        </p:nvPicPr>
        <p:blipFill>
          <a:blip r:embed="rId22">
            <a:extLst>
              <a:ext uri="{28A0092B-C50C-407E-A947-70E740481C1C}">
                <a14:useLocalDpi xmlns:a14="http://schemas.microsoft.com/office/drawing/2010/main" val="0"/>
              </a:ext>
            </a:extLst>
          </a:blip>
          <a:stretch>
            <a:fillRect/>
          </a:stretch>
        </p:blipFill>
        <p:spPr bwMode="auto">
          <a:xfrm>
            <a:off x="6660232" y="2081288"/>
            <a:ext cx="396998" cy="2641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7" name="pole tekstowe 26"/>
          <p:cNvSpPr txBox="1"/>
          <p:nvPr/>
        </p:nvSpPr>
        <p:spPr>
          <a:xfrm>
            <a:off x="467544" y="1196752"/>
            <a:ext cx="7629390" cy="400110"/>
          </a:xfrm>
          <a:prstGeom prst="rect">
            <a:avLst/>
          </a:prstGeom>
          <a:noFill/>
        </p:spPr>
        <p:txBody>
          <a:bodyPr wrap="square" rtlCol="0">
            <a:spAutoFit/>
          </a:bodyPr>
          <a:lstStyle/>
          <a:p>
            <a:pPr algn="l"/>
            <a:r>
              <a:rPr lang="pl-PL" sz="2000" dirty="0" smtClean="0"/>
              <a:t>Complete </a:t>
            </a:r>
            <a:r>
              <a:rPr lang="pl-PL" sz="2000" dirty="0" err="1" smtClean="0"/>
              <a:t>density</a:t>
            </a:r>
            <a:r>
              <a:rPr lang="pl-PL" sz="2000" dirty="0" smtClean="0"/>
              <a:t> </a:t>
            </a:r>
            <a:r>
              <a:rPr lang="pl-PL" sz="2000" dirty="0" err="1" smtClean="0"/>
              <a:t>matrix</a:t>
            </a:r>
            <a:r>
              <a:rPr lang="pl-PL" sz="2000" dirty="0" smtClean="0"/>
              <a:t> for </a:t>
            </a:r>
            <a:r>
              <a:rPr lang="pl-PL" sz="2000" dirty="0" err="1" smtClean="0"/>
              <a:t>key</a:t>
            </a:r>
            <a:r>
              <a:rPr lang="pl-PL" sz="2000" dirty="0" smtClean="0"/>
              <a:t> and </a:t>
            </a:r>
            <a:r>
              <a:rPr lang="pl-PL" sz="2000" dirty="0" err="1" smtClean="0"/>
              <a:t>shield</a:t>
            </a:r>
            <a:r>
              <a:rPr lang="pl-PL" sz="2000" dirty="0" smtClean="0"/>
              <a:t> </a:t>
            </a:r>
            <a:r>
              <a:rPr lang="pl-PL" sz="2000" dirty="0" err="1" smtClean="0"/>
              <a:t>subsystems</a:t>
            </a:r>
            <a:r>
              <a:rPr lang="pl-PL" sz="2000" dirty="0" smtClean="0"/>
              <a:t>:</a:t>
            </a:r>
            <a:endParaRPr lang="pl-PL" sz="2000" dirty="0"/>
          </a:p>
        </p:txBody>
      </p:sp>
      <p:pic>
        <p:nvPicPr>
          <p:cNvPr id="10" name="Obraz 9" descr="txp_fig"/>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tretch>
            <a:fillRect/>
          </a:stretch>
        </p:blipFill>
        <p:spPr bwMode="auto">
          <a:xfrm>
            <a:off x="1860110" y="5373216"/>
            <a:ext cx="4749913" cy="47744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 name="pole tekstowe 29"/>
          <p:cNvSpPr txBox="1"/>
          <p:nvPr/>
        </p:nvSpPr>
        <p:spPr>
          <a:xfrm>
            <a:off x="613064" y="4725144"/>
            <a:ext cx="7629390" cy="400110"/>
          </a:xfrm>
          <a:prstGeom prst="rect">
            <a:avLst/>
          </a:prstGeom>
          <a:noFill/>
        </p:spPr>
        <p:txBody>
          <a:bodyPr wrap="square" rtlCol="0">
            <a:spAutoFit/>
          </a:bodyPr>
          <a:lstStyle/>
          <a:p>
            <a:pPr algn="l"/>
            <a:r>
              <a:rPr lang="pl-PL" sz="2000" dirty="0" err="1" smtClean="0"/>
              <a:t>where</a:t>
            </a:r>
            <a:endParaRPr lang="pl-PL"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Key</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bound</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32820" name="Equation" r:id="rId11" imgW="914400" imgH="198720" progId="">
                  <p:embed/>
                </p:oleObj>
              </mc:Choice>
              <mc:Fallback>
                <p:oleObj name="Equation" r:id="rId11" imgW="914400" imgH="1987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Obraz 12" descr="txp_fig"/>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bwMode="auto">
          <a:xfrm>
            <a:off x="2423428" y="2360744"/>
            <a:ext cx="1878325" cy="5592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Obraz 14" descr="txp_fig"/>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bwMode="auto">
          <a:xfrm>
            <a:off x="1907704" y="3429000"/>
            <a:ext cx="4407032" cy="160867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 name="pole tekstowe 3"/>
          <p:cNvSpPr txBox="1"/>
          <p:nvPr/>
        </p:nvSpPr>
        <p:spPr>
          <a:xfrm>
            <a:off x="463532" y="2996952"/>
            <a:ext cx="2131508" cy="400110"/>
          </a:xfrm>
          <a:prstGeom prst="rect">
            <a:avLst/>
          </a:prstGeom>
          <a:noFill/>
        </p:spPr>
        <p:txBody>
          <a:bodyPr wrap="square" rtlCol="0">
            <a:spAutoFit/>
          </a:bodyPr>
          <a:lstStyle/>
          <a:p>
            <a:pPr algn="l"/>
            <a:r>
              <a:rPr lang="pl-PL" sz="2000" dirty="0" err="1" smtClean="0"/>
              <a:t>where</a:t>
            </a:r>
            <a:endParaRPr lang="pl-PL" sz="2000" dirty="0"/>
          </a:p>
        </p:txBody>
      </p:sp>
      <p:pic>
        <p:nvPicPr>
          <p:cNvPr id="3" name="Obraz 2" descr="txp_fig"/>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bwMode="auto">
          <a:xfrm>
            <a:off x="412015" y="5458568"/>
            <a:ext cx="3821089" cy="44583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Obraz 4" descr="txp_fig"/>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bwMode="auto">
          <a:xfrm>
            <a:off x="463532" y="5952500"/>
            <a:ext cx="3767754" cy="44539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6" name="Obraz 15" descr="txp_fig"/>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bwMode="auto">
          <a:xfrm>
            <a:off x="4439652" y="2348880"/>
            <a:ext cx="1647654" cy="5592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pole tekstowe 11"/>
          <p:cNvSpPr txBox="1"/>
          <p:nvPr/>
        </p:nvSpPr>
        <p:spPr>
          <a:xfrm>
            <a:off x="473672" y="1746292"/>
            <a:ext cx="2131508" cy="400110"/>
          </a:xfrm>
          <a:prstGeom prst="rect">
            <a:avLst/>
          </a:prstGeom>
          <a:noFill/>
        </p:spPr>
        <p:txBody>
          <a:bodyPr wrap="square" rtlCol="0">
            <a:spAutoFit/>
          </a:bodyPr>
          <a:lstStyle/>
          <a:p>
            <a:pPr algn="l"/>
            <a:r>
              <a:rPr lang="pl-PL" sz="2000" dirty="0" smtClean="0"/>
              <a:t>In </a:t>
            </a:r>
            <a:r>
              <a:rPr lang="pl-PL" sz="2000" dirty="0" err="1" smtClean="0"/>
              <a:t>general</a:t>
            </a:r>
            <a:r>
              <a:rPr lang="pl-PL" sz="2000" dirty="0" smtClean="0"/>
              <a:t>:</a:t>
            </a:r>
            <a:endParaRPr lang="pl-PL" sz="2000" dirty="0"/>
          </a:p>
        </p:txBody>
      </p:sp>
      <p:pic>
        <p:nvPicPr>
          <p:cNvPr id="6" name="Obraz 5"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bwMode="auto">
          <a:xfrm>
            <a:off x="4882988" y="5434195"/>
            <a:ext cx="3775177" cy="44626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Obraz 7" descr="txp_fig"/>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bwMode="auto">
          <a:xfrm>
            <a:off x="4900581" y="5934171"/>
            <a:ext cx="3725501" cy="44626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Prostokąt 8"/>
          <p:cNvSpPr/>
          <p:nvPr/>
        </p:nvSpPr>
        <p:spPr>
          <a:xfrm>
            <a:off x="2347409" y="980728"/>
            <a:ext cx="6476858" cy="584775"/>
          </a:xfrm>
          <a:prstGeom prst="rect">
            <a:avLst/>
          </a:prstGeom>
        </p:spPr>
        <p:txBody>
          <a:bodyPr wrap="square">
            <a:spAutoFit/>
          </a:bodyPr>
          <a:lstStyle/>
          <a:p>
            <a:pPr algn="r"/>
            <a:r>
              <a:rPr lang="pl-PL" sz="1600" dirty="0"/>
              <a:t>K. </a:t>
            </a:r>
            <a:r>
              <a:rPr lang="pl-PL" sz="1600" dirty="0" smtClean="0"/>
              <a:t>Horodecki </a:t>
            </a:r>
            <a:r>
              <a:rPr lang="pl-PL" sz="1600" i="1" dirty="0" smtClean="0"/>
              <a:t>et al., </a:t>
            </a:r>
            <a:r>
              <a:rPr lang="pl-PL" sz="1600" dirty="0" smtClean="0"/>
              <a:t>IEEE </a:t>
            </a:r>
            <a:r>
              <a:rPr lang="pl-PL" sz="1600" dirty="0"/>
              <a:t>Trans. Inf. </a:t>
            </a:r>
            <a:r>
              <a:rPr lang="pl-PL" sz="1600" dirty="0" err="1"/>
              <a:t>Theory</a:t>
            </a:r>
            <a:r>
              <a:rPr lang="pl-PL" sz="1600" dirty="0"/>
              <a:t> </a:t>
            </a:r>
            <a:r>
              <a:rPr lang="pl-PL" sz="1600" b="1" dirty="0"/>
              <a:t>54</a:t>
            </a:r>
            <a:r>
              <a:rPr lang="pl-PL" sz="1600" dirty="0"/>
              <a:t>, 2621 (</a:t>
            </a:r>
            <a:r>
              <a:rPr lang="pl-PL" sz="1600" dirty="0" smtClean="0"/>
              <a:t>2008); </a:t>
            </a:r>
            <a:br>
              <a:rPr lang="pl-PL" sz="1600" dirty="0" smtClean="0"/>
            </a:br>
            <a:r>
              <a:rPr lang="pl-PL" sz="1600" i="1" dirty="0" smtClean="0"/>
              <a:t>ibid. </a:t>
            </a:r>
            <a:r>
              <a:rPr lang="pl-PL" sz="1600" b="1" dirty="0" smtClean="0"/>
              <a:t>55</a:t>
            </a:r>
            <a:r>
              <a:rPr lang="pl-PL" sz="1600" dirty="0"/>
              <a:t>, 1898 (</a:t>
            </a:r>
            <a:r>
              <a:rPr lang="pl-PL" sz="1600" dirty="0" smtClean="0"/>
              <a:t>2009). </a:t>
            </a:r>
            <a:endParaRPr lang="pl-PL" sz="1600" dirty="0"/>
          </a:p>
        </p:txBody>
      </p:sp>
    </p:spTree>
    <p:extLst>
      <p:ext uri="{BB962C8B-B14F-4D97-AF65-F5344CB8AC3E}">
        <p14:creationId xmlns:p14="http://schemas.microsoft.com/office/powerpoint/2010/main" val="1002269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2981332" y="2716206"/>
            <a:ext cx="2306637" cy="815975"/>
            <a:chOff x="1882" y="2115"/>
            <a:chExt cx="1453" cy="514"/>
          </a:xfrm>
        </p:grpSpPr>
        <p:sp>
          <p:nvSpPr>
            <p:cNvPr id="215094" name="Line 54"/>
            <p:cNvSpPr>
              <a:spLocks noChangeShapeType="1"/>
            </p:cNvSpPr>
            <p:nvPr/>
          </p:nvSpPr>
          <p:spPr bwMode="auto">
            <a:xfrm>
              <a:off x="1927" y="2115"/>
              <a:ext cx="1406" cy="0"/>
            </a:xfrm>
            <a:prstGeom prst="line">
              <a:avLst/>
            </a:prstGeom>
            <a:noFill/>
            <a:ln w="63500">
              <a:solidFill>
                <a:srgbClr val="FFFF00"/>
              </a:solidFill>
              <a:round/>
              <a:headEnd type="stealth" w="med" len="med"/>
              <a:tailEnd type="stealth" w="med" len="med"/>
            </a:ln>
            <a:effectLst/>
          </p:spPr>
          <p:txBody>
            <a:bodyPr wrap="none" anchor="ctr"/>
            <a:lstStyle/>
            <a:p>
              <a:endParaRPr lang="pl-PL"/>
            </a:p>
          </p:txBody>
        </p:sp>
        <p:sp>
          <p:nvSpPr>
            <p:cNvPr id="215095" name="Line 55"/>
            <p:cNvSpPr>
              <a:spLocks noChangeShapeType="1"/>
            </p:cNvSpPr>
            <p:nvPr/>
          </p:nvSpPr>
          <p:spPr bwMode="auto">
            <a:xfrm>
              <a:off x="1882" y="2205"/>
              <a:ext cx="1452" cy="363"/>
            </a:xfrm>
            <a:prstGeom prst="line">
              <a:avLst/>
            </a:prstGeom>
            <a:noFill/>
            <a:ln w="63500">
              <a:solidFill>
                <a:srgbClr val="FFFF00"/>
              </a:solidFill>
              <a:round/>
              <a:headEnd type="stealth" w="med" len="med"/>
              <a:tailEnd type="stealth" w="med" len="med"/>
            </a:ln>
            <a:effectLst/>
          </p:spPr>
          <p:txBody>
            <a:bodyPr wrap="none" anchor="ctr"/>
            <a:lstStyle/>
            <a:p>
              <a:endParaRPr lang="pl-PL"/>
            </a:p>
          </p:txBody>
        </p:sp>
        <p:sp>
          <p:nvSpPr>
            <p:cNvPr id="215096" name="Line 56"/>
            <p:cNvSpPr>
              <a:spLocks noChangeShapeType="1"/>
            </p:cNvSpPr>
            <p:nvPr/>
          </p:nvSpPr>
          <p:spPr bwMode="auto">
            <a:xfrm>
              <a:off x="1929" y="2629"/>
              <a:ext cx="1406" cy="0"/>
            </a:xfrm>
            <a:prstGeom prst="line">
              <a:avLst/>
            </a:prstGeom>
            <a:noFill/>
            <a:ln w="63500">
              <a:solidFill>
                <a:srgbClr val="FFFF00"/>
              </a:solidFill>
              <a:round/>
              <a:headEnd type="stealth" w="med" len="med"/>
              <a:tailEnd type="stealth" w="med" len="med"/>
            </a:ln>
            <a:effectLst/>
          </p:spPr>
          <p:txBody>
            <a:bodyPr wrap="none" anchor="ctr"/>
            <a:lstStyle/>
            <a:p>
              <a:endParaRPr lang="pl-PL"/>
            </a:p>
          </p:txBody>
        </p:sp>
        <p:sp>
          <p:nvSpPr>
            <p:cNvPr id="215097" name="Line 57"/>
            <p:cNvSpPr>
              <a:spLocks noChangeShapeType="1"/>
            </p:cNvSpPr>
            <p:nvPr/>
          </p:nvSpPr>
          <p:spPr bwMode="auto">
            <a:xfrm flipV="1">
              <a:off x="1882" y="2160"/>
              <a:ext cx="1452" cy="454"/>
            </a:xfrm>
            <a:prstGeom prst="line">
              <a:avLst/>
            </a:prstGeom>
            <a:noFill/>
            <a:ln w="63500">
              <a:solidFill>
                <a:srgbClr val="FFFF00"/>
              </a:solidFill>
              <a:round/>
              <a:headEnd type="stealth" w="med" len="med"/>
              <a:tailEnd type="stealth" w="med" len="med"/>
            </a:ln>
            <a:effectLst/>
          </p:spPr>
          <p:txBody>
            <a:bodyPr wrap="none" anchor="ctr"/>
            <a:lstStyle/>
            <a:p>
              <a:endParaRPr lang="pl-PL"/>
            </a:p>
          </p:txBody>
        </p:sp>
      </p:grpSp>
      <p:sp>
        <p:nvSpPr>
          <p:cNvPr id="215046" name="Line 6"/>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215047" name="Rectangle 7"/>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Quantum </a:t>
            </a:r>
            <a:r>
              <a:rPr lang="pl-PL" sz="3200" b="1" dirty="0" err="1" smtClean="0">
                <a:solidFill>
                  <a:schemeClr val="folHlink"/>
                </a:solidFill>
                <a:latin typeface="Tahoma" pitchFamily="34" charset="0"/>
              </a:rPr>
              <a:t>cryptography</a:t>
            </a:r>
            <a:endParaRPr lang="en-GB" sz="3200" b="1" dirty="0">
              <a:solidFill>
                <a:schemeClr val="folHlink"/>
              </a:solidFill>
              <a:latin typeface="Tahoma" pitchFamily="34" charset="0"/>
            </a:endParaRPr>
          </a:p>
        </p:txBody>
      </p:sp>
      <p:sp>
        <p:nvSpPr>
          <p:cNvPr id="215076" name="Rectangle 36"/>
          <p:cNvSpPr>
            <a:spLocks noChangeArrowheads="1"/>
          </p:cNvSpPr>
          <p:nvPr/>
        </p:nvSpPr>
        <p:spPr bwMode="auto">
          <a:xfrm>
            <a:off x="820744" y="2501894"/>
            <a:ext cx="2232025" cy="519112"/>
          </a:xfrm>
          <a:prstGeom prst="rect">
            <a:avLst/>
          </a:prstGeom>
          <a:noFill/>
          <a:ln w="9525">
            <a:noFill/>
            <a:miter lim="800000"/>
            <a:headEnd/>
            <a:tailEnd/>
          </a:ln>
          <a:effectLst/>
        </p:spPr>
        <p:txBody>
          <a:bodyPr>
            <a:spAutoFit/>
          </a:bodyPr>
          <a:lstStyle/>
          <a:p>
            <a:pPr algn="l">
              <a:spcBef>
                <a:spcPct val="20000"/>
              </a:spcBef>
            </a:pPr>
            <a:r>
              <a:rPr lang="pl-PL" sz="2400" b="1">
                <a:solidFill>
                  <a:srgbClr val="FF6600"/>
                </a:solidFill>
              </a:rPr>
              <a:t>A</a:t>
            </a:r>
            <a:r>
              <a:rPr lang="pl-PL" sz="2400" b="1" baseline="-25000">
                <a:solidFill>
                  <a:srgbClr val="FF6600"/>
                </a:solidFill>
              </a:rPr>
              <a:t>1</a:t>
            </a:r>
            <a:r>
              <a:rPr lang="pl-PL" sz="2400"/>
              <a:t>:</a:t>
            </a:r>
            <a:r>
              <a:rPr lang="pl-PL" sz="2000"/>
              <a:t> </a:t>
            </a:r>
            <a:r>
              <a:rPr lang="pl-PL" sz="2800" i="1">
                <a:latin typeface="Symbol" pitchFamily="18" charset="2"/>
                <a:sym typeface="Symbol" pitchFamily="18" charset="2"/>
              </a:rPr>
              <a:t></a:t>
            </a:r>
            <a:r>
              <a:rPr lang="pl-PL" sz="2800" i="1" baseline="-25000">
                <a:latin typeface="Times New Roman" pitchFamily="18" charset="0"/>
                <a:sym typeface="Symbol" pitchFamily="18" charset="2"/>
              </a:rPr>
              <a:t>a</a:t>
            </a:r>
            <a:r>
              <a:rPr lang="pl-PL" sz="2800" i="1">
                <a:latin typeface="Times New Roman" pitchFamily="18" charset="0"/>
                <a:sym typeface="Symbol" pitchFamily="18" charset="2"/>
              </a:rPr>
              <a:t> = </a:t>
            </a:r>
            <a:r>
              <a:rPr lang="en-US" sz="2800">
                <a:latin typeface="Times New Roman" pitchFamily="18" charset="0"/>
                <a:sym typeface="Symbol" pitchFamily="18" charset="2"/>
              </a:rPr>
              <a:t>45</a:t>
            </a:r>
            <a:r>
              <a:rPr lang="en-US" sz="2800" baseline="40000">
                <a:latin typeface="Times New Roman" pitchFamily="18" charset="0"/>
                <a:sym typeface="Symbol" pitchFamily="18" charset="2"/>
              </a:rPr>
              <a:t>o</a:t>
            </a:r>
            <a:endParaRPr lang="pl-PL" sz="2800" baseline="40000">
              <a:latin typeface="Times New Roman" pitchFamily="18" charset="0"/>
              <a:sym typeface="Symbol" pitchFamily="18" charset="2"/>
            </a:endParaRPr>
          </a:p>
        </p:txBody>
      </p:sp>
      <p:sp>
        <p:nvSpPr>
          <p:cNvPr id="215077" name="Rectangle 37"/>
          <p:cNvSpPr>
            <a:spLocks noChangeArrowheads="1"/>
          </p:cNvSpPr>
          <p:nvPr/>
        </p:nvSpPr>
        <p:spPr bwMode="auto">
          <a:xfrm>
            <a:off x="820744" y="3221031"/>
            <a:ext cx="2160588" cy="519113"/>
          </a:xfrm>
          <a:prstGeom prst="rect">
            <a:avLst/>
          </a:prstGeom>
          <a:noFill/>
          <a:ln w="9525">
            <a:noFill/>
            <a:miter lim="800000"/>
            <a:headEnd/>
            <a:tailEnd/>
          </a:ln>
          <a:effectLst/>
        </p:spPr>
        <p:txBody>
          <a:bodyPr>
            <a:spAutoFit/>
          </a:bodyPr>
          <a:lstStyle/>
          <a:p>
            <a:pPr algn="l">
              <a:spcBef>
                <a:spcPct val="20000"/>
              </a:spcBef>
            </a:pPr>
            <a:r>
              <a:rPr lang="pl-PL" sz="2400" b="1">
                <a:solidFill>
                  <a:srgbClr val="FF6600"/>
                </a:solidFill>
              </a:rPr>
              <a:t>A</a:t>
            </a:r>
            <a:r>
              <a:rPr lang="pl-PL" sz="2400" b="1" baseline="-25000">
                <a:solidFill>
                  <a:srgbClr val="FF6600"/>
                </a:solidFill>
              </a:rPr>
              <a:t>2</a:t>
            </a:r>
            <a:r>
              <a:rPr lang="pl-PL" sz="2400"/>
              <a:t>:</a:t>
            </a:r>
            <a:r>
              <a:rPr lang="pl-PL" sz="2000"/>
              <a:t> </a:t>
            </a:r>
            <a:r>
              <a:rPr lang="pl-PL" sz="2800" i="1">
                <a:latin typeface="Symbol" pitchFamily="18" charset="2"/>
                <a:sym typeface="Symbol" pitchFamily="18" charset="2"/>
              </a:rPr>
              <a:t></a:t>
            </a:r>
            <a:r>
              <a:rPr lang="pl-PL" sz="2800" i="1" baseline="-25000">
                <a:latin typeface="Times New Roman" pitchFamily="18" charset="0"/>
                <a:sym typeface="Symbol" pitchFamily="18" charset="2"/>
              </a:rPr>
              <a:t>a</a:t>
            </a:r>
            <a:r>
              <a:rPr lang="pl-PL" sz="2800" i="1">
                <a:latin typeface="Times New Roman" pitchFamily="18" charset="0"/>
                <a:sym typeface="Symbol" pitchFamily="18" charset="2"/>
              </a:rPr>
              <a:t> = </a:t>
            </a:r>
            <a:r>
              <a:rPr lang="en-US" sz="2800">
                <a:latin typeface="Times New Roman" pitchFamily="18" charset="0"/>
                <a:sym typeface="Symbol" pitchFamily="18" charset="2"/>
              </a:rPr>
              <a:t>0</a:t>
            </a:r>
            <a:r>
              <a:rPr lang="en-US" sz="2800" baseline="40000">
                <a:latin typeface="Times New Roman" pitchFamily="18" charset="0"/>
                <a:sym typeface="Symbol" pitchFamily="18" charset="2"/>
              </a:rPr>
              <a:t>o</a:t>
            </a:r>
            <a:endParaRPr lang="pl-PL" sz="2800" baseline="40000">
              <a:latin typeface="Times New Roman" pitchFamily="18" charset="0"/>
              <a:sym typeface="Symbol" pitchFamily="18" charset="2"/>
            </a:endParaRPr>
          </a:p>
        </p:txBody>
      </p:sp>
      <p:sp>
        <p:nvSpPr>
          <p:cNvPr id="215078" name="Rectangle 38"/>
          <p:cNvSpPr>
            <a:spLocks noChangeArrowheads="1"/>
          </p:cNvSpPr>
          <p:nvPr/>
        </p:nvSpPr>
        <p:spPr bwMode="auto">
          <a:xfrm>
            <a:off x="5500694" y="2500306"/>
            <a:ext cx="2808288" cy="519113"/>
          </a:xfrm>
          <a:prstGeom prst="rect">
            <a:avLst/>
          </a:prstGeom>
          <a:noFill/>
          <a:ln w="9525">
            <a:noFill/>
            <a:miter lim="800000"/>
            <a:headEnd/>
            <a:tailEnd/>
          </a:ln>
          <a:effectLst/>
        </p:spPr>
        <p:txBody>
          <a:bodyPr>
            <a:spAutoFit/>
          </a:bodyPr>
          <a:lstStyle/>
          <a:p>
            <a:pPr algn="l">
              <a:spcBef>
                <a:spcPct val="20000"/>
              </a:spcBef>
            </a:pPr>
            <a:r>
              <a:rPr lang="pl-PL" sz="2400" b="1">
                <a:solidFill>
                  <a:srgbClr val="00FF00"/>
                </a:solidFill>
              </a:rPr>
              <a:t>B</a:t>
            </a:r>
            <a:r>
              <a:rPr lang="pl-PL" sz="2400" b="1" baseline="-25000">
                <a:solidFill>
                  <a:srgbClr val="00FF00"/>
                </a:solidFill>
              </a:rPr>
              <a:t>1</a:t>
            </a:r>
            <a:r>
              <a:rPr lang="pl-PL" sz="2400"/>
              <a:t>:</a:t>
            </a:r>
            <a:r>
              <a:rPr lang="pl-PL" sz="2000"/>
              <a:t> </a:t>
            </a:r>
            <a:r>
              <a:rPr lang="pl-PL" sz="2800" i="1">
                <a:latin typeface="Symbol" pitchFamily="18" charset="2"/>
                <a:sym typeface="Symbol" pitchFamily="18" charset="2"/>
              </a:rPr>
              <a:t></a:t>
            </a:r>
            <a:r>
              <a:rPr lang="pl-PL" sz="2800" i="1" baseline="-25000">
                <a:latin typeface="Times New Roman" pitchFamily="18" charset="0"/>
                <a:sym typeface="Symbol" pitchFamily="18" charset="2"/>
              </a:rPr>
              <a:t>b</a:t>
            </a:r>
            <a:r>
              <a:rPr lang="pl-PL" sz="2800" i="1">
                <a:latin typeface="Times New Roman" pitchFamily="18" charset="0"/>
                <a:sym typeface="Symbol" pitchFamily="18" charset="2"/>
              </a:rPr>
              <a:t> = </a:t>
            </a:r>
            <a:r>
              <a:rPr lang="en-US" sz="2800">
                <a:latin typeface="Times New Roman" pitchFamily="18" charset="0"/>
                <a:sym typeface="Symbol" pitchFamily="18" charset="2"/>
              </a:rPr>
              <a:t>22.5</a:t>
            </a:r>
            <a:r>
              <a:rPr lang="en-US" sz="2800" baseline="40000">
                <a:latin typeface="Times New Roman" pitchFamily="18" charset="0"/>
                <a:sym typeface="Symbol" pitchFamily="18" charset="2"/>
              </a:rPr>
              <a:t>o</a:t>
            </a:r>
            <a:endParaRPr lang="pl-PL" sz="2800" baseline="40000">
              <a:latin typeface="Times New Roman" pitchFamily="18" charset="0"/>
              <a:sym typeface="Symbol" pitchFamily="18" charset="2"/>
            </a:endParaRPr>
          </a:p>
        </p:txBody>
      </p:sp>
      <p:sp>
        <p:nvSpPr>
          <p:cNvPr id="215079" name="Rectangle 39"/>
          <p:cNvSpPr>
            <a:spLocks noChangeArrowheads="1"/>
          </p:cNvSpPr>
          <p:nvPr/>
        </p:nvSpPr>
        <p:spPr bwMode="auto">
          <a:xfrm>
            <a:off x="5501806" y="3221032"/>
            <a:ext cx="2913063" cy="519112"/>
          </a:xfrm>
          <a:prstGeom prst="rect">
            <a:avLst/>
          </a:prstGeom>
          <a:noFill/>
          <a:ln w="9525">
            <a:noFill/>
            <a:miter lim="800000"/>
            <a:headEnd/>
            <a:tailEnd/>
          </a:ln>
          <a:effectLst/>
        </p:spPr>
        <p:txBody>
          <a:bodyPr>
            <a:spAutoFit/>
          </a:bodyPr>
          <a:lstStyle/>
          <a:p>
            <a:pPr algn="l">
              <a:spcBef>
                <a:spcPct val="20000"/>
              </a:spcBef>
            </a:pPr>
            <a:r>
              <a:rPr lang="pl-PL" sz="2400" b="1" dirty="0">
                <a:solidFill>
                  <a:srgbClr val="00FF00"/>
                </a:solidFill>
              </a:rPr>
              <a:t>B</a:t>
            </a:r>
            <a:r>
              <a:rPr lang="pl-PL" sz="2400" b="1" baseline="-25000" dirty="0">
                <a:solidFill>
                  <a:srgbClr val="00FF00"/>
                </a:solidFill>
              </a:rPr>
              <a:t>2</a:t>
            </a:r>
            <a:r>
              <a:rPr lang="pl-PL" sz="2400" dirty="0"/>
              <a:t>:</a:t>
            </a:r>
            <a:r>
              <a:rPr lang="pl-PL" sz="2000" dirty="0"/>
              <a:t> </a:t>
            </a:r>
            <a:r>
              <a:rPr lang="pl-PL" sz="2800" i="1" dirty="0">
                <a:latin typeface="Symbol" pitchFamily="18" charset="2"/>
                <a:sym typeface="Symbol" pitchFamily="18" charset="2"/>
              </a:rPr>
              <a:t></a:t>
            </a:r>
            <a:r>
              <a:rPr lang="pl-PL" sz="2800" i="1" baseline="-25000" dirty="0">
                <a:latin typeface="Times New Roman" pitchFamily="18" charset="0"/>
                <a:sym typeface="Symbol" pitchFamily="18" charset="2"/>
              </a:rPr>
              <a:t>b</a:t>
            </a:r>
            <a:r>
              <a:rPr lang="pl-PL" sz="2800" i="1" dirty="0">
                <a:latin typeface="Times New Roman" pitchFamily="18" charset="0"/>
                <a:sym typeface="Symbol" pitchFamily="18" charset="2"/>
              </a:rPr>
              <a:t> = </a:t>
            </a:r>
            <a:r>
              <a:rPr lang="en-US" sz="2800" dirty="0">
                <a:latin typeface="Times New Roman" pitchFamily="18" charset="0"/>
                <a:sym typeface="Symbol" pitchFamily="18" charset="2"/>
              </a:rPr>
              <a:t>67.5</a:t>
            </a:r>
            <a:r>
              <a:rPr lang="en-US" sz="2800" baseline="40000" dirty="0">
                <a:latin typeface="Times New Roman" pitchFamily="18" charset="0"/>
                <a:sym typeface="Symbol" pitchFamily="18" charset="2"/>
              </a:rPr>
              <a:t>o</a:t>
            </a:r>
            <a:endParaRPr lang="pl-PL" sz="2800" baseline="40000" dirty="0">
              <a:latin typeface="Times New Roman" pitchFamily="18" charset="0"/>
              <a:sym typeface="Symbol" pitchFamily="18" charset="2"/>
            </a:endParaRPr>
          </a:p>
        </p:txBody>
      </p:sp>
      <p:sp>
        <p:nvSpPr>
          <p:cNvPr id="215085" name="Text Box 45"/>
          <p:cNvSpPr txBox="1">
            <a:spLocks noChangeArrowheads="1"/>
          </p:cNvSpPr>
          <p:nvPr/>
        </p:nvSpPr>
        <p:spPr bwMode="auto">
          <a:xfrm>
            <a:off x="428596" y="1643050"/>
            <a:ext cx="8143932" cy="707886"/>
          </a:xfrm>
          <a:prstGeom prst="rect">
            <a:avLst/>
          </a:prstGeom>
          <a:noFill/>
          <a:ln w="9525">
            <a:noFill/>
            <a:miter lim="800000"/>
            <a:headEnd/>
            <a:tailEnd/>
          </a:ln>
          <a:effectLst/>
        </p:spPr>
        <p:txBody>
          <a:bodyPr wrap="square">
            <a:spAutoFit/>
          </a:bodyPr>
          <a:lstStyle/>
          <a:p>
            <a:pPr algn="l">
              <a:spcBef>
                <a:spcPct val="50000"/>
              </a:spcBef>
            </a:pPr>
            <a:r>
              <a:rPr lang="pl-PL" sz="2000" dirty="0" smtClean="0"/>
              <a:t>For </a:t>
            </a:r>
            <a:r>
              <a:rPr lang="pl-PL" sz="2000" dirty="0" err="1" smtClean="0"/>
              <a:t>each</a:t>
            </a:r>
            <a:r>
              <a:rPr lang="pl-PL" sz="2000" dirty="0" smtClean="0"/>
              <a:t> </a:t>
            </a:r>
            <a:r>
              <a:rPr lang="pl-PL" sz="2000" dirty="0" err="1" smtClean="0"/>
              <a:t>photon</a:t>
            </a:r>
            <a:r>
              <a:rPr lang="pl-PL" sz="2000" dirty="0" smtClean="0"/>
              <a:t> </a:t>
            </a:r>
            <a:r>
              <a:rPr lang="pl-PL" sz="2000" dirty="0" err="1" smtClean="0"/>
              <a:t>pair</a:t>
            </a:r>
            <a:r>
              <a:rPr lang="pl-PL" sz="2000" dirty="0" smtClean="0"/>
              <a:t> Alice and Bob </a:t>
            </a:r>
            <a:r>
              <a:rPr lang="pl-PL" sz="2000" dirty="0" err="1" smtClean="0"/>
              <a:t>select</a:t>
            </a:r>
            <a:r>
              <a:rPr lang="pl-PL" sz="2000" dirty="0" smtClean="0"/>
              <a:t> </a:t>
            </a:r>
            <a:r>
              <a:rPr lang="pl-PL" sz="2000" dirty="0" err="1" smtClean="0"/>
              <a:t>randomly</a:t>
            </a:r>
            <a:r>
              <a:rPr lang="pl-PL" sz="2000" dirty="0" smtClean="0"/>
              <a:t> </a:t>
            </a:r>
            <a:r>
              <a:rPr lang="pl-PL" sz="2000" dirty="0" err="1" smtClean="0"/>
              <a:t>measurement</a:t>
            </a:r>
            <a:r>
              <a:rPr lang="pl-PL" sz="2000" dirty="0" smtClean="0"/>
              <a:t> </a:t>
            </a:r>
            <a:r>
              <a:rPr lang="pl-PL" sz="2000" dirty="0" err="1" smtClean="0"/>
              <a:t>bases</a:t>
            </a:r>
            <a:r>
              <a:rPr lang="pl-PL" sz="2000" dirty="0" smtClean="0"/>
              <a:t>…</a:t>
            </a:r>
            <a:endParaRPr lang="pl-PL" sz="2000" dirty="0"/>
          </a:p>
        </p:txBody>
      </p:sp>
      <p:sp>
        <p:nvSpPr>
          <p:cNvPr id="215088" name="Text Box 48"/>
          <p:cNvSpPr txBox="1">
            <a:spLocks noChangeArrowheads="1"/>
          </p:cNvSpPr>
          <p:nvPr/>
        </p:nvSpPr>
        <p:spPr bwMode="auto">
          <a:xfrm>
            <a:off x="2714612" y="1000108"/>
            <a:ext cx="6121400" cy="369332"/>
          </a:xfrm>
          <a:prstGeom prst="rect">
            <a:avLst/>
          </a:prstGeom>
          <a:noFill/>
          <a:ln w="9525">
            <a:noFill/>
            <a:miter lim="800000"/>
            <a:headEnd/>
            <a:tailEnd/>
          </a:ln>
          <a:effectLst/>
        </p:spPr>
        <p:txBody>
          <a:bodyPr>
            <a:spAutoFit/>
          </a:bodyPr>
          <a:lstStyle/>
          <a:p>
            <a:pPr algn="r">
              <a:spcBef>
                <a:spcPct val="50000"/>
              </a:spcBef>
            </a:pPr>
            <a:r>
              <a:rPr lang="pl-PL" dirty="0"/>
              <a:t>A. K. </a:t>
            </a:r>
            <a:r>
              <a:rPr lang="pl-PL" dirty="0" err="1"/>
              <a:t>Ekert</a:t>
            </a:r>
            <a:r>
              <a:rPr lang="pl-PL" dirty="0"/>
              <a:t>, </a:t>
            </a:r>
            <a:r>
              <a:rPr lang="nb-NO" dirty="0"/>
              <a:t>Phys. Rev. Lett. </a:t>
            </a:r>
            <a:r>
              <a:rPr lang="nb-NO" b="1" dirty="0"/>
              <a:t>67</a:t>
            </a:r>
            <a:r>
              <a:rPr lang="nb-NO" dirty="0"/>
              <a:t>, 661 (1991)</a:t>
            </a:r>
            <a:endParaRPr lang="pl-PL" dirty="0"/>
          </a:p>
        </p:txBody>
      </p:sp>
      <p:sp>
        <p:nvSpPr>
          <p:cNvPr id="215090" name="Rectangle 50"/>
          <p:cNvSpPr>
            <a:spLocks noChangeArrowheads="1"/>
          </p:cNvSpPr>
          <p:nvPr/>
        </p:nvSpPr>
        <p:spPr bwMode="auto">
          <a:xfrm>
            <a:off x="5500694" y="3941756"/>
            <a:ext cx="2808288" cy="519113"/>
          </a:xfrm>
          <a:prstGeom prst="rect">
            <a:avLst/>
          </a:prstGeom>
          <a:noFill/>
          <a:ln w="9525">
            <a:noFill/>
            <a:miter lim="800000"/>
            <a:headEnd/>
            <a:tailEnd/>
          </a:ln>
          <a:effectLst/>
        </p:spPr>
        <p:txBody>
          <a:bodyPr>
            <a:spAutoFit/>
          </a:bodyPr>
          <a:lstStyle/>
          <a:p>
            <a:pPr algn="l">
              <a:spcBef>
                <a:spcPct val="20000"/>
              </a:spcBef>
            </a:pPr>
            <a:r>
              <a:rPr lang="pl-PL" sz="2400" b="1" dirty="0">
                <a:solidFill>
                  <a:srgbClr val="00FF00"/>
                </a:solidFill>
              </a:rPr>
              <a:t>B</a:t>
            </a:r>
            <a:r>
              <a:rPr lang="pl-PL" sz="2400" b="1" baseline="-25000" dirty="0">
                <a:solidFill>
                  <a:srgbClr val="00FF00"/>
                </a:solidFill>
              </a:rPr>
              <a:t>3</a:t>
            </a:r>
            <a:r>
              <a:rPr lang="pl-PL" sz="2400" dirty="0"/>
              <a:t>:</a:t>
            </a:r>
            <a:r>
              <a:rPr lang="pl-PL" sz="2000" dirty="0"/>
              <a:t> </a:t>
            </a:r>
            <a:r>
              <a:rPr lang="pl-PL" sz="2800" i="1" dirty="0" err="1">
                <a:latin typeface="Symbol" pitchFamily="18" charset="2"/>
                <a:sym typeface="Symbol" pitchFamily="18" charset="2"/>
              </a:rPr>
              <a:t></a:t>
            </a:r>
            <a:r>
              <a:rPr lang="pl-PL" sz="2800" i="1" baseline="-25000" dirty="0" err="1">
                <a:latin typeface="Times New Roman" pitchFamily="18" charset="0"/>
                <a:sym typeface="Symbol" pitchFamily="18" charset="2"/>
              </a:rPr>
              <a:t>b</a:t>
            </a:r>
            <a:r>
              <a:rPr lang="pl-PL" sz="2800" i="1" dirty="0">
                <a:latin typeface="Times New Roman" pitchFamily="18" charset="0"/>
                <a:sym typeface="Symbol" pitchFamily="18" charset="2"/>
              </a:rPr>
              <a:t> = </a:t>
            </a:r>
            <a:r>
              <a:rPr lang="pl-PL" sz="2800" dirty="0" smtClean="0">
                <a:latin typeface="Times New Roman" pitchFamily="18" charset="0"/>
                <a:sym typeface="Symbol" pitchFamily="18" charset="2"/>
              </a:rPr>
              <a:t>0</a:t>
            </a:r>
            <a:r>
              <a:rPr lang="en-US" sz="2800" baseline="40000" dirty="0" smtClean="0">
                <a:latin typeface="Times New Roman" pitchFamily="18" charset="0"/>
                <a:sym typeface="Symbol" pitchFamily="18" charset="2"/>
              </a:rPr>
              <a:t>o</a:t>
            </a:r>
            <a:endParaRPr lang="pl-PL" sz="2800" baseline="40000" dirty="0">
              <a:latin typeface="Times New Roman" pitchFamily="18" charset="0"/>
              <a:sym typeface="Symbol" pitchFamily="18" charset="2"/>
            </a:endParaRPr>
          </a:p>
        </p:txBody>
      </p:sp>
      <p:sp>
        <p:nvSpPr>
          <p:cNvPr id="215091" name="Line 51"/>
          <p:cNvSpPr>
            <a:spLocks noChangeShapeType="1"/>
          </p:cNvSpPr>
          <p:nvPr/>
        </p:nvSpPr>
        <p:spPr bwMode="auto">
          <a:xfrm>
            <a:off x="3065458" y="3579807"/>
            <a:ext cx="2292361" cy="577849"/>
          </a:xfrm>
          <a:prstGeom prst="line">
            <a:avLst/>
          </a:prstGeom>
          <a:noFill/>
          <a:ln w="63500">
            <a:solidFill>
              <a:srgbClr val="00FFFF"/>
            </a:solidFill>
            <a:round/>
            <a:headEnd type="stealth" w="med" len="med"/>
            <a:tailEnd type="stealth" w="med" len="med"/>
          </a:ln>
          <a:effectLst/>
        </p:spPr>
        <p:txBody>
          <a:bodyPr wrap="none" anchor="ctr"/>
          <a:lstStyle/>
          <a:p>
            <a:endParaRPr lang="pl-PL"/>
          </a:p>
        </p:txBody>
      </p:sp>
      <p:sp>
        <p:nvSpPr>
          <p:cNvPr id="215093" name="Text Box 53"/>
          <p:cNvSpPr txBox="1">
            <a:spLocks noChangeArrowheads="1"/>
          </p:cNvSpPr>
          <p:nvPr/>
        </p:nvSpPr>
        <p:spPr bwMode="auto">
          <a:xfrm>
            <a:off x="1881622" y="5357825"/>
            <a:ext cx="4824413" cy="415925"/>
          </a:xfrm>
          <a:prstGeom prst="rect">
            <a:avLst/>
          </a:prstGeom>
          <a:solidFill>
            <a:srgbClr val="00FFFF"/>
          </a:solidFill>
          <a:ln w="19050">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pl-PL" sz="2000" dirty="0" err="1" smtClean="0">
                <a:solidFill>
                  <a:schemeClr val="bg1"/>
                </a:solidFill>
              </a:rPr>
              <a:t>Perfect</a:t>
            </a:r>
            <a:r>
              <a:rPr lang="pl-PL" sz="2000" dirty="0" smtClean="0">
                <a:solidFill>
                  <a:schemeClr val="bg1"/>
                </a:solidFill>
              </a:rPr>
              <a:t> </a:t>
            </a:r>
            <a:r>
              <a:rPr lang="pl-PL" sz="2000" dirty="0" err="1" smtClean="0">
                <a:solidFill>
                  <a:schemeClr val="bg1"/>
                </a:solidFill>
              </a:rPr>
              <a:t>correlations</a:t>
            </a:r>
            <a:r>
              <a:rPr lang="pl-PL" sz="2000" dirty="0" err="1" smtClean="0">
                <a:solidFill>
                  <a:schemeClr val="bg1"/>
                </a:solidFill>
                <a:sym typeface="Symbol" pitchFamily="18" charset="2"/>
              </a:rPr>
              <a:t></a:t>
            </a:r>
            <a:r>
              <a:rPr lang="pl-PL" sz="2000" dirty="0" smtClean="0">
                <a:solidFill>
                  <a:schemeClr val="bg1"/>
                </a:solidFill>
              </a:rPr>
              <a:t> one-time pad</a:t>
            </a:r>
            <a:endParaRPr lang="pl-PL" sz="2000" dirty="0">
              <a:solidFill>
                <a:schemeClr val="bg1"/>
              </a:solidFill>
              <a:sym typeface="Symbol" pitchFamily="18" charset="2"/>
            </a:endParaRPr>
          </a:p>
        </p:txBody>
      </p:sp>
      <p:sp>
        <p:nvSpPr>
          <p:cNvPr id="215100" name="Text Box 60"/>
          <p:cNvSpPr txBox="1">
            <a:spLocks noChangeArrowheads="1"/>
          </p:cNvSpPr>
          <p:nvPr/>
        </p:nvSpPr>
        <p:spPr bwMode="auto">
          <a:xfrm>
            <a:off x="1881622" y="6076963"/>
            <a:ext cx="4824413" cy="415925"/>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pl-PL" sz="2000" dirty="0" smtClean="0">
                <a:solidFill>
                  <a:schemeClr val="bg1"/>
                </a:solidFill>
              </a:rPr>
              <a:t>Security test</a:t>
            </a:r>
            <a:endParaRPr lang="pl-PL" sz="2000" dirty="0">
              <a:solidFill>
                <a:schemeClr val="bg1"/>
              </a:solidFill>
              <a:sym typeface="Symbol" pitchFamily="18" charset="2"/>
            </a:endParaRPr>
          </a:p>
        </p:txBody>
      </p:sp>
      <p:sp>
        <p:nvSpPr>
          <p:cNvPr id="24" name="pole tekstowe 23"/>
          <p:cNvSpPr txBox="1"/>
          <p:nvPr/>
        </p:nvSpPr>
        <p:spPr>
          <a:xfrm>
            <a:off x="285720" y="4572008"/>
            <a:ext cx="8358246" cy="400110"/>
          </a:xfrm>
          <a:prstGeom prst="rect">
            <a:avLst/>
          </a:prstGeom>
          <a:noFill/>
        </p:spPr>
        <p:txBody>
          <a:bodyPr wrap="square" rtlCol="0">
            <a:spAutoFit/>
          </a:bodyPr>
          <a:lstStyle/>
          <a:p>
            <a:pPr algn="l"/>
            <a:r>
              <a:rPr lang="pl-PL" sz="2000" dirty="0" smtClean="0"/>
              <a:t>…and </a:t>
            </a:r>
            <a:r>
              <a:rPr lang="pl-PL" sz="2000" dirty="0" err="1" smtClean="0"/>
              <a:t>compare</a:t>
            </a:r>
            <a:r>
              <a:rPr lang="pl-PL" sz="2000" dirty="0" smtClean="0"/>
              <a:t> </a:t>
            </a:r>
            <a:r>
              <a:rPr lang="pl-PL" sz="2000" dirty="0" err="1" smtClean="0"/>
              <a:t>measurements</a:t>
            </a:r>
            <a:r>
              <a:rPr lang="pl-PL" sz="2000" dirty="0" smtClean="0"/>
              <a:t> </a:t>
            </a:r>
            <a:r>
              <a:rPr lang="pl-PL" sz="2000" dirty="0" err="1" smtClean="0"/>
              <a:t>over</a:t>
            </a:r>
            <a:r>
              <a:rPr lang="pl-PL" sz="2000" dirty="0" smtClean="0"/>
              <a:t> a public channel </a:t>
            </a:r>
            <a:r>
              <a:rPr lang="pl-PL" sz="2000" dirty="0" err="1" smtClean="0"/>
              <a:t>afterwards</a:t>
            </a:r>
            <a:r>
              <a:rPr lang="pl-PL" sz="2000" dirty="0" smtClean="0"/>
              <a:t>. </a:t>
            </a:r>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50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5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6" grpId="0"/>
      <p:bldP spid="215077" grpId="0"/>
      <p:bldP spid="215078" grpId="0"/>
      <p:bldP spid="215079" grpId="0"/>
      <p:bldP spid="215085" grpId="0"/>
      <p:bldP spid="215088" grpId="0"/>
      <p:bldP spid="215090" grpId="0"/>
      <p:bldP spid="215091" grpId="0" animBg="1"/>
      <p:bldP spid="215093" grpId="0" animBg="1"/>
      <p:bldP spid="215100" grpId="0"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Single </a:t>
            </a:r>
            <a:r>
              <a:rPr lang="pl-PL" sz="3200" b="1" dirty="0" err="1" smtClean="0">
                <a:solidFill>
                  <a:schemeClr val="folHlink"/>
                </a:solidFill>
                <a:latin typeface="Tahoma" pitchFamily="34" charset="0"/>
              </a:rPr>
              <a:t>witness</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27811" name="Equation" r:id="rId9" imgW="914400" imgH="198720" progId="">
                  <p:embed/>
                </p:oleObj>
              </mc:Choice>
              <mc:Fallback>
                <p:oleObj name="Equation" r:id="rId9" imgW="914400" imgH="1987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Obraz 1" descr="txp_fig"/>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bwMode="auto">
          <a:xfrm>
            <a:off x="1430346" y="2363546"/>
            <a:ext cx="6096318" cy="57565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3" name="pole tekstowe 22"/>
          <p:cNvSpPr txBox="1"/>
          <p:nvPr/>
        </p:nvSpPr>
        <p:spPr>
          <a:xfrm>
            <a:off x="455329" y="1777716"/>
            <a:ext cx="6840760" cy="400110"/>
          </a:xfrm>
          <a:prstGeom prst="rect">
            <a:avLst/>
          </a:prstGeom>
          <a:noFill/>
        </p:spPr>
        <p:txBody>
          <a:bodyPr wrap="square" rtlCol="0">
            <a:spAutoFit/>
          </a:bodyPr>
          <a:lstStyle/>
          <a:p>
            <a:pPr algn="l"/>
            <a:r>
              <a:rPr lang="pl-PL" sz="2000" dirty="0" err="1"/>
              <a:t>S</a:t>
            </a:r>
            <a:r>
              <a:rPr lang="pl-PL" sz="2000" dirty="0" err="1" smtClean="0"/>
              <a:t>uppose</a:t>
            </a:r>
            <a:r>
              <a:rPr lang="pl-PL" sz="2000" dirty="0" smtClean="0"/>
              <a:t> we </a:t>
            </a:r>
            <a:r>
              <a:rPr lang="pl-PL" sz="2000" dirty="0" err="1" smtClean="0"/>
              <a:t>have</a:t>
            </a:r>
            <a:r>
              <a:rPr lang="pl-PL" sz="2000" dirty="0" smtClean="0"/>
              <a:t> </a:t>
            </a:r>
            <a:r>
              <a:rPr lang="pl-PL" sz="2000" dirty="0" err="1" smtClean="0"/>
              <a:t>measured</a:t>
            </a:r>
            <a:r>
              <a:rPr lang="pl-PL" sz="2000" dirty="0" smtClean="0"/>
              <a:t> </a:t>
            </a:r>
            <a:endParaRPr lang="pl-PL" sz="2000" dirty="0"/>
          </a:p>
        </p:txBody>
      </p:sp>
      <p:sp>
        <p:nvSpPr>
          <p:cNvPr id="12" name="pole tekstowe 11"/>
          <p:cNvSpPr txBox="1"/>
          <p:nvPr/>
        </p:nvSpPr>
        <p:spPr>
          <a:xfrm>
            <a:off x="455328" y="3181139"/>
            <a:ext cx="6840760" cy="400110"/>
          </a:xfrm>
          <a:prstGeom prst="rect">
            <a:avLst/>
          </a:prstGeom>
          <a:noFill/>
        </p:spPr>
        <p:txBody>
          <a:bodyPr wrap="square" rtlCol="0">
            <a:spAutoFit/>
          </a:bodyPr>
          <a:lstStyle/>
          <a:p>
            <a:pPr algn="l"/>
            <a:r>
              <a:rPr lang="pl-PL" sz="2000" dirty="0" err="1" smtClean="0"/>
              <a:t>where</a:t>
            </a:r>
            <a:r>
              <a:rPr lang="pl-PL" sz="2000" dirty="0" smtClean="0"/>
              <a:t> </a:t>
            </a:r>
            <a:endParaRPr lang="pl-PL" sz="2000" dirty="0"/>
          </a:p>
        </p:txBody>
      </p:sp>
      <p:pic>
        <p:nvPicPr>
          <p:cNvPr id="10" name="Obraz 9" descr="txp_fig"/>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bwMode="auto">
          <a:xfrm>
            <a:off x="1540335" y="3181138"/>
            <a:ext cx="1367553" cy="39473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1" name="Text Box 48"/>
          <p:cNvSpPr txBox="1">
            <a:spLocks noChangeArrowheads="1"/>
          </p:cNvSpPr>
          <p:nvPr/>
        </p:nvSpPr>
        <p:spPr bwMode="auto">
          <a:xfrm>
            <a:off x="1732567" y="908720"/>
            <a:ext cx="7143800" cy="584775"/>
          </a:xfrm>
          <a:prstGeom prst="rect">
            <a:avLst/>
          </a:prstGeom>
          <a:noFill/>
          <a:ln w="9525">
            <a:noFill/>
            <a:miter lim="800000"/>
            <a:headEnd/>
            <a:tailEnd/>
          </a:ln>
          <a:effectLst/>
        </p:spPr>
        <p:txBody>
          <a:bodyPr wrap="square">
            <a:spAutoFit/>
          </a:bodyPr>
          <a:lstStyle/>
          <a:p>
            <a:pPr algn="r">
              <a:spcBef>
                <a:spcPct val="50000"/>
              </a:spcBef>
            </a:pPr>
            <a:r>
              <a:rPr lang="it-IT" sz="1600" dirty="0" smtClean="0"/>
              <a:t>K. Banaszek, </a:t>
            </a:r>
            <a:r>
              <a:rPr lang="pl-PL" sz="1600" dirty="0" smtClean="0"/>
              <a:t>K. Horodecki, and P. Horodecki,</a:t>
            </a:r>
            <a:br>
              <a:rPr lang="pl-PL" sz="1600" dirty="0" smtClean="0"/>
            </a:br>
            <a:r>
              <a:rPr lang="en-US" sz="1600" dirty="0"/>
              <a:t>Phys. Rev. A </a:t>
            </a:r>
            <a:r>
              <a:rPr lang="en-US" sz="1600" b="1" dirty="0"/>
              <a:t>85</a:t>
            </a:r>
            <a:r>
              <a:rPr lang="en-US" sz="1600" dirty="0"/>
              <a:t>, 012330 (2012)</a:t>
            </a:r>
            <a:endParaRPr lang="pl-PL" sz="1600" dirty="0"/>
          </a:p>
        </p:txBody>
      </p:sp>
      <p:pic>
        <p:nvPicPr>
          <p:cNvPr id="3" name="Obraz 2" descr="txp_fig"/>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bwMode="auto">
          <a:xfrm>
            <a:off x="1421638" y="4813786"/>
            <a:ext cx="5214512" cy="58020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Obraz 16" descr="txp_fig"/>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bwMode="auto">
          <a:xfrm>
            <a:off x="2771799" y="5641110"/>
            <a:ext cx="3185356" cy="44714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8" name="Obraz 17" descr="txp_fig"/>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bwMode="auto">
          <a:xfrm>
            <a:off x="6094397" y="5815476"/>
            <a:ext cx="846111" cy="31466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3" name="pole tekstowe 32"/>
          <p:cNvSpPr txBox="1"/>
          <p:nvPr/>
        </p:nvSpPr>
        <p:spPr>
          <a:xfrm>
            <a:off x="467262" y="3933056"/>
            <a:ext cx="6840760" cy="400110"/>
          </a:xfrm>
          <a:prstGeom prst="rect">
            <a:avLst/>
          </a:prstGeom>
          <a:noFill/>
        </p:spPr>
        <p:txBody>
          <a:bodyPr wrap="square" rtlCol="0">
            <a:spAutoFit/>
          </a:bodyPr>
          <a:lstStyle/>
          <a:p>
            <a:pPr algn="l"/>
            <a:r>
              <a:rPr lang="pl-PL" sz="2000" dirty="0" err="1" smtClean="0"/>
              <a:t>This</a:t>
            </a:r>
            <a:r>
              <a:rPr lang="pl-PL" sz="2000" dirty="0" smtClean="0"/>
              <a:t> </a:t>
            </a:r>
            <a:r>
              <a:rPr lang="pl-PL" sz="2000" dirty="0" err="1" smtClean="0"/>
              <a:t>provides</a:t>
            </a:r>
            <a:r>
              <a:rPr lang="pl-PL" sz="2000" dirty="0" smtClean="0"/>
              <a:t> </a:t>
            </a:r>
            <a:r>
              <a:rPr lang="pl-PL" sz="2000" dirty="0" err="1" smtClean="0"/>
              <a:t>an</a:t>
            </a:r>
            <a:r>
              <a:rPr lang="pl-PL" sz="2000" dirty="0" smtClean="0"/>
              <a:t> </a:t>
            </a:r>
            <a:r>
              <a:rPr lang="pl-PL" sz="2000" dirty="0" err="1" smtClean="0"/>
              <a:t>estimate</a:t>
            </a:r>
            <a:endParaRPr lang="pl-PL" sz="2000" dirty="0"/>
          </a:p>
        </p:txBody>
      </p:sp>
    </p:spTree>
    <p:extLst>
      <p:ext uri="{BB962C8B-B14F-4D97-AF65-F5344CB8AC3E}">
        <p14:creationId xmlns:p14="http://schemas.microsoft.com/office/powerpoint/2010/main" val="8036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smtClean="0">
                <a:solidFill>
                  <a:schemeClr val="folHlink"/>
                </a:solidFill>
                <a:latin typeface="Tahoma" pitchFamily="34" charset="0"/>
              </a:rPr>
              <a:t>Single </a:t>
            </a:r>
            <a:r>
              <a:rPr lang="pl-PL" sz="3200" b="1" dirty="0" err="1" smtClean="0">
                <a:solidFill>
                  <a:schemeClr val="folHlink"/>
                </a:solidFill>
                <a:latin typeface="Tahoma" pitchFamily="34" charset="0"/>
              </a:rPr>
              <a:t>witness</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33837" name="Equation" r:id="rId9" imgW="914400" imgH="198720" progId="">
                  <p:embed/>
                </p:oleObj>
              </mc:Choice>
              <mc:Fallback>
                <p:oleObj name="Equation" r:id="rId9" imgW="914400" imgH="1987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Obraz 4" descr="txp_fig"/>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bwMode="auto">
          <a:xfrm>
            <a:off x="3361600" y="4472780"/>
            <a:ext cx="3242687" cy="161025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Obraz 5" descr="txp_fig"/>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bwMode="auto">
          <a:xfrm>
            <a:off x="3131840" y="2215635"/>
            <a:ext cx="1152224" cy="37791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pole tekstowe 11"/>
          <p:cNvSpPr txBox="1"/>
          <p:nvPr/>
        </p:nvSpPr>
        <p:spPr>
          <a:xfrm>
            <a:off x="517719" y="1486836"/>
            <a:ext cx="6840760" cy="400110"/>
          </a:xfrm>
          <a:prstGeom prst="rect">
            <a:avLst/>
          </a:prstGeom>
          <a:noFill/>
        </p:spPr>
        <p:txBody>
          <a:bodyPr wrap="square" rtlCol="0">
            <a:spAutoFit/>
          </a:bodyPr>
          <a:lstStyle/>
          <a:p>
            <a:pPr algn="l"/>
            <a:r>
              <a:rPr lang="pl-PL" sz="2000" dirty="0" err="1" smtClean="0"/>
              <a:t>Positivity</a:t>
            </a:r>
            <a:r>
              <a:rPr lang="pl-PL" sz="2000" dirty="0" smtClean="0"/>
              <a:t> of           </a:t>
            </a:r>
            <a:r>
              <a:rPr lang="pl-PL" sz="2000" dirty="0" err="1" smtClean="0"/>
              <a:t>implies</a:t>
            </a:r>
            <a:r>
              <a:rPr lang="pl-PL" sz="2000" dirty="0" smtClean="0"/>
              <a:t> </a:t>
            </a:r>
            <a:r>
              <a:rPr lang="pl-PL" sz="2000" dirty="0" err="1" smtClean="0"/>
              <a:t>that</a:t>
            </a:r>
            <a:r>
              <a:rPr lang="pl-PL" sz="2000" dirty="0" smtClean="0"/>
              <a:t> </a:t>
            </a:r>
            <a:endParaRPr lang="pl-PL" sz="2000" dirty="0"/>
          </a:p>
        </p:txBody>
      </p:sp>
      <p:pic>
        <p:nvPicPr>
          <p:cNvPr id="2" name="Obraz 1" descr="txp_fig"/>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bwMode="auto">
          <a:xfrm>
            <a:off x="2008735" y="1549558"/>
            <a:ext cx="659710" cy="3457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Obraz 7" descr="txp_fig"/>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bwMode="auto">
          <a:xfrm>
            <a:off x="2138781" y="2215263"/>
            <a:ext cx="840304" cy="37829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25" name="Grupa 24"/>
          <p:cNvGrpSpPr>
            <a:grpSpLocks noChangeAspect="1"/>
          </p:cNvGrpSpPr>
          <p:nvPr/>
        </p:nvGrpSpPr>
        <p:grpSpPr>
          <a:xfrm>
            <a:off x="2338590" y="3717032"/>
            <a:ext cx="4762522" cy="2890644"/>
            <a:chOff x="539552" y="3367003"/>
            <a:chExt cx="4248472" cy="2578638"/>
          </a:xfrm>
        </p:grpSpPr>
        <p:pic>
          <p:nvPicPr>
            <p:cNvPr id="26" name="Picture 8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552" y="3367003"/>
              <a:ext cx="4248472" cy="25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pole tekstowe 26"/>
            <p:cNvSpPr txBox="1"/>
            <p:nvPr/>
          </p:nvSpPr>
          <p:spPr>
            <a:xfrm>
              <a:off x="4038402" y="4869160"/>
              <a:ext cx="612846" cy="461665"/>
            </a:xfrm>
            <a:prstGeom prst="rect">
              <a:avLst/>
            </a:prstGeom>
            <a:noFill/>
          </p:spPr>
          <p:txBody>
            <a:bodyPr wrap="square" rtlCol="0">
              <a:spAutoFit/>
            </a:bodyPr>
            <a:lstStyle/>
            <a:p>
              <a:pPr algn="r"/>
              <a:r>
                <a:rPr lang="pl-PL" sz="2400" i="1" dirty="0" smtClean="0">
                  <a:solidFill>
                    <a:srgbClr val="000000"/>
                  </a:solidFill>
                  <a:latin typeface="+mn-lt"/>
                </a:rPr>
                <a:t>w</a:t>
              </a:r>
              <a:endParaRPr lang="pl-PL" sz="2400" i="1" dirty="0">
                <a:solidFill>
                  <a:srgbClr val="000000"/>
                </a:solidFill>
                <a:latin typeface="+mn-lt"/>
              </a:endParaRPr>
            </a:p>
          </p:txBody>
        </p:sp>
      </p:grpSp>
      <p:sp>
        <p:nvSpPr>
          <p:cNvPr id="28" name="pole tekstowe 27"/>
          <p:cNvSpPr txBox="1"/>
          <p:nvPr/>
        </p:nvSpPr>
        <p:spPr>
          <a:xfrm>
            <a:off x="473134" y="2913378"/>
            <a:ext cx="5323001" cy="400110"/>
          </a:xfrm>
          <a:prstGeom prst="rect">
            <a:avLst/>
          </a:prstGeom>
          <a:noFill/>
        </p:spPr>
        <p:txBody>
          <a:bodyPr wrap="square" rtlCol="0">
            <a:spAutoFit/>
          </a:bodyPr>
          <a:lstStyle/>
          <a:p>
            <a:pPr algn="l"/>
            <a:r>
              <a:rPr lang="pl-PL" sz="2000" dirty="0" smtClean="0"/>
              <a:t>Take the </a:t>
            </a:r>
            <a:r>
              <a:rPr lang="pl-PL" sz="2000" dirty="0" err="1" smtClean="0"/>
              <a:t>worst-case</a:t>
            </a:r>
            <a:r>
              <a:rPr lang="pl-PL" sz="2000" dirty="0" smtClean="0"/>
              <a:t> </a:t>
            </a:r>
            <a:r>
              <a:rPr lang="pl-PL" sz="2000" dirty="0" err="1" smtClean="0"/>
              <a:t>scenario</a:t>
            </a:r>
            <a:r>
              <a:rPr lang="pl-PL" sz="2000" dirty="0" smtClean="0"/>
              <a:t> for </a:t>
            </a:r>
            <a:endParaRPr lang="pl-PL" sz="2000" dirty="0"/>
          </a:p>
        </p:txBody>
      </p:sp>
      <p:pic>
        <p:nvPicPr>
          <p:cNvPr id="9" name="Obraz 8" descr="txp_fig"/>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bwMode="auto">
          <a:xfrm>
            <a:off x="4439654" y="3026367"/>
            <a:ext cx="972117" cy="2467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1" name="Text Box 48"/>
          <p:cNvSpPr txBox="1">
            <a:spLocks noChangeArrowheads="1"/>
          </p:cNvSpPr>
          <p:nvPr/>
        </p:nvSpPr>
        <p:spPr bwMode="auto">
          <a:xfrm>
            <a:off x="1732567" y="908720"/>
            <a:ext cx="7143800" cy="584775"/>
          </a:xfrm>
          <a:prstGeom prst="rect">
            <a:avLst/>
          </a:prstGeom>
          <a:noFill/>
          <a:ln w="9525">
            <a:noFill/>
            <a:miter lim="800000"/>
            <a:headEnd/>
            <a:tailEnd/>
          </a:ln>
          <a:effectLst/>
        </p:spPr>
        <p:txBody>
          <a:bodyPr wrap="square">
            <a:spAutoFit/>
          </a:bodyPr>
          <a:lstStyle/>
          <a:p>
            <a:pPr algn="r">
              <a:spcBef>
                <a:spcPct val="50000"/>
              </a:spcBef>
            </a:pPr>
            <a:r>
              <a:rPr lang="it-IT" sz="1600" dirty="0" smtClean="0"/>
              <a:t>K. Banaszek, </a:t>
            </a:r>
            <a:r>
              <a:rPr lang="pl-PL" sz="1600" dirty="0" smtClean="0"/>
              <a:t>K. Horodecki, and P. Horodecki,</a:t>
            </a:r>
            <a:br>
              <a:rPr lang="pl-PL" sz="1600" dirty="0" smtClean="0"/>
            </a:br>
            <a:r>
              <a:rPr lang="en-US" sz="1600" dirty="0"/>
              <a:t>Phys. Rev. A </a:t>
            </a:r>
            <a:r>
              <a:rPr lang="en-US" sz="1600" b="1" dirty="0"/>
              <a:t>85</a:t>
            </a:r>
            <a:r>
              <a:rPr lang="en-US" sz="1600" dirty="0"/>
              <a:t>, 012330 (2012)</a:t>
            </a:r>
            <a:endParaRPr lang="pl-PL" sz="1600" dirty="0"/>
          </a:p>
        </p:txBody>
      </p:sp>
      <p:sp>
        <p:nvSpPr>
          <p:cNvPr id="19" name="pole tekstowe 18"/>
          <p:cNvSpPr txBox="1"/>
          <p:nvPr/>
        </p:nvSpPr>
        <p:spPr>
          <a:xfrm>
            <a:off x="2573768" y="3861047"/>
            <a:ext cx="686998" cy="461665"/>
          </a:xfrm>
          <a:prstGeom prst="rect">
            <a:avLst/>
          </a:prstGeom>
          <a:noFill/>
        </p:spPr>
        <p:txBody>
          <a:bodyPr wrap="square" rtlCol="0">
            <a:spAutoFit/>
          </a:bodyPr>
          <a:lstStyle/>
          <a:p>
            <a:pPr algn="r"/>
            <a:r>
              <a:rPr lang="pl-PL" sz="2400" i="1" dirty="0" smtClean="0">
                <a:solidFill>
                  <a:srgbClr val="000000"/>
                </a:solidFill>
                <a:latin typeface="+mn-lt"/>
              </a:rPr>
              <a:t>K</a:t>
            </a:r>
            <a:endParaRPr lang="pl-PL" sz="2400" i="1" dirty="0">
              <a:solidFill>
                <a:srgbClr val="000000"/>
              </a:solidFill>
              <a:latin typeface="+mn-lt"/>
            </a:endParaRPr>
          </a:p>
        </p:txBody>
      </p:sp>
    </p:spTree>
    <p:extLst>
      <p:ext uri="{BB962C8B-B14F-4D97-AF65-F5344CB8AC3E}">
        <p14:creationId xmlns:p14="http://schemas.microsoft.com/office/powerpoint/2010/main" val="132296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4931" name="Rectangle 3"/>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Two</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observables</a:t>
            </a:r>
            <a:endParaRPr lang="en-GB" sz="3200" b="1" dirty="0">
              <a:solidFill>
                <a:schemeClr val="folHlink"/>
              </a:solidFill>
              <a:latin typeface="Tahoma" pitchFamily="34" charset="0"/>
            </a:endParaRPr>
          </a:p>
        </p:txBody>
      </p:sp>
      <p:graphicFrame>
        <p:nvGraphicFramePr>
          <p:cNvPr id="124949" name="Object 21"/>
          <p:cNvGraphicFramePr>
            <a:graphicFrameLocks noChangeAspect="1"/>
          </p:cNvGraphicFramePr>
          <p:nvPr/>
        </p:nvGraphicFramePr>
        <p:xfrm>
          <a:off x="0" y="0"/>
          <a:ext cx="914400" cy="198438"/>
        </p:xfrm>
        <a:graphic>
          <a:graphicData uri="http://schemas.openxmlformats.org/presentationml/2006/ole">
            <mc:AlternateContent xmlns:mc="http://schemas.openxmlformats.org/markup-compatibility/2006">
              <mc:Choice xmlns:v="urn:schemas-microsoft-com:vml" Requires="v">
                <p:oleObj spid="_x0000_s328824" name="Equation" r:id="rId10" imgW="914400" imgH="198720" progId="">
                  <p:embed/>
                </p:oleObj>
              </mc:Choice>
              <mc:Fallback>
                <p:oleObj name="Equation" r:id="rId10" imgW="914400" imgH="1987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Obraz 1" descr="txp_fig"/>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304800" y="1630581"/>
            <a:ext cx="4020274" cy="57565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Obraz 4" descr="txp_fig"/>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bwMode="auto">
          <a:xfrm>
            <a:off x="4508336" y="3678736"/>
            <a:ext cx="3242687" cy="161025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9" name="pole tekstowe 28"/>
          <p:cNvSpPr txBox="1"/>
          <p:nvPr/>
        </p:nvSpPr>
        <p:spPr>
          <a:xfrm>
            <a:off x="477598" y="2609495"/>
            <a:ext cx="2493038" cy="400110"/>
          </a:xfrm>
          <a:prstGeom prst="rect">
            <a:avLst/>
          </a:prstGeom>
          <a:noFill/>
        </p:spPr>
        <p:txBody>
          <a:bodyPr wrap="square" rtlCol="0">
            <a:spAutoFit/>
          </a:bodyPr>
          <a:lstStyle/>
          <a:p>
            <a:pPr algn="l"/>
            <a:r>
              <a:rPr lang="pl-PL" sz="2000" dirty="0"/>
              <a:t>W</a:t>
            </a:r>
            <a:r>
              <a:rPr lang="pl-PL" sz="2000" dirty="0" smtClean="0"/>
              <a:t>e </a:t>
            </a:r>
            <a:r>
              <a:rPr lang="pl-PL" sz="2000" dirty="0" err="1" smtClean="0"/>
              <a:t>have</a:t>
            </a:r>
            <a:r>
              <a:rPr lang="pl-PL" sz="2000" dirty="0" smtClean="0"/>
              <a:t>:</a:t>
            </a:r>
            <a:endParaRPr lang="pl-PL" sz="2000" dirty="0"/>
          </a:p>
        </p:txBody>
      </p:sp>
      <p:pic>
        <p:nvPicPr>
          <p:cNvPr id="11" name="Obraz 10" descr="txp_fig"/>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bwMode="auto">
          <a:xfrm>
            <a:off x="840708" y="3283999"/>
            <a:ext cx="2174904" cy="39473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Obraz 13" descr="txp_fig"/>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bwMode="auto">
          <a:xfrm>
            <a:off x="811780" y="3937324"/>
            <a:ext cx="2509369" cy="49439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Obraz 3" descr="txp_fig"/>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bwMode="auto">
          <a:xfrm>
            <a:off x="4787445" y="1630581"/>
            <a:ext cx="3933005" cy="5773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Obraz 14" descr="txp_fig"/>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bwMode="auto">
          <a:xfrm>
            <a:off x="840708" y="4818582"/>
            <a:ext cx="1255919" cy="32992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3" name="Grupa 2"/>
          <p:cNvGrpSpPr/>
          <p:nvPr/>
        </p:nvGrpSpPr>
        <p:grpSpPr>
          <a:xfrm>
            <a:off x="4495944" y="2397163"/>
            <a:ext cx="4224506" cy="4173404"/>
            <a:chOff x="3844628" y="1916832"/>
            <a:chExt cx="4224506" cy="4173404"/>
          </a:xfrm>
        </p:grpSpPr>
        <p:pic>
          <p:nvPicPr>
            <p:cNvPr id="32870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844628" y="1916832"/>
              <a:ext cx="4224506" cy="41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rostokąt 15"/>
            <p:cNvSpPr/>
            <p:nvPr/>
          </p:nvSpPr>
          <p:spPr bwMode="auto">
            <a:xfrm>
              <a:off x="4427984" y="4941168"/>
              <a:ext cx="576064" cy="5040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grpSp>
      <p:sp>
        <p:nvSpPr>
          <p:cNvPr id="17" name="Text Box 48"/>
          <p:cNvSpPr txBox="1">
            <a:spLocks noChangeArrowheads="1"/>
          </p:cNvSpPr>
          <p:nvPr/>
        </p:nvSpPr>
        <p:spPr bwMode="auto">
          <a:xfrm>
            <a:off x="1748369" y="908720"/>
            <a:ext cx="7143800" cy="584775"/>
          </a:xfrm>
          <a:prstGeom prst="rect">
            <a:avLst/>
          </a:prstGeom>
          <a:noFill/>
          <a:ln w="9525">
            <a:noFill/>
            <a:miter lim="800000"/>
            <a:headEnd/>
            <a:tailEnd/>
          </a:ln>
          <a:effectLst/>
        </p:spPr>
        <p:txBody>
          <a:bodyPr wrap="square">
            <a:spAutoFit/>
          </a:bodyPr>
          <a:lstStyle/>
          <a:p>
            <a:pPr algn="r">
              <a:spcBef>
                <a:spcPct val="50000"/>
              </a:spcBef>
            </a:pPr>
            <a:r>
              <a:rPr lang="it-IT" sz="1600" dirty="0" smtClean="0"/>
              <a:t>K. Banaszek, </a:t>
            </a:r>
            <a:r>
              <a:rPr lang="pl-PL" sz="1600" dirty="0" smtClean="0"/>
              <a:t>K. Horodecki, and P. Horodecki,</a:t>
            </a:r>
            <a:br>
              <a:rPr lang="pl-PL" sz="1600" dirty="0" smtClean="0"/>
            </a:br>
            <a:r>
              <a:rPr lang="en-US" sz="1600" dirty="0"/>
              <a:t>Phys. Rev. A </a:t>
            </a:r>
            <a:r>
              <a:rPr lang="en-US" sz="1600" b="1" dirty="0"/>
              <a:t>85</a:t>
            </a:r>
            <a:r>
              <a:rPr lang="en-US" sz="1600" dirty="0"/>
              <a:t>, 012330 (2012)</a:t>
            </a:r>
            <a:endParaRPr lang="pl-PL" sz="1600" dirty="0"/>
          </a:p>
        </p:txBody>
      </p:sp>
    </p:spTree>
    <p:extLst>
      <p:ext uri="{BB962C8B-B14F-4D97-AF65-F5344CB8AC3E}">
        <p14:creationId xmlns:p14="http://schemas.microsoft.com/office/powerpoint/2010/main" val="335639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125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Conclusions</a:t>
            </a:r>
            <a:endParaRPr lang="en-GB" sz="3200" b="1" dirty="0">
              <a:solidFill>
                <a:schemeClr val="folHlink"/>
              </a:solidFill>
              <a:latin typeface="Tahoma" pitchFamily="34" charset="0"/>
            </a:endParaRPr>
          </a:p>
        </p:txBody>
      </p:sp>
      <p:sp>
        <p:nvSpPr>
          <p:cNvPr id="7" name="pole tekstowe 6"/>
          <p:cNvSpPr txBox="1"/>
          <p:nvPr/>
        </p:nvSpPr>
        <p:spPr>
          <a:xfrm>
            <a:off x="683568" y="1412776"/>
            <a:ext cx="7704856" cy="4247317"/>
          </a:xfrm>
          <a:prstGeom prst="rect">
            <a:avLst/>
          </a:prstGeom>
          <a:noFill/>
        </p:spPr>
        <p:txBody>
          <a:bodyPr wrap="square" rtlCol="0">
            <a:spAutoFit/>
          </a:bodyPr>
          <a:lstStyle/>
          <a:p>
            <a:pPr algn="l">
              <a:spcBef>
                <a:spcPts val="1800"/>
              </a:spcBef>
              <a:buFont typeface="Arial" pitchFamily="34" charset="0"/>
              <a:buChar char="•"/>
            </a:pPr>
            <a:r>
              <a:rPr lang="pl-PL" sz="2000" dirty="0" smtClean="0"/>
              <a:t> </a:t>
            </a:r>
            <a:r>
              <a:rPr lang="pl-PL" sz="2000" dirty="0" err="1" smtClean="0"/>
              <a:t>Experimental</a:t>
            </a:r>
            <a:r>
              <a:rPr lang="pl-PL" sz="2000" dirty="0" smtClean="0"/>
              <a:t> </a:t>
            </a:r>
            <a:r>
              <a:rPr lang="pl-PL" sz="2000" dirty="0" err="1" smtClean="0"/>
              <a:t>demonstration</a:t>
            </a:r>
            <a:r>
              <a:rPr lang="pl-PL" sz="2000" dirty="0" smtClean="0"/>
              <a:t> </a:t>
            </a:r>
            <a:r>
              <a:rPr lang="pl-PL" sz="2000" smtClean="0"/>
              <a:t>of the </a:t>
            </a:r>
            <a:r>
              <a:rPr lang="pl-PL" sz="2000" dirty="0" err="1" smtClean="0"/>
              <a:t>separation</a:t>
            </a:r>
            <a:r>
              <a:rPr lang="pl-PL" sz="2000" dirty="0" smtClean="0"/>
              <a:t> </a:t>
            </a:r>
            <a:r>
              <a:rPr lang="pl-PL" sz="2000" dirty="0" err="1" smtClean="0"/>
              <a:t>between</a:t>
            </a:r>
            <a:r>
              <a:rPr lang="pl-PL" sz="2000" dirty="0" smtClean="0"/>
              <a:t> </a:t>
            </a:r>
            <a:r>
              <a:rPr lang="pl-PL" sz="2000" dirty="0" err="1" smtClean="0"/>
              <a:t>distillable</a:t>
            </a:r>
            <a:r>
              <a:rPr lang="pl-PL" sz="2000" dirty="0" smtClean="0"/>
              <a:t> </a:t>
            </a:r>
            <a:r>
              <a:rPr lang="pl-PL" sz="2000" dirty="0" err="1" smtClean="0"/>
              <a:t>entanglement</a:t>
            </a:r>
            <a:r>
              <a:rPr lang="pl-PL" sz="2000" dirty="0" smtClean="0"/>
              <a:t> and </a:t>
            </a:r>
            <a:r>
              <a:rPr lang="pl-PL" sz="2000" dirty="0" err="1" smtClean="0"/>
              <a:t>cryptographic</a:t>
            </a:r>
            <a:r>
              <a:rPr lang="pl-PL" sz="2000" dirty="0" smtClean="0"/>
              <a:t> </a:t>
            </a:r>
            <a:r>
              <a:rPr lang="pl-PL" sz="2000" dirty="0" err="1" smtClean="0"/>
              <a:t>key</a:t>
            </a:r>
            <a:r>
              <a:rPr lang="pl-PL" sz="2000" dirty="0" smtClean="0"/>
              <a:t> </a:t>
            </a:r>
            <a:r>
              <a:rPr lang="pl-PL" sz="2000" dirty="0" err="1" smtClean="0"/>
              <a:t>contents</a:t>
            </a:r>
            <a:endParaRPr lang="pl-PL" sz="2000" dirty="0" smtClean="0"/>
          </a:p>
          <a:p>
            <a:pPr algn="l">
              <a:spcBef>
                <a:spcPts val="1800"/>
              </a:spcBef>
              <a:buFont typeface="Arial" pitchFamily="34" charset="0"/>
              <a:buChar char="•"/>
            </a:pPr>
            <a:r>
              <a:rPr lang="pl-PL" sz="2000" dirty="0" smtClean="0"/>
              <a:t> </a:t>
            </a:r>
            <a:r>
              <a:rPr lang="pl-PL" sz="2000" dirty="0" err="1" smtClean="0"/>
              <a:t>Practical</a:t>
            </a:r>
            <a:r>
              <a:rPr lang="pl-PL" sz="2000" dirty="0" smtClean="0"/>
              <a:t> </a:t>
            </a:r>
            <a:r>
              <a:rPr lang="pl-PL" sz="2000" dirty="0" err="1" smtClean="0"/>
              <a:t>comparison</a:t>
            </a:r>
            <a:r>
              <a:rPr lang="pl-PL" sz="2000" dirty="0" smtClean="0"/>
              <a:t> of quantum state </a:t>
            </a:r>
            <a:r>
              <a:rPr lang="pl-PL" sz="2000" dirty="0" err="1" smtClean="0"/>
              <a:t>reconstruction</a:t>
            </a:r>
            <a:r>
              <a:rPr lang="pl-PL" sz="2000" dirty="0" smtClean="0"/>
              <a:t> </a:t>
            </a:r>
            <a:r>
              <a:rPr lang="pl-PL" sz="2000" dirty="0" err="1" smtClean="0"/>
              <a:t>methods</a:t>
            </a:r>
            <a:r>
              <a:rPr lang="pl-PL" sz="2000" dirty="0" smtClean="0"/>
              <a:t> for a </a:t>
            </a:r>
            <a:r>
              <a:rPr lang="pl-PL" sz="2000" dirty="0" err="1" smtClean="0"/>
              <a:t>noisy</a:t>
            </a:r>
            <a:r>
              <a:rPr lang="pl-PL" sz="2000" dirty="0" smtClean="0"/>
              <a:t> </a:t>
            </a:r>
            <a:r>
              <a:rPr lang="pl-PL" sz="2000" dirty="0" err="1" smtClean="0"/>
              <a:t>multiqubit</a:t>
            </a:r>
            <a:r>
              <a:rPr lang="pl-PL" sz="2000" dirty="0" smtClean="0"/>
              <a:t> state</a:t>
            </a:r>
          </a:p>
          <a:p>
            <a:pPr algn="l">
              <a:spcBef>
                <a:spcPts val="1800"/>
              </a:spcBef>
              <a:buFont typeface="Arial" pitchFamily="34" charset="0"/>
              <a:buChar char="•"/>
            </a:pPr>
            <a:r>
              <a:rPr lang="pl-PL" sz="2000" dirty="0" smtClean="0"/>
              <a:t> </a:t>
            </a:r>
            <a:r>
              <a:rPr lang="pl-PL" sz="2000" dirty="0" err="1" smtClean="0"/>
              <a:t>Full</a:t>
            </a:r>
            <a:r>
              <a:rPr lang="pl-PL" sz="2000" dirty="0" smtClean="0"/>
              <a:t> </a:t>
            </a:r>
            <a:r>
              <a:rPr lang="pl-PL" sz="2000" dirty="0" err="1" smtClean="0"/>
              <a:t>privacy</a:t>
            </a:r>
            <a:r>
              <a:rPr lang="pl-PL" sz="2000" dirty="0" smtClean="0"/>
              <a:t> </a:t>
            </a:r>
            <a:r>
              <a:rPr lang="pl-PL" sz="2000" dirty="0" err="1" smtClean="0"/>
              <a:t>analysis</a:t>
            </a:r>
            <a:r>
              <a:rPr lang="pl-PL" sz="2000" dirty="0" smtClean="0"/>
              <a:t> </a:t>
            </a:r>
            <a:r>
              <a:rPr lang="pl-PL" sz="2000" dirty="0" err="1" smtClean="0"/>
              <a:t>based</a:t>
            </a:r>
            <a:r>
              <a:rPr lang="pl-PL" sz="2000" dirty="0" smtClean="0"/>
              <a:t> on </a:t>
            </a:r>
            <a:r>
              <a:rPr lang="pl-PL" sz="2000" dirty="0" err="1" smtClean="0"/>
              <a:t>the</a:t>
            </a:r>
            <a:r>
              <a:rPr lang="pl-PL" sz="2000" dirty="0" smtClean="0"/>
              <a:t> </a:t>
            </a:r>
            <a:r>
              <a:rPr lang="pl-PL" sz="2000" dirty="0" err="1" smtClean="0"/>
              <a:t>reconstructed</a:t>
            </a:r>
            <a:r>
              <a:rPr lang="pl-PL" sz="2000" dirty="0" smtClean="0"/>
              <a:t> state</a:t>
            </a:r>
          </a:p>
          <a:p>
            <a:pPr algn="l">
              <a:spcBef>
                <a:spcPts val="1800"/>
              </a:spcBef>
              <a:buFont typeface="Arial" pitchFamily="34" charset="0"/>
              <a:buChar char="•"/>
            </a:pPr>
            <a:r>
              <a:rPr lang="pl-PL" sz="2000" dirty="0" smtClean="0"/>
              <a:t> </a:t>
            </a:r>
            <a:r>
              <a:rPr lang="pl-PL" sz="2000" dirty="0" err="1" smtClean="0"/>
              <a:t>Evaluation</a:t>
            </a:r>
            <a:r>
              <a:rPr lang="pl-PL" sz="2000" dirty="0" smtClean="0"/>
              <a:t> of </a:t>
            </a:r>
            <a:r>
              <a:rPr lang="pl-PL" sz="2000" dirty="0" err="1" smtClean="0"/>
              <a:t>highly</a:t>
            </a:r>
            <a:r>
              <a:rPr lang="pl-PL" sz="2000" dirty="0" smtClean="0"/>
              <a:t> </a:t>
            </a:r>
            <a:r>
              <a:rPr lang="pl-PL" sz="2000" dirty="0" err="1" smtClean="0"/>
              <a:t>non-linear</a:t>
            </a:r>
            <a:r>
              <a:rPr lang="pl-PL" sz="2000" dirty="0" smtClean="0"/>
              <a:t> </a:t>
            </a:r>
            <a:r>
              <a:rPr lang="pl-PL" sz="2000" dirty="0" err="1" smtClean="0"/>
              <a:t>information</a:t>
            </a:r>
            <a:r>
              <a:rPr lang="pl-PL" sz="2000" dirty="0" smtClean="0"/>
              <a:t> </a:t>
            </a:r>
            <a:r>
              <a:rPr lang="pl-PL" sz="2000" dirty="0" err="1" smtClean="0"/>
              <a:t>theoretic</a:t>
            </a:r>
            <a:r>
              <a:rPr lang="pl-PL" sz="2000" dirty="0" smtClean="0"/>
              <a:t> </a:t>
            </a:r>
            <a:r>
              <a:rPr lang="pl-PL" sz="2000" dirty="0" err="1" smtClean="0"/>
              <a:t>quantities</a:t>
            </a:r>
            <a:endParaRPr lang="pl-PL" sz="2000" dirty="0" smtClean="0"/>
          </a:p>
          <a:p>
            <a:pPr algn="l">
              <a:spcBef>
                <a:spcPts val="1800"/>
              </a:spcBef>
              <a:buFont typeface="Arial" pitchFamily="34" charset="0"/>
              <a:buChar char="•"/>
            </a:pPr>
            <a:r>
              <a:rPr lang="pl-PL" sz="2000" dirty="0" smtClean="0"/>
              <a:t> </a:t>
            </a:r>
            <a:r>
              <a:rPr lang="pl-PL" sz="2000" dirty="0" err="1" smtClean="0"/>
              <a:t>Implementation</a:t>
            </a:r>
            <a:r>
              <a:rPr lang="pl-PL" sz="2000" dirty="0" smtClean="0"/>
              <a:t> of a </a:t>
            </a:r>
            <a:r>
              <a:rPr lang="pl-PL" sz="2000" dirty="0" err="1" smtClean="0"/>
              <a:t>simple</a:t>
            </a:r>
            <a:r>
              <a:rPr lang="pl-PL" sz="2000" dirty="0" smtClean="0"/>
              <a:t> </a:t>
            </a:r>
            <a:r>
              <a:rPr lang="pl-PL" sz="2000" dirty="0" err="1" smtClean="0"/>
              <a:t>entanglement</a:t>
            </a:r>
            <a:r>
              <a:rPr lang="pl-PL" sz="2000" dirty="0" smtClean="0"/>
              <a:t> </a:t>
            </a:r>
            <a:r>
              <a:rPr lang="pl-PL" sz="2000" dirty="0" err="1" smtClean="0"/>
              <a:t>distillation</a:t>
            </a:r>
            <a:r>
              <a:rPr lang="pl-PL" sz="2000" dirty="0" smtClean="0"/>
              <a:t> </a:t>
            </a:r>
            <a:r>
              <a:rPr lang="pl-PL" sz="2000" dirty="0" err="1" smtClean="0"/>
              <a:t>protocol</a:t>
            </a:r>
            <a:endParaRPr lang="pl-PL" sz="2000" dirty="0" smtClean="0"/>
          </a:p>
          <a:p>
            <a:pPr algn="l">
              <a:spcBef>
                <a:spcPts val="1800"/>
              </a:spcBef>
              <a:buFont typeface="Arial" pitchFamily="34" charset="0"/>
              <a:buChar char="•"/>
            </a:pPr>
            <a:r>
              <a:rPr lang="pl-PL" sz="2000" dirty="0"/>
              <a:t> </a:t>
            </a:r>
            <a:r>
              <a:rPr lang="pl-PL" sz="2000" dirty="0" err="1" smtClean="0"/>
              <a:t>Witnessing</a:t>
            </a:r>
            <a:r>
              <a:rPr lang="pl-PL" sz="2000" dirty="0" smtClean="0"/>
              <a:t> </a:t>
            </a:r>
            <a:r>
              <a:rPr lang="pl-PL" sz="2000" dirty="0" err="1" smtClean="0"/>
              <a:t>privacy</a:t>
            </a:r>
            <a:r>
              <a:rPr lang="pl-PL" sz="2000" dirty="0" smtClean="0"/>
              <a:t> with </a:t>
            </a:r>
            <a:r>
              <a:rPr lang="pl-PL" sz="2000" dirty="0" err="1" smtClean="0"/>
              <a:t>few</a:t>
            </a:r>
            <a:r>
              <a:rPr lang="pl-PL" sz="2000" dirty="0" smtClean="0"/>
              <a:t> </a:t>
            </a:r>
            <a:r>
              <a:rPr lang="pl-PL" sz="2000" dirty="0" err="1" smtClean="0"/>
              <a:t>observables</a:t>
            </a:r>
            <a:endParaRPr lang="pl-PL" sz="2000" dirty="0" smtClean="0"/>
          </a:p>
          <a:p>
            <a:pPr algn="l">
              <a:spcBef>
                <a:spcPts val="1800"/>
              </a:spcBef>
              <a:buFont typeface="Arial" pitchFamily="34" charset="0"/>
              <a:buChar char="•"/>
            </a:pPr>
            <a:r>
              <a:rPr lang="pl-PL" sz="2000" dirty="0"/>
              <a:t> </a:t>
            </a:r>
            <a:r>
              <a:rPr lang="pl-PL" sz="2000" dirty="0" err="1" smtClean="0"/>
              <a:t>Multiple</a:t>
            </a:r>
            <a:r>
              <a:rPr lang="pl-PL" sz="2000" dirty="0" smtClean="0"/>
              <a:t> </a:t>
            </a:r>
            <a:r>
              <a:rPr lang="pl-PL" sz="2000" dirty="0" err="1" smtClean="0"/>
              <a:t>degrees</a:t>
            </a:r>
            <a:r>
              <a:rPr lang="pl-PL" sz="2000" dirty="0" smtClean="0"/>
              <a:t> of </a:t>
            </a:r>
            <a:r>
              <a:rPr lang="pl-PL" sz="2000" dirty="0" err="1" smtClean="0"/>
              <a:t>freedom</a:t>
            </a:r>
            <a:r>
              <a:rPr lang="pl-PL" sz="2000" dirty="0" smtClean="0"/>
              <a:t>? </a:t>
            </a:r>
            <a:endParaRPr lang="pl-PL" sz="2000" dirty="0"/>
          </a:p>
        </p:txBody>
      </p:sp>
    </p:spTree>
    <p:extLst>
      <p:ext uri="{BB962C8B-B14F-4D97-AF65-F5344CB8AC3E}">
        <p14:creationId xmlns:p14="http://schemas.microsoft.com/office/powerpoint/2010/main" val="985720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Line 2"/>
          <p:cNvSpPr>
            <a:spLocks noChangeShapeType="1"/>
          </p:cNvSpPr>
          <p:nvPr/>
        </p:nvSpPr>
        <p:spPr bwMode="auto">
          <a:xfrm>
            <a:off x="3619500" y="1919288"/>
            <a:ext cx="0" cy="990600"/>
          </a:xfrm>
          <a:prstGeom prst="line">
            <a:avLst/>
          </a:prstGeom>
          <a:noFill/>
          <a:ln w="25400">
            <a:solidFill>
              <a:schemeClr val="tx1"/>
            </a:solidFill>
            <a:round/>
            <a:headEnd/>
            <a:tailEnd/>
          </a:ln>
          <a:effectLst/>
        </p:spPr>
        <p:txBody>
          <a:bodyPr wrap="none" anchor="ctr"/>
          <a:lstStyle/>
          <a:p>
            <a:endParaRPr lang="pl-PL"/>
          </a:p>
        </p:txBody>
      </p:sp>
      <p:sp>
        <p:nvSpPr>
          <p:cNvPr id="187395" name="Line 3"/>
          <p:cNvSpPr>
            <a:spLocks noChangeShapeType="1"/>
          </p:cNvSpPr>
          <p:nvPr/>
        </p:nvSpPr>
        <p:spPr bwMode="auto">
          <a:xfrm>
            <a:off x="3848100" y="1995488"/>
            <a:ext cx="0" cy="990600"/>
          </a:xfrm>
          <a:prstGeom prst="line">
            <a:avLst/>
          </a:prstGeom>
          <a:noFill/>
          <a:ln w="25400">
            <a:solidFill>
              <a:schemeClr val="tx1"/>
            </a:solidFill>
            <a:round/>
            <a:headEnd/>
            <a:tailEnd/>
          </a:ln>
          <a:effectLst/>
        </p:spPr>
        <p:txBody>
          <a:bodyPr wrap="none" anchor="ctr"/>
          <a:lstStyle/>
          <a:p>
            <a:endParaRPr lang="pl-PL"/>
          </a:p>
        </p:txBody>
      </p:sp>
      <p:sp>
        <p:nvSpPr>
          <p:cNvPr id="187396" name="Line 4"/>
          <p:cNvSpPr>
            <a:spLocks noChangeShapeType="1"/>
          </p:cNvSpPr>
          <p:nvPr/>
        </p:nvSpPr>
        <p:spPr bwMode="auto">
          <a:xfrm>
            <a:off x="3009900" y="2224088"/>
            <a:ext cx="0" cy="990600"/>
          </a:xfrm>
          <a:prstGeom prst="line">
            <a:avLst/>
          </a:prstGeom>
          <a:noFill/>
          <a:ln w="25400">
            <a:solidFill>
              <a:schemeClr val="tx1"/>
            </a:solidFill>
            <a:round/>
            <a:headEnd/>
            <a:tailEnd/>
          </a:ln>
          <a:effectLst/>
        </p:spPr>
        <p:txBody>
          <a:bodyPr wrap="none" anchor="ctr"/>
          <a:lstStyle/>
          <a:p>
            <a:endParaRPr lang="pl-PL"/>
          </a:p>
        </p:txBody>
      </p:sp>
      <p:sp>
        <p:nvSpPr>
          <p:cNvPr id="187397" name="Line 5"/>
          <p:cNvSpPr>
            <a:spLocks noChangeShapeType="1"/>
          </p:cNvSpPr>
          <p:nvPr/>
        </p:nvSpPr>
        <p:spPr bwMode="auto">
          <a:xfrm flipV="1">
            <a:off x="3009900" y="19954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398" name="Line 6"/>
          <p:cNvSpPr>
            <a:spLocks noChangeShapeType="1"/>
          </p:cNvSpPr>
          <p:nvPr/>
        </p:nvSpPr>
        <p:spPr bwMode="auto">
          <a:xfrm flipV="1">
            <a:off x="3009900" y="29860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399" name="Line 7"/>
          <p:cNvSpPr>
            <a:spLocks noChangeShapeType="1"/>
          </p:cNvSpPr>
          <p:nvPr/>
        </p:nvSpPr>
        <p:spPr bwMode="auto">
          <a:xfrm>
            <a:off x="3848100" y="1995488"/>
            <a:ext cx="0" cy="990600"/>
          </a:xfrm>
          <a:prstGeom prst="line">
            <a:avLst/>
          </a:prstGeom>
          <a:noFill/>
          <a:ln w="25400">
            <a:solidFill>
              <a:schemeClr val="tx1"/>
            </a:solidFill>
            <a:round/>
            <a:headEnd/>
            <a:tailEnd/>
          </a:ln>
          <a:effectLst/>
        </p:spPr>
        <p:txBody>
          <a:bodyPr wrap="none" anchor="ctr"/>
          <a:lstStyle/>
          <a:p>
            <a:endParaRPr lang="pl-PL"/>
          </a:p>
        </p:txBody>
      </p:sp>
      <p:sp>
        <p:nvSpPr>
          <p:cNvPr id="187400" name="Line 8"/>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7401" name="Rectangle 9"/>
          <p:cNvSpPr>
            <a:spLocks noGrp="1" noChangeArrowheads="1"/>
          </p:cNvSpPr>
          <p:nvPr>
            <p:ph type="ctrTitle"/>
          </p:nvPr>
        </p:nvSpPr>
        <p:spPr>
          <a:xfrm>
            <a:off x="0" y="-152400"/>
            <a:ext cx="91440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Entangled</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photon</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pairs</a:t>
            </a:r>
            <a:endParaRPr lang="en-GB" sz="3200" b="1" dirty="0">
              <a:solidFill>
                <a:schemeClr val="folHlink"/>
              </a:solidFill>
              <a:latin typeface="Tahoma" pitchFamily="34" charset="0"/>
            </a:endParaRPr>
          </a:p>
        </p:txBody>
      </p:sp>
      <p:sp>
        <p:nvSpPr>
          <p:cNvPr id="187402" name="Oval 10"/>
          <p:cNvSpPr>
            <a:spLocks noChangeArrowheads="1"/>
          </p:cNvSpPr>
          <p:nvPr/>
        </p:nvSpPr>
        <p:spPr bwMode="auto">
          <a:xfrm rot="586121">
            <a:off x="6438900" y="2509838"/>
            <a:ext cx="1670050" cy="2681287"/>
          </a:xfrm>
          <a:prstGeom prst="ellipse">
            <a:avLst/>
          </a:prstGeom>
          <a:noFill/>
          <a:ln w="12700">
            <a:solidFill>
              <a:srgbClr val="FF0000"/>
            </a:solidFill>
            <a:round/>
            <a:headEnd/>
            <a:tailEnd/>
          </a:ln>
          <a:effectLst/>
        </p:spPr>
        <p:txBody>
          <a:bodyPr wrap="none" anchor="ctr"/>
          <a:lstStyle/>
          <a:p>
            <a:endParaRPr lang="pl-PL"/>
          </a:p>
        </p:txBody>
      </p:sp>
      <p:sp>
        <p:nvSpPr>
          <p:cNvPr id="187403" name="Line 11"/>
          <p:cNvSpPr>
            <a:spLocks noChangeShapeType="1"/>
          </p:cNvSpPr>
          <p:nvPr/>
        </p:nvSpPr>
        <p:spPr bwMode="auto">
          <a:xfrm flipV="1">
            <a:off x="6667500" y="3462338"/>
            <a:ext cx="1681163" cy="981075"/>
          </a:xfrm>
          <a:prstGeom prst="line">
            <a:avLst/>
          </a:prstGeom>
          <a:noFill/>
          <a:ln w="19050">
            <a:solidFill>
              <a:srgbClr val="FF0000"/>
            </a:solidFill>
            <a:prstDash val="dash"/>
            <a:round/>
            <a:headEnd/>
            <a:tailEnd/>
          </a:ln>
          <a:effectLst/>
        </p:spPr>
        <p:txBody>
          <a:bodyPr wrap="none" anchor="ctr"/>
          <a:lstStyle/>
          <a:p>
            <a:endParaRPr lang="pl-PL"/>
          </a:p>
        </p:txBody>
      </p:sp>
      <p:sp>
        <p:nvSpPr>
          <p:cNvPr id="187404" name="Line 12"/>
          <p:cNvSpPr>
            <a:spLocks noChangeShapeType="1"/>
          </p:cNvSpPr>
          <p:nvPr/>
        </p:nvSpPr>
        <p:spPr bwMode="auto">
          <a:xfrm>
            <a:off x="876300" y="1690688"/>
            <a:ext cx="2557463" cy="876300"/>
          </a:xfrm>
          <a:prstGeom prst="line">
            <a:avLst/>
          </a:prstGeom>
          <a:noFill/>
          <a:ln w="38100">
            <a:solidFill>
              <a:srgbClr val="B601FF"/>
            </a:solidFill>
            <a:round/>
            <a:headEnd/>
            <a:tailEnd type="stealth" w="med" len="lg"/>
          </a:ln>
          <a:effectLst/>
        </p:spPr>
        <p:txBody>
          <a:bodyPr wrap="none" anchor="ctr"/>
          <a:lstStyle/>
          <a:p>
            <a:endParaRPr lang="pl-PL"/>
          </a:p>
        </p:txBody>
      </p:sp>
      <p:sp>
        <p:nvSpPr>
          <p:cNvPr id="187405" name="Line 13"/>
          <p:cNvSpPr>
            <a:spLocks noChangeShapeType="1"/>
          </p:cNvSpPr>
          <p:nvPr/>
        </p:nvSpPr>
        <p:spPr bwMode="auto">
          <a:xfrm flipV="1">
            <a:off x="3314700" y="2519363"/>
            <a:ext cx="4119563" cy="9525"/>
          </a:xfrm>
          <a:prstGeom prst="line">
            <a:avLst/>
          </a:prstGeom>
          <a:noFill/>
          <a:ln w="12700">
            <a:solidFill>
              <a:srgbClr val="FF0000"/>
            </a:solidFill>
            <a:round/>
            <a:headEnd/>
            <a:tailEnd/>
          </a:ln>
          <a:effectLst/>
        </p:spPr>
        <p:txBody>
          <a:bodyPr wrap="none" anchor="ctr"/>
          <a:lstStyle/>
          <a:p>
            <a:endParaRPr lang="pl-PL"/>
          </a:p>
        </p:txBody>
      </p:sp>
      <p:sp>
        <p:nvSpPr>
          <p:cNvPr id="187406" name="Line 14"/>
          <p:cNvSpPr>
            <a:spLocks noChangeShapeType="1"/>
          </p:cNvSpPr>
          <p:nvPr/>
        </p:nvSpPr>
        <p:spPr bwMode="auto">
          <a:xfrm>
            <a:off x="3314700" y="2528888"/>
            <a:ext cx="3467100" cy="2519362"/>
          </a:xfrm>
          <a:prstGeom prst="line">
            <a:avLst/>
          </a:prstGeom>
          <a:noFill/>
          <a:ln w="12700">
            <a:solidFill>
              <a:srgbClr val="FF0000"/>
            </a:solidFill>
            <a:round/>
            <a:headEnd/>
            <a:tailEnd/>
          </a:ln>
          <a:effectLst/>
        </p:spPr>
        <p:txBody>
          <a:bodyPr wrap="none" anchor="ctr"/>
          <a:lstStyle/>
          <a:p>
            <a:endParaRPr lang="pl-PL"/>
          </a:p>
        </p:txBody>
      </p:sp>
      <p:sp>
        <p:nvSpPr>
          <p:cNvPr id="187407" name="Line 15"/>
          <p:cNvSpPr>
            <a:spLocks noChangeShapeType="1"/>
          </p:cNvSpPr>
          <p:nvPr/>
        </p:nvSpPr>
        <p:spPr bwMode="auto">
          <a:xfrm>
            <a:off x="3386138" y="2552700"/>
            <a:ext cx="4133850" cy="1400175"/>
          </a:xfrm>
          <a:prstGeom prst="line">
            <a:avLst/>
          </a:prstGeom>
          <a:noFill/>
          <a:ln w="19050">
            <a:solidFill>
              <a:srgbClr val="FF0000"/>
            </a:solidFill>
            <a:prstDash val="dash"/>
            <a:round/>
            <a:headEnd/>
            <a:tailEnd/>
          </a:ln>
          <a:effectLst/>
        </p:spPr>
        <p:txBody>
          <a:bodyPr wrap="none" anchor="ctr"/>
          <a:lstStyle/>
          <a:p>
            <a:endParaRPr lang="pl-PL"/>
          </a:p>
        </p:txBody>
      </p:sp>
      <p:sp>
        <p:nvSpPr>
          <p:cNvPr id="187408" name="Line 16"/>
          <p:cNvSpPr>
            <a:spLocks noChangeShapeType="1"/>
          </p:cNvSpPr>
          <p:nvPr/>
        </p:nvSpPr>
        <p:spPr bwMode="auto">
          <a:xfrm>
            <a:off x="3424238" y="2566988"/>
            <a:ext cx="3248025" cy="1866900"/>
          </a:xfrm>
          <a:prstGeom prst="line">
            <a:avLst/>
          </a:prstGeom>
          <a:noFill/>
          <a:ln w="38100">
            <a:solidFill>
              <a:srgbClr val="FF0000"/>
            </a:solidFill>
            <a:round/>
            <a:headEnd/>
            <a:tailEnd type="stealth" w="med" len="lg"/>
          </a:ln>
          <a:effectLst/>
        </p:spPr>
        <p:txBody>
          <a:bodyPr wrap="none" anchor="ctr"/>
          <a:lstStyle/>
          <a:p>
            <a:endParaRPr lang="pl-PL"/>
          </a:p>
        </p:txBody>
      </p:sp>
      <p:sp>
        <p:nvSpPr>
          <p:cNvPr id="187409" name="Line 17"/>
          <p:cNvSpPr>
            <a:spLocks noChangeShapeType="1"/>
          </p:cNvSpPr>
          <p:nvPr/>
        </p:nvSpPr>
        <p:spPr bwMode="auto">
          <a:xfrm>
            <a:off x="3419475" y="2571750"/>
            <a:ext cx="4919663" cy="900113"/>
          </a:xfrm>
          <a:prstGeom prst="line">
            <a:avLst/>
          </a:prstGeom>
          <a:noFill/>
          <a:ln w="38100">
            <a:solidFill>
              <a:srgbClr val="FF0000"/>
            </a:solidFill>
            <a:round/>
            <a:headEnd/>
            <a:tailEnd type="stealth" w="med" len="lg"/>
          </a:ln>
          <a:effectLst/>
        </p:spPr>
        <p:txBody>
          <a:bodyPr wrap="none" anchor="ctr"/>
          <a:lstStyle/>
          <a:p>
            <a:endParaRPr lang="pl-PL"/>
          </a:p>
        </p:txBody>
      </p:sp>
      <p:sp>
        <p:nvSpPr>
          <p:cNvPr id="187410" name="Oval 18"/>
          <p:cNvSpPr>
            <a:spLocks noChangeArrowheads="1"/>
          </p:cNvSpPr>
          <p:nvPr/>
        </p:nvSpPr>
        <p:spPr bwMode="auto">
          <a:xfrm>
            <a:off x="2852738" y="2943225"/>
            <a:ext cx="104775" cy="190500"/>
          </a:xfrm>
          <a:prstGeom prst="ellipse">
            <a:avLst/>
          </a:prstGeom>
          <a:solidFill>
            <a:schemeClr val="tx1"/>
          </a:solidFill>
          <a:ln w="9525">
            <a:solidFill>
              <a:schemeClr val="tx1"/>
            </a:solidFill>
            <a:round/>
            <a:headEnd/>
            <a:tailEnd/>
          </a:ln>
          <a:effectLst/>
        </p:spPr>
        <p:txBody>
          <a:bodyPr wrap="none" anchor="ctr"/>
          <a:lstStyle/>
          <a:p>
            <a:endParaRPr lang="pl-PL"/>
          </a:p>
        </p:txBody>
      </p:sp>
      <p:grpSp>
        <p:nvGrpSpPr>
          <p:cNvPr id="187411" name="Group 19"/>
          <p:cNvGrpSpPr>
            <a:grpSpLocks/>
          </p:cNvGrpSpPr>
          <p:nvPr/>
        </p:nvGrpSpPr>
        <p:grpSpPr bwMode="auto">
          <a:xfrm>
            <a:off x="865188" y="1397000"/>
            <a:ext cx="1989137" cy="1230313"/>
            <a:chOff x="545" y="880"/>
            <a:chExt cx="1253" cy="775"/>
          </a:xfrm>
        </p:grpSpPr>
        <p:sp>
          <p:nvSpPr>
            <p:cNvPr id="187412" name="Line 20"/>
            <p:cNvSpPr>
              <a:spLocks noChangeShapeType="1"/>
            </p:cNvSpPr>
            <p:nvPr/>
          </p:nvSpPr>
          <p:spPr bwMode="auto">
            <a:xfrm flipH="1">
              <a:off x="545" y="880"/>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3" name="Line 21"/>
            <p:cNvSpPr>
              <a:spLocks noChangeShapeType="1"/>
            </p:cNvSpPr>
            <p:nvPr/>
          </p:nvSpPr>
          <p:spPr bwMode="auto">
            <a:xfrm flipH="1">
              <a:off x="779" y="962"/>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4" name="Line 22"/>
            <p:cNvSpPr>
              <a:spLocks noChangeShapeType="1"/>
            </p:cNvSpPr>
            <p:nvPr/>
          </p:nvSpPr>
          <p:spPr bwMode="auto">
            <a:xfrm flipH="1">
              <a:off x="1021" y="1044"/>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5" name="Line 23"/>
            <p:cNvSpPr>
              <a:spLocks noChangeShapeType="1"/>
            </p:cNvSpPr>
            <p:nvPr/>
          </p:nvSpPr>
          <p:spPr bwMode="auto">
            <a:xfrm flipH="1">
              <a:off x="1277" y="1117"/>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sp>
          <p:nvSpPr>
            <p:cNvPr id="187416" name="Line 24"/>
            <p:cNvSpPr>
              <a:spLocks noChangeShapeType="1"/>
            </p:cNvSpPr>
            <p:nvPr/>
          </p:nvSpPr>
          <p:spPr bwMode="auto">
            <a:xfrm flipH="1">
              <a:off x="1510" y="1175"/>
              <a:ext cx="288" cy="480"/>
            </a:xfrm>
            <a:prstGeom prst="line">
              <a:avLst/>
            </a:prstGeom>
            <a:noFill/>
            <a:ln w="38100">
              <a:solidFill>
                <a:srgbClr val="B601FF"/>
              </a:solidFill>
              <a:round/>
              <a:headEnd type="stealth" w="sm" len="med"/>
              <a:tailEnd type="stealth" w="sm" len="med"/>
            </a:ln>
            <a:effectLst/>
          </p:spPr>
          <p:txBody>
            <a:bodyPr wrap="none" anchor="ctr"/>
            <a:lstStyle/>
            <a:p>
              <a:endParaRPr lang="pl-PL"/>
            </a:p>
          </p:txBody>
        </p:sp>
      </p:grpSp>
      <p:sp>
        <p:nvSpPr>
          <p:cNvPr id="187417" name="Line 25"/>
          <p:cNvSpPr>
            <a:spLocks noChangeShapeType="1"/>
          </p:cNvSpPr>
          <p:nvPr/>
        </p:nvSpPr>
        <p:spPr bwMode="auto">
          <a:xfrm flipH="1">
            <a:off x="4800600" y="2438400"/>
            <a:ext cx="0" cy="685800"/>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18" name="Line 26"/>
          <p:cNvSpPr>
            <a:spLocks noChangeShapeType="1"/>
          </p:cNvSpPr>
          <p:nvPr/>
        </p:nvSpPr>
        <p:spPr bwMode="auto">
          <a:xfrm flipH="1">
            <a:off x="4241800" y="2724150"/>
            <a:ext cx="0" cy="685800"/>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19" name="Line 27"/>
          <p:cNvSpPr>
            <a:spLocks noChangeShapeType="1"/>
          </p:cNvSpPr>
          <p:nvPr/>
        </p:nvSpPr>
        <p:spPr bwMode="auto">
          <a:xfrm flipH="1">
            <a:off x="5364163" y="3344863"/>
            <a:ext cx="0" cy="685800"/>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20" name="Line 28"/>
          <p:cNvSpPr>
            <a:spLocks noChangeShapeType="1"/>
          </p:cNvSpPr>
          <p:nvPr/>
        </p:nvSpPr>
        <p:spPr bwMode="auto">
          <a:xfrm flipH="1">
            <a:off x="6269038" y="2774950"/>
            <a:ext cx="0" cy="685800"/>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21" name="Rectangle 29"/>
          <p:cNvSpPr>
            <a:spLocks noChangeArrowheads="1"/>
          </p:cNvSpPr>
          <p:nvPr/>
        </p:nvSpPr>
        <p:spPr bwMode="auto">
          <a:xfrm>
            <a:off x="4312539" y="914400"/>
            <a:ext cx="4679061" cy="584775"/>
          </a:xfrm>
          <a:prstGeom prst="rect">
            <a:avLst/>
          </a:prstGeom>
          <a:noFill/>
          <a:ln w="9525">
            <a:noFill/>
            <a:miter lim="800000"/>
            <a:headEnd/>
            <a:tailEnd/>
          </a:ln>
          <a:effectLst/>
        </p:spPr>
        <p:txBody>
          <a:bodyPr wrap="square">
            <a:spAutoFit/>
          </a:bodyPr>
          <a:lstStyle/>
          <a:p>
            <a:pPr algn="l"/>
            <a:r>
              <a:rPr lang="en-GB" sz="1600" dirty="0"/>
              <a:t>P. G. </a:t>
            </a:r>
            <a:r>
              <a:rPr lang="en-GB" sz="1600" dirty="0" err="1"/>
              <a:t>Kwiat</a:t>
            </a:r>
            <a:r>
              <a:rPr lang="en-GB" sz="1600" dirty="0"/>
              <a:t>, E. </a:t>
            </a:r>
            <a:r>
              <a:rPr lang="en-GB" sz="1600" dirty="0" err="1"/>
              <a:t>Waks</a:t>
            </a:r>
            <a:r>
              <a:rPr lang="en-GB" sz="1600" dirty="0"/>
              <a:t>, A. G. White, I. </a:t>
            </a:r>
            <a:r>
              <a:rPr lang="en-GB" sz="1600" dirty="0" err="1"/>
              <a:t>Appelbaum</a:t>
            </a:r>
            <a:r>
              <a:rPr lang="en-GB" sz="1600" dirty="0"/>
              <a:t>, and P. H. </a:t>
            </a:r>
            <a:r>
              <a:rPr lang="en-GB" sz="1600" dirty="0" err="1"/>
              <a:t>Eberhard</a:t>
            </a:r>
            <a:r>
              <a:rPr lang="en-GB" sz="1600" dirty="0"/>
              <a:t>, Phys. Rev. A </a:t>
            </a:r>
            <a:r>
              <a:rPr lang="en-GB" sz="1600" b="1" dirty="0"/>
              <a:t>60</a:t>
            </a:r>
            <a:r>
              <a:rPr lang="en-GB" sz="1600" dirty="0"/>
              <a:t>, R773 (1999)</a:t>
            </a:r>
          </a:p>
        </p:txBody>
      </p:sp>
      <p:sp>
        <p:nvSpPr>
          <p:cNvPr id="187422" name="Line 30"/>
          <p:cNvSpPr>
            <a:spLocks noChangeShapeType="1"/>
          </p:cNvSpPr>
          <p:nvPr/>
        </p:nvSpPr>
        <p:spPr bwMode="auto">
          <a:xfrm>
            <a:off x="3009900" y="2224088"/>
            <a:ext cx="0" cy="990600"/>
          </a:xfrm>
          <a:prstGeom prst="line">
            <a:avLst/>
          </a:prstGeom>
          <a:noFill/>
          <a:ln w="25400">
            <a:solidFill>
              <a:schemeClr val="tx1"/>
            </a:solidFill>
            <a:round/>
            <a:headEnd/>
            <a:tailEnd/>
          </a:ln>
          <a:effectLst/>
        </p:spPr>
        <p:txBody>
          <a:bodyPr wrap="none" anchor="ctr"/>
          <a:lstStyle/>
          <a:p>
            <a:endParaRPr lang="pl-PL"/>
          </a:p>
        </p:txBody>
      </p:sp>
      <p:sp>
        <p:nvSpPr>
          <p:cNvPr id="187423" name="Line 31"/>
          <p:cNvSpPr>
            <a:spLocks noChangeShapeType="1"/>
          </p:cNvSpPr>
          <p:nvPr/>
        </p:nvSpPr>
        <p:spPr bwMode="auto">
          <a:xfrm flipV="1">
            <a:off x="3009900" y="19954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4" name="Line 32"/>
          <p:cNvSpPr>
            <a:spLocks noChangeShapeType="1"/>
          </p:cNvSpPr>
          <p:nvPr/>
        </p:nvSpPr>
        <p:spPr bwMode="auto">
          <a:xfrm flipV="1">
            <a:off x="3009900" y="29860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5" name="Line 33"/>
          <p:cNvSpPr>
            <a:spLocks noChangeShapeType="1"/>
          </p:cNvSpPr>
          <p:nvPr/>
        </p:nvSpPr>
        <p:spPr bwMode="auto">
          <a:xfrm>
            <a:off x="2781300" y="2147888"/>
            <a:ext cx="0" cy="990600"/>
          </a:xfrm>
          <a:prstGeom prst="line">
            <a:avLst/>
          </a:prstGeom>
          <a:noFill/>
          <a:ln w="25400">
            <a:solidFill>
              <a:schemeClr val="tx1"/>
            </a:solidFill>
            <a:round/>
            <a:headEnd/>
            <a:tailEnd/>
          </a:ln>
          <a:effectLst/>
        </p:spPr>
        <p:txBody>
          <a:bodyPr wrap="none" anchor="ctr"/>
          <a:lstStyle/>
          <a:p>
            <a:endParaRPr lang="pl-PL"/>
          </a:p>
        </p:txBody>
      </p:sp>
      <p:sp>
        <p:nvSpPr>
          <p:cNvPr id="187426" name="Line 34"/>
          <p:cNvSpPr>
            <a:spLocks noChangeShapeType="1"/>
          </p:cNvSpPr>
          <p:nvPr/>
        </p:nvSpPr>
        <p:spPr bwMode="auto">
          <a:xfrm flipV="1">
            <a:off x="2781300" y="19192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7" name="Line 35"/>
          <p:cNvSpPr>
            <a:spLocks noChangeShapeType="1"/>
          </p:cNvSpPr>
          <p:nvPr/>
        </p:nvSpPr>
        <p:spPr bwMode="auto">
          <a:xfrm flipV="1">
            <a:off x="2781300" y="2909888"/>
            <a:ext cx="838200" cy="228600"/>
          </a:xfrm>
          <a:prstGeom prst="line">
            <a:avLst/>
          </a:prstGeom>
          <a:noFill/>
          <a:ln w="25400">
            <a:solidFill>
              <a:schemeClr val="tx1"/>
            </a:solidFill>
            <a:round/>
            <a:headEnd/>
            <a:tailEnd/>
          </a:ln>
          <a:effectLst/>
        </p:spPr>
        <p:txBody>
          <a:bodyPr wrap="none" anchor="ctr"/>
          <a:lstStyle/>
          <a:p>
            <a:endParaRPr lang="pl-PL"/>
          </a:p>
        </p:txBody>
      </p:sp>
      <p:sp>
        <p:nvSpPr>
          <p:cNvPr id="187428" name="Line 36"/>
          <p:cNvSpPr>
            <a:spLocks noChangeShapeType="1"/>
          </p:cNvSpPr>
          <p:nvPr/>
        </p:nvSpPr>
        <p:spPr bwMode="auto">
          <a:xfrm>
            <a:off x="2781300" y="2147888"/>
            <a:ext cx="228600" cy="76200"/>
          </a:xfrm>
          <a:prstGeom prst="line">
            <a:avLst/>
          </a:prstGeom>
          <a:noFill/>
          <a:ln w="25400">
            <a:solidFill>
              <a:schemeClr val="tx1"/>
            </a:solidFill>
            <a:round/>
            <a:headEnd/>
            <a:tailEnd/>
          </a:ln>
          <a:effectLst/>
        </p:spPr>
        <p:txBody>
          <a:bodyPr wrap="none" anchor="ctr"/>
          <a:lstStyle/>
          <a:p>
            <a:endParaRPr lang="pl-PL"/>
          </a:p>
        </p:txBody>
      </p:sp>
      <p:sp>
        <p:nvSpPr>
          <p:cNvPr id="187429" name="Line 37"/>
          <p:cNvSpPr>
            <a:spLocks noChangeShapeType="1"/>
          </p:cNvSpPr>
          <p:nvPr/>
        </p:nvSpPr>
        <p:spPr bwMode="auto">
          <a:xfrm>
            <a:off x="3619500" y="1919288"/>
            <a:ext cx="228600" cy="76200"/>
          </a:xfrm>
          <a:prstGeom prst="line">
            <a:avLst/>
          </a:prstGeom>
          <a:noFill/>
          <a:ln w="25400">
            <a:solidFill>
              <a:schemeClr val="tx1"/>
            </a:solidFill>
            <a:round/>
            <a:headEnd/>
            <a:tailEnd/>
          </a:ln>
          <a:effectLst/>
        </p:spPr>
        <p:txBody>
          <a:bodyPr wrap="none" anchor="ctr"/>
          <a:lstStyle/>
          <a:p>
            <a:endParaRPr lang="pl-PL"/>
          </a:p>
        </p:txBody>
      </p:sp>
      <p:sp>
        <p:nvSpPr>
          <p:cNvPr id="187430" name="Line 38"/>
          <p:cNvSpPr>
            <a:spLocks noChangeShapeType="1"/>
          </p:cNvSpPr>
          <p:nvPr/>
        </p:nvSpPr>
        <p:spPr bwMode="auto">
          <a:xfrm flipH="1" flipV="1">
            <a:off x="2781300" y="3138488"/>
            <a:ext cx="228600" cy="76200"/>
          </a:xfrm>
          <a:prstGeom prst="line">
            <a:avLst/>
          </a:prstGeom>
          <a:noFill/>
          <a:ln w="25400">
            <a:solidFill>
              <a:schemeClr val="tx1"/>
            </a:solidFill>
            <a:round/>
            <a:headEnd/>
            <a:tailEnd/>
          </a:ln>
          <a:effectLst/>
        </p:spPr>
        <p:txBody>
          <a:bodyPr wrap="none" anchor="ctr"/>
          <a:lstStyle/>
          <a:p>
            <a:endParaRPr lang="pl-PL"/>
          </a:p>
        </p:txBody>
      </p:sp>
      <p:sp>
        <p:nvSpPr>
          <p:cNvPr id="187431" name="Line 39"/>
          <p:cNvSpPr>
            <a:spLocks noChangeShapeType="1"/>
          </p:cNvSpPr>
          <p:nvPr/>
        </p:nvSpPr>
        <p:spPr bwMode="auto">
          <a:xfrm flipH="1" flipV="1">
            <a:off x="3619500" y="2909888"/>
            <a:ext cx="228600" cy="76200"/>
          </a:xfrm>
          <a:prstGeom prst="line">
            <a:avLst/>
          </a:prstGeom>
          <a:noFill/>
          <a:ln w="25400">
            <a:solidFill>
              <a:schemeClr val="tx1"/>
            </a:solidFill>
            <a:round/>
            <a:headEnd/>
            <a:tailEnd/>
          </a:ln>
          <a:effectLst/>
        </p:spPr>
        <p:txBody>
          <a:bodyPr wrap="none" anchor="ctr"/>
          <a:lstStyle/>
          <a:p>
            <a:endParaRPr lang="pl-PL"/>
          </a:p>
        </p:txBody>
      </p:sp>
      <p:grpSp>
        <p:nvGrpSpPr>
          <p:cNvPr id="187432" name="Group 40"/>
          <p:cNvGrpSpPr>
            <a:grpSpLocks/>
          </p:cNvGrpSpPr>
          <p:nvPr/>
        </p:nvGrpSpPr>
        <p:grpSpPr bwMode="auto">
          <a:xfrm>
            <a:off x="3009900" y="1995488"/>
            <a:ext cx="5327650" cy="3271837"/>
            <a:chOff x="1896" y="1257"/>
            <a:chExt cx="3356" cy="2061"/>
          </a:xfrm>
        </p:grpSpPr>
        <p:grpSp>
          <p:nvGrpSpPr>
            <p:cNvPr id="187433" name="Group 41"/>
            <p:cNvGrpSpPr>
              <a:grpSpLocks/>
            </p:cNvGrpSpPr>
            <p:nvPr/>
          </p:nvGrpSpPr>
          <p:grpSpPr bwMode="auto">
            <a:xfrm>
              <a:off x="2232" y="1629"/>
              <a:ext cx="3020" cy="1689"/>
              <a:chOff x="2232" y="1629"/>
              <a:chExt cx="3020" cy="1689"/>
            </a:xfrm>
          </p:grpSpPr>
          <p:sp>
            <p:nvSpPr>
              <p:cNvPr id="187434" name="Oval 42"/>
              <p:cNvSpPr>
                <a:spLocks noChangeArrowheads="1"/>
              </p:cNvSpPr>
              <p:nvPr/>
            </p:nvSpPr>
            <p:spPr bwMode="auto">
              <a:xfrm rot="586121">
                <a:off x="4200" y="1629"/>
                <a:ext cx="1052" cy="1689"/>
              </a:xfrm>
              <a:prstGeom prst="ellipse">
                <a:avLst/>
              </a:prstGeom>
              <a:noFill/>
              <a:ln w="12700">
                <a:solidFill>
                  <a:srgbClr val="FF0000"/>
                </a:solidFill>
                <a:round/>
                <a:headEnd/>
                <a:tailEnd/>
              </a:ln>
              <a:effectLst/>
            </p:spPr>
            <p:txBody>
              <a:bodyPr wrap="none" anchor="ctr"/>
              <a:lstStyle/>
              <a:p>
                <a:endParaRPr lang="pl-PL"/>
              </a:p>
            </p:txBody>
          </p:sp>
          <p:sp>
            <p:nvSpPr>
              <p:cNvPr id="187435" name="Line 43"/>
              <p:cNvSpPr>
                <a:spLocks noChangeShapeType="1"/>
              </p:cNvSpPr>
              <p:nvPr/>
            </p:nvSpPr>
            <p:spPr bwMode="auto">
              <a:xfrm flipV="1">
                <a:off x="2232" y="1635"/>
                <a:ext cx="2595" cy="6"/>
              </a:xfrm>
              <a:prstGeom prst="line">
                <a:avLst/>
              </a:prstGeom>
              <a:noFill/>
              <a:ln w="12700">
                <a:solidFill>
                  <a:srgbClr val="FF0000"/>
                </a:solidFill>
                <a:round/>
                <a:headEnd/>
                <a:tailEnd/>
              </a:ln>
              <a:effectLst/>
            </p:spPr>
            <p:txBody>
              <a:bodyPr wrap="none" anchor="ctr"/>
              <a:lstStyle/>
              <a:p>
                <a:endParaRPr lang="pl-PL"/>
              </a:p>
            </p:txBody>
          </p:sp>
          <p:sp>
            <p:nvSpPr>
              <p:cNvPr id="187436" name="Line 44"/>
              <p:cNvSpPr>
                <a:spLocks noChangeShapeType="1"/>
              </p:cNvSpPr>
              <p:nvPr/>
            </p:nvSpPr>
            <p:spPr bwMode="auto">
              <a:xfrm>
                <a:off x="2232" y="1641"/>
                <a:ext cx="2217" cy="1611"/>
              </a:xfrm>
              <a:prstGeom prst="line">
                <a:avLst/>
              </a:prstGeom>
              <a:noFill/>
              <a:ln w="12700">
                <a:solidFill>
                  <a:srgbClr val="FF0000"/>
                </a:solidFill>
                <a:round/>
                <a:headEnd/>
                <a:tailEnd/>
              </a:ln>
              <a:effectLst/>
            </p:spPr>
            <p:txBody>
              <a:bodyPr wrap="none" anchor="ctr"/>
              <a:lstStyle/>
              <a:p>
                <a:endParaRPr lang="pl-PL"/>
              </a:p>
            </p:txBody>
          </p:sp>
          <p:sp>
            <p:nvSpPr>
              <p:cNvPr id="187437" name="Line 45"/>
              <p:cNvSpPr>
                <a:spLocks noChangeShapeType="1"/>
              </p:cNvSpPr>
              <p:nvPr/>
            </p:nvSpPr>
            <p:spPr bwMode="auto">
              <a:xfrm flipV="1">
                <a:off x="4569" y="2038"/>
                <a:ext cx="380" cy="104"/>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38" name="Line 46"/>
              <p:cNvSpPr>
                <a:spLocks noChangeShapeType="1"/>
              </p:cNvSpPr>
              <p:nvPr/>
            </p:nvSpPr>
            <p:spPr bwMode="auto">
              <a:xfrm flipV="1">
                <a:off x="3618" y="2521"/>
                <a:ext cx="380" cy="104"/>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39" name="Line 47"/>
              <p:cNvSpPr>
                <a:spLocks noChangeShapeType="1"/>
              </p:cNvSpPr>
              <p:nvPr/>
            </p:nvSpPr>
            <p:spPr bwMode="auto">
              <a:xfrm flipV="1">
                <a:off x="4176" y="1957"/>
                <a:ext cx="380" cy="104"/>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40" name="Line 48"/>
              <p:cNvSpPr>
                <a:spLocks noChangeShapeType="1"/>
              </p:cNvSpPr>
              <p:nvPr/>
            </p:nvSpPr>
            <p:spPr bwMode="auto">
              <a:xfrm flipV="1">
                <a:off x="2955" y="2125"/>
                <a:ext cx="380" cy="104"/>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41" name="Line 49"/>
              <p:cNvSpPr>
                <a:spLocks noChangeShapeType="1"/>
              </p:cNvSpPr>
              <p:nvPr/>
            </p:nvSpPr>
            <p:spPr bwMode="auto">
              <a:xfrm flipV="1">
                <a:off x="3450" y="2404"/>
                <a:ext cx="380" cy="104"/>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sp>
            <p:nvSpPr>
              <p:cNvPr id="187442" name="Line 50"/>
              <p:cNvSpPr>
                <a:spLocks noChangeShapeType="1"/>
              </p:cNvSpPr>
              <p:nvPr/>
            </p:nvSpPr>
            <p:spPr bwMode="auto">
              <a:xfrm flipV="1">
                <a:off x="3408" y="1831"/>
                <a:ext cx="380" cy="104"/>
              </a:xfrm>
              <a:prstGeom prst="line">
                <a:avLst/>
              </a:prstGeom>
              <a:noFill/>
              <a:ln w="38100">
                <a:solidFill>
                  <a:srgbClr val="FF0000"/>
                </a:solidFill>
                <a:round/>
                <a:headEnd type="stealth" w="sm" len="med"/>
                <a:tailEnd type="stealth" w="sm" len="med"/>
              </a:ln>
              <a:effectLst/>
            </p:spPr>
            <p:txBody>
              <a:bodyPr wrap="none" anchor="ctr"/>
              <a:lstStyle/>
              <a:p>
                <a:endParaRPr lang="pl-PL"/>
              </a:p>
            </p:txBody>
          </p:sp>
        </p:grpSp>
        <p:grpSp>
          <p:nvGrpSpPr>
            <p:cNvPr id="187443" name="Group 51"/>
            <p:cNvGrpSpPr>
              <a:grpSpLocks/>
            </p:cNvGrpSpPr>
            <p:nvPr/>
          </p:nvGrpSpPr>
          <p:grpSpPr bwMode="auto">
            <a:xfrm>
              <a:off x="1896" y="1257"/>
              <a:ext cx="672" cy="816"/>
              <a:chOff x="1896" y="1257"/>
              <a:chExt cx="672" cy="816"/>
            </a:xfrm>
          </p:grpSpPr>
          <p:sp>
            <p:nvSpPr>
              <p:cNvPr id="187444" name="Oval 52"/>
              <p:cNvSpPr>
                <a:spLocks noChangeArrowheads="1"/>
              </p:cNvSpPr>
              <p:nvPr/>
            </p:nvSpPr>
            <p:spPr bwMode="auto">
              <a:xfrm rot="4582689">
                <a:off x="2052" y="1341"/>
                <a:ext cx="47" cy="103"/>
              </a:xfrm>
              <a:prstGeom prst="ellipse">
                <a:avLst/>
              </a:prstGeom>
              <a:solidFill>
                <a:schemeClr val="tx1"/>
              </a:solidFill>
              <a:ln w="9525">
                <a:solidFill>
                  <a:schemeClr val="tx1"/>
                </a:solidFill>
                <a:round/>
                <a:headEnd/>
                <a:tailEnd/>
              </a:ln>
              <a:effectLst/>
            </p:spPr>
            <p:txBody>
              <a:bodyPr wrap="none" anchor="ctr"/>
              <a:lstStyle/>
              <a:p>
                <a:endParaRPr lang="pl-PL"/>
              </a:p>
            </p:txBody>
          </p:sp>
          <p:sp>
            <p:nvSpPr>
              <p:cNvPr id="187445" name="Line 53"/>
              <p:cNvSpPr>
                <a:spLocks noChangeShapeType="1"/>
              </p:cNvSpPr>
              <p:nvPr/>
            </p:nvSpPr>
            <p:spPr bwMode="auto">
              <a:xfrm flipV="1">
                <a:off x="2040" y="1305"/>
                <a:ext cx="528" cy="144"/>
              </a:xfrm>
              <a:prstGeom prst="line">
                <a:avLst/>
              </a:prstGeom>
              <a:noFill/>
              <a:ln w="25400">
                <a:solidFill>
                  <a:schemeClr val="tx1"/>
                </a:solidFill>
                <a:round/>
                <a:headEnd/>
                <a:tailEnd/>
              </a:ln>
              <a:effectLst/>
            </p:spPr>
            <p:txBody>
              <a:bodyPr wrap="none" anchor="ctr"/>
              <a:lstStyle/>
              <a:p>
                <a:endParaRPr lang="pl-PL"/>
              </a:p>
            </p:txBody>
          </p:sp>
          <p:sp>
            <p:nvSpPr>
              <p:cNvPr id="187446" name="Line 54"/>
              <p:cNvSpPr>
                <a:spLocks noChangeShapeType="1"/>
              </p:cNvSpPr>
              <p:nvPr/>
            </p:nvSpPr>
            <p:spPr bwMode="auto">
              <a:xfrm flipV="1">
                <a:off x="2040" y="1929"/>
                <a:ext cx="528" cy="144"/>
              </a:xfrm>
              <a:prstGeom prst="line">
                <a:avLst/>
              </a:prstGeom>
              <a:noFill/>
              <a:ln w="25400">
                <a:solidFill>
                  <a:schemeClr val="tx1"/>
                </a:solidFill>
                <a:round/>
                <a:headEnd/>
                <a:tailEnd/>
              </a:ln>
              <a:effectLst/>
            </p:spPr>
            <p:txBody>
              <a:bodyPr wrap="none" anchor="ctr"/>
              <a:lstStyle/>
              <a:p>
                <a:endParaRPr lang="pl-PL"/>
              </a:p>
            </p:txBody>
          </p:sp>
          <p:sp>
            <p:nvSpPr>
              <p:cNvPr id="187447" name="Line 55"/>
              <p:cNvSpPr>
                <a:spLocks noChangeShapeType="1"/>
              </p:cNvSpPr>
              <p:nvPr/>
            </p:nvSpPr>
            <p:spPr bwMode="auto">
              <a:xfrm>
                <a:off x="2568" y="1305"/>
                <a:ext cx="0" cy="624"/>
              </a:xfrm>
              <a:prstGeom prst="line">
                <a:avLst/>
              </a:prstGeom>
              <a:noFill/>
              <a:ln w="25400">
                <a:solidFill>
                  <a:schemeClr val="tx1"/>
                </a:solidFill>
                <a:round/>
                <a:headEnd/>
                <a:tailEnd/>
              </a:ln>
              <a:effectLst/>
            </p:spPr>
            <p:txBody>
              <a:bodyPr wrap="none" anchor="ctr"/>
              <a:lstStyle/>
              <a:p>
                <a:endParaRPr lang="pl-PL"/>
              </a:p>
            </p:txBody>
          </p:sp>
          <p:sp>
            <p:nvSpPr>
              <p:cNvPr id="187448" name="Line 56"/>
              <p:cNvSpPr>
                <a:spLocks noChangeShapeType="1"/>
              </p:cNvSpPr>
              <p:nvPr/>
            </p:nvSpPr>
            <p:spPr bwMode="auto">
              <a:xfrm>
                <a:off x="1896" y="1401"/>
                <a:ext cx="144" cy="48"/>
              </a:xfrm>
              <a:prstGeom prst="line">
                <a:avLst/>
              </a:prstGeom>
              <a:noFill/>
              <a:ln w="25400">
                <a:solidFill>
                  <a:schemeClr val="tx1"/>
                </a:solidFill>
                <a:round/>
                <a:headEnd/>
                <a:tailEnd/>
              </a:ln>
              <a:effectLst/>
            </p:spPr>
            <p:txBody>
              <a:bodyPr wrap="none" anchor="ctr"/>
              <a:lstStyle/>
              <a:p>
                <a:endParaRPr lang="pl-PL"/>
              </a:p>
            </p:txBody>
          </p:sp>
          <p:sp>
            <p:nvSpPr>
              <p:cNvPr id="187449" name="Line 57"/>
              <p:cNvSpPr>
                <a:spLocks noChangeShapeType="1"/>
              </p:cNvSpPr>
              <p:nvPr/>
            </p:nvSpPr>
            <p:spPr bwMode="auto">
              <a:xfrm>
                <a:off x="2424" y="1257"/>
                <a:ext cx="144" cy="48"/>
              </a:xfrm>
              <a:prstGeom prst="line">
                <a:avLst/>
              </a:prstGeom>
              <a:noFill/>
              <a:ln w="25400">
                <a:solidFill>
                  <a:schemeClr val="tx1"/>
                </a:solidFill>
                <a:round/>
                <a:headEnd/>
                <a:tailEnd/>
              </a:ln>
              <a:effectLst/>
            </p:spPr>
            <p:txBody>
              <a:bodyPr wrap="none" anchor="ctr"/>
              <a:lstStyle/>
              <a:p>
                <a:endParaRPr lang="pl-PL"/>
              </a:p>
            </p:txBody>
          </p:sp>
          <p:sp>
            <p:nvSpPr>
              <p:cNvPr id="187450" name="Line 58"/>
              <p:cNvSpPr>
                <a:spLocks noChangeShapeType="1"/>
              </p:cNvSpPr>
              <p:nvPr/>
            </p:nvSpPr>
            <p:spPr bwMode="auto">
              <a:xfrm flipH="1" flipV="1">
                <a:off x="1896" y="2025"/>
                <a:ext cx="144" cy="48"/>
              </a:xfrm>
              <a:prstGeom prst="line">
                <a:avLst/>
              </a:prstGeom>
              <a:noFill/>
              <a:ln w="25400">
                <a:solidFill>
                  <a:schemeClr val="tx1"/>
                </a:solidFill>
                <a:round/>
                <a:headEnd/>
                <a:tailEnd/>
              </a:ln>
              <a:effectLst/>
            </p:spPr>
            <p:txBody>
              <a:bodyPr wrap="none" anchor="ctr"/>
              <a:lstStyle/>
              <a:p>
                <a:endParaRPr lang="pl-PL"/>
              </a:p>
            </p:txBody>
          </p:sp>
          <p:sp>
            <p:nvSpPr>
              <p:cNvPr id="187451" name="Line 59"/>
              <p:cNvSpPr>
                <a:spLocks noChangeShapeType="1"/>
              </p:cNvSpPr>
              <p:nvPr/>
            </p:nvSpPr>
            <p:spPr bwMode="auto">
              <a:xfrm flipH="1" flipV="1">
                <a:off x="2424" y="1881"/>
                <a:ext cx="144" cy="48"/>
              </a:xfrm>
              <a:prstGeom prst="line">
                <a:avLst/>
              </a:prstGeom>
              <a:noFill/>
              <a:ln w="25400">
                <a:solidFill>
                  <a:schemeClr val="tx1"/>
                </a:solidFill>
                <a:round/>
                <a:headEnd/>
                <a:tailEnd/>
              </a:ln>
              <a:effectLst/>
            </p:spPr>
            <p:txBody>
              <a:bodyPr wrap="none" anchor="ctr"/>
              <a:lstStyle/>
              <a:p>
                <a:endParaRPr lang="pl-PL"/>
              </a:p>
            </p:txBody>
          </p:sp>
          <p:sp>
            <p:nvSpPr>
              <p:cNvPr id="187452" name="Line 60"/>
              <p:cNvSpPr>
                <a:spLocks noChangeShapeType="1"/>
              </p:cNvSpPr>
              <p:nvPr/>
            </p:nvSpPr>
            <p:spPr bwMode="auto">
              <a:xfrm>
                <a:off x="2040" y="1449"/>
                <a:ext cx="0" cy="624"/>
              </a:xfrm>
              <a:prstGeom prst="line">
                <a:avLst/>
              </a:prstGeom>
              <a:noFill/>
              <a:ln w="25400">
                <a:solidFill>
                  <a:schemeClr val="tx1"/>
                </a:solidFill>
                <a:round/>
                <a:headEnd/>
                <a:tailEnd/>
              </a:ln>
              <a:effectLst/>
            </p:spPr>
            <p:txBody>
              <a:bodyPr wrap="none" anchor="ctr"/>
              <a:lstStyle/>
              <a:p>
                <a:endParaRPr lang="pl-PL"/>
              </a:p>
            </p:txBody>
          </p:sp>
        </p:grpSp>
      </p:grpSp>
      <p:sp>
        <p:nvSpPr>
          <p:cNvPr id="187457" name="Text Box 65"/>
          <p:cNvSpPr txBox="1">
            <a:spLocks noChangeArrowheads="1"/>
          </p:cNvSpPr>
          <p:nvPr/>
        </p:nvSpPr>
        <p:spPr bwMode="auto">
          <a:xfrm>
            <a:off x="803530" y="4572007"/>
            <a:ext cx="2089150" cy="396875"/>
          </a:xfrm>
          <a:prstGeom prst="rect">
            <a:avLst/>
          </a:prstGeom>
          <a:noFill/>
          <a:ln w="9525">
            <a:noFill/>
            <a:miter lim="800000"/>
            <a:headEnd/>
            <a:tailEnd/>
          </a:ln>
          <a:effectLst/>
        </p:spPr>
        <p:txBody>
          <a:bodyPr>
            <a:spAutoFit/>
          </a:bodyPr>
          <a:lstStyle/>
          <a:p>
            <a:pPr algn="l">
              <a:spcBef>
                <a:spcPct val="50000"/>
              </a:spcBef>
            </a:pPr>
            <a:r>
              <a:rPr lang="pl-PL" sz="2000" dirty="0" err="1" smtClean="0"/>
              <a:t>Output</a:t>
            </a:r>
            <a:r>
              <a:rPr lang="pl-PL" sz="2000" dirty="0" smtClean="0"/>
              <a:t> state</a:t>
            </a:r>
            <a:r>
              <a:rPr lang="en-GB" sz="2000" dirty="0" smtClean="0"/>
              <a:t>:</a:t>
            </a:r>
            <a:endParaRPr lang="en-GB" sz="2000" dirty="0"/>
          </a:p>
        </p:txBody>
      </p:sp>
      <p:pic>
        <p:nvPicPr>
          <p:cNvPr id="2" name="Obraz 1" descr="txp_fig"/>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2861595" y="5348246"/>
            <a:ext cx="888858" cy="36148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Obraz 3" descr="txp_fig"/>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3826003" y="5331620"/>
            <a:ext cx="973073" cy="39512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Obraz 4" descr="txp_fig"/>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1442320" y="5348246"/>
            <a:ext cx="1169835" cy="41118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1059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874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874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PICT00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882"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22883"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Correlation</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measurements</a:t>
            </a:r>
            <a:endParaRPr lang="en-GB" sz="3200" b="1" dirty="0">
              <a:solidFill>
                <a:schemeClr val="folHlink"/>
              </a:solidFill>
              <a:latin typeface="Tahoma" pitchFamily="34" charset="0"/>
            </a:endParaRPr>
          </a:p>
        </p:txBody>
      </p:sp>
      <p:grpSp>
        <p:nvGrpSpPr>
          <p:cNvPr id="2" name="Grupa 1"/>
          <p:cNvGrpSpPr/>
          <p:nvPr/>
        </p:nvGrpSpPr>
        <p:grpSpPr>
          <a:xfrm>
            <a:off x="538106" y="1484784"/>
            <a:ext cx="8001056" cy="4667280"/>
            <a:chOff x="538106" y="1484784"/>
            <a:chExt cx="8001056" cy="4667280"/>
          </a:xfrm>
        </p:grpSpPr>
        <p:sp>
          <p:nvSpPr>
            <p:cNvPr id="122885" name="Rectangle 5"/>
            <p:cNvSpPr>
              <a:spLocks noChangeArrowheads="1"/>
            </p:cNvSpPr>
            <p:nvPr/>
          </p:nvSpPr>
          <p:spPr bwMode="auto">
            <a:xfrm>
              <a:off x="538106" y="1484784"/>
              <a:ext cx="8001056" cy="4643470"/>
            </a:xfrm>
            <a:prstGeom prst="rect">
              <a:avLst/>
            </a:prstGeom>
            <a:solidFill>
              <a:schemeClr val="tx1"/>
            </a:solidFill>
            <a:ln w="9525">
              <a:noFill/>
              <a:miter lim="800000"/>
              <a:headEnd/>
              <a:tailEnd/>
            </a:ln>
            <a:effectLst/>
          </p:spPr>
          <p:txBody>
            <a:bodyPr wrap="none" anchor="ctr"/>
            <a:lstStyle/>
            <a:p>
              <a:endParaRPr lang="pl-PL"/>
            </a:p>
          </p:txBody>
        </p:sp>
        <p:pic>
          <p:nvPicPr>
            <p:cNvPr id="122884" name="Picture 4" descr="corrpol"/>
            <p:cNvPicPr>
              <a:picLocks noChangeAspect="1" noChangeArrowheads="1"/>
            </p:cNvPicPr>
            <p:nvPr/>
          </p:nvPicPr>
          <p:blipFill>
            <a:blip r:embed="rId4" cstate="print"/>
            <a:srcRect/>
            <a:stretch>
              <a:fillRect/>
            </a:stretch>
          </p:blipFill>
          <p:spPr bwMode="auto">
            <a:xfrm>
              <a:off x="576178" y="1618120"/>
              <a:ext cx="6248400" cy="4387850"/>
            </a:xfrm>
            <a:prstGeom prst="rect">
              <a:avLst/>
            </a:prstGeom>
            <a:noFill/>
          </p:spPr>
        </p:pic>
        <p:graphicFrame>
          <p:nvGraphicFramePr>
            <p:cNvPr id="122886" name="Object 6"/>
            <p:cNvGraphicFramePr>
              <a:graphicFrameLocks noChangeAspect="1"/>
            </p:cNvGraphicFramePr>
            <p:nvPr>
              <p:extLst>
                <p:ext uri="{D42A27DB-BD31-4B8C-83A1-F6EECF244321}">
                  <p14:modId xmlns:p14="http://schemas.microsoft.com/office/powerpoint/2010/main" val="1628394996"/>
                </p:ext>
              </p:extLst>
            </p:nvPr>
          </p:nvGraphicFramePr>
          <p:xfrm>
            <a:off x="3538502" y="5771064"/>
            <a:ext cx="274638" cy="381000"/>
          </p:xfrm>
          <a:graphic>
            <a:graphicData uri="http://schemas.openxmlformats.org/presentationml/2006/ole">
              <mc:AlternateContent xmlns:mc="http://schemas.openxmlformats.org/markup-compatibility/2006">
                <mc:Choice xmlns:v="urn:schemas-microsoft-com:vml" Requires="v">
                  <p:oleObj spid="_x0000_s330979" name="Equation" r:id="rId5" imgW="164880" imgH="228600" progId="">
                    <p:embed/>
                  </p:oleObj>
                </mc:Choice>
                <mc:Fallback>
                  <p:oleObj name="Equation" r:id="rId5" imgW="16488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502" y="5771064"/>
                          <a:ext cx="2746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7" name="Line 7"/>
            <p:cNvSpPr>
              <a:spLocks noChangeShapeType="1"/>
            </p:cNvSpPr>
            <p:nvPr/>
          </p:nvSpPr>
          <p:spPr bwMode="auto">
            <a:xfrm>
              <a:off x="6938906" y="2322984"/>
              <a:ext cx="304800" cy="0"/>
            </a:xfrm>
            <a:prstGeom prst="line">
              <a:avLst/>
            </a:prstGeom>
            <a:noFill/>
            <a:ln w="25400">
              <a:solidFill>
                <a:srgbClr val="FF0000"/>
              </a:solidFill>
              <a:round/>
              <a:headEnd/>
              <a:tailEnd/>
            </a:ln>
            <a:effectLst/>
          </p:spPr>
          <p:txBody>
            <a:bodyPr wrap="none" anchor="ctr"/>
            <a:lstStyle/>
            <a:p>
              <a:endParaRPr lang="pl-PL"/>
            </a:p>
          </p:txBody>
        </p:sp>
        <p:sp>
          <p:nvSpPr>
            <p:cNvPr id="122888" name="Line 8"/>
            <p:cNvSpPr>
              <a:spLocks noChangeShapeType="1"/>
            </p:cNvSpPr>
            <p:nvPr/>
          </p:nvSpPr>
          <p:spPr bwMode="auto">
            <a:xfrm>
              <a:off x="6938906" y="2932584"/>
              <a:ext cx="304800" cy="0"/>
            </a:xfrm>
            <a:prstGeom prst="line">
              <a:avLst/>
            </a:prstGeom>
            <a:noFill/>
            <a:ln w="25400">
              <a:solidFill>
                <a:srgbClr val="0000FF"/>
              </a:solidFill>
              <a:round/>
              <a:headEnd/>
              <a:tailEnd/>
            </a:ln>
            <a:effectLst/>
          </p:spPr>
          <p:txBody>
            <a:bodyPr wrap="none" anchor="ctr"/>
            <a:lstStyle/>
            <a:p>
              <a:endParaRPr lang="pl-PL"/>
            </a:p>
          </p:txBody>
        </p:sp>
        <p:graphicFrame>
          <p:nvGraphicFramePr>
            <p:cNvPr id="122889" name="Object 9"/>
            <p:cNvGraphicFramePr>
              <a:graphicFrameLocks noChangeAspect="1"/>
            </p:cNvGraphicFramePr>
            <p:nvPr>
              <p:extLst>
                <p:ext uri="{D42A27DB-BD31-4B8C-83A1-F6EECF244321}">
                  <p14:modId xmlns:p14="http://schemas.microsoft.com/office/powerpoint/2010/main" val="1527354429"/>
                </p:ext>
              </p:extLst>
            </p:nvPr>
          </p:nvGraphicFramePr>
          <p:xfrm>
            <a:off x="7319906" y="2094384"/>
            <a:ext cx="838200" cy="455613"/>
          </p:xfrm>
          <a:graphic>
            <a:graphicData uri="http://schemas.openxmlformats.org/presentationml/2006/ole">
              <mc:AlternateContent xmlns:mc="http://schemas.openxmlformats.org/markup-compatibility/2006">
                <mc:Choice xmlns:v="urn:schemas-microsoft-com:vml" Requires="v">
                  <p:oleObj spid="_x0000_s330980" name="Equation" r:id="rId7" imgW="444240" imgH="241200" progId="">
                    <p:embed/>
                  </p:oleObj>
                </mc:Choice>
                <mc:Fallback>
                  <p:oleObj name="Equation" r:id="rId7" imgW="444240" imgH="241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9906" y="2094384"/>
                          <a:ext cx="83820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90" name="Object 10"/>
            <p:cNvGraphicFramePr>
              <a:graphicFrameLocks noChangeAspect="1"/>
            </p:cNvGraphicFramePr>
            <p:nvPr>
              <p:extLst>
                <p:ext uri="{D42A27DB-BD31-4B8C-83A1-F6EECF244321}">
                  <p14:modId xmlns:p14="http://schemas.microsoft.com/office/powerpoint/2010/main" val="1168351713"/>
                </p:ext>
              </p:extLst>
            </p:nvPr>
          </p:nvGraphicFramePr>
          <p:xfrm>
            <a:off x="7319906" y="2703984"/>
            <a:ext cx="1149350" cy="455613"/>
          </p:xfrm>
          <a:graphic>
            <a:graphicData uri="http://schemas.openxmlformats.org/presentationml/2006/ole">
              <mc:AlternateContent xmlns:mc="http://schemas.openxmlformats.org/markup-compatibility/2006">
                <mc:Choice xmlns:v="urn:schemas-microsoft-com:vml" Requires="v">
                  <p:oleObj spid="_x0000_s330981" name="Equation" r:id="rId9" imgW="609480" imgH="241200" progId="">
                    <p:embed/>
                  </p:oleObj>
                </mc:Choice>
                <mc:Fallback>
                  <p:oleObj name="Equation" r:id="rId9" imgW="609480" imgH="2412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9906" y="2703984"/>
                          <a:ext cx="114935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92" name="Oval 12"/>
            <p:cNvSpPr>
              <a:spLocks noChangeArrowheads="1"/>
            </p:cNvSpPr>
            <p:nvPr/>
          </p:nvSpPr>
          <p:spPr bwMode="auto">
            <a:xfrm>
              <a:off x="7043681" y="2269009"/>
              <a:ext cx="111125" cy="111125"/>
            </a:xfrm>
            <a:prstGeom prst="ellipse">
              <a:avLst/>
            </a:prstGeom>
            <a:solidFill>
              <a:srgbClr val="FF0000"/>
            </a:solidFill>
            <a:ln w="9525">
              <a:noFill/>
              <a:round/>
              <a:headEnd/>
              <a:tailEnd/>
            </a:ln>
            <a:effectLst/>
          </p:spPr>
          <p:txBody>
            <a:bodyPr wrap="none" anchor="ctr"/>
            <a:lstStyle/>
            <a:p>
              <a:endParaRPr lang="pl-PL"/>
            </a:p>
          </p:txBody>
        </p:sp>
        <p:sp>
          <p:nvSpPr>
            <p:cNvPr id="122893" name="Rectangle 13"/>
            <p:cNvSpPr>
              <a:spLocks noChangeArrowheads="1"/>
            </p:cNvSpPr>
            <p:nvPr/>
          </p:nvSpPr>
          <p:spPr bwMode="auto">
            <a:xfrm>
              <a:off x="7045269" y="2884959"/>
              <a:ext cx="96837" cy="96838"/>
            </a:xfrm>
            <a:prstGeom prst="rect">
              <a:avLst/>
            </a:prstGeom>
            <a:solidFill>
              <a:srgbClr val="0000FF"/>
            </a:solidFill>
            <a:ln w="9525">
              <a:noFill/>
              <a:miter lim="800000"/>
              <a:headEnd/>
              <a:tailEnd/>
            </a:ln>
            <a:effectLst/>
          </p:spPr>
          <p:txBody>
            <a:bodyPr wrap="none" anchor="ctr"/>
            <a:lstStyle/>
            <a:p>
              <a:endParaRPr lang="pl-PL"/>
            </a:p>
          </p:txBody>
        </p:sp>
      </p:grpSp>
    </p:spTree>
    <p:extLst>
      <p:ext uri="{BB962C8B-B14F-4D97-AF65-F5344CB8AC3E}">
        <p14:creationId xmlns:p14="http://schemas.microsoft.com/office/powerpoint/2010/main" val="12831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97"/>
          <p:cNvSpPr>
            <a:spLocks noChangeShapeType="1"/>
          </p:cNvSpPr>
          <p:nvPr/>
        </p:nvSpPr>
        <p:spPr bwMode="auto">
          <a:xfrm>
            <a:off x="4929190" y="2500306"/>
            <a:ext cx="1924074" cy="260353"/>
          </a:xfrm>
          <a:prstGeom prst="line">
            <a:avLst/>
          </a:prstGeom>
          <a:noFill/>
          <a:ln w="38100">
            <a:solidFill>
              <a:srgbClr val="FF0000"/>
            </a:solidFill>
            <a:round/>
            <a:headEnd/>
            <a:tailEnd type="stealth" w="med" len="lg"/>
          </a:ln>
          <a:effectLst/>
        </p:spPr>
        <p:txBody>
          <a:bodyPr wrap="none" anchor="ctr"/>
          <a:lstStyle/>
          <a:p>
            <a:endParaRPr lang="pl-PL"/>
          </a:p>
        </p:txBody>
      </p:sp>
      <p:sp>
        <p:nvSpPr>
          <p:cNvPr id="13" name="Line 134"/>
          <p:cNvSpPr>
            <a:spLocks noChangeShapeType="1"/>
          </p:cNvSpPr>
          <p:nvPr/>
        </p:nvSpPr>
        <p:spPr bwMode="auto">
          <a:xfrm>
            <a:off x="2209050" y="2150113"/>
            <a:ext cx="1918452" cy="258119"/>
          </a:xfrm>
          <a:prstGeom prst="line">
            <a:avLst/>
          </a:prstGeom>
          <a:noFill/>
          <a:ln w="38100">
            <a:solidFill>
              <a:srgbClr val="FF0000"/>
            </a:solidFill>
            <a:round/>
            <a:headEnd type="stealth" w="med" len="lg"/>
            <a:tailEnd type="none" w="med" len="lg"/>
          </a:ln>
          <a:effectLst/>
        </p:spPr>
        <p:txBody>
          <a:bodyPr wrap="none" anchor="ctr"/>
          <a:lstStyle/>
          <a:p>
            <a:endParaRPr lang="pl-PL"/>
          </a:p>
        </p:txBody>
      </p:sp>
      <p:sp>
        <p:nvSpPr>
          <p:cNvPr id="24" name="Oval 95"/>
          <p:cNvSpPr>
            <a:spLocks noChangeArrowheads="1"/>
          </p:cNvSpPr>
          <p:nvPr/>
        </p:nvSpPr>
        <p:spPr bwMode="auto">
          <a:xfrm rot="360000">
            <a:off x="4005261" y="2102084"/>
            <a:ext cx="990600" cy="880673"/>
          </a:xfrm>
          <a:prstGeom prst="ellipse">
            <a:avLst/>
          </a:prstGeom>
          <a:solidFill>
            <a:srgbClr val="000000">
              <a:alpha val="50000"/>
            </a:srgbClr>
          </a:solidFill>
          <a:ln w="25400">
            <a:solidFill>
              <a:srgbClr val="FFCC00"/>
            </a:solidFill>
            <a:round/>
            <a:headEnd/>
            <a:tailEnd/>
          </a:ln>
          <a:effectLst/>
        </p:spPr>
        <p:txBody>
          <a:bodyPr wrap="none" anchor="ctr"/>
          <a:lstStyle/>
          <a:p>
            <a:endParaRPr lang="pl-PL"/>
          </a:p>
        </p:txBody>
      </p:sp>
      <p:sp>
        <p:nvSpPr>
          <p:cNvPr id="215046" name="Line 6"/>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215047" name="Rectangle 7"/>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Entanglement</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monogamy</a:t>
            </a:r>
            <a:endParaRPr lang="en-GB" sz="3200" b="1" dirty="0">
              <a:solidFill>
                <a:schemeClr val="folHlink"/>
              </a:solidFill>
              <a:latin typeface="Tahoma" pitchFamily="34" charset="0"/>
            </a:endParaRPr>
          </a:p>
        </p:txBody>
      </p:sp>
      <p:grpSp>
        <p:nvGrpSpPr>
          <p:cNvPr id="2" name="Grupa 17"/>
          <p:cNvGrpSpPr/>
          <p:nvPr/>
        </p:nvGrpSpPr>
        <p:grpSpPr>
          <a:xfrm>
            <a:off x="4202115" y="2343144"/>
            <a:ext cx="615950" cy="222250"/>
            <a:chOff x="4000231" y="1704891"/>
            <a:chExt cx="615950" cy="222250"/>
          </a:xfrm>
        </p:grpSpPr>
        <p:sp>
          <p:nvSpPr>
            <p:cNvPr id="14" name="Oval 136"/>
            <p:cNvSpPr>
              <a:spLocks noChangeArrowheads="1"/>
            </p:cNvSpPr>
            <p:nvPr/>
          </p:nvSpPr>
          <p:spPr bwMode="auto">
            <a:xfrm>
              <a:off x="4000231" y="1714416"/>
              <a:ext cx="152400" cy="152400"/>
            </a:xfrm>
            <a:prstGeom prst="ellipse">
              <a:avLst/>
            </a:prstGeom>
            <a:solidFill>
              <a:srgbClr val="FF0000"/>
            </a:solidFill>
            <a:ln w="9525">
              <a:noFill/>
              <a:round/>
              <a:headEnd/>
              <a:tailEnd/>
            </a:ln>
            <a:effectLst/>
          </p:spPr>
          <p:txBody>
            <a:bodyPr wrap="none" anchor="ctr"/>
            <a:lstStyle/>
            <a:p>
              <a:endParaRPr lang="pl-PL"/>
            </a:p>
          </p:txBody>
        </p:sp>
        <p:sp>
          <p:nvSpPr>
            <p:cNvPr id="15" name="Oval 137"/>
            <p:cNvSpPr>
              <a:spLocks noChangeArrowheads="1"/>
            </p:cNvSpPr>
            <p:nvPr/>
          </p:nvSpPr>
          <p:spPr bwMode="auto">
            <a:xfrm>
              <a:off x="4463781" y="1758866"/>
              <a:ext cx="152400" cy="152400"/>
            </a:xfrm>
            <a:prstGeom prst="ellipse">
              <a:avLst/>
            </a:prstGeom>
            <a:solidFill>
              <a:srgbClr val="FF0000"/>
            </a:solidFill>
            <a:ln w="9525">
              <a:noFill/>
              <a:round/>
              <a:headEnd/>
              <a:tailEnd/>
            </a:ln>
            <a:effectLst/>
          </p:spPr>
          <p:txBody>
            <a:bodyPr wrap="none" anchor="ctr"/>
            <a:lstStyle/>
            <a:p>
              <a:endParaRPr lang="pl-PL"/>
            </a:p>
          </p:txBody>
        </p:sp>
        <p:sp>
          <p:nvSpPr>
            <p:cNvPr id="16" name="Freeform 138"/>
            <p:cNvSpPr>
              <a:spLocks/>
            </p:cNvSpPr>
            <p:nvPr/>
          </p:nvSpPr>
          <p:spPr bwMode="auto">
            <a:xfrm>
              <a:off x="4124056" y="1704891"/>
              <a:ext cx="374650" cy="222250"/>
            </a:xfrm>
            <a:custGeom>
              <a:avLst/>
              <a:gdLst/>
              <a:ahLst/>
              <a:cxnLst>
                <a:cxn ang="0">
                  <a:pos x="0" y="54"/>
                </a:cxn>
                <a:cxn ang="0">
                  <a:pos x="52" y="0"/>
                </a:cxn>
                <a:cxn ang="0">
                  <a:pos x="80" y="128"/>
                </a:cxn>
                <a:cxn ang="0">
                  <a:pos x="152" y="14"/>
                </a:cxn>
                <a:cxn ang="0">
                  <a:pos x="182" y="140"/>
                </a:cxn>
                <a:cxn ang="0">
                  <a:pos x="236" y="72"/>
                </a:cxn>
              </a:cxnLst>
              <a:rect l="0" t="0" r="r" b="b"/>
              <a:pathLst>
                <a:path w="236" h="140">
                  <a:moveTo>
                    <a:pt x="0" y="54"/>
                  </a:moveTo>
                  <a:lnTo>
                    <a:pt x="52" y="0"/>
                  </a:lnTo>
                  <a:lnTo>
                    <a:pt x="80" y="128"/>
                  </a:lnTo>
                  <a:lnTo>
                    <a:pt x="152" y="14"/>
                  </a:lnTo>
                  <a:lnTo>
                    <a:pt x="182" y="140"/>
                  </a:lnTo>
                  <a:lnTo>
                    <a:pt x="236" y="72"/>
                  </a:lnTo>
                </a:path>
              </a:pathLst>
            </a:custGeom>
            <a:noFill/>
            <a:ln w="31750" cap="flat" cmpd="sng">
              <a:solidFill>
                <a:srgbClr val="FF0000"/>
              </a:solidFill>
              <a:prstDash val="solid"/>
              <a:round/>
              <a:headEnd/>
              <a:tailEnd/>
            </a:ln>
            <a:effectLst/>
          </p:spPr>
          <p:txBody>
            <a:bodyPr wrap="none" anchor="ctr"/>
            <a:lstStyle/>
            <a:p>
              <a:endParaRPr lang="pl-PL"/>
            </a:p>
          </p:txBody>
        </p:sp>
      </p:grpSp>
      <p:sp>
        <p:nvSpPr>
          <p:cNvPr id="17" name="pole tekstowe 16"/>
          <p:cNvSpPr txBox="1"/>
          <p:nvPr/>
        </p:nvSpPr>
        <p:spPr>
          <a:xfrm>
            <a:off x="642910" y="4286256"/>
            <a:ext cx="7715304" cy="2000264"/>
          </a:xfrm>
          <a:prstGeom prst="rect">
            <a:avLst/>
          </a:prstGeom>
          <a:noFill/>
        </p:spPr>
        <p:txBody>
          <a:bodyPr wrap="square" rtlCol="0">
            <a:noAutofit/>
          </a:bodyPr>
          <a:lstStyle/>
          <a:p>
            <a:pPr algn="l">
              <a:buFont typeface="Arial" pitchFamily="34" charset="0"/>
              <a:buChar char="•"/>
            </a:pPr>
            <a:r>
              <a:rPr lang="pl-PL" sz="2000" dirty="0" smtClean="0"/>
              <a:t> </a:t>
            </a:r>
            <a:r>
              <a:rPr lang="pl-PL" sz="2000" dirty="0" err="1" smtClean="0"/>
              <a:t>Even</a:t>
            </a:r>
            <a:r>
              <a:rPr lang="pl-PL" sz="2000" dirty="0" smtClean="0"/>
              <a:t> </a:t>
            </a:r>
            <a:r>
              <a:rPr lang="pl-PL" sz="2000" dirty="0" err="1" smtClean="0"/>
              <a:t>when</a:t>
            </a:r>
            <a:r>
              <a:rPr lang="pl-PL" sz="2000" dirty="0" smtClean="0"/>
              <a:t> the </a:t>
            </a:r>
            <a:r>
              <a:rPr lang="pl-PL" sz="2000" dirty="0" err="1" smtClean="0"/>
              <a:t>pair</a:t>
            </a:r>
            <a:r>
              <a:rPr lang="pl-PL" sz="2000" dirty="0" smtClean="0"/>
              <a:t> </a:t>
            </a:r>
            <a:r>
              <a:rPr lang="pl-PL" sz="2000" dirty="0" err="1" smtClean="0"/>
              <a:t>has</a:t>
            </a:r>
            <a:r>
              <a:rPr lang="pl-PL" sz="2000" dirty="0" smtClean="0"/>
              <a:t> </a:t>
            </a:r>
            <a:r>
              <a:rPr lang="pl-PL" sz="2000" dirty="0" err="1" smtClean="0"/>
              <a:t>been</a:t>
            </a:r>
            <a:r>
              <a:rPr lang="pl-PL" sz="2000" dirty="0" smtClean="0"/>
              <a:t> </a:t>
            </a:r>
            <a:r>
              <a:rPr lang="pl-PL" sz="2000" dirty="0" err="1" smtClean="0"/>
              <a:t>prepared</a:t>
            </a:r>
            <a:r>
              <a:rPr lang="pl-PL" sz="2000" dirty="0" smtClean="0"/>
              <a:t> by </a:t>
            </a:r>
            <a:r>
              <a:rPr lang="pl-PL" sz="2000" dirty="0" err="1" smtClean="0"/>
              <a:t>Eve</a:t>
            </a:r>
            <a:r>
              <a:rPr lang="pl-PL" sz="2000" dirty="0" smtClean="0"/>
              <a:t>…</a:t>
            </a:r>
            <a:br>
              <a:rPr lang="pl-PL" sz="2000" dirty="0" smtClean="0"/>
            </a:br>
            <a:endParaRPr lang="pl-PL" sz="2000" dirty="0" smtClean="0"/>
          </a:p>
          <a:p>
            <a:pPr algn="l">
              <a:buFont typeface="Arial" pitchFamily="34" charset="0"/>
              <a:buChar char="•"/>
            </a:pPr>
            <a:r>
              <a:rPr lang="pl-PL" sz="2000" dirty="0" smtClean="0"/>
              <a:t> …</a:t>
            </a:r>
            <a:r>
              <a:rPr lang="pl-PL" sz="2000" dirty="0" err="1" smtClean="0"/>
              <a:t>if</a:t>
            </a:r>
            <a:r>
              <a:rPr lang="pl-PL" sz="2000" dirty="0" smtClean="0"/>
              <a:t> Alice and Bob </a:t>
            </a:r>
            <a:r>
              <a:rPr lang="pl-PL" sz="2000" dirty="0" err="1" smtClean="0"/>
              <a:t>verify</a:t>
            </a:r>
            <a:r>
              <a:rPr lang="pl-PL" sz="2000" dirty="0" smtClean="0"/>
              <a:t> </a:t>
            </a:r>
            <a:r>
              <a:rPr lang="pl-PL" sz="2000" dirty="0" err="1" smtClean="0"/>
              <a:t>that</a:t>
            </a:r>
            <a:r>
              <a:rPr lang="pl-PL" sz="2000" dirty="0" smtClean="0"/>
              <a:t> the systems </a:t>
            </a:r>
            <a:r>
              <a:rPr lang="pl-PL" sz="2000" dirty="0" err="1" smtClean="0"/>
              <a:t>arrived</a:t>
            </a:r>
            <a:r>
              <a:rPr lang="pl-PL" sz="2000" dirty="0" smtClean="0"/>
              <a:t> in a </a:t>
            </a:r>
            <a:r>
              <a:rPr lang="pl-PL" sz="2000" dirty="0" err="1" smtClean="0"/>
              <a:t>maximally</a:t>
            </a:r>
            <a:r>
              <a:rPr lang="pl-PL" sz="2000" dirty="0" smtClean="0"/>
              <a:t> </a:t>
            </a:r>
            <a:r>
              <a:rPr lang="pl-PL" sz="2000" dirty="0" err="1" smtClean="0"/>
              <a:t>entangled</a:t>
            </a:r>
            <a:r>
              <a:rPr lang="pl-PL" sz="2000" dirty="0" smtClean="0"/>
              <a:t> </a:t>
            </a:r>
            <a:r>
              <a:rPr lang="pl-PL" sz="2000" dirty="0" err="1" smtClean="0"/>
              <a:t>pure</a:t>
            </a:r>
            <a:r>
              <a:rPr lang="pl-PL" sz="2000" dirty="0" smtClean="0"/>
              <a:t> state…</a:t>
            </a:r>
          </a:p>
          <a:p>
            <a:pPr algn="l">
              <a:buFont typeface="Arial" pitchFamily="34" charset="0"/>
              <a:buChar char="•"/>
            </a:pPr>
            <a:endParaRPr lang="pl-PL" sz="2000" dirty="0" smtClean="0"/>
          </a:p>
          <a:p>
            <a:pPr algn="l">
              <a:buFont typeface="Arial" pitchFamily="34" charset="0"/>
              <a:buChar char="•"/>
            </a:pPr>
            <a:r>
              <a:rPr lang="pl-PL" sz="2000" dirty="0" smtClean="0"/>
              <a:t> …</a:t>
            </a:r>
            <a:r>
              <a:rPr lang="pl-PL" sz="2000" dirty="0" err="1" smtClean="0"/>
              <a:t>measurement</a:t>
            </a:r>
            <a:r>
              <a:rPr lang="pl-PL" sz="2000" dirty="0" smtClean="0"/>
              <a:t> </a:t>
            </a:r>
            <a:r>
              <a:rPr lang="pl-PL" sz="2000" dirty="0" err="1" smtClean="0"/>
              <a:t>results</a:t>
            </a:r>
            <a:r>
              <a:rPr lang="pl-PL" sz="2000" dirty="0" smtClean="0"/>
              <a:t> will be </a:t>
            </a:r>
            <a:r>
              <a:rPr lang="pl-PL" sz="2000" dirty="0" err="1"/>
              <a:t>known</a:t>
            </a:r>
            <a:r>
              <a:rPr lang="pl-PL" sz="2000" dirty="0"/>
              <a:t> </a:t>
            </a:r>
            <a:r>
              <a:rPr lang="pl-PL" sz="2000" i="1" dirty="0" err="1"/>
              <a:t>only</a:t>
            </a:r>
            <a:r>
              <a:rPr lang="pl-PL" sz="2000" dirty="0" smtClean="0"/>
              <a:t>  to Alice and Bob.</a:t>
            </a:r>
          </a:p>
        </p:txBody>
      </p:sp>
      <p:sp>
        <p:nvSpPr>
          <p:cNvPr id="18" name="pole tekstowe 17"/>
          <p:cNvSpPr txBox="1"/>
          <p:nvPr/>
        </p:nvSpPr>
        <p:spPr>
          <a:xfrm>
            <a:off x="3725099" y="3104443"/>
            <a:ext cx="928694" cy="400110"/>
          </a:xfrm>
          <a:prstGeom prst="rect">
            <a:avLst/>
          </a:prstGeom>
          <a:noFill/>
        </p:spPr>
        <p:txBody>
          <a:bodyPr wrap="square" rtlCol="0">
            <a:spAutoFit/>
          </a:bodyPr>
          <a:lstStyle/>
          <a:p>
            <a:r>
              <a:rPr lang="pl-PL" sz="2000" b="1" dirty="0" err="1" smtClean="0"/>
              <a:t>Eve</a:t>
            </a:r>
            <a:endParaRPr lang="pl-PL" sz="2000" b="1" dirty="0"/>
          </a:p>
        </p:txBody>
      </p:sp>
      <p:sp>
        <p:nvSpPr>
          <p:cNvPr id="21" name="Text Box 57"/>
          <p:cNvSpPr txBox="1">
            <a:spLocks noChangeArrowheads="1"/>
          </p:cNvSpPr>
          <p:nvPr/>
        </p:nvSpPr>
        <p:spPr bwMode="auto">
          <a:xfrm>
            <a:off x="1004869" y="2266938"/>
            <a:ext cx="1143000" cy="396875"/>
          </a:xfrm>
          <a:prstGeom prst="rect">
            <a:avLst/>
          </a:prstGeom>
          <a:noFill/>
          <a:ln w="9525">
            <a:noFill/>
            <a:miter lim="800000"/>
            <a:headEnd/>
            <a:tailEnd/>
          </a:ln>
          <a:effectLst/>
        </p:spPr>
        <p:txBody>
          <a:bodyPr>
            <a:spAutoFit/>
          </a:bodyPr>
          <a:lstStyle/>
          <a:p>
            <a:pPr>
              <a:spcBef>
                <a:spcPct val="50000"/>
              </a:spcBef>
            </a:pPr>
            <a:r>
              <a:rPr lang="pl-PL" sz="2000" b="1" dirty="0" smtClean="0"/>
              <a:t>Alice</a:t>
            </a:r>
            <a:endParaRPr lang="en-GB" sz="2000" b="1" dirty="0"/>
          </a:p>
        </p:txBody>
      </p:sp>
      <p:sp>
        <p:nvSpPr>
          <p:cNvPr id="23" name="Text Box 58"/>
          <p:cNvSpPr txBox="1">
            <a:spLocks noChangeArrowheads="1"/>
          </p:cNvSpPr>
          <p:nvPr/>
        </p:nvSpPr>
        <p:spPr bwMode="auto">
          <a:xfrm>
            <a:off x="7005661" y="3125780"/>
            <a:ext cx="1143000" cy="396875"/>
          </a:xfrm>
          <a:prstGeom prst="rect">
            <a:avLst/>
          </a:prstGeom>
          <a:noFill/>
          <a:ln w="9525">
            <a:noFill/>
            <a:miter lim="800000"/>
            <a:headEnd/>
            <a:tailEnd/>
          </a:ln>
          <a:effectLst/>
        </p:spPr>
        <p:txBody>
          <a:bodyPr>
            <a:spAutoFit/>
          </a:bodyPr>
          <a:lstStyle/>
          <a:p>
            <a:pPr>
              <a:spcBef>
                <a:spcPct val="50000"/>
              </a:spcBef>
            </a:pPr>
            <a:r>
              <a:rPr lang="en-GB" sz="2000" b="1"/>
              <a:t>Bob</a:t>
            </a:r>
          </a:p>
        </p:txBody>
      </p:sp>
      <p:sp>
        <p:nvSpPr>
          <p:cNvPr id="25" name="Oval 137"/>
          <p:cNvSpPr>
            <a:spLocks noChangeArrowheads="1"/>
          </p:cNvSpPr>
          <p:nvPr/>
        </p:nvSpPr>
        <p:spPr bwMode="auto">
          <a:xfrm>
            <a:off x="4363090" y="2729350"/>
            <a:ext cx="152400" cy="152400"/>
          </a:xfrm>
          <a:prstGeom prst="ellipse">
            <a:avLst/>
          </a:prstGeom>
          <a:solidFill>
            <a:srgbClr val="FF0000"/>
          </a:solidFill>
          <a:ln w="9525">
            <a:noFill/>
            <a:round/>
            <a:headEnd/>
            <a:tailEnd/>
          </a:ln>
          <a:effectLst/>
        </p:spPr>
        <p:txBody>
          <a:bodyPr wrap="none" anchor="ctr"/>
          <a:lstStyle/>
          <a:p>
            <a:endParaRPr lang="pl-PL"/>
          </a:p>
        </p:txBody>
      </p:sp>
      <p:pic>
        <p:nvPicPr>
          <p:cNvPr id="4" name="Obraz 3" descr="txp_fig"/>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2790574" y="1349693"/>
            <a:ext cx="5164638" cy="6055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960" r="18633" b="70724"/>
          <a:stretch/>
        </p:blipFill>
        <p:spPr bwMode="auto">
          <a:xfrm flipH="1">
            <a:off x="977219" y="1316308"/>
            <a:ext cx="1009144" cy="90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3304" r="3923" b="54263"/>
          <a:stretch/>
        </p:blipFill>
        <p:spPr bwMode="auto">
          <a:xfrm>
            <a:off x="7123413" y="2096065"/>
            <a:ext cx="907495" cy="90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125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Statistical</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mixture</a:t>
            </a:r>
            <a:endParaRPr lang="en-GB" sz="3200" b="1" dirty="0">
              <a:solidFill>
                <a:schemeClr val="folHlink"/>
              </a:solidFill>
              <a:latin typeface="Tahoma" pitchFamily="34" charset="0"/>
            </a:endParaRPr>
          </a:p>
        </p:txBody>
      </p:sp>
      <p:sp>
        <p:nvSpPr>
          <p:cNvPr id="55" name="pole tekstowe 54"/>
          <p:cNvSpPr txBox="1"/>
          <p:nvPr/>
        </p:nvSpPr>
        <p:spPr>
          <a:xfrm>
            <a:off x="285720" y="1071546"/>
            <a:ext cx="5715040" cy="428628"/>
          </a:xfrm>
          <a:prstGeom prst="rect">
            <a:avLst/>
          </a:prstGeom>
          <a:noFill/>
        </p:spPr>
        <p:txBody>
          <a:bodyPr wrap="square" rtlCol="0">
            <a:noAutofit/>
          </a:bodyPr>
          <a:lstStyle/>
          <a:p>
            <a:pPr algn="l"/>
            <a:r>
              <a:rPr lang="pl-PL" sz="2000" dirty="0" err="1" smtClean="0"/>
              <a:t>Define</a:t>
            </a:r>
            <a:r>
              <a:rPr lang="pl-PL" sz="2000" dirty="0" smtClean="0"/>
              <a:t>:</a:t>
            </a:r>
            <a:endParaRPr lang="pl-PL" sz="2000" dirty="0"/>
          </a:p>
        </p:txBody>
      </p:sp>
      <p:pic>
        <p:nvPicPr>
          <p:cNvPr id="61" name="Obraz 60" descr="txp_fig"/>
          <p:cNvPicPr>
            <a:picLocks noChangeAspect="1"/>
          </p:cNvPicPr>
          <p:nvPr>
            <p:custDataLst>
              <p:tags r:id="rId1"/>
            </p:custDataLst>
          </p:nvPr>
        </p:nvPicPr>
        <p:blipFill>
          <a:blip r:embed="rId6">
            <a:clrChange>
              <a:clrFrom>
                <a:srgbClr val="FFFFFF"/>
              </a:clrFrom>
              <a:clrTo>
                <a:srgbClr val="FFFFFF">
                  <a:alpha val="0"/>
                </a:srgbClr>
              </a:clrTo>
            </a:clrChange>
            <a:lum bright="100000"/>
          </a:blip>
          <a:stretch>
            <a:fillRect/>
          </a:stretch>
        </p:blipFill>
        <p:spPr bwMode="auto">
          <a:xfrm>
            <a:off x="1643042" y="1071546"/>
            <a:ext cx="4497069" cy="497526"/>
          </a:xfrm>
          <a:prstGeom prst="rect">
            <a:avLst/>
          </a:prstGeom>
          <a:noFill/>
          <a:ln/>
          <a:effectLst/>
        </p:spPr>
      </p:pic>
      <p:sp>
        <p:nvSpPr>
          <p:cNvPr id="62" name="pole tekstowe 61"/>
          <p:cNvSpPr txBox="1"/>
          <p:nvPr/>
        </p:nvSpPr>
        <p:spPr>
          <a:xfrm>
            <a:off x="285720" y="1785926"/>
            <a:ext cx="3143272" cy="428628"/>
          </a:xfrm>
          <a:prstGeom prst="rect">
            <a:avLst/>
          </a:prstGeom>
          <a:noFill/>
        </p:spPr>
        <p:txBody>
          <a:bodyPr wrap="square" rtlCol="0">
            <a:noAutofit/>
          </a:bodyPr>
          <a:lstStyle/>
          <a:p>
            <a:pPr algn="l"/>
            <a:r>
              <a:rPr lang="pl-PL" sz="2000" dirty="0" err="1" smtClean="0"/>
              <a:t>Equally</a:t>
            </a:r>
            <a:r>
              <a:rPr lang="pl-PL" sz="2000" dirty="0" smtClean="0"/>
              <a:t> </a:t>
            </a:r>
            <a:r>
              <a:rPr lang="pl-PL" sz="2000" dirty="0" err="1" smtClean="0"/>
              <a:t>weighted</a:t>
            </a:r>
            <a:r>
              <a:rPr lang="pl-PL" sz="2000" dirty="0" smtClean="0"/>
              <a:t> </a:t>
            </a:r>
            <a:r>
              <a:rPr lang="pl-PL" sz="2000" dirty="0" err="1" smtClean="0"/>
              <a:t>mixture</a:t>
            </a:r>
            <a:r>
              <a:rPr lang="pl-PL" sz="2000" dirty="0" smtClean="0"/>
              <a:t>:</a:t>
            </a:r>
            <a:endParaRPr lang="pl-PL" sz="2000" dirty="0"/>
          </a:p>
        </p:txBody>
      </p:sp>
      <p:pic>
        <p:nvPicPr>
          <p:cNvPr id="25" name="Obraz 24" descr="txp_fig"/>
          <p:cNvPicPr>
            <a:picLocks noChangeAspect="1"/>
          </p:cNvPicPr>
          <p:nvPr>
            <p:custDataLst>
              <p:tags r:id="rId2"/>
            </p:custDataLst>
          </p:nvPr>
        </p:nvPicPr>
        <p:blipFill>
          <a:blip r:embed="rId7">
            <a:clrChange>
              <a:clrFrom>
                <a:srgbClr val="FFFFFF"/>
              </a:clrFrom>
              <a:clrTo>
                <a:srgbClr val="FFFFFF">
                  <a:alpha val="0"/>
                </a:srgbClr>
              </a:clrTo>
            </a:clrChange>
            <a:lum bright="100000"/>
          </a:blip>
          <a:stretch>
            <a:fillRect/>
          </a:stretch>
        </p:blipFill>
        <p:spPr bwMode="auto">
          <a:xfrm>
            <a:off x="3621271" y="1785926"/>
            <a:ext cx="4532020" cy="1422274"/>
          </a:xfrm>
          <a:prstGeom prst="rect">
            <a:avLst/>
          </a:prstGeom>
          <a:noFill/>
          <a:ln/>
          <a:effectLst/>
        </p:spPr>
      </p:pic>
      <p:pic>
        <p:nvPicPr>
          <p:cNvPr id="79" name="Obraz 78" descr="txp_fig"/>
          <p:cNvPicPr>
            <a:picLocks noChangeAspect="1"/>
          </p:cNvPicPr>
          <p:nvPr>
            <p:custDataLst>
              <p:tags r:id="rId3"/>
            </p:custDataLst>
          </p:nvPr>
        </p:nvPicPr>
        <p:blipFill>
          <a:blip r:embed="rId8">
            <a:clrChange>
              <a:clrFrom>
                <a:srgbClr val="FFFFFF"/>
              </a:clrFrom>
              <a:clrTo>
                <a:srgbClr val="FFFFFF">
                  <a:alpha val="0"/>
                </a:srgbClr>
              </a:clrTo>
            </a:clrChange>
            <a:lum bright="100000"/>
          </a:blip>
          <a:stretch>
            <a:fillRect/>
          </a:stretch>
        </p:blipFill>
        <p:spPr bwMode="auto">
          <a:xfrm>
            <a:off x="571472" y="5857892"/>
            <a:ext cx="5315809" cy="513129"/>
          </a:xfrm>
          <a:prstGeom prst="rect">
            <a:avLst/>
          </a:prstGeom>
          <a:noFill/>
          <a:ln/>
          <a:effectLst/>
        </p:spPr>
      </p:pic>
      <p:grpSp>
        <p:nvGrpSpPr>
          <p:cNvPr id="26" name="Grupa 25"/>
          <p:cNvGrpSpPr/>
          <p:nvPr/>
        </p:nvGrpSpPr>
        <p:grpSpPr>
          <a:xfrm>
            <a:off x="1214414" y="3714752"/>
            <a:ext cx="7143792" cy="2119317"/>
            <a:chOff x="1214414" y="3714752"/>
            <a:chExt cx="7143792" cy="2119317"/>
          </a:xfrm>
        </p:grpSpPr>
        <p:sp>
          <p:nvSpPr>
            <p:cNvPr id="10" name="Line 97"/>
            <p:cNvSpPr>
              <a:spLocks noChangeShapeType="1"/>
            </p:cNvSpPr>
            <p:nvPr/>
          </p:nvSpPr>
          <p:spPr bwMode="auto">
            <a:xfrm>
              <a:off x="5138735" y="4811720"/>
              <a:ext cx="1924074" cy="260353"/>
            </a:xfrm>
            <a:prstGeom prst="line">
              <a:avLst/>
            </a:prstGeom>
            <a:noFill/>
            <a:ln w="38100">
              <a:solidFill>
                <a:srgbClr val="FF0000"/>
              </a:solidFill>
              <a:round/>
              <a:headEnd/>
              <a:tailEnd type="stealth" w="med" len="lg"/>
            </a:ln>
            <a:effectLst/>
          </p:spPr>
          <p:txBody>
            <a:bodyPr wrap="none" anchor="ctr"/>
            <a:lstStyle/>
            <a:p>
              <a:endParaRPr lang="pl-PL"/>
            </a:p>
          </p:txBody>
        </p:sp>
        <p:sp>
          <p:nvSpPr>
            <p:cNvPr id="11" name="Line 134"/>
            <p:cNvSpPr>
              <a:spLocks noChangeShapeType="1"/>
            </p:cNvSpPr>
            <p:nvPr/>
          </p:nvSpPr>
          <p:spPr bwMode="auto">
            <a:xfrm>
              <a:off x="2418595" y="4461527"/>
              <a:ext cx="1918452" cy="258119"/>
            </a:xfrm>
            <a:prstGeom prst="line">
              <a:avLst/>
            </a:prstGeom>
            <a:noFill/>
            <a:ln w="38100">
              <a:solidFill>
                <a:srgbClr val="FF0000"/>
              </a:solidFill>
              <a:round/>
              <a:headEnd type="stealth" w="med" len="lg"/>
              <a:tailEnd type="none" w="med" len="lg"/>
            </a:ln>
            <a:effectLst/>
          </p:spPr>
          <p:txBody>
            <a:bodyPr wrap="none" anchor="ctr"/>
            <a:lstStyle/>
            <a:p>
              <a:endParaRPr lang="pl-PL"/>
            </a:p>
          </p:txBody>
        </p:sp>
        <p:sp>
          <p:nvSpPr>
            <p:cNvPr id="13" name="Oval 95"/>
            <p:cNvSpPr>
              <a:spLocks noChangeArrowheads="1"/>
            </p:cNvSpPr>
            <p:nvPr/>
          </p:nvSpPr>
          <p:spPr bwMode="auto">
            <a:xfrm rot="360000">
              <a:off x="4258123" y="4206278"/>
              <a:ext cx="990600" cy="880673"/>
            </a:xfrm>
            <a:prstGeom prst="ellipse">
              <a:avLst/>
            </a:prstGeom>
            <a:solidFill>
              <a:srgbClr val="000000">
                <a:alpha val="50000"/>
              </a:srgbClr>
            </a:solidFill>
            <a:ln w="25400">
              <a:solidFill>
                <a:srgbClr val="FFCC00"/>
              </a:solidFill>
              <a:round/>
              <a:headEnd/>
              <a:tailEnd/>
            </a:ln>
            <a:effectLst/>
          </p:spPr>
          <p:txBody>
            <a:bodyPr wrap="none" anchor="ctr"/>
            <a:lstStyle/>
            <a:p>
              <a:endParaRPr lang="pl-PL"/>
            </a:p>
          </p:txBody>
        </p:sp>
        <p:sp>
          <p:nvSpPr>
            <p:cNvPr id="14" name="Oval 136"/>
            <p:cNvSpPr>
              <a:spLocks noChangeArrowheads="1"/>
            </p:cNvSpPr>
            <p:nvPr/>
          </p:nvSpPr>
          <p:spPr bwMode="auto">
            <a:xfrm>
              <a:off x="4411660" y="4664083"/>
              <a:ext cx="152400" cy="152400"/>
            </a:xfrm>
            <a:prstGeom prst="ellipse">
              <a:avLst/>
            </a:prstGeom>
            <a:solidFill>
              <a:srgbClr val="FF0000"/>
            </a:solidFill>
            <a:ln w="9525">
              <a:noFill/>
              <a:round/>
              <a:headEnd/>
              <a:tailEnd/>
            </a:ln>
            <a:effectLst/>
          </p:spPr>
          <p:txBody>
            <a:bodyPr wrap="none" anchor="ctr"/>
            <a:lstStyle/>
            <a:p>
              <a:endParaRPr lang="pl-PL"/>
            </a:p>
          </p:txBody>
        </p:sp>
        <p:sp>
          <p:nvSpPr>
            <p:cNvPr id="15" name="Oval 137"/>
            <p:cNvSpPr>
              <a:spLocks noChangeArrowheads="1"/>
            </p:cNvSpPr>
            <p:nvPr/>
          </p:nvSpPr>
          <p:spPr bwMode="auto">
            <a:xfrm>
              <a:off x="4875210" y="4708533"/>
              <a:ext cx="152400" cy="152400"/>
            </a:xfrm>
            <a:prstGeom prst="ellipse">
              <a:avLst/>
            </a:prstGeom>
            <a:solidFill>
              <a:srgbClr val="FF0000"/>
            </a:solidFill>
            <a:ln w="9525">
              <a:noFill/>
              <a:round/>
              <a:headEnd/>
              <a:tailEnd/>
            </a:ln>
            <a:effectLst/>
          </p:spPr>
          <p:txBody>
            <a:bodyPr wrap="none" anchor="ctr"/>
            <a:lstStyle/>
            <a:p>
              <a:endParaRPr lang="pl-PL"/>
            </a:p>
          </p:txBody>
        </p:sp>
        <p:sp>
          <p:nvSpPr>
            <p:cNvPr id="16" name="Freeform 138"/>
            <p:cNvSpPr>
              <a:spLocks/>
            </p:cNvSpPr>
            <p:nvPr/>
          </p:nvSpPr>
          <p:spPr bwMode="auto">
            <a:xfrm>
              <a:off x="4535485" y="4654558"/>
              <a:ext cx="374650" cy="222250"/>
            </a:xfrm>
            <a:custGeom>
              <a:avLst/>
              <a:gdLst/>
              <a:ahLst/>
              <a:cxnLst>
                <a:cxn ang="0">
                  <a:pos x="0" y="54"/>
                </a:cxn>
                <a:cxn ang="0">
                  <a:pos x="52" y="0"/>
                </a:cxn>
                <a:cxn ang="0">
                  <a:pos x="80" y="128"/>
                </a:cxn>
                <a:cxn ang="0">
                  <a:pos x="152" y="14"/>
                </a:cxn>
                <a:cxn ang="0">
                  <a:pos x="182" y="140"/>
                </a:cxn>
                <a:cxn ang="0">
                  <a:pos x="236" y="72"/>
                </a:cxn>
              </a:cxnLst>
              <a:rect l="0" t="0" r="r" b="b"/>
              <a:pathLst>
                <a:path w="236" h="140">
                  <a:moveTo>
                    <a:pt x="0" y="54"/>
                  </a:moveTo>
                  <a:lnTo>
                    <a:pt x="52" y="0"/>
                  </a:lnTo>
                  <a:lnTo>
                    <a:pt x="80" y="128"/>
                  </a:lnTo>
                  <a:lnTo>
                    <a:pt x="152" y="14"/>
                  </a:lnTo>
                  <a:lnTo>
                    <a:pt x="182" y="140"/>
                  </a:lnTo>
                  <a:lnTo>
                    <a:pt x="236" y="72"/>
                  </a:lnTo>
                </a:path>
              </a:pathLst>
            </a:custGeom>
            <a:noFill/>
            <a:ln w="31750" cap="flat" cmpd="sng">
              <a:solidFill>
                <a:srgbClr val="FF0000"/>
              </a:solidFill>
              <a:prstDash val="solid"/>
              <a:round/>
              <a:headEnd/>
              <a:tailEnd/>
            </a:ln>
            <a:effectLst/>
          </p:spPr>
          <p:txBody>
            <a:bodyPr wrap="none" anchor="ctr"/>
            <a:lstStyle/>
            <a:p>
              <a:endParaRPr lang="pl-PL"/>
            </a:p>
          </p:txBody>
        </p:sp>
        <p:sp>
          <p:nvSpPr>
            <p:cNvPr id="17" name="pole tekstowe 16"/>
            <p:cNvSpPr txBox="1"/>
            <p:nvPr/>
          </p:nvSpPr>
          <p:spPr>
            <a:xfrm>
              <a:off x="4786314" y="3714752"/>
              <a:ext cx="928694" cy="400110"/>
            </a:xfrm>
            <a:prstGeom prst="rect">
              <a:avLst/>
            </a:prstGeom>
            <a:noFill/>
          </p:spPr>
          <p:txBody>
            <a:bodyPr wrap="square" rtlCol="0">
              <a:spAutoFit/>
            </a:bodyPr>
            <a:lstStyle/>
            <a:p>
              <a:r>
                <a:rPr lang="pl-PL" sz="2000" b="1" dirty="0" err="1" smtClean="0"/>
                <a:t>Eve</a:t>
              </a:r>
              <a:endParaRPr lang="pl-PL" sz="2000" b="1" dirty="0"/>
            </a:p>
          </p:txBody>
        </p:sp>
        <p:sp>
          <p:nvSpPr>
            <p:cNvPr id="19" name="Text Box 57"/>
            <p:cNvSpPr txBox="1">
              <a:spLocks noChangeArrowheads="1"/>
            </p:cNvSpPr>
            <p:nvPr/>
          </p:nvSpPr>
          <p:spPr bwMode="auto">
            <a:xfrm>
              <a:off x="1214414" y="4578352"/>
              <a:ext cx="1143000" cy="396875"/>
            </a:xfrm>
            <a:prstGeom prst="rect">
              <a:avLst/>
            </a:prstGeom>
            <a:noFill/>
            <a:ln w="9525">
              <a:noFill/>
              <a:miter lim="800000"/>
              <a:headEnd/>
              <a:tailEnd/>
            </a:ln>
            <a:effectLst/>
          </p:spPr>
          <p:txBody>
            <a:bodyPr>
              <a:spAutoFit/>
            </a:bodyPr>
            <a:lstStyle/>
            <a:p>
              <a:pPr>
                <a:spcBef>
                  <a:spcPct val="50000"/>
                </a:spcBef>
              </a:pPr>
              <a:r>
                <a:rPr lang="en-GB" sz="2000" b="1" dirty="0" smtClean="0"/>
                <a:t>A</a:t>
              </a:r>
              <a:r>
                <a:rPr lang="pl-PL" sz="2000" b="1" dirty="0" smtClean="0"/>
                <a:t>lice</a:t>
              </a:r>
              <a:endParaRPr lang="en-GB" sz="2000" b="1" dirty="0"/>
            </a:p>
          </p:txBody>
        </p:sp>
        <p:sp>
          <p:nvSpPr>
            <p:cNvPr id="21" name="Text Box 58"/>
            <p:cNvSpPr txBox="1">
              <a:spLocks noChangeArrowheads="1"/>
            </p:cNvSpPr>
            <p:nvPr/>
          </p:nvSpPr>
          <p:spPr bwMode="auto">
            <a:xfrm>
              <a:off x="7215206" y="5437194"/>
              <a:ext cx="1143000" cy="396875"/>
            </a:xfrm>
            <a:prstGeom prst="rect">
              <a:avLst/>
            </a:prstGeom>
            <a:noFill/>
            <a:ln w="9525">
              <a:noFill/>
              <a:miter lim="800000"/>
              <a:headEnd/>
              <a:tailEnd/>
            </a:ln>
            <a:effectLst/>
          </p:spPr>
          <p:txBody>
            <a:bodyPr>
              <a:spAutoFit/>
            </a:bodyPr>
            <a:lstStyle/>
            <a:p>
              <a:pPr>
                <a:spcBef>
                  <a:spcPct val="50000"/>
                </a:spcBef>
              </a:pPr>
              <a:r>
                <a:rPr lang="en-GB" sz="2000" b="1" dirty="0"/>
                <a:t>Bob</a:t>
              </a:r>
            </a:p>
          </p:txBody>
        </p:sp>
        <p:sp>
          <p:nvSpPr>
            <p:cNvPr id="22" name="Oval 137"/>
            <p:cNvSpPr>
              <a:spLocks noChangeArrowheads="1"/>
            </p:cNvSpPr>
            <p:nvPr/>
          </p:nvSpPr>
          <p:spPr bwMode="auto">
            <a:xfrm>
              <a:off x="4714876" y="4357694"/>
              <a:ext cx="152400" cy="152400"/>
            </a:xfrm>
            <a:prstGeom prst="ellipse">
              <a:avLst/>
            </a:prstGeom>
            <a:solidFill>
              <a:srgbClr val="FF0000"/>
            </a:solidFill>
            <a:ln w="9525">
              <a:noFill/>
              <a:round/>
              <a:headEnd/>
              <a:tailEnd/>
            </a:ln>
            <a:effectLst/>
          </p:spPr>
          <p:txBody>
            <a:bodyPr wrap="none" anchor="ctr"/>
            <a:lstStyle/>
            <a:p>
              <a:endParaRPr lang="pl-PL"/>
            </a:p>
          </p:txBody>
        </p:sp>
        <p:sp>
          <p:nvSpPr>
            <p:cNvPr id="23" name="Freeform 138"/>
            <p:cNvSpPr>
              <a:spLocks/>
            </p:cNvSpPr>
            <p:nvPr/>
          </p:nvSpPr>
          <p:spPr bwMode="auto">
            <a:xfrm rot="18435255">
              <a:off x="4443647" y="4462942"/>
              <a:ext cx="374650" cy="222250"/>
            </a:xfrm>
            <a:custGeom>
              <a:avLst/>
              <a:gdLst/>
              <a:ahLst/>
              <a:cxnLst>
                <a:cxn ang="0">
                  <a:pos x="0" y="54"/>
                </a:cxn>
                <a:cxn ang="0">
                  <a:pos x="52" y="0"/>
                </a:cxn>
                <a:cxn ang="0">
                  <a:pos x="80" y="128"/>
                </a:cxn>
                <a:cxn ang="0">
                  <a:pos x="152" y="14"/>
                </a:cxn>
                <a:cxn ang="0">
                  <a:pos x="182" y="140"/>
                </a:cxn>
                <a:cxn ang="0">
                  <a:pos x="236" y="72"/>
                </a:cxn>
              </a:cxnLst>
              <a:rect l="0" t="0" r="r" b="b"/>
              <a:pathLst>
                <a:path w="236" h="140">
                  <a:moveTo>
                    <a:pt x="0" y="54"/>
                  </a:moveTo>
                  <a:lnTo>
                    <a:pt x="52" y="0"/>
                  </a:lnTo>
                  <a:lnTo>
                    <a:pt x="80" y="128"/>
                  </a:lnTo>
                  <a:lnTo>
                    <a:pt x="152" y="14"/>
                  </a:lnTo>
                  <a:lnTo>
                    <a:pt x="182" y="140"/>
                  </a:lnTo>
                  <a:lnTo>
                    <a:pt x="236" y="72"/>
                  </a:lnTo>
                </a:path>
              </a:pathLst>
            </a:custGeom>
            <a:noFill/>
            <a:ln w="31750" cap="flat" cmpd="sng">
              <a:solidFill>
                <a:srgbClr val="FF0000"/>
              </a:solidFill>
              <a:prstDash val="solid"/>
              <a:round/>
              <a:headEnd/>
              <a:tailEnd/>
            </a:ln>
            <a:effectLst/>
          </p:spPr>
          <p:txBody>
            <a:bodyPr wrap="none" anchor="ctr"/>
            <a:lstStyle/>
            <a:p>
              <a:endParaRPr lang="pl-PL"/>
            </a:p>
          </p:txBody>
        </p:sp>
        <p:sp>
          <p:nvSpPr>
            <p:cNvPr id="24" name="Freeform 138"/>
            <p:cNvSpPr>
              <a:spLocks/>
            </p:cNvSpPr>
            <p:nvPr/>
          </p:nvSpPr>
          <p:spPr bwMode="auto">
            <a:xfrm rot="3342266">
              <a:off x="4724906" y="4463940"/>
              <a:ext cx="374650" cy="222250"/>
            </a:xfrm>
            <a:custGeom>
              <a:avLst/>
              <a:gdLst/>
              <a:ahLst/>
              <a:cxnLst>
                <a:cxn ang="0">
                  <a:pos x="0" y="54"/>
                </a:cxn>
                <a:cxn ang="0">
                  <a:pos x="52" y="0"/>
                </a:cxn>
                <a:cxn ang="0">
                  <a:pos x="80" y="128"/>
                </a:cxn>
                <a:cxn ang="0">
                  <a:pos x="152" y="14"/>
                </a:cxn>
                <a:cxn ang="0">
                  <a:pos x="182" y="140"/>
                </a:cxn>
                <a:cxn ang="0">
                  <a:pos x="236" y="72"/>
                </a:cxn>
              </a:cxnLst>
              <a:rect l="0" t="0" r="r" b="b"/>
              <a:pathLst>
                <a:path w="236" h="140">
                  <a:moveTo>
                    <a:pt x="0" y="54"/>
                  </a:moveTo>
                  <a:lnTo>
                    <a:pt x="52" y="0"/>
                  </a:lnTo>
                  <a:lnTo>
                    <a:pt x="80" y="128"/>
                  </a:lnTo>
                  <a:lnTo>
                    <a:pt x="152" y="14"/>
                  </a:lnTo>
                  <a:lnTo>
                    <a:pt x="182" y="140"/>
                  </a:lnTo>
                  <a:lnTo>
                    <a:pt x="236" y="72"/>
                  </a:lnTo>
                </a:path>
              </a:pathLst>
            </a:custGeom>
            <a:noFill/>
            <a:ln w="31750" cap="flat" cmpd="sng">
              <a:solidFill>
                <a:srgbClr val="FF0000"/>
              </a:solidFill>
              <a:prstDash val="solid"/>
              <a:round/>
              <a:headEnd/>
              <a:tailEnd/>
            </a:ln>
            <a:effectLst/>
          </p:spPr>
          <p:txBody>
            <a:bodyPr wrap="none" anchor="ctr"/>
            <a:lstStyle/>
            <a:p>
              <a:endParaRPr lang="pl-PL"/>
            </a:p>
          </p:txBody>
        </p:sp>
      </p:grpSp>
      <p:pic>
        <p:nvPicPr>
          <p:cNvPr id="27"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2960" r="18633" b="70724"/>
          <a:stretch/>
        </p:blipFill>
        <p:spPr bwMode="auto">
          <a:xfrm flipH="1">
            <a:off x="1263991" y="3626393"/>
            <a:ext cx="1009144" cy="90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43304" r="3923" b="54263"/>
          <a:stretch/>
        </p:blipFill>
        <p:spPr bwMode="auto">
          <a:xfrm>
            <a:off x="7245796" y="4433894"/>
            <a:ext cx="907495" cy="90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rostokąt 42"/>
          <p:cNvSpPr/>
          <p:nvPr/>
        </p:nvSpPr>
        <p:spPr bwMode="auto">
          <a:xfrm>
            <a:off x="3223249" y="2181016"/>
            <a:ext cx="277704" cy="621792"/>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4" name="Prostokąt 43"/>
          <p:cNvSpPr/>
          <p:nvPr/>
        </p:nvSpPr>
        <p:spPr bwMode="auto">
          <a:xfrm>
            <a:off x="1855097" y="3556999"/>
            <a:ext cx="277704" cy="621792"/>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5" name="Prostokąt 44"/>
          <p:cNvSpPr/>
          <p:nvPr/>
        </p:nvSpPr>
        <p:spPr bwMode="auto">
          <a:xfrm>
            <a:off x="7438381" y="2181562"/>
            <a:ext cx="277704" cy="621792"/>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6" name="Prostokąt 45"/>
          <p:cNvSpPr/>
          <p:nvPr/>
        </p:nvSpPr>
        <p:spPr bwMode="auto">
          <a:xfrm>
            <a:off x="6062041" y="3559512"/>
            <a:ext cx="277704" cy="621792"/>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21" name="Prostokąt 20"/>
          <p:cNvSpPr/>
          <p:nvPr/>
        </p:nvSpPr>
        <p:spPr bwMode="auto">
          <a:xfrm>
            <a:off x="1855097" y="2179856"/>
            <a:ext cx="277704" cy="62179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7" name="Prostokąt 36"/>
          <p:cNvSpPr/>
          <p:nvPr/>
        </p:nvSpPr>
        <p:spPr bwMode="auto">
          <a:xfrm>
            <a:off x="3223249" y="3557000"/>
            <a:ext cx="277704" cy="62179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8" name="Prostokąt 37"/>
          <p:cNvSpPr/>
          <p:nvPr/>
        </p:nvSpPr>
        <p:spPr bwMode="auto">
          <a:xfrm>
            <a:off x="6070229" y="2181562"/>
            <a:ext cx="277704" cy="62179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39" name="Prostokąt 38"/>
          <p:cNvSpPr/>
          <p:nvPr/>
        </p:nvSpPr>
        <p:spPr bwMode="auto">
          <a:xfrm>
            <a:off x="7438381" y="3559511"/>
            <a:ext cx="277704" cy="621792"/>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18125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125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Density</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matrix</a:t>
            </a:r>
            <a:endParaRPr lang="en-GB" sz="3200" b="1" dirty="0">
              <a:solidFill>
                <a:schemeClr val="folHlink"/>
              </a:solidFill>
              <a:latin typeface="Tahoma" pitchFamily="34" charset="0"/>
            </a:endParaRPr>
          </a:p>
        </p:txBody>
      </p:sp>
      <p:sp>
        <p:nvSpPr>
          <p:cNvPr id="55" name="pole tekstowe 54"/>
          <p:cNvSpPr txBox="1"/>
          <p:nvPr/>
        </p:nvSpPr>
        <p:spPr>
          <a:xfrm>
            <a:off x="1110000" y="964389"/>
            <a:ext cx="3261162" cy="785818"/>
          </a:xfrm>
          <a:prstGeom prst="rect">
            <a:avLst/>
          </a:prstGeom>
          <a:noFill/>
        </p:spPr>
        <p:txBody>
          <a:bodyPr wrap="square" rtlCol="0">
            <a:noAutofit/>
          </a:bodyPr>
          <a:lstStyle/>
          <a:p>
            <a:pPr algn="l"/>
            <a:r>
              <a:rPr lang="pl-PL" sz="2000" dirty="0" err="1" smtClean="0"/>
              <a:t>Maximally</a:t>
            </a:r>
            <a:r>
              <a:rPr lang="pl-PL" sz="2000" dirty="0" smtClean="0"/>
              <a:t> </a:t>
            </a:r>
            <a:r>
              <a:rPr lang="pl-PL" sz="2000" dirty="0" err="1" smtClean="0"/>
              <a:t>entangled</a:t>
            </a:r>
            <a:r>
              <a:rPr lang="pl-PL" sz="2000" dirty="0" smtClean="0"/>
              <a:t> state</a:t>
            </a:r>
            <a:endParaRPr lang="pl-PL" sz="2000" dirty="0"/>
          </a:p>
        </p:txBody>
      </p:sp>
      <p:sp>
        <p:nvSpPr>
          <p:cNvPr id="62" name="pole tekstowe 61"/>
          <p:cNvSpPr txBox="1"/>
          <p:nvPr/>
        </p:nvSpPr>
        <p:spPr>
          <a:xfrm>
            <a:off x="5580616" y="928670"/>
            <a:ext cx="3071834" cy="428628"/>
          </a:xfrm>
          <a:prstGeom prst="rect">
            <a:avLst/>
          </a:prstGeom>
          <a:noFill/>
        </p:spPr>
        <p:txBody>
          <a:bodyPr wrap="square" rtlCol="0">
            <a:noAutofit/>
          </a:bodyPr>
          <a:lstStyle/>
          <a:p>
            <a:pPr algn="l"/>
            <a:r>
              <a:rPr lang="pl-PL" sz="2000" dirty="0" err="1" smtClean="0"/>
              <a:t>Statistical</a:t>
            </a:r>
            <a:r>
              <a:rPr lang="pl-PL" sz="2000" dirty="0" smtClean="0"/>
              <a:t> </a:t>
            </a:r>
            <a:r>
              <a:rPr lang="pl-PL" sz="2000" dirty="0" err="1" smtClean="0"/>
              <a:t>mixture</a:t>
            </a:r>
            <a:endParaRPr lang="pl-PL" sz="2000" dirty="0"/>
          </a:p>
        </p:txBody>
      </p:sp>
      <p:pic>
        <p:nvPicPr>
          <p:cNvPr id="8" name="Obraz 7" descr="txp_fig"/>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bwMode="auto">
          <a:xfrm>
            <a:off x="4611419" y="1388433"/>
            <a:ext cx="4343530" cy="464555"/>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0" name="pole tekstowe 9"/>
          <p:cNvSpPr txBox="1"/>
          <p:nvPr/>
        </p:nvSpPr>
        <p:spPr>
          <a:xfrm>
            <a:off x="998042" y="4847464"/>
            <a:ext cx="7643866" cy="375893"/>
          </a:xfrm>
          <a:prstGeom prst="rect">
            <a:avLst/>
          </a:prstGeom>
          <a:noFill/>
        </p:spPr>
        <p:txBody>
          <a:bodyPr wrap="square" rtlCol="0" anchor="ctr">
            <a:noAutofit/>
          </a:bodyPr>
          <a:lstStyle/>
          <a:p>
            <a:pPr algn="l"/>
            <a:r>
              <a:rPr lang="pl-PL" sz="2000" dirty="0" err="1" smtClean="0"/>
              <a:t>Correlations</a:t>
            </a:r>
            <a:r>
              <a:rPr lang="pl-PL" sz="2000" dirty="0" smtClean="0"/>
              <a:t> </a:t>
            </a:r>
            <a:r>
              <a:rPr lang="pl-PL" sz="2000" dirty="0" err="1" smtClean="0"/>
              <a:t>between</a:t>
            </a:r>
            <a:r>
              <a:rPr lang="pl-PL" sz="2000" dirty="0" smtClean="0"/>
              <a:t> </a:t>
            </a:r>
            <a:r>
              <a:rPr lang="pl-PL" sz="2000" dirty="0" err="1" smtClean="0"/>
              <a:t>measurement</a:t>
            </a:r>
            <a:r>
              <a:rPr lang="pl-PL" sz="2000" dirty="0" smtClean="0"/>
              <a:t> </a:t>
            </a:r>
            <a:r>
              <a:rPr lang="pl-PL" sz="2000" dirty="0" err="1" smtClean="0"/>
              <a:t>outcomes</a:t>
            </a:r>
            <a:r>
              <a:rPr lang="pl-PL" sz="2000" dirty="0" smtClean="0"/>
              <a:t> in the </a:t>
            </a:r>
            <a:r>
              <a:rPr lang="pl-PL" sz="2000" dirty="0" err="1" smtClean="0"/>
              <a:t>key</a:t>
            </a:r>
            <a:r>
              <a:rPr lang="pl-PL" sz="2000" dirty="0" smtClean="0"/>
              <a:t> </a:t>
            </a:r>
            <a:r>
              <a:rPr lang="pl-PL" sz="2000" dirty="0" err="1" smtClean="0"/>
              <a:t>basis</a:t>
            </a:r>
            <a:endParaRPr lang="pl-PL" sz="2000" dirty="0"/>
          </a:p>
        </p:txBody>
      </p:sp>
      <p:pic>
        <p:nvPicPr>
          <p:cNvPr id="13" name="Obraz 12" descr="txp_fig"/>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bwMode="auto">
          <a:xfrm>
            <a:off x="1662777" y="2181016"/>
            <a:ext cx="2020021" cy="199777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Obraz 13" descr="txp_fig"/>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bwMode="auto">
          <a:xfrm>
            <a:off x="5881912" y="2181562"/>
            <a:ext cx="2022010" cy="199974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2" name="Obraz 11" descr="txp_fig"/>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bwMode="auto">
          <a:xfrm>
            <a:off x="1764493" y="1472777"/>
            <a:ext cx="1870597" cy="37646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2" name="Prostokąt 41"/>
          <p:cNvSpPr/>
          <p:nvPr/>
        </p:nvSpPr>
        <p:spPr bwMode="auto">
          <a:xfrm>
            <a:off x="683568" y="4879963"/>
            <a:ext cx="277704" cy="310896"/>
          </a:xfrm>
          <a:prstGeom prst="rect">
            <a:avLst/>
          </a:prstGeom>
          <a:solidFill>
            <a:srgbClr val="00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7" name="Prostokąt 46"/>
          <p:cNvSpPr/>
          <p:nvPr/>
        </p:nvSpPr>
        <p:spPr bwMode="auto">
          <a:xfrm>
            <a:off x="683568" y="5405568"/>
            <a:ext cx="277704" cy="310896"/>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Tahoma" pitchFamily="34" charset="0"/>
            </a:endParaRPr>
          </a:p>
        </p:txBody>
      </p:sp>
      <p:sp>
        <p:nvSpPr>
          <p:cNvPr id="48" name="pole tekstowe 47"/>
          <p:cNvSpPr txBox="1"/>
          <p:nvPr/>
        </p:nvSpPr>
        <p:spPr>
          <a:xfrm>
            <a:off x="1000632" y="5373069"/>
            <a:ext cx="7643866" cy="375893"/>
          </a:xfrm>
          <a:prstGeom prst="rect">
            <a:avLst/>
          </a:prstGeom>
          <a:noFill/>
        </p:spPr>
        <p:txBody>
          <a:bodyPr wrap="square" rtlCol="0" anchor="ctr">
            <a:noAutofit/>
          </a:bodyPr>
          <a:lstStyle/>
          <a:p>
            <a:pPr algn="l"/>
            <a:r>
              <a:rPr lang="pl-PL" sz="2000" dirty="0" smtClean="0"/>
              <a:t>Security </a:t>
            </a:r>
            <a:r>
              <a:rPr lang="pl-PL" sz="2000" dirty="0" err="1" smtClean="0"/>
              <a:t>tested</a:t>
            </a:r>
            <a:r>
              <a:rPr lang="pl-PL" sz="2000" dirty="0" smtClean="0"/>
              <a:t> by the </a:t>
            </a:r>
            <a:r>
              <a:rPr lang="pl-PL" sz="2000" dirty="0" err="1" smtClean="0"/>
              <a:t>violation</a:t>
            </a:r>
            <a:r>
              <a:rPr lang="pl-PL" sz="2000" dirty="0" smtClean="0"/>
              <a:t> of </a:t>
            </a:r>
            <a:r>
              <a:rPr lang="pl-PL" sz="2000" dirty="0" err="1" smtClean="0"/>
              <a:t>Bell’s</a:t>
            </a:r>
            <a:r>
              <a:rPr lang="pl-PL" sz="2000" dirty="0" smtClean="0"/>
              <a:t> </a:t>
            </a:r>
            <a:r>
              <a:rPr lang="pl-PL" sz="2000" dirty="0" err="1" smtClean="0"/>
              <a:t>inequalities</a:t>
            </a:r>
            <a:endParaRPr lang="pl-PL" sz="2000" dirty="0"/>
          </a:p>
        </p:txBody>
      </p:sp>
      <p:sp>
        <p:nvSpPr>
          <p:cNvPr id="49" name="pole tekstowe 48"/>
          <p:cNvSpPr txBox="1"/>
          <p:nvPr/>
        </p:nvSpPr>
        <p:spPr>
          <a:xfrm>
            <a:off x="1016648" y="5716464"/>
            <a:ext cx="7643866" cy="375893"/>
          </a:xfrm>
          <a:prstGeom prst="rect">
            <a:avLst/>
          </a:prstGeom>
          <a:noFill/>
        </p:spPr>
        <p:txBody>
          <a:bodyPr wrap="square" rtlCol="0" anchor="t">
            <a:noAutofit/>
          </a:bodyPr>
          <a:lstStyle/>
          <a:p>
            <a:pPr algn="l"/>
            <a:r>
              <a:rPr lang="pl-PL" sz="2000" dirty="0" smtClean="0"/>
              <a:t>(</a:t>
            </a:r>
            <a:r>
              <a:rPr lang="pl-PL" sz="2000" dirty="0" err="1"/>
              <a:t>I</a:t>
            </a:r>
            <a:r>
              <a:rPr lang="pl-PL" sz="2000" dirty="0" err="1" smtClean="0"/>
              <a:t>f</a:t>
            </a:r>
            <a:r>
              <a:rPr lang="pl-PL" sz="2000" dirty="0" smtClean="0"/>
              <a:t> </a:t>
            </a:r>
            <a:r>
              <a:rPr lang="pl-PL" sz="2000" dirty="0" err="1" smtClean="0"/>
              <a:t>trusting</a:t>
            </a:r>
            <a:r>
              <a:rPr lang="pl-PL" sz="2000" dirty="0" smtClean="0"/>
              <a:t> quantum </a:t>
            </a:r>
            <a:r>
              <a:rPr lang="pl-PL" sz="2000" dirty="0" err="1" smtClean="0"/>
              <a:t>theory</a:t>
            </a:r>
            <a:r>
              <a:rPr lang="pl-PL" sz="2000" dirty="0" smtClean="0"/>
              <a:t>, </a:t>
            </a:r>
            <a:r>
              <a:rPr lang="pl-PL" sz="2000" dirty="0" err="1" smtClean="0"/>
              <a:t>could</a:t>
            </a:r>
            <a:r>
              <a:rPr lang="pl-PL" sz="2000" dirty="0" smtClean="0"/>
              <a:t> be </a:t>
            </a:r>
            <a:r>
              <a:rPr lang="pl-PL" sz="2000" dirty="0" err="1" smtClean="0"/>
              <a:t>also</a:t>
            </a:r>
            <a:r>
              <a:rPr lang="pl-PL" sz="2000" dirty="0" smtClean="0"/>
              <a:t> </a:t>
            </a:r>
            <a:r>
              <a:rPr lang="pl-PL" sz="2000" dirty="0" err="1" smtClean="0"/>
              <a:t>tested</a:t>
            </a:r>
            <a:r>
              <a:rPr lang="pl-PL" sz="2000" dirty="0" smtClean="0"/>
              <a:t> by </a:t>
            </a:r>
            <a:r>
              <a:rPr lang="pl-PL" sz="2000" dirty="0" err="1" smtClean="0"/>
              <a:t>measurements</a:t>
            </a:r>
            <a:r>
              <a:rPr lang="pl-PL" sz="2000" dirty="0" smtClean="0"/>
              <a:t> in the                         </a:t>
            </a:r>
            <a:r>
              <a:rPr lang="pl-PL" sz="2000" dirty="0" err="1" smtClean="0"/>
              <a:t>basis</a:t>
            </a:r>
            <a:r>
              <a:rPr lang="pl-PL" sz="2000" dirty="0" smtClean="0"/>
              <a:t>.)</a:t>
            </a:r>
            <a:endParaRPr lang="pl-PL" sz="2000" dirty="0"/>
          </a:p>
        </p:txBody>
      </p:sp>
      <p:pic>
        <p:nvPicPr>
          <p:cNvPr id="16" name="Obraz 15" descr="txp_fig"/>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bwMode="auto">
          <a:xfrm>
            <a:off x="3529806" y="6057611"/>
            <a:ext cx="1836462" cy="34045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 name="Obraz 1" descr="txp_fig"/>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bwMode="auto">
          <a:xfrm>
            <a:off x="172046" y="2291295"/>
            <a:ext cx="693408" cy="177721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21" grpId="0" animBg="1"/>
      <p:bldP spid="37" grpId="0" animBg="1"/>
      <p:bldP spid="38" grpId="0" animBg="1"/>
      <p:bldP spid="39" grpId="0" animBg="1"/>
      <p:bldP spid="10" grpId="0"/>
      <p:bldP spid="42" grpId="0" animBg="1"/>
      <p:bldP spid="47" grpId="0" animBg="1"/>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Line 2"/>
          <p:cNvSpPr>
            <a:spLocks noChangeShapeType="1"/>
          </p:cNvSpPr>
          <p:nvPr/>
        </p:nvSpPr>
        <p:spPr bwMode="auto">
          <a:xfrm>
            <a:off x="304800" y="762000"/>
            <a:ext cx="8686800" cy="0"/>
          </a:xfrm>
          <a:prstGeom prst="line">
            <a:avLst/>
          </a:prstGeom>
          <a:noFill/>
          <a:ln w="47625">
            <a:solidFill>
              <a:srgbClr val="FFFFFF"/>
            </a:solidFill>
            <a:round/>
            <a:headEnd/>
            <a:tailEnd/>
          </a:ln>
          <a:effectLst>
            <a:outerShdw dist="35921" dir="2700000" algn="ctr" rotWithShape="0">
              <a:schemeClr val="accent2"/>
            </a:outerShdw>
          </a:effectLst>
        </p:spPr>
        <p:txBody>
          <a:bodyPr wrap="none" anchor="ctr"/>
          <a:lstStyle/>
          <a:p>
            <a:endParaRPr lang="pl-PL"/>
          </a:p>
        </p:txBody>
      </p:sp>
      <p:sp>
        <p:nvSpPr>
          <p:cNvPr id="181251" name="Rectangle 3"/>
          <p:cNvSpPr>
            <a:spLocks noGrp="1" noChangeArrowheads="1"/>
          </p:cNvSpPr>
          <p:nvPr>
            <p:ph type="ctrTitle"/>
          </p:nvPr>
        </p:nvSpPr>
        <p:spPr>
          <a:xfrm>
            <a:off x="685800" y="-152400"/>
            <a:ext cx="7772400" cy="1143000"/>
          </a:xfrm>
          <a:effectLst>
            <a:outerShdw dist="35921" dir="2700000" algn="ctr" rotWithShape="0">
              <a:schemeClr val="accent2"/>
            </a:outerShdw>
          </a:effectLst>
        </p:spPr>
        <p:txBody>
          <a:bodyPr/>
          <a:lstStyle/>
          <a:p>
            <a:r>
              <a:rPr lang="pl-PL" sz="3200" b="1" dirty="0" err="1" smtClean="0">
                <a:solidFill>
                  <a:schemeClr val="folHlink"/>
                </a:solidFill>
                <a:latin typeface="Tahoma" pitchFamily="34" charset="0"/>
              </a:rPr>
              <a:t>Noisy</a:t>
            </a:r>
            <a:r>
              <a:rPr lang="pl-PL" sz="3200" b="1" dirty="0" smtClean="0">
                <a:solidFill>
                  <a:schemeClr val="folHlink"/>
                </a:solidFill>
                <a:latin typeface="Tahoma" pitchFamily="34" charset="0"/>
              </a:rPr>
              <a:t> </a:t>
            </a:r>
            <a:r>
              <a:rPr lang="pl-PL" sz="3200" b="1" dirty="0" err="1" smtClean="0">
                <a:solidFill>
                  <a:schemeClr val="folHlink"/>
                </a:solidFill>
                <a:latin typeface="Tahoma" pitchFamily="34" charset="0"/>
              </a:rPr>
              <a:t>entanglement</a:t>
            </a:r>
            <a:endParaRPr lang="en-GB" sz="3200" b="1" dirty="0">
              <a:solidFill>
                <a:schemeClr val="folHlink"/>
              </a:solidFill>
              <a:latin typeface="Tahoma" pitchFamily="34" charset="0"/>
            </a:endParaRPr>
          </a:p>
        </p:txBody>
      </p:sp>
      <p:pic>
        <p:nvPicPr>
          <p:cNvPr id="11" name="Obraz 10" descr="txp_fig"/>
          <p:cNvPicPr>
            <a:picLocks noChangeAspect="1"/>
          </p:cNvPicPr>
          <p:nvPr>
            <p:custDataLst>
              <p:tags r:id="rId1"/>
            </p:custDataLst>
          </p:nvPr>
        </p:nvPicPr>
        <p:blipFill>
          <a:blip r:embed="rId5">
            <a:clrChange>
              <a:clrFrom>
                <a:srgbClr val="FFFFFF"/>
              </a:clrFrom>
              <a:clrTo>
                <a:srgbClr val="FFFFFF">
                  <a:alpha val="0"/>
                </a:srgbClr>
              </a:clrTo>
            </a:clrChange>
            <a:lum bright="100000"/>
          </a:blip>
          <a:stretch>
            <a:fillRect/>
          </a:stretch>
        </p:blipFill>
        <p:spPr bwMode="auto">
          <a:xfrm>
            <a:off x="2357422" y="1285860"/>
            <a:ext cx="4193682" cy="408728"/>
          </a:xfrm>
          <a:prstGeom prst="rect">
            <a:avLst/>
          </a:prstGeom>
          <a:noFill/>
          <a:ln/>
          <a:effectLst/>
        </p:spPr>
      </p:pic>
      <p:sp>
        <p:nvSpPr>
          <p:cNvPr id="10" name="pole tekstowe 9"/>
          <p:cNvSpPr txBox="1"/>
          <p:nvPr/>
        </p:nvSpPr>
        <p:spPr>
          <a:xfrm>
            <a:off x="511474" y="5949280"/>
            <a:ext cx="7643866" cy="500066"/>
          </a:xfrm>
          <a:prstGeom prst="rect">
            <a:avLst/>
          </a:prstGeom>
          <a:noFill/>
        </p:spPr>
        <p:txBody>
          <a:bodyPr wrap="square" rtlCol="0">
            <a:noAutofit/>
          </a:bodyPr>
          <a:lstStyle/>
          <a:p>
            <a:pPr algn="l"/>
            <a:r>
              <a:rPr lang="pl-PL" sz="2000" i="1" dirty="0" err="1" smtClean="0"/>
              <a:t>How</a:t>
            </a:r>
            <a:r>
              <a:rPr lang="pl-PL" sz="2000" i="1" dirty="0" smtClean="0"/>
              <a:t> much </a:t>
            </a:r>
            <a:r>
              <a:rPr lang="pl-PL" sz="2000" i="1" dirty="0" err="1" smtClean="0"/>
              <a:t>secure</a:t>
            </a:r>
            <a:r>
              <a:rPr lang="pl-PL" sz="2000" i="1" dirty="0" smtClean="0"/>
              <a:t> </a:t>
            </a:r>
            <a:r>
              <a:rPr lang="pl-PL" sz="2000" i="1" dirty="0" err="1" smtClean="0"/>
              <a:t>key</a:t>
            </a:r>
            <a:r>
              <a:rPr lang="pl-PL" sz="2000" i="1" dirty="0" smtClean="0"/>
              <a:t> </a:t>
            </a:r>
            <a:r>
              <a:rPr lang="pl-PL" sz="2000" i="1" dirty="0" err="1" smtClean="0"/>
              <a:t>can</a:t>
            </a:r>
            <a:r>
              <a:rPr lang="pl-PL" sz="2000" i="1" dirty="0" smtClean="0"/>
              <a:t> be </a:t>
            </a:r>
            <a:r>
              <a:rPr lang="pl-PL" sz="2000" i="1" dirty="0" err="1" smtClean="0"/>
              <a:t>extracted</a:t>
            </a:r>
            <a:r>
              <a:rPr lang="pl-PL" sz="2000" i="1" dirty="0" smtClean="0"/>
              <a:t> </a:t>
            </a:r>
            <a:r>
              <a:rPr lang="pl-PL" sz="2000" i="1" dirty="0" err="1" smtClean="0"/>
              <a:t>from</a:t>
            </a:r>
            <a:r>
              <a:rPr lang="pl-PL" sz="2000" i="1" dirty="0" smtClean="0"/>
              <a:t> a </a:t>
            </a:r>
            <a:r>
              <a:rPr lang="pl-PL" sz="2000" i="1" dirty="0" err="1" smtClean="0"/>
              <a:t>noisy</a:t>
            </a:r>
            <a:r>
              <a:rPr lang="pl-PL" sz="2000" i="1" dirty="0" smtClean="0"/>
              <a:t> state?</a:t>
            </a:r>
            <a:endParaRPr lang="pl-PL" sz="2000" i="1" dirty="0"/>
          </a:p>
        </p:txBody>
      </p:sp>
      <p:pic>
        <p:nvPicPr>
          <p:cNvPr id="2" name="Obraz 1" descr="txp_fig"/>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3321407" y="2708920"/>
            <a:ext cx="2024000" cy="200171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72"/>
  <p:tag name="DEFAULTHEIGHT" val="270"/>
  <p:tag name="FIRSTKONRAD@ELKXQMKFUVWZY556" val="4058"/>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  \ket{\PolV\PolV}&#10;\]&#10;&#10;\end{document}&#10;"/>
  <p:tag name="FILENAME" val="txp_fig"/>
  <p:tag name="FORMAT" val="emf"/>
  <p:tag name="RES" val="600"/>
  <p:tag name="BLEND" val="0"/>
  <p:tag name="TRANSPARENT" val="0"/>
  <p:tag name="TBUG" val="0"/>
  <p:tag name="ALLOWFS" val="0"/>
  <p:tag name="ORIGWIDTH" val="59"/>
  <p:tag name="PICTUREFILESIZE" val="1564"/>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w = \bigl| \bigl\langle \frac{1}{2} (\sigma_A^x \otimes \sigma_B^x - \sigma_A^y \otimes \sigma_B^y) \otimes&#10;\hat{U}_{A'B'} \bigr\rangle \bigr|&#10;$&#10;\end{document}&#10;"/>
  <p:tag name="FILENAME" val="txp_fig"/>
  <p:tag name="FORMAT" val="emf"/>
  <p:tag name="RES" val="600"/>
  <p:tag name="BLEND" val="0"/>
  <p:tag name="TRANSPARENT" val="0"/>
  <p:tag name="TBUG" val="0"/>
  <p:tag name="ALLOWFS" val="0"/>
  <p:tag name="ORIGWIDTH" val="370"/>
  <p:tag name="PICTUREFILESIZE" val="14024"/>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hat{U}^\dagger\hat{U} \le \hat{I}&#10;$&#10;\end{document}&#10;"/>
  <p:tag name="FILENAME" val="txp_fig"/>
  <p:tag name="FORMAT" val="emf"/>
  <p:tag name="RES" val="600"/>
  <p:tag name="BLEND" val="0"/>
  <p:tag name="TRANSPARENT" val="0"/>
  <p:tag name="TBUG" val="0"/>
  <p:tag name="ALLOWFS" val="0"/>
  <p:tag name="ORIGWIDTH" val="83"/>
  <p:tag name="PICTUREFILESIZE" val="4276"/>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w  = \bigl| \Tr [(\hat{S}_{00,11} + \hat{S}_{11,00}) &#10;\hat{U}_{A'B'} ] \bigr| $&#10;\end{document}&#10;"/>
  <p:tag name="FILENAME" val="txp_fig"/>
  <p:tag name="FORMAT" val="emf"/>
  <p:tag name="RES" val="600"/>
  <p:tag name="BLEND" val="0"/>
  <p:tag name="TRANSPARENT" val="0"/>
  <p:tag name="TBUG" val="0"/>
  <p:tag name="ALLOWFS" val="0"/>
  <p:tag name="ORIGWIDTH" val="314"/>
  <p:tag name="PICTUREFILESIZE" val="12120"/>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 \le || \hat{S}_{00,11} + \hat{S}_{11,00} || &#10;$&#10;\end{document}&#10;"/>
  <p:tag name="FILENAME" val="txp_fig"/>
  <p:tag name="FORMAT" val="emf"/>
  <p:tag name="RES" val="600"/>
  <p:tag name="BLEND" val="0"/>
  <p:tag name="TRANSPARENT" val="0"/>
  <p:tag name="TBUG" val="0"/>
  <p:tag name="ALLOWFS" val="0"/>
  <p:tag name="ORIGWIDTH" val="192"/>
  <p:tag name="PICTUREFILESIZE" val="7044"/>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 =  c_+ $&#10;&#10;\end{document}&#10;"/>
  <p:tag name="FILENAME" val="txp_fig"/>
  <p:tag name="FORMAT" val="emf"/>
  <p:tag name="RES" val="600"/>
  <p:tag name="BLEND" val="0"/>
  <p:tag name="TRANSPARENT" val="0"/>
  <p:tag name="TBUG" val="0"/>
  <p:tag name="ALLOWFS" val="0"/>
  <p:tag name="ORIGWIDTH" val="51"/>
  <p:tag name="PICTUREFILESIZE" val="1776"/>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frac{1}{2}\begin{pmatrix}&#10;p_+ &amp; \cdot &amp; \cdot &amp; c_+ \\&#10;\cdot &amp; p_- &amp; c_- &amp; \cdot \\&#10;\cdot &amp; c_- &amp; p_- &amp; \cdot \\&#10;c_+ &amp; \cdot &amp; \cdot &amp; p_+&#10;\end{pmatrix}&#10;\]&#10;\end{document}&#10;"/>
  <p:tag name="FILENAME" val="txp_fig"/>
  <p:tag name="FORMAT" val="emf"/>
  <p:tag name="RES" val="600"/>
  <p:tag name="BLEND" val="0"/>
  <p:tag name="TRANSPARENT" val="0"/>
  <p:tag name="TBUG" val="0"/>
  <p:tag name="ALLOWFS" val="0"/>
  <p:tag name="ORIGWIDTH" val="197"/>
  <p:tag name="PICTUREFILESIZE" val="13620"/>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c_+ \ge w &#10;$&#10;\end{document}&#10;"/>
  <p:tag name="FILENAME" val="txp_fig"/>
  <p:tag name="FORMAT" val="emf"/>
  <p:tag name="RES" val="600"/>
  <p:tag name="BLEND" val="0"/>
  <p:tag name="TRANSPARENT" val="0"/>
  <p:tag name="TBUG" val="0"/>
  <p:tag name="ALLOWFS" val="0"/>
  <p:tag name="ORIGWIDTH" val="70"/>
  <p:tag name="PICTUREFILESIZE" val="2276"/>
</p:tagLst>
</file>

<file path=ppt/tags/tag10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hat{\sigma}_{AB}&#10;$&#10;\end{document}&#10;"/>
  <p:tag name="FILENAME" val="txp_fig"/>
  <p:tag name="FORMAT" val="emf"/>
  <p:tag name="RES" val="600"/>
  <p:tag name="BLEND" val="0"/>
  <p:tag name="TRANSPARENT" val="0"/>
  <p:tag name="TBUG" val="0"/>
  <p:tag name="ALLOWFS" val="0"/>
  <p:tag name="ORIGWIDTH" val="40"/>
  <p:tag name="PICTUREFILESIZE" val="1872"/>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p_+ \ge &#10;$&#10;\end{document}&#10;"/>
  <p:tag name="FILENAME" val="txp_fig"/>
  <p:tag name="FORMAT" val="emf"/>
  <p:tag name="RES" val="600"/>
  <p:tag name="BLEND" val="0"/>
  <p:tag name="TRANSPARENT" val="0"/>
  <p:tag name="TBUG" val="0"/>
  <p:tag name="ALLOWFS" val="0"/>
  <p:tag name="ORIGWIDTH" val="51"/>
  <p:tag name="PICTUREFILESIZE" val="1776"/>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p_-,c_-&#10;$&#10;\end{document}&#10;"/>
  <p:tag name="FILENAME" val="txp_fig"/>
  <p:tag name="FORMAT" val="emf"/>
  <p:tag name="RES" val="600"/>
  <p:tag name="BLEND" val="0"/>
  <p:tag name="TRANSPARENT" val="0"/>
  <p:tag name="TBUG" val="0"/>
  <p:tag name="ALLOWFS" val="0"/>
  <p:tag name="ORIGWIDTH" val="59"/>
  <p:tag name="PICTUREFILESIZE" val="2372"/>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ket{\Phi_+} \propto&#10;\]&#10;&#10;\end{document}&#10;"/>
  <p:tag name="FILENAME" val="txp_fig"/>
  <p:tag name="FORMAT" val="emf"/>
  <p:tag name="RES" val="600"/>
  <p:tag name="BLEND" val="0"/>
  <p:tag name="TRANSPARENT" val="0"/>
  <p:tag name="TBUG" val="0"/>
  <p:tag name="ALLOWFS" val="0"/>
  <p:tag name="ORIGWIDTH" val="71"/>
  <p:tag name="PICTUREFILESIZE" val="2372"/>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w_x = \bigl| \bigl\langle \sigma_A^x \otimes \sigma_B^x \otimes&#10;\hat{U}_{A'B'} \bigr\rangle \bigr|&#10;$&#10;\end{document}&#10;"/>
  <p:tag name="FILENAME" val="txp_fig"/>
  <p:tag name="FORMAT" val="emf"/>
  <p:tag name="RES" val="600"/>
  <p:tag name="BLEND" val="0"/>
  <p:tag name="TRANSPARENT" val="0"/>
  <p:tag name="TBUG" val="0"/>
  <p:tag name="ALLOWFS" val="0"/>
  <p:tag name="ORIGWIDTH" val="244"/>
  <p:tag name="PICTUREFILESIZE" val="9544"/>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frac{1}{2}\begin{pmatrix}&#10;p_+ &amp; \cdot &amp; \cdot &amp; c_+ \\&#10;\cdot &amp; p_- &amp; c_- &amp; \cdot \\&#10;\cdot &amp; c_- &amp; p_- &amp; \cdot \\&#10;c_+ &amp; \cdot &amp; \cdot &amp; p_+&#10;\end{pmatrix}&#10;\]&#10;\end{document}&#10;"/>
  <p:tag name="FILENAME" val="txp_fig"/>
  <p:tag name="FORMAT" val="emf"/>
  <p:tag name="RES" val="600"/>
  <p:tag name="BLEND" val="0"/>
  <p:tag name="TRANSPARENT" val="0"/>
  <p:tag name="TBUG" val="0"/>
  <p:tag name="ALLOWFS" val="0"/>
  <p:tag name="ORIGWIDTH" val="197"/>
  <p:tag name="PICTUREFILESIZE" val="13620"/>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c_+ + c_- \ge w_x&#10;$&#10;\end{document}&#10;"/>
  <p:tag name="FILENAME" val="txp_fig"/>
  <p:tag name="FORMAT" val="emf"/>
  <p:tag name="RES" val="600"/>
  <p:tag name="BLEND" val="0"/>
  <p:tag name="TRANSPARENT" val="0"/>
  <p:tag name="TBUG" val="0"/>
  <p:tag name="ALLOWFS" val="0"/>
  <p:tag name="ORIGWIDTH" val="132"/>
  <p:tag name="PICTUREFILESIZE" val="4276"/>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p_\pm = \frac{1}{2} (1 \pm w_z)&#10;$&#10;\end{document}&#10;"/>
  <p:tag name="FILENAME" val="txp_fig"/>
  <p:tag name="FORMAT" val="emf"/>
  <p:tag name="RES" val="600"/>
  <p:tag name="BLEND" val="0"/>
  <p:tag name="TRANSPARENT" val="0"/>
  <p:tag name="TBUG" val="0"/>
  <p:tag name="ALLOWFS" val="0"/>
  <p:tag name="ORIGWIDTH" val="152"/>
  <p:tag name="PICTUREFILESIZE" val="5160"/>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w_z = \bigl| \bigl\langle \sigma_A^z \otimes \sigma_B^z \otimes&#10;\hat{I}_{A'B'} \bigr\rangle \bigr|&#10;$&#10;\end{document}&#10;"/>
  <p:tag name="FILENAME" val="txp_fig"/>
  <p:tag name="FORMAT" val="emf"/>
  <p:tag name="RES" val="600"/>
  <p:tag name="BLEND" val="0"/>
  <p:tag name="TRANSPARENT" val="0"/>
  <p:tag name="TBUG" val="0"/>
  <p:tag name="ALLOWFS" val="0"/>
  <p:tag name="ORIGWIDTH" val="238"/>
  <p:tag name="PICTUREFILESIZE" val="9544"/>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c_- \le p_-&#10;$&#10;\end{document}&#10;"/>
  <p:tag name="FILENAME" val="txp_fig"/>
  <p:tag name="FORMAT" val="emf"/>
  <p:tag name="RES" val="600"/>
  <p:tag name="BLEND" val="0"/>
  <p:tag name="TRANSPARENT" val="0"/>
  <p:tag name="TBUG" val="0"/>
  <p:tag name="ALLOWFS" val="0"/>
  <p:tag name="ORIGWIDTH" val="76"/>
  <p:tag name="PICTUREFILESIZE" val="277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ket[AB]{\Phi_+} = \frac{1}{\sqrt{2}} \bigl( \ket[AB]{00} + \ket[AB]{11} \bigr)&#10;$&#10;\end{document}&#10;"/>
  <p:tag name="FILENAME" val="txp_fig"/>
  <p:tag name="FORMAT" val="emf"/>
  <p:tag name="RES" val="600"/>
  <p:tag name="BLEND" val="0"/>
  <p:tag name="TRANSPARENT" val="0"/>
  <p:tag name="TBUG" val="0"/>
  <p:tag name="ALLOWFS" val="0"/>
  <p:tag name="ORIGWIDTH" val="315"/>
  <p:tag name="PICTUREFILESIZE" val="1114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def\openone{\leavevmode\hbox{\small1\kern-3.8pt\normalsize1}}&#10;\newcommand{\Tr}{\textrm{Tr}}&#10;\newcommand{\ket}[1]{|#1\rangle}&#10;\newcommand{\bra}[1]{\langle#1|}&#10;\newcommand{\proj}[1]{\ket{#1}\bra{#1}}&#10;\newcommand{\braket}[2]{\langle#1|#2\rangle}&#10;\newcommand{\neswarrow}{\text{$\nearrow$\llap{$\swarrow$}}}&#10;\newcommand{\nwsearrow}{\text{$\nwarrow$\llap{$\searrow$}}}&#10;&#10;\newcommand{\Der}{\mathrm{d}}&#10;\newcommand{\Img}{\mathrm{i}}&#10;\newcommand{\Eul}{\mathrm{e}}&#10;&#10;&#10;&#10;\begin{document}&#10;\[&#10;{\textstyle\ket{\Phi_\pm}_{AB} = \frac{1}{\sqrt{2}}}(&#10;|00\rangle_{AB} \pm&#10;|11\rangle_{AB})&#10;\]&#10;\end{document}&#10;"/>
  <p:tag name="FILENAME" val="txp_fig"/>
  <p:tag name="FORMAT" val="pngmono"/>
  <p:tag name="RES" val="600"/>
  <p:tag name="BLEND" val="0"/>
  <p:tag name="TRANSPARENT" val="1"/>
  <p:tag name="TBUG" val="0"/>
  <p:tag name="ALLOWFS" val="0"/>
  <p:tag name="ORIGWIDTH" val="307"/>
  <p:tag name="PICTUREFILESIZE" val="6069"/>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begin{eqnarray*}&#10;\lefteqn{{\textstyle\frac{1}{2}} \proj[AB]{\Phi_+} +  &#10;{\textstyle\frac{1}{2}} \proj[AB]{\Phi_-}} &amp; &amp; \\&#10; &amp; = &amp; {\textstyle\frac{1}{2}} \bigl( \proj[AB]{00} + \proj[AB]{11} \bigr) \\&#10;&amp; = &amp; \Tr_{E} \bigl( \proj[ABE]{\Psi} \bigr)&#10;\end{eqnarray*}&#10;\end{document}&#10;"/>
  <p:tag name="FILENAME" val="txp_fig"/>
  <p:tag name="FORMAT" val="pngmono"/>
  <p:tag name="RES" val="600"/>
  <p:tag name="BLEND" val="0"/>
  <p:tag name="TRANSPARENT" val="1"/>
  <p:tag name="TBUG" val="0"/>
  <p:tag name="ALLOWFS" val="0"/>
  <p:tag name="ORIGWIDTH" val="322"/>
  <p:tag name="PICTUREFILESIZE" val="16852"/>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ket[ABE]{\Psi} = {\textstyle\frac{1}{\sqrt{2}}} \bigl( &#10;\ket[ABE]{000} + \ket[ABE]{111}&#10;\bigr) &#10;\]&#10;\end{document}&#10;"/>
  <p:tag name="FILENAME" val="txp_fig"/>
  <p:tag name="FORMAT" val="pngmono"/>
  <p:tag name="RES" val="600"/>
  <p:tag name="BLEND" val="0"/>
  <p:tag name="TRANSPARENT" val="1"/>
  <p:tag name="TBUG" val="0"/>
  <p:tag name="ALLOWFS" val="0"/>
  <p:tag name="ORIGWIDTH" val="363"/>
  <p:tag name="PICTUREFILESIZE" val="716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color{almostwhite}&#10;\begin{eqnarray*}&#10;&amp;&amp;{\textstyle\frac{1}{2}} \bigl( \proj[AB]{\Phi_+} +  \proj[AB]{\Phi_-} \bigr)&#10;\end{eqnarray*}&#10;\end{document}&#10;"/>
  <p:tag name="FILENAME" val="txp_fig"/>
  <p:tag name="FORMAT" val="emf"/>
  <p:tag name="RES" val="600"/>
  <p:tag name="BLEND" val="0"/>
  <p:tag name="TRANSPARENT" val="0"/>
  <p:tag name="TBUG" val="0"/>
  <p:tag name="ALLOWFS" val="0"/>
  <p:tag name="ORIGWIDTH" val="308"/>
  <p:tag name="PICTUREFILESIZE" val="11756"/>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begin{pmatrix}&#10;\frac{1}{2} &amp; \cdot &amp;  \cdot &amp; \frac{1}{2} \\&#10;\cdot &amp; \cdot &amp; \cdot &amp; \cdot \\&#10;\cdot &amp; \cdot &amp; \cdot &amp; \cdot \\&#10;\frac{1}{2} &amp; \cdot &amp; \cdot &amp; \frac{1}{2}&#10;\end{pmatrix}&#10;\]&#10;\end{document}&#10;"/>
  <p:tag name="FILENAME" val="txp_fig"/>
  <p:tag name="FORMAT" val="emf"/>
  <p:tag name="RES" val="600"/>
  <p:tag name="BLEND" val="0"/>
  <p:tag name="TRANSPARENT" val="0"/>
  <p:tag name="TBUG" val="0"/>
  <p:tag name="ALLOWFS" val="0"/>
  <p:tag name="ORIGWIDTH" val="108"/>
  <p:tag name="PICTUREFILESIZE" val="7752"/>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begin{pmatrix}&#10;\frac{1}{2} &amp; \cdot &amp;  \cdot &amp;  \cdot \\&#10;\cdot &amp; \cdot &amp; \cdot &amp; \cdot \\&#10;\cdot &amp; \cdot &amp; \cdot &amp; \cdot \\&#10; \cdot &amp; \cdot &amp; \cdot &amp; \frac{1}{2}&#10;\end{pmatrix}&#10;\]&#10;\end{document}&#10;"/>
  <p:tag name="FILENAME" val="txp_fig"/>
  <p:tag name="FORMAT" val="emf"/>
  <p:tag name="RES" val="600"/>
  <p:tag name="BLEND" val="0"/>
  <p:tag name="TRANSPARENT" val="0"/>
  <p:tag name="TBUG" val="0"/>
  <p:tag name="ALLOWFS" val="0"/>
  <p:tag name="ORIGWIDTH" val="108"/>
  <p:tag name="PICTUREFILESIZE" val="5560"/>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proj[AB]{\Phi_+}&#10;\]&#10;\end{document}&#10;"/>
  <p:tag name="FILENAME" val="txp_fig"/>
  <p:tag name="FORMAT" val="emf"/>
  <p:tag name="RES" val="600"/>
  <p:tag name="BLEND" val="0"/>
  <p:tag name="TRANSPARENT" val="0"/>
  <p:tag name="TBUG" val="0"/>
  <p:tag name="ALLOWFS" val="0"/>
  <p:tag name="ORIGWIDTH" val="124"/>
  <p:tag name="PICTUREFILESIZE" val="4872"/>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ket{0} \pm \ket{1})/\sqrt{2}&#10;\]&#10;\end{document}&#10;"/>
  <p:tag name="FILENAME" val="txp_fig"/>
  <p:tag name="FORMAT" val="emf"/>
  <p:tag name="RES" val="600"/>
  <p:tag name="BLEND" val="0"/>
  <p:tag name="TRANSPARENT" val="0"/>
  <p:tag name="TBUG" val="0"/>
  <p:tag name="ALLOWFS" val="0"/>
  <p:tag name="ORIGWIDTH" val="140"/>
  <p:tag name="PICTUREFILESIZE" val="566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begin{array}{c}&#10;\ket{00} \\&#10;\ket{01} \\&#10;\ket{10} \\&#10;\ket{11}&#10;\end{array}&#10;\]&#10;\end{document}&#10;"/>
  <p:tag name="FILENAME" val="txp_fig"/>
  <p:tag name="FORMAT" val="emf"/>
  <p:tag name="RES" val="600"/>
  <p:tag name="BLEND" val="0"/>
  <p:tag name="TRANSPARENT" val="0"/>
  <p:tag name="TBUG" val="0"/>
  <p:tag name="ALLOWFS" val="0"/>
  <p:tag name="ORIGWIDTH" val="37"/>
  <p:tag name="PICTUREFILESIZE" val="5448"/>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begin{eqnarray*}&#10;&amp;&amp;{\textstyle\frac{1}{4}} \proj[AB]{\Phi_+} +  &#10;{\textstyle\frac{3}{4}} \proj[AB]{\Phi_-}&#10;\end{eqnarray*}&#10;\end{document}&#10;"/>
  <p:tag name="FILENAME" val="txp_fig"/>
  <p:tag name="FORMAT" val="pngmono"/>
  <p:tag name="RES" val="600"/>
  <p:tag name="BLEND" val="0"/>
  <p:tag name="TRANSPARENT" val="1"/>
  <p:tag name="TBUG" val="0"/>
  <p:tag name="ALLOWFS" val="0"/>
  <p:tag name="ORIGWIDTH" val="298"/>
  <p:tag name="PICTUREFILESIZE" val="5973"/>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begin{pmatrix}&#10;\frac{1}{2} &amp; \cdot &amp;  \cdot &amp;  \frac{1}{4} \\&#10;\cdot &amp; \cdot &amp; \cdot &amp; \cdot \\&#10;\cdot &amp; \cdot &amp; \cdot &amp; \cdot \\&#10;\frac{1}{4} &amp; \cdot &amp; \cdot &amp; \frac{1}{2}&#10;\end{pmatrix}&#10;\]&#10;\end{document}&#10;"/>
  <p:tag name="FILENAME" val="txp_fig"/>
  <p:tag name="FORMAT" val="emf"/>
  <p:tag name="RES" val="600"/>
  <p:tag name="BLEND" val="0"/>
  <p:tag name="TRANSPARENT" val="0"/>
  <p:tag name="TBUG" val="0"/>
  <p:tag name="ALLOWFS" val="0"/>
  <p:tag name="ORIGWIDTH" val="108"/>
  <p:tag name="PICTUREFILESIZE" val="7752"/>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def\openone{\leavevmode\hbox{\small1\kern-3.8pt\normalsize1}}&#10;\newcommand{\Tr}{\textrm{Tr}}&#10;\newcommand{\ket}[1]{|#1\rangle}&#10;\newcommand{\bra}[1]{\langle#1|}&#10;\newcommand{\proj}[1]{\ket{#1}\bra{#1}}&#10;\newcommand{\braket}[2]{\langle#1|#2\rangle}&#10;\newcommand{\neswarrow}{\text{$\nearrow$\llap{$\swarrow$}}}&#10;\newcommand{\nwsearrow}{\text{$\nwarrow$\llap{$\searrow$}}}&#10;&#10;\newcommand{\Der}{\mathrm{d}}&#10;\newcommand{\Img}{\mathrm{i}}&#10;\newcommand{\Eul}{\mathrm{e}}&#10;&#10;&#10;&#10;\begin{document}&#10;\[&#10;\hat{\varrho}&#10;\]&#10;\end{document}&#10;"/>
  <p:tag name="FILENAME" val="txp_fig"/>
  <p:tag name="FORMAT" val="pngmono"/>
  <p:tag name="RES" val="600"/>
  <p:tag name="BLEND" val="0"/>
  <p:tag name="TRANSPARENT" val="1"/>
  <p:tag name="TBUG" val="0"/>
  <p:tag name="ALLOWFS" val="0"/>
  <p:tag name="ORIGWIDTH" val="11"/>
  <p:tag name="PICTUREFILESIZE" val="538"/>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E_D(\hat{\varrho}) = \lim_{M\rightarrow\infty}\frac{N}{M}&#10;\]&#10;\end{document}&#10;"/>
  <p:tag name="FILENAME" val="txp_fig"/>
  <p:tag name="FORMAT" val="pngmono"/>
  <p:tag name="RES" val="600"/>
  <p:tag name="BLEND" val="0"/>
  <p:tag name="TRANSPARENT" val="1"/>
  <p:tag name="TBUG" val="0"/>
  <p:tag name="ALLOWFS" val="0"/>
  <p:tag name="ORIGWIDTH" val="173"/>
  <p:tag name="PICTUREFILESIZE" val="503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def\openone{\leavevmode\hbox{\small1\kern-3.8pt\normalsize1}}&#10;\newcommand{\Tr}{\textrm{Tr}}&#10;\newcommand{\ket}[1]{|#1\rangle}&#10;\newcommand{\bra}[1]{\langle#1|}&#10;\newcommand{\proj}[1]{\ket{#1}\bra{#1}}&#10;\newcommand{\braket}[2]{\langle#1|#2\rangle}&#10;\newcommand{\neswarrow}{\text{$\nearrow$\llap{$\swarrow$}}}&#10;\newcommand{\nwsearrow}{\text{$\nwarrow$\llap{$\searrow$}}}&#10;&#10;\newcommand{\Der}{\mathrm{d}}&#10;\newcommand{\Img}{\mathrm{i}}&#10;\newcommand{\Eul}{\mathrm{e}}&#10;&#10;&#10;&#10;\begin{document}&#10;\[&#10;\ket{\Phi_+}&#10;\]&#10;\end{document}&#10;"/>
  <p:tag name="FILENAME" val="txp_fig"/>
  <p:tag name="FORMAT" val="pngmono"/>
  <p:tag name="RES" val="600"/>
  <p:tag name="BLEND" val="0"/>
  <p:tag name="TRANSPARENT" val="1"/>
  <p:tag name="TBUG" val="0"/>
  <p:tag name="ALLOWFS" val="0"/>
  <p:tag name="ORIGWIDTH" val="44"/>
  <p:tag name="PICTUREFILESIZE" val="912"/>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begin{eqnarray*}&#10;\hat{\varrho}_{AA'BB'} &amp; = &amp; {\textstyle\frac{3}{4}} \proj[AB]{\Phi_+}&#10;\otimes \hat{\varrho}_{A'B'}^{(+)}&#10;+ {\textstyle\frac{1}{4}} \proj[AB]{\Phi_-} \otimes \hat{\varrho}_{A'B'}^{(-)}&#10;\end{eqnarray*}&#10;\end{document}&#10;"/>
  <p:tag name="FILENAME" val="txp_fig"/>
  <p:tag name="FORMAT" val="pngmono"/>
  <p:tag name="RES" val="600"/>
  <p:tag name="BLEND" val="0"/>
  <p:tag name="TRANSPARENT" val="1"/>
  <p:tag name="TBUG" val="0"/>
  <p:tag name="ALLOWFS" val="0"/>
  <p:tag name="ORIGWIDTH" val="572"/>
  <p:tag name="PICTUREFILESIZE" val="14091"/>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begin{eqnarray*}&#10; \hat{\varrho}_{A'B'}^{(+)} = \proj[A'B']{00}, \quad&#10; \hat{\varrho}_{A'B'}^{(-)} = \proj[A'B']{11}&#10;\end{eqnarray*}&#10;\end{document}&#10;"/>
  <p:tag name="FILENAME" val="txp_fig"/>
  <p:tag name="FORMAT" val="pngmono"/>
  <p:tag name="RES" val="600"/>
  <p:tag name="BLEND" val="0"/>
  <p:tag name="TRANSPARENT" val="1"/>
  <p:tag name="TBUG" val="0"/>
  <p:tag name="ALLOWFS" val="0"/>
  <p:tag name="ORIGWIDTH" val="419"/>
  <p:tag name="PICTUREFILESIZE" val="9042"/>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def\openone{\leavevmode\hbox{\small1\kern-3.8pt\normalsize1}}&#10;\newcommand{\Tr}{\textrm{Tr}}&#10;\newcommand{\ket}[1]{|#1\rangle}&#10;\newcommand{\bra}[1]{\langle#1|}&#10;\newcommand{\proj}[1]{\ket{#1}\bra{#1}}&#10;\newcommand{\braket}[2]{\langle#1|#2\rangle}&#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ket{\Phi_\pm}_{AB}$&#10;\end{document}&#10;"/>
  <p:tag name="FILENAME" val="txp_fig"/>
  <p:tag name="FORMAT" val="pngmono"/>
  <p:tag name="RES" val="600"/>
  <p:tag name="BLEND" val="0"/>
  <p:tag name="TRANSPARENT" val="1"/>
  <p:tag name="TBUG" val="0"/>
  <p:tag name="ALLOWFS" val="0"/>
  <p:tag name="ORIGWIDTH" val="71"/>
  <p:tag name="PICTUREFILESIZE" val="153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 \frac{1}{\sqrt{2}} \bigl(\ket{\PolH\PolH} + \ket{\PolV\PolV}\bigr)&#10;$&#10;\end{document}&#10;"/>
  <p:tag name="FILENAME" val="txp_fig"/>
  <p:tag name="FORMAT" val="emf"/>
  <p:tag name="RES" val="600"/>
  <p:tag name="BLEND" val="0"/>
  <p:tag name="TRANSPARENT" val="0"/>
  <p:tag name="TBUG" val="0"/>
  <p:tag name="ALLOWFS" val="0"/>
  <p:tag name="ORIGWIDTH" val="168"/>
  <p:tag name="PICTUREFILESIZE" val="5236"/>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def\openone{\leavevmode\hbox{\small1\kern-3.8pt\normalsize1}}&#10;\newcommand{\Tr}{\textrm{Tr}}&#10;\newcommand{\ket}[1]{|#1\rangle}&#10;\newcommand{\bra}[1]{\langle#1|}&#10;\newcommand{\proj}[1]{\ket{#1}\bra{#1}}&#10;\newcommand{\braket}[2]{\langle#1|#2\rangle}&#10;\newcommand{\neswarrow}{\text{$\nearrow$\llap{$\swarrow$}}}&#10;\newcommand{\nwsearrow}{\text{$\nwarrow$\llap{$\searrow$}}}&#10;&#10;\newcommand{\Der}{\mathrm{d}}&#10;\newcommand{\Img}{\mathrm{i}}&#10;\newcommand{\Eul}{\mathrm{e}}&#10;&#10;&#10;&#10;\begin{document}&#10;\[&#10;{\textstyle\ket{\Phi_\pm}_{AB} = \frac{1}{\sqrt{2}}}(&#10;|00\rangle_{AB} \pm&#10;|11\rangle_{AB})&#10;\]&#10;\end{document}&#10;"/>
  <p:tag name="FILENAME" val="txp_fig"/>
  <p:tag name="FORMAT" val="pngmono"/>
  <p:tag name="RES" val="600"/>
  <p:tag name="BLEND" val="0"/>
  <p:tag name="TRANSPARENT" val="1"/>
  <p:tag name="TBUG" val="0"/>
  <p:tag name="ALLOWFS" val="0"/>
  <p:tag name="ORIGWIDTH" val="307"/>
  <p:tag name="PICTUREFILESIZE" val="6069"/>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E_D =1&#10;$&#10;\end{document}&#10;"/>
  <p:tag name="FILENAME" val="txp_fig"/>
  <p:tag name="FORMAT" val="emf"/>
  <p:tag name="RES" val="600"/>
  <p:tag name="BLEND" val="0"/>
  <p:tag name="TRANSPARENT" val="0"/>
  <p:tag name="TBUG" val="0"/>
  <p:tag name="ALLOWFS" val="0"/>
  <p:tag name="ORIGWIDTH" val="74"/>
  <p:tag name="PICTUREFILESIZE" val="1872"/>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 \hat{\varrho}^{(-)}_{A'B'} = \proj[A'B']{\Psi_-}&#10;\]&#10;\end{document}&#10;"/>
  <p:tag name="FILENAME" val="txp_fig"/>
  <p:tag name="FORMAT" val="pngmono"/>
  <p:tag name="RES" val="600"/>
  <p:tag name="BLEND" val="0"/>
  <p:tag name="TRANSPARENT" val="1"/>
  <p:tag name="TBUG" val="0"/>
  <p:tag name="ALLOWFS" val="0"/>
  <p:tag name="ORIGWIDTH" val="208"/>
  <p:tag name="PICTUREFILESIZE" val="4797"/>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 \hat{\varrho}^{(+)}_{A'B'} = {\textstyle\frac{1}{3}} (\hat{\openone} - \proj[A'B']{\Psi_-})&#10;\]&#10;\end{document}&#10;"/>
  <p:tag name="FILENAME" val="txp_fig"/>
  <p:tag name="FORMAT" val="pngmono"/>
  <p:tag name="RES" val="600"/>
  <p:tag name="BLEND" val="0"/>
  <p:tag name="TRANSPARENT" val="1"/>
  <p:tag name="TBUG" val="0"/>
  <p:tag name="ALLOWFS" val="0"/>
  <p:tag name="ORIGWIDTH" val="277"/>
  <p:tag name="PICTUREFILESIZE" val="6139"/>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 \hat{\varrho}^{(+)}_{A'B'}&#10;\]&#10;\end{document}&#10;"/>
  <p:tag name="FILENAME" val="txp_fig"/>
  <p:tag name="FORMAT" val="pngmono"/>
  <p:tag name="RES" val="600"/>
  <p:tag name="BLEND" val="0"/>
  <p:tag name="TRANSPARENT" val="1"/>
  <p:tag name="TBUG" val="0"/>
  <p:tag name="ALLOWFS" val="0"/>
  <p:tag name="ORIGWIDTH" val="46"/>
  <p:tag name="PICTUREFILESIZE" val="1797"/>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 \hat{\varrho}^{(-)}_{A'B'}&#10;\]&#10;\end{document}&#10;"/>
  <p:tag name="FILENAME" val="txp_fig"/>
  <p:tag name="FORMAT" val="pngmono"/>
  <p:tag name="RES" val="600"/>
  <p:tag name="BLEND" val="0"/>
  <p:tag name="TRANSPARENT" val="1"/>
  <p:tag name="TBUG" val="0"/>
  <p:tag name="ALLOWFS" val="0"/>
  <p:tag name="ORIGWIDTH" val="46"/>
  <p:tag name="PICTUREFILESIZE" val="1765"/>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E_D \le \log_2 3 -1 \approx 0.585&#10;\]&#10;\end{document}&#10;"/>
  <p:tag name="FILENAME" val="txp_fig"/>
  <p:tag name="FORMAT" val="pngmono"/>
  <p:tag name="RES" val="600"/>
  <p:tag name="BLEND" val="0"/>
  <p:tag name="TRANSPARENT" val="1"/>
  <p:tag name="TBUG" val="0"/>
  <p:tag name="ALLOWFS" val="0"/>
  <p:tag name="ORIGWIDTH" val="236"/>
  <p:tag name="PICTUREFILESIZE" val="4638"/>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 &#10;\ket{\Psi_-} = \frac{1}{\sqrt{2}} ( \ket{01} - \ket{10}) &#10;$&#10;\end{document}&#10;"/>
  <p:tag name="FILENAME" val="txp_fig"/>
  <p:tag name="FORMAT" val="emf"/>
  <p:tag name="RES" val="600"/>
  <p:tag name="BLEND" val="0"/>
  <p:tag name="TRANSPARENT" val="0"/>
  <p:tag name="TBUG" val="0"/>
  <p:tag name="ALLOWFS" val="0"/>
  <p:tag name="ORIGWIDTH" val="229"/>
  <p:tag name="PICTUREFILESIZE" val="8544"/>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begin{eqnarray*}&#10;\hat{\varrho}_{AA'BB'}  &amp; = &amp; \Tr_{E} \bigl( \proj[AA'BB'E]{\Psi} \bigr)&#10;\end{eqnarray*}&#10;&#10;\end{document}&#10;"/>
  <p:tag name="FILENAME" val="txp_fig"/>
  <p:tag name="FORMAT" val="emf"/>
  <p:tag name="RES" val="600"/>
  <p:tag name="BLEND" val="0"/>
  <p:tag name="TRANSPARENT" val="0"/>
  <p:tag name="TBUG" val="0"/>
  <p:tag name="ALLOWFS" val="0"/>
  <p:tag name="ORIGWIDTH" val="328"/>
  <p:tag name="PICTUREFILESIZE" val="11352"/>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newcommand{\openone}{\mathbbm 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 &#10;\hat{\varrho}_{E}^{(a)} = \frac{1}{p_a} \Tr_{A'BB'} \bigl( {}_A \braket{a}{\Psi} \braket{\Psi}{a}_{A} \bigr)&#10;$&#10;\end{document}&#10;"/>
  <p:tag name="FILENAME" val="txp_fig"/>
  <p:tag name="FORMAT" val="emf"/>
  <p:tag name="RES" val="600"/>
  <p:tag name="BLEND" val="0"/>
  <p:tag name="TRANSPARENT" val="0"/>
  <p:tag name="TBUG" val="0"/>
  <p:tag name="ALLOWFS" val="0"/>
  <p:tag name="ORIGWIDTH" val="314"/>
  <p:tag name="PICTUREFILESIZE" val="1475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 \frac{1}{\sqrt{2}} \bigl(\ket{00} + \ket{11}\bigr)&#10;$&#10;\end{document}&#10;"/>
  <p:tag name="FILENAME" val="txp_fig"/>
  <p:tag name="FORMAT" val="emf"/>
  <p:tag name="RES" val="600"/>
  <p:tag name="BLEND" val="0"/>
  <p:tag name="TRANSPARENT" val="0"/>
  <p:tag name="TBUG" val="0"/>
  <p:tag name="ALLOWFS" val="0"/>
  <p:tag name="ORIGWIDTH" val="154"/>
  <p:tag name="PICTUREFILESIZE" val="6852"/>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 &#10;p_a = \Tr_{A'BB'E} \bigl( {}_{A} \langle a \proj{\Psi} a \rangle_{A} \bigr)&#10;$&#10;\end{document}&#10;"/>
  <p:tag name="FILENAME" val="txp_fig"/>
  <p:tag name="FORMAT" val="emf"/>
  <p:tag name="RES" val="600"/>
  <p:tag name="BLEND" val="0"/>
  <p:tag name="TRANSPARENT" val="0"/>
  <p:tag name="TBUG" val="0"/>
  <p:tag name="ALLOWFS" val="0"/>
  <p:tag name="ORIGWIDTH" val="295"/>
  <p:tag name="PICTUREFILESIZE" val="11160"/>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cal X}(A:E) = S\left( \sum_{a} p_a \hat{\varrho}^{(a)}_{E} \right) - &#10; \sum_{a} p_a S\bigl( \hat{\varrho}^{(a)}_{E} \bigr)&#10;\]&#10;&#10;\end{document}&#10;"/>
  <p:tag name="FILENAME" val="txp_fig"/>
  <p:tag name="FORMAT" val="emf"/>
  <p:tag name="RES" val="600"/>
  <p:tag name="BLEND" val="0"/>
  <p:tag name="TRANSPARENT" val="0"/>
  <p:tag name="TBUG" val="0"/>
  <p:tag name="ALLOWFS" val="0"/>
  <p:tag name="ORIGWIDTH" val="394"/>
  <p:tag name="PICTUREFILESIZE" val="16468"/>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cal I}(A:B)&#10;\]&#10;\end{document}&#10;"/>
  <p:tag name="FILENAME" val="txp_fig"/>
  <p:tag name="FORMAT" val="pngmono"/>
  <p:tag name="RES" val="600"/>
  <p:tag name="BLEND" val="0"/>
  <p:tag name="TRANSPARENT" val="1"/>
  <p:tag name="TBUG" val="0"/>
  <p:tag name="ALLOWFS" val="0"/>
  <p:tag name="ORIGWIDTH" val="83"/>
  <p:tag name="PICTUREFILESIZE" val="1784"/>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cal X}(A:E)&#10;\]&#10;\end{document}&#10;"/>
  <p:tag name="FILENAME" val="txp_fig"/>
  <p:tag name="FORMAT" val="pngmono"/>
  <p:tag name="RES" val="600"/>
  <p:tag name="BLEND" val="0"/>
  <p:tag name="TRANSPARENT" val="1"/>
  <p:tag name="TBUG" val="0"/>
  <p:tag name="ALLOWFS" val="0"/>
  <p:tag name="ORIGWIDTH" val="85"/>
  <p:tag name="PICTUREFILESIZE" val="1900"/>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K_D \ge {\cal I}(A:B) - {\cal X}(A:E)&#10;\]&#10;\end{document}&#10;"/>
  <p:tag name="FILENAME" val="txp_fig"/>
  <p:tag name="FORMAT" val="pngmono"/>
  <p:tag name="RES" val="600"/>
  <p:tag name="BLEND" val="0"/>
  <p:tag name="TRANSPARENT" val="1"/>
  <p:tag name="TBUG" val="0"/>
  <p:tag name="ALLOWFS" val="0"/>
  <p:tag name="ORIGWIDTH" val="257"/>
  <p:tag name="PICTUREFILESIZE" val="5014"/>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color}&#10;\definecolor{almostwhite}{RGB}{254,254,254}&#10;&#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color{almostwhite}&#10;\[&#10;\Tr_{A'B'} \bigl(\hat{\varrho}_{AA'BB'} \bigr) = &#10;\begin{pmatrix}&#10;\frac{1}{2} &amp; \cdot &amp; \cdot &amp; \frac{1}{4} \\&#10;\cdot &amp; \cdot &amp; \cdot &amp; \cdot \\&#10;\cdot &amp; \cdot &amp; \cdot &amp; \cdot \\&#10;\frac{1}{4} &amp; \cdot &amp; \cdot &amp; \frac{1}{2} &#10;\end{pmatrix}&#10;\]&#10;\end{document}&#10;"/>
  <p:tag name="FILENAME" val="txp_fig"/>
  <p:tag name="FORMAT" val="emf"/>
  <p:tag name="RES" val="600"/>
  <p:tag name="BLEND" val="0"/>
  <p:tag name="TRANSPARENT" val="0"/>
  <p:tag name="TBUG" val="0"/>
  <p:tag name="ALLOWFS" val="0"/>
  <p:tag name="ORIGWIDTH" val="299"/>
  <p:tag name="PICTUREFILESIZE" val="15040"/>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begin{array}{cccc}&#10;\frac{1}{8} &amp; \cdot &amp; \cdot &amp; \cdot \\&#10;\cdot &amp; \cdot &amp; \frac{1}{8} &amp; \cdot \\&#10;\cdot &amp; \frac{1}{8} &amp; \cdot &amp; \cdot \\&#10;\cdot &amp; \cdot &amp; \cdot &amp; \frac{1}{8} &#10;\end{array}&#10;\]&#10;\end{document}&#10;"/>
  <p:tag name="FILENAME" val="txp_fig"/>
  <p:tag name="FORMAT" val="pngmono"/>
  <p:tag name="RES" val="600"/>
  <p:tag name="BLEND" val="0"/>
  <p:tag name="TRANSPARENT" val="1"/>
  <p:tag name="TBUG" val="0"/>
  <p:tag name="ALLOWFS" val="0"/>
  <p:tag name="ORIGWIDTH" val="98"/>
  <p:tag name="PICTUREFILESIZE" val="255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begin{array}{cccc}&#10;\frac{1}{8} &amp; \cdot &amp; \cdot &amp; \cdot \\&#10;\cdot &amp; \cdot &amp; \frac{1}{8} &amp; \cdot \\&#10;\cdot &amp; \frac{1}{8} &amp; \cdot &amp; \cdot \\&#10;\cdot &amp; \cdot &amp; \cdot &amp; \frac{1}{8} &#10;\end{array}&#10;\]&#10;\end{document}&#10;"/>
  <p:tag name="FILENAME" val="txp_fig"/>
  <p:tag name="FORMAT" val="pngmono"/>
  <p:tag name="RES" val="600"/>
  <p:tag name="BLEND" val="0"/>
  <p:tag name="TRANSPARENT" val="1"/>
  <p:tag name="TBUG" val="0"/>
  <p:tag name="ALLOWFS" val="0"/>
  <p:tag name="ORIGWIDTH" val="98"/>
  <p:tag name="PICTUREFILESIZE" val="2550"/>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begin{array}{cccc}&#10;\frac{1}{8} &amp; \cdot &amp; \cdot &amp; \cdot \\&#10;\cdot &amp; \frac{1}{8} &amp; \cdot &amp; \cdot \\&#10;\cdot &amp; \cdot &amp; \frac{1}{8} &amp; \cdot \\&#10;\cdot &amp; \cdot &amp; \cdot &amp; \frac{1}{8} &#10;\end{array}&#10;\]&#10;\end{document}&#10;"/>
  <p:tag name="FILENAME" val="txp_fig"/>
  <p:tag name="FORMAT" val="pngmono"/>
  <p:tag name="RES" val="600"/>
  <p:tag name="BLEND" val="0"/>
  <p:tag name="TRANSPARENT" val="1"/>
  <p:tag name="TBUG" val="0"/>
  <p:tag name="ALLOWFS" val="0"/>
  <p:tag name="ORIGWIDTH" val="98"/>
  <p:tag name="PICTUREFILESIZE" val="2517"/>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begin{array}{cccc}&#10;\frac{1}{8} &amp; \cdot &amp; \cdot &amp; \cdot \\&#10;\cdot &amp; \frac{1}{8} &amp; \cdot &amp; \cdot \\&#10;\cdot &amp; \cdot &amp; \frac{1}{8} &amp; \cdot \\&#10;\cdot &amp; \cdot &amp; \cdot &amp; \frac{1}{8} &#10;\end{array}&#10;\]&#10;\end{document}&#10;"/>
  <p:tag name="FILENAME" val="txp_fig"/>
  <p:tag name="FORMAT" val="pngmono"/>
  <p:tag name="RES" val="600"/>
  <p:tag name="BLEND" val="0"/>
  <p:tag name="TRANSPARENT" val="1"/>
  <p:tag name="TBUG" val="0"/>
  <p:tag name="ALLOWFS" val="0"/>
  <p:tag name="ORIGWIDTH" val="98"/>
  <p:tag name="PICTUREFILESIZE" val="2517"/>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10;$&#10;\langle AB \rangle + \langle A'B \rangle + \langle AB' \rangle&#10;- \langle A'B' \rangle = 2\sqrt{2}&#10;$&#10;\end{document}&#10;"/>
  <p:tag name="FILENAME" val="txp_fig"/>
  <p:tag name="FORMAT" val="emf"/>
  <p:tag name="RES" val="600"/>
  <p:tag name="BLEND" val="0"/>
  <p:tag name="TRANSPARENT" val="0"/>
  <p:tag name="TBUG" val="0"/>
  <p:tag name="ALLOWFS" val="0"/>
  <p:tag name="ORIGWIDTH" val="375"/>
  <p:tag name="PICTUREFILESIZE" val="11948"/>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hat{\varrho}_{AA'BB'} =&#10;\left(&#10;\rule{0pt}{4.5cm}\rule{10cm}{0pt}&#10;\right)&#10;\]&#10;\end{document}&#10;"/>
  <p:tag name="FILENAME" val="txp_fig"/>
  <p:tag name="FORMAT" val="pngmono"/>
  <p:tag name="RES" val="600"/>
  <p:tag name="BLEND" val="0"/>
  <p:tag name="TRANSPARENT" val="1"/>
  <p:tag name="TBUG" val="0"/>
  <p:tag name="ALLOWFS" val="0"/>
  <p:tag name="ORIGWIDTH" val="414"/>
  <p:tag name="PICTUREFILESIZE" val="8847"/>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ket[AB]{\Phi_+} \otimes \ket[A'B']{\Phi_+} &#10;\]&#10;&#10;\end{document}&#10;"/>
  <p:tag name="FILENAME" val="txp_fig"/>
  <p:tag name="FORMAT" val="emf"/>
  <p:tag name="RES" val="600"/>
  <p:tag name="BLEND" val="0"/>
  <p:tag name="TRANSPARENT" val="0"/>
  <p:tag name="TBUG" val="0"/>
  <p:tag name="ALLOWFS" val="0"/>
  <p:tag name="ORIGWIDTH" val="187"/>
  <p:tag name="PICTUREFILESIZE" val="6968"/>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hat{\sigma}_x, \hat{\sigma}_y, \hat{\sigma}_z&#10;\]&#10;\end{document}&#10;"/>
  <p:tag name="FILENAME" val="txp_fig"/>
  <p:tag name="FORMAT" val="emf"/>
  <p:tag name="RES" val="600"/>
  <p:tag name="BLEND" val="0"/>
  <p:tag name="TRANSPARENT" val="0"/>
  <p:tag name="TBUG" val="0"/>
  <p:tag name="ALLOWFS" val="0"/>
  <p:tag name="ORIGWIDTH" val="85"/>
  <p:tag name="PICTUREFILESIZE" val="5776"/>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hat{M}_i = \ket{\pm_{i_A}} \otimes \ket{\pm_{i_{A'}}} \otimes \ket{\pm_{i_B}} \otimes \ket{\pm_{i_{B'}}}&#10;\]&#10;\end{document}&#10;"/>
  <p:tag name="FILENAME" val="txp_fig"/>
  <p:tag name="FORMAT" val="emf"/>
  <p:tag name="RES" val="600"/>
  <p:tag name="BLEND" val="0"/>
  <p:tag name="TRANSPARENT" val="0"/>
  <p:tag name="TBUG" val="0"/>
  <p:tag name="ALLOWFS" val="0"/>
  <p:tag name="ORIGWIDTH" val="340"/>
  <p:tag name="PICTUREFILESIZE" val="10736"/>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p(i|\hat\varrho)= Tr(\hat{M}_i \hat\varrho) $&#10;\end{document}&#10;"/>
  <p:tag name="FILENAME" val="TP_tmp"/>
  <p:tag name="FORMAT" val="pngmono"/>
  <p:tag name="RES" val="600"/>
  <p:tag name="BLEND" val="0"/>
  <p:tag name="TRANSPARENT" val="1"/>
  <p:tag name="TBUG" val="0"/>
  <p:tag name="ALLOWFS" val="0"/>
  <p:tag name="ORIGWIDTH" val="75"/>
  <p:tag name="PICTUREFILESIZE" val="1744"/>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n_i $&#10;\end{document}&#10;"/>
  <p:tag name="FILENAME" val="TP_tmp"/>
  <p:tag name="FORMAT" val="pngmono"/>
  <p:tag name="RES" val="600"/>
  <p:tag name="BLEND" val="0"/>
  <p:tag name="TRANSPARENT" val="1"/>
  <p:tag name="TBUG" val="0"/>
  <p:tag name="ALLOWFS" val="0"/>
  <p:tag name="ORIGWIDTH" val="10"/>
  <p:tag name="PICTUREFILESIZE" val="346"/>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sum_{i} n_i \approx 5 \times 10^{5}&#10;\]&#10;\end{document}&#10;"/>
  <p:tag name="FILENAME" val="txp_fig"/>
  <p:tag name="FORMAT" val="emf"/>
  <p:tag name="RES" val="600"/>
  <p:tag name="BLEND" val="0"/>
  <p:tag name="TRANSPARENT" val="0"/>
  <p:tag name="TBUG" val="0"/>
  <p:tag name="ALLOWFS" val="0"/>
  <p:tag name="ORIGWIDTH" val="150"/>
  <p:tag name="PICTUREFILESIZE" val="4872"/>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hat{\varrho}&#10;\]&#10;\end{document}&#10;"/>
  <p:tag name="FILENAME" val="txp_fig"/>
  <p:tag name="FORMAT" val="emf"/>
  <p:tag name="RES" val="600"/>
  <p:tag name="BLEND" val="0"/>
  <p:tag name="TRANSPARENT" val="0"/>
  <p:tag name="TBUG" val="0"/>
  <p:tag name="ALLOWFS" val="0"/>
  <p:tag name="ORIGWIDTH" val="13"/>
  <p:tag name="PICTUREFILESIZE" val="1276"/>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p(i|\hat\varrho)= Tr(\hat{M}_i \hat\varrho) $&#10;\end{document}&#10;"/>
  <p:tag name="FILENAME" val="TP_tmp"/>
  <p:tag name="FORMAT" val="pngmono"/>
  <p:tag name="RES" val="600"/>
  <p:tag name="BLEND" val="0"/>
  <p:tag name="TRANSPARENT" val="1"/>
  <p:tag name="TBUG" val="0"/>
  <p:tag name="ALLOWFS" val="0"/>
  <p:tag name="ORIGWIDTH" val="75"/>
  <p:tag name="PICTUREFILESIZE" val="1744"/>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almostwhite}{RGB}{254,254,254}&#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color{almostwhite}&#10;$\mathcal{L}(\hat\varrho) = p(\{ n_i \} | \hat\varrho) = \prod_i [p(i|\hat\varrho)]^{n_i} $ &#10;\end{document}&#10;"/>
  <p:tag name="FILENAME" val="TP_tmp"/>
  <p:tag name="FORMAT" val="emf"/>
  <p:tag name="RES" val="600"/>
  <p:tag name="BLEND" val="0"/>
  <p:tag name="TRANSPARENT" val="0"/>
  <p:tag name="TBUG" val="0"/>
  <p:tag name="ALLOWFS" val="0"/>
  <p:tag name="ORIGWIDTH" val="139"/>
  <p:tag name="PICTUREFILESIZE" val="13256"/>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10;$&#10;\bigl| \langle AB \rangle + \langle A'B \rangle + \langle AB' \rangle&#10;- \langle A'B' \rangle \bigr|  \le 2&#10;$&#10;\end{document}&#10;"/>
  <p:tag name="FILENAME" val="txp_fig"/>
  <p:tag name="FORMAT" val="emf"/>
  <p:tag name="RES" val="600"/>
  <p:tag name="BLEND" val="0"/>
  <p:tag name="TRANSPARENT" val="0"/>
  <p:tag name="TBUG" val="0"/>
  <p:tag name="ALLOWFS" val="0"/>
  <p:tag name="ORIGWIDTH" val="352"/>
  <p:tag name="PICTUREFILESIZE" val="1254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n_i $&#10;\end{document}&#10;"/>
  <p:tag name="FILENAME" val="TP_tmp"/>
  <p:tag name="FORMAT" val="pngmono"/>
  <p:tag name="RES" val="600"/>
  <p:tag name="BLEND" val="0"/>
  <p:tag name="TRANSPARENT" val="1"/>
  <p:tag name="TBUG" val="0"/>
  <p:tag name="ALLOWFS" val="0"/>
  <p:tag name="ORIGWIDTH" val="10"/>
  <p:tag name="PICTUREFILESIZE" val="346"/>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mathcal{L}(\hat{\varrho})  $ &#10;\end{document}&#10;"/>
  <p:tag name="FILENAME" val="TP_tmp"/>
  <p:tag name="FORMAT" val="pngmono"/>
  <p:tag name="RES" val="600"/>
  <p:tag name="BLEND" val="0"/>
  <p:tag name="TRANSPARENT" val="1"/>
  <p:tag name="TBUG" val="0"/>
  <p:tag name="ALLOWFS" val="0"/>
  <p:tag name="ORIGWIDTH" val="20"/>
  <p:tag name="PICTUREFILESIZE" val="672"/>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hat{\varrho} \ge 0 $ &#10;\end{document}&#10;"/>
  <p:tag name="FILENAME" val="TP_tmp"/>
  <p:tag name="FORMAT" val="pngmono"/>
  <p:tag name="RES" val="600"/>
  <p:tag name="BLEND" val="0"/>
  <p:tag name="TRANSPARENT" val="1"/>
  <p:tag name="TBUG" val="0"/>
  <p:tag name="ALLOWFS" val="0"/>
  <p:tag name="ORIGWIDTH" val="23"/>
  <p:tag name="PICTUREFILESIZE" val="567"/>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hat{\varrho}_{\text{ML}}  $ &#10;\end{document}&#10;"/>
  <p:tag name="FILENAME" val="TP_tmp"/>
  <p:tag name="FORMAT" val="pngmono"/>
  <p:tag name="RES" val="600"/>
  <p:tag name="BLEND" val="0"/>
  <p:tag name="TRANSPARENT" val="1"/>
  <p:tag name="TBUG" val="0"/>
  <p:tag name="ALLOWFS" val="0"/>
  <p:tag name="ORIGWIDTH" val="17"/>
  <p:tag name="PICTUREFILESIZE" val="468"/>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hat{\varrho}_{\text{ML}}  $ &#10;\end{document}&#10;"/>
  <p:tag name="FILENAME" val="TP_tmp"/>
  <p:tag name="FORMAT" val="pngmono"/>
  <p:tag name="RES" val="600"/>
  <p:tag name="BLEND" val="0"/>
  <p:tag name="TRANSPARENT" val="1"/>
  <p:tag name="TBUG" val="0"/>
  <p:tag name="ALLOWFS" val="0"/>
  <p:tag name="ORIGWIDTH" val="17"/>
  <p:tag name="PICTUREFILESIZE" val="468"/>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definecolor{orange}{RGB}{255,90,0}&#10;&#10;\color{orange}&#10;$\mathcal{L}(\hat{\varrho})  $ &#10;\end{document}&#10;"/>
  <p:tag name="FILENAME" val="TP_tmp"/>
  <p:tag name="FORMAT" val="png256"/>
  <p:tag name="RES" val="600"/>
  <p:tag name="BLEND" val="0"/>
  <p:tag name="TRANSPARENT" val="1"/>
  <p:tag name="TBUG" val="0"/>
  <p:tag name="ALLOWFS" val="0"/>
  <p:tag name="ORIGWIDTH" val="20"/>
  <p:tag name="PICTUREFILESIZE" val="1832"/>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10;\hat{\varrho} = \hat{T}^\dagger \hat{T},&#10;$$&#10;\end{document}&#10;"/>
  <p:tag name="FILENAME" val="TP_tmp"/>
  <p:tag name="FORMAT" val="pngmono"/>
  <p:tag name="RES" val="600"/>
  <p:tag name="BLEND" val="0"/>
  <p:tag name="TRANSPARENT" val="1"/>
  <p:tag name="TBUG" val="0"/>
  <p:tag name="ALLOWFS" val="0"/>
  <p:tag name="ORIGWIDTH" val="39"/>
  <p:tag name="PICTUREFILESIZE" val="745"/>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og \mathcal{L}(T^\dagger T)  $ &#10;\end{document}&#10;"/>
  <p:tag name="FILENAME" val="TP_tmp"/>
  <p:tag name="FORMAT" val="pngmono"/>
  <p:tag name="RES" val="600"/>
  <p:tag name="BLEND" val="0"/>
  <p:tag name="TRANSPARENT" val="1"/>
  <p:tag name="TBUG" val="0"/>
  <p:tag name="ALLOWFS" val="0"/>
  <p:tag name="ORIGWIDTH" val="48"/>
  <p:tag name="PICTUREFILESIZE" val="991"/>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Tr(T^\dagger T) = 1 $ &#10;\end{document}&#10;"/>
  <p:tag name="FILENAME" val="TP_tmp"/>
  <p:tag name="FORMAT" val="pngmono"/>
  <p:tag name="RES" val="600"/>
  <p:tag name="BLEND" val="0"/>
  <p:tag name="TRANSPARENT" val="1"/>
  <p:tag name="TBUG" val="0"/>
  <p:tag name="ALLOWFS" val="0"/>
  <p:tag name="ORIGWIDTH" val="54"/>
  <p:tag name="PICTUREFILESIZE" val="798"/>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hat{\varrho} \ge 0 $ &#10;\end{document}&#10;"/>
  <p:tag name="FILENAME" val="TP_tmp"/>
  <p:tag name="FORMAT" val="pngmono"/>
  <p:tag name="RES" val="600"/>
  <p:tag name="BLEND" val="0"/>
  <p:tag name="TRANSPARENT" val="1"/>
  <p:tag name="TBUG" val="0"/>
  <p:tag name="ALLOWFS" val="0"/>
  <p:tag name="ORIGWIDTH" val="23"/>
  <p:tag name="PICTUREFILESIZE" val="567"/>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heta_b$&#10;\end{document}&#10;"/>
  <p:tag name="FILENAME" val="txp_fig"/>
  <p:tag name="FORMAT" val="pngmono"/>
  <p:tag name="RES" val="600"/>
  <p:tag name="BLEND" val="0"/>
  <p:tag name="TRANSPARENT" val="1"/>
  <p:tag name="TBUG" val="0"/>
  <p:tag name="ALLOWFS" val="0"/>
  <p:tag name="MAGNIFICATION" val="1237"/>
  <p:tag name="ORIGWIDTH" val="17"/>
  <p:tag name="PICTUREFILESIZE" val="693"/>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hat{\varrho}_{\text{ML}}  $ &#10;\end{document}&#10;"/>
  <p:tag name="FILENAME" val="TP_tmp"/>
  <p:tag name="FORMAT" val="pngmono"/>
  <p:tag name="RES" val="600"/>
  <p:tag name="BLEND" val="0"/>
  <p:tag name="TRANSPARENT" val="1"/>
  <p:tag name="TBUG" val="0"/>
  <p:tag name="ALLOWFS" val="0"/>
  <p:tag name="ORIGWIDTH" val="17"/>
  <p:tag name="PICTUREFILESIZE" val="468"/>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definecolor{orange}{RGB}{255,90,0}&#10;&#10;\color{orange}&#10;$\mathcal{L}(\hat{\varrho})  $ &#10;\end{document}&#10;"/>
  <p:tag name="FILENAME" val="TP_tmp"/>
  <p:tag name="FORMAT" val="png256"/>
  <p:tag name="RES" val="600"/>
  <p:tag name="BLEND" val="0"/>
  <p:tag name="TRANSPARENT" val="1"/>
  <p:tag name="TBUG" val="0"/>
  <p:tag name="ALLOWFS" val="0"/>
  <p:tag name="ORIGWIDTH" val="20"/>
  <p:tag name="PICTUREFILESIZE" val="1832"/>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10; \hat{T} =  &#10;$$&#10;\end{document}&#10;"/>
  <p:tag name="FILENAME" val="TP_tmp"/>
  <p:tag name="FORMAT" val="pngmono"/>
  <p:tag name="RES" val="600"/>
  <p:tag name="BLEND" val="0"/>
  <p:tag name="TRANSPARENT" val="1"/>
  <p:tag name="TBUG" val="0"/>
  <p:tag name="ALLOWFS" val="0"/>
  <p:tag name="ORIGWIDTH" val="18"/>
  <p:tag name="PICTUREFILESIZE" val="325"/>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p(\hat\varrho)$ &#10;\end{document}&#10;"/>
  <p:tag name="FILENAME" val="TP_tmp"/>
  <p:tag name="FORMAT" val="pngmono"/>
  <p:tag name="RES" val="600"/>
  <p:tag name="BLEND" val="0"/>
  <p:tag name="TRANSPARENT" val="1"/>
  <p:tag name="TBUG" val="0"/>
  <p:tag name="ALLOWFS" val="0"/>
  <p:tag name="ORIGWIDTH" val="18"/>
  <p:tag name="PICTUREFILESIZE" val="667"/>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p(\hat\varrho|\{n­_i \}) \propto p( \{ n­_i \}|\hat\varrho) p(\hat\varrho) $&#10;\end{document}"/>
  <p:tag name="FILENAME" val="TP_tmp"/>
  <p:tag name="FORMAT" val="pngmono"/>
  <p:tag name="RES" val="600"/>
  <p:tag name="BLEND" val="0"/>
  <p:tag name="TRANSPARENT" val="1"/>
  <p:tag name="TBUG" val="0"/>
  <p:tag name="ALLOWFS" val="0"/>
  <p:tag name="ORIGWIDTH" val="111"/>
  <p:tag name="PICTUREFILESIZE" val="2312"/>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hat\varrho}_{\text{Bayes}} = \int d\varrho \ \hat\varrho \, p(\hat\varrho|\{n_i \}) $&#10;\end{document}"/>
  <p:tag name="FILENAME" val="TP_tmp"/>
  <p:tag name="FORMAT" val="pngmono"/>
  <p:tag name="RES" val="600"/>
  <p:tag name="BLEND" val="0"/>
  <p:tag name="TRANSPARENT" val="1"/>
  <p:tag name="TBUG" val="0"/>
  <p:tag name="ALLOWFS" val="0"/>
  <p:tag name="ORIGWIDTH" val="107"/>
  <p:tag name="PICTUREFILESIZE" val="2273"/>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hat{\varrho} \ge 0 $ &#10;\end{document}&#10;"/>
  <p:tag name="FILENAME" val="TP_tmp"/>
  <p:tag name="FORMAT" val="pngmono"/>
  <p:tag name="RES" val="600"/>
  <p:tag name="BLEND" val="0"/>
  <p:tag name="TRANSPARENT" val="1"/>
  <p:tag name="TBUG" val="0"/>
  <p:tag name="ALLOWFS" val="0"/>
  <p:tag name="ORIGWIDTH" val="23"/>
  <p:tag name="PICTUREFILESIZE" val="567"/>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bigl\langle f( \hat{\varrho})  \bigr\rangle \neq  f(\langle \hat{\varrho} \rangle )$ &#10;\end{document}&#10;"/>
  <p:tag name="FILENAME" val="TP_tmp"/>
  <p:tag name="FORMAT" val="pngmono"/>
  <p:tag name="RES" val="600"/>
  <p:tag name="BLEND" val="0"/>
  <p:tag name="TRANSPARENT" val="1"/>
  <p:tag name="TBUG" val="0"/>
  <p:tag name="ALLOWFS" val="0"/>
  <p:tag name="ORIGWIDTH" val="67"/>
  <p:tag name="PICTUREFILESIZE" val="1714"/>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begin{eqnarray*}&#10;\hat{\varrho}_{AA'BB'} &amp; = &amp; {\textstyle\frac{1}{4}} \proj[AB]{\Phi_+}&#10;\otimes \bigl( \hat{\openone}_{A'B'} - \proj[A'B']{\Psi_-} \bigr) \nonumber \\&#10;\vphantom{\frac{1}{4}}&#10;&amp; &amp; &#10;+ {\textstyle\frac{1}{4}} \proj[AB]{\Phi_-} \otimes \proj[A'B']{\Psi_-}&#10;\end{eqnarray*}&#10;\end{document}&#10;"/>
  <p:tag name="FILENAME" val="txp_fig"/>
  <p:tag name="FORMAT" val="pngmono"/>
  <p:tag name="RES" val="600"/>
  <p:tag name="BLEND" val="0"/>
  <p:tag name="TRANSPARENT" val="1"/>
  <p:tag name="TBUG" val="0"/>
  <p:tag name="ALLOWFS" val="0"/>
  <p:tag name="ORIGWIDTH" val="514"/>
  <p:tag name="PICTUREFILESIZE" val="17849"/>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hat{\varrho}_{AB} = \proj{\Phi_+}&#10;\]&#10;\end{document}&#10;"/>
  <p:tag name="FILENAME" val="txp_fig"/>
  <p:tag name="FORMAT" val="pngmono"/>
  <p:tag name="RES" val="600"/>
  <p:tag name="BLEND" val="0"/>
  <p:tag name="TRANSPARENT" val="1"/>
  <p:tag name="TBUG" val="0"/>
  <p:tag name="ALLOWFS" val="0"/>
  <p:tag name="ORIGWIDTH" val="165"/>
  <p:tag name="PICTUREFILESIZE" val="303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theta_a $&#10;\end{document}&#10;"/>
  <p:tag name="FILENAME" val="txp_fig"/>
  <p:tag name="FORMAT" val="pngmono"/>
  <p:tag name="RES" val="600"/>
  <p:tag name="BLEND" val="0"/>
  <p:tag name="TRANSPARENT" val="1"/>
  <p:tag name="TBUG" val="0"/>
  <p:tag name="ALLOWFS" val="0"/>
  <p:tag name="MAGNIFICATION" val="1238"/>
  <p:tag name="ORIGWIDTH" val="19"/>
  <p:tag name="PICTUREFILESIZE" val="705"/>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hat{\varrho}_{AB} = \frac{1}{2} \bigl( \proj{00} + \proj{11} \bigr)&#10;$&#10;\end{document}&#10;"/>
  <p:tag name="FILENAME" val="txp_fig"/>
  <p:tag name="FORMAT" val="pngmono"/>
  <p:tag name="RES" val="600"/>
  <p:tag name="BLEND" val="0"/>
  <p:tag name="TRANSPARENT" val="1"/>
  <p:tag name="TBUG" val="0"/>
  <p:tag name="ALLOWFS" val="0"/>
  <p:tag name="ORIGWIDTH" val="287"/>
  <p:tag name="PICTUREFILESIZE" val="5660"/>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bbm}&#10;&#10;\newcommand{\openone}{\mathbbm 1}&#10;\newcommand{\Tr}{\textrm{Tr}}&#10;\newcommand{\ket}[2][]{{|#2\rangle_{#1}}}&#10;\newcommand{\bra}[2][]{{}_{#1}\langle #2|}&#10;\newcommand{\braket}[3][]{{{}_{#1}\langle#2|#3\rangle_{#1}}}&#10;\newcommand{\proj}[2][]{\ket{#2}_{#1}\bra{#2}}&#10;\newcommand{\norm}[1]{\braket{#1}{#1}}&#10;&#10;\newcommand{\Der}{\mathrm{d}}&#10;\newcommand{\Img}{\mathrm{i}}&#10;\newcommand{\Eul}{\mathrm{e}}&#10;&#10;&#10;&#10;\begin{document}&#10;\[&#10; \hat{\varrho}_{AB}&#10;\]&#10;\end{document}&#10;"/>
  <p:tag name="FILENAME" val="txp_fig"/>
  <p:tag name="FORMAT" val="pngmono"/>
  <p:tag name="RES" val="600"/>
  <p:tag name="BLEND" val="0"/>
  <p:tag name="TRANSPARENT" val="1"/>
  <p:tag name="TBUG" val="0"/>
  <p:tag name="ALLOWFS" val="0"/>
  <p:tag name="ORIGWIDTH" val="36"/>
  <p:tag name="PICTUREFILESIZE" val="1140"/>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hat{\varrho}_{AA'BB'}&#10;=&#10;\begin{pmatrix}&#10;\hat{S}_{00,00} &amp; \hat{S}_{00,01} &amp;  \hat{S}_{00,10} &amp;  \hat{S}_{00,11} \\&#10;\hat{S}_{01,00} &amp; \hat{S}_{01,01} &amp;  \hat{S}_{01,10} &amp;  \hat{S}_{01,11} \\&#10;\hat{S}_{10,00} &amp; \hat{S}_{10,01} &amp;  \hat{S}_{10,10} &amp;  \hat{S}_{10,11} \\&#10;\hat{S}_{11,00} &amp; \hat{S}_{11,01} &amp;  \hat{S}_{11,10} &amp;  \hat{S}_{11,11} &#10;\end{pmatrix} &#10;$&#10;\end{document}&#10;"/>
  <p:tag name="FILENAME" val="txp_fig"/>
  <p:tag name="FORMAT" val="emf"/>
  <p:tag name="RES" val="600"/>
  <p:tag name="BLEND" val="0"/>
  <p:tag name="TRANSPARENT" val="0"/>
  <p:tag name="TBUG" val="0"/>
  <p:tag name="ALLOWFS" val="0"/>
  <p:tag name="ORIGWIDTH" val="418"/>
  <p:tag name="PICTUREFILESIZE" val="48808"/>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ab$&#10;&#10;\end{document}&#10;"/>
  <p:tag name="FILENAME" val="txp_fig"/>
  <p:tag name="FORMAT" val="emf"/>
  <p:tag name="RES" val="600"/>
  <p:tag name="BLEND" val="0"/>
  <p:tag name="TRANSPARENT" val="0"/>
  <p:tag name="TBUG" val="0"/>
  <p:tag name="ALLOWFS" val="0"/>
  <p:tag name="ORIGWIDTH" val="22"/>
  <p:tag name="PICTUREFILESIZE" val="872"/>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00$&#10;&#10;\end{document}&#10;"/>
  <p:tag name="FILENAME" val="txp_fig"/>
  <p:tag name="FORMAT" val="emf"/>
  <p:tag name="RES" val="600"/>
  <p:tag name="BLEND" val="0"/>
  <p:tag name="TRANSPARENT" val="0"/>
  <p:tag name="TBUG" val="0"/>
  <p:tag name="ALLOWFS" val="0"/>
  <p:tag name="ORIGWIDTH" val="25"/>
  <p:tag name="PICTUREFILESIZE" val="872"/>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01$&#10;&#10;\end{document}&#10;"/>
  <p:tag name="FILENAME" val="txp_fig"/>
  <p:tag name="FORMAT" val="emf"/>
  <p:tag name="RES" val="600"/>
  <p:tag name="BLEND" val="0"/>
  <p:tag name="TRANSPARENT" val="0"/>
  <p:tag name="TBUG" val="0"/>
  <p:tag name="ALLOWFS" val="0"/>
  <p:tag name="ORIGWIDTH" val="25"/>
  <p:tag name="PICTUREFILESIZE" val="872"/>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10;&#10;\end{document}&#10;"/>
  <p:tag name="FILENAME" val="txp_fig"/>
  <p:tag name="FORMAT" val="emf"/>
  <p:tag name="RES" val="600"/>
  <p:tag name="BLEND" val="0"/>
  <p:tag name="TRANSPARENT" val="0"/>
  <p:tag name="TBUG" val="0"/>
  <p:tag name="ALLOWFS" val="0"/>
  <p:tag name="ORIGWIDTH" val="24"/>
  <p:tag name="PICTUREFILESIZE" val="872"/>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1$&#10;&#10;\end{document}&#10;"/>
  <p:tag name="FILENAME" val="txp_fig"/>
  <p:tag name="FORMAT" val="emf"/>
  <p:tag name="RES" val="600"/>
  <p:tag name="BLEND" val="0"/>
  <p:tag name="TRANSPARENT" val="0"/>
  <p:tag name="TBUG" val="0"/>
  <p:tag name="ALLOWFS" val="0"/>
  <p:tag name="ORIGWIDTH" val="24"/>
  <p:tag name="PICTUREFILESIZE" val="872"/>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00$&#10;&#10;\end{document}&#10;"/>
  <p:tag name="FILENAME" val="txp_fig"/>
  <p:tag name="FORMAT" val="emf"/>
  <p:tag name="RES" val="600"/>
  <p:tag name="BLEND" val="0"/>
  <p:tag name="TRANSPARENT" val="0"/>
  <p:tag name="TBUG" val="0"/>
  <p:tag name="ALLOWFS" val="0"/>
  <p:tag name="ORIGWIDTH" val="25"/>
  <p:tag name="PICTUREFILESIZE" val="872"/>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01$&#10;&#10;\end{document}&#10;"/>
  <p:tag name="FILENAME" val="txp_fig"/>
  <p:tag name="FORMAT" val="emf"/>
  <p:tag name="RES" val="600"/>
  <p:tag name="BLEND" val="0"/>
  <p:tag name="TRANSPARENT" val="0"/>
  <p:tag name="TBUG" val="0"/>
  <p:tag name="ALLOWFS" val="0"/>
  <p:tag name="ORIGWIDTH" val="25"/>
  <p:tag name="PICTUREFILESIZE" val="872"/>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ket{\PolH\PolH}&#10;\]&#10;&#10;\end{document}&#10;"/>
  <p:tag name="FILENAME" val="txp_fig"/>
  <p:tag name="FORMAT" val="emf"/>
  <p:tag name="RES" val="600"/>
  <p:tag name="BLEND" val="0"/>
  <p:tag name="TRANSPARENT" val="0"/>
  <p:tag name="TBUG" val="0"/>
  <p:tag name="ALLOWFS" val="0"/>
  <p:tag name="ORIGWIDTH" val="54"/>
  <p:tag name="PICTUREFILESIZE" val="1064"/>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10;&#10;\end{document}&#10;"/>
  <p:tag name="FILENAME" val="txp_fig"/>
  <p:tag name="FORMAT" val="emf"/>
  <p:tag name="RES" val="600"/>
  <p:tag name="BLEND" val="0"/>
  <p:tag name="TRANSPARENT" val="0"/>
  <p:tag name="TBUG" val="0"/>
  <p:tag name="ALLOWFS" val="0"/>
  <p:tag name="ORIGWIDTH" val="24"/>
  <p:tag name="PICTUREFILESIZE" val="872"/>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1$&#10;&#10;\end{document}&#10;"/>
  <p:tag name="FILENAME" val="txp_fig"/>
  <p:tag name="FORMAT" val="emf"/>
  <p:tag name="RES" val="600"/>
  <p:tag name="BLEND" val="0"/>
  <p:tag name="TRANSPARENT" val="0"/>
  <p:tag name="TBUG" val="0"/>
  <p:tag name="ALLOWFS" val="0"/>
  <p:tag name="ORIGWIDTH" val="24"/>
  <p:tag name="PICTUREFILESIZE" val="872"/>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hat{S}_{ij,kl} = \bra[A'B']{ij} \hat{\varrho}_{ABA'B'} \ket[A'B']{kl}&#10;\]&#10;\end{document}&#10;"/>
  <p:tag name="FILENAME" val="txp_fig"/>
  <p:tag name="FORMAT" val="emf"/>
  <p:tag name="RES" val="600"/>
  <p:tag name="BLEND" val="0"/>
  <p:tag name="TRANSPARENT" val="0"/>
  <p:tag name="TBUG" val="0"/>
  <p:tag name="ALLOWFS" val="0"/>
  <p:tag name="ORIGWIDTH" val="288"/>
  <p:tag name="PICTUREFILESIZE" val="13044"/>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K\bigl( \hat{\varrho}_{AA'BB'} \bigr) &#10;\]&#10;\end{document}&#10;"/>
  <p:tag name="FILENAME" val="txp_fig"/>
  <p:tag name="FORMAT" val="emf"/>
  <p:tag name="RES" val="600"/>
  <p:tag name="BLEND" val="0"/>
  <p:tag name="TRANSPARENT" val="0"/>
  <p:tag name="TBUG" val="0"/>
  <p:tag name="ALLOWFS" val="0"/>
  <p:tag name="ORIGWIDTH" val="114"/>
  <p:tag name="PICTUREFILESIZE" val="4968"/>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hat{\sigma}_{AB} = \frac{1}{2}\begin{pmatrix}&#10;p_+ &amp; \cdot &amp; \cdot &amp; c_+ \\&#10;\cdot &amp; p_- &amp; c_- &amp; \cdot \\&#10;\cdot &amp; c_- &amp; p_- &amp; \cdot \\&#10;c_+ &amp; \cdot &amp; \cdot &amp; p_+&#10;\end{pmatrix}&#10;\]&#10;\end{document}&#10;"/>
  <p:tag name="FILENAME" val="txp_fig"/>
  <p:tag name="FORMAT" val="emf"/>
  <p:tag name="RES" val="600"/>
  <p:tag name="BLEND" val="0"/>
  <p:tag name="TRANSPARENT" val="0"/>
  <p:tag name="TBUG" val="0"/>
  <p:tag name="ALLOWFS" val="0"/>
  <p:tag name="ORIGWIDTH" val="268"/>
  <p:tag name="PICTUREFILESIZE" val="15312"/>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p_+ =  || \hat{S}_{00,00} + \hat{S}_{11,11}|| &#10;\]&#10;\end{document}&#10;"/>
  <p:tag name="FILENAME" val="txp_fig"/>
  <p:tag name="FORMAT" val="emf"/>
  <p:tag name="RES" val="600"/>
  <p:tag name="BLEND" val="0"/>
  <p:tag name="TRANSPARENT" val="0"/>
  <p:tag name="TBUG" val="0"/>
  <p:tag name="ALLOWFS" val="0"/>
  <p:tag name="ORIGWIDTH" val="231"/>
  <p:tag name="PICTUREFILESIZE" val="8448"/>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c_+ = || \hat{S}_{00,11} + \hat{S}_{11,00}||&#10;\]&#10;\end{document}&#10;"/>
  <p:tag name="FILENAME" val="txp_fig"/>
  <p:tag name="FORMAT" val="emf"/>
  <p:tag name="RES" val="600"/>
  <p:tag name="BLEND" val="0"/>
  <p:tag name="TRANSPARENT" val="0"/>
  <p:tag name="TBUG" val="0"/>
  <p:tag name="ALLOWFS" val="0"/>
  <p:tag name="ORIGWIDTH" val="228"/>
  <p:tag name="PICTUREFILESIZE" val="8448"/>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 \ge K\bigl( \hat{\sigma}_{AB} \bigr) &#10;\]&#10;\end{document}&#10;"/>
  <p:tag name="FILENAME" val="txp_fig"/>
  <p:tag name="FORMAT" val="emf"/>
  <p:tag name="RES" val="600"/>
  <p:tag name="BLEND" val="0"/>
  <p:tag name="TRANSPARENT" val="0"/>
  <p:tag name="TBUG" val="0"/>
  <p:tag name="ALLOWFS" val="0"/>
  <p:tag name="ORIGWIDTH" val="100"/>
  <p:tag name="PICTUREFILESIZE" val="3872"/>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p_- =  || \hat{S}_{01,01} + \hat{S}_{10,10}|| &#10;\]&#10;\end{document}&#10;"/>
  <p:tag name="FILENAME" val="txp_fig"/>
  <p:tag name="FORMAT" val="emf"/>
  <p:tag name="RES" val="600"/>
  <p:tag name="BLEND" val="0"/>
  <p:tag name="TRANSPARENT" val="0"/>
  <p:tag name="TBUG" val="0"/>
  <p:tag name="ALLOWFS" val="0"/>
  <p:tag name="ORIGWIDTH" val="228"/>
  <p:tag name="PICTUREFILESIZE" val="8448"/>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10;\usepackage{amsmath}&#10;&#10;\usepackage{color}&#10;\definecolor{almostwhite}{RGB}{254,254,254}&#10;&#10;\def\openone{\leavevmode\hbox{\small1\kern-3.8pt\normalsize1}}&#10;\newcommand{\Tr}{\textrm{Tr}}&#10;\newcommand{\ket}[2][]{{|#2\rangle_{#1}}}&#10;\newcommand{\bra}[2][]{{}_{#1}\langle #2|}&#10;\newcommand{\proj}[2][]{\ket{#2}_{#1}\bra{#2}}&#10; \newcommand{\braket}[2]{\langle#1|#2\rangle}&#10;&#10;\newcommand{\neswarrow}{\text{$\nearrow$\llap{$\swarrow$}}}&#10;\newcommand{\nwsearrow}{\text{$\nwarrow$\llap{$\searrow$}}}&#10;&#10;\newcommand{\Der}{\mathrm{d}}&#10;\newcommand{\Img}{\mathrm{i}}&#10;\newcommand{\Eul}{\mathrm{e}}&#10;&#10;\newcommand{\PolH}{{\mathord{\leftrightarrow}}}&#10;\newcommand{\PolV}{{\mathord{\updownarrow}}}&#10;\newcommand{\PolDP}{\text{$\nearrow$\llap{$\swarrow$}}}&#10;\newcommand{\PolDM}{\text{$\nwarrow$\llap{$\searrow$}}}&#10;\newcommand{\PolCL}{{\mathord{\circlearrowleft}}}&#10;\newcommand{\PolCR}{{\mathord{\circlearrowright}}} &#10;&#10;\begin{document}&#10;\color{almostwhite}&#10;&#10;\[&#10;c_- = || \hat{S}_{01,10} + \hat{S}_{10,01}||&#10;\]&#10;\end{document}&#10;"/>
  <p:tag name="FILENAME" val="txp_fig"/>
  <p:tag name="FORMAT" val="emf"/>
  <p:tag name="RES" val="600"/>
  <p:tag name="BLEND" val="0"/>
  <p:tag name="TRANSPARENT" val="0"/>
  <p:tag name="TBUG" val="0"/>
  <p:tag name="ALLOWFS" val="0"/>
  <p:tag name="ORIGWIDTH" val="225"/>
  <p:tag name="PICTUREFILESIZE" val="8448"/>
</p:tagLst>
</file>

<file path=ppt/theme/theme1.xml><?xml version="1.0" encoding="utf-8"?>
<a:theme xmlns:a="http://schemas.openxmlformats.org/drawingml/2006/main" name="Default Design">
  <a:themeElements>
    <a:clrScheme name="">
      <a:dk1>
        <a:srgbClr val="333333"/>
      </a:dk1>
      <a:lt1>
        <a:srgbClr val="FFFFFF"/>
      </a:lt1>
      <a:dk2>
        <a:srgbClr val="000054"/>
      </a:dk2>
      <a:lt2>
        <a:srgbClr val="FFFFFF"/>
      </a:lt2>
      <a:accent1>
        <a:srgbClr val="DDDDDD"/>
      </a:accent1>
      <a:accent2>
        <a:srgbClr val="808080"/>
      </a:accent2>
      <a:accent3>
        <a:srgbClr val="AAAAB3"/>
      </a:accent3>
      <a:accent4>
        <a:srgbClr val="DADADA"/>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6572</TotalTime>
  <Words>1787</Words>
  <Application>Microsoft Office PowerPoint</Application>
  <PresentationFormat>Pokaz na ekranie (4:3)</PresentationFormat>
  <Paragraphs>294</Paragraphs>
  <Slides>33</Slides>
  <Notes>26</Notes>
  <HiddenSlides>0</HiddenSlides>
  <MMClips>0</MMClips>
  <ScaleCrop>false</ScaleCrop>
  <HeadingPairs>
    <vt:vector size="8" baseType="variant">
      <vt:variant>
        <vt:lpstr>Używane czcionki</vt:lpstr>
      </vt:variant>
      <vt:variant>
        <vt:i4>13</vt:i4>
      </vt:variant>
      <vt:variant>
        <vt:lpstr>Motyw</vt:lpstr>
      </vt:variant>
      <vt:variant>
        <vt:i4>1</vt:i4>
      </vt:variant>
      <vt:variant>
        <vt:lpstr>Osadzone serwery OLE</vt:lpstr>
      </vt:variant>
      <vt:variant>
        <vt:i4>1</vt:i4>
      </vt:variant>
      <vt:variant>
        <vt:lpstr>Tytuły slajdów</vt:lpstr>
      </vt:variant>
      <vt:variant>
        <vt:i4>33</vt:i4>
      </vt:variant>
    </vt:vector>
  </HeadingPairs>
  <TitlesOfParts>
    <vt:vector size="48" baseType="lpstr">
      <vt:lpstr>Arial</vt:lpstr>
      <vt:lpstr>CMSY10ORIG</vt:lpstr>
      <vt:lpstr>CMR10</vt:lpstr>
      <vt:lpstr>Symbol</vt:lpstr>
      <vt:lpstr>CMMI7</vt:lpstr>
      <vt:lpstr>CMMI5</vt:lpstr>
      <vt:lpstr>CMMI10</vt:lpstr>
      <vt:lpstr>LCMSS8</vt:lpstr>
      <vt:lpstr>Tahoma</vt:lpstr>
      <vt:lpstr>Times New Roman</vt:lpstr>
      <vt:lpstr>CMMI8</vt:lpstr>
      <vt:lpstr>CMSY8</vt:lpstr>
      <vt:lpstr>CMEX10</vt:lpstr>
      <vt:lpstr>Default Design</vt:lpstr>
      <vt:lpstr>Equation</vt:lpstr>
      <vt:lpstr>Experimental generation and characterisation of private states</vt:lpstr>
      <vt:lpstr>Bell’s inequalities</vt:lpstr>
      <vt:lpstr>Quantum cryptography</vt:lpstr>
      <vt:lpstr>Entangled photon pairs</vt:lpstr>
      <vt:lpstr>Correlation measurements</vt:lpstr>
      <vt:lpstr>Entanglement monogamy</vt:lpstr>
      <vt:lpstr>Statistical mixture</vt:lpstr>
      <vt:lpstr>Density matrix</vt:lpstr>
      <vt:lpstr>Noisy entanglement</vt:lpstr>
      <vt:lpstr>Distillation</vt:lpstr>
      <vt:lpstr>Example I</vt:lpstr>
      <vt:lpstr>Example II</vt:lpstr>
      <vt:lpstr>Eavesdropping</vt:lpstr>
      <vt:lpstr>Alice  Eve channel</vt:lpstr>
      <vt:lpstr>Key rate</vt:lpstr>
      <vt:lpstr>Shield</vt:lpstr>
      <vt:lpstr>Double photon pairs</vt:lpstr>
      <vt:lpstr>Experimental setup</vt:lpstr>
      <vt:lpstr>Quantum state tomography</vt:lpstr>
      <vt:lpstr>Maximum likelihood reconstruction</vt:lpstr>
      <vt:lpstr>ML: Parametrisation</vt:lpstr>
      <vt:lpstr>Bayesian approach</vt:lpstr>
      <vt:lpstr>State reconstruction</vt:lpstr>
      <vt:lpstr>Privacy characterisation</vt:lpstr>
      <vt:lpstr>Distillation protocol</vt:lpstr>
      <vt:lpstr>Single-copy distillation</vt:lpstr>
      <vt:lpstr>Cryptographic key</vt:lpstr>
      <vt:lpstr>Witnessing privacy</vt:lpstr>
      <vt:lpstr>Key bound</vt:lpstr>
      <vt:lpstr>Single witness</vt:lpstr>
      <vt:lpstr>Single witness</vt:lpstr>
      <vt:lpstr>Two observables</vt:lpstr>
      <vt:lpstr>Conclusions</vt:lpstr>
    </vt:vector>
  </TitlesOfParts>
  <Company>Oxford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Konrad Banaszek</dc:creator>
  <cp:lastModifiedBy>Konrad</cp:lastModifiedBy>
  <cp:revision>1017</cp:revision>
  <dcterms:created xsi:type="dcterms:W3CDTF">2001-12-28T12:15:13Z</dcterms:created>
  <dcterms:modified xsi:type="dcterms:W3CDTF">2012-05-04T07:37:39Z</dcterms:modified>
</cp:coreProperties>
</file>