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ags/tag8.xml" ContentType="application/vnd.openxmlformats-officedocument.presentationml.tags+xml"/>
  <Override PartName="/ppt/tags/tag140.xml" ContentType="application/vnd.openxmlformats-officedocument.presentationml.tags+xml"/>
  <Override PartName="/ppt/tags/tag238.xml" ContentType="application/vnd.openxmlformats-officedocument.presentationml.tags+xml"/>
  <Override PartName="/ppt/tags/tag285.xml" ContentType="application/vnd.openxmlformats-officedocument.presentationml.tags+xml"/>
  <Override PartName="/ppt/tags/tag424.xml" ContentType="application/vnd.openxmlformats-officedocument.presentationml.tags+xml"/>
  <Override PartName="/ppt/tags/tag471.xml" ContentType="application/vnd.openxmlformats-officedocument.presentationml.tag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216.xml" ContentType="application/vnd.openxmlformats-officedocument.presentationml.tags+xml"/>
  <Override PartName="/ppt/tags/tag263.xml" ContentType="application/vnd.openxmlformats-officedocument.presentationml.tags+xml"/>
  <Override PartName="/ppt/tags/tag402.xml" ContentType="application/vnd.openxmlformats-officedocument.presentationml.tags+xml"/>
  <Default Extension="xml" ContentType="application/xml"/>
  <Override PartName="/ppt/slides/slide50.xml" ContentType="application/vnd.openxmlformats-officedocument.presentationml.slide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gs/tag241.xml" ContentType="application/vnd.openxmlformats-officedocument.presentationml.tags+xml"/>
  <Override PartName="/ppt/tags/tag339.xml" ContentType="application/vnd.openxmlformats-officedocument.presentationml.tags+xml"/>
  <Override PartName="/ppt/tags/tag386.xml" ContentType="application/vnd.openxmlformats-officedocument.presentationml.tags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tags/tag178.xml" ContentType="application/vnd.openxmlformats-officedocument.presentationml.tags+xml"/>
  <Override PartName="/ppt/tags/tag317.xml" ContentType="application/vnd.openxmlformats-officedocument.presentationml.tags+xml"/>
  <Override PartName="/ppt/tags/tag364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487.xml" ContentType="application/vnd.openxmlformats-officedocument.presentationml.tags+xml"/>
  <Override PartName="/ppt/tags/tag503.xml" ContentType="application/vnd.openxmlformats-officedocument.presentationml.tags+xml"/>
  <Override PartName="/ppt/tags/tag41.xml" ContentType="application/vnd.openxmlformats-officedocument.presentationml.tags+xml"/>
  <Override PartName="/ppt/tags/tag279.xml" ContentType="application/vnd.openxmlformats-officedocument.presentationml.tags+xml"/>
  <Override PartName="/ppt/tags/tag342.xml" ContentType="application/vnd.openxmlformats-officedocument.presentationml.tags+xml"/>
  <Override PartName="/ppt/notesSlides/notesSlide7.xml" ContentType="application/vnd.openxmlformats-officedocument.presentationml.notesSlide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tags/tag320.xml" ContentType="application/vnd.openxmlformats-officedocument.presentationml.tags+xml"/>
  <Override PartName="/ppt/tags/tag418.xml" ContentType="application/vnd.openxmlformats-officedocument.presentationml.tags+xml"/>
  <Override PartName="/ppt/tags/tag465.xml" ContentType="application/vnd.openxmlformats-officedocument.presentationml.tags+xml"/>
  <Override PartName="/ppt/slides/slide19.xml" ContentType="application/vnd.openxmlformats-officedocument.presentationml.slide+xml"/>
  <Default Extension="png" ContentType="image/png"/>
  <Override PartName="/ppt/tags/tag112.xml" ContentType="application/vnd.openxmlformats-officedocument.presentationml.tags+xml"/>
  <Override PartName="/ppt/tags/tag257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443.xml" ContentType="application/vnd.openxmlformats-officedocument.presentationml.tags+xml"/>
  <Override PartName="/ppt/tags/tag490.xml" ContentType="application/vnd.openxmlformats-officedocument.presentationml.tags+xml"/>
  <Override PartName="/ppt/slides/slide44.xml" ContentType="application/vnd.openxmlformats-officedocument.presentationml.slide+xml"/>
  <Override PartName="/ppt/tags/tag235.xml" ContentType="application/vnd.openxmlformats-officedocument.presentationml.tags+xml"/>
  <Override PartName="/ppt/tags/tag282.xml" ContentType="application/vnd.openxmlformats-officedocument.presentationml.tags+xml"/>
  <Override PartName="/ppt/tags/tag421.xml" ContentType="application/vnd.openxmlformats-officedocument.presentationml.tags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tags/tag213.xml" ContentType="application/vnd.openxmlformats-officedocument.presentationml.tags+xml"/>
  <Override PartName="/ppt/tags/tag260.xml" ContentType="application/vnd.openxmlformats-officedocument.presentationml.tags+xml"/>
  <Override PartName="/ppt/tags/tag358.xml" ContentType="application/vnd.openxmlformats-officedocument.presentationml.tags+xml"/>
  <Override PartName="/ppt/tags/tag35.xml" ContentType="application/vnd.openxmlformats-officedocument.presentationml.tags+xml"/>
  <Override PartName="/ppt/tags/tag82.xml" ContentType="application/vnd.openxmlformats-officedocument.presentationml.tags+xml"/>
  <Override PartName="/ppt/tags/tag197.xml" ContentType="application/vnd.openxmlformats-officedocument.presentationml.tags+xml"/>
  <Override PartName="/ppt/tags/tag336.xml" ContentType="application/vnd.openxmlformats-officedocument.presentationml.tags+xml"/>
  <Override PartName="/ppt/tags/tag383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459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298.xml" ContentType="application/vnd.openxmlformats-officedocument.presentationml.tags+xml"/>
  <Override PartName="/ppt/tags/tag314.xml" ContentType="application/vnd.openxmlformats-officedocument.presentationml.tags+xml"/>
  <Override PartName="/ppt/tags/tag361.xml" ContentType="application/vnd.openxmlformats-officedocument.presentationml.tags+xml"/>
  <Override PartName="/ppt/tags/tag500.xml" ContentType="application/vnd.openxmlformats-officedocument.presentationml.tags+xml"/>
  <Override PartName="/ppt/tags/tag106.xml" ContentType="application/vnd.openxmlformats-officedocument.presentationml.tags+xml"/>
  <Override PartName="/ppt/tags/tag153.xml" ContentType="application/vnd.openxmlformats-officedocument.presentationml.tags+xml"/>
  <Override PartName="/ppt/notesSlides/notesSlide4.xml" ContentType="application/vnd.openxmlformats-officedocument.presentationml.notesSlide+xml"/>
  <Override PartName="/ppt/tags/tag437.xml" ContentType="application/vnd.openxmlformats-officedocument.presentationml.tags+xml"/>
  <Override PartName="/ppt/tags/tag484.xml" ContentType="application/vnd.openxmlformats-officedocument.presentationml.tags+xml"/>
  <Override PartName="/ppt/slides/slide38.xml" ContentType="application/vnd.openxmlformats-officedocument.presentationml.slide+xml"/>
  <Override PartName="/ppt/tags/tag131.xml" ContentType="application/vnd.openxmlformats-officedocument.presentationml.tags+xml"/>
  <Override PartName="/ppt/tags/tag229.xml" ContentType="application/vnd.openxmlformats-officedocument.presentationml.tags+xml"/>
  <Override PartName="/ppt/tags/tag276.xml" ContentType="application/vnd.openxmlformats-officedocument.presentationml.tags+xml"/>
  <Override PartName="/ppt/tags/tag415.xml" ContentType="application/vnd.openxmlformats-officedocument.presentationml.tags+xml"/>
  <Override PartName="/ppt/tags/tag462.xml" ContentType="application/vnd.openxmlformats-officedocument.presentationml.tags+xml"/>
  <Override PartName="/ppt/tags/tag98.xml" ContentType="application/vnd.openxmlformats-officedocument.presentationml.tags+xml"/>
  <Override PartName="/ppt/tags/tag207.xml" ContentType="application/vnd.openxmlformats-officedocument.presentationml.tags+xml"/>
  <Override PartName="/ppt/tags/tag254.xml" ContentType="application/vnd.openxmlformats-officedocument.presentationml.tags+xml"/>
  <Override PartName="/ppt/tags/tag399.xml" ContentType="application/vnd.openxmlformats-officedocument.presentationml.tags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ags/tag440.xml" ContentType="application/vnd.openxmlformats-officedocument.presentationml.tags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tags/tag232.xml" ContentType="application/vnd.openxmlformats-officedocument.presentationml.tags+xml"/>
  <Override PartName="/ppt/tags/tag377.xml" ContentType="application/vnd.openxmlformats-officedocument.presentationml.tags+xml"/>
  <Override PartName="/ppt/tags/tag54.xml" ContentType="application/vnd.openxmlformats-officedocument.presentationml.tags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tags/tag308.xml" ContentType="application/vnd.openxmlformats-officedocument.presentationml.tags+xml"/>
  <Override PartName="/ppt/tags/tag355.xml" ContentType="application/vnd.openxmlformats-officedocument.presentationml.tags+xml"/>
  <Override PartName="/ppt/tags/tag147.xml" ContentType="application/vnd.openxmlformats-officedocument.presentationml.tags+xml"/>
  <Override PartName="/ppt/tags/tag194.xml" ContentType="application/vnd.openxmlformats-officedocument.presentationml.tags+xml"/>
  <Override PartName="/ppt/tags/tag478.xml" ContentType="application/vnd.openxmlformats-officedocument.presentationml.tags+xml"/>
  <Override PartName="/ppt/tags/tag32.xml" ContentType="application/vnd.openxmlformats-officedocument.presentationml.tags+xml"/>
  <Override PartName="/ppt/tags/tag333.xml" ContentType="application/vnd.openxmlformats-officedocument.presentationml.tags+xml"/>
  <Override PartName="/ppt/tags/tag38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125.xml" ContentType="application/vnd.openxmlformats-officedocument.presentationml.tags+xml"/>
  <Override PartName="/ppt/tags/tag172.xml" ContentType="application/vnd.openxmlformats-officedocument.presentationml.tags+xml"/>
  <Override PartName="/ppt/tags/tag311.xml" ContentType="application/vnd.openxmlformats-officedocument.presentationml.tags+xml"/>
  <Override PartName="/ppt/tags/tag409.xml" ContentType="application/vnd.openxmlformats-officedocument.presentationml.tags+xml"/>
  <Override PartName="/ppt/tags/tag456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tags/tag248.xml" ContentType="application/vnd.openxmlformats-officedocument.presentationml.tags+xml"/>
  <Override PartName="/ppt/tags/tag295.xml" ContentType="application/vnd.openxmlformats-officedocument.presentationml.tags+xml"/>
  <Override PartName="/ppt/tags/tag434.xml" ContentType="application/vnd.openxmlformats-officedocument.presentationml.tags+xml"/>
  <Override PartName="/ppt/tags/tag481.xml" ContentType="application/vnd.openxmlformats-officedocument.presentationml.tags+xml"/>
  <Override PartName="/ppt/tags/tag226.xml" ContentType="application/vnd.openxmlformats-officedocument.presentationml.tags+xml"/>
  <Override PartName="/ppt/tags/tag273.xml" ContentType="application/vnd.openxmlformats-officedocument.presentationml.tags+xml"/>
  <Override PartName="/ppt/slides/slide35.xml" ContentType="application/vnd.openxmlformats-officedocument.presentationml.slide+xml"/>
  <Override PartName="/ppt/tags/tag412.xml" ContentType="application/vnd.openxmlformats-officedocument.presentationml.tags+xml"/>
  <Override PartName="/ppt/slides/slide13.xml" ContentType="application/vnd.openxmlformats-officedocument.presentationml.slide+xml"/>
  <Override PartName="/ppt/tags/tag48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204.xml" ContentType="application/vnd.openxmlformats-officedocument.presentationml.tags+xml"/>
  <Override PartName="/ppt/tags/tag251.xml" ContentType="application/vnd.openxmlformats-officedocument.presentationml.tags+xml"/>
  <Override PartName="/ppt/tags/tag349.xml" ContentType="application/vnd.openxmlformats-officedocument.presentationml.tags+xml"/>
  <Override PartName="/ppt/tags/tag396.xml" ContentType="application/vnd.openxmlformats-officedocument.presentationml.tags+xml"/>
  <Override PartName="/ppt/tags/tag26.xml" ContentType="application/vnd.openxmlformats-officedocument.presentationml.tags+xml"/>
  <Override PartName="/ppt/tags/tag73.xml" ContentType="application/vnd.openxmlformats-officedocument.presentationml.tags+xml"/>
  <Override PartName="/ppt/tags/tag327.xml" ContentType="application/vnd.openxmlformats-officedocument.presentationml.tags+xml"/>
  <Override PartName="/ppt/tags/tag374.xml" ContentType="application/vnd.openxmlformats-officedocument.presentationml.tags+xml"/>
  <Override PartName="/ppt/tags/tag119.xml" ContentType="application/vnd.openxmlformats-officedocument.presentationml.tags+xml"/>
  <Override PartName="/ppt/tags/tag166.xml" ContentType="application/vnd.openxmlformats-officedocument.presentationml.tags+xml"/>
  <Override PartName="/ppt/tags/tag497.xml" ContentType="application/vnd.openxmlformats-officedocument.presentationml.tags+xml"/>
  <Override PartName="/ppt/tags/tag51.xml" ContentType="application/vnd.openxmlformats-officedocument.presentationml.tags+xml"/>
  <Override PartName="/ppt/tags/tag289.xml" ContentType="application/vnd.openxmlformats-officedocument.presentationml.tags+xml"/>
  <Override PartName="/ppt/tags/tag305.xml" ContentType="application/vnd.openxmlformats-officedocument.presentationml.tags+xml"/>
  <Override PartName="/ppt/tags/tag352.xml" ContentType="application/vnd.openxmlformats-officedocument.presentationml.tags+xml"/>
  <Override PartName="/ppt/tags/tag144.xml" ContentType="application/vnd.openxmlformats-officedocument.presentationml.tags+xml"/>
  <Override PartName="/ppt/tags/tag191.xml" ContentType="application/vnd.openxmlformats-officedocument.presentationml.tags+xml"/>
  <Override PartName="/ppt/tags/tag330.xml" ContentType="application/vnd.openxmlformats-officedocument.presentationml.tags+xml"/>
  <Override PartName="/ppt/tags/tag428.xml" ContentType="application/vnd.openxmlformats-officedocument.presentationml.tags+xml"/>
  <Override PartName="/ppt/tags/tag475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tags/tag267.xml" ContentType="application/vnd.openxmlformats-officedocument.presentationml.tags+xml"/>
  <Override PartName="/ppt/tags/tag406.xml" ContentType="application/vnd.openxmlformats-officedocument.presentationml.tags+xml"/>
  <Override PartName="/ppt/tags/tag453.xml" ContentType="application/vnd.openxmlformats-officedocument.presentationml.tags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89.xml" ContentType="application/vnd.openxmlformats-officedocument.presentationml.tags+xml"/>
  <Override PartName="/ppt/tags/tag245.xml" ContentType="application/vnd.openxmlformats-officedocument.presentationml.tags+xml"/>
  <Override PartName="/ppt/tags/tag292.xml" ContentType="application/vnd.openxmlformats-officedocument.presentationml.tags+xml"/>
  <Override PartName="/ppt/tags/tag100.xml" ContentType="application/vnd.openxmlformats-officedocument.presentationml.tags+xml"/>
  <Override PartName="/ppt/tags/tag368.xml" ContentType="application/vnd.openxmlformats-officedocument.presentationml.tags+xml"/>
  <Override PartName="/ppt/tags/tag431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223.xml" ContentType="application/vnd.openxmlformats-officedocument.presentationml.tags+xml"/>
  <Override PartName="/ppt/tags/tag270.xml" ContentType="application/vnd.openxmlformats-officedocument.presentationml.tags+xml"/>
  <Override PartName="/ppt/tags/tag357.xml" ContentType="application/vnd.openxmlformats-officedocument.presentationml.tags+xml"/>
  <Override PartName="/ppt/tags/tag420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tags/tag201.xml" ContentType="application/vnd.openxmlformats-officedocument.presentationml.tags+xml"/>
  <Override PartName="/ppt/tags/tag212.xml" ContentType="application/vnd.openxmlformats-officedocument.presentationml.tags+xml"/>
  <Override PartName="/ppt/tags/tag346.xml" ContentType="application/vnd.openxmlformats-officedocument.presentationml.tags+xml"/>
  <Override PartName="/ppt/tags/tag393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324.xml" ContentType="application/vnd.openxmlformats-officedocument.presentationml.tags+xml"/>
  <Override PartName="/ppt/tags/tag335.xml" ContentType="application/vnd.openxmlformats-officedocument.presentationml.tags+xml"/>
  <Override PartName="/ppt/tags/tag371.xml" ContentType="application/vnd.openxmlformats-officedocument.presentationml.tags+xml"/>
  <Override PartName="/ppt/tags/tag382.xml" ContentType="application/vnd.openxmlformats-officedocument.presentationml.tags+xml"/>
  <Override PartName="/ppt/tags/tag469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tags/tag313.xml" ContentType="application/vnd.openxmlformats-officedocument.presentationml.tags+xml"/>
  <Override PartName="/ppt/tags/tag360.xml" ContentType="application/vnd.openxmlformats-officedocument.presentationml.tags+xml"/>
  <Override PartName="/ppt/tags/tag458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tags/tag297.xml" ContentType="application/vnd.openxmlformats-officedocument.presentationml.tags+xml"/>
  <Override PartName="/ppt/tags/tag302.xml" ContentType="application/vnd.openxmlformats-officedocument.presentationml.tags+xml"/>
  <Override PartName="/ppt/tags/tag436.xml" ContentType="application/vnd.openxmlformats-officedocument.presentationml.tags+xml"/>
  <Override PartName="/ppt/tags/tag447.xml" ContentType="application/vnd.openxmlformats-officedocument.presentationml.tags+xml"/>
  <Override PartName="/ppt/tags/tag483.xml" ContentType="application/vnd.openxmlformats-officedocument.presentationml.tags+xml"/>
  <Override PartName="/ppt/tags/tag494.xml" ContentType="application/vnd.openxmlformats-officedocument.presentationml.tags+xml"/>
  <Override PartName="/ppt/slides/slide48.xml" ContentType="application/vnd.openxmlformats-officedocument.presentationml.slide+xml"/>
  <Override PartName="/ppt/tags/tag141.xml" ContentType="application/vnd.openxmlformats-officedocument.presentationml.tags+xml"/>
  <Override PartName="/ppt/notesSlides/notesSlide3.xml" ContentType="application/vnd.openxmlformats-officedocument.presentationml.notesSlide+xml"/>
  <Override PartName="/ppt/tags/tag228.xml" ContentType="application/vnd.openxmlformats-officedocument.presentationml.tags+xml"/>
  <Override PartName="/ppt/tags/tag239.xml" ContentType="application/vnd.openxmlformats-officedocument.presentationml.tags+xml"/>
  <Override PartName="/ppt/tags/tag275.xml" ContentType="application/vnd.openxmlformats-officedocument.presentationml.tags+xml"/>
  <Override PartName="/ppt/tags/tag286.xml" ContentType="application/vnd.openxmlformats-officedocument.presentationml.tags+xml"/>
  <Override PartName="/ppt/tags/tag425.xml" ContentType="application/vnd.openxmlformats-officedocument.presentationml.tags+xml"/>
  <Override PartName="/ppt/tags/tag472.xml" ContentType="application/vnd.openxmlformats-officedocument.presentationml.tag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tags/tag217.xml" ContentType="application/vnd.openxmlformats-officedocument.presentationml.tags+xml"/>
  <Override PartName="/ppt/tags/tag264.xml" ContentType="application/vnd.openxmlformats-officedocument.presentationml.tags+xml"/>
  <Override PartName="/ppt/tags/tag414.xml" ContentType="application/vnd.openxmlformats-officedocument.presentationml.tags+xml"/>
  <Override PartName="/ppt/tags/tag461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tags/tag206.xml" ContentType="application/vnd.openxmlformats-officedocument.presentationml.tags+xml"/>
  <Override PartName="/ppt/tags/tag253.xml" ContentType="application/vnd.openxmlformats-officedocument.presentationml.tags+xml"/>
  <Override PartName="/ppt/tags/tag387.xml" ContentType="application/vnd.openxmlformats-officedocument.presentationml.tags+xml"/>
  <Override PartName="/ppt/tags/tag398.xml" ContentType="application/vnd.openxmlformats-officedocument.presentationml.tags+xml"/>
  <Override PartName="/ppt/tags/tag403.xml" ContentType="application/vnd.openxmlformats-officedocument.presentationml.tags+xml"/>
  <Override PartName="/ppt/tags/tag450.xml" ContentType="application/vnd.openxmlformats-officedocument.presentationml.tags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179.xml" ContentType="application/vnd.openxmlformats-officedocument.presentationml.tags+xml"/>
  <Override PartName="/ppt/tags/tag231.xml" ContentType="application/vnd.openxmlformats-officedocument.presentationml.tags+xml"/>
  <Override PartName="/ppt/tags/tag242.xml" ContentType="application/vnd.openxmlformats-officedocument.presentationml.tags+xml"/>
  <Override PartName="/ppt/tags/tag329.xml" ContentType="application/vnd.openxmlformats-officedocument.presentationml.tags+xml"/>
  <Override PartName="/ppt/tags/tag376.xml" ContentType="application/vnd.openxmlformats-officedocument.presentationml.tags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168.xml" ContentType="application/vnd.openxmlformats-officedocument.presentationml.tags+xml"/>
  <Override PartName="/ppt/tags/tag220.xml" ContentType="application/vnd.openxmlformats-officedocument.presentationml.tags+xml"/>
  <Override PartName="/ppt/tags/tag318.xml" ContentType="application/vnd.openxmlformats-officedocument.presentationml.tags+xml"/>
  <Override PartName="/ppt/tags/tag365.xml" ContentType="application/vnd.openxmlformats-officedocument.presentationml.tags+xml"/>
  <Override PartName="/ppt/tags/tag499.xml" ContentType="application/vnd.openxmlformats-officedocument.presentationml.tags+xml"/>
  <Override PartName="/ppt/tags/tag504.xml" ContentType="application/vnd.openxmlformats-officedocument.presentationml.tags+xml"/>
  <Override PartName="/ppt/tags/tag53.xml" ContentType="application/vnd.openxmlformats-officedocument.presentationml.tags+xml"/>
  <Override PartName="/ppt/tags/tag157.xml" ContentType="application/vnd.openxmlformats-officedocument.presentationml.tags+xml"/>
  <Default Extension="gif" ContentType="image/gif"/>
  <Override PartName="/ppt/tags/tag307.xml" ContentType="application/vnd.openxmlformats-officedocument.presentationml.tags+xml"/>
  <Override PartName="/ppt/tags/tag343.xml" ContentType="application/vnd.openxmlformats-officedocument.presentationml.tags+xml"/>
  <Override PartName="/ppt/tags/tag354.xml" ContentType="application/vnd.openxmlformats-officedocument.presentationml.tags+xml"/>
  <Override PartName="/ppt/tags/tag390.xml" ContentType="application/vnd.openxmlformats-officedocument.presentationml.tags+xml"/>
  <Override PartName="/ppt/tags/tag488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82.xml" ContentType="application/vnd.openxmlformats-officedocument.presentationml.tags+xml"/>
  <Override PartName="/ppt/tags/tag193.xml" ContentType="application/vnd.openxmlformats-officedocument.presentationml.tags+xml"/>
  <Override PartName="/ppt/tags/tag332.xml" ContentType="application/vnd.openxmlformats-officedocument.presentationml.tags+xml"/>
  <Override PartName="/ppt/tags/tag477.xml" ContentType="application/vnd.openxmlformats-officedocument.presentationml.tags+xml"/>
  <Override PartName="/ppt/tags/tag20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ppt/tags/tag269.xml" ContentType="application/vnd.openxmlformats-officedocument.presentationml.tags+xml"/>
  <Override PartName="/ppt/tags/tag321.xml" ContentType="application/vnd.openxmlformats-officedocument.presentationml.tags+xml"/>
  <Override PartName="/ppt/tags/tag408.xml" ContentType="application/vnd.openxmlformats-officedocument.presentationml.tags+xml"/>
  <Override PartName="/ppt/tags/tag419.xml" ContentType="application/vnd.openxmlformats-officedocument.presentationml.tags+xml"/>
  <Override PartName="/ppt/tags/tag455.xml" ContentType="application/vnd.openxmlformats-officedocument.presentationml.tags+xml"/>
  <Override PartName="/ppt/tags/tag466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tags/tag247.xml" ContentType="application/vnd.openxmlformats-officedocument.presentationml.tags+xml"/>
  <Override PartName="/ppt/tags/tag258.xml" ContentType="application/vnd.openxmlformats-officedocument.presentationml.tags+xml"/>
  <Override PartName="/ppt/tags/tag294.xml" ContentType="application/vnd.openxmlformats-officedocument.presentationml.tags+xml"/>
  <Override PartName="/ppt/tags/tag310.xml" ContentType="application/vnd.openxmlformats-officedocument.presentationml.tags+xml"/>
  <Override PartName="/ppt/tags/tag444.xml" ContentType="application/vnd.openxmlformats-officedocument.presentationml.tags+xml"/>
  <Override PartName="/ppt/tags/tag491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ags/tag102.xml" ContentType="application/vnd.openxmlformats-officedocument.presentationml.tags+xml"/>
  <Override PartName="/ppt/tags/tag236.xml" ContentType="application/vnd.openxmlformats-officedocument.presentationml.tags+xml"/>
  <Override PartName="/ppt/tags/tag283.xml" ContentType="application/vnd.openxmlformats-officedocument.presentationml.tags+xml"/>
  <Override PartName="/ppt/tags/tag433.xml" ContentType="application/vnd.openxmlformats-officedocument.presentationml.tags+xml"/>
  <Override PartName="/ppt/tags/tag480.xml" ContentType="application/vnd.openxmlformats-officedocument.presentationml.tags+xml"/>
  <Override PartName="/ppt/slides/slide34.xml" ContentType="application/vnd.openxmlformats-officedocument.presentationml.slide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225.xml" ContentType="application/vnd.openxmlformats-officedocument.presentationml.tags+xml"/>
  <Override PartName="/ppt/tags/tag272.xml" ContentType="application/vnd.openxmlformats-officedocument.presentationml.tags+xml"/>
  <Override PartName="/ppt/tags/tag359.xml" ContentType="application/vnd.openxmlformats-officedocument.presentationml.tags+xml"/>
  <Override PartName="/ppt/tags/tag411.xml" ContentType="application/vnd.openxmlformats-officedocument.presentationml.tags+xml"/>
  <Override PartName="/ppt/tags/tag42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tags/tag214.xml" ContentType="application/vnd.openxmlformats-officedocument.presentationml.tags+xml"/>
  <Override PartName="/ppt/tags/tag250.xml" ContentType="application/vnd.openxmlformats-officedocument.presentationml.tags+xml"/>
  <Override PartName="/ppt/tags/tag261.xml" ContentType="application/vnd.openxmlformats-officedocument.presentationml.tags+xml"/>
  <Override PartName="/ppt/tags/tag348.xml" ContentType="application/vnd.openxmlformats-officedocument.presentationml.tags+xml"/>
  <Override PartName="/ppt/tags/tag395.xml" ContentType="application/vnd.openxmlformats-officedocument.presentationml.tags+xml"/>
  <Override PartName="/ppt/tags/tag400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tags/tag187.xml" ContentType="application/vnd.openxmlformats-officedocument.presentationml.tags+xml"/>
  <Override PartName="/ppt/tags/tag337.xml" ContentType="application/vnd.openxmlformats-officedocument.presentationml.tags+xml"/>
  <Override PartName="/ppt/tags/tag384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315.xml" ContentType="application/vnd.openxmlformats-officedocument.presentationml.tags+xml"/>
  <Override PartName="/ppt/tags/tag326.xml" ContentType="application/vnd.openxmlformats-officedocument.presentationml.tags+xml"/>
  <Override PartName="/ppt/tags/tag362.xml" ContentType="application/vnd.openxmlformats-officedocument.presentationml.tags+xml"/>
  <Override PartName="/ppt/tags/tag373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tags/tag299.xml" ContentType="application/vnd.openxmlformats-officedocument.presentationml.tags+xml"/>
  <Override PartName="/ppt/tags/tag304.xml" ContentType="application/vnd.openxmlformats-officedocument.presentationml.tags+xml"/>
  <Override PartName="/ppt/tags/tag351.xml" ContentType="application/vnd.openxmlformats-officedocument.presentationml.tags+xml"/>
  <Override PartName="/ppt/tags/tag438.xml" ContentType="application/vnd.openxmlformats-officedocument.presentationml.tags+xml"/>
  <Override PartName="/ppt/tags/tag449.xml" ContentType="application/vnd.openxmlformats-officedocument.presentationml.tags+xml"/>
  <Override PartName="/ppt/tags/tag485.xml" ContentType="application/vnd.openxmlformats-officedocument.presentationml.tags+xml"/>
  <Override PartName="/ppt/tags/tag496.xml" ContentType="application/vnd.openxmlformats-officedocument.presentationml.tags+xml"/>
  <Override PartName="/ppt/tags/tag501.xml" ContentType="application/vnd.openxmlformats-officedocument.presentationml.tags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notesSlides/notesSlide5.xml" ContentType="application/vnd.openxmlformats-officedocument.presentationml.notesSlide+xml"/>
  <Override PartName="/ppt/tags/tag277.xml" ContentType="application/vnd.openxmlformats-officedocument.presentationml.tags+xml"/>
  <Override PartName="/ppt/tags/tag288.xml" ContentType="application/vnd.openxmlformats-officedocument.presentationml.tags+xml"/>
  <Override PartName="/ppt/tags/tag340.xml" ContentType="application/vnd.openxmlformats-officedocument.presentationml.tags+xml"/>
  <Override PartName="/ppt/tags/tag427.xml" ContentType="application/vnd.openxmlformats-officedocument.presentationml.tags+xml"/>
  <Override PartName="/ppt/tags/tag474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ags/tag132.xml" ContentType="application/vnd.openxmlformats-officedocument.presentationml.tags+xml"/>
  <Override PartName="/ppt/tags/tag219.xml" ContentType="application/vnd.openxmlformats-officedocument.presentationml.tags+xml"/>
  <Override PartName="/ppt/tags/tag266.xml" ContentType="application/vnd.openxmlformats-officedocument.presentationml.tags+xml"/>
  <Override PartName="/ppt/tags/tag416.xml" ContentType="application/vnd.openxmlformats-officedocument.presentationml.tags+xml"/>
  <Override PartName="/ppt/tags/tag46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tags/tag208.xml" ContentType="application/vnd.openxmlformats-officedocument.presentationml.tags+xml"/>
  <Override PartName="/ppt/tags/tag255.xml" ContentType="application/vnd.openxmlformats-officedocument.presentationml.tags+xml"/>
  <Override PartName="/ppt/tags/tag389.xml" ContentType="application/vnd.openxmlformats-officedocument.presentationml.tags+xml"/>
  <Override PartName="/ppt/tags/tag405.xml" ContentType="application/vnd.openxmlformats-officedocument.presentationml.tags+xml"/>
  <Override PartName="/ppt/tags/tag452.xml" ContentType="application/vnd.openxmlformats-officedocument.presentationml.tags+xml"/>
  <Override PartName="/ppt/slides/slide53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tags/tag233.xml" ContentType="application/vnd.openxmlformats-officedocument.presentationml.tags+xml"/>
  <Override PartName="/ppt/tags/tag244.xml" ContentType="application/vnd.openxmlformats-officedocument.presentationml.tags+xml"/>
  <Override PartName="/ppt/tags/tag280.xml" ContentType="application/vnd.openxmlformats-officedocument.presentationml.tags+xml"/>
  <Override PartName="/ppt/tags/tag291.xml" ContentType="application/vnd.openxmlformats-officedocument.presentationml.tags+xml"/>
  <Override PartName="/ppt/tags/tag378.xml" ContentType="application/vnd.openxmlformats-officedocument.presentationml.tags+xml"/>
  <Override PartName="/ppt/tags/tag430.xml" ContentType="application/vnd.openxmlformats-officedocument.presentationml.tags+xml"/>
  <Override PartName="/ppt/tags/tag441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tags/tag222.xml" ContentType="application/vnd.openxmlformats-officedocument.presentationml.tags+xml"/>
  <Override PartName="/ppt/tags/tag367.xml" ContentType="application/vnd.openxmlformats-officedocument.presentationml.tags+xml"/>
  <Override PartName="/ppt/slides/slide20.xml" ContentType="application/vnd.openxmlformats-officedocument.presentationml.slide+xml"/>
  <Override PartName="/ppt/tags/tag55.xml" ContentType="application/vnd.openxmlformats-officedocument.presentationml.tags+xml"/>
  <Override PartName="/ppt/tags/tag159.xml" ContentType="application/vnd.openxmlformats-officedocument.presentationml.tags+xml"/>
  <Override PartName="/ppt/tags/tag211.xml" ContentType="application/vnd.openxmlformats-officedocument.presentationml.tags+xml"/>
  <Override PartName="/ppt/tags/tag309.xml" ContentType="application/vnd.openxmlformats-officedocument.presentationml.tags+xml"/>
  <Override PartName="/ppt/tags/tag345.xml" ContentType="application/vnd.openxmlformats-officedocument.presentationml.tags+xml"/>
  <Override PartName="/ppt/tags/tag356.xml" ContentType="application/vnd.openxmlformats-officedocument.presentationml.tags+xml"/>
  <Override PartName="/ppt/tags/tag392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tags/tag334.xml" ContentType="application/vnd.openxmlformats-officedocument.presentationml.tags+xml"/>
  <Override PartName="/ppt/tags/tag381.xml" ContentType="application/vnd.openxmlformats-officedocument.presentationml.tags+xml"/>
  <Override PartName="/ppt/tags/tag479.xml" ContentType="application/vnd.openxmlformats-officedocument.presentationml.tags+xml"/>
  <Override PartName="/ppt/tags/tag22.xml" ContentType="application/vnd.openxmlformats-officedocument.presentationml.tags+xml"/>
  <Override PartName="/ppt/tags/tag126.xml" ContentType="application/vnd.openxmlformats-officedocument.presentationml.tags+xml"/>
  <Override PartName="/ppt/tags/tag173.xml" ContentType="application/vnd.openxmlformats-officedocument.presentationml.tags+xml"/>
  <Override PartName="/ppt/tags/tag323.xml" ContentType="application/vnd.openxmlformats-officedocument.presentationml.tags+xml"/>
  <Override PartName="/ppt/tags/tag370.xml" ContentType="application/vnd.openxmlformats-officedocument.presentationml.tags+xml"/>
  <Override PartName="/ppt/tags/tag457.xml" ContentType="application/vnd.openxmlformats-officedocument.presentationml.tags+xml"/>
  <Override PartName="/ppt/tags/tag468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62.xml" ContentType="application/vnd.openxmlformats-officedocument.presentationml.tags+xml"/>
  <Override PartName="/ppt/tags/tag249.xml" ContentType="application/vnd.openxmlformats-officedocument.presentationml.tags+xml"/>
  <Override PartName="/ppt/tags/tag296.xml" ContentType="application/vnd.openxmlformats-officedocument.presentationml.tags+xml"/>
  <Override PartName="/ppt/tags/tag301.xml" ContentType="application/vnd.openxmlformats-officedocument.presentationml.tags+xml"/>
  <Override PartName="/ppt/tags/tag312.xml" ContentType="application/vnd.openxmlformats-officedocument.presentationml.tags+xml"/>
  <Override PartName="/ppt/tags/tag446.xml" ContentType="application/vnd.openxmlformats-officedocument.presentationml.tags+xml"/>
  <Override PartName="/ppt/tags/tag493.xml" ContentType="application/vnd.openxmlformats-officedocument.presentationml.tags+xml"/>
  <Override PartName="/ppt/tags/tag104.xml" ContentType="application/vnd.openxmlformats-officedocument.presentationml.tags+xml"/>
  <Override PartName="/ppt/tags/tag151.xml" ContentType="application/vnd.openxmlformats-officedocument.presentationml.tags+xml"/>
  <Override PartName="/ppt/notesSlides/notesSlide2.xml" ContentType="application/vnd.openxmlformats-officedocument.presentationml.notesSlide+xml"/>
  <Override PartName="/ppt/tags/tag435.xml" ContentType="application/vnd.openxmlformats-officedocument.presentationml.tags+xml"/>
  <Override PartName="/ppt/tags/tag482.xml" ContentType="application/vnd.openxmlformats-officedocument.presentationml.tags+xml"/>
  <Override PartName="/ppt/slides/slide36.xml" ContentType="application/vnd.openxmlformats-officedocument.presentationml.slide+xml"/>
  <Override PartName="/ppt/tags/tag227.xml" ContentType="application/vnd.openxmlformats-officedocument.presentationml.tags+xml"/>
  <Override PartName="/ppt/tags/tag274.xml" ContentType="application/vnd.openxmlformats-officedocument.presentationml.tags+xml"/>
  <Override PartName="/ppt/tags/tag413.xml" ContentType="application/vnd.openxmlformats-officedocument.presentationml.tags+xml"/>
  <Override PartName="/ppt/tags/tag460.xml" ContentType="application/vnd.openxmlformats-officedocument.presentationml.tags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tags/tag205.xml" ContentType="application/vnd.openxmlformats-officedocument.presentationml.tags+xml"/>
  <Override PartName="/ppt/tags/tag252.xml" ContentType="application/vnd.openxmlformats-officedocument.presentationml.tags+xml"/>
  <Override PartName="/ppt/tags/tag397.xml" ContentType="application/vnd.openxmlformats-officedocument.presentationml.tags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89.xml" ContentType="application/vnd.openxmlformats-officedocument.presentationml.tags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tags/tag74.xml" ContentType="application/vnd.openxmlformats-officedocument.presentationml.tags+xml"/>
  <Override PartName="/ppt/tags/tag230.xml" ContentType="application/vnd.openxmlformats-officedocument.presentationml.tags+xml"/>
  <Override PartName="/ppt/tags/tag328.xml" ContentType="application/vnd.openxmlformats-officedocument.presentationml.tags+xml"/>
  <Override PartName="/ppt/tags/tag375.xml" ContentType="application/vnd.openxmlformats-officedocument.presentationml.tags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tags/tag306.xml" ContentType="application/vnd.openxmlformats-officedocument.presentationml.tags+xml"/>
  <Override PartName="/ppt/tags/tag353.xml" ContentType="application/vnd.openxmlformats-officedocument.presentationml.tags+xml"/>
  <Override PartName="/ppt/tags/tag498.xml" ContentType="application/vnd.openxmlformats-officedocument.presentationml.tags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429.xml" ContentType="application/vnd.openxmlformats-officedocument.presentationml.tags+xml"/>
  <Override PartName="/ppt/tags/tag476.xml" ContentType="application/vnd.openxmlformats-officedocument.presentationml.tags+xml"/>
  <Override PartName="/ppt/tags/tag30.xml" ContentType="application/vnd.openxmlformats-officedocument.presentationml.tags+xml"/>
  <Override PartName="/ppt/tags/tag268.xml" ContentType="application/vnd.openxmlformats-officedocument.presentationml.tags+xml"/>
  <Override PartName="/ppt/tags/tag331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tags/tag407.xml" ContentType="application/vnd.openxmlformats-officedocument.presentationml.tags+xml"/>
  <Override PartName="/ppt/tags/tag454.xml" ContentType="application/vnd.openxmlformats-officedocument.presentationml.tags+xml"/>
  <Override PartName="/ppt/tags/tag101.xml" ContentType="application/vnd.openxmlformats-officedocument.presentationml.tags+xml"/>
  <Override PartName="/ppt/tags/tag246.xml" ContentType="application/vnd.openxmlformats-officedocument.presentationml.tags+xml"/>
  <Override PartName="/ppt/tags/tag293.xml" ContentType="application/vnd.openxmlformats-officedocument.presentationml.tags+xml"/>
  <Override PartName="/ppt/tags/tag432.xml" ContentType="application/vnd.openxmlformats-officedocument.presentationml.tags+xml"/>
  <Override PartName="/ppt/slides/slide33.xml" ContentType="application/vnd.openxmlformats-officedocument.presentationml.slide+xml"/>
  <Override PartName="/ppt/tags/tag68.xml" ContentType="application/vnd.openxmlformats-officedocument.presentationml.tags+xml"/>
  <Override PartName="/ppt/tags/tag224.xml" ContentType="application/vnd.openxmlformats-officedocument.presentationml.tags+xml"/>
  <Override PartName="/ppt/tags/tag271.xml" ContentType="application/vnd.openxmlformats-officedocument.presentationml.tags+xml"/>
  <Override PartName="/ppt/tags/tag369.xml" ContentType="application/vnd.openxmlformats-officedocument.presentationml.tags+xml"/>
  <Override PartName="/ppt/presentation.xml" ContentType="application/vnd.openxmlformats-officedocument.presentationml.presentation.main+xml"/>
  <Override PartName="/ppt/tags/tag347.xml" ContentType="application/vnd.openxmlformats-officedocument.presentationml.tags+xml"/>
  <Override PartName="/ppt/tags/tag394.xml" ContentType="application/vnd.openxmlformats-officedocument.presentationml.tags+xml"/>
  <Override PartName="/ppt/tags/tag410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46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202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325.xml" ContentType="application/vnd.openxmlformats-officedocument.presentationml.tags+xml"/>
  <Override PartName="/ppt/tags/tag372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tags/tag448.xml" ContentType="application/vnd.openxmlformats-officedocument.presentationml.tags+xml"/>
  <Override PartName="/ppt/tags/tag495.xml" ContentType="application/vnd.openxmlformats-officedocument.presentationml.tags+xml"/>
  <Override PartName="/ppt/slides/slide49.xml" ContentType="application/vnd.openxmlformats-officedocument.presentationml.slide+xml"/>
  <Override PartName="/ppt/tags/tag142.xml" ContentType="application/vnd.openxmlformats-officedocument.presentationml.tags+xml"/>
  <Override PartName="/ppt/tags/tag287.xml" ContentType="application/vnd.openxmlformats-officedocument.presentationml.tags+xml"/>
  <Override PartName="/ppt/tags/tag303.xml" ContentType="application/vnd.openxmlformats-officedocument.presentationml.tags+xml"/>
  <Override PartName="/ppt/tags/tag350.xml" ContentType="application/vnd.openxmlformats-officedocument.presentationml.tags+xml"/>
  <Override PartName="/ppt/tags/tag426.xml" ContentType="application/vnd.openxmlformats-officedocument.presentationml.tags+xml"/>
  <Override PartName="/ppt/tags/tag473.xml" ContentType="application/vnd.openxmlformats-officedocument.presentationml.tag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120.xml" ContentType="application/vnd.openxmlformats-officedocument.presentationml.tags+xml"/>
  <Override PartName="/ppt/tags/tag218.xml" ContentType="application/vnd.openxmlformats-officedocument.presentationml.tags+xml"/>
  <Override PartName="/ppt/tags/tag265.xml" ContentType="application/vnd.openxmlformats-officedocument.presentationml.tags+xml"/>
  <Override PartName="/ppt/tags/tag404.xml" ContentType="application/vnd.openxmlformats-officedocument.presentationml.tags+xml"/>
  <Override PartName="/ppt/tags/tag451.xml" ContentType="application/vnd.openxmlformats-officedocument.presentationml.tags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tags/tag87.xml" ContentType="application/vnd.openxmlformats-officedocument.presentationml.tags+xml"/>
  <Override PartName="/ppt/tags/tag243.xml" ContentType="application/vnd.openxmlformats-officedocument.presentationml.tags+xml"/>
  <Override PartName="/ppt/tags/tag290.xml" ContentType="application/vnd.openxmlformats-officedocument.presentationml.tags+xml"/>
  <Override PartName="/ppt/tags/tag388.xml" ContentType="application/vnd.openxmlformats-officedocument.presentationml.tags+xml"/>
  <Override PartName="/ppt/tags/tag319.xml" ContentType="application/vnd.openxmlformats-officedocument.presentationml.tags+xml"/>
  <Override PartName="/ppt/tags/tag366.xml" ContentType="application/vnd.openxmlformats-officedocument.presentationml.tags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tags/tag221.xml" ContentType="application/vnd.openxmlformats-officedocument.presentationml.tags+xml"/>
  <Override PartName="/ppt/tags/tag505.xml" ContentType="application/vnd.openxmlformats-officedocument.presentationml.tags+xml"/>
  <Override PartName="/ppt/tags/tag43.xml" ContentType="application/vnd.openxmlformats-officedocument.presentationml.tags+xml"/>
  <Override PartName="/ppt/tags/tag90.xml" ContentType="application/vnd.openxmlformats-officedocument.presentationml.tags+xml"/>
  <Override PartName="/ppt/tags/tag344.xml" ContentType="application/vnd.openxmlformats-officedocument.presentationml.tags+xml"/>
  <Override PartName="/ppt/tags/tag391.xml" ContentType="application/vnd.openxmlformats-officedocument.presentationml.tags+xml"/>
  <Override PartName="/ppt/tags/tag489.xml" ContentType="application/vnd.openxmlformats-officedocument.presentationml.tags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tags/tag322.xml" ContentType="application/vnd.openxmlformats-officedocument.presentationml.tags+xml"/>
  <Override PartName="/ppt/tags/tag467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61.xml" ContentType="application/vnd.openxmlformats-officedocument.presentationml.tags+xml"/>
  <Override PartName="/ppt/tags/tag259.xml" ContentType="application/vnd.openxmlformats-officedocument.presentationml.tags+xml"/>
  <Override PartName="/ppt/tags/tag7.xml" ContentType="application/vnd.openxmlformats-officedocument.presentationml.tags+xml"/>
  <Override PartName="/ppt/tags/tag300.xml" ContentType="application/vnd.openxmlformats-officedocument.presentationml.tags+xml"/>
  <Override PartName="/ppt/tags/tag445.xml" ContentType="application/vnd.openxmlformats-officedocument.presentationml.tags+xml"/>
  <Override PartName="/ppt/tags/tag492.xml" ContentType="application/vnd.openxmlformats-officedocument.presentationml.tags+xml"/>
  <Override PartName="/ppt/slides/slide46.xml" ContentType="application/vnd.openxmlformats-officedocument.presentationml.slide+xml"/>
  <Override PartName="/ppt/tags/tag237.xml" ContentType="application/vnd.openxmlformats-officedocument.presentationml.tags+xml"/>
  <Override PartName="/ppt/tags/tag284.xml" ContentType="application/vnd.openxmlformats-officedocument.presentationml.tags+xml"/>
  <Override PartName="/ppt/tags/tag423.xml" ContentType="application/vnd.openxmlformats-officedocument.presentationml.tags+xml"/>
  <Override PartName="/ppt/tags/tag470.xml" ContentType="application/vnd.openxmlformats-officedocument.presentationml.tags+xml"/>
  <Override PartName="/ppt/slides/slide24.xml" ContentType="application/vnd.openxmlformats-officedocument.presentationml.slide+xml"/>
  <Override PartName="/ppt/tags/tag59.xml" ContentType="application/vnd.openxmlformats-officedocument.presentationml.tags+xml"/>
  <Override PartName="/ppt/tags/tag215.xml" ContentType="application/vnd.openxmlformats-officedocument.presentationml.tags+xml"/>
  <Override PartName="/ppt/tags/tag262.xml" ContentType="application/vnd.openxmlformats-officedocument.presentationml.tags+xml"/>
  <Override PartName="/ppt/slideLayouts/slideLayout1.xml" ContentType="application/vnd.openxmlformats-officedocument.presentationml.slideLayout+xml"/>
  <Override PartName="/ppt/tags/tag37.xml" ContentType="application/vnd.openxmlformats-officedocument.presentationml.tags+xml"/>
  <Override PartName="/ppt/tags/tag84.xml" ContentType="application/vnd.openxmlformats-officedocument.presentationml.tags+xml"/>
  <Override PartName="/ppt/tags/tag199.xml" ContentType="application/vnd.openxmlformats-officedocument.presentationml.tags+xml"/>
  <Override PartName="/ppt/tags/tag338.xml" ContentType="application/vnd.openxmlformats-officedocument.presentationml.tags+xml"/>
  <Override PartName="/ppt/tags/tag385.xml" ContentType="application/vnd.openxmlformats-officedocument.presentationml.tags+xml"/>
  <Override PartName="/ppt/tags/tag401.xml" ContentType="application/vnd.openxmlformats-officedocument.presentationml.tags+xml"/>
  <Override PartName="/ppt/tags/tag177.xml" ContentType="application/vnd.openxmlformats-officedocument.presentationml.tags+xml"/>
  <Override PartName="/ppt/tags/tag240.xml" ContentType="application/vnd.openxmlformats-officedocument.presentationml.tags+xml"/>
  <Default Extension="tiff" ContentType="image/tiff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tags/tag316.xml" ContentType="application/vnd.openxmlformats-officedocument.presentationml.tags+xml"/>
  <Override PartName="/ppt/tags/tag363.xml" ContentType="application/vnd.openxmlformats-officedocument.presentationml.tags+xml"/>
  <Override PartName="/ppt/tags/tag502.xml" ContentType="application/vnd.openxmlformats-officedocument.presentationml.tags+xml"/>
  <Override PartName="/ppt/tags/tag40.xml" ContentType="application/vnd.openxmlformats-officedocument.presentationml.tags+xml"/>
  <Override PartName="/ppt/tags/tag108.xml" ContentType="application/vnd.openxmlformats-officedocument.presentationml.tags+xml"/>
  <Override PartName="/ppt/tags/tag155.xml" ContentType="application/vnd.openxmlformats-officedocument.presentationml.tags+xml"/>
  <Override PartName="/ppt/notesSlides/notesSlide6.xml" ContentType="application/vnd.openxmlformats-officedocument.presentationml.notesSlide+xml"/>
  <Override PartName="/ppt/tags/tag341.xml" ContentType="application/vnd.openxmlformats-officedocument.presentationml.tags+xml"/>
  <Override PartName="/ppt/tags/tag439.xml" ContentType="application/vnd.openxmlformats-officedocument.presentationml.tags+xml"/>
  <Override PartName="/ppt/tags/tag486.xml" ContentType="application/vnd.openxmlformats-officedocument.presentationml.tags+xml"/>
  <Override PartName="/ppt/tags/tag133.xml" ContentType="application/vnd.openxmlformats-officedocument.presentationml.tags+xml"/>
  <Override PartName="/ppt/tags/tag180.xml" ContentType="application/vnd.openxmlformats-officedocument.presentationml.tags+xml"/>
  <Override PartName="/ppt/tags/tag278.xml" ContentType="application/vnd.openxmlformats-officedocument.presentationml.tags+xml"/>
  <Override PartName="/ppt/tags/tag417.xml" ContentType="application/vnd.openxmlformats-officedocument.presentationml.tags+xml"/>
  <Override PartName="/ppt/tags/tag209.xml" ContentType="application/vnd.openxmlformats-officedocument.presentationml.tags+xml"/>
  <Override PartName="/ppt/tags/tag256.xml" ContentType="application/vnd.openxmlformats-officedocument.presentationml.tags+xml"/>
  <Override PartName="/ppt/tags/tag464.xml" ContentType="application/vnd.openxmlformats-officedocument.presentationml.tags+xml"/>
  <Override PartName="/ppt/slides/slide18.xml" ContentType="application/vnd.openxmlformats-officedocument.presentationml.slide+xml"/>
  <Override PartName="/ppt/tags/tag4.xml" ContentType="application/vnd.openxmlformats-officedocument.presentationml.tags+xml"/>
  <Override PartName="/ppt/tags/tag111.xml" ContentType="application/vnd.openxmlformats-officedocument.presentationml.tags+xml"/>
  <Override PartName="/ppt/tags/tag442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234.xml" ContentType="application/vnd.openxmlformats-officedocument.presentationml.tags+xml"/>
  <Override PartName="/ppt/tags/tag281.xml" ContentType="application/vnd.openxmlformats-officedocument.presentationml.tags+xml"/>
  <Override PartName="/ppt/tags/tag379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324" r:id="rId3"/>
    <p:sldId id="325" r:id="rId4"/>
    <p:sldId id="326" r:id="rId5"/>
    <p:sldId id="323" r:id="rId6"/>
    <p:sldId id="327" r:id="rId7"/>
    <p:sldId id="328" r:id="rId8"/>
    <p:sldId id="329" r:id="rId9"/>
    <p:sldId id="352" r:id="rId10"/>
    <p:sldId id="353" r:id="rId11"/>
    <p:sldId id="354" r:id="rId12"/>
    <p:sldId id="355" r:id="rId13"/>
    <p:sldId id="356" r:id="rId14"/>
    <p:sldId id="357" r:id="rId15"/>
    <p:sldId id="330" r:id="rId16"/>
    <p:sldId id="358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341" r:id="rId27"/>
    <p:sldId id="342" r:id="rId28"/>
    <p:sldId id="343" r:id="rId29"/>
    <p:sldId id="344" r:id="rId30"/>
    <p:sldId id="345" r:id="rId31"/>
    <p:sldId id="346" r:id="rId32"/>
    <p:sldId id="347" r:id="rId33"/>
    <p:sldId id="359" r:id="rId34"/>
    <p:sldId id="388" r:id="rId35"/>
    <p:sldId id="348" r:id="rId36"/>
    <p:sldId id="349" r:id="rId37"/>
    <p:sldId id="351" r:id="rId38"/>
    <p:sldId id="372" r:id="rId39"/>
    <p:sldId id="371" r:id="rId40"/>
    <p:sldId id="373" r:id="rId41"/>
    <p:sldId id="374" r:id="rId42"/>
    <p:sldId id="375" r:id="rId43"/>
    <p:sldId id="376" r:id="rId44"/>
    <p:sldId id="378" r:id="rId45"/>
    <p:sldId id="377" r:id="rId46"/>
    <p:sldId id="379" r:id="rId47"/>
    <p:sldId id="380" r:id="rId48"/>
    <p:sldId id="381" r:id="rId49"/>
    <p:sldId id="382" r:id="rId50"/>
    <p:sldId id="383" r:id="rId51"/>
    <p:sldId id="384" r:id="rId52"/>
    <p:sldId id="385" r:id="rId53"/>
    <p:sldId id="386" r:id="rId54"/>
    <p:sldId id="387" r:id="rId5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00"/>
    <a:srgbClr val="FFFF00"/>
    <a:srgbClr val="FFFFFF"/>
    <a:srgbClr val="FF0066"/>
    <a:srgbClr val="FFFF99"/>
    <a:srgbClr val="CCFFCC"/>
    <a:srgbClr val="FF9966"/>
    <a:srgbClr val="FF99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86860" autoAdjust="0"/>
  </p:normalViewPr>
  <p:slideViewPr>
    <p:cSldViewPr>
      <p:cViewPr>
        <p:scale>
          <a:sx n="66" d="100"/>
          <a:sy n="66" d="100"/>
        </p:scale>
        <p:origin x="-126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224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D3B41-53A6-4C15-9060-1937514A15A3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E2119-FE5D-4871-A9FC-B06E5F5A10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For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qubit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dephasing</a:t>
            </a:r>
            <a:r>
              <a:rPr lang="pl-PL" baseline="0" dirty="0" smtClean="0"/>
              <a:t> </a:t>
            </a:r>
            <a:r>
              <a:rPr lang="pl-PL" baseline="0" dirty="0" err="1" smtClean="0"/>
              <a:t>exact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result</a:t>
            </a:r>
            <a:r>
              <a:rPr lang="pl-PL" baseline="0" dirty="0" smtClean="0"/>
              <a:t>, for </a:t>
            </a:r>
            <a:r>
              <a:rPr lang="pl-PL" baseline="0" dirty="0" err="1" smtClean="0"/>
              <a:t>interfereomter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unfortunately</a:t>
            </a:r>
            <a:r>
              <a:rPr lang="pl-PL" baseline="0" dirty="0" smtClean="0"/>
              <a:t> not </a:t>
            </a:r>
            <a:r>
              <a:rPr lang="pl-PL" baseline="0" dirty="0" err="1" smtClean="0"/>
              <a:t>possible</a:t>
            </a:r>
            <a:r>
              <a:rPr lang="pl-PL" baseline="0" dirty="0" smtClean="0"/>
              <a:t>. </a:t>
            </a:r>
            <a:r>
              <a:rPr lang="pl-PL" baseline="0" dirty="0" err="1" smtClean="0"/>
              <a:t>Other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methods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also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quite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simple</a:t>
            </a:r>
            <a:r>
              <a:rPr lang="pl-PL" baseline="0" dirty="0" smtClean="0"/>
              <a:t> but not </a:t>
            </a:r>
            <a:r>
              <a:rPr lang="pl-PL" baseline="0" dirty="0" err="1" smtClean="0"/>
              <a:t>that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geometric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For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qubit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dephasing</a:t>
            </a:r>
            <a:r>
              <a:rPr lang="pl-PL" baseline="0" dirty="0" smtClean="0"/>
              <a:t> </a:t>
            </a:r>
            <a:r>
              <a:rPr lang="pl-PL" baseline="0" dirty="0" err="1" smtClean="0"/>
              <a:t>exact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result</a:t>
            </a:r>
            <a:r>
              <a:rPr lang="pl-PL" baseline="0" dirty="0" smtClean="0"/>
              <a:t>, for </a:t>
            </a:r>
            <a:r>
              <a:rPr lang="pl-PL" baseline="0" dirty="0" err="1" smtClean="0"/>
              <a:t>interfereomter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unfortunately</a:t>
            </a:r>
            <a:r>
              <a:rPr lang="pl-PL" baseline="0" dirty="0" smtClean="0"/>
              <a:t> not </a:t>
            </a:r>
            <a:r>
              <a:rPr lang="pl-PL" baseline="0" dirty="0" err="1" smtClean="0"/>
              <a:t>possible</a:t>
            </a:r>
            <a:r>
              <a:rPr lang="pl-PL" baseline="0" dirty="0" smtClean="0"/>
              <a:t>. </a:t>
            </a:r>
            <a:r>
              <a:rPr lang="pl-PL" baseline="0" dirty="0" err="1" smtClean="0"/>
              <a:t>Other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methods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also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quite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simple</a:t>
            </a:r>
            <a:r>
              <a:rPr lang="pl-PL" baseline="0" dirty="0" smtClean="0"/>
              <a:t> but not </a:t>
            </a:r>
            <a:r>
              <a:rPr lang="pl-PL" baseline="0" dirty="0" err="1" smtClean="0"/>
              <a:t>that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geometric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For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qubit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dephasing</a:t>
            </a:r>
            <a:r>
              <a:rPr lang="pl-PL" baseline="0" dirty="0" smtClean="0"/>
              <a:t> </a:t>
            </a:r>
            <a:r>
              <a:rPr lang="pl-PL" baseline="0" dirty="0" err="1" smtClean="0"/>
              <a:t>exact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result</a:t>
            </a:r>
            <a:r>
              <a:rPr lang="pl-PL" baseline="0" dirty="0" smtClean="0"/>
              <a:t>, for </a:t>
            </a:r>
            <a:r>
              <a:rPr lang="pl-PL" baseline="0" dirty="0" err="1" smtClean="0"/>
              <a:t>interfereomter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unfortunately</a:t>
            </a:r>
            <a:r>
              <a:rPr lang="pl-PL" baseline="0" dirty="0" smtClean="0"/>
              <a:t> not </a:t>
            </a:r>
            <a:r>
              <a:rPr lang="pl-PL" baseline="0" dirty="0" err="1" smtClean="0"/>
              <a:t>possible</a:t>
            </a:r>
            <a:r>
              <a:rPr lang="pl-PL" baseline="0" dirty="0" smtClean="0"/>
              <a:t>. </a:t>
            </a:r>
            <a:r>
              <a:rPr lang="pl-PL" baseline="0" dirty="0" err="1" smtClean="0"/>
              <a:t>Other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methods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also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quite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simple</a:t>
            </a:r>
            <a:r>
              <a:rPr lang="pl-PL" baseline="0" dirty="0" smtClean="0"/>
              <a:t> but not </a:t>
            </a:r>
            <a:r>
              <a:rPr lang="pl-PL" baseline="0" dirty="0" err="1" smtClean="0"/>
              <a:t>that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geometric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For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qubit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dephasing</a:t>
            </a:r>
            <a:r>
              <a:rPr lang="pl-PL" baseline="0" dirty="0" smtClean="0"/>
              <a:t> </a:t>
            </a:r>
            <a:r>
              <a:rPr lang="pl-PL" baseline="0" dirty="0" err="1" smtClean="0"/>
              <a:t>exact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result</a:t>
            </a:r>
            <a:r>
              <a:rPr lang="pl-PL" baseline="0" dirty="0" smtClean="0"/>
              <a:t>, for </a:t>
            </a:r>
            <a:r>
              <a:rPr lang="pl-PL" baseline="0" dirty="0" err="1" smtClean="0"/>
              <a:t>interfereomter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unfortunately</a:t>
            </a:r>
            <a:r>
              <a:rPr lang="pl-PL" baseline="0" dirty="0" smtClean="0"/>
              <a:t> not </a:t>
            </a:r>
            <a:r>
              <a:rPr lang="pl-PL" baseline="0" dirty="0" err="1" smtClean="0"/>
              <a:t>possible</a:t>
            </a:r>
            <a:r>
              <a:rPr lang="pl-PL" baseline="0" dirty="0" smtClean="0"/>
              <a:t>. </a:t>
            </a:r>
            <a:r>
              <a:rPr lang="pl-PL" baseline="0" dirty="0" err="1" smtClean="0"/>
              <a:t>Other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methods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also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quite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simple</a:t>
            </a:r>
            <a:r>
              <a:rPr lang="pl-PL" baseline="0" dirty="0" smtClean="0"/>
              <a:t> but not </a:t>
            </a:r>
            <a:r>
              <a:rPr lang="pl-PL" baseline="0" dirty="0" err="1" smtClean="0"/>
              <a:t>that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geometric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For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qubit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dephasing</a:t>
            </a:r>
            <a:r>
              <a:rPr lang="pl-PL" baseline="0" dirty="0" smtClean="0"/>
              <a:t> </a:t>
            </a:r>
            <a:r>
              <a:rPr lang="pl-PL" baseline="0" dirty="0" err="1" smtClean="0"/>
              <a:t>exact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result</a:t>
            </a:r>
            <a:r>
              <a:rPr lang="pl-PL" baseline="0" dirty="0" smtClean="0"/>
              <a:t>, for </a:t>
            </a:r>
            <a:r>
              <a:rPr lang="pl-PL" baseline="0" dirty="0" err="1" smtClean="0"/>
              <a:t>interfereomter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unfortunately</a:t>
            </a:r>
            <a:r>
              <a:rPr lang="pl-PL" baseline="0" dirty="0" smtClean="0"/>
              <a:t> not </a:t>
            </a:r>
            <a:r>
              <a:rPr lang="pl-PL" baseline="0" dirty="0" err="1" smtClean="0"/>
              <a:t>possible</a:t>
            </a:r>
            <a:r>
              <a:rPr lang="pl-PL" baseline="0" dirty="0" smtClean="0"/>
              <a:t>. </a:t>
            </a:r>
            <a:r>
              <a:rPr lang="pl-PL" baseline="0" dirty="0" err="1" smtClean="0"/>
              <a:t>Other</a:t>
            </a:r>
            <a:r>
              <a:rPr lang="pl-PL" baseline="0" dirty="0" smtClean="0"/>
              <a:t> </a:t>
            </a:r>
            <a:r>
              <a:rPr lang="pl-PL" baseline="0" dirty="0" err="1" smtClean="0"/>
              <a:t>methods</a:t>
            </a:r>
            <a:r>
              <a:rPr lang="pl-PL" baseline="0" dirty="0" smtClean="0"/>
              <a:t> </a:t>
            </a:r>
            <a:r>
              <a:rPr lang="pl-PL" baseline="0" dirty="0" err="1" smtClean="0"/>
              <a:t>also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quite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simple</a:t>
            </a:r>
            <a:r>
              <a:rPr lang="pl-PL" baseline="0" dirty="0" smtClean="0"/>
              <a:t> but not </a:t>
            </a:r>
            <a:r>
              <a:rPr lang="pl-PL" baseline="0" dirty="0" err="1" smtClean="0"/>
              <a:t>that</a:t>
            </a:r>
            <a:r>
              <a:rPr lang="pl-PL" baseline="0" dirty="0" smtClean="0"/>
              <a:t> </a:t>
            </a:r>
            <a:r>
              <a:rPr lang="pl-PL" baseline="0" dirty="0" err="1" smtClean="0"/>
              <a:t>geometric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E2119-FE5D-4871-A9FC-B06E5F5A101C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2"/>
          </p:nvPr>
        </p:nvSpPr>
        <p:spPr>
          <a:xfrm>
            <a:off x="6165326" y="6374589"/>
            <a:ext cx="289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Faculty of Physics, University of Warsaw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/>
            </a:lvl2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l-PL" dirty="0" err="1" smtClean="0"/>
              <a:t>Faculty</a:t>
            </a:r>
            <a:r>
              <a:rPr lang="pl-PL" dirty="0" smtClean="0"/>
              <a:t> of </a:t>
            </a:r>
            <a:r>
              <a:rPr lang="pl-PL" dirty="0" err="1" smtClean="0"/>
              <a:t>Physics</a:t>
            </a:r>
            <a:r>
              <a:rPr lang="pl-PL" dirty="0" smtClean="0"/>
              <a:t>, </a:t>
            </a:r>
            <a:r>
              <a:rPr lang="pl-PL" dirty="0" err="1" smtClean="0"/>
              <a:t>University</a:t>
            </a:r>
            <a:r>
              <a:rPr lang="pl-PL" dirty="0" smtClean="0"/>
              <a:t> of Warsaw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0D3F0-7046-4356-881F-F918C2D92761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F1BFD-F160-4EBF-A326-7C5BB4F676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0D3F0-7046-4356-881F-F918C2D92761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5796136" y="6356350"/>
            <a:ext cx="28906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dirty="0" err="1" smtClean="0"/>
              <a:t>Faculty</a:t>
            </a:r>
            <a:r>
              <a:rPr lang="pl-PL" dirty="0" smtClean="0"/>
              <a:t> of </a:t>
            </a:r>
            <a:r>
              <a:rPr lang="pl-PL" dirty="0" err="1" smtClean="0"/>
              <a:t>Physics</a:t>
            </a:r>
            <a:r>
              <a:rPr lang="pl-PL" dirty="0" smtClean="0"/>
              <a:t>, </a:t>
            </a:r>
            <a:r>
              <a:rPr lang="pl-PL" dirty="0" err="1" smtClean="0"/>
              <a:t>University</a:t>
            </a:r>
            <a:r>
              <a:rPr lang="pl-PL" dirty="0" smtClean="0"/>
              <a:t> of Warsaw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tags" Target="../tags/tag76.xml"/><Relationship Id="rId21" Type="http://schemas.openxmlformats.org/officeDocument/2006/relationships/image" Target="../media/image65.png"/><Relationship Id="rId7" Type="http://schemas.openxmlformats.org/officeDocument/2006/relationships/tags" Target="../tags/tag80.xml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tags" Target="../tags/tag75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78.xml"/><Relationship Id="rId15" Type="http://schemas.openxmlformats.org/officeDocument/2006/relationships/image" Target="../media/image59.png"/><Relationship Id="rId10" Type="http://schemas.openxmlformats.org/officeDocument/2006/relationships/tags" Target="../tags/tag83.xml"/><Relationship Id="rId19" Type="http://schemas.openxmlformats.org/officeDocument/2006/relationships/image" Target="../media/image63.png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13" Type="http://schemas.openxmlformats.org/officeDocument/2006/relationships/tags" Target="../tags/tag96.xml"/><Relationship Id="rId18" Type="http://schemas.openxmlformats.org/officeDocument/2006/relationships/image" Target="../media/image42.png"/><Relationship Id="rId26" Type="http://schemas.openxmlformats.org/officeDocument/2006/relationships/image" Target="../media/image70.png"/><Relationship Id="rId3" Type="http://schemas.openxmlformats.org/officeDocument/2006/relationships/tags" Target="../tags/tag86.xml"/><Relationship Id="rId21" Type="http://schemas.openxmlformats.org/officeDocument/2006/relationships/image" Target="../media/image46.png"/><Relationship Id="rId7" Type="http://schemas.openxmlformats.org/officeDocument/2006/relationships/tags" Target="../tags/tag90.xml"/><Relationship Id="rId12" Type="http://schemas.openxmlformats.org/officeDocument/2006/relationships/tags" Target="../tags/tag95.xml"/><Relationship Id="rId17" Type="http://schemas.openxmlformats.org/officeDocument/2006/relationships/image" Target="../media/image41.png"/><Relationship Id="rId25" Type="http://schemas.openxmlformats.org/officeDocument/2006/relationships/image" Target="../media/image69.png"/><Relationship Id="rId2" Type="http://schemas.openxmlformats.org/officeDocument/2006/relationships/tags" Target="../tags/tag85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44.png"/><Relationship Id="rId29" Type="http://schemas.openxmlformats.org/officeDocument/2006/relationships/image" Target="../media/image73.png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tags" Target="../tags/tag94.xml"/><Relationship Id="rId24" Type="http://schemas.openxmlformats.org/officeDocument/2006/relationships/image" Target="../media/image68.png"/><Relationship Id="rId5" Type="http://schemas.openxmlformats.org/officeDocument/2006/relationships/tags" Target="../tags/tag88.xml"/><Relationship Id="rId15" Type="http://schemas.openxmlformats.org/officeDocument/2006/relationships/tags" Target="../tags/tag98.xml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10" Type="http://schemas.openxmlformats.org/officeDocument/2006/relationships/tags" Target="../tags/tag93.xml"/><Relationship Id="rId19" Type="http://schemas.openxmlformats.org/officeDocument/2006/relationships/image" Target="../media/image43.png"/><Relationship Id="rId4" Type="http://schemas.openxmlformats.org/officeDocument/2006/relationships/tags" Target="../tags/tag87.xml"/><Relationship Id="rId9" Type="http://schemas.openxmlformats.org/officeDocument/2006/relationships/tags" Target="../tags/tag92.xml"/><Relationship Id="rId14" Type="http://schemas.openxmlformats.org/officeDocument/2006/relationships/tags" Target="../tags/tag97.xml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tags" Target="../tags/tag111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68.png"/><Relationship Id="rId3" Type="http://schemas.openxmlformats.org/officeDocument/2006/relationships/tags" Target="../tags/tag101.xml"/><Relationship Id="rId21" Type="http://schemas.openxmlformats.org/officeDocument/2006/relationships/image" Target="../media/image44.png"/><Relationship Id="rId7" Type="http://schemas.openxmlformats.org/officeDocument/2006/relationships/tags" Target="../tags/tag105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image" Target="../media/image67.png"/><Relationship Id="rId33" Type="http://schemas.openxmlformats.org/officeDocument/2006/relationships/image" Target="../media/image77.png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0" Type="http://schemas.openxmlformats.org/officeDocument/2006/relationships/image" Target="../media/image43.png"/><Relationship Id="rId29" Type="http://schemas.openxmlformats.org/officeDocument/2006/relationships/image" Target="../media/image72.png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24" Type="http://schemas.openxmlformats.org/officeDocument/2006/relationships/image" Target="../media/image75.png"/><Relationship Id="rId32" Type="http://schemas.openxmlformats.org/officeDocument/2006/relationships/image" Target="../media/image71.png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image" Target="../media/image66.png"/><Relationship Id="rId28" Type="http://schemas.openxmlformats.org/officeDocument/2006/relationships/image" Target="../media/image70.png"/><Relationship Id="rId10" Type="http://schemas.openxmlformats.org/officeDocument/2006/relationships/tags" Target="../tags/tag108.xml"/><Relationship Id="rId19" Type="http://schemas.openxmlformats.org/officeDocument/2006/relationships/image" Target="../media/image41.png"/><Relationship Id="rId31" Type="http://schemas.openxmlformats.org/officeDocument/2006/relationships/image" Target="../media/image74.png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image" Target="../media/image46.png"/><Relationship Id="rId27" Type="http://schemas.openxmlformats.org/officeDocument/2006/relationships/image" Target="../media/image76.png"/><Relationship Id="rId30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tags" Target="../tags/tag128.xml"/><Relationship Id="rId18" Type="http://schemas.openxmlformats.org/officeDocument/2006/relationships/slideLayout" Target="../slideLayouts/slideLayout2.xml"/><Relationship Id="rId26" Type="http://schemas.openxmlformats.org/officeDocument/2006/relationships/image" Target="../media/image78.png"/><Relationship Id="rId3" Type="http://schemas.openxmlformats.org/officeDocument/2006/relationships/tags" Target="../tags/tag118.xml"/><Relationship Id="rId21" Type="http://schemas.openxmlformats.org/officeDocument/2006/relationships/image" Target="../media/image66.png"/><Relationship Id="rId34" Type="http://schemas.openxmlformats.org/officeDocument/2006/relationships/image" Target="../media/image80.png"/><Relationship Id="rId7" Type="http://schemas.openxmlformats.org/officeDocument/2006/relationships/tags" Target="../tags/tag122.xml"/><Relationship Id="rId12" Type="http://schemas.openxmlformats.org/officeDocument/2006/relationships/tags" Target="../tags/tag127.xml"/><Relationship Id="rId17" Type="http://schemas.openxmlformats.org/officeDocument/2006/relationships/tags" Target="../tags/tag132.xml"/><Relationship Id="rId25" Type="http://schemas.openxmlformats.org/officeDocument/2006/relationships/image" Target="../media/image70.png"/><Relationship Id="rId33" Type="http://schemas.openxmlformats.org/officeDocument/2006/relationships/image" Target="../media/image42.png"/><Relationship Id="rId2" Type="http://schemas.openxmlformats.org/officeDocument/2006/relationships/tags" Target="../tags/tag117.xml"/><Relationship Id="rId16" Type="http://schemas.openxmlformats.org/officeDocument/2006/relationships/tags" Target="../tags/tag131.xml"/><Relationship Id="rId20" Type="http://schemas.openxmlformats.org/officeDocument/2006/relationships/image" Target="../media/image46.png"/><Relationship Id="rId29" Type="http://schemas.openxmlformats.org/officeDocument/2006/relationships/image" Target="../media/image73.png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tags" Target="../tags/tag126.xml"/><Relationship Id="rId24" Type="http://schemas.openxmlformats.org/officeDocument/2006/relationships/image" Target="../media/image76.png"/><Relationship Id="rId32" Type="http://schemas.openxmlformats.org/officeDocument/2006/relationships/image" Target="../media/image77.png"/><Relationship Id="rId5" Type="http://schemas.openxmlformats.org/officeDocument/2006/relationships/tags" Target="../tags/tag120.xml"/><Relationship Id="rId15" Type="http://schemas.openxmlformats.org/officeDocument/2006/relationships/tags" Target="../tags/tag130.xml"/><Relationship Id="rId23" Type="http://schemas.openxmlformats.org/officeDocument/2006/relationships/image" Target="../media/image68.png"/><Relationship Id="rId28" Type="http://schemas.openxmlformats.org/officeDocument/2006/relationships/image" Target="../media/image72.png"/><Relationship Id="rId10" Type="http://schemas.openxmlformats.org/officeDocument/2006/relationships/tags" Target="../tags/tag125.xml"/><Relationship Id="rId19" Type="http://schemas.openxmlformats.org/officeDocument/2006/relationships/image" Target="../media/image41.png"/><Relationship Id="rId31" Type="http://schemas.openxmlformats.org/officeDocument/2006/relationships/image" Target="../media/image71.png"/><Relationship Id="rId4" Type="http://schemas.openxmlformats.org/officeDocument/2006/relationships/tags" Target="../tags/tag119.xml"/><Relationship Id="rId9" Type="http://schemas.openxmlformats.org/officeDocument/2006/relationships/tags" Target="../tags/tag124.xml"/><Relationship Id="rId14" Type="http://schemas.openxmlformats.org/officeDocument/2006/relationships/tags" Target="../tags/tag129.xml"/><Relationship Id="rId22" Type="http://schemas.openxmlformats.org/officeDocument/2006/relationships/image" Target="../media/image67.png"/><Relationship Id="rId27" Type="http://schemas.openxmlformats.org/officeDocument/2006/relationships/image" Target="../media/image79.png"/><Relationship Id="rId30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tags" Target="../tags/tag145.xml"/><Relationship Id="rId18" Type="http://schemas.openxmlformats.org/officeDocument/2006/relationships/image" Target="../media/image46.png"/><Relationship Id="rId26" Type="http://schemas.openxmlformats.org/officeDocument/2006/relationships/image" Target="../media/image81.png"/><Relationship Id="rId3" Type="http://schemas.openxmlformats.org/officeDocument/2006/relationships/tags" Target="../tags/tag135.xml"/><Relationship Id="rId21" Type="http://schemas.openxmlformats.org/officeDocument/2006/relationships/image" Target="../media/image42.png"/><Relationship Id="rId7" Type="http://schemas.openxmlformats.org/officeDocument/2006/relationships/tags" Target="../tags/tag139.xml"/><Relationship Id="rId12" Type="http://schemas.openxmlformats.org/officeDocument/2006/relationships/tags" Target="../tags/tag144.xml"/><Relationship Id="rId17" Type="http://schemas.openxmlformats.org/officeDocument/2006/relationships/image" Target="../media/image41.png"/><Relationship Id="rId25" Type="http://schemas.openxmlformats.org/officeDocument/2006/relationships/image" Target="../media/image72.png"/><Relationship Id="rId2" Type="http://schemas.openxmlformats.org/officeDocument/2006/relationships/tags" Target="../tags/tag134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79.png"/><Relationship Id="rId29" Type="http://schemas.openxmlformats.org/officeDocument/2006/relationships/image" Target="../media/image84.png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24" Type="http://schemas.openxmlformats.org/officeDocument/2006/relationships/image" Target="../media/image13.png"/><Relationship Id="rId5" Type="http://schemas.openxmlformats.org/officeDocument/2006/relationships/tags" Target="../tags/tag137.xml"/><Relationship Id="rId15" Type="http://schemas.openxmlformats.org/officeDocument/2006/relationships/tags" Target="../tags/tag147.xml"/><Relationship Id="rId23" Type="http://schemas.openxmlformats.org/officeDocument/2006/relationships/image" Target="../media/image45.png"/><Relationship Id="rId28" Type="http://schemas.openxmlformats.org/officeDocument/2006/relationships/image" Target="../media/image83.png"/><Relationship Id="rId10" Type="http://schemas.openxmlformats.org/officeDocument/2006/relationships/tags" Target="../tags/tag142.xml"/><Relationship Id="rId19" Type="http://schemas.openxmlformats.org/officeDocument/2006/relationships/image" Target="../media/image78.png"/><Relationship Id="rId31" Type="http://schemas.openxmlformats.org/officeDocument/2006/relationships/image" Target="../media/image86.png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tags" Target="../tags/tag146.xml"/><Relationship Id="rId22" Type="http://schemas.openxmlformats.org/officeDocument/2006/relationships/image" Target="../media/image80.png"/><Relationship Id="rId27" Type="http://schemas.openxmlformats.org/officeDocument/2006/relationships/image" Target="../media/image82.png"/><Relationship Id="rId30" Type="http://schemas.openxmlformats.org/officeDocument/2006/relationships/image" Target="../media/image85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55.xml"/><Relationship Id="rId13" Type="http://schemas.openxmlformats.org/officeDocument/2006/relationships/tags" Target="../tags/tag160.xml"/><Relationship Id="rId18" Type="http://schemas.openxmlformats.org/officeDocument/2006/relationships/image" Target="../media/image42.png"/><Relationship Id="rId26" Type="http://schemas.openxmlformats.org/officeDocument/2006/relationships/image" Target="../media/image13.png"/><Relationship Id="rId3" Type="http://schemas.openxmlformats.org/officeDocument/2006/relationships/tags" Target="../tags/tag150.xml"/><Relationship Id="rId21" Type="http://schemas.openxmlformats.org/officeDocument/2006/relationships/image" Target="../media/image88.png"/><Relationship Id="rId7" Type="http://schemas.openxmlformats.org/officeDocument/2006/relationships/tags" Target="../tags/tag154.xml"/><Relationship Id="rId12" Type="http://schemas.openxmlformats.org/officeDocument/2006/relationships/tags" Target="../tags/tag159.xml"/><Relationship Id="rId17" Type="http://schemas.openxmlformats.org/officeDocument/2006/relationships/image" Target="../media/image87.png"/><Relationship Id="rId25" Type="http://schemas.openxmlformats.org/officeDocument/2006/relationships/image" Target="../media/image92.png"/><Relationship Id="rId2" Type="http://schemas.openxmlformats.org/officeDocument/2006/relationships/tags" Target="../tags/tag149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44.png"/><Relationship Id="rId1" Type="http://schemas.openxmlformats.org/officeDocument/2006/relationships/tags" Target="../tags/tag148.xml"/><Relationship Id="rId6" Type="http://schemas.openxmlformats.org/officeDocument/2006/relationships/tags" Target="../tags/tag153.xml"/><Relationship Id="rId11" Type="http://schemas.openxmlformats.org/officeDocument/2006/relationships/tags" Target="../tags/tag158.xml"/><Relationship Id="rId24" Type="http://schemas.openxmlformats.org/officeDocument/2006/relationships/image" Target="../media/image91.png"/><Relationship Id="rId5" Type="http://schemas.openxmlformats.org/officeDocument/2006/relationships/tags" Target="../tags/tag152.xml"/><Relationship Id="rId15" Type="http://schemas.openxmlformats.org/officeDocument/2006/relationships/tags" Target="../tags/tag162.xml"/><Relationship Id="rId23" Type="http://schemas.openxmlformats.org/officeDocument/2006/relationships/image" Target="../media/image90.png"/><Relationship Id="rId10" Type="http://schemas.openxmlformats.org/officeDocument/2006/relationships/tags" Target="../tags/tag157.xml"/><Relationship Id="rId19" Type="http://schemas.openxmlformats.org/officeDocument/2006/relationships/image" Target="../media/image43.png"/><Relationship Id="rId4" Type="http://schemas.openxmlformats.org/officeDocument/2006/relationships/tags" Target="../tags/tag151.xml"/><Relationship Id="rId9" Type="http://schemas.openxmlformats.org/officeDocument/2006/relationships/tags" Target="../tags/tag156.xml"/><Relationship Id="rId14" Type="http://schemas.openxmlformats.org/officeDocument/2006/relationships/tags" Target="../tags/tag161.xml"/><Relationship Id="rId22" Type="http://schemas.openxmlformats.org/officeDocument/2006/relationships/image" Target="../media/image89.png"/><Relationship Id="rId27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97.png"/><Relationship Id="rId3" Type="http://schemas.openxmlformats.org/officeDocument/2006/relationships/tags" Target="../tags/tag165.xml"/><Relationship Id="rId7" Type="http://schemas.openxmlformats.org/officeDocument/2006/relationships/tags" Target="../tags/tag169.xml"/><Relationship Id="rId12" Type="http://schemas.openxmlformats.org/officeDocument/2006/relationships/image" Target="../media/image96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1" Type="http://schemas.openxmlformats.org/officeDocument/2006/relationships/image" Target="../media/image95.png"/><Relationship Id="rId5" Type="http://schemas.openxmlformats.org/officeDocument/2006/relationships/tags" Target="../tags/tag167.xml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tags" Target="../tags/tag166.xml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13" Type="http://schemas.openxmlformats.org/officeDocument/2006/relationships/tags" Target="../tags/tag182.xml"/><Relationship Id="rId18" Type="http://schemas.openxmlformats.org/officeDocument/2006/relationships/image" Target="../media/image102.png"/><Relationship Id="rId26" Type="http://schemas.openxmlformats.org/officeDocument/2006/relationships/image" Target="../media/image42.png"/><Relationship Id="rId3" Type="http://schemas.openxmlformats.org/officeDocument/2006/relationships/tags" Target="../tags/tag172.xml"/><Relationship Id="rId21" Type="http://schemas.openxmlformats.org/officeDocument/2006/relationships/image" Target="../media/image105.png"/><Relationship Id="rId7" Type="http://schemas.openxmlformats.org/officeDocument/2006/relationships/tags" Target="../tags/tag176.xml"/><Relationship Id="rId12" Type="http://schemas.openxmlformats.org/officeDocument/2006/relationships/tags" Target="../tags/tag181.xml"/><Relationship Id="rId17" Type="http://schemas.openxmlformats.org/officeDocument/2006/relationships/image" Target="../media/image101.png"/><Relationship Id="rId25" Type="http://schemas.openxmlformats.org/officeDocument/2006/relationships/image" Target="../media/image107.png"/><Relationship Id="rId2" Type="http://schemas.openxmlformats.org/officeDocument/2006/relationships/tags" Target="../tags/tag171.xml"/><Relationship Id="rId16" Type="http://schemas.openxmlformats.org/officeDocument/2006/relationships/image" Target="../media/image100.gif"/><Relationship Id="rId20" Type="http://schemas.openxmlformats.org/officeDocument/2006/relationships/image" Target="../media/image104.png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11" Type="http://schemas.openxmlformats.org/officeDocument/2006/relationships/tags" Target="../tags/tag180.xml"/><Relationship Id="rId24" Type="http://schemas.openxmlformats.org/officeDocument/2006/relationships/image" Target="../media/image25.png"/><Relationship Id="rId5" Type="http://schemas.openxmlformats.org/officeDocument/2006/relationships/tags" Target="../tags/tag174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3.png"/><Relationship Id="rId28" Type="http://schemas.openxmlformats.org/officeDocument/2006/relationships/image" Target="../media/image108.png"/><Relationship Id="rId10" Type="http://schemas.openxmlformats.org/officeDocument/2006/relationships/tags" Target="../tags/tag179.xml"/><Relationship Id="rId19" Type="http://schemas.openxmlformats.org/officeDocument/2006/relationships/image" Target="../media/image103.png"/><Relationship Id="rId4" Type="http://schemas.openxmlformats.org/officeDocument/2006/relationships/tags" Target="../tags/tag173.xml"/><Relationship Id="rId9" Type="http://schemas.openxmlformats.org/officeDocument/2006/relationships/tags" Target="../tags/tag178.xml"/><Relationship Id="rId14" Type="http://schemas.openxmlformats.org/officeDocument/2006/relationships/tags" Target="../tags/tag183.xml"/><Relationship Id="rId22" Type="http://schemas.openxmlformats.org/officeDocument/2006/relationships/image" Target="../media/image106.png"/><Relationship Id="rId27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13.png"/><Relationship Id="rId3" Type="http://schemas.openxmlformats.org/officeDocument/2006/relationships/tags" Target="../tags/tag188.xml"/><Relationship Id="rId7" Type="http://schemas.openxmlformats.org/officeDocument/2006/relationships/tags" Target="../tags/tag192.xml"/><Relationship Id="rId12" Type="http://schemas.openxmlformats.org/officeDocument/2006/relationships/image" Target="../media/image112.png"/><Relationship Id="rId2" Type="http://schemas.openxmlformats.org/officeDocument/2006/relationships/tags" Target="../tags/tag187.xml"/><Relationship Id="rId16" Type="http://schemas.openxmlformats.org/officeDocument/2006/relationships/image" Target="../media/image116.png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image" Target="../media/image87.png"/><Relationship Id="rId5" Type="http://schemas.openxmlformats.org/officeDocument/2006/relationships/tags" Target="../tags/tag190.xml"/><Relationship Id="rId15" Type="http://schemas.openxmlformats.org/officeDocument/2006/relationships/image" Target="../media/image115.png"/><Relationship Id="rId10" Type="http://schemas.openxmlformats.org/officeDocument/2006/relationships/image" Target="../media/image111.png"/><Relationship Id="rId4" Type="http://schemas.openxmlformats.org/officeDocument/2006/relationships/tags" Target="../tags/tag189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6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5.png"/><Relationship Id="rId2" Type="http://schemas.openxmlformats.org/officeDocument/2006/relationships/tags" Target="../tags/tag2.xml"/><Relationship Id="rId16" Type="http://schemas.openxmlformats.org/officeDocument/2006/relationships/image" Target="../media/image1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4.png"/><Relationship Id="rId5" Type="http://schemas.openxmlformats.org/officeDocument/2006/relationships/tags" Target="../tags/tag5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tags" Target="../tags/tag4.xml"/><Relationship Id="rId9" Type="http://schemas.openxmlformats.org/officeDocument/2006/relationships/image" Target="../media/image12.tiff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3.png"/><Relationship Id="rId3" Type="http://schemas.openxmlformats.org/officeDocument/2006/relationships/tags" Target="../tags/tag195.xml"/><Relationship Id="rId7" Type="http://schemas.openxmlformats.org/officeDocument/2006/relationships/tags" Target="../tags/tag199.xml"/><Relationship Id="rId12" Type="http://schemas.openxmlformats.org/officeDocument/2006/relationships/image" Target="../media/image88.png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image" Target="../media/image44.png"/><Relationship Id="rId5" Type="http://schemas.openxmlformats.org/officeDocument/2006/relationships/tags" Target="../tags/tag197.xml"/><Relationship Id="rId10" Type="http://schemas.openxmlformats.org/officeDocument/2006/relationships/image" Target="../media/image87.png"/><Relationship Id="rId4" Type="http://schemas.openxmlformats.org/officeDocument/2006/relationships/tags" Target="../tags/tag196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tags" Target="../tags/tag212.xml"/><Relationship Id="rId18" Type="http://schemas.openxmlformats.org/officeDocument/2006/relationships/image" Target="../media/image119.png"/><Relationship Id="rId26" Type="http://schemas.openxmlformats.org/officeDocument/2006/relationships/image" Target="../media/image88.png"/><Relationship Id="rId3" Type="http://schemas.openxmlformats.org/officeDocument/2006/relationships/tags" Target="../tags/tag202.xml"/><Relationship Id="rId21" Type="http://schemas.openxmlformats.org/officeDocument/2006/relationships/image" Target="../media/image122.png"/><Relationship Id="rId7" Type="http://schemas.openxmlformats.org/officeDocument/2006/relationships/tags" Target="../tags/tag206.xml"/><Relationship Id="rId12" Type="http://schemas.openxmlformats.org/officeDocument/2006/relationships/tags" Target="../tags/tag211.xml"/><Relationship Id="rId17" Type="http://schemas.openxmlformats.org/officeDocument/2006/relationships/image" Target="../media/image118.png"/><Relationship Id="rId25" Type="http://schemas.openxmlformats.org/officeDocument/2006/relationships/image" Target="../media/image42.png"/><Relationship Id="rId2" Type="http://schemas.openxmlformats.org/officeDocument/2006/relationships/tags" Target="../tags/tag201.xml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tags" Target="../tags/tag210.xml"/><Relationship Id="rId24" Type="http://schemas.openxmlformats.org/officeDocument/2006/relationships/image" Target="../media/image125.png"/><Relationship Id="rId5" Type="http://schemas.openxmlformats.org/officeDocument/2006/relationships/tags" Target="../tags/tag204.xml"/><Relationship Id="rId15" Type="http://schemas.openxmlformats.org/officeDocument/2006/relationships/notesSlide" Target="../notesSlides/notesSlide5.xml"/><Relationship Id="rId23" Type="http://schemas.openxmlformats.org/officeDocument/2006/relationships/image" Target="../media/image124.png"/><Relationship Id="rId28" Type="http://schemas.openxmlformats.org/officeDocument/2006/relationships/image" Target="../media/image44.png"/><Relationship Id="rId10" Type="http://schemas.openxmlformats.org/officeDocument/2006/relationships/tags" Target="../tags/tag209.xml"/><Relationship Id="rId19" Type="http://schemas.openxmlformats.org/officeDocument/2006/relationships/image" Target="../media/image120.png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23.png"/><Relationship Id="rId27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20.xml"/><Relationship Id="rId13" Type="http://schemas.openxmlformats.org/officeDocument/2006/relationships/tags" Target="../tags/tag225.xml"/><Relationship Id="rId18" Type="http://schemas.openxmlformats.org/officeDocument/2006/relationships/image" Target="../media/image118.png"/><Relationship Id="rId26" Type="http://schemas.openxmlformats.org/officeDocument/2006/relationships/image" Target="../media/image127.png"/><Relationship Id="rId3" Type="http://schemas.openxmlformats.org/officeDocument/2006/relationships/tags" Target="../tags/tag215.xml"/><Relationship Id="rId21" Type="http://schemas.openxmlformats.org/officeDocument/2006/relationships/image" Target="../media/image121.png"/><Relationship Id="rId7" Type="http://schemas.openxmlformats.org/officeDocument/2006/relationships/tags" Target="../tags/tag219.xml"/><Relationship Id="rId12" Type="http://schemas.openxmlformats.org/officeDocument/2006/relationships/tags" Target="../tags/tag224.xml"/><Relationship Id="rId17" Type="http://schemas.openxmlformats.org/officeDocument/2006/relationships/image" Target="../media/image117.png"/><Relationship Id="rId25" Type="http://schemas.openxmlformats.org/officeDocument/2006/relationships/image" Target="../media/image125.png"/><Relationship Id="rId2" Type="http://schemas.openxmlformats.org/officeDocument/2006/relationships/tags" Target="../tags/tag214.xml"/><Relationship Id="rId16" Type="http://schemas.openxmlformats.org/officeDocument/2006/relationships/notesSlide" Target="../notesSlides/notesSlide6.xml"/><Relationship Id="rId20" Type="http://schemas.openxmlformats.org/officeDocument/2006/relationships/image" Target="../media/image120.png"/><Relationship Id="rId29" Type="http://schemas.openxmlformats.org/officeDocument/2006/relationships/image" Target="../media/image44.png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1" Type="http://schemas.openxmlformats.org/officeDocument/2006/relationships/tags" Target="../tags/tag223.xml"/><Relationship Id="rId24" Type="http://schemas.openxmlformats.org/officeDocument/2006/relationships/image" Target="../media/image126.png"/><Relationship Id="rId5" Type="http://schemas.openxmlformats.org/officeDocument/2006/relationships/tags" Target="../tags/tag217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23.png"/><Relationship Id="rId28" Type="http://schemas.openxmlformats.org/officeDocument/2006/relationships/image" Target="../media/image88.png"/><Relationship Id="rId10" Type="http://schemas.openxmlformats.org/officeDocument/2006/relationships/tags" Target="../tags/tag222.xml"/><Relationship Id="rId19" Type="http://schemas.openxmlformats.org/officeDocument/2006/relationships/image" Target="../media/image119.png"/><Relationship Id="rId4" Type="http://schemas.openxmlformats.org/officeDocument/2006/relationships/tags" Target="../tags/tag216.xml"/><Relationship Id="rId9" Type="http://schemas.openxmlformats.org/officeDocument/2006/relationships/tags" Target="../tags/tag221.xml"/><Relationship Id="rId14" Type="http://schemas.openxmlformats.org/officeDocument/2006/relationships/tags" Target="../tags/tag226.xml"/><Relationship Id="rId22" Type="http://schemas.openxmlformats.org/officeDocument/2006/relationships/image" Target="../media/image122.png"/><Relationship Id="rId27" Type="http://schemas.openxmlformats.org/officeDocument/2006/relationships/image" Target="../media/image42.png"/><Relationship Id="rId30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tags" Target="../tags/tag229.xml"/><Relationship Id="rId7" Type="http://schemas.openxmlformats.org/officeDocument/2006/relationships/image" Target="../media/image87.png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1.png"/><Relationship Id="rId5" Type="http://schemas.openxmlformats.org/officeDocument/2006/relationships/tags" Target="../tags/tag231.xml"/><Relationship Id="rId10" Type="http://schemas.openxmlformats.org/officeDocument/2006/relationships/image" Target="../media/image129.png"/><Relationship Id="rId4" Type="http://schemas.openxmlformats.org/officeDocument/2006/relationships/tags" Target="../tags/tag230.xml"/><Relationship Id="rId9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39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31.png"/><Relationship Id="rId3" Type="http://schemas.openxmlformats.org/officeDocument/2006/relationships/tags" Target="../tags/tag234.xml"/><Relationship Id="rId21" Type="http://schemas.openxmlformats.org/officeDocument/2006/relationships/image" Target="../media/image134.png"/><Relationship Id="rId7" Type="http://schemas.openxmlformats.org/officeDocument/2006/relationships/tags" Target="../tags/tag238.xml"/><Relationship Id="rId12" Type="http://schemas.openxmlformats.org/officeDocument/2006/relationships/tags" Target="../tags/tag243.xml"/><Relationship Id="rId17" Type="http://schemas.openxmlformats.org/officeDocument/2006/relationships/image" Target="../media/image87.png"/><Relationship Id="rId25" Type="http://schemas.openxmlformats.org/officeDocument/2006/relationships/image" Target="../media/image129.png"/><Relationship Id="rId2" Type="http://schemas.openxmlformats.org/officeDocument/2006/relationships/tags" Target="../tags/tag233.xml"/><Relationship Id="rId16" Type="http://schemas.openxmlformats.org/officeDocument/2006/relationships/image" Target="../media/image130.png"/><Relationship Id="rId20" Type="http://schemas.openxmlformats.org/officeDocument/2006/relationships/image" Target="../media/image133.png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11" Type="http://schemas.openxmlformats.org/officeDocument/2006/relationships/tags" Target="../tags/tag242.xml"/><Relationship Id="rId24" Type="http://schemas.openxmlformats.org/officeDocument/2006/relationships/image" Target="../media/image137.png"/><Relationship Id="rId5" Type="http://schemas.openxmlformats.org/officeDocument/2006/relationships/tags" Target="../tags/tag236.xml"/><Relationship Id="rId15" Type="http://schemas.openxmlformats.org/officeDocument/2006/relationships/image" Target="../media/image111.png"/><Relationship Id="rId23" Type="http://schemas.openxmlformats.org/officeDocument/2006/relationships/image" Target="../media/image136.png"/><Relationship Id="rId10" Type="http://schemas.openxmlformats.org/officeDocument/2006/relationships/tags" Target="../tags/tag241.xml"/><Relationship Id="rId19" Type="http://schemas.openxmlformats.org/officeDocument/2006/relationships/image" Target="../media/image132.png"/><Relationship Id="rId4" Type="http://schemas.openxmlformats.org/officeDocument/2006/relationships/tags" Target="../tags/tag235.xml"/><Relationship Id="rId9" Type="http://schemas.openxmlformats.org/officeDocument/2006/relationships/tags" Target="../tags/tag240.xml"/><Relationship Id="rId14" Type="http://schemas.openxmlformats.org/officeDocument/2006/relationships/image" Target="../media/image128.png"/><Relationship Id="rId22" Type="http://schemas.openxmlformats.org/officeDocument/2006/relationships/image" Target="../media/image1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51.xml"/><Relationship Id="rId13" Type="http://schemas.openxmlformats.org/officeDocument/2006/relationships/tags" Target="../tags/tag256.xml"/><Relationship Id="rId18" Type="http://schemas.openxmlformats.org/officeDocument/2006/relationships/tags" Target="../tags/tag261.xml"/><Relationship Id="rId26" Type="http://schemas.openxmlformats.org/officeDocument/2006/relationships/image" Target="../media/image141.png"/><Relationship Id="rId3" Type="http://schemas.openxmlformats.org/officeDocument/2006/relationships/tags" Target="../tags/tag246.xml"/><Relationship Id="rId21" Type="http://schemas.openxmlformats.org/officeDocument/2006/relationships/image" Target="../media/image25.png"/><Relationship Id="rId34" Type="http://schemas.openxmlformats.org/officeDocument/2006/relationships/image" Target="../media/image133.png"/><Relationship Id="rId7" Type="http://schemas.openxmlformats.org/officeDocument/2006/relationships/tags" Target="../tags/tag250.xml"/><Relationship Id="rId12" Type="http://schemas.openxmlformats.org/officeDocument/2006/relationships/tags" Target="../tags/tag255.xml"/><Relationship Id="rId17" Type="http://schemas.openxmlformats.org/officeDocument/2006/relationships/tags" Target="../tags/tag260.xml"/><Relationship Id="rId25" Type="http://schemas.openxmlformats.org/officeDocument/2006/relationships/image" Target="../media/image140.png"/><Relationship Id="rId33" Type="http://schemas.openxmlformats.org/officeDocument/2006/relationships/image" Target="../media/image132.png"/><Relationship Id="rId2" Type="http://schemas.openxmlformats.org/officeDocument/2006/relationships/tags" Target="../tags/tag245.xml"/><Relationship Id="rId16" Type="http://schemas.openxmlformats.org/officeDocument/2006/relationships/tags" Target="../tags/tag259.xml"/><Relationship Id="rId20" Type="http://schemas.openxmlformats.org/officeDocument/2006/relationships/image" Target="../media/image108.png"/><Relationship Id="rId29" Type="http://schemas.openxmlformats.org/officeDocument/2006/relationships/image" Target="../media/image144.png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11" Type="http://schemas.openxmlformats.org/officeDocument/2006/relationships/tags" Target="../tags/tag254.xml"/><Relationship Id="rId24" Type="http://schemas.openxmlformats.org/officeDocument/2006/relationships/image" Target="../media/image139.png"/><Relationship Id="rId32" Type="http://schemas.openxmlformats.org/officeDocument/2006/relationships/image" Target="../media/image131.png"/><Relationship Id="rId37" Type="http://schemas.openxmlformats.org/officeDocument/2006/relationships/image" Target="../media/image134.png"/><Relationship Id="rId5" Type="http://schemas.openxmlformats.org/officeDocument/2006/relationships/tags" Target="../tags/tag248.xml"/><Relationship Id="rId15" Type="http://schemas.openxmlformats.org/officeDocument/2006/relationships/tags" Target="../tags/tag258.xml"/><Relationship Id="rId23" Type="http://schemas.openxmlformats.org/officeDocument/2006/relationships/image" Target="../media/image138.png"/><Relationship Id="rId28" Type="http://schemas.openxmlformats.org/officeDocument/2006/relationships/image" Target="../media/image143.png"/><Relationship Id="rId36" Type="http://schemas.openxmlformats.org/officeDocument/2006/relationships/image" Target="../media/image136.png"/><Relationship Id="rId10" Type="http://schemas.openxmlformats.org/officeDocument/2006/relationships/tags" Target="../tags/tag253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87.png"/><Relationship Id="rId4" Type="http://schemas.openxmlformats.org/officeDocument/2006/relationships/tags" Target="../tags/tag247.xml"/><Relationship Id="rId9" Type="http://schemas.openxmlformats.org/officeDocument/2006/relationships/tags" Target="../tags/tag252.xml"/><Relationship Id="rId14" Type="http://schemas.openxmlformats.org/officeDocument/2006/relationships/tags" Target="../tags/tag257.xml"/><Relationship Id="rId22" Type="http://schemas.openxmlformats.org/officeDocument/2006/relationships/image" Target="../media/image13.png"/><Relationship Id="rId27" Type="http://schemas.openxmlformats.org/officeDocument/2006/relationships/image" Target="../media/image142.png"/><Relationship Id="rId30" Type="http://schemas.openxmlformats.org/officeDocument/2006/relationships/image" Target="../media/image137.png"/><Relationship Id="rId35" Type="http://schemas.openxmlformats.org/officeDocument/2006/relationships/image" Target="../media/image1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69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5.png"/><Relationship Id="rId3" Type="http://schemas.openxmlformats.org/officeDocument/2006/relationships/tags" Target="../tags/tag264.xml"/><Relationship Id="rId21" Type="http://schemas.openxmlformats.org/officeDocument/2006/relationships/image" Target="../media/image149.png"/><Relationship Id="rId7" Type="http://schemas.openxmlformats.org/officeDocument/2006/relationships/tags" Target="../tags/tag268.xml"/><Relationship Id="rId12" Type="http://schemas.openxmlformats.org/officeDocument/2006/relationships/tags" Target="../tags/tag273.xml"/><Relationship Id="rId17" Type="http://schemas.openxmlformats.org/officeDocument/2006/relationships/image" Target="../media/image13.png"/><Relationship Id="rId2" Type="http://schemas.openxmlformats.org/officeDocument/2006/relationships/tags" Target="../tags/tag263.xml"/><Relationship Id="rId16" Type="http://schemas.openxmlformats.org/officeDocument/2006/relationships/image" Target="../media/image146.png"/><Relationship Id="rId20" Type="http://schemas.openxmlformats.org/officeDocument/2006/relationships/image" Target="../media/image148.png"/><Relationship Id="rId1" Type="http://schemas.openxmlformats.org/officeDocument/2006/relationships/tags" Target="../tags/tag262.xml"/><Relationship Id="rId6" Type="http://schemas.openxmlformats.org/officeDocument/2006/relationships/tags" Target="../tags/tag267.xml"/><Relationship Id="rId11" Type="http://schemas.openxmlformats.org/officeDocument/2006/relationships/tags" Target="../tags/tag272.xml"/><Relationship Id="rId24" Type="http://schemas.openxmlformats.org/officeDocument/2006/relationships/image" Target="../media/image87.png"/><Relationship Id="rId5" Type="http://schemas.openxmlformats.org/officeDocument/2006/relationships/tags" Target="../tags/tag266.xml"/><Relationship Id="rId15" Type="http://schemas.openxmlformats.org/officeDocument/2006/relationships/image" Target="../media/image145.png"/><Relationship Id="rId23" Type="http://schemas.openxmlformats.org/officeDocument/2006/relationships/image" Target="../media/image136.png"/><Relationship Id="rId10" Type="http://schemas.openxmlformats.org/officeDocument/2006/relationships/tags" Target="../tags/tag271.xml"/><Relationship Id="rId19" Type="http://schemas.openxmlformats.org/officeDocument/2006/relationships/image" Target="../media/image147.png"/><Relationship Id="rId4" Type="http://schemas.openxmlformats.org/officeDocument/2006/relationships/tags" Target="../tags/tag265.xml"/><Relationship Id="rId9" Type="http://schemas.openxmlformats.org/officeDocument/2006/relationships/tags" Target="../tags/tag270.xml"/><Relationship Id="rId14" Type="http://schemas.openxmlformats.org/officeDocument/2006/relationships/image" Target="../media/image138.png"/><Relationship Id="rId22" Type="http://schemas.openxmlformats.org/officeDocument/2006/relationships/image" Target="../media/image1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81.xml"/><Relationship Id="rId13" Type="http://schemas.openxmlformats.org/officeDocument/2006/relationships/tags" Target="../tags/tag286.xml"/><Relationship Id="rId18" Type="http://schemas.openxmlformats.org/officeDocument/2006/relationships/image" Target="../media/image43.png"/><Relationship Id="rId26" Type="http://schemas.openxmlformats.org/officeDocument/2006/relationships/image" Target="../media/image153.png"/><Relationship Id="rId3" Type="http://schemas.openxmlformats.org/officeDocument/2006/relationships/tags" Target="../tags/tag276.xml"/><Relationship Id="rId21" Type="http://schemas.openxmlformats.org/officeDocument/2006/relationships/image" Target="../media/image150.png"/><Relationship Id="rId7" Type="http://schemas.openxmlformats.org/officeDocument/2006/relationships/tags" Target="../tags/tag280.xml"/><Relationship Id="rId12" Type="http://schemas.openxmlformats.org/officeDocument/2006/relationships/tags" Target="../tags/tag285.xml"/><Relationship Id="rId17" Type="http://schemas.openxmlformats.org/officeDocument/2006/relationships/image" Target="../media/image88.png"/><Relationship Id="rId25" Type="http://schemas.openxmlformats.org/officeDocument/2006/relationships/image" Target="../media/image152.png"/><Relationship Id="rId2" Type="http://schemas.openxmlformats.org/officeDocument/2006/relationships/tags" Target="../tags/tag275.xml"/><Relationship Id="rId16" Type="http://schemas.openxmlformats.org/officeDocument/2006/relationships/image" Target="../media/image42.png"/><Relationship Id="rId20" Type="http://schemas.openxmlformats.org/officeDocument/2006/relationships/image" Target="../media/image87.png"/><Relationship Id="rId1" Type="http://schemas.openxmlformats.org/officeDocument/2006/relationships/tags" Target="../tags/tag274.xml"/><Relationship Id="rId6" Type="http://schemas.openxmlformats.org/officeDocument/2006/relationships/tags" Target="../tags/tag279.xml"/><Relationship Id="rId11" Type="http://schemas.openxmlformats.org/officeDocument/2006/relationships/tags" Target="../tags/tag284.xml"/><Relationship Id="rId24" Type="http://schemas.openxmlformats.org/officeDocument/2006/relationships/image" Target="../media/image110.png"/><Relationship Id="rId5" Type="http://schemas.openxmlformats.org/officeDocument/2006/relationships/tags" Target="../tags/tag278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51.png"/><Relationship Id="rId10" Type="http://schemas.openxmlformats.org/officeDocument/2006/relationships/tags" Target="../tags/tag283.xml"/><Relationship Id="rId19" Type="http://schemas.openxmlformats.org/officeDocument/2006/relationships/image" Target="../media/image44.png"/><Relationship Id="rId4" Type="http://schemas.openxmlformats.org/officeDocument/2006/relationships/tags" Target="../tags/tag277.xml"/><Relationship Id="rId9" Type="http://schemas.openxmlformats.org/officeDocument/2006/relationships/tags" Target="../tags/tag282.xml"/><Relationship Id="rId14" Type="http://schemas.openxmlformats.org/officeDocument/2006/relationships/tags" Target="../tags/tag287.xml"/><Relationship Id="rId22" Type="http://schemas.openxmlformats.org/officeDocument/2006/relationships/image" Target="../media/image120.png"/><Relationship Id="rId27" Type="http://schemas.openxmlformats.org/officeDocument/2006/relationships/image" Target="../media/image1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95.xml"/><Relationship Id="rId13" Type="http://schemas.openxmlformats.org/officeDocument/2006/relationships/image" Target="../media/image42.png"/><Relationship Id="rId18" Type="http://schemas.openxmlformats.org/officeDocument/2006/relationships/image" Target="../media/image110.png"/><Relationship Id="rId3" Type="http://schemas.openxmlformats.org/officeDocument/2006/relationships/tags" Target="../tags/tag290.xml"/><Relationship Id="rId7" Type="http://schemas.openxmlformats.org/officeDocument/2006/relationships/tags" Target="../tags/tag294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87.png"/><Relationship Id="rId2" Type="http://schemas.openxmlformats.org/officeDocument/2006/relationships/tags" Target="../tags/tag289.xml"/><Relationship Id="rId16" Type="http://schemas.openxmlformats.org/officeDocument/2006/relationships/image" Target="../media/image44.png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1" Type="http://schemas.openxmlformats.org/officeDocument/2006/relationships/tags" Target="../tags/tag298.xml"/><Relationship Id="rId5" Type="http://schemas.openxmlformats.org/officeDocument/2006/relationships/tags" Target="../tags/tag292.xml"/><Relationship Id="rId15" Type="http://schemas.openxmlformats.org/officeDocument/2006/relationships/image" Target="../media/image43.png"/><Relationship Id="rId10" Type="http://schemas.openxmlformats.org/officeDocument/2006/relationships/tags" Target="../tags/tag297.xml"/><Relationship Id="rId19" Type="http://schemas.openxmlformats.org/officeDocument/2006/relationships/image" Target="../media/image152.png"/><Relationship Id="rId4" Type="http://schemas.openxmlformats.org/officeDocument/2006/relationships/tags" Target="../tags/tag291.xml"/><Relationship Id="rId9" Type="http://schemas.openxmlformats.org/officeDocument/2006/relationships/tags" Target="../tags/tag296.xml"/><Relationship Id="rId1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306.xml"/><Relationship Id="rId13" Type="http://schemas.openxmlformats.org/officeDocument/2006/relationships/image" Target="../media/image42.png"/><Relationship Id="rId18" Type="http://schemas.openxmlformats.org/officeDocument/2006/relationships/image" Target="../media/image155.png"/><Relationship Id="rId3" Type="http://schemas.openxmlformats.org/officeDocument/2006/relationships/tags" Target="../tags/tag301.xml"/><Relationship Id="rId21" Type="http://schemas.openxmlformats.org/officeDocument/2006/relationships/image" Target="../media/image157.png"/><Relationship Id="rId7" Type="http://schemas.openxmlformats.org/officeDocument/2006/relationships/tags" Target="../tags/tag305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10.png"/><Relationship Id="rId2" Type="http://schemas.openxmlformats.org/officeDocument/2006/relationships/tags" Target="../tags/tag300.xml"/><Relationship Id="rId16" Type="http://schemas.openxmlformats.org/officeDocument/2006/relationships/image" Target="../media/image44.png"/><Relationship Id="rId20" Type="http://schemas.openxmlformats.org/officeDocument/2006/relationships/image" Target="../media/image156.png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tags" Target="../tags/tag309.xml"/><Relationship Id="rId5" Type="http://schemas.openxmlformats.org/officeDocument/2006/relationships/tags" Target="../tags/tag303.xml"/><Relationship Id="rId15" Type="http://schemas.openxmlformats.org/officeDocument/2006/relationships/image" Target="../media/image43.png"/><Relationship Id="rId10" Type="http://schemas.openxmlformats.org/officeDocument/2006/relationships/tags" Target="../tags/tag308.xml"/><Relationship Id="rId19" Type="http://schemas.openxmlformats.org/officeDocument/2006/relationships/image" Target="../media/image152.png"/><Relationship Id="rId4" Type="http://schemas.openxmlformats.org/officeDocument/2006/relationships/tags" Target="../tags/tag302.xml"/><Relationship Id="rId9" Type="http://schemas.openxmlformats.org/officeDocument/2006/relationships/tags" Target="../tags/tag307.xml"/><Relationship Id="rId1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14.png"/><Relationship Id="rId18" Type="http://schemas.openxmlformats.org/officeDocument/2006/relationships/image" Target="../media/image20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tags" Target="../tags/tag9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12.tiff"/><Relationship Id="rId5" Type="http://schemas.openxmlformats.org/officeDocument/2006/relationships/tags" Target="../tags/tag12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1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62.png"/><Relationship Id="rId3" Type="http://schemas.openxmlformats.org/officeDocument/2006/relationships/tags" Target="../tags/tag312.xml"/><Relationship Id="rId7" Type="http://schemas.openxmlformats.org/officeDocument/2006/relationships/tags" Target="../tags/tag316.xml"/><Relationship Id="rId12" Type="http://schemas.openxmlformats.org/officeDocument/2006/relationships/image" Target="../media/image161.png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tags" Target="../tags/tag315.xml"/><Relationship Id="rId11" Type="http://schemas.openxmlformats.org/officeDocument/2006/relationships/image" Target="../media/image160.png"/><Relationship Id="rId5" Type="http://schemas.openxmlformats.org/officeDocument/2006/relationships/tags" Target="../tags/tag314.xml"/><Relationship Id="rId15" Type="http://schemas.openxmlformats.org/officeDocument/2006/relationships/image" Target="../media/image164.png"/><Relationship Id="rId10" Type="http://schemas.openxmlformats.org/officeDocument/2006/relationships/image" Target="../media/image159.png"/><Relationship Id="rId4" Type="http://schemas.openxmlformats.org/officeDocument/2006/relationships/tags" Target="../tags/tag313.xml"/><Relationship Id="rId9" Type="http://schemas.openxmlformats.org/officeDocument/2006/relationships/image" Target="../media/image158.png"/><Relationship Id="rId14" Type="http://schemas.openxmlformats.org/officeDocument/2006/relationships/image" Target="../media/image1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24.xml"/><Relationship Id="rId13" Type="http://schemas.openxmlformats.org/officeDocument/2006/relationships/image" Target="../media/image163.png"/><Relationship Id="rId3" Type="http://schemas.openxmlformats.org/officeDocument/2006/relationships/tags" Target="../tags/tag319.xml"/><Relationship Id="rId7" Type="http://schemas.openxmlformats.org/officeDocument/2006/relationships/tags" Target="../tags/tag323.xml"/><Relationship Id="rId12" Type="http://schemas.openxmlformats.org/officeDocument/2006/relationships/image" Target="../media/image165.png"/><Relationship Id="rId17" Type="http://schemas.openxmlformats.org/officeDocument/2006/relationships/image" Target="../media/image168.png"/><Relationship Id="rId2" Type="http://schemas.openxmlformats.org/officeDocument/2006/relationships/tags" Target="../tags/tag318.xml"/><Relationship Id="rId16" Type="http://schemas.openxmlformats.org/officeDocument/2006/relationships/image" Target="../media/image167.png"/><Relationship Id="rId1" Type="http://schemas.openxmlformats.org/officeDocument/2006/relationships/tags" Target="../tags/tag317.xml"/><Relationship Id="rId6" Type="http://schemas.openxmlformats.org/officeDocument/2006/relationships/tags" Target="../tags/tag322.xml"/><Relationship Id="rId11" Type="http://schemas.openxmlformats.org/officeDocument/2006/relationships/image" Target="../media/image159.png"/><Relationship Id="rId5" Type="http://schemas.openxmlformats.org/officeDocument/2006/relationships/tags" Target="../tags/tag321.xml"/><Relationship Id="rId15" Type="http://schemas.openxmlformats.org/officeDocument/2006/relationships/image" Target="../media/image166.png"/><Relationship Id="rId10" Type="http://schemas.openxmlformats.org/officeDocument/2006/relationships/image" Target="../media/image158.png"/><Relationship Id="rId4" Type="http://schemas.openxmlformats.org/officeDocument/2006/relationships/tags" Target="../tags/tag32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32.xml"/><Relationship Id="rId13" Type="http://schemas.openxmlformats.org/officeDocument/2006/relationships/tags" Target="../tags/tag337.xml"/><Relationship Id="rId18" Type="http://schemas.openxmlformats.org/officeDocument/2006/relationships/image" Target="../media/image167.png"/><Relationship Id="rId26" Type="http://schemas.openxmlformats.org/officeDocument/2006/relationships/image" Target="../media/image172.png"/><Relationship Id="rId3" Type="http://schemas.openxmlformats.org/officeDocument/2006/relationships/tags" Target="../tags/tag327.xml"/><Relationship Id="rId21" Type="http://schemas.openxmlformats.org/officeDocument/2006/relationships/image" Target="../media/image25.png"/><Relationship Id="rId7" Type="http://schemas.openxmlformats.org/officeDocument/2006/relationships/tags" Target="../tags/tag331.xml"/><Relationship Id="rId12" Type="http://schemas.openxmlformats.org/officeDocument/2006/relationships/tags" Target="../tags/tag336.xml"/><Relationship Id="rId17" Type="http://schemas.openxmlformats.org/officeDocument/2006/relationships/image" Target="../media/image166.png"/><Relationship Id="rId25" Type="http://schemas.openxmlformats.org/officeDocument/2006/relationships/image" Target="../media/image171.png"/><Relationship Id="rId2" Type="http://schemas.openxmlformats.org/officeDocument/2006/relationships/tags" Target="../tags/tag326.xml"/><Relationship Id="rId16" Type="http://schemas.openxmlformats.org/officeDocument/2006/relationships/image" Target="../media/image165.png"/><Relationship Id="rId20" Type="http://schemas.openxmlformats.org/officeDocument/2006/relationships/image" Target="../media/image108.png"/><Relationship Id="rId1" Type="http://schemas.openxmlformats.org/officeDocument/2006/relationships/tags" Target="../tags/tag325.xml"/><Relationship Id="rId6" Type="http://schemas.openxmlformats.org/officeDocument/2006/relationships/tags" Target="../tags/tag330.xml"/><Relationship Id="rId11" Type="http://schemas.openxmlformats.org/officeDocument/2006/relationships/tags" Target="../tags/tag335.xml"/><Relationship Id="rId24" Type="http://schemas.openxmlformats.org/officeDocument/2006/relationships/image" Target="../media/image170.png"/><Relationship Id="rId5" Type="http://schemas.openxmlformats.org/officeDocument/2006/relationships/tags" Target="../tags/tag329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69.png"/><Relationship Id="rId10" Type="http://schemas.openxmlformats.org/officeDocument/2006/relationships/tags" Target="../tags/tag334.xml"/><Relationship Id="rId19" Type="http://schemas.openxmlformats.org/officeDocument/2006/relationships/image" Target="../media/image168.png"/><Relationship Id="rId4" Type="http://schemas.openxmlformats.org/officeDocument/2006/relationships/tags" Target="../tags/tag328.xml"/><Relationship Id="rId9" Type="http://schemas.openxmlformats.org/officeDocument/2006/relationships/tags" Target="../tags/tag333.xml"/><Relationship Id="rId14" Type="http://schemas.openxmlformats.org/officeDocument/2006/relationships/tags" Target="../tags/tag338.xml"/><Relationship Id="rId22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46.xml"/><Relationship Id="rId13" Type="http://schemas.openxmlformats.org/officeDocument/2006/relationships/image" Target="../media/image173.png"/><Relationship Id="rId18" Type="http://schemas.openxmlformats.org/officeDocument/2006/relationships/image" Target="../media/image177.png"/><Relationship Id="rId3" Type="http://schemas.openxmlformats.org/officeDocument/2006/relationships/tags" Target="../tags/tag341.xml"/><Relationship Id="rId21" Type="http://schemas.openxmlformats.org/officeDocument/2006/relationships/image" Target="../media/image179.png"/><Relationship Id="rId7" Type="http://schemas.openxmlformats.org/officeDocument/2006/relationships/tags" Target="../tags/tag345.xml"/><Relationship Id="rId12" Type="http://schemas.openxmlformats.org/officeDocument/2006/relationships/image" Target="../media/image166.png"/><Relationship Id="rId17" Type="http://schemas.openxmlformats.org/officeDocument/2006/relationships/image" Target="../media/image176.png"/><Relationship Id="rId2" Type="http://schemas.openxmlformats.org/officeDocument/2006/relationships/tags" Target="../tags/tag340.xml"/><Relationship Id="rId16" Type="http://schemas.openxmlformats.org/officeDocument/2006/relationships/image" Target="../media/image175.png"/><Relationship Id="rId20" Type="http://schemas.openxmlformats.org/officeDocument/2006/relationships/image" Target="../media/image92.png"/><Relationship Id="rId1" Type="http://schemas.openxmlformats.org/officeDocument/2006/relationships/tags" Target="../tags/tag339.xml"/><Relationship Id="rId6" Type="http://schemas.openxmlformats.org/officeDocument/2006/relationships/tags" Target="../tags/tag34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43.xml"/><Relationship Id="rId15" Type="http://schemas.openxmlformats.org/officeDocument/2006/relationships/image" Target="../media/image174.tiff"/><Relationship Id="rId10" Type="http://schemas.openxmlformats.org/officeDocument/2006/relationships/tags" Target="../tags/tag348.xml"/><Relationship Id="rId19" Type="http://schemas.openxmlformats.org/officeDocument/2006/relationships/image" Target="../media/image178.png"/><Relationship Id="rId4" Type="http://schemas.openxmlformats.org/officeDocument/2006/relationships/tags" Target="../tags/tag342.xml"/><Relationship Id="rId9" Type="http://schemas.openxmlformats.org/officeDocument/2006/relationships/tags" Target="../tags/tag347.xml"/><Relationship Id="rId14" Type="http://schemas.openxmlformats.org/officeDocument/2006/relationships/image" Target="../media/image168.png"/><Relationship Id="rId22" Type="http://schemas.openxmlformats.org/officeDocument/2006/relationships/image" Target="../media/image1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02.png"/><Relationship Id="rId3" Type="http://schemas.openxmlformats.org/officeDocument/2006/relationships/tags" Target="../tags/tag351.xml"/><Relationship Id="rId7" Type="http://schemas.openxmlformats.org/officeDocument/2006/relationships/tags" Target="../tags/tag355.xml"/><Relationship Id="rId12" Type="http://schemas.openxmlformats.org/officeDocument/2006/relationships/image" Target="../media/image181.png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6" Type="http://schemas.openxmlformats.org/officeDocument/2006/relationships/tags" Target="../tags/tag354.xml"/><Relationship Id="rId11" Type="http://schemas.openxmlformats.org/officeDocument/2006/relationships/image" Target="../media/image101.png"/><Relationship Id="rId5" Type="http://schemas.openxmlformats.org/officeDocument/2006/relationships/tags" Target="../tags/tag353.xml"/><Relationship Id="rId15" Type="http://schemas.openxmlformats.org/officeDocument/2006/relationships/image" Target="../media/image182.png"/><Relationship Id="rId10" Type="http://schemas.openxmlformats.org/officeDocument/2006/relationships/image" Target="../media/image104.png"/><Relationship Id="rId4" Type="http://schemas.openxmlformats.org/officeDocument/2006/relationships/tags" Target="../tags/tag352.xml"/><Relationship Id="rId9" Type="http://schemas.openxmlformats.org/officeDocument/2006/relationships/image" Target="../media/image106.png"/><Relationship Id="rId1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63.xml"/><Relationship Id="rId13" Type="http://schemas.openxmlformats.org/officeDocument/2006/relationships/image" Target="../media/image25.png"/><Relationship Id="rId18" Type="http://schemas.openxmlformats.org/officeDocument/2006/relationships/image" Target="../media/image16.png"/><Relationship Id="rId3" Type="http://schemas.openxmlformats.org/officeDocument/2006/relationships/tags" Target="../tags/tag358.xml"/><Relationship Id="rId7" Type="http://schemas.openxmlformats.org/officeDocument/2006/relationships/tags" Target="../tags/tag362.xml"/><Relationship Id="rId12" Type="http://schemas.openxmlformats.org/officeDocument/2006/relationships/image" Target="../media/image13.png"/><Relationship Id="rId17" Type="http://schemas.openxmlformats.org/officeDocument/2006/relationships/image" Target="../media/image15.png"/><Relationship Id="rId2" Type="http://schemas.openxmlformats.org/officeDocument/2006/relationships/tags" Target="../tags/tag357.xml"/><Relationship Id="rId16" Type="http://schemas.openxmlformats.org/officeDocument/2006/relationships/image" Target="../media/image183.png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11" Type="http://schemas.openxmlformats.org/officeDocument/2006/relationships/image" Target="../media/image172.png"/><Relationship Id="rId5" Type="http://schemas.openxmlformats.org/officeDocument/2006/relationships/tags" Target="../tags/tag360.xml"/><Relationship Id="rId15" Type="http://schemas.openxmlformats.org/officeDocument/2006/relationships/image" Target="../media/image31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359.xml"/><Relationship Id="rId9" Type="http://schemas.openxmlformats.org/officeDocument/2006/relationships/tags" Target="../tags/tag364.xml"/><Relationship Id="rId1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5.xml"/><Relationship Id="rId4" Type="http://schemas.openxmlformats.org/officeDocument/2006/relationships/image" Target="../media/image1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6.xml"/><Relationship Id="rId6" Type="http://schemas.openxmlformats.org/officeDocument/2006/relationships/image" Target="../media/image186.jpeg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7.xml"/><Relationship Id="rId5" Type="http://schemas.openxmlformats.org/officeDocument/2006/relationships/image" Target="../media/image188.png"/><Relationship Id="rId4" Type="http://schemas.openxmlformats.org/officeDocument/2006/relationships/image" Target="../media/image187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tags" Target="../tags/tag370.xml"/><Relationship Id="rId7" Type="http://schemas.openxmlformats.org/officeDocument/2006/relationships/image" Target="../media/image1.png"/><Relationship Id="rId12" Type="http://schemas.openxmlformats.org/officeDocument/2006/relationships/image" Target="../media/image37.png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9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1.png"/><Relationship Id="rId4" Type="http://schemas.openxmlformats.org/officeDocument/2006/relationships/tags" Target="../tags/tag371.xml"/><Relationship Id="rId9" Type="http://schemas.openxmlformats.org/officeDocument/2006/relationships/image" Target="../media/image1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14.png"/><Relationship Id="rId18" Type="http://schemas.openxmlformats.org/officeDocument/2006/relationships/image" Target="../media/image24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image" Target="../media/image13.png"/><Relationship Id="rId17" Type="http://schemas.openxmlformats.org/officeDocument/2006/relationships/image" Target="../media/image23.png"/><Relationship Id="rId2" Type="http://schemas.openxmlformats.org/officeDocument/2006/relationships/tags" Target="../tags/tag18.xml"/><Relationship Id="rId16" Type="http://schemas.openxmlformats.org/officeDocument/2006/relationships/image" Target="../media/image22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image" Target="../media/image12.tiff"/><Relationship Id="rId5" Type="http://schemas.openxmlformats.org/officeDocument/2006/relationships/tags" Target="../tags/tag21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5.png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2.xml"/><Relationship Id="rId5" Type="http://schemas.openxmlformats.org/officeDocument/2006/relationships/image" Target="../media/image194.png"/><Relationship Id="rId4" Type="http://schemas.openxmlformats.org/officeDocument/2006/relationships/image" Target="../media/image19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380.xml"/><Relationship Id="rId13" Type="http://schemas.openxmlformats.org/officeDocument/2006/relationships/tags" Target="../tags/tag385.xml"/><Relationship Id="rId18" Type="http://schemas.openxmlformats.org/officeDocument/2006/relationships/image" Target="../media/image27.png"/><Relationship Id="rId26" Type="http://schemas.openxmlformats.org/officeDocument/2006/relationships/image" Target="../media/image25.png"/><Relationship Id="rId3" Type="http://schemas.openxmlformats.org/officeDocument/2006/relationships/tags" Target="../tags/tag375.xml"/><Relationship Id="rId21" Type="http://schemas.openxmlformats.org/officeDocument/2006/relationships/image" Target="../media/image29.png"/><Relationship Id="rId7" Type="http://schemas.openxmlformats.org/officeDocument/2006/relationships/tags" Target="../tags/tag379.xml"/><Relationship Id="rId12" Type="http://schemas.openxmlformats.org/officeDocument/2006/relationships/tags" Target="../tags/tag384.xml"/><Relationship Id="rId17" Type="http://schemas.openxmlformats.org/officeDocument/2006/relationships/image" Target="../media/image195.png"/><Relationship Id="rId25" Type="http://schemas.openxmlformats.org/officeDocument/2006/relationships/image" Target="../media/image32.png"/><Relationship Id="rId2" Type="http://schemas.openxmlformats.org/officeDocument/2006/relationships/tags" Target="../tags/tag374.xml"/><Relationship Id="rId16" Type="http://schemas.openxmlformats.org/officeDocument/2006/relationships/image" Target="../media/image172.png"/><Relationship Id="rId20" Type="http://schemas.openxmlformats.org/officeDocument/2006/relationships/image" Target="../media/image13.png"/><Relationship Id="rId1" Type="http://schemas.openxmlformats.org/officeDocument/2006/relationships/tags" Target="../tags/tag373.xml"/><Relationship Id="rId6" Type="http://schemas.openxmlformats.org/officeDocument/2006/relationships/tags" Target="../tags/tag378.xml"/><Relationship Id="rId11" Type="http://schemas.openxmlformats.org/officeDocument/2006/relationships/tags" Target="../tags/tag383.xml"/><Relationship Id="rId24" Type="http://schemas.openxmlformats.org/officeDocument/2006/relationships/image" Target="../media/image31.png"/><Relationship Id="rId5" Type="http://schemas.openxmlformats.org/officeDocument/2006/relationships/tags" Target="../tags/tag377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4.png"/><Relationship Id="rId10" Type="http://schemas.openxmlformats.org/officeDocument/2006/relationships/tags" Target="../tags/tag382.xml"/><Relationship Id="rId19" Type="http://schemas.openxmlformats.org/officeDocument/2006/relationships/image" Target="../media/image28.png"/><Relationship Id="rId4" Type="http://schemas.openxmlformats.org/officeDocument/2006/relationships/tags" Target="../tags/tag376.xml"/><Relationship Id="rId9" Type="http://schemas.openxmlformats.org/officeDocument/2006/relationships/tags" Target="../tags/tag381.xml"/><Relationship Id="rId14" Type="http://schemas.openxmlformats.org/officeDocument/2006/relationships/tags" Target="../tags/tag386.xml"/><Relationship Id="rId22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394.xml"/><Relationship Id="rId13" Type="http://schemas.openxmlformats.org/officeDocument/2006/relationships/tags" Target="../tags/tag399.xml"/><Relationship Id="rId18" Type="http://schemas.openxmlformats.org/officeDocument/2006/relationships/image" Target="../media/image172.png"/><Relationship Id="rId26" Type="http://schemas.openxmlformats.org/officeDocument/2006/relationships/image" Target="../media/image32.png"/><Relationship Id="rId3" Type="http://schemas.openxmlformats.org/officeDocument/2006/relationships/tags" Target="../tags/tag389.xml"/><Relationship Id="rId21" Type="http://schemas.openxmlformats.org/officeDocument/2006/relationships/image" Target="../media/image28.png"/><Relationship Id="rId7" Type="http://schemas.openxmlformats.org/officeDocument/2006/relationships/tags" Target="../tags/tag393.xml"/><Relationship Id="rId12" Type="http://schemas.openxmlformats.org/officeDocument/2006/relationships/tags" Target="../tags/tag398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31.png"/><Relationship Id="rId2" Type="http://schemas.openxmlformats.org/officeDocument/2006/relationships/tags" Target="../tags/tag388.xml"/><Relationship Id="rId16" Type="http://schemas.openxmlformats.org/officeDocument/2006/relationships/tags" Target="../tags/tag402.xml"/><Relationship Id="rId20" Type="http://schemas.openxmlformats.org/officeDocument/2006/relationships/image" Target="../media/image27.png"/><Relationship Id="rId29" Type="http://schemas.openxmlformats.org/officeDocument/2006/relationships/image" Target="../media/image196.png"/><Relationship Id="rId1" Type="http://schemas.openxmlformats.org/officeDocument/2006/relationships/tags" Target="../tags/tag387.xml"/><Relationship Id="rId6" Type="http://schemas.openxmlformats.org/officeDocument/2006/relationships/tags" Target="../tags/tag392.xml"/><Relationship Id="rId11" Type="http://schemas.openxmlformats.org/officeDocument/2006/relationships/tags" Target="../tags/tag397.xml"/><Relationship Id="rId24" Type="http://schemas.openxmlformats.org/officeDocument/2006/relationships/image" Target="../media/image14.png"/><Relationship Id="rId32" Type="http://schemas.openxmlformats.org/officeDocument/2006/relationships/image" Target="../media/image199.png"/><Relationship Id="rId5" Type="http://schemas.openxmlformats.org/officeDocument/2006/relationships/tags" Target="../tags/tag391.xml"/><Relationship Id="rId15" Type="http://schemas.openxmlformats.org/officeDocument/2006/relationships/tags" Target="../tags/tag401.xml"/><Relationship Id="rId23" Type="http://schemas.openxmlformats.org/officeDocument/2006/relationships/image" Target="../media/image43.png"/><Relationship Id="rId28" Type="http://schemas.openxmlformats.org/officeDocument/2006/relationships/image" Target="../media/image75.png"/><Relationship Id="rId10" Type="http://schemas.openxmlformats.org/officeDocument/2006/relationships/tags" Target="../tags/tag396.xml"/><Relationship Id="rId19" Type="http://schemas.openxmlformats.org/officeDocument/2006/relationships/image" Target="../media/image195.png"/><Relationship Id="rId31" Type="http://schemas.openxmlformats.org/officeDocument/2006/relationships/image" Target="../media/image198.png"/><Relationship Id="rId4" Type="http://schemas.openxmlformats.org/officeDocument/2006/relationships/tags" Target="../tags/tag390.xml"/><Relationship Id="rId9" Type="http://schemas.openxmlformats.org/officeDocument/2006/relationships/tags" Target="../tags/tag395.xml"/><Relationship Id="rId14" Type="http://schemas.openxmlformats.org/officeDocument/2006/relationships/tags" Target="../tags/tag400.xml"/><Relationship Id="rId22" Type="http://schemas.openxmlformats.org/officeDocument/2006/relationships/image" Target="../media/image13.png"/><Relationship Id="rId27" Type="http://schemas.openxmlformats.org/officeDocument/2006/relationships/image" Target="../media/image25.png"/><Relationship Id="rId30" Type="http://schemas.openxmlformats.org/officeDocument/2006/relationships/image" Target="../media/image19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10.xml"/><Relationship Id="rId13" Type="http://schemas.openxmlformats.org/officeDocument/2006/relationships/tags" Target="../tags/tag415.xml"/><Relationship Id="rId18" Type="http://schemas.openxmlformats.org/officeDocument/2006/relationships/tags" Target="../tags/tag420.xml"/><Relationship Id="rId26" Type="http://schemas.openxmlformats.org/officeDocument/2006/relationships/image" Target="../media/image206.png"/><Relationship Id="rId3" Type="http://schemas.openxmlformats.org/officeDocument/2006/relationships/tags" Target="../tags/tag405.xml"/><Relationship Id="rId21" Type="http://schemas.openxmlformats.org/officeDocument/2006/relationships/image" Target="../media/image201.png"/><Relationship Id="rId34" Type="http://schemas.openxmlformats.org/officeDocument/2006/relationships/image" Target="../media/image214.png"/><Relationship Id="rId7" Type="http://schemas.openxmlformats.org/officeDocument/2006/relationships/tags" Target="../tags/tag409.xml"/><Relationship Id="rId12" Type="http://schemas.openxmlformats.org/officeDocument/2006/relationships/tags" Target="../tags/tag414.xml"/><Relationship Id="rId17" Type="http://schemas.openxmlformats.org/officeDocument/2006/relationships/tags" Target="../tags/tag419.xml"/><Relationship Id="rId25" Type="http://schemas.openxmlformats.org/officeDocument/2006/relationships/image" Target="../media/image205.png"/><Relationship Id="rId33" Type="http://schemas.openxmlformats.org/officeDocument/2006/relationships/image" Target="../media/image213.png"/><Relationship Id="rId38" Type="http://schemas.openxmlformats.org/officeDocument/2006/relationships/image" Target="../media/image216.png"/><Relationship Id="rId2" Type="http://schemas.openxmlformats.org/officeDocument/2006/relationships/tags" Target="../tags/tag404.xml"/><Relationship Id="rId16" Type="http://schemas.openxmlformats.org/officeDocument/2006/relationships/tags" Target="../tags/tag418.xml"/><Relationship Id="rId20" Type="http://schemas.openxmlformats.org/officeDocument/2006/relationships/image" Target="../media/image200.jpeg"/><Relationship Id="rId29" Type="http://schemas.openxmlformats.org/officeDocument/2006/relationships/image" Target="../media/image209.png"/><Relationship Id="rId1" Type="http://schemas.openxmlformats.org/officeDocument/2006/relationships/tags" Target="../tags/tag403.xml"/><Relationship Id="rId6" Type="http://schemas.openxmlformats.org/officeDocument/2006/relationships/tags" Target="../tags/tag408.xml"/><Relationship Id="rId11" Type="http://schemas.openxmlformats.org/officeDocument/2006/relationships/tags" Target="../tags/tag413.xml"/><Relationship Id="rId24" Type="http://schemas.openxmlformats.org/officeDocument/2006/relationships/image" Target="../media/image204.png"/><Relationship Id="rId32" Type="http://schemas.openxmlformats.org/officeDocument/2006/relationships/image" Target="../media/image212.png"/><Relationship Id="rId37" Type="http://schemas.openxmlformats.org/officeDocument/2006/relationships/image" Target="../media/image215.png"/><Relationship Id="rId5" Type="http://schemas.openxmlformats.org/officeDocument/2006/relationships/tags" Target="../tags/tag407.xml"/><Relationship Id="rId15" Type="http://schemas.openxmlformats.org/officeDocument/2006/relationships/tags" Target="../tags/tag417.xml"/><Relationship Id="rId23" Type="http://schemas.openxmlformats.org/officeDocument/2006/relationships/image" Target="../media/image203.png"/><Relationship Id="rId28" Type="http://schemas.openxmlformats.org/officeDocument/2006/relationships/image" Target="../media/image208.png"/><Relationship Id="rId36" Type="http://schemas.openxmlformats.org/officeDocument/2006/relationships/image" Target="../media/image13.png"/><Relationship Id="rId10" Type="http://schemas.openxmlformats.org/officeDocument/2006/relationships/tags" Target="../tags/tag412.xml"/><Relationship Id="rId19" Type="http://schemas.openxmlformats.org/officeDocument/2006/relationships/slideLayout" Target="../slideLayouts/slideLayout2.xml"/><Relationship Id="rId31" Type="http://schemas.openxmlformats.org/officeDocument/2006/relationships/image" Target="../media/image211.png"/><Relationship Id="rId4" Type="http://schemas.openxmlformats.org/officeDocument/2006/relationships/tags" Target="../tags/tag406.xml"/><Relationship Id="rId9" Type="http://schemas.openxmlformats.org/officeDocument/2006/relationships/tags" Target="../tags/tag411.xml"/><Relationship Id="rId14" Type="http://schemas.openxmlformats.org/officeDocument/2006/relationships/tags" Target="../tags/tag416.xml"/><Relationship Id="rId22" Type="http://schemas.openxmlformats.org/officeDocument/2006/relationships/image" Target="../media/image202.png"/><Relationship Id="rId27" Type="http://schemas.openxmlformats.org/officeDocument/2006/relationships/image" Target="../media/image207.png"/><Relationship Id="rId30" Type="http://schemas.openxmlformats.org/officeDocument/2006/relationships/image" Target="../media/image210.png"/><Relationship Id="rId35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428.xml"/><Relationship Id="rId13" Type="http://schemas.openxmlformats.org/officeDocument/2006/relationships/image" Target="../media/image43.png"/><Relationship Id="rId3" Type="http://schemas.openxmlformats.org/officeDocument/2006/relationships/tags" Target="../tags/tag423.xml"/><Relationship Id="rId7" Type="http://schemas.openxmlformats.org/officeDocument/2006/relationships/tags" Target="../tags/tag427.xml"/><Relationship Id="rId12" Type="http://schemas.openxmlformats.org/officeDocument/2006/relationships/image" Target="../media/image42.png"/><Relationship Id="rId17" Type="http://schemas.openxmlformats.org/officeDocument/2006/relationships/image" Target="../media/image221.png"/><Relationship Id="rId2" Type="http://schemas.openxmlformats.org/officeDocument/2006/relationships/tags" Target="../tags/tag422.xml"/><Relationship Id="rId16" Type="http://schemas.openxmlformats.org/officeDocument/2006/relationships/image" Target="../media/image220.png"/><Relationship Id="rId1" Type="http://schemas.openxmlformats.org/officeDocument/2006/relationships/tags" Target="../tags/tag421.xml"/><Relationship Id="rId6" Type="http://schemas.openxmlformats.org/officeDocument/2006/relationships/tags" Target="../tags/tag426.xml"/><Relationship Id="rId11" Type="http://schemas.openxmlformats.org/officeDocument/2006/relationships/image" Target="../media/image217.png"/><Relationship Id="rId5" Type="http://schemas.openxmlformats.org/officeDocument/2006/relationships/tags" Target="../tags/tag425.xml"/><Relationship Id="rId15" Type="http://schemas.openxmlformats.org/officeDocument/2006/relationships/image" Target="../media/image219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24.xml"/><Relationship Id="rId9" Type="http://schemas.openxmlformats.org/officeDocument/2006/relationships/tags" Target="../tags/tag429.xml"/><Relationship Id="rId14" Type="http://schemas.openxmlformats.org/officeDocument/2006/relationships/image" Target="../media/image21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tags" Target="../tags/tag432.xml"/><Relationship Id="rId7" Type="http://schemas.openxmlformats.org/officeDocument/2006/relationships/image" Target="../media/image223.png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6" Type="http://schemas.openxmlformats.org/officeDocument/2006/relationships/image" Target="../media/image222.png"/><Relationship Id="rId11" Type="http://schemas.openxmlformats.org/officeDocument/2006/relationships/image" Target="../media/image22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6.png"/><Relationship Id="rId4" Type="http://schemas.openxmlformats.org/officeDocument/2006/relationships/tags" Target="../tags/tag433.xml"/><Relationship Id="rId9" Type="http://schemas.openxmlformats.org/officeDocument/2006/relationships/image" Target="../media/image22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tags" Target="../tags/tag436.xml"/><Relationship Id="rId7" Type="http://schemas.openxmlformats.org/officeDocument/2006/relationships/image" Target="../media/image228.png"/><Relationship Id="rId2" Type="http://schemas.openxmlformats.org/officeDocument/2006/relationships/tags" Target="../tags/tag435.xml"/><Relationship Id="rId1" Type="http://schemas.openxmlformats.org/officeDocument/2006/relationships/tags" Target="../tags/tag434.xml"/><Relationship Id="rId6" Type="http://schemas.openxmlformats.org/officeDocument/2006/relationships/image" Target="../media/image222.png"/><Relationship Id="rId11" Type="http://schemas.openxmlformats.org/officeDocument/2006/relationships/image" Target="../media/image23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0.png"/><Relationship Id="rId4" Type="http://schemas.openxmlformats.org/officeDocument/2006/relationships/tags" Target="../tags/tag437.xml"/><Relationship Id="rId9" Type="http://schemas.openxmlformats.org/officeDocument/2006/relationships/image" Target="../media/image22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445.xml"/><Relationship Id="rId13" Type="http://schemas.openxmlformats.org/officeDocument/2006/relationships/image" Target="../media/image224.png"/><Relationship Id="rId18" Type="http://schemas.openxmlformats.org/officeDocument/2006/relationships/image" Target="../media/image108.png"/><Relationship Id="rId3" Type="http://schemas.openxmlformats.org/officeDocument/2006/relationships/tags" Target="../tags/tag440.xml"/><Relationship Id="rId21" Type="http://schemas.openxmlformats.org/officeDocument/2006/relationships/image" Target="../media/image25.png"/><Relationship Id="rId7" Type="http://schemas.openxmlformats.org/officeDocument/2006/relationships/tags" Target="../tags/tag444.xml"/><Relationship Id="rId12" Type="http://schemas.openxmlformats.org/officeDocument/2006/relationships/image" Target="../media/image231.png"/><Relationship Id="rId17" Type="http://schemas.openxmlformats.org/officeDocument/2006/relationships/image" Target="../media/image229.png"/><Relationship Id="rId2" Type="http://schemas.openxmlformats.org/officeDocument/2006/relationships/tags" Target="../tags/tag439.xml"/><Relationship Id="rId16" Type="http://schemas.openxmlformats.org/officeDocument/2006/relationships/image" Target="../media/image230.png"/><Relationship Id="rId20" Type="http://schemas.openxmlformats.org/officeDocument/2006/relationships/image" Target="../media/image232.png"/><Relationship Id="rId1" Type="http://schemas.openxmlformats.org/officeDocument/2006/relationships/tags" Target="../tags/tag438.xml"/><Relationship Id="rId6" Type="http://schemas.openxmlformats.org/officeDocument/2006/relationships/tags" Target="../tags/tag443.xml"/><Relationship Id="rId11" Type="http://schemas.openxmlformats.org/officeDocument/2006/relationships/image" Target="../media/image222.png"/><Relationship Id="rId5" Type="http://schemas.openxmlformats.org/officeDocument/2006/relationships/tags" Target="../tags/tag442.xml"/><Relationship Id="rId15" Type="http://schemas.openxmlformats.org/officeDocument/2006/relationships/image" Target="../media/image120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3.png"/><Relationship Id="rId4" Type="http://schemas.openxmlformats.org/officeDocument/2006/relationships/tags" Target="../tags/tag441.xml"/><Relationship Id="rId9" Type="http://schemas.openxmlformats.org/officeDocument/2006/relationships/tags" Target="../tags/tag446.xml"/><Relationship Id="rId14" Type="http://schemas.openxmlformats.org/officeDocument/2006/relationships/image" Target="../media/image22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3.png"/><Relationship Id="rId3" Type="http://schemas.openxmlformats.org/officeDocument/2006/relationships/tags" Target="../tags/tag449.xml"/><Relationship Id="rId7" Type="http://schemas.openxmlformats.org/officeDocument/2006/relationships/tags" Target="../tags/tag453.xml"/><Relationship Id="rId12" Type="http://schemas.openxmlformats.org/officeDocument/2006/relationships/image" Target="../media/image236.png"/><Relationship Id="rId2" Type="http://schemas.openxmlformats.org/officeDocument/2006/relationships/tags" Target="../tags/tag448.xml"/><Relationship Id="rId1" Type="http://schemas.openxmlformats.org/officeDocument/2006/relationships/tags" Target="../tags/tag447.xml"/><Relationship Id="rId6" Type="http://schemas.openxmlformats.org/officeDocument/2006/relationships/tags" Target="../tags/tag452.xml"/><Relationship Id="rId11" Type="http://schemas.openxmlformats.org/officeDocument/2006/relationships/image" Target="../media/image235.png"/><Relationship Id="rId5" Type="http://schemas.openxmlformats.org/officeDocument/2006/relationships/tags" Target="../tags/tag451.xml"/><Relationship Id="rId15" Type="http://schemas.openxmlformats.org/officeDocument/2006/relationships/image" Target="../media/image218.png"/><Relationship Id="rId10" Type="http://schemas.openxmlformats.org/officeDocument/2006/relationships/image" Target="../media/image234.png"/><Relationship Id="rId4" Type="http://schemas.openxmlformats.org/officeDocument/2006/relationships/tags" Target="../tags/tag450.xml"/><Relationship Id="rId9" Type="http://schemas.openxmlformats.org/officeDocument/2006/relationships/image" Target="../media/image233.png"/><Relationship Id="rId14" Type="http://schemas.openxmlformats.org/officeDocument/2006/relationships/image" Target="../media/image23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461.xml"/><Relationship Id="rId13" Type="http://schemas.openxmlformats.org/officeDocument/2006/relationships/image" Target="../media/image234.png"/><Relationship Id="rId18" Type="http://schemas.openxmlformats.org/officeDocument/2006/relationships/image" Target="../media/image238.png"/><Relationship Id="rId3" Type="http://schemas.openxmlformats.org/officeDocument/2006/relationships/tags" Target="../tags/tag456.xml"/><Relationship Id="rId7" Type="http://schemas.openxmlformats.org/officeDocument/2006/relationships/tags" Target="../tags/tag460.xml"/><Relationship Id="rId12" Type="http://schemas.openxmlformats.org/officeDocument/2006/relationships/image" Target="../media/image233.png"/><Relationship Id="rId17" Type="http://schemas.openxmlformats.org/officeDocument/2006/relationships/image" Target="../media/image218.png"/><Relationship Id="rId2" Type="http://schemas.openxmlformats.org/officeDocument/2006/relationships/tags" Target="../tags/tag455.xml"/><Relationship Id="rId16" Type="http://schemas.openxmlformats.org/officeDocument/2006/relationships/image" Target="../media/image237.png"/><Relationship Id="rId1" Type="http://schemas.openxmlformats.org/officeDocument/2006/relationships/tags" Target="../tags/tag454.xml"/><Relationship Id="rId6" Type="http://schemas.openxmlformats.org/officeDocument/2006/relationships/tags" Target="../tags/tag459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458.xml"/><Relationship Id="rId15" Type="http://schemas.openxmlformats.org/officeDocument/2006/relationships/image" Target="../media/image43.png"/><Relationship Id="rId10" Type="http://schemas.openxmlformats.org/officeDocument/2006/relationships/tags" Target="../tags/tag463.xml"/><Relationship Id="rId19" Type="http://schemas.openxmlformats.org/officeDocument/2006/relationships/image" Target="../media/image239.png"/><Relationship Id="rId4" Type="http://schemas.openxmlformats.org/officeDocument/2006/relationships/tags" Target="../tags/tag457.xml"/><Relationship Id="rId9" Type="http://schemas.openxmlformats.org/officeDocument/2006/relationships/tags" Target="../tags/tag462.xml"/><Relationship Id="rId14" Type="http://schemas.openxmlformats.org/officeDocument/2006/relationships/image" Target="../media/image2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../media/image27.png"/><Relationship Id="rId18" Type="http://schemas.openxmlformats.org/officeDocument/2006/relationships/image" Target="../media/image14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tags" Target="../tags/tag27.xml"/><Relationship Id="rId16" Type="http://schemas.openxmlformats.org/officeDocument/2006/relationships/image" Target="../media/image29.png"/><Relationship Id="rId20" Type="http://schemas.openxmlformats.org/officeDocument/2006/relationships/image" Target="../media/image32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0.xml"/><Relationship Id="rId15" Type="http://schemas.openxmlformats.org/officeDocument/2006/relationships/image" Target="../media/image13.png"/><Relationship Id="rId10" Type="http://schemas.openxmlformats.org/officeDocument/2006/relationships/tags" Target="../tags/tag35.xml"/><Relationship Id="rId19" Type="http://schemas.openxmlformats.org/officeDocument/2006/relationships/image" Target="../media/image31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471.xml"/><Relationship Id="rId13" Type="http://schemas.openxmlformats.org/officeDocument/2006/relationships/tags" Target="../tags/tag476.xml"/><Relationship Id="rId18" Type="http://schemas.openxmlformats.org/officeDocument/2006/relationships/image" Target="../media/image240.png"/><Relationship Id="rId26" Type="http://schemas.openxmlformats.org/officeDocument/2006/relationships/image" Target="../media/image248.png"/><Relationship Id="rId3" Type="http://schemas.openxmlformats.org/officeDocument/2006/relationships/tags" Target="../tags/tag466.xml"/><Relationship Id="rId21" Type="http://schemas.openxmlformats.org/officeDocument/2006/relationships/image" Target="../media/image243.png"/><Relationship Id="rId7" Type="http://schemas.openxmlformats.org/officeDocument/2006/relationships/tags" Target="../tags/tag470.xml"/><Relationship Id="rId12" Type="http://schemas.openxmlformats.org/officeDocument/2006/relationships/tags" Target="../tags/tag475.xml"/><Relationship Id="rId17" Type="http://schemas.openxmlformats.org/officeDocument/2006/relationships/image" Target="../media/image238.png"/><Relationship Id="rId25" Type="http://schemas.openxmlformats.org/officeDocument/2006/relationships/image" Target="../media/image247.png"/><Relationship Id="rId2" Type="http://schemas.openxmlformats.org/officeDocument/2006/relationships/tags" Target="../tags/tag465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242.png"/><Relationship Id="rId29" Type="http://schemas.openxmlformats.org/officeDocument/2006/relationships/image" Target="../media/image251.png"/><Relationship Id="rId1" Type="http://schemas.openxmlformats.org/officeDocument/2006/relationships/tags" Target="../tags/tag464.xml"/><Relationship Id="rId6" Type="http://schemas.openxmlformats.org/officeDocument/2006/relationships/tags" Target="../tags/tag469.xml"/><Relationship Id="rId11" Type="http://schemas.openxmlformats.org/officeDocument/2006/relationships/tags" Target="../tags/tag474.xml"/><Relationship Id="rId24" Type="http://schemas.openxmlformats.org/officeDocument/2006/relationships/image" Target="../media/image246.png"/><Relationship Id="rId5" Type="http://schemas.openxmlformats.org/officeDocument/2006/relationships/tags" Target="../tags/tag468.xml"/><Relationship Id="rId15" Type="http://schemas.openxmlformats.org/officeDocument/2006/relationships/tags" Target="../tags/tag478.xml"/><Relationship Id="rId23" Type="http://schemas.openxmlformats.org/officeDocument/2006/relationships/image" Target="../media/image245.png"/><Relationship Id="rId28" Type="http://schemas.openxmlformats.org/officeDocument/2006/relationships/image" Target="../media/image250.png"/><Relationship Id="rId10" Type="http://schemas.openxmlformats.org/officeDocument/2006/relationships/tags" Target="../tags/tag473.xml"/><Relationship Id="rId19" Type="http://schemas.openxmlformats.org/officeDocument/2006/relationships/image" Target="../media/image241.png"/><Relationship Id="rId31" Type="http://schemas.openxmlformats.org/officeDocument/2006/relationships/image" Target="../media/image253.png"/><Relationship Id="rId4" Type="http://schemas.openxmlformats.org/officeDocument/2006/relationships/tags" Target="../tags/tag467.xml"/><Relationship Id="rId9" Type="http://schemas.openxmlformats.org/officeDocument/2006/relationships/tags" Target="../tags/tag472.xml"/><Relationship Id="rId14" Type="http://schemas.openxmlformats.org/officeDocument/2006/relationships/tags" Target="../tags/tag477.xml"/><Relationship Id="rId22" Type="http://schemas.openxmlformats.org/officeDocument/2006/relationships/image" Target="../media/image244.png"/><Relationship Id="rId27" Type="http://schemas.openxmlformats.org/officeDocument/2006/relationships/image" Target="../media/image249.png"/><Relationship Id="rId30" Type="http://schemas.openxmlformats.org/officeDocument/2006/relationships/image" Target="../media/image25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486.xml"/><Relationship Id="rId13" Type="http://schemas.openxmlformats.org/officeDocument/2006/relationships/tags" Target="../tags/tag491.xml"/><Relationship Id="rId18" Type="http://schemas.openxmlformats.org/officeDocument/2006/relationships/image" Target="../media/image255.png"/><Relationship Id="rId26" Type="http://schemas.openxmlformats.org/officeDocument/2006/relationships/image" Target="../media/image262.png"/><Relationship Id="rId3" Type="http://schemas.openxmlformats.org/officeDocument/2006/relationships/tags" Target="../tags/tag481.xml"/><Relationship Id="rId21" Type="http://schemas.openxmlformats.org/officeDocument/2006/relationships/image" Target="../media/image245.png"/><Relationship Id="rId7" Type="http://schemas.openxmlformats.org/officeDocument/2006/relationships/tags" Target="../tags/tag485.xml"/><Relationship Id="rId12" Type="http://schemas.openxmlformats.org/officeDocument/2006/relationships/tags" Target="../tags/tag490.xml"/><Relationship Id="rId17" Type="http://schemas.openxmlformats.org/officeDocument/2006/relationships/image" Target="../media/image254.png"/><Relationship Id="rId25" Type="http://schemas.openxmlformats.org/officeDocument/2006/relationships/image" Target="../media/image261.png"/><Relationship Id="rId2" Type="http://schemas.openxmlformats.org/officeDocument/2006/relationships/tags" Target="../tags/tag480.xml"/><Relationship Id="rId16" Type="http://schemas.openxmlformats.org/officeDocument/2006/relationships/image" Target="../media/image253.png"/><Relationship Id="rId20" Type="http://schemas.openxmlformats.org/officeDocument/2006/relationships/image" Target="../media/image257.png"/><Relationship Id="rId1" Type="http://schemas.openxmlformats.org/officeDocument/2006/relationships/tags" Target="../tags/tag479.xml"/><Relationship Id="rId6" Type="http://schemas.openxmlformats.org/officeDocument/2006/relationships/tags" Target="../tags/tag484.xml"/><Relationship Id="rId11" Type="http://schemas.openxmlformats.org/officeDocument/2006/relationships/tags" Target="../tags/tag489.xml"/><Relationship Id="rId24" Type="http://schemas.openxmlformats.org/officeDocument/2006/relationships/image" Target="../media/image260.png"/><Relationship Id="rId5" Type="http://schemas.openxmlformats.org/officeDocument/2006/relationships/tags" Target="../tags/tag483.xml"/><Relationship Id="rId15" Type="http://schemas.openxmlformats.org/officeDocument/2006/relationships/image" Target="../media/image252.png"/><Relationship Id="rId23" Type="http://schemas.openxmlformats.org/officeDocument/2006/relationships/image" Target="../media/image259.png"/><Relationship Id="rId10" Type="http://schemas.openxmlformats.org/officeDocument/2006/relationships/tags" Target="../tags/tag488.xml"/><Relationship Id="rId19" Type="http://schemas.openxmlformats.org/officeDocument/2006/relationships/image" Target="../media/image256.png"/><Relationship Id="rId4" Type="http://schemas.openxmlformats.org/officeDocument/2006/relationships/tags" Target="../tags/tag482.xml"/><Relationship Id="rId9" Type="http://schemas.openxmlformats.org/officeDocument/2006/relationships/tags" Target="../tags/tag487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2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3.xml"/><Relationship Id="rId1" Type="http://schemas.openxmlformats.org/officeDocument/2006/relationships/tags" Target="../tags/tag492.xml"/><Relationship Id="rId6" Type="http://schemas.openxmlformats.org/officeDocument/2006/relationships/image" Target="../media/image265.png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3" Type="http://schemas.openxmlformats.org/officeDocument/2006/relationships/tags" Target="../tags/tag496.xml"/><Relationship Id="rId7" Type="http://schemas.openxmlformats.org/officeDocument/2006/relationships/image" Target="../media/image266.png"/><Relationship Id="rId12" Type="http://schemas.openxmlformats.org/officeDocument/2006/relationships/image" Target="../media/image270.png"/><Relationship Id="rId2" Type="http://schemas.openxmlformats.org/officeDocument/2006/relationships/tags" Target="../tags/tag495.xml"/><Relationship Id="rId1" Type="http://schemas.openxmlformats.org/officeDocument/2006/relationships/tags" Target="../tags/tag49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69.png"/><Relationship Id="rId5" Type="http://schemas.openxmlformats.org/officeDocument/2006/relationships/tags" Target="../tags/tag498.xml"/><Relationship Id="rId10" Type="http://schemas.openxmlformats.org/officeDocument/2006/relationships/image" Target="../media/image263.png"/><Relationship Id="rId4" Type="http://schemas.openxmlformats.org/officeDocument/2006/relationships/tags" Target="../tags/tag497.xml"/><Relationship Id="rId9" Type="http://schemas.openxmlformats.org/officeDocument/2006/relationships/image" Target="../media/image26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73.png"/><Relationship Id="rId18" Type="http://schemas.openxmlformats.org/officeDocument/2006/relationships/image" Target="../media/image277.png"/><Relationship Id="rId3" Type="http://schemas.openxmlformats.org/officeDocument/2006/relationships/tags" Target="../tags/tag501.xml"/><Relationship Id="rId7" Type="http://schemas.openxmlformats.org/officeDocument/2006/relationships/tags" Target="../tags/tag505.xml"/><Relationship Id="rId12" Type="http://schemas.openxmlformats.org/officeDocument/2006/relationships/image" Target="../media/image272.png"/><Relationship Id="rId17" Type="http://schemas.openxmlformats.org/officeDocument/2006/relationships/image" Target="../media/image239.png"/><Relationship Id="rId2" Type="http://schemas.openxmlformats.org/officeDocument/2006/relationships/tags" Target="../tags/tag500.xml"/><Relationship Id="rId16" Type="http://schemas.openxmlformats.org/officeDocument/2006/relationships/image" Target="../media/image276.png"/><Relationship Id="rId20" Type="http://schemas.openxmlformats.org/officeDocument/2006/relationships/image" Target="../media/image11.jpeg"/><Relationship Id="rId1" Type="http://schemas.openxmlformats.org/officeDocument/2006/relationships/tags" Target="../tags/tag499.xml"/><Relationship Id="rId6" Type="http://schemas.openxmlformats.org/officeDocument/2006/relationships/tags" Target="../tags/tag504.xml"/><Relationship Id="rId11" Type="http://schemas.openxmlformats.org/officeDocument/2006/relationships/image" Target="../media/image222.png"/><Relationship Id="rId5" Type="http://schemas.openxmlformats.org/officeDocument/2006/relationships/tags" Target="../tags/tag503.xml"/><Relationship Id="rId15" Type="http://schemas.openxmlformats.org/officeDocument/2006/relationships/image" Target="../media/image275.png"/><Relationship Id="rId10" Type="http://schemas.openxmlformats.org/officeDocument/2006/relationships/image" Target="../media/image271.png"/><Relationship Id="rId19" Type="http://schemas.openxmlformats.org/officeDocument/2006/relationships/image" Target="../media/image278.png"/><Relationship Id="rId4" Type="http://schemas.openxmlformats.org/officeDocument/2006/relationships/tags" Target="../tags/tag502.xml"/><Relationship Id="rId9" Type="http://schemas.openxmlformats.org/officeDocument/2006/relationships/image" Target="../media/image200.jpeg"/><Relationship Id="rId14" Type="http://schemas.openxmlformats.org/officeDocument/2006/relationships/image" Target="../media/image27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tags" Target="../tags/tag48.xml"/><Relationship Id="rId18" Type="http://schemas.openxmlformats.org/officeDocument/2006/relationships/image" Target="../media/image28.png"/><Relationship Id="rId3" Type="http://schemas.openxmlformats.org/officeDocument/2006/relationships/tags" Target="../tags/tag38.xml"/><Relationship Id="rId21" Type="http://schemas.openxmlformats.org/officeDocument/2006/relationships/image" Target="../media/image30.png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17" Type="http://schemas.openxmlformats.org/officeDocument/2006/relationships/image" Target="../media/image27.png"/><Relationship Id="rId25" Type="http://schemas.openxmlformats.org/officeDocument/2006/relationships/image" Target="../media/image25.png"/><Relationship Id="rId2" Type="http://schemas.openxmlformats.org/officeDocument/2006/relationships/tags" Target="../tags/tag37.xml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24" Type="http://schemas.openxmlformats.org/officeDocument/2006/relationships/image" Target="../media/image32.png"/><Relationship Id="rId5" Type="http://schemas.openxmlformats.org/officeDocument/2006/relationships/tags" Target="../tags/tag40.xml"/><Relationship Id="rId15" Type="http://schemas.openxmlformats.org/officeDocument/2006/relationships/image" Target="../media/image33.png"/><Relationship Id="rId23" Type="http://schemas.openxmlformats.org/officeDocument/2006/relationships/image" Target="../media/image31.png"/><Relationship Id="rId10" Type="http://schemas.openxmlformats.org/officeDocument/2006/relationships/tags" Target="../tags/tag45.xml"/><Relationship Id="rId19" Type="http://schemas.openxmlformats.org/officeDocument/2006/relationships/image" Target="../media/image13.png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51.xml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tags" Target="../tags/tag52.xml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tags" Target="../tags/tag65.xml"/><Relationship Id="rId18" Type="http://schemas.openxmlformats.org/officeDocument/2006/relationships/image" Target="../media/image42.png"/><Relationship Id="rId26" Type="http://schemas.openxmlformats.org/officeDocument/2006/relationships/image" Target="../media/image49.png"/><Relationship Id="rId3" Type="http://schemas.openxmlformats.org/officeDocument/2006/relationships/tags" Target="../tags/tag55.xml"/><Relationship Id="rId21" Type="http://schemas.openxmlformats.org/officeDocument/2006/relationships/image" Target="../media/image45.png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17" Type="http://schemas.openxmlformats.org/officeDocument/2006/relationships/image" Target="../media/image41.png"/><Relationship Id="rId25" Type="http://schemas.openxmlformats.org/officeDocument/2006/relationships/image" Target="../media/image48.png"/><Relationship Id="rId2" Type="http://schemas.openxmlformats.org/officeDocument/2006/relationships/tags" Target="../tags/tag54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44.png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24" Type="http://schemas.openxmlformats.org/officeDocument/2006/relationships/image" Target="../media/image47.png"/><Relationship Id="rId5" Type="http://schemas.openxmlformats.org/officeDocument/2006/relationships/tags" Target="../tags/tag57.xml"/><Relationship Id="rId15" Type="http://schemas.openxmlformats.org/officeDocument/2006/relationships/tags" Target="../tags/tag67.xml"/><Relationship Id="rId23" Type="http://schemas.openxmlformats.org/officeDocument/2006/relationships/image" Target="../media/image46.png"/><Relationship Id="rId10" Type="http://schemas.openxmlformats.org/officeDocument/2006/relationships/tags" Target="../tags/tag62.xml"/><Relationship Id="rId19" Type="http://schemas.openxmlformats.org/officeDocument/2006/relationships/image" Target="../media/image43.png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tags" Target="../tags/tag66.xml"/><Relationship Id="rId22" Type="http://schemas.openxmlformats.org/officeDocument/2006/relationships/image" Target="../media/image13.png"/><Relationship Id="rId27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tags" Target="../tags/tag7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5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54.png"/><Relationship Id="rId5" Type="http://schemas.openxmlformats.org/officeDocument/2006/relationships/tags" Target="../tags/tag72.xml"/><Relationship Id="rId10" Type="http://schemas.openxmlformats.org/officeDocument/2006/relationships/image" Target="../media/image53.png"/><Relationship Id="rId4" Type="http://schemas.openxmlformats.org/officeDocument/2006/relationships/tags" Target="../tags/tag71.xml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/>
          <p:cNvPicPr>
            <a:picLocks noChangeAspect="1" noChangeArrowheads="1"/>
          </p:cNvPicPr>
          <p:nvPr/>
        </p:nvPicPr>
        <p:blipFill>
          <a:blip r:embed="rId3" cstate="print"/>
          <a:srcRect r="21273"/>
          <a:stretch>
            <a:fillRect/>
          </a:stretch>
        </p:blipFill>
        <p:spPr bwMode="auto">
          <a:xfrm>
            <a:off x="4716016" y="1484784"/>
            <a:ext cx="2121459" cy="112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4" cstate="print"/>
          <a:srcRect l="8107" b="19390"/>
          <a:stretch>
            <a:fillRect/>
          </a:stretch>
        </p:blipFill>
        <p:spPr bwMode="auto">
          <a:xfrm>
            <a:off x="20616" y="5922073"/>
            <a:ext cx="2449327" cy="89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6237312"/>
            <a:ext cx="1192212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1542" y="6298298"/>
            <a:ext cx="15509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9183" y="6122683"/>
            <a:ext cx="574489" cy="636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9165" y="6133367"/>
            <a:ext cx="792088" cy="61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6257925"/>
            <a:ext cx="1285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Prostokąt 36"/>
          <p:cNvSpPr/>
          <p:nvPr/>
        </p:nvSpPr>
        <p:spPr>
          <a:xfrm>
            <a:off x="-1" y="188640"/>
            <a:ext cx="91440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ea typeface="+mj-ea"/>
                <a:cs typeface="+mj-cs"/>
              </a:rPr>
              <a:t>Gravitational wave detectors, atomic clocks</a:t>
            </a:r>
            <a:endParaRPr lang="pl-PL" sz="36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ea typeface="+mj-ea"/>
                <a:cs typeface="+mj-cs"/>
              </a:rPr>
              <a:t>a naive theorist</a:t>
            </a:r>
            <a:r>
              <a:rPr lang="pl-PL" sz="2400" b="1" dirty="0" smtClean="0">
                <a:solidFill>
                  <a:prstClr val="black"/>
                </a:solidFill>
                <a:ea typeface="+mj-ea"/>
                <a:cs typeface="+mj-cs"/>
              </a:rPr>
              <a:t>(s)</a:t>
            </a:r>
            <a:r>
              <a:rPr lang="en-US" sz="2400" b="1" dirty="0" smtClean="0">
                <a:solidFill>
                  <a:prstClr val="black"/>
                </a:solidFill>
                <a:ea typeface="+mj-ea"/>
                <a:cs typeface="+mj-cs"/>
              </a:rPr>
              <a:t> approach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539552" y="4293096"/>
            <a:ext cx="770485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u="sng" dirty="0" smtClean="0"/>
              <a:t>R. Demkowicz-Dobrzański</a:t>
            </a:r>
            <a:r>
              <a:rPr lang="pl-PL" sz="2000" u="sng" baseline="30000" dirty="0" smtClean="0"/>
              <a:t>1</a:t>
            </a:r>
            <a:r>
              <a:rPr lang="pl-PL" sz="2000" dirty="0" smtClean="0"/>
              <a:t>, K. Banaszek</a:t>
            </a:r>
            <a:r>
              <a:rPr lang="pl-PL" sz="2000" baseline="30000" dirty="0" smtClean="0"/>
              <a:t>1</a:t>
            </a:r>
            <a:r>
              <a:rPr lang="pl-PL" sz="2000" dirty="0" smtClean="0"/>
              <a:t>,</a:t>
            </a:r>
            <a:r>
              <a:rPr lang="pl-PL" sz="2000" baseline="30000" dirty="0" smtClean="0"/>
              <a:t>   </a:t>
            </a:r>
            <a:r>
              <a:rPr lang="pl-PL" sz="2000" dirty="0" smtClean="0"/>
              <a:t>J. Kołodyński</a:t>
            </a:r>
            <a:r>
              <a:rPr lang="pl-PL" sz="2000" baseline="30000" dirty="0" smtClean="0"/>
              <a:t>1</a:t>
            </a:r>
            <a:r>
              <a:rPr lang="pl-PL" sz="2000" dirty="0" smtClean="0"/>
              <a:t>, M. Jarzyna</a:t>
            </a:r>
            <a:r>
              <a:rPr lang="pl-PL" sz="2000" baseline="30000" dirty="0" smtClean="0"/>
              <a:t>1</a:t>
            </a:r>
            <a:r>
              <a:rPr lang="pl-PL" sz="2000" dirty="0" smtClean="0"/>
              <a:t>, </a:t>
            </a:r>
            <a:br>
              <a:rPr lang="pl-PL" sz="2000" dirty="0" smtClean="0"/>
            </a:br>
            <a:r>
              <a:rPr lang="pl-PL" sz="2000" dirty="0" smtClean="0"/>
              <a:t>M. Guta</a:t>
            </a:r>
            <a:r>
              <a:rPr lang="pl-PL" sz="2000" baseline="30000" dirty="0" smtClean="0"/>
              <a:t>2</a:t>
            </a:r>
            <a:r>
              <a:rPr lang="pl-PL" sz="2000" dirty="0" smtClean="0"/>
              <a:t>, K. Macieszczak</a:t>
            </a:r>
            <a:r>
              <a:rPr lang="pl-PL" sz="2000" baseline="30000" dirty="0" smtClean="0"/>
              <a:t>1,2</a:t>
            </a:r>
            <a:r>
              <a:rPr lang="pl-PL" sz="2000" dirty="0" smtClean="0"/>
              <a:t>, R. Schnabel</a:t>
            </a:r>
            <a:r>
              <a:rPr lang="pl-PL" sz="2000" baseline="30000" dirty="0" smtClean="0"/>
              <a:t>3</a:t>
            </a:r>
            <a:r>
              <a:rPr lang="pl-PL" sz="2000" dirty="0" smtClean="0"/>
              <a:t>, M. Fraas</a:t>
            </a:r>
            <a:r>
              <a:rPr lang="pl-PL" sz="2000" baseline="30000" dirty="0" smtClean="0"/>
              <a:t>4</a:t>
            </a:r>
            <a:endParaRPr lang="pl-PL" sz="2000" dirty="0" smtClean="0"/>
          </a:p>
          <a:p>
            <a:pPr algn="ctr"/>
            <a:r>
              <a:rPr lang="pl-PL" i="1" baseline="30000" dirty="0" smtClean="0"/>
              <a:t>1</a:t>
            </a:r>
            <a:r>
              <a:rPr lang="pl-PL" i="1" dirty="0" smtClean="0"/>
              <a:t>Faculty of </a:t>
            </a:r>
            <a:r>
              <a:rPr lang="pl-PL" i="1" dirty="0" err="1" smtClean="0"/>
              <a:t>Physics</a:t>
            </a:r>
            <a:r>
              <a:rPr lang="pl-PL" i="1" dirty="0" smtClean="0"/>
              <a:t>, </a:t>
            </a:r>
            <a:r>
              <a:rPr lang="pl-PL" i="1" dirty="0" err="1" smtClean="0"/>
              <a:t>University</a:t>
            </a:r>
            <a:r>
              <a:rPr lang="pl-PL" i="1" dirty="0" smtClean="0"/>
              <a:t> of Warsaw, Poland</a:t>
            </a:r>
          </a:p>
          <a:p>
            <a:pPr algn="ctr"/>
            <a:r>
              <a:rPr lang="pl-PL" i="1" baseline="30000" dirty="0" smtClean="0"/>
              <a:t>2</a:t>
            </a:r>
            <a:r>
              <a:rPr lang="en-US" i="1" dirty="0" smtClean="0"/>
              <a:t> School of Mathematical Sciences</a:t>
            </a:r>
            <a:r>
              <a:rPr lang="pl-PL" i="1" dirty="0" smtClean="0"/>
              <a:t>, </a:t>
            </a:r>
            <a:r>
              <a:rPr lang="en-US" i="1" dirty="0" smtClean="0"/>
              <a:t>University of Nottingham</a:t>
            </a:r>
            <a:r>
              <a:rPr lang="pl-PL" i="1" dirty="0" smtClean="0"/>
              <a:t>, United </a:t>
            </a:r>
            <a:r>
              <a:rPr lang="pl-PL" i="1" dirty="0" err="1" smtClean="0"/>
              <a:t>Kingdom</a:t>
            </a:r>
            <a:endParaRPr lang="pl-PL" i="1" dirty="0" smtClean="0"/>
          </a:p>
          <a:p>
            <a:pPr algn="ctr"/>
            <a:r>
              <a:rPr lang="pl-PL" i="1" baseline="30000" dirty="0" smtClean="0"/>
              <a:t>3</a:t>
            </a:r>
            <a:r>
              <a:rPr lang="en-US" i="1" dirty="0" smtClean="0"/>
              <a:t> </a:t>
            </a:r>
            <a:r>
              <a:rPr lang="en-US" dirty="0" smtClean="0"/>
              <a:t>Max-Planck-</a:t>
            </a:r>
            <a:r>
              <a:rPr lang="en-US" dirty="0" err="1" smtClean="0"/>
              <a:t>Institut</a:t>
            </a:r>
            <a:r>
              <a:rPr lang="en-US" dirty="0" smtClean="0"/>
              <a:t> f</a:t>
            </a:r>
            <a:r>
              <a:rPr lang="pl-PL" dirty="0" smtClean="0"/>
              <a:t>u</a:t>
            </a:r>
            <a:r>
              <a:rPr lang="en-US" dirty="0" smtClean="0"/>
              <a:t>r </a:t>
            </a:r>
            <a:r>
              <a:rPr lang="en-US" dirty="0" err="1" smtClean="0"/>
              <a:t>Gravitationsphysik</a:t>
            </a:r>
            <a:r>
              <a:rPr lang="en-US" dirty="0" smtClean="0"/>
              <a:t>, Hannover, Germany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i="1" baseline="30000" dirty="0" smtClean="0"/>
              <a:t>4</a:t>
            </a:r>
            <a:r>
              <a:rPr lang="en-US" i="1" dirty="0" smtClean="0"/>
              <a:t> </a:t>
            </a:r>
            <a:r>
              <a:rPr lang="de-DE" dirty="0" smtClean="0"/>
              <a:t>Theoretische Physik, ETH </a:t>
            </a:r>
            <a:r>
              <a:rPr lang="de-DE" dirty="0" err="1" smtClean="0"/>
              <a:t>Zurich</a:t>
            </a:r>
            <a:r>
              <a:rPr lang="de-DE" dirty="0" smtClean="0"/>
              <a:t>, 8093 </a:t>
            </a:r>
            <a:r>
              <a:rPr lang="de-DE" dirty="0" err="1" smtClean="0"/>
              <a:t>Zurich</a:t>
            </a:r>
            <a:r>
              <a:rPr lang="de-DE" dirty="0" smtClean="0"/>
              <a:t>, </a:t>
            </a:r>
            <a:r>
              <a:rPr lang="de-DE" dirty="0" err="1" smtClean="0"/>
              <a:t>Switzerland</a:t>
            </a:r>
            <a:endParaRPr lang="pl-PL" dirty="0" smtClean="0"/>
          </a:p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endParaRPr lang="pl-PL" dirty="0" smtClean="0"/>
          </a:p>
          <a:p>
            <a:pPr algn="ctr"/>
            <a:endParaRPr lang="pl-PL" i="1" dirty="0" smtClean="0"/>
          </a:p>
          <a:p>
            <a:pPr algn="ctr"/>
            <a:endParaRPr lang="pl-PL" i="1" dirty="0" smtClean="0"/>
          </a:p>
          <a:p>
            <a:pPr algn="ctr"/>
            <a:endParaRPr lang="en-US" dirty="0"/>
          </a:p>
        </p:txBody>
      </p:sp>
      <p:sp>
        <p:nvSpPr>
          <p:cNvPr id="30722" name="AutoShape 2" descr="data:image/jpeg;base64,/9j/4AAQSkZJRgABAQAAAQABAAD/2wCEAAkGBxQSBhUTEhQVFRUWGB8ZFhcYGR8fGxwYGhkbGh0YHxUaHCghGiExHRwUIT0iJSkrLi4uGSEzODMsNygtLi0BCgoKDg0OGxAQGzIkICY2LywyNDIsLCwsNCwsNywyLCwsLywwLCwsNCwsLDQwLCwsLCwsLCwsLCwsLCwsLCwsLP/AABEIAMoA+QMBEQACEQEDEQH/xAAbAAEAAgMBAQAAAAAAAAAAAAAABAUDBgcCAf/EAE0QAAEDAgMDBwUMCAQFBQAAAAEAAgMEEQUSIQYxQRMiUWFxgZEHFDJTsRYXI0JigpKTocHR0zNSVXKistLhJGPC8BVDc+LxNDU2RIP/xAAaAQEAAwEBAQAAAAAAAAAAAAAAAgMEAQUG/8QAOxEAAQMCAgYIBQQCAgIDAAAAAAECAwQREiEFEzFBUfAUYXGBkaGx0SIyUsHhFSNCUyRiM/E0QwZysv/aAAwDAQACEQMRAD8A7igCAIAgCAIAgCAIAgCAIAgCAIAgCAIAgCAIAgCAIAgCAIAgCAIAgCAIAgCAIAgCAIAgCAIAgK7aSrdDs9USsID44nvaTqMzWkjTjqFZC1HSNau9UIPVUaqocY99Cv8AWR/VtXt/p8PBfE8vpko99Cv9ZH9W1P0+HgviOmSj30K/1kf1bU/T4eC+I6ZKPfQr/WR/VtT9Ph4L4jpko99Cv9ZH9W1P0+HgviOmSnz30K/1kf1bU/T4eC+I6ZKPfQr/AFkf1bU/T4eC+I6ZKPfQr/WR/VtT9Ph4L4jpkp998+v9ZH9W1P0+Hh5jpspsOwnlDnm2iZDVOYWSAtYQ0NtJvbqOmxbbpIWaqomMjVzN3oXU9W5z8Ljq68k9EIAgCAIAgCAIAgCAIAgCAIAgCAIAgCAIAgK/aGsdDgM8zQ0ujie9ocLtJa0kAgEXGnSrIWo+RrV3qhF7sLVU5D76tX6mk+rf+avY/TouK+Kex5fTn8EHvq1fqaT6t/5qfp0XFfFPYdOfwQe+rV+ppPq3/mp+nRcV8U9h05/BB76tX6mk+rf+an6dFxXxT2HTn8EHvq1fqaT6t/5qfp0XFfFPYdOfwQe+rV+ppPq3/mp+nRcV8U9h05/BB76tX6mk+rf+an6dFxXxT2HTn8EHvq1fqaT6t/5qfp0XFfFPYdOfwQpcW2xqKiozSCLTc0NIaOwZvt3rZDE2Ftmp7nnVUfSXYnuXs3J5DCtr5aefO2Gnc4eiXsccvWAJAL9aTR61uFVVE6hSxMp3YkS69e47nsxjArMCinFgXt5wHB40c36QPdZfOTxLFIrD6OKRHsRxaqosCAIAgCAIAgCAIAgCAIAgCAIAgCAIAgCAr9oagR4DPI5jZGsie4xu9FwDSS03B0O7cVZC1XSNRFtmhF62aqnHvdzS/sij8GflL2ehyf2r5+55nS2fQnPcPdzS/sij8GflJ0OT+1fP3HS2fQnPcPdzS/sij8GflJ0OT+1fP3HSmfQnPcPdzS/sij8GflJ0OT+1fP3HSmfQnPcPdzS/sij8GflJ0OT+1fP3HSmfQnPcPdzS/sij8GflJ0OT+1fP3HSmfQnPcDtzTW0wmj+i38pOhyf2rz3nFqmfQhrs2MMdKXGmhF+DWtAHY0NsFvbZqWPHfTyPcrlkXuyT1LOLaqBmHcmzDqbPxleGvN+JAdHYdm7tWd0LnSYletuCZG5jkjhwN28V+JfMqf8AijL/APp4/Af0rVfqPP6K/wDsXnvOmeTTa+F9YKNlO2nBBc0h187wBe/NGuUE9jexeLXU77a1XX7rWQ9+ilYiatqeK3VTpS8s9EIAgCAIAgCAIAgCAIAgCAIAgCAIAgCAICv2hlYzAZ3SszxtieXs3ZmhpJbfrFwrIkVZGo1bLdCL1RGqqnIPdJhP7MP0/wC69jo9T/YeZr4PoHukwn9mH6f906PU/wBg18H0D3SYT+zD9P8AunR6n+wa+D6B7pMJ/Zh+n/dOj1P9g18H0D3SYT+zD9P+6dHqf7Br4PoPEu0mF8mcuGa20u82v12K6lPUXzkOOnht8LMzXTW05ffkLXPA7uwXXoZIh4yxTqt8fkWeIYzQGiayGiLT8aR77uPgbBZoo5EerpHX6k2G6dbxoyLJeK5qQqGupBUgy07nMG9rXWJ6r8B9qukxK2zMlMsET0eiyvunBDPi2L0kk/wVGImDgHEk9ZN/sChAxzE+NbqW1eOR37So1OzPvMmz+N0lPiLZn08hcwhzAx9ucOJPEdXHjpouVDHSMwsslztI10b8crlW2y2Xid4wnEGVGGxzR+jI0OHSL8D1g3HaF85IxWOVq7j6Njkc1HIS1AkEAQBAEAQBAEAQBAEAQBAEAQBAEAQBAV20RjGAVBmDjFyT+UDfSLMpzAajW11ZDi1jcO26EJLYVuce85wL1NZ4j8xezhrOKc9x5mKl4KPOcD9TWeI/MTDWcU57hipeCjznA/U1viPzEw1nFOe4YqXgo85wP1Nb4j8xMNZxTnuGKl4KfHVWB5TaCsJ4DMPbyi6jave5Oe44r6a2SKa8X0hk9GUAntsPparfkiHkKlSrtqIhYYnNhnm7WwR1Ob473ka9jQ4hZ4UlxKsipbciGupX4EbDt3qvsYcKfh3nF6htQWjc1lrk9ZLhYKc2PDaLb1kKVHo6865cEMNZNRGpJjjlYz4oJubdZzb1ONFRqY1upVNr3PVY7Im4m0U2FtoSZI6mSU7gCGsHVcPue23V1qmRJlf8KojfFTTDZsa6z4neCe/PeVhfS39GX/fetPwmK1VxadZ8l+OUppfM4HTFzQZPhQALEjMGWcdLm9j+sT2eFXxPxaxUS2zL7n0FC9MOrvdey3gb6vON4QBAEAQBAEAQBAEAQBAEAQBAEAQBAEBFxWiE+GSwuJDZWOYSN4DgQSL8dVNj1Y5HJuOObiRUND96Gm9fP/B/Qt/6nJwTzMfQY+Kj3oab18/8H9CfqcnBPMdBj4qPehpvXz/wf0J+pycE8x0GPip5k8ktK2MudUTgAXJOSwA3n0F1NJSqtkanmRdRRNS6rkaPNs1E6uLYXSuaXWZe2Y8BuA39C9lqKjLyZceB80+uV0uGFt0vZOJa4/sNBS0rGmaR07hdzRlytH0b9Q6bE9Sy00z53KqJZqeJvrntpY2oub128E5/J52e2CZO10kkr44WA5n6b7bhcd//AJXaqo1VmtS7l3EaBX1CLJJZrE2qVc+zkRqyIXSlpNmXsXHgNAN56Fpaio279u/gYZK9VkVIm3TdxLjFdhIKbDWmaWQ1DxcRty2aOlxyn7N50G4lZYZ3TSLgT4E3+3PsejUvSmhRZf8AkXcmxO3nNdnEgYJsQaqryMc4AaucbWaOndv6Bx8VdUSshbid3GSjknqn4WNS29c8udyHrHNl6WOpyQSyyW9Jxy5b9DbN17VynWV7cUiW53kq2siifghzttXd3F55P9jXjFo6pr3MZGd5A5+hDmgcRYkX4doWbSE8bWLHtVfI2aL18zkkVERvr2e51peCfQhAEAQBAEAQBAEAQBAEAQBAEAQBAEAQBAEAQBAaRt/jf/1mHoMpHiGewnu617GjKb/2u7vc+c03XW/x2d/t917iHs5TNpcLNbMOcdIGniTfXv17gTrdW1T3TyJTs7+eczPQRNpIVq5dv8U54+mZT4fSS12NanVxzSO/Vb/uwA7FrlkZSxZbtnPqYIIpa+oz35qvBOdhP2qxVuQUlPpDFobfGcOviL37Tr0KmjgdfXSfMvknPkadJ1bbJTQ5Mb5rz4rmSsJpmUOG+dTi8r9IYzvFx6R6NPAdZsqp3uqpNTH8qbV557i+liZQw9JmT41+VOeUTrWxS0dNNXYudbucbvcdzR09nABbHvjpYupNh50UU1fP1rtXgnOxC0xzFWQUnmlJo0aSyDe93EX9p7hpvzU8DpXa+bbuThz+dptratkDOi02zevFedvhsPWyWy3LESzAiL4reL/wb7VytrtX8DNvp+Tui9Fa60svy7k4/j1OiMaAwAAADQAbgOiy8FVVVup9YiIiWQ9Lh0IAgCAIAgCAIAgCAIAgCAIAgCAIAgCAIAgCAr8dxMU2GukO8aNHS47h9/YCr6eFZpEYnKGWsqW08KyL3dpzjZ/DnVmM88ki+eV3VfdfpJ08ehe/UzJTxfD2Jz1HyNDTOrKj49m1V54mTarFfOMRDI/0cfMjaOPC4A6dAOoBco4NTHidtXNSWk6vpM2CP5UyT39uotK5ww/AhC0/4iYXkcN7W7rA+IHzis0adLm1i/I3Z18+yG6ZU0dTapv/ACO29Sc5J3qQNlMLa7NUz6Qw66/GcOFuI3acSQNdVfWzuS0UfzO9DLoyka69RN8jfNefHYQsSrZa7GNASXHLGzoHAfeT28FbFGymiz3ZqvPkZqieWuqMt+SJ1c7VLnFqltDh3msBvK4XnkG8XHojo08B1m6yQMWqk10nypsTnnuQ9GqlbQRdGhX4l+ZeeUTrW5H2P2c84l5WUfBNOg/XI4dnSe7ptZXVmqTAz5l8inRWjde7WSJ8Kea+3Hw4nSWizbDQDcvntp9giWyQ+oAgCAIAgCAIAgCAIAgCAIAgCAIAgCAIAgCAIAgOa7d4ryuKck08yLTtf8Y927uPSvodHQYI8a7V9D4/TVXrZtW3Y313+GzxJVZ/gdlxENJ6jV/S1ttR4EN7S4qqP/KqMf8AFuzt5z8DRL/gUaRp879vUnOXipF2PomtD6yb9HCOb1v6uy473DoVtdI5bQM2u9OfIo0TA1qOqpflbs7efNStaJK7HflSO7mtH3AePetC4KWHqTzX8mNEkr6nrXyT8IWO12INaG0kOkUOjvlP436bG/eT0LPRRKt55Pmd6c+Rr0pUNbali+Vu3rX8epJwxgoME85eBy8otC08G/rW8Ce4aXKrmVaqbVN+Vu3nnepdTtSgp9e/53fKnVzmvcmRU4BhT6zFDmJy3zSv46np6Sb/AGngtVTO2njy7ETngYKGkfWTfFs2qvO9TqkELWQhjAA1osAOAC+ac5XLddp9uxjWNRrUsiGRRJBAEAQBAEAQBAEAQBAEAQBAEAQBAEAQBAEAQBAV20GI+b4S+T41rM/eOg/HsBWimh1sqN8ewyVtT0eB0m/d27jn2x2HcvjOZ+rI+e8nieAJ7dewFe5XTaqKzdq5IfLaJp9fUY3bG5r27vfuI+L1bqzHiW65nBkY+Tew7OJPaVZBG2nhz3ZqU1Urq2q+Hetk7Ocy02wqGxU0dFEebGAZD0uOov4l3zh0LNQsWRzqh+1dnZzkbdLSNiY2kj2NzXt5z70MmFjzLZt1Qf00/Ni6m9P+ruaozf5NQkSfK3Ne3nLxJ0ydBpFnX535J2c5+BW7K4WJ8QL5P0UQzyE7jxAJ67EnqBWisnWJmFvzLkhj0ZSpPKr5PlbmvPr1GHG8QfWYxdoJBOSJvVfTvO/v6lOnhbTxWXtUrrKh9ZUfD2InPE6RgGEtpsOEY1dve7pcd/dw7Avn6mdZpFcuzd2H19FSNpokYm3f2lks5rCAIAgCAIAgCAIAgCAIAgCAIAgCAIAgCAIAgCAIDn/lFxHNWsgB0YMzv3nbvBv8y9zRcNmLIu/Lu59D5bT1Rie2FN2a9q7PL1PD/wDCbFAbpKo9+Qj2Zbd711P36u+5nr/36HF/xNHW/lJ6f9epi2LgbGyWskHNhaQ3rcRrbrsQPnqde5XK2Bu13pz6FeiI2xo+qfsamXbzl3lZhVK6sx4B2udxdIfk7z2dA7QtEz208N03ZIY6aJ1bVfFvW69nOSEja/EeWxctZ6EXMYBu03kDt07AFChh1cV3bVzUt0rU66fA3Y3JPuT8cPmezzKVv6SXnzEdHR4i3Y09Kop/8idZl2JknPO01Vi9DpW0zfmdm7ny7EJPk9wi7zUvG67Y+34zvu8VXpOosmqTtX7Jz1FugqPbO7sT7r9vE3teKfTBAEAQBAEAQBAEAQBAEAQBAEAQBAEAQBAEAQBAEB5keGxlxNgBcnqC6iKq2Q4qoiXU5NA01m0Yv/zZLnqbvI7mj7F9O5Up4Mtyef8A2fCsRaysz/kvl+EJe3FdymNFjfRiGQAbr73fbp81VaOiwQ4l2rn7GjTM+sqMCbG5e/t3EzaU+bbPQUg0c4cpL7bfSv8AQCqpP3p3zbtic9nqaNIr0aljpk2rmvPb6HzAj5rsxNVbnyfBxey478x+YlT+/UNh3JmvPO05Rf4tG+o/k7JOe30IexdAJMV5R/6OEZ3E7rj0fvPzVdXyqyPC3a7L356zPoiBJJ9Y75W5r9vfuIdXM+sx0kb5X2aOhu4eA396tY1tPDnuQzyvfW1WX8lsnUn4TadWoaVsVI2NnotAA/Ht4r5mR6vcrl2qfcRRNiYjG7EM6gWBAEAQBAEAQBAEAQBAEAQBAEAQBAEAQBAEAQBAEBRba1nJ7PvtvfZg+dv/AIQ5bdHx4506s+e883S82qpXcVy8dvlc1bYWMMM9S7dFGbdp1PfYW+cvS0iquwRJvU8TQrUZrKh2xqfn7eZW7NUxqNomZtecZHns52vabDvWirekUC27EMmj41qKtqu44l9fNRtJUmo2ifl153JsHYcot2m570pGJDAl+1TmkJFqKtUbxwp6ealhttII+RpWHmwsBPW4i2vXYX+cqNHtV2KZdrl556jXph6RpHTN2NTz59T0/wDw2xIG6Sqdfryfha301xP3qvqZ68+hJf8AF0db+Unp/wBepn8nWH5qt85GjBlb+87ee5unzlDSk1mpGm/PnncT0DT4numXdknau3y9Tf14Z9SEAQBAEAQBAEAQBAEAQBAEAQBAEAQBAEAQBAEAQBAaJ5Sar4aKIcAXkdug9jvFe1olmTn9x8z/APIJc2R9/t9yLJ8DsABudPJc9l7+FmN+krE/crV4NTn1KnfsaLRN7158k8xsd8FhlVU8WsysPyt9vHk12u/ckji4rdefE5on9qGWo4JZOfAg7E0nKbQMvujBee7QfxFp7ldpCTBAvXlz3GbQ8OsqkVd2fPeRat5q9oTb/myWafkk5R4Nt4KxiJBBnuTnzKJVWrq1t/Jbd2xPIsNuqkHFxE3RsLA0Dhci5+zKO5UaOYqRY12uW5q01KizpG3Y1ETnyN22VoeRwKNttSM7u12v2Cw7l49ZLrJnL3eB9Jo6DU0zW79q9qluspuCAIAgCAIAgCAIAgCAIAgCAIAgCAIAgCAIAgCAIAgOWba1GfaOT5NmjuAv9pK+l0ezDAnXmfFaYkV9W5OFk57ydt0cjaanH/Li177NH8p8VTo74scnFefU06aVGJFCn8U/H2PlX8FsDG3cZpMzuy5IPg2NGfuVrl+lOfVRL+zoxrd71vz4IfNmPgtnqufccvJtPQSPxczwSs+OeOPv58FOaN/apJpu5O3lUMGwlOHY8HHdGxz+r9X7ye5WaSfaGyb1sVaEjxVOJf4oq/b7ldTtNVtAL3+Fluf3S658BfwV7l1EHYhkYnSqvP8Akvl/0dfC+VPvQgCAIAgCAIAgCAIAgCAIAgCAIAgCAIAgCAIAgCAIAgOSw/DbVDiHz37i+/sX1Dv26bsb9j4Zn71d2u8rkjbifNtHJ8kNaPog+0lV6ObaBOu5Zpl+KrcnCyc+JM235kFLD6uLXvs2/wDCVVo/4lkk4rz6mjTPwNih4J7J9j5VfB7ARjjLKSewF2v8LEZ8da5eCc+ol/b0W1PqX39kPmzXwezdZN0tEYPQSCPa5q7V/HURM7+fAaO/bpJpe7nxMewFPm2gDv1GOd3mzf8AUVLSb8MFuK/n7Feg48VTi4Iq/b7nTF86fYhAEAQBAEAQBAEAQBAEAQBAEAQBAEAQBAEAQBAfCUB4dO0b3NHeFLC7gRV7U3mOSrbyLi1zTlaToQdwXUjddEVCKyNwqqLsOY7Fx32ki6sx8GO++y+jr1tTu7vU+M0Q29Yzv9FMWJ/C7UPB+NOW92fL7FKL4KZF4JfyIVH7tc5F3ut52J238t9oSP1WNHtd96p0Y20HaqmnTjr1VuCJ7/czbW83BaKP/LuR15Wf9yhRfFLK7r9yzSl208DOr7IfPQ8n3/Vm9h/7F35q7sTn1OZR6K/+zuf/AMk3ybtA5eRxAADRc7vjE6/RVOlVVcDU6zRoBERJHr1fc3ZtSw7ntPeF4+Bybj6NJGrvQyNcDuIXLErop9XDoQBAEAQBAEAQBAEAQBAEBgnqQ34r3Hoa0n7bWU2sxb08St0iN3L4KV02MyD0aWd3aGgfzH2K9tM1dsiefsZXVb0+WJy+HuQJccrPi0RHa6/sAV7aWm3y+RldW1n8YPMhSYtiZ3U7W9jT971ckFEn8/P8Gd1XpNdkaJ3fkiyVeKk+i8dQYz7xdWJHQJv81KHS6WXdbuaRZG4o7fy/cQPZZWotCnApcmlXbcXknoR3UGInf5we15/qU0lo02YfD8FS0+kl24vH8mF+C1p3xyntP91NKmmTYqFa0Veu1HeP5MXubqvUP+z8VLpkH1IVfplX9Cnz3N1XqH+A/FOmQfUg/TKv6FNg2YwieOgq80bmudFlYDxNnaDvssNXURPfHZ10Rc/I9bR1HPFFNibZVSyduZ52MwWaLGs8sbmtDDqek2/uu19TE+LCx11uR0TQzxVGKRtkspEo8CqPdEyR0Tg3lg8k23Z8196tfVQ6hWo7O1vIoioKnpaSKzLFfzue9qcEqJceleyJzmm1iLa2Y0dPUuUdTCyFrXOz/JLSVDUS1LnsZdMvRCbtlhM0tTEIo3OayIC4tvudN/QAqaCoiY12N1lVTRpaknlexI23REPOJYPMdkaeFsbi9ri5zdLi5ef9S7FURdKe9Vyt7exyooploY4mtuqLdfP3GH4POzZCojMbhI97bN4kAs1/m8ElqInVTHYskT3EFHOygkZh+JVTLqyNf9zdV6h/2fit3TYPqQ8n9Mq/oUe5qq9Q/wCz8U6bB9SHf0yr+hT2zAawbopB2H+64tVTrtchJtBWt2NXxMzcMrxubOOx5/qUFnpF2qngWJS6RTZi8fyZW0uJA6Gp+mfYXKKyUS/T4E0h0mn1eP5JDDig3ct35T7VWvQV4eZcn6snHyMzKrFQdzz2sZ+CisdAu9PFSxJdLJuXwaSWYpig3wA9rfwcFWsFCv8ALz/BclTpRP8A1p4fkkxY1iHxqQHsuPa4qtaak3Sc+Ba2s0h/KH7fdSVHjtVfnUL+0PHsLfvVS0sG6VPAvbW1X8oF8UJkWMvPpUtQOwNP+pVLTt3SN8/Y0Nq3rtid5e5Pgqw74sjT8ph9u5UujVN6eJobKjtyp3KSFWWhAEAQGuY/tQYcUZS08Dqmoc3PkDgxrWXtd0jtBuP9ri+mKnxNV7nWbs4+RTJLhdhal1JmA4rNMHielkpnsto5zXMde/oyN9K1tdOIUJY2tthdckxyu2pY1/CttaqpoRNBhr3sN7ETxjUGxFnAHf1LRJSxxuwuksvYpUyd70ujfMvKLaEP2omonRljo2CRrs1w9htcgWFrEgePQqHQ2iSRF25dhYkl3qw+nHwdrPMmszERcrJJm0aL2DcttT6PEaOXNT+1rFXfY7rPjwd5RYVtrVVNCJYMNe9huARPGNRoRZwB3rRJSxxuwuksvYpUyd70ujfMsdp9sGUOJU8crCWzek/NYMALQSRbUa34blVBTLK1ytXYSlnSNyIu8n1eOBm0sNJkvyzHvz33ZBe2W2vioNivGr77CayWejeJQVm2tTFWxxPw54fMXCIcsznZbE6gWGhG+29aG0sbmq5JMk25KVLO5FRFbt6ywq9qJIaSmdPTOjfUVDYOTMgJZmJAeXNFj02VTadHK5GuuiJfYTWVWol02rYm47jwpq+mjLC7ziTkwb2y7tbW139ShFDja5b7EuSfJhVE4lrUS5KdzrXygm3YLqpEutia5GpYJtfU1UEckeHvMUhtynLMsAHZXOykA6EO4cFrlpmRqqK/NOpSiOZz0RUbl2mSr2um/wCOT08FE+cwZc7mytbo9ocOa4dosL7lxtM3A17n2v1HVmdiVqNvYuNmsejrcO5WMObZxY9jxZzHttdpHeD39ypmhdE7CpOORJEuhWYFtmyp2jlpRGW5M2SQnSTk3hjrC3T1ncrZaVY40ffb5XIMnRz1bYbZ7Ytw6aEOjMglzXIdbKGllzaxv6X2JTUqzotltYTTpFa6bTNtntW3D6BkhZypkdlDQ62gaSXXsdNw+cuU1OszlS9rHZpkiS562g2mFNs9HVCMyCQsAaHW/SC451iuRQayRWXtt8jskuBmKww3GauSciWgdC0NJDjMxwLhubZtzr0o+KNEyffuUNe9drbd5GpttGO2KdiHJkBt7x5tcwfkDc1uN2ndxUlpVSbVXIpOmq1h8n21Y3YkYhyZINgI82ublMhGa3Czju4LqUqrPqrnNemq1hnxfagxVzKaGndUVTmcoYmuDWsb0uldoNdN3hcXjHTo5qvc6zdl/wAEnzWXCiXU9YDtNy2Ivpp4XU1SxucxucHBzD8ZkjdHcP8AYNuS0+BqPat28RHLiXCqWUgP2ymNfPHDQyTNp3lj3NkbfTiGEXOg3C6sSlbharn2v1Edc66ojb2JU+2UXuNdiETHPYLcwnK65eGFpOoBBN+N+9RSldrtUu06s7Uj1iHvF9qhCaZkcRlnqbFkQdazSLl7nWNgOm3AngVyOnxYlVbIm86+bDZES6qbENyzFx9QBAEAQGp7T7KSzYu2rpKg09Q1mQki7XN1IBHDfxBGg00WuGoa1mre26GeWFXOxtWymPY/H6mTFKijrWs5aAA54/Rc1wB1HTq08N+4W17UQxta2SPYvEQyOVysftQo/JbSVh2ehdHURsgEhzRmK7iA/nDlL6X14aXV9c6JJFRW58blVKj8CWXItttB5ttTQ1w0bn83mPDJJfKT1Al58FVTfHE+LvTuLJvhe1/d4nvydt5aSrr3b6mYiP8A6MXNZ94+aFyr+HDF9Keain+LFJx9EKXyW0lY7Z6F0dRGyASHNGYruID+cOUvpfXhpdXVzokkVFbnxuV0qPwJZciftvQNqNtaKB/oyxVDD1XiNj2ggHtCrpnqyF7k3K31JTtxSNbxuVGy9c9+11FDP+npmTwSdeRvNd1gttrxsSrp2IkT3N2OsqFcTlWRrV2pdDYdsf8A5xhX7838saz0/wDwS933Lpf+VneY/Ki1xZQhjg15rIw1xFw1xvZ2XjY2NuK7Q2+O/wBKnKm/w24oVm0NHVR7R4d51UtnBqRlDYgzKbtubgm6tidGscmBtsuNyEjXo9mJb58DoeI/+3yfuO/lK85vzIbF2Gi+Sylqvc9TPFQwU/wnwPJc79JIP0ub9bnbupb650escmHPLO/ZuMtKjsCLfIq8RxGrptq8VmpGxODORMoeHFwZyfpNAcBpzib8Owq1jI3xRNffO9vErc57Xvc3qL3CnR4f5Ppqlk3LOkDpuVtYOlks1oy/F52UEdN924Z5LzVCMVLWyt1IWstHErr33mn0te2lhw2QQ1MZp3ETvkiLWFs555znfa7rX3rY5iyLIl0W+yy55bDOjsCMWy5bcuJtG21D51thHTcfMpnDqc+7Wn6QHgstM/Vwq/8A2TyL5m45MPUprTKs4jh4cdRR4bIXX38u5ro9e1rA5asOodb6nJ4bfuUYtal+DV8S42plLvJRRkHW0Av1htvaFRAlqt/eWyr/AI7e43fBKWrZI7zqojmBAyhkeSx4k6m/BYpHRr8jbd9zUxHp8y3ObSNLK2XDRuficbsv+S8cp9gYwr0kzak3+q+KZGLYqx/7J4HynYXVcWGH4mJvdl/yY28pu6CHOP8A4RckWb/VPFcgmapH/t5G0bPaeVHEA70jHGW9bA1gNur0R2rLN/4sdusuj/539x5xvXytUOX0hC8vt+plltfqvfvK7F/4j78U+wf/AOQ23BTXpMVq6WuxKWmEXJCptM5zXOewG4EjWhwBA678OF7aEjikbG1972y4dhSr5GK9W7LlpjuEx0vkfkjik5VpDH8puDy+aM5gOAtbuCqikWSsRXJbb6KSlYjKZUTq9UPuyDxDtm9tVrNPCw0sp9ExBo+CaPikW78pPEX5UJihRWbEVbp18SUXwyqjtq7OzgdHXnGwIAgCAICgxbZt0uImaOrqYHEBpax4yEDd8G4EA9a0Rzo1uFWovqVOjut0VUM2z2zkVIJC10kkkpvJLI7M9xG65sBYXOllGWd0lr5ImxE2HY4kZe28o6PydthpwyKur42Dc1koaNd5sGWWh1crlu5jV7ipKVE2OXxNhx3A2VeCOppS7K4N5wtmu0gh1yN9x9pWaKVY342l0kaPbhUkYRhzKfC44I75Y2hoJ3m3E24k3PaVGR6vcrl3nWtRrUahq1H5O2w04ZFXV8bBuayUNGu82DLLW6uVy3cxq9xQlKibHL4l9PgLH4zT1Je8vpmua0XFnZ25SXaXJtroRqs6TKjHMtkv2LVjRXI7gYXbLw+6oV4Lmy5cpaLZXc0tzEWvfLYb/ihd6Q7Varcc1TdZrN5IxPA2T4tTVDnPDqYuLALWOcAHNcX4DcQosmVjHMTf9iTo0c5HcD5j+Cx1LoDI9zeRmbKzKQLubuBuDp2WK7FK6O9k2pYPYjrX3Zn3GMCZU1tPI9zwaeTlGBtrE6aOuDppwsuRzKxHIm/IPjRyoq7iwqGh0RYTbMCOvUW0VaZZklIWz2Dso8GZTxuc5jM1i+2bnOc83sAN7jwVk0qyvV67yLGIxuFDHQ4FHHjFRUBznOqcmdrrFoyNyiwtfdvuSjpnOY1nD7hGIjldxKj3BwDCTTcrNyHLCYRktsN/wVy2+Tcbb7i99Te7pj8eOyXtb89pX0duHDu2l5tBg8dZhD6eW4a+1y21wQQ4EEg8QFRFKsT0e0skYj24VItHs6xmMsqeUkfIynFOMxbYtBvnNmjnE36tdym6dVYrLZXucSNEdi6rGLC9k4IIqprC7/FFxkvbmh2bmtsNwzOte+9dkqXvVqr/ABONha29t5jqtj4pNmI6EyS5IyCHAtz80ki5y249HBdbUubKstkuvgcWFqswHrCNlzBiDZDW1str/Byy5mG4I1bl16e0JJUY22wNTsQMhwrfEq9qnqfZSF21ra8ucJGi2XTKTlczMdL3sengFxKhyRLFuCwtWTWbxBspC3ax1eHOMjhbLplBytZmGl72HTxKLUOWJItwSFus1m8yY5szHUVrJw+SCdgs2WIgOy/quBBDm6nQhcinVjVba6LuUk+JHKi7FGBbMx01Y+YvkmnkFnSykF2XTmgAANboNB0DoCSzq9EbayJuQ4yJGqq7VMmH7OxRS1Ju54qnF0jX2LdQQWgADSxO+64+Zzkb/rsOpGiX6yCzYyIbKvoDLMYnG4JLc7RnD8rTltbMOIO89VrOlO1qS2S5DUN1ervkSMb2WiqqKFjnSMdAQYpWEB7S0Aby0jg07t4HQoRVDo1VU37U3EnxNeiX3F4wWYATc239PXoqC09IAgCAIAgCAIAgCAIDiGBYXh/vfvnlcxlW0SGNwlIkztvyYEYdrrbh+K9yWSfpGFubct2XWeWxseqxKuee8tsbcJsHwc4hbK5zuVLyRdlm2c51wQS3KSetUxfC+XVdxa/4mx6wsNkhDHt66PDXE0fIXmAc50YlubWc4nW2Xj+t0G1dRiWBHTfNfLjYlFhSW0ey2faetjsJixWCatrWmYySubE1zjljiAFmtaCADrv6r7ybqiR1OqRx5WTPrU7CxJUV78/Y+7P4u+ihxOnJMjaIF8GY3Ia5ri2MnoFmeJ6guSxpKsb9mLJfcRvVmNv07DFhGA0L9nY6rE3tdNUjOZZZS066taznACzbaD2WAlJNMkishTJNyJ6hkbFYjpNqkryimI+TxnJP5SIPja1+fPcNOW5fc5jodVCjxJULdLLmdqFTVZLlkVsEVJFtnRtwh1y5zvOWxvc+PkhbVxJI3F1uu3G17VWR0L1n7rpZblaIxsjdV39hZeUamdXYvDQM+LFJUP7Q0si/jJB6nKqjckTFlXiie/kWVCLI5I07fYtsBxzlvJ0Kgm7mU78545o2kE9+W/eqpYcNRg6/UsjkvDiXh6Gp+TKt8yo6lkno+bsrGDpbks/7cje5a61utVqpxVvsZ6Z2BFReFzN5JonR41MJDd88EdQT053Odf8AjHio16o5iW2IqodpUVHLddqIpFwmoMflMfU/ElqpaR56w1uQd7g36KnI29MjN6Ijvci1VSbFuVVQ+icy+VBlXfmCqdSs/wDzhynXoJeT3lLYaVY99sXip26rPjvle3kSNuBRe+K3/iFuR80H6/p8o+36Pnbs3Uo0ut6P+1tv1cE4nZ9Xrk1my3X9jdtjqajZgodQC0Eji8Hn6uHMJ+E5w9C3csNQ6VX2l2p2fY0woxG/Bs7/ALl4qC0IAgCAIAgCAIAgCAIAgCAIAgCA0Lya7MRDZuN1TSME4e7WWIZxZ3NPOF+xehW1DllVGOy6lyMlNEmBMTc+wn7aUD5cdw+0bpGNmdylmlzQ0hvpaWA371VTvRrJM7LYnM1VczLeYdnKSWg2lkpBHI6jlvLA8NJbE8+lE51uaNDa56N5cVKZzZo0kv8AEmS9fWcjasb1Zb4VzTq6iFs++XCTNTSU1RNCZDJTyQM5S7XAcxwBu0iw37yTwsTOVG1Nno5EXYt8u8jHeG7VRVTdbMkbP7NyTU1fLVNMT667WsOro47ODSflajT5I3XIEZZ2tVjWZ4fNTscSqjld/Ir4KmWLZnzGrw+eWWJjmRPjiEsR0LWPD/imxHXYdwsVrXSa1j0RFzW62XrIoqtZgc1VVOq6HnE8FqG+SuCAwvMzXtLo2jM4DlHO3NvwI7F1krFqnOvl+Djo3JAjbZls+gkoNsWyU8T3UtXpOyNpIilG6XKBzWm+vD0vkhU42zQ2cvxN2dacCzCscl2pku3t4kLD9mpK3H6uqmkq6W8nJRCNxic6JgAzatuWnmnTS996sfO2KNjGojsrrfPNSDYle9z1VU3cCJRYZPS4RitE2OaRhaXU78hOflGZXAOAs51sl7cQ7RSdIyR8Ul0Rd/VYi1jmNezNeHeR9pdmqh2F4cIWPDn07KWos0ktaeTPOFuaAeUuTuUoZ2I6TEu9XJ5nJY34WW4WU2aDD3x+UoPbG4QmiDM4acgc2TRubdfK0adazK9FprKueK/kXo1UmvbKxrowSd2xtU8RSCcVzqqFpYcxIczUNtc83PbpWjWsSZqXyw4VKcDtW5bZ3uhmOBTRbPYVaOR0jatks1mkubyhL3lwA0sLNJPQua1rpJc8rKid2w7q3IxnG91J2PyyU/lFbUimqJ4/NRHeGMu5xkcbX0G7r4hQiRr6fBiRFvfNeolIqtmxWVUtuNpwHFjU07nGnngyutlmZlJ0vcC5uOCySx4FtiRew0MfiS9lTtLRVEwgCAIAgCAIAgCAIAgCAIAgCAIAgCAIAgCAIAgCAIAgCAIAgCAIAgCAIAgCAIAgCAIAgCAIAgCAIAgCAIAgCAIAgCAIAgCAIAgCAIAgCAIAgCAIAgCAIAg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AutoShape 4" descr="data:image/jpeg;base64,/9j/4AAQSkZJRgABAQAAAQABAAD/2wCEAAkGBxQSBhUTEhQVFRUWGB8ZFhcYGR8fGxwYGhkbGh0YHxUaHCghGiExHRwUIT0iJSkrLi4uGSEzODMsNygtLi0BCgoKDg0OGxAQGzIkICY2LywyNDIsLCwsNCwsNywyLCwsLywwLCwsNCwsLDQwLCwsLCwsLCwsLCwsLCwsLCwsLP/AABEIAMoA+QMBEQACEQEDEQH/xAAbAAEAAgMBAQAAAAAAAAAAAAAABAUDBgcCAf/EAE0QAAEDAgMDBwUMCAQFBQAAAAEAAgMEEQUSIQYxQRMiUWFxgZEHFDJTsRYXI0JigpKTocHR0zNSVXKistLhJGPC8BVDc+LxNDU2RIP/xAAaAQEAAwEBAQAAAAAAAAAAAAAAAgMEAQUG/8QAOxEAAQMCAgYIBQQCAgIDAAAAAAECAwQREiEFEzFBUfAUYXGBkaGx0SIyUsHhFSNCUyRiM/E0QwZysv/aAAwDAQACEQMRAD8A7igCAIAgCAIAgCAIAgCAIAgCAIAgCAIAgCAIAgCAIAgCAIAgCAIAgCAIAgCAIAgCAIAgCAIAgK7aSrdDs9USsID44nvaTqMzWkjTjqFZC1HSNau9UIPVUaqocY99Cv8AWR/VtXt/p8PBfE8vpko99Cv9ZH9W1P0+HgviOmSj30K/1kf1bU/T4eC+I6ZKPfQr/WR/VtT9Ph4L4jpko99Cv9ZH9W1P0+HgviOmSnz30K/1kf1bU/T4eC+I6ZKPfQr/AFkf1bU/T4eC+I6ZKPfQr/WR/VtT9Ph4L4jpkp998+v9ZH9W1P0+Hh5jpspsOwnlDnm2iZDVOYWSAtYQ0NtJvbqOmxbbpIWaqomMjVzN3oXU9W5z8Ljq68k9EIAgCAIAgCAIAgCAIAgCAIAgCAIAgCAIAgK/aGsdDgM8zQ0ujie9ocLtJa0kAgEXGnSrIWo+RrV3qhF7sLVU5D76tX6mk+rf+avY/TouK+Kex5fTn8EHvq1fqaT6t/5qfp0XFfFPYdOfwQe+rV+ppPq3/mp+nRcV8U9h05/BB76tX6mk+rf+an6dFxXxT2HTn8EHvq1fqaT6t/5qfp0XFfFPYdOfwQe+rV+ppPq3/mp+nRcV8U9h05/BB76tX6mk+rf+an6dFxXxT2HTn8EHvq1fqaT6t/5qfp0XFfFPYdOfwQpcW2xqKiozSCLTc0NIaOwZvt3rZDE2Ftmp7nnVUfSXYnuXs3J5DCtr5aefO2Gnc4eiXsccvWAJAL9aTR61uFVVE6hSxMp3YkS69e47nsxjArMCinFgXt5wHB40c36QPdZfOTxLFIrD6OKRHsRxaqosCAIAgCAIAgCAIAgCAIAgCAIAgCAIAgCAr9oagR4DPI5jZGsie4xu9FwDSS03B0O7cVZC1XSNRFtmhF62aqnHvdzS/sij8GflL2ehyf2r5+55nS2fQnPcPdzS/sij8GflJ0OT+1fP3HS2fQnPcPdzS/sij8GflJ0OT+1fP3HSmfQnPcPdzS/sij8GflJ0OT+1fP3HSmfQnPcPdzS/sij8GflJ0OT+1fP3HSmfQnPcPdzS/sij8GflJ0OT+1fP3HSmfQnPcDtzTW0wmj+i38pOhyf2rz3nFqmfQhrs2MMdKXGmhF+DWtAHY0NsFvbZqWPHfTyPcrlkXuyT1LOLaqBmHcmzDqbPxleGvN+JAdHYdm7tWd0LnSYletuCZG5jkjhwN28V+JfMqf8AijL/APp4/Af0rVfqPP6K/wDsXnvOmeTTa+F9YKNlO2nBBc0h187wBe/NGuUE9jexeLXU77a1XX7rWQ9+ilYiatqeK3VTpS8s9EIAgCAIAgCAIAgCAIAgCAIAgCAIAgCAICv2hlYzAZ3SszxtieXs3ZmhpJbfrFwrIkVZGo1bLdCL1RGqqnIPdJhP7MP0/wC69jo9T/YeZr4PoHukwn9mH6f906PU/wBg18H0D3SYT+zD9P8AunR6n+wa+D6B7pMJ/Zh+n/dOj1P9g18H0D3SYT+zD9P+6dHqf7Br4PoPEu0mF8mcuGa20u82v12K6lPUXzkOOnht8LMzXTW05ffkLXPA7uwXXoZIh4yxTqt8fkWeIYzQGiayGiLT8aR77uPgbBZoo5EerpHX6k2G6dbxoyLJeK5qQqGupBUgy07nMG9rXWJ6r8B9qukxK2zMlMsET0eiyvunBDPi2L0kk/wVGImDgHEk9ZN/sChAxzE+NbqW1eOR37So1OzPvMmz+N0lPiLZn08hcwhzAx9ucOJPEdXHjpouVDHSMwsslztI10b8crlW2y2Xid4wnEGVGGxzR+jI0OHSL8D1g3HaF85IxWOVq7j6Njkc1HIS1AkEAQBAEAQBAEAQBAEAQBAEAQBAEAQBAV20RjGAVBmDjFyT+UDfSLMpzAajW11ZDi1jcO26EJLYVuce85wL1NZ4j8xezhrOKc9x5mKl4KPOcD9TWeI/MTDWcU57hipeCjznA/U1viPzEw1nFOe4YqXgo85wP1Nb4j8xMNZxTnuGKl4KfHVWB5TaCsJ4DMPbyi6jave5Oe44r6a2SKa8X0hk9GUAntsPparfkiHkKlSrtqIhYYnNhnm7WwR1Ob473ka9jQ4hZ4UlxKsipbciGupX4EbDt3qvsYcKfh3nF6htQWjc1lrk9ZLhYKc2PDaLb1kKVHo6865cEMNZNRGpJjjlYz4oJubdZzb1ONFRqY1upVNr3PVY7Im4m0U2FtoSZI6mSU7gCGsHVcPue23V1qmRJlf8KojfFTTDZsa6z4neCe/PeVhfS39GX/fetPwmK1VxadZ8l+OUppfM4HTFzQZPhQALEjMGWcdLm9j+sT2eFXxPxaxUS2zL7n0FC9MOrvdey3gb6vON4QBAEAQBAEAQBAEAQBAEAQBAEAQBAEBFxWiE+GSwuJDZWOYSN4DgQSL8dVNj1Y5HJuOObiRUND96Gm9fP/B/Qt/6nJwTzMfQY+Kj3oab18/8H9CfqcnBPMdBj4qPehpvXz/wf0J+pycE8x0GPip5k8ktK2MudUTgAXJOSwA3n0F1NJSqtkanmRdRRNS6rkaPNs1E6uLYXSuaXWZe2Y8BuA39C9lqKjLyZceB80+uV0uGFt0vZOJa4/sNBS0rGmaR07hdzRlytH0b9Q6bE9Sy00z53KqJZqeJvrntpY2oub128E5/J52e2CZO10kkr44WA5n6b7bhcd//AJXaqo1VmtS7l3EaBX1CLJJZrE2qVc+zkRqyIXSlpNmXsXHgNAN56Fpaio279u/gYZK9VkVIm3TdxLjFdhIKbDWmaWQ1DxcRty2aOlxyn7N50G4lZYZ3TSLgT4E3+3PsejUvSmhRZf8AkXcmxO3nNdnEgYJsQaqryMc4AaucbWaOndv6Bx8VdUSshbid3GSjknqn4WNS29c8udyHrHNl6WOpyQSyyW9Jxy5b9DbN17VynWV7cUiW53kq2siifghzttXd3F55P9jXjFo6pr3MZGd5A5+hDmgcRYkX4doWbSE8bWLHtVfI2aL18zkkVERvr2e51peCfQhAEAQBAEAQBAEAQBAEAQBAEAQBAEAQBAEAQBAaRt/jf/1mHoMpHiGewnu617GjKb/2u7vc+c03XW/x2d/t917iHs5TNpcLNbMOcdIGniTfXv17gTrdW1T3TyJTs7+eczPQRNpIVq5dv8U54+mZT4fSS12NanVxzSO/Vb/uwA7FrlkZSxZbtnPqYIIpa+oz35qvBOdhP2qxVuQUlPpDFobfGcOviL37Tr0KmjgdfXSfMvknPkadJ1bbJTQ5Mb5rz4rmSsJpmUOG+dTi8r9IYzvFx6R6NPAdZsqp3uqpNTH8qbV557i+liZQw9JmT41+VOeUTrWxS0dNNXYudbucbvcdzR09nABbHvjpYupNh50UU1fP1rtXgnOxC0xzFWQUnmlJo0aSyDe93EX9p7hpvzU8DpXa+bbuThz+dptratkDOi02zevFedvhsPWyWy3LESzAiL4reL/wb7VytrtX8DNvp+Tui9Fa60svy7k4/j1OiMaAwAAADQAbgOiy8FVVVup9YiIiWQ9Lh0IAgCAIAgCAIAgCAIAgCAIAgCAIAgCAIAgCAr8dxMU2GukO8aNHS47h9/YCr6eFZpEYnKGWsqW08KyL3dpzjZ/DnVmM88ki+eV3VfdfpJ08ehe/UzJTxfD2Jz1HyNDTOrKj49m1V54mTarFfOMRDI/0cfMjaOPC4A6dAOoBco4NTHidtXNSWk6vpM2CP5UyT39uotK5ww/AhC0/4iYXkcN7W7rA+IHzis0adLm1i/I3Z18+yG6ZU0dTapv/ACO29Sc5J3qQNlMLa7NUz6Qw66/GcOFuI3acSQNdVfWzuS0UfzO9DLoyka69RN8jfNefHYQsSrZa7GNASXHLGzoHAfeT28FbFGymiz3ZqvPkZqieWuqMt+SJ1c7VLnFqltDh3msBvK4XnkG8XHojo08B1m6yQMWqk10nypsTnnuQ9GqlbQRdGhX4l+ZeeUTrW5H2P2c84l5WUfBNOg/XI4dnSe7ptZXVmqTAz5l8inRWjde7WSJ8Kea+3Hw4nSWizbDQDcvntp9giWyQ+oAgCAIAgCAIAgCAIAgCAIAgCAIAgCAIAgCAIAgOa7d4ryuKck08yLTtf8Y927uPSvodHQYI8a7V9D4/TVXrZtW3Y313+GzxJVZ/gdlxENJ6jV/S1ttR4EN7S4qqP/KqMf8AFuzt5z8DRL/gUaRp879vUnOXipF2PomtD6yb9HCOb1v6uy473DoVtdI5bQM2u9OfIo0TA1qOqpflbs7efNStaJK7HflSO7mtH3AePetC4KWHqTzX8mNEkr6nrXyT8IWO12INaG0kOkUOjvlP436bG/eT0LPRRKt55Pmd6c+Rr0pUNbali+Vu3rX8epJwxgoME85eBy8otC08G/rW8Ce4aXKrmVaqbVN+Vu3nnepdTtSgp9e/53fKnVzmvcmRU4BhT6zFDmJy3zSv46np6Sb/AGngtVTO2njy7ETngYKGkfWTfFs2qvO9TqkELWQhjAA1osAOAC+ac5XLddp9uxjWNRrUsiGRRJBAEAQBAEAQBAEAQBAEAQBAEAQBAEAQBAEAQBAV20GI+b4S+T41rM/eOg/HsBWimh1sqN8ewyVtT0eB0m/d27jn2x2HcvjOZ+rI+e8nieAJ7dewFe5XTaqKzdq5IfLaJp9fUY3bG5r27vfuI+L1bqzHiW65nBkY+Tew7OJPaVZBG2nhz3ZqU1Urq2q+Hetk7Ocy02wqGxU0dFEebGAZD0uOov4l3zh0LNQsWRzqh+1dnZzkbdLSNiY2kj2NzXt5z70MmFjzLZt1Qf00/Ni6m9P+ruaozf5NQkSfK3Ne3nLxJ0ydBpFnX535J2c5+BW7K4WJ8QL5P0UQzyE7jxAJ67EnqBWisnWJmFvzLkhj0ZSpPKr5PlbmvPr1GHG8QfWYxdoJBOSJvVfTvO/v6lOnhbTxWXtUrrKh9ZUfD2InPE6RgGEtpsOEY1dve7pcd/dw7Avn6mdZpFcuzd2H19FSNpokYm3f2lks5rCAIAgCAIAgCAIAgCAIAgCAIAgCAIAgCAIAgCAIDn/lFxHNWsgB0YMzv3nbvBv8y9zRcNmLIu/Lu59D5bT1Rie2FN2a9q7PL1PD/wDCbFAbpKo9+Qj2Zbd711P36u+5nr/36HF/xNHW/lJ6f9epi2LgbGyWskHNhaQ3rcRrbrsQPnqde5XK2Bu13pz6FeiI2xo+qfsamXbzl3lZhVK6sx4B2udxdIfk7z2dA7QtEz208N03ZIY6aJ1bVfFvW69nOSEja/EeWxctZ6EXMYBu03kDt07AFChh1cV3bVzUt0rU66fA3Y3JPuT8cPmezzKVv6SXnzEdHR4i3Y09Kop/8idZl2JknPO01Vi9DpW0zfmdm7ny7EJPk9wi7zUvG67Y+34zvu8VXpOosmqTtX7Jz1FugqPbO7sT7r9vE3teKfTBAEAQBAEAQBAEAQBAEAQBAEAQBAEAQBAEAQBAEB5keGxlxNgBcnqC6iKq2Q4qoiXU5NA01m0Yv/zZLnqbvI7mj7F9O5Up4Mtyef8A2fCsRaysz/kvl+EJe3FdymNFjfRiGQAbr73fbp81VaOiwQ4l2rn7GjTM+sqMCbG5e/t3EzaU+bbPQUg0c4cpL7bfSv8AQCqpP3p3zbtic9nqaNIr0aljpk2rmvPb6HzAj5rsxNVbnyfBxey478x+YlT+/UNh3JmvPO05Rf4tG+o/k7JOe30IexdAJMV5R/6OEZ3E7rj0fvPzVdXyqyPC3a7L356zPoiBJJ9Y75W5r9vfuIdXM+sx0kb5X2aOhu4eA396tY1tPDnuQzyvfW1WX8lsnUn4TadWoaVsVI2NnotAA/Ht4r5mR6vcrl2qfcRRNiYjG7EM6gWBAEAQBAEAQBAEAQBAEAQBAEAQBAEAQBAEAQBAEBRba1nJ7PvtvfZg+dv/AIQ5bdHx4506s+e883S82qpXcVy8dvlc1bYWMMM9S7dFGbdp1PfYW+cvS0iquwRJvU8TQrUZrKh2xqfn7eZW7NUxqNomZtecZHns52vabDvWirekUC27EMmj41qKtqu44l9fNRtJUmo2ifl153JsHYcot2m570pGJDAl+1TmkJFqKtUbxwp6ealhttII+RpWHmwsBPW4i2vXYX+cqNHtV2KZdrl556jXph6RpHTN2NTz59T0/wDw2xIG6Sqdfryfha301xP3qvqZ68+hJf8AF0db+Unp/wBepn8nWH5qt85GjBlb+87ee5unzlDSk1mpGm/PnncT0DT4numXdknau3y9Tf14Z9SEAQBAEAQBAEAQBAEAQBAEAQBAEAQBAEAQBAEAQBAaJ5Sar4aKIcAXkdug9jvFe1olmTn9x8z/APIJc2R9/t9yLJ8DsABudPJc9l7+FmN+krE/crV4NTn1KnfsaLRN7158k8xsd8FhlVU8WsysPyt9vHk12u/ckji4rdefE5on9qGWo4JZOfAg7E0nKbQMvujBee7QfxFp7ldpCTBAvXlz3GbQ8OsqkVd2fPeRat5q9oTb/myWafkk5R4Nt4KxiJBBnuTnzKJVWrq1t/Jbd2xPIsNuqkHFxE3RsLA0Dhci5+zKO5UaOYqRY12uW5q01KizpG3Y1ETnyN22VoeRwKNttSM7u12v2Cw7l49ZLrJnL3eB9Jo6DU0zW79q9qluspuCAIAgCAIAgCAIAgCAIAgCAIAgCAIAgCAIAgCAIAgOWba1GfaOT5NmjuAv9pK+l0ezDAnXmfFaYkV9W5OFk57ydt0cjaanH/Li177NH8p8VTo74scnFefU06aVGJFCn8U/H2PlX8FsDG3cZpMzuy5IPg2NGfuVrl+lOfVRL+zoxrd71vz4IfNmPgtnqufccvJtPQSPxczwSs+OeOPv58FOaN/apJpu5O3lUMGwlOHY8HHdGxz+r9X7ye5WaSfaGyb1sVaEjxVOJf4oq/b7ldTtNVtAL3+Fluf3S658BfwV7l1EHYhkYnSqvP8Akvl/0dfC+VPvQgCAIAgCAIAgCAIAgCAIAgCAIAgCAIAgCAIAgCAIAgOSw/DbVDiHz37i+/sX1Dv26bsb9j4Zn71d2u8rkjbifNtHJ8kNaPog+0lV6ObaBOu5Zpl+KrcnCyc+JM235kFLD6uLXvs2/wDCVVo/4lkk4rz6mjTPwNih4J7J9j5VfB7ARjjLKSewF2v8LEZ8da5eCc+ol/b0W1PqX39kPmzXwezdZN0tEYPQSCPa5q7V/HURM7+fAaO/bpJpe7nxMewFPm2gDv1GOd3mzf8AUVLSb8MFuK/n7Feg48VTi4Iq/b7nTF86fYhAEAQBAEAQBAEAQBAEAQBAEAQBAEAQBAEAQBAfCUB4dO0b3NHeFLC7gRV7U3mOSrbyLi1zTlaToQdwXUjddEVCKyNwqqLsOY7Fx32ki6sx8GO++y+jr1tTu7vU+M0Q29Yzv9FMWJ/C7UPB+NOW92fL7FKL4KZF4JfyIVH7tc5F3ut52J238t9oSP1WNHtd96p0Y20HaqmnTjr1VuCJ7/czbW83BaKP/LuR15Wf9yhRfFLK7r9yzSl208DOr7IfPQ8n3/Vm9h/7F35q7sTn1OZR6K/+zuf/AMk3ybtA5eRxAADRc7vjE6/RVOlVVcDU6zRoBERJHr1fc3ZtSw7ntPeF4+Bybj6NJGrvQyNcDuIXLErop9XDoQBAEAQBAEAQBAEAQBAEBgnqQ34r3Hoa0n7bWU2sxb08St0iN3L4KV02MyD0aWd3aGgfzH2K9tM1dsiefsZXVb0+WJy+HuQJccrPi0RHa6/sAV7aWm3y+RldW1n8YPMhSYtiZ3U7W9jT971ckFEn8/P8Gd1XpNdkaJ3fkiyVeKk+i8dQYz7xdWJHQJv81KHS6WXdbuaRZG4o7fy/cQPZZWotCnApcmlXbcXknoR3UGInf5we15/qU0lo02YfD8FS0+kl24vH8mF+C1p3xyntP91NKmmTYqFa0Veu1HeP5MXubqvUP+z8VLpkH1IVfplX9Cnz3N1XqH+A/FOmQfUg/TKv6FNg2YwieOgq80bmudFlYDxNnaDvssNXURPfHZ10Rc/I9bR1HPFFNibZVSyduZ52MwWaLGs8sbmtDDqek2/uu19TE+LCx11uR0TQzxVGKRtkspEo8CqPdEyR0Tg3lg8k23Z8196tfVQ6hWo7O1vIoioKnpaSKzLFfzue9qcEqJceleyJzmm1iLa2Y0dPUuUdTCyFrXOz/JLSVDUS1LnsZdMvRCbtlhM0tTEIo3OayIC4tvudN/QAqaCoiY12N1lVTRpaknlexI23REPOJYPMdkaeFsbi9ri5zdLi5ef9S7FURdKe9Vyt7exyooploY4mtuqLdfP3GH4POzZCojMbhI97bN4kAs1/m8ElqInVTHYskT3EFHOygkZh+JVTLqyNf9zdV6h/2fit3TYPqQ8n9Mq/oUe5qq9Q/wCz8U6bB9SHf0yr+hT2zAawbopB2H+64tVTrtchJtBWt2NXxMzcMrxubOOx5/qUFnpF2qngWJS6RTZi8fyZW0uJA6Gp+mfYXKKyUS/T4E0h0mn1eP5JDDig3ct35T7VWvQV4eZcn6snHyMzKrFQdzz2sZ+CisdAu9PFSxJdLJuXwaSWYpig3wA9rfwcFWsFCv8ALz/BclTpRP8A1p4fkkxY1iHxqQHsuPa4qtaak3Sc+Ba2s0h/KH7fdSVHjtVfnUL+0PHsLfvVS0sG6VPAvbW1X8oF8UJkWMvPpUtQOwNP+pVLTt3SN8/Y0Nq3rtid5e5Pgqw74sjT8ph9u5UujVN6eJobKjtyp3KSFWWhAEAQGuY/tQYcUZS08Dqmoc3PkDgxrWXtd0jtBuP9ri+mKnxNV7nWbs4+RTJLhdhal1JmA4rNMHielkpnsto5zXMde/oyN9K1tdOIUJY2tthdckxyu2pY1/CttaqpoRNBhr3sN7ETxjUGxFnAHf1LRJSxxuwuksvYpUyd70ujfMvKLaEP2omonRljo2CRrs1w9htcgWFrEgePQqHQ2iSRF25dhYkl3qw+nHwdrPMmszERcrJJm0aL2DcttT6PEaOXNT+1rFXfY7rPjwd5RYVtrVVNCJYMNe9huARPGNRoRZwB3rRJSxxuwuksvYpUyd70ujfMsdp9sGUOJU8crCWzek/NYMALQSRbUa34blVBTLK1ytXYSlnSNyIu8n1eOBm0sNJkvyzHvz33ZBe2W2vioNivGr77CayWejeJQVm2tTFWxxPw54fMXCIcsznZbE6gWGhG+29aG0sbmq5JMk25KVLO5FRFbt6ywq9qJIaSmdPTOjfUVDYOTMgJZmJAeXNFj02VTadHK5GuuiJfYTWVWol02rYm47jwpq+mjLC7ziTkwb2y7tbW139ShFDja5b7EuSfJhVE4lrUS5KdzrXygm3YLqpEutia5GpYJtfU1UEckeHvMUhtynLMsAHZXOykA6EO4cFrlpmRqqK/NOpSiOZz0RUbl2mSr2um/wCOT08FE+cwZc7mytbo9ocOa4dosL7lxtM3A17n2v1HVmdiVqNvYuNmsejrcO5WMObZxY9jxZzHttdpHeD39ypmhdE7CpOORJEuhWYFtmyp2jlpRGW5M2SQnSTk3hjrC3T1ncrZaVY40ffb5XIMnRz1bYbZ7Ytw6aEOjMglzXIdbKGllzaxv6X2JTUqzotltYTTpFa6bTNtntW3D6BkhZypkdlDQ62gaSXXsdNw+cuU1OszlS9rHZpkiS562g2mFNs9HVCMyCQsAaHW/SC451iuRQayRWXtt8jskuBmKww3GauSciWgdC0NJDjMxwLhubZtzr0o+KNEyffuUNe9drbd5GpttGO2KdiHJkBt7x5tcwfkDc1uN2ndxUlpVSbVXIpOmq1h8n21Y3YkYhyZINgI82ublMhGa3Czju4LqUqrPqrnNemq1hnxfagxVzKaGndUVTmcoYmuDWsb0uldoNdN3hcXjHTo5qvc6zdl/wAEnzWXCiXU9YDtNy2Ivpp4XU1SxucxucHBzD8ZkjdHcP8AYNuS0+BqPat28RHLiXCqWUgP2ymNfPHDQyTNp3lj3NkbfTiGEXOg3C6sSlbharn2v1Edc66ojb2JU+2UXuNdiETHPYLcwnK65eGFpOoBBN+N+9RSldrtUu06s7Uj1iHvF9qhCaZkcRlnqbFkQdazSLl7nWNgOm3AngVyOnxYlVbIm86+bDZES6qbENyzFx9QBAEAQGp7T7KSzYu2rpKg09Q1mQki7XN1IBHDfxBGg00WuGoa1mre26GeWFXOxtWymPY/H6mTFKijrWs5aAA54/Rc1wB1HTq08N+4W17UQxta2SPYvEQyOVysftQo/JbSVh2ehdHURsgEhzRmK7iA/nDlL6X14aXV9c6JJFRW58blVKj8CWXItttB5ttTQ1w0bn83mPDJJfKT1Al58FVTfHE+LvTuLJvhe1/d4nvydt5aSrr3b6mYiP8A6MXNZ94+aFyr+HDF9Keain+LFJx9EKXyW0lY7Z6F0dRGyASHNGYruID+cOUvpfXhpdXVzokkVFbnxuV0qPwJZciftvQNqNtaKB/oyxVDD1XiNj2ggHtCrpnqyF7k3K31JTtxSNbxuVGy9c9+11FDP+npmTwSdeRvNd1gttrxsSrp2IkT3N2OsqFcTlWRrV2pdDYdsf8A5xhX7838saz0/wDwS933Lpf+VneY/Ki1xZQhjg15rIw1xFw1xvZ2XjY2NuK7Q2+O/wBKnKm/w24oVm0NHVR7R4d51UtnBqRlDYgzKbtubgm6tidGscmBtsuNyEjXo9mJb58DoeI/+3yfuO/lK85vzIbF2Gi+Sylqvc9TPFQwU/wnwPJc79JIP0ub9bnbupb650escmHPLO/ZuMtKjsCLfIq8RxGrptq8VmpGxODORMoeHFwZyfpNAcBpzib8Owq1jI3xRNffO9vErc57Xvc3qL3CnR4f5Ppqlk3LOkDpuVtYOlks1oy/F52UEdN924Z5LzVCMVLWyt1IWstHErr33mn0te2lhw2QQ1MZp3ETvkiLWFs555znfa7rX3rY5iyLIl0W+yy55bDOjsCMWy5bcuJtG21D51thHTcfMpnDqc+7Wn6QHgstM/Vwq/8A2TyL5m45MPUprTKs4jh4cdRR4bIXX38u5ro9e1rA5asOodb6nJ4bfuUYtal+DV8S42plLvJRRkHW0Av1htvaFRAlqt/eWyr/AI7e43fBKWrZI7zqojmBAyhkeSx4k6m/BYpHRr8jbd9zUxHp8y3ObSNLK2XDRuficbsv+S8cp9gYwr0kzak3+q+KZGLYqx/7J4HynYXVcWGH4mJvdl/yY28pu6CHOP8A4RckWb/VPFcgmapH/t5G0bPaeVHEA70jHGW9bA1gNur0R2rLN/4sdusuj/539x5xvXytUOX0hC8vt+plltfqvfvK7F/4j78U+wf/AOQ23BTXpMVq6WuxKWmEXJCptM5zXOewG4EjWhwBA678OF7aEjikbG1972y4dhSr5GK9W7LlpjuEx0vkfkjik5VpDH8puDy+aM5gOAtbuCqikWSsRXJbb6KSlYjKZUTq9UPuyDxDtm9tVrNPCw0sp9ExBo+CaPikW78pPEX5UJihRWbEVbp18SUXwyqjtq7OzgdHXnGwIAgCAICgxbZt0uImaOrqYHEBpax4yEDd8G4EA9a0Rzo1uFWovqVOjut0VUM2z2zkVIJC10kkkpvJLI7M9xG65sBYXOllGWd0lr5ImxE2HY4kZe28o6PydthpwyKur42Dc1koaNd5sGWWh1crlu5jV7ipKVE2OXxNhx3A2VeCOppS7K4N5wtmu0gh1yN9x9pWaKVY342l0kaPbhUkYRhzKfC44I75Y2hoJ3m3E24k3PaVGR6vcrl3nWtRrUahq1H5O2w04ZFXV8bBuayUNGu82DLLW6uVy3cxq9xQlKibHL4l9PgLH4zT1Je8vpmua0XFnZ25SXaXJtroRqs6TKjHMtkv2LVjRXI7gYXbLw+6oV4Lmy5cpaLZXc0tzEWvfLYb/ihd6Q7Varcc1TdZrN5IxPA2T4tTVDnPDqYuLALWOcAHNcX4DcQosmVjHMTf9iTo0c5HcD5j+Cx1LoDI9zeRmbKzKQLubuBuDp2WK7FK6O9k2pYPYjrX3Zn3GMCZU1tPI9zwaeTlGBtrE6aOuDppwsuRzKxHIm/IPjRyoq7iwqGh0RYTbMCOvUW0VaZZklIWz2Dso8GZTxuc5jM1i+2bnOc83sAN7jwVk0qyvV67yLGIxuFDHQ4FHHjFRUBznOqcmdrrFoyNyiwtfdvuSjpnOY1nD7hGIjldxKj3BwDCTTcrNyHLCYRktsN/wVy2+Tcbb7i99Te7pj8eOyXtb89pX0duHDu2l5tBg8dZhD6eW4a+1y21wQQ4EEg8QFRFKsT0e0skYj24VItHs6xmMsqeUkfIynFOMxbYtBvnNmjnE36tdym6dVYrLZXucSNEdi6rGLC9k4IIqprC7/FFxkvbmh2bmtsNwzOte+9dkqXvVqr/ABONha29t5jqtj4pNmI6EyS5IyCHAtz80ki5y249HBdbUubKstkuvgcWFqswHrCNlzBiDZDW1str/Byy5mG4I1bl16e0JJUY22wNTsQMhwrfEq9qnqfZSF21ra8ucJGi2XTKTlczMdL3sengFxKhyRLFuCwtWTWbxBspC3ax1eHOMjhbLplBytZmGl72HTxKLUOWJItwSFus1m8yY5szHUVrJw+SCdgs2WIgOy/quBBDm6nQhcinVjVba6LuUk+JHKi7FGBbMx01Y+YvkmnkFnSykF2XTmgAANboNB0DoCSzq9EbayJuQ4yJGqq7VMmH7OxRS1Ju54qnF0jX2LdQQWgADSxO+64+Zzkb/rsOpGiX6yCzYyIbKvoDLMYnG4JLc7RnD8rTltbMOIO89VrOlO1qS2S5DUN1ervkSMb2WiqqKFjnSMdAQYpWEB7S0Aby0jg07t4HQoRVDo1VU37U3EnxNeiX3F4wWYATc239PXoqC09IAgCAIAgCAIAgCAIDiGBYXh/vfvnlcxlW0SGNwlIkztvyYEYdrrbh+K9yWSfpGFubct2XWeWxseqxKuee8tsbcJsHwc4hbK5zuVLyRdlm2c51wQS3KSetUxfC+XVdxa/4mx6wsNkhDHt66PDXE0fIXmAc50YlubWc4nW2Xj+t0G1dRiWBHTfNfLjYlFhSW0ey2faetjsJixWCatrWmYySubE1zjljiAFmtaCADrv6r7ybqiR1OqRx5WTPrU7CxJUV78/Y+7P4u+ihxOnJMjaIF8GY3Ia5ri2MnoFmeJ6guSxpKsb9mLJfcRvVmNv07DFhGA0L9nY6rE3tdNUjOZZZS066taznACzbaD2WAlJNMkishTJNyJ6hkbFYjpNqkryimI+TxnJP5SIPja1+fPcNOW5fc5jodVCjxJULdLLmdqFTVZLlkVsEVJFtnRtwh1y5zvOWxvc+PkhbVxJI3F1uu3G17VWR0L1n7rpZblaIxsjdV39hZeUamdXYvDQM+LFJUP7Q0si/jJB6nKqjckTFlXiie/kWVCLI5I07fYtsBxzlvJ0Kgm7mU78545o2kE9+W/eqpYcNRg6/UsjkvDiXh6Gp+TKt8yo6lkno+bsrGDpbks/7cje5a61utVqpxVvsZ6Z2BFReFzN5JonR41MJDd88EdQT053Odf8AjHio16o5iW2IqodpUVHLddqIpFwmoMflMfU/ElqpaR56w1uQd7g36KnI29MjN6Ijvci1VSbFuVVQ+icy+VBlXfmCqdSs/wDzhynXoJeT3lLYaVY99sXip26rPjvle3kSNuBRe+K3/iFuR80H6/p8o+36Pnbs3Uo0ut6P+1tv1cE4nZ9Xrk1my3X9jdtjqajZgodQC0Eji8Hn6uHMJ+E5w9C3csNQ6VX2l2p2fY0woxG/Bs7/ALl4qC0IAgCAIAgCAIAgCAIAgCAIAgCA0Lya7MRDZuN1TSME4e7WWIZxZ3NPOF+xehW1DllVGOy6lyMlNEmBMTc+wn7aUD5cdw+0bpGNmdylmlzQ0hvpaWA371VTvRrJM7LYnM1VczLeYdnKSWg2lkpBHI6jlvLA8NJbE8+lE51uaNDa56N5cVKZzZo0kv8AEmS9fWcjasb1Zb4VzTq6iFs++XCTNTSU1RNCZDJTyQM5S7XAcxwBu0iw37yTwsTOVG1Nno5EXYt8u8jHeG7VRVTdbMkbP7NyTU1fLVNMT667WsOro47ODSflajT5I3XIEZZ2tVjWZ4fNTscSqjld/Ir4KmWLZnzGrw+eWWJjmRPjiEsR0LWPD/imxHXYdwsVrXSa1j0RFzW62XrIoqtZgc1VVOq6HnE8FqG+SuCAwvMzXtLo2jM4DlHO3NvwI7F1krFqnOvl+Djo3JAjbZls+gkoNsWyU8T3UtXpOyNpIilG6XKBzWm+vD0vkhU42zQ2cvxN2dacCzCscl2pku3t4kLD9mpK3H6uqmkq6W8nJRCNxic6JgAzatuWnmnTS996sfO2KNjGojsrrfPNSDYle9z1VU3cCJRYZPS4RitE2OaRhaXU78hOflGZXAOAs51sl7cQ7RSdIyR8Ul0Rd/VYi1jmNezNeHeR9pdmqh2F4cIWPDn07KWos0ktaeTPOFuaAeUuTuUoZ2I6TEu9XJ5nJY34WW4WU2aDD3x+UoPbG4QmiDM4acgc2TRubdfK0adazK9FprKueK/kXo1UmvbKxrowSd2xtU8RSCcVzqqFpYcxIczUNtc83PbpWjWsSZqXyw4VKcDtW5bZ3uhmOBTRbPYVaOR0jatks1mkubyhL3lwA0sLNJPQua1rpJc8rKid2w7q3IxnG91J2PyyU/lFbUimqJ4/NRHeGMu5xkcbX0G7r4hQiRr6fBiRFvfNeolIqtmxWVUtuNpwHFjU07nGnngyutlmZlJ0vcC5uOCySx4FtiRew0MfiS9lTtLRVEwgCAIAgCAIAgCAIAgCAIAgCAIAgCAIAgCAIAgCAIAgCAIAgCAIAgCAIAgCAIAgCAIAgCAIAgCAIAgCAIAgCAIAgCAIAgCAIAgCAIAgCAIAgCAIAgCAIAg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6" name="AutoShape 6" descr="data:image/jpeg;base64,/9j/4AAQSkZJRgABAQAAAQABAAD/2wCEAAkGBxQSBhUTEhQVFRUWGB8ZFhcYGR8fGxwYGhkbGh0YHxUaHCghGiExHRwUIT0iJSkrLi4uGSEzODMsNygtLi0BCgoKDg0OGxAQGzIkICY2LywyNDIsLCwsNCwsNywyLCwsLywwLCwsNCwsLDQwLCwsLCwsLCwsLCwsLCwsLCwsLP/AABEIAMoA+QMBEQACEQEDEQH/xAAbAAEAAgMBAQAAAAAAAAAAAAAABAUDBgcCAf/EAE0QAAEDAgMDBwUMCAQFBQAAAAEAAgMEEQUSIQYxQRMiUWFxgZEHFDJTsRYXI0JigpKTocHR0zNSVXKistLhJGPC8BVDc+LxNDU2RIP/xAAaAQEAAwEBAQAAAAAAAAAAAAAAAgMEAQUG/8QAOxEAAQMCAgYIBQQCAgIDAAAAAAECAwQREiEFEzFBUfAUYXGBkaGx0SIyUsHhFSNCUyRiM/E0QwZysv/aAAwDAQACEQMRAD8A7igCAIAgCAIAgCAIAgCAIAgCAIAgCAIAgCAIAgCAIAgCAIAgCAIAgCAIAgCAIAgCAIAgCAIAgK7aSrdDs9USsID44nvaTqMzWkjTjqFZC1HSNau9UIPVUaqocY99Cv8AWR/VtXt/p8PBfE8vpko99Cv9ZH9W1P0+HgviOmSj30K/1kf1bU/T4eC+I6ZKPfQr/WR/VtT9Ph4L4jpko99Cv9ZH9W1P0+HgviOmSnz30K/1kf1bU/T4eC+I6ZKPfQr/AFkf1bU/T4eC+I6ZKPfQr/WR/VtT9Ph4L4jpkp998+v9ZH9W1P0+Hh5jpspsOwnlDnm2iZDVOYWSAtYQ0NtJvbqOmxbbpIWaqomMjVzN3oXU9W5z8Ljq68k9EIAgCAIAgCAIAgCAIAgCAIAgCAIAgCAIAgK/aGsdDgM8zQ0ujie9ocLtJa0kAgEXGnSrIWo+RrV3qhF7sLVU5D76tX6mk+rf+avY/TouK+Kex5fTn8EHvq1fqaT6t/5qfp0XFfFPYdOfwQe+rV+ppPq3/mp+nRcV8U9h05/BB76tX6mk+rf+an6dFxXxT2HTn8EHvq1fqaT6t/5qfp0XFfFPYdOfwQe+rV+ppPq3/mp+nRcV8U9h05/BB76tX6mk+rf+an6dFxXxT2HTn8EHvq1fqaT6t/5qfp0XFfFPYdOfwQpcW2xqKiozSCLTc0NIaOwZvt3rZDE2Ftmp7nnVUfSXYnuXs3J5DCtr5aefO2Gnc4eiXsccvWAJAL9aTR61uFVVE6hSxMp3YkS69e47nsxjArMCinFgXt5wHB40c36QPdZfOTxLFIrD6OKRHsRxaqosCAIAgCAIAgCAIAgCAIAgCAIAgCAIAgCAr9oagR4DPI5jZGsie4xu9FwDSS03B0O7cVZC1XSNRFtmhF62aqnHvdzS/sij8GflL2ehyf2r5+55nS2fQnPcPdzS/sij8GflJ0OT+1fP3HS2fQnPcPdzS/sij8GflJ0OT+1fP3HSmfQnPcPdzS/sij8GflJ0OT+1fP3HSmfQnPcPdzS/sij8GflJ0OT+1fP3HSmfQnPcPdzS/sij8GflJ0OT+1fP3HSmfQnPcDtzTW0wmj+i38pOhyf2rz3nFqmfQhrs2MMdKXGmhF+DWtAHY0NsFvbZqWPHfTyPcrlkXuyT1LOLaqBmHcmzDqbPxleGvN+JAdHYdm7tWd0LnSYletuCZG5jkjhwN28V+JfMqf8AijL/APp4/Af0rVfqPP6K/wDsXnvOmeTTa+F9YKNlO2nBBc0h187wBe/NGuUE9jexeLXU77a1XX7rWQ9+ilYiatqeK3VTpS8s9EIAgCAIAgCAIAgCAIAgCAIAgCAIAgCAICv2hlYzAZ3SszxtieXs3ZmhpJbfrFwrIkVZGo1bLdCL1RGqqnIPdJhP7MP0/wC69jo9T/YeZr4PoHukwn9mH6f906PU/wBg18H0D3SYT+zD9P8AunR6n+wa+D6B7pMJ/Zh+n/dOj1P9g18H0D3SYT+zD9P+6dHqf7Br4PoPEu0mF8mcuGa20u82v12K6lPUXzkOOnht8LMzXTW05ffkLXPA7uwXXoZIh4yxTqt8fkWeIYzQGiayGiLT8aR77uPgbBZoo5EerpHX6k2G6dbxoyLJeK5qQqGupBUgy07nMG9rXWJ6r8B9qukxK2zMlMsET0eiyvunBDPi2L0kk/wVGImDgHEk9ZN/sChAxzE+NbqW1eOR37So1OzPvMmz+N0lPiLZn08hcwhzAx9ucOJPEdXHjpouVDHSMwsslztI10b8crlW2y2Xid4wnEGVGGxzR+jI0OHSL8D1g3HaF85IxWOVq7j6Njkc1HIS1AkEAQBAEAQBAEAQBAEAQBAEAQBAEAQBAV20RjGAVBmDjFyT+UDfSLMpzAajW11ZDi1jcO26EJLYVuce85wL1NZ4j8xezhrOKc9x5mKl4KPOcD9TWeI/MTDWcU57hipeCjznA/U1viPzEw1nFOe4YqXgo85wP1Nb4j8xMNZxTnuGKl4KfHVWB5TaCsJ4DMPbyi6jave5Oe44r6a2SKa8X0hk9GUAntsPparfkiHkKlSrtqIhYYnNhnm7WwR1Ob473ka9jQ4hZ4UlxKsipbciGupX4EbDt3qvsYcKfh3nF6htQWjc1lrk9ZLhYKc2PDaLb1kKVHo6865cEMNZNRGpJjjlYz4oJubdZzb1ONFRqY1upVNr3PVY7Im4m0U2FtoSZI6mSU7gCGsHVcPue23V1qmRJlf8KojfFTTDZsa6z4neCe/PeVhfS39GX/fetPwmK1VxadZ8l+OUppfM4HTFzQZPhQALEjMGWcdLm9j+sT2eFXxPxaxUS2zL7n0FC9MOrvdey3gb6vON4QBAEAQBAEAQBAEAQBAEAQBAEAQBAEBFxWiE+GSwuJDZWOYSN4DgQSL8dVNj1Y5HJuOObiRUND96Gm9fP/B/Qt/6nJwTzMfQY+Kj3oab18/8H9CfqcnBPMdBj4qPehpvXz/wf0J+pycE8x0GPip5k8ktK2MudUTgAXJOSwA3n0F1NJSqtkanmRdRRNS6rkaPNs1E6uLYXSuaXWZe2Y8BuA39C9lqKjLyZceB80+uV0uGFt0vZOJa4/sNBS0rGmaR07hdzRlytH0b9Q6bE9Sy00z53KqJZqeJvrntpY2oub128E5/J52e2CZO10kkr44WA5n6b7bhcd//AJXaqo1VmtS7l3EaBX1CLJJZrE2qVc+zkRqyIXSlpNmXsXHgNAN56Fpaio279u/gYZK9VkVIm3TdxLjFdhIKbDWmaWQ1DxcRty2aOlxyn7N50G4lZYZ3TSLgT4E3+3PsejUvSmhRZf8AkXcmxO3nNdnEgYJsQaqryMc4AaucbWaOndv6Bx8VdUSshbid3GSjknqn4WNS29c8udyHrHNl6WOpyQSyyW9Jxy5b9DbN17VynWV7cUiW53kq2siifghzttXd3F55P9jXjFo6pr3MZGd5A5+hDmgcRYkX4doWbSE8bWLHtVfI2aL18zkkVERvr2e51peCfQhAEAQBAEAQBAEAQBAEAQBAEAQBAEAQBAEAQBAaRt/jf/1mHoMpHiGewnu617GjKb/2u7vc+c03XW/x2d/t917iHs5TNpcLNbMOcdIGniTfXv17gTrdW1T3TyJTs7+eczPQRNpIVq5dv8U54+mZT4fSS12NanVxzSO/Vb/uwA7FrlkZSxZbtnPqYIIpa+oz35qvBOdhP2qxVuQUlPpDFobfGcOviL37Tr0KmjgdfXSfMvknPkadJ1bbJTQ5Mb5rz4rmSsJpmUOG+dTi8r9IYzvFx6R6NPAdZsqp3uqpNTH8qbV557i+liZQw9JmT41+VOeUTrWxS0dNNXYudbucbvcdzR09nABbHvjpYupNh50UU1fP1rtXgnOxC0xzFWQUnmlJo0aSyDe93EX9p7hpvzU8DpXa+bbuThz+dptratkDOi02zevFedvhsPWyWy3LESzAiL4reL/wb7VytrtX8DNvp+Tui9Fa60svy7k4/j1OiMaAwAAADQAbgOiy8FVVVup9YiIiWQ9Lh0IAgCAIAgCAIAgCAIAgCAIAgCAIAgCAIAgCAr8dxMU2GukO8aNHS47h9/YCr6eFZpEYnKGWsqW08KyL3dpzjZ/DnVmM88ki+eV3VfdfpJ08ehe/UzJTxfD2Jz1HyNDTOrKj49m1V54mTarFfOMRDI/0cfMjaOPC4A6dAOoBco4NTHidtXNSWk6vpM2CP5UyT39uotK5ww/AhC0/4iYXkcN7W7rA+IHzis0adLm1i/I3Z18+yG6ZU0dTapv/ACO29Sc5J3qQNlMLa7NUz6Qw66/GcOFuI3acSQNdVfWzuS0UfzO9DLoyka69RN8jfNefHYQsSrZa7GNASXHLGzoHAfeT28FbFGymiz3ZqvPkZqieWuqMt+SJ1c7VLnFqltDh3msBvK4XnkG8XHojo08B1m6yQMWqk10nypsTnnuQ9GqlbQRdGhX4l+ZeeUTrW5H2P2c84l5WUfBNOg/XI4dnSe7ptZXVmqTAz5l8inRWjde7WSJ8Kea+3Hw4nSWizbDQDcvntp9giWyQ+oAgCAIAgCAIAgCAIAgCAIAgCAIAgCAIAgCAIAgOa7d4ryuKck08yLTtf8Y927uPSvodHQYI8a7V9D4/TVXrZtW3Y313+GzxJVZ/gdlxENJ6jV/S1ttR4EN7S4qqP/KqMf8AFuzt5z8DRL/gUaRp879vUnOXipF2PomtD6yb9HCOb1v6uy473DoVtdI5bQM2u9OfIo0TA1qOqpflbs7efNStaJK7HflSO7mtH3AePetC4KWHqTzX8mNEkr6nrXyT8IWO12INaG0kOkUOjvlP436bG/eT0LPRRKt55Pmd6c+Rr0pUNbali+Vu3rX8epJwxgoME85eBy8otC08G/rW8Ce4aXKrmVaqbVN+Vu3nnepdTtSgp9e/53fKnVzmvcmRU4BhT6zFDmJy3zSv46np6Sb/AGngtVTO2njy7ETngYKGkfWTfFs2qvO9TqkELWQhjAA1osAOAC+ac5XLddp9uxjWNRrUsiGRRJBAEAQBAEAQBAEAQBAEAQBAEAQBAEAQBAEAQBAV20GI+b4S+T41rM/eOg/HsBWimh1sqN8ewyVtT0eB0m/d27jn2x2HcvjOZ+rI+e8nieAJ7dewFe5XTaqKzdq5IfLaJp9fUY3bG5r27vfuI+L1bqzHiW65nBkY+Tew7OJPaVZBG2nhz3ZqU1Urq2q+Hetk7Ocy02wqGxU0dFEebGAZD0uOov4l3zh0LNQsWRzqh+1dnZzkbdLSNiY2kj2NzXt5z70MmFjzLZt1Qf00/Ni6m9P+ruaozf5NQkSfK3Ne3nLxJ0ydBpFnX535J2c5+BW7K4WJ8QL5P0UQzyE7jxAJ67EnqBWisnWJmFvzLkhj0ZSpPKr5PlbmvPr1GHG8QfWYxdoJBOSJvVfTvO/v6lOnhbTxWXtUrrKh9ZUfD2InPE6RgGEtpsOEY1dve7pcd/dw7Avn6mdZpFcuzd2H19FSNpokYm3f2lks5rCAIAgCAIAgCAIAgCAIAgCAIAgCAIAgCAIAgCAIDn/lFxHNWsgB0YMzv3nbvBv8y9zRcNmLIu/Lu59D5bT1Rie2FN2a9q7PL1PD/wDCbFAbpKo9+Qj2Zbd711P36u+5nr/36HF/xNHW/lJ6f9epi2LgbGyWskHNhaQ3rcRrbrsQPnqde5XK2Bu13pz6FeiI2xo+qfsamXbzl3lZhVK6sx4B2udxdIfk7z2dA7QtEz208N03ZIY6aJ1bVfFvW69nOSEja/EeWxctZ6EXMYBu03kDt07AFChh1cV3bVzUt0rU66fA3Y3JPuT8cPmezzKVv6SXnzEdHR4i3Y09Kop/8idZl2JknPO01Vi9DpW0zfmdm7ny7EJPk9wi7zUvG67Y+34zvu8VXpOosmqTtX7Jz1FugqPbO7sT7r9vE3teKfTBAEAQBAEAQBAEAQBAEAQBAEAQBAEAQBAEAQBAEB5keGxlxNgBcnqC6iKq2Q4qoiXU5NA01m0Yv/zZLnqbvI7mj7F9O5Up4Mtyef8A2fCsRaysz/kvl+EJe3FdymNFjfRiGQAbr73fbp81VaOiwQ4l2rn7GjTM+sqMCbG5e/t3EzaU+bbPQUg0c4cpL7bfSv8AQCqpP3p3zbtic9nqaNIr0aljpk2rmvPb6HzAj5rsxNVbnyfBxey478x+YlT+/UNh3JmvPO05Rf4tG+o/k7JOe30IexdAJMV5R/6OEZ3E7rj0fvPzVdXyqyPC3a7L356zPoiBJJ9Y75W5r9vfuIdXM+sx0kb5X2aOhu4eA396tY1tPDnuQzyvfW1WX8lsnUn4TadWoaVsVI2NnotAA/Ht4r5mR6vcrl2qfcRRNiYjG7EM6gWBAEAQBAEAQBAEAQBAEAQBAEAQBAEAQBAEAQBAEBRba1nJ7PvtvfZg+dv/AIQ5bdHx4506s+e883S82qpXcVy8dvlc1bYWMMM9S7dFGbdp1PfYW+cvS0iquwRJvU8TQrUZrKh2xqfn7eZW7NUxqNomZtecZHns52vabDvWirekUC27EMmj41qKtqu44l9fNRtJUmo2ifl153JsHYcot2m570pGJDAl+1TmkJFqKtUbxwp6ealhttII+RpWHmwsBPW4i2vXYX+cqNHtV2KZdrl556jXph6RpHTN2NTz59T0/wDw2xIG6Sqdfryfha301xP3qvqZ68+hJf8AF0db+Unp/wBepn8nWH5qt85GjBlb+87ee5unzlDSk1mpGm/PnncT0DT4numXdknau3y9Tf14Z9SEAQBAEAQBAEAQBAEAQBAEAQBAEAQBAEAQBAEAQBAaJ5Sar4aKIcAXkdug9jvFe1olmTn9x8z/APIJc2R9/t9yLJ8DsABudPJc9l7+FmN+krE/crV4NTn1KnfsaLRN7158k8xsd8FhlVU8WsysPyt9vHk12u/ckji4rdefE5on9qGWo4JZOfAg7E0nKbQMvujBee7QfxFp7ldpCTBAvXlz3GbQ8OsqkVd2fPeRat5q9oTb/myWafkk5R4Nt4KxiJBBnuTnzKJVWrq1t/Jbd2xPIsNuqkHFxE3RsLA0Dhci5+zKO5UaOYqRY12uW5q01KizpG3Y1ETnyN22VoeRwKNttSM7u12v2Cw7l49ZLrJnL3eB9Jo6DU0zW79q9qluspuCAIAgCAIAgCAIAgCAIAgCAIAgCAIAgCAIAgCAIAgOWba1GfaOT5NmjuAv9pK+l0ezDAnXmfFaYkV9W5OFk57ydt0cjaanH/Li177NH8p8VTo74scnFefU06aVGJFCn8U/H2PlX8FsDG3cZpMzuy5IPg2NGfuVrl+lOfVRL+zoxrd71vz4IfNmPgtnqufccvJtPQSPxczwSs+OeOPv58FOaN/apJpu5O3lUMGwlOHY8HHdGxz+r9X7ye5WaSfaGyb1sVaEjxVOJf4oq/b7ldTtNVtAL3+Fluf3S658BfwV7l1EHYhkYnSqvP8Akvl/0dfC+VPvQgCAIAgCAIAgCAIAgCAIAgCAIAgCAIAgCAIAgCAIAgOSw/DbVDiHz37i+/sX1Dv26bsb9j4Zn71d2u8rkjbifNtHJ8kNaPog+0lV6ObaBOu5Zpl+KrcnCyc+JM235kFLD6uLXvs2/wDCVVo/4lkk4rz6mjTPwNih4J7J9j5VfB7ARjjLKSewF2v8LEZ8da5eCc+ol/b0W1PqX39kPmzXwezdZN0tEYPQSCPa5q7V/HURM7+fAaO/bpJpe7nxMewFPm2gDv1GOd3mzf8AUVLSb8MFuK/n7Feg48VTi4Iq/b7nTF86fYhAEAQBAEAQBAEAQBAEAQBAEAQBAEAQBAEAQBAfCUB4dO0b3NHeFLC7gRV7U3mOSrbyLi1zTlaToQdwXUjddEVCKyNwqqLsOY7Fx32ki6sx8GO++y+jr1tTu7vU+M0Q29Yzv9FMWJ/C7UPB+NOW92fL7FKL4KZF4JfyIVH7tc5F3ut52J238t9oSP1WNHtd96p0Y20HaqmnTjr1VuCJ7/czbW83BaKP/LuR15Wf9yhRfFLK7r9yzSl208DOr7IfPQ8n3/Vm9h/7F35q7sTn1OZR6K/+zuf/AMk3ybtA5eRxAADRc7vjE6/RVOlVVcDU6zRoBERJHr1fc3ZtSw7ntPeF4+Bybj6NJGrvQyNcDuIXLErop9XDoQBAEAQBAEAQBAEAQBAEBgnqQ34r3Hoa0n7bWU2sxb08St0iN3L4KV02MyD0aWd3aGgfzH2K9tM1dsiefsZXVb0+WJy+HuQJccrPi0RHa6/sAV7aWm3y+RldW1n8YPMhSYtiZ3U7W9jT971ckFEn8/P8Gd1XpNdkaJ3fkiyVeKk+i8dQYz7xdWJHQJv81KHS6WXdbuaRZG4o7fy/cQPZZWotCnApcmlXbcXknoR3UGInf5we15/qU0lo02YfD8FS0+kl24vH8mF+C1p3xyntP91NKmmTYqFa0Veu1HeP5MXubqvUP+z8VLpkH1IVfplX9Cnz3N1XqH+A/FOmQfUg/TKv6FNg2YwieOgq80bmudFlYDxNnaDvssNXURPfHZ10Rc/I9bR1HPFFNibZVSyduZ52MwWaLGs8sbmtDDqek2/uu19TE+LCx11uR0TQzxVGKRtkspEo8CqPdEyR0Tg3lg8k23Z8196tfVQ6hWo7O1vIoioKnpaSKzLFfzue9qcEqJceleyJzmm1iLa2Y0dPUuUdTCyFrXOz/JLSVDUS1LnsZdMvRCbtlhM0tTEIo3OayIC4tvudN/QAqaCoiY12N1lVTRpaknlexI23REPOJYPMdkaeFsbi9ri5zdLi5ef9S7FURdKe9Vyt7exyooploY4mtuqLdfP3GH4POzZCojMbhI97bN4kAs1/m8ElqInVTHYskT3EFHOygkZh+JVTLqyNf9zdV6h/2fit3TYPqQ8n9Mq/oUe5qq9Q/wCz8U6bB9SHf0yr+hT2zAawbopB2H+64tVTrtchJtBWt2NXxMzcMrxubOOx5/qUFnpF2qngWJS6RTZi8fyZW0uJA6Gp+mfYXKKyUS/T4E0h0mn1eP5JDDig3ct35T7VWvQV4eZcn6snHyMzKrFQdzz2sZ+CisdAu9PFSxJdLJuXwaSWYpig3wA9rfwcFWsFCv8ALz/BclTpRP8A1p4fkkxY1iHxqQHsuPa4qtaak3Sc+Ba2s0h/KH7fdSVHjtVfnUL+0PHsLfvVS0sG6VPAvbW1X8oF8UJkWMvPpUtQOwNP+pVLTt3SN8/Y0Nq3rtid5e5Pgqw74sjT8ph9u5UujVN6eJobKjtyp3KSFWWhAEAQGuY/tQYcUZS08Dqmoc3PkDgxrWXtd0jtBuP9ri+mKnxNV7nWbs4+RTJLhdhal1JmA4rNMHielkpnsto5zXMde/oyN9K1tdOIUJY2tthdckxyu2pY1/CttaqpoRNBhr3sN7ETxjUGxFnAHf1LRJSxxuwuksvYpUyd70ujfMvKLaEP2omonRljo2CRrs1w9htcgWFrEgePQqHQ2iSRF25dhYkl3qw+nHwdrPMmszERcrJJm0aL2DcttT6PEaOXNT+1rFXfY7rPjwd5RYVtrVVNCJYMNe9huARPGNRoRZwB3rRJSxxuwuksvYpUyd70ujfMsdp9sGUOJU8crCWzek/NYMALQSRbUa34blVBTLK1ytXYSlnSNyIu8n1eOBm0sNJkvyzHvz33ZBe2W2vioNivGr77CayWejeJQVm2tTFWxxPw54fMXCIcsznZbE6gWGhG+29aG0sbmq5JMk25KVLO5FRFbt6ywq9qJIaSmdPTOjfUVDYOTMgJZmJAeXNFj02VTadHK5GuuiJfYTWVWol02rYm47jwpq+mjLC7ziTkwb2y7tbW139ShFDja5b7EuSfJhVE4lrUS5KdzrXygm3YLqpEutia5GpYJtfU1UEckeHvMUhtynLMsAHZXOykA6EO4cFrlpmRqqK/NOpSiOZz0RUbl2mSr2um/wCOT08FE+cwZc7mytbo9ocOa4dosL7lxtM3A17n2v1HVmdiVqNvYuNmsejrcO5WMObZxY9jxZzHttdpHeD39ypmhdE7CpOORJEuhWYFtmyp2jlpRGW5M2SQnSTk3hjrC3T1ncrZaVY40ffb5XIMnRz1bYbZ7Ytw6aEOjMglzXIdbKGllzaxv6X2JTUqzotltYTTpFa6bTNtntW3D6BkhZypkdlDQ62gaSXXsdNw+cuU1OszlS9rHZpkiS562g2mFNs9HVCMyCQsAaHW/SC451iuRQayRWXtt8jskuBmKww3GauSciWgdC0NJDjMxwLhubZtzr0o+KNEyffuUNe9drbd5GpttGO2KdiHJkBt7x5tcwfkDc1uN2ndxUlpVSbVXIpOmq1h8n21Y3YkYhyZINgI82ublMhGa3Czju4LqUqrPqrnNemq1hnxfagxVzKaGndUVTmcoYmuDWsb0uldoNdN3hcXjHTo5qvc6zdl/wAEnzWXCiXU9YDtNy2Ivpp4XU1SxucxucHBzD8ZkjdHcP8AYNuS0+BqPat28RHLiXCqWUgP2ymNfPHDQyTNp3lj3NkbfTiGEXOg3C6sSlbharn2v1Edc66ojb2JU+2UXuNdiETHPYLcwnK65eGFpOoBBN+N+9RSldrtUu06s7Uj1iHvF9qhCaZkcRlnqbFkQdazSLl7nWNgOm3AngVyOnxYlVbIm86+bDZES6qbENyzFx9QBAEAQGp7T7KSzYu2rpKg09Q1mQki7XN1IBHDfxBGg00WuGoa1mre26GeWFXOxtWymPY/H6mTFKijrWs5aAA54/Rc1wB1HTq08N+4W17UQxta2SPYvEQyOVysftQo/JbSVh2ehdHURsgEhzRmK7iA/nDlL6X14aXV9c6JJFRW58blVKj8CWXItttB5ttTQ1w0bn83mPDJJfKT1Al58FVTfHE+LvTuLJvhe1/d4nvydt5aSrr3b6mYiP8A6MXNZ94+aFyr+HDF9Keain+LFJx9EKXyW0lY7Z6F0dRGyASHNGYruID+cOUvpfXhpdXVzokkVFbnxuV0qPwJZciftvQNqNtaKB/oyxVDD1XiNj2ggHtCrpnqyF7k3K31JTtxSNbxuVGy9c9+11FDP+npmTwSdeRvNd1gttrxsSrp2IkT3N2OsqFcTlWRrV2pdDYdsf8A5xhX7838saz0/wDwS933Lpf+VneY/Ki1xZQhjg15rIw1xFw1xvZ2XjY2NuK7Q2+O/wBKnKm/w24oVm0NHVR7R4d51UtnBqRlDYgzKbtubgm6tidGscmBtsuNyEjXo9mJb58DoeI/+3yfuO/lK85vzIbF2Gi+Sylqvc9TPFQwU/wnwPJc79JIP0ub9bnbupb650escmHPLO/ZuMtKjsCLfIq8RxGrptq8VmpGxODORMoeHFwZyfpNAcBpzib8Owq1jI3xRNffO9vErc57Xvc3qL3CnR4f5Ppqlk3LOkDpuVtYOlks1oy/F52UEdN924Z5LzVCMVLWyt1IWstHErr33mn0te2lhw2QQ1MZp3ETvkiLWFs555znfa7rX3rY5iyLIl0W+yy55bDOjsCMWy5bcuJtG21D51thHTcfMpnDqc+7Wn6QHgstM/Vwq/8A2TyL5m45MPUprTKs4jh4cdRR4bIXX38u5ro9e1rA5asOodb6nJ4bfuUYtal+DV8S42plLvJRRkHW0Av1htvaFRAlqt/eWyr/AI7e43fBKWrZI7zqojmBAyhkeSx4k6m/BYpHRr8jbd9zUxHp8y3ObSNLK2XDRuficbsv+S8cp9gYwr0kzak3+q+KZGLYqx/7J4HynYXVcWGH4mJvdl/yY28pu6CHOP8A4RckWb/VPFcgmapH/t5G0bPaeVHEA70jHGW9bA1gNur0R2rLN/4sdusuj/539x5xvXytUOX0hC8vt+plltfqvfvK7F/4j78U+wf/AOQ23BTXpMVq6WuxKWmEXJCptM5zXOewG4EjWhwBA678OF7aEjikbG1972y4dhSr5GK9W7LlpjuEx0vkfkjik5VpDH8puDy+aM5gOAtbuCqikWSsRXJbb6KSlYjKZUTq9UPuyDxDtm9tVrNPCw0sp9ExBo+CaPikW78pPEX5UJihRWbEVbp18SUXwyqjtq7OzgdHXnGwIAgCAICgxbZt0uImaOrqYHEBpax4yEDd8G4EA9a0Rzo1uFWovqVOjut0VUM2z2zkVIJC10kkkpvJLI7M9xG65sBYXOllGWd0lr5ImxE2HY4kZe28o6PydthpwyKur42Dc1koaNd5sGWWh1crlu5jV7ipKVE2OXxNhx3A2VeCOppS7K4N5wtmu0gh1yN9x9pWaKVY342l0kaPbhUkYRhzKfC44I75Y2hoJ3m3E24k3PaVGR6vcrl3nWtRrUahq1H5O2w04ZFXV8bBuayUNGu82DLLW6uVy3cxq9xQlKibHL4l9PgLH4zT1Je8vpmua0XFnZ25SXaXJtroRqs6TKjHMtkv2LVjRXI7gYXbLw+6oV4Lmy5cpaLZXc0tzEWvfLYb/ihd6Q7Varcc1TdZrN5IxPA2T4tTVDnPDqYuLALWOcAHNcX4DcQosmVjHMTf9iTo0c5HcD5j+Cx1LoDI9zeRmbKzKQLubuBuDp2WK7FK6O9k2pYPYjrX3Zn3GMCZU1tPI9zwaeTlGBtrE6aOuDppwsuRzKxHIm/IPjRyoq7iwqGh0RYTbMCOvUW0VaZZklIWz2Dso8GZTxuc5jM1i+2bnOc83sAN7jwVk0qyvV67yLGIxuFDHQ4FHHjFRUBznOqcmdrrFoyNyiwtfdvuSjpnOY1nD7hGIjldxKj3BwDCTTcrNyHLCYRktsN/wVy2+Tcbb7i99Te7pj8eOyXtb89pX0duHDu2l5tBg8dZhD6eW4a+1y21wQQ4EEg8QFRFKsT0e0skYj24VItHs6xmMsqeUkfIynFOMxbYtBvnNmjnE36tdym6dVYrLZXucSNEdi6rGLC9k4IIqprC7/FFxkvbmh2bmtsNwzOte+9dkqXvVqr/ABONha29t5jqtj4pNmI6EyS5IyCHAtz80ki5y249HBdbUubKstkuvgcWFqswHrCNlzBiDZDW1str/Byy5mG4I1bl16e0JJUY22wNTsQMhwrfEq9qnqfZSF21ra8ucJGi2XTKTlczMdL3sengFxKhyRLFuCwtWTWbxBspC3ax1eHOMjhbLplBytZmGl72HTxKLUOWJItwSFus1m8yY5szHUVrJw+SCdgs2WIgOy/quBBDm6nQhcinVjVba6LuUk+JHKi7FGBbMx01Y+YvkmnkFnSykF2XTmgAANboNB0DoCSzq9EbayJuQ4yJGqq7VMmH7OxRS1Ju54qnF0jX2LdQQWgADSxO+64+Zzkb/rsOpGiX6yCzYyIbKvoDLMYnG4JLc7RnD8rTltbMOIO89VrOlO1qS2S5DUN1ervkSMb2WiqqKFjnSMdAQYpWEB7S0Aby0jg07t4HQoRVDo1VU37U3EnxNeiX3F4wWYATc239PXoqC09IAgCAIAgCAIAgCAIDiGBYXh/vfvnlcxlW0SGNwlIkztvyYEYdrrbh+K9yWSfpGFubct2XWeWxseqxKuee8tsbcJsHwc4hbK5zuVLyRdlm2c51wQS3KSetUxfC+XVdxa/4mx6wsNkhDHt66PDXE0fIXmAc50YlubWc4nW2Xj+t0G1dRiWBHTfNfLjYlFhSW0ey2faetjsJixWCatrWmYySubE1zjljiAFmtaCADrv6r7ybqiR1OqRx5WTPrU7CxJUV78/Y+7P4u+ihxOnJMjaIF8GY3Ia5ri2MnoFmeJ6guSxpKsb9mLJfcRvVmNv07DFhGA0L9nY6rE3tdNUjOZZZS066taznACzbaD2WAlJNMkishTJNyJ6hkbFYjpNqkryimI+TxnJP5SIPja1+fPcNOW5fc5jodVCjxJULdLLmdqFTVZLlkVsEVJFtnRtwh1y5zvOWxvc+PkhbVxJI3F1uu3G17VWR0L1n7rpZblaIxsjdV39hZeUamdXYvDQM+LFJUP7Q0si/jJB6nKqjckTFlXiie/kWVCLI5I07fYtsBxzlvJ0Kgm7mU78545o2kE9+W/eqpYcNRg6/UsjkvDiXh6Gp+TKt8yo6lkno+bsrGDpbks/7cje5a61utVqpxVvsZ6Z2BFReFzN5JonR41MJDd88EdQT053Odf8AjHio16o5iW2IqodpUVHLddqIpFwmoMflMfU/ElqpaR56w1uQd7g36KnI29MjN6Ijvci1VSbFuVVQ+icy+VBlXfmCqdSs/wDzhynXoJeT3lLYaVY99sXip26rPjvle3kSNuBRe+K3/iFuR80H6/p8o+36Pnbs3Uo0ut6P+1tv1cE4nZ9Xrk1my3X9jdtjqajZgodQC0Eji8Hn6uHMJ+E5w9C3csNQ6VX2l2p2fY0woxG/Bs7/ALl4qC0IAgCAIAgCAIAgCAIAgCAIAgCA0Lya7MRDZuN1TSME4e7WWIZxZ3NPOF+xehW1DllVGOy6lyMlNEmBMTc+wn7aUD5cdw+0bpGNmdylmlzQ0hvpaWA371VTvRrJM7LYnM1VczLeYdnKSWg2lkpBHI6jlvLA8NJbE8+lE51uaNDa56N5cVKZzZo0kv8AEmS9fWcjasb1Zb4VzTq6iFs++XCTNTSU1RNCZDJTyQM5S7XAcxwBu0iw37yTwsTOVG1Nno5EXYt8u8jHeG7VRVTdbMkbP7NyTU1fLVNMT667WsOro47ODSflajT5I3XIEZZ2tVjWZ4fNTscSqjld/Ir4KmWLZnzGrw+eWWJjmRPjiEsR0LWPD/imxHXYdwsVrXSa1j0RFzW62XrIoqtZgc1VVOq6HnE8FqG+SuCAwvMzXtLo2jM4DlHO3NvwI7F1krFqnOvl+Djo3JAjbZls+gkoNsWyU8T3UtXpOyNpIilG6XKBzWm+vD0vkhU42zQ2cvxN2dacCzCscl2pku3t4kLD9mpK3H6uqmkq6W8nJRCNxic6JgAzatuWnmnTS996sfO2KNjGojsrrfPNSDYle9z1VU3cCJRYZPS4RitE2OaRhaXU78hOflGZXAOAs51sl7cQ7RSdIyR8Ul0Rd/VYi1jmNezNeHeR9pdmqh2F4cIWPDn07KWos0ktaeTPOFuaAeUuTuUoZ2I6TEu9XJ5nJY34WW4WU2aDD3x+UoPbG4QmiDM4acgc2TRubdfK0adazK9FprKueK/kXo1UmvbKxrowSd2xtU8RSCcVzqqFpYcxIczUNtc83PbpWjWsSZqXyw4VKcDtW5bZ3uhmOBTRbPYVaOR0jatks1mkubyhL3lwA0sLNJPQua1rpJc8rKid2w7q3IxnG91J2PyyU/lFbUimqJ4/NRHeGMu5xkcbX0G7r4hQiRr6fBiRFvfNeolIqtmxWVUtuNpwHFjU07nGnngyutlmZlJ0vcC5uOCySx4FtiRew0MfiS9lTtLRVEwgCAIAgCAIAgCAIAgCAIAgCAIAgCAIAgCAIAgCAIAgCAIAgCAIAgCAIAgCAIAgCAIAgCAIAgCAIAgCAIAgCAIAgCAIAgCAIAgCAIAgCAIAgCAIAgCAIAg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8" name="Picture 8" descr="http://anvil-project.net/upgraded_site/wordpress/wp-content/uploads/2013/02/Seventh_Framework_Programme_log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73781" y="6199290"/>
            <a:ext cx="737680" cy="599492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552" y="1340768"/>
            <a:ext cx="2160240" cy="157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95736" y="2492896"/>
            <a:ext cx="212511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upa 32"/>
          <p:cNvGrpSpPr/>
          <p:nvPr/>
        </p:nvGrpSpPr>
        <p:grpSpPr>
          <a:xfrm>
            <a:off x="6732240" y="2420888"/>
            <a:ext cx="1671004" cy="1800200"/>
            <a:chOff x="5868144" y="2060848"/>
            <a:chExt cx="1671004" cy="1800200"/>
          </a:xfrm>
        </p:grpSpPr>
        <p:pic>
          <p:nvPicPr>
            <p:cNvPr id="30730" name="Picture 10" descr="http://scient1fy.files.wordpress.com/2012/09/a1-cartoon-expanding-universe.jpg"/>
            <p:cNvPicPr>
              <a:picLocks noChangeAspect="1" noChangeArrowheads="1"/>
            </p:cNvPicPr>
            <p:nvPr/>
          </p:nvPicPr>
          <p:blipFill>
            <a:blip r:embed="rId13" cstate="print"/>
            <a:srcRect l="39830" t="16753" r="39830" b="16753"/>
            <a:stretch>
              <a:fillRect/>
            </a:stretch>
          </p:blipFill>
          <p:spPr bwMode="auto">
            <a:xfrm>
              <a:off x="6084168" y="2060848"/>
              <a:ext cx="1454980" cy="1741739"/>
            </a:xfrm>
            <a:prstGeom prst="rect">
              <a:avLst/>
            </a:prstGeom>
            <a:noFill/>
          </p:spPr>
        </p:pic>
        <p:sp>
          <p:nvSpPr>
            <p:cNvPr id="32" name="Prostokąt 31"/>
            <p:cNvSpPr/>
            <p:nvPr/>
          </p:nvSpPr>
          <p:spPr>
            <a:xfrm>
              <a:off x="5868144" y="2852936"/>
              <a:ext cx="504056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bjaśnienie w chmurce 33"/>
          <p:cNvSpPr/>
          <p:nvPr/>
        </p:nvSpPr>
        <p:spPr>
          <a:xfrm>
            <a:off x="4499992" y="1340768"/>
            <a:ext cx="2736304" cy="1584176"/>
          </a:xfrm>
          <a:prstGeom prst="cloudCallout">
            <a:avLst>
              <a:gd name="adj1" fmla="val 63173"/>
              <a:gd name="adj2" fmla="val 1425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pl-PL" sz="5400" b="1" dirty="0" smtClean="0"/>
              <a:t>Quantum Fisher </a:t>
            </a:r>
            <a:r>
              <a:rPr lang="pl-PL" sz="5400" b="1" dirty="0" err="1" smtClean="0"/>
              <a:t>information</a:t>
            </a:r>
            <a:endParaRPr lang="en-US" sz="5400" b="1" dirty="0" smtClean="0"/>
          </a:p>
        </p:txBody>
      </p:sp>
      <p:pic>
        <p:nvPicPr>
          <p:cNvPr id="33" name="Obraz 3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467544" y="2348880"/>
            <a:ext cx="2998215" cy="736217"/>
          </a:xfrm>
          <a:prstGeom prst="rect">
            <a:avLst/>
          </a:prstGeom>
          <a:noFill/>
          <a:ln/>
          <a:effectLst/>
        </p:spPr>
      </p:pic>
      <p:pic>
        <p:nvPicPr>
          <p:cNvPr id="42" name="Obraz 4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683568" y="1556792"/>
            <a:ext cx="2614912" cy="350057"/>
          </a:xfrm>
          <a:prstGeom prst="rect">
            <a:avLst/>
          </a:prstGeom>
          <a:noFill/>
          <a:ln/>
          <a:effectLst/>
        </p:spPr>
      </p:pic>
      <p:pic>
        <p:nvPicPr>
          <p:cNvPr id="45" name="Obraz 4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4211960" y="1556792"/>
            <a:ext cx="984888" cy="318135"/>
          </a:xfrm>
          <a:prstGeom prst="rect">
            <a:avLst/>
          </a:prstGeom>
          <a:noFill/>
          <a:ln/>
          <a:effectLst/>
        </p:spPr>
      </p:pic>
      <p:pic>
        <p:nvPicPr>
          <p:cNvPr id="48" name="Obraz 47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6516216" y="1484784"/>
            <a:ext cx="1193294" cy="559310"/>
          </a:xfrm>
          <a:prstGeom prst="rect">
            <a:avLst/>
          </a:prstGeom>
          <a:noFill/>
          <a:ln/>
          <a:effectLst/>
        </p:spPr>
      </p:pic>
      <p:pic>
        <p:nvPicPr>
          <p:cNvPr id="53" name="Obraz 52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/>
          <a:stretch>
            <a:fillRect/>
          </a:stretch>
        </p:blipFill>
        <p:spPr bwMode="auto">
          <a:xfrm>
            <a:off x="4499992" y="2276872"/>
            <a:ext cx="3859800" cy="735999"/>
          </a:xfrm>
          <a:prstGeom prst="rect">
            <a:avLst/>
          </a:prstGeom>
          <a:noFill/>
          <a:ln/>
          <a:effectLst/>
        </p:spPr>
      </p:pic>
      <p:sp>
        <p:nvSpPr>
          <p:cNvPr id="52" name="Prostokąt 51"/>
          <p:cNvSpPr/>
          <p:nvPr/>
        </p:nvSpPr>
        <p:spPr>
          <a:xfrm>
            <a:off x="323528" y="1412776"/>
            <a:ext cx="8064896" cy="64807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Obraz 18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43986" y="3388428"/>
            <a:ext cx="3859068" cy="631597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20" name="Obraz 19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5324240" y="3429000"/>
            <a:ext cx="3024550" cy="764259"/>
          </a:xfrm>
          <a:prstGeom prst="rect">
            <a:avLst/>
          </a:prstGeom>
          <a:noFill/>
          <a:ln/>
          <a:effectLst/>
        </p:spPr>
      </p:pic>
      <p:sp>
        <p:nvSpPr>
          <p:cNvPr id="61" name="Rectangle 39"/>
          <p:cNvSpPr>
            <a:spLocks noChangeArrowheads="1"/>
          </p:cNvSpPr>
          <p:nvPr/>
        </p:nvSpPr>
        <p:spPr bwMode="auto">
          <a:xfrm>
            <a:off x="1115616" y="4221088"/>
            <a:ext cx="3168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sz="2000" dirty="0" smtClean="0"/>
              <a:t>Quantum Fisher </a:t>
            </a:r>
            <a:r>
              <a:rPr lang="pl-PL" sz="2000" dirty="0" err="1" smtClean="0"/>
              <a:t>information</a:t>
            </a:r>
            <a:endParaRPr lang="en-GB" sz="2000" dirty="0"/>
          </a:p>
        </p:txBody>
      </p:sp>
      <p:sp>
        <p:nvSpPr>
          <p:cNvPr id="62" name="Rectangle 39"/>
          <p:cNvSpPr>
            <a:spLocks noChangeArrowheads="1"/>
          </p:cNvSpPr>
          <p:nvPr/>
        </p:nvSpPr>
        <p:spPr bwMode="auto">
          <a:xfrm>
            <a:off x="251520" y="4797152"/>
            <a:ext cx="3168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sz="2000" dirty="0" smtClean="0"/>
              <a:t>For </a:t>
            </a:r>
            <a:r>
              <a:rPr lang="pl-PL" sz="2000" dirty="0" err="1" smtClean="0"/>
              <a:t>pure</a:t>
            </a:r>
            <a:r>
              <a:rPr lang="pl-PL" sz="2000" dirty="0" smtClean="0"/>
              <a:t> </a:t>
            </a:r>
            <a:r>
              <a:rPr lang="pl-PL" sz="2000" dirty="0" err="1" smtClean="0"/>
              <a:t>states</a:t>
            </a:r>
            <a:endParaRPr lang="en-GB" sz="2000" dirty="0"/>
          </a:p>
        </p:txBody>
      </p:sp>
      <p:pic>
        <p:nvPicPr>
          <p:cNvPr id="69" name="Obraz 68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164" t="-20276" r="-2164" b="-20276"/>
          <a:stretch>
            <a:fillRect/>
          </a:stretch>
        </p:blipFill>
        <p:spPr bwMode="auto">
          <a:xfrm>
            <a:off x="2267744" y="4869160"/>
            <a:ext cx="4512152" cy="64881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68" name="Obraz 67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7236296" y="4941168"/>
            <a:ext cx="1650498" cy="609603"/>
          </a:xfrm>
          <a:prstGeom prst="rect">
            <a:avLst/>
          </a:prstGeom>
          <a:noFill/>
          <a:ln/>
          <a:effectLst/>
        </p:spPr>
      </p:pic>
      <p:pic>
        <p:nvPicPr>
          <p:cNvPr id="66" name="Obraz 65" descr="TP_tmp.em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323528" y="5229200"/>
            <a:ext cx="1574296" cy="278892"/>
          </a:xfrm>
          <a:prstGeom prst="rect">
            <a:avLst/>
          </a:prstGeom>
          <a:noFill/>
          <a:ln/>
          <a:effectLst/>
        </p:spPr>
      </p:pic>
      <p:sp>
        <p:nvSpPr>
          <p:cNvPr id="70" name="Rectangle 39"/>
          <p:cNvSpPr>
            <a:spLocks noChangeArrowheads="1"/>
          </p:cNvSpPr>
          <p:nvPr/>
        </p:nvSpPr>
        <p:spPr bwMode="auto">
          <a:xfrm>
            <a:off x="395536" y="5805264"/>
            <a:ext cx="8424936" cy="830997"/>
          </a:xfrm>
          <a:prstGeom prst="rect">
            <a:avLst/>
          </a:prstGeom>
          <a:solidFill>
            <a:srgbClr val="FFFF66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l-PL" sz="2400" dirty="0" smtClean="0"/>
              <a:t>Quantum Fisher </a:t>
            </a:r>
            <a:r>
              <a:rPr lang="pl-PL" sz="2400" dirty="0" err="1" smtClean="0"/>
              <a:t>information</a:t>
            </a:r>
            <a:r>
              <a:rPr lang="pl-PL" sz="2400" dirty="0" smtClean="0"/>
              <a:t> =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l-PL" sz="2400" dirty="0" smtClean="0"/>
              <a:t> </a:t>
            </a:r>
            <a:r>
              <a:rPr lang="pl-PL" sz="2400" dirty="0" err="1" smtClean="0"/>
              <a:t>how</a:t>
            </a:r>
            <a:r>
              <a:rPr lang="pl-PL" sz="2400" dirty="0" smtClean="0"/>
              <a:t> much a quantum state </a:t>
            </a:r>
            <a:r>
              <a:rPr lang="pl-PL" sz="2400" dirty="0" err="1" smtClean="0"/>
              <a:t>changes</a:t>
            </a:r>
            <a:r>
              <a:rPr lang="pl-PL" sz="2400" dirty="0" smtClean="0"/>
              <a:t> </a:t>
            </a:r>
            <a:r>
              <a:rPr lang="pl-PL" sz="2400" dirty="0" err="1" smtClean="0"/>
              <a:t>with</a:t>
            </a:r>
            <a:r>
              <a:rPr lang="pl-PL" sz="2400" dirty="0" smtClean="0"/>
              <a:t> </a:t>
            </a:r>
            <a:r>
              <a:rPr lang="pl-PL" sz="2400" dirty="0" err="1" smtClean="0"/>
              <a:t>parameter</a:t>
            </a:r>
            <a:r>
              <a:rPr lang="pl-PL" sz="2400" dirty="0" smtClean="0"/>
              <a:t> </a:t>
            </a:r>
            <a:r>
              <a:rPr lang="pl-PL" sz="2400" dirty="0" err="1" smtClean="0"/>
              <a:t>variation</a:t>
            </a:r>
            <a:endParaRPr lang="en-GB" sz="2400" dirty="0"/>
          </a:p>
        </p:txBody>
      </p:sp>
      <p:sp>
        <p:nvSpPr>
          <p:cNvPr id="73" name="Rectangle 39"/>
          <p:cNvSpPr>
            <a:spLocks noChangeArrowheads="1"/>
          </p:cNvSpPr>
          <p:nvPr/>
        </p:nvSpPr>
        <p:spPr bwMode="auto">
          <a:xfrm>
            <a:off x="5292080" y="4221088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sz="20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symmetric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log </a:t>
            </a:r>
            <a:r>
              <a:rPr lang="pl-PL" sz="2000" dirty="0" err="1" smtClean="0">
                <a:latin typeface="Times New Roman" pitchFamily="18" charset="0"/>
                <a:cs typeface="Times New Roman" pitchFamily="18" charset="0"/>
              </a:rPr>
              <a:t>derrivative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70" grpId="0" animBg="1"/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Quantum </a:t>
            </a:r>
            <a:r>
              <a:rPr lang="pl-PL" b="1" dirty="0" err="1" smtClean="0"/>
              <a:t>metrology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3100" b="1" dirty="0" err="1" smtClean="0"/>
              <a:t>theorist</a:t>
            </a:r>
            <a:r>
              <a:rPr lang="pl-PL" sz="3100" b="1" dirty="0" smtClean="0"/>
              <a:t> point of </a:t>
            </a:r>
            <a:r>
              <a:rPr lang="pl-PL" sz="3100" b="1" dirty="0" err="1" smtClean="0"/>
              <a:t>view</a:t>
            </a:r>
            <a:endParaRPr lang="en-US" sz="3100" b="1" dirty="0"/>
          </a:p>
        </p:txBody>
      </p:sp>
      <p:sp>
        <p:nvSpPr>
          <p:cNvPr id="5" name="Prostokąt 4"/>
          <p:cNvSpPr/>
          <p:nvPr/>
        </p:nvSpPr>
        <p:spPr>
          <a:xfrm>
            <a:off x="827584" y="1340768"/>
            <a:ext cx="1080120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Schemat blokowy: opóźnienie 5"/>
          <p:cNvSpPr/>
          <p:nvPr/>
        </p:nvSpPr>
        <p:spPr>
          <a:xfrm>
            <a:off x="6156176" y="1268760"/>
            <a:ext cx="1175954" cy="2160240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Łącznik prosty 6"/>
          <p:cNvCxnSpPr/>
          <p:nvPr/>
        </p:nvCxnSpPr>
        <p:spPr>
          <a:xfrm>
            <a:off x="2195736" y="1628800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>
            <a:off x="2195736" y="3140968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/>
          <a:srcRect l="-47244" t="-51633" r="-47244" b="-51633"/>
          <a:stretch>
            <a:fillRect/>
          </a:stretch>
        </p:blipFill>
        <p:spPr bwMode="auto">
          <a:xfrm>
            <a:off x="3203849" y="1340768"/>
            <a:ext cx="6023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Obraz 1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/>
          <a:srcRect l="-47244" t="-51633" r="-47244" b="-51633"/>
          <a:stretch>
            <a:fillRect/>
          </a:stretch>
        </p:blipFill>
        <p:spPr bwMode="auto">
          <a:xfrm>
            <a:off x="3203848" y="2852936"/>
            <a:ext cx="6023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3" name="Łącznik prosty 12"/>
          <p:cNvCxnSpPr/>
          <p:nvPr/>
        </p:nvCxnSpPr>
        <p:spPr>
          <a:xfrm>
            <a:off x="3995936" y="1628800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>
            <a:off x="3995936" y="3140968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/>
          <p:cNvCxnSpPr/>
          <p:nvPr/>
        </p:nvCxnSpPr>
        <p:spPr>
          <a:xfrm>
            <a:off x="3491880" y="2132856"/>
            <a:ext cx="0" cy="504056"/>
          </a:xfrm>
          <a:prstGeom prst="line">
            <a:avLst/>
          </a:prstGeom>
          <a:ln w="28575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az 16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1043608" y="2132856"/>
            <a:ext cx="657055" cy="329285"/>
          </a:xfrm>
          <a:prstGeom prst="rect">
            <a:avLst/>
          </a:prstGeom>
          <a:noFill/>
          <a:ln/>
          <a:effectLst/>
        </p:spPr>
      </p:pic>
      <p:pic>
        <p:nvPicPr>
          <p:cNvPr id="18" name="Obraz 17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6444208" y="2132856"/>
            <a:ext cx="278390" cy="254050"/>
          </a:xfrm>
          <a:prstGeom prst="rect">
            <a:avLst/>
          </a:prstGeom>
          <a:noFill/>
          <a:ln/>
          <a:effectLst/>
        </p:spPr>
      </p:pic>
      <p:cxnSp>
        <p:nvCxnSpPr>
          <p:cNvPr id="21" name="Łącznik prosty ze strzałką 20"/>
          <p:cNvCxnSpPr/>
          <p:nvPr/>
        </p:nvCxnSpPr>
        <p:spPr>
          <a:xfrm>
            <a:off x="7524328" y="2204864"/>
            <a:ext cx="64807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az 21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8371854" y="2060847"/>
            <a:ext cx="455547" cy="277884"/>
          </a:xfrm>
          <a:prstGeom prst="rect">
            <a:avLst/>
          </a:prstGeom>
          <a:noFill/>
          <a:ln/>
          <a:effectLst/>
        </p:spPr>
      </p:pic>
      <p:sp>
        <p:nvSpPr>
          <p:cNvPr id="41" name="Prostokąt 40"/>
          <p:cNvSpPr/>
          <p:nvPr/>
        </p:nvSpPr>
        <p:spPr>
          <a:xfrm>
            <a:off x="4932040" y="1268760"/>
            <a:ext cx="1080120" cy="22322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2" name="Obraz 41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5148064" y="2060848"/>
            <a:ext cx="656551" cy="353293"/>
          </a:xfrm>
          <a:prstGeom prst="rect">
            <a:avLst/>
          </a:prstGeom>
          <a:noFill/>
          <a:ln/>
          <a:effectLst/>
        </p:spPr>
      </p:pic>
      <p:pic>
        <p:nvPicPr>
          <p:cNvPr id="32" name="Obraz 31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486015" y="3573016"/>
            <a:ext cx="2107696" cy="355092"/>
          </a:xfrm>
          <a:prstGeom prst="rect">
            <a:avLst/>
          </a:prstGeom>
          <a:solidFill>
            <a:schemeClr val="bg1"/>
          </a:solidFill>
          <a:ln/>
          <a:effectLst/>
        </p:spPr>
      </p:pic>
      <p:pic>
        <p:nvPicPr>
          <p:cNvPr id="29" name="Obraz 28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3059832" y="3645024"/>
            <a:ext cx="2159512" cy="330708"/>
          </a:xfrm>
          <a:prstGeom prst="rect">
            <a:avLst/>
          </a:prstGeom>
          <a:solidFill>
            <a:schemeClr val="bg1"/>
          </a:solidFill>
          <a:ln/>
          <a:effectLst/>
        </p:spPr>
      </p:pic>
      <p:pic>
        <p:nvPicPr>
          <p:cNvPr id="31" name="Obraz 30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 cstate="print"/>
          <a:stretch>
            <a:fillRect/>
          </a:stretch>
        </p:blipFill>
        <p:spPr bwMode="auto">
          <a:xfrm>
            <a:off x="6444208" y="3645024"/>
            <a:ext cx="1702312" cy="381000"/>
          </a:xfrm>
          <a:prstGeom prst="rect">
            <a:avLst/>
          </a:prstGeom>
          <a:solidFill>
            <a:schemeClr val="bg1"/>
          </a:solidFill>
          <a:ln/>
          <a:effectLst/>
        </p:spPr>
      </p:pic>
      <p:grpSp>
        <p:nvGrpSpPr>
          <p:cNvPr id="51" name="Grupa 50"/>
          <p:cNvGrpSpPr/>
          <p:nvPr/>
        </p:nvGrpSpPr>
        <p:grpSpPr>
          <a:xfrm>
            <a:off x="382281" y="4045339"/>
            <a:ext cx="8496944" cy="936104"/>
            <a:chOff x="382281" y="4045339"/>
            <a:chExt cx="8496944" cy="936104"/>
          </a:xfrm>
        </p:grpSpPr>
        <p:sp>
          <p:nvSpPr>
            <p:cNvPr id="33" name="Rectangle 39"/>
            <p:cNvSpPr>
              <a:spLocks noChangeArrowheads="1"/>
            </p:cNvSpPr>
            <p:nvPr/>
          </p:nvSpPr>
          <p:spPr bwMode="auto">
            <a:xfrm>
              <a:off x="382283" y="4117347"/>
              <a:ext cx="36724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pl-PL" sz="2000" dirty="0" smtClean="0"/>
                <a:t>Quantum Fisher </a:t>
              </a:r>
              <a:r>
                <a:rPr lang="pl-PL" sz="2000" dirty="0" err="1" smtClean="0"/>
                <a:t>information</a:t>
              </a:r>
              <a:r>
                <a:rPr lang="pl-PL" sz="2000" dirty="0" smtClean="0"/>
                <a:t>:</a:t>
              </a:r>
              <a:endParaRPr lang="en-GB" sz="2000" dirty="0"/>
            </a:p>
          </p:txBody>
        </p:sp>
        <p:pic>
          <p:nvPicPr>
            <p:cNvPr id="35" name="Obraz 34" descr="TP_tmp.emf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5" cstate="print"/>
            <a:stretch>
              <a:fillRect/>
            </a:stretch>
          </p:blipFill>
          <p:spPr bwMode="auto">
            <a:xfrm>
              <a:off x="4342970" y="4549395"/>
              <a:ext cx="3630067" cy="33055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7" name="Obraz 36" descr="TP_tmp.emf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910673" y="4117347"/>
              <a:ext cx="4343408" cy="35509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45" name="Prostokąt 44"/>
            <p:cNvSpPr/>
            <p:nvPr/>
          </p:nvSpPr>
          <p:spPr bwMode="auto">
            <a:xfrm>
              <a:off x="382281" y="4045339"/>
              <a:ext cx="8496944" cy="936104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upa 49"/>
          <p:cNvGrpSpPr/>
          <p:nvPr/>
        </p:nvGrpSpPr>
        <p:grpSpPr>
          <a:xfrm>
            <a:off x="455616" y="5872223"/>
            <a:ext cx="2226359" cy="917494"/>
            <a:chOff x="455616" y="5872223"/>
            <a:chExt cx="2226359" cy="917494"/>
          </a:xfrm>
        </p:grpSpPr>
        <p:pic>
          <p:nvPicPr>
            <p:cNvPr id="59" name="Obraz 58" descr="TP_tmp.emf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3456" r="-3456" b="-47244"/>
            <a:stretch>
              <a:fillRect/>
            </a:stretch>
          </p:blipFill>
          <p:spPr bwMode="auto">
            <a:xfrm>
              <a:off x="455616" y="5872223"/>
              <a:ext cx="2226359" cy="897217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57" name="Rectangle 39"/>
            <p:cNvSpPr>
              <a:spLocks noChangeArrowheads="1"/>
            </p:cNvSpPr>
            <p:nvPr/>
          </p:nvSpPr>
          <p:spPr bwMode="auto">
            <a:xfrm>
              <a:off x="592856" y="6420385"/>
              <a:ext cx="20411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pl-PL" sz="2000" dirty="0" err="1" smtClean="0"/>
                <a:t>Heisenbeg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scaling</a:t>
              </a:r>
              <a:endParaRPr lang="en-GB" sz="2000" dirty="0"/>
            </a:p>
          </p:txBody>
        </p:sp>
      </p:grpSp>
      <p:grpSp>
        <p:nvGrpSpPr>
          <p:cNvPr id="48" name="Grupa 47"/>
          <p:cNvGrpSpPr/>
          <p:nvPr/>
        </p:nvGrpSpPr>
        <p:grpSpPr>
          <a:xfrm>
            <a:off x="382281" y="5085184"/>
            <a:ext cx="8510199" cy="1707502"/>
            <a:chOff x="382281" y="5085184"/>
            <a:chExt cx="8510199" cy="1707502"/>
          </a:xfrm>
        </p:grpSpPr>
        <p:grpSp>
          <p:nvGrpSpPr>
            <p:cNvPr id="46" name="Grupa 45"/>
            <p:cNvGrpSpPr/>
            <p:nvPr/>
          </p:nvGrpSpPr>
          <p:grpSpPr>
            <a:xfrm>
              <a:off x="382281" y="5085184"/>
              <a:ext cx="8510199" cy="1707502"/>
              <a:chOff x="382281" y="5085184"/>
              <a:chExt cx="8510199" cy="1707502"/>
            </a:xfrm>
          </p:grpSpPr>
          <p:pic>
            <p:nvPicPr>
              <p:cNvPr id="44" name="Obraz 43" descr="TP_tmp.emf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8" cstate="print"/>
              <a:stretch>
                <a:fillRect/>
              </a:stretch>
            </p:blipFill>
            <p:spPr bwMode="auto">
              <a:xfrm>
                <a:off x="2110475" y="5125459"/>
                <a:ext cx="3411637" cy="329033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382281" y="5125459"/>
                <a:ext cx="36724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pl-PL" sz="2000" dirty="0" err="1" smtClean="0"/>
                  <a:t>Optimal</a:t>
                </a:r>
                <a:r>
                  <a:rPr lang="pl-PL" sz="2000" dirty="0" smtClean="0"/>
                  <a:t> state</a:t>
                </a:r>
                <a:endParaRPr lang="en-GB" sz="2000" dirty="0"/>
              </a:p>
            </p:txBody>
          </p:sp>
          <p:pic>
            <p:nvPicPr>
              <p:cNvPr id="47" name="Obraz 46" descr="TP_tmp.emf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9" cstate="print"/>
              <a:stretch>
                <a:fillRect/>
              </a:stretch>
            </p:blipFill>
            <p:spPr bwMode="auto">
              <a:xfrm>
                <a:off x="526299" y="5557507"/>
                <a:ext cx="808180" cy="277480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49" name="Rectangle 39"/>
              <p:cNvSpPr>
                <a:spLocks noChangeArrowheads="1"/>
              </p:cNvSpPr>
              <p:nvPr/>
            </p:nvSpPr>
            <p:spPr bwMode="auto">
              <a:xfrm>
                <a:off x="1475656" y="5517232"/>
                <a:ext cx="73448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ct val="20000"/>
                  </a:spcBef>
                </a:pPr>
                <a:r>
                  <a:rPr lang="pl-PL" sz="2000" dirty="0" err="1" smtClean="0"/>
                  <a:t>eigenstates</a:t>
                </a:r>
                <a:r>
                  <a:rPr lang="pl-PL" sz="2000" dirty="0" smtClean="0"/>
                  <a:t> of  </a:t>
                </a:r>
                <a:r>
                  <a:rPr lang="pl-PL" sz="2000" i="1" dirty="0" smtClean="0"/>
                  <a:t>H </a:t>
                </a:r>
                <a:r>
                  <a:rPr lang="pl-PL" sz="2000" dirty="0" err="1" smtClean="0"/>
                  <a:t>corresponding</a:t>
                </a:r>
                <a:r>
                  <a:rPr lang="pl-PL" sz="2000" dirty="0" smtClean="0"/>
                  <a:t> to </a:t>
                </a:r>
                <a:r>
                  <a:rPr lang="pl-PL" sz="2000" dirty="0" err="1" smtClean="0"/>
                  <a:t>largest</a:t>
                </a:r>
                <a:r>
                  <a:rPr lang="pl-PL" sz="2000" dirty="0" smtClean="0"/>
                  <a:t> and </a:t>
                </a:r>
                <a:r>
                  <a:rPr lang="pl-PL" sz="2000" dirty="0" err="1" smtClean="0"/>
                  <a:t>smallest</a:t>
                </a:r>
                <a:r>
                  <a:rPr lang="pl-PL" sz="2000" dirty="0" smtClean="0"/>
                  <a:t> </a:t>
                </a:r>
                <a:r>
                  <a:rPr lang="pl-PL" sz="2000" dirty="0" err="1" smtClean="0"/>
                  <a:t>eigenvalues</a:t>
                </a:r>
                <a:r>
                  <a:rPr lang="pl-PL" sz="2000" dirty="0" smtClean="0"/>
                  <a:t> </a:t>
                </a:r>
                <a:endParaRPr lang="en-GB" sz="2000" dirty="0"/>
              </a:p>
            </p:txBody>
          </p:sp>
          <p:pic>
            <p:nvPicPr>
              <p:cNvPr id="53" name="Obraz 52" descr="TP_tmp.emf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30" cstate="print"/>
              <a:stretch>
                <a:fillRect/>
              </a:stretch>
            </p:blipFill>
            <p:spPr bwMode="auto">
              <a:xfrm>
                <a:off x="6340195" y="5167198"/>
                <a:ext cx="2259079" cy="330559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61" name="Prostokąt 60"/>
              <p:cNvSpPr/>
              <p:nvPr/>
            </p:nvSpPr>
            <p:spPr>
              <a:xfrm>
                <a:off x="395536" y="5085184"/>
                <a:ext cx="8496944" cy="1707502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Prostokąt 63"/>
            <p:cNvSpPr/>
            <p:nvPr/>
          </p:nvSpPr>
          <p:spPr>
            <a:xfrm>
              <a:off x="6219146" y="6246101"/>
              <a:ext cx="26387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400" dirty="0" err="1" smtClean="0"/>
                <a:t>Giovanetti</a:t>
              </a:r>
              <a:r>
                <a:rPr lang="pl-PL" sz="1400" dirty="0" smtClean="0"/>
                <a:t>, Lloyd, </a:t>
              </a:r>
              <a:r>
                <a:rPr lang="pl-PL" sz="1400" dirty="0" err="1" smtClean="0"/>
                <a:t>Maccone</a:t>
              </a:r>
              <a:r>
                <a:rPr lang="pl-PL" sz="1400" dirty="0" smtClean="0"/>
                <a:t>, </a:t>
              </a:r>
              <a:br>
                <a:rPr lang="pl-PL" sz="1400" dirty="0" smtClean="0"/>
              </a:br>
              <a:r>
                <a:rPr lang="pl-PL" sz="1400" dirty="0" err="1" smtClean="0"/>
                <a:t>Phys</a:t>
              </a:r>
              <a:r>
                <a:rPr lang="pl-PL" sz="1400" dirty="0" smtClean="0"/>
                <a:t>. </a:t>
              </a:r>
              <a:r>
                <a:rPr lang="pl-PL" sz="1400" dirty="0" err="1" smtClean="0"/>
                <a:t>Rev</a:t>
              </a:r>
              <a:r>
                <a:rPr lang="pl-PL" sz="1400" dirty="0" smtClean="0"/>
                <a:t>. </a:t>
              </a:r>
              <a:r>
                <a:rPr lang="pl-PL" sz="1400" dirty="0" err="1" smtClean="0"/>
                <a:t>Lett</a:t>
              </a:r>
              <a:r>
                <a:rPr lang="pl-PL" sz="1400" dirty="0" smtClean="0"/>
                <a:t>. 96, 010401 (2006)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Quantum </a:t>
            </a:r>
            <a:r>
              <a:rPr lang="pl-PL" b="1" dirty="0" err="1" smtClean="0"/>
              <a:t>metrology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3100" b="1" dirty="0" err="1" smtClean="0"/>
              <a:t>theorist</a:t>
            </a:r>
            <a:r>
              <a:rPr lang="pl-PL" sz="3100" b="1" dirty="0" smtClean="0"/>
              <a:t> point of </a:t>
            </a:r>
            <a:r>
              <a:rPr lang="pl-PL" sz="3100" b="1" dirty="0" err="1" smtClean="0"/>
              <a:t>view</a:t>
            </a:r>
            <a:endParaRPr lang="en-US" sz="3100" b="1" dirty="0"/>
          </a:p>
        </p:txBody>
      </p:sp>
      <p:sp>
        <p:nvSpPr>
          <p:cNvPr id="5" name="Prostokąt 4"/>
          <p:cNvSpPr/>
          <p:nvPr/>
        </p:nvSpPr>
        <p:spPr>
          <a:xfrm>
            <a:off x="827584" y="1340768"/>
            <a:ext cx="108012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Schemat blokowy: opóźnienie 5"/>
          <p:cNvSpPr/>
          <p:nvPr/>
        </p:nvSpPr>
        <p:spPr>
          <a:xfrm>
            <a:off x="6156176" y="1268760"/>
            <a:ext cx="1175954" cy="2160240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Łącznik prosty 6"/>
          <p:cNvCxnSpPr/>
          <p:nvPr/>
        </p:nvCxnSpPr>
        <p:spPr>
          <a:xfrm>
            <a:off x="2195736" y="1628800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>
            <a:off x="2195736" y="3140968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print"/>
          <a:srcRect l="-47244" t="-51633" r="-47244" b="-51633"/>
          <a:stretch>
            <a:fillRect/>
          </a:stretch>
        </p:blipFill>
        <p:spPr bwMode="auto">
          <a:xfrm>
            <a:off x="3203849" y="1340768"/>
            <a:ext cx="6023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Obraz 1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/>
          <a:srcRect l="-47244" t="-51633" r="-47244" b="-51633"/>
          <a:stretch>
            <a:fillRect/>
          </a:stretch>
        </p:blipFill>
        <p:spPr bwMode="auto">
          <a:xfrm>
            <a:off x="3203848" y="2852936"/>
            <a:ext cx="6023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3" name="Łącznik prosty 12"/>
          <p:cNvCxnSpPr/>
          <p:nvPr/>
        </p:nvCxnSpPr>
        <p:spPr>
          <a:xfrm>
            <a:off x="3995936" y="1628800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>
            <a:off x="3995936" y="3140968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/>
          <p:cNvCxnSpPr/>
          <p:nvPr/>
        </p:nvCxnSpPr>
        <p:spPr>
          <a:xfrm>
            <a:off x="3491880" y="2132856"/>
            <a:ext cx="0" cy="504056"/>
          </a:xfrm>
          <a:prstGeom prst="line">
            <a:avLst/>
          </a:prstGeom>
          <a:ln w="28575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az 17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6444208" y="2132856"/>
            <a:ext cx="278390" cy="254050"/>
          </a:xfrm>
          <a:prstGeom prst="rect">
            <a:avLst/>
          </a:prstGeom>
          <a:noFill/>
          <a:ln/>
          <a:effectLst/>
        </p:spPr>
      </p:pic>
      <p:cxnSp>
        <p:nvCxnSpPr>
          <p:cNvPr id="21" name="Łącznik prosty ze strzałką 20"/>
          <p:cNvCxnSpPr/>
          <p:nvPr/>
        </p:nvCxnSpPr>
        <p:spPr>
          <a:xfrm>
            <a:off x="7524328" y="2204864"/>
            <a:ext cx="64807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az 21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8371854" y="2060847"/>
            <a:ext cx="455547" cy="277884"/>
          </a:xfrm>
          <a:prstGeom prst="rect">
            <a:avLst/>
          </a:prstGeom>
          <a:noFill/>
          <a:ln/>
          <a:effectLst/>
        </p:spPr>
      </p:pic>
      <p:sp>
        <p:nvSpPr>
          <p:cNvPr id="41" name="Prostokąt 40"/>
          <p:cNvSpPr/>
          <p:nvPr/>
        </p:nvSpPr>
        <p:spPr>
          <a:xfrm>
            <a:off x="4932040" y="1268760"/>
            <a:ext cx="1080120" cy="22322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2" name="Obraz 41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5148064" y="2060848"/>
            <a:ext cx="656551" cy="353293"/>
          </a:xfrm>
          <a:prstGeom prst="rect">
            <a:avLst/>
          </a:prstGeom>
          <a:noFill/>
          <a:ln/>
          <a:effectLst/>
        </p:spPr>
      </p:pic>
      <p:pic>
        <p:nvPicPr>
          <p:cNvPr id="32" name="Obraz 31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486015" y="3573016"/>
            <a:ext cx="2107696" cy="355092"/>
          </a:xfrm>
          <a:prstGeom prst="rect">
            <a:avLst/>
          </a:prstGeom>
          <a:solidFill>
            <a:schemeClr val="bg1"/>
          </a:solidFill>
          <a:ln/>
          <a:effectLst/>
        </p:spPr>
      </p:pic>
      <p:pic>
        <p:nvPicPr>
          <p:cNvPr id="35" name="Obraz 34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 cstate="print"/>
          <a:stretch>
            <a:fillRect/>
          </a:stretch>
        </p:blipFill>
        <p:spPr bwMode="auto">
          <a:xfrm>
            <a:off x="1207619" y="1484783"/>
            <a:ext cx="329032" cy="277479"/>
          </a:xfrm>
          <a:prstGeom prst="rect">
            <a:avLst/>
          </a:prstGeom>
          <a:noFill/>
          <a:ln/>
          <a:effectLst/>
        </p:spPr>
      </p:pic>
      <p:pic>
        <p:nvPicPr>
          <p:cNvPr id="29" name="Obraz 28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3059832" y="3645024"/>
            <a:ext cx="2159512" cy="330708"/>
          </a:xfrm>
          <a:prstGeom prst="rect">
            <a:avLst/>
          </a:prstGeom>
          <a:solidFill>
            <a:schemeClr val="bg1"/>
          </a:solidFill>
          <a:ln/>
          <a:effectLst/>
        </p:spPr>
      </p:pic>
      <p:pic>
        <p:nvPicPr>
          <p:cNvPr id="31" name="Obraz 30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6444208" y="3645024"/>
            <a:ext cx="1702312" cy="381000"/>
          </a:xfrm>
          <a:prstGeom prst="rect">
            <a:avLst/>
          </a:prstGeom>
          <a:solidFill>
            <a:schemeClr val="bg1"/>
          </a:solidFill>
          <a:ln/>
          <a:effectLst/>
        </p:spPr>
      </p:pic>
      <p:sp>
        <p:nvSpPr>
          <p:cNvPr id="33" name="Rectangle 39"/>
          <p:cNvSpPr>
            <a:spLocks noChangeArrowheads="1"/>
          </p:cNvSpPr>
          <p:nvPr/>
        </p:nvSpPr>
        <p:spPr bwMode="auto">
          <a:xfrm>
            <a:off x="382283" y="4117347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sz="2000" dirty="0" smtClean="0"/>
              <a:t>Quantum Fisher </a:t>
            </a:r>
            <a:r>
              <a:rPr lang="pl-PL" sz="2000" dirty="0" err="1" smtClean="0"/>
              <a:t>information</a:t>
            </a:r>
            <a:r>
              <a:rPr lang="pl-PL" sz="2000" dirty="0" smtClean="0"/>
              <a:t>:</a:t>
            </a:r>
            <a:endParaRPr lang="en-GB" sz="2000" dirty="0"/>
          </a:p>
        </p:txBody>
      </p:sp>
      <p:pic>
        <p:nvPicPr>
          <p:cNvPr id="39" name="Obraz 38" descr="TP_tmp.em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4342723" y="4549395"/>
            <a:ext cx="3630567" cy="330605"/>
          </a:xfrm>
          <a:prstGeom prst="rect">
            <a:avLst/>
          </a:prstGeom>
          <a:noFill/>
          <a:ln/>
          <a:effectLst/>
        </p:spPr>
      </p:pic>
      <p:pic>
        <p:nvPicPr>
          <p:cNvPr id="37" name="Obraz 36" descr="TP_tmp.emf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10675" y="4117347"/>
            <a:ext cx="4343408" cy="355092"/>
          </a:xfrm>
          <a:prstGeom prst="rect">
            <a:avLst/>
          </a:prstGeom>
          <a:noFill/>
          <a:ln/>
          <a:effectLst/>
        </p:spPr>
      </p:pic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382283" y="5125459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sz="2000" dirty="0" err="1" smtClean="0"/>
              <a:t>Optimal</a:t>
            </a:r>
            <a:r>
              <a:rPr lang="pl-PL" sz="2000" dirty="0" smtClean="0"/>
              <a:t> state</a:t>
            </a:r>
            <a:endParaRPr lang="en-GB" sz="2000" dirty="0"/>
          </a:p>
        </p:txBody>
      </p:sp>
      <p:pic>
        <p:nvPicPr>
          <p:cNvPr id="44" name="Obraz 43" descr="TP_tmp.emf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/>
          <a:stretch>
            <a:fillRect/>
          </a:stretch>
        </p:blipFill>
        <p:spPr bwMode="auto">
          <a:xfrm>
            <a:off x="2110475" y="5125459"/>
            <a:ext cx="3411637" cy="329033"/>
          </a:xfrm>
          <a:prstGeom prst="rect">
            <a:avLst/>
          </a:prstGeom>
          <a:noFill/>
          <a:ln/>
          <a:effectLst/>
        </p:spPr>
      </p:pic>
      <p:sp>
        <p:nvSpPr>
          <p:cNvPr id="45" name="Prostokąt 44"/>
          <p:cNvSpPr/>
          <p:nvPr/>
        </p:nvSpPr>
        <p:spPr>
          <a:xfrm>
            <a:off x="382283" y="4045339"/>
            <a:ext cx="8496944" cy="93610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Obraz 46" descr="TP_tmp.emf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0" cstate="print"/>
          <a:stretch>
            <a:fillRect/>
          </a:stretch>
        </p:blipFill>
        <p:spPr bwMode="auto">
          <a:xfrm>
            <a:off x="526299" y="5557507"/>
            <a:ext cx="808180" cy="277480"/>
          </a:xfrm>
          <a:prstGeom prst="rect">
            <a:avLst/>
          </a:prstGeom>
          <a:noFill/>
          <a:ln/>
          <a:effectLst/>
        </p:spPr>
      </p:pic>
      <p:sp>
        <p:nvSpPr>
          <p:cNvPr id="49" name="Rectangle 39"/>
          <p:cNvSpPr>
            <a:spLocks noChangeArrowheads="1"/>
          </p:cNvSpPr>
          <p:nvPr/>
        </p:nvSpPr>
        <p:spPr bwMode="auto">
          <a:xfrm>
            <a:off x="1475656" y="5517232"/>
            <a:ext cx="734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sz="2000" dirty="0" err="1" smtClean="0"/>
              <a:t>eigenstates</a:t>
            </a:r>
            <a:r>
              <a:rPr lang="pl-PL" sz="2000" dirty="0" smtClean="0"/>
              <a:t> of  </a:t>
            </a:r>
            <a:r>
              <a:rPr lang="pl-PL" sz="2000" i="1" dirty="0" smtClean="0"/>
              <a:t>H </a:t>
            </a:r>
            <a:r>
              <a:rPr lang="pl-PL" sz="2000" dirty="0" err="1" smtClean="0"/>
              <a:t>corresponding</a:t>
            </a:r>
            <a:r>
              <a:rPr lang="pl-PL" sz="2000" dirty="0" smtClean="0"/>
              <a:t> to </a:t>
            </a:r>
            <a:r>
              <a:rPr lang="pl-PL" sz="2000" dirty="0" err="1" smtClean="0"/>
              <a:t>largest</a:t>
            </a:r>
            <a:r>
              <a:rPr lang="pl-PL" sz="2000" dirty="0" smtClean="0"/>
              <a:t> and </a:t>
            </a:r>
            <a:r>
              <a:rPr lang="pl-PL" sz="2000" dirty="0" err="1" smtClean="0"/>
              <a:t>smallest</a:t>
            </a:r>
            <a:r>
              <a:rPr lang="pl-PL" sz="2000" dirty="0" smtClean="0"/>
              <a:t> </a:t>
            </a:r>
            <a:r>
              <a:rPr lang="pl-PL" sz="2000" dirty="0" err="1" smtClean="0"/>
              <a:t>eigenvalues</a:t>
            </a:r>
            <a:r>
              <a:rPr lang="pl-PL" sz="2000" dirty="0" smtClean="0"/>
              <a:t> </a:t>
            </a:r>
            <a:endParaRPr lang="en-GB" sz="2000" dirty="0"/>
          </a:p>
        </p:txBody>
      </p:sp>
      <p:pic>
        <p:nvPicPr>
          <p:cNvPr id="53" name="Obraz 52" descr="TP_tmp.emf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1" cstate="print"/>
          <a:stretch>
            <a:fillRect/>
          </a:stretch>
        </p:blipFill>
        <p:spPr bwMode="auto">
          <a:xfrm>
            <a:off x="6340195" y="5167198"/>
            <a:ext cx="2259079" cy="330559"/>
          </a:xfrm>
          <a:prstGeom prst="rect">
            <a:avLst/>
          </a:prstGeom>
          <a:noFill/>
          <a:ln/>
          <a:effectLst/>
        </p:spPr>
      </p:pic>
      <p:pic>
        <p:nvPicPr>
          <p:cNvPr id="59" name="Obraz 58" descr="TP_tmp.emf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6" r="-3456" b="-47244"/>
          <a:stretch>
            <a:fillRect/>
          </a:stretch>
        </p:blipFill>
        <p:spPr bwMode="auto">
          <a:xfrm>
            <a:off x="455616" y="5872223"/>
            <a:ext cx="2226359" cy="897217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57" name="Rectangle 39"/>
          <p:cNvSpPr>
            <a:spLocks noChangeArrowheads="1"/>
          </p:cNvSpPr>
          <p:nvPr/>
        </p:nvSpPr>
        <p:spPr bwMode="auto">
          <a:xfrm>
            <a:off x="592856" y="6420385"/>
            <a:ext cx="2041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sz="2000" dirty="0" err="1" smtClean="0"/>
              <a:t>Heisenbeg</a:t>
            </a:r>
            <a:r>
              <a:rPr lang="pl-PL" sz="2000" dirty="0" smtClean="0"/>
              <a:t> </a:t>
            </a:r>
            <a:r>
              <a:rPr lang="pl-PL" sz="2000" dirty="0" err="1" smtClean="0"/>
              <a:t>scaling</a:t>
            </a:r>
            <a:endParaRPr lang="en-GB" sz="2000" dirty="0"/>
          </a:p>
        </p:txBody>
      </p:sp>
      <p:pic>
        <p:nvPicPr>
          <p:cNvPr id="62" name="Obraz 61" descr="TP_tmp.emf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-33988"/>
          <a:stretch>
            <a:fillRect/>
          </a:stretch>
        </p:blipFill>
        <p:spPr bwMode="auto">
          <a:xfrm>
            <a:off x="3174272" y="5877269"/>
            <a:ext cx="2285588" cy="8513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</p:pic>
      <p:sp>
        <p:nvSpPr>
          <p:cNvPr id="61" name="Prostokąt 60"/>
          <p:cNvSpPr/>
          <p:nvPr/>
        </p:nvSpPr>
        <p:spPr>
          <a:xfrm>
            <a:off x="395536" y="5085184"/>
            <a:ext cx="8496944" cy="170750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39"/>
          <p:cNvSpPr>
            <a:spLocks noChangeArrowheads="1"/>
          </p:cNvSpPr>
          <p:nvPr/>
        </p:nvSpPr>
        <p:spPr bwMode="auto">
          <a:xfrm>
            <a:off x="3333350" y="6437868"/>
            <a:ext cx="2041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l-PL" sz="2000" dirty="0" smtClean="0"/>
              <a:t>,,</a:t>
            </a:r>
            <a:r>
              <a:rPr lang="pl-PL" sz="2000" dirty="0" err="1" smtClean="0"/>
              <a:t>classical</a:t>
            </a:r>
            <a:r>
              <a:rPr lang="pl-PL" sz="2000" dirty="0" smtClean="0"/>
              <a:t> </a:t>
            </a:r>
            <a:r>
              <a:rPr lang="pl-PL" sz="2000" dirty="0" err="1" smtClean="0"/>
              <a:t>scaling</a:t>
            </a:r>
            <a:r>
              <a:rPr lang="pl-PL" sz="2000" dirty="0" smtClean="0"/>
              <a:t>’’</a:t>
            </a:r>
            <a:endParaRPr lang="en-GB" sz="2000" dirty="0"/>
          </a:p>
        </p:txBody>
      </p:sp>
      <p:sp>
        <p:nvSpPr>
          <p:cNvPr id="38" name="Prostokąt 37"/>
          <p:cNvSpPr/>
          <p:nvPr/>
        </p:nvSpPr>
        <p:spPr>
          <a:xfrm>
            <a:off x="827584" y="2852936"/>
            <a:ext cx="108012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3" name="Obraz 42" descr="TP_tmp.emf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24" cstate="print"/>
          <a:stretch>
            <a:fillRect/>
          </a:stretch>
        </p:blipFill>
        <p:spPr bwMode="auto">
          <a:xfrm>
            <a:off x="1207619" y="2996951"/>
            <a:ext cx="329032" cy="277479"/>
          </a:xfrm>
          <a:prstGeom prst="rect">
            <a:avLst/>
          </a:prstGeom>
          <a:noFill/>
          <a:ln/>
          <a:effectLst/>
        </p:spPr>
      </p:pic>
      <p:cxnSp>
        <p:nvCxnSpPr>
          <p:cNvPr id="46" name="Łącznik prosty 45"/>
          <p:cNvCxnSpPr/>
          <p:nvPr/>
        </p:nvCxnSpPr>
        <p:spPr>
          <a:xfrm>
            <a:off x="1331640" y="2060848"/>
            <a:ext cx="0" cy="504056"/>
          </a:xfrm>
          <a:prstGeom prst="line">
            <a:avLst/>
          </a:prstGeom>
          <a:ln w="28575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rostokąt 47"/>
          <p:cNvSpPr/>
          <p:nvPr/>
        </p:nvSpPr>
        <p:spPr>
          <a:xfrm>
            <a:off x="6219146" y="6246101"/>
            <a:ext cx="2638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 err="1" smtClean="0"/>
              <a:t>Giovanetti</a:t>
            </a:r>
            <a:r>
              <a:rPr lang="pl-PL" sz="1400" dirty="0" smtClean="0"/>
              <a:t>, Lloyd, </a:t>
            </a:r>
            <a:r>
              <a:rPr lang="pl-PL" sz="1400" dirty="0" err="1" smtClean="0"/>
              <a:t>Maccone</a:t>
            </a:r>
            <a:r>
              <a:rPr lang="pl-PL" sz="1400" dirty="0" smtClean="0"/>
              <a:t>, </a:t>
            </a:r>
            <a:br>
              <a:rPr lang="pl-PL" sz="1400" dirty="0" smtClean="0"/>
            </a:br>
            <a:r>
              <a:rPr lang="pl-PL" sz="1400" dirty="0" err="1" smtClean="0"/>
              <a:t>Phys</a:t>
            </a:r>
            <a:r>
              <a:rPr lang="pl-PL" sz="1400" dirty="0" smtClean="0"/>
              <a:t>. </a:t>
            </a:r>
            <a:r>
              <a:rPr lang="pl-PL" sz="1400" dirty="0" err="1" smtClean="0"/>
              <a:t>Rev</a:t>
            </a:r>
            <a:r>
              <a:rPr lang="pl-PL" sz="1400" dirty="0" smtClean="0"/>
              <a:t>. </a:t>
            </a:r>
            <a:r>
              <a:rPr lang="pl-PL" sz="1400" dirty="0" err="1" smtClean="0"/>
              <a:t>Lett</a:t>
            </a:r>
            <a:r>
              <a:rPr lang="pl-PL" sz="1400" dirty="0" smtClean="0"/>
              <a:t>. 96, 010401 (2006)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0" grpId="0"/>
      <p:bldP spid="49" grpId="0"/>
      <p:bldP spid="57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Quantum </a:t>
            </a:r>
            <a:r>
              <a:rPr lang="pl-PL" b="1" dirty="0" err="1" smtClean="0"/>
              <a:t>metrology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3100" b="1" dirty="0" err="1" smtClean="0"/>
              <a:t>theorist</a:t>
            </a:r>
            <a:r>
              <a:rPr lang="pl-PL" sz="3100" b="1" dirty="0" smtClean="0"/>
              <a:t> point of </a:t>
            </a:r>
            <a:r>
              <a:rPr lang="pl-PL" sz="3100" b="1" dirty="0" err="1" smtClean="0"/>
              <a:t>view</a:t>
            </a:r>
            <a:endParaRPr lang="en-US" sz="3100" b="1" dirty="0"/>
          </a:p>
        </p:txBody>
      </p:sp>
      <p:sp>
        <p:nvSpPr>
          <p:cNvPr id="6" name="Schemat blokowy: opóźnienie 5"/>
          <p:cNvSpPr/>
          <p:nvPr/>
        </p:nvSpPr>
        <p:spPr>
          <a:xfrm>
            <a:off x="6156176" y="1268760"/>
            <a:ext cx="1175954" cy="576064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Łącznik prosty 6"/>
          <p:cNvCxnSpPr/>
          <p:nvPr/>
        </p:nvCxnSpPr>
        <p:spPr>
          <a:xfrm>
            <a:off x="2195736" y="1628800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>
            <a:off x="2195736" y="3140968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print"/>
          <a:srcRect l="-47244" t="-51633" r="-47244" b="-51633"/>
          <a:stretch>
            <a:fillRect/>
          </a:stretch>
        </p:blipFill>
        <p:spPr bwMode="auto">
          <a:xfrm>
            <a:off x="3203849" y="1340768"/>
            <a:ext cx="6023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Obraz 1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/>
          <a:srcRect l="-47244" t="-51633" r="-47244" b="-51633"/>
          <a:stretch>
            <a:fillRect/>
          </a:stretch>
        </p:blipFill>
        <p:spPr bwMode="auto">
          <a:xfrm>
            <a:off x="3203848" y="2852936"/>
            <a:ext cx="6023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3" name="Łącznik prosty 12"/>
          <p:cNvCxnSpPr/>
          <p:nvPr/>
        </p:nvCxnSpPr>
        <p:spPr>
          <a:xfrm>
            <a:off x="3995936" y="1628800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>
            <a:off x="3995936" y="3140968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/>
          <p:cNvCxnSpPr/>
          <p:nvPr/>
        </p:nvCxnSpPr>
        <p:spPr>
          <a:xfrm>
            <a:off x="3491880" y="2132856"/>
            <a:ext cx="0" cy="504056"/>
          </a:xfrm>
          <a:prstGeom prst="line">
            <a:avLst/>
          </a:prstGeom>
          <a:ln w="28575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/>
          <p:nvPr/>
        </p:nvCxnSpPr>
        <p:spPr>
          <a:xfrm>
            <a:off x="7092280" y="2204864"/>
            <a:ext cx="64807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rostokąt 40"/>
          <p:cNvSpPr/>
          <p:nvPr/>
        </p:nvSpPr>
        <p:spPr>
          <a:xfrm>
            <a:off x="4932040" y="1268760"/>
            <a:ext cx="1080120" cy="22322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2" name="Obraz 4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5148064" y="2060848"/>
            <a:ext cx="656551" cy="353293"/>
          </a:xfrm>
          <a:prstGeom prst="rect">
            <a:avLst/>
          </a:prstGeom>
          <a:noFill/>
          <a:ln/>
          <a:effectLst/>
        </p:spPr>
      </p:pic>
      <p:pic>
        <p:nvPicPr>
          <p:cNvPr id="32" name="Obraz 31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486015" y="3573016"/>
            <a:ext cx="2107696" cy="355092"/>
          </a:xfrm>
          <a:prstGeom prst="rect">
            <a:avLst/>
          </a:prstGeom>
          <a:solidFill>
            <a:schemeClr val="bg1"/>
          </a:solidFill>
          <a:ln/>
          <a:effectLst/>
        </p:spPr>
      </p:pic>
      <p:pic>
        <p:nvPicPr>
          <p:cNvPr id="29" name="Obraz 28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3059832" y="3645024"/>
            <a:ext cx="2159512" cy="330708"/>
          </a:xfrm>
          <a:prstGeom prst="rect">
            <a:avLst/>
          </a:prstGeom>
          <a:solidFill>
            <a:schemeClr val="bg1"/>
          </a:solidFill>
          <a:ln/>
          <a:effectLst/>
        </p:spPr>
      </p:pic>
      <p:pic>
        <p:nvPicPr>
          <p:cNvPr id="31" name="Obraz 30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6444208" y="3645024"/>
            <a:ext cx="1702312" cy="381000"/>
          </a:xfrm>
          <a:prstGeom prst="rect">
            <a:avLst/>
          </a:prstGeom>
          <a:solidFill>
            <a:schemeClr val="bg1"/>
          </a:solidFill>
          <a:ln/>
          <a:effectLst/>
        </p:spPr>
      </p:pic>
      <p:sp>
        <p:nvSpPr>
          <p:cNvPr id="33" name="Rectangle 39"/>
          <p:cNvSpPr>
            <a:spLocks noChangeArrowheads="1"/>
          </p:cNvSpPr>
          <p:nvPr/>
        </p:nvSpPr>
        <p:spPr bwMode="auto">
          <a:xfrm>
            <a:off x="382283" y="4117347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sz="2000" dirty="0" smtClean="0"/>
              <a:t>Quantum Fisher </a:t>
            </a:r>
            <a:r>
              <a:rPr lang="pl-PL" sz="2000" dirty="0" err="1" smtClean="0"/>
              <a:t>information</a:t>
            </a:r>
            <a:r>
              <a:rPr lang="pl-PL" sz="2000" dirty="0" smtClean="0"/>
              <a:t>:</a:t>
            </a:r>
            <a:endParaRPr lang="en-GB" sz="2000" dirty="0"/>
          </a:p>
        </p:txBody>
      </p:sp>
      <p:pic>
        <p:nvPicPr>
          <p:cNvPr id="39" name="Obraz 38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 cstate="print"/>
          <a:stretch>
            <a:fillRect/>
          </a:stretch>
        </p:blipFill>
        <p:spPr bwMode="auto">
          <a:xfrm>
            <a:off x="4342723" y="4549395"/>
            <a:ext cx="3630567" cy="330605"/>
          </a:xfrm>
          <a:prstGeom prst="rect">
            <a:avLst/>
          </a:prstGeom>
          <a:noFill/>
          <a:ln/>
          <a:effectLst/>
        </p:spPr>
      </p:pic>
      <p:pic>
        <p:nvPicPr>
          <p:cNvPr id="37" name="Obraz 36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10675" y="4117347"/>
            <a:ext cx="4343408" cy="355092"/>
          </a:xfrm>
          <a:prstGeom prst="rect">
            <a:avLst/>
          </a:prstGeom>
          <a:noFill/>
          <a:ln/>
          <a:effectLst/>
        </p:spPr>
      </p:pic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382283" y="5125459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sz="2000" dirty="0" err="1" smtClean="0"/>
              <a:t>Optimal</a:t>
            </a:r>
            <a:r>
              <a:rPr lang="pl-PL" sz="2000" dirty="0" smtClean="0"/>
              <a:t> state</a:t>
            </a:r>
            <a:endParaRPr lang="en-GB" sz="2000" dirty="0"/>
          </a:p>
        </p:txBody>
      </p:sp>
      <p:pic>
        <p:nvPicPr>
          <p:cNvPr id="56" name="Obraz 55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6406498" y="1412775"/>
            <a:ext cx="353808" cy="277884"/>
          </a:xfrm>
          <a:prstGeom prst="rect">
            <a:avLst/>
          </a:prstGeom>
          <a:noFill/>
          <a:ln/>
          <a:effectLst/>
        </p:spPr>
      </p:pic>
      <p:pic>
        <p:nvPicPr>
          <p:cNvPr id="60" name="Obraz 59" descr="TP_tmp.em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7884368" y="2060848"/>
            <a:ext cx="1012834" cy="277883"/>
          </a:xfrm>
          <a:prstGeom prst="rect">
            <a:avLst/>
          </a:prstGeom>
          <a:noFill/>
          <a:ln/>
          <a:effectLst/>
        </p:spPr>
      </p:pic>
      <p:pic>
        <p:nvPicPr>
          <p:cNvPr id="44" name="Obraz 43" descr="TP_tmp.emf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2110475" y="5125459"/>
            <a:ext cx="3411637" cy="329033"/>
          </a:xfrm>
          <a:prstGeom prst="rect">
            <a:avLst/>
          </a:prstGeom>
          <a:noFill/>
          <a:ln/>
          <a:effectLst/>
        </p:spPr>
      </p:pic>
      <p:sp>
        <p:nvSpPr>
          <p:cNvPr id="45" name="Prostokąt 44"/>
          <p:cNvSpPr/>
          <p:nvPr/>
        </p:nvSpPr>
        <p:spPr>
          <a:xfrm>
            <a:off x="382283" y="4045339"/>
            <a:ext cx="8496944" cy="93610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Obraz 46" descr="TP_tmp.emf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/>
          <a:stretch>
            <a:fillRect/>
          </a:stretch>
        </p:blipFill>
        <p:spPr bwMode="auto">
          <a:xfrm>
            <a:off x="526299" y="5557507"/>
            <a:ext cx="808180" cy="277480"/>
          </a:xfrm>
          <a:prstGeom prst="rect">
            <a:avLst/>
          </a:prstGeom>
          <a:noFill/>
          <a:ln/>
          <a:effectLst/>
        </p:spPr>
      </p:pic>
      <p:sp>
        <p:nvSpPr>
          <p:cNvPr id="49" name="Rectangle 39"/>
          <p:cNvSpPr>
            <a:spLocks noChangeArrowheads="1"/>
          </p:cNvSpPr>
          <p:nvPr/>
        </p:nvSpPr>
        <p:spPr bwMode="auto">
          <a:xfrm>
            <a:off x="1475656" y="5517232"/>
            <a:ext cx="7344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sz="2000" dirty="0" err="1" smtClean="0"/>
              <a:t>eigenstates</a:t>
            </a:r>
            <a:r>
              <a:rPr lang="pl-PL" sz="2000" dirty="0" smtClean="0"/>
              <a:t> of  </a:t>
            </a:r>
            <a:r>
              <a:rPr lang="pl-PL" sz="2000" i="1" dirty="0" smtClean="0"/>
              <a:t>H </a:t>
            </a:r>
            <a:r>
              <a:rPr lang="pl-PL" sz="2000" dirty="0" err="1" smtClean="0"/>
              <a:t>corresponding</a:t>
            </a:r>
            <a:r>
              <a:rPr lang="pl-PL" sz="2000" dirty="0" smtClean="0"/>
              <a:t> to </a:t>
            </a:r>
            <a:r>
              <a:rPr lang="pl-PL" sz="2000" dirty="0" err="1" smtClean="0"/>
              <a:t>largest</a:t>
            </a:r>
            <a:r>
              <a:rPr lang="pl-PL" sz="2000" dirty="0" smtClean="0"/>
              <a:t> and </a:t>
            </a:r>
            <a:r>
              <a:rPr lang="pl-PL" sz="2000" dirty="0" err="1" smtClean="0"/>
              <a:t>smallest</a:t>
            </a:r>
            <a:r>
              <a:rPr lang="pl-PL" sz="2000" dirty="0" smtClean="0"/>
              <a:t> </a:t>
            </a:r>
            <a:r>
              <a:rPr lang="pl-PL" sz="2000" dirty="0" err="1" smtClean="0"/>
              <a:t>eigenvalues</a:t>
            </a:r>
            <a:r>
              <a:rPr lang="pl-PL" sz="2000" dirty="0" smtClean="0"/>
              <a:t> </a:t>
            </a:r>
            <a:endParaRPr lang="en-GB" sz="2000" dirty="0"/>
          </a:p>
        </p:txBody>
      </p:sp>
      <p:pic>
        <p:nvPicPr>
          <p:cNvPr id="53" name="Obraz 52" descr="TP_tmp.emf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0" cstate="print"/>
          <a:stretch>
            <a:fillRect/>
          </a:stretch>
        </p:blipFill>
        <p:spPr bwMode="auto">
          <a:xfrm>
            <a:off x="6340195" y="5167198"/>
            <a:ext cx="2259079" cy="330559"/>
          </a:xfrm>
          <a:prstGeom prst="rect">
            <a:avLst/>
          </a:prstGeom>
          <a:noFill/>
          <a:ln/>
          <a:effectLst/>
        </p:spPr>
      </p:pic>
      <p:pic>
        <p:nvPicPr>
          <p:cNvPr id="59" name="Obraz 58" descr="TP_tmp.emf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6" r="-3456" b="-47244"/>
          <a:stretch>
            <a:fillRect/>
          </a:stretch>
        </p:blipFill>
        <p:spPr bwMode="auto">
          <a:xfrm>
            <a:off x="455616" y="5872223"/>
            <a:ext cx="2226359" cy="897217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57" name="Rectangle 39"/>
          <p:cNvSpPr>
            <a:spLocks noChangeArrowheads="1"/>
          </p:cNvSpPr>
          <p:nvPr/>
        </p:nvSpPr>
        <p:spPr bwMode="auto">
          <a:xfrm>
            <a:off x="592856" y="6420385"/>
            <a:ext cx="2041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sz="2000" dirty="0" err="1" smtClean="0"/>
              <a:t>Heisenbeg</a:t>
            </a:r>
            <a:r>
              <a:rPr lang="pl-PL" sz="2000" dirty="0" smtClean="0"/>
              <a:t> </a:t>
            </a:r>
            <a:r>
              <a:rPr lang="pl-PL" sz="2000" dirty="0" err="1" smtClean="0"/>
              <a:t>scaling</a:t>
            </a:r>
            <a:endParaRPr lang="en-GB" sz="2000" dirty="0"/>
          </a:p>
        </p:txBody>
      </p:sp>
      <p:pic>
        <p:nvPicPr>
          <p:cNvPr id="62" name="Obraz 61" descr="TP_tmp.emf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-33988"/>
          <a:stretch>
            <a:fillRect/>
          </a:stretch>
        </p:blipFill>
        <p:spPr bwMode="auto">
          <a:xfrm>
            <a:off x="3174272" y="5877269"/>
            <a:ext cx="2285588" cy="851354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</p:pic>
      <p:sp>
        <p:nvSpPr>
          <p:cNvPr id="61" name="Prostokąt 60"/>
          <p:cNvSpPr/>
          <p:nvPr/>
        </p:nvSpPr>
        <p:spPr>
          <a:xfrm>
            <a:off x="395536" y="5085184"/>
            <a:ext cx="8496944" cy="170750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39"/>
          <p:cNvSpPr>
            <a:spLocks noChangeArrowheads="1"/>
          </p:cNvSpPr>
          <p:nvPr/>
        </p:nvSpPr>
        <p:spPr bwMode="auto">
          <a:xfrm>
            <a:off x="3333350" y="6437868"/>
            <a:ext cx="2041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l-PL" sz="2000" dirty="0" smtClean="0"/>
              <a:t>,,</a:t>
            </a:r>
            <a:r>
              <a:rPr lang="pl-PL" sz="2000" dirty="0" err="1" smtClean="0"/>
              <a:t>classical</a:t>
            </a:r>
            <a:r>
              <a:rPr lang="pl-PL" sz="2000" dirty="0" smtClean="0"/>
              <a:t> </a:t>
            </a:r>
            <a:r>
              <a:rPr lang="pl-PL" sz="2000" dirty="0" err="1" smtClean="0"/>
              <a:t>scaling</a:t>
            </a:r>
            <a:r>
              <a:rPr lang="pl-PL" sz="2000" dirty="0" smtClean="0"/>
              <a:t>’’</a:t>
            </a:r>
            <a:endParaRPr lang="en-GB" sz="2000" dirty="0"/>
          </a:p>
        </p:txBody>
      </p:sp>
      <p:sp>
        <p:nvSpPr>
          <p:cNvPr id="48" name="Prostokąt 47"/>
          <p:cNvSpPr/>
          <p:nvPr/>
        </p:nvSpPr>
        <p:spPr>
          <a:xfrm>
            <a:off x="827584" y="1340768"/>
            <a:ext cx="1080120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0" name="Obraz 49" descr="TP_tmp.emf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3" cstate="print"/>
          <a:stretch>
            <a:fillRect/>
          </a:stretch>
        </p:blipFill>
        <p:spPr bwMode="auto">
          <a:xfrm>
            <a:off x="1043608" y="2132856"/>
            <a:ext cx="657055" cy="329285"/>
          </a:xfrm>
          <a:prstGeom prst="rect">
            <a:avLst/>
          </a:prstGeom>
          <a:noFill/>
          <a:ln/>
          <a:effectLst/>
        </p:spPr>
      </p:pic>
      <p:sp>
        <p:nvSpPr>
          <p:cNvPr id="51" name="Rectangle 39"/>
          <p:cNvSpPr>
            <a:spLocks noChangeArrowheads="1"/>
          </p:cNvSpPr>
          <p:nvPr/>
        </p:nvSpPr>
        <p:spPr bwMode="auto">
          <a:xfrm>
            <a:off x="5868144" y="5661248"/>
            <a:ext cx="2952328" cy="53553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l-PL" sz="1600" b="1" dirty="0" smtClean="0"/>
              <a:t>No </a:t>
            </a:r>
            <a:r>
              <a:rPr lang="pl-PL" sz="1600" b="1" dirty="0" err="1" smtClean="0"/>
              <a:t>need</a:t>
            </a:r>
            <a:r>
              <a:rPr lang="pl-PL" sz="1600" b="1" dirty="0" smtClean="0"/>
              <a:t> for </a:t>
            </a:r>
            <a:r>
              <a:rPr lang="pl-PL" sz="1600" b="1" dirty="0" err="1" smtClean="0"/>
              <a:t>collective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measurements</a:t>
            </a:r>
            <a:endParaRPr lang="en-GB" sz="1600" b="1" dirty="0"/>
          </a:p>
        </p:txBody>
      </p:sp>
      <p:cxnSp>
        <p:nvCxnSpPr>
          <p:cNvPr id="52" name="Łącznik prosty 51"/>
          <p:cNvCxnSpPr/>
          <p:nvPr/>
        </p:nvCxnSpPr>
        <p:spPr>
          <a:xfrm>
            <a:off x="6588224" y="2060848"/>
            <a:ext cx="0" cy="504056"/>
          </a:xfrm>
          <a:prstGeom prst="line">
            <a:avLst/>
          </a:prstGeom>
          <a:ln w="28575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chemat blokowy: opóźnienie 53"/>
          <p:cNvSpPr/>
          <p:nvPr/>
        </p:nvSpPr>
        <p:spPr>
          <a:xfrm>
            <a:off x="6156176" y="2780928"/>
            <a:ext cx="1175954" cy="576064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8" name="Obraz 57" descr="TP_tmp.emf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4" cstate="print"/>
          <a:stretch>
            <a:fillRect/>
          </a:stretch>
        </p:blipFill>
        <p:spPr bwMode="auto">
          <a:xfrm>
            <a:off x="6296528" y="2924943"/>
            <a:ext cx="429732" cy="277883"/>
          </a:xfrm>
          <a:prstGeom prst="rect">
            <a:avLst/>
          </a:prstGeom>
          <a:noFill/>
          <a:ln/>
          <a:effectLst/>
        </p:spPr>
      </p:pic>
      <p:sp>
        <p:nvSpPr>
          <p:cNvPr id="64" name="Prostokąt 63"/>
          <p:cNvSpPr/>
          <p:nvPr/>
        </p:nvSpPr>
        <p:spPr>
          <a:xfrm>
            <a:off x="6219146" y="6246101"/>
            <a:ext cx="2638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 err="1" smtClean="0"/>
              <a:t>Giovanetti</a:t>
            </a:r>
            <a:r>
              <a:rPr lang="pl-PL" sz="1400" dirty="0" smtClean="0"/>
              <a:t>, Lloyd, </a:t>
            </a:r>
            <a:r>
              <a:rPr lang="pl-PL" sz="1400" dirty="0" err="1" smtClean="0"/>
              <a:t>Maccone</a:t>
            </a:r>
            <a:r>
              <a:rPr lang="pl-PL" sz="1400" dirty="0" smtClean="0"/>
              <a:t>, </a:t>
            </a:r>
            <a:br>
              <a:rPr lang="pl-PL" sz="1400" dirty="0" smtClean="0"/>
            </a:br>
            <a:r>
              <a:rPr lang="pl-PL" sz="1400" dirty="0" err="1" smtClean="0"/>
              <a:t>Phys</a:t>
            </a:r>
            <a:r>
              <a:rPr lang="pl-PL" sz="1400" dirty="0" smtClean="0"/>
              <a:t>. </a:t>
            </a:r>
            <a:r>
              <a:rPr lang="pl-PL" sz="1400" dirty="0" err="1" smtClean="0"/>
              <a:t>Rev</a:t>
            </a:r>
            <a:r>
              <a:rPr lang="pl-PL" sz="1400" dirty="0" smtClean="0"/>
              <a:t>. </a:t>
            </a:r>
            <a:r>
              <a:rPr lang="pl-PL" sz="1400" dirty="0" err="1" smtClean="0"/>
              <a:t>Lett</a:t>
            </a:r>
            <a:r>
              <a:rPr lang="pl-PL" sz="1400" dirty="0" smtClean="0"/>
              <a:t>. 96, 010401 (2006)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0" grpId="0"/>
      <p:bldP spid="49" grpId="0"/>
      <p:bldP spid="57" grpId="0"/>
      <p:bldP spid="63" grpId="0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err="1" smtClean="0"/>
              <a:t>Phase</a:t>
            </a:r>
            <a:r>
              <a:rPr lang="pl-PL" b="1" dirty="0" smtClean="0"/>
              <a:t> </a:t>
            </a:r>
            <a:r>
              <a:rPr lang="pl-PL" b="1" dirty="0" err="1" smtClean="0"/>
              <a:t>estimation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3100" b="1" dirty="0" err="1" smtClean="0"/>
              <a:t>very</a:t>
            </a:r>
            <a:r>
              <a:rPr lang="pl-PL" sz="3100" b="1" dirty="0" smtClean="0"/>
              <a:t> </a:t>
            </a:r>
            <a:r>
              <a:rPr lang="pl-PL" sz="3100" b="1" dirty="0" err="1" smtClean="0"/>
              <a:t>naive</a:t>
            </a:r>
            <a:r>
              <a:rPr lang="pl-PL" sz="3100" b="1" dirty="0" smtClean="0"/>
              <a:t> </a:t>
            </a:r>
            <a:r>
              <a:rPr lang="pl-PL" sz="3100" b="1" dirty="0" err="1" smtClean="0"/>
              <a:t>theorist</a:t>
            </a:r>
            <a:r>
              <a:rPr lang="pl-PL" sz="3100" b="1" dirty="0" smtClean="0"/>
              <a:t> point of </a:t>
            </a:r>
            <a:r>
              <a:rPr lang="pl-PL" sz="3100" b="1" dirty="0" err="1" smtClean="0"/>
              <a:t>view</a:t>
            </a:r>
            <a:endParaRPr lang="en-US" sz="3100" b="1" dirty="0"/>
          </a:p>
        </p:txBody>
      </p:sp>
      <p:sp>
        <p:nvSpPr>
          <p:cNvPr id="6" name="Schemat blokowy: opóźnienie 5"/>
          <p:cNvSpPr/>
          <p:nvPr/>
        </p:nvSpPr>
        <p:spPr>
          <a:xfrm>
            <a:off x="6156176" y="1268760"/>
            <a:ext cx="1175954" cy="576064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Łącznik prosty 6"/>
          <p:cNvCxnSpPr/>
          <p:nvPr/>
        </p:nvCxnSpPr>
        <p:spPr>
          <a:xfrm>
            <a:off x="2195736" y="1628800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>
            <a:off x="2195736" y="3140968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/>
          <a:srcRect l="-47244" t="-51633" r="-47244" b="-51633"/>
          <a:stretch>
            <a:fillRect/>
          </a:stretch>
        </p:blipFill>
        <p:spPr bwMode="auto">
          <a:xfrm>
            <a:off x="3203849" y="1340768"/>
            <a:ext cx="6023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Obraz 1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/>
          <a:srcRect l="-47244" t="-51633" r="-47244" b="-51633"/>
          <a:stretch>
            <a:fillRect/>
          </a:stretch>
        </p:blipFill>
        <p:spPr bwMode="auto">
          <a:xfrm>
            <a:off x="3203848" y="2852936"/>
            <a:ext cx="6023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3" name="Łącznik prosty 12"/>
          <p:cNvCxnSpPr/>
          <p:nvPr/>
        </p:nvCxnSpPr>
        <p:spPr>
          <a:xfrm>
            <a:off x="3995936" y="1628800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>
            <a:off x="3995936" y="3140968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/>
          <p:cNvCxnSpPr/>
          <p:nvPr/>
        </p:nvCxnSpPr>
        <p:spPr>
          <a:xfrm>
            <a:off x="3491880" y="2132856"/>
            <a:ext cx="0" cy="504056"/>
          </a:xfrm>
          <a:prstGeom prst="line">
            <a:avLst/>
          </a:prstGeom>
          <a:ln w="28575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/>
          <p:nvPr/>
        </p:nvCxnSpPr>
        <p:spPr>
          <a:xfrm>
            <a:off x="7092280" y="2204864"/>
            <a:ext cx="64807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rostokąt 40"/>
          <p:cNvSpPr/>
          <p:nvPr/>
        </p:nvSpPr>
        <p:spPr>
          <a:xfrm>
            <a:off x="4932040" y="1268760"/>
            <a:ext cx="1080120" cy="22322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2" name="Obraz 4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5148064" y="2060848"/>
            <a:ext cx="656551" cy="353293"/>
          </a:xfrm>
          <a:prstGeom prst="rect">
            <a:avLst/>
          </a:prstGeom>
          <a:noFill/>
          <a:ln/>
          <a:effectLst/>
        </p:spPr>
      </p:pic>
      <p:pic>
        <p:nvPicPr>
          <p:cNvPr id="56" name="Obraz 5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6406498" y="1412775"/>
            <a:ext cx="353808" cy="277884"/>
          </a:xfrm>
          <a:prstGeom prst="rect">
            <a:avLst/>
          </a:prstGeom>
          <a:noFill/>
          <a:ln/>
          <a:effectLst/>
        </p:spPr>
      </p:pic>
      <p:pic>
        <p:nvPicPr>
          <p:cNvPr id="60" name="Obraz 59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7884368" y="2060848"/>
            <a:ext cx="1012834" cy="277883"/>
          </a:xfrm>
          <a:prstGeom prst="rect">
            <a:avLst/>
          </a:prstGeom>
          <a:noFill/>
          <a:ln/>
          <a:effectLst/>
        </p:spPr>
      </p:pic>
      <p:sp>
        <p:nvSpPr>
          <p:cNvPr id="48" name="Prostokąt 47"/>
          <p:cNvSpPr/>
          <p:nvPr/>
        </p:nvSpPr>
        <p:spPr>
          <a:xfrm>
            <a:off x="827584" y="1340768"/>
            <a:ext cx="1080120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0" name="Obraz 49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043608" y="2132856"/>
            <a:ext cx="657055" cy="329285"/>
          </a:xfrm>
          <a:prstGeom prst="rect">
            <a:avLst/>
          </a:prstGeom>
          <a:noFill/>
          <a:ln/>
          <a:effectLst/>
        </p:spPr>
      </p:pic>
      <p:cxnSp>
        <p:nvCxnSpPr>
          <p:cNvPr id="52" name="Łącznik prosty 51"/>
          <p:cNvCxnSpPr/>
          <p:nvPr/>
        </p:nvCxnSpPr>
        <p:spPr>
          <a:xfrm>
            <a:off x="6588224" y="2060848"/>
            <a:ext cx="0" cy="504056"/>
          </a:xfrm>
          <a:prstGeom prst="line">
            <a:avLst/>
          </a:prstGeom>
          <a:ln w="28575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chemat blokowy: opóźnienie 53"/>
          <p:cNvSpPr/>
          <p:nvPr/>
        </p:nvSpPr>
        <p:spPr>
          <a:xfrm>
            <a:off x="6156176" y="2780928"/>
            <a:ext cx="1175954" cy="576064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8" name="Obraz 57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6296528" y="2924943"/>
            <a:ext cx="429732" cy="277883"/>
          </a:xfrm>
          <a:prstGeom prst="rect">
            <a:avLst/>
          </a:prstGeom>
          <a:noFill/>
          <a:ln/>
          <a:effectLst/>
        </p:spPr>
      </p:pic>
      <p:grpSp>
        <p:nvGrpSpPr>
          <p:cNvPr id="79" name="Grupa 78"/>
          <p:cNvGrpSpPr/>
          <p:nvPr/>
        </p:nvGrpSpPr>
        <p:grpSpPr>
          <a:xfrm>
            <a:off x="395536" y="3717032"/>
            <a:ext cx="1368152" cy="432048"/>
            <a:chOff x="3059832" y="5661248"/>
            <a:chExt cx="1368152" cy="432048"/>
          </a:xfrm>
        </p:grpSpPr>
        <p:pic>
          <p:nvPicPr>
            <p:cNvPr id="80" name="Obraz 79" descr="TP_tmp.emf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3" cstate="print"/>
            <a:stretch>
              <a:fillRect/>
            </a:stretch>
          </p:blipFill>
          <p:spPr bwMode="auto">
            <a:xfrm>
              <a:off x="3059832" y="5805264"/>
              <a:ext cx="583694" cy="278892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81" name="Grupa 85"/>
            <p:cNvGrpSpPr/>
            <p:nvPr/>
          </p:nvGrpSpPr>
          <p:grpSpPr>
            <a:xfrm>
              <a:off x="3779912" y="5661248"/>
              <a:ext cx="648072" cy="432048"/>
              <a:chOff x="2037340" y="4968732"/>
              <a:chExt cx="1296144" cy="864096"/>
            </a:xfrm>
          </p:grpSpPr>
          <p:cxnSp>
            <p:nvCxnSpPr>
              <p:cNvPr id="82" name="Łącznik prosty 81"/>
              <p:cNvCxnSpPr/>
              <p:nvPr/>
            </p:nvCxnSpPr>
            <p:spPr>
              <a:xfrm>
                <a:off x="2037340" y="5832828"/>
                <a:ext cx="1224136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Łącznik prosty 82"/>
              <p:cNvCxnSpPr/>
              <p:nvPr/>
            </p:nvCxnSpPr>
            <p:spPr>
              <a:xfrm>
                <a:off x="2109348" y="5184756"/>
                <a:ext cx="1224136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4" name="Prostokąt 83"/>
              <p:cNvSpPr/>
              <p:nvPr/>
            </p:nvSpPr>
            <p:spPr>
              <a:xfrm>
                <a:off x="2469388" y="4968732"/>
                <a:ext cx="504056" cy="43204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 dirty="0"/>
              </a:p>
            </p:txBody>
          </p:sp>
          <p:pic>
            <p:nvPicPr>
              <p:cNvPr id="85" name="Obraz 53" descr="TP_tmp.emf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2611222" y="5074524"/>
                <a:ext cx="167640" cy="196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86" name="Rectangle 39"/>
          <p:cNvSpPr>
            <a:spLocks noChangeArrowheads="1"/>
          </p:cNvSpPr>
          <p:nvPr/>
        </p:nvSpPr>
        <p:spPr bwMode="auto">
          <a:xfrm>
            <a:off x="2627784" y="3717032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sz="2000" dirty="0" smtClean="0"/>
              <a:t>NOON state</a:t>
            </a:r>
            <a:endParaRPr lang="en-GB" sz="2000" dirty="0"/>
          </a:p>
        </p:txBody>
      </p:sp>
      <p:pic>
        <p:nvPicPr>
          <p:cNvPr id="87" name="Obraz 86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4211960" y="3717032"/>
            <a:ext cx="3411637" cy="329033"/>
          </a:xfrm>
          <a:prstGeom prst="rect">
            <a:avLst/>
          </a:prstGeom>
          <a:noFill/>
          <a:ln/>
          <a:effectLst/>
        </p:spPr>
      </p:pic>
      <p:pic>
        <p:nvPicPr>
          <p:cNvPr id="98" name="Obraz 97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7956376" y="3717032"/>
            <a:ext cx="1015826" cy="330485"/>
          </a:xfrm>
          <a:prstGeom prst="rect">
            <a:avLst/>
          </a:prstGeom>
          <a:noFill/>
          <a:ln/>
          <a:effectLst/>
        </p:spPr>
      </p:pic>
      <p:pic>
        <p:nvPicPr>
          <p:cNvPr id="99" name="Obraz 98" descr="TP_tmp.em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7268" t="-13498" r="-7268" b="-13498"/>
          <a:stretch>
            <a:fillRect/>
          </a:stretch>
        </p:blipFill>
        <p:spPr bwMode="auto">
          <a:xfrm>
            <a:off x="4067944" y="4077072"/>
            <a:ext cx="1212804" cy="724091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01" name="Obraz 100" descr="TP_tmp.emf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2051720" y="3645025"/>
            <a:ext cx="297637" cy="251003"/>
          </a:xfrm>
          <a:prstGeom prst="rect">
            <a:avLst/>
          </a:prstGeom>
          <a:noFill/>
          <a:ln/>
          <a:effectLst/>
        </p:spPr>
      </p:pic>
      <p:pic>
        <p:nvPicPr>
          <p:cNvPr id="103" name="Obraz 102" descr="TP_tmp.emf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/>
          <a:stretch>
            <a:fillRect/>
          </a:stretch>
        </p:blipFill>
        <p:spPr bwMode="auto">
          <a:xfrm>
            <a:off x="2051465" y="4005065"/>
            <a:ext cx="297637" cy="251003"/>
          </a:xfrm>
          <a:prstGeom prst="rect">
            <a:avLst/>
          </a:prstGeom>
          <a:noFill/>
          <a:ln/>
          <a:effectLst/>
        </p:spPr>
      </p:pic>
      <p:sp>
        <p:nvSpPr>
          <p:cNvPr id="104" name="Rectangle 39"/>
          <p:cNvSpPr>
            <a:spLocks noChangeArrowheads="1"/>
          </p:cNvSpPr>
          <p:nvPr/>
        </p:nvSpPr>
        <p:spPr bwMode="auto">
          <a:xfrm>
            <a:off x="395536" y="4869160"/>
            <a:ext cx="727280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sz="2000" dirty="0" smtClean="0"/>
              <a:t>- </a:t>
            </a:r>
            <a:r>
              <a:rPr lang="pl-PL" sz="2000" dirty="0" err="1" smtClean="0"/>
              <a:t>Cramer-Rao</a:t>
            </a:r>
            <a:r>
              <a:rPr lang="pl-PL" sz="2000" dirty="0" smtClean="0"/>
              <a:t> </a:t>
            </a:r>
            <a:r>
              <a:rPr lang="pl-PL" sz="2000" dirty="0" err="1" smtClean="0"/>
              <a:t>bound</a:t>
            </a:r>
            <a:r>
              <a:rPr lang="pl-PL" sz="2000" dirty="0" smtClean="0"/>
              <a:t> not </a:t>
            </a:r>
            <a:r>
              <a:rPr lang="pl-PL" sz="2000" dirty="0" err="1" smtClean="0"/>
              <a:t>guranteed</a:t>
            </a:r>
            <a:r>
              <a:rPr lang="pl-PL" sz="2000" dirty="0" smtClean="0"/>
              <a:t> tu be </a:t>
            </a:r>
            <a:r>
              <a:rPr lang="pl-PL" sz="2000" dirty="0" err="1" smtClean="0"/>
              <a:t>saturated</a:t>
            </a:r>
            <a:r>
              <a:rPr lang="pl-PL" sz="2000" dirty="0" smtClean="0"/>
              <a:t> </a:t>
            </a:r>
            <a:r>
              <a:rPr lang="pl-PL" sz="2000" dirty="0" err="1" smtClean="0"/>
              <a:t>in</a:t>
            </a:r>
            <a:r>
              <a:rPr lang="pl-PL" sz="2000" dirty="0" smtClean="0"/>
              <a:t> </a:t>
            </a:r>
            <a:r>
              <a:rPr lang="pl-PL" sz="2000" dirty="0" err="1" smtClean="0"/>
              <a:t>asingle</a:t>
            </a:r>
            <a:r>
              <a:rPr lang="pl-PL" sz="2000" dirty="0" smtClean="0"/>
              <a:t> </a:t>
            </a:r>
            <a:r>
              <a:rPr lang="pl-PL" sz="2000" dirty="0" err="1" smtClean="0"/>
              <a:t>shot</a:t>
            </a:r>
            <a:endParaRPr lang="en-GB" sz="2000" dirty="0"/>
          </a:p>
        </p:txBody>
      </p:sp>
      <p:sp>
        <p:nvSpPr>
          <p:cNvPr id="108" name="Rectangle 39"/>
          <p:cNvSpPr>
            <a:spLocks noChangeArrowheads="1"/>
          </p:cNvSpPr>
          <p:nvPr/>
        </p:nvSpPr>
        <p:spPr bwMode="auto">
          <a:xfrm>
            <a:off x="395536" y="5229200"/>
            <a:ext cx="727280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sz="2000" dirty="0" smtClean="0"/>
              <a:t>- May </a:t>
            </a:r>
            <a:r>
              <a:rPr lang="pl-PL" sz="2000" dirty="0" err="1" smtClean="0"/>
              <a:t>require</a:t>
            </a:r>
            <a:r>
              <a:rPr lang="pl-PL" sz="2000" dirty="0" smtClean="0"/>
              <a:t> </a:t>
            </a:r>
            <a:r>
              <a:rPr lang="pl-PL" sz="2000" dirty="0" err="1" smtClean="0"/>
              <a:t>unresonable</a:t>
            </a:r>
            <a:r>
              <a:rPr lang="pl-PL" sz="2000" dirty="0" smtClean="0"/>
              <a:t> a priori </a:t>
            </a:r>
            <a:r>
              <a:rPr lang="pl-PL" sz="2000" dirty="0" err="1" smtClean="0"/>
              <a:t>knowledge</a:t>
            </a:r>
            <a:endParaRPr lang="en-GB" sz="2000" dirty="0"/>
          </a:p>
        </p:txBody>
      </p:sp>
      <p:pic>
        <p:nvPicPr>
          <p:cNvPr id="109" name="Obraz 108" descr="mzcountsn.tif"/>
          <p:cNvPicPr>
            <a:picLocks noChangeAspect="1"/>
          </p:cNvPicPr>
          <p:nvPr/>
        </p:nvPicPr>
        <p:blipFill>
          <a:blip r:embed="rId30" cstate="print"/>
          <a:srcRect l="5669" r="11339"/>
          <a:stretch>
            <a:fillRect/>
          </a:stretch>
        </p:blipFill>
        <p:spPr>
          <a:xfrm>
            <a:off x="5796137" y="5229200"/>
            <a:ext cx="1656184" cy="1160771"/>
          </a:xfrm>
          <a:prstGeom prst="rect">
            <a:avLst/>
          </a:prstGeom>
        </p:spPr>
      </p:pic>
      <p:sp>
        <p:nvSpPr>
          <p:cNvPr id="112" name="Prostokąt 111"/>
          <p:cNvSpPr/>
          <p:nvPr/>
        </p:nvSpPr>
        <p:spPr>
          <a:xfrm>
            <a:off x="611560" y="5589240"/>
            <a:ext cx="3964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 smtClean="0"/>
              <a:t>strict</a:t>
            </a:r>
            <a:r>
              <a:rPr lang="pl-PL" dirty="0" smtClean="0"/>
              <a:t> </a:t>
            </a:r>
            <a:r>
              <a:rPr lang="pl-PL" dirty="0" err="1" smtClean="0"/>
              <a:t>Bayesian</a:t>
            </a:r>
            <a:r>
              <a:rPr lang="pl-PL" dirty="0" smtClean="0"/>
              <a:t> </a:t>
            </a:r>
            <a:r>
              <a:rPr lang="pl-PL" dirty="0" err="1" smtClean="0"/>
              <a:t>approach</a:t>
            </a:r>
            <a:r>
              <a:rPr lang="pl-PL" dirty="0" smtClean="0"/>
              <a:t> </a:t>
            </a:r>
            <a:r>
              <a:rPr lang="pl-PL" dirty="0" err="1" smtClean="0"/>
              <a:t>leads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fact</a:t>
            </a:r>
            <a:r>
              <a:rPr lang="pl-PL" dirty="0" smtClean="0"/>
              <a:t> to </a:t>
            </a:r>
            <a:endParaRPr lang="en-US" dirty="0"/>
          </a:p>
        </p:txBody>
      </p:sp>
      <p:pic>
        <p:nvPicPr>
          <p:cNvPr id="113" name="Obraz 112" descr="TP_tmp.emf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44008" y="5661248"/>
            <a:ext cx="940865" cy="304980"/>
          </a:xfrm>
          <a:prstGeom prst="rect">
            <a:avLst/>
          </a:prstGeom>
          <a:noFill/>
          <a:ln/>
          <a:effectLst/>
        </p:spPr>
      </p:pic>
      <p:sp>
        <p:nvSpPr>
          <p:cNvPr id="114" name="Prostokąt 113"/>
          <p:cNvSpPr/>
          <p:nvPr/>
        </p:nvSpPr>
        <p:spPr>
          <a:xfrm>
            <a:off x="4237980" y="7685608"/>
            <a:ext cx="3097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and </a:t>
            </a:r>
            <a:r>
              <a:rPr lang="pl-PL" dirty="0" err="1" smtClean="0"/>
              <a:t>completely</a:t>
            </a:r>
            <a:r>
              <a:rPr lang="pl-PL" dirty="0" smtClean="0"/>
              <a:t> </a:t>
            </a:r>
            <a:r>
              <a:rPr lang="pl-PL" dirty="0" err="1" smtClean="0"/>
              <a:t>different</a:t>
            </a:r>
            <a:r>
              <a:rPr lang="pl-PL" dirty="0" smtClean="0"/>
              <a:t> </a:t>
            </a:r>
            <a:r>
              <a:rPr lang="pl-PL" dirty="0" err="1" smtClean="0"/>
              <a:t>states</a:t>
            </a:r>
            <a:endParaRPr lang="en-US" dirty="0"/>
          </a:p>
        </p:txBody>
      </p:sp>
      <p:sp>
        <p:nvSpPr>
          <p:cNvPr id="115" name="Rectangle 39"/>
          <p:cNvSpPr>
            <a:spLocks noChangeArrowheads="1"/>
          </p:cNvSpPr>
          <p:nvPr/>
        </p:nvSpPr>
        <p:spPr bwMode="auto">
          <a:xfrm>
            <a:off x="349548" y="8333680"/>
            <a:ext cx="6336704" cy="369332"/>
          </a:xfrm>
          <a:prstGeom prst="rect">
            <a:avLst/>
          </a:prstGeom>
          <a:solidFill>
            <a:srgbClr val="FFFF66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pl-PL" sz="2000" dirty="0" smtClean="0"/>
              <a:t> </a:t>
            </a:r>
            <a:r>
              <a:rPr lang="pl-PL" sz="2000" dirty="0" err="1" smtClean="0"/>
              <a:t>Decoherence</a:t>
            </a:r>
            <a:r>
              <a:rPr lang="pl-PL" sz="2000" dirty="0" smtClean="0"/>
              <a:t> (</a:t>
            </a:r>
            <a:r>
              <a:rPr lang="pl-PL" sz="2000" dirty="0" err="1" smtClean="0"/>
              <a:t>loss</a:t>
            </a:r>
            <a:r>
              <a:rPr lang="pl-PL" sz="2000" dirty="0" smtClean="0"/>
              <a:t> of </a:t>
            </a:r>
            <a:r>
              <a:rPr lang="pl-PL" sz="2000" dirty="0" err="1" smtClean="0"/>
              <a:t>photons</a:t>
            </a:r>
            <a:r>
              <a:rPr lang="pl-PL" sz="2000" dirty="0" smtClean="0"/>
              <a:t>) </a:t>
            </a:r>
            <a:r>
              <a:rPr lang="pl-PL" sz="2000" dirty="0" err="1" smtClean="0"/>
              <a:t>is</a:t>
            </a:r>
            <a:r>
              <a:rPr lang="pl-PL" sz="2000" dirty="0" smtClean="0"/>
              <a:t> not </a:t>
            </a:r>
            <a:r>
              <a:rPr lang="pl-PL" sz="2000" dirty="0" err="1" smtClean="0"/>
              <a:t>taken</a:t>
            </a:r>
            <a:r>
              <a:rPr lang="pl-PL" sz="2000" dirty="0" smtClean="0"/>
              <a:t> </a:t>
            </a:r>
            <a:r>
              <a:rPr lang="pl-PL" sz="2000" dirty="0" err="1" smtClean="0"/>
              <a:t>into</a:t>
            </a:r>
            <a:r>
              <a:rPr lang="pl-PL" sz="2000" dirty="0" smtClean="0"/>
              <a:t> </a:t>
            </a:r>
            <a:r>
              <a:rPr lang="pl-PL" sz="2000" dirty="0" err="1" smtClean="0"/>
              <a:t>account</a:t>
            </a:r>
            <a:r>
              <a:rPr lang="pl-PL" sz="2000" dirty="0" smtClean="0"/>
              <a:t>!!!</a:t>
            </a:r>
            <a:endParaRPr lang="en-GB" sz="2000" dirty="0"/>
          </a:p>
        </p:txBody>
      </p:sp>
      <p:sp>
        <p:nvSpPr>
          <p:cNvPr id="116" name="Rectangle 39"/>
          <p:cNvSpPr>
            <a:spLocks noChangeArrowheads="1"/>
          </p:cNvSpPr>
          <p:nvPr/>
        </p:nvSpPr>
        <p:spPr bwMode="auto">
          <a:xfrm>
            <a:off x="467544" y="6237312"/>
            <a:ext cx="727280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sz="2000" dirty="0" smtClean="0"/>
              <a:t>- </a:t>
            </a:r>
            <a:r>
              <a:rPr lang="pl-PL" sz="2000" dirty="0" err="1" smtClean="0"/>
              <a:t>Decoherence</a:t>
            </a:r>
            <a:r>
              <a:rPr lang="pl-PL" sz="2000" dirty="0" smtClean="0"/>
              <a:t> not </a:t>
            </a:r>
            <a:r>
              <a:rPr lang="pl-PL" sz="2000" dirty="0" err="1" smtClean="0"/>
              <a:t>taken</a:t>
            </a:r>
            <a:r>
              <a:rPr lang="pl-PL" sz="2000" dirty="0" smtClean="0"/>
              <a:t> </a:t>
            </a:r>
            <a:r>
              <a:rPr lang="pl-PL" sz="2000" dirty="0" err="1" smtClean="0"/>
              <a:t>into</a:t>
            </a:r>
            <a:r>
              <a:rPr lang="pl-PL" sz="2000" dirty="0" smtClean="0"/>
              <a:t> </a:t>
            </a:r>
            <a:r>
              <a:rPr lang="pl-PL" sz="2000" dirty="0" err="1" smtClean="0"/>
              <a:t>account</a:t>
            </a:r>
            <a:r>
              <a:rPr lang="pl-PL" sz="2000" dirty="0" smtClean="0"/>
              <a:t>!</a:t>
            </a:r>
            <a:endParaRPr lang="en-GB" sz="2000" dirty="0"/>
          </a:p>
        </p:txBody>
      </p:sp>
      <p:sp>
        <p:nvSpPr>
          <p:cNvPr id="117" name="Prostokąt 116"/>
          <p:cNvSpPr/>
          <p:nvPr/>
        </p:nvSpPr>
        <p:spPr>
          <a:xfrm>
            <a:off x="395536" y="4437112"/>
            <a:ext cx="1148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/>
              <a:t>Problems</a:t>
            </a:r>
            <a:r>
              <a:rPr lang="pl-PL" b="1" dirty="0" smtClean="0"/>
              <a:t>: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8" grpId="0"/>
      <p:bldP spid="112" grpId="0"/>
      <p:bldP spid="116" grpId="0"/>
      <p:bldP spid="1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Quantum </a:t>
            </a:r>
            <a:r>
              <a:rPr lang="pl-PL" b="1" dirty="0" err="1" smtClean="0"/>
              <a:t>metrology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3100" b="1" dirty="0" smtClean="0"/>
              <a:t>a </a:t>
            </a:r>
            <a:r>
              <a:rPr lang="pl-PL" sz="3100" b="1" dirty="0" err="1" smtClean="0"/>
              <a:t>more</a:t>
            </a:r>
            <a:r>
              <a:rPr lang="pl-PL" sz="3100" b="1" dirty="0" smtClean="0"/>
              <a:t> </a:t>
            </a:r>
            <a:r>
              <a:rPr lang="pl-PL" sz="3100" b="1" dirty="0" err="1" smtClean="0"/>
              <a:t>down-to-earth</a:t>
            </a:r>
            <a:r>
              <a:rPr lang="pl-PL" sz="3100" b="1" dirty="0" smtClean="0"/>
              <a:t> </a:t>
            </a:r>
            <a:r>
              <a:rPr lang="pl-PL" sz="3100" b="1" dirty="0" err="1" smtClean="0"/>
              <a:t>theorist</a:t>
            </a:r>
            <a:r>
              <a:rPr lang="pl-PL" sz="3100" b="1" dirty="0" smtClean="0"/>
              <a:t> point of </a:t>
            </a:r>
            <a:r>
              <a:rPr lang="pl-PL" sz="3100" b="1" dirty="0" err="1" smtClean="0"/>
              <a:t>view</a:t>
            </a:r>
            <a:endParaRPr lang="en-US" sz="3100" b="1" dirty="0"/>
          </a:p>
        </p:txBody>
      </p:sp>
      <p:sp>
        <p:nvSpPr>
          <p:cNvPr id="5" name="Prostokąt 4"/>
          <p:cNvSpPr/>
          <p:nvPr/>
        </p:nvSpPr>
        <p:spPr>
          <a:xfrm>
            <a:off x="827584" y="1340768"/>
            <a:ext cx="1080120" cy="30963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Schemat blokowy: opóźnienie 5"/>
          <p:cNvSpPr/>
          <p:nvPr/>
        </p:nvSpPr>
        <p:spPr>
          <a:xfrm>
            <a:off x="6156176" y="1268760"/>
            <a:ext cx="1175954" cy="3096344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Łącznik prosty 6"/>
          <p:cNvCxnSpPr/>
          <p:nvPr/>
        </p:nvCxnSpPr>
        <p:spPr>
          <a:xfrm>
            <a:off x="2195736" y="1628800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2195736" y="2348880"/>
            <a:ext cx="864096" cy="0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>
            <a:off x="2195736" y="4005064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Obraz 57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/>
          <a:srcRect l="-47244" t="-51633" r="-47244" b="-51633"/>
          <a:stretch>
            <a:fillRect/>
          </a:stretch>
        </p:blipFill>
        <p:spPr bwMode="auto">
          <a:xfrm>
            <a:off x="3203848" y="3717032"/>
            <a:ext cx="601692" cy="5753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599" dir="2700007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extrusionH="76200" prstMaterial="matte">
            <a:bevelT w="127000" h="63500"/>
            <a:contourClr>
              <a:srgbClr val="000000"/>
            </a:contourClr>
          </a:sp3d>
        </p:spPr>
      </p:pic>
      <p:cxnSp>
        <p:nvCxnSpPr>
          <p:cNvPr id="13" name="Łącznik prosty 12"/>
          <p:cNvCxnSpPr/>
          <p:nvPr/>
        </p:nvCxnSpPr>
        <p:spPr>
          <a:xfrm>
            <a:off x="3995936" y="1628800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3995936" y="2348880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>
            <a:off x="3995936" y="4005064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/>
          <p:cNvCxnSpPr/>
          <p:nvPr/>
        </p:nvCxnSpPr>
        <p:spPr>
          <a:xfrm>
            <a:off x="3491880" y="2996952"/>
            <a:ext cx="0" cy="504056"/>
          </a:xfrm>
          <a:prstGeom prst="line">
            <a:avLst/>
          </a:prstGeom>
          <a:ln w="28575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az 1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1115616" y="2492896"/>
            <a:ext cx="657055" cy="329285"/>
          </a:xfrm>
          <a:prstGeom prst="rect">
            <a:avLst/>
          </a:prstGeom>
          <a:noFill/>
          <a:ln/>
          <a:effectLst/>
        </p:spPr>
      </p:pic>
      <p:pic>
        <p:nvPicPr>
          <p:cNvPr id="18" name="Obraz 17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6516216" y="2708920"/>
            <a:ext cx="278390" cy="254050"/>
          </a:xfrm>
          <a:prstGeom prst="rect">
            <a:avLst/>
          </a:prstGeom>
          <a:noFill/>
          <a:ln/>
          <a:effectLst/>
        </p:spPr>
      </p:pic>
      <p:cxnSp>
        <p:nvCxnSpPr>
          <p:cNvPr id="21" name="Łącznik prosty ze strzałką 20"/>
          <p:cNvCxnSpPr/>
          <p:nvPr/>
        </p:nvCxnSpPr>
        <p:spPr>
          <a:xfrm>
            <a:off x="7524328" y="2996952"/>
            <a:ext cx="64807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az 21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8371854" y="2852935"/>
            <a:ext cx="455547" cy="277884"/>
          </a:xfrm>
          <a:prstGeom prst="rect">
            <a:avLst/>
          </a:prstGeom>
          <a:noFill/>
          <a:ln/>
          <a:effectLst/>
        </p:spPr>
      </p:pic>
      <p:sp>
        <p:nvSpPr>
          <p:cNvPr id="41" name="Prostokąt 40"/>
          <p:cNvSpPr/>
          <p:nvPr/>
        </p:nvSpPr>
        <p:spPr>
          <a:xfrm>
            <a:off x="4932040" y="1268760"/>
            <a:ext cx="1080120" cy="30963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" name="Obraz 61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5236193" y="2564903"/>
            <a:ext cx="480292" cy="353022"/>
          </a:xfrm>
          <a:prstGeom prst="rect">
            <a:avLst/>
          </a:prstGeom>
          <a:noFill/>
          <a:ln/>
          <a:effectLst/>
        </p:spPr>
      </p:pic>
      <p:pic>
        <p:nvPicPr>
          <p:cNvPr id="59" name="Obraz 58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/>
          <a:srcRect l="-47244" t="-51633" r="-47244" b="-51633"/>
          <a:stretch>
            <a:fillRect/>
          </a:stretch>
        </p:blipFill>
        <p:spPr bwMode="auto">
          <a:xfrm>
            <a:off x="3203848" y="2060848"/>
            <a:ext cx="601692" cy="5753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599" dir="2700007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extrusionH="76200" prstMaterial="matte">
            <a:bevelT w="127000" h="63500"/>
            <a:contourClr>
              <a:srgbClr val="000000"/>
            </a:contourClr>
          </a:sp3d>
        </p:spPr>
      </p:pic>
      <p:pic>
        <p:nvPicPr>
          <p:cNvPr id="60" name="Obraz 59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/>
          <a:srcRect l="-47244" t="-51633" r="-47244" b="-51633"/>
          <a:stretch>
            <a:fillRect/>
          </a:stretch>
        </p:blipFill>
        <p:spPr bwMode="auto">
          <a:xfrm>
            <a:off x="3203848" y="1268760"/>
            <a:ext cx="601692" cy="57539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599" dir="2700007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extrusionH="76200" prstMaterial="matte">
            <a:bevelT w="127000" h="63500"/>
            <a:contourClr>
              <a:srgbClr val="000000"/>
            </a:contourClr>
          </a:sp3d>
        </p:spPr>
      </p:pic>
      <p:grpSp>
        <p:nvGrpSpPr>
          <p:cNvPr id="48" name="Grupa 47"/>
          <p:cNvGrpSpPr/>
          <p:nvPr/>
        </p:nvGrpSpPr>
        <p:grpSpPr>
          <a:xfrm>
            <a:off x="755576" y="5085184"/>
            <a:ext cx="7108805" cy="866642"/>
            <a:chOff x="755576" y="5085184"/>
            <a:chExt cx="7108805" cy="866642"/>
          </a:xfrm>
        </p:grpSpPr>
        <p:pic>
          <p:nvPicPr>
            <p:cNvPr id="43" name="Obraz 42" descr="TP_tmp.emf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6034" t="-11811" r="-6034" b="-11811"/>
            <a:stretch>
              <a:fillRect/>
            </a:stretch>
          </p:blipFill>
          <p:spPr bwMode="auto">
            <a:xfrm>
              <a:off x="755576" y="5085184"/>
              <a:ext cx="1537895" cy="866642"/>
            </a:xfrm>
            <a:prstGeom prst="rect">
              <a:avLst/>
            </a:prstGeom>
            <a:solidFill>
              <a:srgbClr val="FFFF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46" name="Obraz 45" descr="TP_tmp.emf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3" cstate="print"/>
            <a:stretch>
              <a:fillRect/>
            </a:stretch>
          </p:blipFill>
          <p:spPr bwMode="auto">
            <a:xfrm>
              <a:off x="2843808" y="5373216"/>
              <a:ext cx="1879099" cy="38100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42" name="Obraz 41" descr="TP_tmp.emf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4" cstate="print"/>
            <a:stretch>
              <a:fillRect/>
            </a:stretch>
          </p:blipFill>
          <p:spPr bwMode="auto">
            <a:xfrm>
              <a:off x="5364088" y="5301208"/>
              <a:ext cx="2500293" cy="54884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49" name="Grupa 48"/>
          <p:cNvGrpSpPr/>
          <p:nvPr/>
        </p:nvGrpSpPr>
        <p:grpSpPr>
          <a:xfrm>
            <a:off x="0" y="6237312"/>
            <a:ext cx="8604448" cy="369332"/>
            <a:chOff x="0" y="6237312"/>
            <a:chExt cx="8604448" cy="369332"/>
          </a:xfrm>
        </p:grpSpPr>
        <p:sp>
          <p:nvSpPr>
            <p:cNvPr id="44" name="Rectangle 39"/>
            <p:cNvSpPr>
              <a:spLocks noChangeArrowheads="1"/>
            </p:cNvSpPr>
            <p:nvPr/>
          </p:nvSpPr>
          <p:spPr bwMode="auto">
            <a:xfrm>
              <a:off x="0" y="6237312"/>
              <a:ext cx="860444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pl-PL" sz="2000" b="1" dirty="0" smtClean="0"/>
                <a:t>Problem: </a:t>
              </a:r>
              <a:r>
                <a:rPr lang="pl-PL" sz="2000" dirty="0" err="1" smtClean="0"/>
                <a:t>Need</a:t>
              </a:r>
              <a:r>
                <a:rPr lang="pl-PL" sz="2000" dirty="0" smtClean="0"/>
                <a:t> to </a:t>
              </a:r>
              <a:r>
                <a:rPr lang="pl-PL" sz="2000" dirty="0" err="1" smtClean="0"/>
                <a:t>perform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eigendecomposition</a:t>
              </a:r>
              <a:r>
                <a:rPr lang="pl-PL" sz="2000" dirty="0" smtClean="0"/>
                <a:t> of  </a:t>
              </a:r>
              <a:endParaRPr lang="en-GB" sz="2000" dirty="0"/>
            </a:p>
          </p:txBody>
        </p:sp>
        <p:pic>
          <p:nvPicPr>
            <p:cNvPr id="45" name="Obraz 44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1" cstate="print"/>
            <a:stretch>
              <a:fillRect/>
            </a:stretch>
          </p:blipFill>
          <p:spPr bwMode="auto">
            <a:xfrm>
              <a:off x="7020272" y="6237312"/>
              <a:ext cx="483108" cy="355092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39" name="Grupa 38"/>
          <p:cNvGrpSpPr/>
          <p:nvPr/>
        </p:nvGrpSpPr>
        <p:grpSpPr>
          <a:xfrm>
            <a:off x="2771800" y="4509120"/>
            <a:ext cx="1214708" cy="504058"/>
            <a:chOff x="2771800" y="4509120"/>
            <a:chExt cx="1214708" cy="504058"/>
          </a:xfrm>
        </p:grpSpPr>
        <p:pic>
          <p:nvPicPr>
            <p:cNvPr id="53" name="Obraz 52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5" cstate="print"/>
            <a:stretch>
              <a:fillRect/>
            </a:stretch>
          </p:blipFill>
          <p:spPr bwMode="auto">
            <a:xfrm>
              <a:off x="2771800" y="4653136"/>
              <a:ext cx="583188" cy="278650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94" name="Grupa 93"/>
            <p:cNvGrpSpPr/>
            <p:nvPr/>
          </p:nvGrpSpPr>
          <p:grpSpPr>
            <a:xfrm>
              <a:off x="3419872" y="4509120"/>
              <a:ext cx="566636" cy="504058"/>
              <a:chOff x="3697620" y="4460956"/>
              <a:chExt cx="566636" cy="504058"/>
            </a:xfrm>
          </p:grpSpPr>
          <p:cxnSp>
            <p:nvCxnSpPr>
              <p:cNvPr id="74" name="Łącznik prosty 73"/>
              <p:cNvCxnSpPr/>
              <p:nvPr/>
            </p:nvCxnSpPr>
            <p:spPr>
              <a:xfrm>
                <a:off x="3697620" y="4908300"/>
                <a:ext cx="536813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Łącznik prosty 74"/>
              <p:cNvCxnSpPr/>
              <p:nvPr/>
            </p:nvCxnSpPr>
            <p:spPr>
              <a:xfrm flipV="1">
                <a:off x="3707904" y="4639894"/>
                <a:ext cx="556352" cy="13242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6" name="Prostokąt 75"/>
              <p:cNvSpPr/>
              <p:nvPr/>
            </p:nvSpPr>
            <p:spPr>
              <a:xfrm>
                <a:off x="4025673" y="4550425"/>
                <a:ext cx="208761" cy="17893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 dirty="0"/>
              </a:p>
            </p:txBody>
          </p:sp>
          <p:pic>
            <p:nvPicPr>
              <p:cNvPr id="77" name="Obraz 53" descr="TP_tmp.emf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4084415" y="4594240"/>
                <a:ext cx="69430" cy="81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78" name="Łącznik prosty 77"/>
              <p:cNvCxnSpPr/>
              <p:nvPr/>
            </p:nvCxnSpPr>
            <p:spPr>
              <a:xfrm rot="5400000" flipH="1">
                <a:off x="3735555" y="4572137"/>
                <a:ext cx="225905" cy="3544"/>
              </a:xfrm>
              <a:prstGeom prst="line">
                <a:avLst/>
              </a:prstGeom>
              <a:ln>
                <a:prstDash val="dash"/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Łącznik prosty 78"/>
              <p:cNvCxnSpPr/>
              <p:nvPr/>
            </p:nvCxnSpPr>
            <p:spPr>
              <a:xfrm rot="5400000" flipH="1" flipV="1">
                <a:off x="3726832" y="4845110"/>
                <a:ext cx="235650" cy="4157"/>
              </a:xfrm>
              <a:prstGeom prst="line">
                <a:avLst/>
              </a:prstGeom>
              <a:ln>
                <a:prstDash val="dash"/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5" name="Prostokąt 84"/>
              <p:cNvSpPr/>
              <p:nvPr/>
            </p:nvSpPr>
            <p:spPr>
              <a:xfrm rot="18900000">
                <a:off x="3747782" y="4615498"/>
                <a:ext cx="208761" cy="5964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pic>
            <p:nvPicPr>
              <p:cNvPr id="86" name="Obraz 85" descr="TP_tmp.emf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3828747" y="4610071"/>
                <a:ext cx="47339" cy="55386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87" name="Prostokąt 86"/>
              <p:cNvSpPr/>
              <p:nvPr/>
            </p:nvSpPr>
            <p:spPr>
              <a:xfrm rot="18900000">
                <a:off x="3747782" y="4883904"/>
                <a:ext cx="208761" cy="5964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pic>
            <p:nvPicPr>
              <p:cNvPr id="88" name="Obraz 87" descr="TP_tmp.emf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3828747" y="4878477"/>
                <a:ext cx="47339" cy="55386"/>
              </a:xfrm>
              <a:prstGeom prst="rect">
                <a:avLst/>
              </a:prstGeom>
              <a:noFill/>
              <a:ln/>
              <a:effectLst/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pl-PL" b="1" dirty="0" err="1" smtClean="0"/>
              <a:t>Side</a:t>
            </a:r>
            <a:r>
              <a:rPr lang="pl-PL" b="1" dirty="0" smtClean="0"/>
              <a:t> </a:t>
            </a:r>
            <a:r>
              <a:rPr lang="pl-PL" b="1" dirty="0" err="1" smtClean="0"/>
              <a:t>remark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3100" b="1" dirty="0" err="1" smtClean="0"/>
              <a:t>other</a:t>
            </a:r>
            <a:r>
              <a:rPr lang="pl-PL" sz="3100" b="1" dirty="0" smtClean="0"/>
              <a:t> </a:t>
            </a:r>
            <a:r>
              <a:rPr lang="pl-PL" sz="3100" b="1" dirty="0" err="1" smtClean="0"/>
              <a:t>equivalent</a:t>
            </a:r>
            <a:r>
              <a:rPr lang="pl-PL" sz="3100" b="1" dirty="0" smtClean="0"/>
              <a:t> </a:t>
            </a:r>
            <a:r>
              <a:rPr lang="pl-PL" sz="3100" b="1" dirty="0" err="1" smtClean="0"/>
              <a:t>formulas</a:t>
            </a:r>
            <a:r>
              <a:rPr lang="pl-PL" sz="3100" b="1" dirty="0" smtClean="0"/>
              <a:t> for Quantum Fisher </a:t>
            </a:r>
            <a:r>
              <a:rPr lang="pl-PL" sz="3100" b="1" dirty="0" err="1" smtClean="0"/>
              <a:t>Information</a:t>
            </a:r>
            <a:r>
              <a:rPr lang="pl-PL" sz="3100" b="1" dirty="0" smtClean="0"/>
              <a:t> for </a:t>
            </a:r>
            <a:r>
              <a:rPr lang="pl-PL" sz="3100" b="1" dirty="0" err="1" smtClean="0"/>
              <a:t>mixed</a:t>
            </a:r>
            <a:r>
              <a:rPr lang="pl-PL" sz="3100" b="1" dirty="0" smtClean="0"/>
              <a:t>  </a:t>
            </a:r>
            <a:r>
              <a:rPr lang="pl-PL" sz="3100" b="1" dirty="0" err="1" smtClean="0"/>
              <a:t>states</a:t>
            </a:r>
            <a:endParaRPr lang="en-US" sz="3100" b="1" dirty="0"/>
          </a:p>
        </p:txBody>
      </p:sp>
      <p:grpSp>
        <p:nvGrpSpPr>
          <p:cNvPr id="18" name="Grupa 17"/>
          <p:cNvGrpSpPr/>
          <p:nvPr/>
        </p:nvGrpSpPr>
        <p:grpSpPr>
          <a:xfrm>
            <a:off x="395536" y="1844824"/>
            <a:ext cx="8208912" cy="936104"/>
            <a:chOff x="395536" y="1844824"/>
            <a:chExt cx="8208912" cy="936104"/>
          </a:xfrm>
        </p:grpSpPr>
        <p:pic>
          <p:nvPicPr>
            <p:cNvPr id="9" name="Obraz 8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843808" y="2132856"/>
              <a:ext cx="2514606" cy="431292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0" name="Obraz 9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300192" y="2132856"/>
              <a:ext cx="2260101" cy="278893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11" name="Łącznik prosty 10"/>
            <p:cNvCxnSpPr/>
            <p:nvPr/>
          </p:nvCxnSpPr>
          <p:spPr>
            <a:xfrm>
              <a:off x="467544" y="1844824"/>
              <a:ext cx="813690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>
            <a:xfrm>
              <a:off x="467544" y="2780928"/>
              <a:ext cx="813690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39"/>
            <p:cNvSpPr>
              <a:spLocks noChangeArrowheads="1"/>
            </p:cNvSpPr>
            <p:nvPr/>
          </p:nvSpPr>
          <p:spPr bwMode="auto">
            <a:xfrm>
              <a:off x="395536" y="1988840"/>
              <a:ext cx="201622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pl-PL" sz="2000" b="1" dirty="0" smtClean="0"/>
                <a:t>Minimum </a:t>
              </a:r>
              <a:r>
                <a:rPr lang="pl-PL" sz="2000" b="1" dirty="0" err="1" smtClean="0"/>
                <a:t>over</a:t>
              </a:r>
              <a:r>
                <a:rPr lang="pl-PL" sz="2000" b="1" dirty="0" smtClean="0"/>
                <a:t> </a:t>
              </a:r>
              <a:r>
                <a:rPr lang="pl-PL" sz="2000" b="1" dirty="0" err="1" smtClean="0"/>
                <a:t>purifications</a:t>
              </a:r>
              <a:endParaRPr lang="en-GB" sz="2000" b="1" dirty="0"/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395536" y="2852936"/>
            <a:ext cx="8208912" cy="1584176"/>
            <a:chOff x="395536" y="2852936"/>
            <a:chExt cx="8208912" cy="1584176"/>
          </a:xfrm>
        </p:grpSpPr>
        <p:sp>
          <p:nvSpPr>
            <p:cNvPr id="5" name="Rectangle 39"/>
            <p:cNvSpPr>
              <a:spLocks noChangeArrowheads="1"/>
            </p:cNvSpPr>
            <p:nvPr/>
          </p:nvSpPr>
          <p:spPr bwMode="auto">
            <a:xfrm>
              <a:off x="395536" y="2924944"/>
              <a:ext cx="201622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pl-PL" sz="2000" b="1" dirty="0" err="1" smtClean="0"/>
                <a:t>Relation</a:t>
              </a:r>
              <a:r>
                <a:rPr lang="pl-PL" sz="2000" b="1" dirty="0" smtClean="0"/>
                <a:t> </a:t>
              </a:r>
              <a:r>
                <a:rPr lang="pl-PL" sz="2000" b="1" dirty="0" err="1" smtClean="0"/>
                <a:t>with</a:t>
              </a:r>
              <a:r>
                <a:rPr lang="pl-PL" sz="2000" b="1" dirty="0" smtClean="0"/>
                <a:t> fidelity</a:t>
              </a:r>
              <a:endParaRPr lang="en-GB" sz="2000" b="1" dirty="0"/>
            </a:p>
          </p:txBody>
        </p:sp>
        <p:pic>
          <p:nvPicPr>
            <p:cNvPr id="6" name="Obraz 5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2771800" y="2852936"/>
              <a:ext cx="3533466" cy="68625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4" name="Obraz 13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/>
            <a:stretch>
              <a:fillRect/>
            </a:stretch>
          </p:blipFill>
          <p:spPr bwMode="auto">
            <a:xfrm>
              <a:off x="2034609" y="3789040"/>
              <a:ext cx="4958425" cy="533985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16" name="Łącznik prosty 15"/>
            <p:cNvCxnSpPr/>
            <p:nvPr/>
          </p:nvCxnSpPr>
          <p:spPr>
            <a:xfrm>
              <a:off x="467544" y="4437112"/>
              <a:ext cx="813690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a 21"/>
          <p:cNvGrpSpPr/>
          <p:nvPr/>
        </p:nvGrpSpPr>
        <p:grpSpPr>
          <a:xfrm>
            <a:off x="467544" y="4509120"/>
            <a:ext cx="8676456" cy="2203149"/>
            <a:chOff x="467544" y="4509120"/>
            <a:chExt cx="8676456" cy="2203149"/>
          </a:xfrm>
        </p:grpSpPr>
        <p:sp>
          <p:nvSpPr>
            <p:cNvPr id="17" name="Rectangle 39"/>
            <p:cNvSpPr>
              <a:spLocks noChangeArrowheads="1"/>
            </p:cNvSpPr>
            <p:nvPr/>
          </p:nvSpPr>
          <p:spPr bwMode="auto">
            <a:xfrm>
              <a:off x="467544" y="4509120"/>
              <a:ext cx="201622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pl-PL" sz="2000" b="1" dirty="0" err="1" smtClean="0"/>
                <a:t>Convex</a:t>
              </a:r>
              <a:r>
                <a:rPr lang="pl-PL" sz="2000" b="1" dirty="0" smtClean="0"/>
                <a:t> </a:t>
              </a:r>
              <a:r>
                <a:rPr lang="pl-PL" sz="2000" b="1" dirty="0" err="1" smtClean="0"/>
                <a:t>roof</a:t>
              </a:r>
              <a:r>
                <a:rPr lang="pl-PL" sz="2000" b="1" dirty="0" smtClean="0"/>
                <a:t> </a:t>
              </a:r>
              <a:r>
                <a:rPr lang="pl-PL" sz="2000" b="1" dirty="0" err="1" smtClean="0"/>
                <a:t>definition</a:t>
              </a:r>
              <a:endParaRPr lang="en-GB" sz="2000" b="1" dirty="0"/>
            </a:p>
          </p:txBody>
        </p:sp>
        <p:pic>
          <p:nvPicPr>
            <p:cNvPr id="20" name="Obraz 19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555776" y="4725144"/>
              <a:ext cx="3200262" cy="278879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21" name="Prostokąt 20"/>
            <p:cNvSpPr/>
            <p:nvPr/>
          </p:nvSpPr>
          <p:spPr>
            <a:xfrm>
              <a:off x="3563888" y="6065938"/>
              <a:ext cx="55801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dirty="0" smtClean="0"/>
                <a:t>G. </a:t>
              </a:r>
              <a:r>
                <a:rPr lang="en-US" dirty="0" err="1" smtClean="0"/>
                <a:t>Toth</a:t>
              </a:r>
              <a:r>
                <a:rPr lang="en-US" dirty="0" smtClean="0"/>
                <a:t> and </a:t>
              </a:r>
              <a:r>
                <a:rPr lang="pl-PL" dirty="0" smtClean="0"/>
                <a:t>D. </a:t>
              </a:r>
              <a:r>
                <a:rPr lang="en-US" dirty="0" err="1" smtClean="0"/>
                <a:t>Petz</a:t>
              </a:r>
              <a:r>
                <a:rPr lang="en-US" dirty="0" smtClean="0"/>
                <a:t> D 2013 Phys. Rev. A 87</a:t>
              </a:r>
              <a:r>
                <a:rPr lang="pl-PL" dirty="0" smtClean="0"/>
                <a:t> </a:t>
              </a:r>
              <a:r>
                <a:rPr lang="en-US" dirty="0" smtClean="0"/>
                <a:t>032324</a:t>
              </a:r>
              <a:r>
                <a:rPr lang="pl-PL" dirty="0" smtClean="0"/>
                <a:t> (2013)</a:t>
              </a:r>
              <a:endParaRPr lang="en-US" dirty="0" smtClean="0"/>
            </a:p>
            <a:p>
              <a:r>
                <a:rPr lang="pl-PL" dirty="0" smtClean="0"/>
                <a:t>S. </a:t>
              </a:r>
              <a:r>
                <a:rPr lang="pt-BR" dirty="0" smtClean="0"/>
                <a:t>Yu </a:t>
              </a:r>
              <a:r>
                <a:rPr lang="pl-PL" dirty="0" smtClean="0"/>
                <a:t> </a:t>
              </a:r>
              <a:r>
                <a:rPr lang="pt-BR" dirty="0" smtClean="0"/>
                <a:t>ArXiv</a:t>
              </a:r>
              <a:r>
                <a:rPr lang="pl-PL" dirty="0" smtClean="0"/>
                <a:t>:</a:t>
              </a:r>
              <a:r>
                <a:rPr lang="pt-BR" dirty="0" smtClean="0"/>
                <a:t>1302.5311</a:t>
              </a:r>
              <a:r>
                <a:rPr lang="pl-PL" dirty="0" smtClean="0"/>
                <a:t> (2013)</a:t>
              </a:r>
              <a:endParaRPr lang="en-US" dirty="0"/>
            </a:p>
          </p:txBody>
        </p:sp>
        <p:pic>
          <p:nvPicPr>
            <p:cNvPr id="23" name="Obraz 22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420787" y="5301207"/>
              <a:ext cx="3021967" cy="559286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6" name="Obraz 25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414241" y="5301207"/>
              <a:ext cx="2057564" cy="559353"/>
            </a:xfrm>
            <a:prstGeom prst="rect">
              <a:avLst/>
            </a:prstGeom>
            <a:noFill/>
            <a:ln/>
            <a:effectLst/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 </a:t>
            </a:r>
            <a:r>
              <a:rPr lang="pl-PL" b="1" dirty="0" err="1" smtClean="0"/>
              <a:t>Optimal</a:t>
            </a:r>
            <a:r>
              <a:rPr lang="pl-PL" b="1" dirty="0" smtClean="0"/>
              <a:t> </a:t>
            </a:r>
            <a:r>
              <a:rPr lang="pl-PL" b="1" dirty="0" err="1" smtClean="0"/>
              <a:t>phase</a:t>
            </a:r>
            <a:r>
              <a:rPr lang="pl-PL" b="1" dirty="0" smtClean="0"/>
              <a:t> </a:t>
            </a:r>
            <a:r>
              <a:rPr lang="pl-PL" b="1" dirty="0" err="1" smtClean="0"/>
              <a:t>estimation</a:t>
            </a:r>
            <a:r>
              <a:rPr lang="pl-PL" b="1" dirty="0" smtClean="0"/>
              <a:t> </a:t>
            </a:r>
            <a:r>
              <a:rPr lang="pl-PL" b="1" dirty="0" err="1" smtClean="0"/>
              <a:t>in</a:t>
            </a:r>
            <a:r>
              <a:rPr lang="pl-PL" b="1" dirty="0" smtClean="0"/>
              <a:t> </a:t>
            </a:r>
            <a:r>
              <a:rPr lang="pl-PL" b="1" dirty="0" err="1" smtClean="0"/>
              <a:t>presence</a:t>
            </a:r>
            <a:r>
              <a:rPr lang="pl-PL" b="1" dirty="0" smtClean="0"/>
              <a:t> of </a:t>
            </a:r>
            <a:r>
              <a:rPr lang="pl-PL" b="1" dirty="0" err="1" smtClean="0"/>
              <a:t>decoherence</a:t>
            </a:r>
            <a:r>
              <a:rPr lang="pl-PL" b="1" dirty="0" smtClean="0"/>
              <a:t> – </a:t>
            </a:r>
            <a:r>
              <a:rPr lang="pl-PL" b="1" dirty="0" err="1" smtClean="0"/>
              <a:t>numerical</a:t>
            </a:r>
            <a:r>
              <a:rPr lang="pl-PL" b="1" dirty="0" smtClean="0"/>
              <a:t> </a:t>
            </a:r>
            <a:r>
              <a:rPr lang="pl-PL" b="1" dirty="0" err="1" smtClean="0"/>
              <a:t>results</a:t>
            </a:r>
            <a:r>
              <a:rPr lang="pl-PL" b="1" dirty="0" smtClean="0"/>
              <a:t> </a:t>
            </a:r>
            <a:endParaRPr lang="en-US" b="1" dirty="0"/>
          </a:p>
        </p:txBody>
      </p:sp>
      <p:grpSp>
        <p:nvGrpSpPr>
          <p:cNvPr id="3" name="Grupa 3"/>
          <p:cNvGrpSpPr/>
          <p:nvPr/>
        </p:nvGrpSpPr>
        <p:grpSpPr>
          <a:xfrm>
            <a:off x="0" y="2204864"/>
            <a:ext cx="5508104" cy="3744416"/>
            <a:chOff x="251520" y="1268760"/>
            <a:chExt cx="6745932" cy="4699666"/>
          </a:xfrm>
        </p:grpSpPr>
        <p:pic>
          <p:nvPicPr>
            <p:cNvPr id="5" name="Obraz 4" descr="fishplot.gif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51520" y="1268760"/>
              <a:ext cx="6745932" cy="4699666"/>
            </a:xfrm>
            <a:prstGeom prst="rect">
              <a:avLst/>
            </a:prstGeom>
          </p:spPr>
        </p:pic>
        <p:pic>
          <p:nvPicPr>
            <p:cNvPr id="6" name="Obraz 5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339752" y="3789040"/>
              <a:ext cx="838204" cy="33070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7" name="Obraz 6" descr="TP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410836" y="2060848"/>
              <a:ext cx="1016514" cy="381001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4" name="Grupa 33"/>
          <p:cNvGrpSpPr/>
          <p:nvPr/>
        </p:nvGrpSpPr>
        <p:grpSpPr>
          <a:xfrm>
            <a:off x="5364088" y="4941168"/>
            <a:ext cx="3179794" cy="441340"/>
            <a:chOff x="6588224" y="4765035"/>
            <a:chExt cx="3179794" cy="441340"/>
          </a:xfrm>
        </p:grpSpPr>
        <p:sp>
          <p:nvSpPr>
            <p:cNvPr id="12" name="pole tekstowe 11"/>
            <p:cNvSpPr txBox="1"/>
            <p:nvPr/>
          </p:nvSpPr>
          <p:spPr>
            <a:xfrm>
              <a:off x="7041343" y="4837043"/>
              <a:ext cx="1958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err="1" smtClean="0"/>
                <a:t>Heiseberg</a:t>
              </a:r>
              <a:r>
                <a:rPr lang="pl-PL" dirty="0" smtClean="0"/>
                <a:t> </a:t>
              </a:r>
              <a:r>
                <a:rPr lang="pl-PL" dirty="0" err="1" smtClean="0"/>
                <a:t>scaling</a:t>
              </a:r>
              <a:endParaRPr lang="en-US" dirty="0"/>
            </a:p>
          </p:txBody>
        </p:sp>
        <p:cxnSp>
          <p:nvCxnSpPr>
            <p:cNvPr id="15" name="Łącznik prosty ze strzałką 14"/>
            <p:cNvCxnSpPr/>
            <p:nvPr/>
          </p:nvCxnSpPr>
          <p:spPr>
            <a:xfrm rot="10800000">
              <a:off x="6588224" y="5013176"/>
              <a:ext cx="504056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Obraz 25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9036496" y="4765035"/>
              <a:ext cx="731522" cy="426722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8" name="Grupa 14"/>
          <p:cNvGrpSpPr>
            <a:grpSpLocks noChangeAspect="1"/>
          </p:cNvGrpSpPr>
          <p:nvPr/>
        </p:nvGrpSpPr>
        <p:grpSpPr>
          <a:xfrm>
            <a:off x="5652120" y="2996952"/>
            <a:ext cx="1386298" cy="203710"/>
            <a:chOff x="6990454" y="2209124"/>
            <a:chExt cx="1732873" cy="254637"/>
          </a:xfrm>
        </p:grpSpPr>
        <p:pic>
          <p:nvPicPr>
            <p:cNvPr id="41" name="Obraz 40" descr="TP_tmp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782542" y="2209124"/>
              <a:ext cx="940785" cy="254637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42" name="Łącznik prosty 41"/>
            <p:cNvCxnSpPr/>
            <p:nvPr/>
          </p:nvCxnSpPr>
          <p:spPr bwMode="auto">
            <a:xfrm>
              <a:off x="6990454" y="2353140"/>
              <a:ext cx="648072" cy="0"/>
            </a:xfrm>
            <a:prstGeom prst="line">
              <a:avLst/>
            </a:prstGeom>
            <a:solidFill>
              <a:srgbClr val="000000"/>
            </a:solidFill>
            <a:ln w="38100" cap="flat" cmpd="sng" algn="ctr">
              <a:solidFill>
                <a:srgbClr val="339933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7" name="Grupa 96"/>
          <p:cNvGrpSpPr/>
          <p:nvPr/>
        </p:nvGrpSpPr>
        <p:grpSpPr bwMode="auto">
          <a:xfrm>
            <a:off x="5364088" y="4005064"/>
            <a:ext cx="2484982" cy="748070"/>
            <a:chOff x="5814491" y="4005064"/>
            <a:chExt cx="2484982" cy="748070"/>
          </a:xfrm>
        </p:grpSpPr>
        <p:sp>
          <p:nvSpPr>
            <p:cNvPr id="47" name="pole tekstowe 46"/>
            <p:cNvSpPr txBox="1"/>
            <p:nvPr/>
          </p:nvSpPr>
          <p:spPr bwMode="auto">
            <a:xfrm>
              <a:off x="6246539" y="4005064"/>
              <a:ext cx="2052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err="1" smtClean="0"/>
                <a:t>What</a:t>
              </a:r>
              <a:r>
                <a:rPr lang="pl-PL" dirty="0" smtClean="0"/>
                <a:t> </a:t>
              </a:r>
              <a:r>
                <a:rPr lang="pl-PL" dirty="0" err="1" smtClean="0"/>
                <a:t>is</a:t>
              </a:r>
              <a:r>
                <a:rPr lang="pl-PL" dirty="0" smtClean="0"/>
                <a:t> </a:t>
              </a:r>
              <a:r>
                <a:rPr lang="pl-PL" dirty="0" err="1" smtClean="0"/>
                <a:t>the</a:t>
              </a:r>
              <a:r>
                <a:rPr lang="pl-PL" dirty="0" smtClean="0"/>
                <a:t> </a:t>
              </a:r>
              <a:r>
                <a:rPr lang="pl-PL" dirty="0" err="1" smtClean="0"/>
                <a:t>scaling</a:t>
              </a:r>
              <a:r>
                <a:rPr lang="pl-PL" dirty="0" smtClean="0"/>
                <a:t>?</a:t>
              </a:r>
              <a:endParaRPr lang="en-US" dirty="0"/>
            </a:p>
          </p:txBody>
        </p:sp>
        <p:cxnSp>
          <p:nvCxnSpPr>
            <p:cNvPr id="48" name="Łącznik prosty ze strzałką 47"/>
            <p:cNvCxnSpPr/>
            <p:nvPr/>
          </p:nvCxnSpPr>
          <p:spPr bwMode="auto">
            <a:xfrm rot="10800000">
              <a:off x="5814491" y="4221088"/>
              <a:ext cx="504056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5" name="Obraz 94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635100" y="4437112"/>
              <a:ext cx="948069" cy="316022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50" name="Prostokąt 49"/>
          <p:cNvSpPr/>
          <p:nvPr/>
        </p:nvSpPr>
        <p:spPr>
          <a:xfrm>
            <a:off x="0" y="55892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600" dirty="0" smtClean="0"/>
              <a:t>RDD</a:t>
            </a:r>
            <a:r>
              <a:rPr lang="da-DK" sz="1600" dirty="0" smtClean="0"/>
              <a:t>, et al. Phys. Rev. A </a:t>
            </a:r>
            <a:r>
              <a:rPr lang="da-DK" sz="1600" b="1" dirty="0" smtClean="0"/>
              <a:t>80</a:t>
            </a:r>
            <a:r>
              <a:rPr lang="da-DK" sz="1600" dirty="0" smtClean="0"/>
              <a:t>, 013825 (2009)</a:t>
            </a:r>
          </a:p>
          <a:p>
            <a:pPr algn="r"/>
            <a:r>
              <a:rPr lang="da-DK" sz="1600" dirty="0" smtClean="0"/>
              <a:t>U. Dorner</a:t>
            </a:r>
            <a:r>
              <a:rPr lang="pl-PL" sz="1600" dirty="0" smtClean="0"/>
              <a:t>, </a:t>
            </a:r>
            <a:r>
              <a:rPr lang="da-DK" sz="1600" dirty="0" smtClean="0"/>
              <a:t>et al.,  Phys. Rev. Lett. </a:t>
            </a:r>
            <a:r>
              <a:rPr lang="da-DK" sz="1600" b="1" dirty="0" smtClean="0"/>
              <a:t>102</a:t>
            </a:r>
            <a:r>
              <a:rPr lang="da-DK" sz="1600" dirty="0" smtClean="0"/>
              <a:t>, 040403 (2009)</a:t>
            </a:r>
            <a:endParaRPr lang="pl-PL" sz="1600" dirty="0" smtClean="0"/>
          </a:p>
        </p:txBody>
      </p:sp>
      <p:grpSp>
        <p:nvGrpSpPr>
          <p:cNvPr id="10" name="Grupa 31"/>
          <p:cNvGrpSpPr>
            <a:grpSpLocks noChangeAspect="1"/>
          </p:cNvGrpSpPr>
          <p:nvPr/>
        </p:nvGrpSpPr>
        <p:grpSpPr>
          <a:xfrm>
            <a:off x="5652120" y="2564904"/>
            <a:ext cx="1483942" cy="203820"/>
            <a:chOff x="6953346" y="1628800"/>
            <a:chExt cx="1854926" cy="254775"/>
          </a:xfrm>
        </p:grpSpPr>
        <p:cxnSp>
          <p:nvCxnSpPr>
            <p:cNvPr id="53" name="Łącznik prosty 52"/>
            <p:cNvCxnSpPr/>
            <p:nvPr/>
          </p:nvCxnSpPr>
          <p:spPr bwMode="auto">
            <a:xfrm>
              <a:off x="6953346" y="1760713"/>
              <a:ext cx="648072" cy="0"/>
            </a:xfrm>
            <a:prstGeom prst="line">
              <a:avLst/>
            </a:prstGeom>
            <a:solidFill>
              <a:srgbClr val="000000"/>
            </a:solidFill>
            <a:ln w="38100" cap="flat" cmpd="sng" algn="ctr">
              <a:solidFill>
                <a:srgbClr val="99FF6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54" name="Obraz 53" descr="TP_tmp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740352" y="1628800"/>
              <a:ext cx="1067920" cy="25477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11" name="Grupa 54"/>
          <p:cNvGrpSpPr/>
          <p:nvPr/>
        </p:nvGrpSpPr>
        <p:grpSpPr>
          <a:xfrm>
            <a:off x="1547664" y="1268760"/>
            <a:ext cx="2445481" cy="1008112"/>
            <a:chOff x="1173244" y="4752710"/>
            <a:chExt cx="2952328" cy="1217052"/>
          </a:xfrm>
        </p:grpSpPr>
        <p:cxnSp>
          <p:nvCxnSpPr>
            <p:cNvPr id="56" name="Łącznik prosty 55"/>
            <p:cNvCxnSpPr/>
            <p:nvPr/>
          </p:nvCxnSpPr>
          <p:spPr>
            <a:xfrm>
              <a:off x="1173244" y="5184756"/>
              <a:ext cx="360040" cy="288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Łącznik prosty 56"/>
            <p:cNvCxnSpPr/>
            <p:nvPr/>
          </p:nvCxnSpPr>
          <p:spPr>
            <a:xfrm>
              <a:off x="1965332" y="5832828"/>
              <a:ext cx="1296144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Łącznik prosty 57"/>
            <p:cNvCxnSpPr/>
            <p:nvPr/>
          </p:nvCxnSpPr>
          <p:spPr>
            <a:xfrm>
              <a:off x="2109348" y="5184756"/>
              <a:ext cx="1224136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Prostokąt 58"/>
            <p:cNvSpPr/>
            <p:nvPr/>
          </p:nvSpPr>
          <p:spPr>
            <a:xfrm>
              <a:off x="2757420" y="4968732"/>
              <a:ext cx="504056" cy="43204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l-PL" dirty="0"/>
            </a:p>
          </p:txBody>
        </p:sp>
        <p:pic>
          <p:nvPicPr>
            <p:cNvPr id="60" name="Obraz 53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2899253" y="5074524"/>
              <a:ext cx="167640" cy="196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1" name="Łącznik prosty 60"/>
            <p:cNvCxnSpPr/>
            <p:nvPr/>
          </p:nvCxnSpPr>
          <p:spPr>
            <a:xfrm rot="5400000" flipH="1">
              <a:off x="2056926" y="5021157"/>
              <a:ext cx="545451" cy="8557"/>
            </a:xfrm>
            <a:prstGeom prst="line">
              <a:avLst/>
            </a:prstGeom>
            <a:ln>
              <a:prstDash val="dash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Łącznik prosty 61"/>
            <p:cNvCxnSpPr/>
            <p:nvPr/>
          </p:nvCxnSpPr>
          <p:spPr>
            <a:xfrm rot="5400000" flipH="1" flipV="1">
              <a:off x="2035863" y="5680253"/>
              <a:ext cx="568980" cy="10037"/>
            </a:xfrm>
            <a:prstGeom prst="line">
              <a:avLst/>
            </a:prstGeom>
            <a:ln>
              <a:prstDash val="dash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Łącznik prosty 62"/>
            <p:cNvCxnSpPr/>
            <p:nvPr/>
          </p:nvCxnSpPr>
          <p:spPr>
            <a:xfrm flipH="1" flipV="1">
              <a:off x="3780242" y="5593438"/>
              <a:ext cx="345330" cy="2393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Łącznik prosty 63"/>
            <p:cNvCxnSpPr/>
            <p:nvPr/>
          </p:nvCxnSpPr>
          <p:spPr>
            <a:xfrm flipV="1">
              <a:off x="3621516" y="5184756"/>
              <a:ext cx="504056" cy="3829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Łącznik prosty 64"/>
            <p:cNvCxnSpPr/>
            <p:nvPr/>
          </p:nvCxnSpPr>
          <p:spPr>
            <a:xfrm flipV="1">
              <a:off x="3261476" y="5559761"/>
              <a:ext cx="395695" cy="2730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Prostokąt 65"/>
            <p:cNvSpPr/>
            <p:nvPr/>
          </p:nvSpPr>
          <p:spPr>
            <a:xfrm>
              <a:off x="3491880" y="5445224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cxnSp>
          <p:nvCxnSpPr>
            <p:cNvPr id="67" name="Łącznik prosty 66"/>
            <p:cNvCxnSpPr/>
            <p:nvPr/>
          </p:nvCxnSpPr>
          <p:spPr>
            <a:xfrm>
              <a:off x="3333484" y="5184756"/>
              <a:ext cx="288032" cy="216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Prostokąt 67"/>
            <p:cNvSpPr/>
            <p:nvPr/>
          </p:nvSpPr>
          <p:spPr>
            <a:xfrm rot="-2700000">
              <a:off x="2086448" y="5125852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69" name="Obraz 68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81938" y="5112748"/>
              <a:ext cx="114300" cy="133731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70" name="Prostokąt 69"/>
            <p:cNvSpPr/>
            <p:nvPr/>
          </p:nvSpPr>
          <p:spPr>
            <a:xfrm rot="-2700000">
              <a:off x="2086448" y="5773924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71" name="Obraz 70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81938" y="5760820"/>
              <a:ext cx="114300" cy="133731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72" name="Łącznik prosty 71"/>
            <p:cNvCxnSpPr/>
            <p:nvPr/>
          </p:nvCxnSpPr>
          <p:spPr>
            <a:xfrm flipH="1" flipV="1">
              <a:off x="1620002" y="5593438"/>
              <a:ext cx="345330" cy="2393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Łącznik prosty 72"/>
            <p:cNvCxnSpPr/>
            <p:nvPr/>
          </p:nvCxnSpPr>
          <p:spPr>
            <a:xfrm flipV="1">
              <a:off x="1533284" y="5184756"/>
              <a:ext cx="576064" cy="3829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Łącznik prosty 73"/>
            <p:cNvCxnSpPr/>
            <p:nvPr/>
          </p:nvCxnSpPr>
          <p:spPr>
            <a:xfrm flipV="1">
              <a:off x="1245252" y="5616804"/>
              <a:ext cx="281062" cy="2160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Prostokąt 74"/>
            <p:cNvSpPr/>
            <p:nvPr/>
          </p:nvSpPr>
          <p:spPr>
            <a:xfrm>
              <a:off x="1317260" y="5472788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</p:grpSp>
      <p:pic>
        <p:nvPicPr>
          <p:cNvPr id="76" name="Obraz 7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96136" y="1484784"/>
            <a:ext cx="2564898" cy="812294"/>
          </a:xfrm>
          <a:prstGeom prst="rect">
            <a:avLst/>
          </a:prstGeom>
          <a:noFill/>
          <a:ln/>
          <a:effectLst/>
        </p:spPr>
      </p:pic>
      <p:pic>
        <p:nvPicPr>
          <p:cNvPr id="77" name="Obraz 7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55576" y="1700808"/>
            <a:ext cx="659894" cy="330708"/>
          </a:xfrm>
          <a:prstGeom prst="rect">
            <a:avLst/>
          </a:prstGeom>
          <a:noFill/>
          <a:ln/>
          <a:effectLst/>
        </p:spPr>
      </p:pic>
      <p:pic>
        <p:nvPicPr>
          <p:cNvPr id="78" name="Obraz 77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83968" y="1700808"/>
            <a:ext cx="482737" cy="354819"/>
          </a:xfrm>
          <a:prstGeom prst="rect">
            <a:avLst/>
          </a:prstGeom>
          <a:noFill/>
          <a:ln/>
          <a:effectLst/>
        </p:spPr>
      </p:pic>
      <p:grpSp>
        <p:nvGrpSpPr>
          <p:cNvPr id="88" name="Grupa 87"/>
          <p:cNvGrpSpPr/>
          <p:nvPr/>
        </p:nvGrpSpPr>
        <p:grpSpPr>
          <a:xfrm>
            <a:off x="0" y="5877272"/>
            <a:ext cx="9145960" cy="980728"/>
            <a:chOff x="0" y="5877272"/>
            <a:chExt cx="9145960" cy="980728"/>
          </a:xfrm>
        </p:grpSpPr>
        <p:sp>
          <p:nvSpPr>
            <p:cNvPr id="51" name="Tytuł 1"/>
            <p:cNvSpPr txBox="1">
              <a:spLocks/>
            </p:cNvSpPr>
            <p:nvPr/>
          </p:nvSpPr>
          <p:spPr>
            <a:xfrm>
              <a:off x="0" y="5877272"/>
              <a:ext cx="2592288" cy="98072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6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</a:t>
              </a:r>
              <a:r>
                <a:rPr kumimoji="0" lang="pl-PL" sz="160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Analogous</a:t>
              </a:r>
              <a:r>
                <a:rPr kumimoji="0" lang="pl-PL" sz="16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</a:t>
              </a:r>
              <a:r>
                <a:rPr kumimoji="0" lang="pl-PL" sz="160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behaviour</a:t>
              </a:r>
              <a:r>
                <a:rPr kumimoji="0" lang="pl-PL" sz="16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 for</a:t>
              </a:r>
              <a:r>
                <a:rPr kumimoji="0" lang="pl-PL" sz="1600" i="0" u="none" strike="noStrike" kern="1200" cap="none" spc="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</a:t>
              </a:r>
              <a:r>
                <a:rPr kumimoji="0" lang="pl-PL" sz="1600" i="0" u="none" strike="noStrike" kern="1200" cap="none" spc="0" normalizeH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atomic</a:t>
              </a:r>
              <a:r>
                <a:rPr kumimoji="0" lang="pl-PL" sz="1600" i="0" u="none" strike="noStrike" kern="1200" cap="none" spc="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</a:t>
              </a:r>
              <a:r>
                <a:rPr kumimoji="0" lang="pl-PL" sz="160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dephasing</a:t>
              </a:r>
              <a:endPara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grpSp>
          <p:nvGrpSpPr>
            <p:cNvPr id="13" name="Grupa 78"/>
            <p:cNvGrpSpPr/>
            <p:nvPr/>
          </p:nvGrpSpPr>
          <p:grpSpPr>
            <a:xfrm>
              <a:off x="2627784" y="6021288"/>
              <a:ext cx="1990817" cy="648072"/>
              <a:chOff x="5997758" y="4941168"/>
              <a:chExt cx="2543640" cy="828032"/>
            </a:xfrm>
          </p:grpSpPr>
          <p:pic>
            <p:nvPicPr>
              <p:cNvPr id="80" name="Obraz 79" descr="TP_tmp.emf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925096" y="5330010"/>
                <a:ext cx="178298" cy="202681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81" name="Elipsa 80"/>
              <p:cNvSpPr/>
              <p:nvPr/>
            </p:nvSpPr>
            <p:spPr>
              <a:xfrm>
                <a:off x="7365910" y="5185995"/>
                <a:ext cx="540000" cy="54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468000" h="468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" name="Łącznik prosty ze strzałką 81"/>
              <p:cNvCxnSpPr/>
              <p:nvPr/>
            </p:nvCxnSpPr>
            <p:spPr>
              <a:xfrm>
                <a:off x="7941974" y="5402019"/>
                <a:ext cx="172819" cy="95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Elipsa 82"/>
              <p:cNvSpPr/>
              <p:nvPr/>
            </p:nvSpPr>
            <p:spPr>
              <a:xfrm>
                <a:off x="8157998" y="5185995"/>
                <a:ext cx="383400" cy="540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468630" h="46863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Elipsa 83"/>
              <p:cNvSpPr/>
              <p:nvPr/>
            </p:nvSpPr>
            <p:spPr>
              <a:xfrm>
                <a:off x="6084168" y="5229200"/>
                <a:ext cx="540000" cy="54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468000" h="468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Łuk 84"/>
              <p:cNvSpPr/>
              <p:nvPr/>
            </p:nvSpPr>
            <p:spPr>
              <a:xfrm>
                <a:off x="5997758" y="5185995"/>
                <a:ext cx="734482" cy="216024"/>
              </a:xfrm>
              <a:prstGeom prst="arc">
                <a:avLst>
                  <a:gd name="adj1" fmla="val 8176016"/>
                  <a:gd name="adj2" fmla="val 2201711"/>
                </a:avLst>
              </a:prstGeom>
              <a:ln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6" name="Obraz 53" descr="TP_tmp.emf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6300192" y="4941168"/>
                <a:ext cx="167640" cy="196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7" name="Prostokąt 86"/>
            <p:cNvSpPr/>
            <p:nvPr/>
          </p:nvSpPr>
          <p:spPr>
            <a:xfrm>
              <a:off x="5092414" y="6294197"/>
              <a:ext cx="405354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pl-PL" sz="1600" dirty="0" smtClean="0"/>
                <a:t>S. </a:t>
              </a:r>
              <a:r>
                <a:rPr lang="pl-PL" sz="1600" dirty="0" err="1" smtClean="0"/>
                <a:t>Huelga</a:t>
              </a:r>
              <a:r>
                <a:rPr lang="pl-PL" sz="1600" dirty="0" smtClean="0"/>
                <a:t>,</a:t>
              </a:r>
              <a:r>
                <a:rPr lang="da-DK" sz="1600" dirty="0" smtClean="0"/>
                <a:t> et al. Phys. Rev. </a:t>
              </a:r>
              <a:r>
                <a:rPr lang="pl-PL" sz="1600" dirty="0" err="1" smtClean="0"/>
                <a:t>Lett</a:t>
              </a:r>
              <a:r>
                <a:rPr lang="da-DK" sz="1600" dirty="0" smtClean="0"/>
                <a:t> </a:t>
              </a:r>
              <a:r>
                <a:rPr lang="pl-PL" sz="1600" b="1" dirty="0" smtClean="0"/>
                <a:t>79,</a:t>
              </a:r>
              <a:r>
                <a:rPr lang="da-DK" sz="1600" dirty="0" smtClean="0"/>
                <a:t> </a:t>
              </a:r>
              <a:r>
                <a:rPr lang="pl-PL" sz="1600" dirty="0" smtClean="0"/>
                <a:t>3865</a:t>
              </a:r>
              <a:r>
                <a:rPr lang="da-DK" sz="1600" dirty="0" smtClean="0"/>
                <a:t> (</a:t>
              </a:r>
              <a:r>
                <a:rPr lang="pl-PL" sz="1600" dirty="0" smtClean="0"/>
                <a:t>1997</a:t>
              </a:r>
              <a:r>
                <a:rPr lang="da-DK" sz="1600" dirty="0" smtClean="0"/>
                <a:t>)</a:t>
              </a:r>
            </a:p>
          </p:txBody>
        </p:sp>
      </p:grpSp>
      <p:sp>
        <p:nvSpPr>
          <p:cNvPr id="79" name="pole tekstowe 78"/>
          <p:cNvSpPr txBox="1"/>
          <p:nvPr/>
        </p:nvSpPr>
        <p:spPr>
          <a:xfrm>
            <a:off x="1403648" y="3212976"/>
            <a:ext cx="6408712" cy="95410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 smtClean="0"/>
              <a:t>How</a:t>
            </a:r>
            <a:r>
              <a:rPr lang="pl-PL" sz="2800" dirty="0" smtClean="0"/>
              <a:t> to </a:t>
            </a:r>
            <a:r>
              <a:rPr lang="pl-PL" sz="2800" dirty="0" err="1" smtClean="0"/>
              <a:t>find</a:t>
            </a:r>
            <a:r>
              <a:rPr lang="pl-PL" sz="2800" dirty="0" smtClean="0"/>
              <a:t> </a:t>
            </a:r>
            <a:r>
              <a:rPr lang="pl-PL" sz="2800" dirty="0" err="1" smtClean="0"/>
              <a:t>asymptotic</a:t>
            </a:r>
            <a:r>
              <a:rPr lang="pl-PL" sz="2800" dirty="0" smtClean="0"/>
              <a:t> </a:t>
            </a:r>
            <a:r>
              <a:rPr lang="pl-PL" sz="2800" dirty="0" err="1" smtClean="0"/>
              <a:t>scaling</a:t>
            </a:r>
            <a:r>
              <a:rPr lang="pl-PL" sz="2800" dirty="0" smtClean="0"/>
              <a:t> of precision </a:t>
            </a:r>
            <a:r>
              <a:rPr lang="pl-PL" sz="2800" dirty="0" err="1" smtClean="0"/>
              <a:t>analytically</a:t>
            </a:r>
            <a:r>
              <a:rPr lang="pl-PL" sz="2800" dirty="0" smtClean="0"/>
              <a:t>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7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Classical</a:t>
            </a: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simulation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of a quantum channel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3" name="Elipsa 42"/>
          <p:cNvSpPr/>
          <p:nvPr/>
        </p:nvSpPr>
        <p:spPr>
          <a:xfrm>
            <a:off x="3567661" y="1556792"/>
            <a:ext cx="5040560" cy="1728192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pole tekstowe 46"/>
          <p:cNvSpPr txBox="1"/>
          <p:nvPr/>
        </p:nvSpPr>
        <p:spPr>
          <a:xfrm>
            <a:off x="180953" y="1472580"/>
            <a:ext cx="41044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2000" b="1" dirty="0" err="1" smtClean="0"/>
              <a:t>Convex</a:t>
            </a:r>
            <a:r>
              <a:rPr lang="pl-PL" sz="2000" b="1" dirty="0" smtClean="0"/>
              <a:t> set of quantum </a:t>
            </a:r>
            <a:r>
              <a:rPr lang="pl-PL" sz="2000" b="1" dirty="0" err="1" smtClean="0"/>
              <a:t>channels</a:t>
            </a:r>
            <a:endParaRPr lang="en-US" sz="2000" b="1" dirty="0"/>
          </a:p>
        </p:txBody>
      </p:sp>
      <p:grpSp>
        <p:nvGrpSpPr>
          <p:cNvPr id="2" name="Grupa 9"/>
          <p:cNvGrpSpPr/>
          <p:nvPr/>
        </p:nvGrpSpPr>
        <p:grpSpPr>
          <a:xfrm>
            <a:off x="683568" y="1645524"/>
            <a:ext cx="6598283" cy="1027418"/>
            <a:chOff x="683568" y="1645524"/>
            <a:chExt cx="6598283" cy="1027418"/>
          </a:xfrm>
        </p:grpSpPr>
        <p:sp>
          <p:nvSpPr>
            <p:cNvPr id="52" name="Elipsa 51"/>
            <p:cNvSpPr/>
            <p:nvPr/>
          </p:nvSpPr>
          <p:spPr>
            <a:xfrm rot="1200000">
              <a:off x="5985707" y="1645524"/>
              <a:ext cx="1296144" cy="1027418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Obraz 58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83568" y="2276872"/>
              <a:ext cx="2234646" cy="335280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49" name="Elipsa 48"/>
          <p:cNvSpPr/>
          <p:nvPr/>
        </p:nvSpPr>
        <p:spPr>
          <a:xfrm>
            <a:off x="6660232" y="2060848"/>
            <a:ext cx="72008" cy="7200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Obraz 5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804248" y="1844824"/>
            <a:ext cx="178308" cy="20269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7" grpId="0"/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Classical</a:t>
            </a: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simulation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of a quantum channel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3" name="Elipsa 42"/>
          <p:cNvSpPr/>
          <p:nvPr/>
        </p:nvSpPr>
        <p:spPr>
          <a:xfrm>
            <a:off x="3567661" y="1556792"/>
            <a:ext cx="5040560" cy="1728192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pole tekstowe 46"/>
          <p:cNvSpPr txBox="1"/>
          <p:nvPr/>
        </p:nvSpPr>
        <p:spPr>
          <a:xfrm>
            <a:off x="120666" y="1484639"/>
            <a:ext cx="410445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2000" b="1" dirty="0" err="1" smtClean="0"/>
              <a:t>Convex</a:t>
            </a:r>
            <a:r>
              <a:rPr lang="pl-PL" sz="2000" b="1" dirty="0" smtClean="0"/>
              <a:t> set of quantum </a:t>
            </a:r>
            <a:r>
              <a:rPr lang="pl-PL" sz="2000" b="1" dirty="0" err="1" smtClean="0"/>
              <a:t>channels</a:t>
            </a:r>
            <a:endParaRPr lang="en-US" sz="2000" b="1" dirty="0"/>
          </a:p>
        </p:txBody>
      </p:sp>
      <p:sp>
        <p:nvSpPr>
          <p:cNvPr id="52" name="Elipsa 51"/>
          <p:cNvSpPr/>
          <p:nvPr/>
        </p:nvSpPr>
        <p:spPr>
          <a:xfrm rot="1200000">
            <a:off x="5985707" y="1645524"/>
            <a:ext cx="1296144" cy="102741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16247" y="2276872"/>
            <a:ext cx="2686740" cy="350520"/>
          </a:xfrm>
          <a:prstGeom prst="rect">
            <a:avLst/>
          </a:prstGeom>
          <a:noFill/>
          <a:ln/>
          <a:effectLst/>
        </p:spPr>
      </p:pic>
      <p:grpSp>
        <p:nvGrpSpPr>
          <p:cNvPr id="2" name="Grupa 12"/>
          <p:cNvGrpSpPr/>
          <p:nvPr/>
        </p:nvGrpSpPr>
        <p:grpSpPr>
          <a:xfrm>
            <a:off x="6660232" y="1844824"/>
            <a:ext cx="386004" cy="288032"/>
            <a:chOff x="6660232" y="1844824"/>
            <a:chExt cx="386004" cy="288032"/>
          </a:xfrm>
        </p:grpSpPr>
        <p:sp>
          <p:nvSpPr>
            <p:cNvPr id="49" name="Elipsa 48"/>
            <p:cNvSpPr/>
            <p:nvPr/>
          </p:nvSpPr>
          <p:spPr>
            <a:xfrm>
              <a:off x="6660232" y="2060848"/>
              <a:ext cx="72008" cy="7200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Obraz 10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740566" y="1844824"/>
              <a:ext cx="305670" cy="27968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10" name="Łuk 9"/>
          <p:cNvSpPr/>
          <p:nvPr/>
        </p:nvSpPr>
        <p:spPr>
          <a:xfrm>
            <a:off x="5580112" y="2060848"/>
            <a:ext cx="1512168" cy="936104"/>
          </a:xfrm>
          <a:prstGeom prst="arc">
            <a:avLst>
              <a:gd name="adj1" fmla="val 14758231"/>
              <a:gd name="adj2" fmla="val 2082771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ole tekstowe 11"/>
          <p:cNvSpPr txBox="1"/>
          <p:nvPr/>
        </p:nvSpPr>
        <p:spPr>
          <a:xfrm>
            <a:off x="136263" y="3272475"/>
            <a:ext cx="88924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sz="2000" b="1" dirty="0" err="1" smtClean="0"/>
              <a:t>Parameter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dependence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moved</a:t>
            </a:r>
            <a:r>
              <a:rPr lang="pl-PL" sz="2000" b="1" dirty="0" smtClean="0"/>
              <a:t> to </a:t>
            </a:r>
            <a:r>
              <a:rPr lang="pl-PL" sz="2000" b="1" dirty="0" err="1" smtClean="0"/>
              <a:t>mixing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probabilities</a:t>
            </a:r>
            <a:endParaRPr lang="en-US" sz="2000" b="1" dirty="0"/>
          </a:p>
        </p:txBody>
      </p:sp>
      <p:grpSp>
        <p:nvGrpSpPr>
          <p:cNvPr id="3" name="Grupa 23"/>
          <p:cNvGrpSpPr/>
          <p:nvPr/>
        </p:nvGrpSpPr>
        <p:grpSpPr>
          <a:xfrm>
            <a:off x="136263" y="3704523"/>
            <a:ext cx="2130316" cy="909229"/>
            <a:chOff x="136263" y="3704523"/>
            <a:chExt cx="2130316" cy="909229"/>
          </a:xfrm>
        </p:grpSpPr>
        <p:sp>
          <p:nvSpPr>
            <p:cNvPr id="14" name="pole tekstowe 13"/>
            <p:cNvSpPr txBox="1"/>
            <p:nvPr/>
          </p:nvSpPr>
          <p:spPr>
            <a:xfrm>
              <a:off x="136263" y="3704523"/>
              <a:ext cx="108012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l-PL" sz="2000" dirty="0" err="1" smtClean="0"/>
                <a:t>Before</a:t>
              </a:r>
              <a:r>
                <a:rPr lang="pl-PL" sz="2000" dirty="0" smtClean="0"/>
                <a:t>:</a:t>
              </a:r>
              <a:endParaRPr lang="en-US" sz="2000" dirty="0"/>
            </a:p>
          </p:txBody>
        </p:sp>
        <p:pic>
          <p:nvPicPr>
            <p:cNvPr id="17" name="Obraz 16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51520" y="4293096"/>
              <a:ext cx="2015059" cy="320656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4" name="Grupa 25"/>
          <p:cNvGrpSpPr/>
          <p:nvPr/>
        </p:nvGrpSpPr>
        <p:grpSpPr>
          <a:xfrm>
            <a:off x="4240719" y="3704523"/>
            <a:ext cx="3648968" cy="909182"/>
            <a:chOff x="4240719" y="3704523"/>
            <a:chExt cx="3648968" cy="909182"/>
          </a:xfrm>
        </p:grpSpPr>
        <p:sp>
          <p:nvSpPr>
            <p:cNvPr id="15" name="pole tekstowe 14"/>
            <p:cNvSpPr txBox="1"/>
            <p:nvPr/>
          </p:nvSpPr>
          <p:spPr>
            <a:xfrm>
              <a:off x="4240719" y="3704523"/>
              <a:ext cx="108012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l-PL" sz="2000" dirty="0" err="1" smtClean="0"/>
                <a:t>After</a:t>
              </a:r>
              <a:r>
                <a:rPr lang="pl-PL" sz="2000" dirty="0" smtClean="0"/>
                <a:t>:</a:t>
              </a:r>
              <a:endParaRPr lang="en-US" sz="2000" dirty="0"/>
            </a:p>
          </p:txBody>
        </p:sp>
        <p:pic>
          <p:nvPicPr>
            <p:cNvPr id="20" name="Obraz 19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355976" y="4293096"/>
              <a:ext cx="3533711" cy="320609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5" name="Grupa 29"/>
          <p:cNvGrpSpPr/>
          <p:nvPr/>
        </p:nvGrpSpPr>
        <p:grpSpPr>
          <a:xfrm>
            <a:off x="122875" y="4653136"/>
            <a:ext cx="8460369" cy="1070980"/>
            <a:chOff x="122875" y="4653136"/>
            <a:chExt cx="8460369" cy="1070980"/>
          </a:xfrm>
        </p:grpSpPr>
        <p:cxnSp>
          <p:nvCxnSpPr>
            <p:cNvPr id="23" name="Łącznik prosty 22"/>
            <p:cNvCxnSpPr/>
            <p:nvPr/>
          </p:nvCxnSpPr>
          <p:spPr>
            <a:xfrm>
              <a:off x="5868144" y="4653136"/>
              <a:ext cx="0" cy="5040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Łącznik prosty 26"/>
            <p:cNvCxnSpPr/>
            <p:nvPr/>
          </p:nvCxnSpPr>
          <p:spPr>
            <a:xfrm flipV="1">
              <a:off x="7812360" y="4653136"/>
              <a:ext cx="0" cy="504056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upa 27"/>
            <p:cNvGrpSpPr/>
            <p:nvPr/>
          </p:nvGrpSpPr>
          <p:grpSpPr>
            <a:xfrm>
              <a:off x="122875" y="4822123"/>
              <a:ext cx="8460369" cy="901993"/>
              <a:chOff x="122875" y="4822123"/>
              <a:chExt cx="8460369" cy="901993"/>
            </a:xfrm>
          </p:grpSpPr>
          <p:sp>
            <p:nvSpPr>
              <p:cNvPr id="21" name="pole tekstowe 20"/>
              <p:cNvSpPr txBox="1"/>
              <p:nvPr/>
            </p:nvSpPr>
            <p:spPr>
              <a:xfrm>
                <a:off x="122875" y="4822123"/>
                <a:ext cx="2952328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l-PL" sz="2000" b="1" dirty="0" smtClean="0"/>
                  <a:t>By </a:t>
                </a:r>
                <a:r>
                  <a:rPr lang="pl-PL" sz="2000" b="1" dirty="0" err="1" smtClean="0"/>
                  <a:t>Markov</a:t>
                </a:r>
                <a:r>
                  <a:rPr lang="pl-PL" sz="2000" b="1" dirty="0" smtClean="0"/>
                  <a:t> property….</a:t>
                </a:r>
                <a:endParaRPr lang="en-US" sz="2000" b="1" dirty="0"/>
              </a:p>
            </p:txBody>
          </p:sp>
          <p:cxnSp>
            <p:nvCxnSpPr>
              <p:cNvPr id="25" name="Łącznik prosty 24"/>
              <p:cNvCxnSpPr/>
              <p:nvPr/>
            </p:nvCxnSpPr>
            <p:spPr>
              <a:xfrm>
                <a:off x="5868144" y="5157192"/>
                <a:ext cx="194421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6" name="Obraz 35" descr="TP_tmp.emf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51520" y="5445224"/>
                <a:ext cx="8331724" cy="278892"/>
              </a:xfrm>
              <a:prstGeom prst="rect">
                <a:avLst/>
              </a:prstGeom>
              <a:noFill/>
              <a:ln/>
              <a:effectLst/>
            </p:spPr>
          </p:pic>
        </p:grpSp>
      </p:grpSp>
      <p:grpSp>
        <p:nvGrpSpPr>
          <p:cNvPr id="8" name="Grupa 28"/>
          <p:cNvGrpSpPr/>
          <p:nvPr/>
        </p:nvGrpSpPr>
        <p:grpSpPr>
          <a:xfrm>
            <a:off x="899592" y="5877272"/>
            <a:ext cx="7677484" cy="659895"/>
            <a:chOff x="899592" y="5877272"/>
            <a:chExt cx="7677484" cy="659895"/>
          </a:xfrm>
        </p:grpSpPr>
        <p:pic>
          <p:nvPicPr>
            <p:cNvPr id="38" name="Obraz 37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2674" t="-25816" r="-2674" b="-25816"/>
            <a:stretch>
              <a:fillRect/>
            </a:stretch>
          </p:blipFill>
          <p:spPr bwMode="auto">
            <a:xfrm>
              <a:off x="899592" y="5949280"/>
              <a:ext cx="3546142" cy="52861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</p:pic>
        <p:pic>
          <p:nvPicPr>
            <p:cNvPr id="41" name="Obraz 40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148064" y="5877272"/>
              <a:ext cx="3429012" cy="659895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42" name="Prostokąt 41"/>
          <p:cNvSpPr/>
          <p:nvPr/>
        </p:nvSpPr>
        <p:spPr>
          <a:xfrm>
            <a:off x="0" y="6488668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prstClr val="black"/>
                </a:solidFill>
              </a:rPr>
              <a:t>K</a:t>
            </a:r>
            <a:r>
              <a:rPr lang="pt-BR" dirty="0" smtClean="0">
                <a:solidFill>
                  <a:prstClr val="black"/>
                </a:solidFill>
              </a:rPr>
              <a:t>. </a:t>
            </a:r>
            <a:r>
              <a:rPr lang="pl-PL" dirty="0" smtClean="0">
                <a:solidFill>
                  <a:prstClr val="black"/>
                </a:solidFill>
              </a:rPr>
              <a:t>Matsumoto, </a:t>
            </a:r>
            <a:r>
              <a:rPr lang="pl-PL" dirty="0" smtClean="0"/>
              <a:t>arXiv:1006.0300 (2010)</a:t>
            </a:r>
          </a:p>
          <a:p>
            <a:pPr lvl="0"/>
            <a:endParaRPr lang="pl-PL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62428E-7 C -0.01858 -0.00786 -0.03177 -0.00855 -0.05243 -0.00855 " pathEditMode="relative" ptsTypes="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3.46821E-7 C -0.00955 -0.00208 -0.01944 -0.00462 -0.02864 -0.00855 C -0.03663 -0.00786 -0.04462 -0.00763 -0.05243 -0.00647 C -0.05555 -0.00601 -0.06042 3.46821E-7 -0.06042 3.46821E-7 " pathEditMode="relative" ptsTypes="fffA">
                                      <p:cBhvr>
                                        <p:cTn id="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 smtClean="0"/>
              <a:t>,,</a:t>
            </a:r>
            <a:r>
              <a:rPr lang="pl-PL" b="1" dirty="0" err="1" smtClean="0"/>
              <a:t>Classical</a:t>
            </a:r>
            <a:r>
              <a:rPr lang="pl-PL" b="1" dirty="0" smtClean="0"/>
              <a:t>’’ interferometry</a:t>
            </a:r>
            <a:endParaRPr lang="en-US" b="1" dirty="0"/>
          </a:p>
        </p:txBody>
      </p:sp>
      <p:pic>
        <p:nvPicPr>
          <p:cNvPr id="4" name="Obraz 3" descr="mzcounts.t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44900" y="3659357"/>
            <a:ext cx="5499100" cy="3198643"/>
          </a:xfrm>
          <a:prstGeom prst="rect">
            <a:avLst/>
          </a:prstGeom>
        </p:spPr>
      </p:pic>
      <p:cxnSp>
        <p:nvCxnSpPr>
          <p:cNvPr id="6" name="Łącznik prosty 5"/>
          <p:cNvCxnSpPr/>
          <p:nvPr/>
        </p:nvCxnSpPr>
        <p:spPr>
          <a:xfrm>
            <a:off x="2740001" y="1962150"/>
            <a:ext cx="1387499" cy="158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Łącznik prosty 6"/>
          <p:cNvCxnSpPr/>
          <p:nvPr/>
        </p:nvCxnSpPr>
        <p:spPr>
          <a:xfrm>
            <a:off x="2740001" y="3429000"/>
            <a:ext cx="1387499" cy="158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rostokąt 7"/>
          <p:cNvSpPr/>
          <p:nvPr/>
        </p:nvSpPr>
        <p:spPr>
          <a:xfrm>
            <a:off x="2971800" y="1739900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 dirty="0"/>
          </a:p>
        </p:txBody>
      </p:sp>
      <p:cxnSp>
        <p:nvCxnSpPr>
          <p:cNvPr id="9" name="Łącznik prosty 8"/>
          <p:cNvCxnSpPr/>
          <p:nvPr/>
        </p:nvCxnSpPr>
        <p:spPr>
          <a:xfrm rot="10800000">
            <a:off x="1692251" y="2705100"/>
            <a:ext cx="104775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V="1">
            <a:off x="1666851" y="1962150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 flipV="1">
            <a:off x="587351" y="2705100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/>
        </p:nvSpPr>
        <p:spPr>
          <a:xfrm>
            <a:off x="1317502" y="2584450"/>
            <a:ext cx="755650" cy="22225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13" name="Łącznik prosty 12"/>
          <p:cNvCxnSpPr/>
          <p:nvPr/>
        </p:nvCxnSpPr>
        <p:spPr>
          <a:xfrm rot="10800000">
            <a:off x="5194300" y="2673350"/>
            <a:ext cx="104775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 rot="10800000">
            <a:off x="4127500" y="1962150"/>
            <a:ext cx="104775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Obraz 5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57649" y="1917700"/>
            <a:ext cx="167640" cy="19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Łącznik prosty 15"/>
          <p:cNvCxnSpPr/>
          <p:nvPr/>
        </p:nvCxnSpPr>
        <p:spPr>
          <a:xfrm flipV="1">
            <a:off x="5168900" y="1930400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Obraz 1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482600" y="2895600"/>
            <a:ext cx="381586" cy="349151"/>
          </a:xfrm>
          <a:prstGeom prst="rect">
            <a:avLst/>
          </a:prstGeom>
          <a:noFill/>
          <a:ln/>
          <a:effectLst/>
        </p:spPr>
      </p:pic>
      <p:cxnSp>
        <p:nvCxnSpPr>
          <p:cNvPr id="18" name="Łącznik prosty 17"/>
          <p:cNvCxnSpPr/>
          <p:nvPr/>
        </p:nvCxnSpPr>
        <p:spPr>
          <a:xfrm flipV="1">
            <a:off x="4127500" y="2673350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Prostokąt 18"/>
          <p:cNvSpPr/>
          <p:nvPr/>
        </p:nvSpPr>
        <p:spPr>
          <a:xfrm>
            <a:off x="4819551" y="2552700"/>
            <a:ext cx="755650" cy="22225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0" name="Schemat blokowy: opóźnienie 19"/>
          <p:cNvSpPr/>
          <p:nvPr/>
        </p:nvSpPr>
        <p:spPr>
          <a:xfrm>
            <a:off x="6623213" y="1708150"/>
            <a:ext cx="577850" cy="488950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1" name="Schemat blokowy: opóźnienie 20"/>
          <p:cNvSpPr/>
          <p:nvPr/>
        </p:nvSpPr>
        <p:spPr>
          <a:xfrm>
            <a:off x="6623213" y="3130550"/>
            <a:ext cx="577850" cy="488950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grpSp>
        <p:nvGrpSpPr>
          <p:cNvPr id="3" name="Grupa 86"/>
          <p:cNvGrpSpPr>
            <a:grpSpLocks/>
          </p:cNvGrpSpPr>
          <p:nvPr/>
        </p:nvGrpSpPr>
        <p:grpSpPr bwMode="auto">
          <a:xfrm>
            <a:off x="6737350" y="1841500"/>
            <a:ext cx="280988" cy="1601788"/>
            <a:chOff x="7664804" y="2540000"/>
            <a:chExt cx="279993" cy="1601412"/>
          </a:xfrm>
        </p:grpSpPr>
        <p:pic>
          <p:nvPicPr>
            <p:cNvPr id="23" name="Obraz 81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664804" y="3962400"/>
              <a:ext cx="279993" cy="179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Obraz 84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664942" y="2540000"/>
              <a:ext cx="279718" cy="178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5" name="Łącznik prosty 24"/>
          <p:cNvCxnSpPr/>
          <p:nvPr/>
        </p:nvCxnSpPr>
        <p:spPr>
          <a:xfrm>
            <a:off x="6223000" y="1930400"/>
            <a:ext cx="400050" cy="222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25"/>
          <p:cNvCxnSpPr/>
          <p:nvPr/>
        </p:nvCxnSpPr>
        <p:spPr>
          <a:xfrm flipV="1">
            <a:off x="6223000" y="3375025"/>
            <a:ext cx="400050" cy="222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ipsa 26"/>
          <p:cNvSpPr/>
          <p:nvPr/>
        </p:nvSpPr>
        <p:spPr>
          <a:xfrm rot="-2100000">
            <a:off x="462369" y="3240230"/>
            <a:ext cx="397338" cy="398363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FF8B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ipsa 27"/>
          <p:cNvSpPr/>
          <p:nvPr/>
        </p:nvSpPr>
        <p:spPr>
          <a:xfrm rot="-2100000">
            <a:off x="1845127" y="2445134"/>
            <a:ext cx="196215" cy="19672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FF8B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ipsa 28"/>
          <p:cNvSpPr/>
          <p:nvPr/>
        </p:nvSpPr>
        <p:spPr>
          <a:xfrm rot="-2100000">
            <a:off x="1845126" y="2800733"/>
            <a:ext cx="196215" cy="19672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FF8B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lipsa 29"/>
          <p:cNvSpPr/>
          <p:nvPr/>
        </p:nvSpPr>
        <p:spPr>
          <a:xfrm rot="-2100000">
            <a:off x="5327289" y="2304475"/>
            <a:ext cx="320831" cy="321658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FF8B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lipsa 30"/>
          <p:cNvSpPr/>
          <p:nvPr/>
        </p:nvSpPr>
        <p:spPr>
          <a:xfrm rot="-2100000">
            <a:off x="5369649" y="2791565"/>
            <a:ext cx="84715" cy="84933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FFFF8B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Łącznik prosty ze strzałką 38"/>
          <p:cNvCxnSpPr/>
          <p:nvPr/>
        </p:nvCxnSpPr>
        <p:spPr>
          <a:xfrm rot="5400000">
            <a:off x="4861719" y="6028531"/>
            <a:ext cx="400050" cy="158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a 39"/>
          <p:cNvGrpSpPr/>
          <p:nvPr/>
        </p:nvGrpSpPr>
        <p:grpSpPr>
          <a:xfrm>
            <a:off x="6572470" y="1295400"/>
            <a:ext cx="2355191" cy="1733499"/>
            <a:chOff x="6572470" y="1295400"/>
            <a:chExt cx="2355191" cy="1733499"/>
          </a:xfrm>
        </p:grpSpPr>
        <p:pic>
          <p:nvPicPr>
            <p:cNvPr id="41" name="Obraz 40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6616700" y="1295400"/>
              <a:ext cx="2310961" cy="26670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42" name="Obraz 41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/>
            <a:stretch>
              <a:fillRect/>
            </a:stretch>
          </p:blipFill>
          <p:spPr bwMode="auto">
            <a:xfrm>
              <a:off x="6572470" y="2762250"/>
              <a:ext cx="2310521" cy="266649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22" name="Grupa 35"/>
          <p:cNvGrpSpPr/>
          <p:nvPr/>
        </p:nvGrpSpPr>
        <p:grpSpPr>
          <a:xfrm>
            <a:off x="395536" y="3501008"/>
            <a:ext cx="3070892" cy="915345"/>
            <a:chOff x="395536" y="3501008"/>
            <a:chExt cx="3070892" cy="915345"/>
          </a:xfrm>
        </p:grpSpPr>
        <p:sp>
          <p:nvSpPr>
            <p:cNvPr id="43" name="pole tekstowe 42"/>
            <p:cNvSpPr txBox="1"/>
            <p:nvPr/>
          </p:nvSpPr>
          <p:spPr>
            <a:xfrm>
              <a:off x="395536" y="3501008"/>
              <a:ext cx="3024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dirty="0" err="1" smtClean="0"/>
                <a:t>the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best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estimator</a:t>
              </a:r>
              <a:endParaRPr lang="pl-PL" sz="2000" dirty="0" smtClean="0">
                <a:solidFill>
                  <a:srgbClr val="000000"/>
                </a:solidFill>
                <a:latin typeface="Times New Roman"/>
              </a:endParaRPr>
            </a:p>
          </p:txBody>
        </p:sp>
        <p:pic>
          <p:nvPicPr>
            <p:cNvPr id="44" name="Obraz 43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6" cstate="print"/>
            <a:stretch>
              <a:fillRect/>
            </a:stretch>
          </p:blipFill>
          <p:spPr bwMode="auto">
            <a:xfrm>
              <a:off x="467544" y="3933056"/>
              <a:ext cx="2998884" cy="483297"/>
            </a:xfrm>
            <a:prstGeom prst="rect">
              <a:avLst/>
            </a:prstGeom>
            <a:noFill/>
            <a:ln/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07407E-6 L 0.09358 -0.09051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-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C 0.00643 0.00231 0.01025 0.00324 0.01563 0.00833 C 0.02205 0.02268 0.01355 0.00578 0.02136 0.01504 C 0.0224 0.0162 0.02257 0.01852 0.02361 0.02014 C 0.02448 0.02152 0.02587 0.02245 0.02691 0.02338 C 0.03177 0.03402 0.03403 0.03773 0.04167 0.04328 C 0.04306 0.04421 0.04393 0.04583 0.04514 0.04676 C 0.04723 0.04814 0.05191 0.05 0.05191 0.05023 C 0.05486 0.05717 0.05903 0.06088 0.06441 0.06342 C 0.11823 0.0618 0.10851 0.06389 0.1382 0.05833 C 0.14723 0.05393 0.15834 0.06018 0.16771 0.0618 C 0.17535 0.06296 0.1915 0.06504 0.1915 0.06527 C 0.19375 0.06597 0.19584 0.06736 0.19809 0.06828 C 0.19948 0.06898 0.20157 0.07014 0.20157 0.07037 C 0.21441 0.06805 0.20868 0.07014 0.21858 0.06504 C 0.23195 0.05856 0.24653 0.0625 0.26059 0.0618 C 0.26285 0.06111 0.26511 0.06088 0.26754 0.05995 C 0.26962 0.05926 0.27414 0.05671 0.27414 0.05694 C 0.27743 0.05208 0.27865 0.05069 0.28091 0.04514 C 0.28195 0.04305 0.28212 0.04027 0.28316 0.03842 C 0.28681 0.0324 0.29358 0.02615 0.29792 0.02176 C 0.304 0.01574 0.30973 0.00787 0.31493 3.33333E-6 C 0.32014 -0.00741 0.3283 -0.01042 0.33455 -0.01482 " pathEditMode="relative" rAng="0" ptsTypes="ffffffffffffffffffffffA"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" y="2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3.33333E-6 C 0.00035 -0.00185 0.00017 -0.00416 0.00087 -0.00555 C 0.00226 -0.00787 0.01094 -0.01898 0.01302 -0.02037 C 0.02118 -0.03495 0.02986 -0.04398 0.03941 -0.0537 C 0.04375 -0.0581 0.04722 -0.06319 0.05174 -0.06666 C 0.05642 -0.0706 0.06198 -0.07291 0.06684 -0.07592 C 0.07066 -0.07824 0.07448 -0.07708 0.07813 -0.08148 C 0.08194 -0.08634 0.08003 -0.08449 0.0842 -0.08703 C 0.09427 -0.08634 0.10451 -0.0868 0.11458 -0.08518 C 0.11771 -0.08472 0.12049 -0.08009 0.12378 -0.07963 C 0.12778 -0.07893 0.13177 -0.07847 0.13594 -0.07777 C 0.14444 -0.07453 0.15174 -0.08217 0.16024 -0.08333 C 0.16667 -0.08426 0.17309 -0.08449 0.17951 -0.08518 C 0.18368 -0.08564 0.18767 -0.08634 0.19167 -0.08703 C 0.2059 -0.08426 0.22014 -0.08379 0.23438 -0.08148 C 0.23872 -0.0787 0.24323 -0.0743 0.24757 -0.07037 C 0.2533 -0.05439 0.24566 -0.07314 0.2526 -0.06296 C 0.2592 -0.05347 0.25 -0.06018 0.25764 -0.05555 C 0.25833 -0.0537 0.25868 -0.05115 0.25972 -0.05 C 0.26094 -0.04861 0.2625 -0.04907 0.26372 -0.04814 C 0.26892 -0.04421 0.27448 -0.03889 0.27899 -0.03333 C 0.2816 -0.02639 0.28316 -0.02569 0.28715 -0.02222 C 0.29063 -0.01898 0.29288 -0.01319 0.29618 -0.00926 C 0.29826 0.00209 0.30243 -0.00324 0.30747 0.00186 C 0.30955 0.00394 0.31146 0.00672 0.31354 0.00926 C 0.31701 0.01343 0.31649 0.00857 0.31649 0.01297 " pathEditMode="relative" rAng="0" ptsTypes="fffffffffffffffffffffffffA">
                                      <p:cBhvr>
                                        <p:cTn id="2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" y="-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13 -0.00278 0.00677 -0.00463 0.00972 -0.00741 C 0.01129 -0.00903 0.01233 -0.01134 0.01389 -0.01296 C 0.01511 -0.01435 0.01667 -0.01551 0.01806 -0.01666 C 0.02136 -0.02338 0.02431 -0.02338 0.02917 -0.02778 C 0.0349 -0.03912 0.02847 -0.02801 0.03611 -0.03703 C 0.04722 -0.05023 0.05591 -0.06342 0.07084 -0.06852 C 0.08611 -0.08217 0.09966 -0.07592 0.11945 -0.07592 " pathEditMode="relative" ptsTypes="fffffffA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642 0.00578 0.00851 0.01435 0.01528 0.02037 C 0.02188 0.02616 0.01788 0.02338 0.02778 0.02778 C 0.03386 0.03055 0.0382 0.03796 0.04445 0.04074 C 0.05139 0.05 0.05764 0.05162 0.06667 0.05555 C 0.07083 0.06111 0.07222 0.06597 0.07778 0.06852 C 0.08056 0.07222 0.08333 0.07592 0.08611 0.07963 C 0.08785 0.08194 0.0908 0.08078 0.09306 0.08148 C 0.10122 0.08403 0.10833 0.08727 0.11667 0.08889 C 0.12136 0.08819 0.12604 0.08842 0.13056 0.08703 C 0.13212 0.08657 0.13472 0.08333 0.13472 0.08333 " pathEditMode="relative" ptsTypes="ffffffffffA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7" grpId="2" animBg="1"/>
      <p:bldP spid="28" grpId="0" animBg="1"/>
      <p:bldP spid="28" grpId="1" animBg="1"/>
      <p:bldP spid="29" grpId="0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Classical</a:t>
            </a: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simulation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of </a:t>
            </a:r>
            <a:r>
              <a:rPr lang="pl-PL" sz="6000" b="1" i="1" dirty="0" smtClean="0">
                <a:latin typeface="+mj-lt"/>
                <a:ea typeface="+mj-ea"/>
                <a:cs typeface="+mj-cs"/>
              </a:rPr>
              <a:t>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channels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used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in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parallel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7164288" y="1268760"/>
            <a:ext cx="1080120" cy="2952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rostokąt 25"/>
          <p:cNvSpPr/>
          <p:nvPr/>
        </p:nvSpPr>
        <p:spPr>
          <a:xfrm>
            <a:off x="5148064" y="1340768"/>
            <a:ext cx="1512168" cy="288032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rostokąt 27"/>
          <p:cNvSpPr/>
          <p:nvPr/>
        </p:nvSpPr>
        <p:spPr>
          <a:xfrm>
            <a:off x="2555776" y="1340768"/>
            <a:ext cx="1872208" cy="288032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rostokąt 28"/>
          <p:cNvSpPr/>
          <p:nvPr/>
        </p:nvSpPr>
        <p:spPr>
          <a:xfrm>
            <a:off x="467544" y="1340768"/>
            <a:ext cx="1512168" cy="2880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Łącznik prosty 29"/>
          <p:cNvCxnSpPr/>
          <p:nvPr/>
        </p:nvCxnSpPr>
        <p:spPr bwMode="auto">
          <a:xfrm>
            <a:off x="2915815" y="1700808"/>
            <a:ext cx="1349557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Prostokąt 30"/>
          <p:cNvSpPr/>
          <p:nvPr/>
        </p:nvSpPr>
        <p:spPr>
          <a:xfrm>
            <a:off x="3203847" y="1412776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2" name="Obraz 31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3401276" y="1484784"/>
            <a:ext cx="409492" cy="374685"/>
          </a:xfrm>
          <a:prstGeom prst="rect">
            <a:avLst/>
          </a:prstGeom>
          <a:noFill/>
          <a:ln/>
          <a:effectLst/>
        </p:spPr>
      </p:pic>
      <p:sp>
        <p:nvSpPr>
          <p:cNvPr id="33" name="Schemat blokowy: opóźnienie 32"/>
          <p:cNvSpPr/>
          <p:nvPr/>
        </p:nvSpPr>
        <p:spPr>
          <a:xfrm>
            <a:off x="5868144" y="2132856"/>
            <a:ext cx="648072" cy="1152128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8" name="Obraz 37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96223" y="2492896"/>
            <a:ext cx="572802" cy="349409"/>
          </a:xfrm>
          <a:prstGeom prst="rect">
            <a:avLst/>
          </a:prstGeom>
          <a:noFill/>
          <a:ln/>
          <a:effectLst/>
        </p:spPr>
      </p:pic>
      <p:pic>
        <p:nvPicPr>
          <p:cNvPr id="36" name="Obraz 3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099601" y="2492896"/>
            <a:ext cx="761250" cy="559531"/>
          </a:xfrm>
          <a:prstGeom prst="rect">
            <a:avLst/>
          </a:prstGeom>
          <a:noFill/>
          <a:ln/>
          <a:effectLst/>
        </p:spPr>
      </p:pic>
      <p:pic>
        <p:nvPicPr>
          <p:cNvPr id="37" name="Obraz 3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958514" y="2564903"/>
            <a:ext cx="395322" cy="360758"/>
          </a:xfrm>
          <a:prstGeom prst="rect">
            <a:avLst/>
          </a:prstGeom>
          <a:noFill/>
          <a:ln/>
          <a:effectLst/>
        </p:spPr>
      </p:pic>
      <p:cxnSp>
        <p:nvCxnSpPr>
          <p:cNvPr id="46" name="Łącznik prosty ze strzałką 45"/>
          <p:cNvCxnSpPr/>
          <p:nvPr/>
        </p:nvCxnSpPr>
        <p:spPr>
          <a:xfrm>
            <a:off x="1979712" y="270892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ze strzałką 47"/>
          <p:cNvCxnSpPr/>
          <p:nvPr/>
        </p:nvCxnSpPr>
        <p:spPr>
          <a:xfrm>
            <a:off x="4644008" y="270892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Łącznik prosty ze strzałką 49"/>
          <p:cNvCxnSpPr/>
          <p:nvPr/>
        </p:nvCxnSpPr>
        <p:spPr>
          <a:xfrm>
            <a:off x="6732240" y="270892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50"/>
          <p:cNvCxnSpPr/>
          <p:nvPr/>
        </p:nvCxnSpPr>
        <p:spPr bwMode="auto">
          <a:xfrm>
            <a:off x="2927242" y="2397223"/>
            <a:ext cx="1338131" cy="23665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Prostokąt 52"/>
          <p:cNvSpPr/>
          <p:nvPr/>
        </p:nvSpPr>
        <p:spPr>
          <a:xfrm>
            <a:off x="3203848" y="2132856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4" name="Obraz 53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3401277" y="2204864"/>
            <a:ext cx="409492" cy="374685"/>
          </a:xfrm>
          <a:prstGeom prst="rect">
            <a:avLst/>
          </a:prstGeom>
          <a:noFill/>
          <a:ln/>
          <a:effectLst/>
        </p:spPr>
      </p:pic>
      <p:cxnSp>
        <p:nvCxnSpPr>
          <p:cNvPr id="55" name="Łącznik prosty 54"/>
          <p:cNvCxnSpPr/>
          <p:nvPr/>
        </p:nvCxnSpPr>
        <p:spPr>
          <a:xfrm>
            <a:off x="3563888" y="2924944"/>
            <a:ext cx="0" cy="43204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55"/>
          <p:cNvCxnSpPr/>
          <p:nvPr/>
        </p:nvCxnSpPr>
        <p:spPr bwMode="auto">
          <a:xfrm>
            <a:off x="2987824" y="3789040"/>
            <a:ext cx="1277549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Prostokąt 56"/>
          <p:cNvSpPr/>
          <p:nvPr/>
        </p:nvSpPr>
        <p:spPr>
          <a:xfrm>
            <a:off x="3203848" y="3501008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8" name="Obraz 57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3401277" y="3573016"/>
            <a:ext cx="409492" cy="374685"/>
          </a:xfrm>
          <a:prstGeom prst="rect">
            <a:avLst/>
          </a:prstGeom>
          <a:noFill/>
          <a:ln/>
          <a:effectLst/>
        </p:spPr>
      </p:pic>
      <p:pic>
        <p:nvPicPr>
          <p:cNvPr id="35" name="Obraz 34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55908" y="2492896"/>
            <a:ext cx="867193" cy="43459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rostokąt 89"/>
          <p:cNvSpPr/>
          <p:nvPr/>
        </p:nvSpPr>
        <p:spPr>
          <a:xfrm>
            <a:off x="2555776" y="1340768"/>
            <a:ext cx="1872208" cy="288032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Łącznik prosty 91"/>
          <p:cNvCxnSpPr/>
          <p:nvPr/>
        </p:nvCxnSpPr>
        <p:spPr bwMode="auto">
          <a:xfrm>
            <a:off x="2915815" y="1700808"/>
            <a:ext cx="1349557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Prostokąt 92"/>
          <p:cNvSpPr/>
          <p:nvPr/>
        </p:nvSpPr>
        <p:spPr>
          <a:xfrm>
            <a:off x="3203847" y="1412776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Classical</a:t>
            </a: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simulation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of </a:t>
            </a:r>
            <a:r>
              <a:rPr lang="pl-PL" sz="6000" b="1" i="1" dirty="0" smtClean="0">
                <a:latin typeface="+mj-lt"/>
                <a:ea typeface="+mj-ea"/>
                <a:cs typeface="+mj-cs"/>
              </a:rPr>
              <a:t>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channels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used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in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parallel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5" name="Obraz 6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/>
          <a:stretch>
            <a:fillRect/>
          </a:stretch>
        </p:blipFill>
        <p:spPr bwMode="auto">
          <a:xfrm>
            <a:off x="3347864" y="1556792"/>
            <a:ext cx="546671" cy="374685"/>
          </a:xfrm>
          <a:prstGeom prst="rect">
            <a:avLst/>
          </a:prstGeom>
          <a:noFill/>
          <a:ln/>
          <a:effectLst/>
        </p:spPr>
      </p:pic>
      <p:cxnSp>
        <p:nvCxnSpPr>
          <p:cNvPr id="68" name="Łącznik prosty 67"/>
          <p:cNvCxnSpPr/>
          <p:nvPr/>
        </p:nvCxnSpPr>
        <p:spPr bwMode="auto">
          <a:xfrm>
            <a:off x="5577886" y="5589240"/>
            <a:ext cx="122636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Prostokąt 68"/>
          <p:cNvSpPr/>
          <p:nvPr/>
        </p:nvSpPr>
        <p:spPr>
          <a:xfrm>
            <a:off x="5793910" y="5301208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5" name="Obraz 7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/>
          <a:stretch>
            <a:fillRect/>
          </a:stretch>
        </p:blipFill>
        <p:spPr bwMode="auto">
          <a:xfrm>
            <a:off x="5940152" y="5373216"/>
            <a:ext cx="511865" cy="477058"/>
          </a:xfrm>
          <a:prstGeom prst="rect">
            <a:avLst/>
          </a:prstGeom>
          <a:noFill/>
          <a:ln/>
          <a:effectLst/>
        </p:spPr>
      </p:pic>
      <p:sp>
        <p:nvSpPr>
          <p:cNvPr id="71" name="pole tekstowe 70"/>
          <p:cNvSpPr txBox="1"/>
          <p:nvPr/>
        </p:nvSpPr>
        <p:spPr>
          <a:xfrm>
            <a:off x="6948264" y="5229200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 smtClean="0"/>
              <a:t>=</a:t>
            </a:r>
            <a:endParaRPr lang="en-US" sz="4400" dirty="0"/>
          </a:p>
        </p:txBody>
      </p:sp>
      <p:cxnSp>
        <p:nvCxnSpPr>
          <p:cNvPr id="72" name="Łącznik prosty 71"/>
          <p:cNvCxnSpPr/>
          <p:nvPr/>
        </p:nvCxnSpPr>
        <p:spPr bwMode="auto">
          <a:xfrm>
            <a:off x="7286936" y="5013176"/>
            <a:ext cx="1440160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Prostokąt 72"/>
          <p:cNvSpPr/>
          <p:nvPr/>
        </p:nvSpPr>
        <p:spPr>
          <a:xfrm>
            <a:off x="7574968" y="4725144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4" name="Obraz 83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7703840" y="4797152"/>
            <a:ext cx="546603" cy="374638"/>
          </a:xfrm>
          <a:prstGeom prst="rect">
            <a:avLst/>
          </a:prstGeom>
          <a:noFill/>
          <a:ln/>
          <a:effectLst/>
        </p:spPr>
      </p:pic>
      <p:pic>
        <p:nvPicPr>
          <p:cNvPr id="77" name="Obraz 7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/>
          <a:srcRect l="-47244" t="-40380" r="-47244" b="-40380"/>
          <a:stretch>
            <a:fillRect/>
          </a:stretch>
        </p:blipFill>
        <p:spPr bwMode="auto">
          <a:xfrm>
            <a:off x="7766271" y="5996566"/>
            <a:ext cx="398203" cy="43301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cxnSp>
        <p:nvCxnSpPr>
          <p:cNvPr id="83" name="Łącznik prosty ze strzałką 82"/>
          <p:cNvCxnSpPr/>
          <p:nvPr/>
        </p:nvCxnSpPr>
        <p:spPr>
          <a:xfrm flipV="1">
            <a:off x="7988399" y="5317186"/>
            <a:ext cx="0" cy="576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Obraz 85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063880" y="5445224"/>
            <a:ext cx="876285" cy="320719"/>
          </a:xfrm>
          <a:prstGeom prst="rect">
            <a:avLst/>
          </a:prstGeom>
          <a:noFill/>
          <a:ln/>
          <a:effectLst/>
        </p:spPr>
      </p:pic>
      <p:sp>
        <p:nvSpPr>
          <p:cNvPr id="87" name="Prostokąt 86"/>
          <p:cNvSpPr/>
          <p:nvPr/>
        </p:nvSpPr>
        <p:spPr>
          <a:xfrm>
            <a:off x="5436096" y="4581128"/>
            <a:ext cx="3528392" cy="194421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Prostokąt 87"/>
          <p:cNvSpPr/>
          <p:nvPr/>
        </p:nvSpPr>
        <p:spPr>
          <a:xfrm>
            <a:off x="7164288" y="1268760"/>
            <a:ext cx="1080120" cy="2952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Prostokąt 88"/>
          <p:cNvSpPr/>
          <p:nvPr/>
        </p:nvSpPr>
        <p:spPr>
          <a:xfrm>
            <a:off x="5148064" y="1340768"/>
            <a:ext cx="1512168" cy="288032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Prostokąt 90"/>
          <p:cNvSpPr/>
          <p:nvPr/>
        </p:nvSpPr>
        <p:spPr>
          <a:xfrm>
            <a:off x="467544" y="1340768"/>
            <a:ext cx="1512168" cy="2880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Schemat blokowy: opóźnienie 94"/>
          <p:cNvSpPr/>
          <p:nvPr/>
        </p:nvSpPr>
        <p:spPr>
          <a:xfrm>
            <a:off x="5868144" y="2132856"/>
            <a:ext cx="648072" cy="1152128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0" name="Łącznik prosty ze strzałką 99"/>
          <p:cNvCxnSpPr/>
          <p:nvPr/>
        </p:nvCxnSpPr>
        <p:spPr>
          <a:xfrm>
            <a:off x="1979712" y="270892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Łącznik prosty ze strzałką 100"/>
          <p:cNvCxnSpPr/>
          <p:nvPr/>
        </p:nvCxnSpPr>
        <p:spPr>
          <a:xfrm>
            <a:off x="4644008" y="270892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Łącznik prosty ze strzałką 101"/>
          <p:cNvCxnSpPr/>
          <p:nvPr/>
        </p:nvCxnSpPr>
        <p:spPr>
          <a:xfrm>
            <a:off x="6732240" y="270892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Łącznik prosty 102"/>
          <p:cNvCxnSpPr/>
          <p:nvPr/>
        </p:nvCxnSpPr>
        <p:spPr bwMode="auto">
          <a:xfrm>
            <a:off x="2927242" y="2397223"/>
            <a:ext cx="1338131" cy="23665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Prostokąt 103"/>
          <p:cNvSpPr/>
          <p:nvPr/>
        </p:nvSpPr>
        <p:spPr>
          <a:xfrm>
            <a:off x="3203848" y="2132856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06" name="Łącznik prosty 105"/>
          <p:cNvCxnSpPr/>
          <p:nvPr/>
        </p:nvCxnSpPr>
        <p:spPr>
          <a:xfrm>
            <a:off x="3563888" y="2924944"/>
            <a:ext cx="0" cy="43204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Łącznik prosty 106"/>
          <p:cNvCxnSpPr/>
          <p:nvPr/>
        </p:nvCxnSpPr>
        <p:spPr bwMode="auto">
          <a:xfrm>
            <a:off x="2987824" y="3789040"/>
            <a:ext cx="1277549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Prostokąt 107"/>
          <p:cNvSpPr/>
          <p:nvPr/>
        </p:nvSpPr>
        <p:spPr>
          <a:xfrm>
            <a:off x="3203848" y="3501008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1" name="Obraz 110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3331122" y="2204864"/>
            <a:ext cx="580154" cy="375153"/>
          </a:xfrm>
          <a:prstGeom prst="rect">
            <a:avLst/>
          </a:prstGeom>
          <a:noFill/>
          <a:ln/>
          <a:effectLst/>
        </p:spPr>
      </p:pic>
      <p:pic>
        <p:nvPicPr>
          <p:cNvPr id="114" name="Obraz 113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3241388" y="3573016"/>
            <a:ext cx="649089" cy="374711"/>
          </a:xfrm>
          <a:prstGeom prst="rect">
            <a:avLst/>
          </a:prstGeom>
          <a:noFill/>
          <a:ln/>
          <a:effectLst/>
        </p:spPr>
      </p:pic>
      <p:pic>
        <p:nvPicPr>
          <p:cNvPr id="43" name="Obraz 42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5536" y="4581128"/>
            <a:ext cx="6093865" cy="484101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20" name="Obraz 119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 cstate="print"/>
          <a:stretch>
            <a:fillRect/>
          </a:stretch>
        </p:blipFill>
        <p:spPr bwMode="auto">
          <a:xfrm>
            <a:off x="467544" y="5517232"/>
            <a:ext cx="4318645" cy="318135"/>
          </a:xfrm>
          <a:prstGeom prst="rect">
            <a:avLst/>
          </a:prstGeom>
          <a:noFill/>
          <a:ln/>
          <a:effectLst/>
        </p:spPr>
      </p:pic>
      <p:pic>
        <p:nvPicPr>
          <p:cNvPr id="38" name="Obraz 37" descr="TP_tmp.em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55908" y="2492896"/>
            <a:ext cx="867193" cy="434597"/>
          </a:xfrm>
          <a:prstGeom prst="rect">
            <a:avLst/>
          </a:prstGeom>
          <a:noFill/>
          <a:ln/>
          <a:effectLst/>
        </p:spPr>
      </p:pic>
      <p:pic>
        <p:nvPicPr>
          <p:cNvPr id="39" name="Obraz 38" descr="TP_tmp.emf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099601" y="2492896"/>
            <a:ext cx="761250" cy="559531"/>
          </a:xfrm>
          <a:prstGeom prst="rect">
            <a:avLst/>
          </a:prstGeom>
          <a:noFill/>
          <a:ln/>
          <a:effectLst/>
        </p:spPr>
      </p:pic>
      <p:pic>
        <p:nvPicPr>
          <p:cNvPr id="41" name="Obraz 40" descr="TP_tmp.emf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5958514" y="2564903"/>
            <a:ext cx="395322" cy="360758"/>
          </a:xfrm>
          <a:prstGeom prst="rect">
            <a:avLst/>
          </a:prstGeom>
          <a:noFill/>
          <a:ln/>
          <a:effectLst/>
        </p:spPr>
      </p:pic>
      <p:pic>
        <p:nvPicPr>
          <p:cNvPr id="42" name="Obraz 41" descr="TP_tmp.emf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96223" y="2492896"/>
            <a:ext cx="572802" cy="34940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rostokąt 89"/>
          <p:cNvSpPr/>
          <p:nvPr/>
        </p:nvSpPr>
        <p:spPr>
          <a:xfrm>
            <a:off x="2555776" y="1340768"/>
            <a:ext cx="1872208" cy="288032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Łącznik prosty 91"/>
          <p:cNvCxnSpPr/>
          <p:nvPr/>
        </p:nvCxnSpPr>
        <p:spPr bwMode="auto">
          <a:xfrm>
            <a:off x="2915815" y="1700808"/>
            <a:ext cx="1349557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Prostokąt 92"/>
          <p:cNvSpPr/>
          <p:nvPr/>
        </p:nvSpPr>
        <p:spPr>
          <a:xfrm>
            <a:off x="3203847" y="1412776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Classical</a:t>
            </a:r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simulation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of </a:t>
            </a:r>
            <a:r>
              <a:rPr lang="pl-PL" sz="6000" b="1" i="1" dirty="0" smtClean="0">
                <a:latin typeface="+mj-lt"/>
                <a:ea typeface="+mj-ea"/>
                <a:cs typeface="+mj-cs"/>
              </a:rPr>
              <a:t>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channels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used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in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parallel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5" name="Obraz 6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/>
          <a:stretch>
            <a:fillRect/>
          </a:stretch>
        </p:blipFill>
        <p:spPr bwMode="auto">
          <a:xfrm>
            <a:off x="3347864" y="1556792"/>
            <a:ext cx="546671" cy="374685"/>
          </a:xfrm>
          <a:prstGeom prst="rect">
            <a:avLst/>
          </a:prstGeom>
          <a:noFill/>
          <a:ln/>
          <a:effectLst/>
        </p:spPr>
      </p:pic>
      <p:cxnSp>
        <p:nvCxnSpPr>
          <p:cNvPr id="68" name="Łącznik prosty 67"/>
          <p:cNvCxnSpPr/>
          <p:nvPr/>
        </p:nvCxnSpPr>
        <p:spPr bwMode="auto">
          <a:xfrm>
            <a:off x="5577886" y="5589240"/>
            <a:ext cx="122636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Prostokąt 68"/>
          <p:cNvSpPr/>
          <p:nvPr/>
        </p:nvSpPr>
        <p:spPr>
          <a:xfrm>
            <a:off x="5793910" y="5301208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5" name="Obraz 7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5940152" y="5373216"/>
            <a:ext cx="511865" cy="477058"/>
          </a:xfrm>
          <a:prstGeom prst="rect">
            <a:avLst/>
          </a:prstGeom>
          <a:noFill/>
          <a:ln/>
          <a:effectLst/>
        </p:spPr>
      </p:pic>
      <p:sp>
        <p:nvSpPr>
          <p:cNvPr id="71" name="pole tekstowe 70"/>
          <p:cNvSpPr txBox="1"/>
          <p:nvPr/>
        </p:nvSpPr>
        <p:spPr>
          <a:xfrm>
            <a:off x="6948264" y="5229200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 smtClean="0"/>
              <a:t>=</a:t>
            </a:r>
            <a:endParaRPr lang="en-US" sz="4400" dirty="0"/>
          </a:p>
        </p:txBody>
      </p:sp>
      <p:cxnSp>
        <p:nvCxnSpPr>
          <p:cNvPr id="72" name="Łącznik prosty 71"/>
          <p:cNvCxnSpPr/>
          <p:nvPr/>
        </p:nvCxnSpPr>
        <p:spPr bwMode="auto">
          <a:xfrm>
            <a:off x="7286936" y="5013176"/>
            <a:ext cx="1440160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Prostokąt 72"/>
          <p:cNvSpPr/>
          <p:nvPr/>
        </p:nvSpPr>
        <p:spPr>
          <a:xfrm>
            <a:off x="7574968" y="4725144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4" name="Obraz 83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7703840" y="4797152"/>
            <a:ext cx="546603" cy="374638"/>
          </a:xfrm>
          <a:prstGeom prst="rect">
            <a:avLst/>
          </a:prstGeom>
          <a:noFill/>
          <a:ln/>
          <a:effectLst/>
        </p:spPr>
      </p:pic>
      <p:pic>
        <p:nvPicPr>
          <p:cNvPr id="77" name="Obraz 7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/>
          <a:srcRect l="-47244" t="-40380" r="-47244" b="-40380"/>
          <a:stretch>
            <a:fillRect/>
          </a:stretch>
        </p:blipFill>
        <p:spPr bwMode="auto">
          <a:xfrm>
            <a:off x="7766271" y="5996566"/>
            <a:ext cx="398203" cy="43301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cxnSp>
        <p:nvCxnSpPr>
          <p:cNvPr id="83" name="Łącznik prosty ze strzałką 82"/>
          <p:cNvCxnSpPr/>
          <p:nvPr/>
        </p:nvCxnSpPr>
        <p:spPr>
          <a:xfrm flipV="1">
            <a:off x="7988399" y="5317186"/>
            <a:ext cx="0" cy="576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Obraz 85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063880" y="5445224"/>
            <a:ext cx="876285" cy="320719"/>
          </a:xfrm>
          <a:prstGeom prst="rect">
            <a:avLst/>
          </a:prstGeom>
          <a:noFill/>
          <a:ln/>
          <a:effectLst/>
        </p:spPr>
      </p:pic>
      <p:sp>
        <p:nvSpPr>
          <p:cNvPr id="87" name="Prostokąt 86"/>
          <p:cNvSpPr/>
          <p:nvPr/>
        </p:nvSpPr>
        <p:spPr>
          <a:xfrm>
            <a:off x="5436096" y="4581128"/>
            <a:ext cx="3528392" cy="194421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Prostokąt 87"/>
          <p:cNvSpPr/>
          <p:nvPr/>
        </p:nvSpPr>
        <p:spPr>
          <a:xfrm>
            <a:off x="7164288" y="1268760"/>
            <a:ext cx="1080120" cy="2952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Prostokąt 88"/>
          <p:cNvSpPr/>
          <p:nvPr/>
        </p:nvSpPr>
        <p:spPr>
          <a:xfrm>
            <a:off x="5148064" y="1340768"/>
            <a:ext cx="1512168" cy="2880320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Prostokąt 90"/>
          <p:cNvSpPr/>
          <p:nvPr/>
        </p:nvSpPr>
        <p:spPr>
          <a:xfrm>
            <a:off x="467544" y="1340768"/>
            <a:ext cx="1512168" cy="2880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Schemat blokowy: opóźnienie 94"/>
          <p:cNvSpPr/>
          <p:nvPr/>
        </p:nvSpPr>
        <p:spPr>
          <a:xfrm>
            <a:off x="5868144" y="2132856"/>
            <a:ext cx="648072" cy="1152128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0" name="Łącznik prosty ze strzałką 99"/>
          <p:cNvCxnSpPr/>
          <p:nvPr/>
        </p:nvCxnSpPr>
        <p:spPr>
          <a:xfrm>
            <a:off x="1979712" y="270892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Łącznik prosty ze strzałką 100"/>
          <p:cNvCxnSpPr/>
          <p:nvPr/>
        </p:nvCxnSpPr>
        <p:spPr>
          <a:xfrm>
            <a:off x="4644008" y="270892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Łącznik prosty ze strzałką 101"/>
          <p:cNvCxnSpPr/>
          <p:nvPr/>
        </p:nvCxnSpPr>
        <p:spPr>
          <a:xfrm>
            <a:off x="6732240" y="270892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Łącznik prosty 102"/>
          <p:cNvCxnSpPr/>
          <p:nvPr/>
        </p:nvCxnSpPr>
        <p:spPr bwMode="auto">
          <a:xfrm>
            <a:off x="2927242" y="2397223"/>
            <a:ext cx="1338131" cy="23665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Prostokąt 103"/>
          <p:cNvSpPr/>
          <p:nvPr/>
        </p:nvSpPr>
        <p:spPr>
          <a:xfrm>
            <a:off x="3203848" y="2132856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06" name="Łącznik prosty 105"/>
          <p:cNvCxnSpPr/>
          <p:nvPr/>
        </p:nvCxnSpPr>
        <p:spPr>
          <a:xfrm>
            <a:off x="3563888" y="2924944"/>
            <a:ext cx="0" cy="43204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Łącznik prosty 106"/>
          <p:cNvCxnSpPr/>
          <p:nvPr/>
        </p:nvCxnSpPr>
        <p:spPr bwMode="auto">
          <a:xfrm>
            <a:off x="2987824" y="3789040"/>
            <a:ext cx="1277549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Prostokąt 107"/>
          <p:cNvSpPr/>
          <p:nvPr/>
        </p:nvSpPr>
        <p:spPr>
          <a:xfrm>
            <a:off x="3203848" y="3501008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1" name="Obraz 110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3331122" y="2204864"/>
            <a:ext cx="580154" cy="375153"/>
          </a:xfrm>
          <a:prstGeom prst="rect">
            <a:avLst/>
          </a:prstGeom>
          <a:noFill/>
          <a:ln/>
          <a:effectLst/>
        </p:spPr>
      </p:pic>
      <p:pic>
        <p:nvPicPr>
          <p:cNvPr id="114" name="Obraz 113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3241388" y="3573016"/>
            <a:ext cx="649089" cy="374711"/>
          </a:xfrm>
          <a:prstGeom prst="rect">
            <a:avLst/>
          </a:prstGeom>
          <a:noFill/>
          <a:ln/>
          <a:effectLst/>
        </p:spPr>
      </p:pic>
      <p:pic>
        <p:nvPicPr>
          <p:cNvPr id="38" name="Obraz 37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131" t="-21771" r="-2131" b="-21771"/>
          <a:stretch>
            <a:fillRect/>
          </a:stretch>
        </p:blipFill>
        <p:spPr bwMode="auto">
          <a:xfrm>
            <a:off x="369386" y="4482970"/>
            <a:ext cx="4802553" cy="64717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20" name="Obraz 119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467544" y="5517232"/>
            <a:ext cx="4318645" cy="318135"/>
          </a:xfrm>
          <a:prstGeom prst="rect">
            <a:avLst/>
          </a:prstGeom>
          <a:noFill/>
          <a:ln/>
          <a:effectLst/>
        </p:spPr>
      </p:pic>
      <p:pic>
        <p:nvPicPr>
          <p:cNvPr id="40" name="Obraz 39" descr="TP_tmp.em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592" t="-25816" r="-1592" b="-25816"/>
          <a:stretch>
            <a:fillRect/>
          </a:stretch>
        </p:blipFill>
        <p:spPr bwMode="auto">
          <a:xfrm>
            <a:off x="323528" y="6021288"/>
            <a:ext cx="5833017" cy="528693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39" name="Obraz 38" descr="TP_tmp.emf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55908" y="2492896"/>
            <a:ext cx="867193" cy="434597"/>
          </a:xfrm>
          <a:prstGeom prst="rect">
            <a:avLst/>
          </a:prstGeom>
          <a:noFill/>
          <a:ln/>
          <a:effectLst/>
        </p:spPr>
      </p:pic>
      <p:pic>
        <p:nvPicPr>
          <p:cNvPr id="41" name="Obraz 40" descr="TP_tmp.emf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099601" y="2492896"/>
            <a:ext cx="761250" cy="559531"/>
          </a:xfrm>
          <a:prstGeom prst="rect">
            <a:avLst/>
          </a:prstGeom>
          <a:noFill/>
          <a:ln/>
          <a:effectLst/>
        </p:spPr>
      </p:pic>
      <p:pic>
        <p:nvPicPr>
          <p:cNvPr id="42" name="Obraz 41" descr="TP_tmp.emf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96223" y="2492896"/>
            <a:ext cx="572802" cy="349409"/>
          </a:xfrm>
          <a:prstGeom prst="rect">
            <a:avLst/>
          </a:prstGeom>
          <a:noFill/>
          <a:ln/>
          <a:effectLst/>
        </p:spPr>
      </p:pic>
      <p:pic>
        <p:nvPicPr>
          <p:cNvPr id="43" name="Obraz 42" descr="TP_tmp.emf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/>
          <a:stretch>
            <a:fillRect/>
          </a:stretch>
        </p:blipFill>
        <p:spPr bwMode="auto">
          <a:xfrm>
            <a:off x="5958514" y="2564903"/>
            <a:ext cx="395322" cy="36075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 smtClean="0">
                <a:latin typeface="+mj-lt"/>
                <a:ea typeface="+mj-ea"/>
                <a:cs typeface="+mj-cs"/>
              </a:rPr>
              <a:t>Precision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bounds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thanks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to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classical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simulation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lipsa 4"/>
          <p:cNvSpPr/>
          <p:nvPr/>
        </p:nvSpPr>
        <p:spPr>
          <a:xfrm>
            <a:off x="3567661" y="1556792"/>
            <a:ext cx="5040560" cy="1728192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ipsa 5"/>
          <p:cNvSpPr/>
          <p:nvPr/>
        </p:nvSpPr>
        <p:spPr>
          <a:xfrm rot="1200000">
            <a:off x="5985707" y="1645524"/>
            <a:ext cx="1296144" cy="1027418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a 6"/>
          <p:cNvGrpSpPr/>
          <p:nvPr/>
        </p:nvGrpSpPr>
        <p:grpSpPr>
          <a:xfrm>
            <a:off x="6660232" y="1844824"/>
            <a:ext cx="386004" cy="288032"/>
            <a:chOff x="6660232" y="1844824"/>
            <a:chExt cx="386004" cy="288032"/>
          </a:xfrm>
        </p:grpSpPr>
        <p:sp>
          <p:nvSpPr>
            <p:cNvPr id="8" name="Elipsa 7"/>
            <p:cNvSpPr/>
            <p:nvPr/>
          </p:nvSpPr>
          <p:spPr>
            <a:xfrm>
              <a:off x="6660232" y="2060848"/>
              <a:ext cx="72008" cy="7200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Obraz 8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740566" y="1844824"/>
              <a:ext cx="305670" cy="27968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10" name="Łuk 9"/>
          <p:cNvSpPr/>
          <p:nvPr/>
        </p:nvSpPr>
        <p:spPr>
          <a:xfrm>
            <a:off x="5580112" y="2060848"/>
            <a:ext cx="1512168" cy="936104"/>
          </a:xfrm>
          <a:prstGeom prst="arc">
            <a:avLst>
              <a:gd name="adj1" fmla="val 14758231"/>
              <a:gd name="adj2" fmla="val 2082771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Obraz 1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544" t="-10911" r="-3544" b="-10911"/>
          <a:stretch>
            <a:fillRect/>
          </a:stretch>
        </p:blipFill>
        <p:spPr bwMode="auto">
          <a:xfrm>
            <a:off x="221117" y="2102454"/>
            <a:ext cx="3094374" cy="114343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6" name="Obraz 1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5536" y="1484784"/>
            <a:ext cx="2920370" cy="381000"/>
          </a:xfrm>
          <a:prstGeom prst="rect">
            <a:avLst/>
          </a:prstGeom>
          <a:noFill/>
          <a:ln/>
          <a:effectLst/>
        </p:spPr>
      </p:pic>
      <p:sp>
        <p:nvSpPr>
          <p:cNvPr id="21" name="pole tekstowe 20"/>
          <p:cNvSpPr txBox="1"/>
          <p:nvPr/>
        </p:nvSpPr>
        <p:spPr>
          <a:xfrm>
            <a:off x="251520" y="4005064"/>
            <a:ext cx="84969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2400" dirty="0" smtClean="0"/>
              <a:t> </a:t>
            </a:r>
            <a:r>
              <a:rPr lang="pl-PL" sz="2400" dirty="0" err="1" smtClean="0"/>
              <a:t>Generic</a:t>
            </a:r>
            <a:r>
              <a:rPr lang="pl-PL" sz="2400" dirty="0" smtClean="0"/>
              <a:t> </a:t>
            </a:r>
            <a:r>
              <a:rPr lang="pl-PL" sz="2400" dirty="0" err="1" smtClean="0"/>
              <a:t>decoherence</a:t>
            </a:r>
            <a:r>
              <a:rPr lang="pl-PL" sz="2400" dirty="0" smtClean="0"/>
              <a:t> model will manifest </a:t>
            </a:r>
            <a:r>
              <a:rPr lang="pl-PL" sz="2400" dirty="0" err="1" smtClean="0"/>
              <a:t>shot</a:t>
            </a:r>
            <a:r>
              <a:rPr lang="pl-PL" sz="2400" dirty="0" smtClean="0"/>
              <a:t> </a:t>
            </a:r>
            <a:r>
              <a:rPr lang="pl-PL" sz="2400" dirty="0" err="1" smtClean="0"/>
              <a:t>noise</a:t>
            </a:r>
            <a:r>
              <a:rPr lang="pl-PL" sz="2400" dirty="0" smtClean="0"/>
              <a:t> </a:t>
            </a:r>
            <a:r>
              <a:rPr lang="pl-PL" sz="2400" dirty="0" err="1" smtClean="0"/>
              <a:t>scaling</a:t>
            </a:r>
            <a:endParaRPr lang="en-US" sz="2400" dirty="0"/>
          </a:p>
        </p:txBody>
      </p:sp>
      <p:sp>
        <p:nvSpPr>
          <p:cNvPr id="22" name="pole tekstowe 21"/>
          <p:cNvSpPr txBox="1"/>
          <p:nvPr/>
        </p:nvSpPr>
        <p:spPr>
          <a:xfrm>
            <a:off x="251520" y="4581128"/>
            <a:ext cx="849694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2400" dirty="0" smtClean="0"/>
              <a:t> To </a:t>
            </a:r>
            <a:r>
              <a:rPr lang="pl-PL" sz="2400" dirty="0" err="1" smtClean="0"/>
              <a:t>get</a:t>
            </a:r>
            <a:r>
              <a:rPr lang="pl-PL" sz="2400" dirty="0" smtClean="0"/>
              <a:t> </a:t>
            </a:r>
            <a:r>
              <a:rPr lang="pl-PL" sz="2400" dirty="0" err="1" smtClean="0"/>
              <a:t>the</a:t>
            </a:r>
            <a:r>
              <a:rPr lang="pl-PL" sz="2400" dirty="0" smtClean="0"/>
              <a:t> </a:t>
            </a:r>
            <a:r>
              <a:rPr lang="pl-PL" sz="2400" dirty="0" err="1" smtClean="0"/>
              <a:t>tighest</a:t>
            </a:r>
            <a:r>
              <a:rPr lang="pl-PL" sz="2400" dirty="0" smtClean="0"/>
              <a:t> </a:t>
            </a:r>
            <a:r>
              <a:rPr lang="pl-PL" sz="2400" dirty="0" err="1" smtClean="0"/>
              <a:t>bound</a:t>
            </a:r>
            <a:r>
              <a:rPr lang="pl-PL" sz="2400" dirty="0" smtClean="0"/>
              <a:t> we </a:t>
            </a:r>
            <a:r>
              <a:rPr lang="pl-PL" sz="2400" dirty="0" err="1" smtClean="0"/>
              <a:t>need</a:t>
            </a:r>
            <a:r>
              <a:rPr lang="pl-PL" sz="2400" dirty="0" smtClean="0"/>
              <a:t> to </a:t>
            </a:r>
            <a:r>
              <a:rPr lang="pl-PL" sz="2400" dirty="0" err="1" smtClean="0"/>
              <a:t>find</a:t>
            </a:r>
            <a:r>
              <a:rPr lang="pl-PL" sz="2400" dirty="0" smtClean="0"/>
              <a:t> </a:t>
            </a:r>
            <a:r>
              <a:rPr lang="pl-PL" sz="2400" dirty="0" err="1" smtClean="0"/>
              <a:t>the</a:t>
            </a:r>
            <a:r>
              <a:rPr lang="pl-PL" sz="2400" dirty="0" smtClean="0"/>
              <a:t> </a:t>
            </a:r>
            <a:r>
              <a:rPr lang="pl-PL" sz="2400" dirty="0" err="1" smtClean="0"/>
              <a:t>classical</a:t>
            </a:r>
            <a:r>
              <a:rPr lang="pl-PL" sz="2400" dirty="0" smtClean="0"/>
              <a:t> </a:t>
            </a:r>
            <a:r>
              <a:rPr lang="pl-PL" sz="2400" dirty="0" err="1" smtClean="0"/>
              <a:t>simulation</a:t>
            </a:r>
            <a:r>
              <a:rPr lang="pl-PL" sz="2400" dirty="0" smtClean="0"/>
              <a:t> </a:t>
            </a:r>
            <a:r>
              <a:rPr lang="pl-PL" sz="2400" dirty="0" err="1" smtClean="0"/>
              <a:t>with</a:t>
            </a:r>
            <a:r>
              <a:rPr lang="pl-PL" sz="2400" dirty="0" smtClean="0"/>
              <a:t> </a:t>
            </a:r>
            <a:r>
              <a:rPr lang="pl-PL" sz="2400" dirty="0" err="1" smtClean="0"/>
              <a:t>lowest</a:t>
            </a:r>
            <a:r>
              <a:rPr lang="pl-PL" sz="2400" dirty="0" smtClean="0"/>
              <a:t> </a:t>
            </a:r>
            <a:r>
              <a:rPr lang="pl-PL" sz="2400" i="1" dirty="0" err="1" smtClean="0"/>
              <a:t>F</a:t>
            </a:r>
            <a:r>
              <a:rPr lang="pl-PL" sz="2400" baseline="-25000" dirty="0" err="1" smtClean="0"/>
              <a:t>cl</a:t>
            </a:r>
            <a:endParaRPr lang="en-US" sz="2400" dirty="0"/>
          </a:p>
        </p:txBody>
      </p:sp>
      <p:grpSp>
        <p:nvGrpSpPr>
          <p:cNvPr id="3" name="Grupa 28"/>
          <p:cNvGrpSpPr/>
          <p:nvPr/>
        </p:nvGrpSpPr>
        <p:grpSpPr>
          <a:xfrm>
            <a:off x="251520" y="1715322"/>
            <a:ext cx="8352928" cy="2247351"/>
            <a:chOff x="251520" y="1715322"/>
            <a:chExt cx="8352928" cy="2247351"/>
          </a:xfrm>
        </p:grpSpPr>
        <p:grpSp>
          <p:nvGrpSpPr>
            <p:cNvPr id="7" name="Grupa 17"/>
            <p:cNvGrpSpPr/>
            <p:nvPr/>
          </p:nvGrpSpPr>
          <p:grpSpPr>
            <a:xfrm>
              <a:off x="251520" y="3501008"/>
              <a:ext cx="8352928" cy="461665"/>
              <a:chOff x="251520" y="3501008"/>
              <a:chExt cx="8352928" cy="461665"/>
            </a:xfrm>
          </p:grpSpPr>
          <p:sp>
            <p:nvSpPr>
              <p:cNvPr id="17" name="pole tekstowe 16"/>
              <p:cNvSpPr txBox="1"/>
              <p:nvPr/>
            </p:nvSpPr>
            <p:spPr>
              <a:xfrm>
                <a:off x="251520" y="3501008"/>
                <a:ext cx="417646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buFont typeface="Arial" pitchFamily="34" charset="0"/>
                  <a:buChar char="•"/>
                </a:pPr>
                <a:r>
                  <a:rPr lang="pl-PL" sz="2400" dirty="0" smtClean="0"/>
                  <a:t> For </a:t>
                </a:r>
                <a:r>
                  <a:rPr lang="pl-PL" sz="2400" dirty="0" err="1" smtClean="0"/>
                  <a:t>unitary</a:t>
                </a:r>
                <a:r>
                  <a:rPr lang="pl-PL" sz="2400" dirty="0" smtClean="0"/>
                  <a:t> </a:t>
                </a:r>
                <a:r>
                  <a:rPr lang="pl-PL" sz="2400" dirty="0" err="1" smtClean="0"/>
                  <a:t>channels</a:t>
                </a:r>
                <a:r>
                  <a:rPr lang="pl-PL" sz="2400" dirty="0" smtClean="0"/>
                  <a:t>                    </a:t>
                </a:r>
                <a:endParaRPr lang="en-US" sz="2400" dirty="0"/>
              </a:p>
            </p:txBody>
          </p:sp>
          <p:pic>
            <p:nvPicPr>
              <p:cNvPr id="19" name="Obraz 18" descr="TP_tmp.emf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3203848" y="3573016"/>
                <a:ext cx="1097282" cy="305410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20" name="pole tekstowe 19"/>
              <p:cNvSpPr txBox="1"/>
              <p:nvPr/>
            </p:nvSpPr>
            <p:spPr>
              <a:xfrm>
                <a:off x="4427984" y="3501008"/>
                <a:ext cx="417646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l-PL" sz="2400" dirty="0" smtClean="0"/>
                  <a:t>Heisenberg </a:t>
                </a:r>
                <a:r>
                  <a:rPr lang="pl-PL" sz="2400" dirty="0" err="1" smtClean="0"/>
                  <a:t>scaling</a:t>
                </a:r>
                <a:r>
                  <a:rPr lang="pl-PL" sz="2400" dirty="0" smtClean="0"/>
                  <a:t> </a:t>
                </a:r>
                <a:r>
                  <a:rPr lang="pl-PL" sz="2400" dirty="0" err="1" smtClean="0"/>
                  <a:t>possible</a:t>
                </a:r>
                <a:endParaRPr lang="en-US" sz="2400" dirty="0"/>
              </a:p>
            </p:txBody>
          </p:sp>
        </p:grpSp>
        <p:grpSp>
          <p:nvGrpSpPr>
            <p:cNvPr id="11" name="Grupa 27"/>
            <p:cNvGrpSpPr/>
            <p:nvPr/>
          </p:nvGrpSpPr>
          <p:grpSpPr bwMode="auto">
            <a:xfrm>
              <a:off x="8201428" y="1715322"/>
              <a:ext cx="386003" cy="288032"/>
              <a:chOff x="8201429" y="1715322"/>
              <a:chExt cx="386003" cy="288032"/>
            </a:xfrm>
          </p:grpSpPr>
          <p:sp>
            <p:nvSpPr>
              <p:cNvPr id="24" name="Elipsa 23"/>
              <p:cNvSpPr/>
              <p:nvPr/>
            </p:nvSpPr>
            <p:spPr bwMode="auto">
              <a:xfrm>
                <a:off x="8201429" y="1931346"/>
                <a:ext cx="72008" cy="72008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Obraz 25" descr="TP_tmp.emf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8281762" y="1715322"/>
                <a:ext cx="305670" cy="279688"/>
              </a:xfrm>
              <a:prstGeom prst="rect">
                <a:avLst/>
              </a:prstGeom>
              <a:noFill/>
              <a:ln/>
              <a:effectLst/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 smtClean="0">
                <a:latin typeface="+mj-lt"/>
                <a:ea typeface="+mj-ea"/>
                <a:cs typeface="+mj-cs"/>
              </a:rPr>
              <a:t>Precision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bounds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thanks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to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classical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simulation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Obraz 1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544" t="-10911" r="-3544" b="-10911"/>
          <a:stretch>
            <a:fillRect/>
          </a:stretch>
        </p:blipFill>
        <p:spPr bwMode="auto">
          <a:xfrm>
            <a:off x="221117" y="2102454"/>
            <a:ext cx="3094374" cy="114343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6" name="Obraz 1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5536" y="1484784"/>
            <a:ext cx="2920370" cy="381000"/>
          </a:xfrm>
          <a:prstGeom prst="rect">
            <a:avLst/>
          </a:prstGeom>
          <a:noFill/>
          <a:ln/>
          <a:effectLst/>
        </p:spPr>
      </p:pic>
      <p:pic>
        <p:nvPicPr>
          <p:cNvPr id="23" name="Obraz 2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87824" y="5085184"/>
            <a:ext cx="2292409" cy="73925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grpSp>
        <p:nvGrpSpPr>
          <p:cNvPr id="2" name="Grupa 43"/>
          <p:cNvGrpSpPr/>
          <p:nvPr/>
        </p:nvGrpSpPr>
        <p:grpSpPr>
          <a:xfrm>
            <a:off x="3567661" y="1412775"/>
            <a:ext cx="5213994" cy="1872209"/>
            <a:chOff x="3567661" y="1412775"/>
            <a:chExt cx="5213994" cy="1872209"/>
          </a:xfrm>
        </p:grpSpPr>
        <p:grpSp>
          <p:nvGrpSpPr>
            <p:cNvPr id="3" name="Grupa 38"/>
            <p:cNvGrpSpPr/>
            <p:nvPr/>
          </p:nvGrpSpPr>
          <p:grpSpPr>
            <a:xfrm>
              <a:off x="3567661" y="1556792"/>
              <a:ext cx="5040560" cy="1728192"/>
              <a:chOff x="3567661" y="1556792"/>
              <a:chExt cx="5040560" cy="1728192"/>
            </a:xfrm>
          </p:grpSpPr>
          <p:grpSp>
            <p:nvGrpSpPr>
              <p:cNvPr id="5" name="Grupa 37"/>
              <p:cNvGrpSpPr/>
              <p:nvPr/>
            </p:nvGrpSpPr>
            <p:grpSpPr>
              <a:xfrm>
                <a:off x="3567661" y="1556792"/>
                <a:ext cx="5040560" cy="1728192"/>
                <a:chOff x="3567661" y="1556792"/>
                <a:chExt cx="5040560" cy="1728192"/>
              </a:xfrm>
            </p:grpSpPr>
            <p:sp>
              <p:nvSpPr>
                <p:cNvPr id="60" name="Elipsa 59"/>
                <p:cNvSpPr/>
                <p:nvPr/>
              </p:nvSpPr>
              <p:spPr>
                <a:xfrm>
                  <a:off x="3567661" y="1556792"/>
                  <a:ext cx="5040560" cy="1728192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1" name="Obraz 60" descr="TP_tmp.emf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1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 bwMode="auto">
                <a:xfrm>
                  <a:off x="6287991" y="1757189"/>
                  <a:ext cx="304801" cy="278893"/>
                </a:xfrm>
                <a:prstGeom prst="rect">
                  <a:avLst/>
                </a:prstGeom>
                <a:noFill/>
                <a:ln/>
                <a:effectLst/>
              </p:spPr>
            </p:pic>
            <p:sp>
              <p:nvSpPr>
                <p:cNvPr id="62" name="Łuk 61"/>
                <p:cNvSpPr/>
                <p:nvPr/>
              </p:nvSpPr>
              <p:spPr>
                <a:xfrm>
                  <a:off x="5223845" y="1988840"/>
                  <a:ext cx="1512168" cy="936104"/>
                </a:xfrm>
                <a:prstGeom prst="arc">
                  <a:avLst>
                    <a:gd name="adj1" fmla="val 14758231"/>
                    <a:gd name="adj2" fmla="val 20827712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9" name="Elipsa 58"/>
              <p:cNvSpPr/>
              <p:nvPr/>
            </p:nvSpPr>
            <p:spPr>
              <a:xfrm>
                <a:off x="6295631" y="1998737"/>
                <a:ext cx="72008" cy="7200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6" name="Obraz 45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905540" y="1628800"/>
              <a:ext cx="254067" cy="126273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47" name="Obraz 46" descr="TP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490035" y="2204863"/>
              <a:ext cx="253430" cy="201833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48" name="Łącznik prosty 47"/>
            <p:cNvCxnSpPr/>
            <p:nvPr/>
          </p:nvCxnSpPr>
          <p:spPr bwMode="auto">
            <a:xfrm>
              <a:off x="5151835" y="1628799"/>
              <a:ext cx="3240360" cy="115212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Obraz 48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706502" y="1412775"/>
              <a:ext cx="331369" cy="203097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0" name="Obraz 49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451549" y="2780926"/>
              <a:ext cx="330106" cy="278384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51" name="Elipsa 50"/>
            <p:cNvSpPr/>
            <p:nvPr/>
          </p:nvSpPr>
          <p:spPr bwMode="auto">
            <a:xfrm>
              <a:off x="5096796" y="1585169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Elipsa 51"/>
            <p:cNvSpPr/>
            <p:nvPr/>
          </p:nvSpPr>
          <p:spPr bwMode="auto">
            <a:xfrm>
              <a:off x="8333213" y="274225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upa 57"/>
            <p:cNvGrpSpPr/>
            <p:nvPr/>
          </p:nvGrpSpPr>
          <p:grpSpPr>
            <a:xfrm>
              <a:off x="5292080" y="1988840"/>
              <a:ext cx="1804766" cy="543776"/>
              <a:chOff x="5292080" y="1988840"/>
              <a:chExt cx="1804766" cy="543776"/>
            </a:xfrm>
          </p:grpSpPr>
          <p:pic>
            <p:nvPicPr>
              <p:cNvPr id="56" name="Obraz 55" descr="TP_tmp.emf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5292080" y="1988840"/>
                <a:ext cx="628878" cy="255743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57" name="Obraz 56" descr="TP_tmp.emf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444208" y="2276872"/>
                <a:ext cx="652638" cy="255744"/>
              </a:xfrm>
              <a:prstGeom prst="rect">
                <a:avLst/>
              </a:prstGeom>
              <a:noFill/>
              <a:ln/>
              <a:effectLst/>
            </p:spPr>
          </p:pic>
        </p:grpSp>
        <p:sp>
          <p:nvSpPr>
            <p:cNvPr id="54" name="Elipsa 53"/>
            <p:cNvSpPr/>
            <p:nvPr/>
          </p:nvSpPr>
          <p:spPr bwMode="auto">
            <a:xfrm>
              <a:off x="5786416" y="1965003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Elipsa 54"/>
            <p:cNvSpPr/>
            <p:nvPr/>
          </p:nvSpPr>
          <p:spPr bwMode="auto">
            <a:xfrm>
              <a:off x="6660232" y="227687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Prostokąt 62"/>
          <p:cNvSpPr/>
          <p:nvPr/>
        </p:nvSpPr>
        <p:spPr bwMode="auto">
          <a:xfrm>
            <a:off x="3275856" y="6519446"/>
            <a:ext cx="59068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solidFill>
                  <a:prstClr val="black"/>
                </a:solidFill>
              </a:rPr>
              <a:t>RDD,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 smtClean="0">
                <a:solidFill>
                  <a:prstClr val="black"/>
                </a:solidFill>
              </a:rPr>
              <a:t>J. </a:t>
            </a:r>
            <a:r>
              <a:rPr lang="pl-PL" sz="1600" dirty="0" err="1" smtClean="0">
                <a:solidFill>
                  <a:prstClr val="black"/>
                </a:solidFill>
              </a:rPr>
              <a:t>Kolodynski</a:t>
            </a:r>
            <a:r>
              <a:rPr lang="pl-PL" sz="1600" dirty="0" smtClean="0">
                <a:solidFill>
                  <a:prstClr val="black"/>
                </a:solidFill>
              </a:rPr>
              <a:t>, M. Guta, </a:t>
            </a:r>
            <a:r>
              <a:rPr lang="fr-FR" sz="1600" dirty="0" smtClean="0"/>
              <a:t>Nature Communications </a:t>
            </a:r>
            <a:r>
              <a:rPr lang="fr-FR" sz="1600" b="1" dirty="0" smtClean="0"/>
              <a:t>3</a:t>
            </a:r>
            <a:r>
              <a:rPr lang="fr-FR" sz="1600" dirty="0" smtClean="0"/>
              <a:t>, 1063 (2012)</a:t>
            </a:r>
            <a:endParaRPr lang="pl-PL" sz="1600" dirty="0" smtClean="0">
              <a:solidFill>
                <a:prstClr val="black"/>
              </a:solidFill>
            </a:endParaRPr>
          </a:p>
        </p:txBody>
      </p:sp>
      <p:pic>
        <p:nvPicPr>
          <p:cNvPr id="64" name="Obraz 63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508104" y="5229200"/>
            <a:ext cx="2207823" cy="447599"/>
          </a:xfrm>
          <a:prstGeom prst="rect">
            <a:avLst/>
          </a:prstGeom>
          <a:noFill/>
          <a:ln/>
          <a:effectLst/>
        </p:spPr>
      </p:pic>
      <p:sp>
        <p:nvSpPr>
          <p:cNvPr id="34" name="pole tekstowe 33"/>
          <p:cNvSpPr txBox="1"/>
          <p:nvPr/>
        </p:nvSpPr>
        <p:spPr>
          <a:xfrm>
            <a:off x="251520" y="4005064"/>
            <a:ext cx="849694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2400" dirty="0" smtClean="0"/>
              <a:t> </a:t>
            </a:r>
            <a:r>
              <a:rPr lang="pl-PL" sz="2400" dirty="0" err="1" smtClean="0"/>
              <a:t>Generic</a:t>
            </a:r>
            <a:r>
              <a:rPr lang="pl-PL" sz="2400" dirty="0" smtClean="0"/>
              <a:t> </a:t>
            </a:r>
            <a:r>
              <a:rPr lang="pl-PL" sz="2400" dirty="0" err="1" smtClean="0"/>
              <a:t>decoherence</a:t>
            </a:r>
            <a:r>
              <a:rPr lang="pl-PL" sz="2400" dirty="0" smtClean="0"/>
              <a:t> model will manifest </a:t>
            </a:r>
            <a:r>
              <a:rPr lang="pl-PL" sz="2400" dirty="0" err="1" smtClean="0"/>
              <a:t>shot</a:t>
            </a:r>
            <a:r>
              <a:rPr lang="pl-PL" sz="2400" dirty="0" smtClean="0"/>
              <a:t> </a:t>
            </a:r>
            <a:r>
              <a:rPr lang="pl-PL" sz="2400" dirty="0" err="1" smtClean="0"/>
              <a:t>noise</a:t>
            </a:r>
            <a:r>
              <a:rPr lang="pl-PL" sz="2400" dirty="0" smtClean="0"/>
              <a:t> </a:t>
            </a:r>
            <a:r>
              <a:rPr lang="pl-PL" sz="2400" dirty="0" err="1" smtClean="0"/>
              <a:t>scaling</a:t>
            </a:r>
            <a:endParaRPr lang="en-US" sz="2400" dirty="0"/>
          </a:p>
        </p:txBody>
      </p:sp>
      <p:sp>
        <p:nvSpPr>
          <p:cNvPr id="35" name="pole tekstowe 34"/>
          <p:cNvSpPr txBox="1"/>
          <p:nvPr/>
        </p:nvSpPr>
        <p:spPr>
          <a:xfrm>
            <a:off x="251520" y="4581128"/>
            <a:ext cx="849694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2400" dirty="0" smtClean="0"/>
              <a:t> To </a:t>
            </a:r>
            <a:r>
              <a:rPr lang="pl-PL" sz="2400" dirty="0" err="1" smtClean="0"/>
              <a:t>get</a:t>
            </a:r>
            <a:r>
              <a:rPr lang="pl-PL" sz="2400" dirty="0" smtClean="0"/>
              <a:t> </a:t>
            </a:r>
            <a:r>
              <a:rPr lang="pl-PL" sz="2400" dirty="0" err="1" smtClean="0"/>
              <a:t>the</a:t>
            </a:r>
            <a:r>
              <a:rPr lang="pl-PL" sz="2400" dirty="0" smtClean="0"/>
              <a:t> </a:t>
            </a:r>
            <a:r>
              <a:rPr lang="pl-PL" sz="2400" dirty="0" err="1" smtClean="0"/>
              <a:t>tighest</a:t>
            </a:r>
            <a:r>
              <a:rPr lang="pl-PL" sz="2400" dirty="0" smtClean="0"/>
              <a:t> </a:t>
            </a:r>
            <a:r>
              <a:rPr lang="pl-PL" sz="2400" dirty="0" err="1" smtClean="0"/>
              <a:t>bound</a:t>
            </a:r>
            <a:r>
              <a:rPr lang="pl-PL" sz="2400" dirty="0" smtClean="0"/>
              <a:t> we </a:t>
            </a:r>
            <a:r>
              <a:rPr lang="pl-PL" sz="2400" dirty="0" err="1" smtClean="0"/>
              <a:t>need</a:t>
            </a:r>
            <a:r>
              <a:rPr lang="pl-PL" sz="2400" dirty="0" smtClean="0"/>
              <a:t> to </a:t>
            </a:r>
            <a:r>
              <a:rPr lang="pl-PL" sz="2400" dirty="0" err="1" smtClean="0"/>
              <a:t>find</a:t>
            </a:r>
            <a:r>
              <a:rPr lang="pl-PL" sz="2400" dirty="0" smtClean="0"/>
              <a:t> </a:t>
            </a:r>
            <a:r>
              <a:rPr lang="pl-PL" sz="2400" dirty="0" err="1" smtClean="0"/>
              <a:t>the</a:t>
            </a:r>
            <a:r>
              <a:rPr lang="pl-PL" sz="2400" dirty="0" smtClean="0"/>
              <a:t> </a:t>
            </a:r>
            <a:r>
              <a:rPr lang="pl-PL" sz="2400" dirty="0" err="1" smtClean="0"/>
              <a:t>classical</a:t>
            </a:r>
            <a:r>
              <a:rPr lang="pl-PL" sz="2400" dirty="0" smtClean="0"/>
              <a:t> </a:t>
            </a:r>
            <a:r>
              <a:rPr lang="pl-PL" sz="2400" dirty="0" err="1" smtClean="0"/>
              <a:t>simulation</a:t>
            </a:r>
            <a:r>
              <a:rPr lang="pl-PL" sz="2400" dirty="0" smtClean="0"/>
              <a:t> </a:t>
            </a:r>
            <a:r>
              <a:rPr lang="pl-PL" sz="2400" dirty="0" err="1" smtClean="0"/>
              <a:t>with</a:t>
            </a:r>
            <a:r>
              <a:rPr lang="pl-PL" sz="2400" dirty="0" smtClean="0"/>
              <a:t> </a:t>
            </a:r>
            <a:r>
              <a:rPr lang="pl-PL" sz="2400" dirty="0" err="1" smtClean="0"/>
              <a:t>lowest</a:t>
            </a:r>
            <a:r>
              <a:rPr lang="pl-PL" sz="2400" dirty="0" smtClean="0"/>
              <a:t> </a:t>
            </a:r>
            <a:r>
              <a:rPr lang="pl-PL" sz="2400" i="1" dirty="0" err="1" smtClean="0"/>
              <a:t>F</a:t>
            </a:r>
            <a:r>
              <a:rPr lang="pl-PL" sz="2400" baseline="-25000" dirty="0" err="1" smtClean="0"/>
              <a:t>cl</a:t>
            </a:r>
            <a:endParaRPr lang="en-US" sz="2400" dirty="0"/>
          </a:p>
        </p:txBody>
      </p:sp>
      <p:grpSp>
        <p:nvGrpSpPr>
          <p:cNvPr id="7" name="Grupa 17"/>
          <p:cNvGrpSpPr/>
          <p:nvPr/>
        </p:nvGrpSpPr>
        <p:grpSpPr>
          <a:xfrm>
            <a:off x="251520" y="3501008"/>
            <a:ext cx="8352928" cy="461665"/>
            <a:chOff x="251520" y="3501008"/>
            <a:chExt cx="8352928" cy="461665"/>
          </a:xfrm>
        </p:grpSpPr>
        <p:sp>
          <p:nvSpPr>
            <p:cNvPr id="41" name="pole tekstowe 40"/>
            <p:cNvSpPr txBox="1"/>
            <p:nvPr/>
          </p:nvSpPr>
          <p:spPr>
            <a:xfrm>
              <a:off x="251520" y="3501008"/>
              <a:ext cx="417646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pl-PL" sz="2400" dirty="0" smtClean="0"/>
                <a:t> For </a:t>
              </a:r>
              <a:r>
                <a:rPr lang="pl-PL" sz="2400" dirty="0" err="1" smtClean="0"/>
                <a:t>unitary</a:t>
              </a:r>
              <a:r>
                <a:rPr lang="pl-PL" sz="2400" dirty="0" smtClean="0"/>
                <a:t> </a:t>
              </a:r>
              <a:r>
                <a:rPr lang="pl-PL" sz="2400" dirty="0" err="1" smtClean="0"/>
                <a:t>channels</a:t>
              </a:r>
              <a:r>
                <a:rPr lang="pl-PL" sz="2400" dirty="0" smtClean="0"/>
                <a:t>                    </a:t>
              </a:r>
              <a:endParaRPr lang="en-US" sz="2400" dirty="0"/>
            </a:p>
          </p:txBody>
        </p:sp>
        <p:pic>
          <p:nvPicPr>
            <p:cNvPr id="42" name="Obraz 41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203848" y="3573016"/>
              <a:ext cx="1097282" cy="305410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43" name="pole tekstowe 42"/>
            <p:cNvSpPr txBox="1"/>
            <p:nvPr/>
          </p:nvSpPr>
          <p:spPr>
            <a:xfrm>
              <a:off x="4427984" y="3501008"/>
              <a:ext cx="417646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l-PL" sz="2400" dirty="0" smtClean="0"/>
                <a:t>Heisenberg </a:t>
              </a:r>
              <a:r>
                <a:rPr lang="pl-PL" sz="2400" dirty="0" err="1" smtClean="0"/>
                <a:t>scaling</a:t>
              </a:r>
              <a:r>
                <a:rPr lang="pl-PL" sz="2400" dirty="0" smtClean="0"/>
                <a:t> </a:t>
              </a:r>
              <a:r>
                <a:rPr lang="pl-PL" sz="2400" dirty="0" err="1" smtClean="0"/>
                <a:t>possible</a:t>
              </a:r>
              <a:endParaRPr lang="en-US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err="1" smtClean="0">
                <a:latin typeface="+mj-lt"/>
                <a:ea typeface="+mj-ea"/>
                <a:cs typeface="+mj-cs"/>
              </a:rPr>
              <a:t>Example</a:t>
            </a:r>
            <a:r>
              <a:rPr lang="pl-PL" sz="4400" b="1" dirty="0" smtClean="0">
                <a:latin typeface="+mj-lt"/>
                <a:ea typeface="+mj-ea"/>
                <a:cs typeface="+mj-cs"/>
              </a:rPr>
              <a:t>: </a:t>
            </a:r>
            <a:r>
              <a:rPr lang="pl-PL" sz="4400" b="1" dirty="0" err="1" smtClean="0">
                <a:latin typeface="+mj-lt"/>
                <a:ea typeface="+mj-ea"/>
                <a:cs typeface="+mj-cs"/>
              </a:rPr>
              <a:t>dephasing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4" name="Grupa 4"/>
          <p:cNvGrpSpPr/>
          <p:nvPr/>
        </p:nvGrpSpPr>
        <p:grpSpPr>
          <a:xfrm>
            <a:off x="805570" y="1340768"/>
            <a:ext cx="2543640" cy="828032"/>
            <a:chOff x="5997758" y="4941168"/>
            <a:chExt cx="2543640" cy="828032"/>
          </a:xfrm>
        </p:grpSpPr>
        <p:pic>
          <p:nvPicPr>
            <p:cNvPr id="25" name="Obraz 24" descr="TP_tmp.emf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25096" y="5330010"/>
              <a:ext cx="178298" cy="202681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26" name="Elipsa 25"/>
            <p:cNvSpPr/>
            <p:nvPr/>
          </p:nvSpPr>
          <p:spPr>
            <a:xfrm>
              <a:off x="7365910" y="5185995"/>
              <a:ext cx="540000" cy="54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Łącznik prosty ze strzałką 26"/>
            <p:cNvCxnSpPr/>
            <p:nvPr/>
          </p:nvCxnSpPr>
          <p:spPr>
            <a:xfrm>
              <a:off x="7941974" y="5402019"/>
              <a:ext cx="172819" cy="9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Elipsa 27"/>
            <p:cNvSpPr/>
            <p:nvPr/>
          </p:nvSpPr>
          <p:spPr>
            <a:xfrm>
              <a:off x="8157998" y="5185995"/>
              <a:ext cx="383400" cy="54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630" h="46863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lipsa 28"/>
            <p:cNvSpPr/>
            <p:nvPr/>
          </p:nvSpPr>
          <p:spPr>
            <a:xfrm>
              <a:off x="6084168" y="5229200"/>
              <a:ext cx="540000" cy="54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Łuk 29"/>
            <p:cNvSpPr/>
            <p:nvPr/>
          </p:nvSpPr>
          <p:spPr>
            <a:xfrm>
              <a:off x="5997758" y="5185995"/>
              <a:ext cx="734482" cy="216024"/>
            </a:xfrm>
            <a:prstGeom prst="arc">
              <a:avLst>
                <a:gd name="adj1" fmla="val 8176016"/>
                <a:gd name="adj2" fmla="val 2201711"/>
              </a:avLst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Obraz 30" descr="TP_tmp.emf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956376" y="5157192"/>
              <a:ext cx="144016" cy="16849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2" name="Obraz 53" descr="TP_tmp.emf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300192" y="4941168"/>
              <a:ext cx="167640" cy="196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pole tekstowe 32"/>
          <p:cNvSpPr txBox="1"/>
          <p:nvPr/>
        </p:nvSpPr>
        <p:spPr>
          <a:xfrm>
            <a:off x="1453642" y="1052736"/>
            <a:ext cx="1255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dephasing</a:t>
            </a:r>
            <a:endParaRPr lang="en-US" sz="2000" dirty="0"/>
          </a:p>
        </p:txBody>
      </p:sp>
      <p:pic>
        <p:nvPicPr>
          <p:cNvPr id="34" name="Obraz 3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3528" y="2348880"/>
            <a:ext cx="3284869" cy="789897"/>
          </a:xfrm>
          <a:prstGeom prst="rect">
            <a:avLst/>
          </a:prstGeom>
          <a:noFill/>
          <a:ln/>
          <a:effectLst/>
        </p:spPr>
      </p:pic>
      <p:pic>
        <p:nvPicPr>
          <p:cNvPr id="35" name="Obraz 3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39552" y="3356992"/>
            <a:ext cx="2423623" cy="593905"/>
          </a:xfrm>
          <a:prstGeom prst="rect">
            <a:avLst/>
          </a:prstGeom>
          <a:noFill/>
          <a:ln/>
          <a:effectLst/>
        </p:spPr>
      </p:pic>
      <p:pic>
        <p:nvPicPr>
          <p:cNvPr id="36" name="Obraz 3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39552" y="4077072"/>
            <a:ext cx="2606045" cy="593905"/>
          </a:xfrm>
          <a:prstGeom prst="rect">
            <a:avLst/>
          </a:prstGeom>
          <a:noFill/>
          <a:ln/>
          <a:effectLst/>
        </p:spPr>
      </p:pic>
      <p:pic>
        <p:nvPicPr>
          <p:cNvPr id="40" name="Obraz 39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100" t="-10911" r="-2100" b="-10911"/>
          <a:stretch>
            <a:fillRect/>
          </a:stretch>
        </p:blipFill>
        <p:spPr bwMode="auto">
          <a:xfrm>
            <a:off x="2699792" y="5013176"/>
            <a:ext cx="3572417" cy="8037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</p:pic>
      <p:sp>
        <p:nvSpPr>
          <p:cNvPr id="41" name="pole tekstowe 40"/>
          <p:cNvSpPr txBox="1"/>
          <p:nvPr/>
        </p:nvSpPr>
        <p:spPr>
          <a:xfrm>
            <a:off x="179512" y="5877272"/>
            <a:ext cx="2703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/>
              <a:t>For „</a:t>
            </a:r>
            <a:r>
              <a:rPr lang="pl-PL" sz="2000" dirty="0" err="1" smtClean="0"/>
              <a:t>classical</a:t>
            </a:r>
            <a:r>
              <a:rPr lang="pl-PL" sz="2000" dirty="0" smtClean="0"/>
              <a:t> </a:t>
            </a:r>
            <a:r>
              <a:rPr lang="pl-PL" sz="2000" dirty="0" err="1" smtClean="0"/>
              <a:t>strategies</a:t>
            </a:r>
            <a:r>
              <a:rPr lang="pl-PL" sz="2000" dirty="0" smtClean="0"/>
              <a:t>”</a:t>
            </a:r>
            <a:endParaRPr lang="en-US" sz="2000" dirty="0"/>
          </a:p>
        </p:txBody>
      </p:sp>
      <p:pic>
        <p:nvPicPr>
          <p:cNvPr id="48" name="Obraz 47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87824" y="5949280"/>
            <a:ext cx="1323072" cy="397080"/>
          </a:xfrm>
          <a:prstGeom prst="rect">
            <a:avLst/>
          </a:prstGeom>
          <a:noFill/>
          <a:ln/>
          <a:effectLst/>
        </p:spPr>
      </p:pic>
      <p:sp>
        <p:nvSpPr>
          <p:cNvPr id="44" name="pole tekstowe 43"/>
          <p:cNvSpPr txBox="1"/>
          <p:nvPr/>
        </p:nvSpPr>
        <p:spPr>
          <a:xfrm>
            <a:off x="4788024" y="594928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Maximal</a:t>
            </a:r>
            <a:r>
              <a:rPr lang="pl-PL" dirty="0" smtClean="0"/>
              <a:t> quantum </a:t>
            </a:r>
            <a:r>
              <a:rPr lang="pl-PL" dirty="0" err="1" smtClean="0"/>
              <a:t>enhancment</a:t>
            </a:r>
            <a:r>
              <a:rPr lang="pl-PL" dirty="0" smtClean="0"/>
              <a:t> </a:t>
            </a:r>
            <a:endParaRPr lang="en-US" dirty="0"/>
          </a:p>
        </p:txBody>
      </p:sp>
      <p:pic>
        <p:nvPicPr>
          <p:cNvPr id="49" name="Obraz 48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830988" y="5976292"/>
            <a:ext cx="1034527" cy="477473"/>
          </a:xfrm>
          <a:prstGeom prst="rect">
            <a:avLst/>
          </a:prstGeom>
          <a:noFill/>
          <a:ln/>
          <a:effectLst/>
        </p:spPr>
      </p:pic>
      <p:grpSp>
        <p:nvGrpSpPr>
          <p:cNvPr id="47" name="Grupa 46"/>
          <p:cNvGrpSpPr/>
          <p:nvPr/>
        </p:nvGrpSpPr>
        <p:grpSpPr>
          <a:xfrm>
            <a:off x="3923928" y="1052736"/>
            <a:ext cx="5220072" cy="3796532"/>
            <a:chOff x="3923928" y="1052736"/>
            <a:chExt cx="5220072" cy="3796532"/>
          </a:xfrm>
        </p:grpSpPr>
        <p:sp>
          <p:nvSpPr>
            <p:cNvPr id="76" name="Elipsa 75"/>
            <p:cNvSpPr/>
            <p:nvPr/>
          </p:nvSpPr>
          <p:spPr>
            <a:xfrm>
              <a:off x="3923928" y="1844824"/>
              <a:ext cx="5040560" cy="1728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Obraz 38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436096" y="4365104"/>
              <a:ext cx="1374599" cy="48416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8" name="Obraz 37" descr="TP_tmp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237159" y="3717032"/>
              <a:ext cx="2207823" cy="447599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82" name="Prostokąt 81"/>
            <p:cNvSpPr/>
            <p:nvPr/>
          </p:nvSpPr>
          <p:spPr>
            <a:xfrm>
              <a:off x="3949013" y="2092311"/>
              <a:ext cx="288032" cy="720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Łącznik prosty 82"/>
            <p:cNvCxnSpPr/>
            <p:nvPr/>
          </p:nvCxnSpPr>
          <p:spPr>
            <a:xfrm flipV="1">
              <a:off x="3923928" y="2132856"/>
              <a:ext cx="6078" cy="648071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Prostokąt 83"/>
            <p:cNvSpPr/>
            <p:nvPr/>
          </p:nvSpPr>
          <p:spPr>
            <a:xfrm>
              <a:off x="8676456" y="2060848"/>
              <a:ext cx="288032" cy="7200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upa 38"/>
            <p:cNvGrpSpPr/>
            <p:nvPr/>
          </p:nvGrpSpPr>
          <p:grpSpPr>
            <a:xfrm>
              <a:off x="3930006" y="1196753"/>
              <a:ext cx="5040560" cy="1728192"/>
              <a:chOff x="3567661" y="1556792"/>
              <a:chExt cx="5040560" cy="1728192"/>
            </a:xfrm>
          </p:grpSpPr>
          <p:grpSp>
            <p:nvGrpSpPr>
              <p:cNvPr id="18" name="Grupa 37"/>
              <p:cNvGrpSpPr/>
              <p:nvPr/>
            </p:nvGrpSpPr>
            <p:grpSpPr>
              <a:xfrm>
                <a:off x="3567661" y="1556792"/>
                <a:ext cx="5040560" cy="1728192"/>
                <a:chOff x="3567661" y="1556792"/>
                <a:chExt cx="5040560" cy="1728192"/>
              </a:xfrm>
            </p:grpSpPr>
            <p:sp>
              <p:nvSpPr>
                <p:cNvPr id="20" name="Elipsa 19"/>
                <p:cNvSpPr/>
                <p:nvPr/>
              </p:nvSpPr>
              <p:spPr>
                <a:xfrm>
                  <a:off x="3567661" y="1556792"/>
                  <a:ext cx="5040560" cy="1728192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1" name="Obraz 20" descr="TP_tmp.emf"/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31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 bwMode="auto">
                <a:xfrm>
                  <a:off x="6287991" y="1757189"/>
                  <a:ext cx="304801" cy="278893"/>
                </a:xfrm>
                <a:prstGeom prst="rect">
                  <a:avLst/>
                </a:prstGeom>
                <a:noFill/>
                <a:ln/>
                <a:effectLst/>
              </p:spPr>
            </p:pic>
            <p:sp>
              <p:nvSpPr>
                <p:cNvPr id="22" name="Łuk 21"/>
                <p:cNvSpPr/>
                <p:nvPr/>
              </p:nvSpPr>
              <p:spPr>
                <a:xfrm>
                  <a:off x="5223845" y="1988840"/>
                  <a:ext cx="1512168" cy="936104"/>
                </a:xfrm>
                <a:prstGeom prst="arc">
                  <a:avLst>
                    <a:gd name="adj1" fmla="val 14758231"/>
                    <a:gd name="adj2" fmla="val 20827712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Elipsa 18"/>
              <p:cNvSpPr/>
              <p:nvPr/>
            </p:nvSpPr>
            <p:spPr>
              <a:xfrm>
                <a:off x="6295631" y="1998737"/>
                <a:ext cx="72008" cy="7200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upa 84"/>
            <p:cNvGrpSpPr/>
            <p:nvPr/>
          </p:nvGrpSpPr>
          <p:grpSpPr>
            <a:xfrm>
              <a:off x="5068847" y="1052736"/>
              <a:ext cx="4075153" cy="1656183"/>
              <a:chOff x="5068847" y="1052736"/>
              <a:chExt cx="4075153" cy="1656183"/>
            </a:xfrm>
          </p:grpSpPr>
          <p:pic>
            <p:nvPicPr>
              <p:cNvPr id="6" name="Obraz 5" descr="TP_tmp.png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3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267885" y="1268761"/>
                <a:ext cx="254067" cy="126273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7" name="Obraz 6" descr="TP_tmp.png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3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7852380" y="1844824"/>
                <a:ext cx="253430" cy="201833"/>
              </a:xfrm>
              <a:prstGeom prst="rect">
                <a:avLst/>
              </a:prstGeom>
              <a:noFill/>
              <a:ln/>
              <a:effectLst/>
            </p:spPr>
          </p:pic>
          <p:cxnSp>
            <p:nvCxnSpPr>
              <p:cNvPr id="8" name="Łącznik prosty 7"/>
              <p:cNvCxnSpPr/>
              <p:nvPr/>
            </p:nvCxnSpPr>
            <p:spPr bwMode="auto">
              <a:xfrm>
                <a:off x="5514180" y="1268760"/>
                <a:ext cx="3240360" cy="1152128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" name="Obraz 8" descr="TP_tmp.emf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3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5068847" y="1052736"/>
                <a:ext cx="331369" cy="203097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11" name="Elipsa 10"/>
              <p:cNvSpPr/>
              <p:nvPr/>
            </p:nvSpPr>
            <p:spPr bwMode="auto">
              <a:xfrm>
                <a:off x="5459141" y="1225130"/>
                <a:ext cx="72008" cy="7200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Elipsa 11"/>
              <p:cNvSpPr/>
              <p:nvPr/>
            </p:nvSpPr>
            <p:spPr bwMode="auto">
              <a:xfrm>
                <a:off x="8695558" y="2382219"/>
                <a:ext cx="72008" cy="7200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upa 57"/>
              <p:cNvGrpSpPr/>
              <p:nvPr/>
            </p:nvGrpSpPr>
            <p:grpSpPr>
              <a:xfrm>
                <a:off x="5654425" y="1628801"/>
                <a:ext cx="1804766" cy="543776"/>
                <a:chOff x="5292080" y="1988840"/>
                <a:chExt cx="1804766" cy="543776"/>
              </a:xfrm>
            </p:grpSpPr>
            <p:pic>
              <p:nvPicPr>
                <p:cNvPr id="16" name="Obraz 15" descr="TP_tmp.emf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3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 bwMode="auto">
                <a:xfrm>
                  <a:off x="5292080" y="1988840"/>
                  <a:ext cx="628878" cy="255743"/>
                </a:xfrm>
                <a:prstGeom prst="rect">
                  <a:avLst/>
                </a:prstGeom>
                <a:noFill/>
                <a:ln/>
                <a:effectLst/>
              </p:spPr>
            </p:pic>
            <p:pic>
              <p:nvPicPr>
                <p:cNvPr id="17" name="Obraz 16" descr="TP_tmp.emf"/>
                <p:cNvPicPr>
                  <a:picLocks noChangeAspect="1"/>
                </p:cNvPicPr>
                <p:nvPr>
                  <p:custDataLst>
                    <p:tags r:id="rId14"/>
                  </p:custDataLst>
                </p:nvPr>
              </p:nvPicPr>
              <p:blipFill>
                <a:blip r:embed="rId3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 bwMode="auto">
                <a:xfrm>
                  <a:off x="6444208" y="2276872"/>
                  <a:ext cx="652638" cy="255744"/>
                </a:xfrm>
                <a:prstGeom prst="rect">
                  <a:avLst/>
                </a:prstGeom>
                <a:noFill/>
                <a:ln/>
                <a:effectLst/>
              </p:spPr>
            </p:pic>
          </p:grpSp>
          <p:sp>
            <p:nvSpPr>
              <p:cNvPr id="14" name="Elipsa 13"/>
              <p:cNvSpPr/>
              <p:nvPr/>
            </p:nvSpPr>
            <p:spPr bwMode="auto">
              <a:xfrm>
                <a:off x="6148761" y="1604964"/>
                <a:ext cx="72008" cy="7200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Elipsa 14"/>
              <p:cNvSpPr/>
              <p:nvPr/>
            </p:nvSpPr>
            <p:spPr bwMode="auto">
              <a:xfrm>
                <a:off x="7022577" y="1916833"/>
                <a:ext cx="72008" cy="7200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Łącznik prosty 80"/>
              <p:cNvCxnSpPr/>
              <p:nvPr/>
            </p:nvCxnSpPr>
            <p:spPr>
              <a:xfrm flipV="1">
                <a:off x="8964488" y="2060848"/>
                <a:ext cx="6078" cy="648071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Obraz 9" descr="TP_tmp.emf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3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8813894" y="2420887"/>
                <a:ext cx="330106" cy="278384"/>
              </a:xfrm>
              <a:prstGeom prst="rect">
                <a:avLst/>
              </a:prstGeom>
              <a:noFill/>
              <a:ln/>
              <a:effectLst/>
            </p:spPr>
          </p:pic>
        </p:grpSp>
      </p:grpSp>
      <p:sp>
        <p:nvSpPr>
          <p:cNvPr id="50" name="Prostokąt 49"/>
          <p:cNvSpPr/>
          <p:nvPr/>
        </p:nvSpPr>
        <p:spPr bwMode="auto">
          <a:xfrm>
            <a:off x="3275856" y="6519446"/>
            <a:ext cx="59068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solidFill>
                  <a:prstClr val="black"/>
                </a:solidFill>
              </a:rPr>
              <a:t>RDD,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 smtClean="0">
                <a:solidFill>
                  <a:prstClr val="black"/>
                </a:solidFill>
              </a:rPr>
              <a:t>J. </a:t>
            </a:r>
            <a:r>
              <a:rPr lang="pl-PL" sz="1600" dirty="0" err="1" smtClean="0">
                <a:solidFill>
                  <a:prstClr val="black"/>
                </a:solidFill>
              </a:rPr>
              <a:t>Kolodynski</a:t>
            </a:r>
            <a:r>
              <a:rPr lang="pl-PL" sz="1600" dirty="0" smtClean="0">
                <a:solidFill>
                  <a:prstClr val="black"/>
                </a:solidFill>
              </a:rPr>
              <a:t>, M. Guta, </a:t>
            </a:r>
            <a:r>
              <a:rPr lang="fr-FR" sz="1600" dirty="0" smtClean="0"/>
              <a:t>Nature Communications </a:t>
            </a:r>
            <a:r>
              <a:rPr lang="fr-FR" sz="1600" b="1" dirty="0" smtClean="0"/>
              <a:t>3</a:t>
            </a:r>
            <a:r>
              <a:rPr lang="fr-FR" sz="1600" dirty="0" smtClean="0"/>
              <a:t>, 1063 (2012)</a:t>
            </a:r>
            <a:endParaRPr lang="pl-PL" sz="1600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ytuł 11"/>
          <p:cNvSpPr txBox="1">
            <a:spLocks/>
          </p:cNvSpPr>
          <p:nvPr/>
        </p:nvSpPr>
        <p:spPr>
          <a:xfrm>
            <a:off x="179512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err="1" smtClean="0">
                <a:latin typeface="+mj-lt"/>
                <a:ea typeface="+mj-ea"/>
                <a:cs typeface="+mj-cs"/>
              </a:rPr>
              <a:t>Example</a:t>
            </a:r>
            <a:r>
              <a:rPr lang="pl-PL" sz="4400" b="1" dirty="0" smtClean="0">
                <a:latin typeface="+mj-lt"/>
                <a:ea typeface="+mj-ea"/>
                <a:cs typeface="+mj-cs"/>
              </a:rPr>
              <a:t>: </a:t>
            </a:r>
            <a:r>
              <a:rPr lang="pl-PL" sz="4400" b="1" dirty="0" err="1" smtClean="0">
                <a:latin typeface="+mj-lt"/>
                <a:ea typeface="+mj-ea"/>
                <a:cs typeface="+mj-cs"/>
              </a:rPr>
              <a:t>loss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611560" y="620688"/>
            <a:ext cx="2345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Lossy</a:t>
            </a:r>
            <a:r>
              <a:rPr lang="pl-PL" sz="2000" dirty="0" smtClean="0"/>
              <a:t> </a:t>
            </a:r>
            <a:r>
              <a:rPr lang="pl-PL" sz="2000" dirty="0" err="1" smtClean="0"/>
              <a:t>interferometer</a:t>
            </a:r>
            <a:endParaRPr lang="en-US" sz="2000" dirty="0"/>
          </a:p>
        </p:txBody>
      </p:sp>
      <p:pic>
        <p:nvPicPr>
          <p:cNvPr id="34" name="Obraz 3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3528" y="2348880"/>
            <a:ext cx="3284869" cy="789897"/>
          </a:xfrm>
          <a:prstGeom prst="rect">
            <a:avLst/>
          </a:prstGeom>
          <a:noFill/>
          <a:ln/>
          <a:effectLst/>
        </p:spPr>
      </p:pic>
      <p:pic>
        <p:nvPicPr>
          <p:cNvPr id="74" name="Obraz 7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7544" y="3284984"/>
            <a:ext cx="2034153" cy="846307"/>
          </a:xfrm>
          <a:prstGeom prst="rect">
            <a:avLst/>
          </a:prstGeom>
          <a:noFill/>
          <a:ln/>
          <a:effectLst/>
        </p:spPr>
      </p:pic>
      <p:pic>
        <p:nvPicPr>
          <p:cNvPr id="75" name="Obraz 7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5536" y="4221088"/>
            <a:ext cx="2217886" cy="846280"/>
          </a:xfrm>
          <a:prstGeom prst="rect">
            <a:avLst/>
          </a:prstGeom>
          <a:noFill/>
          <a:ln/>
          <a:effectLst/>
        </p:spPr>
      </p:pic>
      <p:sp>
        <p:nvSpPr>
          <p:cNvPr id="47" name="pole tekstowe 46"/>
          <p:cNvSpPr txBox="1"/>
          <p:nvPr/>
        </p:nvSpPr>
        <p:spPr>
          <a:xfrm>
            <a:off x="1331640" y="6237312"/>
            <a:ext cx="6634958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pl-PL" sz="2400" dirty="0" err="1" smtClean="0"/>
              <a:t>Need</a:t>
            </a:r>
            <a:r>
              <a:rPr lang="pl-PL" sz="2400" dirty="0" smtClean="0"/>
              <a:t> to </a:t>
            </a:r>
            <a:r>
              <a:rPr lang="pl-PL" sz="2400" dirty="0" err="1" smtClean="0"/>
              <a:t>generalize</a:t>
            </a:r>
            <a:r>
              <a:rPr lang="pl-PL" sz="2400" dirty="0" smtClean="0"/>
              <a:t> </a:t>
            </a:r>
            <a:r>
              <a:rPr lang="pl-PL" sz="2400" dirty="0" err="1" smtClean="0"/>
              <a:t>the</a:t>
            </a:r>
            <a:r>
              <a:rPr lang="pl-PL" sz="2400" dirty="0" smtClean="0"/>
              <a:t> idea of </a:t>
            </a:r>
            <a:r>
              <a:rPr lang="pl-PL" sz="2400" dirty="0" err="1" smtClean="0"/>
              <a:t>classical</a:t>
            </a:r>
            <a:r>
              <a:rPr lang="pl-PL" sz="2400" dirty="0" smtClean="0"/>
              <a:t> </a:t>
            </a:r>
            <a:r>
              <a:rPr lang="pl-PL" sz="2400" dirty="0" err="1" smtClean="0"/>
              <a:t>simmulation</a:t>
            </a:r>
            <a:endParaRPr lang="en-US" sz="2400" dirty="0"/>
          </a:p>
        </p:txBody>
      </p:sp>
      <p:grpSp>
        <p:nvGrpSpPr>
          <p:cNvPr id="48" name="Grupa 47"/>
          <p:cNvGrpSpPr/>
          <p:nvPr/>
        </p:nvGrpSpPr>
        <p:grpSpPr>
          <a:xfrm>
            <a:off x="539552" y="980728"/>
            <a:ext cx="2952328" cy="1217052"/>
            <a:chOff x="1173244" y="4752710"/>
            <a:chExt cx="2952328" cy="1217052"/>
          </a:xfrm>
        </p:grpSpPr>
        <p:cxnSp>
          <p:nvCxnSpPr>
            <p:cNvPr id="49" name="Łącznik prosty 48"/>
            <p:cNvCxnSpPr/>
            <p:nvPr/>
          </p:nvCxnSpPr>
          <p:spPr>
            <a:xfrm>
              <a:off x="1173244" y="5184756"/>
              <a:ext cx="360040" cy="288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50"/>
            <p:cNvCxnSpPr/>
            <p:nvPr/>
          </p:nvCxnSpPr>
          <p:spPr>
            <a:xfrm>
              <a:off x="1965332" y="5832828"/>
              <a:ext cx="1296144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Łącznik prosty 52"/>
            <p:cNvCxnSpPr/>
            <p:nvPr/>
          </p:nvCxnSpPr>
          <p:spPr>
            <a:xfrm>
              <a:off x="2109348" y="5184756"/>
              <a:ext cx="1224136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Prostokąt 53"/>
            <p:cNvSpPr/>
            <p:nvPr/>
          </p:nvSpPr>
          <p:spPr>
            <a:xfrm>
              <a:off x="2757420" y="4968732"/>
              <a:ext cx="504056" cy="43204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l-PL" dirty="0"/>
            </a:p>
          </p:txBody>
        </p:sp>
        <p:pic>
          <p:nvPicPr>
            <p:cNvPr id="55" name="Obraz 53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899253" y="5074524"/>
              <a:ext cx="167640" cy="196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6" name="Łącznik prosty 55"/>
            <p:cNvCxnSpPr/>
            <p:nvPr/>
          </p:nvCxnSpPr>
          <p:spPr>
            <a:xfrm rot="5400000" flipH="1">
              <a:off x="2056926" y="5021157"/>
              <a:ext cx="545451" cy="8557"/>
            </a:xfrm>
            <a:prstGeom prst="line">
              <a:avLst/>
            </a:prstGeom>
            <a:ln>
              <a:prstDash val="dash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Łącznik prosty 56"/>
            <p:cNvCxnSpPr/>
            <p:nvPr/>
          </p:nvCxnSpPr>
          <p:spPr>
            <a:xfrm rot="5400000" flipH="1" flipV="1">
              <a:off x="2035863" y="5680253"/>
              <a:ext cx="568980" cy="10037"/>
            </a:xfrm>
            <a:prstGeom prst="line">
              <a:avLst/>
            </a:prstGeom>
            <a:ln>
              <a:prstDash val="dash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Łącznik prosty 57"/>
            <p:cNvCxnSpPr/>
            <p:nvPr/>
          </p:nvCxnSpPr>
          <p:spPr>
            <a:xfrm flipH="1" flipV="1">
              <a:off x="3780242" y="5593438"/>
              <a:ext cx="345330" cy="2393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Łącznik prosty 58"/>
            <p:cNvCxnSpPr/>
            <p:nvPr/>
          </p:nvCxnSpPr>
          <p:spPr>
            <a:xfrm flipV="1">
              <a:off x="3621516" y="5184756"/>
              <a:ext cx="504056" cy="3829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Łącznik prosty 59"/>
            <p:cNvCxnSpPr/>
            <p:nvPr/>
          </p:nvCxnSpPr>
          <p:spPr>
            <a:xfrm flipV="1">
              <a:off x="3261476" y="5559761"/>
              <a:ext cx="395695" cy="2730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Prostokąt 60"/>
            <p:cNvSpPr/>
            <p:nvPr/>
          </p:nvSpPr>
          <p:spPr>
            <a:xfrm>
              <a:off x="3491880" y="5445224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cxnSp>
          <p:nvCxnSpPr>
            <p:cNvPr id="62" name="Łącznik prosty 61"/>
            <p:cNvCxnSpPr/>
            <p:nvPr/>
          </p:nvCxnSpPr>
          <p:spPr>
            <a:xfrm>
              <a:off x="3333484" y="5184756"/>
              <a:ext cx="288032" cy="216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Prostokąt 62"/>
            <p:cNvSpPr/>
            <p:nvPr/>
          </p:nvSpPr>
          <p:spPr>
            <a:xfrm rot="-2700000">
              <a:off x="2086448" y="5125852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64" name="Obraz 63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81938" y="5112748"/>
              <a:ext cx="114300" cy="133731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65" name="Prostokąt 64"/>
            <p:cNvSpPr/>
            <p:nvPr/>
          </p:nvSpPr>
          <p:spPr>
            <a:xfrm rot="-2700000">
              <a:off x="2086448" y="5773924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66" name="Obraz 65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81938" y="5760820"/>
              <a:ext cx="114300" cy="133731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67" name="Łącznik prosty 66"/>
            <p:cNvCxnSpPr/>
            <p:nvPr/>
          </p:nvCxnSpPr>
          <p:spPr>
            <a:xfrm flipH="1" flipV="1">
              <a:off x="1620002" y="5593438"/>
              <a:ext cx="345330" cy="2393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Łącznik prosty 67"/>
            <p:cNvCxnSpPr/>
            <p:nvPr/>
          </p:nvCxnSpPr>
          <p:spPr>
            <a:xfrm flipV="1">
              <a:off x="1533284" y="5184756"/>
              <a:ext cx="576064" cy="3829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Łącznik prosty 68"/>
            <p:cNvCxnSpPr/>
            <p:nvPr/>
          </p:nvCxnSpPr>
          <p:spPr>
            <a:xfrm flipV="1">
              <a:off x="1245252" y="5616804"/>
              <a:ext cx="281062" cy="2160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Prostokąt 69"/>
            <p:cNvSpPr/>
            <p:nvPr/>
          </p:nvSpPr>
          <p:spPr>
            <a:xfrm>
              <a:off x="1317260" y="5472788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</p:grpSp>
      <p:sp>
        <p:nvSpPr>
          <p:cNvPr id="73" name="pole tekstowe 72"/>
          <p:cNvSpPr txBox="1"/>
          <p:nvPr/>
        </p:nvSpPr>
        <p:spPr>
          <a:xfrm>
            <a:off x="2555776" y="3501008"/>
            <a:ext cx="2223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photon</a:t>
            </a:r>
            <a:r>
              <a:rPr lang="pl-PL" sz="2000" dirty="0" smtClean="0"/>
              <a:t> </a:t>
            </a:r>
            <a:r>
              <a:rPr lang="pl-PL" sz="2000" dirty="0" err="1" smtClean="0"/>
              <a:t>transmitted</a:t>
            </a:r>
            <a:endParaRPr lang="en-US" sz="2000" dirty="0"/>
          </a:p>
        </p:txBody>
      </p:sp>
      <p:sp>
        <p:nvSpPr>
          <p:cNvPr id="76" name="pole tekstowe 75"/>
          <p:cNvSpPr txBox="1"/>
          <p:nvPr/>
        </p:nvSpPr>
        <p:spPr>
          <a:xfrm>
            <a:off x="2771800" y="5157192"/>
            <a:ext cx="2012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photon</a:t>
            </a:r>
            <a:r>
              <a:rPr lang="pl-PL" sz="2000" dirty="0" smtClean="0"/>
              <a:t> </a:t>
            </a:r>
            <a:r>
              <a:rPr lang="pl-PL" sz="2000" dirty="0" err="1" smtClean="0"/>
              <a:t>lost</a:t>
            </a:r>
            <a:r>
              <a:rPr lang="pl-PL" sz="2000" dirty="0" smtClean="0"/>
              <a:t> </a:t>
            </a:r>
            <a:r>
              <a:rPr lang="pl-PL" sz="2000" dirty="0" err="1" smtClean="0"/>
              <a:t>from</a:t>
            </a:r>
            <a:r>
              <a:rPr lang="pl-PL" sz="2000" dirty="0" smtClean="0"/>
              <a:t> </a:t>
            </a:r>
          </a:p>
          <a:p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lower</a:t>
            </a:r>
            <a:r>
              <a:rPr lang="pl-PL" sz="2000" dirty="0" smtClean="0"/>
              <a:t> </a:t>
            </a:r>
            <a:r>
              <a:rPr lang="pl-PL" sz="2000" dirty="0" err="1" smtClean="0"/>
              <a:t>arm</a:t>
            </a:r>
            <a:endParaRPr lang="en-US" sz="2000" dirty="0"/>
          </a:p>
        </p:txBody>
      </p:sp>
      <p:pic>
        <p:nvPicPr>
          <p:cNvPr id="86" name="Obraz 8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5305" y="5085184"/>
            <a:ext cx="2218348" cy="846457"/>
          </a:xfrm>
          <a:prstGeom prst="rect">
            <a:avLst/>
          </a:prstGeom>
          <a:noFill/>
          <a:ln/>
          <a:effectLst/>
        </p:spPr>
      </p:pic>
      <p:sp>
        <p:nvSpPr>
          <p:cNvPr id="80" name="pole tekstowe 79"/>
          <p:cNvSpPr txBox="1"/>
          <p:nvPr/>
        </p:nvSpPr>
        <p:spPr>
          <a:xfrm>
            <a:off x="2699792" y="4221088"/>
            <a:ext cx="2072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photon</a:t>
            </a:r>
            <a:r>
              <a:rPr lang="pl-PL" sz="2000" dirty="0" smtClean="0"/>
              <a:t> </a:t>
            </a:r>
            <a:r>
              <a:rPr lang="pl-PL" sz="2000" dirty="0" err="1" smtClean="0"/>
              <a:t>lost</a:t>
            </a:r>
            <a:r>
              <a:rPr lang="pl-PL" sz="2000" dirty="0" smtClean="0"/>
              <a:t> </a:t>
            </a:r>
            <a:r>
              <a:rPr lang="pl-PL" sz="2000" dirty="0" err="1" smtClean="0"/>
              <a:t>from</a:t>
            </a:r>
            <a:r>
              <a:rPr lang="pl-PL" sz="2000" dirty="0" smtClean="0"/>
              <a:t> </a:t>
            </a:r>
          </a:p>
          <a:p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upper</a:t>
            </a:r>
            <a:r>
              <a:rPr lang="pl-PL" sz="2000" dirty="0" smtClean="0"/>
              <a:t> </a:t>
            </a:r>
            <a:r>
              <a:rPr lang="pl-PL" sz="2000" dirty="0" err="1" smtClean="0"/>
              <a:t>arm</a:t>
            </a:r>
            <a:endParaRPr lang="en-US" sz="2000" dirty="0"/>
          </a:p>
        </p:txBody>
      </p:sp>
      <p:grpSp>
        <p:nvGrpSpPr>
          <p:cNvPr id="77" name="Grupa 76"/>
          <p:cNvGrpSpPr/>
          <p:nvPr/>
        </p:nvGrpSpPr>
        <p:grpSpPr bwMode="auto">
          <a:xfrm>
            <a:off x="3753699" y="980728"/>
            <a:ext cx="5197395" cy="3856494"/>
            <a:chOff x="3753700" y="980728"/>
            <a:chExt cx="5197395" cy="3856494"/>
          </a:xfrm>
        </p:grpSpPr>
        <p:sp>
          <p:nvSpPr>
            <p:cNvPr id="87" name="Elipsa 86"/>
            <p:cNvSpPr/>
            <p:nvPr/>
          </p:nvSpPr>
          <p:spPr bwMode="auto">
            <a:xfrm>
              <a:off x="3753700" y="1767497"/>
              <a:ext cx="5066771" cy="1728192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Obraz 41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934074" y="1916832"/>
              <a:ext cx="1346049" cy="254575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1" name="Elipsa 10"/>
            <p:cNvSpPr/>
            <p:nvPr/>
          </p:nvSpPr>
          <p:spPr bwMode="auto">
            <a:xfrm>
              <a:off x="7885188" y="141674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Obraz 70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796134" y="3645024"/>
              <a:ext cx="2143458" cy="662091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46" name="pole tekstowe 45"/>
            <p:cNvSpPr txBox="1"/>
            <p:nvPr/>
          </p:nvSpPr>
          <p:spPr bwMode="auto">
            <a:xfrm>
              <a:off x="6084168" y="4437112"/>
              <a:ext cx="16738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dirty="0" err="1" smtClean="0"/>
                <a:t>Bound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useless</a:t>
              </a:r>
              <a:endParaRPr lang="en-US" sz="2000" dirty="0"/>
            </a:p>
          </p:txBody>
        </p:sp>
        <p:pic>
          <p:nvPicPr>
            <p:cNvPr id="81" name="Obraz 80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158210" y="980728"/>
              <a:ext cx="628878" cy="255743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85" name="Obraz 84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298458" y="1340767"/>
              <a:ext cx="652637" cy="255744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88" name="Prostokąt 87"/>
            <p:cNvSpPr/>
            <p:nvPr/>
          </p:nvSpPr>
          <p:spPr bwMode="auto">
            <a:xfrm>
              <a:off x="3789355" y="2060848"/>
              <a:ext cx="206581" cy="6527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Łącznik prosty 88"/>
            <p:cNvCxnSpPr/>
            <p:nvPr/>
          </p:nvCxnSpPr>
          <p:spPr bwMode="auto">
            <a:xfrm flipV="1">
              <a:off x="3769341" y="2101393"/>
              <a:ext cx="6078" cy="648071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Prostokąt 89"/>
            <p:cNvSpPr/>
            <p:nvPr/>
          </p:nvSpPr>
          <p:spPr bwMode="auto">
            <a:xfrm>
              <a:off x="8604448" y="2132856"/>
              <a:ext cx="206581" cy="6527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upa 38"/>
            <p:cNvGrpSpPr/>
            <p:nvPr/>
          </p:nvGrpSpPr>
          <p:grpSpPr bwMode="auto">
            <a:xfrm>
              <a:off x="3779912" y="1196752"/>
              <a:ext cx="5040560" cy="1800201"/>
              <a:chOff x="3567661" y="1484783"/>
              <a:chExt cx="5040560" cy="1800201"/>
            </a:xfrm>
          </p:grpSpPr>
          <p:grpSp>
            <p:nvGrpSpPr>
              <p:cNvPr id="4" name="Grupa 37"/>
              <p:cNvGrpSpPr/>
              <p:nvPr/>
            </p:nvGrpSpPr>
            <p:grpSpPr bwMode="auto">
              <a:xfrm>
                <a:off x="3567661" y="1484783"/>
                <a:ext cx="5040560" cy="1800201"/>
                <a:chOff x="3567661" y="1484783"/>
                <a:chExt cx="5040560" cy="1800201"/>
              </a:xfrm>
            </p:grpSpPr>
            <p:sp>
              <p:nvSpPr>
                <p:cNvPr id="20" name="Elipsa 19"/>
                <p:cNvSpPr/>
                <p:nvPr/>
              </p:nvSpPr>
              <p:spPr bwMode="auto">
                <a:xfrm>
                  <a:off x="3567661" y="1556792"/>
                  <a:ext cx="5040560" cy="1728192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1" name="Obraz 20" descr="TP_tmp.emf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2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 bwMode="auto">
                <a:xfrm>
                  <a:off x="7666039" y="1484783"/>
                  <a:ext cx="304801" cy="278893"/>
                </a:xfrm>
                <a:prstGeom prst="rect">
                  <a:avLst/>
                </a:prstGeom>
                <a:noFill/>
                <a:ln/>
                <a:effectLst/>
              </p:spPr>
            </p:pic>
          </p:grpSp>
          <p:sp>
            <p:nvSpPr>
              <p:cNvPr id="19" name="Elipsa 18"/>
              <p:cNvSpPr/>
              <p:nvPr/>
            </p:nvSpPr>
            <p:spPr bwMode="auto">
              <a:xfrm>
                <a:off x="7666039" y="1700807"/>
                <a:ext cx="72008" cy="7200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1" name="Łącznik prosty 90"/>
            <p:cNvCxnSpPr/>
            <p:nvPr/>
          </p:nvCxnSpPr>
          <p:spPr bwMode="auto">
            <a:xfrm flipV="1">
              <a:off x="8822499" y="2128416"/>
              <a:ext cx="6078" cy="648071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Elipsa 83"/>
            <p:cNvSpPr/>
            <p:nvPr/>
          </p:nvSpPr>
          <p:spPr bwMode="auto">
            <a:xfrm>
              <a:off x="8340579" y="1603773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Elipsa 81"/>
            <p:cNvSpPr/>
            <p:nvPr/>
          </p:nvSpPr>
          <p:spPr bwMode="auto">
            <a:xfrm>
              <a:off x="7398893" y="1319189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1"/>
          <p:cNvSpPr txBox="1">
            <a:spLocks/>
          </p:cNvSpPr>
          <p:nvPr/>
        </p:nvSpPr>
        <p:spPr>
          <a:xfrm>
            <a:off x="179512" y="0"/>
            <a:ext cx="91440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latin typeface="+mj-lt"/>
                <a:ea typeface="+mj-ea"/>
                <a:cs typeface="+mj-cs"/>
              </a:rPr>
              <a:t>Quantum </a:t>
            </a:r>
            <a:r>
              <a:rPr lang="pl-PL" sz="4400" b="1" dirty="0" err="1" smtClean="0">
                <a:latin typeface="+mj-lt"/>
                <a:ea typeface="+mj-ea"/>
                <a:cs typeface="+mj-cs"/>
              </a:rPr>
              <a:t>simulation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555776" y="980728"/>
            <a:ext cx="1872208" cy="2088232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Łącznik prosty 5"/>
          <p:cNvCxnSpPr/>
          <p:nvPr/>
        </p:nvCxnSpPr>
        <p:spPr bwMode="auto">
          <a:xfrm>
            <a:off x="2915815" y="1340768"/>
            <a:ext cx="1349557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>
            <a:off x="3203847" y="1052736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7164288" y="908720"/>
            <a:ext cx="1080120" cy="21602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rostokąt 9"/>
          <p:cNvSpPr/>
          <p:nvPr/>
        </p:nvSpPr>
        <p:spPr>
          <a:xfrm>
            <a:off x="5148064" y="980728"/>
            <a:ext cx="1512168" cy="20882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rostokąt 10"/>
          <p:cNvSpPr/>
          <p:nvPr/>
        </p:nvSpPr>
        <p:spPr>
          <a:xfrm>
            <a:off x="467544" y="980728"/>
            <a:ext cx="1512168" cy="20882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chemat blokowy: opóźnienie 11"/>
          <p:cNvSpPr/>
          <p:nvPr/>
        </p:nvSpPr>
        <p:spPr>
          <a:xfrm>
            <a:off x="5940152" y="1412776"/>
            <a:ext cx="648072" cy="1152128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" name="Łącznik prosty ze strzałką 12"/>
          <p:cNvCxnSpPr/>
          <p:nvPr/>
        </p:nvCxnSpPr>
        <p:spPr>
          <a:xfrm>
            <a:off x="2123728" y="1844824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>
            <a:off x="4644008" y="234888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>
            <a:off x="6732240" y="234888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/>
          <p:cNvCxnSpPr/>
          <p:nvPr/>
        </p:nvCxnSpPr>
        <p:spPr>
          <a:xfrm>
            <a:off x="3526348" y="1772816"/>
            <a:ext cx="0" cy="43204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/>
          <p:cNvCxnSpPr/>
          <p:nvPr/>
        </p:nvCxnSpPr>
        <p:spPr bwMode="auto">
          <a:xfrm>
            <a:off x="2950284" y="2636912"/>
            <a:ext cx="1277549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Prostokąt 19"/>
          <p:cNvSpPr/>
          <p:nvPr/>
        </p:nvSpPr>
        <p:spPr>
          <a:xfrm>
            <a:off x="3166308" y="2348880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3" name="Obraz 2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7584" y="1628800"/>
            <a:ext cx="867193" cy="434597"/>
          </a:xfrm>
          <a:prstGeom prst="rect">
            <a:avLst/>
          </a:prstGeom>
          <a:noFill/>
          <a:ln/>
          <a:effectLst/>
        </p:spPr>
      </p:pic>
      <p:pic>
        <p:nvPicPr>
          <p:cNvPr id="24" name="Obraz 2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148064" y="1844824"/>
            <a:ext cx="761250" cy="559531"/>
          </a:xfrm>
          <a:prstGeom prst="rect">
            <a:avLst/>
          </a:prstGeom>
          <a:noFill/>
          <a:ln/>
          <a:effectLst/>
        </p:spPr>
      </p:pic>
      <p:pic>
        <p:nvPicPr>
          <p:cNvPr id="25" name="Obraz 2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6012160" y="1844824"/>
            <a:ext cx="395322" cy="360758"/>
          </a:xfrm>
          <a:prstGeom prst="rect">
            <a:avLst/>
          </a:prstGeom>
          <a:noFill/>
          <a:ln/>
          <a:effectLst/>
        </p:spPr>
      </p:pic>
      <p:pic>
        <p:nvPicPr>
          <p:cNvPr id="26" name="Obraz 2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80312" y="1988840"/>
            <a:ext cx="572802" cy="349409"/>
          </a:xfrm>
          <a:prstGeom prst="rect">
            <a:avLst/>
          </a:prstGeom>
          <a:noFill/>
          <a:ln/>
          <a:effectLst/>
        </p:spPr>
      </p:pic>
      <p:pic>
        <p:nvPicPr>
          <p:cNvPr id="27" name="Obraz 26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3401276" y="1124744"/>
            <a:ext cx="409492" cy="374685"/>
          </a:xfrm>
          <a:prstGeom prst="rect">
            <a:avLst/>
          </a:prstGeom>
          <a:noFill/>
          <a:ln/>
          <a:effectLst/>
        </p:spPr>
      </p:pic>
      <p:pic>
        <p:nvPicPr>
          <p:cNvPr id="28" name="Obraz 27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3347864" y="2420888"/>
            <a:ext cx="409492" cy="374685"/>
          </a:xfrm>
          <a:prstGeom prst="rect">
            <a:avLst/>
          </a:prstGeom>
          <a:noFill/>
          <a:ln/>
          <a:effectLst/>
        </p:spPr>
      </p:pic>
      <p:sp>
        <p:nvSpPr>
          <p:cNvPr id="29" name="pole tekstowe 28"/>
          <p:cNvSpPr txBox="1"/>
          <p:nvPr/>
        </p:nvSpPr>
        <p:spPr>
          <a:xfrm>
            <a:off x="395536" y="3068960"/>
            <a:ext cx="2255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err="1" smtClean="0"/>
              <a:t>Classical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simulation</a:t>
            </a:r>
            <a:endParaRPr lang="en-US" sz="2000" b="1" dirty="0"/>
          </a:p>
        </p:txBody>
      </p:sp>
      <p:cxnSp>
        <p:nvCxnSpPr>
          <p:cNvPr id="30" name="Łącznik prosty 29"/>
          <p:cNvCxnSpPr/>
          <p:nvPr/>
        </p:nvCxnSpPr>
        <p:spPr bwMode="auto">
          <a:xfrm>
            <a:off x="393310" y="4437112"/>
            <a:ext cx="122636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Prostokąt 30"/>
          <p:cNvSpPr/>
          <p:nvPr/>
        </p:nvSpPr>
        <p:spPr>
          <a:xfrm>
            <a:off x="609334" y="4149080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9" name="Obraz 58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806762" y="4221088"/>
            <a:ext cx="409491" cy="374684"/>
          </a:xfrm>
          <a:prstGeom prst="rect">
            <a:avLst/>
          </a:prstGeom>
          <a:noFill/>
          <a:ln/>
          <a:effectLst/>
        </p:spPr>
      </p:pic>
      <p:sp>
        <p:nvSpPr>
          <p:cNvPr id="33" name="pole tekstowe 32"/>
          <p:cNvSpPr txBox="1"/>
          <p:nvPr/>
        </p:nvSpPr>
        <p:spPr>
          <a:xfrm>
            <a:off x="1763688" y="4077072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 smtClean="0"/>
              <a:t>=</a:t>
            </a:r>
            <a:endParaRPr lang="en-US" sz="4400" dirty="0"/>
          </a:p>
        </p:txBody>
      </p:sp>
      <p:cxnSp>
        <p:nvCxnSpPr>
          <p:cNvPr id="34" name="Łącznik prosty 33"/>
          <p:cNvCxnSpPr/>
          <p:nvPr/>
        </p:nvCxnSpPr>
        <p:spPr bwMode="auto">
          <a:xfrm>
            <a:off x="2102360" y="3861048"/>
            <a:ext cx="1440160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Prostokąt 34"/>
          <p:cNvSpPr/>
          <p:nvPr/>
        </p:nvSpPr>
        <p:spPr>
          <a:xfrm>
            <a:off x="2390392" y="3573016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61" name="Obraz 60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2553768" y="3645024"/>
            <a:ext cx="477594" cy="342310"/>
          </a:xfrm>
          <a:prstGeom prst="rect">
            <a:avLst/>
          </a:prstGeom>
          <a:noFill/>
          <a:ln/>
          <a:effectLst/>
        </p:spPr>
      </p:pic>
      <p:pic>
        <p:nvPicPr>
          <p:cNvPr id="37" name="Obraz 36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/>
          <a:srcRect l="-47244" t="-40380" r="-47244" b="-40380"/>
          <a:stretch>
            <a:fillRect/>
          </a:stretch>
        </p:blipFill>
        <p:spPr bwMode="auto">
          <a:xfrm>
            <a:off x="2581695" y="4844438"/>
            <a:ext cx="398203" cy="43301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cxnSp>
        <p:nvCxnSpPr>
          <p:cNvPr id="38" name="Łącznik prosty ze strzałką 37"/>
          <p:cNvCxnSpPr/>
          <p:nvPr/>
        </p:nvCxnSpPr>
        <p:spPr>
          <a:xfrm flipV="1">
            <a:off x="2803823" y="4165058"/>
            <a:ext cx="0" cy="576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Obraz 59" descr="TP_tmp.em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908220" y="4293096"/>
            <a:ext cx="818452" cy="320720"/>
          </a:xfrm>
          <a:prstGeom prst="rect">
            <a:avLst/>
          </a:prstGeom>
          <a:noFill/>
          <a:ln/>
          <a:effectLst/>
        </p:spPr>
      </p:pic>
      <p:sp>
        <p:nvSpPr>
          <p:cNvPr id="41" name="pole tekstowe 40"/>
          <p:cNvSpPr txBox="1"/>
          <p:nvPr/>
        </p:nvSpPr>
        <p:spPr>
          <a:xfrm>
            <a:off x="3851920" y="4077072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 smtClean="0"/>
              <a:t>=</a:t>
            </a:r>
            <a:endParaRPr lang="en-US" sz="4400" dirty="0"/>
          </a:p>
        </p:txBody>
      </p:sp>
      <p:grpSp>
        <p:nvGrpSpPr>
          <p:cNvPr id="45" name="Grupa 44"/>
          <p:cNvGrpSpPr/>
          <p:nvPr/>
        </p:nvGrpSpPr>
        <p:grpSpPr>
          <a:xfrm>
            <a:off x="467544" y="3789040"/>
            <a:ext cx="7492041" cy="2120398"/>
            <a:chOff x="467544" y="3789040"/>
            <a:chExt cx="7492041" cy="2120398"/>
          </a:xfrm>
        </p:grpSpPr>
        <p:grpSp>
          <p:nvGrpSpPr>
            <p:cNvPr id="44" name="Grupa 43"/>
            <p:cNvGrpSpPr/>
            <p:nvPr/>
          </p:nvGrpSpPr>
          <p:grpSpPr>
            <a:xfrm>
              <a:off x="4355976" y="3789040"/>
              <a:ext cx="1800200" cy="1296144"/>
              <a:chOff x="4355976" y="3789040"/>
              <a:chExt cx="1800200" cy="1296144"/>
            </a:xfrm>
          </p:grpSpPr>
          <p:cxnSp>
            <p:nvCxnSpPr>
              <p:cNvPr id="51" name="Łącznik prosty 50"/>
              <p:cNvCxnSpPr/>
              <p:nvPr/>
            </p:nvCxnSpPr>
            <p:spPr bwMode="auto">
              <a:xfrm>
                <a:off x="4788024" y="4869160"/>
                <a:ext cx="936104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Łącznik prosty 41"/>
              <p:cNvCxnSpPr/>
              <p:nvPr/>
            </p:nvCxnSpPr>
            <p:spPr bwMode="auto">
              <a:xfrm>
                <a:off x="4427984" y="4077072"/>
                <a:ext cx="1728192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" name="Prostokąt 42"/>
              <p:cNvSpPr/>
              <p:nvPr/>
            </p:nvSpPr>
            <p:spPr>
              <a:xfrm>
                <a:off x="5004048" y="3789040"/>
                <a:ext cx="800100" cy="129614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pic>
            <p:nvPicPr>
              <p:cNvPr id="48" name="Obraz 47" descr="TP_tmp.emf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4" cstate="print"/>
              <a:stretch>
                <a:fillRect/>
              </a:stretch>
            </p:blipFill>
            <p:spPr bwMode="auto">
              <a:xfrm>
                <a:off x="5286310" y="4221088"/>
                <a:ext cx="239822" cy="272618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63" name="Obraz 62" descr="TP_tmp.emf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2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4355976" y="4725144"/>
                <a:ext cx="320134" cy="232666"/>
              </a:xfrm>
              <a:prstGeom prst="rect">
                <a:avLst/>
              </a:prstGeom>
              <a:noFill/>
              <a:ln/>
              <a:effectLst/>
            </p:spPr>
          </p:pic>
        </p:grpSp>
        <p:pic>
          <p:nvPicPr>
            <p:cNvPr id="58" name="Obraz 57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67544" y="5589240"/>
              <a:ext cx="3003676" cy="32013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5" name="Obraz 64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139952" y="5589240"/>
              <a:ext cx="3819633" cy="320198"/>
            </a:xfrm>
            <a:prstGeom prst="rect">
              <a:avLst/>
            </a:prstGeom>
            <a:noFill/>
            <a:ln/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Łącznik prosty 50"/>
          <p:cNvCxnSpPr/>
          <p:nvPr/>
        </p:nvCxnSpPr>
        <p:spPr bwMode="auto">
          <a:xfrm>
            <a:off x="2627784" y="4869160"/>
            <a:ext cx="936104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ytuł 11"/>
          <p:cNvSpPr txBox="1">
            <a:spLocks/>
          </p:cNvSpPr>
          <p:nvPr/>
        </p:nvSpPr>
        <p:spPr>
          <a:xfrm>
            <a:off x="179512" y="0"/>
            <a:ext cx="91440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latin typeface="+mj-lt"/>
                <a:ea typeface="+mj-ea"/>
                <a:cs typeface="+mj-cs"/>
              </a:rPr>
              <a:t>Quantum </a:t>
            </a:r>
            <a:r>
              <a:rPr lang="pl-PL" sz="4400" b="1" dirty="0" err="1" smtClean="0">
                <a:latin typeface="+mj-lt"/>
                <a:ea typeface="+mj-ea"/>
                <a:cs typeface="+mj-cs"/>
              </a:rPr>
              <a:t>simulation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555776" y="980728"/>
            <a:ext cx="1872208" cy="2088232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Łącznik prosty 5"/>
          <p:cNvCxnSpPr/>
          <p:nvPr/>
        </p:nvCxnSpPr>
        <p:spPr bwMode="auto">
          <a:xfrm>
            <a:off x="2915815" y="1340768"/>
            <a:ext cx="1349557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>
            <a:off x="3203847" y="1052736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7164288" y="908720"/>
            <a:ext cx="1080120" cy="21602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rostokąt 9"/>
          <p:cNvSpPr/>
          <p:nvPr/>
        </p:nvSpPr>
        <p:spPr>
          <a:xfrm>
            <a:off x="5148064" y="980728"/>
            <a:ext cx="1512168" cy="20882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rostokąt 10"/>
          <p:cNvSpPr/>
          <p:nvPr/>
        </p:nvSpPr>
        <p:spPr>
          <a:xfrm>
            <a:off x="467544" y="980728"/>
            <a:ext cx="1512168" cy="20882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chemat blokowy: opóźnienie 11"/>
          <p:cNvSpPr/>
          <p:nvPr/>
        </p:nvSpPr>
        <p:spPr>
          <a:xfrm>
            <a:off x="5940152" y="1412776"/>
            <a:ext cx="648072" cy="1152128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" name="Łącznik prosty ze strzałką 12"/>
          <p:cNvCxnSpPr/>
          <p:nvPr/>
        </p:nvCxnSpPr>
        <p:spPr>
          <a:xfrm>
            <a:off x="2123728" y="1844824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>
            <a:off x="4644008" y="234888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>
            <a:off x="6732240" y="2348880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/>
          <p:cNvCxnSpPr/>
          <p:nvPr/>
        </p:nvCxnSpPr>
        <p:spPr>
          <a:xfrm>
            <a:off x="3526348" y="1772816"/>
            <a:ext cx="0" cy="43204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/>
          <p:cNvCxnSpPr/>
          <p:nvPr/>
        </p:nvCxnSpPr>
        <p:spPr bwMode="auto">
          <a:xfrm>
            <a:off x="2950284" y="2636912"/>
            <a:ext cx="1277549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Prostokąt 19"/>
          <p:cNvSpPr/>
          <p:nvPr/>
        </p:nvSpPr>
        <p:spPr>
          <a:xfrm>
            <a:off x="3166308" y="2348880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3" name="Obraz 2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27584" y="1628800"/>
            <a:ext cx="867193" cy="434597"/>
          </a:xfrm>
          <a:prstGeom prst="rect">
            <a:avLst/>
          </a:prstGeom>
          <a:noFill/>
          <a:ln/>
          <a:effectLst/>
        </p:spPr>
      </p:pic>
      <p:pic>
        <p:nvPicPr>
          <p:cNvPr id="24" name="Obraz 2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148064" y="1844824"/>
            <a:ext cx="761250" cy="559531"/>
          </a:xfrm>
          <a:prstGeom prst="rect">
            <a:avLst/>
          </a:prstGeom>
          <a:noFill/>
          <a:ln/>
          <a:effectLst/>
        </p:spPr>
      </p:pic>
      <p:pic>
        <p:nvPicPr>
          <p:cNvPr id="25" name="Obraz 2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6012160" y="1844824"/>
            <a:ext cx="395322" cy="360758"/>
          </a:xfrm>
          <a:prstGeom prst="rect">
            <a:avLst/>
          </a:prstGeom>
          <a:noFill/>
          <a:ln/>
          <a:effectLst/>
        </p:spPr>
      </p:pic>
      <p:pic>
        <p:nvPicPr>
          <p:cNvPr id="26" name="Obraz 2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80312" y="1988840"/>
            <a:ext cx="572802" cy="349409"/>
          </a:xfrm>
          <a:prstGeom prst="rect">
            <a:avLst/>
          </a:prstGeom>
          <a:noFill/>
          <a:ln/>
          <a:effectLst/>
        </p:spPr>
      </p:pic>
      <p:pic>
        <p:nvPicPr>
          <p:cNvPr id="27" name="Obraz 26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/>
          <a:stretch>
            <a:fillRect/>
          </a:stretch>
        </p:blipFill>
        <p:spPr bwMode="auto">
          <a:xfrm>
            <a:off x="3401276" y="1124744"/>
            <a:ext cx="409492" cy="374685"/>
          </a:xfrm>
          <a:prstGeom prst="rect">
            <a:avLst/>
          </a:prstGeom>
          <a:noFill/>
          <a:ln/>
          <a:effectLst/>
        </p:spPr>
      </p:pic>
      <p:pic>
        <p:nvPicPr>
          <p:cNvPr id="28" name="Obraz 27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/>
          <a:stretch>
            <a:fillRect/>
          </a:stretch>
        </p:blipFill>
        <p:spPr bwMode="auto">
          <a:xfrm>
            <a:off x="3347864" y="2420888"/>
            <a:ext cx="409492" cy="374685"/>
          </a:xfrm>
          <a:prstGeom prst="rect">
            <a:avLst/>
          </a:prstGeom>
          <a:noFill/>
          <a:ln/>
          <a:effectLst/>
        </p:spPr>
      </p:pic>
      <p:sp>
        <p:nvSpPr>
          <p:cNvPr id="29" name="pole tekstowe 28"/>
          <p:cNvSpPr txBox="1"/>
          <p:nvPr/>
        </p:nvSpPr>
        <p:spPr>
          <a:xfrm>
            <a:off x="395536" y="3068960"/>
            <a:ext cx="2377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Quantum </a:t>
            </a:r>
            <a:r>
              <a:rPr lang="pl-PL" sz="2000" b="1" dirty="0" err="1" smtClean="0"/>
              <a:t>simulation</a:t>
            </a:r>
            <a:endParaRPr lang="en-US" sz="2000" b="1" dirty="0"/>
          </a:p>
        </p:txBody>
      </p:sp>
      <p:cxnSp>
        <p:nvCxnSpPr>
          <p:cNvPr id="30" name="Łącznik prosty 29"/>
          <p:cNvCxnSpPr/>
          <p:nvPr/>
        </p:nvCxnSpPr>
        <p:spPr bwMode="auto">
          <a:xfrm>
            <a:off x="393310" y="4437112"/>
            <a:ext cx="122636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Prostokąt 30"/>
          <p:cNvSpPr/>
          <p:nvPr/>
        </p:nvSpPr>
        <p:spPr>
          <a:xfrm>
            <a:off x="609334" y="4149080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9" name="Obraz 58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/>
          <a:stretch>
            <a:fillRect/>
          </a:stretch>
        </p:blipFill>
        <p:spPr bwMode="auto">
          <a:xfrm>
            <a:off x="806762" y="4221088"/>
            <a:ext cx="409491" cy="374684"/>
          </a:xfrm>
          <a:prstGeom prst="rect">
            <a:avLst/>
          </a:prstGeom>
          <a:noFill/>
          <a:ln/>
          <a:effectLst/>
        </p:spPr>
      </p:pic>
      <p:sp>
        <p:nvSpPr>
          <p:cNvPr id="33" name="pole tekstowe 32"/>
          <p:cNvSpPr txBox="1"/>
          <p:nvPr/>
        </p:nvSpPr>
        <p:spPr>
          <a:xfrm>
            <a:off x="1763688" y="4077072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 smtClean="0"/>
              <a:t>=</a:t>
            </a:r>
            <a:endParaRPr lang="en-US" sz="4400" dirty="0"/>
          </a:p>
        </p:txBody>
      </p:sp>
      <p:cxnSp>
        <p:nvCxnSpPr>
          <p:cNvPr id="42" name="Łącznik prosty 41"/>
          <p:cNvCxnSpPr/>
          <p:nvPr/>
        </p:nvCxnSpPr>
        <p:spPr bwMode="auto">
          <a:xfrm>
            <a:off x="2267744" y="4077072"/>
            <a:ext cx="1728192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Prostokąt 42"/>
          <p:cNvSpPr/>
          <p:nvPr/>
        </p:nvSpPr>
        <p:spPr>
          <a:xfrm>
            <a:off x="2843808" y="3789040"/>
            <a:ext cx="800100" cy="12961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8" name="Obraz 47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3126070" y="4221088"/>
            <a:ext cx="239822" cy="272618"/>
          </a:xfrm>
          <a:prstGeom prst="rect">
            <a:avLst/>
          </a:prstGeom>
          <a:noFill/>
          <a:ln/>
          <a:effectLst/>
        </p:spPr>
      </p:pic>
      <p:pic>
        <p:nvPicPr>
          <p:cNvPr id="63" name="Obraz 62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195736" y="4725144"/>
            <a:ext cx="320134" cy="232666"/>
          </a:xfrm>
          <a:prstGeom prst="rect">
            <a:avLst/>
          </a:prstGeom>
          <a:noFill/>
          <a:ln/>
          <a:effectLst/>
        </p:spPr>
      </p:pic>
      <p:pic>
        <p:nvPicPr>
          <p:cNvPr id="44" name="Obraz 43" descr="TP_tmp.em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7544" y="5445224"/>
            <a:ext cx="320197" cy="232711"/>
          </a:xfrm>
          <a:prstGeom prst="rect">
            <a:avLst/>
          </a:prstGeom>
          <a:noFill/>
          <a:ln/>
          <a:effectLst/>
        </p:spPr>
      </p:pic>
      <p:pic>
        <p:nvPicPr>
          <p:cNvPr id="49" name="Obraz 48" descr="TP_tmp.emf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75856" y="5373216"/>
            <a:ext cx="204568" cy="232543"/>
          </a:xfrm>
          <a:prstGeom prst="rect">
            <a:avLst/>
          </a:prstGeom>
          <a:noFill/>
          <a:ln/>
          <a:effectLst/>
        </p:spPr>
      </p:pic>
      <p:sp>
        <p:nvSpPr>
          <p:cNvPr id="45" name="pole tekstowe 44"/>
          <p:cNvSpPr txBox="1"/>
          <p:nvPr/>
        </p:nvSpPr>
        <p:spPr>
          <a:xfrm>
            <a:off x="971600" y="5301208"/>
            <a:ext cx="1665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arbitrary</a:t>
            </a:r>
            <a:r>
              <a:rPr lang="pl-PL" sz="2000" dirty="0" smtClean="0"/>
              <a:t> state</a:t>
            </a:r>
            <a:endParaRPr lang="en-US" sz="2000" dirty="0"/>
          </a:p>
        </p:txBody>
      </p:sp>
      <p:sp>
        <p:nvSpPr>
          <p:cNvPr id="50" name="pole tekstowe 49"/>
          <p:cNvSpPr txBox="1"/>
          <p:nvPr/>
        </p:nvSpPr>
        <p:spPr>
          <a:xfrm>
            <a:off x="3707904" y="5301208"/>
            <a:ext cx="1613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arbitrary</a:t>
            </a:r>
            <a:r>
              <a:rPr lang="pl-PL" sz="2000" dirty="0" smtClean="0"/>
              <a:t> map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555776" y="980728"/>
            <a:ext cx="1872208" cy="2376264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11"/>
          <p:cNvSpPr txBox="1">
            <a:spLocks/>
          </p:cNvSpPr>
          <p:nvPr/>
        </p:nvSpPr>
        <p:spPr>
          <a:xfrm>
            <a:off x="179512" y="0"/>
            <a:ext cx="91440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smtClean="0">
                <a:latin typeface="+mj-lt"/>
                <a:ea typeface="+mj-ea"/>
                <a:cs typeface="+mj-cs"/>
              </a:rPr>
              <a:t>Quantum </a:t>
            </a:r>
            <a:r>
              <a:rPr lang="pl-PL" sz="4400" b="1" dirty="0" err="1" smtClean="0">
                <a:latin typeface="+mj-lt"/>
                <a:ea typeface="+mj-ea"/>
                <a:cs typeface="+mj-cs"/>
              </a:rPr>
              <a:t>simulation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Łącznik prosty 5"/>
          <p:cNvCxnSpPr/>
          <p:nvPr/>
        </p:nvCxnSpPr>
        <p:spPr bwMode="auto">
          <a:xfrm>
            <a:off x="2699792" y="1340768"/>
            <a:ext cx="1656184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/>
        </p:nvSpPr>
        <p:spPr>
          <a:xfrm>
            <a:off x="7164288" y="908720"/>
            <a:ext cx="1080120" cy="24482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rostokąt 9"/>
          <p:cNvSpPr/>
          <p:nvPr/>
        </p:nvSpPr>
        <p:spPr>
          <a:xfrm>
            <a:off x="5148064" y="980728"/>
            <a:ext cx="1512168" cy="2376264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rostokąt 10"/>
          <p:cNvSpPr/>
          <p:nvPr/>
        </p:nvSpPr>
        <p:spPr>
          <a:xfrm>
            <a:off x="467544" y="980728"/>
            <a:ext cx="1512168" cy="23762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chemat blokowy: opóźnienie 11"/>
          <p:cNvSpPr/>
          <p:nvPr/>
        </p:nvSpPr>
        <p:spPr>
          <a:xfrm>
            <a:off x="5940152" y="1556792"/>
            <a:ext cx="648072" cy="1152128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" name="Łącznik prosty ze strzałką 12"/>
          <p:cNvCxnSpPr/>
          <p:nvPr/>
        </p:nvCxnSpPr>
        <p:spPr>
          <a:xfrm>
            <a:off x="2123728" y="2204864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>
            <a:off x="4572000" y="2204864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>
            <a:off x="6732240" y="2060848"/>
            <a:ext cx="36004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/>
          <p:cNvCxnSpPr/>
          <p:nvPr/>
        </p:nvCxnSpPr>
        <p:spPr>
          <a:xfrm>
            <a:off x="3526348" y="1772816"/>
            <a:ext cx="0" cy="43204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Obraz 2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99592" y="1772816"/>
            <a:ext cx="867193" cy="434597"/>
          </a:xfrm>
          <a:prstGeom prst="rect">
            <a:avLst/>
          </a:prstGeom>
          <a:noFill/>
          <a:ln/>
          <a:effectLst/>
        </p:spPr>
      </p:pic>
      <p:pic>
        <p:nvPicPr>
          <p:cNvPr id="24" name="Obraz 23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148064" y="1844824"/>
            <a:ext cx="761250" cy="559531"/>
          </a:xfrm>
          <a:prstGeom prst="rect">
            <a:avLst/>
          </a:prstGeom>
          <a:noFill/>
          <a:ln/>
          <a:effectLst/>
        </p:spPr>
      </p:pic>
      <p:pic>
        <p:nvPicPr>
          <p:cNvPr id="25" name="Obraz 2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6012160" y="1988840"/>
            <a:ext cx="395322" cy="360758"/>
          </a:xfrm>
          <a:prstGeom prst="rect">
            <a:avLst/>
          </a:prstGeom>
          <a:noFill/>
          <a:ln/>
          <a:effectLst/>
        </p:spPr>
      </p:pic>
      <p:pic>
        <p:nvPicPr>
          <p:cNvPr id="26" name="Obraz 2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380312" y="1916832"/>
            <a:ext cx="572802" cy="349409"/>
          </a:xfrm>
          <a:prstGeom prst="rect">
            <a:avLst/>
          </a:prstGeom>
          <a:noFill/>
          <a:ln/>
          <a:effectLst/>
        </p:spPr>
      </p:pic>
      <p:cxnSp>
        <p:nvCxnSpPr>
          <p:cNvPr id="38" name="Łącznik prosty 37"/>
          <p:cNvCxnSpPr/>
          <p:nvPr/>
        </p:nvCxnSpPr>
        <p:spPr bwMode="auto">
          <a:xfrm>
            <a:off x="3059832" y="1700808"/>
            <a:ext cx="144016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>
            <a:off x="3203847" y="1052736"/>
            <a:ext cx="800100" cy="7920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8" name="Obraz 47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/>
          <a:stretch>
            <a:fillRect/>
          </a:stretch>
        </p:blipFill>
        <p:spPr bwMode="auto">
          <a:xfrm>
            <a:off x="3491880" y="1268760"/>
            <a:ext cx="239822" cy="272618"/>
          </a:xfrm>
          <a:prstGeom prst="rect">
            <a:avLst/>
          </a:prstGeom>
          <a:noFill/>
          <a:ln/>
          <a:effectLst/>
        </p:spPr>
      </p:pic>
      <p:cxnSp>
        <p:nvCxnSpPr>
          <p:cNvPr id="47" name="Łącznik prosty 46"/>
          <p:cNvCxnSpPr/>
          <p:nvPr/>
        </p:nvCxnSpPr>
        <p:spPr bwMode="auto">
          <a:xfrm>
            <a:off x="2699793" y="2708920"/>
            <a:ext cx="1656184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Łącznik prosty 54"/>
          <p:cNvCxnSpPr/>
          <p:nvPr/>
        </p:nvCxnSpPr>
        <p:spPr bwMode="auto">
          <a:xfrm>
            <a:off x="3059833" y="3068960"/>
            <a:ext cx="144016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Prostokąt 55"/>
          <p:cNvSpPr/>
          <p:nvPr/>
        </p:nvSpPr>
        <p:spPr>
          <a:xfrm>
            <a:off x="3203848" y="2420888"/>
            <a:ext cx="800100" cy="7920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7" name="Obraz 56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/>
          <a:stretch>
            <a:fillRect/>
          </a:stretch>
        </p:blipFill>
        <p:spPr bwMode="auto">
          <a:xfrm>
            <a:off x="3491880" y="2636912"/>
            <a:ext cx="239822" cy="272618"/>
          </a:xfrm>
          <a:prstGeom prst="rect">
            <a:avLst/>
          </a:prstGeom>
          <a:noFill/>
          <a:ln/>
          <a:effectLst/>
        </p:spPr>
      </p:pic>
      <p:pic>
        <p:nvPicPr>
          <p:cNvPr id="31" name="Obraz 30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227476" y="3717032"/>
            <a:ext cx="4761891" cy="508569"/>
          </a:xfrm>
          <a:prstGeom prst="rect">
            <a:avLst/>
          </a:prstGeom>
          <a:noFill/>
          <a:ln/>
          <a:effectLst/>
        </p:spPr>
      </p:pic>
      <p:pic>
        <p:nvPicPr>
          <p:cNvPr id="54" name="Obraz 53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5816" t="-35522" r="-25816" b="-35522"/>
          <a:stretch>
            <a:fillRect/>
          </a:stretch>
        </p:blipFill>
        <p:spPr bwMode="auto">
          <a:xfrm>
            <a:off x="2617146" y="2842297"/>
            <a:ext cx="485428" cy="3979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pic>
        <p:nvPicPr>
          <p:cNvPr id="66" name="Obraz 65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5816" t="-35522" r="-25816" b="-35522"/>
          <a:stretch>
            <a:fillRect/>
          </a:stretch>
        </p:blipFill>
        <p:spPr bwMode="auto">
          <a:xfrm>
            <a:off x="2627784" y="1484784"/>
            <a:ext cx="485428" cy="3979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68" name="pole tekstowe 67"/>
          <p:cNvSpPr txBox="1"/>
          <p:nvPr/>
        </p:nvSpPr>
        <p:spPr>
          <a:xfrm>
            <a:off x="467544" y="4293096"/>
            <a:ext cx="7979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Fisher </a:t>
            </a:r>
            <a:r>
              <a:rPr lang="pl-PL" sz="2000" b="1" dirty="0" err="1" smtClean="0"/>
              <a:t>information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cannot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increase</a:t>
            </a:r>
            <a:r>
              <a:rPr lang="pl-PL" sz="2000" b="1" dirty="0" smtClean="0"/>
              <a:t> under </a:t>
            </a:r>
            <a:r>
              <a:rPr lang="pl-PL" sz="2000" b="1" dirty="0" err="1" smtClean="0"/>
              <a:t>parameter</a:t>
            </a:r>
            <a:r>
              <a:rPr lang="pl-PL" sz="2000" b="1" dirty="0" smtClean="0"/>
              <a:t> independent CP map</a:t>
            </a:r>
            <a:endParaRPr lang="en-US" sz="2000" b="1" dirty="0"/>
          </a:p>
        </p:txBody>
      </p:sp>
      <p:pic>
        <p:nvPicPr>
          <p:cNvPr id="74" name="Obraz 73" descr="TP_tmp.em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877" t="-14903" r="-1877" b="-14903"/>
          <a:stretch>
            <a:fillRect/>
          </a:stretch>
        </p:blipFill>
        <p:spPr bwMode="auto">
          <a:xfrm>
            <a:off x="2123728" y="4725144"/>
            <a:ext cx="4974895" cy="78388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78" name="Obraz 77" descr="TP_tmp.emf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043608" y="5661248"/>
            <a:ext cx="2815868" cy="92579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80" name="pole tekstowe 79"/>
          <p:cNvSpPr txBox="1"/>
          <p:nvPr/>
        </p:nvSpPr>
        <p:spPr>
          <a:xfrm>
            <a:off x="4211960" y="5733256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We </a:t>
            </a:r>
            <a:r>
              <a:rPr lang="pl-PL" sz="2000" dirty="0" err="1" smtClean="0"/>
              <a:t>should</a:t>
            </a:r>
            <a:r>
              <a:rPr lang="pl-PL" sz="2000" dirty="0" smtClean="0"/>
              <a:t> </a:t>
            </a:r>
            <a:r>
              <a:rPr lang="pl-PL" sz="2000" dirty="0" err="1" smtClean="0"/>
              <a:t>look</a:t>
            </a:r>
            <a:r>
              <a:rPr lang="pl-PL" sz="2000" dirty="0" smtClean="0"/>
              <a:t> for </a:t>
            </a:r>
            <a:r>
              <a:rPr lang="pl-PL" sz="2000" dirty="0" err="1" smtClean="0"/>
              <a:t>the</a:t>
            </a:r>
            <a:r>
              <a:rPr lang="pl-PL" sz="2000" dirty="0" smtClean="0"/>
              <a:t> ,,</a:t>
            </a:r>
            <a:r>
              <a:rPr lang="pl-PL" sz="2000" dirty="0" err="1" smtClean="0"/>
              <a:t>worst</a:t>
            </a:r>
            <a:r>
              <a:rPr lang="pl-PL" sz="2000" dirty="0" smtClean="0"/>
              <a:t>’’ quantum </a:t>
            </a:r>
            <a:r>
              <a:rPr lang="pl-PL" sz="2000" dirty="0" err="1" smtClean="0"/>
              <a:t>simulation</a:t>
            </a:r>
            <a:r>
              <a:rPr lang="pl-PL" sz="2000" dirty="0" smtClean="0"/>
              <a:t> to </a:t>
            </a:r>
            <a:r>
              <a:rPr lang="pl-PL" sz="2000" dirty="0" err="1" smtClean="0"/>
              <a:t>get</a:t>
            </a:r>
            <a:r>
              <a:rPr lang="pl-PL" sz="2000" dirty="0" smtClean="0"/>
              <a:t> </a:t>
            </a:r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tightest</a:t>
            </a:r>
            <a:r>
              <a:rPr lang="pl-PL" sz="2000" dirty="0" smtClean="0"/>
              <a:t> </a:t>
            </a:r>
            <a:r>
              <a:rPr lang="pl-PL" sz="2000" dirty="0" err="1" smtClean="0"/>
              <a:t>bounds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zcounts.t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44900" y="3659357"/>
            <a:ext cx="5499100" cy="3198643"/>
          </a:xfrm>
          <a:prstGeom prst="rect">
            <a:avLst/>
          </a:prstGeom>
        </p:spPr>
      </p:pic>
      <p:cxnSp>
        <p:nvCxnSpPr>
          <p:cNvPr id="5" name="Łącznik prosty 4"/>
          <p:cNvCxnSpPr/>
          <p:nvPr/>
        </p:nvCxnSpPr>
        <p:spPr>
          <a:xfrm>
            <a:off x="2740001" y="1962150"/>
            <a:ext cx="1387499" cy="158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Łącznik prosty 5"/>
          <p:cNvCxnSpPr/>
          <p:nvPr/>
        </p:nvCxnSpPr>
        <p:spPr>
          <a:xfrm>
            <a:off x="2740001" y="3429000"/>
            <a:ext cx="1343049" cy="158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>
            <a:off x="2971800" y="1739900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 dirty="0"/>
          </a:p>
        </p:txBody>
      </p:sp>
      <p:cxnSp>
        <p:nvCxnSpPr>
          <p:cNvPr id="8" name="Łącznik prosty 7"/>
          <p:cNvCxnSpPr/>
          <p:nvPr/>
        </p:nvCxnSpPr>
        <p:spPr>
          <a:xfrm rot="10800000">
            <a:off x="1692251" y="2705100"/>
            <a:ext cx="104775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flipV="1">
            <a:off x="1666851" y="1962150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V="1">
            <a:off x="587351" y="2705100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rostokąt 10"/>
          <p:cNvSpPr/>
          <p:nvPr/>
        </p:nvSpPr>
        <p:spPr>
          <a:xfrm>
            <a:off x="1317502" y="2584450"/>
            <a:ext cx="755650" cy="22225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12" name="Łącznik prosty 11"/>
          <p:cNvCxnSpPr/>
          <p:nvPr/>
        </p:nvCxnSpPr>
        <p:spPr>
          <a:xfrm rot="10800000">
            <a:off x="5194300" y="2673350"/>
            <a:ext cx="104775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 rot="10800000">
            <a:off x="4127500" y="1962150"/>
            <a:ext cx="104775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Obraz 5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57649" y="1917700"/>
            <a:ext cx="167640" cy="19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Łącznik prosty 14"/>
          <p:cNvCxnSpPr/>
          <p:nvPr/>
        </p:nvCxnSpPr>
        <p:spPr>
          <a:xfrm flipV="1">
            <a:off x="5168900" y="1930400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Obraz 1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482600" y="2895600"/>
            <a:ext cx="381586" cy="349151"/>
          </a:xfrm>
          <a:prstGeom prst="rect">
            <a:avLst/>
          </a:prstGeom>
          <a:noFill/>
          <a:ln/>
          <a:effectLst/>
        </p:spPr>
      </p:pic>
      <p:cxnSp>
        <p:nvCxnSpPr>
          <p:cNvPr id="17" name="Łącznik prosty 16"/>
          <p:cNvCxnSpPr/>
          <p:nvPr/>
        </p:nvCxnSpPr>
        <p:spPr>
          <a:xfrm flipV="1">
            <a:off x="4127500" y="2673350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>
            <a:off x="4819551" y="2552700"/>
            <a:ext cx="755650" cy="22225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9" name="Schemat blokowy: opóźnienie 18"/>
          <p:cNvSpPr/>
          <p:nvPr/>
        </p:nvSpPr>
        <p:spPr>
          <a:xfrm>
            <a:off x="6623213" y="1708150"/>
            <a:ext cx="577850" cy="488950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0" name="Schemat blokowy: opóźnienie 19"/>
          <p:cNvSpPr/>
          <p:nvPr/>
        </p:nvSpPr>
        <p:spPr>
          <a:xfrm>
            <a:off x="6623213" y="3130550"/>
            <a:ext cx="577850" cy="488950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grpSp>
        <p:nvGrpSpPr>
          <p:cNvPr id="2" name="Grupa 86"/>
          <p:cNvGrpSpPr>
            <a:grpSpLocks/>
          </p:cNvGrpSpPr>
          <p:nvPr/>
        </p:nvGrpSpPr>
        <p:grpSpPr bwMode="auto">
          <a:xfrm>
            <a:off x="6737350" y="1841500"/>
            <a:ext cx="280988" cy="1601788"/>
            <a:chOff x="7664804" y="2540000"/>
            <a:chExt cx="279993" cy="1601412"/>
          </a:xfrm>
        </p:grpSpPr>
        <p:pic>
          <p:nvPicPr>
            <p:cNvPr id="22" name="Obraz 81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664804" y="3962400"/>
              <a:ext cx="279993" cy="179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Obraz 84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664942" y="2540000"/>
              <a:ext cx="279718" cy="178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4" name="Łącznik prosty 23"/>
          <p:cNvCxnSpPr/>
          <p:nvPr/>
        </p:nvCxnSpPr>
        <p:spPr>
          <a:xfrm>
            <a:off x="6223000" y="1930400"/>
            <a:ext cx="400050" cy="222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/>
        </p:nvCxnSpPr>
        <p:spPr>
          <a:xfrm flipV="1">
            <a:off x="6223000" y="3375025"/>
            <a:ext cx="400050" cy="222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a 88"/>
          <p:cNvGrpSpPr/>
          <p:nvPr/>
        </p:nvGrpSpPr>
        <p:grpSpPr>
          <a:xfrm>
            <a:off x="6572470" y="1295400"/>
            <a:ext cx="2355191" cy="1733499"/>
            <a:chOff x="6572470" y="1295400"/>
            <a:chExt cx="2355191" cy="1733499"/>
          </a:xfrm>
        </p:grpSpPr>
        <p:pic>
          <p:nvPicPr>
            <p:cNvPr id="27" name="Obraz 26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/>
            <a:stretch>
              <a:fillRect/>
            </a:stretch>
          </p:blipFill>
          <p:spPr bwMode="auto">
            <a:xfrm>
              <a:off x="6616700" y="1295400"/>
              <a:ext cx="2310961" cy="266700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8" name="Obraz 27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/>
            <a:stretch>
              <a:fillRect/>
            </a:stretch>
          </p:blipFill>
          <p:spPr bwMode="auto">
            <a:xfrm>
              <a:off x="6572470" y="2762250"/>
              <a:ext cx="2310521" cy="266649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9" name="pole tekstowe 28"/>
          <p:cNvSpPr txBox="1"/>
          <p:nvPr/>
        </p:nvSpPr>
        <p:spPr>
          <a:xfrm>
            <a:off x="251520" y="4509120"/>
            <a:ext cx="364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Poisson </a:t>
            </a:r>
            <a:r>
              <a:rPr lang="pl-PL" sz="2000" dirty="0" err="1" smtClean="0"/>
              <a:t>statistics</a:t>
            </a:r>
            <a:endParaRPr lang="pl-PL" sz="2000" dirty="0" smtClean="0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31" name="Łącznik prosty ze strzałką 30"/>
          <p:cNvCxnSpPr/>
          <p:nvPr/>
        </p:nvCxnSpPr>
        <p:spPr>
          <a:xfrm rot="5400000">
            <a:off x="4861719" y="6028531"/>
            <a:ext cx="400050" cy="158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/>
          <p:cNvCxnSpPr/>
          <p:nvPr/>
        </p:nvCxnSpPr>
        <p:spPr>
          <a:xfrm rot="5400000">
            <a:off x="4772819" y="6028531"/>
            <a:ext cx="400050" cy="158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/>
        </p:nvCxnSpPr>
        <p:spPr>
          <a:xfrm rot="5400000">
            <a:off x="4995069" y="6028531"/>
            <a:ext cx="400050" cy="158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33"/>
          <p:cNvCxnSpPr/>
          <p:nvPr/>
        </p:nvCxnSpPr>
        <p:spPr>
          <a:xfrm rot="5400000">
            <a:off x="4906169" y="6028531"/>
            <a:ext cx="400050" cy="158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upa 54"/>
          <p:cNvGrpSpPr/>
          <p:nvPr/>
        </p:nvGrpSpPr>
        <p:grpSpPr bwMode="auto">
          <a:xfrm>
            <a:off x="395532" y="5517231"/>
            <a:ext cx="3168352" cy="1008112"/>
            <a:chOff x="395533" y="5517231"/>
            <a:chExt cx="3168352" cy="1008112"/>
          </a:xfrm>
        </p:grpSpPr>
        <p:sp>
          <p:nvSpPr>
            <p:cNvPr id="43" name="Prostokąt 42"/>
            <p:cNvSpPr/>
            <p:nvPr/>
          </p:nvSpPr>
          <p:spPr bwMode="auto">
            <a:xfrm>
              <a:off x="395533" y="5517231"/>
              <a:ext cx="3168352" cy="10081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Obraz 52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08450" y="5589237"/>
              <a:ext cx="2767976" cy="572684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6" name="pole tekstowe 35"/>
            <p:cNvSpPr txBox="1"/>
            <p:nvPr/>
          </p:nvSpPr>
          <p:spPr bwMode="auto">
            <a:xfrm>
              <a:off x="539549" y="6021287"/>
              <a:ext cx="2952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/>
                <a:t>classical (standard) scaling</a:t>
              </a:r>
              <a:endParaRPr lang="en-US" sz="2000" smtClean="0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37" name="Prostokąt 36"/>
          <p:cNvSpPr/>
          <p:nvPr/>
        </p:nvSpPr>
        <p:spPr>
          <a:xfrm>
            <a:off x="4927600" y="3740150"/>
            <a:ext cx="311150" cy="248920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ytuł 1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„</a:t>
            </a:r>
            <a:r>
              <a:rPr kumimoji="0" lang="pl-PL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Classical</a:t>
            </a: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” interferometry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5" name="Obraz 44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1187624" y="5013176"/>
            <a:ext cx="1776457" cy="289190"/>
          </a:xfrm>
          <a:prstGeom prst="rect">
            <a:avLst/>
          </a:prstGeom>
          <a:noFill/>
          <a:ln/>
          <a:effectLst/>
        </p:spPr>
      </p:pic>
      <p:sp>
        <p:nvSpPr>
          <p:cNvPr id="46" name="pole tekstowe 45"/>
          <p:cNvSpPr txBox="1"/>
          <p:nvPr/>
        </p:nvSpPr>
        <p:spPr>
          <a:xfrm>
            <a:off x="539552" y="3501008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 smtClean="0"/>
              <a:t>the</a:t>
            </a:r>
            <a:r>
              <a:rPr lang="pl-PL" sz="2000" dirty="0" smtClean="0"/>
              <a:t> </a:t>
            </a:r>
            <a:r>
              <a:rPr lang="pl-PL" sz="2000" dirty="0" err="1" smtClean="0"/>
              <a:t>best</a:t>
            </a:r>
            <a:r>
              <a:rPr lang="pl-PL" sz="2000" dirty="0" smtClean="0"/>
              <a:t> </a:t>
            </a:r>
            <a:r>
              <a:rPr lang="pl-PL" sz="2000" dirty="0" err="1" smtClean="0"/>
              <a:t>estimator</a:t>
            </a:r>
            <a:endParaRPr lang="pl-PL" sz="2000" dirty="0" smtClean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Obraz 48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467544" y="3933056"/>
            <a:ext cx="2998884" cy="483297"/>
          </a:xfrm>
          <a:prstGeom prst="rect">
            <a:avLst/>
          </a:prstGeom>
          <a:noFill/>
          <a:ln/>
          <a:effectLst/>
        </p:spPr>
      </p:pic>
      <p:sp>
        <p:nvSpPr>
          <p:cNvPr id="41" name="pole tekstowe 40"/>
          <p:cNvSpPr txBox="1"/>
          <p:nvPr/>
        </p:nvSpPr>
        <p:spPr>
          <a:xfrm>
            <a:off x="1547664" y="2132856"/>
            <a:ext cx="3744416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Each photon interferes only with itself!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 animBg="1"/>
      <p:bldP spid="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rostokąt 45"/>
          <p:cNvSpPr/>
          <p:nvPr/>
        </p:nvSpPr>
        <p:spPr>
          <a:xfrm>
            <a:off x="755576" y="1916832"/>
            <a:ext cx="7992888" cy="136815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11"/>
          <p:cNvSpPr txBox="1">
            <a:spLocks/>
          </p:cNvSpPr>
          <p:nvPr/>
        </p:nvSpPr>
        <p:spPr>
          <a:xfrm>
            <a:off x="179512" y="0"/>
            <a:ext cx="91440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err="1" smtClean="0">
                <a:latin typeface="+mj-lt"/>
                <a:ea typeface="+mj-ea"/>
                <a:cs typeface="+mj-cs"/>
              </a:rPr>
              <a:t>Search</a:t>
            </a:r>
            <a:r>
              <a:rPr lang="pl-PL" sz="4400" b="1" dirty="0" smtClean="0">
                <a:latin typeface="+mj-lt"/>
                <a:ea typeface="+mj-ea"/>
                <a:cs typeface="+mj-cs"/>
              </a:rPr>
              <a:t> for </a:t>
            </a:r>
            <a:r>
              <a:rPr lang="pl-PL" sz="4400" b="1" dirty="0" err="1" smtClean="0">
                <a:latin typeface="+mj-lt"/>
                <a:ea typeface="+mj-ea"/>
                <a:cs typeface="+mj-cs"/>
              </a:rPr>
              <a:t>the,,worst</a:t>
            </a:r>
            <a:r>
              <a:rPr lang="pl-PL" sz="4400" b="1" dirty="0" smtClean="0">
                <a:latin typeface="+mj-lt"/>
                <a:ea typeface="+mj-ea"/>
                <a:cs typeface="+mj-cs"/>
              </a:rPr>
              <a:t>’’ Quantum </a:t>
            </a:r>
            <a:r>
              <a:rPr lang="pl-PL" sz="4400" b="1" dirty="0" err="1" smtClean="0">
                <a:latin typeface="+mj-lt"/>
                <a:ea typeface="+mj-ea"/>
                <a:cs typeface="+mj-cs"/>
              </a:rPr>
              <a:t>simulation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Prostokąt 4"/>
          <p:cNvSpPr/>
          <p:nvPr/>
        </p:nvSpPr>
        <p:spPr bwMode="auto">
          <a:xfrm>
            <a:off x="3237183" y="6237312"/>
            <a:ext cx="5906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solidFill>
                  <a:prstClr val="black"/>
                </a:solidFill>
              </a:rPr>
              <a:t>RDD,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 smtClean="0">
                <a:solidFill>
                  <a:prstClr val="black"/>
                </a:solidFill>
              </a:rPr>
              <a:t>J. </a:t>
            </a:r>
            <a:r>
              <a:rPr lang="pl-PL" sz="1600" dirty="0" err="1" smtClean="0">
                <a:solidFill>
                  <a:prstClr val="black"/>
                </a:solidFill>
              </a:rPr>
              <a:t>Kolodynski</a:t>
            </a:r>
            <a:r>
              <a:rPr lang="pl-PL" sz="1600" dirty="0" smtClean="0">
                <a:solidFill>
                  <a:prstClr val="black"/>
                </a:solidFill>
              </a:rPr>
              <a:t>, M. Guta, </a:t>
            </a:r>
            <a:r>
              <a:rPr lang="fr-FR" sz="1600" dirty="0" smtClean="0"/>
              <a:t>Nature Communications </a:t>
            </a:r>
            <a:r>
              <a:rPr lang="fr-FR" sz="1600" b="1" dirty="0" smtClean="0"/>
              <a:t>3</a:t>
            </a:r>
            <a:r>
              <a:rPr lang="fr-FR" sz="1600" dirty="0" smtClean="0"/>
              <a:t>, 1063 (2012)</a:t>
            </a:r>
            <a:endParaRPr lang="pl-PL" sz="1600" dirty="0" smtClean="0"/>
          </a:p>
          <a:p>
            <a:r>
              <a:rPr lang="pl-PL" sz="1600" dirty="0" smtClean="0">
                <a:solidFill>
                  <a:prstClr val="black"/>
                </a:solidFill>
              </a:rPr>
              <a:t>J. </a:t>
            </a:r>
            <a:r>
              <a:rPr lang="pl-PL" sz="1600" dirty="0" err="1" smtClean="0">
                <a:solidFill>
                  <a:prstClr val="black"/>
                </a:solidFill>
              </a:rPr>
              <a:t>Kolodynski</a:t>
            </a:r>
            <a:r>
              <a:rPr lang="pl-PL" sz="1600" dirty="0" smtClean="0">
                <a:solidFill>
                  <a:prstClr val="black"/>
                </a:solidFill>
              </a:rPr>
              <a:t>, RDD, New J. </a:t>
            </a:r>
            <a:r>
              <a:rPr lang="pl-PL" sz="1600" dirty="0" err="1" smtClean="0">
                <a:solidFill>
                  <a:prstClr val="black"/>
                </a:solidFill>
              </a:rPr>
              <a:t>Phys</a:t>
            </a:r>
            <a:r>
              <a:rPr lang="pl-PL" sz="1600" dirty="0" smtClean="0">
                <a:solidFill>
                  <a:prstClr val="black"/>
                </a:solidFill>
              </a:rPr>
              <a:t>. </a:t>
            </a:r>
            <a:r>
              <a:rPr lang="pl-PL" sz="1600" dirty="0" smtClean="0"/>
              <a:t>15, 073043 (2013) </a:t>
            </a:r>
            <a:endParaRPr lang="pl-PL" sz="1600" dirty="0" smtClean="0">
              <a:solidFill>
                <a:prstClr val="black"/>
              </a:solidFill>
            </a:endParaRPr>
          </a:p>
        </p:txBody>
      </p:sp>
      <p:pic>
        <p:nvPicPr>
          <p:cNvPr id="9" name="Obraz 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971600" y="1340768"/>
            <a:ext cx="3378325" cy="444300"/>
          </a:xfrm>
          <a:prstGeom prst="rect">
            <a:avLst/>
          </a:prstGeom>
          <a:noFill/>
          <a:ln/>
          <a:effectLst/>
        </p:spPr>
      </p:pic>
      <p:sp>
        <p:nvSpPr>
          <p:cNvPr id="7" name="pole tekstowe 6"/>
          <p:cNvSpPr txBox="1"/>
          <p:nvPr/>
        </p:nvSpPr>
        <p:spPr>
          <a:xfrm>
            <a:off x="539552" y="836712"/>
            <a:ext cx="4555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different</a:t>
            </a:r>
            <a:r>
              <a:rPr lang="pl-PL" sz="2000" dirty="0" smtClean="0"/>
              <a:t> </a:t>
            </a:r>
            <a:r>
              <a:rPr lang="pl-PL" sz="2000" dirty="0" err="1" smtClean="0"/>
              <a:t>equivalent</a:t>
            </a:r>
            <a:r>
              <a:rPr lang="pl-PL" sz="2000" dirty="0" smtClean="0"/>
              <a:t> Kraus </a:t>
            </a:r>
            <a:r>
              <a:rPr lang="pl-PL" sz="2000" dirty="0" err="1" smtClean="0"/>
              <a:t>represenations</a:t>
            </a:r>
            <a:r>
              <a:rPr lang="pl-PL" sz="2000" dirty="0" smtClean="0"/>
              <a:t> </a:t>
            </a:r>
            <a:endParaRPr lang="en-US" sz="2000" dirty="0"/>
          </a:p>
        </p:txBody>
      </p:sp>
      <p:pic>
        <p:nvPicPr>
          <p:cNvPr id="12" name="Obraz 1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5004048" y="1340768"/>
            <a:ext cx="3720260" cy="511867"/>
          </a:xfrm>
          <a:prstGeom prst="rect">
            <a:avLst/>
          </a:prstGeom>
          <a:noFill/>
          <a:ln/>
          <a:effectLst/>
        </p:spPr>
      </p:pic>
      <p:pic>
        <p:nvPicPr>
          <p:cNvPr id="47" name="Obraz 46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75512" y="1988840"/>
            <a:ext cx="3104832" cy="579213"/>
          </a:xfrm>
          <a:prstGeom prst="rect">
            <a:avLst/>
          </a:prstGeom>
          <a:noFill/>
          <a:ln/>
          <a:effectLst/>
        </p:spPr>
      </p:pic>
      <p:pic>
        <p:nvPicPr>
          <p:cNvPr id="49" name="Obraz 48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652118" y="2708919"/>
            <a:ext cx="2515165" cy="447699"/>
          </a:xfrm>
          <a:prstGeom prst="rect">
            <a:avLst/>
          </a:prstGeom>
          <a:noFill/>
          <a:ln/>
          <a:effectLst/>
        </p:spPr>
      </p:pic>
      <p:pic>
        <p:nvPicPr>
          <p:cNvPr id="48" name="Obraz 47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63405" y="2636911"/>
            <a:ext cx="2709593" cy="447409"/>
          </a:xfrm>
          <a:prstGeom prst="rect">
            <a:avLst/>
          </a:prstGeom>
          <a:noFill/>
          <a:ln/>
          <a:effectLst/>
        </p:spPr>
      </p:pic>
      <p:sp>
        <p:nvSpPr>
          <p:cNvPr id="11" name="pole tekstowe 10"/>
          <p:cNvSpPr txBox="1"/>
          <p:nvPr/>
        </p:nvSpPr>
        <p:spPr>
          <a:xfrm>
            <a:off x="683568" y="3356992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We </a:t>
            </a:r>
            <a:r>
              <a:rPr lang="pl-PL" sz="2000" dirty="0" err="1" smtClean="0"/>
              <a:t>require</a:t>
            </a:r>
            <a:r>
              <a:rPr lang="pl-PL" sz="2000" dirty="0" smtClean="0"/>
              <a:t> </a:t>
            </a:r>
            <a:r>
              <a:rPr lang="pl-PL" sz="2000" dirty="0" err="1" smtClean="0"/>
              <a:t>only</a:t>
            </a:r>
            <a:r>
              <a:rPr lang="pl-PL" sz="2000" dirty="0" smtClean="0"/>
              <a:t> a quantum </a:t>
            </a:r>
            <a:r>
              <a:rPr lang="pl-PL" sz="2000" dirty="0" err="1" smtClean="0"/>
              <a:t>simulation</a:t>
            </a:r>
            <a:r>
              <a:rPr lang="pl-PL" sz="2000" dirty="0" smtClean="0"/>
              <a:t> </a:t>
            </a:r>
            <a:r>
              <a:rPr lang="pl-PL" sz="2000" dirty="0" err="1" smtClean="0"/>
              <a:t>up</a:t>
            </a:r>
            <a:r>
              <a:rPr lang="pl-PL" sz="2000" dirty="0" smtClean="0"/>
              <a:t> to first order </a:t>
            </a:r>
            <a:r>
              <a:rPr lang="pl-PL" sz="2000" dirty="0" err="1" smtClean="0"/>
              <a:t>in</a:t>
            </a:r>
            <a:r>
              <a:rPr lang="pl-PL" sz="2000" dirty="0" smtClean="0"/>
              <a:t> </a:t>
            </a:r>
            <a:endParaRPr lang="en-US" sz="2000" dirty="0"/>
          </a:p>
        </p:txBody>
      </p:sp>
      <p:pic>
        <p:nvPicPr>
          <p:cNvPr id="13" name="Obraz 12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95936" y="3717032"/>
            <a:ext cx="349237" cy="291613"/>
          </a:xfrm>
          <a:prstGeom prst="rect">
            <a:avLst/>
          </a:prstGeom>
          <a:noFill/>
          <a:ln/>
          <a:effectLst/>
        </p:spPr>
      </p:pic>
      <p:pic>
        <p:nvPicPr>
          <p:cNvPr id="14" name="Obraz 13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5652120" y="3429000"/>
            <a:ext cx="2492961" cy="374865"/>
          </a:xfrm>
          <a:prstGeom prst="rect">
            <a:avLst/>
          </a:prstGeom>
          <a:noFill/>
          <a:ln/>
          <a:effectLst/>
        </p:spPr>
      </p:pic>
      <p:sp>
        <p:nvSpPr>
          <p:cNvPr id="15" name="pole tekstowe 14"/>
          <p:cNvSpPr txBox="1"/>
          <p:nvPr/>
        </p:nvSpPr>
        <p:spPr>
          <a:xfrm>
            <a:off x="5724128" y="3789040"/>
            <a:ext cx="2314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i="1" dirty="0" smtClean="0"/>
              <a:t>h</a:t>
            </a:r>
            <a:r>
              <a:rPr lang="pl-PL" sz="2000" dirty="0" smtClean="0"/>
              <a:t> – </a:t>
            </a:r>
            <a:r>
              <a:rPr lang="pl-PL" sz="2000" dirty="0" err="1" smtClean="0"/>
              <a:t>hermitian</a:t>
            </a:r>
            <a:r>
              <a:rPr lang="pl-PL" sz="2000" dirty="0" smtClean="0"/>
              <a:t> </a:t>
            </a:r>
            <a:r>
              <a:rPr lang="pl-PL" sz="2000" dirty="0" err="1" smtClean="0"/>
              <a:t>matrix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rostokąt 45"/>
          <p:cNvSpPr/>
          <p:nvPr/>
        </p:nvSpPr>
        <p:spPr>
          <a:xfrm>
            <a:off x="755576" y="1916832"/>
            <a:ext cx="7992888" cy="136815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11"/>
          <p:cNvSpPr txBox="1">
            <a:spLocks/>
          </p:cNvSpPr>
          <p:nvPr/>
        </p:nvSpPr>
        <p:spPr>
          <a:xfrm>
            <a:off x="179512" y="0"/>
            <a:ext cx="91440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err="1" smtClean="0">
                <a:latin typeface="+mj-lt"/>
                <a:ea typeface="+mj-ea"/>
                <a:cs typeface="+mj-cs"/>
              </a:rPr>
              <a:t>Search</a:t>
            </a:r>
            <a:r>
              <a:rPr lang="pl-PL" sz="4400" b="1" dirty="0" smtClean="0">
                <a:latin typeface="+mj-lt"/>
                <a:ea typeface="+mj-ea"/>
                <a:cs typeface="+mj-cs"/>
              </a:rPr>
              <a:t> for </a:t>
            </a:r>
            <a:r>
              <a:rPr lang="pl-PL" sz="4400" b="1" dirty="0" err="1" smtClean="0">
                <a:latin typeface="+mj-lt"/>
                <a:ea typeface="+mj-ea"/>
                <a:cs typeface="+mj-cs"/>
              </a:rPr>
              <a:t>the,,worst</a:t>
            </a:r>
            <a:r>
              <a:rPr lang="pl-PL" sz="4400" b="1" dirty="0" smtClean="0">
                <a:latin typeface="+mj-lt"/>
                <a:ea typeface="+mj-ea"/>
                <a:cs typeface="+mj-cs"/>
              </a:rPr>
              <a:t>’’ Quantum </a:t>
            </a:r>
            <a:r>
              <a:rPr lang="pl-PL" sz="4400" b="1" dirty="0" err="1" smtClean="0">
                <a:latin typeface="+mj-lt"/>
                <a:ea typeface="+mj-ea"/>
                <a:cs typeface="+mj-cs"/>
              </a:rPr>
              <a:t>simulation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Prostokąt 4"/>
          <p:cNvSpPr/>
          <p:nvPr/>
        </p:nvSpPr>
        <p:spPr bwMode="auto">
          <a:xfrm>
            <a:off x="3237183" y="6237312"/>
            <a:ext cx="5906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solidFill>
                  <a:prstClr val="black"/>
                </a:solidFill>
              </a:rPr>
              <a:t>RDD,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 smtClean="0">
                <a:solidFill>
                  <a:prstClr val="black"/>
                </a:solidFill>
              </a:rPr>
              <a:t>J. </a:t>
            </a:r>
            <a:r>
              <a:rPr lang="pl-PL" sz="1600" dirty="0" err="1" smtClean="0">
                <a:solidFill>
                  <a:prstClr val="black"/>
                </a:solidFill>
              </a:rPr>
              <a:t>Kolodynski</a:t>
            </a:r>
            <a:r>
              <a:rPr lang="pl-PL" sz="1600" dirty="0" smtClean="0">
                <a:solidFill>
                  <a:prstClr val="black"/>
                </a:solidFill>
              </a:rPr>
              <a:t>, M. Guta, </a:t>
            </a:r>
            <a:r>
              <a:rPr lang="fr-FR" sz="1600" dirty="0" smtClean="0"/>
              <a:t>Nature Communications </a:t>
            </a:r>
            <a:r>
              <a:rPr lang="fr-FR" sz="1600" b="1" dirty="0" smtClean="0"/>
              <a:t>3</a:t>
            </a:r>
            <a:r>
              <a:rPr lang="fr-FR" sz="1600" dirty="0" smtClean="0"/>
              <a:t>, 1063 (2012)</a:t>
            </a:r>
            <a:endParaRPr lang="pl-PL" sz="1600" dirty="0" smtClean="0"/>
          </a:p>
          <a:p>
            <a:r>
              <a:rPr lang="pl-PL" sz="1600" dirty="0" smtClean="0">
                <a:solidFill>
                  <a:prstClr val="black"/>
                </a:solidFill>
              </a:rPr>
              <a:t>J. </a:t>
            </a:r>
            <a:r>
              <a:rPr lang="pl-PL" sz="1600" dirty="0" err="1" smtClean="0">
                <a:solidFill>
                  <a:prstClr val="black"/>
                </a:solidFill>
              </a:rPr>
              <a:t>Kolodynski</a:t>
            </a:r>
            <a:r>
              <a:rPr lang="pl-PL" sz="1600" dirty="0" smtClean="0">
                <a:solidFill>
                  <a:prstClr val="black"/>
                </a:solidFill>
              </a:rPr>
              <a:t>, RDD, New J. </a:t>
            </a:r>
            <a:r>
              <a:rPr lang="pl-PL" sz="1600" dirty="0" err="1" smtClean="0">
                <a:solidFill>
                  <a:prstClr val="black"/>
                </a:solidFill>
              </a:rPr>
              <a:t>Phys</a:t>
            </a:r>
            <a:r>
              <a:rPr lang="pl-PL" sz="1600" dirty="0" smtClean="0">
                <a:solidFill>
                  <a:prstClr val="black"/>
                </a:solidFill>
              </a:rPr>
              <a:t>. </a:t>
            </a:r>
            <a:r>
              <a:rPr lang="pl-PL" sz="1600" dirty="0" smtClean="0"/>
              <a:t>15, 073043 (2013) </a:t>
            </a:r>
            <a:endParaRPr lang="pl-PL" sz="1600" dirty="0" smtClean="0">
              <a:solidFill>
                <a:prstClr val="black"/>
              </a:solidFill>
            </a:endParaRPr>
          </a:p>
        </p:txBody>
      </p:sp>
      <p:pic>
        <p:nvPicPr>
          <p:cNvPr id="9" name="Obraz 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971600" y="1340768"/>
            <a:ext cx="3378325" cy="444300"/>
          </a:xfrm>
          <a:prstGeom prst="rect">
            <a:avLst/>
          </a:prstGeom>
          <a:noFill/>
          <a:ln/>
          <a:effectLst/>
        </p:spPr>
      </p:pic>
      <p:sp>
        <p:nvSpPr>
          <p:cNvPr id="7" name="pole tekstowe 6"/>
          <p:cNvSpPr txBox="1"/>
          <p:nvPr/>
        </p:nvSpPr>
        <p:spPr>
          <a:xfrm>
            <a:off x="539552" y="836712"/>
            <a:ext cx="4555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different</a:t>
            </a:r>
            <a:r>
              <a:rPr lang="pl-PL" sz="2000" dirty="0" smtClean="0"/>
              <a:t> </a:t>
            </a:r>
            <a:r>
              <a:rPr lang="pl-PL" sz="2000" dirty="0" err="1" smtClean="0"/>
              <a:t>equivalent</a:t>
            </a:r>
            <a:r>
              <a:rPr lang="pl-PL" sz="2000" dirty="0" smtClean="0"/>
              <a:t> Kraus </a:t>
            </a:r>
            <a:r>
              <a:rPr lang="pl-PL" sz="2000" dirty="0" err="1" smtClean="0"/>
              <a:t>represenations</a:t>
            </a:r>
            <a:r>
              <a:rPr lang="pl-PL" sz="2000" dirty="0" smtClean="0"/>
              <a:t> </a:t>
            </a:r>
            <a:endParaRPr lang="en-US" sz="2000" dirty="0"/>
          </a:p>
        </p:txBody>
      </p:sp>
      <p:pic>
        <p:nvPicPr>
          <p:cNvPr id="12" name="Obraz 1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5004048" y="1340768"/>
            <a:ext cx="3720260" cy="511867"/>
          </a:xfrm>
          <a:prstGeom prst="rect">
            <a:avLst/>
          </a:prstGeom>
          <a:noFill/>
          <a:ln/>
          <a:effectLst/>
        </p:spPr>
      </p:pic>
      <p:pic>
        <p:nvPicPr>
          <p:cNvPr id="18" name="Obraz 17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75168" y="1988840"/>
            <a:ext cx="3105519" cy="546587"/>
          </a:xfrm>
          <a:prstGeom prst="rect">
            <a:avLst/>
          </a:prstGeom>
          <a:noFill/>
          <a:ln/>
          <a:effectLst/>
        </p:spPr>
      </p:pic>
      <p:sp>
        <p:nvSpPr>
          <p:cNvPr id="25" name="pole tekstowe 24"/>
          <p:cNvSpPr txBox="1"/>
          <p:nvPr/>
        </p:nvSpPr>
        <p:spPr>
          <a:xfrm>
            <a:off x="683568" y="3356992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We </a:t>
            </a:r>
            <a:r>
              <a:rPr lang="pl-PL" sz="2000" dirty="0" err="1" smtClean="0"/>
              <a:t>require</a:t>
            </a:r>
            <a:r>
              <a:rPr lang="pl-PL" sz="2000" dirty="0" smtClean="0"/>
              <a:t> </a:t>
            </a:r>
            <a:r>
              <a:rPr lang="pl-PL" sz="2000" dirty="0" err="1" smtClean="0"/>
              <a:t>only</a:t>
            </a:r>
            <a:r>
              <a:rPr lang="pl-PL" sz="2000" dirty="0" smtClean="0"/>
              <a:t> a quantum </a:t>
            </a:r>
            <a:r>
              <a:rPr lang="pl-PL" sz="2000" dirty="0" err="1" smtClean="0"/>
              <a:t>simulation</a:t>
            </a:r>
            <a:r>
              <a:rPr lang="pl-PL" sz="2000" dirty="0" smtClean="0"/>
              <a:t> </a:t>
            </a:r>
            <a:r>
              <a:rPr lang="pl-PL" sz="2000" dirty="0" err="1" smtClean="0"/>
              <a:t>up</a:t>
            </a:r>
            <a:r>
              <a:rPr lang="pl-PL" sz="2000" dirty="0" smtClean="0"/>
              <a:t> to first order </a:t>
            </a:r>
            <a:r>
              <a:rPr lang="pl-PL" sz="2000" dirty="0" err="1" smtClean="0"/>
              <a:t>in</a:t>
            </a:r>
            <a:r>
              <a:rPr lang="pl-PL" sz="2000" dirty="0" smtClean="0"/>
              <a:t> </a:t>
            </a:r>
            <a:endParaRPr lang="en-US" sz="2000" dirty="0"/>
          </a:p>
        </p:txBody>
      </p:sp>
      <p:pic>
        <p:nvPicPr>
          <p:cNvPr id="26" name="Obraz 2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95936" y="3717032"/>
            <a:ext cx="349237" cy="291613"/>
          </a:xfrm>
          <a:prstGeom prst="rect">
            <a:avLst/>
          </a:prstGeom>
          <a:noFill/>
          <a:ln/>
          <a:effectLst/>
        </p:spPr>
      </p:pic>
      <p:pic>
        <p:nvPicPr>
          <p:cNvPr id="35" name="Obraz 34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5652120" y="3429000"/>
            <a:ext cx="2492961" cy="374865"/>
          </a:xfrm>
          <a:prstGeom prst="rect">
            <a:avLst/>
          </a:prstGeom>
          <a:noFill/>
          <a:ln/>
          <a:effectLst/>
        </p:spPr>
      </p:pic>
      <p:sp>
        <p:nvSpPr>
          <p:cNvPr id="34" name="pole tekstowe 33"/>
          <p:cNvSpPr txBox="1"/>
          <p:nvPr/>
        </p:nvSpPr>
        <p:spPr>
          <a:xfrm>
            <a:off x="5724128" y="3789040"/>
            <a:ext cx="2314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i="1" dirty="0" smtClean="0"/>
              <a:t>h</a:t>
            </a:r>
            <a:r>
              <a:rPr lang="pl-PL" sz="2000" dirty="0" smtClean="0"/>
              <a:t> – </a:t>
            </a:r>
            <a:r>
              <a:rPr lang="pl-PL" sz="2000" dirty="0" err="1" smtClean="0"/>
              <a:t>hermitian</a:t>
            </a:r>
            <a:r>
              <a:rPr lang="pl-PL" sz="2000" dirty="0" smtClean="0"/>
              <a:t> </a:t>
            </a:r>
            <a:r>
              <a:rPr lang="pl-PL" sz="2000" dirty="0" err="1" smtClean="0"/>
              <a:t>matrix</a:t>
            </a:r>
            <a:endParaRPr lang="en-US" sz="2000" dirty="0"/>
          </a:p>
        </p:txBody>
      </p:sp>
      <p:pic>
        <p:nvPicPr>
          <p:cNvPr id="29" name="Obraz 28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419872" y="2708920"/>
            <a:ext cx="1648275" cy="447699"/>
          </a:xfrm>
          <a:prstGeom prst="rect">
            <a:avLst/>
          </a:prstGeom>
          <a:noFill/>
          <a:ln/>
          <a:effectLst/>
        </p:spPr>
      </p:pic>
      <p:pic>
        <p:nvPicPr>
          <p:cNvPr id="28" name="Obraz 27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043608" y="2708920"/>
            <a:ext cx="1815152" cy="447502"/>
          </a:xfrm>
          <a:prstGeom prst="rect">
            <a:avLst/>
          </a:prstGeom>
          <a:noFill/>
          <a:ln/>
          <a:effectLst/>
        </p:spPr>
      </p:pic>
      <p:pic>
        <p:nvPicPr>
          <p:cNvPr id="27" name="Obraz 26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868144" y="2708920"/>
            <a:ext cx="2599012" cy="47452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rostokąt 45"/>
          <p:cNvSpPr/>
          <p:nvPr/>
        </p:nvSpPr>
        <p:spPr>
          <a:xfrm>
            <a:off x="683568" y="980728"/>
            <a:ext cx="7992888" cy="136815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11"/>
          <p:cNvSpPr txBox="1">
            <a:spLocks/>
          </p:cNvSpPr>
          <p:nvPr/>
        </p:nvSpPr>
        <p:spPr>
          <a:xfrm>
            <a:off x="179512" y="0"/>
            <a:ext cx="91440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err="1" smtClean="0">
                <a:latin typeface="+mj-lt"/>
                <a:ea typeface="+mj-ea"/>
                <a:cs typeface="+mj-cs"/>
              </a:rPr>
              <a:t>Search</a:t>
            </a:r>
            <a:r>
              <a:rPr lang="pl-PL" sz="4400" b="1" dirty="0" smtClean="0">
                <a:latin typeface="+mj-lt"/>
                <a:ea typeface="+mj-ea"/>
                <a:cs typeface="+mj-cs"/>
              </a:rPr>
              <a:t> for </a:t>
            </a:r>
            <a:r>
              <a:rPr lang="pl-PL" sz="4400" b="1" dirty="0" err="1" smtClean="0">
                <a:latin typeface="+mj-lt"/>
                <a:ea typeface="+mj-ea"/>
                <a:cs typeface="+mj-cs"/>
              </a:rPr>
              <a:t>the,,worst</a:t>
            </a:r>
            <a:r>
              <a:rPr lang="pl-PL" sz="4400" b="1" dirty="0" smtClean="0">
                <a:latin typeface="+mj-lt"/>
                <a:ea typeface="+mj-ea"/>
                <a:cs typeface="+mj-cs"/>
              </a:rPr>
              <a:t>’’ Quantum </a:t>
            </a:r>
            <a:r>
              <a:rPr lang="pl-PL" sz="4400" b="1" dirty="0" err="1" smtClean="0">
                <a:latin typeface="+mj-lt"/>
                <a:ea typeface="+mj-ea"/>
                <a:cs typeface="+mj-cs"/>
              </a:rPr>
              <a:t>simulation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Prostokąt 4"/>
          <p:cNvSpPr/>
          <p:nvPr/>
        </p:nvSpPr>
        <p:spPr bwMode="auto">
          <a:xfrm>
            <a:off x="3237183" y="6237312"/>
            <a:ext cx="5906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solidFill>
                  <a:prstClr val="black"/>
                </a:solidFill>
              </a:rPr>
              <a:t>RDD,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 smtClean="0">
                <a:solidFill>
                  <a:prstClr val="black"/>
                </a:solidFill>
              </a:rPr>
              <a:t>J. </a:t>
            </a:r>
            <a:r>
              <a:rPr lang="pl-PL" sz="1600" dirty="0" err="1" smtClean="0">
                <a:solidFill>
                  <a:prstClr val="black"/>
                </a:solidFill>
              </a:rPr>
              <a:t>Kolodynski</a:t>
            </a:r>
            <a:r>
              <a:rPr lang="pl-PL" sz="1600" dirty="0" smtClean="0">
                <a:solidFill>
                  <a:prstClr val="black"/>
                </a:solidFill>
              </a:rPr>
              <a:t>, M. Guta, </a:t>
            </a:r>
            <a:r>
              <a:rPr lang="fr-FR" sz="1600" dirty="0" smtClean="0"/>
              <a:t>Nature Communications </a:t>
            </a:r>
            <a:r>
              <a:rPr lang="fr-FR" sz="1600" b="1" dirty="0" smtClean="0"/>
              <a:t>3</a:t>
            </a:r>
            <a:r>
              <a:rPr lang="fr-FR" sz="1600" dirty="0" smtClean="0"/>
              <a:t>, 1063 (2012)</a:t>
            </a:r>
            <a:endParaRPr lang="pl-PL" sz="1600" dirty="0" smtClean="0"/>
          </a:p>
          <a:p>
            <a:r>
              <a:rPr lang="pl-PL" sz="1600" dirty="0" smtClean="0">
                <a:solidFill>
                  <a:prstClr val="black"/>
                </a:solidFill>
              </a:rPr>
              <a:t>J. </a:t>
            </a:r>
            <a:r>
              <a:rPr lang="pl-PL" sz="1600" dirty="0" err="1" smtClean="0">
                <a:solidFill>
                  <a:prstClr val="black"/>
                </a:solidFill>
              </a:rPr>
              <a:t>Kolodynski</a:t>
            </a:r>
            <a:r>
              <a:rPr lang="pl-PL" sz="1600" dirty="0" smtClean="0">
                <a:solidFill>
                  <a:prstClr val="black"/>
                </a:solidFill>
              </a:rPr>
              <a:t>, RDD, New J. </a:t>
            </a:r>
            <a:r>
              <a:rPr lang="pl-PL" sz="1600" dirty="0" err="1" smtClean="0">
                <a:solidFill>
                  <a:prstClr val="black"/>
                </a:solidFill>
              </a:rPr>
              <a:t>Phys</a:t>
            </a:r>
            <a:r>
              <a:rPr lang="pl-PL" sz="1600" dirty="0" smtClean="0">
                <a:solidFill>
                  <a:prstClr val="black"/>
                </a:solidFill>
              </a:rPr>
              <a:t>. </a:t>
            </a:r>
            <a:r>
              <a:rPr lang="pl-PL" sz="1600" dirty="0" smtClean="0"/>
              <a:t>15, 073043 (2013) </a:t>
            </a:r>
            <a:endParaRPr lang="pl-PL" sz="1600" dirty="0" smtClean="0">
              <a:solidFill>
                <a:prstClr val="black"/>
              </a:solidFill>
            </a:endParaRPr>
          </a:p>
        </p:txBody>
      </p:sp>
      <p:pic>
        <p:nvPicPr>
          <p:cNvPr id="18" name="Obraz 17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03160" y="1052736"/>
            <a:ext cx="3105519" cy="546587"/>
          </a:xfrm>
          <a:prstGeom prst="rect">
            <a:avLst/>
          </a:prstGeom>
          <a:noFill/>
          <a:ln/>
          <a:effectLst/>
        </p:spPr>
      </p:pic>
      <p:pic>
        <p:nvPicPr>
          <p:cNvPr id="29" name="Obraz 28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347864" y="1772816"/>
            <a:ext cx="1648275" cy="447699"/>
          </a:xfrm>
          <a:prstGeom prst="rect">
            <a:avLst/>
          </a:prstGeom>
          <a:noFill/>
          <a:ln/>
          <a:effectLst/>
        </p:spPr>
      </p:pic>
      <p:pic>
        <p:nvPicPr>
          <p:cNvPr id="28" name="Obraz 27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71600" y="1772816"/>
            <a:ext cx="1815152" cy="447502"/>
          </a:xfrm>
          <a:prstGeom prst="rect">
            <a:avLst/>
          </a:prstGeom>
          <a:noFill/>
          <a:ln/>
          <a:effectLst/>
        </p:spPr>
      </p:pic>
      <p:pic>
        <p:nvPicPr>
          <p:cNvPr id="27" name="Obraz 2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796136" y="1772816"/>
            <a:ext cx="2599012" cy="474528"/>
          </a:xfrm>
          <a:prstGeom prst="rect">
            <a:avLst/>
          </a:prstGeom>
          <a:noFill/>
          <a:ln/>
          <a:effectLst/>
        </p:spPr>
      </p:pic>
      <p:grpSp>
        <p:nvGrpSpPr>
          <p:cNvPr id="55" name="Grupa 54"/>
          <p:cNvGrpSpPr/>
          <p:nvPr/>
        </p:nvGrpSpPr>
        <p:grpSpPr>
          <a:xfrm>
            <a:off x="395536" y="2636912"/>
            <a:ext cx="4047326" cy="3496454"/>
            <a:chOff x="395536" y="2636912"/>
            <a:chExt cx="4047326" cy="3496454"/>
          </a:xfrm>
        </p:grpSpPr>
        <p:grpSp>
          <p:nvGrpSpPr>
            <p:cNvPr id="44" name="Grupa 4"/>
            <p:cNvGrpSpPr/>
            <p:nvPr/>
          </p:nvGrpSpPr>
          <p:grpSpPr>
            <a:xfrm>
              <a:off x="899592" y="2924944"/>
              <a:ext cx="2543640" cy="828032"/>
              <a:chOff x="5997758" y="4941168"/>
              <a:chExt cx="2543640" cy="828032"/>
            </a:xfrm>
          </p:grpSpPr>
          <p:pic>
            <p:nvPicPr>
              <p:cNvPr id="45" name="Obraz 44" descr="TP_tmp.emf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6925096" y="5330010"/>
                <a:ext cx="178298" cy="202681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47" name="Elipsa 46"/>
              <p:cNvSpPr/>
              <p:nvPr/>
            </p:nvSpPr>
            <p:spPr>
              <a:xfrm>
                <a:off x="7365910" y="5185995"/>
                <a:ext cx="540000" cy="54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468000" h="468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Łącznik prosty ze strzałką 47"/>
              <p:cNvCxnSpPr/>
              <p:nvPr/>
            </p:nvCxnSpPr>
            <p:spPr>
              <a:xfrm>
                <a:off x="7941974" y="5402019"/>
                <a:ext cx="172819" cy="95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Elipsa 48"/>
              <p:cNvSpPr/>
              <p:nvPr/>
            </p:nvSpPr>
            <p:spPr>
              <a:xfrm>
                <a:off x="8157998" y="5185995"/>
                <a:ext cx="383400" cy="540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468630" h="46863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Elipsa 49"/>
              <p:cNvSpPr/>
              <p:nvPr/>
            </p:nvSpPr>
            <p:spPr>
              <a:xfrm>
                <a:off x="6084168" y="5229200"/>
                <a:ext cx="540000" cy="54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468000" h="468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Łuk 50"/>
              <p:cNvSpPr/>
              <p:nvPr/>
            </p:nvSpPr>
            <p:spPr>
              <a:xfrm>
                <a:off x="5997758" y="5185995"/>
                <a:ext cx="734482" cy="216024"/>
              </a:xfrm>
              <a:prstGeom prst="arc">
                <a:avLst>
                  <a:gd name="adj1" fmla="val 8176016"/>
                  <a:gd name="adj2" fmla="val 2201711"/>
                </a:avLst>
              </a:prstGeom>
              <a:ln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Obraz 51" descr="TP_tmp.emf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7956376" y="5157192"/>
                <a:ext cx="144016" cy="168499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53" name="Obraz 53" descr="TP_tmp.emf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6300192" y="4941168"/>
                <a:ext cx="167640" cy="196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4" name="pole tekstowe 53"/>
            <p:cNvSpPr txBox="1"/>
            <p:nvPr/>
          </p:nvSpPr>
          <p:spPr>
            <a:xfrm>
              <a:off x="1547664" y="2636912"/>
              <a:ext cx="1255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dirty="0" err="1" smtClean="0"/>
                <a:t>dephasing</a:t>
              </a:r>
              <a:endParaRPr lang="en-US" sz="2000" dirty="0"/>
            </a:p>
          </p:txBody>
        </p:sp>
        <p:pic>
          <p:nvPicPr>
            <p:cNvPr id="56" name="Obraz 55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55576" y="4149080"/>
              <a:ext cx="2769114" cy="355092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9" name="Obraz 58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3258" t="-10911" r="-3258" b="-10911"/>
            <a:stretch>
              <a:fillRect/>
            </a:stretch>
          </p:blipFill>
          <p:spPr bwMode="auto">
            <a:xfrm>
              <a:off x="971600" y="4725144"/>
              <a:ext cx="2452250" cy="837516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pic>
        <p:sp>
          <p:nvSpPr>
            <p:cNvPr id="60" name="pole tekstowe 59"/>
            <p:cNvSpPr txBox="1"/>
            <p:nvPr/>
          </p:nvSpPr>
          <p:spPr>
            <a:xfrm>
              <a:off x="395536" y="5733256"/>
              <a:ext cx="40473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dirty="0" err="1" smtClean="0"/>
                <a:t>the</a:t>
              </a:r>
              <a:r>
                <a:rPr lang="pl-PL" sz="2000" dirty="0" smtClean="0"/>
                <a:t> same as </a:t>
              </a:r>
              <a:r>
                <a:rPr lang="pl-PL" sz="2000" dirty="0" err="1" smtClean="0"/>
                <a:t>from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classical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simulation</a:t>
              </a:r>
              <a:endParaRPr lang="en-US" sz="2000" dirty="0"/>
            </a:p>
          </p:txBody>
        </p:sp>
      </p:grpSp>
      <p:grpSp>
        <p:nvGrpSpPr>
          <p:cNvPr id="57" name="Grupa 56"/>
          <p:cNvGrpSpPr/>
          <p:nvPr/>
        </p:nvGrpSpPr>
        <p:grpSpPr>
          <a:xfrm>
            <a:off x="5364088" y="2564904"/>
            <a:ext cx="2952328" cy="2865475"/>
            <a:chOff x="5364088" y="2564904"/>
            <a:chExt cx="2952328" cy="2865475"/>
          </a:xfrm>
        </p:grpSpPr>
        <p:sp>
          <p:nvSpPr>
            <p:cNvPr id="83" name="pole tekstowe 82"/>
            <p:cNvSpPr txBox="1"/>
            <p:nvPr/>
          </p:nvSpPr>
          <p:spPr>
            <a:xfrm>
              <a:off x="5580112" y="2564904"/>
              <a:ext cx="23451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dirty="0" err="1" smtClean="0"/>
                <a:t>Lossy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interferometer</a:t>
              </a:r>
              <a:endParaRPr lang="en-US" sz="2000" dirty="0"/>
            </a:p>
          </p:txBody>
        </p:sp>
        <p:grpSp>
          <p:nvGrpSpPr>
            <p:cNvPr id="84" name="Grupa 83"/>
            <p:cNvGrpSpPr/>
            <p:nvPr/>
          </p:nvGrpSpPr>
          <p:grpSpPr>
            <a:xfrm>
              <a:off x="5364088" y="2780928"/>
              <a:ext cx="2952328" cy="1217052"/>
              <a:chOff x="1173244" y="4752710"/>
              <a:chExt cx="2952328" cy="1217052"/>
            </a:xfrm>
          </p:grpSpPr>
          <p:cxnSp>
            <p:nvCxnSpPr>
              <p:cNvPr id="85" name="Łącznik prosty 84"/>
              <p:cNvCxnSpPr/>
              <p:nvPr/>
            </p:nvCxnSpPr>
            <p:spPr>
              <a:xfrm>
                <a:off x="1173244" y="5184756"/>
                <a:ext cx="360040" cy="2880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Łącznik prosty 85"/>
              <p:cNvCxnSpPr/>
              <p:nvPr/>
            </p:nvCxnSpPr>
            <p:spPr>
              <a:xfrm>
                <a:off x="1965332" y="5832828"/>
                <a:ext cx="1296144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Łącznik prosty 86"/>
              <p:cNvCxnSpPr/>
              <p:nvPr/>
            </p:nvCxnSpPr>
            <p:spPr>
              <a:xfrm>
                <a:off x="2109348" y="5184756"/>
                <a:ext cx="1224136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8" name="Prostokąt 87"/>
              <p:cNvSpPr/>
              <p:nvPr/>
            </p:nvSpPr>
            <p:spPr>
              <a:xfrm>
                <a:off x="2757420" y="4968732"/>
                <a:ext cx="504056" cy="43204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 dirty="0"/>
              </a:p>
            </p:txBody>
          </p:sp>
          <p:pic>
            <p:nvPicPr>
              <p:cNvPr id="89" name="Obraz 53" descr="TP_tmp.emf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899253" y="5074524"/>
                <a:ext cx="167640" cy="196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90" name="Łącznik prosty 89"/>
              <p:cNvCxnSpPr/>
              <p:nvPr/>
            </p:nvCxnSpPr>
            <p:spPr>
              <a:xfrm rot="5400000" flipH="1">
                <a:off x="2056926" y="5021157"/>
                <a:ext cx="545451" cy="8557"/>
              </a:xfrm>
              <a:prstGeom prst="line">
                <a:avLst/>
              </a:prstGeom>
              <a:ln>
                <a:prstDash val="dash"/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Łącznik prosty 90"/>
              <p:cNvCxnSpPr/>
              <p:nvPr/>
            </p:nvCxnSpPr>
            <p:spPr>
              <a:xfrm rot="5400000" flipH="1" flipV="1">
                <a:off x="2035863" y="5680253"/>
                <a:ext cx="568980" cy="10037"/>
              </a:xfrm>
              <a:prstGeom prst="line">
                <a:avLst/>
              </a:prstGeom>
              <a:ln>
                <a:prstDash val="dash"/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Łącznik prosty 91"/>
              <p:cNvCxnSpPr/>
              <p:nvPr/>
            </p:nvCxnSpPr>
            <p:spPr>
              <a:xfrm flipH="1" flipV="1">
                <a:off x="3780242" y="5593438"/>
                <a:ext cx="345330" cy="239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Łącznik prosty 92"/>
              <p:cNvCxnSpPr/>
              <p:nvPr/>
            </p:nvCxnSpPr>
            <p:spPr>
              <a:xfrm flipV="1">
                <a:off x="3621516" y="5184756"/>
                <a:ext cx="504056" cy="38291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Łącznik prosty 93"/>
              <p:cNvCxnSpPr/>
              <p:nvPr/>
            </p:nvCxnSpPr>
            <p:spPr>
              <a:xfrm flipV="1">
                <a:off x="3261476" y="5559761"/>
                <a:ext cx="395695" cy="27306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5" name="Prostokąt 94"/>
              <p:cNvSpPr/>
              <p:nvPr/>
            </p:nvSpPr>
            <p:spPr>
              <a:xfrm>
                <a:off x="3491880" y="5445224"/>
                <a:ext cx="504056" cy="14401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cxnSp>
            <p:nvCxnSpPr>
              <p:cNvPr id="96" name="Łącznik prosty 95"/>
              <p:cNvCxnSpPr/>
              <p:nvPr/>
            </p:nvCxnSpPr>
            <p:spPr>
              <a:xfrm>
                <a:off x="3333484" y="5184756"/>
                <a:ext cx="288032" cy="2160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Prostokąt 96"/>
              <p:cNvSpPr/>
              <p:nvPr/>
            </p:nvSpPr>
            <p:spPr>
              <a:xfrm rot="-2700000">
                <a:off x="2086448" y="5125852"/>
                <a:ext cx="504056" cy="14401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pic>
            <p:nvPicPr>
              <p:cNvPr id="98" name="Obraz 97" descr="TP_tmp.emf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2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81938" y="5112748"/>
                <a:ext cx="114300" cy="133731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99" name="Prostokąt 98"/>
              <p:cNvSpPr/>
              <p:nvPr/>
            </p:nvSpPr>
            <p:spPr>
              <a:xfrm rot="-2700000">
                <a:off x="2086448" y="5773924"/>
                <a:ext cx="504056" cy="14401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pic>
            <p:nvPicPr>
              <p:cNvPr id="100" name="Obraz 99" descr="TP_tmp.emf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81938" y="5760820"/>
                <a:ext cx="114300" cy="133731"/>
              </a:xfrm>
              <a:prstGeom prst="rect">
                <a:avLst/>
              </a:prstGeom>
              <a:noFill/>
              <a:ln/>
              <a:effectLst/>
            </p:spPr>
          </p:pic>
          <p:cxnSp>
            <p:nvCxnSpPr>
              <p:cNvPr id="101" name="Łącznik prosty 100"/>
              <p:cNvCxnSpPr/>
              <p:nvPr/>
            </p:nvCxnSpPr>
            <p:spPr>
              <a:xfrm flipH="1" flipV="1">
                <a:off x="1620002" y="5593438"/>
                <a:ext cx="345330" cy="239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Łącznik prosty 101"/>
              <p:cNvCxnSpPr/>
              <p:nvPr/>
            </p:nvCxnSpPr>
            <p:spPr>
              <a:xfrm flipV="1">
                <a:off x="1533284" y="5184756"/>
                <a:ext cx="576064" cy="38291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Łącznik prosty 102"/>
              <p:cNvCxnSpPr/>
              <p:nvPr/>
            </p:nvCxnSpPr>
            <p:spPr>
              <a:xfrm flipV="1">
                <a:off x="1245252" y="5616804"/>
                <a:ext cx="281062" cy="2160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" name="Prostokąt 103"/>
              <p:cNvSpPr/>
              <p:nvPr/>
            </p:nvSpPr>
            <p:spPr>
              <a:xfrm>
                <a:off x="1317260" y="5472788"/>
                <a:ext cx="504056" cy="14401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</p:grpSp>
        <p:pic>
          <p:nvPicPr>
            <p:cNvPr id="106" name="Obraz 105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580112" y="4149080"/>
              <a:ext cx="2540985" cy="33076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08" name="Obraz 107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722303" y="4725144"/>
              <a:ext cx="2311884" cy="705235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rostokąt 45"/>
          <p:cNvSpPr/>
          <p:nvPr/>
        </p:nvSpPr>
        <p:spPr>
          <a:xfrm>
            <a:off x="683568" y="980728"/>
            <a:ext cx="7992888" cy="136815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1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 err="1" smtClean="0">
                <a:latin typeface="+mj-lt"/>
                <a:ea typeface="+mj-ea"/>
                <a:cs typeface="+mj-cs"/>
              </a:rPr>
              <a:t>Search</a:t>
            </a:r>
            <a:r>
              <a:rPr lang="pl-PL" sz="4400" b="1" dirty="0" smtClean="0">
                <a:latin typeface="+mj-lt"/>
                <a:ea typeface="+mj-ea"/>
                <a:cs typeface="+mj-cs"/>
              </a:rPr>
              <a:t> for </a:t>
            </a:r>
            <a:r>
              <a:rPr lang="pl-PL" sz="4400" b="1" dirty="0" err="1" smtClean="0">
                <a:latin typeface="+mj-lt"/>
                <a:ea typeface="+mj-ea"/>
                <a:cs typeface="+mj-cs"/>
              </a:rPr>
              <a:t>the</a:t>
            </a:r>
            <a:r>
              <a:rPr lang="pl-PL" sz="4400" b="1" dirty="0" smtClean="0">
                <a:latin typeface="+mj-lt"/>
                <a:ea typeface="+mj-ea"/>
                <a:cs typeface="+mj-cs"/>
              </a:rPr>
              <a:t> ,,</a:t>
            </a:r>
            <a:r>
              <a:rPr lang="pl-PL" sz="4400" b="1" dirty="0" err="1" smtClean="0">
                <a:latin typeface="+mj-lt"/>
                <a:ea typeface="+mj-ea"/>
                <a:cs typeface="+mj-cs"/>
              </a:rPr>
              <a:t>worst</a:t>
            </a:r>
            <a:r>
              <a:rPr lang="pl-PL" sz="4400" b="1" dirty="0" smtClean="0">
                <a:latin typeface="+mj-lt"/>
                <a:ea typeface="+mj-ea"/>
                <a:cs typeface="+mj-cs"/>
              </a:rPr>
              <a:t>’’ quantum </a:t>
            </a:r>
            <a:r>
              <a:rPr lang="pl-PL" sz="4400" b="1" dirty="0" err="1" smtClean="0">
                <a:latin typeface="+mj-lt"/>
                <a:ea typeface="+mj-ea"/>
                <a:cs typeface="+mj-cs"/>
              </a:rPr>
              <a:t>simmulation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Prostokąt 4"/>
          <p:cNvSpPr/>
          <p:nvPr/>
        </p:nvSpPr>
        <p:spPr bwMode="auto">
          <a:xfrm>
            <a:off x="3237183" y="6237312"/>
            <a:ext cx="5906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solidFill>
                  <a:prstClr val="black"/>
                </a:solidFill>
              </a:rPr>
              <a:t>RDD,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 smtClean="0">
                <a:solidFill>
                  <a:prstClr val="black"/>
                </a:solidFill>
              </a:rPr>
              <a:t>J. </a:t>
            </a:r>
            <a:r>
              <a:rPr lang="pl-PL" sz="1600" dirty="0" err="1" smtClean="0">
                <a:solidFill>
                  <a:prstClr val="black"/>
                </a:solidFill>
              </a:rPr>
              <a:t>Kolodynski</a:t>
            </a:r>
            <a:r>
              <a:rPr lang="pl-PL" sz="1600" dirty="0" smtClean="0">
                <a:solidFill>
                  <a:prstClr val="black"/>
                </a:solidFill>
              </a:rPr>
              <a:t>, M. Guta, </a:t>
            </a:r>
            <a:r>
              <a:rPr lang="fr-FR" sz="1600" dirty="0" smtClean="0"/>
              <a:t>Nature Communications </a:t>
            </a:r>
            <a:r>
              <a:rPr lang="fr-FR" sz="1600" b="1" dirty="0" smtClean="0"/>
              <a:t>3</a:t>
            </a:r>
            <a:r>
              <a:rPr lang="fr-FR" sz="1600" dirty="0" smtClean="0"/>
              <a:t>, 1063 (2012)</a:t>
            </a:r>
            <a:endParaRPr lang="pl-PL" sz="1600" dirty="0" smtClean="0"/>
          </a:p>
          <a:p>
            <a:r>
              <a:rPr lang="pl-PL" sz="1600" dirty="0" smtClean="0">
                <a:solidFill>
                  <a:prstClr val="black"/>
                </a:solidFill>
              </a:rPr>
              <a:t>J. </a:t>
            </a:r>
            <a:r>
              <a:rPr lang="pl-PL" sz="1600" dirty="0" err="1" smtClean="0">
                <a:solidFill>
                  <a:prstClr val="black"/>
                </a:solidFill>
              </a:rPr>
              <a:t>Kolodynski</a:t>
            </a:r>
            <a:r>
              <a:rPr lang="pl-PL" sz="1600" dirty="0" smtClean="0">
                <a:solidFill>
                  <a:prstClr val="black"/>
                </a:solidFill>
              </a:rPr>
              <a:t>, RDD, New J. </a:t>
            </a:r>
            <a:r>
              <a:rPr lang="pl-PL" sz="1600" dirty="0" err="1" smtClean="0">
                <a:solidFill>
                  <a:prstClr val="black"/>
                </a:solidFill>
              </a:rPr>
              <a:t>Phys</a:t>
            </a:r>
            <a:r>
              <a:rPr lang="pl-PL" sz="1600" dirty="0" smtClean="0">
                <a:solidFill>
                  <a:prstClr val="black"/>
                </a:solidFill>
              </a:rPr>
              <a:t>. </a:t>
            </a:r>
            <a:r>
              <a:rPr lang="pl-PL" sz="1600" dirty="0" smtClean="0"/>
              <a:t>15, 073043 (2013) </a:t>
            </a:r>
            <a:endParaRPr lang="pl-PL" sz="1600" dirty="0" smtClean="0">
              <a:solidFill>
                <a:prstClr val="black"/>
              </a:solidFill>
            </a:endParaRPr>
          </a:p>
        </p:txBody>
      </p:sp>
      <p:pic>
        <p:nvPicPr>
          <p:cNvPr id="29" name="Obraz 2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948264" y="1700808"/>
            <a:ext cx="1648275" cy="447699"/>
          </a:xfrm>
          <a:prstGeom prst="rect">
            <a:avLst/>
          </a:prstGeom>
          <a:noFill/>
          <a:ln/>
          <a:effectLst/>
        </p:spPr>
      </p:pic>
      <p:pic>
        <p:nvPicPr>
          <p:cNvPr id="30" name="Obraz 29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1761" y="1700808"/>
            <a:ext cx="2902846" cy="670017"/>
          </a:xfrm>
          <a:prstGeom prst="rect">
            <a:avLst/>
          </a:prstGeom>
          <a:noFill/>
          <a:ln/>
          <a:effectLst/>
        </p:spPr>
      </p:pic>
      <p:pic>
        <p:nvPicPr>
          <p:cNvPr id="27" name="Obraz 26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95936" y="1700808"/>
            <a:ext cx="2599012" cy="474528"/>
          </a:xfrm>
          <a:prstGeom prst="rect">
            <a:avLst/>
          </a:prstGeom>
          <a:noFill/>
          <a:ln/>
          <a:effectLst/>
        </p:spPr>
      </p:pic>
      <p:sp>
        <p:nvSpPr>
          <p:cNvPr id="58" name="pole tekstowe 57"/>
          <p:cNvSpPr txBox="1"/>
          <p:nvPr/>
        </p:nvSpPr>
        <p:spPr>
          <a:xfrm>
            <a:off x="827584" y="1052736"/>
            <a:ext cx="2977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A </a:t>
            </a:r>
            <a:r>
              <a:rPr lang="pl-PL" sz="2000" b="1" dirty="0" err="1" smtClean="0"/>
              <a:t>semi-definite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programm</a:t>
            </a:r>
            <a:endParaRPr lang="en-US" sz="2000" b="1" dirty="0"/>
          </a:p>
        </p:txBody>
      </p:sp>
      <p:grpSp>
        <p:nvGrpSpPr>
          <p:cNvPr id="61" name="Grupa 60"/>
          <p:cNvGrpSpPr/>
          <p:nvPr/>
        </p:nvGrpSpPr>
        <p:grpSpPr>
          <a:xfrm>
            <a:off x="854224" y="3151989"/>
            <a:ext cx="1962152" cy="1324497"/>
            <a:chOff x="4572000" y="1412776"/>
            <a:chExt cx="2188348" cy="1584176"/>
          </a:xfrm>
        </p:grpSpPr>
        <p:pic>
          <p:nvPicPr>
            <p:cNvPr id="62" name="Obraz 61" descr="spheres.tif"/>
            <p:cNvPicPr>
              <a:picLocks noChangeAspect="1"/>
            </p:cNvPicPr>
            <p:nvPr/>
          </p:nvPicPr>
          <p:blipFill>
            <a:blip r:embed="rId15" cstate="print"/>
            <a:srcRect l="69897"/>
            <a:stretch>
              <a:fillRect/>
            </a:stretch>
          </p:blipFill>
          <p:spPr>
            <a:xfrm>
              <a:off x="4572000" y="1412776"/>
              <a:ext cx="2188348" cy="1584176"/>
            </a:xfrm>
            <a:prstGeom prst="rect">
              <a:avLst/>
            </a:prstGeom>
          </p:spPr>
        </p:pic>
        <p:sp>
          <p:nvSpPr>
            <p:cNvPr id="63" name="Prostokąt 62"/>
            <p:cNvSpPr/>
            <p:nvPr/>
          </p:nvSpPr>
          <p:spPr>
            <a:xfrm>
              <a:off x="4716016" y="1412776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upa 63"/>
          <p:cNvGrpSpPr/>
          <p:nvPr/>
        </p:nvGrpSpPr>
        <p:grpSpPr>
          <a:xfrm>
            <a:off x="6974904" y="3151989"/>
            <a:ext cx="1496741" cy="1324497"/>
            <a:chOff x="6876256" y="1412776"/>
            <a:chExt cx="1669285" cy="1584176"/>
          </a:xfrm>
        </p:grpSpPr>
        <p:pic>
          <p:nvPicPr>
            <p:cNvPr id="65" name="Obraz 64" descr="spheres.tif"/>
            <p:cNvPicPr>
              <a:picLocks noChangeAspect="1"/>
            </p:cNvPicPr>
            <p:nvPr/>
          </p:nvPicPr>
          <p:blipFill>
            <a:blip r:embed="rId15" cstate="print"/>
            <a:srcRect l="46974" r="30063"/>
            <a:stretch>
              <a:fillRect/>
            </a:stretch>
          </p:blipFill>
          <p:spPr>
            <a:xfrm>
              <a:off x="6876256" y="1412776"/>
              <a:ext cx="1669285" cy="1584176"/>
            </a:xfrm>
            <a:prstGeom prst="rect">
              <a:avLst/>
            </a:prstGeom>
          </p:spPr>
        </p:pic>
        <p:sp>
          <p:nvSpPr>
            <p:cNvPr id="66" name="Prostokąt 65"/>
            <p:cNvSpPr/>
            <p:nvPr/>
          </p:nvSpPr>
          <p:spPr>
            <a:xfrm>
              <a:off x="6876256" y="1412776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upa 66"/>
          <p:cNvGrpSpPr/>
          <p:nvPr/>
        </p:nvGrpSpPr>
        <p:grpSpPr>
          <a:xfrm>
            <a:off x="5102696" y="3151989"/>
            <a:ext cx="1438724" cy="1324497"/>
            <a:chOff x="467544" y="1412776"/>
            <a:chExt cx="1604580" cy="1584176"/>
          </a:xfrm>
        </p:grpSpPr>
        <p:pic>
          <p:nvPicPr>
            <p:cNvPr id="68" name="Obraz 67" descr="spheres.tif"/>
            <p:cNvPicPr>
              <a:picLocks noChangeAspect="1"/>
            </p:cNvPicPr>
            <p:nvPr/>
          </p:nvPicPr>
          <p:blipFill>
            <a:blip r:embed="rId15" cstate="print"/>
            <a:srcRect r="78916"/>
            <a:stretch>
              <a:fillRect/>
            </a:stretch>
          </p:blipFill>
          <p:spPr>
            <a:xfrm>
              <a:off x="539552" y="1412776"/>
              <a:ext cx="1532572" cy="1584176"/>
            </a:xfrm>
            <a:prstGeom prst="rect">
              <a:avLst/>
            </a:prstGeom>
          </p:spPr>
        </p:pic>
        <p:sp>
          <p:nvSpPr>
            <p:cNvPr id="69" name="Prostokąt 68"/>
            <p:cNvSpPr/>
            <p:nvPr/>
          </p:nvSpPr>
          <p:spPr>
            <a:xfrm>
              <a:off x="467544" y="1412776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upa 69"/>
          <p:cNvGrpSpPr/>
          <p:nvPr/>
        </p:nvGrpSpPr>
        <p:grpSpPr>
          <a:xfrm>
            <a:off x="3086472" y="3151989"/>
            <a:ext cx="1561204" cy="1324497"/>
            <a:chOff x="2627784" y="1412776"/>
            <a:chExt cx="1741179" cy="1584176"/>
          </a:xfrm>
        </p:grpSpPr>
        <p:pic>
          <p:nvPicPr>
            <p:cNvPr id="71" name="Obraz 70" descr="spheres.tif"/>
            <p:cNvPicPr>
              <a:picLocks noChangeAspect="1"/>
            </p:cNvPicPr>
            <p:nvPr/>
          </p:nvPicPr>
          <p:blipFill>
            <a:blip r:embed="rId15" cstate="print"/>
            <a:srcRect l="24426" r="52610"/>
            <a:stretch>
              <a:fillRect/>
            </a:stretch>
          </p:blipFill>
          <p:spPr>
            <a:xfrm>
              <a:off x="2699792" y="1412776"/>
              <a:ext cx="1669171" cy="1584176"/>
            </a:xfrm>
            <a:prstGeom prst="rect">
              <a:avLst/>
            </a:prstGeom>
          </p:spPr>
        </p:pic>
        <p:sp>
          <p:nvSpPr>
            <p:cNvPr id="72" name="Prostokąt 71"/>
            <p:cNvSpPr/>
            <p:nvPr/>
          </p:nvSpPr>
          <p:spPr>
            <a:xfrm>
              <a:off x="2627784" y="1412776"/>
              <a:ext cx="36004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3" name="Obraz 72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096618" y="4611653"/>
            <a:ext cx="1123175" cy="502932"/>
          </a:xfrm>
          <a:prstGeom prst="rect">
            <a:avLst/>
          </a:prstGeom>
          <a:noFill/>
          <a:ln/>
          <a:effectLst/>
        </p:spPr>
      </p:pic>
      <p:pic>
        <p:nvPicPr>
          <p:cNvPr id="74" name="Obraz 73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855355" y="4683661"/>
            <a:ext cx="1858406" cy="502932"/>
          </a:xfrm>
          <a:prstGeom prst="rect">
            <a:avLst/>
          </a:prstGeom>
          <a:noFill/>
          <a:ln/>
          <a:effectLst/>
        </p:spPr>
      </p:pic>
      <p:pic>
        <p:nvPicPr>
          <p:cNvPr id="75" name="Obraz 74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148364" y="4610888"/>
            <a:ext cx="1025963" cy="484516"/>
          </a:xfrm>
          <a:prstGeom prst="rect">
            <a:avLst/>
          </a:prstGeom>
          <a:noFill/>
          <a:ln/>
          <a:effectLst/>
        </p:spPr>
      </p:pic>
      <p:pic>
        <p:nvPicPr>
          <p:cNvPr id="76" name="Obraz 75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132003" y="4574585"/>
            <a:ext cx="1181215" cy="484333"/>
          </a:xfrm>
          <a:prstGeom prst="rect">
            <a:avLst/>
          </a:prstGeom>
          <a:noFill/>
          <a:ln/>
          <a:effectLst/>
        </p:spPr>
      </p:pic>
      <p:pic>
        <p:nvPicPr>
          <p:cNvPr id="77" name="Obraz 76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173994" y="3584037"/>
            <a:ext cx="584590" cy="279320"/>
          </a:xfrm>
          <a:prstGeom prst="rect">
            <a:avLst/>
          </a:prstGeom>
          <a:noFill/>
          <a:ln/>
          <a:effectLst/>
        </p:spPr>
      </p:pic>
      <p:pic>
        <p:nvPicPr>
          <p:cNvPr id="78" name="Obraz 77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73994" y="4736165"/>
            <a:ext cx="635935" cy="254678"/>
          </a:xfrm>
          <a:prstGeom prst="rect">
            <a:avLst/>
          </a:prstGeom>
          <a:noFill/>
          <a:ln/>
          <a:effectLst/>
        </p:spPr>
      </p:pic>
      <p:graphicFrame>
        <p:nvGraphicFramePr>
          <p:cNvPr id="79" name="Tabela 78"/>
          <p:cNvGraphicFramePr>
            <a:graphicFrameLocks noGrp="1"/>
          </p:cNvGraphicFramePr>
          <p:nvPr/>
        </p:nvGraphicFramePr>
        <p:xfrm>
          <a:off x="926232" y="2575925"/>
          <a:ext cx="7812360" cy="27312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3090"/>
                <a:gridCol w="1985373"/>
                <a:gridCol w="1920807"/>
                <a:gridCol w="1953090"/>
              </a:tblGrid>
              <a:tr h="536043">
                <a:tc>
                  <a:txBody>
                    <a:bodyPr/>
                    <a:lstStyle/>
                    <a:p>
                      <a:pPr algn="ctr"/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Lossy</a:t>
                      </a:r>
                      <a:r>
                        <a:rPr lang="pl-PL" sz="1600" b="0" i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interferometer</a:t>
                      </a:r>
                      <a:endParaRPr lang="en-US" sz="1600" b="0" i="0" dirty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Dephasing</a:t>
                      </a:r>
                      <a:endParaRPr lang="en-US" sz="1600" b="0" i="0" dirty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Depolarization</a:t>
                      </a:r>
                      <a:endParaRPr lang="en-US" sz="1600" b="0" i="0" dirty="0" smtClean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Spontaneous</a:t>
                      </a:r>
                      <a:r>
                        <a:rPr lang="pl-PL" sz="1600" b="0" i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pl-PL" sz="1600" b="0" i="0" dirty="0" err="1" smtClean="0">
                          <a:ln>
                            <a:solidFill>
                              <a:sysClr val="windowText" lastClr="000000"/>
                            </a:solidFill>
                          </a:ln>
                          <a:latin typeface="Calibri" pitchFamily="34" charset="0"/>
                          <a:cs typeface="Calibri" pitchFamily="34" charset="0"/>
                        </a:rPr>
                        <a:t>emission</a:t>
                      </a:r>
                      <a:endParaRPr lang="en-US" sz="1600" b="0" i="0" dirty="0" smtClean="0">
                        <a:ln>
                          <a:solidFill>
                            <a:sysClr val="windowText" lastClr="000000"/>
                          </a:solidFill>
                        </a:ln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4874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7262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0" name="pole tekstowe 79"/>
          <p:cNvSpPr txBox="1"/>
          <p:nvPr/>
        </p:nvSpPr>
        <p:spPr>
          <a:xfrm>
            <a:off x="899592" y="5445224"/>
            <a:ext cx="6237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A </a:t>
            </a:r>
            <a:r>
              <a:rPr lang="pl-PL" sz="2000" b="1" dirty="0" err="1" smtClean="0"/>
              <a:t>variant</a:t>
            </a:r>
            <a:r>
              <a:rPr lang="pl-PL" sz="2000" b="1" dirty="0" smtClean="0"/>
              <a:t> of </a:t>
            </a:r>
            <a:r>
              <a:rPr lang="pl-PL" sz="2000" b="1" dirty="0" err="1" smtClean="0"/>
              <a:t>the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method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yields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tighter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bounds</a:t>
            </a:r>
            <a:r>
              <a:rPr lang="pl-PL" sz="2000" b="1" dirty="0" smtClean="0"/>
              <a:t> for </a:t>
            </a:r>
            <a:r>
              <a:rPr lang="pl-PL" sz="2000" b="1" dirty="0" err="1" smtClean="0"/>
              <a:t>finite</a:t>
            </a:r>
            <a:r>
              <a:rPr lang="pl-PL" sz="2000" b="1" dirty="0" smtClean="0"/>
              <a:t> </a:t>
            </a:r>
            <a:r>
              <a:rPr lang="pl-PL" sz="2000" b="1" i="1" dirty="0" smtClean="0"/>
              <a:t>N</a:t>
            </a:r>
            <a:endParaRPr lang="en-US" sz="2000" b="1" i="1" dirty="0"/>
          </a:p>
        </p:txBody>
      </p:sp>
      <p:pic>
        <p:nvPicPr>
          <p:cNvPr id="31" name="Obraz 30" descr="TP_tmp.em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076052" y="1052736"/>
            <a:ext cx="3378333" cy="44430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7"/>
          <p:cNvGrpSpPr/>
          <p:nvPr/>
        </p:nvGrpSpPr>
        <p:grpSpPr>
          <a:xfrm>
            <a:off x="5652121" y="1772816"/>
            <a:ext cx="1483941" cy="203820"/>
            <a:chOff x="6953346" y="1628800"/>
            <a:chExt cx="1854926" cy="254775"/>
          </a:xfrm>
        </p:grpSpPr>
        <p:cxnSp>
          <p:nvCxnSpPr>
            <p:cNvPr id="19" name="Łącznik prosty 18"/>
            <p:cNvCxnSpPr/>
            <p:nvPr/>
          </p:nvCxnSpPr>
          <p:spPr bwMode="auto">
            <a:xfrm>
              <a:off x="6953346" y="1760713"/>
              <a:ext cx="648072" cy="0"/>
            </a:xfrm>
            <a:prstGeom prst="line">
              <a:avLst/>
            </a:prstGeom>
            <a:solidFill>
              <a:srgbClr val="000000"/>
            </a:solidFill>
            <a:ln w="38100" cap="flat" cmpd="sng" algn="ctr">
              <a:solidFill>
                <a:srgbClr val="99FF66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0" name="Obraz 19" descr="TP_tmp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740352" y="1628800"/>
              <a:ext cx="1067920" cy="254775"/>
            </a:xfrm>
            <a:prstGeom prst="rect">
              <a:avLst/>
            </a:prstGeom>
            <a:noFill/>
            <a:ln/>
            <a:effectLst/>
          </p:spPr>
        </p:pic>
      </p:grpSp>
      <p:grpSp>
        <p:nvGrpSpPr>
          <p:cNvPr id="3" name="Grupa 24"/>
          <p:cNvGrpSpPr/>
          <p:nvPr/>
        </p:nvGrpSpPr>
        <p:grpSpPr>
          <a:xfrm>
            <a:off x="5652120" y="2204864"/>
            <a:ext cx="1386298" cy="203710"/>
            <a:chOff x="6990454" y="2209124"/>
            <a:chExt cx="1732873" cy="254637"/>
          </a:xfrm>
        </p:grpSpPr>
        <p:pic>
          <p:nvPicPr>
            <p:cNvPr id="26" name="Obraz 25" descr="TP_tmp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782542" y="2209124"/>
              <a:ext cx="940785" cy="254637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27" name="Łącznik prosty 26"/>
            <p:cNvCxnSpPr/>
            <p:nvPr/>
          </p:nvCxnSpPr>
          <p:spPr bwMode="auto">
            <a:xfrm>
              <a:off x="6990454" y="2353140"/>
              <a:ext cx="648072" cy="0"/>
            </a:xfrm>
            <a:prstGeom prst="line">
              <a:avLst/>
            </a:prstGeom>
            <a:solidFill>
              <a:srgbClr val="000000"/>
            </a:solidFill>
            <a:ln w="38100" cap="flat" cmpd="sng" algn="ctr">
              <a:solidFill>
                <a:srgbClr val="339933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2" name="Obraz 3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155913" y="3759628"/>
            <a:ext cx="838204" cy="330709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268760"/>
            <a:ext cx="5431294" cy="3783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Obraz 4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165514" y="3754962"/>
            <a:ext cx="838204" cy="330709"/>
          </a:xfrm>
          <a:prstGeom prst="rect">
            <a:avLst/>
          </a:prstGeom>
          <a:noFill/>
          <a:ln/>
          <a:effectLst/>
        </p:spPr>
      </p:pic>
      <p:pic>
        <p:nvPicPr>
          <p:cNvPr id="44" name="Obraz 43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635896" y="2060848"/>
            <a:ext cx="1016514" cy="381001"/>
          </a:xfrm>
          <a:prstGeom prst="rect">
            <a:avLst/>
          </a:prstGeom>
          <a:noFill/>
          <a:ln/>
          <a:effectLst/>
        </p:spPr>
      </p:pic>
      <p:cxnSp>
        <p:nvCxnSpPr>
          <p:cNvPr id="52" name="Łącznik prosty ze strzałką 51"/>
          <p:cNvCxnSpPr/>
          <p:nvPr/>
        </p:nvCxnSpPr>
        <p:spPr>
          <a:xfrm rot="10800000">
            <a:off x="5436096" y="3429000"/>
            <a:ext cx="50405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a 20"/>
          <p:cNvGrpSpPr/>
          <p:nvPr/>
        </p:nvGrpSpPr>
        <p:grpSpPr>
          <a:xfrm>
            <a:off x="5436096" y="4077072"/>
            <a:ext cx="3179794" cy="426722"/>
            <a:chOff x="6588224" y="4837043"/>
            <a:chExt cx="3179794" cy="426722"/>
          </a:xfrm>
        </p:grpSpPr>
        <p:sp>
          <p:nvSpPr>
            <p:cNvPr id="22" name="pole tekstowe 21"/>
            <p:cNvSpPr txBox="1"/>
            <p:nvPr/>
          </p:nvSpPr>
          <p:spPr>
            <a:xfrm>
              <a:off x="7041343" y="4837043"/>
              <a:ext cx="1933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Heisenberg </a:t>
              </a:r>
              <a:r>
                <a:rPr lang="pl-PL" dirty="0" err="1" smtClean="0"/>
                <a:t>scaling</a:t>
              </a:r>
              <a:endParaRPr lang="en-US" dirty="0"/>
            </a:p>
          </p:txBody>
        </p:sp>
        <p:pic>
          <p:nvPicPr>
            <p:cNvPr id="24" name="Obraz 23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9036496" y="4837043"/>
              <a:ext cx="731522" cy="426722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23" name="Łącznik prosty ze strzałką 22"/>
            <p:cNvCxnSpPr/>
            <p:nvPr/>
          </p:nvCxnSpPr>
          <p:spPr>
            <a:xfrm rot="10800000">
              <a:off x="6588224" y="5013176"/>
              <a:ext cx="504056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 </a:t>
            </a:r>
            <a:r>
              <a:rPr lang="pl-PL" b="1" dirty="0" err="1" smtClean="0"/>
              <a:t>Phase</a:t>
            </a:r>
            <a:r>
              <a:rPr lang="pl-PL" b="1" dirty="0" smtClean="0"/>
              <a:t> </a:t>
            </a:r>
            <a:r>
              <a:rPr lang="pl-PL" b="1" dirty="0" err="1" smtClean="0"/>
              <a:t>estimation</a:t>
            </a:r>
            <a:r>
              <a:rPr lang="pl-PL" b="1" dirty="0" smtClean="0"/>
              <a:t> </a:t>
            </a:r>
            <a:r>
              <a:rPr lang="pl-PL" b="1" dirty="0" err="1" smtClean="0"/>
              <a:t>uncertainty</a:t>
            </a:r>
            <a:r>
              <a:rPr lang="pl-PL" b="1" dirty="0" smtClean="0"/>
              <a:t> </a:t>
            </a:r>
            <a:r>
              <a:rPr lang="pl-PL" b="1" dirty="0" err="1" smtClean="0"/>
              <a:t>in</a:t>
            </a:r>
            <a:r>
              <a:rPr lang="pl-PL" b="1" dirty="0" smtClean="0"/>
              <a:t> </a:t>
            </a:r>
            <a:r>
              <a:rPr lang="pl-PL" b="1" dirty="0" err="1" smtClean="0"/>
              <a:t>lossy</a:t>
            </a:r>
            <a:r>
              <a:rPr lang="pl-PL" b="1" dirty="0" smtClean="0"/>
              <a:t> </a:t>
            </a:r>
            <a:r>
              <a:rPr lang="pl-PL" b="1" dirty="0" err="1" smtClean="0"/>
              <a:t>interferometer</a:t>
            </a:r>
            <a:endParaRPr lang="en-US" b="1" dirty="0"/>
          </a:p>
        </p:txBody>
      </p:sp>
      <p:pic>
        <p:nvPicPr>
          <p:cNvPr id="45" name="Obraz 44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24" t="-11329" r="-4724" b="-11329"/>
          <a:stretch>
            <a:fillRect/>
          </a:stretch>
        </p:blipFill>
        <p:spPr bwMode="auto">
          <a:xfrm>
            <a:off x="5868144" y="2924944"/>
            <a:ext cx="1667992" cy="77950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</p:pic>
      <p:sp>
        <p:nvSpPr>
          <p:cNvPr id="59" name="Prostokąt 58"/>
          <p:cNvSpPr/>
          <p:nvPr/>
        </p:nvSpPr>
        <p:spPr>
          <a:xfrm>
            <a:off x="1547664" y="5157192"/>
            <a:ext cx="5887031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2400" dirty="0" smtClean="0"/>
              <a:t>Heisenberg </a:t>
            </a:r>
            <a:r>
              <a:rPr lang="pl-PL" sz="2400" dirty="0" err="1" smtClean="0"/>
              <a:t>scaling</a:t>
            </a:r>
            <a:r>
              <a:rPr lang="pl-PL" sz="2400" dirty="0" smtClean="0"/>
              <a:t> </a:t>
            </a:r>
            <a:r>
              <a:rPr lang="pl-PL" sz="2400" dirty="0" err="1" smtClean="0"/>
              <a:t>lost</a:t>
            </a:r>
            <a:r>
              <a:rPr lang="pl-PL" sz="2400" dirty="0" smtClean="0"/>
              <a:t>!</a:t>
            </a:r>
            <a:endParaRPr lang="en-US" sz="2400" dirty="0"/>
          </a:p>
        </p:txBody>
      </p:sp>
      <p:sp>
        <p:nvSpPr>
          <p:cNvPr id="60" name="pole tekstowe 59"/>
          <p:cNvSpPr txBox="1"/>
          <p:nvPr/>
        </p:nvSpPr>
        <p:spPr>
          <a:xfrm>
            <a:off x="251520" y="5877272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J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. </a:t>
            </a:r>
            <a:r>
              <a:rPr lang="en-GB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K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olodyński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 </a:t>
            </a:r>
            <a:r>
              <a:rPr lang="en-GB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R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.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Demkowicz-Dobrzański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</a:t>
            </a:r>
            <a:r>
              <a:rPr lang="en-GB" sz="1600" i="1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</a:t>
            </a:r>
            <a:r>
              <a:rPr lang="en-GB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PRA </a:t>
            </a:r>
            <a:r>
              <a:rPr lang="en-GB" sz="1600" b="1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82</a:t>
            </a:r>
            <a:r>
              <a:rPr lang="en-GB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,053804 (2010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) –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Bayesian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</a:t>
            </a:r>
            <a:r>
              <a:rPr lang="pl-PL" sz="1600" dirty="0" err="1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approach</a:t>
            </a:r>
            <a:endParaRPr lang="pl-PL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S. </a:t>
            </a:r>
            <a:r>
              <a:rPr lang="pl-PL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Knysh</a:t>
            </a:r>
            <a:r>
              <a:rPr lang="pl-PL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V. </a:t>
            </a:r>
            <a:r>
              <a:rPr lang="pl-PL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Smelyanskiy</a:t>
            </a:r>
            <a:r>
              <a:rPr lang="pl-PL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G. </a:t>
            </a:r>
            <a:r>
              <a:rPr lang="pl-PL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Durkin</a:t>
            </a:r>
            <a:r>
              <a:rPr lang="pl-PL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, PRA </a:t>
            </a:r>
            <a:r>
              <a:rPr lang="pl-PL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83</a:t>
            </a:r>
            <a:r>
              <a:rPr lang="pl-PL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(2011</a:t>
            </a:r>
            <a:r>
              <a:rPr lang="pl-PL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– Fisher </a:t>
            </a:r>
            <a:r>
              <a:rPr lang="pl-PL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pl-PL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approach</a:t>
            </a:r>
            <a:endParaRPr lang="pl-PL" sz="1600" dirty="0" smtClean="0">
              <a:latin typeface="Times New Roman" pitchFamily="18" charset="0"/>
              <a:ea typeface="Microsoft Himalaya" pitchFamily="2" charset="0"/>
              <a:cs typeface="Times New Roman" pitchFamily="18" charset="0"/>
            </a:endParaRPr>
          </a:p>
        </p:txBody>
      </p:sp>
      <p:sp>
        <p:nvSpPr>
          <p:cNvPr id="61" name="Prostokąt 60"/>
          <p:cNvSpPr/>
          <p:nvPr/>
        </p:nvSpPr>
        <p:spPr>
          <a:xfrm>
            <a:off x="251520" y="6309320"/>
            <a:ext cx="7326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B. M. Escher, R. L. de Matos Filho, L. Davidovich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</a:t>
            </a:r>
            <a:r>
              <a:rPr lang="en-GB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Nat. Phys.</a:t>
            </a:r>
            <a:r>
              <a:rPr lang="en-GB" sz="1600" b="1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7</a:t>
            </a:r>
            <a:r>
              <a:rPr lang="en-GB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, 406 (2011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)</a:t>
            </a:r>
          </a:p>
          <a:p>
            <a:r>
              <a:rPr lang="pl-PL" sz="1600" dirty="0" smtClean="0">
                <a:solidFill>
                  <a:prstClr val="black"/>
                </a:solidFill>
              </a:rPr>
              <a:t>RDD,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pl-PL" sz="1600" dirty="0" smtClean="0">
                <a:solidFill>
                  <a:prstClr val="black"/>
                </a:solidFill>
              </a:rPr>
              <a:t>J. </a:t>
            </a:r>
            <a:r>
              <a:rPr lang="pl-PL" sz="1600" dirty="0" err="1" smtClean="0">
                <a:solidFill>
                  <a:prstClr val="black"/>
                </a:solidFill>
              </a:rPr>
              <a:t>Kolodynski</a:t>
            </a:r>
            <a:r>
              <a:rPr lang="pl-PL" sz="1600" dirty="0" smtClean="0">
                <a:solidFill>
                  <a:prstClr val="black"/>
                </a:solidFill>
              </a:rPr>
              <a:t>, M. Guta, </a:t>
            </a:r>
            <a:r>
              <a:rPr lang="fr-FR" sz="1600" dirty="0" smtClean="0"/>
              <a:t>Nature Communications </a:t>
            </a:r>
            <a:r>
              <a:rPr lang="fr-FR" sz="1600" b="1" dirty="0" smtClean="0"/>
              <a:t>3</a:t>
            </a:r>
            <a:r>
              <a:rPr lang="fr-FR" sz="1600" dirty="0" smtClean="0"/>
              <a:t>, 1063 (2012</a:t>
            </a:r>
            <a:r>
              <a:rPr lang="pl-PL" sz="1600" dirty="0" smtClean="0"/>
              <a:t>)</a:t>
            </a:r>
            <a:r>
              <a:rPr lang="pl-PL" sz="1600" dirty="0" smtClean="0"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251520" y="188640"/>
            <a:ext cx="8604448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Saturating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the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fundamental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bound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for </a:t>
            </a: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lossy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interferometer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is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4400" b="1" noProof="0" dirty="0" err="1" smtClean="0">
                <a:latin typeface="+mj-lt"/>
                <a:ea typeface="+mj-ea"/>
                <a:cs typeface="+mj-cs"/>
              </a:rPr>
              <a:t>simple</a:t>
            </a:r>
            <a:r>
              <a:rPr lang="pl-PL" sz="4400" b="1" noProof="0" dirty="0" smtClean="0">
                <a:latin typeface="+mj-lt"/>
                <a:ea typeface="+mj-ea"/>
                <a:cs typeface="+mj-cs"/>
              </a:rPr>
              <a:t>!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Obraz 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6" t="-11329" r="-3456" b="-11329"/>
          <a:stretch>
            <a:fillRect/>
          </a:stretch>
        </p:blipFill>
        <p:spPr bwMode="auto">
          <a:xfrm>
            <a:off x="611560" y="1556792"/>
            <a:ext cx="2227310" cy="77950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1" name="Prostokąt 30"/>
          <p:cNvSpPr/>
          <p:nvPr/>
        </p:nvSpPr>
        <p:spPr>
          <a:xfrm>
            <a:off x="467544" y="4725144"/>
            <a:ext cx="8280920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2800" b="1" dirty="0" err="1" smtClean="0"/>
              <a:t>Weak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squezing</a:t>
            </a:r>
            <a:r>
              <a:rPr lang="pl-PL" sz="2800" b="1" dirty="0" smtClean="0"/>
              <a:t> + </a:t>
            </a:r>
            <a:r>
              <a:rPr lang="pl-PL" sz="2800" b="1" dirty="0" err="1" smtClean="0"/>
              <a:t>simple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measurement</a:t>
            </a:r>
            <a:r>
              <a:rPr lang="pl-PL" sz="2800" b="1" dirty="0" smtClean="0"/>
              <a:t>  + </a:t>
            </a:r>
            <a:r>
              <a:rPr lang="pl-PL" sz="2800" b="1" dirty="0" err="1" smtClean="0"/>
              <a:t>simple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estimator</a:t>
            </a:r>
            <a:r>
              <a:rPr lang="pl-PL" sz="2800" b="1" dirty="0" smtClean="0"/>
              <a:t>  = </a:t>
            </a:r>
            <a:r>
              <a:rPr lang="pl-PL" sz="2800" b="1" dirty="0" err="1" smtClean="0"/>
              <a:t>optimal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strategy</a:t>
            </a:r>
            <a:r>
              <a:rPr lang="pl-PL" sz="2800" b="1" dirty="0" smtClean="0"/>
              <a:t>! </a:t>
            </a:r>
            <a:endParaRPr lang="en-US" sz="2800" b="1" dirty="0"/>
          </a:p>
        </p:txBody>
      </p:sp>
      <p:sp>
        <p:nvSpPr>
          <p:cNvPr id="43" name="Prostokąt 42"/>
          <p:cNvSpPr/>
          <p:nvPr/>
        </p:nvSpPr>
        <p:spPr>
          <a:xfrm>
            <a:off x="251520" y="2348880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err="1" smtClean="0"/>
              <a:t>Fundamental</a:t>
            </a:r>
            <a:r>
              <a:rPr lang="pl-PL" dirty="0" smtClean="0"/>
              <a:t> </a:t>
            </a:r>
            <a:r>
              <a:rPr lang="pl-PL" dirty="0" err="1" smtClean="0"/>
              <a:t>bound</a:t>
            </a:r>
            <a:endParaRPr lang="en-US" dirty="0"/>
          </a:p>
        </p:txBody>
      </p:sp>
      <p:sp>
        <p:nvSpPr>
          <p:cNvPr id="46" name="Prostokąt 45"/>
          <p:cNvSpPr/>
          <p:nvPr/>
        </p:nvSpPr>
        <p:spPr>
          <a:xfrm>
            <a:off x="467544" y="1196752"/>
            <a:ext cx="2736304" cy="15841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upa 58"/>
          <p:cNvGrpSpPr/>
          <p:nvPr/>
        </p:nvGrpSpPr>
        <p:grpSpPr>
          <a:xfrm>
            <a:off x="3419872" y="1196752"/>
            <a:ext cx="5544616" cy="3096344"/>
            <a:chOff x="3419872" y="1196752"/>
            <a:chExt cx="5544616" cy="3096344"/>
          </a:xfrm>
        </p:grpSpPr>
        <p:cxnSp>
          <p:nvCxnSpPr>
            <p:cNvPr id="10" name="Łącznik prosty 9"/>
            <p:cNvCxnSpPr/>
            <p:nvPr/>
          </p:nvCxnSpPr>
          <p:spPr>
            <a:xfrm>
              <a:off x="4860032" y="1772816"/>
              <a:ext cx="360040" cy="2880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/>
          </p:nvCxnSpPr>
          <p:spPr>
            <a:xfrm>
              <a:off x="5652120" y="2420888"/>
              <a:ext cx="1296144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>
            <a:xfrm>
              <a:off x="5796136" y="1772816"/>
              <a:ext cx="1224136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Prostokąt 12"/>
            <p:cNvSpPr/>
            <p:nvPr/>
          </p:nvSpPr>
          <p:spPr>
            <a:xfrm>
              <a:off x="6444208" y="1556792"/>
              <a:ext cx="504056" cy="43204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l-PL" dirty="0"/>
            </a:p>
          </p:txBody>
        </p:sp>
        <p:pic>
          <p:nvPicPr>
            <p:cNvPr id="14" name="Obraz 53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586041" y="1662584"/>
              <a:ext cx="167640" cy="196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Łącznik prosty 14"/>
            <p:cNvCxnSpPr/>
            <p:nvPr/>
          </p:nvCxnSpPr>
          <p:spPr>
            <a:xfrm rot="5400000" flipH="1">
              <a:off x="5743713" y="1537207"/>
              <a:ext cx="545451" cy="8557"/>
            </a:xfrm>
            <a:prstGeom prst="line">
              <a:avLst/>
            </a:prstGeom>
            <a:ln>
              <a:prstDash val="dash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>
            <a:xfrm rot="5400000" flipH="1" flipV="1">
              <a:off x="5722651" y="2268313"/>
              <a:ext cx="568980" cy="10037"/>
            </a:xfrm>
            <a:prstGeom prst="line">
              <a:avLst/>
            </a:prstGeom>
            <a:ln>
              <a:prstDash val="dash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flipH="1" flipV="1">
              <a:off x="7467030" y="2181498"/>
              <a:ext cx="345330" cy="2393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Łącznik prosty 17"/>
            <p:cNvCxnSpPr/>
            <p:nvPr/>
          </p:nvCxnSpPr>
          <p:spPr>
            <a:xfrm flipV="1">
              <a:off x="7308304" y="1772816"/>
              <a:ext cx="504056" cy="3829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Łącznik prosty 18"/>
            <p:cNvCxnSpPr/>
            <p:nvPr/>
          </p:nvCxnSpPr>
          <p:spPr>
            <a:xfrm flipV="1">
              <a:off x="6948264" y="2147821"/>
              <a:ext cx="395695" cy="2730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Prostokąt 19"/>
            <p:cNvSpPr/>
            <p:nvPr/>
          </p:nvSpPr>
          <p:spPr>
            <a:xfrm>
              <a:off x="7178668" y="2033284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cxnSp>
          <p:nvCxnSpPr>
            <p:cNvPr id="21" name="Łącznik prosty 20"/>
            <p:cNvCxnSpPr/>
            <p:nvPr/>
          </p:nvCxnSpPr>
          <p:spPr>
            <a:xfrm>
              <a:off x="7020272" y="1772816"/>
              <a:ext cx="288032" cy="216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Prostokąt 21"/>
            <p:cNvSpPr/>
            <p:nvPr/>
          </p:nvSpPr>
          <p:spPr>
            <a:xfrm rot="18900000">
              <a:off x="5773236" y="1713912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23" name="Obraz 22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968726" y="1700808"/>
              <a:ext cx="114300" cy="133731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24" name="Prostokąt 23"/>
            <p:cNvSpPr/>
            <p:nvPr/>
          </p:nvSpPr>
          <p:spPr>
            <a:xfrm rot="18900000">
              <a:off x="5773236" y="2361984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25" name="Obraz 24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968726" y="2348880"/>
              <a:ext cx="114300" cy="133731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26" name="Łącznik prosty 25"/>
            <p:cNvCxnSpPr/>
            <p:nvPr/>
          </p:nvCxnSpPr>
          <p:spPr>
            <a:xfrm flipH="1" flipV="1">
              <a:off x="5306790" y="2181498"/>
              <a:ext cx="345330" cy="2393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Łącznik prosty 26"/>
            <p:cNvCxnSpPr/>
            <p:nvPr/>
          </p:nvCxnSpPr>
          <p:spPr>
            <a:xfrm flipV="1">
              <a:off x="5220072" y="1772816"/>
              <a:ext cx="576064" cy="3829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Łącznik prosty 27"/>
            <p:cNvCxnSpPr/>
            <p:nvPr/>
          </p:nvCxnSpPr>
          <p:spPr>
            <a:xfrm flipV="1">
              <a:off x="4932040" y="2204864"/>
              <a:ext cx="281062" cy="2160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Prostokąt 28"/>
            <p:cNvSpPr/>
            <p:nvPr/>
          </p:nvSpPr>
          <p:spPr>
            <a:xfrm>
              <a:off x="5004048" y="2060848"/>
              <a:ext cx="504056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38" name="Elipsa 37"/>
            <p:cNvSpPr/>
            <p:nvPr/>
          </p:nvSpPr>
          <p:spPr>
            <a:xfrm>
              <a:off x="3635896" y="2420888"/>
              <a:ext cx="792088" cy="216024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Elipsa 38"/>
            <p:cNvSpPr/>
            <p:nvPr/>
          </p:nvSpPr>
          <p:spPr>
            <a:xfrm>
              <a:off x="3851920" y="1484784"/>
              <a:ext cx="432048" cy="432048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Obraz 39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4427984" y="1556792"/>
              <a:ext cx="381586" cy="34915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41" name="Obraz 40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 cstate="print"/>
            <a:stretch>
              <a:fillRect/>
            </a:stretch>
          </p:blipFill>
          <p:spPr bwMode="auto">
            <a:xfrm>
              <a:off x="4427984" y="2348880"/>
              <a:ext cx="318624" cy="34915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42" name="Obraz 41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228184" y="2996952"/>
              <a:ext cx="2540720" cy="787974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4" name="Schemat blokowy: opóźnienie 33"/>
            <p:cNvSpPr/>
            <p:nvPr/>
          </p:nvSpPr>
          <p:spPr>
            <a:xfrm>
              <a:off x="7943524" y="2276872"/>
              <a:ext cx="577850" cy="488950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35" name="Schemat blokowy: opóźnienie 34"/>
            <p:cNvSpPr/>
            <p:nvPr/>
          </p:nvSpPr>
          <p:spPr>
            <a:xfrm>
              <a:off x="7943524" y="1484784"/>
              <a:ext cx="577850" cy="488950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36" name="Obraz 81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8015532" y="2420888"/>
              <a:ext cx="280988" cy="179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Obraz 84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8015532" y="1628800"/>
              <a:ext cx="280712" cy="178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Prostokąt 43"/>
            <p:cNvSpPr/>
            <p:nvPr/>
          </p:nvSpPr>
          <p:spPr>
            <a:xfrm>
              <a:off x="3419872" y="3284984"/>
              <a:ext cx="54006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dirty="0" smtClean="0"/>
                <a:t>Simple </a:t>
              </a:r>
              <a:r>
                <a:rPr lang="pl-PL" dirty="0" err="1" smtClean="0"/>
                <a:t>estimator</a:t>
              </a:r>
              <a:r>
                <a:rPr lang="pl-PL" dirty="0" smtClean="0"/>
                <a:t> </a:t>
              </a:r>
              <a:r>
                <a:rPr lang="pl-PL" dirty="0" err="1" smtClean="0"/>
                <a:t>based</a:t>
              </a:r>
              <a:r>
                <a:rPr lang="pl-PL" dirty="0" smtClean="0"/>
                <a:t> </a:t>
              </a:r>
              <a:br>
                <a:rPr lang="pl-PL" dirty="0" smtClean="0"/>
              </a:br>
              <a:r>
                <a:rPr lang="pl-PL" dirty="0" smtClean="0"/>
                <a:t>on  </a:t>
              </a:r>
              <a:r>
                <a:rPr lang="pl-PL" i="1" dirty="0" smtClean="0"/>
                <a:t>n</a:t>
              </a:r>
              <a:r>
                <a:rPr lang="pl-PL" baseline="-25000" dirty="0" smtClean="0"/>
                <a:t>1</a:t>
              </a:r>
              <a:r>
                <a:rPr lang="pl-PL" dirty="0" smtClean="0"/>
                <a:t>-</a:t>
              </a:r>
              <a:r>
                <a:rPr lang="pl-PL" i="1" dirty="0" smtClean="0"/>
                <a:t> n</a:t>
              </a:r>
              <a:r>
                <a:rPr lang="pl-PL" baseline="-25000" dirty="0" smtClean="0"/>
                <a:t>2</a:t>
              </a:r>
              <a:r>
                <a:rPr lang="pl-PL" dirty="0" smtClean="0"/>
                <a:t> </a:t>
              </a:r>
              <a:r>
                <a:rPr lang="pl-PL" dirty="0" err="1" smtClean="0"/>
                <a:t>measurement</a:t>
              </a:r>
              <a:r>
                <a:rPr lang="pl-PL" dirty="0" smtClean="0"/>
                <a:t> </a:t>
              </a:r>
            </a:p>
            <a:p>
              <a:pPr algn="r"/>
              <a:r>
                <a:rPr lang="pl-PL" dirty="0" smtClean="0"/>
                <a:t>C. </a:t>
              </a:r>
              <a:r>
                <a:rPr lang="pl-PL" dirty="0" err="1" smtClean="0"/>
                <a:t>Caves</a:t>
              </a:r>
              <a:r>
                <a:rPr lang="pl-PL" dirty="0" smtClean="0"/>
                <a:t>, </a:t>
              </a:r>
              <a:r>
                <a:rPr lang="pl-PL" dirty="0" err="1" smtClean="0"/>
                <a:t>Phys</a:t>
              </a:r>
              <a:r>
                <a:rPr lang="pl-PL" dirty="0" smtClean="0"/>
                <a:t>. </a:t>
              </a:r>
              <a:r>
                <a:rPr lang="pl-PL" dirty="0" err="1" smtClean="0"/>
                <a:t>Rev</a:t>
              </a:r>
              <a:r>
                <a:rPr lang="pl-PL" dirty="0" smtClean="0"/>
                <a:t> D </a:t>
              </a:r>
              <a:r>
                <a:rPr lang="pl-PL" b="1" dirty="0" smtClean="0"/>
                <a:t>23</a:t>
              </a:r>
              <a:r>
                <a:rPr lang="pl-PL" dirty="0" smtClean="0"/>
                <a:t>, 1693 (1981)</a:t>
              </a:r>
              <a:endParaRPr lang="en-US" dirty="0"/>
            </a:p>
          </p:txBody>
        </p:sp>
        <p:sp>
          <p:nvSpPr>
            <p:cNvPr id="45" name="Prostokąt 44"/>
            <p:cNvSpPr/>
            <p:nvPr/>
          </p:nvSpPr>
          <p:spPr>
            <a:xfrm>
              <a:off x="3563888" y="2780928"/>
              <a:ext cx="18728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 smtClean="0"/>
                <a:t>For </a:t>
              </a:r>
              <a:r>
                <a:rPr lang="pl-PL" dirty="0" err="1" smtClean="0"/>
                <a:t>strong</a:t>
              </a:r>
              <a:r>
                <a:rPr lang="pl-PL" dirty="0" smtClean="0"/>
                <a:t> </a:t>
              </a:r>
              <a:r>
                <a:rPr lang="pl-PL" dirty="0" err="1" smtClean="0"/>
                <a:t>beams</a:t>
              </a:r>
              <a:r>
                <a:rPr lang="pl-PL" dirty="0" smtClean="0"/>
                <a:t>:</a:t>
              </a:r>
              <a:endParaRPr lang="en-US" dirty="0"/>
            </a:p>
          </p:txBody>
        </p:sp>
        <p:sp>
          <p:nvSpPr>
            <p:cNvPr id="47" name="Prostokąt 46"/>
            <p:cNvSpPr/>
            <p:nvPr/>
          </p:nvSpPr>
          <p:spPr>
            <a:xfrm>
              <a:off x="3491880" y="1196752"/>
              <a:ext cx="5472608" cy="30963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pole tekstowe 48"/>
          <p:cNvSpPr txBox="1"/>
          <p:nvPr/>
        </p:nvSpPr>
        <p:spPr>
          <a:xfrm>
            <a:off x="0" y="3861048"/>
            <a:ext cx="5056077" cy="282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err="1" smtClean="0"/>
              <a:t>Optimality</a:t>
            </a:r>
            <a:r>
              <a:rPr lang="pl-PL" b="1" dirty="0" smtClean="0"/>
              <a:t> of </a:t>
            </a:r>
            <a:r>
              <a:rPr lang="pl-PL" b="1" dirty="0" err="1" smtClean="0"/>
              <a:t>the</a:t>
            </a:r>
            <a:r>
              <a:rPr lang="pl-PL" b="1" dirty="0" smtClean="0"/>
              <a:t> </a:t>
            </a:r>
            <a:r>
              <a:rPr lang="pl-PL" b="1" dirty="0" err="1" smtClean="0"/>
              <a:t>squeezed</a:t>
            </a:r>
            <a:r>
              <a:rPr lang="pl-PL" b="1" dirty="0" smtClean="0"/>
              <a:t> </a:t>
            </a:r>
            <a:r>
              <a:rPr lang="pl-PL" b="1" dirty="0" err="1" smtClean="0"/>
              <a:t>vacuum+coherent</a:t>
            </a:r>
            <a:r>
              <a:rPr lang="pl-PL" b="1" dirty="0" smtClean="0"/>
              <a:t> state </a:t>
            </a:r>
            <a:r>
              <a:rPr lang="pl-PL" b="1" dirty="0" err="1" smtClean="0"/>
              <a:t>strategy</a:t>
            </a:r>
            <a:endParaRPr lang="en-US" b="1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 l="4332" r="4332" b="1791"/>
          <a:stretch>
            <a:fillRect/>
          </a:stretch>
        </p:blipFill>
        <p:spPr bwMode="auto">
          <a:xfrm>
            <a:off x="2195736" y="1492946"/>
            <a:ext cx="5501665" cy="536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5536" y="3573016"/>
            <a:ext cx="1275546" cy="67931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00808"/>
            <a:ext cx="3604824" cy="250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395536" y="188640"/>
            <a:ext cx="874846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3700" b="1" dirty="0" err="1" smtClean="0">
                <a:solidFill>
                  <a:prstClr val="black"/>
                </a:solidFill>
              </a:rPr>
              <a:t>How</a:t>
            </a:r>
            <a:r>
              <a:rPr lang="pl-PL" sz="3700" b="1" dirty="0" smtClean="0">
                <a:solidFill>
                  <a:prstClr val="black"/>
                </a:solidFill>
              </a:rPr>
              <a:t> far </a:t>
            </a:r>
            <a:r>
              <a:rPr lang="pl-PL" sz="3700" b="1" dirty="0" err="1" smtClean="0">
                <a:solidFill>
                  <a:prstClr val="black"/>
                </a:solidFill>
              </a:rPr>
              <a:t>is</a:t>
            </a:r>
            <a:r>
              <a:rPr lang="pl-PL" sz="3700" b="1" dirty="0" smtClean="0">
                <a:solidFill>
                  <a:prstClr val="black"/>
                </a:solidFill>
              </a:rPr>
              <a:t> GEO600 </a:t>
            </a:r>
            <a:r>
              <a:rPr lang="pl-PL" sz="3700" b="1" dirty="0" err="1" smtClean="0">
                <a:solidFill>
                  <a:prstClr val="black"/>
                </a:solidFill>
              </a:rPr>
              <a:t>from</a:t>
            </a:r>
            <a:r>
              <a:rPr lang="pl-PL" sz="3700" b="1" dirty="0" smtClean="0">
                <a:solidFill>
                  <a:prstClr val="black"/>
                </a:solidFill>
              </a:rPr>
              <a:t> </a:t>
            </a:r>
            <a:r>
              <a:rPr lang="pl-PL" sz="3700" b="1" dirty="0" err="1" smtClean="0">
                <a:solidFill>
                  <a:prstClr val="black"/>
                </a:solidFill>
              </a:rPr>
              <a:t>the</a:t>
            </a:r>
            <a:r>
              <a:rPr lang="pl-PL" sz="3700" b="1" dirty="0" smtClean="0">
                <a:solidFill>
                  <a:prstClr val="black"/>
                </a:solidFill>
              </a:rPr>
              <a:t> </a:t>
            </a:r>
            <a:r>
              <a:rPr lang="pl-PL" sz="3700" b="1" dirty="0" err="1" smtClean="0">
                <a:solidFill>
                  <a:prstClr val="black"/>
                </a:solidFill>
              </a:rPr>
              <a:t>fundamental</a:t>
            </a:r>
            <a:r>
              <a:rPr lang="pl-PL" sz="3700" b="1" dirty="0" smtClean="0">
                <a:solidFill>
                  <a:prstClr val="black"/>
                </a:solidFill>
              </a:rPr>
              <a:t> </a:t>
            </a:r>
            <a:r>
              <a:rPr lang="pl-PL" sz="3700" b="1" dirty="0" err="1" smtClean="0">
                <a:solidFill>
                  <a:prstClr val="black"/>
                </a:solidFill>
              </a:rPr>
              <a:t>bound</a:t>
            </a:r>
            <a:r>
              <a:rPr lang="pl-PL" sz="3700" b="1" dirty="0" smtClean="0">
                <a:solidFill>
                  <a:prstClr val="black"/>
                </a:solidFill>
              </a:rPr>
              <a:t>?</a:t>
            </a:r>
            <a:endParaRPr lang="en-US" sz="3700" b="1" dirty="0" smtClean="0">
              <a:solidFill>
                <a:prstClr val="black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67544" y="332656"/>
            <a:ext cx="8280920" cy="95410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/>
              <a:t>Under </a:t>
            </a:r>
            <a:r>
              <a:rPr lang="pl-PL" sz="2800" b="1" dirty="0" err="1" smtClean="0"/>
              <a:t>given</a:t>
            </a:r>
            <a:r>
              <a:rPr lang="pl-PL" sz="2800" b="1" dirty="0" smtClean="0"/>
              <a:t> energy resources </a:t>
            </a:r>
            <a:r>
              <a:rPr lang="pl-PL" sz="2800" b="1" dirty="0" err="1" smtClean="0"/>
              <a:t>used</a:t>
            </a:r>
            <a:r>
              <a:rPr lang="pl-PL" sz="2800" b="1" dirty="0" smtClean="0"/>
              <a:t> and </a:t>
            </a:r>
            <a:r>
              <a:rPr lang="pl-PL" sz="2800" b="1" dirty="0" err="1" smtClean="0"/>
              <a:t>given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loss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can</a:t>
            </a:r>
            <a:r>
              <a:rPr lang="pl-PL" sz="2800" b="1" dirty="0" smtClean="0"/>
              <a:t> one </a:t>
            </a:r>
            <a:r>
              <a:rPr lang="pl-PL" sz="2800" b="1" dirty="0" err="1" smtClean="0"/>
              <a:t>come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up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with</a:t>
            </a:r>
            <a:r>
              <a:rPr lang="pl-PL" sz="2800" b="1" dirty="0" smtClean="0"/>
              <a:t> a </a:t>
            </a:r>
            <a:r>
              <a:rPr lang="pl-PL" sz="2800" b="1" dirty="0" err="1" smtClean="0"/>
              <a:t>better</a:t>
            </a:r>
            <a:r>
              <a:rPr lang="pl-PL" sz="2800" b="1" dirty="0" smtClean="0"/>
              <a:t> quantum  </a:t>
            </a:r>
            <a:r>
              <a:rPr lang="pl-PL" sz="2800" b="1" dirty="0" err="1" smtClean="0"/>
              <a:t>strategy</a:t>
            </a:r>
            <a:r>
              <a:rPr lang="pl-PL" sz="2800" b="1" dirty="0" smtClean="0"/>
              <a:t>? 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r="21273"/>
          <a:stretch>
            <a:fillRect/>
          </a:stretch>
        </p:blipFill>
        <p:spPr bwMode="auto">
          <a:xfrm>
            <a:off x="827584" y="4409728"/>
            <a:ext cx="2121459" cy="112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upa 10"/>
          <p:cNvGrpSpPr/>
          <p:nvPr/>
        </p:nvGrpSpPr>
        <p:grpSpPr>
          <a:xfrm>
            <a:off x="3419872" y="5057800"/>
            <a:ext cx="1671004" cy="1800200"/>
            <a:chOff x="5868144" y="2060848"/>
            <a:chExt cx="1671004" cy="1800200"/>
          </a:xfrm>
        </p:grpSpPr>
        <p:pic>
          <p:nvPicPr>
            <p:cNvPr id="12" name="Picture 10" descr="http://scient1fy.files.wordpress.com/2012/09/a1-cartoon-expanding-universe.jpg"/>
            <p:cNvPicPr>
              <a:picLocks noChangeAspect="1" noChangeArrowheads="1"/>
            </p:cNvPicPr>
            <p:nvPr/>
          </p:nvPicPr>
          <p:blipFill>
            <a:blip r:embed="rId5" cstate="print"/>
            <a:srcRect l="39830" t="16753" r="39830" b="16753"/>
            <a:stretch>
              <a:fillRect/>
            </a:stretch>
          </p:blipFill>
          <p:spPr bwMode="auto">
            <a:xfrm>
              <a:off x="6084168" y="2060848"/>
              <a:ext cx="1454980" cy="1741739"/>
            </a:xfrm>
            <a:prstGeom prst="rect">
              <a:avLst/>
            </a:prstGeom>
            <a:noFill/>
          </p:spPr>
        </p:pic>
        <p:sp>
          <p:nvSpPr>
            <p:cNvPr id="13" name="Prostokąt 12"/>
            <p:cNvSpPr/>
            <p:nvPr/>
          </p:nvSpPr>
          <p:spPr>
            <a:xfrm>
              <a:off x="5868144" y="2852936"/>
              <a:ext cx="504056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bjaśnienie w chmurce 13"/>
          <p:cNvSpPr/>
          <p:nvPr/>
        </p:nvSpPr>
        <p:spPr>
          <a:xfrm>
            <a:off x="611560" y="4265712"/>
            <a:ext cx="2736304" cy="1584176"/>
          </a:xfrm>
          <a:prstGeom prst="cloudCallout">
            <a:avLst>
              <a:gd name="adj1" fmla="val 63173"/>
              <a:gd name="adj2" fmla="val 1425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upa 16"/>
          <p:cNvGrpSpPr/>
          <p:nvPr/>
        </p:nvGrpSpPr>
        <p:grpSpPr>
          <a:xfrm>
            <a:off x="4183933" y="1556792"/>
            <a:ext cx="4960067" cy="4365104"/>
            <a:chOff x="4183933" y="1556792"/>
            <a:chExt cx="4960067" cy="4365104"/>
          </a:xfrm>
        </p:grpSpPr>
        <p:pic>
          <p:nvPicPr>
            <p:cNvPr id="7" name="Picture 2" descr="http://www.nature.com/nphys/journal/v7/n12/images_article/nphys2083-f3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83933" y="1556792"/>
              <a:ext cx="4960067" cy="2736304"/>
            </a:xfrm>
            <a:prstGeom prst="rect">
              <a:avLst/>
            </a:prstGeom>
            <a:noFill/>
          </p:spPr>
        </p:pic>
        <p:pic>
          <p:nvPicPr>
            <p:cNvPr id="9" name="Obraz 8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3456" t="-11329" r="-3456" b="-11329"/>
            <a:stretch>
              <a:fillRect/>
            </a:stretch>
          </p:blipFill>
          <p:spPr bwMode="auto">
            <a:xfrm>
              <a:off x="5580112" y="4769768"/>
              <a:ext cx="2227310" cy="779504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5" name="Objaśnienie w chmurce 14"/>
            <p:cNvSpPr/>
            <p:nvPr/>
          </p:nvSpPr>
          <p:spPr>
            <a:xfrm>
              <a:off x="5364088" y="4337720"/>
              <a:ext cx="2736304" cy="1584176"/>
            </a:xfrm>
            <a:prstGeom prst="cloudCallout">
              <a:avLst>
                <a:gd name="adj1" fmla="val -71027"/>
                <a:gd name="adj2" fmla="val -5898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4067944" y="436510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340768"/>
            <a:ext cx="7200800" cy="50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467544" y="0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/>
              <a:t>Michelson </a:t>
            </a:r>
            <a:r>
              <a:rPr lang="pl-PL" sz="4000" b="1" dirty="0" err="1" smtClean="0"/>
              <a:t>interferometer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operating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at</a:t>
            </a:r>
            <a:r>
              <a:rPr lang="pl-PL" sz="4000" b="1" dirty="0" smtClean="0"/>
              <a:t> a </a:t>
            </a:r>
            <a:r>
              <a:rPr lang="pl-PL" sz="4000" b="1" dirty="0" err="1" smtClean="0"/>
              <a:t>dark</a:t>
            </a:r>
            <a:r>
              <a:rPr lang="pl-PL" sz="4000" b="1" dirty="0" smtClean="0"/>
              <a:t> </a:t>
            </a:r>
            <a:r>
              <a:rPr lang="pl-PL" sz="4000" b="1" dirty="0" err="1" smtClean="0"/>
              <a:t>fringe</a:t>
            </a:r>
            <a:r>
              <a:rPr lang="pl-PL" sz="4000" b="1" dirty="0" smtClean="0"/>
              <a:t> </a:t>
            </a:r>
            <a:endParaRPr lang="en-US" sz="4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835696" y="2348880"/>
            <a:ext cx="2952328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Power recycling mirror (T=0.09%)</a:t>
            </a:r>
            <a:br>
              <a:rPr lang="pl-PL" sz="1600" dirty="0" smtClean="0"/>
            </a:br>
            <a:r>
              <a:rPr lang="pl-PL" sz="1600" dirty="0" smtClean="0"/>
              <a:t>(2700W </a:t>
            </a:r>
            <a:r>
              <a:rPr lang="pl-PL" sz="1600" dirty="0" err="1" smtClean="0"/>
              <a:t>inside</a:t>
            </a:r>
            <a:r>
              <a:rPr lang="pl-PL" sz="1600" dirty="0" smtClean="0"/>
              <a:t> </a:t>
            </a:r>
            <a:r>
              <a:rPr lang="pl-PL" sz="1600" dirty="0" err="1" smtClean="0"/>
              <a:t>interferometer</a:t>
            </a:r>
            <a:r>
              <a:rPr lang="pl-PL" sz="1600" dirty="0" smtClean="0"/>
              <a:t>)</a:t>
            </a:r>
            <a:endParaRPr lang="en-US" sz="1600" dirty="0"/>
          </a:p>
        </p:txBody>
      </p:sp>
      <p:cxnSp>
        <p:nvCxnSpPr>
          <p:cNvPr id="9" name="Łącznik prosty ze strzałką 8"/>
          <p:cNvCxnSpPr/>
          <p:nvPr/>
        </p:nvCxnSpPr>
        <p:spPr>
          <a:xfrm>
            <a:off x="4572000" y="2924944"/>
            <a:ext cx="360040" cy="288032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File:GravitationalWave PlusPolarization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984" y="1844824"/>
            <a:ext cx="2743200" cy="2743201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6012160" y="1772816"/>
            <a:ext cx="3131840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dirty="0" err="1" smtClean="0"/>
              <a:t>End</a:t>
            </a:r>
            <a:r>
              <a:rPr lang="pl-PL" sz="1600" dirty="0" smtClean="0"/>
              <a:t> mirror (out of </a:t>
            </a:r>
            <a:r>
              <a:rPr lang="pl-PL" sz="1600" dirty="0" err="1" smtClean="0"/>
              <a:t>phase</a:t>
            </a:r>
            <a:r>
              <a:rPr lang="pl-PL" sz="1600" dirty="0" smtClean="0"/>
              <a:t>) </a:t>
            </a:r>
            <a:r>
              <a:rPr lang="pl-PL" sz="1600" dirty="0" err="1" smtClean="0"/>
              <a:t>oscilations</a:t>
            </a:r>
            <a:r>
              <a:rPr lang="pl-PL" sz="1600" dirty="0" smtClean="0"/>
              <a:t> </a:t>
            </a:r>
            <a:r>
              <a:rPr lang="pl-PL" sz="1600" dirty="0" err="1" smtClean="0"/>
              <a:t>generate</a:t>
            </a:r>
            <a:r>
              <a:rPr lang="pl-PL" sz="1600" dirty="0" smtClean="0"/>
              <a:t> </a:t>
            </a:r>
            <a:r>
              <a:rPr lang="pl-PL" sz="1600" dirty="0" err="1" smtClean="0"/>
              <a:t>sidebands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pl-PL" sz="1600" i="1" dirty="0" smtClean="0">
                <a:sym typeface="Symbol"/>
              </a:rPr>
              <a:t></a:t>
            </a:r>
            <a:r>
              <a:rPr lang="pl-PL" sz="1600" i="1" baseline="-25000" dirty="0" smtClean="0">
                <a:sym typeface="Symbol"/>
              </a:rPr>
              <a:t>0</a:t>
            </a:r>
            <a:r>
              <a:rPr lang="pl-PL" sz="1600" dirty="0" smtClean="0">
                <a:sym typeface="Symbol"/>
              </a:rPr>
              <a:t></a:t>
            </a:r>
            <a:r>
              <a:rPr lang="pl-PL" sz="1600" dirty="0" smtClean="0"/>
              <a:t> </a:t>
            </a:r>
            <a:r>
              <a:rPr lang="pl-PL" sz="1600" dirty="0" err="1" smtClean="0"/>
              <a:t>trasmitted</a:t>
            </a:r>
            <a:r>
              <a:rPr lang="pl-PL" sz="1600" dirty="0" smtClean="0"/>
              <a:t> to </a:t>
            </a:r>
            <a:r>
              <a:rPr lang="pl-PL" sz="1600" dirty="0" err="1" smtClean="0"/>
              <a:t>the</a:t>
            </a:r>
            <a:r>
              <a:rPr lang="pl-PL" sz="1600" dirty="0" smtClean="0"/>
              <a:t> </a:t>
            </a:r>
            <a:r>
              <a:rPr lang="pl-PL" sz="1600" dirty="0" err="1" smtClean="0"/>
              <a:t>dark</a:t>
            </a:r>
            <a:r>
              <a:rPr lang="pl-PL" sz="1600" dirty="0" smtClean="0"/>
              <a:t> port</a:t>
            </a:r>
            <a:endParaRPr lang="en-US" sz="16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6156176" y="3789040"/>
            <a:ext cx="2736304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dirty="0" err="1" smtClean="0"/>
              <a:t>Signal</a:t>
            </a:r>
            <a:r>
              <a:rPr lang="pl-PL" sz="1600" dirty="0" smtClean="0"/>
              <a:t> recycling mirror  T=1.9% </a:t>
            </a:r>
            <a:r>
              <a:rPr lang="pl-PL" sz="1600" dirty="0" err="1" smtClean="0"/>
              <a:t>Fabry-Perrot</a:t>
            </a:r>
            <a:r>
              <a:rPr lang="pl-PL" sz="1600" dirty="0" smtClean="0"/>
              <a:t> </a:t>
            </a:r>
            <a:r>
              <a:rPr lang="pl-PL" sz="1600" dirty="0" err="1" smtClean="0"/>
              <a:t>cavity</a:t>
            </a:r>
            <a:r>
              <a:rPr lang="pl-PL" sz="1600" dirty="0" smtClean="0"/>
              <a:t> </a:t>
            </a:r>
            <a:r>
              <a:rPr lang="pl-PL" sz="1600" dirty="0" err="1" smtClean="0"/>
              <a:t>feeded</a:t>
            </a:r>
            <a:r>
              <a:rPr lang="pl-PL" sz="1600" dirty="0" smtClean="0"/>
              <a:t> </a:t>
            </a:r>
            <a:r>
              <a:rPr lang="pl-PL" sz="1600" dirty="0" err="1" smtClean="0"/>
              <a:t>constantly</a:t>
            </a:r>
            <a:r>
              <a:rPr lang="pl-PL" sz="1600" dirty="0" smtClean="0"/>
              <a:t> </a:t>
            </a:r>
            <a:r>
              <a:rPr lang="pl-PL" sz="1600" dirty="0" err="1" smtClean="0"/>
              <a:t>with</a:t>
            </a:r>
            <a:r>
              <a:rPr lang="pl-PL" sz="1600" dirty="0" smtClean="0"/>
              <a:t> </a:t>
            </a:r>
            <a:r>
              <a:rPr lang="pl-PL" sz="1600" dirty="0" err="1" smtClean="0"/>
              <a:t>sidebands</a:t>
            </a:r>
            <a:endParaRPr lang="en-US" sz="1600" dirty="0"/>
          </a:p>
        </p:txBody>
      </p:sp>
      <p:cxnSp>
        <p:nvCxnSpPr>
          <p:cNvPr id="14" name="Łącznik prosty ze strzałką 13"/>
          <p:cNvCxnSpPr>
            <a:stCxn id="12" idx="1"/>
          </p:cNvCxnSpPr>
          <p:nvPr/>
        </p:nvCxnSpPr>
        <p:spPr>
          <a:xfrm flipH="1" flipV="1">
            <a:off x="5868144" y="4005064"/>
            <a:ext cx="288032" cy="199475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ostokąt 14"/>
          <p:cNvSpPr/>
          <p:nvPr/>
        </p:nvSpPr>
        <p:spPr>
          <a:xfrm>
            <a:off x="899592" y="3717032"/>
            <a:ext cx="4464496" cy="25922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ole tekstowe 15"/>
          <p:cNvSpPr txBox="1"/>
          <p:nvPr/>
        </p:nvSpPr>
        <p:spPr>
          <a:xfrm>
            <a:off x="1187624" y="6093296"/>
            <a:ext cx="3240360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dirty="0" err="1" smtClean="0"/>
              <a:t>Squeezed</a:t>
            </a:r>
            <a:r>
              <a:rPr lang="pl-PL" sz="1600" dirty="0" smtClean="0"/>
              <a:t> </a:t>
            </a:r>
            <a:r>
              <a:rPr lang="pl-PL" sz="1600" dirty="0" err="1" smtClean="0"/>
              <a:t>vacuum</a:t>
            </a:r>
            <a:r>
              <a:rPr lang="pl-PL" sz="1600" dirty="0" smtClean="0"/>
              <a:t> (10dB </a:t>
            </a:r>
            <a:r>
              <a:rPr lang="pl-PL" sz="1600" dirty="0" err="1" smtClean="0"/>
              <a:t>squeezing</a:t>
            </a:r>
            <a:r>
              <a:rPr lang="pl-PL" sz="1600" dirty="0" smtClean="0"/>
              <a:t>) </a:t>
            </a:r>
            <a:r>
              <a:rPr lang="pl-PL" sz="1600" dirty="0" err="1" smtClean="0"/>
              <a:t>fed</a:t>
            </a:r>
            <a:r>
              <a:rPr lang="pl-PL" sz="1600" dirty="0" smtClean="0"/>
              <a:t> </a:t>
            </a:r>
            <a:r>
              <a:rPr lang="pl-PL" sz="1600" dirty="0" err="1" smtClean="0"/>
              <a:t>into</a:t>
            </a:r>
            <a:r>
              <a:rPr lang="pl-PL" sz="1600" dirty="0" smtClean="0"/>
              <a:t> </a:t>
            </a:r>
            <a:r>
              <a:rPr lang="pl-PL" sz="1600" dirty="0" err="1" smtClean="0"/>
              <a:t>the</a:t>
            </a:r>
            <a:r>
              <a:rPr lang="pl-PL" sz="1600" dirty="0" smtClean="0"/>
              <a:t> </a:t>
            </a:r>
            <a:r>
              <a:rPr lang="pl-PL" sz="1600" dirty="0" err="1" smtClean="0"/>
              <a:t>other</a:t>
            </a:r>
            <a:r>
              <a:rPr lang="pl-PL" sz="1600" dirty="0" smtClean="0"/>
              <a:t> </a:t>
            </a:r>
            <a:r>
              <a:rPr lang="pl-PL" sz="1600" dirty="0" err="1" smtClean="0"/>
              <a:t>input</a:t>
            </a:r>
            <a:r>
              <a:rPr lang="pl-PL" sz="1600" dirty="0" smtClean="0"/>
              <a:t> port</a:t>
            </a:r>
            <a:endParaRPr lang="en-US" sz="1600" dirty="0"/>
          </a:p>
        </p:txBody>
      </p:sp>
      <p:sp>
        <p:nvSpPr>
          <p:cNvPr id="17" name="Prostokąt 16"/>
          <p:cNvSpPr/>
          <p:nvPr/>
        </p:nvSpPr>
        <p:spPr>
          <a:xfrm>
            <a:off x="5292080" y="5517232"/>
            <a:ext cx="1800200" cy="864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Obraz 1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5162679" y="6093295"/>
            <a:ext cx="3773979" cy="54803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1" animBg="1"/>
      <p:bldP spid="15" grpId="0" animBg="1"/>
      <p:bldP spid="16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1988840"/>
            <a:ext cx="7013240" cy="293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1680" y="1412776"/>
            <a:ext cx="473674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sz="6000" b="1" dirty="0" err="1" smtClean="0"/>
              <a:t>Equivalent</a:t>
            </a:r>
            <a:r>
              <a:rPr lang="pl-PL" sz="6000" b="1" dirty="0" smtClean="0"/>
              <a:t> quantum model</a:t>
            </a:r>
            <a:br>
              <a:rPr lang="pl-PL" sz="6000" b="1" dirty="0" smtClean="0"/>
            </a:br>
            <a:endParaRPr lang="en-US" sz="6000" b="1" dirty="0"/>
          </a:p>
        </p:txBody>
      </p:sp>
      <p:pic>
        <p:nvPicPr>
          <p:cNvPr id="18" name="Obraz 17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763688" y="5301208"/>
            <a:ext cx="1152292" cy="281159"/>
          </a:xfrm>
          <a:prstGeom prst="rect">
            <a:avLst/>
          </a:prstGeom>
          <a:noFill/>
          <a:ln/>
          <a:effectLst/>
        </p:spPr>
      </p:pic>
      <p:pic>
        <p:nvPicPr>
          <p:cNvPr id="23" name="Obraz 22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4413523" y="5229199"/>
            <a:ext cx="3371162" cy="548029"/>
          </a:xfrm>
          <a:prstGeom prst="rect">
            <a:avLst/>
          </a:prstGeom>
          <a:noFill/>
          <a:ln/>
          <a:effectLst/>
        </p:spPr>
      </p:pic>
      <p:sp>
        <p:nvSpPr>
          <p:cNvPr id="22" name="Prostokąt 21"/>
          <p:cNvSpPr/>
          <p:nvPr/>
        </p:nvSpPr>
        <p:spPr>
          <a:xfrm>
            <a:off x="755576" y="5733256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err="1" smtClean="0"/>
              <a:t>The</a:t>
            </a:r>
            <a:r>
              <a:rPr lang="pl-PL" sz="2800" b="1" dirty="0" smtClean="0"/>
              <a:t> problem </a:t>
            </a:r>
            <a:r>
              <a:rPr lang="pl-PL" sz="2800" b="1" dirty="0" err="1" smtClean="0"/>
              <a:t>reduces</a:t>
            </a:r>
            <a:r>
              <a:rPr lang="pl-PL" sz="2800" b="1" dirty="0" smtClean="0"/>
              <a:t> to </a:t>
            </a:r>
            <a:r>
              <a:rPr lang="pl-PL" sz="2800" b="1" dirty="0" err="1" smtClean="0"/>
              <a:t>the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search</a:t>
            </a:r>
            <a:r>
              <a:rPr lang="pl-PL" sz="2800" b="1" dirty="0" smtClean="0"/>
              <a:t> of </a:t>
            </a:r>
            <a:r>
              <a:rPr lang="pl-PL" sz="2800" b="1" dirty="0" err="1" smtClean="0"/>
              <a:t>optimal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states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in</a:t>
            </a:r>
            <a:r>
              <a:rPr lang="pl-PL" sz="2800" b="1" dirty="0" smtClean="0"/>
              <a:t> </a:t>
            </a:r>
            <a:r>
              <a:rPr lang="pl-PL" sz="2800" b="1" dirty="0" err="1" smtClean="0"/>
              <a:t>Mach-Zehnder</a:t>
            </a:r>
            <a:r>
              <a:rPr lang="pl-PL" sz="2800" b="1" dirty="0" smtClean="0"/>
              <a:t> interferometry!</a:t>
            </a:r>
            <a:endParaRPr lang="en-US" sz="2800" b="1" dirty="0"/>
          </a:p>
        </p:txBody>
      </p:sp>
      <p:sp>
        <p:nvSpPr>
          <p:cNvPr id="8" name="Prostokąt 7"/>
          <p:cNvSpPr/>
          <p:nvPr/>
        </p:nvSpPr>
        <p:spPr>
          <a:xfrm>
            <a:off x="251520" y="764704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central </a:t>
            </a:r>
            <a:r>
              <a:rPr lang="pl-PL" sz="2400" b="1" dirty="0" err="1" smtClean="0"/>
              <a:t>frequency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mixed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with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sidebands</a:t>
            </a:r>
            <a:r>
              <a:rPr lang="pl-PL" sz="2400" b="1" dirty="0" smtClean="0"/>
              <a:t>  </a:t>
            </a:r>
            <a:r>
              <a:rPr lang="pl-PL" sz="2400" b="1" dirty="0" err="1" smtClean="0"/>
              <a:t>with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enhancement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factor</a:t>
            </a:r>
            <a:r>
              <a:rPr lang="pl-PL" sz="2400" b="1" dirty="0" smtClean="0"/>
              <a:t> </a:t>
            </a:r>
            <a:r>
              <a:rPr lang="pl-PL" sz="2400" b="1" i="1" dirty="0" smtClean="0"/>
              <a:t>g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due</a:t>
            </a:r>
            <a:r>
              <a:rPr lang="pl-PL" sz="2400" b="1" dirty="0" smtClean="0"/>
              <a:t> to </a:t>
            </a:r>
            <a:r>
              <a:rPr lang="pl-PL" sz="2400" b="1" dirty="0" err="1" smtClean="0"/>
              <a:t>signal</a:t>
            </a:r>
            <a:r>
              <a:rPr lang="pl-PL" sz="2400" b="1" dirty="0" smtClean="0"/>
              <a:t> recycling </a:t>
            </a:r>
            <a:r>
              <a:rPr lang="pl-PL" sz="2400" b="1" dirty="0" err="1" smtClean="0"/>
              <a:t>cavity</a:t>
            </a:r>
            <a:endParaRPr lang="en-US" sz="2400" dirty="0"/>
          </a:p>
        </p:txBody>
      </p:sp>
      <p:pic>
        <p:nvPicPr>
          <p:cNvPr id="13" name="Obraz 1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827584" y="3645024"/>
            <a:ext cx="256577" cy="204340"/>
          </a:xfrm>
          <a:prstGeom prst="rect">
            <a:avLst/>
          </a:prstGeom>
          <a:noFill/>
          <a:ln/>
          <a:effectLst/>
        </p:spPr>
      </p:pic>
      <p:sp>
        <p:nvSpPr>
          <p:cNvPr id="14" name="Prostokąt 13"/>
          <p:cNvSpPr/>
          <p:nvPr/>
        </p:nvSpPr>
        <p:spPr>
          <a:xfrm>
            <a:off x="323528" y="3140968"/>
            <a:ext cx="1300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/>
              <a:t>total</a:t>
            </a:r>
            <a:r>
              <a:rPr lang="pl-PL" b="1" dirty="0" smtClean="0"/>
              <a:t> </a:t>
            </a:r>
            <a:r>
              <a:rPr lang="pl-PL" b="1" dirty="0" err="1" smtClean="0"/>
              <a:t>power</a:t>
            </a:r>
            <a:endParaRPr lang="en-US" dirty="0"/>
          </a:p>
        </p:txBody>
      </p:sp>
      <p:pic>
        <p:nvPicPr>
          <p:cNvPr id="16" name="Obraz 1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3779912" y="3717032"/>
            <a:ext cx="949850" cy="230919"/>
          </a:xfrm>
          <a:prstGeom prst="rect">
            <a:avLst/>
          </a:prstGeom>
          <a:noFill/>
          <a:ln/>
          <a:effectLst/>
        </p:spPr>
      </p:pic>
      <p:sp>
        <p:nvSpPr>
          <p:cNvPr id="17" name="Prostokąt 16"/>
          <p:cNvSpPr/>
          <p:nvPr/>
        </p:nvSpPr>
        <p:spPr>
          <a:xfrm>
            <a:off x="3563888" y="3284984"/>
            <a:ext cx="1399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/>
              <a:t>transmission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zcounts.t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44900" y="3659357"/>
            <a:ext cx="5499100" cy="3198643"/>
          </a:xfrm>
          <a:prstGeom prst="rect">
            <a:avLst/>
          </a:prstGeom>
        </p:spPr>
      </p:pic>
      <p:cxnSp>
        <p:nvCxnSpPr>
          <p:cNvPr id="5" name="Łącznik prosty 4"/>
          <p:cNvCxnSpPr/>
          <p:nvPr/>
        </p:nvCxnSpPr>
        <p:spPr>
          <a:xfrm>
            <a:off x="2740001" y="1962150"/>
            <a:ext cx="1387499" cy="158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Łącznik prosty 5"/>
          <p:cNvCxnSpPr/>
          <p:nvPr/>
        </p:nvCxnSpPr>
        <p:spPr>
          <a:xfrm>
            <a:off x="2740001" y="3429000"/>
            <a:ext cx="1343049" cy="158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>
            <a:off x="3275856" y="1700808"/>
            <a:ext cx="800100" cy="5778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 dirty="0"/>
          </a:p>
        </p:txBody>
      </p:sp>
      <p:cxnSp>
        <p:nvCxnSpPr>
          <p:cNvPr id="8" name="Łącznik prosty 7"/>
          <p:cNvCxnSpPr/>
          <p:nvPr/>
        </p:nvCxnSpPr>
        <p:spPr>
          <a:xfrm rot="10800000">
            <a:off x="1692251" y="2705100"/>
            <a:ext cx="104775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flipV="1">
            <a:off x="1666851" y="1962150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V="1">
            <a:off x="587351" y="2705100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rostokąt 10"/>
          <p:cNvSpPr/>
          <p:nvPr/>
        </p:nvSpPr>
        <p:spPr>
          <a:xfrm>
            <a:off x="1317502" y="2584450"/>
            <a:ext cx="755650" cy="22225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12" name="Łącznik prosty 11"/>
          <p:cNvCxnSpPr/>
          <p:nvPr/>
        </p:nvCxnSpPr>
        <p:spPr>
          <a:xfrm rot="10800000">
            <a:off x="5194300" y="2673350"/>
            <a:ext cx="104775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 rot="10800000">
            <a:off x="4127500" y="1962150"/>
            <a:ext cx="1047750" cy="723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Obraz 5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63888" y="1916832"/>
            <a:ext cx="167640" cy="19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Łącznik prosty 14"/>
          <p:cNvCxnSpPr/>
          <p:nvPr/>
        </p:nvCxnSpPr>
        <p:spPr>
          <a:xfrm flipV="1">
            <a:off x="5168900" y="1930400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Obraz 1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482600" y="2895600"/>
            <a:ext cx="381586" cy="349151"/>
          </a:xfrm>
          <a:prstGeom prst="rect">
            <a:avLst/>
          </a:prstGeom>
          <a:noFill/>
          <a:ln/>
          <a:effectLst/>
        </p:spPr>
      </p:pic>
      <p:cxnSp>
        <p:nvCxnSpPr>
          <p:cNvPr id="17" name="Łącznik prosty 16"/>
          <p:cNvCxnSpPr/>
          <p:nvPr/>
        </p:nvCxnSpPr>
        <p:spPr>
          <a:xfrm flipV="1">
            <a:off x="4127500" y="2673350"/>
            <a:ext cx="1073150" cy="7429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>
            <a:off x="4819551" y="2552700"/>
            <a:ext cx="755650" cy="22225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9" name="Schemat blokowy: opóźnienie 18"/>
          <p:cNvSpPr/>
          <p:nvPr/>
        </p:nvSpPr>
        <p:spPr>
          <a:xfrm>
            <a:off x="6623213" y="1708150"/>
            <a:ext cx="577850" cy="488950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0" name="Schemat blokowy: opóźnienie 19"/>
          <p:cNvSpPr/>
          <p:nvPr/>
        </p:nvSpPr>
        <p:spPr>
          <a:xfrm>
            <a:off x="6623213" y="3130550"/>
            <a:ext cx="577850" cy="488950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grpSp>
        <p:nvGrpSpPr>
          <p:cNvPr id="2" name="Grupa 86"/>
          <p:cNvGrpSpPr>
            <a:grpSpLocks/>
          </p:cNvGrpSpPr>
          <p:nvPr/>
        </p:nvGrpSpPr>
        <p:grpSpPr bwMode="auto">
          <a:xfrm>
            <a:off x="6737350" y="1841500"/>
            <a:ext cx="280988" cy="1601788"/>
            <a:chOff x="7664804" y="2540000"/>
            <a:chExt cx="279993" cy="1601412"/>
          </a:xfrm>
        </p:grpSpPr>
        <p:pic>
          <p:nvPicPr>
            <p:cNvPr id="22" name="Obraz 81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664804" y="3962400"/>
              <a:ext cx="279993" cy="179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Obraz 84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664942" y="2540000"/>
              <a:ext cx="279718" cy="178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4" name="Łącznik prosty 23"/>
          <p:cNvCxnSpPr/>
          <p:nvPr/>
        </p:nvCxnSpPr>
        <p:spPr>
          <a:xfrm>
            <a:off x="6223000" y="1930400"/>
            <a:ext cx="400050" cy="222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/>
          <p:cNvCxnSpPr/>
          <p:nvPr/>
        </p:nvCxnSpPr>
        <p:spPr>
          <a:xfrm flipV="1">
            <a:off x="6223000" y="3375025"/>
            <a:ext cx="400050" cy="222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upa 60"/>
          <p:cNvGrpSpPr/>
          <p:nvPr/>
        </p:nvGrpSpPr>
        <p:grpSpPr bwMode="auto">
          <a:xfrm>
            <a:off x="6516696" y="1295400"/>
            <a:ext cx="2466734" cy="1733449"/>
            <a:chOff x="6494587" y="1295400"/>
            <a:chExt cx="2466734" cy="1733449"/>
          </a:xfrm>
        </p:grpSpPr>
        <p:pic>
          <p:nvPicPr>
            <p:cNvPr id="56" name="Obraz 55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/>
            <a:stretch>
              <a:fillRect/>
            </a:stretch>
          </p:blipFill>
          <p:spPr bwMode="auto">
            <a:xfrm>
              <a:off x="6538807" y="1295400"/>
              <a:ext cx="2422514" cy="26664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9" name="Obraz 58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/>
            <a:stretch>
              <a:fillRect/>
            </a:stretch>
          </p:blipFill>
          <p:spPr bwMode="auto">
            <a:xfrm>
              <a:off x="6494587" y="2762250"/>
              <a:ext cx="2422053" cy="266599"/>
            </a:xfrm>
            <a:prstGeom prst="rect">
              <a:avLst/>
            </a:prstGeom>
            <a:noFill/>
            <a:ln/>
            <a:effectLst/>
          </p:spPr>
        </p:pic>
      </p:grpSp>
      <p:cxnSp>
        <p:nvCxnSpPr>
          <p:cNvPr id="31" name="Łącznik prosty ze strzałką 30"/>
          <p:cNvCxnSpPr/>
          <p:nvPr/>
        </p:nvCxnSpPr>
        <p:spPr>
          <a:xfrm rot="5400000">
            <a:off x="4861719" y="6028531"/>
            <a:ext cx="400050" cy="158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/>
          <p:cNvCxnSpPr/>
          <p:nvPr/>
        </p:nvCxnSpPr>
        <p:spPr>
          <a:xfrm rot="5400000">
            <a:off x="4772819" y="6028531"/>
            <a:ext cx="400050" cy="158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/>
        </p:nvCxnSpPr>
        <p:spPr>
          <a:xfrm rot="5400000">
            <a:off x="4995069" y="6028531"/>
            <a:ext cx="400050" cy="158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33"/>
          <p:cNvCxnSpPr/>
          <p:nvPr/>
        </p:nvCxnSpPr>
        <p:spPr>
          <a:xfrm rot="5400000">
            <a:off x="4906169" y="6028531"/>
            <a:ext cx="400050" cy="158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upa 68"/>
          <p:cNvGrpSpPr/>
          <p:nvPr/>
        </p:nvGrpSpPr>
        <p:grpSpPr bwMode="auto">
          <a:xfrm>
            <a:off x="395533" y="4509120"/>
            <a:ext cx="3168352" cy="1008112"/>
            <a:chOff x="395534" y="4509120"/>
            <a:chExt cx="3168352" cy="1008112"/>
          </a:xfrm>
        </p:grpSpPr>
        <p:sp>
          <p:nvSpPr>
            <p:cNvPr id="43" name="Prostokąt 42"/>
            <p:cNvSpPr/>
            <p:nvPr/>
          </p:nvSpPr>
          <p:spPr bwMode="auto">
            <a:xfrm>
              <a:off x="395534" y="4509120"/>
              <a:ext cx="3168352" cy="10081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Obraz 66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002201" y="4581126"/>
              <a:ext cx="1780474" cy="572499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6" name="pole tekstowe 35"/>
            <p:cNvSpPr txBox="1"/>
            <p:nvPr/>
          </p:nvSpPr>
          <p:spPr bwMode="auto">
            <a:xfrm>
              <a:off x="539550" y="5013176"/>
              <a:ext cx="2952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classical (standard) scaling</a:t>
              </a:r>
              <a:endParaRPr lang="en-US" sz="2000" dirty="0" smtClean="0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37" name="Prostokąt 36"/>
          <p:cNvSpPr/>
          <p:nvPr/>
        </p:nvSpPr>
        <p:spPr>
          <a:xfrm>
            <a:off x="4927600" y="3740150"/>
            <a:ext cx="311150" cy="2489200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ytuł 1"/>
          <p:cNvSpPr txBox="1">
            <a:spLocks/>
          </p:cNvSpPr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„</a:t>
            </a:r>
            <a:r>
              <a:rPr kumimoji="0" lang="pl-PL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Classical</a:t>
            </a: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” interferometry</a:t>
            </a:r>
            <a:b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with</a:t>
            </a: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l-PL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loss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44" name="Łącznik prosty 43"/>
          <p:cNvCxnSpPr/>
          <p:nvPr/>
        </p:nvCxnSpPr>
        <p:spPr>
          <a:xfrm rot="5400000" flipH="1">
            <a:off x="2586074" y="1698995"/>
            <a:ext cx="653298" cy="11313"/>
          </a:xfrm>
          <a:prstGeom prst="line">
            <a:avLst/>
          </a:prstGeom>
          <a:ln>
            <a:prstDash val="dash"/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Łącznik prosty 46"/>
          <p:cNvCxnSpPr/>
          <p:nvPr/>
        </p:nvCxnSpPr>
        <p:spPr>
          <a:xfrm rot="5400000" flipH="1" flipV="1">
            <a:off x="2487681" y="3238512"/>
            <a:ext cx="681479" cy="13271"/>
          </a:xfrm>
          <a:prstGeom prst="line">
            <a:avLst/>
          </a:prstGeom>
          <a:ln>
            <a:prstDash val="dash"/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Prostokąt 47"/>
          <p:cNvSpPr/>
          <p:nvPr/>
        </p:nvSpPr>
        <p:spPr>
          <a:xfrm rot="18900000">
            <a:off x="2591172" y="1911170"/>
            <a:ext cx="666438" cy="17249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50" name="Obraz 4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849640" y="1895475"/>
            <a:ext cx="151122" cy="160173"/>
          </a:xfrm>
          <a:prstGeom prst="rect">
            <a:avLst/>
          </a:prstGeom>
          <a:noFill/>
          <a:ln/>
          <a:effectLst/>
        </p:spPr>
      </p:pic>
      <p:sp>
        <p:nvSpPr>
          <p:cNvPr id="51" name="Prostokąt 50"/>
          <p:cNvSpPr/>
          <p:nvPr/>
        </p:nvSpPr>
        <p:spPr>
          <a:xfrm rot="18900000">
            <a:off x="2519163" y="3351328"/>
            <a:ext cx="666438" cy="17249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52" name="Obraz 51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777631" y="3335633"/>
            <a:ext cx="151122" cy="160173"/>
          </a:xfrm>
          <a:prstGeom prst="rect">
            <a:avLst/>
          </a:prstGeom>
          <a:noFill/>
          <a:ln/>
          <a:effectLst/>
        </p:spPr>
      </p:pic>
      <p:pic>
        <p:nvPicPr>
          <p:cNvPr id="62" name="Obraz 61" descr="mzcounts.tif"/>
          <p:cNvPicPr>
            <a:picLocks noChangeAspect="1"/>
          </p:cNvPicPr>
          <p:nvPr/>
        </p:nvPicPr>
        <p:blipFill>
          <a:blip r:embed="rId11" cstate="print"/>
          <a:srcRect l="13228" t="4061" r="13701" b="19493"/>
          <a:stretch>
            <a:fillRect/>
          </a:stretch>
        </p:blipFill>
        <p:spPr>
          <a:xfrm>
            <a:off x="4380069" y="4347096"/>
            <a:ext cx="4017924" cy="1905701"/>
          </a:xfrm>
          <a:prstGeom prst="rect">
            <a:avLst/>
          </a:prstGeom>
        </p:spPr>
      </p:pic>
      <p:sp>
        <p:nvSpPr>
          <p:cNvPr id="63" name="Prostokąt zaokrąglony 62"/>
          <p:cNvSpPr/>
          <p:nvPr/>
        </p:nvSpPr>
        <p:spPr>
          <a:xfrm>
            <a:off x="4412343" y="3789040"/>
            <a:ext cx="3976081" cy="5760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pl-PL" sz="6000" b="1" dirty="0" smtClean="0"/>
              <a:t>GEO600 </a:t>
            </a:r>
            <a:r>
              <a:rPr lang="pl-PL" sz="6000" b="1" dirty="0" err="1" smtClean="0"/>
              <a:t>is</a:t>
            </a:r>
            <a:r>
              <a:rPr lang="pl-PL" sz="6000" b="1" dirty="0" smtClean="0"/>
              <a:t> </a:t>
            </a:r>
            <a:r>
              <a:rPr lang="pl-PL" sz="6000" b="1" dirty="0" err="1" smtClean="0"/>
              <a:t>almost</a:t>
            </a:r>
            <a:r>
              <a:rPr lang="pl-PL" sz="6000" b="1" dirty="0" smtClean="0"/>
              <a:t> </a:t>
            </a:r>
            <a:r>
              <a:rPr lang="pl-PL" sz="6000" b="1" dirty="0" err="1" smtClean="0"/>
              <a:t>optimal</a:t>
            </a:r>
            <a:endParaRPr lang="en-US" sz="6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6381694" cy="402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4067944" y="6488668"/>
            <a:ext cx="4861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prstClr val="black"/>
                </a:solidFill>
              </a:rPr>
              <a:t>RDD,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pl-PL" dirty="0" smtClean="0">
                <a:solidFill>
                  <a:prstClr val="black"/>
                </a:solidFill>
              </a:rPr>
              <a:t>K. Banaszek, R. </a:t>
            </a:r>
            <a:r>
              <a:rPr lang="pl-PL" dirty="0" err="1" smtClean="0">
                <a:solidFill>
                  <a:prstClr val="black"/>
                </a:solidFill>
              </a:rPr>
              <a:t>Schnabel</a:t>
            </a:r>
            <a:r>
              <a:rPr lang="pl-PL" dirty="0" smtClean="0">
                <a:solidFill>
                  <a:prstClr val="black"/>
                </a:solidFill>
              </a:rPr>
              <a:t>, </a:t>
            </a:r>
            <a:r>
              <a:rPr lang="pl-PL" dirty="0" smtClean="0"/>
              <a:t>arXiv:1305.7268</a:t>
            </a:r>
            <a:endParaRPr lang="en-US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204914" y="1526434"/>
            <a:ext cx="194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coherent</a:t>
            </a:r>
            <a:r>
              <a:rPr lang="pl-PL" dirty="0" smtClean="0"/>
              <a:t> </a:t>
            </a:r>
            <a:r>
              <a:rPr lang="pl-PL" dirty="0" err="1" smtClean="0"/>
              <a:t>light</a:t>
            </a:r>
            <a:r>
              <a:rPr lang="pl-PL" dirty="0" smtClean="0"/>
              <a:t> </a:t>
            </a:r>
            <a:r>
              <a:rPr lang="pl-PL" dirty="0" err="1" smtClean="0"/>
              <a:t>only</a:t>
            </a:r>
            <a:endParaRPr lang="en-US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171747" y="1952802"/>
            <a:ext cx="1655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10dB </a:t>
            </a:r>
            <a:r>
              <a:rPr lang="pl-PL" dirty="0" err="1" smtClean="0"/>
              <a:t>squeezing</a:t>
            </a:r>
            <a:endParaRPr lang="en-US" dirty="0"/>
          </a:p>
        </p:txBody>
      </p:sp>
      <p:sp>
        <p:nvSpPr>
          <p:cNvPr id="9" name="pole tekstowe 8"/>
          <p:cNvSpPr txBox="1"/>
          <p:nvPr/>
        </p:nvSpPr>
        <p:spPr>
          <a:xfrm>
            <a:off x="7152996" y="2287375"/>
            <a:ext cx="183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fundamental</a:t>
            </a:r>
            <a:r>
              <a:rPr lang="pl-PL" dirty="0" smtClean="0"/>
              <a:t> </a:t>
            </a:r>
            <a:r>
              <a:rPr lang="pl-PL" dirty="0" err="1" smtClean="0"/>
              <a:t>bound</a:t>
            </a:r>
            <a:endParaRPr lang="en-US" dirty="0"/>
          </a:p>
        </p:txBody>
      </p:sp>
      <p:cxnSp>
        <p:nvCxnSpPr>
          <p:cNvPr id="15" name="Łącznik prosty 14"/>
          <p:cNvCxnSpPr/>
          <p:nvPr/>
        </p:nvCxnSpPr>
        <p:spPr>
          <a:xfrm>
            <a:off x="6660232" y="1772816"/>
            <a:ext cx="504056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6659081" y="2159180"/>
            <a:ext cx="50405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/>
          <p:cNvCxnSpPr/>
          <p:nvPr/>
        </p:nvCxnSpPr>
        <p:spPr>
          <a:xfrm>
            <a:off x="6667691" y="2600874"/>
            <a:ext cx="504056" cy="0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/>
          <p:cNvSpPr txBox="1"/>
          <p:nvPr/>
        </p:nvSpPr>
        <p:spPr>
          <a:xfrm>
            <a:off x="539552" y="5157192"/>
            <a:ext cx="8136904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No </a:t>
            </a:r>
            <a:r>
              <a:rPr lang="pl-PL" sz="2400" b="1" dirty="0" err="1" smtClean="0"/>
              <a:t>other</a:t>
            </a:r>
            <a:r>
              <a:rPr lang="pl-PL" sz="2400" b="1" dirty="0" smtClean="0"/>
              <a:t> quantum </a:t>
            </a:r>
            <a:r>
              <a:rPr lang="pl-PL" sz="2400" b="1" dirty="0" err="1" smtClean="0"/>
              <a:t>states</a:t>
            </a:r>
            <a:r>
              <a:rPr lang="pl-PL" sz="2400" b="1" dirty="0" smtClean="0"/>
              <a:t> of </a:t>
            </a:r>
            <a:r>
              <a:rPr lang="pl-PL" sz="2400" b="1" dirty="0" err="1" smtClean="0"/>
              <a:t>light</a:t>
            </a:r>
            <a:r>
              <a:rPr lang="pl-PL" sz="2400" b="1" dirty="0" smtClean="0"/>
              <a:t> not </a:t>
            </a:r>
            <a:r>
              <a:rPr lang="pl-PL" sz="2400" b="1" dirty="0" err="1" smtClean="0"/>
              <a:t>more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sophisticated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measurements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would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lead</a:t>
            </a:r>
            <a:r>
              <a:rPr lang="pl-PL" sz="2400" b="1" dirty="0" smtClean="0"/>
              <a:t> to a </a:t>
            </a:r>
            <a:r>
              <a:rPr lang="pl-PL" sz="2400" b="1" dirty="0" err="1" smtClean="0"/>
              <a:t>significant</a:t>
            </a:r>
            <a:r>
              <a:rPr lang="pl-PL" sz="2400" b="1" dirty="0" smtClean="0"/>
              <a:t> precision </a:t>
            </a:r>
            <a:r>
              <a:rPr lang="pl-PL" sz="2400" b="1" dirty="0" err="1" smtClean="0"/>
              <a:t>gain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dirty="0" smtClean="0"/>
              <a:t>(under </a:t>
            </a:r>
            <a:r>
              <a:rPr lang="pl-PL" sz="2400" dirty="0" err="1" smtClean="0"/>
              <a:t>given</a:t>
            </a:r>
            <a:r>
              <a:rPr lang="pl-PL" sz="2400" dirty="0" smtClean="0"/>
              <a:t> </a:t>
            </a:r>
            <a:r>
              <a:rPr lang="pl-PL" sz="2400" dirty="0" err="1" smtClean="0"/>
              <a:t>total</a:t>
            </a:r>
            <a:r>
              <a:rPr lang="pl-PL" sz="2400" dirty="0" smtClean="0"/>
              <a:t> energy </a:t>
            </a:r>
            <a:r>
              <a:rPr lang="pl-PL" sz="2400" dirty="0" err="1" smtClean="0"/>
              <a:t>used</a:t>
            </a:r>
            <a:r>
              <a:rPr lang="pl-PL" sz="2400" dirty="0" smtClean="0"/>
              <a:t> and </a:t>
            </a:r>
            <a:r>
              <a:rPr lang="pl-PL" sz="2400" dirty="0" err="1" smtClean="0"/>
              <a:t>loss</a:t>
            </a:r>
            <a:r>
              <a:rPr lang="pl-PL" sz="2400" dirty="0" smtClean="0"/>
              <a:t> </a:t>
            </a:r>
            <a:r>
              <a:rPr lang="pl-PL" sz="2400" dirty="0" err="1" smtClean="0"/>
              <a:t>levels</a:t>
            </a:r>
            <a:r>
              <a:rPr lang="pl-PL" sz="2400" dirty="0" smtClean="0"/>
              <a:t> )</a:t>
            </a:r>
            <a:endParaRPr lang="en-US" sz="2400" dirty="0"/>
          </a:p>
        </p:txBody>
      </p:sp>
      <p:pic>
        <p:nvPicPr>
          <p:cNvPr id="22" name="Obraz 21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300192" y="3861048"/>
            <a:ext cx="2674625" cy="434797"/>
          </a:xfrm>
          <a:prstGeom prst="rect">
            <a:avLst/>
          </a:prstGeom>
          <a:noFill/>
          <a:ln/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996952"/>
            <a:ext cx="23336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pl-PL" b="1" dirty="0" err="1" smtClean="0"/>
              <a:t>Definite</a:t>
            </a:r>
            <a:r>
              <a:rPr lang="pl-PL" b="1" dirty="0" smtClean="0"/>
              <a:t> </a:t>
            </a:r>
            <a:r>
              <a:rPr lang="pl-PL" b="1" dirty="0" err="1" smtClean="0"/>
              <a:t>vs</a:t>
            </a:r>
            <a:r>
              <a:rPr lang="pl-PL" b="1" dirty="0" smtClean="0"/>
              <a:t>. </a:t>
            </a:r>
            <a:r>
              <a:rPr lang="pl-PL" b="1" dirty="0" err="1" smtClean="0"/>
              <a:t>indefinite</a:t>
            </a:r>
            <a:r>
              <a:rPr lang="pl-PL" b="1" dirty="0" smtClean="0"/>
              <a:t> </a:t>
            </a:r>
            <a:r>
              <a:rPr lang="pl-PL" b="1" dirty="0" err="1" smtClean="0"/>
              <a:t>photon</a:t>
            </a:r>
            <a:r>
              <a:rPr lang="pl-PL" b="1" dirty="0" smtClean="0"/>
              <a:t> </a:t>
            </a:r>
            <a:r>
              <a:rPr lang="pl-PL" b="1" dirty="0" err="1" smtClean="0"/>
              <a:t>number</a:t>
            </a:r>
            <a:endParaRPr lang="en-US" b="1" dirty="0"/>
          </a:p>
        </p:txBody>
      </p:sp>
      <p:pic>
        <p:nvPicPr>
          <p:cNvPr id="5" name="Obraz 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6" t="-11329" r="-3456" b="-11329"/>
          <a:stretch>
            <a:fillRect/>
          </a:stretch>
        </p:blipFill>
        <p:spPr bwMode="auto">
          <a:xfrm>
            <a:off x="251520" y="1052736"/>
            <a:ext cx="2227310" cy="77950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5220072" y="1268760"/>
            <a:ext cx="348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bound</a:t>
            </a:r>
            <a:r>
              <a:rPr lang="pl-PL" dirty="0" smtClean="0"/>
              <a:t> </a:t>
            </a:r>
            <a:r>
              <a:rPr lang="pl-PL" dirty="0" err="1" smtClean="0"/>
              <a:t>derrived</a:t>
            </a:r>
            <a:r>
              <a:rPr lang="pl-PL" dirty="0" smtClean="0"/>
              <a:t> for </a:t>
            </a:r>
            <a:r>
              <a:rPr lang="pl-PL" i="1" dirty="0" smtClean="0"/>
              <a:t>N</a:t>
            </a:r>
            <a:r>
              <a:rPr lang="pl-PL" dirty="0" smtClean="0"/>
              <a:t> </a:t>
            </a:r>
            <a:r>
              <a:rPr lang="pl-PL" dirty="0" err="1" smtClean="0"/>
              <a:t>photon</a:t>
            </a:r>
            <a:r>
              <a:rPr lang="pl-PL" dirty="0" smtClean="0"/>
              <a:t> </a:t>
            </a:r>
            <a:r>
              <a:rPr lang="pl-PL" dirty="0" err="1" smtClean="0"/>
              <a:t>states</a:t>
            </a:r>
            <a:endParaRPr lang="en-US" dirty="0"/>
          </a:p>
        </p:txBody>
      </p:sp>
      <p:pic>
        <p:nvPicPr>
          <p:cNvPr id="8" name="Obraz 7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75856" y="1124744"/>
            <a:ext cx="1385280" cy="651898"/>
          </a:xfrm>
          <a:prstGeom prst="rect">
            <a:avLst/>
          </a:prstGeom>
          <a:noFill/>
          <a:ln/>
          <a:effectLst/>
        </p:spPr>
      </p:pic>
      <p:sp>
        <p:nvSpPr>
          <p:cNvPr id="9" name="pole tekstowe 8"/>
          <p:cNvSpPr txBox="1"/>
          <p:nvPr/>
        </p:nvSpPr>
        <p:spPr>
          <a:xfrm>
            <a:off x="251520" y="1916832"/>
            <a:ext cx="7413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Typically</a:t>
            </a:r>
            <a:r>
              <a:rPr lang="pl-PL" b="1" dirty="0" smtClean="0"/>
              <a:t> we </a:t>
            </a:r>
            <a:r>
              <a:rPr lang="pl-PL" b="1" dirty="0" err="1" smtClean="0"/>
              <a:t>use</a:t>
            </a:r>
            <a:r>
              <a:rPr lang="pl-PL" b="1" dirty="0" smtClean="0"/>
              <a:t> </a:t>
            </a:r>
            <a:r>
              <a:rPr lang="pl-PL" b="1" dirty="0" err="1" smtClean="0"/>
              <a:t>states</a:t>
            </a:r>
            <a:r>
              <a:rPr lang="pl-PL" b="1" dirty="0" smtClean="0"/>
              <a:t> </a:t>
            </a:r>
            <a:r>
              <a:rPr lang="pl-PL" b="1" dirty="0" err="1" smtClean="0"/>
              <a:t>with</a:t>
            </a:r>
            <a:r>
              <a:rPr lang="pl-PL" b="1" dirty="0" smtClean="0"/>
              <a:t> </a:t>
            </a:r>
            <a:r>
              <a:rPr lang="pl-PL" b="1" dirty="0" err="1" smtClean="0"/>
              <a:t>indefinite</a:t>
            </a:r>
            <a:r>
              <a:rPr lang="pl-PL" b="1" dirty="0" smtClean="0"/>
              <a:t> </a:t>
            </a:r>
            <a:r>
              <a:rPr lang="pl-PL" b="1" dirty="0" err="1" smtClean="0"/>
              <a:t>photon</a:t>
            </a:r>
            <a:r>
              <a:rPr lang="pl-PL" b="1" dirty="0" smtClean="0"/>
              <a:t> </a:t>
            </a:r>
            <a:r>
              <a:rPr lang="pl-PL" b="1" dirty="0" err="1" smtClean="0"/>
              <a:t>number</a:t>
            </a:r>
            <a:r>
              <a:rPr lang="pl-PL" b="1" dirty="0" smtClean="0"/>
              <a:t> (</a:t>
            </a:r>
            <a:r>
              <a:rPr lang="pl-PL" b="1" dirty="0" err="1" smtClean="0"/>
              <a:t>coherent</a:t>
            </a:r>
            <a:r>
              <a:rPr lang="pl-PL" b="1" dirty="0" smtClean="0"/>
              <a:t>, </a:t>
            </a:r>
            <a:r>
              <a:rPr lang="pl-PL" b="1" dirty="0" err="1" smtClean="0"/>
              <a:t>squeezed</a:t>
            </a:r>
            <a:r>
              <a:rPr lang="pl-PL" b="1" dirty="0" smtClean="0"/>
              <a:t>)</a:t>
            </a:r>
            <a:endParaRPr lang="en-US" b="1" dirty="0"/>
          </a:p>
        </p:txBody>
      </p:sp>
      <p:grpSp>
        <p:nvGrpSpPr>
          <p:cNvPr id="55" name="Grupa 54"/>
          <p:cNvGrpSpPr/>
          <p:nvPr/>
        </p:nvGrpSpPr>
        <p:grpSpPr>
          <a:xfrm>
            <a:off x="1966322" y="2492896"/>
            <a:ext cx="4333870" cy="1653815"/>
            <a:chOff x="103290" y="2387906"/>
            <a:chExt cx="8286920" cy="3162308"/>
          </a:xfrm>
        </p:grpSpPr>
        <p:grpSp>
          <p:nvGrpSpPr>
            <p:cNvPr id="10" name="Grupa 4"/>
            <p:cNvGrpSpPr/>
            <p:nvPr/>
          </p:nvGrpSpPr>
          <p:grpSpPr>
            <a:xfrm>
              <a:off x="251520" y="2387906"/>
              <a:ext cx="1584176" cy="1819313"/>
              <a:chOff x="251520" y="2387906"/>
              <a:chExt cx="1584176" cy="1819313"/>
            </a:xfrm>
          </p:grpSpPr>
          <p:cxnSp>
            <p:nvCxnSpPr>
              <p:cNvPr id="11" name="Łącznik prosty ze strzałką 10"/>
              <p:cNvCxnSpPr/>
              <p:nvPr/>
            </p:nvCxnSpPr>
            <p:spPr>
              <a:xfrm>
                <a:off x="539552" y="3140968"/>
                <a:ext cx="129614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Łącznik prosty ze strzałką 11"/>
              <p:cNvCxnSpPr/>
              <p:nvPr/>
            </p:nvCxnSpPr>
            <p:spPr>
              <a:xfrm flipV="1">
                <a:off x="1187624" y="2420888"/>
                <a:ext cx="0" cy="12961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Elipsa 12"/>
              <p:cNvSpPr/>
              <p:nvPr/>
            </p:nvSpPr>
            <p:spPr>
              <a:xfrm>
                <a:off x="1378294" y="2387906"/>
                <a:ext cx="432048" cy="432048"/>
              </a:xfrm>
              <a:prstGeom prst="ellipse">
                <a:avLst/>
              </a:prstGeom>
              <a:solidFill>
                <a:srgbClr val="FFFF00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Obraz 13" descr="TP_tmp.emf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8" cstate="print"/>
              <a:stretch>
                <a:fillRect/>
              </a:stretch>
            </p:blipFill>
            <p:spPr bwMode="auto">
              <a:xfrm>
                <a:off x="1704634" y="2924943"/>
                <a:ext cx="126492" cy="178308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15" name="Obraz 14" descr="TP_tmp.emf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9" cstate="print"/>
              <a:stretch>
                <a:fillRect/>
              </a:stretch>
            </p:blipFill>
            <p:spPr bwMode="auto">
              <a:xfrm>
                <a:off x="971599" y="2420887"/>
                <a:ext cx="152400" cy="178308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16" name="Prostokąt 15"/>
              <p:cNvSpPr/>
              <p:nvPr/>
            </p:nvSpPr>
            <p:spPr>
              <a:xfrm>
                <a:off x="251520" y="3501008"/>
                <a:ext cx="353230" cy="7062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7" name="Grupa 11"/>
            <p:cNvGrpSpPr/>
            <p:nvPr/>
          </p:nvGrpSpPr>
          <p:grpSpPr>
            <a:xfrm>
              <a:off x="2267744" y="2708920"/>
              <a:ext cx="6122466" cy="2077343"/>
              <a:chOff x="2267744" y="2708920"/>
              <a:chExt cx="6122466" cy="2077343"/>
            </a:xfrm>
          </p:grpSpPr>
          <p:cxnSp>
            <p:nvCxnSpPr>
              <p:cNvPr id="18" name="Łącznik prosty 17"/>
              <p:cNvCxnSpPr/>
              <p:nvPr/>
            </p:nvCxnSpPr>
            <p:spPr>
              <a:xfrm rot="10800000">
                <a:off x="5652120" y="3140968"/>
                <a:ext cx="1047750" cy="7239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18"/>
              <p:cNvCxnSpPr/>
              <p:nvPr/>
            </p:nvCxnSpPr>
            <p:spPr>
              <a:xfrm>
                <a:off x="4860032" y="4581128"/>
                <a:ext cx="864096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" name="Prostokąt 19"/>
              <p:cNvSpPr/>
              <p:nvPr/>
            </p:nvSpPr>
            <p:spPr>
              <a:xfrm>
                <a:off x="5220072" y="2852936"/>
                <a:ext cx="800100" cy="57785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 dirty="0"/>
              </a:p>
            </p:txBody>
          </p:sp>
          <p:cxnSp>
            <p:nvCxnSpPr>
              <p:cNvPr id="21" name="Łącznik prosty 20"/>
              <p:cNvCxnSpPr/>
              <p:nvPr/>
            </p:nvCxnSpPr>
            <p:spPr>
              <a:xfrm rot="10800000">
                <a:off x="3779912" y="3861048"/>
                <a:ext cx="1047750" cy="7239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Łącznik prosty 21"/>
              <p:cNvCxnSpPr/>
              <p:nvPr/>
            </p:nvCxnSpPr>
            <p:spPr>
              <a:xfrm flipV="1">
                <a:off x="3754512" y="3118098"/>
                <a:ext cx="1073150" cy="74295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Łącznik prosty 22"/>
              <p:cNvCxnSpPr/>
              <p:nvPr/>
            </p:nvCxnSpPr>
            <p:spPr>
              <a:xfrm flipV="1">
                <a:off x="2675012" y="3861048"/>
                <a:ext cx="1073150" cy="74295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Prostokąt 23"/>
              <p:cNvSpPr/>
              <p:nvPr/>
            </p:nvSpPr>
            <p:spPr>
              <a:xfrm>
                <a:off x="3405163" y="3740398"/>
                <a:ext cx="755650" cy="222250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bg2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bg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cxnSp>
            <p:nvCxnSpPr>
              <p:cNvPr id="25" name="Łącznik prosty 24"/>
              <p:cNvCxnSpPr/>
              <p:nvPr/>
            </p:nvCxnSpPr>
            <p:spPr>
              <a:xfrm rot="10800000">
                <a:off x="6718920" y="3852168"/>
                <a:ext cx="1047750" cy="7239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6" name="Obraz 53" descr="TP_tmp.emf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5436096" y="2996952"/>
                <a:ext cx="167640" cy="196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7" name="Łącznik prosty 26"/>
              <p:cNvCxnSpPr/>
              <p:nvPr/>
            </p:nvCxnSpPr>
            <p:spPr>
              <a:xfrm flipV="1">
                <a:off x="6693520" y="3109218"/>
                <a:ext cx="1073150" cy="74295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 flipV="1">
                <a:off x="5652120" y="3852168"/>
                <a:ext cx="1073150" cy="74295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Prostokąt 28"/>
              <p:cNvSpPr/>
              <p:nvPr/>
            </p:nvSpPr>
            <p:spPr>
              <a:xfrm>
                <a:off x="6344171" y="3731518"/>
                <a:ext cx="755650" cy="222250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40000"/>
                      <a:lumOff val="60000"/>
                      <a:shade val="30000"/>
                      <a:satMod val="115000"/>
                    </a:schemeClr>
                  </a:gs>
                  <a:gs pos="50000">
                    <a:schemeClr val="bg2">
                      <a:lumMod val="40000"/>
                      <a:lumOff val="60000"/>
                      <a:shade val="67500"/>
                      <a:satMod val="115000"/>
                    </a:schemeClr>
                  </a:gs>
                  <a:gs pos="100000">
                    <a:schemeClr val="bg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sp>
            <p:nvSpPr>
              <p:cNvPr id="30" name="Schemat blokowy: opóźnienie 29"/>
              <p:cNvSpPr/>
              <p:nvPr/>
            </p:nvSpPr>
            <p:spPr>
              <a:xfrm>
                <a:off x="7812360" y="2852936"/>
                <a:ext cx="577850" cy="488950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sp>
            <p:nvSpPr>
              <p:cNvPr id="31" name="Schemat blokowy: opóźnienie 30"/>
              <p:cNvSpPr/>
              <p:nvPr/>
            </p:nvSpPr>
            <p:spPr>
              <a:xfrm>
                <a:off x="7775341" y="4282678"/>
                <a:ext cx="577850" cy="488950"/>
              </a:xfrm>
              <a:prstGeom prst="flowChartDelay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pic>
            <p:nvPicPr>
              <p:cNvPr id="32" name="Obraz 31" descr="TP_tmp.emf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1" cstate="print"/>
              <a:stretch>
                <a:fillRect/>
              </a:stretch>
            </p:blipFill>
            <p:spPr bwMode="auto">
              <a:xfrm>
                <a:off x="7923516" y="3010835"/>
                <a:ext cx="278570" cy="178102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33" name="Obraz 32" descr="TP_tmp.emf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2" cstate="print"/>
              <a:stretch>
                <a:fillRect/>
              </a:stretch>
            </p:blipFill>
            <p:spPr bwMode="auto">
              <a:xfrm>
                <a:off x="7902584" y="4402029"/>
                <a:ext cx="279963" cy="178993"/>
              </a:xfrm>
              <a:prstGeom prst="rect">
                <a:avLst/>
              </a:prstGeom>
              <a:noFill/>
              <a:ln/>
              <a:effectLst/>
            </p:spPr>
          </p:pic>
          <p:cxnSp>
            <p:nvCxnSpPr>
              <p:cNvPr id="34" name="Łącznik prosty 33"/>
              <p:cNvCxnSpPr/>
              <p:nvPr/>
            </p:nvCxnSpPr>
            <p:spPr>
              <a:xfrm>
                <a:off x="2627784" y="2924944"/>
                <a:ext cx="936104" cy="72008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5" name="Obraz 34" descr="TP_tmp.emf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3" cstate="print"/>
              <a:stretch>
                <a:fillRect/>
              </a:stretch>
            </p:blipFill>
            <p:spPr bwMode="auto">
              <a:xfrm>
                <a:off x="2267744" y="2708920"/>
                <a:ext cx="381586" cy="349151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36" name="Obraz 35" descr="TP_tmp.emf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4" cstate="print"/>
              <a:stretch>
                <a:fillRect/>
              </a:stretch>
            </p:blipFill>
            <p:spPr bwMode="auto">
              <a:xfrm>
                <a:off x="2299224" y="4437112"/>
                <a:ext cx="318624" cy="349151"/>
              </a:xfrm>
              <a:prstGeom prst="rect">
                <a:avLst/>
              </a:prstGeom>
              <a:noFill/>
              <a:ln/>
              <a:effectLst/>
            </p:spPr>
          </p:pic>
        </p:grpSp>
        <p:grpSp>
          <p:nvGrpSpPr>
            <p:cNvPr id="38" name="Grupa 32"/>
            <p:cNvGrpSpPr/>
            <p:nvPr/>
          </p:nvGrpSpPr>
          <p:grpSpPr>
            <a:xfrm>
              <a:off x="103290" y="4254069"/>
              <a:ext cx="1757760" cy="1296145"/>
              <a:chOff x="103290" y="4254069"/>
              <a:chExt cx="1757760" cy="1296145"/>
            </a:xfrm>
          </p:grpSpPr>
          <p:cxnSp>
            <p:nvCxnSpPr>
              <p:cNvPr id="39" name="Łącznik prosty ze strzałką 38"/>
              <p:cNvCxnSpPr/>
              <p:nvPr/>
            </p:nvCxnSpPr>
            <p:spPr>
              <a:xfrm>
                <a:off x="564906" y="4974150"/>
                <a:ext cx="129614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Łącznik prosty ze strzałką 39"/>
              <p:cNvCxnSpPr/>
              <p:nvPr/>
            </p:nvCxnSpPr>
            <p:spPr>
              <a:xfrm flipV="1">
                <a:off x="1212978" y="4254070"/>
                <a:ext cx="0" cy="12961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Elipsa 40"/>
              <p:cNvSpPr/>
              <p:nvPr/>
            </p:nvSpPr>
            <p:spPr>
              <a:xfrm>
                <a:off x="827584" y="4869160"/>
                <a:ext cx="792088" cy="216024"/>
              </a:xfrm>
              <a:prstGeom prst="ellipse">
                <a:avLst/>
              </a:prstGeom>
              <a:solidFill>
                <a:srgbClr val="FFFF00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Obraz 41" descr="TP_tmp.emf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8" cstate="print"/>
              <a:stretch>
                <a:fillRect/>
              </a:stretch>
            </p:blipFill>
            <p:spPr bwMode="auto">
              <a:xfrm>
                <a:off x="1729988" y="4758125"/>
                <a:ext cx="126492" cy="178308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43" name="Obraz 42" descr="TP_tmp.emf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9" cstate="print"/>
              <a:stretch>
                <a:fillRect/>
              </a:stretch>
            </p:blipFill>
            <p:spPr bwMode="auto">
              <a:xfrm>
                <a:off x="996953" y="4254069"/>
                <a:ext cx="152400" cy="178308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45" name="Obraz 44" descr="TP_tmp.emf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25" cstate="print"/>
              <a:stretch>
                <a:fillRect/>
              </a:stretch>
            </p:blipFill>
            <p:spPr bwMode="auto">
              <a:xfrm>
                <a:off x="103290" y="4848898"/>
                <a:ext cx="445436" cy="223674"/>
              </a:xfrm>
              <a:prstGeom prst="rect">
                <a:avLst/>
              </a:prstGeom>
              <a:noFill/>
              <a:ln/>
              <a:effectLst/>
            </p:spPr>
          </p:pic>
          <p:cxnSp>
            <p:nvCxnSpPr>
              <p:cNvPr id="46" name="Łącznik prosty ze strzałką 45"/>
              <p:cNvCxnSpPr/>
              <p:nvPr/>
            </p:nvCxnSpPr>
            <p:spPr>
              <a:xfrm>
                <a:off x="683568" y="4797152"/>
                <a:ext cx="0" cy="3600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Łącznik prosty 47"/>
            <p:cNvCxnSpPr/>
            <p:nvPr/>
          </p:nvCxnSpPr>
          <p:spPr>
            <a:xfrm rot="5400000" flipH="1">
              <a:off x="4458282" y="2851124"/>
              <a:ext cx="653298" cy="11313"/>
            </a:xfrm>
            <a:prstGeom prst="line">
              <a:avLst/>
            </a:prstGeom>
            <a:ln>
              <a:prstDash val="dash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Łącznik prosty 48"/>
            <p:cNvCxnSpPr/>
            <p:nvPr/>
          </p:nvCxnSpPr>
          <p:spPr>
            <a:xfrm rot="5400000" flipH="1" flipV="1">
              <a:off x="4359889" y="4390641"/>
              <a:ext cx="681479" cy="13271"/>
            </a:xfrm>
            <a:prstGeom prst="line">
              <a:avLst/>
            </a:prstGeom>
            <a:ln>
              <a:prstDash val="dash"/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Prostokąt 49"/>
            <p:cNvSpPr/>
            <p:nvPr/>
          </p:nvSpPr>
          <p:spPr>
            <a:xfrm rot="18900000">
              <a:off x="4463380" y="3063299"/>
              <a:ext cx="666438" cy="17249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51" name="Obraz 50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721848" y="3047604"/>
              <a:ext cx="151122" cy="160173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52" name="Prostokąt 51"/>
            <p:cNvSpPr/>
            <p:nvPr/>
          </p:nvSpPr>
          <p:spPr>
            <a:xfrm rot="18900000">
              <a:off x="4391371" y="4503457"/>
              <a:ext cx="666438" cy="17249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53" name="Obraz 52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649839" y="4487762"/>
              <a:ext cx="151122" cy="160173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54" name="Łącznik prosty 53"/>
            <p:cNvCxnSpPr>
              <a:stCxn id="51" idx="2"/>
            </p:cNvCxnSpPr>
            <p:nvPr/>
          </p:nvCxnSpPr>
          <p:spPr>
            <a:xfrm>
              <a:off x="4797409" y="3207777"/>
              <a:ext cx="350655" cy="51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pl-PL" b="1" dirty="0" err="1" smtClean="0"/>
              <a:t>Definite</a:t>
            </a:r>
            <a:r>
              <a:rPr lang="pl-PL" b="1" dirty="0" smtClean="0"/>
              <a:t> </a:t>
            </a:r>
            <a:r>
              <a:rPr lang="pl-PL" b="1" dirty="0" err="1" smtClean="0"/>
              <a:t>vs</a:t>
            </a:r>
            <a:r>
              <a:rPr lang="pl-PL" b="1" dirty="0" smtClean="0"/>
              <a:t>. </a:t>
            </a:r>
            <a:r>
              <a:rPr lang="pl-PL" b="1" dirty="0" err="1" smtClean="0"/>
              <a:t>indefinite</a:t>
            </a:r>
            <a:r>
              <a:rPr lang="pl-PL" b="1" dirty="0" smtClean="0"/>
              <a:t> </a:t>
            </a:r>
            <a:r>
              <a:rPr lang="pl-PL" b="1" dirty="0" err="1" smtClean="0"/>
              <a:t>photon</a:t>
            </a:r>
            <a:r>
              <a:rPr lang="pl-PL" b="1" dirty="0" smtClean="0"/>
              <a:t> </a:t>
            </a:r>
            <a:r>
              <a:rPr lang="pl-PL" b="1" dirty="0" err="1" smtClean="0"/>
              <a:t>number</a:t>
            </a:r>
            <a:endParaRPr lang="en-US" b="1" dirty="0"/>
          </a:p>
        </p:txBody>
      </p:sp>
      <p:pic>
        <p:nvPicPr>
          <p:cNvPr id="5" name="Obraz 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6" t="-11329" r="-3456" b="-11329"/>
          <a:stretch>
            <a:fillRect/>
          </a:stretch>
        </p:blipFill>
        <p:spPr bwMode="auto">
          <a:xfrm>
            <a:off x="251520" y="1052736"/>
            <a:ext cx="2227310" cy="77950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5220072" y="1268760"/>
            <a:ext cx="348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bound</a:t>
            </a:r>
            <a:r>
              <a:rPr lang="pl-PL" dirty="0" smtClean="0"/>
              <a:t> </a:t>
            </a:r>
            <a:r>
              <a:rPr lang="pl-PL" dirty="0" err="1" smtClean="0"/>
              <a:t>derrived</a:t>
            </a:r>
            <a:r>
              <a:rPr lang="pl-PL" dirty="0" smtClean="0"/>
              <a:t> for </a:t>
            </a:r>
            <a:r>
              <a:rPr lang="pl-PL" i="1" dirty="0" smtClean="0"/>
              <a:t>N</a:t>
            </a:r>
            <a:r>
              <a:rPr lang="pl-PL" dirty="0" smtClean="0"/>
              <a:t> </a:t>
            </a:r>
            <a:r>
              <a:rPr lang="pl-PL" dirty="0" err="1" smtClean="0"/>
              <a:t>photon</a:t>
            </a:r>
            <a:r>
              <a:rPr lang="pl-PL" dirty="0" smtClean="0"/>
              <a:t> </a:t>
            </a:r>
            <a:r>
              <a:rPr lang="pl-PL" dirty="0" err="1" smtClean="0"/>
              <a:t>states</a:t>
            </a:r>
            <a:endParaRPr lang="en-US" dirty="0"/>
          </a:p>
        </p:txBody>
      </p:sp>
      <p:pic>
        <p:nvPicPr>
          <p:cNvPr id="8" name="Obraz 7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75856" y="1124744"/>
            <a:ext cx="1385280" cy="651898"/>
          </a:xfrm>
          <a:prstGeom prst="rect">
            <a:avLst/>
          </a:prstGeom>
          <a:noFill/>
          <a:ln/>
          <a:effectLst/>
        </p:spPr>
      </p:pic>
      <p:sp>
        <p:nvSpPr>
          <p:cNvPr id="9" name="pole tekstowe 8"/>
          <p:cNvSpPr txBox="1"/>
          <p:nvPr/>
        </p:nvSpPr>
        <p:spPr>
          <a:xfrm>
            <a:off x="251520" y="1988840"/>
            <a:ext cx="7413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Typically</a:t>
            </a:r>
            <a:r>
              <a:rPr lang="pl-PL" b="1" dirty="0" smtClean="0"/>
              <a:t> we </a:t>
            </a:r>
            <a:r>
              <a:rPr lang="pl-PL" b="1" dirty="0" err="1" smtClean="0"/>
              <a:t>use</a:t>
            </a:r>
            <a:r>
              <a:rPr lang="pl-PL" b="1" dirty="0" smtClean="0"/>
              <a:t> </a:t>
            </a:r>
            <a:r>
              <a:rPr lang="pl-PL" b="1" dirty="0" err="1" smtClean="0"/>
              <a:t>states</a:t>
            </a:r>
            <a:r>
              <a:rPr lang="pl-PL" b="1" dirty="0" smtClean="0"/>
              <a:t> </a:t>
            </a:r>
            <a:r>
              <a:rPr lang="pl-PL" b="1" dirty="0" err="1" smtClean="0"/>
              <a:t>with</a:t>
            </a:r>
            <a:r>
              <a:rPr lang="pl-PL" b="1" dirty="0" smtClean="0"/>
              <a:t> </a:t>
            </a:r>
            <a:r>
              <a:rPr lang="pl-PL" b="1" dirty="0" err="1" smtClean="0"/>
              <a:t>indefinite</a:t>
            </a:r>
            <a:r>
              <a:rPr lang="pl-PL" b="1" dirty="0" smtClean="0"/>
              <a:t> </a:t>
            </a:r>
            <a:r>
              <a:rPr lang="pl-PL" b="1" dirty="0" err="1" smtClean="0"/>
              <a:t>photon</a:t>
            </a:r>
            <a:r>
              <a:rPr lang="pl-PL" b="1" dirty="0" smtClean="0"/>
              <a:t> </a:t>
            </a:r>
            <a:r>
              <a:rPr lang="pl-PL" b="1" dirty="0" err="1" smtClean="0"/>
              <a:t>number</a:t>
            </a:r>
            <a:r>
              <a:rPr lang="pl-PL" b="1" dirty="0" smtClean="0"/>
              <a:t> (</a:t>
            </a:r>
            <a:r>
              <a:rPr lang="pl-PL" b="1" dirty="0" err="1" smtClean="0"/>
              <a:t>coherent</a:t>
            </a:r>
            <a:r>
              <a:rPr lang="pl-PL" b="1" dirty="0" smtClean="0"/>
              <a:t>, </a:t>
            </a:r>
            <a:r>
              <a:rPr lang="pl-PL" b="1" dirty="0" err="1" smtClean="0"/>
              <a:t>squeezed</a:t>
            </a:r>
            <a:r>
              <a:rPr lang="pl-PL" b="1" dirty="0" smtClean="0"/>
              <a:t>)</a:t>
            </a:r>
            <a:endParaRPr lang="en-US" b="1" dirty="0"/>
          </a:p>
        </p:txBody>
      </p:sp>
      <p:grpSp>
        <p:nvGrpSpPr>
          <p:cNvPr id="3" name="Grupa 4"/>
          <p:cNvGrpSpPr/>
          <p:nvPr/>
        </p:nvGrpSpPr>
        <p:grpSpPr>
          <a:xfrm>
            <a:off x="2043843" y="2492896"/>
            <a:ext cx="828488" cy="951459"/>
            <a:chOff x="251520" y="2387906"/>
            <a:chExt cx="1584176" cy="1819313"/>
          </a:xfrm>
        </p:grpSpPr>
        <p:cxnSp>
          <p:nvCxnSpPr>
            <p:cNvPr id="11" name="Łącznik prosty ze strzałką 10"/>
            <p:cNvCxnSpPr/>
            <p:nvPr/>
          </p:nvCxnSpPr>
          <p:spPr>
            <a:xfrm>
              <a:off x="539552" y="3140968"/>
              <a:ext cx="12961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ze strzałką 11"/>
            <p:cNvCxnSpPr/>
            <p:nvPr/>
          </p:nvCxnSpPr>
          <p:spPr>
            <a:xfrm flipV="1">
              <a:off x="1187624" y="2420888"/>
              <a:ext cx="0" cy="12961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a 12"/>
            <p:cNvSpPr/>
            <p:nvPr/>
          </p:nvSpPr>
          <p:spPr>
            <a:xfrm>
              <a:off x="1378294" y="2387906"/>
              <a:ext cx="432048" cy="432048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Obraz 13" descr="TP_tmp.emf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0" cstate="print"/>
            <a:stretch>
              <a:fillRect/>
            </a:stretch>
          </p:blipFill>
          <p:spPr bwMode="auto">
            <a:xfrm>
              <a:off x="1704634" y="2924943"/>
              <a:ext cx="126492" cy="17830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5" name="Obraz 14" descr="TP_tmp.emf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1" cstate="print"/>
            <a:stretch>
              <a:fillRect/>
            </a:stretch>
          </p:blipFill>
          <p:spPr bwMode="auto">
            <a:xfrm>
              <a:off x="971599" y="2420887"/>
              <a:ext cx="152400" cy="178308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6" name="Prostokąt 15"/>
            <p:cNvSpPr/>
            <p:nvPr/>
          </p:nvSpPr>
          <p:spPr>
            <a:xfrm>
              <a:off x="251520" y="3501008"/>
              <a:ext cx="353230" cy="70621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</p:grpSp>
      <p:cxnSp>
        <p:nvCxnSpPr>
          <p:cNvPr id="18" name="Łącznik prosty 17"/>
          <p:cNvCxnSpPr/>
          <p:nvPr/>
        </p:nvCxnSpPr>
        <p:spPr>
          <a:xfrm rot="10800000">
            <a:off x="4868233" y="2886730"/>
            <a:ext cx="547949" cy="3785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Łącznik prosty 18"/>
          <p:cNvCxnSpPr/>
          <p:nvPr/>
        </p:nvCxnSpPr>
        <p:spPr>
          <a:xfrm>
            <a:off x="4453989" y="3639901"/>
            <a:ext cx="451902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Prostokąt 19"/>
          <p:cNvSpPr/>
          <p:nvPr/>
        </p:nvSpPr>
        <p:spPr>
          <a:xfrm>
            <a:off x="4642282" y="2736096"/>
            <a:ext cx="418434" cy="3022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 dirty="0"/>
          </a:p>
        </p:txBody>
      </p:sp>
      <p:cxnSp>
        <p:nvCxnSpPr>
          <p:cNvPr id="21" name="Łącznik prosty 20"/>
          <p:cNvCxnSpPr/>
          <p:nvPr/>
        </p:nvCxnSpPr>
        <p:spPr>
          <a:xfrm rot="10800000">
            <a:off x="3889111" y="3263316"/>
            <a:ext cx="547949" cy="3785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Łącznik prosty 21"/>
          <p:cNvCxnSpPr/>
          <p:nvPr/>
        </p:nvCxnSpPr>
        <p:spPr>
          <a:xfrm flipV="1">
            <a:off x="3875828" y="2874770"/>
            <a:ext cx="561233" cy="3885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/>
        </p:nvCxnSpPr>
        <p:spPr>
          <a:xfrm flipV="1">
            <a:off x="3311274" y="3263316"/>
            <a:ext cx="561233" cy="3885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Prostokąt 23"/>
          <p:cNvSpPr/>
          <p:nvPr/>
        </p:nvSpPr>
        <p:spPr>
          <a:xfrm>
            <a:off x="3693126" y="3200218"/>
            <a:ext cx="395188" cy="1162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cxnSp>
        <p:nvCxnSpPr>
          <p:cNvPr id="25" name="Łącznik prosty 24"/>
          <p:cNvCxnSpPr/>
          <p:nvPr/>
        </p:nvCxnSpPr>
        <p:spPr>
          <a:xfrm rot="10800000">
            <a:off x="5426145" y="3258672"/>
            <a:ext cx="547949" cy="3785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Obraz 53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755258" y="2811413"/>
            <a:ext cx="87672" cy="10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Łącznik prosty 26"/>
          <p:cNvCxnSpPr/>
          <p:nvPr/>
        </p:nvCxnSpPr>
        <p:spPr>
          <a:xfrm flipV="1">
            <a:off x="5412862" y="2870126"/>
            <a:ext cx="561233" cy="3885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Łącznik prosty 27"/>
          <p:cNvCxnSpPr/>
          <p:nvPr/>
        </p:nvCxnSpPr>
        <p:spPr>
          <a:xfrm flipV="1">
            <a:off x="4868233" y="3258672"/>
            <a:ext cx="561233" cy="3885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Prostokąt 28"/>
          <p:cNvSpPr/>
          <p:nvPr/>
        </p:nvSpPr>
        <p:spPr>
          <a:xfrm>
            <a:off x="5230160" y="3195574"/>
            <a:ext cx="395188" cy="1162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0" name="Schemat blokowy: opóźnienie 29"/>
          <p:cNvSpPr/>
          <p:nvPr/>
        </p:nvSpPr>
        <p:spPr>
          <a:xfrm>
            <a:off x="6012160" y="2708920"/>
            <a:ext cx="432048" cy="1152128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55" name="Obraz 54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6156176" y="3212976"/>
            <a:ext cx="145421" cy="132707"/>
          </a:xfrm>
          <a:prstGeom prst="rect">
            <a:avLst/>
          </a:prstGeom>
          <a:noFill/>
          <a:ln/>
          <a:effectLst/>
        </p:spPr>
      </p:pic>
      <p:cxnSp>
        <p:nvCxnSpPr>
          <p:cNvPr id="34" name="Łącznik prosty 33"/>
          <p:cNvCxnSpPr/>
          <p:nvPr/>
        </p:nvCxnSpPr>
        <p:spPr>
          <a:xfrm>
            <a:off x="3286575" y="2773755"/>
            <a:ext cx="489561" cy="3765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Obraz 34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/>
          <a:stretch>
            <a:fillRect/>
          </a:stretch>
        </p:blipFill>
        <p:spPr bwMode="auto">
          <a:xfrm>
            <a:off x="3098282" y="2660779"/>
            <a:ext cx="199561" cy="182598"/>
          </a:xfrm>
          <a:prstGeom prst="rect">
            <a:avLst/>
          </a:prstGeom>
          <a:noFill/>
          <a:ln/>
          <a:effectLst/>
        </p:spPr>
      </p:pic>
      <p:pic>
        <p:nvPicPr>
          <p:cNvPr id="36" name="Obraz 35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3114745" y="3564584"/>
            <a:ext cx="166633" cy="182598"/>
          </a:xfrm>
          <a:prstGeom prst="rect">
            <a:avLst/>
          </a:prstGeom>
          <a:noFill/>
          <a:ln/>
          <a:effectLst/>
        </p:spPr>
      </p:pic>
      <p:grpSp>
        <p:nvGrpSpPr>
          <p:cNvPr id="10" name="Grupa 32"/>
          <p:cNvGrpSpPr/>
          <p:nvPr/>
        </p:nvGrpSpPr>
        <p:grpSpPr>
          <a:xfrm>
            <a:off x="1966322" y="3468857"/>
            <a:ext cx="919268" cy="677854"/>
            <a:chOff x="103290" y="4254069"/>
            <a:chExt cx="1757760" cy="1296145"/>
          </a:xfrm>
        </p:grpSpPr>
        <p:cxnSp>
          <p:nvCxnSpPr>
            <p:cNvPr id="39" name="Łącznik prosty ze strzałką 38"/>
            <p:cNvCxnSpPr/>
            <p:nvPr/>
          </p:nvCxnSpPr>
          <p:spPr>
            <a:xfrm>
              <a:off x="564906" y="4974150"/>
              <a:ext cx="12961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Łącznik prosty ze strzałką 39"/>
            <p:cNvCxnSpPr/>
            <p:nvPr/>
          </p:nvCxnSpPr>
          <p:spPr>
            <a:xfrm flipV="1">
              <a:off x="1212978" y="4254070"/>
              <a:ext cx="0" cy="12961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Elipsa 40"/>
            <p:cNvSpPr/>
            <p:nvPr/>
          </p:nvSpPr>
          <p:spPr>
            <a:xfrm>
              <a:off x="827584" y="4869160"/>
              <a:ext cx="792088" cy="216024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Obraz 41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 cstate="print"/>
            <a:stretch>
              <a:fillRect/>
            </a:stretch>
          </p:blipFill>
          <p:spPr bwMode="auto">
            <a:xfrm>
              <a:off x="1729988" y="4758125"/>
              <a:ext cx="126492" cy="17830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43" name="Obraz 42" descr="TP_tmp.emf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1" cstate="print"/>
            <a:stretch>
              <a:fillRect/>
            </a:stretch>
          </p:blipFill>
          <p:spPr bwMode="auto">
            <a:xfrm>
              <a:off x="996953" y="4254069"/>
              <a:ext cx="152400" cy="17830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45" name="Obraz 44" descr="TP_tmp.emf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6" cstate="print"/>
            <a:stretch>
              <a:fillRect/>
            </a:stretch>
          </p:blipFill>
          <p:spPr bwMode="auto">
            <a:xfrm>
              <a:off x="103290" y="4848898"/>
              <a:ext cx="445436" cy="223674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46" name="Łącznik prosty ze strzałką 45"/>
            <p:cNvCxnSpPr/>
            <p:nvPr/>
          </p:nvCxnSpPr>
          <p:spPr>
            <a:xfrm>
              <a:off x="683568" y="4797152"/>
              <a:ext cx="0" cy="36004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Łącznik prosty 47"/>
          <p:cNvCxnSpPr/>
          <p:nvPr/>
        </p:nvCxnSpPr>
        <p:spPr>
          <a:xfrm rot="5400000" flipH="1">
            <a:off x="4243883" y="2735148"/>
            <a:ext cx="341660" cy="5916"/>
          </a:xfrm>
          <a:prstGeom prst="line">
            <a:avLst/>
          </a:prstGeom>
          <a:ln>
            <a:prstDash val="dash"/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Łącznik prosty 48"/>
          <p:cNvCxnSpPr/>
          <p:nvPr/>
        </p:nvCxnSpPr>
        <p:spPr>
          <a:xfrm rot="5400000" flipH="1" flipV="1">
            <a:off x="4192426" y="3540281"/>
            <a:ext cx="356398" cy="6940"/>
          </a:xfrm>
          <a:prstGeom prst="line">
            <a:avLst/>
          </a:prstGeom>
          <a:ln>
            <a:prstDash val="dash"/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Prostokąt 49"/>
          <p:cNvSpPr/>
          <p:nvPr/>
        </p:nvSpPr>
        <p:spPr>
          <a:xfrm rot="18900000">
            <a:off x="4246550" y="2846111"/>
            <a:ext cx="348532" cy="9020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51" name="Obraz 50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381722" y="2837903"/>
            <a:ext cx="79033" cy="83767"/>
          </a:xfrm>
          <a:prstGeom prst="rect">
            <a:avLst/>
          </a:prstGeom>
          <a:noFill/>
          <a:ln/>
          <a:effectLst/>
        </p:spPr>
      </p:pic>
      <p:sp>
        <p:nvSpPr>
          <p:cNvPr id="52" name="Prostokąt 51"/>
          <p:cNvSpPr/>
          <p:nvPr/>
        </p:nvSpPr>
        <p:spPr>
          <a:xfrm rot="18900000">
            <a:off x="4208890" y="3599281"/>
            <a:ext cx="348532" cy="9020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53" name="Obraz 52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344063" y="3591073"/>
            <a:ext cx="79033" cy="83767"/>
          </a:xfrm>
          <a:prstGeom prst="rect">
            <a:avLst/>
          </a:prstGeom>
          <a:noFill/>
          <a:ln/>
          <a:effectLst/>
        </p:spPr>
      </p:pic>
      <p:cxnSp>
        <p:nvCxnSpPr>
          <p:cNvPr id="54" name="Łącznik prosty 53"/>
          <p:cNvCxnSpPr>
            <a:stCxn id="51" idx="2"/>
          </p:cNvCxnSpPr>
          <p:nvPr/>
        </p:nvCxnSpPr>
        <p:spPr>
          <a:xfrm>
            <a:off x="4421239" y="2921670"/>
            <a:ext cx="183385" cy="27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pole tekstowe 55"/>
          <p:cNvSpPr txBox="1"/>
          <p:nvPr/>
        </p:nvSpPr>
        <p:spPr>
          <a:xfrm>
            <a:off x="251520" y="4365104"/>
            <a:ext cx="414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If</a:t>
            </a:r>
            <a:r>
              <a:rPr lang="pl-PL" b="1" dirty="0" smtClean="0"/>
              <a:t> no </a:t>
            </a:r>
            <a:r>
              <a:rPr lang="pl-PL" b="1" dirty="0" err="1" smtClean="0"/>
              <a:t>other</a:t>
            </a:r>
            <a:r>
              <a:rPr lang="pl-PL" b="1" dirty="0" smtClean="0"/>
              <a:t> </a:t>
            </a:r>
            <a:r>
              <a:rPr lang="pl-PL" b="1" dirty="0" err="1" smtClean="0"/>
              <a:t>phase</a:t>
            </a:r>
            <a:r>
              <a:rPr lang="pl-PL" b="1" dirty="0" smtClean="0"/>
              <a:t> </a:t>
            </a:r>
            <a:r>
              <a:rPr lang="pl-PL" b="1" dirty="0" err="1" smtClean="0"/>
              <a:t>reference</a:t>
            </a:r>
            <a:r>
              <a:rPr lang="pl-PL" b="1" dirty="0" smtClean="0"/>
              <a:t> </a:t>
            </a:r>
            <a:r>
              <a:rPr lang="pl-PL" b="1" dirty="0" err="1" smtClean="0"/>
              <a:t>beam</a:t>
            </a:r>
            <a:r>
              <a:rPr lang="pl-PL" b="1" dirty="0" smtClean="0"/>
              <a:t> </a:t>
            </a:r>
            <a:r>
              <a:rPr lang="pl-PL" b="1" dirty="0" err="1" smtClean="0"/>
              <a:t>is</a:t>
            </a:r>
            <a:r>
              <a:rPr lang="pl-PL" b="1" dirty="0" smtClean="0"/>
              <a:t> </a:t>
            </a:r>
            <a:r>
              <a:rPr lang="pl-PL" b="1" dirty="0" err="1" smtClean="0"/>
              <a:t>used</a:t>
            </a:r>
            <a:r>
              <a:rPr lang="pl-PL" b="1" dirty="0" smtClean="0"/>
              <a:t>:</a:t>
            </a:r>
            <a:endParaRPr lang="en-US" b="1" dirty="0"/>
          </a:p>
        </p:txBody>
      </p:sp>
      <p:cxnSp>
        <p:nvCxnSpPr>
          <p:cNvPr id="58" name="Łącznik prosty 57"/>
          <p:cNvCxnSpPr/>
          <p:nvPr/>
        </p:nvCxnSpPr>
        <p:spPr>
          <a:xfrm>
            <a:off x="3203848" y="4221088"/>
            <a:ext cx="295232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Łącznik prosty 59"/>
          <p:cNvCxnSpPr/>
          <p:nvPr/>
        </p:nvCxnSpPr>
        <p:spPr>
          <a:xfrm flipV="1">
            <a:off x="6156176" y="3861048"/>
            <a:ext cx="0" cy="3600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Obraz 61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3131840" y="4149080"/>
            <a:ext cx="216523" cy="182598"/>
          </a:xfrm>
          <a:prstGeom prst="rect">
            <a:avLst/>
          </a:prstGeom>
          <a:noFill/>
          <a:ln/>
          <a:effectLst/>
        </p:spPr>
      </p:pic>
      <p:grpSp>
        <p:nvGrpSpPr>
          <p:cNvPr id="59" name="Grupa 58"/>
          <p:cNvGrpSpPr/>
          <p:nvPr/>
        </p:nvGrpSpPr>
        <p:grpSpPr>
          <a:xfrm>
            <a:off x="899592" y="4725144"/>
            <a:ext cx="7344816" cy="714375"/>
            <a:chOff x="899592" y="4725144"/>
            <a:chExt cx="7344816" cy="714375"/>
          </a:xfrm>
        </p:grpSpPr>
        <p:pic>
          <p:nvPicPr>
            <p:cNvPr id="64" name="Obraz 63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9" cstate="print"/>
            <a:stretch>
              <a:fillRect/>
            </a:stretch>
          </p:blipFill>
          <p:spPr bwMode="auto">
            <a:xfrm>
              <a:off x="899592" y="4941168"/>
              <a:ext cx="1247025" cy="27932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2195736" y="4725144"/>
              <a:ext cx="156210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pole tekstowe 64"/>
            <p:cNvSpPr txBox="1"/>
            <p:nvPr/>
          </p:nvSpPr>
          <p:spPr>
            <a:xfrm>
              <a:off x="4716016" y="4725144"/>
              <a:ext cx="35283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dirty="0" smtClean="0"/>
                <a:t>no </a:t>
              </a:r>
              <a:r>
                <a:rPr lang="pl-PL" dirty="0" err="1" smtClean="0"/>
                <a:t>coherence</a:t>
              </a:r>
              <a:r>
                <a:rPr lang="pl-PL" dirty="0" smtClean="0"/>
                <a:t> </a:t>
              </a:r>
              <a:r>
                <a:rPr lang="pl-PL" dirty="0" err="1" smtClean="0"/>
                <a:t>between</a:t>
              </a:r>
              <a:r>
                <a:rPr lang="pl-PL" dirty="0" smtClean="0"/>
                <a:t> </a:t>
              </a:r>
              <a:r>
                <a:rPr lang="pl-PL" dirty="0" err="1" smtClean="0"/>
                <a:t>different</a:t>
              </a:r>
              <a:r>
                <a:rPr lang="pl-PL" dirty="0" smtClean="0"/>
                <a:t> </a:t>
              </a:r>
              <a:r>
                <a:rPr lang="pl-PL" dirty="0" err="1" smtClean="0"/>
                <a:t>total</a:t>
              </a:r>
              <a:r>
                <a:rPr lang="pl-PL" dirty="0" smtClean="0"/>
                <a:t> </a:t>
              </a:r>
              <a:r>
                <a:rPr lang="pl-PL" dirty="0" err="1" smtClean="0"/>
                <a:t>photon</a:t>
              </a:r>
              <a:r>
                <a:rPr lang="pl-PL" dirty="0" smtClean="0"/>
                <a:t> </a:t>
              </a:r>
              <a:r>
                <a:rPr lang="pl-PL" dirty="0" err="1" smtClean="0"/>
                <a:t>number</a:t>
              </a:r>
              <a:r>
                <a:rPr lang="pl-PL" dirty="0" smtClean="0"/>
                <a:t> </a:t>
              </a:r>
              <a:r>
                <a:rPr lang="pl-PL" dirty="0" err="1" smtClean="0"/>
                <a:t>sectors</a:t>
              </a:r>
              <a:endParaRPr lang="en-US" dirty="0"/>
            </a:p>
          </p:txBody>
        </p:sp>
      </p:grpSp>
      <p:cxnSp>
        <p:nvCxnSpPr>
          <p:cNvPr id="67" name="Łącznik prosty 66"/>
          <p:cNvCxnSpPr/>
          <p:nvPr/>
        </p:nvCxnSpPr>
        <p:spPr>
          <a:xfrm>
            <a:off x="3995936" y="3933056"/>
            <a:ext cx="1512168" cy="504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Łącznik prosty 68"/>
          <p:cNvCxnSpPr/>
          <p:nvPr/>
        </p:nvCxnSpPr>
        <p:spPr>
          <a:xfrm flipH="1">
            <a:off x="4067944" y="3933056"/>
            <a:ext cx="1440160" cy="504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pole tekstowe 70"/>
          <p:cNvSpPr txBox="1"/>
          <p:nvPr/>
        </p:nvSpPr>
        <p:spPr>
          <a:xfrm>
            <a:off x="251520" y="5517232"/>
            <a:ext cx="4140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Thanks</a:t>
            </a:r>
            <a:r>
              <a:rPr lang="pl-PL" b="1" dirty="0" smtClean="0"/>
              <a:t> to </a:t>
            </a:r>
            <a:r>
              <a:rPr lang="pl-PL" b="1" dirty="0" err="1" smtClean="0"/>
              <a:t>convexity</a:t>
            </a:r>
            <a:r>
              <a:rPr lang="pl-PL" b="1" dirty="0" smtClean="0"/>
              <a:t> of Fisher </a:t>
            </a:r>
            <a:r>
              <a:rPr lang="pl-PL" b="1" dirty="0" err="1" smtClean="0"/>
              <a:t>information</a:t>
            </a:r>
            <a:endParaRPr lang="en-U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539552" y="5949280"/>
            <a:ext cx="41814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Obraz 73" descr="TP_tmp.em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5558" t="-11329" r="-5558" b="-11329"/>
          <a:stretch>
            <a:fillRect/>
          </a:stretch>
        </p:blipFill>
        <p:spPr bwMode="auto">
          <a:xfrm>
            <a:off x="6151189" y="5656261"/>
            <a:ext cx="1539272" cy="83359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f.nist.gov/images/nistf1-comp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39552" y="980728"/>
            <a:ext cx="2390775" cy="4038601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251520" y="5085184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Cs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atomic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fountain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clock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(NIST)</a:t>
            </a:r>
          </a:p>
        </p:txBody>
      </p:sp>
      <p:pic>
        <p:nvPicPr>
          <p:cNvPr id="6" name="Obraz 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2771800" y="1340768"/>
            <a:ext cx="1165864" cy="297638"/>
          </a:xfrm>
          <a:prstGeom prst="rect">
            <a:avLst/>
          </a:prstGeom>
          <a:noFill/>
          <a:ln/>
          <a:effectLst/>
        </p:spPr>
      </p:pic>
      <p:grpSp>
        <p:nvGrpSpPr>
          <p:cNvPr id="7" name="Grupa 6"/>
          <p:cNvGrpSpPr/>
          <p:nvPr/>
        </p:nvGrpSpPr>
        <p:grpSpPr>
          <a:xfrm>
            <a:off x="179512" y="5589241"/>
            <a:ext cx="3985220" cy="1051790"/>
            <a:chOff x="179512" y="5589241"/>
            <a:chExt cx="3985220" cy="1051790"/>
          </a:xfrm>
        </p:grpSpPr>
        <p:cxnSp>
          <p:nvCxnSpPr>
            <p:cNvPr id="8" name="Łącznik prosty 7"/>
            <p:cNvCxnSpPr/>
            <p:nvPr/>
          </p:nvCxnSpPr>
          <p:spPr>
            <a:xfrm>
              <a:off x="179512" y="6093296"/>
              <a:ext cx="10801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Obraz 8" descr="TP_tmp.emf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2" cstate="print"/>
            <a:stretch>
              <a:fillRect/>
            </a:stretch>
          </p:blipFill>
          <p:spPr bwMode="auto">
            <a:xfrm>
              <a:off x="395536" y="5805264"/>
              <a:ext cx="514352" cy="266319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10" name="Łącznik prosty 9"/>
            <p:cNvCxnSpPr/>
            <p:nvPr/>
          </p:nvCxnSpPr>
          <p:spPr>
            <a:xfrm flipV="1">
              <a:off x="1187624" y="5805264"/>
              <a:ext cx="792088" cy="2880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/>
          </p:nvCxnSpPr>
          <p:spPr>
            <a:xfrm>
              <a:off x="1187624" y="6093296"/>
              <a:ext cx="792088" cy="3600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>
            <a:xfrm>
              <a:off x="1979712" y="5805264"/>
              <a:ext cx="7200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>
            <a:xfrm>
              <a:off x="1979712" y="6453336"/>
              <a:ext cx="7200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Obraz 13" descr="TP_tmp.emf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3" cstate="print"/>
            <a:stretch>
              <a:fillRect/>
            </a:stretch>
          </p:blipFill>
          <p:spPr bwMode="auto">
            <a:xfrm>
              <a:off x="1979712" y="5589241"/>
              <a:ext cx="476633" cy="15201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5" name="Obraz 14" descr="TP_tmp.emf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4" cstate="print"/>
            <a:stretch>
              <a:fillRect/>
            </a:stretch>
          </p:blipFill>
          <p:spPr bwMode="auto">
            <a:xfrm>
              <a:off x="1977094" y="6489012"/>
              <a:ext cx="476633" cy="152019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16" name="Łącznik prosty ze strzałką 15"/>
            <p:cNvCxnSpPr/>
            <p:nvPr/>
          </p:nvCxnSpPr>
          <p:spPr>
            <a:xfrm>
              <a:off x="2627784" y="5877272"/>
              <a:ext cx="0" cy="50405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Obraz 16" descr="TP_tmp.emf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5" cstate="print"/>
            <a:stretch>
              <a:fillRect/>
            </a:stretch>
          </p:blipFill>
          <p:spPr bwMode="auto">
            <a:xfrm>
              <a:off x="2699792" y="6021288"/>
              <a:ext cx="1464940" cy="19068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8" name="Prostokąt 17"/>
            <p:cNvSpPr/>
            <p:nvPr/>
          </p:nvSpPr>
          <p:spPr>
            <a:xfrm>
              <a:off x="1403648" y="5949280"/>
              <a:ext cx="12971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400" dirty="0" err="1" smtClean="0">
                  <a:solidFill>
                    <a:srgbClr val="000000"/>
                  </a:solidFill>
                  <a:latin typeface="Times New Roman"/>
                </a:rPr>
                <a:t>clock</a:t>
              </a:r>
              <a:r>
                <a:rPr lang="pl-PL" sz="140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pl-PL" sz="1400" dirty="0" err="1" smtClean="0">
                  <a:solidFill>
                    <a:srgbClr val="000000"/>
                  </a:solidFill>
                  <a:latin typeface="Times New Roman"/>
                </a:rPr>
                <a:t>transition</a:t>
              </a:r>
              <a:endParaRPr lang="pl-PL" sz="1400" dirty="0" smtClean="0">
                <a:solidFill>
                  <a:srgbClr val="000000"/>
                </a:solidFill>
                <a:latin typeface="Times New Roman"/>
              </a:endParaRPr>
            </a:p>
          </p:txBody>
        </p:sp>
        <p:pic>
          <p:nvPicPr>
            <p:cNvPr id="19" name="Obraz 18" descr="TP_tmp.emf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6" cstate="print"/>
            <a:stretch>
              <a:fillRect/>
            </a:stretch>
          </p:blipFill>
          <p:spPr bwMode="auto">
            <a:xfrm>
              <a:off x="2771800" y="6381328"/>
              <a:ext cx="209169" cy="209169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0" name="Obraz 19" descr="TP_tmp.emf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7" cstate="print"/>
            <a:stretch>
              <a:fillRect/>
            </a:stretch>
          </p:blipFill>
          <p:spPr bwMode="auto">
            <a:xfrm>
              <a:off x="2798315" y="5690727"/>
              <a:ext cx="190533" cy="208788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21" name="Elipsa 20"/>
          <p:cNvSpPr/>
          <p:nvPr/>
        </p:nvSpPr>
        <p:spPr>
          <a:xfrm>
            <a:off x="1547664" y="4005064"/>
            <a:ext cx="360040" cy="36004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Obraz 2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4365126" y="1238065"/>
            <a:ext cx="1806406" cy="503380"/>
          </a:xfrm>
          <a:prstGeom prst="rect">
            <a:avLst/>
          </a:prstGeom>
          <a:noFill/>
          <a:ln/>
          <a:effectLst/>
        </p:spPr>
      </p:pic>
      <p:pic>
        <p:nvPicPr>
          <p:cNvPr id="23" name="Obraz 22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9" cstate="print"/>
          <a:stretch>
            <a:fillRect/>
          </a:stretch>
        </p:blipFill>
        <p:spPr bwMode="auto">
          <a:xfrm>
            <a:off x="6591047" y="1242392"/>
            <a:ext cx="2376638" cy="503305"/>
          </a:xfrm>
          <a:prstGeom prst="rect">
            <a:avLst/>
          </a:prstGeom>
          <a:noFill/>
          <a:ln/>
          <a:effectLst/>
        </p:spPr>
      </p:pic>
      <p:pic>
        <p:nvPicPr>
          <p:cNvPr id="24" name="Obraz 23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0" cstate="print"/>
          <a:stretch>
            <a:fillRect/>
          </a:stretch>
        </p:blipFill>
        <p:spPr bwMode="auto">
          <a:xfrm>
            <a:off x="3419867" y="1844824"/>
            <a:ext cx="4801142" cy="503435"/>
          </a:xfrm>
          <a:prstGeom prst="rect">
            <a:avLst/>
          </a:prstGeom>
          <a:noFill/>
          <a:ln/>
          <a:effectLst/>
        </p:spPr>
      </p:pic>
      <p:pic>
        <p:nvPicPr>
          <p:cNvPr id="25" name="Obraz 24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1" cstate="print"/>
          <a:stretch>
            <a:fillRect/>
          </a:stretch>
        </p:blipFill>
        <p:spPr bwMode="auto">
          <a:xfrm>
            <a:off x="2119649" y="2975992"/>
            <a:ext cx="160429" cy="113809"/>
          </a:xfrm>
          <a:prstGeom prst="rect">
            <a:avLst/>
          </a:prstGeom>
          <a:noFill/>
          <a:ln/>
          <a:effectLst/>
        </p:spPr>
      </p:pic>
      <p:sp>
        <p:nvSpPr>
          <p:cNvPr id="26" name="Prostokąt 25"/>
          <p:cNvSpPr/>
          <p:nvPr/>
        </p:nvSpPr>
        <p:spPr>
          <a:xfrm>
            <a:off x="4355976" y="2996952"/>
            <a:ext cx="4329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Exactly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the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same as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in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the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Mach-Zehnder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pic>
        <p:nvPicPr>
          <p:cNvPr id="27" name="Obraz 26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2" cstate="print"/>
          <a:stretch>
            <a:fillRect/>
          </a:stretch>
        </p:blipFill>
        <p:spPr bwMode="auto">
          <a:xfrm>
            <a:off x="5724355" y="3573016"/>
            <a:ext cx="1484997" cy="250927"/>
          </a:xfrm>
          <a:prstGeom prst="rect">
            <a:avLst/>
          </a:prstGeom>
          <a:noFill/>
          <a:ln/>
          <a:effectLst/>
        </p:spPr>
      </p:pic>
      <p:sp>
        <p:nvSpPr>
          <p:cNvPr id="28" name="Prostokąt 27"/>
          <p:cNvSpPr/>
          <p:nvPr/>
        </p:nvSpPr>
        <p:spPr>
          <a:xfrm>
            <a:off x="4644008" y="3861048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>
                <a:solidFill>
                  <a:srgbClr val="000000"/>
                </a:solidFill>
                <a:latin typeface="Times New Roman"/>
              </a:rPr>
              <a:t>Atomic</a:t>
            </a:r>
            <a:r>
              <a:rPr lang="pl-PL" b="1" dirty="0" smtClean="0">
                <a:solidFill>
                  <a:srgbClr val="000000"/>
                </a:solidFill>
                <a:latin typeface="Times New Roman"/>
              </a:rPr>
              <a:t> NOON state (GHZ state)</a:t>
            </a:r>
          </a:p>
        </p:txBody>
      </p:sp>
      <p:pic>
        <p:nvPicPr>
          <p:cNvPr id="29" name="Obraz 28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3" cstate="print"/>
          <a:stretch>
            <a:fillRect/>
          </a:stretch>
        </p:blipFill>
        <p:spPr bwMode="auto">
          <a:xfrm>
            <a:off x="5220072" y="4365104"/>
            <a:ext cx="2651992" cy="274391"/>
          </a:xfrm>
          <a:prstGeom prst="rect">
            <a:avLst/>
          </a:prstGeom>
          <a:noFill/>
          <a:ln/>
          <a:effectLst/>
        </p:spPr>
      </p:pic>
      <p:sp>
        <p:nvSpPr>
          <p:cNvPr id="30" name="Prostokąt 29"/>
          <p:cNvSpPr/>
          <p:nvPr/>
        </p:nvSpPr>
        <p:spPr>
          <a:xfrm>
            <a:off x="4283968" y="4869160"/>
            <a:ext cx="4392488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2000" b="1" dirty="0" err="1" smtClean="0">
                <a:solidFill>
                  <a:srgbClr val="000000"/>
                </a:solidFill>
                <a:latin typeface="Times New Roman"/>
              </a:rPr>
              <a:t>Decoherence</a:t>
            </a:r>
            <a:r>
              <a:rPr lang="pl-PL" sz="2000" b="1" dirty="0" smtClean="0">
                <a:solidFill>
                  <a:srgbClr val="000000"/>
                </a:solidFill>
                <a:latin typeface="Times New Roman"/>
              </a:rPr>
              <a:t>: </a:t>
            </a:r>
            <a:r>
              <a:rPr lang="pl-PL" sz="2000" b="1" dirty="0" err="1" smtClean="0">
                <a:solidFill>
                  <a:srgbClr val="000000"/>
                </a:solidFill>
                <a:latin typeface="Times New Roman"/>
              </a:rPr>
              <a:t>loss</a:t>
            </a:r>
            <a:r>
              <a:rPr lang="pl-PL" sz="2000" b="1" dirty="0" smtClean="0">
                <a:solidFill>
                  <a:srgbClr val="000000"/>
                </a:solidFill>
                <a:latin typeface="Times New Roman"/>
              </a:rPr>
              <a:t> + </a:t>
            </a:r>
            <a:r>
              <a:rPr lang="pl-PL" sz="2000" b="1" dirty="0" err="1" smtClean="0">
                <a:solidFill>
                  <a:srgbClr val="000000"/>
                </a:solidFill>
                <a:latin typeface="Times New Roman"/>
              </a:rPr>
              <a:t>dephasing</a:t>
            </a:r>
            <a:endParaRPr lang="en-US" sz="2000" b="1" dirty="0"/>
          </a:p>
        </p:txBody>
      </p:sp>
      <p:pic>
        <p:nvPicPr>
          <p:cNvPr id="31" name="Obraz 30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4" cstate="print"/>
          <a:stretch>
            <a:fillRect/>
          </a:stretch>
        </p:blipFill>
        <p:spPr bwMode="auto">
          <a:xfrm>
            <a:off x="1896473" y="1916832"/>
            <a:ext cx="182889" cy="160887"/>
          </a:xfrm>
          <a:prstGeom prst="rect">
            <a:avLst/>
          </a:prstGeom>
          <a:noFill/>
          <a:ln/>
          <a:effectLst/>
        </p:spPr>
      </p:pic>
      <p:grpSp>
        <p:nvGrpSpPr>
          <p:cNvPr id="32" name="Grupa 31"/>
          <p:cNvGrpSpPr/>
          <p:nvPr/>
        </p:nvGrpSpPr>
        <p:grpSpPr>
          <a:xfrm>
            <a:off x="5148064" y="5445224"/>
            <a:ext cx="2543640" cy="828032"/>
            <a:chOff x="5997758" y="4941168"/>
            <a:chExt cx="2543640" cy="828032"/>
          </a:xfrm>
        </p:grpSpPr>
        <p:pic>
          <p:nvPicPr>
            <p:cNvPr id="33" name="Obraz 32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25096" y="5330010"/>
              <a:ext cx="178298" cy="202681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4" name="Elipsa 33"/>
            <p:cNvSpPr/>
            <p:nvPr/>
          </p:nvSpPr>
          <p:spPr>
            <a:xfrm>
              <a:off x="7365910" y="5185995"/>
              <a:ext cx="540000" cy="54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Łącznik prosty ze strzałką 34"/>
            <p:cNvCxnSpPr/>
            <p:nvPr/>
          </p:nvCxnSpPr>
          <p:spPr>
            <a:xfrm>
              <a:off x="7941974" y="5402019"/>
              <a:ext cx="172819" cy="9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Elipsa 35"/>
            <p:cNvSpPr/>
            <p:nvPr/>
          </p:nvSpPr>
          <p:spPr>
            <a:xfrm>
              <a:off x="8157998" y="5185995"/>
              <a:ext cx="383400" cy="54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630" h="46863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Elipsa 36"/>
            <p:cNvSpPr/>
            <p:nvPr/>
          </p:nvSpPr>
          <p:spPr>
            <a:xfrm>
              <a:off x="6084168" y="5229200"/>
              <a:ext cx="540000" cy="54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Łuk 37"/>
            <p:cNvSpPr/>
            <p:nvPr/>
          </p:nvSpPr>
          <p:spPr>
            <a:xfrm>
              <a:off x="5997758" y="5185995"/>
              <a:ext cx="734482" cy="216024"/>
            </a:xfrm>
            <a:prstGeom prst="arc">
              <a:avLst>
                <a:gd name="adj1" fmla="val 8176016"/>
                <a:gd name="adj2" fmla="val 2201711"/>
              </a:avLst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Obraz 53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36" cstate="print"/>
            <a:srcRect/>
            <a:stretch>
              <a:fillRect/>
            </a:stretch>
          </p:blipFill>
          <p:spPr bwMode="auto">
            <a:xfrm>
              <a:off x="6300192" y="4941168"/>
              <a:ext cx="167640" cy="196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0" name="Łącznik prosty ze strzałką 39"/>
          <p:cNvCxnSpPr>
            <a:stCxn id="6" idx="3"/>
            <a:endCxn id="22" idx="1"/>
          </p:cNvCxnSpPr>
          <p:nvPr/>
        </p:nvCxnSpPr>
        <p:spPr>
          <a:xfrm>
            <a:off x="3937664" y="1489587"/>
            <a:ext cx="427462" cy="1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Łącznik prosty ze strzałką 40"/>
          <p:cNvCxnSpPr>
            <a:stCxn id="22" idx="3"/>
            <a:endCxn id="23" idx="1"/>
          </p:cNvCxnSpPr>
          <p:nvPr/>
        </p:nvCxnSpPr>
        <p:spPr>
          <a:xfrm>
            <a:off x="6171532" y="1489755"/>
            <a:ext cx="419515" cy="42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Obraz 41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7" cstate="print"/>
          <a:stretch>
            <a:fillRect/>
          </a:stretch>
        </p:blipFill>
        <p:spPr bwMode="auto">
          <a:xfrm>
            <a:off x="5940372" y="2420888"/>
            <a:ext cx="2377273" cy="422655"/>
          </a:xfrm>
          <a:prstGeom prst="rect">
            <a:avLst/>
          </a:prstGeom>
          <a:noFill/>
          <a:ln/>
          <a:effectLst/>
        </p:spPr>
      </p:pic>
      <p:cxnSp>
        <p:nvCxnSpPr>
          <p:cNvPr id="43" name="Łącznik prosty ze strzałką 42"/>
          <p:cNvCxnSpPr/>
          <p:nvPr/>
        </p:nvCxnSpPr>
        <p:spPr>
          <a:xfrm flipV="1">
            <a:off x="2796039" y="2100752"/>
            <a:ext cx="494827" cy="24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Obraz 43" descr="TP_tmp.em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8" cstate="print"/>
          <a:stretch>
            <a:fillRect/>
          </a:stretch>
        </p:blipFill>
        <p:spPr bwMode="auto">
          <a:xfrm>
            <a:off x="3214509" y="2420888"/>
            <a:ext cx="2356390" cy="422736"/>
          </a:xfrm>
          <a:prstGeom prst="rect">
            <a:avLst/>
          </a:prstGeom>
          <a:noFill/>
          <a:ln/>
          <a:effectLst/>
        </p:spPr>
      </p:pic>
      <p:sp>
        <p:nvSpPr>
          <p:cNvPr id="45" name="Prostokąt 44"/>
          <p:cNvSpPr/>
          <p:nvPr/>
        </p:nvSpPr>
        <p:spPr>
          <a:xfrm>
            <a:off x="179512" y="0"/>
            <a:ext cx="874846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Frequency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estimation</a:t>
            </a:r>
            <a:r>
              <a:rPr lang="pl-PL" sz="4400" b="1" dirty="0" smtClean="0">
                <a:solidFill>
                  <a:prstClr val="black"/>
                </a:solidFill>
              </a:rPr>
              <a:t/>
            </a:r>
            <a:br>
              <a:rPr lang="pl-PL" sz="4400" b="1" dirty="0" smtClean="0">
                <a:solidFill>
                  <a:prstClr val="black"/>
                </a:solidFill>
              </a:rPr>
            </a:br>
            <a:r>
              <a:rPr lang="pl-PL" sz="2400" b="1" dirty="0" err="1" smtClean="0">
                <a:solidFill>
                  <a:prstClr val="black"/>
                </a:solidFill>
              </a:rPr>
              <a:t>atomic</a:t>
            </a:r>
            <a:r>
              <a:rPr lang="pl-PL" sz="2400" b="1" dirty="0" smtClean="0">
                <a:solidFill>
                  <a:prstClr val="black"/>
                </a:solidFill>
              </a:rPr>
              <a:t> </a:t>
            </a:r>
            <a:r>
              <a:rPr lang="pl-PL" sz="2400" b="1" dirty="0" err="1" smtClean="0">
                <a:solidFill>
                  <a:prstClr val="black"/>
                </a:solidFill>
              </a:rPr>
              <a:t>clocks</a:t>
            </a:r>
            <a:r>
              <a:rPr lang="pl-PL" sz="2400" b="1" dirty="0" smtClean="0">
                <a:solidFill>
                  <a:prstClr val="black"/>
                </a:solidFill>
              </a:rPr>
              <a:t> </a:t>
            </a:r>
            <a:r>
              <a:rPr lang="pl-PL" sz="2400" b="1" dirty="0" err="1" smtClean="0">
                <a:solidFill>
                  <a:prstClr val="black"/>
                </a:solidFill>
              </a:rPr>
              <a:t>calibration</a:t>
            </a:r>
            <a:r>
              <a:rPr lang="pl-PL" sz="4400" b="1" dirty="0" smtClean="0">
                <a:solidFill>
                  <a:prstClr val="black"/>
                </a:solidFill>
              </a:rPr>
              <a:t/>
            </a:r>
            <a:br>
              <a:rPr lang="pl-PL" sz="4400" b="1" dirty="0" smtClean="0">
                <a:solidFill>
                  <a:prstClr val="black"/>
                </a:solidFill>
              </a:rPr>
            </a:br>
            <a:r>
              <a:rPr lang="pl-PL" sz="4400" b="1" dirty="0" smtClean="0">
                <a:solidFill>
                  <a:prstClr val="black"/>
                </a:solidFill>
              </a:rPr>
              <a:t/>
            </a:r>
            <a:br>
              <a:rPr lang="pl-PL" sz="4400" b="1" dirty="0" smtClean="0">
                <a:solidFill>
                  <a:prstClr val="black"/>
                </a:solidFill>
              </a:rPr>
            </a:br>
            <a:endParaRPr lang="en-US" sz="4400" b="1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31214E-6 L 0.00382 -0.228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22821 C 0.00434 -0.24925 0.00434 -0.27052 0.00538 -0.29156 C 0.00573 -0.29734 0.00903 -0.30705 0.01024 -0.3126 C 0.01111 -0.31676 0.01337 -0.32532 0.01337 -0.32509 C 0.01285 -0.33804 0.01267 -0.35075 0.01181 -0.36347 C 0.01163 -0.36624 0.01042 -0.36902 0.01024 -0.37179 C 0.00885 -0.38729 0.01111 -0.40809 0.00226 -0.42058 C 0.00122 -0.41642 0.00017 -0.41202 -0.00087 -0.40786 C -0.00139 -0.40578 -0.00243 -0.40139 -0.00243 -0.40116 C -0.00851 -0.32809 0.00069 -0.25665 0.00069 -0.18382 " pathEditMode="relative" rAng="0" ptsTypes="fffffffff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18382 L 0.00069 -0.1209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1" grpId="1" animBg="1"/>
      <p:bldP spid="21" grpId="2" animBg="1"/>
      <p:bldP spid="21" grpId="3" animBg="1"/>
      <p:bldP spid="26" grpId="0"/>
      <p:bldP spid="28" grpId="0"/>
      <p:bldP spid="3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Quantum </a:t>
            </a:r>
            <a:r>
              <a:rPr lang="pl-PL" b="1" dirty="0" err="1" smtClean="0"/>
              <a:t>metrology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3100" b="1" dirty="0" err="1" smtClean="0"/>
              <a:t>frequency</a:t>
            </a:r>
            <a:r>
              <a:rPr lang="pl-PL" sz="3100" b="1" dirty="0" smtClean="0"/>
              <a:t> </a:t>
            </a:r>
            <a:r>
              <a:rPr lang="pl-PL" sz="3100" b="1" dirty="0" err="1" smtClean="0"/>
              <a:t>estimation</a:t>
            </a:r>
            <a:endParaRPr lang="en-US" sz="3100" b="1" dirty="0"/>
          </a:p>
        </p:txBody>
      </p:sp>
      <p:sp>
        <p:nvSpPr>
          <p:cNvPr id="5" name="Prostokąt 4"/>
          <p:cNvSpPr/>
          <p:nvPr/>
        </p:nvSpPr>
        <p:spPr>
          <a:xfrm>
            <a:off x="827584" y="1340768"/>
            <a:ext cx="1080120" cy="30963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Schemat blokowy: opóźnienie 5"/>
          <p:cNvSpPr/>
          <p:nvPr/>
        </p:nvSpPr>
        <p:spPr>
          <a:xfrm>
            <a:off x="6156176" y="1268760"/>
            <a:ext cx="1175954" cy="3096344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Łącznik prosty 6"/>
          <p:cNvCxnSpPr/>
          <p:nvPr/>
        </p:nvCxnSpPr>
        <p:spPr>
          <a:xfrm>
            <a:off x="2195736" y="1628800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2195736" y="2348880"/>
            <a:ext cx="864096" cy="0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>
            <a:off x="2195736" y="4005064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3995936" y="1628800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3995936" y="2348880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Obraz 61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rcRect l="-37795" t="-56580" r="-37795" b="-56580"/>
          <a:stretch>
            <a:fillRect/>
          </a:stretch>
        </p:blipFill>
        <p:spPr bwMode="auto">
          <a:xfrm>
            <a:off x="3131840" y="1340768"/>
            <a:ext cx="735893" cy="59675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598" dir="2700013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extrusionH="76200" prstMaterial="matte">
            <a:bevelT w="127000" h="63500"/>
            <a:contourClr>
              <a:srgbClr val="000000"/>
            </a:contourClr>
          </a:sp3d>
        </p:spPr>
      </p:pic>
      <p:cxnSp>
        <p:nvCxnSpPr>
          <p:cNvPr id="15" name="Łącznik prosty 14"/>
          <p:cNvCxnSpPr/>
          <p:nvPr/>
        </p:nvCxnSpPr>
        <p:spPr>
          <a:xfrm>
            <a:off x="3995936" y="4005064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/>
          <p:cNvCxnSpPr/>
          <p:nvPr/>
        </p:nvCxnSpPr>
        <p:spPr>
          <a:xfrm>
            <a:off x="3491880" y="2708920"/>
            <a:ext cx="0" cy="936104"/>
          </a:xfrm>
          <a:prstGeom prst="line">
            <a:avLst/>
          </a:prstGeom>
          <a:ln w="28575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az 1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115616" y="2492896"/>
            <a:ext cx="657055" cy="329285"/>
          </a:xfrm>
          <a:prstGeom prst="rect">
            <a:avLst/>
          </a:prstGeom>
          <a:noFill/>
          <a:ln/>
          <a:effectLst/>
        </p:spPr>
      </p:pic>
      <p:pic>
        <p:nvPicPr>
          <p:cNvPr id="18" name="Obraz 17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6516216" y="2708920"/>
            <a:ext cx="278390" cy="254050"/>
          </a:xfrm>
          <a:prstGeom prst="rect">
            <a:avLst/>
          </a:prstGeom>
          <a:noFill/>
          <a:ln/>
          <a:effectLst/>
        </p:spPr>
      </p:pic>
      <p:sp>
        <p:nvSpPr>
          <p:cNvPr id="19" name="pole tekstowe 18"/>
          <p:cNvSpPr txBox="1"/>
          <p:nvPr/>
        </p:nvSpPr>
        <p:spPr>
          <a:xfrm>
            <a:off x="395536" y="4509120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general N </a:t>
            </a:r>
          </a:p>
          <a:p>
            <a:pPr algn="ctr"/>
            <a:r>
              <a:rPr lang="pl-PL" sz="1600" dirty="0" smtClean="0"/>
              <a:t>atom (</a:t>
            </a:r>
            <a:r>
              <a:rPr lang="pl-PL" sz="1600" dirty="0" err="1" smtClean="0"/>
              <a:t>probe</a:t>
            </a:r>
            <a:r>
              <a:rPr lang="pl-PL" sz="1600" dirty="0" smtClean="0"/>
              <a:t>)  state</a:t>
            </a:r>
            <a:endParaRPr lang="en-US" sz="1600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5940152" y="4509120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general </a:t>
            </a:r>
            <a:r>
              <a:rPr lang="pl-PL" sz="1600" dirty="0" err="1" smtClean="0"/>
              <a:t>measurement</a:t>
            </a:r>
            <a:endParaRPr lang="en-US" sz="1600" dirty="0"/>
          </a:p>
        </p:txBody>
      </p:sp>
      <p:cxnSp>
        <p:nvCxnSpPr>
          <p:cNvPr id="21" name="Łącznik prosty ze strzałką 20"/>
          <p:cNvCxnSpPr/>
          <p:nvPr/>
        </p:nvCxnSpPr>
        <p:spPr>
          <a:xfrm>
            <a:off x="7524328" y="2996952"/>
            <a:ext cx="64807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Obraz 6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8358947" y="2852934"/>
            <a:ext cx="481361" cy="277883"/>
          </a:xfrm>
          <a:prstGeom prst="rect">
            <a:avLst/>
          </a:prstGeom>
          <a:noFill/>
          <a:ln/>
          <a:effectLst/>
        </p:spPr>
      </p:pic>
      <p:sp>
        <p:nvSpPr>
          <p:cNvPr id="23" name="pole tekstowe 22"/>
          <p:cNvSpPr txBox="1"/>
          <p:nvPr/>
        </p:nvSpPr>
        <p:spPr>
          <a:xfrm>
            <a:off x="7703840" y="4509120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general </a:t>
            </a:r>
            <a:r>
              <a:rPr lang="pl-PL" sz="1600" dirty="0" err="1" smtClean="0"/>
              <a:t>estimator</a:t>
            </a:r>
            <a:endParaRPr lang="en-US" sz="1600" dirty="0"/>
          </a:p>
        </p:txBody>
      </p:sp>
      <p:sp>
        <p:nvSpPr>
          <p:cNvPr id="41" name="Prostokąt 40"/>
          <p:cNvSpPr/>
          <p:nvPr/>
        </p:nvSpPr>
        <p:spPr>
          <a:xfrm>
            <a:off x="4932040" y="1268760"/>
            <a:ext cx="1080120" cy="30963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0" name="Obraz 59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5148315" y="2564903"/>
            <a:ext cx="656047" cy="353022"/>
          </a:xfrm>
          <a:prstGeom prst="rect">
            <a:avLst/>
          </a:prstGeom>
          <a:noFill/>
          <a:ln/>
          <a:effectLst/>
        </p:spPr>
      </p:pic>
      <p:pic>
        <p:nvPicPr>
          <p:cNvPr id="57" name="Obraz 56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/>
          <a:stretch>
            <a:fillRect/>
          </a:stretch>
        </p:blipFill>
        <p:spPr bwMode="auto">
          <a:xfrm>
            <a:off x="2733721" y="4653136"/>
            <a:ext cx="2056113" cy="278717"/>
          </a:xfrm>
          <a:prstGeom prst="rect">
            <a:avLst/>
          </a:prstGeom>
          <a:noFill/>
          <a:ln/>
          <a:effectLst/>
        </p:spPr>
      </p:pic>
      <p:pic>
        <p:nvPicPr>
          <p:cNvPr id="59" name="Obraz 58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233" t="-21771" r="-1233" b="-21771"/>
          <a:stretch>
            <a:fillRect/>
          </a:stretch>
        </p:blipFill>
        <p:spPr bwMode="auto">
          <a:xfrm>
            <a:off x="726874" y="5549453"/>
            <a:ext cx="7634016" cy="605451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58" name="pole tekstowe 57"/>
          <p:cNvSpPr txBox="1"/>
          <p:nvPr/>
        </p:nvSpPr>
        <p:spPr>
          <a:xfrm>
            <a:off x="2627784" y="2852936"/>
            <a:ext cx="1944216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err="1" smtClean="0"/>
              <a:t>choose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the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optimal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interrogation</a:t>
            </a:r>
            <a:r>
              <a:rPr lang="pl-PL" sz="1600" b="1" dirty="0" smtClean="0"/>
              <a:t> time </a:t>
            </a:r>
            <a:r>
              <a:rPr lang="pl-PL" sz="1600" b="1" i="1" dirty="0" smtClean="0"/>
              <a:t>t</a:t>
            </a:r>
            <a:endParaRPr lang="en-US" sz="1600" b="1" dirty="0"/>
          </a:p>
        </p:txBody>
      </p:sp>
      <p:pic>
        <p:nvPicPr>
          <p:cNvPr id="65" name="Obraz 64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 cstate="print"/>
          <a:srcRect l="-37795" t="-56580" r="-37795" b="-56580"/>
          <a:stretch>
            <a:fillRect/>
          </a:stretch>
        </p:blipFill>
        <p:spPr bwMode="auto">
          <a:xfrm>
            <a:off x="3131840" y="2060848"/>
            <a:ext cx="735893" cy="59675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598" dir="2700013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extrusionH="76200" prstMaterial="matte">
            <a:bevelT w="127000" h="63500"/>
            <a:contourClr>
              <a:srgbClr val="000000"/>
            </a:contourClr>
          </a:sp3d>
        </p:spPr>
      </p:pic>
      <p:pic>
        <p:nvPicPr>
          <p:cNvPr id="66" name="Obraz 65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1" cstate="print"/>
          <a:srcRect l="-37795" t="-56580" r="-37795" b="-56580"/>
          <a:stretch>
            <a:fillRect/>
          </a:stretch>
        </p:blipFill>
        <p:spPr bwMode="auto">
          <a:xfrm>
            <a:off x="3131840" y="3717032"/>
            <a:ext cx="735893" cy="59675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28598" dir="2700013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extrusionH="76200" prstMaterial="matte">
            <a:bevelT w="127000" h="63500"/>
            <a:contourClr>
              <a:srgbClr val="000000"/>
            </a:contourClr>
          </a:sp3d>
        </p:spPr>
      </p:pic>
      <p:sp>
        <p:nvSpPr>
          <p:cNvPr id="68" name="pole tekstowe 67"/>
          <p:cNvSpPr txBox="1"/>
          <p:nvPr/>
        </p:nvSpPr>
        <p:spPr>
          <a:xfrm>
            <a:off x="1403648" y="6165304"/>
            <a:ext cx="643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Time as a </a:t>
            </a:r>
            <a:r>
              <a:rPr lang="pl-PL" sz="2400" dirty="0" err="1" smtClean="0"/>
              <a:t>resource</a:t>
            </a:r>
            <a:r>
              <a:rPr lang="pl-PL" sz="2400" dirty="0" smtClean="0"/>
              <a:t>? </a:t>
            </a:r>
            <a:r>
              <a:rPr lang="pl-PL" sz="2400" dirty="0" err="1" smtClean="0"/>
              <a:t>Fix</a:t>
            </a:r>
            <a:r>
              <a:rPr lang="pl-PL" sz="2400" dirty="0" smtClean="0"/>
              <a:t> </a:t>
            </a:r>
            <a:r>
              <a:rPr lang="pl-PL" sz="2400" dirty="0" err="1" smtClean="0"/>
              <a:t>the</a:t>
            </a:r>
            <a:r>
              <a:rPr lang="pl-PL" sz="2400" dirty="0" smtClean="0"/>
              <a:t> </a:t>
            </a:r>
            <a:r>
              <a:rPr lang="pl-PL" sz="2400" dirty="0" err="1" smtClean="0"/>
              <a:t>total</a:t>
            </a:r>
            <a:r>
              <a:rPr lang="pl-PL" sz="2400" dirty="0" smtClean="0"/>
              <a:t> time </a:t>
            </a:r>
            <a:r>
              <a:rPr lang="pl-PL" sz="2400" i="1" dirty="0" smtClean="0"/>
              <a:t>T = k t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0"/>
            <a:ext cx="8748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Frequency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vs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Phase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estimation</a:t>
            </a:r>
            <a:endParaRPr lang="en-US" sz="4400" b="1" dirty="0" smtClean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412776"/>
            <a:ext cx="34290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395536" y="908720"/>
            <a:ext cx="3960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/>
              <a:t>frequency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prior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distribution</a:t>
            </a:r>
            <a:endParaRPr lang="en-US" sz="2000" b="1" i="1" dirty="0"/>
          </a:p>
        </p:txBody>
      </p:sp>
      <p:pic>
        <p:nvPicPr>
          <p:cNvPr id="17" name="Obraz 16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6821070" y="4077072"/>
            <a:ext cx="381300" cy="254708"/>
          </a:xfrm>
          <a:prstGeom prst="rect">
            <a:avLst/>
          </a:prstGeom>
          <a:noFill/>
          <a:ln/>
          <a:effectLst/>
        </p:spPr>
      </p:pic>
      <p:sp>
        <p:nvSpPr>
          <p:cNvPr id="21" name="pole tekstowe 20"/>
          <p:cNvSpPr txBox="1"/>
          <p:nvPr/>
        </p:nvSpPr>
        <p:spPr>
          <a:xfrm>
            <a:off x="2699792" y="4725144"/>
            <a:ext cx="3960439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err="1" smtClean="0"/>
              <a:t>Larger</a:t>
            </a:r>
            <a:r>
              <a:rPr lang="pl-PL" sz="2000" b="1" dirty="0" smtClean="0"/>
              <a:t> </a:t>
            </a:r>
            <a:r>
              <a:rPr lang="pl-PL" sz="2000" b="1" i="1" dirty="0" smtClean="0"/>
              <a:t>t</a:t>
            </a:r>
            <a:r>
              <a:rPr lang="pl-PL" sz="2000" b="1" dirty="0" smtClean="0"/>
              <a:t> = </a:t>
            </a:r>
            <a:r>
              <a:rPr lang="pl-PL" sz="2000" b="1" dirty="0" err="1" smtClean="0"/>
              <a:t>Better</a:t>
            </a:r>
            <a:r>
              <a:rPr lang="pl-PL" sz="2000" b="1" dirty="0" smtClean="0"/>
              <a:t> precision?</a:t>
            </a:r>
            <a:endParaRPr lang="en-US" sz="2000" b="1" i="1" dirty="0"/>
          </a:p>
        </p:txBody>
      </p:sp>
      <p:grpSp>
        <p:nvGrpSpPr>
          <p:cNvPr id="29" name="Grupa 28"/>
          <p:cNvGrpSpPr/>
          <p:nvPr/>
        </p:nvGrpSpPr>
        <p:grpSpPr>
          <a:xfrm>
            <a:off x="539552" y="3284984"/>
            <a:ext cx="6192688" cy="1719272"/>
            <a:chOff x="539552" y="3284984"/>
            <a:chExt cx="6192688" cy="1719272"/>
          </a:xfrm>
        </p:grpSpPr>
        <p:cxnSp>
          <p:nvCxnSpPr>
            <p:cNvPr id="13" name="Łącznik prosty ze strzałką 12"/>
            <p:cNvCxnSpPr/>
            <p:nvPr/>
          </p:nvCxnSpPr>
          <p:spPr>
            <a:xfrm>
              <a:off x="1043608" y="4221088"/>
              <a:ext cx="5688632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Obraz 29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tretch>
              <a:fillRect/>
            </a:stretch>
          </p:blipFill>
          <p:spPr bwMode="auto">
            <a:xfrm>
              <a:off x="539552" y="4725144"/>
              <a:ext cx="1296424" cy="279112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18" name="Łącznik prosty 17"/>
            <p:cNvCxnSpPr/>
            <p:nvPr/>
          </p:nvCxnSpPr>
          <p:spPr>
            <a:xfrm>
              <a:off x="6732240" y="3573016"/>
              <a:ext cx="0" cy="648072"/>
            </a:xfrm>
            <a:prstGeom prst="line">
              <a:avLst/>
            </a:prstGeom>
            <a:ln w="28575">
              <a:solidFill>
                <a:srgbClr val="0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Łącznik prosty 23"/>
            <p:cNvCxnSpPr/>
            <p:nvPr/>
          </p:nvCxnSpPr>
          <p:spPr>
            <a:xfrm flipV="1">
              <a:off x="1043608" y="3284984"/>
              <a:ext cx="0" cy="936104"/>
            </a:xfrm>
            <a:prstGeom prst="line">
              <a:avLst/>
            </a:prstGeom>
            <a:ln w="28575">
              <a:solidFill>
                <a:srgbClr val="0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a 32"/>
          <p:cNvGrpSpPr/>
          <p:nvPr/>
        </p:nvGrpSpPr>
        <p:grpSpPr>
          <a:xfrm>
            <a:off x="3779828" y="908720"/>
            <a:ext cx="4968636" cy="2948480"/>
            <a:chOff x="3779828" y="908720"/>
            <a:chExt cx="4968636" cy="2948480"/>
          </a:xfrm>
        </p:grpSpPr>
        <p:grpSp>
          <p:nvGrpSpPr>
            <p:cNvPr id="28" name="Grupa 27"/>
            <p:cNvGrpSpPr/>
            <p:nvPr/>
          </p:nvGrpSpPr>
          <p:grpSpPr>
            <a:xfrm>
              <a:off x="3779828" y="908720"/>
              <a:ext cx="4968636" cy="2948480"/>
              <a:chOff x="3779828" y="908720"/>
              <a:chExt cx="4968636" cy="2948480"/>
            </a:xfrm>
          </p:grpSpPr>
          <p:cxnSp>
            <p:nvCxnSpPr>
              <p:cNvPr id="8" name="Łącznik prosty ze strzałką 7"/>
              <p:cNvCxnSpPr/>
              <p:nvPr/>
            </p:nvCxnSpPr>
            <p:spPr>
              <a:xfrm>
                <a:off x="4067944" y="2564904"/>
                <a:ext cx="936104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Obraz 26" descr="TP_tmp.emf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9" cstate="print"/>
              <a:stretch>
                <a:fillRect/>
              </a:stretch>
            </p:blipFill>
            <p:spPr bwMode="auto">
              <a:xfrm>
                <a:off x="3779828" y="2204864"/>
                <a:ext cx="1423221" cy="305084"/>
              </a:xfrm>
              <a:prstGeom prst="rect">
                <a:avLst/>
              </a:prstGeom>
              <a:noFill/>
              <a:ln/>
              <a:effectLst/>
            </p:spPr>
          </p:pic>
          <p:sp>
            <p:nvSpPr>
              <p:cNvPr id="15" name="pole tekstowe 14"/>
              <p:cNvSpPr txBox="1"/>
              <p:nvPr/>
            </p:nvSpPr>
            <p:spPr>
              <a:xfrm>
                <a:off x="5724128" y="908720"/>
                <a:ext cx="30243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000" b="1" dirty="0" err="1" smtClean="0"/>
                  <a:t>phase</a:t>
                </a:r>
                <a:r>
                  <a:rPr lang="pl-PL" sz="2000" b="1" dirty="0" smtClean="0"/>
                  <a:t> priori </a:t>
                </a:r>
                <a:r>
                  <a:rPr lang="pl-PL" sz="2000" b="1" dirty="0" err="1" smtClean="0"/>
                  <a:t>distribution</a:t>
                </a:r>
                <a:endParaRPr lang="en-US" sz="2000" b="1" i="1" dirty="0"/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724128" y="1628800"/>
                <a:ext cx="2896116" cy="2228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32" name="Obraz 31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4139952" y="2708920"/>
              <a:ext cx="762601" cy="228780"/>
            </a:xfrm>
            <a:prstGeom prst="rect">
              <a:avLst/>
            </a:prstGeom>
            <a:noFill/>
            <a:ln/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0"/>
            <a:ext cx="8748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Frequency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vs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Phase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estimation</a:t>
            </a:r>
            <a:endParaRPr lang="en-US" sz="4400" b="1" dirty="0" smtClean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412776"/>
            <a:ext cx="34290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395536" y="908720"/>
            <a:ext cx="3960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/>
              <a:t>frequency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prior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distribution</a:t>
            </a:r>
            <a:endParaRPr lang="en-US" sz="2000" b="1" i="1" dirty="0"/>
          </a:p>
        </p:txBody>
      </p:sp>
      <p:cxnSp>
        <p:nvCxnSpPr>
          <p:cNvPr id="8" name="Łącznik prosty ze strzałką 7"/>
          <p:cNvCxnSpPr/>
          <p:nvPr/>
        </p:nvCxnSpPr>
        <p:spPr>
          <a:xfrm>
            <a:off x="4067944" y="2564904"/>
            <a:ext cx="936104" cy="0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724128" y="90872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/>
              <a:t>phase</a:t>
            </a:r>
            <a:r>
              <a:rPr lang="pl-PL" sz="2000" b="1" dirty="0" smtClean="0"/>
              <a:t> priori </a:t>
            </a:r>
            <a:r>
              <a:rPr lang="pl-PL" sz="2000" b="1" dirty="0" err="1" smtClean="0"/>
              <a:t>distribution</a:t>
            </a:r>
            <a:endParaRPr lang="en-US" sz="2000" b="1" i="1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1475656" y="5229200"/>
            <a:ext cx="5832648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err="1" smtClean="0"/>
              <a:t>Too</a:t>
            </a:r>
            <a:r>
              <a:rPr lang="pl-PL" sz="2000" b="1" dirty="0" smtClean="0"/>
              <a:t> long </a:t>
            </a:r>
            <a:r>
              <a:rPr lang="pl-PL" sz="2000" b="1" i="1" dirty="0" smtClean="0"/>
              <a:t>t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makes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frequency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estimation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ambiguous</a:t>
            </a:r>
            <a:endParaRPr lang="en-US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1340768"/>
            <a:ext cx="34290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Obraz 5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3780081" y="2204864"/>
            <a:ext cx="1422714" cy="304976"/>
          </a:xfrm>
          <a:prstGeom prst="rect">
            <a:avLst/>
          </a:prstGeom>
          <a:noFill/>
          <a:ln/>
          <a:effectLst/>
        </p:spPr>
      </p:pic>
      <p:grpSp>
        <p:nvGrpSpPr>
          <p:cNvPr id="27" name="Grupa 26"/>
          <p:cNvGrpSpPr/>
          <p:nvPr/>
        </p:nvGrpSpPr>
        <p:grpSpPr>
          <a:xfrm>
            <a:off x="467544" y="3284984"/>
            <a:ext cx="5739518" cy="1728192"/>
            <a:chOff x="467544" y="3284984"/>
            <a:chExt cx="5739518" cy="1728192"/>
          </a:xfrm>
        </p:grpSpPr>
        <p:pic>
          <p:nvPicPr>
            <p:cNvPr id="52" name="Obraz 51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/>
            <a:stretch>
              <a:fillRect/>
            </a:stretch>
          </p:blipFill>
          <p:spPr bwMode="auto">
            <a:xfrm>
              <a:off x="683567" y="4653136"/>
              <a:ext cx="1296424" cy="279112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22" name="Łącznik prosty 21"/>
            <p:cNvCxnSpPr/>
            <p:nvPr/>
          </p:nvCxnSpPr>
          <p:spPr>
            <a:xfrm>
              <a:off x="611560" y="4509120"/>
              <a:ext cx="1368152" cy="5040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Łącznik prosty 22"/>
            <p:cNvCxnSpPr/>
            <p:nvPr/>
          </p:nvCxnSpPr>
          <p:spPr>
            <a:xfrm flipV="1">
              <a:off x="683568" y="4509120"/>
              <a:ext cx="1224136" cy="5040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Łącznik prosty 41"/>
            <p:cNvCxnSpPr/>
            <p:nvPr/>
          </p:nvCxnSpPr>
          <p:spPr>
            <a:xfrm flipH="1">
              <a:off x="971600" y="4293096"/>
              <a:ext cx="504056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Obraz 45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6054542" y="3356991"/>
              <a:ext cx="152520" cy="178448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26" name="Grupa 25"/>
            <p:cNvGrpSpPr/>
            <p:nvPr/>
          </p:nvGrpSpPr>
          <p:grpSpPr>
            <a:xfrm>
              <a:off x="467544" y="3284984"/>
              <a:ext cx="5688632" cy="1027276"/>
              <a:chOff x="467544" y="3284984"/>
              <a:chExt cx="5688632" cy="1027276"/>
            </a:xfrm>
          </p:grpSpPr>
          <p:grpSp>
            <p:nvGrpSpPr>
              <p:cNvPr id="38" name="Grupa 37"/>
              <p:cNvGrpSpPr/>
              <p:nvPr/>
            </p:nvGrpSpPr>
            <p:grpSpPr>
              <a:xfrm>
                <a:off x="1475656" y="3284984"/>
                <a:ext cx="4680520" cy="1008112"/>
                <a:chOff x="2699792" y="3284984"/>
                <a:chExt cx="3456384" cy="1008112"/>
              </a:xfrm>
            </p:grpSpPr>
            <p:cxnSp>
              <p:nvCxnSpPr>
                <p:cNvPr id="33" name="Łącznik prosty 32"/>
                <p:cNvCxnSpPr/>
                <p:nvPr/>
              </p:nvCxnSpPr>
              <p:spPr>
                <a:xfrm>
                  <a:off x="6156176" y="3645024"/>
                  <a:ext cx="0" cy="648072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Łącznik prosty 34"/>
                <p:cNvCxnSpPr/>
                <p:nvPr/>
              </p:nvCxnSpPr>
              <p:spPr>
                <a:xfrm flipH="1">
                  <a:off x="2699792" y="4293096"/>
                  <a:ext cx="3456384" cy="0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Łącznik prosty 36"/>
                <p:cNvCxnSpPr/>
                <p:nvPr/>
              </p:nvCxnSpPr>
              <p:spPr>
                <a:xfrm flipV="1">
                  <a:off x="2699792" y="3284984"/>
                  <a:ext cx="0" cy="1008112"/>
                </a:xfrm>
                <a:prstGeom prst="line">
                  <a:avLst/>
                </a:prstGeom>
                <a:ln w="28575">
                  <a:solidFill>
                    <a:srgbClr val="000000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Łącznik prosty 47"/>
              <p:cNvCxnSpPr/>
              <p:nvPr/>
            </p:nvCxnSpPr>
            <p:spPr>
              <a:xfrm flipV="1">
                <a:off x="2411760" y="3284984"/>
                <a:ext cx="0" cy="1008112"/>
              </a:xfrm>
              <a:prstGeom prst="line">
                <a:avLst/>
              </a:prstGeom>
              <a:ln w="28575">
                <a:solidFill>
                  <a:srgbClr val="0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Łącznik prosty 48"/>
              <p:cNvCxnSpPr/>
              <p:nvPr/>
            </p:nvCxnSpPr>
            <p:spPr>
              <a:xfrm flipV="1">
                <a:off x="611560" y="3284984"/>
                <a:ext cx="0" cy="1008112"/>
              </a:xfrm>
              <a:prstGeom prst="line">
                <a:avLst/>
              </a:prstGeom>
              <a:ln w="28575">
                <a:solidFill>
                  <a:srgbClr val="0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Łącznik prosty 49"/>
              <p:cNvCxnSpPr/>
              <p:nvPr/>
            </p:nvCxnSpPr>
            <p:spPr>
              <a:xfrm flipH="1">
                <a:off x="467544" y="4293096"/>
                <a:ext cx="504056" cy="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6" name="Obraz 55" descr="TP_tmp.emf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1" cstate="print"/>
              <a:stretch>
                <a:fillRect/>
              </a:stretch>
            </p:blipFill>
            <p:spPr bwMode="auto">
              <a:xfrm>
                <a:off x="1691680" y="3645024"/>
                <a:ext cx="507893" cy="279111"/>
              </a:xfrm>
              <a:prstGeom prst="rect">
                <a:avLst/>
              </a:prstGeom>
              <a:noFill/>
              <a:ln/>
              <a:effectLst/>
            </p:spPr>
          </p:pic>
          <p:cxnSp>
            <p:nvCxnSpPr>
              <p:cNvPr id="58" name="Łącznik prosty ze strzałką 57"/>
              <p:cNvCxnSpPr/>
              <p:nvPr/>
            </p:nvCxnSpPr>
            <p:spPr>
              <a:xfrm>
                <a:off x="1547664" y="4005064"/>
                <a:ext cx="792088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prstDash val="sysDot"/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pole tekstowe 58"/>
              <p:cNvSpPr txBox="1"/>
              <p:nvPr/>
            </p:nvSpPr>
            <p:spPr>
              <a:xfrm>
                <a:off x="3707904" y="3789040"/>
                <a:ext cx="3513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800" b="1" dirty="0" smtClean="0"/>
                  <a:t>?</a:t>
                </a:r>
                <a:endParaRPr lang="en-US" sz="2800" b="1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0"/>
            <a:ext cx="8748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Frequency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vs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Phase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estimation</a:t>
            </a:r>
            <a:endParaRPr lang="en-US" sz="4400" b="1" dirty="0" smtClean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1412776"/>
            <a:ext cx="34290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pole tekstowe 5"/>
          <p:cNvSpPr txBox="1"/>
          <p:nvPr/>
        </p:nvSpPr>
        <p:spPr>
          <a:xfrm>
            <a:off x="395536" y="908720"/>
            <a:ext cx="3960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/>
              <a:t>frequency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prior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distribution</a:t>
            </a:r>
            <a:endParaRPr lang="en-US" sz="2000" b="1" i="1" dirty="0"/>
          </a:p>
        </p:txBody>
      </p:sp>
      <p:cxnSp>
        <p:nvCxnSpPr>
          <p:cNvPr id="8" name="Łącznik prosty ze strzałką 7"/>
          <p:cNvCxnSpPr/>
          <p:nvPr/>
        </p:nvCxnSpPr>
        <p:spPr>
          <a:xfrm>
            <a:off x="4067944" y="2564904"/>
            <a:ext cx="936104" cy="0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5724128" y="90872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/>
              <a:t>phase</a:t>
            </a:r>
            <a:r>
              <a:rPr lang="pl-PL" sz="2000" b="1" dirty="0" smtClean="0"/>
              <a:t> priori </a:t>
            </a:r>
            <a:r>
              <a:rPr lang="pl-PL" sz="2000" b="1" dirty="0" err="1" smtClean="0"/>
              <a:t>distribution</a:t>
            </a:r>
            <a:endParaRPr lang="en-US" sz="2000" b="1" i="1" dirty="0"/>
          </a:p>
        </p:txBody>
      </p:sp>
      <p:pic>
        <p:nvPicPr>
          <p:cNvPr id="27" name="Obraz 26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6732240" y="4005064"/>
            <a:ext cx="636010" cy="279111"/>
          </a:xfrm>
          <a:prstGeom prst="rect">
            <a:avLst/>
          </a:prstGeom>
          <a:noFill/>
          <a:ln/>
          <a:effectLst/>
        </p:spPr>
      </p:pic>
      <p:pic>
        <p:nvPicPr>
          <p:cNvPr id="52" name="Obraz 5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683567" y="4653136"/>
            <a:ext cx="1296424" cy="279112"/>
          </a:xfrm>
          <a:prstGeom prst="rect">
            <a:avLst/>
          </a:prstGeom>
          <a:noFill/>
          <a:ln/>
          <a:effectLst/>
        </p:spPr>
      </p:pic>
      <p:sp>
        <p:nvSpPr>
          <p:cNvPr id="21" name="pole tekstowe 20"/>
          <p:cNvSpPr txBox="1"/>
          <p:nvPr/>
        </p:nvSpPr>
        <p:spPr>
          <a:xfrm>
            <a:off x="1475656" y="5229200"/>
            <a:ext cx="5832648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err="1" smtClean="0"/>
              <a:t>Too</a:t>
            </a:r>
            <a:r>
              <a:rPr lang="pl-PL" sz="2000" b="1" dirty="0" smtClean="0"/>
              <a:t> long </a:t>
            </a:r>
            <a:r>
              <a:rPr lang="pl-PL" sz="2000" b="1" i="1" dirty="0" smtClean="0"/>
              <a:t>t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makes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frequency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estimation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ambiguous</a:t>
            </a:r>
            <a:endParaRPr lang="en-US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64088" y="1340768"/>
            <a:ext cx="34290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2" name="Łącznik prosty 21"/>
          <p:cNvCxnSpPr/>
          <p:nvPr/>
        </p:nvCxnSpPr>
        <p:spPr>
          <a:xfrm>
            <a:off x="611560" y="4509120"/>
            <a:ext cx="1368152" cy="504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/>
          <p:cNvCxnSpPr/>
          <p:nvPr/>
        </p:nvCxnSpPr>
        <p:spPr>
          <a:xfrm flipV="1">
            <a:off x="683568" y="4509120"/>
            <a:ext cx="1224136" cy="504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a 37"/>
          <p:cNvGrpSpPr/>
          <p:nvPr/>
        </p:nvGrpSpPr>
        <p:grpSpPr>
          <a:xfrm>
            <a:off x="1475656" y="3284984"/>
            <a:ext cx="4680520" cy="1008112"/>
            <a:chOff x="2699792" y="3284984"/>
            <a:chExt cx="3456384" cy="1008112"/>
          </a:xfrm>
        </p:grpSpPr>
        <p:cxnSp>
          <p:nvCxnSpPr>
            <p:cNvPr id="33" name="Łącznik prosty 32"/>
            <p:cNvCxnSpPr/>
            <p:nvPr/>
          </p:nvCxnSpPr>
          <p:spPr>
            <a:xfrm>
              <a:off x="6156176" y="3645024"/>
              <a:ext cx="0" cy="648072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Łącznik prosty 34"/>
            <p:cNvCxnSpPr/>
            <p:nvPr/>
          </p:nvCxnSpPr>
          <p:spPr>
            <a:xfrm flipH="1">
              <a:off x="2699792" y="4293096"/>
              <a:ext cx="3456384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Łącznik prosty 36"/>
            <p:cNvCxnSpPr/>
            <p:nvPr/>
          </p:nvCxnSpPr>
          <p:spPr>
            <a:xfrm flipV="1">
              <a:off x="2699792" y="3284984"/>
              <a:ext cx="0" cy="1008112"/>
            </a:xfrm>
            <a:prstGeom prst="line">
              <a:avLst/>
            </a:prstGeom>
            <a:ln w="28575">
              <a:solidFill>
                <a:srgbClr val="0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Łącznik prosty 41"/>
          <p:cNvCxnSpPr/>
          <p:nvPr/>
        </p:nvCxnSpPr>
        <p:spPr>
          <a:xfrm flipH="1">
            <a:off x="971600" y="4293096"/>
            <a:ext cx="50405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Obraz 45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6054542" y="3356991"/>
            <a:ext cx="152520" cy="178448"/>
          </a:xfrm>
          <a:prstGeom prst="rect">
            <a:avLst/>
          </a:prstGeom>
          <a:noFill/>
          <a:ln/>
          <a:effectLst/>
        </p:spPr>
      </p:pic>
      <p:cxnSp>
        <p:nvCxnSpPr>
          <p:cNvPr id="48" name="Łącznik prosty 47"/>
          <p:cNvCxnSpPr/>
          <p:nvPr/>
        </p:nvCxnSpPr>
        <p:spPr>
          <a:xfrm flipV="1">
            <a:off x="2411760" y="3284984"/>
            <a:ext cx="0" cy="1008112"/>
          </a:xfrm>
          <a:prstGeom prst="line">
            <a:avLst/>
          </a:prstGeom>
          <a:ln w="285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48"/>
          <p:cNvCxnSpPr/>
          <p:nvPr/>
        </p:nvCxnSpPr>
        <p:spPr>
          <a:xfrm flipV="1">
            <a:off x="611560" y="3284984"/>
            <a:ext cx="0" cy="1008112"/>
          </a:xfrm>
          <a:prstGeom prst="line">
            <a:avLst/>
          </a:prstGeom>
          <a:ln w="285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Łącznik prosty 49"/>
          <p:cNvCxnSpPr/>
          <p:nvPr/>
        </p:nvCxnSpPr>
        <p:spPr>
          <a:xfrm flipH="1">
            <a:off x="467544" y="4293096"/>
            <a:ext cx="504056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Obraz 5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/>
          <a:stretch>
            <a:fillRect/>
          </a:stretch>
        </p:blipFill>
        <p:spPr bwMode="auto">
          <a:xfrm>
            <a:off x="1691680" y="3645024"/>
            <a:ext cx="507893" cy="279111"/>
          </a:xfrm>
          <a:prstGeom prst="rect">
            <a:avLst/>
          </a:prstGeom>
          <a:noFill/>
          <a:ln/>
          <a:effectLst/>
        </p:spPr>
      </p:pic>
      <p:pic>
        <p:nvPicPr>
          <p:cNvPr id="55" name="Obraz 54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/>
          <a:stretch>
            <a:fillRect/>
          </a:stretch>
        </p:blipFill>
        <p:spPr bwMode="auto">
          <a:xfrm>
            <a:off x="3780081" y="2204864"/>
            <a:ext cx="1422714" cy="304976"/>
          </a:xfrm>
          <a:prstGeom prst="rect">
            <a:avLst/>
          </a:prstGeom>
          <a:noFill/>
          <a:ln/>
          <a:effectLst/>
        </p:spPr>
      </p:pic>
      <p:cxnSp>
        <p:nvCxnSpPr>
          <p:cNvPr id="58" name="Łącznik prosty ze strzałką 57"/>
          <p:cNvCxnSpPr/>
          <p:nvPr/>
        </p:nvCxnSpPr>
        <p:spPr>
          <a:xfrm>
            <a:off x="1547664" y="4005064"/>
            <a:ext cx="792088" cy="0"/>
          </a:xfrm>
          <a:prstGeom prst="straightConnector1">
            <a:avLst/>
          </a:prstGeom>
          <a:ln w="28575">
            <a:solidFill>
              <a:srgbClr val="00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ole tekstowe 58"/>
          <p:cNvSpPr txBox="1"/>
          <p:nvPr/>
        </p:nvSpPr>
        <p:spPr>
          <a:xfrm>
            <a:off x="3707904" y="3789040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?</a:t>
            </a:r>
            <a:endParaRPr lang="en-US" sz="2800" b="1" dirty="0"/>
          </a:p>
        </p:txBody>
      </p:sp>
      <p:sp>
        <p:nvSpPr>
          <p:cNvPr id="60" name="pole tekstowe 59"/>
          <p:cNvSpPr txBox="1"/>
          <p:nvPr/>
        </p:nvSpPr>
        <p:spPr>
          <a:xfrm>
            <a:off x="1475656" y="5805264"/>
            <a:ext cx="5832648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err="1" smtClean="0"/>
              <a:t>Too</a:t>
            </a:r>
            <a:r>
              <a:rPr lang="pl-PL" sz="2000" b="1" dirty="0" smtClean="0"/>
              <a:t> long </a:t>
            </a:r>
            <a:r>
              <a:rPr lang="pl-PL" sz="2000" b="1" i="1" dirty="0" smtClean="0"/>
              <a:t>t  </a:t>
            </a:r>
            <a:r>
              <a:rPr lang="pl-PL" sz="2000" b="1" dirty="0" err="1" smtClean="0"/>
              <a:t>increses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decoherence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effects</a:t>
            </a:r>
            <a:r>
              <a:rPr lang="pl-PL" sz="2000" b="1" dirty="0" smtClean="0"/>
              <a:t> </a:t>
            </a:r>
            <a:endParaRPr lang="en-US" sz="2000" b="1" dirty="0"/>
          </a:p>
        </p:txBody>
      </p:sp>
      <p:grpSp>
        <p:nvGrpSpPr>
          <p:cNvPr id="28" name="Grupa 27"/>
          <p:cNvGrpSpPr/>
          <p:nvPr/>
        </p:nvGrpSpPr>
        <p:grpSpPr>
          <a:xfrm>
            <a:off x="5940152" y="4293096"/>
            <a:ext cx="2543640" cy="828032"/>
            <a:chOff x="5997758" y="4941168"/>
            <a:chExt cx="2543640" cy="828032"/>
          </a:xfrm>
        </p:grpSpPr>
        <p:pic>
          <p:nvPicPr>
            <p:cNvPr id="29" name="Obraz 28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925096" y="5330010"/>
              <a:ext cx="178298" cy="202681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0" name="Elipsa 29"/>
            <p:cNvSpPr/>
            <p:nvPr/>
          </p:nvSpPr>
          <p:spPr>
            <a:xfrm>
              <a:off x="7365910" y="5185995"/>
              <a:ext cx="540000" cy="54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Łącznik prosty ze strzałką 30"/>
            <p:cNvCxnSpPr/>
            <p:nvPr/>
          </p:nvCxnSpPr>
          <p:spPr>
            <a:xfrm>
              <a:off x="7941974" y="5402019"/>
              <a:ext cx="172819" cy="9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Elipsa 31"/>
            <p:cNvSpPr/>
            <p:nvPr/>
          </p:nvSpPr>
          <p:spPr>
            <a:xfrm>
              <a:off x="8157998" y="5185995"/>
              <a:ext cx="383400" cy="54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630" h="46863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Elipsa 33"/>
            <p:cNvSpPr/>
            <p:nvPr/>
          </p:nvSpPr>
          <p:spPr>
            <a:xfrm>
              <a:off x="6084168" y="5229200"/>
              <a:ext cx="540000" cy="54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68000" h="468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Łuk 35"/>
            <p:cNvSpPr/>
            <p:nvPr/>
          </p:nvSpPr>
          <p:spPr>
            <a:xfrm>
              <a:off x="5997758" y="5185995"/>
              <a:ext cx="734482" cy="216024"/>
            </a:xfrm>
            <a:prstGeom prst="arc">
              <a:avLst>
                <a:gd name="adj1" fmla="val 8176016"/>
                <a:gd name="adj2" fmla="val 2201711"/>
              </a:avLst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Obraz 53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300192" y="4941168"/>
              <a:ext cx="167640" cy="196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" name="Obraz 39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7452320" y="5877272"/>
            <a:ext cx="1500478" cy="288032"/>
          </a:xfrm>
          <a:prstGeom prst="rect">
            <a:avLst/>
          </a:prstGeom>
          <a:noFill/>
          <a:ln/>
          <a:effectLst/>
        </p:spPr>
      </p:pic>
      <p:pic>
        <p:nvPicPr>
          <p:cNvPr id="43" name="Obraz 42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8172400" y="4149080"/>
            <a:ext cx="152642" cy="178591"/>
          </a:xfrm>
          <a:prstGeom prst="rect">
            <a:avLst/>
          </a:prstGeom>
          <a:noFill/>
          <a:ln/>
          <a:effectLst/>
        </p:spPr>
      </p:pic>
      <p:cxnSp>
        <p:nvCxnSpPr>
          <p:cNvPr id="45" name="Łącznik prosty ze strzałką 44"/>
          <p:cNvCxnSpPr/>
          <p:nvPr/>
        </p:nvCxnSpPr>
        <p:spPr>
          <a:xfrm>
            <a:off x="8100392" y="4437112"/>
            <a:ext cx="360040" cy="0"/>
          </a:xfrm>
          <a:prstGeom prst="straightConnector1">
            <a:avLst/>
          </a:prstGeom>
          <a:ln>
            <a:solidFill>
              <a:srgbClr val="00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ole tekstowe 46"/>
          <p:cNvSpPr txBox="1"/>
          <p:nvPr/>
        </p:nvSpPr>
        <p:spPr>
          <a:xfrm>
            <a:off x="201216" y="6331046"/>
            <a:ext cx="861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Fisher </a:t>
            </a:r>
            <a:r>
              <a:rPr lang="pl-PL" sz="2000" dirty="0" err="1" smtClean="0"/>
              <a:t>information</a:t>
            </a:r>
            <a:r>
              <a:rPr lang="pl-PL" sz="2000" dirty="0" smtClean="0"/>
              <a:t> </a:t>
            </a:r>
            <a:r>
              <a:rPr lang="pl-PL" sz="2000" dirty="0" err="1" smtClean="0"/>
              <a:t>approach</a:t>
            </a:r>
            <a:r>
              <a:rPr lang="pl-PL" sz="2000" dirty="0" smtClean="0"/>
              <a:t> </a:t>
            </a:r>
            <a:r>
              <a:rPr lang="pl-PL" sz="2000" dirty="0" err="1" smtClean="0"/>
              <a:t>meanigful</a:t>
            </a:r>
            <a:r>
              <a:rPr lang="pl-PL" sz="2000" dirty="0" smtClean="0"/>
              <a:t> </a:t>
            </a:r>
            <a:r>
              <a:rPr lang="pl-PL" sz="2000" dirty="0" err="1" smtClean="0"/>
              <a:t>only</a:t>
            </a:r>
            <a:r>
              <a:rPr lang="pl-PL" sz="2000" dirty="0" smtClean="0"/>
              <a:t> </a:t>
            </a:r>
            <a:r>
              <a:rPr lang="pl-PL" sz="2000" dirty="0" err="1" smtClean="0"/>
              <a:t>if</a:t>
            </a:r>
            <a:r>
              <a:rPr lang="pl-PL" sz="2000" dirty="0" smtClean="0"/>
              <a:t> </a:t>
            </a:r>
            <a:r>
              <a:rPr lang="pl-PL" sz="2000" dirty="0" err="1" smtClean="0"/>
              <a:t>the</a:t>
            </a:r>
            <a:r>
              <a:rPr lang="pl-PL" sz="2000" dirty="0" smtClean="0"/>
              <a:t> first </a:t>
            </a:r>
            <a:r>
              <a:rPr lang="pl-PL" sz="2000" dirty="0" err="1" smtClean="0"/>
              <a:t>effect</a:t>
            </a:r>
            <a:r>
              <a:rPr lang="pl-PL" sz="2000" dirty="0" smtClean="0"/>
              <a:t>  </a:t>
            </a:r>
            <a:r>
              <a:rPr lang="pl-PL" sz="2000" dirty="0" err="1" smtClean="0"/>
              <a:t>may</a:t>
            </a:r>
            <a:r>
              <a:rPr lang="pl-PL" sz="2000" dirty="0" smtClean="0"/>
              <a:t> be </a:t>
            </a:r>
            <a:r>
              <a:rPr lang="pl-PL" sz="2000" dirty="0" err="1" smtClean="0"/>
              <a:t>disregarded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0"/>
            <a:ext cx="87484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Bayesian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approach</a:t>
            </a:r>
            <a:r>
              <a:rPr lang="pl-PL" sz="4400" b="1" dirty="0" smtClean="0">
                <a:solidFill>
                  <a:prstClr val="black"/>
                </a:solidFill>
              </a:rPr>
              <a:t> to </a:t>
            </a:r>
            <a:r>
              <a:rPr lang="pl-PL" sz="4400" b="1" dirty="0" err="1" smtClean="0">
                <a:solidFill>
                  <a:prstClr val="black"/>
                </a:solidFill>
              </a:rPr>
              <a:t>frequency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estimation</a:t>
            </a:r>
            <a:endParaRPr lang="en-US" sz="4400" b="1" dirty="0" smtClean="0">
              <a:solidFill>
                <a:prstClr val="black"/>
              </a:solidFill>
            </a:endParaRPr>
          </a:p>
        </p:txBody>
      </p:sp>
      <p:grpSp>
        <p:nvGrpSpPr>
          <p:cNvPr id="19" name="Grupa 18"/>
          <p:cNvGrpSpPr/>
          <p:nvPr/>
        </p:nvGrpSpPr>
        <p:grpSpPr>
          <a:xfrm>
            <a:off x="611560" y="1628800"/>
            <a:ext cx="8064895" cy="1201552"/>
            <a:chOff x="611560" y="1628800"/>
            <a:chExt cx="8064895" cy="1201552"/>
          </a:xfrm>
        </p:grpSpPr>
        <p:pic>
          <p:nvPicPr>
            <p:cNvPr id="24" name="Obraz 23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 cstate="print"/>
            <a:stretch>
              <a:fillRect/>
            </a:stretch>
          </p:blipFill>
          <p:spPr bwMode="auto">
            <a:xfrm>
              <a:off x="611560" y="1628800"/>
              <a:ext cx="1902460" cy="354618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7" name="pole tekstowe 6"/>
            <p:cNvSpPr txBox="1"/>
            <p:nvPr/>
          </p:nvSpPr>
          <p:spPr>
            <a:xfrm>
              <a:off x="2699792" y="1628800"/>
              <a:ext cx="11521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 err="1" smtClean="0"/>
                <a:t>Typically</a:t>
              </a:r>
              <a:r>
                <a:rPr lang="pl-PL" sz="2000" dirty="0" smtClean="0"/>
                <a:t>:</a:t>
              </a:r>
              <a:endParaRPr lang="en-US" sz="2000" dirty="0"/>
            </a:p>
          </p:txBody>
        </p:sp>
        <p:pic>
          <p:nvPicPr>
            <p:cNvPr id="25" name="Obraz 24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4211960" y="1628800"/>
              <a:ext cx="3169703" cy="330208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2" name="pole tekstowe 11"/>
            <p:cNvSpPr txBox="1"/>
            <p:nvPr/>
          </p:nvSpPr>
          <p:spPr>
            <a:xfrm>
              <a:off x="2339752" y="2132856"/>
              <a:ext cx="3024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 err="1" smtClean="0"/>
                <a:t>unitary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parameter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sensing</a:t>
              </a:r>
              <a:endParaRPr lang="en-US" sz="2000" dirty="0"/>
            </a:p>
          </p:txBody>
        </p:sp>
        <p:cxnSp>
          <p:nvCxnSpPr>
            <p:cNvPr id="15" name="Kształt 14"/>
            <p:cNvCxnSpPr/>
            <p:nvPr/>
          </p:nvCxnSpPr>
          <p:spPr>
            <a:xfrm flipV="1">
              <a:off x="5292080" y="1988840"/>
              <a:ext cx="216024" cy="344071"/>
            </a:xfrm>
            <a:prstGeom prst="bentConnector2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pole tekstowe 15"/>
            <p:cNvSpPr txBox="1"/>
            <p:nvPr/>
          </p:nvSpPr>
          <p:spPr>
            <a:xfrm>
              <a:off x="6128408" y="2122466"/>
              <a:ext cx="25480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dirty="0" err="1" smtClean="0"/>
                <a:t>decoherence</a:t>
              </a:r>
              <a:r>
                <a:rPr lang="pl-PL" sz="2000" dirty="0" smtClean="0"/>
                <a:t> (</a:t>
              </a:r>
              <a:r>
                <a:rPr lang="pl-PL" sz="2000" dirty="0" err="1" smtClean="0"/>
                <a:t>collective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or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local</a:t>
              </a:r>
              <a:r>
                <a:rPr lang="pl-PL" sz="2000" dirty="0" smtClean="0"/>
                <a:t>)</a:t>
              </a:r>
              <a:endParaRPr lang="en-US" sz="2000" dirty="0"/>
            </a:p>
          </p:txBody>
        </p:sp>
        <p:cxnSp>
          <p:nvCxnSpPr>
            <p:cNvPr id="17" name="Kształt 16"/>
            <p:cNvCxnSpPr/>
            <p:nvPr/>
          </p:nvCxnSpPr>
          <p:spPr>
            <a:xfrm rot="10800000">
              <a:off x="5940152" y="1988840"/>
              <a:ext cx="251520" cy="344071"/>
            </a:xfrm>
            <a:prstGeom prst="bentConnector2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a 19"/>
          <p:cNvGrpSpPr/>
          <p:nvPr/>
        </p:nvGrpSpPr>
        <p:grpSpPr>
          <a:xfrm>
            <a:off x="611560" y="2636912"/>
            <a:ext cx="3312368" cy="400110"/>
            <a:chOff x="611560" y="2636912"/>
            <a:chExt cx="3312368" cy="400110"/>
          </a:xfrm>
        </p:grpSpPr>
        <p:pic>
          <p:nvPicPr>
            <p:cNvPr id="22" name="Obraz 21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611560" y="2708920"/>
              <a:ext cx="506816" cy="278519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23" name="pole tekstowe 22"/>
            <p:cNvSpPr txBox="1"/>
            <p:nvPr/>
          </p:nvSpPr>
          <p:spPr>
            <a:xfrm>
              <a:off x="1187624" y="2636912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 err="1" smtClean="0"/>
                <a:t>prior</a:t>
              </a:r>
              <a:r>
                <a:rPr lang="pl-PL" sz="2000" dirty="0" smtClean="0"/>
                <a:t>  </a:t>
              </a:r>
              <a:r>
                <a:rPr lang="pl-PL" sz="2000" dirty="0" err="1" smtClean="0"/>
                <a:t>distribution</a:t>
              </a:r>
              <a:endParaRPr lang="en-US" sz="2000" dirty="0"/>
            </a:p>
          </p:txBody>
        </p:sp>
      </p:grpSp>
      <p:grpSp>
        <p:nvGrpSpPr>
          <p:cNvPr id="27" name="Grupa 26"/>
          <p:cNvGrpSpPr/>
          <p:nvPr/>
        </p:nvGrpSpPr>
        <p:grpSpPr>
          <a:xfrm>
            <a:off x="539552" y="3717032"/>
            <a:ext cx="6603387" cy="472118"/>
            <a:chOff x="539552" y="3717032"/>
            <a:chExt cx="6603387" cy="472118"/>
          </a:xfrm>
        </p:grpSpPr>
        <p:sp>
          <p:nvSpPr>
            <p:cNvPr id="36" name="pole tekstowe 35"/>
            <p:cNvSpPr txBox="1"/>
            <p:nvPr/>
          </p:nvSpPr>
          <p:spPr>
            <a:xfrm>
              <a:off x="539552" y="3789040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 err="1" smtClean="0"/>
                <a:t>Average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cost</a:t>
              </a:r>
              <a:r>
                <a:rPr lang="pl-PL" sz="2000" dirty="0" smtClean="0"/>
                <a:t>:</a:t>
              </a:r>
              <a:endParaRPr lang="en-US" sz="2000" dirty="0"/>
            </a:p>
          </p:txBody>
        </p:sp>
        <p:pic>
          <p:nvPicPr>
            <p:cNvPr id="41" name="Obraz 40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540" t="-23622" r="-1540" b="-23622"/>
            <a:stretch>
              <a:fillRect/>
            </a:stretch>
          </p:blipFill>
          <p:spPr bwMode="auto">
            <a:xfrm>
              <a:off x="2339752" y="3717032"/>
              <a:ext cx="4803187" cy="447407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grpSp>
        <p:nvGrpSpPr>
          <p:cNvPr id="21" name="Grupa 20"/>
          <p:cNvGrpSpPr/>
          <p:nvPr/>
        </p:nvGrpSpPr>
        <p:grpSpPr>
          <a:xfrm>
            <a:off x="611560" y="3140966"/>
            <a:ext cx="8532440" cy="400112"/>
            <a:chOff x="611560" y="3140966"/>
            <a:chExt cx="8532440" cy="400112"/>
          </a:xfrm>
        </p:grpSpPr>
        <p:sp>
          <p:nvSpPr>
            <p:cNvPr id="26" name="pole tekstowe 25"/>
            <p:cNvSpPr txBox="1"/>
            <p:nvPr/>
          </p:nvSpPr>
          <p:spPr>
            <a:xfrm>
              <a:off x="1115616" y="3140968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 err="1" smtClean="0"/>
                <a:t>measurement</a:t>
              </a:r>
              <a:endParaRPr lang="en-US" sz="2000" dirty="0"/>
            </a:p>
          </p:txBody>
        </p:sp>
        <p:pic>
          <p:nvPicPr>
            <p:cNvPr id="28" name="Obraz 27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/>
            <a:stretch>
              <a:fillRect/>
            </a:stretch>
          </p:blipFill>
          <p:spPr bwMode="auto">
            <a:xfrm>
              <a:off x="611560" y="3212976"/>
              <a:ext cx="278241" cy="253914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2" name="Obraz 31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2941117" y="3140966"/>
              <a:ext cx="2251717" cy="353776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0" name="Obraz 49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/>
            <a:stretch>
              <a:fillRect/>
            </a:stretch>
          </p:blipFill>
          <p:spPr bwMode="auto">
            <a:xfrm>
              <a:off x="5903640" y="3212976"/>
              <a:ext cx="481104" cy="277735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51" name="pole tekstowe 50"/>
            <p:cNvSpPr txBox="1"/>
            <p:nvPr/>
          </p:nvSpPr>
          <p:spPr>
            <a:xfrm>
              <a:off x="6407696" y="3140968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 err="1" smtClean="0"/>
                <a:t>estimator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0"/>
            <a:ext cx="87484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Bayesian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approach</a:t>
            </a:r>
            <a:r>
              <a:rPr lang="pl-PL" sz="4400" b="1" dirty="0" smtClean="0">
                <a:solidFill>
                  <a:prstClr val="black"/>
                </a:solidFill>
              </a:rPr>
              <a:t> to </a:t>
            </a:r>
            <a:r>
              <a:rPr lang="pl-PL" sz="4400" b="1" dirty="0" err="1" smtClean="0">
                <a:solidFill>
                  <a:prstClr val="black"/>
                </a:solidFill>
              </a:rPr>
              <a:t>frequency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estimation</a:t>
            </a:r>
            <a:endParaRPr lang="en-US" sz="4400" b="1" dirty="0" smtClean="0">
              <a:solidFill>
                <a:prstClr val="black"/>
              </a:solidFill>
            </a:endParaRPr>
          </a:p>
        </p:txBody>
      </p:sp>
      <p:pic>
        <p:nvPicPr>
          <p:cNvPr id="24" name="Obraz 2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611560" y="1628800"/>
            <a:ext cx="1902460" cy="354618"/>
          </a:xfrm>
          <a:prstGeom prst="rect">
            <a:avLst/>
          </a:prstGeom>
          <a:noFill/>
          <a:ln/>
          <a:effectLst/>
        </p:spPr>
      </p:pic>
      <p:sp>
        <p:nvSpPr>
          <p:cNvPr id="7" name="pole tekstowe 6"/>
          <p:cNvSpPr txBox="1"/>
          <p:nvPr/>
        </p:nvSpPr>
        <p:spPr>
          <a:xfrm>
            <a:off x="2699792" y="162880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 smtClean="0"/>
              <a:t>Typically</a:t>
            </a:r>
            <a:r>
              <a:rPr lang="pl-PL" sz="2000" dirty="0" smtClean="0"/>
              <a:t>:</a:t>
            </a:r>
            <a:endParaRPr lang="en-US" sz="2000" dirty="0"/>
          </a:p>
        </p:txBody>
      </p:sp>
      <p:pic>
        <p:nvPicPr>
          <p:cNvPr id="25" name="Obraz 24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4211960" y="1628800"/>
            <a:ext cx="3169703" cy="330208"/>
          </a:xfrm>
          <a:prstGeom prst="rect">
            <a:avLst/>
          </a:prstGeom>
          <a:noFill/>
          <a:ln/>
          <a:effectLst/>
        </p:spPr>
      </p:pic>
      <p:sp>
        <p:nvSpPr>
          <p:cNvPr id="12" name="pole tekstowe 11"/>
          <p:cNvSpPr txBox="1"/>
          <p:nvPr/>
        </p:nvSpPr>
        <p:spPr>
          <a:xfrm>
            <a:off x="2339752" y="2132856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 smtClean="0"/>
              <a:t>unitary</a:t>
            </a:r>
            <a:r>
              <a:rPr lang="pl-PL" sz="2000" dirty="0" smtClean="0"/>
              <a:t> </a:t>
            </a:r>
            <a:r>
              <a:rPr lang="pl-PL" sz="2000" dirty="0" err="1" smtClean="0"/>
              <a:t>parameter</a:t>
            </a:r>
            <a:r>
              <a:rPr lang="pl-PL" sz="2000" dirty="0" smtClean="0"/>
              <a:t> </a:t>
            </a:r>
            <a:r>
              <a:rPr lang="pl-PL" sz="2000" dirty="0" err="1" smtClean="0"/>
              <a:t>sensing</a:t>
            </a:r>
            <a:endParaRPr lang="en-US" sz="2000" dirty="0"/>
          </a:p>
        </p:txBody>
      </p:sp>
      <p:cxnSp>
        <p:nvCxnSpPr>
          <p:cNvPr id="15" name="Kształt 14"/>
          <p:cNvCxnSpPr/>
          <p:nvPr/>
        </p:nvCxnSpPr>
        <p:spPr>
          <a:xfrm flipV="1">
            <a:off x="5292080" y="1988840"/>
            <a:ext cx="216024" cy="344071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/>
          <p:cNvSpPr txBox="1"/>
          <p:nvPr/>
        </p:nvSpPr>
        <p:spPr>
          <a:xfrm>
            <a:off x="6128408" y="2122466"/>
            <a:ext cx="2548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 smtClean="0"/>
              <a:t>decoherence</a:t>
            </a:r>
            <a:r>
              <a:rPr lang="pl-PL" sz="2000" dirty="0" smtClean="0"/>
              <a:t> (</a:t>
            </a:r>
            <a:r>
              <a:rPr lang="pl-PL" sz="2000" dirty="0" err="1" smtClean="0"/>
              <a:t>collective</a:t>
            </a:r>
            <a:r>
              <a:rPr lang="pl-PL" sz="2000" dirty="0" smtClean="0"/>
              <a:t> </a:t>
            </a:r>
            <a:r>
              <a:rPr lang="pl-PL" sz="2000" dirty="0" err="1" smtClean="0"/>
              <a:t>or</a:t>
            </a:r>
            <a:r>
              <a:rPr lang="pl-PL" sz="2000" dirty="0" smtClean="0"/>
              <a:t> </a:t>
            </a:r>
            <a:r>
              <a:rPr lang="pl-PL" sz="2000" dirty="0" err="1" smtClean="0"/>
              <a:t>local</a:t>
            </a:r>
            <a:r>
              <a:rPr lang="pl-PL" sz="2000" dirty="0" smtClean="0"/>
              <a:t>)</a:t>
            </a:r>
            <a:endParaRPr lang="en-US" sz="2000" dirty="0"/>
          </a:p>
        </p:txBody>
      </p:sp>
      <p:cxnSp>
        <p:nvCxnSpPr>
          <p:cNvPr id="17" name="Kształt 16"/>
          <p:cNvCxnSpPr/>
          <p:nvPr/>
        </p:nvCxnSpPr>
        <p:spPr>
          <a:xfrm rot="10800000">
            <a:off x="5940152" y="1988840"/>
            <a:ext cx="251520" cy="344071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az 2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611560" y="2708920"/>
            <a:ext cx="506816" cy="278519"/>
          </a:xfrm>
          <a:prstGeom prst="rect">
            <a:avLst/>
          </a:prstGeom>
          <a:noFill/>
          <a:ln/>
          <a:effectLst/>
        </p:spPr>
      </p:pic>
      <p:sp>
        <p:nvSpPr>
          <p:cNvPr id="23" name="pole tekstowe 22"/>
          <p:cNvSpPr txBox="1"/>
          <p:nvPr/>
        </p:nvSpPr>
        <p:spPr>
          <a:xfrm>
            <a:off x="1187624" y="2636912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 smtClean="0"/>
              <a:t>prior</a:t>
            </a:r>
            <a:r>
              <a:rPr lang="pl-PL" sz="2000" dirty="0" smtClean="0"/>
              <a:t>  </a:t>
            </a:r>
            <a:r>
              <a:rPr lang="pl-PL" sz="2000" dirty="0" err="1" smtClean="0"/>
              <a:t>distribution</a:t>
            </a:r>
            <a:endParaRPr lang="en-US" sz="2000" dirty="0"/>
          </a:p>
        </p:txBody>
      </p:sp>
      <p:sp>
        <p:nvSpPr>
          <p:cNvPr id="26" name="pole tekstowe 25"/>
          <p:cNvSpPr txBox="1"/>
          <p:nvPr/>
        </p:nvSpPr>
        <p:spPr>
          <a:xfrm>
            <a:off x="1115616" y="314096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 smtClean="0"/>
              <a:t>measurement</a:t>
            </a:r>
            <a:endParaRPr lang="en-US" sz="2000" dirty="0"/>
          </a:p>
        </p:txBody>
      </p:sp>
      <p:pic>
        <p:nvPicPr>
          <p:cNvPr id="28" name="Obraz 27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611560" y="3212976"/>
            <a:ext cx="278241" cy="253914"/>
          </a:xfrm>
          <a:prstGeom prst="rect">
            <a:avLst/>
          </a:prstGeom>
          <a:noFill/>
          <a:ln/>
          <a:effectLst/>
        </p:spPr>
      </p:pic>
      <p:pic>
        <p:nvPicPr>
          <p:cNvPr id="32" name="Obraz 31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/>
          <a:stretch>
            <a:fillRect/>
          </a:stretch>
        </p:blipFill>
        <p:spPr bwMode="auto">
          <a:xfrm>
            <a:off x="2941117" y="3140966"/>
            <a:ext cx="2251717" cy="353776"/>
          </a:xfrm>
          <a:prstGeom prst="rect">
            <a:avLst/>
          </a:prstGeom>
          <a:noFill/>
          <a:ln/>
          <a:effectLst/>
        </p:spPr>
      </p:pic>
      <p:pic>
        <p:nvPicPr>
          <p:cNvPr id="34" name="Obraz 33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/>
          <a:stretch>
            <a:fillRect/>
          </a:stretch>
        </p:blipFill>
        <p:spPr bwMode="auto">
          <a:xfrm>
            <a:off x="5903640" y="3212976"/>
            <a:ext cx="481104" cy="277735"/>
          </a:xfrm>
          <a:prstGeom prst="rect">
            <a:avLst/>
          </a:prstGeom>
          <a:noFill/>
          <a:ln/>
          <a:effectLst/>
        </p:spPr>
      </p:pic>
      <p:sp>
        <p:nvSpPr>
          <p:cNvPr id="35" name="pole tekstowe 34"/>
          <p:cNvSpPr txBox="1"/>
          <p:nvPr/>
        </p:nvSpPr>
        <p:spPr>
          <a:xfrm>
            <a:off x="6407696" y="314096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 smtClean="0"/>
              <a:t>estimator</a:t>
            </a:r>
            <a:endParaRPr lang="en-US" sz="2000" dirty="0"/>
          </a:p>
        </p:txBody>
      </p:sp>
      <p:sp>
        <p:nvSpPr>
          <p:cNvPr id="36" name="pole tekstowe 35"/>
          <p:cNvSpPr txBox="1"/>
          <p:nvPr/>
        </p:nvSpPr>
        <p:spPr>
          <a:xfrm>
            <a:off x="522936" y="3717032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 smtClean="0"/>
              <a:t>Average</a:t>
            </a:r>
            <a:r>
              <a:rPr lang="pl-PL" sz="2000" dirty="0" smtClean="0"/>
              <a:t> </a:t>
            </a:r>
            <a:r>
              <a:rPr lang="pl-PL" sz="2000" dirty="0" err="1" smtClean="0"/>
              <a:t>cost</a:t>
            </a:r>
            <a:r>
              <a:rPr lang="pl-PL" sz="2000" dirty="0" smtClean="0"/>
              <a:t>:</a:t>
            </a:r>
            <a:endParaRPr lang="en-US" sz="2000" dirty="0"/>
          </a:p>
        </p:txBody>
      </p:sp>
      <p:pic>
        <p:nvPicPr>
          <p:cNvPr id="27" name="Obraz 26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629" t="-23622" r="-1629" b="-23622"/>
          <a:stretch>
            <a:fillRect/>
          </a:stretch>
        </p:blipFill>
        <p:spPr bwMode="auto">
          <a:xfrm>
            <a:off x="2393156" y="3715044"/>
            <a:ext cx="4690144" cy="461243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43" name="pole tekstowe 42"/>
          <p:cNvSpPr txBox="1"/>
          <p:nvPr/>
        </p:nvSpPr>
        <p:spPr>
          <a:xfrm>
            <a:off x="522936" y="436510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 smtClean="0"/>
              <a:t>Relabeling</a:t>
            </a:r>
            <a:r>
              <a:rPr lang="pl-PL" sz="2000" dirty="0" smtClean="0"/>
              <a:t>:</a:t>
            </a:r>
            <a:endParaRPr lang="en-US" sz="2000" dirty="0"/>
          </a:p>
        </p:txBody>
      </p:sp>
      <p:pic>
        <p:nvPicPr>
          <p:cNvPr id="44" name="Obraz 43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 cstate="print"/>
          <a:stretch>
            <a:fillRect/>
          </a:stretch>
        </p:blipFill>
        <p:spPr bwMode="auto">
          <a:xfrm>
            <a:off x="2035104" y="4437112"/>
            <a:ext cx="278241" cy="253914"/>
          </a:xfrm>
          <a:prstGeom prst="rect">
            <a:avLst/>
          </a:prstGeom>
          <a:noFill/>
          <a:ln/>
          <a:effectLst/>
        </p:spPr>
      </p:pic>
      <p:pic>
        <p:nvPicPr>
          <p:cNvPr id="45" name="Obraz 44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 cstate="print"/>
          <a:stretch>
            <a:fillRect/>
          </a:stretch>
        </p:blipFill>
        <p:spPr bwMode="auto">
          <a:xfrm>
            <a:off x="2539160" y="4437112"/>
            <a:ext cx="481104" cy="277735"/>
          </a:xfrm>
          <a:prstGeom prst="rect">
            <a:avLst/>
          </a:prstGeom>
          <a:noFill/>
          <a:ln/>
          <a:effectLst/>
        </p:spPr>
      </p:pic>
      <p:cxnSp>
        <p:nvCxnSpPr>
          <p:cNvPr id="47" name="Łącznik prosty ze strzałką 46"/>
          <p:cNvCxnSpPr/>
          <p:nvPr/>
        </p:nvCxnSpPr>
        <p:spPr>
          <a:xfrm>
            <a:off x="3403256" y="4581128"/>
            <a:ext cx="7200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Obraz 48" descr="TP_tmp.em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4499992" y="4437112"/>
            <a:ext cx="303855" cy="25371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Quantum interferometry</a:t>
            </a:r>
            <a:br>
              <a:rPr lang="pl-PL" b="1" dirty="0" smtClean="0"/>
            </a:br>
            <a:r>
              <a:rPr lang="pl-PL" sz="3100" b="1" dirty="0" err="1" smtClean="0"/>
              <a:t>experimentalist</a:t>
            </a:r>
            <a:r>
              <a:rPr lang="pl-PL" sz="3100" b="1" dirty="0" smtClean="0"/>
              <a:t> point of </a:t>
            </a:r>
            <a:r>
              <a:rPr lang="pl-PL" sz="3100" b="1" dirty="0" err="1" smtClean="0"/>
              <a:t>view</a:t>
            </a:r>
            <a:endParaRPr lang="en-US" sz="31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2" cstate="print"/>
          <a:srcRect l="4761" t="13616" r="4844" b="1650"/>
          <a:stretch>
            <a:fillRect/>
          </a:stretch>
        </p:blipFill>
        <p:spPr bwMode="auto">
          <a:xfrm>
            <a:off x="971600" y="1124744"/>
            <a:ext cx="6866665" cy="130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a 4"/>
          <p:cNvGrpSpPr/>
          <p:nvPr/>
        </p:nvGrpSpPr>
        <p:grpSpPr>
          <a:xfrm>
            <a:off x="251520" y="2387906"/>
            <a:ext cx="1584176" cy="1482434"/>
            <a:chOff x="251520" y="2387906"/>
            <a:chExt cx="1584176" cy="1482434"/>
          </a:xfrm>
        </p:grpSpPr>
        <p:cxnSp>
          <p:nvCxnSpPr>
            <p:cNvPr id="6" name="Łącznik prosty ze strzałką 5"/>
            <p:cNvCxnSpPr/>
            <p:nvPr/>
          </p:nvCxnSpPr>
          <p:spPr>
            <a:xfrm>
              <a:off x="539552" y="3140968"/>
              <a:ext cx="12961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Łącznik prosty ze strzałką 6"/>
            <p:cNvCxnSpPr/>
            <p:nvPr/>
          </p:nvCxnSpPr>
          <p:spPr>
            <a:xfrm flipV="1">
              <a:off x="1187624" y="2420888"/>
              <a:ext cx="0" cy="12961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ipsa 7"/>
            <p:cNvSpPr/>
            <p:nvPr/>
          </p:nvSpPr>
          <p:spPr>
            <a:xfrm>
              <a:off x="1378294" y="2387906"/>
              <a:ext cx="432048" cy="432048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Obraz 8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/>
            <a:stretch>
              <a:fillRect/>
            </a:stretch>
          </p:blipFill>
          <p:spPr bwMode="auto">
            <a:xfrm>
              <a:off x="1704634" y="2924943"/>
              <a:ext cx="126492" cy="17830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0" name="Obraz 9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971599" y="2420887"/>
              <a:ext cx="152400" cy="178308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1" name="Prostokąt 10"/>
            <p:cNvSpPr/>
            <p:nvPr/>
          </p:nvSpPr>
          <p:spPr>
            <a:xfrm>
              <a:off x="251520" y="3501008"/>
              <a:ext cx="15689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pl-PL" dirty="0" err="1" smtClean="0"/>
                <a:t>Coherent</a:t>
              </a:r>
              <a:r>
                <a:rPr lang="pl-PL" dirty="0" smtClean="0"/>
                <a:t> state</a:t>
              </a:r>
              <a:endParaRPr lang="en-US" dirty="0"/>
            </a:p>
          </p:txBody>
        </p:sp>
      </p:grpSp>
      <p:grpSp>
        <p:nvGrpSpPr>
          <p:cNvPr id="12" name="Grupa 11"/>
          <p:cNvGrpSpPr/>
          <p:nvPr/>
        </p:nvGrpSpPr>
        <p:grpSpPr>
          <a:xfrm>
            <a:off x="2267744" y="2708920"/>
            <a:ext cx="6122466" cy="2077343"/>
            <a:chOff x="2267744" y="2708920"/>
            <a:chExt cx="6122466" cy="2077343"/>
          </a:xfrm>
        </p:grpSpPr>
        <p:cxnSp>
          <p:nvCxnSpPr>
            <p:cNvPr id="16" name="Łącznik prosty 15"/>
            <p:cNvCxnSpPr/>
            <p:nvPr/>
          </p:nvCxnSpPr>
          <p:spPr>
            <a:xfrm flipV="1">
              <a:off x="3754512" y="3118098"/>
              <a:ext cx="1073150" cy="7429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Łącznik prosty 19"/>
            <p:cNvCxnSpPr/>
            <p:nvPr/>
          </p:nvCxnSpPr>
          <p:spPr>
            <a:xfrm rot="10800000">
              <a:off x="5652120" y="3140968"/>
              <a:ext cx="1047750" cy="7239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>
            <a:xfrm>
              <a:off x="4860032" y="4581128"/>
              <a:ext cx="864096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Prostokąt 13"/>
            <p:cNvSpPr/>
            <p:nvPr/>
          </p:nvSpPr>
          <p:spPr>
            <a:xfrm>
              <a:off x="4788024" y="2852936"/>
              <a:ext cx="800100" cy="57606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l-PL" dirty="0"/>
            </a:p>
          </p:txBody>
        </p:sp>
        <p:cxnSp>
          <p:nvCxnSpPr>
            <p:cNvPr id="15" name="Łącznik prosty 14"/>
            <p:cNvCxnSpPr/>
            <p:nvPr/>
          </p:nvCxnSpPr>
          <p:spPr>
            <a:xfrm rot="10800000">
              <a:off x="3779912" y="3861048"/>
              <a:ext cx="1047750" cy="7239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flipV="1">
              <a:off x="2675012" y="3861048"/>
              <a:ext cx="1073150" cy="7429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Prostokąt 17"/>
            <p:cNvSpPr/>
            <p:nvPr/>
          </p:nvSpPr>
          <p:spPr>
            <a:xfrm>
              <a:off x="3405163" y="3740398"/>
              <a:ext cx="755650" cy="22225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bg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bg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cxnSp>
          <p:nvCxnSpPr>
            <p:cNvPr id="19" name="Łącznik prosty 18"/>
            <p:cNvCxnSpPr/>
            <p:nvPr/>
          </p:nvCxnSpPr>
          <p:spPr>
            <a:xfrm rot="10800000">
              <a:off x="6718920" y="3852168"/>
              <a:ext cx="1047750" cy="7239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1" name="Obraz 53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148064" y="3068960"/>
              <a:ext cx="167640" cy="196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2" name="Łącznik prosty 21"/>
            <p:cNvCxnSpPr/>
            <p:nvPr/>
          </p:nvCxnSpPr>
          <p:spPr>
            <a:xfrm flipV="1">
              <a:off x="6693520" y="3109218"/>
              <a:ext cx="1073150" cy="7429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Łącznik prosty 22"/>
            <p:cNvCxnSpPr/>
            <p:nvPr/>
          </p:nvCxnSpPr>
          <p:spPr>
            <a:xfrm flipV="1">
              <a:off x="5652120" y="3852168"/>
              <a:ext cx="1073150" cy="7429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Prostokąt 23"/>
            <p:cNvSpPr/>
            <p:nvPr/>
          </p:nvSpPr>
          <p:spPr>
            <a:xfrm>
              <a:off x="6344171" y="3731518"/>
              <a:ext cx="755650" cy="22225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bg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bg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25" name="Schemat blokowy: opóźnienie 24"/>
            <p:cNvSpPr/>
            <p:nvPr/>
          </p:nvSpPr>
          <p:spPr>
            <a:xfrm>
              <a:off x="7812360" y="2852936"/>
              <a:ext cx="577850" cy="488950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26" name="Schemat blokowy: opóźnienie 25"/>
            <p:cNvSpPr/>
            <p:nvPr/>
          </p:nvSpPr>
          <p:spPr>
            <a:xfrm>
              <a:off x="7775341" y="4282678"/>
              <a:ext cx="577850" cy="488950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27" name="Obraz 26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/>
            <a:stretch>
              <a:fillRect/>
            </a:stretch>
          </p:blipFill>
          <p:spPr bwMode="auto">
            <a:xfrm>
              <a:off x="7923516" y="3010835"/>
              <a:ext cx="278570" cy="178102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8" name="Obraz 27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 cstate="print"/>
            <a:stretch>
              <a:fillRect/>
            </a:stretch>
          </p:blipFill>
          <p:spPr bwMode="auto">
            <a:xfrm>
              <a:off x="7902584" y="4402029"/>
              <a:ext cx="279963" cy="178993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29" name="Łącznik prosty 28"/>
            <p:cNvCxnSpPr/>
            <p:nvPr/>
          </p:nvCxnSpPr>
          <p:spPr>
            <a:xfrm>
              <a:off x="2627784" y="2924944"/>
              <a:ext cx="936104" cy="7200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Obraz 29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 cstate="print"/>
            <a:stretch>
              <a:fillRect/>
            </a:stretch>
          </p:blipFill>
          <p:spPr bwMode="auto">
            <a:xfrm>
              <a:off x="2267744" y="2708920"/>
              <a:ext cx="381586" cy="34915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1" name="Obraz 30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9" cstate="print"/>
            <a:stretch>
              <a:fillRect/>
            </a:stretch>
          </p:blipFill>
          <p:spPr bwMode="auto">
            <a:xfrm>
              <a:off x="2299224" y="4437112"/>
              <a:ext cx="318624" cy="349151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32" name="pole tekstowe 31"/>
          <p:cNvSpPr txBox="1"/>
          <p:nvPr/>
        </p:nvSpPr>
        <p:spPr>
          <a:xfrm>
            <a:off x="2555776" y="4941168"/>
            <a:ext cx="5976664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Precision </a:t>
            </a:r>
            <a:r>
              <a:rPr lang="pl-PL" sz="2000" dirty="0" err="1" smtClean="0"/>
              <a:t>enhancement</a:t>
            </a:r>
            <a:r>
              <a:rPr lang="pl-PL" sz="2000" dirty="0" smtClean="0"/>
              <a:t> </a:t>
            </a:r>
            <a:r>
              <a:rPr lang="pl-PL" sz="2000" dirty="0" err="1" smtClean="0"/>
              <a:t>thanks</a:t>
            </a:r>
            <a:r>
              <a:rPr lang="pl-PL" sz="2000" dirty="0" smtClean="0"/>
              <a:t> to </a:t>
            </a:r>
            <a:r>
              <a:rPr lang="pl-PL" sz="2000" dirty="0" err="1" smtClean="0"/>
              <a:t>subpoissonian</a:t>
            </a:r>
            <a:r>
              <a:rPr lang="pl-PL" sz="2000" dirty="0" smtClean="0"/>
              <a:t> </a:t>
            </a:r>
            <a:r>
              <a:rPr lang="pl-PL" sz="2000" dirty="0" err="1" smtClean="0"/>
              <a:t>fluctuations</a:t>
            </a:r>
            <a:r>
              <a:rPr lang="pl-PL" sz="2000" dirty="0" smtClean="0"/>
              <a:t> of </a:t>
            </a:r>
            <a:r>
              <a:rPr lang="pl-PL" sz="2000" i="1" dirty="0" smtClean="0"/>
              <a:t>n</a:t>
            </a:r>
            <a:r>
              <a:rPr lang="pl-PL" sz="2000" baseline="-25000" dirty="0" smtClean="0"/>
              <a:t>1</a:t>
            </a:r>
            <a:r>
              <a:rPr lang="pl-PL" sz="2000" dirty="0" smtClean="0"/>
              <a:t>-</a:t>
            </a:r>
            <a:r>
              <a:rPr lang="pl-PL" sz="2000" i="1" dirty="0" smtClean="0"/>
              <a:t> n</a:t>
            </a:r>
            <a:r>
              <a:rPr lang="pl-PL" sz="2000" baseline="-25000" dirty="0" smtClean="0"/>
              <a:t>2</a:t>
            </a:r>
            <a:r>
              <a:rPr lang="pl-PL" sz="2000" dirty="0" smtClean="0"/>
              <a:t>!</a:t>
            </a:r>
            <a:endParaRPr lang="pl-PL" sz="2000" dirty="0" smtClean="0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33" name="Grupa 32"/>
          <p:cNvGrpSpPr/>
          <p:nvPr/>
        </p:nvGrpSpPr>
        <p:grpSpPr>
          <a:xfrm>
            <a:off x="103290" y="4254069"/>
            <a:ext cx="2168465" cy="1632495"/>
            <a:chOff x="103290" y="4254069"/>
            <a:chExt cx="2168465" cy="1632495"/>
          </a:xfrm>
        </p:grpSpPr>
        <p:cxnSp>
          <p:nvCxnSpPr>
            <p:cNvPr id="34" name="Łącznik prosty ze strzałką 33"/>
            <p:cNvCxnSpPr/>
            <p:nvPr/>
          </p:nvCxnSpPr>
          <p:spPr>
            <a:xfrm>
              <a:off x="564906" y="4974150"/>
              <a:ext cx="12961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Łącznik prosty ze strzałką 34"/>
            <p:cNvCxnSpPr/>
            <p:nvPr/>
          </p:nvCxnSpPr>
          <p:spPr>
            <a:xfrm flipV="1">
              <a:off x="1212978" y="4254070"/>
              <a:ext cx="0" cy="12961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Elipsa 35"/>
            <p:cNvSpPr/>
            <p:nvPr/>
          </p:nvSpPr>
          <p:spPr>
            <a:xfrm>
              <a:off x="827584" y="4869160"/>
              <a:ext cx="792088" cy="216024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Obraz 36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/>
            <a:stretch>
              <a:fillRect/>
            </a:stretch>
          </p:blipFill>
          <p:spPr bwMode="auto">
            <a:xfrm>
              <a:off x="1729988" y="4758125"/>
              <a:ext cx="126492" cy="17830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8" name="Obraz 37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/>
            <a:stretch>
              <a:fillRect/>
            </a:stretch>
          </p:blipFill>
          <p:spPr bwMode="auto">
            <a:xfrm>
              <a:off x="996953" y="4254069"/>
              <a:ext cx="152400" cy="178308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9" name="Prostokąt 38"/>
            <p:cNvSpPr/>
            <p:nvPr/>
          </p:nvSpPr>
          <p:spPr>
            <a:xfrm>
              <a:off x="395536" y="5517232"/>
              <a:ext cx="18762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 err="1" smtClean="0"/>
                <a:t>Squeezed</a:t>
              </a:r>
              <a:r>
                <a:rPr lang="pl-PL" dirty="0" smtClean="0"/>
                <a:t> </a:t>
              </a:r>
              <a:r>
                <a:rPr lang="pl-PL" dirty="0" err="1" smtClean="0"/>
                <a:t>vacuum</a:t>
              </a:r>
              <a:endParaRPr lang="en-US" dirty="0"/>
            </a:p>
          </p:txBody>
        </p:sp>
        <p:pic>
          <p:nvPicPr>
            <p:cNvPr id="40" name="Obraz 39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0" cstate="print"/>
            <a:stretch>
              <a:fillRect/>
            </a:stretch>
          </p:blipFill>
          <p:spPr bwMode="auto">
            <a:xfrm>
              <a:off x="103290" y="4848898"/>
              <a:ext cx="445436" cy="223674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41" name="Łącznik prosty ze strzałką 40"/>
            <p:cNvCxnSpPr/>
            <p:nvPr/>
          </p:nvCxnSpPr>
          <p:spPr>
            <a:xfrm>
              <a:off x="683568" y="4797152"/>
              <a:ext cx="0" cy="36004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Łącznik prosty ze strzałką 41"/>
          <p:cNvCxnSpPr/>
          <p:nvPr/>
        </p:nvCxnSpPr>
        <p:spPr>
          <a:xfrm>
            <a:off x="-972616" y="429309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rostokąt 81"/>
          <p:cNvSpPr/>
          <p:nvPr/>
        </p:nvSpPr>
        <p:spPr>
          <a:xfrm>
            <a:off x="755576" y="5517232"/>
            <a:ext cx="7632848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Prostokąt 51"/>
          <p:cNvSpPr/>
          <p:nvPr/>
        </p:nvSpPr>
        <p:spPr>
          <a:xfrm>
            <a:off x="683568" y="2852936"/>
            <a:ext cx="7632848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rostokąt 36"/>
          <p:cNvSpPr/>
          <p:nvPr/>
        </p:nvSpPr>
        <p:spPr>
          <a:xfrm>
            <a:off x="683568" y="908720"/>
            <a:ext cx="7632848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8927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Optimal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Bayesian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estimation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strategy</a:t>
            </a:r>
            <a:endParaRPr lang="en-US" sz="4400" b="1" dirty="0" smtClean="0">
              <a:solidFill>
                <a:prstClr val="black"/>
              </a:solidFill>
            </a:endParaRPr>
          </a:p>
        </p:txBody>
      </p:sp>
      <p:pic>
        <p:nvPicPr>
          <p:cNvPr id="27" name="Obraz 26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629" t="-23622" r="-1629" b="-23622"/>
          <a:stretch>
            <a:fillRect/>
          </a:stretch>
        </p:blipFill>
        <p:spPr bwMode="auto">
          <a:xfrm>
            <a:off x="1115616" y="1052736"/>
            <a:ext cx="4690144" cy="46124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38" name="Obraz 37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444460" y="1124743"/>
            <a:ext cx="1419492" cy="278421"/>
          </a:xfrm>
          <a:prstGeom prst="rect">
            <a:avLst/>
          </a:prstGeom>
          <a:noFill/>
          <a:ln/>
          <a:effectLst/>
        </p:spPr>
      </p:pic>
      <p:pic>
        <p:nvPicPr>
          <p:cNvPr id="40" name="Obraz 39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83568" y="1844824"/>
            <a:ext cx="3726174" cy="253988"/>
          </a:xfrm>
          <a:prstGeom prst="rect">
            <a:avLst/>
          </a:prstGeom>
          <a:noFill/>
          <a:ln/>
          <a:effectLst/>
        </p:spPr>
      </p:pic>
      <p:pic>
        <p:nvPicPr>
          <p:cNvPr id="48" name="Obraz 47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19672" y="2204864"/>
            <a:ext cx="5120397" cy="582452"/>
          </a:xfrm>
          <a:prstGeom prst="rect">
            <a:avLst/>
          </a:prstGeom>
          <a:noFill/>
          <a:ln/>
          <a:effectLst/>
        </p:spPr>
      </p:pic>
      <p:pic>
        <p:nvPicPr>
          <p:cNvPr id="51" name="Obraz 50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555776" y="3068960"/>
            <a:ext cx="3752093" cy="330037"/>
          </a:xfrm>
          <a:prstGeom prst="rect">
            <a:avLst/>
          </a:prstGeom>
          <a:noFill/>
          <a:ln/>
          <a:effectLst/>
        </p:spPr>
      </p:pic>
      <p:pic>
        <p:nvPicPr>
          <p:cNvPr id="54" name="Obraz 53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38383" y="3645024"/>
            <a:ext cx="3548778" cy="304224"/>
          </a:xfrm>
          <a:prstGeom prst="rect">
            <a:avLst/>
          </a:prstGeom>
          <a:noFill/>
          <a:ln/>
          <a:effectLst/>
        </p:spPr>
      </p:pic>
      <p:pic>
        <p:nvPicPr>
          <p:cNvPr id="59" name="Obraz 58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99592" y="4149080"/>
            <a:ext cx="2156660" cy="304397"/>
          </a:xfrm>
          <a:prstGeom prst="rect">
            <a:avLst/>
          </a:prstGeom>
          <a:noFill/>
          <a:ln/>
          <a:effectLst/>
        </p:spPr>
      </p:pic>
      <p:pic>
        <p:nvPicPr>
          <p:cNvPr id="63" name="Obraz 62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176892" y="3630824"/>
            <a:ext cx="3243654" cy="304140"/>
          </a:xfrm>
          <a:prstGeom prst="rect">
            <a:avLst/>
          </a:prstGeom>
          <a:noFill/>
          <a:ln/>
          <a:effectLst/>
        </p:spPr>
      </p:pic>
      <p:pic>
        <p:nvPicPr>
          <p:cNvPr id="65" name="Obraz 64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148064" y="4149080"/>
            <a:ext cx="1824559" cy="304093"/>
          </a:xfrm>
          <a:prstGeom prst="rect">
            <a:avLst/>
          </a:prstGeom>
          <a:noFill/>
          <a:ln/>
          <a:effectLst/>
        </p:spPr>
      </p:pic>
      <p:pic>
        <p:nvPicPr>
          <p:cNvPr id="68" name="Obraz 67" descr="TP_tmp.em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83568" y="5085184"/>
            <a:ext cx="1926430" cy="278245"/>
          </a:xfrm>
          <a:prstGeom prst="rect">
            <a:avLst/>
          </a:prstGeom>
          <a:noFill/>
          <a:ln/>
          <a:effectLst/>
        </p:spPr>
      </p:pic>
      <p:pic>
        <p:nvPicPr>
          <p:cNvPr id="70" name="Obraz 69" descr="TP_tmp.emf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03848" y="5085184"/>
            <a:ext cx="1368781" cy="278318"/>
          </a:xfrm>
          <a:prstGeom prst="rect">
            <a:avLst/>
          </a:prstGeom>
          <a:noFill/>
          <a:ln/>
          <a:effectLst/>
        </p:spPr>
      </p:pic>
      <p:pic>
        <p:nvPicPr>
          <p:cNvPr id="73" name="Obraz 72" descr="TP_tmp.emf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004048" y="5013176"/>
            <a:ext cx="2788413" cy="330106"/>
          </a:xfrm>
          <a:prstGeom prst="rect">
            <a:avLst/>
          </a:prstGeom>
          <a:noFill/>
          <a:ln/>
          <a:effectLst/>
        </p:spPr>
      </p:pic>
      <p:grpSp>
        <p:nvGrpSpPr>
          <p:cNvPr id="24" name="Grupa 23"/>
          <p:cNvGrpSpPr/>
          <p:nvPr/>
        </p:nvGrpSpPr>
        <p:grpSpPr>
          <a:xfrm>
            <a:off x="179512" y="4581128"/>
            <a:ext cx="7653690" cy="2276872"/>
            <a:chOff x="179512" y="4581128"/>
            <a:chExt cx="7653690" cy="2276872"/>
          </a:xfrm>
        </p:grpSpPr>
        <p:sp>
          <p:nvSpPr>
            <p:cNvPr id="66" name="pole tekstowe 65"/>
            <p:cNvSpPr txBox="1"/>
            <p:nvPr/>
          </p:nvSpPr>
          <p:spPr>
            <a:xfrm>
              <a:off x="539552" y="4581128"/>
              <a:ext cx="56886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dirty="0" err="1" smtClean="0"/>
                <a:t>Projective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measurements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sufficient</a:t>
              </a:r>
              <a:endParaRPr lang="en-US" sz="2000" dirty="0"/>
            </a:p>
          </p:txBody>
        </p:sp>
        <p:sp>
          <p:nvSpPr>
            <p:cNvPr id="74" name="Prostokąt 73"/>
            <p:cNvSpPr/>
            <p:nvPr/>
          </p:nvSpPr>
          <p:spPr>
            <a:xfrm>
              <a:off x="179512" y="6488668"/>
              <a:ext cx="486104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dirty="0" smtClean="0">
                  <a:solidFill>
                    <a:prstClr val="black"/>
                  </a:solidFill>
                </a:rPr>
                <a:t>RDD,</a:t>
              </a:r>
              <a:r>
                <a:rPr lang="en-US" dirty="0" smtClean="0">
                  <a:solidFill>
                    <a:prstClr val="black"/>
                  </a:solidFill>
                </a:rPr>
                <a:t> </a:t>
              </a:r>
              <a:r>
                <a:rPr lang="pl-PL" dirty="0" err="1" smtClean="0">
                  <a:solidFill>
                    <a:prstClr val="black"/>
                  </a:solidFill>
                </a:rPr>
                <a:t>Phys</a:t>
              </a:r>
              <a:r>
                <a:rPr lang="pl-PL" dirty="0" smtClean="0">
                  <a:solidFill>
                    <a:prstClr val="black"/>
                  </a:solidFill>
                </a:rPr>
                <a:t>. </a:t>
              </a:r>
              <a:r>
                <a:rPr lang="pl-PL" dirty="0" err="1" smtClean="0">
                  <a:solidFill>
                    <a:prstClr val="black"/>
                  </a:solidFill>
                </a:rPr>
                <a:t>Rev</a:t>
              </a:r>
              <a:r>
                <a:rPr lang="pl-PL" dirty="0" smtClean="0">
                  <a:solidFill>
                    <a:prstClr val="black"/>
                  </a:solidFill>
                </a:rPr>
                <a:t> A  83, 061802 (2011) </a:t>
              </a:r>
              <a:endParaRPr lang="en-US" dirty="0"/>
            </a:p>
          </p:txBody>
        </p:sp>
        <p:sp>
          <p:nvSpPr>
            <p:cNvPr id="75" name="Prostokąt 74"/>
            <p:cNvSpPr/>
            <p:nvPr/>
          </p:nvSpPr>
          <p:spPr>
            <a:xfrm>
              <a:off x="179512" y="6165304"/>
              <a:ext cx="723629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dirty="0" err="1" smtClean="0">
                  <a:solidFill>
                    <a:prstClr val="black"/>
                  </a:solidFill>
                </a:rPr>
                <a:t>Helstrom</a:t>
              </a:r>
              <a:r>
                <a:rPr lang="pl-PL" dirty="0" smtClean="0">
                  <a:solidFill>
                    <a:prstClr val="black"/>
                  </a:solidFill>
                </a:rPr>
                <a:t>, </a:t>
              </a:r>
              <a:r>
                <a:rPr lang="pl-PL" i="1" dirty="0" smtClean="0">
                  <a:solidFill>
                    <a:prstClr val="black"/>
                  </a:solidFill>
                </a:rPr>
                <a:t>Quantum </a:t>
              </a:r>
              <a:r>
                <a:rPr lang="pl-PL" i="1" dirty="0" err="1" smtClean="0">
                  <a:solidFill>
                    <a:prstClr val="black"/>
                  </a:solidFill>
                </a:rPr>
                <a:t>Detection</a:t>
              </a:r>
              <a:r>
                <a:rPr lang="pl-PL" i="1" dirty="0" smtClean="0">
                  <a:solidFill>
                    <a:prstClr val="black"/>
                  </a:solidFill>
                </a:rPr>
                <a:t> and </a:t>
              </a:r>
              <a:r>
                <a:rPr lang="pl-PL" i="1" dirty="0" err="1" smtClean="0">
                  <a:solidFill>
                    <a:prstClr val="black"/>
                  </a:solidFill>
                </a:rPr>
                <a:t>Estimation</a:t>
              </a:r>
              <a:r>
                <a:rPr lang="pl-PL" i="1" dirty="0" smtClean="0">
                  <a:solidFill>
                    <a:prstClr val="black"/>
                  </a:solidFill>
                </a:rPr>
                <a:t> </a:t>
              </a:r>
              <a:r>
                <a:rPr lang="pl-PL" i="1" dirty="0" err="1" smtClean="0">
                  <a:solidFill>
                    <a:prstClr val="black"/>
                  </a:solidFill>
                </a:rPr>
                <a:t>Theory</a:t>
              </a:r>
              <a:r>
                <a:rPr lang="pl-PL" i="1" dirty="0" smtClean="0">
                  <a:solidFill>
                    <a:prstClr val="black"/>
                  </a:solidFill>
                </a:rPr>
                <a:t>, </a:t>
              </a:r>
              <a:r>
                <a:rPr lang="pl-PL" dirty="0" smtClean="0">
                  <a:solidFill>
                    <a:prstClr val="black"/>
                  </a:solidFill>
                </a:rPr>
                <a:t>(1976)</a:t>
              </a:r>
              <a:endParaRPr lang="en-US" dirty="0"/>
            </a:p>
          </p:txBody>
        </p:sp>
        <p:pic>
          <p:nvPicPr>
            <p:cNvPr id="79" name="Obraz 78" descr="TP_tmp.emf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971980" y="6551511"/>
              <a:ext cx="3861222" cy="264567"/>
            </a:xfrm>
            <a:prstGeom prst="rect">
              <a:avLst/>
            </a:prstGeom>
            <a:noFill/>
            <a:ln/>
            <a:effectLst/>
          </p:spPr>
        </p:pic>
      </p:grpSp>
      <p:pic>
        <p:nvPicPr>
          <p:cNvPr id="81" name="Obraz 80" descr="TP_tmp.emf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23928" y="5661248"/>
            <a:ext cx="3296270" cy="330083"/>
          </a:xfrm>
          <a:prstGeom prst="rect">
            <a:avLst/>
          </a:prstGeom>
          <a:noFill/>
          <a:ln/>
          <a:effectLst/>
        </p:spPr>
      </p:pic>
      <p:pic>
        <p:nvPicPr>
          <p:cNvPr id="84" name="Obraz 83" descr="TP_tmp.emf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91680" y="5661248"/>
            <a:ext cx="938678" cy="43054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5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rostokąt 60"/>
          <p:cNvSpPr/>
          <p:nvPr/>
        </p:nvSpPr>
        <p:spPr>
          <a:xfrm>
            <a:off x="467544" y="4941168"/>
            <a:ext cx="7848872" cy="1584176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8927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Optimal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Bayesian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estimation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strategy</a:t>
            </a:r>
            <a:endParaRPr lang="en-US" sz="4400" b="1" dirty="0" smtClean="0">
              <a:solidFill>
                <a:prstClr val="black"/>
              </a:solidFill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611560" y="692696"/>
            <a:ext cx="7632848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Obraz 2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79912" y="836712"/>
            <a:ext cx="3296270" cy="330083"/>
          </a:xfrm>
          <a:prstGeom prst="rect">
            <a:avLst/>
          </a:prstGeom>
          <a:noFill/>
          <a:ln/>
          <a:effectLst/>
        </p:spPr>
      </p:pic>
      <p:pic>
        <p:nvPicPr>
          <p:cNvPr id="26" name="Obraz 2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547664" y="836712"/>
            <a:ext cx="938678" cy="430543"/>
          </a:xfrm>
          <a:prstGeom prst="rect">
            <a:avLst/>
          </a:prstGeom>
          <a:noFill/>
          <a:ln/>
          <a:effectLst/>
        </p:spPr>
      </p:pic>
      <p:sp>
        <p:nvSpPr>
          <p:cNvPr id="28" name="pole tekstowe 27"/>
          <p:cNvSpPr txBox="1"/>
          <p:nvPr/>
        </p:nvSpPr>
        <p:spPr>
          <a:xfrm>
            <a:off x="611560" y="1484784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 smtClean="0"/>
              <a:t>Solution</a:t>
            </a:r>
            <a:endParaRPr lang="en-US" sz="2000" dirty="0"/>
          </a:p>
        </p:txBody>
      </p:sp>
      <p:pic>
        <p:nvPicPr>
          <p:cNvPr id="71" name="Obraz 70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63688" y="4293096"/>
            <a:ext cx="4130226" cy="557893"/>
          </a:xfrm>
          <a:prstGeom prst="rect">
            <a:avLst/>
          </a:prstGeom>
          <a:noFill/>
          <a:ln/>
          <a:effectLst/>
        </p:spPr>
      </p:pic>
      <p:sp>
        <p:nvSpPr>
          <p:cNvPr id="32" name="Prostokąt 31"/>
          <p:cNvSpPr/>
          <p:nvPr/>
        </p:nvSpPr>
        <p:spPr>
          <a:xfrm>
            <a:off x="611560" y="2060848"/>
            <a:ext cx="7632848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Obraz 34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377545" y="2204863"/>
            <a:ext cx="2484379" cy="330134"/>
          </a:xfrm>
          <a:prstGeom prst="rect">
            <a:avLst/>
          </a:prstGeom>
          <a:noFill/>
          <a:ln/>
          <a:effectLst/>
        </p:spPr>
      </p:pic>
      <p:pic>
        <p:nvPicPr>
          <p:cNvPr id="39" name="Obraz 38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027993" y="2065411"/>
            <a:ext cx="1875456" cy="532369"/>
          </a:xfrm>
          <a:prstGeom prst="rect">
            <a:avLst/>
          </a:prstGeom>
          <a:noFill/>
          <a:ln/>
          <a:effectLst/>
        </p:spPr>
      </p:pic>
      <p:pic>
        <p:nvPicPr>
          <p:cNvPr id="43" name="Obraz 42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91680" y="2780928"/>
            <a:ext cx="1825089" cy="304181"/>
          </a:xfrm>
          <a:prstGeom prst="rect">
            <a:avLst/>
          </a:prstGeom>
          <a:noFill/>
          <a:ln/>
          <a:effectLst/>
        </p:spPr>
      </p:pic>
      <p:pic>
        <p:nvPicPr>
          <p:cNvPr id="42" name="Obraz 41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004048" y="2780928"/>
            <a:ext cx="2156660" cy="304397"/>
          </a:xfrm>
          <a:prstGeom prst="rect">
            <a:avLst/>
          </a:prstGeom>
          <a:noFill/>
          <a:ln/>
          <a:effectLst/>
        </p:spPr>
      </p:pic>
      <p:sp>
        <p:nvSpPr>
          <p:cNvPr id="44" name="pole tekstowe 43"/>
          <p:cNvSpPr txBox="1"/>
          <p:nvPr/>
        </p:nvSpPr>
        <p:spPr>
          <a:xfrm>
            <a:off x="611560" y="3284984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 smtClean="0"/>
              <a:t>Reminds</a:t>
            </a:r>
            <a:r>
              <a:rPr lang="pl-PL" sz="2000" dirty="0" smtClean="0"/>
              <a:t> </a:t>
            </a:r>
            <a:r>
              <a:rPr lang="pl-PL" sz="2000" dirty="0" err="1" smtClean="0"/>
              <a:t>something</a:t>
            </a:r>
            <a:r>
              <a:rPr lang="pl-PL" sz="2000" dirty="0" smtClean="0"/>
              <a:t>? </a:t>
            </a:r>
            <a:r>
              <a:rPr lang="pl-PL" sz="2000" dirty="0" err="1" smtClean="0"/>
              <a:t>Symmetric</a:t>
            </a:r>
            <a:r>
              <a:rPr lang="pl-PL" sz="2000" dirty="0" smtClean="0"/>
              <a:t> log </a:t>
            </a:r>
            <a:r>
              <a:rPr lang="pl-PL" sz="2000" dirty="0" err="1" smtClean="0"/>
              <a:t>derrivative</a:t>
            </a:r>
            <a:r>
              <a:rPr lang="pl-PL" sz="2000" dirty="0" smtClean="0"/>
              <a:t>? </a:t>
            </a:r>
            <a:endParaRPr lang="en-US" sz="2000" dirty="0"/>
          </a:p>
        </p:txBody>
      </p:sp>
      <p:pic>
        <p:nvPicPr>
          <p:cNvPr id="77" name="Obraz 76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389027" y="3717032"/>
            <a:ext cx="2308849" cy="548747"/>
          </a:xfrm>
          <a:prstGeom prst="rect">
            <a:avLst/>
          </a:prstGeom>
          <a:noFill/>
          <a:ln/>
          <a:effectLst/>
        </p:spPr>
      </p:pic>
      <p:pic>
        <p:nvPicPr>
          <p:cNvPr id="50" name="Obraz 49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4932040" y="3717032"/>
            <a:ext cx="2376988" cy="503379"/>
          </a:xfrm>
          <a:prstGeom prst="rect">
            <a:avLst/>
          </a:prstGeom>
          <a:noFill/>
          <a:ln/>
          <a:effectLst/>
        </p:spPr>
      </p:pic>
      <p:pic>
        <p:nvPicPr>
          <p:cNvPr id="56" name="Obraz 55" descr="TP_tmp.em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63688" y="1484785"/>
            <a:ext cx="1005385" cy="525325"/>
          </a:xfrm>
          <a:prstGeom prst="rect">
            <a:avLst/>
          </a:prstGeom>
          <a:noFill/>
          <a:ln/>
          <a:effectLst/>
        </p:spPr>
      </p:pic>
      <p:sp>
        <p:nvSpPr>
          <p:cNvPr id="58" name="pole tekstowe 57"/>
          <p:cNvSpPr txBox="1"/>
          <p:nvPr/>
        </p:nvSpPr>
        <p:spPr>
          <a:xfrm>
            <a:off x="539552" y="5013176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 smtClean="0"/>
              <a:t>Optimal</a:t>
            </a:r>
            <a:r>
              <a:rPr lang="pl-PL" sz="2000" dirty="0" smtClean="0"/>
              <a:t> </a:t>
            </a:r>
            <a:r>
              <a:rPr lang="pl-PL" sz="2000" dirty="0" err="1" smtClean="0"/>
              <a:t>states</a:t>
            </a:r>
            <a:r>
              <a:rPr lang="pl-PL" sz="2000" dirty="0" smtClean="0"/>
              <a:t> </a:t>
            </a:r>
            <a:r>
              <a:rPr lang="pl-PL" sz="2000" dirty="0" err="1" smtClean="0"/>
              <a:t>in</a:t>
            </a:r>
            <a:r>
              <a:rPr lang="pl-PL" sz="2000" dirty="0" smtClean="0"/>
              <a:t> </a:t>
            </a:r>
            <a:r>
              <a:rPr lang="pl-PL" sz="2000" dirty="0" err="1" smtClean="0"/>
              <a:t>Bayesian</a:t>
            </a:r>
            <a:r>
              <a:rPr lang="pl-PL" sz="2000" dirty="0" smtClean="0"/>
              <a:t> </a:t>
            </a:r>
            <a:r>
              <a:rPr lang="pl-PL" sz="2000" dirty="0" err="1" smtClean="0"/>
              <a:t>approach</a:t>
            </a:r>
            <a:r>
              <a:rPr lang="pl-PL" sz="2000" dirty="0" smtClean="0"/>
              <a:t> = </a:t>
            </a:r>
            <a:r>
              <a:rPr lang="pl-PL" sz="2000" dirty="0" err="1" smtClean="0"/>
              <a:t>Optimal</a:t>
            </a:r>
            <a:r>
              <a:rPr lang="pl-PL" sz="2000" dirty="0" smtClean="0"/>
              <a:t> </a:t>
            </a:r>
            <a:r>
              <a:rPr lang="pl-PL" sz="2000" dirty="0" err="1" smtClean="0"/>
              <a:t>states</a:t>
            </a:r>
            <a:r>
              <a:rPr lang="pl-PL" sz="2000" dirty="0" smtClean="0"/>
              <a:t> </a:t>
            </a:r>
            <a:r>
              <a:rPr lang="pl-PL" sz="2000" dirty="0" err="1" smtClean="0"/>
              <a:t>in</a:t>
            </a:r>
            <a:r>
              <a:rPr lang="pl-PL" sz="2000" dirty="0" smtClean="0"/>
              <a:t> Fisher </a:t>
            </a:r>
            <a:r>
              <a:rPr lang="pl-PL" sz="2000" dirty="0" err="1" smtClean="0"/>
              <a:t>approach</a:t>
            </a:r>
            <a:r>
              <a:rPr lang="pl-PL" sz="2000" dirty="0" smtClean="0"/>
              <a:t> </a:t>
            </a:r>
            <a:endParaRPr lang="en-US" sz="2000" dirty="0"/>
          </a:p>
        </p:txBody>
      </p:sp>
      <p:pic>
        <p:nvPicPr>
          <p:cNvPr id="60" name="Obraz 59" descr="TP_tmp.emf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11960" y="5517232"/>
            <a:ext cx="1825089" cy="304181"/>
          </a:xfrm>
          <a:prstGeom prst="rect">
            <a:avLst/>
          </a:prstGeom>
          <a:noFill/>
          <a:ln/>
          <a:effectLst/>
        </p:spPr>
      </p:pic>
      <p:pic>
        <p:nvPicPr>
          <p:cNvPr id="64" name="Obraz 63" descr="TP_tmp.emf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843808" y="5589240"/>
            <a:ext cx="354371" cy="177946"/>
          </a:xfrm>
          <a:prstGeom prst="rect">
            <a:avLst/>
          </a:prstGeom>
          <a:noFill/>
          <a:ln/>
          <a:effectLst/>
        </p:spPr>
      </p:pic>
      <p:cxnSp>
        <p:nvCxnSpPr>
          <p:cNvPr id="69" name="Łącznik prosty ze strzałką 68"/>
          <p:cNvCxnSpPr/>
          <p:nvPr/>
        </p:nvCxnSpPr>
        <p:spPr>
          <a:xfrm>
            <a:off x="3347864" y="5661248"/>
            <a:ext cx="720080" cy="0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Obraz 75" descr="TP_tmp.emf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843808" y="6021288"/>
            <a:ext cx="2889997" cy="33006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28" grpId="0"/>
      <p:bldP spid="32" grpId="0" animBg="1"/>
      <p:bldP spid="44" grpId="0"/>
      <p:bldP spid="5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8927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Optimal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Bayesian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estimation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strategy</a:t>
            </a:r>
            <a:r>
              <a:rPr lang="pl-PL" sz="4400" b="1" dirty="0" smtClean="0">
                <a:solidFill>
                  <a:prstClr val="black"/>
                </a:solidFill>
              </a:rPr>
              <a:t/>
            </a:r>
            <a:br>
              <a:rPr lang="pl-PL" sz="4400" b="1" dirty="0" smtClean="0">
                <a:solidFill>
                  <a:prstClr val="black"/>
                </a:solidFill>
              </a:rPr>
            </a:br>
            <a:r>
              <a:rPr lang="pl-PL" sz="2800" b="1" dirty="0" err="1" smtClean="0">
                <a:solidFill>
                  <a:prstClr val="black"/>
                </a:solidFill>
              </a:rPr>
              <a:t>numerical</a:t>
            </a:r>
            <a:r>
              <a:rPr lang="pl-PL" sz="2800" b="1" dirty="0" smtClean="0">
                <a:solidFill>
                  <a:prstClr val="black"/>
                </a:solidFill>
              </a:rPr>
              <a:t> </a:t>
            </a:r>
            <a:r>
              <a:rPr lang="pl-PL" sz="2800" b="1" dirty="0" err="1" smtClean="0">
                <a:solidFill>
                  <a:prstClr val="black"/>
                </a:solidFill>
              </a:rPr>
              <a:t>results</a:t>
            </a:r>
            <a:r>
              <a:rPr lang="pl-PL" sz="2800" b="1" dirty="0" smtClean="0">
                <a:solidFill>
                  <a:prstClr val="black"/>
                </a:solidFill>
              </a:rPr>
              <a:t>, no </a:t>
            </a:r>
            <a:r>
              <a:rPr lang="pl-PL" sz="2800" b="1" dirty="0" err="1" smtClean="0">
                <a:solidFill>
                  <a:prstClr val="black"/>
                </a:solidFill>
              </a:rPr>
              <a:t>decoherene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251520" y="5589240"/>
            <a:ext cx="86711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>
                <a:solidFill>
                  <a:prstClr val="black"/>
                </a:solidFill>
              </a:rPr>
              <a:t>Very</a:t>
            </a:r>
            <a:r>
              <a:rPr lang="pl-PL" b="1" dirty="0" smtClean="0">
                <a:solidFill>
                  <a:prstClr val="black"/>
                </a:solidFill>
              </a:rPr>
              <a:t> </a:t>
            </a:r>
            <a:r>
              <a:rPr lang="pl-PL" b="1" dirty="0" err="1" smtClean="0">
                <a:solidFill>
                  <a:prstClr val="black"/>
                </a:solidFill>
              </a:rPr>
              <a:t>fast</a:t>
            </a:r>
            <a:r>
              <a:rPr lang="pl-PL" b="1" dirty="0" smtClean="0">
                <a:solidFill>
                  <a:prstClr val="black"/>
                </a:solidFill>
              </a:rPr>
              <a:t> </a:t>
            </a:r>
            <a:r>
              <a:rPr lang="pl-PL" b="1" dirty="0" err="1" smtClean="0">
                <a:solidFill>
                  <a:prstClr val="black"/>
                </a:solidFill>
              </a:rPr>
              <a:t>iterative</a:t>
            </a:r>
            <a:r>
              <a:rPr lang="pl-PL" b="1" dirty="0" smtClean="0">
                <a:solidFill>
                  <a:prstClr val="black"/>
                </a:solidFill>
              </a:rPr>
              <a:t> </a:t>
            </a:r>
            <a:r>
              <a:rPr lang="pl-PL" b="1" dirty="0" err="1" smtClean="0">
                <a:solidFill>
                  <a:prstClr val="black"/>
                </a:solidFill>
              </a:rPr>
              <a:t>method</a:t>
            </a:r>
            <a:r>
              <a:rPr lang="pl-PL" b="1" dirty="0" smtClean="0">
                <a:solidFill>
                  <a:prstClr val="black"/>
                </a:solidFill>
              </a:rPr>
              <a:t> (</a:t>
            </a:r>
            <a:r>
              <a:rPr lang="pl-PL" b="1" dirty="0" err="1" smtClean="0">
                <a:solidFill>
                  <a:prstClr val="black"/>
                </a:solidFill>
              </a:rPr>
              <a:t>requires</a:t>
            </a:r>
            <a:r>
              <a:rPr lang="pl-PL" b="1" dirty="0" smtClean="0">
                <a:solidFill>
                  <a:prstClr val="black"/>
                </a:solidFill>
              </a:rPr>
              <a:t> </a:t>
            </a:r>
            <a:r>
              <a:rPr lang="pl-PL" b="1" dirty="0" err="1" smtClean="0">
                <a:solidFill>
                  <a:prstClr val="black"/>
                </a:solidFill>
              </a:rPr>
              <a:t>only</a:t>
            </a:r>
            <a:r>
              <a:rPr lang="pl-PL" b="1" dirty="0" smtClean="0">
                <a:solidFill>
                  <a:prstClr val="black"/>
                </a:solidFill>
              </a:rPr>
              <a:t> one </a:t>
            </a:r>
            <a:r>
              <a:rPr lang="pl-PL" b="1" dirty="0" err="1" smtClean="0">
                <a:solidFill>
                  <a:prstClr val="black"/>
                </a:solidFill>
              </a:rPr>
              <a:t>eigendecomposition</a:t>
            </a:r>
            <a:r>
              <a:rPr lang="pl-PL" b="1" dirty="0" smtClean="0">
                <a:solidFill>
                  <a:prstClr val="black"/>
                </a:solidFill>
              </a:rPr>
              <a:t> </a:t>
            </a:r>
            <a:r>
              <a:rPr lang="pl-PL" b="1" dirty="0" err="1" smtClean="0">
                <a:solidFill>
                  <a:prstClr val="black"/>
                </a:solidFill>
              </a:rPr>
              <a:t>at</a:t>
            </a:r>
            <a:r>
              <a:rPr lang="pl-PL" b="1" dirty="0" smtClean="0">
                <a:solidFill>
                  <a:prstClr val="black"/>
                </a:solidFill>
              </a:rPr>
              <a:t> </a:t>
            </a:r>
            <a:r>
              <a:rPr lang="pl-PL" b="1" dirty="0" err="1" smtClean="0">
                <a:solidFill>
                  <a:prstClr val="black"/>
                </a:solidFill>
              </a:rPr>
              <a:t>each</a:t>
            </a:r>
            <a:r>
              <a:rPr lang="pl-PL" b="1" dirty="0" smtClean="0">
                <a:solidFill>
                  <a:prstClr val="black"/>
                </a:solidFill>
              </a:rPr>
              <a:t> step): </a:t>
            </a:r>
            <a:br>
              <a:rPr lang="pl-PL" b="1" dirty="0" smtClean="0">
                <a:solidFill>
                  <a:prstClr val="black"/>
                </a:solidFill>
              </a:rPr>
            </a:br>
            <a:r>
              <a:rPr lang="pl-PL" dirty="0" smtClean="0">
                <a:solidFill>
                  <a:prstClr val="black"/>
                </a:solidFill>
              </a:rPr>
              <a:t>random state -&gt; </a:t>
            </a:r>
            <a:r>
              <a:rPr lang="pl-PL" dirty="0" err="1" smtClean="0">
                <a:solidFill>
                  <a:prstClr val="black"/>
                </a:solidFill>
              </a:rPr>
              <a:t>corresponding</a:t>
            </a:r>
            <a:r>
              <a:rPr lang="pl-PL" dirty="0" smtClean="0">
                <a:solidFill>
                  <a:prstClr val="black"/>
                </a:solidFill>
              </a:rPr>
              <a:t> </a:t>
            </a:r>
            <a:r>
              <a:rPr lang="pl-PL" dirty="0" err="1" smtClean="0">
                <a:solidFill>
                  <a:prstClr val="black"/>
                </a:solidFill>
              </a:rPr>
              <a:t>optimal</a:t>
            </a:r>
            <a:r>
              <a:rPr lang="pl-PL" dirty="0" smtClean="0">
                <a:solidFill>
                  <a:prstClr val="black"/>
                </a:solidFill>
              </a:rPr>
              <a:t> </a:t>
            </a:r>
            <a:r>
              <a:rPr lang="pl-PL" dirty="0" err="1" smtClean="0">
                <a:solidFill>
                  <a:prstClr val="black"/>
                </a:solidFill>
              </a:rPr>
              <a:t>measurement</a:t>
            </a:r>
            <a:r>
              <a:rPr lang="pl-PL" dirty="0" smtClean="0">
                <a:solidFill>
                  <a:prstClr val="black"/>
                </a:solidFill>
              </a:rPr>
              <a:t> -&gt; </a:t>
            </a:r>
            <a:r>
              <a:rPr lang="pl-PL" dirty="0" err="1" smtClean="0">
                <a:solidFill>
                  <a:prstClr val="black"/>
                </a:solidFill>
              </a:rPr>
              <a:t>corresponding</a:t>
            </a:r>
            <a:r>
              <a:rPr lang="pl-PL" dirty="0" smtClean="0">
                <a:solidFill>
                  <a:prstClr val="black"/>
                </a:solidFill>
              </a:rPr>
              <a:t> </a:t>
            </a:r>
            <a:r>
              <a:rPr lang="pl-PL" dirty="0" err="1" smtClean="0">
                <a:solidFill>
                  <a:prstClr val="black"/>
                </a:solidFill>
              </a:rPr>
              <a:t>optimal</a:t>
            </a:r>
            <a:r>
              <a:rPr lang="pl-PL" dirty="0" smtClean="0">
                <a:solidFill>
                  <a:prstClr val="black"/>
                </a:solidFill>
              </a:rPr>
              <a:t> state etc.</a:t>
            </a:r>
            <a:endParaRPr lang="en-US" dirty="0"/>
          </a:p>
        </p:txBody>
      </p:sp>
      <p:sp>
        <p:nvSpPr>
          <p:cNvPr id="23" name="Prostokąt 22"/>
          <p:cNvSpPr/>
          <p:nvPr/>
        </p:nvSpPr>
        <p:spPr>
          <a:xfrm>
            <a:off x="179512" y="6488668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dirty="0" smtClean="0">
                <a:solidFill>
                  <a:prstClr val="black"/>
                </a:solidFill>
              </a:rPr>
              <a:t>K. </a:t>
            </a:r>
            <a:r>
              <a:rPr lang="pl-PL" dirty="0" err="1" smtClean="0">
                <a:solidFill>
                  <a:prstClr val="black"/>
                </a:solidFill>
              </a:rPr>
              <a:t>Macieszczak</a:t>
            </a:r>
            <a:r>
              <a:rPr lang="pl-PL" dirty="0" smtClean="0">
                <a:solidFill>
                  <a:prstClr val="black"/>
                </a:solidFill>
              </a:rPr>
              <a:t>, RDD,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pl-PL" dirty="0" smtClean="0">
                <a:solidFill>
                  <a:prstClr val="black"/>
                </a:solidFill>
              </a:rPr>
              <a:t>M. </a:t>
            </a:r>
            <a:r>
              <a:rPr lang="pl-PL" dirty="0" err="1" smtClean="0">
                <a:solidFill>
                  <a:prstClr val="black"/>
                </a:solidFill>
              </a:rPr>
              <a:t>Fraas</a:t>
            </a:r>
            <a:r>
              <a:rPr lang="pl-PL" dirty="0" smtClean="0">
                <a:solidFill>
                  <a:prstClr val="black"/>
                </a:solidFill>
              </a:rPr>
              <a:t>, </a:t>
            </a:r>
            <a:r>
              <a:rPr lang="pl-PL" dirty="0" err="1" smtClean="0">
                <a:solidFill>
                  <a:prstClr val="black"/>
                </a:solidFill>
              </a:rPr>
              <a:t>in</a:t>
            </a:r>
            <a:r>
              <a:rPr lang="pl-PL" dirty="0" smtClean="0">
                <a:solidFill>
                  <a:prstClr val="black"/>
                </a:solidFill>
              </a:rPr>
              <a:t> </a:t>
            </a:r>
            <a:r>
              <a:rPr lang="pl-PL" dirty="0" err="1" smtClean="0">
                <a:solidFill>
                  <a:prstClr val="black"/>
                </a:solidFill>
              </a:rPr>
              <a:t>preparation</a:t>
            </a:r>
            <a:r>
              <a:rPr lang="pl-PL" dirty="0" smtClean="0">
                <a:solidFill>
                  <a:prstClr val="black"/>
                </a:solidFill>
              </a:rPr>
              <a:t> (2013)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24744"/>
            <a:ext cx="6408712" cy="42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9" name="Łącznik prosty 28"/>
          <p:cNvCxnSpPr/>
          <p:nvPr/>
        </p:nvCxnSpPr>
        <p:spPr>
          <a:xfrm>
            <a:off x="6876256" y="1628800"/>
            <a:ext cx="576064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30"/>
          <p:cNvCxnSpPr/>
          <p:nvPr/>
        </p:nvCxnSpPr>
        <p:spPr>
          <a:xfrm>
            <a:off x="6876256" y="1988840"/>
            <a:ext cx="576064" cy="0"/>
          </a:xfrm>
          <a:prstGeom prst="line">
            <a:avLst/>
          </a:prstGeom>
          <a:ln w="38100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rostokąt 32"/>
          <p:cNvSpPr/>
          <p:nvPr/>
        </p:nvSpPr>
        <p:spPr>
          <a:xfrm>
            <a:off x="7604220" y="1412776"/>
            <a:ext cx="1539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>
                <a:solidFill>
                  <a:prstClr val="black"/>
                </a:solidFill>
              </a:rPr>
              <a:t>optimal</a:t>
            </a:r>
            <a:r>
              <a:rPr lang="pl-PL" b="1" dirty="0" smtClean="0">
                <a:solidFill>
                  <a:prstClr val="black"/>
                </a:solidFill>
              </a:rPr>
              <a:t> </a:t>
            </a:r>
            <a:r>
              <a:rPr lang="pl-PL" b="1" dirty="0" err="1" smtClean="0">
                <a:solidFill>
                  <a:prstClr val="black"/>
                </a:solidFill>
              </a:rPr>
              <a:t>states</a:t>
            </a:r>
            <a:endParaRPr lang="en-US" dirty="0"/>
          </a:p>
        </p:txBody>
      </p:sp>
      <p:sp>
        <p:nvSpPr>
          <p:cNvPr id="34" name="Prostokąt 33"/>
          <p:cNvSpPr/>
          <p:nvPr/>
        </p:nvSpPr>
        <p:spPr>
          <a:xfrm>
            <a:off x="7594922" y="1772816"/>
            <a:ext cx="1549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>
                <a:solidFill>
                  <a:prstClr val="black"/>
                </a:solidFill>
              </a:rPr>
              <a:t>product</a:t>
            </a:r>
            <a:r>
              <a:rPr lang="pl-PL" b="1" dirty="0" smtClean="0">
                <a:solidFill>
                  <a:prstClr val="black"/>
                </a:solidFill>
              </a:rPr>
              <a:t> </a:t>
            </a:r>
            <a:r>
              <a:rPr lang="pl-PL" b="1" dirty="0" err="1" smtClean="0">
                <a:solidFill>
                  <a:prstClr val="black"/>
                </a:solidFill>
              </a:rPr>
              <a:t>states</a:t>
            </a:r>
            <a:endParaRPr lang="en-US" dirty="0"/>
          </a:p>
        </p:txBody>
      </p:sp>
      <p:sp>
        <p:nvSpPr>
          <p:cNvPr id="36" name="pole tekstowe 35"/>
          <p:cNvSpPr txBox="1"/>
          <p:nvPr/>
        </p:nvSpPr>
        <p:spPr>
          <a:xfrm>
            <a:off x="827584" y="515719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 err="1" smtClean="0"/>
              <a:t>interrogation</a:t>
            </a:r>
            <a:r>
              <a:rPr lang="pl-PL" sz="1200" b="1" dirty="0" smtClean="0"/>
              <a:t> time </a:t>
            </a:r>
            <a:r>
              <a:rPr lang="pl-PL" sz="1200" b="1" dirty="0" err="1" smtClean="0"/>
              <a:t>too</a:t>
            </a:r>
            <a:r>
              <a:rPr lang="pl-PL" sz="1200" b="1" dirty="0" smtClean="0"/>
              <a:t> </a:t>
            </a:r>
            <a:r>
              <a:rPr lang="pl-PL" sz="1200" b="1" dirty="0" err="1" smtClean="0"/>
              <a:t>short</a:t>
            </a:r>
            <a:r>
              <a:rPr lang="pl-PL" sz="1200" b="1" dirty="0" smtClean="0"/>
              <a:t> (</a:t>
            </a:r>
            <a:r>
              <a:rPr lang="pl-PL" sz="1200" b="1" dirty="0" err="1" smtClean="0"/>
              <a:t>low</a:t>
            </a:r>
            <a:r>
              <a:rPr lang="pl-PL" sz="1200" b="1" dirty="0" smtClean="0"/>
              <a:t> precision)</a:t>
            </a:r>
            <a:endParaRPr lang="en-US" sz="1200" b="1" dirty="0"/>
          </a:p>
        </p:txBody>
      </p:sp>
      <p:sp>
        <p:nvSpPr>
          <p:cNvPr id="37" name="pole tekstowe 36"/>
          <p:cNvSpPr txBox="1"/>
          <p:nvPr/>
        </p:nvSpPr>
        <p:spPr>
          <a:xfrm>
            <a:off x="4644008" y="515719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 err="1" smtClean="0"/>
              <a:t>interrogation</a:t>
            </a:r>
            <a:r>
              <a:rPr lang="pl-PL" sz="1200" b="1" dirty="0" smtClean="0"/>
              <a:t> time </a:t>
            </a:r>
            <a:r>
              <a:rPr lang="pl-PL" sz="1200" b="1" dirty="0" err="1" smtClean="0"/>
              <a:t>too</a:t>
            </a:r>
            <a:r>
              <a:rPr lang="pl-PL" sz="1200" b="1" dirty="0" smtClean="0"/>
              <a:t> long (</a:t>
            </a:r>
            <a:r>
              <a:rPr lang="pl-PL" sz="1200" b="1" dirty="0" err="1" smtClean="0"/>
              <a:t>ambiguous</a:t>
            </a:r>
            <a:r>
              <a:rPr lang="pl-PL" sz="1200" b="1" dirty="0" smtClean="0"/>
              <a:t> </a:t>
            </a:r>
            <a:r>
              <a:rPr lang="pl-PL" sz="1200" b="1" dirty="0" err="1" smtClean="0"/>
              <a:t>estimation</a:t>
            </a:r>
            <a:r>
              <a:rPr lang="pl-PL" sz="1200" b="1" dirty="0" smtClean="0"/>
              <a:t>)</a:t>
            </a:r>
            <a:endParaRPr lang="en-US" sz="1200" b="1" dirty="0"/>
          </a:p>
        </p:txBody>
      </p:sp>
      <p:sp>
        <p:nvSpPr>
          <p:cNvPr id="38" name="Nawias klamrowy otwierający 37"/>
          <p:cNvSpPr/>
          <p:nvPr/>
        </p:nvSpPr>
        <p:spPr>
          <a:xfrm rot="-5400000">
            <a:off x="1511660" y="4329100"/>
            <a:ext cx="288032" cy="1368152"/>
          </a:xfrm>
          <a:prstGeom prst="leftBrace">
            <a:avLst>
              <a:gd name="adj1" fmla="val 50736"/>
              <a:gd name="adj2" fmla="val 51680"/>
            </a:avLst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Nawias klamrowy otwierający 39"/>
          <p:cNvSpPr/>
          <p:nvPr/>
        </p:nvSpPr>
        <p:spPr>
          <a:xfrm rot="-5400000">
            <a:off x="5580112" y="4149080"/>
            <a:ext cx="288032" cy="1872208"/>
          </a:xfrm>
          <a:prstGeom prst="leftBrace">
            <a:avLst>
              <a:gd name="adj1" fmla="val 50736"/>
              <a:gd name="adj2" fmla="val 51680"/>
            </a:avLst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Prostokąt 40"/>
          <p:cNvSpPr/>
          <p:nvPr/>
        </p:nvSpPr>
        <p:spPr>
          <a:xfrm>
            <a:off x="6876256" y="3933056"/>
            <a:ext cx="1956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prstClr val="black"/>
                </a:solidFill>
              </a:rPr>
              <a:t>Heisenberg </a:t>
            </a:r>
            <a:r>
              <a:rPr lang="pl-PL" b="1" dirty="0" err="1" smtClean="0">
                <a:solidFill>
                  <a:prstClr val="black"/>
                </a:solidFill>
              </a:rPr>
              <a:t>scaling</a:t>
            </a:r>
            <a:endParaRPr lang="en-US" dirty="0"/>
          </a:p>
        </p:txBody>
      </p:sp>
      <p:sp>
        <p:nvSpPr>
          <p:cNvPr id="45" name="Prostokąt 44"/>
          <p:cNvSpPr/>
          <p:nvPr/>
        </p:nvSpPr>
        <p:spPr>
          <a:xfrm>
            <a:off x="6954912" y="3462536"/>
            <a:ext cx="1853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prstClr val="black"/>
                </a:solidFill>
              </a:rPr>
              <a:t>„</a:t>
            </a:r>
            <a:r>
              <a:rPr lang="pl-PL" b="1" dirty="0" err="1" smtClean="0">
                <a:solidFill>
                  <a:prstClr val="black"/>
                </a:solidFill>
              </a:rPr>
              <a:t>classical</a:t>
            </a:r>
            <a:r>
              <a:rPr lang="pl-PL" b="1" dirty="0" smtClean="0">
                <a:solidFill>
                  <a:prstClr val="black"/>
                </a:solidFill>
              </a:rPr>
              <a:t>” </a:t>
            </a:r>
            <a:r>
              <a:rPr lang="pl-PL" b="1" dirty="0" err="1" smtClean="0">
                <a:solidFill>
                  <a:prstClr val="black"/>
                </a:solidFill>
              </a:rPr>
              <a:t>scaling</a:t>
            </a:r>
            <a:endParaRPr lang="en-US" dirty="0"/>
          </a:p>
        </p:txBody>
      </p:sp>
      <p:cxnSp>
        <p:nvCxnSpPr>
          <p:cNvPr id="47" name="Łącznik prosty ze strzałką 46"/>
          <p:cNvCxnSpPr>
            <a:stCxn id="41" idx="1"/>
          </p:cNvCxnSpPr>
          <p:nvPr/>
        </p:nvCxnSpPr>
        <p:spPr>
          <a:xfrm flipH="1" flipV="1">
            <a:off x="6372200" y="4077072"/>
            <a:ext cx="504056" cy="406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ze strzałką 47"/>
          <p:cNvCxnSpPr/>
          <p:nvPr/>
        </p:nvCxnSpPr>
        <p:spPr>
          <a:xfrm flipH="1" flipV="1">
            <a:off x="6444208" y="3645024"/>
            <a:ext cx="504056" cy="406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Obraz 5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7544" y="6237312"/>
            <a:ext cx="1028702" cy="251003"/>
          </a:xfrm>
          <a:prstGeom prst="rect">
            <a:avLst/>
          </a:prstGeom>
          <a:noFill/>
          <a:ln/>
          <a:effectLst/>
        </p:spPr>
      </p:pic>
      <p:pic>
        <p:nvPicPr>
          <p:cNvPr id="62" name="Obraz 6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832248" y="6197476"/>
            <a:ext cx="6401270" cy="297637"/>
          </a:xfrm>
          <a:prstGeom prst="rect">
            <a:avLst/>
          </a:prstGeom>
          <a:noFill/>
          <a:ln/>
          <a:effectLst/>
        </p:spPr>
      </p:pic>
      <p:grpSp>
        <p:nvGrpSpPr>
          <p:cNvPr id="24" name="Grupa 23"/>
          <p:cNvGrpSpPr/>
          <p:nvPr/>
        </p:nvGrpSpPr>
        <p:grpSpPr>
          <a:xfrm>
            <a:off x="3779912" y="2852936"/>
            <a:ext cx="2880320" cy="1656184"/>
            <a:chOff x="3779912" y="2852936"/>
            <a:chExt cx="2880320" cy="1656184"/>
          </a:xfrm>
        </p:grpSpPr>
        <p:sp>
          <p:nvSpPr>
            <p:cNvPr id="20" name="Prostokąt 19"/>
            <p:cNvSpPr/>
            <p:nvPr/>
          </p:nvSpPr>
          <p:spPr>
            <a:xfrm>
              <a:off x="3779912" y="3140968"/>
              <a:ext cx="2880320" cy="1368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rostokąt 20"/>
            <p:cNvSpPr/>
            <p:nvPr/>
          </p:nvSpPr>
          <p:spPr>
            <a:xfrm>
              <a:off x="4211960" y="2852936"/>
              <a:ext cx="2232248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  <p:bldP spid="37" grpId="0"/>
      <p:bldP spid="38" grpId="0" animBg="1"/>
      <p:bldP spid="40" grpId="0" animBg="1"/>
      <p:bldP spid="41" grpId="0"/>
      <p:bldP spid="4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8927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Optimal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Bayesian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estimation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strategy</a:t>
            </a:r>
            <a:r>
              <a:rPr lang="pl-PL" sz="4400" b="1" dirty="0" smtClean="0">
                <a:solidFill>
                  <a:prstClr val="black"/>
                </a:solidFill>
              </a:rPr>
              <a:t/>
            </a:r>
            <a:br>
              <a:rPr lang="pl-PL" sz="4400" b="1" dirty="0" smtClean="0">
                <a:solidFill>
                  <a:prstClr val="black"/>
                </a:solidFill>
              </a:rPr>
            </a:br>
            <a:r>
              <a:rPr lang="pl-PL" sz="2800" b="1" dirty="0" err="1" smtClean="0">
                <a:solidFill>
                  <a:prstClr val="black"/>
                </a:solidFill>
              </a:rPr>
              <a:t>with</a:t>
            </a:r>
            <a:r>
              <a:rPr lang="pl-PL" sz="2800" b="1" dirty="0" smtClean="0">
                <a:solidFill>
                  <a:prstClr val="black"/>
                </a:solidFill>
              </a:rPr>
              <a:t> </a:t>
            </a:r>
            <a:r>
              <a:rPr lang="pl-PL" sz="2800" b="1" dirty="0" err="1" smtClean="0">
                <a:solidFill>
                  <a:prstClr val="black"/>
                </a:solidFill>
              </a:rPr>
              <a:t>collective</a:t>
            </a:r>
            <a:r>
              <a:rPr lang="pl-PL" sz="2800" b="1" dirty="0" smtClean="0">
                <a:solidFill>
                  <a:prstClr val="black"/>
                </a:solidFill>
              </a:rPr>
              <a:t> </a:t>
            </a:r>
            <a:r>
              <a:rPr lang="pl-PL" sz="2800" b="1" dirty="0" err="1" smtClean="0">
                <a:solidFill>
                  <a:prstClr val="black"/>
                </a:solidFill>
              </a:rPr>
              <a:t>dephasing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pic>
        <p:nvPicPr>
          <p:cNvPr id="10" name="Obraz 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648348" y="1375668"/>
            <a:ext cx="3068076" cy="354418"/>
          </a:xfrm>
          <a:prstGeom prst="rect">
            <a:avLst/>
          </a:prstGeom>
          <a:noFill/>
          <a:ln/>
          <a:effectLst/>
        </p:spPr>
      </p:pic>
      <p:sp>
        <p:nvSpPr>
          <p:cNvPr id="7" name="Prostokąt 6"/>
          <p:cNvSpPr/>
          <p:nvPr/>
        </p:nvSpPr>
        <p:spPr>
          <a:xfrm>
            <a:off x="295424" y="1379860"/>
            <a:ext cx="3169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prstClr val="black"/>
                </a:solidFill>
              </a:rPr>
              <a:t>For </a:t>
            </a:r>
            <a:r>
              <a:rPr lang="pl-PL" b="1" dirty="0" err="1" smtClean="0">
                <a:solidFill>
                  <a:prstClr val="black"/>
                </a:solidFill>
              </a:rPr>
              <a:t>gaussian</a:t>
            </a:r>
            <a:r>
              <a:rPr lang="pl-PL" b="1" dirty="0" smtClean="0">
                <a:solidFill>
                  <a:prstClr val="black"/>
                </a:solidFill>
              </a:rPr>
              <a:t> </a:t>
            </a:r>
            <a:r>
              <a:rPr lang="pl-PL" b="1" dirty="0" err="1" smtClean="0">
                <a:solidFill>
                  <a:prstClr val="black"/>
                </a:solidFill>
              </a:rPr>
              <a:t>dephasing</a:t>
            </a:r>
            <a:r>
              <a:rPr lang="pl-PL" b="1" dirty="0" smtClean="0">
                <a:solidFill>
                  <a:prstClr val="black"/>
                </a:solidFill>
              </a:rPr>
              <a:t> </a:t>
            </a:r>
            <a:r>
              <a:rPr lang="pl-PL" b="1" dirty="0" err="1" smtClean="0">
                <a:solidFill>
                  <a:prstClr val="black"/>
                </a:solidFill>
              </a:rPr>
              <a:t>process</a:t>
            </a:r>
            <a:endParaRPr lang="en-US" dirty="0"/>
          </a:p>
        </p:txBody>
      </p:sp>
      <p:sp>
        <p:nvSpPr>
          <p:cNvPr id="11" name="Prostokąt 10"/>
          <p:cNvSpPr/>
          <p:nvPr/>
        </p:nvSpPr>
        <p:spPr>
          <a:xfrm>
            <a:off x="4067944" y="1844824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err="1" smtClean="0">
                <a:solidFill>
                  <a:prstClr val="black"/>
                </a:solidFill>
              </a:rPr>
              <a:t>Decoherence</a:t>
            </a:r>
            <a:r>
              <a:rPr lang="pl-PL" sz="1400" dirty="0" smtClean="0">
                <a:solidFill>
                  <a:prstClr val="black"/>
                </a:solidFill>
              </a:rPr>
              <a:t> </a:t>
            </a:r>
            <a:r>
              <a:rPr lang="pl-PL" sz="1400" dirty="0" err="1" smtClean="0">
                <a:solidFill>
                  <a:prstClr val="black"/>
                </a:solidFill>
              </a:rPr>
              <a:t>factor</a:t>
            </a:r>
            <a:r>
              <a:rPr lang="pl-PL" sz="1400" dirty="0" smtClean="0">
                <a:solidFill>
                  <a:prstClr val="black"/>
                </a:solidFill>
              </a:rPr>
              <a:t> (</a:t>
            </a:r>
            <a:r>
              <a:rPr lang="pl-PL" sz="1400" dirty="0" err="1" smtClean="0">
                <a:solidFill>
                  <a:prstClr val="black"/>
                </a:solidFill>
              </a:rPr>
              <a:t>depends</a:t>
            </a:r>
            <a:r>
              <a:rPr lang="pl-PL" sz="1400" dirty="0" smtClean="0">
                <a:solidFill>
                  <a:prstClr val="black"/>
                </a:solidFill>
              </a:rPr>
              <a:t> on </a:t>
            </a:r>
            <a:r>
              <a:rPr lang="pl-PL" sz="1400" dirty="0" err="1" smtClean="0">
                <a:solidFill>
                  <a:prstClr val="black"/>
                </a:solidFill>
              </a:rPr>
              <a:t>memory</a:t>
            </a:r>
            <a:r>
              <a:rPr lang="pl-PL" sz="1400" dirty="0" smtClean="0">
                <a:solidFill>
                  <a:prstClr val="black"/>
                </a:solidFill>
              </a:rPr>
              <a:t> </a:t>
            </a:r>
            <a:r>
              <a:rPr lang="pl-PL" sz="1400" dirty="0" err="1" smtClean="0">
                <a:solidFill>
                  <a:prstClr val="black"/>
                </a:solidFill>
              </a:rPr>
              <a:t>effects</a:t>
            </a:r>
            <a:r>
              <a:rPr lang="pl-PL" sz="1400" dirty="0" smtClean="0">
                <a:solidFill>
                  <a:prstClr val="black"/>
                </a:solidFill>
              </a:rPr>
              <a:t> of </a:t>
            </a:r>
            <a:r>
              <a:rPr lang="pl-PL" sz="1400" dirty="0" err="1" smtClean="0">
                <a:solidFill>
                  <a:prstClr val="black"/>
                </a:solidFill>
              </a:rPr>
              <a:t>the</a:t>
            </a:r>
            <a:r>
              <a:rPr lang="pl-PL" sz="1400" dirty="0" smtClean="0">
                <a:solidFill>
                  <a:prstClr val="black"/>
                </a:solidFill>
              </a:rPr>
              <a:t> </a:t>
            </a:r>
            <a:r>
              <a:rPr lang="pl-PL" sz="1400" dirty="0" err="1" smtClean="0">
                <a:solidFill>
                  <a:prstClr val="black"/>
                </a:solidFill>
              </a:rPr>
              <a:t>dephasing</a:t>
            </a:r>
            <a:r>
              <a:rPr lang="pl-PL" sz="1400" dirty="0" smtClean="0">
                <a:solidFill>
                  <a:prstClr val="black"/>
                </a:solidFill>
              </a:rPr>
              <a:t> </a:t>
            </a:r>
            <a:r>
              <a:rPr lang="pl-PL" sz="1400" dirty="0" err="1" smtClean="0">
                <a:solidFill>
                  <a:prstClr val="black"/>
                </a:solidFill>
              </a:rPr>
              <a:t>process</a:t>
            </a:r>
            <a:r>
              <a:rPr lang="pl-PL" sz="1400" dirty="0" smtClean="0">
                <a:solidFill>
                  <a:prstClr val="black"/>
                </a:solidFill>
              </a:rPr>
              <a:t>). </a:t>
            </a:r>
            <a:endParaRPr lang="en-US" sz="1400" dirty="0"/>
          </a:p>
        </p:txBody>
      </p:sp>
      <p:cxnSp>
        <p:nvCxnSpPr>
          <p:cNvPr id="13" name="Łącznik prosty ze strzałką 12"/>
          <p:cNvCxnSpPr/>
          <p:nvPr/>
        </p:nvCxnSpPr>
        <p:spPr>
          <a:xfrm flipH="1" flipV="1">
            <a:off x="5724128" y="1700808"/>
            <a:ext cx="72008" cy="14401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az 1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139952" y="2420888"/>
            <a:ext cx="3780617" cy="223178"/>
          </a:xfrm>
          <a:prstGeom prst="rect">
            <a:avLst/>
          </a:prstGeom>
          <a:noFill/>
          <a:ln/>
          <a:effectLst/>
        </p:spPr>
      </p:pic>
      <p:pic>
        <p:nvPicPr>
          <p:cNvPr id="19" name="Obraz 1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147" t="-21771" r="-2147" b="-21771"/>
          <a:stretch>
            <a:fillRect/>
          </a:stretch>
        </p:blipFill>
        <p:spPr bwMode="auto">
          <a:xfrm>
            <a:off x="2411760" y="3284984"/>
            <a:ext cx="3663598" cy="49735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18" name="Prostokąt 17"/>
          <p:cNvSpPr/>
          <p:nvPr/>
        </p:nvSpPr>
        <p:spPr>
          <a:xfrm>
            <a:off x="323528" y="2708920"/>
            <a:ext cx="2096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err="1" smtClean="0">
                <a:solidFill>
                  <a:prstClr val="black"/>
                </a:solidFill>
              </a:rPr>
              <a:t>Optimal</a:t>
            </a:r>
            <a:r>
              <a:rPr lang="pl-PL" b="1" dirty="0" smtClean="0">
                <a:solidFill>
                  <a:prstClr val="black"/>
                </a:solidFill>
              </a:rPr>
              <a:t> </a:t>
            </a:r>
            <a:r>
              <a:rPr lang="pl-PL" b="1" dirty="0" err="1" smtClean="0">
                <a:solidFill>
                  <a:prstClr val="black"/>
                </a:solidFill>
              </a:rPr>
              <a:t>estimation</a:t>
            </a:r>
            <a:r>
              <a:rPr lang="pl-PL" b="1" dirty="0" smtClean="0">
                <a:solidFill>
                  <a:prstClr val="black"/>
                </a:solidFill>
              </a:rPr>
              <a:t>:</a:t>
            </a:r>
            <a:endParaRPr lang="en-US" dirty="0"/>
          </a:p>
        </p:txBody>
      </p:sp>
      <p:sp>
        <p:nvSpPr>
          <p:cNvPr id="20" name="Prostokąt 19"/>
          <p:cNvSpPr/>
          <p:nvPr/>
        </p:nvSpPr>
        <p:spPr>
          <a:xfrm>
            <a:off x="323528" y="4077072"/>
            <a:ext cx="7105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prstClr val="black"/>
                </a:solidFill>
              </a:rPr>
              <a:t>No </a:t>
            </a:r>
            <a:r>
              <a:rPr lang="pl-PL" b="1" dirty="0" err="1" smtClean="0">
                <a:solidFill>
                  <a:prstClr val="black"/>
                </a:solidFill>
              </a:rPr>
              <a:t>need</a:t>
            </a:r>
            <a:r>
              <a:rPr lang="pl-PL" b="1" dirty="0" smtClean="0">
                <a:solidFill>
                  <a:prstClr val="black"/>
                </a:solidFill>
              </a:rPr>
              <a:t> to </a:t>
            </a:r>
            <a:r>
              <a:rPr lang="pl-PL" b="1" dirty="0" err="1" smtClean="0">
                <a:solidFill>
                  <a:prstClr val="black"/>
                </a:solidFill>
              </a:rPr>
              <a:t>calculate</a:t>
            </a:r>
            <a:r>
              <a:rPr lang="pl-PL" b="1" dirty="0" smtClean="0">
                <a:solidFill>
                  <a:prstClr val="black"/>
                </a:solidFill>
              </a:rPr>
              <a:t> </a:t>
            </a:r>
            <a:r>
              <a:rPr lang="pl-PL" b="1" dirty="0" err="1" smtClean="0">
                <a:solidFill>
                  <a:prstClr val="black"/>
                </a:solidFill>
              </a:rPr>
              <a:t>anything</a:t>
            </a:r>
            <a:r>
              <a:rPr lang="pl-PL" b="1" dirty="0" smtClean="0">
                <a:solidFill>
                  <a:prstClr val="black"/>
                </a:solidFill>
              </a:rPr>
              <a:t> </a:t>
            </a:r>
            <a:r>
              <a:rPr lang="pl-PL" b="1" dirty="0" err="1" smtClean="0">
                <a:solidFill>
                  <a:prstClr val="black"/>
                </a:solidFill>
              </a:rPr>
              <a:t>new</a:t>
            </a:r>
            <a:r>
              <a:rPr lang="pl-PL" b="1" dirty="0" smtClean="0">
                <a:solidFill>
                  <a:prstClr val="black"/>
                </a:solidFill>
              </a:rPr>
              <a:t>!!! All </a:t>
            </a:r>
            <a:r>
              <a:rPr lang="pl-PL" b="1" dirty="0" err="1" smtClean="0">
                <a:solidFill>
                  <a:prstClr val="black"/>
                </a:solidFill>
              </a:rPr>
              <a:t>information</a:t>
            </a:r>
            <a:r>
              <a:rPr lang="pl-PL" b="1" dirty="0" smtClean="0">
                <a:solidFill>
                  <a:prstClr val="black"/>
                </a:solidFill>
              </a:rPr>
              <a:t> </a:t>
            </a:r>
            <a:r>
              <a:rPr lang="pl-PL" b="1" dirty="0" err="1" smtClean="0">
                <a:solidFill>
                  <a:prstClr val="black"/>
                </a:solidFill>
              </a:rPr>
              <a:t>already</a:t>
            </a:r>
            <a:r>
              <a:rPr lang="pl-PL" b="1" dirty="0" smtClean="0">
                <a:solidFill>
                  <a:prstClr val="black"/>
                </a:solidFill>
              </a:rPr>
              <a:t> </a:t>
            </a:r>
            <a:r>
              <a:rPr lang="pl-PL" b="1" dirty="0" err="1" smtClean="0">
                <a:solidFill>
                  <a:prstClr val="black"/>
                </a:solidFill>
              </a:rPr>
              <a:t>present</a:t>
            </a:r>
            <a:r>
              <a:rPr lang="pl-PL" b="1" dirty="0" smtClean="0">
                <a:solidFill>
                  <a:prstClr val="black"/>
                </a:solidFill>
              </a:rPr>
              <a:t> </a:t>
            </a:r>
            <a:r>
              <a:rPr lang="pl-PL" b="1" dirty="0" err="1" smtClean="0">
                <a:solidFill>
                  <a:prstClr val="black"/>
                </a:solidFill>
              </a:rPr>
              <a:t>in</a:t>
            </a:r>
            <a:r>
              <a:rPr lang="pl-PL" b="1" dirty="0" smtClean="0">
                <a:solidFill>
                  <a:prstClr val="black"/>
                </a:solidFill>
              </a:rPr>
              <a:t>: </a:t>
            </a: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8304" y="3429000"/>
            <a:ext cx="1450981" cy="96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" name="Grupa 16"/>
          <p:cNvGrpSpPr/>
          <p:nvPr/>
        </p:nvGrpSpPr>
        <p:grpSpPr>
          <a:xfrm>
            <a:off x="395536" y="4725144"/>
            <a:ext cx="8352928" cy="369332"/>
            <a:chOff x="395536" y="4725144"/>
            <a:chExt cx="8352928" cy="369332"/>
          </a:xfrm>
        </p:grpSpPr>
        <p:pic>
          <p:nvPicPr>
            <p:cNvPr id="23" name="Obraz 22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95536" y="4797152"/>
              <a:ext cx="891542" cy="251003"/>
            </a:xfrm>
            <a:prstGeom prst="rect">
              <a:avLst/>
            </a:prstGeom>
            <a:solidFill>
              <a:schemeClr val="bg1"/>
            </a:solidFill>
            <a:ln/>
            <a:effectLst/>
          </p:spPr>
        </p:pic>
        <p:sp>
          <p:nvSpPr>
            <p:cNvPr id="24" name="Prostokąt 23"/>
            <p:cNvSpPr/>
            <p:nvPr/>
          </p:nvSpPr>
          <p:spPr>
            <a:xfrm>
              <a:off x="1331640" y="4725144"/>
              <a:ext cx="74168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dirty="0" smtClean="0">
                  <a:solidFill>
                    <a:prstClr val="black"/>
                  </a:solidFill>
                </a:rPr>
                <a:t>Fisher of a state </a:t>
              </a:r>
              <a:r>
                <a:rPr lang="pl-PL" dirty="0" err="1" smtClean="0">
                  <a:solidFill>
                    <a:prstClr val="black"/>
                  </a:solidFill>
                </a:rPr>
                <a:t>smeared</a:t>
              </a:r>
              <a:r>
                <a:rPr lang="pl-PL" dirty="0" smtClean="0">
                  <a:solidFill>
                    <a:prstClr val="black"/>
                  </a:solidFill>
                </a:rPr>
                <a:t> </a:t>
              </a:r>
              <a:r>
                <a:rPr lang="pl-PL" dirty="0" err="1" smtClean="0">
                  <a:solidFill>
                    <a:prstClr val="black"/>
                  </a:solidFill>
                </a:rPr>
                <a:t>with</a:t>
              </a:r>
              <a:r>
                <a:rPr lang="pl-PL" dirty="0" smtClean="0">
                  <a:solidFill>
                    <a:prstClr val="black"/>
                  </a:solidFill>
                </a:rPr>
                <a:t> an </a:t>
              </a:r>
              <a:r>
                <a:rPr lang="pl-PL" dirty="0" err="1" smtClean="0">
                  <a:solidFill>
                    <a:prstClr val="black"/>
                  </a:solidFill>
                </a:rPr>
                <a:t>effective</a:t>
              </a:r>
              <a:r>
                <a:rPr lang="pl-PL" dirty="0" smtClean="0">
                  <a:solidFill>
                    <a:prstClr val="black"/>
                  </a:solidFill>
                </a:rPr>
                <a:t> </a:t>
              </a:r>
              <a:r>
                <a:rPr lang="pl-PL" dirty="0" err="1" smtClean="0">
                  <a:solidFill>
                    <a:prstClr val="black"/>
                  </a:solidFill>
                </a:rPr>
                <a:t>prior</a:t>
              </a:r>
              <a:r>
                <a:rPr lang="pl-PL" dirty="0" smtClean="0">
                  <a:solidFill>
                    <a:prstClr val="black"/>
                  </a:solidFill>
                </a:rPr>
                <a:t> </a:t>
              </a:r>
              <a:r>
                <a:rPr lang="pl-PL" dirty="0" err="1" smtClean="0">
                  <a:solidFill>
                    <a:prstClr val="black"/>
                  </a:solidFill>
                </a:rPr>
                <a:t>distribution</a:t>
              </a:r>
              <a:endParaRPr lang="en-US" dirty="0"/>
            </a:p>
          </p:txBody>
        </p:sp>
      </p:grpSp>
      <p:pic>
        <p:nvPicPr>
          <p:cNvPr id="26" name="Obraz 25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464" t="-21771" r="-2464" b="-21771"/>
          <a:stretch>
            <a:fillRect/>
          </a:stretch>
        </p:blipFill>
        <p:spPr bwMode="auto">
          <a:xfrm>
            <a:off x="2555776" y="5229200"/>
            <a:ext cx="3349684" cy="51871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</p:pic>
      <p:cxnSp>
        <p:nvCxnSpPr>
          <p:cNvPr id="29" name="Łącznik prosty ze strzałką 28"/>
          <p:cNvCxnSpPr/>
          <p:nvPr/>
        </p:nvCxnSpPr>
        <p:spPr>
          <a:xfrm flipH="1" flipV="1">
            <a:off x="4932040" y="5661248"/>
            <a:ext cx="504056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rostokąt 30"/>
          <p:cNvSpPr/>
          <p:nvPr/>
        </p:nvSpPr>
        <p:spPr>
          <a:xfrm>
            <a:off x="3419872" y="6021288"/>
            <a:ext cx="5724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 smtClean="0">
                <a:solidFill>
                  <a:prstClr val="black"/>
                </a:solidFill>
              </a:rPr>
              <a:t>If</a:t>
            </a:r>
            <a:r>
              <a:rPr lang="pl-PL" dirty="0" smtClean="0">
                <a:solidFill>
                  <a:prstClr val="black"/>
                </a:solidFill>
              </a:rPr>
              <a:t> </a:t>
            </a:r>
            <a:r>
              <a:rPr lang="pl-PL" dirty="0" err="1" smtClean="0">
                <a:solidFill>
                  <a:prstClr val="black"/>
                </a:solidFill>
              </a:rPr>
              <a:t>this</a:t>
            </a:r>
            <a:r>
              <a:rPr lang="pl-PL" dirty="0" smtClean="0">
                <a:solidFill>
                  <a:prstClr val="black"/>
                </a:solidFill>
              </a:rPr>
              <a:t> term </a:t>
            </a:r>
            <a:r>
              <a:rPr lang="pl-PL" dirty="0" err="1" smtClean="0">
                <a:solidFill>
                  <a:prstClr val="black"/>
                </a:solidFill>
              </a:rPr>
              <a:t>dominates</a:t>
            </a:r>
            <a:r>
              <a:rPr lang="pl-PL" dirty="0" smtClean="0">
                <a:solidFill>
                  <a:prstClr val="black"/>
                </a:solidFill>
              </a:rPr>
              <a:t>, </a:t>
            </a:r>
            <a:r>
              <a:rPr lang="pl-PL" dirty="0" err="1" smtClean="0">
                <a:solidFill>
                  <a:prstClr val="black"/>
                </a:solidFill>
              </a:rPr>
              <a:t>optimal</a:t>
            </a:r>
            <a:r>
              <a:rPr lang="pl-PL" dirty="0" smtClean="0">
                <a:solidFill>
                  <a:prstClr val="black"/>
                </a:solidFill>
              </a:rPr>
              <a:t> </a:t>
            </a:r>
            <a:r>
              <a:rPr lang="pl-PL" dirty="0" err="1" smtClean="0">
                <a:solidFill>
                  <a:prstClr val="black"/>
                </a:solidFill>
              </a:rPr>
              <a:t>strategy</a:t>
            </a:r>
            <a:r>
              <a:rPr lang="pl-PL" dirty="0" smtClean="0">
                <a:solidFill>
                  <a:prstClr val="black"/>
                </a:solidFill>
              </a:rPr>
              <a:t> will not </a:t>
            </a:r>
            <a:r>
              <a:rPr lang="pl-PL" dirty="0" err="1" smtClean="0">
                <a:solidFill>
                  <a:prstClr val="black"/>
                </a:solidFill>
              </a:rPr>
              <a:t>depend</a:t>
            </a:r>
            <a:r>
              <a:rPr lang="pl-PL" dirty="0" smtClean="0">
                <a:solidFill>
                  <a:prstClr val="black"/>
                </a:solidFill>
              </a:rPr>
              <a:t> on </a:t>
            </a:r>
            <a:r>
              <a:rPr lang="pl-PL" dirty="0" err="1" smtClean="0">
                <a:solidFill>
                  <a:prstClr val="black"/>
                </a:solidFill>
              </a:rPr>
              <a:t>the</a:t>
            </a:r>
            <a:r>
              <a:rPr lang="pl-PL" dirty="0" smtClean="0">
                <a:solidFill>
                  <a:prstClr val="black"/>
                </a:solidFill>
              </a:rPr>
              <a:t> </a:t>
            </a:r>
            <a:r>
              <a:rPr lang="pl-PL" dirty="0" err="1" smtClean="0">
                <a:solidFill>
                  <a:prstClr val="black"/>
                </a:solidFill>
              </a:rPr>
              <a:t>prior</a:t>
            </a:r>
            <a:r>
              <a:rPr lang="pl-PL" dirty="0" smtClean="0">
                <a:solidFill>
                  <a:prstClr val="black"/>
                </a:solidFill>
              </a:rPr>
              <a:t> </a:t>
            </a:r>
            <a:r>
              <a:rPr lang="pl-PL" dirty="0" err="1" smtClean="0">
                <a:solidFill>
                  <a:prstClr val="black"/>
                </a:solidFill>
              </a:rPr>
              <a:t>distribution</a:t>
            </a:r>
            <a:r>
              <a:rPr lang="pl-PL" dirty="0" smtClean="0">
                <a:solidFill>
                  <a:prstClr val="black"/>
                </a:solidFill>
              </a:rPr>
              <a:t> </a:t>
            </a:r>
            <a:r>
              <a:rPr lang="pl-PL" dirty="0" err="1" smtClean="0">
                <a:solidFill>
                  <a:prstClr val="black"/>
                </a:solidFill>
              </a:rPr>
              <a:t>(simpl</a:t>
            </a:r>
            <a:r>
              <a:rPr lang="pl-PL" dirty="0" smtClean="0">
                <a:solidFill>
                  <a:prstClr val="black"/>
                </a:solidFill>
              </a:rPr>
              <a:t>e Fisher </a:t>
            </a:r>
            <a:r>
              <a:rPr lang="pl-PL" dirty="0" err="1" smtClean="0">
                <a:solidFill>
                  <a:prstClr val="black"/>
                </a:solidFill>
              </a:rPr>
              <a:t>approach</a:t>
            </a:r>
            <a:r>
              <a:rPr lang="pl-PL" dirty="0" smtClean="0">
                <a:solidFill>
                  <a:prstClr val="black"/>
                </a:solidFill>
              </a:rPr>
              <a:t> correct)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20" grpId="0"/>
      <p:bldP spid="3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89279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pl-PL" sz="4400" b="1" dirty="0" err="1" smtClean="0">
                <a:solidFill>
                  <a:prstClr val="black"/>
                </a:solidFill>
              </a:rPr>
              <a:t>Apply</a:t>
            </a:r>
            <a:r>
              <a:rPr lang="pl-PL" sz="4400" b="1" dirty="0" smtClean="0">
                <a:solidFill>
                  <a:prstClr val="black"/>
                </a:solidFill>
              </a:rPr>
              <a:t> to </a:t>
            </a:r>
            <a:r>
              <a:rPr lang="pl-PL" sz="4400" b="1" dirty="0" err="1" smtClean="0">
                <a:solidFill>
                  <a:prstClr val="black"/>
                </a:solidFill>
              </a:rPr>
              <a:t>atomic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clock</a:t>
            </a:r>
            <a:r>
              <a:rPr lang="pl-PL" sz="4400" b="1" dirty="0" smtClean="0">
                <a:solidFill>
                  <a:prstClr val="black"/>
                </a:solidFill>
              </a:rPr>
              <a:t> </a:t>
            </a:r>
            <a:r>
              <a:rPr lang="pl-PL" sz="4400" b="1" dirty="0" err="1" smtClean="0">
                <a:solidFill>
                  <a:prstClr val="black"/>
                </a:solidFill>
              </a:rPr>
              <a:t>operation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79512" y="6488668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dirty="0" smtClean="0">
                <a:solidFill>
                  <a:prstClr val="black"/>
                </a:solidFill>
              </a:rPr>
              <a:t>K. </a:t>
            </a:r>
            <a:r>
              <a:rPr lang="pl-PL" dirty="0" err="1" smtClean="0">
                <a:solidFill>
                  <a:prstClr val="black"/>
                </a:solidFill>
              </a:rPr>
              <a:t>Macieszczak</a:t>
            </a:r>
            <a:r>
              <a:rPr lang="pl-PL" dirty="0" smtClean="0">
                <a:solidFill>
                  <a:prstClr val="black"/>
                </a:solidFill>
              </a:rPr>
              <a:t>, RDD,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pl-PL" dirty="0" smtClean="0">
                <a:solidFill>
                  <a:prstClr val="black"/>
                </a:solidFill>
              </a:rPr>
              <a:t>M. </a:t>
            </a:r>
            <a:r>
              <a:rPr lang="pl-PL" dirty="0" err="1" smtClean="0">
                <a:solidFill>
                  <a:prstClr val="black"/>
                </a:solidFill>
              </a:rPr>
              <a:t>Fraas</a:t>
            </a:r>
            <a:r>
              <a:rPr lang="pl-PL" dirty="0" smtClean="0">
                <a:solidFill>
                  <a:prstClr val="black"/>
                </a:solidFill>
              </a:rPr>
              <a:t>, </a:t>
            </a:r>
            <a:r>
              <a:rPr lang="pl-PL" dirty="0" err="1" smtClean="0">
                <a:solidFill>
                  <a:prstClr val="black"/>
                </a:solidFill>
              </a:rPr>
              <a:t>in</a:t>
            </a:r>
            <a:r>
              <a:rPr lang="pl-PL" dirty="0" smtClean="0">
                <a:solidFill>
                  <a:prstClr val="black"/>
                </a:solidFill>
              </a:rPr>
              <a:t> </a:t>
            </a:r>
            <a:r>
              <a:rPr lang="pl-PL" dirty="0" err="1" smtClean="0">
                <a:solidFill>
                  <a:prstClr val="black"/>
                </a:solidFill>
              </a:rPr>
              <a:t>preparation</a:t>
            </a:r>
            <a:r>
              <a:rPr lang="pl-PL" dirty="0" smtClean="0">
                <a:solidFill>
                  <a:prstClr val="black"/>
                </a:solidFill>
              </a:rPr>
              <a:t> (2013) </a:t>
            </a:r>
            <a:endParaRPr lang="en-US" dirty="0"/>
          </a:p>
        </p:txBody>
      </p:sp>
      <p:pic>
        <p:nvPicPr>
          <p:cNvPr id="12" name="Picture 2" descr="http://tf.nist.gov/images/nistf1-comp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3" y="980729"/>
            <a:ext cx="1080120" cy="182458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 l="13815" t="8872" b="7098"/>
          <a:stretch>
            <a:fillRect/>
          </a:stretch>
        </p:blipFill>
        <p:spPr bwMode="auto">
          <a:xfrm rot="10800000" flipV="1">
            <a:off x="2123728" y="1340768"/>
            <a:ext cx="1427365" cy="80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rostokąt 12"/>
          <p:cNvSpPr/>
          <p:nvPr/>
        </p:nvSpPr>
        <p:spPr>
          <a:xfrm>
            <a:off x="1547664" y="908720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 err="1" smtClean="0">
                <a:solidFill>
                  <a:prstClr val="black"/>
                </a:solidFill>
              </a:rPr>
              <a:t>crystal</a:t>
            </a:r>
            <a:r>
              <a:rPr lang="pl-PL" sz="1200" dirty="0" smtClean="0">
                <a:solidFill>
                  <a:prstClr val="black"/>
                </a:solidFill>
              </a:rPr>
              <a:t> </a:t>
            </a:r>
            <a:r>
              <a:rPr lang="pl-PL" sz="1200" dirty="0" err="1" smtClean="0">
                <a:solidFill>
                  <a:prstClr val="black"/>
                </a:solidFill>
              </a:rPr>
              <a:t>oscillator</a:t>
            </a:r>
            <a:r>
              <a:rPr lang="pl-PL" sz="1200" dirty="0" smtClean="0">
                <a:solidFill>
                  <a:prstClr val="black"/>
                </a:solidFill>
              </a:rPr>
              <a:t> </a:t>
            </a:r>
            <a:r>
              <a:rPr lang="pl-PL" sz="1200" dirty="0" err="1" smtClean="0">
                <a:solidFill>
                  <a:prstClr val="black"/>
                </a:solidFill>
              </a:rPr>
              <a:t>calibrated</a:t>
            </a:r>
            <a:r>
              <a:rPr lang="pl-PL" sz="1200" dirty="0" smtClean="0">
                <a:solidFill>
                  <a:prstClr val="black"/>
                </a:solidFill>
              </a:rPr>
              <a:t> to </a:t>
            </a:r>
            <a:r>
              <a:rPr lang="pl-PL" sz="1200" dirty="0" err="1" smtClean="0">
                <a:solidFill>
                  <a:prstClr val="black"/>
                </a:solidFill>
              </a:rPr>
              <a:t>atomic</a:t>
            </a:r>
            <a:r>
              <a:rPr lang="pl-PL" sz="1200" dirty="0" smtClean="0">
                <a:solidFill>
                  <a:prstClr val="black"/>
                </a:solidFill>
              </a:rPr>
              <a:t> </a:t>
            </a:r>
            <a:r>
              <a:rPr lang="pl-PL" sz="1200" dirty="0" err="1" smtClean="0">
                <a:solidFill>
                  <a:prstClr val="black"/>
                </a:solidFill>
              </a:rPr>
              <a:t>reference</a:t>
            </a:r>
            <a:endParaRPr lang="en-US" sz="1200" dirty="0"/>
          </a:p>
        </p:txBody>
      </p:sp>
      <p:cxnSp>
        <p:nvCxnSpPr>
          <p:cNvPr id="15" name="Łącznik łamany 14"/>
          <p:cNvCxnSpPr/>
          <p:nvPr/>
        </p:nvCxnSpPr>
        <p:spPr>
          <a:xfrm rot="10800000" flipV="1">
            <a:off x="1043608" y="1556792"/>
            <a:ext cx="1440160" cy="319164"/>
          </a:xfrm>
          <a:prstGeom prst="bentConnector3">
            <a:avLst>
              <a:gd name="adj1" fmla="val 50000"/>
            </a:avLst>
          </a:prstGeom>
          <a:ln w="28575">
            <a:solidFill>
              <a:srgbClr val="0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Kształt 45"/>
          <p:cNvCxnSpPr>
            <a:endCxn id="1026" idx="2"/>
          </p:cNvCxnSpPr>
          <p:nvPr/>
        </p:nvCxnSpPr>
        <p:spPr>
          <a:xfrm flipV="1">
            <a:off x="1547664" y="2142563"/>
            <a:ext cx="1289746" cy="494349"/>
          </a:xfrm>
          <a:prstGeom prst="bentConnector2">
            <a:avLst/>
          </a:prstGeom>
          <a:ln w="19050">
            <a:solidFill>
              <a:srgbClr val="0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rostokąt 46"/>
          <p:cNvSpPr/>
          <p:nvPr/>
        </p:nvSpPr>
        <p:spPr>
          <a:xfrm>
            <a:off x="1115616" y="2636912"/>
            <a:ext cx="2160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 err="1" smtClean="0">
                <a:solidFill>
                  <a:prstClr val="black"/>
                </a:solidFill>
              </a:rPr>
              <a:t>feedback</a:t>
            </a:r>
            <a:r>
              <a:rPr lang="pl-PL" sz="1200" dirty="0" smtClean="0">
                <a:solidFill>
                  <a:prstClr val="black"/>
                </a:solidFill>
              </a:rPr>
              <a:t> </a:t>
            </a:r>
            <a:r>
              <a:rPr lang="pl-PL" sz="1200" dirty="0" err="1" smtClean="0">
                <a:solidFill>
                  <a:prstClr val="black"/>
                </a:solidFill>
              </a:rPr>
              <a:t>correction</a:t>
            </a:r>
            <a:endParaRPr lang="en-US" sz="1200" dirty="0"/>
          </a:p>
        </p:txBody>
      </p:sp>
      <p:grpSp>
        <p:nvGrpSpPr>
          <p:cNvPr id="77" name="Grupa 76"/>
          <p:cNvGrpSpPr/>
          <p:nvPr/>
        </p:nvGrpSpPr>
        <p:grpSpPr>
          <a:xfrm>
            <a:off x="6516216" y="692696"/>
            <a:ext cx="2627784" cy="1872208"/>
            <a:chOff x="6516216" y="692696"/>
            <a:chExt cx="2627784" cy="1872208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 r="15748"/>
            <a:stretch>
              <a:fillRect/>
            </a:stretch>
          </p:blipFill>
          <p:spPr bwMode="auto">
            <a:xfrm>
              <a:off x="6876256" y="1124744"/>
              <a:ext cx="1733368" cy="1337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Prostokąt 26"/>
            <p:cNvSpPr/>
            <p:nvPr/>
          </p:nvSpPr>
          <p:spPr>
            <a:xfrm>
              <a:off x="6623720" y="692696"/>
              <a:ext cx="252028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200" dirty="0" err="1" smtClean="0">
                  <a:solidFill>
                    <a:prstClr val="black"/>
                  </a:solidFill>
                </a:rPr>
                <a:t>during</a:t>
              </a:r>
              <a:r>
                <a:rPr lang="pl-PL" sz="1200" dirty="0" smtClean="0">
                  <a:solidFill>
                    <a:prstClr val="black"/>
                  </a:solidFill>
                </a:rPr>
                <a:t>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the</a:t>
              </a:r>
              <a:r>
                <a:rPr lang="pl-PL" sz="1200" dirty="0" smtClean="0">
                  <a:solidFill>
                    <a:prstClr val="black"/>
                  </a:solidFill>
                </a:rPr>
                <a:t>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interrogation</a:t>
              </a:r>
              <a:r>
                <a:rPr lang="pl-PL" sz="1200" dirty="0" smtClean="0">
                  <a:solidFill>
                    <a:prstClr val="black"/>
                  </a:solidFill>
                </a:rPr>
                <a:t>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the</a:t>
              </a:r>
              <a:r>
                <a:rPr lang="pl-PL" sz="1200" dirty="0" smtClean="0">
                  <a:solidFill>
                    <a:prstClr val="black"/>
                  </a:solidFill>
                </a:rPr>
                <a:t>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oscilator</a:t>
              </a:r>
              <a:r>
                <a:rPr lang="pl-PL" sz="1200" dirty="0" smtClean="0">
                  <a:solidFill>
                    <a:prstClr val="black"/>
                  </a:solidFill>
                </a:rPr>
                <a:t>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uncertainty</a:t>
              </a:r>
              <a:r>
                <a:rPr lang="pl-PL" sz="1200" dirty="0" smtClean="0">
                  <a:solidFill>
                    <a:prstClr val="black"/>
                  </a:solidFill>
                </a:rPr>
                <a:t>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increases</a:t>
              </a:r>
              <a:endParaRPr lang="en-US" sz="1200" dirty="0"/>
            </a:p>
          </p:txBody>
        </p:sp>
        <p:sp>
          <p:nvSpPr>
            <p:cNvPr id="34" name="Prostokąt 33"/>
            <p:cNvSpPr/>
            <p:nvPr/>
          </p:nvSpPr>
          <p:spPr>
            <a:xfrm>
              <a:off x="6839744" y="1124744"/>
              <a:ext cx="2124744" cy="144016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Łącznik prosty ze strzałką 23"/>
            <p:cNvCxnSpPr>
              <a:stCxn id="29" idx="3"/>
              <a:endCxn id="34" idx="1"/>
            </p:cNvCxnSpPr>
            <p:nvPr/>
          </p:nvCxnSpPr>
          <p:spPr>
            <a:xfrm>
              <a:off x="6516216" y="1844824"/>
              <a:ext cx="323528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Obraz 43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6628007" y="1556791"/>
              <a:ext cx="91897" cy="160477"/>
            </a:xfrm>
            <a:prstGeom prst="rect">
              <a:avLst/>
            </a:prstGeom>
            <a:solidFill>
              <a:schemeClr val="bg1"/>
            </a:solidFill>
            <a:ln/>
            <a:effectLst/>
          </p:spPr>
        </p:pic>
      </p:grpSp>
      <p:grpSp>
        <p:nvGrpSpPr>
          <p:cNvPr id="76" name="Grupa 75"/>
          <p:cNvGrpSpPr/>
          <p:nvPr/>
        </p:nvGrpSpPr>
        <p:grpSpPr>
          <a:xfrm>
            <a:off x="4283968" y="692696"/>
            <a:ext cx="2520280" cy="1872208"/>
            <a:chOff x="4283968" y="692696"/>
            <a:chExt cx="2520280" cy="1872208"/>
          </a:xfrm>
        </p:grpSpPr>
        <p:sp>
          <p:nvSpPr>
            <p:cNvPr id="22" name="Prostokąt 21"/>
            <p:cNvSpPr/>
            <p:nvPr/>
          </p:nvSpPr>
          <p:spPr>
            <a:xfrm>
              <a:off x="4283968" y="692696"/>
              <a:ext cx="252028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200" dirty="0" err="1" smtClean="0">
                  <a:solidFill>
                    <a:prstClr val="black"/>
                  </a:solidFill>
                </a:rPr>
                <a:t>initial</a:t>
              </a:r>
              <a:r>
                <a:rPr lang="pl-PL" sz="1200" dirty="0" smtClean="0">
                  <a:solidFill>
                    <a:prstClr val="black"/>
                  </a:solidFill>
                </a:rPr>
                <a:t>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frequency</a:t>
              </a:r>
              <a:r>
                <a:rPr lang="pl-PL" sz="1200" dirty="0" smtClean="0">
                  <a:solidFill>
                    <a:prstClr val="black"/>
                  </a:solidFill>
                </a:rPr>
                <a:t>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uncertainty</a:t>
              </a:r>
              <a:r>
                <a:rPr lang="pl-PL" sz="1200" dirty="0" smtClean="0">
                  <a:solidFill>
                    <a:prstClr val="black"/>
                  </a:solidFill>
                </a:rPr>
                <a:t> (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instability</a:t>
              </a:r>
              <a:r>
                <a:rPr lang="pl-PL" sz="1200" dirty="0" smtClean="0">
                  <a:solidFill>
                    <a:prstClr val="black"/>
                  </a:solidFill>
                </a:rPr>
                <a:t>) of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the</a:t>
              </a:r>
              <a:r>
                <a:rPr lang="pl-PL" sz="1200" dirty="0" smtClean="0">
                  <a:solidFill>
                    <a:prstClr val="black"/>
                  </a:solidFill>
                </a:rPr>
                <a:t>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oscillator</a:t>
              </a:r>
              <a:endParaRPr lang="en-US" sz="1200" dirty="0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3" cstate="print"/>
            <a:srcRect r="17848"/>
            <a:stretch>
              <a:fillRect/>
            </a:stretch>
          </p:blipFill>
          <p:spPr bwMode="auto">
            <a:xfrm>
              <a:off x="4788024" y="1196752"/>
              <a:ext cx="1690186" cy="1337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Prostokąt 28"/>
            <p:cNvSpPr/>
            <p:nvPr/>
          </p:nvSpPr>
          <p:spPr>
            <a:xfrm>
              <a:off x="4499992" y="1124744"/>
              <a:ext cx="2016224" cy="144016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Obraz 52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4716016" y="1700808"/>
              <a:ext cx="436970" cy="206768"/>
            </a:xfrm>
            <a:prstGeom prst="rect">
              <a:avLst/>
            </a:prstGeom>
            <a:solidFill>
              <a:schemeClr val="bg1"/>
            </a:solidFill>
            <a:ln/>
            <a:effectLst/>
          </p:spPr>
        </p:pic>
      </p:grpSp>
      <p:pic>
        <p:nvPicPr>
          <p:cNvPr id="57" name="Obraz 56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669125" y="1628799"/>
            <a:ext cx="1011472" cy="230444"/>
          </a:xfrm>
          <a:prstGeom prst="rect">
            <a:avLst/>
          </a:prstGeom>
          <a:solidFill>
            <a:schemeClr val="bg1"/>
          </a:solidFill>
          <a:ln/>
          <a:effectLst/>
        </p:spPr>
      </p:pic>
      <p:grpSp>
        <p:nvGrpSpPr>
          <p:cNvPr id="78" name="Grupa 77"/>
          <p:cNvGrpSpPr/>
          <p:nvPr/>
        </p:nvGrpSpPr>
        <p:grpSpPr>
          <a:xfrm>
            <a:off x="6623720" y="2564904"/>
            <a:ext cx="2520280" cy="2293223"/>
            <a:chOff x="6623720" y="2564904"/>
            <a:chExt cx="2520280" cy="2293223"/>
          </a:xfrm>
        </p:grpSpPr>
        <p:cxnSp>
          <p:nvCxnSpPr>
            <p:cNvPr id="39" name="Łącznik prosty ze strzałką 38"/>
            <p:cNvCxnSpPr/>
            <p:nvPr/>
          </p:nvCxnSpPr>
          <p:spPr>
            <a:xfrm>
              <a:off x="7668344" y="2564904"/>
              <a:ext cx="0" cy="504056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Prostokąt 48"/>
            <p:cNvSpPr/>
            <p:nvPr/>
          </p:nvSpPr>
          <p:spPr>
            <a:xfrm>
              <a:off x="6623720" y="4581128"/>
              <a:ext cx="252028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1200" dirty="0" err="1" smtClean="0">
                  <a:solidFill>
                    <a:prstClr val="black"/>
                  </a:solidFill>
                </a:rPr>
                <a:t>Estimation</a:t>
              </a:r>
              <a:r>
                <a:rPr lang="pl-PL" sz="1200" dirty="0" smtClean="0">
                  <a:solidFill>
                    <a:prstClr val="black"/>
                  </a:solidFill>
                </a:rPr>
                <a:t> +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frequency</a:t>
              </a:r>
              <a:r>
                <a:rPr lang="pl-PL" sz="1200" dirty="0" smtClean="0">
                  <a:solidFill>
                    <a:prstClr val="black"/>
                  </a:solidFill>
                </a:rPr>
                <a:t> </a:t>
              </a:r>
              <a:r>
                <a:rPr lang="pl-PL" sz="1200" dirty="0" err="1" smtClean="0">
                  <a:solidFill>
                    <a:prstClr val="black"/>
                  </a:solidFill>
                </a:rPr>
                <a:t>correction</a:t>
              </a:r>
              <a:endParaRPr lang="en-US" sz="1200" dirty="0"/>
            </a:p>
          </p:txBody>
        </p:sp>
        <p:sp>
          <p:nvSpPr>
            <p:cNvPr id="50" name="Prostokąt 49"/>
            <p:cNvSpPr/>
            <p:nvPr/>
          </p:nvSpPr>
          <p:spPr>
            <a:xfrm>
              <a:off x="6804248" y="3068960"/>
              <a:ext cx="2124744" cy="144016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876256" y="3140968"/>
              <a:ext cx="2057400" cy="1337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" name="Obraz 60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869443" y="2708919"/>
              <a:ext cx="273998" cy="22878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65" name="Obraz 64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812130" y="3645024"/>
              <a:ext cx="437429" cy="206985"/>
            </a:xfrm>
            <a:prstGeom prst="rect">
              <a:avLst/>
            </a:prstGeom>
            <a:solidFill>
              <a:schemeClr val="bg1"/>
            </a:solidFill>
            <a:ln/>
            <a:effectLst/>
          </p:spPr>
        </p:pic>
      </p:grpSp>
      <p:grpSp>
        <p:nvGrpSpPr>
          <p:cNvPr id="79" name="Grupa 78"/>
          <p:cNvGrpSpPr/>
          <p:nvPr/>
        </p:nvGrpSpPr>
        <p:grpSpPr>
          <a:xfrm>
            <a:off x="3131840" y="2867855"/>
            <a:ext cx="3608348" cy="1056380"/>
            <a:chOff x="3131840" y="2867855"/>
            <a:chExt cx="3608348" cy="1056380"/>
          </a:xfrm>
        </p:grpSpPr>
        <p:sp>
          <p:nvSpPr>
            <p:cNvPr id="62" name="pole tekstowe 61"/>
            <p:cNvSpPr txBox="1"/>
            <p:nvPr/>
          </p:nvSpPr>
          <p:spPr>
            <a:xfrm rot="2700000">
              <a:off x="5883062" y="2616985"/>
              <a:ext cx="6062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6600" dirty="0" smtClean="0"/>
                <a:t>=</a:t>
              </a:r>
              <a:endParaRPr lang="en-US" sz="6600" dirty="0"/>
            </a:p>
          </p:txBody>
        </p:sp>
        <p:sp>
          <p:nvSpPr>
            <p:cNvPr id="63" name="Prostokąt 62"/>
            <p:cNvSpPr/>
            <p:nvPr/>
          </p:nvSpPr>
          <p:spPr>
            <a:xfrm>
              <a:off x="3131840" y="3284984"/>
              <a:ext cx="252028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sz="2000" b="1" dirty="0" err="1" smtClean="0">
                  <a:solidFill>
                    <a:prstClr val="black"/>
                  </a:solidFill>
                </a:rPr>
                <a:t>stationary</a:t>
              </a:r>
              <a:r>
                <a:rPr lang="pl-PL" sz="2000" b="1" dirty="0" smtClean="0">
                  <a:solidFill>
                    <a:prstClr val="black"/>
                  </a:solidFill>
                </a:rPr>
                <a:t> </a:t>
              </a:r>
              <a:r>
                <a:rPr lang="pl-PL" sz="2000" b="1" dirty="0" err="1" smtClean="0">
                  <a:solidFill>
                    <a:prstClr val="black"/>
                  </a:solidFill>
                </a:rPr>
                <a:t>operation</a:t>
              </a:r>
              <a:endParaRPr lang="en-US" sz="2000" b="1" dirty="0"/>
            </a:p>
          </p:txBody>
        </p:sp>
        <p:pic>
          <p:nvPicPr>
            <p:cNvPr id="67" name="Obraz 66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3707904" y="3717032"/>
              <a:ext cx="1197636" cy="207203"/>
            </a:xfrm>
            <a:prstGeom prst="rect">
              <a:avLst/>
            </a:prstGeom>
            <a:solidFill>
              <a:schemeClr val="bg1"/>
            </a:solidFill>
            <a:ln/>
            <a:effectLst/>
          </p:spPr>
        </p:pic>
      </p:grpSp>
      <p:grpSp>
        <p:nvGrpSpPr>
          <p:cNvPr id="81" name="Grupa 80"/>
          <p:cNvGrpSpPr/>
          <p:nvPr/>
        </p:nvGrpSpPr>
        <p:grpSpPr>
          <a:xfrm>
            <a:off x="251520" y="3284984"/>
            <a:ext cx="8280920" cy="2671847"/>
            <a:chOff x="251520" y="3284984"/>
            <a:chExt cx="8280920" cy="2671847"/>
          </a:xfrm>
        </p:grpSpPr>
        <p:grpSp>
          <p:nvGrpSpPr>
            <p:cNvPr id="80" name="Grupa 79"/>
            <p:cNvGrpSpPr/>
            <p:nvPr/>
          </p:nvGrpSpPr>
          <p:grpSpPr>
            <a:xfrm>
              <a:off x="251520" y="3284984"/>
              <a:ext cx="3657588" cy="2520280"/>
              <a:chOff x="251520" y="3284984"/>
              <a:chExt cx="3657588" cy="2520280"/>
            </a:xfrm>
          </p:grpSpPr>
          <p:grpSp>
            <p:nvGrpSpPr>
              <p:cNvPr id="7" name="Grupa 6"/>
              <p:cNvGrpSpPr/>
              <p:nvPr/>
            </p:nvGrpSpPr>
            <p:grpSpPr>
              <a:xfrm flipH="1">
                <a:off x="1907704" y="4005064"/>
                <a:ext cx="2001404" cy="1800200"/>
                <a:chOff x="5868144" y="2060848"/>
                <a:chExt cx="1671004" cy="1800200"/>
              </a:xfrm>
            </p:grpSpPr>
            <p:pic>
              <p:nvPicPr>
                <p:cNvPr id="8" name="Picture 10" descr="http://scient1fy.files.wordpress.com/2012/09/a1-cartoon-expanding-universe.jpg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 l="39830" t="16753" r="39830" b="16753"/>
                <a:stretch>
                  <a:fillRect/>
                </a:stretch>
              </p:blipFill>
              <p:spPr bwMode="auto">
                <a:xfrm>
                  <a:off x="6084168" y="2060848"/>
                  <a:ext cx="1454980" cy="1741739"/>
                </a:xfrm>
                <a:prstGeom prst="rect">
                  <a:avLst/>
                </a:prstGeom>
                <a:noFill/>
              </p:spPr>
            </p:pic>
            <p:sp>
              <p:nvSpPr>
                <p:cNvPr id="9" name="Prostokąt 8"/>
                <p:cNvSpPr/>
                <p:nvPr/>
              </p:nvSpPr>
              <p:spPr>
                <a:xfrm>
                  <a:off x="5868144" y="2852936"/>
                  <a:ext cx="504056" cy="10081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Objaśnienie w chmurce 9"/>
              <p:cNvSpPr/>
              <p:nvPr/>
            </p:nvSpPr>
            <p:spPr>
              <a:xfrm>
                <a:off x="251520" y="3284984"/>
                <a:ext cx="1944216" cy="1224136"/>
              </a:xfrm>
              <a:prstGeom prst="cloudCallout">
                <a:avLst>
                  <a:gd name="adj1" fmla="val 63173"/>
                  <a:gd name="adj2" fmla="val 14259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pole tekstowe 10"/>
              <p:cNvSpPr txBox="1"/>
              <p:nvPr/>
            </p:nvSpPr>
            <p:spPr>
              <a:xfrm>
                <a:off x="611560" y="3573016"/>
                <a:ext cx="113845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3200" dirty="0" smtClean="0"/>
                  <a:t>?????</a:t>
                </a:r>
                <a:endParaRPr lang="en-US" sz="3200" dirty="0"/>
              </a:p>
            </p:txBody>
          </p:sp>
        </p:grpSp>
        <p:sp>
          <p:nvSpPr>
            <p:cNvPr id="70" name="Prostokąt 69"/>
            <p:cNvSpPr/>
            <p:nvPr/>
          </p:nvSpPr>
          <p:spPr>
            <a:xfrm>
              <a:off x="4139952" y="4941168"/>
              <a:ext cx="4392488" cy="101566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l-PL" sz="2000" b="1" dirty="0" err="1" smtClean="0">
                  <a:solidFill>
                    <a:prstClr val="black"/>
                  </a:solidFill>
                </a:rPr>
                <a:t>Look</a:t>
              </a:r>
              <a:r>
                <a:rPr lang="pl-PL" sz="2000" b="1" dirty="0" smtClean="0">
                  <a:solidFill>
                    <a:prstClr val="black"/>
                  </a:solidFill>
                </a:rPr>
                <a:t> for </a:t>
              </a:r>
              <a:r>
                <a:rPr lang="pl-PL" sz="2000" b="1" dirty="0" err="1" smtClean="0">
                  <a:solidFill>
                    <a:prstClr val="black"/>
                  </a:solidFill>
                </a:rPr>
                <a:t>the</a:t>
              </a:r>
              <a:r>
                <a:rPr lang="pl-PL" sz="2000" b="1" dirty="0" smtClean="0">
                  <a:solidFill>
                    <a:prstClr val="black"/>
                  </a:solidFill>
                </a:rPr>
                <a:t> </a:t>
              </a:r>
              <a:r>
                <a:rPr lang="pl-PL" sz="2000" b="1" dirty="0" err="1" smtClean="0">
                  <a:solidFill>
                    <a:prstClr val="black"/>
                  </a:solidFill>
                </a:rPr>
                <a:t>optimal</a:t>
              </a:r>
              <a:r>
                <a:rPr lang="pl-PL" sz="2000" b="1" dirty="0" smtClean="0">
                  <a:solidFill>
                    <a:prstClr val="black"/>
                  </a:solidFill>
                </a:rPr>
                <a:t> state and </a:t>
              </a:r>
              <a:r>
                <a:rPr lang="pl-PL" sz="2000" b="1" dirty="0" err="1" smtClean="0">
                  <a:solidFill>
                    <a:prstClr val="black"/>
                  </a:solidFill>
                </a:rPr>
                <a:t>interrogation</a:t>
              </a:r>
              <a:r>
                <a:rPr lang="pl-PL" sz="2000" b="1" dirty="0" smtClean="0">
                  <a:solidFill>
                    <a:prstClr val="black"/>
                  </a:solidFill>
                </a:rPr>
                <a:t> time </a:t>
              </a:r>
              <a:r>
                <a:rPr lang="pl-PL" sz="2000" b="1" dirty="0" err="1" smtClean="0">
                  <a:solidFill>
                    <a:prstClr val="black"/>
                  </a:solidFill>
                </a:rPr>
                <a:t>that</a:t>
              </a:r>
              <a:r>
                <a:rPr lang="pl-PL" sz="2000" b="1" dirty="0" smtClean="0">
                  <a:solidFill>
                    <a:prstClr val="black"/>
                  </a:solidFill>
                </a:rPr>
                <a:t> </a:t>
              </a:r>
              <a:r>
                <a:rPr lang="pl-PL" sz="2000" b="1" dirty="0" err="1" smtClean="0">
                  <a:solidFill>
                    <a:prstClr val="black"/>
                  </a:solidFill>
                </a:rPr>
                <a:t>leads</a:t>
              </a:r>
              <a:r>
                <a:rPr lang="pl-PL" sz="2000" b="1" dirty="0" smtClean="0">
                  <a:solidFill>
                    <a:prstClr val="black"/>
                  </a:solidFill>
                </a:rPr>
                <a:t> to </a:t>
              </a:r>
              <a:r>
                <a:rPr lang="pl-PL" sz="2000" b="1" dirty="0" err="1" smtClean="0">
                  <a:solidFill>
                    <a:prstClr val="black"/>
                  </a:solidFill>
                </a:rPr>
                <a:t>the</a:t>
              </a:r>
              <a:r>
                <a:rPr lang="pl-PL" sz="2000" b="1" dirty="0" smtClean="0">
                  <a:solidFill>
                    <a:prstClr val="black"/>
                  </a:solidFill>
                </a:rPr>
                <a:t> </a:t>
              </a:r>
              <a:r>
                <a:rPr lang="pl-PL" sz="2000" b="1" dirty="0" err="1" smtClean="0">
                  <a:solidFill>
                    <a:prstClr val="black"/>
                  </a:solidFill>
                </a:rPr>
                <a:t>smallest</a:t>
              </a:r>
              <a:r>
                <a:rPr lang="pl-PL" sz="2000" b="1" dirty="0" smtClean="0">
                  <a:solidFill>
                    <a:prstClr val="black"/>
                  </a:solidFill>
                </a:rPr>
                <a:t> </a:t>
              </a:r>
              <a:r>
                <a:rPr lang="pl-PL" sz="2000" b="1" dirty="0" err="1" smtClean="0">
                  <a:solidFill>
                    <a:prstClr val="black"/>
                  </a:solidFill>
                </a:rPr>
                <a:t>stationary</a:t>
              </a:r>
              <a:endParaRPr lang="en-US" sz="2000" b="1" dirty="0"/>
            </a:p>
          </p:txBody>
        </p:sp>
        <p:pic>
          <p:nvPicPr>
            <p:cNvPr id="73" name="Obraz 72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7452320" y="5661248"/>
              <a:ext cx="438519" cy="207501"/>
            </a:xfrm>
            <a:prstGeom prst="rect">
              <a:avLst/>
            </a:prstGeom>
            <a:solidFill>
              <a:srgbClr val="FFFF00"/>
            </a:solidFill>
            <a:ln/>
            <a:effectLst/>
          </p:spPr>
        </p:pic>
      </p:grpSp>
      <p:sp>
        <p:nvSpPr>
          <p:cNvPr id="74" name="Prostokąt 73"/>
          <p:cNvSpPr/>
          <p:nvPr/>
        </p:nvSpPr>
        <p:spPr>
          <a:xfrm>
            <a:off x="251520" y="5949280"/>
            <a:ext cx="3672408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2000" b="1" dirty="0" err="1" smtClean="0">
                <a:solidFill>
                  <a:prstClr val="black"/>
                </a:solidFill>
              </a:rPr>
              <a:t>Post-Doc</a:t>
            </a:r>
            <a:r>
              <a:rPr lang="pl-PL" sz="2000" b="1" dirty="0" smtClean="0">
                <a:solidFill>
                  <a:prstClr val="black"/>
                </a:solidFill>
              </a:rPr>
              <a:t> </a:t>
            </a:r>
            <a:r>
              <a:rPr lang="pl-PL" sz="2000" b="1" dirty="0" err="1" smtClean="0">
                <a:solidFill>
                  <a:prstClr val="black"/>
                </a:solidFill>
              </a:rPr>
              <a:t>positions</a:t>
            </a:r>
            <a:r>
              <a:rPr lang="pl-PL" sz="2000" b="1" dirty="0" smtClean="0">
                <a:solidFill>
                  <a:prstClr val="black"/>
                </a:solidFill>
              </a:rPr>
              <a:t> </a:t>
            </a:r>
            <a:r>
              <a:rPr lang="pl-PL" sz="2000" b="1" dirty="0" err="1" smtClean="0">
                <a:solidFill>
                  <a:prstClr val="black"/>
                </a:solidFill>
              </a:rPr>
              <a:t>available</a:t>
            </a:r>
            <a:r>
              <a:rPr lang="pl-PL" sz="2000" b="1" dirty="0" smtClean="0">
                <a:solidFill>
                  <a:prstClr val="black"/>
                </a:solidFill>
              </a:rPr>
              <a:t> </a:t>
            </a:r>
            <a:r>
              <a:rPr lang="pl-PL" sz="2000" b="1" dirty="0" err="1" smtClean="0">
                <a:solidFill>
                  <a:prstClr val="black"/>
                </a:solidFill>
              </a:rPr>
              <a:t>starting</a:t>
            </a:r>
            <a:r>
              <a:rPr lang="pl-PL" sz="2000" b="1" dirty="0" smtClean="0">
                <a:solidFill>
                  <a:prstClr val="black"/>
                </a:solidFill>
              </a:rPr>
              <a:t> spring 2014!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Obraz 5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625" t="-9138" r="-2625" b="-9138"/>
          <a:stretch>
            <a:fillRect/>
          </a:stretch>
        </p:blipFill>
        <p:spPr bwMode="auto">
          <a:xfrm>
            <a:off x="4146848" y="5768380"/>
            <a:ext cx="2887224" cy="93190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Quantum interferometry</a:t>
            </a:r>
            <a:br>
              <a:rPr lang="pl-PL" b="1" dirty="0" smtClean="0"/>
            </a:br>
            <a:r>
              <a:rPr lang="pl-PL" sz="3100" b="1" dirty="0" err="1" smtClean="0"/>
              <a:t>experimentalist</a:t>
            </a:r>
            <a:r>
              <a:rPr lang="pl-PL" sz="3100" b="1" dirty="0" smtClean="0"/>
              <a:t> point of </a:t>
            </a:r>
            <a:r>
              <a:rPr lang="pl-PL" sz="3100" b="1" dirty="0" err="1" smtClean="0"/>
              <a:t>view</a:t>
            </a:r>
            <a:endParaRPr lang="en-US" sz="31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6" cstate="print"/>
          <a:srcRect l="4761" t="13616" r="4844" b="1650"/>
          <a:stretch>
            <a:fillRect/>
          </a:stretch>
        </p:blipFill>
        <p:spPr bwMode="auto">
          <a:xfrm>
            <a:off x="971600" y="1124744"/>
            <a:ext cx="6866665" cy="130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a 4"/>
          <p:cNvGrpSpPr/>
          <p:nvPr/>
        </p:nvGrpSpPr>
        <p:grpSpPr>
          <a:xfrm>
            <a:off x="251520" y="2387906"/>
            <a:ext cx="1584176" cy="1482434"/>
            <a:chOff x="251520" y="2387906"/>
            <a:chExt cx="1584176" cy="1482434"/>
          </a:xfrm>
        </p:grpSpPr>
        <p:cxnSp>
          <p:nvCxnSpPr>
            <p:cNvPr id="6" name="Łącznik prosty ze strzałką 5"/>
            <p:cNvCxnSpPr/>
            <p:nvPr/>
          </p:nvCxnSpPr>
          <p:spPr>
            <a:xfrm>
              <a:off x="539552" y="3140968"/>
              <a:ext cx="12961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Łącznik prosty ze strzałką 6"/>
            <p:cNvCxnSpPr/>
            <p:nvPr/>
          </p:nvCxnSpPr>
          <p:spPr>
            <a:xfrm flipV="1">
              <a:off x="1187624" y="2420888"/>
              <a:ext cx="0" cy="12961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ipsa 7"/>
            <p:cNvSpPr/>
            <p:nvPr/>
          </p:nvSpPr>
          <p:spPr>
            <a:xfrm>
              <a:off x="1378294" y="2387906"/>
              <a:ext cx="432048" cy="432048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Obraz 8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7" cstate="print"/>
            <a:stretch>
              <a:fillRect/>
            </a:stretch>
          </p:blipFill>
          <p:spPr bwMode="auto">
            <a:xfrm>
              <a:off x="1704634" y="2924943"/>
              <a:ext cx="126492" cy="17830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0" name="Obraz 9" descr="TP_tmp.emf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8" cstate="print"/>
            <a:stretch>
              <a:fillRect/>
            </a:stretch>
          </p:blipFill>
          <p:spPr bwMode="auto">
            <a:xfrm>
              <a:off x="971599" y="2420887"/>
              <a:ext cx="152400" cy="178308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1" name="Prostokąt 10"/>
            <p:cNvSpPr/>
            <p:nvPr/>
          </p:nvSpPr>
          <p:spPr>
            <a:xfrm>
              <a:off x="251520" y="3501008"/>
              <a:ext cx="15689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pl-PL" dirty="0" err="1" smtClean="0"/>
                <a:t>Coherent</a:t>
              </a:r>
              <a:r>
                <a:rPr lang="pl-PL" dirty="0" smtClean="0"/>
                <a:t> state</a:t>
              </a:r>
              <a:endParaRPr lang="en-US" dirty="0"/>
            </a:p>
          </p:txBody>
        </p:sp>
      </p:grpSp>
      <p:grpSp>
        <p:nvGrpSpPr>
          <p:cNvPr id="5" name="Grupa 11"/>
          <p:cNvGrpSpPr/>
          <p:nvPr/>
        </p:nvGrpSpPr>
        <p:grpSpPr>
          <a:xfrm>
            <a:off x="2267744" y="2708920"/>
            <a:ext cx="6122466" cy="2077343"/>
            <a:chOff x="2267744" y="2708920"/>
            <a:chExt cx="6122466" cy="2077343"/>
          </a:xfrm>
        </p:grpSpPr>
        <p:cxnSp>
          <p:nvCxnSpPr>
            <p:cNvPr id="20" name="Łącznik prosty 19"/>
            <p:cNvCxnSpPr/>
            <p:nvPr/>
          </p:nvCxnSpPr>
          <p:spPr>
            <a:xfrm rot="10800000">
              <a:off x="5652120" y="3140968"/>
              <a:ext cx="1047750" cy="7239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>
            <a:xfrm>
              <a:off x="4860032" y="4581128"/>
              <a:ext cx="864096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Prostokąt 13"/>
            <p:cNvSpPr/>
            <p:nvPr/>
          </p:nvSpPr>
          <p:spPr>
            <a:xfrm>
              <a:off x="5220072" y="2852936"/>
              <a:ext cx="800100" cy="57785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l-PL" dirty="0"/>
            </a:p>
          </p:txBody>
        </p:sp>
        <p:cxnSp>
          <p:nvCxnSpPr>
            <p:cNvPr id="15" name="Łącznik prosty 14"/>
            <p:cNvCxnSpPr/>
            <p:nvPr/>
          </p:nvCxnSpPr>
          <p:spPr>
            <a:xfrm rot="10800000">
              <a:off x="3779912" y="3861048"/>
              <a:ext cx="1047750" cy="7239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>
            <a:xfrm flipV="1">
              <a:off x="3754512" y="3118098"/>
              <a:ext cx="1073150" cy="7429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flipV="1">
              <a:off x="2675012" y="3861048"/>
              <a:ext cx="1073150" cy="7429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Prostokąt 17"/>
            <p:cNvSpPr/>
            <p:nvPr/>
          </p:nvSpPr>
          <p:spPr>
            <a:xfrm>
              <a:off x="3405163" y="3740398"/>
              <a:ext cx="755650" cy="22225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bg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bg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cxnSp>
          <p:nvCxnSpPr>
            <p:cNvPr id="19" name="Łącznik prosty 18"/>
            <p:cNvCxnSpPr/>
            <p:nvPr/>
          </p:nvCxnSpPr>
          <p:spPr>
            <a:xfrm rot="10800000">
              <a:off x="6718920" y="3852168"/>
              <a:ext cx="1047750" cy="7239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1" name="Obraz 53" descr="TP_tmp.emf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5508104" y="3068960"/>
              <a:ext cx="167640" cy="196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2" name="Łącznik prosty 21"/>
            <p:cNvCxnSpPr/>
            <p:nvPr/>
          </p:nvCxnSpPr>
          <p:spPr>
            <a:xfrm flipV="1">
              <a:off x="6693520" y="3109218"/>
              <a:ext cx="1073150" cy="7429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Łącznik prosty 22"/>
            <p:cNvCxnSpPr/>
            <p:nvPr/>
          </p:nvCxnSpPr>
          <p:spPr>
            <a:xfrm flipV="1">
              <a:off x="5652120" y="3852168"/>
              <a:ext cx="1073150" cy="7429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Prostokąt 23"/>
            <p:cNvSpPr/>
            <p:nvPr/>
          </p:nvSpPr>
          <p:spPr>
            <a:xfrm>
              <a:off x="6344171" y="3731518"/>
              <a:ext cx="755650" cy="22225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shade val="30000"/>
                    <a:satMod val="115000"/>
                  </a:schemeClr>
                </a:gs>
                <a:gs pos="50000">
                  <a:schemeClr val="bg2">
                    <a:lumMod val="40000"/>
                    <a:lumOff val="60000"/>
                    <a:shade val="67500"/>
                    <a:satMod val="115000"/>
                  </a:schemeClr>
                </a:gs>
                <a:gs pos="100000">
                  <a:schemeClr val="bg2">
                    <a:lumMod val="40000"/>
                    <a:lumOff val="60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25" name="Schemat blokowy: opóźnienie 24"/>
            <p:cNvSpPr/>
            <p:nvPr/>
          </p:nvSpPr>
          <p:spPr>
            <a:xfrm>
              <a:off x="7812360" y="2852936"/>
              <a:ext cx="577850" cy="488950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26" name="Schemat blokowy: opóźnienie 25"/>
            <p:cNvSpPr/>
            <p:nvPr/>
          </p:nvSpPr>
          <p:spPr>
            <a:xfrm>
              <a:off x="7775341" y="4282678"/>
              <a:ext cx="577850" cy="488950"/>
            </a:xfrm>
            <a:prstGeom prst="flowChartDelay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pic>
          <p:nvPicPr>
            <p:cNvPr id="27" name="Obraz 26" descr="TP_tmp.emf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0" cstate="print"/>
            <a:stretch>
              <a:fillRect/>
            </a:stretch>
          </p:blipFill>
          <p:spPr bwMode="auto">
            <a:xfrm>
              <a:off x="7923516" y="3010835"/>
              <a:ext cx="278570" cy="178102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28" name="Obraz 27" descr="TP_tmp.emf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/>
            <a:stretch>
              <a:fillRect/>
            </a:stretch>
          </p:blipFill>
          <p:spPr bwMode="auto">
            <a:xfrm>
              <a:off x="7902584" y="4402029"/>
              <a:ext cx="279963" cy="178993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29" name="Łącznik prosty 28"/>
            <p:cNvCxnSpPr/>
            <p:nvPr/>
          </p:nvCxnSpPr>
          <p:spPr>
            <a:xfrm>
              <a:off x="2627784" y="2924944"/>
              <a:ext cx="936104" cy="7200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Obraz 29" descr="TP_tmp.emf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2" cstate="print"/>
            <a:stretch>
              <a:fillRect/>
            </a:stretch>
          </p:blipFill>
          <p:spPr bwMode="auto">
            <a:xfrm>
              <a:off x="2267744" y="2708920"/>
              <a:ext cx="381586" cy="34915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1" name="Obraz 30" descr="TP_tmp.emf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3" cstate="print"/>
            <a:stretch>
              <a:fillRect/>
            </a:stretch>
          </p:blipFill>
          <p:spPr bwMode="auto">
            <a:xfrm>
              <a:off x="2299224" y="4437112"/>
              <a:ext cx="318624" cy="349151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32" name="pole tekstowe 31"/>
          <p:cNvSpPr txBox="1"/>
          <p:nvPr/>
        </p:nvSpPr>
        <p:spPr>
          <a:xfrm>
            <a:off x="2555776" y="4941168"/>
            <a:ext cx="5976664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Precision </a:t>
            </a:r>
            <a:r>
              <a:rPr lang="pl-PL" sz="2000" dirty="0" err="1" smtClean="0"/>
              <a:t>enhancement</a:t>
            </a:r>
            <a:r>
              <a:rPr lang="pl-PL" sz="2000" dirty="0" smtClean="0"/>
              <a:t> </a:t>
            </a:r>
            <a:r>
              <a:rPr lang="pl-PL" sz="2000" dirty="0" err="1" smtClean="0"/>
              <a:t>thanks</a:t>
            </a:r>
            <a:r>
              <a:rPr lang="pl-PL" sz="2000" dirty="0" smtClean="0"/>
              <a:t> to </a:t>
            </a:r>
            <a:r>
              <a:rPr lang="pl-PL" sz="2000" dirty="0" err="1" smtClean="0"/>
              <a:t>subpoissonian</a:t>
            </a:r>
            <a:r>
              <a:rPr lang="pl-PL" sz="2000" dirty="0" smtClean="0"/>
              <a:t> </a:t>
            </a:r>
            <a:r>
              <a:rPr lang="pl-PL" sz="2000" dirty="0" err="1" smtClean="0"/>
              <a:t>fluctuations</a:t>
            </a:r>
            <a:r>
              <a:rPr lang="pl-PL" sz="2000" dirty="0" smtClean="0"/>
              <a:t> of </a:t>
            </a:r>
            <a:r>
              <a:rPr lang="pl-PL" sz="2000" i="1" dirty="0" smtClean="0"/>
              <a:t>n</a:t>
            </a:r>
            <a:r>
              <a:rPr lang="pl-PL" sz="2000" baseline="-25000" dirty="0" smtClean="0"/>
              <a:t>1</a:t>
            </a:r>
            <a:r>
              <a:rPr lang="pl-PL" sz="2000" dirty="0" smtClean="0"/>
              <a:t>-</a:t>
            </a:r>
            <a:r>
              <a:rPr lang="pl-PL" sz="2000" i="1" dirty="0" smtClean="0"/>
              <a:t> n</a:t>
            </a:r>
            <a:r>
              <a:rPr lang="pl-PL" sz="2000" baseline="-25000" dirty="0" smtClean="0"/>
              <a:t>2</a:t>
            </a:r>
            <a:r>
              <a:rPr lang="pl-PL" sz="2000" dirty="0" smtClean="0"/>
              <a:t>!</a:t>
            </a:r>
            <a:endParaRPr lang="pl-PL" sz="2000" dirty="0" smtClean="0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2" name="Grupa 32"/>
          <p:cNvGrpSpPr/>
          <p:nvPr/>
        </p:nvGrpSpPr>
        <p:grpSpPr>
          <a:xfrm>
            <a:off x="103290" y="4254069"/>
            <a:ext cx="2168465" cy="1632495"/>
            <a:chOff x="103290" y="4254069"/>
            <a:chExt cx="2168465" cy="1632495"/>
          </a:xfrm>
        </p:grpSpPr>
        <p:cxnSp>
          <p:nvCxnSpPr>
            <p:cNvPr id="34" name="Łącznik prosty ze strzałką 33"/>
            <p:cNvCxnSpPr/>
            <p:nvPr/>
          </p:nvCxnSpPr>
          <p:spPr>
            <a:xfrm>
              <a:off x="564906" y="4974150"/>
              <a:ext cx="12961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Łącznik prosty ze strzałką 34"/>
            <p:cNvCxnSpPr/>
            <p:nvPr/>
          </p:nvCxnSpPr>
          <p:spPr>
            <a:xfrm flipV="1">
              <a:off x="1212978" y="4254070"/>
              <a:ext cx="0" cy="12961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Elipsa 35"/>
            <p:cNvSpPr/>
            <p:nvPr/>
          </p:nvSpPr>
          <p:spPr>
            <a:xfrm>
              <a:off x="827584" y="4869160"/>
              <a:ext cx="792088" cy="216024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Obraz 36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7" cstate="print"/>
            <a:stretch>
              <a:fillRect/>
            </a:stretch>
          </p:blipFill>
          <p:spPr bwMode="auto">
            <a:xfrm>
              <a:off x="1729988" y="4758125"/>
              <a:ext cx="126492" cy="17830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38" name="Obraz 37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8" cstate="print"/>
            <a:stretch>
              <a:fillRect/>
            </a:stretch>
          </p:blipFill>
          <p:spPr bwMode="auto">
            <a:xfrm>
              <a:off x="996953" y="4254069"/>
              <a:ext cx="152400" cy="178308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9" name="Prostokąt 38"/>
            <p:cNvSpPr/>
            <p:nvPr/>
          </p:nvSpPr>
          <p:spPr>
            <a:xfrm>
              <a:off x="395536" y="5517232"/>
              <a:ext cx="18762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 err="1" smtClean="0"/>
                <a:t>Squeezed</a:t>
              </a:r>
              <a:r>
                <a:rPr lang="pl-PL" dirty="0" smtClean="0"/>
                <a:t> </a:t>
              </a:r>
              <a:r>
                <a:rPr lang="pl-PL" dirty="0" err="1" smtClean="0"/>
                <a:t>vacuum</a:t>
              </a:r>
              <a:endParaRPr lang="en-US" dirty="0"/>
            </a:p>
          </p:txBody>
        </p:sp>
        <p:pic>
          <p:nvPicPr>
            <p:cNvPr id="40" name="Obraz 39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4" cstate="print"/>
            <a:stretch>
              <a:fillRect/>
            </a:stretch>
          </p:blipFill>
          <p:spPr bwMode="auto">
            <a:xfrm>
              <a:off x="103290" y="4848898"/>
              <a:ext cx="445436" cy="223674"/>
            </a:xfrm>
            <a:prstGeom prst="rect">
              <a:avLst/>
            </a:prstGeom>
            <a:noFill/>
            <a:ln/>
            <a:effectLst/>
          </p:spPr>
        </p:pic>
        <p:cxnSp>
          <p:nvCxnSpPr>
            <p:cNvPr id="41" name="Łącznik prosty ze strzałką 40"/>
            <p:cNvCxnSpPr/>
            <p:nvPr/>
          </p:nvCxnSpPr>
          <p:spPr>
            <a:xfrm>
              <a:off x="683568" y="4797152"/>
              <a:ext cx="0" cy="36004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Łącznik prosty ze strzałką 41"/>
          <p:cNvCxnSpPr/>
          <p:nvPr/>
        </p:nvCxnSpPr>
        <p:spPr>
          <a:xfrm>
            <a:off x="-972616" y="429309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42"/>
          <p:cNvCxnSpPr/>
          <p:nvPr/>
        </p:nvCxnSpPr>
        <p:spPr>
          <a:xfrm rot="5400000" flipH="1">
            <a:off x="4458282" y="2851124"/>
            <a:ext cx="653298" cy="11313"/>
          </a:xfrm>
          <a:prstGeom prst="line">
            <a:avLst/>
          </a:prstGeom>
          <a:ln>
            <a:prstDash val="dash"/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Łącznik prosty 43"/>
          <p:cNvCxnSpPr/>
          <p:nvPr/>
        </p:nvCxnSpPr>
        <p:spPr>
          <a:xfrm rot="5400000" flipH="1" flipV="1">
            <a:off x="4359889" y="4390641"/>
            <a:ext cx="681479" cy="13271"/>
          </a:xfrm>
          <a:prstGeom prst="line">
            <a:avLst/>
          </a:prstGeom>
          <a:ln>
            <a:prstDash val="dash"/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Prostokąt 44"/>
          <p:cNvSpPr/>
          <p:nvPr/>
        </p:nvSpPr>
        <p:spPr>
          <a:xfrm rot="18900000">
            <a:off x="4463380" y="3063299"/>
            <a:ext cx="666438" cy="17249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46" name="Obraz 45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721848" y="3047604"/>
            <a:ext cx="151122" cy="160173"/>
          </a:xfrm>
          <a:prstGeom prst="rect">
            <a:avLst/>
          </a:prstGeom>
          <a:noFill/>
          <a:ln/>
          <a:effectLst/>
        </p:spPr>
      </p:pic>
      <p:sp>
        <p:nvSpPr>
          <p:cNvPr id="47" name="Prostokąt 46"/>
          <p:cNvSpPr/>
          <p:nvPr/>
        </p:nvSpPr>
        <p:spPr>
          <a:xfrm rot="18900000">
            <a:off x="4391371" y="4503457"/>
            <a:ext cx="666438" cy="17249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48" name="Obraz 47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49839" y="4487762"/>
            <a:ext cx="151122" cy="160173"/>
          </a:xfrm>
          <a:prstGeom prst="rect">
            <a:avLst/>
          </a:prstGeom>
          <a:noFill/>
          <a:ln/>
          <a:effectLst/>
        </p:spPr>
      </p:pic>
      <p:cxnSp>
        <p:nvCxnSpPr>
          <p:cNvPr id="50" name="Łącznik prosty 49"/>
          <p:cNvCxnSpPr>
            <a:stCxn id="46" idx="2"/>
          </p:cNvCxnSpPr>
          <p:nvPr/>
        </p:nvCxnSpPr>
        <p:spPr>
          <a:xfrm>
            <a:off x="4797409" y="3207777"/>
            <a:ext cx="350655" cy="51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rostokąt 51"/>
          <p:cNvSpPr/>
          <p:nvPr/>
        </p:nvSpPr>
        <p:spPr>
          <a:xfrm>
            <a:off x="100236" y="6019800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For </a:t>
            </a:r>
            <a:r>
              <a:rPr lang="pl-PL" dirty="0" err="1" smtClean="0"/>
              <a:t>strong</a:t>
            </a:r>
            <a:r>
              <a:rPr lang="pl-PL" dirty="0" smtClean="0"/>
              <a:t> </a:t>
            </a:r>
            <a:r>
              <a:rPr lang="pl-PL" dirty="0" err="1" smtClean="0"/>
              <a:t>coherent</a:t>
            </a:r>
            <a:r>
              <a:rPr lang="pl-PL" dirty="0" smtClean="0"/>
              <a:t> </a:t>
            </a:r>
            <a:r>
              <a:rPr lang="pl-PL" dirty="0" err="1" smtClean="0"/>
              <a:t>beam</a:t>
            </a:r>
            <a:r>
              <a:rPr lang="pl-PL" dirty="0" smtClean="0"/>
              <a:t>, </a:t>
            </a:r>
            <a:r>
              <a:rPr lang="pl-PL" dirty="0" err="1" smtClean="0"/>
              <a:t>weak</a:t>
            </a:r>
            <a:r>
              <a:rPr lang="pl-PL" dirty="0" smtClean="0"/>
              <a:t> </a:t>
            </a:r>
            <a:r>
              <a:rPr lang="pl-PL" dirty="0" err="1" smtClean="0"/>
              <a:t>squeezing</a:t>
            </a:r>
            <a:r>
              <a:rPr lang="pl-PL" dirty="0" smtClean="0"/>
              <a:t>  and </a:t>
            </a:r>
            <a:r>
              <a:rPr lang="pl-PL" dirty="0" err="1" smtClean="0"/>
              <a:t>taking</a:t>
            </a:r>
            <a:r>
              <a:rPr lang="pl-PL" dirty="0" smtClean="0"/>
              <a:t> </a:t>
            </a:r>
            <a:r>
              <a:rPr lang="pl-PL" dirty="0" err="1" smtClean="0"/>
              <a:t>into</a:t>
            </a:r>
            <a:r>
              <a:rPr lang="pl-PL" dirty="0" smtClean="0"/>
              <a:t> </a:t>
            </a:r>
            <a:r>
              <a:rPr lang="pl-PL" dirty="0" err="1" smtClean="0"/>
              <a:t>account</a:t>
            </a:r>
            <a:r>
              <a:rPr lang="pl-PL" dirty="0" smtClean="0"/>
              <a:t> </a:t>
            </a:r>
            <a:r>
              <a:rPr lang="pl-PL" dirty="0" err="1" smtClean="0"/>
              <a:t>losses</a:t>
            </a:r>
            <a:endParaRPr lang="en-US" dirty="0"/>
          </a:p>
        </p:txBody>
      </p:sp>
      <p:cxnSp>
        <p:nvCxnSpPr>
          <p:cNvPr id="57" name="Łącznik prosty ze strzałką 56"/>
          <p:cNvCxnSpPr/>
          <p:nvPr/>
        </p:nvCxnSpPr>
        <p:spPr>
          <a:xfrm flipH="1">
            <a:off x="6876256" y="6093296"/>
            <a:ext cx="648072" cy="0"/>
          </a:xfrm>
          <a:prstGeom prst="straightConnector1">
            <a:avLst/>
          </a:prstGeom>
          <a:ln w="38100"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rostokąt 57"/>
          <p:cNvSpPr/>
          <p:nvPr/>
        </p:nvSpPr>
        <p:spPr>
          <a:xfrm>
            <a:off x="7092280" y="6093296"/>
            <a:ext cx="1872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 smtClean="0"/>
              <a:t>Quantum precision </a:t>
            </a:r>
            <a:r>
              <a:rPr lang="pl-PL" sz="1600" dirty="0" err="1" smtClean="0"/>
              <a:t>enhancement</a:t>
            </a:r>
            <a:r>
              <a:rPr lang="pl-PL" sz="1600" dirty="0" smtClean="0"/>
              <a:t> </a:t>
            </a:r>
            <a:r>
              <a:rPr lang="pl-PL" sz="1600" dirty="0" err="1" smtClean="0"/>
              <a:t>factor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1"/>
          <p:cNvSpPr txBox="1">
            <a:spLocks/>
          </p:cNvSpPr>
          <p:nvPr/>
        </p:nvSpPr>
        <p:spPr>
          <a:xfrm>
            <a:off x="0" y="0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000" b="1" dirty="0" smtClean="0">
                <a:latin typeface="+mj-lt"/>
                <a:ea typeface="+mj-ea"/>
                <a:cs typeface="+mj-cs"/>
              </a:rPr>
              <a:t>Quantum precision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enhancement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in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the</a:t>
            </a:r>
            <a:r>
              <a:rPr lang="pl-PL" sz="6000" b="1" dirty="0" smtClean="0">
                <a:latin typeface="+mj-lt"/>
                <a:ea typeface="+mj-ea"/>
                <a:cs typeface="+mj-cs"/>
              </a:rPr>
              <a:t> GEO600 </a:t>
            </a:r>
            <a:r>
              <a:rPr lang="pl-PL" sz="6000" b="1" dirty="0" err="1" smtClean="0">
                <a:latin typeface="+mj-lt"/>
                <a:ea typeface="+mj-ea"/>
                <a:cs typeface="+mj-cs"/>
              </a:rPr>
              <a:t>interferometer</a:t>
            </a:r>
            <a:endParaRPr kumimoji="0" lang="en-GB" sz="31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1484784"/>
            <a:ext cx="3604824" cy="250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GEO 600 Sit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556792"/>
            <a:ext cx="4125265" cy="2520280"/>
          </a:xfrm>
          <a:prstGeom prst="rect">
            <a:avLst/>
          </a:prstGeom>
          <a:noFill/>
        </p:spPr>
      </p:pic>
      <p:grpSp>
        <p:nvGrpSpPr>
          <p:cNvPr id="15" name="Grupa 14"/>
          <p:cNvGrpSpPr/>
          <p:nvPr/>
        </p:nvGrpSpPr>
        <p:grpSpPr>
          <a:xfrm>
            <a:off x="179512" y="4121696"/>
            <a:ext cx="4377308" cy="2537176"/>
            <a:chOff x="179512" y="4121696"/>
            <a:chExt cx="4377308" cy="253717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51520" y="4121696"/>
              <a:ext cx="4305300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Obraz 5" descr="TP_tmp.emf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915816" y="5517232"/>
              <a:ext cx="1184774" cy="288032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7" name="Obraz 6" descr="TP_tmp.emf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51520" y="5517232"/>
              <a:ext cx="2271617" cy="512697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9" name="Obraz 8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699792" y="5949280"/>
              <a:ext cx="1702312" cy="25450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3" name="Obraz 12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79512" y="6309320"/>
              <a:ext cx="2040939" cy="349552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4" name="pole tekstowe 13"/>
            <p:cNvSpPr txBox="1"/>
            <p:nvPr/>
          </p:nvSpPr>
          <p:spPr>
            <a:xfrm>
              <a:off x="611560" y="6021288"/>
              <a:ext cx="461665" cy="207749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pl-PL" dirty="0" smtClean="0"/>
                <a:t>=</a:t>
              </a:r>
              <a:endParaRPr lang="en-US" dirty="0"/>
            </a:p>
          </p:txBody>
        </p:sp>
      </p:grpSp>
      <p:sp>
        <p:nvSpPr>
          <p:cNvPr id="11" name="Prostokąt 10"/>
          <p:cNvSpPr/>
          <p:nvPr/>
        </p:nvSpPr>
        <p:spPr>
          <a:xfrm>
            <a:off x="1331640" y="3861048"/>
            <a:ext cx="6912768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2400" b="1" dirty="0" err="1" smtClean="0"/>
              <a:t>Can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the</a:t>
            </a:r>
            <a:r>
              <a:rPr lang="pl-PL" sz="2400" b="1" dirty="0" smtClean="0"/>
              <a:t> precision be </a:t>
            </a:r>
            <a:r>
              <a:rPr lang="pl-PL" sz="2400" b="1" dirty="0" err="1" smtClean="0"/>
              <a:t>further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improved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using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better</a:t>
            </a:r>
            <a:r>
              <a:rPr lang="pl-PL" sz="2400" b="1" dirty="0" smtClean="0"/>
              <a:t> quantum </a:t>
            </a:r>
            <a:r>
              <a:rPr lang="pl-PL" sz="2400" b="1" dirty="0" err="1" smtClean="0"/>
              <a:t>states</a:t>
            </a:r>
            <a:r>
              <a:rPr lang="pl-PL" sz="2400" b="1" dirty="0" smtClean="0"/>
              <a:t> and </a:t>
            </a:r>
            <a:r>
              <a:rPr lang="pl-PL" sz="2400" b="1" dirty="0" err="1" smtClean="0"/>
              <a:t>better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measurements</a:t>
            </a:r>
            <a:r>
              <a:rPr lang="pl-PL" sz="2400" b="1" dirty="0" smtClean="0"/>
              <a:t>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Quantum </a:t>
            </a:r>
            <a:r>
              <a:rPr lang="pl-PL" b="1" dirty="0" err="1" smtClean="0"/>
              <a:t>metrology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3100" b="1" dirty="0" err="1" smtClean="0"/>
              <a:t>theorist</a:t>
            </a:r>
            <a:r>
              <a:rPr lang="pl-PL" sz="3100" b="1" dirty="0" smtClean="0"/>
              <a:t> point of </a:t>
            </a:r>
            <a:r>
              <a:rPr lang="pl-PL" sz="3100" b="1" dirty="0" err="1" smtClean="0"/>
              <a:t>view</a:t>
            </a:r>
            <a:endParaRPr lang="en-US" sz="3100" b="1" dirty="0"/>
          </a:p>
        </p:txBody>
      </p:sp>
      <p:sp>
        <p:nvSpPr>
          <p:cNvPr id="5" name="Prostokąt 4"/>
          <p:cNvSpPr/>
          <p:nvPr/>
        </p:nvSpPr>
        <p:spPr>
          <a:xfrm>
            <a:off x="827584" y="1340768"/>
            <a:ext cx="1080120" cy="30963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Schemat blokowy: opóźnienie 5"/>
          <p:cNvSpPr/>
          <p:nvPr/>
        </p:nvSpPr>
        <p:spPr>
          <a:xfrm>
            <a:off x="6156176" y="1268760"/>
            <a:ext cx="1175954" cy="3096344"/>
          </a:xfrm>
          <a:prstGeom prst="flowChartDelay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Łącznik prosty 6"/>
          <p:cNvCxnSpPr/>
          <p:nvPr/>
        </p:nvCxnSpPr>
        <p:spPr>
          <a:xfrm>
            <a:off x="2195736" y="1628800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2195736" y="2348880"/>
            <a:ext cx="864096" cy="0"/>
          </a:xfrm>
          <a:prstGeom prst="line">
            <a:avLst/>
          </a:prstGeom>
          <a:ln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>
            <a:off x="2195736" y="4005064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/>
          <a:srcRect l="-47244" t="-51633" r="-47244" b="-51633"/>
          <a:stretch>
            <a:fillRect/>
          </a:stretch>
        </p:blipFill>
        <p:spPr bwMode="auto">
          <a:xfrm>
            <a:off x="3203849" y="1340768"/>
            <a:ext cx="6023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Obraz 10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/>
          <a:srcRect l="-47244" t="-51633" r="-47244" b="-51633"/>
          <a:stretch>
            <a:fillRect/>
          </a:stretch>
        </p:blipFill>
        <p:spPr bwMode="auto">
          <a:xfrm>
            <a:off x="3203848" y="2132856"/>
            <a:ext cx="6023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Obraz 11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/>
          <a:srcRect l="-47244" t="-51633" r="-47244" b="-51633"/>
          <a:stretch>
            <a:fillRect/>
          </a:stretch>
        </p:blipFill>
        <p:spPr bwMode="auto">
          <a:xfrm>
            <a:off x="3203848" y="3717032"/>
            <a:ext cx="6023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3" name="Łącznik prosty 12"/>
          <p:cNvCxnSpPr/>
          <p:nvPr/>
        </p:nvCxnSpPr>
        <p:spPr>
          <a:xfrm>
            <a:off x="3995936" y="1628800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3995936" y="2348880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>
            <a:off x="3995936" y="4005064"/>
            <a:ext cx="86409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/>
          <p:cNvCxnSpPr/>
          <p:nvPr/>
        </p:nvCxnSpPr>
        <p:spPr>
          <a:xfrm>
            <a:off x="3491880" y="2996952"/>
            <a:ext cx="0" cy="504056"/>
          </a:xfrm>
          <a:prstGeom prst="line">
            <a:avLst/>
          </a:prstGeom>
          <a:ln w="28575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az 16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1115616" y="2492896"/>
            <a:ext cx="657055" cy="329285"/>
          </a:xfrm>
          <a:prstGeom prst="rect">
            <a:avLst/>
          </a:prstGeom>
          <a:noFill/>
          <a:ln/>
          <a:effectLst/>
        </p:spPr>
      </p:pic>
      <p:pic>
        <p:nvPicPr>
          <p:cNvPr id="18" name="Obraz 17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6516216" y="2708920"/>
            <a:ext cx="278390" cy="254050"/>
          </a:xfrm>
          <a:prstGeom prst="rect">
            <a:avLst/>
          </a:prstGeom>
          <a:noFill/>
          <a:ln/>
          <a:effectLst/>
        </p:spPr>
      </p:pic>
      <p:sp>
        <p:nvSpPr>
          <p:cNvPr id="19" name="pole tekstowe 18"/>
          <p:cNvSpPr txBox="1"/>
          <p:nvPr/>
        </p:nvSpPr>
        <p:spPr>
          <a:xfrm>
            <a:off x="395536" y="4509120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general N </a:t>
            </a:r>
          </a:p>
          <a:p>
            <a:pPr algn="ctr"/>
            <a:r>
              <a:rPr lang="pl-PL" sz="1600" dirty="0" err="1" smtClean="0"/>
              <a:t>photon</a:t>
            </a:r>
            <a:r>
              <a:rPr lang="pl-PL" sz="1600" dirty="0" smtClean="0"/>
              <a:t> (</a:t>
            </a:r>
            <a:r>
              <a:rPr lang="pl-PL" sz="1600" dirty="0" err="1" smtClean="0"/>
              <a:t>probe</a:t>
            </a:r>
            <a:r>
              <a:rPr lang="pl-PL" sz="1600" dirty="0" smtClean="0"/>
              <a:t>)  state</a:t>
            </a:r>
            <a:endParaRPr lang="en-US" sz="1600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5940152" y="4509120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general </a:t>
            </a:r>
            <a:r>
              <a:rPr lang="pl-PL" sz="1600" dirty="0" err="1" smtClean="0"/>
              <a:t>measurement</a:t>
            </a:r>
            <a:endParaRPr lang="en-US" sz="1600" dirty="0"/>
          </a:p>
        </p:txBody>
      </p:sp>
      <p:cxnSp>
        <p:nvCxnSpPr>
          <p:cNvPr id="21" name="Łącznik prosty ze strzałką 20"/>
          <p:cNvCxnSpPr/>
          <p:nvPr/>
        </p:nvCxnSpPr>
        <p:spPr>
          <a:xfrm>
            <a:off x="7524328" y="2996952"/>
            <a:ext cx="64807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az 21" descr="TP_tmp.em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8371854" y="2852935"/>
            <a:ext cx="455547" cy="277884"/>
          </a:xfrm>
          <a:prstGeom prst="rect">
            <a:avLst/>
          </a:prstGeom>
          <a:noFill/>
          <a:ln/>
          <a:effectLst/>
        </p:spPr>
      </p:pic>
      <p:sp>
        <p:nvSpPr>
          <p:cNvPr id="23" name="pole tekstowe 22"/>
          <p:cNvSpPr txBox="1"/>
          <p:nvPr/>
        </p:nvSpPr>
        <p:spPr>
          <a:xfrm>
            <a:off x="7703840" y="4509120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general </a:t>
            </a:r>
            <a:r>
              <a:rPr lang="pl-PL" sz="1600" dirty="0" err="1" smtClean="0"/>
              <a:t>estimator</a:t>
            </a:r>
            <a:endParaRPr lang="en-US" sz="1600" dirty="0"/>
          </a:p>
        </p:txBody>
      </p:sp>
      <p:grpSp>
        <p:nvGrpSpPr>
          <p:cNvPr id="24" name="Grupa 23"/>
          <p:cNvGrpSpPr/>
          <p:nvPr/>
        </p:nvGrpSpPr>
        <p:grpSpPr>
          <a:xfrm>
            <a:off x="2555776" y="4581128"/>
            <a:ext cx="2268252" cy="432048"/>
            <a:chOff x="2555776" y="5085184"/>
            <a:chExt cx="2268252" cy="432048"/>
          </a:xfrm>
        </p:grpSpPr>
        <p:pic>
          <p:nvPicPr>
            <p:cNvPr id="25" name="Obraz 24" descr="TP_tmp.emf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1" cstate="print"/>
            <a:stretch>
              <a:fillRect/>
            </a:stretch>
          </p:blipFill>
          <p:spPr bwMode="auto">
            <a:xfrm>
              <a:off x="2555776" y="5157192"/>
              <a:ext cx="583694" cy="278892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26" name="Grupa 60"/>
            <p:cNvGrpSpPr/>
            <p:nvPr/>
          </p:nvGrpSpPr>
          <p:grpSpPr>
            <a:xfrm>
              <a:off x="3347864" y="5085184"/>
              <a:ext cx="1476164" cy="432048"/>
              <a:chOff x="1173244" y="4968732"/>
              <a:chExt cx="2952328" cy="864096"/>
            </a:xfrm>
          </p:grpSpPr>
          <p:cxnSp>
            <p:nvCxnSpPr>
              <p:cNvPr id="27" name="Łącznik prosty 26"/>
              <p:cNvCxnSpPr/>
              <p:nvPr/>
            </p:nvCxnSpPr>
            <p:spPr>
              <a:xfrm>
                <a:off x="1173244" y="5184756"/>
                <a:ext cx="360040" cy="28803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27"/>
              <p:cNvCxnSpPr/>
              <p:nvPr/>
            </p:nvCxnSpPr>
            <p:spPr>
              <a:xfrm>
                <a:off x="1965332" y="5832828"/>
                <a:ext cx="1296144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Łącznik prosty 28"/>
              <p:cNvCxnSpPr/>
              <p:nvPr/>
            </p:nvCxnSpPr>
            <p:spPr>
              <a:xfrm>
                <a:off x="2109348" y="5184756"/>
                <a:ext cx="1224136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Prostokąt 29"/>
              <p:cNvSpPr/>
              <p:nvPr/>
            </p:nvSpPr>
            <p:spPr>
              <a:xfrm>
                <a:off x="2469388" y="4968732"/>
                <a:ext cx="504056" cy="43204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 dirty="0"/>
              </a:p>
            </p:txBody>
          </p:sp>
          <p:pic>
            <p:nvPicPr>
              <p:cNvPr id="31" name="Obraz 53" descr="TP_tmp.emf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611222" y="5074524"/>
                <a:ext cx="167640" cy="196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2" name="Łącznik prosty 31"/>
              <p:cNvCxnSpPr/>
              <p:nvPr/>
            </p:nvCxnSpPr>
            <p:spPr>
              <a:xfrm flipH="1" flipV="1">
                <a:off x="3780242" y="5593438"/>
                <a:ext cx="345330" cy="239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Łącznik prosty 32"/>
              <p:cNvCxnSpPr/>
              <p:nvPr/>
            </p:nvCxnSpPr>
            <p:spPr>
              <a:xfrm flipV="1">
                <a:off x="3621516" y="5184756"/>
                <a:ext cx="504056" cy="38291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Łącznik prosty 33"/>
              <p:cNvCxnSpPr/>
              <p:nvPr/>
            </p:nvCxnSpPr>
            <p:spPr>
              <a:xfrm flipV="1">
                <a:off x="3261476" y="5559761"/>
                <a:ext cx="395695" cy="27306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Prostokąt 34"/>
              <p:cNvSpPr/>
              <p:nvPr/>
            </p:nvSpPr>
            <p:spPr>
              <a:xfrm>
                <a:off x="3491880" y="5445224"/>
                <a:ext cx="504056" cy="14401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  <p:cxnSp>
            <p:nvCxnSpPr>
              <p:cNvPr id="36" name="Łącznik prosty 35"/>
              <p:cNvCxnSpPr/>
              <p:nvPr/>
            </p:nvCxnSpPr>
            <p:spPr>
              <a:xfrm>
                <a:off x="3333484" y="5184756"/>
                <a:ext cx="288032" cy="2160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Łącznik prosty 36"/>
              <p:cNvCxnSpPr/>
              <p:nvPr/>
            </p:nvCxnSpPr>
            <p:spPr>
              <a:xfrm flipH="1" flipV="1">
                <a:off x="1620002" y="5593438"/>
                <a:ext cx="345330" cy="23939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Łącznik prosty 37"/>
              <p:cNvCxnSpPr/>
              <p:nvPr/>
            </p:nvCxnSpPr>
            <p:spPr>
              <a:xfrm flipV="1">
                <a:off x="1533284" y="5184756"/>
                <a:ext cx="576064" cy="38291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Łącznik prosty 38"/>
              <p:cNvCxnSpPr/>
              <p:nvPr/>
            </p:nvCxnSpPr>
            <p:spPr>
              <a:xfrm flipV="1">
                <a:off x="1245252" y="5616804"/>
                <a:ext cx="281062" cy="21602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0" name="Prostokąt 39"/>
              <p:cNvSpPr/>
              <p:nvPr/>
            </p:nvSpPr>
            <p:spPr>
              <a:xfrm>
                <a:off x="1317260" y="5472788"/>
                <a:ext cx="504056" cy="14401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/>
              </a:p>
            </p:txBody>
          </p:sp>
        </p:grpSp>
      </p:grpSp>
      <p:sp>
        <p:nvSpPr>
          <p:cNvPr id="41" name="Prostokąt 40"/>
          <p:cNvSpPr/>
          <p:nvPr/>
        </p:nvSpPr>
        <p:spPr>
          <a:xfrm>
            <a:off x="4932040" y="1268760"/>
            <a:ext cx="1080120" cy="30963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2" name="Obraz 41" descr="TP_tmp.emf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5148064" y="2564904"/>
            <a:ext cx="656551" cy="353293"/>
          </a:xfrm>
          <a:prstGeom prst="rect">
            <a:avLst/>
          </a:prstGeom>
          <a:noFill/>
          <a:ln/>
          <a:effectLst/>
        </p:spPr>
      </p:pic>
      <p:grpSp>
        <p:nvGrpSpPr>
          <p:cNvPr id="43" name="Grupa 42"/>
          <p:cNvGrpSpPr/>
          <p:nvPr/>
        </p:nvGrpSpPr>
        <p:grpSpPr>
          <a:xfrm>
            <a:off x="2555776" y="4509120"/>
            <a:ext cx="1872208" cy="432048"/>
            <a:chOff x="2555776" y="5661248"/>
            <a:chExt cx="1872208" cy="432048"/>
          </a:xfrm>
        </p:grpSpPr>
        <p:pic>
          <p:nvPicPr>
            <p:cNvPr id="44" name="Obraz 43" descr="TP_tmp.emf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1" cstate="print"/>
            <a:stretch>
              <a:fillRect/>
            </a:stretch>
          </p:blipFill>
          <p:spPr bwMode="auto">
            <a:xfrm>
              <a:off x="2555776" y="5805264"/>
              <a:ext cx="583694" cy="278892"/>
            </a:xfrm>
            <a:prstGeom prst="rect">
              <a:avLst/>
            </a:prstGeom>
            <a:noFill/>
            <a:ln/>
            <a:effectLst/>
          </p:spPr>
        </p:pic>
        <p:grpSp>
          <p:nvGrpSpPr>
            <p:cNvPr id="45" name="Grupa 85"/>
            <p:cNvGrpSpPr/>
            <p:nvPr/>
          </p:nvGrpSpPr>
          <p:grpSpPr>
            <a:xfrm>
              <a:off x="3707904" y="5661248"/>
              <a:ext cx="720080" cy="432048"/>
              <a:chOff x="1893324" y="4968732"/>
              <a:chExt cx="1440160" cy="864096"/>
            </a:xfrm>
          </p:grpSpPr>
          <p:cxnSp>
            <p:nvCxnSpPr>
              <p:cNvPr id="46" name="Łącznik prosty 45"/>
              <p:cNvCxnSpPr/>
              <p:nvPr/>
            </p:nvCxnSpPr>
            <p:spPr>
              <a:xfrm>
                <a:off x="1893324" y="5832828"/>
                <a:ext cx="1368152" cy="0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Łącznik prosty 46"/>
              <p:cNvCxnSpPr/>
              <p:nvPr/>
            </p:nvCxnSpPr>
            <p:spPr>
              <a:xfrm flipV="1">
                <a:off x="1919716" y="5184756"/>
                <a:ext cx="1413768" cy="11336"/>
              </a:xfrm>
              <a:prstGeom prst="line">
                <a:avLst/>
              </a:prstGeom>
              <a:ln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8" name="Prostokąt 47"/>
              <p:cNvSpPr/>
              <p:nvPr/>
            </p:nvSpPr>
            <p:spPr>
              <a:xfrm>
                <a:off x="2469388" y="4968732"/>
                <a:ext cx="504056" cy="43204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l-PL" dirty="0"/>
              </a:p>
            </p:txBody>
          </p:sp>
          <p:pic>
            <p:nvPicPr>
              <p:cNvPr id="49" name="Obraz 53" descr="TP_tmp.emf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611222" y="5074524"/>
                <a:ext cx="167640" cy="196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50" name="Obraz 49" descr="TP_tmp.emf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/>
          <a:stretch>
            <a:fillRect/>
          </a:stretch>
        </p:blipFill>
        <p:spPr bwMode="auto">
          <a:xfrm>
            <a:off x="5940152" y="5157192"/>
            <a:ext cx="1562484" cy="209169"/>
          </a:xfrm>
          <a:prstGeom prst="rect">
            <a:avLst/>
          </a:prstGeom>
          <a:noFill/>
          <a:ln/>
          <a:effectLst/>
        </p:spPr>
      </p:pic>
      <p:pic>
        <p:nvPicPr>
          <p:cNvPr id="54" name="Obraz 53" descr="TP_tmp.emf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5522780" y="5373215"/>
            <a:ext cx="2476420" cy="362263"/>
          </a:xfrm>
          <a:prstGeom prst="rect">
            <a:avLst/>
          </a:prstGeom>
          <a:noFill/>
          <a:ln/>
          <a:effectLst/>
        </p:spPr>
      </p:pic>
      <p:sp>
        <p:nvSpPr>
          <p:cNvPr id="52" name="pole tekstowe 51"/>
          <p:cNvSpPr txBox="1"/>
          <p:nvPr/>
        </p:nvSpPr>
        <p:spPr>
          <a:xfrm>
            <a:off x="269574" y="6291741"/>
            <a:ext cx="860812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 smtClean="0">
                <a:sym typeface="Symbol"/>
              </a:rPr>
              <a:t>What</a:t>
            </a:r>
            <a:r>
              <a:rPr lang="pl-PL" sz="2400" dirty="0" smtClean="0">
                <a:sym typeface="Symbol"/>
              </a:rPr>
              <a:t> </a:t>
            </a:r>
            <a:r>
              <a:rPr lang="pl-PL" sz="2400" dirty="0" err="1" smtClean="0">
                <a:sym typeface="Symbol"/>
              </a:rPr>
              <a:t>is</a:t>
            </a:r>
            <a:r>
              <a:rPr lang="pl-PL" sz="2400" dirty="0" smtClean="0">
                <a:sym typeface="Symbol"/>
              </a:rPr>
              <a:t> </a:t>
            </a:r>
            <a:r>
              <a:rPr lang="pl-PL" sz="2400" dirty="0" err="1" smtClean="0">
                <a:sym typeface="Symbol"/>
              </a:rPr>
              <a:t>the</a:t>
            </a:r>
            <a:r>
              <a:rPr lang="pl-PL" sz="2400" dirty="0" smtClean="0">
                <a:sym typeface="Symbol"/>
              </a:rPr>
              <a:t> </a:t>
            </a:r>
            <a:r>
              <a:rPr lang="pl-PL" sz="2400" dirty="0" err="1" smtClean="0">
                <a:sym typeface="Symbol"/>
              </a:rPr>
              <a:t>advantage</a:t>
            </a:r>
            <a:r>
              <a:rPr lang="pl-PL" sz="2400" dirty="0" smtClean="0">
                <a:sym typeface="Symbol"/>
              </a:rPr>
              <a:t> </a:t>
            </a:r>
            <a:r>
              <a:rPr lang="pl-PL" sz="2400" dirty="0" err="1" smtClean="0">
                <a:sym typeface="Symbol"/>
              </a:rPr>
              <a:t>over</a:t>
            </a:r>
            <a:r>
              <a:rPr lang="pl-PL" sz="2400" dirty="0" smtClean="0">
                <a:sym typeface="Symbol"/>
              </a:rPr>
              <a:t> „</a:t>
            </a:r>
            <a:r>
              <a:rPr lang="pl-PL" sz="2400" dirty="0" err="1" smtClean="0">
                <a:sym typeface="Symbol"/>
              </a:rPr>
              <a:t>classical</a:t>
            </a:r>
            <a:r>
              <a:rPr lang="pl-PL" sz="2400" dirty="0" smtClean="0">
                <a:sym typeface="Symbol"/>
              </a:rPr>
              <a:t>” (no </a:t>
            </a:r>
            <a:r>
              <a:rPr lang="pl-PL" sz="2400" dirty="0" err="1" smtClean="0">
                <a:sym typeface="Symbol"/>
              </a:rPr>
              <a:t>entanglement</a:t>
            </a:r>
            <a:r>
              <a:rPr lang="pl-PL" sz="2400" dirty="0" smtClean="0">
                <a:sym typeface="Symbol"/>
              </a:rPr>
              <a:t>) </a:t>
            </a:r>
            <a:r>
              <a:rPr lang="pl-PL" sz="2400" dirty="0" err="1" smtClean="0">
                <a:sym typeface="Symbol"/>
              </a:rPr>
              <a:t>strategy</a:t>
            </a:r>
            <a:r>
              <a:rPr lang="pl-PL" sz="2400" dirty="0" smtClean="0">
                <a:sym typeface="Symbol"/>
              </a:rPr>
              <a:t>?</a:t>
            </a:r>
            <a:r>
              <a:rPr lang="pl-PL" sz="2400" dirty="0" smtClean="0"/>
              <a:t> </a:t>
            </a:r>
            <a:endParaRPr lang="en-US" sz="2400" dirty="0"/>
          </a:p>
        </p:txBody>
      </p:sp>
      <p:pic>
        <p:nvPicPr>
          <p:cNvPr id="55" name="Obraz 54" descr="TP_tmp.em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2627784" y="5301208"/>
            <a:ext cx="2157641" cy="278650"/>
          </a:xfrm>
          <a:prstGeom prst="rect">
            <a:avLst/>
          </a:prstGeom>
          <a:noFill/>
          <a:ln/>
          <a:effectLst/>
        </p:spPr>
      </p:pic>
      <p:pic>
        <p:nvPicPr>
          <p:cNvPr id="53" name="Obraz 52" descr="TP_tmp.emf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020" t="-21771" r="-1020" b="-21771"/>
          <a:stretch>
            <a:fillRect/>
          </a:stretch>
        </p:blipFill>
        <p:spPr bwMode="auto">
          <a:xfrm>
            <a:off x="70984" y="5675999"/>
            <a:ext cx="9006612" cy="593429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pl-PL" sz="5400" b="1" dirty="0" smtClean="0"/>
              <a:t>Fisher </a:t>
            </a:r>
            <a:r>
              <a:rPr lang="pl-PL" sz="5400" b="1" dirty="0" err="1" smtClean="0"/>
              <a:t>information</a:t>
            </a:r>
            <a:endParaRPr lang="en-US" sz="5400" b="1" dirty="0" smtClean="0"/>
          </a:p>
        </p:txBody>
      </p:sp>
      <p:grpSp>
        <p:nvGrpSpPr>
          <p:cNvPr id="3" name="Grupa 18"/>
          <p:cNvGrpSpPr/>
          <p:nvPr/>
        </p:nvGrpSpPr>
        <p:grpSpPr>
          <a:xfrm>
            <a:off x="395536" y="1484784"/>
            <a:ext cx="8280400" cy="369328"/>
            <a:chOff x="395536" y="1484784"/>
            <a:chExt cx="8280400" cy="369328"/>
          </a:xfrm>
        </p:grpSpPr>
        <p:sp>
          <p:nvSpPr>
            <p:cNvPr id="5" name="Rectangle 39"/>
            <p:cNvSpPr>
              <a:spLocks noChangeArrowheads="1"/>
            </p:cNvSpPr>
            <p:nvPr/>
          </p:nvSpPr>
          <p:spPr bwMode="auto">
            <a:xfrm>
              <a:off x="395536" y="1484784"/>
              <a:ext cx="8280400" cy="369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pl-PL" sz="2000" dirty="0" err="1" smtClean="0"/>
                <a:t>Given</a:t>
              </a:r>
              <a:r>
                <a:rPr lang="pl-PL" sz="2000" dirty="0" smtClean="0"/>
                <a:t> a </a:t>
              </a:r>
              <a:r>
                <a:rPr lang="pl-PL" sz="2000" dirty="0" err="1" smtClean="0"/>
                <a:t>probability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distribution</a:t>
              </a:r>
              <a:endParaRPr lang="en-GB" sz="2000" dirty="0"/>
            </a:p>
          </p:txBody>
        </p:sp>
        <p:pic>
          <p:nvPicPr>
            <p:cNvPr id="11" name="Obraz 10" descr="TP_tmp.emf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8" cstate="print"/>
            <a:stretch>
              <a:fillRect/>
            </a:stretch>
          </p:blipFill>
          <p:spPr bwMode="auto">
            <a:xfrm>
              <a:off x="3995936" y="1484784"/>
              <a:ext cx="711710" cy="278892"/>
            </a:xfrm>
            <a:prstGeom prst="rect">
              <a:avLst/>
            </a:prstGeom>
            <a:gradFill flip="none" rotWithShape="1">
              <a:gsLst>
                <a:gs pos="0">
                  <a:schemeClr val="hlink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  <a:tileRect/>
            </a:gradFill>
            <a:ln/>
            <a:effectLst/>
          </p:spPr>
        </p:pic>
      </p:grpSp>
      <p:pic>
        <p:nvPicPr>
          <p:cNvPr id="20" name="Obraz 19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043608" y="4437112"/>
            <a:ext cx="3124206" cy="559310"/>
          </a:xfrm>
          <a:prstGeom prst="rect">
            <a:avLst/>
          </a:prstGeom>
          <a:solidFill>
            <a:srgbClr val="BBE0E3"/>
          </a:solidFill>
          <a:ln/>
          <a:effectLst/>
        </p:spPr>
      </p:pic>
      <p:grpSp>
        <p:nvGrpSpPr>
          <p:cNvPr id="4" name="Grupa 16"/>
          <p:cNvGrpSpPr/>
          <p:nvPr/>
        </p:nvGrpSpPr>
        <p:grpSpPr>
          <a:xfrm>
            <a:off x="395536" y="2060848"/>
            <a:ext cx="8280400" cy="563998"/>
            <a:chOff x="395536" y="2060848"/>
            <a:chExt cx="8280400" cy="563998"/>
          </a:xfrm>
        </p:grpSpPr>
        <p:pic>
          <p:nvPicPr>
            <p:cNvPr id="14" name="Obraz 13" descr="TP_tmp.emf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4482728" y="2065536"/>
              <a:ext cx="2083312" cy="559310"/>
            </a:xfrm>
            <a:prstGeom prst="rect">
              <a:avLst/>
            </a:prstGeom>
            <a:gradFill flip="none" rotWithShape="1">
              <a:gsLst>
                <a:gs pos="0">
                  <a:schemeClr val="hlink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  <a:tileRect/>
            </a:gradFill>
            <a:ln/>
            <a:effectLst/>
          </p:spPr>
        </p:pic>
        <p:pic>
          <p:nvPicPr>
            <p:cNvPr id="26" name="Obraz 25" descr="TP_tmp.emf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3623940" y="2125588"/>
              <a:ext cx="483455" cy="279092"/>
            </a:xfrm>
            <a:prstGeom prst="rect">
              <a:avLst/>
            </a:prstGeom>
            <a:gradFill flip="none" rotWithShape="1">
              <a:gsLst>
                <a:gs pos="0">
                  <a:schemeClr val="hlink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  <a:tileRect/>
            </a:gradFill>
            <a:ln/>
            <a:effectLst/>
          </p:spPr>
        </p:pic>
        <p:sp>
          <p:nvSpPr>
            <p:cNvPr id="24" name="Rectangle 39"/>
            <p:cNvSpPr>
              <a:spLocks noChangeArrowheads="1"/>
            </p:cNvSpPr>
            <p:nvPr/>
          </p:nvSpPr>
          <p:spPr bwMode="auto">
            <a:xfrm>
              <a:off x="395536" y="2060848"/>
              <a:ext cx="8280400" cy="369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pl-PL" sz="2000" dirty="0" smtClean="0"/>
                <a:t>For </a:t>
              </a:r>
              <a:r>
                <a:rPr lang="pl-PL" sz="2000" dirty="0" err="1" smtClean="0"/>
                <a:t>any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unbiased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estimator</a:t>
              </a:r>
              <a:endParaRPr lang="en-GB" sz="2000" dirty="0"/>
            </a:p>
          </p:txBody>
        </p:sp>
      </p:grpSp>
      <p:grpSp>
        <p:nvGrpSpPr>
          <p:cNvPr id="6" name="Grupa 20"/>
          <p:cNvGrpSpPr/>
          <p:nvPr/>
        </p:nvGrpSpPr>
        <p:grpSpPr>
          <a:xfrm>
            <a:off x="395536" y="2636912"/>
            <a:ext cx="8280400" cy="1422814"/>
            <a:chOff x="395536" y="2636912"/>
            <a:chExt cx="8280400" cy="1422814"/>
          </a:xfrm>
        </p:grpSpPr>
        <p:sp>
          <p:nvSpPr>
            <p:cNvPr id="18" name="Rectangle 39"/>
            <p:cNvSpPr>
              <a:spLocks noChangeArrowheads="1"/>
            </p:cNvSpPr>
            <p:nvPr/>
          </p:nvSpPr>
          <p:spPr bwMode="auto">
            <a:xfrm>
              <a:off x="395536" y="2636912"/>
              <a:ext cx="8280400" cy="369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pl-PL" sz="2000" dirty="0" err="1" smtClean="0"/>
                <a:t>Cramer-Rao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inequality</a:t>
              </a:r>
              <a:r>
                <a:rPr lang="pl-PL" sz="2000" dirty="0" smtClean="0"/>
                <a:t> </a:t>
              </a:r>
              <a:r>
                <a:rPr lang="pl-PL" sz="2000" dirty="0" err="1" smtClean="0"/>
                <a:t>holds</a:t>
              </a:r>
              <a:r>
                <a:rPr lang="pl-PL" sz="2000" dirty="0" smtClean="0"/>
                <a:t>:</a:t>
              </a:r>
              <a:endParaRPr lang="en-GB" sz="2000" dirty="0"/>
            </a:p>
          </p:txBody>
        </p:sp>
        <p:pic>
          <p:nvPicPr>
            <p:cNvPr id="28" name="Obraz 27" descr="TP_tmp.emf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6749" t="-13498" r="-6749" b="-13498"/>
            <a:stretch>
              <a:fillRect/>
            </a:stretch>
          </p:blipFill>
          <p:spPr bwMode="auto">
            <a:xfrm>
              <a:off x="3491880" y="3212976"/>
              <a:ext cx="1513498" cy="846750"/>
            </a:xfrm>
            <a:prstGeom prst="rect">
              <a:avLst/>
            </a:prstGeom>
            <a:solidFill>
              <a:srgbClr val="FFFF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sp>
        <p:nvSpPr>
          <p:cNvPr id="29" name="pole tekstowe 28"/>
          <p:cNvSpPr txBox="1"/>
          <p:nvPr/>
        </p:nvSpPr>
        <p:spPr>
          <a:xfrm>
            <a:off x="4139952" y="4077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3" name="Obraz 32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4897881" y="4221088"/>
            <a:ext cx="2998215" cy="736217"/>
          </a:xfrm>
          <a:prstGeom prst="rect">
            <a:avLst/>
          </a:prstGeom>
          <a:noFill/>
          <a:ln/>
          <a:effectLst/>
        </p:spPr>
      </p:pic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1619672" y="4941168"/>
            <a:ext cx="2484264" cy="36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sz="2000" dirty="0" err="1" smtClean="0"/>
              <a:t>estimator</a:t>
            </a:r>
            <a:r>
              <a:rPr lang="pl-PL" sz="2000" dirty="0" smtClean="0"/>
              <a:t> </a:t>
            </a:r>
            <a:r>
              <a:rPr lang="pl-PL" sz="2000" dirty="0" err="1" smtClean="0"/>
              <a:t>variance</a:t>
            </a:r>
            <a:endParaRPr lang="en-GB" sz="2000" dirty="0"/>
          </a:p>
        </p:txBody>
      </p:sp>
      <p:sp>
        <p:nvSpPr>
          <p:cNvPr id="32" name="Rectangle 39"/>
          <p:cNvSpPr>
            <a:spLocks noChangeArrowheads="1"/>
          </p:cNvSpPr>
          <p:nvPr/>
        </p:nvSpPr>
        <p:spPr bwMode="auto">
          <a:xfrm>
            <a:off x="5580112" y="5013176"/>
            <a:ext cx="2484264" cy="36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pl-PL" sz="2000" dirty="0" smtClean="0"/>
              <a:t>Fisher </a:t>
            </a:r>
            <a:r>
              <a:rPr lang="pl-PL" sz="2000" dirty="0" err="1" smtClean="0"/>
              <a:t>information</a:t>
            </a:r>
            <a:endParaRPr lang="en-GB" sz="2000" dirty="0"/>
          </a:p>
        </p:txBody>
      </p:sp>
      <p:sp>
        <p:nvSpPr>
          <p:cNvPr id="34" name="Rectangle 39"/>
          <p:cNvSpPr>
            <a:spLocks noChangeArrowheads="1"/>
          </p:cNvSpPr>
          <p:nvPr/>
        </p:nvSpPr>
        <p:spPr bwMode="auto">
          <a:xfrm>
            <a:off x="395536" y="5877272"/>
            <a:ext cx="8352928" cy="369332"/>
          </a:xfrm>
          <a:prstGeom prst="rect">
            <a:avLst/>
          </a:prstGeom>
          <a:solidFill>
            <a:srgbClr val="FFFF66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pl-PL" sz="2000" dirty="0" smtClean="0"/>
              <a:t>Fisher </a:t>
            </a:r>
            <a:r>
              <a:rPr lang="pl-PL" sz="2000" dirty="0" err="1" smtClean="0"/>
              <a:t>information</a:t>
            </a:r>
            <a:r>
              <a:rPr lang="pl-PL" sz="2000" dirty="0" smtClean="0"/>
              <a:t> = </a:t>
            </a:r>
            <a:r>
              <a:rPr lang="pl-PL" sz="2000" dirty="0" err="1" smtClean="0"/>
              <a:t>sensitivity</a:t>
            </a:r>
            <a:r>
              <a:rPr lang="pl-PL" sz="2000" dirty="0" smtClean="0"/>
              <a:t> of p(</a:t>
            </a:r>
            <a:r>
              <a:rPr lang="pl-PL" sz="2000" dirty="0" err="1" smtClean="0"/>
              <a:t>r|</a:t>
            </a:r>
            <a:r>
              <a:rPr lang="pl-PL" sz="2000" i="1" dirty="0" err="1" smtClean="0">
                <a:sym typeface="Symbol"/>
              </a:rPr>
              <a:t></a:t>
            </a:r>
            <a:r>
              <a:rPr lang="pl-PL" sz="2000" dirty="0" smtClean="0">
                <a:sym typeface="Symbol"/>
              </a:rPr>
              <a:t>) </a:t>
            </a:r>
            <a:r>
              <a:rPr lang="pl-PL" sz="2000" dirty="0" smtClean="0"/>
              <a:t>to </a:t>
            </a:r>
            <a:r>
              <a:rPr lang="pl-PL" sz="2000" dirty="0" err="1" smtClean="0"/>
              <a:t>parameter</a:t>
            </a:r>
            <a:r>
              <a:rPr lang="pl-PL" sz="2000" dirty="0" smtClean="0"/>
              <a:t> </a:t>
            </a:r>
            <a:r>
              <a:rPr lang="pl-PL" sz="2000" dirty="0" err="1" smtClean="0"/>
              <a:t>changes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i = \langle n_i \rangle \pm \sqrt{\langle n_i \rangle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358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r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36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r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"/>
  <p:tag name="PICTUREFILESIZE" val="128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_\varph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91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^{(j)} = \exp(\mathrm{i} H^{(j)} \varphi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47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3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^{\otimes N} = \exp(\mathrm{i} H_{\t{tot}} \varphi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5"/>
  <p:tag name="PICTUREFILESIZE" val="449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H_{\t{tot}}  = \sum_{j} H^{(j)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7"/>
  <p:tag name="PICTUREFILESIZE" val="280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=4 (\langle \hat{H}^2_{\t{tot}} \rangle - \langle \hat{H}_{\t{tot}} \rangle^2) &#10; = 4 \Delta^2 \hat{H_{\t{tot}}}  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3"/>
  <p:tag name="PICTUREFILESIZE" val="591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_Q = 4 (\braket{\psi^{(N)\prime}_\varphi}{\psi^{(N)\prime}_\varphi} - &#10;|\braket{\psi^{(N)}_\varphi}{\psi^{(N) \prime}_\varphi}|^2)&#10;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71"/>
  <p:tag name="PICTUREFILESIZE" val="1049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(n_1,n_2) =&#10; \arccos\left(\frac{n_1-n_2}{|\alpha|^2} \right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8"/>
  <p:tag name="PICTUREFILESIZE" val="637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} = (\ket{-}^{\otimes N} + \ket{+}^{\otimes N})/\sqrt{2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5"/>
  <p:tag name="PICTUREFILESIZE" val="623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+}, \ket{-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2"/>
  <p:tag name="PICTUREFILESIZE" val="84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_Q = N^2 (\lambda_+ - \lambda_-)^2 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9"/>
  <p:tag name="PICTUREFILESIZE" val="361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Delta \varphi \geq \frac{1}{ N |\lambda_+ - \lambda_-|}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2"/>
  <p:tag name="PICTUREFILESIZE" val="342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Delta \varphi \geq \frac{1}{ \sqrt{N} |\lambda_+ - \lambda_-|}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0"/>
  <p:tag name="PICTUREFILESIZE" val="415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3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_\varph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91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^{(j)} = \exp(\mathrm{i} H^{(j)} \varphi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47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\varphi = \frac{1}{\sqrt{|\alpha|^2}} = \frac{1}{\sqrt{\langle n \rangle}}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7"/>
  <p:tag name="PICTUREFILESIZE" val="397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^{\otimes N} = \exp(\mathrm{i} H_{\t{tot}} \varphi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5"/>
  <p:tag name="PICTUREFILESIZE" val="4494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H_{\t{tot}}  = \sum_{j} H^{(j)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7"/>
  <p:tag name="PICTUREFILESIZE" val="2805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=4 (\langle \hat{H}^2_{\t{tot}} \rangle - \langle \hat{H}_{\t{tot}} \rangle^2) &#10; = 4 \Delta^2 \hat{H_{\t{tot}}}  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3"/>
  <p:tag name="PICTUREFILESIZE" val="591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_Q = 4 (\braket{\psi^{(N)\prime}_\varphi}{\psi^{(N)\prime}_\varphi} - &#10;|\braket{\psi^{(N)}_\varphi}{\psi^{(N) \prime}_\varphi}|^2)&#10;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71"/>
  <p:tag name="PICTUREFILESIZE" val="10497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{r_1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"/>
  <p:tag name="PICTUREFILESIZE" val="40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r_1,\dots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40"/>
  <p:tag name="PICTUREFILESIZE" val="172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} = (\ket{-}^{\otimes N} + \ket{+}^{\otimes N})/\sqrt{2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5"/>
  <p:tag name="PICTUREFILESIZE" val="623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+}, \ket{-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2"/>
  <p:tag name="PICTUREFILESIZE" val="84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_Q = N^2 (\lambda_+ - \lambda_-)^2 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9"/>
  <p:tag name="PICTUREFILESIZE" val="361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Delta \varphi \geq \frac{1}{ N |\lambda_+ - \lambda_-|}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2"/>
  <p:tag name="PICTUREFILESIZE" val="342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ngle n_1 \rangle = |\alpha|^2(1+\cos\varphi)/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4"/>
  <p:tag name="PICTUREFILESIZE" val="460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Delta \varphi \geq \frac{1}{ \sqrt{N} |\lambda_+ - \lambda_-|}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0"/>
  <p:tag name="PICTUREFILESIZE" val="415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59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{r_N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"/>
  <p:tag name="PICTUREFILESIZE" val="59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_\varph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91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{r_1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"/>
  <p:tag name="PICTUREFILESIZE" val="40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r_1,\dots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40"/>
  <p:tag name="PICTUREFILESIZE" val="172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597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{r_N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"/>
  <p:tag name="PICTUREFILESIZE" val="5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ngle n_2 \rangle = |\alpha|^2(1-\cos\varphi)/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4"/>
  <p:tag name="PICTUREFILESIZE" val="470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} = (\ket{-}^{\otimes N} + \ket{+}^{\otimes N})/\sqrt{2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5"/>
  <p:tag name="PICTUREFILESIZE" val="623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_Q = N^2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40"/>
  <p:tag name="PICTUREFILESIZE" val="168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Delta \varphi \geq \frac{1}{ N}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9"/>
  <p:tag name="PICTUREFILESIZE" val="203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ket{+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41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ket{-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40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 \varphi \approx  \frac{\pi}{N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7"/>
  <p:tag name="PICTUREFILESIZE" val="195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=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3"/>
  <p:tag name="PICTUREFILESIZE" val="95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59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79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r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36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r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"/>
  <p:tag name="PICTUREFILESIZE" val="1287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^{(N)}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143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=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3"/>
  <p:tag name="PICTUREFILESIZE" val="87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^{(N)}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143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52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Delta^2 \tilde{\varphi} \geq \frac{1}{F_Q}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7"/>
  <p:tag name="PICTUREFILESIZE" val="273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F_Q = \Tr(\rho_\varphi^{(N)} \hat{L}^2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4"/>
  <p:tag name="PICTUREFILESIZE" val="406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\t{d} \rho_\varphi^{(N)}}{\t{d}\varphi}&#10;=  \frac{1}{2}\left(\rho^{(N)}_\varphi L + L \rho^{(N)}_\varphi \right)&#10;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3"/>
  <p:tag name="PICTUREFILESIZE" val="846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rho_\varphi   = \exp(\mathrm{i} H \varphi) \rho_0 \exp(- \mathrm{i} H \varphi)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6"/>
  <p:tag name="PICTUREFILESIZE" val="601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(\rho_\varphi)   = &#10;\min_{\{\ket{\psi_i}\}} \sum_i p_i F(\ket{\psi_i})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9"/>
  <p:tag name="PICTUREFILESIZE" val="727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rho_\varphi = \sum_i p_i \ket{\psi_i}\bra{\psi_i}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1"/>
  <p:tag name="PICTUREFILESIZE" val="477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(\rho_1,\rho_2)= \t{Tr}\left(\sqrt{\sqrt{\rho_1} \rho_2 \sqrt{\rho_1}}\right)^2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7657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(\rho_{\varphi},\rho_{\varphi + \t{d}\varphi}) = &#10;  1 - \frac{1}{4} F_Q(\rho_\varphi) (\t{d} \varphi)^2+ O(\t{d}\varphi)^4&#10;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5"/>
  <p:tag name="PICTUREFILESIZE" val="982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_Q(\rho_\varphi) = \min_{\ket{\Psi_\varphi}}F(\ket{\Psi_{\varphi}})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9"/>
  <p:tag name="PICTUREFILESIZE" val="535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rho_\varphi  = \t{Tr}_E (\ket{\Psi_\varphi}\bra{\Psi_\varphi})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9"/>
  <p:tag name="PICTUREFILESIZE" val="369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{\varphi}   = &#10;\min_{\ket{\psi^{(N)}}} \frac{1}{\sqrt{F_Q(\rho_\varphi^{(N)})}}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1"/>
  <p:tag name="PICTUREFILESIZE" val="705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6"/>
  <p:tag name="PICTUREFILESIZE" val="159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^{(N)}_{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"/>
  <p:tag name="PICTUREFILESIZE" val="143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+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18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eta=100\%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42"/>
  <p:tag name="PICTUREFILESIZE" val="334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&#10;\delta{\varphi}   \propto \frac{1}{\sqrt{N}}$?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5"/>
  <p:tag name="PICTUREFILESIZE" val="25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alpha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5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eta=80\%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7"/>
  <p:tag name="PICTUREFILESIZE" val="337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{\varphi}   = \frac{1}{N}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6"/>
  <p:tag name="PICTUREFILESIZE" val="163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delta \varphi \leq \frac{1}{N}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3"/>
  <p:tag name="PICTUREFILESIZE" val="323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delta \varphi \geq \frac{1}{\sqrt{N}}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40"/>
  <p:tag name="PICTUREFILESIZE" val="387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42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 = \int \t{d} X\, p(X) \Lambda_X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0"/>
  <p:tag name="PICTUREFILESIZE" val="389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 = \int \t{d} X\, p_\varphi(X) \Lambda_X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2"/>
  <p:tag name="PICTUREFILESIZE" val="461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&#10;F_Q\left[\Lambda_\varphi(\rho)\right] \leq F_{\t{cl}}\left[p_\varphi(X)\right]&#10;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6"/>
  <p:tag name="PICTUREFILESIZE" val="539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_{\t{cl}}[p_\varphi(X)] &#10;=\int dX\frac{[\partial_{\varphi}{p}_{\varphi}(X)]^{2}}{p_{\varphi}(X)}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5"/>
  <p:tag name="PICTUREFILESIZE" val="972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Estimating $\varphi$ directly from $X$ is no worse than &#10;from measurement on $\Lambda_\varphi[\rho]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28"/>
  <p:tag name="PICTUREFILESIZE" val="1178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&#10;\varphi\rightarrow p_{\varphi}\rightarrow X &#10;\rightarrow \Lambda_{X}\left[\rho\right]\rightarrow\tilde{\varphi}&#10;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1"/>
  <p:tag name="PICTUREFILESIZE" val="459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\rightarrow\Lambda_{\varphi}&#10;\left[\rho\right]\rightarrow\tilde{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9"/>
  <p:tag name="PICTUREFILESIZE" val="274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47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r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8"/>
  <p:tag name="PICTUREFILESIZE" val="128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^{(N)}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"/>
  <p:tag name="PICTUREFILESIZE" val="1437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r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36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6"/>
  <p:tag name="PICTUREFILESIZE" val="15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alpha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5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X_1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5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^{(i)}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23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X_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939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_\varphi(X_i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0"/>
  <p:tag name="PICTUREFILESIZE" val="192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X_2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"/>
  <p:tag name="PICTUREFILESIZE" val="97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X_N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103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&#10;F_Q\left[\Lambda^{\otimes N}_\varphi(\ket{\psi^{(N)}})\right] \leq &#10;F_{\t{cl}}\left[p_\varphi(X_1,\dots X_N)\right]&#10;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76"/>
  <p:tag name="PICTUREFILESIZE" val="943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X_i$ - are independent variables!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6"/>
  <p:tag name="PICTUREFILESIZE" val="518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6"/>
  <p:tag name="PICTUREFILESIZE" val="159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\varphi  = \frac{1}{\sqrt{ \eta  |\alpha|^2}}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6"/>
  <p:tag name="PICTUREFILESIZE" val="256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^{(N)}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"/>
  <p:tag name="PICTUREFILESIZE" val="143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r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36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r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8"/>
  <p:tag name="PICTUREFILESIZE" val="1287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X_1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85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^{(i)}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23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X_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939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_\varphi(X_i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0"/>
  <p:tag name="PICTUREFILESIZE" val="192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X_2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"/>
  <p:tag name="PICTUREFILESIZE" val="97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X_N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103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ngle n_1 \rangle =\eta  |\alpha|^2(1+\cos\varphi)/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9"/>
  <p:tag name="PICTUREFILESIZE" val="489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&#10;F_Q\left[\Lambda^{\otimes N}_\varphi(\rho^N)\right] \leq &#10;N F_{\t{cl}}\left[p_\varphi(X)\right]&#10;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3"/>
  <p:tag name="PICTUREFILESIZE" val="752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X_i$ - are independent variables!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6"/>
  <p:tag name="PICTUREFILESIZE" val="518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If $F_\t{cl}$ is finite $F_Q$ scales at most linearly!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667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6"/>
  <p:tag name="PICTUREFILESIZE" val="159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^{(N)}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"/>
  <p:tag name="PICTUREFILESIZE" val="143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r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8"/>
  <p:tag name="PICTUREFILESIZE" val="1287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r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36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 \varphi \geq \frac{1}{\sqrt{F_{\t{cl}}(p_\varphi) N}}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0"/>
  <p:tag name="PICTUREFILESIZE" val="4928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 = \int \t{d} X\, p_\varphi(X) \Lambda_X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2"/>
  <p:tag name="PICTUREFILESIZE" val="461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9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ngle n_2 \rangle =\eta |\alpha|^2(1-\cos\varphi)/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9"/>
  <p:tag name="PICTUREFILESIZE" val="4985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F_{\t{cl}}=\infty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6"/>
  <p:tag name="PICTUREFILESIZE" val="127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4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 \varphi \geq \frac{1}{\sqrt{F_{\t{cl}}(p_\varphi) N}}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0"/>
  <p:tag name="PICTUREFILESIZE" val="492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 = \int \t{d} X\, p_\varphi(X) \Lambda_X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2"/>
  <p:tag name="PICTUREFILESIZE" val="461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Delta \varphi \geq \sqrt{\frac{\epsilon_+ \epsilon_-}{N}}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9"/>
  <p:tag name="PICTUREFILESIZE" val="530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Lambda_\pm = &#10;\Lambda_\varphi \pm \frac{d \Lambda_\varphi}{d \varphi} \epsilon_\pm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9"/>
  <p:tag name="PICTUREFILESIZE" val="568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F_{\t{cl}}=\infty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6"/>
  <p:tag name="PICTUREFILESIZE" val="127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epsilon_-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"/>
  <p:tag name="PICTUREFILESIZE" val="123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epsilon_+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"/>
  <p:tag name="PICTUREFILESIZE" val="132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-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50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79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+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50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\varphi + d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7"/>
  <p:tag name="PICTUREFILESIZE" val="134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\varphi - d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8"/>
  <p:tag name="PICTUREFILESIZE" val="131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47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Lambda_\varphi(\rho) = &#10;U_\varphi \left(\sum_i &#10;K_{i} \rho K_{i}^\dagger \right) U_\varphi^\dagger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9"/>
  <p:tag name="PICTUREFILESIZE" val="927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K_1= \sqrt{\frac{1+\eta}{2}} &#10;\left(&#10;\begin{array}{cc}&#10;1 &amp;0 \\&#10;0 &amp; 1&#10;\end{array}&#10;\right)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6"/>
  <p:tag name="PICTUREFILESIZE" val="524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K_2= \sqrt{\frac{1-\eta}{2}} &#10;\left(&#10;\begin{array}{cc}&#10;1 &amp;0 \\&#10;0 &amp; -1&#10;\end{array}&#10;\right)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4"/>
  <p:tag name="PICTUREFILESIZE" val="548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&#10; \geq \sqrt{\frac{\varepsilon_+ \varepsilon_-}{N}}&#10;=\frac{\sqrt{1-\eta^2}}{\eta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5"/>
  <p:tag name="PICTUREFILESIZE" val="753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&#10;\Delta\tilde{\varphi}  &#10; =\frac{1}{\eta} \frac{1}{\sqrt{N}} &#10;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0"/>
  <p:tag name="PICTUREFILESIZE" val="240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&#10; = \frac{1}{\sqrt{1-\eta^2}} &#10;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9"/>
  <p:tag name="PICTUREFILESIZE" val="13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52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epsilon_\pm = \frac{\sqrt{1-\eta^2}}{\eta}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4"/>
  <p:tag name="PICTUREFILESIZE" val="197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Lambda_\pm = &#10;\Lambda_\varphi \pm \frac{d \Lambda_\varphi}{d \varphi} \epsilon_\pm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79"/>
  <p:tag name="PICTUREFILESIZE" val="568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epsilon_-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"/>
  <p:tag name="PICTUREFILESIZE" val="123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epsilon_+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10"/>
  <p:tag name="PICTUREFILESIZE" val="132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-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50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+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"/>
  <p:tag name="PICTUREFILESIZE" val="50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\varphi + d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7"/>
  <p:tag name="PICTUREFILESIZE" val="134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\varphi - d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8"/>
  <p:tag name="PICTUREFILESIZE" val="131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47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+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18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q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"/>
  <p:tag name="PICTUREFILESIZE" val="424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Lambda_\varphi(\rho) = &#10;U_\varphi \left(\sum_i &#10;K_{i} \rho K_{i}^\dagger \right) U_\varphi^\dagger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9"/>
  <p:tag name="PICTUREFILESIZE" val="927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K_0=\left(&#10;\begin{array}{cc}&#10;\sqrt{\eta} &amp;0 \\&#10;0 &amp; \sqrt{\eta} \\&#10;0 &amp; 0&#10;\end{array}&#10;\right)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9"/>
  <p:tag name="PICTUREFILESIZE" val="6269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K_1= \left(&#10;\begin{array}{cc}&#10;0 &amp;0 \\&#10;0 &amp; 0 \\&#10;\sqrt{1-\eta} &amp; 0 &#10;\end{array}&#10;\right)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7"/>
  <p:tag name="PICTUREFILESIZE" val="5318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K_1= \left(&#10;\begin{array}{cc}&#10;0 &amp;0 \\&#10;0 &amp; 0 \\&#10;0 &amp; \sqrt{1-\eta}&#10;\end{array}&#10;\right)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7"/>
  <p:tag name="PICTUREFILESIZE" val="531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epsilon_- = \epsilon_+ = 0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53"/>
  <p:tag name="PICTUREFILESIZE" val="245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&#10; \geq \sqrt{\frac{\epsilon_+ \epsilon_-}{N}} = 0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1"/>
  <p:tag name="PICTUREFILESIZE" val="4213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\varphi + d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7"/>
  <p:tag name="PICTUREFILESIZE" val="134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\varphi - d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8"/>
  <p:tag name="PICTUREFILESIZE" val="13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464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747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6"/>
  <p:tag name="PICTUREFILESIZE" val="159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^{(N)}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"/>
  <p:tag name="PICTUREFILESIZE" val="143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r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36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r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8"/>
  <p:tag name="PICTUREFILESIZE" val="1287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e^{-s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"/>
  <p:tag name="PICTUREFILESIZE" val="61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X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"/>
  <p:tag name="PICTUREFILESIZE" val="783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_\varphi(X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8"/>
  <p:tag name="PICTUREFILESIZE" val="176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sigma_\varphi = \sum_X p_\varphi(X) \ket{X}\bra{X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3"/>
  <p:tag name="PICTUREFILESIZE" val="519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( \rho \otimes \sigma_\varphi) = \sum_X p_\varphi(X) \Lambda_X(\rho)&#10;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1"/>
  <p:tag name="PICTUREFILESIZE" val="717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426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sigm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67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6"/>
  <p:tag name="PICTUREFILESIZE" val="1597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^{(N)}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"/>
  <p:tag name="PICTUREFILESIZE" val="143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r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362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r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8"/>
  <p:tag name="PICTUREFILESIZE" val="1287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4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42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sigm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67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sigma_\varphi 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67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$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426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6"/>
  <p:tag name="PICTUREFILESIZE" val="159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(n_1,n_2) =&#10; \arccos\left(\frac{n_1-n_2}{|\alpha|^2} \right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8"/>
  <p:tag name="PICTUREFILESIZE" val="637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524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^{(N)}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"/>
  <p:tag name="PICTUREFILESIZE" val="1437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r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36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r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8"/>
  <p:tag name="PICTUREFILESIZE" val="1287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42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42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^{(N)}_\varphi = \Lambda^{\otimes N}\left&#10;(\ket{\psi^{(N)}}\bra{\psi^{(N)}} \otimes \sigma_\varphi^{\otimes N}\right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50"/>
  <p:tag name="PICTUREFILESIZE" val="938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sigm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670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sigma_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"/>
  <p:tag name="PICTUREFILESIZE" val="67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&#10;F_Q\left[\rho^{(N)}_\varphi\right] \leq &#10;F_Q\left[\sigma_\varphi^{\otimes N}\right] = N F_Q[\sigma_\varphi]&#10;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51"/>
  <p:tag name="PICTUREFILESIZE" val="7889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 \varphi \geq \frac{1}{\sqrt{N F_Q[\sigma_\varphi]}}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9"/>
  <p:tag name="PICTUREFILESIZE" val="453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78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 = \sum_i \tilde{K}_i(\varphi) \rho \tilde{K}_i^\dagger(\varphi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5757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K}_i(\varphi) = \sum_j u_{ij}(\varphi) K_j(\varphi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9"/>
  <p:tag name="PICTUREFILESIZE" val="585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^{\t{worst}}_Q(\sigma_\varphi) = 4 \min_{\tilde{K}} \lambda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1"/>
  <p:tag name="PICTUREFILESIZE" val="468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 \sum_i \dot{\tilde{K}}_i(\varphi)^\dagger \tilde{K}_i(\varphi) = 0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0"/>
  <p:tag name="PICTUREFILESIZE" val="503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 \sum_i \dot{\tilde{K}}_i(\varphi)^\dagger \dot{\tilde{K}}_i(\varphi)&#10; = \lambda \openone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7"/>
  <p:tag name="PICTUREFILESIZE" val="5373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d 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85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(\varphi)  = \exp{(\mathrm{i} h \varphi)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3"/>
  <p:tag name="PICTUREFILESIZE" val="366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 = \sum_i \tilde{K}_i(\varphi) \rho \tilde{K}_i^\dagger(\varphi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9"/>
  <p:tag name="PICTUREFILESIZE" val="5757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K}_i(\varphi) = \sum_j u_{ij}(\varphi) K_j(\varphi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9"/>
  <p:tag name="PICTUREFILESIZE" val="5854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^{\t{worst}}_Q(\sigma_\varphi) = 4 \min_{h} \lambda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1"/>
  <p:tag name="PICTUREFILESIZE" val="450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alpha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54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d \varphi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85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(\varphi)  = \exp{(\mathrm{i} h \varphi)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3"/>
  <p:tag name="PICTUREFILESIZE" val="366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 \sum_i \dot{\tilde{K}}_i^\dagger {K}_i = 0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9"/>
  <p:tag name="PICTUREFILESIZE" val="2924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 \sum_i \dot{\tilde{K}}_i^\dagger \dot{\tilde{K}}_i&#10; = \lambda \openone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5"/>
  <p:tag name="PICTUREFILESIZE" val="3385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 \dot{\tilde{K}}_i = \dot{K}_i + \sum_j \mathrm{i} h_{ij} K_j 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3"/>
  <p:tag name="PICTUREFILESIZE" val="4667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^{\t{worst}}_Q(\sigma_\varphi) = 4 \min_{h} \lambda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1"/>
  <p:tag name="PICTUREFILESIZE" val="450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 \sum_i \dot{\tilde{K}}_i^\dagger {K}_i = 0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9"/>
  <p:tag name="PICTUREFILESIZE" val="292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 \sum_i \dot{\tilde{K}}_i^\dagger \dot{\tilde{K}}_i&#10; = \lambda \openone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5"/>
  <p:tag name="PICTUREFILESIZE" val="338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 \dot{\tilde{K}}_i = \dot{K}_i + \sum_j \mathrm{i} h_{ij} K_j 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3"/>
  <p:tag name="PICTUREFILESIZE" val="4667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^{\t{worst}}_Q(\sigma_\varphi) = \eta/(1-\eta)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0"/>
  <p:tag name="PICTUREFILESIZE" val="481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s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23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&#10; \geq 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2"/>
  <p:tag name="PICTUREFILESIZE" val="495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^{\t{worst}}_Q(\sigma_\varphi) = \eta^2/(1-\eta^2)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9"/>
  <p:tag name="PICTUREFILESIZE" val="5499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&#10; \geq \frac{\sqrt{1-\eta^2}}{\eta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7"/>
  <p:tag name="PICTUREFILESIZE" val="5238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+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188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 \sum_i \dot{\tilde{K}}_i^\dagger {K}_i = 0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9"/>
  <p:tag name="PICTUREFILESIZE" val="292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q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"/>
  <p:tag name="PICTUREFILESIZE" val="424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_Q =4 \min_h  \|\sum_i \dot{\tilde{K}}_i^\dagger \dot{\tilde{K}}_i \|$$&#10; 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4"/>
  <p:tag name="PICTUREFILESIZE" val="568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 \dot{\tilde{K}}_i = \dot{K}_i + \sum_j \mathrm{i} h_{ij} K_j 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3"/>
  <p:tag name="PICTUREFILESIZE" val="4667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\sqrt{1-\eta^2}}{\eta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8"/>
  <p:tag name="PICTUREFILESIZE" val="3302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\sqrt{(1-\eta)(1+3 \eta)}}{2 \eta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6"/>
  <p:tag name="PICTUREFILESIZE" val="5807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3"/>
  <p:tag name="PICTUREFILESIZE" val="304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1}{2}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1"/>
  <p:tag name="PICTUREFILESIZE" val="362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=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3"/>
  <p:tag name="PICTUREFILESIZE" val="872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 \varphi \geq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35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\varphi = \sum_i K_i(\varphi) \rho K_i^\dagger(\varphi)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9"/>
  <p:tag name="PICTUREFILESIZE" val="5646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delta \varphi \leq \frac{1}{N}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3"/>
  <p:tag name="PICTUREFILESIZE" val="323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464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delta \varphi \leq \frac{1}{N}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3"/>
  <p:tag name="PICTUREFILESIZE" val="323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delta \varphi \geq \frac{1}{\sqrt{N}}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40"/>
  <p:tag name="PICTUREFILESIZE" val="387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{\varphi}   \geq \sqrt{\frac{1-\eta}{\eta N}} &#10;$$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0"/>
  <p:tag name="PICTUREFILESIZE" val="3558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{\varphi}   = \frac{1}{N}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6"/>
  <p:tag name="PICTUREFILESIZE" val="1639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eta=80\%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37"/>
  <p:tag name="PICTUREFILESIZE" val="3374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eta=100\%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42"/>
  <p:tag name="PICTUREFILESIZE" val="334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 \geq 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2"/>
  <p:tag name="PICTUREFILESIZE" val="495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 \approx&#10; \sqrt{\frac{1- \eta(1- e^{-2s})}{\eta |\alpha|^2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8"/>
  <p:tag name="PICTUREFILESIZE" val="648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alpha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54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s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2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 \approx \sqrt{\frac{1- \eta + \eta e^{-2s}}{\eta |\alpha|^2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0"/>
  <p:tag name="PICTUREFILESIZE" val="6156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79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52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\Delta\varphi^{\t{optimal}}}{\Delta \varphi^{\t{squeezed}}}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7"/>
  <p:tag name="PICTUREFILESIZE" val="370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 \geq 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2"/>
  <p:tag name="PICTUREFILESIZE" val="495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gain $= \sqrt{\frac{T}{2-T-2\sqrt{1-T} \cos [2 \Omega l/c]}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1"/>
  <p:tag name="PICTUREFILESIZE" val="5500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psilon=2 \pi \chi /\lambda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45"/>
  <p:tag name="PICTUREFILESIZE" val="2042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g = \sqrt{\frac{T}{2-T-2\sqrt{1-T} \cos [2 \Omega l/c]}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499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^\prime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486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=0.6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7"/>
  <p:tag name="PICTUREFILESIZE" val="148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g = \sqrt{\frac{T}{2-T-2\sqrt{1-T} \cos [2 \Omega l/c]}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7"/>
  <p:tag name="PICTUREFILESIZE" val="4990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 \geq 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2"/>
  <p:tag name="PICTUREFILESIZE" val="495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F_Q \leq \frac{\eta N}{1-\eta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1"/>
  <p:tag name="PICTUREFILESIZE" val="2694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q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"/>
  <p:tag name="PICTUREFILESIZE" val="424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464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e^{-s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"/>
  <p:tag name="PICTUREFILESIZE" val="61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52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78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alpha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5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s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23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q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"/>
  <p:tag name="PICTUREFILESIZE" val="424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464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Delta\tilde{\varphi}   \geq \sqrt{\frac{1-\eta}{\eta}} \frac{1}{\sqrt{N}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2"/>
  <p:tag name="PICTUREFILESIZE" val="495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F_Q \leq \frac{\eta N}{1-\eta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1"/>
  <p:tag name="PICTUREFILESIZE" val="2694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q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"/>
  <p:tag name="PICTUREFILESIZE" val="42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r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362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alpha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54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s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2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"/>
  <p:tag name="PICTUREFILESIZE" val="432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"/>
  <p:tag name="PICTUREFILESIZE" val="837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F_Q \leq \frac{\eta \bar{N}}{1-\eta} 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1"/>
  <p:tag name="PICTUREFILESIZE" val="271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alpha}\otimes \ket{s} \rightarrow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2105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q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"/>
  <p:tag name="PICTUREFILESIZE" val="424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46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ngle n_1 \rangle = |\alpha|^2(1+\cos\varphi)/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4"/>
  <p:tag name="PICTUREFILESIZE" val="460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464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e^{-s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"/>
  <p:tag name="PICTUREFILESIZE" val="616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q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"/>
  <p:tag name="PICTUREFILESIZE" val="424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464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ket{\psi}=\ket{g}^{\otimes N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250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=\left(\frac{\ket{g} + \ket{e}}{\sqrt{2}}\right)^{\otimes N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90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=\left(\frac{\ket{g} + e^{-\t{i} \omega_0 T}\ket{e}}{\sqrt{2}}\right)^{\otimes N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4"/>
  <p:tag name="PICTUREFILESIZE" val="5994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=\left[\sin \left(\frac{(\omega_0-\omega) T}{2}\right)\ket{g} &#10;+ \cos\left(\frac{(\omega_0-\omega) T}{2}\right)  &#10;\ket{e} \right]^{\otimes N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10"/>
  <p:tag name="PICTUREFILESIZE" val="10759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 \omega 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"/>
  <p:tag name="PICTUREFILESIZE" val="446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 \varphi = (\omega_0-\omega) T 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5"/>
  <p:tag name="PICTUREFILESIZE" val="2488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}= (\ket{g}^{\otimes N} + \ket{e}^{\otimes N})/\sqrt{2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6"/>
  <p:tag name="PICTUREFILESIZE" val="601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e^{-s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"/>
  <p:tag name="PICTUREFILESIZE" val="61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T 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"/>
  <p:tag name="PICTUREFILESIZE" val="38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ngle n_e \rangle = N \cos^2 \left( \frac{(\omega_0-\omega)T}{2} \right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7"/>
  <p:tag name="PICTUREFILESIZE" val="5745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ngle n_g \rangle = N \sin^2 \left( \frac{(\omega_0-\omega)T}{2} \right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6"/>
  <p:tag name="PICTUREFILESIZE" val="5619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+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188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6^2\t{S}_{1/2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645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t{F}=4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549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t{F}=3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730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 \omega_0 = 2\pi \cdot 9.2 \t{\,GHz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2913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ket{g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71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ket{e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24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{\omega t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89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597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r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362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omega}(r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1215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_{\omega t}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947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{\omega t}= \exp( - \mathrm{i} H \omega t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1"/>
  <p:tag name="PICTUREFILESIZE" val="3449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Minimize $\Delta^2 \varphi = \langle (\tilde{\omega} -\omega)^2 \rangle$&#10; over $\ket{\psi^{(N)}}$, $t$, $\Pi_{r}$ and $\tilde{\omega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30"/>
  <p:tag name="PICTUREFILESIZE" val="9914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{\omega t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891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{\omega t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89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52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 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965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 \varphi = \omega t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0"/>
  <p:tag name="PICTUREFILESIZE" val="1154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t = 1 \ [\Delta \omega^{-1}]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6"/>
  <p:tag name="PICTUREFILESIZE" val="1532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 \tilde{\omega} = \Delta \varphi /t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2411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t = 3 \ [\Delta \omega^{-1}]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6"/>
  <p:tag name="PICTUREFILESIZE" val="1843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 \tilde{\omega} = \Delta \varphi /t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2411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1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2\pi/t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"/>
  <p:tag name="PICTUREFILESIZE" val="1113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 \varphi(t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633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 \tilde{\omega} = \Delta \varphi /t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241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78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2\pi/t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"/>
  <p:tag name="PICTUREFILESIZE" val="111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t = 3 \ [\Delta \omega^{-1}]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6"/>
  <p:tag name="PICTUREFILESIZE" val="1843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 = \exp(-\gamma t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9"/>
  <p:tag name="PICTUREFILESIZE" val="2396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432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+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"/>
  <p:tag name="PICTUREFILESIZE" val="188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r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362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(r| \omega)= \t{Tr}(\rho_{\omega t}^{(N)} \Pi_r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9"/>
  <p:tag name="PICTUREFILESIZE" val="4524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omega}(r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121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alpha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54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^2 \tilde{\omega} = \int \t{d} \omega p(\omega) \int\t{d} r \t{Tr}(\rho_{\omega t} \Pi_r)&#10;[\omega - \tilde{\omega}(r) ]^2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855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(\omega) 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"/>
  <p:tag name="PICTUREFILESIZE" val="1271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^{(N)}_{\omega t} = \Lambda_{\omega t}(\rho^{(N)}) 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149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\omega t}(\rho) = U_{\omega t}^{\otimes N}&#10;\Lambda_t(\rho^{(N)}) U^{\otimes N\dagger}_{\omega t} $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5"/>
  <p:tag name="PICTUREFILESIZE" val="7804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^{(N)}_{\omega t} = \Lambda_{\omega t}(\rho^{(N)}) 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149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mbda_{\omega t}(\rho) = U_{\omega t}^{\otimes N}&#10;\Lambda_t(\rho^{(N)}) U^{\otimes N\dagger}_{\omega t} $&#10;\end{document}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5"/>
  <p:tag name="PICTUREFILESIZE" val="7804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(\omega) 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0"/>
  <p:tag name="PICTUREFILESIZE" val="1271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r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362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(r| \omega)= \t{Tr}(\rho_{\omega t}^{(N)} \Pi_r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9"/>
  <p:tag name="PICTUREFILESIZE" val="4524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omega}(r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121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s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623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^2 \tilde{\omega} = \int \t{d} \omega p(\omega) &#10;\int\t{d} \tilde{\omega} \t{Tr}(\rho_{\omega t} \Pi_{\tilde{\omega}})&#10;[\omega - \tilde{\omega}]^2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74"/>
  <p:tag name="PICTUREFILESIZE" val="8044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r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362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omega}(r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1215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{\tilde{\omega}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507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Delta^2 \tilde{\omega} = \int \t{d} \omega p(\omega) &#10;\int\t{d} \tilde{\omega} \t{Tr}(\rho_{\omega t} \Pi_{\tilde{\omega}})&#10;[\omega - \tilde{\omega}]^2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74"/>
  <p:tag name="PICTUREFILESIZE" val="8044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rho_{\omega t} = \Lambda_{\omega t}(\rho) 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6"/>
  <p:tag name="PICTUREFILESIZE" val="243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For a given $\rho$ find the optimal $\Pi_{\tilde{\omega}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47"/>
  <p:tag name="PICTUREFILESIZE" val="5134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\Delta^2 \tilde{\omega} = \int \t{d} \omega \t{d} \tilde{\omega} &#10;p(\omega) \t{Tr}(\rho_{\omega t} \Pi_{\tilde{\omega}})[\omega^2 - 2\omega \tilde{\omega} + \tilde{\omega}^2]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02"/>
  <p:tag name="PICTUREFILESIZE" val="10197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\Delta^2 \tilde{\omega} = \Delta^2 \omega - &#10;2 \t{Tr}(\bar{\rho}^\prime L) + \t{Tr}(\bar{\rho} L_2)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48"/>
  <p:tag name="PICTUREFILESIZE" val="6680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bar{\rho} = \int \t{d} \omega p(\omega) \rho_{\omega t}$ - average state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40"/>
  <p:tag name="PICTUREFILESIZE" val="654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q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"/>
  <p:tag name="PICTUREFILESIZE" val="424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bar{\rho}^\prime = \int \t{d} \omega p(\omega) \omega\  \rho_{\omega t} $ 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5"/>
  <p:tag name="PICTUREFILESIZE" val="3960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L = \int \t{d} \tilde{\omega}\ \tilde{\omega} \Pi_{\tilde{\omega}}$ - ,,observable''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8"/>
  <p:tag name="PICTUREFILESIZE" val="5166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L_2 = \int \t{d} \tilde{\omega}\ \tilde{\omega}^2 \Pi_{\tilde{\omega}}$ 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2"/>
  <p:tag name="PICTUREFILESIZE" val="3035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L = \sum_i  \tilde{\omega_i} \ket{\tilde{\omega_i}}\bra{\tilde{\omega_i}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6"/>
  <p:tag name="PICTUREFILESIZE" val="3680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braket{\omega_i}{\omega_j}= \delta_{ij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4"/>
  <p:tag name="PICTUREFILESIZE" val="2595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L_2 = \sum_i  \tilde{\omega_i}^2 \ket{\tilde{\omega_i}}\bra{\tilde{\omega_i}}=L^2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0"/>
  <p:tag name="PICTUREFILESIZE" val="4885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\Delta^2 \tilde{\omega} = \Delta^2 \omega +&#10;\t{Tr}(\bar{\rho} L^2 - 2 \bar{\rho}^\prime L)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0"/>
  <p:tag name="PICTUREFILESIZE" val="5817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\min_{L }\Delta^2 \tilde{\omega}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7"/>
  <p:tag name="PICTUREFILESIZE" val="1878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true also for $\sin^2([(\omega - \tilde{\omega})t/2]$ cost function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0"/>
  <p:tag name="PICTUREFILESIZE" val="7439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\Delta^2 \tilde{\omega} = \Delta^2 \omega +&#10;\t{Tr}(\bar{\rho} L^2 - 2 \bar{\rho}^\prime L)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0"/>
  <p:tag name="PICTUREFILESIZE" val="581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464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\min_{L }\Delta^2 \tilde{\omega}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7"/>
  <p:tag name="PICTUREFILESIZE" val="1878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For gaussian prior $p(\omega)$: &#10;$\bar{\rho}^\prime = \dfrac{\t{d} \bar{\rho}}{\t{d} \omega}&#10;\Delta^2 \omeg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63"/>
  <p:tag name="PICTUREFILESIZE" val="8465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\Delta^2 \tilde{\omega} = \Delta^2 \omega -&#10;\t{Tr}(\bar{\rho} L^2)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98"/>
  <p:tag name="PICTUREFILESIZE" val="4263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\bar{\rho}^\prime = \frac{1}{2}\left(\bar{\rho} L + L \bar{\rho} \right)&#10;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4"/>
  <p:tag name="PICTUREFILESIZE" val="3380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bar{\rho} = \int \t{d} \omega p(\omega) \rho_{\omega t}$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2"/>
  <p:tag name="PICTUREFILESIZE" val="3519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bar{\rho}^\prime = \int \t{d} \omega p(\omega) \omega\  \rho_{\omega t} $ 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5"/>
  <p:tag name="PICTUREFILESIZE" val="3960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Delta^2 \tilde{\omega} \geq \frac{1}{F} = \frac{1}{\t{Tr}(\rho_{\omega t} L^2)}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01"/>
  <p:tag name="PICTUREFILESIZE" val="5039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\t{d} \rho_{\omega t}}{\t{d}\omega}&#10;=  \frac{1}{2}\left(\rho_{\omega t}  L + L \rho_{\omega t} \right)&#10;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4"/>
  <p:tag name="PICTUREFILESIZE" val="5302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\frac{\t{d} \Delta^2 \tilde{\omega}}{\t{d} L}  = 0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4"/>
  <p:tag name="PICTUREFILESIZE" val="2572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bar{\rho} = \int \t{d} \omega p(\omega) \rho_{\omega t}$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2"/>
  <p:tag name="PICTUREFILESIZE" val="351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eta = 0.62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7"/>
  <p:tag name="PICTUREFILESIZE" val="148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rho_{\omega t}$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4"/>
  <p:tag name="PICTUREFILESIZE" val="752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\Delta^2 \tilde{\omega} = &#10;\Delta^2 \omega[ 1 - \Delta^2 \omega F(\bar{\rho})]&#10;$$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4"/>
  <p:tag name="PICTUREFILESIZE" val="4617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rho= \ket{\psi} \bra{\psi}$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5"/>
  <p:tag name="PICTUREFILESIZE" val="1947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ket{\psi}= \sum_{n=0}^N c_n \ket{n}$, \ $\ket{n}$ --- symmetric state with $n$ excited atoms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80"/>
  <p:tag name="PICTUREFILESIZE" val="11139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[\Lambda_t(\rho)]_{n,m} = &#10;\rho_{n,m} \eta(t)^{(n-m)^2}$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1"/>
  <p:tag name="PICTUREFILESIZE" val="5724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eta(t)= \exp(-\gamma  t)$ - no memory (Markovian)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86"/>
  <p:tag name="PICTUREFILESIZE" val="7620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\Delta^2 \tilde{\omega} = &#10;\Delta^2 \omega[ 1 - \Delta^2 \omega F(\Lambda_t(\bar{\rho}))]&#10;$$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2"/>
  <p:tag name="PICTUREFILESIZE" val="6278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 \Delta^2 \omega_\eta = \Delta^2 \omega - 2 \ln \eta(t)/t^2&#10;$$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5"/>
  <p:tag name="PICTUREFILESIZE" val="5312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 F(\Lambda_t(\bar{\rho}))&#10;$$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39"/>
  <p:tag name="PICTUREFILESIZE" val="2080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Delta^2 \omega + D t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4"/>
  <p:tag name="PICTUREFILESIZE" val="18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langle n_2 \rangle = |\alpha|^2(1-\cos\varphi)/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04"/>
  <p:tag name="PICTUREFILESIZE" val="470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frac{{\Delta x}_{\t{squeezed}}}{{\Delta x}_{\t{standard}}}&#10; \approx 0.66 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1"/>
  <p:tag name="PICTUREFILESIZE" val="4413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 \Delta^2 \omeg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"/>
  <p:tag name="PICTUREFILESIZE" val="1136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Delta^2 \tilde{\omega}= \Delta^2 \omeg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52"/>
  <p:tag name="PICTUREFILESIZE" val="2154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Pi_{\tilde{\omega}}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2"/>
  <p:tag name="PICTUREFILESIZE" val="507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Delta^2 \tilde{\omega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"/>
  <p:tag name="PICTUREFILESIZE" val="1209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\Delta^2 \omega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9"/>
  <p:tag name="PICTUREFILESIZE" val="1136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%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\begin{document}&#10;$$t&#10;$$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"/>
  <p:tag name="PICTUREFILESIZE" val="31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10\t{dB}$ squeezing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67"/>
  <p:tag name="PICTUREFILESIZE" val="283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 \sqrt{1- \eta(1- e^{-2s})}&#10;$$&#10; 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76"/>
  <p:tag name="PICTUREFILESIZE" val="293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59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r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36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r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"/>
  <p:tag name="PICTUREFILESIZE" val="128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_\varph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9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2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67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r \geq 0, \sum_r \Pi_r = \openone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2"/>
  <p:tag name="PICTUREFILESIZE" val="250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p(r|\varphi) = \t{Tr}\left( \ket{\psi^{(N)}_\varphi} \bra{\psi^{(N)}_\varphi} \Pi_r\right) 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0"/>
  <p:tag name="PICTUREFILESIZE" val="789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= \exp( - \mathrm{i} \sigma_z \varphi/2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5"/>
  <p:tag name="PICTUREFILESIZE" val="408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Minimize $\Delta^2 \varphi = \langle (\tilde{\varphi} -\varphi)^2 \rangle$&#10; over the choice of $\ket{\psi^{(N)}}$, $\Pi_{r}$ and $\tilde{\varphi}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278"/>
  <p:tag name="PICTUREFILESIZE" val="1174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=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3"/>
  <p:tag name="PICTUREFILESIZE" val="95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=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3"/>
  <p:tag name="PICTUREFILESIZE" val="95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Delta^2 \tilde{\varphi} = &#10;\sum_r (\tilde{\varphi}(r)-\varphi)^2 p(r|\varphi)&#10;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3"/>
  <p:tag name="PICTUREFILESIZE" val="735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=\sum_{r} \frac{1}{p(r|\varphi)} &#10;\left(\frac{\partial p(r|\varphi }{\partial \varphi }\right)^2&#10;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8"/>
  <p:tag name="PICTUREFILESIZE" val="88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n_1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52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Delta^2 \tilde{\varphi} \geq \frac{1}{F}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42"/>
  <p:tag name="PICTUREFILESIZE" val="221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sum_r \tilde{\varphi}(r ) p(r |\varphi)= \varphi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2"/>
  <p:tag name="PICTUREFILESIZE" val="492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tilde{\varphi}(r)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130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p(r|\varphi)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8"/>
  <p:tag name="PICTUREFILESIZE" val="167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=\sum_{r} \frac{1}{p(r|\varphi)} &#10;\left(\frac{\partial p(r|\varphi }{\partial \varphi }\right)^2&#10;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8"/>
  <p:tag name="PICTUREFILESIZE" val="886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p(r|\varphi)= \Tr(\Pi_r  \rho_\varphi ) 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2"/>
  <p:tag name="PICTUREFILESIZE" val="360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 {\Pi}_r  \geq 0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1"/>
  <p:tag name="PICTUREFILESIZE" val="101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sum_r \Pi_r = \openone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47"/>
  <p:tag name="PICTUREFILESIZE" val="181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 = \sum_r \frac{1}{\Tr(\hat{\Pi}_r \rho_\varphi)}  &#10;\left[ \frac{\partial}{\partial \varphi} \Tr (\hat{\Pi}_r \rho_\varphi ) \right]^2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52"/>
  <p:tag name="PICTUREFILESIZE" val="874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max_{\Pi_r }F = F_Q = \Tr\left( \rho_\varphi L^2\right)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10"/>
  <p:tag name="PICTUREFILESIZE" val="489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"/>
  <p:tag name="PICTUREFILESIZE" val="52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cp1250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frac{\t{d} \rho_\varphi}{\t{d}\varphi}&#10;=  \frac{1}{2}\left(\rho_\varphi L + L \rho_\varphi \right)&#10;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5"/>
  <p:tag name="PICTUREFILESIZE" val="536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_Q = 4 (\braket{\psi^\prime_\varphi}{\psi^\prime_\varphi} - &#10;|\braket{\psi_\varphi}{\psi^\prime_\varphi}|^2)&#10;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31"/>
  <p:tag name="PICTUREFILESIZE" val="609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ket{\psi^\prime_\varphi}= \frac{\partial}{\partial \varphi} \ket{\psi_\varphi}&#10;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5"/>
  <p:tag name="PICTUREFILESIZE" val="432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&#10;\rho_\varphi = \ket{\psi_\varphi}\bra{\psi_\varphi}&#10;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2"/>
  <p:tag name="PICTUREFILESIZE" val="295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59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Pi_r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36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tilde{\varphi}(r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"/>
  <p:tag name="PICTUREFILESIZE" val="128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_\varphi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9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alpha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5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^{(j)} = \exp(\mathrm{i} H^{(j)} \varphi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47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^{\otimes N} = \exp(\mathrm{i} H_{\t{tot}} \varphi)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5"/>
  <p:tag name="PICTUREFILESIZE" val="449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H_{\t{tot}}  = \sum_{j} H^{(j)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7"/>
  <p:tag name="PICTUREFILESIZE" val="280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\psi^{(N)}} = (\ket{-}^{\otimes N} + \ket{+}^{\otimes N})/\sqrt{2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35"/>
  <p:tag name="PICTUREFILESIZE" val="623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\ket{+}, \ket{-}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32"/>
  <p:tag name="PICTUREFILESIZE" val="84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_Q = N^2 (\lambda_+ - \lambda_-)^2 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89"/>
  <p:tag name="PICTUREFILESIZE" val="361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\Delta \varphi \geq \frac{1}{ N |\lambda_+ - \lambda_-|}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82"/>
  <p:tag name="PICTUREFILESIZE" val="342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%\usepackage[latin2]{inputenc}&#10;%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=4 (\langle \hat{H}^2_{\t{tot}} \rangle - \langle \hat{H}_{\t{tot}} \rangle^2) &#10; = 4 \Delta^2 \hat{H}_{\t{tot}}  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43"/>
  <p:tag name="PICTUREFILESIZE" val="591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$F_Q = 4 (\braket{\psi^{(N)\prime}_\varphi}{\psi^{(N)\prime}_\varphi} - &#10;|\braket{\psi^{(N)}_\varphi}{\psi^{(N) \prime}_\varphi}|^2)&#10; $$&#10;\end{document}&#10;"/>
  <p:tag name="FILENAME" val="TP_tmp"/>
  <p:tag name="FORMAT" val="pngmono"/>
  <p:tag name="RES" val="1200"/>
  <p:tag name="BLEND" val="0"/>
  <p:tag name="TRANSPARENT" val="1"/>
  <p:tag name="TBUG" val="0"/>
  <p:tag name="ALLOWFS" val="0"/>
  <p:tag name="ORIGWIDTH" val="171"/>
  <p:tag name="PICTUREFILESIZE" val="1049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[usenames]{color}&#10;\usepackage{revsymb}&#10;\usepackage{amsfonts}&#10;\usepackage{amscd}&#10;\usepackage{amssymb}&#10;\usepackage[polish]{babel}&#10;\usepackage[latin2]{inputenc}&#10;\usepackage[T1]{fontenc}&#10;\usepackage{amsmath}&#10;\usepackage{amsthm}&#10;\usepackage{graphicx}&#10;\newcommand{\ket}[1]{|#1\rangle}&#10;\newcommand{\bra}[1]{\langle#1|}&#10;\newcommand{\braket}[2]{\langle #1 | #2 \rangle}&#10;\newcommand{\Tr}{\textrm{Tr}}&#10;\renewcommand{\t}[1]{\textrm{#1}}&#10;\newcommand{\C}{\mathcal{C}}&#10;\renewcommand{\H}{\mathcal{H}}&#10;&#10;\begin{document}&#10;$U_\varphi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792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14047</TotalTime>
  <Words>1897</Words>
  <Application>Microsoft Office PowerPoint</Application>
  <PresentationFormat>Pokaz na ekranie (4:3)</PresentationFormat>
  <Paragraphs>309</Paragraphs>
  <Slides>54</Slides>
  <Notes>7</Notes>
  <HiddenSlides>6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55" baseType="lpstr">
      <vt:lpstr>Motyw pakietu Office</vt:lpstr>
      <vt:lpstr>Slajd 1</vt:lpstr>
      <vt:lpstr>,,Classical’’ interferometry</vt:lpstr>
      <vt:lpstr>Slajd 3</vt:lpstr>
      <vt:lpstr>Slajd 4</vt:lpstr>
      <vt:lpstr>Quantum interferometry experimentalist point of view</vt:lpstr>
      <vt:lpstr>Quantum interferometry experimentalist point of view</vt:lpstr>
      <vt:lpstr>Slajd 7</vt:lpstr>
      <vt:lpstr>Quantum metrology theorist point of view</vt:lpstr>
      <vt:lpstr>Fisher information</vt:lpstr>
      <vt:lpstr>Quantum Fisher information</vt:lpstr>
      <vt:lpstr>Quantum metrology theorist point of view</vt:lpstr>
      <vt:lpstr>Quantum metrology theorist point of view</vt:lpstr>
      <vt:lpstr>Quantum metrology theorist point of view</vt:lpstr>
      <vt:lpstr>Phase estimation very naive theorist point of view</vt:lpstr>
      <vt:lpstr>Quantum metrology a more down-to-earth theorist point of view</vt:lpstr>
      <vt:lpstr>Side remark other equivalent formulas for Quantum Fisher Information for mixed  states</vt:lpstr>
      <vt:lpstr> Optimal phase estimation in presence of decoherence – numerical results 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 Phase estimation uncertainty in lossy interferometer</vt:lpstr>
      <vt:lpstr>Slajd 35</vt:lpstr>
      <vt:lpstr>Optimality of the squeezed vacuum+coherent state strategy</vt:lpstr>
      <vt:lpstr>Slajd 37</vt:lpstr>
      <vt:lpstr>Slajd 38</vt:lpstr>
      <vt:lpstr>Equivalent quantum model </vt:lpstr>
      <vt:lpstr>GEO600 is almost optimal</vt:lpstr>
      <vt:lpstr>Definite vs. indefinite photon number</vt:lpstr>
      <vt:lpstr>Definite vs. indefinite photon number</vt:lpstr>
      <vt:lpstr>Slajd 43</vt:lpstr>
      <vt:lpstr>Quantum metrology frequency estimation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Rafal</dc:creator>
  <cp:lastModifiedBy>Rafal</cp:lastModifiedBy>
  <cp:revision>414</cp:revision>
  <dcterms:created xsi:type="dcterms:W3CDTF">2011-12-06T11:47:15Z</dcterms:created>
  <dcterms:modified xsi:type="dcterms:W3CDTF">2013-09-24T13:01:23Z</dcterms:modified>
</cp:coreProperties>
</file>