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8" r:id="rId1"/>
  </p:sldMasterIdLst>
  <p:notesMasterIdLst>
    <p:notesMasterId r:id="rId36"/>
  </p:notesMasterIdLst>
  <p:sldIdLst>
    <p:sldId id="256" r:id="rId2"/>
    <p:sldId id="259" r:id="rId3"/>
    <p:sldId id="260" r:id="rId4"/>
    <p:sldId id="287" r:id="rId5"/>
    <p:sldId id="286" r:id="rId6"/>
    <p:sldId id="277" r:id="rId7"/>
    <p:sldId id="263" r:id="rId8"/>
    <p:sldId id="264" r:id="rId9"/>
    <p:sldId id="262" r:id="rId10"/>
    <p:sldId id="261" r:id="rId11"/>
    <p:sldId id="257" r:id="rId12"/>
    <p:sldId id="266" r:id="rId13"/>
    <p:sldId id="265" r:id="rId14"/>
    <p:sldId id="267" r:id="rId15"/>
    <p:sldId id="268" r:id="rId16"/>
    <p:sldId id="274" r:id="rId17"/>
    <p:sldId id="292" r:id="rId18"/>
    <p:sldId id="293" r:id="rId19"/>
    <p:sldId id="294" r:id="rId20"/>
    <p:sldId id="275" r:id="rId21"/>
    <p:sldId id="273" r:id="rId22"/>
    <p:sldId id="296" r:id="rId23"/>
    <p:sldId id="288" r:id="rId24"/>
    <p:sldId id="289" r:id="rId25"/>
    <p:sldId id="280" r:id="rId26"/>
    <p:sldId id="290" r:id="rId27"/>
    <p:sldId id="272" r:id="rId28"/>
    <p:sldId id="281" r:id="rId29"/>
    <p:sldId id="283" r:id="rId30"/>
    <p:sldId id="270" r:id="rId31"/>
    <p:sldId id="269" r:id="rId32"/>
    <p:sldId id="295" r:id="rId33"/>
    <p:sldId id="291" r:id="rId34"/>
    <p:sldId id="276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3804"/>
    <a:srgbClr val="A98B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E439C-0989-4221-B09B-D96CD184267B}" type="datetimeFigureOut">
              <a:rPr lang="pl-PL" smtClean="0"/>
              <a:pPr/>
              <a:t>2010-05-28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5FEA3-6E4A-47BD-961D-1A495D8F36B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3F7D8B-B366-47EA-BEA5-1D65F54BF674}" type="slidenum">
              <a:rPr lang="pl-PL" smtClean="0">
                <a:latin typeface="Times New Roman" charset="0"/>
              </a:rPr>
              <a:pPr/>
              <a:t>10</a:t>
            </a:fld>
            <a:endParaRPr lang="pl-PL" smtClean="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873B3-1AA9-4E33-91FF-782846244A2C}" type="slidenum">
              <a:rPr lang="pl-PL" smtClean="0">
                <a:latin typeface="Times New Roman" charset="0"/>
              </a:rPr>
              <a:pPr/>
              <a:t>16</a:t>
            </a:fld>
            <a:endParaRPr lang="pl-PL" smtClean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2603E-B442-481F-972A-D1F1D726613C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2603E-B442-481F-972A-D1F1D726613C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2603E-B442-481F-972A-D1F1D726613C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4B4720-2132-4394-8C8F-61E54974DA90}" type="slidenum">
              <a:rPr lang="pl-PL" smtClean="0">
                <a:latin typeface="Times New Roman" charset="0"/>
              </a:rPr>
              <a:pPr/>
              <a:t>2</a:t>
            </a:fld>
            <a:endParaRPr lang="pl-PL" smtClean="0">
              <a:latin typeface="Times New Roman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873B3-1AA9-4E33-91FF-782846244A2C}" type="slidenum">
              <a:rPr lang="pl-PL" smtClean="0">
                <a:latin typeface="Times New Roman" charset="0"/>
              </a:rPr>
              <a:pPr/>
              <a:t>20</a:t>
            </a:fld>
            <a:endParaRPr lang="pl-PL" smtClean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9D87A5-207B-423B-AD55-7F2BC71C3A17}" type="slidenum">
              <a:rPr lang="pl-PL" smtClean="0">
                <a:latin typeface="Times New Roman" charset="0"/>
              </a:rPr>
              <a:pPr/>
              <a:t>21</a:t>
            </a:fld>
            <a:endParaRPr lang="pl-PL" smtClean="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48C8BA-1DA3-406C-84C6-2A62E42E70C3}" type="slidenum">
              <a:rPr lang="pl-PL"/>
              <a:pPr/>
              <a:t>23</a:t>
            </a:fld>
            <a:endParaRPr lang="pl-PL"/>
          </a:p>
        </p:txBody>
      </p:sp>
      <p:sp>
        <p:nvSpPr>
          <p:cNvPr id="5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974228-DC82-433F-96CC-E363651E9C78}" type="slidenum">
              <a:rPr lang="pl-PL"/>
              <a:pPr/>
              <a:t>24</a:t>
            </a:fld>
            <a:endParaRPr lang="pl-PL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4198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5D9BF-885F-4D26-AC61-B367038EF919}" type="slidenum">
              <a:rPr lang="pl-PL" smtClean="0">
                <a:latin typeface="Times New Roman" charset="0"/>
              </a:rPr>
              <a:pPr/>
              <a:t>25</a:t>
            </a:fld>
            <a:endParaRPr lang="pl-PL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DE37E-883D-4815-8CCC-5296ABFD4C01}" type="slidenum">
              <a:rPr lang="fr-FR"/>
              <a:pPr/>
              <a:t>26</a:t>
            </a:fld>
            <a:endParaRPr lang="fr-FR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172B83-BFE8-454C-B1E7-D5F4563806B2}" type="slidenum">
              <a:rPr lang="en-GB"/>
              <a:pPr/>
              <a:t>29</a:t>
            </a:fld>
            <a:endParaRPr lang="en-GB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pl-PL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C86EA-39DB-45A2-B413-9398955299DC}" type="slidenum">
              <a:rPr lang="pl-PL" smtClean="0">
                <a:latin typeface="Times New Roman" charset="0"/>
              </a:rPr>
              <a:pPr/>
              <a:t>3</a:t>
            </a:fld>
            <a:endParaRPr lang="pl-PL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5FEA3-6E4A-47BD-961D-1A495D8F36BE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B7773-3B88-42EE-9D2D-C6F3801785B1}" type="slidenum">
              <a:rPr lang="pl-PL">
                <a:latin typeface="Times New Roman" pitchFamily="18" charset="0"/>
              </a:rPr>
              <a:pPr/>
              <a:t>34</a:t>
            </a:fld>
            <a:endParaRPr lang="pl-PL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79FF0-A56E-4914-A210-55BFA9B3C0A0}" type="slidenum">
              <a:rPr lang="pl-PL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pl-P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18A1C2-8117-4352-BC84-14C730D9B25F}" type="slidenum">
              <a:rPr lang="pl-PL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pl-P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0A72E-60EC-4D2D-AD2F-FBBFDF3171F8}" type="slidenum">
              <a:rPr lang="pl-PL">
                <a:latin typeface="Times New Roman" pitchFamily="18" charset="0"/>
              </a:rPr>
              <a:pPr/>
              <a:t>6</a:t>
            </a:fld>
            <a:endParaRPr lang="pl-PL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F5B22-B866-4D79-A431-E899848906A7}" type="slidenum">
              <a:rPr lang="pl-PL" smtClean="0">
                <a:latin typeface="Times New Roman" charset="0"/>
              </a:rPr>
              <a:pPr/>
              <a:t>7</a:t>
            </a:fld>
            <a:endParaRPr lang="pl-PL" smtClean="0">
              <a:latin typeface="Times New Roman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>
              <a:latin typeface="Times New Roman" charset="0"/>
            </a:endParaRPr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87040-F464-4F3C-A882-638FBF386694}" type="slidenum">
              <a:rPr lang="pl-PL" smtClean="0">
                <a:latin typeface="Times New Roman" charset="0"/>
              </a:rPr>
              <a:pPr/>
              <a:t>8</a:t>
            </a:fld>
            <a:endParaRPr lang="pl-PL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79381-7A46-421D-9A73-AFEB166D5794}" type="slidenum">
              <a:rPr lang="pl-PL" smtClean="0">
                <a:latin typeface="Times New Roman" charset="0"/>
              </a:rPr>
              <a:pPr/>
              <a:t>9</a:t>
            </a:fld>
            <a:endParaRPr lang="pl-PL" smtClean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Phyiscs Department of University of Warszaw</a:t>
            </a: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4515A65-73BC-4574-B3E6-3F8C2FC7D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w.edu.pl/~makazm/zaklad/" TargetMode="External"/><Relationship Id="rId3" Type="http://schemas.openxmlformats.org/officeDocument/2006/relationships/image" Target="../media/image21.jpeg"/><Relationship Id="rId7" Type="http://schemas.openxmlformats.org/officeDocument/2006/relationships/hyperlink" Target="http://www.fuw.edu.pl/~jkuczm/katedr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uw.edu.pl/~ajduk/epig.html" TargetMode="External"/><Relationship Id="rId5" Type="http://schemas.openxmlformats.org/officeDocument/2006/relationships/hyperlink" Target="http://www.fuw.edu.pl/~dragan/QOGroup/qohome.html" TargetMode="External"/><Relationship Id="rId10" Type="http://schemas.openxmlformats.org/officeDocument/2006/relationships/hyperlink" Target="http://www.fuw.edu.pl/biblioteka-ift.html" TargetMode="External"/><Relationship Id="rId4" Type="http://schemas.openxmlformats.org/officeDocument/2006/relationships/hyperlink" Target="http://www.fuw.edu.pl/~witek/kfms/kfms_eng/" TargetMode="External"/><Relationship Id="rId9" Type="http://schemas.openxmlformats.org/officeDocument/2006/relationships/hyperlink" Target="http://www.fuw.edu.pl/~werner/KTSJ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4.png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9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 bright="-22000" contrast="-3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creenShot014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61435"/>
            <a:ext cx="9144000" cy="694825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00232" y="6026026"/>
            <a:ext cx="6858016" cy="831974"/>
          </a:xfrm>
        </p:spPr>
        <p:txBody>
          <a:bodyPr>
            <a:noAutofit/>
          </a:bodyPr>
          <a:lstStyle/>
          <a:p>
            <a:pPr algn="r"/>
            <a:r>
              <a:rPr lang="pl-PL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Physics</a:t>
            </a:r>
            <a:r>
              <a:rPr lang="pl-PL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@ </a:t>
            </a:r>
            <a:r>
              <a:rPr lang="pl-PL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</a:t>
            </a:r>
            <a:r>
              <a:rPr lang="pl-PL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Warsaw</a:t>
            </a:r>
            <a:r>
              <a:rPr lang="pl-PL" sz="4000" dirty="0" smtClean="0">
                <a:solidFill>
                  <a:srgbClr val="C00000"/>
                </a:solidFill>
              </a:rPr>
              <a:t> </a:t>
            </a:r>
            <a:endParaRPr lang="pl-PL" sz="4000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857760"/>
            <a:ext cx="3857620" cy="142876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AutoNum type="arabicPeriod"/>
            </a:pPr>
            <a:r>
              <a:rPr lang="pl-PL" sz="1800" b="1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pl-PL" sz="1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+mj-lt"/>
              </a:rPr>
              <a:t>basics</a:t>
            </a:r>
            <a:endParaRPr lang="pl-PL" sz="1800" b="1" dirty="0" smtClean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Wingdings" pitchFamily="2" charset="2"/>
              <a:buAutoNum type="arabicPeriod"/>
            </a:pPr>
            <a:r>
              <a:rPr lang="pl-PL" sz="1800" b="1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pl-PL" sz="1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  <a:latin typeface="+mj-lt"/>
              </a:rPr>
              <a:t>structure</a:t>
            </a:r>
            <a:endParaRPr lang="pl-PL" sz="1800" b="1" dirty="0" smtClean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Wingdings" pitchFamily="2" charset="2"/>
              <a:buAutoNum type="arabicPeriod"/>
            </a:pPr>
            <a:r>
              <a:rPr lang="pl-PL" sz="1800" b="1" dirty="0" err="1" smtClean="0">
                <a:solidFill>
                  <a:schemeClr val="tx1"/>
                </a:solidFill>
                <a:latin typeface="+mj-lt"/>
              </a:rPr>
              <a:t>Research</a:t>
            </a:r>
            <a:endParaRPr lang="pl-PL" sz="1800" b="1" dirty="0" smtClean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Wingdings" pitchFamily="2" charset="2"/>
              <a:buAutoNum type="arabicPeriod"/>
            </a:pPr>
            <a:r>
              <a:rPr lang="pl-PL" sz="1800" b="1" dirty="0" smtClean="0">
                <a:solidFill>
                  <a:schemeClr val="tx1"/>
                </a:solidFill>
                <a:latin typeface="+mj-lt"/>
              </a:rPr>
              <a:t>International. </a:t>
            </a:r>
            <a:r>
              <a:rPr lang="pl-PL" sz="1800" b="1" dirty="0" err="1" smtClean="0">
                <a:solidFill>
                  <a:schemeClr val="tx1"/>
                </a:solidFill>
                <a:latin typeface="+mj-lt"/>
              </a:rPr>
              <a:t>collaboration</a:t>
            </a:r>
            <a:endParaRPr lang="pl-PL" sz="1800" b="1" dirty="0" smtClean="0">
              <a:solidFill>
                <a:schemeClr val="tx1"/>
              </a:solidFill>
              <a:latin typeface="+mj-lt"/>
            </a:endParaRP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F04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creenShot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0"/>
            <a:ext cx="4445000" cy="6858000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5786446" y="142852"/>
            <a:ext cx="3267068" cy="760536"/>
          </a:xfrm>
        </p:spPr>
        <p:txBody>
          <a:bodyPr/>
          <a:lstStyle/>
          <a:p>
            <a:r>
              <a:rPr lang="pl-PL" dirty="0" smtClean="0">
                <a:latin typeface="Berlin Sans FB" pitchFamily="34" charset="0"/>
              </a:rPr>
              <a:t>Basic </a:t>
            </a:r>
            <a:r>
              <a:rPr lang="pl-PL" dirty="0" err="1" smtClean="0">
                <a:latin typeface="Berlin Sans FB" pitchFamily="34" charset="0"/>
              </a:rPr>
              <a:t>Facts</a:t>
            </a:r>
            <a:endParaRPr lang="pl-PL" dirty="0">
              <a:latin typeface="Berlin Sans FB" pitchFamily="34" charset="0"/>
            </a:endParaRPr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5000660" y="1500174"/>
            <a:ext cx="4143340" cy="4572032"/>
          </a:xfrm>
        </p:spPr>
        <p:txBody>
          <a:bodyPr>
            <a:normAutofit fontScale="25000" lnSpcReduction="20000"/>
          </a:bodyPr>
          <a:lstStyle/>
          <a:p>
            <a:endParaRPr lang="pl-PL" sz="3600" dirty="0" smtClean="0"/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650 (350 first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~120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~200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94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92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Readers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creenShot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0"/>
            <a:ext cx="4445000" cy="6858000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5786446" y="142852"/>
            <a:ext cx="3267068" cy="760536"/>
          </a:xfrm>
        </p:spPr>
        <p:txBody>
          <a:bodyPr/>
          <a:lstStyle/>
          <a:p>
            <a:r>
              <a:rPr lang="pl-PL" dirty="0" err="1" smtClean="0">
                <a:latin typeface="Berlin Sans FB" pitchFamily="34" charset="0"/>
              </a:rPr>
              <a:t>Output</a:t>
            </a:r>
            <a:endParaRPr lang="pl-PL" dirty="0">
              <a:latin typeface="Berlin Sans FB" pitchFamily="34" charset="0"/>
            </a:endParaRPr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4714876" y="1500174"/>
            <a:ext cx="4143372" cy="4500594"/>
          </a:xfrm>
        </p:spPr>
        <p:txBody>
          <a:bodyPr>
            <a:normAutofit fontScale="25000" lnSpcReduction="20000"/>
          </a:bodyPr>
          <a:lstStyle/>
          <a:p>
            <a:endParaRPr lang="pl-PL" sz="3600" dirty="0" smtClean="0"/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9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2 573 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123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Citations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r"/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8 908 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2007</a:t>
            </a:r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11 966 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2008</a:t>
            </a: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 139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</a:p>
          <a:p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Seventh</a:t>
            </a:r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Framework </a:t>
            </a:r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15</a:t>
            </a:r>
          </a:p>
          <a:p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</a:t>
            </a:r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26</a:t>
            </a:r>
          </a:p>
          <a:p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creenShot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0"/>
            <a:ext cx="4445000" cy="6858000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5786446" y="142852"/>
            <a:ext cx="3267068" cy="760536"/>
          </a:xfrm>
        </p:spPr>
        <p:txBody>
          <a:bodyPr/>
          <a:lstStyle/>
          <a:p>
            <a:r>
              <a:rPr lang="pl-PL" dirty="0" err="1" smtClean="0">
                <a:latin typeface="Berlin Sans FB" pitchFamily="34" charset="0"/>
              </a:rPr>
              <a:t>Structure</a:t>
            </a:r>
            <a:endParaRPr lang="pl-PL" dirty="0">
              <a:latin typeface="Berlin Sans FB" pitchFamily="34" charset="0"/>
            </a:endParaRPr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5286380" y="1500174"/>
            <a:ext cx="3857620" cy="4786346"/>
          </a:xfrm>
        </p:spPr>
        <p:txBody>
          <a:bodyPr>
            <a:normAutofit fontScale="25000" lnSpcReduction="20000"/>
          </a:bodyPr>
          <a:lstStyle/>
          <a:p>
            <a:endParaRPr lang="pl-PL" sz="3600" dirty="0" smtClean="0"/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(~50%)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(~25%)</a:t>
            </a: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Geophysics</a:t>
            </a:r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Astronomical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Observatory</a:t>
            </a:r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Chair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Mathematical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9600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creenShot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0"/>
            <a:ext cx="4445000" cy="6858000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4857752" y="357166"/>
            <a:ext cx="3929090" cy="760536"/>
          </a:xfrm>
        </p:spPr>
        <p:txBody>
          <a:bodyPr>
            <a:noAutofit/>
          </a:bodyPr>
          <a:lstStyle/>
          <a:p>
            <a:r>
              <a:rPr lang="pl-PL" sz="3200" dirty="0" err="1" smtClean="0">
                <a:latin typeface="Berlin Sans FB" pitchFamily="34" charset="0"/>
              </a:rPr>
              <a:t>Theoretical</a:t>
            </a:r>
            <a:r>
              <a:rPr lang="pl-PL" sz="3200" dirty="0" smtClean="0">
                <a:latin typeface="Berlin Sans FB" pitchFamily="34" charset="0"/>
              </a:rPr>
              <a:t> </a:t>
            </a:r>
            <a:r>
              <a:rPr lang="pl-PL" sz="3200" dirty="0" err="1" smtClean="0">
                <a:latin typeface="Berlin Sans FB" pitchFamily="34" charset="0"/>
              </a:rPr>
              <a:t>Physics</a:t>
            </a:r>
            <a:endParaRPr lang="pl-PL" sz="3200" dirty="0">
              <a:latin typeface="Berlin Sans FB" pitchFamily="34" charset="0"/>
            </a:endParaRPr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4429124" y="1428736"/>
            <a:ext cx="4572032" cy="4643470"/>
          </a:xfrm>
        </p:spPr>
        <p:txBody>
          <a:bodyPr>
            <a:normAutofit fontScale="25000" lnSpcReduction="20000"/>
          </a:bodyPr>
          <a:lstStyle/>
          <a:p>
            <a:endParaRPr lang="pl-PL" sz="3600" dirty="0" smtClean="0"/>
          </a:p>
          <a:p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Department</a:t>
            </a:r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s: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 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1.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Condensed Matter Physics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2.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Quantum Optics and Atomic Physics</a:t>
            </a:r>
            <a:endParaRPr lang="en-US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3.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Particles and Fundamental Interactions</a:t>
            </a:r>
            <a:endParaRPr lang="en-US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4.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Strong and Electroweak Interactions</a:t>
            </a:r>
            <a:endParaRPr lang="en-US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5.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Relativity and Gravitation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6.  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Structure of Atomic Nuclei</a:t>
            </a:r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of Computer Physics</a:t>
            </a:r>
          </a:p>
          <a:p>
            <a:endParaRPr lang="pl-PL" sz="8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8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Wojciech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 </a:t>
            </a:r>
            <a:r>
              <a:rPr lang="en-US" sz="8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Rubinowicz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 Library</a:t>
            </a:r>
            <a:r>
              <a:rPr lang="en-US" sz="8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pl-PL" u="sng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creenShot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1470" y="0"/>
            <a:ext cx="4445000" cy="6858000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4857752" y="214290"/>
            <a:ext cx="3643338" cy="760536"/>
          </a:xfrm>
        </p:spPr>
        <p:txBody>
          <a:bodyPr>
            <a:noAutofit/>
          </a:bodyPr>
          <a:lstStyle/>
          <a:p>
            <a:r>
              <a:rPr lang="pl-PL" sz="2800" dirty="0" err="1" smtClean="0">
                <a:latin typeface="Berlin Sans FB" pitchFamily="34" charset="0"/>
              </a:rPr>
              <a:t>Experimental</a:t>
            </a:r>
            <a:r>
              <a:rPr lang="pl-PL" sz="2800" dirty="0" smtClean="0">
                <a:latin typeface="Berlin Sans FB" pitchFamily="34" charset="0"/>
              </a:rPr>
              <a:t> </a:t>
            </a:r>
            <a:r>
              <a:rPr lang="pl-PL" sz="2800" dirty="0" err="1" smtClean="0">
                <a:latin typeface="Berlin Sans FB" pitchFamily="34" charset="0"/>
              </a:rPr>
              <a:t>Physics</a:t>
            </a:r>
            <a:endParaRPr lang="pl-PL" sz="2800" dirty="0">
              <a:latin typeface="Berlin Sans FB" pitchFamily="34" charset="0"/>
            </a:endParaRPr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4429124" y="1214422"/>
            <a:ext cx="4714876" cy="4500594"/>
          </a:xfrm>
        </p:spPr>
        <p:txBody>
          <a:bodyPr>
            <a:normAutofit fontScale="40000" lnSpcReduction="20000"/>
          </a:bodyPr>
          <a:lstStyle/>
          <a:p>
            <a:endParaRPr lang="pl-PL" sz="5600" dirty="0" smtClean="0"/>
          </a:p>
          <a:p>
            <a:pPr>
              <a:defRPr/>
            </a:pPr>
            <a:r>
              <a:rPr lang="pl-PL" sz="56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Division</a:t>
            </a:r>
            <a:r>
              <a:rPr lang="pl-PL" sz="5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endParaRPr lang="pl-PL" sz="5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Biophysics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Biomedical</a:t>
            </a: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Elementary Particles and</a:t>
            </a: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Nuclei Physics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State Physics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Condensed Matter Structure</a:t>
            </a: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Spectroscopy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</a:t>
            </a:r>
            <a:r>
              <a:rPr lang="pl-PL" sz="5600" u="sng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Econophysics</a:t>
            </a:r>
            <a:endParaRPr lang="pl-PL" sz="5600" u="sng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en-US" sz="5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Didactics of Physics</a:t>
            </a:r>
          </a:p>
          <a:p>
            <a:endParaRPr lang="pl-PL" u="sng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5786446" y="357166"/>
            <a:ext cx="30718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4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Geophysics</a:t>
            </a:r>
            <a:endParaRPr lang="pl-PL" sz="4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4505338" cy="306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929066"/>
            <a:ext cx="2394175" cy="218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214422"/>
            <a:ext cx="2928382" cy="289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714752"/>
            <a:ext cx="2143140" cy="284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643446"/>
            <a:ext cx="1890717" cy="187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2857488" y="3357562"/>
            <a:ext cx="28301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6143636" y="4214818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357554" y="6215082"/>
            <a:ext cx="33575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Lithosphere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 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000100" y="785813"/>
            <a:ext cx="3857650" cy="428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/>
          </a:p>
        </p:txBody>
      </p:sp>
      <p:sp>
        <p:nvSpPr>
          <p:cNvPr id="18" name="Prostokąt 17"/>
          <p:cNvSpPr/>
          <p:nvPr/>
        </p:nvSpPr>
        <p:spPr>
          <a:xfrm>
            <a:off x="0" y="285750"/>
            <a:ext cx="3786188" cy="500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9" name="Tytuł 3"/>
          <p:cNvSpPr txBox="1">
            <a:spLocks/>
          </p:cNvSpPr>
          <p:nvPr/>
        </p:nvSpPr>
        <p:spPr>
          <a:xfrm>
            <a:off x="214313" y="274638"/>
            <a:ext cx="3571875" cy="5111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Institute</a:t>
            </a:r>
            <a:r>
              <a:rPr lang="pl-PL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of </a:t>
            </a:r>
            <a:r>
              <a:rPr lang="pl-PL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Geophysics</a:t>
            </a:r>
            <a:endParaRPr lang="pl-PL" sz="280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4" name="Symbol zastępczy zawartości 9" descr="plane.pn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t="5289" b="9081"/>
          <a:stretch>
            <a:fillRect/>
          </a:stretch>
        </p:blipFill>
        <p:spPr bwMode="auto">
          <a:xfrm>
            <a:off x="32" y="1357298"/>
            <a:ext cx="91440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ytuł 3"/>
          <p:cNvSpPr txBox="1">
            <a:spLocks/>
          </p:cNvSpPr>
          <p:nvPr/>
        </p:nvSpPr>
        <p:spPr>
          <a:xfrm>
            <a:off x="1000100" y="785794"/>
            <a:ext cx="8229600" cy="5111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0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Section</a:t>
            </a: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of </a:t>
            </a:r>
            <a:r>
              <a:rPr lang="pl-PL" sz="20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Atmospheric</a:t>
            </a: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pl-PL" sz="20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Physics</a:t>
            </a:r>
            <a:r>
              <a:rPr lang="pl-PL" sz="20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056" name="Obraz 21" descr="depolaryzacj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143000"/>
            <a:ext cx="3357563" cy="2406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" name="pole tekstowe 22"/>
          <p:cNvSpPr txBox="1"/>
          <p:nvPr/>
        </p:nvSpPr>
        <p:spPr>
          <a:xfrm>
            <a:off x="5715000" y="3571875"/>
            <a:ext cx="3357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Temporal evolution of Saharan dust episode above Warsaw</a:t>
            </a:r>
            <a:r>
              <a:rPr lang="pl-PL" sz="1200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 –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lidar</a:t>
            </a:r>
            <a:r>
              <a:rPr lang="pl-PL" sz="1200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profiling of the atmosphere at wavelength of 532 nm</a:t>
            </a:r>
          </a:p>
        </p:txBody>
      </p:sp>
      <p:sp>
        <p:nvSpPr>
          <p:cNvPr id="16" name="Symbol zastępczy zawartości 15"/>
          <p:cNvSpPr>
            <a:spLocks noGrp="1"/>
          </p:cNvSpPr>
          <p:nvPr>
            <p:ph idx="1"/>
          </p:nvPr>
        </p:nvSpPr>
        <p:spPr>
          <a:xfrm>
            <a:off x="700118" y="2071678"/>
            <a:ext cx="8229600" cy="4214842"/>
          </a:xfrm>
        </p:spPr>
        <p:txBody>
          <a:bodyPr rtlCol="0">
            <a:noAutofit/>
          </a:bodyPr>
          <a:lstStyle/>
          <a:p>
            <a:pPr marL="341313" indent="-341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4807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Airborne</a:t>
            </a:r>
            <a: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US" sz="2000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easurements</a:t>
            </a: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clouds </a:t>
            </a:r>
            <a: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in the free atmosphere.</a:t>
            </a:r>
            <a: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1313" indent="-341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4807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 of microphysical, </a:t>
            </a:r>
            <a: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thermodynamical</a:t>
            </a: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dynamical cloud </a:t>
            </a:r>
            <a: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 and the origins of precipitation.</a:t>
            </a:r>
          </a:p>
          <a:p>
            <a:pPr marL="341313" indent="-341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4807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</a:t>
            </a:r>
            <a:r>
              <a:rPr lang="en-US" sz="2000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</a:t>
            </a: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properties of </a:t>
            </a:r>
            <a:b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aerosols and clouds, </a:t>
            </a:r>
            <a:r>
              <a:rPr lang="en-US" sz="2000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</a:t>
            </a: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forcing </a:t>
            </a:r>
            <a: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climatic effects. </a:t>
            </a:r>
          </a:p>
          <a:p>
            <a:pPr marL="341313" indent="-341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4807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sensing of the atmosphere.</a:t>
            </a:r>
          </a:p>
          <a:p>
            <a:pPr marL="341313" indent="-341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4807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modeling of atmospheric processes at various scales, from the millimeters to hundreds of kilometers, </a:t>
            </a:r>
            <a:r>
              <a:rPr lang="en-US" sz="2000" dirty="0" err="1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multiscale</a:t>
            </a: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interactions.</a:t>
            </a:r>
          </a:p>
          <a:p>
            <a:pPr marL="341313" indent="-341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4807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and geophysical fluid dynamics. </a:t>
            </a:r>
          </a:p>
          <a:p>
            <a:pPr marL="341313" indent="-341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84807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Vortex dynamics, turbulence, chaotic and nonlinear processes.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globe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76754" y="0"/>
            <a:ext cx="5167246" cy="6858000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000100" y="785813"/>
            <a:ext cx="4214842" cy="428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/>
          </a:p>
        </p:txBody>
      </p:sp>
      <p:sp>
        <p:nvSpPr>
          <p:cNvPr id="18" name="Prostokąt 17"/>
          <p:cNvSpPr/>
          <p:nvPr/>
        </p:nvSpPr>
        <p:spPr>
          <a:xfrm>
            <a:off x="0" y="285750"/>
            <a:ext cx="3786188" cy="500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9" name="Tytuł 3"/>
          <p:cNvSpPr txBox="1">
            <a:spLocks/>
          </p:cNvSpPr>
          <p:nvPr/>
        </p:nvSpPr>
        <p:spPr>
          <a:xfrm>
            <a:off x="214313" y="274638"/>
            <a:ext cx="3571875" cy="5111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Institute of Geophysics</a:t>
            </a:r>
            <a:endParaRPr lang="pl-PL" sz="280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ytuł 3"/>
          <p:cNvSpPr txBox="1">
            <a:spLocks/>
          </p:cNvSpPr>
          <p:nvPr/>
        </p:nvSpPr>
        <p:spPr>
          <a:xfrm>
            <a:off x="1000100" y="785794"/>
            <a:ext cx="8301038" cy="5111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0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Section</a:t>
            </a:r>
            <a:r>
              <a:rPr lang="pl-PL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of </a:t>
            </a:r>
            <a:r>
              <a:rPr lang="pl-PL" sz="20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Lithospheric</a:t>
            </a:r>
            <a:r>
              <a:rPr lang="pl-PL" sz="2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20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Physics</a:t>
            </a:r>
            <a:r>
              <a:rPr lang="pl-PL" sz="20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6" name="Symbol zastępczy zawartości 15"/>
          <p:cNvSpPr>
            <a:spLocks noGrp="1"/>
          </p:cNvSpPr>
          <p:nvPr>
            <p:ph idx="1"/>
          </p:nvPr>
        </p:nvSpPr>
        <p:spPr>
          <a:xfrm>
            <a:off x="914432" y="1600200"/>
            <a:ext cx="8229600" cy="5114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structure of the Earth's crust and upper mantle over Poland's territory (international seismic experiments, 1997-2008). </a:t>
            </a:r>
            <a:endParaRPr lang="pl-PL" sz="2000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 in the polar regions (framework of the 4th International Polar Year, 2007-2008).</a:t>
            </a:r>
            <a:endParaRPr lang="pl-PL" sz="2000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interpretation of seismic,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gravitational and thermal data explaining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current makeup of the Earth, its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gravitational field and thermal flow by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the motion of </a:t>
            </a:r>
            <a:r>
              <a:rPr lang="en-US" sz="2000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lithospheric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plates driven by the mantle convection.</a:t>
            </a:r>
            <a:endParaRPr lang="pl-PL" sz="2000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simulation of the evolution of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surfaces and interiors of variety of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celestial bodies, e.g. planets, selected </a:t>
            </a:r>
            <a: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satellites, comets.</a:t>
            </a:r>
            <a:endParaRPr lang="pl-PL" sz="2000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2878138"/>
            <a:ext cx="3376612" cy="3336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5643563" y="6286500"/>
            <a:ext cx="3357562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Depth of the 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Mohorovičić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boundary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Moho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) between the Earth’s mantle and the crust of the European plate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81000" contrast="-40000"/>
          </a:blip>
          <a:srcRect/>
          <a:stretch>
            <a:fillRect/>
          </a:stretch>
        </p:blipFill>
        <p:spPr bwMode="auto">
          <a:xfrm>
            <a:off x="4114800" y="1543050"/>
            <a:ext cx="50292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ytuł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000100" y="785794"/>
            <a:ext cx="4500562" cy="428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600"/>
          </a:p>
        </p:txBody>
      </p:sp>
      <p:sp>
        <p:nvSpPr>
          <p:cNvPr id="18" name="Prostokąt 17"/>
          <p:cNvSpPr/>
          <p:nvPr/>
        </p:nvSpPr>
        <p:spPr>
          <a:xfrm>
            <a:off x="0" y="285750"/>
            <a:ext cx="3786188" cy="5000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9" name="Tytuł 3"/>
          <p:cNvSpPr txBox="1">
            <a:spLocks/>
          </p:cNvSpPr>
          <p:nvPr/>
        </p:nvSpPr>
        <p:spPr>
          <a:xfrm>
            <a:off x="214313" y="274638"/>
            <a:ext cx="3571875" cy="5111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8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Institute of Geophysics</a:t>
            </a:r>
            <a:endParaRPr lang="pl-PL" sz="280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ytuł 3"/>
          <p:cNvSpPr txBox="1">
            <a:spLocks/>
          </p:cNvSpPr>
          <p:nvPr/>
        </p:nvSpPr>
        <p:spPr>
          <a:xfrm>
            <a:off x="1000100" y="785794"/>
            <a:ext cx="8229600" cy="5111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20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Section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of </a:t>
            </a:r>
            <a:r>
              <a:rPr lang="pl-PL" sz="20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Information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pl-PL" sz="20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Optics</a:t>
            </a:r>
            <a:endParaRPr lang="pl-PL" sz="2000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ymbol zastępczy zawartości 15"/>
          <p:cNvSpPr>
            <a:spLocks noGrp="1"/>
          </p:cNvSpPr>
          <p:nvPr>
            <p:ph idx="1"/>
          </p:nvPr>
        </p:nvSpPr>
        <p:spPr>
          <a:xfrm>
            <a:off x="857224" y="1428736"/>
            <a:ext cx="8229600" cy="5114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Metamaterials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man-made materials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display electromagnetic properties not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natural materials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devices for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transmission or the cloaking of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bjects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Plasmonic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nanosystems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from dielectrics and noble metals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-lens, able to focus light in an area smaller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 the classical diffractive limit, by employing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radially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polarized light beam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near-field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optical properties to a very high resolution,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the detection of radiation including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evanescent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heoretical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 and computer simulations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photonic crystals,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employed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light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guides in micro-and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nanosystems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Super-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continuum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photonic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diffraction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105" name="Obraz 10" descr="1000020000000800000007F226DA11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522685"/>
            <a:ext cx="314325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6286500" y="6429396"/>
            <a:ext cx="28575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Diagram of a </a:t>
            </a:r>
            <a:r>
              <a:rPr lang="pl-PL" sz="1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plasmonic</a:t>
            </a:r>
            <a:r>
              <a:rPr lang="pl-PL" sz="1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pl-PL" sz="1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nano-lens</a:t>
            </a:r>
            <a:endParaRPr lang="en-US" sz="1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DSCF053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OLD:                                                                                             </a:t>
            </a:r>
            <a:r>
              <a:rPr lang="pl-PL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Physics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Department UW  </a:t>
            </a:r>
          </a:p>
          <a:p>
            <a:pPr algn="ctr"/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                                                                                                 ul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Hoża 69 Warszawa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5295936" y="285728"/>
            <a:ext cx="3848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4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Mathematics</a:t>
            </a:r>
            <a:endParaRPr lang="pl-PL" sz="4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357290" y="35716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Quantum </a:t>
            </a:r>
            <a:r>
              <a:rPr lang="pl-PL" dirty="0" err="1" smtClean="0"/>
              <a:t>Groups</a:t>
            </a:r>
            <a:endParaRPr lang="pl-PL" dirty="0"/>
          </a:p>
        </p:txBody>
      </p:sp>
      <p:graphicFrame>
        <p:nvGraphicFramePr>
          <p:cNvPr id="19" name="Object 12"/>
          <p:cNvGraphicFramePr>
            <a:graphicFrameLocks noChangeAspect="1"/>
          </p:cNvGraphicFramePr>
          <p:nvPr/>
        </p:nvGraphicFramePr>
        <p:xfrm>
          <a:off x="1214414" y="785794"/>
          <a:ext cx="2071702" cy="1285251"/>
        </p:xfrm>
        <a:graphic>
          <a:graphicData uri="http://schemas.openxmlformats.org/presentationml/2006/ole">
            <p:oleObj spid="_x0000_s3073" name="Acrobat Document" r:id="rId4" imgW="1683000" imgH="1252800" progId="AcroExch.Document.7">
              <p:embed/>
            </p:oleObj>
          </a:graphicData>
        </a:graphic>
      </p:graphicFrame>
      <p:pic>
        <p:nvPicPr>
          <p:cNvPr id="5" name="Obraz 4" descr="slw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57166"/>
            <a:ext cx="585774" cy="73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kazio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1285860"/>
            <a:ext cx="614418" cy="76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142976" y="5513973"/>
          <a:ext cx="2071702" cy="1228282"/>
        </p:xfrm>
        <a:graphic>
          <a:graphicData uri="http://schemas.openxmlformats.org/presentationml/2006/ole">
            <p:oleObj spid="_x0000_s3074" name="Acrobat Document" r:id="rId7" imgW="1935000" imgH="993600" progId="AcroExch.Document.7">
              <p:embed/>
            </p:oleObj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1142976" y="5072074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Differential</a:t>
            </a:r>
            <a:r>
              <a:rPr lang="pl-PL" dirty="0" smtClean="0"/>
              <a:t> Geometry</a:t>
            </a:r>
            <a:endParaRPr lang="pl-PL" dirty="0"/>
          </a:p>
        </p:txBody>
      </p:sp>
      <p:pic>
        <p:nvPicPr>
          <p:cNvPr id="9" name="Obraz 8" descr="urbanski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28992" y="5072074"/>
            <a:ext cx="614575" cy="768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kasiagr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28992" y="5929330"/>
            <a:ext cx="657360" cy="821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1214414" y="2285992"/>
            <a:ext cx="204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Theory</a:t>
            </a:r>
            <a:r>
              <a:rPr lang="pl-PL" dirty="0" smtClean="0"/>
              <a:t> of </a:t>
            </a:r>
            <a:r>
              <a:rPr lang="pl-PL" dirty="0" err="1" smtClean="0"/>
              <a:t>Relativity</a:t>
            </a:r>
            <a:endParaRPr lang="pl-PL" dirty="0"/>
          </a:p>
        </p:txBody>
      </p:sp>
      <p:pic>
        <p:nvPicPr>
          <p:cNvPr id="14" name="Obraz 13" descr="jjacekj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2285991"/>
            <a:ext cx="642942" cy="8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 descr="koscielecki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28992" y="3214686"/>
            <a:ext cx="642942" cy="80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Animation7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57290" y="2714620"/>
            <a:ext cx="1828792" cy="114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8992" y="4143380"/>
            <a:ext cx="638169" cy="7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1428728" y="4214818"/>
            <a:ext cx="1691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Quantum Many </a:t>
            </a:r>
          </a:p>
          <a:p>
            <a:r>
              <a:rPr lang="pl-PL" dirty="0" smtClean="0"/>
              <a:t>Body </a:t>
            </a:r>
            <a:r>
              <a:rPr lang="pl-PL" dirty="0" err="1" smtClean="0"/>
              <a:t>Theory</a:t>
            </a:r>
            <a:endParaRPr lang="pl-PL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00562" y="1142984"/>
            <a:ext cx="404186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929322" y="357166"/>
            <a:ext cx="2957506" cy="85723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sz="44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Astronomy</a:t>
            </a:r>
            <a:endParaRPr lang="pl-PL" sz="4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428868"/>
            <a:ext cx="61420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A_O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0"/>
            <a:ext cx="2916443" cy="328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42910" y="6215082"/>
            <a:ext cx="8501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2400" dirty="0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1.3m Warsaw </a:t>
            </a:r>
            <a:r>
              <a:rPr lang="pl-PL" sz="2400" dirty="0" err="1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Telescope</a:t>
            </a:r>
            <a:r>
              <a:rPr lang="pl-PL" sz="2400" dirty="0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 - Las </a:t>
            </a:r>
            <a:r>
              <a:rPr lang="pl-PL" sz="2400" dirty="0" err="1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Campanas</a:t>
            </a:r>
            <a:r>
              <a:rPr lang="pl-PL" sz="2400" dirty="0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 </a:t>
            </a:r>
            <a:r>
              <a:rPr lang="pl-PL" sz="2400" dirty="0" err="1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Observatory</a:t>
            </a:r>
            <a:r>
              <a:rPr lang="pl-PL" sz="2400" dirty="0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, Chile </a:t>
            </a:r>
          </a:p>
        </p:txBody>
      </p:sp>
      <p:sp>
        <p:nvSpPr>
          <p:cNvPr id="6" name="Prostokąt 5"/>
          <p:cNvSpPr/>
          <p:nvPr/>
        </p:nvSpPr>
        <p:spPr>
          <a:xfrm>
            <a:off x="4857752" y="1928802"/>
            <a:ext cx="314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2400" dirty="0" err="1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Observatory</a:t>
            </a:r>
            <a:r>
              <a:rPr lang="pl-PL" sz="2400" dirty="0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, Warsaw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2143116"/>
          <a:ext cx="2071670" cy="3003226"/>
        </p:xfrm>
        <a:graphic>
          <a:graphicData uri="http://schemas.openxmlformats.org/presentationml/2006/ole">
            <p:oleObj spid="_x0000_s1026" name="Mapa bitowa" r:id="rId6" imgW="1996613" imgH="2895238" progId="PBrush">
              <p:embed/>
            </p:oleObj>
          </a:graphicData>
        </a:graphic>
      </p:graphicFrame>
      <p:sp>
        <p:nvSpPr>
          <p:cNvPr id="8" name="Prostokąt 7"/>
          <p:cNvSpPr/>
          <p:nvPr/>
        </p:nvSpPr>
        <p:spPr>
          <a:xfrm>
            <a:off x="571472" y="5143512"/>
            <a:ext cx="2000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2400" dirty="0" err="1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Observatory</a:t>
            </a:r>
            <a:r>
              <a:rPr lang="pl-PL" sz="2400" dirty="0" smtClean="0">
                <a:solidFill>
                  <a:srgbClr val="FEB8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 Ostrowik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lakat_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0"/>
            <a:ext cx="4857784" cy="6870365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6715140" y="142852"/>
            <a:ext cx="2214546" cy="107157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New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Initiatives</a:t>
            </a:r>
            <a:r>
              <a:rPr kumimoji="0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33600" cy="669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01" y="1"/>
            <a:ext cx="22852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500694" y="1928802"/>
            <a:ext cx="3857620" cy="6429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3220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pl-PL" sz="3200" dirty="0" err="1">
                <a:solidFill>
                  <a:srgbClr val="FFFFFF"/>
                </a:solidFill>
              </a:rPr>
              <a:t>Medical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Physics</a:t>
            </a:r>
            <a:r>
              <a:rPr lang="pl-PL" sz="3200" dirty="0">
                <a:solidFill>
                  <a:srgbClr val="FFFFFF"/>
                </a:solidFill>
              </a:rPr>
              <a:t> </a:t>
            </a:r>
            <a:r>
              <a:rPr lang="pl-PL" sz="3200" dirty="0" err="1">
                <a:solidFill>
                  <a:srgbClr val="FFFFFF"/>
                </a:solidFill>
              </a:rPr>
              <a:t>BSc</a:t>
            </a:r>
            <a:endParaRPr lang="pl-PL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633600" cy="685800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63220" rIns="81639" bIns="40820" anchor="ctr" anchorCtr="1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  <a:tab pos="9193096" algn="l"/>
              </a:tabLst>
            </a:pPr>
            <a:endParaRPr lang="pl-PL" sz="250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929330"/>
            <a:ext cx="3541944" cy="769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6499109" y="5143512"/>
            <a:ext cx="26448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>
                <a:solidFill>
                  <a:srgbClr val="FFFFFF"/>
                </a:solidFill>
              </a:rPr>
              <a:t>World's</a:t>
            </a:r>
            <a:r>
              <a:rPr lang="pl-PL" sz="2400" dirty="0" smtClean="0">
                <a:solidFill>
                  <a:srgbClr val="FFFFFF"/>
                </a:solidFill>
              </a:rPr>
              <a:t> first </a:t>
            </a:r>
            <a:r>
              <a:rPr lang="pl-PL" sz="2400" dirty="0" err="1" smtClean="0">
                <a:solidFill>
                  <a:srgbClr val="FFFFFF"/>
                </a:solidFill>
              </a:rPr>
              <a:t>Bsc</a:t>
            </a:r>
            <a:r>
              <a:rPr lang="pl-PL" sz="2400" dirty="0" smtClean="0">
                <a:solidFill>
                  <a:srgbClr val="FFFFFF"/>
                </a:solidFill>
              </a:rPr>
              <a:t> </a:t>
            </a:r>
            <a:r>
              <a:rPr lang="pl-PL" sz="2400" dirty="0" err="1" smtClean="0">
                <a:solidFill>
                  <a:srgbClr val="FFFFFF"/>
                </a:solidFill>
              </a:rPr>
              <a:t>in</a:t>
            </a:r>
            <a:r>
              <a:rPr lang="pl-PL" sz="24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pl-PL" sz="2400" dirty="0" err="1" smtClean="0">
                <a:solidFill>
                  <a:srgbClr val="FFFFFF"/>
                </a:solidFill>
              </a:rPr>
              <a:t>Neuroinformatics</a:t>
            </a:r>
            <a:r>
              <a:rPr lang="pl-PL" sz="2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pl-PL" sz="2400" dirty="0" err="1" smtClean="0">
                <a:solidFill>
                  <a:srgbClr val="FFFFFF"/>
                </a:solidFill>
              </a:rPr>
              <a:t>with</a:t>
            </a:r>
            <a:r>
              <a:rPr lang="pl-PL" sz="2400" dirty="0" smtClean="0">
                <a:solidFill>
                  <a:srgbClr val="FFFFFF"/>
                </a:solidFill>
              </a:rPr>
              <a:t> INCF</a:t>
            </a:r>
          </a:p>
          <a:p>
            <a:endParaRPr lang="pl-PL" dirty="0"/>
          </a:p>
        </p:txBody>
      </p:sp>
      <p:pic>
        <p:nvPicPr>
          <p:cNvPr id="76801" name="Picture 1" descr="C:\Documents and Settings\admin\Moje dokumenty\WORKSPACE\Admin\Dziekanat\General Info\Prezentacja_WF\image_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928670"/>
            <a:ext cx="3100389" cy="4092923"/>
          </a:xfrm>
          <a:prstGeom prst="rect">
            <a:avLst/>
          </a:prstGeom>
          <a:noFill/>
        </p:spPr>
      </p:pic>
      <p:pic>
        <p:nvPicPr>
          <p:cNvPr id="6" name="Obraz 5" descr="dur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6" y="1"/>
            <a:ext cx="3107517" cy="2071678"/>
          </a:xfrm>
          <a:prstGeom prst="rect">
            <a:avLst/>
          </a:prstGeom>
        </p:spPr>
      </p:pic>
      <p:pic>
        <p:nvPicPr>
          <p:cNvPr id="76802" name="Picture 2" descr="C:\Documents and Settings\admin\Moje dokumenty\WORKSPACE\Admin\Dziekanat\General Info\Prezentacja_WF\sa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"/>
            <a:ext cx="4929190" cy="328634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5319713" y="0"/>
            <a:ext cx="382428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4000" dirty="0" smtClean="0"/>
              <a:t>New </a:t>
            </a:r>
            <a:r>
              <a:rPr lang="pl-PL" sz="4000" dirty="0" err="1" smtClean="0"/>
              <a:t>Initiatives</a:t>
            </a:r>
            <a:r>
              <a:rPr lang="pl-PL" sz="4000" dirty="0" smtClean="0"/>
              <a:t>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2010-04-10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Physics at University of Warsaw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6A931-230E-4DD3-ADDE-9B7C56B9EDAA}" type="slidenum">
              <a:rPr lang="pl-PL"/>
              <a:pPr>
                <a:defRPr/>
              </a:pPr>
              <a:t>25</a:t>
            </a:fld>
            <a:endParaRPr lang="pl-PL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3" cstate="print"/>
          <a:srcRect t="5585" b="6097"/>
          <a:stretch>
            <a:fillRect/>
          </a:stretch>
        </p:blipFill>
        <p:spPr bwMode="auto">
          <a:xfrm>
            <a:off x="1071538" y="1071546"/>
            <a:ext cx="798060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000100" y="500042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Ophthalmic</a:t>
            </a:r>
            <a:r>
              <a:rPr lang="pl-PL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pl-PL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706" name="Picture 2" descr="C:\Documents and Settings\admin\Moje dokumenty\WORKSPACE\Admin\Dziekanat\General Info\Prezentacja_WF\250px-Slit_lamp_Eye_examination_by_Ophthalmologi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891239"/>
            <a:ext cx="2742659" cy="3466719"/>
          </a:xfrm>
          <a:prstGeom prst="rect">
            <a:avLst/>
          </a:prstGeom>
          <a:noFill/>
        </p:spPr>
      </p:pic>
      <p:pic>
        <p:nvPicPr>
          <p:cNvPr id="2" name="Picture 1" descr="C:\Documents and Settings\admin\Moje dokumenty\WORKSPACE\Admin\Dziekanat\General Info\Prezentacja_WF\800px-Geraet_beim_Optik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071546"/>
            <a:ext cx="2738752" cy="1954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786322"/>
            <a:ext cx="3286148" cy="187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786322"/>
            <a:ext cx="2428892" cy="182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214414" y="2677453"/>
            <a:ext cx="7358114" cy="175167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381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149779" tIns="74889" rIns="149779" bIns="74889">
            <a:spAutoFit/>
          </a:bodyPr>
          <a:lstStyle/>
          <a:p>
            <a:pPr defTabSz="1498600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Multidysciplinary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faculty</a:t>
            </a:r>
          </a:p>
          <a:p>
            <a:pPr defTabSz="1498600"/>
            <a:r>
              <a:rPr lang="en-US" sz="4000" dirty="0" smtClean="0">
                <a:solidFill>
                  <a:srgbClr val="FF7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Nanostructure Engineering</a:t>
            </a:r>
            <a:endParaRPr lang="pl-PL" sz="4000" dirty="0" smtClean="0">
              <a:solidFill>
                <a:srgbClr val="FF7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1498600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+ Chemistry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5815743" y="4337187"/>
            <a:ext cx="2971099" cy="52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49779" tIns="74889" rIns="149779" bIns="74889">
            <a:spAutoFit/>
          </a:bodyPr>
          <a:lstStyle/>
          <a:p>
            <a:pPr defTabSz="1498600"/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http://nano.fuw.edu.pl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6425" name="Text Box 9"/>
          <p:cNvSpPr txBox="1">
            <a:spLocks noChangeArrowheads="1"/>
          </p:cNvSpPr>
          <p:nvPr/>
        </p:nvSpPr>
        <p:spPr bwMode="auto">
          <a:xfrm>
            <a:off x="-50990" y="2143116"/>
            <a:ext cx="2694164" cy="5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49779" tIns="74889" rIns="149779" bIns="74889">
            <a:spAutoFit/>
          </a:bodyPr>
          <a:lstStyle/>
          <a:p>
            <a:pPr defTabSz="1498600"/>
            <a:r>
              <a:rPr lang="pl-PL" sz="2000" b="1" dirty="0" smtClean="0">
                <a:solidFill>
                  <a:srgbClr val="FF0000"/>
                </a:solidFill>
              </a:rPr>
              <a:t>50 </a:t>
            </a:r>
            <a:r>
              <a:rPr lang="pl-PL" sz="2000" b="1" dirty="0" err="1" smtClean="0">
                <a:solidFill>
                  <a:srgbClr val="FF0000"/>
                </a:solidFill>
              </a:rPr>
              <a:t>students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err="1" smtClean="0">
                <a:solidFill>
                  <a:srgbClr val="FF0000"/>
                </a:solidFill>
              </a:rPr>
              <a:t>in</a:t>
            </a:r>
            <a:r>
              <a:rPr lang="pl-PL" sz="2000" b="1" dirty="0" smtClean="0">
                <a:solidFill>
                  <a:srgbClr val="FF0000"/>
                </a:solidFill>
              </a:rPr>
              <a:t> 2009</a:t>
            </a:r>
            <a:r>
              <a:rPr lang="pl-PL" sz="2900" b="1" dirty="0" smtClean="0">
                <a:solidFill>
                  <a:srgbClr val="FF7200"/>
                </a:solidFill>
              </a:rPr>
              <a:t>!</a:t>
            </a:r>
            <a:endParaRPr lang="fr-FR" sz="2900" b="1" dirty="0">
              <a:solidFill>
                <a:srgbClr val="FF7200"/>
              </a:solidFill>
            </a:endParaRPr>
          </a:p>
        </p:txBody>
      </p:sp>
      <p:grpSp>
        <p:nvGrpSpPr>
          <p:cNvPr id="24" name="Grupa 23"/>
          <p:cNvGrpSpPr/>
          <p:nvPr/>
        </p:nvGrpSpPr>
        <p:grpSpPr>
          <a:xfrm>
            <a:off x="6000760" y="357166"/>
            <a:ext cx="2571768" cy="1928826"/>
            <a:chOff x="6000760" y="214290"/>
            <a:chExt cx="2995778" cy="2263772"/>
          </a:xfrm>
        </p:grpSpPr>
        <p:pic>
          <p:nvPicPr>
            <p:cNvPr id="316418" name="Picture 2" descr="Logo_WF (Medium)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00760" y="214290"/>
              <a:ext cx="1452561" cy="936577"/>
            </a:xfrm>
            <a:prstGeom prst="rect">
              <a:avLst/>
            </a:prstGeom>
            <a:noFill/>
          </p:spPr>
        </p:pic>
        <p:pic>
          <p:nvPicPr>
            <p:cNvPr id="31642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29520" y="285728"/>
              <a:ext cx="1567018" cy="164307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16427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72198" y="1928802"/>
              <a:ext cx="2718259" cy="549260"/>
            </a:xfrm>
            <a:prstGeom prst="rect">
              <a:avLst/>
            </a:prstGeom>
            <a:noFill/>
          </p:spPr>
        </p:pic>
        <p:pic>
          <p:nvPicPr>
            <p:cNvPr id="316428" name="Picture 12" descr="Logotyp_Wydz_Chemii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72198" y="1142984"/>
              <a:ext cx="1311273" cy="769037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" y="1"/>
            <a:ext cx="5786447" cy="233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4" descr="PCF13A(235)-T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9124" y="5143512"/>
            <a:ext cx="1428759" cy="136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e tekstowe 17"/>
          <p:cNvSpPr txBox="1"/>
          <p:nvPr/>
        </p:nvSpPr>
        <p:spPr>
          <a:xfrm>
            <a:off x="6215074" y="4786322"/>
            <a:ext cx="1143008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7200"/>
                </a:solidFill>
              </a:rPr>
              <a:t>Synthesis</a:t>
            </a:r>
            <a:endParaRPr lang="en-US" sz="1600" b="1" dirty="0">
              <a:solidFill>
                <a:srgbClr val="FF7200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4429124" y="4786322"/>
            <a:ext cx="1428760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7200"/>
                </a:solidFill>
              </a:rPr>
              <a:t>Photonics</a:t>
            </a:r>
            <a:endParaRPr lang="en-US" sz="1600" b="1" dirty="0">
              <a:solidFill>
                <a:srgbClr val="FF7200"/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1428728" y="4786322"/>
            <a:ext cx="257176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FF7200"/>
                </a:solidFill>
              </a:rPr>
              <a:t>Nanostructuralization</a:t>
            </a:r>
            <a:endParaRPr lang="pl-PL" b="1" dirty="0">
              <a:solidFill>
                <a:srgbClr val="FF7200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2571736" y="6572248"/>
            <a:ext cx="300039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4000" cy="556895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0" y="0"/>
            <a:ext cx="9144000" cy="150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/>
              <a:t>r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714744" y="1000108"/>
            <a:ext cx="55721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scientific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1214414" y="2500306"/>
            <a:ext cx="3717954" cy="1214446"/>
          </a:xfrm>
          <a:custGeom>
            <a:avLst/>
            <a:gdLst>
              <a:gd name="G0" fmla="+- -3424663 0 0"/>
              <a:gd name="G1" fmla="+- -9884642 0 0"/>
              <a:gd name="G2" fmla="+- -3424663 0 -9884642"/>
              <a:gd name="G3" fmla="+- 10800 0 0"/>
              <a:gd name="G4" fmla="+- 0 0 -342466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733 0 0"/>
              <a:gd name="G9" fmla="+- 0 0 -9884642"/>
              <a:gd name="G10" fmla="+- 8733 0 2700"/>
              <a:gd name="G11" fmla="cos G10 -3424663"/>
              <a:gd name="G12" fmla="sin G10 -3424663"/>
              <a:gd name="G13" fmla="cos 13500 -3424663"/>
              <a:gd name="G14" fmla="sin 13500 -3424663"/>
              <a:gd name="G15" fmla="+- G11 10800 0"/>
              <a:gd name="G16" fmla="+- G12 10800 0"/>
              <a:gd name="G17" fmla="+- G13 10800 0"/>
              <a:gd name="G18" fmla="+- G14 10800 0"/>
              <a:gd name="G19" fmla="*/ 8733 1 2"/>
              <a:gd name="G20" fmla="+- G19 5400 0"/>
              <a:gd name="G21" fmla="cos G20 -3424663"/>
              <a:gd name="G22" fmla="sin G20 -3424663"/>
              <a:gd name="G23" fmla="+- G21 10800 0"/>
              <a:gd name="G24" fmla="+- G12 G23 G22"/>
              <a:gd name="G25" fmla="+- G22 G23 G11"/>
              <a:gd name="G26" fmla="cos 10800 -3424663"/>
              <a:gd name="G27" fmla="sin 10800 -3424663"/>
              <a:gd name="G28" fmla="cos 8733 -3424663"/>
              <a:gd name="G29" fmla="sin 8733 -342466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84642"/>
              <a:gd name="G36" fmla="sin G34 -9884642"/>
              <a:gd name="G37" fmla="+/ -9884642 -342466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733 G39"/>
              <a:gd name="G43" fmla="sin 873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639 w 21600"/>
              <a:gd name="T5" fmla="*/ 218 h 21600"/>
              <a:gd name="T6" fmla="*/ 2271 w 21600"/>
              <a:gd name="T7" fmla="*/ 6039 h 21600"/>
              <a:gd name="T8" fmla="*/ 9052 w 21600"/>
              <a:gd name="T9" fmla="*/ 2243 h 21600"/>
              <a:gd name="T10" fmla="*/ 19063 w 21600"/>
              <a:gd name="T11" fmla="*/ 124 h 21600"/>
              <a:gd name="T12" fmla="*/ 19731 w 21600"/>
              <a:gd name="T13" fmla="*/ 5362 h 21600"/>
              <a:gd name="T14" fmla="*/ 14492 w 21600"/>
              <a:gd name="T15" fmla="*/ 602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45" y="3894"/>
                </a:moveTo>
                <a:cubicBezTo>
                  <a:pt x="14615" y="2709"/>
                  <a:pt x="12735" y="2067"/>
                  <a:pt x="10800" y="2067"/>
                </a:cubicBezTo>
                <a:cubicBezTo>
                  <a:pt x="7634" y="2066"/>
                  <a:pt x="4717" y="3779"/>
                  <a:pt x="3174" y="6543"/>
                </a:cubicBezTo>
                <a:lnTo>
                  <a:pt x="1369" y="5535"/>
                </a:lnTo>
                <a:cubicBezTo>
                  <a:pt x="3277" y="2117"/>
                  <a:pt x="6885" y="-1"/>
                  <a:pt x="10800" y="0"/>
                </a:cubicBezTo>
                <a:cubicBezTo>
                  <a:pt x="13193" y="0"/>
                  <a:pt x="15518" y="794"/>
                  <a:pt x="17411" y="2259"/>
                </a:cubicBezTo>
                <a:lnTo>
                  <a:pt x="19063" y="124"/>
                </a:lnTo>
                <a:lnTo>
                  <a:pt x="19731" y="5362"/>
                </a:lnTo>
                <a:lnTo>
                  <a:pt x="14492" y="6029"/>
                </a:lnTo>
                <a:lnTo>
                  <a:pt x="16145" y="389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2971258">
            <a:off x="4269498" y="3103733"/>
            <a:ext cx="4929374" cy="1424712"/>
          </a:xfrm>
          <a:custGeom>
            <a:avLst/>
            <a:gdLst>
              <a:gd name="G0" fmla="+- -3424663 0 0"/>
              <a:gd name="G1" fmla="+- -9884642 0 0"/>
              <a:gd name="G2" fmla="+- -3424663 0 -9884642"/>
              <a:gd name="G3" fmla="+- 10800 0 0"/>
              <a:gd name="G4" fmla="+- 0 0 -342466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733 0 0"/>
              <a:gd name="G9" fmla="+- 0 0 -9884642"/>
              <a:gd name="G10" fmla="+- 8733 0 2700"/>
              <a:gd name="G11" fmla="cos G10 -3424663"/>
              <a:gd name="G12" fmla="sin G10 -3424663"/>
              <a:gd name="G13" fmla="cos 13500 -3424663"/>
              <a:gd name="G14" fmla="sin 13500 -3424663"/>
              <a:gd name="G15" fmla="+- G11 10800 0"/>
              <a:gd name="G16" fmla="+- G12 10800 0"/>
              <a:gd name="G17" fmla="+- G13 10800 0"/>
              <a:gd name="G18" fmla="+- G14 10800 0"/>
              <a:gd name="G19" fmla="*/ 8733 1 2"/>
              <a:gd name="G20" fmla="+- G19 5400 0"/>
              <a:gd name="G21" fmla="cos G20 -3424663"/>
              <a:gd name="G22" fmla="sin G20 -3424663"/>
              <a:gd name="G23" fmla="+- G21 10800 0"/>
              <a:gd name="G24" fmla="+- G12 G23 G22"/>
              <a:gd name="G25" fmla="+- G22 G23 G11"/>
              <a:gd name="G26" fmla="cos 10800 -3424663"/>
              <a:gd name="G27" fmla="sin 10800 -3424663"/>
              <a:gd name="G28" fmla="cos 8733 -3424663"/>
              <a:gd name="G29" fmla="sin 8733 -342466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84642"/>
              <a:gd name="G36" fmla="sin G34 -9884642"/>
              <a:gd name="G37" fmla="+/ -9884642 -342466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733 G39"/>
              <a:gd name="G43" fmla="sin 873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639 w 21600"/>
              <a:gd name="T5" fmla="*/ 218 h 21600"/>
              <a:gd name="T6" fmla="*/ 2271 w 21600"/>
              <a:gd name="T7" fmla="*/ 6039 h 21600"/>
              <a:gd name="T8" fmla="*/ 9052 w 21600"/>
              <a:gd name="T9" fmla="*/ 2243 h 21600"/>
              <a:gd name="T10" fmla="*/ 19063 w 21600"/>
              <a:gd name="T11" fmla="*/ 124 h 21600"/>
              <a:gd name="T12" fmla="*/ 19731 w 21600"/>
              <a:gd name="T13" fmla="*/ 5362 h 21600"/>
              <a:gd name="T14" fmla="*/ 14492 w 21600"/>
              <a:gd name="T15" fmla="*/ 602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45" y="3894"/>
                </a:moveTo>
                <a:cubicBezTo>
                  <a:pt x="14615" y="2709"/>
                  <a:pt x="12735" y="2067"/>
                  <a:pt x="10800" y="2067"/>
                </a:cubicBezTo>
                <a:cubicBezTo>
                  <a:pt x="7634" y="2066"/>
                  <a:pt x="4717" y="3779"/>
                  <a:pt x="3174" y="6543"/>
                </a:cubicBezTo>
                <a:lnTo>
                  <a:pt x="1369" y="5535"/>
                </a:lnTo>
                <a:cubicBezTo>
                  <a:pt x="3277" y="2117"/>
                  <a:pt x="6885" y="-1"/>
                  <a:pt x="10800" y="0"/>
                </a:cubicBezTo>
                <a:cubicBezTo>
                  <a:pt x="13193" y="0"/>
                  <a:pt x="15518" y="794"/>
                  <a:pt x="17411" y="2259"/>
                </a:cubicBezTo>
                <a:lnTo>
                  <a:pt x="19063" y="124"/>
                </a:lnTo>
                <a:lnTo>
                  <a:pt x="19731" y="5362"/>
                </a:lnTo>
                <a:lnTo>
                  <a:pt x="14492" y="6029"/>
                </a:lnTo>
                <a:lnTo>
                  <a:pt x="16145" y="389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9249629">
            <a:off x="1894538" y="3609513"/>
            <a:ext cx="3717954" cy="1214446"/>
          </a:xfrm>
          <a:custGeom>
            <a:avLst/>
            <a:gdLst>
              <a:gd name="G0" fmla="+- -3424663 0 0"/>
              <a:gd name="G1" fmla="+- -9884642 0 0"/>
              <a:gd name="G2" fmla="+- -3424663 0 -9884642"/>
              <a:gd name="G3" fmla="+- 10800 0 0"/>
              <a:gd name="G4" fmla="+- 0 0 -342466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733 0 0"/>
              <a:gd name="G9" fmla="+- 0 0 -9884642"/>
              <a:gd name="G10" fmla="+- 8733 0 2700"/>
              <a:gd name="G11" fmla="cos G10 -3424663"/>
              <a:gd name="G12" fmla="sin G10 -3424663"/>
              <a:gd name="G13" fmla="cos 13500 -3424663"/>
              <a:gd name="G14" fmla="sin 13500 -3424663"/>
              <a:gd name="G15" fmla="+- G11 10800 0"/>
              <a:gd name="G16" fmla="+- G12 10800 0"/>
              <a:gd name="G17" fmla="+- G13 10800 0"/>
              <a:gd name="G18" fmla="+- G14 10800 0"/>
              <a:gd name="G19" fmla="*/ 8733 1 2"/>
              <a:gd name="G20" fmla="+- G19 5400 0"/>
              <a:gd name="G21" fmla="cos G20 -3424663"/>
              <a:gd name="G22" fmla="sin G20 -3424663"/>
              <a:gd name="G23" fmla="+- G21 10800 0"/>
              <a:gd name="G24" fmla="+- G12 G23 G22"/>
              <a:gd name="G25" fmla="+- G22 G23 G11"/>
              <a:gd name="G26" fmla="cos 10800 -3424663"/>
              <a:gd name="G27" fmla="sin 10800 -3424663"/>
              <a:gd name="G28" fmla="cos 8733 -3424663"/>
              <a:gd name="G29" fmla="sin 8733 -342466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84642"/>
              <a:gd name="G36" fmla="sin G34 -9884642"/>
              <a:gd name="G37" fmla="+/ -9884642 -342466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733 G39"/>
              <a:gd name="G43" fmla="sin 873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639 w 21600"/>
              <a:gd name="T5" fmla="*/ 218 h 21600"/>
              <a:gd name="T6" fmla="*/ 2271 w 21600"/>
              <a:gd name="T7" fmla="*/ 6039 h 21600"/>
              <a:gd name="T8" fmla="*/ 9052 w 21600"/>
              <a:gd name="T9" fmla="*/ 2243 h 21600"/>
              <a:gd name="T10" fmla="*/ 19063 w 21600"/>
              <a:gd name="T11" fmla="*/ 124 h 21600"/>
              <a:gd name="T12" fmla="*/ 19731 w 21600"/>
              <a:gd name="T13" fmla="*/ 5362 h 21600"/>
              <a:gd name="T14" fmla="*/ 14492 w 21600"/>
              <a:gd name="T15" fmla="*/ 602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45" y="3894"/>
                </a:moveTo>
                <a:cubicBezTo>
                  <a:pt x="14615" y="2709"/>
                  <a:pt x="12735" y="2067"/>
                  <a:pt x="10800" y="2067"/>
                </a:cubicBezTo>
                <a:cubicBezTo>
                  <a:pt x="7634" y="2066"/>
                  <a:pt x="4717" y="3779"/>
                  <a:pt x="3174" y="6543"/>
                </a:cubicBezTo>
                <a:lnTo>
                  <a:pt x="1369" y="5535"/>
                </a:lnTo>
                <a:cubicBezTo>
                  <a:pt x="3277" y="2117"/>
                  <a:pt x="6885" y="-1"/>
                  <a:pt x="10800" y="0"/>
                </a:cubicBezTo>
                <a:cubicBezTo>
                  <a:pt x="13193" y="0"/>
                  <a:pt x="15518" y="794"/>
                  <a:pt x="17411" y="2259"/>
                </a:cubicBezTo>
                <a:lnTo>
                  <a:pt x="19063" y="124"/>
                </a:lnTo>
                <a:lnTo>
                  <a:pt x="19731" y="5362"/>
                </a:lnTo>
                <a:lnTo>
                  <a:pt x="14492" y="6029"/>
                </a:lnTo>
                <a:lnTo>
                  <a:pt x="16145" y="389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0800000">
            <a:off x="4643438" y="1643050"/>
            <a:ext cx="2414182" cy="1214446"/>
          </a:xfrm>
          <a:custGeom>
            <a:avLst/>
            <a:gdLst>
              <a:gd name="G0" fmla="+- -3424663 0 0"/>
              <a:gd name="G1" fmla="+- -9884642 0 0"/>
              <a:gd name="G2" fmla="+- -3424663 0 -9884642"/>
              <a:gd name="G3" fmla="+- 10800 0 0"/>
              <a:gd name="G4" fmla="+- 0 0 -342466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733 0 0"/>
              <a:gd name="G9" fmla="+- 0 0 -9884642"/>
              <a:gd name="G10" fmla="+- 8733 0 2700"/>
              <a:gd name="G11" fmla="cos G10 -3424663"/>
              <a:gd name="G12" fmla="sin G10 -3424663"/>
              <a:gd name="G13" fmla="cos 13500 -3424663"/>
              <a:gd name="G14" fmla="sin 13500 -3424663"/>
              <a:gd name="G15" fmla="+- G11 10800 0"/>
              <a:gd name="G16" fmla="+- G12 10800 0"/>
              <a:gd name="G17" fmla="+- G13 10800 0"/>
              <a:gd name="G18" fmla="+- G14 10800 0"/>
              <a:gd name="G19" fmla="*/ 8733 1 2"/>
              <a:gd name="G20" fmla="+- G19 5400 0"/>
              <a:gd name="G21" fmla="cos G20 -3424663"/>
              <a:gd name="G22" fmla="sin G20 -3424663"/>
              <a:gd name="G23" fmla="+- G21 10800 0"/>
              <a:gd name="G24" fmla="+- G12 G23 G22"/>
              <a:gd name="G25" fmla="+- G22 G23 G11"/>
              <a:gd name="G26" fmla="cos 10800 -3424663"/>
              <a:gd name="G27" fmla="sin 10800 -3424663"/>
              <a:gd name="G28" fmla="cos 8733 -3424663"/>
              <a:gd name="G29" fmla="sin 8733 -342466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84642"/>
              <a:gd name="G36" fmla="sin G34 -9884642"/>
              <a:gd name="G37" fmla="+/ -9884642 -342466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733 G39"/>
              <a:gd name="G43" fmla="sin 873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639 w 21600"/>
              <a:gd name="T5" fmla="*/ 218 h 21600"/>
              <a:gd name="T6" fmla="*/ 2271 w 21600"/>
              <a:gd name="T7" fmla="*/ 6039 h 21600"/>
              <a:gd name="T8" fmla="*/ 9052 w 21600"/>
              <a:gd name="T9" fmla="*/ 2243 h 21600"/>
              <a:gd name="T10" fmla="*/ 19063 w 21600"/>
              <a:gd name="T11" fmla="*/ 124 h 21600"/>
              <a:gd name="T12" fmla="*/ 19731 w 21600"/>
              <a:gd name="T13" fmla="*/ 5362 h 21600"/>
              <a:gd name="T14" fmla="*/ 14492 w 21600"/>
              <a:gd name="T15" fmla="*/ 602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45" y="3894"/>
                </a:moveTo>
                <a:cubicBezTo>
                  <a:pt x="14615" y="2709"/>
                  <a:pt x="12735" y="2067"/>
                  <a:pt x="10800" y="2067"/>
                </a:cubicBezTo>
                <a:cubicBezTo>
                  <a:pt x="7634" y="2066"/>
                  <a:pt x="4717" y="3779"/>
                  <a:pt x="3174" y="6543"/>
                </a:cubicBezTo>
                <a:lnTo>
                  <a:pt x="1369" y="5535"/>
                </a:lnTo>
                <a:cubicBezTo>
                  <a:pt x="3277" y="2117"/>
                  <a:pt x="6885" y="-1"/>
                  <a:pt x="10800" y="0"/>
                </a:cubicBezTo>
                <a:cubicBezTo>
                  <a:pt x="13193" y="0"/>
                  <a:pt x="15518" y="794"/>
                  <a:pt x="17411" y="2259"/>
                </a:cubicBezTo>
                <a:lnTo>
                  <a:pt x="19063" y="124"/>
                </a:lnTo>
                <a:lnTo>
                  <a:pt x="19731" y="5362"/>
                </a:lnTo>
                <a:lnTo>
                  <a:pt x="14492" y="6029"/>
                </a:lnTo>
                <a:lnTo>
                  <a:pt x="16145" y="389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0800000" flipV="1">
            <a:off x="4500562" y="2000240"/>
            <a:ext cx="785818" cy="1366846"/>
          </a:xfrm>
          <a:custGeom>
            <a:avLst/>
            <a:gdLst>
              <a:gd name="G0" fmla="+- -3424663 0 0"/>
              <a:gd name="G1" fmla="+- -9884642 0 0"/>
              <a:gd name="G2" fmla="+- -3424663 0 -9884642"/>
              <a:gd name="G3" fmla="+- 10800 0 0"/>
              <a:gd name="G4" fmla="+- 0 0 -342466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733 0 0"/>
              <a:gd name="G9" fmla="+- 0 0 -9884642"/>
              <a:gd name="G10" fmla="+- 8733 0 2700"/>
              <a:gd name="G11" fmla="cos G10 -3424663"/>
              <a:gd name="G12" fmla="sin G10 -3424663"/>
              <a:gd name="G13" fmla="cos 13500 -3424663"/>
              <a:gd name="G14" fmla="sin 13500 -3424663"/>
              <a:gd name="G15" fmla="+- G11 10800 0"/>
              <a:gd name="G16" fmla="+- G12 10800 0"/>
              <a:gd name="G17" fmla="+- G13 10800 0"/>
              <a:gd name="G18" fmla="+- G14 10800 0"/>
              <a:gd name="G19" fmla="*/ 8733 1 2"/>
              <a:gd name="G20" fmla="+- G19 5400 0"/>
              <a:gd name="G21" fmla="cos G20 -3424663"/>
              <a:gd name="G22" fmla="sin G20 -3424663"/>
              <a:gd name="G23" fmla="+- G21 10800 0"/>
              <a:gd name="G24" fmla="+- G12 G23 G22"/>
              <a:gd name="G25" fmla="+- G22 G23 G11"/>
              <a:gd name="G26" fmla="cos 10800 -3424663"/>
              <a:gd name="G27" fmla="sin 10800 -3424663"/>
              <a:gd name="G28" fmla="cos 8733 -3424663"/>
              <a:gd name="G29" fmla="sin 8733 -342466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84642"/>
              <a:gd name="G36" fmla="sin G34 -9884642"/>
              <a:gd name="G37" fmla="+/ -9884642 -342466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733 G39"/>
              <a:gd name="G43" fmla="sin 873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639 w 21600"/>
              <a:gd name="T5" fmla="*/ 218 h 21600"/>
              <a:gd name="T6" fmla="*/ 2271 w 21600"/>
              <a:gd name="T7" fmla="*/ 6039 h 21600"/>
              <a:gd name="T8" fmla="*/ 9052 w 21600"/>
              <a:gd name="T9" fmla="*/ 2243 h 21600"/>
              <a:gd name="T10" fmla="*/ 19063 w 21600"/>
              <a:gd name="T11" fmla="*/ 124 h 21600"/>
              <a:gd name="T12" fmla="*/ 19731 w 21600"/>
              <a:gd name="T13" fmla="*/ 5362 h 21600"/>
              <a:gd name="T14" fmla="*/ 14492 w 21600"/>
              <a:gd name="T15" fmla="*/ 602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45" y="3894"/>
                </a:moveTo>
                <a:cubicBezTo>
                  <a:pt x="14615" y="2709"/>
                  <a:pt x="12735" y="2067"/>
                  <a:pt x="10800" y="2067"/>
                </a:cubicBezTo>
                <a:cubicBezTo>
                  <a:pt x="7634" y="2066"/>
                  <a:pt x="4717" y="3779"/>
                  <a:pt x="3174" y="6543"/>
                </a:cubicBezTo>
                <a:lnTo>
                  <a:pt x="1369" y="5535"/>
                </a:lnTo>
                <a:cubicBezTo>
                  <a:pt x="3277" y="2117"/>
                  <a:pt x="6885" y="-1"/>
                  <a:pt x="10800" y="0"/>
                </a:cubicBezTo>
                <a:cubicBezTo>
                  <a:pt x="13193" y="0"/>
                  <a:pt x="15518" y="794"/>
                  <a:pt x="17411" y="2259"/>
                </a:cubicBezTo>
                <a:lnTo>
                  <a:pt x="19063" y="124"/>
                </a:lnTo>
                <a:lnTo>
                  <a:pt x="19731" y="5362"/>
                </a:lnTo>
                <a:lnTo>
                  <a:pt x="14492" y="6029"/>
                </a:lnTo>
                <a:lnTo>
                  <a:pt x="16145" y="389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42852"/>
            <a:ext cx="727392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85728"/>
            <a:ext cx="4287207" cy="3214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85728"/>
            <a:ext cx="2981987" cy="3975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8020" y="4429132"/>
            <a:ext cx="3053136" cy="195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3643314"/>
            <a:ext cx="435292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285720" y="2714620"/>
            <a:ext cx="386644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070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851275"/>
            <a:ext cx="4643438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3286124"/>
            <a:ext cx="9144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749300" dist="762000" sx="54000" sy="54000" algn="ctr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extrusionH="101600" contourW="6350" prstMaterial="dkEdge"/>
        </p:spPr>
        <p:txBody>
          <a:bodyPr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Britannic Bold" pitchFamily="34" charset="0"/>
              </a:rPr>
              <a:t>NEW:                                                                        </a:t>
            </a:r>
            <a:r>
              <a:rPr lang="pl-PL" dirty="0" err="1" smtClean="0">
                <a:solidFill>
                  <a:schemeClr val="bg1"/>
                </a:solidFill>
                <a:latin typeface="Britannic Bold" pitchFamily="34" charset="0"/>
              </a:rPr>
              <a:t>Physics</a:t>
            </a:r>
            <a:r>
              <a:rPr lang="pl-PL" dirty="0" smtClean="0">
                <a:solidFill>
                  <a:schemeClr val="bg1"/>
                </a:solidFill>
                <a:latin typeface="Britannic Bold" pitchFamily="34" charset="0"/>
              </a:rPr>
              <a:t> Department  </a:t>
            </a:r>
            <a:r>
              <a:rPr lang="pl-PL" dirty="0">
                <a:solidFill>
                  <a:schemeClr val="bg1"/>
                </a:solidFill>
                <a:latin typeface="Britannic Bold" pitchFamily="34" charset="0"/>
              </a:rPr>
              <a:t>UW  </a:t>
            </a:r>
            <a:endParaRPr lang="pl-PL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  <a:latin typeface="Britannic Bold" pitchFamily="34" charset="0"/>
              </a:rPr>
              <a:t>                                                                             ul</a:t>
            </a:r>
            <a:r>
              <a:rPr lang="pl-PL" dirty="0">
                <a:solidFill>
                  <a:schemeClr val="bg1"/>
                </a:solidFill>
                <a:latin typeface="Britannic Bold" pitchFamily="34" charset="0"/>
              </a:rPr>
              <a:t>. </a:t>
            </a:r>
            <a:r>
              <a:rPr lang="pl-PL" dirty="0" smtClean="0">
                <a:solidFill>
                  <a:schemeClr val="bg1"/>
                </a:solidFill>
                <a:latin typeface="Britannic Bold" pitchFamily="34" charset="0"/>
              </a:rPr>
              <a:t>Pasteura Warszawa</a:t>
            </a:r>
            <a:endParaRPr lang="pl-PL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458" y="1571613"/>
            <a:ext cx="8173012" cy="541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000100" y="500042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Festival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DF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1" y="0"/>
            <a:ext cx="4381499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ydraulik_bienven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500438"/>
            <a:ext cx="3071833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143116"/>
            <a:ext cx="5257811" cy="337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6786578" y="142852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254576" y="2916792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Graduation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293591" y="627437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Alumni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5" name="Picture 1" descr="E:\dzien fizyka zdjęcia studentów\Dzień Fizyka 2010 MISMap\DSC_0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4643470" cy="3087606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7715272" y="1714488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Graduation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857752" y="7141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Chorus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885825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42852"/>
            <a:ext cx="788193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428596" y="2329757"/>
            <a:ext cx="5929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PhD studies in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Bio Science at the Faculty of Physics University of Warsaw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357950" y="1285860"/>
            <a:ext cx="2685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Dean’s</a:t>
            </a: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Office</a:t>
            </a:r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3" name="Picture 1" descr="E:\Jak Pan Dziekan odbierał dyplom\Kolaże\Dzień Fizyka 2010 MIS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2" y="2000240"/>
            <a:ext cx="7747055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643438" y="214290"/>
          <a:ext cx="3962195" cy="5608350"/>
        </p:xfrm>
        <a:graphic>
          <a:graphicData uri="http://schemas.openxmlformats.org/presentationml/2006/ole">
            <p:oleObj spid="_x0000_s2050" name="Acrobat Document" r:id="rId4" imgW="4534293" imgH="6416596" progId="AcroExch.Document.7">
              <p:embed/>
            </p:oleObj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14290"/>
            <a:ext cx="3286148" cy="389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763713" y="476250"/>
            <a:ext cx="68945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4400" b="1">
                <a:ea typeface="新細明體" pitchFamily="18" charset="-120"/>
              </a:rPr>
              <a:t>Campus Ochota, Warsaw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703372"/>
            <a:ext cx="6488107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5546725"/>
            <a:ext cx="12842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72066" y="142852"/>
            <a:ext cx="2714644" cy="1158896"/>
          </a:xfrm>
        </p:spPr>
        <p:txBody>
          <a:bodyPr>
            <a:normAutofit fontScale="90000"/>
          </a:bodyPr>
          <a:lstStyle/>
          <a:p>
            <a:r>
              <a:rPr lang="pl-PL" sz="7200" b="1" dirty="0" smtClean="0">
                <a:solidFill>
                  <a:srgbClr val="0000FF"/>
                </a:solidFill>
              </a:rPr>
              <a:t>CEN</a:t>
            </a:r>
            <a:r>
              <a:rPr lang="fr-CH" sz="7200" b="1" dirty="0" smtClean="0">
                <a:solidFill>
                  <a:srgbClr val="0000FF"/>
                </a:solidFill>
              </a:rPr>
              <a:t>T</a:t>
            </a:r>
            <a:endParaRPr lang="fr-FR" altLang="zh-TW" sz="7200" b="1" dirty="0" smtClean="0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843213" y="1341438"/>
            <a:ext cx="482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800" dirty="0"/>
              <a:t>Center for (Applied) Science and Technology</a:t>
            </a:r>
            <a:endParaRPr lang="fr-FR" altLang="zh-TW" sz="1800" dirty="0">
              <a:ea typeface="新細明體" pitchFamily="18" charset="-12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844675"/>
            <a:ext cx="12287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844675"/>
            <a:ext cx="5094287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2781300"/>
            <a:ext cx="6172200" cy="9985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3860800"/>
            <a:ext cx="6172200" cy="10541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350" y="5013325"/>
            <a:ext cx="6172200" cy="1208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1395413" y="1838325"/>
            <a:ext cx="6162675" cy="889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pl-PL"/>
          </a:p>
        </p:txBody>
      </p:sp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5272" y="214290"/>
            <a:ext cx="12842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37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 descr="Logo_WF_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SCF04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TF05A"/>
          <p:cNvPicPr>
            <a:picLocks noChangeAspect="1" noChangeArrowheads="1"/>
          </p:cNvPicPr>
          <p:nvPr/>
        </p:nvPicPr>
        <p:blipFill>
          <a:blip r:embed="rId3" cstate="print">
            <a:lum contrast="-9000"/>
          </a:blip>
          <a:srcRect/>
          <a:stretch>
            <a:fillRect/>
          </a:stretch>
        </p:blipFill>
        <p:spPr bwMode="auto">
          <a:xfrm>
            <a:off x="0" y="642918"/>
            <a:ext cx="914400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-24"/>
            <a:ext cx="9144000" cy="64633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3600" dirty="0" err="1" smtClean="0">
                <a:solidFill>
                  <a:schemeClr val="bg1"/>
                </a:solidFill>
                <a:latin typeface="Ravie" pitchFamily="82" charset="0"/>
              </a:rPr>
              <a:t>Our</a:t>
            </a:r>
            <a:r>
              <a:rPr lang="pl-PL" sz="3600" dirty="0" smtClean="0">
                <a:solidFill>
                  <a:schemeClr val="bg1"/>
                </a:solidFill>
                <a:latin typeface="Ravie" pitchFamily="82" charset="0"/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  <a:latin typeface="Ravie" pitchFamily="82" charset="0"/>
              </a:rPr>
              <a:t>Students</a:t>
            </a:r>
            <a:endParaRPr lang="pl-PL" sz="3600" dirty="0">
              <a:solidFill>
                <a:schemeClr val="bg1"/>
              </a:solidFill>
              <a:latin typeface="Ravie" pitchFamily="82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5715016"/>
            <a:ext cx="9144000" cy="1142984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001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38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sova_2002-01-24_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0099" y="0"/>
            <a:ext cx="8143901" cy="6107926"/>
          </a:xfrm>
          <a:noFill/>
        </p:spPr>
      </p:pic>
      <p:sp>
        <p:nvSpPr>
          <p:cNvPr id="9220" name="Elipsa 4"/>
          <p:cNvSpPr>
            <a:spLocks noChangeArrowheads="1"/>
          </p:cNvSpPr>
          <p:nvPr/>
        </p:nvSpPr>
        <p:spPr bwMode="auto">
          <a:xfrm>
            <a:off x="3357554" y="285728"/>
            <a:ext cx="1643062" cy="1928813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221" name="Elipsa 5"/>
          <p:cNvSpPr>
            <a:spLocks noChangeArrowheads="1"/>
          </p:cNvSpPr>
          <p:nvPr/>
        </p:nvSpPr>
        <p:spPr bwMode="auto">
          <a:xfrm>
            <a:off x="6786578" y="3429000"/>
            <a:ext cx="1714500" cy="1857375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5500694" y="6215082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>
                <a:latin typeface="Ravie" pitchFamily="82" charset="0"/>
              </a:rPr>
              <a:t>Working</a:t>
            </a:r>
            <a:r>
              <a:rPr lang="pl-PL" sz="2800" dirty="0" smtClean="0">
                <a:latin typeface="Ravie" pitchFamily="82" charset="0"/>
              </a:rPr>
              <a:t> </a:t>
            </a:r>
            <a:r>
              <a:rPr lang="pl-PL" sz="2800" dirty="0" err="1" smtClean="0">
                <a:latin typeface="Ravie" pitchFamily="82" charset="0"/>
              </a:rPr>
              <a:t>hard</a:t>
            </a:r>
            <a:endParaRPr lang="pl-PL" sz="2800" dirty="0">
              <a:latin typeface="Ravie" pitchFamily="82" charset="0"/>
            </a:endParaRPr>
          </a:p>
        </p:txBody>
      </p:sp>
      <p:sp>
        <p:nvSpPr>
          <p:cNvPr id="6" name="Elipsa 4"/>
          <p:cNvSpPr>
            <a:spLocks noChangeArrowheads="1"/>
          </p:cNvSpPr>
          <p:nvPr/>
        </p:nvSpPr>
        <p:spPr bwMode="auto">
          <a:xfrm>
            <a:off x="3786182" y="2357430"/>
            <a:ext cx="1643062" cy="1928813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F04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612</TotalTime>
  <Words>563</Words>
  <Application>Microsoft Office PowerPoint</Application>
  <PresentationFormat>Pokaz na ekranie (4:3)</PresentationFormat>
  <Paragraphs>198</Paragraphs>
  <Slides>34</Slides>
  <Notes>34</Notes>
  <HiddenSlides>3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34</vt:i4>
      </vt:variant>
    </vt:vector>
  </HeadingPairs>
  <TitlesOfParts>
    <vt:vector size="37" baseType="lpstr">
      <vt:lpstr>Przesilenie</vt:lpstr>
      <vt:lpstr>Acrobat Document</vt:lpstr>
      <vt:lpstr>Mapa bitowa</vt:lpstr>
      <vt:lpstr>Physics @ University of Warsaw </vt:lpstr>
      <vt:lpstr>Slajd 2</vt:lpstr>
      <vt:lpstr>Slajd 3</vt:lpstr>
      <vt:lpstr>Slajd 4</vt:lpstr>
      <vt:lpstr>CENT</vt:lpstr>
      <vt:lpstr>Slajd 6</vt:lpstr>
      <vt:lpstr>Slajd 7</vt:lpstr>
      <vt:lpstr>Slajd 8</vt:lpstr>
      <vt:lpstr>Slajd 9</vt:lpstr>
      <vt:lpstr>Slajd 10</vt:lpstr>
      <vt:lpstr>Basic Facts</vt:lpstr>
      <vt:lpstr>Output</vt:lpstr>
      <vt:lpstr>Structure</vt:lpstr>
      <vt:lpstr>Theoretical Physics</vt:lpstr>
      <vt:lpstr>Experimental Physics</vt:lpstr>
      <vt:lpstr>Slajd 16</vt:lpstr>
      <vt:lpstr>  </vt:lpstr>
      <vt:lpstr>Slajd 18</vt:lpstr>
      <vt:lpstr>  </vt:lpstr>
      <vt:lpstr>Slajd 20</vt:lpstr>
      <vt:lpstr>Astronomy</vt:lpstr>
      <vt:lpstr>Slajd 22</vt:lpstr>
      <vt:lpstr>Slajd 23</vt:lpstr>
      <vt:lpstr>Slajd 24</vt:lpstr>
      <vt:lpstr>New Initiatives 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Marek Trippenbach</dc:creator>
  <cp:lastModifiedBy>Marek Trippenbach</cp:lastModifiedBy>
  <cp:revision>69</cp:revision>
  <dcterms:created xsi:type="dcterms:W3CDTF">2010-05-18T08:56:31Z</dcterms:created>
  <dcterms:modified xsi:type="dcterms:W3CDTF">2010-05-28T10:42:48Z</dcterms:modified>
</cp:coreProperties>
</file>