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69" r:id="rId3"/>
    <p:sldId id="371" r:id="rId4"/>
    <p:sldId id="373" r:id="rId5"/>
    <p:sldId id="372" r:id="rId6"/>
    <p:sldId id="376" r:id="rId7"/>
    <p:sldId id="377" r:id="rId8"/>
    <p:sldId id="378" r:id="rId9"/>
    <p:sldId id="379" r:id="rId10"/>
    <p:sldId id="381" r:id="rId11"/>
    <p:sldId id="382" r:id="rId12"/>
    <p:sldId id="383" r:id="rId13"/>
    <p:sldId id="380" r:id="rId14"/>
    <p:sldId id="397" r:id="rId15"/>
    <p:sldId id="396" r:id="rId16"/>
    <p:sldId id="395" r:id="rId17"/>
    <p:sldId id="384" r:id="rId18"/>
    <p:sldId id="385" r:id="rId19"/>
    <p:sldId id="388" r:id="rId20"/>
    <p:sldId id="386" r:id="rId21"/>
    <p:sldId id="387" r:id="rId22"/>
    <p:sldId id="330" r:id="rId23"/>
    <p:sldId id="360" r:id="rId24"/>
    <p:sldId id="301" r:id="rId25"/>
    <p:sldId id="303" r:id="rId26"/>
    <p:sldId id="305" r:id="rId27"/>
    <p:sldId id="401" r:id="rId28"/>
    <p:sldId id="307" r:id="rId29"/>
    <p:sldId id="398" r:id="rId30"/>
    <p:sldId id="309" r:id="rId31"/>
    <p:sldId id="399" r:id="rId32"/>
    <p:sldId id="400" r:id="rId33"/>
    <p:sldId id="310" r:id="rId34"/>
    <p:sldId id="312" r:id="rId35"/>
    <p:sldId id="275" r:id="rId36"/>
    <p:sldId id="277" r:id="rId37"/>
    <p:sldId id="393" r:id="rId38"/>
    <p:sldId id="394" r:id="rId39"/>
    <p:sldId id="320" r:id="rId40"/>
    <p:sldId id="282" r:id="rId41"/>
    <p:sldId id="364" r:id="rId42"/>
    <p:sldId id="365" r:id="rId43"/>
    <p:sldId id="322" r:id="rId44"/>
    <p:sldId id="262" r:id="rId45"/>
    <p:sldId id="264" r:id="rId46"/>
    <p:sldId id="266" r:id="rId47"/>
    <p:sldId id="268" r:id="rId48"/>
    <p:sldId id="267" r:id="rId49"/>
    <p:sldId id="269" r:id="rId50"/>
    <p:sldId id="290" r:id="rId51"/>
    <p:sldId id="324" r:id="rId52"/>
    <p:sldId id="389" r:id="rId53"/>
    <p:sldId id="280" r:id="rId54"/>
    <p:sldId id="392" r:id="rId55"/>
    <p:sldId id="403" r:id="rId56"/>
    <p:sldId id="355" r:id="rId57"/>
    <p:sldId id="337" r:id="rId58"/>
    <p:sldId id="339" r:id="rId59"/>
    <p:sldId id="367" r:id="rId60"/>
    <p:sldId id="368" r:id="rId61"/>
    <p:sldId id="361" r:id="rId6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5DB"/>
    <a:srgbClr val="CC3300"/>
    <a:srgbClr val="CC6600"/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024" autoAdjust="0"/>
    <p:restoredTop sz="94660"/>
  </p:normalViewPr>
  <p:slideViewPr>
    <p:cSldViewPr>
      <p:cViewPr varScale="1">
        <p:scale>
          <a:sx n="104" d="100"/>
          <a:sy n="104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3F07B-591C-49F0-8AD4-6E4D21A14AD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5D16D69-B5DC-4654-8CDE-4F62DF1804F2}">
      <dgm:prSet phldrT="[Tekst]"/>
      <dgm:spPr>
        <a:solidFill>
          <a:srgbClr val="92D050"/>
        </a:solidFill>
      </dgm:spPr>
      <dgm:t>
        <a:bodyPr/>
        <a:lstStyle/>
        <a:p>
          <a:r>
            <a:rPr lang="pl-PL" baseline="0" dirty="0" smtClean="0">
              <a:solidFill>
                <a:schemeClr val="tx1"/>
              </a:solidFill>
            </a:rPr>
            <a:t>Kosmologia</a:t>
          </a:r>
          <a:endParaRPr lang="pl-PL" baseline="0" dirty="0">
            <a:solidFill>
              <a:schemeClr val="tx1"/>
            </a:solidFill>
          </a:endParaRPr>
        </a:p>
      </dgm:t>
    </dgm:pt>
    <dgm:pt modelId="{68EBFEFF-9B51-458A-A192-0BA570C69E8B}" type="parTrans" cxnId="{6BC7F32C-B0D3-4539-943A-5CF983CFF640}">
      <dgm:prSet/>
      <dgm:spPr/>
      <dgm:t>
        <a:bodyPr/>
        <a:lstStyle/>
        <a:p>
          <a:endParaRPr lang="pl-PL"/>
        </a:p>
      </dgm:t>
    </dgm:pt>
    <dgm:pt modelId="{8252DDF9-B815-4E26-9881-F8FE6FD274B7}" type="sibTrans" cxnId="{6BC7F32C-B0D3-4539-943A-5CF983CFF640}">
      <dgm:prSet/>
      <dgm:spPr/>
      <dgm:t>
        <a:bodyPr/>
        <a:lstStyle/>
        <a:p>
          <a:endParaRPr lang="pl-PL"/>
        </a:p>
      </dgm:t>
    </dgm:pt>
    <dgm:pt modelId="{8D091CA4-6AAF-420C-A765-F2522D94DAD7}">
      <dgm:prSet phldrT="[Teks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l-PL" dirty="0" smtClean="0"/>
            <a:t>Zasada kosmologiczna (Wszechświat jest wszędzie taki sam)</a:t>
          </a:r>
          <a:endParaRPr lang="pl-PL" dirty="0"/>
        </a:p>
      </dgm:t>
    </dgm:pt>
    <dgm:pt modelId="{4D436939-53D4-443B-8AAA-31E141E339EC}" type="parTrans" cxnId="{309B39A7-36D8-4D94-878F-73C628EB13C3}">
      <dgm:prSet/>
      <dgm:spPr/>
      <dgm:t>
        <a:bodyPr/>
        <a:lstStyle/>
        <a:p>
          <a:endParaRPr lang="pl-PL"/>
        </a:p>
      </dgm:t>
    </dgm:pt>
    <dgm:pt modelId="{2F679E5F-7EDE-4F11-B216-99589B1AD686}" type="sibTrans" cxnId="{309B39A7-36D8-4D94-878F-73C628EB13C3}">
      <dgm:prSet/>
      <dgm:spPr/>
      <dgm:t>
        <a:bodyPr/>
        <a:lstStyle/>
        <a:p>
          <a:endParaRPr lang="pl-PL"/>
        </a:p>
      </dgm:t>
    </dgm:pt>
    <dgm:pt modelId="{806C9FF1-03CA-4E5F-9ECE-6F7A62E40099}">
      <dgm:prSet phldrT="[Teks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l-PL" dirty="0" smtClean="0"/>
            <a:t>Ogólna teoria względności (Wszechświat się rozszerza)</a:t>
          </a:r>
          <a:endParaRPr lang="pl-PL" dirty="0"/>
        </a:p>
      </dgm:t>
    </dgm:pt>
    <dgm:pt modelId="{A88E120A-EAE2-41C1-8E1F-BDFA4C399194}" type="parTrans" cxnId="{7B5A3355-7088-4AB7-B8C8-ED2FA5889A1C}">
      <dgm:prSet/>
      <dgm:spPr/>
      <dgm:t>
        <a:bodyPr/>
        <a:lstStyle/>
        <a:p>
          <a:endParaRPr lang="pl-PL"/>
        </a:p>
      </dgm:t>
    </dgm:pt>
    <dgm:pt modelId="{AC303C2C-34AA-4B2A-B452-29D2E12DC3CD}" type="sibTrans" cxnId="{7B5A3355-7088-4AB7-B8C8-ED2FA5889A1C}">
      <dgm:prSet/>
      <dgm:spPr/>
      <dgm:t>
        <a:bodyPr/>
        <a:lstStyle/>
        <a:p>
          <a:endParaRPr lang="pl-PL"/>
        </a:p>
      </dgm:t>
    </dgm:pt>
    <dgm:pt modelId="{3DAC2A84-1D89-47C0-90C1-6E4A3A8B19E6}">
      <dgm:prSet phldrT="[Tekst]"/>
      <dgm:spPr>
        <a:solidFill>
          <a:srgbClr val="FFC000"/>
        </a:solidFill>
      </dgm:spPr>
      <dgm:t>
        <a:bodyPr/>
        <a:lstStyle/>
        <a:p>
          <a:r>
            <a:rPr lang="pl-PL" baseline="0" dirty="0" smtClean="0">
              <a:solidFill>
                <a:schemeClr val="tx1"/>
              </a:solidFill>
            </a:rPr>
            <a:t>Fizyka oddziaływań fundamentalnych</a:t>
          </a:r>
          <a:endParaRPr lang="pl-PL" baseline="0" dirty="0">
            <a:solidFill>
              <a:schemeClr val="tx1"/>
            </a:solidFill>
          </a:endParaRPr>
        </a:p>
      </dgm:t>
    </dgm:pt>
    <dgm:pt modelId="{1F130F76-3026-4D6B-9EB9-ADF05E954EA5}" type="parTrans" cxnId="{072A2E2B-265B-48F1-960E-3AD7894FE434}">
      <dgm:prSet/>
      <dgm:spPr/>
      <dgm:t>
        <a:bodyPr/>
        <a:lstStyle/>
        <a:p>
          <a:endParaRPr lang="pl-PL"/>
        </a:p>
      </dgm:t>
    </dgm:pt>
    <dgm:pt modelId="{9F6FE5C2-FC8F-4A02-AC12-9B0322AA2051}" type="sibTrans" cxnId="{072A2E2B-265B-48F1-960E-3AD7894FE434}">
      <dgm:prSet/>
      <dgm:spPr/>
      <dgm:t>
        <a:bodyPr/>
        <a:lstStyle/>
        <a:p>
          <a:endParaRPr lang="pl-PL"/>
        </a:p>
      </dgm:t>
    </dgm:pt>
    <dgm:pt modelId="{C9B8E0BD-4DD5-4AF0-8291-4297A4FEB588}">
      <dgm:prSet phldrT="[Teks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pl-PL" dirty="0" smtClean="0"/>
            <a:t>Model Standardowy Oddziaływań Fundamentalnych (silne, </a:t>
          </a:r>
          <a:r>
            <a:rPr lang="pl-PL" dirty="0" err="1" smtClean="0"/>
            <a:t>elektrosłabe</a:t>
          </a:r>
          <a:r>
            <a:rPr lang="pl-PL" dirty="0" smtClean="0"/>
            <a:t>)</a:t>
          </a:r>
          <a:endParaRPr lang="pl-PL" dirty="0"/>
        </a:p>
      </dgm:t>
    </dgm:pt>
    <dgm:pt modelId="{E744A76C-0649-4768-82DD-90F455B9F7E2}" type="parTrans" cxnId="{33D4D808-1EED-441B-9FE8-B8EA70A39CFA}">
      <dgm:prSet/>
      <dgm:spPr/>
      <dgm:t>
        <a:bodyPr/>
        <a:lstStyle/>
        <a:p>
          <a:endParaRPr lang="pl-PL"/>
        </a:p>
      </dgm:t>
    </dgm:pt>
    <dgm:pt modelId="{DB613ED9-9ECA-4B36-9039-5EFC7D3DB240}" type="sibTrans" cxnId="{33D4D808-1EED-441B-9FE8-B8EA70A39CFA}">
      <dgm:prSet/>
      <dgm:spPr/>
      <dgm:t>
        <a:bodyPr/>
        <a:lstStyle/>
        <a:p>
          <a:endParaRPr lang="pl-PL"/>
        </a:p>
      </dgm:t>
    </dgm:pt>
    <dgm:pt modelId="{D1687459-C1AE-462C-B23E-E95B51411FFB}">
      <dgm:prSet phldrT="[Teks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pl-PL" dirty="0" smtClean="0"/>
            <a:t>Grawitacja – brak unifikacji z Modelem Standardowym</a:t>
          </a:r>
          <a:endParaRPr lang="pl-PL" dirty="0"/>
        </a:p>
      </dgm:t>
    </dgm:pt>
    <dgm:pt modelId="{3759EED2-D43A-4140-9500-F5FD40F708EF}" type="parTrans" cxnId="{D34023DD-114C-4D51-BA99-C8867AE5A93A}">
      <dgm:prSet/>
      <dgm:spPr/>
      <dgm:t>
        <a:bodyPr/>
        <a:lstStyle/>
        <a:p>
          <a:endParaRPr lang="pl-PL"/>
        </a:p>
      </dgm:t>
    </dgm:pt>
    <dgm:pt modelId="{DC014FFA-0657-484D-AC85-B2556CEA5BEE}" type="sibTrans" cxnId="{D34023DD-114C-4D51-BA99-C8867AE5A93A}">
      <dgm:prSet/>
      <dgm:spPr/>
      <dgm:t>
        <a:bodyPr/>
        <a:lstStyle/>
        <a:p>
          <a:endParaRPr lang="pl-PL"/>
        </a:p>
      </dgm:t>
    </dgm:pt>
    <dgm:pt modelId="{0F8A499B-49C6-4E22-B7DF-15DA5A34BC3D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l-PL" dirty="0" smtClean="0"/>
            <a:t>Termodynamika</a:t>
          </a:r>
        </a:p>
        <a:p>
          <a:r>
            <a:rPr lang="pl-PL" dirty="0" smtClean="0"/>
            <a:t>(Wszechświat stygnie)</a:t>
          </a:r>
          <a:endParaRPr lang="pl-PL" dirty="0"/>
        </a:p>
      </dgm:t>
    </dgm:pt>
    <dgm:pt modelId="{C70EDA5A-D2F5-45BA-A1FD-8B5BC766C73B}" type="parTrans" cxnId="{D311CE3E-9E41-4FE1-8109-8234C4EAB421}">
      <dgm:prSet/>
      <dgm:spPr/>
      <dgm:t>
        <a:bodyPr/>
        <a:lstStyle/>
        <a:p>
          <a:endParaRPr lang="pl-PL"/>
        </a:p>
      </dgm:t>
    </dgm:pt>
    <dgm:pt modelId="{A08A2C95-88A0-472E-9133-73D1337727E5}" type="sibTrans" cxnId="{D311CE3E-9E41-4FE1-8109-8234C4EAB421}">
      <dgm:prSet/>
      <dgm:spPr/>
      <dgm:t>
        <a:bodyPr/>
        <a:lstStyle/>
        <a:p>
          <a:endParaRPr lang="pl-PL"/>
        </a:p>
      </dgm:t>
    </dgm:pt>
    <dgm:pt modelId="{FC0DFC54-0D88-49C0-996A-D5968B7E741A}" type="pres">
      <dgm:prSet presAssocID="{4123F07B-591C-49F0-8AD4-6E4D21A14A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677E746-14B1-4DB9-AFC8-A9167F7F046C}" type="pres">
      <dgm:prSet presAssocID="{A5D16D69-B5DC-4654-8CDE-4F62DF1804F2}" presName="root" presStyleCnt="0"/>
      <dgm:spPr/>
    </dgm:pt>
    <dgm:pt modelId="{BCCCA704-0AAD-451F-B61A-EA4708746D5E}" type="pres">
      <dgm:prSet presAssocID="{A5D16D69-B5DC-4654-8CDE-4F62DF1804F2}" presName="rootComposite" presStyleCnt="0"/>
      <dgm:spPr/>
    </dgm:pt>
    <dgm:pt modelId="{6C6C266F-58EB-4FED-B7B0-0911EC25F676}" type="pres">
      <dgm:prSet presAssocID="{A5D16D69-B5DC-4654-8CDE-4F62DF1804F2}" presName="rootText" presStyleLbl="node1" presStyleIdx="0" presStyleCnt="2"/>
      <dgm:spPr/>
      <dgm:t>
        <a:bodyPr/>
        <a:lstStyle/>
        <a:p>
          <a:endParaRPr lang="pl-PL"/>
        </a:p>
      </dgm:t>
    </dgm:pt>
    <dgm:pt modelId="{0F8B9B3F-70A6-4933-9302-DE80F3D776D2}" type="pres">
      <dgm:prSet presAssocID="{A5D16D69-B5DC-4654-8CDE-4F62DF1804F2}" presName="rootConnector" presStyleLbl="node1" presStyleIdx="0" presStyleCnt="2"/>
      <dgm:spPr/>
      <dgm:t>
        <a:bodyPr/>
        <a:lstStyle/>
        <a:p>
          <a:endParaRPr lang="pl-PL"/>
        </a:p>
      </dgm:t>
    </dgm:pt>
    <dgm:pt modelId="{CC19F1C1-7275-49B3-94B8-A2027771D7B7}" type="pres">
      <dgm:prSet presAssocID="{A5D16D69-B5DC-4654-8CDE-4F62DF1804F2}" presName="childShape" presStyleCnt="0"/>
      <dgm:spPr/>
    </dgm:pt>
    <dgm:pt modelId="{90C577FF-7B56-4E15-BC3A-70DBEA889273}" type="pres">
      <dgm:prSet presAssocID="{4D436939-53D4-443B-8AAA-31E141E339EC}" presName="Name13" presStyleLbl="parChTrans1D2" presStyleIdx="0" presStyleCnt="5"/>
      <dgm:spPr/>
      <dgm:t>
        <a:bodyPr/>
        <a:lstStyle/>
        <a:p>
          <a:endParaRPr lang="pl-PL"/>
        </a:p>
      </dgm:t>
    </dgm:pt>
    <dgm:pt modelId="{FFD3A72D-CE6B-4054-A13A-87F89D3DD83E}" type="pres">
      <dgm:prSet presAssocID="{8D091CA4-6AAF-420C-A765-F2522D94DAD7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F1787D-0414-4D02-8729-77B8F2E7CAB8}" type="pres">
      <dgm:prSet presAssocID="{A88E120A-EAE2-41C1-8E1F-BDFA4C399194}" presName="Name13" presStyleLbl="parChTrans1D2" presStyleIdx="1" presStyleCnt="5"/>
      <dgm:spPr/>
      <dgm:t>
        <a:bodyPr/>
        <a:lstStyle/>
        <a:p>
          <a:endParaRPr lang="pl-PL"/>
        </a:p>
      </dgm:t>
    </dgm:pt>
    <dgm:pt modelId="{5681E951-790F-4189-A7CF-D0F79593202D}" type="pres">
      <dgm:prSet presAssocID="{806C9FF1-03CA-4E5F-9ECE-6F7A62E40099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26B196-156F-4539-9805-95FF39AB2E7F}" type="pres">
      <dgm:prSet presAssocID="{C70EDA5A-D2F5-45BA-A1FD-8B5BC766C73B}" presName="Name13" presStyleLbl="parChTrans1D2" presStyleIdx="2" presStyleCnt="5"/>
      <dgm:spPr/>
      <dgm:t>
        <a:bodyPr/>
        <a:lstStyle/>
        <a:p>
          <a:endParaRPr lang="pl-PL"/>
        </a:p>
      </dgm:t>
    </dgm:pt>
    <dgm:pt modelId="{6BE502D0-5D9B-41D8-BCC9-24F4F39C9E92}" type="pres">
      <dgm:prSet presAssocID="{0F8A499B-49C6-4E22-B7DF-15DA5A34BC3D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69131F-4B50-4CD0-9692-80B243317C09}" type="pres">
      <dgm:prSet presAssocID="{3DAC2A84-1D89-47C0-90C1-6E4A3A8B19E6}" presName="root" presStyleCnt="0"/>
      <dgm:spPr/>
    </dgm:pt>
    <dgm:pt modelId="{1AC7B194-0D0E-4AEC-802F-88601F7D1E21}" type="pres">
      <dgm:prSet presAssocID="{3DAC2A84-1D89-47C0-90C1-6E4A3A8B19E6}" presName="rootComposite" presStyleCnt="0"/>
      <dgm:spPr/>
    </dgm:pt>
    <dgm:pt modelId="{C67FE8AD-57F0-412C-812C-EDAF2F9A0CBB}" type="pres">
      <dgm:prSet presAssocID="{3DAC2A84-1D89-47C0-90C1-6E4A3A8B19E6}" presName="rootText" presStyleLbl="node1" presStyleIdx="1" presStyleCnt="2"/>
      <dgm:spPr/>
      <dgm:t>
        <a:bodyPr/>
        <a:lstStyle/>
        <a:p>
          <a:endParaRPr lang="pl-PL"/>
        </a:p>
      </dgm:t>
    </dgm:pt>
    <dgm:pt modelId="{A96FC127-C95C-41EF-99D5-9C50867AEAE2}" type="pres">
      <dgm:prSet presAssocID="{3DAC2A84-1D89-47C0-90C1-6E4A3A8B19E6}" presName="rootConnector" presStyleLbl="node1" presStyleIdx="1" presStyleCnt="2"/>
      <dgm:spPr/>
      <dgm:t>
        <a:bodyPr/>
        <a:lstStyle/>
        <a:p>
          <a:endParaRPr lang="pl-PL"/>
        </a:p>
      </dgm:t>
    </dgm:pt>
    <dgm:pt modelId="{25076EFB-50A2-4B19-B793-C3F45F6468BC}" type="pres">
      <dgm:prSet presAssocID="{3DAC2A84-1D89-47C0-90C1-6E4A3A8B19E6}" presName="childShape" presStyleCnt="0"/>
      <dgm:spPr/>
    </dgm:pt>
    <dgm:pt modelId="{6C9EAE8A-62FF-47F7-9373-D0E104DC7807}" type="pres">
      <dgm:prSet presAssocID="{E744A76C-0649-4768-82DD-90F455B9F7E2}" presName="Name13" presStyleLbl="parChTrans1D2" presStyleIdx="3" presStyleCnt="5"/>
      <dgm:spPr/>
      <dgm:t>
        <a:bodyPr/>
        <a:lstStyle/>
        <a:p>
          <a:endParaRPr lang="pl-PL"/>
        </a:p>
      </dgm:t>
    </dgm:pt>
    <dgm:pt modelId="{5FE7602A-249C-4CA9-80DC-34E78408DC08}" type="pres">
      <dgm:prSet presAssocID="{C9B8E0BD-4DD5-4AF0-8291-4297A4FEB588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C7561A-6797-4834-ACBE-D18683833EA3}" type="pres">
      <dgm:prSet presAssocID="{3759EED2-D43A-4140-9500-F5FD40F708EF}" presName="Name13" presStyleLbl="parChTrans1D2" presStyleIdx="4" presStyleCnt="5"/>
      <dgm:spPr/>
      <dgm:t>
        <a:bodyPr/>
        <a:lstStyle/>
        <a:p>
          <a:endParaRPr lang="pl-PL"/>
        </a:p>
      </dgm:t>
    </dgm:pt>
    <dgm:pt modelId="{C84855BD-1FF5-4E7F-BA21-40525F243475}" type="pres">
      <dgm:prSet presAssocID="{D1687459-C1AE-462C-B23E-E95B51411FFB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B5A3355-7088-4AB7-B8C8-ED2FA5889A1C}" srcId="{A5D16D69-B5DC-4654-8CDE-4F62DF1804F2}" destId="{806C9FF1-03CA-4E5F-9ECE-6F7A62E40099}" srcOrd="1" destOrd="0" parTransId="{A88E120A-EAE2-41C1-8E1F-BDFA4C399194}" sibTransId="{AC303C2C-34AA-4B2A-B452-29D2E12DC3CD}"/>
    <dgm:cxn modelId="{DAB76792-3990-410E-A368-AAD2A3609FD8}" type="presOf" srcId="{3759EED2-D43A-4140-9500-F5FD40F708EF}" destId="{EEC7561A-6797-4834-ACBE-D18683833EA3}" srcOrd="0" destOrd="0" presId="urn:microsoft.com/office/officeart/2005/8/layout/hierarchy3"/>
    <dgm:cxn modelId="{0CDD3CC4-7546-4AC2-B7AA-BA3A2459FCD8}" type="presOf" srcId="{A5D16D69-B5DC-4654-8CDE-4F62DF1804F2}" destId="{0F8B9B3F-70A6-4933-9302-DE80F3D776D2}" srcOrd="1" destOrd="0" presId="urn:microsoft.com/office/officeart/2005/8/layout/hierarchy3"/>
    <dgm:cxn modelId="{3A5B470D-7288-43E6-A680-E9494B9DD1D4}" type="presOf" srcId="{4D436939-53D4-443B-8AAA-31E141E339EC}" destId="{90C577FF-7B56-4E15-BC3A-70DBEA889273}" srcOrd="0" destOrd="0" presId="urn:microsoft.com/office/officeart/2005/8/layout/hierarchy3"/>
    <dgm:cxn modelId="{86BA6CA5-D6CF-426C-AE8A-49EC06DC6030}" type="presOf" srcId="{0F8A499B-49C6-4E22-B7DF-15DA5A34BC3D}" destId="{6BE502D0-5D9B-41D8-BCC9-24F4F39C9E92}" srcOrd="0" destOrd="0" presId="urn:microsoft.com/office/officeart/2005/8/layout/hierarchy3"/>
    <dgm:cxn modelId="{DFC0698D-0A2B-4B41-A9A2-01140E44EB76}" type="presOf" srcId="{C70EDA5A-D2F5-45BA-A1FD-8B5BC766C73B}" destId="{0A26B196-156F-4539-9805-95FF39AB2E7F}" srcOrd="0" destOrd="0" presId="urn:microsoft.com/office/officeart/2005/8/layout/hierarchy3"/>
    <dgm:cxn modelId="{D34023DD-114C-4D51-BA99-C8867AE5A93A}" srcId="{3DAC2A84-1D89-47C0-90C1-6E4A3A8B19E6}" destId="{D1687459-C1AE-462C-B23E-E95B51411FFB}" srcOrd="1" destOrd="0" parTransId="{3759EED2-D43A-4140-9500-F5FD40F708EF}" sibTransId="{DC014FFA-0657-484D-AC85-B2556CEA5BEE}"/>
    <dgm:cxn modelId="{C2DA7470-6E31-4009-B6C7-50B13CC8974A}" type="presOf" srcId="{C9B8E0BD-4DD5-4AF0-8291-4297A4FEB588}" destId="{5FE7602A-249C-4CA9-80DC-34E78408DC08}" srcOrd="0" destOrd="0" presId="urn:microsoft.com/office/officeart/2005/8/layout/hierarchy3"/>
    <dgm:cxn modelId="{072A2E2B-265B-48F1-960E-3AD7894FE434}" srcId="{4123F07B-591C-49F0-8AD4-6E4D21A14AD2}" destId="{3DAC2A84-1D89-47C0-90C1-6E4A3A8B19E6}" srcOrd="1" destOrd="0" parTransId="{1F130F76-3026-4D6B-9EB9-ADF05E954EA5}" sibTransId="{9F6FE5C2-FC8F-4A02-AC12-9B0322AA2051}"/>
    <dgm:cxn modelId="{6BC7F32C-B0D3-4539-943A-5CF983CFF640}" srcId="{4123F07B-591C-49F0-8AD4-6E4D21A14AD2}" destId="{A5D16D69-B5DC-4654-8CDE-4F62DF1804F2}" srcOrd="0" destOrd="0" parTransId="{68EBFEFF-9B51-458A-A192-0BA570C69E8B}" sibTransId="{8252DDF9-B815-4E26-9881-F8FE6FD274B7}"/>
    <dgm:cxn modelId="{A44FCA19-0C24-4589-B180-1C023A925ABE}" type="presOf" srcId="{A5D16D69-B5DC-4654-8CDE-4F62DF1804F2}" destId="{6C6C266F-58EB-4FED-B7B0-0911EC25F676}" srcOrd="0" destOrd="0" presId="urn:microsoft.com/office/officeart/2005/8/layout/hierarchy3"/>
    <dgm:cxn modelId="{D311CE3E-9E41-4FE1-8109-8234C4EAB421}" srcId="{A5D16D69-B5DC-4654-8CDE-4F62DF1804F2}" destId="{0F8A499B-49C6-4E22-B7DF-15DA5A34BC3D}" srcOrd="2" destOrd="0" parTransId="{C70EDA5A-D2F5-45BA-A1FD-8B5BC766C73B}" sibTransId="{A08A2C95-88A0-472E-9133-73D1337727E5}"/>
    <dgm:cxn modelId="{19EE8127-F71E-43AC-BDF5-8E8E267A2295}" type="presOf" srcId="{4123F07B-591C-49F0-8AD4-6E4D21A14AD2}" destId="{FC0DFC54-0D88-49C0-996A-D5968B7E741A}" srcOrd="0" destOrd="0" presId="urn:microsoft.com/office/officeart/2005/8/layout/hierarchy3"/>
    <dgm:cxn modelId="{E91006B0-7367-45D0-917A-28A06021A103}" type="presOf" srcId="{8D091CA4-6AAF-420C-A765-F2522D94DAD7}" destId="{FFD3A72D-CE6B-4054-A13A-87F89D3DD83E}" srcOrd="0" destOrd="0" presId="urn:microsoft.com/office/officeart/2005/8/layout/hierarchy3"/>
    <dgm:cxn modelId="{DA62CE62-F35E-4695-AA7A-C17CADCA4FFC}" type="presOf" srcId="{D1687459-C1AE-462C-B23E-E95B51411FFB}" destId="{C84855BD-1FF5-4E7F-BA21-40525F243475}" srcOrd="0" destOrd="0" presId="urn:microsoft.com/office/officeart/2005/8/layout/hierarchy3"/>
    <dgm:cxn modelId="{58617E56-1568-4777-9870-478A9DEAED75}" type="presOf" srcId="{3DAC2A84-1D89-47C0-90C1-6E4A3A8B19E6}" destId="{A96FC127-C95C-41EF-99D5-9C50867AEAE2}" srcOrd="1" destOrd="0" presId="urn:microsoft.com/office/officeart/2005/8/layout/hierarchy3"/>
    <dgm:cxn modelId="{309B39A7-36D8-4D94-878F-73C628EB13C3}" srcId="{A5D16D69-B5DC-4654-8CDE-4F62DF1804F2}" destId="{8D091CA4-6AAF-420C-A765-F2522D94DAD7}" srcOrd="0" destOrd="0" parTransId="{4D436939-53D4-443B-8AAA-31E141E339EC}" sibTransId="{2F679E5F-7EDE-4F11-B216-99589B1AD686}"/>
    <dgm:cxn modelId="{90793AB0-F7A7-4DDB-87C5-B3E1581174B3}" type="presOf" srcId="{3DAC2A84-1D89-47C0-90C1-6E4A3A8B19E6}" destId="{C67FE8AD-57F0-412C-812C-EDAF2F9A0CBB}" srcOrd="0" destOrd="0" presId="urn:microsoft.com/office/officeart/2005/8/layout/hierarchy3"/>
    <dgm:cxn modelId="{3A4F02CC-B347-4EEE-AB43-08549F2E8734}" type="presOf" srcId="{806C9FF1-03CA-4E5F-9ECE-6F7A62E40099}" destId="{5681E951-790F-4189-A7CF-D0F79593202D}" srcOrd="0" destOrd="0" presId="urn:microsoft.com/office/officeart/2005/8/layout/hierarchy3"/>
    <dgm:cxn modelId="{33D4D808-1EED-441B-9FE8-B8EA70A39CFA}" srcId="{3DAC2A84-1D89-47C0-90C1-6E4A3A8B19E6}" destId="{C9B8E0BD-4DD5-4AF0-8291-4297A4FEB588}" srcOrd="0" destOrd="0" parTransId="{E744A76C-0649-4768-82DD-90F455B9F7E2}" sibTransId="{DB613ED9-9ECA-4B36-9039-5EFC7D3DB240}"/>
    <dgm:cxn modelId="{D668BD1A-D4E6-4F8D-96BC-38E0F0C188F0}" type="presOf" srcId="{E744A76C-0649-4768-82DD-90F455B9F7E2}" destId="{6C9EAE8A-62FF-47F7-9373-D0E104DC7807}" srcOrd="0" destOrd="0" presId="urn:microsoft.com/office/officeart/2005/8/layout/hierarchy3"/>
    <dgm:cxn modelId="{4F2345A2-3F97-4B0C-9200-3C2E75116E7E}" type="presOf" srcId="{A88E120A-EAE2-41C1-8E1F-BDFA4C399194}" destId="{CFF1787D-0414-4D02-8729-77B8F2E7CAB8}" srcOrd="0" destOrd="0" presId="urn:microsoft.com/office/officeart/2005/8/layout/hierarchy3"/>
    <dgm:cxn modelId="{A0C9FDAD-C21E-411E-8716-54C2A8DAF805}" type="presParOf" srcId="{FC0DFC54-0D88-49C0-996A-D5968B7E741A}" destId="{D677E746-14B1-4DB9-AFC8-A9167F7F046C}" srcOrd="0" destOrd="0" presId="urn:microsoft.com/office/officeart/2005/8/layout/hierarchy3"/>
    <dgm:cxn modelId="{9C9720D3-E488-4383-8153-49F4CE582BAC}" type="presParOf" srcId="{D677E746-14B1-4DB9-AFC8-A9167F7F046C}" destId="{BCCCA704-0AAD-451F-B61A-EA4708746D5E}" srcOrd="0" destOrd="0" presId="urn:microsoft.com/office/officeart/2005/8/layout/hierarchy3"/>
    <dgm:cxn modelId="{0E89F1D3-A8D5-4EF2-9723-AFB1B11DA3BC}" type="presParOf" srcId="{BCCCA704-0AAD-451F-B61A-EA4708746D5E}" destId="{6C6C266F-58EB-4FED-B7B0-0911EC25F676}" srcOrd="0" destOrd="0" presId="urn:microsoft.com/office/officeart/2005/8/layout/hierarchy3"/>
    <dgm:cxn modelId="{841CF70C-3014-43A9-8B51-DBF32D66970A}" type="presParOf" srcId="{BCCCA704-0AAD-451F-B61A-EA4708746D5E}" destId="{0F8B9B3F-70A6-4933-9302-DE80F3D776D2}" srcOrd="1" destOrd="0" presId="urn:microsoft.com/office/officeart/2005/8/layout/hierarchy3"/>
    <dgm:cxn modelId="{C5639611-ED3E-4D53-86B8-1AE5ADE0BC38}" type="presParOf" srcId="{D677E746-14B1-4DB9-AFC8-A9167F7F046C}" destId="{CC19F1C1-7275-49B3-94B8-A2027771D7B7}" srcOrd="1" destOrd="0" presId="urn:microsoft.com/office/officeart/2005/8/layout/hierarchy3"/>
    <dgm:cxn modelId="{DADB5C83-36F1-41F9-B7E1-D45D8C5B71EB}" type="presParOf" srcId="{CC19F1C1-7275-49B3-94B8-A2027771D7B7}" destId="{90C577FF-7B56-4E15-BC3A-70DBEA889273}" srcOrd="0" destOrd="0" presId="urn:microsoft.com/office/officeart/2005/8/layout/hierarchy3"/>
    <dgm:cxn modelId="{31EDDAAB-FF53-4653-BCF6-66F139E30642}" type="presParOf" srcId="{CC19F1C1-7275-49B3-94B8-A2027771D7B7}" destId="{FFD3A72D-CE6B-4054-A13A-87F89D3DD83E}" srcOrd="1" destOrd="0" presId="urn:microsoft.com/office/officeart/2005/8/layout/hierarchy3"/>
    <dgm:cxn modelId="{4BF271E6-2164-4B35-8A62-F597891BF598}" type="presParOf" srcId="{CC19F1C1-7275-49B3-94B8-A2027771D7B7}" destId="{CFF1787D-0414-4D02-8729-77B8F2E7CAB8}" srcOrd="2" destOrd="0" presId="urn:microsoft.com/office/officeart/2005/8/layout/hierarchy3"/>
    <dgm:cxn modelId="{5A961486-3DFD-4934-8564-28ED9ED276A0}" type="presParOf" srcId="{CC19F1C1-7275-49B3-94B8-A2027771D7B7}" destId="{5681E951-790F-4189-A7CF-D0F79593202D}" srcOrd="3" destOrd="0" presId="urn:microsoft.com/office/officeart/2005/8/layout/hierarchy3"/>
    <dgm:cxn modelId="{80EC59ED-62A8-4619-8E76-FE63A261C6AC}" type="presParOf" srcId="{CC19F1C1-7275-49B3-94B8-A2027771D7B7}" destId="{0A26B196-156F-4539-9805-95FF39AB2E7F}" srcOrd="4" destOrd="0" presId="urn:microsoft.com/office/officeart/2005/8/layout/hierarchy3"/>
    <dgm:cxn modelId="{E09C60CA-E08A-40F7-A708-17002E34189F}" type="presParOf" srcId="{CC19F1C1-7275-49B3-94B8-A2027771D7B7}" destId="{6BE502D0-5D9B-41D8-BCC9-24F4F39C9E92}" srcOrd="5" destOrd="0" presId="urn:microsoft.com/office/officeart/2005/8/layout/hierarchy3"/>
    <dgm:cxn modelId="{91EF9A75-80E2-46C9-B575-5A61011EFF37}" type="presParOf" srcId="{FC0DFC54-0D88-49C0-996A-D5968B7E741A}" destId="{9069131F-4B50-4CD0-9692-80B243317C09}" srcOrd="1" destOrd="0" presId="urn:microsoft.com/office/officeart/2005/8/layout/hierarchy3"/>
    <dgm:cxn modelId="{31B3349E-4EA7-4D96-8015-5196654957A3}" type="presParOf" srcId="{9069131F-4B50-4CD0-9692-80B243317C09}" destId="{1AC7B194-0D0E-4AEC-802F-88601F7D1E21}" srcOrd="0" destOrd="0" presId="urn:microsoft.com/office/officeart/2005/8/layout/hierarchy3"/>
    <dgm:cxn modelId="{B3DBDF6E-7458-4251-A78E-A11A335EECCC}" type="presParOf" srcId="{1AC7B194-0D0E-4AEC-802F-88601F7D1E21}" destId="{C67FE8AD-57F0-412C-812C-EDAF2F9A0CBB}" srcOrd="0" destOrd="0" presId="urn:microsoft.com/office/officeart/2005/8/layout/hierarchy3"/>
    <dgm:cxn modelId="{F357C7AB-B213-446C-9A1F-3A4FC0B2A695}" type="presParOf" srcId="{1AC7B194-0D0E-4AEC-802F-88601F7D1E21}" destId="{A96FC127-C95C-41EF-99D5-9C50867AEAE2}" srcOrd="1" destOrd="0" presId="urn:microsoft.com/office/officeart/2005/8/layout/hierarchy3"/>
    <dgm:cxn modelId="{7F597E29-E0AD-46A3-970F-41F71C6E71CE}" type="presParOf" srcId="{9069131F-4B50-4CD0-9692-80B243317C09}" destId="{25076EFB-50A2-4B19-B793-C3F45F6468BC}" srcOrd="1" destOrd="0" presId="urn:microsoft.com/office/officeart/2005/8/layout/hierarchy3"/>
    <dgm:cxn modelId="{F8B52508-8A6D-47B1-9700-85B63DCECAAA}" type="presParOf" srcId="{25076EFB-50A2-4B19-B793-C3F45F6468BC}" destId="{6C9EAE8A-62FF-47F7-9373-D0E104DC7807}" srcOrd="0" destOrd="0" presId="urn:microsoft.com/office/officeart/2005/8/layout/hierarchy3"/>
    <dgm:cxn modelId="{F3FF9DD9-97C3-4B68-91A7-F806520D9415}" type="presParOf" srcId="{25076EFB-50A2-4B19-B793-C3F45F6468BC}" destId="{5FE7602A-249C-4CA9-80DC-34E78408DC08}" srcOrd="1" destOrd="0" presId="urn:microsoft.com/office/officeart/2005/8/layout/hierarchy3"/>
    <dgm:cxn modelId="{77AB938A-447B-4954-BE27-AD54D2E63536}" type="presParOf" srcId="{25076EFB-50A2-4B19-B793-C3F45F6468BC}" destId="{EEC7561A-6797-4834-ACBE-D18683833EA3}" srcOrd="2" destOrd="0" presId="urn:microsoft.com/office/officeart/2005/8/layout/hierarchy3"/>
    <dgm:cxn modelId="{37FD22F6-9EAB-4B42-BAA1-117DC489F04A}" type="presParOf" srcId="{25076EFB-50A2-4B19-B793-C3F45F6468BC}" destId="{C84855BD-1FF5-4E7F-BA21-40525F243475}" srcOrd="3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92761-106D-43FB-9C64-13EDFA0059BE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DF4455-5BE0-4570-8A25-EF49AE4C10CA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 smtClean="0"/>
            <a:t>LHC</a:t>
          </a:r>
          <a:endParaRPr lang="pl-PL" dirty="0"/>
        </a:p>
      </dgm:t>
    </dgm:pt>
    <dgm:pt modelId="{231FE77B-C5AE-49F3-9E4D-766B61762415}" type="parTrans" cxnId="{97A27E60-F621-448D-AD96-7AF00080FFF9}">
      <dgm:prSet/>
      <dgm:spPr/>
      <dgm:t>
        <a:bodyPr/>
        <a:lstStyle/>
        <a:p>
          <a:endParaRPr lang="pl-PL"/>
        </a:p>
      </dgm:t>
    </dgm:pt>
    <dgm:pt modelId="{07E0CBA7-E675-4678-8A46-B1776F61D184}" type="sibTrans" cxnId="{97A27E60-F621-448D-AD96-7AF00080FFF9}">
      <dgm:prSet/>
      <dgm:spPr/>
      <dgm:t>
        <a:bodyPr/>
        <a:lstStyle/>
        <a:p>
          <a:endParaRPr lang="pl-PL"/>
        </a:p>
      </dgm:t>
    </dgm:pt>
    <dgm:pt modelId="{F5767712-9FC3-47CB-BD07-9AB114F19E43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1200" dirty="0" smtClean="0"/>
            <a:t>Teoria oddziaływań fundamentalnych</a:t>
          </a:r>
          <a:endParaRPr lang="pl-PL" sz="1200" dirty="0"/>
        </a:p>
      </dgm:t>
    </dgm:pt>
    <dgm:pt modelId="{077C8815-17C6-4ABD-8174-6985FB9C3F90}" type="parTrans" cxnId="{CC3FB2DF-DBC0-40AB-B76B-7AF6A8FCFC73}">
      <dgm:prSet/>
      <dgm:spPr>
        <a:solidFill>
          <a:schemeClr val="tx1"/>
        </a:solidFill>
      </dgm:spPr>
      <dgm:t>
        <a:bodyPr/>
        <a:lstStyle/>
        <a:p>
          <a:endParaRPr lang="pl-PL"/>
        </a:p>
      </dgm:t>
    </dgm:pt>
    <dgm:pt modelId="{B9C97A4B-D00F-411C-86F0-E6F9F0F94E4A}" type="sibTrans" cxnId="{CC3FB2DF-DBC0-40AB-B76B-7AF6A8FCFC73}">
      <dgm:prSet/>
      <dgm:spPr/>
      <dgm:t>
        <a:bodyPr/>
        <a:lstStyle/>
        <a:p>
          <a:endParaRPr lang="pl-PL"/>
        </a:p>
      </dgm:t>
    </dgm:pt>
    <dgm:pt modelId="{4D60651E-4E0A-45D8-9E14-3815E9AA361A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1800" dirty="0" smtClean="0"/>
            <a:t>Kosmologia</a:t>
          </a:r>
          <a:endParaRPr lang="pl-PL" sz="1800" dirty="0"/>
        </a:p>
      </dgm:t>
    </dgm:pt>
    <dgm:pt modelId="{60A28D77-2526-4D9A-832D-E2709C0E0626}" type="parTrans" cxnId="{7DE1B5B7-2354-48F8-A5CA-C9D019496383}">
      <dgm:prSet/>
      <dgm:spPr>
        <a:solidFill>
          <a:schemeClr val="tx1"/>
        </a:solidFill>
      </dgm:spPr>
      <dgm:t>
        <a:bodyPr/>
        <a:lstStyle/>
        <a:p>
          <a:endParaRPr lang="pl-PL"/>
        </a:p>
      </dgm:t>
    </dgm:pt>
    <dgm:pt modelId="{DCB68F22-68E4-4151-996A-AB3DC0180469}" type="sibTrans" cxnId="{7DE1B5B7-2354-48F8-A5CA-C9D019496383}">
      <dgm:prSet/>
      <dgm:spPr/>
      <dgm:t>
        <a:bodyPr/>
        <a:lstStyle/>
        <a:p>
          <a:endParaRPr lang="pl-PL"/>
        </a:p>
      </dgm:t>
    </dgm:pt>
    <dgm:pt modelId="{2E000B81-98DF-4F5D-825A-1013851B1B0B}" type="pres">
      <dgm:prSet presAssocID="{DDA92761-106D-43FB-9C64-13EDFA0059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65177E9-55F3-48A1-92EC-C0E6D481B377}" type="pres">
      <dgm:prSet presAssocID="{80DF4455-5BE0-4570-8A25-EF49AE4C10CA}" presName="centerShape" presStyleLbl="node0" presStyleIdx="0" presStyleCnt="1" custScaleX="196971" custScaleY="196971" custLinFactNeighborY="-29068"/>
      <dgm:spPr/>
      <dgm:t>
        <a:bodyPr/>
        <a:lstStyle/>
        <a:p>
          <a:endParaRPr lang="pl-PL"/>
        </a:p>
      </dgm:t>
    </dgm:pt>
    <dgm:pt modelId="{E3617CA3-D57E-4907-991A-ADB536AECEE9}" type="pres">
      <dgm:prSet presAssocID="{077C8815-17C6-4ABD-8174-6985FB9C3F90}" presName="parTrans" presStyleLbl="sibTrans2D1" presStyleIdx="0" presStyleCnt="2"/>
      <dgm:spPr/>
      <dgm:t>
        <a:bodyPr/>
        <a:lstStyle/>
        <a:p>
          <a:endParaRPr lang="pl-PL"/>
        </a:p>
      </dgm:t>
    </dgm:pt>
    <dgm:pt modelId="{CCF68C6F-256F-4D37-9FE3-1E1AD5170726}" type="pres">
      <dgm:prSet presAssocID="{077C8815-17C6-4ABD-8174-6985FB9C3F90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35F96F0B-6A12-4C4E-9CDD-6A2AAAD993C0}" type="pres">
      <dgm:prSet presAssocID="{F5767712-9FC3-47CB-BD07-9AB114F19E43}" presName="node" presStyleLbl="node1" presStyleIdx="0" presStyleCnt="2" custScaleX="164523" custScaleY="170313" custRadScaleRad="134552" custRadScaleInc="12682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F93FF2-5F91-44B6-A3C7-4EF94ACF405A}" type="pres">
      <dgm:prSet presAssocID="{60A28D77-2526-4D9A-832D-E2709C0E0626}" presName="parTrans" presStyleLbl="sibTrans2D1" presStyleIdx="1" presStyleCnt="2"/>
      <dgm:spPr/>
      <dgm:t>
        <a:bodyPr/>
        <a:lstStyle/>
        <a:p>
          <a:endParaRPr lang="pl-PL"/>
        </a:p>
      </dgm:t>
    </dgm:pt>
    <dgm:pt modelId="{80422634-59DE-4CFE-803D-5FCD5E169060}" type="pres">
      <dgm:prSet presAssocID="{60A28D77-2526-4D9A-832D-E2709C0E0626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B745D22C-EE23-47CD-9D7B-0DE0AFD71573}" type="pres">
      <dgm:prSet presAssocID="{4D60651E-4E0A-45D8-9E14-3815E9AA361A}" presName="node" presStyleLbl="node1" presStyleIdx="1" presStyleCnt="2" custScaleX="171785" custScaleY="163569" custRadScaleRad="137456" custRadScaleInc="726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7F3A53C-34CC-4446-8A50-C09B754FAA62}" type="presOf" srcId="{077C8815-17C6-4ABD-8174-6985FB9C3F90}" destId="{E3617CA3-D57E-4907-991A-ADB536AECEE9}" srcOrd="0" destOrd="0" presId="urn:microsoft.com/office/officeart/2005/8/layout/radial5"/>
    <dgm:cxn modelId="{3195A793-DCF5-4468-8E8B-5C63C101FC4F}" type="presOf" srcId="{DDA92761-106D-43FB-9C64-13EDFA0059BE}" destId="{2E000B81-98DF-4F5D-825A-1013851B1B0B}" srcOrd="0" destOrd="0" presId="urn:microsoft.com/office/officeart/2005/8/layout/radial5"/>
    <dgm:cxn modelId="{CC3FB2DF-DBC0-40AB-B76B-7AF6A8FCFC73}" srcId="{80DF4455-5BE0-4570-8A25-EF49AE4C10CA}" destId="{F5767712-9FC3-47CB-BD07-9AB114F19E43}" srcOrd="0" destOrd="0" parTransId="{077C8815-17C6-4ABD-8174-6985FB9C3F90}" sibTransId="{B9C97A4B-D00F-411C-86F0-E6F9F0F94E4A}"/>
    <dgm:cxn modelId="{97A27E60-F621-448D-AD96-7AF00080FFF9}" srcId="{DDA92761-106D-43FB-9C64-13EDFA0059BE}" destId="{80DF4455-5BE0-4570-8A25-EF49AE4C10CA}" srcOrd="0" destOrd="0" parTransId="{231FE77B-C5AE-49F3-9E4D-766B61762415}" sibTransId="{07E0CBA7-E675-4678-8A46-B1776F61D184}"/>
    <dgm:cxn modelId="{63357F28-CC35-49BD-8D2B-A7F2DD7DF468}" type="presOf" srcId="{60A28D77-2526-4D9A-832D-E2709C0E0626}" destId="{80422634-59DE-4CFE-803D-5FCD5E169060}" srcOrd="1" destOrd="0" presId="urn:microsoft.com/office/officeart/2005/8/layout/radial5"/>
    <dgm:cxn modelId="{7DE1B5B7-2354-48F8-A5CA-C9D019496383}" srcId="{80DF4455-5BE0-4570-8A25-EF49AE4C10CA}" destId="{4D60651E-4E0A-45D8-9E14-3815E9AA361A}" srcOrd="1" destOrd="0" parTransId="{60A28D77-2526-4D9A-832D-E2709C0E0626}" sibTransId="{DCB68F22-68E4-4151-996A-AB3DC0180469}"/>
    <dgm:cxn modelId="{3F588655-5E79-459F-AFDF-E77EB502976A}" type="presOf" srcId="{60A28D77-2526-4D9A-832D-E2709C0E0626}" destId="{E5F93FF2-5F91-44B6-A3C7-4EF94ACF405A}" srcOrd="0" destOrd="0" presId="urn:microsoft.com/office/officeart/2005/8/layout/radial5"/>
    <dgm:cxn modelId="{57A133F9-8020-4989-A463-534A86EFCBE9}" type="presOf" srcId="{077C8815-17C6-4ABD-8174-6985FB9C3F90}" destId="{CCF68C6F-256F-4D37-9FE3-1E1AD5170726}" srcOrd="1" destOrd="0" presId="urn:microsoft.com/office/officeart/2005/8/layout/radial5"/>
    <dgm:cxn modelId="{227D1FCC-D512-4CC2-8DD6-BE515322B3A1}" type="presOf" srcId="{F5767712-9FC3-47CB-BD07-9AB114F19E43}" destId="{35F96F0B-6A12-4C4E-9CDD-6A2AAAD993C0}" srcOrd="0" destOrd="0" presId="urn:microsoft.com/office/officeart/2005/8/layout/radial5"/>
    <dgm:cxn modelId="{0F2F27F9-82CF-44F9-A58B-DB9A922F2B35}" type="presOf" srcId="{80DF4455-5BE0-4570-8A25-EF49AE4C10CA}" destId="{465177E9-55F3-48A1-92EC-C0E6D481B377}" srcOrd="0" destOrd="0" presId="urn:microsoft.com/office/officeart/2005/8/layout/radial5"/>
    <dgm:cxn modelId="{BF6060F5-9982-4D15-8EF5-723863533085}" type="presOf" srcId="{4D60651E-4E0A-45D8-9E14-3815E9AA361A}" destId="{B745D22C-EE23-47CD-9D7B-0DE0AFD71573}" srcOrd="0" destOrd="0" presId="urn:microsoft.com/office/officeart/2005/8/layout/radial5"/>
    <dgm:cxn modelId="{82AC9653-D01D-4612-A351-E6269F486C73}" type="presParOf" srcId="{2E000B81-98DF-4F5D-825A-1013851B1B0B}" destId="{465177E9-55F3-48A1-92EC-C0E6D481B377}" srcOrd="0" destOrd="0" presId="urn:microsoft.com/office/officeart/2005/8/layout/radial5"/>
    <dgm:cxn modelId="{2898D1D5-67CE-4360-8EE4-E438278BCA49}" type="presParOf" srcId="{2E000B81-98DF-4F5D-825A-1013851B1B0B}" destId="{E3617CA3-D57E-4907-991A-ADB536AECEE9}" srcOrd="1" destOrd="0" presId="urn:microsoft.com/office/officeart/2005/8/layout/radial5"/>
    <dgm:cxn modelId="{780959FB-0A10-43AD-B337-FF372F0EBAEE}" type="presParOf" srcId="{E3617CA3-D57E-4907-991A-ADB536AECEE9}" destId="{CCF68C6F-256F-4D37-9FE3-1E1AD5170726}" srcOrd="0" destOrd="0" presId="urn:microsoft.com/office/officeart/2005/8/layout/radial5"/>
    <dgm:cxn modelId="{3888A952-26EC-4DAB-B129-FF8CE2087954}" type="presParOf" srcId="{2E000B81-98DF-4F5D-825A-1013851B1B0B}" destId="{35F96F0B-6A12-4C4E-9CDD-6A2AAAD993C0}" srcOrd="2" destOrd="0" presId="urn:microsoft.com/office/officeart/2005/8/layout/radial5"/>
    <dgm:cxn modelId="{F116F9A0-0962-4A19-8740-C4737F051D65}" type="presParOf" srcId="{2E000B81-98DF-4F5D-825A-1013851B1B0B}" destId="{E5F93FF2-5F91-44B6-A3C7-4EF94ACF405A}" srcOrd="3" destOrd="0" presId="urn:microsoft.com/office/officeart/2005/8/layout/radial5"/>
    <dgm:cxn modelId="{84450105-9A3D-4055-A550-F25B2E960D75}" type="presParOf" srcId="{E5F93FF2-5F91-44B6-A3C7-4EF94ACF405A}" destId="{80422634-59DE-4CFE-803D-5FCD5E169060}" srcOrd="0" destOrd="0" presId="urn:microsoft.com/office/officeart/2005/8/layout/radial5"/>
    <dgm:cxn modelId="{F8516C12-C63A-4A93-B233-3F486EC9420E}" type="presParOf" srcId="{2E000B81-98DF-4F5D-825A-1013851B1B0B}" destId="{B745D22C-EE23-47CD-9D7B-0DE0AFD71573}" srcOrd="4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18" Type="http://schemas.openxmlformats.org/officeDocument/2006/relationships/image" Target="../media/image6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17" Type="http://schemas.openxmlformats.org/officeDocument/2006/relationships/image" Target="../media/image67.wmf"/><Relationship Id="rId2" Type="http://schemas.openxmlformats.org/officeDocument/2006/relationships/image" Target="../media/image52.wmf"/><Relationship Id="rId16" Type="http://schemas.openxmlformats.org/officeDocument/2006/relationships/image" Target="../media/image66.wmf"/><Relationship Id="rId20" Type="http://schemas.openxmlformats.org/officeDocument/2006/relationships/image" Target="../media/image70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5" Type="http://schemas.openxmlformats.org/officeDocument/2006/relationships/image" Target="../media/image65.wmf"/><Relationship Id="rId10" Type="http://schemas.openxmlformats.org/officeDocument/2006/relationships/image" Target="../media/image60.wmf"/><Relationship Id="rId19" Type="http://schemas.openxmlformats.org/officeDocument/2006/relationships/image" Target="../media/image69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Relationship Id="rId14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245BF-3B41-4F1A-9FAC-D0D3342388A6}" type="datetimeFigureOut">
              <a:rPr lang="pl-PL" smtClean="0"/>
              <a:pPr/>
              <a:t>2009-09-19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460C5-4381-43CD-8788-1927999A62E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3876452-5D87-4CE1-A483-E7184AF05A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1E37C-63DD-40BC-927E-9FFAF6FF7B0C}" type="slidenum">
              <a:rPr lang="pl-PL"/>
              <a:pPr/>
              <a:t>1</a:t>
            </a:fld>
            <a:endParaRPr lang="pl-PL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endParaRPr lang="pl-PL" smtClean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6B26B-B13E-4097-B3D9-F5B05B28F21B}" type="slidenum">
              <a:rPr lang="pl-PL"/>
              <a:pPr/>
              <a:t>30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B6B26B-B13E-4097-B3D9-F5B05B28F21B}" type="slidenum">
              <a:rPr lang="pl-PL"/>
              <a:pPr/>
              <a:t>31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38E97-9A2A-4DC6-A318-1C3B7C7644B6}" type="slidenum">
              <a:rPr lang="pl-PL"/>
              <a:pPr/>
              <a:t>32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38E97-9A2A-4DC6-A318-1C3B7C7644B6}" type="slidenum">
              <a:rPr lang="pl-PL"/>
              <a:pPr/>
              <a:t>33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2B721-8061-44F7-B578-0951002A828B}" type="slidenum">
              <a:rPr lang="pl-PL"/>
              <a:pPr/>
              <a:t>34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F46FE-ABC6-4B0B-A740-3C442FF7E4B3}" type="slidenum">
              <a:rPr lang="pl-PL"/>
              <a:pPr/>
              <a:t>35</a:t>
            </a:fld>
            <a:endParaRPr lang="pl-PL"/>
          </a:p>
        </p:txBody>
      </p:sp>
      <p:sp>
        <p:nvSpPr>
          <p:cNvPr id="62467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Symbol zastępczy notatek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2469" name="Symbol zastępczy numeru slajdu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36A27C-C8F8-4001-9FC3-EAE9AF1BBAF0}" type="slidenum">
              <a:rPr lang="en-GB" sz="1200">
                <a:solidFill>
                  <a:srgbClr val="660033"/>
                </a:solidFill>
                <a:latin typeface="Times New Roman" pitchFamily="18" charset="0"/>
              </a:rPr>
              <a:pPr algn="r"/>
              <a:t>35</a:t>
            </a:fld>
            <a:endParaRPr lang="en-GB" sz="1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91FDE-1D3F-4DCA-A926-DE98066A8F1D}" type="slidenum">
              <a:rPr lang="pl-PL"/>
              <a:pPr/>
              <a:t>36</a:t>
            </a:fld>
            <a:endParaRPr lang="pl-PL"/>
          </a:p>
        </p:txBody>
      </p:sp>
      <p:sp>
        <p:nvSpPr>
          <p:cNvPr id="6349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Symbol zastępczy notatek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3493" name="Symbol zastępczy numeru slajdu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169F38-A3CB-44F6-972F-D533AAE4E50D}" type="slidenum">
              <a:rPr lang="en-GB" sz="1200">
                <a:solidFill>
                  <a:srgbClr val="660033"/>
                </a:solidFill>
                <a:latin typeface="Times New Roman" pitchFamily="18" charset="0"/>
              </a:rPr>
              <a:pPr algn="r"/>
              <a:t>36</a:t>
            </a:fld>
            <a:endParaRPr lang="en-GB" sz="1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451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DB0DB-E3E2-4ABA-9463-3DA08058BC48}" type="slidenum">
              <a:rPr lang="pl-PL"/>
              <a:pPr/>
              <a:t>39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02062-9179-45EF-9CDE-916C80BE6D1B}" type="slidenum">
              <a:rPr lang="pl-PL"/>
              <a:pPr/>
              <a:t>40</a:t>
            </a:fld>
            <a:endParaRPr lang="pl-PL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1E7FB4-F732-41FE-86E9-4BE9DC27F6EE}" type="slidenum">
              <a:rPr lang="en-GB" sz="1200">
                <a:solidFill>
                  <a:srgbClr val="660033"/>
                </a:solidFill>
                <a:latin typeface="Times New Roman" pitchFamily="18" charset="0"/>
              </a:rPr>
              <a:pPr algn="r"/>
              <a:t>40</a:t>
            </a:fld>
            <a:endParaRPr lang="en-GB" sz="1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14EE0-A865-4A15-AC95-5587D5C81A5D}" type="slidenum">
              <a:rPr lang="pl-PL"/>
              <a:pPr/>
              <a:t>41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32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D40BB-1706-4D8E-88F8-787B0137B87F}" type="slidenum">
              <a:rPr lang="pl-PL"/>
              <a:pPr/>
              <a:t>22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F6E15-6B19-4A47-B980-F741D0B685E6}" type="slidenum">
              <a:rPr lang="pl-PL"/>
              <a:pPr/>
              <a:t>42</a:t>
            </a:fld>
            <a:endParaRPr lang="pl-PL"/>
          </a:p>
        </p:txBody>
      </p:sp>
      <p:sp>
        <p:nvSpPr>
          <p:cNvPr id="68611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2" name="Symbol zastępczy notatek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8613" name="Symbol zastępczy numeru slajdu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D7A298-BF60-4654-8C04-FFC49A6DD6C6}" type="slidenum">
              <a:rPr lang="en-GB" sz="1200">
                <a:solidFill>
                  <a:srgbClr val="660033"/>
                </a:solidFill>
                <a:latin typeface="Times New Roman" pitchFamily="18" charset="0"/>
              </a:rPr>
              <a:pPr algn="r"/>
              <a:t>42</a:t>
            </a:fld>
            <a:endParaRPr lang="en-GB" sz="1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76A5C-19E0-4151-81EF-4E6937135409}" type="slidenum">
              <a:rPr lang="pl-PL"/>
              <a:pPr/>
              <a:t>43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4690A5-99F0-427F-BD01-4F327A61C8D2}" type="slidenum">
              <a:rPr lang="pl-PL"/>
              <a:pPr/>
              <a:t>44</a:t>
            </a:fld>
            <a:endParaRPr lang="pl-PL"/>
          </a:p>
        </p:txBody>
      </p:sp>
      <p:sp>
        <p:nvSpPr>
          <p:cNvPr id="70659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60" name="Symbol zastępczy notatek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0661" name="Symbol zastępczy numeru slajdu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44BA480-A2F0-45D2-8A36-BF9EDB334E32}" type="slidenum">
              <a:rPr lang="en-GB" sz="1200">
                <a:solidFill>
                  <a:srgbClr val="660033"/>
                </a:solidFill>
                <a:latin typeface="Times New Roman" pitchFamily="18" charset="0"/>
              </a:rPr>
              <a:pPr algn="r"/>
              <a:t>44</a:t>
            </a:fld>
            <a:endParaRPr lang="en-GB" sz="1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E76AE-E100-46C3-9F4F-C33EAC20E10E}" type="slidenum">
              <a:rPr lang="pl-PL"/>
              <a:pPr/>
              <a:t>45</a:t>
            </a:fld>
            <a:endParaRPr lang="pl-PL"/>
          </a:p>
        </p:txBody>
      </p:sp>
      <p:sp>
        <p:nvSpPr>
          <p:cNvPr id="71683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4" name="Symbol zastępczy notatek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1685" name="Symbol zastępczy numeru slajdu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8FA055-6863-44F0-804C-A5C790893320}" type="slidenum">
              <a:rPr lang="en-GB" sz="1200">
                <a:solidFill>
                  <a:srgbClr val="660033"/>
                </a:solidFill>
                <a:latin typeface="Times New Roman" pitchFamily="18" charset="0"/>
              </a:rPr>
              <a:pPr algn="r"/>
              <a:t>45</a:t>
            </a:fld>
            <a:endParaRPr lang="en-GB" sz="1200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1E7BAD-C476-43EE-8F5F-44E57BCD1F22}" type="slidenum">
              <a:rPr lang="pl-PL"/>
              <a:pPr/>
              <a:t>46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373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DA4BB7-ECAE-468B-AE4F-C34E22F62C01}" type="slidenum">
              <a:rPr lang="pl-PL"/>
              <a:pPr/>
              <a:t>47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475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06823-5B40-4520-AD41-EE2562FECD9B}" type="slidenum">
              <a:rPr lang="pl-PL"/>
              <a:pPr/>
              <a:t>48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57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2D0B1A-947A-495A-B6E3-A43FC5F3B387}" type="slidenum">
              <a:rPr lang="pl-PL"/>
              <a:pPr/>
              <a:t>49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68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CED82-86A7-416A-AF68-211A4D42A301}" type="slidenum">
              <a:rPr lang="pl-PL"/>
              <a:pPr/>
              <a:t>50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2925B-2F2C-4421-A2DD-A692AD7C58A7}" type="slidenum">
              <a:rPr lang="pl-PL"/>
              <a:pPr/>
              <a:t>51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951C0-EC57-4460-A9BE-2A2F09E19EDA}" type="slidenum">
              <a:rPr lang="pl-PL"/>
              <a:pPr/>
              <a:t>23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885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8A8A9-1841-4DC8-A43F-464BD069AB4D}" type="slidenum">
              <a:rPr lang="pl-PL"/>
              <a:pPr/>
              <a:t>56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79876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538DC-492C-4B43-A24E-AE9577C0A8E3}" type="slidenum">
              <a:rPr lang="pl-PL"/>
              <a:pPr/>
              <a:t>57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3EED7-DBFB-49EE-BBA6-C382672FB299}" type="slidenum">
              <a:rPr lang="pl-PL"/>
              <a:pPr/>
              <a:t>58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829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0AF2C-0C65-4CB4-9420-277B1B1C2132}" type="slidenum">
              <a:rPr lang="pl-PL"/>
              <a:pPr/>
              <a:t>59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2F8AD-C286-44D3-A5FB-C3B750E08021}" type="slidenum">
              <a:rPr lang="pl-PL"/>
              <a:pPr/>
              <a:t>60</a:t>
            </a:fld>
            <a:endParaRPr lang="pl-PL"/>
          </a:p>
        </p:txBody>
      </p:sp>
      <p:sp>
        <p:nvSpPr>
          <p:cNvPr id="839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839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A6DF1B-C91A-4458-BFEC-49A395E3F105}" type="slidenum">
              <a:rPr lang="en-US" sz="1200"/>
              <a:pPr algn="r"/>
              <a:t>60</a:t>
            </a:fld>
            <a:endParaRPr lang="en-US" sz="1200"/>
          </a:p>
        </p:txBody>
      </p:sp>
      <p:sp>
        <p:nvSpPr>
          <p:cNvPr id="6" name="Symbol zastępczy nagłówka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34350-273C-47D7-89F8-A4119AEAA4A3}" type="slidenum">
              <a:rPr lang="pl-PL"/>
              <a:pPr/>
              <a:t>61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530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DD22E0-5B96-47AC-8465-330049B9C84F}" type="slidenum">
              <a:rPr lang="pl-PL"/>
              <a:pPr/>
              <a:t>24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379EE-A0B8-4FBD-BF93-7932C6233962}" type="slidenum">
              <a:rPr lang="pl-PL"/>
              <a:pPr/>
              <a:t>25</a:t>
            </a:fld>
            <a:endParaRPr lang="pl-PL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11EE3-A0E5-4807-82AD-01271FFAF564}" type="slidenum">
              <a:rPr lang="pl-PL"/>
              <a:pPr/>
              <a:t>26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11EE3-A0E5-4807-82AD-01271FFAF564}" type="slidenum">
              <a:rPr lang="pl-PL"/>
              <a:pPr/>
              <a:t>27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137C8-EC86-4563-A1DC-554C47358085}" type="slidenum">
              <a:rPr lang="pl-PL"/>
              <a:pPr/>
              <a:t>28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137C8-EC86-4563-A1DC-554C47358085}" type="slidenum">
              <a:rPr lang="pl-PL"/>
              <a:pPr/>
              <a:t>29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E5ED3-1C9E-4ECB-A5FB-4B6F842205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AD636-53DD-48B5-A521-818CAFDFD2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CB67A-FAA5-4C52-A853-FA08FC73B2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979F-7D02-417D-A62B-C0644A9C98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8EAE-FA69-4DB9-90BD-FDEC84D856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0DC97-EA8C-4D4C-A681-A05416A474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33B53-D41D-45FC-8FCE-EBB79FC88A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70C33-926A-4EEF-A599-FA53C64795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2156-8CBC-480C-9397-D3A9E409A9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BB354-7C91-42EA-A55B-8F60D43DBA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71D8-2ADC-4FBE-84A0-49C2EF11E4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8DB4-46F3-4CDC-B0B5-F325D844C5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1276-D36B-4AE3-B6A0-3EF9DF6420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1A0B-30EE-4628-BB9F-03D1501AC24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FA2DE-B377-437F-8CB3-50E209AC27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5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BD3A88-4D92-4D32-B96C-42639610D4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34.xml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36838"/>
            <a:ext cx="7602563" cy="1506542"/>
          </a:xfrm>
        </p:spPr>
        <p:txBody>
          <a:bodyPr/>
          <a:lstStyle/>
          <a:p>
            <a:pPr eaLnBrk="1" hangingPunct="1"/>
            <a:r>
              <a:rPr lang="pl-PL" sz="6000" dirty="0" smtClean="0">
                <a:solidFill>
                  <a:srgbClr val="FF3300"/>
                </a:solidFill>
              </a:rPr>
              <a:t>LHC: w poszukiwaniu przeszłości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581525"/>
            <a:ext cx="6400800" cy="201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Bohdan </a:t>
            </a:r>
            <a:r>
              <a:rPr lang="pl-PL" sz="2400" dirty="0" err="1" smtClean="0"/>
              <a:t>Grządkowski</a:t>
            </a:r>
            <a:endParaRPr lang="pl-PL" sz="2400" dirty="0" smtClean="0"/>
          </a:p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Uniwersytet Warszawski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Wydział Fizyki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Instytut Fizyki Teoretycznej</a:t>
            </a:r>
          </a:p>
        </p:txBody>
      </p:sp>
      <p:pic>
        <p:nvPicPr>
          <p:cNvPr id="4100" name="Picture 6" descr="logowfuwory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333375"/>
            <a:ext cx="5111750" cy="1871663"/>
          </a:xfrm>
          <a:prstGeom prst="rect">
            <a:avLst/>
          </a:prstGeom>
          <a:solidFill>
            <a:srgbClr val="E9F5DB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LHC: w poszukiwaniu przeszłości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42910" y="1000108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57158" y="714356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Kosmiczne mikrofalowe promieniowanie tła (promieniowanie reliktowe):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Promieniowanie elektromagnetyczne wypełniające przestrzeń Wszechświata.  Zmierzone po raz pierwszy przez A.A. </a:t>
            </a:r>
            <a:r>
              <a:rPr lang="pl-PL" dirty="0" err="1" smtClean="0"/>
              <a:t>Penziasa</a:t>
            </a:r>
            <a:r>
              <a:rPr lang="pl-PL" dirty="0" smtClean="0"/>
              <a:t> i R.W. Wilsona w 1956.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Jest pozostałością promieniowania, które wypełniało Wszechświat we wczesnych stadiach jego ewolucji. Maksimum gęstości energii przypada na długość fali 1,1 </a:t>
            </a:r>
            <a:r>
              <a:rPr lang="pl-PL" dirty="0" err="1" smtClean="0"/>
              <a:t>mm</a:t>
            </a:r>
            <a:r>
              <a:rPr lang="pl-PL" dirty="0" smtClean="0"/>
              <a:t>. Promieniowanie to jest pozostałością po wczesnych etapach ewolucji Wszechświata i okresie rekombinacji (powstanie neutralnych atomów). Zostało wyemitowane gdy Wszechświat miał około  380 000 lat.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 1992 amer. satelita COBE (ang. </a:t>
            </a:r>
            <a:r>
              <a:rPr lang="pl-PL" dirty="0" err="1" smtClean="0"/>
              <a:t>Cosmic</a:t>
            </a:r>
            <a:r>
              <a:rPr lang="pl-PL" dirty="0" smtClean="0"/>
              <a:t> </a:t>
            </a:r>
            <a:r>
              <a:rPr lang="pl-PL" dirty="0" err="1" smtClean="0"/>
              <a:t>Background</a:t>
            </a:r>
            <a:r>
              <a:rPr lang="pl-PL" dirty="0" smtClean="0"/>
              <a:t> Explorer), potwierdził bardzo dobrą zgodność widma promieniowania reliktowego z widmem ciała doskonale czarnego o temp. 2,73 K, jak również wykrył znikome odchylenia  od idealnej izotropowości tego promieniowania (ściślej — słabe fluktuacje temperatury w skali jednego stopnia). Fluktuacje są niezbędne do powstania struktur makroskopowych (gwiazdy, planety, galaktyki,…) .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 pierwszych miesiącach roku 2003 opublikowano nowe wyniki pomiarów niejednorodności promieniowania tła, z satelity WMAP (ang. </a:t>
            </a:r>
            <a:r>
              <a:rPr lang="pl-PL" dirty="0" err="1" smtClean="0"/>
              <a:t>Wilkinson</a:t>
            </a:r>
            <a:r>
              <a:rPr lang="pl-PL" dirty="0" smtClean="0"/>
              <a:t> </a:t>
            </a:r>
            <a:r>
              <a:rPr lang="pl-PL" dirty="0" err="1" smtClean="0"/>
              <a:t>Microwave</a:t>
            </a:r>
            <a:r>
              <a:rPr lang="pl-PL" dirty="0" smtClean="0"/>
              <a:t>  </a:t>
            </a:r>
            <a:r>
              <a:rPr lang="pl-PL" dirty="0" err="1" smtClean="0"/>
              <a:t>Anisotropy</a:t>
            </a:r>
            <a:r>
              <a:rPr lang="pl-PL" dirty="0" smtClean="0"/>
              <a:t> </a:t>
            </a:r>
            <a:r>
              <a:rPr lang="pl-PL" dirty="0" err="1" smtClean="0"/>
              <a:t>Probe</a:t>
            </a:r>
            <a:r>
              <a:rPr lang="pl-PL" dirty="0" smtClean="0"/>
              <a:t>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pic>
        <p:nvPicPr>
          <p:cNvPr id="5" name="Obraz 4" descr="BigBangNo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00100"/>
            <a:ext cx="6858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14282" y="928670"/>
            <a:ext cx="421484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>
                <a:solidFill>
                  <a:srgbClr val="FF0000"/>
                </a:solidFill>
              </a:rPr>
              <a:t>Nukleosynteza</a:t>
            </a:r>
            <a:r>
              <a:rPr lang="pl-PL" dirty="0" smtClean="0">
                <a:solidFill>
                  <a:srgbClr val="FF0000"/>
                </a:solidFill>
              </a:rPr>
              <a:t> – BBN (powstanie lekkich pierwiastków):</a:t>
            </a:r>
          </a:p>
          <a:p>
            <a:endParaRPr lang="pl-PL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Proces, w którym powstają nowe jądra atomowe w wyniku łączenia się nukleonów czyli protonów i neutronów lub istniejących już jąder atomowych i nukleonów. Obecny skład izotopowy Wszechświata jest skutkiem naturalnej </a:t>
            </a:r>
            <a:r>
              <a:rPr lang="pl-PL" dirty="0" err="1" smtClean="0"/>
              <a:t>nukleosyntezy</a:t>
            </a:r>
            <a:r>
              <a:rPr lang="pl-PL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 ciągu kilku-kilkunastu minut po Wielkim Wybuchu powstał wodór (p), deuter (</a:t>
            </a:r>
            <a:r>
              <a:rPr lang="pl-PL" dirty="0" err="1" smtClean="0"/>
              <a:t>p,n</a:t>
            </a:r>
            <a:r>
              <a:rPr lang="pl-PL" dirty="0" smtClean="0"/>
              <a:t>), hel-3 (2p,n), hel-4 (2p,2n) oraz małe ilości litu i berylu.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Obserwacje WMAP wspaniale potwierdzają przewidywania BBN (dostarczają odpowiedniego stosunku gęstości barionów do fotonów).</a:t>
            </a:r>
          </a:p>
        </p:txBody>
      </p:sp>
      <p:pic>
        <p:nvPicPr>
          <p:cNvPr id="6" name="Obraz 5" descr="fig1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785794"/>
            <a:ext cx="3929058" cy="4010025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429124" y="478632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 smtClean="0"/>
              <a:t>Występowanie lekkich pierwiastków zgodnie z przewidywaniami </a:t>
            </a:r>
            <a:r>
              <a:rPr lang="pl-PL" sz="1600" dirty="0" err="1" smtClean="0"/>
              <a:t>Nukleosyntezy</a:t>
            </a:r>
            <a:r>
              <a:rPr lang="pl-PL" sz="1600" dirty="0" smtClean="0"/>
              <a:t>. Od góry na dół pokazano względną zawartość Helu-4, oraz stosunki D/H, Hel-3/H i Li-7/H w zależności od </a:t>
            </a:r>
          </a:p>
          <a:p>
            <a:r>
              <a:rPr lang="pl-PL" sz="1600" dirty="0" smtClean="0"/>
              <a:t>stosunku gęstości barionów do fotonów. 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Kosmologia:</a:t>
            </a:r>
          </a:p>
          <a:p>
            <a:pPr marL="514350" indent="-514350">
              <a:buAutoNum type="arabicPeriod"/>
            </a:pPr>
            <a:r>
              <a:rPr lang="pl-PL" sz="2400" dirty="0" smtClean="0">
                <a:solidFill>
                  <a:srgbClr val="FF0000"/>
                </a:solidFill>
              </a:rPr>
              <a:t>Zasada kosmologiczna (jednorodność, izotropowość)</a:t>
            </a:r>
          </a:p>
          <a:p>
            <a:pPr marL="514350" indent="-514350">
              <a:buAutoNum type="arabicPeriod"/>
            </a:pPr>
            <a:r>
              <a:rPr lang="pl-PL" sz="2400" dirty="0" smtClean="0">
                <a:solidFill>
                  <a:srgbClr val="FF0000"/>
                </a:solidFill>
              </a:rPr>
              <a:t>Ogólna teoria względności           równanie Friedmanna </a:t>
            </a:r>
          </a:p>
          <a:p>
            <a:pPr marL="514350" indent="-514350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                 Prawo </a:t>
            </a:r>
            <a:r>
              <a:rPr lang="pl-PL" sz="2400" dirty="0" err="1" smtClean="0">
                <a:solidFill>
                  <a:srgbClr val="FF0000"/>
                </a:solidFill>
              </a:rPr>
              <a:t>Hubbla</a:t>
            </a:r>
            <a:r>
              <a:rPr lang="pl-PL" sz="2400" dirty="0" smtClean="0">
                <a:solidFill>
                  <a:srgbClr val="FF0000"/>
                </a:solidFill>
              </a:rPr>
              <a:t>  (rozszerzanie się Wszechświata)</a:t>
            </a:r>
          </a:p>
          <a:p>
            <a:pPr marL="514350" indent="-514350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3.   Termodynamika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4643438" y="1571612"/>
            <a:ext cx="714380" cy="357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9" name="Symbol zastępczy zawartości 5"/>
          <p:cNvSpPr txBox="1">
            <a:spLocks/>
          </p:cNvSpPr>
          <p:nvPr/>
        </p:nvSpPr>
        <p:spPr bwMode="auto">
          <a:xfrm>
            <a:off x="428596" y="3000372"/>
            <a:ext cx="82296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Sukcesy:</a:t>
            </a:r>
          </a:p>
          <a:p>
            <a:pPr marL="514350" indent="-514350" eaLnBrk="0" hangingPunct="0">
              <a:spcBef>
                <a:spcPct val="20000"/>
              </a:spcBef>
              <a:buFontTx/>
              <a:buAutoNum type="arabicPeriod"/>
              <a:defRPr/>
            </a:pPr>
            <a:r>
              <a:rPr lang="pl-PL" sz="2400" kern="0" dirty="0" smtClean="0">
                <a:latin typeface="+mn-lt"/>
              </a:rPr>
              <a:t>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2400" kern="0" dirty="0" smtClean="0">
                <a:latin typeface="+mn-lt"/>
              </a:rPr>
              <a:t>?</a:t>
            </a: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1000100" y="2000240"/>
            <a:ext cx="714380" cy="357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Kosmologia:</a:t>
            </a:r>
          </a:p>
          <a:p>
            <a:pPr marL="514350" indent="-514350">
              <a:buAutoNum type="arabicPeriod"/>
            </a:pPr>
            <a:r>
              <a:rPr lang="pl-PL" sz="2400" dirty="0" smtClean="0">
                <a:solidFill>
                  <a:srgbClr val="FF0000"/>
                </a:solidFill>
              </a:rPr>
              <a:t>Zasada kosmologiczna (jednorodność, izotropowość)</a:t>
            </a:r>
          </a:p>
          <a:p>
            <a:pPr marL="514350" indent="-514350">
              <a:buAutoNum type="arabicPeriod"/>
            </a:pPr>
            <a:r>
              <a:rPr lang="pl-PL" sz="2400" dirty="0" smtClean="0">
                <a:solidFill>
                  <a:srgbClr val="FF0000"/>
                </a:solidFill>
              </a:rPr>
              <a:t>Ogólna teoria względności           równanie Friedmanna </a:t>
            </a:r>
          </a:p>
          <a:p>
            <a:pPr marL="514350" indent="-514350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                 Prawo </a:t>
            </a:r>
            <a:r>
              <a:rPr lang="pl-PL" sz="2400" dirty="0" err="1" smtClean="0">
                <a:solidFill>
                  <a:srgbClr val="FF0000"/>
                </a:solidFill>
              </a:rPr>
              <a:t>Hubbla</a:t>
            </a:r>
            <a:r>
              <a:rPr lang="pl-PL" sz="2400" dirty="0" smtClean="0">
                <a:solidFill>
                  <a:srgbClr val="FF0000"/>
                </a:solidFill>
              </a:rPr>
              <a:t>  (rozszerzanie się Wszechświata)</a:t>
            </a:r>
          </a:p>
          <a:p>
            <a:pPr marL="514350" indent="-514350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3.   Termodynamika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4643438" y="1571612"/>
            <a:ext cx="714380" cy="357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9" name="Symbol zastępczy zawartości 5"/>
          <p:cNvSpPr txBox="1">
            <a:spLocks/>
          </p:cNvSpPr>
          <p:nvPr/>
        </p:nvSpPr>
        <p:spPr bwMode="auto">
          <a:xfrm>
            <a:off x="428596" y="3000372"/>
            <a:ext cx="82296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Sukcesy: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Obserwowane rozszerzanie się Wszechświata (obserwacje</a:t>
            </a:r>
            <a:r>
              <a:rPr kumimoji="0" lang="pl-P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Hubbla</a:t>
            </a:r>
            <a:r>
              <a:rPr kumimoji="0" lang="pl-P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2400" kern="0" dirty="0" smtClean="0">
                <a:latin typeface="+mn-lt"/>
              </a:rPr>
              <a:t>?</a:t>
            </a: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1000100" y="2000240"/>
            <a:ext cx="714380" cy="357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Kosmologia:</a:t>
            </a:r>
          </a:p>
          <a:p>
            <a:pPr marL="514350" indent="-514350">
              <a:buAutoNum type="arabicPeriod"/>
            </a:pPr>
            <a:r>
              <a:rPr lang="pl-PL" sz="2400" dirty="0" smtClean="0">
                <a:solidFill>
                  <a:srgbClr val="FF0000"/>
                </a:solidFill>
              </a:rPr>
              <a:t>Zasada kosmologiczna (jednorodność, izotropowość)</a:t>
            </a:r>
          </a:p>
          <a:p>
            <a:pPr marL="514350" indent="-514350">
              <a:buAutoNum type="arabicPeriod"/>
            </a:pPr>
            <a:r>
              <a:rPr lang="pl-PL" sz="2400" dirty="0" smtClean="0">
                <a:solidFill>
                  <a:srgbClr val="FF0000"/>
                </a:solidFill>
              </a:rPr>
              <a:t>Ogólna teoria względności           równanie Friedmanna </a:t>
            </a:r>
          </a:p>
          <a:p>
            <a:pPr marL="514350" indent="-514350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                 Prawo </a:t>
            </a:r>
            <a:r>
              <a:rPr lang="pl-PL" sz="2400" dirty="0" err="1" smtClean="0">
                <a:solidFill>
                  <a:srgbClr val="FF0000"/>
                </a:solidFill>
              </a:rPr>
              <a:t>Hubbla</a:t>
            </a:r>
            <a:r>
              <a:rPr lang="pl-PL" sz="2400" dirty="0" smtClean="0">
                <a:solidFill>
                  <a:srgbClr val="FF0000"/>
                </a:solidFill>
              </a:rPr>
              <a:t>  (rozszerzanie się Wszechświata)</a:t>
            </a:r>
          </a:p>
          <a:p>
            <a:pPr marL="514350" indent="-514350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3.   Termodynamika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4643438" y="1571612"/>
            <a:ext cx="714380" cy="357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9" name="Symbol zastępczy zawartości 5"/>
          <p:cNvSpPr txBox="1">
            <a:spLocks/>
          </p:cNvSpPr>
          <p:nvPr/>
        </p:nvSpPr>
        <p:spPr bwMode="auto">
          <a:xfrm>
            <a:off x="428596" y="3000372"/>
            <a:ext cx="82296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Sukcesy: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Obserwowane rozszerzanie się Wszechświata (obserwacje</a:t>
            </a:r>
            <a:r>
              <a:rPr kumimoji="0" lang="pl-P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Hubbla</a:t>
            </a:r>
            <a:r>
              <a:rPr kumimoji="0" lang="pl-P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Obserwacja kosmicznego mikrofalowego promieniowania tła (CMBR)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2400" kern="0" dirty="0" smtClean="0">
                <a:latin typeface="+mn-lt"/>
              </a:rPr>
              <a:t>?</a:t>
            </a: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1000100" y="2000240"/>
            <a:ext cx="714380" cy="357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Kosmologia:</a:t>
            </a:r>
          </a:p>
          <a:p>
            <a:pPr marL="514350" indent="-514350">
              <a:buAutoNum type="arabicPeriod"/>
            </a:pPr>
            <a:r>
              <a:rPr lang="pl-PL" sz="2400" dirty="0" smtClean="0">
                <a:solidFill>
                  <a:srgbClr val="FF0000"/>
                </a:solidFill>
              </a:rPr>
              <a:t>Zasada kosmologiczna (jednorodność, izotropowość)</a:t>
            </a:r>
          </a:p>
          <a:p>
            <a:pPr marL="514350" indent="-514350">
              <a:buAutoNum type="arabicPeriod"/>
            </a:pPr>
            <a:r>
              <a:rPr lang="pl-PL" sz="2400" dirty="0" smtClean="0">
                <a:solidFill>
                  <a:srgbClr val="FF0000"/>
                </a:solidFill>
              </a:rPr>
              <a:t>Ogólna teoria względności           równanie Friedmanna </a:t>
            </a:r>
          </a:p>
          <a:p>
            <a:pPr marL="514350" indent="-514350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                 Prawo </a:t>
            </a:r>
            <a:r>
              <a:rPr lang="pl-PL" sz="2400" dirty="0" err="1" smtClean="0">
                <a:solidFill>
                  <a:srgbClr val="FF0000"/>
                </a:solidFill>
              </a:rPr>
              <a:t>Hubbla</a:t>
            </a:r>
            <a:r>
              <a:rPr lang="pl-PL" sz="2400" dirty="0" smtClean="0">
                <a:solidFill>
                  <a:srgbClr val="FF0000"/>
                </a:solidFill>
              </a:rPr>
              <a:t>  (rozszerzanie się Wszechświata)</a:t>
            </a:r>
          </a:p>
          <a:p>
            <a:pPr marL="514350" indent="-514350">
              <a:buNone/>
            </a:pPr>
            <a:r>
              <a:rPr lang="pl-PL" sz="2400" dirty="0" smtClean="0">
                <a:solidFill>
                  <a:srgbClr val="FF0000"/>
                </a:solidFill>
              </a:rPr>
              <a:t>3.   Termodynamika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4643438" y="1571612"/>
            <a:ext cx="714380" cy="357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9" name="Symbol zastępczy zawartości 5"/>
          <p:cNvSpPr txBox="1">
            <a:spLocks/>
          </p:cNvSpPr>
          <p:nvPr/>
        </p:nvSpPr>
        <p:spPr bwMode="auto">
          <a:xfrm>
            <a:off x="428596" y="3000372"/>
            <a:ext cx="82296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Sukcesy: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Obserwowane rozszerzanie się Wszechświata (obserwacje</a:t>
            </a:r>
            <a:r>
              <a:rPr kumimoji="0" lang="pl-P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Hubbla</a:t>
            </a:r>
            <a:r>
              <a:rPr kumimoji="0" lang="pl-PL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Obserwacja kosmicznego mikrofalowego promieniowania tła (CMBR)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2400" kern="0" dirty="0" smtClean="0">
                <a:latin typeface="+mn-lt"/>
              </a:rPr>
              <a:t>Zgodność przewidywań teorii (</a:t>
            </a:r>
            <a:r>
              <a:rPr lang="pl-PL" sz="2400" kern="0" dirty="0" err="1" smtClean="0">
                <a:latin typeface="+mn-lt"/>
              </a:rPr>
              <a:t>nukleosynteza</a:t>
            </a:r>
            <a:r>
              <a:rPr lang="pl-PL" sz="2400" kern="0" dirty="0" smtClean="0">
                <a:latin typeface="+mn-lt"/>
              </a:rPr>
              <a:t>) z obserwowanym występowaniem lekkich pierwiastków </a:t>
            </a:r>
            <a:endParaRPr kumimoji="0" lang="pl-PL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1000100" y="2000240"/>
            <a:ext cx="714380" cy="357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LHC: w poszukiwaniu przeszłości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14348" y="571480"/>
            <a:ext cx="6786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Trudności: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</a:rPr>
              <a:t> Problem horyzontu -  Wszechświat wygląda tak samo nawet w miejscach, które nigdy nie miały ze sobą związku przyczynowego (nie było w </a:t>
            </a:r>
            <a:r>
              <a:rPr lang="pl-PL" sz="2000" dirty="0" smtClean="0">
                <a:solidFill>
                  <a:srgbClr val="FF0000"/>
                </a:solidFill>
              </a:rPr>
              <a:t>przeszłości </a:t>
            </a:r>
            <a:r>
              <a:rPr lang="pl-PL" sz="2000" dirty="0" smtClean="0">
                <a:solidFill>
                  <a:srgbClr val="FF0000"/>
                </a:solidFill>
              </a:rPr>
              <a:t>między nimi żadnego kontaktu)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/>
              <a:t> Problem płaskości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</a:rPr>
              <a:t> Czym jest Ciemna Materia?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</a:rPr>
              <a:t> Czym jest Ciemna Energia?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</a:rPr>
              <a:t> Asymetria barionowa: czemu nie ma antymaterii?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42910" y="3643314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solidFill>
                  <a:srgbClr val="FF0000"/>
                </a:solidFill>
              </a:rPr>
              <a:t>Problem horyzontu            Inflacyjna ekspansja - początkowy okres w ewolucji Wszechświata, podczas którego zachodzi BARDZO szybkie rozszerzanie się Wszechświata.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3500430" y="3643314"/>
            <a:ext cx="500066" cy="357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928662" y="5643578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Co spowodowało inflację?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9" name="Strzałka w dół 8"/>
          <p:cNvSpPr/>
          <p:nvPr/>
        </p:nvSpPr>
        <p:spPr>
          <a:xfrm>
            <a:off x="3714744" y="4929198"/>
            <a:ext cx="484632" cy="57150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pic>
        <p:nvPicPr>
          <p:cNvPr id="9" name="Obraz 8" descr="CompositionCosmos_5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14356"/>
            <a:ext cx="4452931" cy="392909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42844" y="571480"/>
            <a:ext cx="40719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Ciemna Materia </a:t>
            </a:r>
            <a:r>
              <a:rPr lang="pl-PL" sz="2000" dirty="0" smtClean="0"/>
              <a:t>– </a:t>
            </a:r>
            <a:r>
              <a:rPr lang="pl-PL" sz="2000" dirty="0" err="1" smtClean="0"/>
              <a:t>materia</a:t>
            </a:r>
            <a:r>
              <a:rPr lang="pl-PL" sz="2000" dirty="0" smtClean="0"/>
              <a:t>  nieemitująca i nieodbijająca światła, której istnienie zdradzają jedynie wywierane przez nią efekty grawitacyjne. Stanowi większość masy Wszechświata. Potwierdzenie obserwacyjne: krzywe rotacji, powstawanie galaktyk i gromad, rozpraszanie gromad (</a:t>
            </a:r>
            <a:r>
              <a:rPr lang="pl-PL" sz="2000" dirty="0" err="1" smtClean="0"/>
              <a:t>soczewkowanie</a:t>
            </a:r>
            <a:r>
              <a:rPr lang="pl-PL" sz="2000" dirty="0" smtClean="0"/>
              <a:t> grawitacyjne).</a:t>
            </a:r>
            <a:endParaRPr lang="pl-PL" sz="2000" dirty="0"/>
          </a:p>
        </p:txBody>
      </p:sp>
      <p:sp>
        <p:nvSpPr>
          <p:cNvPr id="11" name="Prostokąt 10"/>
          <p:cNvSpPr/>
          <p:nvPr/>
        </p:nvSpPr>
        <p:spPr>
          <a:xfrm>
            <a:off x="0" y="3995678"/>
            <a:ext cx="46434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FF0000"/>
                </a:solidFill>
              </a:rPr>
              <a:t>Ciemna energia </a:t>
            </a:r>
            <a:r>
              <a:rPr lang="pl-PL" sz="2000" dirty="0" smtClean="0"/>
              <a:t>– hipotetyczna forma energii, która wypełnia całą przestrzeń i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0" y="4643446"/>
            <a:ext cx="8929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wywiera na nią ujemne ciśnienie, wywołując rozszerzanie się Wszechświata. Wprowadzona w celu wyjaśnienia przyspieszania ekspansji kosmosu. Jej oddziaływanie grawitacyjne musi mieć charakter odpychający, wtedy pozwala rozwiązać problem przyspieszonej ucieczki galaktyk.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pic>
        <p:nvPicPr>
          <p:cNvPr id="7" name="Obraz 6" descr="SNAP_OM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642918"/>
            <a:ext cx="4523255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Plan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857364"/>
            <a:ext cx="8215370" cy="4311649"/>
          </a:xfrm>
        </p:spPr>
        <p:txBody>
          <a:bodyPr/>
          <a:lstStyle/>
          <a:p>
            <a:r>
              <a:rPr lang="pl-PL" dirty="0" smtClean="0"/>
              <a:t>Czym jest kosmologia, jej sukcesy i trudności</a:t>
            </a:r>
          </a:p>
          <a:p>
            <a:r>
              <a:rPr lang="pl-PL" dirty="0" smtClean="0"/>
              <a:t>Model Standardowy oddziaływań fundamentalnych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LHC</a:t>
            </a:r>
            <a:r>
              <a:rPr lang="pl-PL" dirty="0" smtClean="0"/>
              <a:t>: akcelerator i </a:t>
            </a:r>
            <a:r>
              <a:rPr lang="pl-PL" dirty="0" smtClean="0">
                <a:solidFill>
                  <a:srgbClr val="FF0000"/>
                </a:solidFill>
              </a:rPr>
              <a:t>poszukiwanie przeszłości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70C33-926A-4EEF-A599-FA53C6479554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42910" y="571481"/>
            <a:ext cx="72866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Rozwiązania trudności współczesnej kosmologii:</a:t>
            </a:r>
            <a:endParaRPr lang="pl-PL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</a:rPr>
              <a:t> Problem horyzontu              </a:t>
            </a:r>
            <a:r>
              <a:rPr lang="pl-PL" sz="2000" dirty="0" smtClean="0"/>
              <a:t>Inflacja, powodowana istnieniem hipotetycznych cząstek (</a:t>
            </a:r>
            <a:r>
              <a:rPr lang="pl-PL" sz="2000" dirty="0" err="1" smtClean="0"/>
              <a:t>inflatonów</a:t>
            </a:r>
            <a:r>
              <a:rPr lang="pl-PL" sz="2000" dirty="0" smtClean="0"/>
              <a:t>) mogły to by być np. </a:t>
            </a:r>
            <a:r>
              <a:rPr lang="pl-PL" sz="2000" dirty="0" smtClean="0">
                <a:solidFill>
                  <a:srgbClr val="00B0F0"/>
                </a:solidFill>
              </a:rPr>
              <a:t>neutralne cząstki skalarne (takie jak np. </a:t>
            </a:r>
            <a:r>
              <a:rPr lang="el-GR" sz="2000" dirty="0" smtClean="0">
                <a:solidFill>
                  <a:srgbClr val="00B0F0"/>
                </a:solidFill>
              </a:rPr>
              <a:t>π</a:t>
            </a:r>
            <a:r>
              <a:rPr lang="pl-PL" sz="2000" dirty="0" smtClean="0">
                <a:solidFill>
                  <a:srgbClr val="00B0F0"/>
                </a:solidFill>
              </a:rPr>
              <a:t>º, lub bozon </a:t>
            </a:r>
            <a:r>
              <a:rPr lang="pl-PL" sz="2000" dirty="0" err="1" smtClean="0">
                <a:solidFill>
                  <a:srgbClr val="00B0F0"/>
                </a:solidFill>
              </a:rPr>
              <a:t>Higgsa</a:t>
            </a:r>
            <a:r>
              <a:rPr lang="pl-PL" sz="2000" dirty="0" smtClean="0">
                <a:solidFill>
                  <a:srgbClr val="00B0F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</a:rPr>
              <a:t> Ciemna Materia                   </a:t>
            </a:r>
            <a:r>
              <a:rPr lang="pl-PL" sz="2000" dirty="0" smtClean="0"/>
              <a:t>Hipotetyczne cząstki oddziałujące nieomal wyłącznie grawitacyjnie: </a:t>
            </a:r>
            <a:r>
              <a:rPr lang="pl-PL" sz="2000" dirty="0" err="1" smtClean="0"/>
              <a:t>neutralina</a:t>
            </a:r>
            <a:r>
              <a:rPr lang="pl-PL" sz="2000" dirty="0" smtClean="0"/>
              <a:t> (SUSY),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>
                <a:solidFill>
                  <a:srgbClr val="00B0F0"/>
                </a:solidFill>
              </a:rPr>
              <a:t>neutralne cząstki skalarne (takie jak np. </a:t>
            </a:r>
            <a:r>
              <a:rPr lang="el-GR" sz="2000" dirty="0" smtClean="0">
                <a:solidFill>
                  <a:srgbClr val="00B0F0"/>
                </a:solidFill>
              </a:rPr>
              <a:t>π</a:t>
            </a:r>
            <a:r>
              <a:rPr lang="pl-PL" sz="2000" dirty="0" smtClean="0">
                <a:solidFill>
                  <a:srgbClr val="00B0F0"/>
                </a:solidFill>
              </a:rPr>
              <a:t>º, lub bozon </a:t>
            </a:r>
            <a:r>
              <a:rPr lang="pl-PL" sz="2000" dirty="0" err="1" smtClean="0">
                <a:solidFill>
                  <a:srgbClr val="00B0F0"/>
                </a:solidFill>
              </a:rPr>
              <a:t>Higgsa</a:t>
            </a:r>
            <a:r>
              <a:rPr lang="pl-PL" sz="2000" dirty="0" smtClean="0">
                <a:solidFill>
                  <a:srgbClr val="00B0F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</a:rPr>
              <a:t> Ciemna energia                    </a:t>
            </a:r>
            <a:r>
              <a:rPr lang="pl-PL" sz="2000" dirty="0" smtClean="0"/>
              <a:t>Hipotetyczne cząstki (pole kwintesencji), np. </a:t>
            </a:r>
            <a:r>
              <a:rPr lang="pl-PL" sz="2000" dirty="0" smtClean="0">
                <a:solidFill>
                  <a:srgbClr val="00B0F0"/>
                </a:solidFill>
              </a:rPr>
              <a:t>neutralne cząstki skalarne (takie jak np. </a:t>
            </a:r>
            <a:r>
              <a:rPr lang="el-GR" sz="2000" dirty="0" smtClean="0">
                <a:solidFill>
                  <a:srgbClr val="00B0F0"/>
                </a:solidFill>
              </a:rPr>
              <a:t>π</a:t>
            </a:r>
            <a:r>
              <a:rPr lang="pl-PL" sz="2000" dirty="0" smtClean="0">
                <a:solidFill>
                  <a:srgbClr val="00B0F0"/>
                </a:solidFill>
              </a:rPr>
              <a:t>º, lub bozon </a:t>
            </a:r>
            <a:r>
              <a:rPr lang="pl-PL" sz="2000" dirty="0" err="1" smtClean="0">
                <a:solidFill>
                  <a:srgbClr val="00B0F0"/>
                </a:solidFill>
              </a:rPr>
              <a:t>Higgsa</a:t>
            </a:r>
            <a:r>
              <a:rPr lang="pl-PL" sz="2000" dirty="0" smtClean="0"/>
              <a:t>), lub hipotetyczna forma energii – stała kosmologiczna   </a:t>
            </a:r>
            <a:r>
              <a:rPr lang="el-GR" sz="2000" dirty="0" smtClean="0"/>
              <a:t>Λ</a:t>
            </a:r>
            <a:r>
              <a:rPr lang="pl-PL" sz="2000" dirty="0" smtClean="0"/>
              <a:t> jest to człon, który można dodać do równania pola w ogólnej teorii względności Einsteina: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Jest ona niezależna od czasu i przestrzeni. Stałą tę wprowadził Einstein, który był przekonany o statycznym Wszechświecie, później jej wprowadzenie nazwał największą pomyłką swojego życia.</a:t>
            </a:r>
          </a:p>
          <a:p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3286116" y="1000108"/>
            <a:ext cx="549780" cy="21431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3071802" y="1928802"/>
            <a:ext cx="549780" cy="21431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>
            <a:off x="3071802" y="2786058"/>
            <a:ext cx="549780" cy="21431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357694"/>
            <a:ext cx="4857784" cy="56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zaokrąglony 11"/>
          <p:cNvSpPr/>
          <p:nvPr/>
        </p:nvSpPr>
        <p:spPr>
          <a:xfrm>
            <a:off x="428596" y="2643182"/>
            <a:ext cx="757242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14348" y="2786058"/>
            <a:ext cx="72866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/>
              <a:t>Najpopularniejsze rozwiązania trudności współczesnej kosmologii  sugerują istnienie hipotetycznych, dotychczas nieobserwowanych cząstek elementarnych, np. mogą to być  </a:t>
            </a:r>
            <a:r>
              <a:rPr lang="pl-PL" sz="2000" dirty="0" smtClean="0">
                <a:solidFill>
                  <a:srgbClr val="00B0F0"/>
                </a:solidFill>
              </a:rPr>
              <a:t>neutralne cząstki skalarne (takie jak np. </a:t>
            </a:r>
            <a:r>
              <a:rPr lang="el-GR" sz="2000" dirty="0" smtClean="0">
                <a:solidFill>
                  <a:srgbClr val="00B0F0"/>
                </a:solidFill>
              </a:rPr>
              <a:t>π</a:t>
            </a:r>
            <a:r>
              <a:rPr lang="pl-PL" sz="2000" dirty="0" smtClean="0">
                <a:solidFill>
                  <a:srgbClr val="00B0F0"/>
                </a:solidFill>
              </a:rPr>
              <a:t>º, lub bozon </a:t>
            </a:r>
            <a:r>
              <a:rPr lang="pl-PL" sz="2000" dirty="0" err="1" smtClean="0">
                <a:solidFill>
                  <a:srgbClr val="00B0F0"/>
                </a:solidFill>
              </a:rPr>
              <a:t>Higgsa</a:t>
            </a:r>
            <a:r>
              <a:rPr lang="pl-PL" sz="2000" dirty="0" smtClean="0">
                <a:solidFill>
                  <a:srgbClr val="00B0F0"/>
                </a:solidFill>
              </a:rPr>
              <a:t>)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857224" y="4929198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Kosmologia               Fizyka cząstek elementarnych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8" name="Strzałka w lewo i prawo 7"/>
          <p:cNvSpPr/>
          <p:nvPr/>
        </p:nvSpPr>
        <p:spPr>
          <a:xfrm>
            <a:off x="2714612" y="5000636"/>
            <a:ext cx="1071570" cy="35719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8596" y="857232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85786" y="714356"/>
            <a:ext cx="6929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rgbClr val="FF0000"/>
                </a:solidFill>
              </a:rPr>
              <a:t>  Asymetria barionowa  (wspólny problem kosmologii i fizyki cząstek)              </a:t>
            </a:r>
            <a:r>
              <a:rPr lang="pl-PL" sz="2000" dirty="0" smtClean="0"/>
              <a:t>Może zostać wyjaśniony istnieniem i odpowiednim oddziaływaniem hipotetycznych cząstek,  mogły to by być np. </a:t>
            </a:r>
            <a:r>
              <a:rPr lang="pl-PL" sz="2000" dirty="0" smtClean="0">
                <a:solidFill>
                  <a:srgbClr val="00B0F0"/>
                </a:solidFill>
              </a:rPr>
              <a:t>neutralne cząstki skalarne (takie jak np. </a:t>
            </a:r>
            <a:r>
              <a:rPr lang="el-GR" sz="2000" dirty="0" smtClean="0">
                <a:solidFill>
                  <a:srgbClr val="00B0F0"/>
                </a:solidFill>
              </a:rPr>
              <a:t>π</a:t>
            </a:r>
            <a:r>
              <a:rPr lang="pl-PL" sz="2000" dirty="0" smtClean="0">
                <a:solidFill>
                  <a:srgbClr val="00B0F0"/>
                </a:solidFill>
              </a:rPr>
              <a:t>º, lub bozon </a:t>
            </a:r>
            <a:r>
              <a:rPr lang="pl-PL" sz="2000" dirty="0" err="1" smtClean="0">
                <a:solidFill>
                  <a:srgbClr val="00B0F0"/>
                </a:solidFill>
              </a:rPr>
              <a:t>Higgsa</a:t>
            </a:r>
            <a:r>
              <a:rPr lang="pl-PL" sz="2000" dirty="0" smtClean="0">
                <a:solidFill>
                  <a:srgbClr val="00B0F0"/>
                </a:solidFill>
              </a:rPr>
              <a:t>)</a:t>
            </a:r>
            <a:endParaRPr lang="pl-PL" sz="2000" dirty="0"/>
          </a:p>
        </p:txBody>
      </p:sp>
      <p:sp>
        <p:nvSpPr>
          <p:cNvPr id="11" name="Strzałka w prawo 10"/>
          <p:cNvSpPr/>
          <p:nvPr/>
        </p:nvSpPr>
        <p:spPr>
          <a:xfrm>
            <a:off x="2643174" y="1071546"/>
            <a:ext cx="549780" cy="2857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stopki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5123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DC0137-76CE-49CE-B544-86858C518111}" type="slidenum">
              <a:rPr lang="pl-PL"/>
              <a:pPr/>
              <a:t>22</a:t>
            </a:fld>
            <a:endParaRPr lang="pl-PL"/>
          </a:p>
        </p:txBody>
      </p:sp>
      <p:pic>
        <p:nvPicPr>
          <p:cNvPr id="5125" name="Picture 3" descr="sca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00232" y="2571744"/>
            <a:ext cx="4824412" cy="3344862"/>
          </a:xfrm>
          <a:noFill/>
        </p:spPr>
      </p:pic>
      <p:pic>
        <p:nvPicPr>
          <p:cNvPr id="5126" name="Picture 4" descr="zywiol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714356"/>
            <a:ext cx="4208462" cy="1782762"/>
          </a:xfrm>
          <a:noFill/>
        </p:spPr>
      </p:pic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214282" y="1000108"/>
            <a:ext cx="4392613" cy="12557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800" dirty="0">
                <a:latin typeface="+mn-lt"/>
              </a:rPr>
              <a:t>Jakie są i jak oddziałują podstawowe składniki materii? </a:t>
            </a:r>
            <a:endParaRPr lang="en-GB" sz="2800" dirty="0">
              <a:latin typeface="+mn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614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3EF80B-4F5A-43A6-8E10-70A81361FEDB}" type="slidenum">
              <a:rPr lang="pl-PL"/>
              <a:pPr/>
              <a:t>23</a:t>
            </a:fld>
            <a:endParaRPr lang="pl-PL"/>
          </a:p>
        </p:txBody>
      </p:sp>
      <p:pic>
        <p:nvPicPr>
          <p:cNvPr id="6149" name="Picture 3" descr="siz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1142984"/>
            <a:ext cx="7488237" cy="5067300"/>
          </a:xfrm>
          <a:noFill/>
        </p:spPr>
      </p:pic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5572132" y="1142984"/>
            <a:ext cx="2357454" cy="18573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2400" dirty="0" smtClean="0"/>
              <a:t>Jak obserwujemy </a:t>
            </a:r>
          </a:p>
          <a:p>
            <a:r>
              <a:rPr lang="pl-PL" sz="2400" dirty="0" smtClean="0"/>
              <a:t>obiekty różnej </a:t>
            </a:r>
          </a:p>
          <a:p>
            <a:r>
              <a:rPr lang="pl-PL" sz="2400" dirty="0" smtClean="0"/>
              <a:t>wielkości</a:t>
            </a:r>
            <a:endParaRPr lang="pl-PL" sz="2400" dirty="0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6156325" y="5949950"/>
            <a:ext cx="1368425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5867400" y="5805488"/>
            <a:ext cx="1760538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800" dirty="0">
                <a:solidFill>
                  <a:srgbClr val="FF0000"/>
                </a:solidFill>
                <a:latin typeface="Times New Roman" pitchFamily="18" charset="0"/>
              </a:rPr>
              <a:t>akcelerator</a:t>
            </a:r>
            <a:endParaRPr lang="en-GB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717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E0ECB1-A2B1-4DD1-AB07-DCF7F96F3FA3}" type="slidenum">
              <a:rPr lang="pl-PL"/>
              <a:pPr/>
              <a:t>24</a:t>
            </a:fld>
            <a:endParaRPr lang="pl-PL"/>
          </a:p>
        </p:txBody>
      </p:sp>
      <p:pic>
        <p:nvPicPr>
          <p:cNvPr id="7173" name="Picture 3" descr="lepton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0159"/>
          <a:stretch>
            <a:fillRect/>
          </a:stretch>
        </p:blipFill>
        <p:spPr>
          <a:xfrm>
            <a:off x="179388" y="1062038"/>
            <a:ext cx="8496300" cy="4887912"/>
          </a:xfrm>
          <a:noFill/>
        </p:spPr>
      </p:pic>
      <p:sp>
        <p:nvSpPr>
          <p:cNvPr id="7" name="Prostokąt 6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819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18EA46-B769-4980-A5A3-9B01D26E4EBE}" type="slidenum">
              <a:rPr lang="pl-PL"/>
              <a:pPr/>
              <a:t>25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  <p:pic>
        <p:nvPicPr>
          <p:cNvPr id="8196" name="Picture 2" descr="kwarki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7253"/>
          <a:stretch>
            <a:fillRect/>
          </a:stretch>
        </p:blipFill>
        <p:spPr>
          <a:xfrm>
            <a:off x="428596" y="928670"/>
            <a:ext cx="8513762" cy="5070475"/>
          </a:xfrm>
          <a:noFill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14480" y="1000108"/>
            <a:ext cx="1214446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b="1" dirty="0" smtClean="0">
                <a:solidFill>
                  <a:srgbClr val="C00000"/>
                </a:solidFill>
              </a:rPr>
              <a:t>(górny)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43108" y="2571744"/>
            <a:ext cx="1500230" cy="28575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b="1" dirty="0" smtClean="0">
                <a:solidFill>
                  <a:srgbClr val="C00000"/>
                </a:solidFill>
              </a:rPr>
              <a:t>(powabny)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285852" y="4143380"/>
            <a:ext cx="1928826" cy="64294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 flipH="1">
            <a:off x="5357818" y="4143380"/>
            <a:ext cx="2286016" cy="28575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b="1" dirty="0" smtClean="0">
                <a:solidFill>
                  <a:srgbClr val="C00000"/>
                </a:solidFill>
              </a:rPr>
              <a:t>(piękny)</a:t>
            </a:r>
            <a:endParaRPr lang="pl-P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921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667E31-D1ED-458E-91A2-D1B15F12307D}" type="slidenum">
              <a:rPr lang="pl-PL"/>
              <a:pPr/>
              <a:t>26</a:t>
            </a:fld>
            <a:endParaRPr lang="pl-PL"/>
          </a:p>
        </p:txBody>
      </p:sp>
      <p:pic>
        <p:nvPicPr>
          <p:cNvPr id="9221" name="Picture 3" descr="oddz_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50735"/>
          <a:stretch>
            <a:fillRect/>
          </a:stretch>
        </p:blipFill>
        <p:spPr>
          <a:xfrm>
            <a:off x="250825" y="857232"/>
            <a:ext cx="8893175" cy="5097463"/>
          </a:xfrm>
          <a:noFill/>
        </p:spPr>
      </p:pic>
      <p:sp>
        <p:nvSpPr>
          <p:cNvPr id="7" name="Prostokąt 6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4786314" y="2214554"/>
            <a:ext cx="2428892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/>
              <a:t>?</a:t>
            </a:r>
            <a:endParaRPr lang="pl-PL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921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667E31-D1ED-458E-91A2-D1B15F12307D}" type="slidenum">
              <a:rPr lang="pl-PL"/>
              <a:pPr/>
              <a:t>27</a:t>
            </a:fld>
            <a:endParaRPr lang="pl-PL"/>
          </a:p>
        </p:txBody>
      </p:sp>
      <p:pic>
        <p:nvPicPr>
          <p:cNvPr id="9221" name="Picture 3" descr="oddz_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50735"/>
          <a:stretch>
            <a:fillRect/>
          </a:stretch>
        </p:blipFill>
        <p:spPr>
          <a:xfrm>
            <a:off x="250825" y="857232"/>
            <a:ext cx="8893175" cy="5097463"/>
          </a:xfrm>
          <a:noFill/>
        </p:spPr>
      </p:pic>
      <p:sp>
        <p:nvSpPr>
          <p:cNvPr id="7" name="Prostokąt 6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024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E1583-11B1-45D0-9BFA-5CD6BA30A7FB}" type="slidenum">
              <a:rPr lang="pl-PL"/>
              <a:pPr/>
              <a:t>28</a:t>
            </a:fld>
            <a:endParaRPr lang="pl-PL"/>
          </a:p>
        </p:txBody>
      </p:sp>
      <p:pic>
        <p:nvPicPr>
          <p:cNvPr id="10245" name="Picture 3" descr="oddz_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47827"/>
          <a:stretch>
            <a:fillRect/>
          </a:stretch>
        </p:blipFill>
        <p:spPr>
          <a:xfrm>
            <a:off x="571472" y="714356"/>
            <a:ext cx="7740650" cy="5183187"/>
          </a:xfrm>
          <a:noFill/>
        </p:spPr>
      </p:pic>
      <p:sp>
        <p:nvSpPr>
          <p:cNvPr id="6" name="Prostokąt 5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4714876" y="2143116"/>
            <a:ext cx="1714512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dirty="0" smtClean="0"/>
              <a:t>?</a:t>
            </a:r>
            <a:endParaRPr lang="pl-PL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024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E1583-11B1-45D0-9BFA-5CD6BA30A7FB}" type="slidenum">
              <a:rPr lang="pl-PL"/>
              <a:pPr/>
              <a:t>29</a:t>
            </a:fld>
            <a:endParaRPr lang="pl-PL"/>
          </a:p>
        </p:txBody>
      </p:sp>
      <p:pic>
        <p:nvPicPr>
          <p:cNvPr id="10245" name="Picture 3" descr="oddz_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47827"/>
          <a:stretch>
            <a:fillRect/>
          </a:stretch>
        </p:blipFill>
        <p:spPr>
          <a:xfrm>
            <a:off x="571472" y="714356"/>
            <a:ext cx="7740650" cy="5183187"/>
          </a:xfrm>
          <a:noFill/>
        </p:spPr>
      </p:pic>
      <p:sp>
        <p:nvSpPr>
          <p:cNvPr id="6" name="Prostokąt 5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785794"/>
            <a:ext cx="8572560" cy="3000396"/>
          </a:xfrm>
        </p:spPr>
        <p:txBody>
          <a:bodyPr/>
          <a:lstStyle/>
          <a:p>
            <a:pPr algn="ctr">
              <a:buNone/>
            </a:pPr>
            <a:r>
              <a:rPr lang="pl-PL" sz="2000" dirty="0" smtClean="0"/>
              <a:t>Obserwacje w kosmologii:</a:t>
            </a:r>
          </a:p>
          <a:p>
            <a:r>
              <a:rPr lang="pl-PL" sz="2000" dirty="0" smtClean="0"/>
              <a:t>Jednostki: 1 </a:t>
            </a:r>
            <a:r>
              <a:rPr lang="pl-PL" sz="2000" dirty="0" err="1" smtClean="0"/>
              <a:t>pc</a:t>
            </a:r>
            <a:r>
              <a:rPr lang="pl-PL" sz="2000" dirty="0" smtClean="0"/>
              <a:t> (parsek) ≈ 3, 261 roku świetlnego ≈ 3,086 </a:t>
            </a:r>
            <a:r>
              <a:rPr lang="pl-PL" sz="2000" dirty="0" smtClean="0">
                <a:cs typeface="Times New Roman" pitchFamily="18" charset="0"/>
              </a:rPr>
              <a:t>10</a:t>
            </a:r>
            <a:r>
              <a:rPr lang="pl-PL" sz="2000" baseline="30000" dirty="0" smtClean="0">
                <a:cs typeface="Times New Roman" pitchFamily="18" charset="0"/>
              </a:rPr>
              <a:t>16</a:t>
            </a:r>
            <a:r>
              <a:rPr lang="pl-PL" sz="2000" dirty="0" smtClean="0">
                <a:cs typeface="Times New Roman" pitchFamily="18" charset="0"/>
              </a:rPr>
              <a:t> m</a:t>
            </a:r>
            <a:endParaRPr lang="pl-PL" sz="2000" dirty="0" smtClean="0"/>
          </a:p>
          <a:p>
            <a:r>
              <a:rPr lang="pl-PL" sz="2000" dirty="0" smtClean="0"/>
              <a:t>Gwiazdy: Słońce typowa gwiazda</a:t>
            </a:r>
          </a:p>
          <a:p>
            <a:r>
              <a:rPr lang="pl-PL" sz="2000" dirty="0" smtClean="0"/>
              <a:t>Galaktyki: skupiska gwiazd, Droga Mleczna zawiera </a:t>
            </a:r>
            <a:r>
              <a:rPr lang="pl-PL" sz="2000" dirty="0" smtClean="0">
                <a:cs typeface="Times New Roman" pitchFamily="18" charset="0"/>
              </a:rPr>
              <a:t>10</a:t>
            </a:r>
            <a:r>
              <a:rPr lang="pl-PL" sz="2000" baseline="30000" dirty="0" smtClean="0">
                <a:cs typeface="Times New Roman" pitchFamily="18" charset="0"/>
              </a:rPr>
              <a:t>11 </a:t>
            </a:r>
            <a:r>
              <a:rPr lang="pl-PL" sz="2000" dirty="0" smtClean="0"/>
              <a:t>gwiazd, rozmiar ~ 12,5 </a:t>
            </a:r>
            <a:r>
              <a:rPr lang="pl-PL" sz="2000" dirty="0" err="1" smtClean="0"/>
              <a:t>Kpc</a:t>
            </a:r>
            <a:endParaRPr lang="pl-PL" sz="2000" dirty="0" smtClean="0"/>
          </a:p>
          <a:p>
            <a:r>
              <a:rPr lang="pl-PL" sz="2000" dirty="0" smtClean="0"/>
              <a:t>Gromady galaktyk, rozmiar 1-10 </a:t>
            </a:r>
            <a:r>
              <a:rPr lang="pl-PL" sz="2000" dirty="0" err="1" smtClean="0"/>
              <a:t>Mpc</a:t>
            </a:r>
            <a:endParaRPr lang="pl-PL" sz="2000" dirty="0" smtClean="0"/>
          </a:p>
          <a:p>
            <a:r>
              <a:rPr lang="pl-PL" sz="2000" dirty="0" err="1" smtClean="0"/>
              <a:t>Supergromady</a:t>
            </a:r>
            <a:r>
              <a:rPr lang="pl-PL" sz="2000" dirty="0" smtClean="0"/>
              <a:t>, </a:t>
            </a:r>
          </a:p>
          <a:p>
            <a:r>
              <a:rPr lang="pl-PL" sz="2000" dirty="0" smtClean="0"/>
              <a:t>Pustki, skala 10-50 </a:t>
            </a:r>
            <a:r>
              <a:rPr lang="pl-PL" sz="2000" dirty="0" err="1" smtClean="0"/>
              <a:t>Mpc</a:t>
            </a:r>
            <a:endParaRPr lang="pl-PL" sz="2000" dirty="0" smtClean="0"/>
          </a:p>
          <a:p>
            <a:pPr>
              <a:buNone/>
            </a:pPr>
            <a:endParaRPr lang="pl-PL" sz="2000" baseline="30000" dirty="0" smtClean="0">
              <a:cs typeface="Times New Roman" pitchFamily="18" charset="0"/>
            </a:endParaRPr>
          </a:p>
          <a:p>
            <a:pPr>
              <a:buNone/>
            </a:pPr>
            <a:r>
              <a:rPr lang="pl-PL" sz="2000" baseline="30000" dirty="0" smtClean="0"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pl-PL" baseline="30000" dirty="0" smtClean="0">
              <a:cs typeface="Times New Roman" pitchFamily="18" charset="0"/>
            </a:endParaRPr>
          </a:p>
          <a:p>
            <a:pPr>
              <a:buNone/>
            </a:pPr>
            <a:endParaRPr lang="pl-PL" dirty="0" smtClean="0"/>
          </a:p>
          <a:p>
            <a:endParaRPr lang="pl-PL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LHC: w poszukiwaniu przeszłości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14348" y="14285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pic>
        <p:nvPicPr>
          <p:cNvPr id="9" name="Obraz 8" descr="Spitzer_M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86191"/>
            <a:ext cx="3143272" cy="1785950"/>
          </a:xfrm>
          <a:prstGeom prst="rect">
            <a:avLst/>
          </a:prstGeom>
        </p:spPr>
      </p:pic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571472" y="5500702"/>
            <a:ext cx="2714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Galaktyka M81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Obraz 10" descr="Nears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96" y="2214554"/>
            <a:ext cx="4229104" cy="3357586"/>
          </a:xfrm>
          <a:prstGeom prst="rect">
            <a:avLst/>
          </a:prstGeom>
        </p:spPr>
      </p:pic>
      <p:sp>
        <p:nvSpPr>
          <p:cNvPr id="12" name="Symbol zastępczy zawartości 2"/>
          <p:cNvSpPr txBox="1">
            <a:spLocks/>
          </p:cNvSpPr>
          <p:nvPr/>
        </p:nvSpPr>
        <p:spPr bwMode="auto">
          <a:xfrm>
            <a:off x="5286380" y="5500702"/>
            <a:ext cx="22145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4929190" y="5500702"/>
            <a:ext cx="421481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600" kern="0" dirty="0" smtClean="0">
                <a:latin typeface="+mn-lt"/>
                <a:cs typeface="Times New Roman" pitchFamily="18" charset="0"/>
              </a:rPr>
              <a:t>Wszechświat do odległości  200 mln lat świetlnych</a:t>
            </a:r>
            <a:endParaRPr kumimoji="0" lang="pl-PL" sz="16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l-P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126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388194-CC5B-45AC-A12E-A8C698EE19CE}" type="slidenum">
              <a:rPr lang="pl-PL"/>
              <a:pPr/>
              <a:t>30</a:t>
            </a:fld>
            <a:endParaRPr lang="pl-PL"/>
          </a:p>
        </p:txBody>
      </p:sp>
      <p:pic>
        <p:nvPicPr>
          <p:cNvPr id="11269" name="Picture 3" descr="oddz_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53610"/>
          <a:stretch>
            <a:fillRect/>
          </a:stretch>
        </p:blipFill>
        <p:spPr>
          <a:xfrm>
            <a:off x="179388" y="857232"/>
            <a:ext cx="8964612" cy="4835525"/>
          </a:xfrm>
          <a:noFill/>
        </p:spPr>
      </p:pic>
      <p:sp>
        <p:nvSpPr>
          <p:cNvPr id="6" name="Prostokąt 5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786314" y="2143116"/>
            <a:ext cx="2000264" cy="3429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/>
              <a:t>?</a:t>
            </a:r>
            <a:endParaRPr lang="pl-PL" sz="4800" dirty="0"/>
          </a:p>
        </p:txBody>
      </p:sp>
      <p:sp>
        <p:nvSpPr>
          <p:cNvPr id="8" name="Prostokąt 7"/>
          <p:cNvSpPr/>
          <p:nvPr/>
        </p:nvSpPr>
        <p:spPr>
          <a:xfrm>
            <a:off x="6786578" y="3929066"/>
            <a:ext cx="1071570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126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388194-CC5B-45AC-A12E-A8C698EE19CE}" type="slidenum">
              <a:rPr lang="pl-PL"/>
              <a:pPr/>
              <a:t>31</a:t>
            </a:fld>
            <a:endParaRPr lang="pl-PL"/>
          </a:p>
        </p:txBody>
      </p:sp>
      <p:pic>
        <p:nvPicPr>
          <p:cNvPr id="11269" name="Picture 3" descr="oddz_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53610"/>
          <a:stretch>
            <a:fillRect/>
          </a:stretch>
        </p:blipFill>
        <p:spPr>
          <a:xfrm>
            <a:off x="179388" y="857232"/>
            <a:ext cx="8964612" cy="4835525"/>
          </a:xfrm>
          <a:noFill/>
        </p:spPr>
      </p:pic>
      <p:sp>
        <p:nvSpPr>
          <p:cNvPr id="6" name="Prostokąt 5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229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3461-CBA0-496F-A3C8-7034B214A3B9}" type="slidenum">
              <a:rPr lang="pl-PL"/>
              <a:pPr/>
              <a:t>32</a:t>
            </a:fld>
            <a:endParaRPr lang="pl-PL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2294" name="Picture 4" descr="oddz_1"/>
          <p:cNvPicPr>
            <a:picLocks noChangeAspect="1" noChangeArrowheads="1"/>
          </p:cNvPicPr>
          <p:nvPr/>
        </p:nvPicPr>
        <p:blipFill>
          <a:blip r:embed="rId3"/>
          <a:srcRect b="57956"/>
          <a:stretch>
            <a:fillRect/>
          </a:stretch>
        </p:blipFill>
        <p:spPr bwMode="auto">
          <a:xfrm>
            <a:off x="0" y="1000108"/>
            <a:ext cx="9144000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4929190" y="2500306"/>
            <a:ext cx="2071702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dirty="0" smtClean="0"/>
              <a:t>?</a:t>
            </a:r>
            <a:endParaRPr lang="pl-PL" sz="4800" dirty="0"/>
          </a:p>
        </p:txBody>
      </p:sp>
      <p:sp>
        <p:nvSpPr>
          <p:cNvPr id="9" name="Prostokąt 8"/>
          <p:cNvSpPr/>
          <p:nvPr/>
        </p:nvSpPr>
        <p:spPr>
          <a:xfrm>
            <a:off x="7000892" y="4143380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229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3461-CBA0-496F-A3C8-7034B214A3B9}" type="slidenum">
              <a:rPr lang="pl-PL"/>
              <a:pPr/>
              <a:t>33</a:t>
            </a:fld>
            <a:endParaRPr lang="pl-PL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2294" name="Picture 4" descr="oddz_1"/>
          <p:cNvPicPr>
            <a:picLocks noChangeAspect="1" noChangeArrowheads="1"/>
          </p:cNvPicPr>
          <p:nvPr/>
        </p:nvPicPr>
        <p:blipFill>
          <a:blip r:embed="rId3"/>
          <a:srcRect b="57956"/>
          <a:stretch>
            <a:fillRect/>
          </a:stretch>
        </p:blipFill>
        <p:spPr bwMode="auto">
          <a:xfrm>
            <a:off x="0" y="1000108"/>
            <a:ext cx="9144000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331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B7D592-5323-4A6B-A908-0CEDDC00FCDD}" type="slidenum">
              <a:rPr lang="pl-PL"/>
              <a:pPr/>
              <a:t>34</a:t>
            </a:fld>
            <a:endParaRPr lang="pl-PL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dirty="0" smtClean="0">
                <a:solidFill>
                  <a:schemeClr val="hlink"/>
                </a:solidFill>
              </a:rPr>
              <a:t>Cząstki w Modelu Standardowym</a:t>
            </a:r>
          </a:p>
        </p:txBody>
      </p:sp>
      <p:pic>
        <p:nvPicPr>
          <p:cNvPr id="1331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5575" y="1595438"/>
            <a:ext cx="6430963" cy="4438650"/>
          </a:xfrm>
          <a:noFill/>
        </p:spPr>
      </p:pic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6588125" y="4868863"/>
            <a:ext cx="238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b="1"/>
              <a:t>Tego szukamy!</a:t>
            </a: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 flipH="1" flipV="1">
            <a:off x="7308850" y="3429000"/>
            <a:ext cx="1008063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stopki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433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59BB41-7EA1-4A1F-B855-ED1C45AB731A}" type="slidenum">
              <a:rPr lang="pl-PL"/>
              <a:pPr/>
              <a:t>35</a:t>
            </a:fld>
            <a:endParaRPr lang="pl-PL"/>
          </a:p>
        </p:txBody>
      </p:sp>
      <p:sp>
        <p:nvSpPr>
          <p:cNvPr id="14341" name="Text Box 1027"/>
          <p:cNvSpPr txBox="1">
            <a:spLocks noChangeArrowheads="1"/>
          </p:cNvSpPr>
          <p:nvPr/>
        </p:nvSpPr>
        <p:spPr bwMode="auto">
          <a:xfrm>
            <a:off x="1071538" y="714356"/>
            <a:ext cx="6402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3600" b="1" dirty="0">
                <a:solidFill>
                  <a:schemeClr val="hlink"/>
                </a:solidFill>
              </a:rPr>
              <a:t>Model Standardowy – </a:t>
            </a:r>
          </a:p>
          <a:p>
            <a:pPr algn="ctr"/>
            <a:r>
              <a:rPr lang="pl-PL" sz="2400" b="1" dirty="0">
                <a:solidFill>
                  <a:schemeClr val="hlink"/>
                </a:solidFill>
              </a:rPr>
              <a:t>współczesna teoria cząstek elementarnych</a:t>
            </a:r>
            <a:endParaRPr lang="en-GB" sz="2400" b="1" dirty="0">
              <a:solidFill>
                <a:schemeClr val="hlink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288" y="1700213"/>
            <a:ext cx="8569325" cy="4432871"/>
          </a:xfrm>
          <a:prstGeom prst="rect">
            <a:avLst/>
          </a:prstGeom>
          <a:noFill/>
          <a:ln>
            <a:noFill/>
          </a:ln>
        </p:spPr>
        <p:txBody>
          <a:bodyPr tIns="36000" bIns="36000">
            <a:spAutoFit/>
          </a:bodyPr>
          <a:lstStyle/>
          <a:p>
            <a:pPr>
              <a:lnSpc>
                <a:spcPts val="2640"/>
              </a:lnSpc>
              <a:spcBef>
                <a:spcPts val="600"/>
              </a:spcBef>
              <a:defRPr/>
            </a:pPr>
            <a:r>
              <a:rPr lang="pl-PL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Własności:</a:t>
            </a:r>
          </a:p>
          <a:p>
            <a:pPr marL="457200" indent="-457200">
              <a:lnSpc>
                <a:spcPts val="264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Opisuje trzy spośród czterech oddziaływań: elektromagnetyczne, słabe i silne.</a:t>
            </a:r>
          </a:p>
          <a:p>
            <a:pPr marL="457200" indent="-457200">
              <a:lnSpc>
                <a:spcPts val="264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Nie opisuje oddziaływań grawitacyjnych.</a:t>
            </a:r>
          </a:p>
          <a:p>
            <a:pPr marL="457200" indent="-457200">
              <a:lnSpc>
                <a:spcPts val="264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Zawiera w sobie wcześniejsze teorie:</a:t>
            </a:r>
          </a:p>
          <a:p>
            <a:pPr marL="900000" indent="-457200">
              <a:lnSpc>
                <a:spcPts val="264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pl-PL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Mechanika kwantowa,</a:t>
            </a:r>
          </a:p>
          <a:p>
            <a:pPr marL="900000" indent="-457200">
              <a:lnSpc>
                <a:spcPts val="264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pl-PL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Chromodynamika</a:t>
            </a:r>
            <a:r>
              <a:rPr lang="pl-PL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kwantowa (teoria oddziaływań silnych)</a:t>
            </a:r>
            <a:endParaRPr lang="pl-PL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900000" indent="-457200">
              <a:lnSpc>
                <a:spcPts val="2640"/>
              </a:lnSpc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pl-PL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Teoria oddziaływań </a:t>
            </a:r>
            <a:r>
              <a:rPr lang="pl-PL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elektrosłabych</a:t>
            </a:r>
            <a:endParaRPr lang="pl-PL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ts val="264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 19 swobodnych parametrów, których wartości nie wyjaśnia.</a:t>
            </a:r>
          </a:p>
          <a:p>
            <a:pPr marL="457200" indent="-457200">
              <a:lnSpc>
                <a:spcPts val="264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l-PL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Zgadza się z doświadczeniem do ułamków procenta. </a:t>
            </a:r>
          </a:p>
          <a:p>
            <a:pPr algn="ctr">
              <a:lnSpc>
                <a:spcPts val="2640"/>
              </a:lnSpc>
              <a:spcBef>
                <a:spcPts val="600"/>
              </a:spcBef>
              <a:defRPr/>
            </a:pPr>
            <a:endParaRPr lang="pl-PL" sz="22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stopki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C3169E-A2D8-4321-B955-238A4DA6044A}" type="slidenum">
              <a:rPr lang="pl-PL"/>
              <a:pPr/>
              <a:t>36</a:t>
            </a:fld>
            <a:endParaRPr lang="pl-PL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42844" y="1000108"/>
            <a:ext cx="8856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200" dirty="0">
                <a:solidFill>
                  <a:schemeClr val="hlink"/>
                </a:solidFill>
              </a:rPr>
              <a:t>Kilka przykładów naszej niewiedzy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42844" y="2000240"/>
            <a:ext cx="885666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pl-PL" sz="2400" dirty="0"/>
              <a:t> Skąd się biorą masy cząstek i czemu są takie – jakie są? </a:t>
            </a:r>
            <a:endParaRPr lang="pl-PL" sz="2400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pl-PL" sz="2400" dirty="0">
                <a:solidFill>
                  <a:srgbClr val="FF0000"/>
                </a:solidFill>
              </a:rPr>
              <a:t> Czy istnieje bozon </a:t>
            </a:r>
            <a:r>
              <a:rPr lang="pl-PL" sz="2400" dirty="0" err="1">
                <a:solidFill>
                  <a:srgbClr val="FF0000"/>
                </a:solidFill>
              </a:rPr>
              <a:t>Higgsa</a:t>
            </a:r>
            <a:r>
              <a:rPr lang="pl-PL" sz="2400" dirty="0">
                <a:solidFill>
                  <a:srgbClr val="FF0000"/>
                </a:solidFill>
              </a:rPr>
              <a:t>?</a:t>
            </a:r>
          </a:p>
          <a:p>
            <a:pPr marL="342900" indent="-342900">
              <a:buFontTx/>
              <a:buAutoNum type="arabicPeriod"/>
            </a:pPr>
            <a:r>
              <a:rPr lang="pl-PL" sz="2400" dirty="0">
                <a:solidFill>
                  <a:srgbClr val="FF0000"/>
                </a:solidFill>
              </a:rPr>
              <a:t> Gdzie się podziała antymateria?</a:t>
            </a:r>
          </a:p>
          <a:p>
            <a:pPr marL="342900" indent="-342900">
              <a:buFontTx/>
              <a:buAutoNum type="arabicPeriod"/>
            </a:pPr>
            <a:r>
              <a:rPr lang="pl-PL" sz="2400" dirty="0">
                <a:solidFill>
                  <a:srgbClr val="FF0000"/>
                </a:solidFill>
              </a:rPr>
              <a:t> Gdzie  i czym jest niewidoczna część Wszechświata? („ciemna materia” i „ciemna energia”)</a:t>
            </a:r>
          </a:p>
          <a:p>
            <a:pPr marL="342900" indent="-342900">
              <a:buFontTx/>
              <a:buAutoNum type="arabicPeriod"/>
            </a:pPr>
            <a:r>
              <a:rPr lang="pl-PL" sz="2400" dirty="0" smtClean="0">
                <a:solidFill>
                  <a:srgbClr val="FF0000"/>
                </a:solidFill>
              </a:rPr>
              <a:t>Jak </a:t>
            </a:r>
            <a:r>
              <a:rPr lang="pl-PL" sz="2400" dirty="0">
                <a:solidFill>
                  <a:srgbClr val="FF0000"/>
                </a:solidFill>
              </a:rPr>
              <a:t>formował się wczesny </a:t>
            </a:r>
            <a:r>
              <a:rPr lang="pl-PL" sz="2400" dirty="0" smtClean="0">
                <a:solidFill>
                  <a:srgbClr val="FF0000"/>
                </a:solidFill>
              </a:rPr>
              <a:t>Wszechświat – „gdzie” jest </a:t>
            </a:r>
            <a:r>
              <a:rPr lang="pl-PL" sz="2400" dirty="0" err="1" smtClean="0">
                <a:solidFill>
                  <a:srgbClr val="FF0000"/>
                </a:solidFill>
              </a:rPr>
              <a:t>inflaton</a:t>
            </a:r>
            <a:r>
              <a:rPr lang="pl-PL" sz="2400" dirty="0" smtClean="0">
                <a:solidFill>
                  <a:srgbClr val="FF0000"/>
                </a:solidFill>
              </a:rPr>
              <a:t>? </a:t>
            </a:r>
            <a:endParaRPr lang="pl-PL" sz="2400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pl-PL" sz="2400" dirty="0"/>
              <a:t> Jakie są własności kwarków w stanie swobodnym? </a:t>
            </a:r>
            <a:r>
              <a:rPr lang="pl-PL" sz="2400" dirty="0" smtClean="0"/>
              <a:t>(</a:t>
            </a:r>
            <a:r>
              <a:rPr lang="pl-PL" sz="2400" dirty="0"/>
              <a:t>Czym jest „plazma </a:t>
            </a:r>
            <a:r>
              <a:rPr lang="pl-PL" sz="2400" dirty="0" err="1"/>
              <a:t>kwarkowo-gluonowa</a:t>
            </a:r>
            <a:r>
              <a:rPr lang="pl-PL" sz="2400" dirty="0" smtClean="0"/>
              <a:t>”?) </a:t>
            </a:r>
          </a:p>
          <a:p>
            <a:pPr marL="342900" indent="-342900">
              <a:buFontTx/>
              <a:buAutoNum type="arabicPeriod"/>
            </a:pPr>
            <a:r>
              <a:rPr lang="pl-PL" sz="2400" dirty="0" smtClean="0"/>
              <a:t>Czy istnieją „ukryte” wymiary przestrzeni?</a:t>
            </a:r>
          </a:p>
          <a:p>
            <a:pPr marL="342900" indent="-342900">
              <a:buFontTx/>
              <a:buAutoNum type="arabicPeriod"/>
            </a:pPr>
            <a:r>
              <a:rPr lang="pl-PL" sz="2400" dirty="0" smtClean="0"/>
              <a:t> Czy istnieją cząstki </a:t>
            </a:r>
            <a:r>
              <a:rPr lang="pl-PL" sz="2400" dirty="0" err="1" smtClean="0"/>
              <a:t>supersymetryczne</a:t>
            </a:r>
            <a:r>
              <a:rPr lang="pl-PL" sz="2400" dirty="0" smtClean="0"/>
              <a:t>?</a:t>
            </a:r>
          </a:p>
          <a:p>
            <a:pPr marL="342900" indent="-342900"/>
            <a:endParaRPr lang="pl-PL" sz="2400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eriod"/>
            </a:pPr>
            <a:endParaRPr lang="pl-PL" sz="2400" dirty="0"/>
          </a:p>
          <a:p>
            <a:pPr marL="342900" indent="-342900"/>
            <a:endParaRPr lang="en-GB" sz="2400" dirty="0"/>
          </a:p>
        </p:txBody>
      </p:sp>
      <p:sp>
        <p:nvSpPr>
          <p:cNvPr id="6" name="Prostokąt 5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  <p:pic>
        <p:nvPicPr>
          <p:cNvPr id="5" name="Obraz 4" descr="historyuni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51" y="857232"/>
            <a:ext cx="8247298" cy="600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  <p:pic>
        <p:nvPicPr>
          <p:cNvPr id="5" name="Obraz 4" descr="standard_model_a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2" y="571480"/>
            <a:ext cx="9043516" cy="6286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741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0E2695-EE07-4FFA-8220-F935BCDC557C}" type="slidenum">
              <a:rPr lang="pl-PL"/>
              <a:pPr/>
              <a:t>39</a:t>
            </a:fld>
            <a:endParaRPr lang="pl-PL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186766" cy="560406"/>
          </a:xfrm>
        </p:spPr>
        <p:txBody>
          <a:bodyPr/>
          <a:lstStyle/>
          <a:p>
            <a:r>
              <a:rPr lang="pl-PL" sz="1800" i="1" dirty="0" smtClean="0">
                <a:solidFill>
                  <a:srgbClr val="92D050"/>
                </a:solidFill>
              </a:rPr>
              <a:t>LHC: akcelerator i poszukiwanie przeszłości</a:t>
            </a:r>
            <a:endParaRPr lang="pl-PL" sz="1800" i="1" dirty="0">
              <a:solidFill>
                <a:srgbClr val="92D050"/>
              </a:solidFill>
            </a:endParaRPr>
          </a:p>
        </p:txBody>
      </p:sp>
      <p:pic>
        <p:nvPicPr>
          <p:cNvPr id="174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6978"/>
          <a:stretch>
            <a:fillRect/>
          </a:stretch>
        </p:blipFill>
        <p:spPr>
          <a:xfrm>
            <a:off x="642910" y="857232"/>
            <a:ext cx="7777162" cy="508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3357562"/>
            <a:ext cx="8072494" cy="2857520"/>
          </a:xfrm>
        </p:spPr>
        <p:txBody>
          <a:bodyPr/>
          <a:lstStyle/>
          <a:p>
            <a:pPr>
              <a:buNone/>
            </a:pPr>
            <a:r>
              <a:rPr lang="pl-PL" sz="1800" baseline="30000" dirty="0" smtClean="0">
                <a:cs typeface="Times New Roman" pitchFamily="18" charset="0"/>
              </a:rPr>
              <a:t>Obserwacja: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Droga Mleczna (nasza galaktyka) jest typową galaktyką jakich we Wszechświecie jest bardzo dużo.</a:t>
            </a:r>
          </a:p>
          <a:p>
            <a:pPr>
              <a:buFont typeface="Arial" pitchFamily="34" charset="0"/>
              <a:buChar char="•"/>
            </a:pPr>
            <a:r>
              <a:rPr lang="pl-PL" sz="1800" dirty="0" smtClean="0"/>
              <a:t>W skali setek megaparseków Wszechświat zaczyna wyglądać jednorodnie</a:t>
            </a:r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Zasada kosmologiczna (zasada kopernikańska): wszechświat wygląda tak samo niezależnie od tego gdzie się znajdujemy i w którą stronę patrzymy</a:t>
            </a:r>
          </a:p>
          <a:p>
            <a:pPr>
              <a:buNone/>
            </a:pPr>
            <a:endParaRPr lang="pl-PL" baseline="30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pl-PL" baseline="30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70C33-926A-4EEF-A599-FA53C6479554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3786182" y="4643446"/>
            <a:ext cx="484632" cy="50006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14348" y="142852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pic>
        <p:nvPicPr>
          <p:cNvPr id="10" name="Obraz 9" descr="milkyWayTop1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571480"/>
            <a:ext cx="3143272" cy="3000396"/>
          </a:xfrm>
          <a:prstGeom prst="rect">
            <a:avLst/>
          </a:prstGeom>
        </p:spPr>
      </p:pic>
      <p:pic>
        <p:nvPicPr>
          <p:cNvPr id="12" name="Obraz 11" descr="solar_system_orbit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71480"/>
            <a:ext cx="5214974" cy="3005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stopki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8435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449270-5FC1-462B-A6C6-4256AD1BFB86}" type="slidenum">
              <a:rPr lang="pl-PL"/>
              <a:pPr/>
              <a:t>40</a:t>
            </a:fld>
            <a:endParaRPr lang="pl-PL"/>
          </a:p>
        </p:txBody>
      </p:sp>
      <p:pic>
        <p:nvPicPr>
          <p:cNvPr id="66563" name="Picture 3" descr="C:\Moje dokumenty\festiwal\cern-p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28802"/>
            <a:ext cx="7929618" cy="416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071802" y="1000109"/>
            <a:ext cx="5286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l-PL" sz="2400" b="1" dirty="0">
                <a:solidFill>
                  <a:srgbClr val="CC3300"/>
                </a:solidFill>
              </a:rPr>
              <a:t>CERN</a:t>
            </a:r>
            <a:r>
              <a:rPr lang="pl-PL" sz="2400" b="1" dirty="0"/>
              <a:t> </a:t>
            </a:r>
            <a:r>
              <a:rPr lang="pl-PL" sz="2400" b="1" dirty="0">
                <a:solidFill>
                  <a:schemeClr val="accent2"/>
                </a:solidFill>
              </a:rPr>
              <a:t>- przed wejściem głównym – </a:t>
            </a:r>
          </a:p>
          <a:p>
            <a:pPr algn="ctr" eaLnBrk="0" hangingPunct="0"/>
            <a:r>
              <a:rPr lang="pl-PL" sz="2400" b="1" dirty="0">
                <a:solidFill>
                  <a:schemeClr val="accent2"/>
                </a:solidFill>
              </a:rPr>
              <a:t>flagi państw - członków </a:t>
            </a:r>
            <a:r>
              <a:rPr lang="pl-PL" sz="2400" b="1" dirty="0" err="1">
                <a:solidFill>
                  <a:schemeClr val="accent2"/>
                </a:solidFill>
              </a:rPr>
              <a:t>CERN-u</a:t>
            </a:r>
            <a:endParaRPr lang="pl-PL" sz="2400" b="1" dirty="0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428596" y="1000108"/>
            <a:ext cx="2643188" cy="954088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 dirty="0">
                <a:solidFill>
                  <a:srgbClr val="FFFF00"/>
                </a:solidFill>
              </a:rPr>
              <a:t>Tak, jesteśmy</a:t>
            </a:r>
          </a:p>
          <a:p>
            <a:pPr algn="ctr"/>
            <a:r>
              <a:rPr lang="pl-PL" sz="2800" b="1" dirty="0">
                <a:solidFill>
                  <a:srgbClr val="FFFF00"/>
                </a:solidFill>
              </a:rPr>
              <a:t>jako kraj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8596" y="142852"/>
            <a:ext cx="8186766" cy="5604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utoUpdateAnimBg="0"/>
      <p:bldP spid="66565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stopki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20483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2273DB-BE45-45BC-A531-2698791FED0E}" type="slidenum">
              <a:rPr lang="pl-PL"/>
              <a:pPr/>
              <a:t>41</a:t>
            </a:fld>
            <a:endParaRPr lang="pl-PL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785794"/>
            <a:ext cx="8229600" cy="357206"/>
          </a:xfrm>
        </p:spPr>
        <p:txBody>
          <a:bodyPr/>
          <a:lstStyle/>
          <a:p>
            <a:pPr eaLnBrk="1" hangingPunct="1"/>
            <a:r>
              <a:rPr lang="pl-PL" sz="4000" dirty="0" smtClean="0">
                <a:solidFill>
                  <a:schemeClr val="hlink"/>
                </a:solidFill>
              </a:rPr>
              <a:t>Akceleratory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714488"/>
            <a:ext cx="4000528" cy="2643206"/>
          </a:xfrm>
        </p:spPr>
        <p:txBody>
          <a:bodyPr/>
          <a:lstStyle/>
          <a:p>
            <a:pPr eaLnBrk="1" hangingPunct="1">
              <a:buNone/>
            </a:pPr>
            <a:r>
              <a:rPr lang="pl-PL" sz="2800" dirty="0" smtClean="0"/>
              <a:t>    </a:t>
            </a:r>
          </a:p>
        </p:txBody>
      </p:sp>
      <p:pic>
        <p:nvPicPr>
          <p:cNvPr id="20486" name="Picture 4" descr="Lina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92617" y="1000108"/>
            <a:ext cx="2567233" cy="3652855"/>
          </a:xfrm>
          <a:noFill/>
        </p:spPr>
      </p:pic>
      <p:pic>
        <p:nvPicPr>
          <p:cNvPr id="20487" name="Picture 5" descr="linacdia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28662" y="5214950"/>
            <a:ext cx="6915150" cy="1046163"/>
          </a:xfrm>
          <a:noFill/>
        </p:spPr>
      </p:pic>
      <p:pic>
        <p:nvPicPr>
          <p:cNvPr id="20488" name="Picture 6" descr="bateria3"/>
          <p:cNvPicPr>
            <a:picLocks noChangeAspect="1" noChangeArrowheads="1"/>
          </p:cNvPicPr>
          <p:nvPr/>
        </p:nvPicPr>
        <p:blipFill>
          <a:blip r:embed="rId5"/>
          <a:srcRect l="4324" t="9906" r="12381" b="15213"/>
          <a:stretch>
            <a:fillRect/>
          </a:stretch>
        </p:blipFill>
        <p:spPr bwMode="auto">
          <a:xfrm>
            <a:off x="4143372" y="1571612"/>
            <a:ext cx="2232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928662" y="4786322"/>
            <a:ext cx="6893234" cy="424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400" dirty="0">
                <a:latin typeface="+mn-lt"/>
              </a:rPr>
              <a:t>Jednostka energii: elektronowolt 1eV = 1.6</a:t>
            </a:r>
            <a:r>
              <a:rPr lang="en-US" sz="2400" dirty="0">
                <a:latin typeface="+mn-lt"/>
                <a:cs typeface="Times New Roman" pitchFamily="18" charset="0"/>
              </a:rPr>
              <a:t>·</a:t>
            </a:r>
            <a:r>
              <a:rPr lang="pl-PL" sz="2400" dirty="0">
                <a:latin typeface="+mn-lt"/>
              </a:rPr>
              <a:t>10</a:t>
            </a:r>
            <a:r>
              <a:rPr lang="pl-PL" sz="2400" baseline="30000" dirty="0">
                <a:latin typeface="+mn-lt"/>
              </a:rPr>
              <a:t>-19</a:t>
            </a:r>
            <a:r>
              <a:rPr lang="pl-PL" sz="2400" dirty="0">
                <a:latin typeface="+mn-lt"/>
              </a:rPr>
              <a:t>J</a:t>
            </a:r>
            <a:endParaRPr lang="en-GB" sz="2400" dirty="0"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142844" y="2000240"/>
            <a:ext cx="4143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Służą do przyspieszania naładowanych cząstek (protonów, elektronów, pozytonów, antyprotonów)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stopki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21507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49A8B8-C325-4D97-8422-8F8D912B3EFA}" type="slidenum">
              <a:rPr lang="pl-PL"/>
              <a:pPr/>
              <a:t>42</a:t>
            </a:fld>
            <a:endParaRPr lang="pl-PL"/>
          </a:p>
        </p:txBody>
      </p:sp>
      <p:pic>
        <p:nvPicPr>
          <p:cNvPr id="21508" name="Obraz 3" descr="accelerati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8855106" cy="521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ymbol zastępczy stopki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028" name="Symbol zastępczy numeru slajd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D429E0-6EB3-4FDA-9DDD-DF8D7B9903B2}" type="slidenum">
              <a:rPr lang="pl-PL"/>
              <a:pPr/>
              <a:t>43</a:t>
            </a:fld>
            <a:endParaRPr lang="pl-PL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dirty="0" smtClean="0">
                <a:solidFill>
                  <a:schemeClr val="hlink"/>
                </a:solidFill>
              </a:rPr>
              <a:t>Wielki </a:t>
            </a:r>
            <a:r>
              <a:rPr lang="pl-PL" sz="3600" dirty="0" err="1" smtClean="0">
                <a:solidFill>
                  <a:schemeClr val="hlink"/>
                </a:solidFill>
              </a:rPr>
              <a:t>Zderzacz</a:t>
            </a:r>
            <a:r>
              <a:rPr lang="pl-PL" sz="3600" dirty="0" smtClean="0">
                <a:solidFill>
                  <a:schemeClr val="hlink"/>
                </a:solidFill>
              </a:rPr>
              <a:t> Hadronów</a:t>
            </a:r>
            <a:endParaRPr lang="en-GB" sz="3600" dirty="0" smtClean="0">
              <a:solidFill>
                <a:schemeClr val="hlink"/>
              </a:solidFill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14620"/>
            <a:ext cx="4357686" cy="3660784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pl-PL" sz="2000" dirty="0" smtClean="0"/>
              <a:t> Energia pociągu (30 wagonów, </a:t>
            </a:r>
          </a:p>
          <a:p>
            <a:pPr eaLnBrk="1" hangingPunct="1">
              <a:buNone/>
            </a:pPr>
            <a:r>
              <a:rPr lang="pl-PL" sz="2000" dirty="0" smtClean="0"/>
              <a:t>      masa=20 t + 60 t, v=150 km/h) ~  energia protonów w wiązkach</a:t>
            </a:r>
          </a:p>
          <a:p>
            <a:pPr eaLnBrk="1" hangingPunct="1"/>
            <a:r>
              <a:rPr lang="pl-PL" sz="2000" dirty="0" smtClean="0"/>
              <a:t>Zderzenia co 25ns (1ns=10</a:t>
            </a:r>
            <a:r>
              <a:rPr lang="pl-PL" sz="2000" baseline="30000" dirty="0" smtClean="0"/>
              <a:t>-9</a:t>
            </a:r>
            <a:r>
              <a:rPr lang="pl-PL" sz="2000" dirty="0" smtClean="0"/>
              <a:t> s) , </a:t>
            </a:r>
            <a:br>
              <a:rPr lang="pl-PL" sz="2000" dirty="0" smtClean="0"/>
            </a:br>
            <a:r>
              <a:rPr lang="pl-PL" sz="2000" dirty="0" smtClean="0"/>
              <a:t>około 20 oddziaływań </a:t>
            </a:r>
            <a:r>
              <a:rPr lang="pl-PL" sz="2000" dirty="0" err="1" smtClean="0"/>
              <a:t>p-p</a:t>
            </a:r>
            <a:r>
              <a:rPr lang="pl-PL" sz="2000" dirty="0" smtClean="0"/>
              <a:t> </a:t>
            </a:r>
            <a:br>
              <a:rPr lang="pl-PL" sz="2000" dirty="0" smtClean="0"/>
            </a:br>
            <a:r>
              <a:rPr lang="pl-PL" sz="2000" dirty="0" smtClean="0"/>
              <a:t>w jednym przecięciu wiązek</a:t>
            </a:r>
          </a:p>
          <a:p>
            <a:pPr eaLnBrk="1" hangingPunct="1"/>
            <a:r>
              <a:rPr lang="pl-PL" sz="2000" dirty="0" smtClean="0"/>
              <a:t>4 Duże eksperymenty w tym</a:t>
            </a:r>
            <a:br>
              <a:rPr lang="pl-PL" sz="2000" dirty="0" smtClean="0"/>
            </a:br>
            <a:r>
              <a:rPr lang="pl-PL" sz="2000" dirty="0" smtClean="0"/>
              <a:t>CMS i ATLAS </a:t>
            </a:r>
          </a:p>
        </p:txBody>
      </p:sp>
      <p:pic>
        <p:nvPicPr>
          <p:cNvPr id="1031" name="Picture 4" descr="0606052-A4-at-144-dp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 l="14447" t="10086" r="10298" b="22145"/>
          <a:stretch>
            <a:fillRect/>
          </a:stretch>
        </p:blipFill>
        <p:spPr>
          <a:xfrm>
            <a:off x="4214810" y="2714619"/>
            <a:ext cx="4929190" cy="3585379"/>
          </a:xfrm>
          <a:noFill/>
        </p:spPr>
      </p:pic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Równanie" r:id="rId5" imgW="114120" imgH="215640" progId="Equation.3">
              <p:embed/>
            </p:oleObj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1142984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pl-PL" dirty="0" smtClean="0"/>
              <a:t>    </a:t>
            </a:r>
            <a:r>
              <a:rPr lang="pl-PL" sz="2000" dirty="0" smtClean="0"/>
              <a:t>LHC = </a:t>
            </a:r>
            <a:r>
              <a:rPr lang="pl-PL" sz="2000" dirty="0" err="1" smtClean="0"/>
              <a:t>Large</a:t>
            </a:r>
            <a:r>
              <a:rPr lang="pl-PL" sz="2000" dirty="0" smtClean="0"/>
              <a:t> Hadron </a:t>
            </a:r>
            <a:r>
              <a:rPr lang="pl-PL" sz="2000" dirty="0" err="1" smtClean="0"/>
              <a:t>Collider</a:t>
            </a:r>
            <a:r>
              <a:rPr lang="pl-PL" sz="2000" dirty="0" smtClean="0"/>
              <a:t> (Wielki </a:t>
            </a:r>
            <a:r>
              <a:rPr lang="pl-PL" sz="2000" dirty="0" err="1" smtClean="0"/>
              <a:t>Zderzacz</a:t>
            </a:r>
            <a:r>
              <a:rPr lang="pl-PL" sz="2000" dirty="0" smtClean="0"/>
              <a:t> Hadronów)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 smtClean="0"/>
              <a:t>    Ostatnie „ogniwo” kompleksu akceleratorów w </a:t>
            </a:r>
            <a:r>
              <a:rPr lang="pl-PL" sz="2000" dirty="0" err="1" smtClean="0"/>
              <a:t>CERNie</a:t>
            </a:r>
            <a:r>
              <a:rPr lang="pl-PL" sz="2000" dirty="0" smtClean="0"/>
              <a:t>,  obwód: 27km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 smtClean="0"/>
              <a:t>    </a:t>
            </a:r>
            <a:r>
              <a:rPr lang="pl-PL" sz="2000" dirty="0" err="1" smtClean="0"/>
              <a:t>p+p</a:t>
            </a:r>
            <a:r>
              <a:rPr lang="pl-PL" sz="2000" dirty="0" smtClean="0"/>
              <a:t>:   E=7TeV+7TeV = 14TeV (1TeV= 10</a:t>
            </a:r>
            <a:r>
              <a:rPr lang="pl-PL" sz="2000" baseline="30000" dirty="0" smtClean="0"/>
              <a:t>12 </a:t>
            </a:r>
            <a:r>
              <a:rPr lang="pl-PL" sz="2000" dirty="0" err="1" smtClean="0"/>
              <a:t>eV</a:t>
            </a:r>
            <a:r>
              <a:rPr lang="pl-PL" sz="2000" dirty="0" smtClean="0"/>
              <a:t>) </a:t>
            </a:r>
          </a:p>
          <a:p>
            <a:pPr eaLnBrk="1" hangingPunct="1"/>
            <a:r>
              <a:rPr lang="pl-PL" sz="2000" dirty="0" smtClean="0"/>
              <a:t>     (14</a:t>
            </a:r>
            <a:r>
              <a:rPr lang="en-US" sz="2000" dirty="0" smtClean="0">
                <a:cs typeface="Times New Roman" pitchFamily="18" charset="0"/>
              </a:rPr>
              <a:t>·</a:t>
            </a:r>
            <a:r>
              <a:rPr lang="pl-PL" sz="2000" dirty="0" smtClean="0">
                <a:cs typeface="Times New Roman" pitchFamily="18" charset="0"/>
              </a:rPr>
              <a:t>10</a:t>
            </a:r>
            <a:r>
              <a:rPr lang="pl-PL" sz="2000" baseline="30000" dirty="0" smtClean="0">
                <a:cs typeface="Times New Roman" pitchFamily="18" charset="0"/>
              </a:rPr>
              <a:t>12</a:t>
            </a:r>
            <a:r>
              <a:rPr lang="en-US" sz="2000" dirty="0" smtClean="0">
                <a:cs typeface="Times New Roman" pitchFamily="18" charset="0"/>
              </a:rPr>
              <a:t>·</a:t>
            </a:r>
            <a:r>
              <a:rPr lang="pl-PL" sz="2000" dirty="0" smtClean="0">
                <a:cs typeface="Times New Roman" pitchFamily="18" charset="0"/>
              </a:rPr>
              <a:t>1.6</a:t>
            </a:r>
            <a:r>
              <a:rPr lang="en-US" sz="2000" dirty="0" smtClean="0">
                <a:cs typeface="Times New Roman" pitchFamily="18" charset="0"/>
              </a:rPr>
              <a:t>·</a:t>
            </a:r>
            <a:r>
              <a:rPr lang="pl-PL" sz="2000" dirty="0" smtClean="0">
                <a:cs typeface="Times New Roman" pitchFamily="18" charset="0"/>
              </a:rPr>
              <a:t>10</a:t>
            </a:r>
            <a:r>
              <a:rPr lang="pl-PL" sz="2000" baseline="30000" dirty="0" smtClean="0">
                <a:cs typeface="Times New Roman" pitchFamily="18" charset="0"/>
              </a:rPr>
              <a:t>-19</a:t>
            </a:r>
            <a:r>
              <a:rPr lang="pl-PL" sz="2000" dirty="0" smtClean="0">
                <a:cs typeface="Times New Roman" pitchFamily="18" charset="0"/>
              </a:rPr>
              <a:t>J=2.24</a:t>
            </a:r>
            <a:r>
              <a:rPr lang="en-US" sz="2000" dirty="0" smtClean="0">
                <a:cs typeface="Times New Roman" pitchFamily="18" charset="0"/>
              </a:rPr>
              <a:t>·</a:t>
            </a:r>
            <a:r>
              <a:rPr lang="pl-PL" sz="2000" dirty="0" smtClean="0">
                <a:cs typeface="Times New Roman" pitchFamily="18" charset="0"/>
              </a:rPr>
              <a:t>10</a:t>
            </a:r>
            <a:r>
              <a:rPr lang="pl-PL" sz="2000" baseline="30000" dirty="0" smtClean="0">
                <a:cs typeface="Times New Roman" pitchFamily="18" charset="0"/>
              </a:rPr>
              <a:t>-6</a:t>
            </a:r>
            <a:r>
              <a:rPr lang="pl-PL" sz="2000" dirty="0" smtClean="0">
                <a:cs typeface="Times New Roman" pitchFamily="18" charset="0"/>
              </a:rPr>
              <a:t>J) v=99.9999991%c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 smtClean="0"/>
              <a:t>    2800 paczek protonowych, 10</a:t>
            </a:r>
            <a:r>
              <a:rPr lang="pl-PL" sz="2000" baseline="30000" dirty="0" smtClean="0"/>
              <a:t>11</a:t>
            </a:r>
            <a:r>
              <a:rPr lang="pl-PL" sz="2000" dirty="0" smtClean="0"/>
              <a:t> protonów w paczce,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stopki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22531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9897FC-EB6C-40ED-8D88-5FCAB9F5F700}" type="slidenum">
              <a:rPr lang="pl-PL"/>
              <a:pPr/>
              <a:t>44</a:t>
            </a:fld>
            <a:endParaRPr lang="pl-PL"/>
          </a:p>
        </p:txBody>
      </p:sp>
      <p:pic>
        <p:nvPicPr>
          <p:cNvPr id="22532" name="Picture 2" descr="U:\poster\New Folder\91050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85813" y="0"/>
            <a:ext cx="10210801" cy="616585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</p:spPr>
      </p:pic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0" y="214313"/>
            <a:ext cx="4146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5400" b="1">
                <a:solidFill>
                  <a:srgbClr val="FFFF00"/>
                </a:solidFill>
                <a:cs typeface="Arial" charset="0"/>
              </a:rPr>
              <a:t>CERN</a:t>
            </a:r>
            <a:r>
              <a:rPr lang="pl-PL" sz="5400" b="1">
                <a:solidFill>
                  <a:srgbClr val="FFFF00"/>
                </a:solidFill>
                <a:cs typeface="Arial" charset="0"/>
              </a:rPr>
              <a:t> i LHC</a:t>
            </a:r>
            <a:endParaRPr lang="de-DE" sz="5400" b="1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auto">
          <a:xfrm>
            <a:off x="0" y="5643563"/>
            <a:ext cx="2667000" cy="685800"/>
          </a:xfrm>
          <a:prstGeom prst="wedgeRoundRectCallout">
            <a:avLst>
              <a:gd name="adj1" fmla="val -6301"/>
              <a:gd name="adj2" fmla="val -16570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pl-PL" sz="1400" b="1">
                <a:solidFill>
                  <a:srgbClr val="660033"/>
                </a:solidFill>
              </a:rPr>
              <a:t>tunel LHC</a:t>
            </a:r>
          </a:p>
          <a:p>
            <a:pPr algn="ctr">
              <a:lnSpc>
                <a:spcPct val="80000"/>
              </a:lnSpc>
            </a:pPr>
            <a:r>
              <a:rPr lang="pl-PL" sz="1600" b="1">
                <a:solidFill>
                  <a:srgbClr val="660033"/>
                </a:solidFill>
              </a:rPr>
              <a:t>(długość 27 km, ok.100m </a:t>
            </a:r>
          </a:p>
          <a:p>
            <a:pPr algn="ctr">
              <a:lnSpc>
                <a:spcPct val="80000"/>
              </a:lnSpc>
            </a:pPr>
            <a:r>
              <a:rPr lang="pl-PL" sz="1600" b="1">
                <a:solidFill>
                  <a:srgbClr val="660033"/>
                </a:solidFill>
              </a:rPr>
              <a:t>pod powierzchnią ziemi)</a:t>
            </a:r>
            <a:endParaRPr lang="pl-PL" sz="16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5286375" y="6143625"/>
            <a:ext cx="2819400" cy="533400"/>
          </a:xfrm>
          <a:prstGeom prst="wedgeRoundRectCallout">
            <a:avLst>
              <a:gd name="adj1" fmla="val -33801"/>
              <a:gd name="adj2" fmla="val -17759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pl-PL" sz="3600" b="1">
                <a:solidFill>
                  <a:srgbClr val="CC3300"/>
                </a:solidFill>
              </a:rPr>
              <a:t>CERN/</a:t>
            </a:r>
            <a:r>
              <a:rPr lang="pl-PL" sz="2200" b="1">
                <a:solidFill>
                  <a:srgbClr val="CC3300"/>
                </a:solidFill>
              </a:rPr>
              <a:t>Meyrin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7924800" y="2000250"/>
            <a:ext cx="1219200" cy="609600"/>
            <a:chOff x="4848" y="1488"/>
            <a:chExt cx="768" cy="384"/>
          </a:xfrm>
        </p:grpSpPr>
        <p:sp>
          <p:nvSpPr>
            <p:cNvPr id="22540" name="AutoShape 50"/>
            <p:cNvSpPr>
              <a:spLocks noChangeArrowheads="1"/>
            </p:cNvSpPr>
            <p:nvPr/>
          </p:nvSpPr>
          <p:spPr bwMode="auto">
            <a:xfrm>
              <a:off x="4848" y="1488"/>
              <a:ext cx="768" cy="384"/>
            </a:xfrm>
            <a:prstGeom prst="wedgeRoundRectCallout">
              <a:avLst>
                <a:gd name="adj1" fmla="val 28384"/>
                <a:gd name="adj2" fmla="val 100782"/>
                <a:gd name="adj3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l-PL" sz="2200" b="1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22541" name="Text Box 51"/>
            <p:cNvSpPr txBox="1">
              <a:spLocks noChangeArrowheads="1"/>
            </p:cNvSpPr>
            <p:nvPr/>
          </p:nvSpPr>
          <p:spPr bwMode="auto">
            <a:xfrm>
              <a:off x="4848" y="1488"/>
              <a:ext cx="7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600" b="1">
                  <a:solidFill>
                    <a:srgbClr val="660033"/>
                  </a:solidFill>
                </a:rPr>
                <a:t>Lotnisko</a:t>
              </a:r>
            </a:p>
            <a:p>
              <a:pPr algn="ctr"/>
              <a:r>
                <a:rPr lang="pl-PL" sz="1600" b="1">
                  <a:solidFill>
                    <a:srgbClr val="660033"/>
                  </a:solidFill>
                </a:rPr>
                <a:t>w Genewie</a:t>
              </a: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6429375" y="214313"/>
            <a:ext cx="1219200" cy="609600"/>
            <a:chOff x="4848" y="720"/>
            <a:chExt cx="768" cy="384"/>
          </a:xfrm>
        </p:grpSpPr>
        <p:sp>
          <p:nvSpPr>
            <p:cNvPr id="22538" name="AutoShape 30"/>
            <p:cNvSpPr>
              <a:spLocks noChangeArrowheads="1"/>
            </p:cNvSpPr>
            <p:nvPr/>
          </p:nvSpPr>
          <p:spPr bwMode="auto">
            <a:xfrm>
              <a:off x="4848" y="720"/>
              <a:ext cx="768" cy="384"/>
            </a:xfrm>
            <a:prstGeom prst="wedgeRoundRectCallout">
              <a:avLst>
                <a:gd name="adj1" fmla="val 23699"/>
                <a:gd name="adj2" fmla="val 90625"/>
                <a:gd name="adj3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pl-PL" sz="2200" b="1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22539" name="Text Box 31"/>
            <p:cNvSpPr txBox="1">
              <a:spLocks noChangeArrowheads="1"/>
            </p:cNvSpPr>
            <p:nvPr/>
          </p:nvSpPr>
          <p:spPr bwMode="auto">
            <a:xfrm>
              <a:off x="4848" y="720"/>
              <a:ext cx="74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600" b="1">
                  <a:solidFill>
                    <a:srgbClr val="660033"/>
                  </a:solidFill>
                </a:rPr>
                <a:t>Jezioro</a:t>
              </a:r>
            </a:p>
            <a:p>
              <a:pPr algn="ctr"/>
              <a:r>
                <a:rPr lang="pl-PL" sz="1600" b="1">
                  <a:solidFill>
                    <a:srgbClr val="660033"/>
                  </a:solidFill>
                </a:rPr>
                <a:t>Genewskie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stopki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23555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26551F-041A-493D-BB3B-44273BFDBC27}" type="slidenum">
              <a:rPr lang="pl-PL"/>
              <a:pPr/>
              <a:t>45</a:t>
            </a:fld>
            <a:endParaRPr lang="pl-PL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>
            <a:off x="8686800" y="3429000"/>
            <a:ext cx="152400" cy="152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200" b="1">
              <a:solidFill>
                <a:srgbClr val="660033"/>
              </a:solidFill>
              <a:latin typeface="Times New Roman" pitchFamily="18" charset="0"/>
            </a:endParaRPr>
          </a:p>
        </p:txBody>
      </p:sp>
      <p:pic>
        <p:nvPicPr>
          <p:cNvPr id="23557" name="Picture 2" descr="C:\festiwal\2002\l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25"/>
            <a:ext cx="9215438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13"/>
          <p:cNvSpPr>
            <a:spLocks noChangeArrowheads="1"/>
          </p:cNvSpPr>
          <p:nvPr/>
        </p:nvSpPr>
        <p:spPr bwMode="auto">
          <a:xfrm>
            <a:off x="2971800" y="609600"/>
            <a:ext cx="4953000" cy="533400"/>
          </a:xfrm>
          <a:prstGeom prst="roundRect">
            <a:avLst>
              <a:gd name="adj" fmla="val 16667"/>
            </a:avLst>
          </a:prstGeom>
          <a:solidFill>
            <a:srgbClr val="FAE5C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200" b="1">
                <a:solidFill>
                  <a:srgbClr val="284888"/>
                </a:solidFill>
              </a:rPr>
              <a:t>LHC w schematycznym przekroju</a:t>
            </a:r>
            <a:endParaRPr lang="en-GB" sz="2200" b="1">
              <a:solidFill>
                <a:srgbClr val="28488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2457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6FE01-CD25-4A36-9C46-2629AF10A6C5}" type="slidenum">
              <a:rPr lang="pl-PL"/>
              <a:pPr/>
              <a:t>46</a:t>
            </a:fld>
            <a:endParaRPr lang="pl-PL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34818" name="Picture 2" descr="E:\prezentacje\2006\Nokia\lh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9144000" cy="6480176"/>
          </a:xfrm>
          <a:prstGeom prst="rect">
            <a:avLst/>
          </a:prstGeom>
          <a:solidFill>
            <a:srgbClr val="000066"/>
          </a:solidFill>
          <a:ln w="9525">
            <a:solidFill>
              <a:srgbClr val="FFCC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2560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C51F72-BDD0-4C1C-919F-422C68037E78}" type="slidenum">
              <a:rPr lang="pl-PL"/>
              <a:pPr/>
              <a:t>47</a:t>
            </a:fld>
            <a:endParaRPr lang="pl-PL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25606" name="Obraz 2" descr="lh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1440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2662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E914C7-B3F6-41D6-B15B-5B79815D01E6}" type="slidenum">
              <a:rPr lang="pl-PL"/>
              <a:pPr/>
              <a:t>48</a:t>
            </a:fld>
            <a:endParaRPr lang="pl-PL"/>
          </a:p>
        </p:txBody>
      </p:sp>
      <p:sp>
        <p:nvSpPr>
          <p:cNvPr id="26628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chemeClr val="hlink"/>
                </a:solidFill>
              </a:rPr>
              <a:t>LHC w liczbach</a:t>
            </a:r>
          </a:p>
        </p:txBody>
      </p:sp>
      <p:graphicFrame>
        <p:nvGraphicFramePr>
          <p:cNvPr id="19523" name="Group 67"/>
          <p:cNvGraphicFramePr>
            <a:graphicFrameLocks noGrp="1"/>
          </p:cNvGraphicFramePr>
          <p:nvPr>
            <p:ph idx="1"/>
          </p:nvPr>
        </p:nvGraphicFramePr>
        <p:xfrm>
          <a:off x="714348" y="1260475"/>
          <a:ext cx="8250265" cy="4607079"/>
        </p:xfrm>
        <a:graphic>
          <a:graphicData uri="http://schemas.openxmlformats.org/drawingml/2006/table">
            <a:tbl>
              <a:tblPr/>
              <a:tblGrid>
                <a:gridCol w="6810402"/>
                <a:gridCol w="143986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Długość obwodu tunelu akceleratora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26 659 m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Średnia głębokość tunelu akceleratora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 m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Energia protonów w wiązce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TeV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Prędkość protonów w wiązce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0,999999991 </a:t>
                      </a:r>
                      <a:r>
                        <a:rPr kumimoji="0" lang="pl-PL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obiegów protonu w akceleratorze na sekundę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11 245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zderzeń cząstek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 mln/s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rejestrowanych zderzeń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100/s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Liczba elektromagnesów akceleratora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9 593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Indukcja pola magnetycznego w elektromagnesach dipolowych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8,3 T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Temperatura obwodów nadprzewodzących w tych elektromagnesach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 K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Ciśnienie w rurze wiązki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r>
                        <a:rPr kumimoji="0" lang="pl-PL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-13</a:t>
                      </a: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atm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 akceleratora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4,98 mld CHF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Koszt detektorów i </a:t>
                      </a:r>
                      <a:r>
                        <a:rPr kumimoji="0" lang="pl-P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gridu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(w CERN)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1,53 mld CHF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Decyzja 1994, rozpoczęcie 1998, rozpoczęcie budowy 1998, uruchomienie 2008 </a:t>
                      </a:r>
                    </a:p>
                  </a:txBody>
                  <a:tcPr marL="36945" marR="36945" marT="18473" marB="1847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945" marR="36945" marT="18473" marB="18473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2765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61F0AE-808A-4F81-ADCA-643A712C77CF}" type="slidenum">
              <a:rPr lang="pl-PL"/>
              <a:pPr/>
              <a:t>49</a:t>
            </a:fld>
            <a:endParaRPr lang="pl-PL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27654" name="Obraz 2" descr="cm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76"/>
            <a:ext cx="9144000" cy="6424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droga_mlecz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857232"/>
            <a:ext cx="5000660" cy="5368554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70C33-926A-4EEF-A599-FA53C6479554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28675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FFDC60-ECBF-437E-91A7-0BEF753924BC}" type="slidenum">
              <a:rPr lang="pl-PL"/>
              <a:pPr/>
              <a:t>50</a:t>
            </a:fld>
            <a:endParaRPr lang="pl-PL"/>
          </a:p>
        </p:txBody>
      </p:sp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7969277" cy="57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85786" y="0"/>
            <a:ext cx="780097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2969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3D70C2-38F3-44B0-A039-750EC7726A46}" type="slidenum">
              <a:rPr lang="pl-PL"/>
              <a:pPr/>
              <a:t>51</a:t>
            </a:fld>
            <a:endParaRPr lang="pl-PL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eaLnBrk="1" hangingPunct="1"/>
            <a:r>
              <a:rPr lang="pl-PL" sz="3200" dirty="0" smtClean="0">
                <a:solidFill>
                  <a:schemeClr val="hlink"/>
                </a:solidFill>
              </a:rPr>
              <a:t>Detektor CMS – oddziaływania cząstek z materią</a:t>
            </a:r>
            <a:endParaRPr lang="en-GB" sz="3200" dirty="0" smtClean="0">
              <a:solidFill>
                <a:schemeClr val="hlink"/>
              </a:solidFill>
            </a:endParaRPr>
          </a:p>
        </p:txBody>
      </p:sp>
      <p:pic>
        <p:nvPicPr>
          <p:cNvPr id="29701" name="Picture 3" descr="CMS_Slic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870075"/>
            <a:ext cx="8229600" cy="398621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az 5" descr="producja Higg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3"/>
            <a:ext cx="9144000" cy="514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stopki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16387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1B41C8-5492-4413-88EA-EB5ADAA9E86D}" type="slidenum">
              <a:rPr lang="pl-PL"/>
              <a:pPr/>
              <a:t>53</a:t>
            </a:fld>
            <a:endParaRPr lang="pl-PL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0" y="1785938"/>
            <a:ext cx="9144000" cy="4370388"/>
            <a:chOff x="-137" y="756"/>
            <a:chExt cx="5869" cy="2753"/>
          </a:xfrm>
        </p:grpSpPr>
        <p:grpSp>
          <p:nvGrpSpPr>
            <p:cNvPr id="16392" name="Group 3"/>
            <p:cNvGrpSpPr>
              <a:grpSpLocks/>
            </p:cNvGrpSpPr>
            <p:nvPr/>
          </p:nvGrpSpPr>
          <p:grpSpPr bwMode="auto">
            <a:xfrm>
              <a:off x="-137" y="1026"/>
              <a:ext cx="5856" cy="2208"/>
              <a:chOff x="-479" y="18"/>
              <a:chExt cx="6096" cy="2208"/>
            </a:xfrm>
          </p:grpSpPr>
          <p:sp>
            <p:nvSpPr>
              <p:cNvPr id="16403" name="Rectangle 4"/>
              <p:cNvSpPr>
                <a:spLocks noChangeArrowheads="1"/>
              </p:cNvSpPr>
              <p:nvPr/>
            </p:nvSpPr>
            <p:spPr bwMode="auto">
              <a:xfrm>
                <a:off x="-479" y="18"/>
                <a:ext cx="6096" cy="22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F8F8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l-PL" sz="2200" b="1">
                  <a:solidFill>
                    <a:srgbClr val="660033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6404" name="Group 5"/>
              <p:cNvGrpSpPr>
                <a:grpSpLocks/>
              </p:cNvGrpSpPr>
              <p:nvPr/>
            </p:nvGrpSpPr>
            <p:grpSpPr bwMode="auto">
              <a:xfrm>
                <a:off x="-96" y="198"/>
                <a:ext cx="5713" cy="1658"/>
                <a:chOff x="0" y="1638"/>
                <a:chExt cx="5713" cy="1658"/>
              </a:xfrm>
            </p:grpSpPr>
            <p:pic>
              <p:nvPicPr>
                <p:cNvPr id="16405" name="Picture 6" descr="BigBang.tif                                                    000010FEHoward Matis                   B4A276EA: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5" y="1638"/>
                  <a:ext cx="5668" cy="11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8F8F8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640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0" y="2810"/>
                  <a:ext cx="5713" cy="48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F8F8F8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eaLnBrk="0" hangingPunct="0"/>
                  <a:r>
                    <a:rPr lang="de-DE" sz="2000" b="1">
                      <a:latin typeface="Times New Roman" pitchFamily="18" charset="0"/>
                    </a:rPr>
                    <a:t>                  10 </a:t>
                  </a:r>
                  <a:r>
                    <a:rPr lang="de-DE" sz="2000" b="1" baseline="30000">
                      <a:latin typeface="Times New Roman" pitchFamily="18" charset="0"/>
                    </a:rPr>
                    <a:t>–6</a:t>
                  </a:r>
                  <a:r>
                    <a:rPr lang="de-DE" sz="2000" b="1">
                      <a:latin typeface="Times New Roman" pitchFamily="18" charset="0"/>
                    </a:rPr>
                    <a:t> s    10 </a:t>
                  </a:r>
                  <a:r>
                    <a:rPr lang="de-DE" sz="2000" b="1" baseline="30000">
                      <a:latin typeface="Times New Roman" pitchFamily="18" charset="0"/>
                    </a:rPr>
                    <a:t>–4</a:t>
                  </a:r>
                  <a:r>
                    <a:rPr lang="de-DE" sz="2000" b="1">
                      <a:latin typeface="Times New Roman" pitchFamily="18" charset="0"/>
                    </a:rPr>
                    <a:t> s     3 min                                                      1.5 *10</a:t>
                  </a:r>
                  <a:r>
                    <a:rPr lang="de-DE" sz="2000" b="1" baseline="30000">
                      <a:latin typeface="Times New Roman" pitchFamily="18" charset="0"/>
                    </a:rPr>
                    <a:t>9</a:t>
                  </a:r>
                  <a:r>
                    <a:rPr lang="de-DE" sz="2000" b="1">
                      <a:latin typeface="Times New Roman" pitchFamily="18" charset="0"/>
                    </a:rPr>
                    <a:t> lat</a:t>
                  </a:r>
                </a:p>
                <a:p>
                  <a:pPr algn="ctr" eaLnBrk="0" hangingPunct="0"/>
                  <a:r>
                    <a:rPr lang="de-DE" sz="2000" b="1">
                      <a:latin typeface="Times New Roman" pitchFamily="18" charset="0"/>
                    </a:rPr>
                    <a:t>    </a:t>
                  </a:r>
                  <a:r>
                    <a:rPr lang="de-DE" sz="2400" b="1" i="1">
                      <a:latin typeface="Times New Roman" pitchFamily="18" charset="0"/>
                    </a:rPr>
                    <a:t> </a:t>
                  </a:r>
                </a:p>
              </p:txBody>
            </p:sp>
          </p:grpSp>
        </p:grpSp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386" y="1152"/>
              <a:ext cx="1243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000" b="1">
                  <a:solidFill>
                    <a:srgbClr val="000099"/>
                  </a:solidFill>
                  <a:latin typeface="Times New Roman" pitchFamily="18" charset="0"/>
                </a:rPr>
                <a:t>           Plazma    </a:t>
              </a:r>
            </a:p>
            <a:p>
              <a:pPr algn="ctr" eaLnBrk="0" hangingPunct="0"/>
              <a:r>
                <a:rPr lang="en-GB" sz="2000" b="1">
                  <a:solidFill>
                    <a:srgbClr val="000099"/>
                  </a:solidFill>
                  <a:latin typeface="Times New Roman" pitchFamily="18" charset="0"/>
                </a:rPr>
                <a:t>          K-G   </a:t>
              </a:r>
            </a:p>
          </p:txBody>
        </p:sp>
        <p:sp>
          <p:nvSpPr>
            <p:cNvPr id="16394" name="Text Box 9"/>
            <p:cNvSpPr txBox="1">
              <a:spLocks noChangeArrowheads="1"/>
            </p:cNvSpPr>
            <p:nvPr/>
          </p:nvSpPr>
          <p:spPr bwMode="auto">
            <a:xfrm>
              <a:off x="1488" y="1296"/>
              <a:ext cx="869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000" b="1">
                  <a:solidFill>
                    <a:srgbClr val="000099"/>
                  </a:solidFill>
                  <a:latin typeface="Times New Roman" pitchFamily="18" charset="0"/>
                </a:rPr>
                <a:t>  Nukleony</a:t>
              </a:r>
            </a:p>
          </p:txBody>
        </p:sp>
        <p:sp>
          <p:nvSpPr>
            <p:cNvPr id="16395" name="Text Box 10"/>
            <p:cNvSpPr txBox="1">
              <a:spLocks noChangeArrowheads="1"/>
            </p:cNvSpPr>
            <p:nvPr/>
          </p:nvSpPr>
          <p:spPr bwMode="auto">
            <a:xfrm>
              <a:off x="2352" y="1296"/>
              <a:ext cx="52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000" b="1">
                  <a:solidFill>
                    <a:srgbClr val="000099"/>
                  </a:solidFill>
                  <a:latin typeface="Times New Roman" pitchFamily="18" charset="0"/>
                </a:rPr>
                <a:t>Jądra</a:t>
              </a:r>
            </a:p>
          </p:txBody>
        </p:sp>
        <p:sp>
          <p:nvSpPr>
            <p:cNvPr id="16396" name="Text Box 11"/>
            <p:cNvSpPr txBox="1">
              <a:spLocks noChangeArrowheads="1"/>
            </p:cNvSpPr>
            <p:nvPr/>
          </p:nvSpPr>
          <p:spPr bwMode="auto">
            <a:xfrm>
              <a:off x="2976" y="1286"/>
              <a:ext cx="58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000" b="1">
                  <a:solidFill>
                    <a:srgbClr val="000099"/>
                  </a:solidFill>
                  <a:latin typeface="Times New Roman" pitchFamily="18" charset="0"/>
                </a:rPr>
                <a:t>Atomy</a:t>
              </a:r>
            </a:p>
          </p:txBody>
        </p:sp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5136" y="1344"/>
              <a:ext cx="59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000" b="1">
                  <a:solidFill>
                    <a:srgbClr val="000099"/>
                  </a:solidFill>
                  <a:latin typeface="Times New Roman" pitchFamily="18" charset="0"/>
                </a:rPr>
                <a:t>Dzisiaj</a:t>
              </a:r>
            </a:p>
          </p:txBody>
        </p:sp>
        <p:sp>
          <p:nvSpPr>
            <p:cNvPr id="16398" name="AutoShape 13"/>
            <p:cNvSpPr>
              <a:spLocks noChangeArrowheads="1"/>
            </p:cNvSpPr>
            <p:nvPr/>
          </p:nvSpPr>
          <p:spPr bwMode="auto">
            <a:xfrm>
              <a:off x="732" y="756"/>
              <a:ext cx="4712" cy="306"/>
            </a:xfrm>
            <a:prstGeom prst="rightArrow">
              <a:avLst>
                <a:gd name="adj1" fmla="val 50000"/>
                <a:gd name="adj2" fmla="val 392168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2200" b="1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16399" name="AutoShape 14"/>
            <p:cNvSpPr>
              <a:spLocks noChangeArrowheads="1"/>
            </p:cNvSpPr>
            <p:nvPr/>
          </p:nvSpPr>
          <p:spPr bwMode="auto">
            <a:xfrm>
              <a:off x="1111" y="2826"/>
              <a:ext cx="4392" cy="306"/>
            </a:xfrm>
            <a:prstGeom prst="leftArrow">
              <a:avLst>
                <a:gd name="adj1" fmla="val 50000"/>
                <a:gd name="adj2" fmla="val 403211"/>
              </a:avLst>
            </a:prstGeom>
            <a:gradFill rotWithShape="0">
              <a:gsLst>
                <a:gs pos="0">
                  <a:srgbClr val="761800"/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2200" b="1">
                <a:solidFill>
                  <a:srgbClr val="660033"/>
                </a:solidFill>
                <a:latin typeface="Times New Roman" pitchFamily="18" charset="0"/>
              </a:endParaRPr>
            </a:p>
          </p:txBody>
        </p:sp>
        <p:sp>
          <p:nvSpPr>
            <p:cNvPr id="16401" name="Text Box 16"/>
            <p:cNvSpPr txBox="1">
              <a:spLocks noChangeArrowheads="1"/>
            </p:cNvSpPr>
            <p:nvPr/>
          </p:nvSpPr>
          <p:spPr bwMode="auto">
            <a:xfrm>
              <a:off x="2804" y="3276"/>
              <a:ext cx="9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dirty="0">
                  <a:latin typeface="+mn-lt"/>
                </a:rPr>
                <a:t>E</a:t>
              </a:r>
              <a:r>
                <a:rPr lang="pl-PL" dirty="0" err="1">
                  <a:latin typeface="+mn-lt"/>
                </a:rPr>
                <a:t>ks</a:t>
              </a:r>
              <a:r>
                <a:rPr lang="en-GB" dirty="0" err="1">
                  <a:latin typeface="+mn-lt"/>
                </a:rPr>
                <a:t>peryment</a:t>
              </a:r>
              <a:endParaRPr lang="en-GB" dirty="0">
                <a:latin typeface="+mn-lt"/>
              </a:endParaRPr>
            </a:p>
          </p:txBody>
        </p:sp>
        <p:sp>
          <p:nvSpPr>
            <p:cNvPr id="16402" name="Rectangle 17"/>
            <p:cNvSpPr>
              <a:spLocks noChangeArrowheads="1"/>
            </p:cNvSpPr>
            <p:nvPr/>
          </p:nvSpPr>
          <p:spPr bwMode="auto">
            <a:xfrm>
              <a:off x="0" y="1680"/>
              <a:ext cx="624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GB" sz="2000" b="1">
                  <a:solidFill>
                    <a:srgbClr val="000099"/>
                  </a:solidFill>
                  <a:latin typeface="Times New Roman" pitchFamily="18" charset="0"/>
                </a:rPr>
                <a:t>Wielki</a:t>
              </a:r>
            </a:p>
            <a:p>
              <a:pPr algn="ctr" eaLnBrk="0" hangingPunct="0"/>
              <a:r>
                <a:rPr lang="en-GB" sz="2000" b="1">
                  <a:solidFill>
                    <a:srgbClr val="000099"/>
                  </a:solidFill>
                  <a:latin typeface="Times New Roman" pitchFamily="18" charset="0"/>
                </a:rPr>
                <a:t>Wybuch</a:t>
              </a:r>
            </a:p>
          </p:txBody>
        </p:sp>
      </p:grpSp>
      <p:sp>
        <p:nvSpPr>
          <p:cNvPr id="16389" name="Text Box 19"/>
          <p:cNvSpPr txBox="1">
            <a:spLocks noChangeArrowheads="1"/>
          </p:cNvSpPr>
          <p:nvPr/>
        </p:nvSpPr>
        <p:spPr bwMode="auto">
          <a:xfrm>
            <a:off x="714348" y="642918"/>
            <a:ext cx="7252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chemeClr val="hlink"/>
                </a:solidFill>
              </a:rPr>
              <a:t>O co chodzi z tą plazmą? Jak to było ‘na początku’?</a:t>
            </a:r>
          </a:p>
        </p:txBody>
      </p:sp>
      <p:sp>
        <p:nvSpPr>
          <p:cNvPr id="16390" name="Line 20"/>
          <p:cNvSpPr>
            <a:spLocks noChangeShapeType="1"/>
          </p:cNvSpPr>
          <p:nvPr/>
        </p:nvSpPr>
        <p:spPr bwMode="auto">
          <a:xfrm flipH="1">
            <a:off x="2214546" y="1071546"/>
            <a:ext cx="1008062" cy="23764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6391" name="Text Box 21"/>
          <p:cNvSpPr txBox="1">
            <a:spLocks noChangeArrowheads="1"/>
          </p:cNvSpPr>
          <p:nvPr/>
        </p:nvSpPr>
        <p:spPr bwMode="auto">
          <a:xfrm>
            <a:off x="1643042" y="1142984"/>
            <a:ext cx="598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/>
              <a:t>‘cofamy bieg czasu’ zderzając w LHC  także jądra ołowiu!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Model Standardowy oddziaływań fundamentalnych</a:t>
            </a:r>
            <a:endParaRPr lang="pl-PL" dirty="0"/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786182" y="1500174"/>
            <a:ext cx="21467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l-PL" dirty="0" smtClean="0">
                <a:latin typeface="+mn-lt"/>
              </a:rPr>
              <a:t>Naturalna ewolucja</a:t>
            </a:r>
          </a:p>
          <a:p>
            <a:pPr algn="ctr" eaLnBrk="0" hangingPunct="0"/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357290" y="1000108"/>
          <a:ext cx="6096000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rostokąt 7"/>
          <p:cNvSpPr/>
          <p:nvPr/>
        </p:nvSpPr>
        <p:spPr>
          <a:xfrm>
            <a:off x="1214414" y="571480"/>
            <a:ext cx="685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pl-PL" b="1" kern="0" dirty="0" smtClean="0"/>
              <a:t>Podsumowanie</a:t>
            </a:r>
            <a:endParaRPr lang="pl-PL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214414" y="357166"/>
            <a:ext cx="685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pl-PL" i="1" kern="0" dirty="0" smtClean="0">
                <a:solidFill>
                  <a:srgbClr val="92D050"/>
                </a:solidFill>
              </a:rPr>
              <a:t>LHC: akcelerator i poszukiwanie przeszłości</a:t>
            </a:r>
            <a:endParaRPr lang="pl-PL" i="1" kern="0" dirty="0">
              <a:solidFill>
                <a:srgbClr val="92D05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rzałka w lewo i prawo 5"/>
          <p:cNvSpPr/>
          <p:nvPr/>
        </p:nvSpPr>
        <p:spPr>
          <a:xfrm>
            <a:off x="3929058" y="4143380"/>
            <a:ext cx="1216152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1285852" y="1000108"/>
            <a:ext cx="6858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pl-PL" b="1" kern="0" dirty="0" smtClean="0"/>
              <a:t>Podsumowanie</a:t>
            </a:r>
            <a:endParaRPr lang="pl-PL" b="1" kern="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stopki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0723" name="Symbol zastępczy numeru slajdu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917E81-DFBC-4F03-9507-26E15B339608}" type="slidenum">
              <a:rPr lang="pl-PL"/>
              <a:pPr/>
              <a:t>56</a:t>
            </a:fld>
            <a:endParaRPr lang="pl-PL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00034" y="357166"/>
            <a:ext cx="8229600" cy="608013"/>
          </a:xfrm>
        </p:spPr>
        <p:txBody>
          <a:bodyPr/>
          <a:lstStyle/>
          <a:p>
            <a:pPr eaLnBrk="1" hangingPunct="1"/>
            <a:r>
              <a:rPr lang="pl-PL" sz="2800" dirty="0" smtClean="0">
                <a:solidFill>
                  <a:schemeClr val="hlink"/>
                </a:solidFill>
              </a:rPr>
              <a:t>Start LHC: 10 wrze</a:t>
            </a:r>
            <a:r>
              <a:rPr lang="pl-PL" sz="2800" dirty="0" smtClean="0">
                <a:solidFill>
                  <a:schemeClr val="hlink"/>
                </a:solidFill>
                <a:cs typeface="Arial" charset="0"/>
              </a:rPr>
              <a:t>śnia 2008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l-PL" sz="2400" smtClean="0"/>
          </a:p>
        </p:txBody>
      </p:sp>
      <p:sp>
        <p:nvSpPr>
          <p:cNvPr id="30726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pl-PL" sz="2400" smtClean="0"/>
          </a:p>
        </p:txBody>
      </p:sp>
      <p:sp>
        <p:nvSpPr>
          <p:cNvPr id="30727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457200" y="3940175"/>
            <a:ext cx="4038600" cy="2185988"/>
          </a:xfrm>
        </p:spPr>
        <p:txBody>
          <a:bodyPr/>
          <a:lstStyle/>
          <a:p>
            <a:pPr eaLnBrk="1" hangingPunct="1"/>
            <a:endParaRPr lang="pl-PL" sz="2400" smtClean="0"/>
          </a:p>
        </p:txBody>
      </p:sp>
      <p:sp>
        <p:nvSpPr>
          <p:cNvPr id="30728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648200" y="3940175"/>
            <a:ext cx="4038600" cy="2185988"/>
          </a:xfrm>
        </p:spPr>
        <p:txBody>
          <a:bodyPr/>
          <a:lstStyle/>
          <a:p>
            <a:pPr eaLnBrk="1" hangingPunct="1"/>
            <a:endParaRPr lang="pl-PL" sz="2400" dirty="0" smtClean="0"/>
          </a:p>
        </p:txBody>
      </p:sp>
      <p:pic>
        <p:nvPicPr>
          <p:cNvPr id="30729" name="Picture 7" descr="lhc080910_02-A4-at-144-dp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28670"/>
            <a:ext cx="4354512" cy="263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8" descr="lhc080910_55-A4-at-144-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3463"/>
            <a:ext cx="4392613" cy="249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9" descr="lhc080910_86-A4-at-144-d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573463"/>
            <a:ext cx="4322762" cy="249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0" descr="lhc080910_15-A4-at-144-dp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928670"/>
            <a:ext cx="4392612" cy="266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28596" y="0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stopki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1747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824031-DFD1-424F-A6E0-B6F517D050E4}" type="slidenum">
              <a:rPr lang="pl-PL"/>
              <a:pPr/>
              <a:t>57</a:t>
            </a:fld>
            <a:endParaRPr lang="pl-PL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00108"/>
            <a:ext cx="8229600" cy="1052513"/>
          </a:xfrm>
        </p:spPr>
        <p:txBody>
          <a:bodyPr/>
          <a:lstStyle/>
          <a:p>
            <a:pPr eaLnBrk="1" hangingPunct="1"/>
            <a:r>
              <a:rPr lang="pl-PL" dirty="0" smtClean="0">
                <a:solidFill>
                  <a:schemeClr val="hlink"/>
                </a:solidFill>
              </a:rPr>
              <a:t>Wydarzenie 19 wrze</a:t>
            </a:r>
            <a:r>
              <a:rPr lang="pl-PL" dirty="0" smtClean="0">
                <a:solidFill>
                  <a:schemeClr val="hlink"/>
                </a:solidFill>
                <a:cs typeface="Arial" charset="0"/>
              </a:rPr>
              <a:t>śnia 2008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357694"/>
            <a:ext cx="9144000" cy="1928826"/>
          </a:xfrm>
        </p:spPr>
        <p:txBody>
          <a:bodyPr/>
          <a:lstStyle/>
          <a:p>
            <a:pPr marL="0" indent="354013" eaLnBrk="1" hangingPunct="1">
              <a:lnSpc>
                <a:spcPct val="90000"/>
              </a:lnSpc>
              <a:buFontTx/>
              <a:buNone/>
            </a:pPr>
            <a:r>
              <a:rPr lang="pl-PL" sz="1800" dirty="0" smtClean="0"/>
              <a:t>19/09/2008 w czasie testowania magnes</a:t>
            </a:r>
            <a:r>
              <a:rPr lang="pl-PL" sz="1800" dirty="0" smtClean="0">
                <a:cs typeface="Arial" charset="0"/>
              </a:rPr>
              <a:t>ów</a:t>
            </a:r>
            <a:r>
              <a:rPr lang="pl-PL" sz="1800" dirty="0" smtClean="0"/>
              <a:t> przepali</a:t>
            </a:r>
            <a:r>
              <a:rPr lang="pl-PL" sz="1800" dirty="0" smtClean="0">
                <a:cs typeface="Arial" charset="0"/>
              </a:rPr>
              <a:t>ł się mały element elektryczny pomiędzy 2 magnesami.  W rezultacie stracono dużo chłodzącego helu.  Sama naprawa przepalonego elementu zajęła nie dużo czasu, ale najpierw trzeba ogrzać oba magnesy do normalnej temperatury, a potem powtórnie ochłodzić.  Każda z tych operacji musi zająć ok. 3 tygodni. W dodatku konieczne było przeprowadzenie szczegółowych testów. W rezultacie  wznowienie działania LHC planowane jest w listopadzie 2009, a pierwsze zderzenia w grudniu 2009.</a:t>
            </a:r>
          </a:p>
        </p:txBody>
      </p:sp>
      <p:pic>
        <p:nvPicPr>
          <p:cNvPr id="31750" name="Picture 4" descr="PR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3116"/>
            <a:ext cx="28575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277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5BA88C-45BA-46A5-970E-C8F7AE5F9B9D}" type="slidenum">
              <a:rPr lang="pl-PL"/>
              <a:pPr/>
              <a:t>58</a:t>
            </a:fld>
            <a:endParaRPr lang="pl-PL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071546"/>
            <a:ext cx="8229600" cy="823912"/>
          </a:xfrm>
        </p:spPr>
        <p:txBody>
          <a:bodyPr/>
          <a:lstStyle/>
          <a:p>
            <a:pPr eaLnBrk="1" hangingPunct="1"/>
            <a:r>
              <a:rPr lang="pl-PL" dirty="0" smtClean="0">
                <a:solidFill>
                  <a:schemeClr val="hlink"/>
                </a:solidFill>
              </a:rPr>
              <a:t>19 wrze</a:t>
            </a:r>
            <a:r>
              <a:rPr lang="pl-PL" dirty="0" smtClean="0">
                <a:solidFill>
                  <a:schemeClr val="hlink"/>
                </a:solidFill>
                <a:cs typeface="Arial" charset="0"/>
              </a:rPr>
              <a:t>śnia 2008 – c.d.</a:t>
            </a:r>
            <a:r>
              <a:rPr lang="pl-PL" dirty="0" smtClean="0"/>
              <a:t> 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14554"/>
            <a:ext cx="8229600" cy="37353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400" dirty="0" smtClean="0"/>
              <a:t>Wa</a:t>
            </a:r>
            <a:r>
              <a:rPr lang="pl-PL" sz="2400" dirty="0" smtClean="0">
                <a:cs typeface="Arial" charset="0"/>
              </a:rPr>
              <a:t>żne uwagi: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dirty="0" smtClean="0">
                <a:cs typeface="Arial" charset="0"/>
              </a:rPr>
              <a:t>Zawiódł drobny element elektryczny, wszystkie elementy skomplikowane technologicznie działały bezbłędnie!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dirty="0" smtClean="0">
                <a:cs typeface="Arial" charset="0"/>
              </a:rPr>
              <a:t>W momencie, gdy się to wydarzyło, nie było ani ludzi w tunelu, ani wiązek w akceleratorze.</a:t>
            </a:r>
          </a:p>
          <a:p>
            <a:pPr eaLnBrk="1" hangingPunct="1">
              <a:lnSpc>
                <a:spcPct val="90000"/>
              </a:lnSpc>
            </a:pPr>
            <a:r>
              <a:rPr lang="pl-PL" sz="2400" dirty="0" smtClean="0">
                <a:cs typeface="Arial" charset="0"/>
              </a:rPr>
              <a:t>Powodem nie był pośpiech, presja ani zaniedbanie.  Prowadzono standardowe prace przechodzenia do wyższych prądów w magnesach.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481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B669BE-0DAE-4651-B6DE-B925DDACAB46}" type="slidenum">
              <a:rPr lang="pl-PL"/>
              <a:pPr/>
              <a:t>59</a:t>
            </a:fld>
            <a:endParaRPr lang="pl-PL"/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142984"/>
            <a:ext cx="8474065" cy="509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596" y="142852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78EAE-FA69-4DB9-90BD-FDEC84D8565B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7224" y="928670"/>
            <a:ext cx="1571636" cy="200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rostokąt 10"/>
          <p:cNvSpPr/>
          <p:nvPr/>
        </p:nvSpPr>
        <p:spPr>
          <a:xfrm>
            <a:off x="2643174" y="11429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pl-PL" sz="1800" dirty="0" smtClean="0"/>
              <a:t>Linie  absorpcyjne w optycznym  widmie  obserwowanym z odległej gromady galaktyk (prawa strona) w porównaniu z widmem obserwowanym ze Słońca (lewa strona). Strzałki wskazują przesunięcie ku czerwieni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928662" y="3071810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dirty="0" smtClean="0"/>
              <a:t>Przesunięcie ku czerwieni, to efekt zwiększenia długości obserwowanego promieniowania wywołany głównie oddalaniem się jego źródła (efekt Dopplera)</a:t>
            </a:r>
            <a:endParaRPr lang="pl-PL" dirty="0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000504"/>
            <a:ext cx="54292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rostokąt 12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Symbol zastępczy stopki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2071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DF782B-4F83-46E0-B105-4E948DE5804E}" type="slidenum">
              <a:rPr lang="pl-PL"/>
              <a:pPr/>
              <a:t>60</a:t>
            </a:fld>
            <a:endParaRPr lang="pl-PL"/>
          </a:p>
        </p:txBody>
      </p:sp>
      <p:sp>
        <p:nvSpPr>
          <p:cNvPr id="2072" name="Rectangle 6"/>
          <p:cNvSpPr txBox="1">
            <a:spLocks noGrp="1" noChangeArrowheads="1"/>
          </p:cNvSpPr>
          <p:nvPr/>
        </p:nvSpPr>
        <p:spPr bwMode="auto">
          <a:xfrm>
            <a:off x="539750" y="6410325"/>
            <a:ext cx="4683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27BEFCD-375A-4A32-BF9A-11FAD0C58CE2}" type="slidenum">
              <a:rPr lang="en-US" sz="1400"/>
              <a:pPr algn="ctr"/>
              <a:t>60</a:t>
            </a:fld>
            <a:endParaRPr lang="en-US" sz="1400"/>
          </a:p>
        </p:txBody>
      </p:sp>
      <p:sp>
        <p:nvSpPr>
          <p:cNvPr id="2073" name="Rectangle 2"/>
          <p:cNvSpPr>
            <a:spLocks noChangeArrowheads="1"/>
          </p:cNvSpPr>
          <p:nvPr/>
        </p:nvSpPr>
        <p:spPr bwMode="auto">
          <a:xfrm>
            <a:off x="0" y="500042"/>
            <a:ext cx="9144000" cy="79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</a:rPr>
              <a:t>BUDGET 2007</a:t>
            </a:r>
            <a:br>
              <a:rPr lang="en-US" sz="2400" dirty="0">
                <a:solidFill>
                  <a:schemeClr val="tx2"/>
                </a:solidFill>
                <a:latin typeface="+mn-lt"/>
              </a:rPr>
            </a:br>
            <a:r>
              <a:rPr lang="en-US" sz="2400" dirty="0">
                <a:solidFill>
                  <a:schemeClr val="tx2"/>
                </a:solidFill>
                <a:latin typeface="+mn-lt"/>
              </a:rPr>
              <a:t>20 MEMBER STATES’ CONTRIBUTIONS</a:t>
            </a:r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457200" y="1571612"/>
            <a:ext cx="86868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	                   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</a:t>
            </a:r>
            <a:r>
              <a:rPr lang="fr-FR" sz="2000" b="1" dirty="0">
                <a:latin typeface="Tahoma" pitchFamily="34" charset="0"/>
              </a:rPr>
              <a:t>Amounts in Swiss francs</a:t>
            </a:r>
            <a:r>
              <a:rPr lang="en-US" sz="2000" b="1" dirty="0">
                <a:latin typeface="Tahoma" pitchFamily="34" charset="0"/>
              </a:rPr>
              <a:t>   	              </a:t>
            </a:r>
          </a:p>
          <a:p>
            <a:pPr marL="342900" indent="-342900">
              <a:lnSpc>
                <a:spcPct val="3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endParaRPr lang="en-US" sz="2000" b="1" dirty="0">
              <a:latin typeface="Tahoma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r>
              <a:rPr lang="en-US" dirty="0">
                <a:latin typeface="Tahoma" pitchFamily="34" charset="0"/>
              </a:rPr>
              <a:t>Germany	19.73%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202’452’100</a:t>
            </a:r>
            <a:r>
              <a:rPr lang="en-US" dirty="0">
                <a:latin typeface="Tahoma" pitchFamily="34" charset="0"/>
              </a:rPr>
              <a:t>	 Norway	 2.37%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24’299’950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r>
              <a:rPr lang="en-US" dirty="0">
                <a:latin typeface="Tahoma" pitchFamily="34" charset="0"/>
              </a:rPr>
              <a:t>United Kingdom 	17.67%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181’370’000</a:t>
            </a:r>
            <a:r>
              <a:rPr lang="en-US" dirty="0">
                <a:latin typeface="Tahoma" pitchFamily="34" charset="0"/>
              </a:rPr>
              <a:t>	 Poland	 2.21%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22’687’350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r>
              <a:rPr lang="en-US" dirty="0">
                <a:latin typeface="Tahoma" pitchFamily="34" charset="0"/>
              </a:rPr>
              <a:t>France</a:t>
            </a:r>
            <a:r>
              <a:rPr lang="en-US" sz="1000" dirty="0">
                <a:latin typeface="Tahoma" pitchFamily="34" charset="0"/>
              </a:rPr>
              <a:t>*</a:t>
            </a:r>
            <a:r>
              <a:rPr lang="en-US" dirty="0">
                <a:latin typeface="Tahoma" pitchFamily="34" charset="0"/>
              </a:rPr>
              <a:t> 	14.88%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152’718’800</a:t>
            </a:r>
            <a:r>
              <a:rPr lang="en-US" dirty="0">
                <a:latin typeface="Tahoma" pitchFamily="34" charset="0"/>
              </a:rPr>
              <a:t>	 </a:t>
            </a:r>
            <a:r>
              <a:rPr lang="fr-FR" dirty="0">
                <a:latin typeface="Tahoma" pitchFamily="34" charset="0"/>
              </a:rPr>
              <a:t>Denmark</a:t>
            </a:r>
            <a:r>
              <a:rPr lang="en-US" dirty="0">
                <a:latin typeface="Tahoma" pitchFamily="34" charset="0"/>
              </a:rPr>
              <a:t>	 1.76%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18’100’250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r>
              <a:rPr lang="en-US" dirty="0">
                <a:latin typeface="Tahoma" pitchFamily="34" charset="0"/>
              </a:rPr>
              <a:t>Italy 	12.05%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123’635’450</a:t>
            </a:r>
            <a:r>
              <a:rPr lang="en-US" dirty="0">
                <a:latin typeface="Tahoma" pitchFamily="34" charset="0"/>
              </a:rPr>
              <a:t>	 Greece	 1.54%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15’854’400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r>
              <a:rPr lang="en-US" dirty="0">
                <a:latin typeface="Tahoma" pitchFamily="34" charset="0"/>
              </a:rPr>
              <a:t>Spain	 8.16%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83’790’450</a:t>
            </a:r>
            <a:r>
              <a:rPr lang="en-US" dirty="0">
                <a:latin typeface="Tahoma" pitchFamily="34" charset="0"/>
              </a:rPr>
              <a:t>	 Finland	 1.40%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14’416’100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r>
              <a:rPr lang="en-US" dirty="0">
                <a:latin typeface="Tahoma" pitchFamily="34" charset="0"/>
              </a:rPr>
              <a:t>Netherlands 	4.46%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45’739’400</a:t>
            </a:r>
            <a:r>
              <a:rPr lang="en-US" dirty="0">
                <a:latin typeface="Tahoma" pitchFamily="34" charset="0"/>
              </a:rPr>
              <a:t>	 Portugal	1.19%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12’243’100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r>
              <a:rPr lang="en-US" dirty="0">
                <a:latin typeface="Tahoma" pitchFamily="34" charset="0"/>
              </a:rPr>
              <a:t>Switzerland	 3.07%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31’462’150</a:t>
            </a:r>
            <a:r>
              <a:rPr lang="en-US" dirty="0">
                <a:latin typeface="Tahoma" pitchFamily="34" charset="0"/>
              </a:rPr>
              <a:t>	 Hungary	 0.76%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7’839’950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r>
              <a:rPr lang="en-US" dirty="0">
                <a:latin typeface="Tahoma" pitchFamily="34" charset="0"/>
              </a:rPr>
              <a:t>Belgium 	2.66%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27’260’750</a:t>
            </a:r>
            <a:r>
              <a:rPr lang="en-US" dirty="0">
                <a:latin typeface="Tahoma" pitchFamily="34" charset="0"/>
              </a:rPr>
              <a:t>	 Czech Republic 0.88%	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9’075’800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r>
              <a:rPr lang="en-US" dirty="0">
                <a:latin typeface="Tahoma" pitchFamily="34" charset="0"/>
              </a:rPr>
              <a:t>Sweden	2.48%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25’451’950</a:t>
            </a:r>
            <a:r>
              <a:rPr lang="en-US" dirty="0">
                <a:latin typeface="Tahoma" pitchFamily="34" charset="0"/>
              </a:rPr>
              <a:t>	 Slovak Republic	 0.34%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3’491’100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r>
              <a:rPr lang="en-US" dirty="0">
                <a:latin typeface="Tahoma" pitchFamily="34" charset="0"/>
              </a:rPr>
              <a:t>Austria	 2.17%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22’250’950</a:t>
            </a:r>
            <a:r>
              <a:rPr lang="en-US" dirty="0">
                <a:latin typeface="Tahoma" pitchFamily="34" charset="0"/>
              </a:rPr>
              <a:t>	 Bulgaria	 0.21%	</a:t>
            </a:r>
            <a:r>
              <a:rPr lang="en-US" dirty="0">
                <a:solidFill>
                  <a:srgbClr val="FF0000"/>
                </a:solidFill>
                <a:latin typeface="Tahoma" pitchFamily="34" charset="0"/>
              </a:rPr>
              <a:t>2’147’800</a:t>
            </a:r>
            <a:endParaRPr lang="en-US" dirty="0">
              <a:latin typeface="Tahoma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endParaRPr lang="fr-CH" sz="2000" dirty="0">
              <a:latin typeface="Tahoma" pitchFamily="34" charset="0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r>
              <a:rPr lang="fr-CH" sz="1000" i="1" dirty="0">
                <a:latin typeface="Tahoma" pitchFamily="34" charset="0"/>
              </a:rPr>
              <a:t>* Additional contribution from France 9’000’000 CHF</a:t>
            </a:r>
            <a:endParaRPr lang="en-US" sz="1000" i="1" dirty="0">
              <a:latin typeface="Tahoma" pitchFamily="34" charset="0"/>
            </a:endParaRP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tabLst>
                <a:tab pos="2636838" algn="r"/>
                <a:tab pos="3946525" algn="r"/>
                <a:tab pos="4694238" algn="l"/>
                <a:tab pos="7086600" algn="r"/>
                <a:tab pos="8351838" algn="r"/>
              </a:tabLst>
              <a:defRPr/>
            </a:pPr>
            <a:endParaRPr lang="en-US" sz="2000" b="1" dirty="0">
              <a:latin typeface="Tahoma" pitchFamily="34" charset="0"/>
            </a:endParaRPr>
          </a:p>
        </p:txBody>
      </p:sp>
      <p:sp>
        <p:nvSpPr>
          <p:cNvPr id="2075" name="Text Box 4"/>
          <p:cNvSpPr txBox="1">
            <a:spLocks noChangeArrowheads="1"/>
          </p:cNvSpPr>
          <p:nvPr/>
        </p:nvSpPr>
        <p:spPr bwMode="auto">
          <a:xfrm>
            <a:off x="357158" y="5643578"/>
            <a:ext cx="8458200" cy="387350"/>
          </a:xfrm>
          <a:prstGeom prst="rect">
            <a:avLst/>
          </a:prstGeom>
          <a:solidFill>
            <a:srgbClr val="66FF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500" b="1" dirty="0">
                <a:latin typeface="Times" pitchFamily="18" charset="0"/>
              </a:rPr>
              <a:t>Total	 </a:t>
            </a:r>
            <a:r>
              <a:rPr lang="en-US" b="1" dirty="0"/>
              <a:t>CHF</a:t>
            </a:r>
            <a:r>
              <a:rPr lang="en-US" dirty="0"/>
              <a:t> </a:t>
            </a:r>
            <a:r>
              <a:rPr lang="en-US" sz="2500" b="1" dirty="0">
                <a:latin typeface="Times" pitchFamily="18" charset="0"/>
              </a:rPr>
              <a:t>			100%		 </a:t>
            </a:r>
            <a:r>
              <a:rPr lang="en-US" sz="2500" b="1" dirty="0">
                <a:solidFill>
                  <a:srgbClr val="FF0000"/>
                </a:solidFill>
                <a:latin typeface="Times" pitchFamily="18" charset="0"/>
              </a:rPr>
              <a:t>1’026’287’800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82550" y="5257800"/>
          <a:ext cx="374650" cy="247650"/>
        </p:xfrm>
        <a:graphic>
          <a:graphicData uri="http://schemas.openxmlformats.org/presentationml/2006/ole">
            <p:oleObj spid="_x0000_s2050" name="Clip" r:id="rId4" imgW="2881440" imgH="1904400" progId="">
              <p:embed/>
            </p:oleObj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76200" y="4572000"/>
          <a:ext cx="381000" cy="250825"/>
        </p:xfrm>
        <a:graphic>
          <a:graphicData uri="http://schemas.openxmlformats.org/presentationml/2006/ole">
            <p:oleObj spid="_x0000_s2051" name="Clip" r:id="rId5" imgW="2895840" imgH="1912680" progId="">
              <p:embed/>
            </p:oleObj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4800600" y="5257800"/>
          <a:ext cx="381000" cy="252413"/>
        </p:xfrm>
        <a:graphic>
          <a:graphicData uri="http://schemas.openxmlformats.org/presentationml/2006/ole">
            <p:oleObj spid="_x0000_s2052" name="Clip" r:id="rId6" imgW="3649680" imgH="2414160" progId="">
              <p:embed/>
            </p:oleObj>
          </a:graphicData>
        </a:graphic>
      </p:graphicFrame>
      <p:graphicFrame>
        <p:nvGraphicFramePr>
          <p:cNvPr id="2053" name="Object 8"/>
          <p:cNvGraphicFramePr>
            <a:graphicFrameLocks noChangeAspect="1"/>
          </p:cNvGraphicFramePr>
          <p:nvPr/>
        </p:nvGraphicFramePr>
        <p:xfrm>
          <a:off x="4800600" y="4572000"/>
          <a:ext cx="381000" cy="255588"/>
        </p:xfrm>
        <a:graphic>
          <a:graphicData uri="http://schemas.openxmlformats.org/presentationml/2006/ole">
            <p:oleObj spid="_x0000_s2053" name="Clip" r:id="rId7" imgW="2865600" imgH="1920600" progId="">
              <p:embed/>
            </p:oleObj>
          </a:graphicData>
        </a:graphic>
      </p:graphicFrame>
      <p:graphicFrame>
        <p:nvGraphicFramePr>
          <p:cNvPr id="2054" name="Object 9"/>
          <p:cNvGraphicFramePr>
            <a:graphicFrameLocks noChangeAspect="1"/>
          </p:cNvGraphicFramePr>
          <p:nvPr/>
        </p:nvGraphicFramePr>
        <p:xfrm>
          <a:off x="4800600" y="2743200"/>
          <a:ext cx="390525" cy="257175"/>
        </p:xfrm>
        <a:graphic>
          <a:graphicData uri="http://schemas.openxmlformats.org/presentationml/2006/ole">
            <p:oleObj spid="_x0000_s2054" name="Clip" r:id="rId8" imgW="2911680" imgH="1920240" progId="">
              <p:embed/>
            </p:oleObj>
          </a:graphicData>
        </a:graphic>
      </p:graphicFrame>
      <p:graphicFrame>
        <p:nvGraphicFramePr>
          <p:cNvPr id="2055" name="Object 10"/>
          <p:cNvGraphicFramePr>
            <a:graphicFrameLocks noChangeAspect="1"/>
          </p:cNvGraphicFramePr>
          <p:nvPr/>
        </p:nvGraphicFramePr>
        <p:xfrm>
          <a:off x="4800600" y="3429000"/>
          <a:ext cx="382588" cy="255588"/>
        </p:xfrm>
        <a:graphic>
          <a:graphicData uri="http://schemas.openxmlformats.org/presentationml/2006/ole">
            <p:oleObj spid="_x0000_s2055" name="Clip" r:id="rId9" imgW="2873520" imgH="1920600" progId="">
              <p:embed/>
            </p:oleObj>
          </a:graphicData>
        </a:graphic>
      </p:graphicFrame>
      <p:graphicFrame>
        <p:nvGraphicFramePr>
          <p:cNvPr id="2056" name="Object 11"/>
          <p:cNvGraphicFramePr>
            <a:graphicFrameLocks noChangeAspect="1"/>
          </p:cNvGraphicFramePr>
          <p:nvPr/>
        </p:nvGraphicFramePr>
        <p:xfrm>
          <a:off x="76200" y="2743200"/>
          <a:ext cx="361950" cy="241300"/>
        </p:xfrm>
        <a:graphic>
          <a:graphicData uri="http://schemas.openxmlformats.org/presentationml/2006/ole">
            <p:oleObj spid="_x0000_s2056" name="Clip" r:id="rId10" imgW="2857680" imgH="1904760" progId="">
              <p:embed/>
            </p:oleObj>
          </a:graphicData>
        </a:graphic>
      </p:graphicFrame>
      <p:graphicFrame>
        <p:nvGraphicFramePr>
          <p:cNvPr id="2057" name="Object 12"/>
          <p:cNvGraphicFramePr>
            <a:graphicFrameLocks noChangeAspect="1"/>
          </p:cNvGraphicFramePr>
          <p:nvPr/>
        </p:nvGraphicFramePr>
        <p:xfrm>
          <a:off x="76200" y="2057400"/>
          <a:ext cx="381000" cy="247650"/>
        </p:xfrm>
        <a:graphic>
          <a:graphicData uri="http://schemas.openxmlformats.org/presentationml/2006/ole">
            <p:oleObj spid="_x0000_s2057" name="Clip" r:id="rId11" imgW="2927520" imgH="1904760" progId="">
              <p:embed/>
            </p:oleObj>
          </a:graphicData>
        </a:graphic>
      </p:graphicFrame>
      <p:graphicFrame>
        <p:nvGraphicFramePr>
          <p:cNvPr id="2058" name="Object 13"/>
          <p:cNvGraphicFramePr>
            <a:graphicFrameLocks noChangeAspect="1"/>
          </p:cNvGraphicFramePr>
          <p:nvPr/>
        </p:nvGraphicFramePr>
        <p:xfrm>
          <a:off x="4800600" y="3124200"/>
          <a:ext cx="374650" cy="236538"/>
        </p:xfrm>
        <a:graphic>
          <a:graphicData uri="http://schemas.openxmlformats.org/presentationml/2006/ole">
            <p:oleObj spid="_x0000_s2058" name="Clip" r:id="rId12" imgW="3033720" imgH="1912680" progId="">
              <p:embed/>
            </p:oleObj>
          </a:graphicData>
        </a:graphic>
      </p:graphicFrame>
      <p:graphicFrame>
        <p:nvGraphicFramePr>
          <p:cNvPr id="2059" name="Object 14"/>
          <p:cNvGraphicFramePr>
            <a:graphicFrameLocks noChangeAspect="1"/>
          </p:cNvGraphicFramePr>
          <p:nvPr/>
        </p:nvGraphicFramePr>
        <p:xfrm>
          <a:off x="4800600" y="4191000"/>
          <a:ext cx="363538" cy="231775"/>
        </p:xfrm>
        <a:graphic>
          <a:graphicData uri="http://schemas.openxmlformats.org/presentationml/2006/ole">
            <p:oleObj spid="_x0000_s2059" name="Clip" r:id="rId13" imgW="3009960" imgH="1920600" progId="">
              <p:embed/>
            </p:oleObj>
          </a:graphicData>
        </a:graphic>
      </p:graphicFrame>
      <p:graphicFrame>
        <p:nvGraphicFramePr>
          <p:cNvPr id="2060" name="Object 15"/>
          <p:cNvGraphicFramePr>
            <a:graphicFrameLocks noChangeAspect="1"/>
          </p:cNvGraphicFramePr>
          <p:nvPr/>
        </p:nvGraphicFramePr>
        <p:xfrm>
          <a:off x="77788" y="3124200"/>
          <a:ext cx="366712" cy="230188"/>
        </p:xfrm>
        <a:graphic>
          <a:graphicData uri="http://schemas.openxmlformats.org/presentationml/2006/ole">
            <p:oleObj spid="_x0000_s2060" name="Clip" r:id="rId14" imgW="3017880" imgH="1890360" progId="">
              <p:embed/>
            </p:oleObj>
          </a:graphicData>
        </a:graphic>
      </p:graphicFrame>
      <p:graphicFrame>
        <p:nvGraphicFramePr>
          <p:cNvPr id="2061" name="Object 16"/>
          <p:cNvGraphicFramePr>
            <a:graphicFrameLocks noChangeAspect="1"/>
          </p:cNvGraphicFramePr>
          <p:nvPr/>
        </p:nvGraphicFramePr>
        <p:xfrm>
          <a:off x="73025" y="3859213"/>
          <a:ext cx="385763" cy="255587"/>
        </p:xfrm>
        <a:graphic>
          <a:graphicData uri="http://schemas.openxmlformats.org/presentationml/2006/ole">
            <p:oleObj spid="_x0000_s2061" name="Clip" r:id="rId15" imgW="2903760" imgH="1920600" progId="">
              <p:embed/>
            </p:oleObj>
          </a:graphicData>
        </a:graphic>
      </p:graphicFrame>
      <p:graphicFrame>
        <p:nvGraphicFramePr>
          <p:cNvPr id="2062" name="Object 17"/>
          <p:cNvGraphicFramePr>
            <a:graphicFrameLocks noChangeAspect="1"/>
          </p:cNvGraphicFramePr>
          <p:nvPr/>
        </p:nvGraphicFramePr>
        <p:xfrm>
          <a:off x="4800600" y="2057400"/>
          <a:ext cx="385763" cy="255588"/>
        </p:xfrm>
        <a:graphic>
          <a:graphicData uri="http://schemas.openxmlformats.org/presentationml/2006/ole">
            <p:oleObj spid="_x0000_s2062" name="Clip" r:id="rId16" imgW="2903760" imgH="1920600" progId="">
              <p:embed/>
            </p:oleObj>
          </a:graphicData>
        </a:graphic>
      </p:graphicFrame>
      <p:graphicFrame>
        <p:nvGraphicFramePr>
          <p:cNvPr id="2063" name="Object 18"/>
          <p:cNvGraphicFramePr>
            <a:graphicFrameLocks noChangeAspect="1"/>
          </p:cNvGraphicFramePr>
          <p:nvPr/>
        </p:nvGraphicFramePr>
        <p:xfrm>
          <a:off x="4800600" y="3810000"/>
          <a:ext cx="415925" cy="268288"/>
        </p:xfrm>
        <a:graphic>
          <a:graphicData uri="http://schemas.openxmlformats.org/presentationml/2006/ole">
            <p:oleObj spid="_x0000_s2063" name="Clip" r:id="rId17" imgW="2964960" imgH="1912680" progId="">
              <p:embed/>
            </p:oleObj>
          </a:graphicData>
        </a:graphic>
      </p:graphicFrame>
      <p:graphicFrame>
        <p:nvGraphicFramePr>
          <p:cNvPr id="2064" name="Object 19"/>
          <p:cNvGraphicFramePr>
            <a:graphicFrameLocks noChangeAspect="1"/>
          </p:cNvGraphicFramePr>
          <p:nvPr/>
        </p:nvGraphicFramePr>
        <p:xfrm>
          <a:off x="4800600" y="4953000"/>
          <a:ext cx="381000" cy="201613"/>
        </p:xfrm>
        <a:graphic>
          <a:graphicData uri="http://schemas.openxmlformats.org/presentationml/2006/ole">
            <p:oleObj spid="_x0000_s2064" name="Clip" r:id="rId18" imgW="3054240" imgH="1618920" progId="">
              <p:embed/>
            </p:oleObj>
          </a:graphicData>
        </a:graphic>
      </p:graphicFrame>
      <p:graphicFrame>
        <p:nvGraphicFramePr>
          <p:cNvPr id="2065" name="Object 20"/>
          <p:cNvGraphicFramePr>
            <a:graphicFrameLocks noChangeAspect="1"/>
          </p:cNvGraphicFramePr>
          <p:nvPr/>
        </p:nvGraphicFramePr>
        <p:xfrm>
          <a:off x="76200" y="3505200"/>
          <a:ext cx="382588" cy="249238"/>
        </p:xfrm>
        <a:graphic>
          <a:graphicData uri="http://schemas.openxmlformats.org/presentationml/2006/ole">
            <p:oleObj spid="_x0000_s2065" name="Clip" r:id="rId19" imgW="2919600" imgH="1904400" progId="">
              <p:embed/>
            </p:oleObj>
          </a:graphicData>
        </a:graphic>
      </p:graphicFrame>
      <p:graphicFrame>
        <p:nvGraphicFramePr>
          <p:cNvPr id="2066" name="Object 21"/>
          <p:cNvGraphicFramePr>
            <a:graphicFrameLocks noChangeAspect="1"/>
          </p:cNvGraphicFramePr>
          <p:nvPr/>
        </p:nvGraphicFramePr>
        <p:xfrm>
          <a:off x="88900" y="4953000"/>
          <a:ext cx="369888" cy="244475"/>
        </p:xfrm>
        <a:graphic>
          <a:graphicData uri="http://schemas.openxmlformats.org/presentationml/2006/ole">
            <p:oleObj spid="_x0000_s2066" name="Clip" r:id="rId20" imgW="2871720" imgH="1896840" progId="">
              <p:embed/>
            </p:oleObj>
          </a:graphicData>
        </a:graphic>
      </p:graphicFrame>
      <p:graphicFrame>
        <p:nvGraphicFramePr>
          <p:cNvPr id="2067" name="Object 22"/>
          <p:cNvGraphicFramePr>
            <a:graphicFrameLocks noChangeAspect="1"/>
          </p:cNvGraphicFramePr>
          <p:nvPr/>
        </p:nvGraphicFramePr>
        <p:xfrm>
          <a:off x="87313" y="2362200"/>
          <a:ext cx="369887" cy="269875"/>
        </p:xfrm>
        <a:graphic>
          <a:graphicData uri="http://schemas.openxmlformats.org/presentationml/2006/ole">
            <p:oleObj spid="_x0000_s2067" name="Clip" r:id="rId21" imgW="3024360" imgH="1501920" progId="">
              <p:embed/>
            </p:oleObj>
          </a:graphicData>
        </a:graphic>
      </p:graphicFrame>
      <p:graphicFrame>
        <p:nvGraphicFramePr>
          <p:cNvPr id="2068" name="Object 23"/>
          <p:cNvGraphicFramePr>
            <a:graphicFrameLocks noChangeAspect="1"/>
          </p:cNvGraphicFramePr>
          <p:nvPr/>
        </p:nvGraphicFramePr>
        <p:xfrm>
          <a:off x="76200" y="4191000"/>
          <a:ext cx="381000" cy="312738"/>
        </p:xfrm>
        <a:graphic>
          <a:graphicData uri="http://schemas.openxmlformats.org/presentationml/2006/ole">
            <p:oleObj spid="_x0000_s2068" name="Clip" r:id="rId22" imgW="1997280" imgH="1996920" progId="">
              <p:embed/>
            </p:oleObj>
          </a:graphicData>
        </a:graphic>
      </p:graphicFrame>
      <p:graphicFrame>
        <p:nvGraphicFramePr>
          <p:cNvPr id="2069" name="Object 24"/>
          <p:cNvGraphicFramePr>
            <a:graphicFrameLocks noChangeAspect="1"/>
          </p:cNvGraphicFramePr>
          <p:nvPr/>
        </p:nvGraphicFramePr>
        <p:xfrm>
          <a:off x="4800600" y="2362200"/>
          <a:ext cx="381000" cy="238125"/>
        </p:xfrm>
        <a:graphic>
          <a:graphicData uri="http://schemas.openxmlformats.org/presentationml/2006/ole">
            <p:oleObj spid="_x0000_s2069" name="Clip" r:id="rId23" imgW="3047760" imgH="1904400" progId="">
              <p:embed/>
            </p:oleObj>
          </a:graphicData>
        </a:graphic>
      </p:graphicFrame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28596" y="0"/>
            <a:ext cx="8186766" cy="56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LHC: akcelerator i poszukiwanie przeszłości</a:t>
            </a:r>
            <a:endParaRPr kumimoji="0" lang="pl-PL" sz="1800" b="0" i="1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stop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4505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9859FB-BE2A-464B-BB80-796FD4671F35}" type="slidenum">
              <a:rPr lang="pl-PL"/>
              <a:pPr/>
              <a:t>61</a:t>
            </a:fld>
            <a:endParaRPr lang="pl-PL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chemeClr val="hlink"/>
                </a:solidFill>
              </a:rPr>
              <a:t>Ustalmy proporcje:</a:t>
            </a:r>
          </a:p>
        </p:txBody>
      </p:sp>
      <p:sp>
        <p:nvSpPr>
          <p:cNvPr id="450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eaLnBrk="1" hangingPunct="1"/>
            <a:r>
              <a:rPr lang="pl-PL" smtClean="0"/>
              <a:t>koszt jednego bombowca B-2 wyniósł, według różnych ocen, od $1,16 do $2,2 miliardów dolarów, </a:t>
            </a:r>
          </a:p>
        </p:txBody>
      </p:sp>
      <p:pic>
        <p:nvPicPr>
          <p:cNvPr id="45062" name="Picture 5" descr="800px-B-2_Spirit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844675"/>
            <a:ext cx="3657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285720" y="4929198"/>
            <a:ext cx="4500594" cy="12144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Wyniki pomiarów prędkości ucieczki galaktyk w zależności od ich odległości, 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punkty oznaczają galaktyki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Symbol zastępczy zawartości 12" descr="659px-Prawo_Hubble'a_2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85794"/>
            <a:ext cx="4429159" cy="4025897"/>
          </a:xfrm>
        </p:spPr>
      </p:pic>
      <p:sp>
        <p:nvSpPr>
          <p:cNvPr id="14" name="Strzałka w prawo 13"/>
          <p:cNvSpPr/>
          <p:nvPr/>
        </p:nvSpPr>
        <p:spPr>
          <a:xfrm>
            <a:off x="4857752" y="2357430"/>
            <a:ext cx="571504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ytuł 1"/>
          <p:cNvSpPr txBox="1">
            <a:spLocks/>
          </p:cNvSpPr>
          <p:nvPr/>
        </p:nvSpPr>
        <p:spPr>
          <a:xfrm>
            <a:off x="5572132" y="1928802"/>
            <a:ext cx="3143272" cy="38576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Prawo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Hubbla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(1929):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V=H</a:t>
            </a:r>
            <a:r>
              <a:rPr kumimoji="0" lang="pl-PL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kern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H=70</a:t>
            </a:r>
            <a:r>
              <a:rPr lang="pl-PL" sz="2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km/s/</a:t>
            </a:r>
            <a:r>
              <a:rPr lang="pl-PL" sz="20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Mpc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229600" cy="1143000"/>
          </a:xfrm>
        </p:spPr>
        <p:txBody>
          <a:bodyPr/>
          <a:lstStyle/>
          <a:p>
            <a:r>
              <a:rPr lang="pl-PL" sz="3200" dirty="0" smtClean="0">
                <a:solidFill>
                  <a:srgbClr val="FF0000"/>
                </a:solidFill>
              </a:rPr>
              <a:t>Prawo </a:t>
            </a:r>
            <a:r>
              <a:rPr lang="pl-PL" sz="3200" dirty="0" err="1" smtClean="0">
                <a:solidFill>
                  <a:srgbClr val="FF0000"/>
                </a:solidFill>
              </a:rPr>
              <a:t>Hubbla</a:t>
            </a:r>
            <a:r>
              <a:rPr lang="pl-PL" sz="3200" dirty="0" smtClean="0">
                <a:solidFill>
                  <a:srgbClr val="FF0000"/>
                </a:solidFill>
              </a:rPr>
              <a:t> + Zasada Kosmologiczna + Termodynamika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4000496" y="2571744"/>
            <a:ext cx="484632" cy="6429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42910" y="3714752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l-PL" sz="3200" dirty="0" smtClean="0">
                <a:solidFill>
                  <a:srgbClr val="FF0000"/>
                </a:solidFill>
              </a:rPr>
              <a:t>Istniała pierwotna osobliwość (Big Bang)</a:t>
            </a:r>
          </a:p>
          <a:p>
            <a:pPr>
              <a:buFont typeface="Wingdings" pitchFamily="2" charset="2"/>
              <a:buChar char="§"/>
            </a:pPr>
            <a:r>
              <a:rPr lang="pl-PL" sz="3200" dirty="0" smtClean="0">
                <a:solidFill>
                  <a:srgbClr val="FF0000"/>
                </a:solidFill>
              </a:rPr>
              <a:t>Odległości we Wszechświecie ewoluują zgodnie z  </a:t>
            </a:r>
            <a:r>
              <a:rPr lang="pl-PL" sz="3200" dirty="0" err="1" smtClean="0">
                <a:solidFill>
                  <a:srgbClr val="FF0000"/>
                </a:solidFill>
              </a:rPr>
              <a:t>r</a:t>
            </a:r>
            <a:r>
              <a:rPr lang="pl-PL" sz="3200" dirty="0" smtClean="0">
                <a:solidFill>
                  <a:srgbClr val="FF0000"/>
                </a:solidFill>
              </a:rPr>
              <a:t>(t) = a(t)</a:t>
            </a:r>
            <a:r>
              <a:rPr lang="pl-PL" sz="3200" dirty="0" err="1" smtClean="0">
                <a:solidFill>
                  <a:srgbClr val="FF0000"/>
                </a:solidFill>
              </a:rPr>
              <a:t>r</a:t>
            </a:r>
            <a:r>
              <a:rPr lang="pl-PL" sz="3200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pl-PL" sz="3200" dirty="0" smtClean="0">
                <a:solidFill>
                  <a:srgbClr val="FF0000"/>
                </a:solidFill>
              </a:rPr>
              <a:t>Temperatura we Wszechświecie maleje</a:t>
            </a:r>
          </a:p>
          <a:p>
            <a:pPr algn="ctr"/>
            <a:r>
              <a:rPr lang="pl-PL" sz="3200" dirty="0" smtClean="0">
                <a:solidFill>
                  <a:srgbClr val="FF0000"/>
                </a:solidFill>
              </a:rPr>
              <a:t> T(</a:t>
            </a:r>
            <a:r>
              <a:rPr lang="pl-PL" sz="3200" dirty="0" err="1" smtClean="0">
                <a:solidFill>
                  <a:srgbClr val="FF0000"/>
                </a:solidFill>
              </a:rPr>
              <a:t>t</a:t>
            </a:r>
            <a:r>
              <a:rPr lang="pl-PL" sz="3200" dirty="0" smtClean="0">
                <a:solidFill>
                  <a:srgbClr val="FF0000"/>
                </a:solidFill>
              </a:rPr>
              <a:t>)~1/a(t)</a:t>
            </a:r>
          </a:p>
        </p:txBody>
      </p:sp>
      <p:sp>
        <p:nvSpPr>
          <p:cNvPr id="8" name="Prostokąt 7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LHC: w poszukiwaniu przeszłości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91276-D36B-4AE3-B6A0-3EF9DF6420C4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pic>
        <p:nvPicPr>
          <p:cNvPr id="5" name="Obraz 4" descr="Universe_expans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85794"/>
            <a:ext cx="3786214" cy="5286411"/>
          </a:xfrm>
          <a:prstGeom prst="rect">
            <a:avLst/>
          </a:prstGeom>
        </p:spPr>
      </p:pic>
      <p:pic>
        <p:nvPicPr>
          <p:cNvPr id="7" name="Obraz 6" descr="ballo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785794"/>
            <a:ext cx="5025934" cy="3429024"/>
          </a:xfrm>
          <a:prstGeom prst="rect">
            <a:avLst/>
          </a:prstGeom>
        </p:spPr>
      </p:pic>
      <p:pic>
        <p:nvPicPr>
          <p:cNvPr id="8" name="Obraz 7" descr="Raisinbrea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929066"/>
            <a:ext cx="3357586" cy="214314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42910" y="214290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Czym jest kosmologia, jej sukcesy i trudności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2424</Words>
  <Application>Microsoft Office PowerPoint</Application>
  <PresentationFormat>Pokaz na ekranie (4:3)</PresentationFormat>
  <Paragraphs>480</Paragraphs>
  <Slides>61</Slides>
  <Notes>35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61</vt:i4>
      </vt:variant>
    </vt:vector>
  </HeadingPairs>
  <TitlesOfParts>
    <vt:vector size="64" baseType="lpstr">
      <vt:lpstr>Projekt domyślny</vt:lpstr>
      <vt:lpstr>Równanie</vt:lpstr>
      <vt:lpstr>Clip</vt:lpstr>
      <vt:lpstr>LHC: w poszukiwaniu przeszłości</vt:lpstr>
      <vt:lpstr>Plan</vt:lpstr>
      <vt:lpstr>Slajd 3</vt:lpstr>
      <vt:lpstr>Slajd 4</vt:lpstr>
      <vt:lpstr>Slajd 5</vt:lpstr>
      <vt:lpstr>Slajd 6</vt:lpstr>
      <vt:lpstr>Slajd 7</vt:lpstr>
      <vt:lpstr>Prawo Hubbla + Zasada Kosmologiczna + Termodynamika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Cząstki w Modelu Standardowym</vt:lpstr>
      <vt:lpstr>Slajd 35</vt:lpstr>
      <vt:lpstr>Slajd 36</vt:lpstr>
      <vt:lpstr>Slajd 37</vt:lpstr>
      <vt:lpstr>Slajd 38</vt:lpstr>
      <vt:lpstr>LHC: akcelerator i poszukiwanie przeszłości</vt:lpstr>
      <vt:lpstr>Slajd 40</vt:lpstr>
      <vt:lpstr>Akceleratory</vt:lpstr>
      <vt:lpstr>Slajd 42</vt:lpstr>
      <vt:lpstr>Wielki Zderzacz Hadronów</vt:lpstr>
      <vt:lpstr>Slajd 44</vt:lpstr>
      <vt:lpstr>Slajd 45</vt:lpstr>
      <vt:lpstr>Slajd 46</vt:lpstr>
      <vt:lpstr>Slajd 47</vt:lpstr>
      <vt:lpstr>LHC w liczbach</vt:lpstr>
      <vt:lpstr>Slajd 49</vt:lpstr>
      <vt:lpstr>LHC: akcelerator i poszukiwanie przeszłości</vt:lpstr>
      <vt:lpstr>Detektor CMS – oddziaływania cząstek z materią</vt:lpstr>
      <vt:lpstr>Slajd 52</vt:lpstr>
      <vt:lpstr>Slajd 53</vt:lpstr>
      <vt:lpstr>Slajd 54</vt:lpstr>
      <vt:lpstr>Slajd 55</vt:lpstr>
      <vt:lpstr>Start LHC: 10 września 2008</vt:lpstr>
      <vt:lpstr>Wydarzenie 19 września 2008</vt:lpstr>
      <vt:lpstr>19 września 2008 – c.d. </vt:lpstr>
      <vt:lpstr>Slajd 59</vt:lpstr>
      <vt:lpstr>Slajd 60</vt:lpstr>
      <vt:lpstr>Ustalmy proporcje:</vt:lpstr>
    </vt:vector>
  </TitlesOfParts>
  <Company>Uniwersytet Warszawski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– co to jest i po co nam to?</dc:title>
  <dc:creator>Bohdan Grzadkowski</dc:creator>
  <cp:lastModifiedBy>Bohdan Grzadkowski</cp:lastModifiedBy>
  <cp:revision>158</cp:revision>
  <dcterms:created xsi:type="dcterms:W3CDTF">2008-11-06T09:11:17Z</dcterms:created>
  <dcterms:modified xsi:type="dcterms:W3CDTF">2009-09-19T09:51:03Z</dcterms:modified>
</cp:coreProperties>
</file>