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1"/>
  </p:notesMasterIdLst>
  <p:sldIdLst>
    <p:sldId id="256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9" r:id="rId27"/>
    <p:sldId id="257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1A1"/>
    <a:srgbClr val="99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980" autoAdjust="0"/>
  </p:normalViewPr>
  <p:slideViewPr>
    <p:cSldViewPr>
      <p:cViewPr varScale="1">
        <p:scale>
          <a:sx n="70" d="100"/>
          <a:sy n="70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4589F-C362-451D-9C24-66E018C64D01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8534E-A87C-4E0D-9BDE-CD8FC0812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ert_Zemecki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Jodie_Fost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Pomysly</a:t>
            </a:r>
            <a:r>
              <a:rPr lang="pl-PL" dirty="0" smtClean="0"/>
              <a:t>:</a:t>
            </a:r>
          </a:p>
          <a:p>
            <a:r>
              <a:rPr lang="pl-PL" dirty="0" smtClean="0"/>
              <a:t>-</a:t>
            </a:r>
            <a:r>
              <a:rPr lang="pl-PL" baseline="0" dirty="0" smtClean="0"/>
              <a:t>  Heisenberg (</a:t>
            </a:r>
            <a:r>
              <a:rPr lang="pl-PL" baseline="0" dirty="0" err="1" smtClean="0"/>
              <a:t>Czesc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Calosc</a:t>
            </a:r>
            <a:r>
              <a:rPr lang="pl-PL" baseline="0" dirty="0" smtClean="0"/>
              <a:t>)</a:t>
            </a:r>
          </a:p>
          <a:p>
            <a:pPr>
              <a:buFontTx/>
              <a:buChar char="-"/>
            </a:pPr>
            <a:r>
              <a:rPr lang="pl-PL" baseline="0" dirty="0" smtClean="0"/>
              <a:t>  </a:t>
            </a:r>
            <a:r>
              <a:rPr lang="pl-PL" baseline="0" dirty="0" err="1" smtClean="0"/>
              <a:t>Schroedinger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Why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atoms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small</a:t>
            </a:r>
            <a:r>
              <a:rPr lang="pl-PL" baseline="0" dirty="0" smtClean="0"/>
              <a:t>?)</a:t>
            </a:r>
          </a:p>
          <a:p>
            <a:pPr>
              <a:buFontTx/>
              <a:buChar char="-"/>
            </a:pPr>
            <a:r>
              <a:rPr lang="pl-PL" baseline="0" dirty="0" smtClean="0"/>
              <a:t>  </a:t>
            </a:r>
            <a:r>
              <a:rPr lang="pl-PL" baseline="0" dirty="0" err="1" smtClean="0"/>
              <a:t>Dalailama</a:t>
            </a:r>
            <a:r>
              <a:rPr lang="pl-PL" baseline="0" dirty="0" smtClean="0"/>
              <a:t> (Word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an atom)</a:t>
            </a:r>
          </a:p>
          <a:p>
            <a:pPr>
              <a:buFontTx/>
              <a:buChar char="-"/>
            </a:pPr>
            <a:r>
              <a:rPr lang="pl-PL" baseline="0" dirty="0" smtClean="0"/>
              <a:t>  </a:t>
            </a:r>
            <a:r>
              <a:rPr lang="pl-PL" baseline="0" dirty="0" err="1" smtClean="0"/>
              <a:t>Penrose</a:t>
            </a:r>
            <a:r>
              <a:rPr lang="pl-PL" baseline="0" dirty="0" smtClean="0"/>
              <a:t>  (</a:t>
            </a:r>
            <a:r>
              <a:rPr lang="pl-PL" baseline="0" dirty="0" err="1" smtClean="0"/>
              <a:t>Shadows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mind</a:t>
            </a:r>
            <a:r>
              <a:rPr lang="pl-PL" baseline="0" dirty="0" smtClean="0"/>
              <a:t>, New </a:t>
            </a:r>
            <a:r>
              <a:rPr lang="pl-PL" baseline="0" dirty="0" err="1" smtClean="0"/>
              <a:t>emperors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mind</a:t>
            </a:r>
            <a:r>
              <a:rPr lang="pl-PL" baseline="0" dirty="0" smtClean="0"/>
              <a:t>)</a:t>
            </a:r>
          </a:p>
          <a:p>
            <a:pPr>
              <a:buFontTx/>
              <a:buNone/>
            </a:pPr>
            <a:r>
              <a:rPr lang="pl-PL" baseline="0" dirty="0" err="1" smtClean="0"/>
              <a:t>Tw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Goedla</a:t>
            </a:r>
            <a:r>
              <a:rPr lang="pl-PL" baseline="0" dirty="0" smtClean="0"/>
              <a:t>-&gt; </a:t>
            </a:r>
            <a:r>
              <a:rPr lang="pl-PL" baseline="0" dirty="0" err="1" smtClean="0"/>
              <a:t>myslenie</a:t>
            </a:r>
            <a:r>
              <a:rPr lang="pl-PL" baseline="0" dirty="0" smtClean="0"/>
              <a:t> nie </a:t>
            </a:r>
            <a:r>
              <a:rPr lang="pl-PL" baseline="0" dirty="0" err="1" smtClean="0"/>
              <a:t>algortymiczne</a:t>
            </a:r>
            <a:r>
              <a:rPr lang="pl-PL" baseline="0" dirty="0" smtClean="0"/>
              <a:t> ma </a:t>
            </a:r>
            <a:r>
              <a:rPr lang="pl-PL" baseline="0" dirty="0" err="1" smtClean="0"/>
              <a:t>przewage</a:t>
            </a:r>
            <a:r>
              <a:rPr lang="pl-PL" baseline="0" dirty="0" smtClean="0"/>
              <a:t>, a </a:t>
            </a:r>
            <a:r>
              <a:rPr lang="pl-PL" baseline="0" dirty="0" err="1" smtClean="0"/>
              <a:t>zrodlo</a:t>
            </a:r>
            <a:r>
              <a:rPr lang="pl-PL" baseline="0" dirty="0" smtClean="0"/>
              <a:t> to procesy kwantowe w mózgu </a:t>
            </a:r>
          </a:p>
          <a:p>
            <a:pPr>
              <a:buFontTx/>
              <a:buChar char="-"/>
            </a:pPr>
            <a:r>
              <a:rPr lang="pl-PL" baseline="0" dirty="0" smtClean="0"/>
              <a:t>  Popper (Quantum </a:t>
            </a:r>
            <a:r>
              <a:rPr lang="pl-PL" baseline="0" dirty="0" err="1" smtClean="0"/>
              <a:t>mechanics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without</a:t>
            </a:r>
            <a:r>
              <a:rPr lang="pl-PL" baseline="0" dirty="0" smtClean="0"/>
              <a:t> an </a:t>
            </a:r>
            <a:r>
              <a:rPr lang="pl-PL" baseline="0" dirty="0" err="1" smtClean="0"/>
              <a:t>observer</a:t>
            </a:r>
            <a:r>
              <a:rPr lang="pl-PL" baseline="0" dirty="0" smtClean="0"/>
              <a:t>) \</a:t>
            </a:r>
          </a:p>
          <a:p>
            <a:pPr>
              <a:buFontTx/>
              <a:buChar char="-"/>
            </a:pPr>
            <a:r>
              <a:rPr lang="pl-PL" baseline="0" dirty="0" smtClean="0"/>
              <a:t>  Bell (</a:t>
            </a:r>
            <a:r>
              <a:rPr lang="pl-PL" baseline="0" dirty="0" err="1" smtClean="0"/>
              <a:t>speakable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unspeakable</a:t>
            </a:r>
            <a:r>
              <a:rPr lang="pl-PL" baseline="0" dirty="0" smtClean="0"/>
              <a:t>)</a:t>
            </a:r>
          </a:p>
          <a:p>
            <a:pPr>
              <a:buFontTx/>
              <a:buChar char="-"/>
            </a:pPr>
            <a:r>
              <a:rPr lang="pl-PL" baseline="0" dirty="0" smtClean="0"/>
              <a:t>  Peres (</a:t>
            </a:r>
            <a:r>
              <a:rPr lang="pl-PL" baseline="0" dirty="0" err="1" smtClean="0"/>
              <a:t>concepts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quantum phenomena do not occur in a Hilbert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space, they occur in a laboratory</a:t>
            </a:r>
            <a:endParaRPr lang="pl-PL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baseline="0" dirty="0" smtClean="0"/>
          </a:p>
          <a:p>
            <a:pPr>
              <a:buFontTx/>
              <a:buChar char="-"/>
            </a:pPr>
            <a:r>
              <a:rPr lang="pl-PL" baseline="0" dirty="0" smtClean="0"/>
              <a:t>  Kuhn – nie ma nic szczególnego o kwantach a jedynie jako przykład rewolucji (byty, pytania odpowiedzi akceptowalne w ramach paradygmatu,…)</a:t>
            </a:r>
          </a:p>
          <a:p>
            <a:pPr>
              <a:buFontTx/>
              <a:buChar char="-"/>
            </a:pPr>
            <a:r>
              <a:rPr lang="pl-PL" baseline="0" dirty="0" smtClean="0"/>
              <a:t> 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Obiekty osobne, obserwator się wydziela</a:t>
            </a:r>
            <a:r>
              <a:rPr lang="pl-PL" baseline="0" dirty="0" smtClean="0"/>
              <a:t> aby stworzyć obiektywny opis </a:t>
            </a:r>
          </a:p>
          <a:p>
            <a:r>
              <a:rPr lang="pl-PL" baseline="0" dirty="0" smtClean="0"/>
              <a:t>Obiektyw maja cechy, </a:t>
            </a:r>
            <a:r>
              <a:rPr lang="pl-PL" baseline="0" dirty="0" err="1" smtClean="0"/>
              <a:t>cechy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przynaleza</a:t>
            </a:r>
            <a:r>
              <a:rPr lang="pl-PL" baseline="0" dirty="0" smtClean="0"/>
              <a:t> do Tego obiektu </a:t>
            </a:r>
            <a:r>
              <a:rPr lang="pl-PL" baseline="0" dirty="0" err="1" smtClean="0"/>
              <a:t>niezaleznie</a:t>
            </a:r>
            <a:r>
              <a:rPr lang="pl-PL" baseline="0" dirty="0" smtClean="0"/>
              <a:t> od </a:t>
            </a:r>
            <a:r>
              <a:rPr lang="pl-PL" baseline="0" dirty="0" err="1" smtClean="0"/>
              <a:t>calej</a:t>
            </a:r>
            <a:r>
              <a:rPr lang="pl-PL" baseline="0" dirty="0" smtClean="0"/>
              <a:t> reszty </a:t>
            </a:r>
            <a:r>
              <a:rPr lang="pl-PL" baseline="0" dirty="0" err="1" smtClean="0"/>
              <a:t>wszechswiata</a:t>
            </a:r>
            <a:r>
              <a:rPr lang="pl-PL" baseline="0" dirty="0" smtClean="0"/>
              <a:t>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Samo w sobie to jeszcze nie </a:t>
            </a:r>
            <a:r>
              <a:rPr lang="pl-PL" dirty="0" err="1" smtClean="0"/>
              <a:t>bylby</a:t>
            </a:r>
            <a:r>
              <a:rPr lang="pl-PL" baseline="0" dirty="0" smtClean="0"/>
              <a:t> dramat po prostu fizyka klasyczna plus zachowania probabilistyczne….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Co się</a:t>
            </a:r>
            <a:r>
              <a:rPr lang="pl-PL" baseline="0" dirty="0" smtClean="0"/>
              <a:t> stało z falą elektromagnetyczną?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Jest u </a:t>
            </a:r>
            <a:r>
              <a:rPr lang="pl-PL" dirty="0" err="1" smtClean="0"/>
              <a:t>Zukava</a:t>
            </a:r>
            <a:r>
              <a:rPr lang="pl-PL" dirty="0" smtClean="0"/>
              <a:t> </a:t>
            </a:r>
            <a:r>
              <a:rPr lang="pl-PL" dirty="0" err="1" smtClean="0"/>
              <a:t>troche</a:t>
            </a:r>
            <a:r>
              <a:rPr lang="pl-PL" dirty="0" smtClean="0"/>
              <a:t> </a:t>
            </a:r>
            <a:r>
              <a:rPr lang="pl-PL" dirty="0" err="1" smtClean="0"/>
              <a:t>stwierdzen</a:t>
            </a:r>
            <a:r>
              <a:rPr lang="pl-PL" dirty="0" smtClean="0"/>
              <a:t> w stylu „Foton przetwarza informacje i jest </a:t>
            </a:r>
            <a:r>
              <a:rPr lang="pl-PL" dirty="0" err="1" smtClean="0"/>
              <a:t>obietem</a:t>
            </a:r>
            <a:r>
              <a:rPr lang="pl-PL" baseline="0" dirty="0" smtClean="0"/>
              <a:t> organicznym…” które raczej nic nie </a:t>
            </a:r>
            <a:r>
              <a:rPr lang="pl-PL" baseline="0" dirty="0" err="1" smtClean="0"/>
              <a:t>wnosza</a:t>
            </a:r>
            <a:r>
              <a:rPr lang="pl-PL" baseline="0" dirty="0" smtClean="0"/>
              <a:t> to wywodu ale raczej nie ma w tej </a:t>
            </a:r>
            <a:r>
              <a:rPr lang="pl-PL" baseline="0" dirty="0" err="1" smtClean="0"/>
              <a:t>ksiazce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przegiecia</a:t>
            </a:r>
            <a:r>
              <a:rPr lang="pl-PL" baseline="0" dirty="0" smtClean="0"/>
              <a:t> mistycznego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 chce </a:t>
            </a:r>
            <a:r>
              <a:rPr lang="pl-PL" dirty="0" err="1" smtClean="0"/>
              <a:t>uzywać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sformułówania</a:t>
            </a:r>
            <a:r>
              <a:rPr lang="pl-PL" baseline="0" dirty="0" smtClean="0"/>
              <a:t> od </a:t>
            </a:r>
            <a:r>
              <a:rPr lang="pl-PL" baseline="0" dirty="0" err="1" smtClean="0"/>
              <a:t>abiektywizmu</a:t>
            </a:r>
            <a:r>
              <a:rPr lang="pl-PL" baseline="0" dirty="0" smtClean="0"/>
              <a:t> do </a:t>
            </a:r>
            <a:r>
              <a:rPr lang="pl-PL" baseline="0" dirty="0" err="1" smtClean="0"/>
              <a:t>relaywizmu</a:t>
            </a:r>
            <a:r>
              <a:rPr lang="pl-PL" baseline="0" dirty="0" smtClean="0"/>
              <a:t> po tu postmodernizm może zbyt sobie </a:t>
            </a:r>
            <a:r>
              <a:rPr lang="pl-PL" baseline="0" dirty="0" err="1" smtClean="0"/>
              <a:t>pohulac</a:t>
            </a:r>
            <a:r>
              <a:rPr lang="pl-PL" baseline="0" dirty="0" smtClean="0"/>
              <a:t> a tego nie chcemy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Film </a:t>
            </a:r>
            <a:r>
              <a:rPr lang="pl-PL" dirty="0" err="1" smtClean="0"/>
              <a:t>Contact</a:t>
            </a:r>
            <a:r>
              <a:rPr lang="pl-PL" dirty="0" smtClean="0"/>
              <a:t> na podstawie powieści Carla Sagana, reżyseria, </a:t>
            </a:r>
            <a:r>
              <a:rPr lang="pl-PL" dirty="0" smtClean="0">
                <a:hlinkClick r:id="rId3" tooltip="Robert Zemeckis"/>
              </a:rPr>
              <a:t>Robert Zemeckis</a:t>
            </a:r>
            <a:r>
              <a:rPr lang="pl-PL" dirty="0" smtClean="0"/>
              <a:t>, gra </a:t>
            </a:r>
            <a:r>
              <a:rPr lang="pl-PL" dirty="0" smtClean="0">
                <a:hlinkClick r:id="rId4" tooltip="Jodie Foster"/>
              </a:rPr>
              <a:t>Jodie Foster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534E-A87C-4E0D-9BDE-CD8FC0812B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FF01-9F83-4BCB-A142-C96425BAB8DF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2B02-09AF-42CD-A084-E5DC18273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65DE-29BB-46B2-BF47-10C16CB0EA98}" type="datetimeFigureOut">
              <a:rPr lang="en-US" smtClean="0"/>
              <a:pPr/>
              <a:t>9/27/2014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EF3E-9217-4006-BBA9-2DEB08670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ilmy\Youtube\Contact%20-%20Opening%20Scene%20(HD).mp4" TargetMode="Externa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tags" Target="../tags/tag13.xml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15.xml"/><Relationship Id="rId10" Type="http://schemas.openxmlformats.org/officeDocument/2006/relationships/image" Target="../media/image36.png"/><Relationship Id="rId4" Type="http://schemas.openxmlformats.org/officeDocument/2006/relationships/tags" Target="../tags/tag14.xml"/><Relationship Id="rId9" Type="http://schemas.openxmlformats.org/officeDocument/2006/relationships/image" Target="../media/image1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7.xml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772400" cy="119970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Filozofia Kwantowa</a:t>
            </a:r>
            <a:endParaRPr lang="en-US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631500" y="6211669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Rafał </a:t>
            </a:r>
            <a:r>
              <a:rPr lang="pl-PL" dirty="0" err="1" smtClean="0"/>
              <a:t>Demkowicz-Dobrzański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Wydział Fizyki, UW</a:t>
            </a:r>
            <a:endParaRPr lang="en-US" dirty="0"/>
          </a:p>
        </p:txBody>
      </p:sp>
      <p:pic>
        <p:nvPicPr>
          <p:cNvPr id="2052" name="Picture 4" descr="http://s3.amazonaws.com/chssweb/article_images/5902/rotating/philosophy.jpg?13790157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241133"/>
          </a:xfrm>
          <a:prstGeom prst="rect">
            <a:avLst/>
          </a:prstGeom>
          <a:noFill/>
        </p:spPr>
      </p:pic>
      <p:pic>
        <p:nvPicPr>
          <p:cNvPr id="26" name="Obraz 25" descr="TP_tmp96266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tretch>
            <a:fillRect/>
          </a:stretch>
        </p:blipFill>
        <p:spPr bwMode="auto">
          <a:xfrm>
            <a:off x="1619672" y="764704"/>
            <a:ext cx="6575322" cy="1109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Prostokąt 16"/>
          <p:cNvSpPr/>
          <p:nvPr/>
        </p:nvSpPr>
        <p:spPr>
          <a:xfrm>
            <a:off x="6300192" y="2852936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6139947" y="1585324"/>
            <a:ext cx="393712" cy="40324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Jeśli szedłby górą…</a:t>
            </a:r>
            <a:endParaRPr lang="en-US" dirty="0"/>
          </a:p>
        </p:txBody>
      </p:sp>
      <p:pic>
        <p:nvPicPr>
          <p:cNvPr id="4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r="17648"/>
          <a:stretch>
            <a:fillRect/>
          </a:stretch>
        </p:blipFill>
        <p:spPr bwMode="auto">
          <a:xfrm>
            <a:off x="1907704" y="1412776"/>
            <a:ext cx="4031831" cy="44481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l="83826" t="41275" b="45322"/>
          <a:stretch>
            <a:fillRect/>
          </a:stretch>
        </p:blipFill>
        <p:spPr bwMode="auto">
          <a:xfrm>
            <a:off x="6012160" y="2060848"/>
            <a:ext cx="791883" cy="1927496"/>
          </a:xfrm>
          <a:prstGeom prst="rect">
            <a:avLst/>
          </a:prstGeom>
          <a:noFill/>
        </p:spPr>
      </p:pic>
      <p:sp>
        <p:nvSpPr>
          <p:cNvPr id="18" name="Elipsa 17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a 18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a 19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/>
          <p:cNvSpPr/>
          <p:nvPr/>
        </p:nvSpPr>
        <p:spPr>
          <a:xfrm>
            <a:off x="5940152" y="1268760"/>
            <a:ext cx="1728192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7457E-6 L 0.21267 -0.06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6139947" y="1585324"/>
            <a:ext cx="393712" cy="40324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A jeśli dołem…</a:t>
            </a:r>
            <a:endParaRPr lang="en-US" dirty="0"/>
          </a:p>
        </p:txBody>
      </p:sp>
      <p:pic>
        <p:nvPicPr>
          <p:cNvPr id="4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r="17648"/>
          <a:stretch>
            <a:fillRect/>
          </a:stretch>
        </p:blipFill>
        <p:spPr bwMode="auto">
          <a:xfrm>
            <a:off x="1907704" y="1412776"/>
            <a:ext cx="4031831" cy="44481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l="83826" t="41275" b="45322"/>
          <a:stretch>
            <a:fillRect/>
          </a:stretch>
        </p:blipFill>
        <p:spPr bwMode="auto">
          <a:xfrm>
            <a:off x="6012160" y="3284984"/>
            <a:ext cx="791883" cy="1927496"/>
          </a:xfrm>
          <a:prstGeom prst="rect">
            <a:avLst/>
          </a:prstGeom>
          <a:noFill/>
        </p:spPr>
      </p:pic>
      <p:sp>
        <p:nvSpPr>
          <p:cNvPr id="15" name="Elipsa 14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17"/>
          <p:cNvSpPr/>
          <p:nvPr/>
        </p:nvSpPr>
        <p:spPr>
          <a:xfrm>
            <a:off x="6084168" y="1052736"/>
            <a:ext cx="108012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4624E-6 L 0.22448 0.099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6139947" y="1585324"/>
            <a:ext cx="393712" cy="40324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Jeśli raz tak raz tak, to powinno być…</a:t>
            </a:r>
            <a:endParaRPr lang="en-US" dirty="0"/>
          </a:p>
        </p:txBody>
      </p:sp>
      <p:pic>
        <p:nvPicPr>
          <p:cNvPr id="4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r="17648"/>
          <a:stretch>
            <a:fillRect/>
          </a:stretch>
        </p:blipFill>
        <p:spPr bwMode="auto">
          <a:xfrm>
            <a:off x="1907704" y="1412776"/>
            <a:ext cx="4031831" cy="44481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l="83826" t="41275" b="45322"/>
          <a:stretch>
            <a:fillRect/>
          </a:stretch>
        </p:blipFill>
        <p:spPr bwMode="auto">
          <a:xfrm>
            <a:off x="6012160" y="3284984"/>
            <a:ext cx="791883" cy="1927496"/>
          </a:xfrm>
          <a:prstGeom prst="rect">
            <a:avLst/>
          </a:prstGeom>
          <a:noFill/>
        </p:spPr>
      </p:pic>
      <p:sp>
        <p:nvSpPr>
          <p:cNvPr id="15" name="Elipsa 14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 l="83826" t="41275" b="45322"/>
          <a:stretch>
            <a:fillRect/>
          </a:stretch>
        </p:blipFill>
        <p:spPr bwMode="auto">
          <a:xfrm>
            <a:off x="6012160" y="1844824"/>
            <a:ext cx="791883" cy="192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A tymczasem jest…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22"/>
          <p:cNvGrpSpPr/>
          <p:nvPr/>
        </p:nvGrpSpPr>
        <p:grpSpPr>
          <a:xfrm>
            <a:off x="2060104" y="1421160"/>
            <a:ext cx="4895850" cy="4592191"/>
            <a:chOff x="1907704" y="1268760"/>
            <a:chExt cx="4895850" cy="4592191"/>
          </a:xfrm>
        </p:grpSpPr>
        <p:pic>
          <p:nvPicPr>
            <p:cNvPr id="24" name="Picture 2" descr="File:Doubleslit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25" name="Prostokąt 24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a 26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a 27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Prostokąt 28"/>
          <p:cNvSpPr/>
          <p:nvPr/>
        </p:nvSpPr>
        <p:spPr>
          <a:xfrm>
            <a:off x="1412032" y="15651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Pojedynczy foton interferuje… sam ze sobą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1619672" y="350100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22"/>
          <p:cNvGrpSpPr/>
          <p:nvPr/>
        </p:nvGrpSpPr>
        <p:grpSpPr>
          <a:xfrm>
            <a:off x="2060104" y="1421160"/>
            <a:ext cx="4895850" cy="4592191"/>
            <a:chOff x="1907704" y="1268760"/>
            <a:chExt cx="4895850" cy="4592191"/>
          </a:xfrm>
        </p:grpSpPr>
        <p:pic>
          <p:nvPicPr>
            <p:cNvPr id="24" name="Picture 2" descr="File:Doubleslit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25" name="Prostokąt 24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a 26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a 27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Prostokąt 28"/>
          <p:cNvSpPr/>
          <p:nvPr/>
        </p:nvSpPr>
        <p:spPr>
          <a:xfrm>
            <a:off x="1412032" y="15651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a 17"/>
          <p:cNvSpPr/>
          <p:nvPr/>
        </p:nvSpPr>
        <p:spPr>
          <a:xfrm>
            <a:off x="1259632" y="350100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a 22"/>
          <p:cNvSpPr/>
          <p:nvPr/>
        </p:nvSpPr>
        <p:spPr>
          <a:xfrm>
            <a:off x="2843808" y="3356992"/>
            <a:ext cx="216024" cy="21602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a 29"/>
          <p:cNvSpPr/>
          <p:nvPr/>
        </p:nvSpPr>
        <p:spPr>
          <a:xfrm>
            <a:off x="2843808" y="3645024"/>
            <a:ext cx="216024" cy="216024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rostokąt 30"/>
          <p:cNvSpPr/>
          <p:nvPr/>
        </p:nvSpPr>
        <p:spPr>
          <a:xfrm>
            <a:off x="6012160" y="1484784"/>
            <a:ext cx="93610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ostokąt 32"/>
          <p:cNvSpPr/>
          <p:nvPr/>
        </p:nvSpPr>
        <p:spPr>
          <a:xfrm>
            <a:off x="683568" y="4725144"/>
            <a:ext cx="7848872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+mj-lt"/>
              </a:rPr>
              <a:t>Położenie fotonu nie jest </a:t>
            </a:r>
            <a:r>
              <a:rPr lang="pl-PL" sz="2000" b="1" dirty="0" smtClean="0">
                <a:latin typeface="+mj-lt"/>
              </a:rPr>
              <a:t>jego cechą </a:t>
            </a:r>
            <a:r>
              <a:rPr lang="pl-PL" sz="2000" dirty="0" smtClean="0">
                <a:latin typeface="+mj-lt"/>
              </a:rPr>
              <a:t>-foton nie ma określonego położenia w trakcie trwania eksperymentu</a:t>
            </a:r>
          </a:p>
          <a:p>
            <a:pPr algn="ctr"/>
            <a:endParaRPr lang="pl-PL" sz="2000" dirty="0" smtClean="0">
              <a:latin typeface="+mj-lt"/>
            </a:endParaRPr>
          </a:p>
          <a:p>
            <a:pPr algn="ctr"/>
            <a:r>
              <a:rPr lang="pl-PL" sz="2000" dirty="0" smtClean="0">
                <a:latin typeface="+mj-lt"/>
              </a:rPr>
              <a:t>Położenie fotonu </a:t>
            </a:r>
            <a:r>
              <a:rPr lang="pl-PL" sz="2000" b="1" dirty="0" smtClean="0">
                <a:latin typeface="+mj-lt"/>
              </a:rPr>
              <a:t>uzyskuje określoną wartość </a:t>
            </a:r>
            <a:r>
              <a:rPr lang="pl-PL" sz="2000" dirty="0" smtClean="0">
                <a:latin typeface="+mj-lt"/>
              </a:rPr>
              <a:t>dopiero w wyniku pomiaru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7052E-7 L 0.16146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0.00763 0.00799 0.0178 0.01424 0.02335 C 0.01719 0.03537 0.01337 0.02427 0.02066 0.03398 C 0.02639 0.04161 0.02969 0.05109 0.03646 0.05711 C 0.04462 0.07398 0.05035 0.06982 0.06667 0.06982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65896E-6 C 0.00226 -0.00324 0.00364 -0.00763 0.00626 -0.01064 C 0.00921 -0.01411 0.01581 -0.01919 0.01581 -0.01919 C 0.01685 -0.02127 0.01772 -0.02359 0.01893 -0.02544 C 0.01997 -0.02705 0.02136 -0.02798 0.02223 -0.0296 C 0.03091 -0.04486 0.02414 -0.04047 0.03334 -0.0444 C 0.03994 -0.05364 0.04966 -0.05503 0.05869 -0.05503 " pathEditMode="relative" ptsTypes="ffffff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30" grpId="0" animBg="1"/>
      <p:bldP spid="30" grpId="1" animBg="1"/>
      <p:bldP spid="31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/>
          <p:cNvSpPr/>
          <p:nvPr/>
        </p:nvSpPr>
        <p:spPr>
          <a:xfrm>
            <a:off x="1547664" y="5373216"/>
            <a:ext cx="737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fala elektro-magnetyczna -&gt; fala prawdopodobieństwa fotonu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Funkcja falowa</a:t>
            </a:r>
            <a:endParaRPr lang="en-US" dirty="0"/>
          </a:p>
        </p:txBody>
      </p:sp>
      <p:pic>
        <p:nvPicPr>
          <p:cNvPr id="21" name="Picture 2" descr="File:Doubleslit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052736"/>
            <a:ext cx="4895850" cy="4448175"/>
          </a:xfrm>
          <a:prstGeom prst="rect">
            <a:avLst/>
          </a:prstGeom>
          <a:noFill/>
        </p:spPr>
      </p:pic>
      <p:sp>
        <p:nvSpPr>
          <p:cNvPr id="22" name="Prostokąt 21"/>
          <p:cNvSpPr/>
          <p:nvPr/>
        </p:nvSpPr>
        <p:spPr>
          <a:xfrm>
            <a:off x="3347864" y="1196752"/>
            <a:ext cx="1872208" cy="855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rostokąt 31"/>
          <p:cNvSpPr/>
          <p:nvPr/>
        </p:nvSpPr>
        <p:spPr>
          <a:xfrm>
            <a:off x="5436096" y="3140968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ipsa 33"/>
          <p:cNvSpPr/>
          <p:nvPr/>
        </p:nvSpPr>
        <p:spPr>
          <a:xfrm>
            <a:off x="2627784" y="299695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Obraz 3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259632" y="2492896"/>
            <a:ext cx="974911" cy="1224136"/>
          </a:xfrm>
          <a:prstGeom prst="rect">
            <a:avLst/>
          </a:prstGeom>
          <a:ln>
            <a:noFill/>
          </a:ln>
        </p:spPr>
      </p:pic>
      <p:grpSp>
        <p:nvGrpSpPr>
          <p:cNvPr id="11" name="Grupa 10"/>
          <p:cNvGrpSpPr/>
          <p:nvPr/>
        </p:nvGrpSpPr>
        <p:grpSpPr>
          <a:xfrm>
            <a:off x="3131840" y="5877272"/>
            <a:ext cx="6012160" cy="646331"/>
            <a:chOff x="3131840" y="5877272"/>
            <a:chExt cx="6012160" cy="646331"/>
          </a:xfrm>
        </p:grpSpPr>
        <p:pic>
          <p:nvPicPr>
            <p:cNvPr id="40" name="Obraz 3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131840" y="5949280"/>
              <a:ext cx="574192" cy="43010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1" name="Prostokąt 40"/>
            <p:cNvSpPr/>
            <p:nvPr/>
          </p:nvSpPr>
          <p:spPr>
            <a:xfrm>
              <a:off x="3886990" y="5877272"/>
              <a:ext cx="52570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gęstość prawdopodobieństwa znalezienia fotonu w danym punkcie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Funkcja falowa zachowuje się dziwnie…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a 22"/>
          <p:cNvGrpSpPr/>
          <p:nvPr/>
        </p:nvGrpSpPr>
        <p:grpSpPr>
          <a:xfrm>
            <a:off x="2060104" y="1565176"/>
            <a:ext cx="4895850" cy="4448175"/>
            <a:chOff x="1907704" y="1412776"/>
            <a:chExt cx="4895850" cy="4448175"/>
          </a:xfrm>
        </p:grpSpPr>
        <p:pic>
          <p:nvPicPr>
            <p:cNvPr id="11" name="Picture 2" descr="File:Doubleslit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12" name="Prostokąt 11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ipsa 13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ipsa 14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Elipsa 17"/>
          <p:cNvSpPr/>
          <p:nvPr/>
        </p:nvSpPr>
        <p:spPr>
          <a:xfrm>
            <a:off x="2843808" y="3356992"/>
            <a:ext cx="216024" cy="21602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a 18"/>
          <p:cNvSpPr/>
          <p:nvPr/>
        </p:nvSpPr>
        <p:spPr>
          <a:xfrm>
            <a:off x="2843808" y="3645024"/>
            <a:ext cx="216024" cy="216024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/>
          <p:cNvSpPr/>
          <p:nvPr/>
        </p:nvSpPr>
        <p:spPr>
          <a:xfrm>
            <a:off x="6012160" y="1484784"/>
            <a:ext cx="93610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ostokąt 21"/>
          <p:cNvSpPr/>
          <p:nvPr/>
        </p:nvSpPr>
        <p:spPr>
          <a:xfrm>
            <a:off x="3635896" y="1628800"/>
            <a:ext cx="9361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 22"/>
          <p:cNvSpPr/>
          <p:nvPr/>
        </p:nvSpPr>
        <p:spPr>
          <a:xfrm>
            <a:off x="323528" y="1412776"/>
            <a:ext cx="832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jeśli  umieścimy detektory aby sprawdzić którą szczeliną leci foton…..</a:t>
            </a:r>
            <a:endParaRPr lang="pl-PL" dirty="0"/>
          </a:p>
        </p:txBody>
      </p:sp>
      <p:grpSp>
        <p:nvGrpSpPr>
          <p:cNvPr id="24" name="Grupa 32"/>
          <p:cNvGrpSpPr/>
          <p:nvPr/>
        </p:nvGrpSpPr>
        <p:grpSpPr>
          <a:xfrm rot="-5400000">
            <a:off x="3610370" y="2230390"/>
            <a:ext cx="432048" cy="813043"/>
            <a:chOff x="7380312" y="2780927"/>
            <a:chExt cx="432048" cy="813043"/>
          </a:xfrm>
        </p:grpSpPr>
        <p:sp>
          <p:nvSpPr>
            <p:cNvPr id="25" name="Prostokąt z rogami zaokrąglonymi z jednej strony 24"/>
            <p:cNvSpPr/>
            <p:nvPr/>
          </p:nvSpPr>
          <p:spPr>
            <a:xfrm rot="5400000">
              <a:off x="7272300" y="2960947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ole tekstowe 25"/>
            <p:cNvSpPr txBox="1"/>
            <p:nvPr/>
          </p:nvSpPr>
          <p:spPr>
            <a:xfrm rot="5400000">
              <a:off x="7112290" y="3048949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grpSp>
        <p:nvGrpSpPr>
          <p:cNvPr id="27" name="Grupa 32"/>
          <p:cNvGrpSpPr/>
          <p:nvPr/>
        </p:nvGrpSpPr>
        <p:grpSpPr>
          <a:xfrm rot="5400000">
            <a:off x="3610370" y="4390630"/>
            <a:ext cx="432048" cy="813043"/>
            <a:chOff x="7380312" y="2780927"/>
            <a:chExt cx="432048" cy="813043"/>
          </a:xfrm>
        </p:grpSpPr>
        <p:sp>
          <p:nvSpPr>
            <p:cNvPr id="28" name="Prostokąt z rogami zaokrąglonymi z jednej strony 27"/>
            <p:cNvSpPr/>
            <p:nvPr/>
          </p:nvSpPr>
          <p:spPr>
            <a:xfrm rot="5400000">
              <a:off x="7272300" y="2960947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ole tekstowe 28"/>
            <p:cNvSpPr txBox="1"/>
            <p:nvPr/>
          </p:nvSpPr>
          <p:spPr>
            <a:xfrm rot="5400000">
              <a:off x="7112290" y="3048949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0.00763 0.00799 0.0178 0.01424 0.02335 C 0.01719 0.03537 0.01337 0.02427 0.02066 0.03398 C 0.02639 0.04161 0.02969 0.05109 0.03646 0.05711 C 0.04462 0.07398 0.05035 0.06982 0.06667 0.06982 " pathEditMode="relative" ptsTypes="ffff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65896E-6 C 0.00226 -0.00324 0.00364 -0.00763 0.00626 -0.01064 C 0.00921 -0.01411 0.01581 -0.01919 0.01581 -0.01919 C 0.01685 -0.02127 0.01772 -0.02359 0.01893 -0.02544 C 0.01997 -0.02705 0.02136 -0.02798 0.02223 -0.0296 C 0.03091 -0.04486 0.02414 -0.04047 0.03334 -0.0444 C 0.03994 -0.05364 0.04966 -0.05503 0.05869 -0.05503 " pathEditMode="relative" ptsTypes="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Funkcja falowa zachowuje się dziwnie…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3347864" y="1268760"/>
            <a:ext cx="1872208" cy="4392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3203848" y="285293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3203848" y="3933056"/>
            <a:ext cx="288032" cy="2880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22"/>
          <p:cNvGrpSpPr/>
          <p:nvPr/>
        </p:nvGrpSpPr>
        <p:grpSpPr>
          <a:xfrm>
            <a:off x="2060104" y="1565176"/>
            <a:ext cx="4895850" cy="4448175"/>
            <a:chOff x="1907704" y="1412776"/>
            <a:chExt cx="4895850" cy="4448175"/>
          </a:xfrm>
        </p:grpSpPr>
        <p:pic>
          <p:nvPicPr>
            <p:cNvPr id="11" name="Picture 2" descr="File:Doubleslit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12" name="Prostokąt 11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ipsa 13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ipsa 14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rostokąt 21"/>
          <p:cNvSpPr/>
          <p:nvPr/>
        </p:nvSpPr>
        <p:spPr>
          <a:xfrm>
            <a:off x="3635896" y="1628800"/>
            <a:ext cx="9361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ostokąt z rogami zaokrąglonymi z jednej strony 24"/>
          <p:cNvSpPr/>
          <p:nvPr/>
        </p:nvSpPr>
        <p:spPr>
          <a:xfrm>
            <a:off x="3491881" y="2420888"/>
            <a:ext cx="648072" cy="4320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ole tekstowe 25"/>
          <p:cNvSpPr txBox="1"/>
          <p:nvPr/>
        </p:nvSpPr>
        <p:spPr>
          <a:xfrm>
            <a:off x="3419873" y="2575937"/>
            <a:ext cx="813043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pl-PL" sz="1200" dirty="0" smtClean="0"/>
              <a:t>detektor</a:t>
            </a:r>
            <a:endParaRPr lang="en-US" sz="1200" dirty="0"/>
          </a:p>
        </p:txBody>
      </p:sp>
      <p:sp>
        <p:nvSpPr>
          <p:cNvPr id="31" name="Wycinek koła 30"/>
          <p:cNvSpPr/>
          <p:nvPr/>
        </p:nvSpPr>
        <p:spPr>
          <a:xfrm>
            <a:off x="1475656" y="1988840"/>
            <a:ext cx="3888432" cy="4464496"/>
          </a:xfrm>
          <a:prstGeom prst="pie">
            <a:avLst>
              <a:gd name="adj1" fmla="val 19678487"/>
              <a:gd name="adj2" fmla="val 23371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upa 32"/>
          <p:cNvGrpSpPr/>
          <p:nvPr/>
        </p:nvGrpSpPr>
        <p:grpSpPr>
          <a:xfrm rot="5400000">
            <a:off x="3610370" y="4390630"/>
            <a:ext cx="432048" cy="813043"/>
            <a:chOff x="7380312" y="2780927"/>
            <a:chExt cx="432048" cy="813043"/>
          </a:xfrm>
        </p:grpSpPr>
        <p:sp>
          <p:nvSpPr>
            <p:cNvPr id="28" name="Prostokąt z rogami zaokrąglonymi z jednej strony 27"/>
            <p:cNvSpPr/>
            <p:nvPr/>
          </p:nvSpPr>
          <p:spPr>
            <a:xfrm rot="5400000">
              <a:off x="7272300" y="2960947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ole tekstowe 28"/>
            <p:cNvSpPr txBox="1"/>
            <p:nvPr/>
          </p:nvSpPr>
          <p:spPr>
            <a:xfrm rot="5400000">
              <a:off x="7112290" y="3048949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sp>
        <p:nvSpPr>
          <p:cNvPr id="32" name="Prostokąt 31"/>
          <p:cNvSpPr/>
          <p:nvPr/>
        </p:nvSpPr>
        <p:spPr>
          <a:xfrm>
            <a:off x="4283968" y="1916832"/>
            <a:ext cx="108012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ostokąt 32"/>
          <p:cNvSpPr/>
          <p:nvPr/>
        </p:nvSpPr>
        <p:spPr>
          <a:xfrm>
            <a:off x="3491880" y="3645024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ostokąt 34"/>
          <p:cNvSpPr/>
          <p:nvPr/>
        </p:nvSpPr>
        <p:spPr>
          <a:xfrm>
            <a:off x="3491880" y="3356992"/>
            <a:ext cx="3600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rostokąt 35"/>
          <p:cNvSpPr/>
          <p:nvPr/>
        </p:nvSpPr>
        <p:spPr>
          <a:xfrm>
            <a:off x="2555776" y="59492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….i kliknie detektor -&gt; </a:t>
            </a:r>
            <a:r>
              <a:rPr lang="pl-PL" b="1" dirty="0" smtClean="0"/>
              <a:t>kolaps funkcji falowej</a:t>
            </a:r>
            <a:endParaRPr lang="pl-PL" b="1" dirty="0"/>
          </a:p>
        </p:txBody>
      </p:sp>
      <p:sp>
        <p:nvSpPr>
          <p:cNvPr id="37" name="Prostokąt 36"/>
          <p:cNvSpPr/>
          <p:nvPr/>
        </p:nvSpPr>
        <p:spPr>
          <a:xfrm>
            <a:off x="1619672" y="2132856"/>
            <a:ext cx="1728192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a 37"/>
          <p:cNvSpPr/>
          <p:nvPr/>
        </p:nvSpPr>
        <p:spPr>
          <a:xfrm>
            <a:off x="3419872" y="3068960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Obraz 3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15616" y="3356992"/>
            <a:ext cx="1218441" cy="381762"/>
          </a:xfrm>
          <a:prstGeom prst="rect">
            <a:avLst/>
          </a:prstGeom>
          <a:noFill/>
          <a:ln/>
          <a:effectLst/>
        </p:spPr>
      </p:pic>
      <p:sp>
        <p:nvSpPr>
          <p:cNvPr id="42" name="Prostokąt 41"/>
          <p:cNvSpPr/>
          <p:nvPr/>
        </p:nvSpPr>
        <p:spPr>
          <a:xfrm>
            <a:off x="6012160" y="1628800"/>
            <a:ext cx="93610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 22"/>
          <p:cNvSpPr/>
          <p:nvPr/>
        </p:nvSpPr>
        <p:spPr>
          <a:xfrm>
            <a:off x="323528" y="1412776"/>
            <a:ext cx="832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jeśli  umieścimy detektory aby sprawdzić którą szczeliną leci foton…..</a:t>
            </a:r>
            <a:endParaRPr lang="pl-PL" dirty="0"/>
          </a:p>
        </p:txBody>
      </p:sp>
      <p:sp>
        <p:nvSpPr>
          <p:cNvPr id="43" name="Prostokąt 42"/>
          <p:cNvSpPr/>
          <p:nvPr/>
        </p:nvSpPr>
        <p:spPr>
          <a:xfrm>
            <a:off x="2051720" y="630932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w takim eksperymencie nie zobaczymy już interferencji</a:t>
            </a:r>
            <a:endParaRPr lang="pl-PL" b="1" dirty="0"/>
          </a:p>
        </p:txBody>
      </p:sp>
      <p:sp>
        <p:nvSpPr>
          <p:cNvPr id="44" name="Prostokąt 43"/>
          <p:cNvSpPr/>
          <p:nvPr/>
        </p:nvSpPr>
        <p:spPr>
          <a:xfrm>
            <a:off x="6139947" y="1729340"/>
            <a:ext cx="393712" cy="40324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" descr="File:Doubleslit.svg"/>
          <p:cNvPicPr>
            <a:picLocks noChangeAspect="1" noChangeArrowheads="1"/>
          </p:cNvPicPr>
          <p:nvPr/>
        </p:nvPicPr>
        <p:blipFill>
          <a:blip r:embed="rId3" cstate="print"/>
          <a:srcRect l="83826" t="41275" b="45322"/>
          <a:stretch>
            <a:fillRect/>
          </a:stretch>
        </p:blipFill>
        <p:spPr bwMode="auto">
          <a:xfrm>
            <a:off x="6012160" y="3429000"/>
            <a:ext cx="791883" cy="1927496"/>
          </a:xfrm>
          <a:prstGeom prst="rect">
            <a:avLst/>
          </a:prstGeom>
          <a:noFill/>
        </p:spPr>
      </p:pic>
      <p:pic>
        <p:nvPicPr>
          <p:cNvPr id="46" name="Picture 2" descr="File:Doubleslit.svg"/>
          <p:cNvPicPr>
            <a:picLocks noChangeAspect="1" noChangeArrowheads="1"/>
          </p:cNvPicPr>
          <p:nvPr/>
        </p:nvPicPr>
        <p:blipFill>
          <a:blip r:embed="rId3" cstate="print"/>
          <a:srcRect l="83826" t="41275" b="45322"/>
          <a:stretch>
            <a:fillRect/>
          </a:stretch>
        </p:blipFill>
        <p:spPr bwMode="auto">
          <a:xfrm>
            <a:off x="6012160" y="1988840"/>
            <a:ext cx="791883" cy="192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pl-PL" dirty="0" smtClean="0"/>
              <a:t>Czym jest funkcja falowa?</a:t>
            </a:r>
            <a:endParaRPr lang="en-US" dirty="0"/>
          </a:p>
        </p:txBody>
      </p:sp>
      <p:sp>
        <p:nvSpPr>
          <p:cNvPr id="8" name="Elipsa 7"/>
          <p:cNvSpPr/>
          <p:nvPr/>
        </p:nvSpPr>
        <p:spPr>
          <a:xfrm>
            <a:off x="1425870" y="1237659"/>
            <a:ext cx="2376264" cy="86409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Teorie parametrów ukrytych (Bohm)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4" name="Elipsa 73"/>
          <p:cNvSpPr/>
          <p:nvPr/>
        </p:nvSpPr>
        <p:spPr>
          <a:xfrm>
            <a:off x="4860032" y="5829882"/>
            <a:ext cx="3240360" cy="86409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Kolaps spowodowany świadomością (</a:t>
            </a:r>
            <a:r>
              <a:rPr lang="pl-PL" sz="1400" dirty="0" err="1" smtClean="0">
                <a:solidFill>
                  <a:schemeClr val="tx1"/>
                </a:solidFill>
              </a:rPr>
              <a:t>Wigner</a:t>
            </a:r>
            <a:r>
              <a:rPr lang="pl-PL" sz="1400" dirty="0" smtClean="0">
                <a:solidFill>
                  <a:schemeClr val="tx1"/>
                </a:solidFill>
              </a:rPr>
              <a:t>), grawitacją (</a:t>
            </a:r>
            <a:r>
              <a:rPr lang="pl-PL" sz="1400" dirty="0" err="1" smtClean="0">
                <a:solidFill>
                  <a:schemeClr val="tx1"/>
                </a:solidFill>
              </a:rPr>
              <a:t>Penrose</a:t>
            </a:r>
            <a:r>
              <a:rPr lang="pl-PL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Elipsa 76"/>
          <p:cNvSpPr/>
          <p:nvPr/>
        </p:nvSpPr>
        <p:spPr>
          <a:xfrm>
            <a:off x="1475656" y="4437112"/>
            <a:ext cx="2376264" cy="86409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Teoria wielu światów (Everett, </a:t>
            </a:r>
            <a:r>
              <a:rPr lang="pl-PL" sz="1400" dirty="0" err="1" smtClean="0">
                <a:solidFill>
                  <a:schemeClr val="tx1"/>
                </a:solidFill>
              </a:rPr>
              <a:t>Deutsch</a:t>
            </a:r>
            <a:r>
              <a:rPr lang="pl-PL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Elipsa 87"/>
          <p:cNvSpPr/>
          <p:nvPr/>
        </p:nvSpPr>
        <p:spPr>
          <a:xfrm>
            <a:off x="179512" y="2564904"/>
            <a:ext cx="3623408" cy="14401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Opisem relacji pomiędzy przygotowaniem układu a pomiarem 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(Bohr, Heisenberg, większość fizyków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3860887" y="2755455"/>
            <a:ext cx="4529877" cy="1541089"/>
            <a:chOff x="3860887" y="2755455"/>
            <a:chExt cx="4529877" cy="1541089"/>
          </a:xfrm>
        </p:grpSpPr>
        <p:sp>
          <p:nvSpPr>
            <p:cNvPr id="19" name="Schemat blokowy: decyzja 18"/>
            <p:cNvSpPr/>
            <p:nvPr/>
          </p:nvSpPr>
          <p:spPr>
            <a:xfrm>
              <a:off x="4574340" y="2755455"/>
              <a:ext cx="3816424" cy="1099520"/>
            </a:xfrm>
            <a:prstGeom prst="flowChartDecisio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</a:rPr>
                <a:t>jest realnym bytem niezależnym od obserwatora?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6520896" y="3888380"/>
              <a:ext cx="45557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tak</a:t>
              </a:r>
              <a:endParaRPr lang="en-US" sz="1400" dirty="0"/>
            </a:p>
          </p:txBody>
        </p:sp>
        <p:sp>
          <p:nvSpPr>
            <p:cNvPr id="90" name="pole tekstowe 89"/>
            <p:cNvSpPr txBox="1"/>
            <p:nvPr/>
          </p:nvSpPr>
          <p:spPr>
            <a:xfrm>
              <a:off x="4011340" y="2991171"/>
              <a:ext cx="57606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nie</a:t>
              </a:r>
              <a:endParaRPr lang="en-US" sz="1400" dirty="0"/>
            </a:p>
          </p:txBody>
        </p:sp>
        <p:cxnSp>
          <p:nvCxnSpPr>
            <p:cNvPr id="108" name="Łącznik prosty ze strzałką 107"/>
            <p:cNvCxnSpPr/>
            <p:nvPr/>
          </p:nvCxnSpPr>
          <p:spPr>
            <a:xfrm>
              <a:off x="6462805" y="3864496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ze strzałką 114"/>
            <p:cNvCxnSpPr/>
            <p:nvPr/>
          </p:nvCxnSpPr>
          <p:spPr>
            <a:xfrm flipH="1">
              <a:off x="3860887" y="3302758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a 22"/>
          <p:cNvGrpSpPr/>
          <p:nvPr/>
        </p:nvGrpSpPr>
        <p:grpSpPr>
          <a:xfrm>
            <a:off x="3775232" y="723331"/>
            <a:ext cx="4685200" cy="2027407"/>
            <a:chOff x="3775232" y="723331"/>
            <a:chExt cx="4685200" cy="2027407"/>
          </a:xfrm>
        </p:grpSpPr>
        <p:sp>
          <p:nvSpPr>
            <p:cNvPr id="6" name="Schemat blokowy: decyzja 5"/>
            <p:cNvSpPr/>
            <p:nvPr/>
          </p:nvSpPr>
          <p:spPr>
            <a:xfrm>
              <a:off x="4499992" y="1052736"/>
              <a:ext cx="3960440" cy="1224136"/>
            </a:xfrm>
            <a:prstGeom prst="flowChartDecisio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</a:rPr>
                <a:t>jest kompletnym opisem  sytuacji eksperymentalnej</a:t>
              </a:r>
              <a:r>
                <a:rPr lang="pl-PL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3923928" y="1340768"/>
              <a:ext cx="57606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nie</a:t>
              </a:r>
              <a:endParaRPr lang="en-US" sz="1400" dirty="0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6593940" y="2315511"/>
              <a:ext cx="45557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tak</a:t>
              </a:r>
              <a:endParaRPr lang="en-US" sz="1400" dirty="0"/>
            </a:p>
          </p:txBody>
        </p:sp>
        <p:cxnSp>
          <p:nvCxnSpPr>
            <p:cNvPr id="81" name="Łącznik prosty ze strzałką 80"/>
            <p:cNvCxnSpPr>
              <a:endCxn id="6" idx="0"/>
            </p:cNvCxnSpPr>
            <p:nvPr/>
          </p:nvCxnSpPr>
          <p:spPr>
            <a:xfrm flipH="1">
              <a:off x="6480212" y="723331"/>
              <a:ext cx="2475" cy="3294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y ze strzałką 106"/>
            <p:cNvCxnSpPr>
              <a:stCxn id="6" idx="2"/>
            </p:cNvCxnSpPr>
            <p:nvPr/>
          </p:nvCxnSpPr>
          <p:spPr>
            <a:xfrm flipH="1">
              <a:off x="6478917" y="2276872"/>
              <a:ext cx="1295" cy="4738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Łącznik prosty ze strzałką 115"/>
            <p:cNvCxnSpPr/>
            <p:nvPr/>
          </p:nvCxnSpPr>
          <p:spPr>
            <a:xfrm flipH="1">
              <a:off x="3775232" y="1665027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3848669" y="4298403"/>
            <a:ext cx="4963687" cy="1534195"/>
            <a:chOff x="3848669" y="4298403"/>
            <a:chExt cx="4963687" cy="1534195"/>
          </a:xfrm>
        </p:grpSpPr>
        <p:sp>
          <p:nvSpPr>
            <p:cNvPr id="46" name="Schemat blokowy: decyzja 45"/>
            <p:cNvSpPr/>
            <p:nvPr/>
          </p:nvSpPr>
          <p:spPr>
            <a:xfrm>
              <a:off x="4474518" y="4298403"/>
              <a:ext cx="4032448" cy="1094161"/>
            </a:xfrm>
            <a:prstGeom prst="flowChartDecisio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smtClean="0">
                  <a:solidFill>
                    <a:schemeClr val="tx1"/>
                  </a:solidFill>
                </a:rPr>
                <a:t>czy kolaps funkcji falowej jest procesem fizycznym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Łącznik łamany 69"/>
            <p:cNvCxnSpPr/>
            <p:nvPr/>
          </p:nvCxnSpPr>
          <p:spPr>
            <a:xfrm rot="16200000" flipH="1">
              <a:off x="6304872" y="5616572"/>
              <a:ext cx="432050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pole tekstowe 70"/>
            <p:cNvSpPr txBox="1"/>
            <p:nvPr/>
          </p:nvSpPr>
          <p:spPr>
            <a:xfrm>
              <a:off x="6592904" y="5400548"/>
              <a:ext cx="2219452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tak</a:t>
              </a:r>
              <a:endParaRPr lang="en-US" sz="1400" dirty="0"/>
            </a:p>
          </p:txBody>
        </p:sp>
        <p:sp>
          <p:nvSpPr>
            <p:cNvPr id="79" name="pole tekstowe 78"/>
            <p:cNvSpPr txBox="1"/>
            <p:nvPr/>
          </p:nvSpPr>
          <p:spPr>
            <a:xfrm>
              <a:off x="3973714" y="4540221"/>
              <a:ext cx="576064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nie</a:t>
              </a:r>
              <a:endParaRPr lang="en-US" sz="1400" dirty="0"/>
            </a:p>
          </p:txBody>
        </p:sp>
        <p:cxnSp>
          <p:nvCxnSpPr>
            <p:cNvPr id="117" name="Łącznik prosty ze strzałką 116"/>
            <p:cNvCxnSpPr/>
            <p:nvPr/>
          </p:nvCxnSpPr>
          <p:spPr>
            <a:xfrm flipH="1">
              <a:off x="3848669" y="4844854"/>
              <a:ext cx="681411" cy="1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4" grpId="0" animBg="1"/>
      <p:bldP spid="7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1520" y="105273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Pojęcie obiektywnej rzeczywistości wyparowało, zastąpione przez przejrzysty matematyczny formalizm, który nie opisuje już zachowania samych cząstek a raczej naszą wiedzę o tym zachowaniu.</a:t>
            </a:r>
          </a:p>
          <a:p>
            <a:pPr algn="just"/>
            <a:endParaRPr lang="pl-PL" sz="1400" dirty="0" smtClean="0"/>
          </a:p>
          <a:p>
            <a:r>
              <a:rPr lang="pl-PL" sz="1400" dirty="0" smtClean="0"/>
              <a:t>Tym, co obserwujemy, nie jest przyroda sama w sobie, lecz przyroda, jaka nam się jawi, gdy zadajemy jej pytania we właściwy nam sposób. </a:t>
            </a:r>
          </a:p>
          <a:p>
            <a:r>
              <a:rPr lang="pl-PL" sz="1400" b="1" dirty="0" smtClean="0"/>
              <a:t>							Werner Heisenberg</a:t>
            </a:r>
            <a:endParaRPr lang="pl-PL" sz="1400" dirty="0" smtClean="0"/>
          </a:p>
          <a:p>
            <a:pPr algn="r"/>
            <a:endParaRPr lang="pl-PL" sz="1400" b="1" dirty="0"/>
          </a:p>
        </p:txBody>
      </p:sp>
      <p:sp>
        <p:nvSpPr>
          <p:cNvPr id="8" name="Prostokąt 7"/>
          <p:cNvSpPr/>
          <p:nvPr/>
        </p:nvSpPr>
        <p:spPr>
          <a:xfrm>
            <a:off x="251520" y="270892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Stan kwantowy nie jest obiektywną własnością pojedynczego układu, ale informacją uzyskaną ze sposobu przygotowania układu, </a:t>
            </a:r>
            <a:r>
              <a:rPr lang="pl-PL" sz="1400" dirty="0" err="1" smtClean="0"/>
              <a:t>któe</a:t>
            </a:r>
            <a:r>
              <a:rPr lang="pl-PL" sz="1400" dirty="0" smtClean="0"/>
              <a:t> mogą być użyte to przewidywania wyników przyszłych pomiarów. Kolaps funkcji falowej zachodzi w umyśle obserwatora, nie dlatego, że zachodzi </a:t>
            </a:r>
            <a:r>
              <a:rPr lang="pl-PL" sz="1400" dirty="0" err="1" smtClean="0"/>
              <a:t>tm</a:t>
            </a:r>
            <a:r>
              <a:rPr lang="pl-PL" sz="1400" dirty="0" smtClean="0"/>
              <a:t> jakiś szczególny proces fizyczny, ale dlatego, że stan jest pojęciowym </a:t>
            </a:r>
            <a:r>
              <a:rPr lang="pl-PL" sz="1400" dirty="0" err="1" smtClean="0"/>
              <a:t>konstruktem</a:t>
            </a:r>
            <a:r>
              <a:rPr lang="pl-PL" sz="1400" dirty="0" smtClean="0"/>
              <a:t> samego obserwatora.</a:t>
            </a:r>
          </a:p>
          <a:p>
            <a:pPr algn="r"/>
            <a:r>
              <a:rPr lang="pl-PL" sz="1400" b="1" dirty="0" err="1" smtClean="0"/>
              <a:t>Asher</a:t>
            </a:r>
            <a:r>
              <a:rPr lang="pl-PL" sz="1400" b="1" dirty="0" smtClean="0"/>
              <a:t> Peres</a:t>
            </a:r>
            <a:endParaRPr lang="pl-PL" sz="1400" b="1" dirty="0"/>
          </a:p>
        </p:txBody>
      </p:sp>
      <p:sp>
        <p:nvSpPr>
          <p:cNvPr id="9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pl-PL" dirty="0" smtClean="0"/>
              <a:t>Standardowa interpretacja…</a:t>
            </a:r>
            <a:endParaRPr lang="en-US" dirty="0"/>
          </a:p>
        </p:txBody>
      </p:sp>
      <p:sp>
        <p:nvSpPr>
          <p:cNvPr id="10" name="Prostokąt 9"/>
          <p:cNvSpPr/>
          <p:nvPr/>
        </p:nvSpPr>
        <p:spPr>
          <a:xfrm>
            <a:off x="251520" y="4365104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Kiedy fizycy przeprowadzają eksperymenty w laboratorium, są realistami. Mówią o fotonach i elektronach poruszających się tu i tam. W momencie jednak, gdy rozpoczniesz dyskusję filozoficzną i zapytasz ich o podstawy mechaniki kwantowej, większość powie, że tak naprawdę nic nie istnieje w oderwaniu od kontekstu pomiarowego, który to coś definiuje.</a:t>
            </a:r>
          </a:p>
          <a:p>
            <a:pPr algn="r"/>
            <a:r>
              <a:rPr lang="pl-PL" sz="1400" b="1" dirty="0" smtClean="0"/>
              <a:t>Anton </a:t>
            </a:r>
            <a:r>
              <a:rPr lang="pl-PL" sz="1400" b="1" dirty="0" err="1" smtClean="0"/>
              <a:t>Zeilinger</a:t>
            </a:r>
            <a:endParaRPr lang="pl-P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Świat według fizyki klasycznej</a:t>
            </a:r>
            <a:endParaRPr lang="en-US" dirty="0"/>
          </a:p>
        </p:txBody>
      </p:sp>
      <p:pic>
        <p:nvPicPr>
          <p:cNvPr id="3074" name="Picture 2" descr="https://encrypted-tbn3.gstatic.com/images?q=tbn:ANd9GcQbLMEYtLQgrWTWjZmZYmN_7JrihGEVly5k68hbIzQVeR7XXlfn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340768"/>
            <a:ext cx="1360151" cy="237626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1520" y="1124744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 Świat składa się z </a:t>
            </a:r>
            <a:r>
              <a:rPr lang="pl-PL" sz="2000" b="1" dirty="0" smtClean="0"/>
              <a:t>obiektów</a:t>
            </a:r>
            <a:br>
              <a:rPr lang="pl-PL" sz="2000" b="1" dirty="0" smtClean="0"/>
            </a:br>
            <a:r>
              <a:rPr lang="pl-PL" sz="1400" dirty="0" smtClean="0"/>
              <a:t>kulki, bloczki, liny, planety, atomy, pola elektryczne, magnetyczne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dirty="0" smtClean="0"/>
              <a:t>Obiekty mają </a:t>
            </a:r>
            <a:r>
              <a:rPr lang="pl-PL" sz="2000" b="1" dirty="0" smtClean="0"/>
              <a:t>swoje </a:t>
            </a:r>
            <a:r>
              <a:rPr lang="pl-PL" sz="2000" dirty="0" smtClean="0"/>
              <a:t>cechy fizyczne</a:t>
            </a:r>
            <a:br>
              <a:rPr lang="pl-PL" sz="2000" dirty="0" smtClean="0"/>
            </a:br>
            <a:r>
              <a:rPr lang="pl-PL" sz="1400" dirty="0" smtClean="0"/>
              <a:t>masa, kształt, ładunek elektryczny, położenie, prędkość, …</a:t>
            </a:r>
          </a:p>
          <a:p>
            <a:pPr>
              <a:buFont typeface="Arial" pitchFamily="34" charset="0"/>
              <a:buChar char="•"/>
            </a:pPr>
            <a:endParaRPr lang="pl-PL" sz="1400" b="1" dirty="0" smtClean="0"/>
          </a:p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dirty="0" smtClean="0"/>
              <a:t>Obiekty oddziałują i ewoluują </a:t>
            </a:r>
            <a:r>
              <a:rPr lang="pl-PL" sz="2000" b="1" dirty="0" smtClean="0"/>
              <a:t>deterministycznie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dirty="0" smtClean="0"/>
              <a:t>Pomiar jedynie </a:t>
            </a:r>
            <a:r>
              <a:rPr lang="pl-PL" sz="2000" b="1" dirty="0" smtClean="0"/>
              <a:t>odkrywa</a:t>
            </a:r>
            <a:r>
              <a:rPr lang="pl-PL" sz="2000" dirty="0" smtClean="0"/>
              <a:t> wartości wielkości fizycznych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dirty="0" smtClean="0"/>
              <a:t>Obserwator może zostać </a:t>
            </a:r>
            <a:r>
              <a:rPr lang="pl-PL" sz="2000" b="1" dirty="0" smtClean="0"/>
              <a:t>usunięty z opisu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dirty="0" smtClean="0"/>
              <a:t>Można podać </a:t>
            </a:r>
            <a:r>
              <a:rPr lang="pl-PL" sz="2000" b="1" dirty="0" smtClean="0"/>
              <a:t>obiektywny stan </a:t>
            </a:r>
            <a:br>
              <a:rPr lang="pl-PL" sz="2000" b="1" dirty="0" smtClean="0"/>
            </a:br>
            <a:r>
              <a:rPr lang="pl-PL" sz="2000" b="1" dirty="0" smtClean="0"/>
              <a:t>wszechświata </a:t>
            </a:r>
            <a:r>
              <a:rPr lang="pl-PL" sz="2000" dirty="0" smtClean="0"/>
              <a:t> </a:t>
            </a:r>
            <a:r>
              <a:rPr lang="pl-PL" sz="1400" dirty="0" smtClean="0"/>
              <a:t>(widziany od zewnątrz)</a:t>
            </a:r>
            <a:endParaRPr lang="pl-PL" sz="1400" b="1" dirty="0" smtClean="0"/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endParaRPr lang="pl-PL" sz="1400" b="1" dirty="0" smtClean="0"/>
          </a:p>
        </p:txBody>
      </p:sp>
      <p:sp>
        <p:nvSpPr>
          <p:cNvPr id="3078" name="AutoShape 6" descr="data:image/jpeg;base64,/9j/4AAQSkZJRgABAQAAAQABAAD/2wCEAAkGBxITERUUExQVFRUWGRsaFxcYGB0cIRgcGiIaGB0eFyAfICggHx0mHBcfITIiJSorLi4uGR8zODMsNygvLisBCgoKDg0OGxAQGzQmICY0NC8vNDIyMiwsMjIxMjQsLDIsLC4vLDItMi8sLC8sLS8wLC8uLCwsLC8sMCwsLywsLP/AABEIAJ4BPgMBEQACEQEDEQH/xAAbAAACAwEBAQAAAAAAAAAAAAAEBQADBgIBB//EAD0QAQACAQMDAwMCBQIEBgAHAAECESEDEjEABEEFIlETMmEGcSNCUoGRB6EUM2KxFXLB4fDxFiRDU2Nzgv/EABoBAAIDAQEAAAAAAAAAAAAAAAAEAgMFAQb/xAA4EQABAgQEBAUEAgIBBAMBAAABAhEAAyExBBJBUWFxgfATIpGhsQXB0eEy8RQjQgYVUmIkM3IW/9oADAMBAAIRAxEAPwD7f1yOROiCJ0QROiCJ0QROiCJ0QROiCJ0QROiCJ0QRL6IIH7rvtLTL1NSED5lIPz5/b/broBNBHCoC5hR3P6x7KHOsP/lit5prGa+Tq3/Hmu2UvFf+RK/8oT+o/wCpGjp/boa+pkyEQyotrwV/fx03L+nLWP5AQv8A58slh7wt1P8AU7Ub+n2khAU1JVIuuYh+fKcfk6mPprMVrDVtUesRON2HLb99I5P153bJjs7ckNbRk7Wr97e08L8Ejl6gvBpAzJdmcEi/S/tEDjVAP67d7RXqfqvvm0nAicsoFtp9tYwX81RfXBKkpLKBfnFSsVNZwR6RTp/qnvZkTT7iEnFy2l28DWngw8n+OrF4WWglSknlp73isY2aKKPKgimPqXqS73u5sFqiGkAVdiGaM88bvjqC5uGQnKJbq2q+zRYMUtamduPYizv/AF/1HRjFNUkSlV0V/USGW4I+P24ydcw/+PNUQxBFW+2le3gGImFyF05D++XxHT+rO8gDqau1KxsKWroSN8vLEo8NL10YVBLJt7+h9mP2joxkxVq3t8/qPNX9ed1GpEtJiy2hPGcWtRLAJNEr4s6mjAAuFO/DvlFicYsUNad6wdof6iagXLThONpvhbHFtbuLx8eTqC/pyswCVDiDQ9OHGIoxymOZP2MXx/1P0QGcI1dLGdF3WNwX8v8A9ddT9MnKteLf81Ttk75Q77X9bdtOO6ph+Q48vOA/PSapExJYiJ/50p2N4Ydv+pO0nda0Yo0k/bnH9Vf1HUPDWwIF4uGJlEtmrDPT1oy+2Q/s31CLgQbR30QROiCJ0QROiCJ0QROiCJ0QROiCJ0QROiCJ0QROiCJ0QROiCJ0QROiCJ0QROiCJ0QROiCK9fXjCLKciMTlkgH7r10AksI4VABzGf739a9pCEpQk622r2cZqvc1HycLz0wnCrJAVTnC0zGS0FrmM53n677mcmOhpQI2BMd/NWZAEu7ydMDCykgGYtjqIoVjVZaJbnCXv++77Volq6pJMQZxiHzRpwNxT9y17Wq56mJkiUMwAI3Af5P2hVE9c45Sr7feANT0Ihb9RCWdSlKRuhjms5x5Hz0xL+oGYKpqLcjQd/iFVTXVTzd8WeBO27ft9qxnLUi8cUXijLuoL9z/Kvtrq6bOnsHSxdr/Nmi7zFbGmvf6gfSloxmbrIRu93tjvJJUoxTGSSD7lqsnTEwLUk5bna7NvXlYU1iDTCNz3r+oJn6toz1JBqtq2RhEjHx7uc3iy8dUpwykSwAl9Q5cmsQKJiRmWmnOvRou1+90JxnHR2TW920BiVUTFVG3x/n4hLkTQsKmkgC1adb92AjjLQRmHesc+m6mpMJzYv0V06jHE2iTa4FEBtHx+a8SmWCZcuj1vaLW8N1DXfuvtBupq/VjthphAsWK3GZl3V+YnnISs8KsqUjCuVzCSWZz8P+OsSV4i1vlFOGn2+NoK7XTkgSlGyMahtrjGcALjzZiw85+KWlCjNlgkakmnTftotkpCmlK6HXlwbf5ijUl9wU5okK7SlTw1UeZPLmzJfhSFkLSK6g0c2BGmvVt4MQgpZKjTSx4wq09DMN+pKQ1IodpyS3YOfu4UVVa61zUKCUsajjwa/KukVFYTbvv3g/SYygFe1ivNpu5GZk85labhCsdKTEqTNzpVUFjoCP8A878r2jiVlIKCL19IQ92Pape9mW3WBrdbHhs+G0teKHpSkYgZ0sx9eQ2YwwUlbpVCjXhNqeppSi7rViBdMhp/EueBPx08laX8MKekTAFwYv7D1aOlpyJSlYDGPtVsZCNe22r9rz+L6rnYYzFBhfvr6wFBKge+7wV3fdOppy+nq72V3BheH7ooxqy8ZP2PNaJCZR8yba9mK05grzBvvHHbT1YsIs56cmLtSTGSrWG8AlqnxnPVi0pUCWB6d9IHSCVIFvSNX2P6w7rR05h3El0na/UhZhotm28PD5+ec6bhJZUCEUIoxjqJ83MGVQ9f37w+9M/1NltlLuNEYhY6UlU4zFCpHkvpdf02vkPCv5EMjGsQCH9o1npf6w7PXojqkZIe2ftcu2h+1d2KFz0lMws1FSIaTPQos9YfX0vFsTogidEETogidEETogidEETogidEETogidEETogidEETogidEEKfXP1J23al6s/d4hH3Sf7HB+Wjq+Th5k0+QRWuahH8jHzL9R/6qd1KTHttKOlp/wD7ik9Sk3YjxFrw3/v1s4b6RLKXmKc7WELnFA/xjPT9X73uV36iae375kp+Qi7TG4rx55+Omf8AHkyVOkV5t7xnzlJYZySXt33tBHadr22gSn9TfHMKZSkrlftMZyBWOavqiacRNUEIGUm5sByf34xV4iplCK6d7bx32nr2pOafSjGEMFARiG1/mS38WWf2OoK+mypXmzFSjVzUm9KBgInNGZAGZhsKV6V9YGn20dGLK90mXM5SCN4NpiJJq7tp4XD0ylapysrMltKvv+IgVFVD8Qf/AMNDW/iaupLUYFwOYii2smniso4trnpRa5kg5JSAAbnW/DvaOJWAkgljC71eOtPV9pGTGIbtXYe2W34S45aK4fOOm8N4UuVXc0DkUfnWLQUtX27o8Va+oaZE1aZxjmcUi2oyJS3XjJdGQwnU0PMdSKAnX2YN8xxIzF0Et6+nOPNPQNXVQj7pRxzxSsrW3dsWheHjnqS5oky8yiAB8wDMEgD07pzjUdzHt9HO4jq1EY24iWgv5qWMXkscmAmZisUoNWXWtRXg23F+torQkJSUkFzbbi+vpaM33/fSGJtCEkJbarTjJke6nLZb4Lfz1typSfMokk6PcttsPmLEIcAPUe5h32Xewjo0MAtfZgj5CDs8pJtRvH7ZGIkTFzczGobQnYkh9PQwBPma5G7+/tBz3cpVOCX7WiX/ADC3590fPNVXiusyXhQgqkLSclQ5a55U7rDE0pLTX8x0rRuL9do6noQNNgYkVNb92H+bm3w37S0/HUZczLOcm/lH3oGYCwsY4szFpCmp7Wpze5vCTu/U/pSn9OM9S7iUpGBmmVn3fkaw3eK9BIwy5iEhZyt6nq9ucLGWlVbe/SK9PuWen9SSMah/DQboFlI8Tv4sN379TUjIvw0hiHr8AHUc7xIywnyk9/j9xb3u6cT6SpKogyp5yZ4wZG+Fp6UlLMskzUem259YtShD0VQDbh20DHaS0klGc6jW6E/cS37h93jgKvJXmxZRME0tkFdRS36+8ClApoeUJ/UPSyvcxQge7xh445uSWmMvzTsieklgLH570iaJim2eK9XSgkWDe27xGmKFrIlRIcEcNyK+WwKI/kP75V9drwJUp2OvesMfr6mkBvAyxjqRkw5ZPv5luTltyYelfDlzKtzY14U6xy7uPiKNP1GbO5DPaMSIxlZzICfu+2SmHGPD1euQgS8opr67tyrEMoFiz96UjvU7106fpupElzUljStpzfi7DBgrrhlvYtroxp+3iKZea5aKXudDUlKVYkG6IEGLZ5S1d9Xlx/folpmoSEn9b8qN6xYpBAYfmNF6PPvdC/8Ahe4QFdkp3CB/MMalFpkPI5M+BDETsM+Wcitgwqdm9xryiUuctgRb59WjXel/6izike80No5jqaSNjWZabJkc+N2f3Ok14NCv/pU/A/D2hyXikqDmNz6f6jpa0d2lqRmfh4/Ccjnh6SUhSCyg0MhQNoK6hHYnRBE6IInRBE6IInRBE6IInRBE6IInRBAHrHrOh2sN+vqRgeLctf0nL1ZLlLmFkh4itYSHMfM/X/8AUnVnLbpQlCDKiIm6Z7ruUV2/a/bkxnrXk/TUM6lfgfmM+biJi6Ip8xl5yhK5m/TP5mbWcrZLc5pKc2xvjDgCkJCSyjy/q16aQp5n81e/mBo6k2GyGlDS09P7dSdtwvd9yhe7Pi0OarqZSlKgpZcnQbtoBw3tHQASS7k6UjnsHUjAFlGMpntIrKR7s+3JHdwe27M1d2TMilOKsO+rRxYS9hz0izX9PdkZ6gS+pt92fZvsdl1ESINFFN3XImeFKKU/8dN2iIXl8ie+cC+p99LU0oQqpHt2yIgDzNItZrnxnGTqyRITLWVaGvHlWLEJZRUT6fFezF/bekLGU5zJE4RSMLw22EoufIvOfzmozq5ALEjsERCZPCSAnvppwg2XqEA+nFlcR9ko8iblke7dacvlb89ViUVHObbjSrcG74RV4RBzb98Ip75np/xIakN2pW6ECmTTH3BVBz5oeAx1ZICVeVSTR783vx7MTSyjlYtvp94Uyhcl1dQ3EvYoMjY1W19w2JTipX8DaVOGSKa6CvzDSWA8g/EP/wBOR1CTK5x0ySTSVbpKv8RPbGXt2qfNZxWdj/CWlmBUbWpxHLjC0xWU8q8uA5xO+ITmbStLK2bYwY27ipWlxyK/e/t1LDCdKktMqqjNcj4102iJKHJFCedaQPoTjrP2kpNknbmOz7QWqLXPBjCS6vX/AKnU7AfGveo4iOkFAYEiD+09P90HU090nLAuINbYyxGr9sn87nx0hMxAUii2BseFyHpTT9xJRUgrCdKd37aDez0NRalJiEjaZMK07mOT3sTl+eeqJq5KSSgVNzfo29HjilKIDi9Y80e01NrpEh3RouQie7bmFfHy1YfssMRKLTSmxegY9Xf04Ui4jKrMmgbf4+H3jyMCM/p5dOMG7q5B7zw593Bj3Kvjq2bNJl+NZXOz3dix0+IhKSCrLv6dIU6XYOjqSFiQQ2aZyF3uEAd0o+b+OSun04oTpYUASRc7nYi+vpwiybZwWPs3fG8VulljuScmwaQ4UlZK/bV1xRhxd4UkpzNz36RWM2YG4hbHXkoTIXbH22E7qREhKXAu6gMJi6q0yx/IWpdqaXH56iLSEhLJhvo+o6TE+obZyXTdw55YyqQBHaq4SzNC0iqROEw5S6R5mF+Ipe3paOLHl8oel/xxgP1mUIso6MYu7bQRKkNBGJKrRRv9mjpnDpWpAVNoRvf270MSS/8AyNOzHXbylsthFQSZIpIhfsTJLCnmsfHQpAC73YhtT9+kQUpNgeXfdYXau3aMC2IswDziLzcaCP3FYMYvpoBYJc3t9xx+YmC5rFut3RDay00m4sWO67J8Xg8AZ+7FPUBLVYqcbbbd9HgDL/jb2iuM4SSIRTUTcJT7cx8WKRLtS228dTZaXUo1Hp30ppHS7cu/SDpTn2sXVDWhxGQl1bjbVkfw8c1TVrFKZ7JoTp3fpFQSJpyKZuEevrMLjbDUs2opdfevtuxvzfj9+oowpJOU5deHvaJKllmaO9Hv4aSavazlE5jOHslp3KtsxW4+HgQ6kmWtUvJOAcdQaXFmPDeOeZMxxf56j9mPo36f/wBQfaHdXJ3MWcYIx2l3qQ5zguJylFZ6yp2AVm/12Z7/ABDUrGuWXG+0NaM4kooxciees4hrw8FBQcRZ1yOxOiCJ0QROiCJ0QROiCJfRBGL/AFT+vdPQ1Ht9A+rrg7kzHTQupZtl+I3XmunsPgVTE+IssmF58/IPLUx8y0tPV1e5Jd3LUnN51JyjSSp26cX2iOfbG8HBzrTMqJZElhwDl+P9xmzcSVJzCvf9wy0PSYwzAp+mx3Sor8zTkSUr93h/CJTMSlYabZ/U7AfqKhNW4Y8emtftFGj+mNn8WU5znCUaPaFgVltWjm/x1ar6qkESwls3Nxu4prpEUzFzUkBgOr9/aCu+02jfpxYzpkfTYyBwllvI58WceeYeakuUqc6Vv3SKggvlDgjXTv5i7utLQ04pt+onOzFbqwoKWNUmS+bDpKTMxc1eckIuwNbcNeYi9QQAE1NiT3YcL2jrvu80iEtVjDcSpurjftwuK5vnyZB6ukYdalpSFWq7X76QukrfLofttGN1NSOpqS1NWUyGnP6Zg9tO0+2IAH5E/DnreSnKkJRc17r+YcAUhISkB79uYJ7bW056compqE4ylGqYk4Ny+2o7fw0IvPVZQtKgcoY33B93410iCsyVOoUod4Xz71jcBtBhGoCVSUXYYbcHF9MJQCH4veLsg/k32+I97LtJy1PqOXTYkmtsYbrAKqTEIV+T/JxSwBlOrkcf3HJigEZRr3x3h3HW7VJEyGtYtgpHUs3QjEZWVUiOaV+XrNy4tZGU5atzG5NNfxFYGSocc6d7QzdFjCH2md0pRjKiyXDBy3EHiqtG+qwxWaE6VI3Gh9aQoZgUSXr707pGf1mLOJrSYzolJjO5reRSgLpJNt5vPWiHAZFvYU7cWhtL1Ui0OvQuxikNWNnIgtO5iZOJO1kWfjGOsf6jNUxlM/pYPbZuMdExiQo+2v7hxqx2rI5pUIi/2Sl9tlZ4/t15+dMPhkLLigdzp7cbQ7hkhSxlFam19HZjA/daBGcZJAiSuanIEsARD2svzfuv8vYPFHESyEK8x6t9y7a2cNtC+Iw5lKKSKcPvX+mjzS0/fEkLFlZKVsmmMZYLK9lbqxUfnq1c41yfyaoFqgsXofz6RXleXmJDafiDVm4C0XInNlP3cOcP9rpOs44mX4bKU+hAegt+3i8YRXiBQS1HrqWensOWkKtSLJmh7pb5D5iH5rbSx8CVfnrZExKJaVKNKDrxbXS4hdKVFXhgdPxwAhF32qE4RSUtUzRIvJatSOeKJclmetaWksVOADbsj7QIDpLWijtNLUdSW1nH23GckCCZhvp+WJfnzeblMWhKHNa2Fy+g+YsoABSLZaeoXKcZTY6OCN+ZJIG6vamPg88dR8qgEOwJ+zxBK03QWr0gfQ0O21N8ozYZuLnEvuFKLjHFrWUv56mtcwDKpIO/97mJvMQQwf5h16f2mn9OW7UjcZO43PDedTiI2tY/mVfPWfiZk1MwBKCQR23fKIBRUalnt3UwB/wkDUiTdSEM1eSUZPBtM3l+LcfPT2dRlukOfhubWHXeOBZcikc63cR05fSIRlJ3SjtlK5zL2ZKPaLdGaPN9cQhUwCZmLau1Br9o7kKkuabwF6j2shDbLSkNBtMUc/42p++Erq+XMB8ySFA9+mkWS1AhjWPe71tWUt22bpyjkiISu4lV5DH8t15465LCEirBT82jiUpHleo3hf3GjbGW1tdsNRRs/CVGzir43fGLUqDs9bkf379IvCi0EaDqQ2GpBlK92nsS0N24fG3IU+Frx1BQSQSDTVx3zis5STlPOC+1iSiT1AvgJSXdEtqSJtxG/N4+MVzTUp7/AHED5Syev6g/0P8AUnc9nqf/AJecpRi+7RVnGXOYgtcj7SPJmRzVOwkuanzBjvb+z19IulTSmv6j7P8ApX9VaHewWFxnH79OXJ4seGOOT+9OOsDEYZchTG28PS5gWOMPulosidEETogidEETogjD/q79U3L/AIbtpe6Q79WKVCmmP4fl8Yq16blSkhBmzLDSzmEcTiClQQjryjAujpaOtKUyc9SAspF1hpccP734Wqrp/wASfOlJCWCVUrf1hChBY20p8Q10O0jOLKMCSspDW23J+ccjkcN3yoqxExCsi1MAwI16W+DtEJuVNr8qMPzzpFveasYRjHVhJv8A/TGyW0GN18pQfs+OqsNLM2YqZIUGf+Ro27fmBeZKQnVvvrtpCzu/UtSGzSjGkZUZQPwxb8/2x4L610YaSt5hLu3X1oO+UVIQVHNppv1/cEaEZTjub2SdpECmllnmotXXgou+l5ipUtZSkOoa+ltXrHEpUEt175QJ3Xq7L+FpXJEjIAG7jYMX2bQRUvHKmWEYPzGYssNK06vd9vaJISyAo0N373MDvcaWpp+6EmMpcqyXm/piqsUq44iZt46Y8OYlVDYcvXnHMqkKcX7uePG8LfVWU5S0dKIBEkRHEAQGbFBUjWbpquempKcgClFzrxf7RZLKQ0xfL9CAOy7LWnDfqyuG8iN/UoG5sS/6gFsoHNdTWsZiE3Z2ty7aL1zZaSEj8d0jQT9G09SUmAlF/UuKyZXzFqKbaOc7jl4SGMXKYKuXpyhUTFBNd21A4174QXP0YnHFacFJSjEG0NufEVuNiJ7P7dKp+oBMzLcjXvrrHQVJTnvts3rz9YWdl2unCcg1NstOE87vdwX/AExSyzh/YcPTZiikUd25d6RJRUoM1H/rerXh56d30blKO7YRCLbLdXKnmUrbauolLnrLxmGmGWlCrkueHI7ANrcxABKVu3t20Je50dXU1dwXOZxKzbWJbWWfDVlVHjp6StEmVkP8UtXelyPwesMLUmpNKn9Q79Mnqadw1MbZSqLUpSuS4Y1cDPgw1il6w/qS8M6ZouoCopbnqX+8WSZUye/hh2vq2j+ovBbKO1jS0sbuozWhrxKt4cV8X1hKmGcsqCHHqR+eMa0uSZLFS2LVBGt6ah/7j3VnKUTcRlnAONrktrdGVRlyH9vF+F1D+wFeVjC2ISlKgUBhVyas3HiTZzA2r2n8XBbKSyKlLKVLOCOCsnM8PWj/AJOaSc2gamUfeu45QsE1BJZ61s2lh0PKPdWEim2RvvaOfdiIU7crdWntf3YSDLK6BnS1ail68R9oFla0EFqF9n5AjTvSPdLUhHTWU4z2xGSv3Nyra2Nv9SuOoTpMzETMktJAzbM1n1q3ARKXMTJZdHPv0b2hf3epGcI/R2SuSxXG1NxS2jKjzySqnjrYlZ5cxX+TSjU2+W5a3hTIAGSTS4hf226MyM3TIytxEtlJG6xvjivzWRrp1S0rT5AXpu36POOlAbN99Ku34jr1HsNWUmRU1ltjGwCKEL24GVI5Ips4wnVeFxMsJysQw2NxXupeJkJFyGO3rpo/zGf7/SlC4zNozhCERltai+6/bVpm85f76cuYhdRzNK366Rcggl0x76dqRZ1ElFI0m5lvkU5AWPuzXx85rsxBCXvtpTu0QW4Dk39odd7e6H0dRmSgOnGahpoRsiy5seKOaSnCkkeVWdLbsKmpv+YpBZ301GsDnZEh05bNHXjAbmlyEGW0KLsTjxYnHUvEUGIBUklqacb9vHSoDzCqe+/mD9fuNKZpx1ZxlOpbEgm7cRjdGSV7na0OelZcqZLUoywQCzvoznl9xA5YqAt23xWAHR1tOS76SR/NOpW52xtxlfkt5w9Np8MoBO3dafj4gK0qLEU+Ionp6pBXTiMaKgZSVxksc2UJ7mriFN11OmbKFPr6W+ztEkqlk3uY5OyiUaepJCUmIu1IvhipIfeUctGC+gLUR50+2vYgz1du9NGPOO+2mR1Kw6Te6Hu/qLu7xfh/co66pOYEm+h7/t4FPlDUPfKDu50Iav8AEjKOnGgmptlEwMZeSVmHBlMVlVClIOQ1PqO+EV5siWPf6hj2EE1Y6sJ7JwjhGR9ruZTFMSqquQ35OVp84FPhl/MXt0AdtOnOBBXLqBZrt6DvpH1f9N+vx7iKNGpGtx4cXcfk/brHUlo15M3OOMPOoRdE6IInRBGf/Vnqzp6bpwkmpMaTmN4x+Xx4x1DxUiYlB7EUz1qSglHfo8fNuzlK8xPcEZJIAkVjPucX7XxRnnrTnplgByTV9SdunPnaMnMpQ8pbtzFvbemacakRpkxixBop2pE8Gbf7NZel8Ri56l+HLIAFXNXez/aJyjLCHnAq20t2zQz0dLfK2MtlIxSrkp8UMNp4w3z8Zs4pRLIJBW4c3AHJjV6QJUpwA7MWah3u8KPX+wiy+oSkoO1jKRUguNA1dxo+CR/fe+m4pZR4ZTQNpQg3q32hZ8gYip6nrf5hN2WmxVnLdKVXreZTitjzuoBr9/cdak8OMqAw22G/COhYLEU4d98II7vvtXdGGju1yVKtmxsYkihqJyZpDJw1S5aAgzJqcpGlyeXExwS0uylMNOzv0j2P6elplkiWqlM4AJGWGVCERyW3zxjqA+qSFuCGSA9bHh0jqiskMNbO/Ld+EXekeg6cT6k9LcxjGWnOpR27VDGKmhdZ85z1XOx2cpRKUAC7gtVw/sTztFeImLS6a8a+vPhHHqU/pEmPbwhrSWW72IuXbditF8UPTcn/AGMSt0s2sUS0eIQkrOUaF3rwrHEu4npkNQnv3VH2e37TdZiiTucpaSKBOgoEwKSzc68PT8RckJKijKzfeOdXVn9bdKMoaa7YQJIXRTR7o834pI/v1ASklF3VclqttxiYIEvKmp79Y0BoycXmJQtNrHG0JYCt1OFr46xJs4S5Zm5XfoWer06Ut1jktKVzfDJa+7dmFPfeg79WMZxiad79WWmEblbhyofgzx8PWjhvqspUlS5aq2AJfT374RJSJ0qhBdqPtw+2kMz0w0ndp2m2gaV23fFL4OP3+Os0Y9WKSZcwMqvY26mJFGXLMJcAue9jFGhpRnUtP3xZTUcDLlw1K/dKWRMt5z1aucqUck2hDVZyx9evYiSklQLMH42bj8QY6axYwjH7fatPjwuZU5eCr8c+anFSi81W56i1NKU3jdw+SUAUPRnbVy9WgH1D1Q0tHUzEmba/oUaGL+COD8fm+l5PlUCl/wBdm8awwKsRMSV/xqeL8dIzPo/q2pOU4sozlUW0CyPnOLOc45/HTXmlkKQWjRxOFw5QEqT5dof9nKWnepqMY3W0aqPjAWntx/dc4FYzM62L8WvC2IwyVSvCkh6ajg44ce6Hzky90N+UnjEY1KSW/ajZe3jz8OsAPAKUGg9TQWG4jyuUIxA8cVOh+/fvCrv4z+vIdPfpS2xDHtnu3FW7RK5/OMt9b8hKP8ZOVTLHm+x6H3hAKDEvuP675wTqa0iUxWOlEbv+Y9zGvIm0trPNrgqSkKQFJDqelN+elekBSxAds3rRtuXWKp41IS04soSJR5RktuL9xwTuJS3aiJJKyZavEUQoMdx7UN2qYlkc5aP6Hhe3KAvT9B02UJRZ1LcylcStpBBRvBJkmL+K6dnLMw50mhDMK6uDp/UQUtN2Y1/r1tC3vu10HdOE5q7RMGzYRiu3EnmSR592QpVuQucQywOG+9/vEkqUkhJDD5eKO37Ehqso6pIsVYstkpbXFRallRP8HVpmFSRmT7/mOqmOlm+0d/SHUZE51GkDPvgRhOURr2hTXLtF46grM2VQBfpS4Hr6PEgpKUszd/eDf/D9ZI6pEZARlujMRE+1spbyY55ael0T5SVGUo/jlxZqRWpY/iH3gP0/1HTkMcaZ7SJHTUJRkpuLdrnitv3fPV8ySokF33rw9xTnE1oUit+Lx1N0o9wyiv04yCWmhKpZOd1SCWmOBKrgz11AmeDlIrppT7XaIl1CtCde+sF992mpLWjOJs3qy0pD+YjGJJZ1VVH+riulZCgiVlXVtfdnZh1+Yj4iMpF9j3atuUevYw9ybkE3XEqRGoJLPCytvPNBRumqbMBASPe2oaIJmUGZnNu+kLe90YLHa48ZYSplg31TRHLi9o3k6vlksUnl7XbT9wwHqf38w57F3bvqEfqGYSoZFl7EoipGTaYPZfD0hPGVIKD5dXtz9fvFRuAl6+n6ijvfVJRjNPtgEZSlPKTobY0wa4ObWQcdTlYdC8oJqS44ai92s8TTKq++g7119Ifeh+qyo1GOyWmsoy3cgO9/Pk8vuzXjJxeF8KaPDNDQ01emsSEwpBBLnS9Ox3aPq/pHqUdfTJx/aR8P/uZ/ZOkkqfnGsglSQreDupRKKe87iOnpznL7YRZNfAXjojiiwcx8l9Q1dXW1Jz1IrGWWO6hZUBaZCMa9tcYcKuBchKcwVWoBI2vTnb11jHmeIpTG92fv3i00ME29kimNmORHNkQcY8KrjpOZimPhAjMNdG4U/kf6jkuSf5N7VJanQb0gvQ1XwARQNyVgL5vI5ttw/npSflyhR1BJNaB6U42YNXk0Sly3JFy4pdzq54XiaX80mR7gWYuNoxwW02Lx/Z56pExM8IlJNElgNS/mq2nu8XTpKpGZZTp6aEAkfqE/qHbOrqyWqkkVLCo7kJIEhwtVzXz16TCzJeDkBANQHrqTTv8AUZ61GavMRyFyB37QVp9nGF0DaRapGRRgfdbjBxUlOsj6hjJhASlTPbcbgl2vw6xpYCVnUVKS+WpvXYs1gOMW9ppxis4x2CWzAjK33Uyuk55cv7dVTcapch1qzEEuDZrW0OogOD/+QJYDA2NTYO434xf2+qrGlske2WVjQNEVCQp8fsc9IS8TLmZ0zAwIYNQPcXqzj3hrF4CbIQlaA7eYn26uL6bRR3Gt9LcplYxNoDSBfLJjuKsBK8V1uYKWmahKK+V3qWB20q1YxcUklRIZjWwc8dhWF3qWlKS6pEdTbURIyIg7khIQsW8/05OOtbCTJaBkfyuSTuTSw0/MUlSnCVUtw9eP5jqPZT+rpaUo7yFO7bE2lXgr2ouGsrlwXCdipacOvEJ10BvoHLnmeESlIzLyBTE0q/tv3pDDudGH0yNIsRw5hW1brga+0PH79ZWGxCyrxRppuC9nd23i1crIspcc2ufs+3zF0tAsm1KftB+3PGSspu4b56Sn49UpHhgMA9Kk8K7EXtDeFwgnLcFgauBbdr9DE19SOlG5ELlPcixKk+fnKX5bf79ZFRQC/MhtNW0jalIViZiWJ8gv/wAuRpoDXf2gb1TvZRiVpslXFkaMRMrVOEj55rppOIN5WzOx5xzCfS5alETiyQxYsXdnoO7R5q92abGNROZAWjXBRkUzk8v5uE2dOmlLioA1rW7nb4izD4GUQtTliW2av/F6GAO/7nVlGRCOxlNFv+UJVVx5QC/O7+3RMXmYLsOfdIawGDlSV5xW23W3vGZ1+8+tujqVKcuUU3VcqVsq0qvnx4mEZWbSNlCPDH+sMO3aD/RPToaclln6kFgTi+1pc+3l2+dvN1x1VNWTbSKZ8xS0+V6GrfN9H41gOHq0dNhCUPqHlln7sfsoRoPFYpyT8LM5BaL5kokOkseEbLR7iE9JNsokqiEiNAFGDMQ3VjOMN11ZgpqpU3MGYVLd6/mPJ/VMGssCcyr+p3PJ9WiaKahZGRGVO1z9zW5ssaBS693CtdMS8Yc7LudbU6a1ofiFcTgMg8pqnTl9g3OBNPQ2RTSSNTWRWXzHZF5tMFPnz1qS1/5BKp4t/HZrVI+dYUnKyZQirgPa59/iAux7TUVNSU9LnZEiqX7tzPJIYn2vzkarrTnTJeX/AFgKe5cVYWbrfeFCWUGuG5X24a8oA7zsz/lziauiMts4lSjUmEIyQuNb62lbQ/Cdc+meJLkAk5V6AnS/Zh7FzZcydnlFiwfZ2rz56xndM1CWlEm3uY+6e3Mv5p+QoMK4gnnrdIDEgX2r6d6xWVJyktQd0hg9zLaR1mWCMY7IUTjIS4kY7fu4yH7eK0IQkOhtTXQxUUErdP8AXY4Qw1vUtKGmR09Mv2ylpMXiXvlVZttKbzRjPVIw65iipSqbv6fmKES1lTqO4f4h96VtibdstwJsakp7kAovBQ548l9Y2PJYrV/EVezN6tXSOJClKZKnc6avCf1T0YjKc4y+nxEixNr/ADNNfOStvBnPWhhsd4qE5fMGel9unWu8WJzIZEwa39vjn1jMfWYTucfdBtkttyA3AnuLMKK3+L61AkKQybcPiGqEU1jSend/pki2GnMQlJu5Hm9vLSe68bSquus3FSHQU1IL27tuIVyrBzad7+sF93LdujAg7ZyZRJFsTKc0rK7lKz2xPFikkFwtRItUjXlSw6xNsqfM9fvx/EYn1RYakwkxgTXaSfw1isbt2cfdeL63ZSQUAm5hqWcyRDf0/X3RJy/mUXfkqqtXiKuDAGM8KTQkKypOlopUlgw0707eH/aajDTSUYpEdR9ofcJ7RMhRG9w2xMjnPnpM1YINDSh+T+tIpcD+NFO1e+sc6XbRjOoRZwkSxZcd9JJspu8WWcOOumYspBUpj8tex9WPKBSkl6W7v8RtP0h6lPT1IiTISqMyQWLt2SKDwpL/ANHnBmZEzyxBzbP7v7Q/h1lA81B7d8hH0XqUPRmv11rV2+zPulmlMR93jnIYpv464JiUrDn8deG8L4kqyMnWkYXt9MWQkhS+ftq+axlqWfiXInVGNmgBJSrqNX9KMGpFeETMytlF2agcP81r+oJ7qOoJm4xiZ91yLbLXKbBrzxddZKEzZyglqv6HpzjSRMwklClnV9jb06Gu8c91CM9tSXJVSo8VYvwjzfHz0xPJloAU4Kd/cvSKPpyv9qvKCFPz9P1He3dHbqG7et1mLdYSOEX5b5fAdQk4tWGymUKtpfm/2EE/BpxS1KK6JapsBwFLbt7RYxf4UZGyUz3RjaCFtyc23V/d84vrqceR/IZiDR9Ogvyt6xWfp4UFrlqZHN3H2idzGSkh3JJuVDtt2048CcJxnK9KFaT5gws/FtW0c6Q7hh4f+pb8K3p6lrAmwpGfl3WkDpauotrKyzbVAviTurgzVUoBYCrNmuDfR9eka4kKKQuSgJKQAHY62Go9Y89O7ZE1NNjtY+/UVkyry0xSJLL4RK/FSpmVTm4NO/iGsRkVLMpWtGtpvUV9oZaGvoDqSYo4gzeU9rRlbLfJnPgetNf1bEHIw8ockaE1qdn6x5g/9PU8PPU1A1A9ah4J7vVuDtdrW4P5YqJ44sPDy+L6v+nz5eYrmFh/G7kCjNy5acIzMXg54IQEvcn/ANtevDSBOx1dDS3MtSPvltFm5S1yqsiSvL8VeW76jiU4hUtKCwTX7MRpTXURZhMDikIWTLJozfB4i3pF8dfR0oSlupmrNpbZNNIKxCNefw9IYjHqnnJZKWYDg9a2vpDmF+jTxMSopcl70AFKMKF3110hRp+tacdHUNSOns00IwjuiakbGNFBR8XeZWPPSU4TZyg6iTua1j0Mv6eiStJlhs1+FNuMcTh2+qR1nV2hEA07EiLwjeH5PmvNRdafJ8wwnxEulCKnV7989I97Wfca0pbb+hOLUp3LdGmOM3u9y7lyn79CkpQkb8PvwiuZ/jyyAWzC9NT7aaWENe61oaek7lg7Ythz5VyWrZSHNe7NyDqFr0H3+IzES5kyeCnzXd9LN+R1tGM9Y9ahqasJS09ohJYykMm5ZH43L4HHJ4ZEsgFvim0bWFkGUnLmPWvvFXb97HeakNsU9zuz7nAm5c7nn/qXx13KWYxYuWGyqr3WPdX1nbFhFr37t23MEXFFWVWL/lvz1ESquY6qW5zDb1hX3pp1v03EpfbwxS8pbXhM/PViXsYsAo0F9j69OEPpspEbwxaYlVj5uuuFG0VrkS1qzKFbWjRdv+o+1jthcqrC5q2/c1lRccZCivbyWnIQo1L105ekZGJwE+cFEMKbesPO3CWdNbnn7hLqzEhvzmrBeUOtOX9RlLSETeWzveoIa/XhHmMX9NxEhRWkUHB/T8aQb6bCaT+pGJLMWYJJI4jin3e55VzXnqnFT0Sp6UylEh3a4FHNf6ikSfElZjRh1JJpCft+2d+pHftckpQi2z27986ugLAZVZ53dbf+QBJlzFWLMCwYOzCz+lvWFVo8xAS5SCXuO9T+ozun6dWqzJz3WxjHVgckbqN2MsHIX+K63DNVkykBqW+/D1iRnApr1Y/iBtGX1CMr4ke7ESO237SvLHHBuWyw6uUlKSx1Frk99iOqJTQd9YY6OkfVhrx2WPu02LF+ooMt10P2xpocnnpaasiWZanPEbaU7aKQSpJlGmxJcEbceMaT9P8Acy1NLTnPQpNrGSZqtmPJtAHwm79uvNfWJUtC1IE1gQSz636v/UXyMyFkpDt6DrBPcenw1SXuGqijGNubBaxFu7jWMc2qmF+rpktLyNXS3PieBi6d9OmpPiEng/vtbukIfWOw36Lu05RYoMqZWxCt4thfEhP+os69JhsSBPyomAi7WNdmpzHGE5ZKRnUK2fvvaEvp0pxZsAWGp7SXtlPasKnKO03XHd5OHFdPTQVpZVHFdaXp8RdMCXS9adO/tDzvZ7vp7YkYmtme2LUjzJ5BcWZ/h5c05qEsopWSSQCA+g9OZ5i8VIcIJfRvWvx3rCzuPToSkSBd5J2RW9w0RHFwuVbK8D4QaE+YgZSba8L8rC/5i+WvMO/zF3ZynBdHTJb4y3GnK2O6AiRbvLmnzfksgvwlAT1kNbMKX35Vji8xFdR/UXaHbTSTEJEo1tlah99VHB48H2xFQ6guZLfKQQRV2bgK96tECpgHMH9v2hGNx1b3StZLhv2y35pSkF/pr7bUDjPFUpKpZGUcLWNPc0sYnMlqQEqBBB2pVuPpwIgvSkJFiSjH3bpxbJKN3VeS8A2teHrLxCGUpeYZ0swAYt7vRr6Q5JUXTKUnyE66Vvp6R9V9G7j6mjCXljn9zD/uddlqJSCbw4Iyf+oWub4QE3EdxGlu9xwcYi5wvAl9KYqYEqA1/f6i6VIMxQJAyh3fTSnGvdYx3Z91Kc6I0E8qpG/MYnP2/N/5AEjMVkZna2pGvTeH5+Dky/MVGo6E2BLc6RfrepRjquWJKiSXYo22Y81bxt/Y6rSsqDF2b+vS8Q/7eFy6JGYVFKnmdHpzhZ2/qu/V06qa7mZdHuJGChr8/sZXEp7rT534axoS8D/joXlDcr3r+upi/uv1Tp6WuaUYT1YrecbVKrTszGs5z7nqAlrPnzWt+/iKE/SzOlEr8qlXar1uYI9M9Q0dVnF+pAi2M5Agjp2L/wCXIYK/PVE+XMfNQ8vWLShWGQlKWcja7VtQQr9V73VjLZpM9OMV/iBK5zwysosy218FFdWy0pIdWunDSHJUpKxmmMSR6Uo0Zj1n0rV0U3scxu4y3COf/U/Gf36blzUrtDMtQmJzIsKVgPsPUdbTuMJSqWGIvusowPObPzXVi5aVVMRKQS5EUx7zUE98hi2WuE/9cddyjaJEuI8l3U27nJ3Yl7nIcX89dygaRFhtFUWuuxJ4Nn6vqyq264s4OQHkCij8Hx1WJSRYQAtURR/xU6Tc04T/AG/7dTyiOkvHfbdzXtlbHmv2/FnPF+LeuFOogzFob+p/q3X1WDH+HtKSKg3V4P5cGOqUYdKQReFZWFlyxZ4Udz6jqzblJv8Ad+WX/eS/36uCAAwi8ACwgZb6lHYm7FdEEedEES+iCJ0QRL6IIP8ATPVtXQ3EHEqsVqxsaHnn/L1WuWlTE6RxSUqPmhj3f6u15EiJHT3gSTMsfC/b44rjqtGHCWqaRR/iyiXUAeggrR/XGsVu0tOXO7xvvy3dS5z8NfHVqErQoEKNLA1AavpCU/6Ph5qSmoeri4hofrnQkbZaepCPPtRVMgpXLiysPTCcViBMMwsT1Hwa21jJ/wD5aSlASlR4992gTS/VvbaZth2twES0FSvdJzulZdub89XTfqGJmEKzMfZ+HBosR/00mpXMrwGml+2gz9O+q9tsdOMpk5SZxsk7NpGWau7Yq18+PLGJ+sqmLSVJozHj36whO/6angFaSC1Nqb9PeBvU/wBZ1NjpR2Rirjb7pe5utoGZN4brrFWhc051n5p78I9HgvpMiQjLMZR7fnAPp/6vY6m7U0xF922rRGLQ44eOoHDBg2kNT8MJksoSW24RuOy7yGvTpyJaVpykoILGMCsO0UyJyfh2XipOHlWOce41J9noxtHicV9KxRmecC2wavAcaP6wp7j9N7dQqULlK9NnK+DMgfb/ACmPNXxjr0eE+tpnys2U0FWG9AHvr0jOnoVKJSo2oW11/Tw00vStE/h1c5Bv2xjEWAAVfFth4XnjrGX9aWmcKMHNy5rt8O5HCGk4CZNkGcC4FvufT1aB56HbwYw9ojKQjS+6rvyWJTjhs8wmfVZhIU/AjQDTbQvZxDUj6bOmBSg7UqaaVi76WgntkboyLkBuZNy5C+f2MZaXqtH1NlqzB0aCp9tudREV/S8TlQ4Ym4oNvU8oC7v1COjOezT3zuO/bVSsI0Nf9PKfyIByVzccpaEpQaaOLcq9vWH8J9DMwZp3lFr9S/OCJ9zWlvqSEjcIqBwx3Z8nNlxfNdKjEKEwsakNSnNzqeMMD6ehTIIoKhzu1Dtq34jjT72LJlFtE9u1MpyDi22phi/NlMonoSjK9wwpXiHHK3B4VmfTp5IBSBUvVwWLj9uW4R9F/Qvcb+0KluIyQfxhqvFXVfjpuUtCx5Aw4xw4dcjyTLwD+uoJLTmRsB3f/wCW65PC/PLj5WxYQ4Juxb8dX9o55nABLGhbjr0aPn3q0wSFJeoyoqTK5W7ZfytcjjIbukSgpodr/qNrBTBNCpgU7U2ADU584LmbiGnqlbX3SayKQylg3QxxUk+L6oDN5fbv04QAFC1TJZ/loXu2nzqIq1PRdGdunCO6dsZW1GVt84y34orxz11EwkMe9o7/AJk2URmNAGPHd22j3ufQa1IkS5RllACR7bZUYzwWCXXjriVrUKhh2fi/TjBL+pS8illV+PSj3H3hr20IxV+mRXLI2e5muFVl93u/NOPHTqcGpYcHpq4A4dA1o87P+oEHIVEhxvb1voX0jrQ1oynM43SjujKhWsJ4RDbjlFz4n/2xctHjpLDLzatj8xVN+pg5JBS5SWDGjX4e9YD9U9E0tfTiTgVCXJIEI4cmArbZ4r+/SMllTiiWpqG9R29mvGwn6hMwsvxV1dqc2a/qawL3f6b0WasWMYEdppGXayl7a9xZj5sE6JcxanbTflx9Yc/7iqVJS9Ss3Ng9GLaPQehgj1H0DS1DdOEEi4Y3uqroQzavtrFrbXUEKWn+Jd6/lw9xrEJX1LKvKXBtVsr/ADxFaxm+7/SmjcYw1YyLlizc7WpGC2j/ANOLxYMUqpIjYRPKkjMljTlWAdL9IasSUtXTQGg3V/dc1/f8/g6vVO8oUm0Ql47DLX4YX5o57L9Kak5QjJjGMqSQ3dm6hrnb1FWJAciLZuIloQSdP6ht6J+kY7N84750eyQJeboHN1hWvcNfEFzlKOVMI4r6hLlliabjv1hi/pXtKlcWL8PEU9zaWUn4kZAzV3TEzQgzEmnu0Zkn61MM1Mtr678toWd/+ldPemlFrYZS0VfBzYPueGv3OZ1pDm3fe8aMj6iJgGdgolmf3tSsZnufRZmqxjGe3kWLbEq0PNXwdWCaGcmNMKBF4F1fT9SJFYyN1VZXN1/2f8PUgtJsY7SwMV6/ayh9x+L8cD/2TroUDEsseaHbyne0VC6C3/Hx0EgXiNo809CUmgtf/u/wV54668BoI42vx0R1jF/a9pLUajz4Pms4/wC/9nqKlAQUuYbf/hnUB3Urt2MbqVjKrapo4Qvi+qjPH5ipE1Cizx3H9I9wJvgkbrwPF4tpobf2kcnUVYpGhjiMTJU/mtBMP0Tqot4v22Io3lxj+14/tffH0I/EUK+oYcFgp6PSsNn9A6e1/iyHHx+b3HhoHl89dQqYpTBu/wB0tGbM+vykebKW9C8d9r+hNCpDqTmv2saKr8X/AN/jxyxJn5kgpZ93+feOL+vSmJTpxryHGD/RfR+17eQQqc5BUp3bSJ9r7D5vDtLrjp4fTpy0KmTSwBPJm43ejEWe0ZOM+vTZmVMoNR6XH5I1DQg/VfosCE56eixlGXuDBGH9VFlPH9v3rk+SJJSUqdKh7i8a/wBG+pzMUDLm3Gu722tyhH6D6BqdzchIwGmT5xaRPKH+LOoJSpZISKxoY36jIwYHimpsIfaHba3a9xGGhKTGTtYSxu4baig1Wcvx56TmJCwyhXhWJibKnyPFNmc99iNlp6beJDtixIF7TcRKmx5tyPizjrUVnw2HaUkuWU+5F2evRo8AFy8Viv8AcaEkHdtDS3GsBdz2zPTiT1J3u3TIxrdeDZTdl0V8xxw9Jo+nK8V1qFfXcvt2I2E/W0IBEiXQBhw2pr3pEn6RpMjVqp8MVfZHxsHMXD++c9dGDLmXVmcG4fidt4j/AN/m0sz8n4s+1oJIQ04SrBIlO0blwJSCtEfjjBjqPgFeISlKf/0f+NOO197xV/mLVLKpiqiiQLgVL+/O7wNodjpe6Wz3TxNbb+L/ABbzXGL6JuCWmyrVGn9vDSPq6l5UsWFKVvXo3zpHfedvFIySHti/aYjuAwVfl48f3vpkpmrARc09Lng3vFeFxi5KVAvWta8g+r+3vFOkQlGQxxtbV3JtaKzd+6PK3f4TqWIwIkLBCjw60cmg32icrHzpgylmeo0NHIatH1tH0j9HQDtIVw2mKsuhrxxx/wBuOmsOGQ3e0cW5Lq53e/GJ+sOy+r27V3FvF8ZHj8N5sxfjqvGS88twLV6axOUvIp4+f6st04kdO6JLHFyvAOcXzeb3Svx1nTQo5VLO0WYbJKRMSFdeDPteKtkWKR2b1WNtm8aaSgpM2cg1J4Yn4aaP+PlDOeDXGrHtookYxAWCsnWm3N+NBWsXdwS2xIyQcVJpmmK3HtaVxm1BOaqA8JbEChqaN3ttEkrTOBWXJIowJbo5rSvD1i/T0oup5JmFJJE4Pgvi+P5f36smyFyh4svXS77gvCkvFibLMpdQNWIPMX1+5jnU1LGMrbjxVfa/dnjMBGP4/fpjCJXMUJiAwchwXYFnDcBFGKQnDpykubsRR66jd6x2d0JJ2/ZlcI7sieSlqi/j9r5eGmJPhLLBThN3ba2sJzloLTJdVBs2lbW1e8D9v6hCcpkS4s9pe4TcsbbAcylfxj8HVsv6YvDETFKrfRqeZqdPeJ4vFKnICWYAc+D8KfMGTgSZRjKgolKLUvtWLbdtvlP985xwolhM1RZVTYnX7C9IZl49S/LkcaCw5dbhjflHm36ixaY34kkirRAKllfNf4epzU4aYgOo5me3bf1vSuVMxOFXnSAztX4rHkewiJOguNUyEarcFGf85+OesxMsKUQkun39D+KCNmZ9TmeGErFXe5AbTemja/FkJG2MYqkipakkE3FcOHPIeeeeuTvIvw5ulm14iKZKTMScTLof/GrUuC1uDiBe1NONRIxNhQyzjF2IZTFh+b6MpmJNTenbsLQ3OXMEzN/5VLUArvc31iqEZTjIZ6kYlJIJRlHbwWRN2fHxH4a62ZEqXgkCaoZiqmUsR99P1GNjMScVO8NACW13fgbR338mUSQMkWVKPH8r/Lutxuf9+rvpxSqYQfK4Ao4FdfsWhfFSlSgAFZqu+rU6/uKO172GrE9kouI05YlRrMHN5CxyeOl8ZglylGWFPL/k9g/W2gh3DTcn+4D/AGUHFjrXhXeCO00qhYI7lR4rDiufanPx8X0nJlJSMyxRqfFf6pzhjGYqYubkSobUpXv1NIE7nShJhcVwLVbd9ba+eN3kPa35emZGCMxBWxBe3D3/AKaIn6jMw68iVDKRR6kNyb3ir1OKaYkIEp7rNt0zKSSABHPuxwHSKmBKU/x31v8AfSNfAr8ReaYo5g2tDxA14jSM56R6Uu/YxjMxN3AJ7SUePaAOTK1nz1YpTmzxqzsQiSyl9nv8w17H0eIOpQqH3AxzSi0vgL+E/brqQhRAUqmu42jNxf1GaFFKU1FX3Fu7QaekaUNP26UWW0u5ERPF8ngvhbLMX1dhZAnYhSFL8otSvS3dIz8Z9XnS5aJguSemn9D0ivsO20GcnTpuMZBHOZKssASs84p3Vjq/EfSMQkB922/r3iCf+ofL5wQzvyGg4vwhrpa8NMM1GMtpbkU5rG0G6fhvBxVL+mJnDIj+VyWemz78ISxH1KelZUuxo2+vwa/EET1GMtLYEotC1bTtVOP2XFefxbKwUkSZpnCqRytSny8ITMbNmzAErZyLa6h9m0H5gLuPUyM03wvc3F9tJF5uuHmX/S/NdaMrAhUlHk0cG9+ELFSs6y9bdIo731KcgYQkxk0T3YZGZJX3m2y7rFY6vw+Bky5isygSKs1QDYcKxLOpSUhmpXpT1P3hV6V6lrjJkNE0lw7IjxKUZJvpvHBDnjrWn4eStAs9xz0YbfMVTUJcBP3D79A0FzjKGnOWjGZqEnYSFGJtXjLW1otq7u1el83iKEucRlarMGOl93+0RAS443/PXpHOj6lDX0NTT7lo8jcdS21xEMG6o3h4fnpPH/RyspEh+GqQ3512h7A4o4OcJiAK7WItfhHnpr22joy2b2G7ftMS2yjV5RRgX8Wn4elMLgMXJWUqYKPUU/cN/VccjGTEqawbq9Y67j1bSkRlKNSlqXGbEGMaPfmQxQapxUhydNSfowRM8YGwc2YmFV4yd4RkPRmufnW32id73e1qUpacoapYyxMXa5BUyYefbf40ZCULFgQU+nSndozTKUkE3BG1td4t7X1WI/T1hlvdsy5T24i8AGx+pTnlr90sV9PWtRn4csQKOAAf3SkNypicgQRTcULbfel4DO9nPuiAbIlnujtZkhSt1pKNSxngaKrpr/GEvDku6j1Y2sN/vrHDlyBRFtq23PpysIaaOk6shJyo+1XatewzXC3JPNFU9ZE/EzMOkgSgTr/ycGttGt+oulSZJYKWwPMf3sD6xZ3GqU75xGMq881JPLuX44+eC8sy5mJZSENVrDTTSgjSlGVhTlcqBD3rU98+UcamjKllP3RzG2Ja39wRWpYc2vFeOq8LLMycU3pevrduHvDGKxCJckZUhlG374V5Rd2+jObeTekal5soHHu88uNxVdNzwgIGGlqqNWPxb2hCQppvjqTrQAjk7i3e8fU+w7f6elCHO2IX8py/3c9XITlSE7Q8S5eLpxERLEpPnqRD0gEfMfVfSHQ1pw2u092nQJtcYu+D2N/1Y/KCsOiUy1l07a8O61vHJ+LWv/WmijrvrezuH0oIR6vpl6jPSRYxs3b9w0Sx5qV8LKrvnrYwv1NBlCXNNSwYAM1ej72eMyfh1pLkeV7vTTukG9jrarC9SNpY0jmNY3Za913V/wC/WbisFJlqZBDXc3Dmnl07pF6MWcxCXBJFOlSTV+VoK1hZSIlOCIi3mJgMggm7HD46jJJygrDp19D78OTVilaEixr3rx06xTrRJLHUohZt9zcZLdVZtMDyvyhjq+Qv/GTmlirsaBrfnXTpEVpM9W5am504uQPWKZwlCLp+dhElVsmsLJlzYYRtv5y3IWFBMxO7kWaosGrrZnEUKTmX5vXSmh27ELe903S2alorJnCM19wUgxibjGT3Z8LfWjh5ipxUkigoDuNCxNPQbWiJCf4g/rcd6MYJ9P8AV9CUQnKJKe3dLcVt3bDjLTICz46XxOBneKopDprRquztWjUq2u8cKSEjK4I/v1g/W9RIyhBEhMakZqTJKmoeJcNVnPwqfpony1Keoo1npo3HvSOy8QuWvOmpG9t+6wXoSHIanLhB8JZZtCrDFP8Av1mzMD4CCSBozGnLeur1hg45c1aUuCBdxWv4NRpSJvjGQ+6ScOwVPNNXhz/fFnUTh1TSFKYUq5NK0oftSATciVS0b3GvUfh49WPtwm6NpTRbtrJhzkAyfiukJ0pfiFKQ4fcfNr6/mNPDTGlOosoW3s4cPbb7QB3XqEIRIoT3G0FD2lUzJIeXgbRp4rXl/SJqiSp2TvWv/qB9zSlIR/zUEhUum7U5V0O8ddv6iTkRI17pRlti+OFtFjml5F8bWrjgfCQrMrYu/wCBStmGnGFlTCtQVQ7d7/aA9OM9N0/+XcvdJY4jTdRxQ1NfLj4yNrXJxKFAuQlhXjR3atPVzrHUgoJUzEuaa2pez15ROz7827Z8svaTDIbYzZG5RiSQLJZqnK8xeBSXVLFhVqbkDjaunGCVMmBYc/r+2vpHXe91t1C5udsWNSVfFRppCXP54cJVhsIVoZSLVu3McqWtFippBdLVcG1Bu439Yt12zT2yiloyVeXbX3Htal5w/PHSn+InETFUIOzU7FPV94vl4teGlsovyvuOu/KKf+F0tPWEhH6jGVBwUbbYy+5uRky7m/nrPxWHCWCCWu978uNI2cH9QnT5JM00dq0duPLTeCdDt46cSJKy/wDqSm4+EjVhE4pMX1WlwrJR6Guh+bRVNn+O80hgzBmqOPz+oE9Z76oyhBZ6kncQFwYihVUbchzg/HXpvpuDGbPMS1w5Aq7HjaMCcpRKUg+X+2f7xn+wZxnKOokC42yC4RzdZdqx9vF/4p3pgSpIKa+tfzvFMwhg1e+zBnY+uad1qG6c9upiW9vOY7MUB++Fbvqmbg1qYoLNS1Or6+0QXKUKgUtqPvQvwrDjv9Vj2zOEsGIyv7SS27s0HIUvtiees5PmxPhkNvroNNeJpFWHlpJCl727NyPvCOHeRnoOoMp3IZzSTEKlhjusSkVijtHL1qhK0zclkgUFjxrt1eLFywFszGvvav4rpFfp/r89SZGTMUqMpRIQZlyh4PiMjPG4/HXJuBlZVEDnqdj220WLlqQykm3q0GaPpctktcgzJxmy5Z6gpkPt24v2l0phw0nGSc4lEtlIA2Ba3PmRvEVKmVG/oIc6XbfTiRjJYytjti5FBJGbNrjN1HPnpIq8ZRXMSAU3ffQjvWFVzCHCdR+zCv130pWMaE0oxmzVeVSIHOIV+CzCnTmDxwqf/IkM3v8AfjFktTOp6mntU9H9YBuMofSgQWSkmylDESNZouOOMf1LFglSZmdTswanG78YuykJzHSBvTu6Y7d2nTob/bEGbKTt2yN1lXEpaB8uerpyAoFj/Jq6NwoxiUxD2N/TeOu+7khNlDOo7XSXUlcV3Kx+UQbavyte2EuWVpyqFP8Akwo3H1tpEkgsKlh+vaB9b6+7T+pZFhO9RItko+51KU2in3f0vJR1a0vKcvp9gI4nIc2U7U+G48oJ9P7qcteGpG9SG6CCbSw2jHBLAI1fkrpabKliSoKYUPXnp946pmY0Prxhl613kicIAtruNpnaCsk9wFlx5SXLx1gyPpapiP8AZM8rWDjg1/29405OOlIzLly/NoSX9uPpHGr3E2MdgMxhGTf0wiDgzGLatRPi7TrTMqXKcOcrEjXrrXjGaklasy9Tzq/o39Q219CW8lNkkftBptoKrJW1Lyu146zEzkGUfCF3d7MPnlxiSUkHKejdsPiNf+jexlORrS+yN7bI5k+cfAvP46zESwZpU1ufCz7da2jVkpCU/HC8bTpqLInRBC3130z6+nUXbqRzCXw/Dhw8OHqubJTMDKjrx861ScBjM26lsfprFY4yR/HKfN8pVZPgmXMoOttacxoYsWpKmBtcijHmdDrFPb6s9OOpcSNJVU2KCZcFeJN+bx09ikImZQ5USKgG1Nt+LQjLYquABYkbcRcQB6t6RLUYTim+KSUk1tyVHdYN5/pWvt61cH9VlpzJVQWYir700324wqcOpLg1B2+DrYUgrt5BzxdGfapSXT7QT2nmiqt67MUmYQEMXuKu3Dd9+MLeHMFwQQKHjzi/tp2MdOvlGvDIf8n5cBdPS02WETgqYG0DX0bezcDHc2aSWLn49gxJgB1gltlpx+ndyWoxJSL9iZr2l3eZHPDoplEpSUqIPuR/7Dh8cYgbKN6NSrcv6aM33XZyhqzprTZXhiUyaBslVYkyMFPF9bEqeJkoHUDna+2zRYGYJN+MaDuNaOxjOUCSB9SJe5ZJ/SXgjXzaHlc1KFhfihJNyxowYH3rqwpC6QFKA0eo+999hBG9hqI7EhANkQuPhqIbiIc00Df4FleGpFEtmNy7HTvcxNCJji7ji/G79YK7LuISxv02JuVoYlu7n5pyZ4bblfWfiZKpa2SlQfV9qW+P1DCc5lZlEPoNTrT7xzo99a7IyatiTJDKucysKkB45vqRwafDzLqTUsQW6Bncbx2YtQUxOUW56d+kAunqTkS23ES4lxXcRPncxlblzZdNY1TOloGR6kU6baAjswqlCUh31b8U9PVo97Xul++cZxlG92L+0bjtLq44xkTijpeZJBSPBDKB48Trzr6RcpgXW/3bl37x332i6koxgyJ0SdRpxZuryykHyHFnIRkTDLJ8UeU0A0/p2golOcGtdanZ+TmEuvqVqBLdsPa7qpUk7RfCcWfz+aL1RLHhUAGtK6jbukdQcxcFz3WFz6mOZbzUUvUDd7oiEoo4PcRwlu09x00iWBRIptbvu0Bkq5jb5gntu71JzY6UpSP/AOS6jtw0RG0kxdzwGTqqZLRLRnWG5BzXuu8cKQf597f17xpY660ySopHUXdasVqwr9pZEv8AbrD/AMVCAUoSxVZrFur8xAZq1VUolqgbPQ/jgYP09QgydxUvdmqS93JRf58nWLIw7qIVLNx1P9aPGji56zKSpCwfYhvWMd6kw0ZxlpFv1YyAt2pY7jFJtk4Cw5OOva4cmclpgYM1aEiM5KVMQou21t+6xTp9pHWPqw1JbvqP0xmxZkQUzxSya5dxbg6uM3wTkUKNXrQesRClJ8hAs5txgTvbl3Mrliw+rbAayRkhVO4Lo5jX5ZQAJVq7XjqKSvteHfq8/ZEdSUNSe2Unct5oi8BGq/8AMNY6QwyGWSEhg4AAtqeN4oSHJLOOPyO6Qv8A/D9KLA151p7ZzlUZMUNu5uNSu7KKP730zMnrKTkDkMLsa86cYsStSnyhjYP+Noc+kR0tQke0tjYRI3FZEQslVmbH+VzjpPELXLYhya66i50+NeMUTUqDK09e+sPNDVNPTWU7tIQH2vkSO2stu3i2v3fOT3m4tprJSKuH1qMz3tW7D0hlMt8OBISSovm1YDVuRvAGtrkpS1alDSjFk1Kt0yTZ4jGW7FrdjxfW9Ll+FLTJcFRoKaNc7iM4JKqn+X2PvCr1Lt9PfcdY1mTHcSb2SztZUEYxsrmvdL5Om5E1ZGUoy7aP96wxLcJIZuXT3gLTnp/Xjt4iG2bQfUkylvU5N0qxl38Vgs/2GWxuTa9Bp6fEXFJKCSb35W/cHS0ZsNXWjII227mX3XmVBaLVBwZz0sFozJlkV/Hx94i7kIPw3Qd+0J9H1PdHYabJ1d26RCGKGMGPt+wCUmPJVXRS5MwxCwsFglmqav8AycbuwB6wxkYVVbj3+I7jqy09OP1CaSAdOF6bVpFmI+1fgvGb8EwJWTlZwbmo4jmPSK0hK1eX8824+20F9x6rB0yVx3H75KWliNn48Fvk6WlySVEO/ffYjiZRSuluPQbwJo99DT1HUhLczgbdTG4YvuxxVwPH+Frq2bKzIyqGtviLBLUps1GuII7HvYxn7N0vdGEZTiDZmVyiAyuJkFrF5somSiqX5mGpyuRXXf4rHVJIc98KPT16Rpf0p6fr62saQDCPu1NRN23mxU2qxkRKv7cuHrMxyJWTy00AAalC/r7xOQgzV5geZ/Hz1ePrnZ9rDTgQgVGOA6zUpyho1jWL+uwROiCJ0QQg/VH6dj3EGUPbrEajMauncEmnyYaUuzq+TPKKG3b+0K4jCom11HdYwXeactOezW3FtSjTXmrb8v8ANRf+BgJBqqQBRzoD0DV4DSE1KH8ZlGbkz7U57Rxp9wSYk1NqmUw2fZZdg+axPpM4YrTnTch7tWxf25NDKppkKKbjk9NDyZ+rRzpIstOezbtE91DFztqXtkO1znj80IjET0LA1FNvgaHSNGbhcMZQnoet3r+SL3j2etth9M01LoluKopWQfbeOM5/ztSGnf7TMrqMtfv3WMOdJUheXKK2uYq1tOU9RmYiQKibbadw8h7rbu/s489dROOFQJS7lVCX9y3vxvEyhM4BSanVr20FaafMCT7TTo+nHYyjjTlWCP8ANFJVGS7brl23fTcvFKQl1KezqDtwd9xaIqQVqIu3qeHtC7Xj3RJnCJUG478WypVrm8tjnb8p1qImYdXkUakafnu8VBCAmp4Uhf3Pd60GCQfpwvbHUiEQkWsbqVJuKF4/HTKJcpQU5qbtfq20dShKqPU9/iHPpXqIauz6cUmF68XcN84u2wJeatcnWPjsOvwgtCiMtgb7Du7RYAgg5q6tbvaLu47plrDIwkoafuzKm+b27mjK8ccYlKkJQhhehVSlrN62EUuSilh3rttDHUSubHEpFvIEi6qizF7jbj85E1akWGXLVmuNGPHlrDUlAU+apOpoQriOxA2n28DVkunGUqvJLORhtk+Nxmj+frmI+ozVjw5ZYVNaHY/3f4hiVgwmSmZMVqAGYj0u7dIN7vQi7qakzjeKtwFlXKJYef7V1HBzZgPnqlQLasOFdaxROCWHhj+Pvx6fMJe49MnHuL1b1P4mJpG9qjUqHJe3kExjdXW+iagSGRSlg8JJm+IDkp30jj1b0fT09GMpApGnaRiyLcssG7aZ8Z88dRwmOM2cpIJfjboD7b3i3MsEbfBG/ekX9t2TpR3wJMpVvMMwQEiPsAjGqzZTjxQvFypq/CJ/jbZ997xJSJuXMQ3SndmMe+o9zHT0risAjacjFlGNYOaMPKXX4nhZK1TSVHMHcE8tODmvKIOlZAAbQtws+/GFep3upH+Ncdhpl21uBjTBws6y+C4h+X5clAARq9OG/KtuUcOVQya6/gwu7yz3biU2pR/lp2m+MUclofsfD06jMzHl70J6RKXlNAGGvGLNRgaf1D6m+dEYacZXWIyHbQXTG0ZUPnqIK82Qsw1PqLxwA5sug1Pf6ir0706OpFm7dIZFbzdwhuM0yCQIDVxW+epTp2UhNzw7oPmOzJhSWvy+PxDHtez046ROJCXuCMpFylAUuBW4ZIPi23i+lPFWqZlWC+rWDiz9sIgtTqYUpwv+NIp9V1tOsajuIpOpMyABFBE+7Euc2WeOrsOlYqU3IbQl+mloJaVFg32in0nt9QjBd1GpjTDiJmWpGjndtiXxk8tSmrT4hbb9N9+MTnFNQ1Wv8D0rDnU9VjLSjKQak4an8FlI3Tk4g7QGkJMbvgKlhMqd9LQuelSrajQcvvUVMcw8+bIC5cs5QoVID8w/z2IPfQ5S+np6uxX3bov05HGpJAjTJUeaOLq7P+5y0oVNlOwpuNt+ftCaUkLLUO1+jnhFHqfpsfrAMYz9sdMY2RxIJEaCwFtr8dTweMVMQFCqakl+Iprf2i1lS0qzBuG+9e6Qq9N7rT0dNrT3SysmndbgLL3eMjQDfFuzZUybMGZVNNP7HWsTmhS6Ow774wX6XqSuMJ74xl9kdyyQ+40ypNkny5ob89V4iWmq0M+p04PziCyCC1W+T/X2inV+ppspRVlJYbZYPa2K7t0WJhQea85sSUr8p2fsavpWOgIUzig7I4+sA9x305+3S1T6aEWbGUKD2m3NqVV/56n4QACliru1DflF6UJQXavr0gaHY6mtdwnJhQQju2zfuFLEjfus5q6a66uZKlgEkB9dtP1FgVkoD+Yv9J/T2pAlvU2pOR7nNlfa2/dd4S7+eqZuLkrFKk0u3fxpBMn18ve8aX9JfpSetJ25CSSnOIUC0iIjbdH48+4UxeLyDKNuPXnwrEUBWII0+I+wek+l6fb6ZDTGjKyVV+ZLlfH7V1irWVlzGrLlhAYQb1CJxOiCJ0QROiCJ0QQt9c9D0e6ht1DJ9sjmP7fh8jh6ukzlyi6YqmyETQyhHzT170TU7SJHVA0j7dWG7bGVY32u2N52rV0DjLcoiYvOk11B15DfjeM+dJWl2DiBNHXhthpya+2vqBYlJRi6lExhp/fpDF4KbMmKKAwGoseL73eL8NiRKSJhLmzOfcWgvayGqUwFnKSctSM3QcWfi+k5ObDqGZJCT166Hn2InNKZti5Gw9mchuN7RzpMwiNVGNpKeFcySWXiXxWPzfTUxEqeFEOToQ/JLcARu8KhUySoaW0FNwYE9Q2HuBxLcXvjZJG9ORebq6iXTlyLmClTAjIqrhqMWbRQ1bRz7xGbOClhQ8o+/DaAfUNSTElpzP4mpLbHUYx+0uqbPutszz460MOG8q0MwuBvyrbSKQxPmL/vvWA9fW1IEJkZ+6Ut0RSUaJEYolB5xixM56ZT4aiUu21KHdoAkVs49Io73XiT0yGpKTPIbtwSmNXuLr3RMYKvnPVkpKyhQUGbpQd84mEu9B9479UnqO1mQCkLjJ+143NjuWxC49EiUhJOVzrf7cNY5KUkuO+/mC/T/UtZ04kIkD2mZxsJHmQVLcgPmr4rb0pNwkkzSpVSatXTYad844ugAJtr17+0G9j+oN/t2mQzgu9u5hmPF25oyvSE36QhB8Vzmd9TStDejUt7xYqZMy5A2UDlyPPrCb1bSd2pKUmWCUYm4tk0DlrAvkWN+TrVwy0ZEpSAGd7Ua/d61gDvxP8AcFaHfQisdVkm9FnclIkd1Oni1prJWPnqubKUr/6mduQvQ1u1RzivISbbN/Z9+zBXYdzpakJGo6m6OqyiODdX1DEvtikufy5atWnInJWDLYAiup26mkcIy6PTf5aGkdUE3xIiqXba04lJTcbDhzuaPPWHPwhUfET5lC9LXsAxvw4nWNCTiSEmUCwIHuwc0s3pFXcdlLbO9047SOdsZbBEqR93H3NYg/NDsnFIOTKMpB0chyKgjrxv1hUoylrg19HY+0Z/XSGhpstPa+76cRlsYtO3UvBzw19g45N1Azz1KBo1d30aKxql9q6xnu80pbdSUvd7bgyUj7pC7CucmG/s5arrQQoUA6/uL0kOAKd6mC+37dlE+p9RGKaUYxo9n3brLM1ShYZ67mGc5Ba78dvvFMxQB8rcd+EM/QNSWuMdsSOJSQ90IyqqsIkXb4/ND0niymUoLfcNofv3cRCYjLavfO8OPUteWmwhJIR2EGcihOXaRzS1x5OAcpYREpYUtFS77kc/3pveKGUal+X98IQdn6e/UNN+lK5bpSlZ9LTwpTwuVC87S7605uIKZZmF+Q1MXqXmD1FIfT9IjvN/0zU4kiydsTwVRHJngqla6zU45SgVJSW6C/uT2IpsMoNO784Alqae9hAtAvUkElIg7vtG7Ks23Z06MxQFq9Ha/qPaBIUKk/b76dY5PVzTlGMl1JTUTU90YRm2c2nBzd35o6irC50+QMA1qEtfv0iXhFbn+3t7QVr+vQnqBCMZ3GmcGyOSK20scNCB7fi+l5eBIlEEkAF2t+YEylpUFmpG9Se+cZXve9gf8sPqx+5ioSsLEKa9nii1betOWlVifLo96cf7h1Mtx5unCDIeubt04kiedztvasNiRNxUQQuuTNX1D/GDBK2Is29XrFJw4BABp6a7/uFevqTnOeqz90pIXgfkaxT+Ws3+emUoASEiLkhKQEAQz7LVHbQRlgxDfvVYon2pXlK/GLVFJUKE05s3X7RBQbjBPaasoSf4jUa2omLuO2JwLFfhuWSjqE+WhQ/j6/J794rclm77Mb/9I/o3W1GOtrs4Rlul7r3yJKkdssQjnyWvFVfWNi8Sg+VHC241fX4aGpWGKv5inz/cfSOx7LT0YENOJCBxEKOs5S1LLqLmNBKQkMII6jHYnRBE6IInRBE6IInRBE6II8nAREEeR8/v0QRgv1J/pvDUlLV7XU+jqJWyRu03hwcwcGSw/p60cP8AUFIGWYHT7wvMwyFC0Y/uod72Zs7jSmG2jUKnFSzEs5Rum0pw89MLw+GxdUsC7jQj4/HIxnrlqlFyacdYK9P70oIm2W0kXtFbbfuVED7fB1mYnBnMVLrUDh+q7x3OEsx30f2qPxFGtOx06ls3kQifbi3n3ZeL8K8X03I/1Kzf82cub1blQMOdIqWkKGclgO/msVvpultJLFSqle6NYwiZKvNVjL8WHFzUzRLZkm+79LREBRQog12Djme+EKtTR0oyq4mqkoMZTZMLTUJbAtTHxmTj50ETFr8wqBW19GjpdQrb56wm9QGE7dHZiO4a+myLv6dbollmf9umZRCk5Qp6nm3F+MXy6i/LfrBXZ9+zA/Gytu49srW5UR45x8ftVMw+VyObuxryvyPOBSW7aGPd97TUGLsImrvnGMSUXnTpkm6lDNFv7UJkEoJmPX+LVLNryitFP67/AHFnqvqEmIhc9IuJGJcSmyXJ9OUc2c3f46rw2FSiYSxZVC5vyG49o4gunLmufvpx4Viqfc6k4aTKti2URluUvbSYogRstT+1TMmXKKy/2A003Jett4kmpZIttfrWDez9O95q6TtW3BRM5uVeaJRLt92Ux0pPxfkKFBwaM/Sj+u1IAahKrb7R5PS1IQ98TU09NJ7iNbrYrGPCStaVRtOpyp8qdRCsqjRuQN/1EFy8i7e+m/fOO3tNXUhlkV77o/6Ujt4A2A4l54vomTJeHVmZ3pTrrfWnGOS1hZyg8Nh00ev2g87bWZCyhITMo2WxStwVZSPyPPHSIxOGJ8NKSNQCH6h3a1HjvhFCc43blw7d4BeyNTTSQamxqQSu+N0YqbjFFHDGnLlzx/BnAuwVQU13Le2lYASpAa9+nxfnyjNaUdKTIkQo+5Kn7WeCbu+puKFf3xy9bKipn/WmmmsTJUGyn7ddoD73udSe6BEmyF/5bu9u5sqV7bjK3jL8vTISlICj8/P2jstCEsolgONKxsP0h2soaUWUaulixqU6JRhGTQVTYeAfI9YX1SZLUVasLvbcjrTSsLTyVTAkHXmBDnT9P05aRGXCtk+CQ2VuCVbi8Y/s5yVYvESpxUmtjShZtatw3rHWSrg1Oe/sYB7h0tNYSbjJkT+m7QoJG48OcqrSUZxop8eYM6WBADPW92PK2jgvFKCkpBDnaPJaMNFGohNYy9zGveA7r5IvEeUAoXqClzJ5Kdm22qwbfWLUMUVNRwr3/cI/WUhDUlcJ7pVSknJFPbJuOJnlqv5eOtaQ5bMCPj1F4lKDrAG3fdOsA9npEdOyDLUZSjp25l8MBK2i8tnOM23zJgBclhRz9otKVLXlB5/uFcOzhYVqE2cSqcNklkxu7U8PHhrq4rzJzUbf8RcpZD7CBe80IuqDL2gFnBzdp/NVHl4y9DHLSLJajldot7XudPTYyjFlGMhldFoVkWreGq/26CgqBDxxQKhW8W6bq66ylKTLbjb7qKoPjAl5sHPjodMseVu++UQOSWGja/pv9Fd9ryuvo6eKmxjt1PzTcn2si68n79ZeKx0pNqnnaOpkmYAw9Y+ofp/9Hdv20vqV9TVa98uI/wD9cckeX5c89Y03FzJgyk07vDkvDoRpWNH0rF8TogidEETogidEETogidEETogidEETogidEEc6mmSEkCPI5H9+ugtAQ8ZH1f8A087XUt0r0JWy9oMdzndteEzVJyvNI7Lx8xP8qwuvDJVUUMZ3W/SXe6JK4x1YVUXTkrEzJqDETNGFfz1NU6Sshqc/z76CEZuFWE7nvSEHfd7Ve9hqRvGpGqk3+CQY2+MY8Yvw8gAKCkggl6cNfvrpFCgvOHHCm0c6np2nqhDF5lIlukYY4HcfIMvlPw9CsXOlOo2sGAza9NPR4Jbg+X1dhz4GtoH1fTZab938ORftt/ayzzi6rGa5bZeMlzaN5geXH4rEqs577/qMzH6UipLGVbpE9vuRI4RZY+G7L/c01LU4+wPfWLwlSaj+oqNVIRWTK90rM/bQGoxSVYyrfuu2sWMh6U/e0dDkkNDXtu6gaTJ0bDbt0yXs2O247kZLiP3L5qh6WXKWZuV766vyt3rFJSTQKr7vvDvte60JQ3TkSKAc7uTbWKw5qOfsyPObMlYhKgJYbUvbjx7teIrT5iB7ce78DDB7iiUdKWljiLTaRZS+1tPfHlvDXy5apXjTHnoNdaNcNytSnOkXSv8AWgKQq3Nxo1q8Wizvble36umxObTbxKsW0xxuziNVfPMGtIKjRQJZmu1KO/ZiE1CkZQpnZ7v62biIV6fbez+JFlKsjKJ+FZBUZc3eGrXHWv4rq8lGNKH82+9KRWVAcj+e+mhiqHqM4eyUJgZiIRYxP6WPtWIBt59v9+rP8RExWcMTqb123v8AMQLN5VdN9ie6wD2frZF261MJhNYCSqVVGcX+XKouKc1VtTMMFeZFCKb22Oh6RJcpRDo/XPi2kBMt6kCRHce6JMeK3S3KSx4OXbWOr0OlNS59fS3vxiwlqq9KQ59O9EIXNGUpYvIjdVQKG0znF8U4XmYtVBQAQpOmlbptw072jvW9WhpkYxJyqLHE4y2/bV+4ASNe62zjNdUjBGc6lMxINmffevJhE0Bd6A37pW8Wenf8PHRY6uvCapcZJL3yd1cXVjxt4vHUMQvEGakykMBfSm+otETLzLKmI2I4QJ2nZ6Eo6upuntHDC47qrEZV7hSV0J5sydXTp84LQgAVd3++gpFgcAJJdXekT0/tu5lu1NQCM9wS1Y1OgyVXtazVZ8UZ6nMm4cgJllyLhNv2O7xGaqWg5Wr+7jvWOO+NLTifw9NmW53Iim5Mn8zRtMuODqcsLmGiiB09NY5LMwqILtb8W94z3fRnPdK5fTEuT7n49qNMX+pbvb08ggeUX9BDiGSwIqYbuvF03T09WJCNhIjt2uV3NBXtF5yfzdKpSSvOUl/nlFGTKrMoOT339o97P0ietqyNCM9RAbBm3II3JSTVyfBy56ivEiWkeIQO+mkXBKlhm6Rp/T/9Je4mQjq6mnpafMoxFldqH3bUzzj9npBX1dIcoSX3MNy5KiSVU79o+hegfojs+1SUYM9T+vUqSf8AlK2nxYXjK9Zk/GzZwyqNNovTJQmNJ0pFsTogidEETogidEETogidEETogidEETogidEETogidEETogidEESuiCBu87DS1f8AmacJ/G6I1dmL4wv+epJWpNjHFJCqERmfU/8ATvs9RZQHSm23FsGqwPB5oT/d6bTjpooqo4wucIjSkINX9Ad3p7tmrp68JLcZs4O3KRPdLi8W4r/F/wDmSlFyMp6HnteF5mCN0GE/d/p7u4QDU7SSF3Rv+COYrj8/gsDq0TJSicsxttO+2inwZySCRbqIzfd+ny+pqMfY4WGrBColxjJibpZEpugfdz1oInAIAVXiPR+EQzhJAIpXX1i3T0YQZMJShKojCALKVcMCNP8AUtea/aslRABqK329bxHMSfMH7+HpB3a9hE3QlsnGGWSJJC3IY2lnDw08V0qqeUkKlpI4Cz9dekcJK/MTf2jjuuzkOnLTu7MEVjUv5ttm1V4ivDZ12TPTlUDs+juNH97dYk7ulfv2zQfohJd26Ne2IyYylhNsiVRuNmc2f7pTpgSMqRUsXoUgu+la/OsCEEHMTpb8dvHLTpAynpxDdKL7txIY+9rFntbl4AvASUvLNJDKJo4LNy3a9veAIzW6X0bv9QB6lrG6f0p2yGMeUZKDHBuwqu5sT89PYfMwMxLan8tavu8RSgAZTz5esUamnrRlOenGFak25zN11US8VVvPkPJ0wVy1JyqLlOgNn67afeOJA8qFFqU0B1+2zescf+K6WnnW1A2tw+nDd42y9yYsftxz+DqJkrmAZU01zULX0vz9Yl4Sn8sc9v3BqzKlPVu4ynSEQqv5vaBZjLfC31cpJlo/iE2IFKvfnEFS8oc6Va/enCD3sJzl790YgH8GNO6nAEDndW5810sMWhCDkFXepp8n09IjRLGAdT0ti2z09Fu0lOJOJ8fcx4i2K3m6KFhOMSoeVJVyBY+w3+IszZhW2n53+IO1/UHTYyiRVxKasmL7XcRPapNMR+fPHSqJfiDzHpp20QEkORZm7r94Fga/cIaUdXUi0O2MvayriQSFuTfO0U/dhKpckEKYHTpaJpkjb274c4Y9t/pxrzQNCYcstWREk1VyLdR5usGEeA6q/wC6JSKq9BX8cIbEqedG79o1Pa/6Zqe/Uho4pjoQPCJ7qPF4R5PhVA/UiDQPzLxNODJqpUPvR/8ATzsO3yaTqPzqyZ+KaH25LvHnqib9QnzbqblSGRIRcxpu27aGnEhpwjCJxGIAfsGOkySS5i6LeuQROiCJ0QROiCJ0QROiCJ0QROiCJ0QROiCJ0QROiCJ0QROiCJ0QROiCJ0QROiCJ0QROiCJ0QROiCONTSjL7gf3L66C0cIBvCzuv0z2eoVPt9JPgiH/av/gdWJnTElwTEfDRtAet+iuyk2acoNV7JyjZjFjdY46mnFTQGeKThJR0gTW/QfbOd+rlttissVl22/8At0JxCwe2jn+IgCkTS/R9FfXkuMsTxgvP7/56qmKQsBJTxHPUxWMEyipKmeKj9Fy2bXuLV9y6Zn/ezFn7L+/QpX+zOgN79+kCcCG85eOO5/RDLEdWMTkqKe/+qQSLx/8AMHXZMxaKqL/jbeCbgyqx4W7EcH6DlauvVu6UTTEcVXh/u289WeOABlFgzvWIjBKLhZB2paB4/wCmukSZb40o7fp0RTzphII/2/8AphH1GYlGUesC8EpRquGcP0Role/gw7I3xzm7f3/PSa5hW+YmvE99IkjBBGvsIMh+k9LO6erO+bkF4C2ojeL6gMo/ikDkO+UTGDQ7kmOu3/R/Zxv+GyttZzlK+ec1WXHHV5xU3eO/4cnVMH6HoXawbjoaInk043581fl/z1WZqzQkxemWhNhDAOq4nE6IInRBE6IInRBE6IInRBE6IInRBE6IInRBE6IInRBE6II//9k=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ned.ipac.caltech.edu/level5/Sept05/Gawiser2/Figures/fig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4644008" cy="231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pl-PL" dirty="0" smtClean="0"/>
              <a:t>i trochę mistyki….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251520" y="227687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Rzeczy i zdarzenia są ‘puste' w takim sensie, że nie posiadają żadnej niezmiennej esencji ani absolutnego istnienia, które zasługiwało by na miano „niezależności” od reszty.</a:t>
            </a:r>
          </a:p>
          <a:p>
            <a:endParaRPr lang="pl-PL" sz="1400" dirty="0" smtClean="0"/>
          </a:p>
          <a:p>
            <a:r>
              <a:rPr lang="pl-PL" sz="1400" dirty="0" smtClean="0"/>
              <a:t>Materia nie może być obiektywnie pojmowana i opisywana poza obserwatorem – materia i umysł są współzależne.</a:t>
            </a:r>
          </a:p>
          <a:p>
            <a:pPr algn="r"/>
            <a:r>
              <a:rPr lang="pl-PL" sz="1400" b="1" dirty="0" err="1" smtClean="0"/>
              <a:t>Dalailama</a:t>
            </a:r>
            <a:r>
              <a:rPr lang="pl-PL" sz="1400" b="1" dirty="0" smtClean="0"/>
              <a:t>, „</a:t>
            </a:r>
            <a:r>
              <a:rPr lang="pl-PL" sz="1400" b="1" dirty="0" err="1" smtClean="0"/>
              <a:t>The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Universe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in</a:t>
            </a:r>
            <a:r>
              <a:rPr lang="pl-PL" sz="1400" b="1" dirty="0" smtClean="0"/>
              <a:t> a </a:t>
            </a:r>
            <a:r>
              <a:rPr lang="pl-PL" sz="1400" b="1" dirty="0" smtClean="0"/>
              <a:t>s</a:t>
            </a:r>
            <a:r>
              <a:rPr lang="pl-PL" sz="1400" b="1" dirty="0" smtClean="0"/>
              <a:t>ingle </a:t>
            </a:r>
            <a:r>
              <a:rPr lang="pl-PL" sz="1400" b="1" dirty="0" smtClean="0"/>
              <a:t>atom”</a:t>
            </a:r>
            <a:endParaRPr lang="pl-PL" sz="1400" b="1" dirty="0"/>
          </a:p>
        </p:txBody>
      </p:sp>
      <p:sp>
        <p:nvSpPr>
          <p:cNvPr id="5" name="Prostokąt 4"/>
          <p:cNvSpPr/>
          <p:nvPr/>
        </p:nvSpPr>
        <p:spPr>
          <a:xfrm>
            <a:off x="251520" y="1052736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Nasza nauka - rodem z Grecji - opera się na zasadzie obiektywizacji….  moim zdaniem nasz dotychczasowy sposób myślenia wymaga w tej kwestii jakiejś zmiany, przydałby mu się niewielki zastrzyk myśli wschodu. Wymaga to ostrożności, nie chcemy się przecież wyzbyć nieznanej w żadnej innej epoce logicznej ścisłości jaką osiągnęło nasze myślenie naukowe.</a:t>
            </a:r>
          </a:p>
          <a:p>
            <a:pPr algn="r"/>
            <a:r>
              <a:rPr lang="pl-PL" sz="1400" b="1" dirty="0" smtClean="0"/>
              <a:t>Erwin </a:t>
            </a:r>
            <a:r>
              <a:rPr lang="pl-PL" sz="1400" b="1" dirty="0" err="1" smtClean="0"/>
              <a:t>Schroedinger</a:t>
            </a:r>
            <a:r>
              <a:rPr lang="pl-PL" sz="1400" b="1" dirty="0" smtClean="0"/>
              <a:t>, „Czym jest życie”</a:t>
            </a:r>
            <a:endParaRPr lang="pl-PL" sz="1400" b="1" dirty="0"/>
          </a:p>
        </p:txBody>
      </p:sp>
      <p:sp>
        <p:nvSpPr>
          <p:cNvPr id="6" name="Prostokąt 5"/>
          <p:cNvSpPr/>
          <p:nvPr/>
        </p:nvSpPr>
        <p:spPr>
          <a:xfrm>
            <a:off x="251520" y="3717032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Prowadzimy badania tak jakby świat mógł być podzielony na małe niezależne kawałki. Jest to iluzja. Cały świat jest powiązany ze sobą […]. Nie potrafimy jednak prowadzić badań inaczej.</a:t>
            </a:r>
          </a:p>
          <a:p>
            <a:pPr algn="r"/>
            <a:r>
              <a:rPr lang="pl-PL" sz="1400" b="1" dirty="0" err="1" smtClean="0"/>
              <a:t>Asher</a:t>
            </a:r>
            <a:r>
              <a:rPr lang="pl-PL" sz="1400" b="1" dirty="0" smtClean="0"/>
              <a:t> Peres</a:t>
            </a:r>
            <a:endParaRPr lang="pl-PL" sz="1400" b="1" dirty="0"/>
          </a:p>
        </p:txBody>
      </p:sp>
      <p:sp>
        <p:nvSpPr>
          <p:cNvPr id="8" name="Prostokąt 7"/>
          <p:cNvSpPr/>
          <p:nvPr/>
        </p:nvSpPr>
        <p:spPr>
          <a:xfrm>
            <a:off x="251520" y="458112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Cząstki nie posiadają cech obiektywnych niezależnych od mojego umysłu. W fizyce atomowej przestaje obowiązywać  ostry kartezjański podział na umysł i materię. Nie można mówić o przyrodzie nie mówiąc jednocześnie o sobie.</a:t>
            </a:r>
          </a:p>
          <a:p>
            <a:pPr algn="r"/>
            <a:r>
              <a:rPr lang="pl-PL" sz="1400" b="1" dirty="0" err="1" smtClean="0"/>
              <a:t>Fritiof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Capra</a:t>
            </a:r>
            <a:r>
              <a:rPr lang="pl-PL" sz="1400" b="1" dirty="0" smtClean="0"/>
              <a:t>, „Punkt Zwrotny”</a:t>
            </a:r>
            <a:endParaRPr lang="pl-P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jeszcze trochę więcej mistyki…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323528" y="285293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Zgodnie z mechaniką kwantową nie ma takie rzeczy jako świat obiektywny. Nie możemy wyeliminować siebie z opisu […] Nie tylko wpływamy na rzeczywistość ale w pewnym stopniu ją tworzymy […] Obserwator i to co obserwowane są ze splecione w prawdziwym i fundamentalnym sensie. Dokładna natura tego splecenia nie jest jasna, ale sugeruje że podział na „świat zewnętrzny” i „świat wewnętrzny” jest iluzją.</a:t>
            </a:r>
          </a:p>
          <a:p>
            <a:pPr algn="r"/>
            <a:r>
              <a:rPr lang="pl-PL" sz="1400" b="1" dirty="0" smtClean="0"/>
              <a:t>Gary </a:t>
            </a:r>
            <a:r>
              <a:rPr lang="pl-PL" sz="1400" b="1" dirty="0" err="1" smtClean="0"/>
              <a:t>Zukav</a:t>
            </a:r>
            <a:r>
              <a:rPr lang="pl-PL" sz="1400" b="1" dirty="0" smtClean="0"/>
              <a:t>, „Tańczący mistrzowie Wu Li”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3528" y="1196752"/>
            <a:ext cx="8352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Nawet jeśli teoria kwantowa jest uniwersalna, nie jest zamknięta. Konieczne jest rozróżnienie na układy, które są opisywane przez teorie i te które leżą poza opisem teorii […] W każdej sytuacji fizycznej coś musi pozostać nieprzeanalizowane. Nie jest to defekt teorii kwantowej, ale logiczna konieczność w teorii, która odnosi się sama do siebie. Przypomina to Twierdzenie </a:t>
            </a:r>
            <a:r>
              <a:rPr lang="pl-PL" sz="1400" dirty="0" err="1" smtClean="0"/>
              <a:t>Goedla</a:t>
            </a:r>
            <a:r>
              <a:rPr lang="pl-PL" sz="1400" dirty="0" smtClean="0"/>
              <a:t>, gdzie […] zawsze istnieją zdania, których nie da się ani udowodnić ani obalić w ramach formalizmu teorii.</a:t>
            </a:r>
          </a:p>
          <a:p>
            <a:pPr algn="r"/>
            <a:r>
              <a:rPr lang="pl-PL" sz="1400" b="1" dirty="0" err="1" smtClean="0"/>
              <a:t>Asher</a:t>
            </a:r>
            <a:r>
              <a:rPr lang="pl-PL" sz="1400" b="1" dirty="0" smtClean="0"/>
              <a:t> Peres</a:t>
            </a:r>
            <a:endParaRPr lang="pl-PL" sz="1400" b="1" dirty="0"/>
          </a:p>
        </p:txBody>
      </p:sp>
      <p:sp>
        <p:nvSpPr>
          <p:cNvPr id="7" name="Prostokąt 6"/>
          <p:cNvSpPr/>
          <p:nvPr/>
        </p:nvSpPr>
        <p:spPr>
          <a:xfrm>
            <a:off x="323528" y="436510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Układ nasz, z którego żadną miarą wyjść nie możemy, rozbity jest na podmiot i przedmiot, których  rzeczywistego stosunku nigdy nie wyjaśnimy, ponieważ nie jesteśmy obojętnymi spektatorami zjawisk,  ale jedną ze stron działających.</a:t>
            </a:r>
          </a:p>
          <a:p>
            <a:pPr algn="r"/>
            <a:r>
              <a:rPr lang="pl-PL" sz="1400" b="1" dirty="0" smtClean="0"/>
              <a:t>Stanisław Ignacy Witkiewicz „O Dualizmie” (1902)</a:t>
            </a:r>
            <a:endParaRPr lang="pl-P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Ewolucja fizyki: odchodzenie od opisu „z zewnątrz” do opisu „od wewnątrz”</a:t>
            </a:r>
            <a:endParaRPr lang="en-US" dirty="0"/>
          </a:p>
        </p:txBody>
      </p:sp>
      <p:sp>
        <p:nvSpPr>
          <p:cNvPr id="2050" name="AutoShape 2" descr="Image result for arystoteles"/>
          <p:cNvSpPr>
            <a:spLocks noChangeAspect="1" noChangeArrowheads="1"/>
          </p:cNvSpPr>
          <p:nvPr/>
        </p:nvSpPr>
        <p:spPr bwMode="auto">
          <a:xfrm>
            <a:off x="155575" y="-433388"/>
            <a:ext cx="68580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arystoteles"/>
          <p:cNvSpPr>
            <a:spLocks noChangeAspect="1" noChangeArrowheads="1"/>
          </p:cNvSpPr>
          <p:nvPr/>
        </p:nvSpPr>
        <p:spPr bwMode="auto">
          <a:xfrm>
            <a:off x="155575" y="-433388"/>
            <a:ext cx="685800" cy="914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upa 33"/>
          <p:cNvGrpSpPr/>
          <p:nvPr/>
        </p:nvGrpSpPr>
        <p:grpSpPr>
          <a:xfrm>
            <a:off x="683568" y="1268760"/>
            <a:ext cx="7704856" cy="1098704"/>
            <a:chOff x="683568" y="1268760"/>
            <a:chExt cx="7704856" cy="1098704"/>
          </a:xfrm>
        </p:grpSpPr>
        <p:pic>
          <p:nvPicPr>
            <p:cNvPr id="2054" name="Picture 6" descr="https://encrypted-tbn3.gstatic.com/images?q=tbn:ANd9GcRs6Ri0gNfhBG41OZg46-TKGbxOzkvK-Y0MtKg58bXNS6zE6N5oy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340768"/>
              <a:ext cx="648072" cy="865576"/>
            </a:xfrm>
            <a:prstGeom prst="rect">
              <a:avLst/>
            </a:prstGeom>
            <a:noFill/>
          </p:spPr>
        </p:pic>
        <p:sp>
          <p:nvSpPr>
            <p:cNvPr id="9" name="Prostokąt 8"/>
            <p:cNvSpPr/>
            <p:nvPr/>
          </p:nvSpPr>
          <p:spPr>
            <a:xfrm>
              <a:off x="683568" y="1268760"/>
              <a:ext cx="7704856" cy="108012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1691680" y="1268760"/>
              <a:ext cx="23407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Fizyka Arystotelesa</a:t>
              </a:r>
              <a:endParaRPr lang="en-US" b="1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1691680" y="1628800"/>
              <a:ext cx="66967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/>
                <a:t>Ruch jako pojęcie absolutne. Prawa fizyki </a:t>
              </a:r>
              <a:r>
                <a:rPr lang="pl-PL" sz="1400" dirty="0" err="1" smtClean="0"/>
                <a:t>zdefniowane</a:t>
              </a:r>
              <a:r>
                <a:rPr lang="pl-PL" sz="1400" dirty="0" smtClean="0"/>
                <a:t> względem jedynie słusznego absolutnego układu odniesienia (Ziemia). Brak pojęcia układu odniesienia zależnego od obserwatora.</a:t>
              </a:r>
              <a:endParaRPr lang="en-US" sz="1400" dirty="0"/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683568" y="2348880"/>
            <a:ext cx="7704856" cy="1386736"/>
            <a:chOff x="683568" y="2348880"/>
            <a:chExt cx="7704856" cy="1386736"/>
          </a:xfrm>
        </p:grpSpPr>
        <p:pic>
          <p:nvPicPr>
            <p:cNvPr id="2060" name="Picture 12" descr="http://micro.magnet.fsu.edu/optics/timeline/people/antiqueimages/galileo.jpg"/>
            <p:cNvPicPr>
              <a:picLocks noChangeAspect="1" noChangeArrowheads="1"/>
            </p:cNvPicPr>
            <p:nvPr/>
          </p:nvPicPr>
          <p:blipFill>
            <a:blip r:embed="rId4" cstate="print"/>
            <a:srcRect b="12037"/>
            <a:stretch>
              <a:fillRect/>
            </a:stretch>
          </p:blipFill>
          <p:spPr bwMode="auto">
            <a:xfrm>
              <a:off x="755576" y="2636912"/>
              <a:ext cx="710115" cy="980676"/>
            </a:xfrm>
            <a:prstGeom prst="rect">
              <a:avLst/>
            </a:prstGeom>
            <a:noFill/>
          </p:spPr>
        </p:pic>
        <p:cxnSp>
          <p:nvCxnSpPr>
            <p:cNvPr id="11" name="Łącznik prosty ze strzałką 10"/>
            <p:cNvCxnSpPr/>
            <p:nvPr/>
          </p:nvCxnSpPr>
          <p:spPr>
            <a:xfrm>
              <a:off x="4139952" y="2348880"/>
              <a:ext cx="0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rostokąt 16"/>
            <p:cNvSpPr/>
            <p:nvPr/>
          </p:nvSpPr>
          <p:spPr>
            <a:xfrm>
              <a:off x="683568" y="2636912"/>
              <a:ext cx="7704856" cy="108012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1691680" y="2636912"/>
              <a:ext cx="4597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Fizyka klasyczna (Galileusz, Newton,…)</a:t>
              </a:r>
              <a:endParaRPr lang="en-US" b="1" dirty="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691680" y="2996952"/>
              <a:ext cx="66967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>
                  <a:solidFill>
                    <a:schemeClr val="accent2"/>
                  </a:solidFill>
                </a:rPr>
                <a:t>Ruch jako pojęcie względne zależne od obserwatora. </a:t>
              </a:r>
              <a:r>
                <a:rPr lang="pl-PL" sz="1400" dirty="0" smtClean="0"/>
                <a:t>Czas i przestrzeń - pojęcia absolutne. Obiekty fizyczne posiadające swoje cechy niezależne od obserwatora.</a:t>
              </a:r>
              <a:endParaRPr lang="en-US" sz="1400" dirty="0"/>
            </a:p>
          </p:txBody>
        </p:sp>
      </p:grpSp>
      <p:sp>
        <p:nvSpPr>
          <p:cNvPr id="2056" name="AutoShape 8" descr="data:image/jpeg;base64,/9j/4AAQSkZJRgABAQAAAQABAAD/2wCEAAkGBxQTEhQSExMWFBUUFBQUFxcUFBUUFhQXFhUXFhQWFBQYHSggGBolHBQUITEhJSkrLi4uFx8zODMsNygtLiwBCgoKDg0OFBAQFCwcFBwsLCwsLCwsLCwsLCwsLCwsLCwsLCwsLCwsLCsrKywsKyssNysrKyssKysrKysrKysrK//AABEIAPsAoAMBIgACEQEDEQH/xAAcAAABBQEBAQAAAAAAAAAAAAAAAwQFBgcCAQj/xAA9EAABAwIEBAQDBQcDBQEAAAABAAIDBBEFEiExBkFRcRMiYZEygbEHFCOhwUJSYnLR4fCCovEVNENTkjP/xAAYAQEBAQEBAAAAAAAAAAAAAAAAAgEDBP/EAB0RAQEBAQADAQEBAAAAAAAAAAABAhEDEjEhQVH/2gAMAwEAAhEDEQA/ANxQhCAQhCAQhIVNSGC5KBYlNZ69jdyqzi/Etrhqq1Tib3HUrnfIuZXmq4lY3ZRkvF4VLleSmz1z9631i9N4xCfU3FbTus1DV2xpW+1PWNfpcWY/mn7Xg7LIaapc3YqwYXxG5ps5VPIy5aAhMKDE2yDdP116gIQhAIQhAIQhAIQm1bUhjblLRxX1ojFyqJjWMueSAdF1jOKF7rDZQki8+t9dZOEZHEriya4hXCMXOp6KFm4neP8AxAD5qVLGkXqAHEbz+yBpfRdjG3c2ozieY1OWMVcbj+Xdg97JRvFjB8UZ9/0IQ4smVeFqiKbieF+mre9v0KmI3BwuDcFY05ocQdGd1e8FxkSCxOqztzUtR1RjdcK874m5a0ChQuBYqJGgc1NL0SuQQhCAQhCDmR9hdUniTFLnKFO8Q1+Rtlns0pc664+TX8XmOrqKxmu8KwsSTc6bjZKVlc4HJE3M7mTo1v8AU+ibz5IxmflMh3c61+zRyC5yOiF++B4OYDXbN5v1TKWEHy8vQ5hf0HJTzMPfMb65fRwAt8gpmk4fs0kgfUn+irjOqHDh5LRbUjQ291Nw0fwnYlv+X9lbhhWU3yt5bDfTdOXYUHbAC51/Rb6nsz+TDWZb2zEi7jcC1+l1FTYQ43JJt+7cOI7nYK/YngwAte2vIKu1cQZpkcQDc66D5c1lhKqNXQuj1Nx3TvBuIpIHfvN5tOx/opLEaRj257yNba97B/v5tFU6loDiAcw5HqsU1zDMRZOzMw9wd2906exZRgWJOikDgbf5stWhlD2tcNnAH3U1h3hFeY3jXRaTh1WJGgrKnsVm4VxOxykrrjX8RqL0heNdcL1dnMLiZ9gSu1FY9U5WFZbyNin8R1he8i6hWtTid1ySknuABcdgCSvNa7RVGVYDpHg+YHTS9hrrc6N+qcYBgTp3+NLd1zcZr6+qZUlGZJ/DFgHHO5ovZoPJarhdC1rRbSwA/wCFeZ1lvHFFhQboAB/nJSQoxfYepT2KG2pN+i7EGu3Y8l1459Rv3XfvvZdmnAGgufqpX7qdly/snGIHEqYZb2ufoOyzrianDSe/K9jdadXP305KlcSxZ2gWGx3+ijUXlmNUS51gbA3HTbsoaWMg/krRJTZZNdtb21sOqhsQgyuO1jqCDe4XJ0RoK0zgWv8AEhLDuw6dnf3CzJp1Vn4Eq8k4byd5Uo0ohcQSFjwV2Sm05WRNafglXnYFJKjcG1/7JV5C9UvY5UFUvi6t1srhO6wJWYcSVWaQqPJfxuTdjrprjsuSE/xED9UtTuTXiZv4H+ofqvO6mXBsYdJK+93AgfktIoByPP291lfBNRaZzeZcCfncLVWtAGoJ6Lvj4jSWY6wANr90uH7HomEMjdh9dUOkt5tL7WPqrQfuqVHyT3vfT6lcyVFhc2t2TQyuebMb+dgEa4qHkn/PdV7HmAN81tPML/mp+opyBckuPpt7c1nXHuIEWaOfuo1fxsioV9YRLmb1/wACiKixzEC1nH2KcSG+qaTP303suTqZqW4aky1MX87R7myiXbp5hMlpoz0e0/7gqGx5lw9q5CWaFDCmCT5JAtRpJMzQVkjjlcCtL4dqM0YXfx38c9Q6xWS0ZWT4jJeQrTOJZbRHssplfdx7qdmT2nKUxKLNC/0GYdxqkqcJaudaF/8AKVyrpFO4YiMMjpXW1ta7gNLq6jitwF7Nd0s8fQ20Wc0UrRM7OMwA0G4CcPmjlzOe8xsaL5Y4y4+mZ2gCuXjLGgUnGUckrWtaWuO+osph+JAWcT69ljhii3hkJd/GMpJ9CtFpadr6Rr8zrZNdASXW8wsVU1WWRI4rjkemut9SSA35JJnEoawZnNabaZbu/wBxssyizPc4tOVg3Jtz2+aUlbCzyl8zTv8AAC238pWe1b6rXiPHPO2fTbMfz0VOxnGvvJ8zA2wsLFJVVaNgWuHIgWPzbyQcHeYxLlIadtPzU22t5wwy2CZVQPupNrgCPz/VIwOYQWye/wDfksaiWRkmwFz6J0KV7C1xaQLi10vFOIiXRm52BOtkhSl0krbkuLnNGvqQFo2ENSrQu8q7bGoYZVTVdeC6i7bKo1TdFOcEy2cQuviqNpvjB9o1mLW3K0jjQ+RZxHum/pk8gXtfrGRyXkIXte38N1+mi51aq8L4eH1wDhoATbftdWIcPNYJGvaC11wSSW5he42BUNgEojq7nQO0v23+q0GCbW4F7fTuumZ+J0qFDwzcOc2MNiaDq4OJPYv77qxcSU7YKIsbbUBjeZJ5p/PXeI7w2tGQWDz1O5aOp2THiSEuaHv+FlyB0Vc5GdV7AcGBb4bmgh1ntv1tbkpPHcKhyZpWRyPaLDRzHdjl0KQwysyCPxW5GOIyOvq0n94equgq9APK4a3JA5clkk4W1mtDw6+RwcWNYzkALWaN/VPOJZGuGRvwt0bY79b3VsxKqztLLWBFvL5SAs84jhbG3Qkk33/sss42XqpVel0ybNY6tDh0S7hclJGKzvrZQtxKwEiwsOilOGaTNUxjo8H/AOdVHRxhxDjoOQ3J7LQODsGMYMrx5nfCOYB1JPqUotcbUquGFdXUBKoZonXCL7SW9UhKdCveGD+N8118f1G/iz8ZDyLOMmq0zi9vkWeMbqt39ZkrAuq63hm4v87fmiML2tA8N99sp+n/AAudWosQJqYwDe252Cv1ZiDYmk3FwPzVUwKjaA6Vx2Oh7bqToKXxn5n/AAjUX2/zRXGV1h2MTQNE0jBkc5zr3u7zbOI5BM+KONWy5WRjyADM7963IKfq8VijZfr5Btrppp0WeYtRskkLmOAHPawPpqlIVr+IjUeV+jR8IaLa8lcMFr3FrWT+U2Fncnd1GYTw/A1wD3AuBFx62BB7aqekEZaW7nzH+lvZbOlrzF6oxs01GvdUbFawyEAlWaZ+YFrzbQgetlS8QiLXaa2ufkp0Qg1jQTzF/nbqvIYhmIO3Xbsu6Jl7k/O+mnVcVhIGnJYpaeGOH8zhPKNB8De3NXLIsqwniyoh0uHt/deNu1lZqTjwH4oRf+F/9QssFzY1KZVWYONYtc0T29rFSlLxLTSf+TIf4xl/PZYHs2xXvDH/AO3zXk7wW3BBHUG49wlOEm3l+a6eP6jfxdOJo7xlZsRYlapjMd4ysvq22cVXkZl4HJviTZHsyxi5JsegHqUuGWsXczoOvfopCkh1B2HsAFEz1XVZoKctZ4Zsct+1z1RU4h4TC0cjy52B0UvIAJ35bnmb9lBVVAZJC22jjqqYg3h0vxgkA3sOfRLCig/9MwPW4t7K14dAyO9uQ37ckq6VpcSQLWt03Wcb1R5SGnMwuJGmvQDb2XWC4m5jwDrrcXO1+X1Vgxenbl8uh+W4VZfTWdo3ny5rGrPiha+5abEtDh6kcwq7TzNc8ZhcEi46g6FSj2B1gL3awNv0KhKyExyE20uLHlfcJSFMQofDcbbAkeun05KPqwMhdvcaEac+YUnXVDnM1sRa/fa/0ULHK4iSM2sLu7Hl7rGmMEeawA1V6wDhJ5aJHNFvUHX2TTg3BPEkFxcbu9AtOkis2zbAW29AqzOp1VdOA6WLWn5JhVcPRgXLQ3+Uk/krIM3O3yUHxnjJpYWtZYSynS9iWMG5A9tVVkZOoU07IHG8jmEnRjdHO/ic3YDur7wCMzr6/NY9g7i55JJJJuSTe59VuH2e09m3Tx/WbXaqZdpCy/GYPxS3lu4jpyHzWquCoHFFPkc4/vH6K9xOagoGue/MeZsNOSsww8NjcbXIbe1tb20TbAKNuhOuvt6norJNBudNvlbmskbazKnrACSdS7fqpCWRuUhjRmty5X3LioCte1sjyPhBdb30sU5patzRa9iTfTso6rhWUEAEm9tvXv0TOCNzycu99SNrepOyK6q8pG2ci9+XX5Lj/qVmRtjNszjcnmb6X7LAvWQm9r6AG9uvqmVNhxcbn4tDtsOp6KQaQ7bufXupWOPK0dLajqdwXHn2W86dM6LCAPNsDbW21/RQvEL2tcYiL6aacxvf2v8ANTOL4hZjddfTkP7krP8AHKlzjmJ8wN/yWVsIurtbn4W6b7lcYJTPmkytHxOGiinuJNvVax9n2BtbF4v7R2B9FknW28T+BYOKeOx1cbXKeuJ6elvT1KUc9o1JuRoBz7pKeqaBfQb26d11czete2GGSd3wxNLjmO5/ZA7lYZi2JSTyOllddztfQD90dAFdvtE4hD42U7HXu8veRt5QAxv5uKzzc2UavV5iy8MRXIX0DwbTZYh2WMcE0WZzR2W/YTBljA9FfjiN39PVXeK6PM26sSbV8GdhHorsTGa1XF1PRRHN+JKSbRsPw6bvdsOyr8n2oSy/htiDA7TMX3LRz5KE4+woxyONuZKqFI7zAnYbrjdV1mYvsOI5jowbaaXsbakL3Nrr89fr/RRFBVE2NgBbbmQP6lP2vdZ2XKcx+I627en9lLTfEqjblrYDncjcpq6Ozb766OPM9GDn3TWumF7XvrvyHZKVLycrnHQts0eg+ixqbwutPtr8ypaGsvcOO3zufQc1ABwjJG5FtQedr2XragZgL/6tg319VXU8dY1WC9t3EguOpyj0VUxFrS42cDv16/qpTGJBfXc6BvQdSq9WSXdcegWNgpagMcHOYHjoXFv5haBgH2hxQx5PAew2+IP8QexAIWaldArfhZ1pk3HjSSWNu4j1/VV/FeJJpfiJA6DT5KqZl4Sn6ch7i0eVwBIJyguym4F9QLjcpHD4cz02KsfDVCXOGiQrTPs6wy5BstbjbYAKtcGYb4cYNlZ13k5HG0IKELWM8+0jAfEYXAdVg9ZAWPI1X1lX0okYWnosF+0DhwxPLgNDdct5dMVW21QsANLgN+Q/5KXnxAFlyfQNBsPUntpoq04lpXhlJXN0PHVHmFhoPzSv3q9iT8IA9lF5l6HIJx9doSdS43PbnqlRiIsDfqT6kbBQHinZePkugfTy6m+pPO/Xoo5xXr3ri6AJXl0FC1gui6F0yO5QLUcGZy1bgDBMzgSNBZVDhnCC9wAHNb3wphAijGmqvE/qNVO0sOVoCWQhdXMIQhAKv8U4G2eM6aqwLwhB8vcU8PuhedCqu4L6d4u4XbO0kDXssK4j4cfC43B9lw1njrnXVWXi7kjIXCxYC9K8Qg8sheoQeWQAvV2xhKDhjbqewfDC4jS6MJwkvIsFrvBfCNrOcFWc9TrXDzgbhnIA5wWhsbYWXFPAGCwSq7RxCEIQCEIQCEIQeEKv8Q8NRztOmqsKEHz9xPwM+MktaSFRazCnMOxX1nVUbXizgFU8Z4GjkuQFzuP8XNvmx0ZHJcZVr+J/Zu4fCPyUFP8AZ/KP2T7KPWr9oz3KvRGSr7HwFL+4fZS1D9nkh3Fk9ae0ZtT4e5x2VqwPhZ8hHlPstNwf7PmtsXBXTD8FjiGgVzH+ou1V4X4MbGAXDVXmCANFgEoAvV0QEIQgEIQgEIQgEIQgFEcQY6KbwmiN80szyyKKPKHPIGZxLnENa0DUknpzKl1AcTYJJM+nqIHtZPTOeWeI0uje2QBskbwCCAcrTcHQtCDyj4oZ4cj6qN9F4T2xu8ewY4utlMUgOWQG/LXqAkcT4zgiLcv4rX0stU17HxiNzI3MaRne4NBOcak20Oyr9NwRVsa8ioja6WeKQxNdP4bY4mSNLGSOe6RriZWuLm2+AdUkfs5k+6sg8eP8OhqaPNldYmaRjmvtysGWt6oLSziymvUCVwhbTyshc6RzQ17nxtlAj110d+RTisx2ij8MyVMDRMA6MmRlntNgHNN7FtyBfbUKrYlwNK6Z1QyZhd96FQxhdIwEfdW07ml8ZDg67bgjkSOaSfwBLHG6KCSACeiZRyh7ZXCMMLzngzPJt53eVxOuU30QW3iDEY6VrD4TpZJXiKKKO2eR5BdYFxAAAa4kk2ACQoOIG5ZjVQPovALczpy3w3B/wmOZpLX6i1twSNNQvMe4fdJHS+BKGTUb2vidK3OxxEZic2UAgkOa46gg3sq9FwdVgVLxPEySd9O4RMMxja2KRz5Bnkc5zXPzWzNAtyQWGs4wgZ4RjImbLDVTNfG9mS1KGGRpc4gA3eBrtY3sim4wpy6cSHwWwMpnufI5mR33lrnRtYQfMfLb1uLXVdi4AlETYzNHdseJtJ85/wC+LHNN3Ek5S0gkkk9UVXAcjn+K2aMua6hext5GAmlglheC9hzNuJrgjYgXugt8WOxPmhijLZGzQvmZIySMtLWuaNG5szvi3AI6qWCp/D3B7qeWllzMAhp6iN7WeJZz55WyFzDI5xDbtOhPNXBAIQhAIQhAIQhAIQhAIQhBTqqF02LSxuc6PJh48F7LZ2GaYiZ8ZcCA7yRi9uip1bQNGFtgdII4hitU176iOSdhYyect8ctINiWt8xOp7rVpqGMzRzFv4jGSMa65ByvLS5pA0Iu1p12snZaDodUGDV88lqWZ9NEGspIjTU5jqB4j2znM2jLHZopHeQ63IBboQrTX1NZ/wBbpnyU02QGqigGeHwjG1rPxdHkhziSTmtpkAFw5agQvUGd8Z000raKeZr4nsr6NvgMlEkVjUNvK+zQXOttfQd9VEUb5I8Yke6JksxqZ2taGzNqGw/d80b/ABc3hmAloYGkWzOJvda2vLIMXoah7ZcUficFQBLS075mtezynNLkhhMTychvlA30dmtfV9gDI2x0MsDm53Yo60UTXtjgbNC4y08edrSWBrWvOli5pPoNbTOpomPlikc27os5YST5S4BpNr2vbS52ubblA7C9QEIBCEIBCEIP/9k="/>
          <p:cNvSpPr>
            <a:spLocks noChangeAspect="1" noChangeArrowheads="1"/>
          </p:cNvSpPr>
          <p:nvPr/>
        </p:nvSpPr>
        <p:spPr bwMode="auto">
          <a:xfrm>
            <a:off x="155575" y="-1431925"/>
            <a:ext cx="1905000" cy="2990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data:image/jpeg;base64,/9j/4AAQSkZJRgABAQAAAQABAAD/2wCEAAkGBxQTEhQSExMWFBUUFBQUFxcUFBUUFhQXFhUXFhQWFBQYHSggGBolHBQUITEhJSkrLi4uFx8zODMsNygtLiwBCgoKDg0OFBAQFCwcFBwsLCwsLCwsLCwsLCwsLCwsLCwsLCwsLCwsLCsrKywsKyssNysrKyssKysrKysrKysrK//AABEIAPsAoAMBIgACEQEDEQH/xAAcAAABBQEBAQAAAAAAAAAAAAAAAwQFBgcCAQj/xAA9EAABAwIEBAQDBQcDBQEAAAABAAIDBBEFEiExBkFRcRMiYZEygbEHFCOhwUJSYnLR4fCCovEVNENTkjP/xAAYAQEBAQEBAAAAAAAAAAAAAAAAAgEDBP/EAB0RAQEBAQADAQEBAAAAAAAAAAABAhEDEjEhQVH/2gAMAwEAAhEDEQA/ANxQhCAQhCAQhIVNSGC5KBYlNZ69jdyqzi/Etrhqq1Tib3HUrnfIuZXmq4lY3ZRkvF4VLleSmz1z9631i9N4xCfU3FbTus1DV2xpW+1PWNfpcWY/mn7Xg7LIaapc3YqwYXxG5ps5VPIy5aAhMKDE2yDdP116gIQhAIQhAIQhAIQm1bUhjblLRxX1ojFyqJjWMueSAdF1jOKF7rDZQki8+t9dZOEZHEriya4hXCMXOp6KFm4neP8AxAD5qVLGkXqAHEbz+yBpfRdjG3c2ozieY1OWMVcbj+Xdg97JRvFjB8UZ9/0IQ4smVeFqiKbieF+mre9v0KmI3BwuDcFY05ocQdGd1e8FxkSCxOqztzUtR1RjdcK874m5a0ChQuBYqJGgc1NL0SuQQhCAQhCDmR9hdUniTFLnKFO8Q1+Rtlns0pc664+TX8XmOrqKxmu8KwsSTc6bjZKVlc4HJE3M7mTo1v8AU+ibz5IxmflMh3c61+zRyC5yOiF++B4OYDXbN5v1TKWEHy8vQ5hf0HJTzMPfMb65fRwAt8gpmk4fs0kgfUn+irjOqHDh5LRbUjQ291Nw0fwnYlv+X9lbhhWU3yt5bDfTdOXYUHbAC51/Rb6nsz+TDWZb2zEi7jcC1+l1FTYQ43JJt+7cOI7nYK/YngwAte2vIKu1cQZpkcQDc66D5c1lhKqNXQuj1Nx3TvBuIpIHfvN5tOx/opLEaRj257yNba97B/v5tFU6loDiAcw5HqsU1zDMRZOzMw9wd2906exZRgWJOikDgbf5stWhlD2tcNnAH3U1h3hFeY3jXRaTh1WJGgrKnsVm4VxOxykrrjX8RqL0heNdcL1dnMLiZ9gSu1FY9U5WFZbyNin8R1he8i6hWtTid1ySknuABcdgCSvNa7RVGVYDpHg+YHTS9hrrc6N+qcYBgTp3+NLd1zcZr6+qZUlGZJ/DFgHHO5ovZoPJarhdC1rRbSwA/wCFeZ1lvHFFhQboAB/nJSQoxfYepT2KG2pN+i7EGu3Y8l1459Rv3XfvvZdmnAGgufqpX7qdly/snGIHEqYZb2ufoOyzrianDSe/K9jdadXP305KlcSxZ2gWGx3+ijUXlmNUS51gbA3HTbsoaWMg/krRJTZZNdtb21sOqhsQgyuO1jqCDe4XJ0RoK0zgWv8AEhLDuw6dnf3CzJp1Vn4Eq8k4byd5Uo0ohcQSFjwV2Sm05WRNafglXnYFJKjcG1/7JV5C9UvY5UFUvi6t1srhO6wJWYcSVWaQqPJfxuTdjrprjsuSE/xED9UtTuTXiZv4H+ofqvO6mXBsYdJK+93AgfktIoByPP291lfBNRaZzeZcCfncLVWtAGoJ6Lvj4jSWY6wANr90uH7HomEMjdh9dUOkt5tL7WPqrQfuqVHyT3vfT6lcyVFhc2t2TQyuebMb+dgEa4qHkn/PdV7HmAN81tPML/mp+opyBckuPpt7c1nXHuIEWaOfuo1fxsioV9YRLmb1/wACiKixzEC1nH2KcSG+qaTP303suTqZqW4aky1MX87R7myiXbp5hMlpoz0e0/7gqGx5lw9q5CWaFDCmCT5JAtRpJMzQVkjjlcCtL4dqM0YXfx38c9Q6xWS0ZWT4jJeQrTOJZbRHssplfdx7qdmT2nKUxKLNC/0GYdxqkqcJaudaF/8AKVyrpFO4YiMMjpXW1ta7gNLq6jitwF7Nd0s8fQ20Wc0UrRM7OMwA0G4CcPmjlzOe8xsaL5Y4y4+mZ2gCuXjLGgUnGUckrWtaWuO+osph+JAWcT69ljhii3hkJd/GMpJ9CtFpadr6Rr8zrZNdASXW8wsVU1WWRI4rjkemut9SSA35JJnEoawZnNabaZbu/wBxssyizPc4tOVg3Jtz2+aUlbCzyl8zTv8AAC238pWe1b6rXiPHPO2fTbMfz0VOxnGvvJ8zA2wsLFJVVaNgWuHIgWPzbyQcHeYxLlIadtPzU22t5wwy2CZVQPupNrgCPz/VIwOYQWye/wDfksaiWRkmwFz6J0KV7C1xaQLi10vFOIiXRm52BOtkhSl0krbkuLnNGvqQFo2ENSrQu8q7bGoYZVTVdeC6i7bKo1TdFOcEy2cQuviqNpvjB9o1mLW3K0jjQ+RZxHum/pk8gXtfrGRyXkIXte38N1+mi51aq8L4eH1wDhoATbftdWIcPNYJGvaC11wSSW5he42BUNgEojq7nQO0v23+q0GCbW4F7fTuumZ+J0qFDwzcOc2MNiaDq4OJPYv77qxcSU7YKIsbbUBjeZJ5p/PXeI7w2tGQWDz1O5aOp2THiSEuaHv+FlyB0Vc5GdV7AcGBb4bmgh1ntv1tbkpPHcKhyZpWRyPaLDRzHdjl0KQwysyCPxW5GOIyOvq0n94equgq9APK4a3JA5clkk4W1mtDw6+RwcWNYzkALWaN/VPOJZGuGRvwt0bY79b3VsxKqztLLWBFvL5SAs84jhbG3Qkk33/sss42XqpVel0ybNY6tDh0S7hclJGKzvrZQtxKwEiwsOilOGaTNUxjo8H/AOdVHRxhxDjoOQ3J7LQODsGMYMrx5nfCOYB1JPqUotcbUquGFdXUBKoZonXCL7SW9UhKdCveGD+N8118f1G/iz8ZDyLOMmq0zi9vkWeMbqt39ZkrAuq63hm4v87fmiML2tA8N99sp+n/AAudWosQJqYwDe252Cv1ZiDYmk3FwPzVUwKjaA6Vx2Oh7bqToKXxn5n/AAjUX2/zRXGV1h2MTQNE0jBkc5zr3u7zbOI5BM+KONWy5WRjyADM7963IKfq8VijZfr5Btrppp0WeYtRskkLmOAHPawPpqlIVr+IjUeV+jR8IaLa8lcMFr3FrWT+U2Fncnd1GYTw/A1wD3AuBFx62BB7aqekEZaW7nzH+lvZbOlrzF6oxs01GvdUbFawyEAlWaZ+YFrzbQgetlS8QiLXaa2ufkp0Qg1jQTzF/nbqvIYhmIO3Xbsu6Jl7k/O+mnVcVhIGnJYpaeGOH8zhPKNB8De3NXLIsqwniyoh0uHt/deNu1lZqTjwH4oRf+F/9QssFzY1KZVWYONYtc0T29rFSlLxLTSf+TIf4xl/PZYHs2xXvDH/AO3zXk7wW3BBHUG49wlOEm3l+a6eP6jfxdOJo7xlZsRYlapjMd4ysvq22cVXkZl4HJviTZHsyxi5JsegHqUuGWsXczoOvfopCkh1B2HsAFEz1XVZoKctZ4Zsct+1z1RU4h4TC0cjy52B0UvIAJ35bnmb9lBVVAZJC22jjqqYg3h0vxgkA3sOfRLCig/9MwPW4t7K14dAyO9uQ37ckq6VpcSQLWt03Wcb1R5SGnMwuJGmvQDb2XWC4m5jwDrrcXO1+X1Vgxenbl8uh+W4VZfTWdo3ny5rGrPiha+5abEtDh6kcwq7TzNc8ZhcEi46g6FSj2B1gL3awNv0KhKyExyE20uLHlfcJSFMQofDcbbAkeun05KPqwMhdvcaEac+YUnXVDnM1sRa/fa/0ULHK4iSM2sLu7Hl7rGmMEeawA1V6wDhJ5aJHNFvUHX2TTg3BPEkFxcbu9AtOkis2zbAW29AqzOp1VdOA6WLWn5JhVcPRgXLQ3+Uk/krIM3O3yUHxnjJpYWtZYSynS9iWMG5A9tVVkZOoU07IHG8jmEnRjdHO/ic3YDur7wCMzr6/NY9g7i55JJJJuSTe59VuH2e09m3Tx/WbXaqZdpCy/GYPxS3lu4jpyHzWquCoHFFPkc4/vH6K9xOagoGue/MeZsNOSsww8NjcbXIbe1tb20TbAKNuhOuvt6norJNBudNvlbmskbazKnrACSdS7fqpCWRuUhjRmty5X3LioCte1sjyPhBdb30sU5patzRa9iTfTso6rhWUEAEm9tvXv0TOCNzycu99SNrepOyK6q8pG2ci9+XX5Lj/qVmRtjNszjcnmb6X7LAvWQm9r6AG9uvqmVNhxcbn4tDtsOp6KQaQ7bufXupWOPK0dLajqdwXHn2W86dM6LCAPNsDbW21/RQvEL2tcYiL6aacxvf2v8ANTOL4hZjddfTkP7krP8AHKlzjmJ8wN/yWVsIurtbn4W6b7lcYJTPmkytHxOGiinuJNvVax9n2BtbF4v7R2B9FknW28T+BYOKeOx1cbXKeuJ6elvT1KUc9o1JuRoBz7pKeqaBfQb26d11czete2GGSd3wxNLjmO5/ZA7lYZi2JSTyOllddztfQD90dAFdvtE4hD42U7HXu8veRt5QAxv5uKzzc2UavV5iy8MRXIX0DwbTZYh2WMcE0WZzR2W/YTBljA9FfjiN39PVXeK6PM26sSbV8GdhHorsTGa1XF1PRRHN+JKSbRsPw6bvdsOyr8n2oSy/htiDA7TMX3LRz5KE4+woxyONuZKqFI7zAnYbrjdV1mYvsOI5jowbaaXsbakL3Nrr89fr/RRFBVE2NgBbbmQP6lP2vdZ2XKcx+I627en9lLTfEqjblrYDncjcpq6Ozb766OPM9GDn3TWumF7XvrvyHZKVLycrnHQts0eg+ixqbwutPtr8ypaGsvcOO3zufQc1ABwjJG5FtQedr2XragZgL/6tg319VXU8dY1WC9t3EguOpyj0VUxFrS42cDv16/qpTGJBfXc6BvQdSq9WSXdcegWNgpagMcHOYHjoXFv5haBgH2hxQx5PAew2+IP8QexAIWaldArfhZ1pk3HjSSWNu4j1/VV/FeJJpfiJA6DT5KqZl4Sn6ch7i0eVwBIJyguym4F9QLjcpHD4cz02KsfDVCXOGiQrTPs6wy5BstbjbYAKtcGYb4cYNlZ13k5HG0IKELWM8+0jAfEYXAdVg9ZAWPI1X1lX0okYWnosF+0DhwxPLgNDdct5dMVW21QsANLgN+Q/5KXnxAFlyfQNBsPUntpoq04lpXhlJXN0PHVHmFhoPzSv3q9iT8IA9lF5l6HIJx9doSdS43PbnqlRiIsDfqT6kbBQHinZePkugfTy6m+pPO/Xoo5xXr3ri6AJXl0FC1gui6F0yO5QLUcGZy1bgDBMzgSNBZVDhnCC9wAHNb3wphAijGmqvE/qNVO0sOVoCWQhdXMIQhAKv8U4G2eM6aqwLwhB8vcU8PuhedCqu4L6d4u4XbO0kDXssK4j4cfC43B9lw1njrnXVWXi7kjIXCxYC9K8Qg8sheoQeWQAvV2xhKDhjbqewfDC4jS6MJwkvIsFrvBfCNrOcFWc9TrXDzgbhnIA5wWhsbYWXFPAGCwSq7RxCEIQCEIQCEIQeEKv8Q8NRztOmqsKEHz9xPwM+MktaSFRazCnMOxX1nVUbXizgFU8Z4GjkuQFzuP8XNvmx0ZHJcZVr+J/Zu4fCPyUFP8AZ/KP2T7KPWr9oz3KvRGSr7HwFL+4fZS1D9nkh3Fk9ae0ZtT4e5x2VqwPhZ8hHlPstNwf7PmtsXBXTD8FjiGgVzH+ou1V4X4MbGAXDVXmCANFgEoAvV0QEIQgEIQgEIQgEIQgFEcQY6KbwmiN80szyyKKPKHPIGZxLnENa0DUknpzKl1AcTYJJM+nqIHtZPTOeWeI0uje2QBskbwCCAcrTcHQtCDyj4oZ4cj6qN9F4T2xu8ewY4utlMUgOWQG/LXqAkcT4zgiLcv4rX0stU17HxiNzI3MaRne4NBOcak20Oyr9NwRVsa8ioja6WeKQxNdP4bY4mSNLGSOe6RriZWuLm2+AdUkfs5k+6sg8eP8OhqaPNldYmaRjmvtysGWt6oLSziymvUCVwhbTyshc6RzQ17nxtlAj110d+RTisx2ij8MyVMDRMA6MmRlntNgHNN7FtyBfbUKrYlwNK6Z1QyZhd96FQxhdIwEfdW07ml8ZDg67bgjkSOaSfwBLHG6KCSACeiZRyh7ZXCMMLzngzPJt53eVxOuU30QW3iDEY6VrD4TpZJXiKKKO2eR5BdYFxAAAa4kk2ACQoOIG5ZjVQPovALczpy3w3B/wmOZpLX6i1twSNNQvMe4fdJHS+BKGTUb2vidK3OxxEZic2UAgkOa46gg3sq9FwdVgVLxPEySd9O4RMMxja2KRz5Bnkc5zXPzWzNAtyQWGs4wgZ4RjImbLDVTNfG9mS1KGGRpc4gA3eBrtY3sim4wpy6cSHwWwMpnufI5mR33lrnRtYQfMfLb1uLXVdi4AlETYzNHdseJtJ85/wC+LHNN3Ek5S0gkkk9UVXAcjn+K2aMua6hext5GAmlglheC9hzNuJrgjYgXugt8WOxPmhijLZGzQvmZIySMtLWuaNG5szvi3AI6qWCp/D3B7qeWllzMAhp6iN7WeJZz55WyFzDI5xDbtOhPNXBAIQhAIQhAIQhAIQhAIQhBTqqF02LSxuc6PJh48F7LZ2GaYiZ8ZcCA7yRi9uip1bQNGFtgdII4hitU176iOSdhYyect8ctINiWt8xOp7rVpqGMzRzFv4jGSMa65ByvLS5pA0Iu1p12snZaDodUGDV88lqWZ9NEGspIjTU5jqB4j2znM2jLHZopHeQ63IBboQrTX1NZ/wBbpnyU02QGqigGeHwjG1rPxdHkhziSTmtpkAFw5agQvUGd8Z000raKeZr4nsr6NvgMlEkVjUNvK+zQXOttfQd9VEUb5I8Yke6JksxqZ2taGzNqGw/d80b/ABc3hmAloYGkWzOJvda2vLIMXoah7ZcUficFQBLS075mtezynNLkhhMTychvlA30dmtfV9gDI2x0MsDm53Yo60UTXtjgbNC4y08edrSWBrWvOli5pPoNbTOpomPlikc27os5YST5S4BpNr2vbS52ubblA7C9QEIBCEIBCEIP/9k="/>
          <p:cNvSpPr>
            <a:spLocks noChangeAspect="1" noChangeArrowheads="1"/>
          </p:cNvSpPr>
          <p:nvPr/>
        </p:nvSpPr>
        <p:spPr bwMode="auto">
          <a:xfrm>
            <a:off x="155575" y="-1431925"/>
            <a:ext cx="1905000" cy="2990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upa 36"/>
          <p:cNvGrpSpPr/>
          <p:nvPr/>
        </p:nvGrpSpPr>
        <p:grpSpPr>
          <a:xfrm>
            <a:off x="683568" y="3744416"/>
            <a:ext cx="7704856" cy="1440160"/>
            <a:chOff x="683568" y="3744416"/>
            <a:chExt cx="7704856" cy="1440160"/>
          </a:xfrm>
        </p:grpSpPr>
        <p:pic>
          <p:nvPicPr>
            <p:cNvPr id="2062" name="Picture 14" descr="https://encrypted-tbn0.gstatic.com/images?q=tbn:ANd9GcTsIJMnVkG-xeDYB8wq96pDCtg-TU_H02a1zNFXAMxkEtvQF0__"/>
            <p:cNvPicPr>
              <a:picLocks noChangeAspect="1" noChangeArrowheads="1"/>
            </p:cNvPicPr>
            <p:nvPr/>
          </p:nvPicPr>
          <p:blipFill>
            <a:blip r:embed="rId5" cstate="print"/>
            <a:srcRect l="14998" r="14998"/>
            <a:stretch>
              <a:fillRect/>
            </a:stretch>
          </p:blipFill>
          <p:spPr bwMode="auto">
            <a:xfrm>
              <a:off x="683568" y="4104456"/>
              <a:ext cx="856935" cy="974239"/>
            </a:xfrm>
            <a:prstGeom prst="rect">
              <a:avLst/>
            </a:prstGeom>
            <a:noFill/>
          </p:spPr>
        </p:pic>
        <p:cxnSp>
          <p:nvCxnSpPr>
            <p:cNvPr id="20" name="Łącznik prosty ze strzałką 19"/>
            <p:cNvCxnSpPr/>
            <p:nvPr/>
          </p:nvCxnSpPr>
          <p:spPr>
            <a:xfrm>
              <a:off x="4139952" y="3744416"/>
              <a:ext cx="0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rostokąt 23"/>
            <p:cNvSpPr/>
            <p:nvPr/>
          </p:nvSpPr>
          <p:spPr>
            <a:xfrm>
              <a:off x="683568" y="4032448"/>
              <a:ext cx="7704856" cy="1152128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1619672" y="4104456"/>
              <a:ext cx="34515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Teoria względności (Einstein)</a:t>
              </a:r>
              <a:endParaRPr lang="en-US" b="1" dirty="0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1619672" y="4392488"/>
              <a:ext cx="67687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>
                  <a:solidFill>
                    <a:schemeClr val="accent2"/>
                  </a:solidFill>
                </a:rPr>
                <a:t>Nie tylko ruch ale czas, przestrzeń i masa - pojęcia względne zależne od obserwatora. </a:t>
              </a:r>
              <a:r>
                <a:rPr lang="pl-PL" sz="1400" dirty="0" smtClean="0"/>
                <a:t>Obiekty fizyczne wciąż posiadające swoje cechy niezależne od obserwatora, podobnie jak czasoprzestrzeń jako całość</a:t>
              </a:r>
              <a:endParaRPr lang="en-US" sz="1400" dirty="0"/>
            </a:p>
          </p:txBody>
        </p:sp>
      </p:grpSp>
      <p:sp>
        <p:nvSpPr>
          <p:cNvPr id="2064" name="AutoShape 16" descr="data:image/jpeg;base64,/9j/4AAQSkZJRgABAQAAAQABAAD/2wCEAAkGBxQTEhQUExQUFhUXGRcYFRcWFhcaFxgaGBYXFxYVGBwYHCggGBolHRcXIjEhJSksLjAuFx8zODMsNygtLisBCgoKBQUFDgUFDisZExkrKysrKysrKysrKysrKysrKysrKysrKysrKysrKysrKysrKysrKysrKysrKysrKysrK//AABEIALUAgQMBIgACEQEDEQH/xAAcAAAABwEBAAAAAAAAAAAAAAAAAgMEBQYHAQj/xAA8EAACAQIDBgMECQMDBQAAAAABAgMAEQQhMQUGEkFRYRMicQcygZEjQlJiobHB0fAUcpJDguEVNFNj8f/EABQBAQAAAAAAAAAAAAAAAAAAAAD/xAAUEQEAAAAAAAAAAAAAAAAAAAAA/9oADAMBAAIRAxEAPwDWy1HU0kaUQ0Cq0ekGnVVLMwVVF2ZiAqjmSTkBVL2n7VcGjhIQ+IJvd0KrGLfef3vgKC+CorbG9GFwvF40oBUAsqhnZQdOIKDw/G1Y3vD7V8ZKSsRSBMx9GLyHoeNtPgKoc+PkdeFpJCty1i7EcR1YgnNjzOtB6Fj9q+yybeOw/uikA+ZWlcR7UdmKLidn/sjdvhkK82XpYXA/TpQeiMB7V9myEAyPETzkjZV+LW4R86ueGxEcqho3R1OjIwYH4ivJMUmfehBwqdAM9RkQeoIzBoPXBSiEViG529+LwozczRAgMkrljYnVHJLCw9R2rZtj7UjxUQljvY6qfeU9GHX96ByBRgKFq6KApopozUm1AKFcvQoGd6rO+O+0GAjN/pZjkkSnnbWRh7i8+p5VZSKxn2zbwAuuFCqAn0jm6kljkBYe7kOZuaCo7z74YnHEf1DjgGaxIOGIHqVueI92JqBOJ/gFMnnJ0FHjY0Cvjk60ZGooSlFFB2lM65ajAUApXDpcgXtXQudOYk5jWgltiIxZ0BueEstj0H45XrVPZrHYRuCVulpTyexPDlWZ7IsGRreZdfyrQdmYxoR5BkRkdO5FBqjVymexcUJYUa+dsx3p6RQJtRSKOaKTQJ2rtChQMmasC9s+AdcaDxIVdLoqgAqAfNxAaksSeI9a3wiqf7Sdjxz4GdnQF4kZ42t5hw+YgHWxANxQebUcg0+wygjvTXwvN2p4EA0PzoFGFhpaiqP5eiAXFOYYqA8MV6dpBRorUopoDxQCn8ODBprEM6mcFh7jWgUw8IVT15d607cLwpUZGAJIOuZtbl0rOjhssjT3drar4WdGv5QbEX5HWgvRkkwE/AWBiIJu9xcDuOedtOlWXYW1lxEZdb5Gxva3wtqKW2tgFxEQW5GhBU2NiLGxsbZGl8JhhGoW97c7AE+tsr0Bmoho7UUigLXKNauUDKQUx2phfEhlj+2jp/kpX9adF710aUHkmNbWve9s/XnejrapzfjAeBtDEoBZfELL6PZ8vix+VQIFAuop5CQRTSNbU9gyoDg04jNJWBpeCOgdYdNKncAwAtY1CwLbSpbCSN0FBIM/3TTCTNgLcxTli3ICuYNSHFxb4fvQbxsl7wxnXyjP4U4IqP3cxSyYeNlORFjc5gjIj51JGgRYUU0Z6TJoBQovH/LUKCJmyNOIzcUTELeiYduVBi/ttwKrjYnU3eSH6RRqvAxVGP8AcCR/sNZ5w1cfabjC+0Z89CEHYIoAH5n41VuG9Bywp1FpSQQUoooFFOdPcKxOQ1prBFc1JSMI7W+ZoJLC7OBHmkAPIEgX9BRxOEPCCpI70ns2KaVSw4RbPMrxEc7X1+FJYnDOV4jwm4Y5A3Sx8vHyF/1oJSHHg6i3ajTYgjNRpz5VVtl44hrN1q87SwqeDhJbcUcgcSZ28yOQR62oFt0tuYjj4IgjFzldrAdzbK/L41smGLFFLgBrDiA0B51mu5Wx4MRipZPB+hRU8K59xuIk2scw1zr0Fac1AlJSRNKPRLUBL0KNw0KCOc0kuRo70VBQYl7XNmGLHmQDyzBZAepyRwPQgf5CqRijnXpHerdiLHw+HJ5WW5ikGqMRY+qnK4/UVhe8G6+Kwj8OIhIS5CyrnE3QhhoexsaCKQZUeixi1xyoxoHWDlFS2GhVjnrVfTWpvAyWoLFhcMi2vz5fnSO8Uw8MqmS8z16CkFxRNI7ekCxC+rGwH5mgrF88q132cwx4vAzQTX+jbxUINivEpUnLUZHI9ayVVq+ezzaLYeRX4l8NyIpU+sVc2DDupsfS/Wg07dHY0mE8hC8JBPEt7Eki1+9qtLUw2NJxR8JbiMbvGT14GIW/fh4b96fOaBNqJaumimgHDQocVcoI6U60nGKPIK7HQKxCozfzBeNs3GIBdvBd1H3oxxr+K1LRLTPbu2sPhYy2JcIjngAsSXLCxChQScjnyHOg8vmS9iNDalKJ4XD5T9XLPXLLPvR1NAeM51O4VMhUJapjZ82VjQSOHj5mu7Wway8J4iLaCkszYCiYiYLbiNrdifyoGC4By1gQB6VqHsv3dwzXldneWJhYMQIwSMmAAuTrqTpWaHaChrgMfgbVons3jxMiztCIVQ2AM3ESXA5KpvYBjn1tQX/d3BCCTExqSVMgmUEkkeKvmuTr51Y371Lsaq24fi+G/jKVlj4YHub3MZc8QPMWcZ1ZTQdJpO9GIotAKFC9CgjpRXEpVlvSeIlSNeJ2Cr1P5ADMnsKBPa+1I8NA80h8qC9hqxOSoO5NhWHbx7flxsniS2AsVjjHuxqeQ6k8251Oe0He5MWUhiWRYo2LSF1Ks7gWA4TmAoJ11J7VAY/YzIgkU8UbC4PTqD0oIaeLjuR74GY+2BzH3h051F+JnepzCxhmAvbPUcqf7Q3XZj9lyLhh7j9z9k9aCtq19KfYXEcjypni9nSwNaRSOh+qfQ0pCwOmvTQ0Fq2diF4T1GlMZIbm/PWmGFJQZ351JYWa9r2oDKxA0B9RVp3P2q8Tx5auAuQ1NlIHwNQuHiU52y6cwatm42JR5Uw7RhrEyRkjMEe8D20N+oFBqTW5C18z61yutRTQA0V66TRGNAW/au0KFBD7ybaiwcJll9EQe9I1slX9TyFZZsze6WacyYhg1/dQZIg+ynMDvqab4jZeJmYvMzyNY5yHTrbPL4VCT7JmVrCN79sx86B5tfDhtoMG8oxDXjI93TyqCcicrH+6rFu3iLKY2UFNBfn1phsnZ7yoYp0bhJBU6MjD3XQ8iDnU7i9kkwqyAieIjxAMllH/AJAOV+nW9BWt5tgeC3iRD6PW32f+Ksu60/ixqrZ9MtDRYsWHEkUnMHK3UZ013KuGKgXC3GdBbl2NFOrIQpKmzKcxoD8RY1TN4PZkbkwqyjlbNfly+FW6NysjEEjhNxn90fPnrVv2JtDxVztca2oPPmI3Y2hDm2GklQfXQXIHca/gaSwUZYjy8BJtZut7WtrftXppmA7Vl+wdtLjcbM0TRRuWP9NIMPGzsEv5JHKkhHC31BsRY5gUBNnbgOsavPMI+IgBQt2z63NgbcrZVd93tg4fDKTCLs2TyNm5tyP2R2GVQu9W2meLCMo4Vd34yCCFkjBVor9QfEH+0082ZtELZjnpxW+sOXxFBZa5QByBGhzFdoEmWin/AOUd6I1Anx1ylKFBjmC3i8Zczf1A/SprBQl9LMPkwy5daqsOwQuaFgOlSOzzJGfeNvjcUFligzCtkfqG2Tf89qfYdrNbRtPXqK5hJPHXhbM6gjI37feo8iEOPtLbPS/Q0EZt/ZnEfFTUe8Kgd0MsRIhNibkevT8quu9Uv9Mq4mw8E2WYfVQnJZMtAbhTy0NQOzcLGcSZUIyaORFzHlI84NsmF6B2j+d/7mv8LKPyqU2fi/CdSPiORFRRiPEWX3Xuwv0Yls/nSsLgkfrof2oJL2lbWMeAdoy/09oQ6/6YkuHa/JiPKO5FY9u/McFioLsAD4ci2P1CcjYc7BhwnnrpW14aRGRoZlDwuCrI2YsRWXb+botgpoZUJaMtwI2rWuXRc+Y82uuR5mwaJFs4OMVgpgUWaV5sK3K5bxAUPUHzcOub96gdmYl4y8MotJG3A45X1Vh1UixB71cNztopjMIqyWdoyFe9zmPMkgvmDax6gg9L1Ge0jZEnAmKw6F5IspgPfeHU2H1mU+Yc/etragW2btTwza54DmbZ8J+0Oo6irJhcSGPAbK9r9nXk69R25VmGz9pq6qytdHF1I0NWfZWLEiCFms6m8L3zB+z2BFBbcQOEFjYAZkk5AdTSQa4uCCCLgg3BvzB50jsbaPiAxvlIvvd7c/WjQ4ARFuAfRu1ymioxuWdegNvdHM96A1+5+VCnHgHqPlQoMwie/L+a13whcG9vnTyHBMPNe47fOnscIIsRQM8I5V1IOhyz+VWjGxrKgnHvLYSeg1PwveoQYUagfy9TOymCmxBsw4WHI8qA0zLwvHIoeFwVdSLgqwsR8jWJ7Zw82yMesGHlZoZPDaISeZSkj8Fh0K6XFbLtaMpC2pKgj1sMj65VRt4sH/W4PCzjzPh8VFc8/DklRHXsA3CfhQWIAlcyMxy0ypsB0+VSUsHCia5gH979qjm19KBz4l+HX9v3qZxGz48dhWw02hsVbmrKbq4vzB5cxcaE1BRG+XSpvZ0xXMX/AJ+tBRNjPNs2Vg9uOIOJRdgjrYsrJcEcJFmGa53Uk2rTtgbdjxUSyIbXsLG4N+HitY56flUfvhsAYvDs0aj+oVD4TX4T1KFgDkfiL8qy7Y2MkwTkqRZxlYWu3GAOMKLIAQbBfK2futYMExvbsA4HEFk/7XEMSoGkMzZlT0V87d8udN9n42xsf5bT8a01JocbFLBIAcuGRDrnow5jPRuoyrJds7Klwk5hkuciYpeUqA+92cXAYdcxkRQaDBMZ1EiZToAXt/qKOY+8Pxqy7NxazRg5HTiHesw3a2wUIIPmH49quS4gI6YiPKNzwyAaKxOYYdCcwevrQWuhXL0KDKsLMVIt3yqyYOTkQGztnXKFBI4zBBRcHLPKw6fjXIY7gfL8qFCgQ30nKYGeTVlif5gWB/Gqh7M0DYWZWzXhfL+0BgfW4BoUKC3TKHRToQoA+VQjJna/OhQoBofjapbBi+VChQTmBnIFulVjf3YkWUoFi9kcD3SHdQSR6tf1HXOuUKCO3tMmAkXFQyZXsY+H3gDZlJvaxsD7t72JJNTHtDjWfZn9RbheMRTx8ypJXiW/MFWZT60KFBl8rlHup/hq+btY08K3F1eyup0IP696FCgvf/Tv/ZL/AJ0KFCg//9k="/>
          <p:cNvSpPr>
            <a:spLocks noChangeAspect="1" noChangeArrowheads="1"/>
          </p:cNvSpPr>
          <p:nvPr/>
        </p:nvSpPr>
        <p:spPr bwMode="auto">
          <a:xfrm>
            <a:off x="155575" y="-1036638"/>
            <a:ext cx="15430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data:image/jpeg;base64,/9j/4AAQSkZJRgABAQAAAQABAAD/2wCEAAkGBxQTEhQUExQUFhUXGRcYFRcWFhcaFxgaGBYXFxYVGBwYHCggGBolHRcXIjEhJSksLjAuFx8zODMsNygtLisBCgoKBQUFDgUFDisZExkrKysrKysrKysrKysrKysrKysrKysrKysrKysrKysrKysrKysrKysrKysrKysrKysrK//AABEIALUAgQMBIgACEQEDEQH/xAAcAAAABwEBAAAAAAAAAAAAAAAAAgMEBQYHAQj/xAA8EAACAQIDBgMECQMDBQAAAAABAgMAEQQhMQUGEkFRYRMicQcygZEjQlJiobHB0fAUcpJDguEVNFNj8f/EABQBAQAAAAAAAAAAAAAAAAAAAAD/xAAUEQEAAAAAAAAAAAAAAAAAAAAA/9oADAMBAAIRAxEAPwDWy1HU0kaUQ0Cq0ekGnVVLMwVVF2ZiAqjmSTkBVL2n7VcGjhIQ+IJvd0KrGLfef3vgKC+CorbG9GFwvF40oBUAsqhnZQdOIKDw/G1Y3vD7V8ZKSsRSBMx9GLyHoeNtPgKoc+PkdeFpJCty1i7EcR1YgnNjzOtB6Fj9q+yybeOw/uikA+ZWlcR7UdmKLidn/sjdvhkK82XpYXA/TpQeiMB7V9myEAyPETzkjZV+LW4R86ueGxEcqho3R1OjIwYH4ivJMUmfehBwqdAM9RkQeoIzBoPXBSiEViG529+LwozczRAgMkrljYnVHJLCw9R2rZtj7UjxUQljvY6qfeU9GHX96ByBRgKFq6KApopozUm1AKFcvQoGd6rO+O+0GAjN/pZjkkSnnbWRh7i8+p5VZSKxn2zbwAuuFCqAn0jm6kljkBYe7kOZuaCo7z74YnHEf1DjgGaxIOGIHqVueI92JqBOJ/gFMnnJ0FHjY0Cvjk60ZGooSlFFB2lM65ajAUApXDpcgXtXQudOYk5jWgltiIxZ0BueEstj0H45XrVPZrHYRuCVulpTyexPDlWZ7IsGRreZdfyrQdmYxoR5BkRkdO5FBqjVymexcUJYUa+dsx3p6RQJtRSKOaKTQJ2rtChQMmasC9s+AdcaDxIVdLoqgAqAfNxAaksSeI9a3wiqf7Sdjxz4GdnQF4kZ42t5hw+YgHWxANxQebUcg0+wygjvTXwvN2p4EA0PzoFGFhpaiqP5eiAXFOYYqA8MV6dpBRorUopoDxQCn8ODBprEM6mcFh7jWgUw8IVT15d607cLwpUZGAJIOuZtbl0rOjhssjT3drar4WdGv5QbEX5HWgvRkkwE/AWBiIJu9xcDuOedtOlWXYW1lxEZdb5Gxva3wtqKW2tgFxEQW5GhBU2NiLGxsbZGl8JhhGoW97c7AE+tsr0Bmoho7UUigLXKNauUDKQUx2phfEhlj+2jp/kpX9adF710aUHkmNbWve9s/XnejrapzfjAeBtDEoBZfELL6PZ8vix+VQIFAuop5CQRTSNbU9gyoDg04jNJWBpeCOgdYdNKncAwAtY1CwLbSpbCSN0FBIM/3TTCTNgLcxTli3ICuYNSHFxb4fvQbxsl7wxnXyjP4U4IqP3cxSyYeNlORFjc5gjIj51JGgRYUU0Z6TJoBQovH/LUKCJmyNOIzcUTELeiYduVBi/ttwKrjYnU3eSH6RRqvAxVGP8AcCR/sNZ5w1cfabjC+0Z89CEHYIoAH5n41VuG9Bywp1FpSQQUoooFFOdPcKxOQ1prBFc1JSMI7W+ZoJLC7OBHmkAPIEgX9BRxOEPCCpI70ns2KaVSw4RbPMrxEc7X1+FJYnDOV4jwm4Y5A3Sx8vHyF/1oJSHHg6i3ajTYgjNRpz5VVtl44hrN1q87SwqeDhJbcUcgcSZ28yOQR62oFt0tuYjj4IgjFzldrAdzbK/L41smGLFFLgBrDiA0B51mu5Wx4MRipZPB+hRU8K59xuIk2scw1zr0Fac1AlJSRNKPRLUBL0KNw0KCOc0kuRo70VBQYl7XNmGLHmQDyzBZAepyRwPQgf5CqRijnXpHerdiLHw+HJ5WW5ikGqMRY+qnK4/UVhe8G6+Kwj8OIhIS5CyrnE3QhhoexsaCKQZUeixi1xyoxoHWDlFS2GhVjnrVfTWpvAyWoLFhcMi2vz5fnSO8Uw8MqmS8z16CkFxRNI7ekCxC+rGwH5mgrF88q132cwx4vAzQTX+jbxUINivEpUnLUZHI9ayVVq+ezzaLYeRX4l8NyIpU+sVc2DDupsfS/Wg07dHY0mE8hC8JBPEt7Eki1+9qtLUw2NJxR8JbiMbvGT14GIW/fh4b96fOaBNqJaumimgHDQocVcoI6U60nGKPIK7HQKxCozfzBeNs3GIBdvBd1H3oxxr+K1LRLTPbu2sPhYy2JcIjngAsSXLCxChQScjnyHOg8vmS9iNDalKJ4XD5T9XLPXLLPvR1NAeM51O4VMhUJapjZ82VjQSOHj5mu7Wway8J4iLaCkszYCiYiYLbiNrdifyoGC4By1gQB6VqHsv3dwzXldneWJhYMQIwSMmAAuTrqTpWaHaChrgMfgbVons3jxMiztCIVQ2AM3ESXA5KpvYBjn1tQX/d3BCCTExqSVMgmUEkkeKvmuTr51Y371Lsaq24fi+G/jKVlj4YHub3MZc8QPMWcZ1ZTQdJpO9GIotAKFC9CgjpRXEpVlvSeIlSNeJ2Cr1P5ADMnsKBPa+1I8NA80h8qC9hqxOSoO5NhWHbx7flxsniS2AsVjjHuxqeQ6k8251Oe0He5MWUhiWRYo2LSF1Ks7gWA4TmAoJ11J7VAY/YzIgkU8UbC4PTqD0oIaeLjuR74GY+2BzH3h051F+JnepzCxhmAvbPUcqf7Q3XZj9lyLhh7j9z9k9aCtq19KfYXEcjypni9nSwNaRSOh+qfQ0pCwOmvTQ0Fq2diF4T1GlMZIbm/PWmGFJQZ351JYWa9r2oDKxA0B9RVp3P2q8Tx5auAuQ1NlIHwNQuHiU52y6cwatm42JR5Uw7RhrEyRkjMEe8D20N+oFBqTW5C18z61yutRTQA0V66TRGNAW/au0KFBD7ybaiwcJll9EQe9I1slX9TyFZZsze6WacyYhg1/dQZIg+ynMDvqab4jZeJmYvMzyNY5yHTrbPL4VCT7JmVrCN79sx86B5tfDhtoMG8oxDXjI93TyqCcicrH+6rFu3iLKY2UFNBfn1phsnZ7yoYp0bhJBU6MjD3XQ8iDnU7i9kkwqyAieIjxAMllH/AJAOV+nW9BWt5tgeC3iRD6PW32f+Ksu60/ixqrZ9MtDRYsWHEkUnMHK3UZ013KuGKgXC3GdBbl2NFOrIQpKmzKcxoD8RY1TN4PZkbkwqyjlbNfly+FW6NysjEEjhNxn90fPnrVv2JtDxVztca2oPPmI3Y2hDm2GklQfXQXIHca/gaSwUZYjy8BJtZut7WtrftXppmA7Vl+wdtLjcbM0TRRuWP9NIMPGzsEv5JHKkhHC31BsRY5gUBNnbgOsavPMI+IgBQt2z63NgbcrZVd93tg4fDKTCLs2TyNm5tyP2R2GVQu9W2meLCMo4Vd34yCCFkjBVor9QfEH+0082ZtELZjnpxW+sOXxFBZa5QByBGhzFdoEmWin/AOUd6I1Anx1ylKFBjmC3i8Zczf1A/SprBQl9LMPkwy5daqsOwQuaFgOlSOzzJGfeNvjcUFligzCtkfqG2Tf89qfYdrNbRtPXqK5hJPHXhbM6gjI37feo8iEOPtLbPS/Q0EZt/ZnEfFTUe8Kgd0MsRIhNibkevT8quu9Uv9Mq4mw8E2WYfVQnJZMtAbhTy0NQOzcLGcSZUIyaORFzHlI84NsmF6B2j+d/7mv8LKPyqU2fi/CdSPiORFRRiPEWX3Xuwv0Yls/nSsLgkfrof2oJL2lbWMeAdoy/09oQ6/6YkuHa/JiPKO5FY9u/McFioLsAD4ci2P1CcjYc7BhwnnrpW14aRGRoZlDwuCrI2YsRWXb+botgpoZUJaMtwI2rWuXRc+Y82uuR5mwaJFs4OMVgpgUWaV5sK3K5bxAUPUHzcOub96gdmYl4y8MotJG3A45X1Vh1UixB71cNztopjMIqyWdoyFe9zmPMkgvmDax6gg9L1Ge0jZEnAmKw6F5IspgPfeHU2H1mU+Yc/etragW2btTwza54DmbZ8J+0Oo6irJhcSGPAbK9r9nXk69R25VmGz9pq6qytdHF1I0NWfZWLEiCFms6m8L3zB+z2BFBbcQOEFjYAZkk5AdTSQa4uCCCLgg3BvzB50jsbaPiAxvlIvvd7c/WjQ4ARFuAfRu1ymioxuWdegNvdHM96A1+5+VCnHgHqPlQoMwie/L+a13whcG9vnTyHBMPNe47fOnscIIsRQM8I5V1IOhyz+VWjGxrKgnHvLYSeg1PwveoQYUagfy9TOymCmxBsw4WHI8qA0zLwvHIoeFwVdSLgqwsR8jWJ7Zw82yMesGHlZoZPDaISeZSkj8Fh0K6XFbLtaMpC2pKgj1sMj65VRt4sH/W4PCzjzPh8VFc8/DklRHXsA3CfhQWIAlcyMxy0ypsB0+VSUsHCia5gH979qjm19KBz4l+HX9v3qZxGz48dhWw02hsVbmrKbq4vzB5cxcaE1BRG+XSpvZ0xXMX/AJ+tBRNjPNs2Vg9uOIOJRdgjrYsrJcEcJFmGa53Uk2rTtgbdjxUSyIbXsLG4N+HitY56flUfvhsAYvDs0aj+oVD4TX4T1KFgDkfiL8qy7Y2MkwTkqRZxlYWu3GAOMKLIAQbBfK2futYMExvbsA4HEFk/7XEMSoGkMzZlT0V87d8udN9n42xsf5bT8a01JocbFLBIAcuGRDrnow5jPRuoyrJds7Klwk5hkuciYpeUqA+92cXAYdcxkRQaDBMZ1EiZToAXt/qKOY+8Pxqy7NxazRg5HTiHesw3a2wUIIPmH49quS4gI6YiPKNzwyAaKxOYYdCcwevrQWuhXL0KDKsLMVIt3yqyYOTkQGztnXKFBI4zBBRcHLPKw6fjXIY7gfL8qFCgQ30nKYGeTVlif5gWB/Gqh7M0DYWZWzXhfL+0BgfW4BoUKC3TKHRToQoA+VQjJna/OhQoBofjapbBi+VChQTmBnIFulVjf3YkWUoFi9kcD3SHdQSR6tf1HXOuUKCO3tMmAkXFQyZXsY+H3gDZlJvaxsD7t72JJNTHtDjWfZn9RbheMRTx8ypJXiW/MFWZT60KFBl8rlHup/hq+btY08K3F1eyup0IP696FCgvf/Tv/ZL/AJ0KFCg//9k="/>
          <p:cNvSpPr>
            <a:spLocks noChangeAspect="1" noChangeArrowheads="1"/>
          </p:cNvSpPr>
          <p:nvPr/>
        </p:nvSpPr>
        <p:spPr bwMode="auto">
          <a:xfrm>
            <a:off x="155575" y="-1036638"/>
            <a:ext cx="15430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upa 37"/>
          <p:cNvGrpSpPr/>
          <p:nvPr/>
        </p:nvGrpSpPr>
        <p:grpSpPr>
          <a:xfrm>
            <a:off x="683568" y="5184576"/>
            <a:ext cx="7704856" cy="1296144"/>
            <a:chOff x="683568" y="5184576"/>
            <a:chExt cx="7704856" cy="1296144"/>
          </a:xfrm>
        </p:grpSpPr>
        <p:sp>
          <p:nvSpPr>
            <p:cNvPr id="31" name="Prostokąt 30"/>
            <p:cNvSpPr/>
            <p:nvPr/>
          </p:nvSpPr>
          <p:spPr>
            <a:xfrm>
              <a:off x="683568" y="5445224"/>
              <a:ext cx="7704856" cy="103549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7" name="Łącznik prosty ze strzałką 26"/>
            <p:cNvCxnSpPr/>
            <p:nvPr/>
          </p:nvCxnSpPr>
          <p:spPr>
            <a:xfrm>
              <a:off x="4139952" y="5184576"/>
              <a:ext cx="0" cy="288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rostokąt 31"/>
            <p:cNvSpPr/>
            <p:nvPr/>
          </p:nvSpPr>
          <p:spPr>
            <a:xfrm>
              <a:off x="1619672" y="5589240"/>
              <a:ext cx="6288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Fizyka kwantowa (Heisenberg, </a:t>
              </a:r>
              <a:r>
                <a:rPr lang="pl-PL" b="1" dirty="0" err="1" smtClean="0"/>
                <a:t>Schroedinger</a:t>
              </a:r>
              <a:r>
                <a:rPr lang="pl-PL" b="1" dirty="0" smtClean="0"/>
                <a:t>, Bohr,..)</a:t>
              </a:r>
              <a:endParaRPr lang="en-US" b="1" dirty="0"/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1619672" y="5949280"/>
              <a:ext cx="67687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>
                  <a:solidFill>
                    <a:schemeClr val="accent2"/>
                  </a:solidFill>
                </a:rPr>
                <a:t>Teoria sformułowana w języku uwzględniającym jawnie obserwatora –</a:t>
              </a:r>
            </a:p>
            <a:p>
              <a:r>
                <a:rPr lang="pl-PL" sz="1400" dirty="0" smtClean="0">
                  <a:solidFill>
                    <a:schemeClr val="accent2"/>
                  </a:solidFill>
                </a:rPr>
                <a:t>opis od wewnątrz </a:t>
              </a:r>
              <a:endParaRPr lang="en-US" sz="1400" dirty="0"/>
            </a:p>
          </p:txBody>
        </p:sp>
        <p:pic>
          <p:nvPicPr>
            <p:cNvPr id="2068" name="Picture 20" descr="http://www.nobelprize.org/nobel_prizes/physics/laureates/1932/heisenber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5472608"/>
              <a:ext cx="652379" cy="91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Obrońcy realizmu</a:t>
            </a:r>
            <a:endParaRPr lang="en-US" dirty="0"/>
          </a:p>
        </p:txBody>
      </p:sp>
      <p:sp>
        <p:nvSpPr>
          <p:cNvPr id="4098" name="AutoShape 2" descr="data:image/jpeg;base64,/9j/4AAQSkZJRgABAQAAAQABAAD/2wCEAAkGBxQTEhUUExQUFhUXFBcWGBgYFRUYFRUXFxQXGBgWFRcaHCggGBwlHBQXITEiJSksLi4uFx8zODMsNygtLisBCgoKBQUFDgUFDisZExkrKysrKysrKysrKysrKysrKysrKysrKysrKysrKysrKysrKysrKysrKysrKysrKysrK//AABEIAQQAsAMBIgACEQEDEQH/xAAcAAAABwEBAAAAAAAAAAAAAAAAAQMEBQYHAgj/xAA/EAABAwIDBgQEAwcDBAMBAAABAAIRAyEEMUEFBhJRYXEigZGhE7HB0Qcy8BQjQlJy4fEVM2IkJYKiNJKyFv/EABQBAQAAAAAAAAAAAAAAAAAAAAD/xAAUEQEAAAAAAAAAAAAAAAAAAAAA/9oADAMBAAIRAxEAPwDY+IocRRwhCDni7oSeaNEUA4jzQkokaAuJDjRFQO8G89HCjxEF3KQPdBPF3VcGuOaxfbH4mVXnwNYGzYSZPmqnit5673yHuF8pMdoQelm1eq6Dl5qo7XxLp4a1RmsBxiRyTnC7ZxdWWHEVRl/GReQI90HosvROqDmPULA9kYl4d4qj3GWTLnEAEXdn1SdENNnPfxNDmm9shcnuUG/opWJ7Ix1VrhNR7YcI8TrzJjtKvVLempSaDWZxN/maUFzCOUz2VtFlemKlMy0+x1BTuUB8SBcuUEHXEuCUZRFA5RIIFASCCIoAiQTDa+1KWGpmpWcGtaCZ59BzKAttY34VF75yaT2A1Xm3eDaxxFVzpMTaTn16Ky77fiG/Gh1Kmz4dDr+d/wDVyHRUaEClFk/VLGjGdhI7wdVxSJFxH3jJO6tT4rQQBItE5/q6BscQRHQpxQxBBnOTPySBoF31tcIUg5pPhBGs6eaCaweILSXMdINiOXVPmvw9TwlzqdTlmBz4Tq02t0VbZiYM2t1+sJzTxjcw5wPcOj5EIJ/FYWG/7ragm4gjTnJ9k52btd8Gn+YcMAH81hrzMaqsu2y+RIBj27c8tVKYcioQQ0AghzTlebieRBQXX8OtqilWfTJ/d1HDh5B0fX6LTw5Yfs9hD8o4TJ0JDte4MqY3K30bTr/sx4i15sXOJIcLWnmg1lBcU3TrK6QGVyUcoIHCIo0EBIkaKEHLisi/GfbzSG4YCTIc4/yxoOZWt1jY9ivMG82NNXE1XG8udBnSbIIouRseVyxsrsNOiDtjksIORb8ig0Odp3tf/wAktTwpi/yHzQHRr8OU2T3DYjjAt4hreex5p7svZZdciT2FlZdnbtcWYMHpE9ANEFNxmGLmzweL2I781DVaLhmIW6bO3Ra0EZtIt06JHbG5TajfC28QPqgxE1JEHPQ/dSmxsXEDTKOeZ/slN4d3KmHeeJpifZRFEkHrmgvdfatMh97nUm8QQT6lVaqAHGpxNmZAE8Ug2M6RZMG1D5GJ7DRPqrpIloyBFuf6CDbNx94Pj0hJkjwuvrofNW0LBdxdouoVS2w4+HPUB4P1W8tdKA3ISilBA8hEuiihARXMLpBBC70iocNU+FPHw2tM9CF5ix9NzXkPBDpuOUr1ZtOrwUnv/laT7Ly7trFmrWe83LnG8Rry9EFp3P3cD6PxHi7zYf8AEKbP4etf4uIjWAPorXsTZwp0qbP5WN9YU7SZBAvdBSqO5nDYtafUevNO6O5om/CB0Eq68KNtv8IIfBbvMaLAdbeym6GCA0XQeum1OyBdtIBGWpP4qArSgZ7R2ayq0te0EEcliu++6TsO8uYJYcuYW6ud1UVtvZ7KzOFwnl0sg84/C8UHI+R6QlatIh97wB5eeqteP2aWV+A8JaJAltwlKOyabKnMREdxM+/sggcG0zxOsWz4hmMr/VabulveZbQrnMANqZZWh33VC2aOF5D7iCDNoAd+Yjsnu0GT+UXFndwPDf2QbeCjVX3C2wcRQh/52QDzIMwT5gq0QgeShKJBACUEEEHFemHNLSJBBB7EQvMuO2SWY0UOVeD/APcL06QsT3pwP/e2uGTqjHHtwyfkg0fD0gSbZKTp0bfRRFLEgXcYm4GmaesxQ526IJBtMoFqRp151RuqwgWaOq64f1C4FULoVkANNJwlPiJOpUQJcSaY+r4TfSy7xD7QovGVTkLQJ8zkEGV72bRjEA25H5g/P1QbtI+B2ZFukZifdRu+I/fu65fruoKjiS0zMaFBbq1doqEukcVNwtpMRPqUwrbUDjM2c05cwB6qPx+MJIvaCfa31SDqXC0E5ACB3y+SDXvwlaT+0VP4SWMHUjiJ/wD0tChVz8Otm/AwFEH8z2/Ed3df5QrIUDlAlAlEUACNuaJdNCAOWTOPxce+q4R8N1QQb5SAei1lyqG18AGPrO4SeNwdAzNrx5oKftXbb2WDXGTNs29hyuopm/hYSwtIhxzIk+lk33nqYx8lrPhg6NI446n7Ko19nYjN7HdzH3Qa1s3ekPBM5dc1OjaLvg8Rm8FY1ueScRTpkHhc4DsbrdqmB/d8NoiPZBD4zeJrWnxDohQ3spu/KZ/Wiybexz6VZzQ48OijNmbRNN7SXECb+t0G4t3iHFHFexsZzUpTx4cJJAPfPusS/wBRFaqP3opxIHFYZzPFly9Vomz3VBSBc0EtH5hDmuHdBavitN579CmdeDI5hMKVe45HqPL3Ts0yJuTnJ0vkgxnfL/eI1Eie+irbP7K57+4MitOUjkqizwmYyyB5oFuDjfwyBBiegzUnsnZpxVUUgTL6jWDtqR2aCozZ9Nz3wxs3zJs3qStT/DrZ2Fo1g92Kp1KsHwtiGudqDN7fNBqdKkGtDRk0ADsBARuC6F0CEChRFGUJQGF0FyCjCAOCrO8FYmpwNbNhPnqrKSqxjKgdVqf1BvoB90FE2pRxTHGGB7DNwSCR1blKjsMyrVdAw9QHmeEe605rugRnhI0QV7dbYRbU43gS3IDn19VdK5gJns9uYA7oY5/CEFE3i2I2pULi0ExynNVYbHoE8MBtQZtOvqtQLg7OYylQe293mVvzsMaPbZw80FKxW6lI5EsPex8inOxcJWwkmjVZVZEmlxOk/wBPDkVLUdz8VTvh8X4To5s/WFPbN2VVpkHEVOKMixgZwnuLwgT2LvDh6vhexzXRkWOHdWulDh4QY6iJ8lE1fFIIDiyCWE5jR1N4iCu6eKAggcWkPs4dCRY58kEHvJsQVKjZAi4vmZFvdUOpuy/45YLy4tmMr3cVpu0qhLmkANysLyZ5wm+1v3GGqVw0lwBNs5JQZ3jt2303sYwTTJuRqRzR717A/Z2se3wuF5H0Xe6W8dQxQqXbxzOokzHqr3vpg/i0WwPL0QW/dCu5+DoOcZcWCTzKmCFH7v4T4WHpM5MCkUBEopRI0BhGuZRoDKoe18b8OrU/rcVeiso32qEVapGQcZQHtHeptNpP1Xe5OLq4vjqP8NFpAbe7jMn2WZ02uxNaBlPstW2LW/Z6RYbCJCC5YbFtnhGaVrAHSVSsJtYEkgxrCk8Nt4uMGA3mUEpimEXAEdkwwu3aTyWcUOGYKjcZvoxzjTpQ8xFrxPM5BUbb+AIIqMJDxeb37oNVZVaPy2CcB4dYlZbsbegubDrOFirLgtqE6oLHj6P5Xt/O3Lq12Y7SAmVGmCJbkRlyI08j7FcU8aSxxOg9hdOMKZk9ZyjMIEG0vEDGt11tgB1F7CJ4qb5Hc2TmrAk+v1TL47OINqODSQCJFnDkgznd/YJdiouBnIWsYbDiqWDMNPLlYqH226oazWUWhlOBJAEu7K5bFwHwmdT7dED4BGQukCECMoIpRSgOUYK5XUIDJWT71matcf8AMjXkFqzysz30ocOIf1PEOxH3CDNMAXYeo90flOqvb9rU61IEOBkaHXkoavhOJ51mEy2rgW4d/EWu4HhslubCP4o1zQR+Nx1Sm4hkkfrRNm4utWPC55A5ZDzTnEsJDXU6rKgMZ2cmzsPXBAhgnK4QX3dzBsY2LeUeqe7Zp03NMuve47e6z2hjcQwOPEw8NjfPouP9SxFZ3AwA84BhvfkgQ2hS+DUJDpE8ot1Vp3cc5wBaRGo17hV5my3EEO/NMW5yrdu3gzSdE2t/dBP7Bp8fxmyMy31EfNTeyz+7EzMQe4soXdmWlzj/ABOJ91M4armOp9ygQ2u+oaZ+Exz3WENzgkBx66qUo4WliGMcR4meoOoKe7BoQHO1J4R2Cef6XT+IavDDznBIDupGRKAsNgmyHESRlOnXun6AC6hASNGAhCBqguZRF0IO0AVXNs754bDzL+Nw/hZf1OQVA2zv/XxBLKUUmGxi7o/q0QaHvLvMygwhpa6obATIbzLvsspo7adXxD2vJJcJE8xmPNMK+JzvkOfueqrdXFllVr25tcCPsg07ZuFBkzp8k/xeFbUpwTBiAYn2UdsTGNqDwxDhPmdFN43DEs5dc0FNxm7uGdcgA2uDHsmn/wDGsN2vdH9V1Zf9N1Ik8yFw3ZomziD2/UII+hu4ynTA+EHSQTL9RqQFKYfB8IOQnkIaPJSOG2fH8Rdkn37MSJMW9kFR2phuDhOZ4rpF9Y8ZEjLl7qw4/Chzb21jWVW30Jc52UQB2H90Fj2XWDaYAOWXdSGErl9VrGm7onl2UC2wi5+pOXZChjPhv4GvPxI4i4adPmg1rD0w1oAyAhLSqBgN8KrDFVoqC15h32KtOz9vUauRLSdHfdBLgroJNrl1KDtBcyjlBne1/wARabbUGcZ/mcYHkM1n+8G91fESHVDw/wArTwt9NVC1Zm9yM/NNHZHoD2QB2JPr+rJ9ssTxOI5AGeajaLRM2+/2UvTpkNbHUm03QA5EgRoOar+0XeIKxsp28/12Vd2syHILfuRTNWjUNL/eoO4+H+ek/PzBHurph9rNLBcR73WXbmba/ZcUyp/CTwvH/F32Wk7z7Fdethrz4nMGRn+JneckElSxLSZBFh+o5p1QrNOcRrlHosmqbde10QWnzkeSOhvLUBzPY6oNhfUpME2+qi8dj9clQqO8IvxEhIYveM1PC2QOvzQT20dtXLuVvMlNsJX43CMhn1Ki8NhPimTMD5q27vbJLj4RJOmgjUnogktn7NdVeGA9XnRoVK29VDNqVw2zWuY0DoGD7ratm4BtFvC3UyTqSvP+2sQTtLEOOZrvz7wPkguLTMZHlyI5FcNquYdBMey4wlWQLZXQcwEl0kQMgQfNBYNl7deyAHn6HyVlwW9Aye3zHzIWbUsRmWuNul+nyTmhj5cOKY1OXsg13DYprxLSD5pxKyvBbRc27ZEZaKwbN3rcDw1QHD+YZhBjbWjWJ8vsm1enN8/JOatQ2JIIJt5WTd7vEAeXkg6pMkgRrqPdSzqRyvlF0z2eeJ038LZveSnNUEmJtmeX9kHJu2NZ5keqr+2W35/qFY30Jg3Eeh5X81B7bpGTOl/7oIhi138NtsfHoGk8+OlAzzYbA/RZM6ne/KVNbn7XOFxTHn8pPC/q0n6Sg0neLYTaslzQTodVnO1t3H07tkjlqtzqUQ5s5g3UPjtjh2iDCfgu5FPaNIggvBA5rVGbo0nHic2IuTMQNSVUts7fwIe5lOjUqtbAbLwKZIzOUkIH+7o+PUbRoCYEnUNH8zj9FsOzNntosDW8rnUn9aLJdxvxBw9AmnVw7aLHuH7xhkA6cYjLtktjo1Q5oc0hwIBBBkEHIhB04Lz1v9h/h7SrjKXB/kRcr0KVhH4rs/7k4/8ABg/9ZQPNk1i5gnkO5UhTEXPXkZ8lXdjgtaCLtkd4U/TN5jXRA0xtP4bpAIkWvYfbNNmOk2Im026qaqtbUaWny/Wir9ak6m/hMSNeY6c0EhQquDgQZ6GYTrD4jO47FRTcRxWJyg2z1k2S0gCwJnmgrZcQOfM8k2c+bEylKlO0hxP2hM2u0vJt680Ezs0RT4sg4iOcBOy05tzM9f0Uk+WtaBMDONIS1FpJFiRNu3JAHE9R9O6i9tMBab5D/HzKm3QJF5yjp9kxxuHkEk5tiRpbJBW8TSHC1w5AapLg6fqVIUKIdREkfXt7JoxvPQx/jyQbV+HG0zXwjWuMup+E840PorU6lz0WQ/hftX4OJ+GbNqiM7SMrLQdu7UqCqxnDFHJx1cZ9ggqH4ibbqVWPo4YH4bTFQjN8iQOjbHusrW8nYzA6sR+WpTafNhI+Tliu3aQbXe1ogAoGK0z8It7jSeMHWP7t/wDtE/wO/lv/AAnTksxK06vuk3EUKNbDjhLqbXCNCOvcINmlYL+K4naFU8hTH/qVsO621HVqIFUFtdkNqNOcx+bsVkP4jNLsXiTfJhFuUoG277yWjUD1KseHLTaLTKqO7L/PTW1laXNyzy16IHL2Zi08gc/JRO0q94I5eQOhT9lRxBF+IDlmFCV6bpuOrpzKBBlbhd07Zp/h3S2ZyNlEVSBrIvlpyPmn+BxLSI4bi/eM5QQtUlrXWiffqmVSWgPAmCD0MJxiKkg5ecmeUFJtaDYSTyvKCSwlZtS4Oovq3uFM4VsEkmTeJOp0hVFtFzHB1PPlob5dVY6dQgAGQdRytkgfMdGdiRMz5QksWJBER109EdGOZmJ0y9UTXDhsDPrHnogruAbDTaxLu5gpPG0YfI15xCd4OnLal/4na9Uli6HgnM2vkZhBxhyWubUFi1wPmDIW+YWqzE0GVLEPaD2OvusHogEZaSBMf57rSvws2iXUalBxuwhzf6XZj1CCwV3fBBtxDhcIWEbw1+PEVHcz9Fte81HjY5peW2NxnaLLCcdHxHxkHEdc0CMLZPwZ2iKmHfQdd1F0j+h8x7g+qxwK6fhFj/hbQa0m1VjmeY8Tfkg2x+Fit8Qfyhp6wdVkO/FKcVXkC7QJhbY9Y9v0z/q3kD+H0QU7d58EzlI9QVd6R4syb+yoGynFtU9/JaHhqZtll2tzQIOpwQQQDOhy+yRxAa8lr4zMOGsp3VpCY58uWhhN30IAi14Osfrkgre0cMaZv6gZxySWDqmbX76KV2uwikQ7nLfqPRV6jWAOgj9ZoE8RU4jyEj0iUqyle155aJrVqZ63lSuxqo4CRnJHWLIH2AwnCZIl5MAzGacikAXE5nXQQkaYi4OuZN4HLqnQqcRMWA6+iDlreImLkaDLqU74ZGcdBladUzBDZM3mc/qndD8nI8XrOqCsYQnjqCJ8ZtpcosOc2ZQ7ubJTDtis8f8AM9k0xjGtq316ZhA5ZRh0Trn3n9XU3uZtD4OJY4mzv3buxt84UI6jDWuGQMEkzmbJQjw6Z3N7CPU+oQa3tqqWmQ0O8LreUyvP7qkknmSfUrV3bTNSgHzlTcD5NIKyNmXkgUlSW7WL+Fi8PU/lrMPlxAH2JUUCja+DPIg+hlB6xqWnzWS77/8AyHkXMDvGq1Zr5Y082g+oCyHfKsP2mrfLhET0PogotI/v7a99VoGEqeECx8MZrPMRViu02n9Zq9bNhzQbWnKROXsgkqrQSJBmDfJN8axw8QvN+vLzS7zOmpPkOSQrVyOKMhAzAz1CCH2xPwozvnr5d1VJznnqrjth/FRcc/ynK4j/ACqfVYQc7G8oE23HfVPth1QOMXmxEDyP0TThkT5pTZjuGqBlxAj2kfJBYxSdBEgCOk/3Sxmw5aalHhjaAcxJP2Xbr/W/Lp9UDamCIJjPKMrqUw18xM3OkR8kyqU7CARa/eZy7J5h/EJy6Ec+fogrFS9eoJzdkm+1hk4HoLLvHUv+oqRYyDZKbQpk0zOmX2ugUwrg9hDokiQdZGnZBlcEASIjXQ9LfRMNmVbgG/t5Ap66nwOc0D83iHb9c0DjFbSLMJUYMnCB0nNU0lWzF4QPpuA/MZgdhoFUkBonZHsjCEoPT2xcXxYOhUnOiz14Qsb29i+OvVcCLv15C1zp7K/7H2jwbFo1JFqIHSbhZdUokXm+vMdjP2QRG1T4geSuO7z/AADPQ5j26qnY7InWQrXurU4hoBYZgeyCeqcOQJzjKw7lI1gJFgGDz/wnL6MnSByzPWyaYinImOeZ6/YoI3H1YpPF7Dw25m/yVcrC0x7q2bTwoFKrF4AI6AKr4lstGnMSgaVBAMfq6Sa8hzSMw4fNBBBbcKbm+Q8r5pbCCbHmUEEBYlsXGcj3TvDsiOrbo0EFZ2m8/tT4tkfZFjahLSOVx7okEEdgrSe31U3jXEtouJv4h5QgggPBG88reufdVjbNINrPaMuIokEDMFGSggg0nD1ydi4Zs2+K8HqGkkAqvtPERN7G+ovz+6CCCNx4lpnkFMbovgd+gQQQW+pSAaDFyc9fyyidSHht/D8skaCBnjKc06n9LfeVVg2R/wCIKJ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QTEhUUExQUFhUXFBcWGBgYFRUYFRUXFxQXGBgWFRcaHCggGBwlHBQXITEiJSksLi4uFx8zODMsNygtLisBCgoKBQUFDgUFDisZExkrKysrKysrKysrKysrKysrKysrKysrKysrKysrKysrKysrKysrKysrKysrKysrKysrK//AABEIAQQAsAMBIgACEQEDEQH/xAAcAAAABwEBAAAAAAAAAAAAAAAAAQMEBQYHAgj/xAA/EAABAwIDBgQEAwcDBAMBAAABAAIRAyEEMUEFBhJRYXEigZGhE7HB0Qcy8BQjQlJy4fEVM2IkJYKiNJKyFv/EABQBAQAAAAAAAAAAAAAAAAAAAAD/xAAUEQEAAAAAAAAAAAAAAAAAAAAA/9oADAMBAAIRAxEAPwDY+IocRRwhCDni7oSeaNEUA4jzQkokaAuJDjRFQO8G89HCjxEF3KQPdBPF3VcGuOaxfbH4mVXnwNYGzYSZPmqnit5673yHuF8pMdoQelm1eq6Dl5qo7XxLp4a1RmsBxiRyTnC7ZxdWWHEVRl/GReQI90HosvROqDmPULA9kYl4d4qj3GWTLnEAEXdn1SdENNnPfxNDmm9shcnuUG/opWJ7Ix1VrhNR7YcI8TrzJjtKvVLempSaDWZxN/maUFzCOUz2VtFlemKlMy0+x1BTuUB8SBcuUEHXEuCUZRFA5RIIFASCCIoAiQTDa+1KWGpmpWcGtaCZ59BzKAttY34VF75yaT2A1Xm3eDaxxFVzpMTaTn16Ky77fiG/Gh1Kmz4dDr+d/wDVyHRUaEClFk/VLGjGdhI7wdVxSJFxH3jJO6tT4rQQBItE5/q6BscQRHQpxQxBBnOTPySBoF31tcIUg5pPhBGs6eaCaweILSXMdINiOXVPmvw9TwlzqdTlmBz4Tq02t0VbZiYM2t1+sJzTxjcw5wPcOj5EIJ/FYWG/7ragm4gjTnJ9k52btd8Gn+YcMAH81hrzMaqsu2y+RIBj27c8tVKYcioQQ0AghzTlebieRBQXX8OtqilWfTJ/d1HDh5B0fX6LTw5Yfs9hD8o4TJ0JDte4MqY3K30bTr/sx4i15sXOJIcLWnmg1lBcU3TrK6QGVyUcoIHCIo0EBIkaKEHLisi/GfbzSG4YCTIc4/yxoOZWt1jY9ivMG82NNXE1XG8udBnSbIIouRseVyxsrsNOiDtjksIORb8ig0Odp3tf/wAktTwpi/yHzQHRr8OU2T3DYjjAt4hreex5p7svZZdciT2FlZdnbtcWYMHpE9ANEFNxmGLmzweL2I781DVaLhmIW6bO3Ra0EZtIt06JHbG5TajfC28QPqgxE1JEHPQ/dSmxsXEDTKOeZ/slN4d3KmHeeJpifZRFEkHrmgvdfatMh97nUm8QQT6lVaqAHGpxNmZAE8Ug2M6RZMG1D5GJ7DRPqrpIloyBFuf6CDbNx94Pj0hJkjwuvrofNW0LBdxdouoVS2w4+HPUB4P1W8tdKA3ISilBA8hEuiihARXMLpBBC70iocNU+FPHw2tM9CF5ix9NzXkPBDpuOUr1ZtOrwUnv/laT7Ly7trFmrWe83LnG8Rry9EFp3P3cD6PxHi7zYf8AEKbP4etf4uIjWAPorXsTZwp0qbP5WN9YU7SZBAvdBSqO5nDYtafUevNO6O5om/CB0Eq68KNtv8IIfBbvMaLAdbeym6GCA0XQeum1OyBdtIBGWpP4qArSgZ7R2ayq0te0EEcliu++6TsO8uYJYcuYW6ud1UVtvZ7KzOFwnl0sg84/C8UHI+R6QlatIh97wB5eeqteP2aWV+A8JaJAltwlKOyabKnMREdxM+/sggcG0zxOsWz4hmMr/VabulveZbQrnMANqZZWh33VC2aOF5D7iCDNoAd+Yjsnu0GT+UXFndwPDf2QbeCjVX3C2wcRQh/52QDzIMwT5gq0QgeShKJBACUEEEHFemHNLSJBBB7EQvMuO2SWY0UOVeD/APcL06QsT3pwP/e2uGTqjHHtwyfkg0fD0gSbZKTp0bfRRFLEgXcYm4GmaesxQ526IJBtMoFqRp151RuqwgWaOq64f1C4FULoVkANNJwlPiJOpUQJcSaY+r4TfSy7xD7QovGVTkLQJ8zkEGV72bRjEA25H5g/P1QbtI+B2ZFukZifdRu+I/fu65fruoKjiS0zMaFBbq1doqEukcVNwtpMRPqUwrbUDjM2c05cwB6qPx+MJIvaCfa31SDqXC0E5ACB3y+SDXvwlaT+0VP4SWMHUjiJ/wD0tChVz8Otm/AwFEH8z2/Ed3df5QrIUDlAlAlEUACNuaJdNCAOWTOPxce+q4R8N1QQb5SAei1lyqG18AGPrO4SeNwdAzNrx5oKftXbb2WDXGTNs29hyuopm/hYSwtIhxzIk+lk33nqYx8lrPhg6NI446n7Ko19nYjN7HdzH3Qa1s3ekPBM5dc1OjaLvg8Rm8FY1ueScRTpkHhc4DsbrdqmB/d8NoiPZBD4zeJrWnxDohQ3spu/KZ/Wiybexz6VZzQ48OijNmbRNN7SXECb+t0G4t3iHFHFexsZzUpTx4cJJAPfPusS/wBRFaqP3opxIHFYZzPFly9Vomz3VBSBc0EtH5hDmuHdBavitN579CmdeDI5hMKVe45HqPL3Ts0yJuTnJ0vkgxnfL/eI1Eie+irbP7K57+4MitOUjkqizwmYyyB5oFuDjfwyBBiegzUnsnZpxVUUgTL6jWDtqR2aCozZ9Nz3wxs3zJs3qStT/DrZ2Fo1g92Kp1KsHwtiGudqDN7fNBqdKkGtDRk0ADsBARuC6F0CEChRFGUJQGF0FyCjCAOCrO8FYmpwNbNhPnqrKSqxjKgdVqf1BvoB90FE2pRxTHGGB7DNwSCR1blKjsMyrVdAw9QHmeEe605rugRnhI0QV7dbYRbU43gS3IDn19VdK5gJns9uYA7oY5/CEFE3i2I2pULi0ExynNVYbHoE8MBtQZtOvqtQLg7OYylQe293mVvzsMaPbZw80FKxW6lI5EsPex8inOxcJWwkmjVZVZEmlxOk/wBPDkVLUdz8VTvh8X4To5s/WFPbN2VVpkHEVOKMixgZwnuLwgT2LvDh6vhexzXRkWOHdWulDh4QY6iJ8lE1fFIIDiyCWE5jR1N4iCu6eKAggcWkPs4dCRY58kEHvJsQVKjZAi4vmZFvdUOpuy/45YLy4tmMr3cVpu0qhLmkANysLyZ5wm+1v3GGqVw0lwBNs5JQZ3jt2303sYwTTJuRqRzR717A/Z2se3wuF5H0Xe6W8dQxQqXbxzOokzHqr3vpg/i0WwPL0QW/dCu5+DoOcZcWCTzKmCFH7v4T4WHpM5MCkUBEopRI0BhGuZRoDKoe18b8OrU/rcVeiso32qEVapGQcZQHtHeptNpP1Xe5OLq4vjqP8NFpAbe7jMn2WZ02uxNaBlPstW2LW/Z6RYbCJCC5YbFtnhGaVrAHSVSsJtYEkgxrCk8Nt4uMGA3mUEpimEXAEdkwwu3aTyWcUOGYKjcZvoxzjTpQ8xFrxPM5BUbb+AIIqMJDxeb37oNVZVaPy2CcB4dYlZbsbegubDrOFirLgtqE6oLHj6P5Xt/O3Lq12Y7SAmVGmCJbkRlyI08j7FcU8aSxxOg9hdOMKZk9ZyjMIEG0vEDGt11tgB1F7CJ4qb5Hc2TmrAk+v1TL47OINqODSQCJFnDkgznd/YJdiouBnIWsYbDiqWDMNPLlYqH226oazWUWhlOBJAEu7K5bFwHwmdT7dED4BGQukCECMoIpRSgOUYK5XUIDJWT71matcf8AMjXkFqzysz30ocOIf1PEOxH3CDNMAXYeo90flOqvb9rU61IEOBkaHXkoavhOJ51mEy2rgW4d/EWu4HhslubCP4o1zQR+Nx1Sm4hkkfrRNm4utWPC55A5ZDzTnEsJDXU6rKgMZ2cmzsPXBAhgnK4QX3dzBsY2LeUeqe7Zp03NMuve47e6z2hjcQwOPEw8NjfPouP9SxFZ3AwA84BhvfkgQ2hS+DUJDpE8ot1Vp3cc5wBaRGo17hV5my3EEO/NMW5yrdu3gzSdE2t/dBP7Bp8fxmyMy31EfNTeyz+7EzMQe4soXdmWlzj/ABOJ91M4armOp9ygQ2u+oaZ+Exz3WENzgkBx66qUo4WliGMcR4meoOoKe7BoQHO1J4R2Cef6XT+IavDDznBIDupGRKAsNgmyHESRlOnXun6AC6hASNGAhCBqguZRF0IO0AVXNs754bDzL+Nw/hZf1OQVA2zv/XxBLKUUmGxi7o/q0QaHvLvMygwhpa6obATIbzLvsspo7adXxD2vJJcJE8xmPNMK+JzvkOfueqrdXFllVr25tcCPsg07ZuFBkzp8k/xeFbUpwTBiAYn2UdsTGNqDwxDhPmdFN43DEs5dc0FNxm7uGdcgA2uDHsmn/wDGsN2vdH9V1Zf9N1Ik8yFw3ZomziD2/UII+hu4ynTA+EHSQTL9RqQFKYfB8IOQnkIaPJSOG2fH8Rdkn37MSJMW9kFR2phuDhOZ4rpF9Y8ZEjLl7qw4/Chzb21jWVW30Jc52UQB2H90Fj2XWDaYAOWXdSGErl9VrGm7onl2UC2wi5+pOXZChjPhv4GvPxI4i4adPmg1rD0w1oAyAhLSqBgN8KrDFVoqC15h32KtOz9vUauRLSdHfdBLgroJNrl1KDtBcyjlBne1/wARabbUGcZ/mcYHkM1n+8G91fESHVDw/wArTwt9NVC1Zm9yM/NNHZHoD2QB2JPr+rJ9ssTxOI5AGeajaLRM2+/2UvTpkNbHUm03QA5EgRoOar+0XeIKxsp28/12Vd2syHILfuRTNWjUNL/eoO4+H+ek/PzBHurph9rNLBcR73WXbmba/ZcUyp/CTwvH/F32Wk7z7Fdethrz4nMGRn+JneckElSxLSZBFh+o5p1QrNOcRrlHosmqbde10QWnzkeSOhvLUBzPY6oNhfUpME2+qi8dj9clQqO8IvxEhIYveM1PC2QOvzQT20dtXLuVvMlNsJX43CMhn1Ki8NhPimTMD5q27vbJLj4RJOmgjUnogktn7NdVeGA9XnRoVK29VDNqVw2zWuY0DoGD7ratm4BtFvC3UyTqSvP+2sQTtLEOOZrvz7wPkguLTMZHlyI5FcNquYdBMey4wlWQLZXQcwEl0kQMgQfNBYNl7deyAHn6HyVlwW9Aye3zHzIWbUsRmWuNul+nyTmhj5cOKY1OXsg13DYprxLSD5pxKyvBbRc27ZEZaKwbN3rcDw1QHD+YZhBjbWjWJ8vsm1enN8/JOatQ2JIIJt5WTd7vEAeXkg6pMkgRrqPdSzqRyvlF0z2eeJ038LZveSnNUEmJtmeX9kHJu2NZ5keqr+2W35/qFY30Jg3Eeh5X81B7bpGTOl/7oIhi138NtsfHoGk8+OlAzzYbA/RZM6ne/KVNbn7XOFxTHn8pPC/q0n6Sg0neLYTaslzQTodVnO1t3H07tkjlqtzqUQ5s5g3UPjtjh2iDCfgu5FPaNIggvBA5rVGbo0nHic2IuTMQNSVUts7fwIe5lOjUqtbAbLwKZIzOUkIH+7o+PUbRoCYEnUNH8zj9FsOzNntosDW8rnUn9aLJdxvxBw9AmnVw7aLHuH7xhkA6cYjLtktjo1Q5oc0hwIBBBkEHIhB04Lz1v9h/h7SrjKXB/kRcr0KVhH4rs/7k4/8ABg/9ZQPNk1i5gnkO5UhTEXPXkZ8lXdjgtaCLtkd4U/TN5jXRA0xtP4bpAIkWvYfbNNmOk2Im026qaqtbUaWny/Wir9ak6m/hMSNeY6c0EhQquDgQZ6GYTrD4jO47FRTcRxWJyg2z1k2S0gCwJnmgrZcQOfM8k2c+bEylKlO0hxP2hM2u0vJt680Ezs0RT4sg4iOcBOy05tzM9f0Uk+WtaBMDONIS1FpJFiRNu3JAHE9R9O6i9tMBab5D/HzKm3QJF5yjp9kxxuHkEk5tiRpbJBW8TSHC1w5AapLg6fqVIUKIdREkfXt7JoxvPQx/jyQbV+HG0zXwjWuMup+E840PorU6lz0WQ/hftX4OJ+GbNqiM7SMrLQdu7UqCqxnDFHJx1cZ9ggqH4ibbqVWPo4YH4bTFQjN8iQOjbHusrW8nYzA6sR+WpTafNhI+Tliu3aQbXe1ogAoGK0z8It7jSeMHWP7t/wDtE/wO/lv/AAnTksxK06vuk3EUKNbDjhLqbXCNCOvcINmlYL+K4naFU8hTH/qVsO621HVqIFUFtdkNqNOcx+bsVkP4jNLsXiTfJhFuUoG277yWjUD1KseHLTaLTKqO7L/PTW1laXNyzy16IHL2Zi08gc/JRO0q94I5eQOhT9lRxBF+IDlmFCV6bpuOrpzKBBlbhd07Zp/h3S2ZyNlEVSBrIvlpyPmn+BxLSI4bi/eM5QQtUlrXWiffqmVSWgPAmCD0MJxiKkg5ecmeUFJtaDYSTyvKCSwlZtS4Oovq3uFM4VsEkmTeJOp0hVFtFzHB1PPlob5dVY6dQgAGQdRytkgfMdGdiRMz5QksWJBER109EdGOZmJ0y9UTXDhsDPrHnogruAbDTaxLu5gpPG0YfI15xCd4OnLal/4na9Uli6HgnM2vkZhBxhyWubUFi1wPmDIW+YWqzE0GVLEPaD2OvusHogEZaSBMf57rSvws2iXUalBxuwhzf6XZj1CCwV3fBBtxDhcIWEbw1+PEVHcz9Fte81HjY5peW2NxnaLLCcdHxHxkHEdc0CMLZPwZ2iKmHfQdd1F0j+h8x7g+qxwK6fhFj/hbQa0m1VjmeY8Tfkg2x+Fit8Qfyhp6wdVkO/FKcVXkC7QJhbY9Y9v0z/q3kD+H0QU7d58EzlI9QVd6R4syb+yoGynFtU9/JaHhqZtll2tzQIOpwQQQDOhy+yRxAa8lr4zMOGsp3VpCY58uWhhN30IAi14Osfrkgre0cMaZv6gZxySWDqmbX76KV2uwikQ7nLfqPRV6jWAOgj9ZoE8RU4jyEj0iUqyle155aJrVqZ63lSuxqo4CRnJHWLIH2AwnCZIl5MAzGacikAXE5nXQQkaYi4OuZN4HLqnQqcRMWA6+iDlreImLkaDLqU74ZGcdBladUzBDZM3mc/qndD8nI8XrOqCsYQnjqCJ8ZtpcosOc2ZQ7ubJTDtis8f8AM9k0xjGtq316ZhA5ZRh0Trn3n9XU3uZtD4OJY4mzv3buxt84UI6jDWuGQMEkzmbJQjw6Z3N7CPU+oQa3tqqWmQ0O8LreUyvP7qkknmSfUrV3bTNSgHzlTcD5NIKyNmXkgUlSW7WL+Fi8PU/lrMPlxAH2JUUCja+DPIg+hlB6xqWnzWS77/8AyHkXMDvGq1Zr5Y082g+oCyHfKsP2mrfLhET0PogotI/v7a99VoGEqeECx8MZrPMRViu02n9Zq9bNhzQbWnKROXsgkqrQSJBmDfJN8axw8QvN+vLzS7zOmpPkOSQrVyOKMhAzAz1CCH2xPwozvnr5d1VJznnqrjth/FRcc/ynK4j/ACqfVYQc7G8oE23HfVPth1QOMXmxEDyP0TThkT5pTZjuGqBlxAj2kfJBYxSdBEgCOk/3Sxmw5aalHhjaAcxJP2Xbr/W/Lp9UDamCIJjPKMrqUw18xM3OkR8kyqU7CARa/eZy7J5h/EJy6Ec+fogrFS9eoJzdkm+1hk4HoLLvHUv+oqRYyDZKbQpk0zOmX2ugUwrg9hDokiQdZGnZBlcEASIjXQ9LfRMNmVbgG/t5Ap66nwOc0D83iHb9c0DjFbSLMJUYMnCB0nNU0lWzF4QPpuA/MZgdhoFUkBonZHsjCEoPT2xcXxYOhUnOiz14Qsb29i+OvVcCLv15C1zp7K/7H2jwbFo1JFqIHSbhZdUokXm+vMdjP2QRG1T4geSuO7z/AADPQ5j26qnY7InWQrXurU4hoBYZgeyCeqcOQJzjKw7lI1gJFgGDz/wnL6MnSByzPWyaYinImOeZ6/YoI3H1YpPF7Dw25m/yVcrC0x7q2bTwoFKrF4AI6AKr4lstGnMSgaVBAMfq6Sa8hzSMw4fNBBBbcKbm+Q8r5pbCCbHmUEEBYlsXGcj3TvDsiOrbo0EFZ2m8/tT4tkfZFjahLSOVx7okEEdgrSe31U3jXEtouJv4h5QgggPBG88reufdVjbNINrPaMuIokEDMFGSggg0nD1ydi4Zs2+K8HqGkkAqvtPERN7G+ovz+6CCCNx4lpnkFMbovgd+gQQQW+pSAaDFyc9fyyidSHht/D8skaCBnjKc06n9LfeVVg2R/wCIKJ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QTEhUUExQUFhUXFBcWGBgYFRUYFRUXFxQXGBgWFRcaHCggGBwlHBQXITEiJSksLi4uFx8zODMsNygtLisBCgoKBQUFDgUFDisZExkrKysrKysrKysrKysrKysrKysrKysrKysrKysrKysrKysrKysrKysrKysrKysrKysrK//AABEIAQQAsAMBIgACEQEDEQH/xAAcAAAABwEBAAAAAAAAAAAAAAAAAQMEBQYHAgj/xAA/EAABAwIDBgQEAwcDBAMBAAABAAIRAyEEMUEFBhJRYXEigZGhE7HB0Qcy8BQjQlJy4fEVM2IkJYKiNJKyFv/EABQBAQAAAAAAAAAAAAAAAAAAAAD/xAAUEQEAAAAAAAAAAAAAAAAAAAAA/9oADAMBAAIRAxEAPwDY+IocRRwhCDni7oSeaNEUA4jzQkokaAuJDjRFQO8G89HCjxEF3KQPdBPF3VcGuOaxfbH4mVXnwNYGzYSZPmqnit5673yHuF8pMdoQelm1eq6Dl5qo7XxLp4a1RmsBxiRyTnC7ZxdWWHEVRl/GReQI90HosvROqDmPULA9kYl4d4qj3GWTLnEAEXdn1SdENNnPfxNDmm9shcnuUG/opWJ7Ix1VrhNR7YcI8TrzJjtKvVLempSaDWZxN/maUFzCOUz2VtFlemKlMy0+x1BTuUB8SBcuUEHXEuCUZRFA5RIIFASCCIoAiQTDa+1KWGpmpWcGtaCZ59BzKAttY34VF75yaT2A1Xm3eDaxxFVzpMTaTn16Ky77fiG/Gh1Kmz4dDr+d/wDVyHRUaEClFk/VLGjGdhI7wdVxSJFxH3jJO6tT4rQQBItE5/q6BscQRHQpxQxBBnOTPySBoF31tcIUg5pPhBGs6eaCaweILSXMdINiOXVPmvw9TwlzqdTlmBz4Tq02t0VbZiYM2t1+sJzTxjcw5wPcOj5EIJ/FYWG/7ragm4gjTnJ9k52btd8Gn+YcMAH81hrzMaqsu2y+RIBj27c8tVKYcioQQ0AghzTlebieRBQXX8OtqilWfTJ/d1HDh5B0fX6LTw5Yfs9hD8o4TJ0JDte4MqY3K30bTr/sx4i15sXOJIcLWnmg1lBcU3TrK6QGVyUcoIHCIo0EBIkaKEHLisi/GfbzSG4YCTIc4/yxoOZWt1jY9ivMG82NNXE1XG8udBnSbIIouRseVyxsrsNOiDtjksIORb8ig0Odp3tf/wAktTwpi/yHzQHRr8OU2T3DYjjAt4hreex5p7svZZdciT2FlZdnbtcWYMHpE9ANEFNxmGLmzweL2I781DVaLhmIW6bO3Ra0EZtIt06JHbG5TajfC28QPqgxE1JEHPQ/dSmxsXEDTKOeZ/slN4d3KmHeeJpifZRFEkHrmgvdfatMh97nUm8QQT6lVaqAHGpxNmZAE8Ug2M6RZMG1D5GJ7DRPqrpIloyBFuf6CDbNx94Pj0hJkjwuvrofNW0LBdxdouoVS2w4+HPUB4P1W8tdKA3ISilBA8hEuiihARXMLpBBC70iocNU+FPHw2tM9CF5ix9NzXkPBDpuOUr1ZtOrwUnv/laT7Ly7trFmrWe83LnG8Rry9EFp3P3cD6PxHi7zYf8AEKbP4etf4uIjWAPorXsTZwp0qbP5WN9YU7SZBAvdBSqO5nDYtafUevNO6O5om/CB0Eq68KNtv8IIfBbvMaLAdbeym6GCA0XQeum1OyBdtIBGWpP4qArSgZ7R2ayq0te0EEcliu++6TsO8uYJYcuYW6ud1UVtvZ7KzOFwnl0sg84/C8UHI+R6QlatIh97wB5eeqteP2aWV+A8JaJAltwlKOyabKnMREdxM+/sggcG0zxOsWz4hmMr/VabulveZbQrnMANqZZWh33VC2aOF5D7iCDNoAd+Yjsnu0GT+UXFndwPDf2QbeCjVX3C2wcRQh/52QDzIMwT5gq0QgeShKJBACUEEEHFemHNLSJBBB7EQvMuO2SWY0UOVeD/APcL06QsT3pwP/e2uGTqjHHtwyfkg0fD0gSbZKTp0bfRRFLEgXcYm4GmaesxQ526IJBtMoFqRp151RuqwgWaOq64f1C4FULoVkANNJwlPiJOpUQJcSaY+r4TfSy7xD7QovGVTkLQJ8zkEGV72bRjEA25H5g/P1QbtI+B2ZFukZifdRu+I/fu65fruoKjiS0zMaFBbq1doqEukcVNwtpMRPqUwrbUDjM2c05cwB6qPx+MJIvaCfa31SDqXC0E5ACB3y+SDXvwlaT+0VP4SWMHUjiJ/wD0tChVz8Otm/AwFEH8z2/Ed3df5QrIUDlAlAlEUACNuaJdNCAOWTOPxce+q4R8N1QQb5SAei1lyqG18AGPrO4SeNwdAzNrx5oKftXbb2WDXGTNs29hyuopm/hYSwtIhxzIk+lk33nqYx8lrPhg6NI446n7Ko19nYjN7HdzH3Qa1s3ekPBM5dc1OjaLvg8Rm8FY1ueScRTpkHhc4DsbrdqmB/d8NoiPZBD4zeJrWnxDohQ3spu/KZ/Wiybexz6VZzQ48OijNmbRNN7SXECb+t0G4t3iHFHFexsZzUpTx4cJJAPfPusS/wBRFaqP3opxIHFYZzPFly9Vomz3VBSBc0EtH5hDmuHdBavitN579CmdeDI5hMKVe45HqPL3Ts0yJuTnJ0vkgxnfL/eI1Eie+irbP7K57+4MitOUjkqizwmYyyB5oFuDjfwyBBiegzUnsnZpxVUUgTL6jWDtqR2aCozZ9Nz3wxs3zJs3qStT/DrZ2Fo1g92Kp1KsHwtiGudqDN7fNBqdKkGtDRk0ADsBARuC6F0CEChRFGUJQGF0FyCjCAOCrO8FYmpwNbNhPnqrKSqxjKgdVqf1BvoB90FE2pRxTHGGB7DNwSCR1blKjsMyrVdAw9QHmeEe605rugRnhI0QV7dbYRbU43gS3IDn19VdK5gJns9uYA7oY5/CEFE3i2I2pULi0ExynNVYbHoE8MBtQZtOvqtQLg7OYylQe293mVvzsMaPbZw80FKxW6lI5EsPex8inOxcJWwkmjVZVZEmlxOk/wBPDkVLUdz8VTvh8X4To5s/WFPbN2VVpkHEVOKMixgZwnuLwgT2LvDh6vhexzXRkWOHdWulDh4QY6iJ8lE1fFIIDiyCWE5jR1N4iCu6eKAggcWkPs4dCRY58kEHvJsQVKjZAi4vmZFvdUOpuy/45YLy4tmMr3cVpu0qhLmkANysLyZ5wm+1v3GGqVw0lwBNs5JQZ3jt2303sYwTTJuRqRzR717A/Z2se3wuF5H0Xe6W8dQxQqXbxzOokzHqr3vpg/i0WwPL0QW/dCu5+DoOcZcWCTzKmCFH7v4T4WHpM5MCkUBEopRI0BhGuZRoDKoe18b8OrU/rcVeiso32qEVapGQcZQHtHeptNpP1Xe5OLq4vjqP8NFpAbe7jMn2WZ02uxNaBlPstW2LW/Z6RYbCJCC5YbFtnhGaVrAHSVSsJtYEkgxrCk8Nt4uMGA3mUEpimEXAEdkwwu3aTyWcUOGYKjcZvoxzjTpQ8xFrxPM5BUbb+AIIqMJDxeb37oNVZVaPy2CcB4dYlZbsbegubDrOFirLgtqE6oLHj6P5Xt/O3Lq12Y7SAmVGmCJbkRlyI08j7FcU8aSxxOg9hdOMKZk9ZyjMIEG0vEDGt11tgB1F7CJ4qb5Hc2TmrAk+v1TL47OINqODSQCJFnDkgznd/YJdiouBnIWsYbDiqWDMNPLlYqH226oazWUWhlOBJAEu7K5bFwHwmdT7dED4BGQukCECMoIpRSgOUYK5XUIDJWT71matcf8AMjXkFqzysz30ocOIf1PEOxH3CDNMAXYeo90flOqvb9rU61IEOBkaHXkoavhOJ51mEy2rgW4d/EWu4HhslubCP4o1zQR+Nx1Sm4hkkfrRNm4utWPC55A5ZDzTnEsJDXU6rKgMZ2cmzsPXBAhgnK4QX3dzBsY2LeUeqe7Zp03NMuve47e6z2hjcQwOPEw8NjfPouP9SxFZ3AwA84BhvfkgQ2hS+DUJDpE8ot1Vp3cc5wBaRGo17hV5my3EEO/NMW5yrdu3gzSdE2t/dBP7Bp8fxmyMy31EfNTeyz+7EzMQe4soXdmWlzj/ABOJ91M4armOp9ygQ2u+oaZ+Exz3WENzgkBx66qUo4WliGMcR4meoOoKe7BoQHO1J4R2Cef6XT+IavDDznBIDupGRKAsNgmyHESRlOnXun6AC6hASNGAhCBqguZRF0IO0AVXNs754bDzL+Nw/hZf1OQVA2zv/XxBLKUUmGxi7o/q0QaHvLvMygwhpa6obATIbzLvsspo7adXxD2vJJcJE8xmPNMK+JzvkOfueqrdXFllVr25tcCPsg07ZuFBkzp8k/xeFbUpwTBiAYn2UdsTGNqDwxDhPmdFN43DEs5dc0FNxm7uGdcgA2uDHsmn/wDGsN2vdH9V1Zf9N1Ik8yFw3ZomziD2/UII+hu4ynTA+EHSQTL9RqQFKYfB8IOQnkIaPJSOG2fH8Rdkn37MSJMW9kFR2phuDhOZ4rpF9Y8ZEjLl7qw4/Chzb21jWVW30Jc52UQB2H90Fj2XWDaYAOWXdSGErl9VrGm7onl2UC2wi5+pOXZChjPhv4GvPxI4i4adPmg1rD0w1oAyAhLSqBgN8KrDFVoqC15h32KtOz9vUauRLSdHfdBLgroJNrl1KDtBcyjlBne1/wARabbUGcZ/mcYHkM1n+8G91fESHVDw/wArTwt9NVC1Zm9yM/NNHZHoD2QB2JPr+rJ9ssTxOI5AGeajaLRM2+/2UvTpkNbHUm03QA5EgRoOar+0XeIKxsp28/12Vd2syHILfuRTNWjUNL/eoO4+H+ek/PzBHurph9rNLBcR73WXbmba/ZcUyp/CTwvH/F32Wk7z7Fdethrz4nMGRn+JneckElSxLSZBFh+o5p1QrNOcRrlHosmqbde10QWnzkeSOhvLUBzPY6oNhfUpME2+qi8dj9clQqO8IvxEhIYveM1PC2QOvzQT20dtXLuVvMlNsJX43CMhn1Ki8NhPimTMD5q27vbJLj4RJOmgjUnogktn7NdVeGA9XnRoVK29VDNqVw2zWuY0DoGD7ratm4BtFvC3UyTqSvP+2sQTtLEOOZrvz7wPkguLTMZHlyI5FcNquYdBMey4wlWQLZXQcwEl0kQMgQfNBYNl7deyAHn6HyVlwW9Aye3zHzIWbUsRmWuNul+nyTmhj5cOKY1OXsg13DYprxLSD5pxKyvBbRc27ZEZaKwbN3rcDw1QHD+YZhBjbWjWJ8vsm1enN8/JOatQ2JIIJt5WTd7vEAeXkg6pMkgRrqPdSzqRyvlF0z2eeJ038LZveSnNUEmJtmeX9kHJu2NZ5keqr+2W35/qFY30Jg3Eeh5X81B7bpGTOl/7oIhi138NtsfHoGk8+OlAzzYbA/RZM6ne/KVNbn7XOFxTHn8pPC/q0n6Sg0neLYTaslzQTodVnO1t3H07tkjlqtzqUQ5s5g3UPjtjh2iDCfgu5FPaNIggvBA5rVGbo0nHic2IuTMQNSVUts7fwIe5lOjUqtbAbLwKZIzOUkIH+7o+PUbRoCYEnUNH8zj9FsOzNntosDW8rnUn9aLJdxvxBw9AmnVw7aLHuH7xhkA6cYjLtktjo1Q5oc0hwIBBBkEHIhB04Lz1v9h/h7SrjKXB/kRcr0KVhH4rs/7k4/8ABg/9ZQPNk1i5gnkO5UhTEXPXkZ8lXdjgtaCLtkd4U/TN5jXRA0xtP4bpAIkWvYfbNNmOk2Im026qaqtbUaWny/Wir9ak6m/hMSNeY6c0EhQquDgQZ6GYTrD4jO47FRTcRxWJyg2z1k2S0gCwJnmgrZcQOfM8k2c+bEylKlO0hxP2hM2u0vJt680Ezs0RT4sg4iOcBOy05tzM9f0Uk+WtaBMDONIS1FpJFiRNu3JAHE9R9O6i9tMBab5D/HzKm3QJF5yjp9kxxuHkEk5tiRpbJBW8TSHC1w5AapLg6fqVIUKIdREkfXt7JoxvPQx/jyQbV+HG0zXwjWuMup+E840PorU6lz0WQ/hftX4OJ+GbNqiM7SMrLQdu7UqCqxnDFHJx1cZ9ggqH4ibbqVWPo4YH4bTFQjN8iQOjbHusrW8nYzA6sR+WpTafNhI+Tliu3aQbXe1ogAoGK0z8It7jSeMHWP7t/wDtE/wO/lv/AAnTksxK06vuk3EUKNbDjhLqbXCNCOvcINmlYL+K4naFU8hTH/qVsO621HVqIFUFtdkNqNOcx+bsVkP4jNLsXiTfJhFuUoG277yWjUD1KseHLTaLTKqO7L/PTW1laXNyzy16IHL2Zi08gc/JRO0q94I5eQOhT9lRxBF+IDlmFCV6bpuOrpzKBBlbhd07Zp/h3S2ZyNlEVSBrIvlpyPmn+BxLSI4bi/eM5QQtUlrXWiffqmVSWgPAmCD0MJxiKkg5ecmeUFJtaDYSTyvKCSwlZtS4Oovq3uFM4VsEkmTeJOp0hVFtFzHB1PPlob5dVY6dQgAGQdRytkgfMdGdiRMz5QksWJBER109EdGOZmJ0y9UTXDhsDPrHnogruAbDTaxLu5gpPG0YfI15xCd4OnLal/4na9Uli6HgnM2vkZhBxhyWubUFi1wPmDIW+YWqzE0GVLEPaD2OvusHogEZaSBMf57rSvws2iXUalBxuwhzf6XZj1CCwV3fBBtxDhcIWEbw1+PEVHcz9Fte81HjY5peW2NxnaLLCcdHxHxkHEdc0CMLZPwZ2iKmHfQdd1F0j+h8x7g+qxwK6fhFj/hbQa0m1VjmeY8Tfkg2x+Fit8Qfyhp6wdVkO/FKcVXkC7QJhbY9Y9v0z/q3kD+H0QU7d58EzlI9QVd6R4syb+yoGynFtU9/JaHhqZtll2tzQIOpwQQQDOhy+yRxAa8lr4zMOGsp3VpCY58uWhhN30IAi14Osfrkgre0cMaZv6gZxySWDqmbX76KV2uwikQ7nLfqPRV6jWAOgj9ZoE8RU4jyEj0iUqyle155aJrVqZ63lSuxqo4CRnJHWLIH2AwnCZIl5MAzGacikAXE5nXQQkaYi4OuZN4HLqnQqcRMWA6+iDlreImLkaDLqU74ZGcdBladUzBDZM3mc/qndD8nI8XrOqCsYQnjqCJ8ZtpcosOc2ZQ7ubJTDtis8f8AM9k0xjGtq316ZhA5ZRh0Trn3n9XU3uZtD4OJY4mzv3buxt84UI6jDWuGQMEkzmbJQjw6Z3N7CPU+oQa3tqqWmQ0O8LreUyvP7qkknmSfUrV3bTNSgHzlTcD5NIKyNmXkgUlSW7WL+Fi8PU/lrMPlxAH2JUUCja+DPIg+hlB6xqWnzWS77/8AyHkXMDvGq1Zr5Y082g+oCyHfKsP2mrfLhET0PogotI/v7a99VoGEqeECx8MZrPMRViu02n9Zq9bNhzQbWnKROXsgkqrQSJBmDfJN8axw8QvN+vLzS7zOmpPkOSQrVyOKMhAzAz1CCH2xPwozvnr5d1VJznnqrjth/FRcc/ynK4j/ACqfVYQc7G8oE23HfVPth1QOMXmxEDyP0TThkT5pTZjuGqBlxAj2kfJBYxSdBEgCOk/3Sxmw5aalHhjaAcxJP2Xbr/W/Lp9UDamCIJjPKMrqUw18xM3OkR8kyqU7CARa/eZy7J5h/EJy6Ec+fogrFS9eoJzdkm+1hk4HoLLvHUv+oqRYyDZKbQpk0zOmX2ugUwrg9hDokiQdZGnZBlcEASIjXQ9LfRMNmVbgG/t5Ap66nwOc0D83iHb9c0DjFbSLMJUYMnCB0nNU0lWzF4QPpuA/MZgdhoFUkBonZHsjCEoPT2xcXxYOhUnOiz14Qsb29i+OvVcCLv15C1zp7K/7H2jwbFo1JFqIHSbhZdUokXm+vMdjP2QRG1T4geSuO7z/AADPQ5j26qnY7InWQrXurU4hoBYZgeyCeqcOQJzjKw7lI1gJFgGDz/wnL6MnSByzPWyaYinImOeZ6/YoI3H1YpPF7Dw25m/yVcrC0x7q2bTwoFKrF4AI6AKr4lstGnMSgaVBAMfq6Sa8hzSMw4fNBBBbcKbm+Q8r5pbCCbHmUEEBYlsXGcj3TvDsiOrbo0EFZ2m8/tT4tkfZFjahLSOVx7okEEdgrSe31U3jXEtouJv4h5QgggPBG88reufdVjbNINrPaMuIokEDMFGSggg0nD1ydi4Zs2+K8HqGkkAqvtPERN7G+ovz+6CCCNx4lpnkFMbovgd+gQQQW+pSAaDFyc9fyyidSHht/D8skaCBnjKc06n9LfeVVg2R/wCIKJ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data:image/jpeg;base64,/9j/4AAQSkZJRgABAQAAAQABAAD/2wCEAAkGBxQTEhUUExQUFhUXFBcWGBgYFRUYFRUXFxQXGBgWFRcaHCggGBwlHBQXITEiJSksLi4uFx8zODMsNygtLisBCgoKBQUFDgUFDisZExkrKysrKysrKysrKysrKysrKysrKysrKysrKysrKysrKysrKysrKysrKysrKysrKysrK//AABEIAQQAsAMBIgACEQEDEQH/xAAcAAAABwEBAAAAAAAAAAAAAAAAAQMEBQYHAgj/xAA/EAABAwIDBgQEAwcDBAMBAAABAAIRAyEEMUEFBhJRYXEigZGhE7HB0Qcy8BQjQlJy4fEVM2IkJYKiNJKyFv/EABQBAQAAAAAAAAAAAAAAAAAAAAD/xAAUEQEAAAAAAAAAAAAAAAAAAAAA/9oADAMBAAIRAxEAPwDY+IocRRwhCDni7oSeaNEUA4jzQkokaAuJDjRFQO8G89HCjxEF3KQPdBPF3VcGuOaxfbH4mVXnwNYGzYSZPmqnit5673yHuF8pMdoQelm1eq6Dl5qo7XxLp4a1RmsBxiRyTnC7ZxdWWHEVRl/GReQI90HosvROqDmPULA9kYl4d4qj3GWTLnEAEXdn1SdENNnPfxNDmm9shcnuUG/opWJ7Ix1VrhNR7YcI8TrzJjtKvVLempSaDWZxN/maUFzCOUz2VtFlemKlMy0+x1BTuUB8SBcuUEHXEuCUZRFA5RIIFASCCIoAiQTDa+1KWGpmpWcGtaCZ59BzKAttY34VF75yaT2A1Xm3eDaxxFVzpMTaTn16Ky77fiG/Gh1Kmz4dDr+d/wDVyHRUaEClFk/VLGjGdhI7wdVxSJFxH3jJO6tT4rQQBItE5/q6BscQRHQpxQxBBnOTPySBoF31tcIUg5pPhBGs6eaCaweILSXMdINiOXVPmvw9TwlzqdTlmBz4Tq02t0VbZiYM2t1+sJzTxjcw5wPcOj5EIJ/FYWG/7ragm4gjTnJ9k52btd8Gn+YcMAH81hrzMaqsu2y+RIBj27c8tVKYcioQQ0AghzTlebieRBQXX8OtqilWfTJ/d1HDh5B0fX6LTw5Yfs9hD8o4TJ0JDte4MqY3K30bTr/sx4i15sXOJIcLWnmg1lBcU3TrK6QGVyUcoIHCIo0EBIkaKEHLisi/GfbzSG4YCTIc4/yxoOZWt1jY9ivMG82NNXE1XG8udBnSbIIouRseVyxsrsNOiDtjksIORb8ig0Odp3tf/wAktTwpi/yHzQHRr8OU2T3DYjjAt4hreex5p7svZZdciT2FlZdnbtcWYMHpE9ANEFNxmGLmzweL2I781DVaLhmIW6bO3Ra0EZtIt06JHbG5TajfC28QPqgxE1JEHPQ/dSmxsXEDTKOeZ/slN4d3KmHeeJpifZRFEkHrmgvdfatMh97nUm8QQT6lVaqAHGpxNmZAE8Ug2M6RZMG1D5GJ7DRPqrpIloyBFuf6CDbNx94Pj0hJkjwuvrofNW0LBdxdouoVS2w4+HPUB4P1W8tdKA3ISilBA8hEuiihARXMLpBBC70iocNU+FPHw2tM9CF5ix9NzXkPBDpuOUr1ZtOrwUnv/laT7Ly7trFmrWe83LnG8Rry9EFp3P3cD6PxHi7zYf8AEKbP4etf4uIjWAPorXsTZwp0qbP5WN9YU7SZBAvdBSqO5nDYtafUevNO6O5om/CB0Eq68KNtv8IIfBbvMaLAdbeym6GCA0XQeum1OyBdtIBGWpP4qArSgZ7R2ayq0te0EEcliu++6TsO8uYJYcuYW6ud1UVtvZ7KzOFwnl0sg84/C8UHI+R6QlatIh97wB5eeqteP2aWV+A8JaJAltwlKOyabKnMREdxM+/sggcG0zxOsWz4hmMr/VabulveZbQrnMANqZZWh33VC2aOF5D7iCDNoAd+Yjsnu0GT+UXFndwPDf2QbeCjVX3C2wcRQh/52QDzIMwT5gq0QgeShKJBACUEEEHFemHNLSJBBB7EQvMuO2SWY0UOVeD/APcL06QsT3pwP/e2uGTqjHHtwyfkg0fD0gSbZKTp0bfRRFLEgXcYm4GmaesxQ526IJBtMoFqRp151RuqwgWaOq64f1C4FULoVkANNJwlPiJOpUQJcSaY+r4TfSy7xD7QovGVTkLQJ8zkEGV72bRjEA25H5g/P1QbtI+B2ZFukZifdRu+I/fu65fruoKjiS0zMaFBbq1doqEukcVNwtpMRPqUwrbUDjM2c05cwB6qPx+MJIvaCfa31SDqXC0E5ACB3y+SDXvwlaT+0VP4SWMHUjiJ/wD0tChVz8Otm/AwFEH8z2/Ed3df5QrIUDlAlAlEUACNuaJdNCAOWTOPxce+q4R8N1QQb5SAei1lyqG18AGPrO4SeNwdAzNrx5oKftXbb2WDXGTNs29hyuopm/hYSwtIhxzIk+lk33nqYx8lrPhg6NI446n7Ko19nYjN7HdzH3Qa1s3ekPBM5dc1OjaLvg8Rm8FY1ueScRTpkHhc4DsbrdqmB/d8NoiPZBD4zeJrWnxDohQ3spu/KZ/Wiybexz6VZzQ48OijNmbRNN7SXECb+t0G4t3iHFHFexsZzUpTx4cJJAPfPusS/wBRFaqP3opxIHFYZzPFly9Vomz3VBSBc0EtH5hDmuHdBavitN579CmdeDI5hMKVe45HqPL3Ts0yJuTnJ0vkgxnfL/eI1Eie+irbP7K57+4MitOUjkqizwmYyyB5oFuDjfwyBBiegzUnsnZpxVUUgTL6jWDtqR2aCozZ9Nz3wxs3zJs3qStT/DrZ2Fo1g92Kp1KsHwtiGudqDN7fNBqdKkGtDRk0ADsBARuC6F0CEChRFGUJQGF0FyCjCAOCrO8FYmpwNbNhPnqrKSqxjKgdVqf1BvoB90FE2pRxTHGGB7DNwSCR1blKjsMyrVdAw9QHmeEe605rugRnhI0QV7dbYRbU43gS3IDn19VdK5gJns9uYA7oY5/CEFE3i2I2pULi0ExynNVYbHoE8MBtQZtOvqtQLg7OYylQe293mVvzsMaPbZw80FKxW6lI5EsPex8inOxcJWwkmjVZVZEmlxOk/wBPDkVLUdz8VTvh8X4To5s/WFPbN2VVpkHEVOKMixgZwnuLwgT2LvDh6vhexzXRkWOHdWulDh4QY6iJ8lE1fFIIDiyCWE5jR1N4iCu6eKAggcWkPs4dCRY58kEHvJsQVKjZAi4vmZFvdUOpuy/45YLy4tmMr3cVpu0qhLmkANysLyZ5wm+1v3GGqVw0lwBNs5JQZ3jt2303sYwTTJuRqRzR717A/Z2se3wuF5H0Xe6W8dQxQqXbxzOokzHqr3vpg/i0WwPL0QW/dCu5+DoOcZcWCTzKmCFH7v4T4WHpM5MCkUBEopRI0BhGuZRoDKoe18b8OrU/rcVeiso32qEVapGQcZQHtHeptNpP1Xe5OLq4vjqP8NFpAbe7jMn2WZ02uxNaBlPstW2LW/Z6RYbCJCC5YbFtnhGaVrAHSVSsJtYEkgxrCk8Nt4uMGA3mUEpimEXAEdkwwu3aTyWcUOGYKjcZvoxzjTpQ8xFrxPM5BUbb+AIIqMJDxeb37oNVZVaPy2CcB4dYlZbsbegubDrOFirLgtqE6oLHj6P5Xt/O3Lq12Y7SAmVGmCJbkRlyI08j7FcU8aSxxOg9hdOMKZk9ZyjMIEG0vEDGt11tgB1F7CJ4qb5Hc2TmrAk+v1TL47OINqODSQCJFnDkgznd/YJdiouBnIWsYbDiqWDMNPLlYqH226oazWUWhlOBJAEu7K5bFwHwmdT7dED4BGQukCECMoIpRSgOUYK5XUIDJWT71matcf8AMjXkFqzysz30ocOIf1PEOxH3CDNMAXYeo90flOqvb9rU61IEOBkaHXkoavhOJ51mEy2rgW4d/EWu4HhslubCP4o1zQR+Nx1Sm4hkkfrRNm4utWPC55A5ZDzTnEsJDXU6rKgMZ2cmzsPXBAhgnK4QX3dzBsY2LeUeqe7Zp03NMuve47e6z2hjcQwOPEw8NjfPouP9SxFZ3AwA84BhvfkgQ2hS+DUJDpE8ot1Vp3cc5wBaRGo17hV5my3EEO/NMW5yrdu3gzSdE2t/dBP7Bp8fxmyMy31EfNTeyz+7EzMQe4soXdmWlzj/ABOJ91M4armOp9ygQ2u+oaZ+Exz3WENzgkBx66qUo4WliGMcR4meoOoKe7BoQHO1J4R2Cef6XT+IavDDznBIDupGRKAsNgmyHESRlOnXun6AC6hASNGAhCBqguZRF0IO0AVXNs754bDzL+Nw/hZf1OQVA2zv/XxBLKUUmGxi7o/q0QaHvLvMygwhpa6obATIbzLvsspo7adXxD2vJJcJE8xmPNMK+JzvkOfueqrdXFllVr25tcCPsg07ZuFBkzp8k/xeFbUpwTBiAYn2UdsTGNqDwxDhPmdFN43DEs5dc0FNxm7uGdcgA2uDHsmn/wDGsN2vdH9V1Zf9N1Ik8yFw3ZomziD2/UII+hu4ynTA+EHSQTL9RqQFKYfB8IOQnkIaPJSOG2fH8Rdkn37MSJMW9kFR2phuDhOZ4rpF9Y8ZEjLl7qw4/Chzb21jWVW30Jc52UQB2H90Fj2XWDaYAOWXdSGErl9VrGm7onl2UC2wi5+pOXZChjPhv4GvPxI4i4adPmg1rD0w1oAyAhLSqBgN8KrDFVoqC15h32KtOz9vUauRLSdHfdBLgroJNrl1KDtBcyjlBne1/wARabbUGcZ/mcYHkM1n+8G91fESHVDw/wArTwt9NVC1Zm9yM/NNHZHoD2QB2JPr+rJ9ssTxOI5AGeajaLRM2+/2UvTpkNbHUm03QA5EgRoOar+0XeIKxsp28/12Vd2syHILfuRTNWjUNL/eoO4+H+ek/PzBHurph9rNLBcR73WXbmba/ZcUyp/CTwvH/F32Wk7z7Fdethrz4nMGRn+JneckElSxLSZBFh+o5p1QrNOcRrlHosmqbde10QWnzkeSOhvLUBzPY6oNhfUpME2+qi8dj9clQqO8IvxEhIYveM1PC2QOvzQT20dtXLuVvMlNsJX43CMhn1Ki8NhPimTMD5q27vbJLj4RJOmgjUnogktn7NdVeGA9XnRoVK29VDNqVw2zWuY0DoGD7ratm4BtFvC3UyTqSvP+2sQTtLEOOZrvz7wPkguLTMZHlyI5FcNquYdBMey4wlWQLZXQcwEl0kQMgQfNBYNl7deyAHn6HyVlwW9Aye3zHzIWbUsRmWuNul+nyTmhj5cOKY1OXsg13DYprxLSD5pxKyvBbRc27ZEZaKwbN3rcDw1QHD+YZhBjbWjWJ8vsm1enN8/JOatQ2JIIJt5WTd7vEAeXkg6pMkgRrqPdSzqRyvlF0z2eeJ038LZveSnNUEmJtmeX9kHJu2NZ5keqr+2W35/qFY30Jg3Eeh5X81B7bpGTOl/7oIhi138NtsfHoGk8+OlAzzYbA/RZM6ne/KVNbn7XOFxTHn8pPC/q0n6Sg0neLYTaslzQTodVnO1t3H07tkjlqtzqUQ5s5g3UPjtjh2iDCfgu5FPaNIggvBA5rVGbo0nHic2IuTMQNSVUts7fwIe5lOjUqtbAbLwKZIzOUkIH+7o+PUbRoCYEnUNH8zj9FsOzNntosDW8rnUn9aLJdxvxBw9AmnVw7aLHuH7xhkA6cYjLtktjo1Q5oc0hwIBBBkEHIhB04Lz1v9h/h7SrjKXB/kRcr0KVhH4rs/7k4/8ABg/9ZQPNk1i5gnkO5UhTEXPXkZ8lXdjgtaCLtkd4U/TN5jXRA0xtP4bpAIkWvYfbNNmOk2Im026qaqtbUaWny/Wir9ak6m/hMSNeY6c0EhQquDgQZ6GYTrD4jO47FRTcRxWJyg2z1k2S0gCwJnmgrZcQOfM8k2c+bEylKlO0hxP2hM2u0vJt680Ezs0RT4sg4iOcBOy05tzM9f0Uk+WtaBMDONIS1FpJFiRNu3JAHE9R9O6i9tMBab5D/HzKm3QJF5yjp9kxxuHkEk5tiRpbJBW8TSHC1w5AapLg6fqVIUKIdREkfXt7JoxvPQx/jyQbV+HG0zXwjWuMup+E840PorU6lz0WQ/hftX4OJ+GbNqiM7SMrLQdu7UqCqxnDFHJx1cZ9ggqH4ibbqVWPo4YH4bTFQjN8iQOjbHusrW8nYzA6sR+WpTafNhI+Tliu3aQbXe1ogAoGK0z8It7jSeMHWP7t/wDtE/wO/lv/AAnTksxK06vuk3EUKNbDjhLqbXCNCOvcINmlYL+K4naFU8hTH/qVsO621HVqIFUFtdkNqNOcx+bsVkP4jNLsXiTfJhFuUoG277yWjUD1KseHLTaLTKqO7L/PTW1laXNyzy16IHL2Zi08gc/JRO0q94I5eQOhT9lRxBF+IDlmFCV6bpuOrpzKBBlbhd07Zp/h3S2ZyNlEVSBrIvlpyPmn+BxLSI4bi/eM5QQtUlrXWiffqmVSWgPAmCD0MJxiKkg5ecmeUFJtaDYSTyvKCSwlZtS4Oovq3uFM4VsEkmTeJOp0hVFtFzHB1PPlob5dVY6dQgAGQdRytkgfMdGdiRMz5QksWJBER109EdGOZmJ0y9UTXDhsDPrHnogruAbDTaxLu5gpPG0YfI15xCd4OnLal/4na9Uli6HgnM2vkZhBxhyWubUFi1wPmDIW+YWqzE0GVLEPaD2OvusHogEZaSBMf57rSvws2iXUalBxuwhzf6XZj1CCwV3fBBtxDhcIWEbw1+PEVHcz9Fte81HjY5peW2NxnaLLCcdHxHxkHEdc0CMLZPwZ2iKmHfQdd1F0j+h8x7g+qxwK6fhFj/hbQa0m1VjmeY8Tfkg2x+Fit8Qfyhp6wdVkO/FKcVXkC7QJhbY9Y9v0z/q3kD+H0QU7d58EzlI9QVd6R4syb+yoGynFtU9/JaHhqZtll2tzQIOpwQQQDOhy+yRxAa8lr4zMOGsp3VpCY58uWhhN30IAi14Osfrkgre0cMaZv6gZxySWDqmbX76KV2uwikQ7nLfqPRV6jWAOgj9ZoE8RU4jyEj0iUqyle155aJrVqZ63lSuxqo4CRnJHWLIH2AwnCZIl5MAzGacikAXE5nXQQkaYi4OuZN4HLqnQqcRMWA6+iDlreImLkaDLqU74ZGcdBladUzBDZM3mc/qndD8nI8XrOqCsYQnjqCJ8ZtpcosOc2ZQ7ubJTDtis8f8AM9k0xjGtq316ZhA5ZRh0Trn3n9XU3uZtD4OJY4mzv3buxt84UI6jDWuGQMEkzmbJQjw6Z3N7CPU+oQa3tqqWmQ0O8LreUyvP7qkknmSfUrV3bTNSgHzlTcD5NIKyNmXkgUlSW7WL+Fi8PU/lrMPlxAH2JUUCja+DPIg+hlB6xqWnzWS77/8AyHkXMDvGq1Zr5Y082g+oCyHfKsP2mrfLhET0PogotI/v7a99VoGEqeECx8MZrPMRViu02n9Zq9bNhzQbWnKROXsgkqrQSJBmDfJN8axw8QvN+vLzS7zOmpPkOSQrVyOKMhAzAz1CCH2xPwozvnr5d1VJznnqrjth/FRcc/ynK4j/ACqfVYQc7G8oE23HfVPth1QOMXmxEDyP0TThkT5pTZjuGqBlxAj2kfJBYxSdBEgCOk/3Sxmw5aalHhjaAcxJP2Xbr/W/Lp9UDamCIJjPKMrqUw18xM3OkR8kyqU7CARa/eZy7J5h/EJy6Ec+fogrFS9eoJzdkm+1hk4HoLLvHUv+oqRYyDZKbQpk0zOmX2ugUwrg9hDokiQdZGnZBlcEASIjXQ9LfRMNmVbgG/t5Ap66nwOc0D83iHb9c0DjFbSLMJUYMnCB0nNU0lWzF4QPpuA/MZgdhoFUkBonZHsjCEoPT2xcXxYOhUnOiz14Qsb29i+OvVcCLv15C1zp7K/7H2jwbFo1JFqIHSbhZdUokXm+vMdjP2QRG1T4geSuO7z/AADPQ5j26qnY7InWQrXurU4hoBYZgeyCeqcOQJzjKw7lI1gJFgGDz/wnL6MnSByzPWyaYinImOeZ6/YoI3H1YpPF7Dw25m/yVcrC0x7q2bTwoFKrF4AI6AKr4lstGnMSgaVBAMfq6Sa8hzSMw4fNBBBbcKbm+Q8r5pbCCbHmUEEBYlsXGcj3TvDsiOrbo0EFZ2m8/tT4tkfZFjahLSOVx7okEEdgrSe31U3jXEtouJv4h5QgggPBG88reufdVjbNINrPaMuIokEDMFGSggg0nD1ydi4Zs2+K8HqGkkAqvtPERN7G+ovz+6CCCNx4lpnkFMbovgd+gQQQW+pSAaDFyc9fyyidSHht/D8skaCBnjKc06n9LfeVVg2R/wCIKJBB/9k="/>
          <p:cNvSpPr>
            <a:spLocks noChangeAspect="1" noChangeArrowheads="1"/>
          </p:cNvSpPr>
          <p:nvPr/>
        </p:nvSpPr>
        <p:spPr bwMode="auto">
          <a:xfrm>
            <a:off x="155575" y="-1485900"/>
            <a:ext cx="2095500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upa 20"/>
          <p:cNvGrpSpPr/>
          <p:nvPr/>
        </p:nvGrpSpPr>
        <p:grpSpPr>
          <a:xfrm>
            <a:off x="323528" y="908720"/>
            <a:ext cx="8640960" cy="1457583"/>
            <a:chOff x="323528" y="908720"/>
            <a:chExt cx="8640960" cy="1457583"/>
          </a:xfrm>
        </p:grpSpPr>
        <p:pic>
          <p:nvPicPr>
            <p:cNvPr id="4106" name="Picture 10" descr="David Boh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980728"/>
              <a:ext cx="864096" cy="1276505"/>
            </a:xfrm>
            <a:prstGeom prst="rect">
              <a:avLst/>
            </a:prstGeom>
            <a:noFill/>
          </p:spPr>
        </p:pic>
        <p:sp>
          <p:nvSpPr>
            <p:cNvPr id="8" name="Prostokąt 7"/>
            <p:cNvSpPr/>
            <p:nvPr/>
          </p:nvSpPr>
          <p:spPr>
            <a:xfrm>
              <a:off x="1547664" y="908720"/>
              <a:ext cx="1527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David Bohm</a:t>
              </a:r>
              <a:endParaRPr lang="en-US" b="1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1547664" y="1196752"/>
              <a:ext cx="741682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/>
                <a:t>Teoria parametrów ukrytych – cząstki mają dobrze określone wszystkie własności fizyczne niezależnie od obserwatora tylko nie mamy do nich dostępu. Sprowadza mechanikę kwantową do klasycznej fizyki statystycznej. </a:t>
              </a:r>
              <a:br>
                <a:rPr lang="pl-PL" sz="1400" dirty="0" smtClean="0"/>
              </a:br>
              <a:endParaRPr lang="pl-PL" sz="1400" dirty="0" smtClean="0"/>
            </a:p>
            <a:p>
              <a:r>
                <a:rPr lang="pl-PL" sz="1400" dirty="0" smtClean="0"/>
                <a:t>Łamanie nierówności Bella wyklucza istnienie lokalnej teorii parametrów ukrytych</a:t>
              </a:r>
              <a:endParaRPr lang="en-US" sz="1400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23528" y="908720"/>
              <a:ext cx="8568952" cy="144016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23528" y="2519517"/>
            <a:ext cx="8640960" cy="2080195"/>
            <a:chOff x="323528" y="2519517"/>
            <a:chExt cx="8640960" cy="2080195"/>
          </a:xfrm>
        </p:grpSpPr>
        <p:pic>
          <p:nvPicPr>
            <p:cNvPr id="4108" name="Picture 12" descr="http://media.radiosai.org/journals/Vol_05/01MAY07/images/FeatureArticles/SFI/RogerPenros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519517"/>
              <a:ext cx="1378967" cy="1368152"/>
            </a:xfrm>
            <a:prstGeom prst="rect">
              <a:avLst/>
            </a:prstGeom>
            <a:noFill/>
          </p:spPr>
        </p:pic>
        <p:sp>
          <p:nvSpPr>
            <p:cNvPr id="11" name="Prostokąt 10"/>
            <p:cNvSpPr/>
            <p:nvPr/>
          </p:nvSpPr>
          <p:spPr>
            <a:xfrm>
              <a:off x="323528" y="2519517"/>
              <a:ext cx="8640960" cy="2061611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691680" y="2591525"/>
              <a:ext cx="1795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Roger </a:t>
              </a:r>
              <a:r>
                <a:rPr lang="pl-PL" b="1" dirty="0" err="1" smtClean="0"/>
                <a:t>Penrose</a:t>
              </a:r>
              <a:endParaRPr lang="en-US" b="1" dirty="0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691680" y="2879557"/>
              <a:ext cx="691276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/>
                <a:t>„Nie można pogodzić się z teorią kwantów. Musimy ją zmienić, tak by dostarczała  wiarygodnego obrazu świata […] Jeśli zinterpretujemy dosłownie deklarację niektórych najsłynniejszych zwolenników teorii  kwantów, to nie otrzymamy w ogóle żadnego obrazu świata” (Cienie Umysłu)</a:t>
              </a:r>
            </a:p>
            <a:p>
              <a:endParaRPr lang="pl-PL" sz="1400" dirty="0" smtClean="0"/>
            </a:p>
            <a:p>
              <a:endParaRPr lang="pl-PL" sz="1400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39552" y="3861048"/>
              <a:ext cx="83529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Funkcja falowa i jej kolaps są realne. Kolaps spowodowany jest grawitacją – niemożliwość istnienia superpozycji dwóch różnych geometrii czasoprzestrzeni. Fenomen świadomości związany z nową fizyką odpowiedzialną za kolaps</a:t>
              </a:r>
              <a:endParaRPr lang="en-US" sz="1400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323528" y="4797152"/>
            <a:ext cx="8820472" cy="1845405"/>
            <a:chOff x="323528" y="4797152"/>
            <a:chExt cx="8820472" cy="1845405"/>
          </a:xfrm>
        </p:grpSpPr>
        <p:sp>
          <p:nvSpPr>
            <p:cNvPr id="16" name="Prostokąt 15"/>
            <p:cNvSpPr/>
            <p:nvPr/>
          </p:nvSpPr>
          <p:spPr>
            <a:xfrm>
              <a:off x="323528" y="4797152"/>
              <a:ext cx="8640960" cy="172819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pic>
          <p:nvPicPr>
            <p:cNvPr id="4110" name="Picture 14" descr="Hugh-Everet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869160"/>
              <a:ext cx="945835" cy="1296144"/>
            </a:xfrm>
            <a:prstGeom prst="rect">
              <a:avLst/>
            </a:prstGeom>
            <a:noFill/>
          </p:spPr>
        </p:pic>
        <p:sp>
          <p:nvSpPr>
            <p:cNvPr id="18" name="Prostokąt 17"/>
            <p:cNvSpPr/>
            <p:nvPr/>
          </p:nvSpPr>
          <p:spPr>
            <a:xfrm>
              <a:off x="1403648" y="4869160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Hugh</a:t>
              </a:r>
              <a:r>
                <a:rPr lang="pl-PL" b="1" dirty="0" smtClean="0"/>
                <a:t> Everett</a:t>
              </a:r>
              <a:endParaRPr lang="en-US" b="1" dirty="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403648" y="5903893"/>
              <a:ext cx="77403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sz="1400" dirty="0" smtClean="0"/>
            </a:p>
            <a:p>
              <a:r>
                <a:rPr lang="pl-PL" sz="1400" dirty="0" smtClean="0"/>
                <a:t>„Funkcję falową traktujemy  jako podstawowy byt fizyczny”</a:t>
              </a:r>
            </a:p>
            <a:p>
              <a:endParaRPr lang="pl-PL" sz="1400" dirty="0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1403648" y="5157192"/>
              <a:ext cx="74168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/>
                <a:t>Nigdy nie następuje kolaps. Istnieją wszystkie składniki superpozycji – nasza świadomość jest też układem kwantowym i żyje w jednym z tych składników i dlatego obserwuje konkretne wyniki. Równolegle istnieją inne „nasze świadomości”  obserwujące inne wyniki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Nie da się opisać wszechświata od zewnątrz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Nie możemy usunąć obserwatora z opisu</a:t>
            </a:r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Przesłanie mechaniki kwantowej</a:t>
            </a:r>
            <a:endParaRPr lang="en-US" dirty="0"/>
          </a:p>
        </p:txBody>
      </p:sp>
      <p:grpSp>
        <p:nvGrpSpPr>
          <p:cNvPr id="17" name="Grupa 16"/>
          <p:cNvGrpSpPr/>
          <p:nvPr/>
        </p:nvGrpSpPr>
        <p:grpSpPr>
          <a:xfrm>
            <a:off x="539552" y="2132856"/>
            <a:ext cx="7992888" cy="3744416"/>
            <a:chOff x="539552" y="2132856"/>
            <a:chExt cx="7992888" cy="3744416"/>
          </a:xfrm>
        </p:grpSpPr>
        <p:sp>
          <p:nvSpPr>
            <p:cNvPr id="7" name="Chmurka 6"/>
            <p:cNvSpPr/>
            <p:nvPr/>
          </p:nvSpPr>
          <p:spPr>
            <a:xfrm>
              <a:off x="539552" y="2852936"/>
              <a:ext cx="2376264" cy="10081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Wiele światów</a:t>
              </a:r>
              <a:endParaRPr lang="en-US" dirty="0"/>
            </a:p>
          </p:txBody>
        </p:sp>
        <p:sp>
          <p:nvSpPr>
            <p:cNvPr id="8" name="Chmurka 7"/>
            <p:cNvSpPr/>
            <p:nvPr/>
          </p:nvSpPr>
          <p:spPr>
            <a:xfrm>
              <a:off x="6084168" y="2780928"/>
              <a:ext cx="2448272" cy="10081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Kosmiczna świadomość</a:t>
              </a:r>
              <a:endParaRPr lang="en-US" dirty="0"/>
            </a:p>
          </p:txBody>
        </p:sp>
        <p:sp>
          <p:nvSpPr>
            <p:cNvPr id="9" name="Chmurka 8"/>
            <p:cNvSpPr/>
            <p:nvPr/>
          </p:nvSpPr>
          <p:spPr>
            <a:xfrm>
              <a:off x="3635896" y="3356992"/>
              <a:ext cx="2376264" cy="10081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Twierdzenie Godla</a:t>
              </a:r>
              <a:endParaRPr lang="en-US" dirty="0"/>
            </a:p>
          </p:txBody>
        </p:sp>
        <p:sp>
          <p:nvSpPr>
            <p:cNvPr id="10" name="Chmurka 9"/>
            <p:cNvSpPr/>
            <p:nvPr/>
          </p:nvSpPr>
          <p:spPr>
            <a:xfrm>
              <a:off x="1187624" y="3933056"/>
              <a:ext cx="2376264" cy="10081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Buddyzm</a:t>
              </a:r>
              <a:endParaRPr lang="en-US" dirty="0"/>
            </a:p>
          </p:txBody>
        </p:sp>
        <p:sp>
          <p:nvSpPr>
            <p:cNvPr id="11" name="Chmurka 10"/>
            <p:cNvSpPr/>
            <p:nvPr/>
          </p:nvSpPr>
          <p:spPr>
            <a:xfrm>
              <a:off x="3059832" y="2132856"/>
              <a:ext cx="2376264" cy="10081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Dualizm</a:t>
              </a:r>
              <a:endParaRPr lang="en-US" dirty="0"/>
            </a:p>
          </p:txBody>
        </p:sp>
        <p:sp>
          <p:nvSpPr>
            <p:cNvPr id="12" name="Chmurka 11"/>
            <p:cNvSpPr/>
            <p:nvPr/>
          </p:nvSpPr>
          <p:spPr>
            <a:xfrm>
              <a:off x="3203848" y="4869160"/>
              <a:ext cx="2520280" cy="10081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Nielokalność</a:t>
              </a:r>
              <a:endParaRPr lang="en-US" dirty="0"/>
            </a:p>
          </p:txBody>
        </p:sp>
        <p:sp>
          <p:nvSpPr>
            <p:cNvPr id="13" name="Chmurka 12"/>
            <p:cNvSpPr/>
            <p:nvPr/>
          </p:nvSpPr>
          <p:spPr>
            <a:xfrm>
              <a:off x="6156176" y="4293096"/>
              <a:ext cx="2376264" cy="100811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Wolna wola</a:t>
              </a:r>
              <a:endParaRPr lang="en-US" dirty="0"/>
            </a:p>
          </p:txBody>
        </p:sp>
      </p:grpSp>
      <p:pic>
        <p:nvPicPr>
          <p:cNvPr id="14" name="Obraz 13" descr="urey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340768"/>
            <a:ext cx="1258806" cy="1296144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283968" y="587727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/>
              <a:t>O czym nie można mówić, o tym trzeba milczeć</a:t>
            </a:r>
            <a:br>
              <a:rPr lang="pl-PL" sz="1400" dirty="0" smtClean="0"/>
            </a:br>
            <a:r>
              <a:rPr lang="pl-PL" sz="1400" b="1" dirty="0" smtClean="0"/>
              <a:t>Ludwig Wittgenstein</a:t>
            </a:r>
            <a:endParaRPr lang="en-US" sz="1400" b="1" dirty="0"/>
          </a:p>
        </p:txBody>
      </p:sp>
      <p:sp>
        <p:nvSpPr>
          <p:cNvPr id="16" name="Prostokąt 15"/>
          <p:cNvSpPr/>
          <p:nvPr/>
        </p:nvSpPr>
        <p:spPr>
          <a:xfrm>
            <a:off x="2843808" y="6381328"/>
            <a:ext cx="6084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 smtClean="0"/>
              <a:t>…ale najbardziej chcemy mówi właśnie o tym o czym nie można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act - Opening Scene (HD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Nierówność Bella</a:t>
            </a:r>
            <a:endParaRPr lang="en-US" dirty="0"/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2548014" y="2311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 smtClean="0">
                <a:solidFill>
                  <a:prstClr val="black"/>
                </a:solidFill>
              </a:rPr>
              <a:t>Alicja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6774655" y="2311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 smtClean="0">
                <a:solidFill>
                  <a:prstClr val="black"/>
                </a:solidFill>
              </a:rPr>
              <a:t>Bob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1101888" y="1642692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 smtClean="0">
                <a:solidFill>
                  <a:srgbClr val="FF6600"/>
                </a:solidFill>
              </a:rPr>
              <a:t>A</a:t>
            </a:r>
            <a:r>
              <a:rPr lang="pl-PL" sz="2400" b="1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lub</a:t>
            </a:r>
            <a:r>
              <a:rPr lang="pl-PL" sz="2400" b="1" dirty="0">
                <a:solidFill>
                  <a:prstClr val="black"/>
                </a:solidFill>
              </a:rPr>
              <a:t> </a:t>
            </a:r>
            <a:r>
              <a:rPr lang="pl-PL" sz="2400" b="1" dirty="0" smtClean="0">
                <a:solidFill>
                  <a:srgbClr val="FF6600"/>
                </a:solidFill>
              </a:rPr>
              <a:t>A’</a:t>
            </a:r>
            <a:endParaRPr lang="en-GB" sz="2400" b="1" baseline="-25000" dirty="0">
              <a:solidFill>
                <a:srgbClr val="FF6600"/>
              </a:solidFill>
            </a:endParaRPr>
          </a:p>
        </p:txBody>
      </p:sp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5292725" y="162877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 smtClean="0">
                <a:solidFill>
                  <a:srgbClr val="00FF00"/>
                </a:solidFill>
              </a:rPr>
              <a:t>B</a:t>
            </a:r>
            <a:r>
              <a:rPr lang="pl-PL" sz="2400" b="1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lub</a:t>
            </a:r>
            <a:r>
              <a:rPr lang="pl-PL" sz="2400" dirty="0">
                <a:solidFill>
                  <a:prstClr val="black"/>
                </a:solidFill>
              </a:rPr>
              <a:t> </a:t>
            </a:r>
            <a:r>
              <a:rPr lang="pl-PL" sz="2400" b="1" dirty="0" smtClean="0">
                <a:solidFill>
                  <a:srgbClr val="00FF00"/>
                </a:solidFill>
              </a:rPr>
              <a:t>B’</a:t>
            </a:r>
            <a:endParaRPr lang="en-GB" sz="2400" b="1" baseline="-25000" dirty="0">
              <a:solidFill>
                <a:srgbClr val="00FF00"/>
              </a:solidFill>
            </a:endParaRP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467544" y="2708920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solidFill>
                  <a:prstClr val="black"/>
                </a:solidFill>
              </a:rPr>
              <a:t>Tabelka nagrody: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9" name="Group 10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4305388"/>
              </p:ext>
            </p:extLst>
          </p:nvPr>
        </p:nvGraphicFramePr>
        <p:xfrm>
          <a:off x="2455863" y="2811463"/>
          <a:ext cx="4779962" cy="2905126"/>
        </p:xfrm>
        <a:graphic>
          <a:graphicData uri="http://schemas.openxmlformats.org/drawingml/2006/table">
            <a:tbl>
              <a:tblPr/>
              <a:tblGrid>
                <a:gridCol w="1593850"/>
                <a:gridCol w="1592262"/>
                <a:gridCol w="159385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/>
                      </a:r>
                      <a:b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pl-P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/>
                      </a:r>
                      <a:b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Nie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Tak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pl-PL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&amp;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GB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€4.00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-€4.00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pl-PL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&amp;</a:t>
                      </a: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B’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€4.00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-€4.00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A’</a:t>
                      </a:r>
                      <a:r>
                        <a:rPr kumimoji="0" lang="pl-PL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&amp;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€4.00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-€4.00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A’</a:t>
                      </a:r>
                      <a:r>
                        <a:rPr kumimoji="0" lang="pl-PL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&amp;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B’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-€4.00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€4.00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Line 95"/>
          <p:cNvSpPr>
            <a:spLocks noChangeShapeType="1"/>
          </p:cNvSpPr>
          <p:nvPr/>
        </p:nvSpPr>
        <p:spPr bwMode="auto">
          <a:xfrm flipV="1">
            <a:off x="2484438" y="3573463"/>
            <a:ext cx="45434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1" name="Line 96"/>
          <p:cNvSpPr>
            <a:spLocks noChangeShapeType="1"/>
          </p:cNvSpPr>
          <p:nvPr/>
        </p:nvSpPr>
        <p:spPr bwMode="auto">
          <a:xfrm>
            <a:off x="3903663" y="2887663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4499992" y="5805264"/>
            <a:ext cx="4180778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 smtClean="0">
                <a:solidFill>
                  <a:srgbClr val="000000"/>
                </a:solidFill>
              </a:rPr>
              <a:t>Średni zysk dla dowolnej </a:t>
            </a:r>
            <a:r>
              <a:rPr lang="pl-PL" sz="2400" b="1" dirty="0" err="1" smtClean="0">
                <a:solidFill>
                  <a:srgbClr val="000000"/>
                </a:solidFill>
              </a:rPr>
              <a:t>strategi</a:t>
            </a:r>
            <a:r>
              <a:rPr lang="pl-PL" sz="2400" b="1" dirty="0" smtClean="0">
                <a:solidFill>
                  <a:srgbClr val="000000"/>
                </a:solidFill>
              </a:rPr>
              <a:t> lokalnej </a:t>
            </a:r>
            <a:r>
              <a:rPr lang="en-GB" sz="2400" b="1" dirty="0" smtClean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pl-PL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sz="2400" b="1" dirty="0">
                <a:solidFill>
                  <a:srgbClr val="000000"/>
                </a:solidFill>
                <a:sym typeface="Symbol" pitchFamily="18" charset="2"/>
              </a:rPr>
              <a:t>€2.00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60" r="18633" b="70724"/>
          <a:stretch/>
        </p:blipFill>
        <p:spPr bwMode="auto">
          <a:xfrm flipH="1">
            <a:off x="2502218" y="1179512"/>
            <a:ext cx="1205179" cy="10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04" r="3923" b="54263"/>
          <a:stretch/>
        </p:blipFill>
        <p:spPr bwMode="auto">
          <a:xfrm>
            <a:off x="6773648" y="1226692"/>
            <a:ext cx="1077426" cy="10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62"/>
          <p:cNvSpPr txBox="1">
            <a:spLocks noChangeArrowheads="1"/>
          </p:cNvSpPr>
          <p:nvPr/>
        </p:nvSpPr>
        <p:spPr bwMode="auto">
          <a:xfrm>
            <a:off x="395536" y="980728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solidFill>
                  <a:prstClr val="black"/>
                </a:solidFill>
              </a:rPr>
              <a:t>Pytania: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pl-PL" dirty="0" smtClean="0"/>
              <a:t>Łamanie nierówności Bella</a:t>
            </a:r>
            <a:endParaRPr lang="en-US" dirty="0"/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513340" y="240064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 smtClean="0">
                <a:solidFill>
                  <a:prstClr val="black"/>
                </a:solidFill>
              </a:rPr>
              <a:t>Alicja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7741359" y="235346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 smtClean="0">
                <a:solidFill>
                  <a:prstClr val="black"/>
                </a:solidFill>
              </a:rPr>
              <a:t>Bob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460306" y="3133731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 smtClean="0">
                <a:solidFill>
                  <a:srgbClr val="FF6600"/>
                </a:solidFill>
              </a:rPr>
              <a:t>A</a:t>
            </a:r>
            <a:r>
              <a:rPr lang="pl-PL" sz="2400" b="1" dirty="0" smtClean="0">
                <a:solidFill>
                  <a:prstClr val="black"/>
                </a:solidFill>
              </a:rPr>
              <a:t>   </a:t>
            </a:r>
            <a:r>
              <a:rPr lang="en-US" sz="2400" dirty="0" err="1" smtClean="0">
                <a:solidFill>
                  <a:prstClr val="black"/>
                </a:solidFill>
              </a:rPr>
              <a:t>lub</a:t>
            </a:r>
            <a:r>
              <a:rPr lang="pl-PL" sz="2400" b="1" dirty="0" smtClean="0">
                <a:solidFill>
                  <a:prstClr val="black"/>
                </a:solidFill>
              </a:rPr>
              <a:t>  </a:t>
            </a:r>
            <a:r>
              <a:rPr lang="pl-PL" sz="2400" b="1" dirty="0" smtClean="0">
                <a:solidFill>
                  <a:srgbClr val="FF6600"/>
                </a:solidFill>
              </a:rPr>
              <a:t>A’</a:t>
            </a:r>
            <a:endParaRPr lang="en-GB" sz="2400" b="1" baseline="-25000" dirty="0">
              <a:solidFill>
                <a:srgbClr val="FF6600"/>
              </a:solidFill>
            </a:endParaRPr>
          </a:p>
        </p:txBody>
      </p:sp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7092280" y="3140968"/>
            <a:ext cx="1659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 smtClean="0">
                <a:solidFill>
                  <a:srgbClr val="00FF00"/>
                </a:solidFill>
              </a:rPr>
              <a:t>B</a:t>
            </a:r>
            <a:r>
              <a:rPr lang="pl-PL" sz="2400" b="1" dirty="0" smtClean="0">
                <a:solidFill>
                  <a:prstClr val="black"/>
                </a:solidFill>
              </a:rPr>
              <a:t>   </a:t>
            </a:r>
            <a:r>
              <a:rPr lang="en-US" sz="2400" dirty="0" err="1" smtClean="0">
                <a:solidFill>
                  <a:prstClr val="black"/>
                </a:solidFill>
              </a:rPr>
              <a:t>lub</a:t>
            </a:r>
            <a:r>
              <a:rPr lang="pl-PL" sz="2400" dirty="0" smtClean="0">
                <a:solidFill>
                  <a:prstClr val="black"/>
                </a:solidFill>
              </a:rPr>
              <a:t>  </a:t>
            </a:r>
            <a:r>
              <a:rPr lang="pl-PL" sz="2400" b="1" dirty="0" smtClean="0">
                <a:solidFill>
                  <a:srgbClr val="00FF00"/>
                </a:solidFill>
              </a:rPr>
              <a:t>B’</a:t>
            </a:r>
            <a:endParaRPr lang="en-GB" sz="2400" b="1" baseline="-25000" dirty="0">
              <a:solidFill>
                <a:srgbClr val="00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60" r="18633" b="70724"/>
          <a:stretch/>
        </p:blipFill>
        <p:spPr bwMode="auto">
          <a:xfrm flipH="1">
            <a:off x="467544" y="1268760"/>
            <a:ext cx="1205179" cy="10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04" r="3923" b="54263"/>
          <a:stretch/>
        </p:blipFill>
        <p:spPr bwMode="auto">
          <a:xfrm>
            <a:off x="7740352" y="1268760"/>
            <a:ext cx="1077426" cy="10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2411760" y="1124744"/>
            <a:ext cx="5040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 smtClean="0">
                <a:solidFill>
                  <a:prstClr val="black"/>
                </a:solidFill>
              </a:rPr>
              <a:t>polaryzacyjny stan splątany dwóch fotonów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627784" y="155679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5940152" y="1556792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7" descr="C:\Documents and Settings\rafal\Moje dokumenty\FestiwalNauki\2006\Kwantowe przelewy\sinus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 l="46110"/>
          <a:stretch>
            <a:fillRect/>
          </a:stretch>
        </p:blipFill>
        <p:spPr bwMode="auto">
          <a:xfrm>
            <a:off x="2843808" y="1628800"/>
            <a:ext cx="3240360" cy="15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365783" y="1988840"/>
            <a:ext cx="3898027" cy="380295"/>
          </a:xfrm>
          <a:prstGeom prst="rect">
            <a:avLst/>
          </a:prstGeom>
          <a:noFill/>
          <a:ln/>
          <a:effectLst/>
        </p:spPr>
      </p:pic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1619672" y="2852937"/>
            <a:ext cx="6192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 smtClean="0">
                <a:solidFill>
                  <a:prstClr val="black"/>
                </a:solidFill>
              </a:rPr>
              <a:t>pomiar polaryzatorem: foton przechodzi (TAK), </a:t>
            </a:r>
            <a:r>
              <a:rPr lang="pl-PL" sz="1400" dirty="0" err="1" smtClean="0">
                <a:solidFill>
                  <a:prstClr val="black"/>
                </a:solidFill>
              </a:rPr>
              <a:t>nieprzechodzi</a:t>
            </a:r>
            <a:r>
              <a:rPr lang="pl-PL" sz="1400" dirty="0" smtClean="0">
                <a:solidFill>
                  <a:prstClr val="black"/>
                </a:solidFill>
              </a:rPr>
              <a:t>(NIE)</a:t>
            </a:r>
            <a:endParaRPr lang="en-GB" sz="1400" dirty="0">
              <a:solidFill>
                <a:prstClr val="black"/>
              </a:solidFill>
            </a:endParaRPr>
          </a:p>
        </p:txBody>
      </p:sp>
      <p:graphicFrame>
        <p:nvGraphicFramePr>
          <p:cNvPr id="19" name="Group 10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4305388"/>
              </p:ext>
            </p:extLst>
          </p:nvPr>
        </p:nvGraphicFramePr>
        <p:xfrm>
          <a:off x="323528" y="5301208"/>
          <a:ext cx="2331689" cy="1367307"/>
        </p:xfrm>
        <a:graphic>
          <a:graphicData uri="http://schemas.openxmlformats.org/drawingml/2006/table">
            <a:tbl>
              <a:tblPr/>
              <a:tblGrid>
                <a:gridCol w="777488"/>
                <a:gridCol w="776713"/>
                <a:gridCol w="777488"/>
              </a:tblGrid>
              <a:tr h="438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Yes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pl-P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Yes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/>
                      </a:r>
                      <a:b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No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No</a:t>
                      </a:r>
                      <a:endParaRPr kumimoji="0" lang="en-GB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Yes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No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/>
                      </a:r>
                      <a:b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pl-P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No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</a:t>
                      </a:r>
                      <a:r>
                        <a:rPr kumimoji="0" lang="pl-PL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Yes</a:t>
                      </a:r>
                      <a:endParaRPr kumimoji="0" lang="en-GB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pl-PL" sz="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&amp;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GB" sz="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€4.00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-€4.00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pl-PL" sz="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&amp;</a:t>
                      </a:r>
                      <a:r>
                        <a:rPr kumimoji="0" lang="pl-PL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B’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€4.00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-€4.00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A’</a:t>
                      </a:r>
                      <a:r>
                        <a:rPr kumimoji="0" lang="pl-PL" sz="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&amp;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€4.00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-€4.00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itchFamily="34" charset="0"/>
                        </a:rPr>
                        <a:t>A’</a:t>
                      </a:r>
                      <a:r>
                        <a:rPr kumimoji="0" lang="pl-PL" sz="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&amp;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pl-PL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ahoma" pitchFamily="34" charset="0"/>
                        </a:rPr>
                        <a:t>B’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-€4.00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€4.00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3131840" y="5373216"/>
            <a:ext cx="5616624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 smtClean="0">
                <a:solidFill>
                  <a:srgbClr val="000000"/>
                </a:solidFill>
              </a:rPr>
              <a:t>Średni zysk  = </a:t>
            </a:r>
            <a:r>
              <a:rPr lang="en-GB" sz="2400" b="1" dirty="0" smtClean="0">
                <a:solidFill>
                  <a:srgbClr val="000000"/>
                </a:solidFill>
                <a:sym typeface="Symbol" pitchFamily="18" charset="2"/>
              </a:rPr>
              <a:t>€ </a:t>
            </a:r>
            <a:r>
              <a:rPr lang="pl-PL" sz="2400" b="1" dirty="0" smtClean="0">
                <a:solidFill>
                  <a:srgbClr val="000000"/>
                </a:solidFill>
                <a:sym typeface="Symbol"/>
              </a:rPr>
              <a:t>2 2 </a:t>
            </a:r>
            <a:r>
              <a:rPr lang="pl-PL" sz="2400" b="1" dirty="0" smtClean="0">
                <a:solidFill>
                  <a:srgbClr val="000000"/>
                </a:solidFill>
              </a:rPr>
              <a:t> </a:t>
            </a:r>
            <a:r>
              <a:rPr lang="pl-PL" sz="2400" b="1" dirty="0" smtClean="0">
                <a:solidFill>
                  <a:srgbClr val="000000"/>
                </a:solidFill>
                <a:sym typeface="Symbol" pitchFamily="18" charset="2"/>
              </a:rPr>
              <a:t>&gt; </a:t>
            </a:r>
            <a:r>
              <a:rPr lang="en-GB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GB" sz="2400" b="1" dirty="0">
                <a:solidFill>
                  <a:srgbClr val="000000"/>
                </a:solidFill>
                <a:sym typeface="Symbol" pitchFamily="18" charset="2"/>
              </a:rPr>
              <a:t>€</a:t>
            </a:r>
            <a:r>
              <a:rPr lang="en-GB" sz="2400" b="1" dirty="0" smtClean="0">
                <a:solidFill>
                  <a:srgbClr val="000000"/>
                </a:solidFill>
                <a:sym typeface="Symbol" pitchFamily="18" charset="2"/>
              </a:rPr>
              <a:t>2.00</a:t>
            </a:r>
            <a:r>
              <a:rPr lang="pl-PL" sz="2400" b="1" dirty="0" smtClean="0">
                <a:solidFill>
                  <a:srgbClr val="000000"/>
                </a:solidFill>
                <a:sym typeface="Symbol" pitchFamily="18" charset="2"/>
              </a:rPr>
              <a:t> !!!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 rot="5400000">
            <a:off x="388298" y="3637787"/>
            <a:ext cx="504056" cy="504056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a 24"/>
          <p:cNvSpPr/>
          <p:nvPr/>
        </p:nvSpPr>
        <p:spPr>
          <a:xfrm rot="-4680000">
            <a:off x="7013034" y="3565779"/>
            <a:ext cx="504056" cy="504056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a 25"/>
          <p:cNvSpPr/>
          <p:nvPr/>
        </p:nvSpPr>
        <p:spPr>
          <a:xfrm rot="-2700000">
            <a:off x="1580049" y="3605402"/>
            <a:ext cx="504056" cy="504056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a 27"/>
          <p:cNvSpPr/>
          <p:nvPr/>
        </p:nvSpPr>
        <p:spPr>
          <a:xfrm rot="4620000">
            <a:off x="8078618" y="3551243"/>
            <a:ext cx="504056" cy="504056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-1980728" y="98072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kąt 32"/>
          <p:cNvSpPr/>
          <p:nvPr/>
        </p:nvSpPr>
        <p:spPr>
          <a:xfrm>
            <a:off x="323528" y="4365104"/>
            <a:ext cx="882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 smtClean="0">
                <a:solidFill>
                  <a:prstClr val="black"/>
                </a:solidFill>
              </a:rPr>
              <a:t>z teorii kwantowej wynika, że przy względnym obrocie polaryzatorów o 25,5 stopni fotony będą zachowywały się tak samo z </a:t>
            </a:r>
            <a:r>
              <a:rPr lang="pl-PL" sz="1400" dirty="0" err="1" smtClean="0">
                <a:solidFill>
                  <a:prstClr val="black"/>
                </a:solidFill>
              </a:rPr>
              <a:t>prawdopodobieńtwem</a:t>
            </a:r>
            <a:r>
              <a:rPr lang="pl-PL" sz="1400" dirty="0" smtClean="0">
                <a:solidFill>
                  <a:prstClr val="black"/>
                </a:solidFill>
              </a:rPr>
              <a:t> (1+</a:t>
            </a:r>
            <a:r>
              <a:rPr lang="pl-PL" sz="1400" dirty="0" smtClean="0">
                <a:solidFill>
                  <a:prstClr val="black"/>
                </a:solidFill>
                <a:sym typeface="Symbol"/>
              </a:rPr>
              <a:t>2)/2. A przy względnym obrocie 77,5 stopnia i zachowania będą </a:t>
            </a:r>
            <a:r>
              <a:rPr lang="pl-PL" sz="1400" dirty="0" err="1" smtClean="0">
                <a:solidFill>
                  <a:prstClr val="black"/>
                </a:solidFill>
                <a:sym typeface="Symbol"/>
              </a:rPr>
              <a:t>przciwne</a:t>
            </a:r>
            <a:r>
              <a:rPr lang="pl-PL" sz="1400" dirty="0" smtClean="0">
                <a:solidFill>
                  <a:prstClr val="black"/>
                </a:solidFill>
                <a:sym typeface="Symbol"/>
              </a:rPr>
              <a:t> z prawdopodobieństwem (</a:t>
            </a:r>
            <a:r>
              <a:rPr lang="pl-PL" sz="1400" dirty="0" smtClean="0">
                <a:solidFill>
                  <a:prstClr val="black"/>
                </a:solidFill>
              </a:rPr>
              <a:t>1-</a:t>
            </a:r>
            <a:r>
              <a:rPr lang="pl-PL" sz="1400" dirty="0" smtClean="0">
                <a:solidFill>
                  <a:prstClr val="black"/>
                </a:solidFill>
                <a:sym typeface="Symbol"/>
              </a:rPr>
              <a:t>2)/2.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3131840" y="6021288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</a:rPr>
              <a:t>Nie można wytłumaczyć tak silnych korelacji przy pomocy lokalnych parametrów ukrytych</a:t>
            </a:r>
            <a:endParaRPr lang="en-US" sz="1400" dirty="0"/>
          </a:p>
        </p:txBody>
      </p:sp>
      <p:pic>
        <p:nvPicPr>
          <p:cNvPr id="36" name="Obraz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11560" y="4221088"/>
            <a:ext cx="171450" cy="152019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06538" y="4221088"/>
            <a:ext cx="285750" cy="152019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020272" y="4149080"/>
            <a:ext cx="400051" cy="152019"/>
          </a:xfrm>
          <a:prstGeom prst="rect">
            <a:avLst/>
          </a:prstGeom>
          <a:noFill/>
          <a:ln/>
          <a:effectLst/>
        </p:spPr>
      </p:pic>
      <p:pic>
        <p:nvPicPr>
          <p:cNvPr id="42" name="Obraz 4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096389" y="4149080"/>
            <a:ext cx="552071" cy="1520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9163" y="980728"/>
            <a:ext cx="8224837" cy="2792413"/>
            <a:chOff x="579" y="1968"/>
            <a:chExt cx="5181" cy="1759"/>
          </a:xfrm>
        </p:grpSpPr>
        <p:pic>
          <p:nvPicPr>
            <p:cNvPr id="5" name="Picture 4" descr="E:\Rafal\FestiwalNauki\Rozowy\emwave.tif"/>
            <p:cNvPicPr>
              <a:picLocks noChangeAspect="1" noChangeArrowheads="1"/>
            </p:cNvPicPr>
            <p:nvPr/>
          </p:nvPicPr>
          <p:blipFill>
            <a:blip r:embed="rId2" cstate="print"/>
            <a:srcRect r="8437"/>
            <a:stretch>
              <a:fillRect/>
            </a:stretch>
          </p:blipFill>
          <p:spPr bwMode="auto">
            <a:xfrm>
              <a:off x="579" y="1968"/>
              <a:ext cx="4922" cy="1759"/>
            </a:xfrm>
            <a:prstGeom prst="rect">
              <a:avLst/>
            </a:prstGeom>
            <a:noFill/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395" y="1968"/>
              <a:ext cx="10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600"/>
                <a:t>Pole magnetyczne</a:t>
              </a:r>
              <a:endParaRPr lang="en-GB" sz="16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595" y="1968"/>
              <a:ext cx="9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600"/>
                <a:t>Pole elektryczne</a:t>
              </a:r>
              <a:endParaRPr lang="en-GB" sz="160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73" y="3440"/>
              <a:ext cx="7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600"/>
                <a:t>Długość fali</a:t>
              </a:r>
              <a:endParaRPr lang="en-GB" sz="16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419" y="2928"/>
              <a:ext cx="134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l-PL" sz="1600"/>
                <a:t>Kierunek rozchodzenia </a:t>
              </a:r>
            </a:p>
            <a:p>
              <a:pPr algn="ctr"/>
              <a:r>
                <a:rPr lang="pl-PL" sz="1600"/>
                <a:t>się fali</a:t>
              </a:r>
              <a:endParaRPr lang="en-GB" sz="1600"/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Światło - wydawało się, że to proste…</a:t>
            </a:r>
            <a:endParaRPr lang="en-US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259632" y="3810000"/>
            <a:ext cx="6958013" cy="3048000"/>
            <a:chOff x="720" y="1584"/>
            <a:chExt cx="4383" cy="1920"/>
          </a:xfrm>
        </p:grpSpPr>
        <p:pic>
          <p:nvPicPr>
            <p:cNvPr id="33" name="Picture 7" descr="E:\Rafal\FestiwalNauki\Rozowy\widm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1584"/>
              <a:ext cx="3629" cy="1822"/>
            </a:xfrm>
            <a:prstGeom prst="rect">
              <a:avLst/>
            </a:prstGeom>
            <a:noFill/>
          </p:spPr>
        </p:pic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1592" y="1925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023" y="1944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544" y="1976"/>
              <a:ext cx="52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Mikrofale</a:t>
              </a:r>
              <a:endParaRPr lang="en-GB" sz="1000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1976" y="1976"/>
              <a:ext cx="6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Podczerwień</a:t>
              </a:r>
              <a:endParaRPr lang="en-GB" sz="100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768" y="1912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2647" y="1945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83" y="1949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Fale radiowe</a:t>
              </a:r>
              <a:endParaRPr lang="en-GB" sz="1000"/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2569" y="1993"/>
              <a:ext cx="6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Nadfiolet</a:t>
              </a:r>
              <a:endParaRPr lang="en-GB" sz="1000"/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3704" y="1976"/>
              <a:ext cx="38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3696" y="1961"/>
              <a:ext cx="88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 dirty="0"/>
                <a:t>Promieniowanie gamma</a:t>
              </a:r>
              <a:endParaRPr lang="en-GB" sz="1000" dirty="0"/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2216" y="2456"/>
              <a:ext cx="72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2216" y="2504"/>
              <a:ext cx="6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sz="1000"/>
                <a:t>Światło widzialne</a:t>
              </a:r>
              <a:endParaRPr lang="en-GB" sz="1000"/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3104" y="1984"/>
              <a:ext cx="6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/>
                <a:t>rengenowskie</a:t>
              </a:r>
              <a:endParaRPr lang="en-GB" sz="1000"/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728" y="2552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033" y="1934"/>
              <a:ext cx="77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000" dirty="0"/>
                <a:t>Promieniowanie rentgenowskie</a:t>
              </a:r>
              <a:endParaRPr lang="en-GB" sz="1000" dirty="0"/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272" y="1632"/>
              <a:ext cx="8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/>
                <a:t>długość fali</a:t>
              </a:r>
              <a:r>
                <a:rPr lang="pl-PL">
                  <a:latin typeface="Symbol" pitchFamily="18" charset="2"/>
                </a:rPr>
                <a:t> </a:t>
              </a:r>
              <a:r>
                <a:rPr lang="pl-PL"/>
                <a:t>[m]</a:t>
              </a:r>
              <a:endParaRPr lang="en-GB">
                <a:latin typeface="Symbol" pitchFamily="18" charset="2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112" y="3216"/>
              <a:ext cx="67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l-PL"/>
                <a:t>7 </a:t>
              </a:r>
              <a:r>
                <a:rPr lang="pl-PL">
                  <a:cs typeface="Times New Roman" pitchFamily="18" charset="0"/>
                </a:rPr>
                <a:t>·</a:t>
              </a:r>
              <a:r>
                <a:rPr lang="pl-PL"/>
                <a:t>10</a:t>
              </a:r>
              <a:r>
                <a:rPr lang="pl-PL" baseline="30000"/>
                <a:t>-7</a:t>
              </a:r>
              <a:r>
                <a:rPr lang="pl-PL"/>
                <a:t> m</a:t>
              </a:r>
              <a:endParaRPr lang="en-GB"/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3552" y="3216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3383" y="3217"/>
              <a:ext cx="67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l-PL"/>
                <a:t>4 </a:t>
              </a:r>
              <a:r>
                <a:rPr lang="pl-PL">
                  <a:cs typeface="Times New Roman" pitchFamily="18" charset="0"/>
                </a:rPr>
                <a:t>·</a:t>
              </a:r>
              <a:r>
                <a:rPr lang="pl-PL"/>
                <a:t> 10</a:t>
              </a:r>
              <a:r>
                <a:rPr lang="pl-PL" baseline="30000"/>
                <a:t>-7</a:t>
              </a:r>
              <a:r>
                <a:rPr lang="pl-PL"/>
                <a:t> m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Dlaczego nie wszystko jest fioletowe?</a:t>
            </a:r>
            <a:endParaRPr lang="en-US" dirty="0"/>
          </a:p>
        </p:txBody>
      </p:sp>
      <p:pic>
        <p:nvPicPr>
          <p:cNvPr id="39940" name="Picture 4" descr="https://c479107.ssl.cf2.rackcdn.com/files/11908/width237/g63p6q26-1340104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936437" cy="2952328"/>
          </a:xfrm>
          <a:prstGeom prst="rect">
            <a:avLst/>
          </a:prstGeom>
          <a:noFill/>
        </p:spPr>
      </p:pic>
      <p:pic>
        <p:nvPicPr>
          <p:cNvPr id="39942" name="Picture 6" descr="File:Black body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248472" cy="339877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39552" y="458112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Klasyczne rozumowanie: </a:t>
            </a:r>
            <a:r>
              <a:rPr lang="pl-PL" i="1" dirty="0" smtClean="0"/>
              <a:t>promieniowanie o krótszych długościach fal łatwiej zmieścić w danym obszarze- powinno go być więcej. </a:t>
            </a:r>
            <a:r>
              <a:rPr lang="pl-PL" b="1" dirty="0" smtClean="0"/>
              <a:t>ALE NIE JEST!</a:t>
            </a:r>
            <a:endParaRPr lang="en-US" b="1" dirty="0"/>
          </a:p>
        </p:txBody>
      </p:sp>
      <p:sp>
        <p:nvSpPr>
          <p:cNvPr id="8" name="Prostokąt 7"/>
          <p:cNvSpPr/>
          <p:nvPr/>
        </p:nvSpPr>
        <p:spPr>
          <a:xfrm>
            <a:off x="539552" y="530120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Ratunek: </a:t>
            </a:r>
            <a:r>
              <a:rPr lang="pl-PL" i="1" dirty="0" smtClean="0"/>
              <a:t>Światło niesie energię w porcjach - </a:t>
            </a:r>
            <a:r>
              <a:rPr lang="pl-PL" b="1" i="1" dirty="0" smtClean="0"/>
              <a:t>kwantach</a:t>
            </a:r>
            <a:r>
              <a:rPr lang="pl-PL" i="1" dirty="0" smtClean="0"/>
              <a:t>. Krótsze fale – większa energia porcji – trudniej wzbudzić </a:t>
            </a:r>
            <a:endParaRPr lang="en-US" i="1" dirty="0"/>
          </a:p>
        </p:txBody>
      </p:sp>
      <p:pic>
        <p:nvPicPr>
          <p:cNvPr id="12" name="Obraz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211960" y="5949280"/>
            <a:ext cx="1754874" cy="6551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6300192" y="6093296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Max Planck (1900)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Fotony – kwanty światła</a:t>
            </a:r>
            <a:endParaRPr lang="en-US" dirty="0"/>
          </a:p>
        </p:txBody>
      </p:sp>
      <p:pic>
        <p:nvPicPr>
          <p:cNvPr id="4" name="Picture 4" descr="C:\Documents and Settings\rafal\Moje dokumenty\FestiwalNauki\2006\Kwantowe przelewy\lightphotons.jpg"/>
          <p:cNvPicPr>
            <a:picLocks noChangeAspect="1" noChangeArrowheads="1"/>
          </p:cNvPicPr>
          <p:nvPr/>
        </p:nvPicPr>
        <p:blipFill>
          <a:blip r:embed="rId2" cstate="print"/>
          <a:srcRect l="4499" r="7874"/>
          <a:stretch>
            <a:fillRect/>
          </a:stretch>
        </p:blipFill>
        <p:spPr bwMode="auto">
          <a:xfrm>
            <a:off x="1259632" y="1340767"/>
            <a:ext cx="6192687" cy="400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79712" y="5445224"/>
            <a:ext cx="50198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+mj-lt"/>
              </a:rPr>
              <a:t>Światło = </a:t>
            </a:r>
            <a:r>
              <a:rPr lang="pl-PL" sz="2000" dirty="0" smtClean="0">
                <a:latin typeface="+mj-lt"/>
              </a:rPr>
              <a:t>rozchodzi się jak fala, ale </a:t>
            </a:r>
            <a:r>
              <a:rPr lang="pl-PL" sz="2000" dirty="0" err="1" smtClean="0">
                <a:latin typeface="+mj-lt"/>
              </a:rPr>
              <a:t>oddziaływuje</a:t>
            </a:r>
            <a:r>
              <a:rPr lang="pl-PL" sz="2000" dirty="0" smtClean="0">
                <a:latin typeface="+mj-lt"/>
              </a:rPr>
              <a:t> jak cząstka…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Kwanty -&gt; Indeterminizm</a:t>
            </a:r>
            <a:endParaRPr lang="en-US" dirty="0"/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1691680" y="256490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5724127" y="1484783"/>
            <a:ext cx="69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foton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4932039" y="3212975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a 24"/>
          <p:cNvGrpSpPr/>
          <p:nvPr/>
        </p:nvGrpSpPr>
        <p:grpSpPr>
          <a:xfrm>
            <a:off x="5652120" y="2106553"/>
            <a:ext cx="813043" cy="447318"/>
            <a:chOff x="5962195" y="1916832"/>
            <a:chExt cx="813043" cy="447318"/>
          </a:xfrm>
        </p:grpSpPr>
        <p:sp>
          <p:nvSpPr>
            <p:cNvPr id="8" name="Prostokąt z rogami zaokrąglonymi z jednej strony 7"/>
            <p:cNvSpPr/>
            <p:nvPr/>
          </p:nvSpPr>
          <p:spPr>
            <a:xfrm>
              <a:off x="6012160" y="1916832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5962195" y="2087151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grpSp>
        <p:nvGrpSpPr>
          <p:cNvPr id="10" name="Grupa 25"/>
          <p:cNvGrpSpPr/>
          <p:nvPr/>
        </p:nvGrpSpPr>
        <p:grpSpPr>
          <a:xfrm>
            <a:off x="7107669" y="2997401"/>
            <a:ext cx="466624" cy="813043"/>
            <a:chOff x="7345736" y="2807680"/>
            <a:chExt cx="466624" cy="813043"/>
          </a:xfrm>
        </p:grpSpPr>
        <p:sp>
          <p:nvSpPr>
            <p:cNvPr id="11" name="Prostokąt z rogami zaokrąglonymi z jednej strony 10"/>
            <p:cNvSpPr/>
            <p:nvPr/>
          </p:nvSpPr>
          <p:spPr>
            <a:xfrm rot="5400000">
              <a:off x="7272300" y="2960947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ole tekstowe 11"/>
            <p:cNvSpPr txBox="1"/>
            <p:nvPr/>
          </p:nvSpPr>
          <p:spPr>
            <a:xfrm rot="5400000">
              <a:off x="7077714" y="3075702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sp>
        <p:nvSpPr>
          <p:cNvPr id="13" name="Elipsa 12"/>
          <p:cNvSpPr/>
          <p:nvPr/>
        </p:nvSpPr>
        <p:spPr>
          <a:xfrm>
            <a:off x="6499784" y="3222101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az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248245" y="3546712"/>
            <a:ext cx="635885" cy="330903"/>
          </a:xfrm>
          <a:prstGeom prst="rect">
            <a:avLst/>
          </a:prstGeom>
          <a:noFill/>
          <a:ln/>
          <a:effectLst/>
        </p:spPr>
      </p:pic>
      <p:sp>
        <p:nvSpPr>
          <p:cNvPr id="15" name="Elipsa 14"/>
          <p:cNvSpPr/>
          <p:nvPr/>
        </p:nvSpPr>
        <p:spPr>
          <a:xfrm>
            <a:off x="5878352" y="2682617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az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198029" y="2610608"/>
            <a:ext cx="635885" cy="330903"/>
          </a:xfrm>
          <a:prstGeom prst="rect">
            <a:avLst/>
          </a:prstGeom>
          <a:noFill/>
          <a:ln/>
          <a:effectLst/>
        </p:spPr>
      </p:pic>
      <p:sp>
        <p:nvSpPr>
          <p:cNvPr id="17" name="Prostokąt 16"/>
          <p:cNvSpPr/>
          <p:nvPr/>
        </p:nvSpPr>
        <p:spPr>
          <a:xfrm>
            <a:off x="3986932" y="4221088"/>
            <a:ext cx="515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Jedna porcja energii – możemy zmierzyć foton tylko w jednym detektorze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 rot="-2700000">
            <a:off x="1328498" y="3321414"/>
            <a:ext cx="755650" cy="1004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611560" y="3356992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a 29"/>
          <p:cNvGrpSpPr/>
          <p:nvPr/>
        </p:nvGrpSpPr>
        <p:grpSpPr>
          <a:xfrm>
            <a:off x="1331640" y="2132856"/>
            <a:ext cx="813043" cy="432048"/>
            <a:chOff x="5940152" y="1916832"/>
            <a:chExt cx="813043" cy="432048"/>
          </a:xfrm>
        </p:grpSpPr>
        <p:sp>
          <p:nvSpPr>
            <p:cNvPr id="21" name="Prostokąt z rogami zaokrąglonymi z jednej strony 20"/>
            <p:cNvSpPr/>
            <p:nvPr/>
          </p:nvSpPr>
          <p:spPr>
            <a:xfrm>
              <a:off x="6012160" y="1916832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5940152" y="2060848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grpSp>
        <p:nvGrpSpPr>
          <p:cNvPr id="23" name="Grupa 32"/>
          <p:cNvGrpSpPr/>
          <p:nvPr/>
        </p:nvGrpSpPr>
        <p:grpSpPr>
          <a:xfrm>
            <a:off x="2843808" y="2996952"/>
            <a:ext cx="432048" cy="813043"/>
            <a:chOff x="7380312" y="2780927"/>
            <a:chExt cx="432048" cy="813043"/>
          </a:xfrm>
        </p:grpSpPr>
        <p:sp>
          <p:nvSpPr>
            <p:cNvPr id="24" name="Prostokąt z rogami zaokrąglonymi z jednej strony 23"/>
            <p:cNvSpPr/>
            <p:nvPr/>
          </p:nvSpPr>
          <p:spPr>
            <a:xfrm rot="5400000">
              <a:off x="7272300" y="2960947"/>
              <a:ext cx="648072" cy="432048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ole tekstowe 24"/>
            <p:cNvSpPr txBox="1"/>
            <p:nvPr/>
          </p:nvSpPr>
          <p:spPr>
            <a:xfrm rot="5400000">
              <a:off x="7112290" y="3048949"/>
              <a:ext cx="813043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detektor</a:t>
              </a:r>
              <a:endParaRPr lang="en-US" sz="1200" dirty="0"/>
            </a:p>
          </p:txBody>
        </p:sp>
      </p:grpSp>
      <p:pic>
        <p:nvPicPr>
          <p:cNvPr id="26" name="Obraz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51520" y="2204864"/>
            <a:ext cx="1068288" cy="279280"/>
          </a:xfrm>
          <a:prstGeom prst="rect">
            <a:avLst/>
          </a:prstGeom>
          <a:noFill/>
          <a:ln/>
          <a:effectLst/>
        </p:spPr>
      </p:pic>
      <p:pic>
        <p:nvPicPr>
          <p:cNvPr id="27" name="Obraz 2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483768" y="3789040"/>
            <a:ext cx="1068290" cy="279281"/>
          </a:xfrm>
          <a:prstGeom prst="rect">
            <a:avLst/>
          </a:prstGeom>
          <a:noFill/>
          <a:ln/>
          <a:effectLst/>
        </p:spPr>
      </p:pic>
      <p:cxnSp>
        <p:nvCxnSpPr>
          <p:cNvPr id="28" name="Łącznik prosty ze strzałką 27"/>
          <p:cNvCxnSpPr/>
          <p:nvPr/>
        </p:nvCxnSpPr>
        <p:spPr>
          <a:xfrm>
            <a:off x="1763688" y="3356992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5990117" y="2538601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6062125" y="3330689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4982005" y="3330689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 rot="-2700000">
            <a:off x="5626935" y="3295110"/>
            <a:ext cx="755650" cy="1004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3" name="Picture 37" descr="C:\Documents and Settings\rafal\Moje dokumenty\FestiwalNauki\2006\Kwantowe przelewy\sinus.gi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 l="46110"/>
          <a:stretch>
            <a:fillRect/>
          </a:stretch>
        </p:blipFill>
        <p:spPr bwMode="auto">
          <a:xfrm>
            <a:off x="512631" y="3140968"/>
            <a:ext cx="1190868" cy="3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rostokąt 33"/>
          <p:cNvSpPr/>
          <p:nvPr/>
        </p:nvSpPr>
        <p:spPr>
          <a:xfrm>
            <a:off x="1051623" y="1484783"/>
            <a:ext cx="1453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klasyczna fala</a:t>
            </a:r>
            <a:endParaRPr lang="pl-PL" dirty="0"/>
          </a:p>
        </p:txBody>
      </p:sp>
      <p:pic>
        <p:nvPicPr>
          <p:cNvPr id="35" name="Picture 37" descr="C:\Documents and Settings\rafal\Moje dokumenty\FestiwalNauki\2006\Kwantowe przelewy\sinus.gif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 l="46110"/>
          <a:stretch>
            <a:fillRect/>
          </a:stretch>
        </p:blipFill>
        <p:spPr bwMode="auto">
          <a:xfrm>
            <a:off x="1715299" y="3259871"/>
            <a:ext cx="119086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7" descr="C:\Documents and Settings\rafal\Moje dokumenty\FestiwalNauki\2006\Kwantowe przelewy\sinus.gif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 l="46110" r="13606"/>
          <a:stretch>
            <a:fillRect/>
          </a:stretch>
        </p:blipFill>
        <p:spPr bwMode="auto">
          <a:xfrm rot="5400000">
            <a:off x="1245439" y="2823693"/>
            <a:ext cx="8901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az 3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51520" y="3717032"/>
            <a:ext cx="228919" cy="254863"/>
          </a:xfrm>
          <a:prstGeom prst="rect">
            <a:avLst/>
          </a:prstGeom>
          <a:noFill/>
          <a:ln/>
          <a:effectLst/>
        </p:spPr>
      </p:pic>
      <p:sp>
        <p:nvSpPr>
          <p:cNvPr id="38" name="Prostokąt 37"/>
          <p:cNvSpPr/>
          <p:nvPr/>
        </p:nvSpPr>
        <p:spPr>
          <a:xfrm>
            <a:off x="3491880" y="515719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Zachowanie fotonu nieprzewidywalne!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  <p:bldP spid="13" grpId="1" animBg="1"/>
      <p:bldP spid="15" grpId="0" animBg="1"/>
      <p:bldP spid="17" grpId="0"/>
      <p:bldP spid="18" grpId="0" animBg="1"/>
      <p:bldP spid="32" grpId="0" animBg="1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Jest znacznie gorzej….</a:t>
            </a:r>
            <a:br>
              <a:rPr lang="pl-PL" dirty="0" smtClean="0"/>
            </a:br>
            <a:r>
              <a:rPr lang="pl-PL" sz="2200" dirty="0" smtClean="0"/>
              <a:t>jak wytłumaczyć interferencję myśląc o fotonach?</a:t>
            </a:r>
            <a:endParaRPr lang="en-US" sz="2200" dirty="0"/>
          </a:p>
        </p:txBody>
      </p:sp>
      <p:pic>
        <p:nvPicPr>
          <p:cNvPr id="4" name="Picture 8" descr="https://encrypted-tbn1.google.com/images?q=tbn:ANd9GcQO___xjEKJ4XWL16ZqHKA2cn0HroOzdJjtV-BwOhaojvvW82v_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1412777"/>
            <a:ext cx="1564158" cy="2088231"/>
          </a:xfrm>
          <a:prstGeom prst="rect">
            <a:avLst/>
          </a:prstGeom>
          <a:noFill/>
        </p:spPr>
      </p:pic>
      <p:pic>
        <p:nvPicPr>
          <p:cNvPr id="5" name="Picture 14" descr="http://farm2.staticflickr.com/1110/538060775_4fbf119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880320" cy="2160240"/>
          </a:xfrm>
          <a:prstGeom prst="rect">
            <a:avLst/>
          </a:prstGeom>
          <a:noFill/>
        </p:spPr>
      </p:pic>
      <p:pic>
        <p:nvPicPr>
          <p:cNvPr id="6" name="Picture 20" descr="https://encrypted-tbn3.google.com/images?q=tbn:ANd9GcRKgYXKPpP09dsaJTXxtiZ_0wm6xtYSk5ApRhnAyU2e7CtsupJ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2266950" cy="201930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843808" y="36450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Interferencja konstruktywna</a:t>
            </a:r>
            <a:endParaRPr lang="en-US" dirty="0"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067944" y="4653136"/>
            <a:ext cx="2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+</a:t>
            </a:r>
            <a:endParaRPr lang="en-US" sz="3200" dirty="0">
              <a:latin typeface="+mj-lt"/>
            </a:endParaRPr>
          </a:p>
        </p:txBody>
      </p:sp>
      <p:sp>
        <p:nvSpPr>
          <p:cNvPr id="9" name="Dowolny kształt 8"/>
          <p:cNvSpPr/>
          <p:nvPr/>
        </p:nvSpPr>
        <p:spPr>
          <a:xfrm rot="-4140000">
            <a:off x="770134" y="4880166"/>
            <a:ext cx="1541053" cy="194760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olny kształt 9"/>
          <p:cNvSpPr/>
          <p:nvPr/>
        </p:nvSpPr>
        <p:spPr>
          <a:xfrm>
            <a:off x="3347864" y="4437112"/>
            <a:ext cx="1770343" cy="295057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1403648" y="3717032"/>
            <a:ext cx="504056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olny kształt 11"/>
          <p:cNvSpPr/>
          <p:nvPr/>
        </p:nvSpPr>
        <p:spPr>
          <a:xfrm rot="-6540000">
            <a:off x="291205" y="5088135"/>
            <a:ext cx="1590036" cy="151905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/>
          <p:cNvSpPr/>
          <p:nvPr/>
        </p:nvSpPr>
        <p:spPr>
          <a:xfrm>
            <a:off x="5652120" y="36450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+mj-lt"/>
              </a:rPr>
              <a:t>Interferencja destruktywna</a:t>
            </a:r>
            <a:endParaRPr lang="en-US" dirty="0">
              <a:latin typeface="+mj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876256" y="4653136"/>
            <a:ext cx="2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+</a:t>
            </a:r>
            <a:endParaRPr lang="en-US" sz="3200" dirty="0">
              <a:latin typeface="+mj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876256" y="5445224"/>
            <a:ext cx="2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=</a:t>
            </a:r>
            <a:endParaRPr lang="en-US" sz="3200" dirty="0">
              <a:latin typeface="+mj-lt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6372200" y="4437112"/>
            <a:ext cx="1368152" cy="288032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Dowolny kształt 16"/>
          <p:cNvSpPr/>
          <p:nvPr/>
        </p:nvSpPr>
        <p:spPr>
          <a:xfrm flipV="1">
            <a:off x="6372200" y="5085184"/>
            <a:ext cx="1368152" cy="288032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6372200" y="6237312"/>
            <a:ext cx="158417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olny kształt 18"/>
          <p:cNvSpPr/>
          <p:nvPr/>
        </p:nvSpPr>
        <p:spPr>
          <a:xfrm rot="-4140000">
            <a:off x="842482" y="5255891"/>
            <a:ext cx="1541053" cy="194760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a 13"/>
          <p:cNvGrpSpPr/>
          <p:nvPr/>
        </p:nvGrpSpPr>
        <p:grpSpPr>
          <a:xfrm>
            <a:off x="539552" y="3501008"/>
            <a:ext cx="3744416" cy="2592288"/>
            <a:chOff x="827584" y="1340768"/>
            <a:chExt cx="3744416" cy="2592288"/>
          </a:xfrm>
        </p:grpSpPr>
        <p:grpSp>
          <p:nvGrpSpPr>
            <p:cNvPr id="21" name="Grupa 14"/>
            <p:cNvGrpSpPr/>
            <p:nvPr/>
          </p:nvGrpSpPr>
          <p:grpSpPr>
            <a:xfrm>
              <a:off x="827584" y="1340768"/>
              <a:ext cx="3656856" cy="2542070"/>
              <a:chOff x="1115616" y="1124744"/>
              <a:chExt cx="3656856" cy="2542070"/>
            </a:xfrm>
          </p:grpSpPr>
          <p:pic>
            <p:nvPicPr>
              <p:cNvPr id="23" name="Picture 16" descr="http://farside.ph.utexas.edu/teaching/316/lectures/img151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15616" y="1268760"/>
                <a:ext cx="3656856" cy="2398054"/>
              </a:xfrm>
              <a:prstGeom prst="rect">
                <a:avLst/>
              </a:prstGeom>
              <a:noFill/>
            </p:spPr>
          </p:pic>
          <p:sp>
            <p:nvSpPr>
              <p:cNvPr id="24" name="Prostokąt 23"/>
              <p:cNvSpPr/>
              <p:nvPr/>
            </p:nvSpPr>
            <p:spPr>
              <a:xfrm>
                <a:off x="1115616" y="3356992"/>
                <a:ext cx="50405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rostokąt 18"/>
              <p:cNvSpPr/>
              <p:nvPr/>
            </p:nvSpPr>
            <p:spPr>
              <a:xfrm>
                <a:off x="2411760" y="1124744"/>
                <a:ext cx="64807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Prostokąt zaokrąglony 21"/>
            <p:cNvSpPr/>
            <p:nvPr/>
          </p:nvSpPr>
          <p:spPr>
            <a:xfrm>
              <a:off x="3203848" y="3212976"/>
              <a:ext cx="1368152" cy="720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Dowolny kształt 25"/>
          <p:cNvSpPr/>
          <p:nvPr/>
        </p:nvSpPr>
        <p:spPr>
          <a:xfrm>
            <a:off x="3419872" y="5949280"/>
            <a:ext cx="1770343" cy="639291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rostokąt 26"/>
          <p:cNvSpPr/>
          <p:nvPr/>
        </p:nvSpPr>
        <p:spPr>
          <a:xfrm>
            <a:off x="4067944" y="5445224"/>
            <a:ext cx="292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=</a:t>
            </a:r>
            <a:endParaRPr lang="en-US" sz="3200" dirty="0">
              <a:latin typeface="+mj-lt"/>
            </a:endParaRPr>
          </a:p>
        </p:txBody>
      </p:sp>
      <p:sp>
        <p:nvSpPr>
          <p:cNvPr id="28" name="Dowolny kształt 27"/>
          <p:cNvSpPr/>
          <p:nvPr/>
        </p:nvSpPr>
        <p:spPr>
          <a:xfrm>
            <a:off x="3347864" y="5085184"/>
            <a:ext cx="1770343" cy="295057"/>
          </a:xfrm>
          <a:custGeom>
            <a:avLst/>
            <a:gdLst>
              <a:gd name="connsiteX0" fmla="*/ 0 w 5063319"/>
              <a:gd name="connsiteY0" fmla="*/ 711958 h 739254"/>
              <a:gd name="connsiteX1" fmla="*/ 382137 w 5063319"/>
              <a:gd name="connsiteY1" fmla="*/ 15922 h 739254"/>
              <a:gd name="connsiteX2" fmla="*/ 736979 w 5063319"/>
              <a:gd name="connsiteY2" fmla="*/ 711958 h 739254"/>
              <a:gd name="connsiteX3" fmla="*/ 1078173 w 5063319"/>
              <a:gd name="connsiteY3" fmla="*/ 15922 h 739254"/>
              <a:gd name="connsiteX4" fmla="*/ 1446663 w 5063319"/>
              <a:gd name="connsiteY4" fmla="*/ 711958 h 739254"/>
              <a:gd name="connsiteX5" fmla="*/ 1801504 w 5063319"/>
              <a:gd name="connsiteY5" fmla="*/ 2275 h 739254"/>
              <a:gd name="connsiteX6" fmla="*/ 2169994 w 5063319"/>
              <a:gd name="connsiteY6" fmla="*/ 725606 h 739254"/>
              <a:gd name="connsiteX7" fmla="*/ 2524836 w 5063319"/>
              <a:gd name="connsiteY7" fmla="*/ 15922 h 739254"/>
              <a:gd name="connsiteX8" fmla="*/ 2879678 w 5063319"/>
              <a:gd name="connsiteY8" fmla="*/ 698310 h 739254"/>
              <a:gd name="connsiteX9" fmla="*/ 3261815 w 5063319"/>
              <a:gd name="connsiteY9" fmla="*/ 15922 h 739254"/>
              <a:gd name="connsiteX10" fmla="*/ 3616657 w 5063319"/>
              <a:gd name="connsiteY10" fmla="*/ 739254 h 739254"/>
              <a:gd name="connsiteX11" fmla="*/ 3971498 w 5063319"/>
              <a:gd name="connsiteY11" fmla="*/ 15922 h 739254"/>
              <a:gd name="connsiteX12" fmla="*/ 4339988 w 5063319"/>
              <a:gd name="connsiteY12" fmla="*/ 725606 h 739254"/>
              <a:gd name="connsiteX13" fmla="*/ 4694830 w 5063319"/>
              <a:gd name="connsiteY13" fmla="*/ 15922 h 739254"/>
              <a:gd name="connsiteX14" fmla="*/ 5063319 w 5063319"/>
              <a:gd name="connsiteY14" fmla="*/ 711958 h 7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3319" h="739254">
                <a:moveTo>
                  <a:pt x="0" y="711958"/>
                </a:moveTo>
                <a:cubicBezTo>
                  <a:pt x="129653" y="363940"/>
                  <a:pt x="259307" y="15922"/>
                  <a:pt x="382137" y="15922"/>
                </a:cubicBezTo>
                <a:cubicBezTo>
                  <a:pt x="504967" y="15922"/>
                  <a:pt x="620973" y="711958"/>
                  <a:pt x="736979" y="711958"/>
                </a:cubicBezTo>
                <a:cubicBezTo>
                  <a:pt x="852985" y="711958"/>
                  <a:pt x="959892" y="15922"/>
                  <a:pt x="1078173" y="15922"/>
                </a:cubicBezTo>
                <a:cubicBezTo>
                  <a:pt x="1196454" y="15922"/>
                  <a:pt x="1326108" y="714232"/>
                  <a:pt x="1446663" y="711958"/>
                </a:cubicBezTo>
                <a:cubicBezTo>
                  <a:pt x="1567218" y="709684"/>
                  <a:pt x="1680949" y="0"/>
                  <a:pt x="1801504" y="2275"/>
                </a:cubicBezTo>
                <a:cubicBezTo>
                  <a:pt x="1922059" y="4550"/>
                  <a:pt x="2049439" y="723332"/>
                  <a:pt x="2169994" y="725606"/>
                </a:cubicBezTo>
                <a:cubicBezTo>
                  <a:pt x="2290549" y="727881"/>
                  <a:pt x="2406556" y="20471"/>
                  <a:pt x="2524836" y="15922"/>
                </a:cubicBezTo>
                <a:cubicBezTo>
                  <a:pt x="2643116" y="11373"/>
                  <a:pt x="2756848" y="698310"/>
                  <a:pt x="2879678" y="698310"/>
                </a:cubicBezTo>
                <a:cubicBezTo>
                  <a:pt x="3002508" y="698310"/>
                  <a:pt x="3138985" y="9098"/>
                  <a:pt x="3261815" y="15922"/>
                </a:cubicBezTo>
                <a:cubicBezTo>
                  <a:pt x="3384645" y="22746"/>
                  <a:pt x="3498377" y="739254"/>
                  <a:pt x="3616657" y="739254"/>
                </a:cubicBezTo>
                <a:cubicBezTo>
                  <a:pt x="3734937" y="739254"/>
                  <a:pt x="3850943" y="18197"/>
                  <a:pt x="3971498" y="15922"/>
                </a:cubicBezTo>
                <a:cubicBezTo>
                  <a:pt x="4092053" y="13647"/>
                  <a:pt x="4219433" y="725606"/>
                  <a:pt x="4339988" y="725606"/>
                </a:cubicBezTo>
                <a:cubicBezTo>
                  <a:pt x="4460543" y="725606"/>
                  <a:pt x="4574275" y="18197"/>
                  <a:pt x="4694830" y="15922"/>
                </a:cubicBezTo>
                <a:cubicBezTo>
                  <a:pt x="4815385" y="13647"/>
                  <a:pt x="4939352" y="362802"/>
                  <a:pt x="5063319" y="7119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Eksperyment z dwoma szczelinami</a:t>
            </a:r>
            <a:endParaRPr lang="en-US" dirty="0"/>
          </a:p>
        </p:txBody>
      </p:sp>
      <p:pic>
        <p:nvPicPr>
          <p:cNvPr id="41986" name="Picture 2" descr="File:Doublesli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4895850" cy="44481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508104" y="3356992"/>
            <a:ext cx="432048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3563888" y="1268760"/>
            <a:ext cx="936104" cy="864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 co jeśli wysyłamy fotony pojedynczo?</a:t>
            </a:r>
            <a:endParaRPr lang="en-US" dirty="0"/>
          </a:p>
        </p:txBody>
      </p:sp>
      <p:grpSp>
        <p:nvGrpSpPr>
          <p:cNvPr id="2" name="Grupa 15"/>
          <p:cNvGrpSpPr/>
          <p:nvPr/>
        </p:nvGrpSpPr>
        <p:grpSpPr>
          <a:xfrm>
            <a:off x="1907704" y="1268760"/>
            <a:ext cx="4895850" cy="4592191"/>
            <a:chOff x="1907704" y="1268760"/>
            <a:chExt cx="4895850" cy="4592191"/>
          </a:xfrm>
        </p:grpSpPr>
        <p:pic>
          <p:nvPicPr>
            <p:cNvPr id="4" name="Picture 2" descr="File:Doubleslit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412776"/>
              <a:ext cx="4895850" cy="4448175"/>
            </a:xfrm>
            <a:prstGeom prst="rect">
              <a:avLst/>
            </a:prstGeom>
            <a:noFill/>
          </p:spPr>
        </p:pic>
        <p:sp>
          <p:nvSpPr>
            <p:cNvPr id="5" name="Prostokąt 4"/>
            <p:cNvSpPr/>
            <p:nvPr/>
          </p:nvSpPr>
          <p:spPr>
            <a:xfrm>
              <a:off x="5508104" y="3356992"/>
              <a:ext cx="432048" cy="8640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3347864" y="1268760"/>
              <a:ext cx="1872208" cy="4392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ipsa 6"/>
            <p:cNvSpPr/>
            <p:nvPr/>
          </p:nvSpPr>
          <p:spPr>
            <a:xfrm>
              <a:off x="3203848" y="285293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lipsa 7"/>
            <p:cNvSpPr/>
            <p:nvPr/>
          </p:nvSpPr>
          <p:spPr>
            <a:xfrm>
              <a:off x="3203848" y="3933056"/>
              <a:ext cx="288032" cy="2880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rostokąt 8"/>
          <p:cNvSpPr/>
          <p:nvPr/>
        </p:nvSpPr>
        <p:spPr>
          <a:xfrm>
            <a:off x="1259632" y="1412776"/>
            <a:ext cx="1872208" cy="410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/>
          <p:cNvSpPr/>
          <p:nvPr/>
        </p:nvSpPr>
        <p:spPr>
          <a:xfrm>
            <a:off x="104360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1403648" y="3429000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395536" y="328498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ostokąt 16"/>
          <p:cNvSpPr/>
          <p:nvPr/>
        </p:nvSpPr>
        <p:spPr>
          <a:xfrm>
            <a:off x="5796136" y="1340768"/>
            <a:ext cx="1152128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e tekstowe 10"/>
          <p:cNvSpPr txBox="1"/>
          <p:nvPr/>
        </p:nvSpPr>
        <p:spPr>
          <a:xfrm>
            <a:off x="6732240" y="3068960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quad i \hbar \frac{\partial \psi}{\partial t} = \frac{-\hbar^2}{2m} \frac{\partial^2\psi}{\partial t^2} + V \psi \quad \phantom{a}  template TPT3  env TPENV1  fore 0  back 16777215  eqnno 1"/>
  <p:tag name="FILENAME" val="TP_tmp"/>
  <p:tag name="ORIGWIDTH" val="95"/>
  <p:tag name="PICTUREFILESIZE" val="83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 \rightarrow \psi^\prime  template TPT1  env TPENV1  fore 0  back 16777215  eqnno 1"/>
  <p:tag name="FILENAME" val="TP_tmp"/>
  <p:tag name="ORIGWIDTH" val="32"/>
  <p:tag name="PICTUREFILESIZE" val="26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  \psi  \rangle = \left(|{\leftrightarrow} \rangle |{\leftrightarrow} \rangle  +&#10;  |{\updownarrow} \rangle|{\updownarrow} \rangle\right)/\sqrt{2} &#10;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0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^\circ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45^\circ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2.5^\circ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2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-22.5^\circ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E = \frac{h c }{\lambda} = h \nu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7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=\frac{1}{2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1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=\frac{1}{2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1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1=I_0/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8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2=I_0/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0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_0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  template TPT1  env TPENV1  fore 0  back 16777215  eqnno 1"/>
  <p:tag name="FILENAME" val="TP_tmp"/>
  <p:tag name="ORIGWIDTH" val="8"/>
  <p:tag name="PICTUREFILESIZE" val="15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\psi|^2  template TPT1  env TPENV1  fore 0  back 16777215  eqnno 1"/>
  <p:tag name="FILENAME" val="TP_tmp"/>
  <p:tag name="ORIGWIDTH" val="16"/>
  <p:tag name="PICTUREFILESIZE" val="22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1671</TotalTime>
  <Words>1738</Words>
  <Application>Microsoft Office PowerPoint</Application>
  <PresentationFormat>Pokaz na ekranie (4:3)</PresentationFormat>
  <Paragraphs>224</Paragraphs>
  <Slides>27</Slides>
  <Notes>7</Notes>
  <HiddenSlides>0</HiddenSlides>
  <MMClips>1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27</vt:i4>
      </vt:variant>
    </vt:vector>
  </HeadingPairs>
  <TitlesOfParts>
    <vt:vector size="30" baseType="lpstr">
      <vt:lpstr>Hol</vt:lpstr>
      <vt:lpstr>Projekt niestandardowy</vt:lpstr>
      <vt:lpstr>1_Projekt niestandardowy</vt:lpstr>
      <vt:lpstr>Slajd 1</vt:lpstr>
      <vt:lpstr>Świat według fizyki klasycznej</vt:lpstr>
      <vt:lpstr>Światło - wydawało się, że to proste…</vt:lpstr>
      <vt:lpstr>Dlaczego nie wszystko jest fioletowe?</vt:lpstr>
      <vt:lpstr>Fotony – kwanty światła</vt:lpstr>
      <vt:lpstr>Kwanty -&gt; Indeterminizm</vt:lpstr>
      <vt:lpstr>Jest znacznie gorzej…. jak wytłumaczyć interferencję myśląc o fotonach?</vt:lpstr>
      <vt:lpstr>Eksperyment z dwoma szczelinami</vt:lpstr>
      <vt:lpstr>A co jeśli wysyłamy fotony pojedynczo?</vt:lpstr>
      <vt:lpstr>Jeśli szedłby górą…</vt:lpstr>
      <vt:lpstr>A jeśli dołem…</vt:lpstr>
      <vt:lpstr>Jeśli raz tak raz tak, to powinno być…</vt:lpstr>
      <vt:lpstr>A tymczasem jest…</vt:lpstr>
      <vt:lpstr>Pojedynczy foton interferuje… sam ze sobą</vt:lpstr>
      <vt:lpstr>Funkcja falowa</vt:lpstr>
      <vt:lpstr>Funkcja falowa zachowuje się dziwnie…</vt:lpstr>
      <vt:lpstr>Funkcja falowa zachowuje się dziwnie…</vt:lpstr>
      <vt:lpstr>Czym jest funkcja falowa?</vt:lpstr>
      <vt:lpstr>Standardowa interpretacja…</vt:lpstr>
      <vt:lpstr>i trochę mistyki….</vt:lpstr>
      <vt:lpstr>i jeszcze trochę więcej mistyki…</vt:lpstr>
      <vt:lpstr>Ewolucja fizyki: odchodzenie od opisu „z zewnątrz” do opisu „od wewnątrz”</vt:lpstr>
      <vt:lpstr>Obrońcy realizmu</vt:lpstr>
      <vt:lpstr>Przesłanie mechaniki kwantowej</vt:lpstr>
      <vt:lpstr>Slajd 25</vt:lpstr>
      <vt:lpstr>Nierówność Bella</vt:lpstr>
      <vt:lpstr>Łamanie nierówności Bella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Kociaki Schroedingera</dc:title>
  <dc:creator>Rafal</dc:creator>
  <cp:lastModifiedBy>Rafal</cp:lastModifiedBy>
  <cp:revision>137</cp:revision>
  <dcterms:created xsi:type="dcterms:W3CDTF">2012-11-23T19:15:05Z</dcterms:created>
  <dcterms:modified xsi:type="dcterms:W3CDTF">2014-09-27T11:21:30Z</dcterms:modified>
</cp:coreProperties>
</file>