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5" r:id="rId3"/>
    <p:sldId id="276" r:id="rId4"/>
    <p:sldId id="277" r:id="rId5"/>
    <p:sldId id="278" r:id="rId6"/>
    <p:sldId id="279" r:id="rId7"/>
    <p:sldId id="281" r:id="rId8"/>
    <p:sldId id="280" r:id="rId9"/>
    <p:sldId id="282" r:id="rId10"/>
    <p:sldId id="269" r:id="rId11"/>
    <p:sldId id="270" r:id="rId12"/>
    <p:sldId id="283" r:id="rId13"/>
    <p:sldId id="271" r:id="rId14"/>
    <p:sldId id="272" r:id="rId15"/>
    <p:sldId id="273" r:id="rId16"/>
    <p:sldId id="284" r:id="rId17"/>
    <p:sldId id="285" r:id="rId18"/>
    <p:sldId id="286" r:id="rId19"/>
    <p:sldId id="287" r:id="rId20"/>
    <p:sldId id="274" r:id="rId21"/>
    <p:sldId id="257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460" autoAdjust="0"/>
  </p:normalViewPr>
  <p:slideViewPr>
    <p:cSldViewPr>
      <p:cViewPr varScale="1">
        <p:scale>
          <a:sx n="70" d="100"/>
          <a:sy n="70" d="100"/>
        </p:scale>
        <p:origin x="5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22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21.png"/><Relationship Id="rId17" Type="http://schemas.openxmlformats.org/officeDocument/2006/relationships/image" Target="../media/image44.png"/><Relationship Id="rId2" Type="http://schemas.openxmlformats.org/officeDocument/2006/relationships/tags" Target="../tags/tag48.xml"/><Relationship Id="rId16" Type="http://schemas.openxmlformats.org/officeDocument/2006/relationships/image" Target="../media/image43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20.png"/><Relationship Id="rId5" Type="http://schemas.openxmlformats.org/officeDocument/2006/relationships/tags" Target="../tags/tag51.xml"/><Relationship Id="rId15" Type="http://schemas.openxmlformats.org/officeDocument/2006/relationships/image" Target="../media/image42.png"/><Relationship Id="rId10" Type="http://schemas.openxmlformats.org/officeDocument/2006/relationships/image" Target="../media/image19.png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57.xml"/><Relationship Id="rId7" Type="http://schemas.openxmlformats.org/officeDocument/2006/relationships/image" Target="../media/image46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10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49.png"/><Relationship Id="rId17" Type="http://schemas.openxmlformats.org/officeDocument/2006/relationships/image" Target="../media/image14.png"/><Relationship Id="rId2" Type="http://schemas.openxmlformats.org/officeDocument/2006/relationships/tags" Target="../tags/tag59.xml"/><Relationship Id="rId16" Type="http://schemas.openxmlformats.org/officeDocument/2006/relationships/image" Target="../media/image12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.png"/><Relationship Id="rId5" Type="http://schemas.openxmlformats.org/officeDocument/2006/relationships/tags" Target="../tags/tag62.xml"/><Relationship Id="rId1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68.xml"/><Relationship Id="rId7" Type="http://schemas.openxmlformats.org/officeDocument/2006/relationships/image" Target="../media/image38.png"/><Relationship Id="rId12" Type="http://schemas.openxmlformats.org/officeDocument/2006/relationships/image" Target="../media/image5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70.xml"/><Relationship Id="rId10" Type="http://schemas.openxmlformats.org/officeDocument/2006/relationships/image" Target="../media/image52.png"/><Relationship Id="rId4" Type="http://schemas.openxmlformats.org/officeDocument/2006/relationships/tags" Target="../tags/tag69.xml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57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72.xml"/><Relationship Id="rId16" Type="http://schemas.openxmlformats.org/officeDocument/2006/relationships/image" Target="../media/image60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55.png"/><Relationship Id="rId5" Type="http://schemas.openxmlformats.org/officeDocument/2006/relationships/tags" Target="../tags/tag75.xml"/><Relationship Id="rId15" Type="http://schemas.openxmlformats.org/officeDocument/2006/relationships/image" Target="../media/image59.png"/><Relationship Id="rId10" Type="http://schemas.openxmlformats.org/officeDocument/2006/relationships/image" Target="../media/image52.png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81.xml"/><Relationship Id="rId7" Type="http://schemas.openxmlformats.org/officeDocument/2006/relationships/image" Target="../media/image60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4" Type="http://schemas.openxmlformats.org/officeDocument/2006/relationships/tags" Target="../tags/tag82.xml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90.xml"/><Relationship Id="rId7" Type="http://schemas.openxmlformats.org/officeDocument/2006/relationships/image" Target="../media/image65.emf"/><Relationship Id="rId12" Type="http://schemas.openxmlformats.org/officeDocument/2006/relationships/image" Target="../media/image7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4.png"/><Relationship Id="rId5" Type="http://schemas.openxmlformats.org/officeDocument/2006/relationships/tags" Target="../tags/tag92.xml"/><Relationship Id="rId10" Type="http://schemas.openxmlformats.org/officeDocument/2006/relationships/image" Target="../media/image73.png"/><Relationship Id="rId4" Type="http://schemas.openxmlformats.org/officeDocument/2006/relationships/tags" Target="../tags/tag91.xml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tags" Target="../tags/tag95.xml"/><Relationship Id="rId7" Type="http://schemas.openxmlformats.org/officeDocument/2006/relationships/image" Target="../media/image49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8.png"/><Relationship Id="rId11" Type="http://schemas.openxmlformats.org/officeDocument/2006/relationships/image" Target="../media/image7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7.png"/><Relationship Id="rId4" Type="http://schemas.openxmlformats.org/officeDocument/2006/relationships/tags" Target="../tags/tag96.xml"/><Relationship Id="rId9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99.xml"/><Relationship Id="rId7" Type="http://schemas.openxmlformats.org/officeDocument/2006/relationships/image" Target="../media/image79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3.png"/><Relationship Id="rId5" Type="http://schemas.openxmlformats.org/officeDocument/2006/relationships/tags" Target="../tags/tag101.xml"/><Relationship Id="rId10" Type="http://schemas.openxmlformats.org/officeDocument/2006/relationships/image" Target="../media/image82.png"/><Relationship Id="rId4" Type="http://schemas.openxmlformats.org/officeDocument/2006/relationships/tags" Target="../tags/tag100.xml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8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8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86.png"/><Relationship Id="rId5" Type="http://schemas.openxmlformats.org/officeDocument/2006/relationships/tags" Target="../tags/tag106.xml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tags" Target="../tags/tag105.xml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9.xml"/><Relationship Id="rId16" Type="http://schemas.openxmlformats.org/officeDocument/2006/relationships/image" Target="../media/image1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3.png"/><Relationship Id="rId5" Type="http://schemas.openxmlformats.org/officeDocument/2006/relationships/tags" Target="../tags/tag12.xml"/><Relationship Id="rId1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ags" Target="../tags/tag18.xml"/><Relationship Id="rId21" Type="http://schemas.openxmlformats.org/officeDocument/2006/relationships/image" Target="../media/image18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25.xml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1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28.png"/><Relationship Id="rId2" Type="http://schemas.openxmlformats.org/officeDocument/2006/relationships/tags" Target="../tags/tag33.xml"/><Relationship Id="rId16" Type="http://schemas.openxmlformats.org/officeDocument/2006/relationships/image" Target="../media/image32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3.png"/><Relationship Id="rId5" Type="http://schemas.openxmlformats.org/officeDocument/2006/relationships/tags" Target="../tags/tag36.xml"/><Relationship Id="rId1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2.xml"/><Relationship Id="rId7" Type="http://schemas.openxmlformats.org/officeDocument/2006/relationships/image" Target="../media/image3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tags" Target="../tags/tag43.xml"/><Relationship Id="rId9" Type="http://schemas.openxmlformats.org/officeDocument/2006/relationships/image" Target="../media/image3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9180512" cy="157789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The (</a:t>
            </a:r>
            <a:r>
              <a:rPr lang="pl-PL" dirty="0" err="1" smtClean="0"/>
              <a:t>true</a:t>
            </a:r>
            <a:r>
              <a:rPr lang="pl-PL" dirty="0" smtClean="0"/>
              <a:t>) Heisenberg limit</a:t>
            </a:r>
            <a:br>
              <a:rPr lang="pl-PL" dirty="0" smtClean="0"/>
            </a:br>
            <a:r>
              <a:rPr lang="pl-PL" sz="2800" dirty="0" smtClean="0"/>
              <a:t>in </a:t>
            </a:r>
            <a:r>
              <a:rPr lang="pl-PL" sz="2800" dirty="0" err="1" smtClean="0"/>
              <a:t>optical</a:t>
            </a:r>
            <a:r>
              <a:rPr lang="pl-PL" sz="2800" dirty="0" smtClean="0"/>
              <a:t> interferometry</a:t>
            </a:r>
            <a:endParaRPr lang="en-US" sz="2800" dirty="0"/>
          </a:p>
        </p:txBody>
      </p:sp>
      <p:sp>
        <p:nvSpPr>
          <p:cNvPr id="8" name="Prostokąt 7"/>
          <p:cNvSpPr/>
          <p:nvPr/>
        </p:nvSpPr>
        <p:spPr>
          <a:xfrm>
            <a:off x="5436080" y="563078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white"/>
                </a:solidFill>
              </a:rPr>
              <a:t>R. </a:t>
            </a:r>
            <a:r>
              <a:rPr lang="pl-PL" sz="2000" dirty="0" smtClean="0">
                <a:solidFill>
                  <a:prstClr val="white"/>
                </a:solidFill>
              </a:rPr>
              <a:t>Demkowicz-Dobrzański</a:t>
            </a: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2627784" y="6030890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 smtClean="0">
                <a:solidFill>
                  <a:schemeClr val="bg1"/>
                </a:solidFill>
              </a:rPr>
              <a:t>Faculty</a:t>
            </a:r>
            <a:r>
              <a:rPr lang="pl-PL" sz="1600" i="1" dirty="0" smtClean="0">
                <a:solidFill>
                  <a:schemeClr val="bg1"/>
                </a:solidFill>
              </a:rPr>
              <a:t> </a:t>
            </a:r>
            <a:r>
              <a:rPr lang="pl-PL" sz="1600" i="1" dirty="0">
                <a:solidFill>
                  <a:schemeClr val="bg1"/>
                </a:solidFill>
              </a:rPr>
              <a:t>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</a:t>
            </a:r>
            <a:r>
              <a:rPr lang="pl-PL" sz="1600" i="1" dirty="0" smtClean="0">
                <a:solidFill>
                  <a:schemeClr val="bg1"/>
                </a:solidFill>
              </a:rPr>
              <a:t>Poland</a:t>
            </a:r>
            <a:endParaRPr lang="pl-PL" sz="1600" i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15616" y="6353924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Gorecki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R.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Demkowicz-Dobrzanski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H. M.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Wiseman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D. W.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Berry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Phys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Rev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Lett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124, 030401 (2020</a:t>
            </a:r>
            <a:r>
              <a:rPr lang="pl-PL" sz="140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pl-PL" sz="140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Gorecki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pl-PL" sz="1400" dirty="0" err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Demkowicz-Dobrzanski</a:t>
            </a:r>
            <a:r>
              <a:rPr lang="pl-PL" sz="14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arxiv:2107.10863 (2021)</a:t>
            </a:r>
            <a:endParaRPr lang="pl-PL" sz="1400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chemat blokowy: opóźnienie 52"/>
          <p:cNvSpPr/>
          <p:nvPr/>
        </p:nvSpPr>
        <p:spPr>
          <a:xfrm>
            <a:off x="5502458" y="1527518"/>
            <a:ext cx="846003" cy="715848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The True Heisenberg limit</a:t>
            </a:r>
            <a:br>
              <a:rPr lang="pl-PL" dirty="0" smtClean="0"/>
            </a:br>
            <a:r>
              <a:rPr lang="pl-PL" sz="1800" dirty="0" smtClean="0"/>
              <a:t>The </a:t>
            </a:r>
            <a:r>
              <a:rPr lang="pl-PL" sz="1800" dirty="0" err="1" smtClean="0"/>
              <a:t>Bayesian</a:t>
            </a:r>
            <a:r>
              <a:rPr lang="pl-PL" sz="1800" dirty="0" smtClean="0"/>
              <a:t> </a:t>
            </a:r>
            <a:r>
              <a:rPr lang="pl-PL" sz="1800" dirty="0" err="1" smtClean="0"/>
              <a:t>approach</a:t>
            </a:r>
            <a:endParaRPr lang="en-GB" dirty="0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63822" y="1632946"/>
            <a:ext cx="544697" cy="459351"/>
          </a:xfrm>
          <a:prstGeom prst="rect">
            <a:avLst/>
          </a:prstGeom>
          <a:noFill/>
          <a:ln/>
          <a:effectLst/>
        </p:spPr>
      </p:pic>
      <p:cxnSp>
        <p:nvCxnSpPr>
          <p:cNvPr id="35" name="Łącznik prosty 34"/>
          <p:cNvCxnSpPr/>
          <p:nvPr/>
        </p:nvCxnSpPr>
        <p:spPr>
          <a:xfrm>
            <a:off x="1707210" y="1843793"/>
            <a:ext cx="6325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az 3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 l="-47244" t="-51633" r="-47244" b="-51633"/>
          <a:stretch>
            <a:fillRect/>
          </a:stretch>
        </p:blipFill>
        <p:spPr bwMode="auto">
          <a:xfrm>
            <a:off x="2339752" y="1422097"/>
            <a:ext cx="881934" cy="84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40" name="Łącznik prosty 39"/>
          <p:cNvCxnSpPr/>
          <p:nvPr/>
        </p:nvCxnSpPr>
        <p:spPr>
          <a:xfrm>
            <a:off x="3499410" y="1843792"/>
            <a:ext cx="73796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Obraz 4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53645" y="1632946"/>
            <a:ext cx="754194" cy="460060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07" y="1729287"/>
            <a:ext cx="514501" cy="365315"/>
          </a:xfrm>
          <a:prstGeom prst="rect">
            <a:avLst/>
          </a:prstGeom>
          <a:noFill/>
          <a:ln/>
          <a:effectLst/>
        </p:spPr>
      </p:pic>
      <p:sp>
        <p:nvSpPr>
          <p:cNvPr id="48" name="Elipsa 47"/>
          <p:cNvSpPr/>
          <p:nvPr/>
        </p:nvSpPr>
        <p:spPr>
          <a:xfrm>
            <a:off x="1496362" y="1738363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ipsa 48"/>
          <p:cNvSpPr/>
          <p:nvPr/>
        </p:nvSpPr>
        <p:spPr>
          <a:xfrm>
            <a:off x="4131944" y="1738368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Obraz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18" y="1645884"/>
            <a:ext cx="668354" cy="406932"/>
          </a:xfrm>
          <a:prstGeom prst="rect">
            <a:avLst/>
          </a:prstGeom>
          <a:noFill/>
          <a:ln/>
          <a:effectLst/>
        </p:spPr>
      </p:pic>
      <p:pic>
        <p:nvPicPr>
          <p:cNvPr id="9" name="Obraz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80504"/>
            <a:ext cx="5214925" cy="388482"/>
          </a:xfrm>
          <a:prstGeom prst="rect">
            <a:avLst/>
          </a:prstGeom>
          <a:noFill/>
          <a:ln/>
          <a:effectLst/>
        </p:spPr>
      </p:pic>
      <p:sp>
        <p:nvSpPr>
          <p:cNvPr id="55" name="pole tekstowe 54"/>
          <p:cNvSpPr txBox="1"/>
          <p:nvPr/>
        </p:nvSpPr>
        <p:spPr bwMode="auto">
          <a:xfrm>
            <a:off x="292039" y="2767783"/>
            <a:ext cx="32816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The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Bayesian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variance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</a:p>
        </p:txBody>
      </p:sp>
      <p:pic>
        <p:nvPicPr>
          <p:cNvPr id="13" name="Obraz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93" y="2425937"/>
            <a:ext cx="2597988" cy="313452"/>
          </a:xfrm>
          <a:prstGeom prst="rect">
            <a:avLst/>
          </a:prstGeom>
          <a:noFill/>
          <a:ln/>
          <a:effectLst/>
        </p:spPr>
      </p:pic>
      <p:sp>
        <p:nvSpPr>
          <p:cNvPr id="57" name="pole tekstowe 56"/>
          <p:cNvSpPr txBox="1"/>
          <p:nvPr/>
        </p:nvSpPr>
        <p:spPr bwMode="auto">
          <a:xfrm>
            <a:off x="325420" y="4208255"/>
            <a:ext cx="32816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unbiasedness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assumption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8" name="pole tekstowe 57"/>
          <p:cNvSpPr txBox="1"/>
          <p:nvPr/>
        </p:nvSpPr>
        <p:spPr bwMode="auto">
          <a:xfrm>
            <a:off x="3793904" y="3030034"/>
            <a:ext cx="8869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prior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flipH="1">
            <a:off x="3793904" y="3442360"/>
            <a:ext cx="182537" cy="128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28" y="5122198"/>
            <a:ext cx="2245098" cy="574903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56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8" grpId="0" animBg="1"/>
      <p:bldP spid="49" grpId="0" animBg="1"/>
      <p:bldP spid="55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ytuł 2"/>
          <p:cNvSpPr txBox="1">
            <a:spLocks/>
          </p:cNvSpPr>
          <p:nvPr/>
        </p:nvSpPr>
        <p:spPr>
          <a:xfrm>
            <a:off x="2339752" y="4733345"/>
            <a:ext cx="6620365" cy="1063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The True Heisenberg limit</a:t>
            </a:r>
            <a:endParaRPr lang="en-GB" dirty="0"/>
          </a:p>
        </p:txBody>
      </p:sp>
      <p:pic>
        <p:nvPicPr>
          <p:cNvPr id="52" name="Obraz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75" y="1016785"/>
            <a:ext cx="7445679" cy="234233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23" y="3461623"/>
            <a:ext cx="1844571" cy="514286"/>
          </a:xfrm>
          <a:prstGeom prst="rect">
            <a:avLst/>
          </a:prstGeom>
          <a:noFill/>
          <a:ln/>
          <a:effectLst/>
        </p:spPr>
      </p:pic>
      <p:sp>
        <p:nvSpPr>
          <p:cNvPr id="59" name="pole tekstowe 58"/>
          <p:cNvSpPr txBox="1"/>
          <p:nvPr/>
        </p:nvSpPr>
        <p:spPr bwMode="auto">
          <a:xfrm>
            <a:off x="250267" y="4167516"/>
            <a:ext cx="84261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For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any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prior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with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finite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bandwidth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7"/>
          <a:srcRect l="4162" r="12761" b="6413"/>
          <a:stretch/>
        </p:blipFill>
        <p:spPr>
          <a:xfrm>
            <a:off x="302019" y="4694197"/>
            <a:ext cx="1944000" cy="93600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80294" y="5531451"/>
            <a:ext cx="1296144" cy="10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6" y="4954007"/>
            <a:ext cx="5976636" cy="646775"/>
          </a:xfrm>
          <a:prstGeom prst="rect">
            <a:avLst/>
          </a:prstGeom>
          <a:noFill/>
          <a:ln/>
          <a:effectLst/>
        </p:spPr>
      </p:pic>
      <p:sp>
        <p:nvSpPr>
          <p:cNvPr id="62" name="pole tekstowe 61"/>
          <p:cNvSpPr txBox="1"/>
          <p:nvPr/>
        </p:nvSpPr>
        <p:spPr bwMode="auto">
          <a:xfrm>
            <a:off x="302019" y="5973689"/>
            <a:ext cx="88064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Any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„</a:t>
            </a: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reasonable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” </a:t>
            </a: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prior</a:t>
            </a: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may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be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efficiently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approximated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by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finite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bandwidth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priors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and the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theorem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will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remain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valid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e.g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 for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arbitrary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narrow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rectangular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prior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7591966" y="4802017"/>
            <a:ext cx="648072" cy="4324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Obraz 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9" y="3354263"/>
            <a:ext cx="5805679" cy="690536"/>
          </a:xfrm>
          <a:prstGeom prst="rect">
            <a:avLst/>
          </a:prstGeom>
          <a:noFill/>
          <a:ln/>
          <a:effectLst/>
        </p:spPr>
      </p:pic>
      <p:sp>
        <p:nvSpPr>
          <p:cNvPr id="2" name="Prostokąt 1"/>
          <p:cNvSpPr/>
          <p:nvPr/>
        </p:nvSpPr>
        <p:spPr>
          <a:xfrm>
            <a:off x="5118237" y="4181289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l-PL" kern="0" dirty="0">
                <a:solidFill>
                  <a:srgbClr val="000000"/>
                </a:solidFill>
              </a:rPr>
              <a:t>we </a:t>
            </a:r>
            <a:r>
              <a:rPr lang="pl-PL" kern="0" dirty="0" err="1">
                <a:solidFill>
                  <a:srgbClr val="000000"/>
                </a:solidFill>
              </a:rPr>
              <a:t>have</a:t>
            </a:r>
            <a:r>
              <a:rPr lang="pl-PL" kern="0" dirty="0">
                <a:solidFill>
                  <a:srgbClr val="000000"/>
                </a:solidFill>
              </a:rPr>
              <a:t> the </a:t>
            </a:r>
            <a:r>
              <a:rPr lang="pl-PL" kern="0" dirty="0" err="1">
                <a:solidFill>
                  <a:srgbClr val="000000"/>
                </a:solidFill>
              </a:rPr>
              <a:t>following</a:t>
            </a:r>
            <a:r>
              <a:rPr lang="pl-PL" kern="0" dirty="0">
                <a:solidFill>
                  <a:srgbClr val="000000"/>
                </a:solidFill>
              </a:rPr>
              <a:t> </a:t>
            </a:r>
            <a:r>
              <a:rPr lang="pl-PL" kern="0" dirty="0" err="1">
                <a:solidFill>
                  <a:srgbClr val="000000"/>
                </a:solidFill>
              </a:rPr>
              <a:t>bound</a:t>
            </a:r>
            <a:endParaRPr lang="pl-PL" kern="0" dirty="0">
              <a:solidFill>
                <a:srgbClr val="0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98107" y="6607903"/>
            <a:ext cx="88535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H. M. </a:t>
            </a:r>
            <a:r>
              <a:rPr lang="pl-PL" sz="1200" dirty="0" err="1"/>
              <a:t>Wiseman</a:t>
            </a:r>
            <a:r>
              <a:rPr lang="pl-PL" sz="1200" dirty="0"/>
              <a:t>, D. W. </a:t>
            </a:r>
            <a:r>
              <a:rPr lang="pl-PL" sz="1200" dirty="0" err="1"/>
              <a:t>Berry</a:t>
            </a:r>
            <a:r>
              <a:rPr lang="pl-PL" sz="1200" dirty="0"/>
              <a:t>, </a:t>
            </a:r>
            <a:r>
              <a:rPr lang="pl-PL" sz="1200" dirty="0" err="1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</a:t>
            </a:r>
            <a:r>
              <a:rPr lang="pl-PL" sz="1200" dirty="0" err="1"/>
              <a:t>Lett</a:t>
            </a:r>
            <a:r>
              <a:rPr lang="pl-PL" sz="1200" dirty="0"/>
              <a:t> 124, 030401 (2020)</a:t>
            </a:r>
          </a:p>
        </p:txBody>
      </p:sp>
    </p:spTree>
    <p:extLst>
      <p:ext uri="{BB962C8B-B14F-4D97-AF65-F5344CB8AC3E}">
        <p14:creationId xmlns:p14="http://schemas.microsoft.com/office/powerpoint/2010/main" val="5104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9" grpId="0" animBg="1"/>
      <p:bldP spid="62" grpId="0" animBg="1"/>
      <p:bldP spid="1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/>
          <p:cNvSpPr/>
          <p:nvPr/>
        </p:nvSpPr>
        <p:spPr>
          <a:xfrm>
            <a:off x="1947832" y="4953013"/>
            <a:ext cx="5504488" cy="142831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true</a:t>
            </a:r>
            <a:r>
              <a:rPr lang="pl-PL" dirty="0" smtClean="0"/>
              <a:t> Heisenberg limit</a:t>
            </a:r>
            <a:endParaRPr lang="pl-PL" dirty="0"/>
          </a:p>
        </p:txBody>
      </p:sp>
      <p:cxnSp>
        <p:nvCxnSpPr>
          <p:cNvPr id="90" name="Łącznik prosty 89"/>
          <p:cNvCxnSpPr/>
          <p:nvPr/>
        </p:nvCxnSpPr>
        <p:spPr>
          <a:xfrm>
            <a:off x="1456164" y="2402087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2968312" y="2402087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317268" y="2188777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99" name="Obraz 53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8784" y="2348881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Łącznik prosty 99"/>
          <p:cNvCxnSpPr/>
          <p:nvPr/>
        </p:nvCxnSpPr>
        <p:spPr>
          <a:xfrm flipH="1" flipV="1">
            <a:off x="4858771" y="3111459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4481684" y="2436762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4090657" y="3014099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4318208" y="2870808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04" name="Łącznik prosty 103"/>
          <p:cNvCxnSpPr>
            <a:endCxn id="103" idx="0"/>
          </p:cNvCxnSpPr>
          <p:nvPr/>
        </p:nvCxnSpPr>
        <p:spPr>
          <a:xfrm>
            <a:off x="4034047" y="2443253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H="1" flipV="1">
            <a:off x="2177843" y="3096783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2037759" y="2402087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1456164" y="3136501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rostokąt 95"/>
          <p:cNvSpPr/>
          <p:nvPr/>
        </p:nvSpPr>
        <p:spPr>
          <a:xfrm>
            <a:off x="1688803" y="2891696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7" name="Łącznik prosty 96"/>
          <p:cNvCxnSpPr/>
          <p:nvPr/>
        </p:nvCxnSpPr>
        <p:spPr>
          <a:xfrm>
            <a:off x="2836675" y="3536165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0" y="2839004"/>
            <a:ext cx="335739" cy="308412"/>
          </a:xfrm>
          <a:prstGeom prst="rect">
            <a:avLst/>
          </a:prstGeom>
          <a:noFill/>
          <a:ln/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\pi}{n}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86" y="5585403"/>
            <a:ext cx="1305432" cy="685664"/>
          </a:xfrm>
          <a:prstGeom prst="rect">
            <a:avLst/>
          </a:prstGeom>
          <a:noFill/>
          <a:ln/>
          <a:effectLst/>
        </p:spPr>
      </p:pic>
      <p:sp>
        <p:nvSpPr>
          <p:cNvPr id="123" name="Schemat blokowy: opóźnienie 122"/>
          <p:cNvSpPr/>
          <p:nvPr/>
        </p:nvSpPr>
        <p:spPr>
          <a:xfrm>
            <a:off x="5558746" y="2177962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7" name="pole tekstowe 126"/>
          <p:cNvSpPr txBox="1"/>
          <p:nvPr/>
        </p:nvSpPr>
        <p:spPr>
          <a:xfrm>
            <a:off x="1947832" y="5194675"/>
            <a:ext cx="534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The </a:t>
            </a:r>
            <a:r>
              <a:rPr lang="pl-PL" b="1" dirty="0" err="1"/>
              <a:t>a</a:t>
            </a:r>
            <a:r>
              <a:rPr lang="pl-PL" b="1" dirty="0" err="1" smtClean="0"/>
              <a:t>symptotically</a:t>
            </a:r>
            <a:r>
              <a:rPr lang="pl-PL" b="1" dirty="0" smtClean="0"/>
              <a:t> </a:t>
            </a:r>
            <a:r>
              <a:rPr lang="pl-PL" b="1" dirty="0" err="1" smtClean="0"/>
              <a:t>saturable</a:t>
            </a:r>
            <a:r>
              <a:rPr lang="pl-PL" b="1" dirty="0" smtClean="0"/>
              <a:t> Heisenberg limit:</a:t>
            </a:r>
            <a:endParaRPr lang="en-GB" b="1" dirty="0"/>
          </a:p>
        </p:txBody>
      </p:sp>
      <p:cxnSp>
        <p:nvCxnSpPr>
          <p:cNvPr id="129" name="Łącznik prosty ze strzałką 128"/>
          <p:cNvCxnSpPr/>
          <p:nvPr/>
        </p:nvCxnSpPr>
        <p:spPr>
          <a:xfrm>
            <a:off x="6444208" y="289169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708961"/>
            <a:ext cx="508789" cy="310149"/>
          </a:xfrm>
          <a:prstGeom prst="rect">
            <a:avLst/>
          </a:prstGeom>
          <a:noFill/>
          <a:ln/>
          <a:effectLst/>
        </p:spPr>
      </p:pic>
      <p:sp>
        <p:nvSpPr>
          <p:cNvPr id="2" name="Prostokąt 1"/>
          <p:cNvSpPr/>
          <p:nvPr/>
        </p:nvSpPr>
        <p:spPr>
          <a:xfrm>
            <a:off x="746880" y="2188777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3" y="2803799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5" y="4193113"/>
            <a:ext cx="2817008" cy="307492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27" y="2801310"/>
            <a:ext cx="370563" cy="258632"/>
          </a:xfrm>
          <a:prstGeom prst="rect">
            <a:avLst/>
          </a:prstGeom>
          <a:noFill/>
          <a:ln/>
          <a:effectLst/>
        </p:spPr>
      </p:pic>
      <p:sp>
        <p:nvSpPr>
          <p:cNvPr id="37" name="pole tekstowe 36"/>
          <p:cNvSpPr txBox="1"/>
          <p:nvPr/>
        </p:nvSpPr>
        <p:spPr>
          <a:xfrm>
            <a:off x="844127" y="4592778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/>
              <a:t>a</a:t>
            </a:r>
            <a:r>
              <a:rPr lang="pl-PL" sz="1400" dirty="0" err="1" smtClean="0"/>
              <a:t>rbitrary</a:t>
            </a:r>
            <a:r>
              <a:rPr lang="pl-PL" sz="1400" dirty="0" smtClean="0"/>
              <a:t> n-</a:t>
            </a:r>
            <a:r>
              <a:rPr lang="pl-PL" sz="1400" dirty="0" err="1" smtClean="0"/>
              <a:t>photon</a:t>
            </a:r>
            <a:r>
              <a:rPr lang="pl-PL" sz="1400" dirty="0" smtClean="0"/>
              <a:t> </a:t>
            </a:r>
            <a:r>
              <a:rPr lang="pl-PL" sz="1400" dirty="0" err="1" smtClean="0"/>
              <a:t>state</a:t>
            </a:r>
            <a:r>
              <a:rPr lang="pl-PL" sz="1400" dirty="0" smtClean="0"/>
              <a:t> </a:t>
            </a:r>
            <a:endParaRPr lang="en-GB" sz="14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4759071" y="4592777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/>
              <a:t>a</a:t>
            </a:r>
            <a:r>
              <a:rPr lang="pl-PL" sz="1400" dirty="0" err="1" smtClean="0"/>
              <a:t>rbitrary</a:t>
            </a:r>
            <a:r>
              <a:rPr lang="pl-PL" sz="1400" dirty="0" smtClean="0"/>
              <a:t> </a:t>
            </a:r>
            <a:r>
              <a:rPr lang="pl-PL" sz="1400" dirty="0" err="1" smtClean="0"/>
              <a:t>measurement</a:t>
            </a:r>
            <a:endParaRPr lang="en-GB" sz="1400" dirty="0"/>
          </a:p>
        </p:txBody>
      </p:sp>
      <p:pic>
        <p:nvPicPr>
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40" y="4138569"/>
            <a:ext cx="2346470" cy="289885"/>
          </a:xfrm>
          <a:prstGeom prst="rect">
            <a:avLst/>
          </a:prstGeom>
          <a:noFill/>
          <a:ln/>
          <a:effectLst/>
        </p:spPr>
      </p:pic>
      <p:sp>
        <p:nvSpPr>
          <p:cNvPr id="32" name="Prostokąt 31"/>
          <p:cNvSpPr/>
          <p:nvPr/>
        </p:nvSpPr>
        <p:spPr>
          <a:xfrm>
            <a:off x="1298107" y="6607903"/>
            <a:ext cx="88535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H. M. </a:t>
            </a:r>
            <a:r>
              <a:rPr lang="pl-PL" sz="1200" dirty="0" err="1"/>
              <a:t>Wiseman</a:t>
            </a:r>
            <a:r>
              <a:rPr lang="pl-PL" sz="1200" dirty="0"/>
              <a:t>, D. W. </a:t>
            </a:r>
            <a:r>
              <a:rPr lang="pl-PL" sz="1200" dirty="0" err="1"/>
              <a:t>Berry</a:t>
            </a:r>
            <a:r>
              <a:rPr lang="pl-PL" sz="1200" dirty="0"/>
              <a:t>, </a:t>
            </a:r>
            <a:r>
              <a:rPr lang="pl-PL" sz="1200" dirty="0" err="1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</a:t>
            </a:r>
            <a:r>
              <a:rPr lang="pl-PL" sz="1200" dirty="0" err="1"/>
              <a:t>Lett</a:t>
            </a:r>
            <a:r>
              <a:rPr lang="pl-PL" sz="1200" dirty="0"/>
              <a:t> 124, 030401 (2020)</a:t>
            </a:r>
          </a:p>
        </p:txBody>
      </p:sp>
    </p:spTree>
    <p:extLst>
      <p:ext uri="{BB962C8B-B14F-4D97-AF65-F5344CB8AC3E}">
        <p14:creationId xmlns:p14="http://schemas.microsoft.com/office/powerpoint/2010/main" val="4608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Sketch</a:t>
            </a:r>
            <a:r>
              <a:rPr lang="pl-PL" dirty="0" smtClean="0"/>
              <a:t> of the proof</a:t>
            </a:r>
            <a:endParaRPr lang="en-GB" dirty="0"/>
          </a:p>
        </p:txBody>
      </p:sp>
      <p:pic>
        <p:nvPicPr>
          <p:cNvPr id="52" name="Obraz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275" y="1016785"/>
            <a:ext cx="7445679" cy="234233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41953"/>
            <a:ext cx="3773892" cy="785533"/>
          </a:xfrm>
          <a:prstGeom prst="rect">
            <a:avLst/>
          </a:prstGeom>
          <a:noFill/>
          <a:ln/>
          <a:effectLst/>
        </p:spPr>
      </p:pic>
      <p:sp>
        <p:nvSpPr>
          <p:cNvPr id="16" name="pole tekstowe 15"/>
          <p:cNvSpPr txBox="1"/>
          <p:nvPr/>
        </p:nvSpPr>
        <p:spPr bwMode="auto">
          <a:xfrm>
            <a:off x="4283969" y="4141964"/>
            <a:ext cx="4968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 err="1">
                <a:solidFill>
                  <a:srgbClr val="000000"/>
                </a:solidFill>
                <a:latin typeface="+mj-lt"/>
              </a:rPr>
              <a:t>s</a:t>
            </a:r>
            <a:r>
              <a:rPr kumimoji="0" lang="pl-P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ome</a:t>
            </a: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not </a:t>
            </a:r>
            <a:r>
              <a:rPr kumimoji="0" lang="pl-P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necessarily</a:t>
            </a: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orthogonal</a:t>
            </a: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vectors</a:t>
            </a: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…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 flipH="1" flipV="1">
            <a:off x="3995936" y="4077072"/>
            <a:ext cx="288033" cy="150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 bwMode="auto">
          <a:xfrm>
            <a:off x="262007" y="4602630"/>
            <a:ext cx="76177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Consider</a:t>
            </a:r>
            <a:r>
              <a:rPr lang="pl-PL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some</a:t>
            </a:r>
            <a:r>
              <a:rPr lang="pl-PL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fixed</a:t>
            </a:r>
            <a:r>
              <a:rPr lang="pl-PL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measurement</a:t>
            </a:r>
            <a:r>
              <a:rPr lang="pl-PL" sz="200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+mj-lt"/>
              </a:rPr>
              <a:t>basis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" name="Obraz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60" y="4598394"/>
            <a:ext cx="650197" cy="314809"/>
          </a:xfrm>
          <a:prstGeom prst="rect">
            <a:avLst/>
          </a:prstGeom>
          <a:noFill/>
          <a:ln/>
          <a:effectLst/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58" y="5144934"/>
            <a:ext cx="5799101" cy="695597"/>
          </a:xfrm>
          <a:prstGeom prst="rect">
            <a:avLst/>
          </a:prstGeom>
          <a:noFill/>
          <a:ln/>
          <a:effectLst/>
        </p:spPr>
      </p:pic>
      <p:cxnSp>
        <p:nvCxnSpPr>
          <p:cNvPr id="30" name="Łącznik prosty ze strzałką 29"/>
          <p:cNvCxnSpPr/>
          <p:nvPr/>
        </p:nvCxnSpPr>
        <p:spPr>
          <a:xfrm flipV="1">
            <a:off x="3707904" y="5672523"/>
            <a:ext cx="688996" cy="310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22" y="6009557"/>
            <a:ext cx="1697457" cy="220968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02" y="5989184"/>
            <a:ext cx="2891872" cy="314269"/>
          </a:xfrm>
          <a:prstGeom prst="rect">
            <a:avLst/>
          </a:prstGeom>
          <a:noFill/>
          <a:ln/>
          <a:effectLst/>
        </p:spPr>
      </p:pic>
      <p:cxnSp>
        <p:nvCxnSpPr>
          <p:cNvPr id="36" name="Łącznik prosty ze strzałką 35"/>
          <p:cNvCxnSpPr/>
          <p:nvPr/>
        </p:nvCxnSpPr>
        <p:spPr>
          <a:xfrm flipH="1" flipV="1">
            <a:off x="5625012" y="5672525"/>
            <a:ext cx="1395260" cy="337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7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Sketch</a:t>
            </a:r>
            <a:r>
              <a:rPr lang="pl-PL" dirty="0" smtClean="0"/>
              <a:t> of the proof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5" y="1198879"/>
            <a:ext cx="5799101" cy="695597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47818"/>
            <a:ext cx="4716000" cy="666857"/>
          </a:xfrm>
          <a:prstGeom prst="rect">
            <a:avLst/>
          </a:prstGeom>
          <a:noFill/>
          <a:ln/>
          <a:effectLst/>
        </p:spPr>
      </p:pic>
      <p:sp>
        <p:nvSpPr>
          <p:cNvPr id="5" name="Nawias klamrowy otwierający 4"/>
          <p:cNvSpPr/>
          <p:nvPr/>
        </p:nvSpPr>
        <p:spPr>
          <a:xfrm rot="16200000">
            <a:off x="3933756" y="1010085"/>
            <a:ext cx="152957" cy="1800200"/>
          </a:xfrm>
          <a:prstGeom prst="leftBrace">
            <a:avLst>
              <a:gd name="adj1" fmla="val 150858"/>
              <a:gd name="adj2" fmla="val 514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Obraz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920"/>
            <a:ext cx="2494261" cy="704614"/>
          </a:xfrm>
          <a:prstGeom prst="rect">
            <a:avLst/>
          </a:prstGeom>
          <a:noFill/>
          <a:ln/>
          <a:effectLst/>
        </p:spPr>
      </p:pic>
      <p:sp>
        <p:nvSpPr>
          <p:cNvPr id="27" name="pole tekstowe 26"/>
          <p:cNvSpPr txBox="1"/>
          <p:nvPr/>
        </p:nvSpPr>
        <p:spPr bwMode="auto">
          <a:xfrm>
            <a:off x="251520" y="2343057"/>
            <a:ext cx="39940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worst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case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Bayesian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cost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76" y="2002206"/>
            <a:ext cx="982745" cy="370435"/>
          </a:xfrm>
          <a:prstGeom prst="rect">
            <a:avLst/>
          </a:prstGeom>
          <a:noFill/>
          <a:ln/>
          <a:effectLst/>
        </p:spPr>
      </p:pic>
      <p:sp>
        <p:nvSpPr>
          <p:cNvPr id="14" name="Strzałka w dół 13"/>
          <p:cNvSpPr/>
          <p:nvPr/>
        </p:nvSpPr>
        <p:spPr>
          <a:xfrm>
            <a:off x="3489405" y="3501008"/>
            <a:ext cx="373889" cy="10081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ole tekstowe 30"/>
          <p:cNvSpPr txBox="1"/>
          <p:nvPr/>
        </p:nvSpPr>
        <p:spPr bwMode="auto">
          <a:xfrm>
            <a:off x="4139952" y="3793454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Fourier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transform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+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technical</a:t>
            </a:r>
            <a:r>
              <a:rPr lang="pl-PL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kern="0" dirty="0" err="1" smtClean="0">
                <a:solidFill>
                  <a:srgbClr val="000000"/>
                </a:solidFill>
                <a:latin typeface="+mj-lt"/>
              </a:rPr>
              <a:t>details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0" name="Obraz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08" y="4586736"/>
            <a:ext cx="4120120" cy="822483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66691"/>
            <a:ext cx="3965574" cy="459488"/>
          </a:xfrm>
          <a:prstGeom prst="rect">
            <a:avLst/>
          </a:prstGeom>
          <a:noFill/>
          <a:ln/>
          <a:effectLst/>
        </p:spPr>
      </p:pic>
      <p:pic>
        <p:nvPicPr>
          <p:cNvPr id="41" name="Obraz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54" y="5771931"/>
            <a:ext cx="2445714" cy="382857"/>
          </a:xfrm>
          <a:prstGeom prst="rect">
            <a:avLst/>
          </a:prstGeom>
          <a:noFill/>
          <a:ln/>
          <a:effectLst/>
        </p:spPr>
      </p:pic>
      <p:sp>
        <p:nvSpPr>
          <p:cNvPr id="44" name="pole tekstowe 43"/>
          <p:cNvSpPr txBox="1"/>
          <p:nvPr/>
        </p:nvSpPr>
        <p:spPr bwMode="auto">
          <a:xfrm>
            <a:off x="122568" y="5787185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Subject</a:t>
            </a:r>
            <a:r>
              <a:rPr kumimoji="0" lang="pl-PL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to: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3" name="Obraz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15" y="5853994"/>
            <a:ext cx="4122857" cy="23571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5817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31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8" y="11552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Sketch</a:t>
            </a:r>
            <a:r>
              <a:rPr lang="pl-PL" dirty="0" smtClean="0"/>
              <a:t> of the proof</a:t>
            </a:r>
            <a:endParaRPr lang="en-GB" dirty="0"/>
          </a:p>
        </p:txBody>
      </p:sp>
      <p:pic>
        <p:nvPicPr>
          <p:cNvPr id="40" name="Obraz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54580"/>
            <a:ext cx="4120120" cy="822483"/>
          </a:xfrm>
          <a:prstGeom prst="rect">
            <a:avLst/>
          </a:prstGeom>
          <a:noFill/>
          <a:ln/>
          <a:effectLst/>
        </p:spPr>
      </p:pic>
      <p:pic>
        <p:nvPicPr>
          <p:cNvPr id="41" name="Obraz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71" y="2103424"/>
            <a:ext cx="2445714" cy="382857"/>
          </a:xfrm>
          <a:prstGeom prst="rect">
            <a:avLst/>
          </a:prstGeom>
          <a:noFill/>
          <a:ln/>
          <a:effectLst/>
        </p:spPr>
      </p:pic>
      <p:sp>
        <p:nvSpPr>
          <p:cNvPr id="44" name="pole tekstowe 43"/>
          <p:cNvSpPr txBox="1"/>
          <p:nvPr/>
        </p:nvSpPr>
        <p:spPr bwMode="auto">
          <a:xfrm>
            <a:off x="284985" y="211867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Subject</a:t>
            </a:r>
            <a:r>
              <a:rPr kumimoji="0" lang="pl-PL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to:</a:t>
            </a:r>
            <a:endParaRPr kumimoji="0" lang="pl-PL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3" name="Obraz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85487"/>
            <a:ext cx="4122857" cy="235714"/>
          </a:xfrm>
          <a:prstGeom prst="rect">
            <a:avLst/>
          </a:prstGeom>
          <a:noFill/>
          <a:ln/>
          <a:effectLst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127" y="2901562"/>
            <a:ext cx="3352800" cy="19240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30567" cy="700671"/>
          </a:xfrm>
          <a:prstGeom prst="rect">
            <a:avLst/>
          </a:prstGeom>
          <a:noFill/>
          <a:ln/>
          <a:effectLst/>
        </p:spPr>
      </p:pic>
      <p:sp>
        <p:nvSpPr>
          <p:cNvPr id="8" name="Prostokąt 7"/>
          <p:cNvSpPr/>
          <p:nvPr/>
        </p:nvSpPr>
        <p:spPr>
          <a:xfrm>
            <a:off x="7956376" y="4681596"/>
            <a:ext cx="2880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2699792" y="2636912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619672" y="4581128"/>
            <a:ext cx="6408712" cy="19442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66262"/>
            <a:ext cx="8229600" cy="1143000"/>
          </a:xfrm>
        </p:spPr>
        <p:txBody>
          <a:bodyPr/>
          <a:lstStyle/>
          <a:p>
            <a:r>
              <a:rPr lang="pl-PL" dirty="0" err="1" smtClean="0"/>
              <a:t>Multiple-arm</a:t>
            </a:r>
            <a:r>
              <a:rPr lang="pl-PL" dirty="0" smtClean="0"/>
              <a:t> interferometry</a:t>
            </a:r>
            <a:endParaRPr lang="pl-PL" dirty="0"/>
          </a:p>
        </p:txBody>
      </p:sp>
      <p:pic>
        <p:nvPicPr>
          <p:cNvPr id="17" name="Obraz 1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 =\sqrt{\sum_{i=1}^p \Delta^2 \tilde{\varphi}_i} \geq \ ?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31" y="5279456"/>
            <a:ext cx="3113394" cy="1190504"/>
          </a:xfrm>
          <a:prstGeom prst="rect">
            <a:avLst/>
          </a:prstGeom>
          <a:noFill/>
          <a:ln/>
          <a:effectLst/>
        </p:spPr>
      </p:pic>
      <p:sp>
        <p:nvSpPr>
          <p:cNvPr id="8" name="pole tekstowe 7"/>
          <p:cNvSpPr txBox="1"/>
          <p:nvPr/>
        </p:nvSpPr>
        <p:spPr>
          <a:xfrm>
            <a:off x="648472" y="4654877"/>
            <a:ext cx="829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the </a:t>
            </a:r>
            <a:r>
              <a:rPr lang="pl-PL" b="1" dirty="0" err="1" smtClean="0"/>
              <a:t>asymptotically</a:t>
            </a:r>
            <a:r>
              <a:rPr lang="pl-PL" b="1" dirty="0" smtClean="0"/>
              <a:t> </a:t>
            </a:r>
            <a:r>
              <a:rPr lang="pl-PL" b="1" dirty="0" err="1" smtClean="0"/>
              <a:t>achievable</a:t>
            </a:r>
            <a:r>
              <a:rPr lang="pl-PL" b="1" dirty="0" smtClean="0"/>
              <a:t> Heisenberg limit </a:t>
            </a:r>
          </a:p>
          <a:p>
            <a:pPr algn="ctr"/>
            <a:r>
              <a:rPr lang="pl-PL" b="1" dirty="0" smtClean="0"/>
              <a:t>in </a:t>
            </a:r>
            <a:r>
              <a:rPr lang="pl-PL" b="1" dirty="0" err="1" smtClean="0"/>
              <a:t>multiple-arm</a:t>
            </a:r>
            <a:r>
              <a:rPr lang="pl-PL" b="1" dirty="0" smtClean="0"/>
              <a:t> interferometry?</a:t>
            </a:r>
            <a:endParaRPr lang="en-GB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36" y="1196752"/>
            <a:ext cx="3600400" cy="29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/>
          <p:cNvSpPr/>
          <p:nvPr/>
        </p:nvSpPr>
        <p:spPr>
          <a:xfrm>
            <a:off x="6372200" y="4437112"/>
            <a:ext cx="792088" cy="576064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662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Estimating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separately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052736"/>
            <a:ext cx="3168352" cy="3034043"/>
          </a:xfrm>
          <a:prstGeom prst="rect">
            <a:avLst/>
          </a:prstGeom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= \sqrt{\sum_{i=1}^p \Delta^2 \tilde{\varphi}_i} \geq 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06" y="4376469"/>
            <a:ext cx="2847132" cy="1191684"/>
          </a:xfrm>
          <a:prstGeom prst="rect">
            <a:avLst/>
          </a:prstGeom>
          <a:noFill/>
          <a:ln/>
          <a:effectLst/>
        </p:spPr>
      </p:pic>
      <p:pic>
        <p:nvPicPr>
          <p:cNvPr id="10" name="Obraz 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sqrt{p} \times \frac{\pi}{\frac{n}{p}}  = \frac{\pi p^{3/2}}{n}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54" y="4520946"/>
            <a:ext cx="2362164" cy="90461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6746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6626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Optimal</a:t>
            </a:r>
            <a:r>
              <a:rPr lang="pl-PL" dirty="0" smtClean="0"/>
              <a:t> joint-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36" y="1196752"/>
            <a:ext cx="3600400" cy="2925386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1259632" y="4348814"/>
            <a:ext cx="7884368" cy="2423998"/>
            <a:chOff x="1259632" y="4348814"/>
            <a:chExt cx="7884368" cy="2423998"/>
          </a:xfrm>
        </p:grpSpPr>
        <p:sp>
          <p:nvSpPr>
            <p:cNvPr id="11" name="Elipsa 10"/>
            <p:cNvSpPr/>
            <p:nvPr/>
          </p:nvSpPr>
          <p:spPr>
            <a:xfrm>
              <a:off x="4809433" y="4348814"/>
              <a:ext cx="792088" cy="576064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frac{c \ p^{3/2}}{n}  $$&#10;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750" y="4576564"/>
              <a:ext cx="1793140" cy="7486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Obraz 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957" y="4898264"/>
              <a:ext cx="1125466" cy="22775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pole tekstowe 11"/>
            <p:cNvSpPr txBox="1"/>
            <p:nvPr/>
          </p:nvSpPr>
          <p:spPr>
            <a:xfrm>
              <a:off x="1259632" y="5456430"/>
              <a:ext cx="697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Optimal</a:t>
              </a:r>
              <a:r>
                <a:rPr lang="pl-PL" b="1" dirty="0" smtClean="0"/>
                <a:t> joint </a:t>
              </a:r>
              <a:r>
                <a:rPr lang="pl-PL" b="1" dirty="0" err="1" smtClean="0"/>
                <a:t>strategy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gives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at</a:t>
              </a:r>
              <a:r>
                <a:rPr lang="pl-PL" b="1" dirty="0" smtClean="0"/>
                <a:t> most </a:t>
              </a:r>
              <a:r>
                <a:rPr lang="pl-PL" b="1" dirty="0" err="1" smtClean="0"/>
                <a:t>constant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factor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gain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over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separate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strategies</a:t>
              </a:r>
              <a:endParaRPr lang="en-GB" b="1" dirty="0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057600" y="6495813"/>
              <a:ext cx="5086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200" dirty="0"/>
                <a:t>W. </a:t>
              </a:r>
              <a:r>
                <a:rPr lang="pl-PL" sz="1200" dirty="0" err="1"/>
                <a:t>Gorecki</a:t>
              </a:r>
              <a:r>
                <a:rPr lang="pl-PL" sz="1200" dirty="0"/>
                <a:t>, R. </a:t>
              </a:r>
              <a:r>
                <a:rPr lang="pl-PL" sz="1200" dirty="0" err="1"/>
                <a:t>Demkowicz-Dobrzanski</a:t>
              </a:r>
              <a:r>
                <a:rPr lang="pl-PL" sz="1200" dirty="0"/>
                <a:t>, arxiv:2107.10863 (2021)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7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a 20"/>
          <p:cNvSpPr/>
          <p:nvPr/>
        </p:nvSpPr>
        <p:spPr>
          <a:xfrm>
            <a:off x="5586406" y="3593122"/>
            <a:ext cx="504056" cy="436573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Quantum Fisher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846253"/>
            <a:ext cx="2077888" cy="168831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1971" y="6468818"/>
            <a:ext cx="885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>
                <a:latin typeface="Arial" panose="020B0604020202020204" pitchFamily="34" charset="0"/>
              </a:rPr>
              <a:t>P. C. </a:t>
            </a:r>
            <a:r>
              <a:rPr lang="pl-PL" sz="1200" dirty="0" err="1">
                <a:latin typeface="Arial" panose="020B0604020202020204" pitchFamily="34" charset="0"/>
              </a:rPr>
              <a:t>Humphreys</a:t>
            </a:r>
            <a:r>
              <a:rPr lang="pl-PL" sz="1200" dirty="0">
                <a:latin typeface="Arial" panose="020B0604020202020204" pitchFamily="34" charset="0"/>
              </a:rPr>
              <a:t>, M. Barbieri, A. </a:t>
            </a:r>
            <a:r>
              <a:rPr lang="pl-PL" sz="1200" dirty="0" err="1">
                <a:latin typeface="Arial" panose="020B0604020202020204" pitchFamily="34" charset="0"/>
              </a:rPr>
              <a:t>Datta</a:t>
            </a:r>
            <a:r>
              <a:rPr lang="pl-PL" sz="1200" dirty="0">
                <a:latin typeface="Arial" panose="020B0604020202020204" pitchFamily="34" charset="0"/>
              </a:rPr>
              <a:t>, and I. A. </a:t>
            </a:r>
            <a:r>
              <a:rPr lang="pl-PL" sz="1200" dirty="0" err="1" smtClean="0">
                <a:latin typeface="Arial" panose="020B0604020202020204" pitchFamily="34" charset="0"/>
              </a:rPr>
              <a:t>Walmsley</a:t>
            </a:r>
            <a:r>
              <a:rPr lang="pl-PL" sz="1200" dirty="0" smtClean="0">
                <a:latin typeface="Arial" panose="020B0604020202020204" pitchFamily="34" charset="0"/>
              </a:rPr>
              <a:t>, </a:t>
            </a:r>
            <a:r>
              <a:rPr lang="pl-PL" sz="1200" dirty="0" err="1" smtClean="0">
                <a:latin typeface="Arial" panose="020B0604020202020204" pitchFamily="34" charset="0"/>
              </a:rPr>
              <a:t>Phys</a:t>
            </a:r>
            <a:r>
              <a:rPr lang="pl-PL" sz="1200" dirty="0">
                <a:latin typeface="Arial" panose="020B0604020202020204" pitchFamily="34" charset="0"/>
              </a:rPr>
              <a:t>. </a:t>
            </a:r>
            <a:r>
              <a:rPr lang="pl-PL" sz="1200" dirty="0" err="1">
                <a:latin typeface="Arial" panose="020B0604020202020204" pitchFamily="34" charset="0"/>
              </a:rPr>
              <a:t>Rev</a:t>
            </a:r>
            <a:r>
              <a:rPr lang="pl-PL" sz="1200" dirty="0">
                <a:latin typeface="Arial" panose="020B0604020202020204" pitchFamily="34" charset="0"/>
              </a:rPr>
              <a:t>. </a:t>
            </a:r>
            <a:r>
              <a:rPr lang="pl-PL" sz="1200" dirty="0" err="1">
                <a:latin typeface="Arial" panose="020B0604020202020204" pitchFamily="34" charset="0"/>
              </a:rPr>
              <a:t>Lett</a:t>
            </a:r>
            <a:r>
              <a:rPr lang="pl-PL" sz="1200" dirty="0">
                <a:latin typeface="Arial" panose="020B0604020202020204" pitchFamily="34" charset="0"/>
              </a:rPr>
              <a:t>. 111, 070403 (2013)</a:t>
            </a:r>
            <a:endParaRPr lang="pl-PL" sz="1200" dirty="0"/>
          </a:p>
        </p:txBody>
      </p:sp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22" y="1490441"/>
            <a:ext cx="368146" cy="335554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8" y="2770735"/>
            <a:ext cx="8453330" cy="267320"/>
          </a:xfrm>
          <a:prstGeom prst="rect">
            <a:avLst/>
          </a:prstGeom>
          <a:noFill/>
          <a:ln/>
          <a:effectLst/>
        </p:spPr>
      </p:pic>
      <p:sp>
        <p:nvSpPr>
          <p:cNvPr id="12" name="pole tekstowe 11"/>
          <p:cNvSpPr txBox="1"/>
          <p:nvPr/>
        </p:nvSpPr>
        <p:spPr>
          <a:xfrm>
            <a:off x="-725045" y="3223790"/>
            <a:ext cx="697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Multiparameter</a:t>
            </a:r>
            <a:r>
              <a:rPr lang="pl-PL" b="1" dirty="0" smtClean="0"/>
              <a:t> quantum </a:t>
            </a:r>
            <a:r>
              <a:rPr lang="pl-PL" b="1" dirty="0" err="1" smtClean="0"/>
              <a:t>Cramer-Rao</a:t>
            </a:r>
            <a:r>
              <a:rPr lang="pl-PL" b="1" dirty="0" smtClean="0"/>
              <a:t> </a:t>
            </a:r>
            <a:r>
              <a:rPr lang="pl-PL" b="1" dirty="0" err="1" smtClean="0"/>
              <a:t>bound</a:t>
            </a:r>
            <a:endParaRPr lang="en-GB" b="1" dirty="0"/>
          </a:p>
        </p:txBody>
      </p:sp>
      <p:pic>
        <p:nvPicPr>
          <p:cNvPr id="14" name="Obraz 1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sqrt{\t{Tr}(\boldsymbol{F}^{-1})}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78" y="3748899"/>
            <a:ext cx="2472110" cy="597345"/>
          </a:xfrm>
          <a:prstGeom prst="rect">
            <a:avLst/>
          </a:prstGeom>
          <a:noFill/>
          <a:ln/>
          <a:effectLst/>
        </p:spPr>
      </p:pic>
      <p:cxnSp>
        <p:nvCxnSpPr>
          <p:cNvPr id="16" name="Łącznik prosty ze strzałką 15"/>
          <p:cNvCxnSpPr/>
          <p:nvPr/>
        </p:nvCxnSpPr>
        <p:spPr>
          <a:xfrm flipH="1" flipV="1">
            <a:off x="4572000" y="4235321"/>
            <a:ext cx="141847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3572982" y="4499846"/>
            <a:ext cx="343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Quantum Fisher Information matrix</a:t>
            </a:r>
            <a:endParaRPr lang="pl-PL" sz="1200" dirty="0"/>
          </a:p>
        </p:txBody>
      </p:sp>
      <p:pic>
        <p:nvPicPr>
          <p:cNvPr id="20" name="Obraz 1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}{2n} 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66" y="3727761"/>
            <a:ext cx="724228" cy="603868"/>
          </a:xfrm>
          <a:prstGeom prst="rect">
            <a:avLst/>
          </a:prstGeom>
          <a:noFill/>
          <a:ln/>
          <a:effectLst/>
        </p:spPr>
      </p:pic>
      <p:sp>
        <p:nvSpPr>
          <p:cNvPr id="22" name="pole tekstowe 21"/>
          <p:cNvSpPr txBox="1"/>
          <p:nvPr/>
        </p:nvSpPr>
        <p:spPr>
          <a:xfrm>
            <a:off x="-29710" y="483775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A</a:t>
            </a:r>
            <a:r>
              <a:rPr lang="pl-PL" b="1" dirty="0" smtClean="0"/>
              <a:t> </a:t>
            </a:r>
            <a:r>
              <a:rPr lang="pl-PL" b="1" dirty="0" err="1" smtClean="0"/>
              <a:t>better</a:t>
            </a:r>
            <a:r>
              <a:rPr lang="pl-PL" b="1" dirty="0" smtClean="0"/>
              <a:t> </a:t>
            </a:r>
            <a:r>
              <a:rPr lang="pl-PL" b="1" dirty="0" err="1" smtClean="0"/>
              <a:t>scaling</a:t>
            </a:r>
            <a:r>
              <a:rPr lang="pl-PL" b="1" dirty="0" smtClean="0"/>
              <a:t> of precision in </a:t>
            </a:r>
            <a:r>
              <a:rPr lang="pl-PL" b="1" dirty="0" err="1" smtClean="0"/>
              <a:t>terms</a:t>
            </a:r>
            <a:r>
              <a:rPr lang="pl-PL" b="1" dirty="0" smtClean="0"/>
              <a:t> of numer of </a:t>
            </a:r>
            <a:r>
              <a:rPr lang="pl-PL" b="1" dirty="0" err="1" smtClean="0"/>
              <a:t>estimated</a:t>
            </a:r>
            <a:r>
              <a:rPr lang="pl-PL" b="1" dirty="0" smtClean="0"/>
              <a:t> </a:t>
            </a:r>
            <a:r>
              <a:rPr lang="pl-PL" b="1" dirty="0" err="1" smtClean="0"/>
              <a:t>parameters</a:t>
            </a:r>
            <a:r>
              <a:rPr lang="pl-PL" b="1" dirty="0" smtClean="0"/>
              <a:t>…</a:t>
            </a:r>
            <a:endParaRPr lang="en-GB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53798" y="5329260"/>
            <a:ext cx="81786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Not </a:t>
            </a:r>
            <a:r>
              <a:rPr lang="pl-PL" b="1" dirty="0" err="1" smtClean="0"/>
              <a:t>achievable</a:t>
            </a:r>
            <a:r>
              <a:rPr lang="pl-PL" b="1" dirty="0" smtClean="0"/>
              <a:t>, </a:t>
            </a:r>
            <a:r>
              <a:rPr lang="pl-PL" b="1" dirty="0" err="1"/>
              <a:t>u</a:t>
            </a:r>
            <a:r>
              <a:rPr lang="pl-PL" b="1" dirty="0" err="1" smtClean="0"/>
              <a:t>nless</a:t>
            </a:r>
            <a:r>
              <a:rPr lang="pl-PL" b="1" dirty="0" smtClean="0"/>
              <a:t> </a:t>
            </a:r>
            <a:r>
              <a:rPr lang="pl-PL" b="1" dirty="0" err="1" smtClean="0"/>
              <a:t>many-repetition</a:t>
            </a:r>
            <a:r>
              <a:rPr lang="pl-PL" b="1" dirty="0" smtClean="0"/>
              <a:t> </a:t>
            </a:r>
            <a:r>
              <a:rPr lang="pl-PL" b="1" dirty="0" err="1" smtClean="0"/>
              <a:t>scenario</a:t>
            </a:r>
            <a:r>
              <a:rPr lang="pl-PL" b="1" dirty="0" smtClean="0"/>
              <a:t> </a:t>
            </a:r>
            <a:r>
              <a:rPr lang="pl-PL" b="1" dirty="0" err="1" smtClean="0"/>
              <a:t>considered</a:t>
            </a:r>
            <a:r>
              <a:rPr lang="pl-PL" b="1" dirty="0" smtClean="0"/>
              <a:t>!!!</a:t>
            </a:r>
            <a:endParaRPr lang="en-GB" b="1" dirty="0"/>
          </a:p>
        </p:txBody>
      </p:sp>
      <p:pic>
        <p:nvPicPr>
          <p:cNvPr id="26" name="Obraz 2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&#10;\frac{1}{\sqrt{k}} \times \frac{p}{2 n} $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49" y="5795595"/>
            <a:ext cx="1617974" cy="543402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1911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17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How </a:t>
            </a:r>
            <a:r>
              <a:rPr lang="pl-PL" dirty="0" err="1" smtClean="0"/>
              <a:t>precisely</a:t>
            </a:r>
            <a:r>
              <a:rPr lang="pl-PL" dirty="0" smtClean="0"/>
              <a:t>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estimate</a:t>
            </a:r>
            <a:r>
              <a:rPr lang="pl-PL" dirty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delay</a:t>
            </a:r>
            <a:r>
              <a:rPr lang="pl-PL" dirty="0" smtClean="0"/>
              <a:t> in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interferometer</a:t>
            </a:r>
            <a:r>
              <a:rPr lang="pl-PL" dirty="0" smtClean="0"/>
              <a:t>?</a:t>
            </a:r>
            <a:endParaRPr lang="pl-PL" dirty="0"/>
          </a:p>
        </p:txBody>
      </p:sp>
      <p:grpSp>
        <p:nvGrpSpPr>
          <p:cNvPr id="115" name="Grupa 114"/>
          <p:cNvGrpSpPr/>
          <p:nvPr/>
        </p:nvGrpSpPr>
        <p:grpSpPr>
          <a:xfrm>
            <a:off x="1460039" y="2188777"/>
            <a:ext cx="3960440" cy="1347388"/>
            <a:chOff x="2472294" y="2314883"/>
            <a:chExt cx="2706245" cy="920696"/>
          </a:xfrm>
        </p:grpSpPr>
        <p:cxnSp>
          <p:nvCxnSpPr>
            <p:cNvPr id="90" name="Łącznik prosty 89"/>
            <p:cNvCxnSpPr/>
            <p:nvPr/>
          </p:nvCxnSpPr>
          <p:spPr>
            <a:xfrm>
              <a:off x="2472294" y="2460642"/>
              <a:ext cx="397415" cy="33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y 90"/>
            <p:cNvCxnSpPr/>
            <p:nvPr/>
          </p:nvCxnSpPr>
          <p:spPr>
            <a:xfrm>
              <a:off x="3505574" y="2460642"/>
              <a:ext cx="728237" cy="3105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Prostokąt 97"/>
            <p:cNvSpPr/>
            <p:nvPr/>
          </p:nvSpPr>
          <p:spPr>
            <a:xfrm>
              <a:off x="3744022" y="2314883"/>
              <a:ext cx="344865" cy="35545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99" name="Obraz 53 2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33890" y="2424285"/>
              <a:ext cx="124990" cy="15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0" name="Łącznik prosty 99"/>
            <p:cNvCxnSpPr/>
            <p:nvPr/>
          </p:nvCxnSpPr>
          <p:spPr>
            <a:xfrm flipH="1" flipV="1">
              <a:off x="4797361" y="2945369"/>
              <a:ext cx="381178" cy="2780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Łącznik prosty 100"/>
            <p:cNvCxnSpPr/>
            <p:nvPr/>
          </p:nvCxnSpPr>
          <p:spPr>
            <a:xfrm flipV="1">
              <a:off x="4539690" y="2484336"/>
              <a:ext cx="638849" cy="4296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Łącznik prosty 101"/>
            <p:cNvCxnSpPr/>
            <p:nvPr/>
          </p:nvCxnSpPr>
          <p:spPr>
            <a:xfrm flipV="1">
              <a:off x="4272494" y="2878841"/>
              <a:ext cx="451884" cy="3523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Prostokąt 102"/>
            <p:cNvSpPr/>
            <p:nvPr/>
          </p:nvSpPr>
          <p:spPr>
            <a:xfrm>
              <a:off x="4427984" y="2780928"/>
              <a:ext cx="556382" cy="167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104" name="Łącznik prosty 103"/>
            <p:cNvCxnSpPr>
              <a:endCxn id="103" idx="0"/>
            </p:cNvCxnSpPr>
            <p:nvPr/>
          </p:nvCxnSpPr>
          <p:spPr>
            <a:xfrm>
              <a:off x="4233811" y="2488771"/>
              <a:ext cx="472364" cy="292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/>
            <p:cNvCxnSpPr/>
            <p:nvPr/>
          </p:nvCxnSpPr>
          <p:spPr>
            <a:xfrm flipH="1" flipV="1">
              <a:off x="2965431" y="2935341"/>
              <a:ext cx="450193" cy="3002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Łącznik prosty 93"/>
            <p:cNvCxnSpPr/>
            <p:nvPr/>
          </p:nvCxnSpPr>
          <p:spPr>
            <a:xfrm flipV="1">
              <a:off x="2869709" y="2460642"/>
              <a:ext cx="635865" cy="4447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Łącznik prosty 94"/>
            <p:cNvCxnSpPr/>
            <p:nvPr/>
          </p:nvCxnSpPr>
          <p:spPr>
            <a:xfrm flipV="1">
              <a:off x="2472294" y="2962481"/>
              <a:ext cx="389721" cy="2686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Prostokąt 95"/>
            <p:cNvSpPr/>
            <p:nvPr/>
          </p:nvSpPr>
          <p:spPr>
            <a:xfrm>
              <a:off x="2631261" y="2795201"/>
              <a:ext cx="556382" cy="167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97" name="Łącznik prosty 96"/>
            <p:cNvCxnSpPr/>
            <p:nvPr/>
          </p:nvCxnSpPr>
          <p:spPr>
            <a:xfrm>
              <a:off x="3415624" y="3235579"/>
              <a:ext cx="8568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upa 132"/>
          <p:cNvGrpSpPr/>
          <p:nvPr/>
        </p:nvGrpSpPr>
        <p:grpSpPr>
          <a:xfrm>
            <a:off x="1052923" y="2188777"/>
            <a:ext cx="335739" cy="1502171"/>
            <a:chOff x="1052923" y="2188777"/>
            <a:chExt cx="335739" cy="1502171"/>
          </a:xfrm>
        </p:grpSpPr>
        <p:pic>
          <p:nvPicPr>
  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23" y="2188777"/>
              <a:ext cx="335739" cy="3084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9" name="Obraz 11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94" y="3381958"/>
              <a:ext cx="292802" cy="30899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32" name="Obraz 13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1}{|\alpha|^2} =  \frac{1}{\sqrt{n}}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36" y="5034088"/>
            <a:ext cx="2277311" cy="694115"/>
          </a:xfrm>
          <a:prstGeom prst="rect">
            <a:avLst/>
          </a:prstGeom>
          <a:noFill/>
          <a:ln/>
          <a:effectLst/>
        </p:spPr>
      </p:pic>
      <p:grpSp>
        <p:nvGrpSpPr>
          <p:cNvPr id="134" name="Grupa 133"/>
          <p:cNvGrpSpPr/>
          <p:nvPr/>
        </p:nvGrpSpPr>
        <p:grpSpPr>
          <a:xfrm>
            <a:off x="5512422" y="2102848"/>
            <a:ext cx="583765" cy="1666501"/>
            <a:chOff x="5512422" y="2102848"/>
            <a:chExt cx="583765" cy="1666501"/>
          </a:xfrm>
        </p:grpSpPr>
        <p:sp>
          <p:nvSpPr>
            <p:cNvPr id="122" name="Schemat blokowy: opóźnienie 121"/>
            <p:cNvSpPr/>
            <p:nvPr/>
          </p:nvSpPr>
          <p:spPr>
            <a:xfrm>
              <a:off x="5518337" y="2102848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3" name="Schemat blokowy: opóźnienie 122"/>
            <p:cNvSpPr/>
            <p:nvPr/>
          </p:nvSpPr>
          <p:spPr>
            <a:xfrm>
              <a:off x="5512422" y="3280399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25" name="Obraz 8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97196" y="3446637"/>
              <a:ext cx="280988" cy="1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Obraz 8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03387" y="2257884"/>
              <a:ext cx="280712" cy="17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7" name="pole tekstowe 126"/>
          <p:cNvSpPr txBox="1"/>
          <p:nvPr/>
        </p:nvSpPr>
        <p:spPr>
          <a:xfrm>
            <a:off x="590936" y="3989474"/>
            <a:ext cx="731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 smtClean="0"/>
              <a:t>Poissonian</a:t>
            </a:r>
            <a:r>
              <a:rPr lang="pl-PL" b="1" dirty="0" smtClean="0"/>
              <a:t> </a:t>
            </a:r>
            <a:r>
              <a:rPr lang="pl-PL" b="1" dirty="0" err="1" smtClean="0"/>
              <a:t>fluctuations</a:t>
            </a:r>
            <a:r>
              <a:rPr lang="pl-PL" b="1" dirty="0" smtClean="0"/>
              <a:t> of </a:t>
            </a:r>
            <a:r>
              <a:rPr lang="pl-PL" b="1" dirty="0" err="1" smtClean="0"/>
              <a:t>detection</a:t>
            </a:r>
            <a:r>
              <a:rPr lang="pl-PL" b="1" dirty="0" smtClean="0"/>
              <a:t> </a:t>
            </a:r>
            <a:r>
              <a:rPr lang="pl-PL" b="1" dirty="0" err="1" smtClean="0"/>
              <a:t>counts</a:t>
            </a:r>
            <a:r>
              <a:rPr lang="pl-PL" b="1" dirty="0" smtClean="0"/>
              <a:t> -&gt; </a:t>
            </a:r>
            <a:r>
              <a:rPr lang="pl-PL" b="1" dirty="0" err="1" smtClean="0"/>
              <a:t>Shot</a:t>
            </a:r>
            <a:r>
              <a:rPr lang="pl-PL" b="1" dirty="0" smtClean="0"/>
              <a:t> </a:t>
            </a:r>
            <a:r>
              <a:rPr lang="pl-PL" b="1" dirty="0" err="1" smtClean="0"/>
              <a:t>noise</a:t>
            </a:r>
            <a:r>
              <a:rPr lang="pl-PL" b="1" dirty="0" smtClean="0"/>
              <a:t> limit:</a:t>
            </a:r>
            <a:endParaRPr lang="en-GB" b="1" dirty="0"/>
          </a:p>
        </p:txBody>
      </p:sp>
      <p:grpSp>
        <p:nvGrpSpPr>
          <p:cNvPr id="135" name="Grupa 134"/>
          <p:cNvGrpSpPr/>
          <p:nvPr/>
        </p:nvGrpSpPr>
        <p:grpSpPr>
          <a:xfrm>
            <a:off x="6444208" y="2708960"/>
            <a:ext cx="2055801" cy="309569"/>
            <a:chOff x="6444208" y="2708960"/>
            <a:chExt cx="2055801" cy="309569"/>
          </a:xfrm>
        </p:grpSpPr>
        <p:cxnSp>
          <p:nvCxnSpPr>
            <p:cNvPr id="129" name="Łącznik prosty ze strzałką 128"/>
            <p:cNvCxnSpPr/>
            <p:nvPr/>
          </p:nvCxnSpPr>
          <p:spPr>
            <a:xfrm>
              <a:off x="6444208" y="2891695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Obraz 130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_1,n_2)$&#10;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2708960"/>
              <a:ext cx="1191705" cy="309569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41550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-283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/>
              <a:t>Summary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500784" y="6281156"/>
            <a:ext cx="811406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H. M. </a:t>
            </a:r>
            <a:r>
              <a:rPr lang="pl-PL" sz="1200" dirty="0" err="1"/>
              <a:t>Wiseman</a:t>
            </a:r>
            <a:r>
              <a:rPr lang="pl-PL" sz="1200" dirty="0"/>
              <a:t>, D. W. </a:t>
            </a:r>
            <a:r>
              <a:rPr lang="pl-PL" sz="1200" dirty="0" err="1"/>
              <a:t>Berry</a:t>
            </a:r>
            <a:r>
              <a:rPr lang="pl-PL" sz="1200" dirty="0"/>
              <a:t>, </a:t>
            </a:r>
            <a:r>
              <a:rPr lang="pl-PL" sz="1200" dirty="0" err="1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</a:t>
            </a:r>
            <a:r>
              <a:rPr lang="pl-PL" sz="1200" dirty="0" err="1"/>
              <a:t>Lett</a:t>
            </a:r>
            <a:r>
              <a:rPr lang="pl-PL" sz="1200" dirty="0"/>
              <a:t> 124, 030401 (2020)</a:t>
            </a:r>
          </a:p>
          <a:p>
            <a:pPr algn="r"/>
            <a:r>
              <a:rPr lang="pl-PL" sz="1200" dirty="0"/>
              <a:t>W. </a:t>
            </a:r>
            <a:r>
              <a:rPr lang="pl-PL" sz="1200" dirty="0" err="1"/>
              <a:t>Gorecki</a:t>
            </a:r>
            <a:r>
              <a:rPr lang="pl-PL" sz="1200" dirty="0"/>
              <a:t>, R. </a:t>
            </a:r>
            <a:r>
              <a:rPr lang="pl-PL" sz="1200" dirty="0" err="1"/>
              <a:t>Demkowicz-Dobrzanski</a:t>
            </a:r>
            <a:r>
              <a:rPr lang="pl-PL" sz="1200" dirty="0"/>
              <a:t>, arxiv:2107.10863 (2021)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500784" y="1062324"/>
            <a:ext cx="8211682" cy="2556136"/>
            <a:chOff x="488232" y="1063450"/>
            <a:chExt cx="8211682" cy="2556136"/>
          </a:xfrm>
        </p:grpSpPr>
        <p:sp>
          <p:nvSpPr>
            <p:cNvPr id="36" name="Elipsa 35"/>
            <p:cNvSpPr/>
            <p:nvPr/>
          </p:nvSpPr>
          <p:spPr>
            <a:xfrm>
              <a:off x="1906638" y="2227151"/>
              <a:ext cx="360040" cy="27569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88232" y="1209203"/>
              <a:ext cx="2980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 smtClean="0"/>
                <a:t>Asymptotically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saturable</a:t>
              </a:r>
              <a:r>
                <a:rPr lang="pl-PL" b="1" dirty="0" smtClean="0"/>
                <a:t> </a:t>
              </a:r>
            </a:p>
            <a:p>
              <a:pPr algn="ctr"/>
              <a:r>
                <a:rPr lang="pl-PL" b="1" dirty="0" smtClean="0"/>
                <a:t>(True) Heisenberg limit</a:t>
              </a:r>
              <a:endParaRPr lang="en-GB" b="1" dirty="0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5419093" y="1151115"/>
              <a:ext cx="32808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/>
                <a:t>Quantum Fisher Information </a:t>
              </a:r>
              <a:r>
                <a:rPr lang="pl-PL" b="1" dirty="0" err="1" smtClean="0"/>
                <a:t>based</a:t>
              </a:r>
              <a:r>
                <a:rPr lang="pl-PL" b="1" dirty="0" smtClean="0"/>
                <a:t> Heisenberg limit</a:t>
              </a:r>
              <a:endParaRPr lang="en-GB" b="1" dirty="0"/>
            </a:p>
          </p:txBody>
        </p:sp>
        <p:pic>
          <p:nvPicPr>
            <p:cNvPr id="30" name="Obraz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{\varphi}} \geq \frac{1}{n}$$\end{document}&#10;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448" y="2297671"/>
              <a:ext cx="1142148" cy="6820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Obraz 2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{\varphi}} \geq \frac{\pi}{n}$$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081" y="2297671"/>
              <a:ext cx="1145890" cy="60621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pole tekstowe 36"/>
            <p:cNvSpPr txBox="1"/>
            <p:nvPr/>
          </p:nvSpPr>
          <p:spPr>
            <a:xfrm>
              <a:off x="2645497" y="3110881"/>
              <a:ext cx="3856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/>
                <a:t>c</a:t>
              </a:r>
              <a:r>
                <a:rPr lang="pl-PL" b="1" dirty="0" err="1" smtClean="0"/>
                <a:t>onstant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factor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discrepancy</a:t>
              </a:r>
              <a:endParaRPr lang="en-GB" b="1" dirty="0"/>
            </a:p>
          </p:txBody>
        </p:sp>
        <p:pic>
          <p:nvPicPr>
            <p:cNvPr id="41" name="Obraz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8296" y="1443282"/>
              <a:ext cx="1850797" cy="1503804"/>
            </a:xfrm>
            <a:prstGeom prst="rect">
              <a:avLst/>
            </a:prstGeom>
          </p:spPr>
        </p:pic>
        <p:sp>
          <p:nvSpPr>
            <p:cNvPr id="43" name="Prostokąt 42"/>
            <p:cNvSpPr/>
            <p:nvPr/>
          </p:nvSpPr>
          <p:spPr>
            <a:xfrm>
              <a:off x="488232" y="1063450"/>
              <a:ext cx="8136904" cy="255613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500784" y="3852822"/>
            <a:ext cx="8136904" cy="2254145"/>
            <a:chOff x="500784" y="3852822"/>
            <a:chExt cx="8136904" cy="2254145"/>
          </a:xfrm>
        </p:grpSpPr>
        <p:sp>
          <p:nvSpPr>
            <p:cNvPr id="40" name="Elipsa 39"/>
            <p:cNvSpPr/>
            <p:nvPr/>
          </p:nvSpPr>
          <p:spPr>
            <a:xfrm>
              <a:off x="2185380" y="4192825"/>
              <a:ext cx="543735" cy="31257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00650" y="3916248"/>
              <a:ext cx="1861091" cy="1512168"/>
            </a:xfrm>
            <a:prstGeom prst="rect">
              <a:avLst/>
            </a:prstGeom>
          </p:spPr>
        </p:pic>
        <p:pic>
          <p:nvPicPr>
            <p:cNvPr id="18" name="Obraz 1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overset{p \gg 1}{\geq} \frac{p}{2 n}$$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277" y="4279613"/>
              <a:ext cx="1603594" cy="68148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Obraz 3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&#10; \frac{c\, p^{3/2}}{n}$$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50" y="4257844"/>
              <a:ext cx="1748647" cy="75507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8" name="pole tekstowe 37"/>
            <p:cNvSpPr txBox="1"/>
            <p:nvPr/>
          </p:nvSpPr>
          <p:spPr>
            <a:xfrm>
              <a:off x="1474147" y="5616137"/>
              <a:ext cx="6064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/>
                <a:t>s</a:t>
              </a:r>
              <a:r>
                <a:rPr lang="pl-PL" b="1" dirty="0" err="1" smtClean="0"/>
                <a:t>caling</a:t>
              </a:r>
              <a:r>
                <a:rPr lang="pl-PL" b="1" dirty="0" smtClean="0"/>
                <a:t> with the </a:t>
              </a:r>
              <a:r>
                <a:rPr lang="pl-PL" b="1" dirty="0" err="1" smtClean="0"/>
                <a:t>number</a:t>
              </a:r>
              <a:r>
                <a:rPr lang="pl-PL" b="1" dirty="0" smtClean="0"/>
                <a:t> of </a:t>
              </a:r>
              <a:r>
                <a:rPr lang="pl-PL" b="1" dirty="0" err="1" smtClean="0"/>
                <a:t>parameters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discrepancy</a:t>
              </a:r>
              <a:endParaRPr lang="en-GB" b="1" dirty="0"/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500784" y="3852822"/>
              <a:ext cx="8136904" cy="22541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10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3637291" y="3984463"/>
            <a:ext cx="2160240" cy="100844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9531" y="56361"/>
            <a:ext cx="8927222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Why</a:t>
            </a:r>
            <a:r>
              <a:rPr lang="pl-PL" dirty="0" smtClean="0"/>
              <a:t> Heisenberg limit?</a:t>
            </a:r>
            <a:endParaRPr lang="en-GB" dirty="0"/>
          </a:p>
        </p:txBody>
      </p:sp>
      <p:pic>
        <p:nvPicPr>
          <p:cNvPr id="17" name="Obraz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57" y="1692706"/>
            <a:ext cx="2017335" cy="419879"/>
          </a:xfrm>
          <a:prstGeom prst="rect">
            <a:avLst/>
          </a:prstGeom>
          <a:noFill/>
          <a:ln/>
          <a:effectLst/>
        </p:spPr>
      </p:pic>
      <p:sp>
        <p:nvSpPr>
          <p:cNvPr id="8" name="pole tekstowe 7"/>
          <p:cNvSpPr txBox="1"/>
          <p:nvPr/>
        </p:nvSpPr>
        <p:spPr>
          <a:xfrm>
            <a:off x="179512" y="1223450"/>
            <a:ext cx="622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Try to estimate a position shift of a quantum system  </a:t>
            </a:r>
            <a:endParaRPr lang="en-GB" b="1" dirty="0"/>
          </a:p>
        </p:txBody>
      </p:sp>
      <p:sp>
        <p:nvSpPr>
          <p:cNvPr id="12" name="Prostokąt 11"/>
          <p:cNvSpPr/>
          <p:nvPr/>
        </p:nvSpPr>
        <p:spPr>
          <a:xfrm>
            <a:off x="179512" y="2366450"/>
            <a:ext cx="8700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Measure position (complementary observable to the generator of the shift)</a:t>
            </a:r>
            <a:endParaRPr lang="en-GB" b="1" dirty="0"/>
          </a:p>
        </p:txBody>
      </p:sp>
      <p:pic>
        <p:nvPicPr>
          <p:cNvPr id="21" name="Obraz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05616"/>
            <a:ext cx="4588408" cy="317634"/>
          </a:xfrm>
          <a:prstGeom prst="rect">
            <a:avLst/>
          </a:prstGeom>
          <a:noFill/>
          <a:ln/>
          <a:effectLst/>
        </p:spPr>
      </p:pic>
      <p:pic>
        <p:nvPicPr>
          <p:cNvPr id="22" name="Obraz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58" y="4139293"/>
            <a:ext cx="1403390" cy="717080"/>
          </a:xfrm>
          <a:prstGeom prst="rect">
            <a:avLst/>
          </a:prstGeom>
          <a:noFill/>
          <a:ln/>
          <a:effectLst/>
        </p:spPr>
      </p:pic>
      <p:sp>
        <p:nvSpPr>
          <p:cNvPr id="19" name="Prostokąt 18"/>
          <p:cNvSpPr/>
          <p:nvPr/>
        </p:nvSpPr>
        <p:spPr>
          <a:xfrm>
            <a:off x="179512" y="3579846"/>
            <a:ext cx="8700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Heisenberg uncertainty relation :</a:t>
            </a:r>
            <a:endParaRPr lang="en-GB" b="1" dirty="0"/>
          </a:p>
        </p:txBody>
      </p:sp>
      <p:grpSp>
        <p:nvGrpSpPr>
          <p:cNvPr id="7" name="Grupa 6"/>
          <p:cNvGrpSpPr/>
          <p:nvPr/>
        </p:nvGrpSpPr>
        <p:grpSpPr>
          <a:xfrm>
            <a:off x="5364088" y="4725144"/>
            <a:ext cx="3749040" cy="1353328"/>
            <a:chOff x="5364088" y="4725144"/>
            <a:chExt cx="3749040" cy="1353328"/>
          </a:xfrm>
        </p:grpSpPr>
        <p:sp>
          <p:nvSpPr>
            <p:cNvPr id="4" name="Prostokąt 3"/>
            <p:cNvSpPr/>
            <p:nvPr/>
          </p:nvSpPr>
          <p:spPr>
            <a:xfrm>
              <a:off x="5436096" y="5162376"/>
              <a:ext cx="36770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/>
                <a:t>Root-mean-square deviation (RMSD) of the generator</a:t>
              </a:r>
              <a:endParaRPr lang="en-GB" b="1" dirty="0"/>
            </a:p>
          </p:txBody>
        </p:sp>
        <p:cxnSp>
          <p:nvCxnSpPr>
            <p:cNvPr id="15" name="Łącznik prosty ze strzałką 14"/>
            <p:cNvCxnSpPr/>
            <p:nvPr/>
          </p:nvCxnSpPr>
          <p:spPr>
            <a:xfrm flipH="1" flipV="1">
              <a:off x="5364088" y="4725144"/>
              <a:ext cx="1945611" cy="38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Obraz 2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493" y="5792758"/>
              <a:ext cx="3018571" cy="28571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Grupa 4"/>
          <p:cNvGrpSpPr/>
          <p:nvPr/>
        </p:nvGrpSpPr>
        <p:grpSpPr>
          <a:xfrm>
            <a:off x="107504" y="4693964"/>
            <a:ext cx="5040560" cy="1376977"/>
            <a:chOff x="107504" y="4693964"/>
            <a:chExt cx="5040560" cy="1376977"/>
          </a:xfrm>
        </p:grpSpPr>
        <p:sp>
          <p:nvSpPr>
            <p:cNvPr id="13" name="Prostokąt 12"/>
            <p:cNvSpPr/>
            <p:nvPr/>
          </p:nvSpPr>
          <p:spPr>
            <a:xfrm>
              <a:off x="107504" y="5127462"/>
              <a:ext cx="50405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/>
                <a:t>uncertainty of the estimated parameter</a:t>
              </a:r>
            </a:p>
            <a:p>
              <a:pPr algn="ctr"/>
              <a:r>
                <a:rPr lang="en-GB" b="1" dirty="0" smtClean="0"/>
                <a:t>(RMSD of the position operator)</a:t>
              </a:r>
            </a:p>
            <a:p>
              <a:pPr algn="ctr"/>
              <a:endParaRPr lang="pl-PL" b="1" dirty="0" smtClean="0"/>
            </a:p>
          </p:txBody>
        </p:sp>
        <p:cxnSp>
          <p:nvCxnSpPr>
            <p:cNvPr id="6" name="Łącznik prosty ze strzałką 5"/>
            <p:cNvCxnSpPr/>
            <p:nvPr/>
          </p:nvCxnSpPr>
          <p:spPr>
            <a:xfrm flipV="1">
              <a:off x="2523097" y="4693964"/>
              <a:ext cx="1283052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Obraz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49" y="5781451"/>
              <a:ext cx="3511329" cy="289490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30172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2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rostokąt 47"/>
          <p:cNvSpPr/>
          <p:nvPr/>
        </p:nvSpPr>
        <p:spPr>
          <a:xfrm>
            <a:off x="5974409" y="4965115"/>
            <a:ext cx="1963711" cy="79785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Obraz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60" y="1692705"/>
            <a:ext cx="1881115" cy="441787"/>
          </a:xfrm>
          <a:prstGeom prst="rect">
            <a:avLst/>
          </a:prstGeom>
          <a:noFill/>
          <a:ln/>
          <a:effectLst/>
        </p:spPr>
      </p:pic>
      <p:sp>
        <p:nvSpPr>
          <p:cNvPr id="8" name="pole tekstowe 7"/>
          <p:cNvSpPr txBox="1"/>
          <p:nvPr/>
        </p:nvSpPr>
        <p:spPr>
          <a:xfrm>
            <a:off x="197006" y="1191781"/>
            <a:ext cx="832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Try to estimate a unitary shift generated by arbitrary </a:t>
            </a:r>
            <a:r>
              <a:rPr lang="en-US" b="1" dirty="0" err="1" smtClean="0"/>
              <a:t>hermitian</a:t>
            </a:r>
            <a:r>
              <a:rPr lang="en-US" b="1" dirty="0" smtClean="0"/>
              <a:t> generator</a:t>
            </a:r>
            <a:endParaRPr lang="en-US" b="1" dirty="0"/>
          </a:p>
        </p:txBody>
      </p:sp>
      <p:sp>
        <p:nvSpPr>
          <p:cNvPr id="12" name="Prostokąt 11"/>
          <p:cNvSpPr/>
          <p:nvPr/>
        </p:nvSpPr>
        <p:spPr>
          <a:xfrm>
            <a:off x="179512" y="2366450"/>
            <a:ext cx="8700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A complementary observable might not exist...</a:t>
            </a:r>
            <a:endParaRPr lang="en-GB" b="1" dirty="0"/>
          </a:p>
        </p:txBody>
      </p:sp>
      <p:sp>
        <p:nvSpPr>
          <p:cNvPr id="9" name="Prostokąt 8"/>
          <p:cNvSpPr/>
          <p:nvPr/>
        </p:nvSpPr>
        <p:spPr>
          <a:xfrm>
            <a:off x="5652120" y="2372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so measure any observable </a:t>
            </a:r>
            <a:br>
              <a:rPr lang="en-GB" b="1" dirty="0" smtClean="0"/>
            </a:br>
            <a:endParaRPr lang="en-GB" dirty="0"/>
          </a:p>
        </p:txBody>
      </p:sp>
      <p:pic>
        <p:nvPicPr>
          <p:cNvPr id="23" name="Obraz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42" y="2928470"/>
            <a:ext cx="2391905" cy="398953"/>
          </a:xfrm>
          <a:prstGeom prst="rect">
            <a:avLst/>
          </a:prstGeom>
          <a:noFill/>
          <a:ln/>
          <a:effectLst/>
        </p:spPr>
      </p:pic>
      <p:pic>
        <p:nvPicPr>
          <p:cNvPr id="28" name="Obraz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78" y="4141031"/>
            <a:ext cx="1693916" cy="577071"/>
          </a:xfrm>
          <a:prstGeom prst="rect">
            <a:avLst/>
          </a:prstGeom>
          <a:noFill/>
          <a:ln/>
          <a:effectLst/>
        </p:spPr>
      </p:pic>
      <p:grpSp>
        <p:nvGrpSpPr>
          <p:cNvPr id="31" name="Grupa 30"/>
          <p:cNvGrpSpPr/>
          <p:nvPr/>
        </p:nvGrpSpPr>
        <p:grpSpPr>
          <a:xfrm>
            <a:off x="173028" y="3634907"/>
            <a:ext cx="8700668" cy="369332"/>
            <a:chOff x="173028" y="3634907"/>
            <a:chExt cx="8700668" cy="369332"/>
          </a:xfrm>
        </p:grpSpPr>
        <p:sp>
          <p:nvSpPr>
            <p:cNvPr id="19" name="Prostokąt 18"/>
            <p:cNvSpPr/>
            <p:nvPr/>
          </p:nvSpPr>
          <p:spPr>
            <a:xfrm>
              <a:off x="173028" y="3634907"/>
              <a:ext cx="8700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smtClean="0"/>
                <a:t>Linear</a:t>
              </a:r>
              <a:r>
                <a:rPr lang="pl-PL" b="1" dirty="0" smtClean="0"/>
                <a:t> </a:t>
              </a:r>
              <a:r>
                <a:rPr lang="en-GB" b="1" dirty="0" smtClean="0"/>
                <a:t>error</a:t>
              </a:r>
              <a:r>
                <a:rPr lang="pl-PL" b="1" dirty="0" smtClean="0"/>
                <a:t> </a:t>
              </a:r>
              <a:r>
                <a:rPr lang="en-GB" b="1" dirty="0" smtClean="0"/>
                <a:t>propagation formula for estimating </a:t>
              </a:r>
              <a:endParaRPr lang="en-GB" b="1" dirty="0"/>
            </a:p>
          </p:txBody>
        </p:sp>
        <p:pic>
          <p:nvPicPr>
            <p:cNvPr id="30" name="Obraz 2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525" y="3731244"/>
              <a:ext cx="172522" cy="20939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67" name="Obraz 6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88" y="4186648"/>
            <a:ext cx="3061800" cy="487008"/>
          </a:xfrm>
          <a:prstGeom prst="rect">
            <a:avLst/>
          </a:prstGeom>
          <a:noFill/>
          <a:ln/>
          <a:effectLst/>
        </p:spPr>
      </p:pic>
      <p:sp>
        <p:nvSpPr>
          <p:cNvPr id="36" name="Prostokąt 35"/>
          <p:cNvSpPr/>
          <p:nvPr/>
        </p:nvSpPr>
        <p:spPr>
          <a:xfrm>
            <a:off x="197006" y="4810245"/>
            <a:ext cx="8700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Apply the Heisenberg uncertainty relation: </a:t>
            </a:r>
            <a:endParaRPr lang="en-GB" b="1" dirty="0"/>
          </a:p>
        </p:txBody>
      </p:sp>
      <p:pic>
        <p:nvPicPr>
          <p:cNvPr id="70" name="Obraz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5340055"/>
            <a:ext cx="3964128" cy="570667"/>
          </a:xfrm>
          <a:prstGeom prst="rect">
            <a:avLst/>
          </a:prstGeom>
          <a:noFill/>
          <a:ln/>
          <a:effectLst/>
        </p:spPr>
      </p:pic>
      <p:pic>
        <p:nvPicPr>
          <p:cNvPr id="68" name="Obraz 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72" y="5022772"/>
            <a:ext cx="1499167" cy="667636"/>
          </a:xfrm>
          <a:prstGeom prst="rect">
            <a:avLst/>
          </a:prstGeom>
          <a:noFill/>
          <a:ln/>
          <a:effectLst/>
        </p:spPr>
      </p:pic>
      <p:sp>
        <p:nvSpPr>
          <p:cNvPr id="50" name="Prostokąt 49"/>
          <p:cNvSpPr/>
          <p:nvPr/>
        </p:nvSpPr>
        <p:spPr>
          <a:xfrm>
            <a:off x="5974409" y="6064299"/>
            <a:ext cx="367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RMSD of </a:t>
            </a:r>
            <a:r>
              <a:rPr lang="pl-PL" b="1" dirty="0"/>
              <a:t>the generator</a:t>
            </a:r>
            <a:endParaRPr lang="en-GB" b="1" dirty="0"/>
          </a:p>
        </p:txBody>
      </p:sp>
      <p:cxnSp>
        <p:nvCxnSpPr>
          <p:cNvPr id="51" name="Łącznik prosty ze strzałką 50"/>
          <p:cNvCxnSpPr>
            <a:stCxn id="50" idx="0"/>
          </p:cNvCxnSpPr>
          <p:nvPr/>
        </p:nvCxnSpPr>
        <p:spPr>
          <a:xfrm flipH="1" flipV="1">
            <a:off x="7524328" y="5762969"/>
            <a:ext cx="288597" cy="301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rostokąt 52"/>
          <p:cNvSpPr/>
          <p:nvPr/>
        </p:nvSpPr>
        <p:spPr>
          <a:xfrm>
            <a:off x="2555776" y="6039686"/>
            <a:ext cx="4005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Estimation uncertainty</a:t>
            </a:r>
            <a:endParaRPr lang="pl-PL" b="1" dirty="0" smtClean="0"/>
          </a:p>
          <a:p>
            <a:pPr algn="ctr"/>
            <a:r>
              <a:rPr lang="pl-PL" b="1" dirty="0" smtClean="0"/>
              <a:t>(not </a:t>
            </a:r>
            <a:r>
              <a:rPr lang="pl-PL" b="1" dirty="0" err="1" smtClean="0"/>
              <a:t>an</a:t>
            </a:r>
            <a:r>
              <a:rPr lang="pl-PL" b="1" dirty="0" smtClean="0"/>
              <a:t> RMSD of </a:t>
            </a:r>
            <a:r>
              <a:rPr lang="pl-PL" b="1" dirty="0" err="1" smtClean="0"/>
              <a:t>some</a:t>
            </a:r>
            <a:r>
              <a:rPr lang="pl-PL" b="1" dirty="0" smtClean="0"/>
              <a:t> operator)</a:t>
            </a:r>
            <a:endParaRPr lang="en-GB" b="1" dirty="0"/>
          </a:p>
        </p:txBody>
      </p:sp>
      <p:cxnSp>
        <p:nvCxnSpPr>
          <p:cNvPr id="54" name="Łącznik prosty ze strzałką 53"/>
          <p:cNvCxnSpPr>
            <a:stCxn id="53" idx="0"/>
          </p:cNvCxnSpPr>
          <p:nvPr/>
        </p:nvCxnSpPr>
        <p:spPr>
          <a:xfrm flipV="1">
            <a:off x="4558582" y="5505994"/>
            <a:ext cx="1690620" cy="533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2"/>
          <p:cNvSpPr txBox="1">
            <a:spLocks/>
          </p:cNvSpPr>
          <p:nvPr/>
        </p:nvSpPr>
        <p:spPr>
          <a:xfrm>
            <a:off x="129531" y="56361"/>
            <a:ext cx="8927222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 smtClean="0"/>
              <a:t>Why</a:t>
            </a:r>
            <a:r>
              <a:rPr lang="pl-PL" dirty="0" smtClean="0"/>
              <a:t> Heisenberg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9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" grpId="0"/>
      <p:bldP spid="12" grpId="0"/>
      <p:bldP spid="9" grpId="0"/>
      <p:bldP spid="36" grpId="0"/>
      <p:bldP spid="50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/>
          <p:cNvSpPr/>
          <p:nvPr/>
        </p:nvSpPr>
        <p:spPr>
          <a:xfrm>
            <a:off x="3208877" y="5007598"/>
            <a:ext cx="2826700" cy="135667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How </a:t>
            </a:r>
            <a:r>
              <a:rPr lang="pl-PL" dirty="0" err="1" smtClean="0"/>
              <a:t>precisely</a:t>
            </a:r>
            <a:r>
              <a:rPr lang="pl-PL" dirty="0" smtClean="0"/>
              <a:t>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estimate</a:t>
            </a:r>
            <a:r>
              <a:rPr lang="pl-PL" dirty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delay</a:t>
            </a:r>
            <a:r>
              <a:rPr lang="pl-PL" dirty="0" smtClean="0"/>
              <a:t> in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interferometer</a:t>
            </a:r>
            <a:r>
              <a:rPr lang="pl-PL" dirty="0" smtClean="0"/>
              <a:t>?</a:t>
            </a:r>
            <a:endParaRPr lang="pl-PL" dirty="0"/>
          </a:p>
        </p:txBody>
      </p:sp>
      <p:cxnSp>
        <p:nvCxnSpPr>
          <p:cNvPr id="90" name="Łącznik prosty 89"/>
          <p:cNvCxnSpPr/>
          <p:nvPr/>
        </p:nvCxnSpPr>
        <p:spPr>
          <a:xfrm>
            <a:off x="1456164" y="2402087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2968312" y="2402087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317268" y="2188777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99" name="Obraz 53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8784" y="2348881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Łącznik prosty 99"/>
          <p:cNvCxnSpPr/>
          <p:nvPr/>
        </p:nvCxnSpPr>
        <p:spPr>
          <a:xfrm flipH="1" flipV="1">
            <a:off x="4858771" y="3111459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4481684" y="2436762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4090657" y="3014099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4318208" y="2870808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04" name="Łącznik prosty 103"/>
          <p:cNvCxnSpPr>
            <a:endCxn id="103" idx="0"/>
          </p:cNvCxnSpPr>
          <p:nvPr/>
        </p:nvCxnSpPr>
        <p:spPr>
          <a:xfrm>
            <a:off x="4034047" y="2443253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H="1" flipV="1">
            <a:off x="2177843" y="3096783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2037759" y="2402087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1456164" y="3136501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rostokąt 95"/>
          <p:cNvSpPr/>
          <p:nvPr/>
        </p:nvSpPr>
        <p:spPr>
          <a:xfrm>
            <a:off x="1688803" y="2891696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7" name="Łącznik prosty 96"/>
          <p:cNvCxnSpPr/>
          <p:nvPr/>
        </p:nvCxnSpPr>
        <p:spPr>
          <a:xfrm>
            <a:off x="2836675" y="3536165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0" y="2839004"/>
            <a:ext cx="335739" cy="308412"/>
          </a:xfrm>
          <a:prstGeom prst="rect">
            <a:avLst/>
          </a:prstGeom>
          <a:noFill/>
          <a:ln/>
          <a:effectLst/>
        </p:spPr>
      </p:pic>
      <p:pic>
        <p:nvPicPr>
          <p:cNvPr id="15" name="Obraz 1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?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00" y="5757865"/>
            <a:ext cx="1082762" cy="353542"/>
          </a:xfrm>
          <a:prstGeom prst="rect">
            <a:avLst/>
          </a:prstGeom>
          <a:noFill/>
          <a:ln/>
          <a:effectLst/>
        </p:spPr>
      </p:pic>
      <p:sp>
        <p:nvSpPr>
          <p:cNvPr id="123" name="Schemat blokowy: opóźnienie 122"/>
          <p:cNvSpPr/>
          <p:nvPr/>
        </p:nvSpPr>
        <p:spPr>
          <a:xfrm>
            <a:off x="5558746" y="2177962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7" name="pole tekstowe 126"/>
          <p:cNvSpPr txBox="1"/>
          <p:nvPr/>
        </p:nvSpPr>
        <p:spPr>
          <a:xfrm>
            <a:off x="3325606" y="5194675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The Heisenberg limit:</a:t>
            </a:r>
            <a:endParaRPr lang="en-GB" b="1" dirty="0"/>
          </a:p>
        </p:txBody>
      </p:sp>
      <p:cxnSp>
        <p:nvCxnSpPr>
          <p:cNvPr id="129" name="Łącznik prosty ze strzałką 128"/>
          <p:cNvCxnSpPr/>
          <p:nvPr/>
        </p:nvCxnSpPr>
        <p:spPr>
          <a:xfrm>
            <a:off x="6444208" y="289169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708961"/>
            <a:ext cx="508789" cy="310149"/>
          </a:xfrm>
          <a:prstGeom prst="rect">
            <a:avLst/>
          </a:prstGeom>
          <a:noFill/>
          <a:ln/>
          <a:effectLst/>
        </p:spPr>
      </p:pic>
      <p:sp>
        <p:nvSpPr>
          <p:cNvPr id="2" name="Prostokąt 1"/>
          <p:cNvSpPr/>
          <p:nvPr/>
        </p:nvSpPr>
        <p:spPr>
          <a:xfrm>
            <a:off x="746880" y="2188777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3" y="2803799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7" name="Obraz 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27" y="2801310"/>
            <a:ext cx="370563" cy="258632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/>
          <p:cNvGrpSpPr/>
          <p:nvPr/>
        </p:nvGrpSpPr>
        <p:grpSpPr>
          <a:xfrm>
            <a:off x="752605" y="4193113"/>
            <a:ext cx="2817008" cy="707442"/>
            <a:chOff x="752605" y="4193113"/>
            <a:chExt cx="2817008" cy="707442"/>
          </a:xfrm>
        </p:grpSpPr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05" y="4193113"/>
              <a:ext cx="2817008" cy="3074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pole tekstowe 36"/>
            <p:cNvSpPr txBox="1"/>
            <p:nvPr/>
          </p:nvSpPr>
          <p:spPr>
            <a:xfrm>
              <a:off x="844127" y="4592778"/>
              <a:ext cx="2364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err="1"/>
                <a:t>a</a:t>
              </a:r>
              <a:r>
                <a:rPr lang="pl-PL" sz="1400" dirty="0" err="1" smtClean="0"/>
                <a:t>rbitrary</a:t>
              </a:r>
              <a:r>
                <a:rPr lang="pl-PL" sz="1400" dirty="0" smtClean="0"/>
                <a:t> n-</a:t>
              </a:r>
              <a:r>
                <a:rPr lang="pl-PL" sz="1400" dirty="0" err="1" smtClean="0"/>
                <a:t>photon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state</a:t>
              </a:r>
              <a:r>
                <a:rPr lang="pl-PL" sz="1400" dirty="0" smtClean="0"/>
                <a:t> </a:t>
              </a:r>
              <a:endParaRPr lang="en-GB" sz="1400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667140" y="4138569"/>
            <a:ext cx="2346470" cy="761985"/>
            <a:chOff x="4667140" y="4138569"/>
            <a:chExt cx="2346470" cy="761985"/>
          </a:xfrm>
        </p:grpSpPr>
        <p:sp>
          <p:nvSpPr>
            <p:cNvPr id="38" name="pole tekstowe 37"/>
            <p:cNvSpPr txBox="1"/>
            <p:nvPr/>
          </p:nvSpPr>
          <p:spPr>
            <a:xfrm>
              <a:off x="4759071" y="4592777"/>
              <a:ext cx="2177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err="1"/>
                <a:t>a</a:t>
              </a:r>
              <a:r>
                <a:rPr lang="pl-PL" sz="1400" dirty="0" err="1" smtClean="0"/>
                <a:t>rbitrary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measurement</a:t>
              </a:r>
              <a:endParaRPr lang="en-GB" sz="1400" dirty="0"/>
            </a:p>
          </p:txBody>
        </p:sp>
        <p:pic>
          <p:nvPicPr>
  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40" y="4138569"/>
              <a:ext cx="2346470" cy="289885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25738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5970" y="45511"/>
            <a:ext cx="8229600" cy="1143000"/>
          </a:xfrm>
        </p:spPr>
        <p:txBody>
          <a:bodyPr/>
          <a:lstStyle/>
          <a:p>
            <a:r>
              <a:rPr lang="pl-PL" dirty="0" smtClean="0"/>
              <a:t>Standard </a:t>
            </a:r>
            <a:r>
              <a:rPr lang="pl-PL" dirty="0" err="1" smtClean="0"/>
              <a:t>derivation</a:t>
            </a:r>
            <a:endParaRPr lang="pl-PL" dirty="0"/>
          </a:p>
        </p:txBody>
      </p:sp>
      <p:grpSp>
        <p:nvGrpSpPr>
          <p:cNvPr id="43" name="Grupa 42"/>
          <p:cNvGrpSpPr/>
          <p:nvPr/>
        </p:nvGrpSpPr>
        <p:grpSpPr>
          <a:xfrm>
            <a:off x="255955" y="2162801"/>
            <a:ext cx="3960688" cy="1598182"/>
            <a:chOff x="255955" y="2162801"/>
            <a:chExt cx="3960688" cy="1598182"/>
          </a:xfrm>
        </p:grpSpPr>
        <p:sp>
          <p:nvSpPr>
            <p:cNvPr id="4" name="Rectangle 39 1 1"/>
            <p:cNvSpPr>
              <a:spLocks noChangeArrowheads="1"/>
            </p:cNvSpPr>
            <p:nvPr/>
          </p:nvSpPr>
          <p:spPr bwMode="auto">
            <a:xfrm>
              <a:off x="255955" y="2162801"/>
              <a:ext cx="3960688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b="1" dirty="0" smtClean="0"/>
                <a:t>Quantum </a:t>
              </a:r>
              <a:r>
                <a:rPr lang="pl-PL" b="1" dirty="0" err="1" smtClean="0"/>
                <a:t>Cramer-Rao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inequality</a:t>
              </a:r>
              <a:endParaRPr lang="pl-PL" b="1" dirty="0"/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sz="1400" dirty="0" err="1" smtClean="0"/>
                <a:t>valid</a:t>
              </a:r>
              <a:r>
                <a:rPr lang="pl-PL" sz="1400" dirty="0" smtClean="0"/>
                <a:t> for </a:t>
              </a:r>
              <a:r>
                <a:rPr lang="pl-PL" sz="1400" dirty="0" err="1" smtClean="0"/>
                <a:t>any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locally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unbiased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estimator</a:t>
              </a:r>
              <a:endParaRPr lang="pl-PL" sz="1400" dirty="0" smtClean="0"/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sz="1400" dirty="0"/>
                <a:t>a</a:t>
              </a:r>
              <a:r>
                <a:rPr lang="pl-PL" sz="1400" dirty="0" smtClean="0"/>
                <a:t>nd </a:t>
              </a:r>
              <a:r>
                <a:rPr lang="pl-PL" sz="1400" dirty="0" err="1" smtClean="0"/>
                <a:t>arbitrary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measurements</a:t>
              </a:r>
              <a:endParaRPr lang="en-GB" sz="1400" dirty="0"/>
            </a:p>
          </p:txBody>
        </p:sp>
        <p:pic>
          <p:nvPicPr>
            <p:cNvPr id="5" name="Obraz 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74" t="-4475" r="-1774" b="-4475"/>
            <a:stretch/>
          </p:blipFill>
          <p:spPr>
            <a:xfrm>
              <a:off x="1299687" y="2905985"/>
              <a:ext cx="1710021" cy="85499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44" name="Grupa 43"/>
          <p:cNvGrpSpPr/>
          <p:nvPr/>
        </p:nvGrpSpPr>
        <p:grpSpPr>
          <a:xfrm>
            <a:off x="4434470" y="2182209"/>
            <a:ext cx="3878561" cy="1415873"/>
            <a:chOff x="4434470" y="2182209"/>
            <a:chExt cx="3878561" cy="1415873"/>
          </a:xfrm>
        </p:grpSpPr>
        <p:pic>
          <p:nvPicPr>
            <p:cNvPr id="6" name="Obraz 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470" y="2645896"/>
              <a:ext cx="3878561" cy="3720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Obraz 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657" y="3089652"/>
              <a:ext cx="1412298" cy="50843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Rectangle 39 1 2 1"/>
            <p:cNvSpPr>
              <a:spLocks noChangeArrowheads="1"/>
            </p:cNvSpPr>
            <p:nvPr/>
          </p:nvSpPr>
          <p:spPr bwMode="auto">
            <a:xfrm>
              <a:off x="4668517" y="2182209"/>
              <a:ext cx="360040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pl-PL" b="1" dirty="0" smtClean="0">
                  <a:latin typeface="+mj-lt"/>
                  <a:cs typeface="Times" panose="02020603050405020304" pitchFamily="18" charset="0"/>
                </a:rPr>
                <a:t>Quantum Fisher </a:t>
              </a:r>
              <a:r>
                <a:rPr lang="pl-PL" b="1" dirty="0">
                  <a:latin typeface="+mj-lt"/>
                  <a:cs typeface="Times" panose="02020603050405020304" pitchFamily="18" charset="0"/>
                </a:rPr>
                <a:t>I</a:t>
              </a:r>
              <a:r>
                <a:rPr lang="pl-PL" b="1" dirty="0" smtClean="0">
                  <a:latin typeface="+mj-lt"/>
                  <a:cs typeface="Times" panose="02020603050405020304" pitchFamily="18" charset="0"/>
                </a:rPr>
                <a:t>nformation</a:t>
              </a:r>
              <a:endParaRPr lang="en-GB" b="1" dirty="0">
                <a:latin typeface="+mj-lt"/>
                <a:cs typeface="Times" panose="02020603050405020304" pitchFamily="18" charset="0"/>
              </a:endParaRPr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737807" y="797850"/>
            <a:ext cx="6943691" cy="1170282"/>
            <a:chOff x="737807" y="797850"/>
            <a:chExt cx="6943691" cy="1170282"/>
          </a:xfrm>
        </p:grpSpPr>
        <p:sp>
          <p:nvSpPr>
            <p:cNvPr id="23" name="Schemat blokowy: opóźnienie 22"/>
            <p:cNvSpPr/>
            <p:nvPr/>
          </p:nvSpPr>
          <p:spPr>
            <a:xfrm>
              <a:off x="5346068" y="1230165"/>
              <a:ext cx="846003" cy="715848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4" name="Obraz 2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165" y="797850"/>
              <a:ext cx="2165333" cy="2666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Obraz 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737807" y="1335593"/>
              <a:ext cx="544697" cy="45935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" name="Łącznik prosty 9"/>
            <p:cNvCxnSpPr/>
            <p:nvPr/>
          </p:nvCxnSpPr>
          <p:spPr>
            <a:xfrm>
              <a:off x="1581195" y="1546440"/>
              <a:ext cx="63254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rcRect l="-47244" t="-51633" r="-47244" b="-51633"/>
            <a:stretch>
              <a:fillRect/>
            </a:stretch>
          </p:blipFill>
          <p:spPr bwMode="auto">
            <a:xfrm>
              <a:off x="2213737" y="1124744"/>
              <a:ext cx="881934" cy="843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12" name="Łącznik prosty 11"/>
            <p:cNvCxnSpPr/>
            <p:nvPr/>
          </p:nvCxnSpPr>
          <p:spPr>
            <a:xfrm>
              <a:off x="3373395" y="1546439"/>
              <a:ext cx="73796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Obraz 12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427630" y="1335593"/>
              <a:ext cx="754194" cy="4600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Obraz 1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092" y="1431934"/>
              <a:ext cx="514501" cy="36531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" name="Elipsa 14"/>
            <p:cNvSpPr/>
            <p:nvPr/>
          </p:nvSpPr>
          <p:spPr>
            <a:xfrm>
              <a:off x="1370347" y="1441010"/>
              <a:ext cx="210848" cy="2108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ipsa 15"/>
            <p:cNvSpPr/>
            <p:nvPr/>
          </p:nvSpPr>
          <p:spPr>
            <a:xfrm>
              <a:off x="4005929" y="1441015"/>
              <a:ext cx="210848" cy="2108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Obraz 1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503" y="1348531"/>
              <a:ext cx="668354" cy="4069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upa 46"/>
          <p:cNvGrpSpPr/>
          <p:nvPr/>
        </p:nvGrpSpPr>
        <p:grpSpPr>
          <a:xfrm>
            <a:off x="201757" y="3666278"/>
            <a:ext cx="8280400" cy="906883"/>
            <a:chOff x="201757" y="3666278"/>
            <a:chExt cx="8280400" cy="906883"/>
          </a:xfrm>
        </p:grpSpPr>
        <p:grpSp>
          <p:nvGrpSpPr>
            <p:cNvPr id="41" name="Grupa 40"/>
            <p:cNvGrpSpPr/>
            <p:nvPr/>
          </p:nvGrpSpPr>
          <p:grpSpPr>
            <a:xfrm>
              <a:off x="201757" y="3666278"/>
              <a:ext cx="8280400" cy="868115"/>
              <a:chOff x="321170" y="3934603"/>
              <a:chExt cx="8280400" cy="868115"/>
            </a:xfrm>
          </p:grpSpPr>
          <p:sp>
            <p:nvSpPr>
              <p:cNvPr id="26" name="Rectangle 39 1 1 2 1"/>
              <p:cNvSpPr>
                <a:spLocks noChangeArrowheads="1"/>
              </p:cNvSpPr>
              <p:nvPr/>
            </p:nvSpPr>
            <p:spPr bwMode="auto">
              <a:xfrm>
                <a:off x="321170" y="3934603"/>
                <a:ext cx="8280400" cy="377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pl-PL" sz="2000" b="1" dirty="0" smtClean="0"/>
                  <a:t>General </a:t>
                </a:r>
                <a:r>
                  <a:rPr lang="pl-PL" sz="2000" b="1" dirty="0" err="1" smtClean="0"/>
                  <a:t>unitary</a:t>
                </a:r>
                <a:r>
                  <a:rPr lang="pl-PL" sz="2000" b="1" dirty="0" smtClean="0"/>
                  <a:t> </a:t>
                </a:r>
                <a:r>
                  <a:rPr lang="pl-PL" sz="2000" b="1" dirty="0" err="1" smtClean="0"/>
                  <a:t>parameter</a:t>
                </a:r>
                <a:r>
                  <a:rPr lang="pl-PL" sz="2000" b="1" dirty="0" smtClean="0"/>
                  <a:t> </a:t>
                </a:r>
                <a:r>
                  <a:rPr lang="pl-PL" sz="2000" b="1" dirty="0" err="1" smtClean="0"/>
                  <a:t>encoding</a:t>
                </a:r>
                <a:endParaRPr lang="en-GB" sz="2000" b="1" dirty="0"/>
              </a:p>
            </p:txBody>
          </p:sp>
          <p:pic>
            <p:nvPicPr>
              <p:cNvPr id="27" name="Obraz 2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789" y="4441222"/>
                <a:ext cx="1915115" cy="361496"/>
              </a:xfrm>
              <a:prstGeom prst="rect">
                <a:avLst/>
              </a:prstGeom>
              <a:gradFill flip="none"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  <a:ln/>
              <a:effectLst/>
            </p:spPr>
          </p:pic>
        </p:grpSp>
        <p:pic>
          <p:nvPicPr>
            <p:cNvPr id="28" name="Obraz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595" y="4221596"/>
              <a:ext cx="3359532" cy="29660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Obraz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12" t="-5751" r="-1712" b="-5751"/>
            <a:stretch/>
          </p:blipFill>
          <p:spPr>
            <a:xfrm>
              <a:off x="6790157" y="3817161"/>
              <a:ext cx="1692000" cy="7560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46" name="Grupa 45"/>
          <p:cNvGrpSpPr/>
          <p:nvPr/>
        </p:nvGrpSpPr>
        <p:grpSpPr>
          <a:xfrm>
            <a:off x="321170" y="5608408"/>
            <a:ext cx="8280400" cy="871934"/>
            <a:chOff x="321170" y="5608408"/>
            <a:chExt cx="8280400" cy="871934"/>
          </a:xfrm>
        </p:grpSpPr>
        <p:sp>
          <p:nvSpPr>
            <p:cNvPr id="34" name="Rectangle 39 1 1 2 2"/>
            <p:cNvSpPr>
              <a:spLocks noChangeArrowheads="1"/>
            </p:cNvSpPr>
            <p:nvPr/>
          </p:nvSpPr>
          <p:spPr bwMode="auto">
            <a:xfrm>
              <a:off x="321170" y="5662051"/>
              <a:ext cx="8280400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pl-PL" sz="2000" b="1" dirty="0" smtClean="0"/>
                <a:t>To </a:t>
              </a:r>
              <a:r>
                <a:rPr lang="pl-PL" sz="2000" b="1" dirty="0" err="1" smtClean="0"/>
                <a:t>maximize</a:t>
              </a:r>
              <a:r>
                <a:rPr lang="pl-PL" sz="2000" b="1" dirty="0" smtClean="0"/>
                <a:t> the </a:t>
              </a:r>
              <a:r>
                <a:rPr lang="pl-PL" sz="2000" b="1" dirty="0" err="1" smtClean="0"/>
                <a:t>variance</a:t>
              </a:r>
              <a:r>
                <a:rPr lang="pl-PL" sz="2000" b="1" dirty="0" smtClean="0"/>
                <a:t> of </a:t>
              </a:r>
              <a:r>
                <a:rPr lang="pl-PL" sz="2000" b="1" dirty="0" smtClean="0">
                  <a:sym typeface="Symbol" panose="05050102010706020507" pitchFamily="18" charset="2"/>
                </a:rPr>
                <a:t> </a:t>
              </a:r>
              <a:r>
                <a:rPr lang="pl-PL" sz="2000" b="1" dirty="0" err="1" smtClean="0"/>
                <a:t>choose</a:t>
              </a:r>
              <a:r>
                <a:rPr lang="pl-PL" sz="2000" b="1" dirty="0" smtClean="0"/>
                <a:t>:</a:t>
              </a:r>
              <a:endParaRPr lang="en-GB" sz="2000" b="1" dirty="0"/>
            </a:p>
          </p:txBody>
        </p:sp>
        <p:pic>
          <p:nvPicPr>
            <p:cNvPr id="36" name="Obraz 3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681" y="6066469"/>
              <a:ext cx="2994390" cy="4138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Obraz 3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 \tilde{\varphi} \geq \frac{1}{n}$$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6" t="-8383" r="-5676" b="-8383"/>
            <a:stretch/>
          </p:blipFill>
          <p:spPr>
            <a:xfrm>
              <a:off x="6931758" y="5608408"/>
              <a:ext cx="1337159" cy="841307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45" name="Grupa 44"/>
          <p:cNvGrpSpPr/>
          <p:nvPr/>
        </p:nvGrpSpPr>
        <p:grpSpPr>
          <a:xfrm>
            <a:off x="263969" y="4719823"/>
            <a:ext cx="8280400" cy="814472"/>
            <a:chOff x="263969" y="4719823"/>
            <a:chExt cx="8280400" cy="814472"/>
          </a:xfrm>
        </p:grpSpPr>
        <p:pic>
          <p:nvPicPr>
            <p:cNvPr id="31" name="Obraz 30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 = e^{i \Lambda \varphi}$&#10;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89" y="5170962"/>
              <a:ext cx="1323263" cy="363333"/>
            </a:xfrm>
            <a:prstGeom prst="rect">
              <a:avLst/>
            </a:prstGeom>
            <a:gradFill flip="none"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/>
            <a:effectLst/>
          </p:spPr>
        </p:pic>
        <p:pic>
          <p:nvPicPr>
            <p:cNvPr id="33" name="Obraz 3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$ - integer eigenvalues from $0$ to $n$&#10;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5244800"/>
              <a:ext cx="4650589" cy="289495"/>
            </a:xfrm>
            <a:prstGeom prst="rect">
              <a:avLst/>
            </a:prstGeom>
            <a:gradFill flip="none"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/>
            <a:effectLst/>
          </p:spPr>
        </p:pic>
        <p:sp>
          <p:nvSpPr>
            <p:cNvPr id="42" name="Rectangle 39 1 1 2 1"/>
            <p:cNvSpPr>
              <a:spLocks noChangeArrowheads="1"/>
            </p:cNvSpPr>
            <p:nvPr/>
          </p:nvSpPr>
          <p:spPr bwMode="auto">
            <a:xfrm>
              <a:off x="263969" y="4719823"/>
              <a:ext cx="8280400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pl-PL" sz="2000" b="1" dirty="0" err="1" smtClean="0"/>
                <a:t>Phase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estimation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Saturability</a:t>
            </a:r>
            <a:r>
              <a:rPr lang="pl-PL" dirty="0" smtClean="0"/>
              <a:t> of the Heisenberg limit</a:t>
            </a:r>
            <a:endParaRPr lang="pl-PL" dirty="0"/>
          </a:p>
        </p:txBody>
      </p:sp>
      <p:cxnSp>
        <p:nvCxnSpPr>
          <p:cNvPr id="90" name="Łącznik prosty 89"/>
          <p:cNvCxnSpPr/>
          <p:nvPr/>
        </p:nvCxnSpPr>
        <p:spPr>
          <a:xfrm>
            <a:off x="1456164" y="2402087"/>
            <a:ext cx="581595" cy="489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2968312" y="2402087"/>
            <a:ext cx="1065735" cy="45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Prostokąt 97"/>
          <p:cNvSpPr/>
          <p:nvPr/>
        </p:nvSpPr>
        <p:spPr>
          <a:xfrm>
            <a:off x="3317268" y="2188777"/>
            <a:ext cx="504691" cy="5201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99" name="Obraz 53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8784" y="2348881"/>
            <a:ext cx="182916" cy="2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Łącznik prosty 99"/>
          <p:cNvCxnSpPr/>
          <p:nvPr/>
        </p:nvCxnSpPr>
        <p:spPr>
          <a:xfrm flipH="1" flipV="1">
            <a:off x="4858771" y="3111459"/>
            <a:ext cx="557833" cy="406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 flipV="1">
            <a:off x="4481684" y="2436762"/>
            <a:ext cx="934920" cy="628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flipV="1">
            <a:off x="4090657" y="3014099"/>
            <a:ext cx="661307" cy="51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4318208" y="2870808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04" name="Łącznik prosty 103"/>
          <p:cNvCxnSpPr>
            <a:endCxn id="103" idx="0"/>
          </p:cNvCxnSpPr>
          <p:nvPr/>
        </p:nvCxnSpPr>
        <p:spPr>
          <a:xfrm>
            <a:off x="4034047" y="2443253"/>
            <a:ext cx="691279" cy="42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 flipH="1" flipV="1">
            <a:off x="2177843" y="3096783"/>
            <a:ext cx="658833" cy="4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 flipV="1">
            <a:off x="2037759" y="2402087"/>
            <a:ext cx="930553" cy="65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1456164" y="3136501"/>
            <a:ext cx="570335" cy="393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Prostokąt 95"/>
          <p:cNvSpPr/>
          <p:nvPr/>
        </p:nvSpPr>
        <p:spPr>
          <a:xfrm>
            <a:off x="1688803" y="2891696"/>
            <a:ext cx="814234" cy="24480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97" name="Łącznik prosty 96"/>
          <p:cNvCxnSpPr/>
          <p:nvPr/>
        </p:nvCxnSpPr>
        <p:spPr>
          <a:xfrm>
            <a:off x="2836675" y="3536165"/>
            <a:ext cx="12539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Obraz 1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0" y="2839004"/>
            <a:ext cx="335739" cy="308412"/>
          </a:xfrm>
          <a:prstGeom prst="rect">
            <a:avLst/>
          </a:prstGeom>
          <a:noFill/>
          <a:ln/>
          <a:effectLst/>
        </p:spPr>
      </p:pic>
      <p:pic>
        <p:nvPicPr>
          <p:cNvPr id="10" name="Obraz 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15" y="4624800"/>
            <a:ext cx="1303189" cy="774800"/>
          </a:xfrm>
          <a:prstGeom prst="rect">
            <a:avLst/>
          </a:prstGeom>
          <a:noFill/>
          <a:ln/>
          <a:effectLst/>
        </p:spPr>
      </p:pic>
      <p:sp>
        <p:nvSpPr>
          <p:cNvPr id="123" name="Schemat blokowy: opóźnienie 122"/>
          <p:cNvSpPr/>
          <p:nvPr/>
        </p:nvSpPr>
        <p:spPr>
          <a:xfrm>
            <a:off x="5558746" y="2177962"/>
            <a:ext cx="577850" cy="1672271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29" name="Łącznik prosty ze strzałką 128"/>
          <p:cNvCxnSpPr/>
          <p:nvPr/>
        </p:nvCxnSpPr>
        <p:spPr>
          <a:xfrm>
            <a:off x="6444208" y="289169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746880" y="2188777"/>
            <a:ext cx="584760" cy="158057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3" y="2803799"/>
            <a:ext cx="352961" cy="310149"/>
          </a:xfrm>
          <a:prstGeom prst="rect">
            <a:avLst/>
          </a:prstGeom>
          <a:noFill/>
          <a:ln/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? 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38" y="2877870"/>
            <a:ext cx="166013" cy="321168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3" y="3968094"/>
            <a:ext cx="2994390" cy="413873"/>
          </a:xfrm>
          <a:prstGeom prst="rect">
            <a:avLst/>
          </a:prstGeom>
          <a:noFill/>
          <a:ln/>
          <a:effectLst/>
        </p:spPr>
      </p:pic>
      <p:pic>
        <p:nvPicPr>
          <p:cNvPr id="33" name="Obraz 3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? &#10;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2748702"/>
            <a:ext cx="166013" cy="321168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an we reach the limit when $n \rightarrow \infty$?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4" y="5686775"/>
            <a:ext cx="6019649" cy="271366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3612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184617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Saturability</a:t>
            </a:r>
            <a:r>
              <a:rPr lang="pl-PL" dirty="0"/>
              <a:t> of the Heisenberg limit</a:t>
            </a:r>
          </a:p>
        </p:txBody>
      </p:sp>
      <p:cxnSp>
        <p:nvCxnSpPr>
          <p:cNvPr id="106" name="Łącznik prosty 105"/>
          <p:cNvCxnSpPr/>
          <p:nvPr/>
        </p:nvCxnSpPr>
        <p:spPr>
          <a:xfrm flipV="1">
            <a:off x="2248516" y="3294044"/>
            <a:ext cx="3140765" cy="1325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07" name="Schemat blokowy: opóźnienie 106"/>
          <p:cNvSpPr/>
          <p:nvPr/>
        </p:nvSpPr>
        <p:spPr>
          <a:xfrm>
            <a:off x="5364088" y="1556792"/>
            <a:ext cx="1175954" cy="1872208"/>
          </a:xfrm>
          <a:prstGeom prst="flowChartDelay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8" name="Łącznik prosty 107"/>
          <p:cNvCxnSpPr/>
          <p:nvPr/>
        </p:nvCxnSpPr>
        <p:spPr>
          <a:xfrm flipV="1">
            <a:off x="2248516" y="1844824"/>
            <a:ext cx="3091746" cy="1798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09" name="Prostokąt 108"/>
          <p:cNvSpPr/>
          <p:nvPr/>
        </p:nvSpPr>
        <p:spPr>
          <a:xfrm>
            <a:off x="3612070" y="1628800"/>
            <a:ext cx="800100" cy="577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0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7919" y="18066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2052822" cy="35754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12" name="Łącznik prosty 111"/>
          <p:cNvCxnSpPr/>
          <p:nvPr/>
        </p:nvCxnSpPr>
        <p:spPr>
          <a:xfrm rot="5400000">
            <a:off x="2195736" y="2708920"/>
            <a:ext cx="216024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pic>
        <p:nvPicPr>
          <p:cNvPr id="6" name="Obraz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56" y="3576644"/>
            <a:ext cx="2692742" cy="35754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14" name="Łącznik prosty 113"/>
          <p:cNvCxnSpPr/>
          <p:nvPr/>
        </p:nvCxnSpPr>
        <p:spPr>
          <a:xfrm rot="5400000">
            <a:off x="3563888" y="2852936"/>
            <a:ext cx="259228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15" name="pole tekstowe 114"/>
          <p:cNvSpPr txBox="1"/>
          <p:nvPr/>
        </p:nvSpPr>
        <p:spPr>
          <a:xfrm>
            <a:off x="5652120" y="1772816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Measuremnt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Prostokąt 115"/>
          <p:cNvSpPr/>
          <p:nvPr/>
        </p:nvSpPr>
        <p:spPr>
          <a:xfrm>
            <a:off x="1307814" y="1628800"/>
            <a:ext cx="936103" cy="1800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pole tekstowe 116"/>
          <p:cNvSpPr txBox="1"/>
          <p:nvPr/>
        </p:nvSpPr>
        <p:spPr>
          <a:xfrm>
            <a:off x="1379822" y="1700808"/>
            <a:ext cx="800219" cy="1767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State</a:t>
            </a:r>
          </a:p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preparation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0" name="Łącznik prosty ze strzałką 129"/>
          <p:cNvCxnSpPr/>
          <p:nvPr/>
        </p:nvCxnSpPr>
        <p:spPr>
          <a:xfrm>
            <a:off x="6588224" y="2420888"/>
            <a:ext cx="576064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1" name="Elipsa 130"/>
          <p:cNvSpPr/>
          <p:nvPr/>
        </p:nvSpPr>
        <p:spPr>
          <a:xfrm>
            <a:off x="7236296" y="1772816"/>
            <a:ext cx="1296144" cy="122413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pole tekstowe 131"/>
          <p:cNvSpPr txBox="1"/>
          <p:nvPr/>
        </p:nvSpPr>
        <p:spPr>
          <a:xfrm>
            <a:off x="7596336" y="1628800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Calibri"/>
              </a:rPr>
              <a:t>Estimator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pole tekstowe 132"/>
          <p:cNvSpPr txBox="1"/>
          <p:nvPr/>
        </p:nvSpPr>
        <p:spPr bwMode="auto">
          <a:xfrm>
            <a:off x="329144" y="4646382"/>
            <a:ext cx="4980165" cy="10156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We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can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only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saturate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the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bound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within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the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range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of 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parameter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values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which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shrinks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as 1/</a:t>
            </a:r>
            <a:r>
              <a:rPr kumimoji="0" lang="pl-PL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n</a:t>
            </a:r>
            <a:endParaRPr kumimoji="0" lang="pl-PL" sz="2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5652120" y="4278681"/>
            <a:ext cx="3002639" cy="1605787"/>
            <a:chOff x="5652120" y="4278681"/>
            <a:chExt cx="3002639" cy="1605787"/>
          </a:xfrm>
        </p:grpSpPr>
        <p:pic>
          <p:nvPicPr>
            <p:cNvPr id="120" name="Obraz 119" descr="mzcountsn.tif"/>
            <p:cNvPicPr>
              <a:picLocks noChangeAspect="1"/>
            </p:cNvPicPr>
            <p:nvPr/>
          </p:nvPicPr>
          <p:blipFill>
            <a:blip r:embed="rId9" cstate="print"/>
            <a:srcRect l="5669" r="11339"/>
            <a:stretch>
              <a:fillRect/>
            </a:stretch>
          </p:blipFill>
          <p:spPr bwMode="auto">
            <a:xfrm>
              <a:off x="6190727" y="4278681"/>
              <a:ext cx="1960437" cy="1374013"/>
            </a:xfrm>
            <a:prstGeom prst="rect">
              <a:avLst/>
            </a:prstGeom>
          </p:spPr>
        </p:pic>
        <p:pic>
          <p:nvPicPr>
            <p:cNvPr id="10" name="Obraz 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n$ phase shift ambiguity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628600"/>
              <a:ext cx="3002639" cy="25586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375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rostokąt 70"/>
          <p:cNvSpPr/>
          <p:nvPr/>
        </p:nvSpPr>
        <p:spPr>
          <a:xfrm>
            <a:off x="2843808" y="4509121"/>
            <a:ext cx="3380500" cy="115212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2567" y="115523"/>
            <a:ext cx="8877311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The most </a:t>
            </a:r>
            <a:r>
              <a:rPr lang="pl-PL" dirty="0" err="1" smtClean="0"/>
              <a:t>general</a:t>
            </a:r>
            <a:r>
              <a:rPr lang="pl-PL" dirty="0" smtClean="0"/>
              <a:t> form of the Heisenberg limit</a:t>
            </a:r>
            <a:endParaRPr lang="en-GB" dirty="0"/>
          </a:p>
        </p:txBody>
      </p:sp>
      <p:pic>
        <p:nvPicPr>
          <p:cNvPr id="2" name="Obraz 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{\varphi} \geq \frac{1}{n (\lambda_+ - \lambda_-)}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2875906" cy="831339"/>
          </a:xfrm>
          <a:prstGeom prst="rect">
            <a:avLst/>
          </a:prstGeom>
          <a:noFill/>
          <a:ln/>
          <a:effectLst/>
        </p:spPr>
      </p:pic>
      <p:sp>
        <p:nvSpPr>
          <p:cNvPr id="70" name="Prostokąt 69"/>
          <p:cNvSpPr/>
          <p:nvPr/>
        </p:nvSpPr>
        <p:spPr>
          <a:xfrm>
            <a:off x="-1044624" y="6453336"/>
            <a:ext cx="10044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V. Giovannetti, S. Lloyd, and L. Maccone, Phys. Rev.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. 96, 010401 (2006).</a:t>
            </a:r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21" y="1484784"/>
            <a:ext cx="8234320" cy="2590432"/>
          </a:xfrm>
          <a:prstGeom prst="rect">
            <a:avLst/>
          </a:prstGeom>
        </p:spPr>
      </p:pic>
      <p:sp>
        <p:nvSpPr>
          <p:cNvPr id="72" name="Rectangle 39 1 2"/>
          <p:cNvSpPr>
            <a:spLocks noChangeArrowheads="1"/>
          </p:cNvSpPr>
          <p:nvPr/>
        </p:nvSpPr>
        <p:spPr bwMode="auto">
          <a:xfrm>
            <a:off x="1979712" y="5805264"/>
            <a:ext cx="594015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Is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this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bound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saturable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even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 in </a:t>
            </a:r>
            <a:r>
              <a:rPr lang="pl-PL" b="1" dirty="0" err="1" smtClean="0">
                <a:latin typeface="+mj-lt"/>
                <a:cs typeface="Times" panose="02020603050405020304" pitchFamily="18" charset="0"/>
              </a:rPr>
              <a:t>principle</a:t>
            </a:r>
            <a:r>
              <a:rPr lang="pl-PL" b="1" dirty="0" smtClean="0">
                <a:latin typeface="+mj-lt"/>
                <a:cs typeface="Times" panose="02020603050405020304" pitchFamily="18" charset="0"/>
              </a:rPr>
              <a:t>….?</a:t>
            </a:r>
            <a:endParaRPr lang="en-GB" b="1" dirty="0">
              <a:latin typeface="+mj-lt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Many </a:t>
            </a:r>
            <a:r>
              <a:rPr lang="pl-PL" dirty="0" err="1" smtClean="0"/>
              <a:t>repetition</a:t>
            </a:r>
            <a:r>
              <a:rPr lang="pl-PL" dirty="0" smtClean="0"/>
              <a:t> </a:t>
            </a:r>
            <a:r>
              <a:rPr lang="pl-PL" dirty="0" err="1" smtClean="0"/>
              <a:t>scenario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err="1" smtClean="0"/>
              <a:t>guarantees</a:t>
            </a:r>
            <a:r>
              <a:rPr lang="pl-PL" sz="2000" dirty="0" smtClean="0"/>
              <a:t> </a:t>
            </a:r>
            <a:r>
              <a:rPr lang="pl-PL" sz="2000" dirty="0" err="1" smtClean="0"/>
              <a:t>asymptotic</a:t>
            </a:r>
            <a:r>
              <a:rPr lang="pl-PL" sz="2000" dirty="0" smtClean="0"/>
              <a:t> </a:t>
            </a:r>
            <a:r>
              <a:rPr lang="pl-PL" sz="2000" dirty="0" err="1" smtClean="0"/>
              <a:t>saturability</a:t>
            </a:r>
            <a:r>
              <a:rPr lang="pl-PL" sz="2000" dirty="0" smtClean="0"/>
              <a:t> of the CR </a:t>
            </a:r>
            <a:r>
              <a:rPr lang="pl-PL" sz="2000" dirty="0" err="1" smtClean="0"/>
              <a:t>bound</a:t>
            </a:r>
            <a:r>
              <a:rPr lang="pl-PL" sz="2000" dirty="0" smtClean="0"/>
              <a:t> </a:t>
            </a:r>
            <a:endParaRPr lang="en-GB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43000"/>
            <a:ext cx="7092280" cy="450123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04048" y="1052736"/>
            <a:ext cx="30598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\sqrt{k}n}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579448"/>
            <a:ext cx="1712402" cy="53925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8" name="Obraz 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k n}$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64" y="5549794"/>
            <a:ext cx="1538486" cy="5426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0" name="pole tekstowe 9"/>
          <p:cNvSpPr txBox="1"/>
          <p:nvPr/>
        </p:nvSpPr>
        <p:spPr bwMode="auto">
          <a:xfrm>
            <a:off x="1115616" y="6237312"/>
            <a:ext cx="36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 smtClean="0">
                <a:solidFill>
                  <a:srgbClr val="000000"/>
                </a:solidFill>
                <a:latin typeface="Times New Roman"/>
              </a:rPr>
              <a:t>Poor</a:t>
            </a:r>
            <a:r>
              <a:rPr lang="pl-PL" sz="20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kern="0" dirty="0" err="1" smtClean="0">
                <a:solidFill>
                  <a:srgbClr val="000000"/>
                </a:solidFill>
                <a:latin typeface="Times New Roman"/>
              </a:rPr>
              <a:t>man’s</a:t>
            </a:r>
            <a:r>
              <a:rPr lang="pl-PL" sz="2000" kern="0" dirty="0" smtClean="0">
                <a:solidFill>
                  <a:srgbClr val="000000"/>
                </a:solidFill>
                <a:latin typeface="Times New Roman"/>
              </a:rPr>
              <a:t> Heisenberg limit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1" name="pole tekstowe 10"/>
          <p:cNvSpPr txBox="1"/>
          <p:nvPr/>
        </p:nvSpPr>
        <p:spPr bwMode="auto">
          <a:xfrm>
            <a:off x="4716016" y="6117231"/>
            <a:ext cx="360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noProof="0" dirty="0" smtClean="0">
                <a:solidFill>
                  <a:srgbClr val="000000"/>
                </a:solidFill>
                <a:latin typeface="Times New Roman"/>
              </a:rPr>
              <a:t> Heisenberg limit in </a:t>
            </a:r>
            <a:r>
              <a:rPr lang="pl-PL" sz="2000" kern="0" noProof="0" dirty="0" err="1" smtClean="0">
                <a:solidFill>
                  <a:srgbClr val="000000"/>
                </a:solidFill>
                <a:latin typeface="Times New Roman"/>
              </a:rPr>
              <a:t>terms</a:t>
            </a:r>
            <a:r>
              <a:rPr lang="pl-PL" sz="2000" kern="0" noProof="0" dirty="0" smtClean="0">
                <a:solidFill>
                  <a:srgbClr val="000000"/>
                </a:solidFill>
                <a:latin typeface="Times New Roman"/>
              </a:rPr>
              <a:t>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err="1">
                <a:solidFill>
                  <a:srgbClr val="000000"/>
                </a:solidFill>
                <a:latin typeface="Times New Roman"/>
              </a:rPr>
              <a:t>a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ll</a:t>
            </a:r>
            <a:r>
              <a:rPr kumimoji="0" lang="pl-PL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the 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resources</a:t>
            </a:r>
            <a:r>
              <a:rPr kumimoji="0" lang="pl-PL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l-PL" sz="20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consumed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438328" y="1052736"/>
            <a:ext cx="4238128" cy="573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22312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achievable</a:t>
            </a:r>
            <a:r>
              <a:rPr lang="pl-PL" dirty="0" smtClean="0"/>
              <a:t> Heisenberg limit in a single </a:t>
            </a:r>
            <a:r>
              <a:rPr lang="pl-PL" dirty="0" err="1" smtClean="0"/>
              <a:t>shot</a:t>
            </a:r>
            <a:r>
              <a:rPr lang="pl-PL" dirty="0" smtClean="0"/>
              <a:t> </a:t>
            </a:r>
            <a:r>
              <a:rPr lang="pl-PL" dirty="0" err="1" smtClean="0"/>
              <a:t>scenario</a:t>
            </a:r>
            <a:r>
              <a:rPr lang="pl-PL" dirty="0" smtClean="0"/>
              <a:t> </a:t>
            </a:r>
            <a:r>
              <a:rPr lang="pl-PL" dirty="0" err="1" smtClean="0"/>
              <a:t>assuming</a:t>
            </a:r>
            <a:r>
              <a:rPr lang="pl-PL" dirty="0" smtClean="0"/>
              <a:t> </a:t>
            </a:r>
            <a:r>
              <a:rPr lang="pl-PL" dirty="0" err="1" smtClean="0"/>
              <a:t>finite</a:t>
            </a:r>
            <a:r>
              <a:rPr lang="pl-PL" dirty="0" smtClean="0"/>
              <a:t> </a:t>
            </a:r>
            <a:r>
              <a:rPr lang="pl-PL" dirty="0" err="1" smtClean="0"/>
              <a:t>prior</a:t>
            </a:r>
            <a:r>
              <a:rPr lang="pl-PL" dirty="0" smtClean="0"/>
              <a:t> </a:t>
            </a:r>
            <a:r>
              <a:rPr lang="pl-PL" dirty="0" err="1" smtClean="0"/>
              <a:t>knowledge</a:t>
            </a:r>
            <a:r>
              <a:rPr lang="pl-PL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940,382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1}{|\alpha|^2} =  \frac{1}{\sqrt{n}} $$&#10;\end{document}&#10;"/>
  <p:tag name="IGUANATEXSIZE" val="20"/>
  <p:tag name="IGUANATEXCURSOR" val="65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362,954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?  $$&#10;\end{document}&#10;"/>
  <p:tag name="IGUANATEXSIZE" val="20"/>
  <p:tag name="IGUANATEXCURSOR" val="6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842,5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Delta x =\sqrt{ \bra{\psi_x} \hat{x}^2 \ket{\psi_x} - &#10;|\bra{\psi_x}\hat{x} \ket{\psi_x}|^2}&#10;$$&#10;\end{document}&#10;"/>
  <p:tag name="IGUANATEXSIZE" val="20"/>
  <p:tag name="IGUANATEXCURSOR" val="7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584,55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Delta p =\sqrt{ \bra{\psi} \hat{p}^2 \ket{\psi} - &#10;|\bra{\psi}\hat{p} \ket{\psi}|^2}&#10;$$&#10;\end{document}&#10;"/>
  <p:tag name="IGUANATEXSIZE" val="20"/>
  <p:tag name="IGUANATEXCURSOR" val="6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,7285"/>
  <p:tag name="ORIGINALWIDTH" val="776,15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ket{\psi_\varphi} = e^{ i \varphi \hat{\Lambda}} \ket{\psi}&#10;$$&#10;\end{document}&#10;"/>
  <p:tag name="IGUANATEXSIZE" val="20"/>
  <p:tag name="IGUANATEXCURSOR" val="6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986,12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A(\varphi) = \bra{\psi_\varphi} \hat{A} \ket{\psi_\varphi}&#10;$$&#10;\end{document}&#10;"/>
  <p:tag name="IGUANATEXSIZE" val="20"/>
  <p:tag name="IGUANATEXCURSOR" val="6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,7221"/>
  <p:tag name="ORIGINALWIDTH" val="695,91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Delta \varphi = \frac{\Delta A}{\left|\frac{\t{d} A(\varphi)}{\t{d} \varphi} \right|}&#10;$&#10;\end{document}&#10;"/>
  <p:tag name="IGUANATEXSIZE" val="20"/>
  <p:tag name="IGUANATEXCURSOR" val="7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,2265"/>
  <p:tag name="ORIGINALWIDTH" val="1259,84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frac{\t{d} A(\varphi)}{\t{d} \varphi} = &#10;i\bra{\psi_\varphi} [\hat{A},\hat{\Lambda}] \ket{\psi_\varphi}&#10;$&#10;\end{document}&#10;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,4731"/>
  <p:tag name="ORIGINALWIDTH" val="1622,79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Delta A \geq  \frac{|\bra{\psi_\varphi}[\hat{A},\hat{\Lambda}]\ket{\psi_{\varphi}}  |}{2\Delta \Lambda} = \frac{\| \frac{\t{d} A(\varphi)}{\t{d}\varphi} \|}{2 \Delta \Lambda}&#10;$&#10;\end{document}&#10;"/>
  <p:tag name="IGUANATEXSIZE" val="20"/>
  <p:tag name="IGUANATEXCURSOR" val="6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613,423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Delta \varphi \geq  \frac{1}{2 \Delta \Lambda}&#10;$$&#10;\end{document}&#10;"/>
  <p:tag name="IGUANATEXSIZE" val="20"/>
  <p:tag name="IGUANATEXCURSOR" val="6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varphi&#10;$$&#10;\end{document}&#10;"/>
  <p:tag name="IGUANATEXSIZE" val="20"/>
  <p:tag name="IGUANATEXCURSOR" val="6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/>
  <p:tag name="IGUANATEXSIZE" val="20"/>
  <p:tag name="IGUANATEXCURSOR" val="5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/>
  <p:tag name="IGUANATEXSIZE" val="20"/>
  <p:tag name="IGUANATEXCURSOR" val="559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052,8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/>
  <p:tag name="IGUANATEXSIZE" val="20"/>
  <p:tag name="IGUANATEXCURSOR" val="59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264,3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/>
  <p:tag name="IGUANATEXSIZE" val="20"/>
  <p:tag name="IGUANATEXCURSOR" val="59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536,18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 = e^{i \Lambda \varphi}$&#10;\end{document}&#10;"/>
  <p:tag name="IGUANATEXSIZE" val="20"/>
  <p:tag name="IGUANATEXCURSOR" val="588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1883,76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$ - integer eigenvalues from $0$ to $n$&#10;\end{document}&#10;"/>
  <p:tag name="IGUANATEXSIZE" val="20"/>
  <p:tag name="IGUANATEXCURSOR" val="57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269,5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/>
  <p:tag name="IGUANATEXSIZE" val="20"/>
  <p:tag name="IGUANATEXCURSOR" val="678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 \tilde{\varphi} \geq \frac{1}{n}$$&#10;\end{document}&#10;"/>
  <p:tag name="IGUANATEXSIZE" val="20"/>
  <p:tag name="IGUANATEXCURSOR" val="59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76,190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n_1,n_2)$&#10;\end{document}&#10;"/>
  <p:tag name="IGUANATEXSIZE" val="20"/>
  <p:tag name="IGUANATEXCURSOR" val="579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652,7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{\psi}\Lambda^2\ket{\psi} - &#10;|\bra{\psi}\Lambda \ket{{\psi}}|^2)&#10; $$&#10;\end{document}&#10;"/>
  <p:tag name="IGUANATEXSIZE" val="20"/>
  <p:tag name="IGUANATEXCURSOR" val="6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613,423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 \tilde{\varphi} \geq \frac{1}{2 \Delta \Lambda}$$&#10;\end{document}&#10;"/>
  <p:tag name="IGUANATEXSIZE" val="20"/>
  <p:tag name="IGUANATEXCURSOR" val="6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,7319"/>
  <p:tag name="ORIGINALWIDTH" val="776,1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{\varphi}} = e^{ i \Lambda \varphi} \ket{\psi}$&#10;\end{document}&#10;"/>
  <p:tag name="IGUANATEXSIZE" val="20"/>
  <p:tag name="IGUANATEXCURSOR" val="6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1065,61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p_{\varphi}(i) = \bra{\psi_\varphi}M_i \ket{\psi_\varphi}$&#10;\end{document}&#10;"/>
  <p:tag name="IGUANATEXSIZE" val="20"/>
  <p:tag name="IGUANATEXCURSOR" val="66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M_{i}$&#10;\end{document}&#10;"/>
  <p:tag name="IGUANATEXSIZE" val="20"/>
  <p:tag name="IGUANATEXCURSOR" val="62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3,22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Fals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,7308"/>
  <p:tag name="ORIGINALWIDTH" val="1623,54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ket{\dot{\psi}_\varphi}{\dot{\psi}_\varphi} - &#10;|\braket{\psi_\varphi}{\dot{\psi}_\varphi}|^2)&#10; $$&#10;\end{document}&#10;"/>
  <p:tag name="IGUANATEXSIZE" val="20"/>
  <p:tag name="IGUANATEXCURSOR" val="65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86,651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\ket{\psi_\varphi}}= \frac{d}{d \varphi} \ket{\psi_\varphi}&#10;$$&#10;\end{document}&#10;"/>
  <p:tag name="IGUANATEXSIZE" val="20"/>
  <p:tag name="IGUANATEXCURSOR" val="582"/>
  <p:tag name="TRANSPARENCY" val="Fals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,9613"/>
  <p:tag name="ORIGINALWIDTH" val="650,168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\tilde{\varphi} \geq \frac{1}{\sqrt{F_Q}}$$&#10;\end{document}&#10;"/>
  <p:tag name="IGUANATEXSIZE" val="20"/>
  <p:tag name="IGUANATEXCURSOR" val="6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 \frac{1}{n}  $$&#10;\end{document}&#10;"/>
  <p:tag name="IGUANATEXSIZE" val="20"/>
  <p:tag name="IGUANATEXCURSOR" val="66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44,9944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? &#10;\end{document}&#10;"/>
  <p:tag name="IGUANATEXSIZE" val="20"/>
  <p:tag name="IGUANATEXCURSOR" val="55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269,5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frac{1}{\sqrt{2}}(\ket{n,0} + \ket{0,n})$&#10;\end{document}&#10;"/>
  <p:tag name="IGUANATEXSIZE" val="20"/>
  <p:tag name="IGUANATEXCURSOR" val="678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44,9944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? &#10;\end{document}&#10;"/>
  <p:tag name="IGUANATEXSIZE" val="20"/>
  <p:tag name="IGUANATEXCURSOR" val="55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049,49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an we reach the limit when $n \rightarrow \infty$?\end{document}&#10;"/>
  <p:tag name="IGUANATEXSIZE" val="20"/>
  <p:tag name="IGUANATEXCURSOR" val="67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010,1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n}\ket{0} + \ket{0}\ket{n}\right)$&#10;\end{document}&#10;"/>
  <p:tag name="IGUANATEXSIZE" val="20"/>
  <p:tag name="IGUANATEXCURSOR" val="6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1325,08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n}\ket{0} + e^{- i n \varphi} \ket{0}\ket{n}\right)$&#10;\end{document}&#10;"/>
  <p:tag name="IGUANATEXSIZE" val="20"/>
  <p:tag name="IGUANATEXCURSOR" val="6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77,31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\pi/n$ phase shift ambiguity&#10;\end{document}&#10;"/>
  <p:tag name="IGUANATEXSIZE" val="20"/>
  <p:tag name="IGUANATEXCURSOR" val="58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996,62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{\varphi} \geq \frac{1}{n (\lambda_+ - \lambda_-)}$$&#10;\end{document}&#10;"/>
  <p:tag name="IGUANATEXSIZE" val="20"/>
  <p:tag name="IGUANATEXCURSOR" val="66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559,43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\sqrt{k}n}$&#10; \end{document}&#10;"/>
  <p:tag name="IGUANATEXSIZE" val="20"/>
  <p:tag name="IGUANATEXCURSOR" val="56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477,690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=\frac{1}{k n}$&#10; \end{document}&#10;"/>
  <p:tag name="IGUANATEXSIZE" val="20"/>
  <p:tag name="IGUANATEXCURSOR" val="5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M_{i}$&#10;\end{document}&#10;"/>
  <p:tag name="IGUANATEXSIZE" val="20"/>
  <p:tag name="IGUANATEXCURSOR" val="62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3,22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Fals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052,49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line{\Delta^2 \tilde{\varphi}} = \int p(\varphi)\,\t{d}\varphi \sum_{i}  p(i|\varphi) (\varphi - \tilde{\varphi}(i))^2 $&#10;\end{document}&#10;"/>
  <p:tag name="IGUANATEXSIZE" val="20"/>
  <p:tag name="IGUANATEXCURSOR" val="71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1109,8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p(i|\varphi) = \bra{\psi_\varphi}M_i \ket{\psi_\varphi}$&#10;\end{document}&#10;"/>
  <p:tag name="IGUANATEXSIZE" val="20"/>
  <p:tag name="IGUANATEXCURSOR" val="63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881,889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{M_i\}, \tilde{\varphi}(i)}\overline{\Delta^2 \tilde{\varphi}} = ?$$&#10;\end{document}&#10;"/>
  <p:tag name="IGUANATEXSIZE" val="20"/>
  <p:tag name="IGUANATEXCURSOR" val="70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806,89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ket{\psi}, \{V_i\},M_{\tilde{\varphi}}}\overline{\Delta^2 \tilde{\varphi}} $$&#10;\end{document}&#10;"/>
  <p:tag name="IGUANATEXSIZE" val="20"/>
  <p:tag name="IGUANATEXCURSOR" val="70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2352,45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{\varphi} \geq \frac{\pi}{n (\lambda_+ - \lambda_-) +L/2} \overset{n \rightarrow \infty}{\approx} \frac{\pi}{n (\lambda_+ - \lambda_-)}$$&#10;\end{document}&#10;"/>
  <p:tag name="IGUANATEXSIZE" val="20"/>
  <p:tag name="IGUANATEXCURSOR" val="6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401,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overline{\Delta^2 \tilde{\varphi}} =&#10; \int p(\varphi)\,\t{d}\varphi \int \t{d} \tilde{\varphi}  \bra{\psi_\varphi}&#10;M_{\tilde{\varphi}} \ket{\psi_\varphi}  (\varphi - \tilde{\varphi})^2 $$&#10;\end{document}&#10;"/>
  <p:tag name="IGUANATEXSIZE" val="20"/>
  <p:tag name="IGUANATEXCURSOR" val="62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IGUANATEXSIZE" val="20"/>
  <p:tag name="IGUANATEXCURSOR" val="56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436,44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 \tilde{\varphi} \geq \frac{\pi}{n}  $$&#10;\end{document}&#10;"/>
  <p:tag name="IGUANATEXSIZE" val="20"/>
  <p:tag name="IGUANATEXCURSOR" val="6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i)$&#10;\end{document}&#10;"/>
  <p:tag name="IGUANATEXSIZE" val="20"/>
  <p:tag name="IGUANATEXCURSOR" val="57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IGUANATEXSIZE" val="20"/>
  <p:tag name="IGUANATEXCURSOR" val="565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264,3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\sum_{k=0}^n c_k \ket{k,n-k}$&#10;\end{document}&#10;"/>
  <p:tag name="IGUANATEXSIZE" val="20"/>
  <p:tag name="IGUANATEXCURSOR" val="596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98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$&#10;\end{document}&#10;"/>
  <p:tag name="IGUANATEXSIZE" val="20"/>
  <p:tag name="IGUANATEXCURSOR" val="559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052,8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M_i\geq 0 $,  $\sum_i M_i = \openone$ &#10;\end{document}&#10;"/>
  <p:tag name="IGUANATEXSIZE" val="20"/>
  <p:tag name="IGUANATEXCURSOR" val="593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,4608"/>
  <p:tag name="ORIGINALWIDTH" val="1559,8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_\varphi^n} = \int_{n\lambda_-}^{n\lambda_+} c(\mu) e^{i \varphi \mu} \ket{g_\mu} \t{d}\mu,&#10;  $$&#10;\end{document}&#10;"/>
  <p:tag name="IGUANATEXSIZE" val="20"/>
  <p:tag name="IGUANATEXCURSOR" val="7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68,46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{\ket{\chi}\}$$&#10;\end{document}&#10;"/>
  <p:tag name="IGUANATEXSIZE" val="20"/>
  <p:tag name="IGUANATEXCURSOR" val="63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394,4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=\int \t{d}\chi \int\t{d}\varphi \, p_L(\varphi) |\braket{\psi^n_\varphi}{\chi}|^2(\tilde{\varphi}_\chi-\varphi)^2.&#10;$$&#10;\end{document}&#10;"/>
  <p:tag name="IGUANATEXSIZE" val="20"/>
  <p:tag name="IGUANATEXCURSOR" val="6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99,662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bandwidth $L$&#10;\end{document}&#10;"/>
  <p:tag name="IGUANATEXSIZE" val="20"/>
  <p:tag name="IGUANATEXCURSOR" val="62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190,8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bandwidth $[n\lambda_-, n\lambda_+]$&#10;\end{document}&#10;"/>
  <p:tag name="IGUANATEXSIZE" val="20"/>
  <p:tag name="IGUANATEXCURSOR" val="66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2394,4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=\int \t{d}\chi \int\t{d}\varphi \, p_L(\varphi) |\braket{\psi^n_\varphi}{\chi}|^2(\tilde{\varphi}_\chi-\varphi)^2.&#10;$$&#10;\end{document}&#10;"/>
  <p:tag name="IGUANATEXSIZE" val="20"/>
  <p:tag name="IGUANATEXCURSOR" val="6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1,7135"/>
  <p:tag name="ORIGINALWIDTH" val="2062,99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 \geq \min_{\chi}\frac{1}{p_\chi} \int \t{d}\varphi |g_\chi(\varphi)|^2(\varphi - \tilde{\varphi}_\chi)^2$$&#10;\end{document}&#10;"/>
  <p:tag name="IGUANATEXSIZE" val="20"/>
  <p:tag name="IGUANATEXCURSOR" val="74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1026,62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p\chi = \int \t{d}\varphi |g_\chi(\varphi)|^2$$&#10;\end{document}&#10;"/>
  <p:tag name="IGUANATEXSIZE" val="20"/>
  <p:tag name="IGUANATEXCURSOR" val="67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405,699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|g_\chi(\varphi)|^2$$&#10;\end{document}&#10;"/>
  <p:tag name="IGUANATEXSIZE" val="20"/>
  <p:tag name="IGUANATEXCURSOR" val="64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8,4552"/>
  <p:tag name="ORIGINALWIDTH" val="1801,27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 \geq \min_{\tilde{g}(\mu)}&#10;\int_{n \lambda_- -\frac{L}{4}}^{n \lambda_+ + \frac{L}{4}}\left|\frac{\t{d} \tilde g(\mu)}{\t{d} \mu}\right|^2 \t{d}\mu,&#10;$$&#10;\end{document}&#10;"/>
  <p:tag name="IGUANATEXSIZE" val="20"/>
  <p:tag name="IGUANATEXCURSOR" val="79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2427,44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\begin{flushleft}&#10;$g_\chi(\varphi)$ has finite bandwidth \\&#10;as product of two finite-bandwidth functions&#10;\end{flushleft}&#10;\end{document}&#10;"/>
  <p:tag name="IGUANATEXSIZE" val="20"/>
  <p:tag name="IGUANATEXCURSOR" val="74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9749"/>
  <p:tag name="ORIGINALWIDTH" val="1283,8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int_{n\lambda_--L/4}^{n\lambda_++L/4} {|\tilde g(\mu)|^2}\,  \t{d}\mu=1 $&#10;\end{document}&#10;"/>
  <p:tag name="IGUANATEXSIZE" val="20"/>
  <p:tag name="IGUANATEXCURSOR" val="64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164,22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 g(n\lambda_--L/4)=0,\quad \tilde g(n\lambda_++L/4)=0.$&#10;\end{document}&#10;"/>
  <p:tag name="IGUANATEXSIZE" val="20"/>
  <p:tag name="IGUANATEXCURSOR" val="67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8,4552"/>
  <p:tag name="ORIGINALWIDTH" val="1801,27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 \geq \min_{\tilde{g}(\mu)}&#10;\int_{n \lambda_- -\frac{L}{4}}^{n \lambda_+ + \frac{L}{4}}\left|\frac{\t{d} \tilde g(\mu)}{\t{d} \mu}\right|^2 \t{d}\mu,&#10;$$&#10;\end{document}&#10;"/>
  <p:tag name="IGUANATEXSIZE" val="20"/>
  <p:tag name="IGUANATEXCURSOR" val="79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9749"/>
  <p:tag name="ORIGINALWIDTH" val="1283,8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int_{n\lambda_--L/4}^{n\lambda_++L/4} {|\tilde g(\mu)|^2}\,  \t{d}\mu=1 $&#10;\end{document}&#10;"/>
  <p:tag name="IGUANATEXSIZE" val="20"/>
  <p:tag name="IGUANATEXCURSOR" val="64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164,22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 g(n\lambda_--L/4)=0,\quad \tilde g(n\lambda_++L/4)=0.$&#10;\end{document}&#10;"/>
  <p:tag name="IGUANATEXSIZE" val="20"/>
  <p:tag name="IGUANATEXCURSOR" val="67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,462"/>
  <p:tag name="ORIGINALWIDTH" val="1539,55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\varphi \geq \frac{\pi^2}{[n(\lambda_+ - \lambda_-)+L/2]^2}&#10;$$&#10;\end{document}&#10;"/>
  <p:tag name="IGUANATEXSIZE" val="20"/>
  <p:tag name="IGUANATEXCURSOR" val="68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1196,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\tilde{\boldsymbol{\varphi}} =\sqrt{\sum_{i=1}^p \Delta^2 \tilde{\varphi}_i} \geq \ ? $$&#10;\end{document}&#10;"/>
  <p:tag name="IGUANATEXSIZE" val="20"/>
  <p:tag name="IGUANATEXCURSOR" val="70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1093,36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= \sqrt{\sum_{i=1}^p \Delta^2 \tilde{\varphi}_i} \geq  $$&#10;\end{document}&#10;"/>
  <p:tag name="IGUANATEXSIZE" val="20"/>
  <p:tag name="IGUANATEXCURSOR" val="717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9,7076"/>
  <p:tag name="ORIGINALWIDTH" val="906,63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sqrt{p} \times \frac{\pi}{\frac{n}{p}}  = \frac{\pi p^{3/2}}{n}$$&#10;\end{document}&#10;"/>
  <p:tag name="IGUANATEXSIZE" val="20"/>
  <p:tag name="IGUANATEXCURSOR" val="64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687,66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frac{c \ p^{3/2}}{n}  $$&#10;\end{document}&#10;"/>
  <p:tag name="IGUANATEXSIZE" val="20"/>
  <p:tag name="IGUANATEXCURSOR" val="67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431,19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/>
  <p:tag name="IGUANATEXSIZE" val="20"/>
  <p:tag name="IGUANATEXCURSOR" val="63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/>
  <p:tag name="IGUANATEXSIZE" val="20"/>
  <p:tag name="IGUANATEXCURSOR" val="63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793,77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/>
  <p:tag name="IGUANATEXSIZE" val="20"/>
  <p:tag name="IGUANATEXCURSOR" val="67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5,73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IGUANATEXSIZE" val="20"/>
  <p:tag name="IGUANATEXCURSOR" val="567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947,131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\sqrt{\t{Tr}(\boldsymbol{F}^{-1})} $$&#10;\end{document}&#10;"/>
  <p:tag name="IGUANATEXSIZE" val="20"/>
  <p:tag name="IGUANATEXCURSOR" val="70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,7218"/>
  <p:tag name="ORIGINALWIDTH" val="276,71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}{2n} $$&#10;\end{document}&#10;"/>
  <p:tag name="IGUANATEXSIZE" val="20"/>
  <p:tag name="IGUANATEXCURSOR" val="63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864,641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 &#10;\frac{1}{\sqrt{k}} \times \frac{p}{2 n} $$&#10;\end{document}&#10;"/>
  <p:tag name="IGUANATEXSIZE" val="20"/>
  <p:tag name="IGUANATEXCURSOR" val="70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612,673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overset{p \gg 1}{\geq} \frac{p}{2 n}$$\end{document}&#10;"/>
  <p:tag name="IGUANATEXSIZE" val="20"/>
  <p:tag name="IGUANATEXCURSOR" val="67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666,666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 \geq&#10; \frac{c\, p^{3/2}}{n}$$\end{document}&#10;"/>
  <p:tag name="IGUANATEXSIZE" val="20"/>
  <p:tag name="IGUANATEXCURSOR" val="67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2"/>
  <p:tag name="ORIGINALWIDTH" val="435,695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{\varphi}} \geq \frac{1}{n}$$\end{document}&#10;"/>
  <p:tag name="IGUANATEXSIZE" val="20"/>
  <p:tag name="IGUANATEXCURSOR" val="64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436,44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{\varphi}} \geq \frac{\pi}{n}$$\end{document}&#10;"/>
  <p:tag name="IGUANATEXSIZE" val="20"/>
  <p:tag name="IGUANATEXCURSOR" val="64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,4792"/>
  <p:tag name="ORIGINALWIDTH" val="834,645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ket{\psi_x} = e^{- \frac{i x \hat{p}}{\hbar} } \ket{\psi}&#10;$$&#10;\end{document}&#10;"/>
  <p:tag name="IGUANATEXSIZE" val="20"/>
  <p:tag name="IGUANATEXCURSOR" val="6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95,76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bra{\psi_x}\hat{x} \ket{\psi_x} = &#10;x + x_0, \quad x_0=\bra{\psi}\hat{x} \ket{\psi}&#10;$$&#10;\end{document}&#10;"/>
  <p:tag name="IGUANATEXSIZE" val="20"/>
  <p:tag name="IGUANATEXCURSOR" val="6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578,927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&#10;\Delta x \geq \frac{\hbar}{2 \Delta p}&#10;$$&#10;\end{document}&#10;"/>
  <p:tag name="IGUANATEXSIZE" val="20"/>
  <p:tag name="IGUANATEXCURSOR" val="6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12492</TotalTime>
  <Words>689</Words>
  <Application>Microsoft Office PowerPoint</Application>
  <PresentationFormat>Pokaz na ekranie (4:3)</PresentationFormat>
  <Paragraphs>95</Paragraphs>
  <Slides>22</Slides>
  <Notes>1</Notes>
  <HiddenSlides>3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2" baseType="lpstr">
      <vt:lpstr>Arial</vt:lpstr>
      <vt:lpstr>Calibri</vt:lpstr>
      <vt:lpstr>Lucida Sans Unicode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The (true) Heisenberg limit in optical interferometry</vt:lpstr>
      <vt:lpstr>How precisely we can estimate a phase delay in an interferometer?</vt:lpstr>
      <vt:lpstr>How precisely we can estimate a phase delay in an interferometer?</vt:lpstr>
      <vt:lpstr>Standard derivation</vt:lpstr>
      <vt:lpstr>Saturability of the Heisenberg limit</vt:lpstr>
      <vt:lpstr>Saturability of the Heisenberg limit</vt:lpstr>
      <vt:lpstr>The most general form of the Heisenberg limit</vt:lpstr>
      <vt:lpstr>Many repetition scenario guarantees asymptotic saturability of the CR bound </vt:lpstr>
      <vt:lpstr>What is the achievable Heisenberg limit in a single shot scenario assuming finite prior knowledge?</vt:lpstr>
      <vt:lpstr>The True Heisenberg limit The Bayesian approach</vt:lpstr>
      <vt:lpstr>The True Heisenberg limit</vt:lpstr>
      <vt:lpstr>The true Heisenberg limit</vt:lpstr>
      <vt:lpstr>Sketch of the proof</vt:lpstr>
      <vt:lpstr>Sketch of the proof</vt:lpstr>
      <vt:lpstr>Sketch of the proof</vt:lpstr>
      <vt:lpstr>Multiple-arm interferometry</vt:lpstr>
      <vt:lpstr>Estimating each phase separately</vt:lpstr>
      <vt:lpstr>Optimal joint-phase estimation</vt:lpstr>
      <vt:lpstr>Quantum Fisher information based analysis</vt:lpstr>
      <vt:lpstr>Summary</vt:lpstr>
      <vt:lpstr>Why Heisenberg limit?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Konto Microsoft</cp:lastModifiedBy>
  <cp:revision>1003</cp:revision>
  <dcterms:created xsi:type="dcterms:W3CDTF">2015-09-10T09:53:21Z</dcterms:created>
  <dcterms:modified xsi:type="dcterms:W3CDTF">2021-09-02T10:43:53Z</dcterms:modified>
</cp:coreProperties>
</file>