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75" r:id="rId3"/>
    <p:sldId id="288" r:id="rId4"/>
    <p:sldId id="289" r:id="rId5"/>
    <p:sldId id="276" r:id="rId6"/>
    <p:sldId id="290" r:id="rId7"/>
    <p:sldId id="291" r:id="rId8"/>
    <p:sldId id="293" r:id="rId9"/>
    <p:sldId id="292" r:id="rId10"/>
    <p:sldId id="278" r:id="rId11"/>
    <p:sldId id="279" r:id="rId12"/>
    <p:sldId id="281" r:id="rId13"/>
    <p:sldId id="280" r:id="rId14"/>
    <p:sldId id="282" r:id="rId15"/>
    <p:sldId id="269" r:id="rId16"/>
    <p:sldId id="270" r:id="rId17"/>
    <p:sldId id="283" r:id="rId18"/>
    <p:sldId id="271" r:id="rId19"/>
    <p:sldId id="272" r:id="rId20"/>
    <p:sldId id="273" r:id="rId21"/>
    <p:sldId id="284" r:id="rId22"/>
    <p:sldId id="285" r:id="rId23"/>
    <p:sldId id="286" r:id="rId24"/>
    <p:sldId id="287" r:id="rId25"/>
    <p:sldId id="27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FF99"/>
    <a:srgbClr val="C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3460" autoAdjust="0"/>
  </p:normalViewPr>
  <p:slideViewPr>
    <p:cSldViewPr>
      <p:cViewPr varScale="1">
        <p:scale>
          <a:sx n="70" d="100"/>
          <a:sy n="70" d="100"/>
        </p:scale>
        <p:origin x="12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27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78" y="1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4DD89-0188-4E33-9517-CC592F464465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2528E-0D17-430D-AA3E-94700C82F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7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8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9/22/2021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9/22/2021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9/22/2021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image" Target="../media/image26.png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image" Target="../media/image42.png"/><Relationship Id="rId2" Type="http://schemas.openxmlformats.org/officeDocument/2006/relationships/tags" Target="../tags/tag72.xml"/><Relationship Id="rId16" Type="http://schemas.openxmlformats.org/officeDocument/2006/relationships/image" Target="../media/image50.png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image" Target="../media/image5.png"/><Relationship Id="rId5" Type="http://schemas.openxmlformats.org/officeDocument/2006/relationships/tags" Target="../tags/tag75.xml"/><Relationship Id="rId15" Type="http://schemas.openxmlformats.org/officeDocument/2006/relationships/image" Target="../media/image41.png"/><Relationship Id="rId10" Type="http://schemas.openxmlformats.org/officeDocument/2006/relationships/image" Target="../media/image4.png"/><Relationship Id="rId4" Type="http://schemas.openxmlformats.org/officeDocument/2006/relationships/tags" Target="../tags/tag7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81.xml"/><Relationship Id="rId7" Type="http://schemas.openxmlformats.org/officeDocument/2006/relationships/image" Target="../media/image51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4.png"/><Relationship Id="rId4" Type="http://schemas.openxmlformats.org/officeDocument/2006/relationships/tags" Target="../tags/tag82.xml"/><Relationship Id="rId9" Type="http://schemas.openxmlformats.org/officeDocument/2006/relationships/image" Target="../media/image53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image" Target="../media/image63.png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tags" Target="../tags/tag87.xml"/><Relationship Id="rId16" Type="http://schemas.openxmlformats.org/officeDocument/2006/relationships/image" Target="../media/image66.png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61.png"/><Relationship Id="rId5" Type="http://schemas.openxmlformats.org/officeDocument/2006/relationships/tags" Target="../tags/tag90.xml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tags" Target="../tags/tag8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96.xml"/><Relationship Id="rId7" Type="http://schemas.openxmlformats.org/officeDocument/2006/relationships/image" Target="../media/image69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68.png"/><Relationship Id="rId5" Type="http://schemas.openxmlformats.org/officeDocument/2006/relationships/image" Target="../media/image5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image" Target="../media/image25.png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12" Type="http://schemas.openxmlformats.org/officeDocument/2006/relationships/image" Target="../media/image72.png"/><Relationship Id="rId17" Type="http://schemas.openxmlformats.org/officeDocument/2006/relationships/image" Target="../media/image29.png"/><Relationship Id="rId2" Type="http://schemas.openxmlformats.org/officeDocument/2006/relationships/tags" Target="../tags/tag98.xml"/><Relationship Id="rId16" Type="http://schemas.openxmlformats.org/officeDocument/2006/relationships/image" Target="../media/image27.png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image" Target="../media/image5.png"/><Relationship Id="rId5" Type="http://schemas.openxmlformats.org/officeDocument/2006/relationships/tags" Target="../tags/tag101.xml"/><Relationship Id="rId15" Type="http://schemas.openxmlformats.org/officeDocument/2006/relationships/image" Target="../media/image28.png"/><Relationship Id="rId10" Type="http://schemas.openxmlformats.org/officeDocument/2006/relationships/image" Target="../media/image4.png"/><Relationship Id="rId4" Type="http://schemas.openxmlformats.org/officeDocument/2006/relationships/tags" Target="../tags/tag10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tags" Target="../tags/tag107.xml"/><Relationship Id="rId7" Type="http://schemas.openxmlformats.org/officeDocument/2006/relationships/image" Target="../media/image56.png"/><Relationship Id="rId12" Type="http://schemas.openxmlformats.org/officeDocument/2006/relationships/image" Target="../media/image77.pn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6.png"/><Relationship Id="rId5" Type="http://schemas.openxmlformats.org/officeDocument/2006/relationships/tags" Target="../tags/tag109.xml"/><Relationship Id="rId10" Type="http://schemas.openxmlformats.org/officeDocument/2006/relationships/image" Target="../media/image75.png"/><Relationship Id="rId4" Type="http://schemas.openxmlformats.org/officeDocument/2006/relationships/tags" Target="../tags/tag108.xml"/><Relationship Id="rId9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../media/image80.png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" Type="http://schemas.openxmlformats.org/officeDocument/2006/relationships/tags" Target="../tags/tag111.xml"/><Relationship Id="rId16" Type="http://schemas.openxmlformats.org/officeDocument/2006/relationships/image" Target="../media/image83.png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image" Target="../media/image78.png"/><Relationship Id="rId5" Type="http://schemas.openxmlformats.org/officeDocument/2006/relationships/tags" Target="../tags/tag114.xml"/><Relationship Id="rId15" Type="http://schemas.openxmlformats.org/officeDocument/2006/relationships/image" Target="../media/image82.png"/><Relationship Id="rId10" Type="http://schemas.openxmlformats.org/officeDocument/2006/relationships/image" Target="../media/image75.png"/><Relationship Id="rId4" Type="http://schemas.openxmlformats.org/officeDocument/2006/relationships/tags" Target="../tags/tag113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7.png"/><Relationship Id="rId5" Type="http://schemas.openxmlformats.org/officeDocument/2006/relationships/tags" Target="../tags/tag5.xml"/><Relationship Id="rId10" Type="http://schemas.openxmlformats.org/officeDocument/2006/relationships/image" Target="../media/image6.png"/><Relationship Id="rId4" Type="http://schemas.openxmlformats.org/officeDocument/2006/relationships/tags" Target="../tags/tag4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tags" Target="../tags/tag120.xml"/><Relationship Id="rId7" Type="http://schemas.openxmlformats.org/officeDocument/2006/relationships/image" Target="../media/image83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image" Target="../media/image8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6.png"/><Relationship Id="rId4" Type="http://schemas.openxmlformats.org/officeDocument/2006/relationships/tags" Target="../tags/tag121.xml"/><Relationship Id="rId9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2.xml"/><Relationship Id="rId4" Type="http://schemas.openxmlformats.org/officeDocument/2006/relationships/image" Target="../media/image8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88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tags" Target="../tags/tag129.xml"/><Relationship Id="rId7" Type="http://schemas.openxmlformats.org/officeDocument/2006/relationships/image" Target="../media/image88.emf"/><Relationship Id="rId12" Type="http://schemas.openxmlformats.org/officeDocument/2006/relationships/image" Target="../media/image98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7.png"/><Relationship Id="rId5" Type="http://schemas.openxmlformats.org/officeDocument/2006/relationships/tags" Target="../tags/tag131.xml"/><Relationship Id="rId10" Type="http://schemas.openxmlformats.org/officeDocument/2006/relationships/image" Target="../media/image96.png"/><Relationship Id="rId4" Type="http://schemas.openxmlformats.org/officeDocument/2006/relationships/tags" Target="../tags/tag130.xml"/><Relationship Id="rId9" Type="http://schemas.openxmlformats.org/officeDocument/2006/relationships/image" Target="../media/image9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emf"/><Relationship Id="rId3" Type="http://schemas.openxmlformats.org/officeDocument/2006/relationships/tags" Target="../tags/tag134.xml"/><Relationship Id="rId7" Type="http://schemas.openxmlformats.org/officeDocument/2006/relationships/image" Target="../media/image72.png"/><Relationship Id="rId12" Type="http://schemas.openxmlformats.org/officeDocument/2006/relationships/image" Target="../media/image102.jpeg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image" Target="../media/image42.png"/><Relationship Id="rId11" Type="http://schemas.openxmlformats.org/officeDocument/2006/relationships/image" Target="../media/image10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00.png"/><Relationship Id="rId4" Type="http://schemas.openxmlformats.org/officeDocument/2006/relationships/tags" Target="../tags/tag135.xml"/><Relationship Id="rId9" Type="http://schemas.openxmlformats.org/officeDocument/2006/relationships/image" Target="../media/image8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7.png"/><Relationship Id="rId18" Type="http://schemas.openxmlformats.org/officeDocument/2006/relationships/image" Target="../media/image13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6.png"/><Relationship Id="rId17" Type="http://schemas.openxmlformats.org/officeDocument/2006/relationships/image" Target="../media/image12.png"/><Relationship Id="rId2" Type="http://schemas.openxmlformats.org/officeDocument/2006/relationships/tags" Target="../tags/tag8.xml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5.png"/><Relationship Id="rId5" Type="http://schemas.openxmlformats.org/officeDocument/2006/relationships/tags" Target="../tags/tag11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4.pn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7.png"/><Relationship Id="rId26" Type="http://schemas.openxmlformats.org/officeDocument/2006/relationships/image" Target="../media/image22.png"/><Relationship Id="rId3" Type="http://schemas.openxmlformats.org/officeDocument/2006/relationships/tags" Target="../tags/tag18.xml"/><Relationship Id="rId21" Type="http://schemas.openxmlformats.org/officeDocument/2006/relationships/image" Target="../media/image4.png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image" Target="../media/image6.png"/><Relationship Id="rId25" Type="http://schemas.openxmlformats.org/officeDocument/2006/relationships/image" Target="../media/image21.png"/><Relationship Id="rId2" Type="http://schemas.openxmlformats.org/officeDocument/2006/relationships/tags" Target="../tags/tag17.xml"/><Relationship Id="rId16" Type="http://schemas.openxmlformats.org/officeDocument/2006/relationships/image" Target="../media/image5.png"/><Relationship Id="rId20" Type="http://schemas.openxmlformats.org/officeDocument/2006/relationships/image" Target="../media/image17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24" Type="http://schemas.openxmlformats.org/officeDocument/2006/relationships/image" Target="../media/image20.png"/><Relationship Id="rId5" Type="http://schemas.openxmlformats.org/officeDocument/2006/relationships/tags" Target="../tags/tag20.xml"/><Relationship Id="rId15" Type="http://schemas.openxmlformats.org/officeDocument/2006/relationships/image" Target="../media/image16.png"/><Relationship Id="rId23" Type="http://schemas.openxmlformats.org/officeDocument/2006/relationships/image" Target="../media/image19.png"/><Relationship Id="rId10" Type="http://schemas.openxmlformats.org/officeDocument/2006/relationships/tags" Target="../tags/tag25.xml"/><Relationship Id="rId19" Type="http://schemas.openxmlformats.org/officeDocument/2006/relationships/image" Target="../media/image8.png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image" Target="../media/image15.png"/><Relationship Id="rId22" Type="http://schemas.openxmlformats.org/officeDocument/2006/relationships/image" Target="../media/image18.png"/><Relationship Id="rId27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image" Target="../media/image25.png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tags" Target="../tags/tag29.xml"/><Relationship Id="rId16" Type="http://schemas.openxmlformats.org/officeDocument/2006/relationships/image" Target="../media/image28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5.png"/><Relationship Id="rId5" Type="http://schemas.openxmlformats.org/officeDocument/2006/relationships/tags" Target="../tags/tag32.xml"/><Relationship Id="rId15" Type="http://schemas.openxmlformats.org/officeDocument/2006/relationships/image" Target="../media/image27.png"/><Relationship Id="rId10" Type="http://schemas.openxmlformats.org/officeDocument/2006/relationships/image" Target="../media/image4.png"/><Relationship Id="rId4" Type="http://schemas.openxmlformats.org/officeDocument/2006/relationships/tags" Target="../tags/tag31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5.png"/><Relationship Id="rId18" Type="http://schemas.openxmlformats.org/officeDocument/2006/relationships/image" Target="../media/image3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image" Target="../media/image4.png"/><Relationship Id="rId17" Type="http://schemas.openxmlformats.org/officeDocument/2006/relationships/image" Target="../media/image31.png"/><Relationship Id="rId2" Type="http://schemas.openxmlformats.org/officeDocument/2006/relationships/tags" Target="../tags/tag37.xml"/><Relationship Id="rId16" Type="http://schemas.openxmlformats.org/officeDocument/2006/relationships/image" Target="../media/image28.png"/><Relationship Id="rId20" Type="http://schemas.openxmlformats.org/officeDocument/2006/relationships/image" Target="../media/image34.png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0.xml"/><Relationship Id="rId15" Type="http://schemas.openxmlformats.org/officeDocument/2006/relationships/image" Target="../media/image30.png"/><Relationship Id="rId10" Type="http://schemas.openxmlformats.org/officeDocument/2006/relationships/tags" Target="../tags/tag45.xml"/><Relationship Id="rId19" Type="http://schemas.openxmlformats.org/officeDocument/2006/relationships/image" Target="../media/image33.png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tags" Target="../tags/tag47.xml"/><Relationship Id="rId16" Type="http://schemas.openxmlformats.org/officeDocument/2006/relationships/image" Target="../media/image39.pn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33.png"/><Relationship Id="rId5" Type="http://schemas.openxmlformats.org/officeDocument/2006/relationships/tags" Target="../tags/tag50.xml"/><Relationship Id="rId15" Type="http://schemas.openxmlformats.org/officeDocument/2006/relationships/image" Target="../media/image38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42.png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image" Target="../media/image46.png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image" Target="../media/image45.png"/><Relationship Id="rId17" Type="http://schemas.openxmlformats.org/officeDocument/2006/relationships/image" Target="../media/image42.png"/><Relationship Id="rId2" Type="http://schemas.openxmlformats.org/officeDocument/2006/relationships/tags" Target="../tags/tag56.xml"/><Relationship Id="rId16" Type="http://schemas.openxmlformats.org/officeDocument/2006/relationships/image" Target="../media/image41.pn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image" Target="../media/image44.png"/><Relationship Id="rId5" Type="http://schemas.openxmlformats.org/officeDocument/2006/relationships/tags" Target="../tags/tag59.xml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tags" Target="../tags/tag58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image" Target="../media/image25.png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image" Target="../media/image42.png"/><Relationship Id="rId17" Type="http://schemas.openxmlformats.org/officeDocument/2006/relationships/image" Target="../media/image29.png"/><Relationship Id="rId2" Type="http://schemas.openxmlformats.org/officeDocument/2006/relationships/tags" Target="../tags/tag64.xml"/><Relationship Id="rId16" Type="http://schemas.openxmlformats.org/officeDocument/2006/relationships/image" Target="../media/image28.png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image" Target="../media/image5.png"/><Relationship Id="rId5" Type="http://schemas.openxmlformats.org/officeDocument/2006/relationships/tags" Target="../tags/tag67.xml"/><Relationship Id="rId15" Type="http://schemas.openxmlformats.org/officeDocument/2006/relationships/image" Target="../media/image27.png"/><Relationship Id="rId10" Type="http://schemas.openxmlformats.org/officeDocument/2006/relationships/image" Target="../media/image4.png"/><Relationship Id="rId4" Type="http://schemas.openxmlformats.org/officeDocument/2006/relationships/tags" Target="../tags/tag6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36" y="404664"/>
            <a:ext cx="9180512" cy="1577894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The (</a:t>
            </a:r>
            <a:r>
              <a:rPr lang="pl-PL" dirty="0" err="1" smtClean="0"/>
              <a:t>true</a:t>
            </a:r>
            <a:r>
              <a:rPr lang="pl-PL" dirty="0" smtClean="0"/>
              <a:t>) Heisenberg limit</a:t>
            </a:r>
            <a:br>
              <a:rPr lang="pl-PL" dirty="0" smtClean="0"/>
            </a:br>
            <a:r>
              <a:rPr lang="pl-PL" sz="2800" dirty="0" smtClean="0"/>
              <a:t>in </a:t>
            </a:r>
            <a:r>
              <a:rPr lang="pl-PL" sz="2800" dirty="0" err="1" smtClean="0"/>
              <a:t>optical</a:t>
            </a:r>
            <a:r>
              <a:rPr lang="pl-PL" sz="2800" dirty="0" smtClean="0"/>
              <a:t> interferometry</a:t>
            </a:r>
            <a:endParaRPr lang="en-US" sz="2800" dirty="0"/>
          </a:p>
        </p:txBody>
      </p:sp>
      <p:sp>
        <p:nvSpPr>
          <p:cNvPr id="8" name="Prostokąt 7"/>
          <p:cNvSpPr/>
          <p:nvPr/>
        </p:nvSpPr>
        <p:spPr>
          <a:xfrm>
            <a:off x="5436080" y="5630780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prstClr val="white"/>
                </a:solidFill>
              </a:rPr>
              <a:t>R. </a:t>
            </a:r>
            <a:r>
              <a:rPr lang="pl-PL" sz="2000" dirty="0" smtClean="0">
                <a:solidFill>
                  <a:prstClr val="white"/>
                </a:solidFill>
              </a:rPr>
              <a:t>Demkowicz-Dobrzański</a:t>
            </a:r>
            <a:endParaRPr lang="en-GB" sz="2000" dirty="0"/>
          </a:p>
        </p:txBody>
      </p:sp>
      <p:sp>
        <p:nvSpPr>
          <p:cNvPr id="9" name="Prostokąt 8"/>
          <p:cNvSpPr/>
          <p:nvPr/>
        </p:nvSpPr>
        <p:spPr>
          <a:xfrm>
            <a:off x="2627784" y="6030890"/>
            <a:ext cx="76772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pl-PL" sz="1600" i="1" dirty="0" err="1" smtClean="0">
                <a:solidFill>
                  <a:schemeClr val="bg1"/>
                </a:solidFill>
              </a:rPr>
              <a:t>Faculty</a:t>
            </a:r>
            <a:r>
              <a:rPr lang="pl-PL" sz="1600" i="1" dirty="0" smtClean="0">
                <a:solidFill>
                  <a:schemeClr val="bg1"/>
                </a:solidFill>
              </a:rPr>
              <a:t> </a:t>
            </a:r>
            <a:r>
              <a:rPr lang="pl-PL" sz="1600" i="1" dirty="0">
                <a:solidFill>
                  <a:schemeClr val="bg1"/>
                </a:solidFill>
              </a:rPr>
              <a:t>of </a:t>
            </a:r>
            <a:r>
              <a:rPr lang="pl-PL" sz="1600" i="1" dirty="0" err="1">
                <a:solidFill>
                  <a:schemeClr val="bg1"/>
                </a:solidFill>
              </a:rPr>
              <a:t>Physics</a:t>
            </a:r>
            <a:r>
              <a:rPr lang="pl-PL" sz="1600" i="1" dirty="0">
                <a:solidFill>
                  <a:schemeClr val="bg1"/>
                </a:solidFill>
              </a:rPr>
              <a:t>, University of </a:t>
            </a:r>
            <a:r>
              <a:rPr lang="pl-PL" sz="1600" i="1" dirty="0" err="1">
                <a:solidFill>
                  <a:schemeClr val="bg1"/>
                </a:solidFill>
              </a:rPr>
              <a:t>Warsaw</a:t>
            </a:r>
            <a:r>
              <a:rPr lang="pl-PL" sz="1600" i="1" dirty="0">
                <a:solidFill>
                  <a:schemeClr val="bg1"/>
                </a:solidFill>
              </a:rPr>
              <a:t>, </a:t>
            </a:r>
            <a:r>
              <a:rPr lang="pl-PL" sz="1600" i="1" dirty="0" smtClean="0">
                <a:solidFill>
                  <a:schemeClr val="bg1"/>
                </a:solidFill>
              </a:rPr>
              <a:t>Poland</a:t>
            </a:r>
            <a:endParaRPr lang="pl-PL" sz="1600" i="1" dirty="0">
              <a:solidFill>
                <a:schemeClr val="bg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115616" y="6353924"/>
            <a:ext cx="7848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4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W. </a:t>
            </a:r>
            <a:r>
              <a:rPr lang="pl-PL" sz="1400" dirty="0" err="1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Gorecki</a:t>
            </a:r>
            <a:r>
              <a:rPr lang="pl-PL" sz="14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R. </a:t>
            </a:r>
            <a:r>
              <a:rPr lang="pl-PL" sz="1400" dirty="0" err="1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Demkowicz-Dobrzanski</a:t>
            </a:r>
            <a:r>
              <a:rPr lang="pl-PL" sz="14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H. M. </a:t>
            </a:r>
            <a:r>
              <a:rPr lang="pl-PL" sz="1400" dirty="0" err="1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Wiseman</a:t>
            </a:r>
            <a:r>
              <a:rPr lang="pl-PL" sz="14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D. W. </a:t>
            </a:r>
            <a:r>
              <a:rPr lang="pl-PL" sz="1400" dirty="0" err="1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Berry</a:t>
            </a:r>
            <a:r>
              <a:rPr lang="pl-PL" sz="14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pl-PL" sz="1400" dirty="0" err="1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Phys</a:t>
            </a:r>
            <a:r>
              <a:rPr lang="pl-PL" sz="14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pl-PL" sz="1400" dirty="0" err="1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Rev</a:t>
            </a:r>
            <a:r>
              <a:rPr lang="pl-PL" sz="14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pl-PL" sz="1400" dirty="0" err="1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Lett</a:t>
            </a:r>
            <a:r>
              <a:rPr lang="pl-PL" sz="14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124, 030401 (2020</a:t>
            </a:r>
            <a:r>
              <a:rPr lang="pl-PL" sz="1400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</a:p>
          <a:p>
            <a:pPr algn="r"/>
            <a:r>
              <a:rPr lang="pl-PL" sz="1400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l-PL" sz="14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400" dirty="0" err="1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Gorecki</a:t>
            </a:r>
            <a:r>
              <a:rPr lang="pl-PL" sz="14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R. </a:t>
            </a:r>
            <a:r>
              <a:rPr lang="pl-PL" sz="1400" dirty="0" err="1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Demkowicz-Dobrzanski</a:t>
            </a:r>
            <a:r>
              <a:rPr lang="pl-PL" sz="14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400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arxiv:2107.10863 (2021)</a:t>
            </a:r>
            <a:endParaRPr lang="pl-PL" sz="1400" dirty="0"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382667"/>
            <a:ext cx="2990850" cy="20955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2374108"/>
            <a:ext cx="2232248" cy="2148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06509" y="21857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Saturability</a:t>
            </a:r>
            <a:r>
              <a:rPr lang="pl-PL" dirty="0" smtClean="0"/>
              <a:t> of the Heisenberg limit</a:t>
            </a:r>
            <a:endParaRPr lang="pl-PL" dirty="0"/>
          </a:p>
        </p:txBody>
      </p:sp>
      <p:cxnSp>
        <p:nvCxnSpPr>
          <p:cNvPr id="90" name="Łącznik prosty 89"/>
          <p:cNvCxnSpPr/>
          <p:nvPr/>
        </p:nvCxnSpPr>
        <p:spPr>
          <a:xfrm>
            <a:off x="1456164" y="2402087"/>
            <a:ext cx="581595" cy="4896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Łącznik prosty 90"/>
          <p:cNvCxnSpPr/>
          <p:nvPr/>
        </p:nvCxnSpPr>
        <p:spPr>
          <a:xfrm>
            <a:off x="2968312" y="2402087"/>
            <a:ext cx="1065735" cy="4544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Prostokąt 97"/>
          <p:cNvSpPr/>
          <p:nvPr/>
        </p:nvSpPr>
        <p:spPr>
          <a:xfrm>
            <a:off x="3317268" y="2188777"/>
            <a:ext cx="504691" cy="52018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99" name="Obraz 53 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48784" y="2348881"/>
            <a:ext cx="182916" cy="22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0" name="Łącznik prosty 99"/>
          <p:cNvCxnSpPr/>
          <p:nvPr/>
        </p:nvCxnSpPr>
        <p:spPr>
          <a:xfrm flipH="1" flipV="1">
            <a:off x="4858771" y="3111459"/>
            <a:ext cx="557833" cy="4069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Łącznik prosty 100"/>
          <p:cNvCxnSpPr/>
          <p:nvPr/>
        </p:nvCxnSpPr>
        <p:spPr>
          <a:xfrm flipV="1">
            <a:off x="4481684" y="2436762"/>
            <a:ext cx="934920" cy="6287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Łącznik prosty 101"/>
          <p:cNvCxnSpPr/>
          <p:nvPr/>
        </p:nvCxnSpPr>
        <p:spPr>
          <a:xfrm flipV="1">
            <a:off x="4090657" y="3014099"/>
            <a:ext cx="661307" cy="515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Prostokąt 102"/>
          <p:cNvSpPr/>
          <p:nvPr/>
        </p:nvSpPr>
        <p:spPr>
          <a:xfrm>
            <a:off x="4318208" y="2870808"/>
            <a:ext cx="814234" cy="24480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104" name="Łącznik prosty 103"/>
          <p:cNvCxnSpPr>
            <a:endCxn id="103" idx="0"/>
          </p:cNvCxnSpPr>
          <p:nvPr/>
        </p:nvCxnSpPr>
        <p:spPr>
          <a:xfrm>
            <a:off x="4034047" y="2443253"/>
            <a:ext cx="691279" cy="4275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Łącznik prosty 92"/>
          <p:cNvCxnSpPr/>
          <p:nvPr/>
        </p:nvCxnSpPr>
        <p:spPr>
          <a:xfrm flipH="1" flipV="1">
            <a:off x="2177843" y="3096783"/>
            <a:ext cx="658833" cy="4393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Łącznik prosty 93"/>
          <p:cNvCxnSpPr/>
          <p:nvPr/>
        </p:nvCxnSpPr>
        <p:spPr>
          <a:xfrm flipV="1">
            <a:off x="2037759" y="2402087"/>
            <a:ext cx="930553" cy="6508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Łącznik prosty 94"/>
          <p:cNvCxnSpPr/>
          <p:nvPr/>
        </p:nvCxnSpPr>
        <p:spPr>
          <a:xfrm flipV="1">
            <a:off x="1456164" y="3136501"/>
            <a:ext cx="570335" cy="3931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Prostokąt 95"/>
          <p:cNvSpPr/>
          <p:nvPr/>
        </p:nvSpPr>
        <p:spPr>
          <a:xfrm>
            <a:off x="1688803" y="2891696"/>
            <a:ext cx="814234" cy="24480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97" name="Łącznik prosty 96"/>
          <p:cNvCxnSpPr/>
          <p:nvPr/>
        </p:nvCxnSpPr>
        <p:spPr>
          <a:xfrm>
            <a:off x="2836675" y="3536165"/>
            <a:ext cx="1253982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7" name="Obraz 116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$&#10;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80" y="2839004"/>
            <a:ext cx="335739" cy="308412"/>
          </a:xfrm>
          <a:prstGeom prst="rect">
            <a:avLst/>
          </a:prstGeom>
          <a:noFill/>
          <a:ln/>
          <a:effectLst/>
        </p:spPr>
      </p:pic>
      <p:pic>
        <p:nvPicPr>
          <p:cNvPr id="10" name="Obraz 9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 \tilde{\varphi} \geq  \frac{1}{n}  $$&#10;\end{document}&#10;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715" y="4624800"/>
            <a:ext cx="1303189" cy="774800"/>
          </a:xfrm>
          <a:prstGeom prst="rect">
            <a:avLst/>
          </a:prstGeom>
          <a:noFill/>
          <a:ln/>
          <a:effectLst/>
        </p:spPr>
      </p:pic>
      <p:sp>
        <p:nvSpPr>
          <p:cNvPr id="123" name="Schemat blokowy: opóźnienie 122"/>
          <p:cNvSpPr/>
          <p:nvPr/>
        </p:nvSpPr>
        <p:spPr>
          <a:xfrm>
            <a:off x="5558746" y="2177962"/>
            <a:ext cx="577850" cy="1672271"/>
          </a:xfrm>
          <a:prstGeom prst="flowChartDelay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129" name="Łącznik prosty ze strzałką 128"/>
          <p:cNvCxnSpPr/>
          <p:nvPr/>
        </p:nvCxnSpPr>
        <p:spPr>
          <a:xfrm>
            <a:off x="6444208" y="2891695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1"/>
          <p:cNvSpPr/>
          <p:nvPr/>
        </p:nvSpPr>
        <p:spPr>
          <a:xfrm>
            <a:off x="746880" y="2188777"/>
            <a:ext cx="584760" cy="1580572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/>
          </a:p>
        </p:txBody>
      </p:sp>
      <p:pic>
        <p:nvPicPr>
          <p:cNvPr id="4" name="Obraz 3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$&#10;\end{document}&#10;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93" y="2803799"/>
            <a:ext cx="352961" cy="310149"/>
          </a:xfrm>
          <a:prstGeom prst="rect">
            <a:avLst/>
          </a:prstGeom>
          <a:noFill/>
          <a:ln/>
          <a:effectLst/>
        </p:spPr>
      </p:pic>
      <p:pic>
        <p:nvPicPr>
          <p:cNvPr id="9" name="Obraz 8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? &#10;\end{document}&#10;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238" y="2877870"/>
            <a:ext cx="166013" cy="321168"/>
          </a:xfrm>
          <a:prstGeom prst="rect">
            <a:avLst/>
          </a:prstGeom>
          <a:noFill/>
          <a:ln/>
          <a:effectLst/>
        </p:spPr>
      </p:pic>
      <p:pic>
        <p:nvPicPr>
          <p:cNvPr id="31" name="Obraz 30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 = \frac{1}{\sqrt{2}}(\ket{n,0} + \ket{0,n})$&#10;\end{document}&#10;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13" y="3968094"/>
            <a:ext cx="2994390" cy="413873"/>
          </a:xfrm>
          <a:prstGeom prst="rect">
            <a:avLst/>
          </a:prstGeom>
          <a:noFill/>
          <a:ln/>
          <a:effectLst/>
        </p:spPr>
      </p:pic>
      <p:pic>
        <p:nvPicPr>
          <p:cNvPr id="33" name="Obraz 32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? &#10;\end{document}&#10;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78" y="2748702"/>
            <a:ext cx="166013" cy="321168"/>
          </a:xfrm>
          <a:prstGeom prst="rect">
            <a:avLst/>
          </a:prstGeom>
          <a:noFill/>
          <a:ln/>
          <a:effectLst/>
        </p:spPr>
      </p:pic>
      <p:pic>
        <p:nvPicPr>
          <p:cNvPr id="11" name="Obraz 10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Can we reach the limit when $n \rightarrow \infty$?\end{document}&#10;" title="IguanaTex Bitmap Display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3" t="-12881" r="-2431" b="-33049"/>
          <a:stretch/>
        </p:blipFill>
        <p:spPr>
          <a:xfrm>
            <a:off x="1440000" y="5652000"/>
            <a:ext cx="6228000" cy="396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36123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00600" y="154977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Saturability</a:t>
            </a:r>
            <a:r>
              <a:rPr lang="pl-PL" dirty="0"/>
              <a:t> of the Heisenberg limit</a:t>
            </a:r>
          </a:p>
        </p:txBody>
      </p:sp>
      <p:cxnSp>
        <p:nvCxnSpPr>
          <p:cNvPr id="106" name="Łącznik prosty 105"/>
          <p:cNvCxnSpPr/>
          <p:nvPr/>
        </p:nvCxnSpPr>
        <p:spPr>
          <a:xfrm flipV="1">
            <a:off x="2248516" y="3294044"/>
            <a:ext cx="3140765" cy="13252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107" name="Schemat blokowy: opóźnienie 106"/>
          <p:cNvSpPr/>
          <p:nvPr/>
        </p:nvSpPr>
        <p:spPr>
          <a:xfrm>
            <a:off x="5364088" y="1556792"/>
            <a:ext cx="1175954" cy="1872208"/>
          </a:xfrm>
          <a:prstGeom prst="flowChartDelay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8" name="Łącznik prosty 107"/>
          <p:cNvCxnSpPr/>
          <p:nvPr/>
        </p:nvCxnSpPr>
        <p:spPr>
          <a:xfrm flipV="1">
            <a:off x="2248516" y="1844824"/>
            <a:ext cx="3091746" cy="17985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109" name="Prostokąt 108"/>
          <p:cNvSpPr/>
          <p:nvPr/>
        </p:nvSpPr>
        <p:spPr>
          <a:xfrm>
            <a:off x="3612070" y="1628800"/>
            <a:ext cx="800100" cy="5778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0" name="Obraz 5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97919" y="1806600"/>
            <a:ext cx="167640" cy="19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73016"/>
            <a:ext cx="2052822" cy="357545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pic>
      <p:cxnSp>
        <p:nvCxnSpPr>
          <p:cNvPr id="112" name="Łącznik prosty 111"/>
          <p:cNvCxnSpPr/>
          <p:nvPr/>
        </p:nvCxnSpPr>
        <p:spPr>
          <a:xfrm rot="5400000">
            <a:off x="2195736" y="2708920"/>
            <a:ext cx="216024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pic>
        <p:nvPicPr>
          <p:cNvPr id="6" name="Obraz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356" y="3576644"/>
            <a:ext cx="2692742" cy="357545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pic>
      <p:cxnSp>
        <p:nvCxnSpPr>
          <p:cNvPr id="114" name="Łącznik prosty 113"/>
          <p:cNvCxnSpPr/>
          <p:nvPr/>
        </p:nvCxnSpPr>
        <p:spPr>
          <a:xfrm rot="5400000">
            <a:off x="3563888" y="2852936"/>
            <a:ext cx="2592288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sp>
        <p:nvSpPr>
          <p:cNvPr id="115" name="pole tekstowe 114"/>
          <p:cNvSpPr txBox="1"/>
          <p:nvPr/>
        </p:nvSpPr>
        <p:spPr>
          <a:xfrm>
            <a:off x="5652120" y="1772816"/>
            <a:ext cx="492443" cy="14941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sz="2000" dirty="0" err="1" smtClean="0">
                <a:solidFill>
                  <a:prstClr val="black"/>
                </a:solidFill>
                <a:latin typeface="Calibri"/>
              </a:rPr>
              <a:t>Measuremnt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Prostokąt 115"/>
          <p:cNvSpPr/>
          <p:nvPr/>
        </p:nvSpPr>
        <p:spPr>
          <a:xfrm>
            <a:off x="1307814" y="1628800"/>
            <a:ext cx="936103" cy="1800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pole tekstowe 116"/>
          <p:cNvSpPr txBox="1"/>
          <p:nvPr/>
        </p:nvSpPr>
        <p:spPr>
          <a:xfrm>
            <a:off x="1379822" y="1700808"/>
            <a:ext cx="800219" cy="1767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prstClr val="black"/>
                </a:solidFill>
                <a:latin typeface="Calibri"/>
              </a:rPr>
              <a:t>State</a:t>
            </a:r>
          </a:p>
          <a:p>
            <a:pPr algn="ctr"/>
            <a:r>
              <a:rPr lang="pl-PL" sz="2000" dirty="0" err="1" smtClean="0">
                <a:solidFill>
                  <a:prstClr val="black"/>
                </a:solidFill>
                <a:latin typeface="Calibri"/>
              </a:rPr>
              <a:t>preparation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30" name="Łącznik prosty ze strzałką 129"/>
          <p:cNvCxnSpPr/>
          <p:nvPr/>
        </p:nvCxnSpPr>
        <p:spPr>
          <a:xfrm>
            <a:off x="6588224" y="2420888"/>
            <a:ext cx="576064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31" name="Elipsa 130"/>
          <p:cNvSpPr/>
          <p:nvPr/>
        </p:nvSpPr>
        <p:spPr>
          <a:xfrm>
            <a:off x="7236296" y="1772816"/>
            <a:ext cx="1296144" cy="122413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pole tekstowe 131"/>
          <p:cNvSpPr txBox="1"/>
          <p:nvPr/>
        </p:nvSpPr>
        <p:spPr>
          <a:xfrm>
            <a:off x="7596336" y="1628800"/>
            <a:ext cx="492443" cy="14941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sz="2000" dirty="0" err="1" smtClean="0">
                <a:solidFill>
                  <a:prstClr val="black"/>
                </a:solidFill>
                <a:latin typeface="Calibri"/>
              </a:rPr>
              <a:t>Estimator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pole tekstowe 132"/>
          <p:cNvSpPr txBox="1"/>
          <p:nvPr/>
        </p:nvSpPr>
        <p:spPr bwMode="auto">
          <a:xfrm>
            <a:off x="329144" y="4646382"/>
            <a:ext cx="4980165" cy="1015663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We </a:t>
            </a:r>
            <a:r>
              <a:rPr kumimoji="0" lang="pl-P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can</a:t>
            </a: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pl-P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only</a:t>
            </a: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pl-P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saturate</a:t>
            </a: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the </a:t>
            </a:r>
            <a:r>
              <a:rPr kumimoji="0" lang="pl-P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bound</a:t>
            </a:r>
            <a:r>
              <a:rPr kumimoji="0" lang="pl-PL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pl-PL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within</a:t>
            </a:r>
            <a:r>
              <a:rPr kumimoji="0" lang="pl-PL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the</a:t>
            </a: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pl-P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range</a:t>
            </a: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of </a:t>
            </a:r>
            <a:r>
              <a:rPr kumimoji="0" lang="pl-P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parameter</a:t>
            </a:r>
            <a:r>
              <a:rPr kumimoji="0" lang="pl-PL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pl-PL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values</a:t>
            </a:r>
            <a:r>
              <a:rPr kumimoji="0" lang="pl-PL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pl-PL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which</a:t>
            </a:r>
            <a:r>
              <a:rPr kumimoji="0" lang="pl-PL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pl-PL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shrinks</a:t>
            </a:r>
            <a:r>
              <a:rPr kumimoji="0" lang="pl-PL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as 1/</a:t>
            </a:r>
            <a:r>
              <a:rPr kumimoji="0" lang="pl-PL" sz="20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n</a:t>
            </a:r>
            <a:endParaRPr kumimoji="0" lang="pl-PL" sz="20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11" name="Grupa 10"/>
          <p:cNvGrpSpPr/>
          <p:nvPr/>
        </p:nvGrpSpPr>
        <p:grpSpPr>
          <a:xfrm>
            <a:off x="5652120" y="4278681"/>
            <a:ext cx="3002639" cy="1605787"/>
            <a:chOff x="5652120" y="4278681"/>
            <a:chExt cx="3002639" cy="1605787"/>
          </a:xfrm>
        </p:grpSpPr>
        <p:pic>
          <p:nvPicPr>
            <p:cNvPr id="120" name="Obraz 119" descr="mzcountsn.tif"/>
            <p:cNvPicPr>
              <a:picLocks noChangeAspect="1"/>
            </p:cNvPicPr>
            <p:nvPr/>
          </p:nvPicPr>
          <p:blipFill>
            <a:blip r:embed="rId9" cstate="print"/>
            <a:srcRect l="5669" r="11339"/>
            <a:stretch>
              <a:fillRect/>
            </a:stretch>
          </p:blipFill>
          <p:spPr bwMode="auto">
            <a:xfrm>
              <a:off x="6190727" y="4278681"/>
              <a:ext cx="1960437" cy="1374013"/>
            </a:xfrm>
            <a:prstGeom prst="rect">
              <a:avLst/>
            </a:prstGeom>
          </p:spPr>
        </p:pic>
        <p:pic>
          <p:nvPicPr>
            <p:cNvPr id="10" name="Obraz 9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2\pi/n$ phase shift ambiguity&#10;\end{document}&#10;" title="IguanaTex Bitmap Display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120" y="5628600"/>
              <a:ext cx="3002639" cy="255868"/>
            </a:xfrm>
            <a:prstGeom prst="rect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83751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rostokąt 70"/>
          <p:cNvSpPr/>
          <p:nvPr/>
        </p:nvSpPr>
        <p:spPr>
          <a:xfrm>
            <a:off x="2843808" y="4509121"/>
            <a:ext cx="3380500" cy="1152128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22567" y="115523"/>
            <a:ext cx="8877311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The most </a:t>
            </a:r>
            <a:r>
              <a:rPr lang="pl-PL" dirty="0" err="1" smtClean="0"/>
              <a:t>general</a:t>
            </a:r>
            <a:r>
              <a:rPr lang="pl-PL" dirty="0" smtClean="0"/>
              <a:t> form of the Heisenberg limit</a:t>
            </a:r>
            <a:endParaRPr lang="en-GB" dirty="0"/>
          </a:p>
        </p:txBody>
      </p:sp>
      <p:pic>
        <p:nvPicPr>
          <p:cNvPr id="5" name="Obraz 4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varphi} \geq \frac{1}{n (\lambda_+ - \lambda_-)}$$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653136"/>
            <a:ext cx="2877712" cy="831967"/>
          </a:xfrm>
          <a:prstGeom prst="rect">
            <a:avLst/>
          </a:prstGeom>
          <a:noFill/>
          <a:ln/>
          <a:effectLst/>
        </p:spPr>
      </p:pic>
      <p:sp>
        <p:nvSpPr>
          <p:cNvPr id="70" name="Prostokąt 69"/>
          <p:cNvSpPr/>
          <p:nvPr/>
        </p:nvSpPr>
        <p:spPr>
          <a:xfrm>
            <a:off x="-1044624" y="6453336"/>
            <a:ext cx="100445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V. Giovannetti, S. Lloyd, and L. Maccone, Phys. Rev.</a:t>
            </a:r>
            <a:r>
              <a:rPr lang="pl-PL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Lett</a:t>
            </a:r>
            <a:r>
              <a:rPr lang="en-US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. 96, 010401 (2006).</a:t>
            </a:r>
            <a:endParaRPr lang="en-US" sz="1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21" y="1484784"/>
            <a:ext cx="8234320" cy="2590432"/>
          </a:xfrm>
          <a:prstGeom prst="rect">
            <a:avLst/>
          </a:prstGeom>
        </p:spPr>
      </p:pic>
      <p:sp>
        <p:nvSpPr>
          <p:cNvPr id="72" name="Rectangle 39 1 2"/>
          <p:cNvSpPr>
            <a:spLocks noChangeArrowheads="1"/>
          </p:cNvSpPr>
          <p:nvPr/>
        </p:nvSpPr>
        <p:spPr bwMode="auto">
          <a:xfrm>
            <a:off x="1979712" y="5805264"/>
            <a:ext cx="5940152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pl-PL" b="1" dirty="0" err="1" smtClean="0">
                <a:latin typeface="+mj-lt"/>
                <a:cs typeface="Times" panose="02020603050405020304" pitchFamily="18" charset="0"/>
              </a:rPr>
              <a:t>Is</a:t>
            </a:r>
            <a:r>
              <a:rPr lang="pl-PL" b="1" dirty="0" smtClean="0">
                <a:latin typeface="+mj-lt"/>
                <a:cs typeface="Times" panose="02020603050405020304" pitchFamily="18" charset="0"/>
              </a:rPr>
              <a:t> </a:t>
            </a:r>
            <a:r>
              <a:rPr lang="pl-PL" b="1" dirty="0" err="1" smtClean="0">
                <a:latin typeface="+mj-lt"/>
                <a:cs typeface="Times" panose="02020603050405020304" pitchFamily="18" charset="0"/>
              </a:rPr>
              <a:t>this</a:t>
            </a:r>
            <a:r>
              <a:rPr lang="pl-PL" b="1" dirty="0" smtClean="0">
                <a:latin typeface="+mj-lt"/>
                <a:cs typeface="Times" panose="02020603050405020304" pitchFamily="18" charset="0"/>
              </a:rPr>
              <a:t> </a:t>
            </a:r>
            <a:r>
              <a:rPr lang="pl-PL" b="1" dirty="0" err="1" smtClean="0">
                <a:latin typeface="+mj-lt"/>
                <a:cs typeface="Times" panose="02020603050405020304" pitchFamily="18" charset="0"/>
              </a:rPr>
              <a:t>bound</a:t>
            </a:r>
            <a:r>
              <a:rPr lang="pl-PL" b="1" dirty="0" smtClean="0">
                <a:latin typeface="+mj-lt"/>
                <a:cs typeface="Times" panose="02020603050405020304" pitchFamily="18" charset="0"/>
              </a:rPr>
              <a:t> </a:t>
            </a:r>
            <a:r>
              <a:rPr lang="pl-PL" b="1" dirty="0" err="1" smtClean="0">
                <a:latin typeface="+mj-lt"/>
                <a:cs typeface="Times" panose="02020603050405020304" pitchFamily="18" charset="0"/>
              </a:rPr>
              <a:t>saturable</a:t>
            </a:r>
            <a:r>
              <a:rPr lang="pl-PL" b="1" dirty="0" smtClean="0">
                <a:latin typeface="+mj-lt"/>
                <a:cs typeface="Times" panose="02020603050405020304" pitchFamily="18" charset="0"/>
              </a:rPr>
              <a:t> </a:t>
            </a:r>
            <a:r>
              <a:rPr lang="pl-PL" b="1" dirty="0" err="1" smtClean="0">
                <a:latin typeface="+mj-lt"/>
                <a:cs typeface="Times" panose="02020603050405020304" pitchFamily="18" charset="0"/>
              </a:rPr>
              <a:t>even</a:t>
            </a:r>
            <a:r>
              <a:rPr lang="pl-PL" b="1" dirty="0" smtClean="0">
                <a:latin typeface="+mj-lt"/>
                <a:cs typeface="Times" panose="02020603050405020304" pitchFamily="18" charset="0"/>
              </a:rPr>
              <a:t> in </a:t>
            </a:r>
            <a:r>
              <a:rPr lang="pl-PL" b="1" dirty="0" err="1" smtClean="0">
                <a:latin typeface="+mj-lt"/>
                <a:cs typeface="Times" panose="02020603050405020304" pitchFamily="18" charset="0"/>
              </a:rPr>
              <a:t>principle</a:t>
            </a:r>
            <a:r>
              <a:rPr lang="pl-PL" b="1" dirty="0" smtClean="0">
                <a:latin typeface="+mj-lt"/>
                <a:cs typeface="Times" panose="02020603050405020304" pitchFamily="18" charset="0"/>
              </a:rPr>
              <a:t>….?</a:t>
            </a:r>
            <a:endParaRPr lang="en-GB" b="1" dirty="0">
              <a:latin typeface="+mj-lt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62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0" grpId="0"/>
      <p:bldP spid="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Many </a:t>
            </a:r>
            <a:r>
              <a:rPr lang="pl-PL" dirty="0" err="1" smtClean="0"/>
              <a:t>repetition</a:t>
            </a:r>
            <a:r>
              <a:rPr lang="pl-PL" dirty="0" smtClean="0"/>
              <a:t> </a:t>
            </a:r>
            <a:r>
              <a:rPr lang="pl-PL" dirty="0" err="1" smtClean="0"/>
              <a:t>scenario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000" dirty="0" err="1" smtClean="0"/>
              <a:t>guarantees</a:t>
            </a:r>
            <a:r>
              <a:rPr lang="pl-PL" sz="2000" dirty="0" smtClean="0"/>
              <a:t> </a:t>
            </a:r>
            <a:r>
              <a:rPr lang="pl-PL" sz="2000" dirty="0" err="1" smtClean="0"/>
              <a:t>asymptotic</a:t>
            </a:r>
            <a:r>
              <a:rPr lang="pl-PL" sz="2000" dirty="0" smtClean="0"/>
              <a:t> </a:t>
            </a:r>
            <a:r>
              <a:rPr lang="pl-PL" sz="2000" dirty="0" err="1" smtClean="0"/>
              <a:t>saturability</a:t>
            </a:r>
            <a:r>
              <a:rPr lang="pl-PL" sz="2000" dirty="0" smtClean="0"/>
              <a:t> of the CR </a:t>
            </a:r>
            <a:r>
              <a:rPr lang="pl-PL" sz="2000" dirty="0" err="1" smtClean="0"/>
              <a:t>bound</a:t>
            </a:r>
            <a:r>
              <a:rPr lang="pl-PL" sz="2000" dirty="0" smtClean="0"/>
              <a:t> </a:t>
            </a:r>
            <a:endParaRPr lang="en-GB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143000"/>
            <a:ext cx="7092280" cy="4501234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5004048" y="1052736"/>
            <a:ext cx="305983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Obraz 5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\varphi =\frac{1}{\sqrt{k}n}$&#10; 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579448"/>
            <a:ext cx="1712402" cy="53925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8" name="Obraz 7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\varphi =\frac{1}{k n}$&#10; 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964" y="5549794"/>
            <a:ext cx="1538486" cy="54263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10" name="pole tekstowe 9"/>
          <p:cNvSpPr txBox="1"/>
          <p:nvPr/>
        </p:nvSpPr>
        <p:spPr bwMode="auto">
          <a:xfrm>
            <a:off x="1115616" y="6237312"/>
            <a:ext cx="3600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kern="0" dirty="0" err="1" smtClean="0">
                <a:solidFill>
                  <a:srgbClr val="000000"/>
                </a:solidFill>
                <a:latin typeface="Times New Roman"/>
              </a:rPr>
              <a:t>Poor</a:t>
            </a:r>
            <a:r>
              <a:rPr lang="pl-PL" sz="2000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sz="2000" kern="0" dirty="0" err="1" smtClean="0">
                <a:solidFill>
                  <a:srgbClr val="000000"/>
                </a:solidFill>
                <a:latin typeface="Times New Roman"/>
              </a:rPr>
              <a:t>man’s</a:t>
            </a:r>
            <a:r>
              <a:rPr lang="pl-PL" sz="2000" kern="0" dirty="0" smtClean="0">
                <a:solidFill>
                  <a:srgbClr val="000000"/>
                </a:solidFill>
                <a:latin typeface="Times New Roman"/>
              </a:rPr>
              <a:t> Heisenberg limit</a:t>
            </a:r>
            <a:endParaRPr kumimoji="0" lang="pl-PL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1" name="pole tekstowe 10"/>
          <p:cNvSpPr txBox="1"/>
          <p:nvPr/>
        </p:nvSpPr>
        <p:spPr bwMode="auto">
          <a:xfrm>
            <a:off x="4716016" y="6117231"/>
            <a:ext cx="3600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kern="0" noProof="0" dirty="0" smtClean="0">
                <a:solidFill>
                  <a:srgbClr val="000000"/>
                </a:solidFill>
                <a:latin typeface="Times New Roman"/>
              </a:rPr>
              <a:t> Heisenberg limit in </a:t>
            </a:r>
            <a:r>
              <a:rPr lang="pl-PL" sz="2000" kern="0" noProof="0" dirty="0" err="1" smtClean="0">
                <a:solidFill>
                  <a:srgbClr val="000000"/>
                </a:solidFill>
                <a:latin typeface="Times New Roman"/>
              </a:rPr>
              <a:t>terms</a:t>
            </a:r>
            <a:r>
              <a:rPr lang="pl-PL" sz="2000" kern="0" noProof="0" dirty="0" smtClean="0">
                <a:solidFill>
                  <a:srgbClr val="000000"/>
                </a:solidFill>
                <a:latin typeface="Times New Roman"/>
              </a:rPr>
              <a:t> of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kern="0" dirty="0" err="1">
                <a:solidFill>
                  <a:srgbClr val="000000"/>
                </a:solidFill>
                <a:latin typeface="Times New Roman"/>
              </a:rPr>
              <a:t>a</a:t>
            </a:r>
            <a:r>
              <a:rPr kumimoji="0" lang="pl-PL" sz="2000" b="0" i="0" u="none" strike="noStrike" kern="0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ll</a:t>
            </a:r>
            <a:r>
              <a:rPr kumimoji="0" lang="pl-PL" sz="20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the </a:t>
            </a:r>
            <a:r>
              <a:rPr kumimoji="0" lang="pl-PL" sz="2000" b="0" i="0" u="none" strike="noStrike" kern="0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resources</a:t>
            </a:r>
            <a:r>
              <a:rPr kumimoji="0" lang="pl-PL" sz="20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pl-PL" sz="2000" b="0" i="0" u="none" strike="noStrike" kern="0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consumed</a:t>
            </a:r>
            <a:endParaRPr kumimoji="0" lang="pl-PL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438328" y="1052736"/>
            <a:ext cx="4238128" cy="5734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46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222312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the </a:t>
            </a:r>
            <a:r>
              <a:rPr lang="pl-PL" dirty="0" err="1" smtClean="0"/>
              <a:t>achievable</a:t>
            </a:r>
            <a:r>
              <a:rPr lang="pl-PL" dirty="0" smtClean="0"/>
              <a:t> Heisenberg limit in a single </a:t>
            </a:r>
            <a:r>
              <a:rPr lang="pl-PL" dirty="0" err="1" smtClean="0"/>
              <a:t>shot</a:t>
            </a:r>
            <a:r>
              <a:rPr lang="pl-PL" dirty="0" smtClean="0"/>
              <a:t> </a:t>
            </a:r>
            <a:r>
              <a:rPr lang="pl-PL" dirty="0" err="1" smtClean="0"/>
              <a:t>scenario</a:t>
            </a:r>
            <a:r>
              <a:rPr lang="pl-PL" dirty="0" smtClean="0"/>
              <a:t> </a:t>
            </a:r>
            <a:r>
              <a:rPr lang="pl-PL" dirty="0" err="1" smtClean="0"/>
              <a:t>assuming</a:t>
            </a:r>
            <a:r>
              <a:rPr lang="pl-PL" dirty="0" smtClean="0"/>
              <a:t> </a:t>
            </a:r>
            <a:r>
              <a:rPr lang="pl-PL" dirty="0" err="1" smtClean="0"/>
              <a:t>finite</a:t>
            </a:r>
            <a:r>
              <a:rPr lang="pl-PL" dirty="0" smtClean="0"/>
              <a:t> </a:t>
            </a:r>
            <a:r>
              <a:rPr lang="pl-PL" dirty="0" err="1" smtClean="0"/>
              <a:t>prior</a:t>
            </a:r>
            <a:r>
              <a:rPr lang="pl-PL" dirty="0" smtClean="0"/>
              <a:t> </a:t>
            </a:r>
            <a:r>
              <a:rPr lang="pl-PL" dirty="0" err="1" smtClean="0"/>
              <a:t>knowledge</a:t>
            </a:r>
            <a:r>
              <a:rPr lang="pl-PL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56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chemat blokowy: opóźnienie 52"/>
          <p:cNvSpPr/>
          <p:nvPr/>
        </p:nvSpPr>
        <p:spPr>
          <a:xfrm>
            <a:off x="5502458" y="1527518"/>
            <a:ext cx="846003" cy="715848"/>
          </a:xfrm>
          <a:prstGeom prst="flowChartDelay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22568" y="115523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The True Heisenberg limit</a:t>
            </a:r>
            <a:br>
              <a:rPr lang="pl-PL" dirty="0" smtClean="0"/>
            </a:br>
            <a:r>
              <a:rPr lang="pl-PL" sz="1800" dirty="0" smtClean="0"/>
              <a:t>The </a:t>
            </a:r>
            <a:r>
              <a:rPr lang="pl-PL" sz="1800" dirty="0" err="1" smtClean="0"/>
              <a:t>Bayesian</a:t>
            </a:r>
            <a:r>
              <a:rPr lang="pl-PL" sz="1800" dirty="0" smtClean="0"/>
              <a:t> </a:t>
            </a:r>
            <a:r>
              <a:rPr lang="pl-PL" sz="1800" dirty="0" err="1" smtClean="0"/>
              <a:t>approach</a:t>
            </a:r>
            <a:endParaRPr lang="en-GB" dirty="0"/>
          </a:p>
        </p:txBody>
      </p:sp>
      <p:pic>
        <p:nvPicPr>
          <p:cNvPr id="34" name="Obraz 3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863822" y="1632946"/>
            <a:ext cx="544697" cy="459351"/>
          </a:xfrm>
          <a:prstGeom prst="rect">
            <a:avLst/>
          </a:prstGeom>
          <a:noFill/>
          <a:ln/>
          <a:effectLst/>
        </p:spPr>
      </p:pic>
      <p:cxnSp>
        <p:nvCxnSpPr>
          <p:cNvPr id="35" name="Łącznik prosty 34"/>
          <p:cNvCxnSpPr/>
          <p:nvPr/>
        </p:nvCxnSpPr>
        <p:spPr>
          <a:xfrm>
            <a:off x="1707210" y="1843793"/>
            <a:ext cx="63254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Obraz 3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rcRect l="-47244" t="-51633" r="-47244" b="-51633"/>
          <a:stretch>
            <a:fillRect/>
          </a:stretch>
        </p:blipFill>
        <p:spPr bwMode="auto">
          <a:xfrm>
            <a:off x="2339752" y="1422097"/>
            <a:ext cx="881934" cy="843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cxnSp>
        <p:nvCxnSpPr>
          <p:cNvPr id="40" name="Łącznik prosty 39"/>
          <p:cNvCxnSpPr/>
          <p:nvPr/>
        </p:nvCxnSpPr>
        <p:spPr>
          <a:xfrm>
            <a:off x="3499410" y="1843792"/>
            <a:ext cx="73796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Obraz 40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4553645" y="1632946"/>
            <a:ext cx="754194" cy="460060"/>
          </a:xfrm>
          <a:prstGeom prst="rect">
            <a:avLst/>
          </a:prstGeom>
          <a:noFill/>
          <a:ln/>
          <a:effectLst/>
        </p:spPr>
      </p:pic>
      <p:pic>
        <p:nvPicPr>
          <p:cNvPr id="43" name="Obraz 4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107" y="1729287"/>
            <a:ext cx="514501" cy="365315"/>
          </a:xfrm>
          <a:prstGeom prst="rect">
            <a:avLst/>
          </a:prstGeom>
          <a:noFill/>
          <a:ln/>
          <a:effectLst/>
        </p:spPr>
      </p:pic>
      <p:sp>
        <p:nvSpPr>
          <p:cNvPr id="48" name="Elipsa 47"/>
          <p:cNvSpPr/>
          <p:nvPr/>
        </p:nvSpPr>
        <p:spPr>
          <a:xfrm>
            <a:off x="1496362" y="1738363"/>
            <a:ext cx="210848" cy="210847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Elipsa 48"/>
          <p:cNvSpPr/>
          <p:nvPr/>
        </p:nvSpPr>
        <p:spPr>
          <a:xfrm>
            <a:off x="4131944" y="1738368"/>
            <a:ext cx="210848" cy="210847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Obraz 5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518" y="1645884"/>
            <a:ext cx="668354" cy="406932"/>
          </a:xfrm>
          <a:prstGeom prst="rect">
            <a:avLst/>
          </a:prstGeom>
          <a:noFill/>
          <a:ln/>
          <a:effectLst/>
        </p:spPr>
      </p:pic>
      <p:pic>
        <p:nvPicPr>
          <p:cNvPr id="9" name="Obraz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580504"/>
            <a:ext cx="5214925" cy="388482"/>
          </a:xfrm>
          <a:prstGeom prst="rect">
            <a:avLst/>
          </a:prstGeom>
          <a:noFill/>
          <a:ln/>
          <a:effectLst/>
        </p:spPr>
      </p:pic>
      <p:sp>
        <p:nvSpPr>
          <p:cNvPr id="55" name="pole tekstowe 54"/>
          <p:cNvSpPr txBox="1"/>
          <p:nvPr/>
        </p:nvSpPr>
        <p:spPr bwMode="auto">
          <a:xfrm>
            <a:off x="292039" y="2767783"/>
            <a:ext cx="32816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The </a:t>
            </a:r>
            <a:r>
              <a:rPr kumimoji="0" lang="pl-P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Bayesian</a:t>
            </a: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pl-P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variance</a:t>
            </a: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</a:p>
        </p:txBody>
      </p:sp>
      <p:pic>
        <p:nvPicPr>
          <p:cNvPr id="13" name="Obraz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393" y="2425937"/>
            <a:ext cx="2597988" cy="313452"/>
          </a:xfrm>
          <a:prstGeom prst="rect">
            <a:avLst/>
          </a:prstGeom>
          <a:noFill/>
          <a:ln/>
          <a:effectLst/>
        </p:spPr>
      </p:pic>
      <p:sp>
        <p:nvSpPr>
          <p:cNvPr id="57" name="pole tekstowe 56"/>
          <p:cNvSpPr txBox="1"/>
          <p:nvPr/>
        </p:nvSpPr>
        <p:spPr bwMode="auto">
          <a:xfrm>
            <a:off x="325420" y="4208255"/>
            <a:ext cx="32816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kern="0" dirty="0">
                <a:solidFill>
                  <a:srgbClr val="000000"/>
                </a:solidFill>
                <a:latin typeface="Times New Roman"/>
              </a:rPr>
              <a:t>n</a:t>
            </a: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o </a:t>
            </a:r>
            <a:r>
              <a:rPr kumimoji="0" lang="pl-P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unbiasedness</a:t>
            </a: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pl-P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assumption</a:t>
            </a:r>
            <a:endParaRPr kumimoji="0" lang="pl-PL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58" name="pole tekstowe 57"/>
          <p:cNvSpPr txBox="1"/>
          <p:nvPr/>
        </p:nvSpPr>
        <p:spPr bwMode="auto">
          <a:xfrm>
            <a:off x="3793904" y="3030034"/>
            <a:ext cx="88692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prior</a:t>
            </a:r>
            <a:endParaRPr kumimoji="0" lang="pl-PL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cxnSp>
        <p:nvCxnSpPr>
          <p:cNvPr id="16" name="Łącznik prosty ze strzałką 15"/>
          <p:cNvCxnSpPr/>
          <p:nvPr/>
        </p:nvCxnSpPr>
        <p:spPr>
          <a:xfrm flipH="1">
            <a:off x="3793904" y="3442360"/>
            <a:ext cx="182537" cy="1285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Obraz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128" y="5122198"/>
            <a:ext cx="2245098" cy="574903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6569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48" grpId="0" animBg="1"/>
      <p:bldP spid="49" grpId="0" animBg="1"/>
      <p:bldP spid="55" grpId="0" animBg="1"/>
      <p:bldP spid="57" grpId="0" animBg="1"/>
      <p:bldP spid="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ytuł 2"/>
          <p:cNvSpPr txBox="1">
            <a:spLocks/>
          </p:cNvSpPr>
          <p:nvPr/>
        </p:nvSpPr>
        <p:spPr>
          <a:xfrm>
            <a:off x="2339752" y="4733345"/>
            <a:ext cx="6620365" cy="10630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22568" y="115523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The True Heisenberg limit</a:t>
            </a:r>
            <a:endParaRPr lang="en-GB" dirty="0"/>
          </a:p>
        </p:txBody>
      </p:sp>
      <p:pic>
        <p:nvPicPr>
          <p:cNvPr id="52" name="Obraz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275" y="1016785"/>
            <a:ext cx="7445679" cy="234233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923" y="3461623"/>
            <a:ext cx="1844571" cy="514286"/>
          </a:xfrm>
          <a:prstGeom prst="rect">
            <a:avLst/>
          </a:prstGeom>
          <a:noFill/>
          <a:ln/>
          <a:effectLst/>
        </p:spPr>
      </p:pic>
      <p:sp>
        <p:nvSpPr>
          <p:cNvPr id="59" name="pole tekstowe 58"/>
          <p:cNvSpPr txBox="1"/>
          <p:nvPr/>
        </p:nvSpPr>
        <p:spPr bwMode="auto">
          <a:xfrm>
            <a:off x="250267" y="4167516"/>
            <a:ext cx="842618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For </a:t>
            </a:r>
            <a:r>
              <a:rPr kumimoji="0" lang="pl-P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any</a:t>
            </a: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pl-P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prior</a:t>
            </a: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with </a:t>
            </a:r>
            <a:r>
              <a:rPr kumimoji="0" lang="pl-P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finite</a:t>
            </a: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pl-P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bandwidth</a:t>
            </a: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pl-PL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L</a:t>
            </a:r>
            <a:endParaRPr kumimoji="0" lang="pl-PL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7"/>
          <a:srcRect l="4162" r="12761" b="6413"/>
          <a:stretch/>
        </p:blipFill>
        <p:spPr>
          <a:xfrm>
            <a:off x="302019" y="4694197"/>
            <a:ext cx="1944000" cy="936000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280294" y="5531451"/>
            <a:ext cx="1296144" cy="101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Obraz 4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varphi} \geq \frac{\pi}{n (\lambda_+ - \lambda_-) +L/2} \overset{n \rightarrow \infty}{\approx} \frac{\pi}{n (\lambda_+ - \lambda_-)}$$&#10;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616" y="4954007"/>
            <a:ext cx="5977794" cy="651806"/>
          </a:xfrm>
          <a:prstGeom prst="rect">
            <a:avLst/>
          </a:prstGeom>
          <a:noFill/>
          <a:ln/>
          <a:effectLst/>
        </p:spPr>
      </p:pic>
      <p:sp>
        <p:nvSpPr>
          <p:cNvPr id="62" name="pole tekstowe 61"/>
          <p:cNvSpPr txBox="1"/>
          <p:nvPr/>
        </p:nvSpPr>
        <p:spPr bwMode="auto">
          <a:xfrm>
            <a:off x="302019" y="5973689"/>
            <a:ext cx="880648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Any</a:t>
            </a:r>
            <a:r>
              <a:rPr kumimoji="0" lang="pl-P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„</a:t>
            </a:r>
            <a:r>
              <a:rPr kumimoji="0" lang="pl-P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reasonable</a:t>
            </a:r>
            <a:r>
              <a:rPr kumimoji="0" lang="pl-P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” </a:t>
            </a:r>
            <a:r>
              <a:rPr kumimoji="0" lang="pl-P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prior</a:t>
            </a:r>
            <a:r>
              <a:rPr kumimoji="0" lang="pl-P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pl-P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may</a:t>
            </a:r>
            <a:r>
              <a:rPr kumimoji="0" lang="pl-PL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be </a:t>
            </a:r>
            <a:r>
              <a:rPr kumimoji="0" lang="pl-PL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efficiently</a:t>
            </a:r>
            <a:r>
              <a:rPr kumimoji="0" lang="pl-PL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pl-PL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approximated</a:t>
            </a:r>
            <a:r>
              <a:rPr kumimoji="0" lang="pl-PL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by </a:t>
            </a:r>
            <a:r>
              <a:rPr kumimoji="0" lang="pl-PL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finite</a:t>
            </a:r>
            <a:r>
              <a:rPr kumimoji="0" lang="pl-PL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pl-PL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bandwidth</a:t>
            </a:r>
            <a:r>
              <a:rPr kumimoji="0" lang="pl-PL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pl-PL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priors</a:t>
            </a:r>
            <a:r>
              <a:rPr kumimoji="0" lang="pl-PL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and the </a:t>
            </a:r>
            <a:r>
              <a:rPr kumimoji="0" lang="pl-PL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theorem</a:t>
            </a:r>
            <a:r>
              <a:rPr kumimoji="0" lang="pl-PL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pl-PL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will</a:t>
            </a:r>
            <a:r>
              <a:rPr kumimoji="0" lang="pl-PL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pl-PL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remain</a:t>
            </a:r>
            <a:r>
              <a:rPr kumimoji="0" lang="pl-PL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pl-PL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valid</a:t>
            </a:r>
            <a:r>
              <a:rPr kumimoji="0" lang="pl-PL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, </a:t>
            </a:r>
            <a:r>
              <a:rPr kumimoji="0" lang="pl-PL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e.g</a:t>
            </a:r>
            <a:r>
              <a:rPr kumimoji="0" lang="pl-PL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. for </a:t>
            </a:r>
            <a:r>
              <a:rPr kumimoji="0" lang="pl-PL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arbitrary</a:t>
            </a:r>
            <a:r>
              <a:rPr kumimoji="0" lang="pl-PL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pl-PL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narrow</a:t>
            </a:r>
            <a:r>
              <a:rPr kumimoji="0" lang="pl-PL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pl-PL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rectangular</a:t>
            </a:r>
            <a:r>
              <a:rPr kumimoji="0" lang="pl-PL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pl-PL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prior</a:t>
            </a:r>
            <a:r>
              <a:rPr kumimoji="0" lang="pl-PL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.</a:t>
            </a:r>
            <a:endParaRPr kumimoji="0" lang="pl-PL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9" name="Elipsa 18"/>
          <p:cNvSpPr/>
          <p:nvPr/>
        </p:nvSpPr>
        <p:spPr>
          <a:xfrm>
            <a:off x="7591966" y="4802017"/>
            <a:ext cx="648072" cy="43244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4" name="Obraz 6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19" y="3354263"/>
            <a:ext cx="5805679" cy="690536"/>
          </a:xfrm>
          <a:prstGeom prst="rect">
            <a:avLst/>
          </a:prstGeom>
          <a:noFill/>
          <a:ln/>
          <a:effectLst/>
        </p:spPr>
      </p:pic>
      <p:sp>
        <p:nvSpPr>
          <p:cNvPr id="2" name="Prostokąt 1"/>
          <p:cNvSpPr/>
          <p:nvPr/>
        </p:nvSpPr>
        <p:spPr>
          <a:xfrm>
            <a:off x="5118237" y="4181289"/>
            <a:ext cx="3414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pl-PL" kern="0" dirty="0">
                <a:solidFill>
                  <a:srgbClr val="000000"/>
                </a:solidFill>
              </a:rPr>
              <a:t>we </a:t>
            </a:r>
            <a:r>
              <a:rPr lang="pl-PL" kern="0" dirty="0" err="1">
                <a:solidFill>
                  <a:srgbClr val="000000"/>
                </a:solidFill>
              </a:rPr>
              <a:t>have</a:t>
            </a:r>
            <a:r>
              <a:rPr lang="pl-PL" kern="0" dirty="0">
                <a:solidFill>
                  <a:srgbClr val="000000"/>
                </a:solidFill>
              </a:rPr>
              <a:t> the </a:t>
            </a:r>
            <a:r>
              <a:rPr lang="pl-PL" kern="0" dirty="0" err="1">
                <a:solidFill>
                  <a:srgbClr val="000000"/>
                </a:solidFill>
              </a:rPr>
              <a:t>following</a:t>
            </a:r>
            <a:r>
              <a:rPr lang="pl-PL" kern="0" dirty="0">
                <a:solidFill>
                  <a:srgbClr val="000000"/>
                </a:solidFill>
              </a:rPr>
              <a:t> </a:t>
            </a:r>
            <a:r>
              <a:rPr lang="pl-PL" kern="0" dirty="0" err="1">
                <a:solidFill>
                  <a:srgbClr val="000000"/>
                </a:solidFill>
              </a:rPr>
              <a:t>bound</a:t>
            </a:r>
            <a:endParaRPr lang="pl-PL" kern="0" dirty="0">
              <a:solidFill>
                <a:srgbClr val="000000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298107" y="6607903"/>
            <a:ext cx="88535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W. </a:t>
            </a:r>
            <a:r>
              <a:rPr lang="pl-PL" sz="1200" dirty="0" err="1"/>
              <a:t>Gorecki</a:t>
            </a:r>
            <a:r>
              <a:rPr lang="pl-PL" sz="1200" dirty="0"/>
              <a:t>, R. </a:t>
            </a:r>
            <a:r>
              <a:rPr lang="pl-PL" sz="1200" dirty="0" err="1"/>
              <a:t>Demkowicz-Dobrzanski</a:t>
            </a:r>
            <a:r>
              <a:rPr lang="pl-PL" sz="1200" dirty="0"/>
              <a:t>, H. M. </a:t>
            </a:r>
            <a:r>
              <a:rPr lang="pl-PL" sz="1200" dirty="0" err="1"/>
              <a:t>Wiseman</a:t>
            </a:r>
            <a:r>
              <a:rPr lang="pl-PL" sz="1200" dirty="0"/>
              <a:t>, D. W. </a:t>
            </a:r>
            <a:r>
              <a:rPr lang="pl-PL" sz="1200" dirty="0" err="1"/>
              <a:t>Berry</a:t>
            </a:r>
            <a:r>
              <a:rPr lang="pl-PL" sz="1200" dirty="0"/>
              <a:t>, </a:t>
            </a:r>
            <a:r>
              <a:rPr lang="pl-PL" sz="1200" dirty="0" err="1"/>
              <a:t>Phys</a:t>
            </a:r>
            <a:r>
              <a:rPr lang="pl-PL" sz="1200" dirty="0"/>
              <a:t>. </a:t>
            </a:r>
            <a:r>
              <a:rPr lang="pl-PL" sz="1200" dirty="0" err="1"/>
              <a:t>Rev</a:t>
            </a:r>
            <a:r>
              <a:rPr lang="pl-PL" sz="1200" dirty="0"/>
              <a:t>. </a:t>
            </a:r>
            <a:r>
              <a:rPr lang="pl-PL" sz="1200" dirty="0" err="1"/>
              <a:t>Lett</a:t>
            </a:r>
            <a:r>
              <a:rPr lang="pl-PL" sz="1200" dirty="0"/>
              <a:t> 124, 030401 (2020)</a:t>
            </a:r>
          </a:p>
        </p:txBody>
      </p:sp>
    </p:spTree>
    <p:extLst>
      <p:ext uri="{BB962C8B-B14F-4D97-AF65-F5344CB8AC3E}">
        <p14:creationId xmlns:p14="http://schemas.microsoft.com/office/powerpoint/2010/main" val="51041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59" grpId="0" animBg="1"/>
      <p:bldP spid="62" grpId="0" animBg="1"/>
      <p:bldP spid="19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rostokąt 49"/>
          <p:cNvSpPr/>
          <p:nvPr/>
        </p:nvSpPr>
        <p:spPr>
          <a:xfrm>
            <a:off x="1956529" y="4625490"/>
            <a:ext cx="5504488" cy="1428315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The </a:t>
            </a:r>
            <a:r>
              <a:rPr lang="pl-PL" dirty="0" err="1" smtClean="0"/>
              <a:t>true</a:t>
            </a:r>
            <a:r>
              <a:rPr lang="pl-PL" dirty="0" smtClean="0"/>
              <a:t> Heisenberg limit</a:t>
            </a:r>
            <a:endParaRPr lang="pl-PL" dirty="0"/>
          </a:p>
        </p:txBody>
      </p:sp>
      <p:cxnSp>
        <p:nvCxnSpPr>
          <p:cNvPr id="90" name="Łącznik prosty 89"/>
          <p:cNvCxnSpPr/>
          <p:nvPr/>
        </p:nvCxnSpPr>
        <p:spPr>
          <a:xfrm>
            <a:off x="1608876" y="1722511"/>
            <a:ext cx="581595" cy="4896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Łącznik prosty 90"/>
          <p:cNvCxnSpPr/>
          <p:nvPr/>
        </p:nvCxnSpPr>
        <p:spPr>
          <a:xfrm>
            <a:off x="3121024" y="1722511"/>
            <a:ext cx="1065735" cy="4544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Prostokąt 97"/>
          <p:cNvSpPr/>
          <p:nvPr/>
        </p:nvSpPr>
        <p:spPr>
          <a:xfrm>
            <a:off x="3469980" y="1509201"/>
            <a:ext cx="504691" cy="52018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99" name="Obraz 53 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01496" y="1669305"/>
            <a:ext cx="182916" cy="22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0" name="Łącznik prosty 99"/>
          <p:cNvCxnSpPr/>
          <p:nvPr/>
        </p:nvCxnSpPr>
        <p:spPr>
          <a:xfrm flipH="1" flipV="1">
            <a:off x="5011483" y="2431883"/>
            <a:ext cx="557833" cy="4069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Łącznik prosty 100"/>
          <p:cNvCxnSpPr/>
          <p:nvPr/>
        </p:nvCxnSpPr>
        <p:spPr>
          <a:xfrm flipV="1">
            <a:off x="4634396" y="1757186"/>
            <a:ext cx="934920" cy="6287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Łącznik prosty 101"/>
          <p:cNvCxnSpPr/>
          <p:nvPr/>
        </p:nvCxnSpPr>
        <p:spPr>
          <a:xfrm flipV="1">
            <a:off x="4243369" y="2334523"/>
            <a:ext cx="661307" cy="515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Prostokąt 102"/>
          <p:cNvSpPr/>
          <p:nvPr/>
        </p:nvSpPr>
        <p:spPr>
          <a:xfrm>
            <a:off x="4470920" y="2191232"/>
            <a:ext cx="814234" cy="24480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104" name="Łącznik prosty 103"/>
          <p:cNvCxnSpPr>
            <a:endCxn id="103" idx="0"/>
          </p:cNvCxnSpPr>
          <p:nvPr/>
        </p:nvCxnSpPr>
        <p:spPr>
          <a:xfrm>
            <a:off x="4186759" y="1763677"/>
            <a:ext cx="691279" cy="4275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Łącznik prosty 92"/>
          <p:cNvCxnSpPr/>
          <p:nvPr/>
        </p:nvCxnSpPr>
        <p:spPr>
          <a:xfrm flipH="1" flipV="1">
            <a:off x="2330555" y="2417207"/>
            <a:ext cx="658833" cy="4393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Łącznik prosty 93"/>
          <p:cNvCxnSpPr/>
          <p:nvPr/>
        </p:nvCxnSpPr>
        <p:spPr>
          <a:xfrm flipV="1">
            <a:off x="2190471" y="1722511"/>
            <a:ext cx="930553" cy="6508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Łącznik prosty 94"/>
          <p:cNvCxnSpPr/>
          <p:nvPr/>
        </p:nvCxnSpPr>
        <p:spPr>
          <a:xfrm flipV="1">
            <a:off x="1608876" y="2456925"/>
            <a:ext cx="570335" cy="3931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Prostokąt 95"/>
          <p:cNvSpPr/>
          <p:nvPr/>
        </p:nvSpPr>
        <p:spPr>
          <a:xfrm>
            <a:off x="1841515" y="2212120"/>
            <a:ext cx="814234" cy="24480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97" name="Łącznik prosty 96"/>
          <p:cNvCxnSpPr/>
          <p:nvPr/>
        </p:nvCxnSpPr>
        <p:spPr>
          <a:xfrm>
            <a:off x="2989387" y="2856589"/>
            <a:ext cx="1253982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7" name="Obraz 116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$&#10;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92" y="2159428"/>
            <a:ext cx="335739" cy="308412"/>
          </a:xfrm>
          <a:prstGeom prst="rect">
            <a:avLst/>
          </a:prstGeom>
          <a:noFill/>
          <a:ln/>
          <a:effectLst/>
        </p:spPr>
      </p:pic>
      <p:pic>
        <p:nvPicPr>
          <p:cNvPr id="9" name="Obraz 8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 \tilde{\varphi} \geq \frac{\pi}{n}  $$&#10;\end{document}&#10;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583" y="5257880"/>
            <a:ext cx="1305432" cy="685664"/>
          </a:xfrm>
          <a:prstGeom prst="rect">
            <a:avLst/>
          </a:prstGeom>
          <a:noFill/>
          <a:ln/>
          <a:effectLst/>
        </p:spPr>
      </p:pic>
      <p:sp>
        <p:nvSpPr>
          <p:cNvPr id="123" name="Schemat blokowy: opóźnienie 122"/>
          <p:cNvSpPr/>
          <p:nvPr/>
        </p:nvSpPr>
        <p:spPr>
          <a:xfrm>
            <a:off x="5711458" y="1498386"/>
            <a:ext cx="577850" cy="1672271"/>
          </a:xfrm>
          <a:prstGeom prst="flowChartDelay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27" name="pole tekstowe 126"/>
          <p:cNvSpPr txBox="1"/>
          <p:nvPr/>
        </p:nvSpPr>
        <p:spPr>
          <a:xfrm>
            <a:off x="1956529" y="4867152"/>
            <a:ext cx="5349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/>
              <a:t>The </a:t>
            </a:r>
            <a:r>
              <a:rPr lang="pl-PL" b="1" dirty="0" err="1"/>
              <a:t>a</a:t>
            </a:r>
            <a:r>
              <a:rPr lang="pl-PL" b="1" dirty="0" err="1" smtClean="0"/>
              <a:t>symptotically</a:t>
            </a:r>
            <a:r>
              <a:rPr lang="pl-PL" b="1" dirty="0" smtClean="0"/>
              <a:t> </a:t>
            </a:r>
            <a:r>
              <a:rPr lang="pl-PL" b="1" dirty="0" err="1" smtClean="0"/>
              <a:t>saturable</a:t>
            </a:r>
            <a:r>
              <a:rPr lang="pl-PL" b="1" dirty="0" smtClean="0"/>
              <a:t> Heisenberg limit:</a:t>
            </a:r>
            <a:endParaRPr lang="en-GB" b="1" dirty="0"/>
          </a:p>
        </p:txBody>
      </p:sp>
      <p:cxnSp>
        <p:nvCxnSpPr>
          <p:cNvPr id="129" name="Łącznik prosty ze strzałką 128"/>
          <p:cNvCxnSpPr/>
          <p:nvPr/>
        </p:nvCxnSpPr>
        <p:spPr>
          <a:xfrm>
            <a:off x="6596920" y="2212119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ilde{\varphi}(i)$&#10;\end{document}&#10;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017" y="2029385"/>
            <a:ext cx="508789" cy="310149"/>
          </a:xfrm>
          <a:prstGeom prst="rect">
            <a:avLst/>
          </a:prstGeom>
          <a:noFill/>
          <a:ln/>
          <a:effectLst/>
        </p:spPr>
      </p:pic>
      <p:sp>
        <p:nvSpPr>
          <p:cNvPr id="2" name="Prostokąt 1"/>
          <p:cNvSpPr/>
          <p:nvPr/>
        </p:nvSpPr>
        <p:spPr>
          <a:xfrm>
            <a:off x="899592" y="1509201"/>
            <a:ext cx="584760" cy="1580572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/>
          </a:p>
        </p:txBody>
      </p:sp>
      <p:pic>
        <p:nvPicPr>
          <p:cNvPr id="4" name="Obraz 3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$&#10;\end{document}&#10;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05" y="2124223"/>
            <a:ext cx="352961" cy="310149"/>
          </a:xfrm>
          <a:prstGeom prst="rect">
            <a:avLst/>
          </a:prstGeom>
          <a:noFill/>
          <a:ln/>
          <a:effectLst/>
        </p:spPr>
      </p:pic>
      <p:pic>
        <p:nvPicPr>
          <p:cNvPr id="5" name="Obraz 4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 = \sum_{k=0}^n c_k \ket{k,n-k}$&#10;\end{document}&#10;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17" y="3513537"/>
            <a:ext cx="2817008" cy="307492"/>
          </a:xfrm>
          <a:prstGeom prst="rect">
            <a:avLst/>
          </a:prstGeom>
          <a:noFill/>
          <a:ln/>
          <a:effectLst/>
        </p:spPr>
      </p:pic>
      <p:pic>
        <p:nvPicPr>
          <p:cNvPr id="7" name="Obraz 6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M_i$&#10;\end{document}&#10;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139" y="2121734"/>
            <a:ext cx="370563" cy="258632"/>
          </a:xfrm>
          <a:prstGeom prst="rect">
            <a:avLst/>
          </a:prstGeom>
          <a:noFill/>
          <a:ln/>
          <a:effectLst/>
        </p:spPr>
      </p:pic>
      <p:sp>
        <p:nvSpPr>
          <p:cNvPr id="37" name="pole tekstowe 36"/>
          <p:cNvSpPr txBox="1"/>
          <p:nvPr/>
        </p:nvSpPr>
        <p:spPr>
          <a:xfrm>
            <a:off x="996839" y="3913202"/>
            <a:ext cx="2364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 err="1"/>
              <a:t>a</a:t>
            </a:r>
            <a:r>
              <a:rPr lang="pl-PL" sz="1400" dirty="0" err="1" smtClean="0"/>
              <a:t>rbitrary</a:t>
            </a:r>
            <a:r>
              <a:rPr lang="pl-PL" sz="1400" dirty="0" smtClean="0"/>
              <a:t> n-</a:t>
            </a:r>
            <a:r>
              <a:rPr lang="pl-PL" sz="1400" dirty="0" err="1" smtClean="0"/>
              <a:t>photon</a:t>
            </a:r>
            <a:r>
              <a:rPr lang="pl-PL" sz="1400" dirty="0" smtClean="0"/>
              <a:t> </a:t>
            </a:r>
            <a:r>
              <a:rPr lang="pl-PL" sz="1400" dirty="0" err="1" smtClean="0"/>
              <a:t>state</a:t>
            </a:r>
            <a:r>
              <a:rPr lang="pl-PL" sz="1400" dirty="0" smtClean="0"/>
              <a:t> </a:t>
            </a:r>
            <a:endParaRPr lang="en-GB" sz="1400" dirty="0"/>
          </a:p>
        </p:txBody>
      </p:sp>
      <p:sp>
        <p:nvSpPr>
          <p:cNvPr id="38" name="pole tekstowe 37"/>
          <p:cNvSpPr txBox="1"/>
          <p:nvPr/>
        </p:nvSpPr>
        <p:spPr>
          <a:xfrm>
            <a:off x="4911783" y="3913201"/>
            <a:ext cx="2177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 err="1"/>
              <a:t>a</a:t>
            </a:r>
            <a:r>
              <a:rPr lang="pl-PL" sz="1400" dirty="0" err="1" smtClean="0"/>
              <a:t>rbitrary</a:t>
            </a:r>
            <a:r>
              <a:rPr lang="pl-PL" sz="1400" dirty="0" smtClean="0"/>
              <a:t> </a:t>
            </a:r>
            <a:r>
              <a:rPr lang="pl-PL" sz="1400" dirty="0" err="1" smtClean="0"/>
              <a:t>measurement</a:t>
            </a:r>
            <a:endParaRPr lang="en-GB" sz="1400" dirty="0"/>
          </a:p>
        </p:txBody>
      </p:sp>
      <p:pic>
        <p:nvPicPr>
          <p:cNvPr id="8" name="Obraz 7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M_i\geq 0 $,  $\sum_i M_i = \openone$ &#10;\end{document}&#10;" title="IguanaTex Bitmap Display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852" y="3458993"/>
            <a:ext cx="2346470" cy="289885"/>
          </a:xfrm>
          <a:prstGeom prst="rect">
            <a:avLst/>
          </a:prstGeom>
          <a:noFill/>
          <a:ln/>
          <a:effectLst/>
        </p:spPr>
      </p:pic>
      <p:sp>
        <p:nvSpPr>
          <p:cNvPr id="32" name="Prostokąt 31"/>
          <p:cNvSpPr/>
          <p:nvPr/>
        </p:nvSpPr>
        <p:spPr>
          <a:xfrm>
            <a:off x="1298107" y="6607903"/>
            <a:ext cx="88535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W. </a:t>
            </a:r>
            <a:r>
              <a:rPr lang="pl-PL" sz="1200" dirty="0" err="1"/>
              <a:t>Gorecki</a:t>
            </a:r>
            <a:r>
              <a:rPr lang="pl-PL" sz="1200" dirty="0"/>
              <a:t>, R. </a:t>
            </a:r>
            <a:r>
              <a:rPr lang="pl-PL" sz="1200" dirty="0" err="1"/>
              <a:t>Demkowicz-Dobrzanski</a:t>
            </a:r>
            <a:r>
              <a:rPr lang="pl-PL" sz="1200" dirty="0"/>
              <a:t>, H. M. </a:t>
            </a:r>
            <a:r>
              <a:rPr lang="pl-PL" sz="1200" dirty="0" err="1"/>
              <a:t>Wiseman</a:t>
            </a:r>
            <a:r>
              <a:rPr lang="pl-PL" sz="1200" dirty="0"/>
              <a:t>, D. W. </a:t>
            </a:r>
            <a:r>
              <a:rPr lang="pl-PL" sz="1200" dirty="0" err="1"/>
              <a:t>Berry</a:t>
            </a:r>
            <a:r>
              <a:rPr lang="pl-PL" sz="1200" dirty="0"/>
              <a:t>, </a:t>
            </a:r>
            <a:r>
              <a:rPr lang="pl-PL" sz="1200" dirty="0" err="1"/>
              <a:t>Phys</a:t>
            </a:r>
            <a:r>
              <a:rPr lang="pl-PL" sz="1200" dirty="0"/>
              <a:t>. </a:t>
            </a:r>
            <a:r>
              <a:rPr lang="pl-PL" sz="1200" dirty="0" err="1"/>
              <a:t>Rev</a:t>
            </a:r>
            <a:r>
              <a:rPr lang="pl-PL" sz="1200" dirty="0"/>
              <a:t>. </a:t>
            </a:r>
            <a:r>
              <a:rPr lang="pl-PL" sz="1200" dirty="0" err="1"/>
              <a:t>Lett</a:t>
            </a:r>
            <a:r>
              <a:rPr lang="pl-PL" sz="1200" dirty="0"/>
              <a:t> 124, 030401 (2020)</a:t>
            </a:r>
          </a:p>
        </p:txBody>
      </p:sp>
    </p:spTree>
    <p:extLst>
      <p:ext uri="{BB962C8B-B14F-4D97-AF65-F5344CB8AC3E}">
        <p14:creationId xmlns:p14="http://schemas.microsoft.com/office/powerpoint/2010/main" val="46089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22568" y="115523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err="1" smtClean="0"/>
              <a:t>Sketch</a:t>
            </a:r>
            <a:r>
              <a:rPr lang="pl-PL" dirty="0" smtClean="0"/>
              <a:t> of the proof</a:t>
            </a:r>
            <a:endParaRPr lang="en-GB" dirty="0"/>
          </a:p>
        </p:txBody>
      </p:sp>
      <p:pic>
        <p:nvPicPr>
          <p:cNvPr id="52" name="Obraz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275" y="1016785"/>
            <a:ext cx="7445679" cy="234233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41953"/>
            <a:ext cx="3773892" cy="785533"/>
          </a:xfrm>
          <a:prstGeom prst="rect">
            <a:avLst/>
          </a:prstGeom>
          <a:noFill/>
          <a:ln/>
          <a:effectLst/>
        </p:spPr>
      </p:pic>
      <p:sp>
        <p:nvSpPr>
          <p:cNvPr id="16" name="pole tekstowe 15"/>
          <p:cNvSpPr txBox="1"/>
          <p:nvPr/>
        </p:nvSpPr>
        <p:spPr bwMode="auto">
          <a:xfrm>
            <a:off x="4283969" y="4141964"/>
            <a:ext cx="496855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kern="0" dirty="0" err="1">
                <a:solidFill>
                  <a:srgbClr val="000000"/>
                </a:solidFill>
                <a:latin typeface="+mj-lt"/>
              </a:rPr>
              <a:t>s</a:t>
            </a:r>
            <a:r>
              <a:rPr kumimoji="0" lang="pl-PL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ome</a:t>
            </a:r>
            <a:r>
              <a:rPr kumimoji="0" lang="pl-P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not </a:t>
            </a:r>
            <a:r>
              <a:rPr kumimoji="0" lang="pl-PL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necessarily</a:t>
            </a:r>
            <a:r>
              <a:rPr kumimoji="0" lang="pl-P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pl-PL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orthogonal</a:t>
            </a:r>
            <a:r>
              <a:rPr kumimoji="0" lang="pl-P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pl-PL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vectors</a:t>
            </a:r>
            <a:r>
              <a:rPr kumimoji="0" lang="pl-P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…</a:t>
            </a:r>
          </a:p>
        </p:txBody>
      </p:sp>
      <p:cxnSp>
        <p:nvCxnSpPr>
          <p:cNvPr id="20" name="Łącznik prosty ze strzałką 19"/>
          <p:cNvCxnSpPr/>
          <p:nvPr/>
        </p:nvCxnSpPr>
        <p:spPr>
          <a:xfrm flipH="1" flipV="1">
            <a:off x="3995936" y="4077072"/>
            <a:ext cx="288033" cy="150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/>
          <p:cNvSpPr txBox="1"/>
          <p:nvPr/>
        </p:nvSpPr>
        <p:spPr bwMode="auto">
          <a:xfrm>
            <a:off x="262007" y="4602630"/>
            <a:ext cx="761778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kern="0" dirty="0" err="1" smtClean="0">
                <a:solidFill>
                  <a:srgbClr val="000000"/>
                </a:solidFill>
                <a:latin typeface="+mj-lt"/>
              </a:rPr>
              <a:t>Consider</a:t>
            </a:r>
            <a:r>
              <a:rPr lang="pl-PL" sz="2000" kern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pl-PL" sz="2000" kern="0" dirty="0" err="1" smtClean="0">
                <a:solidFill>
                  <a:srgbClr val="000000"/>
                </a:solidFill>
                <a:latin typeface="+mj-lt"/>
              </a:rPr>
              <a:t>some</a:t>
            </a:r>
            <a:r>
              <a:rPr lang="pl-PL" sz="2000" kern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pl-PL" sz="2000" kern="0" dirty="0" err="1" smtClean="0">
                <a:solidFill>
                  <a:srgbClr val="000000"/>
                </a:solidFill>
                <a:latin typeface="+mj-lt"/>
              </a:rPr>
              <a:t>fixed</a:t>
            </a:r>
            <a:r>
              <a:rPr lang="pl-PL" sz="2000" kern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pl-PL" sz="2000" kern="0" dirty="0" err="1" smtClean="0">
                <a:solidFill>
                  <a:srgbClr val="000000"/>
                </a:solidFill>
                <a:latin typeface="+mj-lt"/>
              </a:rPr>
              <a:t>measurement</a:t>
            </a:r>
            <a:r>
              <a:rPr lang="pl-PL" sz="2000" kern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pl-PL" sz="2000" kern="0" dirty="0" err="1" smtClean="0">
                <a:solidFill>
                  <a:srgbClr val="000000"/>
                </a:solidFill>
                <a:latin typeface="+mj-lt"/>
              </a:rPr>
              <a:t>basis</a:t>
            </a:r>
            <a:endParaRPr kumimoji="0" lang="pl-PL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8" name="Obraz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460" y="4598394"/>
            <a:ext cx="650197" cy="314809"/>
          </a:xfrm>
          <a:prstGeom prst="rect">
            <a:avLst/>
          </a:prstGeom>
          <a:noFill/>
          <a:ln/>
          <a:effectLst/>
        </p:spPr>
      </p:pic>
      <p:pic>
        <p:nvPicPr>
          <p:cNvPr id="10" name="Obraz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458" y="5144934"/>
            <a:ext cx="5799101" cy="695597"/>
          </a:xfrm>
          <a:prstGeom prst="rect">
            <a:avLst/>
          </a:prstGeom>
          <a:noFill/>
          <a:ln/>
          <a:effectLst/>
        </p:spPr>
      </p:pic>
      <p:cxnSp>
        <p:nvCxnSpPr>
          <p:cNvPr id="30" name="Łącznik prosty ze strzałką 29"/>
          <p:cNvCxnSpPr/>
          <p:nvPr/>
        </p:nvCxnSpPr>
        <p:spPr>
          <a:xfrm flipV="1">
            <a:off x="3707904" y="5672523"/>
            <a:ext cx="688996" cy="3102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raz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522" y="6009557"/>
            <a:ext cx="1697457" cy="220968"/>
          </a:xfrm>
          <a:prstGeom prst="rect">
            <a:avLst/>
          </a:prstGeom>
          <a:noFill/>
          <a:ln/>
          <a:effectLst/>
        </p:spPr>
      </p:pic>
      <p:pic>
        <p:nvPicPr>
          <p:cNvPr id="26" name="Obraz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102" y="5989184"/>
            <a:ext cx="2891872" cy="314269"/>
          </a:xfrm>
          <a:prstGeom prst="rect">
            <a:avLst/>
          </a:prstGeom>
          <a:noFill/>
          <a:ln/>
          <a:effectLst/>
        </p:spPr>
      </p:pic>
      <p:cxnSp>
        <p:nvCxnSpPr>
          <p:cNvPr id="36" name="Łącznik prosty ze strzałką 35"/>
          <p:cNvCxnSpPr/>
          <p:nvPr/>
        </p:nvCxnSpPr>
        <p:spPr>
          <a:xfrm flipH="1" flipV="1">
            <a:off x="5625012" y="5672525"/>
            <a:ext cx="1395260" cy="337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67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22568" y="115523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err="1" smtClean="0"/>
              <a:t>Sketch</a:t>
            </a:r>
            <a:r>
              <a:rPr lang="pl-PL" dirty="0" smtClean="0"/>
              <a:t> of the proof</a:t>
            </a:r>
            <a:endParaRPr lang="en-GB" dirty="0"/>
          </a:p>
        </p:txBody>
      </p:sp>
      <p:pic>
        <p:nvPicPr>
          <p:cNvPr id="10" name="Obraz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5" y="1198879"/>
            <a:ext cx="5799101" cy="695597"/>
          </a:xfrm>
          <a:prstGeom prst="rect">
            <a:avLst/>
          </a:prstGeom>
          <a:noFill/>
          <a:ln/>
          <a:effectLst/>
        </p:spPr>
      </p:pic>
      <p:pic>
        <p:nvPicPr>
          <p:cNvPr id="12" name="Obraz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47818"/>
            <a:ext cx="4716000" cy="666857"/>
          </a:xfrm>
          <a:prstGeom prst="rect">
            <a:avLst/>
          </a:prstGeom>
          <a:noFill/>
          <a:ln/>
          <a:effectLst/>
        </p:spPr>
      </p:pic>
      <p:sp>
        <p:nvSpPr>
          <p:cNvPr id="5" name="Nawias klamrowy otwierający 4"/>
          <p:cNvSpPr/>
          <p:nvPr/>
        </p:nvSpPr>
        <p:spPr>
          <a:xfrm rot="16200000">
            <a:off x="3933756" y="1010085"/>
            <a:ext cx="152957" cy="1800200"/>
          </a:xfrm>
          <a:prstGeom prst="leftBrace">
            <a:avLst>
              <a:gd name="adj1" fmla="val 150858"/>
              <a:gd name="adj2" fmla="val 5142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Obraz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708920"/>
            <a:ext cx="2494261" cy="704614"/>
          </a:xfrm>
          <a:prstGeom prst="rect">
            <a:avLst/>
          </a:prstGeom>
          <a:noFill/>
          <a:ln/>
          <a:effectLst/>
        </p:spPr>
      </p:pic>
      <p:sp>
        <p:nvSpPr>
          <p:cNvPr id="27" name="pole tekstowe 26"/>
          <p:cNvSpPr txBox="1"/>
          <p:nvPr/>
        </p:nvSpPr>
        <p:spPr bwMode="auto">
          <a:xfrm>
            <a:off x="251520" y="2343057"/>
            <a:ext cx="39940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kern="0" dirty="0" err="1" smtClean="0">
                <a:solidFill>
                  <a:srgbClr val="000000"/>
                </a:solidFill>
                <a:latin typeface="+mj-lt"/>
              </a:rPr>
              <a:t>worst</a:t>
            </a:r>
            <a:r>
              <a:rPr lang="pl-PL" kern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pl-PL" kern="0" dirty="0" err="1" smtClean="0">
                <a:solidFill>
                  <a:srgbClr val="000000"/>
                </a:solidFill>
                <a:latin typeface="+mj-lt"/>
              </a:rPr>
              <a:t>case</a:t>
            </a:r>
            <a:r>
              <a:rPr lang="pl-PL" kern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pl-PL" kern="0" dirty="0" err="1" smtClean="0">
                <a:solidFill>
                  <a:srgbClr val="000000"/>
                </a:solidFill>
                <a:latin typeface="+mj-lt"/>
              </a:rPr>
              <a:t>Bayesian</a:t>
            </a:r>
            <a:r>
              <a:rPr lang="pl-PL" kern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pl-PL" kern="0" dirty="0" err="1" smtClean="0">
                <a:solidFill>
                  <a:srgbClr val="000000"/>
                </a:solidFill>
                <a:latin typeface="+mj-lt"/>
              </a:rPr>
              <a:t>cost</a:t>
            </a:r>
            <a:endParaRPr kumimoji="0" lang="pl-PL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6" name="Obraz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176" y="2002206"/>
            <a:ext cx="982745" cy="370435"/>
          </a:xfrm>
          <a:prstGeom prst="rect">
            <a:avLst/>
          </a:prstGeom>
          <a:noFill/>
          <a:ln/>
          <a:effectLst/>
        </p:spPr>
      </p:pic>
      <p:sp>
        <p:nvSpPr>
          <p:cNvPr id="14" name="Strzałka w dół 13"/>
          <p:cNvSpPr/>
          <p:nvPr/>
        </p:nvSpPr>
        <p:spPr>
          <a:xfrm>
            <a:off x="3489405" y="3501008"/>
            <a:ext cx="373889" cy="100811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pole tekstowe 30"/>
          <p:cNvSpPr txBox="1"/>
          <p:nvPr/>
        </p:nvSpPr>
        <p:spPr bwMode="auto">
          <a:xfrm>
            <a:off x="4139952" y="3793454"/>
            <a:ext cx="46805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kern="0" dirty="0" smtClean="0">
                <a:solidFill>
                  <a:srgbClr val="000000"/>
                </a:solidFill>
                <a:latin typeface="+mj-lt"/>
              </a:rPr>
              <a:t>Fourier </a:t>
            </a:r>
            <a:r>
              <a:rPr lang="pl-PL" kern="0" dirty="0" err="1" smtClean="0">
                <a:solidFill>
                  <a:srgbClr val="000000"/>
                </a:solidFill>
                <a:latin typeface="+mj-lt"/>
              </a:rPr>
              <a:t>transform</a:t>
            </a:r>
            <a:r>
              <a:rPr lang="pl-PL" kern="0" dirty="0" smtClean="0">
                <a:solidFill>
                  <a:srgbClr val="000000"/>
                </a:solidFill>
                <a:latin typeface="+mj-lt"/>
              </a:rPr>
              <a:t> + </a:t>
            </a:r>
            <a:r>
              <a:rPr lang="pl-PL" kern="0" dirty="0" err="1" smtClean="0">
                <a:solidFill>
                  <a:srgbClr val="000000"/>
                </a:solidFill>
                <a:latin typeface="+mj-lt"/>
              </a:rPr>
              <a:t>technical</a:t>
            </a:r>
            <a:r>
              <a:rPr lang="pl-PL" kern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pl-PL" kern="0" dirty="0" err="1" smtClean="0">
                <a:solidFill>
                  <a:srgbClr val="000000"/>
                </a:solidFill>
                <a:latin typeface="+mj-lt"/>
              </a:rPr>
              <a:t>details</a:t>
            </a:r>
            <a:endParaRPr kumimoji="0" lang="pl-PL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40" name="Obraz 3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308" y="4586736"/>
            <a:ext cx="4120120" cy="822483"/>
          </a:xfrm>
          <a:prstGeom prst="rect">
            <a:avLst/>
          </a:prstGeom>
          <a:noFill/>
          <a:ln/>
          <a:effectLst/>
        </p:spPr>
      </p:pic>
      <p:pic>
        <p:nvPicPr>
          <p:cNvPr id="39" name="Obraz 3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66691"/>
            <a:ext cx="3965574" cy="459488"/>
          </a:xfrm>
          <a:prstGeom prst="rect">
            <a:avLst/>
          </a:prstGeom>
          <a:noFill/>
          <a:ln/>
          <a:effectLst/>
        </p:spPr>
      </p:pic>
      <p:pic>
        <p:nvPicPr>
          <p:cNvPr id="41" name="Obraz 4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654" y="5771931"/>
            <a:ext cx="2445714" cy="382857"/>
          </a:xfrm>
          <a:prstGeom prst="rect">
            <a:avLst/>
          </a:prstGeom>
          <a:noFill/>
          <a:ln/>
          <a:effectLst/>
        </p:spPr>
      </p:pic>
      <p:sp>
        <p:nvSpPr>
          <p:cNvPr id="44" name="pole tekstowe 43"/>
          <p:cNvSpPr txBox="1"/>
          <p:nvPr/>
        </p:nvSpPr>
        <p:spPr bwMode="auto">
          <a:xfrm>
            <a:off x="122568" y="5787185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Subject</a:t>
            </a:r>
            <a:r>
              <a:rPr kumimoji="0" lang="pl-PL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to:</a:t>
            </a:r>
            <a:endParaRPr kumimoji="0" lang="pl-PL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43" name="Obraz 4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615" y="5853994"/>
            <a:ext cx="4122857" cy="235714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58171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4" grpId="0" animBg="1"/>
      <p:bldP spid="31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How </a:t>
            </a:r>
            <a:r>
              <a:rPr lang="pl-PL" dirty="0" err="1" smtClean="0"/>
              <a:t>precisely</a:t>
            </a:r>
            <a:r>
              <a:rPr lang="pl-PL" dirty="0" smtClean="0"/>
              <a:t> we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estimate</a:t>
            </a:r>
            <a:r>
              <a:rPr lang="pl-PL" dirty="0"/>
              <a:t> </a:t>
            </a:r>
            <a:r>
              <a:rPr lang="pl-PL" dirty="0" smtClean="0"/>
              <a:t>a </a:t>
            </a:r>
            <a:r>
              <a:rPr lang="pl-PL" dirty="0" err="1" smtClean="0"/>
              <a:t>phase</a:t>
            </a:r>
            <a:r>
              <a:rPr lang="pl-PL" dirty="0" smtClean="0"/>
              <a:t> </a:t>
            </a:r>
            <a:r>
              <a:rPr lang="pl-PL" dirty="0" err="1" smtClean="0"/>
              <a:t>delay</a:t>
            </a:r>
            <a:r>
              <a:rPr lang="pl-PL" dirty="0" smtClean="0"/>
              <a:t> in </a:t>
            </a:r>
            <a:r>
              <a:rPr lang="pl-PL" dirty="0" err="1" smtClean="0"/>
              <a:t>an</a:t>
            </a:r>
            <a:r>
              <a:rPr lang="pl-PL" dirty="0" smtClean="0"/>
              <a:t> </a:t>
            </a:r>
            <a:r>
              <a:rPr lang="pl-PL" dirty="0" err="1" smtClean="0"/>
              <a:t>interferometer</a:t>
            </a:r>
            <a:r>
              <a:rPr lang="pl-PL" dirty="0" smtClean="0"/>
              <a:t>?</a:t>
            </a:r>
            <a:endParaRPr lang="pl-PL" dirty="0"/>
          </a:p>
        </p:txBody>
      </p:sp>
      <p:grpSp>
        <p:nvGrpSpPr>
          <p:cNvPr id="115" name="Grupa 114"/>
          <p:cNvGrpSpPr/>
          <p:nvPr/>
        </p:nvGrpSpPr>
        <p:grpSpPr>
          <a:xfrm>
            <a:off x="1331640" y="1700808"/>
            <a:ext cx="3960440" cy="1347388"/>
            <a:chOff x="2472294" y="2314883"/>
            <a:chExt cx="2706245" cy="920696"/>
          </a:xfrm>
        </p:grpSpPr>
        <p:cxnSp>
          <p:nvCxnSpPr>
            <p:cNvPr id="90" name="Łącznik prosty 89"/>
            <p:cNvCxnSpPr/>
            <p:nvPr/>
          </p:nvCxnSpPr>
          <p:spPr>
            <a:xfrm>
              <a:off x="2472294" y="2460642"/>
              <a:ext cx="397415" cy="3345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Łącznik prosty 90"/>
            <p:cNvCxnSpPr/>
            <p:nvPr/>
          </p:nvCxnSpPr>
          <p:spPr>
            <a:xfrm>
              <a:off x="3505574" y="2460642"/>
              <a:ext cx="728237" cy="3105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8" name="Prostokąt 97"/>
            <p:cNvSpPr/>
            <p:nvPr/>
          </p:nvSpPr>
          <p:spPr>
            <a:xfrm>
              <a:off x="3744022" y="2314883"/>
              <a:ext cx="344865" cy="355450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l-PL" dirty="0"/>
            </a:p>
          </p:txBody>
        </p:sp>
        <p:pic>
          <p:nvPicPr>
            <p:cNvPr id="99" name="Obraz 53 2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33890" y="2424285"/>
              <a:ext cx="124990" cy="153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0" name="Łącznik prosty 99"/>
            <p:cNvCxnSpPr/>
            <p:nvPr/>
          </p:nvCxnSpPr>
          <p:spPr>
            <a:xfrm flipH="1" flipV="1">
              <a:off x="4797361" y="2945369"/>
              <a:ext cx="381178" cy="2780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Łącznik prosty 100"/>
            <p:cNvCxnSpPr/>
            <p:nvPr/>
          </p:nvCxnSpPr>
          <p:spPr>
            <a:xfrm flipV="1">
              <a:off x="4539690" y="2484336"/>
              <a:ext cx="638849" cy="42963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Łącznik prosty 101"/>
            <p:cNvCxnSpPr/>
            <p:nvPr/>
          </p:nvCxnSpPr>
          <p:spPr>
            <a:xfrm flipV="1">
              <a:off x="4272494" y="2878841"/>
              <a:ext cx="451884" cy="35230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" name="Prostokąt 102"/>
            <p:cNvSpPr/>
            <p:nvPr/>
          </p:nvSpPr>
          <p:spPr>
            <a:xfrm>
              <a:off x="4427984" y="2780928"/>
              <a:ext cx="556382" cy="16727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cxnSp>
          <p:nvCxnSpPr>
            <p:cNvPr id="104" name="Łącznik prosty 103"/>
            <p:cNvCxnSpPr>
              <a:endCxn id="103" idx="0"/>
            </p:cNvCxnSpPr>
            <p:nvPr/>
          </p:nvCxnSpPr>
          <p:spPr>
            <a:xfrm>
              <a:off x="4233811" y="2488771"/>
              <a:ext cx="472364" cy="2921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Łącznik prosty 92"/>
            <p:cNvCxnSpPr/>
            <p:nvPr/>
          </p:nvCxnSpPr>
          <p:spPr>
            <a:xfrm flipH="1" flipV="1">
              <a:off x="2965431" y="2935341"/>
              <a:ext cx="450193" cy="30023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Łącznik prosty 93"/>
            <p:cNvCxnSpPr/>
            <p:nvPr/>
          </p:nvCxnSpPr>
          <p:spPr>
            <a:xfrm flipV="1">
              <a:off x="2869709" y="2460642"/>
              <a:ext cx="635865" cy="4447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Łącznik prosty 94"/>
            <p:cNvCxnSpPr/>
            <p:nvPr/>
          </p:nvCxnSpPr>
          <p:spPr>
            <a:xfrm flipV="1">
              <a:off x="2472294" y="2962481"/>
              <a:ext cx="389721" cy="2686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6" name="Prostokąt 95"/>
            <p:cNvSpPr/>
            <p:nvPr/>
          </p:nvSpPr>
          <p:spPr>
            <a:xfrm>
              <a:off x="2631261" y="2795201"/>
              <a:ext cx="556382" cy="16727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cxnSp>
          <p:nvCxnSpPr>
            <p:cNvPr id="97" name="Łącznik prosty 96"/>
            <p:cNvCxnSpPr/>
            <p:nvPr/>
          </p:nvCxnSpPr>
          <p:spPr>
            <a:xfrm>
              <a:off x="3415624" y="3235579"/>
              <a:ext cx="85687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3" name="Grupa 132"/>
          <p:cNvGrpSpPr/>
          <p:nvPr/>
        </p:nvGrpSpPr>
        <p:grpSpPr>
          <a:xfrm>
            <a:off x="924524" y="1700808"/>
            <a:ext cx="335739" cy="1502171"/>
            <a:chOff x="1052923" y="2188777"/>
            <a:chExt cx="335739" cy="1502171"/>
          </a:xfrm>
        </p:grpSpPr>
        <p:pic>
          <p:nvPicPr>
            <p:cNvPr id="117" name="Obraz 116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$&#10;\end{document}&#10;" title="IguanaTex Bitmap Display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923" y="2188777"/>
              <a:ext cx="335739" cy="30841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19" name="Obraz 118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0}$&#10;\end{document}&#10;" title="IguanaTex Bitmap Display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94" y="3381958"/>
              <a:ext cx="292802" cy="30899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34" name="Grupa 133"/>
          <p:cNvGrpSpPr/>
          <p:nvPr/>
        </p:nvGrpSpPr>
        <p:grpSpPr>
          <a:xfrm>
            <a:off x="5384023" y="1614879"/>
            <a:ext cx="583765" cy="1666501"/>
            <a:chOff x="5512422" y="2102848"/>
            <a:chExt cx="583765" cy="1666501"/>
          </a:xfrm>
        </p:grpSpPr>
        <p:sp>
          <p:nvSpPr>
            <p:cNvPr id="122" name="Schemat blokowy: opóźnienie 121"/>
            <p:cNvSpPr/>
            <p:nvPr/>
          </p:nvSpPr>
          <p:spPr>
            <a:xfrm>
              <a:off x="5518337" y="2102848"/>
              <a:ext cx="577850" cy="488950"/>
            </a:xfrm>
            <a:prstGeom prst="flowChartDelay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23" name="Schemat blokowy: opóźnienie 122"/>
            <p:cNvSpPr/>
            <p:nvPr/>
          </p:nvSpPr>
          <p:spPr>
            <a:xfrm>
              <a:off x="5512422" y="3280399"/>
              <a:ext cx="577850" cy="488950"/>
            </a:xfrm>
            <a:prstGeom prst="flowChartDelay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125" name="Obraz 81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597196" y="3446637"/>
              <a:ext cx="280988" cy="179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" name="Obraz 84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603387" y="2257884"/>
              <a:ext cx="280712" cy="178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5" name="Grupa 134"/>
          <p:cNvGrpSpPr/>
          <p:nvPr/>
        </p:nvGrpSpPr>
        <p:grpSpPr>
          <a:xfrm>
            <a:off x="6374400" y="2195672"/>
            <a:ext cx="2055801" cy="309569"/>
            <a:chOff x="6444208" y="2708960"/>
            <a:chExt cx="2055801" cy="309569"/>
          </a:xfrm>
        </p:grpSpPr>
        <p:cxnSp>
          <p:nvCxnSpPr>
            <p:cNvPr id="129" name="Łącznik prosty ze strzałką 128"/>
            <p:cNvCxnSpPr/>
            <p:nvPr/>
          </p:nvCxnSpPr>
          <p:spPr>
            <a:xfrm>
              <a:off x="6444208" y="2891695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1" name="Obraz 130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ilde{\varphi}(n_1,n_2)$&#10;\end{document}&#10;" title="IguanaTex Bitmap Display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04" y="2708960"/>
              <a:ext cx="1191705" cy="309569"/>
            </a:xfrm>
            <a:prstGeom prst="rect">
              <a:avLst/>
            </a:prstGeom>
            <a:noFill/>
            <a:ln/>
            <a:effectLst/>
          </p:spPr>
        </p:pic>
      </p:grpSp>
    </p:spTree>
    <p:extLst>
      <p:ext uri="{BB962C8B-B14F-4D97-AF65-F5344CB8AC3E}">
        <p14:creationId xmlns:p14="http://schemas.microsoft.com/office/powerpoint/2010/main" val="415506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22568" y="115523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err="1" smtClean="0"/>
              <a:t>Sketch</a:t>
            </a:r>
            <a:r>
              <a:rPr lang="pl-PL" dirty="0" smtClean="0"/>
              <a:t> of the proof</a:t>
            </a:r>
            <a:endParaRPr lang="en-GB" dirty="0"/>
          </a:p>
        </p:txBody>
      </p:sp>
      <p:pic>
        <p:nvPicPr>
          <p:cNvPr id="40" name="Obraz 3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54580"/>
            <a:ext cx="4120120" cy="822483"/>
          </a:xfrm>
          <a:prstGeom prst="rect">
            <a:avLst/>
          </a:prstGeom>
          <a:noFill/>
          <a:ln/>
          <a:effectLst/>
        </p:spPr>
      </p:pic>
      <p:pic>
        <p:nvPicPr>
          <p:cNvPr id="41" name="Obraz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071" y="2103424"/>
            <a:ext cx="2445714" cy="382857"/>
          </a:xfrm>
          <a:prstGeom prst="rect">
            <a:avLst/>
          </a:prstGeom>
          <a:noFill/>
          <a:ln/>
          <a:effectLst/>
        </p:spPr>
      </p:pic>
      <p:sp>
        <p:nvSpPr>
          <p:cNvPr id="44" name="pole tekstowe 43"/>
          <p:cNvSpPr txBox="1"/>
          <p:nvPr/>
        </p:nvSpPr>
        <p:spPr bwMode="auto">
          <a:xfrm>
            <a:off x="284985" y="2118678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Subject</a:t>
            </a:r>
            <a:r>
              <a:rPr kumimoji="0" lang="pl-PL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to:</a:t>
            </a:r>
            <a:endParaRPr kumimoji="0" lang="pl-PL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43" name="Obraz 4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85487"/>
            <a:ext cx="4122857" cy="235714"/>
          </a:xfrm>
          <a:prstGeom prst="rect">
            <a:avLst/>
          </a:prstGeom>
          <a:noFill/>
          <a:ln/>
          <a:effectLst/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127" y="2901562"/>
            <a:ext cx="3352800" cy="192405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73016"/>
            <a:ext cx="3530567" cy="700671"/>
          </a:xfrm>
          <a:prstGeom prst="rect">
            <a:avLst/>
          </a:prstGeom>
          <a:noFill/>
          <a:ln/>
          <a:effectLst/>
        </p:spPr>
      </p:pic>
      <p:sp>
        <p:nvSpPr>
          <p:cNvPr id="8" name="Prostokąt 7"/>
          <p:cNvSpPr/>
          <p:nvPr/>
        </p:nvSpPr>
        <p:spPr>
          <a:xfrm>
            <a:off x="7956376" y="4681596"/>
            <a:ext cx="288032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ostokąt 8"/>
          <p:cNvSpPr/>
          <p:nvPr/>
        </p:nvSpPr>
        <p:spPr>
          <a:xfrm>
            <a:off x="2699792" y="2636912"/>
            <a:ext cx="28803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19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1619672" y="4581128"/>
            <a:ext cx="6408712" cy="194421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166262"/>
            <a:ext cx="8229600" cy="1143000"/>
          </a:xfrm>
        </p:spPr>
        <p:txBody>
          <a:bodyPr/>
          <a:lstStyle/>
          <a:p>
            <a:r>
              <a:rPr lang="pl-PL" dirty="0" err="1" smtClean="0"/>
              <a:t>Multiple-arm</a:t>
            </a:r>
            <a:r>
              <a:rPr lang="pl-PL" dirty="0" smtClean="0"/>
              <a:t> interferometry</a:t>
            </a:r>
            <a:endParaRPr lang="pl-PL" dirty="0"/>
          </a:p>
        </p:txBody>
      </p:sp>
      <p:pic>
        <p:nvPicPr>
          <p:cNvPr id="17" name="Obraz 16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\tilde{\boldsymbol{\varphi}} =\sqrt{\sum_{i=1}^p \Delta^2 \tilde{\varphi}_i} \geq \ ? $$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31" y="5279456"/>
            <a:ext cx="3113394" cy="1190504"/>
          </a:xfrm>
          <a:prstGeom prst="rect">
            <a:avLst/>
          </a:prstGeom>
          <a:noFill/>
          <a:ln/>
          <a:effectLst/>
        </p:spPr>
      </p:pic>
      <p:sp>
        <p:nvSpPr>
          <p:cNvPr id="8" name="pole tekstowe 7"/>
          <p:cNvSpPr txBox="1"/>
          <p:nvPr/>
        </p:nvSpPr>
        <p:spPr>
          <a:xfrm>
            <a:off x="648472" y="4654877"/>
            <a:ext cx="8293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/>
              <a:t>What</a:t>
            </a:r>
            <a:r>
              <a:rPr lang="pl-PL" b="1" dirty="0" smtClean="0"/>
              <a:t> </a:t>
            </a:r>
            <a:r>
              <a:rPr lang="pl-PL" b="1" dirty="0" err="1" smtClean="0"/>
              <a:t>is</a:t>
            </a:r>
            <a:r>
              <a:rPr lang="pl-PL" b="1" dirty="0" smtClean="0"/>
              <a:t> the </a:t>
            </a:r>
            <a:r>
              <a:rPr lang="pl-PL" b="1" dirty="0" err="1" smtClean="0"/>
              <a:t>asymptotically</a:t>
            </a:r>
            <a:r>
              <a:rPr lang="pl-PL" b="1" dirty="0" smtClean="0"/>
              <a:t> </a:t>
            </a:r>
            <a:r>
              <a:rPr lang="pl-PL" b="1" dirty="0" err="1" smtClean="0"/>
              <a:t>achievable</a:t>
            </a:r>
            <a:r>
              <a:rPr lang="pl-PL" b="1" dirty="0" smtClean="0"/>
              <a:t> Heisenberg limit </a:t>
            </a:r>
          </a:p>
          <a:p>
            <a:pPr algn="ctr"/>
            <a:r>
              <a:rPr lang="pl-PL" b="1" dirty="0" smtClean="0"/>
              <a:t>in </a:t>
            </a:r>
            <a:r>
              <a:rPr lang="pl-PL" b="1" dirty="0" err="1" smtClean="0"/>
              <a:t>multiple-arm</a:t>
            </a:r>
            <a:r>
              <a:rPr lang="pl-PL" b="1" dirty="0" smtClean="0"/>
              <a:t> interferometry?</a:t>
            </a:r>
            <a:endParaRPr lang="en-GB" b="1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136" y="1196752"/>
            <a:ext cx="3600400" cy="292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9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ipsa 12"/>
          <p:cNvSpPr/>
          <p:nvPr/>
        </p:nvSpPr>
        <p:spPr>
          <a:xfrm>
            <a:off x="6372200" y="4437112"/>
            <a:ext cx="792088" cy="576064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1662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Estimating</a:t>
            </a:r>
            <a:r>
              <a:rPr lang="pl-PL" dirty="0" smtClean="0"/>
              <a:t> </a:t>
            </a:r>
            <a:r>
              <a:rPr lang="pl-PL" dirty="0" err="1" smtClean="0"/>
              <a:t>each</a:t>
            </a:r>
            <a:r>
              <a:rPr lang="pl-PL" dirty="0" smtClean="0"/>
              <a:t> </a:t>
            </a:r>
            <a:r>
              <a:rPr lang="pl-PL" dirty="0" err="1" smtClean="0"/>
              <a:t>phase</a:t>
            </a:r>
            <a:r>
              <a:rPr lang="pl-PL" dirty="0" smtClean="0"/>
              <a:t> </a:t>
            </a:r>
            <a:r>
              <a:rPr lang="pl-PL" dirty="0" err="1" smtClean="0"/>
              <a:t>separately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1052736"/>
            <a:ext cx="3168352" cy="3034043"/>
          </a:xfrm>
          <a:prstGeom prst="rect">
            <a:avLst/>
          </a:prstGeom>
        </p:spPr>
      </p:pic>
      <p:pic>
        <p:nvPicPr>
          <p:cNvPr id="7" name="Obraz 6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boldsymbol{\varphi}} = \sqrt{\sum_{i=1}^p \Delta^2 \tilde{\varphi}_i} \geq  $$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606" y="4376469"/>
            <a:ext cx="2847132" cy="1191684"/>
          </a:xfrm>
          <a:prstGeom prst="rect">
            <a:avLst/>
          </a:prstGeom>
          <a:noFill/>
          <a:ln/>
          <a:effectLst/>
        </p:spPr>
      </p:pic>
      <p:pic>
        <p:nvPicPr>
          <p:cNvPr id="10" name="Obraz 9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sqrt{p} \times \frac{\pi}{\frac{n}{p}}  = \frac{\pi p^{3/2}}{n}$$&#10;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054" y="4520946"/>
            <a:ext cx="2362164" cy="904614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67460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166262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err="1" smtClean="0"/>
              <a:t>Optimal</a:t>
            </a:r>
            <a:r>
              <a:rPr lang="pl-PL" dirty="0" smtClean="0"/>
              <a:t> joint-</a:t>
            </a:r>
            <a:r>
              <a:rPr lang="pl-PL" dirty="0" err="1" smtClean="0"/>
              <a:t>phase</a:t>
            </a:r>
            <a:r>
              <a:rPr lang="pl-PL" dirty="0" smtClean="0"/>
              <a:t> </a:t>
            </a:r>
            <a:r>
              <a:rPr lang="pl-PL" dirty="0" err="1" smtClean="0"/>
              <a:t>estimation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136" y="1196752"/>
            <a:ext cx="3600400" cy="2925386"/>
          </a:xfrm>
          <a:prstGeom prst="rect">
            <a:avLst/>
          </a:prstGeom>
        </p:spPr>
      </p:pic>
      <p:grpSp>
        <p:nvGrpSpPr>
          <p:cNvPr id="16" name="Grupa 15"/>
          <p:cNvGrpSpPr/>
          <p:nvPr/>
        </p:nvGrpSpPr>
        <p:grpSpPr>
          <a:xfrm>
            <a:off x="1259632" y="4348814"/>
            <a:ext cx="7884368" cy="2423998"/>
            <a:chOff x="1259632" y="4348814"/>
            <a:chExt cx="7884368" cy="2423998"/>
          </a:xfrm>
        </p:grpSpPr>
        <p:sp>
          <p:nvSpPr>
            <p:cNvPr id="11" name="Elipsa 10"/>
            <p:cNvSpPr/>
            <p:nvPr/>
          </p:nvSpPr>
          <p:spPr>
            <a:xfrm>
              <a:off x="4809433" y="4348814"/>
              <a:ext cx="792088" cy="576064"/>
            </a:xfrm>
            <a:prstGeom prst="ellipse">
              <a:avLst/>
            </a:prstGeom>
            <a:solidFill>
              <a:srgbClr val="FFFF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5" name="Obraz 4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boldsymbol{\varphi}} \geq \frac{c \ p^{3/2}}{n}  $$&#10;\end{document}&#10;" title="IguanaTex Bitmap Display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9750" y="4576564"/>
              <a:ext cx="1793140" cy="74860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" name="Obraz 7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c \approx 1.89 $$&#10;\end{document}&#10;" title="IguanaTex Bitmap Display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957" y="4898264"/>
              <a:ext cx="1125466" cy="22775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2" name="pole tekstowe 11"/>
            <p:cNvSpPr txBox="1"/>
            <p:nvPr/>
          </p:nvSpPr>
          <p:spPr>
            <a:xfrm>
              <a:off x="1259632" y="5456430"/>
              <a:ext cx="69721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b="1" dirty="0" err="1" smtClean="0"/>
                <a:t>Optimal</a:t>
              </a:r>
              <a:r>
                <a:rPr lang="pl-PL" b="1" dirty="0" smtClean="0"/>
                <a:t> joint </a:t>
              </a:r>
              <a:r>
                <a:rPr lang="pl-PL" b="1" dirty="0" err="1" smtClean="0"/>
                <a:t>strategy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gives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at</a:t>
              </a:r>
              <a:r>
                <a:rPr lang="pl-PL" b="1" dirty="0" smtClean="0"/>
                <a:t> most </a:t>
              </a:r>
              <a:r>
                <a:rPr lang="pl-PL" b="1" dirty="0" err="1" smtClean="0"/>
                <a:t>constant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factor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gain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over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separate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strategies</a:t>
              </a:r>
              <a:endParaRPr lang="en-GB" b="1" dirty="0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057600" y="6495813"/>
              <a:ext cx="50864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200" dirty="0"/>
                <a:t>W. </a:t>
              </a:r>
              <a:r>
                <a:rPr lang="pl-PL" sz="1200" dirty="0" err="1"/>
                <a:t>Gorecki</a:t>
              </a:r>
              <a:r>
                <a:rPr lang="pl-PL" sz="1200" dirty="0"/>
                <a:t>, R. </a:t>
              </a:r>
              <a:r>
                <a:rPr lang="pl-PL" sz="1200" dirty="0" err="1"/>
                <a:t>Demkowicz-Dobrzanski</a:t>
              </a:r>
              <a:r>
                <a:rPr lang="pl-PL" sz="1200" dirty="0"/>
                <a:t>, arxiv:2107.10863 (2021)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770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ipsa 20"/>
          <p:cNvSpPr/>
          <p:nvPr/>
        </p:nvSpPr>
        <p:spPr>
          <a:xfrm>
            <a:off x="5586406" y="3593122"/>
            <a:ext cx="504056" cy="436573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Quantum Fisher </a:t>
            </a:r>
            <a:r>
              <a:rPr lang="pl-PL" dirty="0" err="1" smtClean="0"/>
              <a:t>information</a:t>
            </a:r>
            <a:r>
              <a:rPr lang="pl-PL" dirty="0" smtClean="0"/>
              <a:t> </a:t>
            </a:r>
            <a:r>
              <a:rPr lang="pl-PL" dirty="0" err="1" smtClean="0"/>
              <a:t>based</a:t>
            </a:r>
            <a:r>
              <a:rPr lang="pl-PL" dirty="0" smtClean="0"/>
              <a:t> </a:t>
            </a:r>
            <a:r>
              <a:rPr lang="pl-PL" dirty="0" err="1" smtClean="0"/>
              <a:t>analysis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5856" y="846253"/>
            <a:ext cx="2077888" cy="1688319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51971" y="6468818"/>
            <a:ext cx="8856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200" dirty="0">
                <a:latin typeface="Arial" panose="020B0604020202020204" pitchFamily="34" charset="0"/>
              </a:rPr>
              <a:t>P. C. </a:t>
            </a:r>
            <a:r>
              <a:rPr lang="pl-PL" sz="1200" dirty="0" err="1">
                <a:latin typeface="Arial" panose="020B0604020202020204" pitchFamily="34" charset="0"/>
              </a:rPr>
              <a:t>Humphreys</a:t>
            </a:r>
            <a:r>
              <a:rPr lang="pl-PL" sz="1200" dirty="0">
                <a:latin typeface="Arial" panose="020B0604020202020204" pitchFamily="34" charset="0"/>
              </a:rPr>
              <a:t>, M. Barbieri, A. </a:t>
            </a:r>
            <a:r>
              <a:rPr lang="pl-PL" sz="1200" dirty="0" err="1">
                <a:latin typeface="Arial" panose="020B0604020202020204" pitchFamily="34" charset="0"/>
              </a:rPr>
              <a:t>Datta</a:t>
            </a:r>
            <a:r>
              <a:rPr lang="pl-PL" sz="1200" dirty="0">
                <a:latin typeface="Arial" panose="020B0604020202020204" pitchFamily="34" charset="0"/>
              </a:rPr>
              <a:t>, and I. A. </a:t>
            </a:r>
            <a:r>
              <a:rPr lang="pl-PL" sz="1200" dirty="0" err="1" smtClean="0">
                <a:latin typeface="Arial" panose="020B0604020202020204" pitchFamily="34" charset="0"/>
              </a:rPr>
              <a:t>Walmsley</a:t>
            </a:r>
            <a:r>
              <a:rPr lang="pl-PL" sz="1200" dirty="0" smtClean="0">
                <a:latin typeface="Arial" panose="020B0604020202020204" pitchFamily="34" charset="0"/>
              </a:rPr>
              <a:t>, </a:t>
            </a:r>
            <a:r>
              <a:rPr lang="pl-PL" sz="1200" dirty="0" err="1" smtClean="0">
                <a:latin typeface="Arial" panose="020B0604020202020204" pitchFamily="34" charset="0"/>
              </a:rPr>
              <a:t>Phys</a:t>
            </a:r>
            <a:r>
              <a:rPr lang="pl-PL" sz="1200" dirty="0">
                <a:latin typeface="Arial" panose="020B0604020202020204" pitchFamily="34" charset="0"/>
              </a:rPr>
              <a:t>. </a:t>
            </a:r>
            <a:r>
              <a:rPr lang="pl-PL" sz="1200" dirty="0" err="1">
                <a:latin typeface="Arial" panose="020B0604020202020204" pitchFamily="34" charset="0"/>
              </a:rPr>
              <a:t>Rev</a:t>
            </a:r>
            <a:r>
              <a:rPr lang="pl-PL" sz="1200" dirty="0">
                <a:latin typeface="Arial" panose="020B0604020202020204" pitchFamily="34" charset="0"/>
              </a:rPr>
              <a:t>. </a:t>
            </a:r>
            <a:r>
              <a:rPr lang="pl-PL" sz="1200" dirty="0" err="1">
                <a:latin typeface="Arial" panose="020B0604020202020204" pitchFamily="34" charset="0"/>
              </a:rPr>
              <a:t>Lett</a:t>
            </a:r>
            <a:r>
              <a:rPr lang="pl-PL" sz="1200" dirty="0">
                <a:latin typeface="Arial" panose="020B0604020202020204" pitchFamily="34" charset="0"/>
              </a:rPr>
              <a:t>. 111, 070403 (2013)</a:t>
            </a:r>
            <a:endParaRPr lang="pl-PL" sz="1200" dirty="0"/>
          </a:p>
        </p:txBody>
      </p:sp>
      <p:pic>
        <p:nvPicPr>
          <p:cNvPr id="7" name="Obraz 6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ket{\psi}$$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022" y="1490441"/>
            <a:ext cx="368146" cy="335554"/>
          </a:xfrm>
          <a:prstGeom prst="rect">
            <a:avLst/>
          </a:prstGeom>
          <a:noFill/>
          <a:ln/>
          <a:effectLst/>
        </p:spPr>
      </p:pic>
      <p:pic>
        <p:nvPicPr>
          <p:cNvPr id="11" name="Obraz 10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ket{\psi} = \alpha \ket{n,0,\dots,0} + &#10;\beta  \left(\ket{0,n,\dots,0} + \dots+ \ket{0,\dots,n, 0}+ \ket{0,\dots,0,n} \right)  $$&#10;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8" y="2770735"/>
            <a:ext cx="8453330" cy="267320"/>
          </a:xfrm>
          <a:prstGeom prst="rect">
            <a:avLst/>
          </a:prstGeom>
          <a:noFill/>
          <a:ln/>
          <a:effectLst/>
        </p:spPr>
      </p:pic>
      <p:sp>
        <p:nvSpPr>
          <p:cNvPr id="12" name="pole tekstowe 11"/>
          <p:cNvSpPr txBox="1"/>
          <p:nvPr/>
        </p:nvSpPr>
        <p:spPr>
          <a:xfrm>
            <a:off x="-725045" y="3223790"/>
            <a:ext cx="6972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/>
              <a:t>Multiparameter</a:t>
            </a:r>
            <a:r>
              <a:rPr lang="pl-PL" b="1" dirty="0" smtClean="0"/>
              <a:t> quantum </a:t>
            </a:r>
            <a:r>
              <a:rPr lang="pl-PL" b="1" dirty="0" err="1" smtClean="0"/>
              <a:t>Cramer-Rao</a:t>
            </a:r>
            <a:r>
              <a:rPr lang="pl-PL" b="1" dirty="0" smtClean="0"/>
              <a:t> </a:t>
            </a:r>
            <a:r>
              <a:rPr lang="pl-PL" b="1" dirty="0" err="1" smtClean="0"/>
              <a:t>bound</a:t>
            </a:r>
            <a:endParaRPr lang="en-GB" b="1" dirty="0"/>
          </a:p>
        </p:txBody>
      </p:sp>
      <p:pic>
        <p:nvPicPr>
          <p:cNvPr id="14" name="Obraz 13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boldsymbol{\varphi}} \geq \sqrt{\t{Tr}(\boldsymbol{F}^{-1})} $$&#10;\end{document}&#10;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078" y="3748899"/>
            <a:ext cx="2472110" cy="597345"/>
          </a:xfrm>
          <a:prstGeom prst="rect">
            <a:avLst/>
          </a:prstGeom>
          <a:noFill/>
          <a:ln/>
          <a:effectLst/>
        </p:spPr>
      </p:pic>
      <p:cxnSp>
        <p:nvCxnSpPr>
          <p:cNvPr id="16" name="Łącznik prosty ze strzałką 15"/>
          <p:cNvCxnSpPr/>
          <p:nvPr/>
        </p:nvCxnSpPr>
        <p:spPr>
          <a:xfrm flipH="1" flipV="1">
            <a:off x="4572000" y="4235321"/>
            <a:ext cx="141847" cy="2160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3572982" y="4499846"/>
            <a:ext cx="3430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Quantum Fisher Information matrix</a:t>
            </a:r>
            <a:endParaRPr lang="pl-PL" sz="1200" dirty="0"/>
          </a:p>
        </p:txBody>
      </p:sp>
      <p:pic>
        <p:nvPicPr>
          <p:cNvPr id="20" name="Obraz 19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approx \frac{p}{2n} $$&#10;\end{document}&#10;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766" y="3727761"/>
            <a:ext cx="724228" cy="603868"/>
          </a:xfrm>
          <a:prstGeom prst="rect">
            <a:avLst/>
          </a:prstGeom>
          <a:noFill/>
          <a:ln/>
          <a:effectLst/>
        </p:spPr>
      </p:pic>
      <p:sp>
        <p:nvSpPr>
          <p:cNvPr id="22" name="pole tekstowe 21"/>
          <p:cNvSpPr txBox="1"/>
          <p:nvPr/>
        </p:nvSpPr>
        <p:spPr>
          <a:xfrm>
            <a:off x="-29710" y="483775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A</a:t>
            </a:r>
            <a:r>
              <a:rPr lang="pl-PL" b="1" dirty="0" smtClean="0"/>
              <a:t> </a:t>
            </a:r>
            <a:r>
              <a:rPr lang="pl-PL" b="1" dirty="0" err="1" smtClean="0"/>
              <a:t>better</a:t>
            </a:r>
            <a:r>
              <a:rPr lang="pl-PL" b="1" dirty="0" smtClean="0"/>
              <a:t> </a:t>
            </a:r>
            <a:r>
              <a:rPr lang="pl-PL" b="1" dirty="0" err="1" smtClean="0"/>
              <a:t>scaling</a:t>
            </a:r>
            <a:r>
              <a:rPr lang="pl-PL" b="1" dirty="0" smtClean="0"/>
              <a:t> of precision in </a:t>
            </a:r>
            <a:r>
              <a:rPr lang="pl-PL" b="1" dirty="0" err="1" smtClean="0"/>
              <a:t>terms</a:t>
            </a:r>
            <a:r>
              <a:rPr lang="pl-PL" b="1" dirty="0" smtClean="0"/>
              <a:t> of numer of </a:t>
            </a:r>
            <a:r>
              <a:rPr lang="pl-PL" b="1" dirty="0" err="1" smtClean="0"/>
              <a:t>estimated</a:t>
            </a:r>
            <a:r>
              <a:rPr lang="pl-PL" b="1" dirty="0" smtClean="0"/>
              <a:t> </a:t>
            </a:r>
            <a:r>
              <a:rPr lang="pl-PL" b="1" dirty="0" err="1" smtClean="0"/>
              <a:t>parameters</a:t>
            </a:r>
            <a:r>
              <a:rPr lang="pl-PL" b="1" dirty="0" smtClean="0"/>
              <a:t>…</a:t>
            </a:r>
            <a:endParaRPr lang="en-GB" b="1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353798" y="5329260"/>
            <a:ext cx="817864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Not </a:t>
            </a:r>
            <a:r>
              <a:rPr lang="pl-PL" b="1" dirty="0" err="1" smtClean="0"/>
              <a:t>achievable</a:t>
            </a:r>
            <a:r>
              <a:rPr lang="pl-PL" b="1" dirty="0" smtClean="0"/>
              <a:t>, </a:t>
            </a:r>
            <a:r>
              <a:rPr lang="pl-PL" b="1" dirty="0" err="1"/>
              <a:t>u</a:t>
            </a:r>
            <a:r>
              <a:rPr lang="pl-PL" b="1" dirty="0" err="1" smtClean="0"/>
              <a:t>nless</a:t>
            </a:r>
            <a:r>
              <a:rPr lang="pl-PL" b="1" dirty="0" smtClean="0"/>
              <a:t> </a:t>
            </a:r>
            <a:r>
              <a:rPr lang="pl-PL" b="1" dirty="0" err="1" smtClean="0"/>
              <a:t>many-repetition</a:t>
            </a:r>
            <a:r>
              <a:rPr lang="pl-PL" b="1" dirty="0" smtClean="0"/>
              <a:t> </a:t>
            </a:r>
            <a:r>
              <a:rPr lang="pl-PL" b="1" dirty="0" err="1" smtClean="0"/>
              <a:t>scenario</a:t>
            </a:r>
            <a:r>
              <a:rPr lang="pl-PL" b="1" dirty="0" smtClean="0"/>
              <a:t> </a:t>
            </a:r>
            <a:r>
              <a:rPr lang="pl-PL" b="1" dirty="0" err="1" smtClean="0"/>
              <a:t>considered</a:t>
            </a:r>
            <a:r>
              <a:rPr lang="pl-PL" b="1" dirty="0" smtClean="0"/>
              <a:t>!!!</a:t>
            </a:r>
            <a:endParaRPr lang="en-GB" b="1" dirty="0"/>
          </a:p>
        </p:txBody>
      </p:sp>
      <p:pic>
        <p:nvPicPr>
          <p:cNvPr id="26" name="Obraz 25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boldsymbol{\varphi}} \geq &#10;\frac{1}{\sqrt{k}} \times \frac{p}{2 n} $$&#10;\end{document}&#10;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349" y="5795595"/>
            <a:ext cx="1617974" cy="543402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1911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/>
      <p:bldP spid="17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2870" y="-129217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dirty="0" err="1" smtClean="0"/>
              <a:t>Summary</a:t>
            </a:r>
            <a:endParaRPr lang="en-GB" dirty="0"/>
          </a:p>
        </p:txBody>
      </p:sp>
      <p:sp>
        <p:nvSpPr>
          <p:cNvPr id="5" name="Prostokąt 4"/>
          <p:cNvSpPr/>
          <p:nvPr/>
        </p:nvSpPr>
        <p:spPr>
          <a:xfrm>
            <a:off x="500784" y="5172347"/>
            <a:ext cx="8114064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pl-PL" sz="1200" dirty="0"/>
              <a:t>W. </a:t>
            </a:r>
            <a:r>
              <a:rPr lang="pl-PL" sz="1200" dirty="0" err="1"/>
              <a:t>Gorecki</a:t>
            </a:r>
            <a:r>
              <a:rPr lang="pl-PL" sz="1200" dirty="0"/>
              <a:t>, R. </a:t>
            </a:r>
            <a:r>
              <a:rPr lang="pl-PL" sz="1200" dirty="0" err="1"/>
              <a:t>Demkowicz-Dobrzanski</a:t>
            </a:r>
            <a:r>
              <a:rPr lang="pl-PL" sz="1200" dirty="0"/>
              <a:t>, H. M. </a:t>
            </a:r>
            <a:r>
              <a:rPr lang="pl-PL" sz="1200" dirty="0" err="1"/>
              <a:t>Wiseman</a:t>
            </a:r>
            <a:r>
              <a:rPr lang="pl-PL" sz="1200" dirty="0"/>
              <a:t>, D. W. </a:t>
            </a:r>
            <a:r>
              <a:rPr lang="pl-PL" sz="1200" dirty="0" err="1"/>
              <a:t>Berry</a:t>
            </a:r>
            <a:r>
              <a:rPr lang="pl-PL" sz="1200" dirty="0"/>
              <a:t>, </a:t>
            </a:r>
            <a:r>
              <a:rPr lang="pl-PL" sz="1200" dirty="0" err="1"/>
              <a:t>Phys</a:t>
            </a:r>
            <a:r>
              <a:rPr lang="pl-PL" sz="1200" dirty="0"/>
              <a:t>. </a:t>
            </a:r>
            <a:r>
              <a:rPr lang="pl-PL" sz="1200" dirty="0" err="1"/>
              <a:t>Rev</a:t>
            </a:r>
            <a:r>
              <a:rPr lang="pl-PL" sz="1200" dirty="0"/>
              <a:t>. </a:t>
            </a:r>
            <a:r>
              <a:rPr lang="pl-PL" sz="1200" dirty="0" err="1"/>
              <a:t>Lett</a:t>
            </a:r>
            <a:r>
              <a:rPr lang="pl-PL" sz="1200" dirty="0"/>
              <a:t> 124, 030401 (2020)</a:t>
            </a:r>
          </a:p>
          <a:p>
            <a:pPr algn="r"/>
            <a:r>
              <a:rPr lang="pl-PL" sz="1200" dirty="0"/>
              <a:t>W. </a:t>
            </a:r>
            <a:r>
              <a:rPr lang="pl-PL" sz="1200" dirty="0" err="1"/>
              <a:t>Gorecki</a:t>
            </a:r>
            <a:r>
              <a:rPr lang="pl-PL" sz="1200" dirty="0"/>
              <a:t>, R. </a:t>
            </a:r>
            <a:r>
              <a:rPr lang="pl-PL" sz="1200" dirty="0" err="1"/>
              <a:t>Demkowicz-Dobrzanski</a:t>
            </a:r>
            <a:r>
              <a:rPr lang="pl-PL" sz="1200" dirty="0"/>
              <a:t>, arxiv:2107.10863 (2021)</a:t>
            </a:r>
          </a:p>
        </p:txBody>
      </p:sp>
      <p:grpSp>
        <p:nvGrpSpPr>
          <p:cNvPr id="45" name="Grupa 44"/>
          <p:cNvGrpSpPr/>
          <p:nvPr/>
        </p:nvGrpSpPr>
        <p:grpSpPr>
          <a:xfrm>
            <a:off x="500784" y="764704"/>
            <a:ext cx="8211682" cy="2139276"/>
            <a:chOff x="488232" y="1063450"/>
            <a:chExt cx="8211682" cy="2139276"/>
          </a:xfrm>
        </p:grpSpPr>
        <p:sp>
          <p:nvSpPr>
            <p:cNvPr id="36" name="Elipsa 35"/>
            <p:cNvSpPr/>
            <p:nvPr/>
          </p:nvSpPr>
          <p:spPr>
            <a:xfrm>
              <a:off x="1906638" y="2227151"/>
              <a:ext cx="360040" cy="275698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88232" y="1209203"/>
              <a:ext cx="29805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b="1" dirty="0" err="1" smtClean="0"/>
                <a:t>Asymptotically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saturable</a:t>
              </a:r>
              <a:r>
                <a:rPr lang="pl-PL" b="1" dirty="0" smtClean="0"/>
                <a:t> </a:t>
              </a:r>
            </a:p>
            <a:p>
              <a:pPr algn="ctr"/>
              <a:r>
                <a:rPr lang="pl-PL" b="1" dirty="0" smtClean="0"/>
                <a:t>(True) Heisenberg limit</a:t>
              </a:r>
              <a:endParaRPr lang="en-GB" b="1" dirty="0"/>
            </a:p>
          </p:txBody>
        </p:sp>
        <p:sp>
          <p:nvSpPr>
            <p:cNvPr id="23" name="pole tekstowe 22"/>
            <p:cNvSpPr txBox="1"/>
            <p:nvPr/>
          </p:nvSpPr>
          <p:spPr>
            <a:xfrm>
              <a:off x="5419093" y="1151115"/>
              <a:ext cx="32808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b="1" dirty="0" smtClean="0"/>
                <a:t>Quantum Fisher Information </a:t>
              </a:r>
              <a:r>
                <a:rPr lang="pl-PL" b="1" dirty="0" err="1" smtClean="0"/>
                <a:t>based</a:t>
              </a:r>
              <a:r>
                <a:rPr lang="pl-PL" b="1" dirty="0" smtClean="0"/>
                <a:t> Heisenberg limit</a:t>
              </a:r>
              <a:endParaRPr lang="en-GB" b="1" dirty="0"/>
            </a:p>
          </p:txBody>
        </p:sp>
        <p:pic>
          <p:nvPicPr>
            <p:cNvPr id="30" name="Obraz 29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{\varphi}} \geq \frac{1}{n}$$\end{document}&#10;" title="IguanaTex Bitmap Display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1448" y="2297671"/>
              <a:ext cx="1142148" cy="68206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9" name="Obraz 28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{\varphi}} \geq \frac{\pi}{n}$$\end{document}&#10;" title="IguanaTex Bitmap Display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081" y="2297671"/>
              <a:ext cx="1145890" cy="606219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7" name="pole tekstowe 36"/>
            <p:cNvSpPr txBox="1"/>
            <p:nvPr/>
          </p:nvSpPr>
          <p:spPr>
            <a:xfrm>
              <a:off x="2616821" y="2743589"/>
              <a:ext cx="38568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b="1" dirty="0" err="1"/>
                <a:t>c</a:t>
              </a:r>
              <a:r>
                <a:rPr lang="pl-PL" b="1" dirty="0" err="1" smtClean="0"/>
                <a:t>onstant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factor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discrepancy</a:t>
              </a:r>
              <a:endParaRPr lang="en-GB" b="1" dirty="0"/>
            </a:p>
          </p:txBody>
        </p:sp>
        <p:pic>
          <p:nvPicPr>
            <p:cNvPr id="41" name="Obraz 4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68296" y="1167379"/>
              <a:ext cx="1850797" cy="1503804"/>
            </a:xfrm>
            <a:prstGeom prst="rect">
              <a:avLst/>
            </a:prstGeom>
          </p:spPr>
        </p:pic>
        <p:sp>
          <p:nvSpPr>
            <p:cNvPr id="43" name="Prostokąt 42"/>
            <p:cNvSpPr/>
            <p:nvPr/>
          </p:nvSpPr>
          <p:spPr>
            <a:xfrm>
              <a:off x="488232" y="1063450"/>
              <a:ext cx="8136904" cy="213927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47" name="Grupa 46"/>
          <p:cNvGrpSpPr/>
          <p:nvPr/>
        </p:nvGrpSpPr>
        <p:grpSpPr>
          <a:xfrm>
            <a:off x="500784" y="3063950"/>
            <a:ext cx="8136904" cy="2022032"/>
            <a:chOff x="500784" y="3852823"/>
            <a:chExt cx="8136904" cy="2022032"/>
          </a:xfrm>
        </p:grpSpPr>
        <p:sp>
          <p:nvSpPr>
            <p:cNvPr id="40" name="Elipsa 39"/>
            <p:cNvSpPr/>
            <p:nvPr/>
          </p:nvSpPr>
          <p:spPr>
            <a:xfrm>
              <a:off x="2185380" y="4192825"/>
              <a:ext cx="543735" cy="312573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5" name="Obraz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00650" y="3916248"/>
              <a:ext cx="1861091" cy="1512168"/>
            </a:xfrm>
            <a:prstGeom prst="rect">
              <a:avLst/>
            </a:prstGeom>
          </p:spPr>
        </p:pic>
        <p:pic>
          <p:nvPicPr>
            <p:cNvPr id="18" name="Obraz 17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boldsymbol{\varphi}} \overset{p \gg 1}{\geq} \frac{p}{2 n}$$\end{document}&#10;" title="IguanaTex Bitmap Display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3277" y="4279613"/>
              <a:ext cx="1603594" cy="68148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3" name="Obraz 32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boldsymbol{\varphi}} \geq&#10; \frac{c\, p^{3/2}}{n}$$\end{document}&#10;" title="IguanaTex Bitmap Display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850" y="4257844"/>
              <a:ext cx="1748647" cy="755078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8" name="pole tekstowe 37"/>
            <p:cNvSpPr txBox="1"/>
            <p:nvPr/>
          </p:nvSpPr>
          <p:spPr>
            <a:xfrm>
              <a:off x="1474147" y="5505522"/>
              <a:ext cx="6064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b="1" dirty="0" err="1"/>
                <a:t>s</a:t>
              </a:r>
              <a:r>
                <a:rPr lang="pl-PL" b="1" dirty="0" err="1" smtClean="0"/>
                <a:t>caling</a:t>
              </a:r>
              <a:r>
                <a:rPr lang="pl-PL" b="1" dirty="0" smtClean="0"/>
                <a:t> with the </a:t>
              </a:r>
              <a:r>
                <a:rPr lang="pl-PL" b="1" dirty="0" err="1" smtClean="0"/>
                <a:t>number</a:t>
              </a:r>
              <a:r>
                <a:rPr lang="pl-PL" b="1" dirty="0" smtClean="0"/>
                <a:t> of </a:t>
              </a:r>
              <a:r>
                <a:rPr lang="pl-PL" b="1" dirty="0" err="1" smtClean="0"/>
                <a:t>parameters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discrepancy</a:t>
              </a:r>
              <a:endParaRPr lang="en-GB" b="1" dirty="0"/>
            </a:p>
          </p:txBody>
        </p:sp>
        <p:sp>
          <p:nvSpPr>
            <p:cNvPr id="46" name="Prostokąt 45"/>
            <p:cNvSpPr/>
            <p:nvPr/>
          </p:nvSpPr>
          <p:spPr>
            <a:xfrm>
              <a:off x="500784" y="3852823"/>
              <a:ext cx="8136904" cy="20220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2729115" y="5672420"/>
            <a:ext cx="5885087" cy="1160396"/>
            <a:chOff x="2729115" y="5672420"/>
            <a:chExt cx="5885087" cy="1160396"/>
          </a:xfrm>
        </p:grpSpPr>
        <p:pic>
          <p:nvPicPr>
            <p:cNvPr id="4" name="Obraz 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81" y="5672420"/>
              <a:ext cx="1738421" cy="1160396"/>
            </a:xfrm>
            <a:prstGeom prst="rect">
              <a:avLst/>
            </a:prstGeom>
          </p:spPr>
        </p:pic>
        <p:sp>
          <p:nvSpPr>
            <p:cNvPr id="22" name="pole tekstowe 21"/>
            <p:cNvSpPr txBox="1"/>
            <p:nvPr/>
          </p:nvSpPr>
          <p:spPr>
            <a:xfrm>
              <a:off x="2729115" y="5731769"/>
              <a:ext cx="38568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2400" b="1" dirty="0" err="1" smtClean="0"/>
                <a:t>Thank</a:t>
              </a:r>
              <a:r>
                <a:rPr lang="pl-PL" sz="2400" b="1" dirty="0" smtClean="0"/>
                <a:t> </a:t>
              </a:r>
              <a:r>
                <a:rPr lang="pl-PL" sz="2400" b="1" dirty="0" err="1" smtClean="0"/>
                <a:t>you</a:t>
              </a:r>
              <a:endParaRPr lang="en-GB" sz="2400" b="1" dirty="0"/>
            </a:p>
          </p:txBody>
        </p:sp>
        <p:sp>
          <p:nvSpPr>
            <p:cNvPr id="24" name="pole tekstowe 23"/>
            <p:cNvSpPr txBox="1"/>
            <p:nvPr/>
          </p:nvSpPr>
          <p:spPr>
            <a:xfrm>
              <a:off x="2758819" y="6107576"/>
              <a:ext cx="38568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b="1" dirty="0" smtClean="0"/>
                <a:t>(post-</a:t>
              </a:r>
              <a:r>
                <a:rPr lang="pl-PL" b="1" dirty="0" err="1" smtClean="0"/>
                <a:t>doc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positions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available</a:t>
              </a:r>
              <a:r>
                <a:rPr lang="pl-PL" b="1" dirty="0" smtClean="0"/>
                <a:t>…)</a:t>
              </a:r>
              <a:endParaRPr lang="en-GB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1015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How </a:t>
            </a:r>
            <a:r>
              <a:rPr lang="pl-PL" dirty="0" err="1" smtClean="0"/>
              <a:t>precisely</a:t>
            </a:r>
            <a:r>
              <a:rPr lang="pl-PL" dirty="0" smtClean="0"/>
              <a:t> we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estimate</a:t>
            </a:r>
            <a:r>
              <a:rPr lang="pl-PL" dirty="0"/>
              <a:t> </a:t>
            </a:r>
            <a:r>
              <a:rPr lang="pl-PL" dirty="0" smtClean="0"/>
              <a:t>a </a:t>
            </a:r>
            <a:r>
              <a:rPr lang="pl-PL" dirty="0" err="1" smtClean="0"/>
              <a:t>phase</a:t>
            </a:r>
            <a:r>
              <a:rPr lang="pl-PL" dirty="0" smtClean="0"/>
              <a:t> </a:t>
            </a:r>
            <a:r>
              <a:rPr lang="pl-PL" dirty="0" err="1" smtClean="0"/>
              <a:t>delay</a:t>
            </a:r>
            <a:r>
              <a:rPr lang="pl-PL" dirty="0" smtClean="0"/>
              <a:t> in </a:t>
            </a:r>
            <a:r>
              <a:rPr lang="pl-PL" dirty="0" err="1" smtClean="0"/>
              <a:t>an</a:t>
            </a:r>
            <a:r>
              <a:rPr lang="pl-PL" dirty="0" smtClean="0"/>
              <a:t> </a:t>
            </a:r>
            <a:r>
              <a:rPr lang="pl-PL" dirty="0" err="1" smtClean="0"/>
              <a:t>interferometer</a:t>
            </a:r>
            <a:r>
              <a:rPr lang="pl-PL" dirty="0" smtClean="0"/>
              <a:t>?</a:t>
            </a:r>
            <a:endParaRPr lang="pl-PL" dirty="0"/>
          </a:p>
        </p:txBody>
      </p:sp>
      <p:cxnSp>
        <p:nvCxnSpPr>
          <p:cNvPr id="90" name="Łącznik prosty 89"/>
          <p:cNvCxnSpPr/>
          <p:nvPr/>
        </p:nvCxnSpPr>
        <p:spPr>
          <a:xfrm>
            <a:off x="1331640" y="1935458"/>
            <a:ext cx="581595" cy="4896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Łącznik prosty 90"/>
          <p:cNvCxnSpPr/>
          <p:nvPr/>
        </p:nvCxnSpPr>
        <p:spPr>
          <a:xfrm>
            <a:off x="2843788" y="1935458"/>
            <a:ext cx="1065735" cy="4544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Prostokąt 97"/>
          <p:cNvSpPr/>
          <p:nvPr/>
        </p:nvSpPr>
        <p:spPr>
          <a:xfrm>
            <a:off x="3192744" y="1722148"/>
            <a:ext cx="504691" cy="52018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cxnSp>
        <p:nvCxnSpPr>
          <p:cNvPr id="100" name="Łącznik prosty 99"/>
          <p:cNvCxnSpPr/>
          <p:nvPr/>
        </p:nvCxnSpPr>
        <p:spPr>
          <a:xfrm flipH="1" flipV="1">
            <a:off x="4734247" y="2644830"/>
            <a:ext cx="557833" cy="4069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Łącznik prosty 100"/>
          <p:cNvCxnSpPr/>
          <p:nvPr/>
        </p:nvCxnSpPr>
        <p:spPr>
          <a:xfrm flipV="1">
            <a:off x="4357160" y="1970133"/>
            <a:ext cx="934920" cy="6287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Łącznik prosty 101"/>
          <p:cNvCxnSpPr/>
          <p:nvPr/>
        </p:nvCxnSpPr>
        <p:spPr>
          <a:xfrm flipV="1">
            <a:off x="3966133" y="2547470"/>
            <a:ext cx="661307" cy="515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Prostokąt 102"/>
          <p:cNvSpPr/>
          <p:nvPr/>
        </p:nvSpPr>
        <p:spPr>
          <a:xfrm>
            <a:off x="4193684" y="2404179"/>
            <a:ext cx="814234" cy="24480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104" name="Łącznik prosty 103"/>
          <p:cNvCxnSpPr>
            <a:endCxn id="103" idx="0"/>
          </p:cNvCxnSpPr>
          <p:nvPr/>
        </p:nvCxnSpPr>
        <p:spPr>
          <a:xfrm>
            <a:off x="3909523" y="1976624"/>
            <a:ext cx="691279" cy="4275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Łącznik prosty 92"/>
          <p:cNvCxnSpPr/>
          <p:nvPr/>
        </p:nvCxnSpPr>
        <p:spPr>
          <a:xfrm flipH="1" flipV="1">
            <a:off x="2053319" y="2630154"/>
            <a:ext cx="658833" cy="4393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Łącznik prosty 93"/>
          <p:cNvCxnSpPr/>
          <p:nvPr/>
        </p:nvCxnSpPr>
        <p:spPr>
          <a:xfrm flipV="1">
            <a:off x="1913235" y="1935458"/>
            <a:ext cx="930553" cy="6508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Łącznik prosty 94"/>
          <p:cNvCxnSpPr/>
          <p:nvPr/>
        </p:nvCxnSpPr>
        <p:spPr>
          <a:xfrm flipV="1">
            <a:off x="1331640" y="2669872"/>
            <a:ext cx="570335" cy="3931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Prostokąt 95"/>
          <p:cNvSpPr/>
          <p:nvPr/>
        </p:nvSpPr>
        <p:spPr>
          <a:xfrm>
            <a:off x="1564279" y="2425067"/>
            <a:ext cx="814234" cy="24480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97" name="Łącznik prosty 96"/>
          <p:cNvCxnSpPr/>
          <p:nvPr/>
        </p:nvCxnSpPr>
        <p:spPr>
          <a:xfrm>
            <a:off x="2712151" y="3069536"/>
            <a:ext cx="1253982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3" name="Grupa 132"/>
          <p:cNvGrpSpPr/>
          <p:nvPr/>
        </p:nvGrpSpPr>
        <p:grpSpPr>
          <a:xfrm>
            <a:off x="928493" y="1722148"/>
            <a:ext cx="335739" cy="1502171"/>
            <a:chOff x="1052923" y="2188777"/>
            <a:chExt cx="335739" cy="1502171"/>
          </a:xfrm>
        </p:grpSpPr>
        <p:pic>
          <p:nvPicPr>
            <p:cNvPr id="117" name="Obraz 116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$&#10;\end{document}&#10;" title="IguanaTex Bitmap Display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923" y="2188777"/>
              <a:ext cx="335739" cy="30841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19" name="Obraz 118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0}$&#10;\end{document}&#10;" title="IguanaTex Bitmap Display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94" y="3381958"/>
              <a:ext cx="292802" cy="30899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34" name="Grupa 133"/>
          <p:cNvGrpSpPr/>
          <p:nvPr/>
        </p:nvGrpSpPr>
        <p:grpSpPr>
          <a:xfrm>
            <a:off x="5387992" y="1636219"/>
            <a:ext cx="583765" cy="1666501"/>
            <a:chOff x="5512422" y="2102848"/>
            <a:chExt cx="583765" cy="1666501"/>
          </a:xfrm>
        </p:grpSpPr>
        <p:sp>
          <p:nvSpPr>
            <p:cNvPr id="122" name="Schemat blokowy: opóźnienie 121"/>
            <p:cNvSpPr/>
            <p:nvPr/>
          </p:nvSpPr>
          <p:spPr>
            <a:xfrm>
              <a:off x="5518337" y="2102848"/>
              <a:ext cx="577850" cy="488950"/>
            </a:xfrm>
            <a:prstGeom prst="flowChartDelay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23" name="Schemat blokowy: opóźnienie 122"/>
            <p:cNvSpPr/>
            <p:nvPr/>
          </p:nvSpPr>
          <p:spPr>
            <a:xfrm>
              <a:off x="5512422" y="3280399"/>
              <a:ext cx="577850" cy="488950"/>
            </a:xfrm>
            <a:prstGeom prst="flowChartDelay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125" name="Obraz 81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597196" y="3446637"/>
              <a:ext cx="280988" cy="179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" name="Obraz 84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603387" y="2257884"/>
              <a:ext cx="280712" cy="178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Elipsa 4"/>
          <p:cNvSpPr/>
          <p:nvPr/>
        </p:nvSpPr>
        <p:spPr>
          <a:xfrm>
            <a:off x="6234420" y="2199383"/>
            <a:ext cx="1361915" cy="409591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/>
          </a:p>
        </p:txBody>
      </p:sp>
      <p:pic>
        <p:nvPicPr>
          <p:cNvPr id="16" name="Obraz 15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 n_1 - n_2 $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720" y="2333448"/>
            <a:ext cx="813195" cy="15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owolny kształt 7"/>
          <p:cNvSpPr/>
          <p:nvPr/>
        </p:nvSpPr>
        <p:spPr>
          <a:xfrm>
            <a:off x="5952137" y="1972499"/>
            <a:ext cx="340115" cy="351665"/>
          </a:xfrm>
          <a:custGeom>
            <a:avLst/>
            <a:gdLst>
              <a:gd name="connsiteX0" fmla="*/ 0 w 340115"/>
              <a:gd name="connsiteY0" fmla="*/ 4193 h 351665"/>
              <a:gd name="connsiteX1" fmla="*/ 118872 w 340115"/>
              <a:gd name="connsiteY1" fmla="*/ 13337 h 351665"/>
              <a:gd name="connsiteX2" fmla="*/ 109728 w 340115"/>
              <a:gd name="connsiteY2" fmla="*/ 95633 h 351665"/>
              <a:gd name="connsiteX3" fmla="*/ 118872 w 340115"/>
              <a:gd name="connsiteY3" fmla="*/ 168785 h 351665"/>
              <a:gd name="connsiteX4" fmla="*/ 274320 w 340115"/>
              <a:gd name="connsiteY4" fmla="*/ 159641 h 351665"/>
              <a:gd name="connsiteX5" fmla="*/ 329184 w 340115"/>
              <a:gd name="connsiteY5" fmla="*/ 141353 h 351665"/>
              <a:gd name="connsiteX6" fmla="*/ 329184 w 340115"/>
              <a:gd name="connsiteY6" fmla="*/ 241937 h 351665"/>
              <a:gd name="connsiteX7" fmla="*/ 320040 w 340115"/>
              <a:gd name="connsiteY7" fmla="*/ 269369 h 351665"/>
              <a:gd name="connsiteX8" fmla="*/ 292608 w 340115"/>
              <a:gd name="connsiteY8" fmla="*/ 287657 h 351665"/>
              <a:gd name="connsiteX9" fmla="*/ 265176 w 340115"/>
              <a:gd name="connsiteY9" fmla="*/ 315089 h 351665"/>
              <a:gd name="connsiteX10" fmla="*/ 292608 w 340115"/>
              <a:gd name="connsiteY10" fmla="*/ 351665 h 35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0115" h="351665">
                <a:moveTo>
                  <a:pt x="0" y="4193"/>
                </a:moveTo>
                <a:cubicBezTo>
                  <a:pt x="39624" y="7241"/>
                  <a:pt x="88342" y="-12105"/>
                  <a:pt x="118872" y="13337"/>
                </a:cubicBezTo>
                <a:cubicBezTo>
                  <a:pt x="140076" y="31007"/>
                  <a:pt x="109728" y="68032"/>
                  <a:pt x="109728" y="95633"/>
                </a:cubicBezTo>
                <a:cubicBezTo>
                  <a:pt x="109728" y="120207"/>
                  <a:pt x="115824" y="144401"/>
                  <a:pt x="118872" y="168785"/>
                </a:cubicBezTo>
                <a:cubicBezTo>
                  <a:pt x="170688" y="165737"/>
                  <a:pt x="222850" y="166354"/>
                  <a:pt x="274320" y="159641"/>
                </a:cubicBezTo>
                <a:cubicBezTo>
                  <a:pt x="293435" y="157148"/>
                  <a:pt x="329184" y="141353"/>
                  <a:pt x="329184" y="141353"/>
                </a:cubicBezTo>
                <a:cubicBezTo>
                  <a:pt x="344906" y="188519"/>
                  <a:pt x="342565" y="168344"/>
                  <a:pt x="329184" y="241937"/>
                </a:cubicBezTo>
                <a:cubicBezTo>
                  <a:pt x="327460" y="251420"/>
                  <a:pt x="326061" y="261843"/>
                  <a:pt x="320040" y="269369"/>
                </a:cubicBezTo>
                <a:cubicBezTo>
                  <a:pt x="313175" y="277951"/>
                  <a:pt x="301051" y="280622"/>
                  <a:pt x="292608" y="287657"/>
                </a:cubicBezTo>
                <a:cubicBezTo>
                  <a:pt x="282674" y="295936"/>
                  <a:pt x="274320" y="305945"/>
                  <a:pt x="265176" y="315089"/>
                </a:cubicBezTo>
                <a:cubicBezTo>
                  <a:pt x="276475" y="348987"/>
                  <a:pt x="265699" y="338210"/>
                  <a:pt x="292608" y="351665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Dowolny kształt 8"/>
          <p:cNvSpPr/>
          <p:nvPr/>
        </p:nvSpPr>
        <p:spPr>
          <a:xfrm>
            <a:off x="5960024" y="2607628"/>
            <a:ext cx="423443" cy="374904"/>
          </a:xfrm>
          <a:custGeom>
            <a:avLst/>
            <a:gdLst>
              <a:gd name="connsiteX0" fmla="*/ 1257 w 423443"/>
              <a:gd name="connsiteY0" fmla="*/ 374904 h 374904"/>
              <a:gd name="connsiteX1" fmla="*/ 10401 w 423443"/>
              <a:gd name="connsiteY1" fmla="*/ 173736 h 374904"/>
              <a:gd name="connsiteX2" fmla="*/ 56121 w 423443"/>
              <a:gd name="connsiteY2" fmla="*/ 182880 h 374904"/>
              <a:gd name="connsiteX3" fmla="*/ 83553 w 423443"/>
              <a:gd name="connsiteY3" fmla="*/ 210312 h 374904"/>
              <a:gd name="connsiteX4" fmla="*/ 138417 w 423443"/>
              <a:gd name="connsiteY4" fmla="*/ 246888 h 374904"/>
              <a:gd name="connsiteX5" fmla="*/ 202425 w 423443"/>
              <a:gd name="connsiteY5" fmla="*/ 237744 h 374904"/>
              <a:gd name="connsiteX6" fmla="*/ 229857 w 423443"/>
              <a:gd name="connsiteY6" fmla="*/ 228600 h 374904"/>
              <a:gd name="connsiteX7" fmla="*/ 248145 w 423443"/>
              <a:gd name="connsiteY7" fmla="*/ 201168 h 374904"/>
              <a:gd name="connsiteX8" fmla="*/ 202425 w 423443"/>
              <a:gd name="connsiteY8" fmla="*/ 109728 h 374904"/>
              <a:gd name="connsiteX9" fmla="*/ 211569 w 423443"/>
              <a:gd name="connsiteY9" fmla="*/ 45720 h 374904"/>
              <a:gd name="connsiteX10" fmla="*/ 239001 w 423443"/>
              <a:gd name="connsiteY10" fmla="*/ 64008 h 374904"/>
              <a:gd name="connsiteX11" fmla="*/ 275577 w 423443"/>
              <a:gd name="connsiteY11" fmla="*/ 73152 h 374904"/>
              <a:gd name="connsiteX12" fmla="*/ 303009 w 423443"/>
              <a:gd name="connsiteY12" fmla="*/ 82296 h 374904"/>
              <a:gd name="connsiteX13" fmla="*/ 421881 w 423443"/>
              <a:gd name="connsiteY13" fmla="*/ 0 h 37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3443" h="374904">
                <a:moveTo>
                  <a:pt x="1257" y="374904"/>
                </a:moveTo>
                <a:cubicBezTo>
                  <a:pt x="4305" y="307848"/>
                  <a:pt x="-8040" y="238279"/>
                  <a:pt x="10401" y="173736"/>
                </a:cubicBezTo>
                <a:cubicBezTo>
                  <a:pt x="14671" y="158792"/>
                  <a:pt x="42220" y="175929"/>
                  <a:pt x="56121" y="182880"/>
                </a:cubicBezTo>
                <a:cubicBezTo>
                  <a:pt x="67687" y="188663"/>
                  <a:pt x="73345" y="202373"/>
                  <a:pt x="83553" y="210312"/>
                </a:cubicBezTo>
                <a:cubicBezTo>
                  <a:pt x="100903" y="223806"/>
                  <a:pt x="138417" y="246888"/>
                  <a:pt x="138417" y="246888"/>
                </a:cubicBezTo>
                <a:cubicBezTo>
                  <a:pt x="159753" y="243840"/>
                  <a:pt x="181291" y="241971"/>
                  <a:pt x="202425" y="237744"/>
                </a:cubicBezTo>
                <a:cubicBezTo>
                  <a:pt x="211876" y="235854"/>
                  <a:pt x="222331" y="234621"/>
                  <a:pt x="229857" y="228600"/>
                </a:cubicBezTo>
                <a:cubicBezTo>
                  <a:pt x="238439" y="221735"/>
                  <a:pt x="242049" y="210312"/>
                  <a:pt x="248145" y="201168"/>
                </a:cubicBezTo>
                <a:cubicBezTo>
                  <a:pt x="227192" y="117354"/>
                  <a:pt x="250770" y="141958"/>
                  <a:pt x="202425" y="109728"/>
                </a:cubicBezTo>
                <a:cubicBezTo>
                  <a:pt x="181089" y="45720"/>
                  <a:pt x="165849" y="60960"/>
                  <a:pt x="211569" y="45720"/>
                </a:cubicBezTo>
                <a:cubicBezTo>
                  <a:pt x="220713" y="51816"/>
                  <a:pt x="228900" y="59679"/>
                  <a:pt x="239001" y="64008"/>
                </a:cubicBezTo>
                <a:cubicBezTo>
                  <a:pt x="250552" y="68958"/>
                  <a:pt x="263493" y="69700"/>
                  <a:pt x="275577" y="73152"/>
                </a:cubicBezTo>
                <a:cubicBezTo>
                  <a:pt x="284845" y="75800"/>
                  <a:pt x="293865" y="79248"/>
                  <a:pt x="303009" y="82296"/>
                </a:cubicBezTo>
                <a:cubicBezTo>
                  <a:pt x="446193" y="71282"/>
                  <a:pt x="421881" y="112893"/>
                  <a:pt x="421881" y="0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4" name="Grupa 3"/>
          <p:cNvGrpSpPr/>
          <p:nvPr/>
        </p:nvGrpSpPr>
        <p:grpSpPr>
          <a:xfrm>
            <a:off x="4728527" y="3272580"/>
            <a:ext cx="3753881" cy="2678938"/>
            <a:chOff x="4728527" y="3272580"/>
            <a:chExt cx="3753881" cy="2678938"/>
          </a:xfrm>
        </p:grpSpPr>
        <p:pic>
          <p:nvPicPr>
            <p:cNvPr id="17" name="Obraz 16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824620" y="3619678"/>
              <a:ext cx="3657788" cy="2331840"/>
            </a:xfrm>
            <a:prstGeom prst="rect">
              <a:avLst/>
            </a:prstGeom>
          </p:spPr>
        </p:pic>
        <p:pic>
          <p:nvPicPr>
            <p:cNvPr id="2" name="Obraz 1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ngle n_1 -n_2 \rangle = |\alpha|^2 \cos\varphi$&#10;\end{document}&#10;" title="IguanaTex Bitmap Display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2194" y="3272580"/>
              <a:ext cx="2261382" cy="26319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8" name="Obraz 17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|\alpha|^2 \times$&#10;\end{document}&#10;" title="IguanaTex Bitmap Display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8527" y="3769390"/>
              <a:ext cx="342857" cy="170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Łącznik prosty ze strzałką 13"/>
            <p:cNvCxnSpPr/>
            <p:nvPr/>
          </p:nvCxnSpPr>
          <p:spPr>
            <a:xfrm flipH="1">
              <a:off x="5914479" y="3600603"/>
              <a:ext cx="818369" cy="67852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Obraz 53 2 1 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364667" y="1911246"/>
            <a:ext cx="182916" cy="22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" name="Łącznik prosty 50"/>
          <p:cNvCxnSpPr/>
          <p:nvPr/>
        </p:nvCxnSpPr>
        <p:spPr>
          <a:xfrm>
            <a:off x="2712152" y="3069535"/>
            <a:ext cx="1253982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2" name="Grupa 51"/>
          <p:cNvGrpSpPr/>
          <p:nvPr/>
        </p:nvGrpSpPr>
        <p:grpSpPr>
          <a:xfrm>
            <a:off x="866343" y="3160236"/>
            <a:ext cx="3046553" cy="886333"/>
            <a:chOff x="877827" y="3157597"/>
            <a:chExt cx="3046553" cy="886333"/>
          </a:xfrm>
        </p:grpSpPr>
        <p:sp>
          <p:nvSpPr>
            <p:cNvPr id="53" name="pole tekstowe 52"/>
            <p:cNvSpPr txBox="1"/>
            <p:nvPr/>
          </p:nvSpPr>
          <p:spPr>
            <a:xfrm>
              <a:off x="877827" y="3157597"/>
              <a:ext cx="30243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dirty="0" err="1">
                  <a:latin typeface="Times" panose="02020603050405020304" pitchFamily="18" charset="0"/>
                  <a:cs typeface="Times" panose="02020603050405020304" pitchFamily="18" charset="0"/>
                </a:rPr>
                <a:t>n</a:t>
              </a:r>
              <a:r>
                <a:rPr lang="pl-PL" sz="2000" dirty="0" err="1" smtClean="0">
                  <a:latin typeface="Times" panose="02020603050405020304" pitchFamily="18" charset="0"/>
                  <a:cs typeface="Times" panose="02020603050405020304" pitchFamily="18" charset="0"/>
                </a:rPr>
                <a:t>atural</a:t>
              </a:r>
              <a:r>
                <a:rPr lang="pl-PL" sz="20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pl-PL" sz="2000" dirty="0" err="1" smtClean="0">
                  <a:latin typeface="Times" panose="02020603050405020304" pitchFamily="18" charset="0"/>
                  <a:cs typeface="Times" panose="02020603050405020304" pitchFamily="18" charset="0"/>
                </a:rPr>
                <a:t>estimator</a:t>
              </a:r>
              <a:r>
                <a:rPr lang="pl-PL" sz="20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:</a:t>
              </a:r>
              <a:endParaRPr lang="pl-PL" sz="20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pic>
          <p:nvPicPr>
            <p:cNvPr id="54" name="Obraz 53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0" cstate="print"/>
            <a:stretch>
              <a:fillRect/>
            </a:stretch>
          </p:blipFill>
          <p:spPr bwMode="auto">
            <a:xfrm>
              <a:off x="925496" y="3560633"/>
              <a:ext cx="2998884" cy="483297"/>
            </a:xfrm>
            <a:prstGeom prst="rect">
              <a:avLst/>
            </a:prstGeom>
            <a:noFill/>
            <a:ln/>
            <a:effectLst/>
          </p:spPr>
        </p:pic>
      </p:grpSp>
    </p:spTree>
    <p:extLst>
      <p:ext uri="{BB962C8B-B14F-4D97-AF65-F5344CB8AC3E}">
        <p14:creationId xmlns:p14="http://schemas.microsoft.com/office/powerpoint/2010/main" val="44652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39956" y="3610217"/>
            <a:ext cx="3657788" cy="2331840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How </a:t>
            </a:r>
            <a:r>
              <a:rPr lang="pl-PL" dirty="0" err="1" smtClean="0"/>
              <a:t>precisely</a:t>
            </a:r>
            <a:r>
              <a:rPr lang="pl-PL" dirty="0" smtClean="0"/>
              <a:t> we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estimate</a:t>
            </a:r>
            <a:r>
              <a:rPr lang="pl-PL" dirty="0"/>
              <a:t> </a:t>
            </a:r>
            <a:r>
              <a:rPr lang="pl-PL" dirty="0" smtClean="0"/>
              <a:t>a </a:t>
            </a:r>
            <a:r>
              <a:rPr lang="pl-PL" dirty="0" err="1" smtClean="0"/>
              <a:t>phase</a:t>
            </a:r>
            <a:r>
              <a:rPr lang="pl-PL" dirty="0" smtClean="0"/>
              <a:t> </a:t>
            </a:r>
            <a:r>
              <a:rPr lang="pl-PL" dirty="0" err="1" smtClean="0"/>
              <a:t>delay</a:t>
            </a:r>
            <a:r>
              <a:rPr lang="pl-PL" dirty="0" smtClean="0"/>
              <a:t> in </a:t>
            </a:r>
            <a:r>
              <a:rPr lang="pl-PL" dirty="0" err="1" smtClean="0"/>
              <a:t>an</a:t>
            </a:r>
            <a:r>
              <a:rPr lang="pl-PL" dirty="0" smtClean="0"/>
              <a:t> </a:t>
            </a:r>
            <a:r>
              <a:rPr lang="pl-PL" dirty="0" err="1" smtClean="0"/>
              <a:t>interferometer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127" name="pole tekstowe 126"/>
          <p:cNvSpPr txBox="1"/>
          <p:nvPr/>
        </p:nvSpPr>
        <p:spPr>
          <a:xfrm>
            <a:off x="5750565" y="5106812"/>
            <a:ext cx="2332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err="1" smtClean="0">
                <a:latin typeface="Times" panose="02020603050405020304" pitchFamily="18" charset="0"/>
                <a:cs typeface="Times" panose="02020603050405020304" pitchFamily="18" charset="0"/>
              </a:rPr>
              <a:t>Poissonia</a:t>
            </a:r>
            <a:r>
              <a:rPr lang="pl-PL" dirty="0" smtClean="0">
                <a:latin typeface="Times" panose="02020603050405020304" pitchFamily="18" charset="0"/>
                <a:cs typeface="Times" panose="02020603050405020304" pitchFamily="18" charset="0"/>
              </a:rPr>
              <a:t>	n </a:t>
            </a:r>
            <a:r>
              <a:rPr lang="pl-PL" dirty="0" err="1" smtClean="0">
                <a:latin typeface="Times" panose="02020603050405020304" pitchFamily="18" charset="0"/>
                <a:cs typeface="Times" panose="02020603050405020304" pitchFamily="18" charset="0"/>
              </a:rPr>
              <a:t>fluctuations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34" name="Obraz 33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ngle n_- \rangle = |\alpha|^2 \cos\varphi$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420" y="3246120"/>
            <a:ext cx="1762010" cy="263649"/>
          </a:xfrm>
          <a:prstGeom prst="rect">
            <a:avLst/>
          </a:prstGeom>
          <a:noFill/>
          <a:ln/>
          <a:effectLst/>
        </p:spPr>
      </p:pic>
      <p:cxnSp>
        <p:nvCxnSpPr>
          <p:cNvPr id="14" name="Łącznik prosty ze strzałką 13"/>
          <p:cNvCxnSpPr/>
          <p:nvPr/>
        </p:nvCxnSpPr>
        <p:spPr>
          <a:xfrm flipH="1">
            <a:off x="5850481" y="3514958"/>
            <a:ext cx="818369" cy="6785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/>
          <p:cNvCxnSpPr/>
          <p:nvPr/>
        </p:nvCxnSpPr>
        <p:spPr>
          <a:xfrm>
            <a:off x="1331640" y="1935458"/>
            <a:ext cx="581595" cy="4896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/>
          <p:cNvCxnSpPr/>
          <p:nvPr/>
        </p:nvCxnSpPr>
        <p:spPr>
          <a:xfrm>
            <a:off x="2843788" y="1935458"/>
            <a:ext cx="1065735" cy="4544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Prostokąt 37"/>
          <p:cNvSpPr/>
          <p:nvPr/>
        </p:nvSpPr>
        <p:spPr>
          <a:xfrm>
            <a:off x="3192744" y="1722148"/>
            <a:ext cx="504691" cy="52018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cxnSp>
        <p:nvCxnSpPr>
          <p:cNvPr id="39" name="Łącznik prosty 38"/>
          <p:cNvCxnSpPr/>
          <p:nvPr/>
        </p:nvCxnSpPr>
        <p:spPr>
          <a:xfrm flipH="1" flipV="1">
            <a:off x="4734247" y="2644830"/>
            <a:ext cx="557833" cy="4069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Łącznik prosty 39"/>
          <p:cNvCxnSpPr/>
          <p:nvPr/>
        </p:nvCxnSpPr>
        <p:spPr>
          <a:xfrm flipV="1">
            <a:off x="4357160" y="1970133"/>
            <a:ext cx="934920" cy="6287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Łącznik prosty 40"/>
          <p:cNvCxnSpPr/>
          <p:nvPr/>
        </p:nvCxnSpPr>
        <p:spPr>
          <a:xfrm flipV="1">
            <a:off x="3966133" y="2547470"/>
            <a:ext cx="661307" cy="515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Prostokąt 41"/>
          <p:cNvSpPr/>
          <p:nvPr/>
        </p:nvSpPr>
        <p:spPr>
          <a:xfrm>
            <a:off x="4193684" y="2404179"/>
            <a:ext cx="814234" cy="24480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43" name="Łącznik prosty 42"/>
          <p:cNvCxnSpPr>
            <a:endCxn id="42" idx="0"/>
          </p:cNvCxnSpPr>
          <p:nvPr/>
        </p:nvCxnSpPr>
        <p:spPr>
          <a:xfrm>
            <a:off x="3909523" y="1976624"/>
            <a:ext cx="691279" cy="4275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43"/>
          <p:cNvCxnSpPr/>
          <p:nvPr/>
        </p:nvCxnSpPr>
        <p:spPr>
          <a:xfrm flipH="1" flipV="1">
            <a:off x="2053319" y="2630154"/>
            <a:ext cx="658833" cy="4393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Łącznik prosty 44"/>
          <p:cNvCxnSpPr/>
          <p:nvPr/>
        </p:nvCxnSpPr>
        <p:spPr>
          <a:xfrm flipV="1">
            <a:off x="1913235" y="1935458"/>
            <a:ext cx="930553" cy="6508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Łącznik prosty 45"/>
          <p:cNvCxnSpPr/>
          <p:nvPr/>
        </p:nvCxnSpPr>
        <p:spPr>
          <a:xfrm flipV="1">
            <a:off x="1331640" y="2669872"/>
            <a:ext cx="570335" cy="3931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Prostokąt 46"/>
          <p:cNvSpPr/>
          <p:nvPr/>
        </p:nvSpPr>
        <p:spPr>
          <a:xfrm>
            <a:off x="1564279" y="2425067"/>
            <a:ext cx="814234" cy="24480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48" name="Łącznik prosty 47"/>
          <p:cNvCxnSpPr/>
          <p:nvPr/>
        </p:nvCxnSpPr>
        <p:spPr>
          <a:xfrm>
            <a:off x="2712152" y="3069535"/>
            <a:ext cx="1253982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9" name="Grupa 48"/>
          <p:cNvGrpSpPr/>
          <p:nvPr/>
        </p:nvGrpSpPr>
        <p:grpSpPr>
          <a:xfrm>
            <a:off x="928493" y="1722148"/>
            <a:ext cx="335739" cy="1502171"/>
            <a:chOff x="1052923" y="2188777"/>
            <a:chExt cx="335739" cy="1502171"/>
          </a:xfrm>
        </p:grpSpPr>
        <p:pic>
          <p:nvPicPr>
            <p:cNvPr id="50" name="Obraz 49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$&#10;\end{document}&#10;" title="IguanaTex Bitmap Display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923" y="2188777"/>
              <a:ext cx="335739" cy="30841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1" name="Obraz 50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0}$&#10;\end{document}&#10;" title="IguanaTex Bitmap Display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94" y="3381958"/>
              <a:ext cx="292802" cy="30899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52" name="Grupa 51"/>
          <p:cNvGrpSpPr/>
          <p:nvPr/>
        </p:nvGrpSpPr>
        <p:grpSpPr>
          <a:xfrm>
            <a:off x="5387992" y="1636219"/>
            <a:ext cx="583765" cy="1666501"/>
            <a:chOff x="5512422" y="2102848"/>
            <a:chExt cx="583765" cy="1666501"/>
          </a:xfrm>
        </p:grpSpPr>
        <p:sp>
          <p:nvSpPr>
            <p:cNvPr id="53" name="Schemat blokowy: opóźnienie 52"/>
            <p:cNvSpPr/>
            <p:nvPr/>
          </p:nvSpPr>
          <p:spPr>
            <a:xfrm>
              <a:off x="5518337" y="2102848"/>
              <a:ext cx="577850" cy="488950"/>
            </a:xfrm>
            <a:prstGeom prst="flowChartDelay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54" name="Schemat blokowy: opóźnienie 53"/>
            <p:cNvSpPr/>
            <p:nvPr/>
          </p:nvSpPr>
          <p:spPr>
            <a:xfrm>
              <a:off x="5512422" y="3280399"/>
              <a:ext cx="577850" cy="488950"/>
            </a:xfrm>
            <a:prstGeom prst="flowChartDelay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55" name="Obraz 81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597196" y="3446637"/>
              <a:ext cx="280988" cy="179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Obraz 84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603387" y="2257884"/>
              <a:ext cx="280712" cy="178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7" name="Elipsa 56"/>
          <p:cNvSpPr/>
          <p:nvPr/>
        </p:nvSpPr>
        <p:spPr>
          <a:xfrm>
            <a:off x="6234420" y="2199383"/>
            <a:ext cx="1848835" cy="464477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/>
          </a:p>
        </p:txBody>
      </p:sp>
      <p:pic>
        <p:nvPicPr>
          <p:cNvPr id="33" name="Obraz 32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 n_- = n_1 - n_2 $&#10;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467" y="2349528"/>
            <a:ext cx="1479297" cy="1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Dowolny kształt 58"/>
          <p:cNvSpPr/>
          <p:nvPr/>
        </p:nvSpPr>
        <p:spPr>
          <a:xfrm>
            <a:off x="5952137" y="1972499"/>
            <a:ext cx="340115" cy="351665"/>
          </a:xfrm>
          <a:custGeom>
            <a:avLst/>
            <a:gdLst>
              <a:gd name="connsiteX0" fmla="*/ 0 w 340115"/>
              <a:gd name="connsiteY0" fmla="*/ 4193 h 351665"/>
              <a:gd name="connsiteX1" fmla="*/ 118872 w 340115"/>
              <a:gd name="connsiteY1" fmla="*/ 13337 h 351665"/>
              <a:gd name="connsiteX2" fmla="*/ 109728 w 340115"/>
              <a:gd name="connsiteY2" fmla="*/ 95633 h 351665"/>
              <a:gd name="connsiteX3" fmla="*/ 118872 w 340115"/>
              <a:gd name="connsiteY3" fmla="*/ 168785 h 351665"/>
              <a:gd name="connsiteX4" fmla="*/ 274320 w 340115"/>
              <a:gd name="connsiteY4" fmla="*/ 159641 h 351665"/>
              <a:gd name="connsiteX5" fmla="*/ 329184 w 340115"/>
              <a:gd name="connsiteY5" fmla="*/ 141353 h 351665"/>
              <a:gd name="connsiteX6" fmla="*/ 329184 w 340115"/>
              <a:gd name="connsiteY6" fmla="*/ 241937 h 351665"/>
              <a:gd name="connsiteX7" fmla="*/ 320040 w 340115"/>
              <a:gd name="connsiteY7" fmla="*/ 269369 h 351665"/>
              <a:gd name="connsiteX8" fmla="*/ 292608 w 340115"/>
              <a:gd name="connsiteY8" fmla="*/ 287657 h 351665"/>
              <a:gd name="connsiteX9" fmla="*/ 265176 w 340115"/>
              <a:gd name="connsiteY9" fmla="*/ 315089 h 351665"/>
              <a:gd name="connsiteX10" fmla="*/ 292608 w 340115"/>
              <a:gd name="connsiteY10" fmla="*/ 351665 h 35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0115" h="351665">
                <a:moveTo>
                  <a:pt x="0" y="4193"/>
                </a:moveTo>
                <a:cubicBezTo>
                  <a:pt x="39624" y="7241"/>
                  <a:pt x="88342" y="-12105"/>
                  <a:pt x="118872" y="13337"/>
                </a:cubicBezTo>
                <a:cubicBezTo>
                  <a:pt x="140076" y="31007"/>
                  <a:pt x="109728" y="68032"/>
                  <a:pt x="109728" y="95633"/>
                </a:cubicBezTo>
                <a:cubicBezTo>
                  <a:pt x="109728" y="120207"/>
                  <a:pt x="115824" y="144401"/>
                  <a:pt x="118872" y="168785"/>
                </a:cubicBezTo>
                <a:cubicBezTo>
                  <a:pt x="170688" y="165737"/>
                  <a:pt x="222850" y="166354"/>
                  <a:pt x="274320" y="159641"/>
                </a:cubicBezTo>
                <a:cubicBezTo>
                  <a:pt x="293435" y="157148"/>
                  <a:pt x="329184" y="141353"/>
                  <a:pt x="329184" y="141353"/>
                </a:cubicBezTo>
                <a:cubicBezTo>
                  <a:pt x="344906" y="188519"/>
                  <a:pt x="342565" y="168344"/>
                  <a:pt x="329184" y="241937"/>
                </a:cubicBezTo>
                <a:cubicBezTo>
                  <a:pt x="327460" y="251420"/>
                  <a:pt x="326061" y="261843"/>
                  <a:pt x="320040" y="269369"/>
                </a:cubicBezTo>
                <a:cubicBezTo>
                  <a:pt x="313175" y="277951"/>
                  <a:pt x="301051" y="280622"/>
                  <a:pt x="292608" y="287657"/>
                </a:cubicBezTo>
                <a:cubicBezTo>
                  <a:pt x="282674" y="295936"/>
                  <a:pt x="274320" y="305945"/>
                  <a:pt x="265176" y="315089"/>
                </a:cubicBezTo>
                <a:cubicBezTo>
                  <a:pt x="276475" y="348987"/>
                  <a:pt x="265699" y="338210"/>
                  <a:pt x="292608" y="351665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0" name="Dowolny kształt 59"/>
          <p:cNvSpPr/>
          <p:nvPr/>
        </p:nvSpPr>
        <p:spPr>
          <a:xfrm>
            <a:off x="5960024" y="2607628"/>
            <a:ext cx="423443" cy="374904"/>
          </a:xfrm>
          <a:custGeom>
            <a:avLst/>
            <a:gdLst>
              <a:gd name="connsiteX0" fmla="*/ 1257 w 423443"/>
              <a:gd name="connsiteY0" fmla="*/ 374904 h 374904"/>
              <a:gd name="connsiteX1" fmla="*/ 10401 w 423443"/>
              <a:gd name="connsiteY1" fmla="*/ 173736 h 374904"/>
              <a:gd name="connsiteX2" fmla="*/ 56121 w 423443"/>
              <a:gd name="connsiteY2" fmla="*/ 182880 h 374904"/>
              <a:gd name="connsiteX3" fmla="*/ 83553 w 423443"/>
              <a:gd name="connsiteY3" fmla="*/ 210312 h 374904"/>
              <a:gd name="connsiteX4" fmla="*/ 138417 w 423443"/>
              <a:gd name="connsiteY4" fmla="*/ 246888 h 374904"/>
              <a:gd name="connsiteX5" fmla="*/ 202425 w 423443"/>
              <a:gd name="connsiteY5" fmla="*/ 237744 h 374904"/>
              <a:gd name="connsiteX6" fmla="*/ 229857 w 423443"/>
              <a:gd name="connsiteY6" fmla="*/ 228600 h 374904"/>
              <a:gd name="connsiteX7" fmla="*/ 248145 w 423443"/>
              <a:gd name="connsiteY7" fmla="*/ 201168 h 374904"/>
              <a:gd name="connsiteX8" fmla="*/ 202425 w 423443"/>
              <a:gd name="connsiteY8" fmla="*/ 109728 h 374904"/>
              <a:gd name="connsiteX9" fmla="*/ 211569 w 423443"/>
              <a:gd name="connsiteY9" fmla="*/ 45720 h 374904"/>
              <a:gd name="connsiteX10" fmla="*/ 239001 w 423443"/>
              <a:gd name="connsiteY10" fmla="*/ 64008 h 374904"/>
              <a:gd name="connsiteX11" fmla="*/ 275577 w 423443"/>
              <a:gd name="connsiteY11" fmla="*/ 73152 h 374904"/>
              <a:gd name="connsiteX12" fmla="*/ 303009 w 423443"/>
              <a:gd name="connsiteY12" fmla="*/ 82296 h 374904"/>
              <a:gd name="connsiteX13" fmla="*/ 421881 w 423443"/>
              <a:gd name="connsiteY13" fmla="*/ 0 h 37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3443" h="374904">
                <a:moveTo>
                  <a:pt x="1257" y="374904"/>
                </a:moveTo>
                <a:cubicBezTo>
                  <a:pt x="4305" y="307848"/>
                  <a:pt x="-8040" y="238279"/>
                  <a:pt x="10401" y="173736"/>
                </a:cubicBezTo>
                <a:cubicBezTo>
                  <a:pt x="14671" y="158792"/>
                  <a:pt x="42220" y="175929"/>
                  <a:pt x="56121" y="182880"/>
                </a:cubicBezTo>
                <a:cubicBezTo>
                  <a:pt x="67687" y="188663"/>
                  <a:pt x="73345" y="202373"/>
                  <a:pt x="83553" y="210312"/>
                </a:cubicBezTo>
                <a:cubicBezTo>
                  <a:pt x="100903" y="223806"/>
                  <a:pt x="138417" y="246888"/>
                  <a:pt x="138417" y="246888"/>
                </a:cubicBezTo>
                <a:cubicBezTo>
                  <a:pt x="159753" y="243840"/>
                  <a:pt x="181291" y="241971"/>
                  <a:pt x="202425" y="237744"/>
                </a:cubicBezTo>
                <a:cubicBezTo>
                  <a:pt x="211876" y="235854"/>
                  <a:pt x="222331" y="234621"/>
                  <a:pt x="229857" y="228600"/>
                </a:cubicBezTo>
                <a:cubicBezTo>
                  <a:pt x="238439" y="221735"/>
                  <a:pt x="242049" y="210312"/>
                  <a:pt x="248145" y="201168"/>
                </a:cubicBezTo>
                <a:cubicBezTo>
                  <a:pt x="227192" y="117354"/>
                  <a:pt x="250770" y="141958"/>
                  <a:pt x="202425" y="109728"/>
                </a:cubicBezTo>
                <a:cubicBezTo>
                  <a:pt x="181089" y="45720"/>
                  <a:pt x="165849" y="60960"/>
                  <a:pt x="211569" y="45720"/>
                </a:cubicBezTo>
                <a:cubicBezTo>
                  <a:pt x="220713" y="51816"/>
                  <a:pt x="228900" y="59679"/>
                  <a:pt x="239001" y="64008"/>
                </a:cubicBezTo>
                <a:cubicBezTo>
                  <a:pt x="250552" y="68958"/>
                  <a:pt x="263493" y="69700"/>
                  <a:pt x="275577" y="73152"/>
                </a:cubicBezTo>
                <a:cubicBezTo>
                  <a:pt x="284845" y="75800"/>
                  <a:pt x="293865" y="79248"/>
                  <a:pt x="303009" y="82296"/>
                </a:cubicBezTo>
                <a:cubicBezTo>
                  <a:pt x="446193" y="71282"/>
                  <a:pt x="421881" y="112893"/>
                  <a:pt x="421881" y="0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1" name="Obraz 53 2 1 2 1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364667" y="1911246"/>
            <a:ext cx="182916" cy="22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upa 10"/>
          <p:cNvGrpSpPr/>
          <p:nvPr/>
        </p:nvGrpSpPr>
        <p:grpSpPr>
          <a:xfrm>
            <a:off x="4823684" y="5678532"/>
            <a:ext cx="4572000" cy="1209882"/>
            <a:chOff x="4782098" y="5678532"/>
            <a:chExt cx="4572000" cy="1209882"/>
          </a:xfrm>
        </p:grpSpPr>
        <p:grpSp>
          <p:nvGrpSpPr>
            <p:cNvPr id="10" name="Grupa 9"/>
            <p:cNvGrpSpPr/>
            <p:nvPr/>
          </p:nvGrpSpPr>
          <p:grpSpPr>
            <a:xfrm>
              <a:off x="5613260" y="5678532"/>
              <a:ext cx="2703156" cy="1150326"/>
              <a:chOff x="5613260" y="5678532"/>
              <a:chExt cx="2703156" cy="1150326"/>
            </a:xfrm>
          </p:grpSpPr>
          <p:sp>
            <p:nvSpPr>
              <p:cNvPr id="112" name="Prostokąt 111"/>
              <p:cNvSpPr/>
              <p:nvPr/>
            </p:nvSpPr>
            <p:spPr>
              <a:xfrm>
                <a:off x="5613260" y="5678532"/>
                <a:ext cx="2703156" cy="1150326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2" name="Obraz 1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 \tilde{\varphi} \geq \frac{1}{|\alpha|} =  \frac{1}{\sqrt{\bar{n}}} $$&#10;\end{document}&#10;" title="IguanaTex Bitmap Display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9008" y="5759576"/>
                <a:ext cx="2192923" cy="711407"/>
              </a:xfrm>
              <a:prstGeom prst="rect">
                <a:avLst/>
              </a:prstGeom>
              <a:noFill/>
              <a:ln/>
              <a:effectLst/>
            </p:spPr>
          </p:pic>
        </p:grpSp>
        <p:sp>
          <p:nvSpPr>
            <p:cNvPr id="99" name="Prostokąt 98"/>
            <p:cNvSpPr/>
            <p:nvPr/>
          </p:nvSpPr>
          <p:spPr>
            <a:xfrm>
              <a:off x="4782098" y="6519082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pl-PL" b="1" dirty="0" err="1" smtClean="0"/>
                <a:t>Shot</a:t>
              </a:r>
              <a:r>
                <a:rPr lang="pl-PL" b="1" dirty="0" smtClean="0"/>
                <a:t> </a:t>
              </a:r>
              <a:r>
                <a:rPr lang="pl-PL" b="1" dirty="0" err="1"/>
                <a:t>noise</a:t>
              </a:r>
              <a:r>
                <a:rPr lang="pl-PL" b="1" dirty="0"/>
                <a:t> </a:t>
              </a:r>
              <a:r>
                <a:rPr lang="pl-PL" b="1" dirty="0" smtClean="0"/>
                <a:t>limit</a:t>
              </a:r>
              <a:endParaRPr lang="en-GB" b="1" dirty="0"/>
            </a:p>
          </p:txBody>
        </p:sp>
      </p:grpSp>
      <p:sp>
        <p:nvSpPr>
          <p:cNvPr id="106" name="pole tekstowe 105"/>
          <p:cNvSpPr txBox="1"/>
          <p:nvPr/>
        </p:nvSpPr>
        <p:spPr>
          <a:xfrm>
            <a:off x="856967" y="3160551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n</a:t>
            </a:r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atural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estimator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  <a:endParaRPr lang="pl-PL" sz="2000" dirty="0" smtClean="0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82" name="Obraz 81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ilde{\varphi}(n_1,n_2) =&#10; \arccos\left(\frac{n_1-n_2}{|\alpha|^2} \right)$&#10;\end{document}&#10;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36" y="3563587"/>
            <a:ext cx="2971428" cy="455619"/>
          </a:xfrm>
          <a:prstGeom prst="rect">
            <a:avLst/>
          </a:prstGeom>
          <a:noFill/>
          <a:ln/>
          <a:effectLst/>
        </p:spPr>
      </p:pic>
      <p:grpSp>
        <p:nvGrpSpPr>
          <p:cNvPr id="21" name="Grupa 20"/>
          <p:cNvGrpSpPr/>
          <p:nvPr/>
        </p:nvGrpSpPr>
        <p:grpSpPr>
          <a:xfrm>
            <a:off x="2987824" y="4495958"/>
            <a:ext cx="3246596" cy="2164252"/>
            <a:chOff x="2987824" y="4495958"/>
            <a:chExt cx="3246596" cy="2164252"/>
          </a:xfrm>
        </p:grpSpPr>
        <p:sp>
          <p:nvSpPr>
            <p:cNvPr id="17" name="Prostokąt 16"/>
            <p:cNvSpPr/>
            <p:nvPr/>
          </p:nvSpPr>
          <p:spPr>
            <a:xfrm>
              <a:off x="6032941" y="4515759"/>
              <a:ext cx="201479" cy="26363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0" name="Łącznik prosty 19"/>
            <p:cNvCxnSpPr/>
            <p:nvPr/>
          </p:nvCxnSpPr>
          <p:spPr>
            <a:xfrm flipH="1">
              <a:off x="4248001" y="4799190"/>
              <a:ext cx="1986419" cy="14615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Łącznik prosty 28"/>
            <p:cNvCxnSpPr>
              <a:stCxn id="17" idx="0"/>
            </p:cNvCxnSpPr>
            <p:nvPr/>
          </p:nvCxnSpPr>
          <p:spPr>
            <a:xfrm flipH="1" flipV="1">
              <a:off x="4294898" y="4495958"/>
              <a:ext cx="1838783" cy="198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Obraz 17"/>
            <p:cNvPicPr>
              <a:picLocks noChangeAspect="1"/>
            </p:cNvPicPr>
            <p:nvPr/>
          </p:nvPicPr>
          <p:blipFill rotWithShape="1">
            <a:blip r:embed="rId24"/>
            <a:srcRect l="19032" r="16960" b="-310"/>
            <a:stretch/>
          </p:blipFill>
          <p:spPr>
            <a:xfrm>
              <a:off x="2988000" y="4496733"/>
              <a:ext cx="1260000" cy="1764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63" name="Łącznik prosty ze strzałką 62"/>
            <p:cNvCxnSpPr>
              <a:stCxn id="18" idx="0"/>
              <a:endCxn id="18" idx="2"/>
            </p:cNvCxnSpPr>
            <p:nvPr/>
          </p:nvCxnSpPr>
          <p:spPr>
            <a:xfrm>
              <a:off x="3618000" y="4496733"/>
              <a:ext cx="0" cy="1764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Obraz 18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 n_- \propto |\alpha|$&#10;\end{document}&#10;" title="IguanaTex Bitmap Display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2708" y="5209411"/>
              <a:ext cx="1135072" cy="257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" name="Obraz 85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 \tilde{\varphi}$&#10;\end{document}&#10;" title="IguanaTex Bitmap Display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9143" y="6420545"/>
              <a:ext cx="356895" cy="239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5" name="Łącznik prosty ze strzałką 84"/>
            <p:cNvCxnSpPr/>
            <p:nvPr/>
          </p:nvCxnSpPr>
          <p:spPr>
            <a:xfrm>
              <a:off x="2987824" y="6366021"/>
              <a:ext cx="12058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a 11"/>
          <p:cNvGrpSpPr/>
          <p:nvPr/>
        </p:nvGrpSpPr>
        <p:grpSpPr>
          <a:xfrm>
            <a:off x="406379" y="4087658"/>
            <a:ext cx="4277047" cy="1426802"/>
            <a:chOff x="406379" y="4087658"/>
            <a:chExt cx="4277047" cy="1426802"/>
          </a:xfrm>
        </p:grpSpPr>
        <p:sp>
          <p:nvSpPr>
            <p:cNvPr id="108" name="pole tekstowe 107"/>
            <p:cNvSpPr txBox="1"/>
            <p:nvPr/>
          </p:nvSpPr>
          <p:spPr>
            <a:xfrm>
              <a:off x="406379" y="4087658"/>
              <a:ext cx="42770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dirty="0" err="1">
                  <a:latin typeface="Times" panose="02020603050405020304" pitchFamily="18" charset="0"/>
                  <a:cs typeface="Times" panose="02020603050405020304" pitchFamily="18" charset="0"/>
                </a:rPr>
                <a:t>l</a:t>
              </a:r>
              <a:r>
                <a:rPr lang="pl-PL" sz="2000" dirty="0" err="1" smtClean="0">
                  <a:latin typeface="Times" panose="02020603050405020304" pitchFamily="18" charset="0"/>
                  <a:cs typeface="Times" panose="02020603050405020304" pitchFamily="18" charset="0"/>
                </a:rPr>
                <a:t>inear</a:t>
              </a:r>
              <a:r>
                <a:rPr lang="pl-PL" sz="20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 error </a:t>
              </a:r>
              <a:r>
                <a:rPr lang="pl-PL" sz="2000" dirty="0" err="1" smtClean="0">
                  <a:latin typeface="Times" panose="02020603050405020304" pitchFamily="18" charset="0"/>
                  <a:cs typeface="Times" panose="02020603050405020304" pitchFamily="18" charset="0"/>
                </a:rPr>
                <a:t>propagation</a:t>
              </a:r>
              <a:r>
                <a:rPr lang="pl-PL" sz="20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pl-PL" sz="2000" dirty="0" err="1" smtClean="0">
                  <a:latin typeface="Times" panose="02020603050405020304" pitchFamily="18" charset="0"/>
                  <a:cs typeface="Times" panose="02020603050405020304" pitchFamily="18" charset="0"/>
                </a:rPr>
                <a:t>formula</a:t>
              </a:r>
              <a:endParaRPr lang="pl-PL" sz="20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pic>
          <p:nvPicPr>
            <p:cNvPr id="114" name="Obraz 113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 \tilde{\varphi} = \frac{\Delta n_-}{\left| \frac{\t{d} \langle n_- \rangle}{\t{d} \varphi}\right| }$&#10;\end{document}&#10;" title="IguanaTex Bitmap Display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964" y="4967232"/>
              <a:ext cx="1448541" cy="547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54612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rostokąt 49"/>
          <p:cNvSpPr/>
          <p:nvPr/>
        </p:nvSpPr>
        <p:spPr>
          <a:xfrm>
            <a:off x="3208877" y="5007598"/>
            <a:ext cx="2826700" cy="1356673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How </a:t>
            </a:r>
            <a:r>
              <a:rPr lang="pl-PL" dirty="0" err="1" smtClean="0"/>
              <a:t>precisely</a:t>
            </a:r>
            <a:r>
              <a:rPr lang="pl-PL" dirty="0" smtClean="0"/>
              <a:t> we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estimate</a:t>
            </a:r>
            <a:r>
              <a:rPr lang="pl-PL" dirty="0"/>
              <a:t> </a:t>
            </a:r>
            <a:r>
              <a:rPr lang="pl-PL" dirty="0" smtClean="0"/>
              <a:t>a </a:t>
            </a:r>
            <a:r>
              <a:rPr lang="pl-PL" dirty="0" err="1" smtClean="0"/>
              <a:t>phase</a:t>
            </a:r>
            <a:r>
              <a:rPr lang="pl-PL" dirty="0" smtClean="0"/>
              <a:t> </a:t>
            </a:r>
            <a:r>
              <a:rPr lang="pl-PL" dirty="0" err="1" smtClean="0"/>
              <a:t>delay</a:t>
            </a:r>
            <a:r>
              <a:rPr lang="pl-PL" dirty="0" smtClean="0"/>
              <a:t> in </a:t>
            </a:r>
            <a:r>
              <a:rPr lang="pl-PL" dirty="0" err="1" smtClean="0"/>
              <a:t>an</a:t>
            </a:r>
            <a:r>
              <a:rPr lang="pl-PL" dirty="0" smtClean="0"/>
              <a:t> </a:t>
            </a:r>
            <a:r>
              <a:rPr lang="pl-PL" dirty="0" err="1" smtClean="0"/>
              <a:t>interferometer</a:t>
            </a:r>
            <a:r>
              <a:rPr lang="pl-PL" dirty="0" smtClean="0"/>
              <a:t>?</a:t>
            </a:r>
            <a:endParaRPr lang="pl-PL" dirty="0"/>
          </a:p>
        </p:txBody>
      </p:sp>
      <p:cxnSp>
        <p:nvCxnSpPr>
          <p:cNvPr id="90" name="Łącznik prosty 89"/>
          <p:cNvCxnSpPr/>
          <p:nvPr/>
        </p:nvCxnSpPr>
        <p:spPr>
          <a:xfrm>
            <a:off x="1456164" y="2402087"/>
            <a:ext cx="581595" cy="4896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Łącznik prosty 90"/>
          <p:cNvCxnSpPr/>
          <p:nvPr/>
        </p:nvCxnSpPr>
        <p:spPr>
          <a:xfrm>
            <a:off x="2968312" y="2402087"/>
            <a:ext cx="1065735" cy="4544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Prostokąt 97"/>
          <p:cNvSpPr/>
          <p:nvPr/>
        </p:nvSpPr>
        <p:spPr>
          <a:xfrm>
            <a:off x="3317268" y="2188777"/>
            <a:ext cx="504691" cy="52018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99" name="Obraz 53 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48784" y="2348881"/>
            <a:ext cx="182916" cy="22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0" name="Łącznik prosty 99"/>
          <p:cNvCxnSpPr/>
          <p:nvPr/>
        </p:nvCxnSpPr>
        <p:spPr>
          <a:xfrm flipH="1" flipV="1">
            <a:off x="4858771" y="3111459"/>
            <a:ext cx="557833" cy="4069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Łącznik prosty 100"/>
          <p:cNvCxnSpPr/>
          <p:nvPr/>
        </p:nvCxnSpPr>
        <p:spPr>
          <a:xfrm flipV="1">
            <a:off x="4481684" y="2436762"/>
            <a:ext cx="934920" cy="6287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Łącznik prosty 101"/>
          <p:cNvCxnSpPr/>
          <p:nvPr/>
        </p:nvCxnSpPr>
        <p:spPr>
          <a:xfrm flipV="1">
            <a:off x="4090657" y="3014099"/>
            <a:ext cx="661307" cy="515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Prostokąt 102"/>
          <p:cNvSpPr/>
          <p:nvPr/>
        </p:nvSpPr>
        <p:spPr>
          <a:xfrm>
            <a:off x="4318208" y="2870808"/>
            <a:ext cx="814234" cy="24480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104" name="Łącznik prosty 103"/>
          <p:cNvCxnSpPr>
            <a:endCxn id="103" idx="0"/>
          </p:cNvCxnSpPr>
          <p:nvPr/>
        </p:nvCxnSpPr>
        <p:spPr>
          <a:xfrm>
            <a:off x="4034047" y="2443253"/>
            <a:ext cx="691279" cy="4275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Łącznik prosty 92"/>
          <p:cNvCxnSpPr/>
          <p:nvPr/>
        </p:nvCxnSpPr>
        <p:spPr>
          <a:xfrm flipH="1" flipV="1">
            <a:off x="2177843" y="3096783"/>
            <a:ext cx="658833" cy="4393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Łącznik prosty 93"/>
          <p:cNvCxnSpPr/>
          <p:nvPr/>
        </p:nvCxnSpPr>
        <p:spPr>
          <a:xfrm flipV="1">
            <a:off x="2037759" y="2402087"/>
            <a:ext cx="930553" cy="6508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Łącznik prosty 94"/>
          <p:cNvCxnSpPr/>
          <p:nvPr/>
        </p:nvCxnSpPr>
        <p:spPr>
          <a:xfrm flipV="1">
            <a:off x="1456164" y="3136501"/>
            <a:ext cx="570335" cy="3931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Prostokąt 95"/>
          <p:cNvSpPr/>
          <p:nvPr/>
        </p:nvSpPr>
        <p:spPr>
          <a:xfrm>
            <a:off x="1688803" y="2891696"/>
            <a:ext cx="814234" cy="24480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97" name="Łącznik prosty 96"/>
          <p:cNvCxnSpPr/>
          <p:nvPr/>
        </p:nvCxnSpPr>
        <p:spPr>
          <a:xfrm>
            <a:off x="2836675" y="3536165"/>
            <a:ext cx="1253982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7" name="Obraz 116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$&#10;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80" y="2839004"/>
            <a:ext cx="335739" cy="308412"/>
          </a:xfrm>
          <a:prstGeom prst="rect">
            <a:avLst/>
          </a:prstGeom>
          <a:noFill/>
          <a:ln/>
          <a:effectLst/>
        </p:spPr>
      </p:pic>
      <p:pic>
        <p:nvPicPr>
          <p:cNvPr id="15" name="Obraz 14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 \tilde{\varphi} \geq  ?  $$&#10;\end{document}&#10;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400" y="5757865"/>
            <a:ext cx="1082762" cy="353542"/>
          </a:xfrm>
          <a:prstGeom prst="rect">
            <a:avLst/>
          </a:prstGeom>
          <a:noFill/>
          <a:ln/>
          <a:effectLst/>
        </p:spPr>
      </p:pic>
      <p:sp>
        <p:nvSpPr>
          <p:cNvPr id="123" name="Schemat blokowy: opóźnienie 122"/>
          <p:cNvSpPr/>
          <p:nvPr/>
        </p:nvSpPr>
        <p:spPr>
          <a:xfrm>
            <a:off x="5558746" y="2177962"/>
            <a:ext cx="577850" cy="1672271"/>
          </a:xfrm>
          <a:prstGeom prst="flowChartDelay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27" name="pole tekstowe 126"/>
          <p:cNvSpPr txBox="1"/>
          <p:nvPr/>
        </p:nvSpPr>
        <p:spPr>
          <a:xfrm>
            <a:off x="3325606" y="5194675"/>
            <a:ext cx="2593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/>
              <a:t>The Heisenberg limit:</a:t>
            </a:r>
            <a:endParaRPr lang="en-GB" b="1" dirty="0"/>
          </a:p>
        </p:txBody>
      </p:sp>
      <p:cxnSp>
        <p:nvCxnSpPr>
          <p:cNvPr id="129" name="Łącznik prosty ze strzałką 128"/>
          <p:cNvCxnSpPr/>
          <p:nvPr/>
        </p:nvCxnSpPr>
        <p:spPr>
          <a:xfrm>
            <a:off x="6444208" y="2891695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ilde{\varphi}(i)$&#10;\end{document}&#10;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5" y="2708961"/>
            <a:ext cx="508789" cy="310149"/>
          </a:xfrm>
          <a:prstGeom prst="rect">
            <a:avLst/>
          </a:prstGeom>
          <a:noFill/>
          <a:ln/>
          <a:effectLst/>
        </p:spPr>
      </p:pic>
      <p:sp>
        <p:nvSpPr>
          <p:cNvPr id="2" name="Prostokąt 1"/>
          <p:cNvSpPr/>
          <p:nvPr/>
        </p:nvSpPr>
        <p:spPr>
          <a:xfrm>
            <a:off x="746880" y="2188777"/>
            <a:ext cx="584760" cy="1580572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/>
          </a:p>
        </p:txBody>
      </p:sp>
      <p:pic>
        <p:nvPicPr>
          <p:cNvPr id="4" name="Obraz 3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$&#10;\end{document}&#10;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93" y="2803799"/>
            <a:ext cx="352961" cy="310149"/>
          </a:xfrm>
          <a:prstGeom prst="rect">
            <a:avLst/>
          </a:prstGeom>
          <a:noFill/>
          <a:ln/>
          <a:effectLst/>
        </p:spPr>
      </p:pic>
      <p:pic>
        <p:nvPicPr>
          <p:cNvPr id="7" name="Obraz 6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M_i$&#10;\end{document}&#10;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27" y="2801310"/>
            <a:ext cx="370563" cy="258632"/>
          </a:xfrm>
          <a:prstGeom prst="rect">
            <a:avLst/>
          </a:prstGeom>
          <a:noFill/>
          <a:ln/>
          <a:effectLst/>
        </p:spPr>
      </p:pic>
      <p:grpSp>
        <p:nvGrpSpPr>
          <p:cNvPr id="16" name="Grupa 15"/>
          <p:cNvGrpSpPr/>
          <p:nvPr/>
        </p:nvGrpSpPr>
        <p:grpSpPr>
          <a:xfrm>
            <a:off x="752605" y="4193113"/>
            <a:ext cx="2817008" cy="707442"/>
            <a:chOff x="752605" y="4193113"/>
            <a:chExt cx="2817008" cy="707442"/>
          </a:xfrm>
        </p:grpSpPr>
        <p:pic>
          <p:nvPicPr>
            <p:cNvPr id="5" name="Obraz 4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 = \sum_{k=0}^n c_k \ket{k,n-k}$&#10;\end{document}&#10;" title="IguanaTex Bitmap Display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05" y="4193113"/>
              <a:ext cx="2817008" cy="30749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7" name="pole tekstowe 36"/>
            <p:cNvSpPr txBox="1"/>
            <p:nvPr/>
          </p:nvSpPr>
          <p:spPr>
            <a:xfrm>
              <a:off x="844127" y="4592778"/>
              <a:ext cx="23647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400" dirty="0" err="1"/>
                <a:t>a</a:t>
              </a:r>
              <a:r>
                <a:rPr lang="pl-PL" sz="1400" dirty="0" err="1" smtClean="0"/>
                <a:t>rbitrary</a:t>
              </a:r>
              <a:r>
                <a:rPr lang="pl-PL" sz="1400" dirty="0" smtClean="0"/>
                <a:t> n-</a:t>
              </a:r>
              <a:r>
                <a:rPr lang="pl-PL" sz="1400" dirty="0" err="1" smtClean="0"/>
                <a:t>photon</a:t>
              </a:r>
              <a:r>
                <a:rPr lang="pl-PL" sz="1400" dirty="0" smtClean="0"/>
                <a:t> </a:t>
              </a:r>
              <a:r>
                <a:rPr lang="pl-PL" sz="1400" dirty="0" err="1" smtClean="0"/>
                <a:t>state</a:t>
              </a:r>
              <a:r>
                <a:rPr lang="pl-PL" sz="1400" dirty="0" smtClean="0"/>
                <a:t> </a:t>
              </a:r>
              <a:endParaRPr lang="en-GB" sz="1400" dirty="0"/>
            </a:p>
          </p:txBody>
        </p:sp>
      </p:grpSp>
      <p:grpSp>
        <p:nvGrpSpPr>
          <p:cNvPr id="17" name="Grupa 16"/>
          <p:cNvGrpSpPr/>
          <p:nvPr/>
        </p:nvGrpSpPr>
        <p:grpSpPr>
          <a:xfrm>
            <a:off x="4667140" y="4138569"/>
            <a:ext cx="2346470" cy="761985"/>
            <a:chOff x="4667140" y="4138569"/>
            <a:chExt cx="2346470" cy="761985"/>
          </a:xfrm>
        </p:grpSpPr>
        <p:sp>
          <p:nvSpPr>
            <p:cNvPr id="38" name="pole tekstowe 37"/>
            <p:cNvSpPr txBox="1"/>
            <p:nvPr/>
          </p:nvSpPr>
          <p:spPr>
            <a:xfrm>
              <a:off x="4759071" y="4592777"/>
              <a:ext cx="21771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400" dirty="0" err="1"/>
                <a:t>a</a:t>
              </a:r>
              <a:r>
                <a:rPr lang="pl-PL" sz="1400" dirty="0" err="1" smtClean="0"/>
                <a:t>rbitrary</a:t>
              </a:r>
              <a:r>
                <a:rPr lang="pl-PL" sz="1400" dirty="0" smtClean="0"/>
                <a:t> </a:t>
              </a:r>
              <a:r>
                <a:rPr lang="pl-PL" sz="1400" dirty="0" err="1" smtClean="0"/>
                <a:t>measurement</a:t>
              </a:r>
              <a:endParaRPr lang="en-GB" sz="1400" dirty="0"/>
            </a:p>
          </p:txBody>
        </p:sp>
        <p:pic>
          <p:nvPicPr>
            <p:cNvPr id="8" name="Obraz 7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M_i\geq 0 $,  $\sum_i M_i = \openone$ &#10;\end{document}&#10;" title="IguanaTex Bitmap Display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7140" y="4138569"/>
              <a:ext cx="2346470" cy="289885"/>
            </a:xfrm>
            <a:prstGeom prst="rect">
              <a:avLst/>
            </a:prstGeom>
            <a:noFill/>
            <a:ln/>
            <a:effectLst/>
          </p:spPr>
        </p:pic>
      </p:grpSp>
    </p:spTree>
    <p:extLst>
      <p:ext uri="{BB962C8B-B14F-4D97-AF65-F5344CB8AC3E}">
        <p14:creationId xmlns:p14="http://schemas.microsoft.com/office/powerpoint/2010/main" val="257388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06492" y="92488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Heisenberg limit</a:t>
            </a:r>
            <a:br>
              <a:rPr lang="pl-PL" dirty="0" smtClean="0"/>
            </a:br>
            <a:r>
              <a:rPr lang="pl-PL" sz="2200" dirty="0" smtClean="0"/>
              <a:t>a </a:t>
            </a:r>
            <a:r>
              <a:rPr lang="pl-PL" sz="2200" dirty="0" err="1" smtClean="0"/>
              <a:t>simple</a:t>
            </a:r>
            <a:r>
              <a:rPr lang="pl-PL" sz="2200" dirty="0" smtClean="0"/>
              <a:t> </a:t>
            </a:r>
            <a:r>
              <a:rPr lang="pl-PL" sz="2200" dirty="0" err="1" smtClean="0"/>
              <a:t>intuitive</a:t>
            </a:r>
            <a:r>
              <a:rPr lang="pl-PL" sz="2200" dirty="0" smtClean="0"/>
              <a:t> </a:t>
            </a:r>
            <a:r>
              <a:rPr lang="pl-PL" sz="2200" dirty="0" err="1" smtClean="0"/>
              <a:t>derivation</a:t>
            </a:r>
            <a:endParaRPr lang="pl-PL" sz="2200" dirty="0"/>
          </a:p>
        </p:txBody>
      </p:sp>
      <p:cxnSp>
        <p:nvCxnSpPr>
          <p:cNvPr id="91" name="Łącznik prosty 90"/>
          <p:cNvCxnSpPr/>
          <p:nvPr/>
        </p:nvCxnSpPr>
        <p:spPr>
          <a:xfrm>
            <a:off x="1839193" y="2512057"/>
            <a:ext cx="3702039" cy="1460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Prostokąt 97"/>
          <p:cNvSpPr/>
          <p:nvPr/>
        </p:nvSpPr>
        <p:spPr>
          <a:xfrm>
            <a:off x="3359503" y="2248468"/>
            <a:ext cx="504691" cy="52018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99" name="Obraz 53 2 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91019" y="2410562"/>
            <a:ext cx="182916" cy="22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7" name="Łącznik prosty 96"/>
          <p:cNvCxnSpPr/>
          <p:nvPr/>
        </p:nvCxnSpPr>
        <p:spPr>
          <a:xfrm flipV="1">
            <a:off x="1839193" y="3630824"/>
            <a:ext cx="3702039" cy="538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7" name="Obraz 116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$&#10;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26" y="2855091"/>
            <a:ext cx="335739" cy="308412"/>
          </a:xfrm>
          <a:prstGeom prst="rect">
            <a:avLst/>
          </a:prstGeom>
          <a:noFill/>
          <a:ln/>
          <a:effectLst/>
        </p:spPr>
      </p:pic>
      <p:sp>
        <p:nvSpPr>
          <p:cNvPr id="123" name="Schemat blokowy: opóźnienie 122"/>
          <p:cNvSpPr/>
          <p:nvPr/>
        </p:nvSpPr>
        <p:spPr>
          <a:xfrm>
            <a:off x="6721937" y="2250202"/>
            <a:ext cx="577850" cy="1672271"/>
          </a:xfrm>
          <a:prstGeom prst="flowChartDelay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1094226" y="2204864"/>
            <a:ext cx="584760" cy="1580572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/>
          </a:p>
        </p:txBody>
      </p:sp>
      <p:pic>
        <p:nvPicPr>
          <p:cNvPr id="4" name="Obraz 3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$&#10;\end{document}&#10;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39" y="2819886"/>
            <a:ext cx="352961" cy="310149"/>
          </a:xfrm>
          <a:prstGeom prst="rect">
            <a:avLst/>
          </a:prstGeom>
          <a:noFill/>
          <a:ln/>
          <a:effectLst/>
        </p:spPr>
      </p:pic>
      <p:pic>
        <p:nvPicPr>
          <p:cNvPr id="14" name="Obraz 13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hat{A}$&#10;\end{document}&#10;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254" y="2910164"/>
            <a:ext cx="218884" cy="292790"/>
          </a:xfrm>
          <a:prstGeom prst="rect">
            <a:avLst/>
          </a:prstGeom>
          <a:noFill/>
          <a:ln/>
          <a:effectLst/>
        </p:spPr>
      </p:pic>
      <p:grpSp>
        <p:nvGrpSpPr>
          <p:cNvPr id="16" name="Grupa 15"/>
          <p:cNvGrpSpPr/>
          <p:nvPr/>
        </p:nvGrpSpPr>
        <p:grpSpPr>
          <a:xfrm>
            <a:off x="490328" y="3954613"/>
            <a:ext cx="2981165" cy="707442"/>
            <a:chOff x="588448" y="4193113"/>
            <a:chExt cx="2981165" cy="707442"/>
          </a:xfrm>
        </p:grpSpPr>
        <p:pic>
          <p:nvPicPr>
            <p:cNvPr id="5" name="Obraz 4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 = \sum_{k=0}^n c_k \ket{k,n-k}$&#10;\end{document}&#10;" title="IguanaTex Bitmap Display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05" y="4193113"/>
              <a:ext cx="2817008" cy="30749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7" name="pole tekstowe 36"/>
            <p:cNvSpPr txBox="1"/>
            <p:nvPr/>
          </p:nvSpPr>
          <p:spPr>
            <a:xfrm>
              <a:off x="588448" y="4592778"/>
              <a:ext cx="28761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400" dirty="0" err="1"/>
                <a:t>a</a:t>
              </a:r>
              <a:r>
                <a:rPr lang="pl-PL" sz="1400" dirty="0" err="1" smtClean="0"/>
                <a:t>rbitrary</a:t>
              </a:r>
              <a:r>
                <a:rPr lang="pl-PL" sz="1400" dirty="0" smtClean="0"/>
                <a:t> </a:t>
              </a:r>
              <a:r>
                <a:rPr lang="pl-PL" sz="1400" dirty="0" smtClean="0"/>
                <a:t>n-</a:t>
              </a:r>
              <a:r>
                <a:rPr lang="pl-PL" sz="1400" dirty="0" err="1" smtClean="0"/>
                <a:t>photon</a:t>
              </a:r>
              <a:r>
                <a:rPr lang="pl-PL" sz="1400" dirty="0" smtClean="0"/>
                <a:t> </a:t>
              </a:r>
              <a:r>
                <a:rPr lang="pl-PL" sz="1400" dirty="0" err="1" smtClean="0"/>
                <a:t>input</a:t>
              </a:r>
              <a:r>
                <a:rPr lang="pl-PL" sz="1400" dirty="0" smtClean="0"/>
                <a:t> </a:t>
              </a:r>
              <a:r>
                <a:rPr lang="pl-PL" sz="1400" dirty="0" err="1" smtClean="0"/>
                <a:t>state</a:t>
              </a:r>
              <a:r>
                <a:rPr lang="pl-PL" sz="1400" dirty="0" smtClean="0"/>
                <a:t> </a:t>
              </a:r>
              <a:endParaRPr lang="en-GB" sz="1400" dirty="0"/>
            </a:p>
          </p:txBody>
        </p:sp>
      </p:grpSp>
      <p:sp>
        <p:nvSpPr>
          <p:cNvPr id="38" name="pole tekstowe 37"/>
          <p:cNvSpPr txBox="1"/>
          <p:nvPr/>
        </p:nvSpPr>
        <p:spPr>
          <a:xfrm>
            <a:off x="6006239" y="4020733"/>
            <a:ext cx="2008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 smtClean="0"/>
              <a:t>Measurement</a:t>
            </a:r>
            <a:r>
              <a:rPr lang="pl-PL" sz="1400" dirty="0" smtClean="0"/>
              <a:t> of </a:t>
            </a:r>
            <a:r>
              <a:rPr lang="pl-PL" sz="1400" dirty="0" err="1" smtClean="0"/>
              <a:t>observable</a:t>
            </a:r>
            <a:r>
              <a:rPr lang="pl-PL" sz="1400" i="1" dirty="0" smtClean="0"/>
              <a:t> A</a:t>
            </a:r>
            <a:endParaRPr lang="en-GB" sz="1400" i="1" dirty="0"/>
          </a:p>
        </p:txBody>
      </p:sp>
      <p:sp>
        <p:nvSpPr>
          <p:cNvPr id="39" name="pole tekstowe 38"/>
          <p:cNvSpPr txBox="1"/>
          <p:nvPr/>
        </p:nvSpPr>
        <p:spPr>
          <a:xfrm>
            <a:off x="2620732" y="1349024"/>
            <a:ext cx="2008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 smtClean="0"/>
              <a:t>Evolution</a:t>
            </a:r>
            <a:endParaRPr lang="en-GB" sz="1400" i="1" dirty="0"/>
          </a:p>
        </p:txBody>
      </p:sp>
      <p:pic>
        <p:nvPicPr>
          <p:cNvPr id="19" name="Obraz 18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 = e^{i \hat{\Lambda} \varphi}$&#10;\end{document}&#10;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03688"/>
            <a:ext cx="1092799" cy="33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Obraz 19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hat{\Lambda} = \hat{n}_1 \otimes \openone $&#10;\end{document}&#10;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033" y="1725671"/>
            <a:ext cx="1224658" cy="27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pole tekstowe 44"/>
          <p:cNvSpPr txBox="1"/>
          <p:nvPr/>
        </p:nvSpPr>
        <p:spPr>
          <a:xfrm>
            <a:off x="4716016" y="1281877"/>
            <a:ext cx="3471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 smtClean="0"/>
              <a:t>Evolution</a:t>
            </a:r>
            <a:r>
              <a:rPr lang="pl-PL" sz="1400" dirty="0" smtClean="0"/>
              <a:t> generator</a:t>
            </a:r>
          </a:p>
          <a:p>
            <a:pPr algn="ctr"/>
            <a:r>
              <a:rPr lang="pl-PL" sz="1400" i="1" dirty="0" smtClean="0"/>
              <a:t>(numer of </a:t>
            </a:r>
            <a:r>
              <a:rPr lang="pl-PL" sz="1400" i="1" dirty="0" err="1" smtClean="0"/>
              <a:t>photons</a:t>
            </a:r>
            <a:r>
              <a:rPr lang="pl-PL" sz="1400" i="1" dirty="0" smtClean="0"/>
              <a:t> in the </a:t>
            </a:r>
            <a:r>
              <a:rPr lang="pl-PL" sz="1400" i="1" dirty="0" err="1" smtClean="0"/>
              <a:t>upper</a:t>
            </a:r>
            <a:r>
              <a:rPr lang="pl-PL" sz="1400" i="1" dirty="0" smtClean="0"/>
              <a:t> </a:t>
            </a:r>
            <a:r>
              <a:rPr lang="pl-PL" sz="1400" i="1" dirty="0" err="1" smtClean="0"/>
              <a:t>arm</a:t>
            </a:r>
            <a:r>
              <a:rPr lang="pl-PL" sz="1400" i="1" dirty="0" smtClean="0"/>
              <a:t>)</a:t>
            </a:r>
            <a:endParaRPr lang="en-GB" sz="1400" i="1" dirty="0"/>
          </a:p>
        </p:txBody>
      </p:sp>
      <p:pic>
        <p:nvPicPr>
          <p:cNvPr id="48" name="Obraz 4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796" y="5660781"/>
            <a:ext cx="1881115" cy="441787"/>
          </a:xfrm>
          <a:prstGeom prst="rect">
            <a:avLst/>
          </a:prstGeom>
          <a:noFill/>
          <a:ln/>
          <a:effectLst/>
        </p:spPr>
      </p:pic>
      <p:sp>
        <p:nvSpPr>
          <p:cNvPr id="49" name="pole tekstowe 48"/>
          <p:cNvSpPr txBox="1"/>
          <p:nvPr/>
        </p:nvSpPr>
        <p:spPr>
          <a:xfrm>
            <a:off x="287012" y="5037096"/>
            <a:ext cx="8569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Try to estimate a unitary shift generated </a:t>
            </a:r>
            <a:r>
              <a:rPr lang="en-US" b="1" dirty="0" smtClean="0"/>
              <a:t>by</a:t>
            </a:r>
            <a:r>
              <a:rPr lang="pl-PL" b="1" dirty="0" smtClean="0"/>
              <a:t> </a:t>
            </a:r>
            <a:r>
              <a:rPr lang="pl-PL" b="1" i="1" dirty="0" smtClean="0">
                <a:sym typeface="Symbol" panose="05050102010706020507" pitchFamily="18" charset="2"/>
              </a:rPr>
              <a:t></a:t>
            </a:r>
            <a:r>
              <a:rPr lang="pl-PL" b="1" dirty="0" smtClean="0"/>
              <a:t> </a:t>
            </a:r>
            <a:r>
              <a:rPr lang="pl-PL" dirty="0" smtClean="0"/>
              <a:t>(spectrum </a:t>
            </a:r>
            <a:r>
              <a:rPr lang="pl-PL" dirty="0" err="1" smtClean="0"/>
              <a:t>between</a:t>
            </a:r>
            <a:r>
              <a:rPr lang="pl-PL" dirty="0" smtClean="0"/>
              <a:t> 0 and n) </a:t>
            </a:r>
            <a:endParaRPr lang="en-US" dirty="0"/>
          </a:p>
        </p:txBody>
      </p:sp>
      <p:pic>
        <p:nvPicPr>
          <p:cNvPr id="51" name="Obraz 50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$&#10;\end{document}&#10;" title="IguanaTex Bitmap Display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573" y="2906635"/>
            <a:ext cx="335739" cy="308412"/>
          </a:xfrm>
          <a:prstGeom prst="rect">
            <a:avLst/>
          </a:prstGeom>
          <a:noFill/>
          <a:ln/>
          <a:effectLst/>
        </p:spPr>
      </p:pic>
      <p:sp>
        <p:nvSpPr>
          <p:cNvPr id="52" name="Prostokąt 51"/>
          <p:cNvSpPr/>
          <p:nvPr/>
        </p:nvSpPr>
        <p:spPr>
          <a:xfrm>
            <a:off x="5442673" y="2256408"/>
            <a:ext cx="584760" cy="1580572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/>
          </a:p>
        </p:txBody>
      </p:sp>
      <p:pic>
        <p:nvPicPr>
          <p:cNvPr id="23" name="Obraz 22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_\varphi}$&#10;\end{document}&#10;" title="IguanaTex Bitmap Display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645" y="2874121"/>
            <a:ext cx="525594" cy="325616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26108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38" grpId="0"/>
      <p:bldP spid="39" grpId="0"/>
      <p:bldP spid="45" grpId="0"/>
      <p:bldP spid="49" grpId="0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1908" y="67856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Heisenberg limit</a:t>
            </a:r>
            <a:br>
              <a:rPr lang="pl-PL" dirty="0" smtClean="0"/>
            </a:br>
            <a:r>
              <a:rPr lang="pl-PL" sz="2200" dirty="0" smtClean="0"/>
              <a:t>a </a:t>
            </a:r>
            <a:r>
              <a:rPr lang="pl-PL" sz="2200" dirty="0" err="1" smtClean="0"/>
              <a:t>simple</a:t>
            </a:r>
            <a:r>
              <a:rPr lang="pl-PL" sz="2200" dirty="0" smtClean="0"/>
              <a:t> </a:t>
            </a:r>
            <a:r>
              <a:rPr lang="pl-PL" sz="2200" dirty="0" err="1" smtClean="0"/>
              <a:t>intuitive</a:t>
            </a:r>
            <a:r>
              <a:rPr lang="pl-PL" sz="2200" dirty="0" smtClean="0"/>
              <a:t> </a:t>
            </a:r>
            <a:r>
              <a:rPr lang="pl-PL" sz="2200" dirty="0" err="1" smtClean="0"/>
              <a:t>derivation</a:t>
            </a:r>
            <a:endParaRPr lang="pl-PL" sz="2200" dirty="0"/>
          </a:p>
        </p:txBody>
      </p:sp>
      <p:pic>
        <p:nvPicPr>
          <p:cNvPr id="48" name="Obraz 4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131" y="1659046"/>
            <a:ext cx="1881115" cy="441787"/>
          </a:xfrm>
          <a:prstGeom prst="rect">
            <a:avLst/>
          </a:prstGeom>
          <a:noFill/>
          <a:ln/>
          <a:effectLst/>
        </p:spPr>
      </p:pic>
      <p:sp>
        <p:nvSpPr>
          <p:cNvPr id="49" name="pole tekstowe 48"/>
          <p:cNvSpPr txBox="1"/>
          <p:nvPr/>
        </p:nvSpPr>
        <p:spPr>
          <a:xfrm>
            <a:off x="171908" y="1248826"/>
            <a:ext cx="8569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Try to estimate a unitary shift generated </a:t>
            </a:r>
            <a:r>
              <a:rPr lang="en-US" b="1" dirty="0" smtClean="0"/>
              <a:t>by</a:t>
            </a:r>
            <a:r>
              <a:rPr lang="pl-PL" b="1" dirty="0" smtClean="0"/>
              <a:t> </a:t>
            </a:r>
            <a:r>
              <a:rPr lang="pl-PL" b="1" i="1" dirty="0" smtClean="0">
                <a:sym typeface="Symbol" panose="05050102010706020507" pitchFamily="18" charset="2"/>
              </a:rPr>
              <a:t></a:t>
            </a:r>
            <a:r>
              <a:rPr lang="pl-PL" b="1" dirty="0" smtClean="0"/>
              <a:t> </a:t>
            </a:r>
            <a:r>
              <a:rPr lang="pl-PL" dirty="0" smtClean="0"/>
              <a:t>(spectrum </a:t>
            </a:r>
            <a:r>
              <a:rPr lang="pl-PL" dirty="0" err="1" smtClean="0"/>
              <a:t>between</a:t>
            </a:r>
            <a:r>
              <a:rPr lang="pl-PL" dirty="0" smtClean="0"/>
              <a:t> 0 and n) </a:t>
            </a:r>
            <a:endParaRPr lang="en-US" dirty="0"/>
          </a:p>
        </p:txBody>
      </p:sp>
      <p:sp>
        <p:nvSpPr>
          <p:cNvPr id="25" name="Prostokąt 24"/>
          <p:cNvSpPr/>
          <p:nvPr/>
        </p:nvSpPr>
        <p:spPr>
          <a:xfrm>
            <a:off x="5976459" y="4171322"/>
            <a:ext cx="1963711" cy="797854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225355" y="2220007"/>
            <a:ext cx="8700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We </a:t>
            </a:r>
            <a:r>
              <a:rPr lang="pl-PL" b="1" dirty="0" err="1" smtClean="0"/>
              <a:t>extract</a:t>
            </a:r>
            <a:r>
              <a:rPr lang="pl-PL" b="1" dirty="0" smtClean="0"/>
              <a:t> </a:t>
            </a:r>
            <a:r>
              <a:rPr lang="pl-PL" b="1" dirty="0" err="1" smtClean="0"/>
              <a:t>information</a:t>
            </a:r>
            <a:r>
              <a:rPr lang="pl-PL" b="1" dirty="0" smtClean="0"/>
              <a:t> by </a:t>
            </a:r>
            <a:r>
              <a:rPr lang="pl-PL" b="1" dirty="0" err="1" smtClean="0"/>
              <a:t>measuring</a:t>
            </a:r>
            <a:r>
              <a:rPr lang="pl-PL" b="1" dirty="0" smtClean="0"/>
              <a:t> </a:t>
            </a:r>
            <a:r>
              <a:rPr lang="pl-PL" b="1" dirty="0" err="1" smtClean="0"/>
              <a:t>observable</a:t>
            </a:r>
            <a:r>
              <a:rPr lang="pl-PL" b="1" dirty="0" smtClean="0"/>
              <a:t> A</a:t>
            </a:r>
            <a:endParaRPr lang="en-GB" b="1" dirty="0"/>
          </a:p>
        </p:txBody>
      </p:sp>
      <p:pic>
        <p:nvPicPr>
          <p:cNvPr id="28" name="Obraz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389" y="2555305"/>
            <a:ext cx="2391905" cy="398953"/>
          </a:xfrm>
          <a:prstGeom prst="rect">
            <a:avLst/>
          </a:prstGeom>
          <a:noFill/>
          <a:ln/>
          <a:effectLst/>
        </p:spPr>
      </p:pic>
      <p:pic>
        <p:nvPicPr>
          <p:cNvPr id="29" name="Obraz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10" y="3447072"/>
            <a:ext cx="1693916" cy="577071"/>
          </a:xfrm>
          <a:prstGeom prst="rect">
            <a:avLst/>
          </a:prstGeom>
          <a:noFill/>
          <a:ln/>
          <a:effectLst/>
        </p:spPr>
      </p:pic>
      <p:grpSp>
        <p:nvGrpSpPr>
          <p:cNvPr id="30" name="Grupa 29"/>
          <p:cNvGrpSpPr/>
          <p:nvPr/>
        </p:nvGrpSpPr>
        <p:grpSpPr>
          <a:xfrm>
            <a:off x="257655" y="3013251"/>
            <a:ext cx="8700668" cy="369332"/>
            <a:chOff x="225355" y="3112903"/>
            <a:chExt cx="8700668" cy="369332"/>
          </a:xfrm>
        </p:grpSpPr>
        <p:sp>
          <p:nvSpPr>
            <p:cNvPr id="31" name="Prostokąt 30"/>
            <p:cNvSpPr/>
            <p:nvPr/>
          </p:nvSpPr>
          <p:spPr>
            <a:xfrm>
              <a:off x="225355" y="3112903"/>
              <a:ext cx="87006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 smtClean="0"/>
                <a:t>Linear</a:t>
              </a:r>
              <a:r>
                <a:rPr lang="pl-PL" b="1" dirty="0" smtClean="0"/>
                <a:t> </a:t>
              </a:r>
              <a:r>
                <a:rPr lang="en-GB" b="1" dirty="0" smtClean="0"/>
                <a:t>error</a:t>
              </a:r>
              <a:r>
                <a:rPr lang="pl-PL" b="1" dirty="0" smtClean="0"/>
                <a:t> </a:t>
              </a:r>
              <a:r>
                <a:rPr lang="en-GB" b="1" dirty="0" smtClean="0"/>
                <a:t>propagation formula for estimating </a:t>
              </a:r>
              <a:endParaRPr lang="en-GB" b="1" dirty="0"/>
            </a:p>
          </p:txBody>
        </p:sp>
        <p:pic>
          <p:nvPicPr>
            <p:cNvPr id="32" name="Obraz 31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4294" y="3218790"/>
              <a:ext cx="172522" cy="209391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33" name="Obraz 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20" y="3492689"/>
            <a:ext cx="3061800" cy="487008"/>
          </a:xfrm>
          <a:prstGeom prst="rect">
            <a:avLst/>
          </a:prstGeom>
          <a:noFill/>
          <a:ln/>
          <a:effectLst/>
        </p:spPr>
      </p:pic>
      <p:sp>
        <p:nvSpPr>
          <p:cNvPr id="34" name="Prostokąt 33"/>
          <p:cNvSpPr/>
          <p:nvPr/>
        </p:nvSpPr>
        <p:spPr>
          <a:xfrm>
            <a:off x="233695" y="4025872"/>
            <a:ext cx="8700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Apply the </a:t>
            </a:r>
            <a:r>
              <a:rPr lang="en-GB" b="1" dirty="0" smtClean="0">
                <a:solidFill>
                  <a:srgbClr val="FF0000"/>
                </a:solidFill>
              </a:rPr>
              <a:t>Heisenberg</a:t>
            </a:r>
            <a:r>
              <a:rPr lang="en-GB" b="1" dirty="0" smtClean="0"/>
              <a:t> uncertainty relation: </a:t>
            </a:r>
            <a:endParaRPr lang="en-GB" b="1" dirty="0"/>
          </a:p>
        </p:txBody>
      </p:sp>
      <p:pic>
        <p:nvPicPr>
          <p:cNvPr id="7" name="Obraz 6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&#10;\Delta A \geq  \frac{|\bra{\psi_\varphi}[\hat{A},\hat{\Lambda}]\ket{\psi_{\varphi}}  |}{2\Delta \Lambda} = \frac{\left| \frac{\t{d} A(\varphi)}{\t{d}\varphi} \right|}{2 \Delta \Lambda}&#10;$&#10;\end{document}&#10;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83" y="4430692"/>
            <a:ext cx="3885435" cy="569929"/>
          </a:xfrm>
          <a:prstGeom prst="rect">
            <a:avLst/>
          </a:prstGeom>
          <a:noFill/>
          <a:ln/>
          <a:effectLst/>
        </p:spPr>
      </p:pic>
      <p:pic>
        <p:nvPicPr>
          <p:cNvPr id="6" name="Obraz 5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\Delta \tilde{\varphi} \geq  \frac{1}{2 \Delta \Lambda}&#10;$$&#10;\end{document}&#10;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22" y="4228980"/>
            <a:ext cx="1500202" cy="664267"/>
          </a:xfrm>
          <a:prstGeom prst="rect">
            <a:avLst/>
          </a:prstGeom>
          <a:noFill/>
          <a:ln/>
          <a:effectLst/>
        </p:spPr>
      </p:pic>
      <p:sp>
        <p:nvSpPr>
          <p:cNvPr id="40" name="Prostokąt 39"/>
          <p:cNvSpPr/>
          <p:nvPr/>
        </p:nvSpPr>
        <p:spPr>
          <a:xfrm>
            <a:off x="5976459" y="5270506"/>
            <a:ext cx="3677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 smtClean="0"/>
              <a:t>RMSD of </a:t>
            </a:r>
            <a:r>
              <a:rPr lang="pl-PL" sz="1400" dirty="0"/>
              <a:t>the generator</a:t>
            </a:r>
            <a:endParaRPr lang="en-GB" sz="1400" dirty="0"/>
          </a:p>
        </p:txBody>
      </p:sp>
      <p:cxnSp>
        <p:nvCxnSpPr>
          <p:cNvPr id="41" name="Łącznik prosty ze strzałką 40"/>
          <p:cNvCxnSpPr>
            <a:stCxn id="40" idx="0"/>
          </p:cNvCxnSpPr>
          <p:nvPr/>
        </p:nvCxnSpPr>
        <p:spPr>
          <a:xfrm flipH="1" flipV="1">
            <a:off x="7526379" y="4969176"/>
            <a:ext cx="288596" cy="3013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rostokąt 41"/>
          <p:cNvSpPr/>
          <p:nvPr/>
        </p:nvSpPr>
        <p:spPr>
          <a:xfrm>
            <a:off x="2538789" y="5092968"/>
            <a:ext cx="40056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/>
              <a:t>Estimation uncertainty</a:t>
            </a:r>
            <a:endParaRPr lang="pl-PL" sz="1400" dirty="0" smtClean="0"/>
          </a:p>
          <a:p>
            <a:pPr algn="ctr"/>
            <a:r>
              <a:rPr lang="pl-PL" sz="1400" dirty="0" smtClean="0"/>
              <a:t>(not </a:t>
            </a:r>
            <a:r>
              <a:rPr lang="pl-PL" sz="1400" dirty="0" err="1" smtClean="0"/>
              <a:t>an</a:t>
            </a:r>
            <a:r>
              <a:rPr lang="pl-PL" sz="1400" dirty="0" smtClean="0"/>
              <a:t> RMSD of </a:t>
            </a:r>
            <a:r>
              <a:rPr lang="pl-PL" sz="1400" dirty="0" err="1" smtClean="0"/>
              <a:t>some</a:t>
            </a:r>
            <a:r>
              <a:rPr lang="pl-PL" sz="1400" dirty="0" smtClean="0"/>
              <a:t> operator)</a:t>
            </a:r>
            <a:endParaRPr lang="en-GB" sz="1400" dirty="0"/>
          </a:p>
        </p:txBody>
      </p:sp>
      <p:cxnSp>
        <p:nvCxnSpPr>
          <p:cNvPr id="43" name="Łącznik prosty ze strzałką 42"/>
          <p:cNvCxnSpPr/>
          <p:nvPr/>
        </p:nvCxnSpPr>
        <p:spPr>
          <a:xfrm flipV="1">
            <a:off x="4527602" y="4596630"/>
            <a:ext cx="1690620" cy="5336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upa 45"/>
          <p:cNvGrpSpPr/>
          <p:nvPr/>
        </p:nvGrpSpPr>
        <p:grpSpPr>
          <a:xfrm>
            <a:off x="225355" y="5669831"/>
            <a:ext cx="8280400" cy="943393"/>
            <a:chOff x="321170" y="5662051"/>
            <a:chExt cx="8280400" cy="943393"/>
          </a:xfrm>
        </p:grpSpPr>
        <p:sp>
          <p:nvSpPr>
            <p:cNvPr id="47" name="Rectangle 39 1 1 2 2"/>
            <p:cNvSpPr>
              <a:spLocks noChangeArrowheads="1"/>
            </p:cNvSpPr>
            <p:nvPr/>
          </p:nvSpPr>
          <p:spPr bwMode="auto">
            <a:xfrm>
              <a:off x="321170" y="5662051"/>
              <a:ext cx="8280400" cy="377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pl-PL" sz="2000" b="1" dirty="0" smtClean="0"/>
                <a:t>To </a:t>
              </a:r>
              <a:r>
                <a:rPr lang="pl-PL" sz="2000" b="1" dirty="0" err="1" smtClean="0"/>
                <a:t>maximize</a:t>
              </a:r>
              <a:r>
                <a:rPr lang="pl-PL" sz="2000" b="1" dirty="0" smtClean="0"/>
                <a:t> the </a:t>
              </a:r>
              <a:r>
                <a:rPr lang="pl-PL" sz="2000" b="1" dirty="0" err="1" smtClean="0"/>
                <a:t>variance</a:t>
              </a:r>
              <a:r>
                <a:rPr lang="pl-PL" sz="2000" b="1" dirty="0" smtClean="0"/>
                <a:t> of </a:t>
              </a:r>
              <a:r>
                <a:rPr lang="pl-PL" sz="2000" b="1" dirty="0" smtClean="0">
                  <a:sym typeface="Symbol" panose="05050102010706020507" pitchFamily="18" charset="2"/>
                </a:rPr>
                <a:t> </a:t>
              </a:r>
              <a:r>
                <a:rPr lang="pl-PL" sz="2000" b="1" dirty="0" err="1" smtClean="0"/>
                <a:t>choose</a:t>
              </a:r>
              <a:r>
                <a:rPr lang="pl-PL" sz="2000" b="1" dirty="0" smtClean="0"/>
                <a:t>:</a:t>
              </a:r>
              <a:endParaRPr lang="en-GB" sz="2000" b="1" dirty="0"/>
            </a:p>
          </p:txBody>
        </p:sp>
        <p:pic>
          <p:nvPicPr>
            <p:cNvPr id="50" name="Obraz 49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 = \frac{1}{\sqrt{2}}(\ket{n,0} + \ket{0,n})$&#10;\end{document}&#10;" title="IguanaTex Bitmap Display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681" y="6066469"/>
              <a:ext cx="2994390" cy="41387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3" name="Obraz 52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Delta  \tilde{\varphi} \geq \frac{1}{n}$$&#10;\end{document}&#10;" title="IguanaTex Bitmap Display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 rotWithShape="1"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676" t="-8383" r="-5676" b="-8383"/>
            <a:stretch/>
          </p:blipFill>
          <p:spPr>
            <a:xfrm>
              <a:off x="6828055" y="5764137"/>
              <a:ext cx="1337159" cy="841307"/>
            </a:xfrm>
            <a:prstGeom prst="rect">
              <a:avLst/>
            </a:prstGeom>
            <a:solidFill>
              <a:srgbClr val="FFFF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481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34" grpId="0"/>
      <p:bldP spid="40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75970" y="45511"/>
            <a:ext cx="8868030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Alternative</a:t>
            </a:r>
            <a:r>
              <a:rPr lang="pl-PL" dirty="0" smtClean="0"/>
              <a:t> </a:t>
            </a:r>
            <a:r>
              <a:rPr lang="pl-PL" dirty="0" err="1" smtClean="0"/>
              <a:t>derivation</a:t>
            </a:r>
            <a:r>
              <a:rPr lang="pl-PL" dirty="0" smtClean="0"/>
              <a:t> </a:t>
            </a:r>
            <a:r>
              <a:rPr lang="pl-PL" dirty="0" err="1" smtClean="0"/>
              <a:t>using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The Quantum </a:t>
            </a:r>
            <a:r>
              <a:rPr lang="pl-PL" dirty="0" err="1" smtClean="0"/>
              <a:t>Cramer-Rao</a:t>
            </a:r>
            <a:r>
              <a:rPr lang="pl-PL" dirty="0" smtClean="0"/>
              <a:t> </a:t>
            </a:r>
            <a:r>
              <a:rPr lang="pl-PL" dirty="0" err="1" smtClean="0"/>
              <a:t>bound</a:t>
            </a:r>
            <a:endParaRPr lang="pl-PL" dirty="0"/>
          </a:p>
        </p:txBody>
      </p:sp>
      <p:grpSp>
        <p:nvGrpSpPr>
          <p:cNvPr id="43" name="Grupa 42"/>
          <p:cNvGrpSpPr/>
          <p:nvPr/>
        </p:nvGrpSpPr>
        <p:grpSpPr>
          <a:xfrm>
            <a:off x="256464" y="1390336"/>
            <a:ext cx="3960688" cy="1598182"/>
            <a:chOff x="255955" y="2162801"/>
            <a:chExt cx="3960688" cy="1598182"/>
          </a:xfrm>
        </p:grpSpPr>
        <p:sp>
          <p:nvSpPr>
            <p:cNvPr id="4" name="Rectangle 39 1 1"/>
            <p:cNvSpPr>
              <a:spLocks noChangeArrowheads="1"/>
            </p:cNvSpPr>
            <p:nvPr/>
          </p:nvSpPr>
          <p:spPr bwMode="auto">
            <a:xfrm>
              <a:off x="255955" y="2162801"/>
              <a:ext cx="3960688" cy="815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pl-PL" b="1" dirty="0" smtClean="0"/>
                <a:t>Quantum </a:t>
              </a:r>
              <a:r>
                <a:rPr lang="pl-PL" b="1" dirty="0" err="1" smtClean="0"/>
                <a:t>Cramer-Rao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inequality</a:t>
              </a:r>
              <a:endParaRPr lang="pl-PL" b="1" dirty="0"/>
            </a:p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pl-PL" sz="1400" dirty="0" err="1" smtClean="0"/>
                <a:t>valid</a:t>
              </a:r>
              <a:r>
                <a:rPr lang="pl-PL" sz="1400" dirty="0" smtClean="0"/>
                <a:t> for </a:t>
              </a:r>
              <a:r>
                <a:rPr lang="pl-PL" sz="1400" dirty="0" err="1" smtClean="0"/>
                <a:t>any</a:t>
              </a:r>
              <a:r>
                <a:rPr lang="pl-PL" sz="1400" dirty="0" smtClean="0"/>
                <a:t> </a:t>
              </a:r>
              <a:r>
                <a:rPr lang="pl-PL" sz="1400" dirty="0" err="1" smtClean="0"/>
                <a:t>locally</a:t>
              </a:r>
              <a:r>
                <a:rPr lang="pl-PL" sz="1400" dirty="0" smtClean="0"/>
                <a:t> </a:t>
              </a:r>
              <a:r>
                <a:rPr lang="pl-PL" sz="1400" dirty="0" err="1" smtClean="0"/>
                <a:t>unbiased</a:t>
              </a:r>
              <a:r>
                <a:rPr lang="pl-PL" sz="1400" dirty="0" smtClean="0"/>
                <a:t> </a:t>
              </a:r>
              <a:r>
                <a:rPr lang="pl-PL" sz="1400" dirty="0" err="1" smtClean="0"/>
                <a:t>estimator</a:t>
              </a:r>
              <a:endParaRPr lang="pl-PL" sz="1400" dirty="0" smtClean="0"/>
            </a:p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pl-PL" sz="1400" dirty="0"/>
                <a:t>a</a:t>
              </a:r>
              <a:r>
                <a:rPr lang="pl-PL" sz="1400" dirty="0" smtClean="0"/>
                <a:t>nd </a:t>
              </a:r>
              <a:r>
                <a:rPr lang="pl-PL" sz="1400" dirty="0" err="1" smtClean="0"/>
                <a:t>arbitrary</a:t>
              </a:r>
              <a:r>
                <a:rPr lang="pl-PL" sz="1400" dirty="0" smtClean="0"/>
                <a:t> </a:t>
              </a:r>
              <a:r>
                <a:rPr lang="pl-PL" sz="1400" dirty="0" err="1" smtClean="0"/>
                <a:t>measurements</a:t>
              </a:r>
              <a:endParaRPr lang="en-GB" sz="1400" dirty="0"/>
            </a:p>
          </p:txBody>
        </p:sp>
        <p:pic>
          <p:nvPicPr>
            <p:cNvPr id="5" name="Obraz 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774" t="-4475" r="-1774" b="-4475"/>
            <a:stretch/>
          </p:blipFill>
          <p:spPr>
            <a:xfrm>
              <a:off x="1299687" y="2905985"/>
              <a:ext cx="1710021" cy="85499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</p:grpSp>
      <p:grpSp>
        <p:nvGrpSpPr>
          <p:cNvPr id="44" name="Grupa 43"/>
          <p:cNvGrpSpPr/>
          <p:nvPr/>
        </p:nvGrpSpPr>
        <p:grpSpPr>
          <a:xfrm>
            <a:off x="4434979" y="1409744"/>
            <a:ext cx="3878561" cy="1415873"/>
            <a:chOff x="4434470" y="2182209"/>
            <a:chExt cx="3878561" cy="1415873"/>
          </a:xfrm>
        </p:grpSpPr>
        <p:pic>
          <p:nvPicPr>
            <p:cNvPr id="6" name="Obraz 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4470" y="2645896"/>
              <a:ext cx="3878561" cy="37207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" name="Obraz 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5657" y="3089652"/>
              <a:ext cx="1412298" cy="50843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8" name="Rectangle 39 1 2 1"/>
            <p:cNvSpPr>
              <a:spLocks noChangeArrowheads="1"/>
            </p:cNvSpPr>
            <p:nvPr/>
          </p:nvSpPr>
          <p:spPr bwMode="auto">
            <a:xfrm>
              <a:off x="4668517" y="2182209"/>
              <a:ext cx="3600400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pl-PL" b="1" dirty="0" smtClean="0">
                  <a:latin typeface="+mj-lt"/>
                  <a:cs typeface="Times" panose="02020603050405020304" pitchFamily="18" charset="0"/>
                </a:rPr>
                <a:t>Quantum Fisher </a:t>
              </a:r>
              <a:r>
                <a:rPr lang="pl-PL" b="1" dirty="0">
                  <a:latin typeface="+mj-lt"/>
                  <a:cs typeface="Times" panose="02020603050405020304" pitchFamily="18" charset="0"/>
                </a:rPr>
                <a:t>I</a:t>
              </a:r>
              <a:r>
                <a:rPr lang="pl-PL" b="1" dirty="0" smtClean="0">
                  <a:latin typeface="+mj-lt"/>
                  <a:cs typeface="Times" panose="02020603050405020304" pitchFamily="18" charset="0"/>
                </a:rPr>
                <a:t>nformation</a:t>
              </a:r>
              <a:endParaRPr lang="en-GB" b="1" dirty="0">
                <a:latin typeface="+mj-lt"/>
                <a:cs typeface="Times" panose="02020603050405020304" pitchFamily="18" charset="0"/>
              </a:endParaRPr>
            </a:p>
          </p:txBody>
        </p:sp>
      </p:grpSp>
      <p:grpSp>
        <p:nvGrpSpPr>
          <p:cNvPr id="47" name="Grupa 46"/>
          <p:cNvGrpSpPr/>
          <p:nvPr/>
        </p:nvGrpSpPr>
        <p:grpSpPr>
          <a:xfrm>
            <a:off x="202266" y="2893813"/>
            <a:ext cx="8280400" cy="906883"/>
            <a:chOff x="201757" y="3666278"/>
            <a:chExt cx="8280400" cy="906883"/>
          </a:xfrm>
        </p:grpSpPr>
        <p:grpSp>
          <p:nvGrpSpPr>
            <p:cNvPr id="41" name="Grupa 40"/>
            <p:cNvGrpSpPr/>
            <p:nvPr/>
          </p:nvGrpSpPr>
          <p:grpSpPr>
            <a:xfrm>
              <a:off x="201757" y="3666278"/>
              <a:ext cx="8280400" cy="868115"/>
              <a:chOff x="321170" y="3934603"/>
              <a:chExt cx="8280400" cy="868115"/>
            </a:xfrm>
          </p:grpSpPr>
          <p:sp>
            <p:nvSpPr>
              <p:cNvPr id="26" name="Rectangle 39 1 1 2 1"/>
              <p:cNvSpPr>
                <a:spLocks noChangeArrowheads="1"/>
              </p:cNvSpPr>
              <p:nvPr/>
            </p:nvSpPr>
            <p:spPr bwMode="auto">
              <a:xfrm>
                <a:off x="321170" y="3934603"/>
                <a:ext cx="8280400" cy="377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pl-PL" sz="2000" b="1" dirty="0" smtClean="0"/>
                  <a:t>General </a:t>
                </a:r>
                <a:r>
                  <a:rPr lang="pl-PL" sz="2000" b="1" dirty="0" err="1" smtClean="0"/>
                  <a:t>unitary</a:t>
                </a:r>
                <a:r>
                  <a:rPr lang="pl-PL" sz="2000" b="1" dirty="0" smtClean="0"/>
                  <a:t> </a:t>
                </a:r>
                <a:r>
                  <a:rPr lang="pl-PL" sz="2000" b="1" dirty="0" err="1" smtClean="0"/>
                  <a:t>parameter</a:t>
                </a:r>
                <a:r>
                  <a:rPr lang="pl-PL" sz="2000" b="1" dirty="0" smtClean="0"/>
                  <a:t> </a:t>
                </a:r>
                <a:r>
                  <a:rPr lang="pl-PL" sz="2000" b="1" dirty="0" err="1" smtClean="0"/>
                  <a:t>encoding</a:t>
                </a:r>
                <a:endParaRPr lang="en-GB" sz="2000" b="1" dirty="0"/>
              </a:p>
            </p:txBody>
          </p:sp>
          <p:pic>
            <p:nvPicPr>
              <p:cNvPr id="27" name="Obraz 26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2789" y="4441222"/>
                <a:ext cx="1915115" cy="361496"/>
              </a:xfrm>
              <a:prstGeom prst="rect">
                <a:avLst/>
              </a:prstGeom>
              <a:gradFill flip="none"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  <a:tileRect/>
              </a:gradFill>
              <a:ln/>
              <a:effectLst/>
            </p:spPr>
          </p:pic>
        </p:grpSp>
        <p:pic>
          <p:nvPicPr>
            <p:cNvPr id="28" name="Obraz 2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595" y="4221596"/>
              <a:ext cx="3359532" cy="29660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9" name="Obraz 2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712" t="-5751" r="-1712" b="-5751"/>
            <a:stretch/>
          </p:blipFill>
          <p:spPr>
            <a:xfrm>
              <a:off x="6790157" y="3817161"/>
              <a:ext cx="1692000" cy="756000"/>
            </a:xfrm>
            <a:prstGeom prst="rect">
              <a:avLst/>
            </a:prstGeom>
            <a:solidFill>
              <a:srgbClr val="FFFF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pic>
      </p:grpSp>
      <p:grpSp>
        <p:nvGrpSpPr>
          <p:cNvPr id="46" name="Grupa 45"/>
          <p:cNvGrpSpPr/>
          <p:nvPr/>
        </p:nvGrpSpPr>
        <p:grpSpPr>
          <a:xfrm>
            <a:off x="225170" y="4311496"/>
            <a:ext cx="8280400" cy="818291"/>
            <a:chOff x="321170" y="5662051"/>
            <a:chExt cx="8280400" cy="818291"/>
          </a:xfrm>
        </p:grpSpPr>
        <p:sp>
          <p:nvSpPr>
            <p:cNvPr id="34" name="Rectangle 39 1 1 2 2"/>
            <p:cNvSpPr>
              <a:spLocks noChangeArrowheads="1"/>
            </p:cNvSpPr>
            <p:nvPr/>
          </p:nvSpPr>
          <p:spPr bwMode="auto">
            <a:xfrm>
              <a:off x="321170" y="5662051"/>
              <a:ext cx="8280400" cy="377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pl-PL" sz="2000" b="1" dirty="0" smtClean="0"/>
                <a:t>To </a:t>
              </a:r>
              <a:r>
                <a:rPr lang="pl-PL" sz="2000" b="1" dirty="0" err="1" smtClean="0"/>
                <a:t>maximize</a:t>
              </a:r>
              <a:r>
                <a:rPr lang="pl-PL" sz="2000" b="1" dirty="0" smtClean="0"/>
                <a:t> the </a:t>
              </a:r>
              <a:r>
                <a:rPr lang="pl-PL" sz="2000" b="1" dirty="0" err="1" smtClean="0"/>
                <a:t>variance</a:t>
              </a:r>
              <a:r>
                <a:rPr lang="pl-PL" sz="2000" b="1" dirty="0" smtClean="0"/>
                <a:t> of </a:t>
              </a:r>
              <a:r>
                <a:rPr lang="pl-PL" sz="2000" b="1" dirty="0" smtClean="0">
                  <a:sym typeface="Symbol" panose="05050102010706020507" pitchFamily="18" charset="2"/>
                </a:rPr>
                <a:t> </a:t>
              </a:r>
              <a:r>
                <a:rPr lang="pl-PL" sz="2000" b="1" dirty="0" err="1" smtClean="0"/>
                <a:t>choose</a:t>
              </a:r>
              <a:r>
                <a:rPr lang="pl-PL" sz="2000" b="1" dirty="0" smtClean="0"/>
                <a:t>:</a:t>
              </a:r>
              <a:endParaRPr lang="en-GB" sz="2000" b="1" dirty="0"/>
            </a:p>
          </p:txBody>
        </p:sp>
        <p:pic>
          <p:nvPicPr>
            <p:cNvPr id="36" name="Obraz 35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 = \frac{1}{\sqrt{2}}(\ket{n,0} + \ket{0,n})$&#10;\end{document}&#10;" title="IguanaTex Bitmap Display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681" y="6066469"/>
              <a:ext cx="2994390" cy="413873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37" name="Prostokąt 36"/>
          <p:cNvSpPr/>
          <p:nvPr/>
        </p:nvSpPr>
        <p:spPr>
          <a:xfrm>
            <a:off x="3466936" y="5270265"/>
            <a:ext cx="2826700" cy="1356673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9" name="Obraz 38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 \tilde{\varphi} \geq  \frac{1}{n}  $$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59" y="5819778"/>
            <a:ext cx="1071042" cy="636779"/>
          </a:xfrm>
          <a:prstGeom prst="rect">
            <a:avLst/>
          </a:prstGeom>
          <a:noFill/>
          <a:ln/>
          <a:effectLst/>
        </p:spPr>
      </p:pic>
      <p:sp>
        <p:nvSpPr>
          <p:cNvPr id="48" name="pole tekstowe 47"/>
          <p:cNvSpPr txBox="1"/>
          <p:nvPr/>
        </p:nvSpPr>
        <p:spPr>
          <a:xfrm>
            <a:off x="3583665" y="5457342"/>
            <a:ext cx="2593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/>
              <a:t>The Heisenberg limit: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3293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rostokąt 49"/>
          <p:cNvSpPr/>
          <p:nvPr/>
        </p:nvSpPr>
        <p:spPr>
          <a:xfrm>
            <a:off x="3208877" y="5007598"/>
            <a:ext cx="2826700" cy="1356673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0" name="Łącznik prosty 89"/>
          <p:cNvCxnSpPr/>
          <p:nvPr/>
        </p:nvCxnSpPr>
        <p:spPr>
          <a:xfrm>
            <a:off x="1456164" y="2402087"/>
            <a:ext cx="581595" cy="4896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Łącznik prosty 90"/>
          <p:cNvCxnSpPr/>
          <p:nvPr/>
        </p:nvCxnSpPr>
        <p:spPr>
          <a:xfrm>
            <a:off x="2968312" y="2402087"/>
            <a:ext cx="1065735" cy="4544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Prostokąt 97"/>
          <p:cNvSpPr/>
          <p:nvPr/>
        </p:nvSpPr>
        <p:spPr>
          <a:xfrm>
            <a:off x="3317268" y="2188777"/>
            <a:ext cx="504691" cy="52018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99" name="Obraz 53 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48784" y="2348881"/>
            <a:ext cx="182916" cy="22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0" name="Łącznik prosty 99"/>
          <p:cNvCxnSpPr/>
          <p:nvPr/>
        </p:nvCxnSpPr>
        <p:spPr>
          <a:xfrm flipH="1" flipV="1">
            <a:off x="4858771" y="3111459"/>
            <a:ext cx="557833" cy="4069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Łącznik prosty 100"/>
          <p:cNvCxnSpPr/>
          <p:nvPr/>
        </p:nvCxnSpPr>
        <p:spPr>
          <a:xfrm flipV="1">
            <a:off x="4481684" y="2436762"/>
            <a:ext cx="934920" cy="6287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Łącznik prosty 101"/>
          <p:cNvCxnSpPr/>
          <p:nvPr/>
        </p:nvCxnSpPr>
        <p:spPr>
          <a:xfrm flipV="1">
            <a:off x="4090657" y="3014099"/>
            <a:ext cx="661307" cy="515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Prostokąt 102"/>
          <p:cNvSpPr/>
          <p:nvPr/>
        </p:nvSpPr>
        <p:spPr>
          <a:xfrm>
            <a:off x="4318208" y="2870808"/>
            <a:ext cx="814234" cy="24480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104" name="Łącznik prosty 103"/>
          <p:cNvCxnSpPr>
            <a:endCxn id="103" idx="0"/>
          </p:cNvCxnSpPr>
          <p:nvPr/>
        </p:nvCxnSpPr>
        <p:spPr>
          <a:xfrm>
            <a:off x="4034047" y="2443253"/>
            <a:ext cx="691279" cy="4275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Łącznik prosty 92"/>
          <p:cNvCxnSpPr/>
          <p:nvPr/>
        </p:nvCxnSpPr>
        <p:spPr>
          <a:xfrm flipH="1" flipV="1">
            <a:off x="2177843" y="3096783"/>
            <a:ext cx="658833" cy="4393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Łącznik prosty 93"/>
          <p:cNvCxnSpPr/>
          <p:nvPr/>
        </p:nvCxnSpPr>
        <p:spPr>
          <a:xfrm flipV="1">
            <a:off x="2037759" y="2402087"/>
            <a:ext cx="930553" cy="6508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Łącznik prosty 94"/>
          <p:cNvCxnSpPr/>
          <p:nvPr/>
        </p:nvCxnSpPr>
        <p:spPr>
          <a:xfrm flipV="1">
            <a:off x="1456164" y="3136501"/>
            <a:ext cx="570335" cy="3931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Prostokąt 95"/>
          <p:cNvSpPr/>
          <p:nvPr/>
        </p:nvSpPr>
        <p:spPr>
          <a:xfrm>
            <a:off x="1688803" y="2891696"/>
            <a:ext cx="814234" cy="24480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97" name="Łącznik prosty 96"/>
          <p:cNvCxnSpPr/>
          <p:nvPr/>
        </p:nvCxnSpPr>
        <p:spPr>
          <a:xfrm>
            <a:off x="2836675" y="3536165"/>
            <a:ext cx="1253982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7" name="Obraz 116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$&#10;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80" y="2839004"/>
            <a:ext cx="335739" cy="308412"/>
          </a:xfrm>
          <a:prstGeom prst="rect">
            <a:avLst/>
          </a:prstGeom>
          <a:noFill/>
          <a:ln/>
          <a:effectLst/>
        </p:spPr>
      </p:pic>
      <p:pic>
        <p:nvPicPr>
          <p:cNvPr id="9" name="Obraz 8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 \tilde{\varphi} \geq  \frac{1}{n}  $$&#10;\end{document}&#10;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400" y="5557111"/>
            <a:ext cx="1071042" cy="636779"/>
          </a:xfrm>
          <a:prstGeom prst="rect">
            <a:avLst/>
          </a:prstGeom>
          <a:noFill/>
          <a:ln/>
          <a:effectLst/>
        </p:spPr>
      </p:pic>
      <p:sp>
        <p:nvSpPr>
          <p:cNvPr id="123" name="Schemat blokowy: opóźnienie 122"/>
          <p:cNvSpPr/>
          <p:nvPr/>
        </p:nvSpPr>
        <p:spPr>
          <a:xfrm>
            <a:off x="5558746" y="2177962"/>
            <a:ext cx="577850" cy="1672271"/>
          </a:xfrm>
          <a:prstGeom prst="flowChartDelay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27" name="pole tekstowe 126"/>
          <p:cNvSpPr txBox="1"/>
          <p:nvPr/>
        </p:nvSpPr>
        <p:spPr>
          <a:xfrm>
            <a:off x="3325606" y="5194675"/>
            <a:ext cx="2593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/>
              <a:t>The Heisenberg limit:</a:t>
            </a:r>
            <a:endParaRPr lang="en-GB" b="1" dirty="0"/>
          </a:p>
        </p:txBody>
      </p:sp>
      <p:cxnSp>
        <p:nvCxnSpPr>
          <p:cNvPr id="129" name="Łącznik prosty ze strzałką 128"/>
          <p:cNvCxnSpPr/>
          <p:nvPr/>
        </p:nvCxnSpPr>
        <p:spPr>
          <a:xfrm>
            <a:off x="6444208" y="2891695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ilde{\varphi}(i)$&#10;\end{document}&#10;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5" y="2708961"/>
            <a:ext cx="508789" cy="310149"/>
          </a:xfrm>
          <a:prstGeom prst="rect">
            <a:avLst/>
          </a:prstGeom>
          <a:noFill/>
          <a:ln/>
          <a:effectLst/>
        </p:spPr>
      </p:pic>
      <p:sp>
        <p:nvSpPr>
          <p:cNvPr id="2" name="Prostokąt 1"/>
          <p:cNvSpPr/>
          <p:nvPr/>
        </p:nvSpPr>
        <p:spPr>
          <a:xfrm>
            <a:off x="746880" y="2188777"/>
            <a:ext cx="584760" cy="1580572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/>
          </a:p>
        </p:txBody>
      </p:sp>
      <p:pic>
        <p:nvPicPr>
          <p:cNvPr id="4" name="Obraz 3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$&#10;\end{document}&#10;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93" y="2803799"/>
            <a:ext cx="352961" cy="310149"/>
          </a:xfrm>
          <a:prstGeom prst="rect">
            <a:avLst/>
          </a:prstGeom>
          <a:noFill/>
          <a:ln/>
          <a:effectLst/>
        </p:spPr>
      </p:pic>
      <p:pic>
        <p:nvPicPr>
          <p:cNvPr id="7" name="Obraz 6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M_i$&#10;\end{document}&#10;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27" y="2801310"/>
            <a:ext cx="370563" cy="258632"/>
          </a:xfrm>
          <a:prstGeom prst="rect">
            <a:avLst/>
          </a:prstGeom>
          <a:noFill/>
          <a:ln/>
          <a:effectLst/>
        </p:spPr>
      </p:pic>
      <p:grpSp>
        <p:nvGrpSpPr>
          <p:cNvPr id="16" name="Grupa 15"/>
          <p:cNvGrpSpPr/>
          <p:nvPr/>
        </p:nvGrpSpPr>
        <p:grpSpPr>
          <a:xfrm>
            <a:off x="752605" y="4193113"/>
            <a:ext cx="2817008" cy="707442"/>
            <a:chOff x="752605" y="4193113"/>
            <a:chExt cx="2817008" cy="707442"/>
          </a:xfrm>
        </p:grpSpPr>
        <p:pic>
          <p:nvPicPr>
            <p:cNvPr id="5" name="Obraz 4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 = \sum_{k=0}^n c_k \ket{k,n-k}$&#10;\end{document}&#10;" title="IguanaTex Bitmap Display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05" y="4193113"/>
              <a:ext cx="2817008" cy="30749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7" name="pole tekstowe 36"/>
            <p:cNvSpPr txBox="1"/>
            <p:nvPr/>
          </p:nvSpPr>
          <p:spPr>
            <a:xfrm>
              <a:off x="844127" y="4592778"/>
              <a:ext cx="23647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400" dirty="0" err="1"/>
                <a:t>a</a:t>
              </a:r>
              <a:r>
                <a:rPr lang="pl-PL" sz="1400" dirty="0" err="1" smtClean="0"/>
                <a:t>rbitrary</a:t>
              </a:r>
              <a:r>
                <a:rPr lang="pl-PL" sz="1400" dirty="0" smtClean="0"/>
                <a:t> n-</a:t>
              </a:r>
              <a:r>
                <a:rPr lang="pl-PL" sz="1400" dirty="0" err="1" smtClean="0"/>
                <a:t>photon</a:t>
              </a:r>
              <a:r>
                <a:rPr lang="pl-PL" sz="1400" dirty="0" smtClean="0"/>
                <a:t> </a:t>
              </a:r>
              <a:r>
                <a:rPr lang="pl-PL" sz="1400" dirty="0" err="1" smtClean="0"/>
                <a:t>state</a:t>
              </a:r>
              <a:r>
                <a:rPr lang="pl-PL" sz="1400" dirty="0" smtClean="0"/>
                <a:t> </a:t>
              </a:r>
              <a:endParaRPr lang="en-GB" sz="1400" dirty="0"/>
            </a:p>
          </p:txBody>
        </p:sp>
      </p:grpSp>
      <p:grpSp>
        <p:nvGrpSpPr>
          <p:cNvPr id="17" name="Grupa 16"/>
          <p:cNvGrpSpPr/>
          <p:nvPr/>
        </p:nvGrpSpPr>
        <p:grpSpPr>
          <a:xfrm>
            <a:off x="4667140" y="4138569"/>
            <a:ext cx="2346470" cy="761985"/>
            <a:chOff x="4667140" y="4138569"/>
            <a:chExt cx="2346470" cy="761985"/>
          </a:xfrm>
        </p:grpSpPr>
        <p:sp>
          <p:nvSpPr>
            <p:cNvPr id="38" name="pole tekstowe 37"/>
            <p:cNvSpPr txBox="1"/>
            <p:nvPr/>
          </p:nvSpPr>
          <p:spPr>
            <a:xfrm>
              <a:off x="4759071" y="4592777"/>
              <a:ext cx="21771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400" dirty="0" err="1"/>
                <a:t>a</a:t>
              </a:r>
              <a:r>
                <a:rPr lang="pl-PL" sz="1400" dirty="0" err="1" smtClean="0"/>
                <a:t>rbitrary</a:t>
              </a:r>
              <a:r>
                <a:rPr lang="pl-PL" sz="1400" dirty="0" smtClean="0"/>
                <a:t> </a:t>
              </a:r>
              <a:r>
                <a:rPr lang="pl-PL" sz="1400" dirty="0" err="1" smtClean="0"/>
                <a:t>measurement</a:t>
              </a:r>
              <a:endParaRPr lang="en-GB" sz="1400" dirty="0"/>
            </a:p>
          </p:txBody>
        </p:sp>
        <p:pic>
          <p:nvPicPr>
            <p:cNvPr id="8" name="Obraz 7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M_i\geq 0 $,  $\sum_i M_i = \openone$ &#10;\end{document}&#10;" title="IguanaTex Bitmap Display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7140" y="4138569"/>
              <a:ext cx="2346470" cy="289885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35" name="Tytuł 2"/>
          <p:cNvSpPr txBox="1">
            <a:spLocks/>
          </p:cNvSpPr>
          <p:nvPr/>
        </p:nvSpPr>
        <p:spPr>
          <a:xfrm>
            <a:off x="276155" y="7839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dirty="0" smtClean="0"/>
              <a:t>The Heisenberg limit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89527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476,1905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ilde{\varphi}(n_1,n_2)$&#10;\end{document}&#10;"/>
  <p:tag name="IGUANATEXSIZE" val="20"/>
  <p:tag name="IGUANATEXCURSOR" val="579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2332"/>
  <p:tag name="ORIGINALWIDTH" val="1153,35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ngle n_1 -n_2 \rangle = |\alpha|^2 \cos\varphi$&#10;\end{document}&#10;"/>
  <p:tag name="IGUANATEXSIZE" val="20"/>
  <p:tag name="IGUANATEXCURSOR" val="605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03,224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ilde{\varphi}(i)$&#10;\end{document}&#10;"/>
  <p:tag name="IGUANATEXSIZE" val="20"/>
  <p:tag name="IGUANATEXCURSOR" val="573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40,982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$&#10;\end{document}&#10;"/>
  <p:tag name="IGUANATEXSIZE" val="20"/>
  <p:tag name="IGUANATEXCURSOR" val="565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,2324"/>
  <p:tag name="ORIGINALWIDTH" val="1264,34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 = \sum_{k=0}^n c_k \ket{k,n-k}$&#10;\end{document}&#10;"/>
  <p:tag name="IGUANATEXSIZE" val="20"/>
  <p:tag name="IGUANATEXCURSOR" val="596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146,981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M_i$&#10;\end{document}&#10;"/>
  <p:tag name="IGUANATEXSIZE" val="20"/>
  <p:tag name="IGUANATEXCURSOR" val="559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9835"/>
  <p:tag name="ORIGINALWIDTH" val="1052,86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M_i\geq 0 $,  $\sum_i M_i = \openone$ &#10;\end{document}&#10;"/>
  <p:tag name="IGUANATEXSIZE" val="20"/>
  <p:tag name="IGUANATEXCURSOR" val="593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3,4608"/>
  <p:tag name="ORIGINALWIDTH" val="1559,805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ket{\psi_\varphi^n} = \int_{n\lambda_-}^{n\lambda_+} c(\mu) e^{i \varphi \mu} \ket{g_\mu} \t{d}\mu,&#10;  $$&#10;\end{document}&#10;"/>
  <p:tag name="IGUANATEXSIZE" val="20"/>
  <p:tag name="IGUANATEXCURSOR" val="728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68,4665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{\ket{\chi}\}$$&#10;\end{document}&#10;"/>
  <p:tag name="IGUANATEXSIZE" val="20"/>
  <p:tag name="IGUANATEXCURSOR" val="638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,7154"/>
  <p:tag name="ORIGINALWIDTH" val="2394,45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^2\varphi=\int \t{d}\chi \int\t{d}\varphi \, p_L(\varphi) |\braket{\psi^n_\varphi}{\chi}|^2(\tilde{\varphi}_\chi-\varphi)^2.&#10;$$&#10;\end{document}&#10;"/>
  <p:tag name="IGUANATEXSIZE" val="20"/>
  <p:tag name="IGUANATEXCURSOR" val="681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699,6625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bandwidth $L$&#10;\end{document}&#10;"/>
  <p:tag name="IGUANATEXSIZE" val="20"/>
  <p:tag name="IGUANATEXCURSOR" val="628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1190,85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bandwidth $[n\lambda_-, n\lambda_+]$&#10;\end{document}&#10;"/>
  <p:tag name="IGUANATEXSIZE" val="20"/>
  <p:tag name="IGUANATEXCURSOR" val="660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2332"/>
  <p:tag name="ORIGINALWIDTH" val="269,966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|\alpha|^2 \times$&#10;\end{document}&#10;"/>
  <p:tag name="IGUANATEXSIZE" val="20"/>
  <p:tag name="IGUANATEXCURSOR" val="573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,7154"/>
  <p:tag name="ORIGINALWIDTH" val="2394,45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^2\varphi=\int \t{d}\chi \int\t{d}\varphi \, p_L(\varphi) |\braket{\psi^n_\varphi}{\chi}|^2(\tilde{\varphi}_\chi-\varphi)^2.&#10;$$&#10;\end{document}&#10;"/>
  <p:tag name="IGUANATEXSIZE" val="20"/>
  <p:tag name="IGUANATEXCURSOR" val="681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1,7135"/>
  <p:tag name="ORIGINALWIDTH" val="2062,992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^2\varphi \geq \min_{\chi}\frac{1}{p_\chi} \int \t{d}\varphi |g_\chi(\varphi)|^2(\varphi - \tilde{\varphi}_\chi)^2$$&#10;\end{document}&#10;"/>
  <p:tag name="IGUANATEXSIZE" val="20"/>
  <p:tag name="IGUANATEXCURSOR" val="747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,7154"/>
  <p:tag name="ORIGINALWIDTH" val="1026,622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p\chi = \int \t{d}\varphi |g_\chi(\varphi)|^2$$&#10;\end{document}&#10;"/>
  <p:tag name="IGUANATEXSIZE" val="20"/>
  <p:tag name="IGUANATEXCURSOR" val="672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,9817"/>
  <p:tag name="ORIGINALWIDTH" val="405,6993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|g_\chi(\varphi)|^2$$&#10;\end{document}&#10;"/>
  <p:tag name="IGUANATEXSIZE" val="20"/>
  <p:tag name="IGUANATEXCURSOR" val="646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8,4552"/>
  <p:tag name="ORIGINALWIDTH" val="1801,275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^2\varphi \geq \min_{\tilde{g}(\mu)}&#10;\int_{n \lambda_- -\frac{L}{4}}^{n \lambda_+ + \frac{L}{4}}\left|\frac{\t{d} \tilde g(\mu)}{\t{d} \mu}\right|^2 \t{d}\mu,&#10;$$&#10;\end{document}&#10;"/>
  <p:tag name="IGUANATEXSIZE" val="20"/>
  <p:tag name="IGUANATEXCURSOR" val="791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,2167"/>
  <p:tag name="ORIGINALWIDTH" val="2427,447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\begin{flushleft}&#10;$g_\chi(\varphi)$ has finite bandwidth \\&#10;as product of two finite-bandwidth functions&#10;\end{flushleft}&#10;\end{document}&#10;"/>
  <p:tag name="IGUANATEXSIZE" val="20"/>
  <p:tag name="IGUANATEXCURSOR" val="740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0,9749"/>
  <p:tag name="ORIGINALWIDTH" val="1283,839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int_{n\lambda_--L/4}^{n\lambda_++L/4} {|\tilde g(\mu)|^2}\,  \t{d}\mu=1 $&#10;\end{document}&#10;"/>
  <p:tag name="IGUANATEXSIZE" val="20"/>
  <p:tag name="IGUANATEXCURSOR" val="643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164,229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 g(n\lambda_--L/4)=0,\quad \tilde g(n\lambda_++L/4)=0.$&#10;\end{document}&#10;"/>
  <p:tag name="IGUANATEXSIZE" val="20"/>
  <p:tag name="IGUANATEXCURSOR" val="673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8,4552"/>
  <p:tag name="ORIGINALWIDTH" val="1801,275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^2\varphi \geq \min_{\tilde{g}(\mu)}&#10;\int_{n \lambda_- -\frac{L}{4}}^{n \lambda_+ + \frac{L}{4}}\left|\frac{\t{d} \tilde g(\mu)}{\t{d} \mu}\right|^2 \t{d}\mu,&#10;$$&#10;\end{document}&#10;"/>
  <p:tag name="IGUANATEXSIZE" val="20"/>
  <p:tag name="IGUANATEXCURSOR" val="791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0,9749"/>
  <p:tag name="ORIGINALWIDTH" val="1283,839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int_{n\lambda_--L/4}^{n\lambda_++L/4} {|\tilde g(\mu)|^2}\,  \t{d}\mu=1 $&#10;\end{document}&#10;"/>
  <p:tag name="IGUANATEXSIZE" val="20"/>
  <p:tag name="IGUANATEXCURSOR" val="643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2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7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164,229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 g(n\lambda_--L/4)=0,\quad \tilde g(n\lambda_++L/4)=0.$&#10;\end{document}&#10;"/>
  <p:tag name="IGUANATEXSIZE" val="20"/>
  <p:tag name="IGUANATEXCURSOR" val="673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4,462"/>
  <p:tag name="ORIGINALWIDTH" val="1539,557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^2\varphi \geq \frac{\pi^2}{[n(\lambda_+ - \lambda_-)+L/2]^2}&#10;$$&#10;\end{document}&#10;"/>
  <p:tag name="IGUANATEXSIZE" val="20"/>
  <p:tag name="IGUANATEXCURSOR" val="688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,4439"/>
  <p:tag name="ORIGINALWIDTH" val="1196,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\tilde{\boldsymbol{\varphi}} =\sqrt{\sum_{i=1}^p \Delta^2 \tilde{\varphi}_i} \geq \ ? $$&#10;\end{document}&#10;"/>
  <p:tag name="IGUANATEXSIZE" val="20"/>
  <p:tag name="IGUANATEXCURSOR" val="709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,4439"/>
  <p:tag name="ORIGINALWIDTH" val="1093,363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boldsymbol{\varphi}} = \sqrt{\sum_{i=1}^p \Delta^2 \tilde{\varphi}_i} \geq  $$&#10;\end{document}&#10;"/>
  <p:tag name="IGUANATEXSIZE" val="20"/>
  <p:tag name="IGUANATEXCURSOR" val="717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9,7076"/>
  <p:tag name="ORIGINALWIDTH" val="906,6367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sqrt{p} \times \frac{\pi}{\frac{n}{p}}  = \frac{\pi p^{3/2}}{n}$$&#10;\end{document}&#10;"/>
  <p:tag name="IGUANATEXSIZE" val="20"/>
  <p:tag name="IGUANATEXCURSOR" val="644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1,2149"/>
  <p:tag name="ORIGINALWIDTH" val="687,664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boldsymbol{\varphi}} \geq \frac{c \ p^{3/2}}{n}  $$&#10;\end{document}&#10;"/>
  <p:tag name="IGUANATEXSIZE" val="20"/>
  <p:tag name="IGUANATEXCURSOR" val="678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,48929"/>
  <p:tag name="ORIGINALWIDTH" val="431,196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c \approx 1.89 $$&#10;\end{document}&#10;"/>
  <p:tag name="IGUANATEXSIZE" val="20"/>
  <p:tag name="IGUANATEXCURSOR" val="63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40,9824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ket{\psi}$$&#10;\end{document}&#10;"/>
  <p:tag name="IGUANATEXSIZE" val="20"/>
  <p:tag name="IGUANATEXCURSOR" val="636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3793,776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ket{\psi} = \alpha \ket{n,0,\dots,0} + &#10;\beta  \left(\ket{0,n,\dots,0} + \dots+ \ket{0,\dots,n, 0}+ \ket{0,\dots,0,n} \right)  $$&#10;\end{document}&#10;"/>
  <p:tag name="IGUANATEXSIZE" val="20"/>
  <p:tag name="IGUANATEXCURSOR" val="674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947,1316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boldsymbol{\varphi}} \geq \sqrt{\t{Tr}(\boldsymbol{F}^{-1})} $$&#10;\end{document}&#10;"/>
  <p:tag name="IGUANATEXSIZE" val="20"/>
  <p:tag name="IGUANATEXCURSOR" val="700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52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5,7218"/>
  <p:tag name="ORIGINALWIDTH" val="276,7154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approx \frac{p}{2n} $$&#10;\end{document}&#10;"/>
  <p:tag name="IGUANATEXSIZE" val="20"/>
  <p:tag name="IGUANATEXCURSOR" val="63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3,4646"/>
  <p:tag name="ORIGINALWIDTH" val="864,6419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boldsymbol{\varphi}} \geq &#10;\frac{1}{\sqrt{k}} \times \frac{p}{2 n} $$&#10;\end{document}&#10;"/>
  <p:tag name="IGUANATEXSIZE" val="20"/>
  <p:tag name="IGUANATEXCURSOR" val="70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4,2182"/>
  <p:tag name="ORIGINALWIDTH" val="612,6734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boldsymbol{\varphi}} \overset{p \gg 1}{\geq} \frac{p}{2 n}$$\end{document}&#10;"/>
  <p:tag name="IGUANATEXSIZE" val="20"/>
  <p:tag name="IGUANATEXCURSOR" val="679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1,2149"/>
  <p:tag name="ORIGINALWIDTH" val="666,6667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boldsymbol{\varphi}} \geq&#10; \frac{c\, p^{3/2}}{n}$$\end{document}&#10;"/>
  <p:tag name="IGUANATEXSIZE" val="20"/>
  <p:tag name="IGUANATEXCURSOR" val="678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4,2182"/>
  <p:tag name="ORIGINALWIDTH" val="435,6955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{\varphi}} \geq \frac{1}{n}$$\end{document}&#10;"/>
  <p:tag name="IGUANATEXSIZE" val="20"/>
  <p:tag name="IGUANATEXCURSOR" val="641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9719"/>
  <p:tag name="ORIGINALWIDTH" val="436,4454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{\varphi}} \geq \frac{\pi}{n}$$\end{document}&#10;"/>
  <p:tag name="IGUANATEXSIZE" val="20"/>
  <p:tag name="IGUANATEXCURSOR" val="641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35,733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$&#10;\end{document}&#10;"/>
  <p:tag name="IGUANATEXSIZE" val="20"/>
  <p:tag name="IGUANATEXCURSOR" val="567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7,735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0}$&#10;\end{document}&#10;"/>
  <p:tag name="IGUANATEXSIZE" val="20"/>
  <p:tag name="IGUANATEXCURSOR" val="562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2332"/>
  <p:tag name="ORIGINALWIDTH" val="898,387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ngle n_- \rangle = |\alpha|^2 \cos\varphi$&#10;\end{document}&#10;"/>
  <p:tag name="IGUANATEXSIZE" val="20"/>
  <p:tag name="IGUANATEXCURSOR" val="567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,49078"/>
  <p:tag name="ORIGINALWIDTH" val="723,6595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 n_- = n_1 - n_2 $&#10;\end{document}&#10;"/>
  <p:tag name="IGUANATEXSIZE" val="20"/>
  <p:tag name="IGUANATEXCURSOR" val="560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1462,31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ilde{\varphi}(n_1,n_2) =&#10; \arccos\left(\frac{n_1-n_2}{|\alpha|^2} \right)$&#10;\end{document}&#10;"/>
  <p:tag name="IGUANATEXSIZE" val="20"/>
  <p:tag name="IGUANATEXCURSOR" val="571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  <p:tag name="LAYER" val="1"/>
  <p:tag name="SELECTIONNAME" val="Picture 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2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7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3,967"/>
  <p:tag name="ORIGINALWIDTH" val="710,161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 \tilde{\varphi} = \frac{\Delta n_-}{\left| \frac{\t{d} \langle n_- \rangle}{\t{d} \varphi}\right| }$&#10;\end{document}&#10;"/>
  <p:tag name="IGUANATEXSIZE" val="20"/>
  <p:tag name="IGUANATEXCURSOR" val="653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557,930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 n_- \propto |\alpha|$&#10;\end{document}&#10;"/>
  <p:tag name="IGUANATEXSIZE" val="20"/>
  <p:tag name="IGUANATEXCURSOR" val="583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,9854"/>
  <p:tag name="ORIGINALWIDTH" val="175,47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 \tilde{\varphi}$&#10;\end{document}&#10;"/>
  <p:tag name="IGUANATEXSIZE" val="20"/>
  <p:tag name="IGUANATEXCURSOR" val="578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4,2145"/>
  <p:tag name="ORIGINALWIDTH" val="884,1395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 \tilde{\varphi} \geq \frac{1}{|\alpha|} =  \frac{1}{\sqrt{\bar{n}}} $$&#10;\end{document}&#10;"/>
  <p:tag name="IGUANATEXSIZE" val="20"/>
  <p:tag name="IGUANATEXCURSOR" val="67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2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7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52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35,733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$&#10;\end{document}&#10;"/>
  <p:tag name="IGUANATEXSIZE" val="20"/>
  <p:tag name="IGUANATEXCURSOR" val="567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7,735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0}$&#10;\end{document}&#10;"/>
  <p:tag name="IGUANATEXSIZE" val="20"/>
  <p:tag name="IGUANATEXCURSOR" val="562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35,733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$&#10;\end{document}&#10;"/>
  <p:tag name="IGUANATEXSIZE" val="20"/>
  <p:tag name="IGUANATEXCURSOR" val="567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52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,9854"/>
  <p:tag name="ORIGINALWIDTH" val="362,9547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 \tilde{\varphi} \geq  ?  $$&#10;\end{document}&#10;"/>
  <p:tag name="IGUANATEXSIZE" val="20"/>
  <p:tag name="IGUANATEXCURSOR" val="658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03,224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ilde{\varphi}(i)$&#10;\end{document}&#10;"/>
  <p:tag name="IGUANATEXSIZE" val="20"/>
  <p:tag name="IGUANATEXCURSOR" val="573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40,982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$&#10;\end{document}&#10;"/>
  <p:tag name="IGUANATEXSIZE" val="20"/>
  <p:tag name="IGUANATEXCURSOR" val="565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146,981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M_i$&#10;\end{document}&#10;"/>
  <p:tag name="IGUANATEXSIZE" val="20"/>
  <p:tag name="IGUANATEXCURSOR" val="559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9835"/>
  <p:tag name="ORIGINALWIDTH" val="1052,86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M_i\geq 0 $,  $\sum_i M_i = \openone$ &#10;\end{document}&#10;"/>
  <p:tag name="IGUANATEXSIZE" val="20"/>
  <p:tag name="IGUANATEXCURSOR" val="593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,2324"/>
  <p:tag name="ORIGINALWIDTH" val="1264,34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 = \sum_{k=0}^n c_k \ket{k,n-k}$&#10;\end{document}&#10;"/>
  <p:tag name="IGUANATEXSIZE" val="20"/>
  <p:tag name="IGUANATEXCURSOR" val="596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35,733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$&#10;\end{document}&#10;"/>
  <p:tag name="IGUANATEXSIZE" val="20"/>
  <p:tag name="IGUANATEXCURSOR" val="567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40,982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$&#10;\end{document}&#10;"/>
  <p:tag name="IGUANATEXSIZE" val="20"/>
  <p:tag name="IGUANATEXCURSOR" val="565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7,7353"/>
  <p:tag name="ORIGINALWIDTH" val="86,2392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hat{A}$&#10;\end{document}&#10;"/>
  <p:tag name="IGUANATEXSIZE" val="20"/>
  <p:tag name="IGUANATEXCURSOR" val="563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35,733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$&#10;\end{document}&#10;"/>
  <p:tag name="IGUANATEXSIZE" val="20"/>
  <p:tag name="IGUANATEXCURSOR" val="567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5,7293"/>
  <p:tag name="ORIGINALWIDTH" val="536,932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 = e^{i \hat{\Lambda} \varphi}$&#10;\end{document}&#10;"/>
  <p:tag name="IGUANATEXSIZE" val="20"/>
  <p:tag name="IGUANATEXCURSOR" val="586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,4829"/>
  <p:tag name="ORIGINALWIDTH" val="600,674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hat{\Lambda} = \hat{n}_1 \otimes \openone $&#10;\end{document}&#10;"/>
  <p:tag name="IGUANATEXSIZE" val="20"/>
  <p:tag name="IGUANATEXCURSOR" val="586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1,7285"/>
  <p:tag name="ORIGINALWIDTH" val="776,153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\ket{\psi_\varphi} = e^{ i \varphi \hat{\Lambda}} \ket{\psi}&#10;$$&#10;\end{document}&#10;"/>
  <p:tag name="IGUANATEXSIZE" val="20"/>
  <p:tag name="IGUANATEXCURSOR" val="6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35,733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$&#10;\end{document}&#10;"/>
  <p:tag name="IGUANATEXSIZE" val="20"/>
  <p:tag name="IGUANATEXCURSOR" val="567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2336"/>
  <p:tag name="ORIGINALWIDTH" val="208,473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_\varphi}$&#10;\end{document}&#10;"/>
  <p:tag name="IGUANATEXSIZE" val="20"/>
  <p:tag name="IGUANATEXCURSOR" val="573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,2324"/>
  <p:tag name="ORIGINALWIDTH" val="1264,34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 = \sum_{k=0}^n c_k \ket{k,n-k}$&#10;\end{document}&#10;"/>
  <p:tag name="IGUANATEXSIZE" val="20"/>
  <p:tag name="IGUANATEXCURSOR" val="596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1,7285"/>
  <p:tag name="ORIGINALWIDTH" val="776,153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\ket{\psi_\varphi} = e^{ i \varphi \hat{\Lambda}} \ket{\psi}&#10;$$&#10;\end{document}&#10;"/>
  <p:tag name="IGUANATEXSIZE" val="20"/>
  <p:tag name="IGUANATEXCURSOR" val="6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,2306"/>
  <p:tag name="ORIGINALWIDTH" val="986,1267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A(\varphi) = \bra{\psi_\varphi} \hat{A} \ket{\psi_\varphi}&#10;$$&#10;\end{document}&#10;"/>
  <p:tag name="IGUANATEXSIZE" val="20"/>
  <p:tag name="IGUANATEXCURSOR" val="6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,7221"/>
  <p:tag name="ORIGINALWIDTH" val="695,913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&#10;\Delta \varphi = \frac{\Delta A}{\left|\frac{\t{d} A(\varphi)}{\t{d} \varphi} \right|}&#10;$&#10;\end{document}&#10;"/>
  <p:tag name="IGUANATEXSIZE" val="20"/>
  <p:tag name="IGUANATEXCURSOR" val="71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8,2265"/>
  <p:tag name="ORIGINALWIDTH" val="1259,843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&#10;\frac{\t{d} A(\varphi)}{\t{d} \varphi} = &#10;i\bra{\psi_\varphi} [\hat{A},\hat{\Lambda}] \ket{\psi_\varphi}&#10;$&#10;\end{document}&#10;"/>
  <p:tag name="IGUANATEXSIZE" val="20"/>
  <p:tag name="IGUANATEXCURSOR" val="7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7,735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0}$&#10;\end{document}&#10;"/>
  <p:tag name="IGUANATEXSIZE" val="20"/>
  <p:tag name="IGUANATEXCURSOR" val="562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3,7233"/>
  <p:tag name="ORIGINALWIDTH" val="1589,80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&#10;\Delta A \geq  \frac{|\bra{\psi_\varphi}[\hat{A},\hat{\Lambda}]\ket{\psi_{\varphi}}  |}{2\Delta \Lambda} = \frac{\left| \frac{\t{d} A(\varphi)}{\t{d}\varphi} \right|}{2 \Delta \Lambda}&#10;$&#10;\end{document}&#10;"/>
  <p:tag name="IGUANATEXSIZE" val="20"/>
  <p:tag name="IGUANATEXCURSOR" val="791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,7184"/>
  <p:tag name="ORIGINALWIDTH" val="613,4233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\Delta \tilde{\varphi} \geq  \frac{1}{2 \Delta \Lambda}&#10;$$&#10;\end{document}&#10;"/>
  <p:tag name="IGUANATEXSIZE" val="20"/>
  <p:tag name="IGUANATEXCURSOR" val="650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1269,59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 = \frac{1}{\sqrt{2}}(\ket{n,0} + \ket{0,n})$&#10;\end{document}&#10;"/>
  <p:tag name="IGUANATEXSIZE" val="20"/>
  <p:tag name="IGUANATEXCURSOR" val="678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4,2182"/>
  <p:tag name="ORIGINALWIDTH" val="435,6955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Delta  \tilde{\varphi} \geq \frac{1}{n}$$&#10;\end{document}&#10;"/>
  <p:tag name="IGUANATEXSIZE" val="20"/>
  <p:tag name="IGUANATEXCURSOR" val="596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,73976"/>
  <p:tag name="ORIGINALWIDTH" val="71,241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\varphi&#10;$$&#10;\end{document}&#10;"/>
  <p:tag name="IGUANATEXSIZE" val="20"/>
  <p:tag name="IGUANATEXCURSOR" val="6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4,2182"/>
  <p:tag name="ORIGINALWIDTH" val="435,6955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 \tilde{\varphi} \geq  \frac{1}{n}  $$&#10;\end{document}&#10;"/>
  <p:tag name="IGUANATEXSIZE" val="20"/>
  <p:tag name="IGUANATEXCURSOR" val="667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1269,59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 = \frac{1}{\sqrt{2}}(\ket{n,0} + \ket{0,n})$&#10;\end{document}&#10;"/>
  <p:tag name="IGUANATEXSIZE" val="20"/>
  <p:tag name="IGUANATEXCURSOR" val="678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,4818"/>
  <p:tag name="ORIGINALWIDTH" val="1652,79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F_Q = 4 (\bra{\psi}\Lambda^2\ket{\psi} - &#10;|\bra{\psi}\Lambda \ket{{\psi}}|^2)&#10; $$&#10;\end{document}&#10;"/>
  <p:tag name="IGUANATEXSIZE" val="20"/>
  <p:tag name="IGUANATEXCURSOR" val="61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4,2182"/>
  <p:tag name="ORIGINALWIDTH" val="613,423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Delta  \tilde{\varphi} \geq \frac{1}{2 \Delta \Lambda}$$&#10;\end{document}&#10;"/>
  <p:tag name="IGUANATEXSIZE" val="20"/>
  <p:tag name="IGUANATEXCURSOR" val="6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,7319"/>
  <p:tag name="ORIGINALWIDTH" val="776,15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_{\varphi}} = e^{ i \Lambda \varphi} \ket{\psi}$&#10;\end{document}&#10;"/>
  <p:tag name="IGUANATEXSIZE" val="20"/>
  <p:tag name="IGUANATEXCURSOR" val="628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3,7308"/>
  <p:tag name="ORIGINALWIDTH" val="1623,547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F_Q = 4 (\braket{\dot{\psi}_\varphi}{\dot{\psi}_\varphi} - &#10;|\braket{\psi_\varphi}{\dot{\psi}_\varphi}|^2)&#10; $$&#10;\end{document}&#10;"/>
  <p:tag name="IGUANATEXSIZE" val="20"/>
  <p:tag name="IGUANATEXCURSOR" val="650"/>
  <p:tag name="TRANSPARENCY" val="True"/>
  <p:tag name="FILENAME" val=""/>
  <p:tag name="INPUTTYPE" val="0"/>
  <p:tag name="LATEXENGINEID" val="0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2,7147"/>
  <p:tag name="ORIGINALWIDTH" val="786,6517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ot{\ket{\psi_\varphi}}= \frac{d}{d \varphi} \ket{\psi_\varphi}&#10;$$&#10;\end{document}&#10;"/>
  <p:tag name="IGUANATEXSIZE" val="20"/>
  <p:tag name="IGUANATEXCURSOR" val="582"/>
  <p:tag name="TRANSPARENCY" val="False"/>
  <p:tag name="FILENAME" val=""/>
  <p:tag name="INPUTTYPE" val="0"/>
  <p:tag name="LATEXENGINEID" val="0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8,9613"/>
  <p:tag name="ORIGINALWIDTH" val="650,168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Delta \tilde{\varphi} \geq \frac{1}{\sqrt{F_Q}}$$&#10;\end{document}&#10;"/>
  <p:tag name="IGUANATEXSIZE" val="20"/>
  <p:tag name="IGUANATEXCURSOR" val="6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35,733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$&#10;\end{document}&#10;"/>
  <p:tag name="IGUANATEXSIZE" val="20"/>
  <p:tag name="IGUANATEXCURSOR" val="567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4,2182"/>
  <p:tag name="ORIGINALWIDTH" val="435,6955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 \tilde{\varphi} \geq  \frac{1}{n}  $$&#10;\end{document}&#10;"/>
  <p:tag name="IGUANATEXSIZE" val="20"/>
  <p:tag name="IGUANATEXCURSOR" val="667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03,224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ilde{\varphi}(i)$&#10;\end{document}&#10;"/>
  <p:tag name="IGUANATEXSIZE" val="20"/>
  <p:tag name="IGUANATEXCURSOR" val="573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40,982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$&#10;\end{document}&#10;"/>
  <p:tag name="IGUANATEXSIZE" val="20"/>
  <p:tag name="IGUANATEXCURSOR" val="565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146,981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M_i$&#10;\end{document}&#10;"/>
  <p:tag name="IGUANATEXSIZE" val="20"/>
  <p:tag name="IGUANATEXCURSOR" val="559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9835"/>
  <p:tag name="ORIGINALWIDTH" val="1052,86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M_i\geq 0 $,  $\sum_i M_i = \openone$ &#10;\end{document}&#10;"/>
  <p:tag name="IGUANATEXSIZE" val="20"/>
  <p:tag name="IGUANATEXCURSOR" val="593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,49078"/>
  <p:tag name="ORIGINALWIDTH" val="398,950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 n_1 - n_2 $&#10;\end{document}&#10;"/>
  <p:tag name="IGUANATEXSIZE" val="20"/>
  <p:tag name="IGUANATEXCURSOR" val="566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,2324"/>
  <p:tag name="ORIGINALWIDTH" val="1264,34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 = \sum_{k=0}^n c_k \ket{k,n-k}$&#10;\end{document}&#10;"/>
  <p:tag name="IGUANATEXSIZE" val="20"/>
  <p:tag name="IGUANATEXCURSOR" val="596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35,733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$&#10;\end{document}&#10;"/>
  <p:tag name="IGUANATEXSIZE" val="20"/>
  <p:tag name="IGUANATEXCURSOR" val="567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4,2182"/>
  <p:tag name="ORIGINALWIDTH" val="435,6955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 \tilde{\varphi} \geq  \frac{1}{n}  $$&#10;\end{document}&#10;"/>
  <p:tag name="IGUANATEXSIZE" val="20"/>
  <p:tag name="IGUANATEXCURSOR" val="667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40,982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$&#10;\end{document}&#10;"/>
  <p:tag name="IGUANATEXSIZE" val="20"/>
  <p:tag name="IGUANATEXCURSOR" val="565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44,9944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? &#10;\end{document}&#10;"/>
  <p:tag name="IGUANATEXSIZE" val="20"/>
  <p:tag name="IGUANATEXCURSOR" val="556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1269,59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 = \frac{1}{\sqrt{2}}(\ket{n,0} + \ket{0,n})$&#10;\end{document}&#10;"/>
  <p:tag name="IGUANATEXSIZE" val="20"/>
  <p:tag name="IGUANATEXCURSOR" val="678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44,9944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? &#10;\end{document}&#10;"/>
  <p:tag name="IGUANATEXSIZE" val="20"/>
  <p:tag name="IGUANATEXCURSOR" val="556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2049,494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Can we reach the limit when $n \rightarrow \infty$?\end{document}&#10;"/>
  <p:tag name="IGUANATEXSIZE" val="20"/>
  <p:tag name="IGUANATEXCURSOR" val="676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1010,12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frac{1}{\sqrt{2}}\left(\ket{n}\ket{0} + \ket{0}\ket{n}\right)$&#10;\end{document}&#10;"/>
  <p:tag name="IGUANATEXSIZE" val="20"/>
  <p:tag name="IGUANATEXCURSOR" val="610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1325,08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frac{1}{\sqrt{2}}\left(\ket{n}\ket{0} + e^{- i n \varphi} \ket{0}\ket{n}\right)$&#10;\end{document}&#10;"/>
  <p:tag name="IGUANATEXSIZE" val="20"/>
  <p:tag name="IGUANATEXCURSOR" val="628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477,315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2\pi/n$ phase shift ambiguity&#10;\end{document}&#10;"/>
  <p:tag name="IGUANATEXSIZE" val="20"/>
  <p:tag name="IGUANATEXCURSOR" val="585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4,2145"/>
  <p:tag name="ORIGINALWIDTH" val="996,6254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varphi} \geq \frac{1}{n (\lambda_+ - \lambda_-)}$$&#10;\end{document}&#10;"/>
  <p:tag name="IGUANATEXSIZE" val="20"/>
  <p:tag name="IGUANATEXCURSOR" val="641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559,430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\varphi =\frac{1}{\sqrt{k}n}$&#10; \end{document}&#10;"/>
  <p:tag name="IGUANATEXSIZE" val="20"/>
  <p:tag name="IGUANATEXCURSOR" val="564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,7312"/>
  <p:tag name="ORIGINALWIDTH" val="477,690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\varphi =\frac{1}{k n}$&#10; \end{document}&#10;"/>
  <p:tag name="IGUANATEXSIZE" val="20"/>
  <p:tag name="IGUANATEXCURSOR" val="558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_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"/>
  <p:tag name="PICTUREFILESIZE" val="115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146,9817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M_{i}$&#10;\end{document}&#10;"/>
  <p:tag name="IGUANATEXSIZE" val="20"/>
  <p:tag name="IGUANATEXCURSOR" val="627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(n_1,n_2) =&#10; \arccos\left(\frac{n_1-n_2}{|\alpha|^2} \right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8"/>
  <p:tag name="PICTUREFILESIZE" val="637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203,22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ilde{\varphi}(i)$&#10;\end{document}&#10;"/>
  <p:tag name="IGUANATEXSIZE" val="20"/>
  <p:tag name="IGUANATEXCURSOR" val="626"/>
  <p:tag name="TRANSPARENCY" val="False"/>
  <p:tag name="FILENAME" val=""/>
  <p:tag name="INPUTTYPE" val="0"/>
  <p:tag name="LATEXENGINEID" val="0"/>
  <p:tag name="TEMPFOLDER" val="c:\temp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,7312"/>
  <p:tag name="ORIGINALWIDTH" val="2052,493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overline{\Delta^2 \tilde{\varphi}} = \int p(\varphi)\,\t{d}\varphi \sum_{i}  p(i|\varphi) (\varphi - \tilde{\varphi}(i))^2 $&#10;\end{document}&#10;"/>
  <p:tag name="IGUANATEXSIZE" val="20"/>
  <p:tag name="IGUANATEXCURSOR" val="716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2336"/>
  <p:tag name="ORIGINALWIDTH" val="1109,86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p(i|\varphi) = \bra{\psi_\varphi}M_i \ket{\psi_\varphi}$&#10;\end{document}&#10;"/>
  <p:tag name="IGUANATEXSIZE" val="20"/>
  <p:tag name="IGUANATEXCURSOR" val="637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0,4724"/>
  <p:tag name="ORIGINALWIDTH" val="881,8898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in_{\{M_i\}, \tilde{\varphi}(i)}\overline{\Delta^2 \tilde{\varphi}} = ?$$&#10;\end{document}&#10;"/>
  <p:tag name="IGUANATEXSIZE" val="20"/>
  <p:tag name="IGUANATEXCURSOR" val="700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9719"/>
  <p:tag name="ORIGINALWIDTH" val="806,899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in_{\ket{\psi}, \{V_i\},M_{\tilde{\varphi}}}\overline{\Delta^2 \tilde{\varphi}} $$&#10;\end{document}&#10;"/>
  <p:tag name="IGUANATEXSIZE" val="20"/>
  <p:tag name="IGUANATEXCURSOR" val="709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4,9681"/>
  <p:tag name="ORIGINALWIDTH" val="2352,456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varphi} \geq \frac{\pi}{n (\lambda_+ - \lambda_-) +L/2} \overset{n \rightarrow \infty}{\approx} \frac{\pi}{n (\lambda_+ - \lambda_-)}$$&#10;\end{document}&#10;"/>
  <p:tag name="IGUANATEXSIZE" val="20"/>
  <p:tag name="IGUANATEXCURSOR" val="640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,7154"/>
  <p:tag name="ORIGINALWIDTH" val="2401,2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overline{\Delta^2 \tilde{\varphi}} =&#10; \int p(\varphi)\,\t{d}\varphi \int \t{d} \tilde{\varphi}  \bra{\psi_\varphi}&#10;M_{\tilde{\varphi}} \ket{\psi_\varphi}  (\varphi - \tilde{\varphi})^2 $$&#10;\end{document}&#10;"/>
  <p:tag name="IGUANATEXSIZE" val="20"/>
  <p:tag name="IGUANATEXCURSOR" val="627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35,733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$&#10;\end{document}&#10;"/>
  <p:tag name="IGUANATEXSIZE" val="20"/>
  <p:tag name="IGUANATEXCURSOR" val="567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9719"/>
  <p:tag name="ORIGINALWIDTH" val="436,4454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 \tilde{\varphi} \geq \frac{\pi}{n}  $$&#10;\end{document}&#10;"/>
  <p:tag name="IGUANATEXSIZE" val="20"/>
  <p:tag name="IGUANATEXCURSOR" val="668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13157</TotalTime>
  <Words>735</Words>
  <Application>Microsoft Office PowerPoint</Application>
  <PresentationFormat>Pokaz na ekranie (4:3)</PresentationFormat>
  <Paragraphs>107</Paragraphs>
  <Slides>25</Slides>
  <Notes>1</Notes>
  <HiddenSlides>3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5" baseType="lpstr">
      <vt:lpstr>Arial</vt:lpstr>
      <vt:lpstr>Calibri</vt:lpstr>
      <vt:lpstr>Lucida Sans Unicode</vt:lpstr>
      <vt:lpstr>Symbol</vt:lpstr>
      <vt:lpstr>Times</vt:lpstr>
      <vt:lpstr>Times New Roman</vt:lpstr>
      <vt:lpstr>Verdana</vt:lpstr>
      <vt:lpstr>Wingdings 2</vt:lpstr>
      <vt:lpstr>Wingdings 3</vt:lpstr>
      <vt:lpstr>Concourse</vt:lpstr>
      <vt:lpstr>The (true) Heisenberg limit in optical interferometry</vt:lpstr>
      <vt:lpstr>How precisely we can estimate a phase delay in an interferometer?</vt:lpstr>
      <vt:lpstr>How precisely we can estimate a phase delay in an interferometer?</vt:lpstr>
      <vt:lpstr>How precisely we can estimate a phase delay in an interferometer?</vt:lpstr>
      <vt:lpstr>How precisely we can estimate a phase delay in an interferometer?</vt:lpstr>
      <vt:lpstr>Heisenberg limit a simple intuitive derivation</vt:lpstr>
      <vt:lpstr>Heisenberg limit a simple intuitive derivation</vt:lpstr>
      <vt:lpstr>Alternative derivation using  The Quantum Cramer-Rao bound</vt:lpstr>
      <vt:lpstr>Prezentacja programu PowerPoint</vt:lpstr>
      <vt:lpstr>Saturability of the Heisenberg limit</vt:lpstr>
      <vt:lpstr>Saturability of the Heisenberg limit</vt:lpstr>
      <vt:lpstr>The most general form of the Heisenberg limit</vt:lpstr>
      <vt:lpstr>Many repetition scenario guarantees asymptotic saturability of the CR bound </vt:lpstr>
      <vt:lpstr>What is the achievable Heisenberg limit in a single shot scenario assuming finite prior knowledge?</vt:lpstr>
      <vt:lpstr>The True Heisenberg limit The Bayesian approach</vt:lpstr>
      <vt:lpstr>The True Heisenberg limit</vt:lpstr>
      <vt:lpstr>The true Heisenberg limit</vt:lpstr>
      <vt:lpstr>Sketch of the proof</vt:lpstr>
      <vt:lpstr>Sketch of the proof</vt:lpstr>
      <vt:lpstr>Sketch of the proof</vt:lpstr>
      <vt:lpstr>Multiple-arm interferometry</vt:lpstr>
      <vt:lpstr>Estimating each phase separately</vt:lpstr>
      <vt:lpstr>Optimal joint-phase estimation</vt:lpstr>
      <vt:lpstr>Quantum Fisher information based analysis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Komputery kwantowe</dc:title>
  <dc:creator>Rafal</dc:creator>
  <cp:lastModifiedBy>Konto Microsoft</cp:lastModifiedBy>
  <cp:revision>1041</cp:revision>
  <dcterms:created xsi:type="dcterms:W3CDTF">2015-09-10T09:53:21Z</dcterms:created>
  <dcterms:modified xsi:type="dcterms:W3CDTF">2021-09-22T21:06:12Z</dcterms:modified>
</cp:coreProperties>
</file>