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3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4.xml" ContentType="application/vnd.openxmlformats-officedocument.presentationml.notesSlide+xml"/>
  <Override PartName="/ppt/tags/tag35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6"/>
  </p:notesMasterIdLst>
  <p:sldIdLst>
    <p:sldId id="360" r:id="rId4"/>
    <p:sldId id="371" r:id="rId5"/>
    <p:sldId id="374" r:id="rId6"/>
    <p:sldId id="373" r:id="rId7"/>
    <p:sldId id="382" r:id="rId8"/>
    <p:sldId id="375" r:id="rId9"/>
    <p:sldId id="376" r:id="rId10"/>
    <p:sldId id="377" r:id="rId11"/>
    <p:sldId id="378" r:id="rId12"/>
    <p:sldId id="379" r:id="rId13"/>
    <p:sldId id="380" r:id="rId14"/>
    <p:sldId id="38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D2D3"/>
    <a:srgbClr val="339966"/>
    <a:srgbClr val="339933"/>
    <a:srgbClr val="F3DDC6"/>
    <a:srgbClr val="F4DEC6"/>
    <a:srgbClr val="FFCC99"/>
    <a:srgbClr val="FFFF66"/>
    <a:srgbClr val="66FFFF"/>
    <a:srgbClr val="CCFF99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1" autoAdjust="0"/>
    <p:restoredTop sz="77683" autoAdjust="0"/>
  </p:normalViewPr>
  <p:slideViewPr>
    <p:cSldViewPr>
      <p:cViewPr varScale="1">
        <p:scale>
          <a:sx n="53" d="100"/>
          <a:sy n="53" d="100"/>
        </p:scale>
        <p:origin x="168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727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1878" y="1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4DD89-0188-4E33-9517-CC592F46446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2528E-0D17-430D-AA3E-94700C82F1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73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2528E-0D17-430D-AA3E-94700C82F10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49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2528E-0D17-430D-AA3E-94700C82F10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85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2528E-0D17-430D-AA3E-94700C82F10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67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2528E-0D17-430D-AA3E-94700C82F10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9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2528E-0D17-430D-AA3E-94700C82F10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89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2528E-0D17-430D-AA3E-94700C82F10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32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>
          <a:xfrm>
            <a:off x="6165326" y="6374589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smtClean="0">
                <a:solidFill>
                  <a:prstClr val="black"/>
                </a:solidFill>
              </a:rPr>
              <a:t>Faculty of Physics, University of Warsaw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592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/>
            </a:lvl2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Faculty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 of </a:t>
            </a:r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Physics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, </a:t>
            </a:r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University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 of Warsaw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411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268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31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72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238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467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827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414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2297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3766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>
          <a:xfrm>
            <a:off x="6165326" y="6374589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smtClean="0">
                <a:solidFill>
                  <a:prstClr val="black"/>
                </a:solidFill>
              </a:rPr>
              <a:t>Faculty of Physics, University of Warsaw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6257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/>
            </a:lvl2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Faculty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 of </a:t>
            </a:r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Physics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, </a:t>
            </a:r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University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 of Warsaw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518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0283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2518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9137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1622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69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0369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7046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2963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37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11/3/2021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5796136" y="6356350"/>
            <a:ext cx="2890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Faculty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 of </a:t>
            </a:r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Physics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, </a:t>
            </a:r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University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 of Warsaw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29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0D3F0-7046-4356-881F-F918C2D927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5796136" y="6356350"/>
            <a:ext cx="2890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Faculty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 of </a:t>
            </a:r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Physics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, </a:t>
            </a:r>
            <a:r>
              <a:rPr lang="pl-PL" dirty="0" err="1" smtClean="0">
                <a:solidFill>
                  <a:prstClr val="black">
                    <a:tint val="75000"/>
                  </a:prstClr>
                </a:solidFill>
              </a:rPr>
              <a:t>University</a:t>
            </a:r>
            <a:r>
              <a:rPr lang="pl-PL" dirty="0" smtClean="0">
                <a:solidFill>
                  <a:prstClr val="black">
                    <a:tint val="75000"/>
                  </a:prstClr>
                </a:solidFill>
              </a:rPr>
              <a:t> of Warsaw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7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43.xml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tags" Target="../tags/tag37.xml"/><Relationship Id="rId16" Type="http://schemas.openxmlformats.org/officeDocument/2006/relationships/image" Target="../media/image35.tmp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11" Type="http://schemas.openxmlformats.org/officeDocument/2006/relationships/image" Target="../media/image30.png"/><Relationship Id="rId5" Type="http://schemas.openxmlformats.org/officeDocument/2006/relationships/tags" Target="../tags/tag40.xml"/><Relationship Id="rId15" Type="http://schemas.openxmlformats.org/officeDocument/2006/relationships/image" Target="../media/image34.png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39.xml"/><Relationship Id="rId9" Type="http://schemas.openxmlformats.org/officeDocument/2006/relationships/tags" Target="../tags/tag44.xml"/><Relationship Id="rId1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13" Type="http://schemas.openxmlformats.org/officeDocument/2006/relationships/image" Target="../media/image36.png"/><Relationship Id="rId18" Type="http://schemas.openxmlformats.org/officeDocument/2006/relationships/image" Target="../media/image42.png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12" Type="http://schemas.openxmlformats.org/officeDocument/2006/relationships/image" Target="../media/image38.tmp"/><Relationship Id="rId17" Type="http://schemas.openxmlformats.org/officeDocument/2006/relationships/image" Target="../media/image31.png"/><Relationship Id="rId2" Type="http://schemas.openxmlformats.org/officeDocument/2006/relationships/tags" Target="../tags/tag46.xml"/><Relationship Id="rId16" Type="http://schemas.openxmlformats.org/officeDocument/2006/relationships/image" Target="../media/image41.png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49.xml"/><Relationship Id="rId15" Type="http://schemas.openxmlformats.org/officeDocument/2006/relationships/image" Target="../media/image40.png"/><Relationship Id="rId10" Type="http://schemas.openxmlformats.org/officeDocument/2006/relationships/tags" Target="../tags/tag54.xml"/><Relationship Id="rId19" Type="http://schemas.openxmlformats.org/officeDocument/2006/relationships/image" Target="../media/image43.png"/><Relationship Id="rId4" Type="http://schemas.openxmlformats.org/officeDocument/2006/relationships/tags" Target="../tags/tag48.xml"/><Relationship Id="rId9" Type="http://schemas.openxmlformats.org/officeDocument/2006/relationships/tags" Target="../tags/tag53.xml"/><Relationship Id="rId1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3.xml"/><Relationship Id="rId7" Type="http://schemas.openxmlformats.org/officeDocument/2006/relationships/image" Target="../media/image6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7.xml"/><Relationship Id="rId7" Type="http://schemas.openxmlformats.org/officeDocument/2006/relationships/image" Target="../media/image9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12.png"/><Relationship Id="rId5" Type="http://schemas.openxmlformats.org/officeDocument/2006/relationships/tags" Target="../tags/tag9.xml"/><Relationship Id="rId10" Type="http://schemas.openxmlformats.org/officeDocument/2006/relationships/image" Target="../media/image11.png"/><Relationship Id="rId4" Type="http://schemas.openxmlformats.org/officeDocument/2006/relationships/tags" Target="../tags/tag8.xm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8.png"/><Relationship Id="rId4" Type="http://schemas.openxmlformats.org/officeDocument/2006/relationships/image" Target="../media/image13.tm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6.png"/><Relationship Id="rId3" Type="http://schemas.openxmlformats.org/officeDocument/2006/relationships/tags" Target="../tags/tag13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5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image" Target="../media/image11.png"/><Relationship Id="rId5" Type="http://schemas.openxmlformats.org/officeDocument/2006/relationships/tags" Target="../tags/tag15.xml"/><Relationship Id="rId10" Type="http://schemas.openxmlformats.org/officeDocument/2006/relationships/image" Target="../media/image12.png"/><Relationship Id="rId4" Type="http://schemas.openxmlformats.org/officeDocument/2006/relationships/tags" Target="../tags/tag14.xml"/><Relationship Id="rId9" Type="http://schemas.openxmlformats.org/officeDocument/2006/relationships/image" Target="../media/image13.tmp"/><Relationship Id="rId1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13" Type="http://schemas.openxmlformats.org/officeDocument/2006/relationships/notesSlide" Target="../notesSlides/notesSlide3.xml"/><Relationship Id="rId18" Type="http://schemas.openxmlformats.org/officeDocument/2006/relationships/image" Target="../media/image19.png"/><Relationship Id="rId3" Type="http://schemas.openxmlformats.org/officeDocument/2006/relationships/tags" Target="../tags/tag19.xml"/><Relationship Id="rId21" Type="http://schemas.openxmlformats.org/officeDocument/2006/relationships/image" Target="../media/image22.png"/><Relationship Id="rId7" Type="http://schemas.openxmlformats.org/officeDocument/2006/relationships/tags" Target="../tags/tag23.xml"/><Relationship Id="rId12" Type="http://schemas.openxmlformats.org/officeDocument/2006/relationships/slideLayout" Target="../slideLayouts/slideLayout2.xml"/><Relationship Id="rId17" Type="http://schemas.openxmlformats.org/officeDocument/2006/relationships/image" Target="../media/image18.png"/><Relationship Id="rId25" Type="http://schemas.openxmlformats.org/officeDocument/2006/relationships/image" Target="../media/image15.png"/><Relationship Id="rId2" Type="http://schemas.openxmlformats.org/officeDocument/2006/relationships/tags" Target="../tags/tag18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tags" Target="../tags/tag27.xml"/><Relationship Id="rId24" Type="http://schemas.openxmlformats.org/officeDocument/2006/relationships/image" Target="../media/image16.png"/><Relationship Id="rId5" Type="http://schemas.openxmlformats.org/officeDocument/2006/relationships/tags" Target="../tags/tag21.xml"/><Relationship Id="rId15" Type="http://schemas.openxmlformats.org/officeDocument/2006/relationships/image" Target="../media/image12.png"/><Relationship Id="rId23" Type="http://schemas.openxmlformats.org/officeDocument/2006/relationships/image" Target="../media/image10.png"/><Relationship Id="rId10" Type="http://schemas.openxmlformats.org/officeDocument/2006/relationships/tags" Target="../tags/tag26.xml"/><Relationship Id="rId19" Type="http://schemas.openxmlformats.org/officeDocument/2006/relationships/image" Target="../media/image20.png"/><Relationship Id="rId4" Type="http://schemas.openxmlformats.org/officeDocument/2006/relationships/tags" Target="../tags/tag20.xml"/><Relationship Id="rId9" Type="http://schemas.openxmlformats.org/officeDocument/2006/relationships/tags" Target="../tags/tag25.xml"/><Relationship Id="rId14" Type="http://schemas.openxmlformats.org/officeDocument/2006/relationships/image" Target="../media/image13.tmp"/><Relationship Id="rId22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25.png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12" Type="http://schemas.openxmlformats.org/officeDocument/2006/relationships/image" Target="../media/image24.png"/><Relationship Id="rId2" Type="http://schemas.openxmlformats.org/officeDocument/2006/relationships/tags" Target="../tags/tag29.xml"/><Relationship Id="rId16" Type="http://schemas.openxmlformats.org/officeDocument/2006/relationships/image" Target="../media/image28.jpeg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11" Type="http://schemas.openxmlformats.org/officeDocument/2006/relationships/image" Target="../media/image23.png"/><Relationship Id="rId5" Type="http://schemas.openxmlformats.org/officeDocument/2006/relationships/tags" Target="../tags/tag32.xml"/><Relationship Id="rId15" Type="http://schemas.openxmlformats.org/officeDocument/2006/relationships/image" Target="../media/image27.png"/><Relationship Id="rId10" Type="http://schemas.openxmlformats.org/officeDocument/2006/relationships/image" Target="../media/image17.png"/><Relationship Id="rId4" Type="http://schemas.openxmlformats.org/officeDocument/2006/relationships/tags" Target="../tags/tag31.xml"/><Relationship Id="rId9" Type="http://schemas.openxmlformats.org/officeDocument/2006/relationships/notesSlide" Target="../notesSlides/notesSlide4.xml"/><Relationship Id="rId1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5" Type="http://schemas.openxmlformats.org/officeDocument/2006/relationships/image" Target="../media/image29.png"/><Relationship Id="rId4" Type="http://schemas.openxmlformats.org/officeDocument/2006/relationships/image" Target="../media/image2.tm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2281" y="332656"/>
            <a:ext cx="9108504" cy="1577894"/>
          </a:xfrm>
        </p:spPr>
        <p:txBody>
          <a:bodyPr>
            <a:noAutofit/>
          </a:bodyPr>
          <a:lstStyle/>
          <a:p>
            <a:pPr algn="l"/>
            <a:r>
              <a:rPr lang="it-IT" sz="3600" dirty="0">
                <a:effectLst/>
              </a:rPr>
              <a:t>Probe Incompatibility in </a:t>
            </a:r>
            <a:r>
              <a:rPr lang="it-IT" sz="3600" dirty="0">
                <a:solidFill>
                  <a:srgbClr val="FF0000"/>
                </a:solidFill>
                <a:effectLst/>
              </a:rPr>
              <a:t>Multiparameter</a:t>
            </a:r>
            <a:r>
              <a:rPr lang="it-IT" sz="3600" dirty="0">
                <a:effectLst/>
              </a:rPr>
              <a:t> </a:t>
            </a:r>
            <a:r>
              <a:rPr lang="it-IT" sz="3600" dirty="0" smtClean="0">
                <a:solidFill>
                  <a:srgbClr val="FF0000"/>
                </a:solidFill>
                <a:effectLst/>
              </a:rPr>
              <a:t>Noisy</a:t>
            </a:r>
            <a:r>
              <a:rPr lang="pl-PL" sz="3600" dirty="0" smtClean="0">
                <a:effectLst/>
              </a:rPr>
              <a:t> </a:t>
            </a:r>
            <a:r>
              <a:rPr lang="it-IT" sz="3600" dirty="0" smtClean="0">
                <a:effectLst/>
              </a:rPr>
              <a:t>Quantum </a:t>
            </a:r>
            <a:r>
              <a:rPr lang="it-IT" sz="3600" dirty="0">
                <a:effectLst/>
              </a:rPr>
              <a:t>Channel Estimation</a:t>
            </a:r>
            <a:r>
              <a:rPr lang="it-IT" sz="3600" dirty="0"/>
              <a:t> </a:t>
            </a:r>
            <a:br>
              <a:rPr lang="it-IT" sz="3600" dirty="0"/>
            </a:br>
            <a:endParaRPr lang="en-US" sz="3600" dirty="0"/>
          </a:p>
        </p:txBody>
      </p:sp>
      <p:sp>
        <p:nvSpPr>
          <p:cNvPr id="7" name="Prostokąt 6"/>
          <p:cNvSpPr/>
          <p:nvPr/>
        </p:nvSpPr>
        <p:spPr>
          <a:xfrm>
            <a:off x="3995936" y="5660562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prstClr val="white"/>
                </a:solidFill>
              </a:rPr>
              <a:t>R. </a:t>
            </a:r>
            <a:r>
              <a:rPr lang="pl-PL" sz="2000" b="1" dirty="0" smtClean="0">
                <a:solidFill>
                  <a:prstClr val="white"/>
                </a:solidFill>
              </a:rPr>
              <a:t>Demkowicz-Dobrzański</a:t>
            </a:r>
            <a:r>
              <a:rPr lang="pl-PL" sz="2000" dirty="0" smtClean="0">
                <a:solidFill>
                  <a:prstClr val="white"/>
                </a:solidFill>
              </a:rPr>
              <a:t>, F. Albarelli</a:t>
            </a:r>
            <a:endParaRPr lang="en-GB" sz="2000" dirty="0"/>
          </a:p>
        </p:txBody>
      </p:sp>
      <p:sp>
        <p:nvSpPr>
          <p:cNvPr id="10" name="Prostokąt 9"/>
          <p:cNvSpPr/>
          <p:nvPr/>
        </p:nvSpPr>
        <p:spPr>
          <a:xfrm>
            <a:off x="2555776" y="5999167"/>
            <a:ext cx="76772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pl-PL" sz="1600" i="1" dirty="0" err="1" smtClean="0">
                <a:solidFill>
                  <a:schemeClr val="bg1"/>
                </a:solidFill>
              </a:rPr>
              <a:t>Faculty</a:t>
            </a:r>
            <a:r>
              <a:rPr lang="pl-PL" sz="1600" i="1" dirty="0" smtClean="0">
                <a:solidFill>
                  <a:schemeClr val="bg1"/>
                </a:solidFill>
              </a:rPr>
              <a:t> </a:t>
            </a:r>
            <a:r>
              <a:rPr lang="pl-PL" sz="1600" i="1" dirty="0">
                <a:solidFill>
                  <a:schemeClr val="bg1"/>
                </a:solidFill>
              </a:rPr>
              <a:t>of </a:t>
            </a:r>
            <a:r>
              <a:rPr lang="pl-PL" sz="1600" i="1" dirty="0" err="1">
                <a:solidFill>
                  <a:schemeClr val="bg1"/>
                </a:solidFill>
              </a:rPr>
              <a:t>Physics</a:t>
            </a:r>
            <a:r>
              <a:rPr lang="pl-PL" sz="1600" i="1" dirty="0">
                <a:solidFill>
                  <a:schemeClr val="bg1"/>
                </a:solidFill>
              </a:rPr>
              <a:t>, University of </a:t>
            </a:r>
            <a:r>
              <a:rPr lang="pl-PL" sz="1600" i="1" dirty="0" err="1">
                <a:solidFill>
                  <a:schemeClr val="bg1"/>
                </a:solidFill>
              </a:rPr>
              <a:t>Warsaw</a:t>
            </a:r>
            <a:r>
              <a:rPr lang="pl-PL" sz="1600" i="1" dirty="0">
                <a:solidFill>
                  <a:schemeClr val="bg1"/>
                </a:solidFill>
              </a:rPr>
              <a:t>, </a:t>
            </a:r>
            <a:r>
              <a:rPr lang="pl-PL" sz="1600" i="1" dirty="0" smtClean="0">
                <a:solidFill>
                  <a:schemeClr val="bg1"/>
                </a:solidFill>
              </a:rPr>
              <a:t>Poland</a:t>
            </a:r>
            <a:endParaRPr lang="pl-PL" sz="1600" i="1" dirty="0">
              <a:solidFill>
                <a:schemeClr val="bg1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971600" y="6382738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dirty="0" err="1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arxiv</a:t>
            </a:r>
            <a:r>
              <a:rPr lang="pl-PL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2104.11264 </a:t>
            </a:r>
            <a:r>
              <a:rPr lang="pl-PL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(2021)</a:t>
            </a:r>
            <a:endParaRPr lang="pl-PL" dirty="0">
              <a:solidFill>
                <a:schemeClr val="bg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" name="Obraz 3" descr="Wycinek ekranu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" t="2722" r="-260" b="1171"/>
          <a:stretch/>
        </p:blipFill>
        <p:spPr>
          <a:xfrm>
            <a:off x="1147289" y="1974971"/>
            <a:ext cx="6938487" cy="22320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292556"/>
            <a:ext cx="4860032" cy="422611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06061"/>
            <a:ext cx="1854405" cy="56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91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/>
              <a:t>Fundamental</a:t>
            </a:r>
            <a:r>
              <a:rPr lang="pl-PL" dirty="0" smtClean="0"/>
              <a:t> </a:t>
            </a:r>
            <a:r>
              <a:rPr lang="pl-PL" dirty="0" err="1"/>
              <a:t>m</a:t>
            </a:r>
            <a:r>
              <a:rPr lang="pl-PL" dirty="0" err="1" smtClean="0"/>
              <a:t>ultiparameter</a:t>
            </a:r>
            <a:r>
              <a:rPr lang="pl-PL" dirty="0" smtClean="0"/>
              <a:t> </a:t>
            </a:r>
            <a:r>
              <a:rPr lang="pl-PL" dirty="0" err="1" smtClean="0"/>
              <a:t>bound</a:t>
            </a:r>
            <a:r>
              <a:rPr lang="pl-PL" dirty="0" smtClean="0"/>
              <a:t> in </a:t>
            </a:r>
            <a:r>
              <a:rPr lang="pl-PL" dirty="0" err="1" smtClean="0"/>
              <a:t>generic</a:t>
            </a:r>
            <a:r>
              <a:rPr lang="pl-PL" dirty="0" smtClean="0"/>
              <a:t> </a:t>
            </a:r>
            <a:r>
              <a:rPr lang="pl-PL" dirty="0" err="1" smtClean="0"/>
              <a:t>noisy</a:t>
            </a:r>
            <a:r>
              <a:rPr lang="pl-PL" dirty="0" smtClean="0"/>
              <a:t> </a:t>
            </a:r>
            <a:r>
              <a:rPr lang="pl-PL" dirty="0" err="1" smtClean="0"/>
              <a:t>metrology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804139" y="6435811"/>
            <a:ext cx="61206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F. Albarelli, RDD, </a:t>
            </a:r>
            <a:r>
              <a:rPr lang="pl-PL" sz="1400" dirty="0" err="1">
                <a:solidFill>
                  <a:prstClr val="black"/>
                </a:solidFill>
                <a:latin typeface="Times" pitchFamily="18" charset="0"/>
              </a:rPr>
              <a:t>arxiv</a:t>
            </a:r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: 2104.11264 (2021)</a:t>
            </a:r>
          </a:p>
        </p:txBody>
      </p:sp>
      <p:pic>
        <p:nvPicPr>
          <p:cNvPr id="6" name="Obraz 5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^2_W \boldsymbol{\tilde{\theta}} =&#10;\t{Tr}\left(W \cdot \t{Cov}(\boldsymbol{\tilde{\theta}})   \right)$$&#10;\end{document}&#10;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16832"/>
            <a:ext cx="3384376" cy="570295"/>
          </a:xfrm>
          <a:prstGeom prst="rect">
            <a:avLst/>
          </a:prstGeom>
          <a:noFill/>
          <a:ln/>
          <a:effectLst/>
        </p:spPr>
      </p:pic>
      <p:sp>
        <p:nvSpPr>
          <p:cNvPr id="8" name="Prostokąt 7"/>
          <p:cNvSpPr/>
          <p:nvPr/>
        </p:nvSpPr>
        <p:spPr>
          <a:xfrm>
            <a:off x="3347864" y="1446182"/>
            <a:ext cx="2762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estimator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covariance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matrix</a:t>
            </a:r>
            <a:endParaRPr lang="pl-PL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1283237" y="2605865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err="1">
                <a:latin typeface="Times" panose="02020603050405020304" pitchFamily="18" charset="0"/>
                <a:cs typeface="Times" panose="02020603050405020304" pitchFamily="18" charset="0"/>
              </a:rPr>
              <a:t>c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ost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matrix</a:t>
            </a:r>
            <a:endParaRPr lang="pl-PL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cxnSp>
        <p:nvCxnSpPr>
          <p:cNvPr id="11" name="Łącznik prosty ze strzałką 10"/>
          <p:cNvCxnSpPr>
            <a:stCxn id="9" idx="0"/>
          </p:cNvCxnSpPr>
          <p:nvPr/>
        </p:nvCxnSpPr>
        <p:spPr>
          <a:xfrm flipV="1">
            <a:off x="1891737" y="2348880"/>
            <a:ext cx="608500" cy="2569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 flipH="1">
            <a:off x="3347864" y="1815514"/>
            <a:ext cx="288032" cy="1733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Obraz 29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 \geq \frac{\mathfrak{p}^2}{4 N \min\limits_{K_k^{\boldsymbol{\theta}},\beta_x = 0}\|\sum_{x=1}^{\mathfrak{p}} w_x^{-1} \alpha_x  \|}$$&#10;\end{document}&#10;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290" y="1916832"/>
            <a:ext cx="4119655" cy="1053406"/>
          </a:xfrm>
          <a:prstGeom prst="rect">
            <a:avLst/>
          </a:prstGeom>
          <a:noFill/>
          <a:ln/>
          <a:effectLst/>
        </p:spPr>
      </p:pic>
      <p:pic>
        <p:nvPicPr>
          <p:cNvPr id="25" name="Obraz 24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W = w_x \boldsymbol{e}_x \boldsymbol{e}_x^T $$&#10;\end{document}&#10;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229" y="3093935"/>
            <a:ext cx="1272000" cy="253333"/>
          </a:xfrm>
          <a:prstGeom prst="rect">
            <a:avLst/>
          </a:prstGeom>
          <a:noFill/>
          <a:ln/>
          <a:effectLst/>
        </p:spPr>
      </p:pic>
      <p:sp>
        <p:nvSpPr>
          <p:cNvPr id="26" name="Prostokąt 25"/>
          <p:cNvSpPr/>
          <p:nvPr/>
        </p:nvSpPr>
        <p:spPr>
          <a:xfrm>
            <a:off x="604551" y="3444733"/>
            <a:ext cx="2550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 err="1">
                <a:latin typeface="Times" panose="02020603050405020304" pitchFamily="18" charset="0"/>
                <a:cs typeface="Times" panose="02020603050405020304" pitchFamily="18" charset="0"/>
              </a:rPr>
              <a:t>c</a:t>
            </a:r>
            <a:r>
              <a:rPr lang="pl-PL" sz="1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ost</a:t>
            </a:r>
            <a:r>
              <a:rPr lang="pl-PL" sz="1400" dirty="0" smtClean="0">
                <a:latin typeface="Times" panose="02020603050405020304" pitchFamily="18" charset="0"/>
                <a:cs typeface="Times" panose="02020603050405020304" pitchFamily="18" charset="0"/>
              </a:rPr>
              <a:t> matrix </a:t>
            </a:r>
            <a:r>
              <a:rPr lang="pl-PL" sz="1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eigendecompositions</a:t>
            </a:r>
            <a:endParaRPr lang="pl-PL" sz="1400" dirty="0" smtClean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/>
            <a:r>
              <a:rPr lang="pl-PL" sz="1400" dirty="0" smtClean="0">
                <a:latin typeface="Times" panose="02020603050405020304" pitchFamily="18" charset="0"/>
                <a:cs typeface="Times" panose="02020603050405020304" pitchFamily="18" charset="0"/>
              </a:rPr>
              <a:t>(</a:t>
            </a:r>
            <a:r>
              <a:rPr lang="pl-PL" sz="1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natural</a:t>
            </a:r>
            <a:r>
              <a:rPr lang="pl-PL" sz="1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1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parametrization</a:t>
            </a:r>
            <a:r>
              <a:rPr lang="pl-PL" sz="1400" dirty="0" smtClean="0">
                <a:latin typeface="Times" panose="02020603050405020304" pitchFamily="18" charset="0"/>
                <a:cs typeface="Times" panose="02020603050405020304" pitchFamily="18" charset="0"/>
              </a:rPr>
              <a:t>)</a:t>
            </a:r>
            <a:endParaRPr lang="pl-PL" sz="14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35" name="Obraz 34" descr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alpha_x = \sum_k (\partial_{\theta_x} K_k^{\boldsymbol{\theta}})^\dagger &#10;(\partial_{\theta_x} K_k^{\boldsymbol{\theta}})&#10;$$&#10; \end{document}&#10;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29" y="3184058"/>
            <a:ext cx="2532000" cy="478667"/>
          </a:xfrm>
          <a:prstGeom prst="rect">
            <a:avLst/>
          </a:prstGeom>
          <a:noFill/>
          <a:ln/>
          <a:effectLst/>
        </p:spPr>
      </p:pic>
      <p:pic>
        <p:nvPicPr>
          <p:cNvPr id="34" name="Obraz 33" descr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beta_x = \sum_k (\partial_{\theta_x}  {K}_k^{\boldsymbol{\theta}})^{\dagger}&#10;K_k^{\boldsymbol{\theta}}&#10;$$&#10; \end{document}&#10;" title="IguanaTex Bitmap Displa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578" y="3177566"/>
            <a:ext cx="2017534" cy="485159"/>
          </a:xfrm>
          <a:prstGeom prst="rect">
            <a:avLst/>
          </a:prstGeom>
          <a:noFill/>
          <a:ln/>
          <a:effectLst/>
        </p:spPr>
      </p:pic>
      <p:sp>
        <p:nvSpPr>
          <p:cNvPr id="36" name="Prostokąt 35"/>
          <p:cNvSpPr/>
          <p:nvPr/>
        </p:nvSpPr>
        <p:spPr>
          <a:xfrm>
            <a:off x="238625" y="3978723"/>
            <a:ext cx="468429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Multiple-phase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lossy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interferometry </a:t>
            </a:r>
            <a:b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</a:b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(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including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adaptive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schemes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)</a:t>
            </a:r>
            <a:endParaRPr lang="pl-PL" sz="24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grpSp>
        <p:nvGrpSpPr>
          <p:cNvPr id="62" name="Grupa 61"/>
          <p:cNvGrpSpPr/>
          <p:nvPr/>
        </p:nvGrpSpPr>
        <p:grpSpPr>
          <a:xfrm>
            <a:off x="1307178" y="4676075"/>
            <a:ext cx="2184702" cy="1841787"/>
            <a:chOff x="1307178" y="4676075"/>
            <a:chExt cx="2184702" cy="1841787"/>
          </a:xfrm>
        </p:grpSpPr>
        <p:pic>
          <p:nvPicPr>
            <p:cNvPr id="37" name="Obraz 36" descr="Wycinek ekranu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7178" y="4676075"/>
              <a:ext cx="2184702" cy="1841787"/>
            </a:xfrm>
            <a:prstGeom prst="rect">
              <a:avLst/>
            </a:prstGeom>
          </p:spPr>
        </p:pic>
        <p:grpSp>
          <p:nvGrpSpPr>
            <p:cNvPr id="51" name="Grupa 50"/>
            <p:cNvGrpSpPr/>
            <p:nvPr/>
          </p:nvGrpSpPr>
          <p:grpSpPr>
            <a:xfrm>
              <a:off x="2583787" y="4738584"/>
              <a:ext cx="208105" cy="311068"/>
              <a:chOff x="2583787" y="4689408"/>
              <a:chExt cx="208105" cy="311068"/>
            </a:xfrm>
          </p:grpSpPr>
          <p:cxnSp>
            <p:nvCxnSpPr>
              <p:cNvPr id="39" name="Łącznik prosty 38"/>
              <p:cNvCxnSpPr/>
              <p:nvPr/>
            </p:nvCxnSpPr>
            <p:spPr>
              <a:xfrm flipH="1">
                <a:off x="2596034" y="4765630"/>
                <a:ext cx="195858" cy="2348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50" name="Obraz 49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 title="IguanaTex Bitmap Display"/>
              <p:cNvPicPr>
                <a:picLocks noChangeAspect="1"/>
              </p:cNvPicPr>
              <p:nvPr>
                <p:custDataLst>
                  <p:tags r:id="rId9"/>
                </p:custDataLst>
              </p:nvPr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83787" y="4689408"/>
                <a:ext cx="110176" cy="152444"/>
              </a:xfrm>
              <a:prstGeom prst="rect">
                <a:avLst/>
              </a:prstGeom>
              <a:noFill/>
              <a:ln/>
              <a:effectLst/>
            </p:spPr>
          </p:pic>
        </p:grpSp>
        <p:grpSp>
          <p:nvGrpSpPr>
            <p:cNvPr id="52" name="Grupa 51"/>
            <p:cNvGrpSpPr/>
            <p:nvPr/>
          </p:nvGrpSpPr>
          <p:grpSpPr>
            <a:xfrm>
              <a:off x="2596034" y="5049652"/>
              <a:ext cx="208105" cy="311068"/>
              <a:chOff x="2583787" y="4689408"/>
              <a:chExt cx="208105" cy="311068"/>
            </a:xfrm>
          </p:grpSpPr>
          <p:cxnSp>
            <p:nvCxnSpPr>
              <p:cNvPr id="53" name="Łącznik prosty 52"/>
              <p:cNvCxnSpPr/>
              <p:nvPr/>
            </p:nvCxnSpPr>
            <p:spPr>
              <a:xfrm flipH="1">
                <a:off x="2596034" y="4765630"/>
                <a:ext cx="195858" cy="2348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54" name="Obraz 53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 title="IguanaTex Bitmap Display"/>
              <p:cNvPicPr>
                <a:picLocks noChangeAspect="1"/>
              </p:cNvPicPr>
              <p:nvPr>
                <p:custDataLst>
                  <p:tags r:id="rId8"/>
                </p:custDataLst>
              </p:nvPr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83787" y="4689408"/>
                <a:ext cx="110176" cy="152444"/>
              </a:xfrm>
              <a:prstGeom prst="rect">
                <a:avLst/>
              </a:prstGeom>
              <a:noFill/>
              <a:ln/>
              <a:effectLst/>
            </p:spPr>
          </p:pic>
        </p:grpSp>
        <p:grpSp>
          <p:nvGrpSpPr>
            <p:cNvPr id="55" name="Grupa 54"/>
            <p:cNvGrpSpPr/>
            <p:nvPr/>
          </p:nvGrpSpPr>
          <p:grpSpPr>
            <a:xfrm>
              <a:off x="2580773" y="6066234"/>
              <a:ext cx="208105" cy="311068"/>
              <a:chOff x="2583787" y="4689408"/>
              <a:chExt cx="208105" cy="311068"/>
            </a:xfrm>
          </p:grpSpPr>
          <p:cxnSp>
            <p:nvCxnSpPr>
              <p:cNvPr id="56" name="Łącznik prosty 55"/>
              <p:cNvCxnSpPr/>
              <p:nvPr/>
            </p:nvCxnSpPr>
            <p:spPr>
              <a:xfrm flipH="1">
                <a:off x="2596034" y="4765630"/>
                <a:ext cx="195858" cy="23484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57" name="Obraz 56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 title="IguanaTex Bitmap Display"/>
              <p:cNvPicPr>
                <a:picLocks noChangeAspect="1"/>
              </p:cNvPicPr>
              <p:nvPr>
                <p:custDataLst>
                  <p:tags r:id="rId7"/>
                </p:custDataLst>
              </p:nvPr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83787" y="4689408"/>
                <a:ext cx="110176" cy="152444"/>
              </a:xfrm>
              <a:prstGeom prst="rect">
                <a:avLst/>
              </a:prstGeom>
              <a:noFill/>
              <a:ln/>
              <a:effectLst/>
            </p:spPr>
          </p:pic>
        </p:grpSp>
      </p:grpSp>
      <p:pic>
        <p:nvPicPr>
          <p:cNvPr id="61" name="Obraz 60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^2 \boldsymbol{\tilde{\theta}} = \sum_x \Delta^2 \theta_x \geq \frac{1-\eta}{4\eta} \frac{\mathfrak{p}^2}{N}&#10;$$&#10;\end{document}&#10;" title="IguanaTex Bitmap Display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5217668"/>
            <a:ext cx="2964562" cy="670537"/>
          </a:xfrm>
          <a:prstGeom prst="rect">
            <a:avLst/>
          </a:prstGeom>
          <a:noFill/>
          <a:ln/>
          <a:effectLst/>
        </p:spPr>
      </p:pic>
    </p:spTree>
    <p:extLst>
      <p:ext uri="{BB962C8B-B14F-4D97-AF65-F5344CB8AC3E}">
        <p14:creationId xmlns:p14="http://schemas.microsoft.com/office/powerpoint/2010/main" val="323530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6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99111" y="188640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pl-PL" dirty="0" err="1" smtClean="0"/>
              <a:t>Simultanous</a:t>
            </a:r>
            <a:r>
              <a:rPr lang="pl-PL" dirty="0" smtClean="0"/>
              <a:t> vs. </a:t>
            </a:r>
            <a:r>
              <a:rPr lang="pl-PL" dirty="0" err="1" smtClean="0"/>
              <a:t>Separate</a:t>
            </a:r>
            <a:r>
              <a:rPr lang="pl-PL" dirty="0" smtClean="0"/>
              <a:t> </a:t>
            </a:r>
            <a:r>
              <a:rPr lang="pl-PL" dirty="0" err="1" smtClean="0"/>
              <a:t>estimation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199111" y="1100807"/>
            <a:ext cx="75873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If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we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perform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separate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estimation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we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need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to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split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resources</a:t>
            </a:r>
            <a:endParaRPr lang="pl-PL" sz="24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5" name="Obraz 4" descr="Wycinek ekranu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1562472"/>
            <a:ext cx="2448272" cy="2346511"/>
          </a:xfrm>
          <a:prstGeom prst="rect">
            <a:avLst/>
          </a:prstGeom>
        </p:spPr>
      </p:pic>
      <p:grpSp>
        <p:nvGrpSpPr>
          <p:cNvPr id="6" name="Grupa 5"/>
          <p:cNvGrpSpPr/>
          <p:nvPr/>
        </p:nvGrpSpPr>
        <p:grpSpPr>
          <a:xfrm>
            <a:off x="1871427" y="1728526"/>
            <a:ext cx="208105" cy="311068"/>
            <a:chOff x="2583787" y="4689408"/>
            <a:chExt cx="208105" cy="311068"/>
          </a:xfrm>
        </p:grpSpPr>
        <p:cxnSp>
          <p:nvCxnSpPr>
            <p:cNvPr id="7" name="Łącznik prosty 6"/>
            <p:cNvCxnSpPr/>
            <p:nvPr/>
          </p:nvCxnSpPr>
          <p:spPr>
            <a:xfrm flipH="1">
              <a:off x="2596034" y="4765630"/>
              <a:ext cx="195858" cy="2348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Obraz 7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 title="IguanaTex Bitmap Display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3787" y="4689408"/>
              <a:ext cx="110176" cy="152444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9" name="Grupa 8"/>
          <p:cNvGrpSpPr/>
          <p:nvPr/>
        </p:nvGrpSpPr>
        <p:grpSpPr>
          <a:xfrm>
            <a:off x="1883057" y="2521855"/>
            <a:ext cx="208105" cy="311068"/>
            <a:chOff x="2583787" y="4689408"/>
            <a:chExt cx="208105" cy="311068"/>
          </a:xfrm>
        </p:grpSpPr>
        <p:cxnSp>
          <p:nvCxnSpPr>
            <p:cNvPr id="10" name="Łącznik prosty 9"/>
            <p:cNvCxnSpPr/>
            <p:nvPr/>
          </p:nvCxnSpPr>
          <p:spPr>
            <a:xfrm flipH="1">
              <a:off x="2596034" y="4765630"/>
              <a:ext cx="195858" cy="2348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Obraz 10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 title="IguanaTex Bitmap Display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3787" y="4689408"/>
              <a:ext cx="110176" cy="152444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12" name="Grupa 11"/>
          <p:cNvGrpSpPr/>
          <p:nvPr/>
        </p:nvGrpSpPr>
        <p:grpSpPr>
          <a:xfrm>
            <a:off x="1867819" y="3140968"/>
            <a:ext cx="208105" cy="311068"/>
            <a:chOff x="2583787" y="4689408"/>
            <a:chExt cx="208105" cy="311068"/>
          </a:xfrm>
        </p:grpSpPr>
        <p:cxnSp>
          <p:nvCxnSpPr>
            <p:cNvPr id="13" name="Łącznik prosty 12"/>
            <p:cNvCxnSpPr/>
            <p:nvPr/>
          </p:nvCxnSpPr>
          <p:spPr>
            <a:xfrm flipH="1">
              <a:off x="2596034" y="4765630"/>
              <a:ext cx="195858" cy="2348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Obraz 13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 title="IguanaTex Bitmap Display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3787" y="4689408"/>
              <a:ext cx="110176" cy="152444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15" name="Grupa 14"/>
          <p:cNvGrpSpPr/>
          <p:nvPr/>
        </p:nvGrpSpPr>
        <p:grpSpPr>
          <a:xfrm>
            <a:off x="1889180" y="2081972"/>
            <a:ext cx="208105" cy="311068"/>
            <a:chOff x="2583787" y="4689408"/>
            <a:chExt cx="208105" cy="311068"/>
          </a:xfrm>
        </p:grpSpPr>
        <p:cxnSp>
          <p:nvCxnSpPr>
            <p:cNvPr id="16" name="Łącznik prosty 15"/>
            <p:cNvCxnSpPr/>
            <p:nvPr/>
          </p:nvCxnSpPr>
          <p:spPr>
            <a:xfrm flipH="1">
              <a:off x="2596034" y="4765630"/>
              <a:ext cx="195858" cy="2348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Obraz 16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 title="IguanaTex Bitmap Display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83787" y="4689408"/>
              <a:ext cx="110176" cy="152444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22" name="Obraz 21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(\Delta^2  \boldsymbol{\tilde{\theta}})^{\t{sep}} = \sum_x \Delta^2 \theta_x \geq p \times \frac{1-\eta}{\eta} \frac{1}{N/\mathfrak{p}} = \frac{\mathfrak{p}^2(1-\eta)}{\eta N}&#10;$$&#10;\end{document}&#10;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504" y="1965994"/>
            <a:ext cx="5464659" cy="673328"/>
          </a:xfrm>
          <a:prstGeom prst="rect">
            <a:avLst/>
          </a:prstGeom>
          <a:noFill/>
          <a:ln/>
          <a:effectLst/>
        </p:spPr>
      </p:pic>
      <p:sp>
        <p:nvSpPr>
          <p:cNvPr id="20" name="Prostokąt 19"/>
          <p:cNvSpPr/>
          <p:nvPr/>
        </p:nvSpPr>
        <p:spPr>
          <a:xfrm>
            <a:off x="182180" y="3879030"/>
            <a:ext cx="8422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Simultaenous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estimation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has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an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advantage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but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at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most o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factor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of 4</a:t>
            </a:r>
            <a:endParaRPr lang="pl-PL" sz="24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32" name="Obraz 31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(\Delta^2 \boldsymbol{\tilde{\theta}})^{\t{sim}} \geq \frac{1-\eta}{4\eta} \frac{\mathfrak{p}^2}{N}&#10;$$&#10;\end{document}&#10;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865" y="3042844"/>
            <a:ext cx="2165405" cy="609617"/>
          </a:xfrm>
          <a:prstGeom prst="rect">
            <a:avLst/>
          </a:prstGeom>
          <a:noFill/>
          <a:ln/>
          <a:effectLst/>
        </p:spPr>
      </p:pic>
      <p:sp>
        <p:nvSpPr>
          <p:cNvPr id="25" name="Prostokąt 24"/>
          <p:cNvSpPr/>
          <p:nvPr/>
        </p:nvSpPr>
        <p:spPr>
          <a:xfrm>
            <a:off x="182180" y="4338387"/>
            <a:ext cx="8624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No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scaling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advantage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due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to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almost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maximal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probe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incompatibility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! </a:t>
            </a:r>
            <a:endParaRPr lang="pl-PL" sz="24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2915817" y="6542601"/>
            <a:ext cx="61206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F. Albarelli, RDD, </a:t>
            </a:r>
            <a:r>
              <a:rPr lang="pl-PL" sz="1400" dirty="0" err="1">
                <a:solidFill>
                  <a:prstClr val="black"/>
                </a:solidFill>
                <a:latin typeface="Times" pitchFamily="18" charset="0"/>
              </a:rPr>
              <a:t>arxiv</a:t>
            </a:r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: 2104.11264 (2021)</a:t>
            </a:r>
          </a:p>
        </p:txBody>
      </p:sp>
      <p:grpSp>
        <p:nvGrpSpPr>
          <p:cNvPr id="30" name="Grupa 29"/>
          <p:cNvGrpSpPr/>
          <p:nvPr/>
        </p:nvGrpSpPr>
        <p:grpSpPr>
          <a:xfrm>
            <a:off x="1187624" y="4871908"/>
            <a:ext cx="4086233" cy="863232"/>
            <a:chOff x="773799" y="4871908"/>
            <a:chExt cx="4986448" cy="1053406"/>
          </a:xfrm>
        </p:grpSpPr>
        <p:pic>
          <p:nvPicPr>
            <p:cNvPr id="29" name="Obraz 28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^2_W \boldsymbol{\tilde{\theta}} $$&#10;\end{document}&#10;" title="IguanaTex Bitmap Display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799" y="5099160"/>
              <a:ext cx="721336" cy="38184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28" name="Obraz 27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 \geq \frac{\mathfrak{p}^2}{4 N \min\limits_{K_k^{\boldsymbol{\theta}},\beta_x = 0}\|\sum_{x=1}^{\mathfrak{p}} w_x^{-1} \alpha_x  \|}$$&#10;\end{document}&#10;" title="IguanaTex Bitmap Display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0592" y="4871908"/>
              <a:ext cx="4119655" cy="1053406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34" name="Obraz 33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scales as $\propto 1$&#10;\end{document}&#10;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5737241"/>
            <a:ext cx="1358702" cy="178887"/>
          </a:xfrm>
          <a:prstGeom prst="rect">
            <a:avLst/>
          </a:prstGeom>
          <a:noFill/>
          <a:ln/>
          <a:effectLst/>
        </p:spPr>
      </p:pic>
      <p:cxnSp>
        <p:nvCxnSpPr>
          <p:cNvPr id="36" name="Łącznik prosty ze strzałką 35"/>
          <p:cNvCxnSpPr/>
          <p:nvPr/>
        </p:nvCxnSpPr>
        <p:spPr>
          <a:xfrm flipV="1">
            <a:off x="4211960" y="5580403"/>
            <a:ext cx="0" cy="2462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Obraz 39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if it scaled as $\propto \mathfrak{p}$ we could have a scaling improved&#10;\end{document}&#10;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584" y="6089423"/>
            <a:ext cx="5603231" cy="237438"/>
          </a:xfrm>
          <a:prstGeom prst="rect">
            <a:avLst/>
          </a:prstGeom>
          <a:noFill/>
          <a:ln/>
          <a:effectLst/>
        </p:spPr>
      </p:pic>
    </p:spTree>
    <p:extLst>
      <p:ext uri="{BB962C8B-B14F-4D97-AF65-F5344CB8AC3E}">
        <p14:creationId xmlns:p14="http://schemas.microsoft.com/office/powerpoint/2010/main" val="42731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79512" y="-125175"/>
            <a:ext cx="8229600" cy="1143000"/>
          </a:xfrm>
        </p:spPr>
        <p:txBody>
          <a:bodyPr/>
          <a:lstStyle/>
          <a:p>
            <a:r>
              <a:rPr lang="pl-PL" dirty="0" err="1" smtClean="0"/>
              <a:t>Summary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915817" y="6542601"/>
            <a:ext cx="61206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F. Albarelli, RDD, </a:t>
            </a:r>
            <a:r>
              <a:rPr lang="pl-PL" sz="1400" dirty="0" err="1">
                <a:solidFill>
                  <a:prstClr val="black"/>
                </a:solidFill>
                <a:latin typeface="Times" pitchFamily="18" charset="0"/>
              </a:rPr>
              <a:t>arxiv</a:t>
            </a:r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: 2104.11264 (2021)</a:t>
            </a:r>
          </a:p>
        </p:txBody>
      </p:sp>
      <p:pic>
        <p:nvPicPr>
          <p:cNvPr id="5" name="Obraz 4" descr="Wycinek ekranu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" t="2722" r="-260" b="1171"/>
          <a:stretch/>
        </p:blipFill>
        <p:spPr>
          <a:xfrm>
            <a:off x="1979712" y="1017825"/>
            <a:ext cx="4968552" cy="1598304"/>
          </a:xfrm>
          <a:prstGeom prst="rect">
            <a:avLst/>
          </a:prstGeom>
        </p:spPr>
      </p:pic>
      <p:sp>
        <p:nvSpPr>
          <p:cNvPr id="9" name="Prostokąt 8"/>
          <p:cNvSpPr/>
          <p:nvPr/>
        </p:nvSpPr>
        <p:spPr>
          <a:xfrm>
            <a:off x="498417" y="2780928"/>
            <a:ext cx="85369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b="1" dirty="0" err="1" smtClean="0">
                <a:cs typeface="Times" panose="02020603050405020304" pitchFamily="18" charset="0"/>
              </a:rPr>
              <a:t>Probe</a:t>
            </a:r>
            <a:r>
              <a:rPr lang="pl-PL" b="1" dirty="0" smtClean="0">
                <a:cs typeface="Times" panose="02020603050405020304" pitchFamily="18" charset="0"/>
              </a:rPr>
              <a:t> </a:t>
            </a:r>
            <a:r>
              <a:rPr lang="pl-PL" b="1" dirty="0" err="1" smtClean="0">
                <a:cs typeface="Times" panose="02020603050405020304" pitchFamily="18" charset="0"/>
              </a:rPr>
              <a:t>incompatibility</a:t>
            </a:r>
            <a:r>
              <a:rPr lang="pl-PL" b="1" dirty="0" smtClean="0">
                <a:cs typeface="Times" panose="02020603050405020304" pitchFamily="18" charset="0"/>
              </a:rPr>
              <a:t>, </a:t>
            </a:r>
            <a:r>
              <a:rPr lang="pl-PL" dirty="0" smtClean="0">
                <a:cs typeface="Times" panose="02020603050405020304" pitchFamily="18" charset="0"/>
              </a:rPr>
              <a:t>the most </a:t>
            </a:r>
            <a:r>
              <a:rPr lang="pl-PL" dirty="0" err="1" smtClean="0">
                <a:cs typeface="Times" panose="02020603050405020304" pitchFamily="18" charset="0"/>
              </a:rPr>
              <a:t>relevant</a:t>
            </a:r>
            <a:r>
              <a:rPr lang="pl-PL" dirty="0" smtClean="0">
                <a:cs typeface="Times" panose="02020603050405020304" pitchFamily="18" charset="0"/>
              </a:rPr>
              <a:t> </a:t>
            </a:r>
            <a:r>
              <a:rPr lang="pl-PL" dirty="0" err="1" smtClean="0">
                <a:cs typeface="Times" panose="02020603050405020304" pitchFamily="18" charset="0"/>
              </a:rPr>
              <a:t>feature</a:t>
            </a:r>
            <a:r>
              <a:rPr lang="pl-PL" dirty="0" smtClean="0">
                <a:cs typeface="Times" panose="02020603050405020304" pitchFamily="18" charset="0"/>
              </a:rPr>
              <a:t>  of </a:t>
            </a:r>
            <a:r>
              <a:rPr lang="pl-PL" dirty="0" err="1" smtClean="0">
                <a:cs typeface="Times" panose="02020603050405020304" pitchFamily="18" charset="0"/>
              </a:rPr>
              <a:t>multiparameter</a:t>
            </a:r>
            <a:r>
              <a:rPr lang="pl-PL" dirty="0" smtClean="0">
                <a:cs typeface="Times" panose="02020603050405020304" pitchFamily="18" charset="0"/>
              </a:rPr>
              <a:t> </a:t>
            </a:r>
            <a:r>
              <a:rPr lang="pl-PL" dirty="0" err="1" smtClean="0">
                <a:cs typeface="Times" panose="02020603050405020304" pitchFamily="18" charset="0"/>
              </a:rPr>
              <a:t>metrology</a:t>
            </a:r>
            <a:r>
              <a:rPr lang="pl-PL" b="1" dirty="0" smtClean="0">
                <a:cs typeface="Times" panose="02020603050405020304" pitchFamily="18" charset="0"/>
              </a:rPr>
              <a:t/>
            </a:r>
            <a:br>
              <a:rPr lang="pl-PL" b="1" dirty="0" smtClean="0">
                <a:cs typeface="Times" panose="02020603050405020304" pitchFamily="18" charset="0"/>
              </a:rPr>
            </a:br>
            <a:endParaRPr lang="pl-PL" b="1" dirty="0">
              <a:cs typeface="Times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b="1" dirty="0" err="1" smtClean="0">
                <a:cs typeface="Times" panose="02020603050405020304" pitchFamily="18" charset="0"/>
              </a:rPr>
              <a:t>Nontrivial</a:t>
            </a:r>
            <a:r>
              <a:rPr lang="pl-PL" b="1" dirty="0" smtClean="0">
                <a:cs typeface="Times" panose="02020603050405020304" pitchFamily="18" charset="0"/>
              </a:rPr>
              <a:t> </a:t>
            </a:r>
            <a:r>
              <a:rPr lang="pl-PL" b="1" dirty="0" err="1" smtClean="0">
                <a:cs typeface="Times" panose="02020603050405020304" pitchFamily="18" charset="0"/>
              </a:rPr>
              <a:t>bounds</a:t>
            </a:r>
            <a:r>
              <a:rPr lang="pl-PL" b="1" dirty="0" smtClean="0">
                <a:cs typeface="Times" panose="02020603050405020304" pitchFamily="18" charset="0"/>
              </a:rPr>
              <a:t> </a:t>
            </a:r>
            <a:r>
              <a:rPr lang="pl-PL" dirty="0" smtClean="0">
                <a:cs typeface="Times" panose="02020603050405020304" pitchFamily="18" charset="0"/>
              </a:rPr>
              <a:t>in </a:t>
            </a:r>
            <a:r>
              <a:rPr lang="pl-PL" dirty="0" err="1" smtClean="0">
                <a:cs typeface="Times" panose="02020603050405020304" pitchFamily="18" charset="0"/>
              </a:rPr>
              <a:t>noisy</a:t>
            </a:r>
            <a:r>
              <a:rPr lang="pl-PL" dirty="0" smtClean="0">
                <a:cs typeface="Times" panose="02020603050405020304" pitchFamily="18" charset="0"/>
              </a:rPr>
              <a:t> </a:t>
            </a:r>
            <a:r>
              <a:rPr lang="pl-PL" dirty="0" err="1" smtClean="0">
                <a:cs typeface="Times" panose="02020603050405020304" pitchFamily="18" charset="0"/>
              </a:rPr>
              <a:t>multiple-parameter</a:t>
            </a:r>
            <a:r>
              <a:rPr lang="pl-PL" dirty="0" smtClean="0">
                <a:cs typeface="Times" panose="02020603050405020304" pitchFamily="18" charset="0"/>
              </a:rPr>
              <a:t> </a:t>
            </a:r>
            <a:r>
              <a:rPr lang="pl-PL" dirty="0" err="1" smtClean="0">
                <a:cs typeface="Times" panose="02020603050405020304" pitchFamily="18" charset="0"/>
              </a:rPr>
              <a:t>metrology</a:t>
            </a:r>
            <a:r>
              <a:rPr lang="pl-PL" dirty="0" smtClean="0">
                <a:cs typeface="Times" panose="02020603050405020304" pitchFamily="18" charset="0"/>
              </a:rPr>
              <a:t> </a:t>
            </a:r>
            <a:r>
              <a:rPr lang="pl-PL" dirty="0" err="1" smtClean="0">
                <a:cs typeface="Times" panose="02020603050405020304" pitchFamily="18" charset="0"/>
              </a:rPr>
              <a:t>derrived</a:t>
            </a:r>
            <a:r>
              <a:rPr lang="pl-PL" dirty="0" smtClean="0">
                <a:cs typeface="Times" panose="02020603050405020304" pitchFamily="18" charset="0"/>
              </a:rPr>
              <a:t/>
            </a:r>
            <a:br>
              <a:rPr lang="pl-PL" dirty="0" smtClean="0">
                <a:cs typeface="Times" panose="02020603050405020304" pitchFamily="18" charset="0"/>
              </a:rPr>
            </a:br>
            <a:endParaRPr lang="pl-PL" dirty="0" smtClean="0">
              <a:cs typeface="Times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smtClean="0">
                <a:cs typeface="Times" panose="02020603050405020304" pitchFamily="18" charset="0"/>
              </a:rPr>
              <a:t>It </a:t>
            </a:r>
            <a:r>
              <a:rPr lang="pl-PL" dirty="0" err="1" smtClean="0">
                <a:cs typeface="Times" panose="02020603050405020304" pitchFamily="18" charset="0"/>
              </a:rPr>
              <a:t>is</a:t>
            </a:r>
            <a:r>
              <a:rPr lang="pl-PL" dirty="0" smtClean="0">
                <a:cs typeface="Times" panose="02020603050405020304" pitchFamily="18" charset="0"/>
              </a:rPr>
              <a:t> </a:t>
            </a:r>
            <a:r>
              <a:rPr lang="pl-PL" dirty="0" err="1" smtClean="0">
                <a:cs typeface="Times" panose="02020603050405020304" pitchFamily="18" charset="0"/>
              </a:rPr>
              <a:t>possible</a:t>
            </a:r>
            <a:r>
              <a:rPr lang="pl-PL" dirty="0" smtClean="0">
                <a:cs typeface="Times" panose="02020603050405020304" pitchFamily="18" charset="0"/>
              </a:rPr>
              <a:t> to </a:t>
            </a:r>
            <a:r>
              <a:rPr lang="pl-PL" dirty="0" err="1" smtClean="0">
                <a:cs typeface="Times" panose="02020603050405020304" pitchFamily="18" charset="0"/>
              </a:rPr>
              <a:t>define</a:t>
            </a:r>
            <a:r>
              <a:rPr lang="pl-PL" dirty="0" smtClean="0">
                <a:cs typeface="Times" panose="02020603050405020304" pitchFamily="18" charset="0"/>
              </a:rPr>
              <a:t>  </a:t>
            </a:r>
            <a:r>
              <a:rPr lang="pl-PL" b="1" dirty="0" smtClean="0">
                <a:cs typeface="Times" panose="02020603050405020304" pitchFamily="18" charset="0"/>
              </a:rPr>
              <a:t>channel </a:t>
            </a:r>
            <a:r>
              <a:rPr lang="pl-PL" b="1" dirty="0" err="1" smtClean="0">
                <a:cs typeface="Times" panose="02020603050405020304" pitchFamily="18" charset="0"/>
              </a:rPr>
              <a:t>probe</a:t>
            </a:r>
            <a:r>
              <a:rPr lang="pl-PL" b="1" dirty="0" smtClean="0">
                <a:cs typeface="Times" panose="02020603050405020304" pitchFamily="18" charset="0"/>
              </a:rPr>
              <a:t> </a:t>
            </a:r>
            <a:r>
              <a:rPr lang="pl-PL" b="1" dirty="0" err="1" smtClean="0">
                <a:cs typeface="Times" panose="02020603050405020304" pitchFamily="18" charset="0"/>
              </a:rPr>
              <a:t>incompatibility</a:t>
            </a:r>
            <a:r>
              <a:rPr lang="pl-PL" b="1" dirty="0" smtClean="0">
                <a:cs typeface="Times" panose="02020603050405020304" pitchFamily="18" charset="0"/>
              </a:rPr>
              <a:t> </a:t>
            </a:r>
            <a:r>
              <a:rPr lang="pl-PL" b="1" dirty="0" err="1" smtClean="0">
                <a:cs typeface="Times" panose="02020603050405020304" pitchFamily="18" charset="0"/>
              </a:rPr>
              <a:t>measure</a:t>
            </a:r>
            <a:r>
              <a:rPr lang="pl-PL" b="1" dirty="0" smtClean="0">
                <a:cs typeface="Times" panose="02020603050405020304" pitchFamily="18" charset="0"/>
              </a:rPr>
              <a:t> </a:t>
            </a:r>
            <a:r>
              <a:rPr lang="pl-PL" dirty="0" smtClean="0">
                <a:cs typeface="Times" panose="02020603050405020304" pitchFamily="18" charset="0"/>
              </a:rPr>
              <a:t>independent of the </a:t>
            </a:r>
            <a:r>
              <a:rPr lang="pl-PL" dirty="0" err="1" smtClean="0">
                <a:cs typeface="Times" panose="02020603050405020304" pitchFamily="18" charset="0"/>
              </a:rPr>
              <a:t>actual</a:t>
            </a:r>
            <a:r>
              <a:rPr lang="pl-PL" dirty="0" smtClean="0">
                <a:cs typeface="Times" panose="02020603050405020304" pitchFamily="18" charset="0"/>
              </a:rPr>
              <a:t> </a:t>
            </a:r>
            <a:r>
              <a:rPr lang="pl-PL" dirty="0" err="1" smtClean="0">
                <a:cs typeface="Times" panose="02020603050405020304" pitchFamily="18" charset="0"/>
              </a:rPr>
              <a:t>parametrizationa</a:t>
            </a:r>
            <a:r>
              <a:rPr lang="pl-PL" dirty="0" smtClean="0">
                <a:cs typeface="Times" panose="02020603050405020304" pitchFamily="18" charset="0"/>
              </a:rPr>
              <a:t> and the </a:t>
            </a:r>
            <a:r>
              <a:rPr lang="pl-PL" dirty="0" err="1" smtClean="0">
                <a:cs typeface="Times" panose="02020603050405020304" pitchFamily="18" charset="0"/>
              </a:rPr>
              <a:t>cost</a:t>
            </a:r>
            <a:r>
              <a:rPr lang="pl-PL" dirty="0" smtClean="0">
                <a:cs typeface="Times" panose="02020603050405020304" pitchFamily="18" charset="0"/>
              </a:rPr>
              <a:t> matrix</a:t>
            </a:r>
            <a:br>
              <a:rPr lang="pl-PL" dirty="0" smtClean="0">
                <a:cs typeface="Times" panose="02020603050405020304" pitchFamily="18" charset="0"/>
              </a:rPr>
            </a:br>
            <a:endParaRPr lang="pl-PL" dirty="0" smtClean="0">
              <a:cs typeface="Times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 err="1" smtClean="0">
                <a:cs typeface="Times" panose="02020603050405020304" pitchFamily="18" charset="0"/>
              </a:rPr>
              <a:t>Results</a:t>
            </a:r>
            <a:r>
              <a:rPr lang="pl-PL" dirty="0" smtClean="0">
                <a:cs typeface="Times" panose="02020603050405020304" pitchFamily="18" charset="0"/>
              </a:rPr>
              <a:t> </a:t>
            </a:r>
            <a:r>
              <a:rPr lang="pl-PL" dirty="0" err="1" smtClean="0">
                <a:cs typeface="Times" panose="02020603050405020304" pitchFamily="18" charset="0"/>
              </a:rPr>
              <a:t>may</a:t>
            </a:r>
            <a:r>
              <a:rPr lang="pl-PL" dirty="0" smtClean="0">
                <a:cs typeface="Times" panose="02020603050405020304" pitchFamily="18" charset="0"/>
              </a:rPr>
              <a:t> be applied to </a:t>
            </a:r>
            <a:r>
              <a:rPr lang="pl-PL" b="1" dirty="0" err="1" smtClean="0">
                <a:cs typeface="Times" panose="02020603050405020304" pitchFamily="18" charset="0"/>
              </a:rPr>
              <a:t>discrimination</a:t>
            </a:r>
            <a:r>
              <a:rPr lang="pl-PL" b="1" dirty="0" smtClean="0">
                <a:cs typeface="Times" panose="02020603050405020304" pitchFamily="18" charset="0"/>
              </a:rPr>
              <a:t> </a:t>
            </a:r>
            <a:r>
              <a:rPr lang="pl-PL" b="1" dirty="0" err="1" smtClean="0">
                <a:cs typeface="Times" panose="02020603050405020304" pitchFamily="18" charset="0"/>
              </a:rPr>
              <a:t>tasks</a:t>
            </a:r>
            <a:r>
              <a:rPr lang="pl-PL" b="1" dirty="0" smtClean="0">
                <a:cs typeface="Times" panose="02020603050405020304" pitchFamily="18" charset="0"/>
              </a:rPr>
              <a:t> </a:t>
            </a:r>
            <a:r>
              <a:rPr lang="pl-PL" dirty="0" smtClean="0">
                <a:cs typeface="Times" panose="02020603050405020304" pitchFamily="18" charset="0"/>
              </a:rPr>
              <a:t>-&gt; </a:t>
            </a:r>
            <a:r>
              <a:rPr lang="pl-PL" dirty="0" err="1" smtClean="0">
                <a:cs typeface="Times" panose="02020603050405020304" pitchFamily="18" charset="0"/>
              </a:rPr>
              <a:t>bounds</a:t>
            </a:r>
            <a:r>
              <a:rPr lang="pl-PL" dirty="0" smtClean="0">
                <a:cs typeface="Times" panose="02020603050405020304" pitchFamily="18" charset="0"/>
              </a:rPr>
              <a:t> on </a:t>
            </a:r>
            <a:r>
              <a:rPr lang="pl-PL" dirty="0" err="1" smtClean="0">
                <a:cs typeface="Times" panose="02020603050405020304" pitchFamily="18" charset="0"/>
              </a:rPr>
              <a:t>noisy</a:t>
            </a:r>
            <a:r>
              <a:rPr lang="pl-PL" dirty="0" smtClean="0">
                <a:cs typeface="Times" panose="02020603050405020304" pitchFamily="18" charset="0"/>
              </a:rPr>
              <a:t> Grover </a:t>
            </a:r>
            <a:r>
              <a:rPr lang="pl-PL" dirty="0" err="1" smtClean="0">
                <a:cs typeface="Times" panose="02020603050405020304" pitchFamily="18" charset="0"/>
              </a:rPr>
              <a:t>algorithm</a:t>
            </a:r>
            <a:endParaRPr lang="pl-PL" dirty="0"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86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0985"/>
            <a:ext cx="9252520" cy="1143000"/>
          </a:xfrm>
        </p:spPr>
        <p:txBody>
          <a:bodyPr>
            <a:noAutofit/>
          </a:bodyPr>
          <a:lstStyle/>
          <a:p>
            <a:r>
              <a:rPr lang="pl-PL" sz="3600" b="1" dirty="0" smtClean="0"/>
              <a:t>A </a:t>
            </a:r>
            <a:r>
              <a:rPr lang="pl-PL" sz="3600" b="1" dirty="0" err="1" smtClean="0"/>
              <a:t>basic</a:t>
            </a:r>
            <a:r>
              <a:rPr lang="pl-PL" sz="3600" b="1" dirty="0" smtClean="0"/>
              <a:t> quantum </a:t>
            </a:r>
            <a:r>
              <a:rPr lang="pl-PL" sz="3600" b="1" dirty="0" err="1" smtClean="0"/>
              <a:t>metrology</a:t>
            </a:r>
            <a:r>
              <a:rPr lang="pl-PL" sz="3600" b="1" dirty="0" smtClean="0"/>
              <a:t> problem</a:t>
            </a:r>
            <a:endParaRPr lang="en-GB" sz="3600" b="1" dirty="0"/>
          </a:p>
        </p:txBody>
      </p:sp>
      <p:grpSp>
        <p:nvGrpSpPr>
          <p:cNvPr id="53" name="Grupa 52"/>
          <p:cNvGrpSpPr/>
          <p:nvPr/>
        </p:nvGrpSpPr>
        <p:grpSpPr>
          <a:xfrm>
            <a:off x="2454914" y="1863023"/>
            <a:ext cx="2586318" cy="2068293"/>
            <a:chOff x="2454914" y="1863023"/>
            <a:chExt cx="2586318" cy="2068293"/>
          </a:xfrm>
        </p:grpSpPr>
        <p:sp>
          <p:nvSpPr>
            <p:cNvPr id="6" name="Prostokąt zaokrąglony 5"/>
            <p:cNvSpPr/>
            <p:nvPr/>
          </p:nvSpPr>
          <p:spPr>
            <a:xfrm>
              <a:off x="3031745" y="1863023"/>
              <a:ext cx="1368152" cy="1368152"/>
            </a:xfrm>
            <a:prstGeom prst="roundRect">
              <a:avLst/>
            </a:prstGeom>
            <a:solidFill>
              <a:srgbClr val="33996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2" name="Obraz 21" descr="\documentclass{slides}\pagestyle{empty}&#10;\usepackage{color,amsmath}&#10;\renewcommand{\familydefault}{cmr}&#10;\begin{document}&#10;%\pagecolor{blue}&#10;%\color{blue}&#10;$$&#10;\mathcal{E}_\theta&#10;$$&#10;\end{document}&#10;" title="IguanaTex Bitmap Display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80163" y="2320605"/>
              <a:ext cx="471315" cy="478421"/>
            </a:xfrm>
            <a:prstGeom prst="rect">
              <a:avLst/>
            </a:prstGeom>
          </p:spPr>
        </p:pic>
        <p:sp>
          <p:nvSpPr>
            <p:cNvPr id="24" name="Prostokąt 23"/>
            <p:cNvSpPr/>
            <p:nvPr/>
          </p:nvSpPr>
          <p:spPr>
            <a:xfrm>
              <a:off x="2454914" y="3284985"/>
              <a:ext cx="258631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l-PL" dirty="0">
                  <a:latin typeface="Times" panose="02020603050405020304" pitchFamily="18" charset="0"/>
                  <a:cs typeface="Times" panose="02020603050405020304" pitchFamily="18" charset="0"/>
                </a:rPr>
                <a:t>a</a:t>
              </a:r>
              <a:r>
                <a:rPr lang="pl-PL" dirty="0" smtClean="0">
                  <a:latin typeface="Times" panose="02020603050405020304" pitchFamily="18" charset="0"/>
                  <a:cs typeface="Times" panose="02020603050405020304" pitchFamily="18" charset="0"/>
                </a:rPr>
                <a:t> quantum channel </a:t>
              </a:r>
            </a:p>
            <a:p>
              <a:pPr algn="ctr"/>
              <a:r>
                <a:rPr lang="pl-PL" dirty="0">
                  <a:latin typeface="Times" panose="02020603050405020304" pitchFamily="18" charset="0"/>
                  <a:cs typeface="Times" panose="02020603050405020304" pitchFamily="18" charset="0"/>
                </a:rPr>
                <a:t>w</a:t>
              </a:r>
              <a:r>
                <a:rPr lang="pl-PL" dirty="0" smtClean="0">
                  <a:latin typeface="Times" panose="02020603050405020304" pitchFamily="18" charset="0"/>
                  <a:cs typeface="Times" panose="02020603050405020304" pitchFamily="18" charset="0"/>
                </a:rPr>
                <a:t>ith </a:t>
              </a:r>
              <a:r>
                <a:rPr lang="pl-PL" dirty="0" err="1" smtClean="0">
                  <a:latin typeface="Times" panose="02020603050405020304" pitchFamily="18" charset="0"/>
                  <a:cs typeface="Times" panose="02020603050405020304" pitchFamily="18" charset="0"/>
                </a:rPr>
                <a:t>unknown</a:t>
              </a:r>
              <a:r>
                <a:rPr lang="pl-PL" dirty="0" smtClean="0">
                  <a:latin typeface="Times" panose="02020603050405020304" pitchFamily="18" charset="0"/>
                  <a:cs typeface="Times" panose="02020603050405020304" pitchFamily="18" charset="0"/>
                </a:rPr>
                <a:t> </a:t>
              </a:r>
              <a:r>
                <a:rPr lang="pl-PL" dirty="0" err="1" smtClean="0">
                  <a:latin typeface="Times" panose="02020603050405020304" pitchFamily="18" charset="0"/>
                  <a:cs typeface="Times" panose="02020603050405020304" pitchFamily="18" charset="0"/>
                </a:rPr>
                <a:t>parameter</a:t>
              </a:r>
              <a:r>
                <a:rPr lang="pl-PL" dirty="0" smtClean="0">
                  <a:latin typeface="Times" panose="02020603050405020304" pitchFamily="18" charset="0"/>
                  <a:cs typeface="Times" panose="02020603050405020304" pitchFamily="18" charset="0"/>
                </a:rPr>
                <a:t> </a:t>
              </a:r>
              <a:endParaRPr lang="pl-PL" dirty="0"/>
            </a:p>
          </p:txBody>
        </p:sp>
      </p:grpSp>
      <p:grpSp>
        <p:nvGrpSpPr>
          <p:cNvPr id="54" name="Grupa 53"/>
          <p:cNvGrpSpPr/>
          <p:nvPr/>
        </p:nvGrpSpPr>
        <p:grpSpPr>
          <a:xfrm>
            <a:off x="1489608" y="2308624"/>
            <a:ext cx="1542137" cy="873695"/>
            <a:chOff x="1489608" y="2308624"/>
            <a:chExt cx="1542137" cy="873695"/>
          </a:xfrm>
        </p:grpSpPr>
        <p:sp>
          <p:nvSpPr>
            <p:cNvPr id="9" name="Prostokąt 8"/>
            <p:cNvSpPr/>
            <p:nvPr/>
          </p:nvSpPr>
          <p:spPr>
            <a:xfrm>
              <a:off x="1807609" y="2308624"/>
              <a:ext cx="504056" cy="47842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2" name="Obraz 11" descr="\documentclass{slides}\pagestyle{empty}&#10;\usepackage{color,amsmath}&#10;\renewcommand{\familydefault}{cmr}&#10;\begin{document}&#10;%\pagecolor{blue}&#10;%\color{blue}&#10;$$&#10;\rho&#10;$$&#10;\end{document}&#10;" title="IguanaTex Bitmap Display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1625" y="2425655"/>
              <a:ext cx="182302" cy="239210"/>
            </a:xfrm>
            <a:prstGeom prst="rect">
              <a:avLst/>
            </a:prstGeom>
          </p:spPr>
        </p:pic>
        <p:cxnSp>
          <p:nvCxnSpPr>
            <p:cNvPr id="19" name="Łącznik prosty 18"/>
            <p:cNvCxnSpPr>
              <a:stCxn id="9" idx="3"/>
              <a:endCxn id="6" idx="1"/>
            </p:cNvCxnSpPr>
            <p:nvPr/>
          </p:nvCxnSpPr>
          <p:spPr>
            <a:xfrm flipV="1">
              <a:off x="2311665" y="2547099"/>
              <a:ext cx="720080" cy="7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Prostokąt 25"/>
            <p:cNvSpPr/>
            <p:nvPr/>
          </p:nvSpPr>
          <p:spPr>
            <a:xfrm>
              <a:off x="1489608" y="2811277"/>
              <a:ext cx="11400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dirty="0" err="1">
                  <a:latin typeface="Times" panose="02020603050405020304" pitchFamily="18" charset="0"/>
                  <a:cs typeface="Times" panose="02020603050405020304" pitchFamily="18" charset="0"/>
                </a:rPr>
                <a:t>i</a:t>
              </a:r>
              <a:r>
                <a:rPr lang="pl-PL" dirty="0" err="1" smtClean="0">
                  <a:latin typeface="Times" panose="02020603050405020304" pitchFamily="18" charset="0"/>
                  <a:cs typeface="Times" panose="02020603050405020304" pitchFamily="18" charset="0"/>
                </a:rPr>
                <a:t>nput</a:t>
              </a:r>
              <a:r>
                <a:rPr lang="pl-PL" dirty="0" smtClean="0">
                  <a:latin typeface="Times" panose="02020603050405020304" pitchFamily="18" charset="0"/>
                  <a:cs typeface="Times" panose="02020603050405020304" pitchFamily="18" charset="0"/>
                </a:rPr>
                <a:t> </a:t>
              </a:r>
              <a:r>
                <a:rPr lang="pl-PL" dirty="0" err="1" smtClean="0">
                  <a:latin typeface="Times" panose="02020603050405020304" pitchFamily="18" charset="0"/>
                  <a:cs typeface="Times" panose="02020603050405020304" pitchFamily="18" charset="0"/>
                </a:rPr>
                <a:t>state</a:t>
              </a:r>
              <a:endParaRPr lang="pl-PL" dirty="0"/>
            </a:p>
          </p:txBody>
        </p:sp>
        <p:sp>
          <p:nvSpPr>
            <p:cNvPr id="33" name="Prostokąt 32"/>
            <p:cNvSpPr/>
            <p:nvPr/>
          </p:nvSpPr>
          <p:spPr>
            <a:xfrm>
              <a:off x="1489608" y="2812987"/>
              <a:ext cx="11400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dirty="0" err="1">
                  <a:latin typeface="Times" panose="02020603050405020304" pitchFamily="18" charset="0"/>
                  <a:cs typeface="Times" panose="02020603050405020304" pitchFamily="18" charset="0"/>
                </a:rPr>
                <a:t>i</a:t>
              </a:r>
              <a:r>
                <a:rPr lang="pl-PL" dirty="0" err="1" smtClean="0">
                  <a:latin typeface="Times" panose="02020603050405020304" pitchFamily="18" charset="0"/>
                  <a:cs typeface="Times" panose="02020603050405020304" pitchFamily="18" charset="0"/>
                </a:rPr>
                <a:t>nput</a:t>
              </a:r>
              <a:r>
                <a:rPr lang="pl-PL" dirty="0" smtClean="0">
                  <a:latin typeface="Times" panose="02020603050405020304" pitchFamily="18" charset="0"/>
                  <a:cs typeface="Times" panose="02020603050405020304" pitchFamily="18" charset="0"/>
                </a:rPr>
                <a:t> </a:t>
              </a:r>
              <a:r>
                <a:rPr lang="pl-PL" dirty="0" err="1" smtClean="0">
                  <a:latin typeface="Times" panose="02020603050405020304" pitchFamily="18" charset="0"/>
                  <a:cs typeface="Times" panose="02020603050405020304" pitchFamily="18" charset="0"/>
                </a:rPr>
                <a:t>state</a:t>
              </a:r>
              <a:endParaRPr lang="pl-PL" dirty="0"/>
            </a:p>
          </p:txBody>
        </p:sp>
      </p:grpSp>
      <p:grpSp>
        <p:nvGrpSpPr>
          <p:cNvPr id="57" name="Grupa 56"/>
          <p:cNvGrpSpPr/>
          <p:nvPr/>
        </p:nvGrpSpPr>
        <p:grpSpPr>
          <a:xfrm>
            <a:off x="4399897" y="2274327"/>
            <a:ext cx="1811917" cy="881197"/>
            <a:chOff x="4399897" y="2274327"/>
            <a:chExt cx="1811917" cy="881197"/>
          </a:xfrm>
        </p:grpSpPr>
        <p:cxnSp>
          <p:nvCxnSpPr>
            <p:cNvPr id="27" name="Łącznik prosty 26"/>
            <p:cNvCxnSpPr/>
            <p:nvPr/>
          </p:nvCxnSpPr>
          <p:spPr>
            <a:xfrm flipV="1">
              <a:off x="4399897" y="2567383"/>
              <a:ext cx="720080" cy="7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Prostokąt z rogami zaokrąglonymi z jednej strony 27"/>
            <p:cNvSpPr/>
            <p:nvPr/>
          </p:nvSpPr>
          <p:spPr>
            <a:xfrm rot="5400000">
              <a:off x="5148085" y="2193093"/>
              <a:ext cx="570975" cy="733444"/>
            </a:xfrm>
            <a:prstGeom prst="round2Same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51" name="Obraz 50" descr="\documentclass{slides}\pagestyle{empty}&#10;\usepackage{color,amsmath}&#10;%\renewcommand{\familydefault}{cmr}&#10;\begin{document}&#10;%\pagecolor{blue}&#10;%\color{blue}&#10;$$&#10;\Pi_\omega&#10;$$&#10;\end{document}&#10;" title="IguanaTex Bitmap Display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2521" y="2425655"/>
              <a:ext cx="458675" cy="305639"/>
            </a:xfrm>
            <a:prstGeom prst="rect">
              <a:avLst/>
            </a:prstGeom>
          </p:spPr>
        </p:pic>
        <p:sp>
          <p:nvSpPr>
            <p:cNvPr id="34" name="Prostokąt 33"/>
            <p:cNvSpPr/>
            <p:nvPr/>
          </p:nvSpPr>
          <p:spPr>
            <a:xfrm>
              <a:off x="4796042" y="2786192"/>
              <a:ext cx="141577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pl-PL" dirty="0" err="1" smtClean="0">
                  <a:latin typeface="Times" panose="02020603050405020304" pitchFamily="18" charset="0"/>
                  <a:cs typeface="Times" panose="02020603050405020304" pitchFamily="18" charset="0"/>
                </a:rPr>
                <a:t>measurement</a:t>
              </a:r>
              <a:endParaRPr lang="pl-PL" dirty="0"/>
            </a:p>
          </p:txBody>
        </p:sp>
      </p:grpSp>
      <p:cxnSp>
        <p:nvCxnSpPr>
          <p:cNvPr id="39" name="Łącznik prosty 38"/>
          <p:cNvCxnSpPr/>
          <p:nvPr/>
        </p:nvCxnSpPr>
        <p:spPr>
          <a:xfrm>
            <a:off x="5832660" y="2568119"/>
            <a:ext cx="6643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Obraz 49" descr="\documentclass{slides}\pagestyle{empty}&#10;\usepackage{color,amsmath}&#10;\renewcommand{\familydefault}{cmr}&#10;\begin{document}&#10;%\pagecolor{blue}&#10;%\color{blue}&#10;$$&#10;\tilde{\theta}(\omega)&#10;$$&#10;\end{document}&#10;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031" y="2376301"/>
            <a:ext cx="758955" cy="403248"/>
          </a:xfrm>
          <a:prstGeom prst="rect">
            <a:avLst/>
          </a:prstGeom>
        </p:spPr>
      </p:pic>
      <p:sp>
        <p:nvSpPr>
          <p:cNvPr id="42" name="Prostokąt 41"/>
          <p:cNvSpPr/>
          <p:nvPr/>
        </p:nvSpPr>
        <p:spPr>
          <a:xfrm>
            <a:off x="6573276" y="2779549"/>
            <a:ext cx="1043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estimator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110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0985"/>
            <a:ext cx="9252520" cy="1143000"/>
          </a:xfrm>
        </p:spPr>
        <p:txBody>
          <a:bodyPr>
            <a:noAutofit/>
          </a:bodyPr>
          <a:lstStyle/>
          <a:p>
            <a:r>
              <a:rPr lang="pl-PL" sz="3600" b="1" dirty="0" smtClean="0"/>
              <a:t>A </a:t>
            </a:r>
            <a:r>
              <a:rPr lang="pl-PL" sz="3600" b="1" dirty="0" err="1" smtClean="0"/>
              <a:t>basic</a:t>
            </a:r>
            <a:r>
              <a:rPr lang="pl-PL" sz="3600" b="1" dirty="0" smtClean="0"/>
              <a:t> quantum </a:t>
            </a:r>
            <a:r>
              <a:rPr lang="pl-PL" sz="3600" b="1" dirty="0" err="1" smtClean="0"/>
              <a:t>metrology</a:t>
            </a:r>
            <a:r>
              <a:rPr lang="pl-PL" sz="3600" b="1" dirty="0" smtClean="0"/>
              <a:t> problem</a:t>
            </a:r>
            <a:endParaRPr lang="en-GB" sz="3600" b="1" dirty="0"/>
          </a:p>
        </p:txBody>
      </p:sp>
      <p:pic>
        <p:nvPicPr>
          <p:cNvPr id="4" name="Obraz 3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_{\textcolor{red}{\rho, \Pi, \tilde{\theta}}} \Delta^2 \tilde{\theta} = ?$$&#10;\end{document}&#10;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486" y="4648181"/>
            <a:ext cx="2382726" cy="897778"/>
          </a:xfrm>
          <a:prstGeom prst="rect">
            <a:avLst/>
          </a:prstGeom>
          <a:noFill/>
          <a:ln/>
          <a:effectLst/>
        </p:spPr>
      </p:pic>
      <p:sp>
        <p:nvSpPr>
          <p:cNvPr id="25" name="Prostokąt 24"/>
          <p:cNvSpPr/>
          <p:nvPr/>
        </p:nvSpPr>
        <p:spPr>
          <a:xfrm>
            <a:off x="1807609" y="2308624"/>
            <a:ext cx="504056" cy="478421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Prostokąt zaokrąglony 28"/>
          <p:cNvSpPr/>
          <p:nvPr/>
        </p:nvSpPr>
        <p:spPr>
          <a:xfrm>
            <a:off x="3031745" y="1863023"/>
            <a:ext cx="1368152" cy="1368152"/>
          </a:xfrm>
          <a:prstGeom prst="roundRect">
            <a:avLst/>
          </a:prstGeom>
          <a:solidFill>
            <a:srgbClr val="3399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" name="Obraz 9" descr="\documentclass{slides}\pagestyle{empty}&#10;\usepackage{color,amsmath}&#10;\renewcommand{\familydefault}{cmr}&#10;\begin{document}&#10;%\pagecolor{blue}&#10;%\color{blue}&#10;$$&#10;\textcolor{red}{\rho}&#10;$$&#10;\end{document}&#10;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625" y="2425655"/>
            <a:ext cx="183391" cy="240287"/>
          </a:xfrm>
          <a:prstGeom prst="rect">
            <a:avLst/>
          </a:prstGeom>
        </p:spPr>
      </p:pic>
      <p:pic>
        <p:nvPicPr>
          <p:cNvPr id="31" name="Obraz 30" descr="\documentclass{slides}\pagestyle{empty}&#10;\usepackage{color,amsmath}&#10;\renewcommand{\familydefault}{cmr}&#10;\begin{document}&#10;%\pagecolor{blue}&#10;%\color{blue}&#10;$$&#10;\mathcal{E}_\theta&#10;$$&#10;\end{document}&#10;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163" y="2320605"/>
            <a:ext cx="471315" cy="478421"/>
          </a:xfrm>
          <a:prstGeom prst="rect">
            <a:avLst/>
          </a:prstGeom>
        </p:spPr>
      </p:pic>
      <p:cxnSp>
        <p:nvCxnSpPr>
          <p:cNvPr id="32" name="Łącznik prosty 31"/>
          <p:cNvCxnSpPr>
            <a:stCxn id="25" idx="3"/>
            <a:endCxn id="29" idx="1"/>
          </p:cNvCxnSpPr>
          <p:nvPr/>
        </p:nvCxnSpPr>
        <p:spPr>
          <a:xfrm flipV="1">
            <a:off x="2311665" y="2547099"/>
            <a:ext cx="720080" cy="7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rostokąt 34"/>
          <p:cNvSpPr/>
          <p:nvPr/>
        </p:nvSpPr>
        <p:spPr>
          <a:xfrm>
            <a:off x="2454914" y="3284984"/>
            <a:ext cx="25506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>
                <a:latin typeface="Times" panose="02020603050405020304" pitchFamily="18" charset="0"/>
                <a:cs typeface="Times" panose="02020603050405020304" pitchFamily="18" charset="0"/>
              </a:rPr>
              <a:t>a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quantum channel </a:t>
            </a:r>
          </a:p>
          <a:p>
            <a:pPr algn="ctr"/>
            <a:r>
              <a:rPr lang="pl-PL" dirty="0">
                <a:latin typeface="Times" panose="02020603050405020304" pitchFamily="18" charset="0"/>
                <a:cs typeface="Times" panose="02020603050405020304" pitchFamily="18" charset="0"/>
              </a:rPr>
              <a:t>w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ith 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unknown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parameter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endParaRPr lang="pl-PL" dirty="0"/>
          </a:p>
        </p:txBody>
      </p:sp>
      <p:sp>
        <p:nvSpPr>
          <p:cNvPr id="36" name="Prostokąt 35"/>
          <p:cNvSpPr/>
          <p:nvPr/>
        </p:nvSpPr>
        <p:spPr>
          <a:xfrm>
            <a:off x="1489608" y="2811277"/>
            <a:ext cx="1140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err="1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nput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state</a:t>
            </a:r>
            <a:endParaRPr lang="pl-PL" dirty="0"/>
          </a:p>
        </p:txBody>
      </p:sp>
      <p:cxnSp>
        <p:nvCxnSpPr>
          <p:cNvPr id="37" name="Łącznik prosty 36"/>
          <p:cNvCxnSpPr/>
          <p:nvPr/>
        </p:nvCxnSpPr>
        <p:spPr>
          <a:xfrm flipV="1">
            <a:off x="4399897" y="2567383"/>
            <a:ext cx="720080" cy="7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rostokąt z rogami zaokrąglonymi z jednej strony 39"/>
          <p:cNvSpPr/>
          <p:nvPr/>
        </p:nvSpPr>
        <p:spPr>
          <a:xfrm rot="5400000">
            <a:off x="5148085" y="2193093"/>
            <a:ext cx="570975" cy="733444"/>
          </a:xfrm>
          <a:prstGeom prst="round2Same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\documentclass{slides}\pagestyle{empty}&#10;\usepackage{color,amsmath}&#10;\renewcommand{\familydefault}{cmr}&#10;\begin{document}&#10;%\pagecolor{blue}&#10;%\color{blue}&#10;$$&#10;\textcolor{red}{\Pi_\omega}&#10;$$&#10;\end{document}&#10;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521" y="2425655"/>
            <a:ext cx="458675" cy="305639"/>
          </a:xfrm>
          <a:prstGeom prst="rect">
            <a:avLst/>
          </a:prstGeom>
        </p:spPr>
      </p:pic>
      <p:sp>
        <p:nvSpPr>
          <p:cNvPr id="44" name="Prostokąt 43"/>
          <p:cNvSpPr/>
          <p:nvPr/>
        </p:nvSpPr>
        <p:spPr>
          <a:xfrm>
            <a:off x="1489608" y="2812987"/>
            <a:ext cx="1140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err="1"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nput</a:t>
            </a:r>
            <a:r>
              <a:rPr lang="pl-PL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state</a:t>
            </a:r>
            <a:endParaRPr lang="pl-PL" dirty="0"/>
          </a:p>
        </p:txBody>
      </p:sp>
      <p:sp>
        <p:nvSpPr>
          <p:cNvPr id="45" name="Prostokąt 44"/>
          <p:cNvSpPr/>
          <p:nvPr/>
        </p:nvSpPr>
        <p:spPr>
          <a:xfrm>
            <a:off x="4796042" y="2786192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measurement</a:t>
            </a:r>
            <a:endParaRPr lang="pl-PL" dirty="0"/>
          </a:p>
        </p:txBody>
      </p:sp>
      <p:cxnSp>
        <p:nvCxnSpPr>
          <p:cNvPr id="46" name="Łącznik prosty 45"/>
          <p:cNvCxnSpPr/>
          <p:nvPr/>
        </p:nvCxnSpPr>
        <p:spPr>
          <a:xfrm flipV="1">
            <a:off x="5832660" y="2567383"/>
            <a:ext cx="720080" cy="7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az 12" descr="\documentclass{slides}\pagestyle{empty}&#10;\usepackage{color,amsmath}&#10;\renewcommand{\familydefault}{cmr}&#10;\begin{document}&#10;%\pagecolor{blue}&#10;%\color{blue}&#10;$$&#10;\textcolor{red}{\tilde{\theta}(\omega)}&#10;$$&#10;\end{document}&#10;" title="IguanaTex Bitmap Displa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031" y="2376301"/>
            <a:ext cx="760360" cy="403576"/>
          </a:xfrm>
          <a:prstGeom prst="rect">
            <a:avLst/>
          </a:prstGeom>
        </p:spPr>
      </p:pic>
      <p:sp>
        <p:nvSpPr>
          <p:cNvPr id="49" name="Prostokąt 48"/>
          <p:cNvSpPr/>
          <p:nvPr/>
        </p:nvSpPr>
        <p:spPr>
          <a:xfrm>
            <a:off x="6573276" y="2779549"/>
            <a:ext cx="1043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dirty="0" err="1" smtClean="0">
                <a:latin typeface="Times" panose="02020603050405020304" pitchFamily="18" charset="0"/>
                <a:cs typeface="Times" panose="02020603050405020304" pitchFamily="18" charset="0"/>
              </a:rPr>
              <a:t>estimator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967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0985"/>
            <a:ext cx="9252520" cy="1143000"/>
          </a:xfrm>
        </p:spPr>
        <p:txBody>
          <a:bodyPr>
            <a:noAutofit/>
          </a:bodyPr>
          <a:lstStyle/>
          <a:p>
            <a:r>
              <a:rPr lang="pl-PL" sz="3600" dirty="0" err="1" smtClean="0"/>
              <a:t>Optimal</a:t>
            </a:r>
            <a:r>
              <a:rPr lang="pl-PL" sz="3600" dirty="0" smtClean="0"/>
              <a:t> </a:t>
            </a:r>
            <a:r>
              <a:rPr lang="pl-PL" sz="3600" dirty="0" err="1" smtClean="0"/>
              <a:t>adaptive</a:t>
            </a:r>
            <a:r>
              <a:rPr lang="pl-PL" sz="3600" dirty="0" smtClean="0"/>
              <a:t> </a:t>
            </a:r>
            <a:r>
              <a:rPr lang="pl-PL" sz="3600" dirty="0" err="1" smtClean="0"/>
              <a:t>protocol</a:t>
            </a:r>
            <a:r>
              <a:rPr lang="pl-PL" sz="3600" dirty="0" smtClean="0"/>
              <a:t> </a:t>
            </a:r>
            <a:r>
              <a:rPr lang="pl-PL" sz="3600" dirty="0" err="1" smtClean="0"/>
              <a:t>involving</a:t>
            </a:r>
            <a:r>
              <a:rPr lang="pl-PL" sz="3600" dirty="0" smtClean="0"/>
              <a:t> </a:t>
            </a:r>
            <a:r>
              <a:rPr lang="pl-PL" sz="3600" i="1" dirty="0" smtClean="0"/>
              <a:t>N</a:t>
            </a:r>
            <a:r>
              <a:rPr lang="pl-PL" sz="3600" dirty="0" smtClean="0"/>
              <a:t> </a:t>
            </a:r>
            <a:r>
              <a:rPr lang="pl-PL" sz="3600" dirty="0" err="1" smtClean="0"/>
              <a:t>uses</a:t>
            </a:r>
            <a:r>
              <a:rPr lang="pl-PL" sz="3600" dirty="0" smtClean="0"/>
              <a:t> of a channel</a:t>
            </a:r>
            <a:endParaRPr lang="en-GB" sz="3600" b="1" dirty="0"/>
          </a:p>
        </p:txBody>
      </p:sp>
      <p:grpSp>
        <p:nvGrpSpPr>
          <p:cNvPr id="37" name="Grupa 36"/>
          <p:cNvGrpSpPr/>
          <p:nvPr/>
        </p:nvGrpSpPr>
        <p:grpSpPr>
          <a:xfrm>
            <a:off x="251520" y="1412776"/>
            <a:ext cx="8828055" cy="2088232"/>
            <a:chOff x="251520" y="1412776"/>
            <a:chExt cx="8828055" cy="2088232"/>
          </a:xfrm>
        </p:grpSpPr>
        <p:pic>
          <p:nvPicPr>
            <p:cNvPr id="3" name="Obraz 2" descr="Wycinek ekranu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863"/>
            <a:stretch/>
          </p:blipFill>
          <p:spPr>
            <a:xfrm>
              <a:off x="251520" y="1412776"/>
              <a:ext cx="7740000" cy="2088232"/>
            </a:xfrm>
            <a:prstGeom prst="rect">
              <a:avLst/>
            </a:prstGeom>
          </p:spPr>
        </p:pic>
        <p:pic>
          <p:nvPicPr>
            <p:cNvPr id="36" name="Obraz 35" descr="\documentclass{slides}\pagestyle{empty}&#10;\usepackage{color,amsmath}&#10;\renewcommand{\familydefault}{cmr}&#10;\begin{document}&#10;%\pagecolor{blue}&#10;%\color{blue}&#10;$$&#10;\tilde{\theta}(\omega)&#10;$$&#10;\end{document}&#10;" title="IguanaTex Bitmap Display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16416" y="2160366"/>
              <a:ext cx="763159" cy="4052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704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0985"/>
            <a:ext cx="9252520" cy="1143000"/>
          </a:xfrm>
        </p:spPr>
        <p:txBody>
          <a:bodyPr>
            <a:noAutofit/>
          </a:bodyPr>
          <a:lstStyle/>
          <a:p>
            <a:r>
              <a:rPr lang="pl-PL" sz="3600" dirty="0" err="1" smtClean="0"/>
              <a:t>Optimal</a:t>
            </a:r>
            <a:r>
              <a:rPr lang="pl-PL" sz="3600" dirty="0" smtClean="0"/>
              <a:t> </a:t>
            </a:r>
            <a:r>
              <a:rPr lang="pl-PL" sz="3600" dirty="0" err="1" smtClean="0"/>
              <a:t>adaptive</a:t>
            </a:r>
            <a:r>
              <a:rPr lang="pl-PL" sz="3600" dirty="0" smtClean="0"/>
              <a:t> </a:t>
            </a:r>
            <a:r>
              <a:rPr lang="pl-PL" sz="3600" dirty="0" err="1" smtClean="0"/>
              <a:t>protocol</a:t>
            </a:r>
            <a:r>
              <a:rPr lang="pl-PL" sz="3600" dirty="0" smtClean="0"/>
              <a:t> </a:t>
            </a:r>
            <a:r>
              <a:rPr lang="pl-PL" sz="3600" dirty="0" err="1" smtClean="0"/>
              <a:t>involving</a:t>
            </a:r>
            <a:r>
              <a:rPr lang="pl-PL" sz="3600" dirty="0" smtClean="0"/>
              <a:t> </a:t>
            </a:r>
            <a:r>
              <a:rPr lang="pl-PL" sz="3600" i="1" dirty="0" smtClean="0"/>
              <a:t>N</a:t>
            </a:r>
            <a:r>
              <a:rPr lang="pl-PL" sz="3600" dirty="0" smtClean="0"/>
              <a:t> </a:t>
            </a:r>
            <a:r>
              <a:rPr lang="pl-PL" sz="3600" dirty="0" err="1" smtClean="0"/>
              <a:t>uses</a:t>
            </a:r>
            <a:r>
              <a:rPr lang="pl-PL" sz="3600" dirty="0" smtClean="0"/>
              <a:t> of a channel</a:t>
            </a:r>
            <a:endParaRPr lang="en-GB" sz="3600" b="1" dirty="0"/>
          </a:p>
        </p:txBody>
      </p:sp>
      <p:pic>
        <p:nvPicPr>
          <p:cNvPr id="5" name="Obraz 4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_{\textcolor{red}{\rho}, \textcolor{red}{\Pi}, \textcolor{red}{\mathcal{V}_i}, \textcolor{red}{\tilde{\theta}}} \Delta^2 \tilde{\theta} = ?$$&#10;\end{document}&#10;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4221088"/>
            <a:ext cx="2862766" cy="897778"/>
          </a:xfrm>
          <a:prstGeom prst="rect">
            <a:avLst/>
          </a:prstGeom>
          <a:noFill/>
          <a:ln/>
          <a:effectLst/>
        </p:spPr>
      </p:pic>
      <p:pic>
        <p:nvPicPr>
          <p:cNvPr id="3" name="Obraz 2" descr="Wycinek ekranu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63"/>
          <a:stretch/>
        </p:blipFill>
        <p:spPr>
          <a:xfrm>
            <a:off x="251520" y="1412776"/>
            <a:ext cx="7740000" cy="2088232"/>
          </a:xfrm>
          <a:prstGeom prst="rect">
            <a:avLst/>
          </a:prstGeom>
        </p:spPr>
      </p:pic>
      <p:pic>
        <p:nvPicPr>
          <p:cNvPr id="21" name="Obraz 20" descr="\documentclass{slides}\pagestyle{empty}&#10;\usepackage{color,amsmath}&#10;\renewcommand{\familydefault}{cmr}&#10;\begin{document}&#10;%\pagecolor{blue}&#10;%\color{blue}&#10;$$&#10;\textcolor{red}{\tilde{\theta}(\omega)}&#10;$$&#10;\end{document}&#10;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160366"/>
            <a:ext cx="761749" cy="404928"/>
          </a:xfrm>
          <a:prstGeom prst="rect">
            <a:avLst/>
          </a:prstGeom>
        </p:spPr>
      </p:pic>
      <p:grpSp>
        <p:nvGrpSpPr>
          <p:cNvPr id="12" name="Grupa 11"/>
          <p:cNvGrpSpPr/>
          <p:nvPr/>
        </p:nvGrpSpPr>
        <p:grpSpPr>
          <a:xfrm>
            <a:off x="7092280" y="2216096"/>
            <a:ext cx="432048" cy="432048"/>
            <a:chOff x="7720151" y="1337426"/>
            <a:chExt cx="432048" cy="432048"/>
          </a:xfrm>
        </p:grpSpPr>
        <p:sp>
          <p:nvSpPr>
            <p:cNvPr id="13" name="Prostokąt 12"/>
            <p:cNvSpPr/>
            <p:nvPr/>
          </p:nvSpPr>
          <p:spPr>
            <a:xfrm>
              <a:off x="7720151" y="1337426"/>
              <a:ext cx="432048" cy="432048"/>
            </a:xfrm>
            <a:prstGeom prst="rect">
              <a:avLst/>
            </a:prstGeom>
            <a:solidFill>
              <a:srgbClr val="D1D2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4" name="Obraz 13" descr="\documentclass{slides}\pagestyle{empty}&#10;\usepackage{color,amsmath}&#10;\renewcommand{\familydefault}{cmr}&#10;\begin{document}&#10;%\pagecolor{blue}&#10;%\color{blue}&#10;$$&#10;\textcolor{red}{\Pi_\omega}&#10;$$&#10;\end{document}&#10;" title="IguanaTex Bitmap Display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2729" y="1444383"/>
              <a:ext cx="329470" cy="218134"/>
            </a:xfrm>
            <a:prstGeom prst="rect">
              <a:avLst/>
            </a:prstGeom>
          </p:spPr>
        </p:pic>
      </p:grpSp>
      <p:grpSp>
        <p:nvGrpSpPr>
          <p:cNvPr id="6" name="Grupa 5"/>
          <p:cNvGrpSpPr/>
          <p:nvPr/>
        </p:nvGrpSpPr>
        <p:grpSpPr>
          <a:xfrm>
            <a:off x="5292080" y="2323053"/>
            <a:ext cx="288306" cy="375317"/>
            <a:chOff x="7524328" y="4061794"/>
            <a:chExt cx="288306" cy="375317"/>
          </a:xfrm>
        </p:grpSpPr>
        <p:sp>
          <p:nvSpPr>
            <p:cNvPr id="4" name="Prostokąt 3"/>
            <p:cNvSpPr/>
            <p:nvPr/>
          </p:nvSpPr>
          <p:spPr>
            <a:xfrm>
              <a:off x="7524328" y="4061794"/>
              <a:ext cx="288306" cy="375317"/>
            </a:xfrm>
            <a:prstGeom prst="rect">
              <a:avLst/>
            </a:prstGeom>
            <a:solidFill>
              <a:srgbClr val="D1D2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" name="Obraz 9" descr="\documentclass{slides}\pagestyle{empty}&#10;\usepackage{color,amsmath}&#10;\renewcommand{\familydefault}{cmr}&#10;\begin{document}&#10;%\pagecolor{blue}&#10;%\color{blue}&#10;$$&#10;\textcolor{red}{\mathcal{V}_N}&#10;$$&#10;\end{document}&#10;" title="IguanaTex Bitmap Display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4128113"/>
              <a:ext cx="288306" cy="188436"/>
            </a:xfrm>
            <a:prstGeom prst="rect">
              <a:avLst/>
            </a:prstGeom>
          </p:spPr>
        </p:pic>
      </p:grpSp>
      <p:grpSp>
        <p:nvGrpSpPr>
          <p:cNvPr id="9" name="Grupa 8"/>
          <p:cNvGrpSpPr/>
          <p:nvPr/>
        </p:nvGrpSpPr>
        <p:grpSpPr>
          <a:xfrm>
            <a:off x="2873671" y="2307541"/>
            <a:ext cx="288306" cy="375317"/>
            <a:chOff x="1619672" y="4033429"/>
            <a:chExt cx="288306" cy="375317"/>
          </a:xfrm>
        </p:grpSpPr>
        <p:sp>
          <p:nvSpPr>
            <p:cNvPr id="17" name="Prostokąt 16"/>
            <p:cNvSpPr/>
            <p:nvPr/>
          </p:nvSpPr>
          <p:spPr>
            <a:xfrm>
              <a:off x="1619672" y="4033429"/>
              <a:ext cx="288306" cy="375317"/>
            </a:xfrm>
            <a:prstGeom prst="rect">
              <a:avLst/>
            </a:prstGeom>
            <a:solidFill>
              <a:srgbClr val="D1D2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7" name="Obraz 6" descr="\documentclass{slides}\pagestyle{empty}&#10;\usepackage{color,amsmath}&#10;\renewcommand{\familydefault}{cmr}&#10;\begin{document}&#10;%\pagecolor{blue}&#10;%\color{blue}&#10;$$&#10;\textcolor{red}{\mathcal{V}_1}&#10;$$&#10;\end{document}&#10;" title="IguanaTex Bitmap Display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672" y="4126870"/>
              <a:ext cx="219973" cy="185469"/>
            </a:xfrm>
            <a:prstGeom prst="rect">
              <a:avLst/>
            </a:prstGeom>
          </p:spPr>
        </p:pic>
      </p:grpSp>
      <p:grpSp>
        <p:nvGrpSpPr>
          <p:cNvPr id="15" name="Grupa 14"/>
          <p:cNvGrpSpPr/>
          <p:nvPr/>
        </p:nvGrpSpPr>
        <p:grpSpPr>
          <a:xfrm>
            <a:off x="827584" y="2273419"/>
            <a:ext cx="288306" cy="375317"/>
            <a:chOff x="611286" y="3905556"/>
            <a:chExt cx="288306" cy="375317"/>
          </a:xfrm>
        </p:grpSpPr>
        <p:sp>
          <p:nvSpPr>
            <p:cNvPr id="20" name="Prostokąt 19"/>
            <p:cNvSpPr/>
            <p:nvPr/>
          </p:nvSpPr>
          <p:spPr>
            <a:xfrm>
              <a:off x="611286" y="3905556"/>
              <a:ext cx="288306" cy="375317"/>
            </a:xfrm>
            <a:prstGeom prst="rect">
              <a:avLst/>
            </a:prstGeom>
            <a:solidFill>
              <a:srgbClr val="D1D2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3" name="Obraz 22" descr="\documentclass{slides}\pagestyle{empty}&#10;\usepackage{color,amsmath}&#10;\renewcommand{\familydefault}{cmr}&#10;\begin{document}&#10;%\pagecolor{blue}&#10;%\color{blue}&#10;$$&#10;\textcolor{red}{\rho}&#10;$$&#10;\end{document}&#10;" title="IguanaTex Bitmap Display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9297" y="3996689"/>
              <a:ext cx="132283" cy="1739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1137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az 14" descr="Wycinek ekranu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63"/>
          <a:stretch/>
        </p:blipFill>
        <p:spPr>
          <a:xfrm>
            <a:off x="251520" y="1412776"/>
            <a:ext cx="7740000" cy="2088232"/>
          </a:xfrm>
          <a:prstGeom prst="rect">
            <a:avLst/>
          </a:prstGeom>
        </p:spPr>
      </p:pic>
      <p:pic>
        <p:nvPicPr>
          <p:cNvPr id="6" name="Obraz 5" descr="\documentclass{slides}\pagestyle{empty}&#10;\usepackage{color,amsmath}&#10;\renewcommand{\familydefault}{cmr}&#10;\begin{document}&#10;%\pagecolor{blue}&#10;%\color{blue}&#10;$$&#10;\textcolor{red}{\tilde{\theta}(\omega)}&#10;$$&#10;\end{document}&#10;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160366"/>
            <a:ext cx="760342" cy="404598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174" y="-158617"/>
            <a:ext cx="9540552" cy="1143000"/>
          </a:xfrm>
        </p:spPr>
        <p:txBody>
          <a:bodyPr>
            <a:noAutofit/>
          </a:bodyPr>
          <a:lstStyle/>
          <a:p>
            <a:r>
              <a:rPr lang="pl-PL" sz="3400" dirty="0" smtClean="0"/>
              <a:t>Single </a:t>
            </a:r>
            <a:r>
              <a:rPr lang="pl-PL" sz="3400" dirty="0" err="1" smtClean="0"/>
              <a:t>parameter</a:t>
            </a:r>
            <a:r>
              <a:rPr lang="pl-PL" sz="3400" dirty="0" smtClean="0"/>
              <a:t> </a:t>
            </a:r>
            <a:r>
              <a:rPr lang="pl-PL" sz="3400" dirty="0" err="1" smtClean="0"/>
              <a:t>case</a:t>
            </a:r>
            <a:r>
              <a:rPr lang="pl-PL" sz="3400" dirty="0" smtClean="0"/>
              <a:t> </a:t>
            </a:r>
            <a:r>
              <a:rPr lang="pl-PL" sz="3400" dirty="0" err="1" smtClean="0"/>
              <a:t>solved</a:t>
            </a:r>
            <a:r>
              <a:rPr lang="pl-PL" sz="3400" dirty="0" smtClean="0"/>
              <a:t> </a:t>
            </a:r>
            <a:r>
              <a:rPr lang="pl-PL" sz="3400" dirty="0" err="1" smtClean="0"/>
              <a:t>completely</a:t>
            </a:r>
            <a:r>
              <a:rPr lang="pl-PL" sz="3400" dirty="0" smtClean="0"/>
              <a:t>!</a:t>
            </a:r>
            <a:br>
              <a:rPr lang="pl-PL" sz="3400" dirty="0" smtClean="0"/>
            </a:br>
            <a:r>
              <a:rPr lang="pl-PL" sz="2000" dirty="0" err="1" smtClean="0"/>
              <a:t>using</a:t>
            </a:r>
            <a:r>
              <a:rPr lang="pl-PL" sz="2000" dirty="0" smtClean="0"/>
              <a:t> quantum Fisher </a:t>
            </a:r>
            <a:r>
              <a:rPr lang="pl-PL" sz="2000" dirty="0" err="1" smtClean="0"/>
              <a:t>information</a:t>
            </a:r>
            <a:r>
              <a:rPr lang="pl-PL" sz="2000" dirty="0" smtClean="0"/>
              <a:t> </a:t>
            </a:r>
            <a:r>
              <a:rPr lang="pl-PL" sz="2000" dirty="0" err="1" smtClean="0"/>
              <a:t>approach</a:t>
            </a:r>
            <a:endParaRPr lang="en-GB" sz="3200" b="1" dirty="0"/>
          </a:p>
        </p:txBody>
      </p:sp>
      <p:pic>
        <p:nvPicPr>
          <p:cNvPr id="9" name="Obraz 8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 \Delta^2 \tilde{\theta} \geq $$&#10;\end{document}&#10;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27" y="3796956"/>
            <a:ext cx="1586095" cy="372952"/>
          </a:xfrm>
          <a:prstGeom prst="rect">
            <a:avLst/>
          </a:prstGeom>
          <a:noFill/>
          <a:ln/>
          <a:effectLst/>
        </p:spPr>
      </p:pic>
      <p:pic>
        <p:nvPicPr>
          <p:cNvPr id="21" name="Obraz 20" descr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mathcal{E}_\theta(\rho) = \sum_i K_{i}^{\theta} &#10;\rho K_{i}^{\theta \dagger}$$&#10; \end{document}&#10;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34" y="959596"/>
            <a:ext cx="2207866" cy="547928"/>
          </a:xfrm>
          <a:prstGeom prst="rect">
            <a:avLst/>
          </a:prstGeom>
          <a:noFill/>
          <a:ln/>
          <a:effectLst/>
        </p:spPr>
      </p:pic>
      <p:sp>
        <p:nvSpPr>
          <p:cNvPr id="26" name="Prostokąt 25"/>
          <p:cNvSpPr/>
          <p:nvPr/>
        </p:nvSpPr>
        <p:spPr>
          <a:xfrm>
            <a:off x="899592" y="5540613"/>
            <a:ext cx="8045716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A.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Fujiwara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, H.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Imai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, J.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Phys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. A 41, 255304 (2008) </a:t>
            </a:r>
          </a:p>
          <a:p>
            <a:pPr algn="r"/>
            <a:r>
              <a:rPr lang="pt-BR" sz="1400" dirty="0" smtClean="0">
                <a:solidFill>
                  <a:prstClr val="black"/>
                </a:solidFill>
                <a:latin typeface="Times" pitchFamily="18" charset="0"/>
              </a:rPr>
              <a:t>B. M. Escher, R. L. de Matos Filho, L. Davidovich 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Nature Phys.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7, 406–411 (2011)</a:t>
            </a:r>
            <a:endParaRPr lang="pl-PL" sz="1400" dirty="0" smtClean="0">
              <a:solidFill>
                <a:prstClr val="black"/>
              </a:solidFill>
              <a:latin typeface="Times" pitchFamily="18" charset="0"/>
            </a:endParaRPr>
          </a:p>
          <a:p>
            <a:pPr algn="r"/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RDD,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J.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Kolodynski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, M. Guta, </a:t>
            </a:r>
            <a:r>
              <a:rPr lang="fr-FR" sz="1400" dirty="0" smtClean="0">
                <a:solidFill>
                  <a:prstClr val="black"/>
                </a:solidFill>
                <a:latin typeface="Times" pitchFamily="18" charset="0"/>
              </a:rPr>
              <a:t>Nat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.</a:t>
            </a:r>
            <a:r>
              <a:rPr lang="fr-FR" sz="1400" dirty="0" smtClean="0">
                <a:solidFill>
                  <a:prstClr val="black"/>
                </a:solidFill>
                <a:latin typeface="Times" pitchFamily="18" charset="0"/>
              </a:rPr>
              <a:t> Commun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.</a:t>
            </a:r>
            <a:r>
              <a:rPr lang="fr-FR" sz="1400" dirty="0" smtClean="0">
                <a:solidFill>
                  <a:prstClr val="black"/>
                </a:solidFill>
                <a:latin typeface="Times" pitchFamily="18" charset="0"/>
              </a:rPr>
              <a:t> 3, 1063 (2012)</a:t>
            </a:r>
            <a:endParaRPr lang="pl-PL" sz="1400" dirty="0" smtClean="0">
              <a:solidFill>
                <a:prstClr val="black"/>
              </a:solidFill>
              <a:latin typeface="Times" pitchFamily="18" charset="0"/>
            </a:endParaRPr>
          </a:p>
          <a:p>
            <a:pPr algn="r"/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RDD,</a:t>
            </a:r>
            <a:r>
              <a:rPr lang="en-US" sz="1400" dirty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L.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Maccone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,</a:t>
            </a:r>
            <a:r>
              <a:rPr lang="fr-FR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err="1">
                <a:solidFill>
                  <a:prstClr val="black"/>
                </a:solidFill>
                <a:latin typeface="Calibri"/>
              </a:rPr>
              <a:t>Phys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. </a:t>
            </a:r>
            <a:r>
              <a:rPr lang="pl-PL" sz="1400" dirty="0" err="1">
                <a:solidFill>
                  <a:prstClr val="black"/>
                </a:solidFill>
                <a:latin typeface="Calibri"/>
              </a:rPr>
              <a:t>Rev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. </a:t>
            </a:r>
            <a:r>
              <a:rPr lang="pl-PL" sz="1400" dirty="0" err="1">
                <a:solidFill>
                  <a:prstClr val="black"/>
                </a:solidFill>
                <a:latin typeface="Calibri"/>
              </a:rPr>
              <a:t>Lett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. </a:t>
            </a:r>
            <a:r>
              <a:rPr lang="pl-PL" sz="1400" b="1" dirty="0">
                <a:solidFill>
                  <a:prstClr val="black"/>
                </a:solidFill>
                <a:latin typeface="Calibri"/>
              </a:rPr>
              <a:t>113,</a:t>
            </a:r>
            <a:r>
              <a:rPr lang="pl-PL" sz="1400" dirty="0">
                <a:solidFill>
                  <a:prstClr val="black"/>
                </a:solidFill>
                <a:latin typeface="Calibri"/>
              </a:rPr>
              <a:t> 250801 (2014) 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[</a:t>
            </a:r>
            <a:r>
              <a:rPr lang="pl-PL" sz="1400" b="1" dirty="0" err="1" smtClean="0">
                <a:solidFill>
                  <a:prstClr val="black"/>
                </a:solidFill>
                <a:latin typeface="Times" pitchFamily="18" charset="0"/>
              </a:rPr>
              <a:t>Adaptive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b="1" dirty="0" err="1" smtClean="0">
                <a:solidFill>
                  <a:prstClr val="black"/>
                </a:solidFill>
                <a:latin typeface="Times" pitchFamily="18" charset="0"/>
              </a:rPr>
              <a:t>schemes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b="1" dirty="0" err="1" smtClean="0">
                <a:solidFill>
                  <a:prstClr val="black"/>
                </a:solidFill>
                <a:latin typeface="Times" pitchFamily="18" charset="0"/>
              </a:rPr>
              <a:t>included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]</a:t>
            </a:r>
          </a:p>
          <a:p>
            <a:pPr algn="r"/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Zhou, M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Zhang, J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Preskill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Jiang, </a:t>
            </a:r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Commun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78 (2018)</a:t>
            </a: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S.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Zhou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, L.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Jiang</a:t>
            </a:r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, PRX Quantum 2, 010343 (2021) 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[</a:t>
            </a:r>
            <a:r>
              <a:rPr lang="pl-PL" sz="1400" b="1" dirty="0" err="1" smtClean="0">
                <a:solidFill>
                  <a:prstClr val="black"/>
                </a:solidFill>
                <a:latin typeface="Times" pitchFamily="18" charset="0"/>
              </a:rPr>
              <a:t>Saturability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b="1" dirty="0" err="1" smtClean="0">
                <a:solidFill>
                  <a:prstClr val="black"/>
                </a:solidFill>
                <a:latin typeface="Times" pitchFamily="18" charset="0"/>
              </a:rPr>
              <a:t>proven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b="1" dirty="0" err="1" smtClean="0">
                <a:solidFill>
                  <a:prstClr val="black"/>
                </a:solidFill>
                <a:latin typeface="Times" pitchFamily="18" charset="0"/>
              </a:rPr>
              <a:t>using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 q. error </a:t>
            </a:r>
            <a:r>
              <a:rPr lang="pl-PL" sz="1400" b="1" dirty="0" err="1" smtClean="0">
                <a:solidFill>
                  <a:prstClr val="black"/>
                </a:solidFill>
                <a:latin typeface="Times" pitchFamily="18" charset="0"/>
              </a:rPr>
              <a:t>correction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b="1" dirty="0" err="1" smtClean="0">
                <a:solidFill>
                  <a:prstClr val="black"/>
                </a:solidFill>
                <a:latin typeface="Times" pitchFamily="18" charset="0"/>
              </a:rPr>
              <a:t>ideas</a:t>
            </a:r>
            <a:r>
              <a:rPr lang="pl-PL" sz="1400" b="1" dirty="0" smtClean="0">
                <a:solidFill>
                  <a:prstClr val="black"/>
                </a:solidFill>
                <a:latin typeface="Times" pitchFamily="18" charset="0"/>
              </a:rPr>
              <a:t>]</a:t>
            </a:r>
            <a:endParaRPr lang="pl-PL" sz="1400" b="1" dirty="0">
              <a:solidFill>
                <a:prstClr val="black"/>
              </a:solidFill>
              <a:latin typeface="Times" pitchFamily="18" charset="0"/>
            </a:endParaRPr>
          </a:p>
        </p:txBody>
      </p:sp>
      <p:pic>
        <p:nvPicPr>
          <p:cNvPr id="40" name="Obraz 39" descr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left[ 4 \min_{\tilde{{K}}_k^\theta} &#10;N \|\alpha\| + N(N-1) \|\beta\|&#10;(\|\alpha\| + \| \beta\| + 1)\right]^{-1}$$&#10; \end{document}&#10;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927" y="3451463"/>
            <a:ext cx="7017382" cy="1097660"/>
          </a:xfrm>
          <a:prstGeom prst="rect">
            <a:avLst/>
          </a:prstGeom>
          <a:noFill/>
          <a:ln/>
          <a:effectLst/>
        </p:spPr>
      </p:pic>
      <p:pic>
        <p:nvPicPr>
          <p:cNvPr id="38" name="Obraz 37" descr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alpha = \sum_k \dot{\tilde{K}}_k^{\dagger \theta} \dot{\tilde{K}}_k^\theta&#10;$$&#10; \end{document}&#10;" title="IguanaTex Bitmap Displa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79" y="4622673"/>
            <a:ext cx="1856174" cy="687473"/>
          </a:xfrm>
          <a:prstGeom prst="rect">
            <a:avLst/>
          </a:prstGeom>
          <a:noFill/>
          <a:ln/>
          <a:effectLst/>
        </p:spPr>
      </p:pic>
      <p:pic>
        <p:nvPicPr>
          <p:cNvPr id="39" name="Obraz 38" descr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beta = \sum_k \dot{\tilde{{K}_k}}^{\dagger \theta} \tilde{{K}}_k^\theta&#10;$$&#10; \end{document}&#10;" title="IguanaTex Bitmap Display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241" y="4629785"/>
            <a:ext cx="1840500" cy="678679"/>
          </a:xfrm>
          <a:prstGeom prst="rect">
            <a:avLst/>
          </a:prstGeom>
          <a:noFill/>
          <a:ln/>
          <a:effectLst/>
        </p:spPr>
      </p:pic>
      <p:sp>
        <p:nvSpPr>
          <p:cNvPr id="30" name="pole tekstowe 29"/>
          <p:cNvSpPr txBox="1"/>
          <p:nvPr/>
        </p:nvSpPr>
        <p:spPr>
          <a:xfrm>
            <a:off x="5292080" y="4543766"/>
            <a:ext cx="31216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>
                <a:solidFill>
                  <a:prstClr val="black"/>
                </a:solidFill>
                <a:latin typeface="Calibri"/>
              </a:rPr>
              <a:t>s</a:t>
            </a:r>
            <a:r>
              <a:rPr lang="pl-PL" sz="2000" dirty="0" smtClean="0">
                <a:solidFill>
                  <a:prstClr val="black"/>
                </a:solidFill>
                <a:latin typeface="Calibri"/>
              </a:rPr>
              <a:t>ingle channel </a:t>
            </a:r>
            <a:r>
              <a:rPr lang="pl-PL" sz="2000" dirty="0" err="1" smtClean="0">
                <a:solidFill>
                  <a:prstClr val="black"/>
                </a:solidFill>
                <a:latin typeface="Calibri"/>
              </a:rPr>
              <a:t>optimization</a:t>
            </a:r>
            <a:r>
              <a:rPr lang="pl-PL" sz="2000" dirty="0" smtClean="0">
                <a:solidFill>
                  <a:prstClr val="black"/>
                </a:solidFill>
                <a:latin typeface="Calibri"/>
              </a:rPr>
              <a:t>!</a:t>
            </a:r>
          </a:p>
          <a:p>
            <a:r>
              <a:rPr lang="pl-PL" sz="2000" dirty="0" err="1">
                <a:solidFill>
                  <a:prstClr val="black"/>
                </a:solidFill>
                <a:latin typeface="Calibri"/>
              </a:rPr>
              <a:t>a</a:t>
            </a:r>
            <a:r>
              <a:rPr lang="pl-PL" sz="2000" dirty="0" err="1" smtClean="0">
                <a:solidFill>
                  <a:prstClr val="black"/>
                </a:solidFill>
                <a:latin typeface="Calibri"/>
              </a:rPr>
              <a:t>n</a:t>
            </a:r>
            <a:r>
              <a:rPr lang="pl-PL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pl-PL" sz="2000" dirty="0" err="1" smtClean="0">
                <a:solidFill>
                  <a:prstClr val="black"/>
                </a:solidFill>
                <a:latin typeface="Calibri"/>
              </a:rPr>
              <a:t>efficient</a:t>
            </a:r>
            <a:r>
              <a:rPr lang="pl-PL" sz="2000" dirty="0" smtClean="0">
                <a:solidFill>
                  <a:prstClr val="black"/>
                </a:solidFill>
                <a:latin typeface="Calibri"/>
              </a:rPr>
              <a:t> SDP </a:t>
            </a:r>
            <a:r>
              <a:rPr lang="pl-PL" sz="2000" dirty="0" err="1" smtClean="0">
                <a:solidFill>
                  <a:prstClr val="black"/>
                </a:solidFill>
                <a:latin typeface="Calibri"/>
              </a:rPr>
              <a:t>programme</a:t>
            </a:r>
            <a:endParaRPr lang="en-US" sz="20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6" name="Obraz 35" descr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=\sum_i \tilde{K}_{i}^{\theta} &#10;\rho \tilde{K}_{i}^{\theta \dagger}$$&#10; \end{document}&#10;" title="IguanaTex Bitmap Display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038" y="959155"/>
            <a:ext cx="1557243" cy="548810"/>
          </a:xfrm>
          <a:prstGeom prst="rect">
            <a:avLst/>
          </a:prstGeom>
          <a:noFill/>
          <a:ln/>
          <a:effectLst/>
        </p:spPr>
      </p:pic>
      <p:sp>
        <p:nvSpPr>
          <p:cNvPr id="41" name="Prostokąt 40"/>
          <p:cNvSpPr/>
          <p:nvPr/>
        </p:nvSpPr>
        <p:spPr>
          <a:xfrm>
            <a:off x="2903000" y="5251652"/>
            <a:ext cx="1983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1400" dirty="0" err="1">
                <a:solidFill>
                  <a:srgbClr val="FF0000"/>
                </a:solidFill>
              </a:rPr>
              <a:t>c</a:t>
            </a:r>
            <a:r>
              <a:rPr lang="pl-PL" sz="1400" dirty="0" err="1" smtClean="0">
                <a:solidFill>
                  <a:srgbClr val="FF0000"/>
                </a:solidFill>
              </a:rPr>
              <a:t>an</a:t>
            </a:r>
            <a:r>
              <a:rPr lang="pl-PL" sz="1400" dirty="0" smtClean="0">
                <a:solidFill>
                  <a:srgbClr val="FF0000"/>
                </a:solidFill>
              </a:rPr>
              <a:t> be 0 for </a:t>
            </a:r>
            <a:r>
              <a:rPr lang="pl-PL" sz="1400" dirty="0" err="1" smtClean="0">
                <a:solidFill>
                  <a:srgbClr val="FF0000"/>
                </a:solidFill>
              </a:rPr>
              <a:t>generic</a:t>
            </a:r>
            <a:r>
              <a:rPr lang="pl-PL" sz="1400" dirty="0" smtClean="0">
                <a:solidFill>
                  <a:srgbClr val="FF0000"/>
                </a:solidFill>
              </a:rPr>
              <a:t> </a:t>
            </a:r>
            <a:br>
              <a:rPr lang="pl-PL" sz="1400" dirty="0" smtClean="0">
                <a:solidFill>
                  <a:srgbClr val="FF0000"/>
                </a:solidFill>
              </a:rPr>
            </a:br>
            <a:r>
              <a:rPr lang="pl-PL" sz="1400" dirty="0" err="1" smtClean="0">
                <a:solidFill>
                  <a:srgbClr val="FF0000"/>
                </a:solidFill>
              </a:rPr>
              <a:t>noisy</a:t>
            </a:r>
            <a:r>
              <a:rPr lang="pl-PL" sz="1400" dirty="0" smtClean="0">
                <a:solidFill>
                  <a:srgbClr val="FF0000"/>
                </a:solidFill>
              </a:rPr>
              <a:t> </a:t>
            </a:r>
            <a:r>
              <a:rPr lang="pl-PL" sz="1400" dirty="0" err="1" smtClean="0">
                <a:solidFill>
                  <a:srgbClr val="FF0000"/>
                </a:solidFill>
              </a:rPr>
              <a:t>channels</a:t>
            </a:r>
            <a:endParaRPr lang="pl-PL" sz="1400" dirty="0">
              <a:solidFill>
                <a:srgbClr val="FF0000"/>
              </a:solidFill>
            </a:endParaRPr>
          </a:p>
        </p:txBody>
      </p:sp>
      <p:cxnSp>
        <p:nvCxnSpPr>
          <p:cNvPr id="43" name="Łącznik prosty 42"/>
          <p:cNvCxnSpPr/>
          <p:nvPr/>
        </p:nvCxnSpPr>
        <p:spPr>
          <a:xfrm>
            <a:off x="4121520" y="3796956"/>
            <a:ext cx="4292184" cy="3729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/>
          <p:cNvCxnSpPr/>
          <p:nvPr/>
        </p:nvCxnSpPr>
        <p:spPr>
          <a:xfrm flipV="1">
            <a:off x="4121520" y="3838589"/>
            <a:ext cx="4194896" cy="3857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upa 56"/>
          <p:cNvGrpSpPr/>
          <p:nvPr/>
        </p:nvGrpSpPr>
        <p:grpSpPr>
          <a:xfrm>
            <a:off x="7092280" y="2216096"/>
            <a:ext cx="432048" cy="432048"/>
            <a:chOff x="7720151" y="1337426"/>
            <a:chExt cx="432048" cy="432048"/>
          </a:xfrm>
        </p:grpSpPr>
        <p:sp>
          <p:nvSpPr>
            <p:cNvPr id="46" name="Prostokąt 45"/>
            <p:cNvSpPr/>
            <p:nvPr/>
          </p:nvSpPr>
          <p:spPr>
            <a:xfrm>
              <a:off x="7720151" y="1337426"/>
              <a:ext cx="432048" cy="432048"/>
            </a:xfrm>
            <a:prstGeom prst="rect">
              <a:avLst/>
            </a:prstGeom>
            <a:solidFill>
              <a:srgbClr val="D1D2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55" name="Obraz 54" descr="\documentclass{slides}\pagestyle{empty}&#10;\usepackage{color,amsmath}&#10;\renewcommand{\familydefault}{cmr}&#10;\begin{document}&#10;%\pagecolor{blue}&#10;%\color{blue}&#10;$$&#10;\textcolor{red}{\Pi_\omega}&#10;$$&#10;\end{document}&#10;" title="IguanaTex Bitmap Display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2729" y="1444383"/>
              <a:ext cx="329470" cy="218134"/>
            </a:xfrm>
            <a:prstGeom prst="rect">
              <a:avLst/>
            </a:prstGeom>
          </p:spPr>
        </p:pic>
      </p:grpSp>
      <p:grpSp>
        <p:nvGrpSpPr>
          <p:cNvPr id="58" name="Grupa 57"/>
          <p:cNvGrpSpPr/>
          <p:nvPr/>
        </p:nvGrpSpPr>
        <p:grpSpPr>
          <a:xfrm>
            <a:off x="827584" y="2273419"/>
            <a:ext cx="288306" cy="375317"/>
            <a:chOff x="611286" y="3905556"/>
            <a:chExt cx="288306" cy="375317"/>
          </a:xfrm>
        </p:grpSpPr>
        <p:sp>
          <p:nvSpPr>
            <p:cNvPr id="59" name="Prostokąt 58"/>
            <p:cNvSpPr/>
            <p:nvPr/>
          </p:nvSpPr>
          <p:spPr>
            <a:xfrm>
              <a:off x="611286" y="3905556"/>
              <a:ext cx="288306" cy="375317"/>
            </a:xfrm>
            <a:prstGeom prst="rect">
              <a:avLst/>
            </a:prstGeom>
            <a:solidFill>
              <a:srgbClr val="D1D2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60" name="Obraz 59" descr="\documentclass{slides}\pagestyle{empty}&#10;\usepackage{color,amsmath}&#10;\renewcommand{\familydefault}{cmr}&#10;\begin{document}&#10;%\pagecolor{blue}&#10;%\color{blue}&#10;$$&#10;\textcolor{red}{\rho}&#10;$$&#10;\end{document}&#10;" title="IguanaTex Bitmap Display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9297" y="3996689"/>
              <a:ext cx="132283" cy="173972"/>
            </a:xfrm>
            <a:prstGeom prst="rect">
              <a:avLst/>
            </a:prstGeom>
          </p:spPr>
        </p:pic>
      </p:grpSp>
      <p:grpSp>
        <p:nvGrpSpPr>
          <p:cNvPr id="61" name="Grupa 60"/>
          <p:cNvGrpSpPr/>
          <p:nvPr/>
        </p:nvGrpSpPr>
        <p:grpSpPr>
          <a:xfrm>
            <a:off x="2873671" y="2307541"/>
            <a:ext cx="288306" cy="375317"/>
            <a:chOff x="1619672" y="4033429"/>
            <a:chExt cx="288306" cy="375317"/>
          </a:xfrm>
        </p:grpSpPr>
        <p:sp>
          <p:nvSpPr>
            <p:cNvPr id="62" name="Prostokąt 61"/>
            <p:cNvSpPr/>
            <p:nvPr/>
          </p:nvSpPr>
          <p:spPr>
            <a:xfrm>
              <a:off x="1619672" y="4033429"/>
              <a:ext cx="288306" cy="375317"/>
            </a:xfrm>
            <a:prstGeom prst="rect">
              <a:avLst/>
            </a:prstGeom>
            <a:solidFill>
              <a:srgbClr val="D1D2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63" name="Obraz 62" descr="\documentclass{slides}\pagestyle{empty}&#10;\usepackage{color,amsmath}&#10;\renewcommand{\familydefault}{cmr}&#10;\begin{document}&#10;%\pagecolor{blue}&#10;%\color{blue}&#10;$$&#10;\textcolor{red}{\mathcal{V}_1}&#10;$$&#10;\end{document}&#10;" title="IguanaTex Bitmap Display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672" y="4126870"/>
              <a:ext cx="219973" cy="185469"/>
            </a:xfrm>
            <a:prstGeom prst="rect">
              <a:avLst/>
            </a:prstGeom>
          </p:spPr>
        </p:pic>
      </p:grpSp>
      <p:grpSp>
        <p:nvGrpSpPr>
          <p:cNvPr id="64" name="Grupa 63"/>
          <p:cNvGrpSpPr/>
          <p:nvPr/>
        </p:nvGrpSpPr>
        <p:grpSpPr>
          <a:xfrm>
            <a:off x="5292080" y="2323053"/>
            <a:ext cx="288306" cy="375317"/>
            <a:chOff x="7524328" y="4061794"/>
            <a:chExt cx="288306" cy="375317"/>
          </a:xfrm>
        </p:grpSpPr>
        <p:sp>
          <p:nvSpPr>
            <p:cNvPr id="65" name="Prostokąt 64"/>
            <p:cNvSpPr/>
            <p:nvPr/>
          </p:nvSpPr>
          <p:spPr>
            <a:xfrm>
              <a:off x="7524328" y="4061794"/>
              <a:ext cx="288306" cy="375317"/>
            </a:xfrm>
            <a:prstGeom prst="rect">
              <a:avLst/>
            </a:prstGeom>
            <a:solidFill>
              <a:srgbClr val="D1D2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66" name="Obraz 65" descr="\documentclass{slides}\pagestyle{empty}&#10;\usepackage{color,amsmath}&#10;\renewcommand{\familydefault}{cmr}&#10;\begin{document}&#10;%\pagecolor{blue}&#10;%\color{blue}&#10;$$&#10;\textcolor{red}{\mathcal{V}_N}&#10;$$&#10;\end{document}&#10;" title="IguanaTex Bitmap Display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4128113"/>
              <a:ext cx="288306" cy="1884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141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9312" y="-26172"/>
            <a:ext cx="9540552" cy="1143000"/>
          </a:xfrm>
        </p:spPr>
        <p:txBody>
          <a:bodyPr>
            <a:noAutofit/>
          </a:bodyPr>
          <a:lstStyle/>
          <a:p>
            <a:r>
              <a:rPr lang="pl-PL" sz="3400" dirty="0" err="1" smtClean="0"/>
              <a:t>Asymptotic</a:t>
            </a:r>
            <a:r>
              <a:rPr lang="pl-PL" sz="3400" dirty="0" smtClean="0"/>
              <a:t> </a:t>
            </a:r>
            <a:r>
              <a:rPr lang="pl-PL" sz="3400" dirty="0" err="1" smtClean="0"/>
              <a:t>constant</a:t>
            </a:r>
            <a:r>
              <a:rPr lang="pl-PL" sz="3400" dirty="0" smtClean="0"/>
              <a:t> </a:t>
            </a:r>
            <a:r>
              <a:rPr lang="pl-PL" sz="3400" dirty="0" err="1" smtClean="0"/>
              <a:t>factor</a:t>
            </a:r>
            <a:r>
              <a:rPr lang="pl-PL" sz="3400" dirty="0" smtClean="0"/>
              <a:t> quantum </a:t>
            </a:r>
            <a:r>
              <a:rPr lang="pl-PL" sz="3400" dirty="0" err="1" smtClean="0"/>
              <a:t>improvement</a:t>
            </a:r>
            <a:r>
              <a:rPr lang="pl-PL" sz="3400" dirty="0" smtClean="0"/>
              <a:t> – Heisenberg </a:t>
            </a:r>
            <a:r>
              <a:rPr lang="pl-PL" sz="3400" dirty="0" err="1" smtClean="0"/>
              <a:t>scaling</a:t>
            </a:r>
            <a:r>
              <a:rPr lang="pl-PL" sz="3400" dirty="0" smtClean="0"/>
              <a:t> </a:t>
            </a:r>
            <a:r>
              <a:rPr lang="pl-PL" sz="3400" dirty="0" err="1" smtClean="0"/>
              <a:t>lost</a:t>
            </a:r>
            <a:endParaRPr lang="en-GB" sz="3400" b="1" dirty="0"/>
          </a:p>
        </p:txBody>
      </p:sp>
      <p:pic>
        <p:nvPicPr>
          <p:cNvPr id="9" name="Obraz 8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 \Delta^2 \tilde{\theta} \geq $$&#10;\end{document}&#10;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152" y="1640045"/>
            <a:ext cx="1586095" cy="372952"/>
          </a:xfrm>
          <a:prstGeom prst="rect">
            <a:avLst/>
          </a:prstGeom>
          <a:noFill/>
          <a:ln/>
          <a:effectLst/>
        </p:spPr>
      </p:pic>
      <p:pic>
        <p:nvPicPr>
          <p:cNvPr id="3" name="Obraz 2" descr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left[ 4 \min_{\tilde{{K}}_k^\theta, \beta=0} &#10;N \|\alpha\| )\right]^{-1}$$&#10; \end{document}&#10;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515" y="1230621"/>
            <a:ext cx="2927614" cy="1135173"/>
          </a:xfrm>
          <a:prstGeom prst="rect">
            <a:avLst/>
          </a:prstGeom>
          <a:noFill/>
          <a:ln/>
          <a:effectLst/>
        </p:spPr>
      </p:pic>
      <p:grpSp>
        <p:nvGrpSpPr>
          <p:cNvPr id="8" name="Grupa 7"/>
          <p:cNvGrpSpPr/>
          <p:nvPr/>
        </p:nvGrpSpPr>
        <p:grpSpPr>
          <a:xfrm>
            <a:off x="1115616" y="3025058"/>
            <a:ext cx="2207312" cy="963768"/>
            <a:chOff x="861909" y="3140968"/>
            <a:chExt cx="2207312" cy="963768"/>
          </a:xfrm>
        </p:grpSpPr>
        <p:cxnSp>
          <p:nvCxnSpPr>
            <p:cNvPr id="29" name="Łącznik prosty 28"/>
            <p:cNvCxnSpPr/>
            <p:nvPr/>
          </p:nvCxnSpPr>
          <p:spPr>
            <a:xfrm>
              <a:off x="861909" y="3517826"/>
              <a:ext cx="269184" cy="215348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31" name="Łącznik prosty 30"/>
            <p:cNvCxnSpPr/>
            <p:nvPr/>
          </p:nvCxnSpPr>
          <p:spPr>
            <a:xfrm>
              <a:off x="1454115" y="4002358"/>
              <a:ext cx="969064" cy="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32" name="Łącznik prosty 31"/>
            <p:cNvCxnSpPr/>
            <p:nvPr/>
          </p:nvCxnSpPr>
          <p:spPr>
            <a:xfrm>
              <a:off x="1561788" y="3517826"/>
              <a:ext cx="915227" cy="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33" name="Prostokąt 32"/>
            <p:cNvSpPr/>
            <p:nvPr/>
          </p:nvSpPr>
          <p:spPr>
            <a:xfrm>
              <a:off x="2046320" y="3356316"/>
              <a:ext cx="376858" cy="323021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raz 4" descr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theta$&#10;\end{document}&#10;" title="IguanaTex Bitmap Display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2361" y="3435410"/>
              <a:ext cx="80000" cy="13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5" name="Łącznik prosty 34"/>
            <p:cNvCxnSpPr/>
            <p:nvPr/>
          </p:nvCxnSpPr>
          <p:spPr>
            <a:xfrm rot="5400000" flipH="1">
              <a:off x="1522594" y="3341673"/>
              <a:ext cx="407807" cy="6398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dash"/>
              <a:headEnd type="none"/>
              <a:tailEnd type="triangle"/>
            </a:ln>
            <a:effectLst/>
          </p:spPr>
        </p:cxnSp>
        <p:cxnSp>
          <p:nvCxnSpPr>
            <p:cNvPr id="37" name="Łącznik prosty 36"/>
            <p:cNvCxnSpPr/>
            <p:nvPr/>
          </p:nvCxnSpPr>
          <p:spPr>
            <a:xfrm rot="5400000" flipH="1" flipV="1">
              <a:off x="1506847" y="3888285"/>
              <a:ext cx="425399" cy="7504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dash"/>
              <a:headEnd type="none"/>
              <a:tailEnd type="triangle"/>
            </a:ln>
            <a:effectLst/>
          </p:spPr>
        </p:cxnSp>
        <p:cxnSp>
          <p:nvCxnSpPr>
            <p:cNvPr id="41" name="Łącznik prosty 40"/>
            <p:cNvCxnSpPr/>
            <p:nvPr/>
          </p:nvCxnSpPr>
          <p:spPr>
            <a:xfrm flipH="1" flipV="1">
              <a:off x="2811035" y="3823378"/>
              <a:ext cx="258186" cy="17898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42" name="Łącznik prosty 41"/>
            <p:cNvCxnSpPr/>
            <p:nvPr/>
          </p:nvCxnSpPr>
          <p:spPr>
            <a:xfrm flipV="1">
              <a:off x="2692363" y="3517826"/>
              <a:ext cx="376858" cy="286283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43" name="Łącznik prosty 42"/>
            <p:cNvCxnSpPr/>
            <p:nvPr/>
          </p:nvCxnSpPr>
          <p:spPr>
            <a:xfrm flipV="1">
              <a:off x="2423178" y="3798199"/>
              <a:ext cx="295842" cy="204159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44" name="Prostokąt 43"/>
            <p:cNvSpPr/>
            <p:nvPr/>
          </p:nvSpPr>
          <p:spPr>
            <a:xfrm>
              <a:off x="2595440" y="3712565"/>
              <a:ext cx="376858" cy="107674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45" name="Łącznik prosty 44"/>
            <p:cNvCxnSpPr/>
            <p:nvPr/>
          </p:nvCxnSpPr>
          <p:spPr>
            <a:xfrm>
              <a:off x="2477015" y="3517826"/>
              <a:ext cx="215348" cy="161511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46" name="Prostokąt 45"/>
            <p:cNvSpPr/>
            <p:nvPr/>
          </p:nvSpPr>
          <p:spPr>
            <a:xfrm rot="18900000">
              <a:off x="1544667" y="3473787"/>
              <a:ext cx="376858" cy="107674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47" name="Obraz 46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1690826" y="3463989"/>
              <a:ext cx="85457" cy="99984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8" name="Prostokąt 47"/>
            <p:cNvSpPr/>
            <p:nvPr/>
          </p:nvSpPr>
          <p:spPr>
            <a:xfrm rot="18900000">
              <a:off x="1544667" y="3958318"/>
              <a:ext cx="376858" cy="107674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49" name="Obraz 48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1690826" y="3948521"/>
              <a:ext cx="85457" cy="9998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50" name="Łącznik prosty 49"/>
            <p:cNvCxnSpPr/>
            <p:nvPr/>
          </p:nvCxnSpPr>
          <p:spPr>
            <a:xfrm flipH="1" flipV="1">
              <a:off x="1195928" y="3823378"/>
              <a:ext cx="258186" cy="17898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1" name="Łącznik prosty 50"/>
            <p:cNvCxnSpPr/>
            <p:nvPr/>
          </p:nvCxnSpPr>
          <p:spPr>
            <a:xfrm flipV="1">
              <a:off x="1131093" y="3517826"/>
              <a:ext cx="430695" cy="286283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2" name="Łącznik prosty 51"/>
            <p:cNvCxnSpPr/>
            <p:nvPr/>
          </p:nvCxnSpPr>
          <p:spPr>
            <a:xfrm flipV="1">
              <a:off x="915746" y="3840847"/>
              <a:ext cx="210136" cy="161511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53" name="Prostokąt 52"/>
            <p:cNvSpPr/>
            <p:nvPr/>
          </p:nvSpPr>
          <p:spPr>
            <a:xfrm>
              <a:off x="969583" y="3733174"/>
              <a:ext cx="376858" cy="107674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4" name="pole tekstowe 53"/>
          <p:cNvSpPr txBox="1"/>
          <p:nvPr/>
        </p:nvSpPr>
        <p:spPr>
          <a:xfrm>
            <a:off x="320123" y="2529137"/>
            <a:ext cx="3290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Lossy</a:t>
            </a:r>
            <a:r>
              <a:rPr lang="pl-PL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 interferometry</a:t>
            </a:r>
            <a:endParaRPr lang="en-US" sz="2400" i="1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10" name="Obraz 9" descr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mathcal{E}_\theta=$$&#10; \end{document}&#10;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90" y="3488269"/>
            <a:ext cx="495945" cy="218431"/>
          </a:xfrm>
          <a:prstGeom prst="rect">
            <a:avLst/>
          </a:prstGeom>
          <a:noFill/>
          <a:ln/>
          <a:effectLst/>
        </p:spPr>
      </p:pic>
      <p:pic>
        <p:nvPicPr>
          <p:cNvPr id="11" name="Obraz 10" descr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 \Delta^2 \tilde{\theta} \geq  \frac{1-\eta}{\eta N}$$&#10;\end{document}&#10;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588" y="3171245"/>
            <a:ext cx="2540372" cy="784363"/>
          </a:xfrm>
          <a:prstGeom prst="rect">
            <a:avLst/>
          </a:prstGeom>
          <a:noFill/>
          <a:ln/>
          <a:effectLst/>
        </p:spPr>
      </p:pic>
      <p:sp>
        <p:nvSpPr>
          <p:cNvPr id="12" name="Elipsa 11"/>
          <p:cNvSpPr/>
          <p:nvPr/>
        </p:nvSpPr>
        <p:spPr>
          <a:xfrm>
            <a:off x="6516216" y="3070979"/>
            <a:ext cx="1152128" cy="457613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7" name="Prostokąt 56"/>
          <p:cNvSpPr/>
          <p:nvPr/>
        </p:nvSpPr>
        <p:spPr>
          <a:xfrm>
            <a:off x="5002650" y="2578996"/>
            <a:ext cx="37513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400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q</a:t>
            </a:r>
            <a:r>
              <a:rPr lang="pl-PL" sz="24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uantum </a:t>
            </a:r>
            <a:r>
              <a:rPr lang="pl-PL" sz="2400" dirty="0" err="1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enhancement</a:t>
            </a:r>
            <a:r>
              <a:rPr lang="pl-PL" sz="24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400" dirty="0" err="1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factor</a:t>
            </a:r>
            <a:endParaRPr lang="pl-PL" sz="2400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58" name="pole tekstowe 57"/>
          <p:cNvSpPr txBox="1"/>
          <p:nvPr/>
        </p:nvSpPr>
        <p:spPr>
          <a:xfrm>
            <a:off x="512669" y="4547729"/>
            <a:ext cx="32908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Fundamental</a:t>
            </a:r>
            <a:r>
              <a:rPr lang="pl-PL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bound</a:t>
            </a:r>
            <a:r>
              <a:rPr lang="pl-PL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saturable</a:t>
            </a:r>
            <a:r>
              <a:rPr lang="pl-PL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 with </a:t>
            </a:r>
            <a:r>
              <a:rPr lang="pl-PL" sz="2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squeezed</a:t>
            </a:r>
            <a:r>
              <a:rPr lang="pl-PL" sz="2000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vacuum</a:t>
            </a:r>
            <a:r>
              <a:rPr lang="pl-PL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 + </a:t>
            </a:r>
            <a:r>
              <a:rPr lang="pl-PL" sz="2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coherent</a:t>
            </a:r>
            <a:r>
              <a:rPr lang="pl-PL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latin typeface="Times" panose="02020603050405020304" pitchFamily="18" charset="0"/>
                <a:cs typeface="Times" panose="02020603050405020304" pitchFamily="18" charset="0"/>
              </a:rPr>
              <a:t>state</a:t>
            </a:r>
            <a:r>
              <a:rPr lang="pl-PL" sz="2000" dirty="0" smtClean="0">
                <a:latin typeface="Times" panose="02020603050405020304" pitchFamily="18" charset="0"/>
                <a:cs typeface="Times" panose="02020603050405020304" pitchFamily="18" charset="0"/>
              </a:rPr>
              <a:t> interferometry!</a:t>
            </a:r>
            <a:endParaRPr lang="en-US" sz="2000" i="1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59" name="Obraz 5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834" y="4211440"/>
            <a:ext cx="3131840" cy="1879104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2643930" y="6217232"/>
            <a:ext cx="6478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C.Caves</a:t>
            </a:r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, </a:t>
            </a:r>
            <a:r>
              <a:rPr lang="pl-PL" sz="1400" dirty="0" err="1">
                <a:solidFill>
                  <a:prstClr val="black"/>
                </a:solidFill>
                <a:latin typeface="Times" pitchFamily="18" charset="0"/>
              </a:rPr>
              <a:t>Phys</a:t>
            </a:r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. </a:t>
            </a:r>
            <a:r>
              <a:rPr lang="pl-PL" sz="1400" dirty="0" err="1">
                <a:solidFill>
                  <a:prstClr val="black"/>
                </a:solidFill>
                <a:latin typeface="Times" pitchFamily="18" charset="0"/>
              </a:rPr>
              <a:t>Rev</a:t>
            </a:r>
            <a:r>
              <a:rPr lang="pl-PL" sz="1400" dirty="0">
                <a:solidFill>
                  <a:prstClr val="black"/>
                </a:solidFill>
                <a:latin typeface="Times" pitchFamily="18" charset="0"/>
              </a:rPr>
              <a:t>. D 23, 1693 (1981</a:t>
            </a:r>
            <a:endParaRPr lang="pl-PL" sz="1400" dirty="0" smtClean="0">
              <a:solidFill>
                <a:prstClr val="black"/>
              </a:solidFill>
              <a:latin typeface="Times" pitchFamily="18" charset="0"/>
            </a:endParaRPr>
          </a:p>
          <a:p>
            <a:pPr lvl="0" algn="r"/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RDD, K. Banaszek, R.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Schnabel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, </a:t>
            </a:r>
            <a:r>
              <a:rPr lang="pt-BR" sz="1400" dirty="0" smtClean="0">
                <a:solidFill>
                  <a:prstClr val="black"/>
                </a:solidFill>
                <a:latin typeface="Times" pitchFamily="18" charset="0"/>
              </a:rPr>
              <a:t>Phys</a:t>
            </a:r>
            <a:r>
              <a:rPr lang="pt-BR" sz="1400" dirty="0">
                <a:solidFill>
                  <a:prstClr val="black"/>
                </a:solidFill>
                <a:latin typeface="Times" pitchFamily="18" charset="0"/>
              </a:rPr>
              <a:t>. Rev. A 88, 041802(R) (2013)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endParaRPr lang="pl-PL" sz="1400" dirty="0">
              <a:solidFill>
                <a:prstClr val="black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58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12" grpId="0" animBg="1"/>
      <p:bldP spid="57" grpId="0"/>
      <p:bldP spid="58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63688" y="-6224"/>
            <a:ext cx="5544616" cy="1143000"/>
          </a:xfrm>
        </p:spPr>
        <p:txBody>
          <a:bodyPr>
            <a:noAutofit/>
          </a:bodyPr>
          <a:lstStyle/>
          <a:p>
            <a:r>
              <a:rPr lang="pl-PL" sz="3400" dirty="0" err="1"/>
              <a:t>M</a:t>
            </a:r>
            <a:r>
              <a:rPr lang="pl-PL" sz="3400" dirty="0" err="1" smtClean="0"/>
              <a:t>ultiparameter</a:t>
            </a:r>
            <a:r>
              <a:rPr lang="pl-PL" sz="3400" dirty="0" smtClean="0"/>
              <a:t> </a:t>
            </a:r>
            <a:r>
              <a:rPr lang="pl-PL" sz="3400" dirty="0" err="1" smtClean="0"/>
              <a:t>issues</a:t>
            </a:r>
            <a:r>
              <a:rPr lang="pl-PL" sz="3400" dirty="0" smtClean="0"/>
              <a:t>!</a:t>
            </a:r>
            <a:endParaRPr lang="en-GB" sz="3400" b="1" dirty="0"/>
          </a:p>
        </p:txBody>
      </p:sp>
      <p:pic>
        <p:nvPicPr>
          <p:cNvPr id="34" name="Obraz 33" descr="Wycinek ekranu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" t="2722" r="-260" b="1171"/>
          <a:stretch/>
        </p:blipFill>
        <p:spPr>
          <a:xfrm>
            <a:off x="1115616" y="1340768"/>
            <a:ext cx="6938487" cy="2232000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2555776" y="4077072"/>
            <a:ext cx="51125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lnSpc>
                <a:spcPct val="150000"/>
              </a:lnSpc>
              <a:buAutoNum type="romanLcParenBoth"/>
            </a:pPr>
            <a:r>
              <a:rPr lang="pl-PL" sz="2000" dirty="0" smtClean="0">
                <a:latin typeface="+mj-lt"/>
                <a:cs typeface="Times" panose="02020603050405020304" pitchFamily="18" charset="0"/>
              </a:rPr>
              <a:t>   Input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probe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incompatibility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> </a:t>
            </a:r>
            <a:endParaRPr lang="pl-PL" sz="2000" dirty="0">
              <a:latin typeface="+mj-lt"/>
              <a:cs typeface="Times" panose="02020603050405020304" pitchFamily="18" charset="0"/>
            </a:endParaRPr>
          </a:p>
          <a:p>
            <a:pPr marL="400050" indent="-400050">
              <a:lnSpc>
                <a:spcPct val="150000"/>
              </a:lnSpc>
              <a:buAutoNum type="romanLcParenBoth"/>
            </a:pPr>
            <a:r>
              <a:rPr lang="pl-PL" sz="2000" dirty="0" smtClean="0">
                <a:latin typeface="+mj-lt"/>
                <a:cs typeface="Times" panose="02020603050405020304" pitchFamily="18" charset="0"/>
              </a:rPr>
              <a:t>  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Measurement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incompatibility</a:t>
            </a:r>
            <a:endParaRPr lang="pl-PL" sz="2000" dirty="0" smtClean="0">
              <a:latin typeface="+mj-lt"/>
              <a:cs typeface="Times" panose="02020603050405020304" pitchFamily="18" charset="0"/>
            </a:endParaRPr>
          </a:p>
          <a:p>
            <a:pPr marL="400050" indent="-400050">
              <a:lnSpc>
                <a:spcPct val="150000"/>
              </a:lnSpc>
              <a:buAutoNum type="romanLcParenBoth"/>
            </a:pPr>
            <a:r>
              <a:rPr lang="pl-PL" sz="2000" dirty="0">
                <a:latin typeface="+mj-lt"/>
                <a:cs typeface="Times" panose="02020603050405020304" pitchFamily="18" charset="0"/>
              </a:rPr>
              <a:t> 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> 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Correlated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estimators</a:t>
            </a:r>
            <a:endParaRPr lang="pl-PL" sz="2000" dirty="0">
              <a:latin typeface="+mj-lt"/>
              <a:cs typeface="Times" panose="02020603050405020304" pitchFamily="18" charset="0"/>
            </a:endParaRPr>
          </a:p>
        </p:txBody>
      </p:sp>
      <p:pic>
        <p:nvPicPr>
          <p:cNvPr id="6" name="Obraz 5" descr="\documentclass{slides}\pagestyle{empty}&#10;\usepackage{color,amsmath,amssymb}&#10;\renewcommand{\familydefault}{cmr}&#10;\begin{document}&#10;%\pagecolor{blue}&#10;%\color{blue}&#10;$$&#10;\boldsymbol{\theta} = (\theta_1,\dots,\theta_{\mathfrak{p}})&#10;$$&#10;\end{document}&#10;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542" y="1333999"/>
            <a:ext cx="1957518" cy="28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076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21006" y="-132831"/>
            <a:ext cx="5544616" cy="1143000"/>
          </a:xfrm>
        </p:spPr>
        <p:txBody>
          <a:bodyPr>
            <a:noAutofit/>
          </a:bodyPr>
          <a:lstStyle/>
          <a:p>
            <a:r>
              <a:rPr lang="pl-PL" sz="3400" dirty="0" err="1"/>
              <a:t>M</a:t>
            </a:r>
            <a:r>
              <a:rPr lang="pl-PL" sz="3400" dirty="0" err="1" smtClean="0"/>
              <a:t>ultiparameter</a:t>
            </a:r>
            <a:r>
              <a:rPr lang="pl-PL" sz="3400" dirty="0" smtClean="0"/>
              <a:t> </a:t>
            </a:r>
            <a:r>
              <a:rPr lang="pl-PL" sz="3400" dirty="0" err="1" smtClean="0"/>
              <a:t>issues</a:t>
            </a:r>
            <a:r>
              <a:rPr lang="pl-PL" sz="3400" dirty="0" smtClean="0"/>
              <a:t>!</a:t>
            </a:r>
            <a:endParaRPr lang="en-GB" sz="3400" b="1" dirty="0"/>
          </a:p>
        </p:txBody>
      </p:sp>
      <p:pic>
        <p:nvPicPr>
          <p:cNvPr id="34" name="Obraz 33" descr="Wycinek ekranu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" t="2722" r="-260" b="1171"/>
          <a:stretch/>
        </p:blipFill>
        <p:spPr>
          <a:xfrm>
            <a:off x="1115616" y="1340768"/>
            <a:ext cx="6938487" cy="2232000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971600" y="4077072"/>
            <a:ext cx="828092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LcParenBoth"/>
            </a:pPr>
            <a:r>
              <a:rPr lang="pl-PL" sz="2000" dirty="0" smtClean="0">
                <a:latin typeface="+mj-lt"/>
                <a:cs typeface="Times" panose="02020603050405020304" pitchFamily="18" charset="0"/>
              </a:rPr>
              <a:t>   </a:t>
            </a:r>
            <a:r>
              <a:rPr lang="pl-PL" sz="20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Input </a:t>
            </a:r>
            <a:r>
              <a:rPr lang="pl-PL" sz="2000" dirty="0" err="1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probe</a:t>
            </a:r>
            <a:r>
              <a:rPr lang="pl-PL" sz="20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incompatibility</a:t>
            </a:r>
            <a:r>
              <a:rPr lang="pl-PL" sz="20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 </a:t>
            </a:r>
            <a:br>
              <a:rPr lang="pl-PL" sz="20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</a:br>
            <a:r>
              <a:rPr lang="pl-PL" sz="20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   </a:t>
            </a:r>
            <a:r>
              <a:rPr lang="pl-PL" sz="1600" dirty="0" err="1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may</a:t>
            </a:r>
            <a:r>
              <a:rPr lang="pl-PL" sz="16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 </a:t>
            </a:r>
            <a:r>
              <a:rPr lang="pl-PL" sz="1600" dirty="0" err="1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affect</a:t>
            </a:r>
            <a:r>
              <a:rPr lang="pl-PL" sz="16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 </a:t>
            </a:r>
            <a:r>
              <a:rPr lang="pl-PL" sz="1600" dirty="0" err="1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scaling</a:t>
            </a:r>
            <a:r>
              <a:rPr lang="pl-PL" sz="16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 of precision with the numer of </a:t>
            </a:r>
            <a:r>
              <a:rPr lang="pl-PL" sz="1600" dirty="0" err="1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parameters</a:t>
            </a:r>
            <a:r>
              <a:rPr lang="pl-PL" sz="16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 </a:t>
            </a:r>
            <a:r>
              <a:rPr lang="pl-PL" sz="1600" dirty="0" err="1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involved</a:t>
            </a:r>
            <a:r>
              <a:rPr lang="pl-PL" sz="16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!</a:t>
            </a:r>
            <a:br>
              <a:rPr lang="pl-PL" sz="16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</a:br>
            <a:r>
              <a:rPr lang="pl-PL" sz="1600" dirty="0" smtClean="0">
                <a:solidFill>
                  <a:srgbClr val="FF0000"/>
                </a:solidFill>
                <a:latin typeface="+mj-lt"/>
                <a:cs typeface="Times" panose="02020603050405020304" pitchFamily="18" charset="0"/>
              </a:rPr>
              <a:t> </a:t>
            </a:r>
            <a:endParaRPr lang="pl-PL" sz="1600" dirty="0">
              <a:solidFill>
                <a:srgbClr val="FF0000"/>
              </a:solidFill>
              <a:latin typeface="+mj-lt"/>
              <a:cs typeface="Times" panose="02020603050405020304" pitchFamily="18" charset="0"/>
            </a:endParaRPr>
          </a:p>
          <a:p>
            <a:pPr marL="400050" indent="-400050">
              <a:buAutoNum type="romanLcParenBoth"/>
            </a:pPr>
            <a:r>
              <a:rPr lang="pl-PL" sz="2000" dirty="0" smtClean="0">
                <a:latin typeface="+mj-lt"/>
                <a:cs typeface="Times" panose="02020603050405020304" pitchFamily="18" charset="0"/>
              </a:rPr>
              <a:t>  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Measurement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incompatibility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> </a:t>
            </a:r>
            <a:br>
              <a:rPr lang="pl-PL" sz="2000" dirty="0" smtClean="0">
                <a:latin typeface="+mj-lt"/>
                <a:cs typeface="Times" panose="02020603050405020304" pitchFamily="18" charset="0"/>
              </a:rPr>
            </a:br>
            <a:r>
              <a:rPr lang="pl-PL" sz="2000" dirty="0" smtClean="0">
                <a:latin typeface="+mj-lt"/>
                <a:cs typeface="Times" panose="02020603050405020304" pitchFamily="18" charset="0"/>
              </a:rPr>
              <a:t>  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asymptotically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at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> most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twice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overhead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> in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resources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/>
            </a:r>
            <a:br>
              <a:rPr lang="pl-PL" sz="1600" dirty="0" smtClean="0">
                <a:latin typeface="+mj-lt"/>
                <a:cs typeface="Times" panose="02020603050405020304" pitchFamily="18" charset="0"/>
              </a:rPr>
            </a:br>
            <a:endParaRPr lang="pl-PL" sz="1600" dirty="0" smtClean="0">
              <a:latin typeface="+mj-lt"/>
              <a:cs typeface="Times" panose="02020603050405020304" pitchFamily="18" charset="0"/>
            </a:endParaRPr>
          </a:p>
          <a:p>
            <a:pPr marL="400050" indent="-400050">
              <a:buAutoNum type="romanLcParenBoth"/>
            </a:pPr>
            <a:r>
              <a:rPr lang="pl-PL" sz="2000" dirty="0">
                <a:latin typeface="+mj-lt"/>
                <a:cs typeface="Times" panose="02020603050405020304" pitchFamily="18" charset="0"/>
              </a:rPr>
              <a:t> 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> 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Correlated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2000" dirty="0" err="1" smtClean="0">
                <a:latin typeface="+mj-lt"/>
                <a:cs typeface="Times" panose="02020603050405020304" pitchFamily="18" charset="0"/>
              </a:rPr>
              <a:t>estimators</a:t>
            </a:r>
            <a:r>
              <a:rPr lang="pl-PL" sz="2000" dirty="0" smtClean="0">
                <a:latin typeface="+mj-lt"/>
                <a:cs typeface="Times" panose="02020603050405020304" pitchFamily="18" charset="0"/>
              </a:rPr>
              <a:t/>
            </a:r>
            <a:br>
              <a:rPr lang="pl-PL" sz="2000" dirty="0" smtClean="0">
                <a:latin typeface="+mj-lt"/>
                <a:cs typeface="Times" panose="02020603050405020304" pitchFamily="18" charset="0"/>
              </a:rPr>
            </a:br>
            <a:r>
              <a:rPr lang="pl-PL" sz="2000" dirty="0" smtClean="0">
                <a:latin typeface="+mj-lt"/>
                <a:cs typeface="Times" panose="02020603050405020304" pitchFamily="18" charset="0"/>
              </a:rPr>
              <a:t>   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>problem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removed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if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proper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parametrization</a:t>
            </a:r>
            <a:r>
              <a:rPr lang="pl-PL" sz="1600" dirty="0" smtClean="0">
                <a:latin typeface="+mj-lt"/>
                <a:cs typeface="Times" panose="02020603050405020304" pitchFamily="18" charset="0"/>
              </a:rPr>
              <a:t> </a:t>
            </a:r>
            <a:r>
              <a:rPr lang="pl-PL" sz="1600" dirty="0" err="1" smtClean="0">
                <a:latin typeface="+mj-lt"/>
                <a:cs typeface="Times" panose="02020603050405020304" pitchFamily="18" charset="0"/>
              </a:rPr>
              <a:t>chosen</a:t>
            </a:r>
            <a:endParaRPr lang="pl-PL" sz="1600" dirty="0">
              <a:latin typeface="+mj-lt"/>
              <a:cs typeface="Times" panose="02020603050405020304" pitchFamily="18" charset="0"/>
            </a:endParaRPr>
          </a:p>
        </p:txBody>
      </p:sp>
      <p:sp>
        <p:nvSpPr>
          <p:cNvPr id="6" name="Elipsa 5"/>
          <p:cNvSpPr/>
          <p:nvPr/>
        </p:nvSpPr>
        <p:spPr>
          <a:xfrm>
            <a:off x="395536" y="836712"/>
            <a:ext cx="3024336" cy="309634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2843808" y="6498634"/>
            <a:ext cx="61206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S.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Ragy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, M, Jarzyna, RDD,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Phys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Rev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. A 94, 052108 (2016)</a:t>
            </a:r>
            <a:endParaRPr lang="pl-PL" sz="1400" dirty="0">
              <a:solidFill>
                <a:prstClr val="black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91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6,2167"/>
  <p:tag name="ORIGINALWIDTH" val="506,9366"/>
  <p:tag name="LATEXADDIN" val="\documentclass{slides}\pagestyle{empty}&#10;\usepackage{color,amsmath}&#10;\renewcommand{\familydefault}{cmr}&#10;\begin{document}&#10;%\pagecolor{blue}&#10;%\color{blue}&#10;$$&#10;\tilde{\theta}(\omega)&#10;$$&#10;\end{document}&#10;"/>
  <p:tag name="IGUANATEXSIZE" val="20"/>
  <p:tag name="IGUANATEXCURSOR" val="176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6,2167"/>
  <p:tag name="ORIGINALWIDTH" val="506,9366"/>
  <p:tag name="LATEXADDIN" val="\documentclass{slides}\pagestyle{empty}&#10;\usepackage{color,amsmath}&#10;\renewcommand{\familydefault}{cmr}&#10;\begin{document}&#10;%\pagecolor{blue}&#10;%\color{blue}&#10;$$&#10;\tilde{\theta}(\omega)&#10;$$&#10;\end{document}&#10;"/>
  <p:tag name="IGUANATEXSIZE" val="20"/>
  <p:tag name="IGUANATEXCURSOR" val="176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6,9704"/>
  <p:tag name="ORIGINALWIDTH" val="788,1515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_{\textcolor{red}{\rho}, \textcolor{red}{\Pi}, \textcolor{red}{\mathcal{V}_i}, \textcolor{red}{\tilde{\theta}}} \Delta^2 \tilde{\theta} = ?$$&#10;\end{document}&#10;"/>
  <p:tag name="IGUANATEXSIZE" val="20"/>
  <p:tag name="IGUANATEXCURSOR" val="695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6,2167"/>
  <p:tag name="ORIGINALWIDTH" val="506,9366"/>
  <p:tag name="LATEXADDIN" val="\documentclass{slides}\pagestyle{empty}&#10;\usepackage{color,amsmath}&#10;\renewcommand{\familydefault}{cmr}&#10;\begin{document}&#10;%\pagecolor{blue}&#10;%\color{blue}&#10;$$&#10;\textcolor{red}{\tilde{\theta}(\omega)}&#10;$$&#10;\end{document}&#10;"/>
  <p:tag name="IGUANATEXSIZE" val="20"/>
  <p:tag name="IGUANATEXCURSOR" val="193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62,7297"/>
  <p:tag name="ORIGINALWIDTH" val="123,7346"/>
  <p:tag name="LATEXADDIN" val="\documentclass{slides}\pagestyle{empty}&#10;\usepackage{color,amsmath}&#10;\renewcommand{\familydefault}{cmr}&#10;\begin{document}&#10;%\pagecolor{blue}&#10;%\color{blue}&#10;$$&#10;\textcolor{red}{\rho}&#10;$$&#10;\end{document}&#10;"/>
  <p:tag name="IGUANATEXSIZE" val="20"/>
  <p:tag name="IGUANATEXCURSOR" val="175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20,4724"/>
  <p:tag name="ORIGINALWIDTH" val="262,4672"/>
  <p:tag name="LATEXADDIN" val="\documentclass{slides}\pagestyle{empty}&#10;\usepackage{color,amsmath}&#10;\renewcommand{\familydefault}{cmr}&#10;\begin{document}&#10;%\pagecolor{blue}&#10;%\color{blue}&#10;$$&#10;\textcolor{red}{\mathcal{V}_1}&#10;$$&#10;\end{document}&#10;"/>
  <p:tag name="IGUANATEXSIZE" val="20"/>
  <p:tag name="IGUANATEXCURSOR" val="183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24,9719"/>
  <p:tag name="ORIGINALWIDTH" val="344,207"/>
  <p:tag name="LATEXADDIN" val="\documentclass{slides}\pagestyle{empty}&#10;\usepackage{color,amsmath}&#10;\renewcommand{\familydefault}{cmr}&#10;\begin{document}&#10;%\pagecolor{blue}&#10;%\color{blue}&#10;$$&#10;\textcolor{red}{\mathcal{V}_N}&#10;$$&#10;\end{document}&#10;"/>
  <p:tag name="IGUANATEXSIZE" val="20"/>
  <p:tag name="IGUANATEXCURSOR" val="183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01,7248"/>
  <p:tag name="ORIGINALWIDTH" val="305,9617"/>
  <p:tag name="LATEXADDIN" val="\documentclass{slides}\pagestyle{empty}&#10;\usepackage{color,amsmath}&#10;\renewcommand{\familydefault}{cmr}&#10;\begin{document}&#10;%\pagecolor{blue}&#10;%\color{blue}&#10;$$&#10;\textcolor{red}{\Pi_\omega}&#10;$$&#10;\end{document}&#10;"/>
  <p:tag name="IGUANATEXSIZE" val="20"/>
  <p:tag name="IGUANATEXCURSOR" val="180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6,2167"/>
  <p:tag name="ORIGINALWIDTH" val="506,9366"/>
  <p:tag name="LATEXADDIN" val="\documentclass{slides}\pagestyle{empty}&#10;\usepackage{color,amsmath}&#10;\renewcommand{\familydefault}{cmr}&#10;\begin{document}&#10;%\pagecolor{blue}&#10;%\color{blue}&#10;$$&#10;\textcolor{red}{\tilde{\theta}(\omega)}&#10;$$&#10;\end{document}&#10;"/>
  <p:tag name="IGUANATEXSIZE" val="20"/>
  <p:tag name="IGUANATEXCURSOR" val="192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3,4833"/>
  <p:tag name="ORIGINALWIDTH" val="567,6791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 \Delta^2 \tilde{\theta} \geq $$&#10;\end{document}&#10;"/>
  <p:tag name="IGUANATEXSIZE" val="20"/>
  <p:tag name="IGUANATEXCURSOR" val="66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9,2164"/>
  <p:tag name="ORIGINALWIDTH" val="1085,864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mathcal{E}_\theta(\rho) = \sum_i K_{i}^{\theta} &#10;\rho K_{i}^{\theta \dagger}$$&#10; \end{document}&#10;"/>
  <p:tag name="IGUANATEXSIZE" val="20"/>
  <p:tag name="IGUANATEXCURSOR" val="60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01,7248"/>
  <p:tag name="ORIGINALWIDTH" val="305,9617"/>
  <p:tag name="LATEXADDIN" val="\documentclass{slides}\pagestyle{empty}&#10;\usepackage{color,amsmath}&#10;%\renewcommand{\familydefault}{cmr}&#10;\begin{document}&#10;%\pagecolor{blue}&#10;%\color{blue}&#10;$$&#10;\Pi_\omega&#10;$$&#10;\end{document}&#10;"/>
  <p:tag name="IGUANATEXSIZE" val="20"/>
  <p:tag name="IGUANATEXCURSOR" val="68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400,4499"/>
  <p:tag name="ORIGINALWIDTH" val="2620,922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left[ 4 \min_{\tilde{{K}}_k^\theta} &#10;N \|\alpha\| + N(N-1) \|\beta\|&#10;(\|\alpha\| + \| \beta\| + 1)\right]^{-1}$$&#10; \end{document}&#10;"/>
  <p:tag name="IGUANATEXSIZE" val="20"/>
  <p:tag name="IGUANATEXCURSOR" val="568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4,7131"/>
  <p:tag name="ORIGINALWIDTH" val="818,8976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alpha = \sum_k \dot{\tilde{K}}_k^{\dagger \theta} \dot{\tilde{K}}_k^\theta&#10;$$&#10; \end{document}&#10;"/>
  <p:tag name="IGUANATEXSIZE" val="20"/>
  <p:tag name="IGUANATEXCURSOR" val="608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4,7131"/>
  <p:tag name="ORIGINALWIDTH" val="816,6479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beta = \sum_k \dot{\tilde{{K}_k}}^{\dagger \theta} \tilde{{K}}_k^\theta&#10;$$&#10; \end{document}&#10;"/>
  <p:tag name="IGUANATEXSIZE" val="20"/>
  <p:tag name="IGUANATEXCURSOR" val="605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9,2164"/>
  <p:tag name="ORIGINALWIDTH" val="764,1545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=\sum_i \tilde{K}_{i}^{\theta} &#10;\rho \tilde{K}_{i}^{\theta \dagger}$$&#10; \end{document}&#10;"/>
  <p:tag name="IGUANATEXSIZE" val="20"/>
  <p:tag name="IGUANATEXCURSOR" val="534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24,9719"/>
  <p:tag name="ORIGINALWIDTH" val="344,207"/>
  <p:tag name="LATEXADDIN" val="\documentclass{slides}\pagestyle{empty}&#10;\usepackage{color,amsmath}&#10;\renewcommand{\familydefault}{cmr}&#10;\begin{document}&#10;%\pagecolor{blue}&#10;%\color{blue}&#10;$$&#10;\textcolor{red}{\mathcal{V}_N}&#10;$$&#10;\end{document}&#10;"/>
  <p:tag name="IGUANATEXSIZE" val="20"/>
  <p:tag name="IGUANATEXCURSOR" val="183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20,4724"/>
  <p:tag name="ORIGINALWIDTH" val="262,4672"/>
  <p:tag name="LATEXADDIN" val="\documentclass{slides}\pagestyle{empty}&#10;\usepackage{color,amsmath}&#10;\renewcommand{\familydefault}{cmr}&#10;\begin{document}&#10;%\pagecolor{blue}&#10;%\color{blue}&#10;$$&#10;\textcolor{red}{\mathcal{V}_1}&#10;$$&#10;\end{document}&#10;"/>
  <p:tag name="IGUANATEXSIZE" val="20"/>
  <p:tag name="IGUANATEXCURSOR" val="183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62,7297"/>
  <p:tag name="ORIGINALWIDTH" val="123,7346"/>
  <p:tag name="LATEXADDIN" val="\documentclass{slides}\pagestyle{empty}&#10;\usepackage{color,amsmath}&#10;\renewcommand{\familydefault}{cmr}&#10;\begin{document}&#10;%\pagecolor{blue}&#10;%\color{blue}&#10;$$&#10;\textcolor{red}{\rho}&#10;$$&#10;\end{document}&#10;"/>
  <p:tag name="IGUANATEXSIZE" val="20"/>
  <p:tag name="IGUANATEXCURSOR" val="175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01,7248"/>
  <p:tag name="ORIGINALWIDTH" val="305,9617"/>
  <p:tag name="LATEXADDIN" val="\documentclass{slides}\pagestyle{empty}&#10;\usepackage{color,amsmath}&#10;\renewcommand{\familydefault}{cmr}&#10;\begin{document}&#10;%\pagecolor{blue}&#10;%\color{blue}&#10;$$&#10;\textcolor{red}{\Pi_\omega}&#10;$$&#10;\end{document}&#10;"/>
  <p:tag name="IGUANATEXSIZE" val="20"/>
  <p:tag name="IGUANATEXCURSOR" val="180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3,4833"/>
  <p:tag name="ORIGINALWIDTH" val="567,6791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 \Delta^2 \tilde{\theta} \geq $$&#10;\end{document}&#10;"/>
  <p:tag name="IGUANATEXSIZE" val="20"/>
  <p:tag name="IGUANATEXCURSOR" val="66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400,4499"/>
  <p:tag name="ORIGINALWIDTH" val="1058,118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left[ 4 \min_{\tilde{{K}}_k^\theta, \beta=0} &#10;N \|\alpha\| )\right]^{-1}$$&#10; \end{document}&#10;"/>
  <p:tag name="IGUANATEXSIZE" val="20"/>
  <p:tag name="IGUANATEXCURSOR" val="593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62,7297"/>
  <p:tag name="ORIGINALWIDTH" val="123,7346"/>
  <p:tag name="LATEXADDIN" val="\documentclass{slides}\pagestyle{empty}&#10;\usepackage{color,amsmath}&#10;\renewcommand{\familydefault}{cmr}&#10;\begin{document}&#10;%\pagecolor{blue}&#10;%\color{blue}&#10;$$&#10;\rho&#10;$$&#10;\end{document}&#10;"/>
  <p:tag name="IGUANATEXSIZE" val="20"/>
  <p:tag name="IGUANATEXCURSOR" val="158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7,2366"/>
  <p:tag name="ORIGINALWIDTH" val="243,7195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mathcal{E}_\theta=$$&#10; \end{document}&#10;"/>
  <p:tag name="IGUANATEXSIZE" val="20"/>
  <p:tag name="IGUANATEXCURSOR" val="55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79,715"/>
  <p:tag name="ORIGINALWIDTH" val="908,1365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 \Delta^2 \tilde{\theta} \geq  \frac{1-\eta}{\eta N}$$&#10;\end{document}&#10;"/>
  <p:tag name="IGUANATEXSIZE" val="20"/>
  <p:tag name="IGUANATEXCURSOR" val="682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9,23882"/>
  <p:tag name="ORIGINALWIDTH" val="52,49347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theta$&#10;\end{document}&#10;"/>
  <p:tag name="IGUANATEXSIZE" val="20"/>
  <p:tag name="IGUANATEXCURSOR" val="562"/>
  <p:tag name="TRANSPARENCY" val="Fals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eta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6"/>
  <p:tag name="PICTUREFILESIZE" val="43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eta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6"/>
  <p:tag name="PICTUREFILESIZE" val="43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4,7169"/>
  <p:tag name="ORIGINALWIDTH" val="1818,523"/>
  <p:tag name="LATEXADDIN" val="\documentclass{slides}\pagestyle{empty}&#10;\usepackage{color,amsmath,amssymb}&#10;\renewcommand{\familydefault}{cmr}&#10;\begin{document}&#10;%\pagecolor{blue}&#10;%\color{blue}&#10;$$&#10;\boldsymbol{\theta} = (\theta_1,\dots,\theta_{\mathfrak{p}})&#10;$$&#10;\end{document}&#10;"/>
  <p:tag name="IGUANATEXSIZE" val="20"/>
  <p:tag name="IGUANATEXCURSOR" val="73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24,222"/>
  <p:tag name="ORIGINALWIDTH" val="1337,083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^2_W \boldsymbol{\tilde{\theta}} =&#10;\t{Tr}\left(W \cdot \t{Cov}(\boldsymbol{\tilde{\theta}})   \right)$$&#10;\end{document}&#10;"/>
  <p:tag name="IGUANATEXSIZE" val="20"/>
  <p:tag name="IGUANATEXCURSOR" val="722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407,949"/>
  <p:tag name="ORIGINALWIDTH" val="1621,297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 \geq \frac{\mathfrak{p}^2}{4 N \min\limits_{K_k^{\boldsymbol{\theta}},\beta_x = 0}\|\sum_{x=1}^{\mathfrak{p}} w_x^{-1} \alpha_x  \|}$$&#10;\end{document}&#10;"/>
  <p:tag name="IGUANATEXSIZE" val="20"/>
  <p:tag name="IGUANATEXCURSOR" val="658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2,4822"/>
  <p:tag name="ORIGINALWIDTH" val="715,4105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W = w_x \boldsymbol{e}_x \boldsymbol{e}_x^T $$&#10;\end{document}&#10;"/>
  <p:tag name="IGUANATEXSIZE" val="20"/>
  <p:tag name="IGUANATEXCURSOR" val="668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9,2164"/>
  <p:tag name="ORIGINALWIDTH" val="1424,072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alpha_x = \sum_k (\partial_{\theta_x} K_k^{\boldsymbol{\theta}})^\dagger &#10;(\partial_{\theta_x} K_k^{\boldsymbol{\theta}})&#10;$$&#10; \end{document}&#10;"/>
  <p:tag name="IGUANATEXSIZE" val="20"/>
  <p:tag name="IGUANATEXCURSOR" val="652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4,7206"/>
  <p:tag name="ORIGINALWIDTH" val="230,9711"/>
  <p:tag name="LATEXADDIN" val="\documentclass{slides}\pagestyle{empty}&#10;\usepackage{color,amsmath}&#10;\renewcommand{\familydefault}{cmr}&#10;\begin{document}&#10;%\pagecolor{blue}&#10;%\color{blue}&#10;$$&#10;\mathcal{E}_\theta&#10;$$&#10;\end{document}&#10;"/>
  <p:tag name="IGUANATEXSIZE" val="20"/>
  <p:tag name="IGUANATEXCURSOR" val="155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9,2164"/>
  <p:tag name="ORIGINALWIDTH" val="1146,607"/>
  <p:tag name="LATEXADDIN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beta_x = \sum_k (\partial_{\theta_x}  {K}_k^{\boldsymbol{\theta}})^{\dagger}&#10;K_k^{\boldsymbol{\theta}}&#10;$$&#10; \end{document}&#10;"/>
  <p:tag name="IGUANATEXSIZE" val="20"/>
  <p:tag name="IGUANATEXCURSOR" val="568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331,4586"/>
  <p:tag name="ORIGINALWIDTH" val="1485,564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^2 \boldsymbol{\tilde{\theta}} = \sum_x \Delta^2 \theta_x \geq \frac{1-\eta}{4\eta} \frac{\mathfrak{p}^2}{N}&#10;$$&#10;\end{document}&#10;"/>
  <p:tag name="IGUANATEXSIZE" val="20"/>
  <p:tag name="IGUANATEXCURSOR" val="740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1,73976"/>
  <p:tag name="ORIGINALWIDTH" val="59,2426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/>
  <p:tag name="IGUANATEXSIZE" val="20"/>
  <p:tag name="IGUANATEXCURSOR" val="63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1,73976"/>
  <p:tag name="ORIGINALWIDTH" val="59,2426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/>
  <p:tag name="IGUANATEXSIZE" val="20"/>
  <p:tag name="IGUANATEXCURSOR" val="63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1,73976"/>
  <p:tag name="ORIGINALWIDTH" val="59,2426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/>
  <p:tag name="IGUANATEXSIZE" val="20"/>
  <p:tag name="IGUANATEXCURSOR" val="63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331,4586"/>
  <p:tag name="ORIGINALWIDTH" val="2735,658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(\Delta^2  \boldsymbol{\tilde{\theta}})^{\t{sep}} = \sum_x \Delta^2 \theta_x \geq p \times \frac{1-\eta}{\eta} \frac{1}{N/\mathfrak{p}} = \frac{\mathfrak{p}^2(1-\eta)}{\eta N}&#10;$$&#10;\end{document}&#10;"/>
  <p:tag name="IGUANATEXSIZE" val="20"/>
  <p:tag name="IGUANATEXCURSOR" val="665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9,9625"/>
  <p:tag name="ORIGINALWIDTH" val="1084,364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(\Delta^2 \boldsymbol{\tilde{\theta}})^{\t{sim}} \geq \frac{1-\eta}{4\eta} \frac{\mathfrak{p}^2}{N}&#10;$$&#10;\end{document}&#10;"/>
  <p:tag name="IGUANATEXSIZE" val="20"/>
  <p:tag name="IGUANATEXCURSOR" val="676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7,73905"/>
  <p:tag name="ORIGINALWIDTH" val="680,165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scales as $\propto 1$&#10;\end{document}&#10;"/>
  <p:tag name="IGUANATEXSIZE" val="20"/>
  <p:tag name="IGUANATEXCURSOR" val="642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,7357"/>
  <p:tag name="ORIGINALWIDTH" val="2803,899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if it scaled as $\propto \mathfrak{p}$ we could have a scaling improved&#10;\end{document}&#10;"/>
  <p:tag name="IGUANATEXSIZE" val="20"/>
  <p:tag name="IGUANATEXCURSOR" val="626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9,9813"/>
  <p:tag name="ORIGINALWIDTH" val="284,9644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^2_W \boldsymbol{\tilde{\theta}} $$&#10;\end{document}&#10;"/>
  <p:tag name="IGUANATEXSIZE" val="20"/>
  <p:tag name="IGUANATEXCURSOR" val="666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6,9704"/>
  <p:tag name="ORIGINALWIDTH" val="656,168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min_{\textcolor{red}{\rho, \Pi, \tilde{\theta}}} \Delta^2 \tilde{\theta} = ?$$&#10;\end{document}&#10;"/>
  <p:tag name="IGUANATEXSIZE" val="20"/>
  <p:tag name="IGUANATEXCURSOR" val="633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407,949"/>
  <p:tag name="ORIGINALWIDTH" val="1621,297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 \geq \frac{\mathfrak{p}^2}{4 N \min\limits_{K_k^{\boldsymbol{\theta}},\beta_x = 0}\|\sum_{x=1}^{\mathfrak{p}} w_x^{-1} \alpha_x  \|}$$&#10;\end{document}&#10;"/>
  <p:tag name="IGUANATEXSIZE" val="20"/>
  <p:tag name="IGUANATEXCURSOR" val="658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1,73976"/>
  <p:tag name="ORIGINALWIDTH" val="59,2426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/>
  <p:tag name="IGUANATEXSIZE" val="20"/>
  <p:tag name="IGUANATEXCURSOR" val="63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1,73976"/>
  <p:tag name="ORIGINALWIDTH" val="59,2426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/>
  <p:tag name="IGUANATEXSIZE" val="20"/>
  <p:tag name="IGUANATEXCURSOR" val="63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1,73976"/>
  <p:tag name="ORIGINALWIDTH" val="59,2426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/>
  <p:tag name="IGUANATEXSIZE" val="20"/>
  <p:tag name="IGUANATEXCURSOR" val="63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1,73976"/>
  <p:tag name="ORIGINALWIDTH" val="59,2426"/>
  <p:tag name="LATEXADDIN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eta$$&#10;\end{document}&#10;"/>
  <p:tag name="IGUANATEXSIZE" val="20"/>
  <p:tag name="IGUANATEXCURSOR" val="63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62,7297"/>
  <p:tag name="ORIGINALWIDTH" val="123,7346"/>
  <p:tag name="LATEXADDIN" val="\documentclass{slides}\pagestyle{empty}&#10;\usepackage{color,amsmath}&#10;\renewcommand{\familydefault}{cmr}&#10;\begin{document}&#10;%\pagecolor{blue}&#10;%\color{blue}&#10;$$&#10;\textcolor{red}{\rho}&#10;$$&#10;\end{document}&#10;"/>
  <p:tag name="IGUANATEXSIZE" val="20"/>
  <p:tag name="IGUANATEXCURSOR" val="175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4,7206"/>
  <p:tag name="ORIGINALWIDTH" val="230,9711"/>
  <p:tag name="LATEXADDIN" val="\documentclass{slides}\pagestyle{empty}&#10;\usepackage{color,amsmath}&#10;\renewcommand{\familydefault}{cmr}&#10;\begin{document}&#10;%\pagecolor{blue}&#10;%\color{blue}&#10;$$&#10;\mathcal{E}_\theta&#10;$$&#10;\end{document}&#10;"/>
  <p:tag name="IGUANATEXSIZE" val="20"/>
  <p:tag name="IGUANATEXCURSOR" val="155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01,7248"/>
  <p:tag name="ORIGINALWIDTH" val="305,9617"/>
  <p:tag name="LATEXADDIN" val="\documentclass{slides}\pagestyle{empty}&#10;\usepackage{color,amsmath}&#10;\renewcommand{\familydefault}{cmr}&#10;\begin{document}&#10;%\pagecolor{blue}&#10;%\color{blue}&#10;$$&#10;\textcolor{red}{\Pi_\omega}&#10;$$&#10;\end{document}&#10;"/>
  <p:tag name="IGUANATEXSIZE" val="20"/>
  <p:tag name="IGUANATEXCURSOR" val="181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66,2167"/>
  <p:tag name="ORIGINALWIDTH" val="506,9366"/>
  <p:tag name="LATEXADDIN" val="\documentclass{slides}\pagestyle{empty}&#10;\usepackage{color,amsmath}&#10;\renewcommand{\familydefault}{cmr}&#10;\begin{document}&#10;%\pagecolor{blue}&#10;%\color{blue}&#10;$$&#10;\textcolor{red}{\tilde{\theta}(\omega)}&#10;$$&#10;\end{document}&#10;"/>
  <p:tag name="IGUANATEXSIZE" val="20"/>
  <p:tag name="IGUANATEXCURSOR" val="193"/>
  <p:tag name="TRANSPARENCY" val="True"/>
  <p:tag name="FILENAME" val=""/>
  <p:tag name="LATEXENGINEID" val="0"/>
  <p:tag name="TEMPFOLDER" val="C:\Users\rafal\Documents\000\"/>
  <p:tag name="LATEXFORMHEIGHT" val="312"/>
  <p:tag name="LATEXFORMWIDTH" val="384"/>
  <p:tag name="LATEXFORMWRAP" val="True"/>
  <p:tag name="BITMAPVECTOR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10299</TotalTime>
  <Words>454</Words>
  <Application>Microsoft Office PowerPoint</Application>
  <PresentationFormat>Pokaz na ekranie (4:3)</PresentationFormat>
  <Paragraphs>69</Paragraphs>
  <Slides>12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12</vt:i4>
      </vt:variant>
    </vt:vector>
  </HeadingPairs>
  <TitlesOfParts>
    <vt:vector size="23" baseType="lpstr">
      <vt:lpstr>Arial</vt:lpstr>
      <vt:lpstr>Calibri</vt:lpstr>
      <vt:lpstr>Lucida Sans Unicode</vt:lpstr>
      <vt:lpstr>Times</vt:lpstr>
      <vt:lpstr>Times New Roman</vt:lpstr>
      <vt:lpstr>Verdana</vt:lpstr>
      <vt:lpstr>Wingdings 2</vt:lpstr>
      <vt:lpstr>Wingdings 3</vt:lpstr>
      <vt:lpstr>Concourse</vt:lpstr>
      <vt:lpstr>Motyw pakietu Office</vt:lpstr>
      <vt:lpstr>1_Motyw pakietu Office</vt:lpstr>
      <vt:lpstr>Probe Incompatibility in Multiparameter Noisy Quantum Channel Estimation  </vt:lpstr>
      <vt:lpstr>A basic quantum metrology problem</vt:lpstr>
      <vt:lpstr>A basic quantum metrology problem</vt:lpstr>
      <vt:lpstr>Optimal adaptive protocol involving N uses of a channel</vt:lpstr>
      <vt:lpstr>Optimal adaptive protocol involving N uses of a channel</vt:lpstr>
      <vt:lpstr>Single parameter case solved completely! using quantum Fisher information approach</vt:lpstr>
      <vt:lpstr>Asymptotic constant factor quantum improvement – Heisenberg scaling lost</vt:lpstr>
      <vt:lpstr>Multiparameter issues!</vt:lpstr>
      <vt:lpstr>Multiparameter issues!</vt:lpstr>
      <vt:lpstr>Fundamental multiparameter bound in generic noisy metrology</vt:lpstr>
      <vt:lpstr>Simultanous vs. Separate estimation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Komputery kwantowe</dc:title>
  <dc:creator>Rafal</dc:creator>
  <cp:lastModifiedBy>Konto Microsoft</cp:lastModifiedBy>
  <cp:revision>847</cp:revision>
  <dcterms:created xsi:type="dcterms:W3CDTF">2015-09-10T09:53:21Z</dcterms:created>
  <dcterms:modified xsi:type="dcterms:W3CDTF">2021-11-03T21:22:14Z</dcterms:modified>
</cp:coreProperties>
</file>