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Override PartName="/ppt/tags/tag205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ags/tag189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178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tags/tag192.xml" ContentType="application/vnd.openxmlformats-officedocument.presentationml.tags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tags/tag181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70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ags/tag68.xml" ContentType="application/vnd.openxmlformats-officedocument.presentationml.tags+xml"/>
  <Override PartName="/ppt/presentation.xml" ContentType="application/vnd.openxmlformats-officedocument.presentationml.presentation.main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tags/tag168.xml" ContentType="application/vnd.openxmlformats-officedocument.presentationml.tags+xml"/>
  <Override PartName="/ppt/tags/tag186.xml" ContentType="application/vnd.openxmlformats-officedocument.presentationml.tags+xml"/>
  <Override PartName="/ppt/tags/tag197.xml" ContentType="application/vnd.openxmlformats-officedocument.presentationml.tags+xml"/>
  <Override PartName="/ppt/tags/tag20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57.xml" ContentType="application/vnd.openxmlformats-officedocument.presentationml.tags+xml"/>
  <Override PartName="/ppt/tags/tag175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64.xml" ContentType="application/vnd.openxmlformats-officedocument.presentationml.tags+xml"/>
  <Override PartName="/ppt/tags/tag182.xml" ContentType="application/vnd.openxmlformats-officedocument.presentationml.tags+xml"/>
  <Override PartName="/ppt/tags/tag193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tags/tag106.xml" ContentType="application/vnd.openxmlformats-officedocument.presentationml.tags+xml"/>
  <Override PartName="/ppt/tags/tag124.xml" ContentType="application/vnd.openxmlformats-officedocument.presentationml.tags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ppt/tags/tag207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tags/tag198.xml" ContentType="application/vnd.openxmlformats-officedocument.presentationml.tags+xml"/>
  <Override PartName="/ppt/tags/tag203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58.xml" ContentType="application/vnd.openxmlformats-officedocument.presentationml.tags+xml"/>
  <Override PartName="/ppt/tags/tag169.xml" ContentType="application/vnd.openxmlformats-officedocument.presentationml.tags+xml"/>
  <Override PartName="/ppt/tags/tag187.xml" ContentType="application/vnd.openxmlformats-officedocument.presentationml.tags+xml"/>
  <Override PartName="/ppt/tags/tag210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tags/tag165.xml" ContentType="application/vnd.openxmlformats-officedocument.presentationml.tags+xml"/>
  <Override PartName="/ppt/tags/tag176.xml" ContentType="application/vnd.openxmlformats-officedocument.presentationml.tags+xml"/>
  <Override PartName="/ppt/tags/tag194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tags/tag154.xml" ContentType="application/vnd.openxmlformats-officedocument.presentationml.tags+xml"/>
  <Override PartName="/ppt/tags/tag183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notesSlides/notesSlide5.xml" ContentType="application/vnd.openxmlformats-officedocument.presentationml.notesSlide+xml"/>
  <Override PartName="/ppt/tags/tag161.xml" ContentType="application/vnd.openxmlformats-officedocument.presentationml.tags+xml"/>
  <Override PartName="/ppt/tags/tag172.xml" ContentType="application/vnd.openxmlformats-officedocument.presentationml.tags+xml"/>
  <Override PartName="/ppt/tags/tag190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tags/tag208.xml" ContentType="application/vnd.openxmlformats-officedocument.presentationml.tags+xml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tags/tag188.xml" ContentType="application/vnd.openxmlformats-officedocument.presentationml.tags+xml"/>
  <Override PartName="/ppt/tags/tag199.xml" ContentType="application/vnd.openxmlformats-officedocument.presentationml.tags+xml"/>
  <Override PartName="/ppt/tags/tag204.xml" ContentType="application/vnd.openxmlformats-officedocument.presentationml.tags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77.xml" ContentType="application/vnd.openxmlformats-officedocument.presentationml.tags+xml"/>
  <Override PartName="/ppt/tags/tag211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166.xml" ContentType="application/vnd.openxmlformats-officedocument.presentationml.tags+xml"/>
  <Override PartName="/ppt/tags/tag184.xml" ContentType="application/vnd.openxmlformats-officedocument.presentationml.tags+xml"/>
  <Override PartName="/ppt/tags/tag195.xml" ContentType="application/vnd.openxmlformats-officedocument.presentationml.tags+xml"/>
  <Override PartName="/ppt/tags/tag20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tags/tag155.xml" ContentType="application/vnd.openxmlformats-officedocument.presentationml.tags+xml"/>
  <Override PartName="/ppt/tags/tag173.xml" ContentType="application/vnd.openxmlformats-officedocument.presentationml.tags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tags/tag180.xml" ContentType="application/vnd.openxmlformats-officedocument.presentationml.tags+xml"/>
  <Override PartName="/ppt/tags/tag191.xml" ContentType="application/vnd.openxmlformats-officedocument.presentationml.tags+xml"/>
  <Override PartName="/ppt/tags/tag122.xml" ContentType="application/vnd.openxmlformats-officedocument.presentationml.tags+xml"/>
  <Override PartName="/ppt/tags/tag209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slides/slide10.xml" ContentType="application/vnd.openxmlformats-officedocument.presentationml.slide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ppt/tags/tag196.xml" ContentType="application/vnd.openxmlformats-officedocument.presentationml.tags+xml"/>
  <Override PartName="/ppt/tags/tag201.xml" ContentType="application/vnd.openxmlformats-officedocument.presentationml.tags+xml"/>
  <Override PartName="/ppt/tags/tag212.xml" ContentType="application/vnd.openxmlformats-officedocument.presentationml.tag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tags/tag18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tags/tag174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5.xml" ContentType="application/vnd.openxmlformats-officedocument.presentationml.tags+xml"/>
  <Override PartName="/ppt/tags/tag152.xml" ContentType="application/vnd.openxmlformats-officedocument.presentationml.tags+xml"/>
  <Override PartName="/ppt/notesSlides/notesSlide3.xml" ContentType="application/vnd.openxmlformats-officedocument.presentationml.notesSlide+xml"/>
  <Override PartName="/ppt/tags/tag141.xml" ContentType="application/vnd.openxmlformats-officedocument.presentationml.tags+xml"/>
  <Override PartName="/ppt/presProps.xml" ContentType="application/vnd.openxmlformats-officedocument.presentationml.presProps+xml"/>
  <Override PartName="/ppt/tags/tag130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9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tags/tag206.xml" ContentType="application/vnd.openxmlformats-officedocument.presentationml.tags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9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86" r:id="rId3"/>
    <p:sldId id="292" r:id="rId4"/>
    <p:sldId id="287" r:id="rId5"/>
    <p:sldId id="294" r:id="rId6"/>
    <p:sldId id="290" r:id="rId7"/>
    <p:sldId id="295" r:id="rId8"/>
    <p:sldId id="293" r:id="rId9"/>
    <p:sldId id="296" r:id="rId10"/>
    <p:sldId id="297" r:id="rId11"/>
    <p:sldId id="304" r:id="rId12"/>
    <p:sldId id="299" r:id="rId13"/>
    <p:sldId id="302" r:id="rId14"/>
    <p:sldId id="303" r:id="rId15"/>
    <p:sldId id="301" r:id="rId16"/>
    <p:sldId id="285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FFFF00"/>
    <a:srgbClr val="FF0066"/>
    <a:srgbClr val="FFFF99"/>
    <a:srgbClr val="CCFFCC"/>
    <a:srgbClr val="FF9900"/>
    <a:srgbClr val="FF9966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8" autoAdjust="0"/>
    <p:restoredTop sz="85324" autoAdjust="0"/>
  </p:normalViewPr>
  <p:slideViewPr>
    <p:cSldViewPr>
      <p:cViewPr>
        <p:scale>
          <a:sx n="66" d="100"/>
          <a:sy n="66" d="100"/>
        </p:scale>
        <p:origin x="-120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D3B41-53A6-4C15-9060-1937514A15A3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2119-FE5D-4871-A9FC-B06E5F5A1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pl-PL" baseline="0" dirty="0" err="1" smtClean="0"/>
              <a:t>abstract</a:t>
            </a:r>
            <a:r>
              <a:rPr lang="pl-PL" baseline="0" dirty="0" smtClean="0"/>
              <a:t> </a:t>
            </a:r>
            <a:r>
              <a:rPr lang="pl-PL" baseline="0" dirty="0" err="1" smtClean="0"/>
              <a:t>mathematics</a:t>
            </a:r>
            <a:r>
              <a:rPr lang="pl-PL" baseline="0" dirty="0" smtClean="0"/>
              <a:t> </a:t>
            </a:r>
            <a:r>
              <a:rPr lang="pl-PL" baseline="0" dirty="0" err="1" smtClean="0"/>
              <a:t>allows</a:t>
            </a:r>
            <a:r>
              <a:rPr lang="pl-PL" baseline="0" dirty="0" smtClean="0"/>
              <a:t> to tell </a:t>
            </a:r>
            <a:r>
              <a:rPr lang="pl-PL" baseline="0" dirty="0" err="1" smtClean="0"/>
              <a:t>something</a:t>
            </a:r>
            <a:r>
              <a:rPr lang="pl-PL" baseline="0" dirty="0" smtClean="0"/>
              <a:t> </a:t>
            </a:r>
            <a:r>
              <a:rPr lang="pl-PL" baseline="0" dirty="0" err="1" smtClean="0"/>
              <a:t>about</a:t>
            </a:r>
            <a:r>
              <a:rPr lang="pl-PL" baseline="0" dirty="0" smtClean="0"/>
              <a:t> </a:t>
            </a:r>
            <a:r>
              <a:rPr lang="pl-PL" baseline="0" dirty="0" err="1" smtClean="0"/>
              <a:t>real</a:t>
            </a:r>
            <a:r>
              <a:rPr lang="pl-PL" baseline="0" dirty="0" smtClean="0"/>
              <a:t> </a:t>
            </a:r>
            <a:r>
              <a:rPr lang="pl-PL" baseline="0" dirty="0" err="1" smtClean="0"/>
              <a:t>physical</a:t>
            </a:r>
            <a:r>
              <a:rPr lang="pl-PL" baseline="0" dirty="0" smtClean="0"/>
              <a:t> </a:t>
            </a:r>
            <a:r>
              <a:rPr lang="pl-PL" baseline="0" dirty="0" err="1" smtClean="0"/>
              <a:t>phenomena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We want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output</a:t>
            </a:r>
            <a:r>
              <a:rPr lang="pl-PL" baseline="0" dirty="0" smtClean="0"/>
              <a:t> state to </a:t>
            </a:r>
            <a:r>
              <a:rPr lang="pl-PL" baseline="0" dirty="0" err="1" smtClean="0"/>
              <a:t>evolve</a:t>
            </a:r>
            <a:r>
              <a:rPr lang="pl-PL" baseline="0" dirty="0" smtClean="0"/>
              <a:t> as far as </a:t>
            </a:r>
            <a:r>
              <a:rPr lang="pl-PL" baseline="0" dirty="0" err="1" smtClean="0"/>
              <a:t>possible</a:t>
            </a:r>
            <a:r>
              <a:rPr lang="pl-PL" baseline="0" dirty="0" smtClean="0"/>
              <a:t> </a:t>
            </a:r>
            <a:r>
              <a:rPr lang="pl-PL" baseline="0" dirty="0" err="1" smtClean="0"/>
              <a:t>from</a:t>
            </a:r>
            <a:r>
              <a:rPr lang="pl-PL" baseline="0" dirty="0" smtClean="0"/>
              <a:t> </a:t>
            </a:r>
            <a:r>
              <a:rPr lang="pl-PL" baseline="0" dirty="0" err="1" smtClean="0"/>
              <a:t>initial</a:t>
            </a:r>
            <a:r>
              <a:rPr lang="pl-PL" baseline="0" dirty="0" smtClean="0"/>
              <a:t> state 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We want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output</a:t>
            </a:r>
            <a:r>
              <a:rPr lang="pl-PL" baseline="0" dirty="0" smtClean="0"/>
              <a:t> state to </a:t>
            </a:r>
            <a:r>
              <a:rPr lang="pl-PL" baseline="0" dirty="0" err="1" smtClean="0"/>
              <a:t>evolve</a:t>
            </a:r>
            <a:r>
              <a:rPr lang="pl-PL" baseline="0" dirty="0" smtClean="0"/>
              <a:t> as far as </a:t>
            </a:r>
            <a:r>
              <a:rPr lang="pl-PL" baseline="0" dirty="0" err="1" smtClean="0"/>
              <a:t>possible</a:t>
            </a:r>
            <a:r>
              <a:rPr lang="pl-PL" baseline="0" dirty="0" smtClean="0"/>
              <a:t> </a:t>
            </a:r>
            <a:r>
              <a:rPr lang="pl-PL" baseline="0" dirty="0" err="1" smtClean="0"/>
              <a:t>from</a:t>
            </a:r>
            <a:r>
              <a:rPr lang="pl-PL" baseline="0" dirty="0" smtClean="0"/>
              <a:t> </a:t>
            </a:r>
            <a:r>
              <a:rPr lang="pl-PL" baseline="0" dirty="0" err="1" smtClean="0"/>
              <a:t>initial</a:t>
            </a:r>
            <a:r>
              <a:rPr lang="pl-PL" baseline="0" dirty="0" smtClean="0"/>
              <a:t> state 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>
          <a:xfrm>
            <a:off x="6165326" y="6374589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Faculty of Physics, University of Warsaw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/>
            </a:lvl2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l-PL" dirty="0" err="1" smtClean="0"/>
              <a:t>Faculty</a:t>
            </a:r>
            <a:r>
              <a:rPr lang="pl-PL" dirty="0" smtClean="0"/>
              <a:t> of </a:t>
            </a:r>
            <a:r>
              <a:rPr lang="pl-PL" dirty="0" err="1" smtClean="0"/>
              <a:t>Physics</a:t>
            </a:r>
            <a:r>
              <a:rPr lang="pl-PL" dirty="0" smtClean="0"/>
              <a:t>, </a:t>
            </a:r>
            <a:r>
              <a:rPr lang="pl-PL" dirty="0" err="1" smtClean="0"/>
              <a:t>University</a:t>
            </a:r>
            <a:r>
              <a:rPr lang="pl-PL" dirty="0" smtClean="0"/>
              <a:t> of Warsaw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0D3F0-7046-4356-881F-F918C2D92761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5796136" y="6356350"/>
            <a:ext cx="289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err="1" smtClean="0"/>
              <a:t>Faculty</a:t>
            </a:r>
            <a:r>
              <a:rPr lang="pl-PL" dirty="0" smtClean="0"/>
              <a:t> of </a:t>
            </a:r>
            <a:r>
              <a:rPr lang="pl-PL" dirty="0" err="1" smtClean="0"/>
              <a:t>Physics</a:t>
            </a:r>
            <a:r>
              <a:rPr lang="pl-PL" dirty="0" smtClean="0"/>
              <a:t>, </a:t>
            </a:r>
            <a:r>
              <a:rPr lang="pl-PL" dirty="0" err="1" smtClean="0"/>
              <a:t>University</a:t>
            </a:r>
            <a:r>
              <a:rPr lang="pl-PL" dirty="0" smtClean="0"/>
              <a:t> of Warsaw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image" Target="../media/image75.png"/><Relationship Id="rId26" Type="http://schemas.openxmlformats.org/officeDocument/2006/relationships/image" Target="../media/image82.png"/><Relationship Id="rId3" Type="http://schemas.openxmlformats.org/officeDocument/2006/relationships/tags" Target="../tags/tag115.xml"/><Relationship Id="rId21" Type="http://schemas.openxmlformats.org/officeDocument/2006/relationships/image" Target="../media/image78.png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image" Target="../media/image74.png"/><Relationship Id="rId25" Type="http://schemas.openxmlformats.org/officeDocument/2006/relationships/image" Target="../media/image81.png"/><Relationship Id="rId2" Type="http://schemas.openxmlformats.org/officeDocument/2006/relationships/tags" Target="../tags/tag114.xml"/><Relationship Id="rId16" Type="http://schemas.openxmlformats.org/officeDocument/2006/relationships/image" Target="../media/image71.png"/><Relationship Id="rId20" Type="http://schemas.openxmlformats.org/officeDocument/2006/relationships/image" Target="../media/image77.png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image" Target="../media/image80.png"/><Relationship Id="rId5" Type="http://schemas.openxmlformats.org/officeDocument/2006/relationships/tags" Target="../tags/tag117.xml"/><Relationship Id="rId15" Type="http://schemas.openxmlformats.org/officeDocument/2006/relationships/image" Target="../media/image73.png"/><Relationship Id="rId23" Type="http://schemas.openxmlformats.org/officeDocument/2006/relationships/image" Target="../media/image79.png"/><Relationship Id="rId10" Type="http://schemas.openxmlformats.org/officeDocument/2006/relationships/tags" Target="../tags/tag122.xml"/><Relationship Id="rId19" Type="http://schemas.openxmlformats.org/officeDocument/2006/relationships/image" Target="../media/image76.png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slideLayout" Target="../slideLayouts/slideLayout2.xml"/><Relationship Id="rId22" Type="http://schemas.openxmlformats.org/officeDocument/2006/relationships/image" Target="../media/image70.png"/><Relationship Id="rId27" Type="http://schemas.openxmlformats.org/officeDocument/2006/relationships/image" Target="../media/image8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tags" Target="../tags/tag138.xml"/><Relationship Id="rId18" Type="http://schemas.openxmlformats.org/officeDocument/2006/relationships/tags" Target="../tags/tag143.xml"/><Relationship Id="rId26" Type="http://schemas.openxmlformats.org/officeDocument/2006/relationships/image" Target="../media/image84.png"/><Relationship Id="rId39" Type="http://schemas.openxmlformats.org/officeDocument/2006/relationships/image" Target="../media/image96.png"/><Relationship Id="rId3" Type="http://schemas.openxmlformats.org/officeDocument/2006/relationships/tags" Target="../tags/tag128.xml"/><Relationship Id="rId21" Type="http://schemas.openxmlformats.org/officeDocument/2006/relationships/notesSlide" Target="../notesSlides/notesSlide5.xml"/><Relationship Id="rId34" Type="http://schemas.openxmlformats.org/officeDocument/2006/relationships/image" Target="../media/image91.png"/><Relationship Id="rId7" Type="http://schemas.openxmlformats.org/officeDocument/2006/relationships/tags" Target="../tags/tag132.xml"/><Relationship Id="rId12" Type="http://schemas.openxmlformats.org/officeDocument/2006/relationships/tags" Target="../tags/tag137.xml"/><Relationship Id="rId17" Type="http://schemas.openxmlformats.org/officeDocument/2006/relationships/tags" Target="../tags/tag142.xml"/><Relationship Id="rId25" Type="http://schemas.openxmlformats.org/officeDocument/2006/relationships/image" Target="../media/image40.png"/><Relationship Id="rId33" Type="http://schemas.openxmlformats.org/officeDocument/2006/relationships/image" Target="../media/image90.png"/><Relationship Id="rId38" Type="http://schemas.openxmlformats.org/officeDocument/2006/relationships/image" Target="../media/image95.png"/><Relationship Id="rId2" Type="http://schemas.openxmlformats.org/officeDocument/2006/relationships/tags" Target="../tags/tag127.xml"/><Relationship Id="rId16" Type="http://schemas.openxmlformats.org/officeDocument/2006/relationships/tags" Target="../tags/tag141.xml"/><Relationship Id="rId20" Type="http://schemas.openxmlformats.org/officeDocument/2006/relationships/slideLayout" Target="../slideLayouts/slideLayout2.xml"/><Relationship Id="rId29" Type="http://schemas.openxmlformats.org/officeDocument/2006/relationships/image" Target="../media/image86.png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tags" Target="../tags/tag136.xml"/><Relationship Id="rId24" Type="http://schemas.openxmlformats.org/officeDocument/2006/relationships/image" Target="../media/image35.png"/><Relationship Id="rId32" Type="http://schemas.openxmlformats.org/officeDocument/2006/relationships/image" Target="../media/image89.png"/><Relationship Id="rId37" Type="http://schemas.openxmlformats.org/officeDocument/2006/relationships/image" Target="../media/image94.png"/><Relationship Id="rId40" Type="http://schemas.openxmlformats.org/officeDocument/2006/relationships/image" Target="../media/image97.png"/><Relationship Id="rId5" Type="http://schemas.openxmlformats.org/officeDocument/2006/relationships/tags" Target="../tags/tag130.xml"/><Relationship Id="rId15" Type="http://schemas.openxmlformats.org/officeDocument/2006/relationships/tags" Target="../tags/tag140.xml"/><Relationship Id="rId23" Type="http://schemas.openxmlformats.org/officeDocument/2006/relationships/image" Target="../media/image23.png"/><Relationship Id="rId28" Type="http://schemas.openxmlformats.org/officeDocument/2006/relationships/image" Target="../media/image85.png"/><Relationship Id="rId36" Type="http://schemas.openxmlformats.org/officeDocument/2006/relationships/image" Target="../media/image93.png"/><Relationship Id="rId10" Type="http://schemas.openxmlformats.org/officeDocument/2006/relationships/tags" Target="../tags/tag135.xml"/><Relationship Id="rId19" Type="http://schemas.openxmlformats.org/officeDocument/2006/relationships/tags" Target="../tags/tag144.xml"/><Relationship Id="rId31" Type="http://schemas.openxmlformats.org/officeDocument/2006/relationships/image" Target="../media/image88.png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tags" Target="../tags/tag139.xml"/><Relationship Id="rId22" Type="http://schemas.openxmlformats.org/officeDocument/2006/relationships/image" Target="../media/image30.png"/><Relationship Id="rId27" Type="http://schemas.openxmlformats.org/officeDocument/2006/relationships/image" Target="../media/image36.png"/><Relationship Id="rId30" Type="http://schemas.openxmlformats.org/officeDocument/2006/relationships/image" Target="../media/image87.png"/><Relationship Id="rId35" Type="http://schemas.openxmlformats.org/officeDocument/2006/relationships/image" Target="../media/image9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tags" Target="../tags/tag157.xml"/><Relationship Id="rId18" Type="http://schemas.openxmlformats.org/officeDocument/2006/relationships/tags" Target="../tags/tag162.xml"/><Relationship Id="rId26" Type="http://schemas.openxmlformats.org/officeDocument/2006/relationships/image" Target="../media/image101.png"/><Relationship Id="rId39" Type="http://schemas.openxmlformats.org/officeDocument/2006/relationships/image" Target="../media/image110.png"/><Relationship Id="rId3" Type="http://schemas.openxmlformats.org/officeDocument/2006/relationships/tags" Target="../tags/tag147.xml"/><Relationship Id="rId21" Type="http://schemas.openxmlformats.org/officeDocument/2006/relationships/tags" Target="../tags/tag165.xml"/><Relationship Id="rId34" Type="http://schemas.openxmlformats.org/officeDocument/2006/relationships/image" Target="../media/image94.png"/><Relationship Id="rId42" Type="http://schemas.openxmlformats.org/officeDocument/2006/relationships/image" Target="../media/image89.png"/><Relationship Id="rId7" Type="http://schemas.openxmlformats.org/officeDocument/2006/relationships/tags" Target="../tags/tag151.xml"/><Relationship Id="rId12" Type="http://schemas.openxmlformats.org/officeDocument/2006/relationships/tags" Target="../tags/tag156.xml"/><Relationship Id="rId17" Type="http://schemas.openxmlformats.org/officeDocument/2006/relationships/tags" Target="../tags/tag161.xml"/><Relationship Id="rId25" Type="http://schemas.openxmlformats.org/officeDocument/2006/relationships/image" Target="../media/image100.png"/><Relationship Id="rId33" Type="http://schemas.openxmlformats.org/officeDocument/2006/relationships/image" Target="../media/image93.png"/><Relationship Id="rId38" Type="http://schemas.openxmlformats.org/officeDocument/2006/relationships/image" Target="../media/image109.png"/><Relationship Id="rId2" Type="http://schemas.openxmlformats.org/officeDocument/2006/relationships/tags" Target="../tags/tag146.xml"/><Relationship Id="rId16" Type="http://schemas.openxmlformats.org/officeDocument/2006/relationships/tags" Target="../tags/tag160.xml"/><Relationship Id="rId20" Type="http://schemas.openxmlformats.org/officeDocument/2006/relationships/tags" Target="../tags/tag164.xml"/><Relationship Id="rId29" Type="http://schemas.openxmlformats.org/officeDocument/2006/relationships/image" Target="../media/image104.png"/><Relationship Id="rId41" Type="http://schemas.openxmlformats.org/officeDocument/2006/relationships/image" Target="../media/image88.png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24" Type="http://schemas.openxmlformats.org/officeDocument/2006/relationships/image" Target="../media/image99.png"/><Relationship Id="rId32" Type="http://schemas.openxmlformats.org/officeDocument/2006/relationships/image" Target="../media/image92.png"/><Relationship Id="rId37" Type="http://schemas.openxmlformats.org/officeDocument/2006/relationships/image" Target="../media/image108.png"/><Relationship Id="rId40" Type="http://schemas.openxmlformats.org/officeDocument/2006/relationships/image" Target="../media/image87.png"/><Relationship Id="rId5" Type="http://schemas.openxmlformats.org/officeDocument/2006/relationships/tags" Target="../tags/tag149.xml"/><Relationship Id="rId15" Type="http://schemas.openxmlformats.org/officeDocument/2006/relationships/tags" Target="../tags/tag159.xml"/><Relationship Id="rId23" Type="http://schemas.openxmlformats.org/officeDocument/2006/relationships/image" Target="../media/image98.png"/><Relationship Id="rId28" Type="http://schemas.openxmlformats.org/officeDocument/2006/relationships/image" Target="../media/image103.png"/><Relationship Id="rId36" Type="http://schemas.openxmlformats.org/officeDocument/2006/relationships/image" Target="../media/image107.png"/><Relationship Id="rId10" Type="http://schemas.openxmlformats.org/officeDocument/2006/relationships/tags" Target="../tags/tag154.xml"/><Relationship Id="rId19" Type="http://schemas.openxmlformats.org/officeDocument/2006/relationships/tags" Target="../tags/tag163.xml"/><Relationship Id="rId31" Type="http://schemas.openxmlformats.org/officeDocument/2006/relationships/image" Target="../media/image106.png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tags" Target="../tags/tag158.xml"/><Relationship Id="rId22" Type="http://schemas.openxmlformats.org/officeDocument/2006/relationships/slideLayout" Target="../slideLayouts/slideLayout2.xml"/><Relationship Id="rId27" Type="http://schemas.openxmlformats.org/officeDocument/2006/relationships/image" Target="../media/image102.png"/><Relationship Id="rId30" Type="http://schemas.openxmlformats.org/officeDocument/2006/relationships/image" Target="../media/image105.png"/><Relationship Id="rId35" Type="http://schemas.openxmlformats.org/officeDocument/2006/relationships/image" Target="../media/image95.png"/><Relationship Id="rId43" Type="http://schemas.openxmlformats.org/officeDocument/2006/relationships/image" Target="../media/image1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13" Type="http://schemas.openxmlformats.org/officeDocument/2006/relationships/tags" Target="../tags/tag178.xml"/><Relationship Id="rId18" Type="http://schemas.openxmlformats.org/officeDocument/2006/relationships/tags" Target="../tags/tag183.xml"/><Relationship Id="rId26" Type="http://schemas.openxmlformats.org/officeDocument/2006/relationships/image" Target="../media/image30.png"/><Relationship Id="rId39" Type="http://schemas.openxmlformats.org/officeDocument/2006/relationships/image" Target="../media/image117.png"/><Relationship Id="rId3" Type="http://schemas.openxmlformats.org/officeDocument/2006/relationships/tags" Target="../tags/tag168.xml"/><Relationship Id="rId21" Type="http://schemas.openxmlformats.org/officeDocument/2006/relationships/tags" Target="../tags/tag186.xml"/><Relationship Id="rId34" Type="http://schemas.openxmlformats.org/officeDocument/2006/relationships/image" Target="../media/image113.png"/><Relationship Id="rId7" Type="http://schemas.openxmlformats.org/officeDocument/2006/relationships/tags" Target="../tags/tag172.xml"/><Relationship Id="rId12" Type="http://schemas.openxmlformats.org/officeDocument/2006/relationships/tags" Target="../tags/tag177.xml"/><Relationship Id="rId17" Type="http://schemas.openxmlformats.org/officeDocument/2006/relationships/tags" Target="../tags/tag182.xml"/><Relationship Id="rId25" Type="http://schemas.openxmlformats.org/officeDocument/2006/relationships/slideLayout" Target="../slideLayouts/slideLayout2.xml"/><Relationship Id="rId33" Type="http://schemas.openxmlformats.org/officeDocument/2006/relationships/image" Target="../media/image112.png"/><Relationship Id="rId38" Type="http://schemas.openxmlformats.org/officeDocument/2006/relationships/image" Target="../media/image116.png"/><Relationship Id="rId2" Type="http://schemas.openxmlformats.org/officeDocument/2006/relationships/tags" Target="../tags/tag167.xml"/><Relationship Id="rId16" Type="http://schemas.openxmlformats.org/officeDocument/2006/relationships/tags" Target="../tags/tag181.xml"/><Relationship Id="rId20" Type="http://schemas.openxmlformats.org/officeDocument/2006/relationships/tags" Target="../tags/tag185.xml"/><Relationship Id="rId29" Type="http://schemas.openxmlformats.org/officeDocument/2006/relationships/image" Target="../media/image40.png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tags" Target="../tags/tag176.xml"/><Relationship Id="rId24" Type="http://schemas.openxmlformats.org/officeDocument/2006/relationships/tags" Target="../tags/tag189.xml"/><Relationship Id="rId32" Type="http://schemas.openxmlformats.org/officeDocument/2006/relationships/image" Target="../media/image85.png"/><Relationship Id="rId37" Type="http://schemas.openxmlformats.org/officeDocument/2006/relationships/image" Target="../media/image115.png"/><Relationship Id="rId5" Type="http://schemas.openxmlformats.org/officeDocument/2006/relationships/tags" Target="../tags/tag170.xml"/><Relationship Id="rId15" Type="http://schemas.openxmlformats.org/officeDocument/2006/relationships/tags" Target="../tags/tag180.xml"/><Relationship Id="rId23" Type="http://schemas.openxmlformats.org/officeDocument/2006/relationships/tags" Target="../tags/tag188.xml"/><Relationship Id="rId28" Type="http://schemas.openxmlformats.org/officeDocument/2006/relationships/image" Target="../media/image35.png"/><Relationship Id="rId36" Type="http://schemas.openxmlformats.org/officeDocument/2006/relationships/image" Target="../media/image100.png"/><Relationship Id="rId10" Type="http://schemas.openxmlformats.org/officeDocument/2006/relationships/tags" Target="../tags/tag175.xml"/><Relationship Id="rId19" Type="http://schemas.openxmlformats.org/officeDocument/2006/relationships/tags" Target="../tags/tag184.xml"/><Relationship Id="rId31" Type="http://schemas.openxmlformats.org/officeDocument/2006/relationships/image" Target="../media/image36.png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tags" Target="../tags/tag179.xml"/><Relationship Id="rId22" Type="http://schemas.openxmlformats.org/officeDocument/2006/relationships/tags" Target="../tags/tag187.xml"/><Relationship Id="rId27" Type="http://schemas.openxmlformats.org/officeDocument/2006/relationships/image" Target="../media/image23.png"/><Relationship Id="rId30" Type="http://schemas.openxmlformats.org/officeDocument/2006/relationships/image" Target="../media/image84.png"/><Relationship Id="rId35" Type="http://schemas.openxmlformats.org/officeDocument/2006/relationships/image" Target="../media/image1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notesSlide" Target="../notesSlides/notesSlide6.xml"/><Relationship Id="rId26" Type="http://schemas.openxmlformats.org/officeDocument/2006/relationships/image" Target="../media/image36.png"/><Relationship Id="rId3" Type="http://schemas.openxmlformats.org/officeDocument/2006/relationships/tags" Target="../tags/tag192.xml"/><Relationship Id="rId21" Type="http://schemas.openxmlformats.org/officeDocument/2006/relationships/image" Target="../media/image40.png"/><Relationship Id="rId34" Type="http://schemas.openxmlformats.org/officeDocument/2006/relationships/image" Target="../media/image124.png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35.png"/><Relationship Id="rId33" Type="http://schemas.openxmlformats.org/officeDocument/2006/relationships/image" Target="../media/image123.png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image" Target="../media/image81.png"/><Relationship Id="rId29" Type="http://schemas.openxmlformats.org/officeDocument/2006/relationships/image" Target="../media/image61.png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image" Target="../media/image23.png"/><Relationship Id="rId32" Type="http://schemas.openxmlformats.org/officeDocument/2006/relationships/image" Target="../media/image122.png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image" Target="../media/image30.png"/><Relationship Id="rId28" Type="http://schemas.openxmlformats.org/officeDocument/2006/relationships/image" Target="../media/image60.png"/><Relationship Id="rId10" Type="http://schemas.openxmlformats.org/officeDocument/2006/relationships/tags" Target="../tags/tag199.xml"/><Relationship Id="rId19" Type="http://schemas.openxmlformats.org/officeDocument/2006/relationships/image" Target="../media/image118.png"/><Relationship Id="rId31" Type="http://schemas.openxmlformats.org/officeDocument/2006/relationships/image" Target="../media/image88.png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image" Target="../media/image119.png"/><Relationship Id="rId27" Type="http://schemas.openxmlformats.org/officeDocument/2006/relationships/image" Target="../media/image120.png"/><Relationship Id="rId30" Type="http://schemas.openxmlformats.org/officeDocument/2006/relationships/image" Target="../media/image12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92.png"/><Relationship Id="rId18" Type="http://schemas.openxmlformats.org/officeDocument/2006/relationships/image" Target="../media/image130.png"/><Relationship Id="rId3" Type="http://schemas.openxmlformats.org/officeDocument/2006/relationships/tags" Target="../tags/tag208.xml"/><Relationship Id="rId7" Type="http://schemas.openxmlformats.org/officeDocument/2006/relationships/tags" Target="../tags/tag212.xml"/><Relationship Id="rId12" Type="http://schemas.openxmlformats.org/officeDocument/2006/relationships/image" Target="../media/image128.png"/><Relationship Id="rId17" Type="http://schemas.openxmlformats.org/officeDocument/2006/relationships/image" Target="../media/image129.png"/><Relationship Id="rId2" Type="http://schemas.openxmlformats.org/officeDocument/2006/relationships/tags" Target="../tags/tag207.xml"/><Relationship Id="rId16" Type="http://schemas.openxmlformats.org/officeDocument/2006/relationships/image" Target="../media/image95.png"/><Relationship Id="rId1" Type="http://schemas.openxmlformats.org/officeDocument/2006/relationships/tags" Target="../tags/tag206.xml"/><Relationship Id="rId6" Type="http://schemas.openxmlformats.org/officeDocument/2006/relationships/tags" Target="../tags/tag211.xml"/><Relationship Id="rId11" Type="http://schemas.openxmlformats.org/officeDocument/2006/relationships/image" Target="../media/image127.png"/><Relationship Id="rId5" Type="http://schemas.openxmlformats.org/officeDocument/2006/relationships/tags" Target="../tags/tag210.xml"/><Relationship Id="rId15" Type="http://schemas.openxmlformats.org/officeDocument/2006/relationships/image" Target="../media/image94.png"/><Relationship Id="rId10" Type="http://schemas.openxmlformats.org/officeDocument/2006/relationships/image" Target="../media/image126.png"/><Relationship Id="rId4" Type="http://schemas.openxmlformats.org/officeDocument/2006/relationships/tags" Target="../tags/tag209.xml"/><Relationship Id="rId9" Type="http://schemas.openxmlformats.org/officeDocument/2006/relationships/image" Target="../media/image125.png"/><Relationship Id="rId14" Type="http://schemas.openxmlformats.org/officeDocument/2006/relationships/image" Target="../media/image9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image" Target="../media/image13.png"/><Relationship Id="rId3" Type="http://schemas.openxmlformats.org/officeDocument/2006/relationships/tags" Target="../tags/tag3.xml"/><Relationship Id="rId21" Type="http://schemas.openxmlformats.org/officeDocument/2006/relationships/image" Target="../media/image8.png"/><Relationship Id="rId34" Type="http://schemas.openxmlformats.org/officeDocument/2006/relationships/image" Target="../media/image21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image" Target="../media/image12.png"/><Relationship Id="rId33" Type="http://schemas.openxmlformats.org/officeDocument/2006/relationships/image" Target="../media/image20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image" Target="../media/image7.png"/><Relationship Id="rId29" Type="http://schemas.openxmlformats.org/officeDocument/2006/relationships/image" Target="../media/image16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11.png"/><Relationship Id="rId32" Type="http://schemas.openxmlformats.org/officeDocument/2006/relationships/image" Target="../media/image19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image" Target="../media/image10.png"/><Relationship Id="rId28" Type="http://schemas.openxmlformats.org/officeDocument/2006/relationships/image" Target="../media/image15.png"/><Relationship Id="rId10" Type="http://schemas.openxmlformats.org/officeDocument/2006/relationships/tags" Target="../tags/tag10.xml"/><Relationship Id="rId19" Type="http://schemas.openxmlformats.org/officeDocument/2006/relationships/slideLayout" Target="../slideLayouts/slideLayout2.xml"/><Relationship Id="rId31" Type="http://schemas.openxmlformats.org/officeDocument/2006/relationships/image" Target="../media/image18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image" Target="../media/image9.png"/><Relationship Id="rId27" Type="http://schemas.openxmlformats.org/officeDocument/2006/relationships/image" Target="../media/image14.png"/><Relationship Id="rId30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13" Type="http://schemas.openxmlformats.org/officeDocument/2006/relationships/tags" Target="../tags/tag31.xml"/><Relationship Id="rId18" Type="http://schemas.openxmlformats.org/officeDocument/2006/relationships/image" Target="../media/image22.png"/><Relationship Id="rId26" Type="http://schemas.openxmlformats.org/officeDocument/2006/relationships/image" Target="../media/image28.png"/><Relationship Id="rId3" Type="http://schemas.openxmlformats.org/officeDocument/2006/relationships/tags" Target="../tags/tag21.xml"/><Relationship Id="rId21" Type="http://schemas.openxmlformats.org/officeDocument/2006/relationships/image" Target="../media/image24.png"/><Relationship Id="rId7" Type="http://schemas.openxmlformats.org/officeDocument/2006/relationships/tags" Target="../tags/tag25.xml"/><Relationship Id="rId12" Type="http://schemas.openxmlformats.org/officeDocument/2006/relationships/tags" Target="../tags/tag30.xml"/><Relationship Id="rId17" Type="http://schemas.openxmlformats.org/officeDocument/2006/relationships/image" Target="../media/image7.png"/><Relationship Id="rId25" Type="http://schemas.openxmlformats.org/officeDocument/2006/relationships/image" Target="../media/image27.png"/><Relationship Id="rId2" Type="http://schemas.openxmlformats.org/officeDocument/2006/relationships/tags" Target="../tags/tag20.xml"/><Relationship Id="rId16" Type="http://schemas.openxmlformats.org/officeDocument/2006/relationships/image" Target="../media/image16.png"/><Relationship Id="rId20" Type="http://schemas.openxmlformats.org/officeDocument/2006/relationships/image" Target="../media/image8.png"/><Relationship Id="rId29" Type="http://schemas.openxmlformats.org/officeDocument/2006/relationships/image" Target="../media/image31.png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tags" Target="../tags/tag29.xml"/><Relationship Id="rId24" Type="http://schemas.openxmlformats.org/officeDocument/2006/relationships/image" Target="../media/image26.png"/><Relationship Id="rId5" Type="http://schemas.openxmlformats.org/officeDocument/2006/relationships/tags" Target="../tags/tag23.xml"/><Relationship Id="rId15" Type="http://schemas.openxmlformats.org/officeDocument/2006/relationships/slideLayout" Target="../slideLayouts/slideLayout2.xml"/><Relationship Id="rId23" Type="http://schemas.openxmlformats.org/officeDocument/2006/relationships/image" Target="../media/image25.png"/><Relationship Id="rId28" Type="http://schemas.openxmlformats.org/officeDocument/2006/relationships/image" Target="../media/image30.png"/><Relationship Id="rId10" Type="http://schemas.openxmlformats.org/officeDocument/2006/relationships/tags" Target="../tags/tag28.xml"/><Relationship Id="rId19" Type="http://schemas.openxmlformats.org/officeDocument/2006/relationships/image" Target="../media/image23.png"/><Relationship Id="rId4" Type="http://schemas.openxmlformats.org/officeDocument/2006/relationships/tags" Target="../tags/tag22.xml"/><Relationship Id="rId9" Type="http://schemas.openxmlformats.org/officeDocument/2006/relationships/tags" Target="../tags/tag27.xml"/><Relationship Id="rId14" Type="http://schemas.openxmlformats.org/officeDocument/2006/relationships/tags" Target="../tags/tag32.xml"/><Relationship Id="rId22" Type="http://schemas.openxmlformats.org/officeDocument/2006/relationships/image" Target="../media/image21.png"/><Relationship Id="rId27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13" Type="http://schemas.openxmlformats.org/officeDocument/2006/relationships/tags" Target="../tags/tag45.xml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" Type="http://schemas.openxmlformats.org/officeDocument/2006/relationships/tags" Target="../tags/tag35.xml"/><Relationship Id="rId21" Type="http://schemas.openxmlformats.org/officeDocument/2006/relationships/image" Target="../media/image32.png"/><Relationship Id="rId7" Type="http://schemas.openxmlformats.org/officeDocument/2006/relationships/tags" Target="../tags/tag39.xml"/><Relationship Id="rId12" Type="http://schemas.openxmlformats.org/officeDocument/2006/relationships/tags" Target="../tags/tag44.xml"/><Relationship Id="rId17" Type="http://schemas.openxmlformats.org/officeDocument/2006/relationships/image" Target="../media/image16.png"/><Relationship Id="rId25" Type="http://schemas.openxmlformats.org/officeDocument/2006/relationships/image" Target="../media/image30.png"/><Relationship Id="rId2" Type="http://schemas.openxmlformats.org/officeDocument/2006/relationships/tags" Target="../tags/tag34.xml"/><Relationship Id="rId16" Type="http://schemas.openxmlformats.org/officeDocument/2006/relationships/slideLayout" Target="../slideLayouts/slideLayout2.xml"/><Relationship Id="rId20" Type="http://schemas.openxmlformats.org/officeDocument/2006/relationships/image" Target="../media/image17.png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tags" Target="../tags/tag43.xml"/><Relationship Id="rId24" Type="http://schemas.openxmlformats.org/officeDocument/2006/relationships/image" Target="../media/image34.png"/><Relationship Id="rId5" Type="http://schemas.openxmlformats.org/officeDocument/2006/relationships/tags" Target="../tags/tag37.xml"/><Relationship Id="rId15" Type="http://schemas.openxmlformats.org/officeDocument/2006/relationships/tags" Target="../tags/tag47.xml"/><Relationship Id="rId23" Type="http://schemas.openxmlformats.org/officeDocument/2006/relationships/image" Target="../media/image33.png"/><Relationship Id="rId28" Type="http://schemas.openxmlformats.org/officeDocument/2006/relationships/image" Target="../media/image36.png"/><Relationship Id="rId10" Type="http://schemas.openxmlformats.org/officeDocument/2006/relationships/tags" Target="../tags/tag42.xml"/><Relationship Id="rId19" Type="http://schemas.openxmlformats.org/officeDocument/2006/relationships/image" Target="../media/image21.png"/><Relationship Id="rId4" Type="http://schemas.openxmlformats.org/officeDocument/2006/relationships/tags" Target="../tags/tag36.xml"/><Relationship Id="rId9" Type="http://schemas.openxmlformats.org/officeDocument/2006/relationships/tags" Target="../tags/tag41.xml"/><Relationship Id="rId14" Type="http://schemas.openxmlformats.org/officeDocument/2006/relationships/tags" Target="../tags/tag46.xml"/><Relationship Id="rId22" Type="http://schemas.openxmlformats.org/officeDocument/2006/relationships/image" Target="../media/image29.png"/><Relationship Id="rId27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55.xml"/><Relationship Id="rId13" Type="http://schemas.openxmlformats.org/officeDocument/2006/relationships/image" Target="../media/image16.png"/><Relationship Id="rId18" Type="http://schemas.openxmlformats.org/officeDocument/2006/relationships/image" Target="../media/image23.png"/><Relationship Id="rId3" Type="http://schemas.openxmlformats.org/officeDocument/2006/relationships/tags" Target="../tags/tag50.xml"/><Relationship Id="rId21" Type="http://schemas.openxmlformats.org/officeDocument/2006/relationships/image" Target="../media/image41.png"/><Relationship Id="rId7" Type="http://schemas.openxmlformats.org/officeDocument/2006/relationships/tags" Target="../tags/tag54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30.png"/><Relationship Id="rId2" Type="http://schemas.openxmlformats.org/officeDocument/2006/relationships/tags" Target="../tags/tag49.xml"/><Relationship Id="rId16" Type="http://schemas.openxmlformats.org/officeDocument/2006/relationships/image" Target="../media/image39.png"/><Relationship Id="rId20" Type="http://schemas.openxmlformats.org/officeDocument/2006/relationships/image" Target="../media/image40.png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11" Type="http://schemas.openxmlformats.org/officeDocument/2006/relationships/tags" Target="../tags/tag58.xml"/><Relationship Id="rId5" Type="http://schemas.openxmlformats.org/officeDocument/2006/relationships/tags" Target="../tags/tag52.xml"/><Relationship Id="rId15" Type="http://schemas.openxmlformats.org/officeDocument/2006/relationships/image" Target="../media/image38.png"/><Relationship Id="rId10" Type="http://schemas.openxmlformats.org/officeDocument/2006/relationships/tags" Target="../tags/tag57.xml"/><Relationship Id="rId19" Type="http://schemas.openxmlformats.org/officeDocument/2006/relationships/image" Target="../media/image35.png"/><Relationship Id="rId4" Type="http://schemas.openxmlformats.org/officeDocument/2006/relationships/tags" Target="../tags/tag51.xml"/><Relationship Id="rId9" Type="http://schemas.openxmlformats.org/officeDocument/2006/relationships/tags" Target="../tags/tag56.xml"/><Relationship Id="rId14" Type="http://schemas.openxmlformats.org/officeDocument/2006/relationships/image" Target="../media/image37.png"/><Relationship Id="rId22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13" Type="http://schemas.openxmlformats.org/officeDocument/2006/relationships/tags" Target="../tags/tag71.xml"/><Relationship Id="rId18" Type="http://schemas.openxmlformats.org/officeDocument/2006/relationships/slideLayout" Target="../slideLayouts/slideLayout2.xml"/><Relationship Id="rId26" Type="http://schemas.openxmlformats.org/officeDocument/2006/relationships/image" Target="../media/image47.png"/><Relationship Id="rId3" Type="http://schemas.openxmlformats.org/officeDocument/2006/relationships/tags" Target="../tags/tag61.xml"/><Relationship Id="rId21" Type="http://schemas.openxmlformats.org/officeDocument/2006/relationships/image" Target="../media/image43.png"/><Relationship Id="rId7" Type="http://schemas.openxmlformats.org/officeDocument/2006/relationships/tags" Target="../tags/tag65.xml"/><Relationship Id="rId12" Type="http://schemas.openxmlformats.org/officeDocument/2006/relationships/tags" Target="../tags/tag70.xml"/><Relationship Id="rId17" Type="http://schemas.openxmlformats.org/officeDocument/2006/relationships/tags" Target="../tags/tag75.xml"/><Relationship Id="rId25" Type="http://schemas.openxmlformats.org/officeDocument/2006/relationships/image" Target="../media/image46.png"/><Relationship Id="rId33" Type="http://schemas.openxmlformats.org/officeDocument/2006/relationships/image" Target="../media/image53.png"/><Relationship Id="rId2" Type="http://schemas.openxmlformats.org/officeDocument/2006/relationships/tags" Target="../tags/tag60.xml"/><Relationship Id="rId16" Type="http://schemas.openxmlformats.org/officeDocument/2006/relationships/tags" Target="../tags/tag74.xml"/><Relationship Id="rId20" Type="http://schemas.openxmlformats.org/officeDocument/2006/relationships/image" Target="../media/image42.png"/><Relationship Id="rId29" Type="http://schemas.openxmlformats.org/officeDocument/2006/relationships/image" Target="../media/image50.png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1" Type="http://schemas.openxmlformats.org/officeDocument/2006/relationships/tags" Target="../tags/tag69.xml"/><Relationship Id="rId24" Type="http://schemas.openxmlformats.org/officeDocument/2006/relationships/image" Target="../media/image45.png"/><Relationship Id="rId32" Type="http://schemas.openxmlformats.org/officeDocument/2006/relationships/image" Target="../media/image21.png"/><Relationship Id="rId5" Type="http://schemas.openxmlformats.org/officeDocument/2006/relationships/tags" Target="../tags/tag63.xml"/><Relationship Id="rId15" Type="http://schemas.openxmlformats.org/officeDocument/2006/relationships/tags" Target="../tags/tag73.xml"/><Relationship Id="rId23" Type="http://schemas.openxmlformats.org/officeDocument/2006/relationships/image" Target="../media/image15.png"/><Relationship Id="rId28" Type="http://schemas.openxmlformats.org/officeDocument/2006/relationships/image" Target="../media/image49.png"/><Relationship Id="rId10" Type="http://schemas.openxmlformats.org/officeDocument/2006/relationships/tags" Target="../tags/tag68.xml"/><Relationship Id="rId19" Type="http://schemas.openxmlformats.org/officeDocument/2006/relationships/notesSlide" Target="../notesSlides/notesSlide2.xml"/><Relationship Id="rId31" Type="http://schemas.openxmlformats.org/officeDocument/2006/relationships/image" Target="../media/image52.png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4" Type="http://schemas.openxmlformats.org/officeDocument/2006/relationships/tags" Target="../tags/tag72.xml"/><Relationship Id="rId22" Type="http://schemas.openxmlformats.org/officeDocument/2006/relationships/image" Target="../media/image44.png"/><Relationship Id="rId27" Type="http://schemas.openxmlformats.org/officeDocument/2006/relationships/image" Target="../media/image48.png"/><Relationship Id="rId30" Type="http://schemas.openxmlformats.org/officeDocument/2006/relationships/image" Target="../media/image5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13" Type="http://schemas.openxmlformats.org/officeDocument/2006/relationships/tags" Target="../tags/tag88.xml"/><Relationship Id="rId18" Type="http://schemas.openxmlformats.org/officeDocument/2006/relationships/slideLayout" Target="../slideLayouts/slideLayout2.xml"/><Relationship Id="rId26" Type="http://schemas.openxmlformats.org/officeDocument/2006/relationships/image" Target="../media/image55.png"/><Relationship Id="rId3" Type="http://schemas.openxmlformats.org/officeDocument/2006/relationships/tags" Target="../tags/tag78.xml"/><Relationship Id="rId21" Type="http://schemas.openxmlformats.org/officeDocument/2006/relationships/image" Target="../media/image49.png"/><Relationship Id="rId7" Type="http://schemas.openxmlformats.org/officeDocument/2006/relationships/tags" Target="../tags/tag82.xml"/><Relationship Id="rId12" Type="http://schemas.openxmlformats.org/officeDocument/2006/relationships/tags" Target="../tags/tag87.xml"/><Relationship Id="rId17" Type="http://schemas.openxmlformats.org/officeDocument/2006/relationships/tags" Target="../tags/tag92.xml"/><Relationship Id="rId25" Type="http://schemas.openxmlformats.org/officeDocument/2006/relationships/image" Target="../media/image40.png"/><Relationship Id="rId33" Type="http://schemas.openxmlformats.org/officeDocument/2006/relationships/image" Target="../media/image58.png"/><Relationship Id="rId2" Type="http://schemas.openxmlformats.org/officeDocument/2006/relationships/tags" Target="../tags/tag77.xml"/><Relationship Id="rId16" Type="http://schemas.openxmlformats.org/officeDocument/2006/relationships/tags" Target="../tags/tag91.xml"/><Relationship Id="rId20" Type="http://schemas.openxmlformats.org/officeDocument/2006/relationships/image" Target="../media/image43.png"/><Relationship Id="rId29" Type="http://schemas.openxmlformats.org/officeDocument/2006/relationships/image" Target="../media/image45.png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1" Type="http://schemas.openxmlformats.org/officeDocument/2006/relationships/tags" Target="../tags/tag86.xml"/><Relationship Id="rId24" Type="http://schemas.openxmlformats.org/officeDocument/2006/relationships/image" Target="../media/image54.png"/><Relationship Id="rId32" Type="http://schemas.openxmlformats.org/officeDocument/2006/relationships/image" Target="../media/image57.png"/><Relationship Id="rId5" Type="http://schemas.openxmlformats.org/officeDocument/2006/relationships/tags" Target="../tags/tag80.xml"/><Relationship Id="rId15" Type="http://schemas.openxmlformats.org/officeDocument/2006/relationships/tags" Target="../tags/tag90.xml"/><Relationship Id="rId23" Type="http://schemas.openxmlformats.org/officeDocument/2006/relationships/image" Target="../media/image52.png"/><Relationship Id="rId28" Type="http://schemas.openxmlformats.org/officeDocument/2006/relationships/image" Target="../media/image48.png"/><Relationship Id="rId10" Type="http://schemas.openxmlformats.org/officeDocument/2006/relationships/tags" Target="../tags/tag85.xml"/><Relationship Id="rId19" Type="http://schemas.openxmlformats.org/officeDocument/2006/relationships/notesSlide" Target="../notesSlides/notesSlide3.xml"/><Relationship Id="rId31" Type="http://schemas.openxmlformats.org/officeDocument/2006/relationships/image" Target="../media/image47.png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4" Type="http://schemas.openxmlformats.org/officeDocument/2006/relationships/tags" Target="../tags/tag89.xml"/><Relationship Id="rId22" Type="http://schemas.openxmlformats.org/officeDocument/2006/relationships/image" Target="../media/image15.png"/><Relationship Id="rId27" Type="http://schemas.openxmlformats.org/officeDocument/2006/relationships/image" Target="../media/image50.png"/><Relationship Id="rId30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13" Type="http://schemas.openxmlformats.org/officeDocument/2006/relationships/notesSlide" Target="../notesSlides/notesSlide4.xml"/><Relationship Id="rId18" Type="http://schemas.openxmlformats.org/officeDocument/2006/relationships/image" Target="../media/image35.png"/><Relationship Id="rId3" Type="http://schemas.openxmlformats.org/officeDocument/2006/relationships/tags" Target="../tags/tag95.xml"/><Relationship Id="rId21" Type="http://schemas.openxmlformats.org/officeDocument/2006/relationships/image" Target="../media/image60.png"/><Relationship Id="rId7" Type="http://schemas.openxmlformats.org/officeDocument/2006/relationships/tags" Target="../tags/tag99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23.png"/><Relationship Id="rId2" Type="http://schemas.openxmlformats.org/officeDocument/2006/relationships/tags" Target="../tags/tag94.xml"/><Relationship Id="rId16" Type="http://schemas.openxmlformats.org/officeDocument/2006/relationships/image" Target="../media/image30.png"/><Relationship Id="rId20" Type="http://schemas.openxmlformats.org/officeDocument/2006/relationships/image" Target="../media/image54.png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11" Type="http://schemas.openxmlformats.org/officeDocument/2006/relationships/tags" Target="../tags/tag103.xml"/><Relationship Id="rId24" Type="http://schemas.openxmlformats.org/officeDocument/2006/relationships/image" Target="../media/image63.png"/><Relationship Id="rId5" Type="http://schemas.openxmlformats.org/officeDocument/2006/relationships/tags" Target="../tags/tag97.xml"/><Relationship Id="rId15" Type="http://schemas.openxmlformats.org/officeDocument/2006/relationships/image" Target="../media/image59.png"/><Relationship Id="rId23" Type="http://schemas.openxmlformats.org/officeDocument/2006/relationships/image" Target="../media/image62.png"/><Relationship Id="rId10" Type="http://schemas.openxmlformats.org/officeDocument/2006/relationships/tags" Target="../tags/tag102.xml"/><Relationship Id="rId19" Type="http://schemas.openxmlformats.org/officeDocument/2006/relationships/image" Target="../media/image36.png"/><Relationship Id="rId4" Type="http://schemas.openxmlformats.org/officeDocument/2006/relationships/tags" Target="../tags/tag96.xml"/><Relationship Id="rId9" Type="http://schemas.openxmlformats.org/officeDocument/2006/relationships/tags" Target="../tags/tag101.xml"/><Relationship Id="rId14" Type="http://schemas.openxmlformats.org/officeDocument/2006/relationships/image" Target="../media/image40.png"/><Relationship Id="rId22" Type="http://schemas.openxmlformats.org/officeDocument/2006/relationships/image" Target="../media/image6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66.png"/><Relationship Id="rId18" Type="http://schemas.openxmlformats.org/officeDocument/2006/relationships/image" Target="../media/image71.png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65.png"/><Relationship Id="rId17" Type="http://schemas.openxmlformats.org/officeDocument/2006/relationships/image" Target="../media/image70.png"/><Relationship Id="rId2" Type="http://schemas.openxmlformats.org/officeDocument/2006/relationships/tags" Target="../tags/tag105.xml"/><Relationship Id="rId16" Type="http://schemas.openxmlformats.org/officeDocument/2006/relationships/image" Target="../media/image69.png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64.png"/><Relationship Id="rId5" Type="http://schemas.openxmlformats.org/officeDocument/2006/relationships/tags" Target="../tags/tag108.xml"/><Relationship Id="rId15" Type="http://schemas.openxmlformats.org/officeDocument/2006/relationships/image" Target="../media/image68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72.png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image" Target="../media/image6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3" cstate="print"/>
          <a:srcRect l="8107" b="19390"/>
          <a:stretch>
            <a:fillRect/>
          </a:stretch>
        </p:blipFill>
        <p:spPr bwMode="auto">
          <a:xfrm>
            <a:off x="20616" y="5922073"/>
            <a:ext cx="2449327" cy="898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56654" y="6315405"/>
            <a:ext cx="1192212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1542" y="6298298"/>
            <a:ext cx="155098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54147" y="6248932"/>
            <a:ext cx="12858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Prostokąt 36"/>
          <p:cNvSpPr/>
          <p:nvPr/>
        </p:nvSpPr>
        <p:spPr>
          <a:xfrm>
            <a:off x="-1" y="0"/>
            <a:ext cx="914400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/>
              <a:t>Quantum computation speed-up limits from quantum metrological precision bounds</a:t>
            </a:r>
            <a:endParaRPr lang="en-US" sz="4400" b="1" dirty="0" smtClean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323528" y="4077072"/>
            <a:ext cx="882047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u="sng" dirty="0" smtClean="0"/>
              <a:t>R. Demkowicz-Dobrzański</a:t>
            </a:r>
            <a:r>
              <a:rPr lang="pl-PL" sz="2000" u="sng" baseline="30000" dirty="0" smtClean="0"/>
              <a:t>1</a:t>
            </a:r>
            <a:r>
              <a:rPr lang="pl-PL" sz="2000" dirty="0" smtClean="0"/>
              <a:t>, K. Banaszek</a:t>
            </a:r>
            <a:r>
              <a:rPr lang="pl-PL" sz="2000" baseline="30000" dirty="0" smtClean="0"/>
              <a:t>1</a:t>
            </a:r>
            <a:r>
              <a:rPr lang="pl-PL" sz="2000" dirty="0" smtClean="0"/>
              <a:t>,</a:t>
            </a:r>
            <a:r>
              <a:rPr lang="pl-PL" sz="2000" baseline="30000" dirty="0" smtClean="0"/>
              <a:t>   </a:t>
            </a:r>
            <a:r>
              <a:rPr lang="pl-PL" sz="2000" dirty="0" smtClean="0"/>
              <a:t>J. Kołodyński</a:t>
            </a:r>
            <a:r>
              <a:rPr lang="pl-PL" sz="2000" baseline="30000" dirty="0" smtClean="0"/>
              <a:t>1</a:t>
            </a:r>
            <a:r>
              <a:rPr lang="pl-PL" sz="2000" dirty="0" smtClean="0"/>
              <a:t>, M. Jarzyna</a:t>
            </a:r>
            <a:r>
              <a:rPr lang="pl-PL" sz="2000" baseline="30000" dirty="0" smtClean="0"/>
              <a:t>1</a:t>
            </a:r>
            <a:r>
              <a:rPr lang="pl-PL" sz="2000" dirty="0" smtClean="0"/>
              <a:t>, </a:t>
            </a:r>
            <a:br>
              <a:rPr lang="pl-PL" sz="2000" dirty="0" smtClean="0"/>
            </a:br>
            <a:r>
              <a:rPr lang="pl-PL" sz="2000" dirty="0" smtClean="0"/>
              <a:t>M. Markiewicz, M. Guta</a:t>
            </a:r>
            <a:r>
              <a:rPr lang="pl-PL" sz="2000" baseline="30000" dirty="0" smtClean="0"/>
              <a:t>2</a:t>
            </a:r>
            <a:r>
              <a:rPr lang="pl-PL" sz="2000" dirty="0" smtClean="0"/>
              <a:t>, K. Macieszczak</a:t>
            </a:r>
            <a:r>
              <a:rPr lang="pl-PL" sz="2000" baseline="30000" dirty="0" smtClean="0"/>
              <a:t>1,2</a:t>
            </a:r>
            <a:r>
              <a:rPr lang="pl-PL" sz="2000" dirty="0" smtClean="0"/>
              <a:t>, R. Schnabel</a:t>
            </a:r>
            <a:r>
              <a:rPr lang="pl-PL" sz="2000" baseline="30000" dirty="0" smtClean="0"/>
              <a:t>3</a:t>
            </a:r>
            <a:r>
              <a:rPr lang="pl-PL" sz="2000" dirty="0" smtClean="0"/>
              <a:t>, M. Fraas</a:t>
            </a:r>
            <a:r>
              <a:rPr lang="pl-PL" sz="2000" baseline="30000" dirty="0" smtClean="0"/>
              <a:t>4,  </a:t>
            </a:r>
            <a:r>
              <a:rPr lang="pl-PL" sz="2000" dirty="0" smtClean="0"/>
              <a:t>L. Maccone</a:t>
            </a:r>
            <a:r>
              <a:rPr lang="pl-PL" sz="2000" baseline="30000" dirty="0" smtClean="0"/>
              <a:t>5,</a:t>
            </a:r>
            <a:endParaRPr lang="pl-PL" sz="2000" dirty="0" smtClean="0"/>
          </a:p>
          <a:p>
            <a:pPr algn="ctr"/>
            <a:r>
              <a:rPr lang="pl-PL" i="1" baseline="30000" dirty="0" smtClean="0"/>
              <a:t>1</a:t>
            </a:r>
            <a:r>
              <a:rPr lang="pl-PL" i="1" dirty="0" smtClean="0"/>
              <a:t>Faculty of </a:t>
            </a:r>
            <a:r>
              <a:rPr lang="pl-PL" i="1" dirty="0" err="1" smtClean="0"/>
              <a:t>Physics</a:t>
            </a:r>
            <a:r>
              <a:rPr lang="pl-PL" i="1" dirty="0" smtClean="0"/>
              <a:t>, </a:t>
            </a:r>
            <a:r>
              <a:rPr lang="pl-PL" i="1" dirty="0" err="1" smtClean="0"/>
              <a:t>University</a:t>
            </a:r>
            <a:r>
              <a:rPr lang="pl-PL" i="1" dirty="0" smtClean="0"/>
              <a:t> of Warsaw, Poland</a:t>
            </a:r>
          </a:p>
          <a:p>
            <a:pPr algn="ctr"/>
            <a:r>
              <a:rPr lang="pl-PL" i="1" baseline="30000" dirty="0" smtClean="0"/>
              <a:t>2</a:t>
            </a:r>
            <a:r>
              <a:rPr lang="en-US" i="1" dirty="0" smtClean="0"/>
              <a:t> School of Mathematical Sciences</a:t>
            </a:r>
            <a:r>
              <a:rPr lang="pl-PL" i="1" dirty="0" smtClean="0"/>
              <a:t>, </a:t>
            </a:r>
            <a:r>
              <a:rPr lang="en-US" i="1" dirty="0" smtClean="0"/>
              <a:t>University of Nottingham</a:t>
            </a:r>
            <a:r>
              <a:rPr lang="pl-PL" i="1" dirty="0" smtClean="0"/>
              <a:t>, United </a:t>
            </a:r>
            <a:r>
              <a:rPr lang="pl-PL" i="1" dirty="0" err="1" smtClean="0"/>
              <a:t>Kingdom</a:t>
            </a:r>
            <a:endParaRPr lang="pl-PL" i="1" dirty="0" smtClean="0"/>
          </a:p>
          <a:p>
            <a:pPr algn="ctr"/>
            <a:r>
              <a:rPr lang="pl-PL" i="1" baseline="30000" dirty="0" smtClean="0"/>
              <a:t>3</a:t>
            </a:r>
            <a:r>
              <a:rPr lang="en-US" i="1" dirty="0" smtClean="0"/>
              <a:t> </a:t>
            </a:r>
            <a:r>
              <a:rPr lang="en-US" dirty="0" smtClean="0"/>
              <a:t>Max-Planck-</a:t>
            </a:r>
            <a:r>
              <a:rPr lang="en-US" dirty="0" err="1" smtClean="0"/>
              <a:t>Institut</a:t>
            </a:r>
            <a:r>
              <a:rPr lang="en-US" dirty="0" smtClean="0"/>
              <a:t> f</a:t>
            </a:r>
            <a:r>
              <a:rPr lang="pl-PL" dirty="0" smtClean="0"/>
              <a:t>u</a:t>
            </a:r>
            <a:r>
              <a:rPr lang="en-US" dirty="0" smtClean="0"/>
              <a:t>r </a:t>
            </a:r>
            <a:r>
              <a:rPr lang="en-US" dirty="0" err="1" smtClean="0"/>
              <a:t>Gravitationsphysik</a:t>
            </a:r>
            <a:r>
              <a:rPr lang="en-US" dirty="0" smtClean="0"/>
              <a:t>, Hannover, Germany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i="1" baseline="30000" dirty="0" smtClean="0"/>
              <a:t>4</a:t>
            </a:r>
            <a:r>
              <a:rPr lang="en-US" i="1" dirty="0" smtClean="0"/>
              <a:t> </a:t>
            </a:r>
            <a:r>
              <a:rPr lang="de-DE" dirty="0" smtClean="0"/>
              <a:t>Theoretische Physik, ETH </a:t>
            </a:r>
            <a:r>
              <a:rPr lang="de-DE" dirty="0" err="1" smtClean="0"/>
              <a:t>Zurich</a:t>
            </a:r>
            <a:r>
              <a:rPr lang="de-DE" dirty="0" smtClean="0"/>
              <a:t>, </a:t>
            </a:r>
            <a:r>
              <a:rPr lang="de-DE" dirty="0" err="1" smtClean="0"/>
              <a:t>Switzerland</a:t>
            </a:r>
            <a:endParaRPr lang="pl-PL" dirty="0" smtClean="0"/>
          </a:p>
          <a:p>
            <a:pPr algn="ctr"/>
            <a:r>
              <a:rPr lang="pl-PL" i="1" baseline="30000" dirty="0" smtClean="0"/>
              <a:t>5 </a:t>
            </a:r>
            <a:r>
              <a:rPr lang="it-IT" i="1" dirty="0" smtClean="0"/>
              <a:t>Universit`a di Pavia, Italy.</a:t>
            </a:r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endParaRPr lang="pl-PL" dirty="0" smtClean="0"/>
          </a:p>
          <a:p>
            <a:pPr algn="ctr"/>
            <a:endParaRPr lang="pl-PL" i="1" dirty="0" smtClean="0"/>
          </a:p>
          <a:p>
            <a:pPr algn="ctr"/>
            <a:endParaRPr lang="pl-PL" i="1" dirty="0" smtClean="0"/>
          </a:p>
          <a:p>
            <a:pPr algn="ctr"/>
            <a:endParaRPr lang="en-US" dirty="0"/>
          </a:p>
        </p:txBody>
      </p:sp>
      <p:sp>
        <p:nvSpPr>
          <p:cNvPr id="30722" name="AutoShape 2" descr="data:image/jpeg;base64,/9j/4AAQSkZJRgABAQAAAQABAAD/2wCEAAkGBxQSBhUTEhQVFRUWGB8ZFhcYGR8fGxwYGhkbGh0YHxUaHCghGiExHRwUIT0iJSkrLi4uGSEzODMsNygtLi0BCgoKDg0OGxAQGzIkICY2LywyNDIsLCwsNCwsNywyLCwsLywwLCwsNCwsLDQwLCwsLCwsLCwsLCwsLCwsLCwsLP/AABEIAMoA+QMBEQACEQEDEQH/xAAbAAEAAgMBAQAAAAAAAAAAAAAABAUDBgcCAf/EAE0QAAEDAgMDBwUMCAQFBQAAAAEAAgMEEQUSIQYxQRMiUWFxgZEHFDJTsRYXI0JigpKTocHR0zNSVXKistLhJGPC8BVDc+LxNDU2RIP/xAAaAQEAAwEBAQAAAAAAAAAAAAAAAgMEAQUG/8QAOxEAAQMCAgYIBQQCAgIDAAAAAAECAwQREiEFEzFBUfAUYXGBkaGx0SIyUsHhFSNCUyRiM/E0QwZysv/aAAwDAQACEQMRAD8A7igCAIAgCAIAgCAIAgCAIAgCAIAgCAIAgCAIAgCAIAgCAIAgCAIAgCAIAgCAIAgCAIAgCAIAgK7aSrdDs9USsID44nvaTqMzWkjTjqFZC1HSNau9UIPVUaqocY99Cv8AWR/VtXt/p8PBfE8vpko99Cv9ZH9W1P0+HgviOmSj30K/1kf1bU/T4eC+I6ZKPfQr/WR/VtT9Ph4L4jpko99Cv9ZH9W1P0+HgviOmSnz30K/1kf1bU/T4eC+I6ZKPfQr/AFkf1bU/T4eC+I6ZKPfQr/WR/VtT9Ph4L4jpkp998+v9ZH9W1P0+Hh5jpspsOwnlDnm2iZDVOYWSAtYQ0NtJvbqOmxbbpIWaqomMjVzN3oXU9W5z8Ljq68k9EIAgCAIAgCAIAgCAIAgCAIAgCAIAgCAIAgK/aGsdDgM8zQ0ujie9ocLtJa0kAgEXGnSrIWo+RrV3qhF7sLVU5D76tX6mk+rf+avY/TouK+Kex5fTn8EHvq1fqaT6t/5qfp0XFfFPYdOfwQe+rV+ppPq3/mp+nRcV8U9h05/BB76tX6mk+rf+an6dFxXxT2HTn8EHvq1fqaT6t/5qfp0XFfFPYdOfwQe+rV+ppPq3/mp+nRcV8U9h05/BB76tX6mk+rf+an6dFxXxT2HTn8EHvq1fqaT6t/5qfp0XFfFPYdOfwQpcW2xqKiozSCLTc0NIaOwZvt3rZDE2Ftmp7nnVUfSXYnuXs3J5DCtr5aefO2Gnc4eiXsccvWAJAL9aTR61uFVVE6hSxMp3YkS69e47nsxjArMCinFgXt5wHB40c36QPdZfOTxLFIrD6OKRHsRxaqosCAIAgCAIAgCAIAgCAIAgCAIAgCAIAgCAr9oagR4DPI5jZGsie4xu9FwDSS03B0O7cVZC1XSNRFtmhF62aqnHvdzS/sij8GflL2ehyf2r5+55nS2fQnPcPdzS/sij8GflJ0OT+1fP3HS2fQnPcPdzS/sij8GflJ0OT+1fP3HSmfQnPcPdzS/sij8GflJ0OT+1fP3HSmfQnPcPdzS/sij8GflJ0OT+1fP3HSmfQnPcPdzS/sij8GflJ0OT+1fP3HSmfQnPcDtzTW0wmj+i38pOhyf2rz3nFqmfQhrs2MMdKXGmhF+DWtAHY0NsFvbZqWPHfTyPcrlkXuyT1LOLaqBmHcmzDqbPxleGvN+JAdHYdm7tWd0LnSYletuCZG5jkjhwN28V+JfMqf8AijL/APp4/Af0rVfqPP6K/wDsXnvOmeTTa+F9YKNlO2nBBc0h187wBe/NGuUE9jexeLXU77a1XX7rWQ9+ilYiatqeK3VTpS8s9EIAgCAIAgCAIAgCAIAgCAIAgCAIAgCAICv2hlYzAZ3SszxtieXs3ZmhpJbfrFwrIkVZGo1bLdCL1RGqqnIPdJhP7MP0/wC69jo9T/YeZr4PoHukwn9mH6f906PU/wBg18H0D3SYT+zD9P8AunR6n+wa+D6B7pMJ/Zh+n/dOj1P9g18H0D3SYT+zD9P+6dHqf7Br4PoPEu0mF8mcuGa20u82v12K6lPUXzkOOnht8LMzXTW05ffkLXPA7uwXXoZIh4yxTqt8fkWeIYzQGiayGiLT8aR77uPgbBZoo5EerpHX6k2G6dbxoyLJeK5qQqGupBUgy07nMG9rXWJ6r8B9qukxK2zMlMsET0eiyvunBDPi2L0kk/wVGImDgHEk9ZN/sChAxzE+NbqW1eOR37So1OzPvMmz+N0lPiLZn08hcwhzAx9ucOJPEdXHjpouVDHSMwsslztI10b8crlW2y2Xid4wnEGVGGxzR+jI0OHSL8D1g3HaF85IxWOVq7j6Njkc1HIS1AkEAQBAEAQBAEAQBAEAQBAEAQBAEAQBAV20RjGAVBmDjFyT+UDfSLMpzAajW11ZDi1jcO26EJLYVuce85wL1NZ4j8xezhrOKc9x5mKl4KPOcD9TWeI/MTDWcU57hipeCjznA/U1viPzEw1nFOe4YqXgo85wP1Nb4j8xMNZxTnuGKl4KfHVWB5TaCsJ4DMPbyi6jave5Oe44r6a2SKa8X0hk9GUAntsPparfkiHkKlSrtqIhYYnNhnm7WwR1Ob473ka9jQ4hZ4UlxKsipbciGupX4EbDt3qvsYcKfh3nF6htQWjc1lrk9ZLhYKc2PDaLb1kKVHo6865cEMNZNRGpJjjlYz4oJubdZzb1ONFRqY1upVNr3PVY7Im4m0U2FtoSZI6mSU7gCGsHVcPue23V1qmRJlf8KojfFTTDZsa6z4neCe/PeVhfS39GX/fetPwmK1VxadZ8l+OUppfM4HTFzQZPhQALEjMGWcdLm9j+sT2eFXxPxaxUS2zL7n0FC9MOrvdey3gb6vON4QBAEAQBAEAQBAEAQBAEAQBAEAQBAEBFxWiE+GSwuJDZWOYSN4DgQSL8dVNj1Y5HJuOObiRUND96Gm9fP/B/Qt/6nJwTzMfQY+Kj3oab18/8H9CfqcnBPMdBj4qPehpvXz/wf0J+pycE8x0GPip5k8ktK2MudUTgAXJOSwA3n0F1NJSqtkanmRdRRNS6rkaPNs1E6uLYXSuaXWZe2Y8BuA39C9lqKjLyZceB80+uV0uGFt0vZOJa4/sNBS0rGmaR07hdzRlytH0b9Q6bE9Sy00z53KqJZqeJvrntpY2oub128E5/J52e2CZO10kkr44WA5n6b7bhcd//AJXaqo1VmtS7l3EaBX1CLJJZrE2qVc+zkRqyIXSlpNmXsXHgNAN56Fpaio279u/gYZK9VkVIm3TdxLjFdhIKbDWmaWQ1DxcRty2aOlxyn7N50G4lZYZ3TSLgT4E3+3PsejUvSmhRZf8AkXcmxO3nNdnEgYJsQaqryMc4AaucbWaOndv6Bx8VdUSshbid3GSjknqn4WNS29c8udyHrHNl6WOpyQSyyW9Jxy5b9DbN17VynWV7cUiW53kq2siifghzttXd3F55P9jXjFo6pr3MZGd5A5+hDmgcRYkX4doWbSE8bWLHtVfI2aL18zkkVERvr2e51peCfQhAEAQBAEAQBAEAQBAEAQBAEAQBAEAQBAEAQBAaRt/jf/1mHoMpHiGewnu617GjKb/2u7vc+c03XW/x2d/t917iHs5TNpcLNbMOcdIGniTfXv17gTrdW1T3TyJTs7+eczPQRNpIVq5dv8U54+mZT4fSS12NanVxzSO/Vb/uwA7FrlkZSxZbtnPqYIIpa+oz35qvBOdhP2qxVuQUlPpDFobfGcOviL37Tr0KmjgdfXSfMvknPkadJ1bbJTQ5Mb5rz4rmSsJpmUOG+dTi8r9IYzvFx6R6NPAdZsqp3uqpNTH8qbV557i+liZQw9JmT41+VOeUTrWxS0dNNXYudbucbvcdzR09nABbHvjpYupNh50UU1fP1rtXgnOxC0xzFWQUnmlJo0aSyDe93EX9p7hpvzU8DpXa+bbuThz+dptratkDOi02zevFedvhsPWyWy3LESzAiL4reL/wb7VytrtX8DNvp+Tui9Fa60svy7k4/j1OiMaAwAAADQAbgOiy8FVVVup9YiIiWQ9Lh0IAgCAIAgCAIAgCAIAgCAIAgCAIAgCAIAgCAr8dxMU2GukO8aNHS47h9/YCr6eFZpEYnKGWsqW08KyL3dpzjZ/DnVmM88ki+eV3VfdfpJ08ehe/UzJTxfD2Jz1HyNDTOrKj49m1V54mTarFfOMRDI/0cfMjaOPC4A6dAOoBco4NTHidtXNSWk6vpM2CP5UyT39uotK5ww/AhC0/4iYXkcN7W7rA+IHzis0adLm1i/I3Z18+yG6ZU0dTapv/ACO29Sc5J3qQNlMLa7NUz6Qw66/GcOFuI3acSQNdVfWzuS0UfzO9DLoyka69RN8jfNefHYQsSrZa7GNASXHLGzoHAfeT28FbFGymiz3ZqvPkZqieWuqMt+SJ1c7VLnFqltDh3msBvK4XnkG8XHojo08B1m6yQMWqk10nypsTnnuQ9GqlbQRdGhX4l+ZeeUTrW5H2P2c84l5WUfBNOg/XI4dnSe7ptZXVmqTAz5l8inRWjde7WSJ8Kea+3Hw4nSWizbDQDcvntp9giWyQ+oAgCAIAgCAIAgCAIAgCAIAgCAIAgCAIAgCAIAgOa7d4ryuKck08yLTtf8Y927uPSvodHQYI8a7V9D4/TVXrZtW3Y313+GzxJVZ/gdlxENJ6jV/S1ttR4EN7S4qqP/KqMf8AFuzt5z8DRL/gUaRp879vUnOXipF2PomtD6yb9HCOb1v6uy473DoVtdI5bQM2u9OfIo0TA1qOqpflbs7efNStaJK7HflSO7mtH3AePetC4KWHqTzX8mNEkr6nrXyT8IWO12INaG0kOkUOjvlP436bG/eT0LPRRKt55Pmd6c+Rr0pUNbali+Vu3rX8epJwxgoME85eBy8otC08G/rW8Ce4aXKrmVaqbVN+Vu3nnepdTtSgp9e/53fKnVzmvcmRU4BhT6zFDmJy3zSv46np6Sb/AGngtVTO2njy7ETngYKGkfWTfFs2qvO9TqkELWQhjAA1osAOAC+ac5XLddp9uxjWNRrUsiGRRJBAEAQBAEAQBAEAQBAEAQBAEAQBAEAQBAEAQBAV20GI+b4S+T41rM/eOg/HsBWimh1sqN8ewyVtT0eB0m/d27jn2x2HcvjOZ+rI+e8nieAJ7dewFe5XTaqKzdq5IfLaJp9fUY3bG5r27vfuI+L1bqzHiW65nBkY+Tew7OJPaVZBG2nhz3ZqU1Urq2q+Hetk7Ocy02wqGxU0dFEebGAZD0uOov4l3zh0LNQsWRzqh+1dnZzkbdLSNiY2kj2NzXt5z70MmFjzLZt1Qf00/Ni6m9P+ruaozf5NQkSfK3Ne3nLxJ0ydBpFnX535J2c5+BW7K4WJ8QL5P0UQzyE7jxAJ67EnqBWisnWJmFvzLkhj0ZSpPKr5PlbmvPr1GHG8QfWYxdoJBOSJvVfTvO/v6lOnhbTxWXtUrrKh9ZUfD2InPE6RgGEtpsOEY1dve7pcd/dw7Avn6mdZpFcuzd2H19FSNpokYm3f2lks5rCAIAgCAIAgCAIAgCAIAgCAIAgCAIAgCAIAgCAIDn/lFxHNWsgB0YMzv3nbvBv8y9zRcNmLIu/Lu59D5bT1Rie2FN2a9q7PL1PD/wDCbFAbpKo9+Qj2Zbd711P36u+5nr/36HF/xNHW/lJ6f9epi2LgbGyWskHNhaQ3rcRrbrsQPnqde5XK2Bu13pz6FeiI2xo+qfsamXbzl3lZhVK6sx4B2udxdIfk7z2dA7QtEz208N03ZIY6aJ1bVfFvW69nOSEja/EeWxctZ6EXMYBu03kDt07AFChh1cV3bVzUt0rU66fA3Y3JPuT8cPmezzKVv6SXnzEdHR4i3Y09Kop/8idZl2JknPO01Vi9DpW0zfmdm7ny7EJPk9wi7zUvG67Y+34zvu8VXpOosmqTtX7Jz1FugqPbO7sT7r9vE3teKfTBAEAQBAEAQBAEAQBAEAQBAEAQBAEAQBAEAQBAEB5keGxlxNgBcnqC6iKq2Q4qoiXU5NA01m0Yv/zZLnqbvI7mj7F9O5Up4Mtyef8A2fCsRaysz/kvl+EJe3FdymNFjfRiGQAbr73fbp81VaOiwQ4l2rn7GjTM+sqMCbG5e/t3EzaU+bbPQUg0c4cpL7bfSv8AQCqpP3p3zbtic9nqaNIr0aljpk2rmvPb6HzAj5rsxNVbnyfBxey478x+YlT+/UNh3JmvPO05Rf4tG+o/k7JOe30IexdAJMV5R/6OEZ3E7rj0fvPzVdXyqyPC3a7L356zPoiBJJ9Y75W5r9vfuIdXM+sx0kb5X2aOhu4eA396tY1tPDnuQzyvfW1WX8lsnUn4TadWoaVsVI2NnotAA/Ht4r5mR6vcrl2qfcRRNiYjG7EM6gWBAEAQBAEAQBAEAQBAEAQBAEAQBAEAQBAEAQBAEBRba1nJ7PvtvfZg+dv/AIQ5bdHx4506s+e883S82qpXcVy8dvlc1bYWMMM9S7dFGbdp1PfYW+cvS0iquwRJvU8TQrUZrKh2xqfn7eZW7NUxqNomZtecZHns52vabDvWirekUC27EMmj41qKtqu44l9fNRtJUmo2ifl153JsHYcot2m570pGJDAl+1TmkJFqKtUbxwp6ealhttII+RpWHmwsBPW4i2vXYX+cqNHtV2KZdrl556jXph6RpHTN2NTz59T0/wDw2xIG6Sqdfryfha301xP3qvqZ68+hJf8AF0db+Unp/wBepn8nWH5qt85GjBlb+87ee5unzlDSk1mpGm/PnncT0DT4numXdknau3y9Tf14Z9SEAQBAEAQBAEAQBAEAQBAEAQBAEAQBAEAQBAEAQBAaJ5Sar4aKIcAXkdug9jvFe1olmTn9x8z/APIJc2R9/t9yLJ8DsABudPJc9l7+FmN+krE/crV4NTn1KnfsaLRN7158k8xsd8FhlVU8WsysPyt9vHk12u/ckji4rdefE5on9qGWo4JZOfAg7E0nKbQMvujBee7QfxFp7ldpCTBAvXlz3GbQ8OsqkVd2fPeRat5q9oTb/myWafkk5R4Nt4KxiJBBnuTnzKJVWrq1t/Jbd2xPIsNuqkHFxE3RsLA0Dhci5+zKO5UaOYqRY12uW5q01KizpG3Y1ETnyN22VoeRwKNttSM7u12v2Cw7l49ZLrJnL3eB9Jo6DU0zW79q9qluspuCAIAgCAIAgCAIAgCAIAgCAIAgCAIAgCAIAgCAIAgOWba1GfaOT5NmjuAv9pK+l0ezDAnXmfFaYkV9W5OFk57ydt0cjaanH/Li177NH8p8VTo74scnFefU06aVGJFCn8U/H2PlX8FsDG3cZpMzuy5IPg2NGfuVrl+lOfVRL+zoxrd71vz4IfNmPgtnqufccvJtPQSPxczwSs+OeOPv58FOaN/apJpu5O3lUMGwlOHY8HHdGxz+r9X7ye5WaSfaGyb1sVaEjxVOJf4oq/b7ldTtNVtAL3+Fluf3S658BfwV7l1EHYhkYnSqvP8Akvl/0dfC+VPvQgCAIAgCAIAgCAIAgCAIAgCAIAgCAIAgCAIAgCAIAgOSw/DbVDiHz37i+/sX1Dv26bsb9j4Zn71d2u8rkjbifNtHJ8kNaPog+0lV6ObaBOu5Zpl+KrcnCyc+JM235kFLD6uLXvs2/wDCVVo/4lkk4rz6mjTPwNih4J7J9j5VfB7ARjjLKSewF2v8LEZ8da5eCc+ol/b0W1PqX39kPmzXwezdZN0tEYPQSCPa5q7V/HURM7+fAaO/bpJpe7nxMewFPm2gDv1GOd3mzf8AUVLSb8MFuK/n7Feg48VTi4Iq/b7nTF86fYhAEAQBAEAQBAEAQBAEAQBAEAQBAEAQBAEAQBAfCUB4dO0b3NHeFLC7gRV7U3mOSrbyLi1zTlaToQdwXUjddEVCKyNwqqLsOY7Fx32ki6sx8GO++y+jr1tTu7vU+M0Q29Yzv9FMWJ/C7UPB+NOW92fL7FKL4KZF4JfyIVH7tc5F3ut52J238t9oSP1WNHtd96p0Y20HaqmnTjr1VuCJ7/czbW83BaKP/LuR15Wf9yhRfFLK7r9yzSl208DOr7IfPQ8n3/Vm9h/7F35q7sTn1OZR6K/+zuf/AMk3ybtA5eRxAADRc7vjE6/RVOlVVcDU6zRoBERJHr1fc3ZtSw7ntPeF4+Bybj6NJGrvQyNcDuIXLErop9XDoQBAEAQBAEAQBAEAQBAEBgnqQ34r3Hoa0n7bWU2sxb08St0iN3L4KV02MyD0aWd3aGgfzH2K9tM1dsiefsZXVb0+WJy+HuQJccrPi0RHa6/sAV7aWm3y+RldW1n8YPMhSYtiZ3U7W9jT971ckFEn8/P8Gd1XpNdkaJ3fkiyVeKk+i8dQYz7xdWJHQJv81KHS6WXdbuaRZG4o7fy/cQPZZWotCnApcmlXbcXknoR3UGInf5we15/qU0lo02YfD8FS0+kl24vH8mF+C1p3xyntP91NKmmTYqFa0Veu1HeP5MXubqvUP+z8VLpkH1IVfplX9Cnz3N1XqH+A/FOmQfUg/TKv6FNg2YwieOgq80bmudFlYDxNnaDvssNXURPfHZ10Rc/I9bR1HPFFNibZVSyduZ52MwWaLGs8sbmtDDqek2/uu19TE+LCx11uR0TQzxVGKRtkspEo8CqPdEyR0Tg3lg8k23Z8196tfVQ6hWo7O1vIoioKnpaSKzLFfzue9qcEqJceleyJzmm1iLa2Y0dPUuUdTCyFrXOz/JLSVDUS1LnsZdMvRCbtlhM0tTEIo3OayIC4tvudN/QAqaCoiY12N1lVTRpaknlexI23REPOJYPMdkaeFsbi9ri5zdLi5ef9S7FURdKe9Vyt7exyooploY4mtuqLdfP3GH4POzZCojMbhI97bN4kAs1/m8ElqInVTHYskT3EFHOygkZh+JVTLqyNf9zdV6h/2fit3TYPqQ8n9Mq/oUe5qq9Q/wCz8U6bB9SHf0yr+hT2zAawbopB2H+64tVTrtchJtBWt2NXxMzcMrxubOOx5/qUFnpF2qngWJS6RTZi8fyZW0uJA6Gp+mfYXKKyUS/T4E0h0mn1eP5JDDig3ct35T7VWvQV4eZcn6snHyMzKrFQdzz2sZ+CisdAu9PFSxJdLJuXwaSWYpig3wA9rfwcFWsFCv8ALz/BclTpRP8A1p4fkkxY1iHxqQHsuPa4qtaak3Sc+Ba2s0h/KH7fdSVHjtVfnUL+0PHsLfvVS0sG6VPAvbW1X8oF8UJkWMvPpUtQOwNP+pVLTt3SN8/Y0Nq3rtid5e5Pgqw74sjT8ph9u5UujVN6eJobKjtyp3KSFWWhAEAQGuY/tQYcUZS08Dqmoc3PkDgxrWXtd0jtBuP9ri+mKnxNV7nWbs4+RTJLhdhal1JmA4rNMHielkpnsto5zXMde/oyN9K1tdOIUJY2tthdckxyu2pY1/CttaqpoRNBhr3sN7ETxjUGxFnAHf1LRJSxxuwuksvYpUyd70ujfMvKLaEP2omonRljo2CRrs1w9htcgWFrEgePQqHQ2iSRF25dhYkl3qw+nHwdrPMmszERcrJJm0aL2DcttT6PEaOXNT+1rFXfY7rPjwd5RYVtrVVNCJYMNe9huARPGNRoRZwB3rRJSxxuwuksvYpUyd70ujfMsdp9sGUOJU8crCWzek/NYMALQSRbUa34blVBTLK1ytXYSlnSNyIu8n1eOBm0sNJkvyzHvz33ZBe2W2vioNivGr77CayWejeJQVm2tTFWxxPw54fMXCIcsznZbE6gWGhG+29aG0sbmq5JMk25KVLO5FRFbt6ywq9qJIaSmdPTOjfUVDYOTMgJZmJAeXNFj02VTadHK5GuuiJfYTWVWol02rYm47jwpq+mjLC7ziTkwb2y7tbW139ShFDja5b7EuSfJhVE4lrUS5KdzrXygm3YLqpEutia5GpYJtfU1UEckeHvMUhtynLMsAHZXOykA6EO4cFrlpmRqqK/NOpSiOZz0RUbl2mSr2um/wCOT08FE+cwZc7mytbo9ocOa4dosL7lxtM3A17n2v1HVmdiVqNvYuNmsejrcO5WMObZxY9jxZzHttdpHeD39ypmhdE7CpOORJEuhWYFtmyp2jlpRGW5M2SQnSTk3hjrC3T1ncrZaVY40ffb5XIMnRz1bYbZ7Ytw6aEOjMglzXIdbKGllzaxv6X2JTUqzotltYTTpFa6bTNtntW3D6BkhZypkdlDQ62gaSXXsdNw+cuU1OszlS9rHZpkiS562g2mFNs9HVCMyCQsAaHW/SC451iuRQayRWXtt8jskuBmKww3GauSciWgdC0NJDjMxwLhubZtzr0o+KNEyffuUNe9drbd5GpttGO2KdiHJkBt7x5tcwfkDc1uN2ndxUlpVSbVXIpOmq1h8n21Y3YkYhyZINgI82ublMhGa3Czju4LqUqrPqrnNemq1hnxfagxVzKaGndUVTmcoYmuDWsb0uldoNdN3hcXjHTo5qvc6zdl/wAEnzWXCiXU9YDtNy2Ivpp4XU1SxucxucHBzD8ZkjdHcP8AYNuS0+BqPat28RHLiXCqWUgP2ymNfPHDQyTNp3lj3NkbfTiGEXOg3C6sSlbharn2v1Edc66ojb2JU+2UXuNdiETHPYLcwnK65eGFpOoBBN+N+9RSldrtUu06s7Uj1iHvF9qhCaZkcRlnqbFkQdazSLl7nWNgOm3AngVyOnxYlVbIm86+bDZES6qbENyzFx9QBAEAQGp7T7KSzYu2rpKg09Q1mQki7XN1IBHDfxBGg00WuGoa1mre26GeWFXOxtWymPY/H6mTFKijrWs5aAA54/Rc1wB1HTq08N+4W17UQxta2SPYvEQyOVysftQo/JbSVh2ehdHURsgEhzRmK7iA/nDlL6X14aXV9c6JJFRW58blVKj8CWXItttB5ttTQ1w0bn83mPDJJfKT1Al58FVTfHE+LvTuLJvhe1/d4nvydt5aSrr3b6mYiP8A6MXNZ94+aFyr+HDF9Keain+LFJx9EKXyW0lY7Z6F0dRGyASHNGYruID+cOUvpfXhpdXVzokkVFbnxuV0qPwJZciftvQNqNtaKB/oyxVDD1XiNj2ggHtCrpnqyF7k3K31JTtxSNbxuVGy9c9+11FDP+npmTwSdeRvNd1gttrxsSrp2IkT3N2OsqFcTlWRrV2pdDYdsf8A5xhX7838saz0/wDwS933Lpf+VneY/Ki1xZQhjg15rIw1xFw1xvZ2XjY2NuK7Q2+O/wBKnKm/w24oVm0NHVR7R4d51UtnBqRlDYgzKbtubgm6tidGscmBtsuNyEjXo9mJb58DoeI/+3yfuO/lK85vzIbF2Gi+Sylqvc9TPFQwU/wnwPJc79JIP0ub9bnbupb650escmHPLO/ZuMtKjsCLfIq8RxGrptq8VmpGxODORMoeHFwZyfpNAcBpzib8Owq1jI3xRNffO9vErc57Xvc3qL3CnR4f5Ppqlk3LOkDpuVtYOlks1oy/F52UEdN924Z5LzVCMVLWyt1IWstHErr33mn0te2lhw2QQ1MZp3ETvkiLWFs555znfa7rX3rY5iyLIl0W+yy55bDOjsCMWy5bcuJtG21D51thHTcfMpnDqc+7Wn6QHgstM/Vwq/8A2TyL5m45MPUprTKs4jh4cdRR4bIXX38u5ro9e1rA5asOodb6nJ4bfuUYtal+DV8S42plLvJRRkHW0Av1htvaFRAlqt/eWyr/AI7e43fBKWrZI7zqojmBAyhkeSx4k6m/BYpHRr8jbd9zUxHp8y3ObSNLK2XDRuficbsv+S8cp9gYwr0kzak3+q+KZGLYqx/7J4HynYXVcWGH4mJvdl/yY28pu6CHOP8A4RckWb/VPFcgmapH/t5G0bPaeVHEA70jHGW9bA1gNur0R2rLN/4sdusuj/539x5xvXytUOX0hC8vt+plltfqvfvK7F/4j78U+wf/AOQ23BTXpMVq6WuxKWmEXJCptM5zXOewG4EjWhwBA678OF7aEjikbG1972y4dhSr5GK9W7LlpjuEx0vkfkjik5VpDH8puDy+aM5gOAtbuCqikWSsRXJbb6KSlYjKZUTq9UPuyDxDtm9tVrNPCw0sp9ExBo+CaPikW78pPEX5UJihRWbEVbp18SUXwyqjtq7OzgdHXnGwIAgCAICgxbZt0uImaOrqYHEBpax4yEDd8G4EA9a0Rzo1uFWovqVOjut0VUM2z2zkVIJC10kkkpvJLI7M9xG65sBYXOllGWd0lr5ImxE2HY4kZe28o6PydthpwyKur42Dc1koaNd5sGWWh1crlu5jV7ipKVE2OXxNhx3A2VeCOppS7K4N5wtmu0gh1yN9x9pWaKVY342l0kaPbhUkYRhzKfC44I75Y2hoJ3m3E24k3PaVGR6vcrl3nWtRrUahq1H5O2w04ZFXV8bBuayUNGu82DLLW6uVy3cxq9xQlKibHL4l9PgLH4zT1Je8vpmua0XFnZ25SXaXJtroRqs6TKjHMtkv2LVjRXI7gYXbLw+6oV4Lmy5cpaLZXc0tzEWvfLYb/ihd6Q7Varcc1TdZrN5IxPA2T4tTVDnPDqYuLALWOcAHNcX4DcQosmVjHMTf9iTo0c5HcD5j+Cx1LoDI9zeRmbKzKQLubuBuDp2WK7FK6O9k2pYPYjrX3Zn3GMCZU1tPI9zwaeTlGBtrE6aOuDppwsuRzKxHIm/IPjRyoq7iwqGh0RYTbMCOvUW0VaZZklIWz2Dso8GZTxuc5jM1i+2bnOc83sAN7jwVk0qyvV67yLGIxuFDHQ4FHHjFRUBznOqcmdrrFoyNyiwtfdvuSjpnOY1nD7hGIjldxKj3BwDCTTcrNyHLCYRktsN/wVy2+Tcbb7i99Te7pj8eOyXtb89pX0duHDu2l5tBg8dZhD6eW4a+1y21wQQ4EEg8QFRFKsT0e0skYj24VItHs6xmMsqeUkfIynFOMxbYtBvnNmjnE36tdym6dVYrLZXucSNEdi6rGLC9k4IIqprC7/FFxkvbmh2bmtsNwzOte+9dkqXvVqr/ABONha29t5jqtj4pNmI6EyS5IyCHAtz80ki5y249HBdbUubKstkuvgcWFqswHrCNlzBiDZDW1str/Byy5mG4I1bl16e0JJUY22wNTsQMhwrfEq9qnqfZSF21ra8ucJGi2XTKTlczMdL3sengFxKhyRLFuCwtWTWbxBspC3ax1eHOMjhbLplBytZmGl72HTxKLUOWJItwSFus1m8yY5szHUVrJw+SCdgs2WIgOy/quBBDm6nQhcinVjVba6LuUk+JHKi7FGBbMx01Y+YvkmnkFnSykF2XTmgAANboNB0DoCSzq9EbayJuQ4yJGqq7VMmH7OxRS1Ju54qnF0jX2LdQQWgADSxO+64+Zzkb/rsOpGiX6yCzYyIbKvoDLMYnG4JLc7RnD8rTltbMOIO89VrOlO1qS2S5DUN1ervkSMb2WiqqKFjnSMdAQYpWEB7S0Aby0jg07t4HQoRVDo1VU37U3EnxNeiX3F4wWYATc239PXoqC09IAgCAIAgCAIAgCAIDiGBYXh/vfvnlcxlW0SGNwlIkztvyYEYdrrbh+K9yWSfpGFubct2XWeWxseqxKuee8tsbcJsHwc4hbK5zuVLyRdlm2c51wQS3KSetUxfC+XVdxa/4mx6wsNkhDHt66PDXE0fIXmAc50YlubWc4nW2Xj+t0G1dRiWBHTfNfLjYlFhSW0ey2faetjsJixWCatrWmYySubE1zjljiAFmtaCADrv6r7ybqiR1OqRx5WTPrU7CxJUV78/Y+7P4u+ihxOnJMjaIF8GY3Ia5ri2MnoFmeJ6guSxpKsb9mLJfcRvVmNv07DFhGA0L9nY6rE3tdNUjOZZZS066taznACzbaD2WAlJNMkishTJNyJ6hkbFYjpNqkryimI+TxnJP5SIPja1+fPcNOW5fc5jodVCjxJULdLLmdqFTVZLlkVsEVJFtnRtwh1y5zvOWxvc+PkhbVxJI3F1uu3G17VWR0L1n7rpZblaIxsjdV39hZeUamdXYvDQM+LFJUP7Q0si/jJB6nKqjckTFlXiie/kWVCLI5I07fYtsBxzlvJ0Kgm7mU78545o2kE9+W/eqpYcNRg6/UsjkvDiXh6Gp+TKt8yo6lkno+bsrGDpbks/7cje5a61utVqpxVvsZ6Z2BFReFzN5JonR41MJDd88EdQT053Odf8AjHio16o5iW2IqodpUVHLddqIpFwmoMflMfU/ElqpaR56w1uQd7g36KnI29MjN6Ijvci1VSbFuVVQ+icy+VBlXfmCqdSs/wDzhynXoJeT3lLYaVY99sXip26rPjvle3kSNuBRe+K3/iFuR80H6/p8o+36Pnbs3Uo0ut6P+1tv1cE4nZ9Xrk1my3X9jdtjqajZgodQC0Eji8Hn6uHMJ+E5w9C3csNQ6VX2l2p2fY0woxG/Bs7/ALl4qC0IAgCAIAgCAIAgCAIAgCAIAgCA0Lya7MRDZuN1TSME4e7WWIZxZ3NPOF+xehW1DllVGOy6lyMlNEmBMTc+wn7aUD5cdw+0bpGNmdylmlzQ0hvpaWA371VTvRrJM7LYnM1VczLeYdnKSWg2lkpBHI6jlvLA8NJbE8+lE51uaNDa56N5cVKZzZo0kv8AEmS9fWcjasb1Zb4VzTq6iFs++XCTNTSU1RNCZDJTyQM5S7XAcxwBu0iw37yTwsTOVG1Nno5EXYt8u8jHeG7VRVTdbMkbP7NyTU1fLVNMT667WsOro47ODSflajT5I3XIEZZ2tVjWZ4fNTscSqjld/Ir4KmWLZnzGrw+eWWJjmRPjiEsR0LWPD/imxHXYdwsVrXSa1j0RFzW62XrIoqtZgc1VVOq6HnE8FqG+SuCAwvMzXtLo2jM4DlHO3NvwI7F1krFqnOvl+Djo3JAjbZls+gkoNsWyU8T3UtXpOyNpIilG6XKBzWm+vD0vkhU42zQ2cvxN2dacCzCscl2pku3t4kLD9mpK3H6uqmkq6W8nJRCNxic6JgAzatuWnmnTS996sfO2KNjGojsrrfPNSDYle9z1VU3cCJRYZPS4RitE2OaRhaXU78hOflGZXAOAs51sl7cQ7RSdIyR8Ul0Rd/VYi1jmNezNeHeR9pdmqh2F4cIWPDn07KWos0ktaeTPOFuaAeUuTuUoZ2I6TEu9XJ5nJY34WW4WU2aDD3x+UoPbG4QmiDM4acgc2TRubdfK0adazK9FprKueK/kXo1UmvbKxrowSd2xtU8RSCcVzqqFpYcxIczUNtc83PbpWjWsSZqXyw4VKcDtW5bZ3uhmOBTRbPYVaOR0jatks1mkubyhL3lwA0sLNJPQua1rpJc8rKid2w7q3IxnG91J2PyyU/lFbUimqJ4/NRHeGMu5xkcbX0G7r4hQiRr6fBiRFvfNeolIqtmxWVUtuNpwHFjU07nGnngyutlmZlJ0vcC5uOCySx4FtiRew0MfiS9lTtLRVEwgCAIAgCAIAgCAIAgCAIAgCAIAgCAIAgCAIAgCAIAgCAIAgCAIAgCAIAgCAIAgCAIAgCAIAgCAIAgCAIAgCAIAgCAIAgCAIAgCAIAgCAIAgCAIAgCAIAgC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xQSBhUTEhQVFRUWGB8ZFhcYGR8fGxwYGhkbGh0YHxUaHCghGiExHRwUIT0iJSkrLi4uGSEzODMsNygtLi0BCgoKDg0OGxAQGzIkICY2LywyNDIsLCwsNCwsNywyLCwsLywwLCwsNCwsLDQwLCwsLCwsLCwsLCwsLCwsLCwsLP/AABEIAMoA+QMBEQACEQEDEQH/xAAbAAEAAgMBAQAAAAAAAAAAAAAABAUDBgcCAf/EAE0QAAEDAgMDBwUMCAQFBQAAAAEAAgMEEQUSIQYxQRMiUWFxgZEHFDJTsRYXI0JigpKTocHR0zNSVXKistLhJGPC8BVDc+LxNDU2RIP/xAAaAQEAAwEBAQAAAAAAAAAAAAAAAgMEAQUG/8QAOxEAAQMCAgYIBQQCAgIDAAAAAAECAwQREiEFEzFBUfAUYXGBkaGx0SIyUsHhFSNCUyRiM/E0QwZysv/aAAwDAQACEQMRAD8A7igCAIAgCAIAgCAIAgCAIAgCAIAgCAIAgCAIAgCAIAgCAIAgCAIAgCAIAgCAIAgCAIAgCAIAgK7aSrdDs9USsID44nvaTqMzWkjTjqFZC1HSNau9UIPVUaqocY99Cv8AWR/VtXt/p8PBfE8vpko99Cv9ZH9W1P0+HgviOmSj30K/1kf1bU/T4eC+I6ZKPfQr/WR/VtT9Ph4L4jpko99Cv9ZH9W1P0+HgviOmSnz30K/1kf1bU/T4eC+I6ZKPfQr/AFkf1bU/T4eC+I6ZKPfQr/WR/VtT9Ph4L4jpkp998+v9ZH9W1P0+Hh5jpspsOwnlDnm2iZDVOYWSAtYQ0NtJvbqOmxbbpIWaqomMjVzN3oXU9W5z8Ljq68k9EIAgCAIAgCAIAgCAIAgCAIAgCAIAgCAIAgK/aGsdDgM8zQ0ujie9ocLtJa0kAgEXGnSrIWo+RrV3qhF7sLVU5D76tX6mk+rf+avY/TouK+Kex5fTn8EHvq1fqaT6t/5qfp0XFfFPYdOfwQe+rV+ppPq3/mp+nRcV8U9h05/BB76tX6mk+rf+an6dFxXxT2HTn8EHvq1fqaT6t/5qfp0XFfFPYdOfwQe+rV+ppPq3/mp+nRcV8U9h05/BB76tX6mk+rf+an6dFxXxT2HTn8EHvq1fqaT6t/5qfp0XFfFPYdOfwQpcW2xqKiozSCLTc0NIaOwZvt3rZDE2Ftmp7nnVUfSXYnuXs3J5DCtr5aefO2Gnc4eiXsccvWAJAL9aTR61uFVVE6hSxMp3YkS69e47nsxjArMCinFgXt5wHB40c36QPdZfOTxLFIrD6OKRHsRxaqosCAIAgCAIAgCAIAgCAIAgCAIAgCAIAgCAr9oagR4DPI5jZGsie4xu9FwDSS03B0O7cVZC1XSNRFtmhF62aqnHvdzS/sij8GflL2ehyf2r5+55nS2fQnPcPdzS/sij8GflJ0OT+1fP3HS2fQnPcPdzS/sij8GflJ0OT+1fP3HSmfQnPcPdzS/sij8GflJ0OT+1fP3HSmfQnPcPdzS/sij8GflJ0OT+1fP3HSmfQnPcPdzS/sij8GflJ0OT+1fP3HSmfQnPcDtzTW0wmj+i38pOhyf2rz3nFqmfQhrs2MMdKXGmhF+DWtAHY0NsFvbZqWPHfTyPcrlkXuyT1LOLaqBmHcmzDqbPxleGvN+JAdHYdm7tWd0LnSYletuCZG5jkjhwN28V+JfMqf8AijL/APp4/Af0rVfqPP6K/wDsXnvOmeTTa+F9YKNlO2nBBc0h187wBe/NGuUE9jexeLXU77a1XX7rWQ9+ilYiatqeK3VTpS8s9EIAgCAIAgCAIAgCAIAgCAIAgCAIAgCAICv2hlYzAZ3SszxtieXs3ZmhpJbfrFwrIkVZGo1bLdCL1RGqqnIPdJhP7MP0/wC69jo9T/YeZr4PoHukwn9mH6f906PU/wBg18H0D3SYT+zD9P8AunR6n+wa+D6B7pMJ/Zh+n/dOj1P9g18H0D3SYT+zD9P+6dHqf7Br4PoPEu0mF8mcuGa20u82v12K6lPUXzkOOnht8LMzXTW05ffkLXPA7uwXXoZIh4yxTqt8fkWeIYzQGiayGiLT8aR77uPgbBZoo5EerpHX6k2G6dbxoyLJeK5qQqGupBUgy07nMG9rXWJ6r8B9qukxK2zMlMsET0eiyvunBDPi2L0kk/wVGImDgHEk9ZN/sChAxzE+NbqW1eOR37So1OzPvMmz+N0lPiLZn08hcwhzAx9ucOJPEdXHjpouVDHSMwsslztI10b8crlW2y2Xid4wnEGVGGxzR+jI0OHSL8D1g3HaF85IxWOVq7j6Njkc1HIS1AkEAQBAEAQBAEAQBAEAQBAEAQBAEAQBAV20RjGAVBmDjFyT+UDfSLMpzAajW11ZDi1jcO26EJLYVuce85wL1NZ4j8xezhrOKc9x5mKl4KPOcD9TWeI/MTDWcU57hipeCjznA/U1viPzEw1nFOe4YqXgo85wP1Nb4j8xMNZxTnuGKl4KfHVWB5TaCsJ4DMPbyi6jave5Oe44r6a2SKa8X0hk9GUAntsPparfkiHkKlSrtqIhYYnNhnm7WwR1Ob473ka9jQ4hZ4UlxKsipbciGupX4EbDt3qvsYcKfh3nF6htQWjc1lrk9ZLhYKc2PDaLb1kKVHo6865cEMNZNRGpJjjlYz4oJubdZzb1ONFRqY1upVNr3PVY7Im4m0U2FtoSZI6mSU7gCGsHVcPue23V1qmRJlf8KojfFTTDZsa6z4neCe/PeVhfS39GX/fetPwmK1VxadZ8l+OUppfM4HTFzQZPhQALEjMGWcdLm9j+sT2eFXxPxaxUS2zL7n0FC9MOrvdey3gb6vON4QBAEAQBAEAQBAEAQBAEAQBAEAQBAEBFxWiE+GSwuJDZWOYSN4DgQSL8dVNj1Y5HJuOObiRUND96Gm9fP/B/Qt/6nJwTzMfQY+Kj3oab18/8H9CfqcnBPMdBj4qPehpvXz/wf0J+pycE8x0GPip5k8ktK2MudUTgAXJOSwA3n0F1NJSqtkanmRdRRNS6rkaPNs1E6uLYXSuaXWZe2Y8BuA39C9lqKjLyZceB80+uV0uGFt0vZOJa4/sNBS0rGmaR07hdzRlytH0b9Q6bE9Sy00z53KqJZqeJvrntpY2oub128E5/J52e2CZO10kkr44WA5n6b7bhcd//AJXaqo1VmtS7l3EaBX1CLJJZrE2qVc+zkRqyIXSlpNmXsXHgNAN56Fpaio279u/gYZK9VkVIm3TdxLjFdhIKbDWmaWQ1DxcRty2aOlxyn7N50G4lZYZ3TSLgT4E3+3PsejUvSmhRZf8AkXcmxO3nNdnEgYJsQaqryMc4AaucbWaOndv6Bx8VdUSshbid3GSjknqn4WNS29c8udyHrHNl6WOpyQSyyW9Jxy5b9DbN17VynWV7cUiW53kq2siifghzttXd3F55P9jXjFo6pr3MZGd5A5+hDmgcRYkX4doWbSE8bWLHtVfI2aL18zkkVERvr2e51peCfQhAEAQBAEAQBAEAQBAEAQBAEAQBAEAQBAEAQBAaRt/jf/1mHoMpHiGewnu617GjKb/2u7vc+c03XW/x2d/t917iHs5TNpcLNbMOcdIGniTfXv17gTrdW1T3TyJTs7+eczPQRNpIVq5dv8U54+mZT4fSS12NanVxzSO/Vb/uwA7FrlkZSxZbtnPqYIIpa+oz35qvBOdhP2qxVuQUlPpDFobfGcOviL37Tr0KmjgdfXSfMvknPkadJ1bbJTQ5Mb5rz4rmSsJpmUOG+dTi8r9IYzvFx6R6NPAdZsqp3uqpNTH8qbV557i+liZQw9JmT41+VOeUTrWxS0dNNXYudbucbvcdzR09nABbHvjpYupNh50UU1fP1rtXgnOxC0xzFWQUnmlJo0aSyDe93EX9p7hpvzU8DpXa+bbuThz+dptratkDOi02zevFedvhsPWyWy3LESzAiL4reL/wb7VytrtX8DNvp+Tui9Fa60svy7k4/j1OiMaAwAAADQAbgOiy8FVVVup9YiIiWQ9Lh0IAgCAIAgCAIAgCAIAgCAIAgCAIAgCAIAgCAr8dxMU2GukO8aNHS47h9/YCr6eFZpEYnKGWsqW08KyL3dpzjZ/DnVmM88ki+eV3VfdfpJ08ehe/UzJTxfD2Jz1HyNDTOrKj49m1V54mTarFfOMRDI/0cfMjaOPC4A6dAOoBco4NTHidtXNSWk6vpM2CP5UyT39uotK5ww/AhC0/4iYXkcN7W7rA+IHzis0adLm1i/I3Z18+yG6ZU0dTapv/ACO29Sc5J3qQNlMLa7NUz6Qw66/GcOFuI3acSQNdVfWzuS0UfzO9DLoyka69RN8jfNefHYQsSrZa7GNASXHLGzoHAfeT28FbFGymiz3ZqvPkZqieWuqMt+SJ1c7VLnFqltDh3msBvK4XnkG8XHojo08B1m6yQMWqk10nypsTnnuQ9GqlbQRdGhX4l+ZeeUTrW5H2P2c84l5WUfBNOg/XI4dnSe7ptZXVmqTAz5l8inRWjde7WSJ8Kea+3Hw4nSWizbDQDcvntp9giWyQ+oAgCAIAgCAIAgCAIAgCAIAgCAIAgCAIAgCAIAgOa7d4ryuKck08yLTtf8Y927uPSvodHQYI8a7V9D4/TVXrZtW3Y313+GzxJVZ/gdlxENJ6jV/S1ttR4EN7S4qqP/KqMf8AFuzt5z8DRL/gUaRp879vUnOXipF2PomtD6yb9HCOb1v6uy473DoVtdI5bQM2u9OfIo0TA1qOqpflbs7efNStaJK7HflSO7mtH3AePetC4KWHqTzX8mNEkr6nrXyT8IWO12INaG0kOkUOjvlP436bG/eT0LPRRKt55Pmd6c+Rr0pUNbali+Vu3rX8epJwxgoME85eBy8otC08G/rW8Ce4aXKrmVaqbVN+Vu3nnepdTtSgp9e/53fKnVzmvcmRU4BhT6zFDmJy3zSv46np6Sb/AGngtVTO2njy7ETngYKGkfWTfFs2qvO9TqkELWQhjAA1osAOAC+ac5XLddp9uxjWNRrUsiGRRJBAEAQBAEAQBAEAQBAEAQBAEAQBAEAQBAEAQBAV20GI+b4S+T41rM/eOg/HsBWimh1sqN8ewyVtT0eB0m/d27jn2x2HcvjOZ+rI+e8nieAJ7dewFe5XTaqKzdq5IfLaJp9fUY3bG5r27vfuI+L1bqzHiW65nBkY+Tew7OJPaVZBG2nhz3ZqU1Urq2q+Hetk7Ocy02wqGxU0dFEebGAZD0uOov4l3zh0LNQsWRzqh+1dnZzkbdLSNiY2kj2NzXt5z70MmFjzLZt1Qf00/Ni6m9P+ruaozf5NQkSfK3Ne3nLxJ0ydBpFnX535J2c5+BW7K4WJ8QL5P0UQzyE7jxAJ67EnqBWisnWJmFvzLkhj0ZSpPKr5PlbmvPr1GHG8QfWYxdoJBOSJvVfTvO/v6lOnhbTxWXtUrrKh9ZUfD2InPE6RgGEtpsOEY1dve7pcd/dw7Avn6mdZpFcuzd2H19FSNpokYm3f2lks5rCAIAgCAIAgCAIAgCAIAgCAIAgCAIAgCAIAgCAIDn/lFxHNWsgB0YMzv3nbvBv8y9zRcNmLIu/Lu59D5bT1Rie2FN2a9q7PL1PD/wDCbFAbpKo9+Qj2Zbd711P36u+5nr/36HF/xNHW/lJ6f9epi2LgbGyWskHNhaQ3rcRrbrsQPnqde5XK2Bu13pz6FeiI2xo+qfsamXbzl3lZhVK6sx4B2udxdIfk7z2dA7QtEz208N03ZIY6aJ1bVfFvW69nOSEja/EeWxctZ6EXMYBu03kDt07AFChh1cV3bVzUt0rU66fA3Y3JPuT8cPmezzKVv6SXnzEdHR4i3Y09Kop/8idZl2JknPO01Vi9DpW0zfmdm7ny7EJPk9wi7zUvG67Y+34zvu8VXpOosmqTtX7Jz1FugqPbO7sT7r9vE3teKfTBAEAQBAEAQBAEAQBAEAQBAEAQBAEAQBAEAQBAEB5keGxlxNgBcnqC6iKq2Q4qoiXU5NA01m0Yv/zZLnqbvI7mj7F9O5Up4Mtyef8A2fCsRaysz/kvl+EJe3FdymNFjfRiGQAbr73fbp81VaOiwQ4l2rn7GjTM+sqMCbG5e/t3EzaU+bbPQUg0c4cpL7bfSv8AQCqpP3p3zbtic9nqaNIr0aljpk2rmvPb6HzAj5rsxNVbnyfBxey478x+YlT+/UNh3JmvPO05Rf4tG+o/k7JOe30IexdAJMV5R/6OEZ3E7rj0fvPzVdXyqyPC3a7L356zPoiBJJ9Y75W5r9vfuIdXM+sx0kb5X2aOhu4eA396tY1tPDnuQzyvfW1WX8lsnUn4TadWoaVsVI2NnotAA/Ht4r5mR6vcrl2qfcRRNiYjG7EM6gWBAEAQBAEAQBAEAQBAEAQBAEAQBAEAQBAEAQBAEBRba1nJ7PvtvfZg+dv/AIQ5bdHx4506s+e883S82qpXcVy8dvlc1bYWMMM9S7dFGbdp1PfYW+cvS0iquwRJvU8TQrUZrKh2xqfn7eZW7NUxqNomZtecZHns52vabDvWirekUC27EMmj41qKtqu44l9fNRtJUmo2ifl153JsHYcot2m570pGJDAl+1TmkJFqKtUbxwp6ealhttII+RpWHmwsBPW4i2vXYX+cqNHtV2KZdrl556jXph6RpHTN2NTz59T0/wDw2xIG6Sqdfryfha301xP3qvqZ68+hJf8AF0db+Unp/wBepn8nWH5qt85GjBlb+87ee5unzlDSk1mpGm/PnncT0DT4numXdknau3y9Tf14Z9SEAQBAEAQBAEAQBAEAQBAEAQBAEAQBAEAQBAEAQBAaJ5Sar4aKIcAXkdug9jvFe1olmTn9x8z/APIJc2R9/t9yLJ8DsABudPJc9l7+FmN+krE/crV4NTn1KnfsaLRN7158k8xsd8FhlVU8WsysPyt9vHk12u/ckji4rdefE5on9qGWo4JZOfAg7E0nKbQMvujBee7QfxFp7ldpCTBAvXlz3GbQ8OsqkVd2fPeRat5q9oTb/myWafkk5R4Nt4KxiJBBnuTnzKJVWrq1t/Jbd2xPIsNuqkHFxE3RsLA0Dhci5+zKO5UaOYqRY12uW5q01KizpG3Y1ETnyN22VoeRwKNttSM7u12v2Cw7l49ZLrJnL3eB9Jo6DU0zW79q9qluspuCAIAgCAIAgCAIAgCAIAgCAIAgCAIAgCAIAgCAIAgOWba1GfaOT5NmjuAv9pK+l0ezDAnXmfFaYkV9W5OFk57ydt0cjaanH/Li177NH8p8VTo74scnFefU06aVGJFCn8U/H2PlX8FsDG3cZpMzuy5IPg2NGfuVrl+lOfVRL+zoxrd71vz4IfNmPgtnqufccvJtPQSPxczwSs+OeOPv58FOaN/apJpu5O3lUMGwlOHY8HHdGxz+r9X7ye5WaSfaGyb1sVaEjxVOJf4oq/b7ldTtNVtAL3+Fluf3S658BfwV7l1EHYhkYnSqvP8Akvl/0dfC+VPvQgCAIAgCAIAgCAIAgCAIAgCAIAgCAIAgCAIAgCAIAgOSw/DbVDiHz37i+/sX1Dv26bsb9j4Zn71d2u8rkjbifNtHJ8kNaPog+0lV6ObaBOu5Zpl+KrcnCyc+JM235kFLD6uLXvs2/wDCVVo/4lkk4rz6mjTPwNih4J7J9j5VfB7ARjjLKSewF2v8LEZ8da5eCc+ol/b0W1PqX39kPmzXwezdZN0tEYPQSCPa5q7V/HURM7+fAaO/bpJpe7nxMewFPm2gDv1GOd3mzf8AUVLSb8MFuK/n7Feg48VTi4Iq/b7nTF86fYhAEAQBAEAQBAEAQBAEAQBAEAQBAEAQBAEAQBAfCUB4dO0b3NHeFLC7gRV7U3mOSrbyLi1zTlaToQdwXUjddEVCKyNwqqLsOY7Fx32ki6sx8GO++y+jr1tTu7vU+M0Q29Yzv9FMWJ/C7UPB+NOW92fL7FKL4KZF4JfyIVH7tc5F3ut52J238t9oSP1WNHtd96p0Y20HaqmnTjr1VuCJ7/czbW83BaKP/LuR15Wf9yhRfFLK7r9yzSl208DOr7IfPQ8n3/Vm9h/7F35q7sTn1OZR6K/+zuf/AMk3ybtA5eRxAADRc7vjE6/RVOlVVcDU6zRoBERJHr1fc3ZtSw7ntPeF4+Bybj6NJGrvQyNcDuIXLErop9XDoQBAEAQBAEAQBAEAQBAEBgnqQ34r3Hoa0n7bWU2sxb08St0iN3L4KV02MyD0aWd3aGgfzH2K9tM1dsiefsZXVb0+WJy+HuQJccrPi0RHa6/sAV7aWm3y+RldW1n8YPMhSYtiZ3U7W9jT971ckFEn8/P8Gd1XpNdkaJ3fkiyVeKk+i8dQYz7xdWJHQJv81KHS6WXdbuaRZG4o7fy/cQPZZWotCnApcmlXbcXknoR3UGInf5we15/qU0lo02YfD8FS0+kl24vH8mF+C1p3xyntP91NKmmTYqFa0Veu1HeP5MXubqvUP+z8VLpkH1IVfplX9Cnz3N1XqH+A/FOmQfUg/TKv6FNg2YwieOgq80bmudFlYDxNnaDvssNXURPfHZ10Rc/I9bR1HPFFNibZVSyduZ52MwWaLGs8sbmtDDqek2/uu19TE+LCx11uR0TQzxVGKRtkspEo8CqPdEyR0Tg3lg8k23Z8196tfVQ6hWo7O1vIoioKnpaSKzLFfzue9qcEqJceleyJzmm1iLa2Y0dPUuUdTCyFrXOz/JLSVDUS1LnsZdMvRCbtlhM0tTEIo3OayIC4tvudN/QAqaCoiY12N1lVTRpaknlexI23REPOJYPMdkaeFsbi9ri5zdLi5ef9S7FURdKe9Vyt7exyooploY4mtuqLdfP3GH4POzZCojMbhI97bN4kAs1/m8ElqInVTHYskT3EFHOygkZh+JVTLqyNf9zdV6h/2fit3TYPqQ8n9Mq/oUe5qq9Q/wCz8U6bB9SHf0yr+hT2zAawbopB2H+64tVTrtchJtBWt2NXxMzcMrxubOOx5/qUFnpF2qngWJS6RTZi8fyZW0uJA6Gp+mfYXKKyUS/T4E0h0mn1eP5JDDig3ct35T7VWvQV4eZcn6snHyMzKrFQdzz2sZ+CisdAu9PFSxJdLJuXwaSWYpig3wA9rfwcFWsFCv8ALz/BclTpRP8A1p4fkkxY1iHxqQHsuPa4qtaak3Sc+Ba2s0h/KH7fdSVHjtVfnUL+0PHsLfvVS0sG6VPAvbW1X8oF8UJkWMvPpUtQOwNP+pVLTt3SN8/Y0Nq3rtid5e5Pgqw74sjT8ph9u5UujVN6eJobKjtyp3KSFWWhAEAQGuY/tQYcUZS08Dqmoc3PkDgxrWXtd0jtBuP9ri+mKnxNV7nWbs4+RTJLhdhal1JmA4rNMHielkpnsto5zXMde/oyN9K1tdOIUJY2tthdckxyu2pY1/CttaqpoRNBhr3sN7ETxjUGxFnAHf1LRJSxxuwuksvYpUyd70ujfMvKLaEP2omonRljo2CRrs1w9htcgWFrEgePQqHQ2iSRF25dhYkl3qw+nHwdrPMmszERcrJJm0aL2DcttT6PEaOXNT+1rFXfY7rPjwd5RYVtrVVNCJYMNe9huARPGNRoRZwB3rRJSxxuwuksvYpUyd70ujfMsdp9sGUOJU8crCWzek/NYMALQSRbUa34blVBTLK1ytXYSlnSNyIu8n1eOBm0sNJkvyzHvz33ZBe2W2vioNivGr77CayWejeJQVm2tTFWxxPw54fMXCIcsznZbE6gWGhG+29aG0sbmq5JMk25KVLO5FRFbt6ywq9qJIaSmdPTOjfUVDYOTMgJZmJAeXNFj02VTadHK5GuuiJfYTWVWol02rYm47jwpq+mjLC7ziTkwb2y7tbW139ShFDja5b7EuSfJhVE4lrUS5KdzrXygm3YLqpEutia5GpYJtfU1UEckeHvMUhtynLMsAHZXOykA6EO4cFrlpmRqqK/NOpSiOZz0RUbl2mSr2um/wCOT08FE+cwZc7mytbo9ocOa4dosL7lxtM3A17n2v1HVmdiVqNvYuNmsejrcO5WMObZxY9jxZzHttdpHeD39ypmhdE7CpOORJEuhWYFtmyp2jlpRGW5M2SQnSTk3hjrC3T1ncrZaVY40ffb5XIMnRz1bYbZ7Ytw6aEOjMglzXIdbKGllzaxv6X2JTUqzotltYTTpFa6bTNtntW3D6BkhZypkdlDQ62gaSXXsdNw+cuU1OszlS9rHZpkiS562g2mFNs9HVCMyCQsAaHW/SC451iuRQayRWXtt8jskuBmKww3GauSciWgdC0NJDjMxwLhubZtzr0o+KNEyffuUNe9drbd5GpttGO2KdiHJkBt7x5tcwfkDc1uN2ndxUlpVSbVXIpOmq1h8n21Y3YkYhyZINgI82ublMhGa3Czju4LqUqrPqrnNemq1hnxfagxVzKaGndUVTmcoYmuDWsb0uldoNdN3hcXjHTo5qvc6zdl/wAEnzWXCiXU9YDtNy2Ivpp4XU1SxucxucHBzD8ZkjdHcP8AYNuS0+BqPat28RHLiXCqWUgP2ymNfPHDQyTNp3lj3NkbfTiGEXOg3C6sSlbharn2v1Edc66ojb2JU+2UXuNdiETHPYLcwnK65eGFpOoBBN+N+9RSldrtUu06s7Uj1iHvF9qhCaZkcRlnqbFkQdazSLl7nWNgOm3AngVyOnxYlVbIm86+bDZES6qbENyzFx9QBAEAQGp7T7KSzYu2rpKg09Q1mQki7XN1IBHDfxBGg00WuGoa1mre26GeWFXOxtWymPY/H6mTFKijrWs5aAA54/Rc1wB1HTq08N+4W17UQxta2SPYvEQyOVysftQo/JbSVh2ehdHURsgEhzRmK7iA/nDlL6X14aXV9c6JJFRW58blVKj8CWXItttB5ttTQ1w0bn83mPDJJfKT1Al58FVTfHE+LvTuLJvhe1/d4nvydt5aSrr3b6mYiP8A6MXNZ94+aFyr+HDF9Keain+LFJx9EKXyW0lY7Z6F0dRGyASHNGYruID+cOUvpfXhpdXVzokkVFbnxuV0qPwJZciftvQNqNtaKB/oyxVDD1XiNj2ggHtCrpnqyF7k3K31JTtxSNbxuVGy9c9+11FDP+npmTwSdeRvNd1gttrxsSrp2IkT3N2OsqFcTlWRrV2pdDYdsf8A5xhX7838saz0/wDwS933Lpf+VneY/Ki1xZQhjg15rIw1xFw1xvZ2XjY2NuK7Q2+O/wBKnKm/w24oVm0NHVR7R4d51UtnBqRlDYgzKbtubgm6tidGscmBtsuNyEjXo9mJb58DoeI/+3yfuO/lK85vzIbF2Gi+Sylqvc9TPFQwU/wnwPJc79JIP0ub9bnbupb650escmHPLO/ZuMtKjsCLfIq8RxGrptq8VmpGxODORMoeHFwZyfpNAcBpzib8Owq1jI3xRNffO9vErc57Xvc3qL3CnR4f5Ppqlk3LOkDpuVtYOlks1oy/F52UEdN924Z5LzVCMVLWyt1IWstHErr33mn0te2lhw2QQ1MZp3ETvkiLWFs555znfa7rX3rY5iyLIl0W+yy55bDOjsCMWy5bcuJtG21D51thHTcfMpnDqc+7Wn6QHgstM/Vwq/8A2TyL5m45MPUprTKs4jh4cdRR4bIXX38u5ro9e1rA5asOodb6nJ4bfuUYtal+DV8S42plLvJRRkHW0Av1htvaFRAlqt/eWyr/AI7e43fBKWrZI7zqojmBAyhkeSx4k6m/BYpHRr8jbd9zUxHp8y3ObSNLK2XDRuficbsv+S8cp9gYwr0kzak3+q+KZGLYqx/7J4HynYXVcWGH4mJvdl/yY28pu6CHOP8A4RckWb/VPFcgmapH/t5G0bPaeVHEA70jHGW9bA1gNur0R2rLN/4sdusuj/539x5xvXytUOX0hC8vt+plltfqvfvK7F/4j78U+wf/AOQ23BTXpMVq6WuxKWmEXJCptM5zXOewG4EjWhwBA678OF7aEjikbG1972y4dhSr5GK9W7LlpjuEx0vkfkjik5VpDH8puDy+aM5gOAtbuCqikWSsRXJbb6KSlYjKZUTq9UPuyDxDtm9tVrNPCw0sp9ExBo+CaPikW78pPEX5UJihRWbEVbp18SUXwyqjtq7OzgdHXnGwIAgCAICgxbZt0uImaOrqYHEBpax4yEDd8G4EA9a0Rzo1uFWovqVOjut0VUM2z2zkVIJC10kkkpvJLI7M9xG65sBYXOllGWd0lr5ImxE2HY4kZe28o6PydthpwyKur42Dc1koaNd5sGWWh1crlu5jV7ipKVE2OXxNhx3A2VeCOppS7K4N5wtmu0gh1yN9x9pWaKVY342l0kaPbhUkYRhzKfC44I75Y2hoJ3m3E24k3PaVGR6vcrl3nWtRrUahq1H5O2w04ZFXV8bBuayUNGu82DLLW6uVy3cxq9xQlKibHL4l9PgLH4zT1Je8vpmua0XFnZ25SXaXJtroRqs6TKjHMtkv2LVjRXI7gYXbLw+6oV4Lmy5cpaLZXc0tzEWvfLYb/ihd6Q7Varcc1TdZrN5IxPA2T4tTVDnPDqYuLALWOcAHNcX4DcQosmVjHMTf9iTo0c5HcD5j+Cx1LoDI9zeRmbKzKQLubuBuDp2WK7FK6O9k2pYPYjrX3Zn3GMCZU1tPI9zwaeTlGBtrE6aOuDppwsuRzKxHIm/IPjRyoq7iwqGh0RYTbMCOvUW0VaZZklIWz2Dso8GZTxuc5jM1i+2bnOc83sAN7jwVk0qyvV67yLGIxuFDHQ4FHHjFRUBznOqcmdrrFoyNyiwtfdvuSjpnOY1nD7hGIjldxKj3BwDCTTcrNyHLCYRktsN/wVy2+Tcbb7i99Te7pj8eOyXtb89pX0duHDu2l5tBg8dZhD6eW4a+1y21wQQ4EEg8QFRFKsT0e0skYj24VItHs6xmMsqeUkfIynFOMxbYtBvnNmjnE36tdym6dVYrLZXucSNEdi6rGLC9k4IIqprC7/FFxkvbmh2bmtsNwzOte+9dkqXvVqr/ABONha29t5jqtj4pNmI6EyS5IyCHAtz80ki5y249HBdbUubKstkuvgcWFqswHrCNlzBiDZDW1str/Byy5mG4I1bl16e0JJUY22wNTsQMhwrfEq9qnqfZSF21ra8ucJGi2XTKTlczMdL3sengFxKhyRLFuCwtWTWbxBspC3ax1eHOMjhbLplBytZmGl72HTxKLUOWJItwSFus1m8yY5szHUVrJw+SCdgs2WIgOy/quBBDm6nQhcinVjVba6LuUk+JHKi7FGBbMx01Y+YvkmnkFnSykF2XTmgAANboNB0DoCSzq9EbayJuQ4yJGqq7VMmH7OxRS1Ju54qnF0jX2LdQQWgADSxO+64+Zzkb/rsOpGiX6yCzYyIbKvoDLMYnG4JLc7RnD8rTltbMOIO89VrOlO1qS2S5DUN1ervkSMb2WiqqKFjnSMdAQYpWEB7S0Aby0jg07t4HQoRVDo1VU37U3EnxNeiX3F4wWYATc239PXoqC09IAgCAIAgCAIAgCAIDiGBYXh/vfvnlcxlW0SGNwlIkztvyYEYdrrbh+K9yWSfpGFubct2XWeWxseqxKuee8tsbcJsHwc4hbK5zuVLyRdlm2c51wQS3KSetUxfC+XVdxa/4mx6wsNkhDHt66PDXE0fIXmAc50YlubWc4nW2Xj+t0G1dRiWBHTfNfLjYlFhSW0ey2faetjsJixWCatrWmYySubE1zjljiAFmtaCADrv6r7ybqiR1OqRx5WTPrU7CxJUV78/Y+7P4u+ihxOnJMjaIF8GY3Ia5ri2MnoFmeJ6guSxpKsb9mLJfcRvVmNv07DFhGA0L9nY6rE3tdNUjOZZZS066taznACzbaD2WAlJNMkishTJNyJ6hkbFYjpNqkryimI+TxnJP5SIPja1+fPcNOW5fc5jodVCjxJULdLLmdqFTVZLlkVsEVJFtnRtwh1y5zvOWxvc+PkhbVxJI3F1uu3G17VWR0L1n7rpZblaIxsjdV39hZeUamdXYvDQM+LFJUP7Q0si/jJB6nKqjckTFlXiie/kWVCLI5I07fYtsBxzlvJ0Kgm7mU78545o2kE9+W/eqpYcNRg6/UsjkvDiXh6Gp+TKt8yo6lkno+bsrGDpbks/7cje5a61utVqpxVvsZ6Z2BFReFzN5JonR41MJDd88EdQT053Odf8AjHio16o5iW2IqodpUVHLddqIpFwmoMflMfU/ElqpaR56w1uQd7g36KnI29MjN6Ijvci1VSbFuVVQ+icy+VBlXfmCqdSs/wDzhynXoJeT3lLYaVY99sXip26rPjvle3kSNuBRe+K3/iFuR80H6/p8o+36Pnbs3Uo0ut6P+1tv1cE4nZ9Xrk1my3X9jdtjqajZgodQC0Eji8Hn6uHMJ+E5w9C3csNQ6VX2l2p2fY0woxG/Bs7/ALl4qC0IAgCAIAgCAIAgCAIAgCAIAgCA0Lya7MRDZuN1TSME4e7WWIZxZ3NPOF+xehW1DllVGOy6lyMlNEmBMTc+wn7aUD5cdw+0bpGNmdylmlzQ0hvpaWA371VTvRrJM7LYnM1VczLeYdnKSWg2lkpBHI6jlvLA8NJbE8+lE51uaNDa56N5cVKZzZo0kv8AEmS9fWcjasb1Zb4VzTq6iFs++XCTNTSU1RNCZDJTyQM5S7XAcxwBu0iw37yTwsTOVG1Nno5EXYt8u8jHeG7VRVTdbMkbP7NyTU1fLVNMT667WsOro47ODSflajT5I3XIEZZ2tVjWZ4fNTscSqjld/Ir4KmWLZnzGrw+eWWJjmRPjiEsR0LWPD/imxHXYdwsVrXSa1j0RFzW62XrIoqtZgc1VVOq6HnE8FqG+SuCAwvMzXtLo2jM4DlHO3NvwI7F1krFqnOvl+Djo3JAjbZls+gkoNsWyU8T3UtXpOyNpIilG6XKBzWm+vD0vkhU42zQ2cvxN2dacCzCscl2pku3t4kLD9mpK3H6uqmkq6W8nJRCNxic6JgAzatuWnmnTS996sfO2KNjGojsrrfPNSDYle9z1VU3cCJRYZPS4RitE2OaRhaXU78hOflGZXAOAs51sl7cQ7RSdIyR8Ul0Rd/VYi1jmNezNeHeR9pdmqh2F4cIWPDn07KWos0ktaeTPOFuaAeUuTuUoZ2I6TEu9XJ5nJY34WW4WU2aDD3x+UoPbG4QmiDM4acgc2TRubdfK0adazK9FprKueK/kXo1UmvbKxrowSd2xtU8RSCcVzqqFpYcxIczUNtc83PbpWjWsSZqXyw4VKcDtW5bZ3uhmOBTRbPYVaOR0jatks1mkubyhL3lwA0sLNJPQua1rpJc8rKid2w7q3IxnG91J2PyyU/lFbUimqJ4/NRHeGMu5xkcbX0G7r4hQiRr6fBiRFvfNeolIqtmxWVUtuNpwHFjU07nGnngyutlmZlJ0vcC5uOCySx4FtiRew0MfiS9lTtLRVEwgCAIAgCAIAgCAIAgCAIAgCAIAgCAIAgCAIAgCAIAgCAIAgCAIAgCAIAgCAIAgCAIAgCAIAgCAIAgCAIAgCAIAgCAIAgCAIAgCAIAgCAIAgCAIAgCAIAgC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xQSBhUTEhQVFRUWGB8ZFhcYGR8fGxwYGhkbGh0YHxUaHCghGiExHRwUIT0iJSkrLi4uGSEzODMsNygtLi0BCgoKDg0OGxAQGzIkICY2LywyNDIsLCwsNCwsNywyLCwsLywwLCwsNCwsLDQwLCwsLCwsLCwsLCwsLCwsLCwsLP/AABEIAMoA+QMBEQACEQEDEQH/xAAbAAEAAgMBAQAAAAAAAAAAAAAABAUDBgcCAf/EAE0QAAEDAgMDBwUMCAQFBQAAAAEAAgMEEQUSIQYxQRMiUWFxgZEHFDJTsRYXI0JigpKTocHR0zNSVXKistLhJGPC8BVDc+LxNDU2RIP/xAAaAQEAAwEBAQAAAAAAAAAAAAAAAgMEAQUG/8QAOxEAAQMCAgYIBQQCAgIDAAAAAAECAwQREiEFEzFBUfAUYXGBkaGx0SIyUsHhFSNCUyRiM/E0QwZysv/aAAwDAQACEQMRAD8A7igCAIAgCAIAgCAIAgCAIAgCAIAgCAIAgCAIAgCAIAgCAIAgCAIAgCAIAgCAIAgCAIAgCAIAgK7aSrdDs9USsID44nvaTqMzWkjTjqFZC1HSNau9UIPVUaqocY99Cv8AWR/VtXt/p8PBfE8vpko99Cv9ZH9W1P0+HgviOmSj30K/1kf1bU/T4eC+I6ZKPfQr/WR/VtT9Ph4L4jpko99Cv9ZH9W1P0+HgviOmSnz30K/1kf1bU/T4eC+I6ZKPfQr/AFkf1bU/T4eC+I6ZKPfQr/WR/VtT9Ph4L4jpkp998+v9ZH9W1P0+Hh5jpspsOwnlDnm2iZDVOYWSAtYQ0NtJvbqOmxbbpIWaqomMjVzN3oXU9W5z8Ljq68k9EIAgCAIAgCAIAgCAIAgCAIAgCAIAgCAIAgK/aGsdDgM8zQ0ujie9ocLtJa0kAgEXGnSrIWo+RrV3qhF7sLVU5D76tX6mk+rf+avY/TouK+Kex5fTn8EHvq1fqaT6t/5qfp0XFfFPYdOfwQe+rV+ppPq3/mp+nRcV8U9h05/BB76tX6mk+rf+an6dFxXxT2HTn8EHvq1fqaT6t/5qfp0XFfFPYdOfwQe+rV+ppPq3/mp+nRcV8U9h05/BB76tX6mk+rf+an6dFxXxT2HTn8EHvq1fqaT6t/5qfp0XFfFPYdOfwQpcW2xqKiozSCLTc0NIaOwZvt3rZDE2Ftmp7nnVUfSXYnuXs3J5DCtr5aefO2Gnc4eiXsccvWAJAL9aTR61uFVVE6hSxMp3YkS69e47nsxjArMCinFgXt5wHB40c36QPdZfOTxLFIrD6OKRHsRxaqosCAIAgCAIAgCAIAgCAIAgCAIAgCAIAgCAr9oagR4DPI5jZGsie4xu9FwDSS03B0O7cVZC1XSNRFtmhF62aqnHvdzS/sij8GflL2ehyf2r5+55nS2fQnPcPdzS/sij8GflJ0OT+1fP3HS2fQnPcPdzS/sij8GflJ0OT+1fP3HSmfQnPcPdzS/sij8GflJ0OT+1fP3HSmfQnPcPdzS/sij8GflJ0OT+1fP3HSmfQnPcPdzS/sij8GflJ0OT+1fP3HSmfQnPcDtzTW0wmj+i38pOhyf2rz3nFqmfQhrs2MMdKXGmhF+DWtAHY0NsFvbZqWPHfTyPcrlkXuyT1LOLaqBmHcmzDqbPxleGvN+JAdHYdm7tWd0LnSYletuCZG5jkjhwN28V+JfMqf8AijL/APp4/Af0rVfqPP6K/wDsXnvOmeTTa+F9YKNlO2nBBc0h187wBe/NGuUE9jexeLXU77a1XX7rWQ9+ilYiatqeK3VTpS8s9EIAgCAIAgCAIAgCAIAgCAIAgCAIAgCAICv2hlYzAZ3SszxtieXs3ZmhpJbfrFwrIkVZGo1bLdCL1RGqqnIPdJhP7MP0/wC69jo9T/YeZr4PoHukwn9mH6f906PU/wBg18H0D3SYT+zD9P8AunR6n+wa+D6B7pMJ/Zh+n/dOj1P9g18H0D3SYT+zD9P+6dHqf7Br4PoPEu0mF8mcuGa20u82v12K6lPUXzkOOnht8LMzXTW05ffkLXPA7uwXXoZIh4yxTqt8fkWeIYzQGiayGiLT8aR77uPgbBZoo5EerpHX6k2G6dbxoyLJeK5qQqGupBUgy07nMG9rXWJ6r8B9qukxK2zMlMsET0eiyvunBDPi2L0kk/wVGImDgHEk9ZN/sChAxzE+NbqW1eOR37So1OzPvMmz+N0lPiLZn08hcwhzAx9ucOJPEdXHjpouVDHSMwsslztI10b8crlW2y2Xid4wnEGVGGxzR+jI0OHSL8D1g3HaF85IxWOVq7j6Njkc1HIS1AkEAQBAEAQBAEAQBAEAQBAEAQBAEAQBAV20RjGAVBmDjFyT+UDfSLMpzAajW11ZDi1jcO26EJLYVuce85wL1NZ4j8xezhrOKc9x5mKl4KPOcD9TWeI/MTDWcU57hipeCjznA/U1viPzEw1nFOe4YqXgo85wP1Nb4j8xMNZxTnuGKl4KfHVWB5TaCsJ4DMPbyi6jave5Oe44r6a2SKa8X0hk9GUAntsPparfkiHkKlSrtqIhYYnNhnm7WwR1Ob473ka9jQ4hZ4UlxKsipbciGupX4EbDt3qvsYcKfh3nF6htQWjc1lrk9ZLhYKc2PDaLb1kKVHo6865cEMNZNRGpJjjlYz4oJubdZzb1ONFRqY1upVNr3PVY7Im4m0U2FtoSZI6mSU7gCGsHVcPue23V1qmRJlf8KojfFTTDZsa6z4neCe/PeVhfS39GX/fetPwmK1VxadZ8l+OUppfM4HTFzQZPhQALEjMGWcdLm9j+sT2eFXxPxaxUS2zL7n0FC9MOrvdey3gb6vON4QBAEAQBAEAQBAEAQBAEAQBAEAQBAEBFxWiE+GSwuJDZWOYSN4DgQSL8dVNj1Y5HJuOObiRUND96Gm9fP/B/Qt/6nJwTzMfQY+Kj3oab18/8H9CfqcnBPMdBj4qPehpvXz/wf0J+pycE8x0GPip5k8ktK2MudUTgAXJOSwA3n0F1NJSqtkanmRdRRNS6rkaPNs1E6uLYXSuaXWZe2Y8BuA39C9lqKjLyZceB80+uV0uGFt0vZOJa4/sNBS0rGmaR07hdzRlytH0b9Q6bE9Sy00z53KqJZqeJvrntpY2oub128E5/J52e2CZO10kkr44WA5n6b7bhcd//AJXaqo1VmtS7l3EaBX1CLJJZrE2qVc+zkRqyIXSlpNmXsXHgNAN56Fpaio279u/gYZK9VkVIm3TdxLjFdhIKbDWmaWQ1DxcRty2aOlxyn7N50G4lZYZ3TSLgT4E3+3PsejUvSmhRZf8AkXcmxO3nNdnEgYJsQaqryMc4AaucbWaOndv6Bx8VdUSshbid3GSjknqn4WNS29c8udyHrHNl6WOpyQSyyW9Jxy5b9DbN17VynWV7cUiW53kq2siifghzttXd3F55P9jXjFo6pr3MZGd5A5+hDmgcRYkX4doWbSE8bWLHtVfI2aL18zkkVERvr2e51peCfQhAEAQBAEAQBAEAQBAEAQBAEAQBAEAQBAEAQBAaRt/jf/1mHoMpHiGewnu617GjKb/2u7vc+c03XW/x2d/t917iHs5TNpcLNbMOcdIGniTfXv17gTrdW1T3TyJTs7+eczPQRNpIVq5dv8U54+mZT4fSS12NanVxzSO/Vb/uwA7FrlkZSxZbtnPqYIIpa+oz35qvBOdhP2qxVuQUlPpDFobfGcOviL37Tr0KmjgdfXSfMvknPkadJ1bbJTQ5Mb5rz4rmSsJpmUOG+dTi8r9IYzvFx6R6NPAdZsqp3uqpNTH8qbV557i+liZQw9JmT41+VOeUTrWxS0dNNXYudbucbvcdzR09nABbHvjpYupNh50UU1fP1rtXgnOxC0xzFWQUnmlJo0aSyDe93EX9p7hpvzU8DpXa+bbuThz+dptratkDOi02zevFedvhsPWyWy3LESzAiL4reL/wb7VytrtX8DNvp+Tui9Fa60svy7k4/j1OiMaAwAAADQAbgOiy8FVVVup9YiIiWQ9Lh0IAgCAIAgCAIAgCAIAgCAIAgCAIAgCAIAgCAr8dxMU2GukO8aNHS47h9/YCr6eFZpEYnKGWsqW08KyL3dpzjZ/DnVmM88ki+eV3VfdfpJ08ehe/UzJTxfD2Jz1HyNDTOrKj49m1V54mTarFfOMRDI/0cfMjaOPC4A6dAOoBco4NTHidtXNSWk6vpM2CP5UyT39uotK5ww/AhC0/4iYXkcN7W7rA+IHzis0adLm1i/I3Z18+yG6ZU0dTapv/ACO29Sc5J3qQNlMLa7NUz6Qw66/GcOFuI3acSQNdVfWzuS0UfzO9DLoyka69RN8jfNefHYQsSrZa7GNASXHLGzoHAfeT28FbFGymiz3ZqvPkZqieWuqMt+SJ1c7VLnFqltDh3msBvK4XnkG8XHojo08B1m6yQMWqk10nypsTnnuQ9GqlbQRdGhX4l+ZeeUTrW5H2P2c84l5WUfBNOg/XI4dnSe7ptZXVmqTAz5l8inRWjde7WSJ8Kea+3Hw4nSWizbDQDcvntp9giWyQ+oAgCAIAgCAIAgCAIAgCAIAgCAIAgCAIAgCAIAgOa7d4ryuKck08yLTtf8Y927uPSvodHQYI8a7V9D4/TVXrZtW3Y313+GzxJVZ/gdlxENJ6jV/S1ttR4EN7S4qqP/KqMf8AFuzt5z8DRL/gUaRp879vUnOXipF2PomtD6yb9HCOb1v6uy473DoVtdI5bQM2u9OfIo0TA1qOqpflbs7efNStaJK7HflSO7mtH3AePetC4KWHqTzX8mNEkr6nrXyT8IWO12INaG0kOkUOjvlP436bG/eT0LPRRKt55Pmd6c+Rr0pUNbali+Vu3rX8epJwxgoME85eBy8otC08G/rW8Ce4aXKrmVaqbVN+Vu3nnepdTtSgp9e/53fKnVzmvcmRU4BhT6zFDmJy3zSv46np6Sb/AGngtVTO2njy7ETngYKGkfWTfFs2qvO9TqkELWQhjAA1osAOAC+ac5XLddp9uxjWNRrUsiGRRJBAEAQBAEAQBAEAQBAEAQBAEAQBAEAQBAEAQBAV20GI+b4S+T41rM/eOg/HsBWimh1sqN8ewyVtT0eB0m/d27jn2x2HcvjOZ+rI+e8nieAJ7dewFe5XTaqKzdq5IfLaJp9fUY3bG5r27vfuI+L1bqzHiW65nBkY+Tew7OJPaVZBG2nhz3ZqU1Urq2q+Hetk7Ocy02wqGxU0dFEebGAZD0uOov4l3zh0LNQsWRzqh+1dnZzkbdLSNiY2kj2NzXt5z70MmFjzLZt1Qf00/Ni6m9P+ruaozf5NQkSfK3Ne3nLxJ0ydBpFnX535J2c5+BW7K4WJ8QL5P0UQzyE7jxAJ67EnqBWisnWJmFvzLkhj0ZSpPKr5PlbmvPr1GHG8QfWYxdoJBOSJvVfTvO/v6lOnhbTxWXtUrrKh9ZUfD2InPE6RgGEtpsOEY1dve7pcd/dw7Avn6mdZpFcuzd2H19FSNpokYm3f2lks5rCAIAgCAIAgCAIAgCAIAgCAIAgCAIAgCAIAgCAIDn/lFxHNWsgB0YMzv3nbvBv8y9zRcNmLIu/Lu59D5bT1Rie2FN2a9q7PL1PD/wDCbFAbpKo9+Qj2Zbd711P36u+5nr/36HF/xNHW/lJ6f9epi2LgbGyWskHNhaQ3rcRrbrsQPnqde5XK2Bu13pz6FeiI2xo+qfsamXbzl3lZhVK6sx4B2udxdIfk7z2dA7QtEz208N03ZIY6aJ1bVfFvW69nOSEja/EeWxctZ6EXMYBu03kDt07AFChh1cV3bVzUt0rU66fA3Y3JPuT8cPmezzKVv6SXnzEdHR4i3Y09Kop/8idZl2JknPO01Vi9DpW0zfmdm7ny7EJPk9wi7zUvG67Y+34zvu8VXpOosmqTtX7Jz1FugqPbO7sT7r9vE3teKfTBAEAQBAEAQBAEAQBAEAQBAEAQBAEAQBAEAQBAEB5keGxlxNgBcnqC6iKq2Q4qoiXU5NA01m0Yv/zZLnqbvI7mj7F9O5Up4Mtyef8A2fCsRaysz/kvl+EJe3FdymNFjfRiGQAbr73fbp81VaOiwQ4l2rn7GjTM+sqMCbG5e/t3EzaU+bbPQUg0c4cpL7bfSv8AQCqpP3p3zbtic9nqaNIr0aljpk2rmvPb6HzAj5rsxNVbnyfBxey478x+YlT+/UNh3JmvPO05Rf4tG+o/k7JOe30IexdAJMV5R/6OEZ3E7rj0fvPzVdXyqyPC3a7L356zPoiBJJ9Y75W5r9vfuIdXM+sx0kb5X2aOhu4eA396tY1tPDnuQzyvfW1WX8lsnUn4TadWoaVsVI2NnotAA/Ht4r5mR6vcrl2qfcRRNiYjG7EM6gWBAEAQBAEAQBAEAQBAEAQBAEAQBAEAQBAEAQBAEBRba1nJ7PvtvfZg+dv/AIQ5bdHx4506s+e883S82qpXcVy8dvlc1bYWMMM9S7dFGbdp1PfYW+cvS0iquwRJvU8TQrUZrKh2xqfn7eZW7NUxqNomZtecZHns52vabDvWirekUC27EMmj41qKtqu44l9fNRtJUmo2ifl153JsHYcot2m570pGJDAl+1TmkJFqKtUbxwp6ealhttII+RpWHmwsBPW4i2vXYX+cqNHtV2KZdrl556jXph6RpHTN2NTz59T0/wDw2xIG6Sqdfryfha301xP3qvqZ68+hJf8AF0db+Unp/wBepn8nWH5qt85GjBlb+87ee5unzlDSk1mpGm/PnncT0DT4numXdknau3y9Tf14Z9SEAQBAEAQBAEAQBAEAQBAEAQBAEAQBAEAQBAEAQBAaJ5Sar4aKIcAXkdug9jvFe1olmTn9x8z/APIJc2R9/t9yLJ8DsABudPJc9l7+FmN+krE/crV4NTn1KnfsaLRN7158k8xsd8FhlVU8WsysPyt9vHk12u/ckji4rdefE5on9qGWo4JZOfAg7E0nKbQMvujBee7QfxFp7ldpCTBAvXlz3GbQ8OsqkVd2fPeRat5q9oTb/myWafkk5R4Nt4KxiJBBnuTnzKJVWrq1t/Jbd2xPIsNuqkHFxE3RsLA0Dhci5+zKO5UaOYqRY12uW5q01KizpG3Y1ETnyN22VoeRwKNttSM7u12v2Cw7l49ZLrJnL3eB9Jo6DU0zW79q9qluspuCAIAgCAIAgCAIAgCAIAgCAIAgCAIAgCAIAgCAIAgOWba1GfaOT5NmjuAv9pK+l0ezDAnXmfFaYkV9W5OFk57ydt0cjaanH/Li177NH8p8VTo74scnFefU06aVGJFCn8U/H2PlX8FsDG3cZpMzuy5IPg2NGfuVrl+lOfVRL+zoxrd71vz4IfNmPgtnqufccvJtPQSPxczwSs+OeOPv58FOaN/apJpu5O3lUMGwlOHY8HHdGxz+r9X7ye5WaSfaGyb1sVaEjxVOJf4oq/b7ldTtNVtAL3+Fluf3S658BfwV7l1EHYhkYnSqvP8Akvl/0dfC+VPvQgCAIAgCAIAgCAIAgCAIAgCAIAgCAIAgCAIAgCAIAgOSw/DbVDiHz37i+/sX1Dv26bsb9j4Zn71d2u8rkjbifNtHJ8kNaPog+0lV6ObaBOu5Zpl+KrcnCyc+JM235kFLD6uLXvs2/wDCVVo/4lkk4rz6mjTPwNih4J7J9j5VfB7ARjjLKSewF2v8LEZ8da5eCc+ol/b0W1PqX39kPmzXwezdZN0tEYPQSCPa5q7V/HURM7+fAaO/bpJpe7nxMewFPm2gDv1GOd3mzf8AUVLSb8MFuK/n7Feg48VTi4Iq/b7nTF86fYhAEAQBAEAQBAEAQBAEAQBAEAQBAEAQBAEAQBAfCUB4dO0b3NHeFLC7gRV7U3mOSrbyLi1zTlaToQdwXUjddEVCKyNwqqLsOY7Fx32ki6sx8GO++y+jr1tTu7vU+M0Q29Yzv9FMWJ/C7UPB+NOW92fL7FKL4KZF4JfyIVH7tc5F3ut52J238t9oSP1WNHtd96p0Y20HaqmnTjr1VuCJ7/czbW83BaKP/LuR15Wf9yhRfFLK7r9yzSl208DOr7IfPQ8n3/Vm9h/7F35q7sTn1OZR6K/+zuf/AMk3ybtA5eRxAADRc7vjE6/RVOlVVcDU6zRoBERJHr1fc3ZtSw7ntPeF4+Bybj6NJGrvQyNcDuIXLErop9XDoQBAEAQBAEAQBAEAQBAEBgnqQ34r3Hoa0n7bWU2sxb08St0iN3L4KV02MyD0aWd3aGgfzH2K9tM1dsiefsZXVb0+WJy+HuQJccrPi0RHa6/sAV7aWm3y+RldW1n8YPMhSYtiZ3U7W9jT971ckFEn8/P8Gd1XpNdkaJ3fkiyVeKk+i8dQYz7xdWJHQJv81KHS6WXdbuaRZG4o7fy/cQPZZWotCnApcmlXbcXknoR3UGInf5we15/qU0lo02YfD8FS0+kl24vH8mF+C1p3xyntP91NKmmTYqFa0Veu1HeP5MXubqvUP+z8VLpkH1IVfplX9Cnz3N1XqH+A/FOmQfUg/TKv6FNg2YwieOgq80bmudFlYDxNnaDvssNXURPfHZ10Rc/I9bR1HPFFNibZVSyduZ52MwWaLGs8sbmtDDqek2/uu19TE+LCx11uR0TQzxVGKRtkspEo8CqPdEyR0Tg3lg8k23Z8196tfVQ6hWo7O1vIoioKnpaSKzLFfzue9qcEqJceleyJzmm1iLa2Y0dPUuUdTCyFrXOz/JLSVDUS1LnsZdMvRCbtlhM0tTEIo3OayIC4tvudN/QAqaCoiY12N1lVTRpaknlexI23REPOJYPMdkaeFsbi9ri5zdLi5ef9S7FURdKe9Vyt7exyooploY4mtuqLdfP3GH4POzZCojMbhI97bN4kAs1/m8ElqInVTHYskT3EFHOygkZh+JVTLqyNf9zdV6h/2fit3TYPqQ8n9Mq/oUe5qq9Q/wCz8U6bB9SHf0yr+hT2zAawbopB2H+64tVTrtchJtBWt2NXxMzcMrxubOOx5/qUFnpF2qngWJS6RTZi8fyZW0uJA6Gp+mfYXKKyUS/T4E0h0mn1eP5JDDig3ct35T7VWvQV4eZcn6snHyMzKrFQdzz2sZ+CisdAu9PFSxJdLJuXwaSWYpig3wA9rfwcFWsFCv8ALz/BclTpRP8A1p4fkkxY1iHxqQHsuPa4qtaak3Sc+Ba2s0h/KH7fdSVHjtVfnUL+0PHsLfvVS0sG6VPAvbW1X8oF8UJkWMvPpUtQOwNP+pVLTt3SN8/Y0Nq3rtid5e5Pgqw74sjT8ph9u5UujVN6eJobKjtyp3KSFWWhAEAQGuY/tQYcUZS08Dqmoc3PkDgxrWXtd0jtBuP9ri+mKnxNV7nWbs4+RTJLhdhal1JmA4rNMHielkpnsto5zXMde/oyN9K1tdOIUJY2tthdckxyu2pY1/CttaqpoRNBhr3sN7ETxjUGxFnAHf1LRJSxxuwuksvYpUyd70ujfMvKLaEP2omonRljo2CRrs1w9htcgWFrEgePQqHQ2iSRF25dhYkl3qw+nHwdrPMmszERcrJJm0aL2DcttT6PEaOXNT+1rFXfY7rPjwd5RYVtrVVNCJYMNe9huARPGNRoRZwB3rRJSxxuwuksvYpUyd70ujfMsdp9sGUOJU8crCWzek/NYMALQSRbUa34blVBTLK1ytXYSlnSNyIu8n1eOBm0sNJkvyzHvz33ZBe2W2vioNivGr77CayWejeJQVm2tTFWxxPw54fMXCIcsznZbE6gWGhG+29aG0sbmq5JMk25KVLO5FRFbt6ywq9qJIaSmdPTOjfUVDYOTMgJZmJAeXNFj02VTadHK5GuuiJfYTWVWol02rYm47jwpq+mjLC7ziTkwb2y7tbW139ShFDja5b7EuSfJhVE4lrUS5KdzrXygm3YLqpEutia5GpYJtfU1UEckeHvMUhtynLMsAHZXOykA6EO4cFrlpmRqqK/NOpSiOZz0RUbl2mSr2um/wCOT08FE+cwZc7mytbo9ocOa4dosL7lxtM3A17n2v1HVmdiVqNvYuNmsejrcO5WMObZxY9jxZzHttdpHeD39ypmhdE7CpOORJEuhWYFtmyp2jlpRGW5M2SQnSTk3hjrC3T1ncrZaVY40ffb5XIMnRz1bYbZ7Ytw6aEOjMglzXIdbKGllzaxv6X2JTUqzotltYTTpFa6bTNtntW3D6BkhZypkdlDQ62gaSXXsdNw+cuU1OszlS9rHZpkiS562g2mFNs9HVCMyCQsAaHW/SC451iuRQayRWXtt8jskuBmKww3GauSciWgdC0NJDjMxwLhubZtzr0o+KNEyffuUNe9drbd5GpttGO2KdiHJkBt7x5tcwfkDc1uN2ndxUlpVSbVXIpOmq1h8n21Y3YkYhyZINgI82ublMhGa3Czju4LqUqrPqrnNemq1hnxfagxVzKaGndUVTmcoYmuDWsb0uldoNdN3hcXjHTo5qvc6zdl/wAEnzWXCiXU9YDtNy2Ivpp4XU1SxucxucHBzD8ZkjdHcP8AYNuS0+BqPat28RHLiXCqWUgP2ymNfPHDQyTNp3lj3NkbfTiGEXOg3C6sSlbharn2v1Edc66ojb2JU+2UXuNdiETHPYLcwnK65eGFpOoBBN+N+9RSldrtUu06s7Uj1iHvF9qhCaZkcRlnqbFkQdazSLl7nWNgOm3AngVyOnxYlVbIm86+bDZES6qbENyzFx9QBAEAQGp7T7KSzYu2rpKg09Q1mQki7XN1IBHDfxBGg00WuGoa1mre26GeWFXOxtWymPY/H6mTFKijrWs5aAA54/Rc1wB1HTq08N+4W17UQxta2SPYvEQyOVysftQo/JbSVh2ehdHURsgEhzRmK7iA/nDlL6X14aXV9c6JJFRW58blVKj8CWXItttB5ttTQ1w0bn83mPDJJfKT1Al58FVTfHE+LvTuLJvhe1/d4nvydt5aSrr3b6mYiP8A6MXNZ94+aFyr+HDF9Keain+LFJx9EKXyW0lY7Z6F0dRGyASHNGYruID+cOUvpfXhpdXVzokkVFbnxuV0qPwJZciftvQNqNtaKB/oyxVDD1XiNj2ggHtCrpnqyF7k3K31JTtxSNbxuVGy9c9+11FDP+npmTwSdeRvNd1gttrxsSrp2IkT3N2OsqFcTlWRrV2pdDYdsf8A5xhX7838saz0/wDwS933Lpf+VneY/Ki1xZQhjg15rIw1xFw1xvZ2XjY2NuK7Q2+O/wBKnKm/w24oVm0NHVR7R4d51UtnBqRlDYgzKbtubgm6tidGscmBtsuNyEjXo9mJb58DoeI/+3yfuO/lK85vzIbF2Gi+Sylqvc9TPFQwU/wnwPJc79JIP0ub9bnbupb650escmHPLO/ZuMtKjsCLfIq8RxGrptq8VmpGxODORMoeHFwZyfpNAcBpzib8Owq1jI3xRNffO9vErc57Xvc3qL3CnR4f5Ppqlk3LOkDpuVtYOlks1oy/F52UEdN924Z5LzVCMVLWyt1IWstHErr33mn0te2lhw2QQ1MZp3ETvkiLWFs555znfa7rX3rY5iyLIl0W+yy55bDOjsCMWy5bcuJtG21D51thHTcfMpnDqc+7Wn6QHgstM/Vwq/8A2TyL5m45MPUprTKs4jh4cdRR4bIXX38u5ro9e1rA5asOodb6nJ4bfuUYtal+DV8S42plLvJRRkHW0Av1htvaFRAlqt/eWyr/AI7e43fBKWrZI7zqojmBAyhkeSx4k6m/BYpHRr8jbd9zUxHp8y3ObSNLK2XDRuficbsv+S8cp9gYwr0kzak3+q+KZGLYqx/7J4HynYXVcWGH4mJvdl/yY28pu6CHOP8A4RckWb/VPFcgmapH/t5G0bPaeVHEA70jHGW9bA1gNur0R2rLN/4sdusuj/539x5xvXytUOX0hC8vt+plltfqvfvK7F/4j78U+wf/AOQ23BTXpMVq6WuxKWmEXJCptM5zXOewG4EjWhwBA678OF7aEjikbG1972y4dhSr5GK9W7LlpjuEx0vkfkjik5VpDH8puDy+aM5gOAtbuCqikWSsRXJbb6KSlYjKZUTq9UPuyDxDtm9tVrNPCw0sp9ExBo+CaPikW78pPEX5UJihRWbEVbp18SUXwyqjtq7OzgdHXnGwIAgCAICgxbZt0uImaOrqYHEBpax4yEDd8G4EA9a0Rzo1uFWovqVOjut0VUM2z2zkVIJC10kkkpvJLI7M9xG65sBYXOllGWd0lr5ImxE2HY4kZe28o6PydthpwyKur42Dc1koaNd5sGWWh1crlu5jV7ipKVE2OXxNhx3A2VeCOppS7K4N5wtmu0gh1yN9x9pWaKVY342l0kaPbhUkYRhzKfC44I75Y2hoJ3m3E24k3PaVGR6vcrl3nWtRrUahq1H5O2w04ZFXV8bBuayUNGu82DLLW6uVy3cxq9xQlKibHL4l9PgLH4zT1Je8vpmua0XFnZ25SXaXJtroRqs6TKjHMtkv2LVjRXI7gYXbLw+6oV4Lmy5cpaLZXc0tzEWvfLYb/ihd6Q7Varcc1TdZrN5IxPA2T4tTVDnPDqYuLALWOcAHNcX4DcQosmVjHMTf9iTo0c5HcD5j+Cx1LoDI9zeRmbKzKQLubuBuDp2WK7FK6O9k2pYPYjrX3Zn3GMCZU1tPI9zwaeTlGBtrE6aOuDppwsuRzKxHIm/IPjRyoq7iwqGh0RYTbMCOvUW0VaZZklIWz2Dso8GZTxuc5jM1i+2bnOc83sAN7jwVk0qyvV67yLGIxuFDHQ4FHHjFRUBznOqcmdrrFoyNyiwtfdvuSjpnOY1nD7hGIjldxKj3BwDCTTcrNyHLCYRktsN/wVy2+Tcbb7i99Te7pj8eOyXtb89pX0duHDu2l5tBg8dZhD6eW4a+1y21wQQ4EEg8QFRFKsT0e0skYj24VItHs6xmMsqeUkfIynFOMxbYtBvnNmjnE36tdym6dVYrLZXucSNEdi6rGLC9k4IIqprC7/FFxkvbmh2bmtsNwzOte+9dkqXvVqr/ABONha29t5jqtj4pNmI6EyS5IyCHAtz80ki5y249HBdbUubKstkuvgcWFqswHrCNlzBiDZDW1str/Byy5mG4I1bl16e0JJUY22wNTsQMhwrfEq9qnqfZSF21ra8ucJGi2XTKTlczMdL3sengFxKhyRLFuCwtWTWbxBspC3ax1eHOMjhbLplBytZmGl72HTxKLUOWJItwSFus1m8yY5szHUVrJw+SCdgs2WIgOy/quBBDm6nQhcinVjVba6LuUk+JHKi7FGBbMx01Y+YvkmnkFnSykF2XTmgAANboNB0DoCSzq9EbayJuQ4yJGqq7VMmH7OxRS1Ju54qnF0jX2LdQQWgADSxO+64+Zzkb/rsOpGiX6yCzYyIbKvoDLMYnG4JLc7RnD8rTltbMOIO89VrOlO1qS2S5DUN1ervkSMb2WiqqKFjnSMdAQYpWEB7S0Aby0jg07t4HQoRVDo1VU37U3EnxNeiX3F4wWYATc239PXoqC09IAgCAIAgCAIAgCAIDiGBYXh/vfvnlcxlW0SGNwlIkztvyYEYdrrbh+K9yWSfpGFubct2XWeWxseqxKuee8tsbcJsHwc4hbK5zuVLyRdlm2c51wQS3KSetUxfC+XVdxa/4mx6wsNkhDHt66PDXE0fIXmAc50YlubWc4nW2Xj+t0G1dRiWBHTfNfLjYlFhSW0ey2faetjsJixWCatrWmYySubE1zjljiAFmtaCADrv6r7ybqiR1OqRx5WTPrU7CxJUV78/Y+7P4u+ihxOnJMjaIF8GY3Ia5ri2MnoFmeJ6guSxpKsb9mLJfcRvVmNv07DFhGA0L9nY6rE3tdNUjOZZZS066taznACzbaD2WAlJNMkishTJNyJ6hkbFYjpNqkryimI+TxnJP5SIPja1+fPcNOW5fc5jodVCjxJULdLLmdqFTVZLlkVsEVJFtnRtwh1y5zvOWxvc+PkhbVxJI3F1uu3G17VWR0L1n7rpZblaIxsjdV39hZeUamdXYvDQM+LFJUP7Q0si/jJB6nKqjckTFlXiie/kWVCLI5I07fYtsBxzlvJ0Kgm7mU78545o2kE9+W/eqpYcNRg6/UsjkvDiXh6Gp+TKt8yo6lkno+bsrGDpbks/7cje5a61utVqpxVvsZ6Z2BFReFzN5JonR41MJDd88EdQT053Odf8AjHio16o5iW2IqodpUVHLddqIpFwmoMflMfU/ElqpaR56w1uQd7g36KnI29MjN6Ijvci1VSbFuVVQ+icy+VBlXfmCqdSs/wDzhynXoJeT3lLYaVY99sXip26rPjvle3kSNuBRe+K3/iFuR80H6/p8o+36Pnbs3Uo0ut6P+1tv1cE4nZ9Xrk1my3X9jdtjqajZgodQC0Eji8Hn6uHMJ+E5w9C3csNQ6VX2l2p2fY0woxG/Bs7/ALl4qC0IAgCAIAgCAIAgCAIAgCAIAgCA0Lya7MRDZuN1TSME4e7WWIZxZ3NPOF+xehW1DllVGOy6lyMlNEmBMTc+wn7aUD5cdw+0bpGNmdylmlzQ0hvpaWA371VTvRrJM7LYnM1VczLeYdnKSWg2lkpBHI6jlvLA8NJbE8+lE51uaNDa56N5cVKZzZo0kv8AEmS9fWcjasb1Zb4VzTq6iFs++XCTNTSU1RNCZDJTyQM5S7XAcxwBu0iw37yTwsTOVG1Nno5EXYt8u8jHeG7VRVTdbMkbP7NyTU1fLVNMT667WsOro47ODSflajT5I3XIEZZ2tVjWZ4fNTscSqjld/Ir4KmWLZnzGrw+eWWJjmRPjiEsR0LWPD/imxHXYdwsVrXSa1j0RFzW62XrIoqtZgc1VVOq6HnE8FqG+SuCAwvMzXtLo2jM4DlHO3NvwI7F1krFqnOvl+Djo3JAjbZls+gkoNsWyU8T3UtXpOyNpIilG6XKBzWm+vD0vkhU42zQ2cvxN2dacCzCscl2pku3t4kLD9mpK3H6uqmkq6W8nJRCNxic6JgAzatuWnmnTS996sfO2KNjGojsrrfPNSDYle9z1VU3cCJRYZPS4RitE2OaRhaXU78hOflGZXAOAs51sl7cQ7RSdIyR8Ul0Rd/VYi1jmNezNeHeR9pdmqh2F4cIWPDn07KWos0ktaeTPOFuaAeUuTuUoZ2I6TEu9XJ5nJY34WW4WU2aDD3x+UoPbG4QmiDM4acgc2TRubdfK0adazK9FprKueK/kXo1UmvbKxrowSd2xtU8RSCcVzqqFpYcxIczUNtc83PbpWjWsSZqXyw4VKcDtW5bZ3uhmOBTRbPYVaOR0jatks1mkubyhL3lwA0sLNJPQua1rpJc8rKid2w7q3IxnG91J2PyyU/lFbUimqJ4/NRHeGMu5xkcbX0G7r4hQiRr6fBiRFvfNeolIqtmxWVUtuNpwHFjU07nGnngyutlmZlJ0vcC5uOCySx4FtiRew0MfiS9lTtLRVEwgCAIAgCAIAgCAIAgCAIAgCAIAgCAIAgCAIAgCAIAgCAIAgCAIAgCAIAgCAIAgCAIAgCAIAgCAIAgCAIAgCAIAgCAIAgCAIAgCAIAgCAIAgCAIAgCAIAgC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28" name="Picture 8" descr="http://anvil-project.net/upgraded_site/wordpress/wp-content/uploads/2013/02/Seventh_Framework_Programme_logo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6258508"/>
            <a:ext cx="737680" cy="599492"/>
          </a:xfrm>
          <a:prstGeom prst="rect">
            <a:avLst/>
          </a:prstGeom>
          <a:noFill/>
        </p:spPr>
      </p:pic>
      <p:pic>
        <p:nvPicPr>
          <p:cNvPr id="29698" name="Picture 2" descr="FP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27784" y="6268457"/>
            <a:ext cx="432048" cy="5895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upa 35"/>
          <p:cNvGrpSpPr/>
          <p:nvPr/>
        </p:nvGrpSpPr>
        <p:grpSpPr>
          <a:xfrm>
            <a:off x="2627784" y="1268760"/>
            <a:ext cx="843005" cy="504056"/>
            <a:chOff x="2627784" y="1268760"/>
            <a:chExt cx="843005" cy="504056"/>
          </a:xfrm>
        </p:grpSpPr>
        <p:cxnSp>
          <p:nvCxnSpPr>
            <p:cNvPr id="47" name="Łącznik prosty ze strzałką 46"/>
            <p:cNvCxnSpPr>
              <a:endCxn id="33" idx="7"/>
            </p:cNvCxnSpPr>
            <p:nvPr/>
          </p:nvCxnSpPr>
          <p:spPr>
            <a:xfrm flipV="1">
              <a:off x="2627784" y="1361859"/>
              <a:ext cx="843005" cy="410957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2" name="Obraz 51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5" cstate="print"/>
            <a:stretch>
              <a:fillRect/>
            </a:stretch>
          </p:blipFill>
          <p:spPr bwMode="auto">
            <a:xfrm>
              <a:off x="2771800" y="1268760"/>
              <a:ext cx="172019" cy="344038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20283" y="-63557"/>
            <a:ext cx="9144000" cy="1143000"/>
          </a:xfrm>
        </p:spPr>
        <p:txBody>
          <a:bodyPr>
            <a:normAutofit/>
          </a:bodyPr>
          <a:lstStyle/>
          <a:p>
            <a:r>
              <a:rPr lang="pl-PL" b="1" dirty="0" err="1" smtClean="0"/>
              <a:t>What</a:t>
            </a:r>
            <a:r>
              <a:rPr lang="pl-PL" b="1" dirty="0" smtClean="0"/>
              <a:t> Grover </a:t>
            </a:r>
            <a:r>
              <a:rPr lang="pl-PL" b="1" dirty="0" err="1" smtClean="0"/>
              <a:t>needs</a:t>
            </a:r>
            <a:r>
              <a:rPr lang="pl-PL" b="1" dirty="0" smtClean="0"/>
              <a:t>…</a:t>
            </a:r>
            <a:endParaRPr lang="en-US" b="1" dirty="0"/>
          </a:p>
        </p:txBody>
      </p:sp>
      <p:pic>
        <p:nvPicPr>
          <p:cNvPr id="15" name="Obraz 1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6" cstate="print"/>
          <a:stretch>
            <a:fillRect/>
          </a:stretch>
        </p:blipFill>
        <p:spPr bwMode="auto">
          <a:xfrm>
            <a:off x="3550062" y="2996952"/>
            <a:ext cx="1085606" cy="313848"/>
          </a:xfrm>
          <a:prstGeom prst="rect">
            <a:avLst/>
          </a:prstGeom>
          <a:noFill/>
          <a:ln/>
          <a:effectLst/>
        </p:spPr>
      </p:pic>
      <p:pic>
        <p:nvPicPr>
          <p:cNvPr id="26" name="Obraz 2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7" cstate="print"/>
          <a:stretch>
            <a:fillRect/>
          </a:stretch>
        </p:blipFill>
        <p:spPr bwMode="auto">
          <a:xfrm>
            <a:off x="1804443" y="1412776"/>
            <a:ext cx="774086" cy="373280"/>
          </a:xfrm>
          <a:prstGeom prst="rect">
            <a:avLst/>
          </a:prstGeom>
          <a:noFill/>
          <a:ln/>
          <a:effectLst/>
        </p:spPr>
      </p:pic>
      <p:sp>
        <p:nvSpPr>
          <p:cNvPr id="6" name="Elipsa 5"/>
          <p:cNvSpPr/>
          <p:nvPr/>
        </p:nvSpPr>
        <p:spPr>
          <a:xfrm>
            <a:off x="4108701" y="278092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Łącznik prosty ze strzałką 8"/>
          <p:cNvCxnSpPr>
            <a:stCxn id="6" idx="7"/>
          </p:cNvCxnSpPr>
          <p:nvPr/>
        </p:nvCxnSpPr>
        <p:spPr>
          <a:xfrm flipV="1">
            <a:off x="4231626" y="1823733"/>
            <a:ext cx="1698366" cy="978286"/>
          </a:xfrm>
          <a:prstGeom prst="straightConnector1">
            <a:avLst/>
          </a:prstGeom>
          <a:ln w="28575">
            <a:solidFill>
              <a:srgbClr val="0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ipsa 24"/>
          <p:cNvSpPr/>
          <p:nvPr/>
        </p:nvSpPr>
        <p:spPr>
          <a:xfrm>
            <a:off x="2524525" y="170080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upa 50"/>
          <p:cNvGrpSpPr/>
          <p:nvPr/>
        </p:nvGrpSpPr>
        <p:grpSpPr bwMode="auto">
          <a:xfrm>
            <a:off x="539549" y="3573016"/>
            <a:ext cx="7965935" cy="427227"/>
            <a:chOff x="539548" y="3573016"/>
            <a:chExt cx="7965935" cy="427227"/>
          </a:xfrm>
        </p:grpSpPr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18" cstate="print"/>
            <a:stretch>
              <a:fillRect/>
            </a:stretch>
          </p:blipFill>
          <p:spPr bwMode="auto">
            <a:xfrm>
              <a:off x="539548" y="3645024"/>
              <a:ext cx="3811371" cy="35521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30" name="Prostokąt 29"/>
            <p:cNvSpPr/>
            <p:nvPr/>
          </p:nvSpPr>
          <p:spPr bwMode="auto">
            <a:xfrm>
              <a:off x="4449180" y="3573016"/>
              <a:ext cx="40563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err="1" smtClean="0"/>
                <a:t>Final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states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should</a:t>
              </a:r>
              <a:r>
                <a:rPr lang="pl-PL" sz="2000" dirty="0" smtClean="0"/>
                <a:t> be </a:t>
              </a:r>
              <a:r>
                <a:rPr lang="pl-PL" sz="2000" dirty="0" err="1" smtClean="0"/>
                <a:t>distinguishable</a:t>
              </a:r>
              <a:endParaRPr lang="en-US" sz="2000" dirty="0"/>
            </a:p>
          </p:txBody>
        </p:sp>
      </p:grpSp>
      <p:pic>
        <p:nvPicPr>
          <p:cNvPr id="39" name="Obraz 38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2987823" y="908720"/>
            <a:ext cx="774088" cy="373281"/>
          </a:xfrm>
          <a:prstGeom prst="rect">
            <a:avLst/>
          </a:prstGeom>
          <a:noFill/>
          <a:ln/>
          <a:effectLst/>
        </p:spPr>
      </p:pic>
      <p:sp>
        <p:nvSpPr>
          <p:cNvPr id="33" name="Elipsa 32"/>
          <p:cNvSpPr/>
          <p:nvPr/>
        </p:nvSpPr>
        <p:spPr>
          <a:xfrm>
            <a:off x="3347864" y="134076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Łuk 40"/>
          <p:cNvSpPr/>
          <p:nvPr/>
        </p:nvSpPr>
        <p:spPr>
          <a:xfrm>
            <a:off x="2699792" y="1196752"/>
            <a:ext cx="3312368" cy="1656184"/>
          </a:xfrm>
          <a:prstGeom prst="arc">
            <a:avLst>
              <a:gd name="adj1" fmla="val 14003943"/>
              <a:gd name="adj2" fmla="val 20721537"/>
            </a:avLst>
          </a:prstGeom>
          <a:noFill/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a 41"/>
          <p:cNvSpPr/>
          <p:nvPr/>
        </p:nvSpPr>
        <p:spPr>
          <a:xfrm>
            <a:off x="5940152" y="170080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Obraz 44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5868144" y="1268760"/>
            <a:ext cx="774090" cy="373282"/>
          </a:xfrm>
          <a:prstGeom prst="rect">
            <a:avLst/>
          </a:prstGeom>
          <a:noFill/>
          <a:ln/>
          <a:effectLst/>
        </p:spPr>
      </p:pic>
      <p:grpSp>
        <p:nvGrpSpPr>
          <p:cNvPr id="43" name="Grupa 42"/>
          <p:cNvGrpSpPr/>
          <p:nvPr/>
        </p:nvGrpSpPr>
        <p:grpSpPr>
          <a:xfrm>
            <a:off x="1547664" y="1412776"/>
            <a:ext cx="3201964" cy="3067173"/>
            <a:chOff x="1547664" y="1412776"/>
            <a:chExt cx="3201964" cy="3067173"/>
          </a:xfrm>
        </p:grpSpPr>
        <p:cxnSp>
          <p:nvCxnSpPr>
            <p:cNvPr id="31" name="Łącznik prosty ze strzałką 30"/>
            <p:cNvCxnSpPr>
              <a:endCxn id="6" idx="0"/>
            </p:cNvCxnSpPr>
            <p:nvPr/>
          </p:nvCxnSpPr>
          <p:spPr>
            <a:xfrm>
              <a:off x="3419872" y="1412776"/>
              <a:ext cx="760837" cy="1368152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ze strzałką 22"/>
            <p:cNvCxnSpPr>
              <a:endCxn id="6" idx="1"/>
            </p:cNvCxnSpPr>
            <p:nvPr/>
          </p:nvCxnSpPr>
          <p:spPr>
            <a:xfrm>
              <a:off x="2596533" y="1814998"/>
              <a:ext cx="1533259" cy="987021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8" name="Obraz 37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1" cstate="print"/>
            <a:stretch>
              <a:fillRect/>
            </a:stretch>
          </p:blipFill>
          <p:spPr bwMode="auto">
            <a:xfrm>
              <a:off x="1547664" y="4149080"/>
              <a:ext cx="3201964" cy="330869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62" name="Prostokąt 61"/>
          <p:cNvSpPr/>
          <p:nvPr/>
        </p:nvSpPr>
        <p:spPr>
          <a:xfrm>
            <a:off x="395536" y="5589240"/>
            <a:ext cx="64353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dirty="0" err="1" smtClean="0"/>
              <a:t>Probe</a:t>
            </a:r>
            <a:r>
              <a:rPr lang="pl-PL" sz="2000" b="1" dirty="0" smtClean="0"/>
              <a:t> </a:t>
            </a:r>
            <a:r>
              <a:rPr lang="pl-PL" sz="2000" b="1" dirty="0" err="1" smtClean="0"/>
              <a:t>needs</a:t>
            </a:r>
            <a:r>
              <a:rPr lang="pl-PL" sz="2000" b="1" dirty="0" smtClean="0"/>
              <a:t> to be </a:t>
            </a:r>
            <a:r>
              <a:rPr lang="pl-PL" sz="2000" b="1" dirty="0" err="1" smtClean="0"/>
              <a:t>sensitive</a:t>
            </a:r>
            <a:r>
              <a:rPr lang="pl-PL" sz="2000" b="1" dirty="0" smtClean="0"/>
              <a:t> to </a:t>
            </a:r>
            <a:r>
              <a:rPr lang="pl-PL" sz="2000" b="1" dirty="0" err="1" smtClean="0"/>
              <a:t>all</a:t>
            </a:r>
            <a:r>
              <a:rPr lang="pl-PL" sz="2000" b="1" dirty="0" smtClean="0"/>
              <a:t> </a:t>
            </a:r>
            <a:r>
              <a:rPr lang="pl-PL" sz="2000" b="1" dirty="0" err="1" smtClean="0"/>
              <a:t>oracles</a:t>
            </a:r>
            <a:r>
              <a:rPr lang="pl-PL" sz="2000" b="1" dirty="0" smtClean="0"/>
              <a:t> </a:t>
            </a:r>
            <a:r>
              <a:rPr lang="pl-PL" sz="2000" b="1" dirty="0" err="1" smtClean="0"/>
              <a:t>simultaneously</a:t>
            </a:r>
            <a:r>
              <a:rPr lang="pl-PL" sz="2000" b="1" dirty="0" smtClean="0"/>
              <a:t> !!!</a:t>
            </a:r>
            <a:endParaRPr lang="en-US" sz="2000" b="1" dirty="0"/>
          </a:p>
        </p:txBody>
      </p:sp>
      <p:grpSp>
        <p:nvGrpSpPr>
          <p:cNvPr id="44" name="Grupa 43"/>
          <p:cNvGrpSpPr/>
          <p:nvPr/>
        </p:nvGrpSpPr>
        <p:grpSpPr>
          <a:xfrm>
            <a:off x="395536" y="4725144"/>
            <a:ext cx="7811066" cy="483062"/>
            <a:chOff x="395536" y="4725144"/>
            <a:chExt cx="7811066" cy="483062"/>
          </a:xfrm>
        </p:grpSpPr>
        <p:sp>
          <p:nvSpPr>
            <p:cNvPr id="55" name="Prostokąt 54"/>
            <p:cNvSpPr/>
            <p:nvPr/>
          </p:nvSpPr>
          <p:spPr>
            <a:xfrm>
              <a:off x="395536" y="4725144"/>
              <a:ext cx="1643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smtClean="0"/>
                <a:t>We </a:t>
              </a:r>
              <a:r>
                <a:rPr lang="pl-PL" sz="2000" dirty="0" err="1" smtClean="0"/>
                <a:t>know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that</a:t>
              </a:r>
              <a:endParaRPr lang="en-US" sz="2000" dirty="0"/>
            </a:p>
          </p:txBody>
        </p:sp>
        <p:pic>
          <p:nvPicPr>
            <p:cNvPr id="63" name="Obraz 62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2339752" y="4725144"/>
              <a:ext cx="5866850" cy="483062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72" name="Obraz 71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2339752" y="5229200"/>
            <a:ext cx="1346207" cy="330834"/>
          </a:xfrm>
          <a:prstGeom prst="rect">
            <a:avLst/>
          </a:prstGeom>
          <a:noFill/>
          <a:ln/>
          <a:effectLst/>
        </p:spPr>
      </p:pic>
      <p:grpSp>
        <p:nvGrpSpPr>
          <p:cNvPr id="46" name="Grupa 45"/>
          <p:cNvGrpSpPr/>
          <p:nvPr/>
        </p:nvGrpSpPr>
        <p:grpSpPr>
          <a:xfrm>
            <a:off x="899592" y="6093297"/>
            <a:ext cx="2284479" cy="443969"/>
            <a:chOff x="899592" y="6093297"/>
            <a:chExt cx="2284479" cy="443969"/>
          </a:xfrm>
        </p:grpSpPr>
        <p:pic>
          <p:nvPicPr>
            <p:cNvPr id="75" name="Obraz 74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1634151" y="6165304"/>
              <a:ext cx="1549920" cy="35509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8" name="Elipsa 67"/>
            <p:cNvSpPr/>
            <p:nvPr/>
          </p:nvSpPr>
          <p:spPr>
            <a:xfrm>
              <a:off x="2168056" y="6093297"/>
              <a:ext cx="576064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Obraz 69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899592" y="6165304"/>
              <a:ext cx="742213" cy="371962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73" name="Prostokąt 72"/>
          <p:cNvSpPr/>
          <p:nvPr/>
        </p:nvSpPr>
        <p:spPr>
          <a:xfrm>
            <a:off x="4170792" y="5157192"/>
            <a:ext cx="11497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dirty="0" err="1" smtClean="0"/>
              <a:t>too</a:t>
            </a:r>
            <a:r>
              <a:rPr lang="pl-PL" sz="2000" dirty="0" smtClean="0"/>
              <a:t> </a:t>
            </a:r>
            <a:r>
              <a:rPr lang="pl-PL" sz="2000" dirty="0" err="1" smtClean="0"/>
              <a:t>week</a:t>
            </a:r>
            <a:endParaRPr lang="en-US" sz="2000" dirty="0"/>
          </a:p>
        </p:txBody>
      </p:sp>
      <p:grpSp>
        <p:nvGrpSpPr>
          <p:cNvPr id="48" name="Grupa 47"/>
          <p:cNvGrpSpPr/>
          <p:nvPr/>
        </p:nvGrpSpPr>
        <p:grpSpPr>
          <a:xfrm>
            <a:off x="3347864" y="6165304"/>
            <a:ext cx="5502715" cy="400110"/>
            <a:chOff x="3347864" y="6165304"/>
            <a:chExt cx="5502715" cy="400110"/>
          </a:xfrm>
        </p:grpSpPr>
        <p:pic>
          <p:nvPicPr>
            <p:cNvPr id="78" name="Obraz 77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5220072" y="6165304"/>
              <a:ext cx="1322263" cy="355348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80" name="Łącznik prosty ze strzałką 79"/>
            <p:cNvCxnSpPr/>
            <p:nvPr/>
          </p:nvCxnSpPr>
          <p:spPr>
            <a:xfrm>
              <a:off x="3347864" y="6309320"/>
              <a:ext cx="1728192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Prostokąt 80"/>
            <p:cNvSpPr/>
            <p:nvPr/>
          </p:nvSpPr>
          <p:spPr>
            <a:xfrm>
              <a:off x="6876256" y="6165304"/>
              <a:ext cx="19743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smtClean="0"/>
                <a:t>Grover </a:t>
              </a:r>
              <a:r>
                <a:rPr lang="pl-PL" sz="2000" dirty="0" err="1" smtClean="0"/>
                <a:t>is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optimal</a:t>
              </a:r>
              <a:endParaRPr lang="en-US" sz="2000" dirty="0"/>
            </a:p>
          </p:txBody>
        </p:sp>
      </p:grpSp>
      <p:pic>
        <p:nvPicPr>
          <p:cNvPr id="40" name="Obraz 39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7" cstate="print"/>
          <a:stretch>
            <a:fillRect/>
          </a:stretch>
        </p:blipFill>
        <p:spPr bwMode="auto">
          <a:xfrm>
            <a:off x="4860032" y="4149080"/>
            <a:ext cx="712056" cy="330869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0" y="2852936"/>
            <a:ext cx="9144000" cy="1143000"/>
          </a:xfrm>
        </p:spPr>
        <p:txBody>
          <a:bodyPr>
            <a:normAutofit/>
          </a:bodyPr>
          <a:lstStyle/>
          <a:p>
            <a:r>
              <a:rPr lang="pl-PL" b="1" dirty="0" err="1" smtClean="0"/>
              <a:t>Impact</a:t>
            </a:r>
            <a:r>
              <a:rPr lang="pl-PL" b="1" dirty="0" smtClean="0"/>
              <a:t> of </a:t>
            </a:r>
            <a:r>
              <a:rPr lang="pl-PL" b="1" dirty="0" err="1" smtClean="0"/>
              <a:t>decoherence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Frequency</a:t>
            </a:r>
            <a:r>
              <a:rPr lang="pl-PL" b="1" dirty="0" smtClean="0"/>
              <a:t> </a:t>
            </a:r>
            <a:r>
              <a:rPr lang="pl-PL" b="1" dirty="0" err="1" smtClean="0"/>
              <a:t>estimation</a:t>
            </a:r>
            <a:r>
              <a:rPr lang="pl-PL" b="1" dirty="0" smtClean="0"/>
              <a:t> under </a:t>
            </a:r>
            <a:r>
              <a:rPr lang="pl-PL" b="1" dirty="0" err="1" smtClean="0"/>
              <a:t>dephasing</a:t>
            </a:r>
            <a:r>
              <a:rPr lang="pl-PL" b="1" dirty="0" smtClean="0"/>
              <a:t> </a:t>
            </a:r>
            <a:r>
              <a:rPr lang="pl-PL" b="1" dirty="0" err="1" smtClean="0"/>
              <a:t>noise</a:t>
            </a:r>
            <a:endParaRPr lang="en-US" b="1" dirty="0"/>
          </a:p>
        </p:txBody>
      </p:sp>
      <p:grpSp>
        <p:nvGrpSpPr>
          <p:cNvPr id="134" name="Grupa 133"/>
          <p:cNvGrpSpPr/>
          <p:nvPr/>
        </p:nvGrpSpPr>
        <p:grpSpPr>
          <a:xfrm>
            <a:off x="1475656" y="1484784"/>
            <a:ext cx="5894297" cy="2090734"/>
            <a:chOff x="512214" y="1482282"/>
            <a:chExt cx="6909339" cy="2450774"/>
          </a:xfrm>
        </p:grpSpPr>
        <p:cxnSp>
          <p:nvCxnSpPr>
            <p:cNvPr id="52" name="Łącznik prosty 51"/>
            <p:cNvCxnSpPr/>
            <p:nvPr/>
          </p:nvCxnSpPr>
          <p:spPr>
            <a:xfrm>
              <a:off x="6012160" y="249289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601216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45"/>
            <p:cNvCxnSpPr/>
            <p:nvPr/>
          </p:nvCxnSpPr>
          <p:spPr>
            <a:xfrm>
              <a:off x="2816470" y="249039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>
              <a:off x="281647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36"/>
            <p:cNvCxnSpPr/>
            <p:nvPr/>
          </p:nvCxnSpPr>
          <p:spPr>
            <a:xfrm>
              <a:off x="457200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>
            <a:xfrm>
              <a:off x="209639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2384422" y="1626298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1088278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>
              <a:off x="3464542" y="2850434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Łącznik prosty 24"/>
            <p:cNvCxnSpPr/>
            <p:nvPr/>
          </p:nvCxnSpPr>
          <p:spPr>
            <a:xfrm>
              <a:off x="5364088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872254" y="1482282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512214" y="2634410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55" name="Obraz 54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2543390" y="2562402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7" name="Obraz 66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3464542" y="2346378"/>
              <a:ext cx="859002" cy="37280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1" name="Obraz 40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6876256" y="2564904"/>
              <a:ext cx="545297" cy="22878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32" name="Łącznik prosty 31"/>
            <p:cNvCxnSpPr/>
            <p:nvPr/>
          </p:nvCxnSpPr>
          <p:spPr>
            <a:xfrm>
              <a:off x="1232294" y="2490394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/>
            <p:cNvSpPr/>
            <p:nvPr/>
          </p:nvSpPr>
          <p:spPr>
            <a:xfrm>
              <a:off x="5652120" y="1628800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4572000" y="249289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>
              <a:off x="1736350" y="2850434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/>
            <p:cNvCxnSpPr/>
            <p:nvPr/>
          </p:nvCxnSpPr>
          <p:spPr>
            <a:xfrm>
              <a:off x="5076056" y="285293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Obraz 55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5823266" y="2564904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6444208" y="1484784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Obraz 42" descr="TP_tmp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8" cstate="print"/>
            <a:srcRect l="-31496" t="-51633" r="-31496" b="-51633"/>
            <a:stretch>
              <a:fillRect/>
            </a:stretch>
          </p:blipFill>
          <p:spPr bwMode="auto">
            <a:xfrm>
              <a:off x="1403648" y="1556792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8" cstate="print"/>
            <a:srcRect l="-31496" t="-51633" r="-31496" b="-51633"/>
            <a:stretch>
              <a:fillRect/>
            </a:stretch>
          </p:blipFill>
          <p:spPr bwMode="auto">
            <a:xfrm>
              <a:off x="4716016" y="1628800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pic>
        <p:nvPicPr>
          <p:cNvPr id="58" name="Obraz 5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9" cstate="print"/>
          <a:stretch>
            <a:fillRect/>
          </a:stretch>
        </p:blipFill>
        <p:spPr bwMode="auto">
          <a:xfrm>
            <a:off x="2051720" y="3933056"/>
            <a:ext cx="2057409" cy="313754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81" name="Grupa 80"/>
          <p:cNvGrpSpPr/>
          <p:nvPr/>
        </p:nvGrpSpPr>
        <p:grpSpPr bwMode="auto">
          <a:xfrm>
            <a:off x="4644008" y="3717032"/>
            <a:ext cx="1990818" cy="648072"/>
            <a:chOff x="3491880" y="3861048"/>
            <a:chExt cx="2520280" cy="820428"/>
          </a:xfrm>
        </p:grpSpPr>
        <p:pic>
          <p:nvPicPr>
            <p:cNvPr id="60" name="Obraz 59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3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4410702" y="4246319"/>
              <a:ext cx="176661" cy="20082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2" name="Elipsa 61"/>
            <p:cNvSpPr/>
            <p:nvPr/>
          </p:nvSpPr>
          <p:spPr bwMode="auto">
            <a:xfrm>
              <a:off x="4847467" y="4103626"/>
              <a:ext cx="535041" cy="5350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000" h="468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Łącznik prosty ze strzałką 65"/>
            <p:cNvCxnSpPr/>
            <p:nvPr/>
          </p:nvCxnSpPr>
          <p:spPr bwMode="auto">
            <a:xfrm>
              <a:off x="5418241" y="4317667"/>
              <a:ext cx="171232" cy="94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Elipsa 69"/>
            <p:cNvSpPr/>
            <p:nvPr/>
          </p:nvSpPr>
          <p:spPr bwMode="auto">
            <a:xfrm>
              <a:off x="5632281" y="4103626"/>
              <a:ext cx="379879" cy="53504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630" h="46863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Elipsa 70"/>
            <p:cNvSpPr/>
            <p:nvPr/>
          </p:nvSpPr>
          <p:spPr bwMode="auto">
            <a:xfrm>
              <a:off x="3577497" y="4146435"/>
              <a:ext cx="535041" cy="5350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000" h="468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Łuk 71"/>
            <p:cNvSpPr/>
            <p:nvPr/>
          </p:nvSpPr>
          <p:spPr bwMode="auto">
            <a:xfrm>
              <a:off x="3491880" y="4103626"/>
              <a:ext cx="727737" cy="214040"/>
            </a:xfrm>
            <a:prstGeom prst="arc">
              <a:avLst>
                <a:gd name="adj1" fmla="val 8176016"/>
                <a:gd name="adj2" fmla="val 2201711"/>
              </a:avLst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" name="Obraz 78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220072" y="3861048"/>
              <a:ext cx="428079" cy="21404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76" name="Obraz 75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32" cstate="print"/>
            <a:stretch>
              <a:fillRect/>
            </a:stretch>
          </p:blipFill>
          <p:spPr bwMode="auto">
            <a:xfrm>
              <a:off x="3694368" y="3861048"/>
              <a:ext cx="360437" cy="137863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85" name="Elipsa 84"/>
          <p:cNvSpPr/>
          <p:nvPr/>
        </p:nvSpPr>
        <p:spPr>
          <a:xfrm>
            <a:off x="5148064" y="4941168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upa 67"/>
          <p:cNvGrpSpPr/>
          <p:nvPr/>
        </p:nvGrpSpPr>
        <p:grpSpPr>
          <a:xfrm>
            <a:off x="132049" y="4513943"/>
            <a:ext cx="7407670" cy="2049607"/>
            <a:chOff x="132049" y="4513943"/>
            <a:chExt cx="7407670" cy="2049607"/>
          </a:xfrm>
        </p:grpSpPr>
        <p:sp>
          <p:nvSpPr>
            <p:cNvPr id="82" name="Prostokąt 81"/>
            <p:cNvSpPr/>
            <p:nvPr/>
          </p:nvSpPr>
          <p:spPr>
            <a:xfrm>
              <a:off x="132049" y="4513943"/>
              <a:ext cx="74076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err="1" smtClean="0"/>
                <a:t>Fundamental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bound</a:t>
              </a:r>
              <a:r>
                <a:rPr lang="pl-PL" sz="2000" dirty="0" smtClean="0"/>
                <a:t> on Quantum Fisher </a:t>
              </a:r>
              <a:r>
                <a:rPr lang="pl-PL" sz="2000" dirty="0" err="1" smtClean="0"/>
                <a:t>Information</a:t>
              </a:r>
              <a:r>
                <a:rPr lang="pl-PL" sz="2000" dirty="0" smtClean="0"/>
                <a:t> (</a:t>
              </a:r>
              <a:r>
                <a:rPr lang="pl-PL" sz="2000" dirty="0" err="1" smtClean="0"/>
                <a:t>parallel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setting</a:t>
              </a:r>
              <a:r>
                <a:rPr lang="pl-PL" sz="2000" dirty="0" smtClean="0"/>
                <a:t>)</a:t>
              </a:r>
              <a:endParaRPr lang="en-US" sz="2000" dirty="0"/>
            </a:p>
          </p:txBody>
        </p:sp>
        <p:pic>
          <p:nvPicPr>
            <p:cNvPr id="89" name="Obraz 88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3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987824" y="5013176"/>
              <a:ext cx="2536796" cy="71610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86" name="Prostokąt 85"/>
            <p:cNvSpPr/>
            <p:nvPr/>
          </p:nvSpPr>
          <p:spPr>
            <a:xfrm>
              <a:off x="175458" y="6040330"/>
              <a:ext cx="622818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1400" dirty="0" smtClean="0">
                  <a:latin typeface="Times" pitchFamily="18" charset="0"/>
                </a:rPr>
                <a:t>B. M. Escher, R. L. de Matos Filho, L. Davidovich </a:t>
              </a:r>
              <a:r>
                <a:rPr lang="en-US" sz="1400" dirty="0" smtClean="0">
                  <a:latin typeface="Times" pitchFamily="18" charset="0"/>
                </a:rPr>
                <a:t>Nature Phys.</a:t>
              </a:r>
              <a:r>
                <a:rPr lang="pl-PL" sz="1400" dirty="0" smtClean="0">
                  <a:latin typeface="Times" pitchFamily="18" charset="0"/>
                </a:rPr>
                <a:t> </a:t>
              </a:r>
              <a:r>
                <a:rPr lang="en-US" sz="1400" dirty="0" smtClean="0">
                  <a:latin typeface="Times" pitchFamily="18" charset="0"/>
                </a:rPr>
                <a:t>7, 406–411 (2011)</a:t>
              </a:r>
              <a:endParaRPr lang="pl-PL" sz="1400" dirty="0" smtClean="0">
                <a:solidFill>
                  <a:prstClr val="black"/>
                </a:solidFill>
                <a:latin typeface="Times" pitchFamily="18" charset="0"/>
              </a:endParaRPr>
            </a:p>
            <a:p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RDD,</a:t>
              </a:r>
              <a:r>
                <a:rPr lang="en-US" sz="1400" dirty="0" smtClean="0">
                  <a:solidFill>
                    <a:prstClr val="black"/>
                  </a:solidFill>
                  <a:latin typeface="Times" pitchFamily="18" charset="0"/>
                </a:rPr>
                <a:t> </a:t>
              </a:r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J. </a:t>
              </a:r>
              <a:r>
                <a:rPr lang="pl-PL" sz="1400" dirty="0" err="1" smtClean="0">
                  <a:solidFill>
                    <a:prstClr val="black"/>
                  </a:solidFill>
                  <a:latin typeface="Times" pitchFamily="18" charset="0"/>
                </a:rPr>
                <a:t>Kolodynski</a:t>
              </a:r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, M. Guta, </a:t>
              </a:r>
              <a:r>
                <a:rPr lang="fr-FR" sz="1400" dirty="0" smtClean="0">
                  <a:latin typeface="Times" pitchFamily="18" charset="0"/>
                </a:rPr>
                <a:t>Nature Communications </a:t>
              </a:r>
              <a:r>
                <a:rPr lang="fr-FR" sz="1400" b="1" dirty="0" smtClean="0">
                  <a:latin typeface="Times" pitchFamily="18" charset="0"/>
                </a:rPr>
                <a:t>3</a:t>
              </a:r>
              <a:r>
                <a:rPr lang="fr-FR" sz="1400" dirty="0" smtClean="0">
                  <a:latin typeface="Times" pitchFamily="18" charset="0"/>
                </a:rPr>
                <a:t>, 1063 (2012)</a:t>
              </a:r>
              <a:endParaRPr lang="pl-PL" sz="1400" dirty="0" smtClean="0">
                <a:solidFill>
                  <a:prstClr val="black"/>
                </a:solidFill>
                <a:latin typeface="Times" pitchFamily="18" charset="0"/>
              </a:endParaRPr>
            </a:p>
          </p:txBody>
        </p:sp>
      </p:grpSp>
      <p:grpSp>
        <p:nvGrpSpPr>
          <p:cNvPr id="69" name="Grupa 68"/>
          <p:cNvGrpSpPr/>
          <p:nvPr/>
        </p:nvGrpSpPr>
        <p:grpSpPr>
          <a:xfrm>
            <a:off x="166847" y="6485765"/>
            <a:ext cx="7592512" cy="313201"/>
            <a:chOff x="166847" y="6485765"/>
            <a:chExt cx="7592512" cy="313201"/>
          </a:xfrm>
        </p:grpSpPr>
        <p:sp>
          <p:nvSpPr>
            <p:cNvPr id="87" name="Prostokąt 86"/>
            <p:cNvSpPr/>
            <p:nvPr/>
          </p:nvSpPr>
          <p:spPr>
            <a:xfrm>
              <a:off x="4104768" y="6485765"/>
              <a:ext cx="36545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1400" b="1" dirty="0" smtClean="0"/>
                <a:t>(</a:t>
              </a:r>
              <a:r>
                <a:rPr lang="pl-PL" sz="1400" b="1" dirty="0" err="1" smtClean="0"/>
                <a:t>Valid</a:t>
              </a:r>
              <a:r>
                <a:rPr lang="pl-PL" sz="1400" b="1" dirty="0" smtClean="0"/>
                <a:t> </a:t>
              </a:r>
              <a:r>
                <a:rPr lang="pl-PL" sz="1400" b="1" dirty="0" err="1" smtClean="0"/>
                <a:t>also</a:t>
              </a:r>
              <a:r>
                <a:rPr lang="pl-PL" sz="1400" b="1" dirty="0" smtClean="0"/>
                <a:t> for most general </a:t>
              </a:r>
              <a:r>
                <a:rPr lang="pl-PL" sz="1400" b="1" dirty="0" err="1" smtClean="0"/>
                <a:t>adaptive</a:t>
              </a:r>
              <a:r>
                <a:rPr lang="pl-PL" sz="1400" b="1" dirty="0" smtClean="0"/>
                <a:t> </a:t>
              </a:r>
              <a:r>
                <a:rPr lang="pl-PL" sz="1400" b="1" dirty="0" err="1" smtClean="0"/>
                <a:t>strategy</a:t>
              </a:r>
              <a:r>
                <a:rPr lang="pl-PL" sz="1400" b="1" dirty="0" smtClean="0"/>
                <a:t>!)</a:t>
              </a:r>
              <a:endParaRPr lang="en-US" sz="1400" b="1" dirty="0"/>
            </a:p>
          </p:txBody>
        </p:sp>
        <p:sp>
          <p:nvSpPr>
            <p:cNvPr id="88" name="Prostokąt 87"/>
            <p:cNvSpPr/>
            <p:nvPr/>
          </p:nvSpPr>
          <p:spPr>
            <a:xfrm>
              <a:off x="166847" y="6491189"/>
              <a:ext cx="576064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RDD,</a:t>
              </a:r>
              <a:r>
                <a:rPr lang="en-US" sz="1400" dirty="0" smtClean="0">
                  <a:solidFill>
                    <a:prstClr val="black"/>
                  </a:solidFill>
                  <a:latin typeface="Times" pitchFamily="18" charset="0"/>
                </a:rPr>
                <a:t> </a:t>
              </a:r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L. </a:t>
              </a:r>
              <a:r>
                <a:rPr lang="pl-PL" sz="1400" dirty="0" err="1" smtClean="0">
                  <a:solidFill>
                    <a:prstClr val="black"/>
                  </a:solidFill>
                  <a:latin typeface="Times" pitchFamily="18" charset="0"/>
                </a:rPr>
                <a:t>Maccone</a:t>
              </a:r>
              <a:r>
                <a:rPr lang="fr-FR" sz="1400" dirty="0" smtClean="0">
                  <a:solidFill>
                    <a:prstClr val="black"/>
                  </a:solidFill>
                  <a:latin typeface="Times" pitchFamily="18" charset="0"/>
                </a:rPr>
                <a:t> </a:t>
              </a:r>
              <a:r>
                <a:rPr lang="pl-PL" sz="1400" dirty="0" err="1" smtClean="0"/>
                <a:t>Phys</a:t>
              </a:r>
              <a:r>
                <a:rPr lang="pl-PL" sz="1400" dirty="0" smtClean="0"/>
                <a:t>. </a:t>
              </a:r>
              <a:r>
                <a:rPr lang="pl-PL" sz="1400" dirty="0" err="1" smtClean="0"/>
                <a:t>Rev</a:t>
              </a:r>
              <a:r>
                <a:rPr lang="pl-PL" sz="1400" dirty="0" smtClean="0"/>
                <a:t>. </a:t>
              </a:r>
              <a:r>
                <a:rPr lang="pl-PL" sz="1400" dirty="0" err="1" smtClean="0"/>
                <a:t>Lett</a:t>
              </a:r>
              <a:r>
                <a:rPr lang="pl-PL" sz="1400" dirty="0" smtClean="0"/>
                <a:t>. </a:t>
              </a:r>
              <a:r>
                <a:rPr lang="pl-PL" sz="1400" b="1" dirty="0" smtClean="0"/>
                <a:t>113,</a:t>
              </a:r>
              <a:r>
                <a:rPr lang="pl-PL" sz="1400" dirty="0" smtClean="0"/>
                <a:t> 250801 (2014) </a:t>
              </a:r>
              <a:endParaRPr lang="pl-PL" sz="1400" dirty="0" smtClean="0">
                <a:solidFill>
                  <a:prstClr val="black"/>
                </a:solidFill>
                <a:latin typeface="Times" pitchFamily="18" charset="0"/>
              </a:endParaRPr>
            </a:p>
          </p:txBody>
        </p:sp>
      </p:grpSp>
      <p:grpSp>
        <p:nvGrpSpPr>
          <p:cNvPr id="112" name="Grupa 111"/>
          <p:cNvGrpSpPr/>
          <p:nvPr/>
        </p:nvGrpSpPr>
        <p:grpSpPr bwMode="auto">
          <a:xfrm>
            <a:off x="6084168" y="4941168"/>
            <a:ext cx="2617842" cy="1080120"/>
            <a:chOff x="1979709" y="1556791"/>
            <a:chExt cx="5213996" cy="1872208"/>
          </a:xfrm>
        </p:grpSpPr>
        <p:grpSp>
          <p:nvGrpSpPr>
            <p:cNvPr id="113" name="Grupa 36"/>
            <p:cNvGrpSpPr/>
            <p:nvPr/>
          </p:nvGrpSpPr>
          <p:grpSpPr bwMode="auto">
            <a:xfrm>
              <a:off x="1979709" y="1700807"/>
              <a:ext cx="5040560" cy="1728192"/>
              <a:chOff x="1979710" y="1700808"/>
              <a:chExt cx="5040560" cy="1728192"/>
            </a:xfrm>
          </p:grpSpPr>
          <p:grpSp>
            <p:nvGrpSpPr>
              <p:cNvPr id="129" name="Grupa 35"/>
              <p:cNvGrpSpPr/>
              <p:nvPr/>
            </p:nvGrpSpPr>
            <p:grpSpPr bwMode="auto">
              <a:xfrm>
                <a:off x="1979710" y="1700808"/>
                <a:ext cx="5040560" cy="1728192"/>
                <a:chOff x="1979712" y="1700809"/>
                <a:chExt cx="5040560" cy="1728192"/>
              </a:xfrm>
            </p:grpSpPr>
            <p:sp>
              <p:nvSpPr>
                <p:cNvPr id="131" name="Elipsa 130"/>
                <p:cNvSpPr/>
                <p:nvPr/>
              </p:nvSpPr>
              <p:spPr bwMode="auto">
                <a:xfrm>
                  <a:off x="1979712" y="1700809"/>
                  <a:ext cx="5040560" cy="1728192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32" name="Obraz 131" descr="TP_tmp.emf"/>
                <p:cNvPicPr>
                  <a:picLocks noChangeAspect="1"/>
                </p:cNvPicPr>
                <p:nvPr>
                  <p:custDataLst>
                    <p:tags r:id="rId8"/>
                  </p:custDataLst>
                </p:nvPr>
              </p:nvPicPr>
              <p:blipFill>
                <a:blip r:embed="rId34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4610888" y="1901206"/>
                  <a:ext cx="483109" cy="278893"/>
                </a:xfrm>
                <a:prstGeom prst="rect">
                  <a:avLst/>
                </a:prstGeom>
                <a:noFill/>
                <a:ln/>
                <a:effectLst/>
              </p:spPr>
            </p:pic>
            <p:sp>
              <p:nvSpPr>
                <p:cNvPr id="133" name="Łuk 132"/>
                <p:cNvSpPr/>
                <p:nvPr/>
              </p:nvSpPr>
              <p:spPr bwMode="auto">
                <a:xfrm>
                  <a:off x="3635896" y="2132857"/>
                  <a:ext cx="1512168" cy="936104"/>
                </a:xfrm>
                <a:prstGeom prst="arc">
                  <a:avLst>
                    <a:gd name="adj1" fmla="val 14758231"/>
                    <a:gd name="adj2" fmla="val 20827712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0" name="Elipsa 129"/>
              <p:cNvSpPr/>
              <p:nvPr/>
            </p:nvSpPr>
            <p:spPr bwMode="auto">
              <a:xfrm>
                <a:off x="4707682" y="2142754"/>
                <a:ext cx="72008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" name="Grupa 28"/>
            <p:cNvGrpSpPr/>
            <p:nvPr/>
          </p:nvGrpSpPr>
          <p:grpSpPr bwMode="auto">
            <a:xfrm>
              <a:off x="3118552" y="1556791"/>
              <a:ext cx="4075153" cy="1646535"/>
              <a:chOff x="3118553" y="1556792"/>
              <a:chExt cx="4075153" cy="1646535"/>
            </a:xfrm>
          </p:grpSpPr>
          <p:sp>
            <p:nvSpPr>
              <p:cNvPr id="120" name="Elipsa 119"/>
              <p:cNvSpPr/>
              <p:nvPr/>
            </p:nvSpPr>
            <p:spPr bwMode="auto">
              <a:xfrm>
                <a:off x="3508847" y="1729186"/>
                <a:ext cx="72008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upa 27"/>
              <p:cNvGrpSpPr/>
              <p:nvPr/>
            </p:nvGrpSpPr>
            <p:grpSpPr bwMode="auto">
              <a:xfrm>
                <a:off x="3118553" y="1556792"/>
                <a:ext cx="4075153" cy="1646535"/>
                <a:chOff x="3118553" y="1556792"/>
                <a:chExt cx="4075153" cy="1646535"/>
              </a:xfrm>
            </p:grpSpPr>
            <p:grpSp>
              <p:nvGrpSpPr>
                <p:cNvPr id="122" name="Grupa 26"/>
                <p:cNvGrpSpPr/>
                <p:nvPr/>
              </p:nvGrpSpPr>
              <p:grpSpPr bwMode="auto">
                <a:xfrm>
                  <a:off x="3118553" y="1556792"/>
                  <a:ext cx="4075153" cy="1646535"/>
                  <a:chOff x="3118553" y="1556792"/>
                  <a:chExt cx="4075153" cy="1646535"/>
                </a:xfrm>
              </p:grpSpPr>
              <p:pic>
                <p:nvPicPr>
                  <p:cNvPr id="124" name="Obraz 123" descr="TP_tmp.png"/>
                  <p:cNvPicPr>
                    <a:picLocks noChangeAspect="1"/>
                  </p:cNvPicPr>
                  <p:nvPr>
                    <p:custDataLst>
                      <p:tags r:id="rId4"/>
                    </p:custDataLst>
                  </p:nvPr>
                </p:nvPicPr>
                <p:blipFill>
                  <a:blip r:embed="rId35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4317591" y="1772817"/>
                    <a:ext cx="254067" cy="126273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pic>
                <p:nvPicPr>
                  <p:cNvPr id="125" name="Obraz 124" descr="TP_tmp.png"/>
                  <p:cNvPicPr>
                    <a:picLocks noChangeAspect="1"/>
                  </p:cNvPicPr>
                  <p:nvPr>
                    <p:custDataLst>
                      <p:tags r:id="rId5"/>
                    </p:custDataLst>
                  </p:nvPr>
                </p:nvPicPr>
                <p:blipFill>
                  <a:blip r:embed="rId36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5902086" y="2348880"/>
                    <a:ext cx="253430" cy="201833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cxnSp>
                <p:nvCxnSpPr>
                  <p:cNvPr id="126" name="Łącznik prosty 125"/>
                  <p:cNvCxnSpPr/>
                  <p:nvPr/>
                </p:nvCxnSpPr>
                <p:spPr bwMode="auto">
                  <a:xfrm>
                    <a:off x="3563886" y="1772816"/>
                    <a:ext cx="3240360" cy="1152128"/>
                  </a:xfrm>
                  <a:prstGeom prst="line">
                    <a:avLst/>
                  </a:prstGeom>
                  <a:noFill/>
                  <a:ln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127" name="Obraz 10" descr="TP_tmp.emf"/>
                  <p:cNvPicPr>
                    <a:picLocks noChangeAspect="1"/>
                  </p:cNvPicPr>
                  <p:nvPr>
                    <p:custDataLst>
                      <p:tags r:id="rId6"/>
                    </p:custDataLst>
                  </p:nvPr>
                </p:nvPicPr>
                <p:blipFill>
                  <a:blip r:embed="rId37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3118553" y="1556792"/>
                    <a:ext cx="331369" cy="203097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pic>
                <p:nvPicPr>
                  <p:cNvPr id="128" name="Obraz 11" descr="TP_tmp.emf"/>
                  <p:cNvPicPr>
                    <a:picLocks noChangeAspect="1"/>
                  </p:cNvPicPr>
                  <p:nvPr>
                    <p:custDataLst>
                      <p:tags r:id="rId7"/>
                    </p:custDataLst>
                  </p:nvPr>
                </p:nvPicPr>
                <p:blipFill>
                  <a:blip r:embed="rId38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6863600" y="2924943"/>
                    <a:ext cx="330106" cy="278384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</p:grpSp>
            <p:sp>
              <p:nvSpPr>
                <p:cNvPr id="123" name="Elipsa 122"/>
                <p:cNvSpPr/>
                <p:nvPr/>
              </p:nvSpPr>
              <p:spPr bwMode="auto">
                <a:xfrm>
                  <a:off x="6745264" y="2886275"/>
                  <a:ext cx="72008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5" name="Grupa 46"/>
            <p:cNvGrpSpPr/>
            <p:nvPr/>
          </p:nvGrpSpPr>
          <p:grpSpPr bwMode="auto">
            <a:xfrm>
              <a:off x="3628171" y="2132856"/>
              <a:ext cx="1956680" cy="543959"/>
              <a:chOff x="3663252" y="2132856"/>
              <a:chExt cx="1956680" cy="543959"/>
            </a:xfrm>
          </p:grpSpPr>
          <p:pic>
            <p:nvPicPr>
              <p:cNvPr id="118" name="Obraz 117" descr="TP_tmp.emf"/>
              <p:cNvPicPr>
                <a:picLocks noChangeAspect="1"/>
              </p:cNvPicPr>
              <p:nvPr>
                <p:custDataLst>
                  <p:tags r:id="rId2"/>
                </p:custDataLst>
              </p:nvPr>
            </p:nvPicPr>
            <p:blipFill>
              <a:blip r:embed="rId3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3663252" y="2132856"/>
                <a:ext cx="792388" cy="255744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119" name="Obraz 118" descr="TP_tmp.emf"/>
              <p:cNvPicPr>
                <a:picLocks noChangeAspect="1"/>
              </p:cNvPicPr>
              <p:nvPr>
                <p:custDataLst>
                  <p:tags r:id="rId3"/>
                </p:custDataLst>
              </p:nvPr>
            </p:nvPicPr>
            <p:blipFill>
              <a:blip r:embed="rId4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4826975" y="2420888"/>
                <a:ext cx="792957" cy="255927"/>
              </a:xfrm>
              <a:prstGeom prst="rect">
                <a:avLst/>
              </a:prstGeom>
              <a:noFill/>
              <a:ln/>
              <a:effectLst/>
            </p:spPr>
          </p:pic>
        </p:grpSp>
        <p:sp>
          <p:nvSpPr>
            <p:cNvPr id="116" name="Elipsa 115"/>
            <p:cNvSpPr/>
            <p:nvPr/>
          </p:nvSpPr>
          <p:spPr bwMode="auto">
            <a:xfrm>
              <a:off x="4198466" y="2109019"/>
              <a:ext cx="72008" cy="7200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Elipsa 116"/>
            <p:cNvSpPr/>
            <p:nvPr/>
          </p:nvSpPr>
          <p:spPr bwMode="auto">
            <a:xfrm>
              <a:off x="5072282" y="2420888"/>
              <a:ext cx="72008" cy="7200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Proof of </a:t>
            </a:r>
            <a:r>
              <a:rPr lang="pl-PL" b="1" dirty="0" err="1" smtClean="0"/>
              <a:t>the</a:t>
            </a:r>
            <a:r>
              <a:rPr lang="pl-PL" b="1" dirty="0" smtClean="0"/>
              <a:t> </a:t>
            </a:r>
            <a:r>
              <a:rPr lang="pl-PL" b="1" dirty="0" err="1" smtClean="0"/>
              <a:t>bound</a:t>
            </a:r>
            <a:endParaRPr lang="en-US" b="1" dirty="0"/>
          </a:p>
        </p:txBody>
      </p:sp>
      <p:sp>
        <p:nvSpPr>
          <p:cNvPr id="30" name="Prostokąt 29"/>
          <p:cNvSpPr/>
          <p:nvPr/>
        </p:nvSpPr>
        <p:spPr>
          <a:xfrm>
            <a:off x="251520" y="4437112"/>
            <a:ext cx="7571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err="1" smtClean="0"/>
              <a:t>Then</a:t>
            </a:r>
            <a:r>
              <a:rPr lang="pl-PL" dirty="0" smtClean="0"/>
              <a:t> by Quantum Fisher </a:t>
            </a:r>
            <a:r>
              <a:rPr lang="pl-PL" dirty="0" err="1" smtClean="0"/>
              <a:t>Information</a:t>
            </a:r>
            <a:r>
              <a:rPr lang="pl-PL" dirty="0" smtClean="0"/>
              <a:t> of </a:t>
            </a:r>
            <a:r>
              <a:rPr lang="pl-PL" dirty="0" err="1" smtClean="0"/>
              <a:t>nonincreasing</a:t>
            </a:r>
            <a:r>
              <a:rPr lang="pl-PL" dirty="0" smtClean="0"/>
              <a:t> under CP </a:t>
            </a:r>
            <a:r>
              <a:rPr lang="pl-PL" dirty="0" err="1" smtClean="0"/>
              <a:t>maps</a:t>
            </a:r>
            <a:r>
              <a:rPr lang="pl-PL" dirty="0" smtClean="0"/>
              <a:t> we </a:t>
            </a:r>
            <a:r>
              <a:rPr lang="pl-PL" dirty="0" err="1" smtClean="0"/>
              <a:t>have</a:t>
            </a:r>
            <a:r>
              <a:rPr lang="pl-PL" dirty="0" smtClean="0"/>
              <a:t>:</a:t>
            </a:r>
            <a:endParaRPr lang="en-US" dirty="0"/>
          </a:p>
        </p:txBody>
      </p:sp>
      <p:pic>
        <p:nvPicPr>
          <p:cNvPr id="80" name="Obraz 79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211960" y="4941168"/>
            <a:ext cx="4443098" cy="306825"/>
          </a:xfrm>
          <a:prstGeom prst="rect">
            <a:avLst/>
          </a:prstGeom>
          <a:noFill/>
          <a:ln/>
          <a:effectLst/>
        </p:spPr>
      </p:pic>
      <p:grpSp>
        <p:nvGrpSpPr>
          <p:cNvPr id="56" name="Grupa 55"/>
          <p:cNvGrpSpPr/>
          <p:nvPr/>
        </p:nvGrpSpPr>
        <p:grpSpPr>
          <a:xfrm>
            <a:off x="395536" y="4941168"/>
            <a:ext cx="3339336" cy="1547147"/>
            <a:chOff x="395536" y="4941168"/>
            <a:chExt cx="3339336" cy="1547147"/>
          </a:xfrm>
        </p:grpSpPr>
        <p:cxnSp>
          <p:nvCxnSpPr>
            <p:cNvPr id="31" name="Łącznik prosty 30"/>
            <p:cNvCxnSpPr/>
            <p:nvPr/>
          </p:nvCxnSpPr>
          <p:spPr bwMode="auto">
            <a:xfrm>
              <a:off x="395536" y="5445224"/>
              <a:ext cx="1226362" cy="0"/>
            </a:xfrm>
            <a:prstGeom prst="line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Prostokąt 31"/>
            <p:cNvSpPr/>
            <p:nvPr/>
          </p:nvSpPr>
          <p:spPr>
            <a:xfrm>
              <a:off x="611560" y="5157192"/>
              <a:ext cx="18473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pl-PL" sz="4400" dirty="0">
                <a:solidFill>
                  <a:schemeClr val="tx1"/>
                </a:solidFill>
              </a:endParaRPr>
            </a:p>
          </p:txBody>
        </p:sp>
        <p:pic>
          <p:nvPicPr>
            <p:cNvPr id="41" name="Obraz 40" descr="TP_tmp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4" cstate="print"/>
            <a:srcRect l="-47244" t="-56580" r="-47244" b="-56580"/>
            <a:stretch>
              <a:fillRect/>
            </a:stretch>
          </p:blipFill>
          <p:spPr bwMode="auto">
            <a:xfrm>
              <a:off x="757802" y="5157192"/>
              <a:ext cx="601692" cy="550648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pic>
        <p:sp>
          <p:nvSpPr>
            <p:cNvPr id="34" name="pole tekstowe 33"/>
            <p:cNvSpPr txBox="1"/>
            <p:nvPr/>
          </p:nvSpPr>
          <p:spPr>
            <a:xfrm>
              <a:off x="1621898" y="5085184"/>
              <a:ext cx="46519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4400" dirty="0" smtClean="0"/>
                <a:t>=</a:t>
              </a:r>
              <a:endParaRPr lang="en-US" sz="4400" dirty="0"/>
            </a:p>
          </p:txBody>
        </p:sp>
        <p:grpSp>
          <p:nvGrpSpPr>
            <p:cNvPr id="47" name="Grupa 46"/>
            <p:cNvGrpSpPr/>
            <p:nvPr/>
          </p:nvGrpSpPr>
          <p:grpSpPr bwMode="auto">
            <a:xfrm>
              <a:off x="2053946" y="4941168"/>
              <a:ext cx="1559931" cy="1080120"/>
              <a:chOff x="2267986" y="4653136"/>
              <a:chExt cx="1559931" cy="1080120"/>
            </a:xfrm>
          </p:grpSpPr>
          <p:cxnSp>
            <p:nvCxnSpPr>
              <p:cNvPr id="39" name="Łącznik prosty 38"/>
              <p:cNvCxnSpPr/>
              <p:nvPr/>
            </p:nvCxnSpPr>
            <p:spPr bwMode="auto">
              <a:xfrm>
                <a:off x="2567777" y="5493229"/>
                <a:ext cx="360040" cy="0"/>
              </a:xfrm>
              <a:prstGeom prst="line">
                <a:avLst/>
              </a:prstGeom>
              <a:ln w="28575"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/>
              <p:nvPr/>
            </p:nvCxnSpPr>
            <p:spPr bwMode="auto">
              <a:xfrm>
                <a:off x="2387757" y="4893163"/>
                <a:ext cx="1440160" cy="0"/>
              </a:xfrm>
              <a:prstGeom prst="line">
                <a:avLst/>
              </a:prstGeom>
              <a:ln w="28575"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" name="Prostokąt 35"/>
              <p:cNvSpPr/>
              <p:nvPr/>
            </p:nvSpPr>
            <p:spPr bwMode="auto">
              <a:xfrm>
                <a:off x="2867811" y="4653136"/>
                <a:ext cx="666750" cy="108012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l-PL" dirty="0"/>
              </a:p>
            </p:txBody>
          </p:sp>
          <p:pic>
            <p:nvPicPr>
              <p:cNvPr id="37" name="Obraz 36" descr="TP_tmp.emf"/>
              <p:cNvPicPr>
                <a:picLocks noChangeAspect="1"/>
              </p:cNvPicPr>
              <p:nvPr>
                <p:custDataLst>
                  <p:tags r:id="rId20"/>
                </p:custDataLst>
              </p:nvPr>
            </p:nvPicPr>
            <p:blipFill>
              <a:blip r:embed="rId25" cstate="print"/>
              <a:stretch>
                <a:fillRect/>
              </a:stretch>
            </p:blipFill>
            <p:spPr bwMode="auto">
              <a:xfrm>
                <a:off x="3069884" y="5112588"/>
                <a:ext cx="227831" cy="227831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45" name="Obraz 44" descr="TP_tmp.emf"/>
              <p:cNvPicPr>
                <a:picLocks noChangeAspect="1"/>
              </p:cNvPicPr>
              <p:nvPr>
                <p:custDataLst>
                  <p:tags r:id="rId21"/>
                </p:custDataLst>
              </p:nvPr>
            </p:nvPicPr>
            <p:blipFill>
              <a:blip r:embed="rId2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2267986" y="5433223"/>
                <a:ext cx="266292" cy="170252"/>
              </a:xfrm>
              <a:prstGeom prst="rect">
                <a:avLst/>
              </a:prstGeom>
              <a:noFill/>
              <a:ln/>
              <a:effectLst/>
            </p:spPr>
          </p:pic>
        </p:grpSp>
        <p:pic>
          <p:nvPicPr>
            <p:cNvPr id="50" name="Obraz 49" descr="TP_tmp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397762" y="6237312"/>
              <a:ext cx="3337110" cy="251003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79" name="Obraz 78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995936" y="5445224"/>
            <a:ext cx="3631338" cy="736021"/>
          </a:xfrm>
          <a:prstGeom prst="rect">
            <a:avLst/>
          </a:prstGeom>
          <a:noFill/>
          <a:ln/>
          <a:effectLst/>
        </p:spPr>
      </p:pic>
      <p:grpSp>
        <p:nvGrpSpPr>
          <p:cNvPr id="55" name="Grupa 54"/>
          <p:cNvGrpSpPr/>
          <p:nvPr/>
        </p:nvGrpSpPr>
        <p:grpSpPr>
          <a:xfrm>
            <a:off x="251520" y="3068960"/>
            <a:ext cx="8383513" cy="1410414"/>
            <a:chOff x="251520" y="3068960"/>
            <a:chExt cx="8383513" cy="1410414"/>
          </a:xfrm>
        </p:grpSpPr>
        <p:sp>
          <p:nvSpPr>
            <p:cNvPr id="27" name="Prostokąt 26"/>
            <p:cNvSpPr/>
            <p:nvPr/>
          </p:nvSpPr>
          <p:spPr>
            <a:xfrm>
              <a:off x="251520" y="3068960"/>
              <a:ext cx="838351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err="1" smtClean="0"/>
                <a:t>If</a:t>
              </a:r>
              <a:r>
                <a:rPr lang="pl-PL" dirty="0" smtClean="0"/>
                <a:t> we </a:t>
              </a:r>
              <a:r>
                <a:rPr lang="pl-PL" dirty="0" err="1" smtClean="0"/>
                <a:t>can</a:t>
              </a:r>
              <a:r>
                <a:rPr lang="pl-PL" dirty="0" smtClean="0"/>
                <a:t> </a:t>
              </a:r>
              <a:r>
                <a:rPr lang="pl-PL" dirty="0" err="1" smtClean="0"/>
                <a:t>simmulate</a:t>
              </a:r>
              <a:r>
                <a:rPr lang="pl-PL" dirty="0" smtClean="0"/>
                <a:t> </a:t>
              </a:r>
              <a:r>
                <a:rPr lang="pl-PL" dirty="0" err="1" smtClean="0"/>
                <a:t>evolution</a:t>
              </a:r>
              <a:r>
                <a:rPr lang="pl-PL" dirty="0" smtClean="0"/>
                <a:t> of </a:t>
              </a:r>
              <a:r>
                <a:rPr lang="pl-PL" dirty="0" err="1" smtClean="0"/>
                <a:t>the</a:t>
              </a:r>
              <a:r>
                <a:rPr lang="pl-PL" dirty="0" smtClean="0"/>
                <a:t> channel (</a:t>
              </a:r>
              <a:r>
                <a:rPr lang="pl-PL" dirty="0" err="1" smtClean="0"/>
                <a:t>locally</a:t>
              </a:r>
              <a:r>
                <a:rPr lang="pl-PL" dirty="0" smtClean="0"/>
                <a:t>) by </a:t>
              </a:r>
              <a:r>
                <a:rPr lang="pl-PL" dirty="0" err="1" smtClean="0"/>
                <a:t>changing</a:t>
              </a:r>
              <a:r>
                <a:rPr lang="pl-PL" dirty="0" smtClean="0"/>
                <a:t> </a:t>
              </a:r>
              <a:r>
                <a:rPr lang="pl-PL" dirty="0" err="1" smtClean="0"/>
                <a:t>mixing</a:t>
              </a:r>
              <a:r>
                <a:rPr lang="pl-PL" dirty="0" smtClean="0"/>
                <a:t> </a:t>
              </a:r>
              <a:r>
                <a:rPr lang="pl-PL" dirty="0" err="1" smtClean="0"/>
                <a:t>porbabilities</a:t>
              </a:r>
              <a:r>
                <a:rPr lang="pl-PL" dirty="0" smtClean="0"/>
                <a:t>…</a:t>
              </a:r>
              <a:endParaRPr lang="en-US" dirty="0"/>
            </a:p>
          </p:txBody>
        </p:sp>
        <p:pic>
          <p:nvPicPr>
            <p:cNvPr id="29" name="Obraz 28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195736" y="3573016"/>
              <a:ext cx="4498361" cy="335323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78" name="Obraz 77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3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3189879" y="4005064"/>
              <a:ext cx="2346413" cy="474310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83" name="Obraz 82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3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740352" y="5589240"/>
            <a:ext cx="1202817" cy="419391"/>
          </a:xfrm>
          <a:prstGeom prst="rect">
            <a:avLst/>
          </a:prstGeom>
          <a:noFill/>
          <a:ln/>
          <a:effectLst/>
        </p:spPr>
      </p:pic>
      <p:grpSp>
        <p:nvGrpSpPr>
          <p:cNvPr id="54" name="Grupa 53"/>
          <p:cNvGrpSpPr/>
          <p:nvPr/>
        </p:nvGrpSpPr>
        <p:grpSpPr>
          <a:xfrm>
            <a:off x="755576" y="1124744"/>
            <a:ext cx="8088139" cy="1872206"/>
            <a:chOff x="755576" y="1124744"/>
            <a:chExt cx="8088139" cy="1872206"/>
          </a:xfrm>
        </p:grpSpPr>
        <p:grpSp>
          <p:nvGrpSpPr>
            <p:cNvPr id="77" name="Grupa 76"/>
            <p:cNvGrpSpPr/>
            <p:nvPr/>
          </p:nvGrpSpPr>
          <p:grpSpPr bwMode="auto">
            <a:xfrm>
              <a:off x="755576" y="1124744"/>
              <a:ext cx="4886638" cy="1872206"/>
              <a:chOff x="755576" y="1124744"/>
              <a:chExt cx="4886638" cy="1872206"/>
            </a:xfrm>
          </p:grpSpPr>
          <p:grpSp>
            <p:nvGrpSpPr>
              <p:cNvPr id="7" name="Grupa 28"/>
              <p:cNvGrpSpPr/>
              <p:nvPr/>
            </p:nvGrpSpPr>
            <p:grpSpPr bwMode="auto">
              <a:xfrm>
                <a:off x="1822917" y="1124744"/>
                <a:ext cx="3819297" cy="1646535"/>
                <a:chOff x="3118553" y="1556792"/>
                <a:chExt cx="4075153" cy="1646535"/>
              </a:xfrm>
            </p:grpSpPr>
            <p:sp>
              <p:nvSpPr>
                <p:cNvPr id="13" name="Elipsa 12"/>
                <p:cNvSpPr/>
                <p:nvPr/>
              </p:nvSpPr>
              <p:spPr bwMode="auto">
                <a:xfrm>
                  <a:off x="3508847" y="1729186"/>
                  <a:ext cx="72008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" name="Grupa 27"/>
                <p:cNvGrpSpPr/>
                <p:nvPr/>
              </p:nvGrpSpPr>
              <p:grpSpPr bwMode="auto">
                <a:xfrm>
                  <a:off x="3118553" y="1556792"/>
                  <a:ext cx="4075153" cy="1646535"/>
                  <a:chOff x="3118553" y="1556792"/>
                  <a:chExt cx="4075153" cy="1646535"/>
                </a:xfrm>
              </p:grpSpPr>
              <p:grpSp>
                <p:nvGrpSpPr>
                  <p:cNvPr id="15" name="Grupa 26"/>
                  <p:cNvGrpSpPr/>
                  <p:nvPr/>
                </p:nvGrpSpPr>
                <p:grpSpPr bwMode="auto">
                  <a:xfrm>
                    <a:off x="3118553" y="1556792"/>
                    <a:ext cx="4075153" cy="1646535"/>
                    <a:chOff x="3118553" y="1556792"/>
                    <a:chExt cx="4075153" cy="1646535"/>
                  </a:xfrm>
                </p:grpSpPr>
                <p:pic>
                  <p:nvPicPr>
                    <p:cNvPr id="17" name="Obraz 16" descr="TP_tmp.png"/>
                    <p:cNvPicPr>
                      <a:picLocks noChangeAspect="1"/>
                    </p:cNvPicPr>
                    <p:nvPr>
                      <p:custDataLst>
                        <p:tags r:id="rId12"/>
                      </p:custDataLst>
                    </p:nvPr>
                  </p:nvPicPr>
                  <p:blipFill>
                    <a:blip r:embed="rId32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4317591" y="1772817"/>
                      <a:ext cx="254067" cy="126273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  <p:pic>
                  <p:nvPicPr>
                    <p:cNvPr id="18" name="Obraz 17" descr="TP_tmp.png"/>
                    <p:cNvPicPr>
                      <a:picLocks noChangeAspect="1"/>
                    </p:cNvPicPr>
                    <p:nvPr>
                      <p:custDataLst>
                        <p:tags r:id="rId13"/>
                      </p:custDataLst>
                    </p:nvPr>
                  </p:nvPicPr>
                  <p:blipFill>
                    <a:blip r:embed="rId33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5902086" y="2348880"/>
                      <a:ext cx="253430" cy="201833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  <p:cxnSp>
                  <p:nvCxnSpPr>
                    <p:cNvPr id="19" name="Łącznik prosty 18"/>
                    <p:cNvCxnSpPr/>
                    <p:nvPr/>
                  </p:nvCxnSpPr>
                  <p:spPr bwMode="auto">
                    <a:xfrm>
                      <a:off x="3563886" y="1772816"/>
                      <a:ext cx="3240360" cy="1152128"/>
                    </a:xfrm>
                    <a:prstGeom prst="line">
                      <a:avLst/>
                    </a:prstGeom>
                    <a:noFill/>
                    <a:ln>
                      <a:solidFill>
                        <a:srgbClr val="0000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pic>
                  <p:nvPicPr>
                    <p:cNvPr id="20" name="Obraz 10" descr="TP_tmp.emf"/>
                    <p:cNvPicPr>
                      <a:picLocks noChangeAspect="1"/>
                    </p:cNvPicPr>
                    <p:nvPr>
                      <p:custDataLst>
                        <p:tags r:id="rId14"/>
                      </p:custDataLst>
                    </p:nvPr>
                  </p:nvPicPr>
                  <p:blipFill>
                    <a:blip r:embed="rId34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3118553" y="1556792"/>
                      <a:ext cx="331369" cy="203097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  <p:pic>
                  <p:nvPicPr>
                    <p:cNvPr id="21" name="Obraz 11" descr="TP_tmp.emf"/>
                    <p:cNvPicPr>
                      <a:picLocks noChangeAspect="1"/>
                    </p:cNvPicPr>
                    <p:nvPr>
                      <p:custDataLst>
                        <p:tags r:id="rId15"/>
                      </p:custDataLst>
                    </p:nvPr>
                  </p:nvPicPr>
                  <p:blipFill>
                    <a:blip r:embed="rId35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6863600" y="2924943"/>
                      <a:ext cx="330106" cy="278384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</p:grpSp>
              <p:sp>
                <p:nvSpPr>
                  <p:cNvPr id="16" name="Elipsa 15"/>
                  <p:cNvSpPr/>
                  <p:nvPr/>
                </p:nvSpPr>
                <p:spPr bwMode="auto">
                  <a:xfrm>
                    <a:off x="6745264" y="2886275"/>
                    <a:ext cx="72008" cy="72008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9" name="Elipsa 8"/>
              <p:cNvSpPr/>
              <p:nvPr/>
            </p:nvSpPr>
            <p:spPr bwMode="auto">
              <a:xfrm>
                <a:off x="2835030" y="1676972"/>
                <a:ext cx="67487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upa 65"/>
              <p:cNvGrpSpPr/>
              <p:nvPr/>
            </p:nvGrpSpPr>
            <p:grpSpPr bwMode="auto">
              <a:xfrm>
                <a:off x="755576" y="1268758"/>
                <a:ext cx="4724091" cy="1728192"/>
                <a:chOff x="755576" y="1268758"/>
                <a:chExt cx="4724091" cy="1728192"/>
              </a:xfrm>
            </p:grpSpPr>
            <p:sp>
              <p:nvSpPr>
                <p:cNvPr id="23" name="Elipsa 22"/>
                <p:cNvSpPr/>
                <p:nvPr/>
              </p:nvSpPr>
              <p:spPr bwMode="auto">
                <a:xfrm>
                  <a:off x="3312274" y="1710706"/>
                  <a:ext cx="67487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5" name="Grupa 64"/>
                <p:cNvGrpSpPr/>
                <p:nvPr/>
              </p:nvGrpSpPr>
              <p:grpSpPr bwMode="auto">
                <a:xfrm>
                  <a:off x="755576" y="1268758"/>
                  <a:ext cx="4724091" cy="1728192"/>
                  <a:chOff x="755576" y="1268760"/>
                  <a:chExt cx="4724091" cy="1728192"/>
                </a:xfrm>
              </p:grpSpPr>
              <p:sp>
                <p:nvSpPr>
                  <p:cNvPr id="24" name="Elipsa 23"/>
                  <p:cNvSpPr/>
                  <p:nvPr/>
                </p:nvSpPr>
                <p:spPr bwMode="auto">
                  <a:xfrm>
                    <a:off x="755576" y="1268760"/>
                    <a:ext cx="4724091" cy="1728192"/>
                  </a:xfrm>
                  <a:prstGeom prst="ellipse">
                    <a:avLst/>
                  </a:prstGeom>
                  <a:noFill/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Łuk 25"/>
                  <p:cNvSpPr/>
                  <p:nvPr/>
                </p:nvSpPr>
                <p:spPr bwMode="auto">
                  <a:xfrm>
                    <a:off x="2307777" y="1700808"/>
                    <a:ext cx="1417227" cy="936104"/>
                  </a:xfrm>
                  <a:prstGeom prst="arc">
                    <a:avLst>
                      <a:gd name="adj1" fmla="val 14758231"/>
                      <a:gd name="adj2" fmla="val 20827712"/>
                    </a:avLst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61" name="Obraz 60" descr="TP_tmp.emf"/>
                  <p:cNvPicPr>
                    <a:picLocks noChangeAspect="1"/>
                  </p:cNvPicPr>
                  <p:nvPr>
                    <p:custDataLst>
                      <p:tags r:id="rId11"/>
                    </p:custDataLst>
                  </p:nvPr>
                </p:nvPicPr>
                <p:blipFill>
                  <a:blip r:embed="rId36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3185570" y="1469157"/>
                    <a:ext cx="524746" cy="261657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</p:grpSp>
          </p:grpSp>
          <p:grpSp>
            <p:nvGrpSpPr>
              <p:cNvPr id="76" name="Grupa 75"/>
              <p:cNvGrpSpPr/>
              <p:nvPr/>
            </p:nvGrpSpPr>
            <p:grpSpPr bwMode="auto">
              <a:xfrm>
                <a:off x="2257057" y="1700808"/>
                <a:ext cx="1920795" cy="528034"/>
                <a:chOff x="2278806" y="1700808"/>
                <a:chExt cx="1920795" cy="528034"/>
              </a:xfrm>
            </p:grpSpPr>
            <p:pic>
              <p:nvPicPr>
                <p:cNvPr id="68" name="Obraz 67" descr="TP_tmp.emf"/>
                <p:cNvPicPr>
                  <a:picLocks noChangeAspect="1"/>
                </p:cNvPicPr>
                <p:nvPr>
                  <p:custDataLst>
                    <p:tags r:id="rId9"/>
                  </p:custDataLst>
                </p:nvPr>
              </p:nvPicPr>
              <p:blipFill>
                <a:blip r:embed="rId37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2278806" y="1700808"/>
                  <a:ext cx="829572" cy="239828"/>
                </a:xfrm>
                <a:prstGeom prst="rect">
                  <a:avLst/>
                </a:prstGeom>
                <a:noFill/>
                <a:ln/>
                <a:effectLst/>
              </p:spPr>
            </p:pic>
            <p:pic>
              <p:nvPicPr>
                <p:cNvPr id="73" name="Obraz 72" descr="TP_tmp.emf"/>
                <p:cNvPicPr>
                  <a:picLocks noChangeAspect="1"/>
                </p:cNvPicPr>
                <p:nvPr>
                  <p:custDataLst>
                    <p:tags r:id="rId10"/>
                  </p:custDataLst>
                </p:nvPr>
              </p:nvPicPr>
              <p:blipFill>
                <a:blip r:embed="rId38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3369433" y="1988841"/>
                  <a:ext cx="830168" cy="240001"/>
                </a:xfrm>
                <a:prstGeom prst="rect">
                  <a:avLst/>
                </a:prstGeom>
                <a:noFill/>
                <a:ln/>
                <a:effectLst/>
              </p:spPr>
            </p:pic>
          </p:grpSp>
          <p:sp>
            <p:nvSpPr>
              <p:cNvPr id="10" name="Elipsa 9"/>
              <p:cNvSpPr/>
              <p:nvPr/>
            </p:nvSpPr>
            <p:spPr bwMode="auto">
              <a:xfrm>
                <a:off x="3653983" y="1988841"/>
                <a:ext cx="67487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0" name="Obraz 59" descr="TP_tmp.png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3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796136" y="2204864"/>
              <a:ext cx="3047579" cy="419314"/>
            </a:xfrm>
            <a:prstGeom prst="rect">
              <a:avLst/>
            </a:prstGeom>
            <a:noFill/>
            <a:ln/>
            <a:effectLst/>
          </p:spPr>
        </p:pic>
        <p:grpSp>
          <p:nvGrpSpPr>
            <p:cNvPr id="84" name="Grupa 83"/>
            <p:cNvGrpSpPr/>
            <p:nvPr/>
          </p:nvGrpSpPr>
          <p:grpSpPr bwMode="auto">
            <a:xfrm>
              <a:off x="6660232" y="1124744"/>
              <a:ext cx="1769616" cy="576064"/>
              <a:chOff x="3491880" y="3861048"/>
              <a:chExt cx="2520280" cy="820428"/>
            </a:xfrm>
          </p:grpSpPr>
          <p:pic>
            <p:nvPicPr>
              <p:cNvPr id="85" name="Obraz 84" descr="TP_tmp.emf"/>
              <p:cNvPicPr>
                <a:picLocks noChangeAspect="1"/>
              </p:cNvPicPr>
              <p:nvPr>
                <p:custDataLst>
                  <p:tags r:id="rId6"/>
                </p:custDataLst>
              </p:nvPr>
            </p:nvPicPr>
            <p:blipFill>
              <a:blip r:embed="rId4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4410702" y="4246319"/>
                <a:ext cx="176661" cy="200820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86" name="Elipsa 85"/>
              <p:cNvSpPr/>
              <p:nvPr/>
            </p:nvSpPr>
            <p:spPr bwMode="auto">
              <a:xfrm>
                <a:off x="4847467" y="4103626"/>
                <a:ext cx="535041" cy="5350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000" h="468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7" name="Łącznik prosty ze strzałką 86"/>
              <p:cNvCxnSpPr/>
              <p:nvPr/>
            </p:nvCxnSpPr>
            <p:spPr bwMode="auto">
              <a:xfrm>
                <a:off x="5418241" y="4317667"/>
                <a:ext cx="171232" cy="94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Elipsa 87"/>
              <p:cNvSpPr/>
              <p:nvPr/>
            </p:nvSpPr>
            <p:spPr bwMode="auto">
              <a:xfrm>
                <a:off x="5632281" y="4103626"/>
                <a:ext cx="379879" cy="53504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630" h="46863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Elipsa 88"/>
              <p:cNvSpPr/>
              <p:nvPr/>
            </p:nvSpPr>
            <p:spPr bwMode="auto">
              <a:xfrm>
                <a:off x="3577497" y="4146435"/>
                <a:ext cx="535041" cy="5350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000" h="468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Łuk 89"/>
              <p:cNvSpPr/>
              <p:nvPr/>
            </p:nvSpPr>
            <p:spPr bwMode="auto">
              <a:xfrm>
                <a:off x="3491880" y="4103626"/>
                <a:ext cx="727737" cy="214040"/>
              </a:xfrm>
              <a:prstGeom prst="arc">
                <a:avLst>
                  <a:gd name="adj1" fmla="val 8176016"/>
                  <a:gd name="adj2" fmla="val 2201711"/>
                </a:avLst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1" name="Obraz 90" descr="TP_tmp.emf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41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5220072" y="3861048"/>
                <a:ext cx="428079" cy="214040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92" name="Obraz 91" descr="TP_tmp.emf"/>
              <p:cNvPicPr>
                <a:picLocks noChangeAspect="1"/>
              </p:cNvPicPr>
              <p:nvPr>
                <p:custDataLst>
                  <p:tags r:id="rId8"/>
                </p:custDataLst>
              </p:nvPr>
            </p:nvPicPr>
            <p:blipFill>
              <a:blip r:embed="rId42" cstate="print"/>
              <a:stretch>
                <a:fillRect/>
              </a:stretch>
            </p:blipFill>
            <p:spPr bwMode="auto">
              <a:xfrm>
                <a:off x="3694368" y="3861048"/>
                <a:ext cx="360437" cy="137863"/>
              </a:xfrm>
              <a:prstGeom prst="rect">
                <a:avLst/>
              </a:prstGeom>
              <a:noFill/>
              <a:ln/>
              <a:effectLst/>
            </p:spPr>
          </p:pic>
        </p:grpSp>
        <p:pic>
          <p:nvPicPr>
            <p:cNvPr id="94" name="Obraz 93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4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700727" y="1340767"/>
              <a:ext cx="715564" cy="261896"/>
            </a:xfrm>
            <a:prstGeom prst="rect">
              <a:avLst/>
            </a:prstGeom>
            <a:noFill/>
            <a:ln/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Proof of </a:t>
            </a:r>
            <a:r>
              <a:rPr lang="pl-PL" b="1" dirty="0" err="1" smtClean="0"/>
              <a:t>the</a:t>
            </a:r>
            <a:r>
              <a:rPr lang="pl-PL" b="1" dirty="0" smtClean="0"/>
              <a:t> </a:t>
            </a:r>
            <a:r>
              <a:rPr lang="pl-PL" b="1" dirty="0" err="1" smtClean="0"/>
              <a:t>bound</a:t>
            </a:r>
            <a:endParaRPr lang="en-US" b="1" dirty="0"/>
          </a:p>
        </p:txBody>
      </p:sp>
      <p:grpSp>
        <p:nvGrpSpPr>
          <p:cNvPr id="48" name="Grupa 47"/>
          <p:cNvGrpSpPr/>
          <p:nvPr/>
        </p:nvGrpSpPr>
        <p:grpSpPr>
          <a:xfrm>
            <a:off x="467544" y="1052736"/>
            <a:ext cx="5075210" cy="1800200"/>
            <a:chOff x="512214" y="1482282"/>
            <a:chExt cx="6909339" cy="2450774"/>
          </a:xfrm>
        </p:grpSpPr>
        <p:cxnSp>
          <p:nvCxnSpPr>
            <p:cNvPr id="49" name="Łącznik prosty 48"/>
            <p:cNvCxnSpPr/>
            <p:nvPr/>
          </p:nvCxnSpPr>
          <p:spPr>
            <a:xfrm>
              <a:off x="6012160" y="249289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50"/>
            <p:cNvCxnSpPr/>
            <p:nvPr/>
          </p:nvCxnSpPr>
          <p:spPr>
            <a:xfrm>
              <a:off x="601216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Łącznik prosty 51"/>
            <p:cNvCxnSpPr/>
            <p:nvPr/>
          </p:nvCxnSpPr>
          <p:spPr>
            <a:xfrm>
              <a:off x="2816470" y="249039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>
              <a:off x="281647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457200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Łącznik prosty 54"/>
            <p:cNvCxnSpPr/>
            <p:nvPr/>
          </p:nvCxnSpPr>
          <p:spPr>
            <a:xfrm>
              <a:off x="209639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rostokąt 55"/>
            <p:cNvSpPr/>
            <p:nvPr/>
          </p:nvSpPr>
          <p:spPr>
            <a:xfrm>
              <a:off x="2384422" y="1626298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Łącznik prosty 56"/>
            <p:cNvCxnSpPr/>
            <p:nvPr/>
          </p:nvCxnSpPr>
          <p:spPr>
            <a:xfrm>
              <a:off x="1088278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57"/>
            <p:cNvCxnSpPr/>
            <p:nvPr/>
          </p:nvCxnSpPr>
          <p:spPr>
            <a:xfrm>
              <a:off x="3464542" y="2850434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Łącznik prosty 58"/>
            <p:cNvCxnSpPr/>
            <p:nvPr/>
          </p:nvCxnSpPr>
          <p:spPr>
            <a:xfrm>
              <a:off x="5364088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2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872254" y="1482282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Obraz 62" descr="TP_tmp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512214" y="2634410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4" name="Obraz 63" descr="TP_tmp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2543390" y="2562402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5" name="Obraz 64" descr="TP_tmp.emf"/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3464542" y="2346378"/>
              <a:ext cx="859002" cy="37280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6" name="Obraz 65" descr="TP_tmp.emf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6876256" y="2564904"/>
              <a:ext cx="545297" cy="22878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67" name="Łącznik prosty 66"/>
            <p:cNvCxnSpPr/>
            <p:nvPr/>
          </p:nvCxnSpPr>
          <p:spPr>
            <a:xfrm>
              <a:off x="1296462" y="2462592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rostokąt 68"/>
            <p:cNvSpPr/>
            <p:nvPr/>
          </p:nvSpPr>
          <p:spPr>
            <a:xfrm>
              <a:off x="5652120" y="1628800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Łącznik prosty 69"/>
            <p:cNvCxnSpPr/>
            <p:nvPr/>
          </p:nvCxnSpPr>
          <p:spPr>
            <a:xfrm>
              <a:off x="4572000" y="249289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70"/>
            <p:cNvCxnSpPr/>
            <p:nvPr/>
          </p:nvCxnSpPr>
          <p:spPr>
            <a:xfrm>
              <a:off x="1736350" y="2850434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Łącznik prosty 71"/>
            <p:cNvCxnSpPr/>
            <p:nvPr/>
          </p:nvCxnSpPr>
          <p:spPr>
            <a:xfrm>
              <a:off x="5076056" y="285293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4" name="Obraz 73" descr="TP_tmp.emf"/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1" cstate="print"/>
            <a:stretch>
              <a:fillRect/>
            </a:stretch>
          </p:blipFill>
          <p:spPr bwMode="auto">
            <a:xfrm>
              <a:off x="5823266" y="2564904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75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6444208" y="1484784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6" name="Obraz 75" descr="TP_tmp.emf"/>
            <p:cNvPicPr>
              <a:picLocks noChangeAspect="1"/>
            </p:cNvPicPr>
            <p:nvPr>
              <p:custDataLst>
                <p:tags r:id="rId23"/>
              </p:custDataLst>
            </p:nvPr>
          </p:nvPicPr>
          <p:blipFill>
            <a:blip r:embed="rId32" cstate="print"/>
            <a:srcRect l="-31496" t="-51633" r="-31496" b="-51633"/>
            <a:stretch>
              <a:fillRect/>
            </a:stretch>
          </p:blipFill>
          <p:spPr bwMode="auto">
            <a:xfrm>
              <a:off x="1403648" y="1556792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77" name="Obraz 76" descr="TP_tmp.emf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32" cstate="print"/>
            <a:srcRect l="-31496" t="-51633" r="-31496" b="-51633"/>
            <a:stretch>
              <a:fillRect/>
            </a:stretch>
          </p:blipFill>
          <p:spPr bwMode="auto">
            <a:xfrm>
              <a:off x="4716016" y="1628800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pic>
        <p:nvPicPr>
          <p:cNvPr id="148" name="Obraz 14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835696" y="5373216"/>
            <a:ext cx="5666448" cy="626530"/>
          </a:xfrm>
          <a:prstGeom prst="rect">
            <a:avLst/>
          </a:prstGeom>
          <a:noFill/>
          <a:ln/>
          <a:effectLst/>
        </p:spPr>
      </p:pic>
      <p:grpSp>
        <p:nvGrpSpPr>
          <p:cNvPr id="149" name="Grupa 148"/>
          <p:cNvGrpSpPr/>
          <p:nvPr/>
        </p:nvGrpSpPr>
        <p:grpSpPr>
          <a:xfrm>
            <a:off x="467544" y="2958852"/>
            <a:ext cx="5075210" cy="2414364"/>
            <a:chOff x="467544" y="2958852"/>
            <a:chExt cx="5075210" cy="2414364"/>
          </a:xfrm>
        </p:grpSpPr>
        <p:cxnSp>
          <p:nvCxnSpPr>
            <p:cNvPr id="146" name="Kształt 145"/>
            <p:cNvCxnSpPr/>
            <p:nvPr/>
          </p:nvCxnSpPr>
          <p:spPr>
            <a:xfrm rot="16200000" flipH="1">
              <a:off x="3413370" y="3291487"/>
              <a:ext cx="192314" cy="323325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7" name="Grupa 136"/>
            <p:cNvGrpSpPr/>
            <p:nvPr/>
          </p:nvGrpSpPr>
          <p:grpSpPr>
            <a:xfrm>
              <a:off x="3149352" y="2958852"/>
              <a:ext cx="505477" cy="383750"/>
              <a:chOff x="611560" y="2996952"/>
              <a:chExt cx="505477" cy="383750"/>
            </a:xfrm>
          </p:grpSpPr>
          <p:pic>
            <p:nvPicPr>
              <p:cNvPr id="140" name="Obraz 139" descr="TP_tmp.emf"/>
              <p:cNvPicPr>
                <a:picLocks noChangeAspect="1"/>
              </p:cNvPicPr>
              <p:nvPr>
                <p:custDataLst>
                  <p:tags r:id="rId17"/>
                </p:custDataLst>
              </p:nvPr>
            </p:nvPicPr>
            <p:blipFill>
              <a:blip r:embed="rId3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83193" y="3140967"/>
                <a:ext cx="411058" cy="193183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141" name="Elipsa 140"/>
              <p:cNvSpPr/>
              <p:nvPr/>
            </p:nvSpPr>
            <p:spPr>
              <a:xfrm>
                <a:off x="611560" y="2996952"/>
                <a:ext cx="505477" cy="38375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Prostokąt 43"/>
            <p:cNvSpPr/>
            <p:nvPr/>
          </p:nvSpPr>
          <p:spPr>
            <a:xfrm>
              <a:off x="1043608" y="3501008"/>
              <a:ext cx="648072" cy="1872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2" name="Obraz 81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35" cstate="print"/>
            <a:stretch>
              <a:fillRect/>
            </a:stretch>
          </p:blipFill>
          <p:spPr bwMode="auto">
            <a:xfrm rot="5400000">
              <a:off x="2701544" y="3098106"/>
              <a:ext cx="200597" cy="14230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84" name="Łącznik prosty 83"/>
            <p:cNvCxnSpPr/>
            <p:nvPr/>
          </p:nvCxnSpPr>
          <p:spPr>
            <a:xfrm>
              <a:off x="4507494" y="4099332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y 84"/>
            <p:cNvCxnSpPr/>
            <p:nvPr/>
          </p:nvCxnSpPr>
          <p:spPr>
            <a:xfrm>
              <a:off x="4507494" y="3676188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y 85"/>
            <p:cNvCxnSpPr/>
            <p:nvPr/>
          </p:nvCxnSpPr>
          <p:spPr>
            <a:xfrm>
              <a:off x="2160120" y="4097494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86"/>
            <p:cNvCxnSpPr/>
            <p:nvPr/>
          </p:nvCxnSpPr>
          <p:spPr>
            <a:xfrm>
              <a:off x="2160120" y="3674350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87"/>
            <p:cNvCxnSpPr/>
            <p:nvPr/>
          </p:nvCxnSpPr>
          <p:spPr>
            <a:xfrm>
              <a:off x="3449633" y="3676188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88"/>
            <p:cNvCxnSpPr/>
            <p:nvPr/>
          </p:nvCxnSpPr>
          <p:spPr>
            <a:xfrm>
              <a:off x="1631190" y="3674350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90"/>
            <p:cNvCxnSpPr/>
            <p:nvPr/>
          </p:nvCxnSpPr>
          <p:spPr>
            <a:xfrm>
              <a:off x="890688" y="3674350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Łącznik prosty 91"/>
            <p:cNvCxnSpPr/>
            <p:nvPr/>
          </p:nvCxnSpPr>
          <p:spPr>
            <a:xfrm>
              <a:off x="2636157" y="4361959"/>
              <a:ext cx="370252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92"/>
            <p:cNvCxnSpPr/>
            <p:nvPr/>
          </p:nvCxnSpPr>
          <p:spPr>
            <a:xfrm>
              <a:off x="4031456" y="3676188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4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732009" y="3356992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5" name="Obraz 94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467544" y="4203280"/>
              <a:ext cx="294097" cy="23098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97" name="Obraz 96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2636157" y="3991708"/>
              <a:ext cx="630974" cy="27384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98" name="Obraz 97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5142210" y="4152225"/>
              <a:ext cx="400544" cy="168052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00" name="Prostokąt 99"/>
            <p:cNvSpPr/>
            <p:nvPr/>
          </p:nvSpPr>
          <p:spPr>
            <a:xfrm>
              <a:off x="4243029" y="3464616"/>
              <a:ext cx="476037" cy="16396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Łącznik prosty 100"/>
            <p:cNvCxnSpPr/>
            <p:nvPr/>
          </p:nvCxnSpPr>
          <p:spPr>
            <a:xfrm>
              <a:off x="3449633" y="4099332"/>
              <a:ext cx="74050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Łącznik prosty 101"/>
            <p:cNvCxnSpPr/>
            <p:nvPr/>
          </p:nvCxnSpPr>
          <p:spPr>
            <a:xfrm>
              <a:off x="1366725" y="4361959"/>
              <a:ext cx="0" cy="37025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102"/>
            <p:cNvCxnSpPr/>
            <p:nvPr/>
          </p:nvCxnSpPr>
          <p:spPr>
            <a:xfrm>
              <a:off x="3819884" y="4363797"/>
              <a:ext cx="0" cy="37025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4" name="Obraz 103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31" cstate="print"/>
            <a:stretch>
              <a:fillRect/>
            </a:stretch>
          </p:blipFill>
          <p:spPr bwMode="auto">
            <a:xfrm>
              <a:off x="4368743" y="4152225"/>
              <a:ext cx="285592" cy="219787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105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4824852" y="3358830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0" name="Obraz 119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36" cstate="print"/>
            <a:srcRect l="-71044" t="-71044" r="-71044" b="-71044"/>
            <a:stretch>
              <a:fillRect/>
            </a:stretch>
          </p:blipFill>
          <p:spPr bwMode="auto">
            <a:xfrm>
              <a:off x="1187624" y="3429000"/>
              <a:ext cx="498048" cy="49804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5" dir="2700031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121" name="Obraz 120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36" cstate="print"/>
            <a:srcRect l="-71044" t="-71044" r="-71044" b="-71044"/>
            <a:stretch>
              <a:fillRect/>
            </a:stretch>
          </p:blipFill>
          <p:spPr bwMode="auto">
            <a:xfrm>
              <a:off x="3635896" y="3429000"/>
              <a:ext cx="498048" cy="49804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5" dir="2700031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grpSp>
          <p:nvGrpSpPr>
            <p:cNvPr id="136" name="Grupa 135"/>
            <p:cNvGrpSpPr/>
            <p:nvPr/>
          </p:nvGrpSpPr>
          <p:grpSpPr>
            <a:xfrm>
              <a:off x="611560" y="2996952"/>
              <a:ext cx="505477" cy="383750"/>
              <a:chOff x="611560" y="2996952"/>
              <a:chExt cx="505477" cy="383750"/>
            </a:xfrm>
          </p:grpSpPr>
          <p:pic>
            <p:nvPicPr>
              <p:cNvPr id="124" name="Obraz 123" descr="TP_tmp.emf"/>
              <p:cNvPicPr>
                <a:picLocks noChangeAspect="1"/>
              </p:cNvPicPr>
              <p:nvPr>
                <p:custDataLst>
                  <p:tags r:id="rId16"/>
                </p:custDataLst>
              </p:nvPr>
            </p:nvPicPr>
            <p:blipFill>
              <a:blip r:embed="rId3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83193" y="3140967"/>
                <a:ext cx="411058" cy="193183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122" name="Elipsa 121"/>
              <p:cNvSpPr/>
              <p:nvPr/>
            </p:nvSpPr>
            <p:spPr>
              <a:xfrm>
                <a:off x="611560" y="2996952"/>
                <a:ext cx="505477" cy="38375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5" name="Kształt 144"/>
            <p:cNvCxnSpPr>
              <a:stCxn id="122" idx="4"/>
            </p:cNvCxnSpPr>
            <p:nvPr/>
          </p:nvCxnSpPr>
          <p:spPr>
            <a:xfrm rot="16200000" flipH="1">
              <a:off x="929804" y="3315196"/>
              <a:ext cx="192314" cy="323325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Prostokąt 114"/>
            <p:cNvSpPr/>
            <p:nvPr/>
          </p:nvSpPr>
          <p:spPr>
            <a:xfrm>
              <a:off x="1043608" y="3356992"/>
              <a:ext cx="3816424" cy="18722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Łącznik prosty 115"/>
            <p:cNvCxnSpPr/>
            <p:nvPr/>
          </p:nvCxnSpPr>
          <p:spPr>
            <a:xfrm>
              <a:off x="971600" y="4077072"/>
              <a:ext cx="93610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Łącznik prosty 124"/>
            <p:cNvCxnSpPr/>
            <p:nvPr/>
          </p:nvCxnSpPr>
          <p:spPr>
            <a:xfrm>
              <a:off x="1004303" y="4963886"/>
              <a:ext cx="108012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7" name="Grupa 126"/>
            <p:cNvGrpSpPr/>
            <p:nvPr/>
          </p:nvGrpSpPr>
          <p:grpSpPr>
            <a:xfrm>
              <a:off x="1842762" y="3462778"/>
              <a:ext cx="476037" cy="1639683"/>
              <a:chOff x="1842762" y="3462778"/>
              <a:chExt cx="476037" cy="1639683"/>
            </a:xfrm>
          </p:grpSpPr>
          <p:sp>
            <p:nvSpPr>
              <p:cNvPr id="90" name="Prostokąt 89"/>
              <p:cNvSpPr/>
              <p:nvPr/>
            </p:nvSpPr>
            <p:spPr>
              <a:xfrm>
                <a:off x="1842762" y="3462778"/>
                <a:ext cx="476037" cy="16396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6" name="Obraz 95" descr="TP_tmp.emf"/>
              <p:cNvPicPr>
                <a:picLocks noChangeAspect="1"/>
              </p:cNvPicPr>
              <p:nvPr>
                <p:custDataLst>
                  <p:tags r:id="rId15"/>
                </p:custDataLst>
              </p:nvPr>
            </p:nvPicPr>
            <p:blipFill>
              <a:blip r:embed="rId28" cstate="print"/>
              <a:stretch>
                <a:fillRect/>
              </a:stretch>
            </p:blipFill>
            <p:spPr bwMode="auto">
              <a:xfrm>
                <a:off x="1959531" y="4150387"/>
                <a:ext cx="197697" cy="220102"/>
              </a:xfrm>
              <a:prstGeom prst="rect">
                <a:avLst/>
              </a:prstGeom>
              <a:solidFill>
                <a:schemeClr val="bg1"/>
              </a:solidFill>
              <a:ln/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extrusionH="76200" prstMaterial="matte">
                <a:bevelT w="127000" h="63500"/>
                <a:contourClr>
                  <a:srgbClr val="000000"/>
                </a:contourClr>
              </a:sp3d>
            </p:spPr>
          </p:pic>
        </p:grpSp>
      </p:grpSp>
      <p:cxnSp>
        <p:nvCxnSpPr>
          <p:cNvPr id="128" name="Łącznik prosty 127"/>
          <p:cNvCxnSpPr/>
          <p:nvPr/>
        </p:nvCxnSpPr>
        <p:spPr>
          <a:xfrm>
            <a:off x="1043608" y="2636912"/>
            <a:ext cx="74050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Łącznik prosty 128"/>
          <p:cNvCxnSpPr/>
          <p:nvPr/>
        </p:nvCxnSpPr>
        <p:spPr>
          <a:xfrm>
            <a:off x="3491880" y="2636912"/>
            <a:ext cx="74050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Grupa 149"/>
          <p:cNvGrpSpPr/>
          <p:nvPr/>
        </p:nvGrpSpPr>
        <p:grpSpPr>
          <a:xfrm>
            <a:off x="5694981" y="2924944"/>
            <a:ext cx="3093987" cy="2160240"/>
            <a:chOff x="5694981" y="2924944"/>
            <a:chExt cx="3093987" cy="2160240"/>
          </a:xfrm>
        </p:grpSpPr>
        <p:pic>
          <p:nvPicPr>
            <p:cNvPr id="131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6372200" y="3284984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1" name="Kształt 80"/>
            <p:cNvCxnSpPr/>
            <p:nvPr/>
          </p:nvCxnSpPr>
          <p:spPr>
            <a:xfrm rot="16200000" flipH="1">
              <a:off x="6725738" y="3291487"/>
              <a:ext cx="192314" cy="323325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Elipsa 106"/>
            <p:cNvSpPr/>
            <p:nvPr/>
          </p:nvSpPr>
          <p:spPr bwMode="auto">
            <a:xfrm>
              <a:off x="6372200" y="2924944"/>
              <a:ext cx="576064" cy="5277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7" name="Obraz 146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35" cstate="print"/>
            <a:stretch>
              <a:fillRect/>
            </a:stretch>
          </p:blipFill>
          <p:spPr bwMode="auto">
            <a:xfrm>
              <a:off x="5694981" y="4106219"/>
              <a:ext cx="200597" cy="14230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73" name="Łącznik prosty 72"/>
            <p:cNvCxnSpPr/>
            <p:nvPr/>
          </p:nvCxnSpPr>
          <p:spPr>
            <a:xfrm>
              <a:off x="6516216" y="364502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Łącznik prosty 77"/>
            <p:cNvCxnSpPr/>
            <p:nvPr/>
          </p:nvCxnSpPr>
          <p:spPr>
            <a:xfrm>
              <a:off x="6588224" y="400506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y 78"/>
            <p:cNvCxnSpPr/>
            <p:nvPr/>
          </p:nvCxnSpPr>
          <p:spPr>
            <a:xfrm>
              <a:off x="6516216" y="4869160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79"/>
            <p:cNvCxnSpPr/>
            <p:nvPr/>
          </p:nvCxnSpPr>
          <p:spPr>
            <a:xfrm>
              <a:off x="6732240" y="4149080"/>
              <a:ext cx="0" cy="37025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8" name="Obraz 107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6084168" y="4077072"/>
              <a:ext cx="294097" cy="23098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09" name="Obraz 108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8388424" y="4077072"/>
              <a:ext cx="400544" cy="16805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30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8028384" y="3284984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32" name="Łącznik prosty 131"/>
            <p:cNvCxnSpPr/>
            <p:nvPr/>
          </p:nvCxnSpPr>
          <p:spPr>
            <a:xfrm>
              <a:off x="7596336" y="364502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132"/>
            <p:cNvCxnSpPr/>
            <p:nvPr/>
          </p:nvCxnSpPr>
          <p:spPr>
            <a:xfrm>
              <a:off x="7596336" y="400506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Łącznik prosty 133"/>
            <p:cNvCxnSpPr/>
            <p:nvPr/>
          </p:nvCxnSpPr>
          <p:spPr>
            <a:xfrm>
              <a:off x="7596336" y="4869160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Grupa 134"/>
            <p:cNvGrpSpPr/>
            <p:nvPr/>
          </p:nvGrpSpPr>
          <p:grpSpPr>
            <a:xfrm>
              <a:off x="6876256" y="3429000"/>
              <a:ext cx="1008112" cy="1656184"/>
              <a:chOff x="6876256" y="3429000"/>
              <a:chExt cx="1008112" cy="1656184"/>
            </a:xfrm>
          </p:grpSpPr>
          <p:sp>
            <p:nvSpPr>
              <p:cNvPr id="68" name="Prostokąt 67"/>
              <p:cNvSpPr/>
              <p:nvPr/>
            </p:nvSpPr>
            <p:spPr>
              <a:xfrm>
                <a:off x="6876256" y="3429000"/>
                <a:ext cx="1008112" cy="16561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4" name="Obraz 113" descr="TP_tmp.emf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37" cstate="print"/>
              <a:stretch>
                <a:fillRect/>
              </a:stretch>
            </p:blipFill>
            <p:spPr bwMode="auto">
              <a:xfrm>
                <a:off x="7164288" y="3933056"/>
                <a:ext cx="405384" cy="509016"/>
              </a:xfrm>
              <a:prstGeom prst="rect">
                <a:avLst/>
              </a:prstGeom>
              <a:solidFill>
                <a:schemeClr val="bg1"/>
              </a:solidFill>
              <a:ln/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extrusionH="76200" prstMaterial="matte">
                <a:bevelT w="127000" h="63500"/>
                <a:contourClr>
                  <a:srgbClr val="000000"/>
                </a:contourClr>
              </a:sp3d>
            </p:spPr>
          </p:pic>
        </p:grpSp>
        <p:pic>
          <p:nvPicPr>
            <p:cNvPr id="138" name="Obraz 137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3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6444208" y="3068960"/>
              <a:ext cx="459901" cy="314822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156" name="Grupa 155"/>
          <p:cNvGrpSpPr/>
          <p:nvPr/>
        </p:nvGrpSpPr>
        <p:grpSpPr>
          <a:xfrm>
            <a:off x="158102" y="6135149"/>
            <a:ext cx="8985898" cy="722851"/>
            <a:chOff x="158102" y="6135149"/>
            <a:chExt cx="8985898" cy="722851"/>
          </a:xfrm>
        </p:grpSpPr>
        <p:sp>
          <p:nvSpPr>
            <p:cNvPr id="151" name="Prostokąt 150"/>
            <p:cNvSpPr/>
            <p:nvPr/>
          </p:nvSpPr>
          <p:spPr>
            <a:xfrm>
              <a:off x="158102" y="6135149"/>
              <a:ext cx="49013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000" dirty="0" err="1" smtClean="0"/>
                <a:t>Remark</a:t>
              </a:r>
              <a:r>
                <a:rPr lang="pl-PL" sz="2000" dirty="0" smtClean="0"/>
                <a:t>: </a:t>
              </a:r>
              <a:r>
                <a:rPr lang="pl-PL" sz="2000" dirty="0" err="1" smtClean="0"/>
                <a:t>without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entanglement</a:t>
              </a:r>
              <a:r>
                <a:rPr lang="pl-PL" sz="2000" dirty="0" smtClean="0"/>
                <a:t> we </a:t>
              </a:r>
              <a:r>
                <a:rPr lang="pl-PL" sz="2000" dirty="0" err="1" smtClean="0"/>
                <a:t>could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get</a:t>
              </a:r>
              <a:r>
                <a:rPr lang="pl-PL" sz="2000" dirty="0" smtClean="0"/>
                <a:t>:</a:t>
              </a:r>
              <a:endParaRPr lang="en-US" sz="2000" dirty="0"/>
            </a:p>
          </p:txBody>
        </p:sp>
        <p:pic>
          <p:nvPicPr>
            <p:cNvPr id="154" name="Obraz 153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3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269984" y="6183649"/>
              <a:ext cx="1550424" cy="35520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55" name="Prostokąt 154"/>
            <p:cNvSpPr/>
            <p:nvPr/>
          </p:nvSpPr>
          <p:spPr>
            <a:xfrm>
              <a:off x="179512" y="6550223"/>
              <a:ext cx="8964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1400" dirty="0" smtClean="0">
                  <a:latin typeface="Times" pitchFamily="18" charset="0"/>
                </a:rPr>
                <a:t>S. </a:t>
              </a:r>
              <a:r>
                <a:rPr lang="pl-PL" sz="1400" dirty="0" err="1" smtClean="0">
                  <a:latin typeface="Times" pitchFamily="18" charset="0"/>
                </a:rPr>
                <a:t>Huelga</a:t>
              </a:r>
              <a:r>
                <a:rPr lang="pl-PL" sz="1400" dirty="0" smtClean="0">
                  <a:latin typeface="Times" pitchFamily="18" charset="0"/>
                </a:rPr>
                <a:t> et al. </a:t>
              </a:r>
              <a:r>
                <a:rPr lang="pl-PL" sz="1400" dirty="0" err="1" smtClean="0"/>
                <a:t>Phys.Rev.Lett</a:t>
              </a:r>
              <a:r>
                <a:rPr lang="pl-PL" sz="1400" dirty="0" smtClean="0"/>
                <a:t>. 79, 3865 (1997)</a:t>
              </a:r>
              <a:endParaRPr lang="en-US" sz="1400" dirty="0"/>
            </a:p>
          </p:txBody>
        </p:sp>
      </p:grpSp>
      <p:sp>
        <p:nvSpPr>
          <p:cNvPr id="157" name="Elipsa 156"/>
          <p:cNvSpPr/>
          <p:nvPr/>
        </p:nvSpPr>
        <p:spPr>
          <a:xfrm>
            <a:off x="6678262" y="6343870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upa 51"/>
          <p:cNvGrpSpPr/>
          <p:nvPr/>
        </p:nvGrpSpPr>
        <p:grpSpPr>
          <a:xfrm>
            <a:off x="899592" y="5805264"/>
            <a:ext cx="2769739" cy="483270"/>
            <a:chOff x="827584" y="5733256"/>
            <a:chExt cx="2769739" cy="483270"/>
          </a:xfrm>
        </p:grpSpPr>
        <p:pic>
          <p:nvPicPr>
            <p:cNvPr id="69" name="Obraz 68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1691680" y="5733256"/>
              <a:ext cx="1905643" cy="48327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6" name="Obraz 65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827584" y="5733256"/>
              <a:ext cx="742213" cy="371962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Grover </a:t>
            </a:r>
            <a:r>
              <a:rPr lang="pl-PL" b="1" dirty="0" err="1" smtClean="0"/>
              <a:t>with</a:t>
            </a:r>
            <a:r>
              <a:rPr lang="pl-PL" b="1" dirty="0" smtClean="0"/>
              <a:t> </a:t>
            </a:r>
            <a:r>
              <a:rPr lang="pl-PL" b="1" dirty="0" err="1" smtClean="0"/>
              <a:t>imperfect</a:t>
            </a:r>
            <a:r>
              <a:rPr lang="pl-PL" b="1" dirty="0" smtClean="0"/>
              <a:t> </a:t>
            </a:r>
            <a:r>
              <a:rPr lang="pl-PL" b="1" dirty="0" err="1" smtClean="0"/>
              <a:t>oracles</a:t>
            </a:r>
            <a:endParaRPr lang="en-US" sz="2700" b="1" dirty="0"/>
          </a:p>
        </p:txBody>
      </p:sp>
      <p:cxnSp>
        <p:nvCxnSpPr>
          <p:cNvPr id="3" name="Łącznik prosty 2"/>
          <p:cNvCxnSpPr/>
          <p:nvPr/>
        </p:nvCxnSpPr>
        <p:spPr>
          <a:xfrm>
            <a:off x="6660232" y="206084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/>
          <p:cNvCxnSpPr/>
          <p:nvPr/>
        </p:nvCxnSpPr>
        <p:spPr>
          <a:xfrm>
            <a:off x="6660232" y="32849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/>
          <p:cNvCxnSpPr/>
          <p:nvPr/>
        </p:nvCxnSpPr>
        <p:spPr>
          <a:xfrm>
            <a:off x="6660232" y="14847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>
            <a:off x="3250006" y="2096932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>
            <a:off x="3250006" y="33210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3250006" y="15208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>
            <a:off x="5220072" y="14847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2529926" y="15208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/>
          <p:cNvSpPr/>
          <p:nvPr/>
        </p:nvSpPr>
        <p:spPr>
          <a:xfrm>
            <a:off x="2817958" y="1232836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Łącznik prosty 11"/>
          <p:cNvCxnSpPr/>
          <p:nvPr/>
        </p:nvCxnSpPr>
        <p:spPr>
          <a:xfrm>
            <a:off x="1521814" y="15208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4186110" y="2456972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Obraz 3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4042094" y="1952916"/>
            <a:ext cx="858572" cy="372619"/>
          </a:xfrm>
          <a:prstGeom prst="rect">
            <a:avLst/>
          </a:prstGeom>
          <a:noFill/>
          <a:ln/>
          <a:effectLst/>
        </p:spPr>
      </p:pic>
      <p:pic>
        <p:nvPicPr>
          <p:cNvPr id="43" name="Obraz 4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7524328" y="2132856"/>
            <a:ext cx="572822" cy="344036"/>
          </a:xfrm>
          <a:prstGeom prst="rect">
            <a:avLst/>
          </a:prstGeom>
          <a:noFill/>
          <a:ln/>
          <a:effectLst/>
        </p:spPr>
      </p:pic>
      <p:cxnSp>
        <p:nvCxnSpPr>
          <p:cNvPr id="18" name="Łącznik prosty 17"/>
          <p:cNvCxnSpPr/>
          <p:nvPr/>
        </p:nvCxnSpPr>
        <p:spPr>
          <a:xfrm>
            <a:off x="6012160" y="14847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305790" y="1088820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Obraz 31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4" cstate="print"/>
          <a:stretch>
            <a:fillRect/>
          </a:stretch>
        </p:blipFill>
        <p:spPr bwMode="auto">
          <a:xfrm>
            <a:off x="859574" y="2312955"/>
            <a:ext cx="400380" cy="314462"/>
          </a:xfrm>
          <a:prstGeom prst="rect">
            <a:avLst/>
          </a:prstGeom>
          <a:noFill/>
          <a:ln/>
          <a:effectLst/>
        </p:spPr>
      </p:pic>
      <p:pic>
        <p:nvPicPr>
          <p:cNvPr id="21" name="Obraz 20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2976926" y="2168940"/>
            <a:ext cx="269142" cy="299645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cxnSp>
        <p:nvCxnSpPr>
          <p:cNvPr id="22" name="Łącznik prosty 21"/>
          <p:cNvCxnSpPr/>
          <p:nvPr/>
        </p:nvCxnSpPr>
        <p:spPr>
          <a:xfrm>
            <a:off x="1665830" y="2096932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>
            <a:off x="1737838" y="3321068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6300192" y="1196752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Łącznik prosty 24"/>
          <p:cNvCxnSpPr/>
          <p:nvPr/>
        </p:nvCxnSpPr>
        <p:spPr>
          <a:xfrm>
            <a:off x="5220072" y="2060848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5220072" y="3284984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2169886" y="2456972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5724128" y="2420888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az 28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6" cstate="print"/>
          <a:stretch>
            <a:fillRect/>
          </a:stretch>
        </p:blipFill>
        <p:spPr bwMode="auto">
          <a:xfrm>
            <a:off x="6471338" y="2132856"/>
            <a:ext cx="388802" cy="299216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7092280" y="1052736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Obraz 35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7" cstate="print"/>
          <a:srcRect l="-29807" t="-47244" r="-29807" b="-47244"/>
          <a:stretch>
            <a:fillRect/>
          </a:stretch>
        </p:blipFill>
        <p:spPr bwMode="auto">
          <a:xfrm>
            <a:off x="1835696" y="1196752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7" dir="2700019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41" name="Obraz 40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7" cstate="print"/>
          <a:srcRect l="-29807" t="-47244" r="-29807" b="-47244"/>
          <a:stretch>
            <a:fillRect/>
          </a:stretch>
        </p:blipFill>
        <p:spPr bwMode="auto">
          <a:xfrm>
            <a:off x="5364088" y="1196752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7" dir="2700019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8" name="Grupa 47"/>
          <p:cNvGrpSpPr/>
          <p:nvPr/>
        </p:nvGrpSpPr>
        <p:grpSpPr>
          <a:xfrm>
            <a:off x="899592" y="3876441"/>
            <a:ext cx="6786400" cy="399989"/>
            <a:chOff x="899592" y="3876441"/>
            <a:chExt cx="6786400" cy="399989"/>
          </a:xfrm>
        </p:grpSpPr>
        <p:pic>
          <p:nvPicPr>
            <p:cNvPr id="45" name="Obraz 44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3819511" y="3876441"/>
              <a:ext cx="1743651" cy="399479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  <p:pic>
          <p:nvPicPr>
            <p:cNvPr id="46" name="Obraz 45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6228184" y="3933056"/>
              <a:ext cx="1457808" cy="313857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899592" y="3933056"/>
              <a:ext cx="2089437" cy="343374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</p:grpSp>
      <p:grpSp>
        <p:nvGrpSpPr>
          <p:cNvPr id="51" name="Grupa 50"/>
          <p:cNvGrpSpPr/>
          <p:nvPr/>
        </p:nvGrpSpPr>
        <p:grpSpPr>
          <a:xfrm>
            <a:off x="251520" y="4221088"/>
            <a:ext cx="8424936" cy="616134"/>
            <a:chOff x="251520" y="4221088"/>
            <a:chExt cx="8424936" cy="616134"/>
          </a:xfrm>
        </p:grpSpPr>
        <p:grpSp>
          <p:nvGrpSpPr>
            <p:cNvPr id="50" name="Grupa 49"/>
            <p:cNvGrpSpPr/>
            <p:nvPr/>
          </p:nvGrpSpPr>
          <p:grpSpPr>
            <a:xfrm>
              <a:off x="251520" y="4221088"/>
              <a:ext cx="8021876" cy="616134"/>
              <a:chOff x="251520" y="4221088"/>
              <a:chExt cx="8021876" cy="616134"/>
            </a:xfrm>
          </p:grpSpPr>
          <p:cxnSp>
            <p:nvCxnSpPr>
              <p:cNvPr id="53" name="Łącznik prosty ze strzałką 52"/>
              <p:cNvCxnSpPr/>
              <p:nvPr/>
            </p:nvCxnSpPr>
            <p:spPr>
              <a:xfrm flipV="1">
                <a:off x="1979712" y="4221088"/>
                <a:ext cx="0" cy="304698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Prostokąt 58"/>
              <p:cNvSpPr/>
              <p:nvPr/>
            </p:nvSpPr>
            <p:spPr>
              <a:xfrm>
                <a:off x="251520" y="4437112"/>
                <a:ext cx="80218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pl-PL" sz="2000" dirty="0" err="1" smtClean="0"/>
                  <a:t>dephasing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in</a:t>
                </a:r>
                <a:r>
                  <a:rPr lang="pl-PL" sz="2000" dirty="0" smtClean="0"/>
                  <a:t> M </a:t>
                </a:r>
                <a:r>
                  <a:rPr lang="pl-PL" sz="2000" dirty="0" err="1" smtClean="0"/>
                  <a:t>dimensional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space</a:t>
                </a:r>
                <a:r>
                  <a:rPr lang="pl-PL" sz="2000" dirty="0" smtClean="0"/>
                  <a:t> – </a:t>
                </a:r>
                <a:r>
                  <a:rPr lang="pl-PL" sz="2000" dirty="0" err="1" smtClean="0"/>
                  <a:t>all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off-diagonal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elements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multiplied</a:t>
                </a:r>
                <a:r>
                  <a:rPr lang="pl-PL" sz="2000" dirty="0" smtClean="0"/>
                  <a:t> by</a:t>
                </a:r>
                <a:endParaRPr lang="en-US" sz="2000" dirty="0"/>
              </a:p>
            </p:txBody>
          </p:sp>
        </p:grpSp>
        <p:pic>
          <p:nvPicPr>
            <p:cNvPr id="60" name="Obraz 59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8244408" y="4509120"/>
              <a:ext cx="432048" cy="216024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63" name="Obraz 62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32" cstate="print"/>
          <a:stretch>
            <a:fillRect/>
          </a:stretch>
        </p:blipFill>
        <p:spPr bwMode="auto">
          <a:xfrm>
            <a:off x="1475656" y="4869160"/>
            <a:ext cx="5536196" cy="483064"/>
          </a:xfrm>
          <a:prstGeom prst="rect">
            <a:avLst/>
          </a:prstGeom>
          <a:noFill/>
          <a:ln/>
          <a:effectLst/>
        </p:spPr>
      </p:pic>
      <p:grpSp>
        <p:nvGrpSpPr>
          <p:cNvPr id="54" name="Grupa 53"/>
          <p:cNvGrpSpPr/>
          <p:nvPr/>
        </p:nvGrpSpPr>
        <p:grpSpPr>
          <a:xfrm>
            <a:off x="1921993" y="5805264"/>
            <a:ext cx="1183209" cy="753427"/>
            <a:chOff x="1849985" y="5733256"/>
            <a:chExt cx="1183209" cy="753427"/>
          </a:xfrm>
        </p:grpSpPr>
        <p:sp>
          <p:nvSpPr>
            <p:cNvPr id="65" name="Elipsa 64"/>
            <p:cNvSpPr/>
            <p:nvPr/>
          </p:nvSpPr>
          <p:spPr>
            <a:xfrm>
              <a:off x="2267744" y="5733256"/>
              <a:ext cx="576064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Prostokąt 72"/>
            <p:cNvSpPr/>
            <p:nvPr/>
          </p:nvSpPr>
          <p:spPr>
            <a:xfrm>
              <a:off x="1849985" y="6117351"/>
              <a:ext cx="11832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err="1" smtClean="0"/>
                <a:t>conjecture</a:t>
              </a:r>
              <a:endParaRPr lang="en-US" dirty="0"/>
            </a:p>
          </p:txBody>
        </p:sp>
      </p:grpSp>
      <p:grpSp>
        <p:nvGrpSpPr>
          <p:cNvPr id="70" name="Grupa 69"/>
          <p:cNvGrpSpPr/>
          <p:nvPr/>
        </p:nvGrpSpPr>
        <p:grpSpPr>
          <a:xfrm>
            <a:off x="3995935" y="5589240"/>
            <a:ext cx="4968553" cy="1080120"/>
            <a:chOff x="3995935" y="5589240"/>
            <a:chExt cx="4968553" cy="1080120"/>
          </a:xfrm>
        </p:grpSpPr>
        <p:sp>
          <p:nvSpPr>
            <p:cNvPr id="61" name="Prostokąt 60"/>
            <p:cNvSpPr/>
            <p:nvPr/>
          </p:nvSpPr>
          <p:spPr>
            <a:xfrm>
              <a:off x="5652120" y="5589240"/>
              <a:ext cx="3312368" cy="108012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upa 66"/>
            <p:cNvGrpSpPr/>
            <p:nvPr/>
          </p:nvGrpSpPr>
          <p:grpSpPr bwMode="auto">
            <a:xfrm>
              <a:off x="3995935" y="5733255"/>
              <a:ext cx="3812430" cy="381294"/>
              <a:chOff x="3995936" y="5733255"/>
              <a:chExt cx="3812430" cy="381294"/>
            </a:xfrm>
          </p:grpSpPr>
          <p:pic>
            <p:nvPicPr>
              <p:cNvPr id="62" name="Obraz 61" descr="TP_tmp.emf"/>
              <p:cNvPicPr>
                <a:picLocks noChangeAspect="1"/>
              </p:cNvPicPr>
              <p:nvPr>
                <p:custDataLst>
                  <p:tags r:id="rId10"/>
                </p:custDataLst>
              </p:nvPr>
            </p:nvPicPr>
            <p:blipFill>
              <a:blip r:embed="rId3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588223" y="5733255"/>
                <a:ext cx="1220143" cy="381294"/>
              </a:xfrm>
              <a:prstGeom prst="rect">
                <a:avLst/>
              </a:prstGeom>
              <a:noFill/>
              <a:ln/>
              <a:effectLst/>
            </p:spPr>
          </p:pic>
          <p:cxnSp>
            <p:nvCxnSpPr>
              <p:cNvPr id="68" name="Łącznik prosty ze strzałką 67"/>
              <p:cNvCxnSpPr/>
              <p:nvPr/>
            </p:nvCxnSpPr>
            <p:spPr bwMode="auto">
              <a:xfrm>
                <a:off x="3995936" y="5975607"/>
                <a:ext cx="1440160" cy="0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Prostokąt 73"/>
            <p:cNvSpPr/>
            <p:nvPr/>
          </p:nvSpPr>
          <p:spPr>
            <a:xfrm>
              <a:off x="5724128" y="6237312"/>
              <a:ext cx="30889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smtClean="0"/>
                <a:t>Grover </a:t>
              </a:r>
              <a:r>
                <a:rPr lang="pl-PL" dirty="0" err="1" smtClean="0"/>
                <a:t>quadratic</a:t>
              </a:r>
              <a:r>
                <a:rPr lang="pl-PL" dirty="0" smtClean="0"/>
                <a:t> </a:t>
              </a:r>
              <a:r>
                <a:rPr lang="pl-PL" dirty="0" err="1" smtClean="0"/>
                <a:t>speed-up</a:t>
              </a:r>
              <a:r>
                <a:rPr lang="pl-PL" dirty="0" smtClean="0"/>
                <a:t> </a:t>
              </a:r>
              <a:r>
                <a:rPr lang="pl-PL" dirty="0" err="1" smtClean="0"/>
                <a:t>lost</a:t>
              </a:r>
              <a:endParaRPr lang="en-US" dirty="0"/>
            </a:p>
          </p:txBody>
        </p:sp>
      </p:grpSp>
      <p:sp>
        <p:nvSpPr>
          <p:cNvPr id="75" name="Prostokąt 74"/>
          <p:cNvSpPr/>
          <p:nvPr/>
        </p:nvSpPr>
        <p:spPr>
          <a:xfrm>
            <a:off x="0" y="655022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M. Markiewicz, </a:t>
            </a:r>
            <a:r>
              <a:rPr lang="pl-PL" sz="1400" dirty="0" smtClean="0"/>
              <a:t>arXiv:1412.6111 (2014)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</p:txBody>
      </p:sp>
      <p:pic>
        <p:nvPicPr>
          <p:cNvPr id="58" name="Obraz 57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34" cstate="print"/>
          <a:stretch>
            <a:fillRect/>
          </a:stretch>
        </p:blipFill>
        <p:spPr bwMode="auto">
          <a:xfrm>
            <a:off x="2733441" y="5401004"/>
            <a:ext cx="2718123" cy="330808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805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l-PL" sz="4400" b="1" dirty="0" err="1" smtClean="0">
                <a:solidFill>
                  <a:prstClr val="black"/>
                </a:solidFill>
              </a:rPr>
              <a:t>Summary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cxnSp>
        <p:nvCxnSpPr>
          <p:cNvPr id="26" name="Łącznik prosty ze strzałką 25"/>
          <p:cNvCxnSpPr>
            <a:stCxn id="22" idx="1"/>
          </p:cNvCxnSpPr>
          <p:nvPr/>
        </p:nvCxnSpPr>
        <p:spPr>
          <a:xfrm flipH="1" flipV="1">
            <a:off x="2555776" y="3068960"/>
            <a:ext cx="623160" cy="316380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/>
          <p:cNvCxnSpPr>
            <a:stCxn id="22" idx="7"/>
          </p:cNvCxnSpPr>
          <p:nvPr/>
        </p:nvCxnSpPr>
        <p:spPr>
          <a:xfrm flipV="1">
            <a:off x="5492449" y="3068960"/>
            <a:ext cx="951759" cy="316380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>
            <a:endCxn id="34" idx="0"/>
          </p:cNvCxnSpPr>
          <p:nvPr/>
        </p:nvCxnSpPr>
        <p:spPr>
          <a:xfrm flipH="1">
            <a:off x="4463988" y="4293096"/>
            <a:ext cx="36004" cy="648072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e tekstowe 30"/>
          <p:cNvSpPr txBox="1"/>
          <p:nvPr/>
        </p:nvSpPr>
        <p:spPr>
          <a:xfrm>
            <a:off x="2915816" y="4221088"/>
            <a:ext cx="315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Quantum </a:t>
            </a:r>
            <a:r>
              <a:rPr lang="pl-PL" b="1" dirty="0" err="1" smtClean="0"/>
              <a:t>metrological</a:t>
            </a:r>
            <a:r>
              <a:rPr lang="pl-PL" b="1" dirty="0" smtClean="0"/>
              <a:t> </a:t>
            </a:r>
            <a:r>
              <a:rPr lang="pl-PL" b="1" dirty="0" err="1" smtClean="0"/>
              <a:t>bounds</a:t>
            </a:r>
            <a:r>
              <a:rPr lang="pl-PL" b="1" dirty="0" smtClean="0"/>
              <a:t> </a:t>
            </a:r>
            <a:endParaRPr lang="en-US" b="1" dirty="0"/>
          </a:p>
        </p:txBody>
      </p:sp>
      <p:pic>
        <p:nvPicPr>
          <p:cNvPr id="32" name="Picture 6" descr="http://upload.wikimedia.org/wikipedia/commons/thumb/a/a9/Shore_code.svg/500px-Shore_code.svg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59832" y="5085184"/>
            <a:ext cx="2520280" cy="1086040"/>
          </a:xfrm>
          <a:prstGeom prst="rect">
            <a:avLst/>
          </a:prstGeom>
          <a:noFill/>
        </p:spPr>
      </p:pic>
      <p:sp>
        <p:nvSpPr>
          <p:cNvPr id="33" name="pole tekstowe 32"/>
          <p:cNvSpPr txBox="1"/>
          <p:nvPr/>
        </p:nvSpPr>
        <p:spPr>
          <a:xfrm>
            <a:off x="2483768" y="6093296"/>
            <a:ext cx="368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Quantum </a:t>
            </a:r>
            <a:r>
              <a:rPr lang="pl-PL" b="1" dirty="0" err="1" smtClean="0"/>
              <a:t>computing</a:t>
            </a:r>
            <a:r>
              <a:rPr lang="pl-PL" b="1" dirty="0" smtClean="0"/>
              <a:t> </a:t>
            </a:r>
            <a:r>
              <a:rPr lang="pl-PL" b="1" dirty="0" err="1" smtClean="0"/>
              <a:t>speed-up</a:t>
            </a:r>
            <a:r>
              <a:rPr lang="pl-PL" b="1" dirty="0" smtClean="0"/>
              <a:t> </a:t>
            </a:r>
            <a:r>
              <a:rPr lang="pl-PL" b="1" dirty="0" err="1" smtClean="0"/>
              <a:t>limits</a:t>
            </a:r>
            <a:endParaRPr lang="en-US" b="1" dirty="0"/>
          </a:p>
        </p:txBody>
      </p:sp>
      <p:pic>
        <p:nvPicPr>
          <p:cNvPr id="38" name="Picture 1"/>
          <p:cNvPicPr>
            <a:picLocks noChangeAspect="1" noChangeArrowheads="1"/>
          </p:cNvPicPr>
          <p:nvPr/>
        </p:nvPicPr>
        <p:blipFill>
          <a:blip r:embed="rId10" cstate="print"/>
          <a:srcRect l="615" r="1229" b="1853"/>
          <a:stretch>
            <a:fillRect/>
          </a:stretch>
        </p:blipFill>
        <p:spPr bwMode="auto">
          <a:xfrm>
            <a:off x="539552" y="1124744"/>
            <a:ext cx="2520280" cy="167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pole tekstowe 40"/>
          <p:cNvSpPr txBox="1"/>
          <p:nvPr/>
        </p:nvSpPr>
        <p:spPr>
          <a:xfrm>
            <a:off x="467544" y="2708920"/>
            <a:ext cx="309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GW </a:t>
            </a:r>
            <a:r>
              <a:rPr lang="pl-PL" b="1" dirty="0" err="1" smtClean="0"/>
              <a:t>detectors</a:t>
            </a:r>
            <a:r>
              <a:rPr lang="pl-PL" b="1" dirty="0" smtClean="0"/>
              <a:t> </a:t>
            </a:r>
            <a:r>
              <a:rPr lang="pl-PL" b="1" dirty="0" err="1" smtClean="0"/>
              <a:t>sensitivity</a:t>
            </a:r>
            <a:r>
              <a:rPr lang="pl-PL" b="1" dirty="0" smtClean="0"/>
              <a:t> </a:t>
            </a:r>
            <a:r>
              <a:rPr lang="pl-PL" b="1" dirty="0" err="1" smtClean="0"/>
              <a:t>limits</a:t>
            </a:r>
            <a:endParaRPr lang="en-US" b="1" dirty="0"/>
          </a:p>
        </p:txBody>
      </p:sp>
      <p:sp>
        <p:nvSpPr>
          <p:cNvPr id="42" name="pole tekstowe 41"/>
          <p:cNvSpPr txBox="1"/>
          <p:nvPr/>
        </p:nvSpPr>
        <p:spPr>
          <a:xfrm>
            <a:off x="5148064" y="2636912"/>
            <a:ext cx="2895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Atomic-clocks</a:t>
            </a:r>
            <a:r>
              <a:rPr lang="pl-PL" b="1" dirty="0" smtClean="0"/>
              <a:t> </a:t>
            </a:r>
            <a:r>
              <a:rPr lang="pl-PL" b="1" dirty="0" err="1" smtClean="0"/>
              <a:t>stability</a:t>
            </a:r>
            <a:r>
              <a:rPr lang="pl-PL" b="1" dirty="0" smtClean="0"/>
              <a:t> </a:t>
            </a:r>
            <a:r>
              <a:rPr lang="pl-PL" b="1" dirty="0" err="1" smtClean="0"/>
              <a:t>limits</a:t>
            </a:r>
            <a:endParaRPr lang="en-US" b="1" dirty="0"/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20072" y="1124744"/>
            <a:ext cx="265819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pole tekstowe 45"/>
          <p:cNvSpPr txBox="1"/>
          <p:nvPr/>
        </p:nvSpPr>
        <p:spPr>
          <a:xfrm>
            <a:off x="0" y="6519446"/>
            <a:ext cx="9424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 err="1" smtClean="0"/>
              <a:t>Review</a:t>
            </a:r>
            <a:r>
              <a:rPr lang="pl-PL" sz="1600" b="1" dirty="0" smtClean="0"/>
              <a:t> </a:t>
            </a:r>
            <a:r>
              <a:rPr lang="pl-PL" sz="1600" b="1" dirty="0" err="1" smtClean="0"/>
              <a:t>paper</a:t>
            </a:r>
            <a:r>
              <a:rPr lang="pl-PL" sz="1600" i="1" dirty="0" err="1" smtClean="0"/>
              <a:t>:Quantum</a:t>
            </a:r>
            <a:r>
              <a:rPr lang="pl-PL" sz="1600" i="1" dirty="0" smtClean="0"/>
              <a:t> </a:t>
            </a:r>
            <a:r>
              <a:rPr lang="pl-PL" sz="1600" i="1" dirty="0" err="1" smtClean="0"/>
              <a:t>limits</a:t>
            </a:r>
            <a:r>
              <a:rPr lang="pl-PL" sz="1600" i="1" dirty="0" smtClean="0"/>
              <a:t> </a:t>
            </a:r>
            <a:r>
              <a:rPr lang="pl-PL" sz="1600" i="1" dirty="0" err="1" smtClean="0"/>
              <a:t>in</a:t>
            </a:r>
            <a:r>
              <a:rPr lang="pl-PL" sz="1600" i="1" dirty="0" smtClean="0"/>
              <a:t> </a:t>
            </a:r>
            <a:r>
              <a:rPr lang="pl-PL" sz="1600" i="1" dirty="0" err="1" smtClean="0"/>
              <a:t>optical</a:t>
            </a:r>
            <a:r>
              <a:rPr lang="pl-PL" sz="1600" i="1" dirty="0" smtClean="0"/>
              <a:t> interferometry , </a:t>
            </a:r>
            <a:r>
              <a:rPr lang="pl-PL" sz="1600" dirty="0" smtClean="0"/>
              <a:t>RDD, </a:t>
            </a:r>
            <a:r>
              <a:rPr lang="pl-PL" sz="1600" dirty="0" err="1" smtClean="0"/>
              <a:t>M.Jarzyna</a:t>
            </a:r>
            <a:r>
              <a:rPr lang="pl-PL" sz="1600" dirty="0" smtClean="0"/>
              <a:t>, J. Kolodynski,arXiv:1405.7703 (2014) </a:t>
            </a:r>
            <a:endParaRPr lang="en-US" sz="1600" dirty="0"/>
          </a:p>
        </p:txBody>
      </p:sp>
      <p:sp>
        <p:nvSpPr>
          <p:cNvPr id="34" name="Prostokąt 33"/>
          <p:cNvSpPr/>
          <p:nvPr/>
        </p:nvSpPr>
        <p:spPr>
          <a:xfrm>
            <a:off x="2195736" y="4941168"/>
            <a:ext cx="4536504" cy="1512168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Prostokąt 34"/>
          <p:cNvSpPr/>
          <p:nvPr/>
        </p:nvSpPr>
        <p:spPr>
          <a:xfrm>
            <a:off x="4932040" y="1124744"/>
            <a:ext cx="3528392" cy="19442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rostokąt 36"/>
          <p:cNvSpPr/>
          <p:nvPr/>
        </p:nvSpPr>
        <p:spPr>
          <a:xfrm>
            <a:off x="323528" y="1124744"/>
            <a:ext cx="3312368" cy="19442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rostokąt 35"/>
          <p:cNvSpPr/>
          <p:nvPr/>
        </p:nvSpPr>
        <p:spPr>
          <a:xfrm>
            <a:off x="6516216" y="692696"/>
            <a:ext cx="1991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err="1" smtClean="0"/>
              <a:t>work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progress</a:t>
            </a:r>
            <a:r>
              <a:rPr lang="pl-PL" dirty="0" smtClean="0"/>
              <a:t>….</a:t>
            </a:r>
            <a:endParaRPr lang="en-US" dirty="0"/>
          </a:p>
        </p:txBody>
      </p:sp>
      <p:sp>
        <p:nvSpPr>
          <p:cNvPr id="39" name="Prostokąt 38"/>
          <p:cNvSpPr/>
          <p:nvPr/>
        </p:nvSpPr>
        <p:spPr>
          <a:xfrm>
            <a:off x="251520" y="764704"/>
            <a:ext cx="5256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K. Banaszek, R.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Schnabel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</a:t>
            </a:r>
            <a:r>
              <a:rPr lang="pt-BR" sz="1400" dirty="0" smtClean="0"/>
              <a:t>Phys. Rev. A 88, 041802(R) (2013)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</a:p>
        </p:txBody>
      </p:sp>
      <p:grpSp>
        <p:nvGrpSpPr>
          <p:cNvPr id="6" name="Grupa 43"/>
          <p:cNvGrpSpPr/>
          <p:nvPr/>
        </p:nvGrpSpPr>
        <p:grpSpPr>
          <a:xfrm>
            <a:off x="2699792" y="3140968"/>
            <a:ext cx="3384376" cy="1152128"/>
            <a:chOff x="3567661" y="1412775"/>
            <a:chExt cx="5213994" cy="1872209"/>
          </a:xfrm>
          <a:noFill/>
        </p:grpSpPr>
        <p:grpSp>
          <p:nvGrpSpPr>
            <p:cNvPr id="7" name="Grupa 38"/>
            <p:cNvGrpSpPr/>
            <p:nvPr/>
          </p:nvGrpSpPr>
          <p:grpSpPr>
            <a:xfrm>
              <a:off x="3567661" y="1556792"/>
              <a:ext cx="5040560" cy="1728192"/>
              <a:chOff x="3567661" y="1556792"/>
              <a:chExt cx="5040560" cy="1728192"/>
            </a:xfrm>
            <a:grpFill/>
          </p:grpSpPr>
          <p:grpSp>
            <p:nvGrpSpPr>
              <p:cNvPr id="20" name="Grupa 37"/>
              <p:cNvGrpSpPr/>
              <p:nvPr/>
            </p:nvGrpSpPr>
            <p:grpSpPr>
              <a:xfrm>
                <a:off x="3567661" y="1556792"/>
                <a:ext cx="5040560" cy="1728192"/>
                <a:chOff x="3567661" y="1556792"/>
                <a:chExt cx="5040560" cy="1728192"/>
              </a:xfrm>
              <a:grpFill/>
            </p:grpSpPr>
            <p:sp>
              <p:nvSpPr>
                <p:cNvPr id="22" name="Elipsa 21"/>
                <p:cNvSpPr/>
                <p:nvPr/>
              </p:nvSpPr>
              <p:spPr>
                <a:xfrm>
                  <a:off x="3567661" y="1556792"/>
                  <a:ext cx="5040560" cy="1728192"/>
                </a:xfrm>
                <a:prstGeom prst="ellipse">
                  <a:avLst/>
                </a:prstGeom>
                <a:grpFill/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23" name="Obraz 22" descr="TP_tmp.emf"/>
                <p:cNvPicPr>
                  <a:picLocks noChangeAspect="1"/>
                </p:cNvPicPr>
                <p:nvPr>
                  <p:custDataLst>
                    <p:tags r:id="rId7"/>
                  </p:custDataLst>
                </p:nvPr>
              </p:nvPicPr>
              <p:blipFill>
                <a:blip r:embed="rId12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6287991" y="1757189"/>
                  <a:ext cx="304801" cy="278893"/>
                </a:xfrm>
                <a:prstGeom prst="rect">
                  <a:avLst/>
                </a:prstGeom>
                <a:grpFill/>
                <a:ln/>
                <a:effectLst/>
              </p:spPr>
            </p:pic>
            <p:sp>
              <p:nvSpPr>
                <p:cNvPr id="24" name="Łuk 23"/>
                <p:cNvSpPr/>
                <p:nvPr/>
              </p:nvSpPr>
              <p:spPr>
                <a:xfrm>
                  <a:off x="5223845" y="1988840"/>
                  <a:ext cx="1512168" cy="936104"/>
                </a:xfrm>
                <a:prstGeom prst="arc">
                  <a:avLst>
                    <a:gd name="adj1" fmla="val 14758231"/>
                    <a:gd name="adj2" fmla="val 20827712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Elipsa 20"/>
              <p:cNvSpPr/>
              <p:nvPr/>
            </p:nvSpPr>
            <p:spPr>
              <a:xfrm>
                <a:off x="6295631" y="1998737"/>
                <a:ext cx="72008" cy="720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8" name="Obraz 7" descr="TP_tmp.png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905540" y="1628800"/>
              <a:ext cx="254067" cy="126273"/>
            </a:xfrm>
            <a:prstGeom prst="rect">
              <a:avLst/>
            </a:prstGeom>
            <a:grpFill/>
            <a:ln/>
            <a:effectLst/>
          </p:spPr>
        </p:pic>
        <p:pic>
          <p:nvPicPr>
            <p:cNvPr id="9" name="Obraz 8" descr="TP_tmp.png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7490035" y="2204863"/>
              <a:ext cx="253430" cy="201833"/>
            </a:xfrm>
            <a:prstGeom prst="rect">
              <a:avLst/>
            </a:prstGeom>
            <a:grpFill/>
            <a:ln/>
            <a:effectLst/>
          </p:spPr>
        </p:pic>
        <p:cxnSp>
          <p:nvCxnSpPr>
            <p:cNvPr id="10" name="Łącznik prosty 9"/>
            <p:cNvCxnSpPr/>
            <p:nvPr/>
          </p:nvCxnSpPr>
          <p:spPr bwMode="auto">
            <a:xfrm>
              <a:off x="5151835" y="1628799"/>
              <a:ext cx="3240360" cy="1152128"/>
            </a:xfrm>
            <a:prstGeom prst="line">
              <a:avLst/>
            </a:prstGeom>
            <a:grpFill/>
            <a:ln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Obraz 10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4706502" y="1412775"/>
              <a:ext cx="331369" cy="203097"/>
            </a:xfrm>
            <a:prstGeom prst="rect">
              <a:avLst/>
            </a:prstGeom>
            <a:grpFill/>
            <a:ln/>
            <a:effectLst/>
          </p:spPr>
        </p:pic>
        <p:pic>
          <p:nvPicPr>
            <p:cNvPr id="12" name="Obraz 11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8451549" y="2780926"/>
              <a:ext cx="330106" cy="278384"/>
            </a:xfrm>
            <a:prstGeom prst="rect">
              <a:avLst/>
            </a:prstGeom>
            <a:grpFill/>
            <a:ln/>
            <a:effectLst/>
          </p:spPr>
        </p:pic>
        <p:sp>
          <p:nvSpPr>
            <p:cNvPr id="13" name="Elipsa 12"/>
            <p:cNvSpPr/>
            <p:nvPr/>
          </p:nvSpPr>
          <p:spPr bwMode="auto">
            <a:xfrm>
              <a:off x="5096796" y="1585169"/>
              <a:ext cx="72008" cy="7200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Elipsa 13"/>
            <p:cNvSpPr/>
            <p:nvPr/>
          </p:nvSpPr>
          <p:spPr bwMode="auto">
            <a:xfrm>
              <a:off x="8333213" y="2742258"/>
              <a:ext cx="72008" cy="7200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upa 57"/>
            <p:cNvGrpSpPr/>
            <p:nvPr/>
          </p:nvGrpSpPr>
          <p:grpSpPr>
            <a:xfrm>
              <a:off x="5292080" y="1988840"/>
              <a:ext cx="1804766" cy="543776"/>
              <a:chOff x="5292080" y="1988840"/>
              <a:chExt cx="1804766" cy="543776"/>
            </a:xfrm>
            <a:grpFill/>
          </p:grpSpPr>
          <p:pic>
            <p:nvPicPr>
              <p:cNvPr id="18" name="Obraz 17" descr="TP_tmp.emf"/>
              <p:cNvPicPr>
                <a:picLocks noChangeAspect="1"/>
              </p:cNvPicPr>
              <p:nvPr>
                <p:custDataLst>
                  <p:tags r:id="rId5"/>
                </p:custDataLst>
              </p:nvPr>
            </p:nvPicPr>
            <p:blipFill>
              <a:blip r:embed="rId1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5292080" y="1988840"/>
                <a:ext cx="628878" cy="255743"/>
              </a:xfrm>
              <a:prstGeom prst="rect">
                <a:avLst/>
              </a:prstGeom>
              <a:grpFill/>
              <a:ln/>
              <a:effectLst/>
            </p:spPr>
          </p:pic>
          <p:pic>
            <p:nvPicPr>
              <p:cNvPr id="19" name="Obraz 18" descr="TP_tmp.emf"/>
              <p:cNvPicPr>
                <a:picLocks noChangeAspect="1"/>
              </p:cNvPicPr>
              <p:nvPr>
                <p:custDataLst>
                  <p:tags r:id="rId6"/>
                </p:custDataLst>
              </p:nvPr>
            </p:nvPicPr>
            <p:blipFill>
              <a:blip r:embed="rId1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444208" y="2276872"/>
                <a:ext cx="652638" cy="255744"/>
              </a:xfrm>
              <a:prstGeom prst="rect">
                <a:avLst/>
              </a:prstGeom>
              <a:grpFill/>
              <a:ln/>
              <a:effectLst/>
            </p:spPr>
          </p:pic>
        </p:grpSp>
        <p:sp>
          <p:nvSpPr>
            <p:cNvPr id="16" name="Elipsa 15"/>
            <p:cNvSpPr/>
            <p:nvPr/>
          </p:nvSpPr>
          <p:spPr bwMode="auto">
            <a:xfrm>
              <a:off x="5786416" y="1965003"/>
              <a:ext cx="72008" cy="7200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Elipsa 16"/>
            <p:cNvSpPr/>
            <p:nvPr/>
          </p:nvSpPr>
          <p:spPr bwMode="auto">
            <a:xfrm>
              <a:off x="6660232" y="2276872"/>
              <a:ext cx="72008" cy="7200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Prostokąt 44"/>
          <p:cNvSpPr/>
          <p:nvPr/>
        </p:nvSpPr>
        <p:spPr>
          <a:xfrm>
            <a:off x="2195736" y="4941168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M. Markiewicz, </a:t>
            </a:r>
            <a:r>
              <a:rPr lang="pl-PL" sz="1400" dirty="0" smtClean="0"/>
              <a:t>arXiv:1412.6111 (2014)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Entanglement-enhanced</a:t>
            </a:r>
            <a:r>
              <a:rPr lang="pl-PL" b="1" dirty="0" smtClean="0"/>
              <a:t> </a:t>
            </a:r>
            <a:r>
              <a:rPr lang="pl-PL" b="1" dirty="0" err="1" smtClean="0"/>
              <a:t>metrology</a:t>
            </a:r>
            <a:endParaRPr lang="en-US" b="1" dirty="0"/>
          </a:p>
        </p:txBody>
      </p:sp>
      <p:grpSp>
        <p:nvGrpSpPr>
          <p:cNvPr id="44" name="Grupa 43"/>
          <p:cNvGrpSpPr/>
          <p:nvPr/>
        </p:nvGrpSpPr>
        <p:grpSpPr>
          <a:xfrm>
            <a:off x="5868144" y="1340768"/>
            <a:ext cx="2405081" cy="763104"/>
            <a:chOff x="5868144" y="1340768"/>
            <a:chExt cx="2405081" cy="763104"/>
          </a:xfrm>
        </p:grpSpPr>
        <p:pic>
          <p:nvPicPr>
            <p:cNvPr id="16" name="Obraz 15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5868144" y="1556792"/>
              <a:ext cx="1402905" cy="372619"/>
            </a:xfrm>
            <a:prstGeom prst="rect">
              <a:avLst/>
            </a:prstGeom>
            <a:noFill/>
            <a:ln/>
            <a:effectLst/>
          </p:spPr>
        </p:pic>
        <p:grpSp>
          <p:nvGrpSpPr>
            <p:cNvPr id="42" name="Grupa 41"/>
            <p:cNvGrpSpPr/>
            <p:nvPr/>
          </p:nvGrpSpPr>
          <p:grpSpPr>
            <a:xfrm>
              <a:off x="7596336" y="1340768"/>
              <a:ext cx="676889" cy="763104"/>
              <a:chOff x="6703423" y="2276830"/>
              <a:chExt cx="1469070" cy="1656184"/>
            </a:xfrm>
          </p:grpSpPr>
          <p:sp>
            <p:nvSpPr>
              <p:cNvPr id="38" name="Elipsa 37"/>
              <p:cNvSpPr/>
              <p:nvPr/>
            </p:nvSpPr>
            <p:spPr>
              <a:xfrm>
                <a:off x="6876256" y="2852936"/>
                <a:ext cx="1080078" cy="1080078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000" h="468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Łuk 38"/>
              <p:cNvSpPr/>
              <p:nvPr/>
            </p:nvSpPr>
            <p:spPr>
              <a:xfrm>
                <a:off x="6703423" y="2766519"/>
                <a:ext cx="1469070" cy="432079"/>
              </a:xfrm>
              <a:prstGeom prst="arc">
                <a:avLst>
                  <a:gd name="adj1" fmla="val 8176016"/>
                  <a:gd name="adj2" fmla="val 2201711"/>
                </a:avLst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1" name="Obraz 53" descr="TP_tmp.emf"/>
              <p:cNvPicPr>
                <a:picLocks noChangeAspect="1"/>
              </p:cNvPicPr>
              <p:nvPr>
                <p:custDataLst>
                  <p:tags r:id="rId18"/>
                </p:custDataLst>
              </p:nvPr>
            </p:nvPicPr>
            <p:blipFill>
              <a:blip r:embed="rId21" cstate="print"/>
              <a:srcRect/>
              <a:stretch>
                <a:fillRect/>
              </a:stretch>
            </p:blipFill>
            <p:spPr bwMode="auto">
              <a:xfrm>
                <a:off x="7308335" y="2276830"/>
                <a:ext cx="335304" cy="392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53" name="Obraz 5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3203848" y="4149080"/>
            <a:ext cx="1815859" cy="792088"/>
          </a:xfrm>
          <a:prstGeom prst="rect">
            <a:avLst/>
          </a:prstGeom>
          <a:noFill/>
          <a:ln/>
          <a:effectLst/>
        </p:spPr>
      </p:pic>
      <p:pic>
        <p:nvPicPr>
          <p:cNvPr id="58" name="Obraz 57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6876256" y="5733256"/>
            <a:ext cx="1625617" cy="609416"/>
          </a:xfrm>
          <a:prstGeom prst="rect">
            <a:avLst/>
          </a:prstGeom>
          <a:noFill/>
          <a:ln/>
          <a:effectLst/>
        </p:spPr>
      </p:pic>
      <p:grpSp>
        <p:nvGrpSpPr>
          <p:cNvPr id="40" name="Grupa 39"/>
          <p:cNvGrpSpPr/>
          <p:nvPr/>
        </p:nvGrpSpPr>
        <p:grpSpPr>
          <a:xfrm>
            <a:off x="539552" y="5085184"/>
            <a:ext cx="7613746" cy="488713"/>
            <a:chOff x="539552" y="5085184"/>
            <a:chExt cx="7613746" cy="488713"/>
          </a:xfrm>
        </p:grpSpPr>
        <p:pic>
          <p:nvPicPr>
            <p:cNvPr id="57" name="Obraz 56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4427984" y="5157192"/>
              <a:ext cx="3725314" cy="41670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59" name="Prostokąt 58"/>
            <p:cNvSpPr/>
            <p:nvPr/>
          </p:nvSpPr>
          <p:spPr>
            <a:xfrm>
              <a:off x="539552" y="5085184"/>
              <a:ext cx="374371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smtClean="0"/>
                <a:t>Quantum Fisher </a:t>
              </a:r>
              <a:r>
                <a:rPr lang="pl-PL" sz="2400" dirty="0" err="1" smtClean="0"/>
                <a:t>Information</a:t>
              </a:r>
              <a:endParaRPr lang="en-US" sz="2400" dirty="0"/>
            </a:p>
          </p:txBody>
        </p:sp>
      </p:grpSp>
      <p:pic>
        <p:nvPicPr>
          <p:cNvPr id="64" name="Obraz 63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83568" y="5877272"/>
            <a:ext cx="1371514" cy="506047"/>
          </a:xfrm>
          <a:prstGeom prst="rect">
            <a:avLst/>
          </a:prstGeom>
          <a:noFill/>
          <a:ln/>
          <a:effectLst/>
        </p:spPr>
      </p:pic>
      <p:pic>
        <p:nvPicPr>
          <p:cNvPr id="68" name="Obraz 67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987824" y="5877272"/>
            <a:ext cx="2083312" cy="381000"/>
          </a:xfrm>
          <a:prstGeom prst="rect">
            <a:avLst/>
          </a:prstGeom>
          <a:noFill/>
          <a:ln/>
          <a:effectLst/>
        </p:spPr>
      </p:pic>
      <p:pic>
        <p:nvPicPr>
          <p:cNvPr id="71" name="Obraz 70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7" cstate="print"/>
          <a:stretch>
            <a:fillRect/>
          </a:stretch>
        </p:blipFill>
        <p:spPr bwMode="auto">
          <a:xfrm>
            <a:off x="3347864" y="4149080"/>
            <a:ext cx="1551076" cy="792377"/>
          </a:xfrm>
          <a:prstGeom prst="rect">
            <a:avLst/>
          </a:prstGeom>
          <a:noFill/>
          <a:ln/>
          <a:effectLst/>
        </p:spPr>
      </p:pic>
      <p:grpSp>
        <p:nvGrpSpPr>
          <p:cNvPr id="37" name="Grupa 36"/>
          <p:cNvGrpSpPr/>
          <p:nvPr/>
        </p:nvGrpSpPr>
        <p:grpSpPr>
          <a:xfrm>
            <a:off x="827584" y="1412776"/>
            <a:ext cx="5900673" cy="2448272"/>
            <a:chOff x="827584" y="1412776"/>
            <a:chExt cx="5900673" cy="2448272"/>
          </a:xfrm>
        </p:grpSpPr>
        <p:pic>
          <p:nvPicPr>
            <p:cNvPr id="10" name="Obraz 9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827584" y="1556792"/>
              <a:ext cx="372047" cy="31375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5" name="Łącznik prosty 4"/>
            <p:cNvCxnSpPr/>
            <p:nvPr/>
          </p:nvCxnSpPr>
          <p:spPr>
            <a:xfrm>
              <a:off x="1403648" y="1700808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Obraz 5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9" cstate="print"/>
            <a:srcRect l="-47244" t="-51633" r="-47244" b="-51633"/>
            <a:stretch>
              <a:fillRect/>
            </a:stretch>
          </p:blipFill>
          <p:spPr bwMode="auto">
            <a:xfrm>
              <a:off x="1835696" y="1412776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cxnSp>
          <p:nvCxnSpPr>
            <p:cNvPr id="7" name="Łącznik prosty 6"/>
            <p:cNvCxnSpPr/>
            <p:nvPr/>
          </p:nvCxnSpPr>
          <p:spPr>
            <a:xfrm>
              <a:off x="2627783" y="1700808"/>
              <a:ext cx="504057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Schemat blokowy: opóźnienie 7"/>
            <p:cNvSpPr/>
            <p:nvPr/>
          </p:nvSpPr>
          <p:spPr>
            <a:xfrm>
              <a:off x="3995936" y="1484784"/>
              <a:ext cx="577850" cy="488950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pic>
          <p:nvPicPr>
            <p:cNvPr id="14" name="Obraz 13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3347864" y="1556792"/>
              <a:ext cx="515142" cy="314237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9" name="Obraz 18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31" cstate="print"/>
            <a:stretch>
              <a:fillRect/>
            </a:stretch>
          </p:blipFill>
          <p:spPr bwMode="auto">
            <a:xfrm>
              <a:off x="4066824" y="1556791"/>
              <a:ext cx="373364" cy="314865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26" name="Obraz 25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827584" y="3429000"/>
              <a:ext cx="372047" cy="31375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27" name="Łącznik prosty 26"/>
            <p:cNvCxnSpPr/>
            <p:nvPr/>
          </p:nvCxnSpPr>
          <p:spPr>
            <a:xfrm>
              <a:off x="140364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Obraz 27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9" cstate="print"/>
            <a:srcRect l="-47244" t="-51633" r="-47244" b="-51633"/>
            <a:stretch>
              <a:fillRect/>
            </a:stretch>
          </p:blipFill>
          <p:spPr bwMode="auto">
            <a:xfrm>
              <a:off x="1835696" y="3284984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cxnSp>
          <p:nvCxnSpPr>
            <p:cNvPr id="29" name="Łącznik prosty 28"/>
            <p:cNvCxnSpPr/>
            <p:nvPr/>
          </p:nvCxnSpPr>
          <p:spPr>
            <a:xfrm>
              <a:off x="2627783" y="3573016"/>
              <a:ext cx="504057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Schemat blokowy: opóźnienie 29"/>
            <p:cNvSpPr/>
            <p:nvPr/>
          </p:nvSpPr>
          <p:spPr>
            <a:xfrm>
              <a:off x="3995936" y="3356992"/>
              <a:ext cx="577850" cy="488950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pic>
          <p:nvPicPr>
            <p:cNvPr id="31" name="Obraz 30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3275856" y="3429000"/>
              <a:ext cx="515142" cy="314237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3" name="Obraz 42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32" cstate="print"/>
            <a:stretch>
              <a:fillRect/>
            </a:stretch>
          </p:blipFill>
          <p:spPr bwMode="auto">
            <a:xfrm>
              <a:off x="4023456" y="3428998"/>
              <a:ext cx="460099" cy="315349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45" name="Łącznik prosty 44"/>
            <p:cNvCxnSpPr/>
            <p:nvPr/>
          </p:nvCxnSpPr>
          <p:spPr>
            <a:xfrm>
              <a:off x="2123728" y="2276872"/>
              <a:ext cx="0" cy="72008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Nawias klamrowy zamykający 46"/>
            <p:cNvSpPr/>
            <p:nvPr/>
          </p:nvSpPr>
          <p:spPr>
            <a:xfrm>
              <a:off x="4644008" y="1484784"/>
              <a:ext cx="360040" cy="2376264"/>
            </a:xfrm>
            <a:prstGeom prst="rightBrace">
              <a:avLst>
                <a:gd name="adj1" fmla="val 105084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33" cstate="print"/>
            <a:stretch>
              <a:fillRect/>
            </a:stretch>
          </p:blipFill>
          <p:spPr bwMode="auto">
            <a:xfrm>
              <a:off x="5148064" y="2492896"/>
              <a:ext cx="1580193" cy="315349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2" name="Obraz 61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34" cstate="print"/>
            <a:stretch>
              <a:fillRect/>
            </a:stretch>
          </p:blipFill>
          <p:spPr bwMode="auto">
            <a:xfrm>
              <a:off x="2195736" y="2492896"/>
              <a:ext cx="257571" cy="22838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72" name="Elipsa 71"/>
            <p:cNvSpPr/>
            <p:nvPr/>
          </p:nvSpPr>
          <p:spPr>
            <a:xfrm>
              <a:off x="1259632" y="162880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Elipsa 72"/>
            <p:cNvSpPr/>
            <p:nvPr/>
          </p:nvSpPr>
          <p:spPr>
            <a:xfrm>
              <a:off x="1259632" y="3501008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Elipsa 73"/>
            <p:cNvSpPr/>
            <p:nvPr/>
          </p:nvSpPr>
          <p:spPr>
            <a:xfrm>
              <a:off x="3059832" y="3501008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Elipsa 74"/>
            <p:cNvSpPr/>
            <p:nvPr/>
          </p:nvSpPr>
          <p:spPr>
            <a:xfrm>
              <a:off x="3059832" y="162880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Entanglement-enhanced</a:t>
            </a:r>
            <a:r>
              <a:rPr lang="pl-PL" b="1" dirty="0" smtClean="0"/>
              <a:t> </a:t>
            </a:r>
            <a:r>
              <a:rPr lang="pl-PL" b="1" dirty="0" err="1" smtClean="0"/>
              <a:t>metrology</a:t>
            </a:r>
            <a:endParaRPr lang="en-US" b="1" dirty="0"/>
          </a:p>
        </p:txBody>
      </p:sp>
      <p:cxnSp>
        <p:nvCxnSpPr>
          <p:cNvPr id="5" name="Łącznik prosty 4"/>
          <p:cNvCxnSpPr/>
          <p:nvPr/>
        </p:nvCxnSpPr>
        <p:spPr>
          <a:xfrm>
            <a:off x="1403648" y="170080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6" cstate="print"/>
          <a:srcRect l="-47244" t="-51633" r="-47244" b="-51633"/>
          <a:stretch>
            <a:fillRect/>
          </a:stretch>
        </p:blipFill>
        <p:spPr bwMode="auto">
          <a:xfrm>
            <a:off x="1835696" y="1412776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7" name="Łącznik prosty 6"/>
          <p:cNvCxnSpPr/>
          <p:nvPr/>
        </p:nvCxnSpPr>
        <p:spPr>
          <a:xfrm>
            <a:off x="2627783" y="1700808"/>
            <a:ext cx="50405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chemat blokowy: opóźnienie 7"/>
          <p:cNvSpPr/>
          <p:nvPr/>
        </p:nvSpPr>
        <p:spPr>
          <a:xfrm>
            <a:off x="4572000" y="1484784"/>
            <a:ext cx="577850" cy="2448272"/>
          </a:xfrm>
          <a:prstGeom prst="flowChartDelay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pic>
        <p:nvPicPr>
          <p:cNvPr id="16" name="Obraz 1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7" cstate="print"/>
          <a:stretch>
            <a:fillRect/>
          </a:stretch>
        </p:blipFill>
        <p:spPr bwMode="auto">
          <a:xfrm>
            <a:off x="5868144" y="1556792"/>
            <a:ext cx="1402905" cy="372619"/>
          </a:xfrm>
          <a:prstGeom prst="rect">
            <a:avLst/>
          </a:prstGeom>
          <a:noFill/>
          <a:ln/>
          <a:effectLst/>
        </p:spPr>
      </p:pic>
      <p:pic>
        <p:nvPicPr>
          <p:cNvPr id="34" name="Obraz 33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4686801" y="2420888"/>
            <a:ext cx="287777" cy="287777"/>
          </a:xfrm>
          <a:prstGeom prst="rect">
            <a:avLst/>
          </a:prstGeom>
          <a:noFill/>
          <a:ln/>
          <a:effectLst/>
        </p:spPr>
      </p:pic>
      <p:pic>
        <p:nvPicPr>
          <p:cNvPr id="30" name="Obraz 29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567404" y="2492896"/>
            <a:ext cx="399786" cy="313995"/>
          </a:xfrm>
          <a:prstGeom prst="rect">
            <a:avLst/>
          </a:prstGeom>
          <a:noFill/>
          <a:ln/>
          <a:effectLst/>
        </p:spPr>
      </p:pic>
      <p:cxnSp>
        <p:nvCxnSpPr>
          <p:cNvPr id="27" name="Łącznik prosty 26"/>
          <p:cNvCxnSpPr/>
          <p:nvPr/>
        </p:nvCxnSpPr>
        <p:spPr>
          <a:xfrm>
            <a:off x="1403648" y="3573016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Obraz 27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6" cstate="print"/>
          <a:srcRect l="-47244" t="-51633" r="-47244" b="-51633"/>
          <a:stretch>
            <a:fillRect/>
          </a:stretch>
        </p:blipFill>
        <p:spPr bwMode="auto">
          <a:xfrm>
            <a:off x="1835696" y="3284984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29" name="Łącznik prosty 28"/>
          <p:cNvCxnSpPr/>
          <p:nvPr/>
        </p:nvCxnSpPr>
        <p:spPr>
          <a:xfrm>
            <a:off x="2627783" y="3573016"/>
            <a:ext cx="50405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a 41"/>
          <p:cNvGrpSpPr/>
          <p:nvPr/>
        </p:nvGrpSpPr>
        <p:grpSpPr>
          <a:xfrm>
            <a:off x="7596336" y="1340768"/>
            <a:ext cx="676889" cy="763104"/>
            <a:chOff x="6703423" y="2276830"/>
            <a:chExt cx="1469070" cy="1656184"/>
          </a:xfrm>
        </p:grpSpPr>
        <p:sp>
          <p:nvSpPr>
            <p:cNvPr id="38" name="Elipsa 37"/>
            <p:cNvSpPr/>
            <p:nvPr/>
          </p:nvSpPr>
          <p:spPr>
            <a:xfrm>
              <a:off x="6876256" y="2852936"/>
              <a:ext cx="1080078" cy="108007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000" h="468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Łuk 38"/>
            <p:cNvSpPr/>
            <p:nvPr/>
          </p:nvSpPr>
          <p:spPr>
            <a:xfrm>
              <a:off x="6703423" y="2766519"/>
              <a:ext cx="1469070" cy="432079"/>
            </a:xfrm>
            <a:prstGeom prst="arc">
              <a:avLst>
                <a:gd name="adj1" fmla="val 8176016"/>
                <a:gd name="adj2" fmla="val 2201711"/>
              </a:avLst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Obraz 53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7308335" y="2276830"/>
              <a:ext cx="335304" cy="392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45" name="Łącznik prosty 44"/>
          <p:cNvCxnSpPr/>
          <p:nvPr/>
        </p:nvCxnSpPr>
        <p:spPr>
          <a:xfrm>
            <a:off x="2123728" y="2276872"/>
            <a:ext cx="0" cy="72008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Obraz 34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5364088" y="2492896"/>
            <a:ext cx="487848" cy="315464"/>
          </a:xfrm>
          <a:prstGeom prst="rect">
            <a:avLst/>
          </a:prstGeom>
          <a:noFill/>
          <a:ln/>
          <a:effectLst/>
        </p:spPr>
      </p:pic>
      <p:pic>
        <p:nvPicPr>
          <p:cNvPr id="62" name="Obraz 61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2195736" y="2492896"/>
            <a:ext cx="257571" cy="228380"/>
          </a:xfrm>
          <a:prstGeom prst="rect">
            <a:avLst/>
          </a:prstGeom>
          <a:noFill/>
          <a:ln/>
          <a:effectLst/>
        </p:spPr>
      </p:pic>
      <p:grpSp>
        <p:nvGrpSpPr>
          <p:cNvPr id="36" name="Grupa 35"/>
          <p:cNvGrpSpPr/>
          <p:nvPr/>
        </p:nvGrpSpPr>
        <p:grpSpPr>
          <a:xfrm>
            <a:off x="1631798" y="6055274"/>
            <a:ext cx="5471766" cy="567094"/>
            <a:chOff x="1631798" y="6055274"/>
            <a:chExt cx="5471766" cy="567094"/>
          </a:xfrm>
        </p:grpSpPr>
        <p:pic>
          <p:nvPicPr>
            <p:cNvPr id="31" name="Obraz 30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1631798" y="6055274"/>
              <a:ext cx="2026872" cy="567094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0" name="Obraz 39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4283968" y="6165304"/>
              <a:ext cx="2819596" cy="381026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33" name="Obraz 32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2483768" y="4221088"/>
            <a:ext cx="2508916" cy="857428"/>
          </a:xfrm>
          <a:prstGeom prst="rect">
            <a:avLst/>
          </a:prstGeom>
          <a:noFill/>
          <a:ln/>
          <a:effectLst/>
        </p:spPr>
      </p:pic>
      <p:pic>
        <p:nvPicPr>
          <p:cNvPr id="37" name="Obraz 36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051720" y="5373216"/>
            <a:ext cx="4291580" cy="416640"/>
          </a:xfrm>
          <a:prstGeom prst="rect">
            <a:avLst/>
          </a:prstGeom>
          <a:noFill/>
          <a:ln/>
          <a:effectLst/>
        </p:spPr>
      </p:pic>
      <p:pic>
        <p:nvPicPr>
          <p:cNvPr id="54" name="Obraz 53" descr="TP_tmp.emf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7" cstate="print"/>
          <a:stretch>
            <a:fillRect/>
          </a:stretch>
        </p:blipFill>
        <p:spPr bwMode="auto">
          <a:xfrm>
            <a:off x="2915816" y="4293096"/>
            <a:ext cx="1287065" cy="693036"/>
          </a:xfrm>
          <a:prstGeom prst="rect">
            <a:avLst/>
          </a:prstGeom>
          <a:noFill/>
          <a:ln/>
          <a:effectLst/>
        </p:spPr>
      </p:pic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1115616" y="1340768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3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3131840" y="1340768"/>
            <a:ext cx="37441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Obraz 41" descr="TP_tmp.emf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9" cstate="print"/>
          <a:stretch>
            <a:fillRect/>
          </a:stretch>
        </p:blipFill>
        <p:spPr bwMode="auto">
          <a:xfrm>
            <a:off x="3663691" y="2420888"/>
            <a:ext cx="543915" cy="343164"/>
          </a:xfrm>
          <a:prstGeom prst="rect">
            <a:avLst/>
          </a:prstGeom>
          <a:noFill/>
          <a:ln/>
          <a:effectLst/>
        </p:spPr>
      </p:pic>
      <p:sp>
        <p:nvSpPr>
          <p:cNvPr id="43" name="Prostokąt 42"/>
          <p:cNvSpPr/>
          <p:nvPr/>
        </p:nvSpPr>
        <p:spPr>
          <a:xfrm>
            <a:off x="5148064" y="4365104"/>
            <a:ext cx="36802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err="1" smtClean="0"/>
              <a:t>quadratic</a:t>
            </a:r>
            <a:r>
              <a:rPr lang="pl-PL" sz="2000" dirty="0" smtClean="0"/>
              <a:t> precision </a:t>
            </a:r>
            <a:r>
              <a:rPr lang="pl-PL" sz="2000" dirty="0" err="1" smtClean="0"/>
              <a:t>enhancement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err="1" smtClean="0"/>
              <a:t>Coherence</a:t>
            </a:r>
            <a:r>
              <a:rPr lang="pl-PL" b="1" dirty="0" smtClean="0"/>
              <a:t> will </a:t>
            </a:r>
            <a:r>
              <a:rPr lang="pl-PL" b="1" dirty="0" err="1" smtClean="0"/>
              <a:t>also</a:t>
            </a:r>
            <a:r>
              <a:rPr lang="pl-PL" b="1" dirty="0" smtClean="0"/>
              <a:t> do…</a:t>
            </a:r>
            <a:endParaRPr lang="en-US" b="1" dirty="0"/>
          </a:p>
        </p:txBody>
      </p:sp>
      <p:cxnSp>
        <p:nvCxnSpPr>
          <p:cNvPr id="3" name="Łącznik prosty 2"/>
          <p:cNvCxnSpPr/>
          <p:nvPr/>
        </p:nvCxnSpPr>
        <p:spPr>
          <a:xfrm>
            <a:off x="971600" y="18448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7" cstate="print"/>
          <a:srcRect l="-47244" t="-51633" r="-47244" b="-51633"/>
          <a:stretch>
            <a:fillRect/>
          </a:stretch>
        </p:blipFill>
        <p:spPr bwMode="auto">
          <a:xfrm>
            <a:off x="1403648" y="1556792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5" name="Łącznik prosty 4"/>
          <p:cNvCxnSpPr/>
          <p:nvPr/>
        </p:nvCxnSpPr>
        <p:spPr>
          <a:xfrm>
            <a:off x="2195735" y="1844824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467544" y="1700808"/>
            <a:ext cx="372047" cy="313754"/>
          </a:xfrm>
          <a:prstGeom prst="rect">
            <a:avLst/>
          </a:prstGeom>
          <a:noFill/>
          <a:ln/>
          <a:effectLst/>
        </p:spPr>
      </p:pic>
      <p:pic>
        <p:nvPicPr>
          <p:cNvPr id="7" name="Obraz 6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2339752" y="1484784"/>
            <a:ext cx="257571" cy="228380"/>
          </a:xfrm>
          <a:prstGeom prst="rect">
            <a:avLst/>
          </a:prstGeom>
          <a:noFill/>
          <a:ln/>
          <a:effectLst/>
        </p:spPr>
      </p:pic>
      <p:pic>
        <p:nvPicPr>
          <p:cNvPr id="8" name="Obraz 7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7" cstate="print"/>
          <a:srcRect l="-47244" t="-51633" r="-47244" b="-51633"/>
          <a:stretch>
            <a:fillRect/>
          </a:stretch>
        </p:blipFill>
        <p:spPr bwMode="auto">
          <a:xfrm>
            <a:off x="2843808" y="1556792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1" name="Obraz 10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3924388" y="1700808"/>
            <a:ext cx="515142" cy="314237"/>
          </a:xfrm>
          <a:prstGeom prst="rect">
            <a:avLst/>
          </a:prstGeom>
          <a:noFill/>
          <a:ln/>
          <a:effectLst/>
        </p:spPr>
      </p:pic>
      <p:cxnSp>
        <p:nvCxnSpPr>
          <p:cNvPr id="10" name="Łącznik prosty 9"/>
          <p:cNvCxnSpPr/>
          <p:nvPr/>
        </p:nvCxnSpPr>
        <p:spPr>
          <a:xfrm>
            <a:off x="3419872" y="18448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az 12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076056" y="1628800"/>
            <a:ext cx="1640452" cy="567091"/>
          </a:xfrm>
          <a:prstGeom prst="rect">
            <a:avLst/>
          </a:prstGeom>
          <a:noFill/>
          <a:ln/>
          <a:effectLst/>
        </p:spPr>
      </p:pic>
      <p:pic>
        <p:nvPicPr>
          <p:cNvPr id="16" name="Obraz 15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7596336" y="1556792"/>
            <a:ext cx="1163957" cy="626747"/>
          </a:xfrm>
          <a:prstGeom prst="rect">
            <a:avLst/>
          </a:prstGeom>
          <a:noFill/>
          <a:ln/>
          <a:effectLst/>
        </p:spPr>
      </p:pic>
      <p:sp>
        <p:nvSpPr>
          <p:cNvPr id="17" name="Prostokąt 16"/>
          <p:cNvSpPr/>
          <p:nvPr/>
        </p:nvSpPr>
        <p:spPr>
          <a:xfrm>
            <a:off x="251520" y="5877272"/>
            <a:ext cx="8593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 err="1" smtClean="0"/>
              <a:t>If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number</a:t>
            </a:r>
            <a:r>
              <a:rPr lang="pl-PL" sz="2400" dirty="0" smtClean="0"/>
              <a:t> of channel </a:t>
            </a:r>
            <a:r>
              <a:rPr lang="pl-PL" sz="2400" dirty="0" err="1" smtClean="0"/>
              <a:t>uses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a </a:t>
            </a:r>
            <a:r>
              <a:rPr lang="pl-PL" sz="2400" dirty="0" err="1" smtClean="0"/>
              <a:t>resource</a:t>
            </a:r>
            <a:r>
              <a:rPr lang="pl-PL" sz="2400" dirty="0" smtClean="0"/>
              <a:t>, </a:t>
            </a:r>
            <a:r>
              <a:rPr lang="pl-PL" sz="2400" dirty="0" err="1" smtClean="0"/>
              <a:t>entanglement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useless</a:t>
            </a:r>
            <a:endParaRPr lang="en-US" sz="2400" dirty="0"/>
          </a:p>
        </p:txBody>
      </p:sp>
      <p:sp>
        <p:nvSpPr>
          <p:cNvPr id="50" name="Prostokąt 49"/>
          <p:cNvSpPr/>
          <p:nvPr/>
        </p:nvSpPr>
        <p:spPr>
          <a:xfrm>
            <a:off x="1560194" y="6401293"/>
            <a:ext cx="74168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1600" dirty="0" smtClean="0"/>
              <a:t>V. Giovannetti, S. Lloyd, and L. Maccone, Phys. Rev.</a:t>
            </a:r>
            <a:r>
              <a:rPr lang="pl-PL" sz="1600" dirty="0" smtClean="0"/>
              <a:t> </a:t>
            </a:r>
            <a:r>
              <a:rPr lang="en-US" sz="1600" dirty="0" err="1" smtClean="0"/>
              <a:t>Lett</a:t>
            </a:r>
            <a:r>
              <a:rPr lang="en-US" sz="1600" dirty="0" smtClean="0"/>
              <a:t>. 96, 010401 (2006).</a:t>
            </a:r>
            <a:endParaRPr lang="en-US" sz="1600" dirty="0"/>
          </a:p>
        </p:txBody>
      </p:sp>
      <p:pic>
        <p:nvPicPr>
          <p:cNvPr id="57" name="Obraz 56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935589" y="4941168"/>
            <a:ext cx="1640498" cy="567107"/>
          </a:xfrm>
          <a:prstGeom prst="rect">
            <a:avLst/>
          </a:prstGeom>
          <a:noFill/>
          <a:ln/>
          <a:effectLst/>
        </p:spPr>
      </p:pic>
      <p:grpSp>
        <p:nvGrpSpPr>
          <p:cNvPr id="60" name="Grupa 59"/>
          <p:cNvGrpSpPr/>
          <p:nvPr/>
        </p:nvGrpSpPr>
        <p:grpSpPr>
          <a:xfrm>
            <a:off x="323528" y="2420888"/>
            <a:ext cx="6908238" cy="3168352"/>
            <a:chOff x="323528" y="2420888"/>
            <a:chExt cx="6908238" cy="3168352"/>
          </a:xfrm>
        </p:grpSpPr>
        <p:cxnSp>
          <p:nvCxnSpPr>
            <p:cNvPr id="52" name="Łącznik prosty 51"/>
            <p:cNvCxnSpPr/>
            <p:nvPr/>
          </p:nvCxnSpPr>
          <p:spPr>
            <a:xfrm>
              <a:off x="5724128" y="41490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>
              <a:off x="5724128" y="53732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572412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45"/>
            <p:cNvCxnSpPr/>
            <p:nvPr/>
          </p:nvCxnSpPr>
          <p:spPr>
            <a:xfrm>
              <a:off x="2843808" y="41490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46"/>
            <p:cNvCxnSpPr/>
            <p:nvPr/>
          </p:nvCxnSpPr>
          <p:spPr>
            <a:xfrm>
              <a:off x="2843808" y="53732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>
              <a:off x="284380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36"/>
            <p:cNvCxnSpPr/>
            <p:nvPr/>
          </p:nvCxnSpPr>
          <p:spPr>
            <a:xfrm>
              <a:off x="428396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>
            <a:xfrm>
              <a:off x="212372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2411760" y="3284984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23528" y="2420888"/>
              <a:ext cx="69082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The</a:t>
              </a:r>
              <a:r>
                <a:rPr lang="pl-PL" sz="2400" dirty="0" smtClean="0"/>
                <a:t> most general </a:t>
              </a:r>
              <a:r>
                <a:rPr lang="pl-PL" sz="2400" dirty="0" err="1" smtClean="0"/>
                <a:t>scheme</a:t>
              </a:r>
              <a:r>
                <a:rPr lang="pl-PL" sz="2400" dirty="0" smtClean="0"/>
                <a:t> (</a:t>
              </a:r>
              <a:r>
                <a:rPr lang="pl-PL" sz="2400" dirty="0" err="1" smtClean="0"/>
                <a:t>adaptive</a:t>
              </a:r>
              <a:r>
                <a:rPr lang="pl-PL" sz="2400" dirty="0" smtClean="0"/>
                <a:t>, </a:t>
              </a:r>
              <a:r>
                <a:rPr lang="pl-PL" sz="2400" dirty="0" err="1" smtClean="0"/>
                <a:t>ancilla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assisted</a:t>
              </a:r>
              <a:r>
                <a:rPr lang="pl-PL" sz="2400" dirty="0" smtClean="0"/>
                <a:t>)…</a:t>
              </a:r>
              <a:endParaRPr lang="en-US" sz="2400" dirty="0"/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1115616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Obraz 18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7" cstate="print"/>
            <a:srcRect l="-47244" t="-51633" r="-47244" b="-51633"/>
            <a:stretch>
              <a:fillRect/>
            </a:stretch>
          </p:blipFill>
          <p:spPr bwMode="auto">
            <a:xfrm>
              <a:off x="1547664" y="3284984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cxnSp>
          <p:nvCxnSpPr>
            <p:cNvPr id="20" name="Łącznik prosty 19"/>
            <p:cNvCxnSpPr/>
            <p:nvPr/>
          </p:nvCxnSpPr>
          <p:spPr>
            <a:xfrm>
              <a:off x="3491880" y="4509120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Obraz 21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3563888" y="4149080"/>
              <a:ext cx="257571" cy="22838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23" name="Obraz 22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7" cstate="print"/>
            <a:srcRect l="-47244" t="-51633" r="-47244" b="-51633"/>
            <a:stretch>
              <a:fillRect/>
            </a:stretch>
          </p:blipFill>
          <p:spPr bwMode="auto">
            <a:xfrm>
              <a:off x="4499992" y="3284984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pic>
          <p:nvPicPr>
            <p:cNvPr id="58" name="Obraz 57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6588224" y="4221088"/>
              <a:ext cx="544723" cy="31446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25" name="Łącznik prosty 24"/>
            <p:cNvCxnSpPr/>
            <p:nvPr/>
          </p:nvCxnSpPr>
          <p:spPr>
            <a:xfrm>
              <a:off x="5076056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899592" y="3140968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539552" y="4293096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55" name="Obraz 54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2570728" y="4221088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cxnSp>
          <p:nvCxnSpPr>
            <p:cNvPr id="32" name="Łącznik prosty 31"/>
            <p:cNvCxnSpPr/>
            <p:nvPr/>
          </p:nvCxnSpPr>
          <p:spPr>
            <a:xfrm>
              <a:off x="1259632" y="4149080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/>
            <p:cNvCxnSpPr/>
            <p:nvPr/>
          </p:nvCxnSpPr>
          <p:spPr>
            <a:xfrm>
              <a:off x="1331640" y="537321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/>
            <p:cNvSpPr/>
            <p:nvPr/>
          </p:nvSpPr>
          <p:spPr>
            <a:xfrm>
              <a:off x="5364088" y="3284984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4283968" y="4149080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y 38"/>
            <p:cNvCxnSpPr/>
            <p:nvPr/>
          </p:nvCxnSpPr>
          <p:spPr>
            <a:xfrm>
              <a:off x="4283968" y="537321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>
              <a:off x="1763688" y="4509120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/>
            <p:cNvCxnSpPr/>
            <p:nvPr/>
          </p:nvCxnSpPr>
          <p:spPr>
            <a:xfrm>
              <a:off x="4788024" y="4509120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Obraz 55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5535234" y="4221088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6156176" y="3140968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err="1" smtClean="0"/>
              <a:t>Frequency</a:t>
            </a:r>
            <a:r>
              <a:rPr lang="pl-PL" b="1" dirty="0" smtClean="0"/>
              <a:t> </a:t>
            </a:r>
            <a:r>
              <a:rPr lang="pl-PL" b="1" dirty="0" err="1" smtClean="0"/>
              <a:t>vs</a:t>
            </a:r>
            <a:r>
              <a:rPr lang="pl-PL" b="1" dirty="0" smtClean="0"/>
              <a:t> </a:t>
            </a:r>
            <a:r>
              <a:rPr lang="pl-PL" b="1" dirty="0" err="1" smtClean="0"/>
              <a:t>phase</a:t>
            </a:r>
            <a:r>
              <a:rPr lang="pl-PL" b="1" dirty="0" smtClean="0"/>
              <a:t> </a:t>
            </a:r>
            <a:r>
              <a:rPr lang="pl-PL" b="1" dirty="0" err="1" smtClean="0"/>
              <a:t>estimation</a:t>
            </a:r>
            <a:endParaRPr lang="en-US" b="1" dirty="0"/>
          </a:p>
        </p:txBody>
      </p:sp>
      <p:pic>
        <p:nvPicPr>
          <p:cNvPr id="8" name="Obraz 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3" cstate="print"/>
          <a:srcRect l="-47244" t="-51633" r="-47244" b="-51633"/>
          <a:stretch>
            <a:fillRect/>
          </a:stretch>
        </p:blipFill>
        <p:spPr bwMode="auto">
          <a:xfrm>
            <a:off x="971600" y="1484784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43" name="Obraz 4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339752" y="5301208"/>
            <a:ext cx="3311360" cy="805467"/>
          </a:xfrm>
          <a:prstGeom prst="rect">
            <a:avLst/>
          </a:prstGeom>
          <a:noFill/>
          <a:ln/>
          <a:effectLst/>
        </p:spPr>
      </p:pic>
      <p:cxnSp>
        <p:nvCxnSpPr>
          <p:cNvPr id="49" name="Łącznik prosty 48"/>
          <p:cNvCxnSpPr/>
          <p:nvPr/>
        </p:nvCxnSpPr>
        <p:spPr>
          <a:xfrm>
            <a:off x="1691680" y="1772816"/>
            <a:ext cx="576064" cy="0"/>
          </a:xfrm>
          <a:prstGeom prst="line">
            <a:avLst/>
          </a:prstGeom>
          <a:ln>
            <a:solidFill>
              <a:srgbClr val="0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Obraz 60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5" cstate="print"/>
          <a:srcRect l="-31496" t="-51633" r="-31496" b="-51633"/>
          <a:stretch>
            <a:fillRect/>
          </a:stretch>
        </p:blipFill>
        <p:spPr bwMode="auto">
          <a:xfrm>
            <a:off x="2411760" y="1484784"/>
            <a:ext cx="756378" cy="5753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9" dir="2700007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63" name="Obraz 62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6" cstate="print"/>
          <a:stretch>
            <a:fillRect/>
          </a:stretch>
        </p:blipFill>
        <p:spPr bwMode="auto">
          <a:xfrm>
            <a:off x="3851920" y="1628800"/>
            <a:ext cx="1794284" cy="389359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4" name="Grupa 43"/>
          <p:cNvGrpSpPr/>
          <p:nvPr/>
        </p:nvGrpSpPr>
        <p:grpSpPr>
          <a:xfrm>
            <a:off x="395536" y="2276872"/>
            <a:ext cx="7371480" cy="3024336"/>
            <a:chOff x="395536" y="2276872"/>
            <a:chExt cx="7371480" cy="3024336"/>
          </a:xfrm>
        </p:grpSpPr>
        <p:cxnSp>
          <p:nvCxnSpPr>
            <p:cNvPr id="52" name="Łącznik prosty 51"/>
            <p:cNvCxnSpPr/>
            <p:nvPr/>
          </p:nvCxnSpPr>
          <p:spPr>
            <a:xfrm>
              <a:off x="6084168" y="3861048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>
              <a:off x="6084168" y="50851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6084168" y="32849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45"/>
            <p:cNvCxnSpPr/>
            <p:nvPr/>
          </p:nvCxnSpPr>
          <p:spPr>
            <a:xfrm>
              <a:off x="2888478" y="385854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46"/>
            <p:cNvCxnSpPr/>
            <p:nvPr/>
          </p:nvCxnSpPr>
          <p:spPr>
            <a:xfrm>
              <a:off x="2888478" y="50826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>
              <a:off x="2888478" y="32824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36"/>
            <p:cNvCxnSpPr/>
            <p:nvPr/>
          </p:nvCxnSpPr>
          <p:spPr>
            <a:xfrm>
              <a:off x="4644008" y="32849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>
            <a:xfrm>
              <a:off x="2168398" y="32824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2456430" y="2994450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95536" y="2276872"/>
              <a:ext cx="63394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Estimate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frequnecy</a:t>
              </a:r>
              <a:r>
                <a:rPr lang="pl-PL" sz="2400" dirty="0" smtClean="0"/>
                <a:t>, for </a:t>
              </a:r>
              <a:r>
                <a:rPr lang="pl-PL" sz="2400" dirty="0" err="1" smtClean="0"/>
                <a:t>total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interrogation</a:t>
              </a:r>
              <a:r>
                <a:rPr lang="pl-PL" sz="2400" dirty="0" smtClean="0"/>
                <a:t> time </a:t>
              </a:r>
              <a:r>
                <a:rPr lang="pl-PL" sz="2400" i="1" dirty="0" smtClean="0"/>
                <a:t>T</a:t>
              </a:r>
              <a:endParaRPr lang="en-US" sz="2400" dirty="0"/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1160286" y="32824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>
              <a:off x="3536550" y="4218586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Łącznik prosty 24"/>
            <p:cNvCxnSpPr/>
            <p:nvPr/>
          </p:nvCxnSpPr>
          <p:spPr>
            <a:xfrm>
              <a:off x="5436096" y="32849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944262" y="2850434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8" cstate="print"/>
            <a:stretch>
              <a:fillRect/>
            </a:stretch>
          </p:blipFill>
          <p:spPr bwMode="auto">
            <a:xfrm>
              <a:off x="584222" y="4002562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55" name="Obraz 54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2615398" y="3930554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7" name="Obraz 66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3536550" y="3714530"/>
              <a:ext cx="859002" cy="37280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9" name="Obraz 68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1" cstate="print"/>
            <a:stretch>
              <a:fillRect/>
            </a:stretch>
          </p:blipFill>
          <p:spPr bwMode="auto">
            <a:xfrm>
              <a:off x="6992934" y="3930554"/>
              <a:ext cx="774082" cy="31479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32" name="Łącznik prosty 31"/>
            <p:cNvCxnSpPr/>
            <p:nvPr/>
          </p:nvCxnSpPr>
          <p:spPr>
            <a:xfrm>
              <a:off x="1304302" y="385854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/>
            <p:cNvCxnSpPr/>
            <p:nvPr/>
          </p:nvCxnSpPr>
          <p:spPr>
            <a:xfrm>
              <a:off x="1376310" y="5082682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/>
            <p:cNvSpPr/>
            <p:nvPr/>
          </p:nvSpPr>
          <p:spPr>
            <a:xfrm>
              <a:off x="5724128" y="2996952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4644008" y="3861048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y 38"/>
            <p:cNvCxnSpPr/>
            <p:nvPr/>
          </p:nvCxnSpPr>
          <p:spPr>
            <a:xfrm>
              <a:off x="4644008" y="5085184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>
              <a:off x="1808358" y="421858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/>
            <p:cNvCxnSpPr/>
            <p:nvPr/>
          </p:nvCxnSpPr>
          <p:spPr>
            <a:xfrm>
              <a:off x="5148064" y="4221088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Obraz 55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5895274" y="3933056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6516216" y="2852936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Obraz 63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5" cstate="print"/>
            <a:srcRect l="-31496" t="-51633" r="-31496" b="-51633"/>
            <a:stretch>
              <a:fillRect/>
            </a:stretch>
          </p:blipFill>
          <p:spPr bwMode="auto">
            <a:xfrm>
              <a:off x="1520326" y="2922442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5" name="Obraz 64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5" cstate="print"/>
            <a:srcRect l="-31496" t="-51633" r="-31496" b="-51633"/>
            <a:stretch>
              <a:fillRect/>
            </a:stretch>
          </p:blipFill>
          <p:spPr bwMode="auto">
            <a:xfrm>
              <a:off x="4760686" y="2994450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sp>
        <p:nvSpPr>
          <p:cNvPr id="74" name="Prostokąt 73"/>
          <p:cNvSpPr/>
          <p:nvPr/>
        </p:nvSpPr>
        <p:spPr>
          <a:xfrm>
            <a:off x="1331640" y="6237312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/>
              <a:t>Quantum </a:t>
            </a:r>
            <a:r>
              <a:rPr lang="pl-PL" sz="2400" dirty="0" err="1" smtClean="0"/>
              <a:t>gain</a:t>
            </a:r>
            <a:r>
              <a:rPr lang="pl-PL" sz="2400" dirty="0" smtClean="0"/>
              <a:t> </a:t>
            </a:r>
            <a:r>
              <a:rPr lang="pl-PL" sz="2400" dirty="0" err="1" smtClean="0"/>
              <a:t>thanks</a:t>
            </a:r>
            <a:r>
              <a:rPr lang="pl-PL" sz="2400" dirty="0" smtClean="0"/>
              <a:t> to a </a:t>
            </a:r>
            <a:r>
              <a:rPr lang="pl-PL" sz="2400" dirty="0" err="1" smtClean="0"/>
              <a:t>coherent</a:t>
            </a:r>
            <a:r>
              <a:rPr lang="pl-PL" sz="2400" dirty="0" smtClean="0"/>
              <a:t> </a:t>
            </a:r>
            <a:r>
              <a:rPr lang="pl-PL" sz="2400" dirty="0" err="1" smtClean="0"/>
              <a:t>evolution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pl-PL" b="1" dirty="0" smtClean="0"/>
              <a:t>Just as </a:t>
            </a:r>
            <a:r>
              <a:rPr lang="pl-PL" b="1" dirty="0" err="1" smtClean="0"/>
              <a:t>in</a:t>
            </a:r>
            <a:r>
              <a:rPr lang="pl-PL" b="1" dirty="0" smtClean="0"/>
              <a:t> </a:t>
            </a:r>
            <a:r>
              <a:rPr lang="pl-PL" b="1" dirty="0" err="1" smtClean="0"/>
              <a:t>the</a:t>
            </a:r>
            <a:r>
              <a:rPr lang="pl-PL" b="1" dirty="0" smtClean="0"/>
              <a:t> Grover </a:t>
            </a:r>
            <a:r>
              <a:rPr lang="pl-PL" b="1" dirty="0" err="1" smtClean="0"/>
              <a:t>algorithm</a:t>
            </a:r>
            <a:endParaRPr lang="en-US" b="1" dirty="0"/>
          </a:p>
        </p:txBody>
      </p:sp>
      <p:pic>
        <p:nvPicPr>
          <p:cNvPr id="21" name="Obraz 20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1115314" y="1340767"/>
            <a:ext cx="2543708" cy="359027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6" name="Obraz 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5436096" y="1412776"/>
            <a:ext cx="2273361" cy="328354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9" name="Grupa 48"/>
          <p:cNvGrpSpPr/>
          <p:nvPr/>
        </p:nvGrpSpPr>
        <p:grpSpPr>
          <a:xfrm>
            <a:off x="395536" y="4149080"/>
            <a:ext cx="7021538" cy="962309"/>
            <a:chOff x="395536" y="4149080"/>
            <a:chExt cx="7021538" cy="962309"/>
          </a:xfrm>
        </p:grpSpPr>
        <p:sp>
          <p:nvSpPr>
            <p:cNvPr id="61" name="Prostokąt 60"/>
            <p:cNvSpPr/>
            <p:nvPr/>
          </p:nvSpPr>
          <p:spPr>
            <a:xfrm>
              <a:off x="395536" y="4149080"/>
              <a:ext cx="70215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Number</a:t>
              </a:r>
              <a:r>
                <a:rPr lang="pl-PL" sz="2400" dirty="0" smtClean="0"/>
                <a:t> of </a:t>
              </a:r>
              <a:r>
                <a:rPr lang="pl-PL" sz="2400" dirty="0" err="1" smtClean="0"/>
                <a:t>oracle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calls</a:t>
              </a:r>
              <a:r>
                <a:rPr lang="pl-PL" sz="2400" dirty="0" smtClean="0"/>
                <a:t> to </a:t>
              </a:r>
              <a:r>
                <a:rPr lang="pl-PL" sz="2400" dirty="0" err="1" smtClean="0"/>
                <a:t>find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the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distinguished</a:t>
              </a:r>
              <a:r>
                <a:rPr lang="pl-PL" sz="2400" dirty="0" smtClean="0"/>
                <a:t> state: </a:t>
              </a:r>
              <a:endParaRPr lang="en-US" sz="2400" dirty="0"/>
            </a:p>
          </p:txBody>
        </p:sp>
        <p:pic>
          <p:nvPicPr>
            <p:cNvPr id="63" name="Obraz 62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3779912" y="4797152"/>
              <a:ext cx="1202000" cy="314237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47" name="Grupa 46"/>
          <p:cNvGrpSpPr/>
          <p:nvPr/>
        </p:nvGrpSpPr>
        <p:grpSpPr>
          <a:xfrm>
            <a:off x="6660232" y="2708919"/>
            <a:ext cx="2078947" cy="1528937"/>
            <a:chOff x="6660232" y="2708919"/>
            <a:chExt cx="2078947" cy="1528937"/>
          </a:xfrm>
        </p:grpSpPr>
        <p:cxnSp>
          <p:nvCxnSpPr>
            <p:cNvPr id="39" name="Łącznik prosty ze strzałką 38"/>
            <p:cNvCxnSpPr/>
            <p:nvPr/>
          </p:nvCxnSpPr>
          <p:spPr>
            <a:xfrm>
              <a:off x="6660232" y="4077072"/>
              <a:ext cx="1440160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ze strzałką 39"/>
            <p:cNvCxnSpPr/>
            <p:nvPr/>
          </p:nvCxnSpPr>
          <p:spPr>
            <a:xfrm flipV="1">
              <a:off x="6660232" y="2924944"/>
              <a:ext cx="0" cy="115212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7884368" y="3573016"/>
              <a:ext cx="330708" cy="27889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45" name="Łącznik prosty ze strzałką 44"/>
            <p:cNvCxnSpPr/>
            <p:nvPr/>
          </p:nvCxnSpPr>
          <p:spPr>
            <a:xfrm flipV="1">
              <a:off x="6660232" y="3573016"/>
              <a:ext cx="1152128" cy="50405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0" name="Obraz 49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8244408" y="3933056"/>
              <a:ext cx="457200" cy="304800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51" name="Łącznik prosty ze strzałką 50"/>
            <p:cNvCxnSpPr/>
            <p:nvPr/>
          </p:nvCxnSpPr>
          <p:spPr>
            <a:xfrm flipV="1">
              <a:off x="6660232" y="3284984"/>
              <a:ext cx="1008112" cy="792088"/>
            </a:xfrm>
            <a:prstGeom prst="straightConnector1">
              <a:avLst/>
            </a:prstGeom>
            <a:ln>
              <a:solidFill>
                <a:srgbClr val="0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Łuk 55"/>
            <p:cNvSpPr/>
            <p:nvPr/>
          </p:nvSpPr>
          <p:spPr>
            <a:xfrm>
              <a:off x="7452320" y="3212976"/>
              <a:ext cx="504056" cy="720080"/>
            </a:xfrm>
            <a:prstGeom prst="arc">
              <a:avLst/>
            </a:prstGeom>
            <a:ln>
              <a:solidFill>
                <a:srgbClr val="00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Obraz 57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8028384" y="3212976"/>
              <a:ext cx="710795" cy="30480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0" name="Obraz 59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7308304" y="3573016"/>
              <a:ext cx="101135" cy="16206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6761190" y="2708919"/>
              <a:ext cx="278892" cy="278892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57" name="Grupa 56"/>
          <p:cNvGrpSpPr/>
          <p:nvPr/>
        </p:nvGrpSpPr>
        <p:grpSpPr bwMode="auto">
          <a:xfrm>
            <a:off x="741409" y="1916832"/>
            <a:ext cx="5944075" cy="2010470"/>
            <a:chOff x="755576" y="1916832"/>
            <a:chExt cx="5944075" cy="2010470"/>
          </a:xfrm>
        </p:grpSpPr>
        <p:pic>
          <p:nvPicPr>
            <p:cNvPr id="33" name="Obraz 32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755576" y="3068960"/>
              <a:ext cx="2202504" cy="85834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5" name="Obraz 64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3420155" y="3429000"/>
              <a:ext cx="2029744" cy="313983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31" name="Łącznik prosty 30"/>
            <p:cNvCxnSpPr/>
            <p:nvPr/>
          </p:nvCxnSpPr>
          <p:spPr bwMode="auto">
            <a:xfrm>
              <a:off x="4211960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 bwMode="auto">
            <a:xfrm>
              <a:off x="2699792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Łącznik prosty 23"/>
            <p:cNvCxnSpPr/>
            <p:nvPr/>
          </p:nvCxnSpPr>
          <p:spPr bwMode="auto">
            <a:xfrm>
              <a:off x="2339752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Obraz 11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899592" y="2204864"/>
              <a:ext cx="372519" cy="31415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13" name="Łącznik prosty 12"/>
            <p:cNvCxnSpPr/>
            <p:nvPr/>
          </p:nvCxnSpPr>
          <p:spPr bwMode="auto">
            <a:xfrm>
              <a:off x="1331640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Obraz 35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30" cstate="print"/>
            <a:srcRect l="-47244" t="-71044" r="-47244" b="-71044"/>
            <a:stretch>
              <a:fillRect/>
            </a:stretch>
          </p:blipFill>
          <p:spPr bwMode="auto">
            <a:xfrm>
              <a:off x="1763688" y="2132856"/>
              <a:ext cx="601692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cxnSp>
          <p:nvCxnSpPr>
            <p:cNvPr id="15" name="Łącznik prosty 14"/>
            <p:cNvCxnSpPr/>
            <p:nvPr/>
          </p:nvCxnSpPr>
          <p:spPr bwMode="auto">
            <a:xfrm>
              <a:off x="3419872" y="2348880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/>
            <p:cNvCxnSpPr/>
            <p:nvPr/>
          </p:nvCxnSpPr>
          <p:spPr bwMode="auto">
            <a:xfrm>
              <a:off x="5364088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Łącznik prosty 27"/>
            <p:cNvCxnSpPr/>
            <p:nvPr/>
          </p:nvCxnSpPr>
          <p:spPr bwMode="auto">
            <a:xfrm>
              <a:off x="5004048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6" name="Obraz 65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31" cstate="print"/>
            <a:srcRect l="-71044" t="-71044" r="-71044" b="-71044"/>
            <a:stretch>
              <a:fillRect/>
            </a:stretch>
          </p:blipFill>
          <p:spPr bwMode="auto">
            <a:xfrm>
              <a:off x="2555776" y="2132856"/>
              <a:ext cx="498054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32" name="Obraz 31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32" cstate="print"/>
            <a:stretch>
              <a:fillRect/>
            </a:stretch>
          </p:blipFill>
          <p:spPr bwMode="auto">
            <a:xfrm>
              <a:off x="3707904" y="1916832"/>
              <a:ext cx="257571" cy="22838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37" name="Obraz 36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30" cstate="print"/>
            <a:srcRect l="-47244" t="-71044" r="-47244" b="-71044"/>
            <a:stretch>
              <a:fillRect/>
            </a:stretch>
          </p:blipFill>
          <p:spPr bwMode="auto">
            <a:xfrm>
              <a:off x="4427984" y="2132856"/>
              <a:ext cx="601692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4" name="Obraz 53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33" cstate="print"/>
            <a:stretch>
              <a:fillRect/>
            </a:stretch>
          </p:blipFill>
          <p:spPr bwMode="auto">
            <a:xfrm>
              <a:off x="6127842" y="2204864"/>
              <a:ext cx="571809" cy="31423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7" name="Obraz 66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1" cstate="print"/>
            <a:srcRect l="-71044" t="-71044" r="-71044" b="-71044"/>
            <a:stretch>
              <a:fillRect/>
            </a:stretch>
          </p:blipFill>
          <p:spPr bwMode="auto">
            <a:xfrm>
              <a:off x="5220072" y="2132856"/>
              <a:ext cx="498054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sp>
        <p:nvSpPr>
          <p:cNvPr id="59" name="Prostokąt 58"/>
          <p:cNvSpPr/>
          <p:nvPr/>
        </p:nvSpPr>
        <p:spPr>
          <a:xfrm>
            <a:off x="395536" y="5373216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err="1" smtClean="0"/>
              <a:t>Quadratic</a:t>
            </a:r>
            <a:r>
              <a:rPr lang="pl-PL" sz="2400" dirty="0" smtClean="0"/>
              <a:t> </a:t>
            </a:r>
            <a:r>
              <a:rPr lang="pl-PL" sz="2400" dirty="0" err="1" smtClean="0"/>
              <a:t>enhancement</a:t>
            </a:r>
            <a:r>
              <a:rPr lang="pl-PL" sz="2400" dirty="0" smtClean="0"/>
              <a:t> </a:t>
            </a:r>
            <a:r>
              <a:rPr lang="pl-PL" sz="2400" dirty="0" err="1" smtClean="0"/>
              <a:t>just</a:t>
            </a:r>
            <a:r>
              <a:rPr lang="pl-PL" sz="2400" dirty="0" smtClean="0"/>
              <a:t> as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metrology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Łącznik prosty 30"/>
          <p:cNvCxnSpPr/>
          <p:nvPr/>
        </p:nvCxnSpPr>
        <p:spPr>
          <a:xfrm>
            <a:off x="4211960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2699792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/>
          <p:cNvCxnSpPr/>
          <p:nvPr/>
        </p:nvCxnSpPr>
        <p:spPr>
          <a:xfrm>
            <a:off x="2339752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Continuous</a:t>
            </a:r>
            <a:r>
              <a:rPr lang="pl-PL" b="1" dirty="0" smtClean="0"/>
              <a:t> </a:t>
            </a:r>
            <a:r>
              <a:rPr lang="pl-PL" b="1" dirty="0" err="1" smtClean="0"/>
              <a:t>version</a:t>
            </a:r>
            <a:r>
              <a:rPr lang="pl-PL" b="1" dirty="0" smtClean="0"/>
              <a:t> of </a:t>
            </a:r>
            <a:r>
              <a:rPr lang="pl-PL" b="1" dirty="0" err="1" smtClean="0"/>
              <a:t>the</a:t>
            </a:r>
            <a:r>
              <a:rPr lang="pl-PL" b="1" dirty="0" smtClean="0"/>
              <a:t> Grover </a:t>
            </a:r>
            <a:r>
              <a:rPr lang="pl-PL" b="1" dirty="0" err="1" smtClean="0"/>
              <a:t>algorithm</a:t>
            </a:r>
            <a:endParaRPr lang="en-US" b="1" dirty="0"/>
          </a:p>
        </p:txBody>
      </p:sp>
      <p:pic>
        <p:nvPicPr>
          <p:cNvPr id="6" name="Obraz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5436096" y="1412776"/>
            <a:ext cx="2273361" cy="328354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3" name="Obraz 3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755576" y="3140968"/>
            <a:ext cx="2202504" cy="858342"/>
          </a:xfrm>
          <a:prstGeom prst="rect">
            <a:avLst/>
          </a:prstGeom>
          <a:noFill/>
          <a:ln/>
          <a:effectLst/>
        </p:spPr>
      </p:pic>
      <p:pic>
        <p:nvPicPr>
          <p:cNvPr id="12" name="Obraz 11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899592" y="2276872"/>
            <a:ext cx="372519" cy="314152"/>
          </a:xfrm>
          <a:prstGeom prst="rect">
            <a:avLst/>
          </a:prstGeom>
          <a:noFill/>
          <a:ln/>
          <a:effectLst/>
        </p:spPr>
      </p:pic>
      <p:cxnSp>
        <p:nvCxnSpPr>
          <p:cNvPr id="13" name="Łącznik prosty 12"/>
          <p:cNvCxnSpPr/>
          <p:nvPr/>
        </p:nvCxnSpPr>
        <p:spPr>
          <a:xfrm>
            <a:off x="1331640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>
            <a:off x="3419872" y="2420888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5364088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5004048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Obraz 65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3" cstate="print"/>
          <a:srcRect l="-71044" t="-71044" r="-71044" b="-71044"/>
          <a:stretch>
            <a:fillRect/>
          </a:stretch>
        </p:blipFill>
        <p:spPr bwMode="auto">
          <a:xfrm>
            <a:off x="2555776" y="2204864"/>
            <a:ext cx="498054" cy="49805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8" name="Obraz 37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4" cstate="print"/>
          <a:srcRect l="-29807" t="-47244" r="-29807" b="-47244"/>
          <a:stretch>
            <a:fillRect/>
          </a:stretch>
        </p:blipFill>
        <p:spPr bwMode="auto">
          <a:xfrm>
            <a:off x="1547664" y="2132856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42" name="Obraz 41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3203848" y="1988840"/>
            <a:ext cx="858572" cy="372619"/>
          </a:xfrm>
          <a:prstGeom prst="rect">
            <a:avLst/>
          </a:prstGeom>
          <a:noFill/>
          <a:ln/>
          <a:effectLst/>
        </p:spPr>
      </p:pic>
      <p:pic>
        <p:nvPicPr>
          <p:cNvPr id="35" name="Obraz 34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6" cstate="print"/>
          <a:stretch>
            <a:fillRect/>
          </a:stretch>
        </p:blipFill>
        <p:spPr bwMode="auto">
          <a:xfrm>
            <a:off x="6156176" y="2276872"/>
            <a:ext cx="515142" cy="314237"/>
          </a:xfrm>
          <a:prstGeom prst="rect">
            <a:avLst/>
          </a:prstGeom>
          <a:noFill/>
          <a:ln/>
          <a:effectLst/>
        </p:spPr>
      </p:pic>
      <p:pic>
        <p:nvPicPr>
          <p:cNvPr id="65" name="Obraz 64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7" cstate="print"/>
          <a:stretch>
            <a:fillRect/>
          </a:stretch>
        </p:blipFill>
        <p:spPr bwMode="auto">
          <a:xfrm>
            <a:off x="3420155" y="3501008"/>
            <a:ext cx="2029744" cy="313983"/>
          </a:xfrm>
          <a:prstGeom prst="rect">
            <a:avLst/>
          </a:prstGeom>
          <a:noFill/>
          <a:ln/>
          <a:effectLst/>
        </p:spPr>
      </p:pic>
      <p:cxnSp>
        <p:nvCxnSpPr>
          <p:cNvPr id="39" name="Łącznik prosty ze strzałką 38"/>
          <p:cNvCxnSpPr/>
          <p:nvPr/>
        </p:nvCxnSpPr>
        <p:spPr>
          <a:xfrm>
            <a:off x="6660232" y="4077072"/>
            <a:ext cx="144016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/>
          <p:cNvCxnSpPr/>
          <p:nvPr/>
        </p:nvCxnSpPr>
        <p:spPr>
          <a:xfrm flipV="1">
            <a:off x="6660232" y="2924944"/>
            <a:ext cx="0" cy="115212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Obraz 43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7884368" y="3573016"/>
            <a:ext cx="330708" cy="278892"/>
          </a:xfrm>
          <a:prstGeom prst="rect">
            <a:avLst/>
          </a:prstGeom>
          <a:noFill/>
          <a:ln/>
          <a:effectLst/>
        </p:spPr>
      </p:pic>
      <p:cxnSp>
        <p:nvCxnSpPr>
          <p:cNvPr id="45" name="Łącznik prosty ze strzałką 44"/>
          <p:cNvCxnSpPr/>
          <p:nvPr/>
        </p:nvCxnSpPr>
        <p:spPr>
          <a:xfrm flipV="1">
            <a:off x="6660232" y="3573016"/>
            <a:ext cx="1152128" cy="50405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Obraz 47" descr="TP_tmp.emf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8" cstate="print"/>
          <a:stretch>
            <a:fillRect/>
          </a:stretch>
        </p:blipFill>
        <p:spPr bwMode="auto">
          <a:xfrm>
            <a:off x="6761190" y="2708919"/>
            <a:ext cx="278892" cy="278892"/>
          </a:xfrm>
          <a:prstGeom prst="rect">
            <a:avLst/>
          </a:prstGeom>
          <a:noFill/>
          <a:ln/>
          <a:effectLst/>
        </p:spPr>
      </p:pic>
      <p:pic>
        <p:nvPicPr>
          <p:cNvPr id="50" name="Obraz 49" descr="TP_tmp.emf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9" cstate="print"/>
          <a:stretch>
            <a:fillRect/>
          </a:stretch>
        </p:blipFill>
        <p:spPr bwMode="auto">
          <a:xfrm>
            <a:off x="8244408" y="3933056"/>
            <a:ext cx="457200" cy="304800"/>
          </a:xfrm>
          <a:prstGeom prst="rect">
            <a:avLst/>
          </a:prstGeom>
          <a:noFill/>
          <a:ln/>
          <a:effectLst/>
        </p:spPr>
      </p:pic>
      <p:cxnSp>
        <p:nvCxnSpPr>
          <p:cNvPr id="51" name="Łącznik prosty ze strzałką 50"/>
          <p:cNvCxnSpPr/>
          <p:nvPr/>
        </p:nvCxnSpPr>
        <p:spPr>
          <a:xfrm flipV="1">
            <a:off x="6660232" y="3284984"/>
            <a:ext cx="1008112" cy="792088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Łuk 55"/>
          <p:cNvSpPr/>
          <p:nvPr/>
        </p:nvSpPr>
        <p:spPr>
          <a:xfrm>
            <a:off x="7452320" y="3212976"/>
            <a:ext cx="504056" cy="720080"/>
          </a:xfrm>
          <a:prstGeom prst="arc">
            <a:avLst/>
          </a:prstGeom>
          <a:ln>
            <a:solidFill>
              <a:srgbClr val="00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Obraz 48" descr="TP_tmp.emf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30" cstate="print"/>
          <a:stretch>
            <a:fillRect/>
          </a:stretch>
        </p:blipFill>
        <p:spPr bwMode="auto">
          <a:xfrm>
            <a:off x="7987765" y="3212975"/>
            <a:ext cx="792031" cy="283912"/>
          </a:xfrm>
          <a:prstGeom prst="rect">
            <a:avLst/>
          </a:prstGeom>
          <a:noFill/>
          <a:ln/>
          <a:effectLst/>
        </p:spPr>
      </p:pic>
      <p:pic>
        <p:nvPicPr>
          <p:cNvPr id="60" name="Obraz 59" descr="TP_tmp.emf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31" cstate="print"/>
          <a:stretch>
            <a:fillRect/>
          </a:stretch>
        </p:blipFill>
        <p:spPr bwMode="auto">
          <a:xfrm>
            <a:off x="7308304" y="3573016"/>
            <a:ext cx="101135" cy="162060"/>
          </a:xfrm>
          <a:prstGeom prst="rect">
            <a:avLst/>
          </a:prstGeom>
          <a:noFill/>
          <a:ln/>
          <a:effectLst/>
        </p:spPr>
      </p:pic>
      <p:pic>
        <p:nvPicPr>
          <p:cNvPr id="67" name="Obraz 66" descr="TP_tmp.emf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23" cstate="print"/>
          <a:srcRect l="-71044" t="-71044" r="-71044" b="-71044"/>
          <a:stretch>
            <a:fillRect/>
          </a:stretch>
        </p:blipFill>
        <p:spPr bwMode="auto">
          <a:xfrm>
            <a:off x="5220072" y="2204864"/>
            <a:ext cx="498054" cy="49805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71" name="Obraz 70" descr="TP_tmp.emf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32" cstate="print"/>
          <a:stretch>
            <a:fillRect/>
          </a:stretch>
        </p:blipFill>
        <p:spPr bwMode="auto">
          <a:xfrm>
            <a:off x="899592" y="1412776"/>
            <a:ext cx="2634093" cy="389637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6" name="Grupa 45"/>
          <p:cNvGrpSpPr/>
          <p:nvPr/>
        </p:nvGrpSpPr>
        <p:grpSpPr bwMode="auto">
          <a:xfrm>
            <a:off x="575481" y="4221088"/>
            <a:ext cx="4801280" cy="1192337"/>
            <a:chOff x="539552" y="4221088"/>
            <a:chExt cx="4801280" cy="1192337"/>
          </a:xfrm>
        </p:grpSpPr>
        <p:pic>
          <p:nvPicPr>
            <p:cNvPr id="36" name="Obraz 35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33" cstate="print"/>
            <a:stretch>
              <a:fillRect/>
            </a:stretch>
          </p:blipFill>
          <p:spPr bwMode="auto">
            <a:xfrm>
              <a:off x="3995788" y="5013176"/>
              <a:ext cx="1345044" cy="40024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74" name="Prostokąt 73"/>
            <p:cNvSpPr/>
            <p:nvPr/>
          </p:nvSpPr>
          <p:spPr bwMode="auto">
            <a:xfrm>
              <a:off x="539552" y="4221088"/>
              <a:ext cx="47525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2400" dirty="0" smtClean="0"/>
                <a:t>Total </a:t>
              </a:r>
              <a:r>
                <a:rPr lang="pl-PL" sz="2400" dirty="0" err="1" smtClean="0"/>
                <a:t>interrogation</a:t>
              </a:r>
              <a:r>
                <a:rPr lang="pl-PL" sz="2400" dirty="0" smtClean="0"/>
                <a:t> time </a:t>
              </a:r>
              <a:r>
                <a:rPr lang="pl-PL" sz="2400" dirty="0" err="1" smtClean="0"/>
                <a:t>required</a:t>
              </a:r>
              <a:endParaRPr lang="en-US" sz="2400" dirty="0"/>
            </a:p>
          </p:txBody>
        </p:sp>
      </p:grpSp>
      <p:pic>
        <p:nvPicPr>
          <p:cNvPr id="41" name="Obraz 40" descr="TP_tmp.emf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24" cstate="print"/>
          <a:srcRect l="-29807" t="-47244" r="-29807" b="-47244"/>
          <a:stretch>
            <a:fillRect/>
          </a:stretch>
        </p:blipFill>
        <p:spPr bwMode="auto">
          <a:xfrm>
            <a:off x="4283968" y="2132856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sp>
        <p:nvSpPr>
          <p:cNvPr id="43" name="Prostokąt 42"/>
          <p:cNvSpPr/>
          <p:nvPr/>
        </p:nvSpPr>
        <p:spPr>
          <a:xfrm>
            <a:off x="539552" y="566124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err="1" smtClean="0"/>
              <a:t>Interrogation</a:t>
            </a:r>
            <a:r>
              <a:rPr lang="pl-PL" sz="2400" dirty="0" smtClean="0"/>
              <a:t> time </a:t>
            </a:r>
            <a:r>
              <a:rPr lang="pl-PL" sz="2400" dirty="0" err="1" smtClean="0"/>
              <a:t>required</a:t>
            </a:r>
            <a:r>
              <a:rPr lang="pl-PL" sz="2400" dirty="0" smtClean="0"/>
              <a:t> </a:t>
            </a:r>
            <a:r>
              <a:rPr lang="pl-PL" sz="2400" dirty="0" err="1" smtClean="0"/>
              <a:t>reduced</a:t>
            </a:r>
            <a:r>
              <a:rPr lang="pl-PL" sz="2400" dirty="0" smtClean="0"/>
              <a:t> as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metrology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Grover and </a:t>
            </a:r>
            <a:r>
              <a:rPr lang="pl-PL" b="1" dirty="0" err="1" smtClean="0"/>
              <a:t>Metrology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2700" b="1" dirty="0" err="1" smtClean="0"/>
              <a:t>two</a:t>
            </a:r>
            <a:r>
              <a:rPr lang="pl-PL" sz="2700" b="1" dirty="0" smtClean="0"/>
              <a:t> </a:t>
            </a:r>
            <a:r>
              <a:rPr lang="pl-PL" sz="2700" b="1" dirty="0" err="1" smtClean="0"/>
              <a:t>sides</a:t>
            </a:r>
            <a:r>
              <a:rPr lang="pl-PL" sz="2700" b="1" dirty="0" smtClean="0"/>
              <a:t> of </a:t>
            </a:r>
            <a:r>
              <a:rPr lang="pl-PL" sz="2700" b="1" dirty="0" err="1" smtClean="0"/>
              <a:t>the</a:t>
            </a:r>
            <a:r>
              <a:rPr lang="pl-PL" sz="2700" b="1" dirty="0" smtClean="0"/>
              <a:t> same </a:t>
            </a:r>
            <a:r>
              <a:rPr lang="pl-PL" sz="2700" b="1" dirty="0" err="1" smtClean="0"/>
              <a:t>coin</a:t>
            </a:r>
            <a:r>
              <a:rPr lang="pl-PL" sz="2700" b="1" dirty="0" smtClean="0"/>
              <a:t>  </a:t>
            </a:r>
            <a:endParaRPr lang="en-US" sz="2700" b="1" dirty="0"/>
          </a:p>
        </p:txBody>
      </p:sp>
      <p:cxnSp>
        <p:nvCxnSpPr>
          <p:cNvPr id="3" name="Łącznik prosty 2"/>
          <p:cNvCxnSpPr/>
          <p:nvPr/>
        </p:nvCxnSpPr>
        <p:spPr>
          <a:xfrm>
            <a:off x="6516216" y="256490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/>
          <p:cNvCxnSpPr/>
          <p:nvPr/>
        </p:nvCxnSpPr>
        <p:spPr>
          <a:xfrm>
            <a:off x="6516216" y="37890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/>
          <p:cNvCxnSpPr/>
          <p:nvPr/>
        </p:nvCxnSpPr>
        <p:spPr>
          <a:xfrm>
            <a:off x="6516216" y="19888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>
            <a:off x="3105990" y="26009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>
            <a:off x="3105990" y="38251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3105990" y="20249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>
            <a:off x="5076056" y="19888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2385910" y="20249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/>
          <p:cNvSpPr/>
          <p:nvPr/>
        </p:nvSpPr>
        <p:spPr>
          <a:xfrm>
            <a:off x="2673942" y="1736892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Łącznik prosty 11"/>
          <p:cNvCxnSpPr/>
          <p:nvPr/>
        </p:nvCxnSpPr>
        <p:spPr>
          <a:xfrm>
            <a:off x="1377798" y="20249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4042094" y="2961028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Obraz 3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 cstate="print"/>
          <a:stretch>
            <a:fillRect/>
          </a:stretch>
        </p:blipFill>
        <p:spPr bwMode="auto">
          <a:xfrm>
            <a:off x="3898078" y="2456972"/>
            <a:ext cx="858572" cy="372619"/>
          </a:xfrm>
          <a:prstGeom prst="rect">
            <a:avLst/>
          </a:prstGeom>
          <a:noFill/>
          <a:ln/>
          <a:effectLst/>
        </p:spPr>
      </p:pic>
      <p:pic>
        <p:nvPicPr>
          <p:cNvPr id="40" name="Obraz 39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5" cstate="print"/>
          <a:stretch>
            <a:fillRect/>
          </a:stretch>
        </p:blipFill>
        <p:spPr bwMode="auto">
          <a:xfrm>
            <a:off x="7498478" y="2672996"/>
            <a:ext cx="774082" cy="344035"/>
          </a:xfrm>
          <a:prstGeom prst="rect">
            <a:avLst/>
          </a:prstGeom>
          <a:noFill/>
          <a:ln/>
          <a:effectLst/>
        </p:spPr>
      </p:pic>
      <p:cxnSp>
        <p:nvCxnSpPr>
          <p:cNvPr id="18" name="Łącznik prosty 17"/>
          <p:cNvCxnSpPr/>
          <p:nvPr/>
        </p:nvCxnSpPr>
        <p:spPr>
          <a:xfrm>
            <a:off x="5868144" y="19888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61774" y="1592876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Obraz 31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7" cstate="print"/>
          <a:stretch>
            <a:fillRect/>
          </a:stretch>
        </p:blipFill>
        <p:spPr bwMode="auto">
          <a:xfrm>
            <a:off x="715558" y="2817011"/>
            <a:ext cx="400380" cy="314462"/>
          </a:xfrm>
          <a:prstGeom prst="rect">
            <a:avLst/>
          </a:prstGeom>
          <a:noFill/>
          <a:ln/>
          <a:effectLst/>
        </p:spPr>
      </p:pic>
      <p:pic>
        <p:nvPicPr>
          <p:cNvPr id="21" name="Obraz 20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2832910" y="2672996"/>
            <a:ext cx="269142" cy="299645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cxnSp>
        <p:nvCxnSpPr>
          <p:cNvPr id="22" name="Łącznik prosty 21"/>
          <p:cNvCxnSpPr/>
          <p:nvPr/>
        </p:nvCxnSpPr>
        <p:spPr>
          <a:xfrm>
            <a:off x="1521814" y="2600988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>
            <a:off x="1593822" y="3825124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6156176" y="1700808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Łącznik prosty 24"/>
          <p:cNvCxnSpPr/>
          <p:nvPr/>
        </p:nvCxnSpPr>
        <p:spPr>
          <a:xfrm>
            <a:off x="5076056" y="2564904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5076056" y="3789040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2025870" y="2961028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5580112" y="2924944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az 28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6327322" y="2636912"/>
            <a:ext cx="388802" cy="299216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948264" y="1556792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Obraz 36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0" cstate="print"/>
          <a:srcRect l="-29807" t="-47244" r="-29807" b="-47244"/>
          <a:stretch>
            <a:fillRect/>
          </a:stretch>
        </p:blipFill>
        <p:spPr bwMode="auto">
          <a:xfrm>
            <a:off x="1658934" y="1693530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8" name="Obraz 37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0" cstate="print"/>
          <a:srcRect l="-29807" t="-47244" r="-29807" b="-47244"/>
          <a:stretch>
            <a:fillRect/>
          </a:stretch>
        </p:blipFill>
        <p:spPr bwMode="auto">
          <a:xfrm>
            <a:off x="5194222" y="1664884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36" name="Grupa 35"/>
          <p:cNvGrpSpPr/>
          <p:nvPr/>
        </p:nvGrpSpPr>
        <p:grpSpPr>
          <a:xfrm>
            <a:off x="2123728" y="4365104"/>
            <a:ext cx="4050096" cy="399479"/>
            <a:chOff x="2123728" y="4365104"/>
            <a:chExt cx="4050096" cy="399479"/>
          </a:xfrm>
        </p:grpSpPr>
        <p:pic>
          <p:nvPicPr>
            <p:cNvPr id="42" name="Obraz 41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1" cstate="print"/>
            <a:stretch>
              <a:fillRect/>
            </a:stretch>
          </p:blipFill>
          <p:spPr bwMode="auto">
            <a:xfrm>
              <a:off x="2123728" y="4365104"/>
              <a:ext cx="1743651" cy="399479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4716016" y="4365104"/>
              <a:ext cx="1457808" cy="313857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</p:grpSp>
      <p:pic>
        <p:nvPicPr>
          <p:cNvPr id="51" name="Obraz 50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2103579" y="5604205"/>
            <a:ext cx="4545848" cy="313920"/>
          </a:xfrm>
          <a:prstGeom prst="rect">
            <a:avLst/>
          </a:prstGeom>
          <a:solidFill>
            <a:schemeClr val="bg1"/>
          </a:solidFill>
          <a:ln/>
          <a:effectLst/>
        </p:spPr>
      </p:pic>
      <p:sp>
        <p:nvSpPr>
          <p:cNvPr id="50" name="Prostokąt 49"/>
          <p:cNvSpPr/>
          <p:nvPr/>
        </p:nvSpPr>
        <p:spPr>
          <a:xfrm>
            <a:off x="395536" y="4869160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/>
              <a:t>Under </a:t>
            </a:r>
            <a:r>
              <a:rPr lang="pl-PL" sz="2400" dirty="0" err="1" smtClean="0"/>
              <a:t>total</a:t>
            </a:r>
            <a:r>
              <a:rPr lang="pl-PL" sz="2400" dirty="0" smtClean="0"/>
              <a:t> </a:t>
            </a:r>
            <a:r>
              <a:rPr lang="pl-PL" sz="2400" dirty="0" err="1" smtClean="0"/>
              <a:t>interrogation</a:t>
            </a:r>
            <a:r>
              <a:rPr lang="pl-PL" sz="2400" dirty="0" smtClean="0"/>
              <a:t> time 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l-PL" sz="2400" i="1" dirty="0" smtClean="0"/>
              <a:t> </a:t>
            </a:r>
            <a:r>
              <a:rPr lang="pl-PL" sz="2400" dirty="0" err="1" smtClean="0"/>
              <a:t>fixed</a:t>
            </a:r>
            <a:r>
              <a:rPr lang="pl-PL" sz="2400" i="1" dirty="0" smtClean="0"/>
              <a:t> </a:t>
            </a:r>
            <a:r>
              <a:rPr lang="pl-PL" sz="2400" dirty="0" smtClean="0"/>
              <a:t> </a:t>
            </a:r>
            <a:endParaRPr lang="en-US" sz="2400" dirty="0"/>
          </a:p>
        </p:txBody>
      </p:sp>
      <p:pic>
        <p:nvPicPr>
          <p:cNvPr id="55" name="Obraz 54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4" cstate="print"/>
          <a:stretch>
            <a:fillRect/>
          </a:stretch>
        </p:blipFill>
        <p:spPr bwMode="auto">
          <a:xfrm>
            <a:off x="2123728" y="6093296"/>
            <a:ext cx="4002079" cy="313921"/>
          </a:xfrm>
          <a:prstGeom prst="rect">
            <a:avLst/>
          </a:prstGeom>
          <a:solidFill>
            <a:schemeClr val="bg1"/>
          </a:solidFill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Limit on </a:t>
            </a:r>
            <a:r>
              <a:rPr lang="pl-PL" b="1" dirty="0" err="1" smtClean="0"/>
              <a:t>how</a:t>
            </a:r>
            <a:r>
              <a:rPr lang="pl-PL" b="1" dirty="0" smtClean="0"/>
              <a:t> </a:t>
            </a:r>
            <a:r>
              <a:rPr lang="pl-PL" b="1" dirty="0" err="1" smtClean="0"/>
              <a:t>fast</a:t>
            </a:r>
            <a:r>
              <a:rPr lang="pl-PL" b="1" dirty="0" smtClean="0"/>
              <a:t> </a:t>
            </a:r>
            <a:r>
              <a:rPr lang="pl-PL" b="1" dirty="0" err="1" smtClean="0"/>
              <a:t>probe</a:t>
            </a:r>
            <a:r>
              <a:rPr lang="pl-PL" b="1" dirty="0" smtClean="0"/>
              <a:t> </a:t>
            </a:r>
            <a:r>
              <a:rPr lang="pl-PL" b="1" dirty="0" err="1" smtClean="0"/>
              <a:t>states</a:t>
            </a:r>
            <a:r>
              <a:rPr lang="pl-PL" b="1" dirty="0" smtClean="0"/>
              <a:t> </a:t>
            </a:r>
            <a:r>
              <a:rPr lang="pl-PL" b="1" dirty="0" err="1" smtClean="0"/>
              <a:t>can</a:t>
            </a:r>
            <a:r>
              <a:rPr lang="pl-PL" b="1" dirty="0" smtClean="0"/>
              <a:t> </a:t>
            </a:r>
            <a:r>
              <a:rPr lang="pl-PL" b="1" dirty="0" err="1" smtClean="0"/>
              <a:t>become</a:t>
            </a:r>
            <a:r>
              <a:rPr lang="pl-PL" b="1" dirty="0" smtClean="0"/>
              <a:t> </a:t>
            </a:r>
            <a:r>
              <a:rPr lang="pl-PL" b="1" dirty="0" err="1" smtClean="0"/>
              <a:t>distinguishable</a:t>
            </a:r>
            <a:r>
              <a:rPr lang="pl-PL" b="1" dirty="0" smtClean="0"/>
              <a:t>?</a:t>
            </a:r>
            <a:endParaRPr lang="en-US" b="1" dirty="0"/>
          </a:p>
        </p:txBody>
      </p:sp>
      <p:pic>
        <p:nvPicPr>
          <p:cNvPr id="19" name="Obraz 1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/>
          <a:stretch>
            <a:fillRect/>
          </a:stretch>
        </p:blipFill>
        <p:spPr bwMode="auto">
          <a:xfrm>
            <a:off x="4860032" y="2924944"/>
            <a:ext cx="2209804" cy="304800"/>
          </a:xfrm>
          <a:prstGeom prst="rect">
            <a:avLst/>
          </a:prstGeom>
          <a:noFill/>
          <a:ln/>
          <a:effectLst/>
        </p:spPr>
      </p:pic>
      <p:grpSp>
        <p:nvGrpSpPr>
          <p:cNvPr id="24" name="Grupa 23"/>
          <p:cNvGrpSpPr/>
          <p:nvPr/>
        </p:nvGrpSpPr>
        <p:grpSpPr>
          <a:xfrm>
            <a:off x="323528" y="4437112"/>
            <a:ext cx="3850072" cy="927048"/>
            <a:chOff x="323528" y="4437112"/>
            <a:chExt cx="3850072" cy="927048"/>
          </a:xfrm>
        </p:grpSpPr>
        <p:sp>
          <p:nvSpPr>
            <p:cNvPr id="16" name="Prostokąt 15"/>
            <p:cNvSpPr/>
            <p:nvPr/>
          </p:nvSpPr>
          <p:spPr>
            <a:xfrm>
              <a:off x="323528" y="4437112"/>
              <a:ext cx="20825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Bures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distance</a:t>
              </a:r>
              <a:r>
                <a:rPr lang="pl-PL" sz="2400" dirty="0" smtClean="0"/>
                <a:t>:</a:t>
              </a:r>
              <a:endParaRPr lang="en-US" sz="2400" dirty="0"/>
            </a:p>
          </p:txBody>
        </p:sp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2" cstate="print"/>
            <a:stretch>
              <a:fillRect/>
            </a:stretch>
          </p:blipFill>
          <p:spPr bwMode="auto">
            <a:xfrm>
              <a:off x="1403648" y="5085184"/>
              <a:ext cx="2769952" cy="278976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49" name="Obraz 48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cstate="print"/>
          <a:stretch>
            <a:fillRect/>
          </a:stretch>
        </p:blipFill>
        <p:spPr bwMode="auto">
          <a:xfrm>
            <a:off x="4572000" y="5013176"/>
            <a:ext cx="4114817" cy="355093"/>
          </a:xfrm>
          <a:prstGeom prst="rect">
            <a:avLst/>
          </a:prstGeom>
          <a:noFill/>
          <a:ln/>
          <a:effectLst/>
        </p:spPr>
      </p:pic>
      <p:grpSp>
        <p:nvGrpSpPr>
          <p:cNvPr id="25" name="Grupa 24"/>
          <p:cNvGrpSpPr/>
          <p:nvPr/>
        </p:nvGrpSpPr>
        <p:grpSpPr>
          <a:xfrm>
            <a:off x="3275856" y="1484784"/>
            <a:ext cx="2592288" cy="2952328"/>
            <a:chOff x="3275856" y="1484784"/>
            <a:chExt cx="2592288" cy="2952328"/>
          </a:xfrm>
        </p:grpSpPr>
        <p:sp>
          <p:nvSpPr>
            <p:cNvPr id="28" name="Łuk 27"/>
            <p:cNvSpPr/>
            <p:nvPr/>
          </p:nvSpPr>
          <p:spPr>
            <a:xfrm>
              <a:off x="3851920" y="1484784"/>
              <a:ext cx="2016224" cy="2952328"/>
            </a:xfrm>
            <a:prstGeom prst="arc">
              <a:avLst>
                <a:gd name="adj1" fmla="val 9151050"/>
                <a:gd name="adj2" fmla="val 19630820"/>
              </a:avLst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Łącznik prosty 30"/>
            <p:cNvCxnSpPr/>
            <p:nvPr/>
          </p:nvCxnSpPr>
          <p:spPr>
            <a:xfrm flipH="1">
              <a:off x="4096973" y="1744351"/>
              <a:ext cx="186198" cy="258206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Elipsa 33"/>
            <p:cNvSpPr/>
            <p:nvPr/>
          </p:nvSpPr>
          <p:spPr>
            <a:xfrm>
              <a:off x="3995936" y="198884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Elipsa 34"/>
            <p:cNvSpPr/>
            <p:nvPr/>
          </p:nvSpPr>
          <p:spPr>
            <a:xfrm>
              <a:off x="4283968" y="162880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Obraz 36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4" cstate="print"/>
            <a:stretch>
              <a:fillRect/>
            </a:stretch>
          </p:blipFill>
          <p:spPr bwMode="auto">
            <a:xfrm>
              <a:off x="4211960" y="1916832"/>
              <a:ext cx="1239930" cy="284074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0" name="Obraz 39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5" cstate="print"/>
            <a:stretch>
              <a:fillRect/>
            </a:stretch>
          </p:blipFill>
          <p:spPr bwMode="auto">
            <a:xfrm>
              <a:off x="3275856" y="1988840"/>
              <a:ext cx="609602" cy="24384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6" cstate="print"/>
            <a:stretch>
              <a:fillRect/>
            </a:stretch>
          </p:blipFill>
          <p:spPr bwMode="auto">
            <a:xfrm>
              <a:off x="3275856" y="1484784"/>
              <a:ext cx="935128" cy="243840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26" name="Grupa 25"/>
          <p:cNvGrpSpPr/>
          <p:nvPr/>
        </p:nvGrpSpPr>
        <p:grpSpPr>
          <a:xfrm>
            <a:off x="323528" y="5517232"/>
            <a:ext cx="6874962" cy="1059126"/>
            <a:chOff x="323528" y="5517232"/>
            <a:chExt cx="6874962" cy="1059126"/>
          </a:xfrm>
        </p:grpSpPr>
        <p:sp>
          <p:nvSpPr>
            <p:cNvPr id="46" name="Prostokąt 45"/>
            <p:cNvSpPr/>
            <p:nvPr/>
          </p:nvSpPr>
          <p:spPr>
            <a:xfrm>
              <a:off x="323528" y="5517232"/>
              <a:ext cx="29067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smtClean="0"/>
                <a:t>By triangle </a:t>
              </a:r>
              <a:r>
                <a:rPr lang="pl-PL" sz="2400" dirty="0" err="1" smtClean="0"/>
                <a:t>inequality</a:t>
              </a:r>
              <a:r>
                <a:rPr lang="pl-PL" sz="2400" dirty="0" smtClean="0"/>
                <a:t>:</a:t>
              </a:r>
              <a:endParaRPr lang="en-US" sz="2400" dirty="0"/>
            </a:p>
          </p:txBody>
        </p:sp>
        <p:pic>
          <p:nvPicPr>
            <p:cNvPr id="57" name="Obraz 56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7" cstate="print"/>
            <a:stretch>
              <a:fillRect/>
            </a:stretch>
          </p:blipFill>
          <p:spPr bwMode="auto">
            <a:xfrm>
              <a:off x="1331640" y="6093296"/>
              <a:ext cx="5866850" cy="483062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23" name="Grupa 22"/>
          <p:cNvGrpSpPr/>
          <p:nvPr/>
        </p:nvGrpSpPr>
        <p:grpSpPr>
          <a:xfrm>
            <a:off x="323528" y="1340768"/>
            <a:ext cx="6390706" cy="2961620"/>
            <a:chOff x="323528" y="1340768"/>
            <a:chExt cx="6390706" cy="2961620"/>
          </a:xfrm>
        </p:grpSpPr>
        <p:pic>
          <p:nvPicPr>
            <p:cNvPr id="15" name="Obraz 14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18" cstate="print"/>
            <a:stretch>
              <a:fillRect/>
            </a:stretch>
          </p:blipFill>
          <p:spPr bwMode="auto">
            <a:xfrm>
              <a:off x="3293281" y="3573016"/>
              <a:ext cx="1085606" cy="313848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0" name="Obraz 9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5940150" y="2060848"/>
              <a:ext cx="774084" cy="344036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" name="Elipsa 5"/>
            <p:cNvSpPr/>
            <p:nvPr/>
          </p:nvSpPr>
          <p:spPr>
            <a:xfrm>
              <a:off x="3851920" y="3356992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Elipsa 6"/>
            <p:cNvSpPr/>
            <p:nvPr/>
          </p:nvSpPr>
          <p:spPr>
            <a:xfrm>
              <a:off x="5652120" y="2276872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Łącznik prosty ze strzałką 8"/>
            <p:cNvCxnSpPr>
              <a:stCxn id="6" idx="7"/>
              <a:endCxn id="7" idx="3"/>
            </p:cNvCxnSpPr>
            <p:nvPr/>
          </p:nvCxnSpPr>
          <p:spPr>
            <a:xfrm flipV="1">
              <a:off x="3974845" y="2399797"/>
              <a:ext cx="1698366" cy="978286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rostokąt 12"/>
            <p:cNvSpPr/>
            <p:nvPr/>
          </p:nvSpPr>
          <p:spPr>
            <a:xfrm>
              <a:off x="3019075" y="3933056"/>
              <a:ext cx="16484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 err="1" smtClean="0"/>
                <a:t>reference</a:t>
              </a:r>
              <a:r>
                <a:rPr lang="pl-PL" dirty="0" smtClean="0"/>
                <a:t> state </a:t>
              </a:r>
              <a:endParaRPr lang="en-US" dirty="0"/>
            </a:p>
          </p:txBody>
        </p:sp>
        <p:sp>
          <p:nvSpPr>
            <p:cNvPr id="56" name="Prostokąt 55"/>
            <p:cNvSpPr/>
            <p:nvPr/>
          </p:nvSpPr>
          <p:spPr>
            <a:xfrm>
              <a:off x="323528" y="1340768"/>
              <a:ext cx="231050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Fix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oracle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index</a:t>
              </a:r>
              <a:r>
                <a:rPr lang="pl-PL" sz="2400" dirty="0" smtClean="0"/>
                <a:t> </a:t>
              </a:r>
              <a:r>
                <a:rPr lang="pl-PL" sz="2400" i="1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N F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5"/>
  <p:tag name="PICTUREFILESIZE" val="303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%\usepackage[polish]{babel}&#10;%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estimate $\omega$ knowing $H^{\bar{x}}$ (Metrology)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9"/>
  <p:tag name="PICTUREFILESIZE" val="6949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%\usepackage[polish]{babel}&#10;%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identify $H^{\bar{x}}$ knowing $\omega$ (Grover)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0"/>
  <p:tag name="PICTUREFILESIZE" val="616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 = e^{i \omega \tau H^{\bar{x}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260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 H^{\bar{x}} = \ket{\bar{x}}\bra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1"/>
  <p:tag name="PICTUREFILESIZE" val="192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=0,T}},\ket{\Psi^x_{\omega,T}}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7"/>
  <p:tag name="PICTUREFILESIZE" val="397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^\prime}},\ket{\psi_{\omega^\prime+d\omega}})=&#10;\frac{1}{2}\sqrt{F_\omega(\ket{\psi_{\omega^\prime}})} d\omega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2"/>
  <p:tag name="PICTUREFILESIZE" val="873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{\omega=0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"/>
  <p:tag name="PICTUREFILESIZE" val="143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42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=0,T}},\ket{\Psi^x_{\omega,T}})&#10;\leq \frac{1}{2} \int_0^\omega \sqrt{F^x_{\omega}&#10;(\ket{\psi^x_{\omega^\prime,T}})} d\omega^\prime \leq \frac{1}{2} 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31"/>
  <p:tag name="PICTUREFILESIZE" val="1234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1}{2}\sqrt{F_\omega(\rho_{\omega^\prime})} d\omega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36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x_{\omega^\prime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14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x_{\omega^\prime+d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6"/>
  <p:tag name="PICTUREFILESIZE" val="198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},\ket{\phi})=&#10;\arccos \braket{\psi}{\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563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{\omega=0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"/>
  <p:tag name="PICTUREFILESIZE" val="143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_1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454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_2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59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_M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67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\leq M \frac{1}{2}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3"/>
  <p:tag name="PICTUREFILESIZE" val="242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 \geq \frac{M}{2}\frac{\pi}{2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8"/>
  <p:tag name="PICTUREFILESIZE" val="160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geq \frac{\pi}{2\omega}\sqrt{M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2"/>
  <p:tag name="PICTUREFILESIZE" val="263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\leq \sqrt{M} \frac{1}{2}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301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M \pi}{4} \leq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"/>
  <p:tag name="PICTUREFILESIZE" val="132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=0,T}},\ket{\Psi^x_{\omega,T}})&#10;\leq \frac{1}{2} \int_0^\omega \sqrt{F^x_{\omega}&#10;(\ket{\psi^x_{\omega^\prime,T}})} d\omega^\prime \leq \frac{1}{2} 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31"/>
  <p:tag name="PICTUREFILESIZE" val="1234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= \sum_{x} D(\ket{\Psi^{x}_{\omega,T}},\ket{\Psi_{\omega=0,T}})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6"/>
  <p:tag name="PICTUREFILESIZE" val="5827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^{x_i}_{\omega,T}},\ket{\Psi^{x_j}_{\omega,T}})=\arccos(0) =\frac{\pi}{2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0"/>
  <p:tag name="PICTUREFILESIZE" val="736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\pi}{2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9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 = \Lambda_\tau \circ 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2"/>
  <p:tag name="PICTUREFILESIZE" val="2749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+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4"/>
  <p:tag name="PICTUREFILESIZE" val="146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-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4"/>
  <p:tag name="PICTUREFILESIZE" val="14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-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23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_N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"/>
  <p:tag name="PICTUREFILESIZE" val="62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+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32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-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+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9"/>
  <p:tag name="PICTUREFILESIZE" val="91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_\omega(\rho_{T,\omega})  \leq \frac{T}{2\gamma}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85"/>
  <p:tag name="PICTUREFILESIZE" val="521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+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7"/>
  <p:tag name="PICTUREFILESIZE" val="1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e^{-\gamma t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8"/>
  <p:tag name="PICTUREFILESIZE" val="79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omega \tau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604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ilde{\varphi}(i_1,\dots,i_N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5"/>
  <p:tag name="PICTUREFILESIZE" val="2424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F[\Lambda_{\omega}(\rho)] =&#10;F[\mathcal{L}(\rho \otimes \sigma_\omega)] &#10;\leq F(\sigma_\omega)= 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59"/>
  <p:tag name="PICTUREFILESIZE" val="717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= \sum_{s=\pm}\frac{1}{p_s(\omega)} &#10;\left(\frac{d p_s(\omega)}{d\omega}\right)^2 = \frac{1}{\epsilon_+\epsilon_-}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43"/>
  <p:tag name="PICTUREFILESIZE" val="919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 = \frac{e^{-2\gamma\tau}}{1- e^{-2 \gamma \tau}}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43"/>
  <p:tag name="PICTUREFILESIZE" val="3369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Lambda_\pm = &#10;\Lambda_{\omega_0} \pm &#10;\left.\frac{d \Lambda_{\omega}}{d \omega}\right|_{\omega=\omega_0} \epsilon_\pm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9"/>
  <p:tag name="PICTUREFILESIZE" val="7034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,\tau}=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0"/>
  <p:tag name="PICTUREFILESIZE" val="98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+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7"/>
  <p:tag name="PICTUREFILESIZE" val="1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e^{-\gamma t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8"/>
  <p:tag name="PICTUREFILESIZE" val="79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omega \tau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60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+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8"/>
  <p:tag name="PICTUREFILESIZE" val="158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-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8"/>
  <p:tag name="PICTUREFILESIZE" val="157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22"/>
  <p:tag name="PICTUREFILESIZE" val="105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-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23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+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32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-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+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F = 4 (\braket{\psi^\prime_\varphi}{\psi^\prime_\varphi} - &#10;|\braket{\psi_\varphi}{\psi^\prime_\varphi}|^2)&#10;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25"/>
  <p:tag name="PICTUREFILESIZE" val="6417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} = p_+(\omega) \Lambda_+ + p_-(\omega) \Lambda_- + O(d\omega^2)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61"/>
  <p:tag name="PICTUREFILESIZE" val="697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p_{\pm}(\omega) = \frac{\epsilon_{\mp} \pm (\omega-\omega_0)}{\epsilon_++\epsilon_-} 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84"/>
  <p:tag name="PICTUREFILESIZE" val="350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\omega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69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\omega= p_+(\omega)\ket{+}\bra{+} + p_-(\omega) \ket{-}\bra{-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46"/>
  <p:tag name="PICTUREFILESIZE" val="5077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L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50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\omega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1"/>
  <p:tag name="PICTUREFILESIZE" val="61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&#10;F\left[\rho_{T,\omega} \right] \leq &#10;F\left[\sigma_{\omega,\tau}^{\otimes N}\right] = \frac{T}{\tau} &#10;\frac{e^{-2\gamma \tau}}{1- e^{-2\gamma\tau}} \overset{\tau \rightarrow 0}{\leq} \frac{T}{2\gamma}&#10;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72"/>
  <p:tag name="PICTUREFILESIZE" val="804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&#10;F\left[\rho_{T,\omega} \right] =  \frac{T}{2\gamma e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1"/>
  <p:tag name="PICTUREFILESIZE" val="232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equi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"/>
  <p:tag name="PICTUREFILESIZE" val="1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U_\varphi = e^{i \frac{\sigma_z}{2} \varphi} 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9"/>
  <p:tag name="PICTUREFILESIZE" val="226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{\tau,\omega}^{\otimes N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9"/>
  <p:tag name="PICTUREFILESIZE" val="159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\tilde{L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60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equi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"/>
  <p:tag name="PICTUREFILESIZE" val="1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L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50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L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50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{\tau,\omega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7"/>
  <p:tag name="PICTUREFILESIZE" val="80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{\tau,\omega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7"/>
  <p:tag name="PICTUREFILESIZE" val="80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= 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^{\bar{x}}_{\omega,T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0"/>
  <p:tag name="PICTUREFILESIZE" val="1152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58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58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{\rho_{\omega=0,T}},{\rho^x_{\omega,T}})&#10;\leq \frac{1}{2} \int_0^\omega \sqrt{F^x_{\omega}&#10;({\rho^x_{\omega^\prime,T}})} d\omega^\prime \leq \frac{1}{2} \omega \sqrt{\frac{T}{2\gamma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18"/>
  <p:tag name="PICTUREFILESIZE" val="11917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= \sum_{x} D({\rho_{\omega=0,T}},{\rho^{x}_{\omega,T}})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7"/>
  <p:tag name="PICTUREFILESIZE" val="492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geq  \frac{\pi^2 \gamma}{2\omega} M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48"/>
  <p:tag name="PICTUREFILESIZE" val="255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ket{\psi^\prime_\varphi}= \frac{d}{d \varphi} \ket{\psi_\varphi}&#10;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4"/>
  <p:tag name="PICTUREFILESIZE" val="403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U_\varphi = e^{i \frac{\sigma_z}{2} \varphi} 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9"/>
  <p:tag name="PICTUREFILESIZE" val="2260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e^{-\gamma t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8"/>
  <p:tag name="PICTUREFILESIZE" val="79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 = e^{i \omega \tau H^{\bar{x}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260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 H^{\bar{x}} = \ket{\bar{x}}\bra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1"/>
  <p:tag name="PICTUREFILESIZE" val="1927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^{\bar{x}}_{\omega,\tau} = \Lambda_\tau \circ 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3"/>
  <p:tag name="PICTUREFILESIZE" val="3244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\leq \sqrt{M} \frac{1}{2}\omega \sqrt{\frac{T}{2\gamma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5"/>
  <p:tag name="PICTUREFILESIZE" val="4272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M \pi}{4} \leq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"/>
  <p:tag name="PICTUREFILESIZE" val="132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-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23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+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32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-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+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"/>
  <p:tag name="PICTUREFILESIZE" val="37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varphi + d\varphi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27"/>
  <p:tag name="PICTUREFILESIZE" val="1344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varphi - d\varphi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28"/>
  <p:tag name="PICTUREFILESIZE" val="13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\varphi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2"/>
  <p:tag name="PICTUREFILESIZE" val="74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ilde{\varphi}(i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7"/>
  <p:tag name="PICTUREFILESIZE" val="132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F(\ket{\Psi_\varphi})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6"/>
  <p:tag name="PICTUREFILESIZE" val="449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F^{(N)} = 4 (\braket{\Psi^{\prime}_\varphi}{\Psi^{\prime}_\varphi} - &#10;|\braket{\Psi^{}_\varphi}{\Psi^{\prime}_\varphi}|^2)&#10;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44"/>
  <p:tag name="PICTUREFILESIZE" val="66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N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"/>
  <p:tag name="PICTUREFILESIZE" val="213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}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9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 = 1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46"/>
  <p:tag name="PICTUREFILESIZE" val="195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^{(N)} = N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8"/>
  <p:tag name="PICTUREFILESIZE" val="348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ket{\Psi}=\frac{1}{\sqrt{2}}(\ket{0}^{\otimes N}+\ket{1}^{\otimes N})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11"/>
  <p:tag name="PICTUREFILESIZE" val="527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 = N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55"/>
  <p:tag name="PICTUREFILESIZE" val="2627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N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"/>
  <p:tag name="PICTUREFILESIZE" val="213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ket{\psi}=\frac{1}{\sqrt{2}}(\ket{0}+\ket{1})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82"/>
  <p:tag name="PICTUREFILESIZE" val="3378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 = N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55"/>
  <p:tag name="PICTUREFILESIZE" val="2529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9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tau,\ket{\Psi}}F_\omega = \tau^2\left(\frac{T}{\tau}\right)^2 = T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11"/>
  <p:tag name="PICTUREFILESIZE" val="618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N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7"/>
  <p:tag name="PICTUREFILESIZE" val="272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7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 = e^{i \frac{\sigma_z}{2} \omega 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0"/>
  <p:tag name="PICTUREFILESIZE" val="248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{T,\omega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167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7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7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 \ket{x} = (-1)^{\delta_{\bar{x},x}} \ket{x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5"/>
  <p:tag name="PICTUREFILESIZE" val="367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x \in \{1,2,\dots, M\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6"/>
  <p:tag name="PICTUREFILESIZE" val="2796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ket{\psi} = \frac{1}{\sqrt{M}}\sum_{x=1}^M \ket{x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7"/>
  <p:tag name="PICTUREFILESIZE" val="526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V = 2 \ket{\psi}\bra{\psi} -\openone 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1"/>
  <p:tag name="PICTUREFILESIZE" val="267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0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0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\bar x}_N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0"/>
  <p:tag name="PICTUREFILESIZE" val="140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^\perp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79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\approx \frac{1}{\sqrt{M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5"/>
  <p:tag name="PICTUREFILESIZE" val="186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"/>
  <p:tag name="PICTUREFILESIZE" val="43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"/>
  <p:tag name="PICTUREFILESIZE" val="686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\propto \sqrt{M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2"/>
  <p:tag name="PICTUREFILESIZE" val="214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x \in \{1,2,\dots, M\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6"/>
  <p:tag name="PICTUREFILESIZE" val="279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ket{\psi} = \frac{1}{\sqrt{M}}\sum_{x=1}^M \ket{x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7"/>
  <p:tag name="PICTUREFILESIZE" val="5262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= 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\bar{x}}_T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214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V = 2 \ket{\psi}\bra{\psi} -\openone 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1"/>
  <p:tag name="PICTUREFILESIZE" val="267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"/>
  <p:tag name="PICTUREFILESIZE" val="68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^\perp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796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\approx \frac{\omega \tau}{\pi\sqrt{M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"/>
  <p:tag name="PICTUREFILESIZE" val="230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"/>
  <p:tag name="PICTUREFILESIZE" val="43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_1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426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tau,\omega} \ket{x} = e^{i \omega \tau \delta_{\bar{x},x}} \ket{x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8"/>
  <p:tag name="PICTUREFILESIZE" val="402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propto \sqrt{M} \frac{\pi}{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7"/>
  <p:tag name="PICTUREFILESIZE" val="2448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= 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\bar{x}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42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16331</TotalTime>
  <Words>495</Words>
  <Application>Microsoft Office PowerPoint</Application>
  <PresentationFormat>Pokaz na ekranie (4:3)</PresentationFormat>
  <Paragraphs>76</Paragraphs>
  <Slides>16</Slides>
  <Notes>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Slajd 1</vt:lpstr>
      <vt:lpstr>Entanglement-enhanced metrology</vt:lpstr>
      <vt:lpstr>Entanglement-enhanced metrology</vt:lpstr>
      <vt:lpstr>Coherence will also do…</vt:lpstr>
      <vt:lpstr>Frequency vs phase estimation</vt:lpstr>
      <vt:lpstr>Just as in the Grover algorithm</vt:lpstr>
      <vt:lpstr>Continuous version of the Grover algorithm</vt:lpstr>
      <vt:lpstr>Grover and Metrology two sides of the same coin  </vt:lpstr>
      <vt:lpstr>Limit on how fast probe states can become distinguishable?</vt:lpstr>
      <vt:lpstr>What Grover needs…</vt:lpstr>
      <vt:lpstr>Impact of decoherence</vt:lpstr>
      <vt:lpstr>Frequency estimation under dephasing noise</vt:lpstr>
      <vt:lpstr>Proof of the bound</vt:lpstr>
      <vt:lpstr>Proof of the bound</vt:lpstr>
      <vt:lpstr>Grover with imperfect oracles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Rafal</dc:creator>
  <cp:lastModifiedBy>Rafal</cp:lastModifiedBy>
  <cp:revision>440</cp:revision>
  <dcterms:created xsi:type="dcterms:W3CDTF">2011-12-06T11:47:15Z</dcterms:created>
  <dcterms:modified xsi:type="dcterms:W3CDTF">2015-05-13T12:57:48Z</dcterms:modified>
</cp:coreProperties>
</file>