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.xml" ContentType="application/vnd.openxmlformats-officedocument.presentationml.notesSlide+xml"/>
  <Override PartName="/ppt/tags/tag87.xml" ContentType="application/vnd.openxmlformats-officedocument.presentationml.tags+xml"/>
  <Override PartName="/ppt/notesSlides/notesSlide3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4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5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6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7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8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9.xml" ContentType="application/vnd.openxmlformats-officedocument.presentationml.notesSlide+xml"/>
  <Override PartName="/ppt/tags/tag1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34" r:id="rId2"/>
    <p:sldId id="452" r:id="rId3"/>
    <p:sldId id="440" r:id="rId4"/>
    <p:sldId id="441" r:id="rId5"/>
    <p:sldId id="453" r:id="rId6"/>
    <p:sldId id="443" r:id="rId7"/>
    <p:sldId id="444" r:id="rId8"/>
    <p:sldId id="454" r:id="rId9"/>
    <p:sldId id="449" r:id="rId10"/>
    <p:sldId id="392" r:id="rId11"/>
    <p:sldId id="376" r:id="rId12"/>
    <p:sldId id="428" r:id="rId13"/>
    <p:sldId id="408" r:id="rId14"/>
    <p:sldId id="407" r:id="rId15"/>
    <p:sldId id="421" r:id="rId16"/>
    <p:sldId id="397" r:id="rId17"/>
    <p:sldId id="447" r:id="rId18"/>
    <p:sldId id="448" r:id="rId19"/>
    <p:sldId id="399" r:id="rId20"/>
    <p:sldId id="416" r:id="rId21"/>
    <p:sldId id="420" r:id="rId22"/>
    <p:sldId id="455" r:id="rId23"/>
    <p:sldId id="403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00000"/>
    <a:srgbClr val="FFFF00"/>
    <a:srgbClr val="FFFFFF"/>
    <a:srgbClr val="FF9900"/>
    <a:srgbClr val="FF0066"/>
    <a:srgbClr val="FFFF99"/>
    <a:srgbClr val="CCFF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79219" autoAdjust="0"/>
  </p:normalViewPr>
  <p:slideViewPr>
    <p:cSldViewPr>
      <p:cViewPr varScale="1">
        <p:scale>
          <a:sx n="51" d="100"/>
          <a:sy n="51" d="100"/>
        </p:scale>
        <p:origin x="171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3B41-53A6-4C15-9060-1937514A15A3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E2119-FE5D-4871-A9FC-B06E5F5A1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0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6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err="1" smtClean="0"/>
              <a:t>atomic</a:t>
            </a:r>
            <a:r>
              <a:rPr lang="pl-PL" sz="1200" dirty="0" smtClean="0"/>
              <a:t> </a:t>
            </a:r>
            <a:r>
              <a:rPr lang="pl-PL" sz="1200" dirty="0" err="1" smtClean="0"/>
              <a:t>decoherence</a:t>
            </a:r>
            <a:endParaRPr lang="pl-PL" sz="120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8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err="1" smtClean="0"/>
              <a:t>atomic</a:t>
            </a:r>
            <a:r>
              <a:rPr lang="pl-PL" sz="1200" dirty="0" smtClean="0"/>
              <a:t> </a:t>
            </a:r>
            <a:r>
              <a:rPr lang="pl-PL" sz="1200" dirty="0" err="1" smtClean="0"/>
              <a:t>decoherence</a:t>
            </a:r>
            <a:endParaRPr lang="pl-PL" sz="120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1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err="1" smtClean="0"/>
              <a:t>atomic</a:t>
            </a:r>
            <a:r>
              <a:rPr lang="pl-PL" sz="1200" dirty="0" smtClean="0"/>
              <a:t> </a:t>
            </a:r>
            <a:r>
              <a:rPr lang="pl-PL" sz="1200" dirty="0" err="1" smtClean="0"/>
              <a:t>decoherence</a:t>
            </a:r>
            <a:endParaRPr lang="pl-PL" sz="120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47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Complexity</a:t>
            </a:r>
            <a:r>
              <a:rPr lang="pl-PL" dirty="0" smtClean="0"/>
              <a:t> </a:t>
            </a:r>
            <a:r>
              <a:rPr lang="pl-PL" dirty="0" err="1" smtClean="0"/>
              <a:t>grows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with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number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10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Pryblizanie</a:t>
            </a:r>
            <a:r>
              <a:rPr lang="pl-PL" dirty="0" smtClean="0"/>
              <a:t>, </a:t>
            </a:r>
            <a:r>
              <a:rPr lang="pl-PL" dirty="0" err="1" smtClean="0"/>
              <a:t>zapisa</a:t>
            </a:r>
            <a:r>
              <a:rPr lang="pl-PL" dirty="0" smtClean="0"/>
              <a:t> L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68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>
          <a:xfrm>
            <a:off x="6165326" y="6374589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Faculty of Physics, University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3F0-7046-4356-881F-F918C2D92761}" type="datetimeFigureOut">
              <a:rPr lang="en-US" smtClean="0"/>
              <a:pPr/>
              <a:t>2/10/2017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5796136" y="6356350"/>
            <a:ext cx="2890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image" Target="../media/image83.png"/><Relationship Id="rId39" Type="http://schemas.openxmlformats.org/officeDocument/2006/relationships/image" Target="../media/image95.png"/><Relationship Id="rId3" Type="http://schemas.openxmlformats.org/officeDocument/2006/relationships/tags" Target="../tags/tag90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90.png"/><Relationship Id="rId42" Type="http://schemas.openxmlformats.org/officeDocument/2006/relationships/image" Target="../media/image98.png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image" Target="../media/image82.png"/><Relationship Id="rId33" Type="http://schemas.openxmlformats.org/officeDocument/2006/relationships/image" Target="../media/image89.png"/><Relationship Id="rId38" Type="http://schemas.openxmlformats.org/officeDocument/2006/relationships/image" Target="../media/image94.png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image" Target="../media/image86.png"/><Relationship Id="rId41" Type="http://schemas.openxmlformats.org/officeDocument/2006/relationships/image" Target="../media/image97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image" Target="../media/image81.png"/><Relationship Id="rId32" Type="http://schemas.openxmlformats.org/officeDocument/2006/relationships/image" Target="../media/image88.png"/><Relationship Id="rId37" Type="http://schemas.openxmlformats.org/officeDocument/2006/relationships/image" Target="../media/image93.png"/><Relationship Id="rId40" Type="http://schemas.openxmlformats.org/officeDocument/2006/relationships/image" Target="../media/image96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2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image" Target="../media/image13.pn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image" Target="../media/image76.jpe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12.xml"/><Relationship Id="rId7" Type="http://schemas.openxmlformats.org/officeDocument/2006/relationships/image" Target="../media/image104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06.png"/><Relationship Id="rId5" Type="http://schemas.openxmlformats.org/officeDocument/2006/relationships/image" Target="../media/image12.pn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tags" Target="../tags/tag116.xml"/><Relationship Id="rId16" Type="http://schemas.openxmlformats.org/officeDocument/2006/relationships/image" Target="../media/image112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107.png"/><Relationship Id="rId5" Type="http://schemas.openxmlformats.org/officeDocument/2006/relationships/tags" Target="../tags/tag119.xml"/><Relationship Id="rId15" Type="http://schemas.openxmlformats.org/officeDocument/2006/relationships/image" Target="../media/image111.png"/><Relationship Id="rId10" Type="http://schemas.openxmlformats.org/officeDocument/2006/relationships/image" Target="../media/image12.png"/><Relationship Id="rId4" Type="http://schemas.openxmlformats.org/officeDocument/2006/relationships/tags" Target="../tags/tag118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8.png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117.png"/><Relationship Id="rId2" Type="http://schemas.openxmlformats.org/officeDocument/2006/relationships/tags" Target="../tags/tag123.xml"/><Relationship Id="rId16" Type="http://schemas.openxmlformats.org/officeDocument/2006/relationships/image" Target="../media/image121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116.png"/><Relationship Id="rId5" Type="http://schemas.openxmlformats.org/officeDocument/2006/relationships/tags" Target="../tags/tag126.xml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tags" Target="../tags/tag125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tags" Target="../tags/tag131.xml"/><Relationship Id="rId21" Type="http://schemas.openxmlformats.org/officeDocument/2006/relationships/image" Target="../media/image124.png"/><Relationship Id="rId7" Type="http://schemas.openxmlformats.org/officeDocument/2006/relationships/tags" Target="../tags/tag135.xml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119.png"/><Relationship Id="rId2" Type="http://schemas.openxmlformats.org/officeDocument/2006/relationships/tags" Target="../tags/tag130.xml"/><Relationship Id="rId16" Type="http://schemas.openxmlformats.org/officeDocument/2006/relationships/image" Target="../media/image118.png"/><Relationship Id="rId20" Type="http://schemas.openxmlformats.org/officeDocument/2006/relationships/image" Target="../media/image123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15" Type="http://schemas.openxmlformats.org/officeDocument/2006/relationships/image" Target="../media/image117.png"/><Relationship Id="rId10" Type="http://schemas.openxmlformats.org/officeDocument/2006/relationships/tags" Target="../tags/tag138.xml"/><Relationship Id="rId19" Type="http://schemas.openxmlformats.org/officeDocument/2006/relationships/image" Target="../media/image122.pn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116.png"/><Relationship Id="rId22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tags" Target="../tags/tag141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5.png"/><Relationship Id="rId5" Type="http://schemas.openxmlformats.org/officeDocument/2006/relationships/tags" Target="../tags/tag143.xml"/><Relationship Id="rId10" Type="http://schemas.openxmlformats.org/officeDocument/2006/relationships/image" Target="../media/image127.png"/><Relationship Id="rId4" Type="http://schemas.openxmlformats.org/officeDocument/2006/relationships/tags" Target="../tags/tag142.xml"/><Relationship Id="rId9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24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19.png"/><Relationship Id="rId42" Type="http://schemas.openxmlformats.org/officeDocument/2006/relationships/image" Target="../media/image2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18.png"/><Relationship Id="rId38" Type="http://schemas.openxmlformats.org/officeDocument/2006/relationships/image" Target="../media/image23.png"/><Relationship Id="rId46" Type="http://schemas.openxmlformats.org/officeDocument/2006/relationships/image" Target="../media/image31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14.png"/><Relationship Id="rId41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17.png"/><Relationship Id="rId37" Type="http://schemas.openxmlformats.org/officeDocument/2006/relationships/image" Target="../media/image22.png"/><Relationship Id="rId40" Type="http://schemas.openxmlformats.org/officeDocument/2006/relationships/image" Target="../media/image25.png"/><Relationship Id="rId45" Type="http://schemas.openxmlformats.org/officeDocument/2006/relationships/image" Target="../media/image30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13.png"/><Relationship Id="rId36" Type="http://schemas.openxmlformats.org/officeDocument/2006/relationships/image" Target="../media/image21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6.png"/><Relationship Id="rId44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15.png"/><Relationship Id="rId35" Type="http://schemas.openxmlformats.org/officeDocument/2006/relationships/image" Target="../media/image20.png"/><Relationship Id="rId43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146.xml"/><Relationship Id="rId7" Type="http://schemas.openxmlformats.org/officeDocument/2006/relationships/image" Target="../media/image128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2.png"/><Relationship Id="rId5" Type="http://schemas.openxmlformats.org/officeDocument/2006/relationships/tags" Target="../tags/tag148.xml"/><Relationship Id="rId10" Type="http://schemas.openxmlformats.org/officeDocument/2006/relationships/image" Target="../media/image131.png"/><Relationship Id="rId4" Type="http://schemas.openxmlformats.org/officeDocument/2006/relationships/tags" Target="../tags/tag147.xml"/><Relationship Id="rId9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136.png"/><Relationship Id="rId3" Type="http://schemas.openxmlformats.org/officeDocument/2006/relationships/tags" Target="../tags/tag15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tags" Target="../tags/tag150.xml"/><Relationship Id="rId16" Type="http://schemas.openxmlformats.org/officeDocument/2006/relationships/image" Target="../media/image139.png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image" Target="../media/image134.png"/><Relationship Id="rId5" Type="http://schemas.openxmlformats.org/officeDocument/2006/relationships/tags" Target="../tags/tag153.xml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tags" Target="../tags/tag152.xml"/><Relationship Id="rId9" Type="http://schemas.openxmlformats.org/officeDocument/2006/relationships/image" Target="../media/image12.png"/><Relationship Id="rId14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9.png"/><Relationship Id="rId3" Type="http://schemas.openxmlformats.org/officeDocument/2006/relationships/tags" Target="../tags/tag157.xml"/><Relationship Id="rId21" Type="http://schemas.openxmlformats.org/officeDocument/2006/relationships/image" Target="../media/image144.png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image" Target="../media/image132.png"/><Relationship Id="rId25" Type="http://schemas.openxmlformats.org/officeDocument/2006/relationships/image" Target="../media/image148.png"/><Relationship Id="rId2" Type="http://schemas.openxmlformats.org/officeDocument/2006/relationships/tags" Target="../tags/tag156.xml"/><Relationship Id="rId16" Type="http://schemas.openxmlformats.org/officeDocument/2006/relationships/image" Target="../media/image131.png"/><Relationship Id="rId20" Type="http://schemas.openxmlformats.org/officeDocument/2006/relationships/image" Target="../media/image143.png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image" Target="../media/image147.png"/><Relationship Id="rId5" Type="http://schemas.openxmlformats.org/officeDocument/2006/relationships/tags" Target="../tags/tag159.xml"/><Relationship Id="rId15" Type="http://schemas.openxmlformats.org/officeDocument/2006/relationships/image" Target="../media/image141.png"/><Relationship Id="rId23" Type="http://schemas.openxmlformats.org/officeDocument/2006/relationships/image" Target="../media/image146.png"/><Relationship Id="rId10" Type="http://schemas.openxmlformats.org/officeDocument/2006/relationships/tags" Target="../tags/tag164.xml"/><Relationship Id="rId19" Type="http://schemas.openxmlformats.org/officeDocument/2006/relationships/image" Target="../media/image142.png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notesSlide" Target="../notesSlides/notesSlide9.xml"/><Relationship Id="rId22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Relationship Id="rId5" Type="http://schemas.openxmlformats.org/officeDocument/2006/relationships/image" Target="../media/image149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9.xml"/><Relationship Id="rId7" Type="http://schemas.openxmlformats.org/officeDocument/2006/relationships/image" Target="../media/image3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39.png"/><Relationship Id="rId2" Type="http://schemas.openxmlformats.org/officeDocument/2006/relationships/tags" Target="../tags/tag32.xml"/><Relationship Id="rId16" Type="http://schemas.openxmlformats.org/officeDocument/2006/relationships/image" Target="../media/image43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38.png"/><Relationship Id="rId5" Type="http://schemas.openxmlformats.org/officeDocument/2006/relationships/tags" Target="../tags/tag3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34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tags" Target="../tags/tag50.xml"/><Relationship Id="rId18" Type="http://schemas.openxmlformats.org/officeDocument/2006/relationships/image" Target="../media/image45.png"/><Relationship Id="rId26" Type="http://schemas.openxmlformats.org/officeDocument/2006/relationships/image" Target="../media/image50.png"/><Relationship Id="rId3" Type="http://schemas.openxmlformats.org/officeDocument/2006/relationships/tags" Target="../tags/tag40.xml"/><Relationship Id="rId21" Type="http://schemas.openxmlformats.org/officeDocument/2006/relationships/image" Target="../media/image20.png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image" Target="../media/image23.png"/><Relationship Id="rId25" Type="http://schemas.openxmlformats.org/officeDocument/2006/relationships/image" Target="../media/image49.png"/><Relationship Id="rId2" Type="http://schemas.openxmlformats.org/officeDocument/2006/relationships/tags" Target="../tags/tag39.xml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image" Target="../media/image13.png"/><Relationship Id="rId5" Type="http://schemas.openxmlformats.org/officeDocument/2006/relationships/tags" Target="../tags/tag42.xml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10" Type="http://schemas.openxmlformats.org/officeDocument/2006/relationships/tags" Target="../tags/tag47.xml"/><Relationship Id="rId19" Type="http://schemas.openxmlformats.org/officeDocument/2006/relationships/image" Target="../media/image46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image" Target="../media/image53.png"/><Relationship Id="rId26" Type="http://schemas.openxmlformats.org/officeDocument/2006/relationships/image" Target="../media/image20.png"/><Relationship Id="rId3" Type="http://schemas.openxmlformats.org/officeDocument/2006/relationships/tags" Target="../tags/tag53.xml"/><Relationship Id="rId21" Type="http://schemas.openxmlformats.org/officeDocument/2006/relationships/image" Target="../media/image56.pn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52.png"/><Relationship Id="rId25" Type="http://schemas.openxmlformats.org/officeDocument/2006/relationships/image" Target="../media/image22.png"/><Relationship Id="rId2" Type="http://schemas.openxmlformats.org/officeDocument/2006/relationships/tags" Target="../tags/tag52.xml"/><Relationship Id="rId16" Type="http://schemas.openxmlformats.org/officeDocument/2006/relationships/image" Target="../media/image51.tiff"/><Relationship Id="rId20" Type="http://schemas.openxmlformats.org/officeDocument/2006/relationships/image" Target="../media/image55.png"/><Relationship Id="rId29" Type="http://schemas.openxmlformats.org/officeDocument/2006/relationships/image" Target="../media/image58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image" Target="../media/image21.png"/><Relationship Id="rId5" Type="http://schemas.openxmlformats.org/officeDocument/2006/relationships/tags" Target="../tags/tag55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6.png"/><Relationship Id="rId28" Type="http://schemas.openxmlformats.org/officeDocument/2006/relationships/image" Target="../media/image23.png"/><Relationship Id="rId10" Type="http://schemas.openxmlformats.org/officeDocument/2006/relationships/tags" Target="../tags/tag60.xml"/><Relationship Id="rId19" Type="http://schemas.openxmlformats.org/officeDocument/2006/relationships/image" Target="../media/image54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image" Target="../media/image57.png"/><Relationship Id="rId27" Type="http://schemas.openxmlformats.org/officeDocument/2006/relationships/image" Target="../media/image45.png"/><Relationship Id="rId30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image" Target="../media/image46.png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image" Target="../media/image71.pn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image" Target="../media/image64.png"/><Relationship Id="rId33" Type="http://schemas.openxmlformats.org/officeDocument/2006/relationships/image" Target="../media/image70.png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image" Target="../media/image66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image" Target="../media/image23.png"/><Relationship Id="rId32" Type="http://schemas.openxmlformats.org/officeDocument/2006/relationships/image" Target="../media/image69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notesSlide" Target="../notesSlides/notesSlide2.xml"/><Relationship Id="rId28" Type="http://schemas.openxmlformats.org/officeDocument/2006/relationships/image" Target="../media/image20.png"/><Relationship Id="rId36" Type="http://schemas.openxmlformats.org/officeDocument/2006/relationships/image" Target="../media/image47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image" Target="../media/image68.pn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65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image" Target="../media/image74.png"/><Relationship Id="rId5" Type="http://schemas.openxmlformats.org/officeDocument/2006/relationships/image" Target="../media/image11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a 28"/>
          <p:cNvGrpSpPr/>
          <p:nvPr/>
        </p:nvGrpSpPr>
        <p:grpSpPr>
          <a:xfrm>
            <a:off x="5104076" y="1012774"/>
            <a:ext cx="1671004" cy="1800200"/>
            <a:chOff x="5868144" y="2060848"/>
            <a:chExt cx="1671004" cy="1800200"/>
          </a:xfrm>
        </p:grpSpPr>
        <p:pic>
          <p:nvPicPr>
            <p:cNvPr id="31" name="Picture 10" descr="http://scient1fy.files.wordpress.com/2012/09/a1-cartoon-expanding-universe.jpg"/>
            <p:cNvPicPr>
              <a:picLocks noChangeAspect="1" noChangeArrowheads="1"/>
            </p:cNvPicPr>
            <p:nvPr/>
          </p:nvPicPr>
          <p:blipFill>
            <a:blip r:embed="rId3" cstate="print"/>
            <a:srcRect l="39830" t="16753" r="39830" b="16753"/>
            <a:stretch>
              <a:fillRect/>
            </a:stretch>
          </p:blipFill>
          <p:spPr bwMode="auto">
            <a:xfrm>
              <a:off x="6084168" y="2060848"/>
              <a:ext cx="1454980" cy="1741739"/>
            </a:xfrm>
            <a:prstGeom prst="rect">
              <a:avLst/>
            </a:prstGeom>
            <a:noFill/>
          </p:spPr>
        </p:pic>
        <p:sp>
          <p:nvSpPr>
            <p:cNvPr id="35" name="Prostokąt 34"/>
            <p:cNvSpPr/>
            <p:nvPr/>
          </p:nvSpPr>
          <p:spPr>
            <a:xfrm>
              <a:off x="5868144" y="2852936"/>
              <a:ext cx="5040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529" y="1029312"/>
            <a:ext cx="4070190" cy="297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5" cstate="print"/>
          <a:srcRect l="8107" b="19390"/>
          <a:stretch>
            <a:fillRect/>
          </a:stretch>
        </p:blipFill>
        <p:spPr bwMode="auto">
          <a:xfrm>
            <a:off x="20616" y="5922073"/>
            <a:ext cx="2449327" cy="8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6440" y="6179275"/>
            <a:ext cx="1550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695" y="6138120"/>
            <a:ext cx="574489" cy="63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8973" y="6220467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Prostokąt 36"/>
          <p:cNvSpPr/>
          <p:nvPr/>
        </p:nvSpPr>
        <p:spPr>
          <a:xfrm>
            <a:off x="-1" y="188640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Matrix Product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States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in Quantum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Metrology</a:t>
            </a:r>
            <a:endParaRPr lang="en-US" sz="2400" b="1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19510" y="5105867"/>
            <a:ext cx="879985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000" dirty="0" smtClean="0"/>
          </a:p>
          <a:p>
            <a:pPr algn="ctr"/>
            <a:r>
              <a:rPr lang="pl-PL" sz="2000" dirty="0" smtClean="0"/>
              <a:t>R. </a:t>
            </a:r>
            <a:r>
              <a:rPr lang="pl-PL" sz="2000" dirty="0" err="1" smtClean="0"/>
              <a:t>Demkowicz</a:t>
            </a:r>
            <a:r>
              <a:rPr lang="pl-PL" sz="2000" dirty="0" smtClean="0"/>
              <a:t>-Dobrzański,</a:t>
            </a:r>
            <a:r>
              <a:rPr lang="pl-PL" sz="2000" baseline="30000" dirty="0" smtClean="0"/>
              <a:t>,</a:t>
            </a:r>
            <a:r>
              <a:rPr lang="pl-PL" sz="2000" dirty="0" smtClean="0"/>
              <a:t> M. Jarzyna, K .</a:t>
            </a:r>
            <a:r>
              <a:rPr lang="pl-PL" sz="2000" dirty="0" err="1" smtClean="0"/>
              <a:t>Chabuda</a:t>
            </a:r>
            <a:r>
              <a:rPr lang="pl-PL" sz="2000" dirty="0" smtClean="0"/>
              <a:t> </a:t>
            </a:r>
            <a:endParaRPr lang="pl-PL" i="1" baseline="30000" dirty="0"/>
          </a:p>
          <a:p>
            <a:pPr algn="ctr"/>
            <a:r>
              <a:rPr lang="pl-PL" i="1" dirty="0" err="1" smtClean="0"/>
              <a:t>Faculty</a:t>
            </a:r>
            <a:r>
              <a:rPr lang="pl-PL" i="1" dirty="0" smtClean="0"/>
              <a:t> of </a:t>
            </a:r>
            <a:r>
              <a:rPr lang="pl-PL" i="1" dirty="0" err="1" smtClean="0"/>
              <a:t>Physics</a:t>
            </a:r>
            <a:r>
              <a:rPr lang="pl-PL" i="1" dirty="0" smtClean="0"/>
              <a:t>, University of Warsaw, Poland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algn="ctr"/>
            <a:endParaRPr lang="pl-PL" i="1" dirty="0" smtClean="0"/>
          </a:p>
          <a:p>
            <a:pPr algn="ctr"/>
            <a:endParaRPr lang="pl-PL" i="1" dirty="0" smtClean="0"/>
          </a:p>
          <a:p>
            <a:pPr algn="ctr"/>
            <a:endParaRPr lang="en-US" dirty="0"/>
          </a:p>
        </p:txBody>
      </p:sp>
      <p:sp>
        <p:nvSpPr>
          <p:cNvPr id="30722" name="AutoShape 2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Picture 8" descr="http://anvil-project.net/upgraded_site/wordpress/wp-content/uploads/2013/02/Seventh_Framework_Programme_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36279" y="6166226"/>
            <a:ext cx="737680" cy="59949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0109" y="6286376"/>
            <a:ext cx="1782339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siqs logo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s://encrypted-tbn2.gstatic.com/images?q=tbn:ANd9GcRYadEsmptnSrOUEJken35wrhhHAnQYucrCEmr86LMpn0z9zPNU5Cmo5_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08982" y="6146754"/>
            <a:ext cx="625252" cy="625252"/>
          </a:xfrm>
          <a:prstGeom prst="rect">
            <a:avLst/>
          </a:prstGeom>
          <a:noFill/>
        </p:spPr>
      </p:pic>
      <p:pic>
        <p:nvPicPr>
          <p:cNvPr id="24" name="Picture 2" descr="Wzorzec atomowy, jeden z g&amp;lstrok;ównych elementów optycznego zegara atomowego, dzia&amp;lstrok;aj&amp;aogon;cy w Krajowym Laboratorium Fizyki Atomowej, Molekularnej i Optycznej (KL FAMO) w Toruniu. (&amp;Zacute;ród&amp;lstrok;o: UMK, Anna Bielawiec-Osi&amp;nacute;ska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45590" y="2237845"/>
            <a:ext cx="4105689" cy="3115110"/>
          </a:xfrm>
          <a:prstGeom prst="rect">
            <a:avLst/>
          </a:prstGeom>
          <a:noFill/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1644" y="1898856"/>
            <a:ext cx="2487494" cy="11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14"/>
          <a:srcRect l="1267" t="1098" r="2312" b="-1098"/>
          <a:stretch/>
        </p:blipFill>
        <p:spPr>
          <a:xfrm>
            <a:off x="5835451" y="3203470"/>
            <a:ext cx="2443668" cy="12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</a:rPr>
              <a:t>Basic </a:t>
            </a:r>
            <a:r>
              <a:rPr lang="pl-PL" sz="3600" b="1" dirty="0" err="1" smtClean="0">
                <a:solidFill>
                  <a:prstClr val="black"/>
                </a:solidFill>
              </a:rPr>
              <a:t>scheme</a:t>
            </a:r>
            <a:r>
              <a:rPr lang="pl-PL" sz="3600" b="1" dirty="0" smtClean="0">
                <a:solidFill>
                  <a:prstClr val="black"/>
                </a:solidFill>
              </a:rPr>
              <a:t> of </a:t>
            </a:r>
            <a:r>
              <a:rPr lang="pl-PL" sz="3600" b="1" dirty="0" err="1" smtClean="0">
                <a:solidFill>
                  <a:prstClr val="black"/>
                </a:solidFill>
              </a:rPr>
              <a:t>atomic</a:t>
            </a:r>
            <a:r>
              <a:rPr lang="pl-PL" sz="3600" b="1" dirty="0" smtClean="0">
                <a:solidFill>
                  <a:prstClr val="black"/>
                </a:solidFill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</a:rPr>
              <a:t>clock</a:t>
            </a:r>
            <a:r>
              <a:rPr lang="pl-PL" sz="3600" b="1" dirty="0" smtClean="0">
                <a:solidFill>
                  <a:prstClr val="black"/>
                </a:solidFill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</a:rPr>
              <a:t>operation</a:t>
            </a:r>
            <a:endParaRPr lang="pl-PL" sz="3600" b="1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5148064" y="4005064"/>
            <a:ext cx="3456384" cy="2721669"/>
            <a:chOff x="5148064" y="4005064"/>
            <a:chExt cx="3456384" cy="2721669"/>
          </a:xfrm>
        </p:grpSpPr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8064" y="4005064"/>
              <a:ext cx="3456384" cy="2375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rostokąt 8"/>
            <p:cNvSpPr/>
            <p:nvPr/>
          </p:nvSpPr>
          <p:spPr>
            <a:xfrm>
              <a:off x="5698885" y="6388179"/>
              <a:ext cx="19335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optical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atomic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clock</a:t>
              </a:r>
              <a:endParaRPr lang="pl-PL" sz="1600" b="1" dirty="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467545" y="4005064"/>
            <a:ext cx="4320479" cy="2721669"/>
            <a:chOff x="467545" y="4005064"/>
            <a:chExt cx="4320479" cy="2721669"/>
          </a:xfrm>
        </p:grpSpPr>
        <p:sp>
          <p:nvSpPr>
            <p:cNvPr id="10" name="Prostokąt 9"/>
            <p:cNvSpPr/>
            <p:nvPr/>
          </p:nvSpPr>
          <p:spPr>
            <a:xfrm>
              <a:off x="972930" y="6388179"/>
              <a:ext cx="22937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m</a:t>
              </a:r>
              <a:r>
                <a:rPr lang="pl-PL" sz="1600" b="1" smtClean="0">
                  <a:solidFill>
                    <a:srgbClr val="000000"/>
                  </a:solidFill>
                  <a:latin typeface="Times New Roman"/>
                </a:rPr>
                <a:t>icrowave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atomic</a:t>
              </a:r>
              <a:r>
                <a:rPr lang="pl-PL" sz="1600" b="1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600" b="1" dirty="0" err="1" smtClean="0">
                  <a:solidFill>
                    <a:srgbClr val="000000"/>
                  </a:solidFill>
                  <a:latin typeface="Times New Roman"/>
                </a:rPr>
                <a:t>clock</a:t>
              </a:r>
              <a:endParaRPr lang="pl-PL" sz="1600" b="1" dirty="0" smtClean="0">
                <a:solidFill>
                  <a:srgbClr val="000000"/>
                </a:solidFill>
                <a:latin typeface="Times New Roman"/>
              </a:endParaRPr>
            </a:p>
          </p:txBody>
        </p:sp>
        <p:pic>
          <p:nvPicPr>
            <p:cNvPr id="7" name="Picture 2" descr="http://tf.nist.gov/images/nistf1-com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5" y="4293097"/>
              <a:ext cx="1080120" cy="1824586"/>
            </a:xfrm>
            <a:prstGeom prst="rect">
              <a:avLst/>
            </a:prstGeom>
            <a:noFill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815" t="8872" b="7098"/>
            <a:stretch>
              <a:fillRect/>
            </a:stretch>
          </p:blipFill>
          <p:spPr bwMode="auto">
            <a:xfrm rot="10800000" flipV="1">
              <a:off x="2915816" y="5229200"/>
              <a:ext cx="1427365" cy="801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Prostokąt 10"/>
            <p:cNvSpPr/>
            <p:nvPr/>
          </p:nvSpPr>
          <p:spPr>
            <a:xfrm>
              <a:off x="2627784" y="6021288"/>
              <a:ext cx="21602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crystal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oscillator</a:t>
              </a:r>
              <a:endParaRPr lang="en-US" sz="1200" dirty="0"/>
            </a:p>
          </p:txBody>
        </p:sp>
        <p:cxnSp>
          <p:nvCxnSpPr>
            <p:cNvPr id="12" name="Łącznik łamany 11"/>
            <p:cNvCxnSpPr/>
            <p:nvPr/>
          </p:nvCxnSpPr>
          <p:spPr>
            <a:xfrm rot="10800000" flipV="1">
              <a:off x="971600" y="4653136"/>
              <a:ext cx="936104" cy="5351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Kształt 12"/>
            <p:cNvCxnSpPr/>
            <p:nvPr/>
          </p:nvCxnSpPr>
          <p:spPr>
            <a:xfrm>
              <a:off x="1547664" y="5795558"/>
              <a:ext cx="1368152" cy="9706"/>
            </a:xfrm>
            <a:prstGeom prst="bentConnector3">
              <a:avLst>
                <a:gd name="adj1" fmla="val -3043"/>
              </a:avLst>
            </a:prstGeom>
            <a:ln w="19050">
              <a:solidFill>
                <a:srgbClr val="0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rostokąt 13"/>
            <p:cNvSpPr/>
            <p:nvPr/>
          </p:nvSpPr>
          <p:spPr>
            <a:xfrm>
              <a:off x="1043608" y="5949280"/>
              <a:ext cx="21602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feedback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correction</a:t>
              </a:r>
              <a:endParaRPr lang="en-US" sz="1200" dirty="0"/>
            </a:p>
          </p:txBody>
        </p:sp>
        <p:cxnSp>
          <p:nvCxnSpPr>
            <p:cNvPr id="18" name="Kształt 12"/>
            <p:cNvCxnSpPr>
              <a:stCxn id="8" idx="0"/>
              <a:endCxn id="20482" idx="3"/>
            </p:cNvCxnSpPr>
            <p:nvPr/>
          </p:nvCxnSpPr>
          <p:spPr>
            <a:xfrm rot="16200000" flipV="1">
              <a:off x="3112989" y="4712691"/>
              <a:ext cx="498849" cy="534170"/>
            </a:xfrm>
            <a:prstGeom prst="bentConnector2">
              <a:avLst/>
            </a:prstGeom>
            <a:ln w="19050">
              <a:solidFill>
                <a:srgbClr val="00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482" name="Picture 2" descr="http://www.e-opthos.com/GMP.7.15.10%20004.cro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63688" y="4293096"/>
              <a:ext cx="1331640" cy="874510"/>
            </a:xfrm>
            <a:prstGeom prst="rect">
              <a:avLst/>
            </a:prstGeom>
            <a:noFill/>
          </p:spPr>
        </p:pic>
        <p:sp>
          <p:nvSpPr>
            <p:cNvPr id="25" name="Prostokąt 24"/>
            <p:cNvSpPr/>
            <p:nvPr/>
          </p:nvSpPr>
          <p:spPr>
            <a:xfrm>
              <a:off x="1475656" y="4005064"/>
              <a:ext cx="21602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microwave</a:t>
              </a:r>
              <a:r>
                <a:rPr lang="pl-PL" sz="1200" dirty="0" smtClean="0">
                  <a:solidFill>
                    <a:prstClr val="black"/>
                  </a:solidFill>
                </a:rPr>
                <a:t> generator</a:t>
              </a:r>
              <a:endParaRPr lang="en-US" sz="1200" dirty="0"/>
            </a:p>
          </p:txBody>
        </p:sp>
      </p:grpSp>
      <p:pic>
        <p:nvPicPr>
          <p:cNvPr id="19" name="Obraz 18" descr="Figure 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1340768"/>
            <a:ext cx="7236296" cy="233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Łącznik prosty 67"/>
          <p:cNvCxnSpPr/>
          <p:nvPr/>
        </p:nvCxnSpPr>
        <p:spPr>
          <a:xfrm>
            <a:off x="5940152" y="4077074"/>
            <a:ext cx="86409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2 1" descr="http://tf.nist.gov/images/nistf1-comp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5838" y="902567"/>
            <a:ext cx="2390775" cy="4038601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51520" y="5085184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Cs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atomic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fountain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clock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(NIST)</a:t>
            </a:r>
          </a:p>
        </p:txBody>
      </p:sp>
      <p:pic>
        <p:nvPicPr>
          <p:cNvPr id="6" name="Obraz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2771800" y="1340768"/>
            <a:ext cx="1165864" cy="297638"/>
          </a:xfrm>
          <a:prstGeom prst="rect">
            <a:avLst/>
          </a:prstGeom>
          <a:noFill/>
          <a:ln/>
          <a:effectLst/>
        </p:spPr>
      </p:pic>
      <p:grpSp>
        <p:nvGrpSpPr>
          <p:cNvPr id="7" name="Grupa 6"/>
          <p:cNvGrpSpPr/>
          <p:nvPr/>
        </p:nvGrpSpPr>
        <p:grpSpPr>
          <a:xfrm>
            <a:off x="179512" y="5589241"/>
            <a:ext cx="3985220" cy="1051790"/>
            <a:chOff x="179512" y="5589241"/>
            <a:chExt cx="3985220" cy="105179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179512" y="6093296"/>
              <a:ext cx="10801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 cstate="print"/>
            <a:stretch>
              <a:fillRect/>
            </a:stretch>
          </p:blipFill>
          <p:spPr bwMode="auto">
            <a:xfrm>
              <a:off x="395536" y="5805264"/>
              <a:ext cx="514352" cy="2663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0" name="Łącznik prosty 9"/>
            <p:cNvCxnSpPr/>
            <p:nvPr/>
          </p:nvCxnSpPr>
          <p:spPr>
            <a:xfrm flipV="1">
              <a:off x="1187624" y="5805264"/>
              <a:ext cx="792088" cy="2880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1187624" y="6093296"/>
              <a:ext cx="792088" cy="3600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>
              <a:off x="1979712" y="5805264"/>
              <a:ext cx="720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>
              <a:off x="1979712" y="6453336"/>
              <a:ext cx="720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1979712" y="5589241"/>
              <a:ext cx="476633" cy="15201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5" name="Obraz 14" descr="TP_tmp.emf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1977094" y="6489012"/>
              <a:ext cx="476633" cy="1520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6" name="Łącznik prosty ze strzałką 15"/>
            <p:cNvCxnSpPr/>
            <p:nvPr/>
          </p:nvCxnSpPr>
          <p:spPr>
            <a:xfrm>
              <a:off x="2627784" y="5877272"/>
              <a:ext cx="0" cy="50405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Obraz 16" descr="TP_tmp.emf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7" cstate="print"/>
            <a:stretch>
              <a:fillRect/>
            </a:stretch>
          </p:blipFill>
          <p:spPr bwMode="auto">
            <a:xfrm>
              <a:off x="2699792" y="6021288"/>
              <a:ext cx="1464940" cy="19068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8" name="Prostokąt 17"/>
            <p:cNvSpPr/>
            <p:nvPr/>
          </p:nvSpPr>
          <p:spPr>
            <a:xfrm>
              <a:off x="1403648" y="5949280"/>
              <a:ext cx="1297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err="1" smtClean="0">
                  <a:solidFill>
                    <a:srgbClr val="000000"/>
                  </a:solidFill>
                  <a:latin typeface="Times New Roman"/>
                </a:rPr>
                <a:t>clock</a:t>
              </a:r>
              <a:r>
                <a:rPr lang="pl-PL" sz="140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400" dirty="0" err="1" smtClean="0">
                  <a:solidFill>
                    <a:srgbClr val="000000"/>
                  </a:solidFill>
                  <a:latin typeface="Times New Roman"/>
                </a:rPr>
                <a:t>transition</a:t>
              </a:r>
              <a:endParaRPr lang="pl-PL" sz="1400" dirty="0" smtClean="0">
                <a:solidFill>
                  <a:srgbClr val="000000"/>
                </a:solidFill>
                <a:latin typeface="Times New Roman"/>
              </a:endParaRPr>
            </a:p>
          </p:txBody>
        </p:sp>
        <p:pic>
          <p:nvPicPr>
            <p:cNvPr id="19" name="Obraz 18" descr="TP_tmp.emf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8" cstate="print"/>
            <a:stretch>
              <a:fillRect/>
            </a:stretch>
          </p:blipFill>
          <p:spPr bwMode="auto">
            <a:xfrm>
              <a:off x="2771800" y="6381328"/>
              <a:ext cx="209169" cy="20916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0" name="Obraz 19" descr="TP_tmp.emf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9" cstate="print"/>
            <a:stretch>
              <a:fillRect/>
            </a:stretch>
          </p:blipFill>
          <p:spPr bwMode="auto">
            <a:xfrm>
              <a:off x="2798315" y="5690727"/>
              <a:ext cx="190533" cy="20878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1" name="Elipsa 20"/>
          <p:cNvSpPr/>
          <p:nvPr/>
        </p:nvSpPr>
        <p:spPr>
          <a:xfrm>
            <a:off x="1547664" y="4005064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az 2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0" cstate="print"/>
          <a:stretch>
            <a:fillRect/>
          </a:stretch>
        </p:blipFill>
        <p:spPr bwMode="auto">
          <a:xfrm>
            <a:off x="4365126" y="1238065"/>
            <a:ext cx="1806406" cy="503380"/>
          </a:xfrm>
          <a:prstGeom prst="rect">
            <a:avLst/>
          </a:prstGeom>
          <a:noFill/>
          <a:ln/>
          <a:effectLst/>
        </p:spPr>
      </p:pic>
      <p:sp>
        <p:nvSpPr>
          <p:cNvPr id="26" name="Prostokąt 25"/>
          <p:cNvSpPr/>
          <p:nvPr/>
        </p:nvSpPr>
        <p:spPr>
          <a:xfrm>
            <a:off x="4355976" y="2996952"/>
            <a:ext cx="4329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Exactly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the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same as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in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the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Mach-Zehnder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cxnSp>
        <p:nvCxnSpPr>
          <p:cNvPr id="40" name="Łącznik prosty ze strzałką 39"/>
          <p:cNvCxnSpPr>
            <a:stCxn id="6" idx="3"/>
            <a:endCxn id="22" idx="1"/>
          </p:cNvCxnSpPr>
          <p:nvPr/>
        </p:nvCxnSpPr>
        <p:spPr>
          <a:xfrm>
            <a:off x="3937664" y="1489587"/>
            <a:ext cx="427462" cy="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>
            <a:stCxn id="22" idx="3"/>
          </p:cNvCxnSpPr>
          <p:nvPr/>
        </p:nvCxnSpPr>
        <p:spPr>
          <a:xfrm>
            <a:off x="6171532" y="1489755"/>
            <a:ext cx="419515" cy="4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/>
          <p:cNvCxnSpPr/>
          <p:nvPr/>
        </p:nvCxnSpPr>
        <p:spPr>
          <a:xfrm flipV="1">
            <a:off x="2796039" y="2100752"/>
            <a:ext cx="494827" cy="24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rostokąt 44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Ramsey </a:t>
            </a:r>
            <a:r>
              <a:rPr lang="pl-PL" sz="4400" b="1" dirty="0" err="1" smtClean="0">
                <a:solidFill>
                  <a:prstClr val="black"/>
                </a:solidFill>
              </a:rPr>
              <a:t>interrogation</a:t>
            </a: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endParaRPr lang="en-US" sz="4400" b="1" dirty="0" smtClean="0">
              <a:solidFill>
                <a:prstClr val="black"/>
              </a:solidFill>
            </a:endParaRPr>
          </a:p>
        </p:txBody>
      </p:sp>
      <p:cxnSp>
        <p:nvCxnSpPr>
          <p:cNvPr id="47" name="Łącznik prosty 46"/>
          <p:cNvCxnSpPr/>
          <p:nvPr/>
        </p:nvCxnSpPr>
        <p:spPr>
          <a:xfrm>
            <a:off x="5004048" y="4077072"/>
            <a:ext cx="36004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/>
          <p:cNvCxnSpPr/>
          <p:nvPr/>
        </p:nvCxnSpPr>
        <p:spPr>
          <a:xfrm>
            <a:off x="5796136" y="4725144"/>
            <a:ext cx="936104" cy="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Prostokąt 49"/>
          <p:cNvSpPr/>
          <p:nvPr/>
        </p:nvSpPr>
        <p:spPr>
          <a:xfrm>
            <a:off x="6156176" y="3861050"/>
            <a:ext cx="504056" cy="432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51" name="Obraz 5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298009" y="3966842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Łącznik prosty 53"/>
          <p:cNvCxnSpPr/>
          <p:nvPr/>
        </p:nvCxnSpPr>
        <p:spPr>
          <a:xfrm flipH="1" flipV="1">
            <a:off x="7251006" y="4470789"/>
            <a:ext cx="345330" cy="239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90" y="1772816"/>
            <a:ext cx="158627" cy="153308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28" y="1263947"/>
            <a:ext cx="2127048" cy="418476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2017819" y="2820756"/>
            <a:ext cx="435908" cy="160887"/>
          </a:xfrm>
          <a:prstGeom prst="rect">
            <a:avLst/>
          </a:prstGeom>
          <a:noFill/>
          <a:ln/>
          <a:effectLst/>
        </p:spPr>
      </p:pic>
      <p:pic>
        <p:nvPicPr>
          <p:cNvPr id="27" name="Obraz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79" y="1880119"/>
            <a:ext cx="4738032" cy="419251"/>
          </a:xfrm>
          <a:prstGeom prst="rect">
            <a:avLst/>
          </a:prstGeom>
          <a:noFill/>
          <a:ln/>
          <a:effectLst/>
        </p:spPr>
      </p:pic>
      <p:pic>
        <p:nvPicPr>
          <p:cNvPr id="28" name="Obraz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1" y="2451050"/>
            <a:ext cx="2373429" cy="370190"/>
          </a:xfrm>
          <a:prstGeom prst="rect">
            <a:avLst/>
          </a:prstGeom>
          <a:noFill/>
          <a:ln/>
          <a:effectLst/>
        </p:spPr>
      </p:pic>
      <p:pic>
        <p:nvPicPr>
          <p:cNvPr id="29" name="Obraz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69" y="2420888"/>
            <a:ext cx="2323905" cy="370190"/>
          </a:xfrm>
          <a:prstGeom prst="rect">
            <a:avLst/>
          </a:prstGeom>
          <a:noFill/>
          <a:ln/>
          <a:effectLst/>
        </p:spPr>
      </p:pic>
      <p:pic>
        <p:nvPicPr>
          <p:cNvPr id="30" name="Obraz 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25" y="3429000"/>
            <a:ext cx="2437143" cy="235714"/>
          </a:xfrm>
          <a:prstGeom prst="rect">
            <a:avLst/>
          </a:prstGeom>
          <a:noFill/>
          <a:ln/>
          <a:effectLst/>
        </p:spPr>
      </p:pic>
      <p:cxnSp>
        <p:nvCxnSpPr>
          <p:cNvPr id="55" name="Łącznik prosty 54"/>
          <p:cNvCxnSpPr/>
          <p:nvPr/>
        </p:nvCxnSpPr>
        <p:spPr>
          <a:xfrm flipV="1">
            <a:off x="7092280" y="4062107"/>
            <a:ext cx="504056" cy="3829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>
          <a:xfrm flipV="1">
            <a:off x="6732240" y="4437112"/>
            <a:ext cx="395695" cy="2730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Prostokąt 56"/>
          <p:cNvSpPr/>
          <p:nvPr/>
        </p:nvSpPr>
        <p:spPr>
          <a:xfrm>
            <a:off x="6962644" y="4322575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58" name="Łącznik prosty 57"/>
          <p:cNvCxnSpPr/>
          <p:nvPr/>
        </p:nvCxnSpPr>
        <p:spPr>
          <a:xfrm>
            <a:off x="6804248" y="4062107"/>
            <a:ext cx="288032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/>
          <p:cNvCxnSpPr/>
          <p:nvPr/>
        </p:nvCxnSpPr>
        <p:spPr>
          <a:xfrm flipH="1" flipV="1">
            <a:off x="5450806" y="4485754"/>
            <a:ext cx="345330" cy="2393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Łącznik prosty 63"/>
          <p:cNvCxnSpPr/>
          <p:nvPr/>
        </p:nvCxnSpPr>
        <p:spPr>
          <a:xfrm flipV="1">
            <a:off x="5364088" y="4077072"/>
            <a:ext cx="576064" cy="3829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Łącznik prosty 64"/>
          <p:cNvCxnSpPr/>
          <p:nvPr/>
        </p:nvCxnSpPr>
        <p:spPr>
          <a:xfrm flipV="1">
            <a:off x="5076056" y="4509120"/>
            <a:ext cx="281062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Prostokąt 65"/>
          <p:cNvSpPr/>
          <p:nvPr/>
        </p:nvSpPr>
        <p:spPr>
          <a:xfrm>
            <a:off x="5148064" y="4365104"/>
            <a:ext cx="504056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71" name="Obraz 70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9" cstate="print"/>
          <a:stretch>
            <a:fillRect/>
          </a:stretch>
        </p:blipFill>
        <p:spPr bwMode="auto">
          <a:xfrm>
            <a:off x="4644008" y="4653136"/>
            <a:ext cx="342901" cy="251004"/>
          </a:xfrm>
          <a:prstGeom prst="rect">
            <a:avLst/>
          </a:prstGeom>
          <a:noFill/>
          <a:ln/>
          <a:effectLst/>
        </p:spPr>
      </p:pic>
      <p:sp>
        <p:nvSpPr>
          <p:cNvPr id="72" name="Schemat blokowy: opóźnienie 71"/>
          <p:cNvSpPr/>
          <p:nvPr/>
        </p:nvSpPr>
        <p:spPr>
          <a:xfrm>
            <a:off x="7740352" y="3861048"/>
            <a:ext cx="576064" cy="43204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0" name="Obraz 79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0" cstate="print"/>
          <a:stretch>
            <a:fillRect/>
          </a:stretch>
        </p:blipFill>
        <p:spPr bwMode="auto">
          <a:xfrm>
            <a:off x="7850773" y="3933056"/>
            <a:ext cx="276981" cy="177086"/>
          </a:xfrm>
          <a:prstGeom prst="rect">
            <a:avLst/>
          </a:prstGeom>
          <a:noFill/>
          <a:ln/>
          <a:effectLst/>
        </p:spPr>
      </p:pic>
      <p:sp>
        <p:nvSpPr>
          <p:cNvPr id="78" name="Schemat blokowy: opóźnienie 77"/>
          <p:cNvSpPr/>
          <p:nvPr/>
        </p:nvSpPr>
        <p:spPr>
          <a:xfrm>
            <a:off x="7740352" y="4509120"/>
            <a:ext cx="576064" cy="43204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9" name="Obraz 78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 cstate="print"/>
          <a:stretch>
            <a:fillRect/>
          </a:stretch>
        </p:blipFill>
        <p:spPr bwMode="auto">
          <a:xfrm>
            <a:off x="7850521" y="4581128"/>
            <a:ext cx="277486" cy="201670"/>
          </a:xfrm>
          <a:prstGeom prst="rect">
            <a:avLst/>
          </a:prstGeom>
          <a:noFill/>
          <a:ln/>
          <a:effectLst/>
        </p:spPr>
      </p:pic>
      <p:sp>
        <p:nvSpPr>
          <p:cNvPr id="84" name="Prostokąt 83"/>
          <p:cNvSpPr/>
          <p:nvPr/>
        </p:nvSpPr>
        <p:spPr>
          <a:xfrm>
            <a:off x="4355975" y="5132541"/>
            <a:ext cx="4307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Frequency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difference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estimation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precision</a:t>
            </a:r>
          </a:p>
        </p:txBody>
      </p:sp>
      <p:pic>
        <p:nvPicPr>
          <p:cNvPr id="23" name="Obraz 2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09" y="5786744"/>
            <a:ext cx="1208571" cy="3342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31214E-6 L 0.00382 -0.228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22821 C 0.00434 -0.24925 0.00434 -0.27052 0.00538 -0.29156 C 0.00573 -0.29734 0.00903 -0.30705 0.01024 -0.3126 C 0.01111 -0.31676 0.01337 -0.32532 0.01337 -0.32509 C 0.01285 -0.33804 0.01267 -0.35075 0.01181 -0.36347 C 0.01163 -0.36624 0.01042 -0.36902 0.01024 -0.37179 C 0.00885 -0.38729 0.01111 -0.40809 0.00226 -0.42058 C 0.00122 -0.41642 0.00017 -0.41202 -0.00087 -0.40786 C -0.00139 -0.40578 -0.00243 -0.40139 -0.00243 -0.40116 C -0.00851 -0.32809 0.00069 -0.25665 0.00069 -0.18382 " pathEditMode="relative" rAng="0" ptsTypes="fffffffff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8382 L 0.00069 -0.120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21" grpId="2" animBg="1"/>
      <p:bldP spid="21" grpId="3" animBg="1"/>
      <p:bldP spid="26" grpId="0"/>
      <p:bldP spid="50" grpId="0" animBg="1"/>
      <p:bldP spid="57" grpId="0" animBg="1"/>
      <p:bldP spid="66" grpId="0" animBg="1"/>
      <p:bldP spid="72" grpId="0" animBg="1"/>
      <p:bldP spid="78" grpId="0" animBg="1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332656"/>
            <a:ext cx="8964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Why</a:t>
            </a:r>
            <a:r>
              <a:rPr lang="pl-PL" sz="4400" b="1" dirty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atomic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clocks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are</a:t>
            </a:r>
            <a:r>
              <a:rPr lang="pl-PL" sz="4400" b="1" dirty="0" smtClean="0">
                <a:solidFill>
                  <a:prstClr val="black"/>
                </a:solidFill>
              </a:rPr>
              <a:t> not </a:t>
            </a:r>
            <a:r>
              <a:rPr lang="pl-PL" sz="4400" b="1" dirty="0" err="1" smtClean="0">
                <a:solidFill>
                  <a:prstClr val="black"/>
                </a:solidFill>
              </a:rPr>
              <a:t>just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optical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interferometers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divided</a:t>
            </a:r>
            <a:r>
              <a:rPr lang="pl-PL" sz="4400" b="1" dirty="0" smtClean="0">
                <a:solidFill>
                  <a:prstClr val="black"/>
                </a:solidFill>
              </a:rPr>
              <a:t> by „T”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41276" y="2152504"/>
            <a:ext cx="8424936" cy="347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 smtClean="0"/>
              <a:t>Freedom</a:t>
            </a:r>
            <a:r>
              <a:rPr lang="pl-PL" sz="2000" dirty="0" smtClean="0"/>
              <a:t> </a:t>
            </a:r>
            <a:r>
              <a:rPr lang="pl-PL" sz="2000" dirty="0"/>
              <a:t>in </a:t>
            </a:r>
            <a:r>
              <a:rPr lang="pl-PL" sz="2000" dirty="0" err="1"/>
              <a:t>choosing</a:t>
            </a:r>
            <a:r>
              <a:rPr lang="pl-PL" sz="2000" dirty="0"/>
              <a:t> </a:t>
            </a:r>
            <a:r>
              <a:rPr lang="pl-PL" sz="2000" dirty="0" err="1"/>
              <a:t>time</a:t>
            </a:r>
            <a:r>
              <a:rPr lang="pl-PL" sz="2000" dirty="0"/>
              <a:t> of </a:t>
            </a:r>
            <a:r>
              <a:rPr lang="pl-PL" sz="2000" dirty="0" err="1"/>
              <a:t>evolution</a:t>
            </a:r>
            <a:r>
              <a:rPr lang="pl-PL" sz="2000" dirty="0"/>
              <a:t> </a:t>
            </a:r>
            <a:r>
              <a:rPr lang="pl-PL" sz="2000" dirty="0" err="1"/>
              <a:t>makes</a:t>
            </a:r>
            <a:r>
              <a:rPr lang="pl-PL" sz="2000" dirty="0"/>
              <a:t> „</a:t>
            </a:r>
            <a:r>
              <a:rPr lang="pl-PL" sz="2000" dirty="0" err="1"/>
              <a:t>local</a:t>
            </a:r>
            <a:r>
              <a:rPr lang="pl-PL" sz="2000" dirty="0"/>
              <a:t> </a:t>
            </a:r>
            <a:r>
              <a:rPr lang="pl-PL" sz="2000" dirty="0" err="1"/>
              <a:t>sensing</a:t>
            </a:r>
            <a:r>
              <a:rPr lang="pl-PL" sz="2000" dirty="0"/>
              <a:t>” regime not </a:t>
            </a:r>
            <a:r>
              <a:rPr lang="pl-PL" sz="2000" dirty="0" err="1"/>
              <a:t>well</a:t>
            </a:r>
            <a:r>
              <a:rPr lang="pl-PL" sz="2000" dirty="0"/>
              <a:t> </a:t>
            </a:r>
            <a:r>
              <a:rPr lang="pl-PL" sz="2000" dirty="0" err="1"/>
              <a:t>defined</a:t>
            </a:r>
            <a:r>
              <a:rPr lang="pl-PL" sz="2000" dirty="0"/>
              <a:t> </a:t>
            </a:r>
            <a:r>
              <a:rPr lang="pl-PL" sz="2000" dirty="0" err="1" smtClean="0"/>
              <a:t>apriori</a:t>
            </a:r>
            <a:r>
              <a:rPr lang="pl-PL" sz="2000" dirty="0" smtClean="0"/>
              <a:t> – </a:t>
            </a:r>
            <a:r>
              <a:rPr lang="pl-PL" sz="2000" dirty="0" err="1" smtClean="0"/>
              <a:t>e.g</a:t>
            </a:r>
            <a:r>
              <a:rPr lang="pl-PL" sz="2000" dirty="0" smtClean="0"/>
              <a:t>. </a:t>
            </a:r>
            <a:r>
              <a:rPr lang="pl-PL" sz="2000" dirty="0" err="1" smtClean="0"/>
              <a:t>when</a:t>
            </a:r>
            <a:r>
              <a:rPr lang="pl-PL" sz="2000" dirty="0" smtClean="0"/>
              <a:t> we </a:t>
            </a:r>
            <a:r>
              <a:rPr lang="pl-PL" sz="2000" dirty="0" err="1" smtClean="0"/>
              <a:t>can</a:t>
            </a:r>
            <a:r>
              <a:rPr lang="pl-PL" sz="2000" dirty="0" smtClean="0"/>
              <a:t> </a:t>
            </a:r>
            <a:r>
              <a:rPr lang="pl-PL" sz="2000" dirty="0" err="1" smtClean="0"/>
              <a:t>use</a:t>
            </a:r>
            <a:r>
              <a:rPr lang="pl-PL" sz="2000" dirty="0" smtClean="0"/>
              <a:t> quantum Fisher </a:t>
            </a:r>
            <a:r>
              <a:rPr lang="pl-PL" sz="2000" dirty="0" err="1" smtClean="0"/>
              <a:t>information</a:t>
            </a:r>
            <a:r>
              <a:rPr lang="pl-PL" sz="2000" dirty="0" smtClean="0"/>
              <a:t>?</a:t>
            </a:r>
            <a:br>
              <a:rPr lang="pl-PL" sz="2000" dirty="0" smtClean="0"/>
            </a:br>
            <a:endParaRPr lang="pl-P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prstClr val="black"/>
                </a:solidFill>
              </a:rPr>
              <a:t>In </a:t>
            </a:r>
            <a:r>
              <a:rPr lang="pl-PL" sz="2000" dirty="0" err="1">
                <a:solidFill>
                  <a:prstClr val="black"/>
                </a:solidFill>
              </a:rPr>
              <a:t>atomic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clocks</a:t>
            </a:r>
            <a:r>
              <a:rPr lang="pl-PL" sz="2000" dirty="0">
                <a:solidFill>
                  <a:prstClr val="black"/>
                </a:solidFill>
              </a:rPr>
              <a:t> we </a:t>
            </a:r>
            <a:r>
              <a:rPr lang="pl-PL" sz="2000" dirty="0" err="1">
                <a:solidFill>
                  <a:prstClr val="black"/>
                </a:solidFill>
              </a:rPr>
              <a:t>are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interested</a:t>
            </a:r>
            <a:r>
              <a:rPr lang="pl-PL" sz="2000" dirty="0">
                <a:solidFill>
                  <a:prstClr val="black"/>
                </a:solidFill>
              </a:rPr>
              <a:t> in  </a:t>
            </a:r>
            <a:r>
              <a:rPr lang="pl-PL" sz="2000" dirty="0" err="1">
                <a:solidFill>
                  <a:prstClr val="black"/>
                </a:solidFill>
              </a:rPr>
              <a:t>stabilizing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fluctuating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 smtClean="0">
                <a:solidFill>
                  <a:prstClr val="black"/>
                </a:solidFill>
              </a:rPr>
              <a:t>frequency</a:t>
            </a:r>
            <a:r>
              <a:rPr lang="pl-PL" sz="2000" dirty="0" smtClean="0">
                <a:solidFill>
                  <a:prstClr val="black"/>
                </a:solidFill>
              </a:rPr>
              <a:t> </a:t>
            </a:r>
            <a:r>
              <a:rPr lang="pl-PL" sz="2000" dirty="0">
                <a:solidFill>
                  <a:prstClr val="black"/>
                </a:solidFill>
              </a:rPr>
              <a:t>and not </a:t>
            </a:r>
            <a:r>
              <a:rPr lang="pl-PL" sz="2000" dirty="0" err="1">
                <a:solidFill>
                  <a:prstClr val="black"/>
                </a:solidFill>
              </a:rPr>
              <a:t>measuring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unknown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fixed</a:t>
            </a:r>
            <a:r>
              <a:rPr lang="pl-PL" sz="2000" dirty="0">
                <a:solidFill>
                  <a:prstClr val="black"/>
                </a:solidFill>
              </a:rPr>
              <a:t> </a:t>
            </a:r>
            <a:r>
              <a:rPr lang="pl-PL" sz="2000" dirty="0" err="1">
                <a:solidFill>
                  <a:prstClr val="black"/>
                </a:solidFill>
              </a:rPr>
              <a:t>frequency</a:t>
            </a:r>
            <a:r>
              <a:rPr lang="pl-PL" sz="2000" dirty="0">
                <a:solidFill>
                  <a:prstClr val="black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14" name="Obraz 13" descr="Figure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077072"/>
            <a:ext cx="713397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Allan </a:t>
            </a:r>
            <a:r>
              <a:rPr lang="pl-PL" sz="4400" b="1" dirty="0" err="1" smtClean="0">
                <a:solidFill>
                  <a:prstClr val="black"/>
                </a:solidFill>
              </a:rPr>
              <a:t>variance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01" y="3855033"/>
            <a:ext cx="5432913" cy="768546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17" name="Picture 2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2781" y="4621492"/>
            <a:ext cx="2957873" cy="20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908720"/>
            <a:ext cx="79343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az 2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7390" y="4078086"/>
            <a:ext cx="2129486" cy="278354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706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Looking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for the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fundamental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stability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bound</a:t>
            </a:r>
            <a:endParaRPr lang="pl-PL" sz="36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23528" y="3631175"/>
            <a:ext cx="808930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 err="1" smtClean="0">
                <a:solidFill>
                  <a:prstClr val="black"/>
                </a:solidFill>
              </a:rPr>
              <a:t>Given</a:t>
            </a:r>
            <a:r>
              <a:rPr lang="pl-PL" sz="2000" b="1" dirty="0" smtClean="0">
                <a:solidFill>
                  <a:prstClr val="black"/>
                </a:solidFill>
              </a:rPr>
              <a:t>:</a:t>
            </a:r>
            <a:r>
              <a:rPr lang="pl-PL" sz="2000" dirty="0" smtClean="0">
                <a:solidFill>
                  <a:prstClr val="black"/>
                </a:solidFill>
              </a:rPr>
              <a:t> LO </a:t>
            </a:r>
            <a:r>
              <a:rPr lang="pl-PL" sz="2000" dirty="0" err="1" smtClean="0">
                <a:solidFill>
                  <a:prstClr val="black"/>
                </a:solidFill>
              </a:rPr>
              <a:t>noise</a:t>
            </a:r>
            <a:r>
              <a:rPr lang="pl-PL" sz="2000" dirty="0" smtClean="0">
                <a:solidFill>
                  <a:prstClr val="black"/>
                </a:solidFill>
              </a:rPr>
              <a:t>, </a:t>
            </a:r>
            <a:r>
              <a:rPr lang="pl-PL" sz="2000" dirty="0" err="1" smtClean="0">
                <a:solidFill>
                  <a:prstClr val="black"/>
                </a:solidFill>
              </a:rPr>
              <a:t>atomic</a:t>
            </a:r>
            <a:r>
              <a:rPr lang="pl-PL" sz="2000" dirty="0" smtClean="0">
                <a:solidFill>
                  <a:prstClr val="black"/>
                </a:solidFill>
              </a:rPr>
              <a:t> </a:t>
            </a:r>
            <a:r>
              <a:rPr lang="pl-PL" sz="2000" dirty="0" err="1" smtClean="0">
                <a:solidFill>
                  <a:prstClr val="black"/>
                </a:solidFill>
              </a:rPr>
              <a:t>decoherence</a:t>
            </a:r>
            <a:r>
              <a:rPr lang="pl-PL" sz="2000" dirty="0" smtClean="0">
                <a:solidFill>
                  <a:prstClr val="black"/>
                </a:solidFill>
              </a:rPr>
              <a:t>, </a:t>
            </a:r>
            <a:r>
              <a:rPr lang="pl-PL" sz="2000" dirty="0" err="1" smtClean="0">
                <a:solidFill>
                  <a:prstClr val="black"/>
                </a:solidFill>
              </a:rPr>
              <a:t>number</a:t>
            </a:r>
            <a:r>
              <a:rPr lang="pl-PL" sz="2000" dirty="0" smtClean="0">
                <a:solidFill>
                  <a:prstClr val="black"/>
                </a:solidFill>
              </a:rPr>
              <a:t> of </a:t>
            </a:r>
            <a:r>
              <a:rPr lang="pl-PL" sz="2000" dirty="0" err="1" smtClean="0">
                <a:solidFill>
                  <a:prstClr val="black"/>
                </a:solidFill>
              </a:rPr>
              <a:t>atoms</a:t>
            </a:r>
            <a:endParaRPr lang="pl-PL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 err="1" smtClean="0">
                <a:solidFill>
                  <a:prstClr val="black"/>
                </a:solidFill>
              </a:rPr>
              <a:t>Find</a:t>
            </a:r>
            <a:r>
              <a:rPr lang="pl-PL" sz="2000" b="1" dirty="0" smtClean="0">
                <a:solidFill>
                  <a:prstClr val="black"/>
                </a:solidFill>
              </a:rPr>
              <a:t>: </a:t>
            </a:r>
            <a:r>
              <a:rPr lang="pl-PL" sz="2000" dirty="0" err="1" smtClean="0"/>
              <a:t>optimal</a:t>
            </a:r>
            <a:r>
              <a:rPr lang="pl-PL" sz="2000" dirty="0" smtClean="0"/>
              <a:t> </a:t>
            </a:r>
            <a:r>
              <a:rPr lang="pl-PL" sz="2000" dirty="0" err="1"/>
              <a:t>states</a:t>
            </a:r>
            <a:r>
              <a:rPr lang="pl-PL" sz="2000" dirty="0"/>
              <a:t>, </a:t>
            </a:r>
            <a:r>
              <a:rPr lang="pl-PL" sz="2000" dirty="0" err="1"/>
              <a:t>interrogation</a:t>
            </a:r>
            <a:r>
              <a:rPr lang="pl-PL" sz="2000" dirty="0"/>
              <a:t> </a:t>
            </a:r>
            <a:r>
              <a:rPr lang="pl-PL" sz="2000" dirty="0" err="1"/>
              <a:t>times</a:t>
            </a:r>
            <a:r>
              <a:rPr lang="pl-PL" sz="2000" dirty="0"/>
              <a:t>, </a:t>
            </a:r>
            <a:r>
              <a:rPr lang="pl-PL" sz="2000" dirty="0" err="1"/>
              <a:t>measurements</a:t>
            </a:r>
            <a:r>
              <a:rPr lang="pl-PL" sz="2000" dirty="0"/>
              <a:t>, </a:t>
            </a:r>
            <a:r>
              <a:rPr lang="pl-PL" sz="2000" dirty="0" err="1"/>
              <a:t>feedbacks</a:t>
            </a:r>
            <a:r>
              <a:rPr lang="pl-PL" sz="2000" dirty="0"/>
              <a:t> </a:t>
            </a:r>
            <a:r>
              <a:rPr lang="pl-PL" sz="2000" dirty="0" smtClean="0"/>
              <a:t>to </a:t>
            </a:r>
            <a:r>
              <a:rPr lang="pl-PL" sz="2000" dirty="0" err="1"/>
              <a:t>minimize</a:t>
            </a:r>
            <a:r>
              <a:rPr lang="pl-PL" sz="2000" dirty="0"/>
              <a:t> the Allan </a:t>
            </a:r>
            <a:r>
              <a:rPr lang="pl-PL" sz="2000" dirty="0" err="1"/>
              <a:t>variance</a:t>
            </a:r>
            <a:r>
              <a:rPr lang="pl-PL" sz="2000" dirty="0"/>
              <a:t>! </a:t>
            </a:r>
            <a:endParaRPr lang="en-US" sz="2000" dirty="0"/>
          </a:p>
        </p:txBody>
      </p:sp>
      <p:grpSp>
        <p:nvGrpSpPr>
          <p:cNvPr id="11" name="Grupa 10"/>
          <p:cNvGrpSpPr/>
          <p:nvPr/>
        </p:nvGrpSpPr>
        <p:grpSpPr>
          <a:xfrm>
            <a:off x="632900" y="4626304"/>
            <a:ext cx="7726927" cy="1887018"/>
            <a:chOff x="632900" y="4626304"/>
            <a:chExt cx="7726927" cy="1887018"/>
          </a:xfrm>
        </p:grpSpPr>
        <p:pic>
          <p:nvPicPr>
            <p:cNvPr id="17" name="Picture 2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89985" y="4626304"/>
              <a:ext cx="2669842" cy="188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" name="Obraz 102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00" y="4710839"/>
              <a:ext cx="4730000" cy="570000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  <p:grpSp>
          <p:nvGrpSpPr>
            <p:cNvPr id="10" name="Grupa 9"/>
            <p:cNvGrpSpPr/>
            <p:nvPr/>
          </p:nvGrpSpPr>
          <p:grpSpPr>
            <a:xfrm>
              <a:off x="1840736" y="5638700"/>
              <a:ext cx="6204898" cy="572742"/>
              <a:chOff x="1840736" y="5638700"/>
              <a:chExt cx="6204898" cy="572742"/>
            </a:xfrm>
          </p:grpSpPr>
          <p:sp>
            <p:nvSpPr>
              <p:cNvPr id="19" name="Dowolny kształt 18"/>
              <p:cNvSpPr/>
              <p:nvPr/>
            </p:nvSpPr>
            <p:spPr>
              <a:xfrm>
                <a:off x="6303920" y="5778432"/>
                <a:ext cx="1741714" cy="433010"/>
              </a:xfrm>
              <a:custGeom>
                <a:avLst/>
                <a:gdLst>
                  <a:gd name="connsiteX0" fmla="*/ 0 w 1741714"/>
                  <a:gd name="connsiteY0" fmla="*/ 229810 h 433010"/>
                  <a:gd name="connsiteX1" fmla="*/ 290285 w 1741714"/>
                  <a:gd name="connsiteY1" fmla="*/ 12095 h 433010"/>
                  <a:gd name="connsiteX2" fmla="*/ 696685 w 1741714"/>
                  <a:gd name="connsiteY2" fmla="*/ 302381 h 433010"/>
                  <a:gd name="connsiteX3" fmla="*/ 1335314 w 1741714"/>
                  <a:gd name="connsiteY3" fmla="*/ 244324 h 433010"/>
                  <a:gd name="connsiteX4" fmla="*/ 1741714 w 1741714"/>
                  <a:gd name="connsiteY4" fmla="*/ 433010 h 43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714" h="433010">
                    <a:moveTo>
                      <a:pt x="0" y="229810"/>
                    </a:moveTo>
                    <a:cubicBezTo>
                      <a:pt x="87085" y="114905"/>
                      <a:pt x="174171" y="0"/>
                      <a:pt x="290285" y="12095"/>
                    </a:cubicBezTo>
                    <a:cubicBezTo>
                      <a:pt x="406399" y="24190"/>
                      <a:pt x="522514" y="263676"/>
                      <a:pt x="696685" y="302381"/>
                    </a:cubicBezTo>
                    <a:cubicBezTo>
                      <a:pt x="870856" y="341086"/>
                      <a:pt x="1161143" y="222553"/>
                      <a:pt x="1335314" y="244324"/>
                    </a:cubicBezTo>
                    <a:cubicBezTo>
                      <a:pt x="1509485" y="266095"/>
                      <a:pt x="1625599" y="349552"/>
                      <a:pt x="1741714" y="43301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Obraz 12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736" y="5638700"/>
                <a:ext cx="1755476" cy="358689"/>
              </a:xfrm>
              <a:prstGeom prst="rect">
                <a:avLst/>
              </a:prstGeom>
              <a:solidFill>
                <a:schemeClr val="bg1"/>
              </a:solidFill>
              <a:ln/>
              <a:effectLst/>
            </p:spPr>
          </p:pic>
        </p:grpSp>
      </p:grpSp>
      <p:grpSp>
        <p:nvGrpSpPr>
          <p:cNvPr id="6" name="Grupa 5"/>
          <p:cNvGrpSpPr/>
          <p:nvPr/>
        </p:nvGrpSpPr>
        <p:grpSpPr>
          <a:xfrm>
            <a:off x="3330549" y="5949877"/>
            <a:ext cx="3330495" cy="790907"/>
            <a:chOff x="3330549" y="5949877"/>
            <a:chExt cx="3330495" cy="790907"/>
          </a:xfrm>
        </p:grpSpPr>
        <p:sp>
          <p:nvSpPr>
            <p:cNvPr id="14" name="Prostokąt 13"/>
            <p:cNvSpPr/>
            <p:nvPr/>
          </p:nvSpPr>
          <p:spPr>
            <a:xfrm>
              <a:off x="3330549" y="6371452"/>
              <a:ext cx="28641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smtClean="0">
                  <a:solidFill>
                    <a:prstClr val="black"/>
                  </a:solidFill>
                </a:rPr>
                <a:t>The quantum Allan </a:t>
              </a:r>
              <a:r>
                <a:rPr lang="pl-PL" b="1" dirty="0" err="1" smtClean="0">
                  <a:solidFill>
                    <a:prstClr val="black"/>
                  </a:solidFill>
                </a:rPr>
                <a:t>variance</a:t>
              </a:r>
              <a:endParaRPr lang="pl-PL" b="1" dirty="0"/>
            </a:p>
          </p:txBody>
        </p:sp>
        <p:cxnSp>
          <p:nvCxnSpPr>
            <p:cNvPr id="16" name="Łącznik prosty ze strzałką 15"/>
            <p:cNvCxnSpPr/>
            <p:nvPr/>
          </p:nvCxnSpPr>
          <p:spPr>
            <a:xfrm flipV="1">
              <a:off x="5572449" y="5949877"/>
              <a:ext cx="1088595" cy="4355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ze strzałką 20"/>
            <p:cNvCxnSpPr/>
            <p:nvPr/>
          </p:nvCxnSpPr>
          <p:spPr>
            <a:xfrm flipH="1" flipV="1">
              <a:off x="3375712" y="5994937"/>
              <a:ext cx="686308" cy="2861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Obraz 27"/>
          <p:cNvPicPr>
            <a:picLocks noChangeAspect="1"/>
          </p:cNvPicPr>
          <p:nvPr/>
        </p:nvPicPr>
        <p:blipFill rotWithShape="1">
          <a:blip r:embed="rId8"/>
          <a:srcRect l="1267" t="1098" r="2312" b="-1098"/>
          <a:stretch/>
        </p:blipFill>
        <p:spPr>
          <a:xfrm>
            <a:off x="1839041" y="725787"/>
            <a:ext cx="5148000" cy="2652991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27" y="3074170"/>
            <a:ext cx="1514190" cy="205524"/>
          </a:xfrm>
          <a:prstGeom prst="rect">
            <a:avLst/>
          </a:prstGeom>
          <a:solidFill>
            <a:schemeClr val="bg1"/>
          </a:solidFill>
          <a:ln/>
          <a:effectLst/>
        </p:spPr>
      </p:pic>
      <p:sp>
        <p:nvSpPr>
          <p:cNvPr id="31" name="Prostokąt 30"/>
          <p:cNvSpPr/>
          <p:nvPr/>
        </p:nvSpPr>
        <p:spPr>
          <a:xfrm>
            <a:off x="6012160" y="3248124"/>
            <a:ext cx="281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      </a:t>
            </a:r>
            <a:r>
              <a:rPr lang="pl-PL" dirty="0" err="1" smtClean="0">
                <a:solidFill>
                  <a:prstClr val="black"/>
                </a:solidFill>
              </a:rPr>
              <a:t>adaptiveness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>
                <a:solidFill>
                  <a:prstClr val="black"/>
                </a:solidFill>
              </a:rPr>
              <a:t>allowed</a:t>
            </a:r>
            <a:r>
              <a:rPr lang="pl-PL" dirty="0" smtClean="0">
                <a:solidFill>
                  <a:prstClr val="black"/>
                </a:solidFill>
              </a:rPr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First step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towards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fundamental</a:t>
            </a:r>
            <a:r>
              <a:rPr lang="pl-PL" sz="36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pl-PL" sz="3600" b="1" dirty="0" err="1" smtClean="0">
                <a:solidFill>
                  <a:prstClr val="black"/>
                </a:solidFill>
                <a:ea typeface="+mj-ea"/>
                <a:cs typeface="+mj-cs"/>
              </a:rPr>
              <a:t>bounds</a:t>
            </a:r>
            <a:endParaRPr lang="pl-PL" sz="36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1024" name="Obraz 10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5024"/>
            <a:ext cx="4730000" cy="570000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5"/>
          <a:srcRect l="1267" t="1098" r="2312" b="-1098"/>
          <a:stretch/>
        </p:blipFill>
        <p:spPr>
          <a:xfrm>
            <a:off x="1475656" y="678092"/>
            <a:ext cx="5148000" cy="2652991"/>
          </a:xfrm>
          <a:prstGeom prst="rect">
            <a:avLst/>
          </a:prstGeom>
        </p:spPr>
      </p:pic>
      <p:grpSp>
        <p:nvGrpSpPr>
          <p:cNvPr id="1025" name="Grupa 1024"/>
          <p:cNvGrpSpPr/>
          <p:nvPr/>
        </p:nvGrpSpPr>
        <p:grpSpPr>
          <a:xfrm>
            <a:off x="-252536" y="2716513"/>
            <a:ext cx="9523312" cy="4062905"/>
            <a:chOff x="-252536" y="2716513"/>
            <a:chExt cx="9523312" cy="4062905"/>
          </a:xfrm>
        </p:grpSpPr>
        <p:sp>
          <p:nvSpPr>
            <p:cNvPr id="5" name="Prostokąt 4"/>
            <p:cNvSpPr/>
            <p:nvPr/>
          </p:nvSpPr>
          <p:spPr>
            <a:xfrm>
              <a:off x="-252536" y="6440864"/>
              <a:ext cx="93587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pl-PL" sz="1600" dirty="0" smtClean="0">
                  <a:solidFill>
                    <a:prstClr val="black"/>
                  </a:solidFill>
                </a:rPr>
                <a:t>E. Kessler, P. Komar, M.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Bishof</a:t>
              </a:r>
              <a:r>
                <a:rPr lang="pl-PL" sz="1600" dirty="0" smtClean="0">
                  <a:solidFill>
                    <a:prstClr val="black"/>
                  </a:solidFill>
                </a:rPr>
                <a:t>, L.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Jiang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A.S.Sorensen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J.Ye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M.D.Lukin</a:t>
              </a:r>
              <a:r>
                <a:rPr lang="pl-PL" sz="1600" dirty="0" smtClean="0">
                  <a:solidFill>
                    <a:prstClr val="black"/>
                  </a:solidFill>
                </a:rPr>
                <a:t>,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Phys</a:t>
              </a:r>
              <a:r>
                <a:rPr lang="pl-PL" sz="1600" dirty="0" smtClean="0">
                  <a:solidFill>
                    <a:prstClr val="black"/>
                  </a:solidFill>
                </a:rPr>
                <a:t>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Rev</a:t>
              </a:r>
              <a:r>
                <a:rPr lang="pl-PL" sz="1600" dirty="0" smtClean="0">
                  <a:solidFill>
                    <a:prstClr val="black"/>
                  </a:solidFill>
                </a:rPr>
                <a:t>. </a:t>
              </a:r>
              <a:r>
                <a:rPr lang="pl-PL" sz="1600" dirty="0" err="1" smtClean="0">
                  <a:solidFill>
                    <a:prstClr val="black"/>
                  </a:solidFill>
                </a:rPr>
                <a:t>Lett</a:t>
              </a:r>
              <a:r>
                <a:rPr lang="pl-PL" sz="1600" dirty="0" smtClean="0">
                  <a:solidFill>
                    <a:prstClr val="black"/>
                  </a:solidFill>
                </a:rPr>
                <a:t>. 112, 190403</a:t>
              </a:r>
              <a:r>
                <a:rPr lang="en-US" sz="1600" dirty="0" smtClean="0">
                  <a:solidFill>
                    <a:prstClr val="black"/>
                  </a:solidFill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</a:rPr>
                <a:t>(2014)</a:t>
              </a:r>
              <a:endParaRPr lang="pl-PL" sz="1600" dirty="0">
                <a:solidFill>
                  <a:prstClr val="black"/>
                </a:solidFill>
              </a:endParaRPr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-90264" y="2716513"/>
              <a:ext cx="9361040" cy="2072233"/>
              <a:chOff x="-90264" y="2716513"/>
              <a:chExt cx="9361040" cy="2072233"/>
            </a:xfrm>
          </p:grpSpPr>
          <p:pic>
            <p:nvPicPr>
              <p:cNvPr id="15" name="Obraz 1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8184" y="3647076"/>
                <a:ext cx="1361634" cy="581714"/>
              </a:xfrm>
              <a:prstGeom prst="rect">
                <a:avLst/>
              </a:prstGeom>
              <a:solidFill>
                <a:schemeClr val="bg1"/>
              </a:solidFill>
              <a:ln/>
              <a:effectLst/>
            </p:spPr>
          </p:pic>
          <p:sp>
            <p:nvSpPr>
              <p:cNvPr id="24" name="pole tekstowe 23"/>
              <p:cNvSpPr txBox="1"/>
              <p:nvPr/>
            </p:nvSpPr>
            <p:spPr>
              <a:xfrm>
                <a:off x="-90264" y="4419414"/>
                <a:ext cx="9361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pl-PL" dirty="0" err="1" smtClean="0"/>
                  <a:t>Assuming</a:t>
                </a:r>
                <a:r>
                  <a:rPr lang="pl-PL" dirty="0" smtClean="0"/>
                  <a:t> no </a:t>
                </a:r>
                <a:r>
                  <a:rPr lang="pl-PL" dirty="0" err="1" smtClean="0"/>
                  <a:t>correlations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between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corrected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frequnecy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fluctuations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at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subsequent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steps</a:t>
                </a:r>
                <a:endParaRPr lang="pl-PL" dirty="0"/>
              </a:p>
            </p:txBody>
          </p:sp>
          <p:sp>
            <p:nvSpPr>
              <p:cNvPr id="25" name="Prostokąt 24"/>
              <p:cNvSpPr/>
              <p:nvPr/>
            </p:nvSpPr>
            <p:spPr>
              <a:xfrm>
                <a:off x="6212192" y="2716513"/>
                <a:ext cx="275525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dirty="0" smtClean="0">
                    <a:solidFill>
                      <a:prstClr val="black"/>
                    </a:solidFill>
                  </a:rPr>
                  <a:t>single step </a:t>
                </a:r>
                <a:r>
                  <a:rPr lang="pl-PL" dirty="0" err="1" smtClean="0">
                    <a:solidFill>
                      <a:prstClr val="black"/>
                    </a:solidFill>
                  </a:rPr>
                  <a:t>corrected</a:t>
                </a:r>
                <a:r>
                  <a:rPr lang="pl-PL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dirty="0" err="1" smtClean="0">
                    <a:solidFill>
                      <a:prstClr val="black"/>
                    </a:solidFill>
                  </a:rPr>
                  <a:t>frequency</a:t>
                </a:r>
                <a:r>
                  <a:rPr lang="pl-PL" dirty="0" smtClean="0">
                    <a:solidFill>
                      <a:prstClr val="black"/>
                    </a:solidFill>
                  </a:rPr>
                  <a:t> </a:t>
                </a:r>
                <a:r>
                  <a:rPr lang="pl-PL" dirty="0" err="1" smtClean="0">
                    <a:solidFill>
                      <a:prstClr val="black"/>
                    </a:solidFill>
                  </a:rPr>
                  <a:t>fluctuations</a:t>
                </a:r>
                <a:r>
                  <a:rPr lang="pl-PL" dirty="0" smtClean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  <p:cxnSp>
            <p:nvCxnSpPr>
              <p:cNvPr id="8" name="Łącznik prosty ze strzałką 7"/>
              <p:cNvCxnSpPr>
                <a:stCxn id="25" idx="2"/>
              </p:cNvCxnSpPr>
              <p:nvPr/>
            </p:nvCxnSpPr>
            <p:spPr>
              <a:xfrm flipH="1">
                <a:off x="7218710" y="3362844"/>
                <a:ext cx="371108" cy="1662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pole tekstowe 29"/>
          <p:cNvSpPr txBox="1"/>
          <p:nvPr/>
        </p:nvSpPr>
        <p:spPr>
          <a:xfrm>
            <a:off x="251520" y="4921986"/>
            <a:ext cx="936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If</a:t>
            </a:r>
            <a:r>
              <a:rPr lang="pl-PL" dirty="0" smtClean="0"/>
              <a:t> the </a:t>
            </a:r>
            <a:r>
              <a:rPr lang="pl-PL" dirty="0" err="1" smtClean="0"/>
              <a:t>optimal</a:t>
            </a:r>
            <a:r>
              <a:rPr lang="pl-PL" dirty="0" smtClean="0"/>
              <a:t> </a:t>
            </a:r>
            <a:r>
              <a:rPr lang="pl-PL" dirty="0" err="1" smtClean="0"/>
              <a:t>interrogation</a:t>
            </a:r>
            <a:r>
              <a:rPr lang="pl-PL" dirty="0" smtClean="0"/>
              <a:t>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determined</a:t>
            </a:r>
            <a:r>
              <a:rPr lang="pl-PL" dirty="0" smtClean="0"/>
              <a:t> by </a:t>
            </a:r>
            <a:r>
              <a:rPr lang="pl-PL" dirty="0" err="1" smtClean="0"/>
              <a:t>atomic</a:t>
            </a:r>
            <a:r>
              <a:rPr lang="pl-PL" dirty="0" smtClean="0"/>
              <a:t> </a:t>
            </a:r>
            <a:r>
              <a:rPr lang="pl-PL" dirty="0" err="1" smtClean="0"/>
              <a:t>decoherence</a:t>
            </a:r>
            <a:r>
              <a:rPr lang="pl-PL" dirty="0" smtClean="0"/>
              <a:t> and the </a:t>
            </a:r>
            <a:r>
              <a:rPr lang="pl-PL" dirty="0" err="1" smtClean="0"/>
              <a:t>resulting</a:t>
            </a:r>
            <a:r>
              <a:rPr lang="pl-PL" dirty="0" smtClean="0"/>
              <a:t> </a:t>
            </a:r>
            <a:r>
              <a:rPr lang="pl-PL" dirty="0" err="1" smtClean="0"/>
              <a:t>interrogation</a:t>
            </a:r>
            <a:r>
              <a:rPr lang="pl-PL" dirty="0" smtClean="0"/>
              <a:t>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longer</a:t>
            </a:r>
            <a:r>
              <a:rPr lang="pl-PL" dirty="0" smtClean="0"/>
              <a:t> </a:t>
            </a:r>
            <a:r>
              <a:rPr lang="pl-PL" dirty="0" err="1" smtClean="0"/>
              <a:t>than</a:t>
            </a:r>
            <a:r>
              <a:rPr lang="pl-PL" dirty="0" smtClean="0"/>
              <a:t> LO </a:t>
            </a:r>
            <a:r>
              <a:rPr lang="pl-PL" dirty="0" err="1" smtClean="0"/>
              <a:t>correlation</a:t>
            </a:r>
            <a:r>
              <a:rPr lang="pl-PL" dirty="0" smtClean="0"/>
              <a:t>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then</a:t>
            </a:r>
            <a:r>
              <a:rPr lang="pl-PL" dirty="0" smtClean="0"/>
              <a:t> OK</a:t>
            </a:r>
          </a:p>
          <a:p>
            <a:endParaRPr lang="pl-PL" dirty="0"/>
          </a:p>
        </p:txBody>
      </p:sp>
      <p:sp>
        <p:nvSpPr>
          <p:cNvPr id="26" name="Prostokąt 25"/>
          <p:cNvSpPr/>
          <p:nvPr/>
        </p:nvSpPr>
        <p:spPr>
          <a:xfrm>
            <a:off x="1563850" y="5786979"/>
            <a:ext cx="6536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We </a:t>
            </a:r>
            <a:r>
              <a:rPr lang="pl-PL" sz="2400" b="1" dirty="0" err="1" smtClean="0"/>
              <a:t>are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looking</a:t>
            </a:r>
            <a:r>
              <a:rPr lang="pl-PL" sz="2400" b="1" dirty="0" smtClean="0"/>
              <a:t> for a </a:t>
            </a:r>
            <a:r>
              <a:rPr lang="pl-PL" sz="2400" b="1" dirty="0" err="1" smtClean="0"/>
              <a:t>completel</a:t>
            </a:r>
            <a:r>
              <a:rPr lang="pl-PL" sz="2400" b="1" dirty="0" err="1"/>
              <a:t>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general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method</a:t>
            </a:r>
            <a:r>
              <a:rPr lang="pl-PL" sz="2400" b="1" dirty="0" smtClean="0"/>
              <a:t>…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8261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b="1" dirty="0" err="1" smtClean="0">
                <a:solidFill>
                  <a:prstClr val="black"/>
                </a:solidFill>
              </a:rPr>
              <a:t>Calculating</a:t>
            </a:r>
            <a:r>
              <a:rPr lang="pl-PL" sz="4000" b="1" dirty="0" smtClean="0">
                <a:solidFill>
                  <a:prstClr val="black"/>
                </a:solidFill>
              </a:rPr>
              <a:t> the Quantum Allan </a:t>
            </a:r>
            <a:r>
              <a:rPr lang="pl-PL" sz="4000" b="1" dirty="0" err="1">
                <a:solidFill>
                  <a:prstClr val="black"/>
                </a:solidFill>
              </a:rPr>
              <a:t>V</a:t>
            </a:r>
            <a:r>
              <a:rPr lang="pl-PL" sz="4000" b="1" dirty="0" err="1" smtClean="0">
                <a:solidFill>
                  <a:prstClr val="black"/>
                </a:solidFill>
              </a:rPr>
              <a:t>ariance</a:t>
            </a:r>
            <a:endParaRPr lang="en-US" sz="4000" b="1" dirty="0" smtClean="0">
              <a:solidFill>
                <a:prstClr val="black"/>
              </a:solidFill>
            </a:endParaRPr>
          </a:p>
        </p:txBody>
      </p:sp>
      <p:pic>
        <p:nvPicPr>
          <p:cNvPr id="57" name="Obraz 56"/>
          <p:cNvPicPr>
            <a:picLocks noChangeAspect="1"/>
          </p:cNvPicPr>
          <p:nvPr/>
        </p:nvPicPr>
        <p:blipFill rotWithShape="1">
          <a:blip r:embed="rId10"/>
          <a:srcRect l="1267" t="1098" r="2312" b="-1098"/>
          <a:stretch/>
        </p:blipFill>
        <p:spPr>
          <a:xfrm>
            <a:off x="1259632" y="836712"/>
            <a:ext cx="3813079" cy="196504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11"/>
          <a:srcRect t="7726" r="6561" b="-7726"/>
          <a:stretch/>
        </p:blipFill>
        <p:spPr>
          <a:xfrm>
            <a:off x="5072711" y="843345"/>
            <a:ext cx="2772000" cy="353217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246771" y="2976177"/>
            <a:ext cx="8428482" cy="1003575"/>
            <a:chOff x="246771" y="2976177"/>
            <a:chExt cx="8428482" cy="1003575"/>
          </a:xfrm>
        </p:grpSpPr>
        <p:pic>
          <p:nvPicPr>
            <p:cNvPr id="39" name="Obraz 3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3042241"/>
              <a:ext cx="4940000" cy="616571"/>
            </a:xfrm>
            <a:prstGeom prst="rect">
              <a:avLst/>
            </a:prstGeom>
          </p:spPr>
        </p:pic>
        <p:cxnSp>
          <p:nvCxnSpPr>
            <p:cNvPr id="11" name="Łącznik prosty ze strzałką 10"/>
            <p:cNvCxnSpPr/>
            <p:nvPr/>
          </p:nvCxnSpPr>
          <p:spPr>
            <a:xfrm flipV="1">
              <a:off x="1186267" y="3484451"/>
              <a:ext cx="429127" cy="2956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Obraz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777" y="2976177"/>
              <a:ext cx="2342476" cy="689619"/>
            </a:xfrm>
            <a:prstGeom prst="rect">
              <a:avLst/>
            </a:prstGeom>
          </p:spPr>
        </p:pic>
        <p:sp>
          <p:nvSpPr>
            <p:cNvPr id="44" name="pole tekstowe 43"/>
            <p:cNvSpPr txBox="1"/>
            <p:nvPr/>
          </p:nvSpPr>
          <p:spPr>
            <a:xfrm>
              <a:off x="246771" y="3673587"/>
              <a:ext cx="17893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err="1"/>
                <a:t>u</a:t>
              </a:r>
              <a:r>
                <a:rPr lang="pl-PL" sz="1200" dirty="0" err="1" smtClean="0"/>
                <a:t>nitary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frequency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sensing</a:t>
              </a:r>
              <a:endParaRPr lang="pl-PL" sz="1200" dirty="0"/>
            </a:p>
          </p:txBody>
        </p:sp>
        <p:sp>
          <p:nvSpPr>
            <p:cNvPr id="87" name="pole tekstowe 86"/>
            <p:cNvSpPr txBox="1"/>
            <p:nvPr/>
          </p:nvSpPr>
          <p:spPr>
            <a:xfrm>
              <a:off x="2271082" y="3702753"/>
              <a:ext cx="14592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err="1"/>
                <a:t>a</a:t>
              </a:r>
              <a:r>
                <a:rPr lang="pl-PL" sz="1200" dirty="0" err="1" smtClean="0"/>
                <a:t>tomic</a:t>
              </a:r>
              <a:r>
                <a:rPr lang="pl-PL" sz="1200" dirty="0" smtClean="0"/>
                <a:t> </a:t>
              </a:r>
              <a:r>
                <a:rPr lang="pl-PL" sz="1200" dirty="0" err="1" smtClean="0"/>
                <a:t>decoherence</a:t>
              </a:r>
              <a:endParaRPr lang="pl-PL" sz="1200" dirty="0"/>
            </a:p>
          </p:txBody>
        </p:sp>
        <p:cxnSp>
          <p:nvCxnSpPr>
            <p:cNvPr id="88" name="Łącznik prosty ze strzałką 87"/>
            <p:cNvCxnSpPr/>
            <p:nvPr/>
          </p:nvCxnSpPr>
          <p:spPr>
            <a:xfrm flipH="1" flipV="1">
              <a:off x="2242274" y="3484450"/>
              <a:ext cx="432047" cy="2750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4"/>
          <p:cNvGrpSpPr/>
          <p:nvPr/>
        </p:nvGrpSpPr>
        <p:grpSpPr>
          <a:xfrm>
            <a:off x="332956" y="4006542"/>
            <a:ext cx="8877411" cy="1424602"/>
            <a:chOff x="332956" y="4006542"/>
            <a:chExt cx="8877411" cy="1424602"/>
          </a:xfrm>
        </p:grpSpPr>
        <p:pic>
          <p:nvPicPr>
            <p:cNvPr id="9" name="Obraz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56" y="5077547"/>
              <a:ext cx="4370286" cy="169143"/>
            </a:xfrm>
            <a:prstGeom prst="rect">
              <a:avLst/>
            </a:prstGeom>
          </p:spPr>
        </p:pic>
        <p:pic>
          <p:nvPicPr>
            <p:cNvPr id="30" name="Obraz 2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394" y="4071906"/>
              <a:ext cx="5675428" cy="657429"/>
            </a:xfrm>
            <a:prstGeom prst="rect">
              <a:avLst/>
            </a:prstGeom>
          </p:spPr>
        </p:pic>
        <p:pic>
          <p:nvPicPr>
            <p:cNvPr id="15" name="Obraz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42" y="5051716"/>
              <a:ext cx="1563429" cy="189714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  <p:pic>
          <p:nvPicPr>
            <p:cNvPr id="21" name="Obraz 2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862001"/>
              <a:ext cx="2165714" cy="569143"/>
            </a:xfrm>
            <a:prstGeom prst="rect">
              <a:avLst/>
            </a:prstGeom>
          </p:spPr>
        </p:pic>
        <p:sp>
          <p:nvSpPr>
            <p:cNvPr id="90" name="Prostokąt 89"/>
            <p:cNvSpPr/>
            <p:nvPr/>
          </p:nvSpPr>
          <p:spPr>
            <a:xfrm>
              <a:off x="7277850" y="4006542"/>
              <a:ext cx="19325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pl-PL" sz="1200" dirty="0" err="1" smtClean="0">
                  <a:solidFill>
                    <a:prstClr val="black"/>
                  </a:solidFill>
                </a:rPr>
                <a:t>stochastic</a:t>
              </a:r>
              <a:r>
                <a:rPr lang="pl-PL" sz="1200" dirty="0" smtClean="0">
                  <a:solidFill>
                    <a:prstClr val="black"/>
                  </a:solidFill>
                </a:rPr>
                <a:t> proces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describing</a:t>
              </a:r>
              <a:endParaRPr lang="pl-PL" sz="1200" dirty="0" smtClean="0">
                <a:solidFill>
                  <a:prstClr val="black"/>
                </a:solidFill>
              </a:endParaRPr>
            </a:p>
            <a:p>
              <a:pPr lvl="0"/>
              <a:r>
                <a:rPr lang="pl-PL" sz="1200" dirty="0" smtClean="0">
                  <a:solidFill>
                    <a:prstClr val="black"/>
                  </a:solidFill>
                </a:rPr>
                <a:t>LO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frequency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fluctuations</a:t>
              </a:r>
              <a:endParaRPr lang="pl-PL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95" name="Łącznik prosty ze strzałką 94"/>
            <p:cNvCxnSpPr>
              <a:stCxn id="90" idx="2"/>
            </p:cNvCxnSpPr>
            <p:nvPr/>
          </p:nvCxnSpPr>
          <p:spPr>
            <a:xfrm flipH="1">
              <a:off x="7380312" y="4468207"/>
              <a:ext cx="863797" cy="1849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a 5"/>
          <p:cNvGrpSpPr/>
          <p:nvPr/>
        </p:nvGrpSpPr>
        <p:grpSpPr>
          <a:xfrm>
            <a:off x="1248557" y="5753525"/>
            <a:ext cx="6409101" cy="667557"/>
            <a:chOff x="1094914" y="5728747"/>
            <a:chExt cx="6409101" cy="667557"/>
          </a:xfrm>
        </p:grpSpPr>
        <p:pic>
          <p:nvPicPr>
            <p:cNvPr id="94" name="Obraz 9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611" y="5728747"/>
              <a:ext cx="2683404" cy="667557"/>
            </a:xfrm>
            <a:prstGeom prst="rect">
              <a:avLst/>
            </a:prstGeom>
          </p:spPr>
        </p:pic>
        <p:sp>
          <p:nvSpPr>
            <p:cNvPr id="101" name="pole tekstowe 100"/>
            <p:cNvSpPr txBox="1"/>
            <p:nvPr/>
          </p:nvSpPr>
          <p:spPr>
            <a:xfrm>
              <a:off x="1094914" y="5808501"/>
              <a:ext cx="3216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err="1" smtClean="0"/>
                <a:t>Assume</a:t>
              </a:r>
              <a:r>
                <a:rPr lang="pl-PL" b="1" dirty="0" smtClean="0"/>
                <a:t> the </a:t>
              </a:r>
              <a:r>
                <a:rPr lang="pl-PL" b="1" dirty="0" err="1" smtClean="0"/>
                <a:t>input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state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is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given</a:t>
              </a:r>
              <a:r>
                <a:rPr lang="pl-PL" b="1" dirty="0" smtClean="0"/>
                <a:t>:</a:t>
              </a:r>
              <a:endParaRPr lang="pl-PL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b="1" dirty="0" err="1" smtClean="0">
                <a:solidFill>
                  <a:prstClr val="black"/>
                </a:solidFill>
              </a:rPr>
              <a:t>Optimal</a:t>
            </a:r>
            <a:r>
              <a:rPr lang="pl-PL" sz="4000" b="1" dirty="0" smtClean="0">
                <a:solidFill>
                  <a:prstClr val="black"/>
                </a:solidFill>
              </a:rPr>
              <a:t> Quantum </a:t>
            </a:r>
            <a:r>
              <a:rPr lang="pl-PL" sz="4000" b="1" dirty="0" err="1" smtClean="0">
                <a:solidFill>
                  <a:prstClr val="black"/>
                </a:solidFill>
              </a:rPr>
              <a:t>Bayesian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parameter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000" b="1" dirty="0" smtClean="0">
                <a:solidFill>
                  <a:prstClr val="black"/>
                </a:solidFill>
              </a:rPr>
              <a:t> for </a:t>
            </a:r>
            <a:r>
              <a:rPr lang="pl-PL" sz="4000" b="1" dirty="0" err="1" smtClean="0">
                <a:solidFill>
                  <a:prstClr val="black"/>
                </a:solidFill>
              </a:rPr>
              <a:t>variance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cost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function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endParaRPr lang="en-US" sz="4000" b="1" dirty="0" smtClean="0">
              <a:solidFill>
                <a:prstClr val="black"/>
              </a:solidFill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879359" y="3041396"/>
            <a:ext cx="6524762" cy="400110"/>
            <a:chOff x="879359" y="3041396"/>
            <a:chExt cx="6524762" cy="400110"/>
          </a:xfrm>
        </p:grpSpPr>
        <p:sp>
          <p:nvSpPr>
            <p:cNvPr id="24" name="pole tekstowe 23"/>
            <p:cNvSpPr txBox="1"/>
            <p:nvPr/>
          </p:nvSpPr>
          <p:spPr>
            <a:xfrm>
              <a:off x="879359" y="3041396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/>
                <a:t>a</a:t>
              </a:r>
              <a:r>
                <a:rPr lang="pl-PL" sz="2000" dirty="0" err="1" smtClean="0"/>
                <a:t>verage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cost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14" name="Obraz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3140968"/>
              <a:ext cx="4632321" cy="2894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2" name="Grupa 1"/>
          <p:cNvGrpSpPr/>
          <p:nvPr/>
        </p:nvGrpSpPr>
        <p:grpSpPr>
          <a:xfrm>
            <a:off x="467288" y="1701931"/>
            <a:ext cx="8964488" cy="992340"/>
            <a:chOff x="467288" y="1701931"/>
            <a:chExt cx="8964488" cy="992340"/>
          </a:xfrm>
        </p:grpSpPr>
        <p:grpSp>
          <p:nvGrpSpPr>
            <p:cNvPr id="19" name="Grupa 18"/>
            <p:cNvGrpSpPr/>
            <p:nvPr/>
          </p:nvGrpSpPr>
          <p:grpSpPr>
            <a:xfrm>
              <a:off x="467288" y="1734256"/>
              <a:ext cx="3312368" cy="400110"/>
              <a:chOff x="611560" y="2636912"/>
              <a:chExt cx="3312368" cy="400110"/>
            </a:xfrm>
          </p:grpSpPr>
          <p:pic>
            <p:nvPicPr>
              <p:cNvPr id="20" name="Obraz 19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611560" y="2708920"/>
                <a:ext cx="506816" cy="278519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2" name="pole tekstowe 21"/>
              <p:cNvSpPr txBox="1"/>
              <p:nvPr/>
            </p:nvSpPr>
            <p:spPr>
              <a:xfrm>
                <a:off x="1187624" y="2636912"/>
                <a:ext cx="27363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dirty="0" err="1" smtClean="0"/>
                  <a:t>prior</a:t>
                </a:r>
                <a:r>
                  <a:rPr lang="pl-PL" sz="2000" dirty="0" smtClean="0"/>
                  <a:t>  </a:t>
                </a:r>
                <a:r>
                  <a:rPr lang="pl-PL" sz="2000" dirty="0" err="1" smtClean="0"/>
                  <a:t>distribution</a:t>
                </a:r>
                <a:endParaRPr lang="en-US" sz="2000" dirty="0"/>
              </a:p>
            </p:txBody>
          </p:sp>
        </p:grpSp>
        <p:sp>
          <p:nvSpPr>
            <p:cNvPr id="27" name="pole tekstowe 26"/>
            <p:cNvSpPr txBox="1"/>
            <p:nvPr/>
          </p:nvSpPr>
          <p:spPr>
            <a:xfrm>
              <a:off x="6695472" y="170193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measurement</a:t>
              </a:r>
              <a:endParaRPr lang="en-US" sz="2000" dirty="0"/>
            </a:p>
          </p:txBody>
        </p:sp>
        <p:pic>
          <p:nvPicPr>
            <p:cNvPr id="8" name="Obraz 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138" y="1806264"/>
              <a:ext cx="320571" cy="2400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" name="Obraz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40" y="2409700"/>
              <a:ext cx="2338286" cy="28457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Obraz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601" y="2352787"/>
              <a:ext cx="541714" cy="282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2" name="pole tekstowe 31"/>
            <p:cNvSpPr txBox="1"/>
            <p:nvPr/>
          </p:nvSpPr>
          <p:spPr>
            <a:xfrm>
              <a:off x="5435840" y="229416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estimator</a:t>
              </a:r>
              <a:endParaRPr lang="en-US" sz="2000" dirty="0"/>
            </a:p>
          </p:txBody>
        </p:sp>
        <p:pic>
          <p:nvPicPr>
            <p:cNvPr id="5" name="Obraz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31" y="1856454"/>
              <a:ext cx="277714" cy="186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5" name="pole tekstowe 34"/>
            <p:cNvSpPr txBox="1"/>
            <p:nvPr/>
          </p:nvSpPr>
          <p:spPr>
            <a:xfrm>
              <a:off x="4067688" y="1734256"/>
              <a:ext cx="1763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/>
                <a:t>f</a:t>
              </a:r>
              <a:r>
                <a:rPr lang="pl-PL" sz="2000" dirty="0" smtClean="0"/>
                <a:t>amily of </a:t>
              </a:r>
              <a:r>
                <a:rPr lang="pl-PL" sz="2000" dirty="0" err="1" smtClean="0"/>
                <a:t>states</a:t>
              </a:r>
              <a:endParaRPr lang="en-US" sz="2000" dirty="0"/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3004583" y="4614605"/>
            <a:ext cx="3168250" cy="1089715"/>
            <a:chOff x="3004583" y="4614605"/>
            <a:chExt cx="3168250" cy="1089715"/>
          </a:xfrm>
        </p:grpSpPr>
        <p:pic>
          <p:nvPicPr>
            <p:cNvPr id="16" name="Obraz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424" y="4783390"/>
              <a:ext cx="2593822" cy="753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61" name="Prostokąt 60"/>
            <p:cNvSpPr/>
            <p:nvPr/>
          </p:nvSpPr>
          <p:spPr>
            <a:xfrm>
              <a:off x="3004583" y="4614605"/>
              <a:ext cx="3168250" cy="10897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55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000" b="1" dirty="0" err="1" smtClean="0">
                <a:solidFill>
                  <a:prstClr val="black"/>
                </a:solidFill>
              </a:rPr>
              <a:t>Optimal</a:t>
            </a:r>
            <a:r>
              <a:rPr lang="pl-PL" sz="4000" b="1" dirty="0" smtClean="0">
                <a:solidFill>
                  <a:prstClr val="black"/>
                </a:solidFill>
              </a:rPr>
              <a:t> Quantum </a:t>
            </a:r>
            <a:r>
              <a:rPr lang="pl-PL" sz="4000" b="1" dirty="0" err="1" smtClean="0">
                <a:solidFill>
                  <a:prstClr val="black"/>
                </a:solidFill>
              </a:rPr>
              <a:t>Bayesian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parameter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000" b="1" dirty="0" smtClean="0">
                <a:solidFill>
                  <a:prstClr val="black"/>
                </a:solidFill>
              </a:rPr>
              <a:t> for </a:t>
            </a:r>
            <a:r>
              <a:rPr lang="pl-PL" sz="4000" b="1" dirty="0" err="1" smtClean="0">
                <a:solidFill>
                  <a:prstClr val="black"/>
                </a:solidFill>
              </a:rPr>
              <a:t>variance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cost</a:t>
            </a:r>
            <a:r>
              <a:rPr lang="pl-PL" sz="4000" b="1" dirty="0" smtClean="0">
                <a:solidFill>
                  <a:prstClr val="black"/>
                </a:solidFill>
              </a:rPr>
              <a:t> </a:t>
            </a:r>
            <a:r>
              <a:rPr lang="pl-PL" sz="4000" b="1" dirty="0" err="1" smtClean="0">
                <a:solidFill>
                  <a:prstClr val="black"/>
                </a:solidFill>
              </a:rPr>
              <a:t>function</a:t>
            </a:r>
            <a:endParaRPr lang="en-US" sz="4000" b="1" dirty="0" smtClean="0">
              <a:solidFill>
                <a:prstClr val="black"/>
              </a:solidFill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879359" y="3041396"/>
            <a:ext cx="6524762" cy="400110"/>
            <a:chOff x="879359" y="3041396"/>
            <a:chExt cx="6524762" cy="400110"/>
          </a:xfrm>
        </p:grpSpPr>
        <p:sp>
          <p:nvSpPr>
            <p:cNvPr id="24" name="pole tekstowe 23"/>
            <p:cNvSpPr txBox="1"/>
            <p:nvPr/>
          </p:nvSpPr>
          <p:spPr>
            <a:xfrm>
              <a:off x="879359" y="3041396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/>
                <a:t>a</a:t>
              </a:r>
              <a:r>
                <a:rPr lang="pl-PL" sz="2000" dirty="0" err="1" smtClean="0"/>
                <a:t>verage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cost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14" name="Obraz 1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3140968"/>
              <a:ext cx="4632321" cy="2894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2" name="Grupa 1"/>
          <p:cNvGrpSpPr/>
          <p:nvPr/>
        </p:nvGrpSpPr>
        <p:grpSpPr>
          <a:xfrm>
            <a:off x="467288" y="1701931"/>
            <a:ext cx="8964488" cy="992340"/>
            <a:chOff x="467288" y="1701931"/>
            <a:chExt cx="8964488" cy="992340"/>
          </a:xfrm>
        </p:grpSpPr>
        <p:grpSp>
          <p:nvGrpSpPr>
            <p:cNvPr id="19" name="Grupa 18"/>
            <p:cNvGrpSpPr/>
            <p:nvPr/>
          </p:nvGrpSpPr>
          <p:grpSpPr>
            <a:xfrm>
              <a:off x="467288" y="1734256"/>
              <a:ext cx="3312368" cy="400110"/>
              <a:chOff x="611560" y="2636912"/>
              <a:chExt cx="3312368" cy="400110"/>
            </a:xfrm>
          </p:grpSpPr>
          <p:pic>
            <p:nvPicPr>
              <p:cNvPr id="20" name="Obraz 19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4" cstate="print"/>
              <a:stretch>
                <a:fillRect/>
              </a:stretch>
            </p:blipFill>
            <p:spPr bwMode="auto">
              <a:xfrm>
                <a:off x="611560" y="2708920"/>
                <a:ext cx="506816" cy="278519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2" name="pole tekstowe 21"/>
              <p:cNvSpPr txBox="1"/>
              <p:nvPr/>
            </p:nvSpPr>
            <p:spPr>
              <a:xfrm>
                <a:off x="1187624" y="2636912"/>
                <a:ext cx="27363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dirty="0" err="1" smtClean="0"/>
                  <a:t>prior</a:t>
                </a:r>
                <a:r>
                  <a:rPr lang="pl-PL" sz="2000" dirty="0" smtClean="0"/>
                  <a:t>  </a:t>
                </a:r>
                <a:r>
                  <a:rPr lang="pl-PL" sz="2000" dirty="0" err="1" smtClean="0"/>
                  <a:t>distribution</a:t>
                </a:r>
                <a:endParaRPr lang="en-US" sz="2000" dirty="0"/>
              </a:p>
            </p:txBody>
          </p:sp>
        </p:grpSp>
        <p:sp>
          <p:nvSpPr>
            <p:cNvPr id="27" name="pole tekstowe 26"/>
            <p:cNvSpPr txBox="1"/>
            <p:nvPr/>
          </p:nvSpPr>
          <p:spPr>
            <a:xfrm>
              <a:off x="6695472" y="170193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measurement</a:t>
              </a:r>
              <a:endParaRPr lang="en-US" sz="2000" dirty="0"/>
            </a:p>
          </p:txBody>
        </p:sp>
        <p:pic>
          <p:nvPicPr>
            <p:cNvPr id="8" name="Obraz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138" y="1806264"/>
              <a:ext cx="320571" cy="2400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" name="Obraz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40" y="2409700"/>
              <a:ext cx="2338286" cy="28457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Obraz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601" y="2352787"/>
              <a:ext cx="541714" cy="282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2" name="pole tekstowe 31"/>
            <p:cNvSpPr txBox="1"/>
            <p:nvPr/>
          </p:nvSpPr>
          <p:spPr>
            <a:xfrm>
              <a:off x="5435840" y="229416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estimator</a:t>
              </a:r>
              <a:endParaRPr lang="en-US" sz="2000" dirty="0"/>
            </a:p>
          </p:txBody>
        </p:sp>
        <p:pic>
          <p:nvPicPr>
            <p:cNvPr id="5" name="Obraz 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31" y="1856454"/>
              <a:ext cx="277714" cy="18685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5" name="pole tekstowe 34"/>
            <p:cNvSpPr txBox="1"/>
            <p:nvPr/>
          </p:nvSpPr>
          <p:spPr>
            <a:xfrm>
              <a:off x="4067688" y="1734256"/>
              <a:ext cx="1763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/>
                <a:t>f</a:t>
              </a:r>
              <a:r>
                <a:rPr lang="pl-PL" sz="2000" dirty="0" smtClean="0"/>
                <a:t>amily of </a:t>
              </a:r>
              <a:r>
                <a:rPr lang="pl-PL" sz="2000" dirty="0" err="1" smtClean="0"/>
                <a:t>states</a:t>
              </a:r>
              <a:endParaRPr lang="en-US" sz="2000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467288" y="4448108"/>
            <a:ext cx="7632848" cy="1828642"/>
            <a:chOff x="467288" y="4448108"/>
            <a:chExt cx="7632848" cy="1828642"/>
          </a:xfrm>
        </p:grpSpPr>
        <p:sp>
          <p:nvSpPr>
            <p:cNvPr id="23" name="Prostokąt 22"/>
            <p:cNvSpPr/>
            <p:nvPr/>
          </p:nvSpPr>
          <p:spPr>
            <a:xfrm>
              <a:off x="467288" y="4448108"/>
              <a:ext cx="7632848" cy="18286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Obraz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712" y="4582948"/>
              <a:ext cx="5760000" cy="79142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6" name="Obraz 25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089257" y="5564800"/>
              <a:ext cx="1691186" cy="48006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8" name="Obraz 2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250" y="5742532"/>
              <a:ext cx="1724952" cy="28190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9" name="Obraz 2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009" y="5716909"/>
              <a:ext cx="2044952" cy="28190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0" name="pole tekstowe 29"/>
          <p:cNvSpPr txBox="1"/>
          <p:nvPr/>
        </p:nvSpPr>
        <p:spPr>
          <a:xfrm>
            <a:off x="3407915" y="3699307"/>
            <a:ext cx="2108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/>
              <a:t>s</a:t>
            </a:r>
            <a:r>
              <a:rPr lang="pl-PL" sz="3200" b="1" dirty="0" err="1" smtClean="0"/>
              <a:t>olution</a:t>
            </a:r>
            <a:r>
              <a:rPr lang="pl-PL" sz="3200" b="1" dirty="0" smtClean="0"/>
              <a:t>:</a:t>
            </a:r>
            <a:endParaRPr lang="en-US" sz="3200" b="1" dirty="0"/>
          </a:p>
        </p:txBody>
      </p:sp>
      <p:sp>
        <p:nvSpPr>
          <p:cNvPr id="31" name="Prostokąt 30"/>
          <p:cNvSpPr/>
          <p:nvPr/>
        </p:nvSpPr>
        <p:spPr>
          <a:xfrm>
            <a:off x="143508" y="6380894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400" dirty="0" err="1" smtClean="0">
                <a:solidFill>
                  <a:prstClr val="black"/>
                </a:solidFill>
              </a:rPr>
              <a:t>Helstrom</a:t>
            </a:r>
            <a:r>
              <a:rPr lang="pl-PL" sz="1400" dirty="0" smtClean="0">
                <a:solidFill>
                  <a:prstClr val="black"/>
                </a:solidFill>
              </a:rPr>
              <a:t>, </a:t>
            </a:r>
            <a:r>
              <a:rPr lang="pl-PL" sz="1400" i="1" dirty="0" smtClean="0">
                <a:solidFill>
                  <a:prstClr val="black"/>
                </a:solidFill>
              </a:rPr>
              <a:t>Quantum </a:t>
            </a:r>
            <a:r>
              <a:rPr lang="pl-PL" sz="1400" i="1" dirty="0" err="1" smtClean="0">
                <a:solidFill>
                  <a:prstClr val="black"/>
                </a:solidFill>
              </a:rPr>
              <a:t>Detection</a:t>
            </a:r>
            <a:r>
              <a:rPr lang="pl-PL" sz="1400" i="1" dirty="0" smtClean="0">
                <a:solidFill>
                  <a:prstClr val="black"/>
                </a:solidFill>
              </a:rPr>
              <a:t> and </a:t>
            </a:r>
            <a:r>
              <a:rPr lang="pl-PL" sz="1400" i="1" dirty="0" err="1" smtClean="0">
                <a:solidFill>
                  <a:prstClr val="black"/>
                </a:solidFill>
              </a:rPr>
              <a:t>Estimation</a:t>
            </a:r>
            <a:r>
              <a:rPr lang="pl-PL" sz="1400" i="1" dirty="0" smtClean="0">
                <a:solidFill>
                  <a:prstClr val="black"/>
                </a:solidFill>
              </a:rPr>
              <a:t> </a:t>
            </a:r>
            <a:r>
              <a:rPr lang="pl-PL" sz="1400" i="1" dirty="0" err="1" smtClean="0">
                <a:solidFill>
                  <a:prstClr val="black"/>
                </a:solidFill>
              </a:rPr>
              <a:t>Theory</a:t>
            </a:r>
            <a:r>
              <a:rPr lang="pl-PL" sz="1400" i="1" dirty="0" smtClean="0">
                <a:solidFill>
                  <a:prstClr val="black"/>
                </a:solidFill>
              </a:rPr>
              <a:t>, </a:t>
            </a:r>
            <a:r>
              <a:rPr lang="pl-PL" sz="1400" dirty="0" smtClean="0">
                <a:solidFill>
                  <a:prstClr val="black"/>
                </a:solidFill>
              </a:rPr>
              <a:t>(1976)</a:t>
            </a:r>
          </a:p>
          <a:p>
            <a:pPr algn="r"/>
            <a:r>
              <a:rPr lang="pl-PL" sz="1400" dirty="0"/>
              <a:t>K. </a:t>
            </a:r>
            <a:r>
              <a:rPr lang="pl-PL" sz="1400" dirty="0" err="1"/>
              <a:t>Macieszczak</a:t>
            </a:r>
            <a:r>
              <a:rPr lang="pl-PL" sz="1400" dirty="0"/>
              <a:t>, M. </a:t>
            </a:r>
            <a:r>
              <a:rPr lang="pl-PL" sz="1400" dirty="0" err="1"/>
              <a:t>Fraas</a:t>
            </a:r>
            <a:r>
              <a:rPr lang="pl-PL" sz="1400" dirty="0"/>
              <a:t>, RDD</a:t>
            </a:r>
            <a:r>
              <a:rPr lang="pl-PL" sz="1400" dirty="0" smtClean="0"/>
              <a:t>, </a:t>
            </a:r>
            <a:r>
              <a:rPr lang="en-US" sz="1400" dirty="0"/>
              <a:t>New J. Phys. 16, 113002 (2014) </a:t>
            </a:r>
            <a:r>
              <a:rPr lang="pl-PL" sz="1400" dirty="0" smtClean="0"/>
              <a:t> </a:t>
            </a:r>
            <a:endParaRPr lang="en-US" sz="1400" dirty="0"/>
          </a:p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44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24256" y="1040351"/>
            <a:ext cx="8132000" cy="1364638"/>
            <a:chOff x="538000" y="985465"/>
            <a:chExt cx="8132000" cy="1364638"/>
          </a:xfrm>
        </p:grpSpPr>
        <p:pic>
          <p:nvPicPr>
            <p:cNvPr id="7" name="Obraz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968" y="1769936"/>
              <a:ext cx="3859428" cy="569143"/>
            </a:xfrm>
            <a:prstGeom prst="rect">
              <a:avLst/>
            </a:prstGeom>
          </p:spPr>
        </p:pic>
        <p:pic>
          <p:nvPicPr>
            <p:cNvPr id="67" name="Obraz 6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341" y="1780960"/>
              <a:ext cx="2165714" cy="569143"/>
            </a:xfrm>
            <a:prstGeom prst="rect">
              <a:avLst/>
            </a:prstGeom>
          </p:spPr>
        </p:pic>
        <p:pic>
          <p:nvPicPr>
            <p:cNvPr id="69" name="Obraz 6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00" y="985465"/>
              <a:ext cx="8132000" cy="708000"/>
            </a:xfrm>
            <a:prstGeom prst="rect">
              <a:avLst/>
            </a:prstGeom>
          </p:spPr>
        </p:pic>
      </p:grpSp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Minimizing</a:t>
            </a:r>
            <a:r>
              <a:rPr lang="pl-PL" sz="4400" b="1" dirty="0" smtClean="0">
                <a:solidFill>
                  <a:prstClr val="black"/>
                </a:solidFill>
              </a:rPr>
              <a:t> the Allan </a:t>
            </a:r>
            <a:r>
              <a:rPr lang="pl-PL" sz="4400" b="1" dirty="0" err="1" smtClean="0">
                <a:solidFill>
                  <a:prstClr val="black"/>
                </a:solidFill>
              </a:rPr>
              <a:t>Variance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273077" y="4437112"/>
            <a:ext cx="852211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/>
              <a:t>Allowing</a:t>
            </a:r>
            <a:r>
              <a:rPr lang="pl-PL" sz="2400" dirty="0" smtClean="0"/>
              <a:t> for </a:t>
            </a:r>
            <a:r>
              <a:rPr lang="pl-PL" sz="2400" dirty="0" err="1" smtClean="0"/>
              <a:t>collective</a:t>
            </a:r>
            <a:r>
              <a:rPr lang="pl-PL" sz="2400" dirty="0" smtClean="0"/>
              <a:t> </a:t>
            </a:r>
            <a:r>
              <a:rPr lang="pl-PL" sz="2400" dirty="0" err="1" smtClean="0"/>
              <a:t>measurements</a:t>
            </a:r>
            <a:r>
              <a:rPr lang="pl-PL" sz="2400" dirty="0" smtClean="0"/>
              <a:t>, and </a:t>
            </a:r>
            <a:r>
              <a:rPr lang="pl-PL" sz="2400" dirty="0" err="1" smtClean="0"/>
              <a:t>arbitrary</a:t>
            </a:r>
            <a:r>
              <a:rPr lang="pl-PL" sz="2400" dirty="0" smtClean="0"/>
              <a:t> </a:t>
            </a:r>
            <a:r>
              <a:rPr lang="pl-PL" sz="2400" dirty="0" err="1" smtClean="0"/>
              <a:t>correction</a:t>
            </a:r>
            <a:r>
              <a:rPr lang="pl-PL" sz="2400" dirty="0" smtClean="0"/>
              <a:t> </a:t>
            </a:r>
            <a:r>
              <a:rPr lang="pl-PL" sz="2400" dirty="0" err="1" smtClean="0"/>
              <a:t>function</a:t>
            </a:r>
            <a:r>
              <a:rPr lang="pl-PL" sz="2400" dirty="0" smtClean="0"/>
              <a:t> we </a:t>
            </a:r>
            <a:r>
              <a:rPr lang="pl-PL" sz="2400" dirty="0" err="1" smtClean="0"/>
              <a:t>can</a:t>
            </a:r>
            <a:r>
              <a:rPr lang="pl-PL" sz="2400" dirty="0" smtClean="0"/>
              <a:t> </a:t>
            </a:r>
            <a:r>
              <a:rPr lang="pl-PL" sz="2400" dirty="0" err="1" smtClean="0"/>
              <a:t>solve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problem!!!</a:t>
            </a:r>
            <a:endParaRPr lang="en-US" sz="2400" dirty="0"/>
          </a:p>
        </p:txBody>
      </p:sp>
      <p:sp>
        <p:nvSpPr>
          <p:cNvPr id="41" name="Prostokąt 40"/>
          <p:cNvSpPr/>
          <p:nvPr/>
        </p:nvSpPr>
        <p:spPr>
          <a:xfrm>
            <a:off x="269079" y="2973242"/>
            <a:ext cx="8542085" cy="720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upa 11"/>
          <p:cNvGrpSpPr/>
          <p:nvPr>
            <p:custDataLst>
              <p:tags r:id="rId1"/>
            </p:custDataLst>
          </p:nvPr>
        </p:nvGrpSpPr>
        <p:grpSpPr>
          <a:xfrm>
            <a:off x="347695" y="3132862"/>
            <a:ext cx="8422327" cy="369332"/>
            <a:chOff x="398145" y="4465636"/>
            <a:chExt cx="8422327" cy="369332"/>
          </a:xfrm>
        </p:grpSpPr>
        <p:pic>
          <p:nvPicPr>
            <p:cNvPr id="11" name="Obraz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615" y="4543251"/>
              <a:ext cx="4630857" cy="288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39" name="pole tekstowe 38"/>
            <p:cNvSpPr txBox="1"/>
            <p:nvPr/>
          </p:nvSpPr>
          <p:spPr>
            <a:xfrm>
              <a:off x="398145" y="4465636"/>
              <a:ext cx="3185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Bayesian</a:t>
              </a:r>
              <a:r>
                <a:rPr lang="pl-PL" dirty="0" smtClean="0"/>
                <a:t> </a:t>
              </a:r>
              <a:r>
                <a:rPr lang="pl-PL" dirty="0" err="1" smtClean="0"/>
                <a:t>variance</a:t>
              </a:r>
              <a:r>
                <a:rPr lang="pl-PL" dirty="0" smtClean="0"/>
                <a:t> </a:t>
              </a:r>
              <a:r>
                <a:rPr lang="pl-PL" dirty="0" err="1" smtClean="0"/>
                <a:t>minimization</a:t>
              </a:r>
              <a:r>
                <a:rPr lang="pl-PL" dirty="0" smtClean="0"/>
                <a:t>:</a:t>
              </a:r>
              <a:endParaRPr lang="en-US" i="1" dirty="0"/>
            </a:p>
          </p:txBody>
        </p:sp>
      </p:grpSp>
      <p:grpSp>
        <p:nvGrpSpPr>
          <p:cNvPr id="3" name="Grupa 2"/>
          <p:cNvGrpSpPr/>
          <p:nvPr/>
        </p:nvGrpSpPr>
        <p:grpSpPr>
          <a:xfrm>
            <a:off x="4811690" y="1337097"/>
            <a:ext cx="3958332" cy="2309068"/>
            <a:chOff x="4811690" y="1337097"/>
            <a:chExt cx="3958332" cy="2309068"/>
          </a:xfrm>
        </p:grpSpPr>
        <p:sp>
          <p:nvSpPr>
            <p:cNvPr id="44" name="Elipsa 43"/>
            <p:cNvSpPr/>
            <p:nvPr/>
          </p:nvSpPr>
          <p:spPr>
            <a:xfrm>
              <a:off x="4811690" y="3070101"/>
              <a:ext cx="1152128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ipsa 44"/>
            <p:cNvSpPr/>
            <p:nvPr/>
          </p:nvSpPr>
          <p:spPr>
            <a:xfrm>
              <a:off x="8265966" y="1337097"/>
              <a:ext cx="504056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2807095" y="1106319"/>
            <a:ext cx="4698280" cy="2496098"/>
            <a:chOff x="2807095" y="1106319"/>
            <a:chExt cx="4698280" cy="2496098"/>
          </a:xfrm>
        </p:grpSpPr>
        <p:sp>
          <p:nvSpPr>
            <p:cNvPr id="48" name="Elipsa 47"/>
            <p:cNvSpPr/>
            <p:nvPr/>
          </p:nvSpPr>
          <p:spPr>
            <a:xfrm>
              <a:off x="6250241" y="3026353"/>
              <a:ext cx="1255134" cy="576064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ipsa 48"/>
            <p:cNvSpPr/>
            <p:nvPr/>
          </p:nvSpPr>
          <p:spPr>
            <a:xfrm>
              <a:off x="2807095" y="1106319"/>
              <a:ext cx="792088" cy="576064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upa 5"/>
          <p:cNvGrpSpPr/>
          <p:nvPr/>
        </p:nvGrpSpPr>
        <p:grpSpPr>
          <a:xfrm>
            <a:off x="3627148" y="935237"/>
            <a:ext cx="4390634" cy="2616180"/>
            <a:chOff x="3612918" y="995752"/>
            <a:chExt cx="4390634" cy="2616180"/>
          </a:xfrm>
        </p:grpSpPr>
        <p:sp>
          <p:nvSpPr>
            <p:cNvPr id="51" name="Elipsa 50"/>
            <p:cNvSpPr/>
            <p:nvPr/>
          </p:nvSpPr>
          <p:spPr>
            <a:xfrm>
              <a:off x="7499496" y="3179884"/>
              <a:ext cx="504056" cy="432048"/>
            </a:xfrm>
            <a:prstGeom prst="ellipse">
              <a:avLst/>
            </a:prstGeom>
            <a:noFill/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ipsa 51"/>
            <p:cNvSpPr/>
            <p:nvPr/>
          </p:nvSpPr>
          <p:spPr>
            <a:xfrm>
              <a:off x="3612918" y="995752"/>
              <a:ext cx="3276364" cy="936104"/>
            </a:xfrm>
            <a:prstGeom prst="ellipse">
              <a:avLst/>
            </a:prstGeom>
            <a:noFill/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7017278" y="1085069"/>
            <a:ext cx="1567691" cy="2508207"/>
            <a:chOff x="7017278" y="1085069"/>
            <a:chExt cx="1567691" cy="2508207"/>
          </a:xfrm>
        </p:grpSpPr>
        <p:sp>
          <p:nvSpPr>
            <p:cNvPr id="55" name="Elipsa 54"/>
            <p:cNvSpPr/>
            <p:nvPr/>
          </p:nvSpPr>
          <p:spPr>
            <a:xfrm>
              <a:off x="8080913" y="3161228"/>
              <a:ext cx="504056" cy="432048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ipsa 57"/>
            <p:cNvSpPr/>
            <p:nvPr/>
          </p:nvSpPr>
          <p:spPr>
            <a:xfrm>
              <a:off x="7017278" y="1085069"/>
              <a:ext cx="867089" cy="50405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> as quantum channel </a:t>
            </a:r>
            <a:r>
              <a:rPr lang="pl-PL" b="1" dirty="0" err="1" smtClean="0"/>
              <a:t>estimation</a:t>
            </a:r>
            <a:r>
              <a:rPr lang="pl-PL" b="1" dirty="0" smtClean="0"/>
              <a:t> problem</a:t>
            </a:r>
            <a:endParaRPr lang="en-US" b="1" dirty="0"/>
          </a:p>
        </p:txBody>
      </p:sp>
      <p:grpSp>
        <p:nvGrpSpPr>
          <p:cNvPr id="74" name="Grupa 73"/>
          <p:cNvGrpSpPr/>
          <p:nvPr/>
        </p:nvGrpSpPr>
        <p:grpSpPr bwMode="auto">
          <a:xfrm>
            <a:off x="5004048" y="1196752"/>
            <a:ext cx="2190217" cy="763104"/>
            <a:chOff x="4558396" y="1628800"/>
            <a:chExt cx="2190217" cy="763104"/>
          </a:xfrm>
        </p:grpSpPr>
        <p:grpSp>
          <p:nvGrpSpPr>
            <p:cNvPr id="6" name="Grupa 41"/>
            <p:cNvGrpSpPr/>
            <p:nvPr/>
          </p:nvGrpSpPr>
          <p:grpSpPr bwMode="auto">
            <a:xfrm>
              <a:off x="6071724" y="1628800"/>
              <a:ext cx="676889" cy="763104"/>
              <a:chOff x="6703423" y="2276830"/>
              <a:chExt cx="1469070" cy="1656184"/>
            </a:xfrm>
          </p:grpSpPr>
          <p:sp>
            <p:nvSpPr>
              <p:cNvPr id="7" name="Elipsa 6"/>
              <p:cNvSpPr/>
              <p:nvPr/>
            </p:nvSpPr>
            <p:spPr bwMode="auto">
              <a:xfrm>
                <a:off x="6876256" y="2852936"/>
                <a:ext cx="1080078" cy="108007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Łuk 7"/>
              <p:cNvSpPr/>
              <p:nvPr/>
            </p:nvSpPr>
            <p:spPr bwMode="auto">
              <a:xfrm>
                <a:off x="6703423" y="2766519"/>
                <a:ext cx="1469070" cy="432079"/>
              </a:xfrm>
              <a:prstGeom prst="arc">
                <a:avLst>
                  <a:gd name="adj1" fmla="val 8176016"/>
                  <a:gd name="adj2" fmla="val 2201711"/>
                </a:avLst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Obraz 53" descr="TP_tmp.emf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7308335" y="2276830"/>
                <a:ext cx="335304" cy="392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2" name="Obraz 71" descr="TP_tmp.emf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9" cstate="print"/>
            <a:stretch>
              <a:fillRect/>
            </a:stretch>
          </p:blipFill>
          <p:spPr bwMode="auto">
            <a:xfrm>
              <a:off x="4558396" y="1916832"/>
              <a:ext cx="973175" cy="286631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41" name="Obraz 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0" cstate="print"/>
          <a:srcRect l="-47244" t="-51633" r="-47244" b="-51633"/>
          <a:stretch>
            <a:fillRect/>
          </a:stretch>
        </p:blipFill>
        <p:spPr bwMode="auto">
          <a:xfrm>
            <a:off x="4283968" y="1412776"/>
            <a:ext cx="527092" cy="504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8" name="pole tekstowe 67"/>
          <p:cNvSpPr txBox="1"/>
          <p:nvPr/>
        </p:nvSpPr>
        <p:spPr>
          <a:xfrm>
            <a:off x="3714706" y="141277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=</a:t>
            </a:r>
            <a:endParaRPr lang="en-US" sz="2800" dirty="0"/>
          </a:p>
        </p:txBody>
      </p:sp>
      <p:grpSp>
        <p:nvGrpSpPr>
          <p:cNvPr id="123" name="Grupa 122"/>
          <p:cNvGrpSpPr/>
          <p:nvPr/>
        </p:nvGrpSpPr>
        <p:grpSpPr>
          <a:xfrm>
            <a:off x="407662" y="2083592"/>
            <a:ext cx="3672408" cy="2376264"/>
            <a:chOff x="407662" y="2083592"/>
            <a:chExt cx="3672408" cy="2376264"/>
          </a:xfrm>
        </p:grpSpPr>
        <p:sp>
          <p:nvSpPr>
            <p:cNvPr id="77" name="Prostokąt 76"/>
            <p:cNvSpPr/>
            <p:nvPr/>
          </p:nvSpPr>
          <p:spPr>
            <a:xfrm>
              <a:off x="407662" y="2083592"/>
              <a:ext cx="3672408" cy="23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upa 74"/>
            <p:cNvGrpSpPr/>
            <p:nvPr/>
          </p:nvGrpSpPr>
          <p:grpSpPr>
            <a:xfrm>
              <a:off x="911718" y="2299616"/>
              <a:ext cx="2424013" cy="1584176"/>
              <a:chOff x="467544" y="2636912"/>
              <a:chExt cx="3746202" cy="2448272"/>
            </a:xfrm>
          </p:grpSpPr>
          <p:pic>
            <p:nvPicPr>
              <p:cNvPr id="19" name="Obraz 18" descr="TP_tmp.emf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1" cstate="print"/>
              <a:stretch>
                <a:fillRect/>
              </a:stretch>
            </p:blipFill>
            <p:spPr bwMode="auto">
              <a:xfrm>
                <a:off x="467544" y="2780928"/>
                <a:ext cx="372047" cy="313754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20" name="Łącznik prosty 19"/>
              <p:cNvCxnSpPr/>
              <p:nvPr/>
            </p:nvCxnSpPr>
            <p:spPr>
              <a:xfrm>
                <a:off x="1043608" y="2924944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Obraz 20" descr="TP_tmp.emf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30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475656" y="2636912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22" name="Łącznik prosty 21"/>
              <p:cNvCxnSpPr/>
              <p:nvPr/>
            </p:nvCxnSpPr>
            <p:spPr>
              <a:xfrm>
                <a:off x="2267743" y="2924944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chemat blokowy: opóźnienie 22"/>
              <p:cNvSpPr/>
              <p:nvPr/>
            </p:nvSpPr>
            <p:spPr>
              <a:xfrm>
                <a:off x="3635896" y="2708920"/>
                <a:ext cx="577850" cy="488950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24" name="Obraz 23" descr="TP_tmp.emf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32" cstate="print"/>
              <a:stretch>
                <a:fillRect/>
              </a:stretch>
            </p:blipFill>
            <p:spPr bwMode="auto">
              <a:xfrm>
                <a:off x="2987824" y="2780928"/>
                <a:ext cx="515142" cy="31423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25" name="Obraz 24" descr="TP_tmp.emf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33" cstate="print"/>
              <a:stretch>
                <a:fillRect/>
              </a:stretch>
            </p:blipFill>
            <p:spPr bwMode="auto">
              <a:xfrm>
                <a:off x="3706784" y="2780927"/>
                <a:ext cx="373364" cy="314865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26" name="Obraz 25" descr="TP_tmp.emf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31" cstate="print"/>
              <a:stretch>
                <a:fillRect/>
              </a:stretch>
            </p:blipFill>
            <p:spPr bwMode="auto">
              <a:xfrm>
                <a:off x="467544" y="4653136"/>
                <a:ext cx="372047" cy="313754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27" name="Łącznik prosty 26"/>
              <p:cNvCxnSpPr/>
              <p:nvPr/>
            </p:nvCxnSpPr>
            <p:spPr>
              <a:xfrm>
                <a:off x="1043608" y="4797152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Obraz 27" descr="TP_tmp.emf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30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475656" y="4509120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29" name="Łącznik prosty 28"/>
              <p:cNvCxnSpPr/>
              <p:nvPr/>
            </p:nvCxnSpPr>
            <p:spPr>
              <a:xfrm>
                <a:off x="2267743" y="4797152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chemat blokowy: opóźnienie 29"/>
              <p:cNvSpPr/>
              <p:nvPr/>
            </p:nvSpPr>
            <p:spPr>
              <a:xfrm>
                <a:off x="3635896" y="4581128"/>
                <a:ext cx="577850" cy="488950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31" name="Obraz 30" descr="TP_tmp.emf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2" cstate="print"/>
              <a:stretch>
                <a:fillRect/>
              </a:stretch>
            </p:blipFill>
            <p:spPr bwMode="auto">
              <a:xfrm>
                <a:off x="2915816" y="4653136"/>
                <a:ext cx="515142" cy="31423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32" name="Obraz 31" descr="TP_tmp.emf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34" cstate="print"/>
              <a:stretch>
                <a:fillRect/>
              </a:stretch>
            </p:blipFill>
            <p:spPr bwMode="auto">
              <a:xfrm>
                <a:off x="3663416" y="4653134"/>
                <a:ext cx="460099" cy="315349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33" name="Łącznik prosty 32"/>
              <p:cNvCxnSpPr/>
              <p:nvPr/>
            </p:nvCxnSpPr>
            <p:spPr>
              <a:xfrm>
                <a:off x="1763688" y="3501008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35" cstate="print"/>
              <a:stretch>
                <a:fillRect/>
              </a:stretch>
            </p:blipFill>
            <p:spPr bwMode="auto">
              <a:xfrm>
                <a:off x="1835696" y="3717032"/>
                <a:ext cx="257571" cy="228380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37" name="Elipsa 36"/>
              <p:cNvSpPr/>
              <p:nvPr/>
            </p:nvSpPr>
            <p:spPr>
              <a:xfrm>
                <a:off x="899592" y="2852936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Elipsa 37"/>
              <p:cNvSpPr/>
              <p:nvPr/>
            </p:nvSpPr>
            <p:spPr>
              <a:xfrm>
                <a:off x="899592" y="4725144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Elipsa 38"/>
              <p:cNvSpPr/>
              <p:nvPr/>
            </p:nvSpPr>
            <p:spPr>
              <a:xfrm>
                <a:off x="2699792" y="4725144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Elipsa 39"/>
              <p:cNvSpPr/>
              <p:nvPr/>
            </p:nvSpPr>
            <p:spPr>
              <a:xfrm>
                <a:off x="2699792" y="2852936"/>
                <a:ext cx="144016" cy="144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Prostokąt 75"/>
            <p:cNvSpPr/>
            <p:nvPr/>
          </p:nvSpPr>
          <p:spPr>
            <a:xfrm>
              <a:off x="1343766" y="4027808"/>
              <a:ext cx="1994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smtClean="0"/>
                <a:t>,,</a:t>
              </a:r>
              <a:r>
                <a:rPr lang="pl-PL" b="1" dirty="0" err="1" smtClean="0"/>
                <a:t>Classical</a:t>
              </a:r>
              <a:r>
                <a:rPr lang="pl-PL" b="1" dirty="0" smtClean="0"/>
                <a:t>’’ </a:t>
              </a:r>
              <a:r>
                <a:rPr lang="pl-PL" b="1" dirty="0" err="1" smtClean="0"/>
                <a:t>scheme</a:t>
              </a:r>
              <a:endParaRPr lang="en-US" dirty="0"/>
            </a:p>
          </p:txBody>
        </p:sp>
      </p:grpSp>
      <p:grpSp>
        <p:nvGrpSpPr>
          <p:cNvPr id="124" name="Grupa 123"/>
          <p:cNvGrpSpPr/>
          <p:nvPr/>
        </p:nvGrpSpPr>
        <p:grpSpPr>
          <a:xfrm>
            <a:off x="4296094" y="2083592"/>
            <a:ext cx="4380362" cy="2376264"/>
            <a:chOff x="4296094" y="2083592"/>
            <a:chExt cx="4380362" cy="2376264"/>
          </a:xfrm>
        </p:grpSpPr>
        <p:grpSp>
          <p:nvGrpSpPr>
            <p:cNvPr id="78" name="Grupa 77"/>
            <p:cNvGrpSpPr/>
            <p:nvPr/>
          </p:nvGrpSpPr>
          <p:grpSpPr>
            <a:xfrm>
              <a:off x="4932040" y="2348880"/>
              <a:ext cx="3014759" cy="1705448"/>
              <a:chOff x="567404" y="1340768"/>
              <a:chExt cx="4582446" cy="2592288"/>
            </a:xfrm>
          </p:grpSpPr>
          <p:cxnSp>
            <p:nvCxnSpPr>
              <p:cNvPr id="79" name="Łącznik prosty 78"/>
              <p:cNvCxnSpPr/>
              <p:nvPr/>
            </p:nvCxnSpPr>
            <p:spPr>
              <a:xfrm>
                <a:off x="1403648" y="1700808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0" name="Obraz 79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30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835696" y="1412776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81" name="Łącznik prosty 80"/>
              <p:cNvCxnSpPr/>
              <p:nvPr/>
            </p:nvCxnSpPr>
            <p:spPr>
              <a:xfrm>
                <a:off x="2627783" y="1700808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Schemat blokowy: opóźnienie 81"/>
              <p:cNvSpPr/>
              <p:nvPr/>
            </p:nvSpPr>
            <p:spPr>
              <a:xfrm>
                <a:off x="4572000" y="1484784"/>
                <a:ext cx="577850" cy="244827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83" name="Obraz 82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6" cstate="print"/>
              <a:stretch>
                <a:fillRect/>
              </a:stretch>
            </p:blipFill>
            <p:spPr bwMode="auto">
              <a:xfrm>
                <a:off x="4686801" y="2420888"/>
                <a:ext cx="287777" cy="287777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84" name="Obraz 83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7" cstate="print"/>
              <a:stretch>
                <a:fillRect/>
              </a:stretch>
            </p:blipFill>
            <p:spPr bwMode="auto">
              <a:xfrm>
                <a:off x="567404" y="2492896"/>
                <a:ext cx="399786" cy="313995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85" name="Łącznik prosty 84"/>
              <p:cNvCxnSpPr/>
              <p:nvPr/>
            </p:nvCxnSpPr>
            <p:spPr>
              <a:xfrm>
                <a:off x="1403648" y="3573016"/>
                <a:ext cx="432048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6" name="Obraz 85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0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835696" y="3284984"/>
                <a:ext cx="6023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87" name="Łącznik prosty 86"/>
              <p:cNvCxnSpPr/>
              <p:nvPr/>
            </p:nvCxnSpPr>
            <p:spPr>
              <a:xfrm>
                <a:off x="2627783" y="3573016"/>
                <a:ext cx="504057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Łącznik prosty 87"/>
              <p:cNvCxnSpPr/>
              <p:nvPr/>
            </p:nvCxnSpPr>
            <p:spPr>
              <a:xfrm>
                <a:off x="2123728" y="2276872"/>
                <a:ext cx="0" cy="7200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Obraz 88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5" cstate="print"/>
              <a:stretch>
                <a:fillRect/>
              </a:stretch>
            </p:blipFill>
            <p:spPr bwMode="auto">
              <a:xfrm>
                <a:off x="2195736" y="2492896"/>
                <a:ext cx="257571" cy="228380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1115616" y="1340768"/>
                <a:ext cx="374415" cy="2448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3131840" y="1340768"/>
                <a:ext cx="374415" cy="2376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" name="Obraz 91" descr="TP_tmp.emf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39" cstate="print"/>
              <a:stretch>
                <a:fillRect/>
              </a:stretch>
            </p:blipFill>
            <p:spPr bwMode="auto">
              <a:xfrm>
                <a:off x="3663691" y="2420888"/>
                <a:ext cx="543915" cy="343164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93" name="Prostokąt 92"/>
            <p:cNvSpPr/>
            <p:nvPr/>
          </p:nvSpPr>
          <p:spPr>
            <a:xfrm>
              <a:off x="4795483" y="4020457"/>
              <a:ext cx="330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err="1" smtClean="0"/>
                <a:t>Entanglement-enhanced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scheme</a:t>
              </a:r>
              <a:endParaRPr lang="en-US" dirty="0"/>
            </a:p>
          </p:txBody>
        </p:sp>
        <p:sp>
          <p:nvSpPr>
            <p:cNvPr id="94" name="Prostokąt 93"/>
            <p:cNvSpPr/>
            <p:nvPr/>
          </p:nvSpPr>
          <p:spPr>
            <a:xfrm>
              <a:off x="4296094" y="2083592"/>
              <a:ext cx="4380362" cy="23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upa 109"/>
          <p:cNvGrpSpPr/>
          <p:nvPr/>
        </p:nvGrpSpPr>
        <p:grpSpPr>
          <a:xfrm>
            <a:off x="1475656" y="1196752"/>
            <a:ext cx="1923364" cy="730262"/>
            <a:chOff x="1280484" y="1236648"/>
            <a:chExt cx="2170778" cy="824200"/>
          </a:xfrm>
        </p:grpSpPr>
        <p:cxnSp>
          <p:nvCxnSpPr>
            <p:cNvPr id="45" name="Łącznik prosty 44"/>
            <p:cNvCxnSpPr/>
            <p:nvPr/>
          </p:nvCxnSpPr>
          <p:spPr>
            <a:xfrm>
              <a:off x="1280484" y="1427284"/>
              <a:ext cx="324914" cy="27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/>
            <p:cNvCxnSpPr/>
            <p:nvPr/>
          </p:nvCxnSpPr>
          <p:spPr>
            <a:xfrm>
              <a:off x="2125261" y="1427284"/>
              <a:ext cx="595383" cy="25388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4" name="Grupa 63"/>
            <p:cNvGrpSpPr/>
            <p:nvPr/>
          </p:nvGrpSpPr>
          <p:grpSpPr>
            <a:xfrm>
              <a:off x="2216588" y="1236648"/>
              <a:ext cx="1234674" cy="820574"/>
              <a:chOff x="6289654" y="2334373"/>
              <a:chExt cx="1234674" cy="820574"/>
            </a:xfrm>
          </p:grpSpPr>
          <p:sp>
            <p:nvSpPr>
              <p:cNvPr id="48" name="Prostokąt 47"/>
              <p:cNvSpPr/>
              <p:nvPr/>
            </p:nvSpPr>
            <p:spPr>
              <a:xfrm>
                <a:off x="6289654" y="2334373"/>
                <a:ext cx="454880" cy="4102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49" name="Obraz 53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6417650" y="2434837"/>
                <a:ext cx="151285" cy="186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1" name="Łącznik prosty 50"/>
              <p:cNvCxnSpPr/>
              <p:nvPr/>
            </p:nvCxnSpPr>
            <p:spPr>
              <a:xfrm flipH="1" flipV="1">
                <a:off x="7212689" y="2927614"/>
                <a:ext cx="311639" cy="2273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51"/>
              <p:cNvCxnSpPr/>
              <p:nvPr/>
            </p:nvCxnSpPr>
            <p:spPr>
              <a:xfrm flipV="1">
                <a:off x="7069448" y="2539516"/>
                <a:ext cx="454880" cy="3636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52"/>
              <p:cNvCxnSpPr/>
              <p:nvPr/>
            </p:nvCxnSpPr>
            <p:spPr>
              <a:xfrm flipV="1">
                <a:off x="6744534" y="2895634"/>
                <a:ext cx="357091" cy="25931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Prostokąt 53"/>
              <p:cNvSpPr/>
              <p:nvPr/>
            </p:nvSpPr>
            <p:spPr>
              <a:xfrm>
                <a:off x="6952460" y="2786865"/>
                <a:ext cx="454880" cy="13676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55" name="Łącznik prosty 54"/>
              <p:cNvCxnSpPr/>
              <p:nvPr/>
            </p:nvCxnSpPr>
            <p:spPr>
              <a:xfrm>
                <a:off x="6809517" y="2539516"/>
                <a:ext cx="259931" cy="205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Łącznik prosty 59"/>
            <p:cNvCxnSpPr/>
            <p:nvPr/>
          </p:nvCxnSpPr>
          <p:spPr>
            <a:xfrm flipH="1" flipV="1">
              <a:off x="1683657" y="1815383"/>
              <a:ext cx="368063" cy="2454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Łącznik prosty 60"/>
            <p:cNvCxnSpPr/>
            <p:nvPr/>
          </p:nvCxnSpPr>
          <p:spPr>
            <a:xfrm flipV="1">
              <a:off x="1605398" y="1427284"/>
              <a:ext cx="519863" cy="363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Łącznik prosty 61"/>
            <p:cNvCxnSpPr/>
            <p:nvPr/>
          </p:nvCxnSpPr>
          <p:spPr>
            <a:xfrm flipV="1">
              <a:off x="1345467" y="1837571"/>
              <a:ext cx="253641" cy="2051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Prostokąt 62"/>
            <p:cNvSpPr/>
            <p:nvPr/>
          </p:nvSpPr>
          <p:spPr>
            <a:xfrm>
              <a:off x="1410450" y="1700809"/>
              <a:ext cx="454880" cy="1367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95" name="Łącznik prosty 94"/>
            <p:cNvCxnSpPr/>
            <p:nvPr/>
          </p:nvCxnSpPr>
          <p:spPr>
            <a:xfrm>
              <a:off x="2051720" y="2060848"/>
              <a:ext cx="64807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5" name="Grupa 124"/>
          <p:cNvGrpSpPr/>
          <p:nvPr/>
        </p:nvGrpSpPr>
        <p:grpSpPr>
          <a:xfrm>
            <a:off x="435113" y="4543136"/>
            <a:ext cx="3926524" cy="1117866"/>
            <a:chOff x="435113" y="4543136"/>
            <a:chExt cx="3926524" cy="1117866"/>
          </a:xfrm>
        </p:grpSpPr>
        <p:pic>
          <p:nvPicPr>
            <p:cNvPr id="107" name="Obraz 10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0" cstate="print"/>
            <a:stretch>
              <a:fillRect/>
            </a:stretch>
          </p:blipFill>
          <p:spPr bwMode="auto">
            <a:xfrm>
              <a:off x="1583613" y="4990440"/>
              <a:ext cx="1285801" cy="67056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02" name="Prostokąt 101"/>
            <p:cNvSpPr/>
            <p:nvPr/>
          </p:nvSpPr>
          <p:spPr bwMode="auto">
            <a:xfrm>
              <a:off x="435113" y="4543136"/>
              <a:ext cx="39265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400" dirty="0" smtClean="0"/>
                <a:t>Quantum </a:t>
              </a:r>
              <a:r>
                <a:rPr lang="pl-PL" sz="2400" dirty="0" err="1" smtClean="0"/>
                <a:t>Cramer-Rao</a:t>
              </a:r>
              <a:r>
                <a:rPr lang="pl-PL" sz="2400" dirty="0" smtClean="0"/>
                <a:t> </a:t>
              </a:r>
              <a:r>
                <a:rPr lang="pl-PL" sz="2400" dirty="0" err="1" smtClean="0"/>
                <a:t>bound</a:t>
              </a:r>
              <a:r>
                <a:rPr lang="pl-PL" sz="2400" dirty="0" smtClean="0"/>
                <a:t>:</a:t>
              </a:r>
              <a:endParaRPr lang="en-US" sz="2400" dirty="0"/>
            </a:p>
          </p:txBody>
        </p:sp>
      </p:grpSp>
      <p:grpSp>
        <p:nvGrpSpPr>
          <p:cNvPr id="126" name="Grupa 125"/>
          <p:cNvGrpSpPr/>
          <p:nvPr/>
        </p:nvGrpSpPr>
        <p:grpSpPr>
          <a:xfrm>
            <a:off x="5016174" y="4675880"/>
            <a:ext cx="3326898" cy="942706"/>
            <a:chOff x="5016174" y="4675880"/>
            <a:chExt cx="3326898" cy="942706"/>
          </a:xfrm>
        </p:grpSpPr>
        <p:pic>
          <p:nvPicPr>
            <p:cNvPr id="103" name="Obraz 102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016174" y="4675880"/>
              <a:ext cx="3326898" cy="35509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9" name="Obraz 10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2" cstate="print"/>
            <a:stretch>
              <a:fillRect/>
            </a:stretch>
          </p:blipFill>
          <p:spPr bwMode="auto">
            <a:xfrm>
              <a:off x="5868144" y="5085184"/>
              <a:ext cx="1489523" cy="53340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27" name="Grupa 126"/>
          <p:cNvGrpSpPr/>
          <p:nvPr/>
        </p:nvGrpSpPr>
        <p:grpSpPr>
          <a:xfrm>
            <a:off x="456839" y="5733256"/>
            <a:ext cx="3672408" cy="1066010"/>
            <a:chOff x="456839" y="5733256"/>
            <a:chExt cx="3672408" cy="1066010"/>
          </a:xfrm>
        </p:grpSpPr>
        <p:sp>
          <p:nvSpPr>
            <p:cNvPr id="111" name="Prostokąt 110"/>
            <p:cNvSpPr/>
            <p:nvPr/>
          </p:nvSpPr>
          <p:spPr>
            <a:xfrm>
              <a:off x="456839" y="5733256"/>
              <a:ext cx="3672408" cy="10660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" name="Obraz 116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02499" y="5805263"/>
              <a:ext cx="2565528" cy="38109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6" name="Obraz 115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4" cstate="print"/>
            <a:stretch>
              <a:fillRect/>
            </a:stretch>
          </p:blipFill>
          <p:spPr bwMode="auto">
            <a:xfrm>
              <a:off x="467544" y="6309320"/>
              <a:ext cx="3549501" cy="36383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28" name="Grupa 127"/>
          <p:cNvGrpSpPr/>
          <p:nvPr/>
        </p:nvGrpSpPr>
        <p:grpSpPr>
          <a:xfrm>
            <a:off x="4379640" y="5705355"/>
            <a:ext cx="4224808" cy="1066010"/>
            <a:chOff x="4379640" y="5705355"/>
            <a:chExt cx="4224808" cy="1066010"/>
          </a:xfrm>
        </p:grpSpPr>
        <p:sp>
          <p:nvSpPr>
            <p:cNvPr id="118" name="Prostokąt 117"/>
            <p:cNvSpPr/>
            <p:nvPr/>
          </p:nvSpPr>
          <p:spPr>
            <a:xfrm>
              <a:off x="4379640" y="5705355"/>
              <a:ext cx="4224808" cy="10660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Obraz 12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31276" y="5877271"/>
              <a:ext cx="3455088" cy="38101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2" name="Obraz 12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6" cstate="print"/>
            <a:stretch>
              <a:fillRect/>
            </a:stretch>
          </p:blipFill>
          <p:spPr bwMode="auto">
            <a:xfrm>
              <a:off x="5552622" y="6309319"/>
              <a:ext cx="1732272" cy="363894"/>
            </a:xfrm>
            <a:prstGeom prst="rect">
              <a:avLst/>
            </a:prstGeom>
            <a:noFill/>
            <a:ln/>
            <a:effectLst/>
          </p:spPr>
        </p:pic>
      </p:grpSp>
    </p:spTree>
    <p:extLst>
      <p:ext uri="{BB962C8B-B14F-4D97-AF65-F5344CB8AC3E}">
        <p14:creationId xmlns:p14="http://schemas.microsoft.com/office/powerpoint/2010/main" val="29583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1412776"/>
            <a:ext cx="8373616" cy="35283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69441"/>
          </a:xfr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The Quantum Allan </a:t>
            </a:r>
            <a:r>
              <a:rPr lang="pl-PL" b="1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Variance</a:t>
            </a:r>
            <a:endParaRPr lang="pl-PL" b="1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136898" y="1829605"/>
            <a:ext cx="6757143" cy="1205711"/>
            <a:chOff x="1180050" y="3920802"/>
            <a:chExt cx="6757143" cy="1205711"/>
          </a:xfrm>
        </p:grpSpPr>
        <p:pic>
          <p:nvPicPr>
            <p:cNvPr id="5" name="Obraz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050" y="3920802"/>
              <a:ext cx="6757143" cy="57857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6" name="pole tekstowe 5"/>
            <p:cNvSpPr txBox="1"/>
            <p:nvPr/>
          </p:nvSpPr>
          <p:spPr>
            <a:xfrm>
              <a:off x="4852458" y="4757181"/>
              <a:ext cx="2865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 err="1" smtClean="0"/>
                <a:t>uncorrected</a:t>
              </a:r>
              <a:r>
                <a:rPr lang="pl-PL" dirty="0" smtClean="0"/>
                <a:t> LO Allan </a:t>
              </a:r>
              <a:r>
                <a:rPr lang="pl-PL" dirty="0" err="1" smtClean="0"/>
                <a:t>variance</a:t>
              </a:r>
              <a:endParaRPr lang="en-US" dirty="0"/>
            </a:p>
          </p:txBody>
        </p:sp>
        <p:cxnSp>
          <p:nvCxnSpPr>
            <p:cNvPr id="7" name="Łącznik prosty ze strzałką 6"/>
            <p:cNvCxnSpPr/>
            <p:nvPr/>
          </p:nvCxnSpPr>
          <p:spPr>
            <a:xfrm flipH="1" flipV="1">
              <a:off x="4721998" y="4506844"/>
              <a:ext cx="394592" cy="2428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Obraz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1" y="3407555"/>
            <a:ext cx="2738667" cy="403619"/>
          </a:xfrm>
          <a:prstGeom prst="rect">
            <a:avLst/>
          </a:prstGeom>
          <a:noFill/>
          <a:ln/>
          <a:effectLst/>
        </p:spPr>
      </p:pic>
      <p:pic>
        <p:nvPicPr>
          <p:cNvPr id="13" name="Obraz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05" y="3471449"/>
            <a:ext cx="3276000" cy="370190"/>
          </a:xfrm>
          <a:prstGeom prst="rect">
            <a:avLst/>
          </a:prstGeom>
          <a:noFill/>
          <a:ln/>
          <a:effectLst/>
        </p:spPr>
      </p:pic>
      <p:pic>
        <p:nvPicPr>
          <p:cNvPr id="15" name="Obraz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3" y="4164555"/>
            <a:ext cx="1452286" cy="247619"/>
          </a:xfrm>
          <a:prstGeom prst="rect">
            <a:avLst/>
          </a:prstGeom>
          <a:noFill/>
          <a:ln/>
          <a:effectLst/>
        </p:spPr>
      </p:pic>
      <p:pic>
        <p:nvPicPr>
          <p:cNvPr id="17" name="Obraz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30" y="4098588"/>
            <a:ext cx="5305238" cy="403619"/>
          </a:xfrm>
          <a:prstGeom prst="rect">
            <a:avLst/>
          </a:prstGeom>
          <a:noFill/>
          <a:ln/>
          <a:effectLst/>
        </p:spPr>
      </p:pic>
      <p:sp>
        <p:nvSpPr>
          <p:cNvPr id="8" name="Prostokąt 7"/>
          <p:cNvSpPr/>
          <p:nvPr/>
        </p:nvSpPr>
        <p:spPr>
          <a:xfrm>
            <a:off x="3455811" y="6387445"/>
            <a:ext cx="5688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prstClr val="black"/>
                </a:solidFill>
              </a:rPr>
              <a:t>K. </a:t>
            </a:r>
            <a:r>
              <a:rPr lang="pl-PL" dirty="0" err="1">
                <a:solidFill>
                  <a:prstClr val="black"/>
                </a:solidFill>
              </a:rPr>
              <a:t>Chabuda</a:t>
            </a:r>
            <a:r>
              <a:rPr lang="pl-PL" dirty="0">
                <a:solidFill>
                  <a:prstClr val="black"/>
                </a:solidFill>
              </a:rPr>
              <a:t>, I. </a:t>
            </a:r>
            <a:r>
              <a:rPr lang="pl-PL" dirty="0" err="1">
                <a:solidFill>
                  <a:prstClr val="black"/>
                </a:solidFill>
              </a:rPr>
              <a:t>Leroux</a:t>
            </a:r>
            <a:r>
              <a:rPr lang="pl-PL" dirty="0">
                <a:solidFill>
                  <a:prstClr val="black"/>
                </a:solidFill>
              </a:rPr>
              <a:t>, RDD, New J. </a:t>
            </a:r>
            <a:r>
              <a:rPr lang="pl-PL" dirty="0" err="1">
                <a:solidFill>
                  <a:prstClr val="black"/>
                </a:solidFill>
              </a:rPr>
              <a:t>Phys</a:t>
            </a:r>
            <a:r>
              <a:rPr lang="pl-PL" dirty="0">
                <a:solidFill>
                  <a:prstClr val="black"/>
                </a:solidFill>
              </a:rPr>
              <a:t>. 18, 083035 (</a:t>
            </a:r>
            <a:r>
              <a:rPr lang="pl-PL" dirty="0"/>
              <a:t>2016)</a:t>
            </a:r>
          </a:p>
        </p:txBody>
      </p:sp>
    </p:spTree>
    <p:extLst>
      <p:ext uri="{BB962C8B-B14F-4D97-AF65-F5344CB8AC3E}">
        <p14:creationId xmlns:p14="http://schemas.microsoft.com/office/powerpoint/2010/main" val="20886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805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smtClean="0">
                <a:solidFill>
                  <a:prstClr val="black"/>
                </a:solidFill>
              </a:rPr>
              <a:t>Using Matrix Product </a:t>
            </a:r>
            <a:r>
              <a:rPr lang="pl-PL" sz="4400" b="1" dirty="0" err="1" smtClean="0">
                <a:solidFill>
                  <a:prstClr val="black"/>
                </a:solidFill>
              </a:rPr>
              <a:t>Operators</a:t>
            </a:r>
            <a:r>
              <a:rPr lang="pl-PL" sz="4400" b="1" dirty="0" smtClean="0">
                <a:solidFill>
                  <a:prstClr val="black"/>
                </a:solidFill>
              </a:rPr>
              <a:t> to </a:t>
            </a:r>
            <a:r>
              <a:rPr lang="pl-PL" sz="4400" b="1" dirty="0" err="1" smtClean="0">
                <a:solidFill>
                  <a:prstClr val="black"/>
                </a:solidFill>
              </a:rPr>
              <a:t>improve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numerical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efficiency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grpSp>
        <p:nvGrpSpPr>
          <p:cNvPr id="36" name="Grupa 35"/>
          <p:cNvGrpSpPr/>
          <p:nvPr/>
        </p:nvGrpSpPr>
        <p:grpSpPr>
          <a:xfrm>
            <a:off x="611560" y="1556792"/>
            <a:ext cx="8564132" cy="1707009"/>
            <a:chOff x="611560" y="1556792"/>
            <a:chExt cx="8564132" cy="1707009"/>
          </a:xfrm>
        </p:grpSpPr>
        <p:pic>
          <p:nvPicPr>
            <p:cNvPr id="11" name="Obraz 10"/>
            <p:cNvPicPr>
              <a:picLocks noChangeAspect="1"/>
            </p:cNvPicPr>
            <p:nvPr/>
          </p:nvPicPr>
          <p:blipFill rotWithShape="1">
            <a:blip r:embed="rId9"/>
            <a:srcRect l="1267" t="1098" r="2312" b="-1098"/>
            <a:stretch/>
          </p:blipFill>
          <p:spPr>
            <a:xfrm>
              <a:off x="611560" y="1556792"/>
              <a:ext cx="3312368" cy="1707009"/>
            </a:xfrm>
            <a:prstGeom prst="rect">
              <a:avLst/>
            </a:prstGeom>
          </p:spPr>
        </p:pic>
        <p:pic>
          <p:nvPicPr>
            <p:cNvPr id="21" name="Obraz 2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38" y="1776616"/>
              <a:ext cx="5142854" cy="227546"/>
            </a:xfrm>
            <a:prstGeom prst="rect">
              <a:avLst/>
            </a:prstGeom>
          </p:spPr>
        </p:pic>
        <p:pic>
          <p:nvPicPr>
            <p:cNvPr id="25" name="Obraz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822" y="2294484"/>
              <a:ext cx="3397316" cy="184017"/>
            </a:xfrm>
            <a:prstGeom prst="rect">
              <a:avLst/>
            </a:prstGeom>
          </p:spPr>
        </p:pic>
        <p:pic>
          <p:nvPicPr>
            <p:cNvPr id="24" name="Obraz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38" y="2816431"/>
              <a:ext cx="4670542" cy="281813"/>
            </a:xfrm>
            <a:prstGeom prst="rect">
              <a:avLst/>
            </a:prstGeom>
          </p:spPr>
        </p:pic>
      </p:grpSp>
      <p:sp>
        <p:nvSpPr>
          <p:cNvPr id="20" name="Prostokąt 19"/>
          <p:cNvSpPr/>
          <p:nvPr/>
        </p:nvSpPr>
        <p:spPr>
          <a:xfrm>
            <a:off x="269092" y="3550625"/>
            <a:ext cx="8861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pl-PL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ossibility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upa 36"/>
          <p:cNvGrpSpPr/>
          <p:nvPr/>
        </p:nvGrpSpPr>
        <p:grpSpPr>
          <a:xfrm>
            <a:off x="0" y="4076067"/>
            <a:ext cx="3457575" cy="1717618"/>
            <a:chOff x="0" y="4076067"/>
            <a:chExt cx="3457575" cy="1717618"/>
          </a:xfrm>
        </p:grpSpPr>
        <p:pic>
          <p:nvPicPr>
            <p:cNvPr id="26" name="Obraz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4076067"/>
              <a:ext cx="3457575" cy="1285875"/>
            </a:xfrm>
            <a:prstGeom prst="rect">
              <a:avLst/>
            </a:prstGeom>
          </p:spPr>
        </p:pic>
        <p:pic>
          <p:nvPicPr>
            <p:cNvPr id="31" name="Obraz 3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5509804"/>
              <a:ext cx="2441346" cy="283881"/>
            </a:xfrm>
            <a:prstGeom prst="rect">
              <a:avLst/>
            </a:prstGeom>
          </p:spPr>
        </p:pic>
      </p:grpSp>
      <p:grpSp>
        <p:nvGrpSpPr>
          <p:cNvPr id="38" name="Grupa 37"/>
          <p:cNvGrpSpPr/>
          <p:nvPr/>
        </p:nvGrpSpPr>
        <p:grpSpPr>
          <a:xfrm>
            <a:off x="3763917" y="4199893"/>
            <a:ext cx="5369645" cy="1777263"/>
            <a:chOff x="3763917" y="4199893"/>
            <a:chExt cx="5369645" cy="1777263"/>
          </a:xfrm>
        </p:grpSpPr>
        <p:cxnSp>
          <p:nvCxnSpPr>
            <p:cNvPr id="28" name="Łącznik prosty ze strzałką 27"/>
            <p:cNvCxnSpPr/>
            <p:nvPr/>
          </p:nvCxnSpPr>
          <p:spPr>
            <a:xfrm>
              <a:off x="3763917" y="4700525"/>
              <a:ext cx="5378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09162" y="4199893"/>
              <a:ext cx="4724400" cy="1038225"/>
            </a:xfrm>
            <a:prstGeom prst="rect">
              <a:avLst/>
            </a:prstGeom>
          </p:spPr>
        </p:pic>
        <p:pic>
          <p:nvPicPr>
            <p:cNvPr id="33" name="Obraz 3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114" y="5361942"/>
              <a:ext cx="3232496" cy="284375"/>
            </a:xfrm>
            <a:prstGeom prst="rect">
              <a:avLst/>
            </a:prstGeom>
          </p:spPr>
        </p:pic>
        <p:pic>
          <p:nvPicPr>
            <p:cNvPr id="35" name="Obraz 3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09" y="5793685"/>
              <a:ext cx="2123311" cy="183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7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1331640" y="769441"/>
            <a:ext cx="6480720" cy="18013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rostokąt 4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Issues</a:t>
            </a:r>
            <a:r>
              <a:rPr lang="pl-PL" sz="4400" b="1" dirty="0" smtClean="0">
                <a:solidFill>
                  <a:prstClr val="black"/>
                </a:solidFill>
              </a:rPr>
              <a:t> with </a:t>
            </a:r>
            <a:r>
              <a:rPr lang="pl-PL" sz="4400" b="1" dirty="0" err="1" smtClean="0">
                <a:solidFill>
                  <a:prstClr val="black"/>
                </a:solidFill>
              </a:rPr>
              <a:t>implementation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58538"/>
            <a:ext cx="5288677" cy="579294"/>
          </a:xfrm>
          <a:prstGeom prst="rect">
            <a:avLst/>
          </a:prstGeom>
          <a:noFill/>
          <a:ln/>
          <a:effectLst/>
        </p:spPr>
      </p:pic>
      <p:pic>
        <p:nvPicPr>
          <p:cNvPr id="34" name="Obraz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10283"/>
            <a:ext cx="1452286" cy="247619"/>
          </a:xfrm>
          <a:prstGeom prst="rect">
            <a:avLst/>
          </a:prstGeom>
          <a:noFill/>
          <a:ln/>
          <a:effectLst/>
        </p:spPr>
      </p:pic>
      <p:pic>
        <p:nvPicPr>
          <p:cNvPr id="40" name="Obraz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71" y="2043975"/>
            <a:ext cx="5305238" cy="403619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06521"/>
            <a:ext cx="2738667" cy="403619"/>
          </a:xfrm>
          <a:prstGeom prst="rect">
            <a:avLst/>
          </a:prstGeom>
          <a:noFill/>
          <a:ln/>
          <a:effectLst/>
        </p:spPr>
      </p:pic>
      <p:grpSp>
        <p:nvGrpSpPr>
          <p:cNvPr id="47" name="Grupa 46"/>
          <p:cNvGrpSpPr/>
          <p:nvPr/>
        </p:nvGrpSpPr>
        <p:grpSpPr>
          <a:xfrm>
            <a:off x="320213" y="3728751"/>
            <a:ext cx="7514878" cy="926522"/>
            <a:chOff x="320213" y="3728751"/>
            <a:chExt cx="7514878" cy="926522"/>
          </a:xfrm>
        </p:grpSpPr>
        <p:sp>
          <p:nvSpPr>
            <p:cNvPr id="15" name="pole tekstowe 14"/>
            <p:cNvSpPr txBox="1"/>
            <p:nvPr/>
          </p:nvSpPr>
          <p:spPr>
            <a:xfrm>
              <a:off x="320213" y="3728751"/>
              <a:ext cx="7514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pl-PL" dirty="0" smtClean="0"/>
                <a:t>How big </a:t>
              </a:r>
              <a:r>
                <a:rPr lang="pl-PL" dirty="0" err="1" smtClean="0"/>
                <a:t>reduced</a:t>
              </a:r>
              <a:r>
                <a:rPr lang="pl-PL" dirty="0" smtClean="0"/>
                <a:t> </a:t>
              </a:r>
              <a:r>
                <a:rPr lang="pl-PL" dirty="0" err="1" smtClean="0"/>
                <a:t>matrices</a:t>
              </a:r>
              <a:r>
                <a:rPr lang="pl-PL" dirty="0" smtClean="0"/>
                <a:t> </a:t>
              </a:r>
              <a:r>
                <a:rPr lang="pl-PL" dirty="0" err="1" smtClean="0"/>
                <a:t>need</a:t>
              </a:r>
              <a:r>
                <a:rPr lang="pl-PL" dirty="0" smtClean="0"/>
                <a:t> to </a:t>
              </a:r>
              <a:r>
                <a:rPr lang="pl-PL" dirty="0" err="1" smtClean="0"/>
                <a:t>consider</a:t>
              </a:r>
              <a:r>
                <a:rPr lang="pl-PL" dirty="0" smtClean="0"/>
                <a:t> (</a:t>
              </a:r>
              <a:r>
                <a:rPr lang="pl-PL" dirty="0" err="1" smtClean="0"/>
                <a:t>length</a:t>
              </a:r>
              <a:r>
                <a:rPr lang="pl-PL" dirty="0" smtClean="0"/>
                <a:t> of </a:t>
              </a:r>
              <a:r>
                <a:rPr lang="pl-PL" dirty="0" err="1" smtClean="0"/>
                <a:t>correlations</a:t>
              </a:r>
              <a:r>
                <a:rPr lang="pl-PL" dirty="0" smtClean="0"/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pl-PL" dirty="0" smtClean="0"/>
                <a:t>Take </a:t>
              </a:r>
              <a:r>
                <a:rPr lang="pl-PL" dirty="0" err="1" smtClean="0"/>
                <a:t>translationally</a:t>
              </a:r>
              <a:r>
                <a:rPr lang="pl-PL" dirty="0" smtClean="0"/>
                <a:t> </a:t>
              </a:r>
              <a:r>
                <a:rPr lang="pl-PL" dirty="0" err="1" smtClean="0"/>
                <a:t>invariant</a:t>
              </a:r>
              <a:r>
                <a:rPr lang="pl-PL" dirty="0" smtClean="0"/>
                <a:t> </a:t>
              </a:r>
              <a:r>
                <a:rPr lang="pl-PL" dirty="0" err="1" smtClean="0"/>
                <a:t>correlations</a:t>
              </a:r>
              <a:r>
                <a:rPr lang="pl-PL" dirty="0" smtClean="0"/>
                <a:t>? </a:t>
              </a:r>
              <a:r>
                <a:rPr lang="pl-PL" dirty="0" err="1" smtClean="0"/>
                <a:t>Impose</a:t>
              </a:r>
              <a:r>
                <a:rPr lang="pl-PL" dirty="0" smtClean="0"/>
                <a:t> </a:t>
              </a:r>
              <a:r>
                <a:rPr lang="pl-PL" dirty="0" err="1" smtClean="0"/>
                <a:t>translational</a:t>
              </a:r>
              <a:r>
                <a:rPr lang="pl-PL" dirty="0" smtClean="0"/>
                <a:t> </a:t>
              </a:r>
              <a:r>
                <a:rPr lang="pl-PL" dirty="0" err="1" smtClean="0"/>
                <a:t>invariance</a:t>
              </a:r>
              <a:r>
                <a:rPr lang="pl-PL" dirty="0" smtClean="0"/>
                <a:t>?</a:t>
              </a:r>
            </a:p>
            <a:p>
              <a:pPr marL="285750" indent="-285750">
                <a:buFontTx/>
                <a:buChar char="-"/>
              </a:pPr>
              <a:r>
                <a:rPr lang="pl-PL" dirty="0" err="1" smtClean="0"/>
                <a:t>Impose</a:t>
              </a:r>
              <a:r>
                <a:rPr lang="pl-PL" dirty="0" smtClean="0"/>
                <a:t> </a:t>
              </a:r>
              <a:r>
                <a:rPr lang="pl-PL" dirty="0" err="1" smtClean="0"/>
                <a:t>positive</a:t>
              </a:r>
              <a:r>
                <a:rPr lang="pl-PL" dirty="0" smtClean="0"/>
                <a:t> </a:t>
              </a:r>
              <a:r>
                <a:rPr lang="pl-PL" dirty="0" err="1" smtClean="0"/>
                <a:t>semidefinitness</a:t>
              </a:r>
              <a:r>
                <a:rPr lang="pl-PL" dirty="0"/>
                <a:t>?</a:t>
              </a:r>
              <a:endParaRPr lang="en-GB" dirty="0"/>
            </a:p>
          </p:txBody>
        </p:sp>
        <p:pic>
          <p:nvPicPr>
            <p:cNvPr id="25" name="Obraz 2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52" y="4338009"/>
              <a:ext cx="2640687" cy="31726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23" name="Grupa 22"/>
          <p:cNvGrpSpPr/>
          <p:nvPr/>
        </p:nvGrpSpPr>
        <p:grpSpPr>
          <a:xfrm>
            <a:off x="309118" y="4675503"/>
            <a:ext cx="2769348" cy="461665"/>
            <a:chOff x="312049" y="4736849"/>
            <a:chExt cx="2769348" cy="461665"/>
          </a:xfrm>
        </p:grpSpPr>
        <p:sp>
          <p:nvSpPr>
            <p:cNvPr id="27" name="pole tekstowe 26"/>
            <p:cNvSpPr txBox="1"/>
            <p:nvPr/>
          </p:nvSpPr>
          <p:spPr>
            <a:xfrm>
              <a:off x="312049" y="4736849"/>
              <a:ext cx="2769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 smtClean="0"/>
                <a:t>Write     as </a:t>
              </a:r>
              <a:r>
                <a:rPr lang="pl-PL" sz="2400" b="1" dirty="0" err="1" smtClean="0"/>
                <a:t>an</a:t>
              </a:r>
              <a:r>
                <a:rPr lang="pl-PL" sz="2400" b="1" dirty="0" smtClean="0"/>
                <a:t>  MPO:</a:t>
              </a:r>
              <a:endParaRPr lang="en-GB" sz="2400" b="1" dirty="0"/>
            </a:p>
          </p:txBody>
        </p:sp>
        <p:pic>
          <p:nvPicPr>
            <p:cNvPr id="22" name="Obraz 2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347" y="4825433"/>
              <a:ext cx="238931" cy="330120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60" name="Obraz 5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6" y="5202290"/>
            <a:ext cx="5637598" cy="378526"/>
          </a:xfrm>
          <a:prstGeom prst="rect">
            <a:avLst/>
          </a:prstGeom>
          <a:noFill/>
          <a:ln/>
          <a:effectLst/>
        </p:spPr>
      </p:pic>
      <p:sp>
        <p:nvSpPr>
          <p:cNvPr id="36" name="pole tekstowe 35"/>
          <p:cNvSpPr txBox="1"/>
          <p:nvPr/>
        </p:nvSpPr>
        <p:spPr>
          <a:xfrm>
            <a:off x="6516216" y="5058101"/>
            <a:ext cx="248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diagonal (K x K) </a:t>
            </a:r>
            <a:r>
              <a:rPr lang="pl-PL" dirty="0" err="1" smtClean="0"/>
              <a:t>matrices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dependent on LO </a:t>
            </a:r>
            <a:r>
              <a:rPr lang="pl-PL" dirty="0" err="1" smtClean="0"/>
              <a:t>noise</a:t>
            </a:r>
            <a:endParaRPr lang="en-GB" dirty="0"/>
          </a:p>
        </p:txBody>
      </p:sp>
      <p:cxnSp>
        <p:nvCxnSpPr>
          <p:cNvPr id="38" name="Łącznik prosty ze strzałką 37"/>
          <p:cNvCxnSpPr>
            <a:stCxn id="36" idx="1"/>
          </p:cNvCxnSpPr>
          <p:nvPr/>
        </p:nvCxnSpPr>
        <p:spPr>
          <a:xfrm flipH="1">
            <a:off x="6254648" y="5381267"/>
            <a:ext cx="261568" cy="59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a 57"/>
          <p:cNvGrpSpPr/>
          <p:nvPr/>
        </p:nvGrpSpPr>
        <p:grpSpPr>
          <a:xfrm>
            <a:off x="309118" y="5619893"/>
            <a:ext cx="5697257" cy="1203625"/>
            <a:chOff x="309118" y="5619893"/>
            <a:chExt cx="5697257" cy="1203625"/>
          </a:xfrm>
        </p:grpSpPr>
        <p:sp>
          <p:nvSpPr>
            <p:cNvPr id="41" name="pole tekstowe 40"/>
            <p:cNvSpPr txBox="1"/>
            <p:nvPr/>
          </p:nvSpPr>
          <p:spPr>
            <a:xfrm>
              <a:off x="309118" y="5619893"/>
              <a:ext cx="2274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 err="1" smtClean="0"/>
                <a:t>Find</a:t>
              </a:r>
              <a:r>
                <a:rPr lang="pl-PL" sz="2400" b="1" dirty="0" smtClean="0"/>
                <a:t> </a:t>
              </a:r>
              <a:r>
                <a:rPr lang="pl-PL" sz="2400" b="1" i="1" dirty="0" smtClean="0"/>
                <a:t>L</a:t>
              </a:r>
              <a:r>
                <a:rPr lang="pl-PL" sz="2400" b="1" dirty="0" smtClean="0"/>
                <a:t> as a  MPO</a:t>
              </a:r>
              <a:endParaRPr lang="en-GB" sz="2400" b="1" dirty="0"/>
            </a:p>
          </p:txBody>
        </p:sp>
        <p:pic>
          <p:nvPicPr>
            <p:cNvPr id="42" name="Obraz 4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04" y="6163430"/>
              <a:ext cx="1452286" cy="24761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7" name="Obraz 5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531" y="6081558"/>
              <a:ext cx="3179395" cy="37299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5" name="pole tekstowe 44"/>
            <p:cNvSpPr txBox="1"/>
            <p:nvPr/>
          </p:nvSpPr>
          <p:spPr>
            <a:xfrm>
              <a:off x="380091" y="6454186"/>
              <a:ext cx="5626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-   </a:t>
              </a:r>
              <a:r>
                <a:rPr lang="pl-PL" dirty="0" err="1" smtClean="0"/>
                <a:t>What</a:t>
              </a:r>
              <a:r>
                <a:rPr lang="pl-PL" dirty="0" smtClean="0"/>
                <a:t> </a:t>
              </a:r>
              <a:r>
                <a:rPr lang="pl-PL" dirty="0" err="1" smtClean="0"/>
                <a:t>bond</a:t>
              </a:r>
              <a:r>
                <a:rPr lang="pl-PL" dirty="0" smtClean="0"/>
                <a:t> </a:t>
              </a:r>
              <a:r>
                <a:rPr lang="pl-PL" dirty="0" err="1" smtClean="0"/>
                <a:t>dimension</a:t>
              </a:r>
              <a:r>
                <a:rPr lang="pl-PL" dirty="0" smtClean="0"/>
                <a:t> of </a:t>
              </a:r>
              <a:r>
                <a:rPr lang="pl-PL" i="1" dirty="0" smtClean="0"/>
                <a:t>C</a:t>
              </a:r>
              <a:r>
                <a:rPr lang="pl-PL" dirty="0" smtClean="0"/>
                <a:t> </a:t>
              </a:r>
              <a:r>
                <a:rPr lang="pl-PL" dirty="0" err="1" smtClean="0"/>
                <a:t>matrices</a:t>
              </a:r>
              <a:r>
                <a:rPr lang="pl-PL" dirty="0" smtClean="0"/>
                <a:t> </a:t>
              </a:r>
              <a:r>
                <a:rPr lang="pl-PL" dirty="0" err="1" smtClean="0"/>
                <a:t>will</a:t>
              </a:r>
              <a:r>
                <a:rPr lang="pl-PL" dirty="0" smtClean="0"/>
                <a:t> be </a:t>
              </a:r>
              <a:r>
                <a:rPr lang="pl-PL" dirty="0" err="1" smtClean="0"/>
                <a:t>sufficient</a:t>
              </a:r>
              <a:r>
                <a:rPr lang="pl-PL" dirty="0" smtClean="0"/>
                <a:t>?</a:t>
              </a:r>
              <a:endParaRPr lang="en-GB" dirty="0"/>
            </a:p>
          </p:txBody>
        </p:sp>
      </p:grpSp>
      <p:grpSp>
        <p:nvGrpSpPr>
          <p:cNvPr id="54" name="Grupa 53"/>
          <p:cNvGrpSpPr/>
          <p:nvPr/>
        </p:nvGrpSpPr>
        <p:grpSpPr>
          <a:xfrm>
            <a:off x="309118" y="2659856"/>
            <a:ext cx="7899374" cy="924759"/>
            <a:chOff x="309118" y="2659856"/>
            <a:chExt cx="7899374" cy="924759"/>
          </a:xfrm>
        </p:grpSpPr>
        <p:grpSp>
          <p:nvGrpSpPr>
            <p:cNvPr id="46" name="Grupa 45"/>
            <p:cNvGrpSpPr/>
            <p:nvPr/>
          </p:nvGrpSpPr>
          <p:grpSpPr>
            <a:xfrm>
              <a:off x="309118" y="2659856"/>
              <a:ext cx="7812475" cy="924759"/>
              <a:chOff x="309118" y="2659856"/>
              <a:chExt cx="7812475" cy="924759"/>
            </a:xfrm>
          </p:grpSpPr>
          <p:pic>
            <p:nvPicPr>
              <p:cNvPr id="16" name="Obraz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076" y="3212975"/>
                <a:ext cx="4120440" cy="342832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0" name="Obraz 9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016" y="3212976"/>
                <a:ext cx="3405577" cy="371639"/>
              </a:xfrm>
              <a:prstGeom prst="rect">
                <a:avLst/>
              </a:prstGeom>
              <a:noFill/>
              <a:ln/>
              <a:effectLst/>
            </p:spPr>
          </p:pic>
          <p:grpSp>
            <p:nvGrpSpPr>
              <p:cNvPr id="18" name="Grupa 17"/>
              <p:cNvGrpSpPr/>
              <p:nvPr/>
            </p:nvGrpSpPr>
            <p:grpSpPr>
              <a:xfrm>
                <a:off x="309118" y="2659856"/>
                <a:ext cx="3846951" cy="461665"/>
                <a:chOff x="293586" y="1923080"/>
                <a:chExt cx="3846951" cy="461665"/>
              </a:xfrm>
            </p:grpSpPr>
            <p:sp>
              <p:nvSpPr>
                <p:cNvPr id="14" name="pole tekstowe 13"/>
                <p:cNvSpPr txBox="1"/>
                <p:nvPr/>
              </p:nvSpPr>
              <p:spPr>
                <a:xfrm>
                  <a:off x="293586" y="1923080"/>
                  <a:ext cx="38469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2400" b="1" dirty="0" err="1" smtClean="0"/>
                    <a:t>Approximate</a:t>
                  </a:r>
                  <a:r>
                    <a:rPr lang="pl-PL" sz="2400" b="1" dirty="0" smtClean="0"/>
                    <a:t>      with a MPO:</a:t>
                  </a:r>
                  <a:endParaRPr lang="en-GB" sz="2400" b="1" dirty="0"/>
                </a:p>
              </p:txBody>
            </p:sp>
            <p:pic>
              <p:nvPicPr>
                <p:cNvPr id="17" name="Obraz 16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08196" y="2043449"/>
                  <a:ext cx="172879" cy="279969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</p:grpSp>
        <p:sp>
          <p:nvSpPr>
            <p:cNvPr id="50" name="pole tekstowe 49"/>
            <p:cNvSpPr txBox="1"/>
            <p:nvPr/>
          </p:nvSpPr>
          <p:spPr>
            <a:xfrm>
              <a:off x="4111217" y="2890688"/>
              <a:ext cx="4097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/>
                <a:t>c</a:t>
              </a:r>
              <a:r>
                <a:rPr lang="pl-PL" dirty="0" err="1" smtClean="0"/>
                <a:t>orrelation</a:t>
              </a:r>
              <a:r>
                <a:rPr lang="pl-PL" dirty="0" smtClean="0"/>
                <a:t> matrix dependent on LO </a:t>
              </a:r>
              <a:r>
                <a:rPr lang="pl-PL" dirty="0" err="1" smtClean="0"/>
                <a:t>noise</a:t>
              </a:r>
              <a:endParaRPr lang="en-GB" dirty="0"/>
            </a:p>
          </p:txBody>
        </p:sp>
        <p:cxnSp>
          <p:nvCxnSpPr>
            <p:cNvPr id="52" name="Łącznik prosty ze strzałką 51"/>
            <p:cNvCxnSpPr/>
            <p:nvPr/>
          </p:nvCxnSpPr>
          <p:spPr>
            <a:xfrm flipH="1">
              <a:off x="3707904" y="3131999"/>
              <a:ext cx="460603" cy="1610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91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Summary</a:t>
            </a:r>
            <a:r>
              <a:rPr lang="pl-PL" sz="4400" b="1" dirty="0" smtClean="0">
                <a:solidFill>
                  <a:prstClr val="black"/>
                </a:solidFill>
              </a:rPr>
              <a:t> and </a:t>
            </a:r>
            <a:r>
              <a:rPr lang="pl-PL" sz="4400" b="1" dirty="0" err="1" smtClean="0">
                <a:solidFill>
                  <a:prstClr val="black"/>
                </a:solidFill>
              </a:rPr>
              <a:t>outlook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6688325" y="3789040"/>
            <a:ext cx="1671004" cy="1800200"/>
            <a:chOff x="5868144" y="2060848"/>
            <a:chExt cx="1671004" cy="1800200"/>
          </a:xfrm>
        </p:grpSpPr>
        <p:pic>
          <p:nvPicPr>
            <p:cNvPr id="13" name="Picture 10" descr="http://scient1fy.files.wordpress.com/2012/09/a1-cartoon-expanding-universe.jpg"/>
            <p:cNvPicPr>
              <a:picLocks noChangeAspect="1" noChangeArrowheads="1"/>
            </p:cNvPicPr>
            <p:nvPr/>
          </p:nvPicPr>
          <p:blipFill>
            <a:blip r:embed="rId3" cstate="print"/>
            <a:srcRect l="39830" t="16753" r="39830" b="16753"/>
            <a:stretch>
              <a:fillRect/>
            </a:stretch>
          </p:blipFill>
          <p:spPr bwMode="auto">
            <a:xfrm>
              <a:off x="6084168" y="2060848"/>
              <a:ext cx="1454980" cy="1741739"/>
            </a:xfrm>
            <a:prstGeom prst="rect">
              <a:avLst/>
            </a:prstGeom>
            <a:noFill/>
          </p:spPr>
        </p:pic>
        <p:sp>
          <p:nvSpPr>
            <p:cNvPr id="14" name="Prostokąt 13"/>
            <p:cNvSpPr/>
            <p:nvPr/>
          </p:nvSpPr>
          <p:spPr>
            <a:xfrm>
              <a:off x="5868144" y="2852936"/>
              <a:ext cx="5040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bjaśnienie w chmurce 15"/>
          <p:cNvSpPr/>
          <p:nvPr/>
        </p:nvSpPr>
        <p:spPr>
          <a:xfrm>
            <a:off x="4456077" y="2708920"/>
            <a:ext cx="2736304" cy="1584176"/>
          </a:xfrm>
          <a:prstGeom prst="cloudCallout">
            <a:avLst>
              <a:gd name="adj1" fmla="val 63173"/>
              <a:gd name="adj2" fmla="val 142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Wzorzec atomowy, jeden z g&amp;lstrok;ównych elementów optycznego zegara atomowego, dzia&amp;lstrok;aj&amp;aogon;cy w Krajowym Laboratorium Fizyki Atomowej, Molekularnej i Optycznej (KL FAMO) w Toruniu. (&amp;Zacute;ród&amp;lstrok;o: UMK, Anna Bielawiec-Osi&amp;nacute;ska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9693" y="2852936"/>
            <a:ext cx="3000375" cy="2276475"/>
          </a:xfrm>
          <a:prstGeom prst="rect">
            <a:avLst/>
          </a:prstGeom>
          <a:noFill/>
        </p:spPr>
      </p:pic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02" y="3346157"/>
            <a:ext cx="2326381" cy="230286"/>
          </a:xfrm>
          <a:prstGeom prst="rect">
            <a:avLst/>
          </a:prstGeom>
          <a:noFill/>
          <a:ln/>
          <a:effectLst/>
        </p:spPr>
      </p:pic>
      <p:sp>
        <p:nvSpPr>
          <p:cNvPr id="11" name="Prostokąt 10"/>
          <p:cNvSpPr/>
          <p:nvPr/>
        </p:nvSpPr>
        <p:spPr>
          <a:xfrm>
            <a:off x="521804" y="1202022"/>
            <a:ext cx="813690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Tell me </a:t>
            </a:r>
            <a:r>
              <a:rPr lang="pl-PL" sz="3200" dirty="0" err="1" smtClean="0"/>
              <a:t>your</a:t>
            </a:r>
            <a:r>
              <a:rPr lang="pl-PL" sz="3200" dirty="0" smtClean="0"/>
              <a:t> LO </a:t>
            </a:r>
            <a:r>
              <a:rPr lang="pl-PL" sz="3200" dirty="0" err="1" smtClean="0"/>
              <a:t>noise</a:t>
            </a:r>
            <a:r>
              <a:rPr lang="pl-PL" sz="3200" dirty="0" smtClean="0"/>
              <a:t> spectrum and the </a:t>
            </a:r>
            <a:r>
              <a:rPr lang="pl-PL" sz="3200" dirty="0" err="1" smtClean="0"/>
              <a:t>number</a:t>
            </a:r>
            <a:r>
              <a:rPr lang="pl-PL" sz="3200" dirty="0" smtClean="0"/>
              <a:t> of </a:t>
            </a:r>
            <a:r>
              <a:rPr lang="pl-PL" sz="3200" dirty="0" err="1" smtClean="0"/>
              <a:t>atoms</a:t>
            </a:r>
            <a:r>
              <a:rPr lang="pl-PL" sz="3200" dirty="0" smtClean="0"/>
              <a:t> and I </a:t>
            </a:r>
            <a:r>
              <a:rPr lang="pl-PL" sz="3200" dirty="0" err="1" smtClean="0"/>
              <a:t>will</a:t>
            </a:r>
            <a:r>
              <a:rPr lang="pl-PL" sz="3200" dirty="0" smtClean="0"/>
              <a:t> </a:t>
            </a:r>
            <a:r>
              <a:rPr lang="pl-PL" sz="3200" dirty="0" err="1" smtClean="0"/>
              <a:t>tell</a:t>
            </a:r>
            <a:r>
              <a:rPr lang="pl-PL" sz="3200" dirty="0" smtClean="0"/>
              <a:t> </a:t>
            </a:r>
            <a:r>
              <a:rPr lang="pl-PL" sz="3200" dirty="0" err="1" smtClean="0"/>
              <a:t>you</a:t>
            </a:r>
            <a:r>
              <a:rPr lang="pl-PL" sz="3200" dirty="0" smtClean="0"/>
              <a:t> </a:t>
            </a:r>
            <a:r>
              <a:rPr lang="pl-PL" sz="3200" dirty="0" err="1" smtClean="0"/>
              <a:t>your</a:t>
            </a:r>
            <a:r>
              <a:rPr lang="pl-PL" sz="3200" dirty="0" smtClean="0"/>
              <a:t> </a:t>
            </a:r>
            <a:r>
              <a:rPr lang="pl-PL" sz="3200" dirty="0" err="1" smtClean="0"/>
              <a:t>stability</a:t>
            </a:r>
            <a:r>
              <a:rPr lang="pl-PL" sz="3200" dirty="0" smtClean="0"/>
              <a:t> </a:t>
            </a:r>
            <a:r>
              <a:rPr lang="pl-PL" sz="3200" dirty="0" err="1" smtClean="0"/>
              <a:t>limits</a:t>
            </a:r>
            <a:r>
              <a:rPr lang="pl-PL" sz="3200" dirty="0" smtClean="0"/>
              <a:t> </a:t>
            </a:r>
            <a:endParaRPr lang="en-US" sz="3200" dirty="0"/>
          </a:p>
        </p:txBody>
      </p:sp>
      <p:sp>
        <p:nvSpPr>
          <p:cNvPr id="3" name="Prostokąt 2"/>
          <p:cNvSpPr/>
          <p:nvPr/>
        </p:nvSpPr>
        <p:spPr>
          <a:xfrm>
            <a:off x="3491880" y="6178811"/>
            <a:ext cx="5482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l-PL" sz="1600" dirty="0">
                <a:solidFill>
                  <a:prstClr val="black"/>
                </a:solidFill>
              </a:rPr>
              <a:t>K. </a:t>
            </a:r>
            <a:r>
              <a:rPr lang="pl-PL" sz="1600" dirty="0" err="1">
                <a:solidFill>
                  <a:prstClr val="black"/>
                </a:solidFill>
              </a:rPr>
              <a:t>Macieszczak</a:t>
            </a:r>
            <a:r>
              <a:rPr lang="pl-PL" sz="1600" dirty="0">
                <a:solidFill>
                  <a:prstClr val="black"/>
                </a:solidFill>
              </a:rPr>
              <a:t>, M. </a:t>
            </a:r>
            <a:r>
              <a:rPr lang="pl-PL" sz="1600" dirty="0" err="1">
                <a:solidFill>
                  <a:prstClr val="black"/>
                </a:solidFill>
              </a:rPr>
              <a:t>Fraas</a:t>
            </a:r>
            <a:r>
              <a:rPr lang="pl-PL" sz="1600" dirty="0">
                <a:solidFill>
                  <a:prstClr val="black"/>
                </a:solidFill>
              </a:rPr>
              <a:t>, RDD, </a:t>
            </a:r>
            <a:r>
              <a:rPr lang="en-US" sz="1600" dirty="0">
                <a:solidFill>
                  <a:prstClr val="black"/>
                </a:solidFill>
              </a:rPr>
              <a:t>New J. Phys. 16, 113002 (2014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pl-PL" sz="1600" dirty="0" smtClean="0">
              <a:solidFill>
                <a:prstClr val="black"/>
              </a:solidFill>
            </a:endParaRPr>
          </a:p>
          <a:p>
            <a:pPr algn="r"/>
            <a:r>
              <a:rPr lang="pl-PL" sz="1600" dirty="0" smtClean="0">
                <a:solidFill>
                  <a:prstClr val="black"/>
                </a:solidFill>
              </a:rPr>
              <a:t>K. </a:t>
            </a:r>
            <a:r>
              <a:rPr lang="pl-PL" sz="1600" dirty="0" err="1" smtClean="0">
                <a:solidFill>
                  <a:prstClr val="black"/>
                </a:solidFill>
              </a:rPr>
              <a:t>Chabuda</a:t>
            </a:r>
            <a:r>
              <a:rPr lang="pl-PL" sz="1600" dirty="0" smtClean="0">
                <a:solidFill>
                  <a:prstClr val="black"/>
                </a:solidFill>
              </a:rPr>
              <a:t>, I. </a:t>
            </a:r>
            <a:r>
              <a:rPr lang="pl-PL" sz="1600" dirty="0" err="1" smtClean="0">
                <a:solidFill>
                  <a:prstClr val="black"/>
                </a:solidFill>
              </a:rPr>
              <a:t>Leroux</a:t>
            </a:r>
            <a:r>
              <a:rPr lang="pl-PL" sz="1600" dirty="0" smtClean="0">
                <a:solidFill>
                  <a:prstClr val="black"/>
                </a:solidFill>
              </a:rPr>
              <a:t>, RDD, New J. </a:t>
            </a:r>
            <a:r>
              <a:rPr lang="pl-PL" sz="1600" dirty="0" err="1" smtClean="0">
                <a:solidFill>
                  <a:prstClr val="black"/>
                </a:solidFill>
              </a:rPr>
              <a:t>Phys</a:t>
            </a:r>
            <a:r>
              <a:rPr lang="pl-PL" sz="1600" dirty="0" smtClean="0">
                <a:solidFill>
                  <a:prstClr val="black"/>
                </a:solidFill>
              </a:rPr>
              <a:t>. 18, 083035 (</a:t>
            </a:r>
            <a:r>
              <a:rPr lang="pl-PL" sz="1600" dirty="0" smtClean="0"/>
              <a:t>2016)</a:t>
            </a:r>
            <a:endParaRPr lang="pl-PL" sz="1600" dirty="0"/>
          </a:p>
          <a:p>
            <a:pPr lvl="0" algn="r"/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626632" y="2205636"/>
            <a:ext cx="313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i</a:t>
            </a:r>
            <a:r>
              <a:rPr lang="pl-PL" dirty="0" err="1" smtClean="0"/>
              <a:t>f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help</a:t>
            </a:r>
            <a:r>
              <a:rPr lang="pl-PL" dirty="0" smtClean="0"/>
              <a:t> me with </a:t>
            </a:r>
            <a:r>
              <a:rPr lang="pl-PL" dirty="0" err="1" smtClean="0"/>
              <a:t>numerics</a:t>
            </a:r>
            <a:r>
              <a:rPr lang="pl-PL" dirty="0" smtClean="0"/>
              <a:t>….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15557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err="1" smtClean="0"/>
              <a:t>Is</a:t>
            </a:r>
            <a:r>
              <a:rPr lang="pl-PL" sz="4000" b="1" dirty="0" smtClean="0"/>
              <a:t> Heisenberg limit 1/N </a:t>
            </a:r>
            <a:r>
              <a:rPr lang="pl-PL" sz="4000" b="1" dirty="0" err="1" smtClean="0"/>
              <a:t>saturable</a:t>
            </a:r>
            <a:r>
              <a:rPr lang="pl-PL" sz="4000" b="1" dirty="0"/>
              <a:t>?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endParaRPr lang="en-US" sz="24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1520" y="1165719"/>
            <a:ext cx="8712968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000" dirty="0" smtClean="0"/>
              <a:t> </a:t>
            </a:r>
            <a:r>
              <a:rPr lang="pl-PL" sz="2000" dirty="0" err="1" smtClean="0"/>
              <a:t>Cramer-Rao</a:t>
            </a:r>
            <a:r>
              <a:rPr lang="pl-PL" sz="2000" dirty="0" smtClean="0"/>
              <a:t> </a:t>
            </a:r>
            <a:r>
              <a:rPr lang="pl-PL" sz="2000" dirty="0" err="1" smtClean="0"/>
              <a:t>bound</a:t>
            </a:r>
            <a:r>
              <a:rPr lang="pl-PL" sz="2000" dirty="0" smtClean="0"/>
              <a:t> not </a:t>
            </a:r>
            <a:r>
              <a:rPr lang="pl-PL" sz="2000" dirty="0" err="1" smtClean="0"/>
              <a:t>guaranteed</a:t>
            </a:r>
            <a:r>
              <a:rPr lang="pl-PL" sz="2000" dirty="0" smtClean="0"/>
              <a:t> to be </a:t>
            </a:r>
            <a:r>
              <a:rPr lang="pl-PL" sz="2000" dirty="0" err="1" smtClean="0"/>
              <a:t>saturable</a:t>
            </a:r>
            <a:r>
              <a:rPr lang="pl-PL" sz="2000" dirty="0" smtClean="0"/>
              <a:t> in  a single-</a:t>
            </a:r>
            <a:r>
              <a:rPr lang="pl-PL" sz="2000" dirty="0" err="1" smtClean="0"/>
              <a:t>shot</a:t>
            </a:r>
            <a:r>
              <a:rPr lang="pl-PL" sz="2000" dirty="0" smtClean="0"/>
              <a:t> </a:t>
            </a:r>
            <a:r>
              <a:rPr lang="pl-PL" sz="2000" dirty="0" err="1" smtClean="0"/>
              <a:t>scenario</a:t>
            </a:r>
            <a:endParaRPr lang="pl-PL" sz="2000" dirty="0" smtClean="0"/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 </a:t>
            </a:r>
            <a:r>
              <a:rPr lang="pl-PL" sz="2000" dirty="0" err="1" smtClean="0"/>
              <a:t>Judging</a:t>
            </a:r>
            <a:r>
              <a:rPr lang="pl-PL" sz="2000" dirty="0" smtClean="0"/>
              <a:t> </a:t>
            </a:r>
            <a:r>
              <a:rPr lang="pl-PL" sz="2000" dirty="0" err="1" smtClean="0"/>
              <a:t>only</a:t>
            </a:r>
            <a:r>
              <a:rPr lang="pl-PL" sz="2000" dirty="0" smtClean="0"/>
              <a:t> by Fisher </a:t>
            </a:r>
            <a:r>
              <a:rPr lang="pl-PL" sz="2000" dirty="0" err="1" smtClean="0"/>
              <a:t>information</a:t>
            </a:r>
            <a:r>
              <a:rPr lang="pl-PL" sz="2000" dirty="0" smtClean="0"/>
              <a:t> </a:t>
            </a:r>
            <a:r>
              <a:rPr lang="pl-PL" sz="2000" dirty="0" err="1" smtClean="0"/>
              <a:t>may</a:t>
            </a:r>
            <a:r>
              <a:rPr lang="pl-PL" sz="2000" dirty="0" smtClean="0"/>
              <a:t> </a:t>
            </a:r>
            <a:r>
              <a:rPr lang="pl-PL" sz="2000" dirty="0" err="1" smtClean="0"/>
              <a:t>lead</a:t>
            </a:r>
            <a:r>
              <a:rPr lang="pl-PL" sz="2000" dirty="0" smtClean="0"/>
              <a:t> to </a:t>
            </a:r>
            <a:r>
              <a:rPr lang="pl-PL" sz="2000" dirty="0" err="1" smtClean="0"/>
              <a:t>overoptimistic</a:t>
            </a:r>
            <a:r>
              <a:rPr lang="pl-PL" sz="2000" dirty="0" smtClean="0"/>
              <a:t> </a:t>
            </a:r>
            <a:r>
              <a:rPr lang="pl-PL" sz="2000" dirty="0" err="1" smtClean="0"/>
              <a:t>claims</a:t>
            </a:r>
            <a:endParaRPr lang="pl-PL" sz="2000" dirty="0" smtClean="0"/>
          </a:p>
        </p:txBody>
      </p:sp>
      <p:grpSp>
        <p:nvGrpSpPr>
          <p:cNvPr id="19" name="Grupa 18"/>
          <p:cNvGrpSpPr/>
          <p:nvPr/>
        </p:nvGrpSpPr>
        <p:grpSpPr>
          <a:xfrm>
            <a:off x="286585" y="2130368"/>
            <a:ext cx="7006171" cy="3248798"/>
            <a:chOff x="251561" y="2357220"/>
            <a:chExt cx="7006171" cy="3248798"/>
          </a:xfrm>
        </p:grpSpPr>
        <p:sp>
          <p:nvSpPr>
            <p:cNvPr id="6" name="Prostokąt 5"/>
            <p:cNvSpPr/>
            <p:nvPr/>
          </p:nvSpPr>
          <p:spPr>
            <a:xfrm>
              <a:off x="251561" y="2357220"/>
              <a:ext cx="30872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800" b="1" dirty="0" err="1" smtClean="0"/>
                <a:t>Bayesian</a:t>
              </a:r>
              <a:r>
                <a:rPr lang="pl-PL" sz="2800" b="1" dirty="0" smtClean="0"/>
                <a:t> </a:t>
              </a:r>
              <a:r>
                <a:rPr lang="pl-PL" sz="2800" b="1" dirty="0" err="1" smtClean="0"/>
                <a:t>approach</a:t>
              </a:r>
              <a:r>
                <a:rPr lang="pl-PL" sz="2800" b="1" dirty="0" smtClean="0"/>
                <a:t>:</a:t>
              </a:r>
              <a:endParaRPr lang="en-US" sz="2800" dirty="0"/>
            </a:p>
          </p:txBody>
        </p:sp>
        <p:pic>
          <p:nvPicPr>
            <p:cNvPr id="18" name="Obraz 1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720" y="3392483"/>
              <a:ext cx="4835047" cy="65066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" name="pole tekstowe 7"/>
            <p:cNvSpPr txBox="1"/>
            <p:nvPr/>
          </p:nvSpPr>
          <p:spPr>
            <a:xfrm>
              <a:off x="1856282" y="4078390"/>
              <a:ext cx="17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prior</a:t>
              </a:r>
              <a:r>
                <a:rPr lang="pl-PL" dirty="0" smtClean="0"/>
                <a:t> </a:t>
              </a:r>
              <a:r>
                <a:rPr lang="pl-PL" dirty="0" err="1" smtClean="0"/>
                <a:t>distribution</a:t>
              </a:r>
              <a:endParaRPr lang="en-US" dirty="0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5852860" y="4051547"/>
              <a:ext cx="1404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 smtClean="0"/>
                <a:t>cost</a:t>
              </a:r>
              <a:r>
                <a:rPr lang="pl-PL" dirty="0" smtClean="0"/>
                <a:t> </a:t>
              </a:r>
              <a:r>
                <a:rPr lang="pl-PL" dirty="0" err="1" smtClean="0"/>
                <a:t>function</a:t>
              </a:r>
              <a:endParaRPr lang="en-US" dirty="0"/>
            </a:p>
          </p:txBody>
        </p:sp>
        <p:pic>
          <p:nvPicPr>
            <p:cNvPr id="15" name="Obraz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748" y="4267571"/>
              <a:ext cx="684190" cy="25295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1" name="Kształt 10"/>
            <p:cNvCxnSpPr/>
            <p:nvPr/>
          </p:nvCxnSpPr>
          <p:spPr>
            <a:xfrm flipV="1">
              <a:off x="3711792" y="3923210"/>
              <a:ext cx="232722" cy="400690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Nawias klamrowy otwierający 13"/>
            <p:cNvSpPr/>
            <p:nvPr/>
          </p:nvSpPr>
          <p:spPr>
            <a:xfrm rot="5400000" flipH="1">
              <a:off x="5060772" y="3619499"/>
              <a:ext cx="360040" cy="936104"/>
            </a:xfrm>
            <a:prstGeom prst="leftBrace">
              <a:avLst>
                <a:gd name="adj1" fmla="val 7809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Obraz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59" y="4940875"/>
              <a:ext cx="1965714" cy="66514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37" name="Kształt 36"/>
            <p:cNvCxnSpPr/>
            <p:nvPr/>
          </p:nvCxnSpPr>
          <p:spPr>
            <a:xfrm rot="16200000" flipV="1">
              <a:off x="6248904" y="3871527"/>
              <a:ext cx="288032" cy="7200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pole tekstowe 55"/>
          <p:cNvSpPr txBox="1"/>
          <p:nvPr/>
        </p:nvSpPr>
        <p:spPr>
          <a:xfrm>
            <a:off x="1269976" y="5897539"/>
            <a:ext cx="662473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/>
              <a:t>Is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there</a:t>
            </a:r>
            <a:r>
              <a:rPr lang="pl-PL" sz="2400" b="1" dirty="0" smtClean="0"/>
              <a:t> a </a:t>
            </a:r>
            <a:r>
              <a:rPr lang="pl-PL" sz="2400" b="1" dirty="0" err="1" smtClean="0"/>
              <a:t>Bayesian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strategy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yielding</a:t>
            </a:r>
            <a:r>
              <a:rPr lang="pl-PL" sz="2400" b="1" dirty="0" smtClean="0"/>
              <a:t> the Heisenberg limit?</a:t>
            </a:r>
            <a:endParaRPr lang="en-US" sz="2400" b="1" dirty="0"/>
          </a:p>
        </p:txBody>
      </p:sp>
      <p:pic>
        <p:nvPicPr>
          <p:cNvPr id="24" name="Obraz 2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40152" y="4202729"/>
            <a:ext cx="2895225" cy="36233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604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/>
          <p:cNvGrpSpPr/>
          <p:nvPr/>
        </p:nvGrpSpPr>
        <p:grpSpPr>
          <a:xfrm>
            <a:off x="251520" y="1412776"/>
            <a:ext cx="8496944" cy="426722"/>
            <a:chOff x="251520" y="1412776"/>
            <a:chExt cx="8496944" cy="426722"/>
          </a:xfrm>
        </p:grpSpPr>
        <p:sp>
          <p:nvSpPr>
            <p:cNvPr id="4" name="pole tekstowe 3"/>
            <p:cNvSpPr txBox="1"/>
            <p:nvPr/>
          </p:nvSpPr>
          <p:spPr>
            <a:xfrm>
              <a:off x="251520" y="1412776"/>
              <a:ext cx="84969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 smtClean="0"/>
                <a:t>For </a:t>
              </a:r>
              <a:r>
                <a:rPr lang="pl-PL" sz="2000" dirty="0" err="1" smtClean="0"/>
                <a:t>decoherence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free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phase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estimaion</a:t>
              </a:r>
              <a:r>
                <a:rPr lang="pl-PL" sz="2000" dirty="0" smtClean="0"/>
                <a:t>, </a:t>
              </a:r>
              <a:r>
                <a:rPr lang="pl-PL" sz="2000" dirty="0" err="1" smtClean="0"/>
                <a:t>flat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prior</a:t>
              </a:r>
              <a:r>
                <a:rPr lang="pl-PL" sz="2000" dirty="0" smtClean="0"/>
                <a:t>                      </a:t>
              </a:r>
            </a:p>
          </p:txBody>
        </p:sp>
        <p:pic>
          <p:nvPicPr>
            <p:cNvPr id="6" name="Obraz 5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08104" y="1412776"/>
              <a:ext cx="935128" cy="42672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21" name="Grupa 20"/>
          <p:cNvGrpSpPr/>
          <p:nvPr/>
        </p:nvGrpSpPr>
        <p:grpSpPr>
          <a:xfrm>
            <a:off x="156411" y="2204864"/>
            <a:ext cx="8987589" cy="928073"/>
            <a:chOff x="156411" y="2204864"/>
            <a:chExt cx="8987589" cy="928073"/>
          </a:xfrm>
        </p:grpSpPr>
        <p:pic>
          <p:nvPicPr>
            <p:cNvPr id="7" name="Obraz 6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611560" y="2204864"/>
              <a:ext cx="2263145" cy="685802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8" name="Grupa 17"/>
            <p:cNvGrpSpPr/>
            <p:nvPr/>
          </p:nvGrpSpPr>
          <p:grpSpPr bwMode="auto">
            <a:xfrm>
              <a:off x="156411" y="2204864"/>
              <a:ext cx="8987589" cy="928073"/>
              <a:chOff x="156411" y="1975385"/>
              <a:chExt cx="8987589" cy="928073"/>
            </a:xfrm>
          </p:grpSpPr>
          <p:grpSp>
            <p:nvGrpSpPr>
              <p:cNvPr id="9" name="Grupa 60"/>
              <p:cNvGrpSpPr/>
              <p:nvPr/>
            </p:nvGrpSpPr>
            <p:grpSpPr bwMode="auto">
              <a:xfrm>
                <a:off x="156411" y="1975385"/>
                <a:ext cx="5471068" cy="578815"/>
                <a:chOff x="4593297" y="3752190"/>
                <a:chExt cx="5471068" cy="578815"/>
              </a:xfrm>
            </p:grpSpPr>
            <p:sp>
              <p:nvSpPr>
                <p:cNvPr id="12" name="pole tekstowe 11"/>
                <p:cNvSpPr txBox="1"/>
                <p:nvPr/>
              </p:nvSpPr>
              <p:spPr bwMode="auto">
                <a:xfrm>
                  <a:off x="4593297" y="3752190"/>
                  <a:ext cx="4248472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pl-PL" sz="2200" dirty="0" smtClean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  <p:pic>
              <p:nvPicPr>
                <p:cNvPr id="13" name="Obraz 12" descr="TP_tmp.emf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1" cstate="print"/>
                <a:stretch>
                  <a:fillRect/>
                </a:stretch>
              </p:blipFill>
              <p:spPr bwMode="auto">
                <a:xfrm>
                  <a:off x="7640734" y="3896206"/>
                  <a:ext cx="2423631" cy="434799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pic>
            <p:nvPicPr>
              <p:cNvPr id="16" name="Obraz 15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156176" y="1975385"/>
                <a:ext cx="1625376" cy="53316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11" name="Prostokąt 10"/>
              <p:cNvSpPr/>
              <p:nvPr/>
            </p:nvSpPr>
            <p:spPr bwMode="auto">
              <a:xfrm>
                <a:off x="1115616" y="2564904"/>
                <a:ext cx="80283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/>
                  <a:t>D. W. Berry and H. M. Wiseman, </a:t>
                </a:r>
                <a:r>
                  <a:rPr lang="en-US" sz="1600" i="1" dirty="0"/>
                  <a:t>Phys. Rev. </a:t>
                </a:r>
                <a:r>
                  <a:rPr lang="en-US" sz="1600" i="1" dirty="0" err="1" smtClean="0"/>
                  <a:t>Lett</a:t>
                </a:r>
                <a:r>
                  <a:rPr lang="en-US" sz="1600" dirty="0" smtClean="0"/>
                  <a:t>.</a:t>
                </a:r>
                <a:r>
                  <a:rPr lang="pl-PL" sz="1600" dirty="0" smtClean="0"/>
                  <a:t> </a:t>
                </a:r>
                <a:r>
                  <a:rPr lang="en-US" sz="1600" b="1" dirty="0" smtClean="0"/>
                  <a:t>85</a:t>
                </a:r>
                <a:r>
                  <a:rPr lang="en-US" sz="1600" dirty="0"/>
                  <a:t>, 5098 (2000).</a:t>
                </a:r>
              </a:p>
            </p:txBody>
          </p:sp>
        </p:grpSp>
      </p:grpSp>
      <p:sp>
        <p:nvSpPr>
          <p:cNvPr id="14" name="Elipsa 13"/>
          <p:cNvSpPr/>
          <p:nvPr/>
        </p:nvSpPr>
        <p:spPr>
          <a:xfrm>
            <a:off x="6876256" y="213285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smtClean="0"/>
              <a:t>The </a:t>
            </a:r>
            <a:r>
              <a:rPr lang="pl-PL" sz="4000" b="1" dirty="0" err="1" smtClean="0"/>
              <a:t>true</a:t>
            </a:r>
            <a:r>
              <a:rPr lang="pl-PL" sz="4000" b="1" dirty="0" smtClean="0"/>
              <a:t> Heisenberg limit</a:t>
            </a:r>
            <a:endParaRPr lang="en-US" sz="2800" b="1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251520" y="3212976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The </a:t>
            </a:r>
            <a:r>
              <a:rPr lang="pl-PL" sz="2000" dirty="0" smtClean="0">
                <a:sym typeface="Symbol"/>
              </a:rPr>
              <a:t> </a:t>
            </a:r>
            <a:r>
              <a:rPr lang="pl-PL" sz="2000" dirty="0" err="1" smtClean="0">
                <a:sym typeface="Symbol"/>
              </a:rPr>
              <a:t>factor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is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present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any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regular</a:t>
            </a:r>
            <a:r>
              <a:rPr lang="pl-PL" sz="2000" dirty="0" smtClean="0">
                <a:sym typeface="Symbol"/>
              </a:rPr>
              <a:t> </a:t>
            </a:r>
            <a:r>
              <a:rPr lang="pl-PL" sz="2000" dirty="0" err="1" smtClean="0">
                <a:sym typeface="Symbol"/>
              </a:rPr>
              <a:t>prior</a:t>
            </a:r>
            <a:r>
              <a:rPr lang="pl-PL" sz="2000" dirty="0" smtClean="0">
                <a:sym typeface="Symbol"/>
              </a:rPr>
              <a:t>,</a:t>
            </a:r>
            <a:endParaRPr lang="pl-PL" sz="2000" dirty="0" smtClean="0"/>
          </a:p>
        </p:txBody>
      </p:sp>
      <p:grpSp>
        <p:nvGrpSpPr>
          <p:cNvPr id="22" name="Grupa 21"/>
          <p:cNvGrpSpPr/>
          <p:nvPr/>
        </p:nvGrpSpPr>
        <p:grpSpPr>
          <a:xfrm>
            <a:off x="2383407" y="3612482"/>
            <a:ext cx="4064511" cy="2592288"/>
            <a:chOff x="2411760" y="3789040"/>
            <a:chExt cx="4064511" cy="2592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 l="9030"/>
            <a:stretch>
              <a:fillRect/>
            </a:stretch>
          </p:blipFill>
          <p:spPr bwMode="auto">
            <a:xfrm>
              <a:off x="2411760" y="3789040"/>
              <a:ext cx="4064511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796136" y="4797152"/>
              <a:ext cx="152705" cy="28986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20072" y="5373216"/>
              <a:ext cx="152705" cy="320041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6" name="Prostokąt 25"/>
          <p:cNvSpPr/>
          <p:nvPr/>
        </p:nvSpPr>
        <p:spPr>
          <a:xfrm>
            <a:off x="-66899" y="6494031"/>
            <a:ext cx="9133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/>
              <a:t>M. Jarzyna, RDD, </a:t>
            </a:r>
            <a:r>
              <a:rPr lang="en-GB" sz="1600" dirty="0"/>
              <a:t>New J. Phys. 17, 013010 (2015</a:t>
            </a:r>
            <a:r>
              <a:rPr lang="en-GB" sz="1600" dirty="0" smtClean="0"/>
              <a:t>)</a:t>
            </a:r>
            <a:endParaRPr lang="pl-PL" sz="1600" dirty="0" smtClean="0"/>
          </a:p>
          <a:p>
            <a:pPr algn="r"/>
            <a:r>
              <a:rPr lang="en-GB" sz="1600" dirty="0" smtClean="0"/>
              <a:t> </a:t>
            </a:r>
            <a:endParaRPr lang="en-US" sz="1600" dirty="0" smtClean="0"/>
          </a:p>
        </p:txBody>
      </p:sp>
      <p:sp>
        <p:nvSpPr>
          <p:cNvPr id="24" name="pole tekstowe 23"/>
          <p:cNvSpPr txBox="1"/>
          <p:nvPr/>
        </p:nvSpPr>
        <p:spPr>
          <a:xfrm>
            <a:off x="217775" y="5966892"/>
            <a:ext cx="84969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Valid</a:t>
            </a:r>
            <a:r>
              <a:rPr lang="pl-PL" sz="2000" dirty="0" smtClean="0"/>
              <a:t> </a:t>
            </a:r>
            <a:r>
              <a:rPr lang="pl-PL" sz="2000" dirty="0" err="1" smtClean="0"/>
              <a:t>also</a:t>
            </a:r>
            <a:r>
              <a:rPr lang="pl-PL" sz="2000" dirty="0" smtClean="0"/>
              <a:t> for </a:t>
            </a:r>
            <a:r>
              <a:rPr lang="pl-PL" sz="2000" dirty="0" err="1" smtClean="0"/>
              <a:t>indefninte</a:t>
            </a:r>
            <a:r>
              <a:rPr lang="pl-PL" sz="2000" dirty="0" smtClean="0"/>
              <a:t> </a:t>
            </a:r>
            <a:r>
              <a:rPr lang="pl-PL" sz="2000" dirty="0" err="1" smtClean="0"/>
              <a:t>photon</a:t>
            </a:r>
            <a:r>
              <a:rPr lang="pl-PL" sz="2000" dirty="0" smtClean="0"/>
              <a:t> numer </a:t>
            </a:r>
            <a:r>
              <a:rPr lang="pl-PL" sz="2000" dirty="0" err="1" smtClean="0"/>
              <a:t>states</a:t>
            </a:r>
            <a:r>
              <a:rPr lang="pl-PL" sz="2000" dirty="0" smtClean="0"/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1" t="-5832" r="-6074" b="-8269"/>
          <a:stretch/>
        </p:blipFill>
        <p:spPr>
          <a:xfrm>
            <a:off x="6372000" y="4428000"/>
            <a:ext cx="1980000" cy="612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1254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smtClean="0"/>
              <a:t>Quantum </a:t>
            </a:r>
            <a:r>
              <a:rPr lang="pl-PL" sz="4000" b="1" dirty="0" err="1" smtClean="0"/>
              <a:t>metrology</a:t>
            </a:r>
            <a:r>
              <a:rPr lang="pl-PL" sz="4000" b="1" dirty="0" smtClean="0"/>
              <a:t> in </a:t>
            </a:r>
            <a:r>
              <a:rPr lang="pl-PL" sz="4000" b="1" dirty="0" err="1" smtClean="0"/>
              <a:t>presence</a:t>
            </a:r>
            <a:r>
              <a:rPr lang="pl-PL" sz="4000" b="1" dirty="0" smtClean="0"/>
              <a:t> of </a:t>
            </a:r>
            <a:r>
              <a:rPr lang="pl-PL" sz="4000" b="1" dirty="0" err="1" smtClean="0"/>
              <a:t>losses</a:t>
            </a:r>
            <a:endParaRPr lang="en-US" sz="2400" b="1" dirty="0"/>
          </a:p>
        </p:txBody>
      </p:sp>
      <p:pic>
        <p:nvPicPr>
          <p:cNvPr id="34" name="Obraz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29" y="1313198"/>
            <a:ext cx="2726095" cy="408381"/>
          </a:xfrm>
          <a:prstGeom prst="rect">
            <a:avLst/>
          </a:prstGeom>
          <a:noFill/>
          <a:ln/>
          <a:effectLst/>
        </p:spPr>
      </p:pic>
      <p:sp>
        <p:nvSpPr>
          <p:cNvPr id="14" name="Prostokąt 13"/>
          <p:cNvSpPr/>
          <p:nvPr/>
        </p:nvSpPr>
        <p:spPr>
          <a:xfrm>
            <a:off x="5482141" y="3007067"/>
            <a:ext cx="235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Heisenberg </a:t>
            </a:r>
            <a:r>
              <a:rPr lang="pl-PL" b="1" dirty="0" err="1" smtClean="0"/>
              <a:t>scaling</a:t>
            </a:r>
            <a:r>
              <a:rPr lang="pl-PL" b="1" dirty="0" smtClean="0"/>
              <a:t> </a:t>
            </a:r>
            <a:r>
              <a:rPr lang="pl-PL" b="1" dirty="0" err="1" smtClean="0"/>
              <a:t>lost</a:t>
            </a:r>
            <a:endParaRPr lang="en-US" dirty="0"/>
          </a:p>
        </p:txBody>
      </p:sp>
      <p:grpSp>
        <p:nvGrpSpPr>
          <p:cNvPr id="91" name="Grupa 90"/>
          <p:cNvGrpSpPr/>
          <p:nvPr/>
        </p:nvGrpSpPr>
        <p:grpSpPr>
          <a:xfrm>
            <a:off x="569467" y="1034116"/>
            <a:ext cx="3601573" cy="2394605"/>
            <a:chOff x="569467" y="1034116"/>
            <a:chExt cx="3601573" cy="2394605"/>
          </a:xfrm>
        </p:grpSpPr>
        <p:sp>
          <p:nvSpPr>
            <p:cNvPr id="19" name="Schemat blokowy: opóźnienie 18"/>
            <p:cNvSpPr/>
            <p:nvPr/>
          </p:nvSpPr>
          <p:spPr bwMode="auto">
            <a:xfrm>
              <a:off x="3763333" y="1350509"/>
              <a:ext cx="407707" cy="2038715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0" name="Obraz 19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3887001" y="2213289"/>
              <a:ext cx="185710" cy="205555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49" name="Grupa 48"/>
            <p:cNvGrpSpPr/>
            <p:nvPr/>
          </p:nvGrpSpPr>
          <p:grpSpPr>
            <a:xfrm>
              <a:off x="569467" y="1034116"/>
              <a:ext cx="2939994" cy="2394605"/>
              <a:chOff x="811623" y="1313506"/>
              <a:chExt cx="2147058" cy="1748764"/>
            </a:xfrm>
          </p:grpSpPr>
          <p:pic>
            <p:nvPicPr>
              <p:cNvPr id="11" name="Picture 3 1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164245" y="1313506"/>
                <a:ext cx="241619" cy="1748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6" name="Grupa 35"/>
              <p:cNvGrpSpPr/>
              <p:nvPr/>
            </p:nvGrpSpPr>
            <p:grpSpPr>
              <a:xfrm>
                <a:off x="811623" y="1325982"/>
                <a:ext cx="2147058" cy="1707443"/>
                <a:chOff x="811623" y="1325982"/>
                <a:chExt cx="2147058" cy="1707443"/>
              </a:xfrm>
            </p:grpSpPr>
            <p:pic>
              <p:nvPicPr>
                <p:cNvPr id="10" name="Obraz 9" descr="TP_tmp.emf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8" cstate="print"/>
                <a:stretch>
                  <a:fillRect/>
                </a:stretch>
              </p:blipFill>
              <p:spPr bwMode="auto">
                <a:xfrm>
                  <a:off x="2755839" y="2280562"/>
                  <a:ext cx="202842" cy="147421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12" name="Picture 3 2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2457828" y="1325982"/>
                  <a:ext cx="241619" cy="1697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6" name="Łącznik prosty 15"/>
                <p:cNvCxnSpPr/>
                <p:nvPr/>
              </p:nvCxnSpPr>
              <p:spPr bwMode="auto">
                <a:xfrm>
                  <a:off x="1351273" y="1570768"/>
                  <a:ext cx="278811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Obraz 16" descr="TP_tmp.emf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19" cstate="print"/>
                <a:srcRect l="-47244" t="-51633" r="-47244" b="-51633"/>
                <a:stretch>
                  <a:fillRect/>
                </a:stretch>
              </p:blipFill>
              <p:spPr bwMode="auto">
                <a:xfrm>
                  <a:off x="1634281" y="1442260"/>
                  <a:ext cx="401399" cy="38385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90500" dist="228599" dir="2700007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extrusionH="76200" prstMaterial="matte">
                  <a:bevelT w="127000" h="63500"/>
                  <a:contourClr>
                    <a:srgbClr val="000000"/>
                  </a:contourClr>
                </a:sp3d>
              </p:spPr>
            </p:pic>
            <p:cxnSp>
              <p:nvCxnSpPr>
                <p:cNvPr id="18" name="Łącznik prosty 17"/>
                <p:cNvCxnSpPr/>
                <p:nvPr/>
              </p:nvCxnSpPr>
              <p:spPr bwMode="auto">
                <a:xfrm>
                  <a:off x="2141238" y="1570768"/>
                  <a:ext cx="325281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Obraz 20" descr="TP_tmp.emf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0" cstate="print"/>
                <a:stretch>
                  <a:fillRect/>
                </a:stretch>
              </p:blipFill>
              <p:spPr bwMode="auto">
                <a:xfrm>
                  <a:off x="811623" y="2136545"/>
                  <a:ext cx="257992" cy="224282"/>
                </a:xfrm>
                <a:prstGeom prst="rect">
                  <a:avLst/>
                </a:prstGeom>
                <a:noFill/>
                <a:ln/>
                <a:effectLst/>
              </p:spPr>
            </p:pic>
            <p:cxnSp>
              <p:nvCxnSpPr>
                <p:cNvPr id="22" name="Łącznik prosty 21"/>
                <p:cNvCxnSpPr/>
                <p:nvPr/>
              </p:nvCxnSpPr>
              <p:spPr bwMode="auto">
                <a:xfrm>
                  <a:off x="1351273" y="2908059"/>
                  <a:ext cx="278811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" name="Obraz 22" descr="TP_tmp.emf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9" cstate="print"/>
                <a:srcRect l="-47244" t="-51633" r="-47244" b="-51633"/>
                <a:stretch>
                  <a:fillRect/>
                </a:stretch>
              </p:blipFill>
              <p:spPr bwMode="auto">
                <a:xfrm>
                  <a:off x="1663014" y="2649568"/>
                  <a:ext cx="401400" cy="38385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90500" dist="228599" dir="2700007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extrusionH="76200" prstMaterial="matte">
                  <a:bevelT w="127000" h="63500"/>
                  <a:contourClr>
                    <a:srgbClr val="000000"/>
                  </a:contourClr>
                </a:sp3d>
              </p:spPr>
            </p:pic>
            <p:cxnSp>
              <p:nvCxnSpPr>
                <p:cNvPr id="24" name="Łącznik prosty 23"/>
                <p:cNvCxnSpPr/>
                <p:nvPr/>
              </p:nvCxnSpPr>
              <p:spPr bwMode="auto">
                <a:xfrm>
                  <a:off x="2141238" y="2908059"/>
                  <a:ext cx="325281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Łącznik prosty 24"/>
                <p:cNvCxnSpPr/>
                <p:nvPr/>
              </p:nvCxnSpPr>
              <p:spPr bwMode="auto">
                <a:xfrm>
                  <a:off x="1815958" y="1982242"/>
                  <a:ext cx="0" cy="51434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Obraz 25" descr="TP_tmp.emf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1" cstate="print"/>
                <a:stretch>
                  <a:fillRect/>
                </a:stretch>
              </p:blipFill>
              <p:spPr bwMode="auto">
                <a:xfrm>
                  <a:off x="1862427" y="2136545"/>
                  <a:ext cx="166217" cy="163128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</p:grpSp>
      </p:grp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90174" y="3331404"/>
            <a:ext cx="4418278" cy="28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az 2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t="-11329" r="-3456" b="-11329"/>
          <a:stretch>
            <a:fillRect/>
          </a:stretch>
        </p:blipFill>
        <p:spPr bwMode="auto">
          <a:xfrm>
            <a:off x="5219572" y="2083685"/>
            <a:ext cx="2674280" cy="935938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</p:pic>
      <p:grpSp>
        <p:nvGrpSpPr>
          <p:cNvPr id="30" name="Grupa 29"/>
          <p:cNvGrpSpPr/>
          <p:nvPr/>
        </p:nvGrpSpPr>
        <p:grpSpPr>
          <a:xfrm>
            <a:off x="6204805" y="1717966"/>
            <a:ext cx="1518364" cy="883985"/>
            <a:chOff x="1933209" y="3373107"/>
            <a:chExt cx="1518364" cy="883985"/>
          </a:xfrm>
        </p:grpSpPr>
        <p:sp>
          <p:nvSpPr>
            <p:cNvPr id="31" name="Elipsa 30"/>
            <p:cNvSpPr/>
            <p:nvPr/>
          </p:nvSpPr>
          <p:spPr>
            <a:xfrm>
              <a:off x="1992361" y="3789040"/>
              <a:ext cx="1355503" cy="4680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Prostokąt 31"/>
            <p:cNvSpPr/>
            <p:nvPr/>
          </p:nvSpPr>
          <p:spPr>
            <a:xfrm>
              <a:off x="1933209" y="3373107"/>
              <a:ext cx="151836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pl-PL" dirty="0" smtClean="0">
                  <a:solidFill>
                    <a:srgbClr val="FF0000"/>
                  </a:solidFill>
                </a:rPr>
                <a:t>Quantum </a:t>
              </a:r>
              <a:r>
                <a:rPr lang="pl-PL" dirty="0" err="1" smtClean="0">
                  <a:solidFill>
                    <a:srgbClr val="FF0000"/>
                  </a:solidFill>
                </a:rPr>
                <a:t>gain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pole tekstowe 52"/>
          <p:cNvSpPr txBox="1"/>
          <p:nvPr/>
        </p:nvSpPr>
        <p:spPr>
          <a:xfrm>
            <a:off x="1080593" y="3746330"/>
            <a:ext cx="212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Lossy</a:t>
            </a:r>
            <a:r>
              <a:rPr lang="pl-PL" dirty="0" smtClean="0"/>
              <a:t> </a:t>
            </a:r>
            <a:r>
              <a:rPr lang="pl-PL" dirty="0" err="1" smtClean="0"/>
              <a:t>interferometer</a:t>
            </a:r>
            <a:endParaRPr lang="en-US" dirty="0"/>
          </a:p>
        </p:txBody>
      </p:sp>
      <p:grpSp>
        <p:nvGrpSpPr>
          <p:cNvPr id="54" name="Grupa 53"/>
          <p:cNvGrpSpPr/>
          <p:nvPr/>
        </p:nvGrpSpPr>
        <p:grpSpPr>
          <a:xfrm>
            <a:off x="1944716" y="4179846"/>
            <a:ext cx="2161558" cy="891069"/>
            <a:chOff x="1173244" y="4752710"/>
            <a:chExt cx="2952328" cy="1217052"/>
          </a:xfrm>
        </p:grpSpPr>
        <p:cxnSp>
          <p:nvCxnSpPr>
            <p:cNvPr id="56" name="Łącznik prosty 55"/>
            <p:cNvCxnSpPr/>
            <p:nvPr/>
          </p:nvCxnSpPr>
          <p:spPr>
            <a:xfrm>
              <a:off x="1173244" y="5184756"/>
              <a:ext cx="36004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Łącznik prosty 56"/>
            <p:cNvCxnSpPr/>
            <p:nvPr/>
          </p:nvCxnSpPr>
          <p:spPr>
            <a:xfrm>
              <a:off x="1965332" y="5832828"/>
              <a:ext cx="129614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Łącznik prosty 57"/>
            <p:cNvCxnSpPr/>
            <p:nvPr/>
          </p:nvCxnSpPr>
          <p:spPr>
            <a:xfrm>
              <a:off x="2109348" y="5184756"/>
              <a:ext cx="122413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Prostokąt 58"/>
            <p:cNvSpPr/>
            <p:nvPr/>
          </p:nvSpPr>
          <p:spPr>
            <a:xfrm>
              <a:off x="2757420" y="4968732"/>
              <a:ext cx="504056" cy="4320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60" name="Obraz 5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899253" y="5074524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1" name="Łącznik prosty 60"/>
            <p:cNvCxnSpPr/>
            <p:nvPr/>
          </p:nvCxnSpPr>
          <p:spPr>
            <a:xfrm rot="5400000" flipH="1">
              <a:off x="2056926" y="5021157"/>
              <a:ext cx="545451" cy="855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Łącznik prosty 61"/>
            <p:cNvCxnSpPr/>
            <p:nvPr/>
          </p:nvCxnSpPr>
          <p:spPr>
            <a:xfrm rot="5400000" flipH="1" flipV="1">
              <a:off x="2035863" y="5680253"/>
              <a:ext cx="568980" cy="1003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Łącznik prosty 62"/>
            <p:cNvCxnSpPr/>
            <p:nvPr/>
          </p:nvCxnSpPr>
          <p:spPr>
            <a:xfrm flipH="1" flipV="1">
              <a:off x="378024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Łącznik prosty 63"/>
            <p:cNvCxnSpPr/>
            <p:nvPr/>
          </p:nvCxnSpPr>
          <p:spPr>
            <a:xfrm flipV="1">
              <a:off x="3621516" y="5184756"/>
              <a:ext cx="504056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Łącznik prosty 64"/>
            <p:cNvCxnSpPr/>
            <p:nvPr/>
          </p:nvCxnSpPr>
          <p:spPr>
            <a:xfrm flipV="1">
              <a:off x="3261476" y="5559761"/>
              <a:ext cx="395695" cy="2730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Prostokąt 65"/>
            <p:cNvSpPr/>
            <p:nvPr/>
          </p:nvSpPr>
          <p:spPr>
            <a:xfrm>
              <a:off x="3491880" y="54452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67" name="Łącznik prosty 66"/>
            <p:cNvCxnSpPr/>
            <p:nvPr/>
          </p:nvCxnSpPr>
          <p:spPr>
            <a:xfrm>
              <a:off x="3333484" y="5184756"/>
              <a:ext cx="288032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Prostokąt 67"/>
            <p:cNvSpPr/>
            <p:nvPr/>
          </p:nvSpPr>
          <p:spPr>
            <a:xfrm rot="-2700000">
              <a:off x="2086448" y="5125852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69" name="Obraz 68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112748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0" name="Prostokąt 69"/>
            <p:cNvSpPr/>
            <p:nvPr/>
          </p:nvSpPr>
          <p:spPr>
            <a:xfrm rot="-2700000">
              <a:off x="2086448" y="57739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71" name="Obraz 70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760820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72" name="Łącznik prosty 71"/>
            <p:cNvCxnSpPr/>
            <p:nvPr/>
          </p:nvCxnSpPr>
          <p:spPr>
            <a:xfrm flipH="1" flipV="1">
              <a:off x="162000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Łącznik prosty 72"/>
            <p:cNvCxnSpPr/>
            <p:nvPr/>
          </p:nvCxnSpPr>
          <p:spPr>
            <a:xfrm flipV="1">
              <a:off x="1533284" y="5184756"/>
              <a:ext cx="576064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flipV="1">
              <a:off x="1245252" y="5616804"/>
              <a:ext cx="281062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Prostokąt 74"/>
            <p:cNvSpPr/>
            <p:nvPr/>
          </p:nvSpPr>
          <p:spPr>
            <a:xfrm>
              <a:off x="1317260" y="5472788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7" name="Prostokąt 6"/>
          <p:cNvSpPr/>
          <p:nvPr/>
        </p:nvSpPr>
        <p:spPr>
          <a:xfrm>
            <a:off x="2699447" y="5907583"/>
            <a:ext cx="6228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J</a:t>
            </a:r>
            <a:r>
              <a:rPr lang="pl-PL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en-GB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K</a:t>
            </a:r>
            <a:r>
              <a:rPr lang="pl-PL" sz="1400" dirty="0" err="1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olodyński</a:t>
            </a:r>
            <a:r>
              <a:rPr lang="pl-PL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en-GB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</a:t>
            </a:r>
            <a:r>
              <a:rPr lang="pl-PL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400" dirty="0" err="1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Demkowicz</a:t>
            </a:r>
            <a:r>
              <a:rPr lang="pl-PL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-Dobrzański,</a:t>
            </a:r>
            <a:r>
              <a:rPr lang="en-GB" sz="1400" i="1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</a:t>
            </a:r>
            <a:r>
              <a:rPr lang="en-GB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PRA </a:t>
            </a:r>
            <a:r>
              <a:rPr lang="en-GB" sz="1400" b="1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82</a:t>
            </a:r>
            <a:r>
              <a:rPr lang="en-GB" sz="14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,053804 (2010</a:t>
            </a:r>
            <a:r>
              <a:rPr lang="pl-PL" sz="14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)</a:t>
            </a:r>
            <a:endParaRPr lang="pl-PL" sz="1400" dirty="0" smtClean="0">
              <a:latin typeface="Times" pitchFamily="18" charset="0"/>
            </a:endParaRPr>
          </a:p>
          <a:p>
            <a:r>
              <a:rPr lang="pt-BR" sz="1400" dirty="0" smtClean="0">
                <a:latin typeface="Times" pitchFamily="18" charset="0"/>
              </a:rPr>
              <a:t>B. M. Escher, R. L. de Matos Filho, L. Davidovich </a:t>
            </a:r>
            <a:r>
              <a:rPr lang="en-US" sz="1400" dirty="0" smtClean="0">
                <a:latin typeface="Times" pitchFamily="18" charset="0"/>
              </a:rPr>
              <a:t>Nature Phys.</a:t>
            </a:r>
            <a:r>
              <a:rPr lang="pl-PL" sz="1400" dirty="0" smtClean="0">
                <a:latin typeface="Times" pitchFamily="18" charset="0"/>
              </a:rPr>
              <a:t> </a:t>
            </a:r>
            <a:r>
              <a:rPr lang="en-US" sz="1400" dirty="0" smtClean="0">
                <a:latin typeface="Times" pitchFamily="18" charset="0"/>
              </a:rPr>
              <a:t>7, 406–411 (2011)</a:t>
            </a:r>
            <a:endParaRPr lang="pl-PL" sz="1400" dirty="0" smtClean="0">
              <a:solidFill>
                <a:prstClr val="black"/>
              </a:solidFill>
              <a:latin typeface="Times" pitchFamily="18" charset="0"/>
            </a:endParaRPr>
          </a:p>
          <a:p>
            <a:r>
              <a:rPr lang="pl-PL" sz="1400" dirty="0" smtClean="0">
                <a:solidFill>
                  <a:prstClr val="black"/>
                </a:solidFill>
                <a:latin typeface="Times" pitchFamily="18" charset="0"/>
              </a:rPr>
              <a:t>RDD,</a:t>
            </a:r>
            <a:r>
              <a:rPr lang="en-US" sz="1400" dirty="0" smtClean="0">
                <a:solidFill>
                  <a:prstClr val="black"/>
                </a:solidFill>
                <a:latin typeface="Times" pitchFamily="18" charset="0"/>
              </a:rPr>
              <a:t> </a:t>
            </a:r>
            <a:r>
              <a:rPr lang="pl-PL" sz="1400" dirty="0" smtClean="0">
                <a:solidFill>
                  <a:prstClr val="black"/>
                </a:solidFill>
                <a:latin typeface="Times" pitchFamily="18" charset="0"/>
              </a:rPr>
              <a:t>J. </a:t>
            </a:r>
            <a:r>
              <a:rPr lang="pl-PL" sz="1400" dirty="0" err="1" smtClean="0">
                <a:solidFill>
                  <a:prstClr val="black"/>
                </a:solidFill>
                <a:latin typeface="Times" pitchFamily="18" charset="0"/>
              </a:rPr>
              <a:t>Kolodynski</a:t>
            </a:r>
            <a:r>
              <a:rPr lang="pl-PL" sz="1400" dirty="0" smtClean="0">
                <a:solidFill>
                  <a:prstClr val="black"/>
                </a:solidFill>
                <a:latin typeface="Times" pitchFamily="18" charset="0"/>
              </a:rPr>
              <a:t>, M. Guta, </a:t>
            </a:r>
            <a:r>
              <a:rPr lang="fr-FR" sz="1400" dirty="0" smtClean="0">
                <a:latin typeface="Times" pitchFamily="18" charset="0"/>
              </a:rPr>
              <a:t>Nature Communications 3, 1063 (2012)</a:t>
            </a:r>
            <a:endParaRPr lang="pl-PL" sz="1400" dirty="0" smtClean="0">
              <a:latin typeface="Times" pitchFamily="18" charset="0"/>
            </a:endParaRPr>
          </a:p>
          <a:p>
            <a:r>
              <a:rPr lang="pl-PL" sz="1400" dirty="0" smtClean="0">
                <a:latin typeface="Times" pitchFamily="18" charset="0"/>
              </a:rPr>
              <a:t>S. I </a:t>
            </a:r>
            <a:r>
              <a:rPr lang="en-US" sz="1400" dirty="0" err="1" smtClean="0">
                <a:latin typeface="Times" pitchFamily="18" charset="0"/>
              </a:rPr>
              <a:t>Knysh</a:t>
            </a:r>
            <a:r>
              <a:rPr lang="en-US" sz="1400" dirty="0" smtClean="0">
                <a:latin typeface="Times" pitchFamily="18" charset="0"/>
              </a:rPr>
              <a:t>, E. H. Chen, and G. A. Durkin  arXiv:1402.0495 </a:t>
            </a:r>
            <a:r>
              <a:rPr lang="pl-PL" sz="1400" dirty="0" smtClean="0">
                <a:latin typeface="Times" pitchFamily="18" charset="0"/>
              </a:rPr>
              <a:t> </a:t>
            </a:r>
            <a:r>
              <a:rPr lang="en-US" sz="1400" dirty="0" smtClean="0">
                <a:latin typeface="Times" pitchFamily="18" charset="0"/>
              </a:rPr>
              <a:t>(2014)</a:t>
            </a:r>
            <a:endParaRPr lang="pl-PL" sz="1400" dirty="0" smtClean="0">
              <a:solidFill>
                <a:prstClr val="black"/>
              </a:solidFill>
              <a:latin typeface="Times" pitchFamily="18" charset="0"/>
            </a:endParaRPr>
          </a:p>
        </p:txBody>
      </p:sp>
      <p:pic>
        <p:nvPicPr>
          <p:cNvPr id="88" name="Obraz 8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rcRect l="-47244" t="-51633" r="-47244" b="-51633"/>
          <a:stretch>
            <a:fillRect/>
          </a:stretch>
        </p:blipFill>
        <p:spPr bwMode="auto">
          <a:xfrm>
            <a:off x="807511" y="4428204"/>
            <a:ext cx="549642" cy="5256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pic>
        <p:nvPicPr>
          <p:cNvPr id="90" name="Obraz 8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24" y="4645274"/>
            <a:ext cx="175059" cy="6178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6482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pl-PL" b="1" dirty="0" err="1" smtClean="0"/>
              <a:t>Generic</a:t>
            </a:r>
            <a:r>
              <a:rPr lang="pl-PL" b="1" dirty="0" smtClean="0"/>
              <a:t> </a:t>
            </a:r>
            <a:r>
              <a:rPr lang="pl-PL" b="1" dirty="0" err="1" smtClean="0"/>
              <a:t>impact</a:t>
            </a:r>
            <a:r>
              <a:rPr lang="pl-PL" b="1" dirty="0" smtClean="0"/>
              <a:t> of </a:t>
            </a:r>
            <a:r>
              <a:rPr lang="pl-PL" b="1" dirty="0" err="1" smtClean="0"/>
              <a:t>decoherence</a:t>
            </a:r>
            <a:r>
              <a:rPr lang="pl-PL" b="1" dirty="0" smtClean="0"/>
              <a:t>…</a:t>
            </a:r>
            <a:endParaRPr lang="en-US" b="1" dirty="0"/>
          </a:p>
        </p:txBody>
      </p:sp>
      <p:grpSp>
        <p:nvGrpSpPr>
          <p:cNvPr id="169" name="Grupa 168"/>
          <p:cNvGrpSpPr/>
          <p:nvPr/>
        </p:nvGrpSpPr>
        <p:grpSpPr>
          <a:xfrm>
            <a:off x="931750" y="4702808"/>
            <a:ext cx="1962152" cy="1324497"/>
            <a:chOff x="1259632" y="2134298"/>
            <a:chExt cx="1962152" cy="1324497"/>
          </a:xfrm>
        </p:grpSpPr>
        <p:pic>
          <p:nvPicPr>
            <p:cNvPr id="170" name="Obraz 169" descr="spheres.tif"/>
            <p:cNvPicPr>
              <a:picLocks noChangeAspect="1"/>
            </p:cNvPicPr>
            <p:nvPr/>
          </p:nvPicPr>
          <p:blipFill>
            <a:blip r:embed="rId16" cstate="print"/>
            <a:srcRect l="69897"/>
            <a:stretch>
              <a:fillRect/>
            </a:stretch>
          </p:blipFill>
          <p:spPr>
            <a:xfrm>
              <a:off x="1259632" y="2134298"/>
              <a:ext cx="1962152" cy="1324497"/>
            </a:xfrm>
            <a:prstGeom prst="rect">
              <a:avLst/>
            </a:prstGeom>
          </p:spPr>
        </p:pic>
        <p:sp>
          <p:nvSpPr>
            <p:cNvPr id="171" name="Prostokąt 170"/>
            <p:cNvSpPr/>
            <p:nvPr/>
          </p:nvSpPr>
          <p:spPr>
            <a:xfrm>
              <a:off x="1388762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upa 171"/>
          <p:cNvGrpSpPr/>
          <p:nvPr/>
        </p:nvGrpSpPr>
        <p:grpSpPr>
          <a:xfrm>
            <a:off x="7052430" y="4702808"/>
            <a:ext cx="1496741" cy="1324497"/>
            <a:chOff x="7380312" y="2134298"/>
            <a:chExt cx="1496741" cy="1324497"/>
          </a:xfrm>
        </p:grpSpPr>
        <p:pic>
          <p:nvPicPr>
            <p:cNvPr id="173" name="Obraz 172" descr="spheres.tif"/>
            <p:cNvPicPr>
              <a:picLocks noChangeAspect="1"/>
            </p:cNvPicPr>
            <p:nvPr/>
          </p:nvPicPr>
          <p:blipFill>
            <a:blip r:embed="rId16" cstate="print"/>
            <a:srcRect l="46974" r="30063"/>
            <a:stretch>
              <a:fillRect/>
            </a:stretch>
          </p:blipFill>
          <p:spPr>
            <a:xfrm>
              <a:off x="7380312" y="2134298"/>
              <a:ext cx="1496741" cy="1324497"/>
            </a:xfrm>
            <a:prstGeom prst="rect">
              <a:avLst/>
            </a:prstGeom>
          </p:spPr>
        </p:pic>
        <p:sp>
          <p:nvSpPr>
            <p:cNvPr id="174" name="Prostokąt 173"/>
            <p:cNvSpPr/>
            <p:nvPr/>
          </p:nvSpPr>
          <p:spPr>
            <a:xfrm>
              <a:off x="7380312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upa 174"/>
          <p:cNvGrpSpPr/>
          <p:nvPr/>
        </p:nvGrpSpPr>
        <p:grpSpPr>
          <a:xfrm>
            <a:off x="5180222" y="4702808"/>
            <a:ext cx="1438724" cy="1324497"/>
            <a:chOff x="5508104" y="2134298"/>
            <a:chExt cx="1438724" cy="1324497"/>
          </a:xfrm>
        </p:grpSpPr>
        <p:pic>
          <p:nvPicPr>
            <p:cNvPr id="176" name="Obraz 175" descr="spheres.tif"/>
            <p:cNvPicPr>
              <a:picLocks noChangeAspect="1"/>
            </p:cNvPicPr>
            <p:nvPr/>
          </p:nvPicPr>
          <p:blipFill>
            <a:blip r:embed="rId16" cstate="print"/>
            <a:srcRect r="78916"/>
            <a:stretch>
              <a:fillRect/>
            </a:stretch>
          </p:blipFill>
          <p:spPr>
            <a:xfrm>
              <a:off x="5572669" y="2134298"/>
              <a:ext cx="1374159" cy="1324497"/>
            </a:xfrm>
            <a:prstGeom prst="rect">
              <a:avLst/>
            </a:prstGeom>
          </p:spPr>
        </p:pic>
        <p:sp>
          <p:nvSpPr>
            <p:cNvPr id="177" name="Prostokąt 176"/>
            <p:cNvSpPr/>
            <p:nvPr/>
          </p:nvSpPr>
          <p:spPr>
            <a:xfrm>
              <a:off x="5508104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upa 177"/>
          <p:cNvGrpSpPr/>
          <p:nvPr/>
        </p:nvGrpSpPr>
        <p:grpSpPr>
          <a:xfrm>
            <a:off x="3163998" y="4702808"/>
            <a:ext cx="1561204" cy="1324497"/>
            <a:chOff x="3491880" y="2134298"/>
            <a:chExt cx="1561204" cy="1324497"/>
          </a:xfrm>
        </p:grpSpPr>
        <p:pic>
          <p:nvPicPr>
            <p:cNvPr id="179" name="Obraz 178" descr="spheres.tif"/>
            <p:cNvPicPr>
              <a:picLocks noChangeAspect="1"/>
            </p:cNvPicPr>
            <p:nvPr/>
          </p:nvPicPr>
          <p:blipFill>
            <a:blip r:embed="rId16" cstate="print"/>
            <a:srcRect l="24426" r="52610"/>
            <a:stretch>
              <a:fillRect/>
            </a:stretch>
          </p:blipFill>
          <p:spPr>
            <a:xfrm>
              <a:off x="3556445" y="2134298"/>
              <a:ext cx="1496639" cy="1324497"/>
            </a:xfrm>
            <a:prstGeom prst="rect">
              <a:avLst/>
            </a:prstGeom>
          </p:spPr>
        </p:pic>
        <p:sp>
          <p:nvSpPr>
            <p:cNvPr id="180" name="Prostokąt 179"/>
            <p:cNvSpPr/>
            <p:nvPr/>
          </p:nvSpPr>
          <p:spPr>
            <a:xfrm>
              <a:off x="3491880" y="2134298"/>
              <a:ext cx="322825" cy="180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1" name="Obraz 18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19872" y="6021288"/>
            <a:ext cx="1123175" cy="502932"/>
          </a:xfrm>
          <a:prstGeom prst="rect">
            <a:avLst/>
          </a:prstGeom>
          <a:noFill/>
          <a:ln/>
          <a:effectLst/>
        </p:spPr>
      </p:pic>
      <p:pic>
        <p:nvPicPr>
          <p:cNvPr id="182" name="Obraz 18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4048" y="6021288"/>
            <a:ext cx="1858406" cy="502932"/>
          </a:xfrm>
          <a:prstGeom prst="rect">
            <a:avLst/>
          </a:prstGeom>
          <a:noFill/>
          <a:ln/>
          <a:effectLst/>
        </p:spPr>
      </p:pic>
      <p:pic>
        <p:nvPicPr>
          <p:cNvPr id="183" name="Obraz 18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331640" y="6021288"/>
            <a:ext cx="1025963" cy="484516"/>
          </a:xfrm>
          <a:prstGeom prst="rect">
            <a:avLst/>
          </a:prstGeom>
          <a:noFill/>
          <a:ln/>
          <a:effectLst/>
        </p:spPr>
      </p:pic>
      <p:pic>
        <p:nvPicPr>
          <p:cNvPr id="184" name="Obraz 18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36296" y="6093296"/>
            <a:ext cx="1181215" cy="484333"/>
          </a:xfrm>
          <a:prstGeom prst="rect">
            <a:avLst/>
          </a:prstGeom>
          <a:noFill/>
          <a:ln/>
          <a:effectLst/>
        </p:spPr>
      </p:pic>
      <p:pic>
        <p:nvPicPr>
          <p:cNvPr id="185" name="Obraz 18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395536" y="5157192"/>
            <a:ext cx="584590" cy="279320"/>
          </a:xfrm>
          <a:prstGeom prst="rect">
            <a:avLst/>
          </a:prstGeom>
          <a:noFill/>
          <a:ln/>
          <a:effectLst/>
        </p:spPr>
      </p:pic>
      <p:pic>
        <p:nvPicPr>
          <p:cNvPr id="186" name="Obraz 185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251520" y="6165304"/>
            <a:ext cx="635935" cy="254678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87" name="Tabela 186"/>
          <p:cNvGraphicFramePr>
            <a:graphicFrameLocks noGrp="1"/>
          </p:cNvGraphicFramePr>
          <p:nvPr/>
        </p:nvGraphicFramePr>
        <p:xfrm>
          <a:off x="1003758" y="4126744"/>
          <a:ext cx="7812360" cy="2467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090"/>
                <a:gridCol w="1985373"/>
                <a:gridCol w="1920807"/>
                <a:gridCol w="1953090"/>
              </a:tblGrid>
              <a:tr h="526392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Lossy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interferometer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Dephasing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Depolarization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Spontaneous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emission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40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2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90" name="Grupa 189"/>
          <p:cNvGrpSpPr/>
          <p:nvPr/>
        </p:nvGrpSpPr>
        <p:grpSpPr>
          <a:xfrm>
            <a:off x="611560" y="1309816"/>
            <a:ext cx="7603441" cy="2723591"/>
            <a:chOff x="120058" y="1309816"/>
            <a:chExt cx="7603441" cy="2723591"/>
          </a:xfrm>
        </p:grpSpPr>
        <p:sp>
          <p:nvSpPr>
            <p:cNvPr id="122" name="Prostokąt 121"/>
            <p:cNvSpPr/>
            <p:nvPr/>
          </p:nvSpPr>
          <p:spPr>
            <a:xfrm>
              <a:off x="120058" y="3294743"/>
              <a:ext cx="622818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 smtClean="0">
                  <a:latin typeface="Times" pitchFamily="18" charset="0"/>
                </a:rPr>
                <a:t>B. M. Escher, R. L. de Matos Filho, L. Davidovich </a:t>
              </a:r>
              <a:r>
                <a:rPr lang="en-US" sz="1400" dirty="0" smtClean="0">
                  <a:latin typeface="Times" pitchFamily="18" charset="0"/>
                </a:rPr>
                <a:t>Nature Phys.</a:t>
              </a:r>
              <a:r>
                <a:rPr lang="pl-PL" sz="1400" dirty="0" smtClean="0">
                  <a:latin typeface="Times" pitchFamily="18" charset="0"/>
                </a:rPr>
                <a:t> </a:t>
              </a:r>
              <a:r>
                <a:rPr lang="en-US" sz="1400" dirty="0" smtClean="0">
                  <a:latin typeface="Times" pitchFamily="18" charset="0"/>
                </a:rPr>
                <a:t>7, 406–411 (2011)</a:t>
              </a:r>
              <a:endParaRPr lang="pl-PL" sz="1400" dirty="0" smtClean="0">
                <a:solidFill>
                  <a:prstClr val="black"/>
                </a:solidFill>
                <a:latin typeface="Times" pitchFamily="18" charset="0"/>
              </a:endParaRPr>
            </a:p>
            <a:p>
              <a:r>
                <a:rPr lang="pl-PL" sz="1400" dirty="0" smtClean="0">
                  <a:solidFill>
                    <a:prstClr val="black"/>
                  </a:solidFill>
                  <a:latin typeface="Times" pitchFamily="18" charset="0"/>
                </a:rPr>
                <a:t>RDD,</a:t>
              </a:r>
              <a:r>
                <a:rPr lang="en-US" sz="1400" dirty="0" smtClean="0">
                  <a:solidFill>
                    <a:prstClr val="black"/>
                  </a:solidFill>
                  <a:latin typeface="Times" pitchFamily="18" charset="0"/>
                </a:rPr>
                <a:t> </a:t>
              </a:r>
              <a:r>
                <a:rPr lang="pl-PL" sz="1400" dirty="0" smtClean="0">
                  <a:solidFill>
                    <a:prstClr val="black"/>
                  </a:solidFill>
                  <a:latin typeface="Times" pitchFamily="18" charset="0"/>
                </a:rPr>
                <a:t>J. </a:t>
              </a:r>
              <a:r>
                <a:rPr lang="pl-PL" sz="1400" dirty="0" err="1" smtClean="0">
                  <a:solidFill>
                    <a:prstClr val="black"/>
                  </a:solidFill>
                  <a:latin typeface="Times" pitchFamily="18" charset="0"/>
                </a:rPr>
                <a:t>Kolodynski</a:t>
              </a:r>
              <a:r>
                <a:rPr lang="pl-PL" sz="1400" dirty="0" smtClean="0">
                  <a:solidFill>
                    <a:prstClr val="black"/>
                  </a:solidFill>
                  <a:latin typeface="Times" pitchFamily="18" charset="0"/>
                </a:rPr>
                <a:t>, M. Guta, </a:t>
              </a:r>
              <a:r>
                <a:rPr lang="fr-FR" sz="1400" dirty="0" smtClean="0">
                  <a:latin typeface="Times" pitchFamily="18" charset="0"/>
                </a:rPr>
                <a:t>Nature Communications 3, 1063 (2012)</a:t>
              </a:r>
              <a:endParaRPr lang="pl-PL" sz="1400" dirty="0" smtClean="0">
                <a:latin typeface="Times" pitchFamily="18" charset="0"/>
              </a:endParaRPr>
            </a:p>
            <a:p>
              <a:r>
                <a:rPr lang="pl-PL" sz="1400" dirty="0" smtClean="0">
                  <a:latin typeface="Times" pitchFamily="18" charset="0"/>
                </a:rPr>
                <a:t>S. I </a:t>
              </a:r>
              <a:r>
                <a:rPr lang="en-US" sz="1400" dirty="0" err="1" smtClean="0">
                  <a:latin typeface="Times" pitchFamily="18" charset="0"/>
                </a:rPr>
                <a:t>Knysh</a:t>
              </a:r>
              <a:r>
                <a:rPr lang="en-US" sz="1400" dirty="0" smtClean="0">
                  <a:latin typeface="Times" pitchFamily="18" charset="0"/>
                </a:rPr>
                <a:t>, E. H. Chen, and G. A. Durkin  arXiv:1402.0495 </a:t>
              </a:r>
              <a:r>
                <a:rPr lang="pl-PL" sz="1400" dirty="0" smtClean="0">
                  <a:latin typeface="Times" pitchFamily="18" charset="0"/>
                </a:rPr>
                <a:t> </a:t>
              </a:r>
              <a:r>
                <a:rPr lang="en-US" sz="1400" dirty="0" smtClean="0">
                  <a:latin typeface="Times" pitchFamily="18" charset="0"/>
                </a:rPr>
                <a:t>(2014)</a:t>
              </a:r>
              <a:endParaRPr lang="pl-PL" sz="1400" dirty="0" smtClean="0">
                <a:solidFill>
                  <a:prstClr val="black"/>
                </a:solidFill>
                <a:latin typeface="Times" pitchFamily="18" charset="0"/>
              </a:endParaRPr>
            </a:p>
          </p:txBody>
        </p:sp>
        <p:sp>
          <p:nvSpPr>
            <p:cNvPr id="125" name="pole tekstowe 124"/>
            <p:cNvSpPr txBox="1"/>
            <p:nvPr/>
          </p:nvSpPr>
          <p:spPr bwMode="auto">
            <a:xfrm>
              <a:off x="323528" y="1556791"/>
              <a:ext cx="2957168" cy="1800200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en-US"/>
            </a:p>
          </p:txBody>
        </p:sp>
        <p:grpSp>
          <p:nvGrpSpPr>
            <p:cNvPr id="133" name="Grupa 132"/>
            <p:cNvGrpSpPr/>
            <p:nvPr/>
          </p:nvGrpSpPr>
          <p:grpSpPr bwMode="auto">
            <a:xfrm>
              <a:off x="323528" y="1412776"/>
              <a:ext cx="2957169" cy="1748764"/>
              <a:chOff x="323528" y="1608228"/>
              <a:chExt cx="2957169" cy="1748764"/>
            </a:xfrm>
          </p:grpSpPr>
          <p:cxnSp>
            <p:nvCxnSpPr>
              <p:cNvPr id="126" name="Łącznik prosty 125"/>
              <p:cNvCxnSpPr/>
              <p:nvPr/>
            </p:nvCxnSpPr>
            <p:spPr bwMode="auto">
              <a:xfrm>
                <a:off x="863178" y="1762530"/>
                <a:ext cx="27881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3" name="Obraz 142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3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146186" y="1634022"/>
                <a:ext cx="401399" cy="38385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599" dir="2700007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cxnSp>
            <p:nvCxnSpPr>
              <p:cNvPr id="128" name="Łącznik prosty 127"/>
              <p:cNvCxnSpPr/>
              <p:nvPr/>
            </p:nvCxnSpPr>
            <p:spPr bwMode="auto">
              <a:xfrm>
                <a:off x="1653143" y="1762530"/>
                <a:ext cx="32528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Schemat blokowy: opóźnienie 128"/>
              <p:cNvSpPr/>
              <p:nvPr/>
            </p:nvSpPr>
            <p:spPr bwMode="auto">
              <a:xfrm>
                <a:off x="2907795" y="1608228"/>
                <a:ext cx="372902" cy="1748764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130" name="Obraz 129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4" cstate="print"/>
              <a:stretch>
                <a:fillRect/>
              </a:stretch>
            </p:blipFill>
            <p:spPr bwMode="auto">
              <a:xfrm>
                <a:off x="2981880" y="2276873"/>
                <a:ext cx="185710" cy="205555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31" name="Obraz 130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5" cstate="print"/>
              <a:stretch>
                <a:fillRect/>
              </a:stretch>
            </p:blipFill>
            <p:spPr bwMode="auto">
              <a:xfrm>
                <a:off x="323528" y="2328307"/>
                <a:ext cx="257992" cy="224282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132" name="Łącznik prosty 131"/>
              <p:cNvCxnSpPr/>
              <p:nvPr/>
            </p:nvCxnSpPr>
            <p:spPr bwMode="auto">
              <a:xfrm>
                <a:off x="863178" y="3099821"/>
                <a:ext cx="27881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6" name="Obraz 145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3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174919" y="2841330"/>
                <a:ext cx="401400" cy="38385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599" dir="2700007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cxnSp>
            <p:nvCxnSpPr>
              <p:cNvPr id="134" name="Łącznik prosty 133"/>
              <p:cNvCxnSpPr/>
              <p:nvPr/>
            </p:nvCxnSpPr>
            <p:spPr bwMode="auto">
              <a:xfrm>
                <a:off x="1653143" y="3099821"/>
                <a:ext cx="32528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Łącznik prosty 134"/>
              <p:cNvCxnSpPr/>
              <p:nvPr/>
            </p:nvCxnSpPr>
            <p:spPr bwMode="auto">
              <a:xfrm>
                <a:off x="1327863" y="2174004"/>
                <a:ext cx="0" cy="51434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6" name="Obraz 135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6" cstate="print"/>
              <a:stretch>
                <a:fillRect/>
              </a:stretch>
            </p:blipFill>
            <p:spPr bwMode="auto">
              <a:xfrm>
                <a:off x="1374332" y="2328307"/>
                <a:ext cx="166217" cy="163128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140" name="Obraz 13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7" cstate="print"/>
            <a:stretch>
              <a:fillRect/>
            </a:stretch>
          </p:blipFill>
          <p:spPr bwMode="auto">
            <a:xfrm>
              <a:off x="2267744" y="2276872"/>
              <a:ext cx="202842" cy="14742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37" name="Picture 3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676150" y="1309816"/>
              <a:ext cx="241619" cy="1748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3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969733" y="1322292"/>
              <a:ext cx="241619" cy="1697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" name="Obraz 16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427984" y="1412776"/>
              <a:ext cx="2951545" cy="50623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68" name="Prostokąt 167"/>
            <p:cNvSpPr/>
            <p:nvPr/>
          </p:nvSpPr>
          <p:spPr>
            <a:xfrm>
              <a:off x="4283968" y="2780928"/>
              <a:ext cx="3439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b="1" dirty="0" smtClean="0"/>
                <a:t>Heisenberg </a:t>
              </a:r>
              <a:r>
                <a:rPr lang="pl-PL" b="1" dirty="0" err="1" smtClean="0"/>
                <a:t>scaling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generically</a:t>
              </a:r>
              <a:r>
                <a:rPr lang="pl-PL" b="1" dirty="0" smtClean="0"/>
                <a:t> </a:t>
              </a:r>
              <a:r>
                <a:rPr lang="pl-PL" b="1" dirty="0" err="1" smtClean="0"/>
                <a:t>lost</a:t>
              </a:r>
              <a:endParaRPr lang="en-US" dirty="0"/>
            </a:p>
          </p:txBody>
        </p:sp>
        <p:pic>
          <p:nvPicPr>
            <p:cNvPr id="189" name="Obraz 188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113993" y="2060848"/>
              <a:ext cx="1579526" cy="68511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" name="Elipsa 1"/>
          <p:cNvSpPr/>
          <p:nvPr/>
        </p:nvSpPr>
        <p:spPr>
          <a:xfrm>
            <a:off x="6295135" y="2052212"/>
            <a:ext cx="1080120" cy="2962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4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51"/>
          <p:cNvGrpSpPr/>
          <p:nvPr/>
        </p:nvGrpSpPr>
        <p:grpSpPr>
          <a:xfrm>
            <a:off x="179512" y="4365104"/>
            <a:ext cx="5717236" cy="1304925"/>
            <a:chOff x="395536" y="5229200"/>
            <a:chExt cx="5717236" cy="130492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5229200"/>
              <a:ext cx="43053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283968" y="5949280"/>
              <a:ext cx="1828804" cy="43129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GEO600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interferometer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at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fundamental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quantum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GEO 600 S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125265" cy="252028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6876256" y="4797152"/>
            <a:ext cx="18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+10dB </a:t>
            </a:r>
            <a:r>
              <a:rPr lang="pl-PL" dirty="0" err="1" smtClean="0"/>
              <a:t>squeezed</a:t>
            </a:r>
            <a:endParaRPr lang="en-US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876256" y="4437112"/>
            <a:ext cx="1493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 err="1" smtClean="0"/>
              <a:t>coherent</a:t>
            </a:r>
            <a:r>
              <a:rPr lang="pl-PL" dirty="0" smtClean="0"/>
              <a:t> </a:t>
            </a:r>
            <a:r>
              <a:rPr lang="pl-PL" dirty="0" err="1" smtClean="0"/>
              <a:t>light</a:t>
            </a:r>
            <a:endParaRPr lang="en-US" dirty="0"/>
          </a:p>
        </p:txBody>
      </p:sp>
      <p:cxnSp>
        <p:nvCxnSpPr>
          <p:cNvPr id="23" name="Łącznik prosty 22"/>
          <p:cNvCxnSpPr/>
          <p:nvPr/>
        </p:nvCxnSpPr>
        <p:spPr>
          <a:xfrm>
            <a:off x="6084168" y="501317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 cstate="print"/>
          <a:srcRect l="615" r="1229" b="1853"/>
          <a:stretch>
            <a:fillRect/>
          </a:stretch>
        </p:blipFill>
        <p:spPr bwMode="auto">
          <a:xfrm>
            <a:off x="4283968" y="1412776"/>
            <a:ext cx="4382130" cy="290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13"/>
          <p:cNvCxnSpPr/>
          <p:nvPr/>
        </p:nvCxnSpPr>
        <p:spPr>
          <a:xfrm>
            <a:off x="6084168" y="4653136"/>
            <a:ext cx="504056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6876256" y="5157192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endParaRPr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683568" y="6488668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RDD, K. Banaszek, R.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Schnabel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Phys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Rev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A,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041802(R) (2013)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Łącznik prosty 29"/>
          <p:cNvCxnSpPr/>
          <p:nvPr/>
        </p:nvCxnSpPr>
        <p:spPr>
          <a:xfrm>
            <a:off x="6084168" y="5373216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1115616" y="5661248"/>
            <a:ext cx="662473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The</a:t>
            </a:r>
            <a:r>
              <a:rPr lang="pl-PL" sz="2400" b="1" dirty="0" smtClean="0"/>
              <a:t> most general quantum </a:t>
            </a:r>
            <a:r>
              <a:rPr lang="pl-PL" sz="2400" b="1" dirty="0" err="1" smtClean="0"/>
              <a:t>strategies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could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additionally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improve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the</a:t>
            </a:r>
            <a:r>
              <a:rPr lang="pl-PL" sz="2400" b="1" dirty="0" smtClean="0"/>
              <a:t> precision by </a:t>
            </a:r>
            <a:r>
              <a:rPr lang="pl-PL" sz="2400" b="1" dirty="0" err="1" smtClean="0"/>
              <a:t>at</a:t>
            </a:r>
            <a:r>
              <a:rPr lang="pl-PL" sz="2400" b="1" dirty="0" smtClean="0"/>
              <a:t> most  8%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038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6" grpId="0"/>
      <p:bldP spid="17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1291" y="-102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Matrix </a:t>
            </a:r>
            <a:r>
              <a:rPr lang="pl-PL" b="1" dirty="0" err="1" smtClean="0"/>
              <a:t>product</a:t>
            </a:r>
            <a:r>
              <a:rPr lang="pl-PL" b="1" dirty="0" smtClean="0"/>
              <a:t> </a:t>
            </a:r>
            <a:r>
              <a:rPr lang="pl-PL" b="1" dirty="0" err="1" smtClean="0"/>
              <a:t>states</a:t>
            </a:r>
            <a:r>
              <a:rPr lang="pl-PL" b="1" dirty="0" smtClean="0"/>
              <a:t> and </a:t>
            </a:r>
            <a:r>
              <a:rPr lang="pl-PL" b="1" dirty="0" err="1" smtClean="0"/>
              <a:t>metrology</a:t>
            </a:r>
            <a:endParaRPr lang="en-US" b="1" dirty="0"/>
          </a:p>
        </p:txBody>
      </p:sp>
      <p:grpSp>
        <p:nvGrpSpPr>
          <p:cNvPr id="53" name="Grupa 52"/>
          <p:cNvGrpSpPr/>
          <p:nvPr>
            <p:custDataLst>
              <p:tags r:id="rId1"/>
            </p:custDataLst>
          </p:nvPr>
        </p:nvGrpSpPr>
        <p:grpSpPr>
          <a:xfrm>
            <a:off x="638571" y="805969"/>
            <a:ext cx="3112017" cy="2394605"/>
            <a:chOff x="625938" y="1417025"/>
            <a:chExt cx="3112017" cy="2394605"/>
          </a:xfrm>
        </p:grpSpPr>
        <p:pic>
          <p:nvPicPr>
            <p:cNvPr id="25" name="Picture 3 1 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108788" y="1417025"/>
              <a:ext cx="330852" cy="2394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2" name="Grupa 51"/>
            <p:cNvGrpSpPr/>
            <p:nvPr>
              <p:custDataLst>
                <p:tags r:id="rId16"/>
              </p:custDataLst>
            </p:nvPr>
          </p:nvGrpSpPr>
          <p:grpSpPr>
            <a:xfrm>
              <a:off x="625938" y="1434109"/>
              <a:ext cx="3112017" cy="2338024"/>
              <a:chOff x="625938" y="1434109"/>
              <a:chExt cx="3112017" cy="2338024"/>
            </a:xfrm>
          </p:grpSpPr>
          <p:pic>
            <p:nvPicPr>
              <p:cNvPr id="51" name="Obraz 50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2778" y="2596198"/>
                <a:ext cx="435177" cy="328745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28" name="Picture 3 2 1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880108" y="1434109"/>
                <a:ext cx="330852" cy="2324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9" name="Łącznik prosty 28"/>
              <p:cNvCxnSpPr/>
              <p:nvPr/>
            </p:nvCxnSpPr>
            <p:spPr bwMode="auto">
              <a:xfrm>
                <a:off x="1364888" y="1769298"/>
                <a:ext cx="38177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Obraz 32" descr="TP_tmp.emf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6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752414" y="1593330"/>
                <a:ext cx="549641" cy="52562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599" dir="2700007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cxnSp>
            <p:nvCxnSpPr>
              <p:cNvPr id="35" name="Łącznik prosty 34"/>
              <p:cNvCxnSpPr/>
              <p:nvPr/>
            </p:nvCxnSpPr>
            <p:spPr bwMode="auto">
              <a:xfrm>
                <a:off x="2446597" y="1769298"/>
                <a:ext cx="44541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Obraz 12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938" y="2544023"/>
                <a:ext cx="507743" cy="257729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38" name="Łącznik prosty 37"/>
              <p:cNvCxnSpPr/>
              <p:nvPr/>
            </p:nvCxnSpPr>
            <p:spPr bwMode="auto">
              <a:xfrm>
                <a:off x="1364888" y="3600468"/>
                <a:ext cx="38177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Obraz 38" descr="TP_tmp.emf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26" cstate="print"/>
              <a:srcRect l="-47244" t="-51633" r="-47244" b="-51633"/>
              <a:stretch>
                <a:fillRect/>
              </a:stretch>
            </p:blipFill>
            <p:spPr bwMode="auto">
              <a:xfrm>
                <a:off x="1791759" y="3246513"/>
                <a:ext cx="549642" cy="52562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90500" dist="228599" dir="2700007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extrusionH="76200" prstMaterial="matte">
                <a:bevelT w="127000" h="63500"/>
                <a:contourClr>
                  <a:srgbClr val="000000"/>
                </a:contourClr>
              </a:sp3d>
            </p:spPr>
          </p:pic>
          <p:cxnSp>
            <p:nvCxnSpPr>
              <p:cNvPr id="40" name="Łącznik prosty 39"/>
              <p:cNvCxnSpPr/>
              <p:nvPr/>
            </p:nvCxnSpPr>
            <p:spPr bwMode="auto">
              <a:xfrm>
                <a:off x="2446597" y="3600468"/>
                <a:ext cx="445411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Łącznik prosty 40"/>
              <p:cNvCxnSpPr/>
              <p:nvPr/>
            </p:nvCxnSpPr>
            <p:spPr bwMode="auto">
              <a:xfrm>
                <a:off x="2001187" y="2332734"/>
                <a:ext cx="0" cy="70429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Obraz 41" descr="TP_tmp.emf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8" cstate="print"/>
              <a:stretch>
                <a:fillRect/>
              </a:stretch>
            </p:blipFill>
            <p:spPr bwMode="auto">
              <a:xfrm>
                <a:off x="2064817" y="2544024"/>
                <a:ext cx="227603" cy="223373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  <p:pic>
        <p:nvPicPr>
          <p:cNvPr id="18" name="Obraz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0" y="5818669"/>
            <a:ext cx="3576948" cy="612000"/>
          </a:xfrm>
          <a:prstGeom prst="rect">
            <a:avLst/>
          </a:prstGeom>
          <a:noFill/>
          <a:ln/>
          <a:effectLst/>
        </p:spPr>
      </p:pic>
      <p:cxnSp>
        <p:nvCxnSpPr>
          <p:cNvPr id="111" name="Łącznik prosty ze strzałką 110"/>
          <p:cNvCxnSpPr/>
          <p:nvPr/>
        </p:nvCxnSpPr>
        <p:spPr>
          <a:xfrm>
            <a:off x="3992269" y="2085788"/>
            <a:ext cx="936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a 16"/>
          <p:cNvGrpSpPr/>
          <p:nvPr/>
        </p:nvGrpSpPr>
        <p:grpSpPr>
          <a:xfrm>
            <a:off x="5251662" y="850874"/>
            <a:ext cx="3191856" cy="5584974"/>
            <a:chOff x="5251662" y="850874"/>
            <a:chExt cx="3191856" cy="5584974"/>
          </a:xfrm>
        </p:grpSpPr>
        <p:grpSp>
          <p:nvGrpSpPr>
            <p:cNvPr id="96" name="Grupa 95"/>
            <p:cNvGrpSpPr/>
            <p:nvPr/>
          </p:nvGrpSpPr>
          <p:grpSpPr>
            <a:xfrm>
              <a:off x="5251662" y="850874"/>
              <a:ext cx="837247" cy="1590042"/>
              <a:chOff x="5364088" y="1698281"/>
              <a:chExt cx="837247" cy="1590042"/>
            </a:xfrm>
          </p:grpSpPr>
          <p:pic>
            <p:nvPicPr>
              <p:cNvPr id="97" name="Obraz 96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2032141"/>
                <a:ext cx="455054" cy="258212"/>
              </a:xfrm>
              <a:prstGeom prst="rect">
                <a:avLst/>
              </a:prstGeom>
              <a:noFill/>
              <a:ln/>
              <a:effectLst/>
            </p:spPr>
          </p:pic>
          <p:grpSp>
            <p:nvGrpSpPr>
              <p:cNvPr id="98" name="Grupa 97"/>
              <p:cNvGrpSpPr/>
              <p:nvPr/>
            </p:nvGrpSpPr>
            <p:grpSpPr>
              <a:xfrm>
                <a:off x="5864234" y="1698281"/>
                <a:ext cx="337101" cy="1590042"/>
                <a:chOff x="5864234" y="1698281"/>
                <a:chExt cx="337101" cy="1590042"/>
              </a:xfrm>
            </p:grpSpPr>
            <p:pic>
              <p:nvPicPr>
                <p:cNvPr id="99" name="Picture 3 1 2 1 1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5891083" y="1698281"/>
                  <a:ext cx="201773" cy="1460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0" name="Prostokąt 99"/>
                <p:cNvSpPr/>
                <p:nvPr/>
              </p:nvSpPr>
              <p:spPr>
                <a:xfrm>
                  <a:off x="5864234" y="2374544"/>
                  <a:ext cx="337101" cy="9137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108" name="Obraz 10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8870" y="1174532"/>
              <a:ext cx="383489" cy="329205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63" name="Łącznik prosty 62"/>
            <p:cNvCxnSpPr/>
            <p:nvPr/>
          </p:nvCxnSpPr>
          <p:spPr bwMode="auto">
            <a:xfrm>
              <a:off x="6094936" y="1087689"/>
              <a:ext cx="38177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Obraz 63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6" cstate="print"/>
            <a:srcRect l="-47244" t="-51633" r="-47244" b="-51633"/>
            <a:stretch>
              <a:fillRect/>
            </a:stretch>
          </p:blipFill>
          <p:spPr bwMode="auto">
            <a:xfrm>
              <a:off x="6482462" y="911721"/>
              <a:ext cx="549641" cy="5256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599" dir="2700007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cxnSp>
          <p:nvCxnSpPr>
            <p:cNvPr id="65" name="Łącznik prosty 64"/>
            <p:cNvCxnSpPr/>
            <p:nvPr/>
          </p:nvCxnSpPr>
          <p:spPr bwMode="auto">
            <a:xfrm>
              <a:off x="7176645" y="1087689"/>
              <a:ext cx="44541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Łącznik prosty 66"/>
            <p:cNvCxnSpPr/>
            <p:nvPr/>
          </p:nvCxnSpPr>
          <p:spPr bwMode="auto">
            <a:xfrm>
              <a:off x="6094936" y="2918859"/>
              <a:ext cx="38177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Obraz 6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6" cstate="print"/>
            <a:srcRect l="-47244" t="-51633" r="-47244" b="-51633"/>
            <a:stretch>
              <a:fillRect/>
            </a:stretch>
          </p:blipFill>
          <p:spPr bwMode="auto">
            <a:xfrm>
              <a:off x="6521807" y="2564904"/>
              <a:ext cx="549642" cy="5256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599" dir="2700007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extrusionH="76200" prstMaterial="matte">
              <a:bevelT w="127000" h="63500"/>
              <a:contourClr>
                <a:srgbClr val="000000"/>
              </a:contourClr>
            </a:sp3d>
          </p:spPr>
        </p:pic>
        <p:cxnSp>
          <p:nvCxnSpPr>
            <p:cNvPr id="69" name="Łącznik prosty 68"/>
            <p:cNvCxnSpPr/>
            <p:nvPr/>
          </p:nvCxnSpPr>
          <p:spPr bwMode="auto">
            <a:xfrm>
              <a:off x="7176645" y="2918859"/>
              <a:ext cx="44541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69"/>
            <p:cNvCxnSpPr/>
            <p:nvPr/>
          </p:nvCxnSpPr>
          <p:spPr bwMode="auto">
            <a:xfrm>
              <a:off x="6731235" y="1651125"/>
              <a:ext cx="0" cy="70429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Obraz 70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8" cstate="print"/>
            <a:stretch>
              <a:fillRect/>
            </a:stretch>
          </p:blipFill>
          <p:spPr bwMode="auto">
            <a:xfrm>
              <a:off x="6794865" y="1862415"/>
              <a:ext cx="227603" cy="223373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83" name="Grupa 82"/>
            <p:cNvGrpSpPr/>
            <p:nvPr/>
          </p:nvGrpSpPr>
          <p:grpSpPr>
            <a:xfrm>
              <a:off x="7673609" y="892017"/>
              <a:ext cx="337101" cy="1590042"/>
              <a:chOff x="5864234" y="1698281"/>
              <a:chExt cx="337101" cy="1590042"/>
            </a:xfrm>
          </p:grpSpPr>
          <p:pic>
            <p:nvPicPr>
              <p:cNvPr id="84" name="Picture 3 1 2 1 2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891083" y="1698281"/>
                <a:ext cx="201773" cy="1460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5" name="Prostokąt 84"/>
              <p:cNvSpPr/>
              <p:nvPr/>
            </p:nvSpPr>
            <p:spPr>
              <a:xfrm>
                <a:off x="5864234" y="2374544"/>
                <a:ext cx="337101" cy="9137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9" name="Grupa 78"/>
            <p:cNvGrpSpPr/>
            <p:nvPr/>
          </p:nvGrpSpPr>
          <p:grpSpPr>
            <a:xfrm>
              <a:off x="5359194" y="2311067"/>
              <a:ext cx="837247" cy="1622018"/>
              <a:chOff x="5364088" y="1666305"/>
              <a:chExt cx="837247" cy="1622018"/>
            </a:xfrm>
          </p:grpSpPr>
          <p:pic>
            <p:nvPicPr>
              <p:cNvPr id="73" name="Obraz 72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2032141"/>
                <a:ext cx="455054" cy="258212"/>
              </a:xfrm>
              <a:prstGeom prst="rect">
                <a:avLst/>
              </a:prstGeom>
              <a:noFill/>
              <a:ln/>
              <a:effectLst/>
            </p:spPr>
          </p:pic>
          <p:grpSp>
            <p:nvGrpSpPr>
              <p:cNvPr id="78" name="Grupa 77"/>
              <p:cNvGrpSpPr/>
              <p:nvPr/>
            </p:nvGrpSpPr>
            <p:grpSpPr>
              <a:xfrm>
                <a:off x="5864234" y="1666305"/>
                <a:ext cx="337101" cy="1622018"/>
                <a:chOff x="5864234" y="1666305"/>
                <a:chExt cx="337101" cy="1622018"/>
              </a:xfrm>
            </p:grpSpPr>
            <p:pic>
              <p:nvPicPr>
                <p:cNvPr id="59" name="Picture 3 1 2 2 1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5890395" y="1666305"/>
                  <a:ext cx="201773" cy="1460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7" name="Prostokąt 76"/>
                <p:cNvSpPr/>
                <p:nvPr/>
              </p:nvSpPr>
              <p:spPr>
                <a:xfrm>
                  <a:off x="5864234" y="2374544"/>
                  <a:ext cx="337101" cy="9137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86" name="Łącznik prosty 85"/>
            <p:cNvCxnSpPr/>
            <p:nvPr/>
          </p:nvCxnSpPr>
          <p:spPr bwMode="auto">
            <a:xfrm flipH="1">
              <a:off x="5635394" y="1788134"/>
              <a:ext cx="11995" cy="43027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Obraz 9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206" y="1914589"/>
              <a:ext cx="136053" cy="20944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2" name="Obraz 11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506" y="5821125"/>
              <a:ext cx="2066021" cy="614723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03" name="Grupa 102"/>
            <p:cNvGrpSpPr/>
            <p:nvPr/>
          </p:nvGrpSpPr>
          <p:grpSpPr>
            <a:xfrm>
              <a:off x="7713307" y="2311067"/>
              <a:ext cx="337101" cy="1590042"/>
              <a:chOff x="5864234" y="1698281"/>
              <a:chExt cx="337101" cy="1590042"/>
            </a:xfrm>
          </p:grpSpPr>
          <p:pic>
            <p:nvPicPr>
              <p:cNvPr id="104" name="Picture 3 1 2 2 2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891083" y="1698281"/>
                <a:ext cx="201773" cy="1460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" name="Prostokąt 104"/>
              <p:cNvSpPr/>
              <p:nvPr/>
            </p:nvSpPr>
            <p:spPr>
              <a:xfrm>
                <a:off x="5864234" y="2374544"/>
                <a:ext cx="337101" cy="9137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6" name="Łącznik prosty 105"/>
            <p:cNvCxnSpPr/>
            <p:nvPr/>
          </p:nvCxnSpPr>
          <p:spPr bwMode="auto">
            <a:xfrm flipH="1">
              <a:off x="7812032" y="1788134"/>
              <a:ext cx="11995" cy="43027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Obraz 10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844" y="1914589"/>
              <a:ext cx="136053" cy="20944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9" name="Obraz 10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0029" y="2589654"/>
              <a:ext cx="383489" cy="32920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90" name="Obraz 8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580" y="3260554"/>
              <a:ext cx="822414" cy="38106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6" name="Grupa 15"/>
          <p:cNvGrpSpPr/>
          <p:nvPr/>
        </p:nvGrpSpPr>
        <p:grpSpPr>
          <a:xfrm>
            <a:off x="2904641" y="3410127"/>
            <a:ext cx="3507056" cy="2853217"/>
            <a:chOff x="1402618" y="3513505"/>
            <a:chExt cx="3507056" cy="2853217"/>
          </a:xfrm>
        </p:grpSpPr>
        <p:grpSp>
          <p:nvGrpSpPr>
            <p:cNvPr id="14" name="Grupa 13"/>
            <p:cNvGrpSpPr/>
            <p:nvPr/>
          </p:nvGrpSpPr>
          <p:grpSpPr>
            <a:xfrm>
              <a:off x="1402618" y="3513505"/>
              <a:ext cx="3507056" cy="2853217"/>
              <a:chOff x="-90052" y="3031941"/>
              <a:chExt cx="3507056" cy="2853217"/>
            </a:xfrm>
          </p:grpSpPr>
          <p:pic>
            <p:nvPicPr>
              <p:cNvPr id="114" name="Obraz 11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7210" y="5506126"/>
                <a:ext cx="737291" cy="379032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54" name="Picture 1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-90052" y="3031941"/>
                <a:ext cx="3507056" cy="22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" name="Obraz 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167" y="4615429"/>
                <a:ext cx="141607" cy="219964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7" name="Łącznik prosty 6"/>
              <p:cNvCxnSpPr/>
              <p:nvPr/>
            </p:nvCxnSpPr>
            <p:spPr>
              <a:xfrm flipV="1">
                <a:off x="2197396" y="4143578"/>
                <a:ext cx="0" cy="800405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Łącznik prosty 8"/>
            <p:cNvCxnSpPr/>
            <p:nvPr/>
          </p:nvCxnSpPr>
          <p:spPr>
            <a:xfrm>
              <a:off x="3689444" y="4599304"/>
              <a:ext cx="833790" cy="2582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72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a 30"/>
          <p:cNvGrpSpPr/>
          <p:nvPr/>
        </p:nvGrpSpPr>
        <p:grpSpPr>
          <a:xfrm>
            <a:off x="611560" y="3645024"/>
            <a:ext cx="8532440" cy="2971800"/>
            <a:chOff x="611560" y="3645024"/>
            <a:chExt cx="8532440" cy="2971800"/>
          </a:xfrm>
        </p:grpSpPr>
        <p:sp>
          <p:nvSpPr>
            <p:cNvPr id="8" name="Prostokąt 7"/>
            <p:cNvSpPr/>
            <p:nvPr/>
          </p:nvSpPr>
          <p:spPr>
            <a:xfrm>
              <a:off x="5076056" y="5157191"/>
              <a:ext cx="1728192" cy="982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5076056" y="4941168"/>
              <a:ext cx="1080120" cy="1054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611560" y="5373216"/>
              <a:ext cx="3168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err="1" smtClean="0"/>
                <a:t>Low</a:t>
              </a:r>
              <a:r>
                <a:rPr lang="pl-PL" dirty="0" smtClean="0"/>
                <a:t> </a:t>
              </a:r>
              <a:r>
                <a:rPr lang="pl-PL" dirty="0" err="1" smtClean="0"/>
                <a:t>bond</a:t>
              </a:r>
              <a:r>
                <a:rPr lang="pl-PL" dirty="0" smtClean="0"/>
                <a:t> </a:t>
              </a:r>
              <a:r>
                <a:rPr lang="pl-PL" dirty="0" err="1" smtClean="0"/>
                <a:t>dimension</a:t>
              </a:r>
              <a:r>
                <a:rPr lang="pl-PL" dirty="0" smtClean="0"/>
                <a:t>  </a:t>
              </a:r>
              <a:r>
                <a:rPr lang="pl-PL" dirty="0" err="1" smtClean="0"/>
                <a:t>matrix</a:t>
              </a:r>
              <a:r>
                <a:rPr lang="pl-PL" dirty="0" smtClean="0"/>
                <a:t> </a:t>
              </a:r>
              <a:r>
                <a:rPr lang="pl-PL" dirty="0" err="1" smtClean="0"/>
                <a:t>product</a:t>
              </a:r>
              <a:r>
                <a:rPr lang="pl-PL" dirty="0" smtClean="0"/>
                <a:t> </a:t>
              </a:r>
              <a:r>
                <a:rPr lang="pl-PL" dirty="0" err="1" smtClean="0"/>
                <a:t>states</a:t>
              </a:r>
              <a:r>
                <a:rPr lang="pl-PL" dirty="0" smtClean="0"/>
                <a:t> </a:t>
              </a:r>
              <a:r>
                <a:rPr lang="pl-PL" dirty="0" err="1" smtClean="0"/>
                <a:t>are</a:t>
              </a:r>
              <a:r>
                <a:rPr lang="pl-PL" dirty="0" smtClean="0"/>
                <a:t> </a:t>
              </a:r>
              <a:r>
                <a:rPr lang="pl-PL" dirty="0" err="1" smtClean="0"/>
                <a:t>sufficient</a:t>
              </a:r>
              <a:r>
                <a:rPr lang="pl-PL" dirty="0" smtClean="0"/>
                <a:t>. </a:t>
              </a:r>
              <a:endParaRPr lang="en-US" dirty="0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5642811" y="5074816"/>
              <a:ext cx="288032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/>
            <p:cNvSpPr txBox="1"/>
            <p:nvPr/>
          </p:nvSpPr>
          <p:spPr>
            <a:xfrm>
              <a:off x="5076056" y="486916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D=1</a:t>
              </a:r>
              <a:endParaRPr lang="en-US" dirty="0"/>
            </a:p>
          </p:txBody>
        </p:sp>
        <p:cxnSp>
          <p:nvCxnSpPr>
            <p:cNvPr id="15" name="Łącznik prosty 14"/>
            <p:cNvCxnSpPr/>
            <p:nvPr/>
          </p:nvCxnSpPr>
          <p:spPr>
            <a:xfrm>
              <a:off x="5657890" y="5411462"/>
              <a:ext cx="317624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>
              <a:off x="5628297" y="5748108"/>
              <a:ext cx="327766" cy="4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5076056" y="522920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D=2</a:t>
              </a:r>
              <a:endParaRPr lang="en-US" dirty="0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076056" y="558924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D=3</a:t>
              </a:r>
              <a:endParaRPr lang="en-US" dirty="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3875" y="3645024"/>
              <a:ext cx="4810125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Matrix </a:t>
            </a:r>
            <a:r>
              <a:rPr lang="pl-PL" b="1" dirty="0" err="1" smtClean="0"/>
              <a:t>product</a:t>
            </a:r>
            <a:r>
              <a:rPr lang="pl-PL" b="1" dirty="0" smtClean="0"/>
              <a:t> </a:t>
            </a:r>
            <a:r>
              <a:rPr lang="pl-PL" b="1" dirty="0" err="1" smtClean="0"/>
              <a:t>states</a:t>
            </a:r>
            <a:r>
              <a:rPr lang="pl-PL" b="1" dirty="0" smtClean="0"/>
              <a:t> and </a:t>
            </a:r>
            <a:r>
              <a:rPr lang="pl-PL" b="1" dirty="0" err="1" smtClean="0"/>
              <a:t>metrology</a:t>
            </a:r>
            <a:endParaRPr lang="en-US" b="1" dirty="0"/>
          </a:p>
        </p:txBody>
      </p:sp>
      <p:sp>
        <p:nvSpPr>
          <p:cNvPr id="21" name="Prostokąt 20"/>
          <p:cNvSpPr/>
          <p:nvPr/>
        </p:nvSpPr>
        <p:spPr>
          <a:xfrm>
            <a:off x="2178618" y="6536607"/>
            <a:ext cx="6890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M.Jarzyna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R.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Demkowicz-Dobrzanski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Phys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Rev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Lett</a:t>
            </a:r>
            <a:r>
              <a:rPr lang="pl-PL" sz="16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110, 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240405 (2013</a:t>
            </a:r>
            <a:r>
              <a:rPr lang="pl-PL" sz="1600" dirty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) </a:t>
            </a:r>
            <a:endParaRPr lang="pl-PL" sz="1600" dirty="0" smtClean="0">
              <a:latin typeface="Times New Roman" pitchFamily="18" charset="0"/>
              <a:ea typeface="Microsoft Himalaya" pitchFamily="2" charset="0"/>
              <a:cs typeface="Times New Roman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076056" y="5373216"/>
            <a:ext cx="1872208" cy="766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rostokąt 21"/>
          <p:cNvSpPr/>
          <p:nvPr/>
        </p:nvSpPr>
        <p:spPr>
          <a:xfrm>
            <a:off x="5051565" y="5146824"/>
            <a:ext cx="1536659" cy="64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rostokąt 22"/>
          <p:cNvSpPr/>
          <p:nvPr/>
        </p:nvSpPr>
        <p:spPr>
          <a:xfrm>
            <a:off x="5748620" y="4963567"/>
            <a:ext cx="251386" cy="64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upa 12"/>
          <p:cNvGrpSpPr/>
          <p:nvPr/>
        </p:nvGrpSpPr>
        <p:grpSpPr>
          <a:xfrm>
            <a:off x="483455" y="1211016"/>
            <a:ext cx="5472608" cy="3860002"/>
            <a:chOff x="483455" y="1211016"/>
            <a:chExt cx="5472608" cy="3860002"/>
          </a:xfrm>
        </p:grpSpPr>
        <p:grpSp>
          <p:nvGrpSpPr>
            <p:cNvPr id="36" name="Grupa 35"/>
            <p:cNvGrpSpPr/>
            <p:nvPr/>
          </p:nvGrpSpPr>
          <p:grpSpPr>
            <a:xfrm>
              <a:off x="483455" y="1211016"/>
              <a:ext cx="5472608" cy="3860002"/>
              <a:chOff x="393865" y="831743"/>
              <a:chExt cx="5472608" cy="3860002"/>
            </a:xfrm>
          </p:grpSpPr>
          <p:pic>
            <p:nvPicPr>
              <p:cNvPr id="4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3865" y="831743"/>
                <a:ext cx="5472608" cy="2600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pole tekstowe 31"/>
              <p:cNvSpPr txBox="1"/>
              <p:nvPr/>
            </p:nvSpPr>
            <p:spPr>
              <a:xfrm>
                <a:off x="593978" y="4045414"/>
                <a:ext cx="31683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 err="1" smtClean="0"/>
                  <a:t>Matrix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product</a:t>
                </a:r>
                <a:r>
                  <a:rPr lang="pl-PL" dirty="0" smtClean="0"/>
                  <a:t> state </a:t>
                </a:r>
                <a:r>
                  <a:rPr lang="pl-PL" dirty="0" err="1" smtClean="0"/>
                  <a:t>with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bond</a:t>
                </a:r>
                <a:r>
                  <a:rPr lang="pl-PL" dirty="0" smtClean="0"/>
                  <a:t> </a:t>
                </a:r>
                <a:r>
                  <a:rPr lang="pl-PL" dirty="0" err="1" smtClean="0"/>
                  <a:t>dimension</a:t>
                </a:r>
                <a:r>
                  <a:rPr lang="pl-PL" dirty="0" smtClean="0"/>
                  <a:t> D</a:t>
                </a:r>
                <a:endParaRPr lang="en-US" dirty="0"/>
              </a:p>
            </p:txBody>
          </p:sp>
        </p:grpSp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68" y="3636251"/>
              <a:ext cx="4064927" cy="554102"/>
            </a:xfrm>
            <a:prstGeom prst="rect">
              <a:avLst/>
            </a:prstGeom>
          </p:spPr>
        </p:pic>
      </p:grpSp>
      <p:pic>
        <p:nvPicPr>
          <p:cNvPr id="24" name="Obraz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52" y="1600519"/>
            <a:ext cx="3078848" cy="526777"/>
          </a:xfrm>
          <a:prstGeom prst="rect">
            <a:avLst/>
          </a:prstGeom>
          <a:noFill/>
          <a:ln/>
          <a:effectLst/>
        </p:spPr>
      </p:pic>
      <p:sp>
        <p:nvSpPr>
          <p:cNvPr id="7" name="pole tekstowe 6"/>
          <p:cNvSpPr txBox="1"/>
          <p:nvPr/>
        </p:nvSpPr>
        <p:spPr>
          <a:xfrm>
            <a:off x="5436096" y="2276872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No </a:t>
            </a:r>
            <a:r>
              <a:rPr lang="pl-PL" dirty="0" err="1" smtClean="0"/>
              <a:t>need</a:t>
            </a:r>
            <a:r>
              <a:rPr lang="pl-PL" dirty="0" smtClean="0"/>
              <a:t> to </a:t>
            </a:r>
            <a:r>
              <a:rPr lang="pl-PL" dirty="0" err="1" smtClean="0"/>
              <a:t>entangle</a:t>
            </a:r>
            <a:r>
              <a:rPr lang="pl-PL" dirty="0" smtClean="0"/>
              <a:t> </a:t>
            </a:r>
            <a:r>
              <a:rPr lang="pl-PL" dirty="0" err="1" smtClean="0"/>
              <a:t>large</a:t>
            </a:r>
            <a:r>
              <a:rPr lang="pl-PL" dirty="0" smtClean="0"/>
              <a:t> </a:t>
            </a:r>
            <a:r>
              <a:rPr lang="pl-PL" dirty="0" err="1" smtClean="0"/>
              <a:t>number</a:t>
            </a:r>
            <a:r>
              <a:rPr lang="pl-PL" dirty="0" smtClean="0"/>
              <a:t> of </a:t>
            </a:r>
            <a:r>
              <a:rPr lang="pl-PL" dirty="0" err="1" smtClean="0"/>
              <a:t>probes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g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70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634,420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omega \approx \frac{1}{\sqrt{N}} \frac{1}{T}$&#10;\end{document}&#10;"/>
  <p:tag name="IGUANATEXSIZE" val="20"/>
  <p:tag name="IGUANATEXCURSOR" val="607"/>
  <p:tag name="TRANSPARENCY" val="False"/>
  <p:tag name="FILENAME" val=""/>
  <p:tag name="INPUTTYPE" val="0"/>
  <p:tag name="LATEXENGINEID" val="0"/>
  <p:tag name="TEMPFOLDER" val="c:\temp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6^2\t{S}_{1/2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64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{F}=4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54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{F}=3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73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omega_0 = 2\pi \cdot 9.2 \t{\,GHz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291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g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71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e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9528"/>
  <p:tag name="ORIGINALWIDTH" val="2672,666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sigma^2(\tau) = \frac{1}{2\omega_0^2} \mathbb{E} \left[\left( \frac{1}{\tau}\int_{0}^{\tau} \omega(t)&#10; \t{d}t- \frac{1}{\tau}\int_{\tau}^{2 \tau} \omega(t) \t{d} t   \right)^2\right]$$&#10;\end{document}&#10;"/>
  <p:tag name="IGUANATEXSIZE" val="20"/>
  <p:tag name="IGUANATEXCURSOR" val="744"/>
  <p:tag name="TRANSPARENCY" val="True"/>
  <p:tag name="FILENAME" val=""/>
  <p:tag name="INPUTTYPE" val="0"/>
  <p:tag name="LATEXENGINEID" val="0"/>
  <p:tag name="TEMPFOLDER" val="c:\temp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omega(t) = \omega_{LO}(t) - \omega_0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4"/>
  <p:tag name="PICTUREFILESIZE" val="33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37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917,135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oldsymbol{x}_i = \{x_1,\dots,x_i\}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,2126"/>
  <p:tag name="ORIGINALWIDTH" val="2482,93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= \frac{1}{2 \omega_0^2} \mathbb{E} \left[\left( \frac{1}{\tau}\int_{0}^{\tau} \omega(t)&#10; \t{d}t- \frac{1}{\tau}\int_{\tau}^{2 \tau} \omega(t) \t{d} t   \right)^2\right]$&#10;\end{document}&#10;"/>
  <p:tag name="IGUANATEXSIZE" val="20"/>
  <p:tag name="IGUANATEXCURSOR" val="596"/>
  <p:tag name="TRANSPARENCY" val="True"/>
  <p:tag name="FILENAME" val=""/>
  <p:tag name="INPUTTYPE" val="0"/>
  <p:tag name="LATEXENGINEID" val="0"/>
  <p:tag name="TEMPFOLDER" val="c:\temp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7"/>
  <p:tag name="ORIGINALWIDTH" val="767,1541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\geq \sigma^2_Q(\tau)$&#10;\end{document}&#10;"/>
  <p:tag name="IGUANATEXSIZE" val="20"/>
  <p:tag name="IGUANATEXCURSOR" val="577"/>
  <p:tag name="TRANSPARENCY" val="True"/>
  <p:tag name="FILENAME" val=""/>
  <p:tag name="INPUTTYPE" val="0"/>
  <p:tag name="LATEXENGINEID" val="0"/>
  <p:tag name="TEMPFOLDER" val="c:\temp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,2126"/>
  <p:tag name="ORIGINALWIDTH" val="2482,93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= \frac{1}{2 \omega_0^2} \mathbb{E} \left[\left( \frac{1}{\tau}\int_{0}^{\tau} \omega(t)&#10; \t{d}t- \frac{1}{\tau}\int_{\tau}^{2 \tau} \omega(t) \t{d} t   \right)^2\right]$&#10;\end{document}&#10;"/>
  <p:tag name="IGUANATEXSIZE" val="20"/>
  <p:tag name="IGUANATEXCURSOR" val="596"/>
  <p:tag name="TRANSPARENCY" val="True"/>
  <p:tag name="FILENAME" val=""/>
  <p:tag name="INPUTTYPE" val="0"/>
  <p:tag name="LATEXENGINEID" val="0"/>
  <p:tag name="TEMPFOLDER" val="c:\temp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712"/>
  <p:tag name="ORIGINALWIDTH" val="713,160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approx \frac{1}{\omega_0^2}  \dfrac{\Delta^2 \omega(T)}{\tau/T} $&#10;\end{document}&#10;"/>
  <p:tag name="IGUANATEXSIZE" val="20"/>
  <p:tag name="IGUANATEXCURSOR" val="590"/>
  <p:tag name="TRANSPARENCY" val="True"/>
  <p:tag name="FILENAME" val=""/>
  <p:tag name="INPUTTYPE" val="0"/>
  <p:tag name="LATEXENGINEID" val="0"/>
  <p:tag name="TEMPFOLDER" val="c:\temp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7,9715"/>
  <p:tag name="ORIGINALWIDTH" val="916,3854"/>
  <p:tag name="OUTPUTDPI" val="1200"/>
  <p:tag name="LATEXADDIN" val="\documentclass{article}&#10;\usepackage{amsmath}&#10;\pagestyle{empty}&#10;\newcommand{\lo}{\textrm{LO}}&#10;\renewcommand{\t}[1]{\mathrm{#1}}&#10;&#10;\begin{document}&#10;&#10;&#10;$$&#10;\min_{\Pi_{\boldsymbol{x}_i,&#10; \tilde{\omega}(\boldsymbol{x}_i)}}\sigma^2(\tau) = ?&#10;$$&#10;&#10;&#10;\end{document}"/>
  <p:tag name="IGUANATEXSIZE" val="20"/>
  <p:tag name="IGUANATEXCURSOR" val="232"/>
  <p:tag name="TRANSPARENCY" val="True"/>
  <p:tag name="FILENAME" val=""/>
  <p:tag name="INPUTTYPE" val="0"/>
  <p:tag name="LATEXENGINEID" val="0"/>
  <p:tag name="TEMPFOLDER" val="c:\temp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9861"/>
  <p:tag name="ORIGINALWIDTH" val="2867,642"/>
  <p:tag name="OUTPUTDPI" val="1200"/>
  <p:tag name="LATEXADDIN" val="\documentclass{article}&#10;\usepackage{amsmath}&#10;\pagestyle{empty}&#10;\begin{document}&#10;$K = 2k-1$- number of measurement, feedback steps&#10;&#10;&#10;&#10;\end{document}"/>
  <p:tag name="IGUANATEXSIZE" val="20"/>
  <p:tag name="IGUANATEXCURSOR" val="113"/>
  <p:tag name="TRANSPARENCY" val="True"/>
  <p:tag name="FILENAME" val=""/>
  <p:tag name="INPUTTYPE" val="0"/>
  <p:tag name="LATEXENGINEID" val="0"/>
  <p:tag name="TEMPFOLDER" val="c:\temp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,2002"/>
  <p:tag name="ORIGINALWIDTH" val="3437,57"/>
  <p:tag name="OUTPUTDPI" val="1200"/>
  <p:tag name="LATEXADDIN" val="\documentclass{article}&#10;\usepackage{amsmath}&#10;\pagestyle{empty}&#10;\newcommand{\lo}{\textrm{LO}}&#10;\renewcommand{\t}[1]{\mathrm{#1}}&#10;&#10;\begin{document}&#10;&#10;&#10;$$&#10;\sigma^2(\tau) = \frac{1}{2 \omega_0^2 \tau^2} \left\langle \int \t{d}\boldsymbol{x}_K p(\boldsymbol{x}_K)&#10;\left[\int_\tau^{2\tau}\t{d}t \omega(t) - \int_0^{\tau}\t{d}t \omega(t) \right]^2&#10;\right \rangle_{\omega_{\lo}}&#10;$$&#10;&#10;&#10;\end{document}"/>
  <p:tag name="IGUANATEXSIZE" val="20"/>
  <p:tag name="IGUANATEXCURSOR" val="368"/>
  <p:tag name="TRANSPARENCY" val="True"/>
  <p:tag name="FILENAME" val=""/>
  <p:tag name="INPUTTYPE" val="0"/>
  <p:tag name="LATEXENGINEID" val="0"/>
  <p:tag name="TEMPFOLDER" val="c:\temp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025,87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oldsymbol{x}_K = \{x_1,\dots,x_K\}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1421,072"/>
  <p:tag name="OUTPUTDPI" val="1200"/>
  <p:tag name="LATEXADDIN" val="\documentclass{article}&#10;\usepackage{amsmath}&#10;\pagestyle{empty}&#10;\newcommand{\lo}{\textrm{LO}}&#10;\renewcommand{\t}[1]{\mathrm{#1}}&#10;&#10;\begin{document}&#10;&#10;&#10;$$&#10;p(\boldsymbol{x}_K)= \t{Tr}\left(\bigotimes_{i=1}^K \Pi_{\boldsymbol{x}_i} \rho^{(i)}\right)&#10;$$&#10;&#10;&#10;\end{document}"/>
  <p:tag name="IGUANATEXSIZE" val="20"/>
  <p:tag name="IGUANATEXCURSOR" val="245"/>
  <p:tag name="TRANSPARENCY" val="True"/>
  <p:tag name="FILENAME" val=""/>
  <p:tag name="INPUTTYPE" val="0"/>
  <p:tag name="LATEXENGINEID" val="0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2992,126"/>
  <p:tag name="OUTPUTDPI" val="1200"/>
  <p:tag name="LATEXADDIN" val="\documentclass{article}&#10;\usepackage{amsmath}&#10;\pagestyle{empty}&#10;\newcommand{\lo}{\textrm{LO}}&#10;\renewcommand{\t}[1]{\mathrm{#1}}&#10;&#10;\begin{document}&#10;&#10;&#10;$$&#10;\rho^{(i)}= U_T^{(i)}[\Lambda_T(\rho_0)], \quad U_T^{(i)}= \exp\left(- \mathrm{i}  H  \int_{(i-1)T}^{iT} \t{d}t \, \omega(t)\right)&#10;$$&#10;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6978"/>
  <p:tag name="ORIGINALWIDTH" val="1418,823"/>
  <p:tag name="OUTPUTDPI" val="1200"/>
  <p:tag name="LATEXADDIN" val="\documentclass{article}&#10;\usepackage{amsmath}&#10;\pagestyle{empty}&#10;\newcommand{\lo}{\textrm{LO}}&#10;\renewcommand{\t}[1]{\mathrm{#1}}&#10;&#10;\begin{document}&#10;&#10;&#10;$$&#10;\omega(t) = \omega_\lo(t) - \sum_{i=1}^{\left\lfloor\frac{t}{T}\right\rfloor} \tilde{\omega}(\boldsymbol{x}_i)&#10;$$&#10;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7,724"/>
  <p:tag name="ORIGINALWIDTH" val="717,6603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in_{\Pi_x, \tilde{\omega}_x}\Delta^2 \tilde{\omega} = ?$$&#10;\end{document}&#10;"/>
  <p:tag name="IGUANATEXSIZE" val="20"/>
  <p:tag name="IGUANATEXCURSOR" val="619"/>
  <p:tag name="TRANSPARENCY" val="True"/>
  <p:tag name="FILENAME" val=""/>
  <p:tag name="INPUTTYPE" val="0"/>
  <p:tag name="LATEXENGINEID" val="0"/>
  <p:tag name="TEMPFOLDER" val="c:\temp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40,23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x$&#10;\end{document}&#10;"/>
  <p:tag name="IGUANATEXSIZE" val="20"/>
  <p:tag name="IGUANATEXCURSOR" val="561"/>
  <p:tag name="TRANSPARENCY" val="False"/>
  <p:tag name="FILENAME" val=""/>
  <p:tag name="INPUTTYPE" val="0"/>
  <p:tag name="LATEXENGINEID" val="0"/>
  <p:tag name="TEMPFOLDER" val="c:\temp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022,87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x| \omega)= \t{Tr}(\rho_{\omega} \Pi_x)$&#10;\end{document}&#10;"/>
  <p:tag name="IGUANATEXSIZE" val="20"/>
  <p:tag name="IGUANATEXCURSOR" val="599"/>
  <p:tag name="TRANSPARENCY" val="False"/>
  <p:tag name="FILENAME" val=""/>
  <p:tag name="INPUTTYPE" val="0"/>
  <p:tag name="LATEXENGINEID" val="0"/>
  <p:tag name="TEMPFOLDER" val="c:\temp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236,970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x)$&#10;\end{document}&#10;"/>
  <p:tag name="IGUANATEXSIZE" val="20"/>
  <p:tag name="IGUANATEXCURSOR" val="572"/>
  <p:tag name="TRANSPARENCY" val="False"/>
  <p:tag name="FILENAME" val=""/>
  <p:tag name="INPUTTYPE" val="0"/>
  <p:tag name="LATEXENGINEID" val="0"/>
  <p:tag name="TEMPFOLDER" val="c:\temp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,73976"/>
  <p:tag name="ORIGINALWIDTH" val="121,484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omega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\omega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2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2278,96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&#10;\int \t{d} \omega p(\omega) \int\t{d} x \t{Tr}&#10;(\rho_{\omega} \Pi_x)&#10;[\omega - \tilde{\omega}(x) ]^2$&#10;\end{document}&#10;"/>
  <p:tag name="IGUANATEXSIZE" val="20"/>
  <p:tag name="IGUANATEXCURSOR" val="626"/>
  <p:tag name="TRANSPARENCY" val="True"/>
  <p:tag name="FILENAME" val=""/>
  <p:tag name="INPUTTYPE" val="0"/>
  <p:tag name="LATEXENGINEID" val="0"/>
  <p:tag name="TEMPFOLDER" val="c:\temp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7,724"/>
  <p:tag name="ORIGINALWIDTH" val="1511,811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min_{\Pi_x, \tilde{\omega}_x}\Delta^2 \tilde{\omega} =\Delta^2 \omega -&#10;\t{Tr}(\bar{\rho} L^2)$$&#10;\end{document}&#10;"/>
  <p:tag name="IGUANATEXSIZE" val="20"/>
  <p:tag name="IGUANATEXCURSOR" val="632"/>
  <p:tag name="TRANSPARENCY" val="True"/>
  <p:tag name="FILENAME" val=""/>
  <p:tag name="INPUTTYPE" val="0"/>
  <p:tag name="LATEXENGINEID" val="0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bar{\rho}^\prime = \frac{1}{2}\left(\bar{\rho} L + L \bar{\rho} \right)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4"/>
  <p:tag name="PICTUREFILESIZE" val="338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7327"/>
  <p:tag name="ORIGINALWIDTH" val="848,8939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 = \int \t{d} \omega &#10;p(\omega) \rho_{\omega}$ \end{document}&#10;"/>
  <p:tag name="IGUANATEXSIZE" val="20"/>
  <p:tag name="IGUANATEXCURSOR" val="612"/>
  <p:tag name="TRANSPARENCY" val="True"/>
  <p:tag name="FILENAME" val=""/>
  <p:tag name="INPUTTYPE" val="0"/>
  <p:tag name="LATEXENGINEID" val="0"/>
  <p:tag name="TEMPFOLDER" val="c:\temp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7327"/>
  <p:tag name="ORIGINALWIDTH" val="1006,37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^\prime = \int \t{d} \omega &#10;p(\omega) \omega\  \rho_{\omega} $ &#10;\end{document}&#10;"/>
  <p:tag name="IGUANATEXSIZE" val="20"/>
  <p:tag name="IGUANATEXCURSOR" val="628"/>
  <p:tag name="TRANSPARENCY" val="True"/>
  <p:tag name="FILENAME" val=""/>
  <p:tag name="INPUTTYPE" val="0"/>
  <p:tag name="LATEXENGINEID" val="0"/>
  <p:tag name="TEMPFOLDER" val="c:\temp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40,23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x$&#10;\end{document}&#10;"/>
  <p:tag name="IGUANATEXSIZE" val="20"/>
  <p:tag name="IGUANATEXCURSOR" val="561"/>
  <p:tag name="TRANSPARENCY" val="False"/>
  <p:tag name="FILENAME" val=""/>
  <p:tag name="INPUTTYPE" val="0"/>
  <p:tag name="LATEXENGINEID" val="0"/>
  <p:tag name="TEMPFOLDER" val="c:\temp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022,87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x| \omega)= \t{Tr}(\rho_{\omega} \Pi_x)$&#10;\end{document}&#10;"/>
  <p:tag name="IGUANATEXSIZE" val="20"/>
  <p:tag name="IGUANATEXCURSOR" val="599"/>
  <p:tag name="TRANSPARENCY" val="False"/>
  <p:tag name="FILENAME" val=""/>
  <p:tag name="INPUTTYPE" val="0"/>
  <p:tag name="LATEXENGINEID" val="0"/>
  <p:tag name="TEMPFOLDER" val="c:\temp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236,970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x)$&#10;\end{document}&#10;"/>
  <p:tag name="IGUANATEXSIZE" val="20"/>
  <p:tag name="IGUANATEXCURSOR" val="572"/>
  <p:tag name="TRANSPARENCY" val="False"/>
  <p:tag name="FILENAME" val=""/>
  <p:tag name="INPUTTYPE" val="0"/>
  <p:tag name="LATEXENGINEID" val="0"/>
  <p:tag name="TEMPFOLDER" val="c:\temp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,73976"/>
  <p:tag name="ORIGINALWIDTH" val="121,484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\omega$&#10;\end{document}&#10;"/>
  <p:tag name="IGUANATEXSIZE" val="20"/>
  <p:tag name="IGUANATEXCURSOR" val="567"/>
  <p:tag name="TRANSPARENCY" val="False"/>
  <p:tag name="FILENAME" val=""/>
  <p:tag name="INPUTTYPE" val="0"/>
  <p:tag name="LATEXENGINEID" val="0"/>
  <p:tag name="TEMPFOLDER" val="c:\temp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\omega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27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2278,96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&#10;\int \t{d} \omega p(\omega) \int\t{d} x \t{Tr}&#10;(\rho_{\omega} \Pi_x)&#10;[\omega - \tilde{\omega}(x) ]^2$&#10;\end{document}&#10;"/>
  <p:tag name="IGUANATEXSIZE" val="20"/>
  <p:tag name="IGUANATEXCURSOR" val="626"/>
  <p:tag name="TRANSPARENCY" val="True"/>
  <p:tag name="FILENAME" val=""/>
  <p:tag name="INPUTTYPE" val="0"/>
  <p:tag name="LATEXENGINEID" val="0"/>
  <p:tag name="TEMPFOLDER" val="c:\temp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"/>
  <p:tag name="LAY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7323"/>
  <p:tag name="ORIGINALWIDTH" val="2278,96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&#10;\int \t{d} \omega p(\omega) \int\t{d} x &#10;\t{Tr}(\rho_{\omega} \Pi_x)&#10;[\omega - \tilde{\omega}(x) ]^2$&#10;\end{document}&#10;"/>
  <p:tag name="IGUANATEXSIZE" val="20"/>
  <p:tag name="IGUANATEXCURSOR" val="681"/>
  <p:tag name="TRANSPARENCY" val="True"/>
  <p:tag name="FILENAME" val=""/>
  <p:tag name="INPUTTYPE" val="0"/>
  <p:tag name="LATEXENGINEID" val="0"/>
  <p:tag name="TEMPFOLDER" val="c:\temp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2532,433"/>
  <p:tag name="OUTPUTDPI" val="1200"/>
  <p:tag name="LATEXADDIN" val="\documentclass{article}&#10;\usepackage{amsmath}&#10;\pagestyle{empty}&#10;\newcommand{\lo}{\textrm{LO}}&#10;\renewcommand{\t}[1]{\mathrm{#1}}&#10;&#10;\begin{document}&#10;&#10;&#10;$$&#10;\tilde{\omega}^K(\boldsymbol{x}_K) =  \frac{T}{\tau}\left(&#10;\sum_{i=1}^{k-1} i \tilde{\omega}(\boldsymbol{x}_i) + \sum_{i=k}^K(2k-i)\tilde{\omega}(\boldsymbol{x}_i) \right)&#10;$$&#10;&#10;&#10;\end{document}"/>
  <p:tag name="IGUANATEXSIZE" val="20"/>
  <p:tag name="IGUANATEXCURSOR" val="187"/>
  <p:tag name="TRANSPARENCY" val="True"/>
  <p:tag name="FILENAME" val=""/>
  <p:tag name="INPUTTYPE" val="0"/>
  <p:tag name="LATEXENGINEID" val="0"/>
  <p:tag name="TEMPFOLDER" val="c:\temp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,4533"/>
  <p:tag name="ORIGINALWIDTH" val="1421,072"/>
  <p:tag name="OUTPUTDPI" val="1200"/>
  <p:tag name="LATEXADDIN" val="\documentclass{article}&#10;\usepackage{amsmath}&#10;\pagestyle{empty}&#10;\newcommand{\lo}{\textrm{LO}}&#10;\renewcommand{\t}[1]{\mathrm{#1}}&#10;&#10;\begin{document}&#10;&#10;&#10;$$&#10;p(\boldsymbol{x}_K)= \t{Tr}\left(\bigotimes_{i=1}^K \Pi_{\boldsymbol{x}_i} \rho^{(i)}\right)&#10;$$&#10;&#10;&#10;\end{document}"/>
  <p:tag name="IGUANATEXSIZE" val="20"/>
  <p:tag name="IGUANATEXCURSOR" val="245"/>
  <p:tag name="TRANSPARENCY" val="True"/>
  <p:tag name="FILENAME" val=""/>
  <p:tag name="INPUTTYPE" val="0"/>
  <p:tag name="LATEXENGINEID" val="0"/>
  <p:tag name="TEMPFOLDER" val="c:\temp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,2002"/>
  <p:tag name="ORIGINALWIDTH" val="4573,678"/>
  <p:tag name="OUTPUTDPI" val="1200"/>
  <p:tag name="LATEXADDIN" val="\documentclass{article}&#10;\usepackage{amsmath}&#10;\pagestyle{empty}&#10;\newcommand{\lo}{\textrm{LO}}&#10;\renewcommand{\t}[1]{\mathrm{#1}}&#10;&#10;\begin{document}&#10;&#10;&#10;$$&#10;\sigma^2(\tau) = \frac{1}{2 \omega_0^2 \tau^2} \left\langle \int \t{d}\boldsymbol{x}_K p(\boldsymbol{x}_K)&#10;\left[\left(\int_\tau^{2\tau}\t{d}t \omega_\lo(t) - \int_0^{\tau}\t{d}t \omega_\lo(t)\right) - \tau \tilde{\omega}^K(\boldsymbol{x}_K)  \right]^2\right\rangle_{\omega_\lo}&#10;$$&#10;&#10;&#10;\end{document}"/>
  <p:tag name="IGUANATEXSIZE" val="20"/>
  <p:tag name="IGUANATEXCURSOR" val="428"/>
  <p:tag name="TRANSPARENCY" val="True"/>
  <p:tag name="FILENAME" val=""/>
  <p:tag name="INPUTTYPE" val="0"/>
  <p:tag name="LATEXENGINEID" val="0"/>
  <p:tag name="TEMPFOLDER" val="c:\temp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4,4695"/>
  <p:tag name="ORIGINALWIDTH" val="1658,793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 = \left\langle \bigotimes_{i=1}^{K} U_{T,\lo}^{(i)}[\Lambda_T(\rho_0)] \right\rangle_{\omega_{\lo}}&#10;$&#10;\end{document}&#10;"/>
  <p:tag name="IGUANATEXSIZE" val="20"/>
  <p:tag name="IGUANATEXCURSOR" val="700"/>
  <p:tag name="TRANSPARENCY" val="True"/>
  <p:tag name="FILENAME" val=""/>
  <p:tag name="INPUTTYPE" val="0"/>
  <p:tag name="LATEXENGINEID" val="0"/>
  <p:tag name="TEMPFOLDER" val="c:\temp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984,25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U_{T,\lo}^{(i)}=\exp{\left(- \mathrm{i} H\int_{(i-1)T}^{iT}\t{d}t\,&#10;\omega_{\lo}(t)\right)}$&#10;\end{document}&#10;"/>
  <p:tag name="IGUANATEXSIZE" val="20"/>
  <p:tag name="IGUANATEXCURSOR" val="675"/>
  <p:tag name="TRANSPARENCY" val="True"/>
  <p:tag name="FILENAME" val=""/>
  <p:tag name="INPUTTYPE" val="0"/>
  <p:tag name="LATEXENGINEID" val="0"/>
  <p:tag name="TEMPFOLDER" val="c:\temp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9813"/>
  <p:tag name="ORIGINALWIDTH" val="879,6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^\prime = \frac{1}{2}(\overline{\rho} L + L \overline{\rho})&#10;$&#10;\end{document}&#10;"/>
  <p:tag name="IGUANATEXSIZE" val="20"/>
  <p:tag name="IGUANATEXCURSOR" val="659"/>
  <p:tag name="TRANSPARENCY" val="True"/>
  <p:tag name="FILENAME" val=""/>
  <p:tag name="INPUTTYPE" val="0"/>
  <p:tag name="LATEXENGINEID" val="0"/>
  <p:tag name="TEMPFOLDER" val="c:\temp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4,4695"/>
  <p:tag name="ORIGINALWIDTH" val="3213,348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^\prime =  \left\langle&#10;\int_0^{\tau} \frac{\t{d}t}{\tau}\, \left[\omega_\lo(t+\tau) -\omega_\lo(t)\right]&#10;\bigotimes_{i=1}^{K} U_{T,\lo}^{(i)}[\Lambda_T(\rho_0)]   \right\rangle_{\omega_{\lo}}&#10;$&#10;\end{document}&#10;"/>
  <p:tag name="IGUANATEXSIZE" val="20"/>
  <p:tag name="IGUANATEXCURSOR" val="792"/>
  <p:tag name="TRANSPARENCY" val="True"/>
  <p:tag name="FILENAME" val=""/>
  <p:tag name="INPUTTYPE" val="0"/>
  <p:tag name="LATEXENGINEID" val="0"/>
  <p:tag name="TEMPFOLDER" val="c:\temp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272"/>
  <p:tag name="ORIGINALWIDTH" val="2128,23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sigma^2(\tau) \geq \sigma^2_Q(\tau) = \sigma^{2}_{\lo}(\tau) - \frac{1}{2 \omega_0^2} \t{Tr}(\bar{\rho} L^2),&#10;$&#10;\end{document}&#10;"/>
  <p:tag name="IGUANATEXSIZE" val="20"/>
  <p:tag name="IGUANATEXCURSOR" val="562"/>
  <p:tag name="TRANSPARENCY" val="True"/>
  <p:tag name="FILENAME" val=""/>
  <p:tag name="INPUTTYPE" val="0"/>
  <p:tag name="LATEXENGINEID" val="0"/>
  <p:tag name="TEMPFOLDER" val="c:\temp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2332"/>
  <p:tag name="ORIGINALWIDTH" val="1587,552"/>
  <p:tag name="OUTPUTDPI" val="1200"/>
  <p:tag name="LATEXADDIN" val="\documentclass{article}&#10;\usepackage{amsmath}&#10;\pagestyle{empty}&#10;\begin{document}&#10;&#10;&#10;$K*(N+1)^2*d^2$ parameters&#10;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^{}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9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1043,12"/>
  <p:tag name="OUTPUTDPI" val="1200"/>
  <p:tag name="LATEXADDIN" val="\documentclass{article}&#10;\usepackage{amsmath}&#10;\pagestyle{empty}&#10;\begin{document}&#10;&#10;&#10;$d$ - bond dimension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c:\temp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9832"/>
  <p:tag name="ORIGINALWIDTH" val="1199,1"/>
  <p:tag name="OUTPUTDPI" val="1200"/>
  <p:tag name="LATEXADDIN" val="\documentclass{article}&#10;\usepackage{amsmath}&#10;\pagestyle{empty}&#10;\begin{document}&#10;&#10;&#10;$(N+1)^{2K}$ parameters&#10;&#10;\end{document}"/>
  <p:tag name="IGUANATEXSIZE" val="20"/>
  <p:tag name="IGUANATEXCURSOR" val="105"/>
  <p:tag name="TRANSPARENCY" val="True"/>
  <p:tag name="FILENAME" val=""/>
  <p:tag name="INPUTTYPE" val="0"/>
  <p:tag name="LATEXENGINEID" val="0"/>
  <p:tag name="TEMPFOLDER" val="c:\temp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9861"/>
  <p:tag name="ORIGINALWIDTH" val="2529,434"/>
  <p:tag name="OUTPUTDPI" val="1200"/>
  <p:tag name="LATEXADDIN" val="\documentclass{article}&#10;\usepackage{amsmath}&#10;\pagestyle{empty}&#10;\begin{document}&#10;&#10;&#10;$K= 2k-1$ - number of time steps to consider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,48898"/>
  <p:tag name="ORIGINALWIDTH" val="1669,291"/>
  <p:tag name="OUTPUTDPI" val="1200"/>
  <p:tag name="LATEXADDIN" val="\documentclass{article}&#10;\usepackage{amsmath}&#10;\pagestyle{empty}&#10;\begin{document}&#10;&#10;&#10;$N$ - number of two-level atoms&#10;&#10;\end{document}"/>
  <p:tag name="IGUANATEXSIZE" val="20"/>
  <p:tag name="IGUANATEXCURSOR" val="108"/>
  <p:tag name="TRANSPARENCY" val="True"/>
  <p:tag name="FILENAME" val=""/>
  <p:tag name="INPUTTYPE" val="0"/>
  <p:tag name="LATEXENGINEID" val="0"/>
  <p:tag name="TEMPFOLDER" val="c:\temp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9832"/>
  <p:tag name="ORIGINALWIDTH" val="2294,713"/>
  <p:tag name="OUTPUTDPI" val="1200"/>
  <p:tag name="LATEXADDIN" val="\documentclass{article}&#10;\usepackage{amsmath}&#10;\pagestyle{empty}&#10;\begin{document}&#10;&#10;&#10;$(N+1)^K$ - dimension of the Hilbert space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2,2272"/>
  <p:tag name="ORIGINALWIDTH" val="1665,54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sigma^2_Q(\tau) = \sigma^{2}_{\lo}(\tau) - \frac{1}{2 \omega_0^2} \t{Tr}(\bar{\rho} L^2),&#10;$&#10;\end{document}&#10;"/>
  <p:tag name="IGUANATEXSIZE" val="20"/>
  <p:tag name="IGUANATEXCURSOR" val="584"/>
  <p:tag name="TRANSPARENCY" val="True"/>
  <p:tag name="FILENAME" val=""/>
  <p:tag name="INPUTTYPE" val="0"/>
  <p:tag name="LATEXENGINEID" val="0"/>
  <p:tag name="TEMPFOLDER" val="c:\temp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9813"/>
  <p:tag name="ORIGINALWIDTH" val="879,6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^\prime = \frac{1}{2}(\overline{\rho} L + L \overline{\rho})&#10;$&#10;\end{document}&#10;"/>
  <p:tag name="IGUANATEXSIZE" val="20"/>
  <p:tag name="IGUANATEXCURSOR" val="659"/>
  <p:tag name="TRANSPARENCY" val="True"/>
  <p:tag name="FILENAME" val=""/>
  <p:tag name="INPUTTYPE" val="0"/>
  <p:tag name="LATEXENGINEID" val="0"/>
  <p:tag name="TEMPFOLDER" val="c:\temp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4,4695"/>
  <p:tag name="ORIGINALWIDTH" val="3213,348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^\prime =  \left\langle&#10;\int_0^{\tau} \frac{\t{d}t}{\tau}\, \left[\omega_\lo(t+\tau) -\omega_\lo(t)\right]&#10;\bigotimes_{i=1}^{K} U_{T,\lo}^{(i)}[\Lambda_T(\rho_0)]   \right\rangle_{\omega_{\lo}}&#10;$&#10;\end{document}&#10;"/>
  <p:tag name="IGUANATEXSIZE" val="20"/>
  <p:tag name="IGUANATEXCURSOR" val="792"/>
  <p:tag name="TRANSPARENCY" val="True"/>
  <p:tag name="FILENAME" val=""/>
  <p:tag name="INPUTTYPE" val="0"/>
  <p:tag name="LATEXENGINEID" val="0"/>
  <p:tag name="TEMPFOLDER" val="c:\temp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4,4695"/>
  <p:tag name="ORIGINALWIDTH" val="1658,793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 = \left\langle \bigotimes_{i=1}^{K} U_{T,\lo}^{(i)}[\Lambda_T(\rho_0)] \right\rangle_{\omega_{\lo}}&#10;$&#10;\end{document}&#10;"/>
  <p:tag name="IGUANATEXSIZE" val="20"/>
  <p:tag name="IGUANATEXCURSOR" val="700"/>
  <p:tag name="TRANSPARENCY" val="True"/>
  <p:tag name="FILENAME" val=""/>
  <p:tag name="INPUTTYPE" val="0"/>
  <p:tag name="LATEXENGINEID" val="0"/>
  <p:tag name="TEMPFOLDER" val="c:\temp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3408,32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(\bar{\rho}_{}^{\prime})^{\mathbf{n}^\prime}_{\mathbf{n}}&#10;= \mathrm{Tr}\left[\tilde{B}_{1}^{n_{1}^{\prime}n_{1}}...\tilde{B}_{K}^{n_{K}^{\prime}n_{K}}\right]\left|\boldsymbol{n^{\prime}}\left\rangle \right\langle \boldsymbol{n}\right|,&#10;\quad \tilde{B}_{i}^{n_{i}^{\prime}n_{i}}=\tilde{A}_{i}^{n_{i}^{\prime}n_{i}}\otimes B_{i}^{n_{i}^{\prime}n_{i}}&#10;$&#10;\end{document}&#10;"/>
  <p:tag name="IGUANATEXSIZE" val="20"/>
  <p:tag name="IGUANATEXCURSOR" val="598"/>
  <p:tag name="TRANSPARENCY" val="True"/>
  <p:tag name="FILENAME" val=""/>
  <p:tag name="INPUTTYPE" val="0"/>
  <p:tag name="LATEXENGINEID" val="0"/>
  <p:tag name="TEMPFOLDER" val="c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5,4743"/>
  <p:tag name="ORIGINALWIDTH" val="2492,688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left(\overline{\rho}\right)_{\boldsymbol{n}}^{\boldsymbol{n^\prime}} = \left(\varrho_0^{\otimes K}\right)^{\boldsymbol{n^\prime}}_{\boldsymbol{n}}&#10;\exp\left[-\frac{1}{2} (\boldsymbol{n^\prime} - \boldsymbol{n})^T C (\boldsymbol{n^\prime} - \boldsymbol{n}) \right]&#10;$&#10;\end{document}&#10;"/>
  <p:tag name="IGUANATEXSIZE" val="20"/>
  <p:tag name="IGUANATEXCURSOR" val="848"/>
  <p:tag name="TRANSPARENCY" val="True"/>
  <p:tag name="FILENAME" val=""/>
  <p:tag name="INPUTTYPE" val="0"/>
  <p:tag name="LATEXENGINEID" val="0"/>
  <p:tag name="TEMPFOLDER" val="c:\temp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2059,992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approx \sum_{\boldsymbol{n},\boldsymbol{n^\prime}}&#10;\mathrm{Tr}\left[\tilde{A}_{1}^{n_{1}^{\prime}n_{1}}...\tilde{A}_{K}^{n_{K}^{\prime}n_{K}}\right]\left|\boldsymbol{n^{\prime}}\left\rangle \right\langle \boldsymbol{n}\right|,\label{eq:5}&#10;$&#10;\end{document}&#10;"/>
  <p:tag name="IGUANATEXSIZE" val="20"/>
  <p:tag name="IGUANATEXCURSOR" val="593"/>
  <p:tag name="TRANSPARENCY" val="True"/>
  <p:tag name="FILENAME" val=""/>
  <p:tag name="INPUTTYPE" val="0"/>
  <p:tag name="LATEXENGINEID" val="0"/>
  <p:tag name="TEMPFOLDER" val="c:\temp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0,4874"/>
  <p:tag name="ORIGINALWIDTH" val="62,24221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bar{\rho}&#10;$&#10;\end{document}&#10;"/>
  <p:tag name="IGUANATEXSIZE" val="20"/>
  <p:tag name="IGUANATEXCURSOR" val="593"/>
  <p:tag name="TRANSPARENCY" val="True"/>
  <p:tag name="FILENAME" val=""/>
  <p:tag name="INPUTTYPE" val="0"/>
  <p:tag name="LATEXENGINEID" val="0"/>
  <p:tag name="TEMPFOLDER" val="c:\temp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9813"/>
  <p:tag name="ORIGINALWIDTH" val="879,6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overline{\rho}^\prime = \frac{1}{2}(\overline{\rho} L + L \overline{\rho})&#10;$&#10;\end{document}&#10;"/>
  <p:tag name="IGUANATEXSIZE" val="20"/>
  <p:tag name="IGUANATEXCURSOR" val="659"/>
  <p:tag name="TRANSPARENCY" val="True"/>
  <p:tag name="FILENAME" val=""/>
  <p:tag name="INPUTTYPE" val="0"/>
  <p:tag name="LATEXENGINEID" val="0"/>
  <p:tag name="TEMPFOLDER" val="c:\temp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923,51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L^{\mathbf{n^\prime}}_{\mathbf{n}}&#10;= \mathrm{Tr}\left[C_{1}^{n_{1}^{\prime}n_{1}}...C_{K}^{n_{K}^{\prime}n_{K}}\right]\left|\boldsymbol{n^{\prime}}\left\rangle \right\langle \boldsymbol{n}\right|.\label{eq:13}$&#10;\end{document}&#10;"/>
  <p:tag name="IGUANATEXSIZE" val="20"/>
  <p:tag name="IGUANATEXCURSOR" val="584"/>
  <p:tag name="TRANSPARENCY" val="True"/>
  <p:tag name="FILENAME" val=""/>
  <p:tag name="INPUTTYPE" val="0"/>
  <p:tag name="LATEXENGINEID" val="0"/>
  <p:tag name="TEMPFOLDER" val="c:\temp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,7349"/>
  <p:tag name="ORIGINALWIDTH" val="87,7390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bar{\rho}^\prime&#10;$&#10;\end{document}&#10;"/>
  <p:tag name="IGUANATEXSIZE" val="20"/>
  <p:tag name="IGUANATEXCURSOR" val="601"/>
  <p:tag name="TRANSPARENCY" val="True"/>
  <p:tag name="FILENAME" val=""/>
  <p:tag name="INPUTTYPE" val="0"/>
  <p:tag name="LATEXENGINEID" val="0"/>
  <p:tag name="TEMPFOLDER" val="c:\temp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,2261"/>
  <p:tag name="ORIGINALWIDTH" val="1596,55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lo}{\t{LO}}&#10;\begin{document}&#10;$&#10;\tilde{A}_{i}^{n_{i}^{\prime}n_{i}} = &#10;\sum_{a_i}\tilde{A}_{i}^{n_ia_i} \otimes (\tilde{A}_i^{n_i^\prime a_i})^*&#10;$&#10;\end{document}&#10;"/>
  <p:tag name="IGUANATEXSIZE" val="20"/>
  <p:tag name="IGUANATEXCURSOR" val="696"/>
  <p:tag name="TRANSPARENCY" val="True"/>
  <p:tag name="FILENAME" val=""/>
  <p:tag name="INPUTTYPE" val="0"/>
  <p:tag name="LATEXENGINEID" val="0"/>
  <p:tag name="TEMPFOLDER" val="c:\temp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,4826"/>
  <p:tag name="ORIGINALWIDTH" val="1409,074"/>
  <p:tag name="OUTPUTDPI" val="1200"/>
  <p:tag name="LATEXADDIN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sigma^2(\tau)  \geq \sigma_{\t{LO}}^{2 }(\tau ) &#10; - \Tr(L^2 \bar{\rho})&#10;$&#10;\end{document}&#10;"/>
  <p:tag name="IGUANATEXSIZE" val="20"/>
  <p:tag name="IGUANATEXCURSOR" val="592"/>
  <p:tag name="TRANSPARENCY" val="True"/>
  <p:tag name="FILENAME" val=""/>
  <p:tag name="INPUTTYPE" val="0"/>
  <p:tag name="LATEXENGINEID" val="0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1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4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=\frac{1}{\sqrt{2}}(e^{i N \varphi }\ket{0}^{\otimes N}+\ket{1}^{\otimes N}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6"/>
  <p:tag name="PICTUREFILESIZE" val="694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15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6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=e^{i \frac{\sigma_z}{2} \varphi}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4"/>
  <p:tag name="PICTUREFILESIZE" val="14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C(\tilde{\varphi},\varphi) = 4 \sin^2  \left(\frac{\tilde{\varphi} - \varphi}{2} \right)&#10; \approx (\tilde{\varphi} - \varphi)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52"/>
  <p:tag name="PICTUREFILESIZE" val="806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0,21"/>
  <p:tag name="ORIGINALWIDTH" val="2379,453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varphi = &#10;\int d \varphi\  p(\varphi) \sum_k \t{Tr}&#10;( \rho_{\varphi}^{(N)} &#10;\Pi_k ) C(\tilde{\varphi}(k),\varphi)$$&#10;\end{document}&#10;"/>
  <p:tag name="IGUANATEXSIZE" val="20"/>
  <p:tag name="IGUANATEXCURSOR" val="586"/>
  <p:tag name="TRANSPARENCY" val="True"/>
  <p:tag name="FILENAME" val=""/>
  <p:tag name="INPUTTYPE" val="0"/>
  <p:tag name="LATEXENGINEID" val="0"/>
  <p:tag name="TEMPFOLDER" val="c:\temp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336,707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k|\varphi)$$&#10;\end{document}&#10;"/>
  <p:tag name="IGUANATEXSIZE" val="20"/>
  <p:tag name="IGUANATEXCURSOR" val="535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F(\ket{\Psi_\varphi}) = N^2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2"/>
  <p:tag name="PICTUREFILESIZE" val="27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8,2228"/>
  <p:tag name="ORIGINALWIDTH" val="644,919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in_{\Pi_k, \tilde{\varphi}, \ket{\psi}}\Delta^2 \varphi $$&#10;\end{document}&#10;"/>
  <p:tag name="IGUANATEXSIZE" val="20"/>
  <p:tag name="IGUANATEXCURSOR" val="543"/>
  <p:tag name="TRANSPARENCY" val="True"/>
  <p:tag name="FILENAME" val=""/>
  <p:tag name="INPUTTYPE" val="0"/>
  <p:tag name="LATEXENGINEID" val="0"/>
  <p:tag name="TEMPFOLDER" val="c: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,9835"/>
  <p:tag name="ORIGINALWIDTH" val="449,193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 $\Delta \varphi  \geq \frac{\pi}{N}$&#10;\end{document}&#10;"/>
  <p:tag name="IGUANATEXSIZE" val="20"/>
  <p:tag name="IGUANATEXCURSOR" val="562"/>
  <p:tag name="TRANSPARENCY" val="True"/>
  <p:tag name="FILENAME" val=""/>
  <p:tag name="INPUTTYPE" val="0"/>
  <p:tag name="LATEXENGINEID" val="0"/>
  <p:tag name="TEMPFOLDER" val="c:\temp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frac{\pi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76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"/>
  <p:tag name="PICTUREFILESIZE" val="62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\psi}=\sum_{n=0}^N \alpha_n \ket{n,N-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57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\approx \frac{\pi}{N} \geq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4"/>
  <p:tag name="PICTUREFILESIZE" val="334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alpha_n = \sqrt{\frac{2}{N+2}} \sin\left[\frac{\left(n+1\right)\pi}{N+2}\right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6"/>
  <p:tag name="PICTUREFILESIZE" val="546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\varphi) = \frac{1}{2\pi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6"/>
  <p:tag name="PICTUREFILESIZE" val="234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0,9749"/>
  <p:tag name="ORIGINALWIDTH" val="1341,582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}F(\rho_\varphi) &#10;\leq \eta N/(1-\eta) $$&#10;\end{document}&#10;"/>
  <p:tag name="IGUANATEXSIZE" val="20"/>
  <p:tag name="IGUANATEXCURSOR" val="549"/>
  <p:tag name="TRANSPARENCY" val="True"/>
  <p:tag name="FILENAME" val=""/>
  <p:tag name="INPUTTYPE" val="0"/>
  <p:tag name="LATEXENGINEID" val="0"/>
  <p:tag name="TEMPFOLDER" val="c: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_\varphi}=\frac{1}{\sqrt{2}}(e^{i\varphi }\ket{0}+\ket{1}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1"/>
  <p:tag name="PICTUREFILESIZE" val="472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,24638"/>
  <p:tag name="ORIGINALWIDTH" val="83,2396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=$&#10;\end{document}&#10;"/>
  <p:tag name="IGUANATEXSIZE" val="20"/>
  <p:tag name="IGUANATEXCURSOR" val="502"/>
  <p:tag name="TRANSPARENCY" val="True"/>
  <p:tag name="FILENAME" val=""/>
  <p:tag name="INPUTTYPE" val="0"/>
  <p:tag name="LATEXENGINEID" val="0"/>
  <p:tag name="TEMPFOLDER" val="c: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37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F(\ket{\psi_\varphi}^{\otimes N}) = N F(\ket{\psi_\varphi}) = N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7"/>
  <p:tag name="PICTUREFILESIZE" val="53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8"/>
  <p:tag name="PICTUREFILESIZE" val="330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(1-\eta)(1+3 \eta)}}{2 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6"/>
  <p:tag name="PICTUREFILESIZE" val="580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04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1}{2}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1"/>
  <p:tag name="PICTUREFILESIZE" val="362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8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 \ge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35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9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}}F(\rho_\varphi) \leq \t{const} \cdot N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9"/>
  <p:tag name="PICTUREFILESIZE" val="504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\t{const}}{\sqrt{N}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5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 = 4 (\braket{\Psi^\prime_\varphi}{\Psi^\prime_\varphi} - &#10;|\braket{\Psi_\varphi}{\Psi^\prime_\varphi}|^2)&#10;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1"/>
  <p:tag name="PICTUREFILESIZE" val="605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Pi_{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3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6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{\Delta \varphi}_{\t{squeezed}}}{{\Delta \varphi}_{\t{standard}}}&#10; \approx 0.66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463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52"/>
  <p:tag name="LAYER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,7218"/>
  <p:tag name="ORIGINALWIDTH" val="1330,33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_N}}F(\rho_\varphi^{(N)}) = \t{const} \cdot N $$&#10;\end{document}&#10;"/>
  <p:tag name="IGUANATEXSIZE" val="20"/>
  <p:tag name="IGUANATEXCURSOR" val="540"/>
  <p:tag name="TRANSPARENCY" val="True"/>
  <p:tag name="FILENAME" val=""/>
  <p:tag name="INPUTTYPE" val="0"/>
  <p:tag name="LATEXENGINEID" val="0"/>
  <p:tag name="TEMPFOLDER" val="c:\temp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7327"/>
  <p:tag name="ORIGINALWIDTH" val="273,715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overset{N \rightarrow\infty}{\approx}$$\end{document}&#10;"/>
  <p:tag name="IGUANATEXSIZE" val="20"/>
  <p:tag name="IGUANATEXCURSOR" val="539"/>
  <p:tag name="TRANSPARENCY" val="True"/>
  <p:tag name="FILENAME" val=""/>
  <p:tag name="INPUTTYPE" val="0"/>
  <p:tag name="LATEXENGINEID" val="0"/>
  <p:tag name="TEMPFOLDER" val="c:\temp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56,9929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k$&#10;\end{document}&#10;"/>
  <p:tag name="IGUANATEXSIZE" val="20"/>
  <p:tag name="IGUANATEXCURSOR" val="628"/>
  <p:tag name="TRANSPARENCY" val="Fals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ket{\Psi^\prime_\varphi}= \frac{d}{d \varphi} \ket{\Psi_\varphi}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347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,2294"/>
  <p:tag name="ORIGINALWIDTH" val="191,226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^{(n)}_\varphi$&#10;\end{document}&#10;"/>
  <p:tag name="IGUANATEXSIZE" val="20"/>
  <p:tag name="IGUANATEXCURSOR" val="634"/>
  <p:tag name="TRANSPARENCY" val="False"/>
  <p:tag name="FILENAME" val=""/>
  <p:tag name="INPUTTYPE" val="0"/>
  <p:tag name="LATEXENGINEID" val="0"/>
  <p:tag name="TEMPFOLDER" val="c:\temp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56,9929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k$&#10;\end{document}&#10;"/>
  <p:tag name="IGUANATEXSIZE" val="20"/>
  <p:tag name="IGUANATEXCURSOR" val="627"/>
  <p:tag name="TRANSPARENCY" val="False"/>
  <p:tag name="FILENAME" val=""/>
  <p:tag name="INPUTTYPE" val="0"/>
  <p:tag name="LATEXENGINEID" val="0"/>
  <p:tag name="TEMPFOLDER" val="c:\temp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,7218"/>
  <p:tag name="ORIGINALWIDTH" val="767,90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frac{N}{n}\max_{\ket{\Psi_n}}F(\rho_\varphi^{(n)}) $$\end{document}&#10;"/>
  <p:tag name="IGUANATEXSIZE" val="20"/>
  <p:tag name="IGUANATEXCURSOR" val="502"/>
  <p:tag name="TRANSPARENCY" val="True"/>
  <p:tag name="FILENAME" val=""/>
  <p:tag name="INPUTTYPE" val="0"/>
  <p:tag name="LATEXENGINEID" val="0"/>
  <p:tag name="TEMPFOLDER" val="c:\temp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56,9929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k$&#10;\end{document}&#10;"/>
  <p:tag name="IGUANATEXSIZE" val="20"/>
  <p:tag name="IGUANATEXCURSOR" val="627"/>
  <p:tag name="TRANSPARENCY" val="False"/>
  <p:tag name="FILENAME" val=""/>
  <p:tag name="INPUTTYPE" val="0"/>
  <p:tag name="LATEXENGINEID" val="0"/>
  <p:tag name="TEMPFOLDER" val="c:\temp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,2294"/>
  <p:tag name="ORIGINALWIDTH" val="191,226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^{(n)}_\varphi$&#10;\end{document}&#10;"/>
  <p:tag name="IGUANATEXSIZE" val="20"/>
  <p:tag name="IGUANATEXCURSOR" val="634"/>
  <p:tag name="TRANSPARENCY" val="False"/>
  <p:tag name="FILENAME" val=""/>
  <p:tag name="INPUTTYPE" val="0"/>
  <p:tag name="LATEXENGINEID" val="0"/>
  <p:tag name="TEMPFOLDER" val="c:\temp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2,9809"/>
  <p:tag name="ORIGINALWIDTH" val="331,4586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k=\frac{N}{n}$&#10;\end{document}&#10;"/>
  <p:tag name="IGUANATEXSIZE" val="20"/>
  <p:tag name="IGUANATEXCURSOR" val="639"/>
  <p:tag name="TRANSPARENCY" val="False"/>
  <p:tag name="FILENAME" val=""/>
  <p:tag name="INPUTTYPE" val="0"/>
  <p:tag name="LATEXENGINEID" val="0"/>
  <p:tag name="TEMPFOLDER" val="c:\temp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220,47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n}$&#10;\end{document}&#10;"/>
  <p:tag name="IGUANATEXSIZE" val="20"/>
  <p:tag name="IGUANATEXCURSOR" val="637"/>
  <p:tag name="TRANSPARENCY" val="Fals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$\Delta {\varphi} \geq \frac{1}{\sqrt{ F}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6"/>
  <p:tag name="PICTUREFILESIZE" val="246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220,472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n}$&#10;\end{document}&#10;"/>
  <p:tag name="IGUANATEXSIZE" val="20"/>
  <p:tag name="IGUANATEXCURSOR" val="637"/>
  <p:tag name="TRANSPARENCY" val="False"/>
  <p:tag name="FILENAME" val=""/>
  <p:tag name="INPUTTYPE" val="0"/>
  <p:tag name="LATEXENGINEID" val="0"/>
  <p:tag name="TEMPFOLDER" val="c:\temp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51"/>
  <p:tag name="LAYER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,2294"/>
  <p:tag name="ORIGINALWIDTH" val="217,4728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rho^{(N)}_\varphi$&#10;\end{document}&#10;"/>
  <p:tag name="IGUANATEXSIZE" val="20"/>
  <p:tag name="IGUANATEXCURSOR" val="636"/>
  <p:tag name="TRANSPARENCY" val="False"/>
  <p:tag name="FILENAME" val=""/>
  <p:tag name="INPUTTYPE" val="0"/>
  <p:tag name="LATEXENGINEID" val="0"/>
  <p:tag name="TEMPFOLDER" val="c:\temp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246,719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\ket{\Psi_N}$&#10;\end{document}&#10;"/>
  <p:tag name="IGUANATEXSIZE" val="20"/>
  <p:tag name="IGUANATEXCURSOR" val="637"/>
  <p:tag name="TRANSPARENCY" val="False"/>
  <p:tag name="FILENAME" val=""/>
  <p:tag name="INPUTTYPE" val="0"/>
  <p:tag name="LATEXENGINEID" val="0"/>
  <p:tag name="TEMPFOLDER" val="c:\temp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newcommand{\mat}[2]{&#10;\left[\begin{array}{#1}&#10;#2&#10;\end{array}&#10;\right]}&#10;\begin{document}&#10;$N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53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,7218"/>
  <p:tag name="ORIGINALWIDTH" val="1330,33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ket{\Psi_N}}F(\rho_\varphi^{(N)}) = \t{const} \cdot N $$&#10;\end{document}&#10;"/>
  <p:tag name="IGUANATEXSIZE" val="20"/>
  <p:tag name="IGUANATEXCURSOR" val="540"/>
  <p:tag name="TRANSPARENCY" val="True"/>
  <p:tag name="FILENAME" val=""/>
  <p:tag name="INPUTTYPE" val="0"/>
  <p:tag name="LATEXENGINEID" val="0"/>
  <p:tag name="TEMPFOLDER" val="c:\temp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\psi}=\ket{g}^{\otimes 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50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(\frac{\ket{g} + \ket{e}}{\sqrt{2}}\right)^{\otimes 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9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,98952"/>
  <p:tag name="ORIGINALWIDTH" val="85,4892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T $&#10;\end{document}&#10;"/>
  <p:tag name="IGUANATEXSIZE" val="20"/>
  <p:tag name="IGUANATEXCURSOR" val="558"/>
  <p:tag name="TRANSPARENCY" val="False"/>
  <p:tag name="FILENAME" val=""/>
  <p:tag name="INPUTTYPE" val="0"/>
  <p:tag name="LATEXENGINEID" val="0"/>
  <p:tag name="TEMPFOLDER" val="c:\temp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,4684"/>
  <p:tag name="ORIGINALWIDTH" val="1288,339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(\frac{\ket{g} + e^{-\t{i}&#10; \omega_0 T}\ket{e}}{\sqrt{2}}\right)^{\otimes N}$&#10;\end{document}&#10;"/>
  <p:tag name="IGUANATEXSIZE" val="20"/>
  <p:tag name="IGUANATEXCURSOR" val="611"/>
  <p:tag name="TRANSPARENCY" val="False"/>
  <p:tag name="FILENAME" val=""/>
  <p:tag name="INPUTTYPE" val="0"/>
  <p:tag name="LATEXENGINEID" val="0"/>
  <p:tag name="TEMPFOLDER" val="c:\temp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omega_{LO}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2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,4684"/>
  <p:tag name="ORIGINALWIDTH" val="2869,141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[\sin \left(\frac{(\omega_0-\omega_{LO}) T}{2}\right)\ket{g} &#10;+ \cos\left(\frac{(\omega_0-\omega_{LO}) T}{2}\right)  &#10;\ket{e} \right]^{\otimes N}$&#10;\end{document}&#10;"/>
  <p:tag name="IGUANATEXSIZE" val="20"/>
  <p:tag name="IGUANATEXCURSOR" val="615"/>
  <p:tag name="TRANSPARENCY" val="False"/>
  <p:tag name="FILENAME" val=""/>
  <p:tag name="INPUTTYPE" val="0"/>
  <p:tag name="LATEXENGINEID" val="0"/>
  <p:tag name="TEMPFOLDER" val="c:\temp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437,57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g \rangle = N \sin^2 \left( \frac{(\omega_0-\omega_{LO})T}{2} \right)$&#10;\end{document}&#10;"/>
  <p:tag name="IGUANATEXSIZE" val="20"/>
  <p:tag name="IGUANATEXCURSOR" val="623"/>
  <p:tag name="TRANSPARENCY" val="False"/>
  <p:tag name="FILENAME" val=""/>
  <p:tag name="INPUTTYPE" val="0"/>
  <p:tag name="LATEXENGINEID" val="0"/>
  <p:tag name="TEMPFOLDER" val="c:\temp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407,57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e \rangle = N \cos^2 \left( \frac{(\omega_0-\omega_{LO}T}{2} \right)$&#10;\end{document}&#10;"/>
  <p:tag name="IGUANATEXSIZE" val="20"/>
  <p:tag name="IGUANATEXCURSOR" val="622"/>
  <p:tag name="TRANSPARENCY" val="False"/>
  <p:tag name="FILENAME" val=""/>
  <p:tag name="INPUTTYPE" val="0"/>
  <p:tag name="LATEXENGINEID" val="0"/>
  <p:tag name="TEMPFOLDER" val="c:\temp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279,34"/>
  <p:tag name="OUTPUTDPI" val="1200"/>
  <p:tag name="LATEXADDIN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varphi = (\omega_0-\omega_{LO}) T = \omega T $$&#10;\end{document}&#10;"/>
  <p:tag name="IGUANATEXSIZE" val="20"/>
  <p:tag name="IGUANATEXCURSOR" val="603"/>
  <p:tag name="TRANSPARENCY" val="False"/>
  <p:tag name="FILENAME" val=""/>
  <p:tag name="INPUTTYPE" val="0"/>
  <p:tag name="LATEXENGINEID" val="0"/>
  <p:tag name="TEMPFOLDER" val="c:\temp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80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e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37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17953</TotalTime>
  <Words>976</Words>
  <Application>Microsoft Office PowerPoint</Application>
  <PresentationFormat>Pokaz na ekranie (4:3)</PresentationFormat>
  <Paragraphs>147</Paragraphs>
  <Slides>23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</vt:lpstr>
      <vt:lpstr>Calibri</vt:lpstr>
      <vt:lpstr>Microsoft Himalaya</vt:lpstr>
      <vt:lpstr>Symbol</vt:lpstr>
      <vt:lpstr>Times</vt:lpstr>
      <vt:lpstr>Times New Roman</vt:lpstr>
      <vt:lpstr>Motyw pakietu Office</vt:lpstr>
      <vt:lpstr>Prezentacja programu PowerPoint</vt:lpstr>
      <vt:lpstr>Quantum metrology as quantum channel estimation problem</vt:lpstr>
      <vt:lpstr>Is Heisenberg limit 1/N saturable? </vt:lpstr>
      <vt:lpstr>The true Heisenberg limit</vt:lpstr>
      <vt:lpstr>Quantum metrology in presence of losses</vt:lpstr>
      <vt:lpstr>Generic impact of decoherence…</vt:lpstr>
      <vt:lpstr>Prezentacja programu PowerPoint</vt:lpstr>
      <vt:lpstr>Matrix product states and metrology</vt:lpstr>
      <vt:lpstr>Matrix product states and metrology</vt:lpstr>
      <vt:lpstr>Basic scheme of atomic clock operation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The Quantum Allan Variance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Rafal</dc:creator>
  <cp:lastModifiedBy>demko</cp:lastModifiedBy>
  <cp:revision>760</cp:revision>
  <dcterms:created xsi:type="dcterms:W3CDTF">2011-12-06T11:47:15Z</dcterms:created>
  <dcterms:modified xsi:type="dcterms:W3CDTF">2017-02-10T16:22:24Z</dcterms:modified>
</cp:coreProperties>
</file>