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gif" ContentType="image/gif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9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4589F-C362-451D-9C24-66E018C64D01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8534E-A87C-4E0D-9BDE-CD8FC0812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534E-A87C-4E0D-9BDE-CD8FC0812B8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534E-A87C-4E0D-9BDE-CD8FC0812B8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Można schłodzić do 100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mK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pozniej</a:t>
            </a:r>
            <a:r>
              <a:rPr lang="pl-PL" baseline="0" dirty="0" smtClean="0"/>
              <a:t> lepszymi metodami do  kilku </a:t>
            </a:r>
            <a:r>
              <a:rPr lang="pl-PL" baseline="0" dirty="0" err="1" smtClean="0"/>
              <a:t>mK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534E-A87C-4E0D-9BDE-CD8FC0812B8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9/27/2013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9/27/2013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9/27/2013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FFF01-9F83-4BCB-A142-C96425BAB8DF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865DE-29BB-46B2-BF47-10C16CB0EA98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9.xml"/><Relationship Id="rId7" Type="http://schemas.openxmlformats.org/officeDocument/2006/relationships/image" Target="../media/image2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4.xml"/><Relationship Id="rId7" Type="http://schemas.openxmlformats.org/officeDocument/2006/relationships/image" Target="../media/image1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jpeg"/><Relationship Id="rId4" Type="http://schemas.openxmlformats.org/officeDocument/2006/relationships/tags" Target="../tags/tag15.xm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0.xml"/><Relationship Id="rId7" Type="http://schemas.openxmlformats.org/officeDocument/2006/relationships/image" Target="../media/image1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1.png"/><Relationship Id="rId4" Type="http://schemas.openxmlformats.org/officeDocument/2006/relationships/tags" Target="../tags/tag21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png"/><Relationship Id="rId3" Type="http://schemas.openxmlformats.org/officeDocument/2006/relationships/tags" Target="../tags/tag26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39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8.jpeg"/><Relationship Id="rId5" Type="http://schemas.openxmlformats.org/officeDocument/2006/relationships/tags" Target="../tags/tag28.xml"/><Relationship Id="rId10" Type="http://schemas.openxmlformats.org/officeDocument/2006/relationships/image" Target="../media/image37.png"/><Relationship Id="rId4" Type="http://schemas.openxmlformats.org/officeDocument/2006/relationships/tags" Target="../tags/tag27.xml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1.xml"/><Relationship Id="rId7" Type="http://schemas.openxmlformats.org/officeDocument/2006/relationships/image" Target="../media/image20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5.xml"/><Relationship Id="rId7" Type="http://schemas.openxmlformats.org/officeDocument/2006/relationships/image" Target="../media/image1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2.jpeg"/><Relationship Id="rId11" Type="http://schemas.openxmlformats.org/officeDocument/2006/relationships/image" Target="../media/image44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3.png"/><Relationship Id="rId4" Type="http://schemas.openxmlformats.org/officeDocument/2006/relationships/tags" Target="../tags/tag36.xml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9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48.png"/><Relationship Id="rId5" Type="http://schemas.openxmlformats.org/officeDocument/2006/relationships/tags" Target="../tags/tag41.xml"/><Relationship Id="rId10" Type="http://schemas.openxmlformats.org/officeDocument/2006/relationships/image" Target="../media/image47.png"/><Relationship Id="rId4" Type="http://schemas.openxmlformats.org/officeDocument/2006/relationships/tags" Target="../tags/tag40.xml"/><Relationship Id="rId9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53.png"/><Relationship Id="rId4" Type="http://schemas.openxmlformats.org/officeDocument/2006/relationships/image" Target="../media/image5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55.png"/><Relationship Id="rId5" Type="http://schemas.openxmlformats.org/officeDocument/2006/relationships/image" Target="../media/image21.pn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5" Type="http://schemas.openxmlformats.org/officeDocument/2006/relationships/tags" Target="../tags/tag6.xml"/><Relationship Id="rId10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farm3.staticflickr.com/2310/5740635479_3652f15421_b.jpg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 t="10098" b="25902"/>
          <a:stretch>
            <a:fillRect/>
          </a:stretch>
        </p:blipFill>
        <p:spPr bwMode="auto">
          <a:xfrm>
            <a:off x="0" y="0"/>
            <a:ext cx="9144000" cy="351392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3068960"/>
            <a:ext cx="8964488" cy="1829761"/>
          </a:xfrm>
        </p:spPr>
        <p:txBody>
          <a:bodyPr>
            <a:normAutofit/>
          </a:bodyPr>
          <a:lstStyle/>
          <a:p>
            <a:r>
              <a:rPr lang="pl-PL" sz="2400" dirty="0" smtClean="0"/>
              <a:t>od kotków  </a:t>
            </a:r>
            <a:r>
              <a:rPr lang="pl-PL" sz="2400" dirty="0" err="1" smtClean="0"/>
              <a:t>Schroedingera</a:t>
            </a:r>
            <a:r>
              <a:rPr lang="pl-PL" sz="2400" dirty="0" smtClean="0"/>
              <a:t> do  komputerów kwantowych</a:t>
            </a:r>
            <a:endParaRPr lang="en-US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7772400" cy="1199704"/>
          </a:xfrm>
        </p:spPr>
        <p:txBody>
          <a:bodyPr>
            <a:normAutofit/>
          </a:bodyPr>
          <a:lstStyle/>
          <a:p>
            <a:r>
              <a:rPr lang="pl-PL" sz="4000" dirty="0" smtClean="0"/>
              <a:t>NOBEL Z FIZYKI 2012</a:t>
            </a:r>
            <a:endParaRPr lang="en-US" sz="4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631500" y="6211669"/>
            <a:ext cx="3512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Rafał </a:t>
            </a:r>
            <a:r>
              <a:rPr lang="pl-PL" dirty="0" err="1" smtClean="0"/>
              <a:t>Demkowicz-Dobrzański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Wydział Fizyki, UW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74638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 co jeśli wysyłamy fotony pojedynczo?</a:t>
            </a:r>
            <a:endParaRPr lang="en-US" dirty="0"/>
          </a:p>
        </p:txBody>
      </p:sp>
      <p:grpSp>
        <p:nvGrpSpPr>
          <p:cNvPr id="16" name="Grupa 15"/>
          <p:cNvGrpSpPr/>
          <p:nvPr/>
        </p:nvGrpSpPr>
        <p:grpSpPr>
          <a:xfrm>
            <a:off x="1907704" y="1268760"/>
            <a:ext cx="4895850" cy="4592191"/>
            <a:chOff x="1907704" y="1268760"/>
            <a:chExt cx="4895850" cy="4592191"/>
          </a:xfrm>
        </p:grpSpPr>
        <p:pic>
          <p:nvPicPr>
            <p:cNvPr id="4" name="Picture 2" descr="File:Doubleslit.sv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7704" y="1412776"/>
              <a:ext cx="4895850" cy="4448175"/>
            </a:xfrm>
            <a:prstGeom prst="rect">
              <a:avLst/>
            </a:prstGeom>
            <a:noFill/>
          </p:spPr>
        </p:pic>
        <p:sp>
          <p:nvSpPr>
            <p:cNvPr id="5" name="Prostokąt 4"/>
            <p:cNvSpPr/>
            <p:nvPr/>
          </p:nvSpPr>
          <p:spPr>
            <a:xfrm>
              <a:off x="5508104" y="3356992"/>
              <a:ext cx="432048" cy="8640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3347864" y="1268760"/>
              <a:ext cx="1872208" cy="43924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lipsa 6"/>
            <p:cNvSpPr/>
            <p:nvPr/>
          </p:nvSpPr>
          <p:spPr>
            <a:xfrm>
              <a:off x="3203848" y="285293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lipsa 7"/>
            <p:cNvSpPr/>
            <p:nvPr/>
          </p:nvSpPr>
          <p:spPr>
            <a:xfrm>
              <a:off x="3203848" y="393305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Prostokąt 8"/>
          <p:cNvSpPr/>
          <p:nvPr/>
        </p:nvSpPr>
        <p:spPr>
          <a:xfrm>
            <a:off x="1259632" y="1412776"/>
            <a:ext cx="1872208" cy="410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a 9"/>
          <p:cNvSpPr/>
          <p:nvPr/>
        </p:nvSpPr>
        <p:spPr>
          <a:xfrm>
            <a:off x="1043608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1403648" y="3429000"/>
            <a:ext cx="6480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683568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395536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rostokąt 16"/>
          <p:cNvSpPr/>
          <p:nvPr/>
        </p:nvSpPr>
        <p:spPr>
          <a:xfrm>
            <a:off x="5796136" y="1340768"/>
            <a:ext cx="1152128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ole tekstowe 10"/>
          <p:cNvSpPr txBox="1"/>
          <p:nvPr/>
        </p:nvSpPr>
        <p:spPr>
          <a:xfrm>
            <a:off x="6732240" y="3068960"/>
            <a:ext cx="510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dirty="0" smtClean="0"/>
              <a:t>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6139947" y="1585324"/>
            <a:ext cx="393712" cy="40324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Jeśli szedłby górą…</a:t>
            </a:r>
            <a:endParaRPr lang="en-US" dirty="0"/>
          </a:p>
        </p:txBody>
      </p:sp>
      <p:pic>
        <p:nvPicPr>
          <p:cNvPr id="4" name="Picture 2" descr="File:Doubleslit.svg"/>
          <p:cNvPicPr>
            <a:picLocks noChangeAspect="1" noChangeArrowheads="1"/>
          </p:cNvPicPr>
          <p:nvPr/>
        </p:nvPicPr>
        <p:blipFill>
          <a:blip r:embed="rId2" cstate="print"/>
          <a:srcRect r="17648"/>
          <a:stretch>
            <a:fillRect/>
          </a:stretch>
        </p:blipFill>
        <p:spPr bwMode="auto">
          <a:xfrm>
            <a:off x="1907704" y="1412776"/>
            <a:ext cx="4031831" cy="444817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5508104" y="3356992"/>
            <a:ext cx="432048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3347864" y="1268760"/>
            <a:ext cx="1872208" cy="4392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3203848" y="285293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3203848" y="393305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1259632" y="1412776"/>
            <a:ext cx="1872208" cy="410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File:Doubleslit.svg"/>
          <p:cNvPicPr>
            <a:picLocks noChangeAspect="1" noChangeArrowheads="1"/>
          </p:cNvPicPr>
          <p:nvPr/>
        </p:nvPicPr>
        <p:blipFill>
          <a:blip r:embed="rId2" cstate="print"/>
          <a:srcRect l="83826" t="41275" b="45322"/>
          <a:stretch>
            <a:fillRect/>
          </a:stretch>
        </p:blipFill>
        <p:spPr bwMode="auto">
          <a:xfrm>
            <a:off x="6012160" y="2060848"/>
            <a:ext cx="791883" cy="1927496"/>
          </a:xfrm>
          <a:prstGeom prst="rect">
            <a:avLst/>
          </a:prstGeom>
          <a:noFill/>
        </p:spPr>
      </p:pic>
      <p:sp>
        <p:nvSpPr>
          <p:cNvPr id="18" name="Elipsa 17"/>
          <p:cNvSpPr/>
          <p:nvPr/>
        </p:nvSpPr>
        <p:spPr>
          <a:xfrm>
            <a:off x="1043608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a 18"/>
          <p:cNvSpPr/>
          <p:nvPr/>
        </p:nvSpPr>
        <p:spPr>
          <a:xfrm>
            <a:off x="683568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ipsa 19"/>
          <p:cNvSpPr/>
          <p:nvPr/>
        </p:nvSpPr>
        <p:spPr>
          <a:xfrm>
            <a:off x="395536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rostokąt 14"/>
          <p:cNvSpPr/>
          <p:nvPr/>
        </p:nvSpPr>
        <p:spPr>
          <a:xfrm>
            <a:off x="5940152" y="1268760"/>
            <a:ext cx="1728192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7457E-6 L 0.21267 -0.06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6139947" y="1585324"/>
            <a:ext cx="393712" cy="40324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A jeśli dołem…</a:t>
            </a:r>
            <a:endParaRPr lang="en-US" dirty="0"/>
          </a:p>
        </p:txBody>
      </p:sp>
      <p:pic>
        <p:nvPicPr>
          <p:cNvPr id="4" name="Picture 2" descr="File:Doubleslit.svg"/>
          <p:cNvPicPr>
            <a:picLocks noChangeAspect="1" noChangeArrowheads="1"/>
          </p:cNvPicPr>
          <p:nvPr/>
        </p:nvPicPr>
        <p:blipFill>
          <a:blip r:embed="rId2" cstate="print"/>
          <a:srcRect r="17648"/>
          <a:stretch>
            <a:fillRect/>
          </a:stretch>
        </p:blipFill>
        <p:spPr bwMode="auto">
          <a:xfrm>
            <a:off x="1907704" y="1412776"/>
            <a:ext cx="4031831" cy="444817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5508104" y="3356992"/>
            <a:ext cx="432048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3347864" y="1268760"/>
            <a:ext cx="1872208" cy="4392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3203848" y="285293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3203848" y="393305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1259632" y="1412776"/>
            <a:ext cx="1872208" cy="410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File:Doubleslit.svg"/>
          <p:cNvPicPr>
            <a:picLocks noChangeAspect="1" noChangeArrowheads="1"/>
          </p:cNvPicPr>
          <p:nvPr/>
        </p:nvPicPr>
        <p:blipFill>
          <a:blip r:embed="rId2" cstate="print"/>
          <a:srcRect l="83826" t="41275" b="45322"/>
          <a:stretch>
            <a:fillRect/>
          </a:stretch>
        </p:blipFill>
        <p:spPr bwMode="auto">
          <a:xfrm>
            <a:off x="6012160" y="3284984"/>
            <a:ext cx="791883" cy="1927496"/>
          </a:xfrm>
          <a:prstGeom prst="rect">
            <a:avLst/>
          </a:prstGeom>
          <a:noFill/>
        </p:spPr>
      </p:pic>
      <p:sp>
        <p:nvSpPr>
          <p:cNvPr id="15" name="Elipsa 14"/>
          <p:cNvSpPr/>
          <p:nvPr/>
        </p:nvSpPr>
        <p:spPr>
          <a:xfrm>
            <a:off x="1043608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a 15"/>
          <p:cNvSpPr/>
          <p:nvPr/>
        </p:nvSpPr>
        <p:spPr>
          <a:xfrm>
            <a:off x="683568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a 16"/>
          <p:cNvSpPr/>
          <p:nvPr/>
        </p:nvSpPr>
        <p:spPr>
          <a:xfrm>
            <a:off x="395536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rostokąt 17"/>
          <p:cNvSpPr/>
          <p:nvPr/>
        </p:nvSpPr>
        <p:spPr>
          <a:xfrm>
            <a:off x="6084168" y="1052736"/>
            <a:ext cx="1080120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4624E-6 L 0.22448 0.099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6139947" y="1585324"/>
            <a:ext cx="393712" cy="40324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Jeśli raz tak raz tak, to powinno być…</a:t>
            </a:r>
            <a:endParaRPr lang="en-US" dirty="0"/>
          </a:p>
        </p:txBody>
      </p:sp>
      <p:pic>
        <p:nvPicPr>
          <p:cNvPr id="4" name="Picture 2" descr="File:Doubleslit.svg"/>
          <p:cNvPicPr>
            <a:picLocks noChangeAspect="1" noChangeArrowheads="1"/>
          </p:cNvPicPr>
          <p:nvPr/>
        </p:nvPicPr>
        <p:blipFill>
          <a:blip r:embed="rId2" cstate="print"/>
          <a:srcRect r="17648"/>
          <a:stretch>
            <a:fillRect/>
          </a:stretch>
        </p:blipFill>
        <p:spPr bwMode="auto">
          <a:xfrm>
            <a:off x="1907704" y="1412776"/>
            <a:ext cx="4031831" cy="444817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5508104" y="3356992"/>
            <a:ext cx="432048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3347864" y="1268760"/>
            <a:ext cx="1872208" cy="4392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3203848" y="285293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3203848" y="393305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1259632" y="1412776"/>
            <a:ext cx="1872208" cy="410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File:Doubleslit.svg"/>
          <p:cNvPicPr>
            <a:picLocks noChangeAspect="1" noChangeArrowheads="1"/>
          </p:cNvPicPr>
          <p:nvPr/>
        </p:nvPicPr>
        <p:blipFill>
          <a:blip r:embed="rId2" cstate="print"/>
          <a:srcRect l="83826" t="41275" b="45322"/>
          <a:stretch>
            <a:fillRect/>
          </a:stretch>
        </p:blipFill>
        <p:spPr bwMode="auto">
          <a:xfrm>
            <a:off x="6012160" y="3284984"/>
            <a:ext cx="791883" cy="1927496"/>
          </a:xfrm>
          <a:prstGeom prst="rect">
            <a:avLst/>
          </a:prstGeom>
          <a:noFill/>
        </p:spPr>
      </p:pic>
      <p:sp>
        <p:nvSpPr>
          <p:cNvPr id="15" name="Elipsa 14"/>
          <p:cNvSpPr/>
          <p:nvPr/>
        </p:nvSpPr>
        <p:spPr>
          <a:xfrm>
            <a:off x="1043608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a 15"/>
          <p:cNvSpPr/>
          <p:nvPr/>
        </p:nvSpPr>
        <p:spPr>
          <a:xfrm>
            <a:off x="683568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a 16"/>
          <p:cNvSpPr/>
          <p:nvPr/>
        </p:nvSpPr>
        <p:spPr>
          <a:xfrm>
            <a:off x="395536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File:Doubleslit.svg"/>
          <p:cNvPicPr>
            <a:picLocks noChangeAspect="1" noChangeArrowheads="1"/>
          </p:cNvPicPr>
          <p:nvPr/>
        </p:nvPicPr>
        <p:blipFill>
          <a:blip r:embed="rId2" cstate="print"/>
          <a:srcRect l="83826" t="41275" b="45322"/>
          <a:stretch>
            <a:fillRect/>
          </a:stretch>
        </p:blipFill>
        <p:spPr bwMode="auto">
          <a:xfrm>
            <a:off x="6012160" y="1844824"/>
            <a:ext cx="791883" cy="192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A tymczasem jest…</a:t>
            </a:r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5508104" y="3356992"/>
            <a:ext cx="432048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3347864" y="1268760"/>
            <a:ext cx="1872208" cy="4392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3203848" y="285293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3203848" y="393305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1259632" y="1412776"/>
            <a:ext cx="1872208" cy="410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1043608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a 15"/>
          <p:cNvSpPr/>
          <p:nvPr/>
        </p:nvSpPr>
        <p:spPr>
          <a:xfrm>
            <a:off x="683568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a 16"/>
          <p:cNvSpPr/>
          <p:nvPr/>
        </p:nvSpPr>
        <p:spPr>
          <a:xfrm>
            <a:off x="395536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upa 22"/>
          <p:cNvGrpSpPr/>
          <p:nvPr/>
        </p:nvGrpSpPr>
        <p:grpSpPr>
          <a:xfrm>
            <a:off x="2060104" y="1421160"/>
            <a:ext cx="4895850" cy="4592191"/>
            <a:chOff x="1907704" y="1268760"/>
            <a:chExt cx="4895850" cy="4592191"/>
          </a:xfrm>
        </p:grpSpPr>
        <p:pic>
          <p:nvPicPr>
            <p:cNvPr id="24" name="Picture 2" descr="File:Doubleslit.sv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7704" y="1412776"/>
              <a:ext cx="4895850" cy="4448175"/>
            </a:xfrm>
            <a:prstGeom prst="rect">
              <a:avLst/>
            </a:prstGeom>
            <a:noFill/>
          </p:spPr>
        </p:pic>
        <p:sp>
          <p:nvSpPr>
            <p:cNvPr id="25" name="Prostokąt 24"/>
            <p:cNvSpPr/>
            <p:nvPr/>
          </p:nvSpPr>
          <p:spPr>
            <a:xfrm>
              <a:off x="5508104" y="3356992"/>
              <a:ext cx="432048" cy="8640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3347864" y="1268760"/>
              <a:ext cx="1872208" cy="43924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ipsa 26"/>
            <p:cNvSpPr/>
            <p:nvPr/>
          </p:nvSpPr>
          <p:spPr>
            <a:xfrm>
              <a:off x="3203848" y="285293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ipsa 27"/>
            <p:cNvSpPr/>
            <p:nvPr/>
          </p:nvSpPr>
          <p:spPr>
            <a:xfrm>
              <a:off x="3203848" y="393305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Prostokąt 28"/>
          <p:cNvSpPr/>
          <p:nvPr/>
        </p:nvSpPr>
        <p:spPr>
          <a:xfrm>
            <a:off x="1412032" y="1565176"/>
            <a:ext cx="1872208" cy="410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Pojedynczy foton interferuje… sam ze sobą</a:t>
            </a:r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5508104" y="3356992"/>
            <a:ext cx="432048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3347864" y="1268760"/>
            <a:ext cx="1872208" cy="4392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3203848" y="285293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3203848" y="393305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1259632" y="1412776"/>
            <a:ext cx="1872208" cy="410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1619672" y="350100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a 22"/>
          <p:cNvGrpSpPr/>
          <p:nvPr/>
        </p:nvGrpSpPr>
        <p:grpSpPr>
          <a:xfrm>
            <a:off x="2060104" y="1421160"/>
            <a:ext cx="4895850" cy="4592191"/>
            <a:chOff x="1907704" y="1268760"/>
            <a:chExt cx="4895850" cy="4592191"/>
          </a:xfrm>
        </p:grpSpPr>
        <p:pic>
          <p:nvPicPr>
            <p:cNvPr id="24" name="Picture 2" descr="File:Doubleslit.sv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7704" y="1412776"/>
              <a:ext cx="4895850" cy="4448175"/>
            </a:xfrm>
            <a:prstGeom prst="rect">
              <a:avLst/>
            </a:prstGeom>
            <a:noFill/>
          </p:spPr>
        </p:pic>
        <p:sp>
          <p:nvSpPr>
            <p:cNvPr id="25" name="Prostokąt 24"/>
            <p:cNvSpPr/>
            <p:nvPr/>
          </p:nvSpPr>
          <p:spPr>
            <a:xfrm>
              <a:off x="5508104" y="3356992"/>
              <a:ext cx="432048" cy="8640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3347864" y="1268760"/>
              <a:ext cx="1872208" cy="43924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ipsa 26"/>
            <p:cNvSpPr/>
            <p:nvPr/>
          </p:nvSpPr>
          <p:spPr>
            <a:xfrm>
              <a:off x="3203848" y="285293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ipsa 27"/>
            <p:cNvSpPr/>
            <p:nvPr/>
          </p:nvSpPr>
          <p:spPr>
            <a:xfrm>
              <a:off x="3203848" y="393305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Prostokąt 28"/>
          <p:cNvSpPr/>
          <p:nvPr/>
        </p:nvSpPr>
        <p:spPr>
          <a:xfrm>
            <a:off x="1412032" y="1565176"/>
            <a:ext cx="1872208" cy="410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a 17"/>
          <p:cNvSpPr/>
          <p:nvPr/>
        </p:nvSpPr>
        <p:spPr>
          <a:xfrm>
            <a:off x="1259632" y="350100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Obraz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80" y="4149080"/>
            <a:ext cx="278891" cy="278891"/>
          </a:xfrm>
          <a:prstGeom prst="rect">
            <a:avLst/>
          </a:prstGeom>
        </p:spPr>
      </p:pic>
      <p:pic>
        <p:nvPicPr>
          <p:cNvPr id="22" name="Obraz 2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491880" y="3068960"/>
            <a:ext cx="278383" cy="278383"/>
          </a:xfrm>
          <a:prstGeom prst="rect">
            <a:avLst/>
          </a:prstGeom>
          <a:noFill/>
          <a:ln/>
          <a:effectLst/>
        </p:spPr>
      </p:pic>
      <p:sp>
        <p:nvSpPr>
          <p:cNvPr id="23" name="Elipsa 22"/>
          <p:cNvSpPr/>
          <p:nvPr/>
        </p:nvSpPr>
        <p:spPr>
          <a:xfrm>
            <a:off x="2843808" y="3356992"/>
            <a:ext cx="216024" cy="216024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ipsa 29"/>
          <p:cNvSpPr/>
          <p:nvPr/>
        </p:nvSpPr>
        <p:spPr>
          <a:xfrm>
            <a:off x="2843808" y="3645024"/>
            <a:ext cx="216024" cy="216024"/>
          </a:xfrm>
          <a:prstGeom prst="ellipse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Obraz 3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-4645" t="-25816" r="-4645" b="-25816"/>
          <a:stretch>
            <a:fillRect/>
          </a:stretch>
        </p:blipFill>
        <p:spPr bwMode="auto">
          <a:xfrm>
            <a:off x="3329872" y="6003296"/>
            <a:ext cx="2117390" cy="52861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sp>
        <p:nvSpPr>
          <p:cNvPr id="33" name="Prostokąt 32"/>
          <p:cNvSpPr/>
          <p:nvPr/>
        </p:nvSpPr>
        <p:spPr>
          <a:xfrm>
            <a:off x="5580112" y="5949280"/>
            <a:ext cx="33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+mj-lt"/>
              </a:rPr>
              <a:t>foton przechodzi dwoma szczelinami naraz..</a:t>
            </a:r>
            <a:endParaRPr lang="en-US" dirty="0">
              <a:latin typeface="+mj-lt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6012160" y="1484784"/>
            <a:ext cx="936104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8.67052E-7 L 0.16146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56 0.00763 0.00799 0.0178 0.01424 0.02335 C 0.01719 0.03537 0.01337 0.02427 0.02066 0.03398 C 0.02639 0.04161 0.02969 0.05109 0.03646 0.05711 C 0.04462 0.07398 0.05035 0.06982 0.06667 0.06982 " pathEditMode="relative" ptsTypes="ffff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65896E-6 C 0.00226 -0.00324 0.00364 -0.00763 0.00626 -0.01064 C 0.00921 -0.01411 0.01581 -0.01919 0.01581 -0.01919 C 0.01685 -0.02127 0.01772 -0.02359 0.01893 -0.02544 C 0.01997 -0.02705 0.02136 -0.02798 0.02223 -0.0296 C 0.03091 -0.04486 0.02414 -0.04047 0.03334 -0.0444 C 0.03994 -0.05364 0.04966 -0.05503 0.05869 -0.05503 " pathEditMode="relative" ptsTypes="ffffff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3" grpId="0" animBg="1"/>
      <p:bldP spid="23" grpId="1" animBg="1"/>
      <p:bldP spid="30" grpId="1" animBg="1"/>
      <p:bldP spid="30" grpId="2" animBg="1"/>
      <p:bldP spid="33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251520" y="1196752"/>
            <a:ext cx="8712968" cy="25202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395536" y="141277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+mj-lt"/>
              </a:rPr>
              <a:t>Jeśli           pewne dopuszczalne stany cząstki to </a:t>
            </a:r>
            <a:endParaRPr lang="en-US" sz="2800" dirty="0">
              <a:latin typeface="+mj-lt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pl-PL" dirty="0" smtClean="0"/>
              <a:t>Zasada superpozycji</a:t>
            </a:r>
            <a:endParaRPr lang="en-US" dirty="0"/>
          </a:p>
        </p:txBody>
      </p:sp>
      <p:pic>
        <p:nvPicPr>
          <p:cNvPr id="14" name="Obraz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31639" y="1484783"/>
            <a:ext cx="937214" cy="381133"/>
          </a:xfrm>
          <a:prstGeom prst="rect">
            <a:avLst/>
          </a:prstGeom>
          <a:noFill/>
          <a:ln/>
          <a:effectLst/>
        </p:spPr>
      </p:pic>
      <p:pic>
        <p:nvPicPr>
          <p:cNvPr id="15" name="Obraz 1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87376" y="2204864"/>
            <a:ext cx="2713242" cy="488222"/>
          </a:xfrm>
          <a:prstGeom prst="rect">
            <a:avLst/>
          </a:prstGeom>
          <a:noFill/>
          <a:ln/>
          <a:effectLst/>
        </p:spPr>
      </p:pic>
      <p:sp>
        <p:nvSpPr>
          <p:cNvPr id="12" name="Prostokąt 11"/>
          <p:cNvSpPr/>
          <p:nvPr/>
        </p:nvSpPr>
        <p:spPr>
          <a:xfrm>
            <a:off x="251520" y="299695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latin typeface="+mj-lt"/>
              </a:rPr>
              <a:t>też jest dopuszczalnym stanem</a:t>
            </a:r>
            <a:endParaRPr lang="en-US" sz="2800" dirty="0">
              <a:latin typeface="+mj-lt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251520" y="400506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+mj-lt"/>
              </a:rPr>
              <a:t> cząstka w kilku miejscach jednocześnie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+mj-lt"/>
              </a:rPr>
              <a:t> cząstka poruszająca się naraz z różnymi prędkościami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+mj-lt"/>
              </a:rPr>
              <a:t> atom w kilku stanach energetycznych naraz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+mj-lt"/>
              </a:rPr>
              <a:t> …</a:t>
            </a:r>
          </a:p>
          <a:p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 tylko fotony…</a:t>
            </a:r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7308304" y="3861048"/>
            <a:ext cx="432048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5004048" y="3356992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a 8"/>
          <p:cNvSpPr/>
          <p:nvPr/>
        </p:nvSpPr>
        <p:spPr>
          <a:xfrm>
            <a:off x="5004048" y="4437112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 9"/>
          <p:cNvSpPr/>
          <p:nvPr/>
        </p:nvSpPr>
        <p:spPr>
          <a:xfrm>
            <a:off x="3059832" y="1916832"/>
            <a:ext cx="1872208" cy="410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a 10"/>
          <p:cNvSpPr/>
          <p:nvPr/>
        </p:nvSpPr>
        <p:spPr>
          <a:xfrm>
            <a:off x="3419872" y="4005064"/>
            <a:ext cx="216024" cy="21602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a 22"/>
          <p:cNvGrpSpPr/>
          <p:nvPr/>
        </p:nvGrpSpPr>
        <p:grpSpPr>
          <a:xfrm>
            <a:off x="4211960" y="2204864"/>
            <a:ext cx="3968130" cy="4096519"/>
            <a:chOff x="1907704" y="1268760"/>
            <a:chExt cx="4895850" cy="4592191"/>
          </a:xfrm>
        </p:grpSpPr>
        <p:pic>
          <p:nvPicPr>
            <p:cNvPr id="13" name="Picture 2" descr="File:Doubleslit.sv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7704" y="1412776"/>
              <a:ext cx="4895850" cy="4448175"/>
            </a:xfrm>
            <a:prstGeom prst="rect">
              <a:avLst/>
            </a:prstGeom>
            <a:noFill/>
          </p:spPr>
        </p:pic>
        <p:sp>
          <p:nvSpPr>
            <p:cNvPr id="14" name="Prostokąt 13"/>
            <p:cNvSpPr/>
            <p:nvPr/>
          </p:nvSpPr>
          <p:spPr>
            <a:xfrm>
              <a:off x="5508104" y="3356992"/>
              <a:ext cx="432048" cy="8640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3347864" y="1268760"/>
              <a:ext cx="1872208" cy="43924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ipsa 15"/>
            <p:cNvSpPr/>
            <p:nvPr/>
          </p:nvSpPr>
          <p:spPr>
            <a:xfrm>
              <a:off x="3203848" y="285293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ipsa 16"/>
            <p:cNvSpPr/>
            <p:nvPr/>
          </p:nvSpPr>
          <p:spPr>
            <a:xfrm>
              <a:off x="3203848" y="393305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rostokąt 17"/>
          <p:cNvSpPr/>
          <p:nvPr/>
        </p:nvSpPr>
        <p:spPr>
          <a:xfrm>
            <a:off x="3635896" y="2492896"/>
            <a:ext cx="1584176" cy="3888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Obraz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292080" y="4653136"/>
            <a:ext cx="278891" cy="278891"/>
          </a:xfrm>
          <a:prstGeom prst="rect">
            <a:avLst/>
          </a:prstGeom>
        </p:spPr>
      </p:pic>
      <p:pic>
        <p:nvPicPr>
          <p:cNvPr id="21" name="Obraz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292080" y="3573016"/>
            <a:ext cx="278383" cy="278383"/>
          </a:xfrm>
          <a:prstGeom prst="rect">
            <a:avLst/>
          </a:prstGeom>
          <a:noFill/>
          <a:ln/>
          <a:effectLst/>
        </p:spPr>
      </p:pic>
      <p:sp>
        <p:nvSpPr>
          <p:cNvPr id="22" name="Elipsa 21"/>
          <p:cNvSpPr/>
          <p:nvPr/>
        </p:nvSpPr>
        <p:spPr>
          <a:xfrm>
            <a:off x="5004048" y="3573016"/>
            <a:ext cx="216024" cy="21602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ipsa 22"/>
          <p:cNvSpPr/>
          <p:nvPr/>
        </p:nvSpPr>
        <p:spPr>
          <a:xfrm>
            <a:off x="5076056" y="4653136"/>
            <a:ext cx="216024" cy="216024"/>
          </a:xfrm>
          <a:prstGeom prst="ellipse">
            <a:avLst/>
          </a:prstGeom>
          <a:solidFill>
            <a:schemeClr val="bg2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Obraz 2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-4645" t="-25816" r="-4645" b="-25816"/>
          <a:stretch>
            <a:fillRect/>
          </a:stretch>
        </p:blipFill>
        <p:spPr bwMode="auto">
          <a:xfrm>
            <a:off x="4788024" y="6093296"/>
            <a:ext cx="2117390" cy="52861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sp>
        <p:nvSpPr>
          <p:cNvPr id="25" name="Prostokąt 24"/>
          <p:cNvSpPr/>
          <p:nvPr/>
        </p:nvSpPr>
        <p:spPr>
          <a:xfrm>
            <a:off x="1907704" y="4365104"/>
            <a:ext cx="3347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+mj-lt"/>
              </a:rPr>
              <a:t>elektron, atom, …</a:t>
            </a:r>
            <a:endParaRPr lang="en-US" dirty="0">
              <a:latin typeface="+mj-lt"/>
            </a:endParaRPr>
          </a:p>
        </p:txBody>
      </p:sp>
      <p:grpSp>
        <p:nvGrpSpPr>
          <p:cNvPr id="26" name="Grupa 25"/>
          <p:cNvGrpSpPr/>
          <p:nvPr/>
        </p:nvGrpSpPr>
        <p:grpSpPr>
          <a:xfrm>
            <a:off x="539552" y="1412776"/>
            <a:ext cx="7992888" cy="2594224"/>
            <a:chOff x="539552" y="1412776"/>
            <a:chExt cx="7992888" cy="2594224"/>
          </a:xfrm>
        </p:grpSpPr>
        <p:sp>
          <p:nvSpPr>
            <p:cNvPr id="4" name="Prostokąt 3"/>
            <p:cNvSpPr/>
            <p:nvPr/>
          </p:nvSpPr>
          <p:spPr>
            <a:xfrm>
              <a:off x="539552" y="1412776"/>
              <a:ext cx="1834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smtClean="0"/>
                <a:t>Luis de Broglie</a:t>
              </a:r>
              <a:endParaRPr lang="en-US" dirty="0"/>
            </a:p>
          </p:txBody>
        </p:sp>
        <p:pic>
          <p:nvPicPr>
            <p:cNvPr id="48130" name="Picture 2" descr="Prince Louis-Victor Pierre Raymond de Brogli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55576" y="1844824"/>
              <a:ext cx="1543050" cy="2162176"/>
            </a:xfrm>
            <a:prstGeom prst="rect">
              <a:avLst/>
            </a:prstGeom>
            <a:noFill/>
          </p:spPr>
        </p:pic>
        <p:sp>
          <p:nvSpPr>
            <p:cNvPr id="6" name="Prostokąt 5"/>
            <p:cNvSpPr/>
            <p:nvPr/>
          </p:nvSpPr>
          <p:spPr>
            <a:xfrm>
              <a:off x="2771800" y="1412776"/>
              <a:ext cx="57606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dirty="0" smtClean="0"/>
                <a:t>Zasada superpozycji dotyczy wszystkich cząstek</a:t>
              </a:r>
            </a:p>
            <a:p>
              <a:r>
                <a:rPr lang="pl-PL" dirty="0" smtClean="0"/>
                <a:t>Wszystkie cząstki interferują… (Nobel 1929 )</a:t>
              </a:r>
              <a:endParaRPr lang="en-US" dirty="0"/>
            </a:p>
          </p:txBody>
        </p:sp>
      </p:grpSp>
      <p:pic>
        <p:nvPicPr>
          <p:cNvPr id="27" name="Obraz 2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043608" y="4365104"/>
            <a:ext cx="868479" cy="4852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467544" y="5085184"/>
            <a:ext cx="439248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+mj-lt"/>
              </a:rPr>
              <a:t>Rekord (2011)</a:t>
            </a:r>
            <a:r>
              <a:rPr lang="pl-PL" dirty="0" smtClean="0">
                <a:latin typeface="+mj-lt"/>
              </a:rPr>
              <a:t>: interferencja molekuł organicznych  ~400 atomów</a:t>
            </a:r>
            <a:endParaRPr lang="en-US" dirty="0">
              <a:latin typeface="+mj-lt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7308304" y="2420888"/>
            <a:ext cx="1512168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5" grpId="0"/>
      <p:bldP spid="28" grpId="0" animBg="1"/>
      <p:bldP spid="30" grpId="0" animBg="1"/>
      <p:bldP spid="3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Dlaczego tak trudno zobaczyć efekty kwantowe…</a:t>
            </a:r>
            <a:endParaRPr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5004048" y="2924944"/>
            <a:ext cx="432048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ipsa 30"/>
          <p:cNvSpPr/>
          <p:nvPr/>
        </p:nvSpPr>
        <p:spPr>
          <a:xfrm>
            <a:off x="2699792" y="2420888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ipsa 31"/>
          <p:cNvSpPr/>
          <p:nvPr/>
        </p:nvSpPr>
        <p:spPr>
          <a:xfrm>
            <a:off x="2699792" y="3501008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ipsa 32"/>
          <p:cNvSpPr/>
          <p:nvPr/>
        </p:nvSpPr>
        <p:spPr>
          <a:xfrm>
            <a:off x="1115616" y="3068960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upa 22"/>
          <p:cNvGrpSpPr/>
          <p:nvPr/>
        </p:nvGrpSpPr>
        <p:grpSpPr>
          <a:xfrm>
            <a:off x="1907704" y="1268760"/>
            <a:ext cx="3968130" cy="4096519"/>
            <a:chOff x="1907704" y="1268760"/>
            <a:chExt cx="4895850" cy="4592191"/>
          </a:xfrm>
        </p:grpSpPr>
        <p:pic>
          <p:nvPicPr>
            <p:cNvPr id="35" name="Picture 2" descr="File:Doubleslit.sv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7704" y="1412776"/>
              <a:ext cx="4895850" cy="4448175"/>
            </a:xfrm>
            <a:prstGeom prst="rect">
              <a:avLst/>
            </a:prstGeom>
            <a:noFill/>
          </p:spPr>
        </p:pic>
        <p:sp>
          <p:nvSpPr>
            <p:cNvPr id="36" name="Prostokąt 35"/>
            <p:cNvSpPr/>
            <p:nvPr/>
          </p:nvSpPr>
          <p:spPr>
            <a:xfrm>
              <a:off x="5508104" y="3356992"/>
              <a:ext cx="432048" cy="8640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rostokąt 36"/>
            <p:cNvSpPr/>
            <p:nvPr/>
          </p:nvSpPr>
          <p:spPr>
            <a:xfrm>
              <a:off x="3347864" y="1268760"/>
              <a:ext cx="1872208" cy="43924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Elipsa 37"/>
            <p:cNvSpPr/>
            <p:nvPr/>
          </p:nvSpPr>
          <p:spPr>
            <a:xfrm>
              <a:off x="3203848" y="285293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ipsa 38"/>
            <p:cNvSpPr/>
            <p:nvPr/>
          </p:nvSpPr>
          <p:spPr>
            <a:xfrm>
              <a:off x="3203848" y="393305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Prostokąt 39"/>
          <p:cNvSpPr/>
          <p:nvPr/>
        </p:nvSpPr>
        <p:spPr>
          <a:xfrm>
            <a:off x="1331640" y="1556792"/>
            <a:ext cx="1584176" cy="3888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Obraz 4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987824" y="3717032"/>
            <a:ext cx="278891" cy="278891"/>
          </a:xfrm>
          <a:prstGeom prst="rect">
            <a:avLst/>
          </a:prstGeom>
        </p:spPr>
      </p:pic>
      <p:pic>
        <p:nvPicPr>
          <p:cNvPr id="42" name="Obraz 4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987824" y="2636912"/>
            <a:ext cx="278383" cy="278383"/>
          </a:xfrm>
          <a:prstGeom prst="rect">
            <a:avLst/>
          </a:prstGeom>
          <a:noFill/>
          <a:ln/>
          <a:effectLst/>
        </p:spPr>
      </p:pic>
      <p:sp>
        <p:nvSpPr>
          <p:cNvPr id="43" name="Elipsa 42"/>
          <p:cNvSpPr/>
          <p:nvPr/>
        </p:nvSpPr>
        <p:spPr>
          <a:xfrm>
            <a:off x="2627784" y="2636912"/>
            <a:ext cx="216024" cy="216024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lipsa 43"/>
          <p:cNvSpPr/>
          <p:nvPr/>
        </p:nvSpPr>
        <p:spPr>
          <a:xfrm>
            <a:off x="2627784" y="3717032"/>
            <a:ext cx="216024" cy="216024"/>
          </a:xfrm>
          <a:prstGeom prst="ellipse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upa 29"/>
          <p:cNvGrpSpPr/>
          <p:nvPr/>
        </p:nvGrpSpPr>
        <p:grpSpPr>
          <a:xfrm>
            <a:off x="3059832" y="2132856"/>
            <a:ext cx="813043" cy="432048"/>
            <a:chOff x="5940152" y="1916832"/>
            <a:chExt cx="813043" cy="432048"/>
          </a:xfrm>
        </p:grpSpPr>
        <p:sp>
          <p:nvSpPr>
            <p:cNvPr id="47" name="Prostokąt z rogami zaokrąglonymi z jednej strony 46"/>
            <p:cNvSpPr/>
            <p:nvPr/>
          </p:nvSpPr>
          <p:spPr>
            <a:xfrm>
              <a:off x="6012160" y="1916832"/>
              <a:ext cx="648072" cy="432048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5940152" y="2060848"/>
              <a:ext cx="813043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l-PL" sz="1200" dirty="0" smtClean="0"/>
                <a:t>detektor</a:t>
              </a:r>
              <a:endParaRPr lang="en-US" sz="1200" dirty="0"/>
            </a:p>
          </p:txBody>
        </p:sp>
      </p:grpSp>
      <p:sp>
        <p:nvSpPr>
          <p:cNvPr id="49" name="Prostokąt 48"/>
          <p:cNvSpPr/>
          <p:nvPr/>
        </p:nvSpPr>
        <p:spPr>
          <a:xfrm>
            <a:off x="323528" y="515719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Jeśli </a:t>
            </a:r>
            <a:r>
              <a:rPr lang="pl-PL" b="1" dirty="0" smtClean="0"/>
              <a:t>coś</a:t>
            </a:r>
            <a:r>
              <a:rPr lang="pl-PL" dirty="0" smtClean="0"/>
              <a:t> mierzy którędy foton przeszedł…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43" grpId="0" animBg="1"/>
      <p:bldP spid="44" grpId="0" animBg="1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Dlaczego tak trudno zobaczyć efekty kwantowe…</a:t>
            </a:r>
            <a:endParaRPr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5004048" y="2924944"/>
            <a:ext cx="432048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ipsa 30"/>
          <p:cNvSpPr/>
          <p:nvPr/>
        </p:nvSpPr>
        <p:spPr>
          <a:xfrm>
            <a:off x="2699792" y="2420888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ipsa 31"/>
          <p:cNvSpPr/>
          <p:nvPr/>
        </p:nvSpPr>
        <p:spPr>
          <a:xfrm>
            <a:off x="2699792" y="3501008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ipsa 32"/>
          <p:cNvSpPr/>
          <p:nvPr/>
        </p:nvSpPr>
        <p:spPr>
          <a:xfrm>
            <a:off x="1115616" y="3068960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a 22"/>
          <p:cNvGrpSpPr/>
          <p:nvPr/>
        </p:nvGrpSpPr>
        <p:grpSpPr>
          <a:xfrm>
            <a:off x="1907704" y="1268760"/>
            <a:ext cx="3968130" cy="4096519"/>
            <a:chOff x="1907704" y="1268760"/>
            <a:chExt cx="4895850" cy="4592191"/>
          </a:xfrm>
        </p:grpSpPr>
        <p:pic>
          <p:nvPicPr>
            <p:cNvPr id="35" name="Picture 2" descr="File:Doubleslit.sv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07704" y="1412776"/>
              <a:ext cx="4895850" cy="4448175"/>
            </a:xfrm>
            <a:prstGeom prst="rect">
              <a:avLst/>
            </a:prstGeom>
            <a:noFill/>
          </p:spPr>
        </p:pic>
        <p:sp>
          <p:nvSpPr>
            <p:cNvPr id="36" name="Prostokąt 35"/>
            <p:cNvSpPr/>
            <p:nvPr/>
          </p:nvSpPr>
          <p:spPr>
            <a:xfrm>
              <a:off x="5508104" y="3356992"/>
              <a:ext cx="432048" cy="8640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rostokąt 36"/>
            <p:cNvSpPr/>
            <p:nvPr/>
          </p:nvSpPr>
          <p:spPr>
            <a:xfrm>
              <a:off x="3347864" y="1268760"/>
              <a:ext cx="1872208" cy="43924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Elipsa 37"/>
            <p:cNvSpPr/>
            <p:nvPr/>
          </p:nvSpPr>
          <p:spPr>
            <a:xfrm>
              <a:off x="3203848" y="285293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ipsa 38"/>
            <p:cNvSpPr/>
            <p:nvPr/>
          </p:nvSpPr>
          <p:spPr>
            <a:xfrm>
              <a:off x="3203848" y="393305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Prostokąt 39"/>
          <p:cNvSpPr/>
          <p:nvPr/>
        </p:nvSpPr>
        <p:spPr>
          <a:xfrm>
            <a:off x="1331640" y="1556792"/>
            <a:ext cx="1584176" cy="3888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Obraz 4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987824" y="3717032"/>
            <a:ext cx="278891" cy="278891"/>
          </a:xfrm>
          <a:prstGeom prst="rect">
            <a:avLst/>
          </a:prstGeom>
        </p:spPr>
      </p:pic>
      <p:pic>
        <p:nvPicPr>
          <p:cNvPr id="42" name="Obraz 4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987824" y="2636912"/>
            <a:ext cx="278383" cy="278383"/>
          </a:xfrm>
          <a:prstGeom prst="rect">
            <a:avLst/>
          </a:prstGeom>
          <a:noFill/>
          <a:ln/>
          <a:effectLst/>
        </p:spPr>
      </p:pic>
      <p:pic>
        <p:nvPicPr>
          <p:cNvPr id="45" name="Obraz 4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-4645" t="-25816" r="-4645" b="-25816"/>
          <a:stretch>
            <a:fillRect/>
          </a:stretch>
        </p:blipFill>
        <p:spPr bwMode="auto">
          <a:xfrm>
            <a:off x="1907704" y="5589240"/>
            <a:ext cx="2117390" cy="528615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4" name="Grupa 29"/>
          <p:cNvGrpSpPr/>
          <p:nvPr/>
        </p:nvGrpSpPr>
        <p:grpSpPr>
          <a:xfrm>
            <a:off x="3059832" y="2132856"/>
            <a:ext cx="813043" cy="432048"/>
            <a:chOff x="5940152" y="1916832"/>
            <a:chExt cx="813043" cy="432048"/>
          </a:xfrm>
        </p:grpSpPr>
        <p:sp>
          <p:nvSpPr>
            <p:cNvPr id="47" name="Prostokąt z rogami zaokrąglonymi z jednej strony 46"/>
            <p:cNvSpPr/>
            <p:nvPr/>
          </p:nvSpPr>
          <p:spPr>
            <a:xfrm>
              <a:off x="6012160" y="1916832"/>
              <a:ext cx="648072" cy="432048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5940152" y="2060848"/>
              <a:ext cx="813043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l-PL" sz="1200" dirty="0" smtClean="0"/>
                <a:t>detektor</a:t>
              </a:r>
              <a:endParaRPr lang="en-US" sz="1200" dirty="0"/>
            </a:p>
          </p:txBody>
        </p:sp>
      </p:grpSp>
      <p:sp>
        <p:nvSpPr>
          <p:cNvPr id="49" name="Prostokąt 48"/>
          <p:cNvSpPr/>
          <p:nvPr/>
        </p:nvSpPr>
        <p:spPr>
          <a:xfrm>
            <a:off x="323528" y="515719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Jeśli </a:t>
            </a:r>
            <a:r>
              <a:rPr lang="pl-PL" b="1" dirty="0" smtClean="0"/>
              <a:t>coś</a:t>
            </a:r>
            <a:r>
              <a:rPr lang="pl-PL" dirty="0" smtClean="0"/>
              <a:t> mierzy którędy foton przeszedł…</a:t>
            </a:r>
          </a:p>
        </p:txBody>
      </p:sp>
      <p:cxnSp>
        <p:nvCxnSpPr>
          <p:cNvPr id="51" name="Łącznik prosty ze strzałką 50"/>
          <p:cNvCxnSpPr/>
          <p:nvPr/>
        </p:nvCxnSpPr>
        <p:spPr>
          <a:xfrm>
            <a:off x="4211960" y="5805264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az 2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724128" y="5661248"/>
            <a:ext cx="1493283" cy="381130"/>
          </a:xfrm>
          <a:prstGeom prst="rect">
            <a:avLst/>
          </a:prstGeom>
          <a:noFill/>
          <a:ln/>
          <a:effectLst/>
        </p:spPr>
      </p:pic>
      <p:grpSp>
        <p:nvGrpSpPr>
          <p:cNvPr id="29" name="Grupa 28"/>
          <p:cNvGrpSpPr/>
          <p:nvPr/>
        </p:nvGrpSpPr>
        <p:grpSpPr>
          <a:xfrm>
            <a:off x="5220072" y="1556792"/>
            <a:ext cx="648072" cy="3456384"/>
            <a:chOff x="5220072" y="1369300"/>
            <a:chExt cx="791883" cy="4032448"/>
          </a:xfrm>
        </p:grpSpPr>
        <p:sp>
          <p:nvSpPr>
            <p:cNvPr id="26" name="Prostokąt 25"/>
            <p:cNvSpPr/>
            <p:nvPr/>
          </p:nvSpPr>
          <p:spPr>
            <a:xfrm>
              <a:off x="5347859" y="1369300"/>
              <a:ext cx="393712" cy="40324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File:Doubleslit.svg"/>
            <p:cNvPicPr>
              <a:picLocks noChangeAspect="1" noChangeArrowheads="1"/>
            </p:cNvPicPr>
            <p:nvPr/>
          </p:nvPicPr>
          <p:blipFill>
            <a:blip r:embed="rId7" cstate="print"/>
            <a:srcRect l="83826" t="41275" b="45322"/>
            <a:stretch>
              <a:fillRect/>
            </a:stretch>
          </p:blipFill>
          <p:spPr bwMode="auto">
            <a:xfrm>
              <a:off x="5220072" y="3068960"/>
              <a:ext cx="791883" cy="1927496"/>
            </a:xfrm>
            <a:prstGeom prst="rect">
              <a:avLst/>
            </a:prstGeom>
            <a:noFill/>
          </p:spPr>
        </p:pic>
        <p:pic>
          <p:nvPicPr>
            <p:cNvPr id="28" name="Picture 2" descr="File:Doubleslit.svg"/>
            <p:cNvPicPr>
              <a:picLocks noChangeAspect="1" noChangeArrowheads="1"/>
            </p:cNvPicPr>
            <p:nvPr/>
          </p:nvPicPr>
          <p:blipFill>
            <a:blip r:embed="rId7" cstate="print"/>
            <a:srcRect l="83826" t="41275" b="45322"/>
            <a:stretch>
              <a:fillRect/>
            </a:stretch>
          </p:blipFill>
          <p:spPr bwMode="auto">
            <a:xfrm>
              <a:off x="5220072" y="1628800"/>
              <a:ext cx="791883" cy="1927496"/>
            </a:xfrm>
            <a:prstGeom prst="rect">
              <a:avLst/>
            </a:prstGeom>
            <a:noFill/>
          </p:spPr>
        </p:pic>
      </p:grpSp>
      <p:sp>
        <p:nvSpPr>
          <p:cNvPr id="34" name="Elipsa 33"/>
          <p:cNvSpPr/>
          <p:nvPr/>
        </p:nvSpPr>
        <p:spPr>
          <a:xfrm>
            <a:off x="3275856" y="263691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rostokąt 45"/>
          <p:cNvSpPr/>
          <p:nvPr/>
        </p:nvSpPr>
        <p:spPr>
          <a:xfrm>
            <a:off x="3222914" y="6080566"/>
            <a:ext cx="579613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Informacja o drodze nie może wyciec do otoczenia! Inaczej następuje </a:t>
            </a:r>
            <a:r>
              <a:rPr lang="pl-PL" dirty="0" err="1" smtClean="0"/>
              <a:t>dekoherencja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-180528" y="836712"/>
            <a:ext cx="5040560" cy="5328592"/>
          </a:xfrm>
        </p:spPr>
        <p:txBody>
          <a:bodyPr>
            <a:normAutofit/>
          </a:bodyPr>
          <a:lstStyle/>
          <a:p>
            <a:r>
              <a:rPr lang="pl-PL" sz="2600" b="1" dirty="0" smtClean="0"/>
              <a:t>1918 - Max Planck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1800" dirty="0" smtClean="0"/>
              <a:t>za odkrycie kwantów energii</a:t>
            </a:r>
            <a:endParaRPr lang="pl-PL" sz="1400" dirty="0" smtClean="0"/>
          </a:p>
          <a:p>
            <a:r>
              <a:rPr lang="pl-PL" sz="2600" b="1" dirty="0" smtClean="0"/>
              <a:t>1921 – Albert Einstein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800" dirty="0" smtClean="0"/>
              <a:t>za odkrycie praw rządzących zjawiskiem fotoelektrycznym</a:t>
            </a:r>
          </a:p>
          <a:p>
            <a:r>
              <a:rPr lang="pl-PL" sz="2600" b="1" dirty="0" smtClean="0"/>
              <a:t>1922 – Niels Bohr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1800" dirty="0" smtClean="0"/>
              <a:t>za badanie i opracowanie modelu budowy atomu</a:t>
            </a:r>
          </a:p>
          <a:p>
            <a:r>
              <a:rPr lang="pl-PL" sz="2800" b="1" dirty="0" smtClean="0"/>
              <a:t>1929 – </a:t>
            </a:r>
            <a:r>
              <a:rPr lang="pl-PL" sz="2600" b="1" dirty="0" smtClean="0"/>
              <a:t>Luis de Broglie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800" dirty="0" smtClean="0"/>
              <a:t>za odkrycie falowej natury elektronów</a:t>
            </a:r>
          </a:p>
          <a:p>
            <a:r>
              <a:rPr lang="pl-PL" sz="2600" b="1" dirty="0" smtClean="0"/>
              <a:t>1932 – Werner Heisenberg</a:t>
            </a:r>
            <a:br>
              <a:rPr lang="pl-PL" sz="2600" b="1" dirty="0" smtClean="0"/>
            </a:br>
            <a:r>
              <a:rPr lang="pl-PL" sz="1800" dirty="0" smtClean="0"/>
              <a:t>za stworzenie mechaniki kwantowej</a:t>
            </a:r>
          </a:p>
          <a:p>
            <a:r>
              <a:rPr lang="pl-PL" sz="2400" b="1" dirty="0" smtClean="0"/>
              <a:t>1933 – Erwin </a:t>
            </a:r>
            <a:r>
              <a:rPr lang="pl-PL" sz="2400" b="1" dirty="0" err="1" smtClean="0"/>
              <a:t>Schroedinger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1800" dirty="0" smtClean="0"/>
              <a:t>za odkrycie nowych form teorii atomowej </a:t>
            </a: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14400" y="-171400"/>
            <a:ext cx="8229600" cy="1143000"/>
          </a:xfrm>
        </p:spPr>
        <p:txBody>
          <a:bodyPr/>
          <a:lstStyle/>
          <a:p>
            <a:pPr algn="ctr"/>
            <a:r>
              <a:rPr lang="pl-PL" dirty="0" smtClean="0"/>
              <a:t>Nobel 1918 – Nobel 2012</a:t>
            </a:r>
            <a:endParaRPr lang="en-US" dirty="0"/>
          </a:p>
        </p:txBody>
      </p:sp>
      <p:sp>
        <p:nvSpPr>
          <p:cNvPr id="4" name="Symbol zastępczy zawartości 1"/>
          <p:cNvSpPr txBox="1">
            <a:spLocks/>
          </p:cNvSpPr>
          <p:nvPr/>
        </p:nvSpPr>
        <p:spPr>
          <a:xfrm>
            <a:off x="4355976" y="908720"/>
            <a:ext cx="4788024" cy="594928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lvl="0" indent="-256032">
              <a:spcBef>
                <a:spcPts val="6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1954 - Max </a:t>
            </a:r>
            <a:r>
              <a:rPr kumimoji="0" lang="pl-PL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Born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pl-PL" sz="1900" dirty="0" smtClean="0"/>
              <a:t>za statystyczną interpretację funkcji falowej</a:t>
            </a:r>
            <a:endParaRPr kumimoji="0" lang="pl-PL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1964 – Charles </a:t>
            </a:r>
            <a:r>
              <a:rPr kumimoji="0" lang="pl-PL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Townes</a:t>
            </a:r>
            <a: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 prace prowadzące do powstania lasera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1989 –</a:t>
            </a:r>
            <a:r>
              <a:rPr lang="pl-PL" sz="2600" b="1" dirty="0" smtClean="0"/>
              <a:t>Wolfgang Paul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 rozwój technik </a:t>
            </a:r>
            <a:r>
              <a:rPr kumimoji="0" lang="pl-PL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pułapkowania</a:t>
            </a:r>
            <a:r>
              <a:rPr lang="pl-PL" sz="1900" dirty="0" smtClean="0"/>
              <a:t> </a:t>
            </a:r>
            <a:r>
              <a:rPr kumimoji="0" 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jonów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1997 – </a:t>
            </a:r>
            <a:r>
              <a:rPr lang="en-US" sz="2600" b="1" dirty="0" smtClean="0"/>
              <a:t>Cohen-</a:t>
            </a:r>
            <a:r>
              <a:rPr lang="en-US" sz="2600" b="1" dirty="0" err="1" smtClean="0"/>
              <a:t>Tannoudji</a:t>
            </a:r>
            <a:r>
              <a:rPr lang="pl-PL" sz="2600" b="1" dirty="0" smtClean="0"/>
              <a:t>,</a:t>
            </a:r>
            <a:r>
              <a:rPr lang="en-US" sz="2600" b="1" dirty="0" smtClean="0"/>
              <a:t> </a:t>
            </a:r>
            <a:r>
              <a:rPr lang="pl-PL" sz="2600" b="1" dirty="0" err="1" smtClean="0"/>
              <a:t>Chu</a:t>
            </a:r>
            <a:r>
              <a:rPr lang="pl-PL" sz="2600" b="1" dirty="0" smtClean="0"/>
              <a:t>, </a:t>
            </a:r>
            <a:r>
              <a:rPr lang="en-US" sz="2600" b="1" dirty="0" smtClean="0"/>
              <a:t>Phillips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1900" dirty="0" smtClean="0"/>
              <a:t>za rozwój metod chłodzenia i </a:t>
            </a:r>
            <a:r>
              <a:rPr lang="pl-PL" sz="1900" dirty="0" err="1" smtClean="0"/>
              <a:t>pułapkowania</a:t>
            </a:r>
            <a:r>
              <a:rPr lang="pl-PL" sz="1900" dirty="0" smtClean="0"/>
              <a:t> atomów laserem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 – </a:t>
            </a:r>
            <a:r>
              <a:rPr lang="pl-PL" sz="2600" b="1" dirty="0" err="1" smtClean="0">
                <a:solidFill>
                  <a:srgbClr val="FF0000"/>
                </a:solidFill>
              </a:rPr>
              <a:t>Serge</a:t>
            </a:r>
            <a:r>
              <a:rPr lang="pl-PL" sz="2600" b="1" dirty="0" smtClean="0">
                <a:solidFill>
                  <a:srgbClr val="FF0000"/>
                </a:solidFill>
              </a:rPr>
              <a:t> </a:t>
            </a:r>
            <a:r>
              <a:rPr lang="pl-PL" sz="2600" b="1" dirty="0" err="1" smtClean="0">
                <a:solidFill>
                  <a:srgbClr val="FF0000"/>
                </a:solidFill>
              </a:rPr>
              <a:t>Haroche</a:t>
            </a:r>
            <a:r>
              <a:rPr lang="pl-PL" sz="2600" b="1" dirty="0" smtClean="0">
                <a:solidFill>
                  <a:srgbClr val="FF0000"/>
                </a:solidFill>
              </a:rPr>
              <a:t>, David </a:t>
            </a:r>
            <a:r>
              <a:rPr lang="pl-PL" sz="2600" b="1" dirty="0" err="1" smtClean="0">
                <a:solidFill>
                  <a:srgbClr val="FF0000"/>
                </a:solidFill>
              </a:rPr>
              <a:t>Wineland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1900" dirty="0" smtClean="0"/>
              <a:t>za przełomowe eksperymentalne metody, które umożliwiają pomiar i manipulację pojedynczych układów kwantowych</a:t>
            </a:r>
            <a:endParaRPr kumimoji="0" lang="pl-PL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 kot może być jednocześnie żywy i martwy..</a:t>
            </a:r>
            <a:endParaRPr lang="en-US" dirty="0"/>
          </a:p>
        </p:txBody>
      </p:sp>
      <p:pic>
        <p:nvPicPr>
          <p:cNvPr id="13" name="Obraz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084168" y="1988840"/>
            <a:ext cx="2191452" cy="209199"/>
          </a:xfrm>
          <a:prstGeom prst="rect">
            <a:avLst/>
          </a:prstGeom>
          <a:noFill/>
          <a:ln/>
          <a:effectLst/>
        </p:spPr>
      </p:pic>
      <p:sp>
        <p:nvSpPr>
          <p:cNvPr id="6" name="Prostokąt 5"/>
          <p:cNvSpPr/>
          <p:nvPr/>
        </p:nvSpPr>
        <p:spPr>
          <a:xfrm>
            <a:off x="5436096" y="1484784"/>
            <a:ext cx="3347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+mj-lt"/>
              </a:rPr>
              <a:t>atom promieniotwórczy</a:t>
            </a:r>
            <a:endParaRPr lang="en-US" dirty="0">
              <a:latin typeface="+mj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508104" y="2420888"/>
            <a:ext cx="3347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+mj-lt"/>
              </a:rPr>
              <a:t>układ: atom + kot</a:t>
            </a:r>
            <a:endParaRPr lang="en-US" dirty="0">
              <a:latin typeface="+mj-lt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508104" y="3284984"/>
            <a:ext cx="33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+mj-lt"/>
              </a:rPr>
              <a:t>kot jednocześnie żywy i martwy…</a:t>
            </a:r>
            <a:endParaRPr lang="en-US" dirty="0">
              <a:latin typeface="+mj-lt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115616" y="4365104"/>
            <a:ext cx="3347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+mj-lt"/>
              </a:rPr>
              <a:t>Kot </a:t>
            </a:r>
            <a:r>
              <a:rPr lang="pl-PL" dirty="0" err="1" smtClean="0">
                <a:latin typeface="+mj-lt"/>
              </a:rPr>
              <a:t>Schroedingera</a:t>
            </a:r>
            <a:endParaRPr lang="en-US" dirty="0">
              <a:latin typeface="+mj-lt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131840" y="5301208"/>
            <a:ext cx="453650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+mj-lt"/>
              </a:rPr>
              <a:t>Jeśli nie potrafimy zrobić kotów to może chociaż kotki…</a:t>
            </a:r>
            <a:endParaRPr lang="en-US" dirty="0">
              <a:latin typeface="+mj-lt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580112" y="4005064"/>
            <a:ext cx="3347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+mj-lt"/>
              </a:rPr>
              <a:t>ale </a:t>
            </a:r>
            <a:r>
              <a:rPr lang="pl-PL" dirty="0" err="1" smtClean="0">
                <a:latin typeface="+mj-lt"/>
              </a:rPr>
              <a:t>dekoherencja</a:t>
            </a:r>
            <a:r>
              <a:rPr lang="pl-PL" dirty="0" smtClean="0">
                <a:latin typeface="+mj-lt"/>
              </a:rPr>
              <a:t> niszczy superpozycję i kot </a:t>
            </a:r>
            <a:r>
              <a:rPr lang="pl-PL" b="1" dirty="0" smtClean="0">
                <a:latin typeface="+mj-lt"/>
              </a:rPr>
              <a:t>albo </a:t>
            </a:r>
            <a:r>
              <a:rPr lang="pl-PL" dirty="0" smtClean="0">
                <a:latin typeface="+mj-lt"/>
              </a:rPr>
              <a:t>żywy</a:t>
            </a:r>
            <a:r>
              <a:rPr lang="pl-PL" i="1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albo</a:t>
            </a:r>
            <a:r>
              <a:rPr lang="pl-PL" i="1" dirty="0" smtClean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martwy</a:t>
            </a:r>
            <a:endParaRPr lang="en-US" dirty="0">
              <a:latin typeface="+mj-lt"/>
            </a:endParaRPr>
          </a:p>
        </p:txBody>
      </p:sp>
      <p:pic>
        <p:nvPicPr>
          <p:cNvPr id="20" name="Picture 2" descr="File:Schrodingers cat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5286235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az 1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508104" y="2924944"/>
            <a:ext cx="3506103" cy="2092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NOBEL 2012 = ujarzmić </a:t>
            </a:r>
            <a:r>
              <a:rPr lang="pl-PL" dirty="0" err="1" smtClean="0"/>
              <a:t>dekoherencję</a:t>
            </a:r>
            <a:endParaRPr lang="en-US" dirty="0"/>
          </a:p>
        </p:txBody>
      </p:sp>
      <p:pic>
        <p:nvPicPr>
          <p:cNvPr id="61442" name="Picture 2" descr="Serge Haro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24744"/>
            <a:ext cx="1543050" cy="2162176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7092280" y="1700808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err="1" smtClean="0">
                <a:latin typeface="+mj-lt"/>
              </a:rPr>
              <a:t>Serge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Haroche</a:t>
            </a:r>
            <a:endParaRPr lang="en-US" dirty="0">
              <a:latin typeface="+mj-lt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-39464" y="1052736"/>
            <a:ext cx="4680520" cy="4834829"/>
            <a:chOff x="-39464" y="1052736"/>
            <a:chExt cx="4680520" cy="4834829"/>
          </a:xfrm>
        </p:grpSpPr>
        <p:pic>
          <p:nvPicPr>
            <p:cNvPr id="61444" name="Picture 4" descr="David J. Winelan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1052736"/>
              <a:ext cx="1543050" cy="2162176"/>
            </a:xfrm>
            <a:prstGeom prst="rect">
              <a:avLst/>
            </a:prstGeom>
            <a:noFill/>
          </p:spPr>
        </p:pic>
        <p:sp>
          <p:nvSpPr>
            <p:cNvPr id="7" name="Prostokąt 6"/>
            <p:cNvSpPr/>
            <p:nvPr/>
          </p:nvSpPr>
          <p:spPr>
            <a:xfrm>
              <a:off x="1979712" y="1700808"/>
              <a:ext cx="15841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 smtClean="0">
                  <a:latin typeface="+mj-lt"/>
                </a:rPr>
                <a:t>David </a:t>
              </a:r>
              <a:r>
                <a:rPr lang="pl-PL" dirty="0" err="1" smtClean="0">
                  <a:latin typeface="+mj-lt"/>
                </a:rPr>
                <a:t>Weinland</a:t>
              </a:r>
              <a:endParaRPr lang="en-US" dirty="0">
                <a:latin typeface="+mj-lt"/>
              </a:endParaRPr>
            </a:p>
          </p:txBody>
        </p:sp>
        <p:pic>
          <p:nvPicPr>
            <p:cNvPr id="61446" name="Picture 6" descr="https://encrypted-tbn1.gstatic.com/images?q=tbn:ANd9GcQNkh3D0dpYqbJORG9CCHeN5ggUeGe97oBDkW09Fs1Tp6ri_7sK8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3284984"/>
              <a:ext cx="2880320" cy="1959042"/>
            </a:xfrm>
            <a:prstGeom prst="rect">
              <a:avLst/>
            </a:prstGeom>
            <a:noFill/>
          </p:spPr>
        </p:pic>
        <p:sp>
          <p:nvSpPr>
            <p:cNvPr id="9" name="pole tekstowe 8"/>
            <p:cNvSpPr txBox="1"/>
            <p:nvPr/>
          </p:nvSpPr>
          <p:spPr>
            <a:xfrm>
              <a:off x="-39464" y="5241234"/>
              <a:ext cx="4680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Pełna kontrola stanu kwantowego kilku jonów w pułapce elektromagnetycznej</a:t>
              </a:r>
              <a:endParaRPr lang="en-US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2"/>
            <a:ext cx="3287955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5076056" y="5589240"/>
            <a:ext cx="3923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Kontrolowane oddziaływanie pojedynczych fotonów z pojedynczymi atomami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Złapać pojedynczy jon</a:t>
            </a:r>
            <a:endParaRPr lang="en-US" dirty="0"/>
          </a:p>
        </p:txBody>
      </p:sp>
      <p:sp>
        <p:nvSpPr>
          <p:cNvPr id="62466" name="AutoShape 2" descr="data:image/jpeg;base64,/9j/4AAQSkZJRgABAQAAAQABAAD/2wCEAAkGBhQSEBUSERQVFRQUGBUVEhQWFBUWFBgUFRQWFRcXFBcYHCYeFxojGRQUHy8gIycpLCwtFR8xNjAqNSYrLCkBCQoKDgwOGg8PGjAlHiQuKS8sLCo0LjQtLC80Mio0LCwsLDQ1LDQsKSwpLCkpLCksLCkpLCwsKSksLCwsLCksLP/AABEIALgBEgMBIgACEQEDEQH/xAAcAAEAAQUBAQAAAAAAAAAAAAAABgIDBAUHAQj/xABHEAACAQMBBQUEBggEAwkBAAABAgMABBEhBQYSMUEHE1FhcSIygZFCUnKSobEUIzNigrLB0SRDwsMXU/AWJTRjc5Oi4fEV/8QAGQEBAAMBAQAAAAAAAAAAAAAAAAECAwQF/8QAMREAAgECAwQJBAIDAAAAAAAAAAECAxESITEEUYGhIjJBQmFxscHhExSR0SMzUnLw/9oADAMBAAIRAxEAPwDuNKUoBSlKAUpSgFKUoBSlKAUpSgFKUoBSlKAUpSgFKZpQClKUApSlAKV5mvaAUpSgFKUoBSlKAUpSgFKUoBSlKAUpSgFKUoBSlKAUpSgFKUoBSlKAUpSgFKV4WoCObW2jdLdiKFQwKBlBKhT73FxHPFnIGMaUO1r4c7Pi+zJH/WSsLbm9trb3YllmQIkfC3DmRgzFiF4UyckZ6VHdqdu8IyLW2llPR5CIUPoPaf5qOVc8YtuXSepo2klkS/8A7SXA9+ylH2Txfyg1buN+liUtNBNGo5syMqj4sAK5NtPtZ2jPkLJHbr0EUY4h6vJxZ+AFRe6lkmbinlklOc5kkd8H90MSF+GKtgn2S9CMS3HfI+06zYZV8+ADRZPl7+K0G1e1G6OlpZpjo8s8bH/242/11x8Ww8Kv26D3SBg/gehphqf5cheO4mUm+u2i/EW4R9RIYynprxNj+Kp3uR2gPcEw3sXcyqMrJwlYpAMZxxe44P0cnI1B0IHE+8KnRiCNNCR+VZeytpSd/EoaR8yIO77xhx5cDgznTPLPTNP5fAnos+lEu0PJ1PowNXA1ca2lvjs+CQxzWt0sg95Y7qOYg+eJiFPkcVF9pb+yM/8Ag0aFB/zXEjsPMKAE+betQpVdy/PwTKCjk36fs+ip7hUUs7KqjUsxAAHmToKhd/2ybNjfgErSnqYY2dPv+6fgTXIpt5pp+BLhIZhxDAkjLAEnGRltDrVjbmzkjuJVjGEDkKPq+VWjUblhasVcVa6Z9Abu76Wl8P8ADShmGpRgySAeJRwDjz5VvK+XbG5aGRZY2KOhDKw5gj/rGOua+kN3NrC6tIbgDHeIrEDkG5MB6EGtShsqUpQClKUApSlAKUpQClKUApSlAKUpQClWbq8SNeKR1RRzZmCj5k1ENq9sOzYdFmM7eECmQffHsD71ATWvCa5BtLtydwRaQLEfovcZb5rGQB96odtnfTaU+RNdSKp+jDiJP4WjwxHqxoD6A2pvFbWwzcTxRD991U/AE5NQ3avbfYx6QLNcEaewnAnrxScOR9kGuIrajJY6sebHVj6k6n41eWIUBN9pdtl9JpBHDAviQ0z/AAJ4VH3TUS2lt27uf/EXM0g+qX4U+KJhD8qsBK9xQGPFZqBoAPgKvCOquKqWegKsUzVl5wOtYz3v1cn8qAzWkq1JdAczisP225nHp/erkdmKAqubws7FBoScE6fhVpYGPMn8hWYkNXAlAY0NoFGgAHgKyFjquvC9AZWzIuKeIeMifzg/0q7tSbiuJ/N5D8mJ/pXm7bZvIR+/n7qk/wBKw7OCW6uDFbrxyys6ouQBk5ZizHRQFyc+fWsF/a/L3NO5xMaW4wP7an4CvpPcnZj2+z7eKQYdYwZBnOHb2mHwJI+FRHcjsdjtmS4vGE86EMiDPcRsNQQDrIwPJm0GAQoOtdJFbmZ7SlKAUpSgFKUoBSlKAUpXjNgZPIc/SgDNio5tjtEsLXIluU4h9CPMr58OGMEiuc73b3yXcjKrEQAkIikgMM+8/wBYnz5fOo2yAjB5eHSgJttXt7TUWlrI/g8zCJfgF4m+BxUP2n2p7TnziZYF19mCMKcHxd+JviCK1N3s8D2lHqP7VihKAxrhWlbimd5W6NK7SMPQuSelVrb1fC17QFsRVk2zfQb3Ty8j41aqnjoCt0wSPCqSauX0nut9ZfxrBe4xzoDIZ6oaasF7zPugn8BVHCzcz8BpQGVJdgcz/wBfCvBIrfTI/gJ/r/SrcdoBWQkNAeHZJI4g3H6ZyPga9S3xV+PKnI0NZUyhl4wNfpD+tAYiRVUFqqqS1AVVSWq28tYs94AMk4oDLaUdTjw0zVEqEvHHFmSSQezGikuSdcBeZ01rL2Pu73z/AOMlNlCBnjlikDPkZAjyoX4k/A10ncreax2fs8zScJuWyGjjAe6ZRpGmBqF8M4XWs2+klcrKMlJX0Zpd3uzi4tWiubsqjOxRIFPEwDRucyODgNpjAz69Kmm0d1rRr2yskiVYI4bmQxxsye1mJQxZCGzknXOTnrUGve0G42g1xxoIYYoJWiiGrcTAIGkY6lsE6DAHEefOoLY23dkNGSjDkyEo3wZcEfCqRV6kuB0wm6aTXjzyPos9nsAGI5ryLw7u8n/1MaDdCdR+r2ldjw4xBL/NHk1Huy/fyS4b9Eum4pApaKQ+84X3lfxYDXPUA+GTONtbcjtYw8mTxEJGigtI7nkqKNWP/wC1rZCNWpJ2vfmafdy6uVvZ7S4nFwI44pFk7pY2BkZxwkJodEznHWpTXPNmbx9xtC4nvIJrdLswRxO4RkQxKQFlZGIjZi+RmuhCkS20QcZJ21S000z08T2lKVY5hSlKAUpSgFaneycpY3DDQiJ8fFSP61tqwduWXfW00XV43UepU4/HFAfP+a9rE2hcsgGPZ5gkjOCByNa6DaUneAuRwY5BcZyNCM1RzSdjup7DVqU/qR0z8/wbw1qrmPhYjpzFZibSjP0seoI/MVibVlB4SCDzGhB8DVk0zlnSnDrRa8ywWqlpKsNNWPJdVJmZTTVQrlmAGpPICsFJWkYJEjyOfdRFLufRV1NSSw3emtmP6VGY5CAVRipYIepAJ4SfA66UBU2zQyoGz7IwQD19asvu9GeXFnxzn862eaUBoZ9llPMeP9/CqVhrfsM1rLiDhPl0oDHCVUBShNAe1etG9rh+sCKxWeqrSX2wegyT6AGgLbviseS5rFlvMnTWpBujuBdbR9qNOGLl3r5EQ8SOsmB0XQnTI1oCPPcknC6k6DnzPIDHM+Q1rr/ZX2fi2RtobSRUIXMKz4XuUGrSuG0Rjpz1UDpkivW//l7vDrd3/DpyLg/yW66/aIH0sVzzejfK72k2bh+GIHKW6EiIa6Fh/mNy1PwAoCf769tasGt9nKHzlHuXB4BnQ90p9/7RwPANXMb2D9c2p0wBqdAABVMFtqPUfnWdMMux8z+dZ9/gZ9/gbTdyFmiuV1clEVRnX2nycE+S1iT7KlTnG+PHgNZFppZznxkhX5Zasa0ubh3jitjK8r8QVEY5ODzOuAB4nA86xjjxScba+yOl4bJM23Z6rHa9qqg5DuW0PsqIZMlvAdPUiup78Ew3FpduGMEPfJMygkxd8gVZsAH3dRnpxVY7N9kvGXNzwvcRBomlGpwXJZQ2ASMoo5a8NTmQDBzy61rCWON3/wBYmMvpzvr8o5ReNEYLuOO8F5Jesyw26NDKzMyRxxyyFEDIVCa5IUBfGuo2EJSJFY5Kqqk+JAAJqNdm9kn6EswRQ0rSvxBQGKtKxUZxyxipbVoaXJqV1VirLx9P0KUpVzAUpSgFKUoBSlKA4p2o7sm3laVR+qmbjB+rIWy6nw6kep8KitiMxJnX2QPkMV3bfy3D7NugQDiGRxkZwUUsCPMEVy3YW4c89lFcW5SQMGymeFwVdlI10PLxFU73A7b32VeEvVfBHHsUPNR8NPyrRbZKROAvhluLXGunmORrqFl2YXkhPH3cI5Zc8Z9QqHUfEfCpNsDscsoH72ZTdTE5LTYKA6e5EPZA004uIjxqXFPsM4bVWh1ZM4fu9u7c3zYtraR1zgyg8EQ1wfbfCnHgMmt9cdkV7DIrSWzTxrqyxyrhh4ZBDj4CvouOIKAFAAGgAGAB5ChwKjBuZp945deMXw91Y5FsHfuDZyd22ypLQDAJQe02NMs0oUsfMsfWo9vVvZDdXbzIWCsEC8a4OigHOMjnnrXSN6O1G2t1KQo11IMjhTAjB/ekOmPshj5VyK52ub6Z5Z4YYn0wkSFAF1xnOrNrq2mdNKWku0fU2aXWg15P2f7DX8YGeIfDU/Ia1RBtJHfgUknGeWmnPWrcmyRnKHhPn7Qx+f41fs7IRjTBJ95sYJP9qJyvmTUjsqp3g25bnlYyM1jXy5TPhrWTirN62I2PkaucJqC9WXmqxJcYrEacsQFGSSAoAJJJ0AUDVifAUBkS3VZGytmz3T9xaxtJI/vBR7qfvsfZjB8WPTA1qcbm9ic05Et8TBFz7sY79x59IR821+jUj252j2GyYzZ7MiSWVcghD+qRxoTNLqZH8hk6HJFAY2w+yiz2fD+lbYljbh17ski3U9AQdZ28sY8F61pN7+2eacGDZqm3hAKmYgCZhyHdjlEuPVtfo1Cts7YuL6bvruQyNrwjkiA9I0Gij8T1Jq3FBigLEVrkknJJJJJOSSeZJOpJ8azY4auLHVdAexr7S/aX8xXkj6n1P51Q8uCD4EE+grb7pbmXG0ZeFAY4lx3s7D2VB14UB99yOnIcz0Bp3ynf4GVsXYU95bLDbLlpLj2mJwiIseC7nwBPTUnFdl3O3Hg2fFhBxysAJZiPabHRfqJnOFHjrk61g7k7DjtZp4YQe7jIVcnJJIXiJPUllJ+PlW42rvKsT92iSTSdVjAOPDiJOnwzWNOajFye9m8k20luRi7mrkTv9eaQ/N3b/VWx29tWOGGUs6qwjkZVLAMeFSfZB1PwrR7l7SSNFtpeJJjg4ZcBjwLkKfHIOh19azN892P0yAKnCJFIKM2g8CGPCTjBOnjilB/xZFa103Yv7kwcGz7VfCFM+pUE/nW8qO7mbqCyi1wZXwZCMcIP1VwqggEnXAJzUireKtFGcFaKQpSlWLClK0e9m9UdhCJZFZ+JgiKmOIsQT1OgwDUN2zZeEJTkoxV2zeUrnf8AxGvXOItlTnwLmRf9vH41628m2n/Z7PjTzdwfmO8U1T6i7Dq+xqrrOK85R/Z0Olc8/wC/362sfy0/nr1N3NtP+02jGv2EU/LEa0x+DH2sV1qkfy36Jkz29B3lrOn14pV+8hH9ajPY/JnZUY+q8w+crN/qrAfs4vZP221ZyOoQSKPiO9x+FW+yPaiQ7NmM7rEkM7hmdgqj2I2Op06mou3NZbzaVOEdlkozUulHS+6W+x0iqZJQoJYgAakk4AHmTXLd5e3aCPKWEZuH5d42UgB1Gmfafx0AB8a5dt7ei7vzm7mZl6RL7EI/gGjerZPnWp5h2Hebtrs7fKW2buUf8s4hB/el5H+ENXKt49/7+/yss3dxH/IhyiY8Gb3n+Jx5CtJFbCr6xUBj29tw+7kY8NPyrb2lxkjj976LdfQ+NYoWqqA3INK101wQFcHU6N548a8XbQA9pfkf70Bsq0+8N+FXu195tSPBfE+GT+RrJsLma7l7iyhaSQ/dQfWc8kHmxrpW6/Y1DDm42m6zye8UOlumPr5/a48Wwunu9aA49u/sE3coRpY4YznM0pxGMY0H1210GQOetdo2bZbI2HALhpUllIwsuVknc/VhRdFHpjzPWo/v52p2nE0VhbQXDlQj3LxoYwo0Cx5U95jp9Eedcyi4CxZ4gSfebifi/E4/DFVV75kK98yU749qV3tAtHHm2tjkd2jfrHGdO9ceX0VwNdeKopb2mBWwSxVhmM+qnmPTxosdWJLccVXglegULUB7VmWXFUTT4rpW4HZIZStztFSE96O1Ohbwafy/8v73PhoCP7vbAZ7R724giFtErFGkLK85bQcA1BGcAEgZJGK6Xutb3cNpF3EcfdsveLGxPeAOeLUkr4+dXu0GAO1jbkew9yoZPosiqRggdPaqZhcVzfSTm2m0FNuVraGi3csJU76WZQrysW4QQcasRqPtY+Favd+WcwM0AjMneOZ+84uInQqowRjIOcmpjiolvJs1rcm6tpDGzMiuuAVbicLkgjB94n8iKrUhgSktFe/HtNYvFdMp205uIHaWB4XiAYSEjHFxAYRhq3POcDUCpNsycvDG7e8yIzepUE1pLfZFxPwm7lUx6N3UY4Q3UcXX8TUkVcDAq1GLxOT7SJvKx7SlK6TMUpSgFc87bYCdno6845lbPhlHH8xWuhE1zjta3ntjaS2YkDTkxkIoLcOJFY94w0X2c6E5rOp1WduwJvaIJK+fLtOhWc3HGjj6Sq3zANXq5xuh2r2fcQQXDtFIkaRs8i4iLKgBPeKSFGnNsV0VHBAIIIOoI6jyq6aaujnq0p0pYZq3mVUpSpMjQ747yiyt+MANIx4YlPItzJPkBr8h1rgECCUyCRVYFy/CQCoY5BIB0HLpXTu1xz3sC9OBzjpniA/oK5lZjE0g9D/8m/vVHqjtoZ0Kq/1fP5KbjYy800Ph0/8AqsIQ40Nb6sS/h04vDnVziNeEr2hNUNJQFZNWnlxVmWetluzundbRk4bdD3YOJJ2GIk8dfpn91cnxxzoDBubj9WijJZ3IVQCWJxgBQNSSTjAqcbodjE9xiW/LW8WhEKn9e4/fPKIfNvs10TY+6VhsiLv5GUMigNdTlQwz0TkFyei6knrXP99u26WUmHZoMScjcuuJG8e7Rh7Ax9JtdeQ50BONsbz7O2FAII1UPgFbeLDSsTpxyE6jP13PzrjG92/l3tNiJm7uDOVt4z+r0OQXPOQ8uengBWgS2JYsxLMxLMzElmYnJLE6kkk61lxw0BZht6y44quJHVzhoDyMYORoRyrJnGQHHow8DVmqkf2HHln5Ef3oC2z4qyoZ3WONWd3PCiKMszHooq7szZ013MsFshkkbp9FV+vI3JVHifQZOld63D7OYdnJxn9bcsMSTEcgdSkQ+gn4nGvkBGN1exVBGJL53/SDhlWJgFhI1GDg8b5xryGNPEyQ7o3sWP0baMuB9GdBLnyLnJ+QqZUqrimVcUzm+1LDapmgmlhhn/RmZkEL8BfPD73eHT3eg61tv+Iwjz+l2d1Bjmxj44/vjGfhUyrwrVcDWjKKm1oyPWPaBYzY4bmMZ6OTGc/xgVRvfcK9vGEYMHlTBBBBwrPzH2a2N9uzazay28TnxKLxfeAzUH3l3St7S6sjaIY3muEWTDMQY8ji5k451nVxYGmWU5QeJ5nSkXAA8Kqrxa9roLilKUApSlARztA209rs+aWM4fARD9UuwXiHmASfhUQtNnWGy7ZHu2Q3cyGRHeNpfbI+gAp5Mwyx59amm+uwDeWUsC4DkBkzoONCGAPgDjHxqAbvdokUKLa7WhZJbde7WYxGT2FwAHUAurYxqAQ2M5HKspdbPgers9/t7Qu8+lbW1lbhe9zK2Ve2G1YYrWaMm7aM8cqQhOGRVJY8YAGNM41Brbdk80iR3FnKS36JKUQ9Ahz7I8gVJA6BgOlaLZ/aFa2VmtrYmS7lBcRkwvGuXdmHEHAZscQGACTjpUs7Od3Zba3d7j9vcOZpeWQTyBx15k+bGojquZptKw0p3TUb9BPXXNrcrexLqUpWx4xA+1jZhaCKcf5bFW+zJjB+8o+dcSurpkdimMk4weY88V9Q39ks0bRSDKOCrDyNcL3i3ce0mMUgyDrG+NHXx9fEdKpKLeh17LXjRxY43TVuaZo7G6BUBnDN1+iT8DWTKuVI8RWPLsxG6Y9OXy5Vh3VuYVLiTCjmCfljOR+VLtF3ToVHeE7PdJe6+DCeardtHJPIIYI3lkb3UQEtzxk+C66scAeNbNdzbkLHNNBcrbtqxSPEvB5A5CH7QFdY3G3t2PBH3Vv/AIYn3++Uh2PjJNqpPq3oKY0Zy2SqldK63rNcjVbndh4HDNtMh20ItkY92P8A1XH7T0Hs/arpG1doRWFoXCBY4wFSNAFGToqqBoNflWxt7pHUNGyup5MpDKfQjSoJ2uznuYEHIu7HwyqgD+c1c5SA7b25LdvxztxYJ4F+gmfqDp4Z5mtdJGG0IBHmKqFKA11zsoDVNPL+1YapW9Na++hweIdefrQGKBTNGNWJJaArklrbbq7qz7RZo7fCrkLJMwykY0Y/abGMKPHoNRkbkdn820n4jmK1U+3NjV8c0hzzPi3IeZ0r6A2RseK2hWGBAkaclH4knqTzJOpoDB3U3Rg2fD3UC6nBkkbWSRvrOfyHIdK3dKUApSlAKUpQFq5LcDd2AX4TwBtFLY04iOma4xtTtDkN7C13HHmykkVhEzAO+Qp4e8AAwUPU5rtlRHbXZrb3V2LqRpeLKF0DDu3VMeyy49041HmazqRk9DKpGTXRNvuzvCt7AJkjkjUnAEigE6A5UqSGXXmDW3q1bWyxqqIAqqAqqNAFAwAPLAFXa0RqhSlKAUpSgFa/aWwbe4/bwxyY5F0BI9DzFbCvDS1y0ZOLvF2Obdl1pGl3fRd2oaJ04GwOIKXmQgHmB+rU/GukgVz3dh+729eRY/aRl/uvG3++flXQ6ypdUyhOU1eTu/EUpStS4rD2rsiK4jMcyB1PjzB8VPMHzFZlKA55edkSlsxXBVfqvGHIHkQR+Vbvd/s9t7Yq7DvpVOVkcD2TjGUXkpwTrqdedSilAecNaja+6Npcj9fBGxP0uHhcejrgj51uKUtctGUou8XY51c9j6xsXsLqa1bIOAxZdOmhVvmTUb3y2XtdIB+ktHcQxMW7xccQB9n2sBW6jofWu01ZubVZEZHGVcFWHiCMEVngXZkdS2yb/sSl5rP85PmfM6bZ+ujA+WD+eDXkG0XeUKqYUe+W56+mg9Kkm9e7DWsxikGUOsT/AFlzoc9GGma1EFsEB4eupJ1OfWptK+paVTZnBuMWped0Xas3i+w3pn5VeFY20JcRnGSWwqgAkszHAUAakknkKucJpJpwBknTrU87P+yp7vhuL1SltoY4jlZJvN+qR+XNvIc972edkfAVutoKDIMNFbnBVD0aXo7jovIeZxjq4FAUW9ssaBEUKqgBVUAKAOQAHIVcpSgFKUoBSlKAUpSgFKUoBSlKAUpSgFKUoBXhr2tHvdsaS6tzHDPJA2QxeNmVyAG9nKkHXI69Kh5Ih5IjNwwi3jjJ0E0TLn1jJ/2KnsV0jEhWUkcwGBIzyzjlXzTtaKVCUuwRJgOVmeeeQAg456459cc67T2abmpZWwfgVZ5lHfcHuEKzmPA6ey4z5k1hTldtWMKU7tqxMqUpXQdApSlAKUpQClKUApSlAYG2diRXUfdzKGXmDyZT4qehrmm1+y+4jOYCJk6ahHHqCcH4H4V1qlAcSt9wr1zjuCv7zMgA9dc/IGugbpdn8doRLIRLOOTY9lMjB7seP7x19MmpbSgFKUoBSlKAUpSgFKUoBSlKAUpSgFKUoBSlKAUpSgFKUoDX3W79vLJ3ksMbvgDidFY4HLmPM1nquBgchypSoskQkloe0pSpJFKUoBSlKAUpSgFKUoBSlKAUpSgFKUoBSlKAUpSgFKUoBSlKAUpSgFKUoBSlKAUpSgP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AutoShape 4" descr="data:image/jpeg;base64,/9j/4AAQSkZJRgABAQAAAQABAAD/2wCEAAkGBhQSEBUSERQVFRQUGBUVEhQWFBUWFBgUFRQWFRcXFBcYHCYeFxojGRQUHy8gIycpLCwtFR8xNjAqNSYrLCkBCQoKDgwOGg8PGjAlHiQuKS8sLCo0LjQtLC80Mio0LCwsLDQ1LDQsKSwpLCkpLCksLCkpLCwsKSksLCwsLCksLP/AABEIALgBEgMBIgACEQEDEQH/xAAcAAEAAQUBAQAAAAAAAAAAAAAABgIDBAUHAQj/xABHEAACAQMBBQUEBggEAwkBAAABAgMABBEhBQYSMUEHE1FhcSIygZFCUnKSobEUIzNigrLB0SRDwsMXU/AWJTRjc5Oi4fEV/8QAGQEBAAMBAQAAAAAAAAAAAAAAAAECAwQF/8QAMREAAgECAwQJBAIDAAAAAAAAAAECAxESITEEUYGhIjJBQmFxscHhExSR0SMzUnLw/9oADAMBAAIRAxEAPwDuNKUoBSlKAUpSgFKUoBSlKAUpSgFKUoBSlKAUpSgFKZpQClKUApSlAKV5mvaAUpSgFKUoBSlKAUpSgFKUoBSlKAUpSgFKUoBSlKAUpSgFKUoBSlKAUpSgFKV4WoCObW2jdLdiKFQwKBlBKhT73FxHPFnIGMaUO1r4c7Pi+zJH/WSsLbm9trb3YllmQIkfC3DmRgzFiF4UyckZ6VHdqdu8IyLW2llPR5CIUPoPaf5qOVc8YtuXSepo2klkS/8A7SXA9+ylH2Txfyg1buN+liUtNBNGo5syMqj4sAK5NtPtZ2jPkLJHbr0EUY4h6vJxZ+AFRe6lkmbinlklOc5kkd8H90MSF+GKtgn2S9CMS3HfI+06zYZV8+ADRZPl7+K0G1e1G6OlpZpjo8s8bH/242/11x8Ww8Kv26D3SBg/gehphqf5cheO4mUm+u2i/EW4R9RIYynprxNj+Kp3uR2gPcEw3sXcyqMrJwlYpAMZxxe44P0cnI1B0IHE+8KnRiCNNCR+VZeytpSd/EoaR8yIO77xhx5cDgznTPLPTNP5fAnos+lEu0PJ1PowNXA1ca2lvjs+CQxzWt0sg95Y7qOYg+eJiFPkcVF9pb+yM/8Ag0aFB/zXEjsPMKAE+betQpVdy/PwTKCjk36fs+ip7hUUs7KqjUsxAAHmToKhd/2ybNjfgErSnqYY2dPv+6fgTXIpt5pp+BLhIZhxDAkjLAEnGRltDrVjbmzkjuJVjGEDkKPq+VWjUblhasVcVa6Z9Abu76Wl8P8ADShmGpRgySAeJRwDjz5VvK+XbG5aGRZY2KOhDKw5gj/rGOua+kN3NrC6tIbgDHeIrEDkG5MB6EGtShsqUpQClKUApSlAKUpQClKUApSlAKUpQClWbq8SNeKR1RRzZmCj5k1ENq9sOzYdFmM7eECmQffHsD71ATWvCa5BtLtydwRaQLEfovcZb5rGQB96odtnfTaU+RNdSKp+jDiJP4WjwxHqxoD6A2pvFbWwzcTxRD991U/AE5NQ3avbfYx6QLNcEaewnAnrxScOR9kGuIrajJY6sebHVj6k6n41eWIUBN9pdtl9JpBHDAviQ0z/AAJ4VH3TUS2lt27uf/EXM0g+qX4U+KJhD8qsBK9xQGPFZqBoAPgKvCOquKqWegKsUzVl5wOtYz3v1cn8qAzWkq1JdAczisP225nHp/erkdmKAqubws7FBoScE6fhVpYGPMn8hWYkNXAlAY0NoFGgAHgKyFjquvC9AZWzIuKeIeMifzg/0q7tSbiuJ/N5D8mJ/pXm7bZvIR+/n7qk/wBKw7OCW6uDFbrxyys6ouQBk5ZizHRQFyc+fWsF/a/L3NO5xMaW4wP7an4CvpPcnZj2+z7eKQYdYwZBnOHb2mHwJI+FRHcjsdjtmS4vGE86EMiDPcRsNQQDrIwPJm0GAQoOtdJFbmZ7SlKAUpSgFKUoBSlKAUpXjNgZPIc/SgDNio5tjtEsLXIluU4h9CPMr58OGMEiuc73b3yXcjKrEQAkIikgMM+8/wBYnz5fOo2yAjB5eHSgJttXt7TUWlrI/g8zCJfgF4m+BxUP2n2p7TnziZYF19mCMKcHxd+JviCK1N3s8D2lHqP7VihKAxrhWlbimd5W6NK7SMPQuSelVrb1fC17QFsRVk2zfQb3Ty8j41aqnjoCt0wSPCqSauX0nut9ZfxrBe4xzoDIZ6oaasF7zPugn8BVHCzcz8BpQGVJdgcz/wBfCvBIrfTI/gJ/r/SrcdoBWQkNAeHZJI4g3H6ZyPga9S3xV+PKnI0NZUyhl4wNfpD+tAYiRVUFqqqS1AVVSWq28tYs94AMk4oDLaUdTjw0zVEqEvHHFmSSQezGikuSdcBeZ01rL2Pu73z/AOMlNlCBnjlikDPkZAjyoX4k/A10ncreax2fs8zScJuWyGjjAe6ZRpGmBqF8M4XWs2+klcrKMlJX0Zpd3uzi4tWiubsqjOxRIFPEwDRucyODgNpjAz69Kmm0d1rRr2yskiVYI4bmQxxsye1mJQxZCGzknXOTnrUGve0G42g1xxoIYYoJWiiGrcTAIGkY6lsE6DAHEefOoLY23dkNGSjDkyEo3wZcEfCqRV6kuB0wm6aTXjzyPos9nsAGI5ryLw7u8n/1MaDdCdR+r2ldjw4xBL/NHk1Huy/fyS4b9Eum4pApaKQ+84X3lfxYDXPUA+GTONtbcjtYw8mTxEJGigtI7nkqKNWP/wC1rZCNWpJ2vfmafdy6uVvZ7S4nFwI44pFk7pY2BkZxwkJodEznHWpTXPNmbx9xtC4nvIJrdLswRxO4RkQxKQFlZGIjZi+RmuhCkS20QcZJ21S000z08T2lKVY5hSlKAUpSgFaneycpY3DDQiJ8fFSP61tqwduWXfW00XV43UepU4/HFAfP+a9rE2hcsgGPZ5gkjOCByNa6DaUneAuRwY5BcZyNCM1RzSdjup7DVqU/qR0z8/wbw1qrmPhYjpzFZibSjP0seoI/MVibVlB4SCDzGhB8DVk0zlnSnDrRa8ywWqlpKsNNWPJdVJmZTTVQrlmAGpPICsFJWkYJEjyOfdRFLufRV1NSSw3emtmP6VGY5CAVRipYIepAJ4SfA66UBU2zQyoGz7IwQD19asvu9GeXFnxzn862eaUBoZ9llPMeP9/CqVhrfsM1rLiDhPl0oDHCVUBShNAe1etG9rh+sCKxWeqrSX2wegyT6AGgLbviseS5rFlvMnTWpBujuBdbR9qNOGLl3r5EQ8SOsmB0XQnTI1oCPPcknC6k6DnzPIDHM+Q1rr/ZX2fi2RtobSRUIXMKz4XuUGrSuG0Rjpz1UDpkivW//l7vDrd3/DpyLg/yW66/aIH0sVzzejfK72k2bh+GIHKW6EiIa6Fh/mNy1PwAoCf769tasGt9nKHzlHuXB4BnQ90p9/7RwPANXMb2D9c2p0wBqdAABVMFtqPUfnWdMMux8z+dZ9/gZ9/gbTdyFmiuV1clEVRnX2nycE+S1iT7KlTnG+PHgNZFppZznxkhX5Zasa0ubh3jitjK8r8QVEY5ODzOuAB4nA86xjjxScba+yOl4bJM23Z6rHa9qqg5DuW0PsqIZMlvAdPUiup78Ew3FpduGMEPfJMygkxd8gVZsAH3dRnpxVY7N9kvGXNzwvcRBomlGpwXJZQ2ASMoo5a8NTmQDBzy61rCWON3/wBYmMvpzvr8o5ReNEYLuOO8F5Jesyw26NDKzMyRxxyyFEDIVCa5IUBfGuo2EJSJFY5Kqqk+JAAJqNdm9kn6EswRQ0rSvxBQGKtKxUZxyxipbVoaXJqV1VirLx9P0KUpVzAUpSgFKUoBSlKA4p2o7sm3laVR+qmbjB+rIWy6nw6kep8KitiMxJnX2QPkMV3bfy3D7NugQDiGRxkZwUUsCPMEVy3YW4c89lFcW5SQMGymeFwVdlI10PLxFU73A7b32VeEvVfBHHsUPNR8NPyrRbZKROAvhluLXGunmORrqFl2YXkhPH3cI5Zc8Z9QqHUfEfCpNsDscsoH72ZTdTE5LTYKA6e5EPZA004uIjxqXFPsM4bVWh1ZM4fu9u7c3zYtraR1zgyg8EQ1wfbfCnHgMmt9cdkV7DIrSWzTxrqyxyrhh4ZBDj4CvouOIKAFAAGgAGAB5ChwKjBuZp945deMXw91Y5FsHfuDZyd22ypLQDAJQe02NMs0oUsfMsfWo9vVvZDdXbzIWCsEC8a4OigHOMjnnrXSN6O1G2t1KQo11IMjhTAjB/ekOmPshj5VyK52ub6Z5Z4YYn0wkSFAF1xnOrNrq2mdNKWku0fU2aXWg15P2f7DX8YGeIfDU/Ia1RBtJHfgUknGeWmnPWrcmyRnKHhPn7Qx+f41fs7IRjTBJ95sYJP9qJyvmTUjsqp3g25bnlYyM1jXy5TPhrWTirN62I2PkaucJqC9WXmqxJcYrEacsQFGSSAoAJJJ0AUDVifAUBkS3VZGytmz3T9xaxtJI/vBR7qfvsfZjB8WPTA1qcbm9ic05Et8TBFz7sY79x59IR821+jUj252j2GyYzZ7MiSWVcghD+qRxoTNLqZH8hk6HJFAY2w+yiz2fD+lbYljbh17ski3U9AQdZ28sY8F61pN7+2eacGDZqm3hAKmYgCZhyHdjlEuPVtfo1Cts7YuL6bvruQyNrwjkiA9I0Gij8T1Jq3FBigLEVrkknJJJJJOSSeZJOpJ8azY4auLHVdAexr7S/aX8xXkj6n1P51Q8uCD4EE+grb7pbmXG0ZeFAY4lx3s7D2VB14UB99yOnIcz0Bp3ynf4GVsXYU95bLDbLlpLj2mJwiIseC7nwBPTUnFdl3O3Hg2fFhBxysAJZiPabHRfqJnOFHjrk61g7k7DjtZp4YQe7jIVcnJJIXiJPUllJ+PlW42rvKsT92iSTSdVjAOPDiJOnwzWNOajFye9m8k20luRi7mrkTv9eaQ/N3b/VWx29tWOGGUs6qwjkZVLAMeFSfZB1PwrR7l7SSNFtpeJJjg4ZcBjwLkKfHIOh19azN892P0yAKnCJFIKM2g8CGPCTjBOnjilB/xZFa103Yv7kwcGz7VfCFM+pUE/nW8qO7mbqCyi1wZXwZCMcIP1VwqggEnXAJzUireKtFGcFaKQpSlWLClK0e9m9UdhCJZFZ+JgiKmOIsQT1OgwDUN2zZeEJTkoxV2zeUrnf8AxGvXOItlTnwLmRf9vH41628m2n/Z7PjTzdwfmO8U1T6i7Dq+xqrrOK85R/Z0Olc8/wC/362sfy0/nr1N3NtP+02jGv2EU/LEa0x+DH2sV1qkfy36Jkz29B3lrOn14pV+8hH9ajPY/JnZUY+q8w+crN/qrAfs4vZP221ZyOoQSKPiO9x+FW+yPaiQ7NmM7rEkM7hmdgqj2I2Op06mou3NZbzaVOEdlkozUulHS+6W+x0iqZJQoJYgAakk4AHmTXLd5e3aCPKWEZuH5d42UgB1Gmfafx0AB8a5dt7ei7vzm7mZl6RL7EI/gGjerZPnWp5h2Hebtrs7fKW2buUf8s4hB/el5H+ENXKt49/7+/yss3dxH/IhyiY8Gb3n+Jx5CtJFbCr6xUBj29tw+7kY8NPyrb2lxkjj976LdfQ+NYoWqqA3INK101wQFcHU6N548a8XbQA9pfkf70Bsq0+8N+FXu195tSPBfE+GT+RrJsLma7l7iyhaSQ/dQfWc8kHmxrpW6/Y1DDm42m6zye8UOlumPr5/a48Wwunu9aA49u/sE3coRpY4YznM0pxGMY0H1210GQOetdo2bZbI2HALhpUllIwsuVknc/VhRdFHpjzPWo/v52p2nE0VhbQXDlQj3LxoYwo0Cx5U95jp9Eedcyi4CxZ4gSfebifi/E4/DFVV75kK98yU749qV3tAtHHm2tjkd2jfrHGdO9ceX0VwNdeKopb2mBWwSxVhmM+qnmPTxosdWJLccVXglegULUB7VmWXFUTT4rpW4HZIZStztFSE96O1Ohbwafy/8v73PhoCP7vbAZ7R724giFtErFGkLK85bQcA1BGcAEgZJGK6Xutb3cNpF3EcfdsveLGxPeAOeLUkr4+dXu0GAO1jbkew9yoZPosiqRggdPaqZhcVzfSTm2m0FNuVraGi3csJU76WZQrysW4QQcasRqPtY+Favd+WcwM0AjMneOZ+84uInQqowRjIOcmpjiolvJs1rcm6tpDGzMiuuAVbicLkgjB94n8iKrUhgSktFe/HtNYvFdMp205uIHaWB4XiAYSEjHFxAYRhq3POcDUCpNsycvDG7e8yIzepUE1pLfZFxPwm7lUx6N3UY4Q3UcXX8TUkVcDAq1GLxOT7SJvKx7SlK6TMUpSgFc87bYCdno6845lbPhlHH8xWuhE1zjta3ntjaS2YkDTkxkIoLcOJFY94w0X2c6E5rOp1WduwJvaIJK+fLtOhWc3HGjj6Sq3zANXq5xuh2r2fcQQXDtFIkaRs8i4iLKgBPeKSFGnNsV0VHBAIIIOoI6jyq6aaujnq0p0pYZq3mVUpSpMjQ747yiyt+MANIx4YlPItzJPkBr8h1rgECCUyCRVYFy/CQCoY5BIB0HLpXTu1xz3sC9OBzjpniA/oK5lZjE0g9D/8m/vVHqjtoZ0Kq/1fP5KbjYy800Ph0/8AqsIQ40Nb6sS/h04vDnVziNeEr2hNUNJQFZNWnlxVmWetluzundbRk4bdD3YOJJ2GIk8dfpn91cnxxzoDBubj9WijJZ3IVQCWJxgBQNSSTjAqcbodjE9xiW/LW8WhEKn9e4/fPKIfNvs10TY+6VhsiLv5GUMigNdTlQwz0TkFyei6knrXP99u26WUmHZoMScjcuuJG8e7Rh7Ax9JtdeQ50BONsbz7O2FAII1UPgFbeLDSsTpxyE6jP13PzrjG92/l3tNiJm7uDOVt4z+r0OQXPOQ8uengBWgS2JYsxLMxLMzElmYnJLE6kkk61lxw0BZht6y44quJHVzhoDyMYORoRyrJnGQHHow8DVmqkf2HHln5Ef3oC2z4qyoZ3WONWd3PCiKMszHooq7szZ013MsFshkkbp9FV+vI3JVHifQZOld63D7OYdnJxn9bcsMSTEcgdSkQ+gn4nGvkBGN1exVBGJL53/SDhlWJgFhI1GDg8b5xryGNPEyQ7o3sWP0baMuB9GdBLnyLnJ+QqZUqrimVcUzm+1LDapmgmlhhn/RmZkEL8BfPD73eHT3eg61tv+Iwjz+l2d1Bjmxj44/vjGfhUyrwrVcDWjKKm1oyPWPaBYzY4bmMZ6OTGc/xgVRvfcK9vGEYMHlTBBBBwrPzH2a2N9uzazay28TnxKLxfeAzUH3l3St7S6sjaIY3muEWTDMQY8ji5k451nVxYGmWU5QeJ5nSkXAA8Kqrxa9roLilKUApSlARztA209rs+aWM4fARD9UuwXiHmASfhUQtNnWGy7ZHu2Q3cyGRHeNpfbI+gAp5Mwyx59amm+uwDeWUsC4DkBkzoONCGAPgDjHxqAbvdokUKLa7WhZJbde7WYxGT2FwAHUAurYxqAQ2M5HKspdbPgers9/t7Qu8+lbW1lbhe9zK2Ve2G1YYrWaMm7aM8cqQhOGRVJY8YAGNM41Brbdk80iR3FnKS36JKUQ9Ahz7I8gVJA6BgOlaLZ/aFa2VmtrYmS7lBcRkwvGuXdmHEHAZscQGACTjpUs7Od3Zba3d7j9vcOZpeWQTyBx15k+bGojquZptKw0p3TUb9BPXXNrcrexLqUpWx4xA+1jZhaCKcf5bFW+zJjB+8o+dcSurpkdimMk4weY88V9Q39ks0bRSDKOCrDyNcL3i3ce0mMUgyDrG+NHXx9fEdKpKLeh17LXjRxY43TVuaZo7G6BUBnDN1+iT8DWTKuVI8RWPLsxG6Y9OXy5Vh3VuYVLiTCjmCfljOR+VLtF3ToVHeE7PdJe6+DCeardtHJPIIYI3lkb3UQEtzxk+C66scAeNbNdzbkLHNNBcrbtqxSPEvB5A5CH7QFdY3G3t2PBH3Vv/AIYn3++Uh2PjJNqpPq3oKY0Zy2SqldK63rNcjVbndh4HDNtMh20ItkY92P8A1XH7T0Hs/arpG1doRWFoXCBY4wFSNAFGToqqBoNflWxt7pHUNGyup5MpDKfQjSoJ2uznuYEHIu7HwyqgD+c1c5SA7b25LdvxztxYJ4F+gmfqDp4Z5mtdJGG0IBHmKqFKA11zsoDVNPL+1YapW9Na++hweIdefrQGKBTNGNWJJaArklrbbq7qz7RZo7fCrkLJMwykY0Y/abGMKPHoNRkbkdn820n4jmK1U+3NjV8c0hzzPi3IeZ0r6A2RseK2hWGBAkaclH4knqTzJOpoDB3U3Rg2fD3UC6nBkkbWSRvrOfyHIdK3dKUApSlAKUpQFq5LcDd2AX4TwBtFLY04iOma4xtTtDkN7C13HHmykkVhEzAO+Qp4e8AAwUPU5rtlRHbXZrb3V2LqRpeLKF0DDu3VMeyy49041HmazqRk9DKpGTXRNvuzvCt7AJkjkjUnAEigE6A5UqSGXXmDW3q1bWyxqqIAqqAqqNAFAwAPLAFXa0RqhSlKAUpSgFa/aWwbe4/bwxyY5F0BI9DzFbCvDS1y0ZOLvF2Obdl1pGl3fRd2oaJ04GwOIKXmQgHmB+rU/GukgVz3dh+729eRY/aRl/uvG3++flXQ6ypdUyhOU1eTu/EUpStS4rD2rsiK4jMcyB1PjzB8VPMHzFZlKA55edkSlsxXBVfqvGHIHkQR+Vbvd/s9t7Yq7DvpVOVkcD2TjGUXkpwTrqdedSilAecNaja+6Npcj9fBGxP0uHhcejrgj51uKUtctGUou8XY51c9j6xsXsLqa1bIOAxZdOmhVvmTUb3y2XtdIB+ktHcQxMW7xccQB9n2sBW6jofWu01ZubVZEZHGVcFWHiCMEVngXZkdS2yb/sSl5rP85PmfM6bZ+ujA+WD+eDXkG0XeUKqYUe+W56+mg9Kkm9e7DWsxikGUOsT/AFlzoc9GGma1EFsEB4eupJ1OfWptK+paVTZnBuMWped0Xas3i+w3pn5VeFY20JcRnGSWwqgAkszHAUAakknkKucJpJpwBknTrU87P+yp7vhuL1SltoY4jlZJvN+qR+XNvIc972edkfAVutoKDIMNFbnBVD0aXo7jovIeZxjq4FAUW9ssaBEUKqgBVUAKAOQAHIVcpSgFKUoBSlKAUpSgFKUoBSlKAUpSgFKUoBXhr2tHvdsaS6tzHDPJA2QxeNmVyAG9nKkHXI69Kh5Ih5IjNwwi3jjJ0E0TLn1jJ/2KnsV0jEhWUkcwGBIzyzjlXzTtaKVCUuwRJgOVmeeeQAg456459cc67T2abmpZWwfgVZ5lHfcHuEKzmPA6ey4z5k1hTldtWMKU7tqxMqUpXQdApSlAKUpQClKUApSlAYG2diRXUfdzKGXmDyZT4qehrmm1+y+4jOYCJk6ahHHqCcH4H4V1qlAcSt9wr1zjuCv7zMgA9dc/IGugbpdn8doRLIRLOOTY9lMjB7seP7x19MmpbSgFKUoBSlKAUpSgFKUoBSlKAUpSgFKUoBSlKAUpSgFKUoDX3W79vLJ3ksMbvgDidFY4HLmPM1nquBgchypSoskQkloe0pSpJFKUoBSlKAUpSgFKUoBSlKAUpSgFKUoBSlKAUpSgFKUoBSlKAUpSgFKUoBSlKAUpSgP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70" name="Picture 6" descr="http://www.exphy.uni-duesseldorf.de/ResearchInst/Paulfa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635896" cy="2436298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79512" y="4365104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Same statyczne pola elektryczne nie wystarczą do stworzenia stabilnego punktu równowagi</a:t>
            </a:r>
            <a:endParaRPr lang="en-US" dirty="0"/>
          </a:p>
        </p:txBody>
      </p:sp>
      <p:pic>
        <p:nvPicPr>
          <p:cNvPr id="62472" name="Picture 8" descr="http://www.physik.hu-berlin.de/nano-en/forschung-en/np/potent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988840"/>
            <a:ext cx="4352925" cy="190500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611560" y="3861048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Pułapka Paula (Nobel 1989)</a:t>
            </a:r>
            <a:endParaRPr lang="en-US" dirty="0"/>
          </a:p>
        </p:txBody>
      </p:sp>
      <p:sp>
        <p:nvSpPr>
          <p:cNvPr id="10" name="Elipsa 9"/>
          <p:cNvSpPr/>
          <p:nvPr/>
        </p:nvSpPr>
        <p:spPr>
          <a:xfrm>
            <a:off x="4860032" y="5445224"/>
            <a:ext cx="792088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jon</a:t>
            </a:r>
          </a:p>
          <a:p>
            <a:pPr algn="ctr"/>
            <a:r>
              <a:rPr lang="pl-PL" dirty="0" smtClean="0"/>
              <a:t>+</a:t>
            </a:r>
            <a:endParaRPr lang="en-US" dirty="0"/>
          </a:p>
        </p:txBody>
      </p:sp>
      <p:sp>
        <p:nvSpPr>
          <p:cNvPr id="11" name="Elipsa 10"/>
          <p:cNvSpPr/>
          <p:nvPr/>
        </p:nvSpPr>
        <p:spPr>
          <a:xfrm>
            <a:off x="3203848" y="566124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+</a:t>
            </a:r>
            <a:endParaRPr lang="en-US" dirty="0"/>
          </a:p>
        </p:txBody>
      </p:sp>
      <p:sp>
        <p:nvSpPr>
          <p:cNvPr id="12" name="Elipsa 11"/>
          <p:cNvSpPr/>
          <p:nvPr/>
        </p:nvSpPr>
        <p:spPr>
          <a:xfrm>
            <a:off x="6804248" y="566124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+</a:t>
            </a:r>
            <a:endParaRPr lang="en-US" dirty="0"/>
          </a:p>
        </p:txBody>
      </p:sp>
      <p:cxnSp>
        <p:nvCxnSpPr>
          <p:cNvPr id="16" name="Łącznik prosty ze strzałką 15"/>
          <p:cNvCxnSpPr/>
          <p:nvPr/>
        </p:nvCxnSpPr>
        <p:spPr>
          <a:xfrm>
            <a:off x="4355976" y="587727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>
            <a:off x="5724128" y="5877272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5254171" y="6243397"/>
            <a:ext cx="0" cy="2819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V="1">
            <a:off x="5254171" y="5157192"/>
            <a:ext cx="0" cy="2862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Schłodzić pojedynczy jon</a:t>
            </a:r>
            <a:endParaRPr lang="en-US" dirty="0"/>
          </a:p>
        </p:txBody>
      </p:sp>
      <p:pic>
        <p:nvPicPr>
          <p:cNvPr id="63490" name="Picture 2" descr="http://www.mpq.mpg.de/%7Ehaensch/antihydrogen/trap_cooling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340768"/>
            <a:ext cx="4743450" cy="3838576"/>
          </a:xfrm>
          <a:prstGeom prst="rect">
            <a:avLst/>
          </a:prstGeom>
          <a:noFill/>
        </p:spPr>
      </p:pic>
      <p:cxnSp>
        <p:nvCxnSpPr>
          <p:cNvPr id="7" name="Łącznik prosty 6"/>
          <p:cNvCxnSpPr/>
          <p:nvPr/>
        </p:nvCxnSpPr>
        <p:spPr>
          <a:xfrm>
            <a:off x="5940152" y="3284984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4427984" y="13407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Stan podstawowy i wzbudzony jonu</a:t>
            </a:r>
            <a:endParaRPr lang="en-US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5940152" y="1988840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6804248" y="1988840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6876256" y="2564904"/>
            <a:ext cx="347781" cy="222352"/>
          </a:xfrm>
          <a:prstGeom prst="rect">
            <a:avLst/>
          </a:prstGeom>
          <a:noFill/>
          <a:ln/>
          <a:effectLst/>
        </p:spPr>
      </p:pic>
      <p:cxnSp>
        <p:nvCxnSpPr>
          <p:cNvPr id="20" name="Łącznik prosty ze strzałką 19"/>
          <p:cNvCxnSpPr/>
          <p:nvPr/>
        </p:nvCxnSpPr>
        <p:spPr>
          <a:xfrm flipV="1">
            <a:off x="6156176" y="2276872"/>
            <a:ext cx="0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179512" y="2852936"/>
            <a:ext cx="136815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Obraz 2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043608" y="3068960"/>
            <a:ext cx="221947" cy="157450"/>
          </a:xfrm>
          <a:prstGeom prst="rect">
            <a:avLst/>
          </a:prstGeom>
          <a:noFill/>
          <a:ln/>
          <a:effectLst/>
        </p:spPr>
      </p:pic>
      <p:pic>
        <p:nvPicPr>
          <p:cNvPr id="24" name="Obraz 2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868144" y="2564904"/>
            <a:ext cx="221947" cy="157450"/>
          </a:xfrm>
          <a:prstGeom prst="rect">
            <a:avLst/>
          </a:prstGeom>
          <a:noFill/>
          <a:ln/>
          <a:effectLst/>
        </p:spPr>
      </p:pic>
      <p:sp>
        <p:nvSpPr>
          <p:cNvPr id="25" name="pole tekstowe 24"/>
          <p:cNvSpPr txBox="1"/>
          <p:nvPr/>
        </p:nvSpPr>
        <p:spPr>
          <a:xfrm>
            <a:off x="4716016" y="3573016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Częstotliwość światła laserowego mniejsza niż rezonansowa</a:t>
            </a:r>
            <a:endParaRPr lang="en-US" dirty="0"/>
          </a:p>
        </p:txBody>
      </p:sp>
      <p:pic>
        <p:nvPicPr>
          <p:cNvPr id="63492" name="Picture 4" descr="http://saaubi.people.wm.edu/ResearchGroup/Research/UltraCold_Research/Apparatus_UltraCold/DopplerCooling_LabFrame1.jpg"/>
          <p:cNvPicPr>
            <a:picLocks noChangeAspect="1" noChangeArrowheads="1"/>
          </p:cNvPicPr>
          <p:nvPr/>
        </p:nvPicPr>
        <p:blipFill>
          <a:blip r:embed="rId11" cstate="print"/>
          <a:srcRect t="28346" b="4724"/>
          <a:stretch>
            <a:fillRect/>
          </a:stretch>
        </p:blipFill>
        <p:spPr bwMode="auto">
          <a:xfrm>
            <a:off x="2483768" y="5085184"/>
            <a:ext cx="6372225" cy="1160236"/>
          </a:xfrm>
          <a:prstGeom prst="rect">
            <a:avLst/>
          </a:prstGeom>
          <a:noFill/>
        </p:spPr>
      </p:pic>
      <p:sp>
        <p:nvSpPr>
          <p:cNvPr id="27" name="pole tekstowe 26"/>
          <p:cNvSpPr txBox="1"/>
          <p:nvPr/>
        </p:nvSpPr>
        <p:spPr>
          <a:xfrm>
            <a:off x="2843808" y="6211669"/>
            <a:ext cx="651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Dzięki efektowi Dopplera będzie </a:t>
            </a:r>
            <a:r>
              <a:rPr lang="pl-PL" dirty="0" err="1" smtClean="0"/>
              <a:t>częsciej</a:t>
            </a:r>
            <a:r>
              <a:rPr lang="pl-PL" dirty="0" smtClean="0"/>
              <a:t> pochłaniał fotony z przodu – będzie hamował (T ~ </a:t>
            </a:r>
            <a:r>
              <a:rPr lang="pl-PL" dirty="0" err="1" smtClean="0"/>
              <a:t>mK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28" name="Prostokąt 27"/>
          <p:cNvSpPr/>
          <p:nvPr/>
        </p:nvSpPr>
        <p:spPr>
          <a:xfrm>
            <a:off x="4932040" y="4365104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Cohen-</a:t>
            </a:r>
            <a:r>
              <a:rPr lang="en-US" dirty="0" err="1" smtClean="0"/>
              <a:t>Tannoudji</a:t>
            </a:r>
            <a:r>
              <a:rPr lang="pl-PL" dirty="0" smtClean="0"/>
              <a:t>,</a:t>
            </a:r>
            <a:r>
              <a:rPr lang="en-US" dirty="0" smtClean="0"/>
              <a:t> </a:t>
            </a:r>
            <a:r>
              <a:rPr lang="pl-PL" dirty="0" err="1" smtClean="0"/>
              <a:t>Chu</a:t>
            </a:r>
            <a:r>
              <a:rPr lang="pl-PL" dirty="0" smtClean="0"/>
              <a:t>, </a:t>
            </a:r>
            <a:r>
              <a:rPr lang="en-US" dirty="0" smtClean="0"/>
              <a:t>Phillips</a:t>
            </a:r>
            <a:r>
              <a:rPr lang="pl-PL" dirty="0" smtClean="0"/>
              <a:t> (Nobel 1997)</a:t>
            </a:r>
            <a:endParaRPr lang="en-US" dirty="0"/>
          </a:p>
        </p:txBody>
      </p:sp>
      <p:pic>
        <p:nvPicPr>
          <p:cNvPr id="21" name="Obraz 2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7236296" y="3212976"/>
            <a:ext cx="347148" cy="316796"/>
          </a:xfrm>
          <a:prstGeom prst="rect">
            <a:avLst/>
          </a:prstGeom>
          <a:noFill/>
          <a:ln/>
          <a:effectLst/>
        </p:spPr>
      </p:pic>
      <p:pic>
        <p:nvPicPr>
          <p:cNvPr id="29" name="Obraz 2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7236296" y="1844824"/>
            <a:ext cx="346516" cy="3162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Jon w superpozycji…</a:t>
            </a:r>
            <a:endParaRPr lang="en-US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5076056" y="2996952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5940152" y="1700808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372200" y="2852936"/>
            <a:ext cx="348615" cy="348615"/>
          </a:xfrm>
          <a:prstGeom prst="rect">
            <a:avLst/>
          </a:prstGeom>
          <a:noFill/>
          <a:ln/>
          <a:effectLst/>
        </p:spPr>
      </p:pic>
      <p:pic>
        <p:nvPicPr>
          <p:cNvPr id="8" name="Obraz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092280" y="1484784"/>
            <a:ext cx="347981" cy="347981"/>
          </a:xfrm>
          <a:prstGeom prst="rect">
            <a:avLst/>
          </a:prstGeom>
          <a:noFill/>
          <a:ln/>
          <a:effectLst/>
        </p:spPr>
      </p:pic>
      <p:cxnSp>
        <p:nvCxnSpPr>
          <p:cNvPr id="9" name="Łącznik prosty ze strzałką 8"/>
          <p:cNvCxnSpPr/>
          <p:nvPr/>
        </p:nvCxnSpPr>
        <p:spPr>
          <a:xfrm flipV="1">
            <a:off x="5580112" y="1700808"/>
            <a:ext cx="864096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539552" y="227687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Świecąc impulsem laserowym, można przygotować jon w stanie: </a:t>
            </a:r>
          </a:p>
          <a:p>
            <a:endParaRPr lang="en-US" dirty="0"/>
          </a:p>
        </p:txBody>
      </p:sp>
      <p:pic>
        <p:nvPicPr>
          <p:cNvPr id="17" name="Obraz 1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475656" y="3140968"/>
            <a:ext cx="1933867" cy="347981"/>
          </a:xfrm>
          <a:prstGeom prst="rect">
            <a:avLst/>
          </a:prstGeom>
          <a:noFill/>
          <a:ln/>
          <a:effectLst/>
        </p:spPr>
      </p:pic>
      <p:pic>
        <p:nvPicPr>
          <p:cNvPr id="19" name="Obraz 1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6300192" y="2132856"/>
            <a:ext cx="317661" cy="252988"/>
          </a:xfrm>
          <a:prstGeom prst="rect">
            <a:avLst/>
          </a:prstGeom>
          <a:noFill/>
          <a:ln/>
          <a:effectLst/>
        </p:spPr>
      </p:pic>
      <p:sp>
        <p:nvSpPr>
          <p:cNvPr id="20" name="pole tekstowe 19"/>
          <p:cNvSpPr txBox="1"/>
          <p:nvPr/>
        </p:nvSpPr>
        <p:spPr>
          <a:xfrm>
            <a:off x="539552" y="141277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Jeśli odpowiednio wybrany stan wzbudzony czas życia nawet 1s 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Zobaczyć pojedyncze jony</a:t>
            </a:r>
            <a:endParaRPr lang="en-US" dirty="0"/>
          </a:p>
        </p:txBody>
      </p:sp>
      <p:pic>
        <p:nvPicPr>
          <p:cNvPr id="64514" name="Picture 2" descr="http://www.toptica.com/typo3temp/pics/3c8a1b26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340767"/>
            <a:ext cx="3744416" cy="3635355"/>
          </a:xfrm>
          <a:prstGeom prst="rect">
            <a:avLst/>
          </a:prstGeom>
          <a:noFill/>
        </p:spPr>
      </p:pic>
      <p:grpSp>
        <p:nvGrpSpPr>
          <p:cNvPr id="16" name="Grupa 15"/>
          <p:cNvGrpSpPr/>
          <p:nvPr/>
        </p:nvGrpSpPr>
        <p:grpSpPr>
          <a:xfrm>
            <a:off x="5364088" y="1196751"/>
            <a:ext cx="2940269" cy="2292832"/>
            <a:chOff x="5364088" y="1196751"/>
            <a:chExt cx="2940269" cy="2292832"/>
          </a:xfrm>
        </p:grpSpPr>
        <p:cxnSp>
          <p:nvCxnSpPr>
            <p:cNvPr id="5" name="Łącznik prosty 4"/>
            <p:cNvCxnSpPr/>
            <p:nvPr/>
          </p:nvCxnSpPr>
          <p:spPr>
            <a:xfrm>
              <a:off x="5940152" y="3284984"/>
              <a:ext cx="10801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Łącznik prosty 5"/>
            <p:cNvCxnSpPr/>
            <p:nvPr/>
          </p:nvCxnSpPr>
          <p:spPr>
            <a:xfrm>
              <a:off x="6804248" y="1988840"/>
              <a:ext cx="10801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Obraz 6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tretch>
              <a:fillRect/>
            </a:stretch>
          </p:blipFill>
          <p:spPr bwMode="auto">
            <a:xfrm>
              <a:off x="7236296" y="3140968"/>
              <a:ext cx="348615" cy="34861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" name="Obraz 7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956376" y="1772816"/>
              <a:ext cx="347981" cy="34798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" name="Obraz 21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5723809" y="2204864"/>
              <a:ext cx="223635" cy="15864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1" name="Łącznik prosty 10"/>
            <p:cNvCxnSpPr/>
            <p:nvPr/>
          </p:nvCxnSpPr>
          <p:spPr>
            <a:xfrm>
              <a:off x="5364088" y="1412776"/>
              <a:ext cx="10801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Obraz 12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6516532" y="1196751"/>
              <a:ext cx="347348" cy="34734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5" name="Łącznik prosty ze strzałką 14"/>
            <p:cNvCxnSpPr/>
            <p:nvPr/>
          </p:nvCxnSpPr>
          <p:spPr>
            <a:xfrm flipH="1" flipV="1">
              <a:off x="5940152" y="1484784"/>
              <a:ext cx="432048" cy="17281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pole tekstowe 17"/>
          <p:cNvSpPr txBox="1"/>
          <p:nvPr/>
        </p:nvSpPr>
        <p:spPr>
          <a:xfrm>
            <a:off x="4823520" y="3501008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Jeśli stan jonu |0&gt;, jon zacznie świecić, jeśli |1&gt; nie</a:t>
            </a:r>
          </a:p>
          <a:p>
            <a:endParaRPr lang="en-US" dirty="0"/>
          </a:p>
        </p:txBody>
      </p:sp>
      <p:sp>
        <p:nvSpPr>
          <p:cNvPr id="66562" name="AutoShape 2" descr="data:image/jpeg;base64,/9j/4AAQSkZJRgABAQAAAQABAAD/2wCEAAkGBhQPERUUERQVFBUUFR8UGBQVFhUUFxgYFxoYFhYXFxUXGyYeFx0kHBUYHy8gJCcpLS0tFx8xQTAqNSYrLCkBCQoKDgwOGg8PGiwlHyQzLiwsNiwpLCwpLCoyLTM0LDUsLCwsLCwsKSwpMCwtKSwpNSwsKSkqLCwsKiwsLCwpLP/AABEIAMUBAAMBIgACEQEDEQH/xAAbAAADAQEBAQEAAAAAAAAAAAAABAUGAwIBB//EAEkQAAIBAgQBBwcJBAkEAwEAAAECAwARBAUSITEGEzI0QXOyIlFhcXSBsxQVIzNCVZGU0yQ1tMEHQ1JicoKhwvCSscPhg6KjVP/EABoBAAMBAQEBAAAAAAAAAAAAAAACAwEEBQb/xAA2EQACAQIBCgMHBAMBAQAAAAAAAQIDETEEEiEyM0FxgbHwE1HBQmGCkaGy0TRSwuEUIvGSBf/aAAwDAQACEQMRAD8A/caKKKAF8wzCPDxPLM6xxoNTOxsAB/zhSuB5RQYhwkTFy0STbRyaQkgLR6n06UJAvpYhrW23FN47BrNG0bcGFuANj2ML9oNiPSBWfyfkHHhZ4ZlkYmGAQAaY1L6Y44tTsqhnGmJSFJIB3HmoAuYXNoZmKxSxuw3Ko6MQBsbgG43IpuvzrlCY8vzJGw8cURbLsSfIjRNTIY5V6IFzdO2/b563IzVLbsCw0hlG5UuNS3HZcUucr2K+FLNUvMcorKYTlgH5ksSOdxCx20i1pIUkVb+uaM39B99ebE85DC5FtTxsQPSwPvrFNPApPJpwaUt5UoqRh89RpXGohRHGwBH9stc7D+9GP+Gq9MmmRnTlB2YV5c2BNr27Ba59AvtSKZ7ExkCtq5oKXsOGu+keva/vFeMPm4fENECpWxIYHtUhWX0m5Pq0mszkN4U9N1gR0yOVcNCLSNLsLkxBof2dogA6EWVWN/JJPlHjvXuZMUS7WkRdRZLyp5LaIAjvZ7CMMs10uR5XRO1nYsyeRHa9rYmNBa2yloQRftvqb8bVy5TY4NGUBIYOVI4XHNajt2j6RPeafx99ho5M3JR73fkXjwWJ1K2rEAanJBeJj0206hq0AGPSAADudwCL12w+GxACXEt7Nb6RfJck7yAu11I+zd7ejYj3mXK6ONniW5lFwBYWB0ytc73t9Cf+pfPVbE5lHGCXYCxIPE2IXnLG3bp39484rfGT8hHk842unpM1FhMYm98QxABAZ4NOrnFDbayW8kuQGJFjwBCgNRYTEaod51VWOsF43u11uTd/qz5Vh5VtXRWws7yozY4aAuhGokKOBPlEJcA7bFga54flTHIxCBtKRtIxI38k7W334N+AodZXs7GxyacoZ6Wg4Z3Dii0hh5y5RtBR0AtzRAUK7Aa+eKtqI6IPlfZqnlIcCQOHAEh0c4VYlSqm91Y7ai3G1uFgLVwzTPkiwzTKR0fJvbZjYLcX87Lt6a+coMSyowUkXhlO3G6oNJB4i1+ysdTRYIUJNr33+mJXorjDi1ckKwJHEdoszJw/xIw/ymlMlzxMYmuINp87ADtI4X/umluhfDlZu2GJRopTE5okbBWO9ixtuVUBmuRxsdDW9RrtPiQihjwLKu3ndgi/6sKLmZktGjE60VIhz28+JjK7YdEe4t5WtWY/9rW/132QyDlEZRitR2hlKqWtxJIC7cfKsB27281Lnot/jVLN2wt9bW6o0qsCLjcHcEV9qTycxmqDDqRucNHJfs3VRavvKfOPkeGeWxNiosLX8pgt9yPPW5ytcXwZOp4axvZFWipHzi3yaUjZoor6tjduaEmrcW4t2+an4cUJEZhcWLrv50ZkJ29K3oUkxZU5R0sYoqRkeOLDSzXIjQgG17c2hY+c7tx9NUsNiRIqsv2lDgdtmFxcdn/qtTuE6bg7M60UUVpMKKKKAPyn+lyEnGYYgXvhpVFuN9cW3prgvK2y4ltRLSODH9lgqjRHawIFlYn06POav8uMPzmZYELu4DEC/YGR22/+Pb8KyEmSlpokA3lgBCqpU61htb0kvGCf8Xvrz6zefo77ufVZBGm6EYz97+un7Rbk+xOLw99/p4xuQdg6AD3AAe6v0HPOUS4fCwrqAZoi6npWePRYbAi924HzV+e4KAw4pVcAGKUlxxtzJ1yW89ght/7rpPfmXQrZoxHGw47rz5bhfbepQk4po7cooQrVIyeCtzvdHXMs0dMW7IdJ8mPaxuIhFp4+cwqSO3cecV+t8pJzHhZXAuUXWB59JDW/0r8bkw+tImFtRSR2Yk3OhmuSTxNlr9b5ZYfnMHIt7XK72vwdT/Kr0W7SZ53/ANGEM+hH32fJpGEGbkHMLKPJaJtzxME6IOHY25qdh+UD4eTCykBygeUgkAsZJJlfyvSBxtxp3Oso0xGaPdp2mjZAt76cUTcdt/JX3LXKHk3zyISxCphY5LgDjPLJZSD6Gbf+76ak86+jvedsHQzbywbs/lmlXIM0d4lck3DqTvcMyafKYdpJUE1Iz7O5MTKgTcyxDUAbKxngiVgFJ2sVNrnsHm3MFlEoMWHB65hxIocFVV7FyL77WVuH9tbja9I8nVZ8XASCwSWNSbEhV1Kqg+YdgrHKVkhoU6cZSqK2hO3D/qa5CuJxkk7yz7ail2Pk761EJsLduv8A19FXOUuf6sSRFLqhYxsdJBUlUCN6eFwQONh6K9ZdkIbB4hibfV2Om31jREC/aFtw9PZXF+S4L4ZSdJmQX8nhZZCWsTuWEd/8w49paVtG/SN4lBy0+zdcrJ/S2g9Z5yiMsWHXfSCWJuDdFcIqj0Xh1WPoFeIc8UrKq7F1VBqtuDKpNt+Ok3t6D5qmZLhflDKrG4XQAu/CSaNCt+zeZj66sYLk8pxQ1gBflLQmO1rWQm4J22Po4rehOUnfzCUKNKLi9139biWNze4eGxN3KliRtacutvONIC22/wBKp4rlAZZMUDdFSCZFGom7yT7Gw2BPOBf+5rlk+Tpivk4kGlsQ2JZzbcMFSxUHzHcA33J89ZlQy2JBAcA/aAYcfeLge8A1jlJae+9I0aVKo81LSut2v4s/RPnYx42TSdJ5nEqNgbukskq29QJ/Cx7K7f0e5mkccUTX1Sq2ntF0LOQbcLq1x6PWL4PD5hpnlmVSQRKeF9IlV0Bb0XlW/r7a0PJXCuuYwAg2jjQNa5VWbCbb8ASF9+n0VWFRuSa8+pxZRkkY0pRf7b81f8otcqcaIcTiWJAPyVQt+1iuJVRb1sB7684TlHrhY7MxmhYMCLMVOHVuGw+rPv27KR5Qnns7hUKToMSkWvcC8jH1aX3v5jWQdpQnNA3XSstlB4MLi5Av9sXHC9q2dRxb5i0MkhUpxvjaL5do/QchxAlxGYkNqvEo1ee3Ogeva1ZjK8cUhnmY7SPDPoU9nymVWFiQDunb2Fb1S5OoWTMQNy2EiA9JMLAVGxmQO0OHMYLNzR1C2ws2IlO4/wALAee1ZKTsmvf1Hpwgpyi3+z5KKfoWE5RukBCeS2Hw8Kg+gRJKpvftZWBBHDbtpzlvjWbDSJ5Tc4wso3AIZH7eAspHvFZzA5JKkO9h8pVk0sCGDR+StyewiUn1WqthcRLjhhRdQ0yz7bqpMZULfj2A/iaFJtNPvu6FnSpwqKpG1k7vkr9Ys68o87aKJtABBlEXHY/s2HYMfSCSK75dy1VlXSSJCsjGPfSS0vOlb8OhrF+yx9F53zacVg5ftOmJMq7/AGTqw6Jv/ehUegW341GyPk22JR5DdVSIyKQL69DWYA+jzekVjnNO63jRoZO6WbPGLs+JUw/KiSJ007FMHcm6+XfCxupIINiGQH/1x1vI6djNIp1ECGOxuLLaTEALxvw93k+qsBhcKWhD26MEym4NztKqi/bpCgW7BYVsv6NsS7viOcADIEjPrV8QTw24sRtttTUZNyV+9BLL6UFRm4paLJ/+u/mX5czfEMFwU2G6OoswaY8bWCIyi397V6LdtPZcs4uMQYn4WeNXjve9wY2LWttvqN7nYW34ZjmcOCGuViquWIABIGhHmcgKNrhGY+c+umcszJMTGJI76SSPKUqwKsUZWU7ghlII9Fek72w0Hy28aooopDTHZ1hy+dYPT9jDySHf7IdIzt57yr7gaexGWftaMRdlJdbb2WR11HhsbJa/mJ89eMR++YfYJvj4atFzA16/tadN9+F78KRwTOmGUSikvJNfO/5ZjMLkUZix05uXZ8SpF9vJMqCw/wALMPf6BbvByOJMpZVAklZjvcsmrEBVI4bq8fuv5qv5tAEw2I0i2qN2PrKG/wD2qhSKmjonllS108X0tY/NsryELHIwU3w6ypcsdlK4pWHmY6tFbblGpOHYAXJKgDzksABRmWDWLDYgILakkc8TdnDMx39JrvmvQXvY/ipWKGbFo2rlDrVIzfn+PUhLlkc0eEP2GdzZT0tYebUD5iVv/m7K45blhWHFQbkwiJFAu31cET6Rfcgvf/qqxyQH7Dhu4TwiqUGEVGdhxkYM3DiFVB/oo/1rVBNJ94CzyhwlKHk9HHOuR8TlCpNhHUAc2OZFySQNBK2v6FYE8d6n4jk+mDjjVODY2JvtbDWtluSSd7n31oMy6cHff+OSjNMv58Ri9tEySn/IdVh6yBWuCd7CQyiSzbvRv5NnKLJwscsa6UV+iANlHNonD1oTUbB5dz0uFex+ijhfbsDRYhTf36f+XrWUhhows8gAsBFGAALDYzbD1bUzitAkK8kpedv66ELJ+TKwYmORr65MP5SngrxmEAix7Nh7vTT+MydI2R+LHEq4J2trJBHpFmNUJh+0R93J4oadrFBLQbPKKjak3u9WQIoArgLt+2SHz7vBI7cfSxNqhjkrHI2Gi0Bo4/lCuCWuQGMaNe/EFV7b8K28UAUsQOk2o9u9gPdsBXS1Y6aeI0cslDTHvQ16n5VDycvPiVKhUaAR7/ZlZIJT5At0S1/w9NafCYQRZlKBYAtAVA7FGHxMYH/5mqOWYVXxOLLb6Z122sdWHw/EH1Cn8ePpIO9/8UtJGmlp9511sslP/V74+ifoRsPkAfHyYng0cwAN+KnDIpBFuwtces19z/I41YSqpDaGW4vYKgklAHmu+591WMv+sn70fBhrtmEZaKRVFyUYAeckECnzFZnJ/kTU46cElysZuHLuZkxRsoV8MhGnbg8/EAdilB7rdlXMpwijDRoVFjGLrb+0Ltf3k/jSWYi3PA//AMo/7v5qu0RikzK9WUopvf6JGVzfKREkQG7CfSm54MBseAudC0vyJyL5O5DE6oIzEBe4tJK73t2NZEvb1dlW+UP9R7Qn8685R1jEetfFLS5qz0X8ebyeSvjp+v8AbFeS+XiIFf7UKO19t5JMQ7eK3uqzHlsaxmNVAVgQQNr3Fib8bkdvHtrnD1mTuo/FPT1UjFJWOSvUlKblfGz+h+f5lgWMKpYKZedtfYXkjQajbfdrk9vE1q8jwSLzkiqA8ksgYj7WiaXTf0jURf1eYUrypg3he/B9FvWC1/8A6f61ZwmG5tSAb3Zn/wCt2e3u1W91LGNpHRXrudJe+/X/AIZvlxjAFRPkpxbA85zXNSuO1QQ6KQpvxDbFbiqvJuS+HW6hGJZ2QRvDYs7m/NyeXub+UbajdrC9hO5d4jDxQh8RAJzchRfQfJVpH+k4qNMZNvtEAWp7kvHBzOrDxCJS7obWJJikeO5biwupIueBrrezR5i1ixRSGfSyphpWw+nnQhKlwSBbidI3YgXIXa5AFxe4xnJflZjJ8ZBHKPIkwqSMOa09LDwymXV2Xld4/wCz5Om1wTURy5iP3zD7BN8fDVpqxWBkxLZxH8qSFD8hm0czJJJcc/hr6tcaWPDhetrQAlnfVpu6fwGnBSed9Wm7p/AacFZvKPUXF+gnnfVpu6fwGjNegvex/FSjO+rTd0/gNGa9Be9j+KlLLeUh7PH8CvJDqOG7hPCKr1I5IdQw3cJ4RVethqoXKNrLi+pynwwcqTfyG1C3nsy7+5jXWiimJXCiiigwKKKKACiiigCRk3WMb36fw8FNZh04O9PwpaVybrGN79P4eCmsw6cHen4UtIsOfqdU9p8K+w+Zf9ZP3o+DDT1I5f8AWT96Pgw09TIjUx5LoRc26U/s3+56tVFzfpT+zf7nq1SrFj1NSPe5EjlD/Ue0J/OvOUdYxHrXxS165Q/1HtCfzrzlHWMR618UtK9bvyLLYPh/JDcPWZO6j8U9PUjD1mTuo/FPT1URzVMeS6EXlR0Iu+Hgkq1UXlR0Iu+Hgkq1WLFjz2ceZkP6QcZJEsNuaaNnYPDJEJQ+mN5LkM6rpXRr3K2Kg3NtJqcjZy+DQsQSGdbBVQLpkdebCISFCadAFzYKNzxrpygw8zc02H5kmOTUwmYqpUo6EahGxB8vst7xcFvKISkKK0cURAI5uElo1FzbSSi9lj0RuT666G14aRzJf7DlFFFRGMziP3zD7BN8fDVpqzOI/fMPsE3x8NWmoASzvq03dP4DTgpPO+rTd0/gNOCs3lHqLi/QTzvq03dP4DRmvQXvY/ipRnfVpu6fwGjNegvex/FSllvKQ9nj+BXkh1DDdwnhFV6kckOoYbuE8IqvWw1ULlG1lxfUKKKKYiFFFFABRRRQAUUUUASMm6xje/T+HgprMOnB3p+FLSuTdYxvfp/DwU1mHTg70/ClpFhz9TqntPhX2HzL/rJ+9HwYaepHL/rJ+9HwYaepkRqY8l0IubdKf2b/AHPVqoub9Kf2b/c9WqVYsepqR73Ikcof6j2hP515yjrGI9a+KWvXKH+o9oT+deco6xiPWvilpXrd+RZbB8P5Ibh6zJ3Ufinp6kYesyd1H4p6eqiOapjyXQi8qOhF3w8ElWqi8qOhF3w8ElWqxYseezjzMty/y8YmKKHUVaWUoo060JMcly41C2hbyA32ZFNjwp/keVOEQqWN3kLal0kSGWQyrpubAOWUC52A3PGkf6QMaIoE1hOaeULKzwfKVVbEqxjPk9MILnz7XNganJmUNhoyG1AXUHmThxZWKgCE9AC1vdftrpd/CXE5VrFSiiioDmZxH75h9gm+Phq01ZrEfvmH2Cb4+GrS0AJZ31abun8BpwUnnfVpu6fwGnBWbyj1FxfoJ531abun8BozXoL3sfxUozvq03dP4DRmvQXvY/ipSy3lIezx/AryQ6jhu4Twiq9SOSHUMN3CeEVXrYaqFyjay4vqFFFFMRCiiigAooooAKKKKAJGTdYxvfp/DwU1mHTg70/ClpXJusY3v0/h4KazDpwd6fhS0iw5+p1T2nwr7D5l/wBZP3o+DDT1I5f9ZP3o+DDT1MiNTHkuhFzbpT+zf7nq1UXN+lP7N/uerVKsWPU1I97kSOUP9R7Qn8685R1jEetfFLX3lP8AVxe1QfHjr5lHWMR618UtK9ctHYN94obh6zJ3Ufinp6kYesyd1H4p6eqiOapjyXQi8qOhF3w8ElWqi8qOhF3w8ElWqxYseezjzMr/AEg4aOWGKORjHrl0CTyObTVHIrNJrYC2gtbe+orbfY0ORxU4NCoYamkY6tO7tK7SMNJKlS5YqQSCpXc0j/SFmcmHw4eMpYsVYOFa9430toIOoI+mRrAnShO9jVLkvO74ZeccOyvJHqAVbiOV41uFAAYKoBsALg10u/hLicq1itRRSkOaxPK8KuDJGAXUX8nUARqPAEhgbeY1Aci4j98w+wTfHw1aWsziP3zD7BN8fDVpqAEs76tN3T+A04KTzvq03dP4DTgrN5R6i4v0E876tN3T+A0Zr0F72P4qUZ31abun8BozToL3sfxUpZbykPZ4/gV5IdRw3cJ4RVepHJDqOG7hPCKr1sNVC5RtZcX1CiiimIhRRRQAUUUUAFFFFAEjJusY3v0/h4KazDpwd6fhS0rk3WMb36fw8FNZh04O9PwpaRYc/U6p7T4V9p8y/wCsn70fBhp6kcv+sn70fBhp6mRGpjyXQi5t0p/Zv9z1aqLm/Sn9m/3PVqlWLHqake9yI/Kf6uL2qD48dfMo6xiPWvilr7yn+ri9qg+PHXzKOsYj1r4paV6/fvLx/Tvn1iNw9Zk7qPxT09SMPWZO6j8U9PVRHLUx5LoReVHQi74eCSrVReVHQi74eCSrVYsWPPZx5mY5fYTnIUvHrQSfSWkjhZUZHQlZZGAW+sLbfUGK7XuKvJ2ILh0CxmMG7aWdZGJZixcuhIYuSXuD9qkOWeWvPHHzUbSPHKHAAhZBYEXkjmdVcWJAsbgkHsr3yGRVwMQUOAutSr6QwYSOHBVPJSzBgEHRFl7K6HslxOVaxeqJl/JvmcXLiBJZZQbxKpUFiVJkkOo84w0kKbCysRuLWt0VEcxeDyLD4TOYxhoY4Q+AlLc2gTURPhrE24nc/jW0rM4j98w+wTfHw1aagBLO+rTd0/gNOCk876tN3T+A04KzeUeouL9BPO+rTd0/gNGa9Be9j+KlGd9Wm7p/AaM06C97H8VKWW8pD2eP4FeSHUcN3CeEVXqRyQ6hhu4Twiq9bDVQuUbWXF9QooopiIUUUUAFFFFABRRRQBIybrGN79P4eCmsw6cHen4UtK5N1jG9+n8PBTWYdODvT8KWkWHP1Oqe0+FfafMv+sn70fBhp6kcv+sn70fBhp6mRGpjyXQi5xs0t/tYY2/yMdXxF/GrVRc+4n2eXzeeGrVLHWY9TZxfEj8p/q4vaoPjx18yjrGI9a+KWvvKf6uL2qD48dfMo6xiPWvilpXr9+8vH9O+fWI3D1mTuo/FPT1Iw9Zk7qPxT09VEctTHkuhF5UdCLvh4JKtVF5UdCLvh4JKtVixY89nHmYzltMJJVifmiiostpcL8pGp5Vw6kfSpY3kF9uFz6K02S5ecPAkR5vyLj6KPmUtckWj1NbY+c3Nz21zzLk7hsUwaeGOVlFgXUEgXvb8aZwOAjw6COFFRFvZVFgLksbD1kn31eU04qKOZLTcYoooqQxmcR++YfYJvj4atNWZxH75h9gm+Phq01ACWd9Wm7p/AacFJ531abun8BpwVm8o9RcX6Ced9Wm7p/AaM16C97H8VKM76tN3T+A0Zp0F72P4qUst5SHs8fwK8kOoYbuE8IqvUjkh1DDdwnhFP4/GCGNnIZgvYtieIGwJHnraemKFyjaz4vqMUVOgztGcIyvGzXtrCgHSUWwdWKkkyAWBvcHzU0MfGbWkTygWHlLuo4sN9wPPTuLRE70UuMwj3+kTyQWPlLsqkqxO+wBBBPZY19+XR/206HOdIdD+3x6Pp4UWYHeiuAx0Z+2nR19JeiACW48LMpv6R569R4pGICspJXWACCSp4MB2j08KLAdaKUxeaRxK7M6/R2DDUtwWtpBufJvcWvbj5q5ZRnaYoMYw1l2udNr7grdWO4I39YIuCCTNdrmXOGTdYxvfp/DwU1mHTg70/ClpXJusY3v0/h4KazDpwd6fhS1NYc/U657T4V9h8y/6yfvR8GGnqRy/6yfvR8GGnqZEamPJdCLn3E+zy9nphq1UXPuJ9nl7PTDVqljrMpU2cOZH5T/Vxe1QfHjr5lHWMR618UtfeU/1cXtUHx46+ZR1jEetfFLSvX795aP6d8+sRuHrMndR+KenqkxTn5c6dnyZG9NxJMP51Wp4nNVVmuC6EXlR0Iu+Hgkq1UXlR0Iu+Hgkq1QsWNPZx5hRRRTEAooooAzOI/fMPsE3x8NWmrM4j98w+wTfHw1aagBLO+rTd0/gNOCvE8IkVlYXVgVI3GxFjuPQa6Vm8dv/AFS4+glnQ/Z5tifon2G5PknhUFOVCzRYUENrmnVbOuhhzZWRjp7R0Rcf2gfXqiKymD5JgY95mQaEKc1ctsFhRAfM24tvfo3qc1K6sdeTSpZslU3aVxwt87PkU+SUgGCwykgNzKDSbA9Hzf5W/A+anc2wRnheMFQXFrspdbXF7qGF9r9tRpI5V1LBcSiaQtp0AaXSb5OW18UF4ht2ow3sa5yRYoNdBPoVWKIWjJveHSHJa7G/PGxYi1vVXTCnm20nFUqZ8nK2LHsbkOtk5po41iXyUCXs3ORTKbBgAt4QLW4E2IpZuSjFSrSo11YG8XEnntO2u2kc+bjtsNxXbHxTtMQOfEZkS5QxL5HNyBwDfUBq0XPSudjYbcMYuLaOIjng4wzFlQwgc/8ARabgmx31m19O2/GxdX0K6J6Do/JXclTGCVW10fyWVY08jRKukWjuLeUCePZXSTk2SjJrUq2lt47HXGsaC2hgFQiIXUAHyiARSWMwWJk8gGZVGtBYpdgSdJdjJexSwuQTx2BANeIosWFddM4BRdPlIzXBsRr54W8m262tb7RuW3T+4NHkMLyTK9FoU+mE5tCwuVTSAx5y5Gq7Enfc9pvTmFyULMJS0bFgW2Ug6ioUlPLsFsfMT5R33qW2AxAdl0OySSNr1MrqyyABrguABw4qeDWC/a9YXA4hbEK4dYZY43kMbFWKQadRB6JkRyABbhsBYUO73maPIfl5OsddpF3Yst0JsGmE7BrMNW4sLWsD21RyzBmFSrENeR3uqldndntYk3I1Wv6KlSQTjDKqmZnL9pRH02Ngz6yVF7eUCxva4ZbrUvF5bitMkaJKUczjd1IKyc8yEEyjT5TR9hbjuBcUtr6GzcNxdynyZ8XfbVOum+2q2Hhvbz8D+BrrnOIWLmpHOlEkLMx4Ac1LufeQPWQO2o+NglDTFtah1AhQ6COc0rzdyGJMgdSSQOA3JArQZjlyYmJopRdG4jhwIYfgQD7qjKGbHQzpjVUppyw0LlawlyfxgmOIcEEGcgFTcELHGoIPbcC9V6QyTJkwcIijuVBJubajqJO5AFzva/oFP0sb20mVnFzeZhu4GY5a40whCoB1gxG4vtJLh1bt42O1aep2aZKuIZGY2KB1GwO0i6SRfgRYG/r8+1GsinnNj1JxdKEVir3+ZH5T/Vxe1QfHjrlkk4bFYtQD5DIp9Nw77e5x+FV8ThVk06vssHHDipuOPp391eMPlyRySSKLNKQWPn0jSNvV/wA4UOLzrjRqxVJweP8Aa9EydF+8X9lT4stWq5HDDWH3uFKeixIP8q60yViNSWdbgkZ3lrKVjgttfFRKfUxZSPwJrRVxxeEWVdLecEcLgjzebze812rEtLZsppwjHyuFFFFMSCsjknKuafM8RhXVObiD2sGDjR8n0lje3l885Gw+r2vvWur4FF79poAwmaY3Fpm0JTDRSP8AIpgEGJKjRz2HJYs8IsbhRpAPS47b1fnrMvu6L86v6NNjlbCcd8j0vzlunZdF9AlK3vq6BBva3Ze9XKAMx89Zl93RfnV/Ro+esy+7ovzq/o1p6KAMx89Zl93R/nV/RpTNuV2OwkMk82XxiOJS7EYxSbDjYczvWyqXyj5QR4GHnJQSGcRhQUFy3nZyFUBQzEsQAFNAEz55zL7ui/Or+jR89Zl93RfnV/RrSQyalB84B4g8d+I2Pur3QBmPnrMvu6P86v6NHz1mX3dF+dX9GtPRQBmPnrMvu6L86v6NKYDldjp2lWPL47wS8y98Yos4VHNvodxpkXf01p80zJcNC8rh2VBfSis7nsAVV3JJIHvqHlHL7D4meOFEkDTRLMCQuka4lnCMVYnVzbA36PZckUAHz1mX3dF+dX9Gj56zL7ui/Or+jWnooAzHz1mX3dH+dX9Gj56zL7vi/Or+jWnooAxmL5W46KSGN8vj1zsUj/bFI1KjSNc8zt5KNTnz1mX3dF+dX9GvWbcuoMNLNG6SlsPEspIQBWMjrEiIzEBmJkUX6I1bsLG17BYoSxpIODqGFmVtiLjykJU+sEigDP8Az1mX3dH+dX9Gj56zL7ui/Or+jWnooAzHz1mX3dH+dX9Gj56zL7ui/Or+jWnqbygzsYKBp2jeREBZ9Gi6qqlmY62W+y2sLkkgW3oAiYPlLmE0aSJl8ZWRQ6/tqg6WAI25nbY12+esy+7ovzq/o03kXK2LGSyxRq6mHtYKAwEksBK2JIs8DixA4A9tXKAMx89Zl93RfnV/Ro+esy+7ovzq/o1p6KAMx89Zl93R/nV/Rrpk3KWeTFthsThlgcQ8+Cs4mBXXzdrBFtvf8K0dZZOX8JmWExSJM0vMlHMK6SEjkuX5zSRaeMaQS2prW40AamiiigAooooAmDk3B8q+VaPprW1amt0QmrTfTq0gLqtewtVOiigAooooAKTzXKkxUZjl1aTx0O8Z7QRqQg2IJBHAg05RQBzw+HWNFRAFVFCqo4AKLAD1AV0oooAKKKKAPEsQdSrcGBB7NjsajZfyMwuHljljjIeKNYlOtyAqIIlNibFtChdR3sKuVwxsrojGNOccDZNQS5/xHYUAd6Ky2C5cXjWSeIwo6yOp184SsKs8hsibW0nYkX7L07ByzwzuU1OpGq7SRSxqObUSMC7qADoIf/CQao6cluMzkXKKjJytgaCWZS2mEanUoyPa11IRwDZuw8D7jbxiOVsaGRNMjSQprkVUYqtkEjJzttGoKwO5F7jz1mZLyC6GsZyfimkaVg4kaMQ60kkjIRX50WKsLHVvf3cNqay7L0w0SQxLpjjUIi7myqLAXO5rrDMHUMpuGAYHzgi4Ne6Q0KKKKACkc2yePFKqyarI4kXSzJZ1vpJsd7E3F+BAPEAh6igCZlvJ2DDSSSxKQ8vTJZm+08hABNlBeWRzbtc1ToooAKKKKACoUfIvDBEjtIyRvziq00pBbWsl3Gr6T6RFfyr+Vc9pvdooAKKKKACiiigAooooAKKKKACiiigAooooAKKKKACiiigDPy8jIWhSItJpjSWMEMt7YhWV7+Ta4DG23m417bkfAXLMXa7MxUsNJ5yBMMwNgDbQgOxvcnfsoop/El5mWQm/I2KDB4mKNmtKhuSsQI0g6R9Gi6gD2m5NzvS2d5HHLG2NJbnHw+kL5GleeTmzuqh2ADnyS1r72BsQUVSM5XvfeK0jW4XDiNFQXIRQovxsosL/AIV1ooqA4UUUUAFFFFABRRRQAUUUUAFFFFAH/9k="/>
          <p:cNvSpPr>
            <a:spLocks noChangeAspect="1" noChangeArrowheads="1"/>
          </p:cNvSpPr>
          <p:nvPr/>
        </p:nvSpPr>
        <p:spPr bwMode="auto">
          <a:xfrm>
            <a:off x="155575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4" name="AutoShape 4" descr="data:image/jpeg;base64,/9j/4AAQSkZJRgABAQAAAQABAAD/2wCEAAkGBhQPERUUERQVFBUUFR8UGBQVFhUUFxgYFxoYFhYXFxUXGyYeFx0kHBUYHy8gJCcpLS0tFx8xQTAqNSYrLCkBCQoKDgwOGg8PGiwlHyQzLiwsNiwpLCwpLCoyLTM0LDUsLCwsLCwsKSwpMCwtKSwpNSwsKSkqLCwsKiwsLCwpLP/AABEIAMUBAAMBIgACEQEDEQH/xAAbAAADAQEBAQEAAAAAAAAAAAAABAUGAwIBB//EAEkQAAIBAgQBBwcJBAkEAwEAAAECAwARBAUSITEGEzI0QXOyIlFhcXSBsxQVIzNCVZGU0yQ1tMEHQ1JicoKhwvCSscPhg6KjVP/EABoBAAMBAQEBAAAAAAAAAAAAAAACAwEEBQb/xAA2EQACAQIBCgMHBAMBAQAAAAAAAQIDETEEEiEyM0FxgbHwE1HBQmGCkaGy0TRSwuEUIvGSBf/aAAwDAQACEQMRAD8A/caKKKAF8wzCPDxPLM6xxoNTOxsAB/zhSuB5RQYhwkTFy0STbRyaQkgLR6n06UJAvpYhrW23FN47BrNG0bcGFuANj2ML9oNiPSBWfyfkHHhZ4ZlkYmGAQAaY1L6Y44tTsqhnGmJSFJIB3HmoAuYXNoZmKxSxuw3Ko6MQBsbgG43IpuvzrlCY8vzJGw8cURbLsSfIjRNTIY5V6IFzdO2/b563IzVLbsCw0hlG5UuNS3HZcUucr2K+FLNUvMcorKYTlgH5ksSOdxCx20i1pIUkVb+uaM39B99ebE85DC5FtTxsQPSwPvrFNPApPJpwaUt5UoqRh89RpXGohRHGwBH9stc7D+9GP+Gq9MmmRnTlB2YV5c2BNr27Ba59AvtSKZ7ExkCtq5oKXsOGu+keva/vFeMPm4fENECpWxIYHtUhWX0m5Pq0mszkN4U9N1gR0yOVcNCLSNLsLkxBof2dogA6EWVWN/JJPlHjvXuZMUS7WkRdRZLyp5LaIAjvZ7CMMs10uR5XRO1nYsyeRHa9rYmNBa2yloQRftvqb8bVy5TY4NGUBIYOVI4XHNajt2j6RPeafx99ho5M3JR73fkXjwWJ1K2rEAanJBeJj0206hq0AGPSAADudwCL12w+GxACXEt7Nb6RfJck7yAu11I+zd7ejYj3mXK6ONniW5lFwBYWB0ytc73t9Cf+pfPVbE5lHGCXYCxIPE2IXnLG3bp39484rfGT8hHk842unpM1FhMYm98QxABAZ4NOrnFDbayW8kuQGJFjwBCgNRYTEaod51VWOsF43u11uTd/qz5Vh5VtXRWws7yozY4aAuhGokKOBPlEJcA7bFga54flTHIxCBtKRtIxI38k7W334N+AodZXs7GxyacoZ6Wg4Z3Dii0hh5y5RtBR0AtzRAUK7Aa+eKtqI6IPlfZqnlIcCQOHAEh0c4VYlSqm91Y7ai3G1uFgLVwzTPkiwzTKR0fJvbZjYLcX87Lt6a+coMSyowUkXhlO3G6oNJB4i1+ysdTRYIUJNr33+mJXorjDi1ckKwJHEdoszJw/xIw/ymlMlzxMYmuINp87ADtI4X/umluhfDlZu2GJRopTE5okbBWO9ixtuVUBmuRxsdDW9RrtPiQihjwLKu3ndgi/6sKLmZktGjE60VIhz28+JjK7YdEe4t5WtWY/9rW/132QyDlEZRitR2hlKqWtxJIC7cfKsB27281Lnot/jVLN2wt9bW6o0qsCLjcHcEV9qTycxmqDDqRucNHJfs3VRavvKfOPkeGeWxNiosLX8pgt9yPPW5ytcXwZOp4axvZFWipHzi3yaUjZoor6tjduaEmrcW4t2+an4cUJEZhcWLrv50ZkJ29K3oUkxZU5R0sYoqRkeOLDSzXIjQgG17c2hY+c7tx9NUsNiRIqsv2lDgdtmFxcdn/qtTuE6bg7M60UUVpMKKKKAPyn+lyEnGYYgXvhpVFuN9cW3prgvK2y4ltRLSODH9lgqjRHawIFlYn06POav8uMPzmZYELu4DEC/YGR22/+Pb8KyEmSlpokA3lgBCqpU61htb0kvGCf8Xvrz6zefo77ufVZBGm6EYz97+un7Rbk+xOLw99/p4xuQdg6AD3AAe6v0HPOUS4fCwrqAZoi6npWePRYbAi924HzV+e4KAw4pVcAGKUlxxtzJ1yW89ght/7rpPfmXQrZoxHGw47rz5bhfbepQk4po7cooQrVIyeCtzvdHXMs0dMW7IdJ8mPaxuIhFp4+cwqSO3cecV+t8pJzHhZXAuUXWB59JDW/0r8bkw+tImFtRSR2Yk3OhmuSTxNlr9b5ZYfnMHIt7XK72vwdT/Kr0W7SZ53/ANGEM+hH32fJpGEGbkHMLKPJaJtzxME6IOHY25qdh+UD4eTCykBygeUgkAsZJJlfyvSBxtxp3Oso0xGaPdp2mjZAt76cUTcdt/JX3LXKHk3zyISxCphY5LgDjPLJZSD6Gbf+76ak86+jvedsHQzbywbs/lmlXIM0d4lck3DqTvcMyafKYdpJUE1Iz7O5MTKgTcyxDUAbKxngiVgFJ2sVNrnsHm3MFlEoMWHB65hxIocFVV7FyL77WVuH9tbja9I8nVZ8XASCwSWNSbEhV1Kqg+YdgrHKVkhoU6cZSqK2hO3D/qa5CuJxkk7yz7ail2Pk761EJsLduv8A19FXOUuf6sSRFLqhYxsdJBUlUCN6eFwQONh6K9ZdkIbB4hibfV2Om31jREC/aFtw9PZXF+S4L4ZSdJmQX8nhZZCWsTuWEd/8w49paVtG/SN4lBy0+zdcrJ/S2g9Z5yiMsWHXfSCWJuDdFcIqj0Xh1WPoFeIc8UrKq7F1VBqtuDKpNt+Ok3t6D5qmZLhflDKrG4XQAu/CSaNCt+zeZj66sYLk8pxQ1gBflLQmO1rWQm4J22Po4rehOUnfzCUKNKLi9139biWNze4eGxN3KliRtacutvONIC22/wBKp4rlAZZMUDdFSCZFGom7yT7Gw2BPOBf+5rlk+Tpivk4kGlsQ2JZzbcMFSxUHzHcA33J89ZlQy2JBAcA/aAYcfeLge8A1jlJae+9I0aVKo81LSut2v4s/RPnYx42TSdJ5nEqNgbukskq29QJ/Cx7K7f0e5mkccUTX1Sq2ntF0LOQbcLq1x6PWL4PD5hpnlmVSQRKeF9IlV0Bb0XlW/r7a0PJXCuuYwAg2jjQNa5VWbCbb8ASF9+n0VWFRuSa8+pxZRkkY0pRf7b81f8otcqcaIcTiWJAPyVQt+1iuJVRb1sB7684TlHrhY7MxmhYMCLMVOHVuGw+rPv27KR5Qnns7hUKToMSkWvcC8jH1aX3v5jWQdpQnNA3XSstlB4MLi5Av9sXHC9q2dRxb5i0MkhUpxvjaL5do/QchxAlxGYkNqvEo1ee3Ogeva1ZjK8cUhnmY7SPDPoU9nymVWFiQDunb2Fb1S5OoWTMQNy2EiA9JMLAVGxmQO0OHMYLNzR1C2ws2IlO4/wALAee1ZKTsmvf1Hpwgpyi3+z5KKfoWE5RukBCeS2Hw8Kg+gRJKpvftZWBBHDbtpzlvjWbDSJ5Tc4wso3AIZH7eAspHvFZzA5JKkO9h8pVk0sCGDR+StyewiUn1WqthcRLjhhRdQ0yz7bqpMZULfj2A/iaFJtNPvu6FnSpwqKpG1k7vkr9Ys68o87aKJtABBlEXHY/s2HYMfSCSK75dy1VlXSSJCsjGPfSS0vOlb8OhrF+yx9F53zacVg5ftOmJMq7/AGTqw6Jv/ehUegW341GyPk22JR5DdVSIyKQL69DWYA+jzekVjnNO63jRoZO6WbPGLs+JUw/KiSJ007FMHcm6+XfCxupIINiGQH/1x1vI6djNIp1ECGOxuLLaTEALxvw93k+qsBhcKWhD26MEym4NztKqi/bpCgW7BYVsv6NsS7viOcADIEjPrV8QTw24sRtttTUZNyV+9BLL6UFRm4paLJ/+u/mX5czfEMFwU2G6OoswaY8bWCIyi397V6LdtPZcs4uMQYn4WeNXjve9wY2LWttvqN7nYW34ZjmcOCGuViquWIABIGhHmcgKNrhGY+c+umcszJMTGJI76SSPKUqwKsUZWU7ghlII9Fek72w0Hy28aooopDTHZ1hy+dYPT9jDySHf7IdIzt57yr7gaexGWftaMRdlJdbb2WR11HhsbJa/mJ89eMR++YfYJvj4atFzA16/tadN9+F78KRwTOmGUSikvJNfO/5ZjMLkUZix05uXZ8SpF9vJMqCw/wALMPf6BbvByOJMpZVAklZjvcsmrEBVI4bq8fuv5qv5tAEw2I0i2qN2PrKG/wD2qhSKmjonllS108X0tY/NsryELHIwU3w6ypcsdlK4pWHmY6tFbblGpOHYAXJKgDzksABRmWDWLDYgILakkc8TdnDMx39JrvmvQXvY/ipWKGbFo2rlDrVIzfn+PUhLlkc0eEP2GdzZT0tYebUD5iVv/m7K45blhWHFQbkwiJFAu31cET6Rfcgvf/qqxyQH7Dhu4TwiqUGEVGdhxkYM3DiFVB/oo/1rVBNJ94CzyhwlKHk9HHOuR8TlCpNhHUAc2OZFySQNBK2v6FYE8d6n4jk+mDjjVODY2JvtbDWtluSSd7n31oMy6cHff+OSjNMv58Ri9tEySn/IdVh6yBWuCd7CQyiSzbvRv5NnKLJwscsa6UV+iANlHNonD1oTUbB5dz0uFex+ijhfbsDRYhTf36f+XrWUhhows8gAsBFGAALDYzbD1bUzitAkK8kpedv66ELJ+TKwYmORr65MP5SngrxmEAix7Nh7vTT+MydI2R+LHEq4J2trJBHpFmNUJh+0R93J4oadrFBLQbPKKjak3u9WQIoArgLt+2SHz7vBI7cfSxNqhjkrHI2Gi0Bo4/lCuCWuQGMaNe/EFV7b8K28UAUsQOk2o9u9gPdsBXS1Y6aeI0cslDTHvQ16n5VDycvPiVKhUaAR7/ZlZIJT5At0S1/w9NafCYQRZlKBYAtAVA7FGHxMYH/5mqOWYVXxOLLb6Z122sdWHw/EH1Cn8ePpIO9/8UtJGmlp9511sslP/V74+ifoRsPkAfHyYng0cwAN+KnDIpBFuwtces19z/I41YSqpDaGW4vYKgklAHmu+591WMv+sn70fBhrtmEZaKRVFyUYAeckECnzFZnJ/kTU46cElysZuHLuZkxRsoV8MhGnbg8/EAdilB7rdlXMpwijDRoVFjGLrb+0Ltf3k/jSWYi3PA//AMo/7v5qu0RikzK9WUopvf6JGVzfKREkQG7CfSm54MBseAudC0vyJyL5O5DE6oIzEBe4tJK73t2NZEvb1dlW+UP9R7Qn8685R1jEetfFLS5qz0X8ebyeSvjp+v8AbFeS+XiIFf7UKO19t5JMQ7eK3uqzHlsaxmNVAVgQQNr3Fib8bkdvHtrnD1mTuo/FPT1UjFJWOSvUlKblfGz+h+f5lgWMKpYKZedtfYXkjQajbfdrk9vE1q8jwSLzkiqA8ksgYj7WiaXTf0jURf1eYUrypg3he/B9FvWC1/8A6f61ZwmG5tSAb3Zn/wCt2e3u1W91LGNpHRXrudJe+/X/AIZvlxjAFRPkpxbA85zXNSuO1QQ6KQpvxDbFbiqvJuS+HW6hGJZ2QRvDYs7m/NyeXub+UbajdrC9hO5d4jDxQh8RAJzchRfQfJVpH+k4qNMZNvtEAWp7kvHBzOrDxCJS7obWJJikeO5biwupIueBrrezR5i1ixRSGfSyphpWw+nnQhKlwSBbidI3YgXIXa5AFxe4xnJflZjJ8ZBHKPIkwqSMOa09LDwymXV2Xld4/wCz5Om1wTURy5iP3zD7BN8fDVpqxWBkxLZxH8qSFD8hm0czJJJcc/hr6tcaWPDhetrQAlnfVpu6fwGnBSed9Wm7p/AacFZvKPUXF+gnnfVpu6fwGjNegvex/FSjO+rTd0/gNGa9Be9j+KlLLeUh7PH8CvJDqOG7hPCKr1I5IdQw3cJ4RVethqoXKNrLi+pynwwcqTfyG1C3nsy7+5jXWiimJXCiiigwKKKKACiiigCRk3WMb36fw8FNZh04O9PwpaVybrGN79P4eCmsw6cHen4UtIsOfqdU9p8K+w+Zf9ZP3o+DDT1I5f8AWT96Pgw09TIjUx5LoRc26U/s3+56tVFzfpT+zf7nq1SrFj1NSPe5EjlD/Ue0J/OvOUdYxHrXxS165Q/1HtCfzrzlHWMR618UtK9bvyLLYPh/JDcPWZO6j8U9PUjD1mTuo/FPT1URzVMeS6EXlR0Iu+Hgkq1UXlR0Iu+Hgkq1WLFjz2ceZkP6QcZJEsNuaaNnYPDJEJQ+mN5LkM6rpXRr3K2Kg3NtJqcjZy+DQsQSGdbBVQLpkdebCISFCadAFzYKNzxrpygw8zc02H5kmOTUwmYqpUo6EahGxB8vst7xcFvKISkKK0cURAI5uElo1FzbSSi9lj0RuT666G14aRzJf7DlFFFRGMziP3zD7BN8fDVpqzOI/fMPsE3x8NWmoASzvq03dP4DTgpPO+rTd0/gNOCs3lHqLi/QTzvq03dP4DRmvQXvY/ipRnfVpu6fwGjNegvex/FSllvKQ9nj+BXkh1DDdwnhFV6kckOoYbuE8IqvWw1ULlG1lxfUKKKKYiFFFFABRRRQAUUUUASMm6xje/T+HgprMOnB3p+FLSuTdYxvfp/DwU1mHTg70/ClpFhz9TqntPhX2HzL/rJ+9HwYaepHL/rJ+9HwYaepkRqY8l0IubdKf2b/AHPVqoub9Kf2b/c9WqVYsepqR73Ikcof6j2hP515yjrGI9a+KWvXKH+o9oT+deco6xiPWvilpXrd+RZbB8P5Ibh6zJ3Ufinp6kYesyd1H4p6eqiOapjyXQi8qOhF3w8ElWqi8qOhF3w8ElWqxYseezjzMty/y8YmKKHUVaWUoo060JMcly41C2hbyA32ZFNjwp/keVOEQqWN3kLal0kSGWQyrpubAOWUC52A3PGkf6QMaIoE1hOaeULKzwfKVVbEqxjPk9MILnz7XNganJmUNhoyG1AXUHmThxZWKgCE9AC1vdftrpd/CXE5VrFSiiioDmZxH75h9gm+Phq01ZrEfvmH2Cb4+GrS0AJZ31abun8BpwUnnfVpu6fwGnBWbyj1FxfoJ531abun8BozXoL3sfxUozvq03dP4DRmvQXvY/ipSy3lIezx/AryQ6jhu4Twiq9SOSHUMN3CeEVXrYaqFyjay4vqFFFFMRCiiigAooooAKKKKAJGTdYxvfp/DwU1mHTg70/ClpXJusY3v0/h4KazDpwd6fhS0iw5+p1T2nwr7D5l/wBZP3o+DDT1I5f9ZP3o+DDT1MiNTHkuhFzbpT+zf7nq1UXN+lP7N/uerVKsWPU1I97kSOUP9R7Qn8685R1jEetfFLX3lP8AVxe1QfHjr5lHWMR618UtK9ctHYN94obh6zJ3Ufinp6kYesyd1H4p6eqiOapjyXQi8qOhF3w8ElWqi8qOhF3w8ElWqxYseezjzMr/AEg4aOWGKORjHrl0CTyObTVHIrNJrYC2gtbe+orbfY0ORxU4NCoYamkY6tO7tK7SMNJKlS5YqQSCpXc0j/SFmcmHw4eMpYsVYOFa9430toIOoI+mRrAnShO9jVLkvO74ZeccOyvJHqAVbiOV41uFAAYKoBsALg10u/hLicq1itRRSkOaxPK8KuDJGAXUX8nUARqPAEhgbeY1Aci4j98w+wTfHw1aWsziP3zD7BN8fDVpqAEs76tN3T+A04KTzvq03dP4DTgrN5R6i4v0E876tN3T+A0Zr0F72P4qUZ31abun8BozToL3sfxUpZbykPZ4/gV5IdRw3cJ4RVepHJDqOG7hPCKr1sNVC5RtZcX1CiiimIhRRRQAUUUUAFFFFAEjJusY3v0/h4KazDpwd6fhS0rk3WMb36fw8FNZh04O9PwpaRYc/U6p7T4V9p8y/wCsn70fBhp6kcv+sn70fBhp6mRGpjyXQi5t0p/Zv9z1aqLm/Sn9m/3PVqlWLHqake9yI/Kf6uL2qD48dfMo6xiPWvilr7yn+ri9qg+PHXzKOsYj1r4paV6/fvLx/Tvn1iNw9Zk7qPxT09SMPWZO6j8U9PVRHLUx5LoReVHQi74eCSrVReVHQi74eCSrVYsWPPZx5mY5fYTnIUvHrQSfSWkjhZUZHQlZZGAW+sLbfUGK7XuKvJ2ILh0CxmMG7aWdZGJZixcuhIYuSXuD9qkOWeWvPHHzUbSPHKHAAhZBYEXkjmdVcWJAsbgkHsr3yGRVwMQUOAutSr6QwYSOHBVPJSzBgEHRFl7K6HslxOVaxeqJl/JvmcXLiBJZZQbxKpUFiVJkkOo84w0kKbCysRuLWt0VEcxeDyLD4TOYxhoY4Q+AlLc2gTURPhrE24nc/jW0rM4j98w+wTfHw1aagBLO+rTd0/gNOCk876tN3T+A04KzeUeouL9BPO+rTd0/gNGa9Be9j+KlGd9Wm7p/AaM06C97H8VKWW8pD2eP4FeSHUcN3CeEVXqRyQ6hhu4Twiq9bDVQuUbWXF9QooopiIUUUUAFFFFABRRRQBIybrGN79P4eCmsw6cHen4UtK5N1jG9+n8PBTWYdODvT8KWkWHP1Oqe0+FfafMv+sn70fBhp6kcv+sn70fBhp6mRGpjyXQi5xs0t/tYY2/yMdXxF/GrVRc+4n2eXzeeGrVLHWY9TZxfEj8p/q4vaoPjx18yjrGI9a+KWvvKf6uL2qD48dfMo6xiPWvilpXr9+8vH9O+fWI3D1mTuo/FPT1Iw9Zk7qPxT09VEctTHkuhF5UdCLvh4JKtVF5UdCLvh4JKtVixY89nHmYzltMJJVifmiiostpcL8pGp5Vw6kfSpY3kF9uFz6K02S5ecPAkR5vyLj6KPmUtckWj1NbY+c3Nz21zzLk7hsUwaeGOVlFgXUEgXvb8aZwOAjw6COFFRFvZVFgLksbD1kn31eU04qKOZLTcYoooqQxmcR++YfYJvj4atNWZxH75h9gm+Phq01ACWd9Wm7p/AacFJ531abun8BpwVm8o9RcX6Ced9Wm7p/AaM16C97H8VKM76tN3T+A0Zp0F72P4qUst5SHs8fwK8kOoYbuE8IqvUjkh1DDdwnhFP4/GCGNnIZgvYtieIGwJHnraemKFyjaz4vqMUVOgztGcIyvGzXtrCgHSUWwdWKkkyAWBvcHzU0MfGbWkTygWHlLuo4sN9wPPTuLRE70UuMwj3+kTyQWPlLsqkqxO+wBBBPZY19+XR/206HOdIdD+3x6Pp4UWYHeiuAx0Z+2nR19JeiACW48LMpv6R569R4pGICspJXWACCSp4MB2j08KLAdaKUxeaRxK7M6/R2DDUtwWtpBufJvcWvbj5q5ZRnaYoMYw1l2udNr7grdWO4I39YIuCCTNdrmXOGTdYxvfp/DwU1mHTg70/ClpXJusY3v0/h4KazDpwd6fhS1NYc/U657T4V9h8y/6yfvR8GGnqRy/6yfvR8GGnqZEamPJdCLn3E+zy9nphq1UXPuJ9nl7PTDVqljrMpU2cOZH5T/Vxe1QfHjr5lHWMR618UtfeU/1cXtUHx46+ZR1jEetfFLSvX795aP6d8+sRuHrMndR+KenqkxTn5c6dnyZG9NxJMP51Wp4nNVVmuC6EXlR0Iu+Hgkq1UXlR0Iu+Hgkq1QsWNPZx5hRRRTEAooooAzOI/fMPsE3x8NWmrM4j98w+wTfHw1aagBLO+rTd0/gNOCvE8IkVlYXVgVI3GxFjuPQa6Vm8dv/AFS4+glnQ/Z5tifon2G5PknhUFOVCzRYUENrmnVbOuhhzZWRjp7R0Rcf2gfXqiKymD5JgY95mQaEKc1ctsFhRAfM24tvfo3qc1K6sdeTSpZslU3aVxwt87PkU+SUgGCwykgNzKDSbA9Hzf5W/A+anc2wRnheMFQXFrspdbXF7qGF9r9tRpI5V1LBcSiaQtp0AaXSb5OW18UF4ht2ow3sa5yRYoNdBPoVWKIWjJveHSHJa7G/PGxYi1vVXTCnm20nFUqZ8nK2LHsbkOtk5po41iXyUCXs3ORTKbBgAt4QLW4E2IpZuSjFSrSo11YG8XEnntO2u2kc+bjtsNxXbHxTtMQOfEZkS5QxL5HNyBwDfUBq0XPSudjYbcMYuLaOIjng4wzFlQwgc/8ARabgmx31m19O2/GxdX0K6J6Do/JXclTGCVW10fyWVY08jRKukWjuLeUCePZXSTk2SjJrUq2lt47HXGsaC2hgFQiIXUAHyiARSWMwWJk8gGZVGtBYpdgSdJdjJexSwuQTx2BANeIosWFddM4BRdPlIzXBsRr54W8m262tb7RuW3T+4NHkMLyTK9FoU+mE5tCwuVTSAx5y5Gq7Enfc9pvTmFyULMJS0bFgW2Ug6ioUlPLsFsfMT5R33qW2AxAdl0OySSNr1MrqyyABrguABw4qeDWC/a9YXA4hbEK4dYZY43kMbFWKQadRB6JkRyABbhsBYUO73maPIfl5OsddpF3Yst0JsGmE7BrMNW4sLWsD21RyzBmFSrENeR3uqldndntYk3I1Wv6KlSQTjDKqmZnL9pRH02Ngz6yVF7eUCxva4ZbrUvF5bitMkaJKUczjd1IKyc8yEEyjT5TR9hbjuBcUtr6GzcNxdynyZ8XfbVOum+2q2Hhvbz8D+BrrnOIWLmpHOlEkLMx4Ac1LufeQPWQO2o+NglDTFtah1AhQ6COc0rzdyGJMgdSSQOA3JArQZjlyYmJopRdG4jhwIYfgQD7qjKGbHQzpjVUppyw0LlawlyfxgmOIcEEGcgFTcELHGoIPbcC9V6QyTJkwcIijuVBJubajqJO5AFzva/oFP0sb20mVnFzeZhu4GY5a40whCoB1gxG4vtJLh1bt42O1aep2aZKuIZGY2KB1GwO0i6SRfgRYG/r8+1GsinnNj1JxdKEVir3+ZH5T/Vxe1QfHjrlkk4bFYtQD5DIp9Nw77e5x+FV8ThVk06vssHHDipuOPp391eMPlyRySSKLNKQWPn0jSNvV/wA4UOLzrjRqxVJweP8Aa9EydF+8X9lT4stWq5HDDWH3uFKeixIP8q60yViNSWdbgkZ3lrKVjgttfFRKfUxZSPwJrRVxxeEWVdLecEcLgjzebze812rEtLZsppwjHyuFFFFMSCsjknKuafM8RhXVObiD2sGDjR8n0lje3l885Gw+r2vvWur4FF79poAwmaY3Fpm0JTDRSP8AIpgEGJKjRz2HJYs8IsbhRpAPS47b1fnrMvu6L86v6NNjlbCcd8j0vzlunZdF9AlK3vq6BBva3Ze9XKAMx89Zl93RfnV/Ro+esy+7ovzq/o1p6KAMx89Zl93R/nV/RpTNuV2OwkMk82XxiOJS7EYxSbDjYczvWyqXyj5QR4GHnJQSGcRhQUFy3nZyFUBQzEsQAFNAEz55zL7ui/Or+jR89Zl93RfnV/RrSQyalB84B4g8d+I2Pur3QBmPnrMvu6P86v6NHz1mX3dF+dX9GtPRQBmPnrMvu6L86v6NKYDldjp2lWPL47wS8y98Yos4VHNvodxpkXf01p80zJcNC8rh2VBfSis7nsAVV3JJIHvqHlHL7D4meOFEkDTRLMCQuka4lnCMVYnVzbA36PZckUAHz1mX3dF+dX9Gj56zL7ui/Or+jWnooAzHz1mX3dH+dX9Gj56zL7vi/Or+jWnooAxmL5W46KSGN8vj1zsUj/bFI1KjSNc8zt5KNTnz1mX3dF+dX9GvWbcuoMNLNG6SlsPEspIQBWMjrEiIzEBmJkUX6I1bsLG17BYoSxpIODqGFmVtiLjykJU+sEigDP8Az1mX3dH+dX9Gj56zL7ui/Or+jWnooAzHz1mX3dH+dX9Gj56zL7ui/Or+jWnqbygzsYKBp2jeREBZ9Gi6qqlmY62W+y2sLkkgW3oAiYPlLmE0aSJl8ZWRQ6/tqg6WAI25nbY12+esy+7ovzq/o03kXK2LGSyxRq6mHtYKAwEksBK2JIs8DixA4A9tXKAMx89Zl93RfnV/Ro+esy+7ovzq/o1p6KAMx89Zl93R/nV/Rrpk3KWeTFthsThlgcQ8+Cs4mBXXzdrBFtvf8K0dZZOX8JmWExSJM0vMlHMK6SEjkuX5zSRaeMaQS2prW40AamiiigAooooAmDk3B8q+VaPprW1amt0QmrTfTq0gLqtewtVOiigAooooAKTzXKkxUZjl1aTx0O8Z7QRqQg2IJBHAg05RQBzw+HWNFRAFVFCqo4AKLAD1AV0oooAKKKKAPEsQdSrcGBB7NjsajZfyMwuHljljjIeKNYlOtyAqIIlNibFtChdR3sKuVwxsrojGNOccDZNQS5/xHYUAd6Ky2C5cXjWSeIwo6yOp184SsKs8hsibW0nYkX7L07ByzwzuU1OpGq7SRSxqObUSMC7qADoIf/CQao6cluMzkXKKjJytgaCWZS2mEanUoyPa11IRwDZuw8D7jbxiOVsaGRNMjSQprkVUYqtkEjJzttGoKwO5F7jz1mZLyC6GsZyfimkaVg4kaMQ60kkjIRX50WKsLHVvf3cNqay7L0w0SQxLpjjUIi7myqLAXO5rrDMHUMpuGAYHzgi4Ne6Q0KKKKACkc2yePFKqyarI4kXSzJZ1vpJsd7E3F+BAPEAh6igCZlvJ2DDSSSxKQ8vTJZm+08hABNlBeWRzbtc1ToooAKKKKACoUfIvDBEjtIyRvziq00pBbWsl3Gr6T6RFfyr+Vc9pvdooAKKKKACiiigAooooAKKKKACiiigAooooAKKKKACiiigDPy8jIWhSItJpjSWMEMt7YhWV7+Ta4DG23m417bkfAXLMXa7MxUsNJ5yBMMwNgDbQgOxvcnfsoop/El5mWQm/I2KDB4mKNmtKhuSsQI0g6R9Gi6gD2m5NzvS2d5HHLG2NJbnHw+kL5GleeTmzuqh2ADnyS1r72BsQUVSM5XvfeK0jW4XDiNFQXIRQovxsosL/AIV1ooqA4UUUUAFFFFABRRRQAUUUUAFFFFAH/9k="/>
          <p:cNvSpPr>
            <a:spLocks noChangeAspect="1" noChangeArrowheads="1"/>
          </p:cNvSpPr>
          <p:nvPr/>
        </p:nvSpPr>
        <p:spPr bwMode="auto">
          <a:xfrm>
            <a:off x="155575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6566" name="Picture 6" descr="http://www.npl.co.uk/upload/img_400/qjumps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040" y="4221088"/>
            <a:ext cx="3629025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Ruch w pułapce też kwantowy…</a:t>
            </a:r>
            <a:endParaRPr lang="en-US" dirty="0"/>
          </a:p>
        </p:txBody>
      </p:sp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395536" y="1052736"/>
            <a:ext cx="4191000" cy="2133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027"/>
          <p:cNvSpPr>
            <a:spLocks noChangeShapeType="1"/>
          </p:cNvSpPr>
          <p:nvPr/>
        </p:nvSpPr>
        <p:spPr bwMode="auto">
          <a:xfrm>
            <a:off x="3132386" y="2508474"/>
            <a:ext cx="7334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28"/>
          <p:cNvSpPr>
            <a:spLocks noChangeShapeType="1"/>
          </p:cNvSpPr>
          <p:nvPr/>
        </p:nvSpPr>
        <p:spPr bwMode="auto">
          <a:xfrm>
            <a:off x="3014911" y="2265586"/>
            <a:ext cx="958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029"/>
          <p:cNvSpPr>
            <a:spLocks noChangeShapeType="1"/>
          </p:cNvSpPr>
          <p:nvPr/>
        </p:nvSpPr>
        <p:spPr bwMode="auto">
          <a:xfrm flipV="1">
            <a:off x="3275261" y="2746599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030"/>
          <p:cNvSpPr>
            <a:spLocks noChangeShapeType="1"/>
          </p:cNvSpPr>
          <p:nvPr/>
        </p:nvSpPr>
        <p:spPr bwMode="auto">
          <a:xfrm>
            <a:off x="2927599" y="2021111"/>
            <a:ext cx="1122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031"/>
          <p:cNvSpPr txBox="1">
            <a:spLocks noChangeArrowheads="1"/>
          </p:cNvSpPr>
          <p:nvPr/>
        </p:nvSpPr>
        <p:spPr bwMode="auto">
          <a:xfrm>
            <a:off x="2574504" y="1119188"/>
            <a:ext cx="2016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sz="1400" dirty="0" smtClean="0"/>
              <a:t>poziomy związane z  ruchem w  pułapce</a:t>
            </a:r>
            <a:endParaRPr lang="de-DE" sz="1400" dirty="0">
              <a:solidFill>
                <a:srgbClr val="0066FF"/>
              </a:solidFill>
            </a:endParaRPr>
          </a:p>
        </p:txBody>
      </p:sp>
      <p:sp>
        <p:nvSpPr>
          <p:cNvPr id="10" name="Line 1034"/>
          <p:cNvSpPr>
            <a:spLocks noChangeShapeType="1"/>
          </p:cNvSpPr>
          <p:nvPr/>
        </p:nvSpPr>
        <p:spPr bwMode="auto">
          <a:xfrm flipV="1">
            <a:off x="4037261" y="275136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35"/>
          <p:cNvSpPr>
            <a:spLocks noChangeShapeType="1"/>
          </p:cNvSpPr>
          <p:nvPr/>
        </p:nvSpPr>
        <p:spPr bwMode="auto">
          <a:xfrm flipV="1">
            <a:off x="4042024" y="228781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36"/>
          <p:cNvSpPr>
            <a:spLocks noChangeShapeType="1"/>
          </p:cNvSpPr>
          <p:nvPr/>
        </p:nvSpPr>
        <p:spPr bwMode="auto">
          <a:xfrm>
            <a:off x="3672136" y="2749774"/>
            <a:ext cx="290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37"/>
          <p:cNvSpPr>
            <a:spLocks noChangeShapeType="1"/>
          </p:cNvSpPr>
          <p:nvPr/>
        </p:nvSpPr>
        <p:spPr bwMode="auto">
          <a:xfrm>
            <a:off x="3748336" y="2510061"/>
            <a:ext cx="290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044"/>
          <p:cNvSpPr>
            <a:spLocks/>
          </p:cNvSpPr>
          <p:nvPr/>
        </p:nvSpPr>
        <p:spPr bwMode="auto">
          <a:xfrm>
            <a:off x="3492749" y="1856011"/>
            <a:ext cx="604837" cy="1020763"/>
          </a:xfrm>
          <a:custGeom>
            <a:avLst/>
            <a:gdLst/>
            <a:ahLst/>
            <a:cxnLst>
              <a:cxn ang="0">
                <a:pos x="19" y="1284"/>
              </a:cxn>
              <a:cxn ang="0">
                <a:pos x="58" y="1276"/>
              </a:cxn>
              <a:cxn ang="0">
                <a:pos x="98" y="1261"/>
              </a:cxn>
              <a:cxn ang="0">
                <a:pos x="143" y="1238"/>
              </a:cxn>
              <a:cxn ang="0">
                <a:pos x="189" y="1207"/>
              </a:cxn>
              <a:cxn ang="0">
                <a:pos x="236" y="1167"/>
              </a:cxn>
              <a:cxn ang="0">
                <a:pos x="286" y="1116"/>
              </a:cxn>
              <a:cxn ang="0">
                <a:pos x="337" y="1055"/>
              </a:cxn>
              <a:cxn ang="0">
                <a:pos x="388" y="982"/>
              </a:cxn>
              <a:cxn ang="0">
                <a:pos x="440" y="897"/>
              </a:cxn>
              <a:cxn ang="0">
                <a:pos x="492" y="800"/>
              </a:cxn>
              <a:cxn ang="0">
                <a:pos x="544" y="690"/>
              </a:cxn>
              <a:cxn ang="0">
                <a:pos x="596" y="564"/>
              </a:cxn>
              <a:cxn ang="0">
                <a:pos x="646" y="424"/>
              </a:cxn>
              <a:cxn ang="0">
                <a:pos x="694" y="269"/>
              </a:cxn>
              <a:cxn ang="0">
                <a:pos x="741" y="97"/>
              </a:cxn>
              <a:cxn ang="0">
                <a:pos x="738" y="0"/>
              </a:cxn>
              <a:cxn ang="0">
                <a:pos x="692" y="179"/>
              </a:cxn>
              <a:cxn ang="0">
                <a:pos x="645" y="342"/>
              </a:cxn>
              <a:cxn ang="0">
                <a:pos x="596" y="489"/>
              </a:cxn>
              <a:cxn ang="0">
                <a:pos x="545" y="621"/>
              </a:cxn>
              <a:cxn ang="0">
                <a:pos x="495" y="737"/>
              </a:cxn>
              <a:cxn ang="0">
                <a:pos x="443" y="841"/>
              </a:cxn>
              <a:cxn ang="0">
                <a:pos x="392" y="930"/>
              </a:cxn>
              <a:cxn ang="0">
                <a:pos x="340" y="1007"/>
              </a:cxn>
              <a:cxn ang="0">
                <a:pos x="291" y="1071"/>
              </a:cxn>
              <a:cxn ang="0">
                <a:pos x="242" y="1127"/>
              </a:cxn>
              <a:cxn ang="0">
                <a:pos x="195" y="1170"/>
              </a:cxn>
              <a:cxn ang="0">
                <a:pos x="150" y="1203"/>
              </a:cxn>
              <a:cxn ang="0">
                <a:pos x="108" y="1229"/>
              </a:cxn>
              <a:cxn ang="0">
                <a:pos x="68" y="1247"/>
              </a:cxn>
              <a:cxn ang="0">
                <a:pos x="32" y="1257"/>
              </a:cxn>
              <a:cxn ang="0">
                <a:pos x="0" y="1260"/>
              </a:cxn>
            </a:cxnLst>
            <a:rect l="0" t="0" r="r" b="b"/>
            <a:pathLst>
              <a:path w="763" h="1284">
                <a:moveTo>
                  <a:pt x="0" y="1284"/>
                </a:moveTo>
                <a:lnTo>
                  <a:pt x="19" y="1284"/>
                </a:lnTo>
                <a:lnTo>
                  <a:pt x="37" y="1280"/>
                </a:lnTo>
                <a:lnTo>
                  <a:pt x="58" y="1276"/>
                </a:lnTo>
                <a:lnTo>
                  <a:pt x="78" y="1269"/>
                </a:lnTo>
                <a:lnTo>
                  <a:pt x="98" y="1261"/>
                </a:lnTo>
                <a:lnTo>
                  <a:pt x="120" y="1251"/>
                </a:lnTo>
                <a:lnTo>
                  <a:pt x="143" y="1238"/>
                </a:lnTo>
                <a:lnTo>
                  <a:pt x="166" y="1224"/>
                </a:lnTo>
                <a:lnTo>
                  <a:pt x="189" y="1207"/>
                </a:lnTo>
                <a:lnTo>
                  <a:pt x="212" y="1187"/>
                </a:lnTo>
                <a:lnTo>
                  <a:pt x="236" y="1167"/>
                </a:lnTo>
                <a:lnTo>
                  <a:pt x="261" y="1143"/>
                </a:lnTo>
                <a:lnTo>
                  <a:pt x="286" y="1116"/>
                </a:lnTo>
                <a:lnTo>
                  <a:pt x="311" y="1086"/>
                </a:lnTo>
                <a:lnTo>
                  <a:pt x="337" y="1055"/>
                </a:lnTo>
                <a:lnTo>
                  <a:pt x="362" y="1020"/>
                </a:lnTo>
                <a:lnTo>
                  <a:pt x="388" y="982"/>
                </a:lnTo>
                <a:lnTo>
                  <a:pt x="414" y="942"/>
                </a:lnTo>
                <a:lnTo>
                  <a:pt x="440" y="897"/>
                </a:lnTo>
                <a:lnTo>
                  <a:pt x="466" y="852"/>
                </a:lnTo>
                <a:lnTo>
                  <a:pt x="492" y="800"/>
                </a:lnTo>
                <a:lnTo>
                  <a:pt x="518" y="746"/>
                </a:lnTo>
                <a:lnTo>
                  <a:pt x="544" y="690"/>
                </a:lnTo>
                <a:lnTo>
                  <a:pt x="570" y="629"/>
                </a:lnTo>
                <a:lnTo>
                  <a:pt x="596" y="564"/>
                </a:lnTo>
                <a:lnTo>
                  <a:pt x="620" y="497"/>
                </a:lnTo>
                <a:lnTo>
                  <a:pt x="646" y="424"/>
                </a:lnTo>
                <a:lnTo>
                  <a:pt x="671" y="349"/>
                </a:lnTo>
                <a:lnTo>
                  <a:pt x="694" y="269"/>
                </a:lnTo>
                <a:lnTo>
                  <a:pt x="718" y="184"/>
                </a:lnTo>
                <a:lnTo>
                  <a:pt x="741" y="97"/>
                </a:lnTo>
                <a:lnTo>
                  <a:pt x="763" y="4"/>
                </a:lnTo>
                <a:lnTo>
                  <a:pt x="738" y="0"/>
                </a:lnTo>
                <a:lnTo>
                  <a:pt x="715" y="91"/>
                </a:lnTo>
                <a:lnTo>
                  <a:pt x="692" y="179"/>
                </a:lnTo>
                <a:lnTo>
                  <a:pt x="669" y="263"/>
                </a:lnTo>
                <a:lnTo>
                  <a:pt x="645" y="342"/>
                </a:lnTo>
                <a:lnTo>
                  <a:pt x="620" y="418"/>
                </a:lnTo>
                <a:lnTo>
                  <a:pt x="596" y="489"/>
                </a:lnTo>
                <a:lnTo>
                  <a:pt x="571" y="556"/>
                </a:lnTo>
                <a:lnTo>
                  <a:pt x="545" y="621"/>
                </a:lnTo>
                <a:lnTo>
                  <a:pt x="521" y="680"/>
                </a:lnTo>
                <a:lnTo>
                  <a:pt x="495" y="737"/>
                </a:lnTo>
                <a:lnTo>
                  <a:pt x="469" y="791"/>
                </a:lnTo>
                <a:lnTo>
                  <a:pt x="443" y="841"/>
                </a:lnTo>
                <a:lnTo>
                  <a:pt x="418" y="887"/>
                </a:lnTo>
                <a:lnTo>
                  <a:pt x="392" y="930"/>
                </a:lnTo>
                <a:lnTo>
                  <a:pt x="366" y="970"/>
                </a:lnTo>
                <a:lnTo>
                  <a:pt x="340" y="1007"/>
                </a:lnTo>
                <a:lnTo>
                  <a:pt x="316" y="1040"/>
                </a:lnTo>
                <a:lnTo>
                  <a:pt x="291" y="1071"/>
                </a:lnTo>
                <a:lnTo>
                  <a:pt x="267" y="1101"/>
                </a:lnTo>
                <a:lnTo>
                  <a:pt x="242" y="1127"/>
                </a:lnTo>
                <a:lnTo>
                  <a:pt x="218" y="1149"/>
                </a:lnTo>
                <a:lnTo>
                  <a:pt x="195" y="1170"/>
                </a:lnTo>
                <a:lnTo>
                  <a:pt x="172" y="1189"/>
                </a:lnTo>
                <a:lnTo>
                  <a:pt x="150" y="1203"/>
                </a:lnTo>
                <a:lnTo>
                  <a:pt x="128" y="1218"/>
                </a:lnTo>
                <a:lnTo>
                  <a:pt x="108" y="1229"/>
                </a:lnTo>
                <a:lnTo>
                  <a:pt x="88" y="1238"/>
                </a:lnTo>
                <a:lnTo>
                  <a:pt x="68" y="1247"/>
                </a:lnTo>
                <a:lnTo>
                  <a:pt x="49" y="1253"/>
                </a:lnTo>
                <a:lnTo>
                  <a:pt x="32" y="1257"/>
                </a:lnTo>
                <a:lnTo>
                  <a:pt x="16" y="1260"/>
                </a:lnTo>
                <a:lnTo>
                  <a:pt x="0" y="1260"/>
                </a:lnTo>
                <a:lnTo>
                  <a:pt x="0" y="12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1045"/>
          <p:cNvSpPr>
            <a:spLocks/>
          </p:cNvSpPr>
          <p:nvPr/>
        </p:nvSpPr>
        <p:spPr bwMode="auto">
          <a:xfrm>
            <a:off x="2887911" y="1857599"/>
            <a:ext cx="604838" cy="1019175"/>
          </a:xfrm>
          <a:custGeom>
            <a:avLst/>
            <a:gdLst/>
            <a:ahLst/>
            <a:cxnLst>
              <a:cxn ang="0">
                <a:pos x="22" y="97"/>
              </a:cxn>
              <a:cxn ang="0">
                <a:pos x="69" y="270"/>
              </a:cxn>
              <a:cxn ang="0">
                <a:pos x="117" y="426"/>
              </a:cxn>
              <a:cxn ang="0">
                <a:pos x="167" y="566"/>
              </a:cxn>
              <a:cxn ang="0">
                <a:pos x="219" y="690"/>
              </a:cxn>
              <a:cxn ang="0">
                <a:pos x="270" y="802"/>
              </a:cxn>
              <a:cxn ang="0">
                <a:pos x="323" y="899"/>
              </a:cxn>
              <a:cxn ang="0">
                <a:pos x="375" y="983"/>
              </a:cxn>
              <a:cxn ang="0">
                <a:pos x="426" y="1055"/>
              </a:cxn>
              <a:cxn ang="0">
                <a:pos x="477" y="1116"/>
              </a:cxn>
              <a:cxn ang="0">
                <a:pos x="527" y="1167"/>
              </a:cxn>
              <a:cxn ang="0">
                <a:pos x="574" y="1208"/>
              </a:cxn>
              <a:cxn ang="0">
                <a:pos x="620" y="1239"/>
              </a:cxn>
              <a:cxn ang="0">
                <a:pos x="665" y="1260"/>
              </a:cxn>
              <a:cxn ang="0">
                <a:pos x="707" y="1275"/>
              </a:cxn>
              <a:cxn ang="0">
                <a:pos x="744" y="1283"/>
              </a:cxn>
              <a:cxn ang="0">
                <a:pos x="763" y="1259"/>
              </a:cxn>
              <a:cxn ang="0">
                <a:pos x="731" y="1256"/>
              </a:cxn>
              <a:cxn ang="0">
                <a:pos x="695" y="1247"/>
              </a:cxn>
              <a:cxn ang="0">
                <a:pos x="655" y="1229"/>
              </a:cxn>
              <a:cxn ang="0">
                <a:pos x="613" y="1204"/>
              </a:cxn>
              <a:cxn ang="0">
                <a:pos x="568" y="1170"/>
              </a:cxn>
              <a:cxn ang="0">
                <a:pos x="521" y="1127"/>
              </a:cxn>
              <a:cxn ang="0">
                <a:pos x="472" y="1073"/>
              </a:cxn>
              <a:cxn ang="0">
                <a:pos x="423" y="1007"/>
              </a:cxn>
              <a:cxn ang="0">
                <a:pos x="371" y="930"/>
              </a:cxn>
              <a:cxn ang="0">
                <a:pos x="320" y="841"/>
              </a:cxn>
              <a:cxn ang="0">
                <a:pos x="268" y="739"/>
              </a:cxn>
              <a:cxn ang="0">
                <a:pos x="218" y="621"/>
              </a:cxn>
              <a:cxn ang="0">
                <a:pos x="167" y="489"/>
              </a:cxn>
              <a:cxn ang="0">
                <a:pos x="118" y="342"/>
              </a:cxn>
              <a:cxn ang="0">
                <a:pos x="71" y="179"/>
              </a:cxn>
              <a:cxn ang="0">
                <a:pos x="25" y="0"/>
              </a:cxn>
            </a:cxnLst>
            <a:rect l="0" t="0" r="r" b="b"/>
            <a:pathLst>
              <a:path w="763" h="1283">
                <a:moveTo>
                  <a:pt x="0" y="5"/>
                </a:moveTo>
                <a:lnTo>
                  <a:pt x="22" y="97"/>
                </a:lnTo>
                <a:lnTo>
                  <a:pt x="45" y="186"/>
                </a:lnTo>
                <a:lnTo>
                  <a:pt x="69" y="270"/>
                </a:lnTo>
                <a:lnTo>
                  <a:pt x="92" y="349"/>
                </a:lnTo>
                <a:lnTo>
                  <a:pt x="117" y="426"/>
                </a:lnTo>
                <a:lnTo>
                  <a:pt x="143" y="497"/>
                </a:lnTo>
                <a:lnTo>
                  <a:pt x="167" y="566"/>
                </a:lnTo>
                <a:lnTo>
                  <a:pt x="193" y="630"/>
                </a:lnTo>
                <a:lnTo>
                  <a:pt x="219" y="690"/>
                </a:lnTo>
                <a:lnTo>
                  <a:pt x="244" y="748"/>
                </a:lnTo>
                <a:lnTo>
                  <a:pt x="270" y="802"/>
                </a:lnTo>
                <a:lnTo>
                  <a:pt x="297" y="852"/>
                </a:lnTo>
                <a:lnTo>
                  <a:pt x="323" y="899"/>
                </a:lnTo>
                <a:lnTo>
                  <a:pt x="349" y="942"/>
                </a:lnTo>
                <a:lnTo>
                  <a:pt x="375" y="983"/>
                </a:lnTo>
                <a:lnTo>
                  <a:pt x="401" y="1020"/>
                </a:lnTo>
                <a:lnTo>
                  <a:pt x="426" y="1055"/>
                </a:lnTo>
                <a:lnTo>
                  <a:pt x="452" y="1088"/>
                </a:lnTo>
                <a:lnTo>
                  <a:pt x="477" y="1116"/>
                </a:lnTo>
                <a:lnTo>
                  <a:pt x="502" y="1143"/>
                </a:lnTo>
                <a:lnTo>
                  <a:pt x="527" y="1167"/>
                </a:lnTo>
                <a:lnTo>
                  <a:pt x="551" y="1188"/>
                </a:lnTo>
                <a:lnTo>
                  <a:pt x="574" y="1208"/>
                </a:lnTo>
                <a:lnTo>
                  <a:pt x="597" y="1224"/>
                </a:lnTo>
                <a:lnTo>
                  <a:pt x="620" y="1239"/>
                </a:lnTo>
                <a:lnTo>
                  <a:pt x="643" y="1251"/>
                </a:lnTo>
                <a:lnTo>
                  <a:pt x="665" y="1260"/>
                </a:lnTo>
                <a:lnTo>
                  <a:pt x="685" y="1268"/>
                </a:lnTo>
                <a:lnTo>
                  <a:pt x="707" y="1275"/>
                </a:lnTo>
                <a:lnTo>
                  <a:pt x="726" y="1281"/>
                </a:lnTo>
                <a:lnTo>
                  <a:pt x="744" y="1283"/>
                </a:lnTo>
                <a:lnTo>
                  <a:pt x="763" y="1283"/>
                </a:lnTo>
                <a:lnTo>
                  <a:pt x="763" y="1259"/>
                </a:lnTo>
                <a:lnTo>
                  <a:pt x="747" y="1259"/>
                </a:lnTo>
                <a:lnTo>
                  <a:pt x="731" y="1256"/>
                </a:lnTo>
                <a:lnTo>
                  <a:pt x="714" y="1252"/>
                </a:lnTo>
                <a:lnTo>
                  <a:pt x="695" y="1247"/>
                </a:lnTo>
                <a:lnTo>
                  <a:pt x="675" y="1239"/>
                </a:lnTo>
                <a:lnTo>
                  <a:pt x="655" y="1229"/>
                </a:lnTo>
                <a:lnTo>
                  <a:pt x="635" y="1217"/>
                </a:lnTo>
                <a:lnTo>
                  <a:pt x="613" y="1204"/>
                </a:lnTo>
                <a:lnTo>
                  <a:pt x="591" y="1188"/>
                </a:lnTo>
                <a:lnTo>
                  <a:pt x="568" y="1170"/>
                </a:lnTo>
                <a:lnTo>
                  <a:pt x="545" y="1150"/>
                </a:lnTo>
                <a:lnTo>
                  <a:pt x="521" y="1127"/>
                </a:lnTo>
                <a:lnTo>
                  <a:pt x="496" y="1101"/>
                </a:lnTo>
                <a:lnTo>
                  <a:pt x="472" y="1073"/>
                </a:lnTo>
                <a:lnTo>
                  <a:pt x="447" y="1042"/>
                </a:lnTo>
                <a:lnTo>
                  <a:pt x="423" y="1007"/>
                </a:lnTo>
                <a:lnTo>
                  <a:pt x="397" y="971"/>
                </a:lnTo>
                <a:lnTo>
                  <a:pt x="371" y="930"/>
                </a:lnTo>
                <a:lnTo>
                  <a:pt x="345" y="887"/>
                </a:lnTo>
                <a:lnTo>
                  <a:pt x="320" y="841"/>
                </a:lnTo>
                <a:lnTo>
                  <a:pt x="294" y="791"/>
                </a:lnTo>
                <a:lnTo>
                  <a:pt x="268" y="739"/>
                </a:lnTo>
                <a:lnTo>
                  <a:pt x="242" y="682"/>
                </a:lnTo>
                <a:lnTo>
                  <a:pt x="218" y="621"/>
                </a:lnTo>
                <a:lnTo>
                  <a:pt x="192" y="558"/>
                </a:lnTo>
                <a:lnTo>
                  <a:pt x="167" y="489"/>
                </a:lnTo>
                <a:lnTo>
                  <a:pt x="143" y="418"/>
                </a:lnTo>
                <a:lnTo>
                  <a:pt x="118" y="342"/>
                </a:lnTo>
                <a:lnTo>
                  <a:pt x="94" y="263"/>
                </a:lnTo>
                <a:lnTo>
                  <a:pt x="71" y="179"/>
                </a:lnTo>
                <a:lnTo>
                  <a:pt x="48" y="92"/>
                </a:lnTo>
                <a:lnTo>
                  <a:pt x="25" y="0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661"/>
          <p:cNvSpPr>
            <a:spLocks noChangeShapeType="1"/>
          </p:cNvSpPr>
          <p:nvPr/>
        </p:nvSpPr>
        <p:spPr bwMode="auto">
          <a:xfrm>
            <a:off x="973386" y="1967136"/>
            <a:ext cx="974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662"/>
          <p:cNvSpPr>
            <a:spLocks noChangeShapeType="1"/>
          </p:cNvSpPr>
          <p:nvPr/>
        </p:nvSpPr>
        <p:spPr bwMode="auto">
          <a:xfrm>
            <a:off x="973386" y="2752949"/>
            <a:ext cx="974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666"/>
          <p:cNvSpPr>
            <a:spLocks noChangeShapeType="1"/>
          </p:cNvSpPr>
          <p:nvPr/>
        </p:nvSpPr>
        <p:spPr bwMode="auto">
          <a:xfrm flipV="1">
            <a:off x="1484561" y="198936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1667"/>
          <p:cNvSpPr>
            <a:spLocks noChangeShapeType="1"/>
          </p:cNvSpPr>
          <p:nvPr/>
        </p:nvSpPr>
        <p:spPr bwMode="auto">
          <a:xfrm flipV="1">
            <a:off x="1481386" y="2517999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1679"/>
          <p:cNvSpPr txBox="1">
            <a:spLocks noChangeArrowheads="1"/>
          </p:cNvSpPr>
          <p:nvPr/>
        </p:nvSpPr>
        <p:spPr bwMode="auto">
          <a:xfrm>
            <a:off x="558280" y="1160686"/>
            <a:ext cx="19442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sz="1400" dirty="0" smtClean="0"/>
              <a:t>Poziomy wewnętrzne jonu</a:t>
            </a:r>
            <a:endParaRPr lang="de-DE" sz="1400" dirty="0">
              <a:solidFill>
                <a:srgbClr val="0066FF"/>
              </a:solidFill>
            </a:endParaRPr>
          </a:p>
        </p:txBody>
      </p:sp>
      <p:pic>
        <p:nvPicPr>
          <p:cNvPr id="52" name="Obraz 5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1710" y="2643411"/>
            <a:ext cx="227426" cy="206357"/>
          </a:xfrm>
          <a:prstGeom prst="rect">
            <a:avLst/>
          </a:prstGeom>
          <a:noFill/>
          <a:ln/>
          <a:effectLst/>
        </p:spPr>
      </p:pic>
      <p:pic>
        <p:nvPicPr>
          <p:cNvPr id="51" name="Obraz 5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8060" y="1882999"/>
            <a:ext cx="227426" cy="206357"/>
          </a:xfrm>
          <a:prstGeom prst="rect">
            <a:avLst/>
          </a:prstGeom>
          <a:noFill/>
          <a:ln/>
          <a:effectLst/>
        </p:spPr>
      </p:pic>
      <p:pic>
        <p:nvPicPr>
          <p:cNvPr id="47" name="Obraz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02559" y="2263999"/>
            <a:ext cx="148129" cy="113998"/>
          </a:xfrm>
          <a:prstGeom prst="rect">
            <a:avLst/>
          </a:prstGeom>
          <a:noFill/>
          <a:ln/>
          <a:effectLst/>
        </p:spPr>
      </p:pic>
      <p:pic>
        <p:nvPicPr>
          <p:cNvPr id="50" name="Obraz 4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95936" y="2564904"/>
            <a:ext cx="139445" cy="127253"/>
          </a:xfrm>
          <a:prstGeom prst="rect">
            <a:avLst/>
          </a:prstGeom>
          <a:noFill/>
          <a:ln/>
          <a:effectLst/>
        </p:spPr>
      </p:pic>
      <p:pic>
        <p:nvPicPr>
          <p:cNvPr id="54" name="Obraz 5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915816" y="3573016"/>
            <a:ext cx="3487111" cy="348140"/>
          </a:xfrm>
          <a:prstGeom prst="rect">
            <a:avLst/>
          </a:prstGeom>
          <a:noFill/>
          <a:ln/>
          <a:effectLst/>
        </p:spPr>
      </p:pic>
      <p:sp>
        <p:nvSpPr>
          <p:cNvPr id="55" name="pole tekstowe 54"/>
          <p:cNvSpPr txBox="1"/>
          <p:nvPr/>
        </p:nvSpPr>
        <p:spPr>
          <a:xfrm>
            <a:off x="611560" y="407707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Jon w dwóch miejscach jednocześnie. Położenie splątane ze stanem wewnętrznym jonu! – kotek </a:t>
            </a:r>
            <a:r>
              <a:rPr lang="pl-PL" dirty="0" err="1" smtClean="0"/>
              <a:t>Schroedingera</a:t>
            </a:r>
            <a:endParaRPr lang="pl-PL" dirty="0" smtClean="0"/>
          </a:p>
          <a:p>
            <a:endParaRPr lang="en-US" dirty="0"/>
          </a:p>
        </p:txBody>
      </p:sp>
      <p:grpSp>
        <p:nvGrpSpPr>
          <p:cNvPr id="67" name="Grupa 66"/>
          <p:cNvGrpSpPr/>
          <p:nvPr/>
        </p:nvGrpSpPr>
        <p:grpSpPr>
          <a:xfrm>
            <a:off x="5796136" y="1340768"/>
            <a:ext cx="2477045" cy="1956867"/>
            <a:chOff x="5911378" y="1844824"/>
            <a:chExt cx="1209675" cy="1020763"/>
          </a:xfrm>
        </p:grpSpPr>
        <p:sp>
          <p:nvSpPr>
            <p:cNvPr id="64" name="Freeform 1044"/>
            <p:cNvSpPr>
              <a:spLocks/>
            </p:cNvSpPr>
            <p:nvPr/>
          </p:nvSpPr>
          <p:spPr bwMode="auto">
            <a:xfrm>
              <a:off x="6516216" y="1844824"/>
              <a:ext cx="604837" cy="1020763"/>
            </a:xfrm>
            <a:custGeom>
              <a:avLst/>
              <a:gdLst/>
              <a:ahLst/>
              <a:cxnLst>
                <a:cxn ang="0">
                  <a:pos x="19" y="1284"/>
                </a:cxn>
                <a:cxn ang="0">
                  <a:pos x="58" y="1276"/>
                </a:cxn>
                <a:cxn ang="0">
                  <a:pos x="98" y="1261"/>
                </a:cxn>
                <a:cxn ang="0">
                  <a:pos x="143" y="1238"/>
                </a:cxn>
                <a:cxn ang="0">
                  <a:pos x="189" y="1207"/>
                </a:cxn>
                <a:cxn ang="0">
                  <a:pos x="236" y="1167"/>
                </a:cxn>
                <a:cxn ang="0">
                  <a:pos x="286" y="1116"/>
                </a:cxn>
                <a:cxn ang="0">
                  <a:pos x="337" y="1055"/>
                </a:cxn>
                <a:cxn ang="0">
                  <a:pos x="388" y="982"/>
                </a:cxn>
                <a:cxn ang="0">
                  <a:pos x="440" y="897"/>
                </a:cxn>
                <a:cxn ang="0">
                  <a:pos x="492" y="800"/>
                </a:cxn>
                <a:cxn ang="0">
                  <a:pos x="544" y="690"/>
                </a:cxn>
                <a:cxn ang="0">
                  <a:pos x="596" y="564"/>
                </a:cxn>
                <a:cxn ang="0">
                  <a:pos x="646" y="424"/>
                </a:cxn>
                <a:cxn ang="0">
                  <a:pos x="694" y="269"/>
                </a:cxn>
                <a:cxn ang="0">
                  <a:pos x="741" y="97"/>
                </a:cxn>
                <a:cxn ang="0">
                  <a:pos x="738" y="0"/>
                </a:cxn>
                <a:cxn ang="0">
                  <a:pos x="692" y="179"/>
                </a:cxn>
                <a:cxn ang="0">
                  <a:pos x="645" y="342"/>
                </a:cxn>
                <a:cxn ang="0">
                  <a:pos x="596" y="489"/>
                </a:cxn>
                <a:cxn ang="0">
                  <a:pos x="545" y="621"/>
                </a:cxn>
                <a:cxn ang="0">
                  <a:pos x="495" y="737"/>
                </a:cxn>
                <a:cxn ang="0">
                  <a:pos x="443" y="841"/>
                </a:cxn>
                <a:cxn ang="0">
                  <a:pos x="392" y="930"/>
                </a:cxn>
                <a:cxn ang="0">
                  <a:pos x="340" y="1007"/>
                </a:cxn>
                <a:cxn ang="0">
                  <a:pos x="291" y="1071"/>
                </a:cxn>
                <a:cxn ang="0">
                  <a:pos x="242" y="1127"/>
                </a:cxn>
                <a:cxn ang="0">
                  <a:pos x="195" y="1170"/>
                </a:cxn>
                <a:cxn ang="0">
                  <a:pos x="150" y="1203"/>
                </a:cxn>
                <a:cxn ang="0">
                  <a:pos x="108" y="1229"/>
                </a:cxn>
                <a:cxn ang="0">
                  <a:pos x="68" y="1247"/>
                </a:cxn>
                <a:cxn ang="0">
                  <a:pos x="32" y="1257"/>
                </a:cxn>
                <a:cxn ang="0">
                  <a:pos x="0" y="1260"/>
                </a:cxn>
              </a:cxnLst>
              <a:rect l="0" t="0" r="r" b="b"/>
              <a:pathLst>
                <a:path w="763" h="1284">
                  <a:moveTo>
                    <a:pt x="0" y="1284"/>
                  </a:moveTo>
                  <a:lnTo>
                    <a:pt x="19" y="1284"/>
                  </a:lnTo>
                  <a:lnTo>
                    <a:pt x="37" y="1280"/>
                  </a:lnTo>
                  <a:lnTo>
                    <a:pt x="58" y="1276"/>
                  </a:lnTo>
                  <a:lnTo>
                    <a:pt x="78" y="1269"/>
                  </a:lnTo>
                  <a:lnTo>
                    <a:pt x="98" y="1261"/>
                  </a:lnTo>
                  <a:lnTo>
                    <a:pt x="120" y="1251"/>
                  </a:lnTo>
                  <a:lnTo>
                    <a:pt x="143" y="1238"/>
                  </a:lnTo>
                  <a:lnTo>
                    <a:pt x="166" y="1224"/>
                  </a:lnTo>
                  <a:lnTo>
                    <a:pt x="189" y="1207"/>
                  </a:lnTo>
                  <a:lnTo>
                    <a:pt x="212" y="1187"/>
                  </a:lnTo>
                  <a:lnTo>
                    <a:pt x="236" y="1167"/>
                  </a:lnTo>
                  <a:lnTo>
                    <a:pt x="261" y="1143"/>
                  </a:lnTo>
                  <a:lnTo>
                    <a:pt x="286" y="1116"/>
                  </a:lnTo>
                  <a:lnTo>
                    <a:pt x="311" y="1086"/>
                  </a:lnTo>
                  <a:lnTo>
                    <a:pt x="337" y="1055"/>
                  </a:lnTo>
                  <a:lnTo>
                    <a:pt x="362" y="1020"/>
                  </a:lnTo>
                  <a:lnTo>
                    <a:pt x="388" y="982"/>
                  </a:lnTo>
                  <a:lnTo>
                    <a:pt x="414" y="942"/>
                  </a:lnTo>
                  <a:lnTo>
                    <a:pt x="440" y="897"/>
                  </a:lnTo>
                  <a:lnTo>
                    <a:pt x="466" y="852"/>
                  </a:lnTo>
                  <a:lnTo>
                    <a:pt x="492" y="800"/>
                  </a:lnTo>
                  <a:lnTo>
                    <a:pt x="518" y="746"/>
                  </a:lnTo>
                  <a:lnTo>
                    <a:pt x="544" y="690"/>
                  </a:lnTo>
                  <a:lnTo>
                    <a:pt x="570" y="629"/>
                  </a:lnTo>
                  <a:lnTo>
                    <a:pt x="596" y="564"/>
                  </a:lnTo>
                  <a:lnTo>
                    <a:pt x="620" y="497"/>
                  </a:lnTo>
                  <a:lnTo>
                    <a:pt x="646" y="424"/>
                  </a:lnTo>
                  <a:lnTo>
                    <a:pt x="671" y="349"/>
                  </a:lnTo>
                  <a:lnTo>
                    <a:pt x="694" y="269"/>
                  </a:lnTo>
                  <a:lnTo>
                    <a:pt x="718" y="184"/>
                  </a:lnTo>
                  <a:lnTo>
                    <a:pt x="741" y="97"/>
                  </a:lnTo>
                  <a:lnTo>
                    <a:pt x="763" y="4"/>
                  </a:lnTo>
                  <a:lnTo>
                    <a:pt x="738" y="0"/>
                  </a:lnTo>
                  <a:lnTo>
                    <a:pt x="715" y="91"/>
                  </a:lnTo>
                  <a:lnTo>
                    <a:pt x="692" y="179"/>
                  </a:lnTo>
                  <a:lnTo>
                    <a:pt x="669" y="263"/>
                  </a:lnTo>
                  <a:lnTo>
                    <a:pt x="645" y="342"/>
                  </a:lnTo>
                  <a:lnTo>
                    <a:pt x="620" y="418"/>
                  </a:lnTo>
                  <a:lnTo>
                    <a:pt x="596" y="489"/>
                  </a:lnTo>
                  <a:lnTo>
                    <a:pt x="571" y="556"/>
                  </a:lnTo>
                  <a:lnTo>
                    <a:pt x="545" y="621"/>
                  </a:lnTo>
                  <a:lnTo>
                    <a:pt x="521" y="680"/>
                  </a:lnTo>
                  <a:lnTo>
                    <a:pt x="495" y="737"/>
                  </a:lnTo>
                  <a:lnTo>
                    <a:pt x="469" y="791"/>
                  </a:lnTo>
                  <a:lnTo>
                    <a:pt x="443" y="841"/>
                  </a:lnTo>
                  <a:lnTo>
                    <a:pt x="418" y="887"/>
                  </a:lnTo>
                  <a:lnTo>
                    <a:pt x="392" y="930"/>
                  </a:lnTo>
                  <a:lnTo>
                    <a:pt x="366" y="970"/>
                  </a:lnTo>
                  <a:lnTo>
                    <a:pt x="340" y="1007"/>
                  </a:lnTo>
                  <a:lnTo>
                    <a:pt x="316" y="1040"/>
                  </a:lnTo>
                  <a:lnTo>
                    <a:pt x="291" y="1071"/>
                  </a:lnTo>
                  <a:lnTo>
                    <a:pt x="267" y="1101"/>
                  </a:lnTo>
                  <a:lnTo>
                    <a:pt x="242" y="1127"/>
                  </a:lnTo>
                  <a:lnTo>
                    <a:pt x="218" y="1149"/>
                  </a:lnTo>
                  <a:lnTo>
                    <a:pt x="195" y="1170"/>
                  </a:lnTo>
                  <a:lnTo>
                    <a:pt x="172" y="1189"/>
                  </a:lnTo>
                  <a:lnTo>
                    <a:pt x="150" y="1203"/>
                  </a:lnTo>
                  <a:lnTo>
                    <a:pt x="128" y="1218"/>
                  </a:lnTo>
                  <a:lnTo>
                    <a:pt x="108" y="1229"/>
                  </a:lnTo>
                  <a:lnTo>
                    <a:pt x="88" y="1238"/>
                  </a:lnTo>
                  <a:lnTo>
                    <a:pt x="68" y="1247"/>
                  </a:lnTo>
                  <a:lnTo>
                    <a:pt x="49" y="1253"/>
                  </a:lnTo>
                  <a:lnTo>
                    <a:pt x="32" y="1257"/>
                  </a:lnTo>
                  <a:lnTo>
                    <a:pt x="16" y="1260"/>
                  </a:lnTo>
                  <a:lnTo>
                    <a:pt x="0" y="1260"/>
                  </a:lnTo>
                  <a:lnTo>
                    <a:pt x="0" y="12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045"/>
            <p:cNvSpPr>
              <a:spLocks/>
            </p:cNvSpPr>
            <p:nvPr/>
          </p:nvSpPr>
          <p:spPr bwMode="auto">
            <a:xfrm>
              <a:off x="5911378" y="1846412"/>
              <a:ext cx="604838" cy="1019175"/>
            </a:xfrm>
            <a:custGeom>
              <a:avLst/>
              <a:gdLst/>
              <a:ahLst/>
              <a:cxnLst>
                <a:cxn ang="0">
                  <a:pos x="22" y="97"/>
                </a:cxn>
                <a:cxn ang="0">
                  <a:pos x="69" y="270"/>
                </a:cxn>
                <a:cxn ang="0">
                  <a:pos x="117" y="426"/>
                </a:cxn>
                <a:cxn ang="0">
                  <a:pos x="167" y="566"/>
                </a:cxn>
                <a:cxn ang="0">
                  <a:pos x="219" y="690"/>
                </a:cxn>
                <a:cxn ang="0">
                  <a:pos x="270" y="802"/>
                </a:cxn>
                <a:cxn ang="0">
                  <a:pos x="323" y="899"/>
                </a:cxn>
                <a:cxn ang="0">
                  <a:pos x="375" y="983"/>
                </a:cxn>
                <a:cxn ang="0">
                  <a:pos x="426" y="1055"/>
                </a:cxn>
                <a:cxn ang="0">
                  <a:pos x="477" y="1116"/>
                </a:cxn>
                <a:cxn ang="0">
                  <a:pos x="527" y="1167"/>
                </a:cxn>
                <a:cxn ang="0">
                  <a:pos x="574" y="1208"/>
                </a:cxn>
                <a:cxn ang="0">
                  <a:pos x="620" y="1239"/>
                </a:cxn>
                <a:cxn ang="0">
                  <a:pos x="665" y="1260"/>
                </a:cxn>
                <a:cxn ang="0">
                  <a:pos x="707" y="1275"/>
                </a:cxn>
                <a:cxn ang="0">
                  <a:pos x="744" y="1283"/>
                </a:cxn>
                <a:cxn ang="0">
                  <a:pos x="763" y="1259"/>
                </a:cxn>
                <a:cxn ang="0">
                  <a:pos x="731" y="1256"/>
                </a:cxn>
                <a:cxn ang="0">
                  <a:pos x="695" y="1247"/>
                </a:cxn>
                <a:cxn ang="0">
                  <a:pos x="655" y="1229"/>
                </a:cxn>
                <a:cxn ang="0">
                  <a:pos x="613" y="1204"/>
                </a:cxn>
                <a:cxn ang="0">
                  <a:pos x="568" y="1170"/>
                </a:cxn>
                <a:cxn ang="0">
                  <a:pos x="521" y="1127"/>
                </a:cxn>
                <a:cxn ang="0">
                  <a:pos x="472" y="1073"/>
                </a:cxn>
                <a:cxn ang="0">
                  <a:pos x="423" y="1007"/>
                </a:cxn>
                <a:cxn ang="0">
                  <a:pos x="371" y="930"/>
                </a:cxn>
                <a:cxn ang="0">
                  <a:pos x="320" y="841"/>
                </a:cxn>
                <a:cxn ang="0">
                  <a:pos x="268" y="739"/>
                </a:cxn>
                <a:cxn ang="0">
                  <a:pos x="218" y="621"/>
                </a:cxn>
                <a:cxn ang="0">
                  <a:pos x="167" y="489"/>
                </a:cxn>
                <a:cxn ang="0">
                  <a:pos x="118" y="342"/>
                </a:cxn>
                <a:cxn ang="0">
                  <a:pos x="71" y="179"/>
                </a:cxn>
                <a:cxn ang="0">
                  <a:pos x="25" y="0"/>
                </a:cxn>
              </a:cxnLst>
              <a:rect l="0" t="0" r="r" b="b"/>
              <a:pathLst>
                <a:path w="763" h="1283">
                  <a:moveTo>
                    <a:pt x="0" y="5"/>
                  </a:moveTo>
                  <a:lnTo>
                    <a:pt x="22" y="97"/>
                  </a:lnTo>
                  <a:lnTo>
                    <a:pt x="45" y="186"/>
                  </a:lnTo>
                  <a:lnTo>
                    <a:pt x="69" y="270"/>
                  </a:lnTo>
                  <a:lnTo>
                    <a:pt x="92" y="349"/>
                  </a:lnTo>
                  <a:lnTo>
                    <a:pt x="117" y="426"/>
                  </a:lnTo>
                  <a:lnTo>
                    <a:pt x="143" y="497"/>
                  </a:lnTo>
                  <a:lnTo>
                    <a:pt x="167" y="566"/>
                  </a:lnTo>
                  <a:lnTo>
                    <a:pt x="193" y="630"/>
                  </a:lnTo>
                  <a:lnTo>
                    <a:pt x="219" y="690"/>
                  </a:lnTo>
                  <a:lnTo>
                    <a:pt x="244" y="748"/>
                  </a:lnTo>
                  <a:lnTo>
                    <a:pt x="270" y="802"/>
                  </a:lnTo>
                  <a:lnTo>
                    <a:pt x="297" y="852"/>
                  </a:lnTo>
                  <a:lnTo>
                    <a:pt x="323" y="899"/>
                  </a:lnTo>
                  <a:lnTo>
                    <a:pt x="349" y="942"/>
                  </a:lnTo>
                  <a:lnTo>
                    <a:pt x="375" y="983"/>
                  </a:lnTo>
                  <a:lnTo>
                    <a:pt x="401" y="1020"/>
                  </a:lnTo>
                  <a:lnTo>
                    <a:pt x="426" y="1055"/>
                  </a:lnTo>
                  <a:lnTo>
                    <a:pt x="452" y="1088"/>
                  </a:lnTo>
                  <a:lnTo>
                    <a:pt x="477" y="1116"/>
                  </a:lnTo>
                  <a:lnTo>
                    <a:pt x="502" y="1143"/>
                  </a:lnTo>
                  <a:lnTo>
                    <a:pt x="527" y="1167"/>
                  </a:lnTo>
                  <a:lnTo>
                    <a:pt x="551" y="1188"/>
                  </a:lnTo>
                  <a:lnTo>
                    <a:pt x="574" y="1208"/>
                  </a:lnTo>
                  <a:lnTo>
                    <a:pt x="597" y="1224"/>
                  </a:lnTo>
                  <a:lnTo>
                    <a:pt x="620" y="1239"/>
                  </a:lnTo>
                  <a:lnTo>
                    <a:pt x="643" y="1251"/>
                  </a:lnTo>
                  <a:lnTo>
                    <a:pt x="665" y="1260"/>
                  </a:lnTo>
                  <a:lnTo>
                    <a:pt x="685" y="1268"/>
                  </a:lnTo>
                  <a:lnTo>
                    <a:pt x="707" y="1275"/>
                  </a:lnTo>
                  <a:lnTo>
                    <a:pt x="726" y="1281"/>
                  </a:lnTo>
                  <a:lnTo>
                    <a:pt x="744" y="1283"/>
                  </a:lnTo>
                  <a:lnTo>
                    <a:pt x="763" y="1283"/>
                  </a:lnTo>
                  <a:lnTo>
                    <a:pt x="763" y="1259"/>
                  </a:lnTo>
                  <a:lnTo>
                    <a:pt x="747" y="1259"/>
                  </a:lnTo>
                  <a:lnTo>
                    <a:pt x="731" y="1256"/>
                  </a:lnTo>
                  <a:lnTo>
                    <a:pt x="714" y="1252"/>
                  </a:lnTo>
                  <a:lnTo>
                    <a:pt x="695" y="1247"/>
                  </a:lnTo>
                  <a:lnTo>
                    <a:pt x="675" y="1239"/>
                  </a:lnTo>
                  <a:lnTo>
                    <a:pt x="655" y="1229"/>
                  </a:lnTo>
                  <a:lnTo>
                    <a:pt x="635" y="1217"/>
                  </a:lnTo>
                  <a:lnTo>
                    <a:pt x="613" y="1204"/>
                  </a:lnTo>
                  <a:lnTo>
                    <a:pt x="591" y="1188"/>
                  </a:lnTo>
                  <a:lnTo>
                    <a:pt x="568" y="1170"/>
                  </a:lnTo>
                  <a:lnTo>
                    <a:pt x="545" y="1150"/>
                  </a:lnTo>
                  <a:lnTo>
                    <a:pt x="521" y="1127"/>
                  </a:lnTo>
                  <a:lnTo>
                    <a:pt x="496" y="1101"/>
                  </a:lnTo>
                  <a:lnTo>
                    <a:pt x="472" y="1073"/>
                  </a:lnTo>
                  <a:lnTo>
                    <a:pt x="447" y="1042"/>
                  </a:lnTo>
                  <a:lnTo>
                    <a:pt x="423" y="1007"/>
                  </a:lnTo>
                  <a:lnTo>
                    <a:pt x="397" y="971"/>
                  </a:lnTo>
                  <a:lnTo>
                    <a:pt x="371" y="930"/>
                  </a:lnTo>
                  <a:lnTo>
                    <a:pt x="345" y="887"/>
                  </a:lnTo>
                  <a:lnTo>
                    <a:pt x="320" y="841"/>
                  </a:lnTo>
                  <a:lnTo>
                    <a:pt x="294" y="791"/>
                  </a:lnTo>
                  <a:lnTo>
                    <a:pt x="268" y="739"/>
                  </a:lnTo>
                  <a:lnTo>
                    <a:pt x="242" y="682"/>
                  </a:lnTo>
                  <a:lnTo>
                    <a:pt x="218" y="621"/>
                  </a:lnTo>
                  <a:lnTo>
                    <a:pt x="192" y="558"/>
                  </a:lnTo>
                  <a:lnTo>
                    <a:pt x="167" y="489"/>
                  </a:lnTo>
                  <a:lnTo>
                    <a:pt x="143" y="418"/>
                  </a:lnTo>
                  <a:lnTo>
                    <a:pt x="118" y="342"/>
                  </a:lnTo>
                  <a:lnTo>
                    <a:pt x="94" y="263"/>
                  </a:lnTo>
                  <a:lnTo>
                    <a:pt x="71" y="179"/>
                  </a:lnTo>
                  <a:lnTo>
                    <a:pt x="48" y="92"/>
                  </a:lnTo>
                  <a:lnTo>
                    <a:pt x="2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" name="Dowolny kształt 69"/>
          <p:cNvSpPr/>
          <p:nvPr/>
        </p:nvSpPr>
        <p:spPr>
          <a:xfrm>
            <a:off x="6084168" y="1844824"/>
            <a:ext cx="864096" cy="792088"/>
          </a:xfrm>
          <a:custGeom>
            <a:avLst/>
            <a:gdLst>
              <a:gd name="connsiteX0" fmla="*/ 0 w 1139687"/>
              <a:gd name="connsiteY0" fmla="*/ 916609 h 943113"/>
              <a:gd name="connsiteX1" fmla="*/ 331304 w 1139687"/>
              <a:gd name="connsiteY1" fmla="*/ 717826 h 943113"/>
              <a:gd name="connsiteX2" fmla="*/ 503583 w 1139687"/>
              <a:gd name="connsiteY2" fmla="*/ 161235 h 943113"/>
              <a:gd name="connsiteX3" fmla="*/ 649357 w 1139687"/>
              <a:gd name="connsiteY3" fmla="*/ 94974 h 943113"/>
              <a:gd name="connsiteX4" fmla="*/ 834887 w 1139687"/>
              <a:gd name="connsiteY4" fmla="*/ 731078 h 943113"/>
              <a:gd name="connsiteX5" fmla="*/ 1139687 w 1139687"/>
              <a:gd name="connsiteY5" fmla="*/ 943113 h 94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687" h="943113">
                <a:moveTo>
                  <a:pt x="0" y="916609"/>
                </a:moveTo>
                <a:cubicBezTo>
                  <a:pt x="123687" y="880165"/>
                  <a:pt x="247374" y="843722"/>
                  <a:pt x="331304" y="717826"/>
                </a:cubicBezTo>
                <a:cubicBezTo>
                  <a:pt x="415234" y="591930"/>
                  <a:pt x="450574" y="265044"/>
                  <a:pt x="503583" y="161235"/>
                </a:cubicBezTo>
                <a:cubicBezTo>
                  <a:pt x="556592" y="57426"/>
                  <a:pt x="594140" y="0"/>
                  <a:pt x="649357" y="94974"/>
                </a:cubicBezTo>
                <a:cubicBezTo>
                  <a:pt x="704574" y="189948"/>
                  <a:pt x="753165" y="589722"/>
                  <a:pt x="834887" y="731078"/>
                </a:cubicBezTo>
                <a:cubicBezTo>
                  <a:pt x="916609" y="872435"/>
                  <a:pt x="1028148" y="907774"/>
                  <a:pt x="1139687" y="943113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olny kształt 70"/>
          <p:cNvSpPr/>
          <p:nvPr/>
        </p:nvSpPr>
        <p:spPr>
          <a:xfrm>
            <a:off x="7164288" y="1844824"/>
            <a:ext cx="864096" cy="792088"/>
          </a:xfrm>
          <a:custGeom>
            <a:avLst/>
            <a:gdLst>
              <a:gd name="connsiteX0" fmla="*/ 0 w 1139687"/>
              <a:gd name="connsiteY0" fmla="*/ 916609 h 943113"/>
              <a:gd name="connsiteX1" fmla="*/ 331304 w 1139687"/>
              <a:gd name="connsiteY1" fmla="*/ 717826 h 943113"/>
              <a:gd name="connsiteX2" fmla="*/ 503583 w 1139687"/>
              <a:gd name="connsiteY2" fmla="*/ 161235 h 943113"/>
              <a:gd name="connsiteX3" fmla="*/ 649357 w 1139687"/>
              <a:gd name="connsiteY3" fmla="*/ 94974 h 943113"/>
              <a:gd name="connsiteX4" fmla="*/ 834887 w 1139687"/>
              <a:gd name="connsiteY4" fmla="*/ 731078 h 943113"/>
              <a:gd name="connsiteX5" fmla="*/ 1139687 w 1139687"/>
              <a:gd name="connsiteY5" fmla="*/ 943113 h 94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687" h="943113">
                <a:moveTo>
                  <a:pt x="0" y="916609"/>
                </a:moveTo>
                <a:cubicBezTo>
                  <a:pt x="123687" y="880165"/>
                  <a:pt x="247374" y="843722"/>
                  <a:pt x="331304" y="717826"/>
                </a:cubicBezTo>
                <a:cubicBezTo>
                  <a:pt x="415234" y="591930"/>
                  <a:pt x="450574" y="265044"/>
                  <a:pt x="503583" y="161235"/>
                </a:cubicBezTo>
                <a:cubicBezTo>
                  <a:pt x="556592" y="57426"/>
                  <a:pt x="594140" y="0"/>
                  <a:pt x="649357" y="94974"/>
                </a:cubicBezTo>
                <a:cubicBezTo>
                  <a:pt x="704574" y="189948"/>
                  <a:pt x="753165" y="589722"/>
                  <a:pt x="834887" y="731078"/>
                </a:cubicBezTo>
                <a:cubicBezTo>
                  <a:pt x="916609" y="872435"/>
                  <a:pt x="1028148" y="907774"/>
                  <a:pt x="1139687" y="943113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Łącznik prosty 72"/>
          <p:cNvCxnSpPr/>
          <p:nvPr/>
        </p:nvCxnSpPr>
        <p:spPr>
          <a:xfrm>
            <a:off x="7020272" y="1124744"/>
            <a:ext cx="72008" cy="22322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y ze strzałką 75"/>
          <p:cNvCxnSpPr/>
          <p:nvPr/>
        </p:nvCxnSpPr>
        <p:spPr>
          <a:xfrm>
            <a:off x="7020272" y="1772816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Obraz 8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7164288" y="1484784"/>
            <a:ext cx="190206" cy="157871"/>
          </a:xfrm>
          <a:prstGeom prst="rect">
            <a:avLst/>
          </a:prstGeom>
          <a:noFill/>
          <a:ln/>
          <a:effectLst/>
        </p:spPr>
      </p:pic>
      <p:sp>
        <p:nvSpPr>
          <p:cNvPr id="82" name="Line 1661"/>
          <p:cNvSpPr>
            <a:spLocks noChangeShapeType="1"/>
          </p:cNvSpPr>
          <p:nvPr/>
        </p:nvSpPr>
        <p:spPr bwMode="auto">
          <a:xfrm>
            <a:off x="6429062" y="2305878"/>
            <a:ext cx="2160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1661"/>
          <p:cNvSpPr>
            <a:spLocks noChangeShapeType="1"/>
          </p:cNvSpPr>
          <p:nvPr/>
        </p:nvSpPr>
        <p:spPr bwMode="auto">
          <a:xfrm>
            <a:off x="6429062" y="2491409"/>
            <a:ext cx="2160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1661"/>
          <p:cNvSpPr>
            <a:spLocks noChangeShapeType="1"/>
          </p:cNvSpPr>
          <p:nvPr/>
        </p:nvSpPr>
        <p:spPr bwMode="auto">
          <a:xfrm>
            <a:off x="7524328" y="2307365"/>
            <a:ext cx="2160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1661"/>
          <p:cNvSpPr>
            <a:spLocks noChangeShapeType="1"/>
          </p:cNvSpPr>
          <p:nvPr/>
        </p:nvSpPr>
        <p:spPr bwMode="auto">
          <a:xfrm>
            <a:off x="7524328" y="2492896"/>
            <a:ext cx="2160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Elipsa 87"/>
          <p:cNvSpPr/>
          <p:nvPr/>
        </p:nvSpPr>
        <p:spPr>
          <a:xfrm>
            <a:off x="6514322" y="2451652"/>
            <a:ext cx="72008" cy="7200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Elipsa 88"/>
          <p:cNvSpPr/>
          <p:nvPr/>
        </p:nvSpPr>
        <p:spPr>
          <a:xfrm>
            <a:off x="7596336" y="2276872"/>
            <a:ext cx="72008" cy="7200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0" grpId="0" animBg="1"/>
      <p:bldP spid="71" grpId="0" animBg="1"/>
      <p:bldP spid="82" grpId="0" animBg="1"/>
      <p:bldP spid="84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131840" y="5877272"/>
            <a:ext cx="601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dzięki temu można splątać ich stany wewnętrzne! :</a:t>
            </a:r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Splątane stany wielu jonów</a:t>
            </a:r>
            <a:endParaRPr lang="en-US" dirty="0"/>
          </a:p>
        </p:txBody>
      </p:sp>
      <p:pic>
        <p:nvPicPr>
          <p:cNvPr id="4" name="Picture 2" descr="blade_lintrap_d"/>
          <p:cNvPicPr>
            <a:picLocks noChangeAspect="1" noChangeArrowheads="1"/>
          </p:cNvPicPr>
          <p:nvPr/>
        </p:nvPicPr>
        <p:blipFill>
          <a:blip r:embed="rId3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1475657" y="1340768"/>
            <a:ext cx="5328591" cy="399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entofmass7mov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21088"/>
            <a:ext cx="2807062" cy="903005"/>
          </a:xfrm>
          <a:prstGeom prst="rect">
            <a:avLst/>
          </a:prstGeom>
          <a:noFill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595982" y="5113838"/>
            <a:ext cx="2305005" cy="91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pole tekstowe 11"/>
          <p:cNvSpPr txBox="1"/>
          <p:nvPr/>
        </p:nvSpPr>
        <p:spPr>
          <a:xfrm>
            <a:off x="1007096" y="55172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drgania jonów skorelowane dzięki odpychaniu elektrostatycznemu</a:t>
            </a:r>
          </a:p>
          <a:p>
            <a:endParaRPr lang="en-US" dirty="0"/>
          </a:p>
        </p:txBody>
      </p:sp>
      <p:pic>
        <p:nvPicPr>
          <p:cNvPr id="14" name="Obraz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6015675" y="6402490"/>
            <a:ext cx="2695224" cy="34807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Komputery kwantowe</a:t>
            </a:r>
            <a:endParaRPr lang="en-US" dirty="0"/>
          </a:p>
        </p:txBody>
      </p:sp>
      <p:pic>
        <p:nvPicPr>
          <p:cNvPr id="4" name="Picture 2" descr="experi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4905207" cy="358038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" name="Obraz 1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6314407" y="3717032"/>
            <a:ext cx="1934956" cy="348177"/>
          </a:xfrm>
          <a:prstGeom prst="rect">
            <a:avLst/>
          </a:prstGeom>
          <a:noFill/>
          <a:ln/>
          <a:effectLst/>
        </p:spPr>
      </p:pic>
      <p:sp>
        <p:nvSpPr>
          <p:cNvPr id="7" name="pole tekstowe 6"/>
          <p:cNvSpPr txBox="1"/>
          <p:nvPr/>
        </p:nvSpPr>
        <p:spPr>
          <a:xfrm>
            <a:off x="5868144" y="256490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Kwantowy bit (</a:t>
            </a:r>
            <a:r>
              <a:rPr lang="pl-PL" dirty="0" err="1" smtClean="0"/>
              <a:t>qubit</a:t>
            </a:r>
            <a:r>
              <a:rPr lang="pl-PL" dirty="0" smtClean="0"/>
              <a:t>) może być jednocześnie i 0 i 1</a:t>
            </a:r>
          </a:p>
          <a:p>
            <a:endParaRPr lang="en-US" dirty="0"/>
          </a:p>
        </p:txBody>
      </p:sp>
      <p:pic>
        <p:nvPicPr>
          <p:cNvPr id="13" name="Obraz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051720" y="5085184"/>
            <a:ext cx="5836031" cy="348220"/>
          </a:xfrm>
          <a:prstGeom prst="rect">
            <a:avLst/>
          </a:prstGeom>
          <a:noFill/>
          <a:ln/>
          <a:effectLst/>
        </p:spPr>
      </p:pic>
      <p:sp>
        <p:nvSpPr>
          <p:cNvPr id="14" name="pole tekstowe 13"/>
          <p:cNvSpPr txBox="1"/>
          <p:nvPr/>
        </p:nvSpPr>
        <p:spPr>
          <a:xfrm>
            <a:off x="5868144" y="44371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Stan N </a:t>
            </a:r>
            <a:r>
              <a:rPr lang="pl-PL" dirty="0" err="1" smtClean="0"/>
              <a:t>qubitów</a:t>
            </a:r>
            <a:endParaRPr lang="en-US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11560" y="5589240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Jednocześnie reprezentuje wiele </a:t>
            </a:r>
            <a:r>
              <a:rPr lang="pl-PL" dirty="0" err="1" smtClean="0"/>
              <a:t>różnch</a:t>
            </a:r>
            <a:r>
              <a:rPr lang="pl-PL" dirty="0" smtClean="0"/>
              <a:t> liczb – przetwarzanie równoległe</a:t>
            </a:r>
            <a:endParaRPr lang="en-US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084168" y="126876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1  klasyczny bit może mieć wartości 0 albo 1 </a:t>
            </a:r>
            <a:r>
              <a:rPr lang="pl-PL" dirty="0" err="1" smtClean="0"/>
              <a:t>qubit</a:t>
            </a:r>
            <a:endParaRPr lang="pl-PL" dirty="0" smtClean="0"/>
          </a:p>
          <a:p>
            <a:endParaRPr lang="en-US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843808" y="6021288"/>
            <a:ext cx="630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Ewolucja układu kwantowego – obliczenie jednocześnie na 2</a:t>
            </a:r>
            <a:r>
              <a:rPr lang="pl-PL" baseline="30000" dirty="0" smtClean="0"/>
              <a:t>N</a:t>
            </a:r>
            <a:r>
              <a:rPr lang="pl-PL" dirty="0" smtClean="0"/>
              <a:t> różnych danych wejściowych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Jeśli komputer kwantowy powstanie</a:t>
            </a:r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134076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Kwantowy algorytm </a:t>
            </a:r>
            <a:r>
              <a:rPr lang="pl-PL" dirty="0" err="1" smtClean="0"/>
              <a:t>Shora</a:t>
            </a:r>
            <a:r>
              <a:rPr lang="pl-PL" dirty="0" smtClean="0"/>
              <a:t> – łamie systemy kryptograficzne bazujące na kluczu publicznym (RSA)</a:t>
            </a:r>
            <a:endParaRPr lang="en-US" dirty="0"/>
          </a:p>
        </p:txBody>
      </p:sp>
      <p:pic>
        <p:nvPicPr>
          <p:cNvPr id="5" name="Picture 27" descr="creditcardpayment"/>
          <p:cNvPicPr>
            <a:picLocks noChangeAspect="1" noChangeArrowheads="1"/>
          </p:cNvPicPr>
          <p:nvPr/>
        </p:nvPicPr>
        <p:blipFill>
          <a:blip r:embed="rId2" cstate="print"/>
          <a:srcRect b="1524"/>
          <a:stretch>
            <a:fillRect/>
          </a:stretch>
        </p:blipFill>
        <p:spPr bwMode="auto">
          <a:xfrm>
            <a:off x="3059832" y="1988840"/>
            <a:ext cx="535305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23528" y="4005065"/>
            <a:ext cx="4437063" cy="1401763"/>
            <a:chOff x="0" y="2208"/>
            <a:chExt cx="2795" cy="883"/>
          </a:xfrm>
        </p:grpSpPr>
        <p:sp>
          <p:nvSpPr>
            <p:cNvPr id="7" name="Oval 28"/>
            <p:cNvSpPr>
              <a:spLocks noChangeArrowheads="1"/>
            </p:cNvSpPr>
            <p:nvPr/>
          </p:nvSpPr>
          <p:spPr bwMode="auto">
            <a:xfrm>
              <a:off x="1451" y="2707"/>
              <a:ext cx="1344" cy="38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0" y="2208"/>
              <a:ext cx="1554" cy="5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dirty="0" err="1">
                  <a:latin typeface="Ariendezze" pitchFamily="34" charset="0"/>
                </a:rPr>
                <a:t>Secure</a:t>
              </a:r>
              <a:r>
                <a:rPr lang="pl-PL" dirty="0">
                  <a:latin typeface="Ariendezze" pitchFamily="34" charset="0"/>
                </a:rPr>
                <a:t> </a:t>
              </a:r>
              <a:r>
                <a:rPr lang="pl-PL" dirty="0" err="1">
                  <a:latin typeface="Ariendezze" pitchFamily="34" charset="0"/>
                </a:rPr>
                <a:t>Socket</a:t>
              </a:r>
              <a:r>
                <a:rPr lang="pl-PL" dirty="0">
                  <a:latin typeface="Ariendezze" pitchFamily="34" charset="0"/>
                </a:rPr>
                <a:t> </a:t>
              </a:r>
              <a:r>
                <a:rPr lang="pl-PL" dirty="0" err="1">
                  <a:latin typeface="Ariendezze" pitchFamily="34" charset="0"/>
                </a:rPr>
                <a:t>Layer</a:t>
              </a:r>
              <a:endParaRPr lang="pl-PL" dirty="0">
                <a:latin typeface="Ariendezze" pitchFamily="34" charset="0"/>
              </a:endParaRPr>
            </a:p>
            <a:p>
              <a:r>
                <a:rPr lang="pl-PL" dirty="0">
                  <a:latin typeface="Ariendezze" pitchFamily="34" charset="0"/>
                </a:rPr>
                <a:t>Bazuje na w wymianie</a:t>
              </a:r>
            </a:p>
            <a:p>
              <a:r>
                <a:rPr lang="pl-PL" dirty="0">
                  <a:latin typeface="Ariendezze" pitchFamily="34" charset="0"/>
                </a:rPr>
                <a:t>klucza metodą RSA</a:t>
              </a:r>
              <a:endParaRPr lang="en-GB" dirty="0">
                <a:latin typeface="Ariendezze" pitchFamily="34" charset="0"/>
              </a:endParaRPr>
            </a:p>
          </p:txBody>
        </p:sp>
        <p:sp>
          <p:nvSpPr>
            <p:cNvPr id="9" name="Line 34"/>
            <p:cNvSpPr>
              <a:spLocks noChangeShapeType="1"/>
            </p:cNvSpPr>
            <p:nvPr/>
          </p:nvSpPr>
          <p:spPr bwMode="auto">
            <a:xfrm flipH="1" flipV="1">
              <a:off x="1043" y="275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3059832" y="594928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htpps</a:t>
            </a:r>
            <a:r>
              <a:rPr lang="pl-PL" dirty="0" smtClean="0"/>
              <a:t>://   - już nie gwarantuje bezpieczeństwa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19163" y="980728"/>
            <a:ext cx="8224837" cy="2792413"/>
            <a:chOff x="579" y="1968"/>
            <a:chExt cx="5181" cy="1759"/>
          </a:xfrm>
        </p:grpSpPr>
        <p:pic>
          <p:nvPicPr>
            <p:cNvPr id="5" name="Picture 4" descr="E:\Rafal\FestiwalNauki\Rozowy\emwave.tif"/>
            <p:cNvPicPr>
              <a:picLocks noChangeAspect="1" noChangeArrowheads="1"/>
            </p:cNvPicPr>
            <p:nvPr/>
          </p:nvPicPr>
          <p:blipFill>
            <a:blip r:embed="rId2" cstate="print"/>
            <a:srcRect r="8437"/>
            <a:stretch>
              <a:fillRect/>
            </a:stretch>
          </p:blipFill>
          <p:spPr bwMode="auto">
            <a:xfrm>
              <a:off x="579" y="1968"/>
              <a:ext cx="4922" cy="1759"/>
            </a:xfrm>
            <a:prstGeom prst="rect">
              <a:avLst/>
            </a:prstGeom>
            <a:noFill/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395" y="1968"/>
              <a:ext cx="10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sz="1600"/>
                <a:t>Pole magnetyczne</a:t>
              </a:r>
              <a:endParaRPr lang="en-GB" sz="1600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595" y="1968"/>
              <a:ext cx="9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sz="1600"/>
                <a:t>Pole elektryczne</a:t>
              </a:r>
              <a:endParaRPr lang="en-GB" sz="1600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073" y="3440"/>
              <a:ext cx="7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sz="1600"/>
                <a:t>Długość fali</a:t>
              </a:r>
              <a:endParaRPr lang="en-GB" sz="160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419" y="2928"/>
              <a:ext cx="134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l-PL" sz="1600"/>
                <a:t>Kierunek rozchodzenia </a:t>
              </a:r>
            </a:p>
            <a:p>
              <a:pPr algn="ctr"/>
              <a:r>
                <a:rPr lang="pl-PL" sz="1600"/>
                <a:t>się fali</a:t>
              </a:r>
              <a:endParaRPr lang="en-GB" sz="1600"/>
            </a:p>
          </p:txBody>
        </p:sp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Światło - wydawało się, że to proste…</a:t>
            </a:r>
            <a:endParaRPr lang="en-US" dirty="0"/>
          </a:p>
        </p:txBody>
      </p:sp>
      <p:grpSp>
        <p:nvGrpSpPr>
          <p:cNvPr id="32" name="Group 37"/>
          <p:cNvGrpSpPr>
            <a:grpSpLocks/>
          </p:cNvGrpSpPr>
          <p:nvPr/>
        </p:nvGrpSpPr>
        <p:grpSpPr bwMode="auto">
          <a:xfrm>
            <a:off x="1259632" y="3810000"/>
            <a:ext cx="6958013" cy="3048000"/>
            <a:chOff x="720" y="1584"/>
            <a:chExt cx="4383" cy="1920"/>
          </a:xfrm>
        </p:grpSpPr>
        <p:pic>
          <p:nvPicPr>
            <p:cNvPr id="33" name="Picture 7" descr="E:\Rafal\FestiwalNauki\Rozowy\widm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" y="1584"/>
              <a:ext cx="3629" cy="1822"/>
            </a:xfrm>
            <a:prstGeom prst="rect">
              <a:avLst/>
            </a:prstGeom>
            <a:noFill/>
          </p:spPr>
        </p:pic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1592" y="1925"/>
              <a:ext cx="43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2023" y="1944"/>
              <a:ext cx="43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1544" y="1976"/>
              <a:ext cx="52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000"/>
                <a:t>Mikrofale</a:t>
              </a:r>
              <a:endParaRPr lang="en-GB" sz="1000"/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1976" y="1976"/>
              <a:ext cx="60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000"/>
                <a:t>Podczerwień</a:t>
              </a:r>
              <a:endParaRPr lang="en-GB" sz="1000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768" y="1912"/>
              <a:ext cx="43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2647" y="1945"/>
              <a:ext cx="43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783" y="1949"/>
              <a:ext cx="43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000"/>
                <a:t>Fale radiowe</a:t>
              </a:r>
              <a:endParaRPr lang="en-GB" sz="1000"/>
            </a:p>
          </p:txBody>
        </p:sp>
        <p:sp>
          <p:nvSpPr>
            <p:cNvPr id="41" name="Text Box 17"/>
            <p:cNvSpPr txBox="1">
              <a:spLocks noChangeArrowheads="1"/>
            </p:cNvSpPr>
            <p:nvPr/>
          </p:nvSpPr>
          <p:spPr bwMode="auto">
            <a:xfrm>
              <a:off x="2569" y="1993"/>
              <a:ext cx="60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000"/>
                <a:t>Nadfiolet</a:t>
              </a:r>
              <a:endParaRPr lang="en-GB" sz="1000"/>
            </a:p>
          </p:txBody>
        </p:sp>
        <p:sp>
          <p:nvSpPr>
            <p:cNvPr id="42" name="Rectangle 18"/>
            <p:cNvSpPr>
              <a:spLocks noChangeArrowheads="1"/>
            </p:cNvSpPr>
            <p:nvPr/>
          </p:nvSpPr>
          <p:spPr bwMode="auto">
            <a:xfrm>
              <a:off x="3176" y="1976"/>
              <a:ext cx="38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19"/>
            <p:cNvSpPr>
              <a:spLocks noChangeArrowheads="1"/>
            </p:cNvSpPr>
            <p:nvPr/>
          </p:nvSpPr>
          <p:spPr bwMode="auto">
            <a:xfrm>
              <a:off x="3704" y="1976"/>
              <a:ext cx="384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3696" y="1961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000"/>
                <a:t>Promieniowanie gamma</a:t>
              </a:r>
              <a:endParaRPr lang="en-GB" sz="1000"/>
            </a:p>
          </p:txBody>
        </p:sp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2216" y="2456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23"/>
            <p:cNvSpPr txBox="1">
              <a:spLocks noChangeArrowheads="1"/>
            </p:cNvSpPr>
            <p:nvPr/>
          </p:nvSpPr>
          <p:spPr bwMode="auto">
            <a:xfrm>
              <a:off x="2216" y="2504"/>
              <a:ext cx="6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sz="1000"/>
                <a:t>Światło widzialne</a:t>
              </a:r>
              <a:endParaRPr lang="en-GB" sz="1000"/>
            </a:p>
          </p:txBody>
        </p: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3104" y="1984"/>
              <a:ext cx="60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000"/>
                <a:t>rengenowskie</a:t>
              </a:r>
              <a:endParaRPr lang="en-GB" sz="1000"/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728" y="2552"/>
              <a:ext cx="43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120" y="1968"/>
              <a:ext cx="67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000"/>
                <a:t>Promieniowanie rentgenowskie</a:t>
              </a:r>
              <a:endParaRPr lang="en-GB" sz="1000"/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272" y="1632"/>
              <a:ext cx="8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/>
                <a:t>długość fali</a:t>
              </a:r>
              <a:r>
                <a:rPr lang="pl-PL">
                  <a:latin typeface="Symbol" pitchFamily="18" charset="2"/>
                </a:rPr>
                <a:t> </a:t>
              </a:r>
              <a:r>
                <a:rPr lang="pl-PL"/>
                <a:t>[m]</a:t>
              </a:r>
              <a:endParaRPr lang="en-GB">
                <a:latin typeface="Symbol" pitchFamily="18" charset="2"/>
              </a:endParaRPr>
            </a:p>
          </p:txBody>
        </p:sp>
        <p:sp>
          <p:nvSpPr>
            <p:cNvPr id="51" name="Rectangle 30"/>
            <p:cNvSpPr>
              <a:spLocks noChangeArrowheads="1"/>
            </p:cNvSpPr>
            <p:nvPr/>
          </p:nvSpPr>
          <p:spPr bwMode="auto">
            <a:xfrm>
              <a:off x="1112" y="3216"/>
              <a:ext cx="67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l-PL"/>
                <a:t>7 </a:t>
              </a:r>
              <a:r>
                <a:rPr lang="pl-PL">
                  <a:cs typeface="Times New Roman" pitchFamily="18" charset="0"/>
                </a:rPr>
                <a:t>·</a:t>
              </a:r>
              <a:r>
                <a:rPr lang="pl-PL"/>
                <a:t>10</a:t>
              </a:r>
              <a:r>
                <a:rPr lang="pl-PL" baseline="30000"/>
                <a:t>-7</a:t>
              </a:r>
              <a:r>
                <a:rPr lang="pl-PL"/>
                <a:t> m</a:t>
              </a:r>
              <a:endParaRPr lang="en-GB"/>
            </a:p>
          </p:txBody>
        </p:sp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3552" y="3216"/>
              <a:ext cx="57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33"/>
            <p:cNvSpPr>
              <a:spLocks noChangeArrowheads="1"/>
            </p:cNvSpPr>
            <p:nvPr/>
          </p:nvSpPr>
          <p:spPr bwMode="auto">
            <a:xfrm>
              <a:off x="3383" y="3217"/>
              <a:ext cx="67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l-PL"/>
                <a:t>4 </a:t>
              </a:r>
              <a:r>
                <a:rPr lang="pl-PL">
                  <a:cs typeface="Times New Roman" pitchFamily="18" charset="0"/>
                </a:rPr>
                <a:t>·</a:t>
              </a:r>
              <a:r>
                <a:rPr lang="pl-PL"/>
                <a:t> 10</a:t>
              </a:r>
              <a:r>
                <a:rPr lang="pl-PL" baseline="30000"/>
                <a:t>-7</a:t>
              </a:r>
              <a:r>
                <a:rPr lang="pl-PL"/>
                <a:t> m</a:t>
              </a: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Pozostanie zaufać kwantom – kryptografia kwantowa</a:t>
            </a:r>
            <a:endParaRPr lang="en-US" dirty="0"/>
          </a:p>
        </p:txBody>
      </p:sp>
      <p:sp>
        <p:nvSpPr>
          <p:cNvPr id="4" name="Prostokąt 3"/>
          <p:cNvSpPr/>
          <p:nvPr/>
        </p:nvSpPr>
        <p:spPr>
          <a:xfrm>
            <a:off x="395536" y="11967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6" name="Picture 7" descr="magic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3427413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3384550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2133748" y="5445224"/>
            <a:ext cx="701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nie da się podejrzeć stanu kwantowego bez zaburzania go…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995936" y="6021288"/>
            <a:ext cx="470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Obecnie maksymalny zasięg: ok. 100km</a:t>
            </a:r>
            <a:endParaRPr lang="en-US" dirty="0"/>
          </a:p>
        </p:txBody>
      </p:sp>
      <p:pic>
        <p:nvPicPr>
          <p:cNvPr id="11" name="Picture 2" descr="http://spie.org/Images/Graphics/Newsroom/Imported/1519/1519_fi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84984"/>
            <a:ext cx="3788447" cy="18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pl-PL" dirty="0" smtClean="0"/>
              <a:t>Era inżynierii kwantowej</a:t>
            </a:r>
            <a:endParaRPr lang="en-US" dirty="0"/>
          </a:p>
        </p:txBody>
      </p:sp>
      <p:pic>
        <p:nvPicPr>
          <p:cNvPr id="67586" name="Picture 2" descr="http://barrett-group.mcgill.ca/tutorials/nanotechnology/moo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96752"/>
            <a:ext cx="5400600" cy="27003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79512" y="1340768"/>
            <a:ext cx="2614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„Prawo” </a:t>
            </a:r>
            <a:r>
              <a:rPr lang="pl-PL" sz="2400" dirty="0" err="1" smtClean="0"/>
              <a:t>Moore’a</a:t>
            </a:r>
            <a:endParaRPr lang="en-US" sz="2400" dirty="0"/>
          </a:p>
        </p:txBody>
      </p:sp>
      <p:sp>
        <p:nvSpPr>
          <p:cNvPr id="6" name="Prostokąt 5"/>
          <p:cNvSpPr/>
          <p:nvPr/>
        </p:nvSpPr>
        <p:spPr>
          <a:xfrm>
            <a:off x="69619" y="3717032"/>
            <a:ext cx="9074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/>
              <a:t> komputery kwantowe ~2050r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praktyczna kryptografia kwantowa wcześniej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precyzyjne zegary atomowe na pojedynczych jonach - już!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1"/>
          <p:cNvSpPr txBox="1">
            <a:spLocks/>
          </p:cNvSpPr>
          <p:nvPr/>
        </p:nvSpPr>
        <p:spPr>
          <a:xfrm>
            <a:off x="4576777" y="146720"/>
            <a:ext cx="4788024" cy="594928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lvl="0" indent="-256032">
              <a:spcBef>
                <a:spcPts val="6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1954 - Max </a:t>
            </a:r>
            <a:r>
              <a:rPr kumimoji="0" lang="pl-PL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Born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pl-PL" sz="1900" dirty="0" smtClean="0"/>
              <a:t>za statystyczną interpretację funkcji falowej</a:t>
            </a:r>
            <a:endParaRPr kumimoji="0" lang="pl-PL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1964 – Charles </a:t>
            </a:r>
            <a:r>
              <a:rPr kumimoji="0" lang="pl-PL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Townes</a:t>
            </a:r>
            <a: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 prace prowadzące do powstania lasera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1989 –</a:t>
            </a:r>
            <a:r>
              <a:rPr lang="pl-PL" sz="2600" b="1" dirty="0" smtClean="0"/>
              <a:t>Wolfgang Paul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 rozwój technik </a:t>
            </a:r>
            <a:r>
              <a:rPr kumimoji="0" lang="pl-PL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pułapkowania</a:t>
            </a:r>
            <a:r>
              <a:rPr lang="pl-PL" sz="1900" dirty="0" smtClean="0"/>
              <a:t> </a:t>
            </a:r>
            <a:r>
              <a:rPr kumimoji="0" 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jonów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1997 – </a:t>
            </a:r>
            <a:r>
              <a:rPr lang="en-US" sz="2600" b="1" dirty="0" smtClean="0"/>
              <a:t>Cohen-</a:t>
            </a:r>
            <a:r>
              <a:rPr lang="en-US" sz="2600" b="1" dirty="0" err="1" smtClean="0"/>
              <a:t>Tannoudji</a:t>
            </a:r>
            <a:r>
              <a:rPr lang="pl-PL" sz="2600" b="1" dirty="0" smtClean="0"/>
              <a:t>,</a:t>
            </a:r>
            <a:r>
              <a:rPr lang="en-US" sz="2600" b="1" dirty="0" smtClean="0"/>
              <a:t> </a:t>
            </a:r>
            <a:r>
              <a:rPr lang="pl-PL" sz="2600" b="1" dirty="0" err="1" smtClean="0"/>
              <a:t>Chu</a:t>
            </a:r>
            <a:r>
              <a:rPr lang="pl-PL" sz="2600" b="1" dirty="0" smtClean="0"/>
              <a:t>, </a:t>
            </a:r>
            <a:r>
              <a:rPr lang="en-US" sz="2600" b="1" dirty="0" smtClean="0"/>
              <a:t>Phillips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1900" dirty="0" smtClean="0"/>
              <a:t>za rozwój metod chłodzenia i </a:t>
            </a:r>
            <a:r>
              <a:rPr lang="pl-PL" sz="1900" dirty="0" err="1" smtClean="0"/>
              <a:t>pułapkowania</a:t>
            </a:r>
            <a:r>
              <a:rPr lang="pl-PL" sz="1900" dirty="0" smtClean="0"/>
              <a:t> atomów laserem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 – </a:t>
            </a:r>
            <a:r>
              <a:rPr lang="pl-PL" sz="2600" b="1" dirty="0" err="1" smtClean="0">
                <a:solidFill>
                  <a:srgbClr val="FF0000"/>
                </a:solidFill>
              </a:rPr>
              <a:t>Serge</a:t>
            </a:r>
            <a:r>
              <a:rPr lang="pl-PL" sz="2600" b="1" dirty="0" smtClean="0">
                <a:solidFill>
                  <a:srgbClr val="FF0000"/>
                </a:solidFill>
              </a:rPr>
              <a:t> </a:t>
            </a:r>
            <a:r>
              <a:rPr lang="pl-PL" sz="2600" b="1" dirty="0" err="1" smtClean="0">
                <a:solidFill>
                  <a:srgbClr val="FF0000"/>
                </a:solidFill>
              </a:rPr>
              <a:t>Haroche</a:t>
            </a:r>
            <a:r>
              <a:rPr lang="pl-PL" sz="2600" b="1" dirty="0" smtClean="0">
                <a:solidFill>
                  <a:srgbClr val="FF0000"/>
                </a:solidFill>
              </a:rPr>
              <a:t>, David </a:t>
            </a:r>
            <a:r>
              <a:rPr lang="pl-PL" sz="2600" b="1" dirty="0" err="1" smtClean="0">
                <a:solidFill>
                  <a:srgbClr val="FF0000"/>
                </a:solidFill>
              </a:rPr>
              <a:t>Wineland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1900" dirty="0" smtClean="0"/>
              <a:t>za przełomowe eksperymentalne metody, które umożliwiają pomiar i manipulację pojedynczych układów kwantowych</a:t>
            </a:r>
            <a:endParaRPr kumimoji="0" lang="pl-PL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zawartości 1"/>
          <p:cNvSpPr txBox="1">
            <a:spLocks/>
          </p:cNvSpPr>
          <p:nvPr/>
        </p:nvSpPr>
        <p:spPr>
          <a:xfrm>
            <a:off x="4777" y="146720"/>
            <a:ext cx="5040560" cy="53285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1918 - Max Planck</a:t>
            </a:r>
            <a: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 odkrycie kwantów energii</a:t>
            </a:r>
            <a:endParaRPr kumimoji="0" lang="pl-PL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192– Albert Einstein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 odkrycie praw rządzących zjawiskiem fotoelektrycznym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1922 – Niels Bohr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 badanie i opracowanie modelu budowy atomu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1929 – </a:t>
            </a: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Luis de Broglie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 odkrycie falowej natury elektronów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1932 – Werner Heisenberg</a:t>
            </a:r>
            <a:b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 stworzenie mechaniki kwantowej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1933 – Erwin 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Schroedinger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 odkrycie nowych form teorii atomowej </a:t>
            </a:r>
            <a:endParaRPr kumimoji="0" lang="pl-PL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059832" y="5657671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 think I can safely say that nobody understands quantum mechanics.</a:t>
            </a:r>
            <a:endParaRPr lang="pl-PL" sz="2400" b="1" dirty="0" smtClean="0"/>
          </a:p>
          <a:p>
            <a:pPr algn="r"/>
            <a:r>
              <a:rPr lang="pl-PL" sz="2400" dirty="0" smtClean="0"/>
              <a:t>Richard </a:t>
            </a:r>
            <a:r>
              <a:rPr lang="pl-PL" sz="2400" dirty="0" err="1" smtClean="0"/>
              <a:t>Feynmann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Dlaczego nie wszystko jest fioletowe?</a:t>
            </a:r>
            <a:endParaRPr lang="en-US" dirty="0"/>
          </a:p>
        </p:txBody>
      </p:sp>
      <p:pic>
        <p:nvPicPr>
          <p:cNvPr id="39940" name="Picture 4" descr="https://c479107.ssl.cf2.rackcdn.com/files/11908/width237/g63p6q26-1340104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936437" cy="2952328"/>
          </a:xfrm>
          <a:prstGeom prst="rect">
            <a:avLst/>
          </a:prstGeom>
          <a:noFill/>
        </p:spPr>
      </p:pic>
      <p:pic>
        <p:nvPicPr>
          <p:cNvPr id="39942" name="Picture 6" descr="File:Black body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268760"/>
            <a:ext cx="4248472" cy="3398778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539552" y="4581128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Klasyczne rozumowanie: </a:t>
            </a:r>
            <a:r>
              <a:rPr lang="pl-PL" i="1" dirty="0" smtClean="0"/>
              <a:t>promieniowanie o krótszych długościach fal łatwiej zmieścić w danym obszarze- powinno go być więcej. </a:t>
            </a:r>
            <a:r>
              <a:rPr lang="pl-PL" b="1" dirty="0" smtClean="0"/>
              <a:t>ALE NIE JEST!</a:t>
            </a:r>
            <a:endParaRPr lang="en-US" b="1" dirty="0"/>
          </a:p>
        </p:txBody>
      </p:sp>
      <p:sp>
        <p:nvSpPr>
          <p:cNvPr id="8" name="Prostokąt 7"/>
          <p:cNvSpPr/>
          <p:nvPr/>
        </p:nvSpPr>
        <p:spPr>
          <a:xfrm>
            <a:off x="539552" y="5301208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Ratunek: </a:t>
            </a:r>
            <a:r>
              <a:rPr lang="pl-PL" i="1" dirty="0" smtClean="0"/>
              <a:t>Światło niesie energię w porcjach - </a:t>
            </a:r>
            <a:r>
              <a:rPr lang="pl-PL" b="1" i="1" dirty="0" smtClean="0"/>
              <a:t>kwantach</a:t>
            </a:r>
            <a:r>
              <a:rPr lang="pl-PL" i="1" dirty="0" smtClean="0"/>
              <a:t>. Krótsze fale – większa energia porcji – trudniej wzbudzić </a:t>
            </a:r>
            <a:endParaRPr lang="en-US" i="1" dirty="0"/>
          </a:p>
        </p:txBody>
      </p:sp>
      <p:pic>
        <p:nvPicPr>
          <p:cNvPr id="12" name="Obraz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211960" y="5949280"/>
            <a:ext cx="1754874" cy="65517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1" name="Prostokąt 10"/>
          <p:cNvSpPr/>
          <p:nvPr/>
        </p:nvSpPr>
        <p:spPr>
          <a:xfrm>
            <a:off x="6300192" y="6093296"/>
            <a:ext cx="2254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Max Planck (1900)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Fotony – kwanty światła</a:t>
            </a:r>
            <a:endParaRPr lang="en-US" dirty="0"/>
          </a:p>
        </p:txBody>
      </p:sp>
      <p:pic>
        <p:nvPicPr>
          <p:cNvPr id="4" name="Picture 4" descr="C:\Documents and Settings\rafal\Moje dokumenty\FestiwalNauki\2006\Kwantowe przelewy\lightphotons.jpg"/>
          <p:cNvPicPr>
            <a:picLocks noChangeAspect="1" noChangeArrowheads="1"/>
          </p:cNvPicPr>
          <p:nvPr/>
        </p:nvPicPr>
        <p:blipFill>
          <a:blip r:embed="rId2" cstate="print"/>
          <a:srcRect l="4499" r="7874"/>
          <a:stretch>
            <a:fillRect/>
          </a:stretch>
        </p:blipFill>
        <p:spPr bwMode="auto">
          <a:xfrm>
            <a:off x="1259632" y="1340767"/>
            <a:ext cx="6192687" cy="400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27784" y="5373216"/>
            <a:ext cx="501985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+mj-lt"/>
              </a:rPr>
              <a:t>Światło = </a:t>
            </a:r>
            <a:r>
              <a:rPr lang="pl-PL" sz="2000" dirty="0" smtClean="0">
                <a:latin typeface="+mj-lt"/>
              </a:rPr>
              <a:t>i fala i strumień cząstek…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To co było proste staje się trudne…</a:t>
            </a:r>
            <a:endParaRPr lang="en-US" dirty="0"/>
          </a:p>
        </p:txBody>
      </p:sp>
      <p:cxnSp>
        <p:nvCxnSpPr>
          <p:cNvPr id="136" name="Łącznik prosty ze strzałką 135"/>
          <p:cNvCxnSpPr/>
          <p:nvPr/>
        </p:nvCxnSpPr>
        <p:spPr>
          <a:xfrm flipV="1">
            <a:off x="1691680" y="2564904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Prostokąt 136"/>
          <p:cNvSpPr/>
          <p:nvPr/>
        </p:nvSpPr>
        <p:spPr>
          <a:xfrm>
            <a:off x="5724127" y="1484783"/>
            <a:ext cx="690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foton</a:t>
            </a:r>
            <a:endParaRPr lang="pl-PL" dirty="0"/>
          </a:p>
        </p:txBody>
      </p:sp>
      <p:sp>
        <p:nvSpPr>
          <p:cNvPr id="138" name="Elipsa 137"/>
          <p:cNvSpPr/>
          <p:nvPr/>
        </p:nvSpPr>
        <p:spPr>
          <a:xfrm>
            <a:off x="4932039" y="3212975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upa 24"/>
          <p:cNvGrpSpPr/>
          <p:nvPr/>
        </p:nvGrpSpPr>
        <p:grpSpPr>
          <a:xfrm>
            <a:off x="5652120" y="2106553"/>
            <a:ext cx="813043" cy="447318"/>
            <a:chOff x="5962195" y="1916832"/>
            <a:chExt cx="813043" cy="447318"/>
          </a:xfrm>
        </p:grpSpPr>
        <p:sp>
          <p:nvSpPr>
            <p:cNvPr id="140" name="Prostokąt z rogami zaokrąglonymi z jednej strony 139"/>
            <p:cNvSpPr/>
            <p:nvPr/>
          </p:nvSpPr>
          <p:spPr>
            <a:xfrm>
              <a:off x="6012160" y="1916832"/>
              <a:ext cx="648072" cy="432048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pole tekstowe 140"/>
            <p:cNvSpPr txBox="1"/>
            <p:nvPr/>
          </p:nvSpPr>
          <p:spPr>
            <a:xfrm>
              <a:off x="5962195" y="2087151"/>
              <a:ext cx="813043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l-PL" sz="1200" dirty="0" smtClean="0"/>
                <a:t>detektor</a:t>
              </a:r>
              <a:endParaRPr lang="en-US" sz="1200" dirty="0"/>
            </a:p>
          </p:txBody>
        </p:sp>
      </p:grpSp>
      <p:grpSp>
        <p:nvGrpSpPr>
          <p:cNvPr id="142" name="Grupa 25"/>
          <p:cNvGrpSpPr/>
          <p:nvPr/>
        </p:nvGrpSpPr>
        <p:grpSpPr>
          <a:xfrm>
            <a:off x="7107669" y="2997401"/>
            <a:ext cx="466624" cy="813043"/>
            <a:chOff x="7345736" y="2807680"/>
            <a:chExt cx="466624" cy="813043"/>
          </a:xfrm>
        </p:grpSpPr>
        <p:sp>
          <p:nvSpPr>
            <p:cNvPr id="143" name="Prostokąt z rogami zaokrąglonymi z jednej strony 142"/>
            <p:cNvSpPr/>
            <p:nvPr/>
          </p:nvSpPr>
          <p:spPr>
            <a:xfrm rot="5400000">
              <a:off x="7272300" y="2960947"/>
              <a:ext cx="648072" cy="432048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ole tekstowe 143"/>
            <p:cNvSpPr txBox="1"/>
            <p:nvPr/>
          </p:nvSpPr>
          <p:spPr>
            <a:xfrm rot="5400000">
              <a:off x="7077714" y="3075702"/>
              <a:ext cx="813043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l-PL" sz="1200" dirty="0" smtClean="0"/>
                <a:t>detektor</a:t>
              </a:r>
              <a:endParaRPr lang="en-US" sz="1200" dirty="0"/>
            </a:p>
          </p:txBody>
        </p:sp>
      </p:grpSp>
      <p:sp>
        <p:nvSpPr>
          <p:cNvPr id="145" name="Elipsa 144"/>
          <p:cNvSpPr/>
          <p:nvPr/>
        </p:nvSpPr>
        <p:spPr>
          <a:xfrm>
            <a:off x="6499784" y="3222101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6" name="Obraz 14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248245" y="3546712"/>
            <a:ext cx="635885" cy="330903"/>
          </a:xfrm>
          <a:prstGeom prst="rect">
            <a:avLst/>
          </a:prstGeom>
          <a:noFill/>
          <a:ln/>
          <a:effectLst/>
        </p:spPr>
      </p:pic>
      <p:sp>
        <p:nvSpPr>
          <p:cNvPr id="147" name="Elipsa 146"/>
          <p:cNvSpPr/>
          <p:nvPr/>
        </p:nvSpPr>
        <p:spPr>
          <a:xfrm>
            <a:off x="5878352" y="2682617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Obraz 14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198029" y="2610608"/>
            <a:ext cx="635885" cy="330903"/>
          </a:xfrm>
          <a:prstGeom prst="rect">
            <a:avLst/>
          </a:prstGeom>
          <a:noFill/>
          <a:ln/>
          <a:effectLst/>
        </p:spPr>
      </p:pic>
      <p:sp>
        <p:nvSpPr>
          <p:cNvPr id="149" name="Prostokąt 148"/>
          <p:cNvSpPr/>
          <p:nvPr/>
        </p:nvSpPr>
        <p:spPr>
          <a:xfrm>
            <a:off x="3986932" y="4221088"/>
            <a:ext cx="5157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Jedna porcja energii – możemy zmierzyć foton tylko w jednym detektorze</a:t>
            </a:r>
            <a:endParaRPr lang="pl-PL" dirty="0"/>
          </a:p>
        </p:txBody>
      </p:sp>
      <p:sp>
        <p:nvSpPr>
          <p:cNvPr id="150" name="Prostokąt 149"/>
          <p:cNvSpPr/>
          <p:nvPr/>
        </p:nvSpPr>
        <p:spPr>
          <a:xfrm rot="-2700000">
            <a:off x="1328498" y="3321414"/>
            <a:ext cx="755650" cy="10044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51" name="Łącznik prosty ze strzałką 150"/>
          <p:cNvCxnSpPr/>
          <p:nvPr/>
        </p:nvCxnSpPr>
        <p:spPr>
          <a:xfrm>
            <a:off x="611560" y="3356992"/>
            <a:ext cx="100811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upa 29"/>
          <p:cNvGrpSpPr/>
          <p:nvPr/>
        </p:nvGrpSpPr>
        <p:grpSpPr>
          <a:xfrm>
            <a:off x="1331640" y="2132856"/>
            <a:ext cx="813043" cy="432048"/>
            <a:chOff x="5940152" y="1916832"/>
            <a:chExt cx="813043" cy="432048"/>
          </a:xfrm>
        </p:grpSpPr>
        <p:sp>
          <p:nvSpPr>
            <p:cNvPr id="153" name="Prostokąt z rogami zaokrąglonymi z jednej strony 152"/>
            <p:cNvSpPr/>
            <p:nvPr/>
          </p:nvSpPr>
          <p:spPr>
            <a:xfrm>
              <a:off x="6012160" y="1916832"/>
              <a:ext cx="648072" cy="432048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pole tekstowe 153"/>
            <p:cNvSpPr txBox="1"/>
            <p:nvPr/>
          </p:nvSpPr>
          <p:spPr>
            <a:xfrm>
              <a:off x="5940152" y="2060848"/>
              <a:ext cx="813043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l-PL" sz="1200" dirty="0" smtClean="0"/>
                <a:t>detektor</a:t>
              </a:r>
              <a:endParaRPr lang="en-US" sz="1200" dirty="0"/>
            </a:p>
          </p:txBody>
        </p:sp>
      </p:grpSp>
      <p:grpSp>
        <p:nvGrpSpPr>
          <p:cNvPr id="155" name="Grupa 32"/>
          <p:cNvGrpSpPr/>
          <p:nvPr/>
        </p:nvGrpSpPr>
        <p:grpSpPr>
          <a:xfrm>
            <a:off x="2843808" y="2996952"/>
            <a:ext cx="432048" cy="813043"/>
            <a:chOff x="7380312" y="2780927"/>
            <a:chExt cx="432048" cy="813043"/>
          </a:xfrm>
        </p:grpSpPr>
        <p:sp>
          <p:nvSpPr>
            <p:cNvPr id="156" name="Prostokąt z rogami zaokrąglonymi z jednej strony 155"/>
            <p:cNvSpPr/>
            <p:nvPr/>
          </p:nvSpPr>
          <p:spPr>
            <a:xfrm rot="5400000">
              <a:off x="7272300" y="2960947"/>
              <a:ext cx="648072" cy="432048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pole tekstowe 156"/>
            <p:cNvSpPr txBox="1"/>
            <p:nvPr/>
          </p:nvSpPr>
          <p:spPr>
            <a:xfrm rot="5400000">
              <a:off x="7112290" y="3048949"/>
              <a:ext cx="813043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l-PL" sz="1200" dirty="0" smtClean="0"/>
                <a:t>detektor</a:t>
              </a:r>
              <a:endParaRPr lang="en-US" sz="1200" dirty="0"/>
            </a:p>
          </p:txBody>
        </p:sp>
      </p:grpSp>
      <p:pic>
        <p:nvPicPr>
          <p:cNvPr id="158" name="Obraz 15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51520" y="2204864"/>
            <a:ext cx="1068288" cy="279280"/>
          </a:xfrm>
          <a:prstGeom prst="rect">
            <a:avLst/>
          </a:prstGeom>
          <a:noFill/>
          <a:ln/>
          <a:effectLst/>
        </p:spPr>
      </p:pic>
      <p:pic>
        <p:nvPicPr>
          <p:cNvPr id="159" name="Obraz 15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483768" y="3789040"/>
            <a:ext cx="1068290" cy="279281"/>
          </a:xfrm>
          <a:prstGeom prst="rect">
            <a:avLst/>
          </a:prstGeom>
          <a:noFill/>
          <a:ln/>
          <a:effectLst/>
        </p:spPr>
      </p:pic>
      <p:cxnSp>
        <p:nvCxnSpPr>
          <p:cNvPr id="160" name="Łącznik prosty ze strzałką 159"/>
          <p:cNvCxnSpPr/>
          <p:nvPr/>
        </p:nvCxnSpPr>
        <p:spPr>
          <a:xfrm>
            <a:off x="1763688" y="3356992"/>
            <a:ext cx="100811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Łącznik prosty ze strzałką 160"/>
          <p:cNvCxnSpPr/>
          <p:nvPr/>
        </p:nvCxnSpPr>
        <p:spPr>
          <a:xfrm flipV="1">
            <a:off x="5990117" y="2538601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Łącznik prosty ze strzałką 161"/>
          <p:cNvCxnSpPr/>
          <p:nvPr/>
        </p:nvCxnSpPr>
        <p:spPr>
          <a:xfrm>
            <a:off x="6062125" y="3330689"/>
            <a:ext cx="100811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Łącznik prosty ze strzałką 162"/>
          <p:cNvCxnSpPr/>
          <p:nvPr/>
        </p:nvCxnSpPr>
        <p:spPr>
          <a:xfrm>
            <a:off x="4982005" y="3330689"/>
            <a:ext cx="100811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Prostokąt 163"/>
          <p:cNvSpPr/>
          <p:nvPr/>
        </p:nvSpPr>
        <p:spPr>
          <a:xfrm rot="-2700000">
            <a:off x="5626935" y="3295110"/>
            <a:ext cx="755650" cy="10044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65" name="Picture 37" descr="C:\Documents and Settings\rafal\Moje dokumenty\FestiwalNauki\2006\Kwantowe przelewy\sinus.gif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</a:blip>
          <a:srcRect l="46110"/>
          <a:stretch>
            <a:fillRect/>
          </a:stretch>
        </p:blipFill>
        <p:spPr bwMode="auto">
          <a:xfrm>
            <a:off x="512631" y="3140968"/>
            <a:ext cx="1190868" cy="37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" name="Prostokąt 165"/>
          <p:cNvSpPr/>
          <p:nvPr/>
        </p:nvSpPr>
        <p:spPr>
          <a:xfrm>
            <a:off x="1051623" y="1484783"/>
            <a:ext cx="1453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klasyczna fala</a:t>
            </a:r>
            <a:endParaRPr lang="pl-PL" dirty="0"/>
          </a:p>
        </p:txBody>
      </p:sp>
      <p:pic>
        <p:nvPicPr>
          <p:cNvPr id="167" name="Picture 37" descr="C:\Documents and Settings\rafal\Moje dokumenty\FestiwalNauki\2006\Kwantowe przelewy\sinus.gif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</a:blip>
          <a:srcRect l="46110"/>
          <a:stretch>
            <a:fillRect/>
          </a:stretch>
        </p:blipFill>
        <p:spPr bwMode="auto">
          <a:xfrm>
            <a:off x="1715299" y="3259871"/>
            <a:ext cx="119086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37" descr="C:\Documents and Settings\rafal\Moje dokumenty\FestiwalNauki\2006\Kwantowe przelewy\sinus.gif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</a:blip>
          <a:srcRect l="46110" r="13606"/>
          <a:stretch>
            <a:fillRect/>
          </a:stretch>
        </p:blipFill>
        <p:spPr bwMode="auto">
          <a:xfrm rot="5400000">
            <a:off x="1245439" y="2823693"/>
            <a:ext cx="89019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Obraz 16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51520" y="3717032"/>
            <a:ext cx="228919" cy="254863"/>
          </a:xfrm>
          <a:prstGeom prst="rect">
            <a:avLst/>
          </a:prstGeom>
          <a:noFill/>
          <a:ln/>
          <a:effectLst/>
        </p:spPr>
      </p:pic>
      <p:sp>
        <p:nvSpPr>
          <p:cNvPr id="171" name="Prostokąt 170"/>
          <p:cNvSpPr/>
          <p:nvPr/>
        </p:nvSpPr>
        <p:spPr>
          <a:xfrm>
            <a:off x="3491880" y="5157192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/>
              <a:t>Zachowanie fotonu nieprzewidywalne!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 animBg="1"/>
      <p:bldP spid="145" grpId="0" animBg="1"/>
      <p:bldP spid="145" grpId="1" animBg="1"/>
      <p:bldP spid="147" grpId="0" animBg="1"/>
      <p:bldP spid="149" grpId="0"/>
      <p:bldP spid="150" grpId="0" animBg="1"/>
      <p:bldP spid="164" grpId="0" animBg="1"/>
      <p:bldP spid="166" grpId="0"/>
      <p:bldP spid="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a 23"/>
          <p:cNvGrpSpPr/>
          <p:nvPr/>
        </p:nvGrpSpPr>
        <p:grpSpPr>
          <a:xfrm>
            <a:off x="539552" y="3501008"/>
            <a:ext cx="3744416" cy="2592288"/>
            <a:chOff x="539552" y="3501008"/>
            <a:chExt cx="3744416" cy="2592288"/>
          </a:xfrm>
        </p:grpSpPr>
        <p:sp>
          <p:nvSpPr>
            <p:cNvPr id="9" name="Dowolny kształt 8"/>
            <p:cNvSpPr/>
            <p:nvPr/>
          </p:nvSpPr>
          <p:spPr>
            <a:xfrm rot="-4140000">
              <a:off x="775435" y="5103269"/>
              <a:ext cx="1770343" cy="151041"/>
            </a:xfrm>
            <a:custGeom>
              <a:avLst/>
              <a:gdLst>
                <a:gd name="connsiteX0" fmla="*/ 0 w 5063319"/>
                <a:gd name="connsiteY0" fmla="*/ 711958 h 739254"/>
                <a:gd name="connsiteX1" fmla="*/ 382137 w 5063319"/>
                <a:gd name="connsiteY1" fmla="*/ 15922 h 739254"/>
                <a:gd name="connsiteX2" fmla="*/ 736979 w 5063319"/>
                <a:gd name="connsiteY2" fmla="*/ 711958 h 739254"/>
                <a:gd name="connsiteX3" fmla="*/ 1078173 w 5063319"/>
                <a:gd name="connsiteY3" fmla="*/ 15922 h 739254"/>
                <a:gd name="connsiteX4" fmla="*/ 1446663 w 5063319"/>
                <a:gd name="connsiteY4" fmla="*/ 711958 h 739254"/>
                <a:gd name="connsiteX5" fmla="*/ 1801504 w 5063319"/>
                <a:gd name="connsiteY5" fmla="*/ 2275 h 739254"/>
                <a:gd name="connsiteX6" fmla="*/ 2169994 w 5063319"/>
                <a:gd name="connsiteY6" fmla="*/ 725606 h 739254"/>
                <a:gd name="connsiteX7" fmla="*/ 2524836 w 5063319"/>
                <a:gd name="connsiteY7" fmla="*/ 15922 h 739254"/>
                <a:gd name="connsiteX8" fmla="*/ 2879678 w 5063319"/>
                <a:gd name="connsiteY8" fmla="*/ 698310 h 739254"/>
                <a:gd name="connsiteX9" fmla="*/ 3261815 w 5063319"/>
                <a:gd name="connsiteY9" fmla="*/ 15922 h 739254"/>
                <a:gd name="connsiteX10" fmla="*/ 3616657 w 5063319"/>
                <a:gd name="connsiteY10" fmla="*/ 739254 h 739254"/>
                <a:gd name="connsiteX11" fmla="*/ 3971498 w 5063319"/>
                <a:gd name="connsiteY11" fmla="*/ 15922 h 739254"/>
                <a:gd name="connsiteX12" fmla="*/ 4339988 w 5063319"/>
                <a:gd name="connsiteY12" fmla="*/ 725606 h 739254"/>
                <a:gd name="connsiteX13" fmla="*/ 4694830 w 5063319"/>
                <a:gd name="connsiteY13" fmla="*/ 15922 h 739254"/>
                <a:gd name="connsiteX14" fmla="*/ 5063319 w 5063319"/>
                <a:gd name="connsiteY14" fmla="*/ 711958 h 73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63319" h="739254">
                  <a:moveTo>
                    <a:pt x="0" y="711958"/>
                  </a:moveTo>
                  <a:cubicBezTo>
                    <a:pt x="129653" y="363940"/>
                    <a:pt x="259307" y="15922"/>
                    <a:pt x="382137" y="15922"/>
                  </a:cubicBezTo>
                  <a:cubicBezTo>
                    <a:pt x="504967" y="15922"/>
                    <a:pt x="620973" y="711958"/>
                    <a:pt x="736979" y="711958"/>
                  </a:cubicBezTo>
                  <a:cubicBezTo>
                    <a:pt x="852985" y="711958"/>
                    <a:pt x="959892" y="15922"/>
                    <a:pt x="1078173" y="15922"/>
                  </a:cubicBezTo>
                  <a:cubicBezTo>
                    <a:pt x="1196454" y="15922"/>
                    <a:pt x="1326108" y="714232"/>
                    <a:pt x="1446663" y="711958"/>
                  </a:cubicBezTo>
                  <a:cubicBezTo>
                    <a:pt x="1567218" y="709684"/>
                    <a:pt x="1680949" y="0"/>
                    <a:pt x="1801504" y="2275"/>
                  </a:cubicBezTo>
                  <a:cubicBezTo>
                    <a:pt x="1922059" y="4550"/>
                    <a:pt x="2049439" y="723332"/>
                    <a:pt x="2169994" y="725606"/>
                  </a:cubicBezTo>
                  <a:cubicBezTo>
                    <a:pt x="2290549" y="727881"/>
                    <a:pt x="2406556" y="20471"/>
                    <a:pt x="2524836" y="15922"/>
                  </a:cubicBezTo>
                  <a:cubicBezTo>
                    <a:pt x="2643116" y="11373"/>
                    <a:pt x="2756848" y="698310"/>
                    <a:pt x="2879678" y="698310"/>
                  </a:cubicBezTo>
                  <a:cubicBezTo>
                    <a:pt x="3002508" y="698310"/>
                    <a:pt x="3138985" y="9098"/>
                    <a:pt x="3261815" y="15922"/>
                  </a:cubicBezTo>
                  <a:cubicBezTo>
                    <a:pt x="3384645" y="22746"/>
                    <a:pt x="3498377" y="739254"/>
                    <a:pt x="3616657" y="739254"/>
                  </a:cubicBezTo>
                  <a:cubicBezTo>
                    <a:pt x="3734937" y="739254"/>
                    <a:pt x="3850943" y="18197"/>
                    <a:pt x="3971498" y="15922"/>
                  </a:cubicBezTo>
                  <a:cubicBezTo>
                    <a:pt x="4092053" y="13647"/>
                    <a:pt x="4219433" y="725606"/>
                    <a:pt x="4339988" y="725606"/>
                  </a:cubicBezTo>
                  <a:cubicBezTo>
                    <a:pt x="4460543" y="725606"/>
                    <a:pt x="4574275" y="18197"/>
                    <a:pt x="4694830" y="15922"/>
                  </a:cubicBezTo>
                  <a:cubicBezTo>
                    <a:pt x="4815385" y="13647"/>
                    <a:pt x="4939352" y="362802"/>
                    <a:pt x="5063319" y="711958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olny kształt 19"/>
            <p:cNvSpPr/>
            <p:nvPr/>
          </p:nvSpPr>
          <p:spPr>
            <a:xfrm rot="-4140000">
              <a:off x="676165" y="4787162"/>
              <a:ext cx="1770343" cy="151041"/>
            </a:xfrm>
            <a:custGeom>
              <a:avLst/>
              <a:gdLst>
                <a:gd name="connsiteX0" fmla="*/ 0 w 5063319"/>
                <a:gd name="connsiteY0" fmla="*/ 711958 h 739254"/>
                <a:gd name="connsiteX1" fmla="*/ 382137 w 5063319"/>
                <a:gd name="connsiteY1" fmla="*/ 15922 h 739254"/>
                <a:gd name="connsiteX2" fmla="*/ 736979 w 5063319"/>
                <a:gd name="connsiteY2" fmla="*/ 711958 h 739254"/>
                <a:gd name="connsiteX3" fmla="*/ 1078173 w 5063319"/>
                <a:gd name="connsiteY3" fmla="*/ 15922 h 739254"/>
                <a:gd name="connsiteX4" fmla="*/ 1446663 w 5063319"/>
                <a:gd name="connsiteY4" fmla="*/ 711958 h 739254"/>
                <a:gd name="connsiteX5" fmla="*/ 1801504 w 5063319"/>
                <a:gd name="connsiteY5" fmla="*/ 2275 h 739254"/>
                <a:gd name="connsiteX6" fmla="*/ 2169994 w 5063319"/>
                <a:gd name="connsiteY6" fmla="*/ 725606 h 739254"/>
                <a:gd name="connsiteX7" fmla="*/ 2524836 w 5063319"/>
                <a:gd name="connsiteY7" fmla="*/ 15922 h 739254"/>
                <a:gd name="connsiteX8" fmla="*/ 2879678 w 5063319"/>
                <a:gd name="connsiteY8" fmla="*/ 698310 h 739254"/>
                <a:gd name="connsiteX9" fmla="*/ 3261815 w 5063319"/>
                <a:gd name="connsiteY9" fmla="*/ 15922 h 739254"/>
                <a:gd name="connsiteX10" fmla="*/ 3616657 w 5063319"/>
                <a:gd name="connsiteY10" fmla="*/ 739254 h 739254"/>
                <a:gd name="connsiteX11" fmla="*/ 3971498 w 5063319"/>
                <a:gd name="connsiteY11" fmla="*/ 15922 h 739254"/>
                <a:gd name="connsiteX12" fmla="*/ 4339988 w 5063319"/>
                <a:gd name="connsiteY12" fmla="*/ 725606 h 739254"/>
                <a:gd name="connsiteX13" fmla="*/ 4694830 w 5063319"/>
                <a:gd name="connsiteY13" fmla="*/ 15922 h 739254"/>
                <a:gd name="connsiteX14" fmla="*/ 5063319 w 5063319"/>
                <a:gd name="connsiteY14" fmla="*/ 711958 h 73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63319" h="739254">
                  <a:moveTo>
                    <a:pt x="0" y="711958"/>
                  </a:moveTo>
                  <a:cubicBezTo>
                    <a:pt x="129653" y="363940"/>
                    <a:pt x="259307" y="15922"/>
                    <a:pt x="382137" y="15922"/>
                  </a:cubicBezTo>
                  <a:cubicBezTo>
                    <a:pt x="504967" y="15922"/>
                    <a:pt x="620973" y="711958"/>
                    <a:pt x="736979" y="711958"/>
                  </a:cubicBezTo>
                  <a:cubicBezTo>
                    <a:pt x="852985" y="711958"/>
                    <a:pt x="959892" y="15922"/>
                    <a:pt x="1078173" y="15922"/>
                  </a:cubicBezTo>
                  <a:cubicBezTo>
                    <a:pt x="1196454" y="15922"/>
                    <a:pt x="1326108" y="714232"/>
                    <a:pt x="1446663" y="711958"/>
                  </a:cubicBezTo>
                  <a:cubicBezTo>
                    <a:pt x="1567218" y="709684"/>
                    <a:pt x="1680949" y="0"/>
                    <a:pt x="1801504" y="2275"/>
                  </a:cubicBezTo>
                  <a:cubicBezTo>
                    <a:pt x="1922059" y="4550"/>
                    <a:pt x="2049439" y="723332"/>
                    <a:pt x="2169994" y="725606"/>
                  </a:cubicBezTo>
                  <a:cubicBezTo>
                    <a:pt x="2290549" y="727881"/>
                    <a:pt x="2406556" y="20471"/>
                    <a:pt x="2524836" y="15922"/>
                  </a:cubicBezTo>
                  <a:cubicBezTo>
                    <a:pt x="2643116" y="11373"/>
                    <a:pt x="2756848" y="698310"/>
                    <a:pt x="2879678" y="698310"/>
                  </a:cubicBezTo>
                  <a:cubicBezTo>
                    <a:pt x="3002508" y="698310"/>
                    <a:pt x="3138985" y="9098"/>
                    <a:pt x="3261815" y="15922"/>
                  </a:cubicBezTo>
                  <a:cubicBezTo>
                    <a:pt x="3384645" y="22746"/>
                    <a:pt x="3498377" y="739254"/>
                    <a:pt x="3616657" y="739254"/>
                  </a:cubicBezTo>
                  <a:cubicBezTo>
                    <a:pt x="3734937" y="739254"/>
                    <a:pt x="3850943" y="18197"/>
                    <a:pt x="3971498" y="15922"/>
                  </a:cubicBezTo>
                  <a:cubicBezTo>
                    <a:pt x="4092053" y="13647"/>
                    <a:pt x="4219433" y="725606"/>
                    <a:pt x="4339988" y="725606"/>
                  </a:cubicBezTo>
                  <a:cubicBezTo>
                    <a:pt x="4460543" y="725606"/>
                    <a:pt x="4574275" y="18197"/>
                    <a:pt x="4694830" y="15922"/>
                  </a:cubicBezTo>
                  <a:cubicBezTo>
                    <a:pt x="4815385" y="13647"/>
                    <a:pt x="4939352" y="362802"/>
                    <a:pt x="5063319" y="711958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547664" y="3789040"/>
              <a:ext cx="432048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olny kształt 22"/>
            <p:cNvSpPr/>
            <p:nvPr/>
          </p:nvSpPr>
          <p:spPr>
            <a:xfrm rot="-6540000">
              <a:off x="172109" y="5003186"/>
              <a:ext cx="1770343" cy="151041"/>
            </a:xfrm>
            <a:custGeom>
              <a:avLst/>
              <a:gdLst>
                <a:gd name="connsiteX0" fmla="*/ 0 w 5063319"/>
                <a:gd name="connsiteY0" fmla="*/ 711958 h 739254"/>
                <a:gd name="connsiteX1" fmla="*/ 382137 w 5063319"/>
                <a:gd name="connsiteY1" fmla="*/ 15922 h 739254"/>
                <a:gd name="connsiteX2" fmla="*/ 736979 w 5063319"/>
                <a:gd name="connsiteY2" fmla="*/ 711958 h 739254"/>
                <a:gd name="connsiteX3" fmla="*/ 1078173 w 5063319"/>
                <a:gd name="connsiteY3" fmla="*/ 15922 h 739254"/>
                <a:gd name="connsiteX4" fmla="*/ 1446663 w 5063319"/>
                <a:gd name="connsiteY4" fmla="*/ 711958 h 739254"/>
                <a:gd name="connsiteX5" fmla="*/ 1801504 w 5063319"/>
                <a:gd name="connsiteY5" fmla="*/ 2275 h 739254"/>
                <a:gd name="connsiteX6" fmla="*/ 2169994 w 5063319"/>
                <a:gd name="connsiteY6" fmla="*/ 725606 h 739254"/>
                <a:gd name="connsiteX7" fmla="*/ 2524836 w 5063319"/>
                <a:gd name="connsiteY7" fmla="*/ 15922 h 739254"/>
                <a:gd name="connsiteX8" fmla="*/ 2879678 w 5063319"/>
                <a:gd name="connsiteY8" fmla="*/ 698310 h 739254"/>
                <a:gd name="connsiteX9" fmla="*/ 3261815 w 5063319"/>
                <a:gd name="connsiteY9" fmla="*/ 15922 h 739254"/>
                <a:gd name="connsiteX10" fmla="*/ 3616657 w 5063319"/>
                <a:gd name="connsiteY10" fmla="*/ 739254 h 739254"/>
                <a:gd name="connsiteX11" fmla="*/ 3971498 w 5063319"/>
                <a:gd name="connsiteY11" fmla="*/ 15922 h 739254"/>
                <a:gd name="connsiteX12" fmla="*/ 4339988 w 5063319"/>
                <a:gd name="connsiteY12" fmla="*/ 725606 h 739254"/>
                <a:gd name="connsiteX13" fmla="*/ 4694830 w 5063319"/>
                <a:gd name="connsiteY13" fmla="*/ 15922 h 739254"/>
                <a:gd name="connsiteX14" fmla="*/ 5063319 w 5063319"/>
                <a:gd name="connsiteY14" fmla="*/ 711958 h 73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63319" h="739254">
                  <a:moveTo>
                    <a:pt x="0" y="711958"/>
                  </a:moveTo>
                  <a:cubicBezTo>
                    <a:pt x="129653" y="363940"/>
                    <a:pt x="259307" y="15922"/>
                    <a:pt x="382137" y="15922"/>
                  </a:cubicBezTo>
                  <a:cubicBezTo>
                    <a:pt x="504967" y="15922"/>
                    <a:pt x="620973" y="711958"/>
                    <a:pt x="736979" y="711958"/>
                  </a:cubicBezTo>
                  <a:cubicBezTo>
                    <a:pt x="852985" y="711958"/>
                    <a:pt x="959892" y="15922"/>
                    <a:pt x="1078173" y="15922"/>
                  </a:cubicBezTo>
                  <a:cubicBezTo>
                    <a:pt x="1196454" y="15922"/>
                    <a:pt x="1326108" y="714232"/>
                    <a:pt x="1446663" y="711958"/>
                  </a:cubicBezTo>
                  <a:cubicBezTo>
                    <a:pt x="1567218" y="709684"/>
                    <a:pt x="1680949" y="0"/>
                    <a:pt x="1801504" y="2275"/>
                  </a:cubicBezTo>
                  <a:cubicBezTo>
                    <a:pt x="1922059" y="4550"/>
                    <a:pt x="2049439" y="723332"/>
                    <a:pt x="2169994" y="725606"/>
                  </a:cubicBezTo>
                  <a:cubicBezTo>
                    <a:pt x="2290549" y="727881"/>
                    <a:pt x="2406556" y="20471"/>
                    <a:pt x="2524836" y="15922"/>
                  </a:cubicBezTo>
                  <a:cubicBezTo>
                    <a:pt x="2643116" y="11373"/>
                    <a:pt x="2756848" y="698310"/>
                    <a:pt x="2879678" y="698310"/>
                  </a:cubicBezTo>
                  <a:cubicBezTo>
                    <a:pt x="3002508" y="698310"/>
                    <a:pt x="3138985" y="9098"/>
                    <a:pt x="3261815" y="15922"/>
                  </a:cubicBezTo>
                  <a:cubicBezTo>
                    <a:pt x="3384645" y="22746"/>
                    <a:pt x="3498377" y="739254"/>
                    <a:pt x="3616657" y="739254"/>
                  </a:cubicBezTo>
                  <a:cubicBezTo>
                    <a:pt x="3734937" y="739254"/>
                    <a:pt x="3850943" y="18197"/>
                    <a:pt x="3971498" y="15922"/>
                  </a:cubicBezTo>
                  <a:cubicBezTo>
                    <a:pt x="4092053" y="13647"/>
                    <a:pt x="4219433" y="725606"/>
                    <a:pt x="4339988" y="725606"/>
                  </a:cubicBezTo>
                  <a:cubicBezTo>
                    <a:pt x="4460543" y="725606"/>
                    <a:pt x="4574275" y="18197"/>
                    <a:pt x="4694830" y="15922"/>
                  </a:cubicBezTo>
                  <a:cubicBezTo>
                    <a:pt x="4815385" y="13647"/>
                    <a:pt x="4939352" y="362802"/>
                    <a:pt x="5063319" y="711958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upa 13"/>
            <p:cNvGrpSpPr/>
            <p:nvPr/>
          </p:nvGrpSpPr>
          <p:grpSpPr>
            <a:xfrm>
              <a:off x="539552" y="3501008"/>
              <a:ext cx="3744416" cy="2592288"/>
              <a:chOff x="827584" y="1340768"/>
              <a:chExt cx="3744416" cy="2592288"/>
            </a:xfrm>
          </p:grpSpPr>
          <p:grpSp>
            <p:nvGrpSpPr>
              <p:cNvPr id="15" name="Grupa 14"/>
              <p:cNvGrpSpPr/>
              <p:nvPr/>
            </p:nvGrpSpPr>
            <p:grpSpPr>
              <a:xfrm>
                <a:off x="827584" y="1340768"/>
                <a:ext cx="3656856" cy="2542070"/>
                <a:chOff x="1115616" y="1124744"/>
                <a:chExt cx="3656856" cy="2542070"/>
              </a:xfrm>
            </p:grpSpPr>
            <p:pic>
              <p:nvPicPr>
                <p:cNvPr id="17" name="Picture 16" descr="http://farside.ph.utexas.edu/teaching/316/lectures/img1511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15616" y="1268760"/>
                  <a:ext cx="3656856" cy="2398054"/>
                </a:xfrm>
                <a:prstGeom prst="rect">
                  <a:avLst/>
                </a:prstGeom>
                <a:noFill/>
              </p:spPr>
            </p:pic>
            <p:sp>
              <p:nvSpPr>
                <p:cNvPr id="18" name="Prostokąt 17"/>
                <p:cNvSpPr/>
                <p:nvPr/>
              </p:nvSpPr>
              <p:spPr>
                <a:xfrm>
                  <a:off x="1115616" y="3356992"/>
                  <a:ext cx="504056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Prostokąt 18"/>
                <p:cNvSpPr/>
                <p:nvPr/>
              </p:nvSpPr>
              <p:spPr>
                <a:xfrm>
                  <a:off x="2411760" y="1124744"/>
                  <a:ext cx="648072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Prostokąt zaokrąglony 15"/>
              <p:cNvSpPr/>
              <p:nvPr/>
            </p:nvSpPr>
            <p:spPr>
              <a:xfrm>
                <a:off x="3203848" y="3212976"/>
                <a:ext cx="1368152" cy="72008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wytłumaczyć interferencję?</a:t>
            </a:r>
            <a:endParaRPr lang="en-US" dirty="0"/>
          </a:p>
        </p:txBody>
      </p:sp>
      <p:pic>
        <p:nvPicPr>
          <p:cNvPr id="4" name="Picture 8" descr="https://encrypted-tbn1.google.com/images?q=tbn:ANd9GcQO___xjEKJ4XWL16ZqHKA2cn0HroOzdJjtV-BwOhaojvvW82v_w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9" y="1412777"/>
            <a:ext cx="1564158" cy="2088231"/>
          </a:xfrm>
          <a:prstGeom prst="rect">
            <a:avLst/>
          </a:prstGeom>
          <a:noFill/>
        </p:spPr>
      </p:pic>
      <p:pic>
        <p:nvPicPr>
          <p:cNvPr id="5" name="Picture 14" descr="http://farm2.staticflickr.com/1110/538060775_4fbf119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12776"/>
            <a:ext cx="2880320" cy="2160240"/>
          </a:xfrm>
          <a:prstGeom prst="rect">
            <a:avLst/>
          </a:prstGeom>
          <a:noFill/>
        </p:spPr>
      </p:pic>
      <p:pic>
        <p:nvPicPr>
          <p:cNvPr id="6" name="Picture 20" descr="https://encrypted-tbn3.google.com/images?q=tbn:ANd9GcRKgYXKPpP09dsaJTXxtiZ_0wm6xtYSk5ApRhnAyU2e7CtsupJ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84784"/>
            <a:ext cx="2266950" cy="2019301"/>
          </a:xfrm>
          <a:prstGeom prst="rect">
            <a:avLst/>
          </a:prstGeom>
          <a:noFill/>
        </p:spPr>
      </p:pic>
      <p:grpSp>
        <p:nvGrpSpPr>
          <p:cNvPr id="25" name="Grupa 24"/>
          <p:cNvGrpSpPr/>
          <p:nvPr/>
        </p:nvGrpSpPr>
        <p:grpSpPr>
          <a:xfrm>
            <a:off x="2843808" y="3645024"/>
            <a:ext cx="2880320" cy="2943547"/>
            <a:chOff x="2843808" y="3645024"/>
            <a:chExt cx="2880320" cy="2943547"/>
          </a:xfrm>
        </p:grpSpPr>
        <p:sp>
          <p:nvSpPr>
            <p:cNvPr id="8" name="Prostokąt 7"/>
            <p:cNvSpPr/>
            <p:nvPr/>
          </p:nvSpPr>
          <p:spPr>
            <a:xfrm>
              <a:off x="2843808" y="3645024"/>
              <a:ext cx="28803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 smtClean="0">
                  <a:latin typeface="+mj-lt"/>
                </a:rPr>
                <a:t>Interferencja konstruktywna</a:t>
              </a:r>
              <a:endParaRPr lang="en-US" dirty="0">
                <a:latin typeface="+mj-lt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4067944" y="4653136"/>
              <a:ext cx="2926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3200" dirty="0" smtClean="0">
                  <a:latin typeface="+mj-lt"/>
                </a:rPr>
                <a:t>+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21" name="Dowolny kształt 20"/>
            <p:cNvSpPr/>
            <p:nvPr/>
          </p:nvSpPr>
          <p:spPr>
            <a:xfrm>
              <a:off x="3347864" y="4437112"/>
              <a:ext cx="1770343" cy="295057"/>
            </a:xfrm>
            <a:custGeom>
              <a:avLst/>
              <a:gdLst>
                <a:gd name="connsiteX0" fmla="*/ 0 w 5063319"/>
                <a:gd name="connsiteY0" fmla="*/ 711958 h 739254"/>
                <a:gd name="connsiteX1" fmla="*/ 382137 w 5063319"/>
                <a:gd name="connsiteY1" fmla="*/ 15922 h 739254"/>
                <a:gd name="connsiteX2" fmla="*/ 736979 w 5063319"/>
                <a:gd name="connsiteY2" fmla="*/ 711958 h 739254"/>
                <a:gd name="connsiteX3" fmla="*/ 1078173 w 5063319"/>
                <a:gd name="connsiteY3" fmla="*/ 15922 h 739254"/>
                <a:gd name="connsiteX4" fmla="*/ 1446663 w 5063319"/>
                <a:gd name="connsiteY4" fmla="*/ 711958 h 739254"/>
                <a:gd name="connsiteX5" fmla="*/ 1801504 w 5063319"/>
                <a:gd name="connsiteY5" fmla="*/ 2275 h 739254"/>
                <a:gd name="connsiteX6" fmla="*/ 2169994 w 5063319"/>
                <a:gd name="connsiteY6" fmla="*/ 725606 h 739254"/>
                <a:gd name="connsiteX7" fmla="*/ 2524836 w 5063319"/>
                <a:gd name="connsiteY7" fmla="*/ 15922 h 739254"/>
                <a:gd name="connsiteX8" fmla="*/ 2879678 w 5063319"/>
                <a:gd name="connsiteY8" fmla="*/ 698310 h 739254"/>
                <a:gd name="connsiteX9" fmla="*/ 3261815 w 5063319"/>
                <a:gd name="connsiteY9" fmla="*/ 15922 h 739254"/>
                <a:gd name="connsiteX10" fmla="*/ 3616657 w 5063319"/>
                <a:gd name="connsiteY10" fmla="*/ 739254 h 739254"/>
                <a:gd name="connsiteX11" fmla="*/ 3971498 w 5063319"/>
                <a:gd name="connsiteY11" fmla="*/ 15922 h 739254"/>
                <a:gd name="connsiteX12" fmla="*/ 4339988 w 5063319"/>
                <a:gd name="connsiteY12" fmla="*/ 725606 h 739254"/>
                <a:gd name="connsiteX13" fmla="*/ 4694830 w 5063319"/>
                <a:gd name="connsiteY13" fmla="*/ 15922 h 739254"/>
                <a:gd name="connsiteX14" fmla="*/ 5063319 w 5063319"/>
                <a:gd name="connsiteY14" fmla="*/ 711958 h 73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63319" h="739254">
                  <a:moveTo>
                    <a:pt x="0" y="711958"/>
                  </a:moveTo>
                  <a:cubicBezTo>
                    <a:pt x="129653" y="363940"/>
                    <a:pt x="259307" y="15922"/>
                    <a:pt x="382137" y="15922"/>
                  </a:cubicBezTo>
                  <a:cubicBezTo>
                    <a:pt x="504967" y="15922"/>
                    <a:pt x="620973" y="711958"/>
                    <a:pt x="736979" y="711958"/>
                  </a:cubicBezTo>
                  <a:cubicBezTo>
                    <a:pt x="852985" y="711958"/>
                    <a:pt x="959892" y="15922"/>
                    <a:pt x="1078173" y="15922"/>
                  </a:cubicBezTo>
                  <a:cubicBezTo>
                    <a:pt x="1196454" y="15922"/>
                    <a:pt x="1326108" y="714232"/>
                    <a:pt x="1446663" y="711958"/>
                  </a:cubicBezTo>
                  <a:cubicBezTo>
                    <a:pt x="1567218" y="709684"/>
                    <a:pt x="1680949" y="0"/>
                    <a:pt x="1801504" y="2275"/>
                  </a:cubicBezTo>
                  <a:cubicBezTo>
                    <a:pt x="1922059" y="4550"/>
                    <a:pt x="2049439" y="723332"/>
                    <a:pt x="2169994" y="725606"/>
                  </a:cubicBezTo>
                  <a:cubicBezTo>
                    <a:pt x="2290549" y="727881"/>
                    <a:pt x="2406556" y="20471"/>
                    <a:pt x="2524836" y="15922"/>
                  </a:cubicBezTo>
                  <a:cubicBezTo>
                    <a:pt x="2643116" y="11373"/>
                    <a:pt x="2756848" y="698310"/>
                    <a:pt x="2879678" y="698310"/>
                  </a:cubicBezTo>
                  <a:cubicBezTo>
                    <a:pt x="3002508" y="698310"/>
                    <a:pt x="3138985" y="9098"/>
                    <a:pt x="3261815" y="15922"/>
                  </a:cubicBezTo>
                  <a:cubicBezTo>
                    <a:pt x="3384645" y="22746"/>
                    <a:pt x="3498377" y="739254"/>
                    <a:pt x="3616657" y="739254"/>
                  </a:cubicBezTo>
                  <a:cubicBezTo>
                    <a:pt x="3734937" y="739254"/>
                    <a:pt x="3850943" y="18197"/>
                    <a:pt x="3971498" y="15922"/>
                  </a:cubicBezTo>
                  <a:cubicBezTo>
                    <a:pt x="4092053" y="13647"/>
                    <a:pt x="4219433" y="725606"/>
                    <a:pt x="4339988" y="725606"/>
                  </a:cubicBezTo>
                  <a:cubicBezTo>
                    <a:pt x="4460543" y="725606"/>
                    <a:pt x="4574275" y="18197"/>
                    <a:pt x="4694830" y="15922"/>
                  </a:cubicBezTo>
                  <a:cubicBezTo>
                    <a:pt x="4815385" y="13647"/>
                    <a:pt x="4939352" y="362802"/>
                    <a:pt x="5063319" y="711958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olny kształt 12"/>
            <p:cNvSpPr/>
            <p:nvPr/>
          </p:nvSpPr>
          <p:spPr>
            <a:xfrm>
              <a:off x="3419872" y="5949280"/>
              <a:ext cx="1770343" cy="639291"/>
            </a:xfrm>
            <a:custGeom>
              <a:avLst/>
              <a:gdLst>
                <a:gd name="connsiteX0" fmla="*/ 0 w 5063319"/>
                <a:gd name="connsiteY0" fmla="*/ 711958 h 739254"/>
                <a:gd name="connsiteX1" fmla="*/ 382137 w 5063319"/>
                <a:gd name="connsiteY1" fmla="*/ 15922 h 739254"/>
                <a:gd name="connsiteX2" fmla="*/ 736979 w 5063319"/>
                <a:gd name="connsiteY2" fmla="*/ 711958 h 739254"/>
                <a:gd name="connsiteX3" fmla="*/ 1078173 w 5063319"/>
                <a:gd name="connsiteY3" fmla="*/ 15922 h 739254"/>
                <a:gd name="connsiteX4" fmla="*/ 1446663 w 5063319"/>
                <a:gd name="connsiteY4" fmla="*/ 711958 h 739254"/>
                <a:gd name="connsiteX5" fmla="*/ 1801504 w 5063319"/>
                <a:gd name="connsiteY5" fmla="*/ 2275 h 739254"/>
                <a:gd name="connsiteX6" fmla="*/ 2169994 w 5063319"/>
                <a:gd name="connsiteY6" fmla="*/ 725606 h 739254"/>
                <a:gd name="connsiteX7" fmla="*/ 2524836 w 5063319"/>
                <a:gd name="connsiteY7" fmla="*/ 15922 h 739254"/>
                <a:gd name="connsiteX8" fmla="*/ 2879678 w 5063319"/>
                <a:gd name="connsiteY8" fmla="*/ 698310 h 739254"/>
                <a:gd name="connsiteX9" fmla="*/ 3261815 w 5063319"/>
                <a:gd name="connsiteY9" fmla="*/ 15922 h 739254"/>
                <a:gd name="connsiteX10" fmla="*/ 3616657 w 5063319"/>
                <a:gd name="connsiteY10" fmla="*/ 739254 h 739254"/>
                <a:gd name="connsiteX11" fmla="*/ 3971498 w 5063319"/>
                <a:gd name="connsiteY11" fmla="*/ 15922 h 739254"/>
                <a:gd name="connsiteX12" fmla="*/ 4339988 w 5063319"/>
                <a:gd name="connsiteY12" fmla="*/ 725606 h 739254"/>
                <a:gd name="connsiteX13" fmla="*/ 4694830 w 5063319"/>
                <a:gd name="connsiteY13" fmla="*/ 15922 h 739254"/>
                <a:gd name="connsiteX14" fmla="*/ 5063319 w 5063319"/>
                <a:gd name="connsiteY14" fmla="*/ 711958 h 73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63319" h="739254">
                  <a:moveTo>
                    <a:pt x="0" y="711958"/>
                  </a:moveTo>
                  <a:cubicBezTo>
                    <a:pt x="129653" y="363940"/>
                    <a:pt x="259307" y="15922"/>
                    <a:pt x="382137" y="15922"/>
                  </a:cubicBezTo>
                  <a:cubicBezTo>
                    <a:pt x="504967" y="15922"/>
                    <a:pt x="620973" y="711958"/>
                    <a:pt x="736979" y="711958"/>
                  </a:cubicBezTo>
                  <a:cubicBezTo>
                    <a:pt x="852985" y="711958"/>
                    <a:pt x="959892" y="15922"/>
                    <a:pt x="1078173" y="15922"/>
                  </a:cubicBezTo>
                  <a:cubicBezTo>
                    <a:pt x="1196454" y="15922"/>
                    <a:pt x="1326108" y="714232"/>
                    <a:pt x="1446663" y="711958"/>
                  </a:cubicBezTo>
                  <a:cubicBezTo>
                    <a:pt x="1567218" y="709684"/>
                    <a:pt x="1680949" y="0"/>
                    <a:pt x="1801504" y="2275"/>
                  </a:cubicBezTo>
                  <a:cubicBezTo>
                    <a:pt x="1922059" y="4550"/>
                    <a:pt x="2049439" y="723332"/>
                    <a:pt x="2169994" y="725606"/>
                  </a:cubicBezTo>
                  <a:cubicBezTo>
                    <a:pt x="2290549" y="727881"/>
                    <a:pt x="2406556" y="20471"/>
                    <a:pt x="2524836" y="15922"/>
                  </a:cubicBezTo>
                  <a:cubicBezTo>
                    <a:pt x="2643116" y="11373"/>
                    <a:pt x="2756848" y="698310"/>
                    <a:pt x="2879678" y="698310"/>
                  </a:cubicBezTo>
                  <a:cubicBezTo>
                    <a:pt x="3002508" y="698310"/>
                    <a:pt x="3138985" y="9098"/>
                    <a:pt x="3261815" y="15922"/>
                  </a:cubicBezTo>
                  <a:cubicBezTo>
                    <a:pt x="3384645" y="22746"/>
                    <a:pt x="3498377" y="739254"/>
                    <a:pt x="3616657" y="739254"/>
                  </a:cubicBezTo>
                  <a:cubicBezTo>
                    <a:pt x="3734937" y="739254"/>
                    <a:pt x="3850943" y="18197"/>
                    <a:pt x="3971498" y="15922"/>
                  </a:cubicBezTo>
                  <a:cubicBezTo>
                    <a:pt x="4092053" y="13647"/>
                    <a:pt x="4219433" y="725606"/>
                    <a:pt x="4339988" y="725606"/>
                  </a:cubicBezTo>
                  <a:cubicBezTo>
                    <a:pt x="4460543" y="725606"/>
                    <a:pt x="4574275" y="18197"/>
                    <a:pt x="4694830" y="15922"/>
                  </a:cubicBezTo>
                  <a:cubicBezTo>
                    <a:pt x="4815385" y="13647"/>
                    <a:pt x="4939352" y="362802"/>
                    <a:pt x="5063319" y="711958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olny kształt 9"/>
            <p:cNvSpPr/>
            <p:nvPr/>
          </p:nvSpPr>
          <p:spPr>
            <a:xfrm>
              <a:off x="3347864" y="5085184"/>
              <a:ext cx="1770343" cy="295057"/>
            </a:xfrm>
            <a:custGeom>
              <a:avLst/>
              <a:gdLst>
                <a:gd name="connsiteX0" fmla="*/ 0 w 5063319"/>
                <a:gd name="connsiteY0" fmla="*/ 711958 h 739254"/>
                <a:gd name="connsiteX1" fmla="*/ 382137 w 5063319"/>
                <a:gd name="connsiteY1" fmla="*/ 15922 h 739254"/>
                <a:gd name="connsiteX2" fmla="*/ 736979 w 5063319"/>
                <a:gd name="connsiteY2" fmla="*/ 711958 h 739254"/>
                <a:gd name="connsiteX3" fmla="*/ 1078173 w 5063319"/>
                <a:gd name="connsiteY3" fmla="*/ 15922 h 739254"/>
                <a:gd name="connsiteX4" fmla="*/ 1446663 w 5063319"/>
                <a:gd name="connsiteY4" fmla="*/ 711958 h 739254"/>
                <a:gd name="connsiteX5" fmla="*/ 1801504 w 5063319"/>
                <a:gd name="connsiteY5" fmla="*/ 2275 h 739254"/>
                <a:gd name="connsiteX6" fmla="*/ 2169994 w 5063319"/>
                <a:gd name="connsiteY6" fmla="*/ 725606 h 739254"/>
                <a:gd name="connsiteX7" fmla="*/ 2524836 w 5063319"/>
                <a:gd name="connsiteY7" fmla="*/ 15922 h 739254"/>
                <a:gd name="connsiteX8" fmla="*/ 2879678 w 5063319"/>
                <a:gd name="connsiteY8" fmla="*/ 698310 h 739254"/>
                <a:gd name="connsiteX9" fmla="*/ 3261815 w 5063319"/>
                <a:gd name="connsiteY9" fmla="*/ 15922 h 739254"/>
                <a:gd name="connsiteX10" fmla="*/ 3616657 w 5063319"/>
                <a:gd name="connsiteY10" fmla="*/ 739254 h 739254"/>
                <a:gd name="connsiteX11" fmla="*/ 3971498 w 5063319"/>
                <a:gd name="connsiteY11" fmla="*/ 15922 h 739254"/>
                <a:gd name="connsiteX12" fmla="*/ 4339988 w 5063319"/>
                <a:gd name="connsiteY12" fmla="*/ 725606 h 739254"/>
                <a:gd name="connsiteX13" fmla="*/ 4694830 w 5063319"/>
                <a:gd name="connsiteY13" fmla="*/ 15922 h 739254"/>
                <a:gd name="connsiteX14" fmla="*/ 5063319 w 5063319"/>
                <a:gd name="connsiteY14" fmla="*/ 711958 h 73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63319" h="739254">
                  <a:moveTo>
                    <a:pt x="0" y="711958"/>
                  </a:moveTo>
                  <a:cubicBezTo>
                    <a:pt x="129653" y="363940"/>
                    <a:pt x="259307" y="15922"/>
                    <a:pt x="382137" y="15922"/>
                  </a:cubicBezTo>
                  <a:cubicBezTo>
                    <a:pt x="504967" y="15922"/>
                    <a:pt x="620973" y="711958"/>
                    <a:pt x="736979" y="711958"/>
                  </a:cubicBezTo>
                  <a:cubicBezTo>
                    <a:pt x="852985" y="711958"/>
                    <a:pt x="959892" y="15922"/>
                    <a:pt x="1078173" y="15922"/>
                  </a:cubicBezTo>
                  <a:cubicBezTo>
                    <a:pt x="1196454" y="15922"/>
                    <a:pt x="1326108" y="714232"/>
                    <a:pt x="1446663" y="711958"/>
                  </a:cubicBezTo>
                  <a:cubicBezTo>
                    <a:pt x="1567218" y="709684"/>
                    <a:pt x="1680949" y="0"/>
                    <a:pt x="1801504" y="2275"/>
                  </a:cubicBezTo>
                  <a:cubicBezTo>
                    <a:pt x="1922059" y="4550"/>
                    <a:pt x="2049439" y="723332"/>
                    <a:pt x="2169994" y="725606"/>
                  </a:cubicBezTo>
                  <a:cubicBezTo>
                    <a:pt x="2290549" y="727881"/>
                    <a:pt x="2406556" y="20471"/>
                    <a:pt x="2524836" y="15922"/>
                  </a:cubicBezTo>
                  <a:cubicBezTo>
                    <a:pt x="2643116" y="11373"/>
                    <a:pt x="2756848" y="698310"/>
                    <a:pt x="2879678" y="698310"/>
                  </a:cubicBezTo>
                  <a:cubicBezTo>
                    <a:pt x="3002508" y="698310"/>
                    <a:pt x="3138985" y="9098"/>
                    <a:pt x="3261815" y="15922"/>
                  </a:cubicBezTo>
                  <a:cubicBezTo>
                    <a:pt x="3384645" y="22746"/>
                    <a:pt x="3498377" y="739254"/>
                    <a:pt x="3616657" y="739254"/>
                  </a:cubicBezTo>
                  <a:cubicBezTo>
                    <a:pt x="3734937" y="739254"/>
                    <a:pt x="3850943" y="18197"/>
                    <a:pt x="3971498" y="15922"/>
                  </a:cubicBezTo>
                  <a:cubicBezTo>
                    <a:pt x="4092053" y="13647"/>
                    <a:pt x="4219433" y="725606"/>
                    <a:pt x="4339988" y="725606"/>
                  </a:cubicBezTo>
                  <a:cubicBezTo>
                    <a:pt x="4460543" y="725606"/>
                    <a:pt x="4574275" y="18197"/>
                    <a:pt x="4694830" y="15922"/>
                  </a:cubicBezTo>
                  <a:cubicBezTo>
                    <a:pt x="4815385" y="13647"/>
                    <a:pt x="4939352" y="362802"/>
                    <a:pt x="5063319" y="711958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4067944" y="5445224"/>
              <a:ext cx="2926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3200" dirty="0" smtClean="0">
                  <a:latin typeface="+mj-lt"/>
                </a:rPr>
                <a:t>=</a:t>
              </a:r>
              <a:endParaRPr lang="en-US" sz="32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wytłumaczyć interferencję?</a:t>
            </a:r>
            <a:endParaRPr lang="en-US" dirty="0"/>
          </a:p>
        </p:txBody>
      </p:sp>
      <p:pic>
        <p:nvPicPr>
          <p:cNvPr id="4" name="Picture 8" descr="https://encrypted-tbn1.google.com/images?q=tbn:ANd9GcQO___xjEKJ4XWL16ZqHKA2cn0HroOzdJjtV-BwOhaojvvW82v_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9" y="1412777"/>
            <a:ext cx="1564158" cy="2088231"/>
          </a:xfrm>
          <a:prstGeom prst="rect">
            <a:avLst/>
          </a:prstGeom>
          <a:noFill/>
        </p:spPr>
      </p:pic>
      <p:pic>
        <p:nvPicPr>
          <p:cNvPr id="5" name="Picture 14" descr="http://farm2.staticflickr.com/1110/538060775_4fbf119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2880320" cy="2160240"/>
          </a:xfrm>
          <a:prstGeom prst="rect">
            <a:avLst/>
          </a:prstGeom>
          <a:noFill/>
        </p:spPr>
      </p:pic>
      <p:pic>
        <p:nvPicPr>
          <p:cNvPr id="6" name="Picture 20" descr="https://encrypted-tbn3.google.com/images?q=tbn:ANd9GcRKgYXKPpP09dsaJTXxtiZ_0wm6xtYSk5ApRhnAyU2e7CtsupJ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2266950" cy="2019301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2843808" y="364502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+mj-lt"/>
              </a:rPr>
              <a:t>Interferencja konstruktywna</a:t>
            </a:r>
            <a:endParaRPr lang="en-US" dirty="0">
              <a:latin typeface="+mj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067944" y="4653136"/>
            <a:ext cx="292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>
                <a:latin typeface="+mj-lt"/>
              </a:rPr>
              <a:t>+</a:t>
            </a:r>
            <a:endParaRPr lang="en-US" sz="3200" dirty="0">
              <a:latin typeface="+mj-lt"/>
            </a:endParaRPr>
          </a:p>
        </p:txBody>
      </p:sp>
      <p:sp>
        <p:nvSpPr>
          <p:cNvPr id="20" name="Dowolny kształt 19"/>
          <p:cNvSpPr/>
          <p:nvPr/>
        </p:nvSpPr>
        <p:spPr>
          <a:xfrm rot="-4140000">
            <a:off x="770134" y="4880166"/>
            <a:ext cx="1541053" cy="194760"/>
          </a:xfrm>
          <a:custGeom>
            <a:avLst/>
            <a:gdLst>
              <a:gd name="connsiteX0" fmla="*/ 0 w 5063319"/>
              <a:gd name="connsiteY0" fmla="*/ 711958 h 739254"/>
              <a:gd name="connsiteX1" fmla="*/ 382137 w 5063319"/>
              <a:gd name="connsiteY1" fmla="*/ 15922 h 739254"/>
              <a:gd name="connsiteX2" fmla="*/ 736979 w 5063319"/>
              <a:gd name="connsiteY2" fmla="*/ 711958 h 739254"/>
              <a:gd name="connsiteX3" fmla="*/ 1078173 w 5063319"/>
              <a:gd name="connsiteY3" fmla="*/ 15922 h 739254"/>
              <a:gd name="connsiteX4" fmla="*/ 1446663 w 5063319"/>
              <a:gd name="connsiteY4" fmla="*/ 711958 h 739254"/>
              <a:gd name="connsiteX5" fmla="*/ 1801504 w 5063319"/>
              <a:gd name="connsiteY5" fmla="*/ 2275 h 739254"/>
              <a:gd name="connsiteX6" fmla="*/ 2169994 w 5063319"/>
              <a:gd name="connsiteY6" fmla="*/ 725606 h 739254"/>
              <a:gd name="connsiteX7" fmla="*/ 2524836 w 5063319"/>
              <a:gd name="connsiteY7" fmla="*/ 15922 h 739254"/>
              <a:gd name="connsiteX8" fmla="*/ 2879678 w 5063319"/>
              <a:gd name="connsiteY8" fmla="*/ 698310 h 739254"/>
              <a:gd name="connsiteX9" fmla="*/ 3261815 w 5063319"/>
              <a:gd name="connsiteY9" fmla="*/ 15922 h 739254"/>
              <a:gd name="connsiteX10" fmla="*/ 3616657 w 5063319"/>
              <a:gd name="connsiteY10" fmla="*/ 739254 h 739254"/>
              <a:gd name="connsiteX11" fmla="*/ 3971498 w 5063319"/>
              <a:gd name="connsiteY11" fmla="*/ 15922 h 739254"/>
              <a:gd name="connsiteX12" fmla="*/ 4339988 w 5063319"/>
              <a:gd name="connsiteY12" fmla="*/ 725606 h 739254"/>
              <a:gd name="connsiteX13" fmla="*/ 4694830 w 5063319"/>
              <a:gd name="connsiteY13" fmla="*/ 15922 h 739254"/>
              <a:gd name="connsiteX14" fmla="*/ 5063319 w 5063319"/>
              <a:gd name="connsiteY14" fmla="*/ 711958 h 7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3319" h="739254">
                <a:moveTo>
                  <a:pt x="0" y="711958"/>
                </a:moveTo>
                <a:cubicBezTo>
                  <a:pt x="129653" y="363940"/>
                  <a:pt x="259307" y="15922"/>
                  <a:pt x="382137" y="15922"/>
                </a:cubicBezTo>
                <a:cubicBezTo>
                  <a:pt x="504967" y="15922"/>
                  <a:pt x="620973" y="711958"/>
                  <a:pt x="736979" y="711958"/>
                </a:cubicBezTo>
                <a:cubicBezTo>
                  <a:pt x="852985" y="711958"/>
                  <a:pt x="959892" y="15922"/>
                  <a:pt x="1078173" y="15922"/>
                </a:cubicBezTo>
                <a:cubicBezTo>
                  <a:pt x="1196454" y="15922"/>
                  <a:pt x="1326108" y="714232"/>
                  <a:pt x="1446663" y="711958"/>
                </a:cubicBezTo>
                <a:cubicBezTo>
                  <a:pt x="1567218" y="709684"/>
                  <a:pt x="1680949" y="0"/>
                  <a:pt x="1801504" y="2275"/>
                </a:cubicBezTo>
                <a:cubicBezTo>
                  <a:pt x="1922059" y="4550"/>
                  <a:pt x="2049439" y="723332"/>
                  <a:pt x="2169994" y="725606"/>
                </a:cubicBezTo>
                <a:cubicBezTo>
                  <a:pt x="2290549" y="727881"/>
                  <a:pt x="2406556" y="20471"/>
                  <a:pt x="2524836" y="15922"/>
                </a:cubicBezTo>
                <a:cubicBezTo>
                  <a:pt x="2643116" y="11373"/>
                  <a:pt x="2756848" y="698310"/>
                  <a:pt x="2879678" y="698310"/>
                </a:cubicBezTo>
                <a:cubicBezTo>
                  <a:pt x="3002508" y="698310"/>
                  <a:pt x="3138985" y="9098"/>
                  <a:pt x="3261815" y="15922"/>
                </a:cubicBezTo>
                <a:cubicBezTo>
                  <a:pt x="3384645" y="22746"/>
                  <a:pt x="3498377" y="739254"/>
                  <a:pt x="3616657" y="739254"/>
                </a:cubicBezTo>
                <a:cubicBezTo>
                  <a:pt x="3734937" y="739254"/>
                  <a:pt x="3850943" y="18197"/>
                  <a:pt x="3971498" y="15922"/>
                </a:cubicBezTo>
                <a:cubicBezTo>
                  <a:pt x="4092053" y="13647"/>
                  <a:pt x="4219433" y="725606"/>
                  <a:pt x="4339988" y="725606"/>
                </a:cubicBezTo>
                <a:cubicBezTo>
                  <a:pt x="4460543" y="725606"/>
                  <a:pt x="4574275" y="18197"/>
                  <a:pt x="4694830" y="15922"/>
                </a:cubicBezTo>
                <a:cubicBezTo>
                  <a:pt x="4815385" y="13647"/>
                  <a:pt x="4939352" y="362802"/>
                  <a:pt x="5063319" y="711958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olny kształt 20"/>
          <p:cNvSpPr/>
          <p:nvPr/>
        </p:nvSpPr>
        <p:spPr>
          <a:xfrm>
            <a:off x="3347864" y="4437112"/>
            <a:ext cx="1770343" cy="295057"/>
          </a:xfrm>
          <a:custGeom>
            <a:avLst/>
            <a:gdLst>
              <a:gd name="connsiteX0" fmla="*/ 0 w 5063319"/>
              <a:gd name="connsiteY0" fmla="*/ 711958 h 739254"/>
              <a:gd name="connsiteX1" fmla="*/ 382137 w 5063319"/>
              <a:gd name="connsiteY1" fmla="*/ 15922 h 739254"/>
              <a:gd name="connsiteX2" fmla="*/ 736979 w 5063319"/>
              <a:gd name="connsiteY2" fmla="*/ 711958 h 739254"/>
              <a:gd name="connsiteX3" fmla="*/ 1078173 w 5063319"/>
              <a:gd name="connsiteY3" fmla="*/ 15922 h 739254"/>
              <a:gd name="connsiteX4" fmla="*/ 1446663 w 5063319"/>
              <a:gd name="connsiteY4" fmla="*/ 711958 h 739254"/>
              <a:gd name="connsiteX5" fmla="*/ 1801504 w 5063319"/>
              <a:gd name="connsiteY5" fmla="*/ 2275 h 739254"/>
              <a:gd name="connsiteX6" fmla="*/ 2169994 w 5063319"/>
              <a:gd name="connsiteY6" fmla="*/ 725606 h 739254"/>
              <a:gd name="connsiteX7" fmla="*/ 2524836 w 5063319"/>
              <a:gd name="connsiteY7" fmla="*/ 15922 h 739254"/>
              <a:gd name="connsiteX8" fmla="*/ 2879678 w 5063319"/>
              <a:gd name="connsiteY8" fmla="*/ 698310 h 739254"/>
              <a:gd name="connsiteX9" fmla="*/ 3261815 w 5063319"/>
              <a:gd name="connsiteY9" fmla="*/ 15922 h 739254"/>
              <a:gd name="connsiteX10" fmla="*/ 3616657 w 5063319"/>
              <a:gd name="connsiteY10" fmla="*/ 739254 h 739254"/>
              <a:gd name="connsiteX11" fmla="*/ 3971498 w 5063319"/>
              <a:gd name="connsiteY11" fmla="*/ 15922 h 739254"/>
              <a:gd name="connsiteX12" fmla="*/ 4339988 w 5063319"/>
              <a:gd name="connsiteY12" fmla="*/ 725606 h 739254"/>
              <a:gd name="connsiteX13" fmla="*/ 4694830 w 5063319"/>
              <a:gd name="connsiteY13" fmla="*/ 15922 h 739254"/>
              <a:gd name="connsiteX14" fmla="*/ 5063319 w 5063319"/>
              <a:gd name="connsiteY14" fmla="*/ 711958 h 7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3319" h="739254">
                <a:moveTo>
                  <a:pt x="0" y="711958"/>
                </a:moveTo>
                <a:cubicBezTo>
                  <a:pt x="129653" y="363940"/>
                  <a:pt x="259307" y="15922"/>
                  <a:pt x="382137" y="15922"/>
                </a:cubicBezTo>
                <a:cubicBezTo>
                  <a:pt x="504967" y="15922"/>
                  <a:pt x="620973" y="711958"/>
                  <a:pt x="736979" y="711958"/>
                </a:cubicBezTo>
                <a:cubicBezTo>
                  <a:pt x="852985" y="711958"/>
                  <a:pt x="959892" y="15922"/>
                  <a:pt x="1078173" y="15922"/>
                </a:cubicBezTo>
                <a:cubicBezTo>
                  <a:pt x="1196454" y="15922"/>
                  <a:pt x="1326108" y="714232"/>
                  <a:pt x="1446663" y="711958"/>
                </a:cubicBezTo>
                <a:cubicBezTo>
                  <a:pt x="1567218" y="709684"/>
                  <a:pt x="1680949" y="0"/>
                  <a:pt x="1801504" y="2275"/>
                </a:cubicBezTo>
                <a:cubicBezTo>
                  <a:pt x="1922059" y="4550"/>
                  <a:pt x="2049439" y="723332"/>
                  <a:pt x="2169994" y="725606"/>
                </a:cubicBezTo>
                <a:cubicBezTo>
                  <a:pt x="2290549" y="727881"/>
                  <a:pt x="2406556" y="20471"/>
                  <a:pt x="2524836" y="15922"/>
                </a:cubicBezTo>
                <a:cubicBezTo>
                  <a:pt x="2643116" y="11373"/>
                  <a:pt x="2756848" y="698310"/>
                  <a:pt x="2879678" y="698310"/>
                </a:cubicBezTo>
                <a:cubicBezTo>
                  <a:pt x="3002508" y="698310"/>
                  <a:pt x="3138985" y="9098"/>
                  <a:pt x="3261815" y="15922"/>
                </a:cubicBezTo>
                <a:cubicBezTo>
                  <a:pt x="3384645" y="22746"/>
                  <a:pt x="3498377" y="739254"/>
                  <a:pt x="3616657" y="739254"/>
                </a:cubicBezTo>
                <a:cubicBezTo>
                  <a:pt x="3734937" y="739254"/>
                  <a:pt x="3850943" y="18197"/>
                  <a:pt x="3971498" y="15922"/>
                </a:cubicBezTo>
                <a:cubicBezTo>
                  <a:pt x="4092053" y="13647"/>
                  <a:pt x="4219433" y="725606"/>
                  <a:pt x="4339988" y="725606"/>
                </a:cubicBezTo>
                <a:cubicBezTo>
                  <a:pt x="4460543" y="725606"/>
                  <a:pt x="4574275" y="18197"/>
                  <a:pt x="4694830" y="15922"/>
                </a:cubicBezTo>
                <a:cubicBezTo>
                  <a:pt x="4815385" y="13647"/>
                  <a:pt x="4939352" y="362802"/>
                  <a:pt x="5063319" y="71195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rostokąt 21"/>
          <p:cNvSpPr/>
          <p:nvPr/>
        </p:nvSpPr>
        <p:spPr>
          <a:xfrm>
            <a:off x="1403648" y="3717032"/>
            <a:ext cx="504056" cy="792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olny kształt 22"/>
          <p:cNvSpPr/>
          <p:nvPr/>
        </p:nvSpPr>
        <p:spPr>
          <a:xfrm rot="-6540000">
            <a:off x="291205" y="5088135"/>
            <a:ext cx="1590036" cy="151905"/>
          </a:xfrm>
          <a:custGeom>
            <a:avLst/>
            <a:gdLst>
              <a:gd name="connsiteX0" fmla="*/ 0 w 5063319"/>
              <a:gd name="connsiteY0" fmla="*/ 711958 h 739254"/>
              <a:gd name="connsiteX1" fmla="*/ 382137 w 5063319"/>
              <a:gd name="connsiteY1" fmla="*/ 15922 h 739254"/>
              <a:gd name="connsiteX2" fmla="*/ 736979 w 5063319"/>
              <a:gd name="connsiteY2" fmla="*/ 711958 h 739254"/>
              <a:gd name="connsiteX3" fmla="*/ 1078173 w 5063319"/>
              <a:gd name="connsiteY3" fmla="*/ 15922 h 739254"/>
              <a:gd name="connsiteX4" fmla="*/ 1446663 w 5063319"/>
              <a:gd name="connsiteY4" fmla="*/ 711958 h 739254"/>
              <a:gd name="connsiteX5" fmla="*/ 1801504 w 5063319"/>
              <a:gd name="connsiteY5" fmla="*/ 2275 h 739254"/>
              <a:gd name="connsiteX6" fmla="*/ 2169994 w 5063319"/>
              <a:gd name="connsiteY6" fmla="*/ 725606 h 739254"/>
              <a:gd name="connsiteX7" fmla="*/ 2524836 w 5063319"/>
              <a:gd name="connsiteY7" fmla="*/ 15922 h 739254"/>
              <a:gd name="connsiteX8" fmla="*/ 2879678 w 5063319"/>
              <a:gd name="connsiteY8" fmla="*/ 698310 h 739254"/>
              <a:gd name="connsiteX9" fmla="*/ 3261815 w 5063319"/>
              <a:gd name="connsiteY9" fmla="*/ 15922 h 739254"/>
              <a:gd name="connsiteX10" fmla="*/ 3616657 w 5063319"/>
              <a:gd name="connsiteY10" fmla="*/ 739254 h 739254"/>
              <a:gd name="connsiteX11" fmla="*/ 3971498 w 5063319"/>
              <a:gd name="connsiteY11" fmla="*/ 15922 h 739254"/>
              <a:gd name="connsiteX12" fmla="*/ 4339988 w 5063319"/>
              <a:gd name="connsiteY12" fmla="*/ 725606 h 739254"/>
              <a:gd name="connsiteX13" fmla="*/ 4694830 w 5063319"/>
              <a:gd name="connsiteY13" fmla="*/ 15922 h 739254"/>
              <a:gd name="connsiteX14" fmla="*/ 5063319 w 5063319"/>
              <a:gd name="connsiteY14" fmla="*/ 711958 h 7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3319" h="739254">
                <a:moveTo>
                  <a:pt x="0" y="711958"/>
                </a:moveTo>
                <a:cubicBezTo>
                  <a:pt x="129653" y="363940"/>
                  <a:pt x="259307" y="15922"/>
                  <a:pt x="382137" y="15922"/>
                </a:cubicBezTo>
                <a:cubicBezTo>
                  <a:pt x="504967" y="15922"/>
                  <a:pt x="620973" y="711958"/>
                  <a:pt x="736979" y="711958"/>
                </a:cubicBezTo>
                <a:cubicBezTo>
                  <a:pt x="852985" y="711958"/>
                  <a:pt x="959892" y="15922"/>
                  <a:pt x="1078173" y="15922"/>
                </a:cubicBezTo>
                <a:cubicBezTo>
                  <a:pt x="1196454" y="15922"/>
                  <a:pt x="1326108" y="714232"/>
                  <a:pt x="1446663" y="711958"/>
                </a:cubicBezTo>
                <a:cubicBezTo>
                  <a:pt x="1567218" y="709684"/>
                  <a:pt x="1680949" y="0"/>
                  <a:pt x="1801504" y="2275"/>
                </a:cubicBezTo>
                <a:cubicBezTo>
                  <a:pt x="1922059" y="4550"/>
                  <a:pt x="2049439" y="723332"/>
                  <a:pt x="2169994" y="725606"/>
                </a:cubicBezTo>
                <a:cubicBezTo>
                  <a:pt x="2290549" y="727881"/>
                  <a:pt x="2406556" y="20471"/>
                  <a:pt x="2524836" y="15922"/>
                </a:cubicBezTo>
                <a:cubicBezTo>
                  <a:pt x="2643116" y="11373"/>
                  <a:pt x="2756848" y="698310"/>
                  <a:pt x="2879678" y="698310"/>
                </a:cubicBezTo>
                <a:cubicBezTo>
                  <a:pt x="3002508" y="698310"/>
                  <a:pt x="3138985" y="9098"/>
                  <a:pt x="3261815" y="15922"/>
                </a:cubicBezTo>
                <a:cubicBezTo>
                  <a:pt x="3384645" y="22746"/>
                  <a:pt x="3498377" y="739254"/>
                  <a:pt x="3616657" y="739254"/>
                </a:cubicBezTo>
                <a:cubicBezTo>
                  <a:pt x="3734937" y="739254"/>
                  <a:pt x="3850943" y="18197"/>
                  <a:pt x="3971498" y="15922"/>
                </a:cubicBezTo>
                <a:cubicBezTo>
                  <a:pt x="4092053" y="13647"/>
                  <a:pt x="4219433" y="725606"/>
                  <a:pt x="4339988" y="725606"/>
                </a:cubicBezTo>
                <a:cubicBezTo>
                  <a:pt x="4460543" y="725606"/>
                  <a:pt x="4574275" y="18197"/>
                  <a:pt x="4694830" y="15922"/>
                </a:cubicBezTo>
                <a:cubicBezTo>
                  <a:pt x="4815385" y="13647"/>
                  <a:pt x="4939352" y="362802"/>
                  <a:pt x="5063319" y="711958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rostokąt 23"/>
          <p:cNvSpPr/>
          <p:nvPr/>
        </p:nvSpPr>
        <p:spPr>
          <a:xfrm>
            <a:off x="5652120" y="364502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+mj-lt"/>
              </a:rPr>
              <a:t>Interferencja destruktywna</a:t>
            </a:r>
            <a:endParaRPr lang="en-US" dirty="0">
              <a:latin typeface="+mj-lt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6876256" y="4653136"/>
            <a:ext cx="292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>
                <a:latin typeface="+mj-lt"/>
              </a:rPr>
              <a:t>+</a:t>
            </a:r>
            <a:endParaRPr lang="en-US" sz="3200" dirty="0">
              <a:latin typeface="+mj-lt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6876256" y="5445224"/>
            <a:ext cx="292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>
                <a:latin typeface="+mj-lt"/>
              </a:rPr>
              <a:t>=</a:t>
            </a:r>
            <a:endParaRPr lang="en-US" sz="3200" dirty="0">
              <a:latin typeface="+mj-lt"/>
            </a:endParaRPr>
          </a:p>
        </p:txBody>
      </p:sp>
      <p:sp>
        <p:nvSpPr>
          <p:cNvPr id="29" name="Dowolny kształt 28"/>
          <p:cNvSpPr/>
          <p:nvPr/>
        </p:nvSpPr>
        <p:spPr>
          <a:xfrm>
            <a:off x="6372200" y="4437112"/>
            <a:ext cx="1368152" cy="288032"/>
          </a:xfrm>
          <a:custGeom>
            <a:avLst/>
            <a:gdLst>
              <a:gd name="connsiteX0" fmla="*/ 0 w 5063319"/>
              <a:gd name="connsiteY0" fmla="*/ 711958 h 739254"/>
              <a:gd name="connsiteX1" fmla="*/ 382137 w 5063319"/>
              <a:gd name="connsiteY1" fmla="*/ 15922 h 739254"/>
              <a:gd name="connsiteX2" fmla="*/ 736979 w 5063319"/>
              <a:gd name="connsiteY2" fmla="*/ 711958 h 739254"/>
              <a:gd name="connsiteX3" fmla="*/ 1078173 w 5063319"/>
              <a:gd name="connsiteY3" fmla="*/ 15922 h 739254"/>
              <a:gd name="connsiteX4" fmla="*/ 1446663 w 5063319"/>
              <a:gd name="connsiteY4" fmla="*/ 711958 h 739254"/>
              <a:gd name="connsiteX5" fmla="*/ 1801504 w 5063319"/>
              <a:gd name="connsiteY5" fmla="*/ 2275 h 739254"/>
              <a:gd name="connsiteX6" fmla="*/ 2169994 w 5063319"/>
              <a:gd name="connsiteY6" fmla="*/ 725606 h 739254"/>
              <a:gd name="connsiteX7" fmla="*/ 2524836 w 5063319"/>
              <a:gd name="connsiteY7" fmla="*/ 15922 h 739254"/>
              <a:gd name="connsiteX8" fmla="*/ 2879678 w 5063319"/>
              <a:gd name="connsiteY8" fmla="*/ 698310 h 739254"/>
              <a:gd name="connsiteX9" fmla="*/ 3261815 w 5063319"/>
              <a:gd name="connsiteY9" fmla="*/ 15922 h 739254"/>
              <a:gd name="connsiteX10" fmla="*/ 3616657 w 5063319"/>
              <a:gd name="connsiteY10" fmla="*/ 739254 h 739254"/>
              <a:gd name="connsiteX11" fmla="*/ 3971498 w 5063319"/>
              <a:gd name="connsiteY11" fmla="*/ 15922 h 739254"/>
              <a:gd name="connsiteX12" fmla="*/ 4339988 w 5063319"/>
              <a:gd name="connsiteY12" fmla="*/ 725606 h 739254"/>
              <a:gd name="connsiteX13" fmla="*/ 4694830 w 5063319"/>
              <a:gd name="connsiteY13" fmla="*/ 15922 h 739254"/>
              <a:gd name="connsiteX14" fmla="*/ 5063319 w 5063319"/>
              <a:gd name="connsiteY14" fmla="*/ 711958 h 7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3319" h="739254">
                <a:moveTo>
                  <a:pt x="0" y="711958"/>
                </a:moveTo>
                <a:cubicBezTo>
                  <a:pt x="129653" y="363940"/>
                  <a:pt x="259307" y="15922"/>
                  <a:pt x="382137" y="15922"/>
                </a:cubicBezTo>
                <a:cubicBezTo>
                  <a:pt x="504967" y="15922"/>
                  <a:pt x="620973" y="711958"/>
                  <a:pt x="736979" y="711958"/>
                </a:cubicBezTo>
                <a:cubicBezTo>
                  <a:pt x="852985" y="711958"/>
                  <a:pt x="959892" y="15922"/>
                  <a:pt x="1078173" y="15922"/>
                </a:cubicBezTo>
                <a:cubicBezTo>
                  <a:pt x="1196454" y="15922"/>
                  <a:pt x="1326108" y="714232"/>
                  <a:pt x="1446663" y="711958"/>
                </a:cubicBezTo>
                <a:cubicBezTo>
                  <a:pt x="1567218" y="709684"/>
                  <a:pt x="1680949" y="0"/>
                  <a:pt x="1801504" y="2275"/>
                </a:cubicBezTo>
                <a:cubicBezTo>
                  <a:pt x="1922059" y="4550"/>
                  <a:pt x="2049439" y="723332"/>
                  <a:pt x="2169994" y="725606"/>
                </a:cubicBezTo>
                <a:cubicBezTo>
                  <a:pt x="2290549" y="727881"/>
                  <a:pt x="2406556" y="20471"/>
                  <a:pt x="2524836" y="15922"/>
                </a:cubicBezTo>
                <a:cubicBezTo>
                  <a:pt x="2643116" y="11373"/>
                  <a:pt x="2756848" y="698310"/>
                  <a:pt x="2879678" y="698310"/>
                </a:cubicBezTo>
                <a:cubicBezTo>
                  <a:pt x="3002508" y="698310"/>
                  <a:pt x="3138985" y="9098"/>
                  <a:pt x="3261815" y="15922"/>
                </a:cubicBezTo>
                <a:cubicBezTo>
                  <a:pt x="3384645" y="22746"/>
                  <a:pt x="3498377" y="739254"/>
                  <a:pt x="3616657" y="739254"/>
                </a:cubicBezTo>
                <a:cubicBezTo>
                  <a:pt x="3734937" y="739254"/>
                  <a:pt x="3850943" y="18197"/>
                  <a:pt x="3971498" y="15922"/>
                </a:cubicBezTo>
                <a:cubicBezTo>
                  <a:pt x="4092053" y="13647"/>
                  <a:pt x="4219433" y="725606"/>
                  <a:pt x="4339988" y="725606"/>
                </a:cubicBezTo>
                <a:cubicBezTo>
                  <a:pt x="4460543" y="725606"/>
                  <a:pt x="4574275" y="18197"/>
                  <a:pt x="4694830" y="15922"/>
                </a:cubicBezTo>
                <a:cubicBezTo>
                  <a:pt x="4815385" y="13647"/>
                  <a:pt x="4939352" y="362802"/>
                  <a:pt x="5063319" y="711958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0" name="Dowolny kształt 29"/>
          <p:cNvSpPr/>
          <p:nvPr/>
        </p:nvSpPr>
        <p:spPr>
          <a:xfrm flipV="1">
            <a:off x="6372200" y="5085184"/>
            <a:ext cx="1368152" cy="288032"/>
          </a:xfrm>
          <a:custGeom>
            <a:avLst/>
            <a:gdLst>
              <a:gd name="connsiteX0" fmla="*/ 0 w 5063319"/>
              <a:gd name="connsiteY0" fmla="*/ 711958 h 739254"/>
              <a:gd name="connsiteX1" fmla="*/ 382137 w 5063319"/>
              <a:gd name="connsiteY1" fmla="*/ 15922 h 739254"/>
              <a:gd name="connsiteX2" fmla="*/ 736979 w 5063319"/>
              <a:gd name="connsiteY2" fmla="*/ 711958 h 739254"/>
              <a:gd name="connsiteX3" fmla="*/ 1078173 w 5063319"/>
              <a:gd name="connsiteY3" fmla="*/ 15922 h 739254"/>
              <a:gd name="connsiteX4" fmla="*/ 1446663 w 5063319"/>
              <a:gd name="connsiteY4" fmla="*/ 711958 h 739254"/>
              <a:gd name="connsiteX5" fmla="*/ 1801504 w 5063319"/>
              <a:gd name="connsiteY5" fmla="*/ 2275 h 739254"/>
              <a:gd name="connsiteX6" fmla="*/ 2169994 w 5063319"/>
              <a:gd name="connsiteY6" fmla="*/ 725606 h 739254"/>
              <a:gd name="connsiteX7" fmla="*/ 2524836 w 5063319"/>
              <a:gd name="connsiteY7" fmla="*/ 15922 h 739254"/>
              <a:gd name="connsiteX8" fmla="*/ 2879678 w 5063319"/>
              <a:gd name="connsiteY8" fmla="*/ 698310 h 739254"/>
              <a:gd name="connsiteX9" fmla="*/ 3261815 w 5063319"/>
              <a:gd name="connsiteY9" fmla="*/ 15922 h 739254"/>
              <a:gd name="connsiteX10" fmla="*/ 3616657 w 5063319"/>
              <a:gd name="connsiteY10" fmla="*/ 739254 h 739254"/>
              <a:gd name="connsiteX11" fmla="*/ 3971498 w 5063319"/>
              <a:gd name="connsiteY11" fmla="*/ 15922 h 739254"/>
              <a:gd name="connsiteX12" fmla="*/ 4339988 w 5063319"/>
              <a:gd name="connsiteY12" fmla="*/ 725606 h 739254"/>
              <a:gd name="connsiteX13" fmla="*/ 4694830 w 5063319"/>
              <a:gd name="connsiteY13" fmla="*/ 15922 h 739254"/>
              <a:gd name="connsiteX14" fmla="*/ 5063319 w 5063319"/>
              <a:gd name="connsiteY14" fmla="*/ 711958 h 7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3319" h="739254">
                <a:moveTo>
                  <a:pt x="0" y="711958"/>
                </a:moveTo>
                <a:cubicBezTo>
                  <a:pt x="129653" y="363940"/>
                  <a:pt x="259307" y="15922"/>
                  <a:pt x="382137" y="15922"/>
                </a:cubicBezTo>
                <a:cubicBezTo>
                  <a:pt x="504967" y="15922"/>
                  <a:pt x="620973" y="711958"/>
                  <a:pt x="736979" y="711958"/>
                </a:cubicBezTo>
                <a:cubicBezTo>
                  <a:pt x="852985" y="711958"/>
                  <a:pt x="959892" y="15922"/>
                  <a:pt x="1078173" y="15922"/>
                </a:cubicBezTo>
                <a:cubicBezTo>
                  <a:pt x="1196454" y="15922"/>
                  <a:pt x="1326108" y="714232"/>
                  <a:pt x="1446663" y="711958"/>
                </a:cubicBezTo>
                <a:cubicBezTo>
                  <a:pt x="1567218" y="709684"/>
                  <a:pt x="1680949" y="0"/>
                  <a:pt x="1801504" y="2275"/>
                </a:cubicBezTo>
                <a:cubicBezTo>
                  <a:pt x="1922059" y="4550"/>
                  <a:pt x="2049439" y="723332"/>
                  <a:pt x="2169994" y="725606"/>
                </a:cubicBezTo>
                <a:cubicBezTo>
                  <a:pt x="2290549" y="727881"/>
                  <a:pt x="2406556" y="20471"/>
                  <a:pt x="2524836" y="15922"/>
                </a:cubicBezTo>
                <a:cubicBezTo>
                  <a:pt x="2643116" y="11373"/>
                  <a:pt x="2756848" y="698310"/>
                  <a:pt x="2879678" y="698310"/>
                </a:cubicBezTo>
                <a:cubicBezTo>
                  <a:pt x="3002508" y="698310"/>
                  <a:pt x="3138985" y="9098"/>
                  <a:pt x="3261815" y="15922"/>
                </a:cubicBezTo>
                <a:cubicBezTo>
                  <a:pt x="3384645" y="22746"/>
                  <a:pt x="3498377" y="739254"/>
                  <a:pt x="3616657" y="739254"/>
                </a:cubicBezTo>
                <a:cubicBezTo>
                  <a:pt x="3734937" y="739254"/>
                  <a:pt x="3850943" y="18197"/>
                  <a:pt x="3971498" y="15922"/>
                </a:cubicBezTo>
                <a:cubicBezTo>
                  <a:pt x="4092053" y="13647"/>
                  <a:pt x="4219433" y="725606"/>
                  <a:pt x="4339988" y="725606"/>
                </a:cubicBezTo>
                <a:cubicBezTo>
                  <a:pt x="4460543" y="725606"/>
                  <a:pt x="4574275" y="18197"/>
                  <a:pt x="4694830" y="15922"/>
                </a:cubicBezTo>
                <a:cubicBezTo>
                  <a:pt x="4815385" y="13647"/>
                  <a:pt x="4939352" y="362802"/>
                  <a:pt x="5063319" y="711958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32" name="Łącznik prosty 31"/>
          <p:cNvCxnSpPr/>
          <p:nvPr/>
        </p:nvCxnSpPr>
        <p:spPr>
          <a:xfrm>
            <a:off x="6372200" y="6237312"/>
            <a:ext cx="158417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owolny kształt 32"/>
          <p:cNvSpPr/>
          <p:nvPr/>
        </p:nvSpPr>
        <p:spPr>
          <a:xfrm rot="-4140000">
            <a:off x="842482" y="5255891"/>
            <a:ext cx="1541053" cy="194760"/>
          </a:xfrm>
          <a:custGeom>
            <a:avLst/>
            <a:gdLst>
              <a:gd name="connsiteX0" fmla="*/ 0 w 5063319"/>
              <a:gd name="connsiteY0" fmla="*/ 711958 h 739254"/>
              <a:gd name="connsiteX1" fmla="*/ 382137 w 5063319"/>
              <a:gd name="connsiteY1" fmla="*/ 15922 h 739254"/>
              <a:gd name="connsiteX2" fmla="*/ 736979 w 5063319"/>
              <a:gd name="connsiteY2" fmla="*/ 711958 h 739254"/>
              <a:gd name="connsiteX3" fmla="*/ 1078173 w 5063319"/>
              <a:gd name="connsiteY3" fmla="*/ 15922 h 739254"/>
              <a:gd name="connsiteX4" fmla="*/ 1446663 w 5063319"/>
              <a:gd name="connsiteY4" fmla="*/ 711958 h 739254"/>
              <a:gd name="connsiteX5" fmla="*/ 1801504 w 5063319"/>
              <a:gd name="connsiteY5" fmla="*/ 2275 h 739254"/>
              <a:gd name="connsiteX6" fmla="*/ 2169994 w 5063319"/>
              <a:gd name="connsiteY6" fmla="*/ 725606 h 739254"/>
              <a:gd name="connsiteX7" fmla="*/ 2524836 w 5063319"/>
              <a:gd name="connsiteY7" fmla="*/ 15922 h 739254"/>
              <a:gd name="connsiteX8" fmla="*/ 2879678 w 5063319"/>
              <a:gd name="connsiteY8" fmla="*/ 698310 h 739254"/>
              <a:gd name="connsiteX9" fmla="*/ 3261815 w 5063319"/>
              <a:gd name="connsiteY9" fmla="*/ 15922 h 739254"/>
              <a:gd name="connsiteX10" fmla="*/ 3616657 w 5063319"/>
              <a:gd name="connsiteY10" fmla="*/ 739254 h 739254"/>
              <a:gd name="connsiteX11" fmla="*/ 3971498 w 5063319"/>
              <a:gd name="connsiteY11" fmla="*/ 15922 h 739254"/>
              <a:gd name="connsiteX12" fmla="*/ 4339988 w 5063319"/>
              <a:gd name="connsiteY12" fmla="*/ 725606 h 739254"/>
              <a:gd name="connsiteX13" fmla="*/ 4694830 w 5063319"/>
              <a:gd name="connsiteY13" fmla="*/ 15922 h 739254"/>
              <a:gd name="connsiteX14" fmla="*/ 5063319 w 5063319"/>
              <a:gd name="connsiteY14" fmla="*/ 711958 h 7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3319" h="739254">
                <a:moveTo>
                  <a:pt x="0" y="711958"/>
                </a:moveTo>
                <a:cubicBezTo>
                  <a:pt x="129653" y="363940"/>
                  <a:pt x="259307" y="15922"/>
                  <a:pt x="382137" y="15922"/>
                </a:cubicBezTo>
                <a:cubicBezTo>
                  <a:pt x="504967" y="15922"/>
                  <a:pt x="620973" y="711958"/>
                  <a:pt x="736979" y="711958"/>
                </a:cubicBezTo>
                <a:cubicBezTo>
                  <a:pt x="852985" y="711958"/>
                  <a:pt x="959892" y="15922"/>
                  <a:pt x="1078173" y="15922"/>
                </a:cubicBezTo>
                <a:cubicBezTo>
                  <a:pt x="1196454" y="15922"/>
                  <a:pt x="1326108" y="714232"/>
                  <a:pt x="1446663" y="711958"/>
                </a:cubicBezTo>
                <a:cubicBezTo>
                  <a:pt x="1567218" y="709684"/>
                  <a:pt x="1680949" y="0"/>
                  <a:pt x="1801504" y="2275"/>
                </a:cubicBezTo>
                <a:cubicBezTo>
                  <a:pt x="1922059" y="4550"/>
                  <a:pt x="2049439" y="723332"/>
                  <a:pt x="2169994" y="725606"/>
                </a:cubicBezTo>
                <a:cubicBezTo>
                  <a:pt x="2290549" y="727881"/>
                  <a:pt x="2406556" y="20471"/>
                  <a:pt x="2524836" y="15922"/>
                </a:cubicBezTo>
                <a:cubicBezTo>
                  <a:pt x="2643116" y="11373"/>
                  <a:pt x="2756848" y="698310"/>
                  <a:pt x="2879678" y="698310"/>
                </a:cubicBezTo>
                <a:cubicBezTo>
                  <a:pt x="3002508" y="698310"/>
                  <a:pt x="3138985" y="9098"/>
                  <a:pt x="3261815" y="15922"/>
                </a:cubicBezTo>
                <a:cubicBezTo>
                  <a:pt x="3384645" y="22746"/>
                  <a:pt x="3498377" y="739254"/>
                  <a:pt x="3616657" y="739254"/>
                </a:cubicBezTo>
                <a:cubicBezTo>
                  <a:pt x="3734937" y="739254"/>
                  <a:pt x="3850943" y="18197"/>
                  <a:pt x="3971498" y="15922"/>
                </a:cubicBezTo>
                <a:cubicBezTo>
                  <a:pt x="4092053" y="13647"/>
                  <a:pt x="4219433" y="725606"/>
                  <a:pt x="4339988" y="725606"/>
                </a:cubicBezTo>
                <a:cubicBezTo>
                  <a:pt x="4460543" y="725606"/>
                  <a:pt x="4574275" y="18197"/>
                  <a:pt x="4694830" y="15922"/>
                </a:cubicBezTo>
                <a:cubicBezTo>
                  <a:pt x="4815385" y="13647"/>
                  <a:pt x="4939352" y="362802"/>
                  <a:pt x="5063319" y="711958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a 13"/>
          <p:cNvGrpSpPr/>
          <p:nvPr/>
        </p:nvGrpSpPr>
        <p:grpSpPr>
          <a:xfrm>
            <a:off x="539552" y="3501008"/>
            <a:ext cx="3744416" cy="2592288"/>
            <a:chOff x="827584" y="1340768"/>
            <a:chExt cx="3744416" cy="2592288"/>
          </a:xfrm>
        </p:grpSpPr>
        <p:grpSp>
          <p:nvGrpSpPr>
            <p:cNvPr id="7" name="Grupa 14"/>
            <p:cNvGrpSpPr/>
            <p:nvPr/>
          </p:nvGrpSpPr>
          <p:grpSpPr>
            <a:xfrm>
              <a:off x="827584" y="1340768"/>
              <a:ext cx="3656856" cy="2542070"/>
              <a:chOff x="1115616" y="1124744"/>
              <a:chExt cx="3656856" cy="2542070"/>
            </a:xfrm>
          </p:grpSpPr>
          <p:pic>
            <p:nvPicPr>
              <p:cNvPr id="17" name="Picture 16" descr="http://farside.ph.utexas.edu/teaching/316/lectures/img1511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15616" y="1268760"/>
                <a:ext cx="3656856" cy="2398054"/>
              </a:xfrm>
              <a:prstGeom prst="rect">
                <a:avLst/>
              </a:prstGeom>
              <a:noFill/>
            </p:spPr>
          </p:pic>
          <p:sp>
            <p:nvSpPr>
              <p:cNvPr id="18" name="Prostokąt 17"/>
              <p:cNvSpPr/>
              <p:nvPr/>
            </p:nvSpPr>
            <p:spPr>
              <a:xfrm>
                <a:off x="1115616" y="3356992"/>
                <a:ext cx="504056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2411760" y="1124744"/>
                <a:ext cx="64807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Prostokąt zaokrąglony 15"/>
            <p:cNvSpPr/>
            <p:nvPr/>
          </p:nvSpPr>
          <p:spPr>
            <a:xfrm>
              <a:off x="3203848" y="3212976"/>
              <a:ext cx="1368152" cy="7200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owolny kształt 12"/>
          <p:cNvSpPr/>
          <p:nvPr/>
        </p:nvSpPr>
        <p:spPr>
          <a:xfrm>
            <a:off x="3419872" y="5949280"/>
            <a:ext cx="1770343" cy="639291"/>
          </a:xfrm>
          <a:custGeom>
            <a:avLst/>
            <a:gdLst>
              <a:gd name="connsiteX0" fmla="*/ 0 w 5063319"/>
              <a:gd name="connsiteY0" fmla="*/ 711958 h 739254"/>
              <a:gd name="connsiteX1" fmla="*/ 382137 w 5063319"/>
              <a:gd name="connsiteY1" fmla="*/ 15922 h 739254"/>
              <a:gd name="connsiteX2" fmla="*/ 736979 w 5063319"/>
              <a:gd name="connsiteY2" fmla="*/ 711958 h 739254"/>
              <a:gd name="connsiteX3" fmla="*/ 1078173 w 5063319"/>
              <a:gd name="connsiteY3" fmla="*/ 15922 h 739254"/>
              <a:gd name="connsiteX4" fmla="*/ 1446663 w 5063319"/>
              <a:gd name="connsiteY4" fmla="*/ 711958 h 739254"/>
              <a:gd name="connsiteX5" fmla="*/ 1801504 w 5063319"/>
              <a:gd name="connsiteY5" fmla="*/ 2275 h 739254"/>
              <a:gd name="connsiteX6" fmla="*/ 2169994 w 5063319"/>
              <a:gd name="connsiteY6" fmla="*/ 725606 h 739254"/>
              <a:gd name="connsiteX7" fmla="*/ 2524836 w 5063319"/>
              <a:gd name="connsiteY7" fmla="*/ 15922 h 739254"/>
              <a:gd name="connsiteX8" fmla="*/ 2879678 w 5063319"/>
              <a:gd name="connsiteY8" fmla="*/ 698310 h 739254"/>
              <a:gd name="connsiteX9" fmla="*/ 3261815 w 5063319"/>
              <a:gd name="connsiteY9" fmla="*/ 15922 h 739254"/>
              <a:gd name="connsiteX10" fmla="*/ 3616657 w 5063319"/>
              <a:gd name="connsiteY10" fmla="*/ 739254 h 739254"/>
              <a:gd name="connsiteX11" fmla="*/ 3971498 w 5063319"/>
              <a:gd name="connsiteY11" fmla="*/ 15922 h 739254"/>
              <a:gd name="connsiteX12" fmla="*/ 4339988 w 5063319"/>
              <a:gd name="connsiteY12" fmla="*/ 725606 h 739254"/>
              <a:gd name="connsiteX13" fmla="*/ 4694830 w 5063319"/>
              <a:gd name="connsiteY13" fmla="*/ 15922 h 739254"/>
              <a:gd name="connsiteX14" fmla="*/ 5063319 w 5063319"/>
              <a:gd name="connsiteY14" fmla="*/ 711958 h 7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3319" h="739254">
                <a:moveTo>
                  <a:pt x="0" y="711958"/>
                </a:moveTo>
                <a:cubicBezTo>
                  <a:pt x="129653" y="363940"/>
                  <a:pt x="259307" y="15922"/>
                  <a:pt x="382137" y="15922"/>
                </a:cubicBezTo>
                <a:cubicBezTo>
                  <a:pt x="504967" y="15922"/>
                  <a:pt x="620973" y="711958"/>
                  <a:pt x="736979" y="711958"/>
                </a:cubicBezTo>
                <a:cubicBezTo>
                  <a:pt x="852985" y="711958"/>
                  <a:pt x="959892" y="15922"/>
                  <a:pt x="1078173" y="15922"/>
                </a:cubicBezTo>
                <a:cubicBezTo>
                  <a:pt x="1196454" y="15922"/>
                  <a:pt x="1326108" y="714232"/>
                  <a:pt x="1446663" y="711958"/>
                </a:cubicBezTo>
                <a:cubicBezTo>
                  <a:pt x="1567218" y="709684"/>
                  <a:pt x="1680949" y="0"/>
                  <a:pt x="1801504" y="2275"/>
                </a:cubicBezTo>
                <a:cubicBezTo>
                  <a:pt x="1922059" y="4550"/>
                  <a:pt x="2049439" y="723332"/>
                  <a:pt x="2169994" y="725606"/>
                </a:cubicBezTo>
                <a:cubicBezTo>
                  <a:pt x="2290549" y="727881"/>
                  <a:pt x="2406556" y="20471"/>
                  <a:pt x="2524836" y="15922"/>
                </a:cubicBezTo>
                <a:cubicBezTo>
                  <a:pt x="2643116" y="11373"/>
                  <a:pt x="2756848" y="698310"/>
                  <a:pt x="2879678" y="698310"/>
                </a:cubicBezTo>
                <a:cubicBezTo>
                  <a:pt x="3002508" y="698310"/>
                  <a:pt x="3138985" y="9098"/>
                  <a:pt x="3261815" y="15922"/>
                </a:cubicBezTo>
                <a:cubicBezTo>
                  <a:pt x="3384645" y="22746"/>
                  <a:pt x="3498377" y="739254"/>
                  <a:pt x="3616657" y="739254"/>
                </a:cubicBezTo>
                <a:cubicBezTo>
                  <a:pt x="3734937" y="739254"/>
                  <a:pt x="3850943" y="18197"/>
                  <a:pt x="3971498" y="15922"/>
                </a:cubicBezTo>
                <a:cubicBezTo>
                  <a:pt x="4092053" y="13647"/>
                  <a:pt x="4219433" y="725606"/>
                  <a:pt x="4339988" y="725606"/>
                </a:cubicBezTo>
                <a:cubicBezTo>
                  <a:pt x="4460543" y="725606"/>
                  <a:pt x="4574275" y="18197"/>
                  <a:pt x="4694830" y="15922"/>
                </a:cubicBezTo>
                <a:cubicBezTo>
                  <a:pt x="4815385" y="13647"/>
                  <a:pt x="4939352" y="362802"/>
                  <a:pt x="5063319" y="71195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ostokąt 11"/>
          <p:cNvSpPr/>
          <p:nvPr/>
        </p:nvSpPr>
        <p:spPr>
          <a:xfrm>
            <a:off x="4067944" y="5445224"/>
            <a:ext cx="292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>
                <a:latin typeface="+mj-lt"/>
              </a:rPr>
              <a:t>=</a:t>
            </a:r>
            <a:endParaRPr lang="en-US" sz="3200" dirty="0">
              <a:latin typeface="+mj-lt"/>
            </a:endParaRPr>
          </a:p>
        </p:txBody>
      </p:sp>
      <p:sp>
        <p:nvSpPr>
          <p:cNvPr id="10" name="Dowolny kształt 9"/>
          <p:cNvSpPr/>
          <p:nvPr/>
        </p:nvSpPr>
        <p:spPr>
          <a:xfrm>
            <a:off x="3347864" y="5085184"/>
            <a:ext cx="1770343" cy="295057"/>
          </a:xfrm>
          <a:custGeom>
            <a:avLst/>
            <a:gdLst>
              <a:gd name="connsiteX0" fmla="*/ 0 w 5063319"/>
              <a:gd name="connsiteY0" fmla="*/ 711958 h 739254"/>
              <a:gd name="connsiteX1" fmla="*/ 382137 w 5063319"/>
              <a:gd name="connsiteY1" fmla="*/ 15922 h 739254"/>
              <a:gd name="connsiteX2" fmla="*/ 736979 w 5063319"/>
              <a:gd name="connsiteY2" fmla="*/ 711958 h 739254"/>
              <a:gd name="connsiteX3" fmla="*/ 1078173 w 5063319"/>
              <a:gd name="connsiteY3" fmla="*/ 15922 h 739254"/>
              <a:gd name="connsiteX4" fmla="*/ 1446663 w 5063319"/>
              <a:gd name="connsiteY4" fmla="*/ 711958 h 739254"/>
              <a:gd name="connsiteX5" fmla="*/ 1801504 w 5063319"/>
              <a:gd name="connsiteY5" fmla="*/ 2275 h 739254"/>
              <a:gd name="connsiteX6" fmla="*/ 2169994 w 5063319"/>
              <a:gd name="connsiteY6" fmla="*/ 725606 h 739254"/>
              <a:gd name="connsiteX7" fmla="*/ 2524836 w 5063319"/>
              <a:gd name="connsiteY7" fmla="*/ 15922 h 739254"/>
              <a:gd name="connsiteX8" fmla="*/ 2879678 w 5063319"/>
              <a:gd name="connsiteY8" fmla="*/ 698310 h 739254"/>
              <a:gd name="connsiteX9" fmla="*/ 3261815 w 5063319"/>
              <a:gd name="connsiteY9" fmla="*/ 15922 h 739254"/>
              <a:gd name="connsiteX10" fmla="*/ 3616657 w 5063319"/>
              <a:gd name="connsiteY10" fmla="*/ 739254 h 739254"/>
              <a:gd name="connsiteX11" fmla="*/ 3971498 w 5063319"/>
              <a:gd name="connsiteY11" fmla="*/ 15922 h 739254"/>
              <a:gd name="connsiteX12" fmla="*/ 4339988 w 5063319"/>
              <a:gd name="connsiteY12" fmla="*/ 725606 h 739254"/>
              <a:gd name="connsiteX13" fmla="*/ 4694830 w 5063319"/>
              <a:gd name="connsiteY13" fmla="*/ 15922 h 739254"/>
              <a:gd name="connsiteX14" fmla="*/ 5063319 w 5063319"/>
              <a:gd name="connsiteY14" fmla="*/ 711958 h 7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3319" h="739254">
                <a:moveTo>
                  <a:pt x="0" y="711958"/>
                </a:moveTo>
                <a:cubicBezTo>
                  <a:pt x="129653" y="363940"/>
                  <a:pt x="259307" y="15922"/>
                  <a:pt x="382137" y="15922"/>
                </a:cubicBezTo>
                <a:cubicBezTo>
                  <a:pt x="504967" y="15922"/>
                  <a:pt x="620973" y="711958"/>
                  <a:pt x="736979" y="711958"/>
                </a:cubicBezTo>
                <a:cubicBezTo>
                  <a:pt x="852985" y="711958"/>
                  <a:pt x="959892" y="15922"/>
                  <a:pt x="1078173" y="15922"/>
                </a:cubicBezTo>
                <a:cubicBezTo>
                  <a:pt x="1196454" y="15922"/>
                  <a:pt x="1326108" y="714232"/>
                  <a:pt x="1446663" y="711958"/>
                </a:cubicBezTo>
                <a:cubicBezTo>
                  <a:pt x="1567218" y="709684"/>
                  <a:pt x="1680949" y="0"/>
                  <a:pt x="1801504" y="2275"/>
                </a:cubicBezTo>
                <a:cubicBezTo>
                  <a:pt x="1922059" y="4550"/>
                  <a:pt x="2049439" y="723332"/>
                  <a:pt x="2169994" y="725606"/>
                </a:cubicBezTo>
                <a:cubicBezTo>
                  <a:pt x="2290549" y="727881"/>
                  <a:pt x="2406556" y="20471"/>
                  <a:pt x="2524836" y="15922"/>
                </a:cubicBezTo>
                <a:cubicBezTo>
                  <a:pt x="2643116" y="11373"/>
                  <a:pt x="2756848" y="698310"/>
                  <a:pt x="2879678" y="698310"/>
                </a:cubicBezTo>
                <a:cubicBezTo>
                  <a:pt x="3002508" y="698310"/>
                  <a:pt x="3138985" y="9098"/>
                  <a:pt x="3261815" y="15922"/>
                </a:cubicBezTo>
                <a:cubicBezTo>
                  <a:pt x="3384645" y="22746"/>
                  <a:pt x="3498377" y="739254"/>
                  <a:pt x="3616657" y="739254"/>
                </a:cubicBezTo>
                <a:cubicBezTo>
                  <a:pt x="3734937" y="739254"/>
                  <a:pt x="3850943" y="18197"/>
                  <a:pt x="3971498" y="15922"/>
                </a:cubicBezTo>
                <a:cubicBezTo>
                  <a:pt x="4092053" y="13647"/>
                  <a:pt x="4219433" y="725606"/>
                  <a:pt x="4339988" y="725606"/>
                </a:cubicBezTo>
                <a:cubicBezTo>
                  <a:pt x="4460543" y="725606"/>
                  <a:pt x="4574275" y="18197"/>
                  <a:pt x="4694830" y="15922"/>
                </a:cubicBezTo>
                <a:cubicBezTo>
                  <a:pt x="4815385" y="13647"/>
                  <a:pt x="4939352" y="362802"/>
                  <a:pt x="5063319" y="71195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Eksperyment z dwoma szczelinami</a:t>
            </a:r>
            <a:endParaRPr lang="en-US" dirty="0"/>
          </a:p>
        </p:txBody>
      </p:sp>
      <p:pic>
        <p:nvPicPr>
          <p:cNvPr id="41986" name="Picture 2" descr="File:Doubleslit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4895850" cy="444817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5508104" y="3356992"/>
            <a:ext cx="432048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3563888" y="1268760"/>
            <a:ext cx="936104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E = \frac{h c }{\lambda} = h \nu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7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| 0 \rangle, | 1 \rangle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"/>
  <p:tag name="PICTUREFILESIZE" val="24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|\psi\rangle  = | 0 \rangle + | 1 \rangle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1"/>
  <p:tag name="PICTUREFILESIZE" val="428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0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1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49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\psi \rangle = | 0 \rangle+ | 1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28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 = \frac{h}{p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45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0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5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1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49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0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1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4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=\frac{1}{2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1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\psi \rangle = | 0 \rangle+ | 1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2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 0 \rangle$ lub  $| 1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30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 \textrm{rozpad} \rangle  +|\textrm{brak rozpadu }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77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 \textrm{rozpad} \rangle | \textrm{martwy}\rangle&#10;   +|\textrm{brak rozpadu }\rangle |\textrm{zywy}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270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omega_0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58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omega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3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omega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3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E_0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0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E_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59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  0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=\frac{1}{2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17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  1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49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  \psi  \rangle = |0 \rangle + |1 \rangle 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28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omega^\prime 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0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  0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  1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49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omega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3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  2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begin{document}&#10;%\pagecolor{blue}&#10;\color{blue}&#10;$$&#10;|0\rangle&#10;$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297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begin{document}&#10;%\pagecolor{blue}&#10;\color{blue}&#10;$$&#10;|1\rangle&#10;$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245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begin{document}&#10;%\pagecolor{blue}&#10;%\color{white}&#10;$$&#10;\omega&#10;$$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8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_1=I_0/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286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begin{document}&#10;%\pagecolor{blue}&#10;%\color{white}&#10;$$&#10;\nu&#10;$$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9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\psi \rangle = |0 \rangle |-x\rangle + |1 \rangle |+x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67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"/>
  <p:tag name="PICTUREFILESIZE" val="129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\psi \rangle = |0 \rangle |0 \rangle  +|1 \rangle |1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63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\psi \rangle = |0 \rangle  + |1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28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\psi \rangle =  |0 0 \dots 0 \rangle +  |0 0 \dots 1 \rangle + &#10;\dots +  |1 1 \dots 1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85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_2=I_0/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0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_0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4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0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1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4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\psi \rangle = | 0 \rangle+ | 1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28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494</TotalTime>
  <Words>734</Words>
  <Application>Microsoft Office PowerPoint</Application>
  <PresentationFormat>Pokaz na ekranie (4:3)</PresentationFormat>
  <Paragraphs>160</Paragraphs>
  <Slides>32</Slides>
  <Notes>3</Notes>
  <HiddenSlides>1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32</vt:i4>
      </vt:variant>
    </vt:vector>
  </HeadingPairs>
  <TitlesOfParts>
    <vt:vector size="35" baseType="lpstr">
      <vt:lpstr>Hol</vt:lpstr>
      <vt:lpstr>Projekt niestandardowy</vt:lpstr>
      <vt:lpstr>1_Projekt niestandardowy</vt:lpstr>
      <vt:lpstr>od kotków  Schroedingera do  komputerów kwantowych</vt:lpstr>
      <vt:lpstr>Nobel 1918 – Nobel 2012</vt:lpstr>
      <vt:lpstr>Światło - wydawało się, że to proste…</vt:lpstr>
      <vt:lpstr>Dlaczego nie wszystko jest fioletowe?</vt:lpstr>
      <vt:lpstr>Fotony – kwanty światła</vt:lpstr>
      <vt:lpstr>To co było proste staje się trudne…</vt:lpstr>
      <vt:lpstr>Jak wytłumaczyć interferencję?</vt:lpstr>
      <vt:lpstr>Jak wytłumaczyć interferencję?</vt:lpstr>
      <vt:lpstr>Eksperyment z dwoma szczelinami</vt:lpstr>
      <vt:lpstr>A co jeśli wysyłamy fotony pojedynczo?</vt:lpstr>
      <vt:lpstr>Jeśli szedłby górą…</vt:lpstr>
      <vt:lpstr>A jeśli dołem…</vt:lpstr>
      <vt:lpstr>Jeśli raz tak raz tak, to powinno być…</vt:lpstr>
      <vt:lpstr>A tymczasem jest…</vt:lpstr>
      <vt:lpstr>Pojedynczy foton interferuje… sam ze sobą</vt:lpstr>
      <vt:lpstr>Zasada superpozycji</vt:lpstr>
      <vt:lpstr>Nie tylko fotony…</vt:lpstr>
      <vt:lpstr>Dlaczego tak trudno zobaczyć efekty kwantowe…</vt:lpstr>
      <vt:lpstr>Dlaczego tak trudno zobaczyć efekty kwantowe…</vt:lpstr>
      <vt:lpstr>Czy kot może być jednocześnie żywy i martwy..</vt:lpstr>
      <vt:lpstr>NOBEL 2012 = ujarzmić dekoherencję</vt:lpstr>
      <vt:lpstr>Złapać pojedynczy jon</vt:lpstr>
      <vt:lpstr>Schłodzić pojedynczy jon</vt:lpstr>
      <vt:lpstr>Jon w superpozycji…</vt:lpstr>
      <vt:lpstr>Zobaczyć pojedyncze jony</vt:lpstr>
      <vt:lpstr>Ruch w pułapce też kwantowy…</vt:lpstr>
      <vt:lpstr>Splątane stany wielu jonów</vt:lpstr>
      <vt:lpstr>Komputery kwantowe</vt:lpstr>
      <vt:lpstr>Jeśli komputer kwantowy powstanie</vt:lpstr>
      <vt:lpstr>Pozostanie zaufać kwantom – kryptografia kwantowa</vt:lpstr>
      <vt:lpstr>Era inżynierii kwantowej</vt:lpstr>
      <vt:lpstr>Slajd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Kociaki Schroedingera</dc:title>
  <dc:creator>Rafal</dc:creator>
  <cp:lastModifiedBy>Rafal</cp:lastModifiedBy>
  <cp:revision>40</cp:revision>
  <dcterms:created xsi:type="dcterms:W3CDTF">2012-11-23T19:15:05Z</dcterms:created>
  <dcterms:modified xsi:type="dcterms:W3CDTF">2013-09-27T13:47:28Z</dcterms:modified>
</cp:coreProperties>
</file>