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tags/tag225.xml" ContentType="application/vnd.openxmlformats-officedocument.presentationml.tags+xml"/>
  <Override PartName="/ppt/tags/tag243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3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347" r:id="rId18"/>
    <p:sldId id="406" r:id="rId19"/>
    <p:sldId id="404" r:id="rId20"/>
    <p:sldId id="348" r:id="rId21"/>
    <p:sldId id="405" r:id="rId22"/>
    <p:sldId id="374" r:id="rId23"/>
    <p:sldId id="375" r:id="rId24"/>
    <p:sldId id="40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FF"/>
    <a:srgbClr val="FF9900"/>
    <a:srgbClr val="FF0066"/>
    <a:srgbClr val="FFFF99"/>
    <a:srgbClr val="CCFFCC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860" autoAdjust="0"/>
  </p:normalViewPr>
  <p:slideViewPr>
    <p:cSldViewPr>
      <p:cViewPr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74.xml"/><Relationship Id="rId7" Type="http://schemas.openxmlformats.org/officeDocument/2006/relationships/image" Target="../media/image4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5" Type="http://schemas.openxmlformats.org/officeDocument/2006/relationships/tags" Target="../tags/tag76.xml"/><Relationship Id="rId10" Type="http://schemas.openxmlformats.org/officeDocument/2006/relationships/image" Target="../media/image64.png"/><Relationship Id="rId4" Type="http://schemas.openxmlformats.org/officeDocument/2006/relationships/tags" Target="../tags/tag75.xml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7.png"/><Relationship Id="rId3" Type="http://schemas.openxmlformats.org/officeDocument/2006/relationships/tags" Target="../tags/tag79.xml"/><Relationship Id="rId21" Type="http://schemas.openxmlformats.org/officeDocument/2006/relationships/image" Target="../media/image70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42.png"/><Relationship Id="rId25" Type="http://schemas.openxmlformats.org/officeDocument/2006/relationships/image" Target="../media/image64.png"/><Relationship Id="rId2" Type="http://schemas.openxmlformats.org/officeDocument/2006/relationships/tags" Target="../tags/tag78.xml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73.png"/><Relationship Id="rId5" Type="http://schemas.openxmlformats.org/officeDocument/2006/relationships/tags" Target="../tags/tag81.xml"/><Relationship Id="rId15" Type="http://schemas.openxmlformats.org/officeDocument/2006/relationships/image" Target="../media/image41.png"/><Relationship Id="rId23" Type="http://schemas.openxmlformats.org/officeDocument/2006/relationships/image" Target="../media/image72.png"/><Relationship Id="rId10" Type="http://schemas.openxmlformats.org/officeDocument/2006/relationships/tags" Target="../tags/tag86.xml"/><Relationship Id="rId19" Type="http://schemas.openxmlformats.org/officeDocument/2006/relationships/image" Target="../media/image68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image" Target="../media/image80.png"/><Relationship Id="rId3" Type="http://schemas.openxmlformats.org/officeDocument/2006/relationships/tags" Target="../tags/tag91.xml"/><Relationship Id="rId21" Type="http://schemas.openxmlformats.org/officeDocument/2006/relationships/image" Target="../media/image75.png"/><Relationship Id="rId34" Type="http://schemas.openxmlformats.org/officeDocument/2006/relationships/image" Target="../media/image69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79.png"/><Relationship Id="rId33" Type="http://schemas.openxmlformats.org/officeDocument/2006/relationships/image" Target="../media/image68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78.png"/><Relationship Id="rId32" Type="http://schemas.openxmlformats.org/officeDocument/2006/relationships/image" Target="../media/image67.png"/><Relationship Id="rId37" Type="http://schemas.openxmlformats.org/officeDocument/2006/relationships/image" Target="../media/image70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72.png"/><Relationship Id="rId10" Type="http://schemas.openxmlformats.org/officeDocument/2006/relationships/tags" Target="../tags/tag9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73.png"/><Relationship Id="rId35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5.png"/><Relationship Id="rId3" Type="http://schemas.openxmlformats.org/officeDocument/2006/relationships/tags" Target="../tags/tag109.xml"/><Relationship Id="rId21" Type="http://schemas.openxmlformats.org/officeDocument/2006/relationships/image" Target="../media/image88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image" Target="../media/image76.png"/><Relationship Id="rId2" Type="http://schemas.openxmlformats.org/officeDocument/2006/relationships/tags" Target="../tags/tag108.xml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42.png"/><Relationship Id="rId5" Type="http://schemas.openxmlformats.org/officeDocument/2006/relationships/tags" Target="../tags/tag111.xml"/><Relationship Id="rId15" Type="http://schemas.openxmlformats.org/officeDocument/2006/relationships/image" Target="../media/image84.png"/><Relationship Id="rId23" Type="http://schemas.openxmlformats.org/officeDocument/2006/relationships/image" Target="../media/image72.png"/><Relationship Id="rId10" Type="http://schemas.openxmlformats.org/officeDocument/2006/relationships/tags" Target="../tags/tag116.xml"/><Relationship Id="rId19" Type="http://schemas.openxmlformats.org/officeDocument/2006/relationships/image" Target="../media/image86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77.png"/><Relationship Id="rId22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image" Target="../media/image50.png"/><Relationship Id="rId26" Type="http://schemas.openxmlformats.org/officeDocument/2006/relationships/image" Target="../media/image92.png"/><Relationship Id="rId3" Type="http://schemas.openxmlformats.org/officeDocument/2006/relationships/tags" Target="../tags/tag121.xml"/><Relationship Id="rId21" Type="http://schemas.openxmlformats.org/officeDocument/2006/relationships/image" Target="../media/image89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49.png"/><Relationship Id="rId25" Type="http://schemas.openxmlformats.org/officeDocument/2006/relationships/image" Target="../media/image91.png"/><Relationship Id="rId2" Type="http://schemas.openxmlformats.org/officeDocument/2006/relationships/tags" Target="../tags/tag120.xml"/><Relationship Id="rId16" Type="http://schemas.openxmlformats.org/officeDocument/2006/relationships/image" Target="../media/image51.png"/><Relationship Id="rId20" Type="http://schemas.openxmlformats.org/officeDocument/2006/relationships/image" Target="../media/image42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40.png"/><Relationship Id="rId5" Type="http://schemas.openxmlformats.org/officeDocument/2006/relationships/tags" Target="../tags/tag12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0.png"/><Relationship Id="rId10" Type="http://schemas.openxmlformats.org/officeDocument/2006/relationships/tags" Target="../tags/tag128.xml"/><Relationship Id="rId19" Type="http://schemas.openxmlformats.org/officeDocument/2006/relationships/image" Target="../media/image48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55.png"/><Relationship Id="rId27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51.png"/><Relationship Id="rId18" Type="http://schemas.openxmlformats.org/officeDocument/2006/relationships/image" Target="../media/image94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2.png"/><Relationship Id="rId2" Type="http://schemas.openxmlformats.org/officeDocument/2006/relationships/tags" Target="../tags/tag134.xml"/><Relationship Id="rId16" Type="http://schemas.openxmlformats.org/officeDocument/2006/relationships/image" Target="../media/image48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50.png"/><Relationship Id="rId10" Type="http://schemas.openxmlformats.org/officeDocument/2006/relationships/tags" Target="../tags/tag142.xml"/><Relationship Id="rId19" Type="http://schemas.openxmlformats.org/officeDocument/2006/relationships/image" Target="../media/image91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51.png"/><Relationship Id="rId18" Type="http://schemas.openxmlformats.org/officeDocument/2006/relationships/image" Target="../media/image95.png"/><Relationship Id="rId3" Type="http://schemas.openxmlformats.org/officeDocument/2006/relationships/tags" Target="../tags/tag146.xml"/><Relationship Id="rId21" Type="http://schemas.openxmlformats.org/officeDocument/2006/relationships/image" Target="../media/image97.png"/><Relationship Id="rId7" Type="http://schemas.openxmlformats.org/officeDocument/2006/relationships/tags" Target="../tags/tag15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4.png"/><Relationship Id="rId2" Type="http://schemas.openxmlformats.org/officeDocument/2006/relationships/tags" Target="../tags/tag145.xml"/><Relationship Id="rId16" Type="http://schemas.openxmlformats.org/officeDocument/2006/relationships/image" Target="../media/image48.png"/><Relationship Id="rId20" Type="http://schemas.openxmlformats.org/officeDocument/2006/relationships/image" Target="../media/image96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image" Target="../media/image50.png"/><Relationship Id="rId10" Type="http://schemas.openxmlformats.org/officeDocument/2006/relationships/tags" Target="../tags/tag153.xml"/><Relationship Id="rId19" Type="http://schemas.openxmlformats.org/officeDocument/2006/relationships/image" Target="../media/image91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image" Target="../media/image101.png"/><Relationship Id="rId3" Type="http://schemas.openxmlformats.org/officeDocument/2006/relationships/tags" Target="../tags/tag157.xml"/><Relationship Id="rId21" Type="http://schemas.openxmlformats.org/officeDocument/2006/relationships/image" Target="../media/image76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100.png"/><Relationship Id="rId2" Type="http://schemas.openxmlformats.org/officeDocument/2006/relationships/tags" Target="../tags/tag156.xml"/><Relationship Id="rId16" Type="http://schemas.openxmlformats.org/officeDocument/2006/relationships/image" Target="../media/image99.png"/><Relationship Id="rId20" Type="http://schemas.openxmlformats.org/officeDocument/2006/relationships/image" Target="../media/image75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104.png"/><Relationship Id="rId5" Type="http://schemas.openxmlformats.org/officeDocument/2006/relationships/tags" Target="../tags/tag159.xml"/><Relationship Id="rId15" Type="http://schemas.openxmlformats.org/officeDocument/2006/relationships/image" Target="../media/image98.png"/><Relationship Id="rId23" Type="http://schemas.openxmlformats.org/officeDocument/2006/relationships/image" Target="../media/image103.png"/><Relationship Id="rId10" Type="http://schemas.openxmlformats.org/officeDocument/2006/relationships/tags" Target="../tags/tag164.xml"/><Relationship Id="rId19" Type="http://schemas.openxmlformats.org/officeDocument/2006/relationships/image" Target="../media/image74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image" Target="../media/image101.png"/><Relationship Id="rId3" Type="http://schemas.openxmlformats.org/officeDocument/2006/relationships/tags" Target="../tags/tag170.xml"/><Relationship Id="rId21" Type="http://schemas.openxmlformats.org/officeDocument/2006/relationships/image" Target="../media/image75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image" Target="../media/image100.png"/><Relationship Id="rId2" Type="http://schemas.openxmlformats.org/officeDocument/2006/relationships/tags" Target="../tags/tag169.xml"/><Relationship Id="rId16" Type="http://schemas.openxmlformats.org/officeDocument/2006/relationships/image" Target="../media/image99.png"/><Relationship Id="rId20" Type="http://schemas.openxmlformats.org/officeDocument/2006/relationships/image" Target="../media/image76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image" Target="../media/image98.png"/><Relationship Id="rId23" Type="http://schemas.openxmlformats.org/officeDocument/2006/relationships/image" Target="../media/image104.png"/><Relationship Id="rId10" Type="http://schemas.openxmlformats.org/officeDocument/2006/relationships/tags" Target="../tags/tag177.xml"/><Relationship Id="rId19" Type="http://schemas.openxmlformats.org/officeDocument/2006/relationships/image" Target="../media/image102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image" Target="../media/image110.png"/><Relationship Id="rId3" Type="http://schemas.openxmlformats.org/officeDocument/2006/relationships/tags" Target="../tags/tag183.xml"/><Relationship Id="rId21" Type="http://schemas.openxmlformats.org/officeDocument/2006/relationships/image" Target="../media/image105.png"/><Relationship Id="rId34" Type="http://schemas.openxmlformats.org/officeDocument/2006/relationships/image" Target="../media/image76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image" Target="../media/image109.png"/><Relationship Id="rId33" Type="http://schemas.openxmlformats.org/officeDocument/2006/relationships/image" Target="../media/image116.png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3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image" Target="../media/image108.png"/><Relationship Id="rId32" Type="http://schemas.openxmlformats.org/officeDocument/2006/relationships/image" Target="../media/image115.png"/><Relationship Id="rId37" Type="http://schemas.openxmlformats.org/officeDocument/2006/relationships/image" Target="../media/image118.png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36" Type="http://schemas.openxmlformats.org/officeDocument/2006/relationships/image" Target="../media/image117.png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image" Target="../media/image103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5.xml"/><Relationship Id="rId1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75.png"/><Relationship Id="rId18" Type="http://schemas.openxmlformats.org/officeDocument/2006/relationships/image" Target="../media/image122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76.png"/><Relationship Id="rId17" Type="http://schemas.openxmlformats.org/officeDocument/2006/relationships/image" Target="../media/image121.png"/><Relationship Id="rId2" Type="http://schemas.openxmlformats.org/officeDocument/2006/relationships/tags" Target="../tags/tag201.xml"/><Relationship Id="rId16" Type="http://schemas.openxmlformats.org/officeDocument/2006/relationships/image" Target="../media/image120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103.png"/><Relationship Id="rId5" Type="http://schemas.openxmlformats.org/officeDocument/2006/relationships/tags" Target="../tags/tag204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211.xml"/><Relationship Id="rId7" Type="http://schemas.openxmlformats.org/officeDocument/2006/relationships/image" Target="../media/image125.jpe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23.png"/><Relationship Id="rId26" Type="http://schemas.openxmlformats.org/officeDocument/2006/relationships/image" Target="../media/image75.png"/><Relationship Id="rId3" Type="http://schemas.openxmlformats.org/officeDocument/2006/relationships/tags" Target="../tags/tag214.xml"/><Relationship Id="rId21" Type="http://schemas.openxmlformats.org/officeDocument/2006/relationships/image" Target="../media/image130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129.png"/><Relationship Id="rId25" Type="http://schemas.openxmlformats.org/officeDocument/2006/relationships/image" Target="../media/image25.png"/><Relationship Id="rId2" Type="http://schemas.openxmlformats.org/officeDocument/2006/relationships/tags" Target="../tags/tag213.xml"/><Relationship Id="rId16" Type="http://schemas.openxmlformats.org/officeDocument/2006/relationships/image" Target="../media/image103.png"/><Relationship Id="rId20" Type="http://schemas.openxmlformats.org/officeDocument/2006/relationships/image" Target="../media/image76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27.png"/><Relationship Id="rId5" Type="http://schemas.openxmlformats.org/officeDocument/2006/relationships/tags" Target="../tags/tag21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9.png"/><Relationship Id="rId10" Type="http://schemas.openxmlformats.org/officeDocument/2006/relationships/tags" Target="../tags/tag221.xml"/><Relationship Id="rId19" Type="http://schemas.openxmlformats.org/officeDocument/2006/relationships/image" Target="../media/image24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image" Target="../media/image103.png"/><Relationship Id="rId26" Type="http://schemas.openxmlformats.org/officeDocument/2006/relationships/image" Target="../media/image25.png"/><Relationship Id="rId3" Type="http://schemas.openxmlformats.org/officeDocument/2006/relationships/tags" Target="../tags/tag228.xml"/><Relationship Id="rId21" Type="http://schemas.openxmlformats.org/officeDocument/2006/relationships/image" Target="../media/image24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image" Target="../media/image23.png"/><Relationship Id="rId29" Type="http://schemas.openxmlformats.org/officeDocument/2006/relationships/image" Target="../media/image133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119.png"/><Relationship Id="rId32" Type="http://schemas.openxmlformats.org/officeDocument/2006/relationships/image" Target="../media/image136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50.png"/><Relationship Id="rId28" Type="http://schemas.openxmlformats.org/officeDocument/2006/relationships/image" Target="../media/image132.png"/><Relationship Id="rId10" Type="http://schemas.openxmlformats.org/officeDocument/2006/relationships/tags" Target="../tags/tag235.xml"/><Relationship Id="rId19" Type="http://schemas.openxmlformats.org/officeDocument/2006/relationships/image" Target="../media/image129.png"/><Relationship Id="rId31" Type="http://schemas.openxmlformats.org/officeDocument/2006/relationships/image" Target="../media/image135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76.png"/><Relationship Id="rId27" Type="http://schemas.openxmlformats.org/officeDocument/2006/relationships/image" Target="../media/image75.png"/><Relationship Id="rId30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20.png"/><Relationship Id="rId3" Type="http://schemas.openxmlformats.org/officeDocument/2006/relationships/tags" Target="../tags/tag8.xml"/><Relationship Id="rId21" Type="http://schemas.openxmlformats.org/officeDocument/2006/relationships/image" Target="../media/image23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tags" Target="../tags/tag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26.png"/><Relationship Id="rId5" Type="http://schemas.openxmlformats.org/officeDocument/2006/relationships/tags" Target="../tags/tag10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tags" Target="../tags/tag15.xml"/><Relationship Id="rId19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21.xml"/><Relationship Id="rId21" Type="http://schemas.openxmlformats.org/officeDocument/2006/relationships/image" Target="../media/image36.wmf"/><Relationship Id="rId7" Type="http://schemas.openxmlformats.org/officeDocument/2006/relationships/tags" Target="../tags/tag25.xml"/><Relationship Id="rId12" Type="http://schemas.openxmlformats.org/officeDocument/2006/relationships/image" Target="../media/image11.wmf"/><Relationship Id="rId17" Type="http://schemas.openxmlformats.org/officeDocument/2006/relationships/image" Target="../media/image32.png"/><Relationship Id="rId2" Type="http://schemas.openxmlformats.org/officeDocument/2006/relationships/tags" Target="../tags/tag20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tags" Target="../tags/tag28.xml"/><Relationship Id="rId19" Type="http://schemas.openxmlformats.org/officeDocument/2006/relationships/image" Target="../media/image34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4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43.png"/><Relationship Id="rId2" Type="http://schemas.openxmlformats.org/officeDocument/2006/relationships/tags" Target="../tags/tag32.xml"/><Relationship Id="rId16" Type="http://schemas.openxmlformats.org/officeDocument/2006/relationships/image" Target="../media/image4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42.png"/><Relationship Id="rId5" Type="http://schemas.openxmlformats.org/officeDocument/2006/relationships/tags" Target="../tags/tag35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34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0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8.png"/><Relationship Id="rId5" Type="http://schemas.openxmlformats.org/officeDocument/2006/relationships/tags" Target="../tags/tag42.xml"/><Relationship Id="rId10" Type="http://schemas.openxmlformats.org/officeDocument/2006/relationships/image" Target="../media/image42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54.png"/><Relationship Id="rId26" Type="http://schemas.openxmlformats.org/officeDocument/2006/relationships/image" Target="../media/image49.png"/><Relationship Id="rId3" Type="http://schemas.openxmlformats.org/officeDocument/2006/relationships/tags" Target="../tags/tag47.xml"/><Relationship Id="rId21" Type="http://schemas.openxmlformats.org/officeDocument/2006/relationships/image" Target="../media/image57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53.png"/><Relationship Id="rId25" Type="http://schemas.openxmlformats.org/officeDocument/2006/relationships/image" Target="../media/image51.png"/><Relationship Id="rId2" Type="http://schemas.openxmlformats.org/officeDocument/2006/relationships/tags" Target="../tags/tag4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60.png"/><Relationship Id="rId5" Type="http://schemas.openxmlformats.org/officeDocument/2006/relationships/tags" Target="../tags/tag49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59.png"/><Relationship Id="rId28" Type="http://schemas.openxmlformats.org/officeDocument/2006/relationships/image" Target="../media/image48.png"/><Relationship Id="rId10" Type="http://schemas.openxmlformats.org/officeDocument/2006/relationships/tags" Target="../tags/tag54.xml"/><Relationship Id="rId19" Type="http://schemas.openxmlformats.org/officeDocument/2006/relationships/image" Target="../media/image55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8.png"/><Relationship Id="rId27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53.png"/><Relationship Id="rId26" Type="http://schemas.openxmlformats.org/officeDocument/2006/relationships/image" Target="../media/image62.png"/><Relationship Id="rId3" Type="http://schemas.openxmlformats.org/officeDocument/2006/relationships/tags" Target="../tags/tag60.xml"/><Relationship Id="rId21" Type="http://schemas.openxmlformats.org/officeDocument/2006/relationships/image" Target="../media/image56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tags" Target="../tags/tag59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55.png"/><Relationship Id="rId29" Type="http://schemas.openxmlformats.org/officeDocument/2006/relationships/image" Target="../media/image48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61.png"/><Relationship Id="rId5" Type="http://schemas.openxmlformats.org/officeDocument/2006/relationships/tags" Target="../tags/tag6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8.png"/><Relationship Id="rId28" Type="http://schemas.openxmlformats.org/officeDocument/2006/relationships/image" Target="../media/image49.png"/><Relationship Id="rId10" Type="http://schemas.openxmlformats.org/officeDocument/2006/relationships/tags" Target="../tags/tag67.xml"/><Relationship Id="rId19" Type="http://schemas.openxmlformats.org/officeDocument/2006/relationships/image" Target="../media/image54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57.png"/><Relationship Id="rId27" Type="http://schemas.openxmlformats.org/officeDocument/2006/relationships/image" Target="../media/image51.png"/><Relationship Id="rId30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3" cstate="print"/>
          <a:srcRect r="21273"/>
          <a:stretch>
            <a:fillRect/>
          </a:stretch>
        </p:blipFill>
        <p:spPr bwMode="auto">
          <a:xfrm>
            <a:off x="4716016" y="1484784"/>
            <a:ext cx="2121459" cy="11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 l="8107" b="19390"/>
          <a:stretch>
            <a:fillRect/>
          </a:stretch>
        </p:blipFill>
        <p:spPr bwMode="auto">
          <a:xfrm>
            <a:off x="20616" y="5922073"/>
            <a:ext cx="2449327" cy="8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237312"/>
            <a:ext cx="11922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42" y="6298298"/>
            <a:ext cx="1550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9183" y="6122683"/>
            <a:ext cx="574489" cy="6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9165" y="6133367"/>
            <a:ext cx="792088" cy="61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6257925"/>
            <a:ext cx="1285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rostokąt 36"/>
          <p:cNvSpPr/>
          <p:nvPr/>
        </p:nvSpPr>
        <p:spPr>
          <a:xfrm>
            <a:off x="0" y="0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Quantum limits in optical </a:t>
            </a:r>
            <a:r>
              <a:rPr lang="en-US" sz="4400" b="1" dirty="0" err="1" smtClean="0"/>
              <a:t>interferometry</a:t>
            </a:r>
            <a:endParaRPr lang="en-US" sz="4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9552" y="4293096"/>
            <a:ext cx="77048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u="sng" dirty="0" smtClean="0"/>
              <a:t>R. Demkowicz-Dobrzański</a:t>
            </a:r>
            <a:r>
              <a:rPr lang="pl-PL" sz="2000" u="sng" baseline="30000" dirty="0" smtClean="0"/>
              <a:t>1</a:t>
            </a:r>
            <a:r>
              <a:rPr lang="pl-PL" sz="2000" dirty="0" smtClean="0"/>
              <a:t>, K. Banaszek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</a:t>
            </a:r>
            <a:r>
              <a:rPr lang="pl-PL" sz="2000" baseline="30000" dirty="0" smtClean="0"/>
              <a:t>   </a:t>
            </a:r>
            <a:r>
              <a:rPr lang="pl-PL" sz="2000" dirty="0" smtClean="0"/>
              <a:t>J. Kołodyński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 M. Jarzyna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 </a:t>
            </a:r>
            <a:br>
              <a:rPr lang="pl-PL" sz="2000" dirty="0" smtClean="0"/>
            </a:br>
            <a:r>
              <a:rPr lang="pl-PL" sz="2000" dirty="0" smtClean="0"/>
              <a:t>M. Guta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K. Macieszczak</a:t>
            </a:r>
            <a:r>
              <a:rPr lang="pl-PL" sz="2000" baseline="30000" dirty="0" smtClean="0"/>
              <a:t>1,2</a:t>
            </a:r>
            <a:r>
              <a:rPr lang="pl-PL" sz="2000" dirty="0" smtClean="0"/>
              <a:t>, R. Schnabel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, M. Fraas</a:t>
            </a:r>
            <a:r>
              <a:rPr lang="pl-PL" sz="2000" baseline="30000" dirty="0" smtClean="0"/>
              <a:t>4</a:t>
            </a:r>
            <a:endParaRPr lang="pl-PL" sz="2000" dirty="0" smtClean="0"/>
          </a:p>
          <a:p>
            <a:pPr algn="ctr"/>
            <a:r>
              <a:rPr lang="pl-PL" i="1" baseline="30000" dirty="0" smtClean="0"/>
              <a:t>1</a:t>
            </a:r>
            <a:r>
              <a:rPr lang="pl-PL" i="1" dirty="0" smtClean="0"/>
              <a:t>Faculty of </a:t>
            </a:r>
            <a:r>
              <a:rPr lang="pl-PL" i="1" dirty="0" err="1" smtClean="0"/>
              <a:t>Physics</a:t>
            </a:r>
            <a:r>
              <a:rPr lang="pl-PL" i="1" dirty="0" smtClean="0"/>
              <a:t>, </a:t>
            </a:r>
            <a:r>
              <a:rPr lang="pl-PL" i="1" dirty="0" err="1" smtClean="0"/>
              <a:t>University</a:t>
            </a:r>
            <a:r>
              <a:rPr lang="pl-PL" i="1" dirty="0" smtClean="0"/>
              <a:t> of Warsaw, Poland</a:t>
            </a:r>
          </a:p>
          <a:p>
            <a:pPr algn="ctr"/>
            <a:r>
              <a:rPr lang="pl-PL" i="1" baseline="30000" dirty="0" smtClean="0"/>
              <a:t>2</a:t>
            </a:r>
            <a:r>
              <a:rPr lang="en-US" i="1" dirty="0" smtClean="0"/>
              <a:t> School of Mathematical Sciences</a:t>
            </a:r>
            <a:r>
              <a:rPr lang="pl-PL" i="1" dirty="0" smtClean="0"/>
              <a:t>, </a:t>
            </a:r>
            <a:r>
              <a:rPr lang="en-US" i="1" dirty="0" smtClean="0"/>
              <a:t>University of Nottingham</a:t>
            </a:r>
            <a:r>
              <a:rPr lang="pl-PL" i="1" dirty="0" smtClean="0"/>
              <a:t>, United </a:t>
            </a:r>
            <a:r>
              <a:rPr lang="pl-PL" i="1" dirty="0" err="1" smtClean="0"/>
              <a:t>Kingdom</a:t>
            </a:r>
            <a:endParaRPr lang="pl-PL" i="1" dirty="0" smtClean="0"/>
          </a:p>
          <a:p>
            <a:pPr algn="ctr"/>
            <a:r>
              <a:rPr lang="pl-PL" i="1" baseline="30000" dirty="0" smtClean="0"/>
              <a:t>3</a:t>
            </a:r>
            <a:r>
              <a:rPr lang="en-US" i="1" dirty="0" smtClean="0"/>
              <a:t> </a:t>
            </a:r>
            <a:r>
              <a:rPr lang="en-US" dirty="0" smtClean="0"/>
              <a:t>Max-Planck-</a:t>
            </a:r>
            <a:r>
              <a:rPr lang="en-US" dirty="0" err="1" smtClean="0"/>
              <a:t>Institut</a:t>
            </a:r>
            <a:r>
              <a:rPr lang="en-US" dirty="0" smtClean="0"/>
              <a:t> f</a:t>
            </a:r>
            <a:r>
              <a:rPr lang="pl-PL" dirty="0" smtClean="0"/>
              <a:t>u</a:t>
            </a:r>
            <a:r>
              <a:rPr lang="en-US" dirty="0" smtClean="0"/>
              <a:t>r </a:t>
            </a:r>
            <a:r>
              <a:rPr lang="en-US" dirty="0" err="1" smtClean="0"/>
              <a:t>Gravitationsphysik</a:t>
            </a:r>
            <a:r>
              <a:rPr lang="en-US" dirty="0" smtClean="0"/>
              <a:t>, Hannover, Germany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baseline="30000" dirty="0" smtClean="0"/>
              <a:t>4</a:t>
            </a:r>
            <a:r>
              <a:rPr lang="en-US" i="1" dirty="0" smtClean="0"/>
              <a:t> </a:t>
            </a:r>
            <a:r>
              <a:rPr lang="de-DE" dirty="0" smtClean="0"/>
              <a:t>Theoretische Physik, ETH </a:t>
            </a:r>
            <a:r>
              <a:rPr lang="de-DE" dirty="0" err="1" smtClean="0"/>
              <a:t>Zurich</a:t>
            </a:r>
            <a:r>
              <a:rPr lang="de-DE" dirty="0" smtClean="0"/>
              <a:t>, 8093 </a:t>
            </a:r>
            <a:r>
              <a:rPr lang="de-DE" dirty="0" err="1" smtClean="0"/>
              <a:t>Zurich</a:t>
            </a:r>
            <a:r>
              <a:rPr lang="de-DE" dirty="0" smtClean="0"/>
              <a:t>, </a:t>
            </a:r>
            <a:r>
              <a:rPr lang="de-DE" dirty="0" err="1" smtClean="0"/>
              <a:t>Switzerland</a:t>
            </a:r>
            <a:endParaRPr lang="pl-PL" dirty="0" smtClean="0"/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/>
            <a:endParaRPr lang="en-US" dirty="0"/>
          </a:p>
        </p:txBody>
      </p:sp>
      <p:sp>
        <p:nvSpPr>
          <p:cNvPr id="30722" name="AutoShape 2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8" name="Picture 8" descr="http://anvil-project.net/upgraded_site/wordpress/wp-content/uploads/2013/02/Seventh_Framework_Programme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73781" y="6199290"/>
            <a:ext cx="737680" cy="599492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484784"/>
            <a:ext cx="3816424" cy="278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a 32"/>
          <p:cNvGrpSpPr/>
          <p:nvPr/>
        </p:nvGrpSpPr>
        <p:grpSpPr>
          <a:xfrm>
            <a:off x="6732240" y="2420888"/>
            <a:ext cx="1671004" cy="1800200"/>
            <a:chOff x="5868144" y="2060848"/>
            <a:chExt cx="1671004" cy="1800200"/>
          </a:xfrm>
        </p:grpSpPr>
        <p:pic>
          <p:nvPicPr>
            <p:cNvPr id="30730" name="Picture 10" descr="http://scient1fy.files.wordpress.com/2012/09/a1-cartoon-expanding-universe.jpg"/>
            <p:cNvPicPr>
              <a:picLocks noChangeAspect="1" noChangeArrowheads="1"/>
            </p:cNvPicPr>
            <p:nvPr/>
          </p:nvPicPr>
          <p:blipFill>
            <a:blip r:embed="rId12" cstate="print"/>
            <a:srcRect l="39830" t="16753" r="39830" b="16753"/>
            <a:stretch>
              <a:fillRect/>
            </a:stretch>
          </p:blipFill>
          <p:spPr bwMode="auto">
            <a:xfrm>
              <a:off x="6084168" y="2060848"/>
              <a:ext cx="1454980" cy="1741739"/>
            </a:xfrm>
            <a:prstGeom prst="rect">
              <a:avLst/>
            </a:prstGeom>
            <a:noFill/>
          </p:spPr>
        </p:pic>
        <p:sp>
          <p:nvSpPr>
            <p:cNvPr id="32" name="Prostokąt 31"/>
            <p:cNvSpPr/>
            <p:nvPr/>
          </p:nvSpPr>
          <p:spPr>
            <a:xfrm>
              <a:off x="5868144" y="2852936"/>
              <a:ext cx="50405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bjaśnienie w chmurce 33"/>
          <p:cNvSpPr/>
          <p:nvPr/>
        </p:nvSpPr>
        <p:spPr>
          <a:xfrm>
            <a:off x="4499992" y="1340768"/>
            <a:ext cx="2736304" cy="1584176"/>
          </a:xfrm>
          <a:prstGeom prst="cloudCallout">
            <a:avLst>
              <a:gd name="adj1" fmla="val 63173"/>
              <a:gd name="adj2" fmla="val 14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Precision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thanks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to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classical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 rot="1200000">
            <a:off x="5985707" y="1645524"/>
            <a:ext cx="1296144" cy="10274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6"/>
          <p:cNvGrpSpPr/>
          <p:nvPr/>
        </p:nvGrpSpPr>
        <p:grpSpPr>
          <a:xfrm>
            <a:off x="6660232" y="1844824"/>
            <a:ext cx="386004" cy="288032"/>
            <a:chOff x="6660232" y="1844824"/>
            <a:chExt cx="386004" cy="288032"/>
          </a:xfrm>
        </p:grpSpPr>
        <p:sp>
          <p:nvSpPr>
            <p:cNvPr id="8" name="Elipsa 7"/>
            <p:cNvSpPr/>
            <p:nvPr/>
          </p:nvSpPr>
          <p:spPr>
            <a:xfrm>
              <a:off x="6660232" y="20608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0566" y="1844824"/>
              <a:ext cx="305670" cy="2796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Łuk 9"/>
          <p:cNvSpPr/>
          <p:nvPr/>
        </p:nvSpPr>
        <p:spPr>
          <a:xfrm>
            <a:off x="5580112" y="2060848"/>
            <a:ext cx="1512168" cy="936104"/>
          </a:xfrm>
          <a:prstGeom prst="arc">
            <a:avLst>
              <a:gd name="adj1" fmla="val 14758231"/>
              <a:gd name="adj2" fmla="val 20827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az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44" t="-10911" r="-3544" b="-10911"/>
          <a:stretch>
            <a:fillRect/>
          </a:stretch>
        </p:blipFill>
        <p:spPr bwMode="auto">
          <a:xfrm>
            <a:off x="221117" y="2102454"/>
            <a:ext cx="3094374" cy="11434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484784"/>
            <a:ext cx="2920370" cy="381000"/>
          </a:xfrm>
          <a:prstGeom prst="rect">
            <a:avLst/>
          </a:prstGeom>
          <a:noFill/>
          <a:ln/>
          <a:effectLst/>
        </p:spPr>
      </p:pic>
      <p:sp>
        <p:nvSpPr>
          <p:cNvPr id="21" name="pole tekstowe 20"/>
          <p:cNvSpPr txBox="1"/>
          <p:nvPr/>
        </p:nvSpPr>
        <p:spPr>
          <a:xfrm>
            <a:off x="251520" y="4005064"/>
            <a:ext cx="84969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/>
              <a:t>Generic</a:t>
            </a:r>
            <a:r>
              <a:rPr lang="pl-PL" sz="2400" dirty="0" smtClean="0"/>
              <a:t> </a:t>
            </a:r>
            <a:r>
              <a:rPr lang="pl-PL" sz="2400" dirty="0" err="1" smtClean="0"/>
              <a:t>decoherence</a:t>
            </a:r>
            <a:r>
              <a:rPr lang="pl-PL" sz="2400" dirty="0" smtClean="0"/>
              <a:t> model will manifest </a:t>
            </a:r>
            <a:r>
              <a:rPr lang="pl-PL" sz="2400" dirty="0" err="1" smtClean="0"/>
              <a:t>shot</a:t>
            </a:r>
            <a:r>
              <a:rPr lang="pl-PL" sz="2400" dirty="0" smtClean="0"/>
              <a:t> </a:t>
            </a:r>
            <a:r>
              <a:rPr lang="pl-PL" sz="2400" dirty="0" err="1" smtClean="0"/>
              <a:t>noise</a:t>
            </a:r>
            <a:r>
              <a:rPr lang="pl-PL" sz="2400" dirty="0" smtClean="0"/>
              <a:t> </a:t>
            </a:r>
            <a:r>
              <a:rPr lang="pl-PL" sz="2400" dirty="0" err="1" smtClean="0"/>
              <a:t>scaling</a:t>
            </a:r>
            <a:endParaRPr lang="en-US" sz="24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1520" y="4581128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To </a:t>
            </a:r>
            <a:r>
              <a:rPr lang="pl-PL" sz="2400" dirty="0" err="1" smtClean="0"/>
              <a:t>get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tighest</a:t>
            </a:r>
            <a:r>
              <a:rPr lang="pl-PL" sz="2400" dirty="0" smtClean="0"/>
              <a:t> </a:t>
            </a:r>
            <a:r>
              <a:rPr lang="pl-PL" sz="2400" dirty="0" err="1" smtClean="0"/>
              <a:t>bound</a:t>
            </a:r>
            <a:r>
              <a:rPr lang="pl-PL" sz="2400" dirty="0" smtClean="0"/>
              <a:t> we </a:t>
            </a:r>
            <a:r>
              <a:rPr lang="pl-PL" sz="2400" dirty="0" err="1" smtClean="0"/>
              <a:t>need</a:t>
            </a:r>
            <a:r>
              <a:rPr lang="pl-PL" sz="2400" dirty="0" smtClean="0"/>
              <a:t> to </a:t>
            </a:r>
            <a:r>
              <a:rPr lang="pl-PL" sz="2400" dirty="0" err="1" smtClean="0"/>
              <a:t>find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classical</a:t>
            </a:r>
            <a:r>
              <a:rPr lang="pl-PL" sz="2400" dirty="0" smtClean="0"/>
              <a:t> </a:t>
            </a:r>
            <a:r>
              <a:rPr lang="pl-PL" sz="2400" dirty="0" err="1" smtClean="0"/>
              <a:t>simulation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lowest</a:t>
            </a:r>
            <a:r>
              <a:rPr lang="pl-PL" sz="2400" dirty="0" smtClean="0"/>
              <a:t> </a:t>
            </a:r>
            <a:r>
              <a:rPr lang="pl-PL" sz="2400" i="1" dirty="0" err="1" smtClean="0"/>
              <a:t>F</a:t>
            </a:r>
            <a:r>
              <a:rPr lang="pl-PL" sz="2400" baseline="-25000" dirty="0" err="1" smtClean="0"/>
              <a:t>cl</a:t>
            </a:r>
            <a:endParaRPr lang="en-US" sz="2400" dirty="0"/>
          </a:p>
        </p:txBody>
      </p:sp>
      <p:grpSp>
        <p:nvGrpSpPr>
          <p:cNvPr id="3" name="Grupa 28"/>
          <p:cNvGrpSpPr/>
          <p:nvPr/>
        </p:nvGrpSpPr>
        <p:grpSpPr>
          <a:xfrm>
            <a:off x="251520" y="1715322"/>
            <a:ext cx="8352928" cy="2247351"/>
            <a:chOff x="251520" y="1715322"/>
            <a:chExt cx="8352928" cy="2247351"/>
          </a:xfrm>
        </p:grpSpPr>
        <p:grpSp>
          <p:nvGrpSpPr>
            <p:cNvPr id="7" name="Grupa 17"/>
            <p:cNvGrpSpPr/>
            <p:nvPr/>
          </p:nvGrpSpPr>
          <p:grpSpPr>
            <a:xfrm>
              <a:off x="251520" y="3501008"/>
              <a:ext cx="8352928" cy="461665"/>
              <a:chOff x="251520" y="3501008"/>
              <a:chExt cx="8352928" cy="461665"/>
            </a:xfrm>
          </p:grpSpPr>
          <p:sp>
            <p:nvSpPr>
              <p:cNvPr id="17" name="pole tekstowe 16"/>
              <p:cNvSpPr txBox="1"/>
              <p:nvPr/>
            </p:nvSpPr>
            <p:spPr>
              <a:xfrm>
                <a:off x="251520" y="3501008"/>
                <a:ext cx="41764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pl-PL" sz="2400" dirty="0" smtClean="0"/>
                  <a:t> For </a:t>
                </a:r>
                <a:r>
                  <a:rPr lang="pl-PL" sz="2400" dirty="0" err="1" smtClean="0"/>
                  <a:t>unitary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channels</a:t>
                </a:r>
                <a:r>
                  <a:rPr lang="pl-PL" sz="2400" dirty="0" smtClean="0"/>
                  <a:t>                    </a:t>
                </a:r>
                <a:endParaRPr lang="en-US" sz="2400" dirty="0"/>
              </a:p>
            </p:txBody>
          </p:sp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203848" y="3573016"/>
                <a:ext cx="1097282" cy="30541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0" name="pole tekstowe 19"/>
              <p:cNvSpPr txBox="1"/>
              <p:nvPr/>
            </p:nvSpPr>
            <p:spPr>
              <a:xfrm>
                <a:off x="4427984" y="3501008"/>
                <a:ext cx="41764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/>
                  <a:t>Heisenberg </a:t>
                </a:r>
                <a:r>
                  <a:rPr lang="pl-PL" sz="2400" dirty="0" err="1" smtClean="0"/>
                  <a:t>scaling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possible</a:t>
                </a:r>
                <a:endParaRPr lang="en-US" sz="2400" dirty="0"/>
              </a:p>
            </p:txBody>
          </p:sp>
        </p:grpSp>
        <p:grpSp>
          <p:nvGrpSpPr>
            <p:cNvPr id="11" name="Grupa 27"/>
            <p:cNvGrpSpPr/>
            <p:nvPr/>
          </p:nvGrpSpPr>
          <p:grpSpPr bwMode="auto">
            <a:xfrm>
              <a:off x="8201428" y="1715322"/>
              <a:ext cx="386003" cy="288032"/>
              <a:chOff x="8201429" y="1715322"/>
              <a:chExt cx="386003" cy="288032"/>
            </a:xfrm>
          </p:grpSpPr>
          <p:sp>
            <p:nvSpPr>
              <p:cNvPr id="24" name="Elipsa 23"/>
              <p:cNvSpPr/>
              <p:nvPr/>
            </p:nvSpPr>
            <p:spPr bwMode="auto">
              <a:xfrm>
                <a:off x="8201429" y="193134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Obraz 25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281762" y="1715322"/>
                <a:ext cx="305670" cy="279688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Precision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thanks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to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classical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Obraz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44" t="-10911" r="-3544" b="-10911"/>
          <a:stretch>
            <a:fillRect/>
          </a:stretch>
        </p:blipFill>
        <p:spPr bwMode="auto">
          <a:xfrm>
            <a:off x="221117" y="2102454"/>
            <a:ext cx="3094374" cy="11434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484784"/>
            <a:ext cx="2920370" cy="381000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5085184"/>
            <a:ext cx="2292409" cy="7392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" name="Grupa 43"/>
          <p:cNvGrpSpPr/>
          <p:nvPr/>
        </p:nvGrpSpPr>
        <p:grpSpPr>
          <a:xfrm>
            <a:off x="3567661" y="1412775"/>
            <a:ext cx="5213994" cy="1872209"/>
            <a:chOff x="3567661" y="1412775"/>
            <a:chExt cx="5213994" cy="1872209"/>
          </a:xfrm>
        </p:grpSpPr>
        <p:grpSp>
          <p:nvGrpSpPr>
            <p:cNvPr id="3" name="Grupa 38"/>
            <p:cNvGrpSpPr/>
            <p:nvPr/>
          </p:nvGrpSpPr>
          <p:grpSpPr>
            <a:xfrm>
              <a:off x="3567661" y="1556792"/>
              <a:ext cx="5040560" cy="1728192"/>
              <a:chOff x="3567661" y="1556792"/>
              <a:chExt cx="5040560" cy="1728192"/>
            </a:xfrm>
          </p:grpSpPr>
          <p:grpSp>
            <p:nvGrpSpPr>
              <p:cNvPr id="5" name="Grupa 37"/>
              <p:cNvGrpSpPr/>
              <p:nvPr/>
            </p:nvGrpSpPr>
            <p:grpSpPr>
              <a:xfrm>
                <a:off x="3567661" y="1556792"/>
                <a:ext cx="5040560" cy="1728192"/>
                <a:chOff x="3567661" y="1556792"/>
                <a:chExt cx="5040560" cy="1728192"/>
              </a:xfrm>
            </p:grpSpPr>
            <p:sp>
              <p:nvSpPr>
                <p:cNvPr id="60" name="Elipsa 59"/>
                <p:cNvSpPr/>
                <p:nvPr/>
              </p:nvSpPr>
              <p:spPr>
                <a:xfrm>
                  <a:off x="3567661" y="1556792"/>
                  <a:ext cx="5040560" cy="17281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Obraz 60" descr="TP_tmp.emf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287991" y="1757189"/>
                  <a:ext cx="3048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62" name="Łuk 61"/>
                <p:cNvSpPr/>
                <p:nvPr/>
              </p:nvSpPr>
              <p:spPr>
                <a:xfrm>
                  <a:off x="5223845" y="1988840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Elipsa 58"/>
              <p:cNvSpPr/>
              <p:nvPr/>
            </p:nvSpPr>
            <p:spPr>
              <a:xfrm>
                <a:off x="6295631" y="199873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Obraz 4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5540" y="1628800"/>
              <a:ext cx="254067" cy="1262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7" name="Obraz 4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90035" y="2204863"/>
              <a:ext cx="253430" cy="20183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8" name="Łącznik prosty 47"/>
            <p:cNvCxnSpPr/>
            <p:nvPr/>
          </p:nvCxnSpPr>
          <p:spPr bwMode="auto">
            <a:xfrm>
              <a:off x="5151835" y="1628799"/>
              <a:ext cx="3240360" cy="1152128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06502" y="1412775"/>
              <a:ext cx="331369" cy="2030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51549" y="2780926"/>
              <a:ext cx="330106" cy="2783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1" name="Elipsa 50"/>
            <p:cNvSpPr/>
            <p:nvPr/>
          </p:nvSpPr>
          <p:spPr bwMode="auto">
            <a:xfrm>
              <a:off x="5096796" y="158516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ipsa 51"/>
            <p:cNvSpPr/>
            <p:nvPr/>
          </p:nvSpPr>
          <p:spPr bwMode="auto">
            <a:xfrm>
              <a:off x="8333213" y="274225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upa 57"/>
            <p:cNvGrpSpPr/>
            <p:nvPr/>
          </p:nvGrpSpPr>
          <p:grpSpPr>
            <a:xfrm>
              <a:off x="5292080" y="1988840"/>
              <a:ext cx="1804766" cy="543776"/>
              <a:chOff x="5292080" y="1988840"/>
              <a:chExt cx="1804766" cy="543776"/>
            </a:xfrm>
          </p:grpSpPr>
          <p:pic>
            <p:nvPicPr>
              <p:cNvPr id="56" name="Obraz 55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92080" y="1988840"/>
                <a:ext cx="628878" cy="2557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7" name="Obraz 56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44208" y="2276872"/>
                <a:ext cx="652638" cy="25574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4" name="Elipsa 53"/>
            <p:cNvSpPr/>
            <p:nvPr/>
          </p:nvSpPr>
          <p:spPr bwMode="auto">
            <a:xfrm>
              <a:off x="5786416" y="19650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ipsa 54"/>
            <p:cNvSpPr/>
            <p:nvPr/>
          </p:nvSpPr>
          <p:spPr bwMode="auto">
            <a:xfrm>
              <a:off x="6660232" y="22768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Prostokąt 62"/>
          <p:cNvSpPr/>
          <p:nvPr/>
        </p:nvSpPr>
        <p:spPr bwMode="auto">
          <a:xfrm>
            <a:off x="3275856" y="6519446"/>
            <a:ext cx="5906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M. Guta, </a:t>
            </a:r>
            <a:r>
              <a:rPr lang="fr-FR" sz="1600" dirty="0" smtClean="0"/>
              <a:t>Nature Communications </a:t>
            </a:r>
            <a:r>
              <a:rPr lang="fr-FR" sz="1600" b="1" dirty="0" smtClean="0"/>
              <a:t>3</a:t>
            </a:r>
            <a:r>
              <a:rPr lang="fr-FR" sz="1600" dirty="0" smtClean="0"/>
              <a:t>, 1063 (2012)</a:t>
            </a:r>
            <a:endParaRPr lang="pl-PL" sz="1600" dirty="0" smtClean="0">
              <a:solidFill>
                <a:prstClr val="black"/>
              </a:solidFill>
            </a:endParaRPr>
          </a:p>
        </p:txBody>
      </p:sp>
      <p:pic>
        <p:nvPicPr>
          <p:cNvPr id="64" name="Obraz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08104" y="5229200"/>
            <a:ext cx="2207823" cy="447599"/>
          </a:xfrm>
          <a:prstGeom prst="rect">
            <a:avLst/>
          </a:prstGeom>
          <a:noFill/>
          <a:ln/>
          <a:effectLst/>
        </p:spPr>
      </p:pic>
      <p:sp>
        <p:nvSpPr>
          <p:cNvPr id="34" name="pole tekstowe 33"/>
          <p:cNvSpPr txBox="1"/>
          <p:nvPr/>
        </p:nvSpPr>
        <p:spPr>
          <a:xfrm>
            <a:off x="251520" y="4005064"/>
            <a:ext cx="84969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/>
              <a:t>Generic</a:t>
            </a:r>
            <a:r>
              <a:rPr lang="pl-PL" sz="2400" dirty="0" smtClean="0"/>
              <a:t> </a:t>
            </a:r>
            <a:r>
              <a:rPr lang="pl-PL" sz="2400" dirty="0" err="1" smtClean="0"/>
              <a:t>decoherence</a:t>
            </a:r>
            <a:r>
              <a:rPr lang="pl-PL" sz="2400" dirty="0" smtClean="0"/>
              <a:t> model will manifest </a:t>
            </a:r>
            <a:r>
              <a:rPr lang="pl-PL" sz="2400" dirty="0" err="1" smtClean="0"/>
              <a:t>shot</a:t>
            </a:r>
            <a:r>
              <a:rPr lang="pl-PL" sz="2400" dirty="0" smtClean="0"/>
              <a:t> </a:t>
            </a:r>
            <a:r>
              <a:rPr lang="pl-PL" sz="2400" dirty="0" err="1" smtClean="0"/>
              <a:t>noise</a:t>
            </a:r>
            <a:r>
              <a:rPr lang="pl-PL" sz="2400" dirty="0" smtClean="0"/>
              <a:t> </a:t>
            </a:r>
            <a:r>
              <a:rPr lang="pl-PL" sz="2400" dirty="0" err="1" smtClean="0"/>
              <a:t>scaling</a:t>
            </a:r>
            <a:endParaRPr lang="en-US" sz="24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51520" y="4581128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To </a:t>
            </a:r>
            <a:r>
              <a:rPr lang="pl-PL" sz="2400" dirty="0" err="1" smtClean="0"/>
              <a:t>get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tighest</a:t>
            </a:r>
            <a:r>
              <a:rPr lang="pl-PL" sz="2400" dirty="0" smtClean="0"/>
              <a:t> </a:t>
            </a:r>
            <a:r>
              <a:rPr lang="pl-PL" sz="2400" dirty="0" err="1" smtClean="0"/>
              <a:t>bound</a:t>
            </a:r>
            <a:r>
              <a:rPr lang="pl-PL" sz="2400" dirty="0" smtClean="0"/>
              <a:t> we </a:t>
            </a:r>
            <a:r>
              <a:rPr lang="pl-PL" sz="2400" dirty="0" err="1" smtClean="0"/>
              <a:t>need</a:t>
            </a:r>
            <a:r>
              <a:rPr lang="pl-PL" sz="2400" dirty="0" smtClean="0"/>
              <a:t> to </a:t>
            </a:r>
            <a:r>
              <a:rPr lang="pl-PL" sz="2400" dirty="0" err="1" smtClean="0"/>
              <a:t>find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classical</a:t>
            </a:r>
            <a:r>
              <a:rPr lang="pl-PL" sz="2400" dirty="0" smtClean="0"/>
              <a:t> </a:t>
            </a:r>
            <a:r>
              <a:rPr lang="pl-PL" sz="2400" dirty="0" err="1" smtClean="0"/>
              <a:t>simulation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lowest</a:t>
            </a:r>
            <a:r>
              <a:rPr lang="pl-PL" sz="2400" dirty="0" smtClean="0"/>
              <a:t> </a:t>
            </a:r>
            <a:r>
              <a:rPr lang="pl-PL" sz="2400" i="1" dirty="0" err="1" smtClean="0"/>
              <a:t>F</a:t>
            </a:r>
            <a:r>
              <a:rPr lang="pl-PL" sz="2400" baseline="-25000" dirty="0" err="1" smtClean="0"/>
              <a:t>cl</a:t>
            </a:r>
            <a:endParaRPr lang="en-US" sz="2400" dirty="0"/>
          </a:p>
        </p:txBody>
      </p:sp>
      <p:grpSp>
        <p:nvGrpSpPr>
          <p:cNvPr id="7" name="Grupa 17"/>
          <p:cNvGrpSpPr/>
          <p:nvPr/>
        </p:nvGrpSpPr>
        <p:grpSpPr>
          <a:xfrm>
            <a:off x="251520" y="3501008"/>
            <a:ext cx="8352928" cy="461665"/>
            <a:chOff x="251520" y="3501008"/>
            <a:chExt cx="8352928" cy="461665"/>
          </a:xfrm>
        </p:grpSpPr>
        <p:sp>
          <p:nvSpPr>
            <p:cNvPr id="41" name="pole tekstowe 40"/>
            <p:cNvSpPr txBox="1"/>
            <p:nvPr/>
          </p:nvSpPr>
          <p:spPr>
            <a:xfrm>
              <a:off x="251520" y="3501008"/>
              <a:ext cx="41764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l-PL" sz="2400" dirty="0" smtClean="0"/>
                <a:t> For </a:t>
              </a:r>
              <a:r>
                <a:rPr lang="pl-PL" sz="2400" dirty="0" err="1" smtClean="0"/>
                <a:t>unitary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channels</a:t>
              </a:r>
              <a:r>
                <a:rPr lang="pl-PL" sz="2400" dirty="0" smtClean="0"/>
                <a:t>                    </a:t>
              </a:r>
              <a:endParaRPr lang="en-US" sz="2400" dirty="0"/>
            </a:p>
          </p:txBody>
        </p:sp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03848" y="3573016"/>
              <a:ext cx="1097282" cy="30541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3" name="pole tekstowe 42"/>
            <p:cNvSpPr txBox="1"/>
            <p:nvPr/>
          </p:nvSpPr>
          <p:spPr>
            <a:xfrm>
              <a:off x="4427984" y="3501008"/>
              <a:ext cx="41764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Heisenberg </a:t>
              </a:r>
              <a:r>
                <a:rPr lang="pl-PL" sz="2400" dirty="0" err="1" smtClean="0"/>
                <a:t>scaling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possible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err="1" smtClean="0">
                <a:latin typeface="+mj-lt"/>
                <a:ea typeface="+mj-ea"/>
                <a:cs typeface="+mj-cs"/>
              </a:rPr>
              <a:t>Example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: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dephasing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805570" y="1340768"/>
            <a:ext cx="2543640" cy="828032"/>
            <a:chOff x="5997758" y="4941168"/>
            <a:chExt cx="2543640" cy="828032"/>
          </a:xfrm>
        </p:grpSpPr>
        <p:pic>
          <p:nvPicPr>
            <p:cNvPr id="25" name="Obraz 24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Elipsa 25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Łącznik prosty ze strzałką 26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a 27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ipsa 28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Łuk 29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Obraz 30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Obraz 53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pole tekstowe 32"/>
          <p:cNvSpPr txBox="1"/>
          <p:nvPr/>
        </p:nvSpPr>
        <p:spPr>
          <a:xfrm>
            <a:off x="1453642" y="1052736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dephasing</a:t>
            </a:r>
            <a:endParaRPr lang="en-US" sz="2000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2348880"/>
            <a:ext cx="3284869" cy="789897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3356992"/>
            <a:ext cx="2423623" cy="593905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4077072"/>
            <a:ext cx="2606045" cy="593905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00" t="-10911" r="-2100" b="-10911"/>
          <a:stretch>
            <a:fillRect/>
          </a:stretch>
        </p:blipFill>
        <p:spPr bwMode="auto">
          <a:xfrm>
            <a:off x="2699792" y="5013176"/>
            <a:ext cx="3572417" cy="803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  <p:sp>
        <p:nvSpPr>
          <p:cNvPr id="41" name="pole tekstowe 40"/>
          <p:cNvSpPr txBox="1"/>
          <p:nvPr/>
        </p:nvSpPr>
        <p:spPr>
          <a:xfrm>
            <a:off x="179512" y="5877272"/>
            <a:ext cx="270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For „</a:t>
            </a:r>
            <a:r>
              <a:rPr lang="pl-PL" sz="2000" dirty="0" err="1" smtClean="0"/>
              <a:t>classical</a:t>
            </a:r>
            <a:r>
              <a:rPr lang="pl-PL" sz="2000" dirty="0" smtClean="0"/>
              <a:t> </a:t>
            </a:r>
            <a:r>
              <a:rPr lang="pl-PL" sz="2000" dirty="0" err="1" smtClean="0"/>
              <a:t>strategies</a:t>
            </a:r>
            <a:r>
              <a:rPr lang="pl-PL" sz="2000" dirty="0" smtClean="0"/>
              <a:t>”</a:t>
            </a:r>
            <a:endParaRPr lang="en-US" sz="2000" dirty="0"/>
          </a:p>
        </p:txBody>
      </p:sp>
      <p:pic>
        <p:nvPicPr>
          <p:cNvPr id="48" name="Obraz 4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5949280"/>
            <a:ext cx="1323072" cy="397080"/>
          </a:xfrm>
          <a:prstGeom prst="rect">
            <a:avLst/>
          </a:prstGeom>
          <a:noFill/>
          <a:ln/>
          <a:effectLst/>
        </p:spPr>
      </p:pic>
      <p:sp>
        <p:nvSpPr>
          <p:cNvPr id="44" name="pole tekstowe 43"/>
          <p:cNvSpPr txBox="1"/>
          <p:nvPr/>
        </p:nvSpPr>
        <p:spPr>
          <a:xfrm>
            <a:off x="4788024" y="5949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Maximal</a:t>
            </a:r>
            <a:r>
              <a:rPr lang="pl-PL" dirty="0" smtClean="0"/>
              <a:t> quantum </a:t>
            </a:r>
            <a:r>
              <a:rPr lang="pl-PL" dirty="0" err="1" smtClean="0"/>
              <a:t>enhancment</a:t>
            </a:r>
            <a:r>
              <a:rPr lang="pl-PL" dirty="0" smtClean="0"/>
              <a:t> </a:t>
            </a:r>
            <a:endParaRPr lang="en-US" dirty="0"/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0988" y="5976292"/>
            <a:ext cx="1034527" cy="477473"/>
          </a:xfrm>
          <a:prstGeom prst="rect">
            <a:avLst/>
          </a:prstGeom>
          <a:noFill/>
          <a:ln/>
          <a:effectLst/>
        </p:spPr>
      </p:pic>
      <p:grpSp>
        <p:nvGrpSpPr>
          <p:cNvPr id="3" name="Grupa 46"/>
          <p:cNvGrpSpPr/>
          <p:nvPr/>
        </p:nvGrpSpPr>
        <p:grpSpPr>
          <a:xfrm>
            <a:off x="3923928" y="1052736"/>
            <a:ext cx="5220072" cy="3796532"/>
            <a:chOff x="3923928" y="1052736"/>
            <a:chExt cx="5220072" cy="3796532"/>
          </a:xfrm>
        </p:grpSpPr>
        <p:sp>
          <p:nvSpPr>
            <p:cNvPr id="76" name="Elipsa 75"/>
            <p:cNvSpPr/>
            <p:nvPr/>
          </p:nvSpPr>
          <p:spPr>
            <a:xfrm>
              <a:off x="3923928" y="1844824"/>
              <a:ext cx="5040560" cy="1728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096" y="4365104"/>
              <a:ext cx="1374599" cy="48416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Obraz 37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37159" y="3717032"/>
              <a:ext cx="2207823" cy="44759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2" name="Prostokąt 81"/>
            <p:cNvSpPr/>
            <p:nvPr/>
          </p:nvSpPr>
          <p:spPr>
            <a:xfrm>
              <a:off x="3949013" y="2092311"/>
              <a:ext cx="288032" cy="7200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Łącznik prosty 82"/>
            <p:cNvCxnSpPr/>
            <p:nvPr/>
          </p:nvCxnSpPr>
          <p:spPr>
            <a:xfrm flipV="1">
              <a:off x="3923928" y="2132856"/>
              <a:ext cx="6078" cy="64807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Prostokąt 83"/>
            <p:cNvSpPr/>
            <p:nvPr/>
          </p:nvSpPr>
          <p:spPr>
            <a:xfrm>
              <a:off x="8676456" y="2060848"/>
              <a:ext cx="288032" cy="7200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upa 38"/>
            <p:cNvGrpSpPr/>
            <p:nvPr/>
          </p:nvGrpSpPr>
          <p:grpSpPr>
            <a:xfrm>
              <a:off x="3930006" y="1196753"/>
              <a:ext cx="5040560" cy="1728192"/>
              <a:chOff x="3567661" y="1556792"/>
              <a:chExt cx="5040560" cy="1728192"/>
            </a:xfrm>
          </p:grpSpPr>
          <p:grpSp>
            <p:nvGrpSpPr>
              <p:cNvPr id="5" name="Grupa 37"/>
              <p:cNvGrpSpPr/>
              <p:nvPr/>
            </p:nvGrpSpPr>
            <p:grpSpPr>
              <a:xfrm>
                <a:off x="3567661" y="1556792"/>
                <a:ext cx="5040560" cy="1728192"/>
                <a:chOff x="3567661" y="1556792"/>
                <a:chExt cx="5040560" cy="1728192"/>
              </a:xfrm>
            </p:grpSpPr>
            <p:sp>
              <p:nvSpPr>
                <p:cNvPr id="20" name="Elipsa 19"/>
                <p:cNvSpPr/>
                <p:nvPr/>
              </p:nvSpPr>
              <p:spPr>
                <a:xfrm>
                  <a:off x="3567661" y="1556792"/>
                  <a:ext cx="5040560" cy="17281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Obraz 20" descr="TP_tmp.emf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287991" y="1757189"/>
                  <a:ext cx="3048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22" name="Łuk 21"/>
                <p:cNvSpPr/>
                <p:nvPr/>
              </p:nvSpPr>
              <p:spPr>
                <a:xfrm>
                  <a:off x="5223845" y="1988840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Elipsa 18"/>
              <p:cNvSpPr/>
              <p:nvPr/>
            </p:nvSpPr>
            <p:spPr>
              <a:xfrm>
                <a:off x="6295631" y="199873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upa 84"/>
            <p:cNvGrpSpPr/>
            <p:nvPr/>
          </p:nvGrpSpPr>
          <p:grpSpPr>
            <a:xfrm>
              <a:off x="5068847" y="1052736"/>
              <a:ext cx="4075153" cy="1656183"/>
              <a:chOff x="5068847" y="1052736"/>
              <a:chExt cx="4075153" cy="1656183"/>
            </a:xfrm>
          </p:grpSpPr>
          <p:pic>
            <p:nvPicPr>
              <p:cNvPr id="6" name="Obraz 5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267885" y="1268761"/>
                <a:ext cx="254067" cy="12627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" name="Obraz 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852380" y="1844824"/>
                <a:ext cx="253430" cy="20183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" name="Łącznik prosty 7"/>
              <p:cNvCxnSpPr/>
              <p:nvPr/>
            </p:nvCxnSpPr>
            <p:spPr bwMode="auto">
              <a:xfrm>
                <a:off x="5514180" y="1268760"/>
                <a:ext cx="3240360" cy="115212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Obraz 8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068847" y="1052736"/>
                <a:ext cx="331369" cy="20309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1" name="Elipsa 10"/>
              <p:cNvSpPr/>
              <p:nvPr/>
            </p:nvSpPr>
            <p:spPr bwMode="auto">
              <a:xfrm>
                <a:off x="5459141" y="12251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ipsa 11"/>
              <p:cNvSpPr/>
              <p:nvPr/>
            </p:nvSpPr>
            <p:spPr bwMode="auto">
              <a:xfrm>
                <a:off x="8695558" y="23822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upa 57"/>
              <p:cNvGrpSpPr/>
              <p:nvPr/>
            </p:nvGrpSpPr>
            <p:grpSpPr>
              <a:xfrm>
                <a:off x="5654425" y="1628801"/>
                <a:ext cx="1804766" cy="543776"/>
                <a:chOff x="5292080" y="1988840"/>
                <a:chExt cx="1804766" cy="543776"/>
              </a:xfrm>
            </p:grpSpPr>
            <p:pic>
              <p:nvPicPr>
                <p:cNvPr id="16" name="Obraz 15" descr="TP_tmp.emf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3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292080" y="1988840"/>
                  <a:ext cx="628878" cy="25574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7" name="Obraz 16" descr="TP_tmp.emf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3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444208" y="2276872"/>
                  <a:ext cx="652638" cy="25574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4" name="Elipsa 13"/>
              <p:cNvSpPr/>
              <p:nvPr/>
            </p:nvSpPr>
            <p:spPr bwMode="auto">
              <a:xfrm>
                <a:off x="6148761" y="160496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ipsa 14"/>
              <p:cNvSpPr/>
              <p:nvPr/>
            </p:nvSpPr>
            <p:spPr bwMode="auto">
              <a:xfrm>
                <a:off x="7022577" y="191683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Łącznik prosty 80"/>
              <p:cNvCxnSpPr/>
              <p:nvPr/>
            </p:nvCxnSpPr>
            <p:spPr>
              <a:xfrm flipV="1">
                <a:off x="8964488" y="2060848"/>
                <a:ext cx="6078" cy="64807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Obraz 9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813894" y="2420887"/>
                <a:ext cx="330106" cy="278384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50" name="Prostokąt 49"/>
          <p:cNvSpPr/>
          <p:nvPr/>
        </p:nvSpPr>
        <p:spPr bwMode="auto">
          <a:xfrm>
            <a:off x="3275856" y="6519446"/>
            <a:ext cx="5906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M. Guta, </a:t>
            </a:r>
            <a:r>
              <a:rPr lang="fr-FR" sz="1600" dirty="0" smtClean="0"/>
              <a:t>Nature Communications </a:t>
            </a:r>
            <a:r>
              <a:rPr lang="fr-FR" sz="1600" b="1" dirty="0" smtClean="0"/>
              <a:t>3</a:t>
            </a:r>
            <a:r>
              <a:rPr lang="fr-FR" sz="1600" dirty="0" smtClean="0"/>
              <a:t>, 1063 (2012)</a:t>
            </a:r>
            <a:endParaRPr lang="pl-PL" sz="1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1"/>
          <p:cNvSpPr txBox="1">
            <a:spLocks/>
          </p:cNvSpPr>
          <p:nvPr/>
        </p:nvSpPr>
        <p:spPr>
          <a:xfrm>
            <a:off x="179512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err="1" smtClean="0">
                <a:latin typeface="+mj-lt"/>
                <a:ea typeface="+mj-ea"/>
                <a:cs typeface="+mj-cs"/>
              </a:rPr>
              <a:t>Example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: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loss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611560" y="620688"/>
            <a:ext cx="23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Lossy</a:t>
            </a:r>
            <a:r>
              <a:rPr lang="pl-PL" sz="2000" dirty="0" smtClean="0"/>
              <a:t> </a:t>
            </a:r>
            <a:r>
              <a:rPr lang="pl-PL" sz="2000" dirty="0" err="1" smtClean="0"/>
              <a:t>interferometer</a:t>
            </a:r>
            <a:endParaRPr lang="en-US" sz="2000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2348880"/>
            <a:ext cx="3284869" cy="789897"/>
          </a:xfrm>
          <a:prstGeom prst="rect">
            <a:avLst/>
          </a:prstGeom>
          <a:noFill/>
          <a:ln/>
          <a:effectLst/>
        </p:spPr>
      </p:pic>
      <p:pic>
        <p:nvPicPr>
          <p:cNvPr id="74" name="Obraz 7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3284984"/>
            <a:ext cx="2034153" cy="846307"/>
          </a:xfrm>
          <a:prstGeom prst="rect">
            <a:avLst/>
          </a:prstGeom>
          <a:noFill/>
          <a:ln/>
          <a:effectLst/>
        </p:spPr>
      </p:pic>
      <p:pic>
        <p:nvPicPr>
          <p:cNvPr id="75" name="Obraz 7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4221088"/>
            <a:ext cx="2217886" cy="846280"/>
          </a:xfrm>
          <a:prstGeom prst="rect">
            <a:avLst/>
          </a:prstGeom>
          <a:noFill/>
          <a:ln/>
          <a:effectLst/>
        </p:spPr>
      </p:pic>
      <p:sp>
        <p:nvSpPr>
          <p:cNvPr id="47" name="pole tekstowe 46"/>
          <p:cNvSpPr txBox="1"/>
          <p:nvPr/>
        </p:nvSpPr>
        <p:spPr>
          <a:xfrm>
            <a:off x="1331640" y="6237312"/>
            <a:ext cx="663495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Need</a:t>
            </a:r>
            <a:r>
              <a:rPr lang="pl-PL" sz="2400" dirty="0" smtClean="0"/>
              <a:t> to </a:t>
            </a:r>
            <a:r>
              <a:rPr lang="pl-PL" sz="2400" dirty="0" err="1" smtClean="0"/>
              <a:t>generalize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idea of </a:t>
            </a:r>
            <a:r>
              <a:rPr lang="pl-PL" sz="2400" dirty="0" err="1" smtClean="0"/>
              <a:t>classical</a:t>
            </a:r>
            <a:r>
              <a:rPr lang="pl-PL" sz="2400" dirty="0" smtClean="0"/>
              <a:t> </a:t>
            </a:r>
            <a:r>
              <a:rPr lang="pl-PL" sz="2400" dirty="0" err="1" smtClean="0"/>
              <a:t>simmulation</a:t>
            </a:r>
            <a:endParaRPr lang="en-US" sz="2400" dirty="0"/>
          </a:p>
        </p:txBody>
      </p:sp>
      <p:grpSp>
        <p:nvGrpSpPr>
          <p:cNvPr id="2" name="Grupa 47"/>
          <p:cNvGrpSpPr/>
          <p:nvPr/>
        </p:nvGrpSpPr>
        <p:grpSpPr>
          <a:xfrm>
            <a:off x="539552" y="980728"/>
            <a:ext cx="2952328" cy="1217052"/>
            <a:chOff x="1173244" y="4752710"/>
            <a:chExt cx="2952328" cy="1217052"/>
          </a:xfrm>
        </p:grpSpPr>
        <p:cxnSp>
          <p:nvCxnSpPr>
            <p:cNvPr id="49" name="Łącznik prosty 48"/>
            <p:cNvCxnSpPr/>
            <p:nvPr/>
          </p:nvCxnSpPr>
          <p:spPr>
            <a:xfrm>
              <a:off x="1173244" y="518475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/>
            <p:cNvCxnSpPr/>
            <p:nvPr/>
          </p:nvCxnSpPr>
          <p:spPr>
            <a:xfrm>
              <a:off x="1965332" y="583282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2109348" y="518475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Prostokąt 53"/>
            <p:cNvSpPr/>
            <p:nvPr/>
          </p:nvSpPr>
          <p:spPr>
            <a:xfrm>
              <a:off x="2757420" y="496873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55" name="Obraz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99253" y="507452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" name="Łącznik prosty 55"/>
            <p:cNvCxnSpPr/>
            <p:nvPr/>
          </p:nvCxnSpPr>
          <p:spPr>
            <a:xfrm rot="5400000" flipH="1">
              <a:off x="2056926" y="502115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 rot="5400000" flipH="1" flipV="1">
              <a:off x="2035863" y="568025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Łącznik prosty 57"/>
            <p:cNvCxnSpPr/>
            <p:nvPr/>
          </p:nvCxnSpPr>
          <p:spPr>
            <a:xfrm flipH="1" flipV="1">
              <a:off x="378024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>
            <a:xfrm flipV="1">
              <a:off x="3621516" y="518475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Łącznik prosty 59"/>
            <p:cNvCxnSpPr/>
            <p:nvPr/>
          </p:nvCxnSpPr>
          <p:spPr>
            <a:xfrm flipV="1">
              <a:off x="3261476" y="555976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Prostokąt 60"/>
            <p:cNvSpPr/>
            <p:nvPr/>
          </p:nvSpPr>
          <p:spPr>
            <a:xfrm>
              <a:off x="3491880" y="54452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62" name="Łącznik prosty 61"/>
            <p:cNvCxnSpPr/>
            <p:nvPr/>
          </p:nvCxnSpPr>
          <p:spPr>
            <a:xfrm>
              <a:off x="3333484" y="518475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Prostokąt 62"/>
            <p:cNvSpPr/>
            <p:nvPr/>
          </p:nvSpPr>
          <p:spPr>
            <a:xfrm rot="-2700000">
              <a:off x="2086448" y="512585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11274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5" name="Prostokąt 64"/>
            <p:cNvSpPr/>
            <p:nvPr/>
          </p:nvSpPr>
          <p:spPr>
            <a:xfrm rot="-2700000">
              <a:off x="2086448" y="57739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76082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/>
            <p:cNvCxnSpPr/>
            <p:nvPr/>
          </p:nvCxnSpPr>
          <p:spPr>
            <a:xfrm flipH="1" flipV="1">
              <a:off x="162000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 flipV="1">
              <a:off x="1533284" y="518475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Łącznik prosty 68"/>
            <p:cNvCxnSpPr/>
            <p:nvPr/>
          </p:nvCxnSpPr>
          <p:spPr>
            <a:xfrm flipV="1">
              <a:off x="1245252" y="561680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Prostokąt 69"/>
            <p:cNvSpPr/>
            <p:nvPr/>
          </p:nvSpPr>
          <p:spPr>
            <a:xfrm>
              <a:off x="1317260" y="547278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73" name="pole tekstowe 72"/>
          <p:cNvSpPr txBox="1"/>
          <p:nvPr/>
        </p:nvSpPr>
        <p:spPr>
          <a:xfrm>
            <a:off x="2555776" y="3501008"/>
            <a:ext cx="2223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photon</a:t>
            </a:r>
            <a:r>
              <a:rPr lang="pl-PL" sz="2000" dirty="0" smtClean="0"/>
              <a:t> </a:t>
            </a:r>
            <a:r>
              <a:rPr lang="pl-PL" sz="2000" dirty="0" err="1" smtClean="0"/>
              <a:t>transmitted</a:t>
            </a:r>
            <a:endParaRPr lang="en-US" sz="2000" dirty="0"/>
          </a:p>
        </p:txBody>
      </p:sp>
      <p:sp>
        <p:nvSpPr>
          <p:cNvPr id="76" name="pole tekstowe 75"/>
          <p:cNvSpPr txBox="1"/>
          <p:nvPr/>
        </p:nvSpPr>
        <p:spPr>
          <a:xfrm>
            <a:off x="2627784" y="5157192"/>
            <a:ext cx="2012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photon</a:t>
            </a:r>
            <a:r>
              <a:rPr lang="pl-PL" sz="2000" dirty="0" smtClean="0"/>
              <a:t> </a:t>
            </a:r>
            <a:r>
              <a:rPr lang="pl-PL" sz="2000" dirty="0" err="1" smtClean="0"/>
              <a:t>lost</a:t>
            </a:r>
            <a:r>
              <a:rPr lang="pl-PL" sz="2000" dirty="0" smtClean="0"/>
              <a:t> </a:t>
            </a:r>
            <a:r>
              <a:rPr lang="pl-PL" sz="2000" dirty="0" err="1" smtClean="0"/>
              <a:t>from</a:t>
            </a:r>
            <a:r>
              <a:rPr lang="pl-PL" sz="2000" dirty="0" smtClean="0"/>
              <a:t> </a:t>
            </a:r>
          </a:p>
          <a:p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lower</a:t>
            </a:r>
            <a:r>
              <a:rPr lang="pl-PL" sz="2000" dirty="0" smtClean="0"/>
              <a:t> </a:t>
            </a:r>
            <a:r>
              <a:rPr lang="pl-PL" sz="2000" dirty="0" err="1" smtClean="0"/>
              <a:t>arm</a:t>
            </a:r>
            <a:endParaRPr lang="en-US" sz="2000" dirty="0"/>
          </a:p>
        </p:txBody>
      </p:sp>
      <p:pic>
        <p:nvPicPr>
          <p:cNvPr id="86" name="Obraz 8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305" y="5085184"/>
            <a:ext cx="2218348" cy="846457"/>
          </a:xfrm>
          <a:prstGeom prst="rect">
            <a:avLst/>
          </a:prstGeom>
          <a:noFill/>
          <a:ln/>
          <a:effectLst/>
        </p:spPr>
      </p:pic>
      <p:sp>
        <p:nvSpPr>
          <p:cNvPr id="80" name="pole tekstowe 79"/>
          <p:cNvSpPr txBox="1"/>
          <p:nvPr/>
        </p:nvSpPr>
        <p:spPr>
          <a:xfrm>
            <a:off x="2627784" y="4221088"/>
            <a:ext cx="2072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photon</a:t>
            </a:r>
            <a:r>
              <a:rPr lang="pl-PL" sz="2000" dirty="0" smtClean="0"/>
              <a:t> </a:t>
            </a:r>
            <a:r>
              <a:rPr lang="pl-PL" sz="2000" dirty="0" err="1" smtClean="0"/>
              <a:t>lost</a:t>
            </a:r>
            <a:r>
              <a:rPr lang="pl-PL" sz="2000" dirty="0" smtClean="0"/>
              <a:t> </a:t>
            </a:r>
            <a:r>
              <a:rPr lang="pl-PL" sz="2000" dirty="0" err="1" smtClean="0"/>
              <a:t>from</a:t>
            </a:r>
            <a:r>
              <a:rPr lang="pl-PL" sz="2000" dirty="0" smtClean="0"/>
              <a:t> </a:t>
            </a:r>
          </a:p>
          <a:p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upper</a:t>
            </a:r>
            <a:r>
              <a:rPr lang="pl-PL" sz="2000" dirty="0" smtClean="0"/>
              <a:t> </a:t>
            </a:r>
            <a:r>
              <a:rPr lang="pl-PL" sz="2000" dirty="0" err="1" smtClean="0"/>
              <a:t>arm</a:t>
            </a:r>
            <a:endParaRPr lang="en-US" sz="2000" dirty="0"/>
          </a:p>
        </p:txBody>
      </p:sp>
      <p:grpSp>
        <p:nvGrpSpPr>
          <p:cNvPr id="3" name="Grupa 76"/>
          <p:cNvGrpSpPr/>
          <p:nvPr/>
        </p:nvGrpSpPr>
        <p:grpSpPr bwMode="auto">
          <a:xfrm>
            <a:off x="3753699" y="980728"/>
            <a:ext cx="5197395" cy="3856494"/>
            <a:chOff x="3753700" y="980728"/>
            <a:chExt cx="5197395" cy="3856494"/>
          </a:xfrm>
        </p:grpSpPr>
        <p:sp>
          <p:nvSpPr>
            <p:cNvPr id="87" name="Elipsa 86"/>
            <p:cNvSpPr/>
            <p:nvPr/>
          </p:nvSpPr>
          <p:spPr bwMode="auto">
            <a:xfrm>
              <a:off x="3753700" y="1767497"/>
              <a:ext cx="5066771" cy="1728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Obraz 41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34074" y="1916832"/>
              <a:ext cx="1346049" cy="25457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Elipsa 10"/>
            <p:cNvSpPr/>
            <p:nvPr/>
          </p:nvSpPr>
          <p:spPr bwMode="auto">
            <a:xfrm>
              <a:off x="7885188" y="141674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96134" y="3645024"/>
              <a:ext cx="2143458" cy="66209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6" name="pole tekstowe 45"/>
            <p:cNvSpPr txBox="1"/>
            <p:nvPr/>
          </p:nvSpPr>
          <p:spPr bwMode="auto">
            <a:xfrm>
              <a:off x="6084168" y="4437112"/>
              <a:ext cx="16738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Bound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useless</a:t>
              </a:r>
              <a:endParaRPr lang="en-US" sz="2000" dirty="0"/>
            </a:p>
          </p:txBody>
        </p:sp>
        <p:pic>
          <p:nvPicPr>
            <p:cNvPr id="81" name="Obraz 8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58210" y="980728"/>
              <a:ext cx="628878" cy="2557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98458" y="1340767"/>
              <a:ext cx="652637" cy="25574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8" name="Prostokąt 87"/>
            <p:cNvSpPr/>
            <p:nvPr/>
          </p:nvSpPr>
          <p:spPr bwMode="auto">
            <a:xfrm>
              <a:off x="3789355" y="2060848"/>
              <a:ext cx="206581" cy="6527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Łącznik prosty 88"/>
            <p:cNvCxnSpPr/>
            <p:nvPr/>
          </p:nvCxnSpPr>
          <p:spPr bwMode="auto">
            <a:xfrm flipV="1">
              <a:off x="3769341" y="2101393"/>
              <a:ext cx="6078" cy="64807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Prostokąt 89"/>
            <p:cNvSpPr/>
            <p:nvPr/>
          </p:nvSpPr>
          <p:spPr bwMode="auto">
            <a:xfrm>
              <a:off x="8604448" y="2132856"/>
              <a:ext cx="206581" cy="6527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upa 38"/>
            <p:cNvGrpSpPr/>
            <p:nvPr/>
          </p:nvGrpSpPr>
          <p:grpSpPr bwMode="auto">
            <a:xfrm>
              <a:off x="3779912" y="1196752"/>
              <a:ext cx="5040560" cy="1800201"/>
              <a:chOff x="3567661" y="1484783"/>
              <a:chExt cx="5040560" cy="1800201"/>
            </a:xfrm>
          </p:grpSpPr>
          <p:grpSp>
            <p:nvGrpSpPr>
              <p:cNvPr id="5" name="Grupa 37"/>
              <p:cNvGrpSpPr/>
              <p:nvPr/>
            </p:nvGrpSpPr>
            <p:grpSpPr bwMode="auto">
              <a:xfrm>
                <a:off x="3567661" y="1484783"/>
                <a:ext cx="5040560" cy="1800201"/>
                <a:chOff x="3567661" y="1484783"/>
                <a:chExt cx="5040560" cy="1800201"/>
              </a:xfrm>
            </p:grpSpPr>
            <p:sp>
              <p:nvSpPr>
                <p:cNvPr id="20" name="Elipsa 19"/>
                <p:cNvSpPr/>
                <p:nvPr/>
              </p:nvSpPr>
              <p:spPr bwMode="auto">
                <a:xfrm>
                  <a:off x="3567661" y="1556792"/>
                  <a:ext cx="5040560" cy="17281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Obraz 20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7666039" y="1484783"/>
                  <a:ext cx="3048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9" name="Elipsa 18"/>
              <p:cNvSpPr/>
              <p:nvPr/>
            </p:nvSpPr>
            <p:spPr bwMode="auto">
              <a:xfrm>
                <a:off x="7666039" y="170080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Łącznik prosty 90"/>
            <p:cNvCxnSpPr/>
            <p:nvPr/>
          </p:nvCxnSpPr>
          <p:spPr bwMode="auto">
            <a:xfrm flipV="1">
              <a:off x="8822499" y="2128416"/>
              <a:ext cx="6078" cy="64807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ipsa 83"/>
            <p:cNvSpPr/>
            <p:nvPr/>
          </p:nvSpPr>
          <p:spPr bwMode="auto">
            <a:xfrm>
              <a:off x="8340579" y="160377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ipsa 81"/>
            <p:cNvSpPr/>
            <p:nvPr/>
          </p:nvSpPr>
          <p:spPr bwMode="auto">
            <a:xfrm>
              <a:off x="7398893" y="131918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179512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atin typeface="+mj-lt"/>
                <a:ea typeface="+mj-ea"/>
                <a:cs typeface="+mj-cs"/>
              </a:rPr>
              <a:t>Quantum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55776" y="980728"/>
            <a:ext cx="1872208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/>
          <p:cNvCxnSpPr/>
          <p:nvPr/>
        </p:nvCxnSpPr>
        <p:spPr bwMode="auto">
          <a:xfrm>
            <a:off x="2915815" y="134076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3203847" y="105273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164288" y="908720"/>
            <a:ext cx="108012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5148064" y="980728"/>
            <a:ext cx="1512168" cy="20882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467544" y="980728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chemat blokowy: opóźnienie 11"/>
          <p:cNvSpPr/>
          <p:nvPr/>
        </p:nvSpPr>
        <p:spPr>
          <a:xfrm>
            <a:off x="5940152" y="141277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123728" y="184482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644008" y="234888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6732240" y="234888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3526348" y="1772816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 bwMode="auto">
          <a:xfrm>
            <a:off x="2950284" y="2636912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3166308" y="234888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Obraz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1628800"/>
            <a:ext cx="867193" cy="434597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064" y="1844824"/>
            <a:ext cx="761250" cy="559531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012160" y="1844824"/>
            <a:ext cx="395322" cy="360758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1988840"/>
            <a:ext cx="572802" cy="349409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401276" y="1124744"/>
            <a:ext cx="409492" cy="374685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347864" y="2420888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29" name="pole tekstowe 28"/>
          <p:cNvSpPr txBox="1"/>
          <p:nvPr/>
        </p:nvSpPr>
        <p:spPr>
          <a:xfrm>
            <a:off x="395536" y="3068960"/>
            <a:ext cx="2255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Classical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simulation</a:t>
            </a:r>
            <a:endParaRPr lang="en-US" sz="2000" b="1" dirty="0"/>
          </a:p>
        </p:txBody>
      </p:sp>
      <p:cxnSp>
        <p:nvCxnSpPr>
          <p:cNvPr id="30" name="Łącznik prosty 29"/>
          <p:cNvCxnSpPr/>
          <p:nvPr/>
        </p:nvCxnSpPr>
        <p:spPr bwMode="auto">
          <a:xfrm>
            <a:off x="393310" y="4437112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609334" y="414908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9" name="Obraz 5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806762" y="4221088"/>
            <a:ext cx="409491" cy="374684"/>
          </a:xfrm>
          <a:prstGeom prst="rect">
            <a:avLst/>
          </a:prstGeom>
          <a:noFill/>
          <a:ln/>
          <a:effectLst/>
        </p:spPr>
      </p:pic>
      <p:sp>
        <p:nvSpPr>
          <p:cNvPr id="33" name="pole tekstowe 32"/>
          <p:cNvSpPr txBox="1"/>
          <p:nvPr/>
        </p:nvSpPr>
        <p:spPr>
          <a:xfrm>
            <a:off x="1763688" y="407707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34" name="Łącznik prosty 33"/>
          <p:cNvCxnSpPr/>
          <p:nvPr/>
        </p:nvCxnSpPr>
        <p:spPr bwMode="auto">
          <a:xfrm>
            <a:off x="2102360" y="3861048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2390392" y="357301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1" name="Obraz 6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553768" y="3645024"/>
            <a:ext cx="477594" cy="342310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rcRect l="-47244" t="-40380" r="-47244" b="-40380"/>
          <a:stretch>
            <a:fillRect/>
          </a:stretch>
        </p:blipFill>
        <p:spPr bwMode="auto">
          <a:xfrm>
            <a:off x="2581695" y="4844438"/>
            <a:ext cx="398203" cy="433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cxnSp>
        <p:nvCxnSpPr>
          <p:cNvPr id="38" name="Łącznik prosty ze strzałką 37"/>
          <p:cNvCxnSpPr/>
          <p:nvPr/>
        </p:nvCxnSpPr>
        <p:spPr>
          <a:xfrm flipV="1">
            <a:off x="2803823" y="416505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az 59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8220" y="4293096"/>
            <a:ext cx="818452" cy="320720"/>
          </a:xfrm>
          <a:prstGeom prst="rect">
            <a:avLst/>
          </a:prstGeom>
          <a:noFill/>
          <a:ln/>
          <a:effectLst/>
        </p:spPr>
      </p:pic>
      <p:sp>
        <p:nvSpPr>
          <p:cNvPr id="41" name="pole tekstowe 40"/>
          <p:cNvSpPr txBox="1"/>
          <p:nvPr/>
        </p:nvSpPr>
        <p:spPr>
          <a:xfrm>
            <a:off x="3851920" y="407707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grpSp>
        <p:nvGrpSpPr>
          <p:cNvPr id="2" name="Grupa 44"/>
          <p:cNvGrpSpPr/>
          <p:nvPr/>
        </p:nvGrpSpPr>
        <p:grpSpPr>
          <a:xfrm>
            <a:off x="467544" y="3789040"/>
            <a:ext cx="7492041" cy="2120398"/>
            <a:chOff x="467544" y="3789040"/>
            <a:chExt cx="7492041" cy="2120398"/>
          </a:xfrm>
        </p:grpSpPr>
        <p:grpSp>
          <p:nvGrpSpPr>
            <p:cNvPr id="3" name="Grupa 43"/>
            <p:cNvGrpSpPr/>
            <p:nvPr/>
          </p:nvGrpSpPr>
          <p:grpSpPr>
            <a:xfrm>
              <a:off x="4355976" y="3789040"/>
              <a:ext cx="1800200" cy="1296144"/>
              <a:chOff x="4355976" y="3789040"/>
              <a:chExt cx="1800200" cy="1296144"/>
            </a:xfrm>
          </p:grpSpPr>
          <p:cxnSp>
            <p:nvCxnSpPr>
              <p:cNvPr id="51" name="Łącznik prosty 50"/>
              <p:cNvCxnSpPr/>
              <p:nvPr/>
            </p:nvCxnSpPr>
            <p:spPr bwMode="auto">
              <a:xfrm>
                <a:off x="4788024" y="4869160"/>
                <a:ext cx="936104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 bwMode="auto">
              <a:xfrm>
                <a:off x="4427984" y="4077072"/>
                <a:ext cx="1728192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Prostokąt 42"/>
              <p:cNvSpPr/>
              <p:nvPr/>
            </p:nvSpPr>
            <p:spPr>
              <a:xfrm>
                <a:off x="5004048" y="3789040"/>
                <a:ext cx="800100" cy="12961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48" name="Obraz 47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5286310" y="4221088"/>
                <a:ext cx="239822" cy="27261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3" name="Obraz 62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55976" y="4725144"/>
                <a:ext cx="320134" cy="232666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544" y="5589240"/>
              <a:ext cx="3003676" cy="3201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39952" y="5589240"/>
              <a:ext cx="3819633" cy="32019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Łącznik prosty 50"/>
          <p:cNvCxnSpPr/>
          <p:nvPr/>
        </p:nvCxnSpPr>
        <p:spPr bwMode="auto">
          <a:xfrm>
            <a:off x="2627784" y="4869160"/>
            <a:ext cx="93610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ytuł 11"/>
          <p:cNvSpPr txBox="1">
            <a:spLocks/>
          </p:cNvSpPr>
          <p:nvPr/>
        </p:nvSpPr>
        <p:spPr>
          <a:xfrm>
            <a:off x="179512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atin typeface="+mj-lt"/>
                <a:ea typeface="+mj-ea"/>
                <a:cs typeface="+mj-cs"/>
              </a:rPr>
              <a:t>Quantum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55776" y="980728"/>
            <a:ext cx="1872208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/>
          <p:cNvCxnSpPr/>
          <p:nvPr/>
        </p:nvCxnSpPr>
        <p:spPr bwMode="auto">
          <a:xfrm>
            <a:off x="2915815" y="134076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3203847" y="105273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164288" y="908720"/>
            <a:ext cx="108012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5148064" y="980728"/>
            <a:ext cx="1512168" cy="20882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467544" y="980728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chemat blokowy: opóźnienie 11"/>
          <p:cNvSpPr/>
          <p:nvPr/>
        </p:nvSpPr>
        <p:spPr>
          <a:xfrm>
            <a:off x="5940152" y="141277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123728" y="184482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644008" y="234888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6732240" y="234888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3526348" y="1772816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 bwMode="auto">
          <a:xfrm>
            <a:off x="2950284" y="2636912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3166308" y="234888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Obraz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1628800"/>
            <a:ext cx="867193" cy="434597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064" y="1844824"/>
            <a:ext cx="761250" cy="559531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012160" y="1844824"/>
            <a:ext cx="395322" cy="360758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1988840"/>
            <a:ext cx="572802" cy="349409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401276" y="1124744"/>
            <a:ext cx="409492" cy="374685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347864" y="2420888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29" name="pole tekstowe 28"/>
          <p:cNvSpPr txBox="1"/>
          <p:nvPr/>
        </p:nvSpPr>
        <p:spPr>
          <a:xfrm>
            <a:off x="395536" y="3068960"/>
            <a:ext cx="2377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Quantum </a:t>
            </a:r>
            <a:r>
              <a:rPr lang="pl-PL" sz="2000" b="1" dirty="0" err="1" smtClean="0"/>
              <a:t>simulation</a:t>
            </a:r>
            <a:endParaRPr lang="en-US" sz="2000" b="1" dirty="0"/>
          </a:p>
        </p:txBody>
      </p:sp>
      <p:cxnSp>
        <p:nvCxnSpPr>
          <p:cNvPr id="30" name="Łącznik prosty 29"/>
          <p:cNvCxnSpPr/>
          <p:nvPr/>
        </p:nvCxnSpPr>
        <p:spPr bwMode="auto">
          <a:xfrm>
            <a:off x="393310" y="4437112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609334" y="414908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9" name="Obraz 5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806762" y="4221088"/>
            <a:ext cx="409491" cy="374684"/>
          </a:xfrm>
          <a:prstGeom prst="rect">
            <a:avLst/>
          </a:prstGeom>
          <a:noFill/>
          <a:ln/>
          <a:effectLst/>
        </p:spPr>
      </p:pic>
      <p:sp>
        <p:nvSpPr>
          <p:cNvPr id="33" name="pole tekstowe 32"/>
          <p:cNvSpPr txBox="1"/>
          <p:nvPr/>
        </p:nvSpPr>
        <p:spPr>
          <a:xfrm>
            <a:off x="1763688" y="407707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42" name="Łącznik prosty 41"/>
          <p:cNvCxnSpPr/>
          <p:nvPr/>
        </p:nvCxnSpPr>
        <p:spPr bwMode="auto">
          <a:xfrm>
            <a:off x="2267744" y="4077072"/>
            <a:ext cx="17281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2843808" y="3789040"/>
            <a:ext cx="800100" cy="1296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6" name="Obraz 3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109282" y="4221088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63" name="Obraz 62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5736" y="4725144"/>
            <a:ext cx="320134" cy="232666"/>
          </a:xfrm>
          <a:prstGeom prst="rect">
            <a:avLst/>
          </a:prstGeom>
          <a:noFill/>
          <a:ln/>
          <a:effectLst/>
        </p:spPr>
      </p:pic>
      <p:pic>
        <p:nvPicPr>
          <p:cNvPr id="44" name="Obraz 43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5445224"/>
            <a:ext cx="320197" cy="232711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61536" y="5373215"/>
            <a:ext cx="233207" cy="233207"/>
          </a:xfrm>
          <a:prstGeom prst="rect">
            <a:avLst/>
          </a:prstGeom>
          <a:noFill/>
          <a:ln/>
          <a:effectLst/>
        </p:spPr>
      </p:pic>
      <p:sp>
        <p:nvSpPr>
          <p:cNvPr id="45" name="pole tekstowe 44"/>
          <p:cNvSpPr txBox="1"/>
          <p:nvPr/>
        </p:nvSpPr>
        <p:spPr>
          <a:xfrm>
            <a:off x="971600" y="5301208"/>
            <a:ext cx="166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arbitrary</a:t>
            </a:r>
            <a:r>
              <a:rPr lang="pl-PL" sz="2000" dirty="0" smtClean="0"/>
              <a:t> state</a:t>
            </a:r>
            <a:endParaRPr lang="en-US" sz="2000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3707904" y="5301208"/>
            <a:ext cx="161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arbitrary</a:t>
            </a:r>
            <a:r>
              <a:rPr lang="pl-PL" sz="2000" dirty="0" smtClean="0"/>
              <a:t> map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55776" y="980728"/>
            <a:ext cx="1872208" cy="237626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1"/>
          <p:cNvSpPr txBox="1">
            <a:spLocks/>
          </p:cNvSpPr>
          <p:nvPr/>
        </p:nvSpPr>
        <p:spPr>
          <a:xfrm>
            <a:off x="179512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atin typeface="+mj-lt"/>
                <a:ea typeface="+mj-ea"/>
                <a:cs typeface="+mj-cs"/>
              </a:rPr>
              <a:t>Quantum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Łącznik prosty 5"/>
          <p:cNvCxnSpPr/>
          <p:nvPr/>
        </p:nvCxnSpPr>
        <p:spPr bwMode="auto">
          <a:xfrm>
            <a:off x="2699792" y="1340768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7164288" y="908720"/>
            <a:ext cx="1080120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5148064" y="980728"/>
            <a:ext cx="1512168" cy="23762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467544" y="980728"/>
            <a:ext cx="1512168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chemat blokowy: opóźnienie 11"/>
          <p:cNvSpPr/>
          <p:nvPr/>
        </p:nvSpPr>
        <p:spPr>
          <a:xfrm>
            <a:off x="5940152" y="1556792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123728" y="220486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572000" y="220486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6732240" y="2060848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3526348" y="1772816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1772816"/>
            <a:ext cx="867193" cy="434597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064" y="1844824"/>
            <a:ext cx="761250" cy="559531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012160" y="1988840"/>
            <a:ext cx="395322" cy="360758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1916832"/>
            <a:ext cx="572802" cy="349409"/>
          </a:xfrm>
          <a:prstGeom prst="rect">
            <a:avLst/>
          </a:prstGeom>
          <a:noFill/>
          <a:ln/>
          <a:effectLst/>
        </p:spPr>
      </p:pic>
      <p:cxnSp>
        <p:nvCxnSpPr>
          <p:cNvPr id="38" name="Łącznik prosty 37"/>
          <p:cNvCxnSpPr/>
          <p:nvPr/>
        </p:nvCxnSpPr>
        <p:spPr bwMode="auto">
          <a:xfrm>
            <a:off x="3059832" y="1700808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3203847" y="1052736"/>
            <a:ext cx="800100" cy="7920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3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475092" y="1268759"/>
            <a:ext cx="273397" cy="273397"/>
          </a:xfrm>
          <a:prstGeom prst="rect">
            <a:avLst/>
          </a:prstGeom>
          <a:noFill/>
          <a:ln/>
          <a:effectLst/>
        </p:spPr>
      </p:pic>
      <p:cxnSp>
        <p:nvCxnSpPr>
          <p:cNvPr id="47" name="Łącznik prosty 46"/>
          <p:cNvCxnSpPr/>
          <p:nvPr/>
        </p:nvCxnSpPr>
        <p:spPr bwMode="auto">
          <a:xfrm>
            <a:off x="2699793" y="2708920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 bwMode="auto">
          <a:xfrm>
            <a:off x="3059833" y="3068960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Prostokąt 55"/>
          <p:cNvSpPr/>
          <p:nvPr/>
        </p:nvSpPr>
        <p:spPr>
          <a:xfrm>
            <a:off x="3203848" y="2420888"/>
            <a:ext cx="800100" cy="7920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475092" y="2636911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32" name="Obraz 3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27471" y="3717032"/>
            <a:ext cx="4761901" cy="508570"/>
          </a:xfrm>
          <a:prstGeom prst="rect">
            <a:avLst/>
          </a:prstGeom>
          <a:noFill/>
          <a:ln/>
          <a:effectLst/>
        </p:spPr>
      </p:pic>
      <p:pic>
        <p:nvPicPr>
          <p:cNvPr id="54" name="Obraz 53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2617146" y="2842297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66" name="Obraz 6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2627784" y="1484784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68" name="pole tekstowe 67"/>
          <p:cNvSpPr txBox="1"/>
          <p:nvPr/>
        </p:nvSpPr>
        <p:spPr>
          <a:xfrm>
            <a:off x="467544" y="4293096"/>
            <a:ext cx="797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Fisher </a:t>
            </a:r>
            <a:r>
              <a:rPr lang="pl-PL" sz="2000" b="1" dirty="0" err="1" smtClean="0"/>
              <a:t>information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cannot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increase</a:t>
            </a:r>
            <a:r>
              <a:rPr lang="pl-PL" sz="2000" b="1" dirty="0" smtClean="0"/>
              <a:t> under </a:t>
            </a:r>
            <a:r>
              <a:rPr lang="pl-PL" sz="2000" b="1" dirty="0" err="1" smtClean="0"/>
              <a:t>parameter</a:t>
            </a:r>
            <a:r>
              <a:rPr lang="pl-PL" sz="2000" b="1" dirty="0" smtClean="0"/>
              <a:t> independent CP map</a:t>
            </a:r>
            <a:endParaRPr lang="en-US" sz="2000" b="1" dirty="0"/>
          </a:p>
        </p:txBody>
      </p:sp>
      <p:pic>
        <p:nvPicPr>
          <p:cNvPr id="74" name="Obraz 73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877" t="-14903" r="-1877" b="-14903"/>
          <a:stretch>
            <a:fillRect/>
          </a:stretch>
        </p:blipFill>
        <p:spPr bwMode="auto">
          <a:xfrm>
            <a:off x="2123728" y="4725144"/>
            <a:ext cx="4974895" cy="7838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8" name="Obraz 7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3608" y="5661248"/>
            <a:ext cx="2815868" cy="92579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80" name="pole tekstowe 79"/>
          <p:cNvSpPr txBox="1"/>
          <p:nvPr/>
        </p:nvSpPr>
        <p:spPr>
          <a:xfrm>
            <a:off x="4211960" y="57332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We </a:t>
            </a:r>
            <a:r>
              <a:rPr lang="pl-PL" sz="2000" dirty="0" err="1" smtClean="0"/>
              <a:t>should</a:t>
            </a:r>
            <a:r>
              <a:rPr lang="pl-PL" sz="2000" dirty="0" smtClean="0"/>
              <a:t> </a:t>
            </a:r>
            <a:r>
              <a:rPr lang="pl-PL" sz="2000" dirty="0" err="1" smtClean="0"/>
              <a:t>look</a:t>
            </a:r>
            <a:r>
              <a:rPr lang="pl-PL" sz="2000" dirty="0" smtClean="0"/>
              <a:t> for </a:t>
            </a:r>
            <a:r>
              <a:rPr lang="pl-PL" sz="2000" dirty="0" err="1" smtClean="0"/>
              <a:t>the</a:t>
            </a:r>
            <a:r>
              <a:rPr lang="pl-PL" sz="2000" dirty="0" smtClean="0"/>
              <a:t> ,,</a:t>
            </a:r>
            <a:r>
              <a:rPr lang="pl-PL" sz="2000" dirty="0" err="1" smtClean="0"/>
              <a:t>worst</a:t>
            </a:r>
            <a:r>
              <a:rPr lang="pl-PL" sz="2000" dirty="0" smtClean="0"/>
              <a:t>’’ quantum </a:t>
            </a:r>
            <a:r>
              <a:rPr lang="pl-PL" sz="2000" dirty="0" err="1" smtClean="0"/>
              <a:t>simulation</a:t>
            </a:r>
            <a:r>
              <a:rPr lang="pl-PL" sz="2000" dirty="0" smtClean="0"/>
              <a:t> to </a:t>
            </a:r>
            <a:r>
              <a:rPr lang="pl-PL" sz="2000" dirty="0" err="1" smtClean="0"/>
              <a:t>get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tightest</a:t>
            </a:r>
            <a:r>
              <a:rPr lang="pl-PL" sz="2000" dirty="0" smtClean="0"/>
              <a:t> </a:t>
            </a:r>
            <a:r>
              <a:rPr lang="pl-PL" sz="2000" dirty="0" err="1" smtClean="0"/>
              <a:t>bounds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/>
        </p:nvSpPr>
        <p:spPr>
          <a:xfrm>
            <a:off x="683568" y="980728"/>
            <a:ext cx="7992888" cy="13681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1"/>
          <p:cNvSpPr txBox="1">
            <a:spLocks/>
          </p:cNvSpPr>
          <p:nvPr/>
        </p:nvSpPr>
        <p:spPr>
          <a:xfrm>
            <a:off x="179512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err="1" smtClean="0">
                <a:latin typeface="+mj-lt"/>
                <a:ea typeface="+mj-ea"/>
                <a:cs typeface="+mj-cs"/>
              </a:rPr>
              <a:t>Search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 for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the,,worst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’’ Quantum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 bwMode="auto">
          <a:xfrm>
            <a:off x="3237183" y="6237312"/>
            <a:ext cx="590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M. Guta, </a:t>
            </a:r>
            <a:r>
              <a:rPr lang="fr-FR" sz="1600" dirty="0" smtClean="0"/>
              <a:t>Nature Communications </a:t>
            </a:r>
            <a:r>
              <a:rPr lang="fr-FR" sz="1600" b="1" dirty="0" smtClean="0"/>
              <a:t>3</a:t>
            </a:r>
            <a:r>
              <a:rPr lang="fr-FR" sz="1600" dirty="0" smtClean="0"/>
              <a:t>, 1063 (2012)</a:t>
            </a:r>
            <a:endParaRPr lang="pl-PL" sz="1600" dirty="0" smtClean="0"/>
          </a:p>
          <a:p>
            <a:r>
              <a:rPr lang="pl-PL" sz="1600" dirty="0" smtClean="0">
                <a:solidFill>
                  <a:prstClr val="black"/>
                </a:solidFill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RDD, New J. </a:t>
            </a:r>
            <a:r>
              <a:rPr lang="pl-PL" sz="1600" dirty="0" err="1" smtClean="0">
                <a:solidFill>
                  <a:prstClr val="black"/>
                </a:solidFill>
              </a:rPr>
              <a:t>Phys</a:t>
            </a:r>
            <a:r>
              <a:rPr lang="pl-PL" sz="1600" dirty="0" smtClean="0">
                <a:solidFill>
                  <a:prstClr val="black"/>
                </a:solidFill>
              </a:rPr>
              <a:t>. </a:t>
            </a:r>
            <a:r>
              <a:rPr lang="pl-PL" sz="1600" dirty="0" smtClean="0"/>
              <a:t>15, 073043 (2013) </a:t>
            </a:r>
            <a:endParaRPr lang="pl-PL" sz="1600" dirty="0" smtClean="0">
              <a:solidFill>
                <a:prstClr val="black"/>
              </a:solidFill>
            </a:endParaRPr>
          </a:p>
        </p:txBody>
      </p:sp>
      <p:pic>
        <p:nvPicPr>
          <p:cNvPr id="18" name="Obraz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976" y="1052736"/>
            <a:ext cx="3105519" cy="546587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47864" y="1628800"/>
            <a:ext cx="1648275" cy="447699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600" y="1628800"/>
            <a:ext cx="1815152" cy="447502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6136" y="1628800"/>
            <a:ext cx="2599012" cy="474528"/>
          </a:xfrm>
          <a:prstGeom prst="rect">
            <a:avLst/>
          </a:prstGeom>
          <a:noFill/>
          <a:ln/>
          <a:effectLst/>
        </p:spPr>
      </p:pic>
      <p:grpSp>
        <p:nvGrpSpPr>
          <p:cNvPr id="63" name="Grupa 62"/>
          <p:cNvGrpSpPr/>
          <p:nvPr/>
        </p:nvGrpSpPr>
        <p:grpSpPr>
          <a:xfrm>
            <a:off x="484042" y="2420888"/>
            <a:ext cx="7832374" cy="2739908"/>
            <a:chOff x="484042" y="2420888"/>
            <a:chExt cx="7832374" cy="2739908"/>
          </a:xfrm>
        </p:grpSpPr>
        <p:grpSp>
          <p:nvGrpSpPr>
            <p:cNvPr id="55" name="Grupa 54"/>
            <p:cNvGrpSpPr/>
            <p:nvPr/>
          </p:nvGrpSpPr>
          <p:grpSpPr>
            <a:xfrm>
              <a:off x="484042" y="2420888"/>
              <a:ext cx="4047326" cy="2739908"/>
              <a:chOff x="412034" y="2492896"/>
              <a:chExt cx="4047326" cy="2739908"/>
            </a:xfrm>
          </p:grpSpPr>
          <p:grpSp>
            <p:nvGrpSpPr>
              <p:cNvPr id="44" name="Grupa 4"/>
              <p:cNvGrpSpPr/>
              <p:nvPr/>
            </p:nvGrpSpPr>
            <p:grpSpPr>
              <a:xfrm>
                <a:off x="899592" y="2924944"/>
                <a:ext cx="2543640" cy="828032"/>
                <a:chOff x="5997758" y="4941168"/>
                <a:chExt cx="2543640" cy="828032"/>
              </a:xfrm>
            </p:grpSpPr>
            <p:pic>
              <p:nvPicPr>
                <p:cNvPr id="45" name="Obraz 44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925096" y="5330010"/>
                  <a:ext cx="178298" cy="20268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47" name="Elipsa 46"/>
                <p:cNvSpPr/>
                <p:nvPr/>
              </p:nvSpPr>
              <p:spPr>
                <a:xfrm>
                  <a:off x="7365910" y="5185995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Łącznik prosty ze strzałką 47"/>
                <p:cNvCxnSpPr/>
                <p:nvPr/>
              </p:nvCxnSpPr>
              <p:spPr>
                <a:xfrm>
                  <a:off x="7941974" y="5402019"/>
                  <a:ext cx="172819" cy="9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Elipsa 48"/>
                <p:cNvSpPr/>
                <p:nvPr/>
              </p:nvSpPr>
              <p:spPr>
                <a:xfrm>
                  <a:off x="8157998" y="5185995"/>
                  <a:ext cx="383400" cy="54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630" h="46863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Elipsa 49"/>
                <p:cNvSpPr/>
                <p:nvPr/>
              </p:nvSpPr>
              <p:spPr>
                <a:xfrm>
                  <a:off x="6084168" y="5229200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Łuk 50"/>
                <p:cNvSpPr/>
                <p:nvPr/>
              </p:nvSpPr>
              <p:spPr>
                <a:xfrm>
                  <a:off x="5997758" y="5185995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2" name="Obraz 51" descr="TP_tmp.emf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7956376" y="5157192"/>
                  <a:ext cx="144016" cy="168499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3" name="Obraz 53" descr="TP_tmp.emf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6300192" y="4941168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4" name="pole tekstowe 53"/>
              <p:cNvSpPr txBox="1"/>
              <p:nvPr/>
            </p:nvSpPr>
            <p:spPr>
              <a:xfrm>
                <a:off x="1547664" y="2492896"/>
                <a:ext cx="1255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 err="1" smtClean="0"/>
                  <a:t>dephasing</a:t>
                </a:r>
                <a:endParaRPr lang="en-US" sz="2000" dirty="0"/>
              </a:p>
            </p:txBody>
          </p:sp>
          <p:pic>
            <p:nvPicPr>
              <p:cNvPr id="59" name="Obraz 58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3258" t="-10911" r="-3258" b="-10911"/>
              <a:stretch>
                <a:fillRect/>
              </a:stretch>
            </p:blipFill>
            <p:spPr bwMode="auto">
              <a:xfrm>
                <a:off x="971600" y="3861048"/>
                <a:ext cx="2452250" cy="83751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  <p:sp>
            <p:nvSpPr>
              <p:cNvPr id="60" name="pole tekstowe 59"/>
              <p:cNvSpPr txBox="1"/>
              <p:nvPr/>
            </p:nvSpPr>
            <p:spPr>
              <a:xfrm>
                <a:off x="412034" y="4832694"/>
                <a:ext cx="40473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 err="1" smtClean="0"/>
                  <a:t>the</a:t>
                </a:r>
                <a:r>
                  <a:rPr lang="pl-PL" sz="2000" dirty="0" smtClean="0"/>
                  <a:t> same as </a:t>
                </a:r>
                <a:r>
                  <a:rPr lang="pl-PL" sz="2000" dirty="0" err="1" smtClean="0"/>
                  <a:t>from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classical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simulation</a:t>
                </a:r>
                <a:endParaRPr lang="en-US" sz="2000" dirty="0"/>
              </a:p>
            </p:txBody>
          </p:sp>
        </p:grpSp>
        <p:grpSp>
          <p:nvGrpSpPr>
            <p:cNvPr id="57" name="Grupa 56"/>
            <p:cNvGrpSpPr/>
            <p:nvPr/>
          </p:nvGrpSpPr>
          <p:grpSpPr>
            <a:xfrm>
              <a:off x="5364088" y="2420888"/>
              <a:ext cx="2952328" cy="2433427"/>
              <a:chOff x="5364088" y="2420888"/>
              <a:chExt cx="2952328" cy="2433427"/>
            </a:xfrm>
          </p:grpSpPr>
          <p:sp>
            <p:nvSpPr>
              <p:cNvPr id="83" name="pole tekstowe 82"/>
              <p:cNvSpPr txBox="1"/>
              <p:nvPr/>
            </p:nvSpPr>
            <p:spPr>
              <a:xfrm>
                <a:off x="5580112" y="2420888"/>
                <a:ext cx="23451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 err="1" smtClean="0"/>
                  <a:t>Lossy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interferometer</a:t>
                </a:r>
                <a:endParaRPr lang="en-US" sz="2000" dirty="0"/>
              </a:p>
            </p:txBody>
          </p:sp>
          <p:grpSp>
            <p:nvGrpSpPr>
              <p:cNvPr id="84" name="Grupa 83"/>
              <p:cNvGrpSpPr/>
              <p:nvPr/>
            </p:nvGrpSpPr>
            <p:grpSpPr>
              <a:xfrm>
                <a:off x="5364088" y="2780928"/>
                <a:ext cx="2952328" cy="1217052"/>
                <a:chOff x="1173244" y="4752710"/>
                <a:chExt cx="2952328" cy="1217052"/>
              </a:xfrm>
            </p:grpSpPr>
            <p:cxnSp>
              <p:nvCxnSpPr>
                <p:cNvPr id="85" name="Łącznik prosty 84"/>
                <p:cNvCxnSpPr/>
                <p:nvPr/>
              </p:nvCxnSpPr>
              <p:spPr>
                <a:xfrm>
                  <a:off x="1173244" y="5184756"/>
                  <a:ext cx="360040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Łącznik prosty 85"/>
                <p:cNvCxnSpPr/>
                <p:nvPr/>
              </p:nvCxnSpPr>
              <p:spPr>
                <a:xfrm>
                  <a:off x="1965332" y="5832828"/>
                  <a:ext cx="1296144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Łącznik prosty 86"/>
                <p:cNvCxnSpPr/>
                <p:nvPr/>
              </p:nvCxnSpPr>
              <p:spPr>
                <a:xfrm>
                  <a:off x="2109348" y="5184756"/>
                  <a:ext cx="122413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Prostokąt 87"/>
                <p:cNvSpPr/>
                <p:nvPr/>
              </p:nvSpPr>
              <p:spPr>
                <a:xfrm>
                  <a:off x="2757420" y="4968732"/>
                  <a:ext cx="504056" cy="4320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89" name="Obraz 53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2899253" y="5074524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90" name="Łącznik prosty 89"/>
                <p:cNvCxnSpPr/>
                <p:nvPr/>
              </p:nvCxnSpPr>
              <p:spPr>
                <a:xfrm rot="5400000" flipH="1">
                  <a:off x="2056926" y="5021157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Łącznik prosty 90"/>
                <p:cNvCxnSpPr/>
                <p:nvPr/>
              </p:nvCxnSpPr>
              <p:spPr>
                <a:xfrm rot="5400000" flipH="1" flipV="1">
                  <a:off x="2035863" y="5680253"/>
                  <a:ext cx="568980" cy="1003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Łącznik prosty 91"/>
                <p:cNvCxnSpPr/>
                <p:nvPr/>
              </p:nvCxnSpPr>
              <p:spPr>
                <a:xfrm flipH="1" flipV="1">
                  <a:off x="3780242" y="5593438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Łącznik prosty 92"/>
                <p:cNvCxnSpPr/>
                <p:nvPr/>
              </p:nvCxnSpPr>
              <p:spPr>
                <a:xfrm flipV="1">
                  <a:off x="3621516" y="5184756"/>
                  <a:ext cx="504056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Łącznik prosty 93"/>
                <p:cNvCxnSpPr/>
                <p:nvPr/>
              </p:nvCxnSpPr>
              <p:spPr>
                <a:xfrm flipV="1">
                  <a:off x="3261476" y="5559761"/>
                  <a:ext cx="395695" cy="2730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5" name="Prostokąt 94"/>
                <p:cNvSpPr/>
                <p:nvPr/>
              </p:nvSpPr>
              <p:spPr>
                <a:xfrm>
                  <a:off x="3491880" y="5445224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96" name="Łącznik prosty 95"/>
                <p:cNvCxnSpPr/>
                <p:nvPr/>
              </p:nvCxnSpPr>
              <p:spPr>
                <a:xfrm>
                  <a:off x="3333484" y="5184756"/>
                  <a:ext cx="288032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Prostokąt 96"/>
                <p:cNvSpPr/>
                <p:nvPr/>
              </p:nvSpPr>
              <p:spPr>
                <a:xfrm rot="-2700000">
                  <a:off x="2086448" y="51258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98" name="Obraz 97" descr="TP_tmp.emf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281938" y="5112748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99" name="Prostokąt 98"/>
                <p:cNvSpPr/>
                <p:nvPr/>
              </p:nvSpPr>
              <p:spPr>
                <a:xfrm rot="-2700000">
                  <a:off x="2086448" y="5773924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100" name="Obraz 99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281938" y="5760820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01" name="Łącznik prosty 100"/>
                <p:cNvCxnSpPr/>
                <p:nvPr/>
              </p:nvCxnSpPr>
              <p:spPr>
                <a:xfrm flipH="1" flipV="1">
                  <a:off x="1620002" y="5593438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Łącznik prosty 101"/>
                <p:cNvCxnSpPr/>
                <p:nvPr/>
              </p:nvCxnSpPr>
              <p:spPr>
                <a:xfrm flipV="1">
                  <a:off x="1533284" y="5184756"/>
                  <a:ext cx="576064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Łącznik prosty 102"/>
                <p:cNvCxnSpPr/>
                <p:nvPr/>
              </p:nvCxnSpPr>
              <p:spPr>
                <a:xfrm flipV="1">
                  <a:off x="1245252" y="5616804"/>
                  <a:ext cx="281062" cy="2160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Prostokąt 103"/>
                <p:cNvSpPr/>
                <p:nvPr/>
              </p:nvSpPr>
              <p:spPr>
                <a:xfrm>
                  <a:off x="1317260" y="5472788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</p:grpSp>
          <p:pic>
            <p:nvPicPr>
              <p:cNvPr id="108" name="Obraz 107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724128" y="4149080"/>
                <a:ext cx="2311884" cy="70523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</p:grpSp>
      </p:grpSp>
      <p:sp>
        <p:nvSpPr>
          <p:cNvPr id="58" name="pole tekstowe 57"/>
          <p:cNvSpPr txBox="1"/>
          <p:nvPr/>
        </p:nvSpPr>
        <p:spPr>
          <a:xfrm>
            <a:off x="827584" y="1052736"/>
            <a:ext cx="297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A </a:t>
            </a:r>
            <a:r>
              <a:rPr lang="pl-PL" sz="2000" b="1" dirty="0" err="1" smtClean="0"/>
              <a:t>semi-definite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programm</a:t>
            </a:r>
            <a:endParaRPr lang="en-US" sz="2000" b="1" dirty="0"/>
          </a:p>
        </p:txBody>
      </p:sp>
      <p:sp>
        <p:nvSpPr>
          <p:cNvPr id="61" name="Prostokąt 60"/>
          <p:cNvSpPr/>
          <p:nvPr/>
        </p:nvSpPr>
        <p:spPr>
          <a:xfrm>
            <a:off x="2987824" y="5733256"/>
            <a:ext cx="324036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Heisenberg 1/</a:t>
            </a:r>
            <a:r>
              <a:rPr lang="pl-PL" sz="2000" i="1" dirty="0" smtClean="0"/>
              <a:t>N</a:t>
            </a:r>
            <a:r>
              <a:rPr lang="pl-PL" sz="2000" dirty="0" smtClean="0"/>
              <a:t> </a:t>
            </a:r>
            <a:r>
              <a:rPr lang="pl-PL" sz="2000" dirty="0" err="1" smtClean="0"/>
              <a:t>scaling</a:t>
            </a:r>
            <a:r>
              <a:rPr lang="pl-PL" sz="2000" dirty="0" smtClean="0"/>
              <a:t> </a:t>
            </a:r>
            <a:r>
              <a:rPr lang="pl-PL" sz="2000" dirty="0" err="1" smtClean="0"/>
              <a:t>lost</a:t>
            </a:r>
            <a:r>
              <a:rPr lang="pl-PL" sz="2000" dirty="0" smtClean="0"/>
              <a:t>!</a:t>
            </a:r>
            <a:endParaRPr lang="en-US" sz="2000" dirty="0"/>
          </a:p>
        </p:txBody>
      </p:sp>
      <p:grpSp>
        <p:nvGrpSpPr>
          <p:cNvPr id="56" name="Grupa 55"/>
          <p:cNvGrpSpPr/>
          <p:nvPr/>
        </p:nvGrpSpPr>
        <p:grpSpPr>
          <a:xfrm>
            <a:off x="467544" y="5157192"/>
            <a:ext cx="4532325" cy="400110"/>
            <a:chOff x="539552" y="5301208"/>
            <a:chExt cx="4532325" cy="400110"/>
          </a:xfrm>
        </p:grpSpPr>
        <p:sp>
          <p:nvSpPr>
            <p:cNvPr id="62" name="pole tekstowe 61"/>
            <p:cNvSpPr txBox="1"/>
            <p:nvPr/>
          </p:nvSpPr>
          <p:spPr>
            <a:xfrm>
              <a:off x="539552" y="5301208"/>
              <a:ext cx="3795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lossy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interferometer</a:t>
              </a:r>
              <a:r>
                <a:rPr lang="pl-PL" sz="2000" dirty="0" smtClean="0"/>
                <a:t> -&gt; </a:t>
              </a:r>
              <a:r>
                <a:rPr lang="pl-PL" sz="2000" dirty="0" err="1" smtClean="0"/>
                <a:t>dephasing</a:t>
              </a:r>
              <a:r>
                <a:rPr lang="pl-PL" sz="2000" dirty="0" smtClean="0"/>
                <a:t> </a:t>
              </a:r>
              <a:endParaRPr lang="en-US" sz="2000" dirty="0"/>
            </a:p>
          </p:txBody>
        </p:sp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373216"/>
              <a:ext cx="787909" cy="278892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rostokąt 60"/>
          <p:cNvSpPr/>
          <p:nvPr/>
        </p:nvSpPr>
        <p:spPr>
          <a:xfrm>
            <a:off x="1043608" y="5445224"/>
            <a:ext cx="7056784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rostokąt 45"/>
          <p:cNvSpPr/>
          <p:nvPr/>
        </p:nvSpPr>
        <p:spPr>
          <a:xfrm>
            <a:off x="683568" y="980728"/>
            <a:ext cx="7992888" cy="13681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1"/>
          <p:cNvSpPr txBox="1">
            <a:spLocks/>
          </p:cNvSpPr>
          <p:nvPr/>
        </p:nvSpPr>
        <p:spPr>
          <a:xfrm>
            <a:off x="179512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err="1" smtClean="0">
                <a:latin typeface="+mj-lt"/>
                <a:ea typeface="+mj-ea"/>
                <a:cs typeface="+mj-cs"/>
              </a:rPr>
              <a:t>Search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 for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the,,worst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’’ Quantum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 bwMode="auto">
          <a:xfrm>
            <a:off x="3237183" y="6237312"/>
            <a:ext cx="590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M. Guta, </a:t>
            </a:r>
            <a:r>
              <a:rPr lang="fr-FR" sz="1600" dirty="0" smtClean="0"/>
              <a:t>Nature Communications </a:t>
            </a:r>
            <a:r>
              <a:rPr lang="fr-FR" sz="1600" b="1" dirty="0" smtClean="0"/>
              <a:t>3</a:t>
            </a:r>
            <a:r>
              <a:rPr lang="fr-FR" sz="1600" dirty="0" smtClean="0"/>
              <a:t>, 1063 (2012)</a:t>
            </a:r>
            <a:endParaRPr lang="pl-PL" sz="1600" dirty="0" smtClean="0"/>
          </a:p>
          <a:p>
            <a:r>
              <a:rPr lang="pl-PL" sz="1600" dirty="0" smtClean="0">
                <a:solidFill>
                  <a:prstClr val="black"/>
                </a:solidFill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RDD, New J. </a:t>
            </a:r>
            <a:r>
              <a:rPr lang="pl-PL" sz="1600" dirty="0" err="1" smtClean="0">
                <a:solidFill>
                  <a:prstClr val="black"/>
                </a:solidFill>
              </a:rPr>
              <a:t>Phys</a:t>
            </a:r>
            <a:r>
              <a:rPr lang="pl-PL" sz="1600" dirty="0" smtClean="0">
                <a:solidFill>
                  <a:prstClr val="black"/>
                </a:solidFill>
              </a:rPr>
              <a:t>. </a:t>
            </a:r>
            <a:r>
              <a:rPr lang="pl-PL" sz="1600" dirty="0" smtClean="0"/>
              <a:t>15, 073043 (2013) </a:t>
            </a:r>
            <a:endParaRPr lang="pl-PL" sz="1600" dirty="0" smtClean="0">
              <a:solidFill>
                <a:prstClr val="black"/>
              </a:solidFill>
            </a:endParaRPr>
          </a:p>
        </p:txBody>
      </p:sp>
      <p:pic>
        <p:nvPicPr>
          <p:cNvPr id="18" name="Obraz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976" y="1052736"/>
            <a:ext cx="3105519" cy="546587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47864" y="1628800"/>
            <a:ext cx="1648275" cy="447699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600" y="1628800"/>
            <a:ext cx="1815152" cy="447502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6136" y="1628800"/>
            <a:ext cx="2599012" cy="474528"/>
          </a:xfrm>
          <a:prstGeom prst="rect">
            <a:avLst/>
          </a:prstGeom>
          <a:noFill/>
          <a:ln/>
          <a:effectLst/>
        </p:spPr>
      </p:pic>
      <p:sp>
        <p:nvSpPr>
          <p:cNvPr id="54" name="pole tekstowe 53"/>
          <p:cNvSpPr txBox="1"/>
          <p:nvPr/>
        </p:nvSpPr>
        <p:spPr>
          <a:xfrm>
            <a:off x="1619672" y="2420888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dephasing</a:t>
            </a:r>
            <a:endParaRPr lang="en-US" sz="2000" dirty="0"/>
          </a:p>
        </p:txBody>
      </p:sp>
      <p:pic>
        <p:nvPicPr>
          <p:cNvPr id="59" name="Obraz 5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58" t="-10911" r="-3258" b="-10911"/>
          <a:stretch>
            <a:fillRect/>
          </a:stretch>
        </p:blipFill>
        <p:spPr bwMode="auto">
          <a:xfrm>
            <a:off x="1043608" y="4365104"/>
            <a:ext cx="2452250" cy="8375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83" name="pole tekstowe 82"/>
          <p:cNvSpPr txBox="1"/>
          <p:nvPr/>
        </p:nvSpPr>
        <p:spPr>
          <a:xfrm>
            <a:off x="5580112" y="2420888"/>
            <a:ext cx="23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Lossy</a:t>
            </a:r>
            <a:r>
              <a:rPr lang="pl-PL" sz="2000" dirty="0" smtClean="0"/>
              <a:t> </a:t>
            </a:r>
            <a:r>
              <a:rPr lang="pl-PL" sz="2000" dirty="0" err="1" smtClean="0"/>
              <a:t>interferometer</a:t>
            </a:r>
            <a:endParaRPr lang="en-US" sz="2000" dirty="0"/>
          </a:p>
        </p:txBody>
      </p:sp>
      <p:cxnSp>
        <p:nvCxnSpPr>
          <p:cNvPr id="85" name="Łącznik prosty 84"/>
          <p:cNvCxnSpPr/>
          <p:nvPr/>
        </p:nvCxnSpPr>
        <p:spPr>
          <a:xfrm>
            <a:off x="683568" y="3356990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>
            <a:off x="1475656" y="4005062"/>
            <a:ext cx="12961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Łącznik prosty 86"/>
          <p:cNvCxnSpPr/>
          <p:nvPr/>
        </p:nvCxnSpPr>
        <p:spPr>
          <a:xfrm>
            <a:off x="1619672" y="3356990"/>
            <a:ext cx="122413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Prostokąt 87"/>
          <p:cNvSpPr/>
          <p:nvPr/>
        </p:nvSpPr>
        <p:spPr>
          <a:xfrm>
            <a:off x="2267744" y="3140966"/>
            <a:ext cx="504056" cy="432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89" name="Obraz 5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09577" y="3246758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Łącznik prosty 89"/>
          <p:cNvCxnSpPr/>
          <p:nvPr/>
        </p:nvCxnSpPr>
        <p:spPr>
          <a:xfrm rot="5400000" flipH="1">
            <a:off x="1567250" y="3193391"/>
            <a:ext cx="545451" cy="855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 rot="5400000" flipH="1" flipV="1">
            <a:off x="1546187" y="3852487"/>
            <a:ext cx="568980" cy="1003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Łącznik prosty 91"/>
          <p:cNvCxnSpPr/>
          <p:nvPr/>
        </p:nvCxnSpPr>
        <p:spPr>
          <a:xfrm flipH="1" flipV="1">
            <a:off x="3290566" y="3765672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V="1">
            <a:off x="3131840" y="3356990"/>
            <a:ext cx="504056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771800" y="3731995"/>
            <a:ext cx="395695" cy="273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Prostokąt 94"/>
          <p:cNvSpPr/>
          <p:nvPr/>
        </p:nvSpPr>
        <p:spPr>
          <a:xfrm>
            <a:off x="3002204" y="3617458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6" name="Łącznik prosty 95"/>
          <p:cNvCxnSpPr/>
          <p:nvPr/>
        </p:nvCxnSpPr>
        <p:spPr>
          <a:xfrm>
            <a:off x="2843808" y="3356990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rostokąt 96"/>
          <p:cNvSpPr/>
          <p:nvPr/>
        </p:nvSpPr>
        <p:spPr>
          <a:xfrm rot="18900000">
            <a:off x="1596772" y="3298086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98" name="Obraz 9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2262" y="3284982"/>
            <a:ext cx="114300" cy="133731"/>
          </a:xfrm>
          <a:prstGeom prst="rect">
            <a:avLst/>
          </a:prstGeom>
          <a:noFill/>
          <a:ln/>
          <a:effectLst/>
        </p:spPr>
      </p:pic>
      <p:sp>
        <p:nvSpPr>
          <p:cNvPr id="99" name="Prostokąt 98"/>
          <p:cNvSpPr/>
          <p:nvPr/>
        </p:nvSpPr>
        <p:spPr>
          <a:xfrm rot="18900000">
            <a:off x="1596772" y="3946158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0" name="Obraz 9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2262" y="3933054"/>
            <a:ext cx="114300" cy="133731"/>
          </a:xfrm>
          <a:prstGeom prst="rect">
            <a:avLst/>
          </a:prstGeom>
          <a:noFill/>
          <a:ln/>
          <a:effectLst/>
        </p:spPr>
      </p:pic>
      <p:cxnSp>
        <p:nvCxnSpPr>
          <p:cNvPr id="101" name="Łącznik prosty 100"/>
          <p:cNvCxnSpPr/>
          <p:nvPr/>
        </p:nvCxnSpPr>
        <p:spPr>
          <a:xfrm flipH="1" flipV="1">
            <a:off x="1130326" y="3765672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1043608" y="3356990"/>
            <a:ext cx="576064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>
          <a:xfrm flipV="1">
            <a:off x="755576" y="3789038"/>
            <a:ext cx="28106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Prostokąt 103"/>
          <p:cNvSpPr/>
          <p:nvPr/>
        </p:nvSpPr>
        <p:spPr>
          <a:xfrm>
            <a:off x="827584" y="3645022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8" name="Obraz 10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4128" y="4365104"/>
            <a:ext cx="2311884" cy="70523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58" name="pole tekstowe 57"/>
          <p:cNvSpPr txBox="1"/>
          <p:nvPr/>
        </p:nvSpPr>
        <p:spPr>
          <a:xfrm>
            <a:off x="827584" y="1052736"/>
            <a:ext cx="297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A </a:t>
            </a:r>
            <a:r>
              <a:rPr lang="pl-PL" sz="2000" b="1" dirty="0" err="1" smtClean="0"/>
              <a:t>semi-definite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programm</a:t>
            </a:r>
            <a:endParaRPr lang="en-US" sz="2000" b="1" dirty="0"/>
          </a:p>
        </p:txBody>
      </p:sp>
      <p:grpSp>
        <p:nvGrpSpPr>
          <p:cNvPr id="55" name="Grupa 83"/>
          <p:cNvGrpSpPr/>
          <p:nvPr/>
        </p:nvGrpSpPr>
        <p:grpSpPr>
          <a:xfrm>
            <a:off x="5220072" y="2780928"/>
            <a:ext cx="2952328" cy="1217052"/>
            <a:chOff x="1173244" y="4752710"/>
            <a:chExt cx="2952328" cy="1217052"/>
          </a:xfrm>
        </p:grpSpPr>
        <p:cxnSp>
          <p:nvCxnSpPr>
            <p:cNvPr id="56" name="Łącznik prosty 55"/>
            <p:cNvCxnSpPr/>
            <p:nvPr/>
          </p:nvCxnSpPr>
          <p:spPr>
            <a:xfrm>
              <a:off x="1173244" y="518475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>
              <a:off x="1965332" y="583282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>
            <a:xfrm>
              <a:off x="2109348" y="518475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Prostokąt 64"/>
            <p:cNvSpPr/>
            <p:nvPr/>
          </p:nvSpPr>
          <p:spPr>
            <a:xfrm>
              <a:off x="2757420" y="496873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66" name="Obraz 5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899253" y="507452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7" name="Łącznik prosty 66"/>
            <p:cNvCxnSpPr/>
            <p:nvPr/>
          </p:nvCxnSpPr>
          <p:spPr>
            <a:xfrm rot="5400000" flipH="1">
              <a:off x="2056926" y="502115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 rot="5400000" flipH="1" flipV="1">
              <a:off x="2035863" y="568025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Łącznik prosty 68"/>
            <p:cNvCxnSpPr/>
            <p:nvPr/>
          </p:nvCxnSpPr>
          <p:spPr>
            <a:xfrm flipH="1" flipV="1">
              <a:off x="378024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 flipV="1">
              <a:off x="3621516" y="518475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 flipV="1">
              <a:off x="3261476" y="555976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Prostokąt 71"/>
            <p:cNvSpPr/>
            <p:nvPr/>
          </p:nvSpPr>
          <p:spPr>
            <a:xfrm>
              <a:off x="3491880" y="54452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73" name="Łącznik prosty 72"/>
            <p:cNvCxnSpPr/>
            <p:nvPr/>
          </p:nvCxnSpPr>
          <p:spPr>
            <a:xfrm>
              <a:off x="3333484" y="518475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Prostokąt 73"/>
            <p:cNvSpPr/>
            <p:nvPr/>
          </p:nvSpPr>
          <p:spPr>
            <a:xfrm rot="-2700000">
              <a:off x="2086448" y="512585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75" name="Obraz 7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11274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6" name="Prostokąt 75"/>
            <p:cNvSpPr/>
            <p:nvPr/>
          </p:nvSpPr>
          <p:spPr>
            <a:xfrm rot="-2700000">
              <a:off x="2086448" y="57739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77" name="Obraz 76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76082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8" name="Łącznik prosty 77"/>
            <p:cNvCxnSpPr/>
            <p:nvPr/>
          </p:nvCxnSpPr>
          <p:spPr>
            <a:xfrm flipH="1" flipV="1">
              <a:off x="162000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Łącznik prosty 78"/>
            <p:cNvCxnSpPr/>
            <p:nvPr/>
          </p:nvCxnSpPr>
          <p:spPr>
            <a:xfrm flipV="1">
              <a:off x="1533284" y="518475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 flipV="1">
              <a:off x="1245252" y="561680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Prostokąt 80"/>
            <p:cNvSpPr/>
            <p:nvPr/>
          </p:nvSpPr>
          <p:spPr>
            <a:xfrm>
              <a:off x="1317260" y="547278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82" name="pole tekstowe 81"/>
          <p:cNvSpPr txBox="1"/>
          <p:nvPr/>
        </p:nvSpPr>
        <p:spPr>
          <a:xfrm>
            <a:off x="1115616" y="5517232"/>
            <a:ext cx="589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dephasing</a:t>
            </a:r>
            <a:r>
              <a:rPr lang="pl-PL" sz="2000" dirty="0" smtClean="0"/>
              <a:t> </a:t>
            </a:r>
            <a:r>
              <a:rPr lang="pl-PL" sz="2000" dirty="0" smtClean="0"/>
              <a:t>= </a:t>
            </a:r>
            <a:r>
              <a:rPr lang="pl-PL" sz="2000" dirty="0" err="1" smtClean="0"/>
              <a:t>losses</a:t>
            </a:r>
            <a:r>
              <a:rPr lang="pl-PL" sz="2000" dirty="0" smtClean="0"/>
              <a:t> </a:t>
            </a:r>
            <a:r>
              <a:rPr lang="pl-PL" sz="2000" dirty="0" smtClean="0"/>
              <a:t>+ </a:t>
            </a:r>
            <a:r>
              <a:rPr lang="pl-PL" sz="2000" dirty="0" err="1" smtClean="0"/>
              <a:t>sending</a:t>
            </a:r>
            <a:r>
              <a:rPr lang="pl-PL" sz="2000" dirty="0" smtClean="0"/>
              <a:t> back </a:t>
            </a:r>
            <a:r>
              <a:rPr lang="pl-PL" sz="2000" dirty="0" err="1" smtClean="0"/>
              <a:t>decohered</a:t>
            </a:r>
            <a:r>
              <a:rPr lang="pl-PL" sz="2000" dirty="0" smtClean="0"/>
              <a:t> </a:t>
            </a:r>
            <a:r>
              <a:rPr lang="pl-PL" sz="2000" dirty="0" err="1" smtClean="0"/>
              <a:t>photons</a:t>
            </a:r>
            <a:r>
              <a:rPr lang="pl-PL" sz="2000" dirty="0" smtClean="0"/>
              <a:t> </a:t>
            </a:r>
            <a:endParaRPr lang="en-US" sz="2000" dirty="0"/>
          </a:p>
        </p:txBody>
      </p:sp>
      <p:cxnSp>
        <p:nvCxnSpPr>
          <p:cNvPr id="105" name="Łącznik prosty 104"/>
          <p:cNvCxnSpPr/>
          <p:nvPr/>
        </p:nvCxnSpPr>
        <p:spPr>
          <a:xfrm>
            <a:off x="1835696" y="2924944"/>
            <a:ext cx="36004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Łącznik prosty ze strzałką 106"/>
          <p:cNvCxnSpPr/>
          <p:nvPr/>
        </p:nvCxnSpPr>
        <p:spPr>
          <a:xfrm>
            <a:off x="2195736" y="2924944"/>
            <a:ext cx="0" cy="432048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Łącznik prosty 109"/>
          <p:cNvCxnSpPr/>
          <p:nvPr/>
        </p:nvCxnSpPr>
        <p:spPr>
          <a:xfrm>
            <a:off x="1907704" y="3573016"/>
            <a:ext cx="288032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Łącznik prosty ze strzałką 111"/>
          <p:cNvCxnSpPr/>
          <p:nvPr/>
        </p:nvCxnSpPr>
        <p:spPr>
          <a:xfrm>
            <a:off x="2195736" y="3645024"/>
            <a:ext cx="0" cy="360040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3" name="Obraz 11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5517232"/>
            <a:ext cx="787909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7020272" y="1412776"/>
            <a:ext cx="1512168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1"/>
          <p:cNvSpPr txBox="1">
            <a:spLocks/>
          </p:cNvSpPr>
          <p:nvPr/>
        </p:nvSpPr>
        <p:spPr>
          <a:xfrm>
            <a:off x="179512" y="0"/>
            <a:ext cx="864096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err="1" smtClean="0">
                <a:latin typeface="+mj-lt"/>
                <a:ea typeface="+mj-ea"/>
                <a:cs typeface="+mj-cs"/>
              </a:rPr>
              <a:t>Explicit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example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 of a quantum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1772816"/>
            <a:ext cx="84969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upa 40"/>
          <p:cNvGrpSpPr/>
          <p:nvPr/>
        </p:nvGrpSpPr>
        <p:grpSpPr>
          <a:xfrm>
            <a:off x="395536" y="2348880"/>
            <a:ext cx="8527668" cy="1214831"/>
            <a:chOff x="395536" y="2348880"/>
            <a:chExt cx="8527668" cy="1214831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712" y="2420888"/>
              <a:ext cx="2996586" cy="53320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pole tekstowe 41"/>
            <p:cNvSpPr txBox="1"/>
            <p:nvPr/>
          </p:nvSpPr>
          <p:spPr>
            <a:xfrm>
              <a:off x="5364088" y="2492896"/>
              <a:ext cx="3559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photon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lost</a:t>
              </a:r>
              <a:r>
                <a:rPr lang="pl-PL" sz="2000" dirty="0" smtClean="0"/>
                <a:t>  </a:t>
              </a:r>
              <a:r>
                <a:rPr lang="pl-PL" sz="2000" dirty="0" err="1" smtClean="0"/>
                <a:t>with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probability</a:t>
              </a:r>
              <a:r>
                <a:rPr lang="pl-PL" sz="2000" dirty="0" smtClean="0"/>
                <a:t> 1/2</a:t>
              </a:r>
              <a:endParaRPr lang="en-US" sz="2000" dirty="0"/>
            </a:p>
          </p:txBody>
        </p:sp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15816" y="3212976"/>
              <a:ext cx="2335417" cy="3305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5536" y="3284984"/>
              <a:ext cx="1853614" cy="27872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31640" y="2564904"/>
              <a:ext cx="330033" cy="2783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Prostokąt 57"/>
            <p:cNvSpPr/>
            <p:nvPr/>
          </p:nvSpPr>
          <p:spPr>
            <a:xfrm>
              <a:off x="1115616" y="2348880"/>
              <a:ext cx="792088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5536" y="2564904"/>
              <a:ext cx="659685" cy="27880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4" name="Grupa 43"/>
          <p:cNvGrpSpPr/>
          <p:nvPr/>
        </p:nvGrpSpPr>
        <p:grpSpPr>
          <a:xfrm>
            <a:off x="395536" y="4149080"/>
            <a:ext cx="3761319" cy="999345"/>
            <a:chOff x="395536" y="4149080"/>
            <a:chExt cx="3761319" cy="999345"/>
          </a:xfrm>
        </p:grpSpPr>
        <p:sp>
          <p:nvSpPr>
            <p:cNvPr id="63" name="Prostokąt 62"/>
            <p:cNvSpPr/>
            <p:nvPr/>
          </p:nvSpPr>
          <p:spPr>
            <a:xfrm>
              <a:off x="3364767" y="4212321"/>
              <a:ext cx="792088" cy="93610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Obraz 67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5536" y="4149080"/>
              <a:ext cx="2791054" cy="6090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Obraz 7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52799" y="4572361"/>
              <a:ext cx="177059" cy="2012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Obraz 69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14580" y="4830688"/>
              <a:ext cx="2183205" cy="27880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4" name="Obraz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00871" y="4356337"/>
            <a:ext cx="2996586" cy="533201"/>
          </a:xfrm>
          <a:prstGeom prst="rect">
            <a:avLst/>
          </a:prstGeom>
          <a:noFill/>
          <a:ln/>
          <a:effectLst/>
        </p:spPr>
      </p:pic>
      <p:pic>
        <p:nvPicPr>
          <p:cNvPr id="85" name="Obraz 8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790" y="5301207"/>
            <a:ext cx="6748288" cy="608915"/>
          </a:xfrm>
          <a:prstGeom prst="rect">
            <a:avLst/>
          </a:prstGeom>
          <a:noFill/>
          <a:ln/>
          <a:effectLst/>
        </p:spPr>
      </p:pic>
      <p:grpSp>
        <p:nvGrpSpPr>
          <p:cNvPr id="46" name="Grupa 45"/>
          <p:cNvGrpSpPr/>
          <p:nvPr/>
        </p:nvGrpSpPr>
        <p:grpSpPr>
          <a:xfrm>
            <a:off x="539797" y="5733256"/>
            <a:ext cx="8093144" cy="709760"/>
            <a:chOff x="539797" y="5733256"/>
            <a:chExt cx="8093144" cy="709760"/>
          </a:xfrm>
        </p:grpSpPr>
        <p:sp>
          <p:nvSpPr>
            <p:cNvPr id="78" name="Nawias klamrowy otwierający 77"/>
            <p:cNvSpPr/>
            <p:nvPr/>
          </p:nvSpPr>
          <p:spPr>
            <a:xfrm rot="5400000" flipH="1">
              <a:off x="2915816" y="4725144"/>
              <a:ext cx="288032" cy="2304256"/>
            </a:xfrm>
            <a:prstGeom prst="leftBrace">
              <a:avLst>
                <a:gd name="adj1" fmla="val 97222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Obraz 81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9797" y="6165303"/>
              <a:ext cx="8093144" cy="27771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0" name="Grupa 39"/>
          <p:cNvGrpSpPr/>
          <p:nvPr/>
        </p:nvGrpSpPr>
        <p:grpSpPr>
          <a:xfrm>
            <a:off x="251520" y="836712"/>
            <a:ext cx="8640960" cy="2808312"/>
            <a:chOff x="251520" y="836712"/>
            <a:chExt cx="8640960" cy="2808312"/>
          </a:xfrm>
        </p:grpSpPr>
        <p:pic>
          <p:nvPicPr>
            <p:cNvPr id="5" name="Obraz 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544" y="1628800"/>
              <a:ext cx="2083312" cy="6355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6" name="pole tekstowe 5"/>
            <p:cNvSpPr txBox="1"/>
            <p:nvPr/>
          </p:nvSpPr>
          <p:spPr>
            <a:xfrm>
              <a:off x="5652120" y="980728"/>
              <a:ext cx="3147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we will </a:t>
              </a:r>
              <a:r>
                <a:rPr lang="pl-PL" sz="2000" dirty="0" err="1" smtClean="0"/>
                <a:t>prove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this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bound</a:t>
              </a:r>
              <a:r>
                <a:rPr lang="pl-PL" sz="2000" dirty="0" smtClean="0"/>
                <a:t> for </a:t>
              </a:r>
              <a:endParaRPr lang="en-US" sz="2000" dirty="0"/>
            </a:p>
          </p:txBody>
        </p:sp>
        <p:pic>
          <p:nvPicPr>
            <p:cNvPr id="8" name="Obraz 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96136" y="1700808"/>
              <a:ext cx="838202" cy="2788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64288" y="1556792"/>
              <a:ext cx="1193587" cy="60975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Łącznik prosty 15"/>
            <p:cNvCxnSpPr/>
            <p:nvPr/>
          </p:nvCxnSpPr>
          <p:spPr>
            <a:xfrm>
              <a:off x="3779912" y="1916830"/>
              <a:ext cx="1584176" cy="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3779912" y="1268760"/>
              <a:ext cx="158417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Prostokąt 17"/>
            <p:cNvSpPr/>
            <p:nvPr/>
          </p:nvSpPr>
          <p:spPr>
            <a:xfrm>
              <a:off x="4572000" y="1052734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19" name="Obraz 5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713833" y="1158526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Łącznik prosty 19"/>
            <p:cNvCxnSpPr/>
            <p:nvPr/>
          </p:nvCxnSpPr>
          <p:spPr>
            <a:xfrm rot="5400000" flipH="1">
              <a:off x="3871506" y="1105159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 flipV="1">
              <a:off x="3850443" y="1764255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>
            <a:xfrm rot="18900000">
              <a:off x="3901028" y="120985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96518" y="119675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Prostokąt 28"/>
            <p:cNvSpPr/>
            <p:nvPr/>
          </p:nvSpPr>
          <p:spPr>
            <a:xfrm rot="18900000">
              <a:off x="3901028" y="1857926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0" name="Obraz 29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96518" y="1844822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1412776"/>
              <a:ext cx="583695" cy="2788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1" name="pole tekstowe 50"/>
            <p:cNvSpPr txBox="1"/>
            <p:nvPr/>
          </p:nvSpPr>
          <p:spPr>
            <a:xfrm>
              <a:off x="323528" y="980728"/>
              <a:ext cx="2289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 err="1" smtClean="0"/>
                <a:t>lossy</a:t>
              </a:r>
              <a:r>
                <a:rPr lang="pl-PL" sz="2000" b="1" dirty="0" smtClean="0"/>
                <a:t> interferometr:</a:t>
              </a:r>
              <a:endParaRPr lang="en-US" sz="2000" b="1" dirty="0"/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3707904" y="9087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3707904" y="1628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Prostokąt 82"/>
            <p:cNvSpPr/>
            <p:nvPr/>
          </p:nvSpPr>
          <p:spPr>
            <a:xfrm>
              <a:off x="251520" y="908720"/>
              <a:ext cx="8640960" cy="273630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251520" y="3645024"/>
            <a:ext cx="8640960" cy="2952328"/>
            <a:chOff x="251520" y="3645024"/>
            <a:chExt cx="8640960" cy="2952328"/>
          </a:xfrm>
        </p:grpSpPr>
        <p:sp>
          <p:nvSpPr>
            <p:cNvPr id="62" name="pole tekstowe 61"/>
            <p:cNvSpPr txBox="1"/>
            <p:nvPr/>
          </p:nvSpPr>
          <p:spPr>
            <a:xfrm>
              <a:off x="251520" y="3645024"/>
              <a:ext cx="2409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 smtClean="0"/>
                <a:t>quantum </a:t>
              </a:r>
              <a:r>
                <a:rPr lang="pl-PL" sz="2000" b="1" dirty="0" err="1" smtClean="0"/>
                <a:t>simulation</a:t>
              </a:r>
              <a:r>
                <a:rPr lang="pl-PL" sz="2000" b="1" dirty="0" smtClean="0"/>
                <a:t>:</a:t>
              </a:r>
              <a:endParaRPr lang="en-US" sz="2000" b="1" dirty="0"/>
            </a:p>
          </p:txBody>
        </p:sp>
        <p:sp>
          <p:nvSpPr>
            <p:cNvPr id="84" name="Prostokąt 83"/>
            <p:cNvSpPr/>
            <p:nvPr/>
          </p:nvSpPr>
          <p:spPr>
            <a:xfrm>
              <a:off x="251520" y="3645024"/>
              <a:ext cx="8640960" cy="295232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Obraz 4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008" y="3176983"/>
            <a:ext cx="8028671" cy="5474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1" y="0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 Quantum </a:t>
            </a:r>
            <a:r>
              <a:rPr lang="pl-PL" sz="3600" b="1" dirty="0" err="1" smtClean="0"/>
              <a:t>enhncement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in</a:t>
            </a:r>
            <a:r>
              <a:rPr lang="pl-PL" sz="3600" b="1" dirty="0" smtClean="0"/>
              <a:t> an  </a:t>
            </a:r>
            <a:r>
              <a:rPr lang="pl-PL" sz="3600" b="1" dirty="0" err="1" smtClean="0"/>
              <a:t>imperfect</a:t>
            </a:r>
            <a:r>
              <a:rPr lang="pl-PL" sz="3600" b="1" dirty="0" smtClean="0"/>
              <a:t> </a:t>
            </a:r>
            <a:br>
              <a:rPr lang="pl-PL" sz="3600" b="1" dirty="0" smtClean="0"/>
            </a:br>
            <a:r>
              <a:rPr lang="pl-PL" sz="3600" b="1" dirty="0" err="1" smtClean="0"/>
              <a:t>Mach-Zehnder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interferometer</a:t>
            </a:r>
            <a:endParaRPr lang="en-US" sz="2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448766" y="1196751"/>
            <a:ext cx="1008112" cy="2796863"/>
            <a:chOff x="3448766" y="1196751"/>
            <a:chExt cx="1008112" cy="2796863"/>
          </a:xfrm>
        </p:grpSpPr>
        <p:sp>
          <p:nvSpPr>
            <p:cNvPr id="6" name="pole tekstowe 5"/>
            <p:cNvSpPr txBox="1"/>
            <p:nvPr/>
          </p:nvSpPr>
          <p:spPr>
            <a:xfrm>
              <a:off x="3592782" y="356156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 </a:t>
              </a:r>
              <a:r>
                <a:rPr lang="pl-PL" dirty="0" err="1" smtClean="0"/>
                <a:t>loss</a:t>
              </a:r>
              <a:endParaRPr lang="en-US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448766" y="1196751"/>
              <a:ext cx="1008112" cy="279686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4448561" y="1196751"/>
            <a:ext cx="1728192" cy="2821650"/>
            <a:chOff x="4448561" y="1196751"/>
            <a:chExt cx="1728192" cy="2821650"/>
          </a:xfrm>
        </p:grpSpPr>
        <p:sp>
          <p:nvSpPr>
            <p:cNvPr id="9" name="pole tekstowe 8"/>
            <p:cNvSpPr txBox="1"/>
            <p:nvPr/>
          </p:nvSpPr>
          <p:spPr>
            <a:xfrm>
              <a:off x="4448561" y="337207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 </a:t>
              </a:r>
              <a:r>
                <a:rPr lang="pl-PL" dirty="0" err="1" smtClean="0"/>
                <a:t>imperfect</a:t>
              </a:r>
              <a:r>
                <a:rPr lang="pl-PL" dirty="0" smtClean="0"/>
                <a:t> </a:t>
              </a:r>
              <a:r>
                <a:rPr lang="pl-PL" dirty="0" err="1" smtClean="0"/>
                <a:t>visibility</a:t>
              </a:r>
              <a:endParaRPr lang="en-US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744910" y="1196751"/>
              <a:ext cx="1152128" cy="279686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539552" y="4653136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What</a:t>
            </a:r>
            <a:r>
              <a:rPr lang="pl-PL" sz="2000" b="1" dirty="0" smtClean="0"/>
              <a:t> 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maximal</a:t>
            </a:r>
            <a:r>
              <a:rPr lang="pl-PL" sz="2000" b="1" dirty="0" smtClean="0"/>
              <a:t> quantum </a:t>
            </a:r>
            <a:r>
              <a:rPr lang="pl-PL" sz="2000" b="1" dirty="0" err="1" smtClean="0"/>
              <a:t>enhanced</a:t>
            </a:r>
            <a:r>
              <a:rPr lang="pl-PL" sz="2000" b="1" dirty="0" smtClean="0"/>
              <a:t> precision we </a:t>
            </a:r>
            <a:r>
              <a:rPr lang="pl-PL" sz="2000" b="1" dirty="0" err="1" smtClean="0"/>
              <a:t>can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get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using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non-classical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states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light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with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fixed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total</a:t>
            </a:r>
            <a:r>
              <a:rPr lang="pl-PL" sz="2000" b="1" dirty="0" smtClean="0"/>
              <a:t> energy </a:t>
            </a:r>
            <a:r>
              <a:rPr lang="pl-PL" sz="2000" b="1" dirty="0" err="1" smtClean="0"/>
              <a:t>at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input</a:t>
            </a:r>
            <a:r>
              <a:rPr lang="pl-PL" sz="2000" b="1" dirty="0" smtClean="0"/>
              <a:t>?</a:t>
            </a:r>
            <a:endParaRPr lang="pl-PL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" name="Obraz 19" descr="interferometer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1268760"/>
            <a:ext cx="6526079" cy="2520280"/>
          </a:xfrm>
          <a:prstGeom prst="rect">
            <a:avLst/>
          </a:prstGeom>
        </p:spPr>
      </p:pic>
      <p:grpSp>
        <p:nvGrpSpPr>
          <p:cNvPr id="25" name="Grupa 24"/>
          <p:cNvGrpSpPr/>
          <p:nvPr/>
        </p:nvGrpSpPr>
        <p:grpSpPr>
          <a:xfrm>
            <a:off x="683568" y="4077072"/>
            <a:ext cx="7486378" cy="483488"/>
            <a:chOff x="683568" y="4077072"/>
            <a:chExt cx="7486378" cy="483488"/>
          </a:xfrm>
        </p:grpSpPr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99992" y="4149080"/>
              <a:ext cx="2194564" cy="4114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pole tekstowe 14"/>
            <p:cNvSpPr txBox="1"/>
            <p:nvPr/>
          </p:nvSpPr>
          <p:spPr>
            <a:xfrm>
              <a:off x="683568" y="4077072"/>
              <a:ext cx="1785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for </a:t>
              </a:r>
              <a:r>
                <a:rPr lang="pl-PL" dirty="0" err="1" smtClean="0"/>
                <a:t>classical</a:t>
              </a:r>
              <a:r>
                <a:rPr lang="pl-PL" dirty="0" smtClean="0"/>
                <a:t> </a:t>
              </a:r>
              <a:r>
                <a:rPr lang="pl-PL" dirty="0" err="1" smtClean="0"/>
                <a:t>light</a:t>
              </a:r>
              <a:r>
                <a:rPr lang="pl-PL" dirty="0" smtClean="0"/>
                <a:t>:</a:t>
              </a:r>
              <a:endParaRPr lang="en-US" dirty="0"/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55776" y="4149080"/>
              <a:ext cx="1532086" cy="2510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pole tekstowe 23"/>
            <p:cNvSpPr txBox="1"/>
            <p:nvPr/>
          </p:nvSpPr>
          <p:spPr>
            <a:xfrm>
              <a:off x="7020272" y="4149080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shot</a:t>
              </a:r>
              <a:r>
                <a:rPr lang="pl-PL" dirty="0" smtClean="0"/>
                <a:t> </a:t>
              </a:r>
              <a:r>
                <a:rPr lang="pl-PL" dirty="0" err="1" smtClean="0"/>
                <a:t>noise</a:t>
              </a:r>
              <a:endParaRPr lang="en-US" dirty="0"/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395536" y="5589240"/>
            <a:ext cx="7740353" cy="739825"/>
            <a:chOff x="395536" y="5589240"/>
            <a:chExt cx="7740353" cy="739825"/>
          </a:xfrm>
        </p:grpSpPr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5576" y="5589240"/>
              <a:ext cx="1463503" cy="4114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8" name="pole tekstowe 27"/>
            <p:cNvSpPr txBox="1"/>
            <p:nvPr/>
          </p:nvSpPr>
          <p:spPr>
            <a:xfrm>
              <a:off x="395536" y="6021288"/>
              <a:ext cx="2771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Quantum </a:t>
              </a:r>
              <a:r>
                <a:rPr lang="pl-PL" sz="1400" dirty="0" err="1" smtClean="0"/>
                <a:t>Cramer-Rao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bound</a:t>
              </a:r>
              <a:endParaRPr lang="en-US" sz="1400" dirty="0"/>
            </a:p>
          </p:txBody>
        </p:sp>
        <p:pic>
          <p:nvPicPr>
            <p:cNvPr id="30" name="Obraz 2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15816" y="5661248"/>
              <a:ext cx="1966128" cy="297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1" name="pole tekstowe 30"/>
            <p:cNvSpPr txBox="1"/>
            <p:nvPr/>
          </p:nvSpPr>
          <p:spPr>
            <a:xfrm>
              <a:off x="2843808" y="6021288"/>
              <a:ext cx="2771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Quantum Fisher </a:t>
              </a:r>
              <a:r>
                <a:rPr lang="pl-PL" sz="1400" dirty="0" err="1" smtClean="0"/>
                <a:t>Information</a:t>
              </a:r>
              <a:endParaRPr lang="en-US" sz="1400" dirty="0"/>
            </a:p>
          </p:txBody>
        </p:sp>
        <p:pic>
          <p:nvPicPr>
            <p:cNvPr id="33" name="Obraz 3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096" y="5589240"/>
              <a:ext cx="2331924" cy="38819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pole tekstowe 33"/>
            <p:cNvSpPr txBox="1"/>
            <p:nvPr/>
          </p:nvSpPr>
          <p:spPr>
            <a:xfrm>
              <a:off x="5364088" y="6021288"/>
              <a:ext cx="2771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err="1" smtClean="0"/>
                <a:t>Symmetric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logarithmic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derrivative</a:t>
              </a:r>
              <a:endParaRPr lang="en-US" sz="1400" dirty="0"/>
            </a:p>
          </p:txBody>
        </p:sp>
      </p:grpSp>
      <p:sp>
        <p:nvSpPr>
          <p:cNvPr id="35" name="pole tekstowe 34"/>
          <p:cNvSpPr txBox="1"/>
          <p:nvPr/>
        </p:nvSpPr>
        <p:spPr>
          <a:xfrm>
            <a:off x="2371169" y="6335891"/>
            <a:ext cx="3505426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Maximize</a:t>
            </a:r>
            <a:r>
              <a:rPr lang="pl-PL" sz="2000" b="1" dirty="0" smtClean="0"/>
              <a:t> </a:t>
            </a:r>
            <a:r>
              <a:rPr lang="pl-PL" sz="2000" b="1" i="1" dirty="0" smtClean="0"/>
              <a:t>F</a:t>
            </a:r>
            <a:r>
              <a:rPr lang="pl-PL" sz="2000" b="1" baseline="-25000" dirty="0" smtClean="0"/>
              <a:t>Q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over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input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states</a:t>
            </a:r>
            <a:endParaRPr lang="pl-PL" sz="2000" b="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51520" y="188640"/>
            <a:ext cx="86044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Saturating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bounds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is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simple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!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56" t="-11329" r="-3456" b="-11329"/>
          <a:stretch>
            <a:fillRect/>
          </a:stretch>
        </p:blipFill>
        <p:spPr bwMode="auto">
          <a:xfrm>
            <a:off x="611560" y="1556792"/>
            <a:ext cx="2227310" cy="779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Prostokąt 30"/>
          <p:cNvSpPr/>
          <p:nvPr/>
        </p:nvSpPr>
        <p:spPr>
          <a:xfrm>
            <a:off x="467544" y="4725144"/>
            <a:ext cx="828092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/>
              <a:t>Weak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squezing</a:t>
            </a:r>
            <a:r>
              <a:rPr lang="pl-PL" sz="2800" b="1" dirty="0" smtClean="0"/>
              <a:t> + </a:t>
            </a:r>
            <a:r>
              <a:rPr lang="pl-PL" sz="2800" b="1" dirty="0" err="1" smtClean="0"/>
              <a:t>simple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measurement</a:t>
            </a:r>
            <a:r>
              <a:rPr lang="pl-PL" sz="2800" b="1" dirty="0" smtClean="0"/>
              <a:t>  + </a:t>
            </a:r>
            <a:r>
              <a:rPr lang="pl-PL" sz="2800" b="1" dirty="0" err="1" smtClean="0"/>
              <a:t>simple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estimator</a:t>
            </a:r>
            <a:r>
              <a:rPr lang="pl-PL" sz="2800" b="1" dirty="0" smtClean="0"/>
              <a:t>  = </a:t>
            </a:r>
            <a:r>
              <a:rPr lang="pl-PL" sz="2800" b="1" dirty="0" err="1" smtClean="0"/>
              <a:t>optimal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strategy</a:t>
            </a:r>
            <a:r>
              <a:rPr lang="pl-PL" sz="2800" b="1" dirty="0" smtClean="0"/>
              <a:t>! </a:t>
            </a:r>
            <a:endParaRPr lang="en-US" sz="2800" b="1" dirty="0"/>
          </a:p>
        </p:txBody>
      </p:sp>
      <p:sp>
        <p:nvSpPr>
          <p:cNvPr id="43" name="Prostokąt 42"/>
          <p:cNvSpPr/>
          <p:nvPr/>
        </p:nvSpPr>
        <p:spPr>
          <a:xfrm>
            <a:off x="251520" y="2348880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US" dirty="0"/>
          </a:p>
        </p:txBody>
      </p:sp>
      <p:sp>
        <p:nvSpPr>
          <p:cNvPr id="46" name="Prostokąt 45"/>
          <p:cNvSpPr/>
          <p:nvPr/>
        </p:nvSpPr>
        <p:spPr>
          <a:xfrm>
            <a:off x="467544" y="1196752"/>
            <a:ext cx="2736304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58"/>
          <p:cNvGrpSpPr/>
          <p:nvPr/>
        </p:nvGrpSpPr>
        <p:grpSpPr>
          <a:xfrm>
            <a:off x="3419872" y="1196752"/>
            <a:ext cx="5544616" cy="3096344"/>
            <a:chOff x="3419872" y="1196752"/>
            <a:chExt cx="5544616" cy="3096344"/>
          </a:xfrm>
        </p:grpSpPr>
        <p:cxnSp>
          <p:nvCxnSpPr>
            <p:cNvPr id="10" name="Łącznik prosty 9"/>
            <p:cNvCxnSpPr/>
            <p:nvPr/>
          </p:nvCxnSpPr>
          <p:spPr>
            <a:xfrm>
              <a:off x="4860032" y="177281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5652120" y="242088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5796136" y="177281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6444208" y="155679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14" name="Obraz 5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6041" y="166258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Łącznik prosty 14"/>
            <p:cNvCxnSpPr/>
            <p:nvPr/>
          </p:nvCxnSpPr>
          <p:spPr>
            <a:xfrm rot="5400000" flipH="1">
              <a:off x="5743713" y="153720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5400000" flipH="1" flipV="1">
              <a:off x="5722651" y="226831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 flipV="1">
              <a:off x="746703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V="1">
              <a:off x="7308304" y="177281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6948264" y="214782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7178668" y="20332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7020272" y="177281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1"/>
            <p:cNvSpPr/>
            <p:nvPr/>
          </p:nvSpPr>
          <p:spPr>
            <a:xfrm rot="18900000">
              <a:off x="5773236" y="171391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170080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Prostokąt 23"/>
            <p:cNvSpPr/>
            <p:nvPr/>
          </p:nvSpPr>
          <p:spPr>
            <a:xfrm rot="18900000">
              <a:off x="5773236" y="23619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5" name="Obraz 2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234888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prosty 25"/>
            <p:cNvCxnSpPr/>
            <p:nvPr/>
          </p:nvCxnSpPr>
          <p:spPr>
            <a:xfrm flipH="1" flipV="1">
              <a:off x="530679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5220072" y="177281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flipV="1">
              <a:off x="4932040" y="220486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04048" y="206084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>
            <a:xfrm>
              <a:off x="3635896" y="2420888"/>
              <a:ext cx="792088" cy="216024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a 38"/>
            <p:cNvSpPr/>
            <p:nvPr/>
          </p:nvSpPr>
          <p:spPr>
            <a:xfrm>
              <a:off x="3851920" y="1484784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427984" y="1556792"/>
              <a:ext cx="381586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427984" y="2348880"/>
              <a:ext cx="318624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2996952"/>
              <a:ext cx="2540720" cy="78797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Schemat blokowy: opóźnienie 33"/>
            <p:cNvSpPr/>
            <p:nvPr/>
          </p:nvSpPr>
          <p:spPr>
            <a:xfrm>
              <a:off x="7943524" y="227687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5" name="Schemat blokowy: opóźnienie 34"/>
            <p:cNvSpPr/>
            <p:nvPr/>
          </p:nvSpPr>
          <p:spPr>
            <a:xfrm>
              <a:off x="7943524" y="1484784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6" name="Obraz 8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015532" y="2420888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Obraz 8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15532" y="1628800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Prostokąt 43"/>
            <p:cNvSpPr/>
            <p:nvPr/>
          </p:nvSpPr>
          <p:spPr>
            <a:xfrm>
              <a:off x="3419872" y="3284984"/>
              <a:ext cx="5400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Simple </a:t>
              </a:r>
              <a:r>
                <a:rPr lang="pl-PL" dirty="0" err="1" smtClean="0"/>
                <a:t>estimator</a:t>
              </a:r>
              <a:r>
                <a:rPr lang="pl-PL" dirty="0" smtClean="0"/>
                <a:t> </a:t>
              </a:r>
              <a:r>
                <a:rPr lang="pl-PL" dirty="0" err="1" smtClean="0"/>
                <a:t>based</a:t>
              </a:r>
              <a:r>
                <a:rPr lang="pl-PL" dirty="0" smtClean="0"/>
                <a:t> </a:t>
              </a:r>
              <a:br>
                <a:rPr lang="pl-PL" dirty="0" smtClean="0"/>
              </a:br>
              <a:r>
                <a:rPr lang="pl-PL" dirty="0" smtClean="0"/>
                <a:t>on  </a:t>
              </a:r>
              <a:r>
                <a:rPr lang="pl-PL" i="1" dirty="0" smtClean="0"/>
                <a:t>n</a:t>
              </a:r>
              <a:r>
                <a:rPr lang="pl-PL" baseline="-25000" dirty="0" smtClean="0"/>
                <a:t>1</a:t>
              </a:r>
              <a:r>
                <a:rPr lang="pl-PL" dirty="0" smtClean="0"/>
                <a:t>-</a:t>
              </a:r>
              <a:r>
                <a:rPr lang="pl-PL" i="1" dirty="0" smtClean="0"/>
                <a:t> n</a:t>
              </a:r>
              <a:r>
                <a:rPr lang="pl-PL" baseline="-25000" dirty="0" smtClean="0"/>
                <a:t>2</a:t>
              </a:r>
              <a:r>
                <a:rPr lang="pl-PL" dirty="0" smtClean="0"/>
                <a:t> </a:t>
              </a:r>
              <a:r>
                <a:rPr lang="pl-PL" dirty="0" err="1" smtClean="0"/>
                <a:t>measurement</a:t>
              </a:r>
              <a:r>
                <a:rPr lang="pl-PL" dirty="0" smtClean="0"/>
                <a:t> </a:t>
              </a:r>
            </a:p>
            <a:p>
              <a:pPr algn="r"/>
              <a:r>
                <a:rPr lang="pl-PL" dirty="0" smtClean="0"/>
                <a:t>C. </a:t>
              </a:r>
              <a:r>
                <a:rPr lang="pl-PL" dirty="0" err="1" smtClean="0"/>
                <a:t>Caves</a:t>
              </a:r>
              <a:r>
                <a:rPr lang="pl-PL" dirty="0" smtClean="0"/>
                <a:t>, </a:t>
              </a:r>
              <a:r>
                <a:rPr lang="pl-PL" dirty="0" err="1" smtClean="0"/>
                <a:t>Phys</a:t>
              </a:r>
              <a:r>
                <a:rPr lang="pl-PL" dirty="0" smtClean="0"/>
                <a:t>. </a:t>
              </a:r>
              <a:r>
                <a:rPr lang="pl-PL" dirty="0" err="1" smtClean="0"/>
                <a:t>Rev</a:t>
              </a:r>
              <a:r>
                <a:rPr lang="pl-PL" dirty="0" smtClean="0"/>
                <a:t> D </a:t>
              </a:r>
              <a:r>
                <a:rPr lang="pl-PL" b="1" dirty="0" smtClean="0"/>
                <a:t>23</a:t>
              </a:r>
              <a:r>
                <a:rPr lang="pl-PL" dirty="0" smtClean="0"/>
                <a:t>, 1693 (1981)</a:t>
              </a:r>
              <a:endParaRPr lang="en-US" dirty="0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3563888" y="2780928"/>
              <a:ext cx="1872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For </a:t>
              </a:r>
              <a:r>
                <a:rPr lang="pl-PL" dirty="0" err="1" smtClean="0"/>
                <a:t>strong</a:t>
              </a:r>
              <a:r>
                <a:rPr lang="pl-PL" dirty="0" smtClean="0"/>
                <a:t> </a:t>
              </a:r>
              <a:r>
                <a:rPr lang="pl-PL" dirty="0" err="1" smtClean="0"/>
                <a:t>beams</a:t>
              </a:r>
              <a:r>
                <a:rPr lang="pl-PL" dirty="0" smtClean="0"/>
                <a:t>:</a:t>
              </a:r>
              <a:endParaRPr lang="en-US" dirty="0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3491880" y="1196752"/>
              <a:ext cx="5472608" cy="309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pole tekstowe 48"/>
          <p:cNvSpPr txBox="1"/>
          <p:nvPr/>
        </p:nvSpPr>
        <p:spPr>
          <a:xfrm>
            <a:off x="0" y="3861048"/>
            <a:ext cx="5056077" cy="28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grpSp>
        <p:nvGrpSpPr>
          <p:cNvPr id="51" name="Grupa 50"/>
          <p:cNvGrpSpPr/>
          <p:nvPr/>
        </p:nvGrpSpPr>
        <p:grpSpPr>
          <a:xfrm>
            <a:off x="251520" y="5805264"/>
            <a:ext cx="8892480" cy="1016823"/>
            <a:chOff x="251520" y="5805264"/>
            <a:chExt cx="8892480" cy="1016823"/>
          </a:xfrm>
        </p:grpSpPr>
        <p:sp>
          <p:nvSpPr>
            <p:cNvPr id="48" name="Prostokąt 47"/>
            <p:cNvSpPr/>
            <p:nvPr/>
          </p:nvSpPr>
          <p:spPr>
            <a:xfrm>
              <a:off x="251520" y="5805264"/>
              <a:ext cx="86764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err="1" smtClean="0"/>
                <a:t>The</a:t>
              </a:r>
              <a:r>
                <a:rPr lang="pl-PL" dirty="0" smtClean="0"/>
                <a:t> same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true</a:t>
              </a:r>
              <a:r>
                <a:rPr lang="pl-PL" dirty="0" smtClean="0"/>
                <a:t> for </a:t>
              </a:r>
              <a:r>
                <a:rPr lang="pl-PL" dirty="0" err="1" smtClean="0"/>
                <a:t>dephasing</a:t>
              </a:r>
              <a:r>
                <a:rPr lang="pl-PL" dirty="0" smtClean="0"/>
                <a:t> (</a:t>
              </a:r>
              <a:r>
                <a:rPr lang="pl-PL" dirty="0" err="1" smtClean="0"/>
                <a:t>also</a:t>
              </a:r>
              <a:r>
                <a:rPr lang="pl-PL" dirty="0" smtClean="0"/>
                <a:t> </a:t>
              </a:r>
              <a:r>
                <a:rPr lang="pl-PL" dirty="0" err="1" smtClean="0"/>
                <a:t>atomic</a:t>
              </a:r>
              <a:r>
                <a:rPr lang="pl-PL" dirty="0" smtClean="0"/>
                <a:t> </a:t>
              </a:r>
              <a:r>
                <a:rPr lang="pl-PL" dirty="0" err="1" smtClean="0"/>
                <a:t>dephasing</a:t>
              </a:r>
              <a:r>
                <a:rPr lang="pl-PL" dirty="0" smtClean="0"/>
                <a:t> – spin </a:t>
              </a:r>
              <a:r>
                <a:rPr lang="pl-PL" dirty="0" err="1" smtClean="0"/>
                <a:t>squeezed</a:t>
              </a:r>
              <a:r>
                <a:rPr lang="pl-PL" dirty="0" smtClean="0"/>
                <a:t> </a:t>
              </a:r>
              <a:r>
                <a:rPr lang="pl-PL" dirty="0" err="1" smtClean="0"/>
                <a:t>states</a:t>
              </a:r>
              <a:r>
                <a:rPr lang="pl-PL" dirty="0" smtClean="0"/>
                <a:t> </a:t>
              </a:r>
              <a:r>
                <a:rPr lang="pl-PL" dirty="0" err="1" smtClean="0"/>
                <a:t>are</a:t>
              </a:r>
              <a:r>
                <a:rPr lang="pl-PL" dirty="0" smtClean="0"/>
                <a:t> </a:t>
              </a:r>
              <a:r>
                <a:rPr lang="pl-PL" dirty="0" err="1" smtClean="0"/>
                <a:t>optimal</a:t>
              </a:r>
              <a:r>
                <a:rPr lang="pl-PL" dirty="0" smtClean="0"/>
                <a:t>)</a:t>
              </a:r>
              <a:endParaRPr lang="en-US" dirty="0"/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251520" y="6237312"/>
              <a:ext cx="8892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/>
                <a:t>S. </a:t>
              </a:r>
              <a:r>
                <a:rPr lang="pl-PL" sz="1600" dirty="0" err="1" smtClean="0"/>
                <a:t>Huelga</a:t>
              </a:r>
              <a:r>
                <a:rPr lang="pl-PL" sz="1600" dirty="0" smtClean="0"/>
                <a:t>,</a:t>
              </a:r>
              <a:r>
                <a:rPr lang="da-DK" sz="1600" dirty="0" smtClean="0"/>
                <a:t> et al. Phys. Rev. </a:t>
              </a:r>
              <a:r>
                <a:rPr lang="pl-PL" sz="1600" dirty="0" err="1" smtClean="0"/>
                <a:t>Lett</a:t>
              </a:r>
              <a:r>
                <a:rPr lang="da-DK" sz="1600" dirty="0" smtClean="0"/>
                <a:t> </a:t>
              </a:r>
              <a:r>
                <a:rPr lang="pl-PL" sz="1600" b="1" dirty="0" smtClean="0"/>
                <a:t>79,</a:t>
              </a:r>
              <a:r>
                <a:rPr lang="da-DK" sz="1600" dirty="0" smtClean="0"/>
                <a:t> </a:t>
              </a:r>
              <a:r>
                <a:rPr lang="pl-PL" sz="1600" dirty="0" smtClean="0"/>
                <a:t>3865</a:t>
              </a:r>
              <a:r>
                <a:rPr lang="da-DK" sz="1600" dirty="0" smtClean="0"/>
                <a:t> (</a:t>
              </a:r>
              <a:r>
                <a:rPr lang="pl-PL" sz="1600" dirty="0" smtClean="0"/>
                <a:t>1997</a:t>
              </a:r>
              <a:r>
                <a:rPr lang="da-DK" sz="1600" dirty="0" smtClean="0"/>
                <a:t>)</a:t>
              </a:r>
              <a:r>
                <a:rPr lang="pl-PL" sz="1600" dirty="0" smtClean="0"/>
                <a:t>, </a:t>
              </a:r>
              <a:r>
                <a:rPr lang="pt-BR" sz="1600" dirty="0" smtClean="0"/>
                <a:t> </a:t>
              </a:r>
              <a:r>
                <a:rPr lang="pt-BR" sz="1600" dirty="0" smtClean="0"/>
                <a:t>B. M. Escher, R. L. de Matos Filho, L. Davidovich </a:t>
              </a:r>
              <a:r>
                <a:rPr lang="en-US" sz="1600" i="1" dirty="0" smtClean="0"/>
                <a:t>Nature Phys.</a:t>
              </a:r>
              <a:r>
                <a:rPr lang="pl-PL" sz="1600" i="1" dirty="0" smtClean="0"/>
                <a:t> </a:t>
              </a:r>
              <a:r>
                <a:rPr lang="en-US" sz="1600" dirty="0" smtClean="0"/>
                <a:t>7</a:t>
              </a:r>
              <a:r>
                <a:rPr lang="en-US" sz="1600" dirty="0" smtClean="0"/>
                <a:t>, 406–411 (2011</a:t>
              </a:r>
              <a:r>
                <a:rPr lang="en-US" sz="1600" dirty="0" smtClean="0"/>
                <a:t>)</a:t>
              </a:r>
              <a:r>
                <a:rPr lang="pl-PL" sz="1600" dirty="0" smtClean="0"/>
                <a:t>, </a:t>
              </a:r>
              <a:r>
                <a:rPr lang="en-US" sz="1600" dirty="0" smtClean="0"/>
                <a:t>D. </a:t>
              </a:r>
              <a:r>
                <a:rPr lang="en-US" sz="1600" dirty="0" err="1" smtClean="0"/>
                <a:t>Ulam-Orgikh</a:t>
              </a:r>
              <a:r>
                <a:rPr lang="en-US" sz="1600" dirty="0" smtClean="0"/>
                <a:t> and M. Kitagawa, Phys. Rev. A </a:t>
              </a:r>
              <a:r>
                <a:rPr lang="en-US" sz="1600" b="1" dirty="0" smtClean="0"/>
                <a:t>64, </a:t>
              </a:r>
              <a:r>
                <a:rPr lang="en-US" sz="1600" b="1" dirty="0" smtClean="0"/>
                <a:t>052106</a:t>
              </a:r>
              <a:r>
                <a:rPr lang="pl-PL" sz="1600" b="1" dirty="0" smtClean="0"/>
                <a:t> </a:t>
              </a:r>
              <a:r>
                <a:rPr lang="en-US" sz="1600" dirty="0" smtClean="0"/>
                <a:t>(2001).</a:t>
              </a:r>
              <a:r>
                <a:rPr lang="pl-PL" sz="1600" dirty="0" smtClean="0"/>
                <a:t> </a:t>
              </a:r>
              <a:endParaRPr lang="da-DK" sz="16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51"/>
          <p:cNvGrpSpPr/>
          <p:nvPr/>
        </p:nvGrpSpPr>
        <p:grpSpPr>
          <a:xfrm>
            <a:off x="179512" y="4365104"/>
            <a:ext cx="5717236" cy="1304925"/>
            <a:chOff x="395536" y="5229200"/>
            <a:chExt cx="5717236" cy="13049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805264"/>
              <a:ext cx="1828804" cy="43129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GEO600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interferometer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at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quantum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GEO 600 S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56792"/>
            <a:ext cx="4125265" cy="252028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6876256" y="4797152"/>
            <a:ext cx="18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+10dB </a:t>
            </a:r>
            <a:r>
              <a:rPr lang="pl-PL" dirty="0" err="1" smtClean="0"/>
              <a:t>squeezed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876256" y="4437112"/>
            <a:ext cx="1493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coherent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US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6084168" y="501317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 cstate="print"/>
          <a:srcRect l="615" r="1229" b="1853"/>
          <a:stretch>
            <a:fillRect/>
          </a:stretch>
        </p:blipFill>
        <p:spPr bwMode="auto">
          <a:xfrm>
            <a:off x="4283968" y="1412776"/>
            <a:ext cx="4382130" cy="29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6084168" y="4653136"/>
            <a:ext cx="50405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876256" y="515719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683568" y="648866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RDD, K. Banaszek, R.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Schnabel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041802(R) (2013)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6084168" y="537321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59832" y="5589240"/>
            <a:ext cx="940310" cy="228600"/>
          </a:xfrm>
          <a:prstGeom prst="rect">
            <a:avLst/>
          </a:prstGeom>
          <a:noFill/>
          <a:ln/>
          <a:effectLst/>
        </p:spPr>
      </p:pic>
      <p:pic>
        <p:nvPicPr>
          <p:cNvPr id="20" name="Obraz 1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1960" y="5517232"/>
            <a:ext cx="1664443" cy="349645"/>
          </a:xfrm>
          <a:prstGeom prst="rect">
            <a:avLst/>
          </a:prstGeom>
          <a:noFill/>
          <a:ln/>
          <a:effectLst/>
        </p:spPr>
      </p:pic>
      <p:sp>
        <p:nvSpPr>
          <p:cNvPr id="31" name="Prostokąt 30"/>
          <p:cNvSpPr/>
          <p:nvPr/>
        </p:nvSpPr>
        <p:spPr>
          <a:xfrm>
            <a:off x="1619672" y="5661248"/>
            <a:ext cx="626469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/>
              <a:t>The</a:t>
            </a:r>
            <a:r>
              <a:rPr lang="pl-PL" sz="2400" b="1" dirty="0" smtClean="0"/>
              <a:t> most general quantum </a:t>
            </a:r>
            <a:r>
              <a:rPr lang="pl-PL" sz="2400" b="1" dirty="0" err="1" smtClean="0"/>
              <a:t>strategies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could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improve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</a:t>
            </a:r>
            <a:r>
              <a:rPr lang="pl-PL" sz="2400" b="1" dirty="0" smtClean="0"/>
              <a:t> precision by </a:t>
            </a:r>
            <a:r>
              <a:rPr lang="pl-PL" sz="2400" b="1" dirty="0" err="1" smtClean="0"/>
              <a:t>at</a:t>
            </a:r>
            <a:r>
              <a:rPr lang="pl-PL" sz="2400" b="1" dirty="0" smtClean="0"/>
              <a:t> most  8%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6" grpId="0"/>
      <p:bldP spid="17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l-PL" b="1" dirty="0" err="1" smtClean="0"/>
              <a:t>Definite</a:t>
            </a:r>
            <a:r>
              <a:rPr lang="pl-PL" b="1" dirty="0" smtClean="0"/>
              <a:t> </a:t>
            </a:r>
            <a:r>
              <a:rPr lang="pl-PL" b="1" dirty="0" err="1" smtClean="0"/>
              <a:t>vs</a:t>
            </a:r>
            <a:r>
              <a:rPr lang="pl-PL" b="1" dirty="0" smtClean="0"/>
              <a:t>. </a:t>
            </a:r>
            <a:r>
              <a:rPr lang="pl-PL" b="1" dirty="0" err="1" smtClean="0"/>
              <a:t>indefinite</a:t>
            </a:r>
            <a:r>
              <a:rPr lang="pl-PL" b="1" dirty="0" smtClean="0"/>
              <a:t> </a:t>
            </a:r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number</a:t>
            </a:r>
            <a:endParaRPr lang="en-US" b="1" dirty="0"/>
          </a:p>
        </p:txBody>
      </p:sp>
      <p:pic>
        <p:nvPicPr>
          <p:cNvPr id="5" name="Obraz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56" t="-11329" r="-3456" b="-11329"/>
          <a:stretch>
            <a:fillRect/>
          </a:stretch>
        </p:blipFill>
        <p:spPr bwMode="auto">
          <a:xfrm>
            <a:off x="251520" y="1052736"/>
            <a:ext cx="2227310" cy="779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220072" y="1268760"/>
            <a:ext cx="348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bound</a:t>
            </a:r>
            <a:r>
              <a:rPr lang="pl-PL" dirty="0" smtClean="0"/>
              <a:t> </a:t>
            </a:r>
            <a:r>
              <a:rPr lang="pl-PL" dirty="0" err="1" smtClean="0"/>
              <a:t>derrived</a:t>
            </a:r>
            <a:r>
              <a:rPr lang="pl-PL" dirty="0" smtClean="0"/>
              <a:t> for </a:t>
            </a:r>
            <a:r>
              <a:rPr lang="pl-PL" i="1" dirty="0" smtClean="0"/>
              <a:t>N</a:t>
            </a:r>
            <a:r>
              <a:rPr lang="pl-PL" dirty="0" smtClean="0"/>
              <a:t> </a:t>
            </a:r>
            <a:r>
              <a:rPr lang="pl-PL" dirty="0" err="1" smtClean="0"/>
              <a:t>photon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endParaRPr lang="en-US" dirty="0"/>
          </a:p>
        </p:txBody>
      </p:sp>
      <p:pic>
        <p:nvPicPr>
          <p:cNvPr id="8" name="Obraz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5856" y="1124744"/>
            <a:ext cx="1385280" cy="651898"/>
          </a:xfrm>
          <a:prstGeom prst="rect">
            <a:avLst/>
          </a:prstGeom>
          <a:noFill/>
          <a:ln/>
          <a:effectLst/>
        </p:spPr>
      </p:pic>
      <p:sp>
        <p:nvSpPr>
          <p:cNvPr id="9" name="pole tekstowe 8"/>
          <p:cNvSpPr txBox="1"/>
          <p:nvPr/>
        </p:nvSpPr>
        <p:spPr>
          <a:xfrm>
            <a:off x="251520" y="1916832"/>
            <a:ext cx="741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Typically</a:t>
            </a:r>
            <a:r>
              <a:rPr lang="pl-PL" b="1" dirty="0" smtClean="0"/>
              <a:t> we </a:t>
            </a:r>
            <a:r>
              <a:rPr lang="pl-PL" b="1" dirty="0" err="1" smtClean="0"/>
              <a:t>use</a:t>
            </a:r>
            <a:r>
              <a:rPr lang="pl-PL" b="1" dirty="0" smtClean="0"/>
              <a:t> </a:t>
            </a:r>
            <a:r>
              <a:rPr lang="pl-PL" b="1" dirty="0" err="1" smtClean="0"/>
              <a:t>states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pl-PL" b="1" dirty="0" err="1" smtClean="0"/>
              <a:t>indefinite</a:t>
            </a:r>
            <a:r>
              <a:rPr lang="pl-PL" b="1" dirty="0" smtClean="0"/>
              <a:t> </a:t>
            </a:r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number</a:t>
            </a:r>
            <a:r>
              <a:rPr lang="pl-PL" b="1" dirty="0" smtClean="0"/>
              <a:t> (</a:t>
            </a:r>
            <a:r>
              <a:rPr lang="pl-PL" b="1" dirty="0" err="1" smtClean="0"/>
              <a:t>coherent</a:t>
            </a:r>
            <a:r>
              <a:rPr lang="pl-PL" b="1" dirty="0" smtClean="0"/>
              <a:t>, </a:t>
            </a:r>
            <a:r>
              <a:rPr lang="pl-PL" b="1" dirty="0" err="1" smtClean="0"/>
              <a:t>squeezed</a:t>
            </a:r>
            <a:r>
              <a:rPr lang="pl-PL" b="1" dirty="0" smtClean="0"/>
              <a:t>)</a:t>
            </a:r>
            <a:endParaRPr lang="en-US" b="1" dirty="0"/>
          </a:p>
        </p:txBody>
      </p:sp>
      <p:grpSp>
        <p:nvGrpSpPr>
          <p:cNvPr id="55" name="Grupa 54"/>
          <p:cNvGrpSpPr/>
          <p:nvPr/>
        </p:nvGrpSpPr>
        <p:grpSpPr>
          <a:xfrm>
            <a:off x="1966322" y="2492896"/>
            <a:ext cx="4333870" cy="1653815"/>
            <a:chOff x="103290" y="2387906"/>
            <a:chExt cx="8286920" cy="3162308"/>
          </a:xfrm>
        </p:grpSpPr>
        <p:grpSp>
          <p:nvGrpSpPr>
            <p:cNvPr id="10" name="Grupa 4"/>
            <p:cNvGrpSpPr/>
            <p:nvPr/>
          </p:nvGrpSpPr>
          <p:grpSpPr>
            <a:xfrm>
              <a:off x="251520" y="2387906"/>
              <a:ext cx="1584176" cy="1819313"/>
              <a:chOff x="251520" y="2387906"/>
              <a:chExt cx="1584176" cy="1819313"/>
            </a:xfrm>
          </p:grpSpPr>
          <p:cxnSp>
            <p:nvCxnSpPr>
              <p:cNvPr id="11" name="Łącznik prosty ze strzałką 10"/>
              <p:cNvCxnSpPr/>
              <p:nvPr/>
            </p:nvCxnSpPr>
            <p:spPr>
              <a:xfrm>
                <a:off x="539552" y="3140968"/>
                <a:ext cx="129614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ze strzałką 11"/>
              <p:cNvCxnSpPr/>
              <p:nvPr/>
            </p:nvCxnSpPr>
            <p:spPr>
              <a:xfrm flipV="1">
                <a:off x="1187624" y="2420888"/>
                <a:ext cx="0" cy="12961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ipsa 12"/>
              <p:cNvSpPr/>
              <p:nvPr/>
            </p:nvSpPr>
            <p:spPr>
              <a:xfrm>
                <a:off x="1378294" y="2387906"/>
                <a:ext cx="432048" cy="432048"/>
              </a:xfrm>
              <a:prstGeom prst="ellipse">
                <a:avLst/>
              </a:prstGeom>
              <a:solidFill>
                <a:srgbClr val="FFFF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Obraz 13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1704634" y="2924943"/>
                <a:ext cx="126492" cy="17830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5" name="Obraz 14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971599" y="2420887"/>
                <a:ext cx="152400" cy="178308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251520" y="3501008"/>
                <a:ext cx="353230" cy="7062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upa 11"/>
            <p:cNvGrpSpPr/>
            <p:nvPr/>
          </p:nvGrpSpPr>
          <p:grpSpPr>
            <a:xfrm>
              <a:off x="2267744" y="2708920"/>
              <a:ext cx="6122466" cy="2077343"/>
              <a:chOff x="2267744" y="2708920"/>
              <a:chExt cx="6122466" cy="2077343"/>
            </a:xfrm>
          </p:grpSpPr>
          <p:cxnSp>
            <p:nvCxnSpPr>
              <p:cNvPr id="18" name="Łącznik prosty 17"/>
              <p:cNvCxnSpPr/>
              <p:nvPr/>
            </p:nvCxnSpPr>
            <p:spPr>
              <a:xfrm rot="10800000">
                <a:off x="5652120" y="3140968"/>
                <a:ext cx="1047750" cy="723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>
                <a:off x="4860032" y="4581128"/>
                <a:ext cx="86409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Prostokąt 19"/>
              <p:cNvSpPr/>
              <p:nvPr/>
            </p:nvSpPr>
            <p:spPr>
              <a:xfrm>
                <a:off x="5220072" y="2852936"/>
                <a:ext cx="800100" cy="5778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cxnSp>
            <p:nvCxnSpPr>
              <p:cNvPr id="21" name="Łącznik prosty 20"/>
              <p:cNvCxnSpPr/>
              <p:nvPr/>
            </p:nvCxnSpPr>
            <p:spPr>
              <a:xfrm rot="10800000">
                <a:off x="3779912" y="3861048"/>
                <a:ext cx="1047750" cy="723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 flipV="1">
                <a:off x="3754512" y="3118098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 flipV="1">
                <a:off x="2675012" y="3861048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Prostokąt 23"/>
              <p:cNvSpPr/>
              <p:nvPr/>
            </p:nvSpPr>
            <p:spPr>
              <a:xfrm>
                <a:off x="3405163" y="3740398"/>
                <a:ext cx="755650" cy="22225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bg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25" name="Łącznik prosty 24"/>
              <p:cNvCxnSpPr/>
              <p:nvPr/>
            </p:nvCxnSpPr>
            <p:spPr>
              <a:xfrm rot="10800000">
                <a:off x="6718920" y="3852168"/>
                <a:ext cx="1047750" cy="723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Obraz 5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436096" y="29969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" name="Łącznik prosty 26"/>
              <p:cNvCxnSpPr/>
              <p:nvPr/>
            </p:nvCxnSpPr>
            <p:spPr>
              <a:xfrm flipV="1">
                <a:off x="6693520" y="3109218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>
              <a:xfrm flipV="1">
                <a:off x="5652120" y="3852168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Prostokąt 28"/>
              <p:cNvSpPr/>
              <p:nvPr/>
            </p:nvSpPr>
            <p:spPr>
              <a:xfrm>
                <a:off x="6344171" y="3731518"/>
                <a:ext cx="755650" cy="22225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bg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30" name="Schemat blokowy: opóźnienie 29"/>
              <p:cNvSpPr/>
              <p:nvPr/>
            </p:nvSpPr>
            <p:spPr>
              <a:xfrm>
                <a:off x="7812360" y="2852936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31" name="Schemat blokowy: opóźnienie 30"/>
              <p:cNvSpPr/>
              <p:nvPr/>
            </p:nvSpPr>
            <p:spPr>
              <a:xfrm>
                <a:off x="7775341" y="4282678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32" name="Obraz 31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7923516" y="3010835"/>
                <a:ext cx="278570" cy="17810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3" name="Obraz 32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7902584" y="4402029"/>
                <a:ext cx="279963" cy="17899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4" name="Łącznik prosty 33"/>
              <p:cNvCxnSpPr/>
              <p:nvPr/>
            </p:nvCxnSpPr>
            <p:spPr>
              <a:xfrm>
                <a:off x="2627784" y="2924944"/>
                <a:ext cx="936104" cy="720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Obraz 34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2267744" y="2708920"/>
                <a:ext cx="381586" cy="34915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2299224" y="4437112"/>
                <a:ext cx="318624" cy="349151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38" name="Grupa 32"/>
            <p:cNvGrpSpPr/>
            <p:nvPr/>
          </p:nvGrpSpPr>
          <p:grpSpPr>
            <a:xfrm>
              <a:off x="103290" y="4254069"/>
              <a:ext cx="1757760" cy="1296145"/>
              <a:chOff x="103290" y="4254069"/>
              <a:chExt cx="1757760" cy="1296145"/>
            </a:xfrm>
          </p:grpSpPr>
          <p:cxnSp>
            <p:nvCxnSpPr>
              <p:cNvPr id="39" name="Łącznik prosty ze strzałką 38"/>
              <p:cNvCxnSpPr/>
              <p:nvPr/>
            </p:nvCxnSpPr>
            <p:spPr>
              <a:xfrm>
                <a:off x="564906" y="4974150"/>
                <a:ext cx="129614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ze strzałką 39"/>
              <p:cNvCxnSpPr/>
              <p:nvPr/>
            </p:nvCxnSpPr>
            <p:spPr>
              <a:xfrm flipV="1">
                <a:off x="1212978" y="4254070"/>
                <a:ext cx="0" cy="12961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a 40"/>
              <p:cNvSpPr/>
              <p:nvPr/>
            </p:nvSpPr>
            <p:spPr>
              <a:xfrm>
                <a:off x="827584" y="4869160"/>
                <a:ext cx="792088" cy="216024"/>
              </a:xfrm>
              <a:prstGeom prst="ellipse">
                <a:avLst/>
              </a:prstGeom>
              <a:solidFill>
                <a:srgbClr val="FFFF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1729988" y="4758125"/>
                <a:ext cx="126492" cy="17830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3" name="Obraz 42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996953" y="4254069"/>
                <a:ext cx="152400" cy="17830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5" name="Obraz 44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 bwMode="auto">
              <a:xfrm>
                <a:off x="103290" y="4848898"/>
                <a:ext cx="445436" cy="22367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6" name="Łącznik prosty ze strzałką 45"/>
              <p:cNvCxnSpPr/>
              <p:nvPr/>
            </p:nvCxnSpPr>
            <p:spPr>
              <a:xfrm>
                <a:off x="683568" y="4797152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Łącznik prosty 47"/>
            <p:cNvCxnSpPr/>
            <p:nvPr/>
          </p:nvCxnSpPr>
          <p:spPr>
            <a:xfrm rot="5400000" flipH="1">
              <a:off x="4458282" y="2851124"/>
              <a:ext cx="653298" cy="11313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Łącznik prosty 48"/>
            <p:cNvCxnSpPr/>
            <p:nvPr/>
          </p:nvCxnSpPr>
          <p:spPr>
            <a:xfrm rot="5400000" flipH="1" flipV="1">
              <a:off x="4359889" y="4390641"/>
              <a:ext cx="681479" cy="13271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Prostokąt 49"/>
            <p:cNvSpPr/>
            <p:nvPr/>
          </p:nvSpPr>
          <p:spPr>
            <a:xfrm rot="18900000">
              <a:off x="4463380" y="3063299"/>
              <a:ext cx="666438" cy="17249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51" name="Obraz 5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21848" y="3047604"/>
              <a:ext cx="151122" cy="16017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2" name="Prostokąt 51"/>
            <p:cNvSpPr/>
            <p:nvPr/>
          </p:nvSpPr>
          <p:spPr>
            <a:xfrm rot="18900000">
              <a:off x="4391371" y="4503457"/>
              <a:ext cx="666438" cy="17249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49839" y="4487762"/>
              <a:ext cx="151122" cy="16017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Łącznik prosty 53"/>
            <p:cNvCxnSpPr>
              <a:stCxn id="51" idx="2"/>
            </p:cNvCxnSpPr>
            <p:nvPr/>
          </p:nvCxnSpPr>
          <p:spPr>
            <a:xfrm>
              <a:off x="4797409" y="3207777"/>
              <a:ext cx="350655" cy="5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l-PL" b="1" dirty="0" err="1" smtClean="0"/>
              <a:t>Definite</a:t>
            </a:r>
            <a:r>
              <a:rPr lang="pl-PL" b="1" dirty="0" smtClean="0"/>
              <a:t> </a:t>
            </a:r>
            <a:r>
              <a:rPr lang="pl-PL" b="1" dirty="0" err="1" smtClean="0"/>
              <a:t>vs</a:t>
            </a:r>
            <a:r>
              <a:rPr lang="pl-PL" b="1" dirty="0" smtClean="0"/>
              <a:t>. </a:t>
            </a:r>
            <a:r>
              <a:rPr lang="pl-PL" b="1" dirty="0" err="1" smtClean="0"/>
              <a:t>indefinite</a:t>
            </a:r>
            <a:r>
              <a:rPr lang="pl-PL" b="1" dirty="0" smtClean="0"/>
              <a:t> </a:t>
            </a:r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number</a:t>
            </a:r>
            <a:endParaRPr lang="en-US" b="1" dirty="0"/>
          </a:p>
        </p:txBody>
      </p:sp>
      <p:pic>
        <p:nvPicPr>
          <p:cNvPr id="5" name="Obraz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56" t="-11329" r="-3456" b="-11329"/>
          <a:stretch>
            <a:fillRect/>
          </a:stretch>
        </p:blipFill>
        <p:spPr bwMode="auto">
          <a:xfrm>
            <a:off x="251520" y="1052736"/>
            <a:ext cx="2227310" cy="779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220072" y="1268760"/>
            <a:ext cx="348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bound</a:t>
            </a:r>
            <a:r>
              <a:rPr lang="pl-PL" dirty="0" smtClean="0"/>
              <a:t> </a:t>
            </a:r>
            <a:r>
              <a:rPr lang="pl-PL" dirty="0" err="1" smtClean="0"/>
              <a:t>derrived</a:t>
            </a:r>
            <a:r>
              <a:rPr lang="pl-PL" dirty="0" smtClean="0"/>
              <a:t> for </a:t>
            </a:r>
            <a:r>
              <a:rPr lang="pl-PL" i="1" dirty="0" smtClean="0"/>
              <a:t>N</a:t>
            </a:r>
            <a:r>
              <a:rPr lang="pl-PL" dirty="0" smtClean="0"/>
              <a:t> </a:t>
            </a:r>
            <a:r>
              <a:rPr lang="pl-PL" dirty="0" err="1" smtClean="0"/>
              <a:t>photon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endParaRPr lang="en-US" dirty="0"/>
          </a:p>
        </p:txBody>
      </p:sp>
      <p:pic>
        <p:nvPicPr>
          <p:cNvPr id="8" name="Obraz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5856" y="1124744"/>
            <a:ext cx="1385280" cy="651898"/>
          </a:xfrm>
          <a:prstGeom prst="rect">
            <a:avLst/>
          </a:prstGeom>
          <a:noFill/>
          <a:ln/>
          <a:effectLst/>
        </p:spPr>
      </p:pic>
      <p:sp>
        <p:nvSpPr>
          <p:cNvPr id="9" name="pole tekstowe 8"/>
          <p:cNvSpPr txBox="1"/>
          <p:nvPr/>
        </p:nvSpPr>
        <p:spPr>
          <a:xfrm>
            <a:off x="251520" y="1988840"/>
            <a:ext cx="741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Typically</a:t>
            </a:r>
            <a:r>
              <a:rPr lang="pl-PL" b="1" dirty="0" smtClean="0"/>
              <a:t> we </a:t>
            </a:r>
            <a:r>
              <a:rPr lang="pl-PL" b="1" dirty="0" err="1" smtClean="0"/>
              <a:t>use</a:t>
            </a:r>
            <a:r>
              <a:rPr lang="pl-PL" b="1" dirty="0" smtClean="0"/>
              <a:t> </a:t>
            </a:r>
            <a:r>
              <a:rPr lang="pl-PL" b="1" dirty="0" err="1" smtClean="0"/>
              <a:t>states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pl-PL" b="1" dirty="0" err="1" smtClean="0"/>
              <a:t>indefinite</a:t>
            </a:r>
            <a:r>
              <a:rPr lang="pl-PL" b="1" dirty="0" smtClean="0"/>
              <a:t> </a:t>
            </a:r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number</a:t>
            </a:r>
            <a:r>
              <a:rPr lang="pl-PL" b="1" dirty="0" smtClean="0"/>
              <a:t> (</a:t>
            </a:r>
            <a:r>
              <a:rPr lang="pl-PL" b="1" dirty="0" err="1" smtClean="0"/>
              <a:t>coherent</a:t>
            </a:r>
            <a:r>
              <a:rPr lang="pl-PL" b="1" dirty="0" smtClean="0"/>
              <a:t>, </a:t>
            </a:r>
            <a:r>
              <a:rPr lang="pl-PL" b="1" dirty="0" err="1" smtClean="0"/>
              <a:t>squeezed</a:t>
            </a:r>
            <a:r>
              <a:rPr lang="pl-PL" b="1" dirty="0" smtClean="0"/>
              <a:t>)</a:t>
            </a:r>
            <a:endParaRPr lang="en-US" b="1" dirty="0"/>
          </a:p>
        </p:txBody>
      </p:sp>
      <p:grpSp>
        <p:nvGrpSpPr>
          <p:cNvPr id="3" name="Grupa 4"/>
          <p:cNvGrpSpPr/>
          <p:nvPr/>
        </p:nvGrpSpPr>
        <p:grpSpPr>
          <a:xfrm>
            <a:off x="2043843" y="2492896"/>
            <a:ext cx="828488" cy="951459"/>
            <a:chOff x="251520" y="2387906"/>
            <a:chExt cx="1584176" cy="1819313"/>
          </a:xfrm>
        </p:grpSpPr>
        <p:cxnSp>
          <p:nvCxnSpPr>
            <p:cNvPr id="11" name="Łącznik prosty ze strzałką 10"/>
            <p:cNvCxnSpPr/>
            <p:nvPr/>
          </p:nvCxnSpPr>
          <p:spPr>
            <a:xfrm>
              <a:off x="539552" y="314096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 flipV="1">
              <a:off x="1187624" y="2420888"/>
              <a:ext cx="0" cy="129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/>
            <p:cNvSpPr/>
            <p:nvPr/>
          </p:nvSpPr>
          <p:spPr>
            <a:xfrm>
              <a:off x="1378294" y="2387906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1704634" y="2924943"/>
              <a:ext cx="126492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971599" y="2420887"/>
              <a:ext cx="152400" cy="1783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Prostokąt 15"/>
            <p:cNvSpPr/>
            <p:nvPr/>
          </p:nvSpPr>
          <p:spPr>
            <a:xfrm>
              <a:off x="251520" y="3501008"/>
              <a:ext cx="353230" cy="7062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8" name="Łącznik prosty 17"/>
          <p:cNvCxnSpPr/>
          <p:nvPr/>
        </p:nvCxnSpPr>
        <p:spPr>
          <a:xfrm rot="10800000">
            <a:off x="4868233" y="2886730"/>
            <a:ext cx="547949" cy="378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453989" y="3639901"/>
            <a:ext cx="45190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4642282" y="2736096"/>
            <a:ext cx="418434" cy="3022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21" name="Łącznik prosty 20"/>
          <p:cNvCxnSpPr/>
          <p:nvPr/>
        </p:nvCxnSpPr>
        <p:spPr>
          <a:xfrm rot="10800000">
            <a:off x="3889111" y="3263316"/>
            <a:ext cx="547949" cy="378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V="1">
            <a:off x="3875828" y="2874770"/>
            <a:ext cx="561233" cy="388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3311274" y="3263316"/>
            <a:ext cx="561233" cy="388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3693126" y="3200218"/>
            <a:ext cx="395188" cy="1162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5" name="Łącznik prosty 24"/>
          <p:cNvCxnSpPr/>
          <p:nvPr/>
        </p:nvCxnSpPr>
        <p:spPr>
          <a:xfrm rot="10800000">
            <a:off x="5426145" y="3258672"/>
            <a:ext cx="547949" cy="378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Obraz 5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55258" y="2811413"/>
            <a:ext cx="87672" cy="10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Łącznik prosty 26"/>
          <p:cNvCxnSpPr/>
          <p:nvPr/>
        </p:nvCxnSpPr>
        <p:spPr>
          <a:xfrm flipV="1">
            <a:off x="5412862" y="2870126"/>
            <a:ext cx="561233" cy="388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4868233" y="3258672"/>
            <a:ext cx="561233" cy="388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5230160" y="3195574"/>
            <a:ext cx="395188" cy="1162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" name="Schemat blokowy: opóźnienie 29"/>
          <p:cNvSpPr/>
          <p:nvPr/>
        </p:nvSpPr>
        <p:spPr>
          <a:xfrm>
            <a:off x="6012160" y="2708920"/>
            <a:ext cx="432048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5" name="Obraz 5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156176" y="3212976"/>
            <a:ext cx="145421" cy="132707"/>
          </a:xfrm>
          <a:prstGeom prst="rect">
            <a:avLst/>
          </a:prstGeom>
          <a:noFill/>
          <a:ln/>
          <a:effectLst/>
        </p:spPr>
      </p:pic>
      <p:cxnSp>
        <p:nvCxnSpPr>
          <p:cNvPr id="34" name="Łącznik prosty 33"/>
          <p:cNvCxnSpPr/>
          <p:nvPr/>
        </p:nvCxnSpPr>
        <p:spPr>
          <a:xfrm>
            <a:off x="3286575" y="2773755"/>
            <a:ext cx="489561" cy="376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az 3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098282" y="2660779"/>
            <a:ext cx="199561" cy="182598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114745" y="3564584"/>
            <a:ext cx="166633" cy="182598"/>
          </a:xfrm>
          <a:prstGeom prst="rect">
            <a:avLst/>
          </a:prstGeom>
          <a:noFill/>
          <a:ln/>
          <a:effectLst/>
        </p:spPr>
      </p:pic>
      <p:grpSp>
        <p:nvGrpSpPr>
          <p:cNvPr id="10" name="Grupa 32"/>
          <p:cNvGrpSpPr/>
          <p:nvPr/>
        </p:nvGrpSpPr>
        <p:grpSpPr>
          <a:xfrm>
            <a:off x="1966322" y="3468857"/>
            <a:ext cx="919268" cy="677854"/>
            <a:chOff x="103290" y="4254069"/>
            <a:chExt cx="1757760" cy="1296145"/>
          </a:xfrm>
        </p:grpSpPr>
        <p:cxnSp>
          <p:nvCxnSpPr>
            <p:cNvPr id="39" name="Łącznik prosty ze strzałką 38"/>
            <p:cNvCxnSpPr/>
            <p:nvPr/>
          </p:nvCxnSpPr>
          <p:spPr>
            <a:xfrm>
              <a:off x="564906" y="4974150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 flipV="1">
              <a:off x="1212978" y="4254070"/>
              <a:ext cx="0" cy="129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a 40"/>
            <p:cNvSpPr/>
            <p:nvPr/>
          </p:nvSpPr>
          <p:spPr>
            <a:xfrm>
              <a:off x="827584" y="4869160"/>
              <a:ext cx="792088" cy="216024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1729988" y="4758125"/>
              <a:ext cx="126492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Obraz 4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996953" y="4254069"/>
              <a:ext cx="152400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103290" y="4848898"/>
              <a:ext cx="445436" cy="22367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6" name="Łącznik prosty ze strzałką 45"/>
            <p:cNvCxnSpPr/>
            <p:nvPr/>
          </p:nvCxnSpPr>
          <p:spPr>
            <a:xfrm>
              <a:off x="683568" y="4797152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Łącznik prosty 47"/>
          <p:cNvCxnSpPr/>
          <p:nvPr/>
        </p:nvCxnSpPr>
        <p:spPr>
          <a:xfrm rot="5400000" flipH="1">
            <a:off x="4243883" y="2735148"/>
            <a:ext cx="341660" cy="5916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rot="5400000" flipH="1" flipV="1">
            <a:off x="4192426" y="3540281"/>
            <a:ext cx="356398" cy="6940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Prostokąt 49"/>
          <p:cNvSpPr/>
          <p:nvPr/>
        </p:nvSpPr>
        <p:spPr>
          <a:xfrm rot="18900000">
            <a:off x="4246550" y="2846111"/>
            <a:ext cx="348532" cy="9020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1" name="Obraz 5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81722" y="2837903"/>
            <a:ext cx="79033" cy="83767"/>
          </a:xfrm>
          <a:prstGeom prst="rect">
            <a:avLst/>
          </a:prstGeom>
          <a:noFill/>
          <a:ln/>
          <a:effectLst/>
        </p:spPr>
      </p:pic>
      <p:sp>
        <p:nvSpPr>
          <p:cNvPr id="52" name="Prostokąt 51"/>
          <p:cNvSpPr/>
          <p:nvPr/>
        </p:nvSpPr>
        <p:spPr>
          <a:xfrm rot="18900000">
            <a:off x="4208890" y="3599281"/>
            <a:ext cx="348532" cy="9020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3" name="Obraz 5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4063" y="3591073"/>
            <a:ext cx="79033" cy="83767"/>
          </a:xfrm>
          <a:prstGeom prst="rect">
            <a:avLst/>
          </a:prstGeom>
          <a:noFill/>
          <a:ln/>
          <a:effectLst/>
        </p:spPr>
      </p:pic>
      <p:cxnSp>
        <p:nvCxnSpPr>
          <p:cNvPr id="54" name="Łącznik prosty 53"/>
          <p:cNvCxnSpPr>
            <a:stCxn id="51" idx="2"/>
          </p:cNvCxnSpPr>
          <p:nvPr/>
        </p:nvCxnSpPr>
        <p:spPr>
          <a:xfrm>
            <a:off x="4421239" y="2921670"/>
            <a:ext cx="183385" cy="2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/>
          <p:cNvSpPr txBox="1"/>
          <p:nvPr/>
        </p:nvSpPr>
        <p:spPr>
          <a:xfrm>
            <a:off x="251520" y="4365104"/>
            <a:ext cx="414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If</a:t>
            </a:r>
            <a:r>
              <a:rPr lang="pl-PL" b="1" dirty="0" smtClean="0"/>
              <a:t> no </a:t>
            </a:r>
            <a:r>
              <a:rPr lang="pl-PL" b="1" dirty="0" err="1" smtClean="0"/>
              <a:t>other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reference</a:t>
            </a:r>
            <a:r>
              <a:rPr lang="pl-PL" b="1" dirty="0" smtClean="0"/>
              <a:t> </a:t>
            </a:r>
            <a:r>
              <a:rPr lang="pl-PL" b="1" dirty="0" err="1" smtClean="0"/>
              <a:t>beam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used</a:t>
            </a:r>
            <a:r>
              <a:rPr lang="pl-PL" b="1" dirty="0" smtClean="0"/>
              <a:t>:</a:t>
            </a:r>
            <a:endParaRPr lang="en-US" b="1" dirty="0"/>
          </a:p>
        </p:txBody>
      </p:sp>
      <p:cxnSp>
        <p:nvCxnSpPr>
          <p:cNvPr id="58" name="Łącznik prosty 57"/>
          <p:cNvCxnSpPr/>
          <p:nvPr/>
        </p:nvCxnSpPr>
        <p:spPr>
          <a:xfrm>
            <a:off x="3203848" y="4221088"/>
            <a:ext cx="29523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 flipV="1">
            <a:off x="6156176" y="3861048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Obraz 61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3131840" y="4149080"/>
            <a:ext cx="216523" cy="182598"/>
          </a:xfrm>
          <a:prstGeom prst="rect">
            <a:avLst/>
          </a:prstGeom>
          <a:noFill/>
          <a:ln/>
          <a:effectLst/>
        </p:spPr>
      </p:pic>
      <p:grpSp>
        <p:nvGrpSpPr>
          <p:cNvPr id="59" name="Grupa 58"/>
          <p:cNvGrpSpPr/>
          <p:nvPr/>
        </p:nvGrpSpPr>
        <p:grpSpPr>
          <a:xfrm>
            <a:off x="899592" y="4725144"/>
            <a:ext cx="7344816" cy="714375"/>
            <a:chOff x="899592" y="4725144"/>
            <a:chExt cx="7344816" cy="714375"/>
          </a:xfrm>
        </p:grpSpPr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899592" y="4941168"/>
              <a:ext cx="1247025" cy="2793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95736" y="4725144"/>
              <a:ext cx="15621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pole tekstowe 64"/>
            <p:cNvSpPr txBox="1"/>
            <p:nvPr/>
          </p:nvSpPr>
          <p:spPr>
            <a:xfrm>
              <a:off x="4716016" y="472514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no </a:t>
              </a:r>
              <a:r>
                <a:rPr lang="pl-PL" dirty="0" err="1" smtClean="0"/>
                <a:t>coherence</a:t>
              </a:r>
              <a:r>
                <a:rPr lang="pl-PL" dirty="0" smtClean="0"/>
                <a:t> </a:t>
              </a:r>
              <a:r>
                <a:rPr lang="pl-PL" dirty="0" err="1" smtClean="0"/>
                <a:t>between</a:t>
              </a:r>
              <a:r>
                <a:rPr lang="pl-PL" dirty="0" smtClean="0"/>
                <a:t> </a:t>
              </a:r>
              <a:r>
                <a:rPr lang="pl-PL" dirty="0" err="1" smtClean="0"/>
                <a:t>different</a:t>
              </a:r>
              <a:r>
                <a:rPr lang="pl-PL" dirty="0" smtClean="0"/>
                <a:t> </a:t>
              </a:r>
              <a:r>
                <a:rPr lang="pl-PL" dirty="0" err="1" smtClean="0"/>
                <a:t>total</a:t>
              </a:r>
              <a:r>
                <a:rPr lang="pl-PL" dirty="0" smtClean="0"/>
                <a:t> </a:t>
              </a:r>
              <a:r>
                <a:rPr lang="pl-PL" dirty="0" err="1" smtClean="0"/>
                <a:t>photon</a:t>
              </a:r>
              <a:r>
                <a:rPr lang="pl-PL" dirty="0" smtClean="0"/>
                <a:t> </a:t>
              </a:r>
              <a:r>
                <a:rPr lang="pl-PL" dirty="0" err="1" smtClean="0"/>
                <a:t>number</a:t>
              </a:r>
              <a:r>
                <a:rPr lang="pl-PL" dirty="0" smtClean="0"/>
                <a:t> </a:t>
              </a:r>
              <a:r>
                <a:rPr lang="pl-PL" dirty="0" err="1" smtClean="0"/>
                <a:t>sectors</a:t>
              </a:r>
              <a:endParaRPr lang="en-US" dirty="0"/>
            </a:p>
          </p:txBody>
        </p:sp>
      </p:grpSp>
      <p:cxnSp>
        <p:nvCxnSpPr>
          <p:cNvPr id="67" name="Łącznik prosty 66"/>
          <p:cNvCxnSpPr/>
          <p:nvPr/>
        </p:nvCxnSpPr>
        <p:spPr>
          <a:xfrm>
            <a:off x="3995936" y="3933056"/>
            <a:ext cx="1512168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/>
          <p:cNvCxnSpPr/>
          <p:nvPr/>
        </p:nvCxnSpPr>
        <p:spPr>
          <a:xfrm flipH="1">
            <a:off x="4067944" y="3933056"/>
            <a:ext cx="144016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251520" y="5517232"/>
            <a:ext cx="414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Thanks</a:t>
            </a:r>
            <a:r>
              <a:rPr lang="pl-PL" b="1" dirty="0" smtClean="0"/>
              <a:t> to </a:t>
            </a:r>
            <a:r>
              <a:rPr lang="pl-PL" b="1" dirty="0" err="1" smtClean="0"/>
              <a:t>convexity</a:t>
            </a:r>
            <a:r>
              <a:rPr lang="pl-PL" b="1" dirty="0" smtClean="0"/>
              <a:t> of Fisher </a:t>
            </a:r>
            <a:r>
              <a:rPr lang="pl-PL" b="1" dirty="0" err="1" smtClean="0"/>
              <a:t>information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39552" y="5949280"/>
            <a:ext cx="4181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Obraz 73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558" t="-11329" r="-5558" b="-11329"/>
          <a:stretch>
            <a:fillRect/>
          </a:stretch>
        </p:blipFill>
        <p:spPr bwMode="auto">
          <a:xfrm>
            <a:off x="6151189" y="5656261"/>
            <a:ext cx="1539272" cy="83359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052736"/>
            <a:ext cx="87484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Precision </a:t>
            </a:r>
            <a:r>
              <a:rPr lang="pl-PL" sz="2000" b="1" dirty="0" err="1" smtClean="0"/>
              <a:t>bounds</a:t>
            </a:r>
            <a:r>
              <a:rPr lang="pl-PL" sz="2000" b="1" dirty="0" smtClean="0"/>
              <a:t> 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quantum </a:t>
            </a:r>
            <a:r>
              <a:rPr lang="pl-PL" sz="2000" b="1" dirty="0" err="1" smtClean="0"/>
              <a:t>metrology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with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uncorrelated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noise</a:t>
            </a:r>
            <a:r>
              <a:rPr lang="pl-PL" sz="2000" b="1" dirty="0" smtClean="0"/>
              <a:t> </a:t>
            </a:r>
            <a:br>
              <a:rPr lang="pl-PL" sz="2000" b="1" dirty="0" smtClean="0"/>
            </a:br>
            <a:r>
              <a:rPr lang="pl-PL" sz="2000" b="1" dirty="0" err="1" smtClean="0"/>
              <a:t>can</a:t>
            </a:r>
            <a:r>
              <a:rPr lang="pl-PL" sz="2000" b="1" dirty="0" smtClean="0"/>
              <a:t> be </a:t>
            </a:r>
            <a:r>
              <a:rPr lang="pl-PL" sz="2000" b="1" dirty="0" err="1" smtClean="0"/>
              <a:t>derrived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using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classical</a:t>
            </a:r>
            <a:r>
              <a:rPr lang="pl-PL" sz="2000" b="1" dirty="0" smtClean="0"/>
              <a:t>/quantum </a:t>
            </a:r>
            <a:r>
              <a:rPr lang="pl-PL" sz="2000" b="1" dirty="0" err="1" smtClean="0"/>
              <a:t>simulations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ideas</a:t>
            </a:r>
            <a:endParaRPr lang="pl-PL" sz="2000" b="1" dirty="0" smtClean="0"/>
          </a:p>
          <a:p>
            <a:r>
              <a:rPr lang="pl-PL" sz="1600" dirty="0" smtClean="0"/>
              <a:t>RDD, J. </a:t>
            </a:r>
            <a:r>
              <a:rPr lang="pl-PL" sz="1600" dirty="0" err="1" smtClean="0"/>
              <a:t>Kolodynski</a:t>
            </a:r>
            <a:r>
              <a:rPr lang="pl-PL" sz="1600" dirty="0" smtClean="0"/>
              <a:t>, M. Guta, </a:t>
            </a:r>
            <a:r>
              <a:rPr lang="pl-PL" sz="1600" dirty="0" smtClean="0">
                <a:solidFill>
                  <a:prstClr val="black"/>
                </a:solidFill>
              </a:rPr>
              <a:t>, </a:t>
            </a:r>
            <a:r>
              <a:rPr lang="fr-FR" sz="1600" dirty="0" smtClean="0"/>
              <a:t>Nature Communications </a:t>
            </a:r>
            <a:r>
              <a:rPr lang="fr-FR" sz="1600" b="1" dirty="0" smtClean="0"/>
              <a:t>3</a:t>
            </a:r>
            <a:r>
              <a:rPr lang="fr-FR" sz="1600" dirty="0" smtClean="0"/>
              <a:t>, 1063 (2012) 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err="1" smtClean="0"/>
              <a:t>Bounds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also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valid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indefinite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photon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number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states</a:t>
            </a:r>
            <a:r>
              <a:rPr lang="pl-PL" sz="2000" b="1" dirty="0" smtClean="0"/>
              <a:t>, and </a:t>
            </a:r>
            <a:r>
              <a:rPr lang="pl-PL" sz="2000" b="1" dirty="0" err="1" smtClean="0"/>
              <a:t>can</a:t>
            </a:r>
            <a:r>
              <a:rPr lang="pl-PL" sz="2000" b="1" dirty="0" smtClean="0"/>
              <a:t> be applied to </a:t>
            </a:r>
            <a:r>
              <a:rPr lang="pl-PL" sz="2000" b="1" dirty="0" err="1" smtClean="0"/>
              <a:t>real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setups</a:t>
            </a:r>
            <a:r>
              <a:rPr lang="pl-PL" sz="2000" b="1" dirty="0" smtClean="0"/>
              <a:t> (GEO600):</a:t>
            </a:r>
          </a:p>
          <a:p>
            <a:endParaRPr lang="pl-PL" sz="2000" dirty="0" smtClean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RDD, K. Banaszek, R. </a:t>
            </a:r>
            <a:r>
              <a:rPr lang="pl-PL" sz="1600" dirty="0" err="1" smtClean="0">
                <a:latin typeface="+mj-lt"/>
              </a:rPr>
              <a:t>Schnabel</a:t>
            </a:r>
            <a:r>
              <a:rPr lang="pl-PL" sz="1600" dirty="0" smtClean="0">
                <a:latin typeface="+mj-lt"/>
              </a:rPr>
              <a:t>, </a:t>
            </a:r>
            <a:r>
              <a:rPr lang="pl-PL" sz="1600" dirty="0" err="1" smtClean="0">
                <a:latin typeface="+mj-lt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latin typeface="+mj-lt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+mj-lt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latin typeface="+mj-lt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latin typeface="+mj-lt"/>
                <a:cs typeface="Times New Roman" pitchFamily="18" charset="0"/>
              </a:rPr>
              <a:t>041802(R) (2013</a:t>
            </a:r>
            <a:r>
              <a:rPr lang="fr-FR" sz="1600" dirty="0" smtClean="0">
                <a:latin typeface="+mj-lt"/>
              </a:rPr>
              <a:t>) </a:t>
            </a:r>
            <a:endParaRPr lang="pl-PL" sz="1600" dirty="0" smtClean="0">
              <a:latin typeface="+mj-lt"/>
            </a:endParaRPr>
          </a:p>
          <a:p>
            <a:endParaRPr lang="pl-PL" sz="12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err="1" smtClean="0"/>
              <a:t>Error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correction</a:t>
            </a:r>
            <a:r>
              <a:rPr lang="pl-PL" sz="2000" b="1" dirty="0" smtClean="0"/>
              <a:t>: </a:t>
            </a:r>
            <a:r>
              <a:rPr lang="pl-PL" sz="2000" b="1" dirty="0" err="1" smtClean="0"/>
              <a:t>adding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ancillas</a:t>
            </a:r>
            <a:r>
              <a:rPr lang="pl-PL" sz="2000" b="1" dirty="0" smtClean="0"/>
              <a:t>  and </a:t>
            </a:r>
            <a:r>
              <a:rPr lang="pl-PL" sz="2000" b="1" dirty="0" err="1" smtClean="0"/>
              <a:t>peforming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adaptive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measurements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does</a:t>
            </a:r>
            <a:r>
              <a:rPr lang="pl-PL" sz="2000" b="1" dirty="0" smtClean="0"/>
              <a:t> not </a:t>
            </a:r>
            <a:r>
              <a:rPr lang="pl-PL" sz="2000" b="1" dirty="0" err="1" smtClean="0"/>
              <a:t>affect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bounds</a:t>
            </a:r>
            <a:r>
              <a:rPr lang="pl-PL" sz="2000" b="1" dirty="0" smtClean="0"/>
              <a:t>. </a:t>
            </a:r>
          </a:p>
          <a:p>
            <a:r>
              <a:rPr lang="pl-PL" sz="1600" dirty="0" err="1" smtClean="0"/>
              <a:t>papers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error</a:t>
            </a:r>
            <a:r>
              <a:rPr lang="pl-PL" sz="1600" dirty="0" smtClean="0"/>
              <a:t> </a:t>
            </a:r>
            <a:r>
              <a:rPr lang="pl-PL" sz="1600" dirty="0" err="1" smtClean="0"/>
              <a:t>correction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metrology</a:t>
            </a:r>
            <a:r>
              <a:rPr lang="pl-PL" sz="1600" dirty="0" smtClean="0"/>
              <a:t>, </a:t>
            </a:r>
            <a:r>
              <a:rPr lang="pl-PL" sz="1600" dirty="0" err="1" smtClean="0"/>
              <a:t>use</a:t>
            </a:r>
            <a:r>
              <a:rPr lang="pl-PL" sz="1600" dirty="0" smtClean="0"/>
              <a:t> </a:t>
            </a:r>
            <a:r>
              <a:rPr lang="pl-PL" sz="1600" dirty="0" err="1" smtClean="0"/>
              <a:t>transversal</a:t>
            </a:r>
            <a:r>
              <a:rPr lang="pl-PL" sz="1600" dirty="0" smtClean="0"/>
              <a:t> </a:t>
            </a:r>
            <a:r>
              <a:rPr lang="pl-PL" sz="1600" dirty="0" err="1" smtClean="0"/>
              <a:t>noise</a:t>
            </a:r>
            <a:r>
              <a:rPr lang="pl-PL" sz="1600" dirty="0" smtClean="0"/>
              <a:t>: arxiv:1310.3750, arXiv:1310.3260</a:t>
            </a:r>
          </a:p>
          <a:p>
            <a:endParaRPr lang="pl-PL" sz="12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err="1" smtClean="0"/>
              <a:t>Bounds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not </a:t>
            </a:r>
            <a:r>
              <a:rPr lang="pl-PL" sz="2000" b="1" dirty="0" err="1" smtClean="0"/>
              <a:t>guaranteed</a:t>
            </a:r>
            <a:r>
              <a:rPr lang="pl-PL" sz="2000" b="1" dirty="0" smtClean="0"/>
              <a:t> to be </a:t>
            </a:r>
            <a:r>
              <a:rPr lang="pl-PL" sz="2000" b="1" dirty="0" err="1" smtClean="0"/>
              <a:t>tight</a:t>
            </a:r>
            <a:r>
              <a:rPr lang="pl-PL" sz="2000" b="1" dirty="0" smtClean="0"/>
              <a:t>, but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case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loss</a:t>
            </a:r>
            <a:r>
              <a:rPr lang="pl-PL" sz="2000" b="1" dirty="0" smtClean="0"/>
              <a:t> and </a:t>
            </a:r>
            <a:r>
              <a:rPr lang="pl-PL" sz="2000" b="1" dirty="0" err="1" smtClean="0"/>
              <a:t>dephasing</a:t>
            </a:r>
            <a:endParaRPr lang="pl-PL" sz="2000" b="1" dirty="0" smtClean="0"/>
          </a:p>
          <a:p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e.g</a:t>
            </a:r>
            <a:r>
              <a:rPr lang="pl-PL" sz="1600" dirty="0" smtClean="0"/>
              <a:t>. S. </a:t>
            </a:r>
            <a:r>
              <a:rPr lang="pl-PL" sz="1600" dirty="0" err="1" smtClean="0"/>
              <a:t>Knysh</a:t>
            </a:r>
            <a:r>
              <a:rPr lang="pl-PL" sz="1600" dirty="0" smtClean="0"/>
              <a:t>, E. Chen, G. </a:t>
            </a:r>
            <a:r>
              <a:rPr lang="pl-PL" sz="1600" dirty="0" err="1" smtClean="0"/>
              <a:t>Durkin</a:t>
            </a:r>
            <a:r>
              <a:rPr lang="pl-PL" sz="1600" dirty="0" smtClean="0"/>
              <a:t>, arXiv:1402.0495</a:t>
            </a:r>
          </a:p>
          <a:p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err="1" smtClean="0"/>
              <a:t>Review</a:t>
            </a:r>
            <a:r>
              <a:rPr lang="pl-PL" sz="2000" b="1" dirty="0" smtClean="0"/>
              <a:t> paper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comming</a:t>
            </a:r>
            <a:r>
              <a:rPr lang="pl-PL" sz="2000" b="1" dirty="0" smtClean="0"/>
              <a:t>: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600" dirty="0" smtClean="0"/>
              <a:t>RDD, M. Jarzyna, J. </a:t>
            </a:r>
            <a:r>
              <a:rPr lang="pl-PL" sz="1600" dirty="0" err="1" smtClean="0"/>
              <a:t>Kolodynski</a:t>
            </a:r>
            <a:r>
              <a:rPr lang="pl-PL" sz="1600" dirty="0" smtClean="0"/>
              <a:t>, Quantum </a:t>
            </a:r>
            <a:r>
              <a:rPr lang="pl-PL" sz="1600" dirty="0" err="1" smtClean="0"/>
              <a:t>limits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optical</a:t>
            </a:r>
            <a:r>
              <a:rPr lang="pl-PL" sz="1600" dirty="0" smtClean="0"/>
              <a:t> interferometry, Progress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Optics</a:t>
            </a:r>
            <a:r>
              <a:rPr lang="pl-PL" sz="1600" dirty="0" smtClean="0"/>
              <a:t>, ???</a:t>
            </a:r>
          </a:p>
          <a:p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Frequency estimation, Bayesian approach</a:t>
            </a:r>
          </a:p>
          <a:p>
            <a:r>
              <a:rPr lang="en-US" sz="1600" dirty="0" smtClean="0"/>
              <a:t>K. </a:t>
            </a:r>
            <a:r>
              <a:rPr lang="en-US" sz="1600" dirty="0" err="1" smtClean="0"/>
              <a:t>Macieszczak</a:t>
            </a:r>
            <a:r>
              <a:rPr lang="en-US" sz="1600" dirty="0" smtClean="0"/>
              <a:t>, RDD, M. </a:t>
            </a:r>
            <a:r>
              <a:rPr lang="en-US" sz="1600" dirty="0" err="1" smtClean="0"/>
              <a:t>Fraas</a:t>
            </a:r>
            <a:r>
              <a:rPr lang="en-US" sz="1600" dirty="0" smtClean="0"/>
              <a:t>, arXiv:1311.5576</a:t>
            </a:r>
          </a:p>
          <a:p>
            <a:endParaRPr lang="pl-PL" sz="2000" dirty="0" smtClean="0"/>
          </a:p>
        </p:txBody>
      </p:sp>
      <p:sp>
        <p:nvSpPr>
          <p:cNvPr id="7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Take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home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…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az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59833" y="2492896"/>
            <a:ext cx="954635" cy="426722"/>
          </a:xfrm>
          <a:prstGeom prst="rect">
            <a:avLst/>
          </a:prstGeom>
          <a:noFill/>
          <a:ln/>
          <a:effectLst/>
        </p:spPr>
      </p:pic>
      <p:cxnSp>
        <p:nvCxnSpPr>
          <p:cNvPr id="11" name="Łącznik prosty ze strzałką 10"/>
          <p:cNvCxnSpPr/>
          <p:nvPr/>
        </p:nvCxnSpPr>
        <p:spPr>
          <a:xfrm>
            <a:off x="4139952" y="270892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2492896"/>
            <a:ext cx="954635" cy="4267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1" y="0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 </a:t>
            </a:r>
            <a:r>
              <a:rPr lang="pl-PL" sz="3600" b="1" dirty="0" err="1" smtClean="0"/>
              <a:t>Mode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vs</a:t>
            </a:r>
            <a:r>
              <a:rPr lang="pl-PL" sz="3600" b="1" dirty="0" smtClean="0"/>
              <a:t>  </a:t>
            </a:r>
            <a:r>
              <a:rPr lang="pl-PL" sz="3600" b="1" dirty="0" err="1" smtClean="0"/>
              <a:t>particle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description</a:t>
            </a:r>
            <a:r>
              <a:rPr lang="pl-PL" sz="3600" b="1" dirty="0" smtClean="0"/>
              <a:t> of </a:t>
            </a:r>
            <a:r>
              <a:rPr lang="pl-PL" sz="3600" b="1" dirty="0" err="1" smtClean="0"/>
              <a:t>light</a:t>
            </a:r>
            <a:endParaRPr lang="en-US" sz="2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grpSp>
        <p:nvGrpSpPr>
          <p:cNvPr id="38" name="Grupa 37"/>
          <p:cNvGrpSpPr/>
          <p:nvPr/>
        </p:nvGrpSpPr>
        <p:grpSpPr>
          <a:xfrm>
            <a:off x="251520" y="836712"/>
            <a:ext cx="6552728" cy="955849"/>
            <a:chOff x="251520" y="836712"/>
            <a:chExt cx="6552728" cy="955849"/>
          </a:xfrm>
        </p:grpSpPr>
        <p:sp>
          <p:nvSpPr>
            <p:cNvPr id="5" name="pole tekstowe 4"/>
            <p:cNvSpPr txBox="1"/>
            <p:nvPr/>
          </p:nvSpPr>
          <p:spPr>
            <a:xfrm>
              <a:off x="251520" y="836712"/>
              <a:ext cx="3966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A general </a:t>
              </a:r>
              <a:r>
                <a:rPr lang="pl-PL" sz="2000" i="1" dirty="0" smtClean="0"/>
                <a:t>N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photon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two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mode</a:t>
              </a:r>
              <a:r>
                <a:rPr lang="pl-PL" sz="2000" dirty="0" smtClean="0"/>
                <a:t> state:</a:t>
              </a:r>
              <a:endParaRPr lang="en-US" sz="2000" dirty="0"/>
            </a:p>
          </p:txBody>
        </p:sp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43608" y="1484784"/>
              <a:ext cx="2926518" cy="29772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" name="Łącznik prosty 7"/>
            <p:cNvCxnSpPr/>
            <p:nvPr/>
          </p:nvCxnSpPr>
          <p:spPr>
            <a:xfrm>
              <a:off x="5940152" y="1340768"/>
              <a:ext cx="86409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5940152" y="1772816"/>
              <a:ext cx="86409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>
              <a:off x="5868144" y="105273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868144" y="148478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323528" y="2060848"/>
            <a:ext cx="6639703" cy="1459905"/>
            <a:chOff x="323528" y="2060848"/>
            <a:chExt cx="6639703" cy="1459905"/>
          </a:xfrm>
        </p:grpSpPr>
        <p:sp>
          <p:nvSpPr>
            <p:cNvPr id="14" name="pole tekstowe 13"/>
            <p:cNvSpPr txBox="1"/>
            <p:nvPr/>
          </p:nvSpPr>
          <p:spPr>
            <a:xfrm>
              <a:off x="323528" y="2060848"/>
              <a:ext cx="66397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Written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in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the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language</a:t>
              </a:r>
              <a:r>
                <a:rPr lang="pl-PL" sz="2000" dirty="0" smtClean="0"/>
                <a:t> of </a:t>
              </a:r>
              <a:r>
                <a:rPr lang="pl-PL" sz="2000" i="1" dirty="0" smtClean="0"/>
                <a:t>N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formally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distinguishable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particles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18" name="Obraz 17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55032" y="2708918"/>
              <a:ext cx="4823748" cy="5486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" name="pole tekstowe 18"/>
            <p:cNvSpPr txBox="1"/>
            <p:nvPr/>
          </p:nvSpPr>
          <p:spPr>
            <a:xfrm>
              <a:off x="2555776" y="3212976"/>
              <a:ext cx="117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 smtClean="0"/>
                <a:t>symetrization</a:t>
              </a:r>
              <a:endParaRPr lang="en-US" sz="1400" dirty="0"/>
            </a:p>
          </p:txBody>
        </p:sp>
        <p:cxnSp>
          <p:nvCxnSpPr>
            <p:cNvPr id="21" name="Łącznik prosty ze strzałką 20"/>
            <p:cNvCxnSpPr/>
            <p:nvPr/>
          </p:nvCxnSpPr>
          <p:spPr>
            <a:xfrm flipV="1">
              <a:off x="2699792" y="2996952"/>
              <a:ext cx="0" cy="2880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ole tekstowe 25"/>
          <p:cNvSpPr txBox="1"/>
          <p:nvPr/>
        </p:nvSpPr>
        <p:spPr>
          <a:xfrm>
            <a:off x="296190" y="3461161"/>
            <a:ext cx="3442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Mode</a:t>
            </a:r>
            <a:r>
              <a:rPr lang="pl-PL" sz="2000" dirty="0" smtClean="0"/>
              <a:t> </a:t>
            </a:r>
            <a:r>
              <a:rPr lang="pl-PL" sz="2000" dirty="0" err="1" smtClean="0"/>
              <a:t>vs</a:t>
            </a:r>
            <a:r>
              <a:rPr lang="pl-PL" sz="2000" dirty="0" smtClean="0"/>
              <a:t> </a:t>
            </a:r>
            <a:r>
              <a:rPr lang="pl-PL" sz="2000" dirty="0" err="1" smtClean="0"/>
              <a:t>particle</a:t>
            </a:r>
            <a:r>
              <a:rPr lang="pl-PL" sz="2000" dirty="0" smtClean="0"/>
              <a:t> </a:t>
            </a:r>
            <a:r>
              <a:rPr lang="pl-PL" sz="2000" dirty="0" err="1" smtClean="0"/>
              <a:t>entanglement</a:t>
            </a:r>
            <a:endParaRPr lang="en-US" sz="2000" dirty="0"/>
          </a:p>
        </p:txBody>
      </p:sp>
      <p:pic>
        <p:nvPicPr>
          <p:cNvPr id="36" name="Obraz 3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760" y="4005064"/>
            <a:ext cx="3429654" cy="342965"/>
          </a:xfrm>
          <a:prstGeom prst="rect">
            <a:avLst/>
          </a:prstGeom>
          <a:noFill/>
          <a:ln/>
          <a:effectLst/>
        </p:spPr>
      </p:pic>
      <p:sp>
        <p:nvSpPr>
          <p:cNvPr id="42" name="pole tekstowe 41"/>
          <p:cNvSpPr txBox="1"/>
          <p:nvPr/>
        </p:nvSpPr>
        <p:spPr>
          <a:xfrm>
            <a:off x="1115616" y="6066971"/>
            <a:ext cx="6912768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It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particle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entanglement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that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fundamental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source</a:t>
            </a:r>
            <a:r>
              <a:rPr lang="pl-PL" sz="2000" b="1" dirty="0" smtClean="0"/>
              <a:t> for quantum precision </a:t>
            </a:r>
            <a:r>
              <a:rPr lang="pl-PL" sz="2000" b="1" dirty="0" err="1" smtClean="0"/>
              <a:t>enhancement</a:t>
            </a:r>
            <a:endParaRPr lang="en-US" sz="2000" b="1" dirty="0"/>
          </a:p>
        </p:txBody>
      </p:sp>
      <p:grpSp>
        <p:nvGrpSpPr>
          <p:cNvPr id="40" name="Grupa 39"/>
          <p:cNvGrpSpPr/>
          <p:nvPr/>
        </p:nvGrpSpPr>
        <p:grpSpPr>
          <a:xfrm>
            <a:off x="296190" y="4253249"/>
            <a:ext cx="4123296" cy="1819945"/>
            <a:chOff x="296190" y="4253249"/>
            <a:chExt cx="4123296" cy="181994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 l="5952"/>
            <a:stretch>
              <a:fillRect/>
            </a:stretch>
          </p:blipFill>
          <p:spPr bwMode="auto">
            <a:xfrm>
              <a:off x="800246" y="4253249"/>
              <a:ext cx="1430736" cy="16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Obraz 3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2214" y="4469273"/>
              <a:ext cx="251050" cy="251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2214" y="5549393"/>
              <a:ext cx="251050" cy="25105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3" name="pole tekstowe 32"/>
            <p:cNvSpPr txBox="1"/>
            <p:nvPr/>
          </p:nvSpPr>
          <p:spPr>
            <a:xfrm>
              <a:off x="296190" y="5765417"/>
              <a:ext cx="2389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 smtClean="0"/>
                <a:t>Hong-Ou-Mandel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interference</a:t>
              </a:r>
              <a:endParaRPr lang="en-US" sz="1400" dirty="0"/>
            </a:p>
          </p:txBody>
        </p:sp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23728" y="4941168"/>
              <a:ext cx="2295758" cy="304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3" name="pole tekstowe 42"/>
            <p:cNvSpPr txBox="1"/>
            <p:nvPr/>
          </p:nvSpPr>
          <p:spPr>
            <a:xfrm>
              <a:off x="2483768" y="5229200"/>
              <a:ext cx="1680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 smtClean="0"/>
                <a:t>enhanced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sensitivity</a:t>
              </a:r>
              <a:endParaRPr lang="en-US" sz="1400" dirty="0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5148064" y="4149080"/>
            <a:ext cx="3672408" cy="1963380"/>
            <a:chOff x="5148064" y="4149080"/>
            <a:chExt cx="3672408" cy="196338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 l="5952"/>
            <a:stretch>
              <a:fillRect/>
            </a:stretch>
          </p:blipFill>
          <p:spPr bwMode="auto">
            <a:xfrm>
              <a:off x="6372200" y="4149080"/>
              <a:ext cx="1430736" cy="16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Łącznik prosty ze strzałką 47"/>
            <p:cNvCxnSpPr/>
            <p:nvPr/>
          </p:nvCxnSpPr>
          <p:spPr>
            <a:xfrm>
              <a:off x="5604310" y="4544628"/>
              <a:ext cx="4329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ze strzałką 48"/>
            <p:cNvCxnSpPr/>
            <p:nvPr/>
          </p:nvCxnSpPr>
          <p:spPr>
            <a:xfrm flipV="1">
              <a:off x="5820774" y="4304112"/>
              <a:ext cx="0" cy="4329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ipsa 49"/>
            <p:cNvSpPr/>
            <p:nvPr/>
          </p:nvSpPr>
          <p:spPr>
            <a:xfrm>
              <a:off x="5884460" y="4293096"/>
              <a:ext cx="144309" cy="144309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Obraz 5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5993462" y="4472473"/>
              <a:ext cx="42250" cy="595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748619" y="4304112"/>
              <a:ext cx="50903" cy="5955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5" name="Łącznik prosty ze strzałką 54"/>
            <p:cNvCxnSpPr/>
            <p:nvPr/>
          </p:nvCxnSpPr>
          <p:spPr>
            <a:xfrm>
              <a:off x="5636390" y="5480292"/>
              <a:ext cx="4329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ze strzałką 55"/>
            <p:cNvCxnSpPr/>
            <p:nvPr/>
          </p:nvCxnSpPr>
          <p:spPr>
            <a:xfrm flipV="1">
              <a:off x="5852854" y="5239776"/>
              <a:ext cx="0" cy="4329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ipsa 56"/>
            <p:cNvSpPr/>
            <p:nvPr/>
          </p:nvSpPr>
          <p:spPr>
            <a:xfrm>
              <a:off x="5724128" y="5445224"/>
              <a:ext cx="264567" cy="72155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6025542" y="5408137"/>
              <a:ext cx="42250" cy="595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Obraz 5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780699" y="5239776"/>
              <a:ext cx="50903" cy="595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5482205" y="5438456"/>
              <a:ext cx="148781" cy="7471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2" name="Łącznik prosty ze strzałką 61"/>
            <p:cNvCxnSpPr/>
            <p:nvPr/>
          </p:nvCxnSpPr>
          <p:spPr>
            <a:xfrm>
              <a:off x="5676025" y="5421172"/>
              <a:ext cx="0" cy="12025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72757" y="4365104"/>
              <a:ext cx="273872" cy="25059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95351" y="5373215"/>
              <a:ext cx="228683" cy="25059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7" name="pole tekstowe 66"/>
            <p:cNvSpPr txBox="1"/>
            <p:nvPr/>
          </p:nvSpPr>
          <p:spPr>
            <a:xfrm>
              <a:off x="5148064" y="5589240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 smtClean="0"/>
                <a:t>when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projected</a:t>
              </a:r>
              <a:r>
                <a:rPr lang="pl-PL" sz="1400" dirty="0" smtClean="0"/>
                <a:t> on a </a:t>
              </a:r>
              <a:r>
                <a:rPr lang="pl-PL" sz="1400" dirty="0" err="1" smtClean="0"/>
                <a:t>fixed</a:t>
              </a:r>
              <a:r>
                <a:rPr lang="pl-PL" sz="1400" dirty="0" smtClean="0"/>
                <a:t>  </a:t>
              </a:r>
              <a:r>
                <a:rPr lang="pl-PL" sz="1400" dirty="0" err="1" smtClean="0"/>
                <a:t>photon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number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sector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yields</a:t>
              </a:r>
              <a:r>
                <a:rPr lang="pl-PL" sz="1400" dirty="0" smtClean="0"/>
                <a:t> a </a:t>
              </a:r>
              <a:r>
                <a:rPr lang="pl-PL" sz="1400" dirty="0" err="1" smtClean="0"/>
                <a:t>particle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entangled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states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1" y="0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 Quantum </a:t>
            </a:r>
            <a:r>
              <a:rPr lang="pl-PL" sz="3600" b="1" dirty="0" err="1" smtClean="0"/>
              <a:t>enhanced</a:t>
            </a:r>
            <a:r>
              <a:rPr lang="pl-PL" sz="3600" b="1" dirty="0" smtClean="0"/>
              <a:t> interferometry </a:t>
            </a:r>
            <a:r>
              <a:rPr lang="pl-PL" sz="3600" b="1" dirty="0" err="1" smtClean="0"/>
              <a:t>using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the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particle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description</a:t>
            </a:r>
            <a:endParaRPr lang="en-US" sz="2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5" name="Obraz 4" descr="interferometer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5736" y="1124744"/>
            <a:ext cx="4176464" cy="1612892"/>
          </a:xfrm>
          <a:prstGeom prst="rect">
            <a:avLst/>
          </a:prstGeom>
        </p:spPr>
      </p:pic>
      <p:grpSp>
        <p:nvGrpSpPr>
          <p:cNvPr id="34" name="Grupa 33"/>
          <p:cNvGrpSpPr/>
          <p:nvPr/>
        </p:nvGrpSpPr>
        <p:grpSpPr>
          <a:xfrm>
            <a:off x="5103664" y="3933867"/>
            <a:ext cx="4032448" cy="1082889"/>
            <a:chOff x="5103664" y="3933867"/>
            <a:chExt cx="4032448" cy="1082889"/>
          </a:xfrm>
        </p:grpSpPr>
        <p:sp>
          <p:nvSpPr>
            <p:cNvPr id="16" name="pole tekstowe 15"/>
            <p:cNvSpPr txBox="1"/>
            <p:nvPr/>
          </p:nvSpPr>
          <p:spPr>
            <a:xfrm>
              <a:off x="5103664" y="3933867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err="1" smtClean="0"/>
                <a:t>imperfect</a:t>
              </a:r>
              <a:r>
                <a:rPr lang="pl-PL" sz="1600" b="1" dirty="0" smtClean="0"/>
                <a:t> </a:t>
              </a:r>
              <a:r>
                <a:rPr lang="pl-PL" sz="1600" b="1" dirty="0" err="1" smtClean="0"/>
                <a:t>viisbility</a:t>
              </a:r>
              <a:r>
                <a:rPr lang="pl-PL" sz="1600" b="1" dirty="0" smtClean="0"/>
                <a:t> </a:t>
              </a:r>
              <a:r>
                <a:rPr lang="pl-PL" sz="1600" dirty="0" smtClean="0"/>
                <a:t>– </a:t>
              </a:r>
              <a:r>
                <a:rPr lang="pl-PL" sz="1600" dirty="0" err="1" smtClean="0"/>
                <a:t>loss</a:t>
              </a:r>
              <a:r>
                <a:rPr lang="pl-PL" sz="1600" dirty="0" smtClean="0"/>
                <a:t> of </a:t>
              </a:r>
              <a:r>
                <a:rPr lang="pl-PL" sz="1600" dirty="0" err="1" smtClean="0"/>
                <a:t>coherence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between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the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modes</a:t>
              </a:r>
              <a:r>
                <a:rPr lang="pl-PL" sz="1600" dirty="0" smtClean="0"/>
                <a:t> (</a:t>
              </a:r>
              <a:r>
                <a:rPr lang="pl-PL" sz="1600" dirty="0" err="1" smtClean="0"/>
                <a:t>local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qubit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dephasing</a:t>
              </a:r>
              <a:r>
                <a:rPr lang="pl-PL" sz="1600" dirty="0" smtClean="0"/>
                <a:t>)</a:t>
              </a:r>
              <a:endParaRPr lang="en-US" sz="1600" dirty="0"/>
            </a:p>
          </p:txBody>
        </p:sp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63704" y="4581939"/>
              <a:ext cx="1348348" cy="43481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Obraz 2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19888" y="4581939"/>
              <a:ext cx="1439765" cy="43467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2" name="Grupa 31"/>
          <p:cNvGrpSpPr/>
          <p:nvPr/>
        </p:nvGrpSpPr>
        <p:grpSpPr>
          <a:xfrm>
            <a:off x="5132693" y="2955347"/>
            <a:ext cx="3338984" cy="844235"/>
            <a:chOff x="5132693" y="2955347"/>
            <a:chExt cx="3338984" cy="844235"/>
          </a:xfrm>
        </p:grpSpPr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59848" y="2997763"/>
              <a:ext cx="1258325" cy="29777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pole tekstowe 14"/>
            <p:cNvSpPr txBox="1"/>
            <p:nvPr/>
          </p:nvSpPr>
          <p:spPr>
            <a:xfrm>
              <a:off x="5132693" y="2955347"/>
              <a:ext cx="15157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err="1" smtClean="0"/>
                <a:t>phase</a:t>
              </a:r>
              <a:r>
                <a:rPr lang="pl-PL" sz="1600" b="1" dirty="0" smtClean="0"/>
                <a:t> </a:t>
              </a:r>
              <a:r>
                <a:rPr lang="pl-PL" sz="1600" b="1" dirty="0" err="1" smtClean="0"/>
                <a:t>encoding</a:t>
              </a:r>
              <a:endParaRPr lang="en-US" sz="1600" b="1" dirty="0"/>
            </a:p>
          </p:txBody>
        </p:sp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87840" y="3501819"/>
              <a:ext cx="1783837" cy="2977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pole tekstowe 28"/>
            <p:cNvSpPr txBox="1"/>
            <p:nvPr/>
          </p:nvSpPr>
          <p:spPr>
            <a:xfrm>
              <a:off x="5136637" y="3429000"/>
              <a:ext cx="1280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err="1" smtClean="0"/>
                <a:t>decoherence</a:t>
              </a:r>
              <a:endParaRPr lang="en-US" sz="1600" b="1" dirty="0"/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3851920" y="5081261"/>
            <a:ext cx="5292080" cy="1716900"/>
            <a:chOff x="3851920" y="5081261"/>
            <a:chExt cx="5292080" cy="1716900"/>
          </a:xfrm>
        </p:grpSpPr>
        <p:sp>
          <p:nvSpPr>
            <p:cNvPr id="25" name="pole tekstowe 24"/>
            <p:cNvSpPr txBox="1"/>
            <p:nvPr/>
          </p:nvSpPr>
          <p:spPr>
            <a:xfrm>
              <a:off x="5111552" y="5081261"/>
              <a:ext cx="4032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err="1" smtClean="0"/>
                <a:t>loss</a:t>
              </a:r>
              <a:r>
                <a:rPr lang="pl-PL" sz="1600" b="1" dirty="0" smtClean="0"/>
                <a:t> </a:t>
              </a:r>
              <a:r>
                <a:rPr lang="pl-PL" sz="1600" dirty="0" smtClean="0"/>
                <a:t>– we </a:t>
              </a:r>
              <a:r>
                <a:rPr lang="pl-PL" sz="1600" dirty="0" err="1" smtClean="0"/>
                <a:t>use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three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dimensional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output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space</a:t>
              </a:r>
              <a:r>
                <a:rPr lang="pl-PL" sz="1600" dirty="0" smtClean="0"/>
                <a:t>  </a:t>
              </a:r>
              <a:endParaRPr lang="en-US" sz="1600" dirty="0"/>
            </a:p>
          </p:txBody>
        </p:sp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27800" y="5446035"/>
              <a:ext cx="1417465" cy="2511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Obraz 3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851920" y="5805264"/>
              <a:ext cx="1564998" cy="65821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5805264"/>
              <a:ext cx="1725414" cy="65836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5" name="Prostokąt 34"/>
            <p:cNvSpPr/>
            <p:nvPr/>
          </p:nvSpPr>
          <p:spPr>
            <a:xfrm>
              <a:off x="3984239" y="6446597"/>
              <a:ext cx="13498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 err="1" smtClean="0"/>
                <a:t>photon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survives</a:t>
              </a:r>
              <a:endParaRPr lang="en-US" sz="1400" dirty="0"/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5881238" y="6490384"/>
              <a:ext cx="12150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 err="1" smtClean="0"/>
                <a:t>lost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in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mode</a:t>
              </a:r>
              <a:r>
                <a:rPr lang="pl-PL" sz="1400" dirty="0" smtClean="0"/>
                <a:t> a</a:t>
              </a:r>
              <a:endParaRPr lang="en-US" sz="1400" dirty="0"/>
            </a:p>
          </p:txBody>
        </p:sp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18227" y="5805264"/>
              <a:ext cx="1725773" cy="6585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0" name="Prostokąt 39"/>
            <p:cNvSpPr/>
            <p:nvPr/>
          </p:nvSpPr>
          <p:spPr>
            <a:xfrm>
              <a:off x="7825724" y="6475870"/>
              <a:ext cx="12230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 err="1" smtClean="0"/>
                <a:t>lost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in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mode</a:t>
              </a:r>
              <a:r>
                <a:rPr lang="pl-PL" sz="1400" dirty="0" smtClean="0"/>
                <a:t> b</a:t>
              </a:r>
              <a:endParaRPr lang="en-US" sz="1400" dirty="0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57224" y="6069789"/>
            <a:ext cx="3816424" cy="660850"/>
            <a:chOff x="57224" y="6069789"/>
            <a:chExt cx="3816424" cy="660850"/>
          </a:xfrm>
        </p:grpSpPr>
        <p:sp>
          <p:nvSpPr>
            <p:cNvPr id="46" name="Prostokąt 45"/>
            <p:cNvSpPr/>
            <p:nvPr/>
          </p:nvSpPr>
          <p:spPr>
            <a:xfrm>
              <a:off x="179512" y="6069789"/>
              <a:ext cx="3598011" cy="6480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57224" y="6084308"/>
              <a:ext cx="38164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err="1" smtClean="0"/>
                <a:t>Find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the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bounds</a:t>
              </a:r>
              <a:r>
                <a:rPr lang="pl-PL" b="1" dirty="0" smtClean="0"/>
                <a:t> on </a:t>
              </a:r>
              <a:r>
                <a:rPr lang="pl-PL" b="1" dirty="0" err="1" smtClean="0"/>
                <a:t>the</a:t>
              </a:r>
              <a:r>
                <a:rPr lang="pl-PL" b="1" dirty="0" smtClean="0"/>
                <a:t> quantum Fisher </a:t>
              </a:r>
              <a:r>
                <a:rPr lang="pl-PL" b="1" dirty="0" err="1" smtClean="0"/>
                <a:t>information</a:t>
              </a:r>
              <a:r>
                <a:rPr lang="pl-PL" b="1" dirty="0" smtClean="0"/>
                <a:t> as a </a:t>
              </a:r>
              <a:r>
                <a:rPr lang="pl-PL" b="1" dirty="0" err="1" smtClean="0"/>
                <a:t>function</a:t>
              </a:r>
              <a:r>
                <a:rPr lang="pl-PL" b="1" dirty="0" smtClean="0"/>
                <a:t> of </a:t>
              </a:r>
              <a:r>
                <a:rPr lang="pl-PL" b="1" i="1" dirty="0" smtClean="0"/>
                <a:t>N</a:t>
              </a:r>
              <a:endParaRPr lang="en-US" i="1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67794" y="2276872"/>
            <a:ext cx="4809613" cy="3681119"/>
            <a:chOff x="67794" y="2276872"/>
            <a:chExt cx="4809613" cy="3681119"/>
          </a:xfrm>
        </p:grpSpPr>
        <p:sp>
          <p:nvSpPr>
            <p:cNvPr id="10" name="pole tekstowe 9"/>
            <p:cNvSpPr txBox="1"/>
            <p:nvPr/>
          </p:nvSpPr>
          <p:spPr>
            <a:xfrm>
              <a:off x="755576" y="5373216"/>
              <a:ext cx="3096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err="1" smtClean="0"/>
                <a:t>uncorrelated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noise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models</a:t>
              </a:r>
              <a:endParaRPr lang="pl-PL" sz="1600" dirty="0" smtClean="0"/>
            </a:p>
            <a:p>
              <a:r>
                <a:rPr lang="pl-PL" sz="1600" b="1" dirty="0" err="1" smtClean="0"/>
                <a:t>commute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with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the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phase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encoding</a:t>
              </a:r>
              <a:endParaRPr lang="en-US" sz="1600" dirty="0"/>
            </a:p>
          </p:txBody>
        </p:sp>
        <p:grpSp>
          <p:nvGrpSpPr>
            <p:cNvPr id="30" name="Grupa 29"/>
            <p:cNvGrpSpPr/>
            <p:nvPr/>
          </p:nvGrpSpPr>
          <p:grpSpPr>
            <a:xfrm>
              <a:off x="67794" y="2276872"/>
              <a:ext cx="4809613" cy="3096344"/>
              <a:chOff x="67794" y="2276872"/>
              <a:chExt cx="4809613" cy="3096344"/>
            </a:xfrm>
          </p:grpSpPr>
          <p:cxnSp>
            <p:nvCxnSpPr>
              <p:cNvPr id="7" name="Łącznik prosty ze strzałką 6"/>
              <p:cNvCxnSpPr/>
              <p:nvPr/>
            </p:nvCxnSpPr>
            <p:spPr>
              <a:xfrm>
                <a:off x="4067944" y="2276872"/>
                <a:ext cx="0" cy="5040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Obraz 7" descr="ParallelChannels.wmf"/>
              <p:cNvPicPr>
                <a:picLocks noChangeAspect="1"/>
              </p:cNvPicPr>
              <p:nvPr/>
            </p:nvPicPr>
            <p:blipFill>
              <a:blip r:embed="rId21" cstate="print"/>
              <a:srcRect l="11080"/>
              <a:stretch>
                <a:fillRect/>
              </a:stretch>
            </p:blipFill>
            <p:spPr>
              <a:xfrm>
                <a:off x="971600" y="2852936"/>
                <a:ext cx="3905807" cy="2443476"/>
              </a:xfrm>
              <a:prstGeom prst="rect">
                <a:avLst/>
              </a:prstGeom>
            </p:spPr>
          </p:pic>
          <p:sp>
            <p:nvSpPr>
              <p:cNvPr id="47" name="Nawias klamrowy otwierający 46"/>
              <p:cNvSpPr/>
              <p:nvPr/>
            </p:nvSpPr>
            <p:spPr>
              <a:xfrm>
                <a:off x="323528" y="2780928"/>
                <a:ext cx="515488" cy="2592288"/>
              </a:xfrm>
              <a:prstGeom prst="leftBrace">
                <a:avLst>
                  <a:gd name="adj1" fmla="val 67754"/>
                  <a:gd name="adj2" fmla="val 50000"/>
                </a:avLst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Obraz 48" descr="TP_tmp.emf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11560" y="3933056"/>
                <a:ext cx="434862" cy="25104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1" name="Obraz 50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7794" y="3993435"/>
                <a:ext cx="205987" cy="182642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a quantum channel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ole tekstowe 46"/>
          <p:cNvSpPr txBox="1"/>
          <p:nvPr/>
        </p:nvSpPr>
        <p:spPr>
          <a:xfrm>
            <a:off x="180953" y="1472580"/>
            <a:ext cx="410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Convex</a:t>
            </a:r>
            <a:r>
              <a:rPr lang="pl-PL" sz="2000" b="1" dirty="0" smtClean="0"/>
              <a:t> set of quantum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grpSp>
        <p:nvGrpSpPr>
          <p:cNvPr id="2" name="Grupa 9"/>
          <p:cNvGrpSpPr/>
          <p:nvPr/>
        </p:nvGrpSpPr>
        <p:grpSpPr>
          <a:xfrm>
            <a:off x="683568" y="1645524"/>
            <a:ext cx="6598283" cy="1027418"/>
            <a:chOff x="683568" y="1645524"/>
            <a:chExt cx="6598283" cy="1027418"/>
          </a:xfrm>
        </p:grpSpPr>
        <p:sp>
          <p:nvSpPr>
            <p:cNvPr id="52" name="Elipsa 51"/>
            <p:cNvSpPr/>
            <p:nvPr/>
          </p:nvSpPr>
          <p:spPr>
            <a:xfrm rot="1200000">
              <a:off x="5985707" y="1645524"/>
              <a:ext cx="1296144" cy="102741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Obraz 5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3568" y="2276872"/>
              <a:ext cx="2234646" cy="33528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9" name="Elipsa 48"/>
          <p:cNvSpPr/>
          <p:nvPr/>
        </p:nvSpPr>
        <p:spPr>
          <a:xfrm>
            <a:off x="6660232" y="2060848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Obraz 5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4248" y="1844824"/>
            <a:ext cx="178308" cy="2026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a quantum channel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ole tekstowe 46"/>
          <p:cNvSpPr txBox="1"/>
          <p:nvPr/>
        </p:nvSpPr>
        <p:spPr>
          <a:xfrm>
            <a:off x="120666" y="1484639"/>
            <a:ext cx="410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Convex</a:t>
            </a:r>
            <a:r>
              <a:rPr lang="pl-PL" sz="2000" b="1" dirty="0" smtClean="0"/>
              <a:t> set of quantum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sp>
        <p:nvSpPr>
          <p:cNvPr id="52" name="Elipsa 51"/>
          <p:cNvSpPr/>
          <p:nvPr/>
        </p:nvSpPr>
        <p:spPr>
          <a:xfrm rot="1200000">
            <a:off x="5985707" y="1645524"/>
            <a:ext cx="1296144" cy="10274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247" y="2276872"/>
            <a:ext cx="2686740" cy="350520"/>
          </a:xfrm>
          <a:prstGeom prst="rect">
            <a:avLst/>
          </a:prstGeom>
          <a:noFill/>
          <a:ln/>
          <a:effectLst/>
        </p:spPr>
      </p:pic>
      <p:grpSp>
        <p:nvGrpSpPr>
          <p:cNvPr id="2" name="Grupa 12"/>
          <p:cNvGrpSpPr/>
          <p:nvPr/>
        </p:nvGrpSpPr>
        <p:grpSpPr>
          <a:xfrm>
            <a:off x="6660232" y="1844824"/>
            <a:ext cx="386004" cy="288032"/>
            <a:chOff x="6660232" y="1844824"/>
            <a:chExt cx="386004" cy="288032"/>
          </a:xfrm>
        </p:grpSpPr>
        <p:sp>
          <p:nvSpPr>
            <p:cNvPr id="49" name="Elipsa 48"/>
            <p:cNvSpPr/>
            <p:nvPr/>
          </p:nvSpPr>
          <p:spPr>
            <a:xfrm>
              <a:off x="6660232" y="20608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0566" y="1844824"/>
              <a:ext cx="305670" cy="2796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Łuk 9"/>
          <p:cNvSpPr/>
          <p:nvPr/>
        </p:nvSpPr>
        <p:spPr>
          <a:xfrm>
            <a:off x="5580112" y="2060848"/>
            <a:ext cx="1512168" cy="936104"/>
          </a:xfrm>
          <a:prstGeom prst="arc">
            <a:avLst>
              <a:gd name="adj1" fmla="val 14758231"/>
              <a:gd name="adj2" fmla="val 20827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136263" y="3272475"/>
            <a:ext cx="88924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Parameter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dependence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moved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mixing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probabilities</a:t>
            </a:r>
            <a:endParaRPr lang="en-US" sz="2000" b="1" dirty="0"/>
          </a:p>
        </p:txBody>
      </p:sp>
      <p:grpSp>
        <p:nvGrpSpPr>
          <p:cNvPr id="3" name="Grupa 23"/>
          <p:cNvGrpSpPr/>
          <p:nvPr/>
        </p:nvGrpSpPr>
        <p:grpSpPr>
          <a:xfrm>
            <a:off x="136263" y="3704523"/>
            <a:ext cx="2130316" cy="909229"/>
            <a:chOff x="136263" y="3704523"/>
            <a:chExt cx="2130316" cy="909229"/>
          </a:xfrm>
        </p:grpSpPr>
        <p:sp>
          <p:nvSpPr>
            <p:cNvPr id="14" name="pole tekstowe 13"/>
            <p:cNvSpPr txBox="1"/>
            <p:nvPr/>
          </p:nvSpPr>
          <p:spPr>
            <a:xfrm>
              <a:off x="136263" y="3704523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Before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520" y="4293096"/>
              <a:ext cx="2015059" cy="3206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" name="Grupa 25"/>
          <p:cNvGrpSpPr/>
          <p:nvPr/>
        </p:nvGrpSpPr>
        <p:grpSpPr>
          <a:xfrm>
            <a:off x="4240719" y="3704523"/>
            <a:ext cx="3648968" cy="909182"/>
            <a:chOff x="4240719" y="3704523"/>
            <a:chExt cx="3648968" cy="909182"/>
          </a:xfrm>
        </p:grpSpPr>
        <p:sp>
          <p:nvSpPr>
            <p:cNvPr id="15" name="pole tekstowe 14"/>
            <p:cNvSpPr txBox="1"/>
            <p:nvPr/>
          </p:nvSpPr>
          <p:spPr>
            <a:xfrm>
              <a:off x="4240719" y="3704523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After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20" name="Obraz 1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355976" y="4293096"/>
              <a:ext cx="3533711" cy="32060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upa 29"/>
          <p:cNvGrpSpPr/>
          <p:nvPr/>
        </p:nvGrpSpPr>
        <p:grpSpPr>
          <a:xfrm>
            <a:off x="122875" y="4653136"/>
            <a:ext cx="8460369" cy="1070980"/>
            <a:chOff x="122875" y="4653136"/>
            <a:chExt cx="8460369" cy="1070980"/>
          </a:xfrm>
        </p:grpSpPr>
        <p:cxnSp>
          <p:nvCxnSpPr>
            <p:cNvPr id="23" name="Łącznik prosty 22"/>
            <p:cNvCxnSpPr/>
            <p:nvPr/>
          </p:nvCxnSpPr>
          <p:spPr>
            <a:xfrm>
              <a:off x="5868144" y="46531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7812360" y="46531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a 27"/>
            <p:cNvGrpSpPr/>
            <p:nvPr/>
          </p:nvGrpSpPr>
          <p:grpSpPr>
            <a:xfrm>
              <a:off x="122875" y="4822123"/>
              <a:ext cx="8460369" cy="901993"/>
              <a:chOff x="122875" y="4822123"/>
              <a:chExt cx="8460369" cy="901993"/>
            </a:xfrm>
          </p:grpSpPr>
          <p:sp>
            <p:nvSpPr>
              <p:cNvPr id="21" name="pole tekstowe 20"/>
              <p:cNvSpPr txBox="1"/>
              <p:nvPr/>
            </p:nvSpPr>
            <p:spPr>
              <a:xfrm>
                <a:off x="122875" y="4822123"/>
                <a:ext cx="29523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smtClean="0"/>
                  <a:t>By </a:t>
                </a:r>
                <a:r>
                  <a:rPr lang="pl-PL" sz="2000" b="1" dirty="0" err="1" smtClean="0"/>
                  <a:t>Markov</a:t>
                </a:r>
                <a:r>
                  <a:rPr lang="pl-PL" sz="2000" b="1" dirty="0" smtClean="0"/>
                  <a:t> property….</a:t>
                </a:r>
                <a:endParaRPr lang="en-US" sz="2000" b="1" dirty="0"/>
              </a:p>
            </p:txBody>
          </p:sp>
          <p:cxnSp>
            <p:nvCxnSpPr>
              <p:cNvPr id="25" name="Łącznik prosty 24"/>
              <p:cNvCxnSpPr/>
              <p:nvPr/>
            </p:nvCxnSpPr>
            <p:spPr>
              <a:xfrm>
                <a:off x="5868144" y="5157192"/>
                <a:ext cx="1944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1520" y="5445224"/>
                <a:ext cx="8331724" cy="278892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grpSp>
        <p:nvGrpSpPr>
          <p:cNvPr id="8" name="Grupa 28"/>
          <p:cNvGrpSpPr/>
          <p:nvPr/>
        </p:nvGrpSpPr>
        <p:grpSpPr>
          <a:xfrm>
            <a:off x="899592" y="5877272"/>
            <a:ext cx="7677484" cy="659895"/>
            <a:chOff x="899592" y="5877272"/>
            <a:chExt cx="7677484" cy="659895"/>
          </a:xfrm>
        </p:grpSpPr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674" t="-25816" r="-2674" b="-25816"/>
            <a:stretch>
              <a:fillRect/>
            </a:stretch>
          </p:blipFill>
          <p:spPr bwMode="auto">
            <a:xfrm>
              <a:off x="899592" y="5949280"/>
              <a:ext cx="3546142" cy="5286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8064" y="5877272"/>
              <a:ext cx="3429012" cy="65989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2" name="Prostokąt 41"/>
          <p:cNvSpPr/>
          <p:nvPr/>
        </p:nvSpPr>
        <p:spPr>
          <a:xfrm>
            <a:off x="0" y="648866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K</a:t>
            </a:r>
            <a:r>
              <a:rPr lang="pt-BR" dirty="0" smtClean="0">
                <a:solidFill>
                  <a:prstClr val="black"/>
                </a:solidFill>
              </a:rPr>
              <a:t>. </a:t>
            </a:r>
            <a:r>
              <a:rPr lang="pl-PL" dirty="0" smtClean="0">
                <a:solidFill>
                  <a:prstClr val="black"/>
                </a:solidFill>
              </a:rPr>
              <a:t>Matsumoto, </a:t>
            </a:r>
            <a:r>
              <a:rPr lang="pl-PL" dirty="0" smtClean="0"/>
              <a:t>arXiv:1006.0300 (2010)</a:t>
            </a:r>
          </a:p>
          <a:p>
            <a:pPr lvl="0"/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7 C -0.01858 -0.00786 -0.03177 -0.00855 -0.05243 -0.00855 " pathEditMode="relative" ptsTypes="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46821E-7 C -0.00955 -0.00208 -0.01944 -0.00462 -0.02864 -0.00855 C -0.03663 -0.00786 -0.04462 -0.00763 -0.05243 -0.00647 C -0.05555 -0.00601 -0.06042 3.46821E-7 -0.06042 3.46821E-7 " pathEditMode="relative" ptsTypes="fff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Łącznik prosty 29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2" name="Obraz 3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6" y="1484784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33" name="Schemat blokowy: opóźnienie 32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6223" y="2492896"/>
            <a:ext cx="572802" cy="349409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9601" y="2492896"/>
            <a:ext cx="761250" cy="559531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958514" y="2564903"/>
            <a:ext cx="395322" cy="360758"/>
          </a:xfrm>
          <a:prstGeom prst="rect">
            <a:avLst/>
          </a:prstGeom>
          <a:noFill/>
          <a:ln/>
          <a:effectLst/>
        </p:spPr>
      </p:pic>
      <p:cxnSp>
        <p:nvCxnSpPr>
          <p:cNvPr id="46" name="Łącznik prosty ze strzałką 45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Prostokąt 52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4" name="Obraz 5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7" y="2204864"/>
            <a:ext cx="409492" cy="374685"/>
          </a:xfrm>
          <a:prstGeom prst="rect">
            <a:avLst/>
          </a:prstGeom>
          <a:noFill/>
          <a:ln/>
          <a:effectLst/>
        </p:spPr>
      </p:pic>
      <p:cxnSp>
        <p:nvCxnSpPr>
          <p:cNvPr id="55" name="Łącznik prosty 54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Prostokąt 56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8" name="Obraz 5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7" y="3573016"/>
            <a:ext cx="409492" cy="374685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908" y="2492896"/>
            <a:ext cx="867193" cy="4345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Łącznik prosty 91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Prostokąt 92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347864" y="1556792"/>
            <a:ext cx="546671" cy="374685"/>
          </a:xfrm>
          <a:prstGeom prst="rect">
            <a:avLst/>
          </a:prstGeom>
          <a:noFill/>
          <a:ln/>
          <a:effectLst/>
        </p:spPr>
      </p:pic>
      <p:cxnSp>
        <p:nvCxnSpPr>
          <p:cNvPr id="68" name="Łącznik prosty 67"/>
          <p:cNvCxnSpPr/>
          <p:nvPr/>
        </p:nvCxnSpPr>
        <p:spPr bwMode="auto">
          <a:xfrm>
            <a:off x="5577886" y="558924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5793910" y="53012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5" name="Obraz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940152" y="5373216"/>
            <a:ext cx="511865" cy="477058"/>
          </a:xfrm>
          <a:prstGeom prst="rect">
            <a:avLst/>
          </a:prstGeom>
          <a:noFill/>
          <a:ln/>
          <a:effectLst/>
        </p:spPr>
      </p:pic>
      <p:sp>
        <p:nvSpPr>
          <p:cNvPr id="71" name="pole tekstowe 70"/>
          <p:cNvSpPr txBox="1"/>
          <p:nvPr/>
        </p:nvSpPr>
        <p:spPr>
          <a:xfrm>
            <a:off x="6948264" y="5229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72" name="Łącznik prosty 71"/>
          <p:cNvCxnSpPr/>
          <p:nvPr/>
        </p:nvCxnSpPr>
        <p:spPr bwMode="auto">
          <a:xfrm>
            <a:off x="7286936" y="5013176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rostokąt 72"/>
          <p:cNvSpPr/>
          <p:nvPr/>
        </p:nvSpPr>
        <p:spPr>
          <a:xfrm>
            <a:off x="7574968" y="4725144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4" name="Obraz 8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7703840" y="4797152"/>
            <a:ext cx="546603" cy="374638"/>
          </a:xfrm>
          <a:prstGeom prst="rect">
            <a:avLst/>
          </a:prstGeom>
          <a:noFill/>
          <a:ln/>
          <a:effectLst/>
        </p:spPr>
      </p:pic>
      <p:pic>
        <p:nvPicPr>
          <p:cNvPr id="77" name="Obraz 7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rcRect l="-47244" t="-40380" r="-47244" b="-40380"/>
          <a:stretch>
            <a:fillRect/>
          </a:stretch>
        </p:blipFill>
        <p:spPr bwMode="auto">
          <a:xfrm>
            <a:off x="7766271" y="5996566"/>
            <a:ext cx="398203" cy="433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cxnSp>
        <p:nvCxnSpPr>
          <p:cNvPr id="83" name="Łącznik prosty ze strzałką 82"/>
          <p:cNvCxnSpPr/>
          <p:nvPr/>
        </p:nvCxnSpPr>
        <p:spPr>
          <a:xfrm flipV="1">
            <a:off x="7988399" y="531718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Obraz 8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63880" y="5445224"/>
            <a:ext cx="876285" cy="320719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>
            <a:off x="5436096" y="4581128"/>
            <a:ext cx="3528392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rostokąt 87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rostokąt 88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rostokąt 90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chemat blokowy: opóźnienie 94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0" name="Łącznik prosty ze strzałką 99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Prostokąt 103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6" name="Łącznik prosty 105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331122" y="2204864"/>
            <a:ext cx="580154" cy="375153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241388" y="3573016"/>
            <a:ext cx="649089" cy="374711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4581128"/>
            <a:ext cx="6093865" cy="48410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0" name="Obraz 11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467544" y="5517232"/>
            <a:ext cx="4318645" cy="318135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908" y="2492896"/>
            <a:ext cx="867193" cy="434597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9601" y="2492896"/>
            <a:ext cx="761250" cy="559531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958514" y="2564903"/>
            <a:ext cx="395322" cy="360758"/>
          </a:xfrm>
          <a:prstGeom prst="rect">
            <a:avLst/>
          </a:prstGeom>
          <a:noFill/>
          <a:ln/>
          <a:effectLst/>
        </p:spPr>
      </p:pic>
      <p:pic>
        <p:nvPicPr>
          <p:cNvPr id="42" name="Obraz 41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6223" y="2492896"/>
            <a:ext cx="572802" cy="3494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Łącznik prosty 91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Prostokąt 92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347864" y="1556792"/>
            <a:ext cx="546671" cy="374685"/>
          </a:xfrm>
          <a:prstGeom prst="rect">
            <a:avLst/>
          </a:prstGeom>
          <a:noFill/>
          <a:ln/>
          <a:effectLst/>
        </p:spPr>
      </p:pic>
      <p:cxnSp>
        <p:nvCxnSpPr>
          <p:cNvPr id="68" name="Łącznik prosty 67"/>
          <p:cNvCxnSpPr/>
          <p:nvPr/>
        </p:nvCxnSpPr>
        <p:spPr bwMode="auto">
          <a:xfrm>
            <a:off x="5577886" y="558924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5793910" y="53012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5" name="Obraz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940152" y="5373216"/>
            <a:ext cx="511865" cy="477058"/>
          </a:xfrm>
          <a:prstGeom prst="rect">
            <a:avLst/>
          </a:prstGeom>
          <a:noFill/>
          <a:ln/>
          <a:effectLst/>
        </p:spPr>
      </p:pic>
      <p:sp>
        <p:nvSpPr>
          <p:cNvPr id="71" name="pole tekstowe 70"/>
          <p:cNvSpPr txBox="1"/>
          <p:nvPr/>
        </p:nvSpPr>
        <p:spPr>
          <a:xfrm>
            <a:off x="6948264" y="5229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72" name="Łącznik prosty 71"/>
          <p:cNvCxnSpPr/>
          <p:nvPr/>
        </p:nvCxnSpPr>
        <p:spPr bwMode="auto">
          <a:xfrm>
            <a:off x="7286936" y="5013176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rostokąt 72"/>
          <p:cNvSpPr/>
          <p:nvPr/>
        </p:nvSpPr>
        <p:spPr>
          <a:xfrm>
            <a:off x="7574968" y="4725144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4" name="Obraz 8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703840" y="4797152"/>
            <a:ext cx="546603" cy="374638"/>
          </a:xfrm>
          <a:prstGeom prst="rect">
            <a:avLst/>
          </a:prstGeom>
          <a:noFill/>
          <a:ln/>
          <a:effectLst/>
        </p:spPr>
      </p:pic>
      <p:pic>
        <p:nvPicPr>
          <p:cNvPr id="77" name="Obraz 7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rcRect l="-47244" t="-40380" r="-47244" b="-40380"/>
          <a:stretch>
            <a:fillRect/>
          </a:stretch>
        </p:blipFill>
        <p:spPr bwMode="auto">
          <a:xfrm>
            <a:off x="7766271" y="5996566"/>
            <a:ext cx="398203" cy="433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cxnSp>
        <p:nvCxnSpPr>
          <p:cNvPr id="83" name="Łącznik prosty ze strzałką 82"/>
          <p:cNvCxnSpPr/>
          <p:nvPr/>
        </p:nvCxnSpPr>
        <p:spPr>
          <a:xfrm flipV="1">
            <a:off x="7988399" y="531718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Obraz 8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63880" y="5445224"/>
            <a:ext cx="876285" cy="320719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>
            <a:off x="5436096" y="4581128"/>
            <a:ext cx="3528392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rostokąt 87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rostokąt 88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rostokąt 90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chemat blokowy: opóźnienie 94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0" name="Łącznik prosty ze strzałką 99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Prostokąt 103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6" name="Łącznik prosty 105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331122" y="2204864"/>
            <a:ext cx="580154" cy="375153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241388" y="3573016"/>
            <a:ext cx="649089" cy="374711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31" t="-21771" r="-2131" b="-21771"/>
          <a:stretch>
            <a:fillRect/>
          </a:stretch>
        </p:blipFill>
        <p:spPr bwMode="auto">
          <a:xfrm>
            <a:off x="369386" y="4482970"/>
            <a:ext cx="4802553" cy="6471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0" name="Obraz 11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467544" y="5517232"/>
            <a:ext cx="4318645" cy="318135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592" t="-25816" r="-1592" b="-25816"/>
          <a:stretch>
            <a:fillRect/>
          </a:stretch>
        </p:blipFill>
        <p:spPr bwMode="auto">
          <a:xfrm>
            <a:off x="323528" y="6021288"/>
            <a:ext cx="5833017" cy="5286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9" name="Obraz 38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908" y="2492896"/>
            <a:ext cx="867193" cy="434597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9601" y="2492896"/>
            <a:ext cx="761250" cy="559531"/>
          </a:xfrm>
          <a:prstGeom prst="rect">
            <a:avLst/>
          </a:prstGeom>
          <a:noFill/>
          <a:ln/>
          <a:effectLst/>
        </p:spPr>
      </p:pic>
      <p:pic>
        <p:nvPicPr>
          <p:cNvPr id="42" name="Obraz 41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6223" y="2492896"/>
            <a:ext cx="572802" cy="349409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5958514" y="2564903"/>
            <a:ext cx="395322" cy="3607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\geq \frac{1}{\sqrt{F_Q(\rho_\varphi)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4"/>
  <p:tag name="PICTUREFILESIZE" val="36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(\rho) = &#10;U_\varphi \left(\sum_i &#10;K_{i} \rho K_{i}^\dagger \right) U_\varphi^\dagger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9"/>
  <p:tag name="PICTUREFILESIZE" val="92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0=\left(&#10;\begin{array}{cc}&#10;\sqrt{\eta} &amp;0 \\&#10;0 &amp; \sqrt{\eta} \\&#10;0 &amp; 0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9"/>
  <p:tag name="PICTUREFILESIZE" val="62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1= \left(&#10;\begin{array}{cc}&#10;0 &amp;0 \\&#10;0 &amp; 0 \\&#10;\sqrt{1-\eta} &amp; 0 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53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1= \left(&#10;\begin{array}{cc}&#10;0 &amp;0 \\&#10;0 &amp; 0 \\&#10;0 &amp; \sqrt{1-\eta}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53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 = \epsilon_+ = 0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3"/>
  <p:tag name="PICTUREFILESIZE" val="245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\epsilon_+ \epsilon_-}{N}} = 0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1"/>
  <p:tag name="PICTUREFILESIZE" val="42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"/>
  <p:tag name="PICTUREFILESIZE" val="15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\alpha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3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r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28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7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\varphi(X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7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 = \sum_X p_\varphi(X) \ket{X}\bra{X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3"/>
  <p:tag name="PICTUREFILESIZE" val="51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s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2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( \rho \otimes \sigma_\varphi) = \sum_X p_\varphi(X) \Lambda_X(\rho)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1"/>
  <p:tag name="PICTUREFILESIZE" val="717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"/>
  <p:tag name="PICTUREFILESIZE" val="159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3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r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28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1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45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50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"/>
  <p:tag name="PICTUREFILESIZE" val="15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3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r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28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1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4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\varphi = \mathcal{L}^{\otimes N}\left&#10;(\ket{\psi^{(N)}}\bra{\psi^{(N)}} \otimes \sigma_\varphi^{\otimes N}\right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0"/>
  <p:tag name="PICTUREFILESIZE" val="917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rho^{(N)}_\varphi\right] \leq &#10;F_Q\left[\sigma_\varphi^{\otimes N}\right] = N F_Q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1"/>
  <p:tag name="PICTUREFILESIZE" val="788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N F_Q[\sigma_\varphi]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45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^{\t{worst}}_Q(\sigma_\varphi) = 4 \min_{h} \lambda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1"/>
  <p:tag name="PICTUREFILESIZE" val="450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sum_i \dot{\tilde{K}}_i^\dagger {K}_i = 0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92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sum_i \dot{\tilde{K}}_i^\dagger \dot{\tilde{K}}_i&#10; = \lambda \openone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5"/>
  <p:tag name="PICTUREFILESIZE" val="338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dot{\tilde{K}}_i = \dot{K}_i + \sum_j \mathrm{i} h_{ij} K_j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3"/>
  <p:tag name="PICTUREFILESIZE" val="466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 \rightarrow \eta^2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3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frac{1}{\sqrt{2}}(e^{2i\varphi}\ket{2}_a\ket{0}_b + \ket{0}_a\ket{2}_b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3"/>
  <p:tag name="PICTUREFILESIZE" val="59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52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^{\t{worst}}_Q(\sigma_\varphi) = 4 \min_{h} \lambda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1"/>
  <p:tag name="PICTUREFILESIZE" val="450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sum_i \dot{\tilde{K}}_i^\dagger {K}_i = 0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9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n}_a \ket{N-n}_b = \mathcal{S}(\underbrace{\ket{a} &#10;\otimes \dots \otimes \ket{a}}_n \otimes \underbrace{\ket{b} \otimes \dots \otimes \ket{b}}_{N-n}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1"/>
  <p:tag name="PICTUREFILESIZE" val="1209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sum_i \dot{\tilde{K}}_i^\dagger \dot{\tilde{K}}_i&#10; = \lambda \openone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5"/>
  <p:tag name="PICTUREFILESIZE" val="338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dot{\tilde{K}}_i = \dot{K}_i + \sum_j \mathrm{i} h_{ij} K_j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3"/>
  <p:tag name="PICTUREFILESIZE" val="466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523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 \rightarrow \eta^2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3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N}= \sum_{n=0}^N \alpha_n \ket{n}_a \ket{N-n}_b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8"/>
  <p:tag name="PICTUREFILESIZE" val="617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ightarrow \frac{1}{2} \ket{\psi_\varphi}\bra{\psi_\varphi} + \frac{1}{2} \ket{\t{vac}}\bra{\t{vac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8"/>
  <p:tag name="PICTUREFILESIZE" val="616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varphi}\ket{\psi} = &#10;\frac{1}{\sqrt{2}}(\alpha e^{i \varphi}\ket{0}\ket{a} +  \beta \ket{1}\ket{b}) + &#10;\frac{1}{\sqrt{2}}(\beta e^{i \varphi}\ket{0}\ket{b} +  \alpha \ket{1}\ket{a})   &#10;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6"/>
  <p:tag name="PICTUREFILESIZE" val="144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eta=1/2, \quad F_Q[\Lambda_\varphi^{\otimes N}(\rho_N)] \leq &#10;F_Q(\ket{\varphi}\bra{\varphi}^{\otimes N}) \leq N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5"/>
  <p:tag name="PICTUREFILESIZE" val="108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eta=1/2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3"/>
  <p:tag name="PICTUREFILESIZE" val="12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26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t{in}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03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 =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"/>
  <p:tag name="PICTUREFILESIZE" val="87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mathcal{L}&#10;$ projects on this subspace (probability 1/2), if unsuccesful returns $\ket{\t{vac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0"/>
  <p:tag name="PICTUREFILESIZE" val="1248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varphi} = \frac{1}{\sqrt{2}}(e^{i \varphi}\ket{0} + \ket{1}) \rightarrow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0"/>
  <p:tag name="PICTUREFILESIZE" val="517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L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} = \alpha \ket{a} + \beta \ket{b} \rightarrow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6"/>
  <p:tag name="PICTUREFILESIZE" val="346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ightarrow \frac{1}{2} \ket{\psi_\varphi}\bra{\psi_\varphi} + \frac{1}{2} \ket{\t{vac}}\bra{\t{vac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8"/>
  <p:tag name="PICTUREFILESIZE" val="616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_\varphi} = \alpha e^{i \varphi }\ket{0} + \beta \ket{1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19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} = \alpha \ket{a} + \beta \ket{b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3"/>
  <p:tag name="PICTUREFILESIZE" val="31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4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} \rightarrow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"/>
  <p:tag name="PICTUREFILESIZE" val="10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(\rho_\varphi) = \t{Tr}(\rho_\varphi L_\varphi^2)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6"/>
  <p:tag name="PICTUREFILESIZE" val="43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3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\sqrt{\frac{1- \eta + \eta e^{-2s}}{\eta |\alpha|^2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0"/>
  <p:tag name="PICTUREFILESIZE" val="615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 = 0.62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4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\ket{a},\ket{b},\ket{\t{vac}}\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2"/>
  <p:tag name="PICTUREFILESIZE" val="283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sqrt{1- \eta} = 0.61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2"/>
  <p:tag name="PICTUREFILESIZE" val="21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\frac{\eta N}{1-\eta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1"/>
  <p:tag name="PICTUREFILESIZE" val="269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0 = \left(\begin{array}{cc}&#10;\sqrt{\eta} &amp; 0 \\&#10;0 &amp; \sqrt{\eta} \\&#10;0 &amp; 0&#10;\end{array}&#10;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607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\frac{\eta N}{1-\eta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1"/>
  <p:tag name="PICTUREFILESIZE" val="269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1 = \left(\begin{array}{cc}&#10;0  &amp; 0 \\&#10;0 &amp; 0 \\&#10;\sqrt{1-\eta} &amp; 0&#10;\end{array}&#10;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536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\frac{\eta \bar{N}}{1-\eta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1"/>
  <p:tag name="PICTUREFILESIZE" val="27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\otimes \ket{s} \rightarrow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10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2 = \left(\begin{array}{cc}&#10;0  &amp; 0 \\&#10;0 &amp; 0 \\&#10;0 &amp; \sqrt{1-\eta}&#10;\end{array}&#10;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558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geq \frac{c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283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geq \frac{c}{\sqrt{\bar{N}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28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 = e^{ i \sigma_z \varphi/2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5"/>
  <p:tag name="PICTUREFILESIZE" val="24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(\cdot) = \sum_{i} K_i \cdot K_i^\dagger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35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0 = \sqrt{\frac{1+\eta}{2}}\openone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3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1 = \sqrt{\frac{1-\eta}{2}}\sigma_z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3"/>
  <p:tag name="PICTUREFILESIZE" val="26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\t{d}\rho_\varphi}{\t{d}\rho_\varphi} = &#10;\frac{1}{2}(\rho_\varphi L_\varphi + L_\varphi \rho_\varphi)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2"/>
  <p:tag name="PICTUREFILESIZE" val="4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 = \int \t{d} X\, p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38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\t{d} X\, p_\varphi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6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_\varphi(\rho)\right] \leq F_{\t{cl}}\left[p_\varphi(X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3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{\t{cl}}[p_\varphi(X)] &#10;=\int dX\frac{[\partial_{\varphi}{p}_{\varphi}(X)]^{2}}{p_{\varphi}(X)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5"/>
  <p:tag name="PICTUREFILESIZE" val="97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Estimating $\varphi$ directly from $X$ is no worse than &#10;from measurement on $\Lambda_\varphi[\rho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8"/>
  <p:tag name="PICTUREFILESIZE" val="117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varphi\rightarrow p_{\varphi}\rightarrow X &#10;\rightarrow \Lambda_{X}\left[\rho\right]\rightarrow\tilde{\varphi}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1"/>
  <p:tag name="PICTUREFILESIZE" val="45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\rightarrow\Lambda_{\varphi}&#10;\left[\rho\right]\rightarrow\tilde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27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r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 \frac{1}{\sqrt{\eta |\alpha|^2}} = \frac{1}{\sqrt{\eta \langle n \rangle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6"/>
  <p:tag name="PICTUREFILESIZE" val="44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"/>
  <p:tag name="PICTUREFILESIZE" val="159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5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(i)}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2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9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\varphi(X_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9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{\t{in}}}= \ket{\alpha}_a \ket{0}_b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7"/>
  <p:tag name="PICTUREFILESIZE" val="28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9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0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^{\otimes N}_\varphi(\ket{\psi^{(N)}})\right] \leq &#10;F_{\t{cl}}\left[p_\varphi(X_1,\dots X_N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6"/>
  <p:tag name="PICTUREFILESIZE" val="94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_i$ - are independent variables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6"/>
  <p:tag name="PICTUREFILESIZE" val="5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"/>
  <p:tag name="PICTUREFILESIZE" val="15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3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r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2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(i)}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2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\psi} = \ket{1}_a \ket{1}_b = &#10;\frac{1}{\sqrt{2}}(\ket{a}\ket{b} + \ket{b}\ket{a}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0"/>
  <p:tag name="PICTUREFILESIZE" val="65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93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\varphi(X_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9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9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0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^{\otimes N}_\varphi(\rho^N)\right] \leq &#10;N F_{\t{cl}}\left[p_\varphi(X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3"/>
  <p:tag name="PICTUREFILESIZE" val="75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_i$ - are independent variables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6"/>
  <p:tag name="PICTUREFILESIZE" val="51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F_\t{cl}$ is finite $F_Q$ scales at most linearly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66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"/>
  <p:tag name="PICTUREFILESIZE" val="159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r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28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F_{\t{cl}}(p_\varphi) N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49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\t{d} X\, p_\varphi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6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{\t{cl}}=\infty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27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F_{\t{cl}}(p_\varphi) N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492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\t{d} X\, p_\varphi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6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+ \epsilon_-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3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\varphi \pm \frac{d \Lambda_\varphi}{d \varphi} \epsilon_\pm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9"/>
  <p:tag name="PICTUREFILESIZE" val="568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{\t{cl}}=\infty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27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(\rho) = &#10;U_\varphi \left(\sum_i &#10;K_{i} \rho K_{i}^\dagger \right) U_\varphi^\dagger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9"/>
  <p:tag name="PICTUREFILESIZE" val="9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1= \sqrt{\frac{1+\eta}{2}} &#10;\left(&#10;\begin{array}{cc}&#10;1 &amp;0 \\&#10;0 &amp; 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2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2= \sqrt{\frac{1-\eta}{2}} &#10;\left(&#10;\begin{array}{cc}&#10;1 &amp;0 \\&#10;0 &amp; -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4"/>
  <p:tag name="PICTUREFILESIZE" val="548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\varepsilon_+ \varepsilon_-}{N}}&#10;=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5"/>
  <p:tag name="PICTUREFILESIZE" val="75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\tilde{\varphi}  &#10; =\frac{1}{\eta} \frac{1}{\sqrt{N}} &#10;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40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 = \frac{1}{\sqrt{1-\eta^2}} &#10;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9"/>
  <p:tag name="PICTUREFILESIZE" val="13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epsilon_\pm = \frac{\sqrt{1-\eta^2}}{\eta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4"/>
  <p:tag name="PICTUREFILESIZE" val="19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\varphi \pm \frac{d \Lambda_\varphi}{d \varphi} \epsilon_\pm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9"/>
  <p:tag name="PICTUREFILESIZE" val="568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15584</TotalTime>
  <Words>967</Words>
  <Application>Microsoft Office PowerPoint</Application>
  <PresentationFormat>Pokaz na ekranie (4:3)</PresentationFormat>
  <Paragraphs>164</Paragraphs>
  <Slides>24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Definite vs. indefinite photon number</vt:lpstr>
      <vt:lpstr>Definite vs. indefinite photon number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Rafal</cp:lastModifiedBy>
  <cp:revision>510</cp:revision>
  <dcterms:created xsi:type="dcterms:W3CDTF">2011-12-06T11:47:15Z</dcterms:created>
  <dcterms:modified xsi:type="dcterms:W3CDTF">2014-03-07T11:11:15Z</dcterms:modified>
</cp:coreProperties>
</file>