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9" r:id="rId3"/>
    <p:sldId id="349" r:id="rId4"/>
    <p:sldId id="293" r:id="rId5"/>
    <p:sldId id="269" r:id="rId6"/>
    <p:sldId id="270" r:id="rId7"/>
    <p:sldId id="325" r:id="rId8"/>
    <p:sldId id="370" r:id="rId9"/>
    <p:sldId id="359" r:id="rId10"/>
    <p:sldId id="360" r:id="rId11"/>
    <p:sldId id="362" r:id="rId12"/>
    <p:sldId id="363" r:id="rId13"/>
    <p:sldId id="371" r:id="rId14"/>
    <p:sldId id="315" r:id="rId15"/>
    <p:sldId id="372" r:id="rId16"/>
    <p:sldId id="348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CCFFCC"/>
    <a:srgbClr val="FFFF99"/>
    <a:srgbClr val="FF9900"/>
    <a:srgbClr val="FF0066"/>
    <a:srgbClr val="000000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4471" autoAdjust="0"/>
  </p:normalViewPr>
  <p:slideViewPr>
    <p:cSldViewPr>
      <p:cViewPr varScale="1">
        <p:scale>
          <a:sx n="65" d="100"/>
          <a:sy n="65" d="100"/>
        </p:scale>
        <p:origin x="5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3B41-53A6-4C15-9060-1937514A15A3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2119-FE5D-4871-A9FC-B06E5F5A1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6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Faculty of Physics, University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63.png"/><Relationship Id="rId17" Type="http://schemas.openxmlformats.org/officeDocument/2006/relationships/image" Target="../media/image65.png"/><Relationship Id="rId2" Type="http://schemas.openxmlformats.org/officeDocument/2006/relationships/tags" Target="../tags/tag78.xml"/><Relationship Id="rId16" Type="http://schemas.openxmlformats.org/officeDocument/2006/relationships/image" Target="../media/image64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62.png"/><Relationship Id="rId5" Type="http://schemas.openxmlformats.org/officeDocument/2006/relationships/tags" Target="../tags/tag81.xml"/><Relationship Id="rId15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.png"/><Relationship Id="rId3" Type="http://schemas.openxmlformats.org/officeDocument/2006/relationships/tags" Target="../tags/tag88.xml"/><Relationship Id="rId21" Type="http://schemas.openxmlformats.org/officeDocument/2006/relationships/image" Target="../media/image69.png"/><Relationship Id="rId34" Type="http://schemas.openxmlformats.org/officeDocument/2006/relationships/image" Target="../media/image79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73.png"/><Relationship Id="rId33" Type="http://schemas.openxmlformats.org/officeDocument/2006/relationships/image" Target="../media/image78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68.png"/><Relationship Id="rId29" Type="http://schemas.openxmlformats.org/officeDocument/2006/relationships/image" Target="../media/image74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72.png"/><Relationship Id="rId32" Type="http://schemas.openxmlformats.org/officeDocument/2006/relationships/image" Target="../media/image77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71.png"/><Relationship Id="rId28" Type="http://schemas.openxmlformats.org/officeDocument/2006/relationships/image" Target="../media/image63.png"/><Relationship Id="rId10" Type="http://schemas.openxmlformats.org/officeDocument/2006/relationships/tags" Target="../tags/tag95.xml"/><Relationship Id="rId19" Type="http://schemas.openxmlformats.org/officeDocument/2006/relationships/image" Target="../media/image67.png"/><Relationship Id="rId31" Type="http://schemas.openxmlformats.org/officeDocument/2006/relationships/image" Target="../media/image76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70.png"/><Relationship Id="rId27" Type="http://schemas.openxmlformats.org/officeDocument/2006/relationships/image" Target="../media/image6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image" Target="../media/image70.png"/><Relationship Id="rId26" Type="http://schemas.openxmlformats.org/officeDocument/2006/relationships/image" Target="../media/image59.png"/><Relationship Id="rId3" Type="http://schemas.openxmlformats.org/officeDocument/2006/relationships/tags" Target="../tags/tag105.xml"/><Relationship Id="rId21" Type="http://schemas.openxmlformats.org/officeDocument/2006/relationships/image" Target="../media/image73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69.png"/><Relationship Id="rId25" Type="http://schemas.openxmlformats.org/officeDocument/2006/relationships/image" Target="../media/image82.png"/><Relationship Id="rId2" Type="http://schemas.openxmlformats.org/officeDocument/2006/relationships/tags" Target="../tags/tag104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58.png"/><Relationship Id="rId5" Type="http://schemas.openxmlformats.org/officeDocument/2006/relationships/tags" Target="../tags/tag107.xml"/><Relationship Id="rId15" Type="http://schemas.openxmlformats.org/officeDocument/2006/relationships/image" Target="../media/image67.png"/><Relationship Id="rId23" Type="http://schemas.openxmlformats.org/officeDocument/2006/relationships/image" Target="../media/image13.png"/><Relationship Id="rId10" Type="http://schemas.openxmlformats.org/officeDocument/2006/relationships/tags" Target="../tags/tag112.xml"/><Relationship Id="rId19" Type="http://schemas.openxmlformats.org/officeDocument/2006/relationships/image" Target="../media/image71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13.png"/><Relationship Id="rId18" Type="http://schemas.openxmlformats.org/officeDocument/2006/relationships/image" Target="../media/image88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84.png"/><Relationship Id="rId17" Type="http://schemas.openxmlformats.org/officeDocument/2006/relationships/image" Target="../media/image87.png"/><Relationship Id="rId2" Type="http://schemas.openxmlformats.org/officeDocument/2006/relationships/tags" Target="../tags/tag117.xml"/><Relationship Id="rId16" Type="http://schemas.openxmlformats.org/officeDocument/2006/relationships/image" Target="../media/image86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83.png"/><Relationship Id="rId5" Type="http://schemas.openxmlformats.org/officeDocument/2006/relationships/tags" Target="../tags/tag120.xml"/><Relationship Id="rId15" Type="http://schemas.openxmlformats.org/officeDocument/2006/relationships/image" Target="../media/image8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3" Type="http://schemas.openxmlformats.org/officeDocument/2006/relationships/tags" Target="../tags/tag9.xml"/><Relationship Id="rId21" Type="http://schemas.openxmlformats.org/officeDocument/2006/relationships/image" Target="../media/image20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ags" Target="../tags/tag8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23.png"/><Relationship Id="rId5" Type="http://schemas.openxmlformats.org/officeDocument/2006/relationships/tags" Target="../tags/tag11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tags" Target="../tags/tag16.xml"/><Relationship Id="rId19" Type="http://schemas.openxmlformats.org/officeDocument/2006/relationships/image" Target="../media/image18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3.png"/><Relationship Id="rId18" Type="http://schemas.openxmlformats.org/officeDocument/2006/relationships/image" Target="../media/image29.png"/><Relationship Id="rId3" Type="http://schemas.openxmlformats.org/officeDocument/2006/relationships/tags" Target="../tags/tag21.xml"/><Relationship Id="rId21" Type="http://schemas.openxmlformats.org/officeDocument/2006/relationships/image" Target="../media/image32.png"/><Relationship Id="rId7" Type="http://schemas.openxmlformats.org/officeDocument/2006/relationships/tags" Target="../tags/tag25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8.png"/><Relationship Id="rId2" Type="http://schemas.openxmlformats.org/officeDocument/2006/relationships/tags" Target="../tags/tag20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35.png"/><Relationship Id="rId5" Type="http://schemas.openxmlformats.org/officeDocument/2006/relationships/tags" Target="../tags/tag23.xml"/><Relationship Id="rId15" Type="http://schemas.openxmlformats.org/officeDocument/2006/relationships/image" Target="../media/image26.tiff"/><Relationship Id="rId23" Type="http://schemas.openxmlformats.org/officeDocument/2006/relationships/image" Target="../media/image34.png"/><Relationship Id="rId10" Type="http://schemas.openxmlformats.org/officeDocument/2006/relationships/tags" Target="../tags/tag28.xml"/><Relationship Id="rId19" Type="http://schemas.openxmlformats.org/officeDocument/2006/relationships/image" Target="../media/image30.tiff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tiff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tif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8.png"/><Relationship Id="rId5" Type="http://schemas.openxmlformats.org/officeDocument/2006/relationships/tags" Target="../tags/tag33.xml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tags" Target="../tags/tag32.xml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image" Target="../media/image42.png"/><Relationship Id="rId39" Type="http://schemas.openxmlformats.org/officeDocument/2006/relationships/image" Target="../media/image54.png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34" Type="http://schemas.openxmlformats.org/officeDocument/2006/relationships/image" Target="../media/image49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image" Target="../media/image13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image" Target="../media/image45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0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image" Target="../media/image44.png"/><Relationship Id="rId36" Type="http://schemas.openxmlformats.org/officeDocument/2006/relationships/image" Target="../media/image51.png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image" Target="../media/image47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8.png"/><Relationship Id="rId3" Type="http://schemas.openxmlformats.org/officeDocument/2006/relationships/tags" Target="../tags/tag60.xml"/><Relationship Id="rId21" Type="http://schemas.openxmlformats.org/officeDocument/2006/relationships/image" Target="../media/image61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openxmlformats.org/officeDocument/2006/relationships/tags" Target="../tags/tag59.xml"/><Relationship Id="rId16" Type="http://schemas.openxmlformats.org/officeDocument/2006/relationships/image" Target="../media/image57.png"/><Relationship Id="rId20" Type="http://schemas.openxmlformats.org/officeDocument/2006/relationships/image" Target="../media/image60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50.png"/><Relationship Id="rId5" Type="http://schemas.openxmlformats.org/officeDocument/2006/relationships/tags" Target="../tags/tag62.xml"/><Relationship Id="rId15" Type="http://schemas.openxmlformats.org/officeDocument/2006/relationships/image" Target="../media/image56.png"/><Relationship Id="rId23" Type="http://schemas.openxmlformats.org/officeDocument/2006/relationships/image" Target="../media/image44.png"/><Relationship Id="rId10" Type="http://schemas.openxmlformats.org/officeDocument/2006/relationships/tags" Target="../tags/tag67.xml"/><Relationship Id="rId19" Type="http://schemas.openxmlformats.org/officeDocument/2006/relationships/image" Target="../media/image59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4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6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63.png"/><Relationship Id="rId5" Type="http://schemas.openxmlformats.org/officeDocument/2006/relationships/tags" Target="../tags/tag74.xml"/><Relationship Id="rId10" Type="http://schemas.openxmlformats.org/officeDocument/2006/relationships/image" Target="../media/image62.png"/><Relationship Id="rId4" Type="http://schemas.openxmlformats.org/officeDocument/2006/relationships/tags" Target="../tags/tag73.xml"/><Relationship Id="rId9" Type="http://schemas.openxmlformats.org/officeDocument/2006/relationships/image" Target="../media/image8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NLTK100407b_fot04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700"/>
            <a:ext cx="9772140" cy="6840497"/>
          </a:xfrm>
          <a:prstGeom prst="rect">
            <a:avLst/>
          </a:prstGeom>
        </p:spPr>
      </p:pic>
      <p:sp>
        <p:nvSpPr>
          <p:cNvPr id="37" name="Prostokąt 36"/>
          <p:cNvSpPr/>
          <p:nvPr/>
        </p:nvSpPr>
        <p:spPr>
          <a:xfrm>
            <a:off x="251520" y="188640"/>
            <a:ext cx="9144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Role </a:t>
            </a:r>
            <a:r>
              <a:rPr lang="pl-PL" sz="4000" b="1" dirty="0">
                <a:solidFill>
                  <a:schemeClr val="bg1"/>
                </a:solidFill>
              </a:rPr>
              <a:t>of </a:t>
            </a:r>
            <a:r>
              <a:rPr lang="pl-PL" sz="4000" b="1" dirty="0" err="1">
                <a:solidFill>
                  <a:schemeClr val="bg1"/>
                </a:solidFill>
              </a:rPr>
              <a:t>entanglement</a:t>
            </a:r>
            <a:r>
              <a:rPr lang="pl-PL" sz="4000" b="1" dirty="0">
                <a:solidFill>
                  <a:schemeClr val="bg1"/>
                </a:solidFill>
              </a:rPr>
              <a:t> in </a:t>
            </a:r>
            <a:r>
              <a:rPr lang="pl-PL" sz="4000" b="1" dirty="0" err="1">
                <a:solidFill>
                  <a:schemeClr val="bg1"/>
                </a:solidFill>
              </a:rPr>
              <a:t>extracting</a:t>
            </a:r>
            <a:r>
              <a:rPr lang="pl-PL" sz="4000" b="1" dirty="0">
                <a:solidFill>
                  <a:schemeClr val="bg1"/>
                </a:solidFill>
              </a:rPr>
              <a:t> </a:t>
            </a:r>
            <a:r>
              <a:rPr lang="pl-PL" sz="4000" b="1" dirty="0" err="1">
                <a:solidFill>
                  <a:schemeClr val="bg1"/>
                </a:solidFill>
              </a:rPr>
              <a:t>information</a:t>
            </a:r>
            <a:r>
              <a:rPr lang="pl-PL" sz="4000" b="1" dirty="0">
                <a:solidFill>
                  <a:schemeClr val="bg1"/>
                </a:solidFill>
              </a:rPr>
              <a:t> on quantum </a:t>
            </a:r>
            <a:r>
              <a:rPr lang="pl-PL" sz="4000" b="1" dirty="0" err="1">
                <a:solidFill>
                  <a:schemeClr val="bg1"/>
                </a:solidFill>
              </a:rPr>
              <a:t>processes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259632" y="6237312"/>
            <a:ext cx="8712968" cy="176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/>
                </a:solidFill>
              </a:rPr>
              <a:t>R. </a:t>
            </a:r>
            <a:r>
              <a:rPr lang="pl-PL" sz="2200" dirty="0" err="1" smtClean="0">
                <a:solidFill>
                  <a:schemeClr val="bg1"/>
                </a:solidFill>
              </a:rPr>
              <a:t>Demkowicz</a:t>
            </a:r>
            <a:r>
              <a:rPr lang="pl-PL" sz="2200" dirty="0" smtClean="0">
                <a:solidFill>
                  <a:schemeClr val="bg1"/>
                </a:solidFill>
              </a:rPr>
              <a:t>-Dobrzański, </a:t>
            </a:r>
            <a:r>
              <a:rPr lang="pl-PL" sz="1900" i="1" dirty="0" err="1" smtClean="0">
                <a:solidFill>
                  <a:schemeClr val="bg1"/>
                </a:solidFill>
              </a:rPr>
              <a:t>Faculty</a:t>
            </a:r>
            <a:r>
              <a:rPr lang="pl-PL" sz="1900" i="1" dirty="0" smtClean="0">
                <a:solidFill>
                  <a:schemeClr val="bg1"/>
                </a:solidFill>
              </a:rPr>
              <a:t> </a:t>
            </a:r>
            <a:r>
              <a:rPr lang="pl-PL" sz="1900" i="1" dirty="0" smtClean="0">
                <a:solidFill>
                  <a:schemeClr val="bg1"/>
                </a:solidFill>
              </a:rPr>
              <a:t>of </a:t>
            </a:r>
            <a:r>
              <a:rPr lang="pl-PL" sz="1900" i="1" dirty="0" err="1" smtClean="0">
                <a:solidFill>
                  <a:schemeClr val="bg1"/>
                </a:solidFill>
              </a:rPr>
              <a:t>Physics</a:t>
            </a:r>
            <a:r>
              <a:rPr lang="pl-PL" sz="1900" i="1" dirty="0" smtClean="0">
                <a:solidFill>
                  <a:schemeClr val="bg1"/>
                </a:solidFill>
              </a:rPr>
              <a:t>, University of Warsaw, Poland</a:t>
            </a:r>
          </a:p>
          <a:p>
            <a:pPr algn="ctr">
              <a:spcBef>
                <a:spcPct val="20000"/>
              </a:spcBef>
              <a:defRPr/>
            </a:pPr>
            <a:endParaRPr lang="pl-PL" sz="1900" i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pl-PL" sz="1900" i="1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1900" i="1" dirty="0" smtClean="0">
                <a:solidFill>
                  <a:schemeClr val="bg1"/>
                </a:solidFill>
              </a:rPr>
              <a:t/>
            </a:r>
            <a:br>
              <a:rPr lang="pl-PL" sz="1900" i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43000"/>
          </a:xfrm>
        </p:spPr>
        <p:txBody>
          <a:bodyPr>
            <a:noAutofit/>
          </a:bodyPr>
          <a:lstStyle/>
          <a:p>
            <a:r>
              <a:rPr lang="pl-PL" b="1" dirty="0" smtClean="0"/>
              <a:t>Channel </a:t>
            </a:r>
            <a:r>
              <a:rPr lang="pl-PL" b="1" dirty="0" err="1" smtClean="0"/>
              <a:t>simulation</a:t>
            </a:r>
            <a:r>
              <a:rPr lang="pl-PL" b="1" dirty="0" smtClean="0"/>
              <a:t> idea</a:t>
            </a:r>
            <a:endParaRPr lang="en-US" b="1" dirty="0"/>
          </a:p>
        </p:txBody>
      </p:sp>
      <p:cxnSp>
        <p:nvCxnSpPr>
          <p:cNvPr id="33" name="Łącznik prosty 32"/>
          <p:cNvCxnSpPr/>
          <p:nvPr/>
        </p:nvCxnSpPr>
        <p:spPr bwMode="auto">
          <a:xfrm>
            <a:off x="3491881" y="1628800"/>
            <a:ext cx="165618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4318437" y="2060848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 bwMode="auto">
          <a:xfrm>
            <a:off x="3851921" y="1988840"/>
            <a:ext cx="14401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3995936" y="1340768"/>
            <a:ext cx="800100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2" name="Obraz 4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267181" y="1556791"/>
            <a:ext cx="273397" cy="273397"/>
          </a:xfrm>
          <a:prstGeom prst="rect">
            <a:avLst/>
          </a:prstGeom>
          <a:noFill/>
          <a:ln/>
          <a:effectLst/>
        </p:spPr>
      </p:pic>
      <p:cxnSp>
        <p:nvCxnSpPr>
          <p:cNvPr id="43" name="Łącznik prosty 42"/>
          <p:cNvCxnSpPr/>
          <p:nvPr/>
        </p:nvCxnSpPr>
        <p:spPr bwMode="auto">
          <a:xfrm>
            <a:off x="3491882" y="2996952"/>
            <a:ext cx="165618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 bwMode="auto">
          <a:xfrm>
            <a:off x="3851922" y="3356992"/>
            <a:ext cx="14401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Prostokąt 47"/>
          <p:cNvSpPr/>
          <p:nvPr/>
        </p:nvSpPr>
        <p:spPr>
          <a:xfrm>
            <a:off x="3995937" y="2708920"/>
            <a:ext cx="800100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9" name="Obraz 4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267181" y="2924943"/>
            <a:ext cx="273397" cy="273397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816" t="-35522" r="-25816" b="-35522"/>
          <a:stretch>
            <a:fillRect/>
          </a:stretch>
        </p:blipFill>
        <p:spPr bwMode="auto">
          <a:xfrm>
            <a:off x="3409235" y="3130329"/>
            <a:ext cx="485428" cy="397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51" name="Obraz 5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816" t="-35522" r="-25816" b="-35522"/>
          <a:stretch>
            <a:fillRect/>
          </a:stretch>
        </p:blipFill>
        <p:spPr bwMode="auto">
          <a:xfrm>
            <a:off x="3419873" y="1772816"/>
            <a:ext cx="485428" cy="397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57" name="Obraz 5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6975" y="2212273"/>
            <a:ext cx="415260" cy="301801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23728" y="2212273"/>
            <a:ext cx="453019" cy="382040"/>
          </a:xfrm>
          <a:prstGeom prst="rect">
            <a:avLst/>
          </a:prstGeom>
          <a:noFill/>
          <a:ln/>
          <a:effec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24145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104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pole tekstowe 62"/>
          <p:cNvSpPr txBox="1"/>
          <p:nvPr/>
        </p:nvSpPr>
        <p:spPr>
          <a:xfrm>
            <a:off x="323528" y="3861048"/>
            <a:ext cx="849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Quantum Fisher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nonincreasing</a:t>
            </a:r>
            <a:r>
              <a:rPr lang="pl-PL" dirty="0" smtClean="0"/>
              <a:t> under </a:t>
            </a:r>
            <a:r>
              <a:rPr lang="pl-PL" dirty="0" err="1" smtClean="0"/>
              <a:t>parameter</a:t>
            </a:r>
            <a:r>
              <a:rPr lang="pl-PL" dirty="0" smtClean="0"/>
              <a:t> independent </a:t>
            </a:r>
            <a:r>
              <a:rPr lang="pl-PL" dirty="0" err="1" smtClean="0"/>
              <a:t>channels</a:t>
            </a:r>
            <a:r>
              <a:rPr lang="pl-PL" dirty="0" smtClean="0"/>
              <a:t>!</a:t>
            </a:r>
            <a:endParaRPr lang="en-US" dirty="0"/>
          </a:p>
        </p:txBody>
      </p:sp>
      <p:pic>
        <p:nvPicPr>
          <p:cNvPr id="66" name="Obraz 6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7704" y="4365104"/>
            <a:ext cx="4580208" cy="428961"/>
          </a:xfrm>
          <a:prstGeom prst="rect">
            <a:avLst/>
          </a:prstGeom>
          <a:noFill/>
          <a:ln/>
          <a:effectLst/>
        </p:spPr>
      </p:pic>
      <p:pic>
        <p:nvPicPr>
          <p:cNvPr id="65" name="Obraz 64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587" t="-10911" r="-3587" b="-10911"/>
          <a:stretch>
            <a:fillRect/>
          </a:stretch>
        </p:blipFill>
        <p:spPr bwMode="auto">
          <a:xfrm>
            <a:off x="2627784" y="5085184"/>
            <a:ext cx="3017892" cy="112781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2" name="Grupa 23"/>
          <p:cNvGrpSpPr/>
          <p:nvPr/>
        </p:nvGrpSpPr>
        <p:grpSpPr>
          <a:xfrm>
            <a:off x="381879" y="6411498"/>
            <a:ext cx="5406631" cy="369332"/>
            <a:chOff x="381879" y="6411498"/>
            <a:chExt cx="5406631" cy="369332"/>
          </a:xfrm>
        </p:grpSpPr>
        <p:sp>
          <p:nvSpPr>
            <p:cNvPr id="22" name="pole tekstowe 21"/>
            <p:cNvSpPr txBox="1"/>
            <p:nvPr/>
          </p:nvSpPr>
          <p:spPr>
            <a:xfrm>
              <a:off x="381879" y="6411498"/>
              <a:ext cx="3187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We </a:t>
              </a:r>
              <a:r>
                <a:rPr lang="pl-PL" dirty="0" err="1" smtClean="0"/>
                <a:t>call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simulation</a:t>
              </a:r>
              <a:r>
                <a:rPr lang="pl-PL" dirty="0" smtClean="0"/>
                <a:t> </a:t>
              </a:r>
              <a:r>
                <a:rPr lang="pl-PL" dirty="0" err="1" smtClean="0"/>
                <a:t>classical</a:t>
              </a:r>
              <a:r>
                <a:rPr lang="pl-PL" dirty="0" smtClean="0"/>
                <a:t>: </a:t>
              </a:r>
              <a:endParaRPr lang="en-US" dirty="0"/>
            </a:p>
          </p:txBody>
        </p:sp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04614" y="6446854"/>
              <a:ext cx="2183896" cy="33070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86490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 smtClean="0">
                <a:ea typeface="+mj-ea"/>
                <a:cs typeface="+mj-cs"/>
              </a:rPr>
              <a:t>Geometric</a:t>
            </a:r>
            <a:r>
              <a:rPr lang="pl-PL" sz="4400" b="1" dirty="0" smtClean="0">
                <a:ea typeface="+mj-ea"/>
                <a:cs typeface="+mj-cs"/>
              </a:rPr>
              <a:t> construction of (</a:t>
            </a:r>
            <a:r>
              <a:rPr lang="pl-PL" sz="4400" b="1" dirty="0" err="1" smtClean="0">
                <a:ea typeface="+mj-ea"/>
                <a:cs typeface="+mj-cs"/>
              </a:rPr>
              <a:t>local</a:t>
            </a:r>
            <a:r>
              <a:rPr lang="pl-PL" sz="4400" b="1" dirty="0" smtClean="0">
                <a:ea typeface="+mj-ea"/>
                <a:cs typeface="+mj-cs"/>
              </a:rPr>
              <a:t>) channel </a:t>
            </a:r>
            <a:r>
              <a:rPr lang="pl-PL" sz="4400" b="1" dirty="0" err="1" smtClean="0">
                <a:ea typeface="+mj-ea"/>
                <a:cs typeface="+mj-cs"/>
              </a:rPr>
              <a:t>simulation</a:t>
            </a:r>
            <a:endParaRPr lang="pl-PL" sz="4400" b="1" dirty="0" smtClean="0"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grpSp>
        <p:nvGrpSpPr>
          <p:cNvPr id="2" name="Grupa 41"/>
          <p:cNvGrpSpPr/>
          <p:nvPr/>
        </p:nvGrpSpPr>
        <p:grpSpPr>
          <a:xfrm>
            <a:off x="1979710" y="1556792"/>
            <a:ext cx="5213996" cy="1872208"/>
            <a:chOff x="1979710" y="1556792"/>
            <a:chExt cx="5213996" cy="1872208"/>
          </a:xfrm>
        </p:grpSpPr>
        <p:grpSp>
          <p:nvGrpSpPr>
            <p:cNvPr id="3" name="Grupa 59"/>
            <p:cNvGrpSpPr/>
            <p:nvPr/>
          </p:nvGrpSpPr>
          <p:grpSpPr bwMode="auto">
            <a:xfrm>
              <a:off x="1979710" y="1700808"/>
              <a:ext cx="5040560" cy="1728192"/>
              <a:chOff x="1979710" y="1700808"/>
              <a:chExt cx="5040560" cy="1728192"/>
            </a:xfrm>
          </p:grpSpPr>
          <p:grpSp>
            <p:nvGrpSpPr>
              <p:cNvPr id="5" name="Grupa 58"/>
              <p:cNvGrpSpPr/>
              <p:nvPr/>
            </p:nvGrpSpPr>
            <p:grpSpPr bwMode="auto">
              <a:xfrm>
                <a:off x="1979710" y="1700808"/>
                <a:ext cx="5040560" cy="1728192"/>
                <a:chOff x="1979712" y="1700809"/>
                <a:chExt cx="5040560" cy="1728192"/>
              </a:xfrm>
            </p:grpSpPr>
            <p:sp>
              <p:nvSpPr>
                <p:cNvPr id="22" name="Elipsa 21"/>
                <p:cNvSpPr/>
                <p:nvPr/>
              </p:nvSpPr>
              <p:spPr bwMode="auto">
                <a:xfrm>
                  <a:off x="1979712" y="1700809"/>
                  <a:ext cx="5040560" cy="1728192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Obraz 55" descr="TP_tmp.emf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661942" y="1901206"/>
                  <a:ext cx="381001" cy="278893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24" name="Łuk 23"/>
                <p:cNvSpPr/>
                <p:nvPr/>
              </p:nvSpPr>
              <p:spPr bwMode="auto">
                <a:xfrm>
                  <a:off x="3635896" y="2132857"/>
                  <a:ext cx="1512168" cy="936104"/>
                </a:xfrm>
                <a:prstGeom prst="arc">
                  <a:avLst>
                    <a:gd name="adj1" fmla="val 14758231"/>
                    <a:gd name="adj2" fmla="val 2082771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Elipsa 20"/>
              <p:cNvSpPr/>
              <p:nvPr/>
            </p:nvSpPr>
            <p:spPr bwMode="auto">
              <a:xfrm>
                <a:off x="4707682" y="2142754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upa 28"/>
            <p:cNvGrpSpPr/>
            <p:nvPr/>
          </p:nvGrpSpPr>
          <p:grpSpPr>
            <a:xfrm>
              <a:off x="3118553" y="1556792"/>
              <a:ext cx="4075153" cy="1646535"/>
              <a:chOff x="3118553" y="1556792"/>
              <a:chExt cx="4075153" cy="1646535"/>
            </a:xfrm>
          </p:grpSpPr>
          <p:sp>
            <p:nvSpPr>
              <p:cNvPr id="13" name="Elipsa 12"/>
              <p:cNvSpPr/>
              <p:nvPr/>
            </p:nvSpPr>
            <p:spPr bwMode="auto">
              <a:xfrm>
                <a:off x="3508847" y="1729186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upa 27"/>
              <p:cNvGrpSpPr/>
              <p:nvPr/>
            </p:nvGrpSpPr>
            <p:grpSpPr>
              <a:xfrm>
                <a:off x="3118553" y="1556792"/>
                <a:ext cx="4075153" cy="1646535"/>
                <a:chOff x="3118553" y="1556792"/>
                <a:chExt cx="4075153" cy="1646535"/>
              </a:xfrm>
            </p:grpSpPr>
            <p:grpSp>
              <p:nvGrpSpPr>
                <p:cNvPr id="15" name="Grupa 26"/>
                <p:cNvGrpSpPr/>
                <p:nvPr/>
              </p:nvGrpSpPr>
              <p:grpSpPr>
                <a:xfrm>
                  <a:off x="3118553" y="1556792"/>
                  <a:ext cx="4075153" cy="1646535"/>
                  <a:chOff x="3118553" y="1556792"/>
                  <a:chExt cx="4075153" cy="1646535"/>
                </a:xfrm>
              </p:grpSpPr>
              <p:pic>
                <p:nvPicPr>
                  <p:cNvPr id="8" name="Obraz 7" descr="TP_tmp.png"/>
                  <p:cNvPicPr>
                    <a:picLocks noChangeAspect="1"/>
                  </p:cNvPicPr>
                  <p:nvPr>
                    <p:custDataLst>
                      <p:tags r:id="rId13"/>
                    </p:custDataLst>
                  </p:nvPr>
                </p:nvPicPr>
                <p:blipFill>
                  <a:blip r:embed="rId2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17591" y="1772817"/>
                    <a:ext cx="254067" cy="12627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9" name="Obraz 8" descr="TP_tmp.png"/>
                  <p:cNvPicPr>
                    <a:picLocks noChangeAspect="1"/>
                  </p:cNvPicPr>
                  <p:nvPr>
                    <p:custDataLst>
                      <p:tags r:id="rId14"/>
                    </p:custDataLst>
                  </p:nvPr>
                </p:nvPicPr>
                <p:blipFill>
                  <a:blip r:embed="rId2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5902086" y="2348880"/>
                    <a:ext cx="253430" cy="20183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10" name="Łącznik prosty 9"/>
                  <p:cNvCxnSpPr/>
                  <p:nvPr/>
                </p:nvCxnSpPr>
                <p:spPr bwMode="auto">
                  <a:xfrm>
                    <a:off x="3563886" y="1772816"/>
                    <a:ext cx="3240360" cy="1152128"/>
                  </a:xfrm>
                  <a:prstGeom prst="line">
                    <a:avLst/>
                  </a:prstGeom>
                  <a:noFill/>
                  <a:ln>
                    <a:solidFill>
                      <a:srgbClr val="0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1" name="Obraz 10" descr="TP_tmp.emf"/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2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3118553" y="1556792"/>
                    <a:ext cx="331369" cy="203097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12" name="Obraz 11" descr="TP_tmp.emf"/>
                  <p:cNvPicPr>
                    <a:picLocks noChangeAspect="1"/>
                  </p:cNvPicPr>
                  <p:nvPr>
                    <p:custDataLst>
                      <p:tags r:id="rId16"/>
                    </p:custDataLst>
                  </p:nvPr>
                </p:nvPicPr>
                <p:blipFill>
                  <a:blip r:embed="rId2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6863600" y="2924943"/>
                    <a:ext cx="330106" cy="278384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sp>
              <p:nvSpPr>
                <p:cNvPr id="14" name="Elipsa 13"/>
                <p:cNvSpPr/>
                <p:nvPr/>
              </p:nvSpPr>
              <p:spPr bwMode="auto">
                <a:xfrm>
                  <a:off x="6745264" y="2886275"/>
                  <a:ext cx="72008" cy="7200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upa 65"/>
            <p:cNvGrpSpPr/>
            <p:nvPr/>
          </p:nvGrpSpPr>
          <p:grpSpPr bwMode="auto">
            <a:xfrm>
              <a:off x="3663122" y="2132857"/>
              <a:ext cx="1886780" cy="543959"/>
              <a:chOff x="3680721" y="2132857"/>
              <a:chExt cx="1886780" cy="543959"/>
            </a:xfrm>
          </p:grpSpPr>
          <p:pic>
            <p:nvPicPr>
              <p:cNvPr id="61" name="Obraz 60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680721" y="2132857"/>
                <a:ext cx="722512" cy="2557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4" name="Obraz 63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844470" y="2420889"/>
                <a:ext cx="723031" cy="255927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6" name="Elipsa 15"/>
            <p:cNvSpPr/>
            <p:nvPr/>
          </p:nvSpPr>
          <p:spPr bwMode="auto">
            <a:xfrm>
              <a:off x="4198467" y="2109020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a 16"/>
            <p:cNvSpPr/>
            <p:nvPr/>
          </p:nvSpPr>
          <p:spPr bwMode="auto">
            <a:xfrm>
              <a:off x="5072283" y="2420889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a 44"/>
          <p:cNvGrpSpPr/>
          <p:nvPr/>
        </p:nvGrpSpPr>
        <p:grpSpPr>
          <a:xfrm>
            <a:off x="401134" y="4869160"/>
            <a:ext cx="3328139" cy="1547112"/>
            <a:chOff x="401134" y="4869160"/>
            <a:chExt cx="3328139" cy="1547112"/>
          </a:xfrm>
        </p:grpSpPr>
        <p:grpSp>
          <p:nvGrpSpPr>
            <p:cNvPr id="20" name="Grupa 50"/>
            <p:cNvGrpSpPr/>
            <p:nvPr/>
          </p:nvGrpSpPr>
          <p:grpSpPr bwMode="auto">
            <a:xfrm>
              <a:off x="401134" y="4869160"/>
              <a:ext cx="3328139" cy="1547112"/>
              <a:chOff x="395536" y="4869160"/>
              <a:chExt cx="3328139" cy="1547112"/>
            </a:xfrm>
          </p:grpSpPr>
          <p:cxnSp>
            <p:nvCxnSpPr>
              <p:cNvPr id="29" name="Łącznik prosty 28"/>
              <p:cNvCxnSpPr/>
              <p:nvPr/>
            </p:nvCxnSpPr>
            <p:spPr bwMode="auto">
              <a:xfrm>
                <a:off x="395536" y="5373216"/>
                <a:ext cx="1226362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Prostokąt 29"/>
              <p:cNvSpPr/>
              <p:nvPr/>
            </p:nvSpPr>
            <p:spPr bwMode="auto">
              <a:xfrm>
                <a:off x="611560" y="5085184"/>
                <a:ext cx="1847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pl-PL" sz="4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1" name="Obraz 40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755576" y="5085184"/>
                <a:ext cx="494988" cy="47335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pic>
          <p:grpSp>
            <p:nvGrpSpPr>
              <p:cNvPr id="23" name="Grupa 46"/>
              <p:cNvGrpSpPr/>
              <p:nvPr/>
            </p:nvGrpSpPr>
            <p:grpSpPr bwMode="auto">
              <a:xfrm>
                <a:off x="2054066" y="4869160"/>
                <a:ext cx="1559689" cy="1080120"/>
                <a:chOff x="2054188" y="4869160"/>
                <a:chExt cx="1559689" cy="1080120"/>
              </a:xfrm>
            </p:grpSpPr>
            <p:cxnSp>
              <p:nvCxnSpPr>
                <p:cNvPr id="36" name="Łącznik prosty 35"/>
                <p:cNvCxnSpPr/>
                <p:nvPr/>
              </p:nvCxnSpPr>
              <p:spPr bwMode="auto">
                <a:xfrm>
                  <a:off x="2353737" y="5709253"/>
                  <a:ext cx="360040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 bwMode="auto">
                <a:xfrm>
                  <a:off x="2173717" y="5109187"/>
                  <a:ext cx="1440160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Prostokąt 37"/>
                <p:cNvSpPr/>
                <p:nvPr/>
              </p:nvSpPr>
              <p:spPr bwMode="auto">
                <a:xfrm>
                  <a:off x="2653771" y="4869160"/>
                  <a:ext cx="666750" cy="10801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pic>
              <p:nvPicPr>
                <p:cNvPr id="39" name="Obraz 38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7" cstate="print"/>
                <a:stretch>
                  <a:fillRect/>
                </a:stretch>
              </p:blipFill>
              <p:spPr bwMode="auto">
                <a:xfrm>
                  <a:off x="2855844" y="5328612"/>
                  <a:ext cx="227831" cy="227831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44" name="Obraz 43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2054188" y="5649247"/>
                  <a:ext cx="265807" cy="193182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pic>
            <p:nvPicPr>
              <p:cNvPr id="49" name="Obraz 48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08958" y="6165303"/>
                <a:ext cx="3314717" cy="25096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19672" y="5157192"/>
              <a:ext cx="507062" cy="33755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5" name="Grupa 42"/>
          <p:cNvGrpSpPr/>
          <p:nvPr/>
        </p:nvGrpSpPr>
        <p:grpSpPr>
          <a:xfrm>
            <a:off x="467544" y="3573016"/>
            <a:ext cx="8446854" cy="586786"/>
            <a:chOff x="467544" y="3573016"/>
            <a:chExt cx="8446854" cy="586786"/>
          </a:xfrm>
        </p:grpSpPr>
        <p:pic>
          <p:nvPicPr>
            <p:cNvPr id="68" name="Obraz 6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3573016"/>
              <a:ext cx="3046254" cy="5867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1" name="Obraz 7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7544" y="3645024"/>
              <a:ext cx="4470988" cy="33528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2" name="Obraz 7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31640" y="4077072"/>
            <a:ext cx="2346417" cy="474311"/>
          </a:xfrm>
          <a:prstGeom prst="rect">
            <a:avLst/>
          </a:prstGeom>
          <a:noFill/>
          <a:ln/>
          <a:effectLst/>
        </p:spPr>
      </p:pic>
      <p:pic>
        <p:nvPicPr>
          <p:cNvPr id="74" name="Obraz 7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4725144"/>
            <a:ext cx="3436627" cy="363779"/>
          </a:xfrm>
          <a:prstGeom prst="rect">
            <a:avLst/>
          </a:prstGeom>
          <a:noFill/>
          <a:ln/>
          <a:effectLst/>
        </p:spPr>
      </p:pic>
      <p:pic>
        <p:nvPicPr>
          <p:cNvPr id="76" name="Obraz 7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39952" y="5445224"/>
            <a:ext cx="4368279" cy="7359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86490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 smtClean="0">
                <a:ea typeface="+mj-ea"/>
                <a:cs typeface="+mj-cs"/>
              </a:rPr>
              <a:t>Geometric</a:t>
            </a:r>
            <a:r>
              <a:rPr lang="pl-PL" sz="4400" b="1" dirty="0" smtClean="0">
                <a:ea typeface="+mj-ea"/>
                <a:cs typeface="+mj-cs"/>
              </a:rPr>
              <a:t> construction of (</a:t>
            </a:r>
            <a:r>
              <a:rPr lang="pl-PL" sz="4400" b="1" dirty="0" err="1" smtClean="0">
                <a:ea typeface="+mj-ea"/>
                <a:cs typeface="+mj-cs"/>
              </a:rPr>
              <a:t>local</a:t>
            </a:r>
            <a:r>
              <a:rPr lang="pl-PL" sz="4400" b="1" dirty="0" smtClean="0">
                <a:ea typeface="+mj-ea"/>
                <a:cs typeface="+mj-cs"/>
              </a:rPr>
              <a:t>) channel </a:t>
            </a:r>
            <a:r>
              <a:rPr lang="pl-PL" sz="4400" b="1" dirty="0" err="1" smtClean="0">
                <a:ea typeface="+mj-ea"/>
                <a:cs typeface="+mj-cs"/>
              </a:rPr>
              <a:t>simulation</a:t>
            </a:r>
            <a:endParaRPr lang="pl-PL" sz="4400" b="1" dirty="0" smtClean="0"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grpSp>
        <p:nvGrpSpPr>
          <p:cNvPr id="2" name="Grupa 59"/>
          <p:cNvGrpSpPr/>
          <p:nvPr/>
        </p:nvGrpSpPr>
        <p:grpSpPr bwMode="auto">
          <a:xfrm>
            <a:off x="1990163" y="1477623"/>
            <a:ext cx="5040560" cy="1728192"/>
            <a:chOff x="1979710" y="1700808"/>
            <a:chExt cx="5040560" cy="1728192"/>
          </a:xfrm>
        </p:grpSpPr>
        <p:grpSp>
          <p:nvGrpSpPr>
            <p:cNvPr id="3" name="Grupa 58"/>
            <p:cNvGrpSpPr/>
            <p:nvPr/>
          </p:nvGrpSpPr>
          <p:grpSpPr bwMode="auto">
            <a:xfrm>
              <a:off x="1979710" y="1700808"/>
              <a:ext cx="5040560" cy="1728192"/>
              <a:chOff x="1979712" y="1700809"/>
              <a:chExt cx="5040560" cy="1728192"/>
            </a:xfrm>
          </p:grpSpPr>
          <p:sp>
            <p:nvSpPr>
              <p:cNvPr id="22" name="Elipsa 21"/>
              <p:cNvSpPr/>
              <p:nvPr/>
            </p:nvSpPr>
            <p:spPr bwMode="auto">
              <a:xfrm>
                <a:off x="1979712" y="1700809"/>
                <a:ext cx="5040560" cy="1728192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Obraz 55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661942" y="1901206"/>
                <a:ext cx="381001" cy="27889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4" name="Łuk 23"/>
              <p:cNvSpPr/>
              <p:nvPr/>
            </p:nvSpPr>
            <p:spPr bwMode="auto">
              <a:xfrm>
                <a:off x="3635896" y="2132857"/>
                <a:ext cx="1512168" cy="936104"/>
              </a:xfrm>
              <a:prstGeom prst="arc">
                <a:avLst>
                  <a:gd name="adj1" fmla="val 14758231"/>
                  <a:gd name="adj2" fmla="val 2082771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Elipsa 20"/>
            <p:cNvSpPr/>
            <p:nvPr/>
          </p:nvSpPr>
          <p:spPr bwMode="auto">
            <a:xfrm>
              <a:off x="4707682" y="2142754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a 28"/>
          <p:cNvGrpSpPr/>
          <p:nvPr/>
        </p:nvGrpSpPr>
        <p:grpSpPr>
          <a:xfrm>
            <a:off x="3129006" y="1333607"/>
            <a:ext cx="4075153" cy="1646535"/>
            <a:chOff x="3118553" y="1556792"/>
            <a:chExt cx="4075153" cy="1646535"/>
          </a:xfrm>
        </p:grpSpPr>
        <p:sp>
          <p:nvSpPr>
            <p:cNvPr id="13" name="Elipsa 12"/>
            <p:cNvSpPr/>
            <p:nvPr/>
          </p:nvSpPr>
          <p:spPr bwMode="auto">
            <a:xfrm>
              <a:off x="3508847" y="1729186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upa 27"/>
            <p:cNvGrpSpPr/>
            <p:nvPr/>
          </p:nvGrpSpPr>
          <p:grpSpPr>
            <a:xfrm>
              <a:off x="3118553" y="1556792"/>
              <a:ext cx="4075153" cy="1646535"/>
              <a:chOff x="3118553" y="1556792"/>
              <a:chExt cx="4075153" cy="1646535"/>
            </a:xfrm>
          </p:grpSpPr>
          <p:grpSp>
            <p:nvGrpSpPr>
              <p:cNvPr id="7" name="Grupa 26"/>
              <p:cNvGrpSpPr/>
              <p:nvPr/>
            </p:nvGrpSpPr>
            <p:grpSpPr>
              <a:xfrm>
                <a:off x="3118553" y="1556792"/>
                <a:ext cx="4075153" cy="1646535"/>
                <a:chOff x="3118553" y="1556792"/>
                <a:chExt cx="4075153" cy="1646535"/>
              </a:xfrm>
            </p:grpSpPr>
            <p:pic>
              <p:nvPicPr>
                <p:cNvPr id="8" name="Obraz 7" descr="TP_tmp.png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17591" y="1772817"/>
                  <a:ext cx="254067" cy="126273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9" name="Obraz 8" descr="TP_tmp.png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902086" y="2348880"/>
                  <a:ext cx="253430" cy="201833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10" name="Łącznik prosty 9"/>
                <p:cNvCxnSpPr/>
                <p:nvPr/>
              </p:nvCxnSpPr>
              <p:spPr bwMode="auto">
                <a:xfrm>
                  <a:off x="3563886" y="1772816"/>
                  <a:ext cx="3240360" cy="1152128"/>
                </a:xfrm>
                <a:prstGeom prst="line">
                  <a:avLst/>
                </a:prstGeom>
                <a:noFill/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" name="Obraz 10" descr="TP_tmp.emf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3118553" y="1556792"/>
                  <a:ext cx="331369" cy="203097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12" name="Obraz 11" descr="TP_tmp.emf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863600" y="2924943"/>
                  <a:ext cx="330106" cy="27838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14" name="Elipsa 13"/>
              <p:cNvSpPr/>
              <p:nvPr/>
            </p:nvSpPr>
            <p:spPr bwMode="auto">
              <a:xfrm>
                <a:off x="6745264" y="2886275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upa 65"/>
          <p:cNvGrpSpPr/>
          <p:nvPr/>
        </p:nvGrpSpPr>
        <p:grpSpPr bwMode="auto">
          <a:xfrm>
            <a:off x="3673575" y="1909672"/>
            <a:ext cx="1886780" cy="543959"/>
            <a:chOff x="3680721" y="2132857"/>
            <a:chExt cx="1886780" cy="543959"/>
          </a:xfrm>
        </p:grpSpPr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80721" y="2132857"/>
              <a:ext cx="722512" cy="2557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44470" y="2420889"/>
              <a:ext cx="723031" cy="25592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" name="Elipsa 15"/>
          <p:cNvSpPr/>
          <p:nvPr/>
        </p:nvSpPr>
        <p:spPr bwMode="auto">
          <a:xfrm>
            <a:off x="4208920" y="1885835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 bwMode="auto">
          <a:xfrm>
            <a:off x="5082736" y="2197704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Obraz 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806" t="-14903" r="-4806" b="-14903"/>
          <a:stretch>
            <a:fillRect/>
          </a:stretch>
        </p:blipFill>
        <p:spPr bwMode="auto">
          <a:xfrm>
            <a:off x="3644868" y="3310317"/>
            <a:ext cx="1904794" cy="72743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62" name="Prostokąt 61"/>
          <p:cNvSpPr/>
          <p:nvPr/>
        </p:nvSpPr>
        <p:spPr>
          <a:xfrm>
            <a:off x="628470" y="5322265"/>
            <a:ext cx="827210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Heisenberg </a:t>
            </a:r>
            <a:r>
              <a:rPr lang="pl-PL" sz="2400" dirty="0" err="1" smtClean="0"/>
              <a:t>scaling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generically</a:t>
            </a:r>
            <a:r>
              <a:rPr lang="pl-PL" sz="2400" dirty="0" smtClean="0"/>
              <a:t> </a:t>
            </a:r>
            <a:r>
              <a:rPr lang="pl-PL" sz="2400" dirty="0" err="1" smtClean="0"/>
              <a:t>lost</a:t>
            </a:r>
            <a:r>
              <a:rPr lang="pl-PL" sz="2400" dirty="0" smtClean="0"/>
              <a:t>! </a:t>
            </a:r>
            <a:r>
              <a:rPr lang="pl-PL" sz="2400" dirty="0" err="1" smtClean="0"/>
              <a:t>Entanglement</a:t>
            </a:r>
            <a:r>
              <a:rPr lang="pl-PL" sz="2400" dirty="0" smtClean="0"/>
              <a:t> </a:t>
            </a:r>
            <a:r>
              <a:rPr lang="pl-PL" sz="2400" dirty="0" err="1" smtClean="0"/>
              <a:t>provides</a:t>
            </a:r>
            <a:r>
              <a:rPr lang="pl-PL" sz="2400" dirty="0" smtClean="0"/>
              <a:t> </a:t>
            </a:r>
            <a:r>
              <a:rPr lang="pl-PL" sz="2400" dirty="0" err="1" smtClean="0"/>
              <a:t>constant</a:t>
            </a:r>
            <a:r>
              <a:rPr lang="pl-PL" sz="2400" dirty="0" smtClean="0"/>
              <a:t> </a:t>
            </a:r>
            <a:r>
              <a:rPr lang="pl-PL" sz="2400" dirty="0" err="1" smtClean="0"/>
              <a:t>factor</a:t>
            </a:r>
            <a:r>
              <a:rPr lang="pl-PL" sz="2400" dirty="0" smtClean="0"/>
              <a:t> precision </a:t>
            </a:r>
            <a:r>
              <a:rPr lang="pl-PL" sz="2400" dirty="0" err="1" smtClean="0"/>
              <a:t>enhancement</a:t>
            </a:r>
            <a:endParaRPr lang="en-US" sz="2400" dirty="0"/>
          </a:p>
        </p:txBody>
      </p:sp>
      <p:grpSp>
        <p:nvGrpSpPr>
          <p:cNvPr id="19" name="Grupa 18"/>
          <p:cNvGrpSpPr/>
          <p:nvPr/>
        </p:nvGrpSpPr>
        <p:grpSpPr>
          <a:xfrm>
            <a:off x="2361300" y="4162772"/>
            <a:ext cx="4842859" cy="797039"/>
            <a:chOff x="2361300" y="4162772"/>
            <a:chExt cx="4842859" cy="797039"/>
          </a:xfrm>
        </p:grpSpPr>
        <p:grpSp>
          <p:nvGrpSpPr>
            <p:cNvPr id="101" name="Grupa 100"/>
            <p:cNvGrpSpPr/>
            <p:nvPr/>
          </p:nvGrpSpPr>
          <p:grpSpPr>
            <a:xfrm>
              <a:off x="3075805" y="4162772"/>
              <a:ext cx="4128354" cy="797039"/>
              <a:chOff x="2555776" y="5805264"/>
              <a:chExt cx="4128354" cy="797039"/>
            </a:xfrm>
          </p:grpSpPr>
          <p:grpSp>
            <p:nvGrpSpPr>
              <p:cNvPr id="68" name="Grupa 24"/>
              <p:cNvGrpSpPr/>
              <p:nvPr/>
            </p:nvGrpSpPr>
            <p:grpSpPr>
              <a:xfrm>
                <a:off x="2555776" y="5805264"/>
                <a:ext cx="1734732" cy="797039"/>
                <a:chOff x="2339752" y="4365104"/>
                <a:chExt cx="2952328" cy="1289062"/>
              </a:xfrm>
            </p:grpSpPr>
            <p:grpSp>
              <p:nvGrpSpPr>
                <p:cNvPr id="71" name="Grupa 27"/>
                <p:cNvGrpSpPr/>
                <p:nvPr/>
              </p:nvGrpSpPr>
              <p:grpSpPr>
                <a:xfrm>
                  <a:off x="2339752" y="4653136"/>
                  <a:ext cx="2952328" cy="1001030"/>
                  <a:chOff x="3275856" y="1268760"/>
                  <a:chExt cx="2952328" cy="1001030"/>
                </a:xfrm>
              </p:grpSpPr>
              <p:cxnSp>
                <p:nvCxnSpPr>
                  <p:cNvPr id="74" name="Łącznik prosty 73"/>
                  <p:cNvCxnSpPr/>
                  <p:nvPr/>
                </p:nvCxnSpPr>
                <p:spPr>
                  <a:xfrm>
                    <a:off x="3275856" y="1484784"/>
                    <a:ext cx="360040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Łącznik prosty 75"/>
                  <p:cNvCxnSpPr/>
                  <p:nvPr/>
                </p:nvCxnSpPr>
                <p:spPr>
                  <a:xfrm>
                    <a:off x="4067944" y="2132856"/>
                    <a:ext cx="1296144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Łącznik prosty 79"/>
                  <p:cNvCxnSpPr/>
                  <p:nvPr/>
                </p:nvCxnSpPr>
                <p:spPr>
                  <a:xfrm>
                    <a:off x="4211960" y="1484784"/>
                    <a:ext cx="122413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Prostokąt 80"/>
                  <p:cNvSpPr/>
                  <p:nvPr/>
                </p:nvSpPr>
                <p:spPr>
                  <a:xfrm>
                    <a:off x="4860032" y="1268760"/>
                    <a:ext cx="504056" cy="432048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82" name="Obraz 53" descr="TP_tmp.emf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23" cstate="print"/>
                  <a:srcRect/>
                  <a:stretch>
                    <a:fillRect/>
                  </a:stretch>
                </p:blipFill>
                <p:spPr bwMode="auto">
                  <a:xfrm>
                    <a:off x="5001865" y="1374552"/>
                    <a:ext cx="167640" cy="196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83" name="Łącznik prosty 82"/>
                  <p:cNvCxnSpPr/>
                  <p:nvPr/>
                </p:nvCxnSpPr>
                <p:spPr>
                  <a:xfrm rot="5400000" flipH="1" flipV="1">
                    <a:off x="4138475" y="1980281"/>
                    <a:ext cx="568980" cy="10037"/>
                  </a:xfrm>
                  <a:prstGeom prst="line">
                    <a:avLst/>
                  </a:prstGeom>
                  <a:ln>
                    <a:prstDash val="dash"/>
                    <a:headEnd type="non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Łącznik prosty 83"/>
                  <p:cNvCxnSpPr/>
                  <p:nvPr/>
                </p:nvCxnSpPr>
                <p:spPr>
                  <a:xfrm flipH="1" flipV="1">
                    <a:off x="588285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Łącznik prosty 84"/>
                  <p:cNvCxnSpPr/>
                  <p:nvPr/>
                </p:nvCxnSpPr>
                <p:spPr>
                  <a:xfrm flipV="1">
                    <a:off x="5724128" y="1484784"/>
                    <a:ext cx="504056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Łącznik prosty 85"/>
                  <p:cNvCxnSpPr/>
                  <p:nvPr/>
                </p:nvCxnSpPr>
                <p:spPr>
                  <a:xfrm flipV="1">
                    <a:off x="5364088" y="1859789"/>
                    <a:ext cx="395695" cy="2730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Prostokąt 86"/>
                  <p:cNvSpPr/>
                  <p:nvPr/>
                </p:nvSpPr>
                <p:spPr>
                  <a:xfrm>
                    <a:off x="5594492" y="17452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88" name="Łącznik prosty 87"/>
                  <p:cNvCxnSpPr/>
                  <p:nvPr/>
                </p:nvCxnSpPr>
                <p:spPr>
                  <a:xfrm>
                    <a:off x="5436096" y="1484784"/>
                    <a:ext cx="288032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Prostokąt 88"/>
                  <p:cNvSpPr/>
                  <p:nvPr/>
                </p:nvSpPr>
                <p:spPr>
                  <a:xfrm rot="18900000">
                    <a:off x="4189060" y="1425880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90" name="Obraz 89" descr="TP_tmp.emf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2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1412776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sp>
                <p:nvSpPr>
                  <p:cNvPr id="91" name="Prostokąt 90"/>
                  <p:cNvSpPr/>
                  <p:nvPr/>
                </p:nvSpPr>
                <p:spPr>
                  <a:xfrm rot="18900000">
                    <a:off x="4189060" y="20739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92" name="Obraz 91" descr="TP_tmp.emf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2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2060848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93" name="Łącznik prosty 92"/>
                  <p:cNvCxnSpPr/>
                  <p:nvPr/>
                </p:nvCxnSpPr>
                <p:spPr>
                  <a:xfrm flipH="1" flipV="1">
                    <a:off x="372261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Łącznik prosty 93"/>
                  <p:cNvCxnSpPr/>
                  <p:nvPr/>
                </p:nvCxnSpPr>
                <p:spPr>
                  <a:xfrm flipV="1">
                    <a:off x="3635896" y="1484784"/>
                    <a:ext cx="576064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Łącznik prosty 96"/>
                  <p:cNvCxnSpPr/>
                  <p:nvPr/>
                </p:nvCxnSpPr>
                <p:spPr>
                  <a:xfrm flipV="1">
                    <a:off x="3347864" y="1916832"/>
                    <a:ext cx="281062" cy="2160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Prostokąt 97"/>
                  <p:cNvSpPr/>
                  <p:nvPr/>
                </p:nvSpPr>
                <p:spPr>
                  <a:xfrm>
                    <a:off x="3419872" y="1772816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</p:grpSp>
            <p:cxnSp>
              <p:nvCxnSpPr>
                <p:cNvPr id="72" name="Łącznik prosty 71"/>
                <p:cNvCxnSpPr/>
                <p:nvPr/>
              </p:nvCxnSpPr>
              <p:spPr>
                <a:xfrm rot="5400000" flipH="1">
                  <a:off x="3223433" y="4633551"/>
                  <a:ext cx="545451" cy="855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0" name="Obraz 99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923702" y="5949279"/>
                <a:ext cx="1760428" cy="608566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63" name="Obraz 62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361300" y="4548604"/>
              <a:ext cx="583188" cy="27865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8" name="Prostokąt 17"/>
          <p:cNvSpPr/>
          <p:nvPr/>
        </p:nvSpPr>
        <p:spPr>
          <a:xfrm>
            <a:off x="2106488" y="6210734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Kolodynski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Guta,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Communications 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1063 (2012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pl-PL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Maccone</a:t>
            </a:r>
            <a:r>
              <a:rPr lang="fr-FR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113,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250801 (2014) </a:t>
            </a:r>
            <a:r>
              <a:rPr lang="pl-PL" sz="14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6496466" y="4340864"/>
            <a:ext cx="883846" cy="267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8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51520" y="188640"/>
            <a:ext cx="860444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smtClean="0">
                <a:latin typeface="+mj-lt"/>
                <a:ea typeface="+mj-ea"/>
                <a:cs typeface="+mj-cs"/>
              </a:rPr>
              <a:t>Good news: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fundamental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limit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can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be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saturated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in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practice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!!!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56" t="-11329" r="-3456" b="-11329"/>
          <a:stretch>
            <a:fillRect/>
          </a:stretch>
        </p:blipFill>
        <p:spPr bwMode="auto">
          <a:xfrm>
            <a:off x="611560" y="1556792"/>
            <a:ext cx="2227310" cy="7795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3" name="Prostokąt 42"/>
          <p:cNvSpPr/>
          <p:nvPr/>
        </p:nvSpPr>
        <p:spPr>
          <a:xfrm>
            <a:off x="251520" y="2348880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en-US" dirty="0"/>
          </a:p>
        </p:txBody>
      </p:sp>
      <p:sp>
        <p:nvSpPr>
          <p:cNvPr id="46" name="Prostokąt 45"/>
          <p:cNvSpPr/>
          <p:nvPr/>
        </p:nvSpPr>
        <p:spPr>
          <a:xfrm>
            <a:off x="467544" y="1196752"/>
            <a:ext cx="2736304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Obraz 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2160" y="3140968"/>
            <a:ext cx="2540720" cy="787974"/>
          </a:xfrm>
          <a:prstGeom prst="rect">
            <a:avLst/>
          </a:prstGeom>
          <a:noFill/>
          <a:ln/>
          <a:effectLst/>
        </p:spPr>
      </p:pic>
      <p:grpSp>
        <p:nvGrpSpPr>
          <p:cNvPr id="50" name="Grupa 49"/>
          <p:cNvGrpSpPr/>
          <p:nvPr/>
        </p:nvGrpSpPr>
        <p:grpSpPr>
          <a:xfrm>
            <a:off x="3419872" y="1196752"/>
            <a:ext cx="5544616" cy="3096344"/>
            <a:chOff x="3419872" y="1196752"/>
            <a:chExt cx="5544616" cy="3096344"/>
          </a:xfrm>
        </p:grpSpPr>
        <p:cxnSp>
          <p:nvCxnSpPr>
            <p:cNvPr id="10" name="Łącznik prosty 9"/>
            <p:cNvCxnSpPr/>
            <p:nvPr/>
          </p:nvCxnSpPr>
          <p:spPr>
            <a:xfrm>
              <a:off x="4860032" y="177281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5652120" y="242088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>
              <a:off x="5796136" y="177281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6444208" y="155679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14" name="Obraz 53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86041" y="166258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Łącznik prosty 14"/>
            <p:cNvCxnSpPr/>
            <p:nvPr/>
          </p:nvCxnSpPr>
          <p:spPr>
            <a:xfrm rot="5400000" flipH="1">
              <a:off x="5743713" y="153720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5400000" flipH="1" flipV="1">
              <a:off x="5722651" y="226831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 flipV="1">
              <a:off x="746703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V="1">
              <a:off x="7308304" y="177281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V="1">
              <a:off x="6948264" y="214782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Prostokąt 19"/>
            <p:cNvSpPr/>
            <p:nvPr/>
          </p:nvSpPr>
          <p:spPr>
            <a:xfrm>
              <a:off x="7178668" y="20332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7020272" y="177281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ostokąt 21"/>
            <p:cNvSpPr/>
            <p:nvPr/>
          </p:nvSpPr>
          <p:spPr>
            <a:xfrm rot="18900000">
              <a:off x="5773236" y="171391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170080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4" name="Prostokąt 23"/>
            <p:cNvSpPr/>
            <p:nvPr/>
          </p:nvSpPr>
          <p:spPr>
            <a:xfrm rot="18900000">
              <a:off x="5773236" y="23619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5" name="Obraz 24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234888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prosty 25"/>
            <p:cNvCxnSpPr/>
            <p:nvPr/>
          </p:nvCxnSpPr>
          <p:spPr>
            <a:xfrm flipH="1" flipV="1">
              <a:off x="530679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 flipV="1">
              <a:off x="5220072" y="177281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 flipV="1">
              <a:off x="4932040" y="220486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5004048" y="206084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8" name="Elipsa 37"/>
            <p:cNvSpPr/>
            <p:nvPr/>
          </p:nvSpPr>
          <p:spPr>
            <a:xfrm>
              <a:off x="3635896" y="2420888"/>
              <a:ext cx="792088" cy="216024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ipsa 38"/>
            <p:cNvSpPr/>
            <p:nvPr/>
          </p:nvSpPr>
          <p:spPr>
            <a:xfrm>
              <a:off x="3851920" y="1484784"/>
              <a:ext cx="432048" cy="432048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Obraz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427984" y="1556792"/>
              <a:ext cx="381586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427984" y="2348880"/>
              <a:ext cx="318624" cy="34915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Schemat blokowy: opóźnienie 33"/>
            <p:cNvSpPr/>
            <p:nvPr/>
          </p:nvSpPr>
          <p:spPr>
            <a:xfrm>
              <a:off x="7943524" y="227687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5" name="Schemat blokowy: opóźnienie 34"/>
            <p:cNvSpPr/>
            <p:nvPr/>
          </p:nvSpPr>
          <p:spPr>
            <a:xfrm>
              <a:off x="7943524" y="1484784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36" name="Obraz 8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015532" y="2420888"/>
              <a:ext cx="280988" cy="1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Obraz 8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15532" y="1628800"/>
              <a:ext cx="280712" cy="17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Prostokąt 43"/>
            <p:cNvSpPr/>
            <p:nvPr/>
          </p:nvSpPr>
          <p:spPr>
            <a:xfrm>
              <a:off x="3419872" y="3861048"/>
              <a:ext cx="540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dirty="0" smtClean="0"/>
                <a:t>C. </a:t>
              </a:r>
              <a:r>
                <a:rPr lang="pl-PL" dirty="0" err="1" smtClean="0"/>
                <a:t>Caves</a:t>
              </a:r>
              <a:r>
                <a:rPr lang="pl-PL" dirty="0" smtClean="0"/>
                <a:t>, </a:t>
              </a:r>
              <a:r>
                <a:rPr lang="pl-PL" dirty="0" err="1" smtClean="0"/>
                <a:t>Phys</a:t>
              </a:r>
              <a:r>
                <a:rPr lang="pl-PL" dirty="0" smtClean="0"/>
                <a:t>. </a:t>
              </a:r>
              <a:r>
                <a:rPr lang="pl-PL" dirty="0" err="1" smtClean="0"/>
                <a:t>Rev</a:t>
              </a:r>
              <a:r>
                <a:rPr lang="pl-PL" dirty="0" smtClean="0"/>
                <a:t> D </a:t>
              </a:r>
              <a:r>
                <a:rPr lang="pl-PL" b="1" dirty="0" smtClean="0"/>
                <a:t>23</a:t>
              </a:r>
              <a:r>
                <a:rPr lang="pl-PL" dirty="0" smtClean="0"/>
                <a:t>, 1693 (1981)</a:t>
              </a:r>
              <a:endParaRPr lang="en-US" dirty="0"/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3563888" y="2780928"/>
              <a:ext cx="19130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err="1"/>
                <a:t>c</a:t>
              </a:r>
              <a:r>
                <a:rPr lang="pl-PL" dirty="0" err="1" smtClean="0"/>
                <a:t>oherent</a:t>
              </a:r>
              <a:r>
                <a:rPr lang="pl-PL" dirty="0" smtClean="0"/>
                <a:t> </a:t>
              </a:r>
              <a:r>
                <a:rPr lang="pl-PL" dirty="0" err="1" smtClean="0"/>
                <a:t>state</a:t>
              </a:r>
              <a:r>
                <a:rPr lang="pl-PL" dirty="0" smtClean="0"/>
                <a:t> + </a:t>
              </a:r>
              <a:r>
                <a:rPr lang="pl-PL" dirty="0" smtClean="0"/>
                <a:t/>
              </a:r>
              <a:br>
                <a:rPr lang="pl-PL" dirty="0" smtClean="0"/>
              </a:br>
              <a:r>
                <a:rPr lang="pl-PL" dirty="0" smtClean="0"/>
                <a:t> </a:t>
              </a:r>
              <a:r>
                <a:rPr lang="pl-PL" dirty="0" err="1" smtClean="0"/>
                <a:t>squeezed</a:t>
              </a:r>
              <a:r>
                <a:rPr lang="pl-PL" dirty="0" smtClean="0"/>
                <a:t> </a:t>
              </a:r>
              <a:r>
                <a:rPr lang="pl-PL" dirty="0" err="1" smtClean="0"/>
                <a:t>vacuum</a:t>
              </a:r>
              <a:endParaRPr lang="en-US" dirty="0"/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3491880" y="1196752"/>
              <a:ext cx="5472608" cy="30963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pole tekstowe 48"/>
          <p:cNvSpPr txBox="1"/>
          <p:nvPr/>
        </p:nvSpPr>
        <p:spPr>
          <a:xfrm>
            <a:off x="0" y="3861048"/>
            <a:ext cx="5056077" cy="28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48" name="Prostokąt 47"/>
          <p:cNvSpPr/>
          <p:nvPr/>
        </p:nvSpPr>
        <p:spPr>
          <a:xfrm>
            <a:off x="5796136" y="2780928"/>
            <a:ext cx="3060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In the </a:t>
            </a:r>
            <a:r>
              <a:rPr lang="pl-PL" dirty="0" smtClean="0"/>
              <a:t> </a:t>
            </a:r>
            <a:r>
              <a:rPr lang="pl-PL" dirty="0" err="1" smtClean="0"/>
              <a:t>strong</a:t>
            </a:r>
            <a:r>
              <a:rPr lang="pl-PL" dirty="0" smtClean="0"/>
              <a:t> </a:t>
            </a:r>
            <a:r>
              <a:rPr lang="pl-PL" dirty="0" err="1" smtClean="0"/>
              <a:t>intensity</a:t>
            </a:r>
            <a:r>
              <a:rPr lang="pl-PL" dirty="0" smtClean="0"/>
              <a:t> regime:</a:t>
            </a:r>
            <a:endParaRPr lang="en-US" dirty="0"/>
          </a:p>
        </p:txBody>
      </p:sp>
      <p:sp>
        <p:nvSpPr>
          <p:cNvPr id="51" name="Prostokąt 50"/>
          <p:cNvSpPr/>
          <p:nvPr/>
        </p:nvSpPr>
        <p:spPr>
          <a:xfrm>
            <a:off x="467544" y="4725144"/>
            <a:ext cx="828092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/>
              <a:t>Weak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squezing</a:t>
            </a:r>
            <a:r>
              <a:rPr lang="pl-PL" sz="2800" b="1" dirty="0" smtClean="0"/>
              <a:t> + </a:t>
            </a:r>
            <a:r>
              <a:rPr lang="pl-PL" sz="2800" b="1" dirty="0" err="1" smtClean="0"/>
              <a:t>simple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measurement</a:t>
            </a:r>
            <a:r>
              <a:rPr lang="pl-PL" sz="2800" b="1" dirty="0" smtClean="0"/>
              <a:t>  + </a:t>
            </a:r>
            <a:r>
              <a:rPr lang="pl-PL" sz="2800" b="1" dirty="0" err="1" smtClean="0"/>
              <a:t>simple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estimator</a:t>
            </a:r>
            <a:r>
              <a:rPr lang="pl-PL" sz="2800" b="1" dirty="0" smtClean="0"/>
              <a:t>  = </a:t>
            </a:r>
            <a:r>
              <a:rPr lang="pl-PL" sz="2800" b="1" dirty="0" err="1" smtClean="0"/>
              <a:t>optimal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strategy</a:t>
            </a:r>
            <a:r>
              <a:rPr lang="pl-PL" sz="2800" b="1" dirty="0" smtClean="0"/>
              <a:t>!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21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51"/>
          <p:cNvGrpSpPr/>
          <p:nvPr/>
        </p:nvGrpSpPr>
        <p:grpSpPr>
          <a:xfrm>
            <a:off x="179512" y="4365104"/>
            <a:ext cx="5717236" cy="1304925"/>
            <a:chOff x="395536" y="5229200"/>
            <a:chExt cx="5717236" cy="130492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5229200"/>
              <a:ext cx="4305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5949280"/>
              <a:ext cx="1828804" cy="43129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GEO600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interferometer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at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fundamental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quantum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GEO 600 S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4125265" cy="2520280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6876256" y="4797152"/>
            <a:ext cx="186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+10dB </a:t>
            </a:r>
            <a:r>
              <a:rPr lang="pl-PL" dirty="0" err="1" smtClean="0"/>
              <a:t>squeezed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876256" y="4437112"/>
            <a:ext cx="1493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err="1" smtClean="0"/>
              <a:t>coherent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endParaRPr lang="en-US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6084168" y="501317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 l="615" r="1229" b="1853"/>
          <a:stretch>
            <a:fillRect/>
          </a:stretch>
        </p:blipFill>
        <p:spPr bwMode="auto">
          <a:xfrm>
            <a:off x="4283968" y="1412776"/>
            <a:ext cx="4382130" cy="290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13"/>
          <p:cNvCxnSpPr/>
          <p:nvPr/>
        </p:nvCxnSpPr>
        <p:spPr>
          <a:xfrm>
            <a:off x="6084168" y="4653136"/>
            <a:ext cx="50405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6876256" y="515719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683568" y="6488668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RDD, K. Banaszek, R.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Schnabel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Phys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Rev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A,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041802(R) (2013)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Łącznik prosty 29"/>
          <p:cNvCxnSpPr/>
          <p:nvPr/>
        </p:nvCxnSpPr>
        <p:spPr>
          <a:xfrm>
            <a:off x="6084168" y="537321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1115616" y="5661248"/>
            <a:ext cx="662473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/>
              <a:t>The</a:t>
            </a:r>
            <a:r>
              <a:rPr lang="pl-PL" sz="2400" b="1" dirty="0" smtClean="0"/>
              <a:t> most general quantum </a:t>
            </a:r>
            <a:r>
              <a:rPr lang="pl-PL" sz="2400" b="1" dirty="0" err="1" smtClean="0"/>
              <a:t>strategies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could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additionally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improve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the</a:t>
            </a:r>
            <a:r>
              <a:rPr lang="pl-PL" sz="2400" b="1" dirty="0" smtClean="0"/>
              <a:t> precision by </a:t>
            </a:r>
            <a:r>
              <a:rPr lang="pl-PL" sz="2400" b="1" dirty="0" err="1" smtClean="0"/>
              <a:t>at</a:t>
            </a:r>
            <a:r>
              <a:rPr lang="pl-PL" sz="2400" b="1" dirty="0" smtClean="0"/>
              <a:t> most  8%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6" grpId="0"/>
      <p:bldP spid="17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67544" y="188640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/>
              <a:t>Squeezed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states</a:t>
            </a:r>
            <a:r>
              <a:rPr lang="pl-PL" sz="4400" b="1" dirty="0" smtClean="0"/>
              <a:t> in LIGO?</a:t>
            </a:r>
            <a:endParaRPr lang="pl-PL" sz="3200" b="1" dirty="0"/>
          </a:p>
        </p:txBody>
      </p:sp>
      <p:grpSp>
        <p:nvGrpSpPr>
          <p:cNvPr id="29" name="Grupa 28"/>
          <p:cNvGrpSpPr/>
          <p:nvPr/>
        </p:nvGrpSpPr>
        <p:grpSpPr>
          <a:xfrm>
            <a:off x="251520" y="4842312"/>
            <a:ext cx="6451879" cy="461665"/>
            <a:chOff x="251520" y="4842312"/>
            <a:chExt cx="6451879" cy="461665"/>
          </a:xfrm>
        </p:grpSpPr>
        <p:sp>
          <p:nvSpPr>
            <p:cNvPr id="12" name="Prostokąt 11"/>
            <p:cNvSpPr/>
            <p:nvPr/>
          </p:nvSpPr>
          <p:spPr>
            <a:xfrm>
              <a:off x="251520" y="4842312"/>
              <a:ext cx="56516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err="1" smtClean="0"/>
                <a:t>Transmission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expected</a:t>
              </a:r>
              <a:r>
                <a:rPr lang="pl-PL" sz="2400" dirty="0" smtClean="0"/>
                <a:t> to be on the </a:t>
              </a:r>
              <a:r>
                <a:rPr lang="pl-PL" sz="2400" dirty="0" err="1" smtClean="0"/>
                <a:t>level</a:t>
              </a:r>
              <a:r>
                <a:rPr lang="pl-PL" sz="2400" dirty="0" smtClean="0"/>
                <a:t> of </a:t>
              </a:r>
              <a:endParaRPr lang="pl-PL" sz="2400" dirty="0"/>
            </a:p>
          </p:txBody>
        </p:sp>
        <p:pic>
          <p:nvPicPr>
            <p:cNvPr id="22" name="Obraz 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4958863"/>
              <a:ext cx="907263" cy="228561"/>
            </a:xfrm>
            <a:prstGeom prst="rect">
              <a:avLst/>
            </a:prstGeom>
          </p:spPr>
        </p:pic>
      </p:grpSp>
      <p:grpSp>
        <p:nvGrpSpPr>
          <p:cNvPr id="30" name="Grupa 29"/>
          <p:cNvGrpSpPr/>
          <p:nvPr/>
        </p:nvGrpSpPr>
        <p:grpSpPr>
          <a:xfrm>
            <a:off x="251520" y="-529187"/>
            <a:ext cx="12731165" cy="6340910"/>
            <a:chOff x="251520" y="-529187"/>
            <a:chExt cx="12731165" cy="6340910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4"/>
            <a:srcRect l="48433" t="-33980" r="-48433" b="33980"/>
            <a:stretch/>
          </p:blipFill>
          <p:spPr>
            <a:xfrm>
              <a:off x="4134762" y="-529187"/>
              <a:ext cx="8847923" cy="4686122"/>
            </a:xfrm>
            <a:prstGeom prst="rect">
              <a:avLst/>
            </a:prstGeom>
          </p:spPr>
        </p:pic>
        <p:grpSp>
          <p:nvGrpSpPr>
            <p:cNvPr id="26" name="Grupa 25"/>
            <p:cNvGrpSpPr/>
            <p:nvPr/>
          </p:nvGrpSpPr>
          <p:grpSpPr>
            <a:xfrm>
              <a:off x="251520" y="2901215"/>
              <a:ext cx="8657948" cy="2910508"/>
              <a:chOff x="251520" y="2901215"/>
              <a:chExt cx="8657948" cy="2910508"/>
            </a:xfrm>
          </p:grpSpPr>
          <p:sp>
            <p:nvSpPr>
              <p:cNvPr id="14" name="Prostokąt 13"/>
              <p:cNvSpPr/>
              <p:nvPr/>
            </p:nvSpPr>
            <p:spPr>
              <a:xfrm>
                <a:off x="251520" y="5350058"/>
                <a:ext cx="86579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400" dirty="0" err="1" smtClean="0"/>
                  <a:t>Expected</a:t>
                </a:r>
                <a:r>
                  <a:rPr lang="pl-PL" sz="2400" dirty="0" smtClean="0"/>
                  <a:t> </a:t>
                </a:r>
                <a:r>
                  <a:rPr lang="pl-PL" sz="2400" dirty="0" err="1" smtClean="0"/>
                  <a:t>reduction</a:t>
                </a:r>
                <a:r>
                  <a:rPr lang="pl-PL" sz="2400" dirty="0" smtClean="0"/>
                  <a:t> in </a:t>
                </a:r>
                <a:r>
                  <a:rPr lang="pl-PL" sz="2400" dirty="0" err="1" smtClean="0"/>
                  <a:t>noise</a:t>
                </a:r>
                <a:r>
                  <a:rPr lang="pl-PL" sz="2400" dirty="0" smtClean="0"/>
                  <a:t> on the </a:t>
                </a:r>
                <a:r>
                  <a:rPr lang="pl-PL" sz="2400" dirty="0" err="1" smtClean="0"/>
                  <a:t>level</a:t>
                </a:r>
                <a:r>
                  <a:rPr lang="pl-PL" sz="2400" dirty="0" smtClean="0"/>
                  <a:t> of 3dB  (50%) </a:t>
                </a:r>
                <a:r>
                  <a:rPr lang="pl-PL" sz="2400" dirty="0" err="1"/>
                  <a:t>above</a:t>
                </a:r>
                <a:r>
                  <a:rPr lang="pl-PL" sz="2400" dirty="0"/>
                  <a:t> 100Hz</a:t>
                </a:r>
                <a:r>
                  <a:rPr lang="pl-PL" sz="2400" dirty="0" smtClean="0"/>
                  <a:t> </a:t>
                </a:r>
                <a:endParaRPr lang="pl-PL" sz="2400" dirty="0"/>
              </a:p>
            </p:txBody>
          </p:sp>
          <p:cxnSp>
            <p:nvCxnSpPr>
              <p:cNvPr id="8" name="Łącznik prosty ze strzałką 7"/>
              <p:cNvCxnSpPr/>
              <p:nvPr/>
            </p:nvCxnSpPr>
            <p:spPr>
              <a:xfrm>
                <a:off x="7884368" y="2901215"/>
                <a:ext cx="0" cy="2160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/>
              <p:cNvCxnSpPr/>
              <p:nvPr/>
            </p:nvCxnSpPr>
            <p:spPr>
              <a:xfrm flipV="1">
                <a:off x="6902443" y="3075908"/>
                <a:ext cx="1080120" cy="5040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Prostokąt 23"/>
          <p:cNvSpPr/>
          <p:nvPr/>
        </p:nvSpPr>
        <p:spPr>
          <a:xfrm>
            <a:off x="251520" y="5884354"/>
            <a:ext cx="866062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/>
              <a:t>Observable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distance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increased</a:t>
            </a:r>
            <a:r>
              <a:rPr lang="pl-PL" sz="2400" b="1" dirty="0" smtClean="0"/>
              <a:t> by a </a:t>
            </a:r>
            <a:r>
              <a:rPr lang="pl-PL" sz="2400" b="1" dirty="0" err="1" smtClean="0"/>
              <a:t>factor</a:t>
            </a:r>
            <a:r>
              <a:rPr lang="pl-PL" sz="2400" b="1" dirty="0" smtClean="0"/>
              <a:t> of 2, </a:t>
            </a:r>
            <a:r>
              <a:rPr lang="pl-PL" sz="2400" b="1" dirty="0" err="1" smtClean="0"/>
              <a:t>number</a:t>
            </a:r>
            <a:r>
              <a:rPr lang="pl-PL" sz="2400" b="1" dirty="0" smtClean="0"/>
              <a:t> </a:t>
            </a:r>
            <a:r>
              <a:rPr lang="pl-PL" sz="2400" b="1" dirty="0" smtClean="0"/>
              <a:t>of </a:t>
            </a:r>
            <a:r>
              <a:rPr lang="pl-PL" sz="2400" b="1" dirty="0" err="1" smtClean="0"/>
              <a:t>sources</a:t>
            </a:r>
            <a:r>
              <a:rPr lang="pl-PL" sz="2400" b="1" dirty="0" smtClean="0"/>
              <a:t> by a </a:t>
            </a:r>
            <a:r>
              <a:rPr lang="pl-PL" sz="2400" b="1" dirty="0" err="1" smtClean="0"/>
              <a:t>factor</a:t>
            </a:r>
            <a:r>
              <a:rPr lang="pl-PL" sz="2400" b="1" dirty="0" smtClean="0"/>
              <a:t> of </a:t>
            </a:r>
            <a:r>
              <a:rPr lang="pl-PL" sz="2400" b="1" dirty="0" smtClean="0"/>
              <a:t>8, </a:t>
            </a:r>
            <a:r>
              <a:rPr lang="pl-PL" sz="2400" b="1" dirty="0" err="1" smtClean="0"/>
              <a:t>thanks</a:t>
            </a:r>
            <a:r>
              <a:rPr lang="pl-PL" sz="2400" b="1" dirty="0" smtClean="0"/>
              <a:t> to </a:t>
            </a:r>
            <a:r>
              <a:rPr lang="pl-PL" sz="2400" b="1" dirty="0" err="1" smtClean="0"/>
              <a:t>entanglement</a:t>
            </a:r>
            <a:r>
              <a:rPr lang="pl-PL" sz="2400" b="1" dirty="0" smtClean="0"/>
              <a:t> of </a:t>
            </a:r>
            <a:r>
              <a:rPr lang="pl-PL" sz="2400" b="1" dirty="0" err="1" smtClean="0"/>
              <a:t>photons</a:t>
            </a:r>
            <a:r>
              <a:rPr lang="pl-PL" sz="2400" b="1" dirty="0" smtClean="0"/>
              <a:t>!!!</a:t>
            </a:r>
            <a:endParaRPr lang="pl-PL" sz="2400" dirty="0"/>
          </a:p>
        </p:txBody>
      </p:sp>
      <p:sp>
        <p:nvSpPr>
          <p:cNvPr id="23" name="Prostokąt 22"/>
          <p:cNvSpPr/>
          <p:nvPr/>
        </p:nvSpPr>
        <p:spPr>
          <a:xfrm>
            <a:off x="251520" y="4388461"/>
            <a:ext cx="5349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err="1" smtClean="0"/>
              <a:t>Squeezed</a:t>
            </a:r>
            <a:r>
              <a:rPr lang="pl-PL" sz="2400" dirty="0" smtClean="0"/>
              <a:t> </a:t>
            </a:r>
            <a:r>
              <a:rPr lang="pl-PL" sz="2400" dirty="0" err="1"/>
              <a:t>light</a:t>
            </a:r>
            <a:r>
              <a:rPr lang="pl-PL" sz="2400" dirty="0"/>
              <a:t> to be </a:t>
            </a:r>
            <a:r>
              <a:rPr lang="pl-PL" sz="2400" dirty="0" err="1"/>
              <a:t>used</a:t>
            </a:r>
            <a:r>
              <a:rPr lang="pl-PL" sz="2400" dirty="0"/>
              <a:t> in LIGO in 2018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667345" y="876488"/>
            <a:ext cx="3369223" cy="2936242"/>
            <a:chOff x="71333" y="1333466"/>
            <a:chExt cx="4223542" cy="3722856"/>
          </a:xfrm>
        </p:grpSpPr>
        <p:pic>
          <p:nvPicPr>
            <p:cNvPr id="16" name="Picture 2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333" y="1730833"/>
              <a:ext cx="4223542" cy="3325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pole tekstowe 17"/>
            <p:cNvSpPr txBox="1"/>
            <p:nvPr/>
          </p:nvSpPr>
          <p:spPr>
            <a:xfrm>
              <a:off x="71333" y="1333466"/>
              <a:ext cx="184731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37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/>
          <p:cNvSpPr/>
          <p:nvPr/>
        </p:nvSpPr>
        <p:spPr>
          <a:xfrm>
            <a:off x="4863997" y="4752501"/>
            <a:ext cx="4074059" cy="1861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rostokąt 48"/>
          <p:cNvSpPr/>
          <p:nvPr/>
        </p:nvSpPr>
        <p:spPr>
          <a:xfrm>
            <a:off x="4895859" y="5082969"/>
            <a:ext cx="399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>
                <a:solidFill>
                  <a:srgbClr val="FF0000"/>
                </a:solidFill>
              </a:rPr>
              <a:t>Entanglement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enhanced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sensing</a:t>
            </a:r>
            <a:r>
              <a:rPr lang="pl-PL" sz="2400" b="1" dirty="0" smtClean="0">
                <a:solidFill>
                  <a:srgbClr val="FF0000"/>
                </a:solidFill>
              </a:rPr>
              <a:t> in</a:t>
            </a:r>
            <a:r>
              <a:rPr lang="pl-PL" sz="2400" b="1" dirty="0" smtClean="0">
                <a:solidFill>
                  <a:srgbClr val="FF0000"/>
                </a:solidFill>
              </a:rPr>
              <a:t> high </a:t>
            </a:r>
            <a:r>
              <a:rPr lang="pl-PL" sz="2400" b="1" dirty="0" err="1" smtClean="0">
                <a:solidFill>
                  <a:srgbClr val="FF0000"/>
                </a:solidFill>
              </a:rPr>
              <a:t>energy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err="1" smtClean="0">
                <a:solidFill>
                  <a:srgbClr val="FF0000"/>
                </a:solidFill>
              </a:rPr>
              <a:t>Physics</a:t>
            </a:r>
            <a:r>
              <a:rPr lang="pl-PL" sz="2400" b="1" dirty="0" smtClean="0">
                <a:solidFill>
                  <a:srgbClr val="FF0000"/>
                </a:solidFill>
              </a:rPr>
              <a:t>???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0" name="Łącznik prosty ze strzałką 39"/>
          <p:cNvCxnSpPr/>
          <p:nvPr/>
        </p:nvCxnSpPr>
        <p:spPr>
          <a:xfrm flipH="1">
            <a:off x="1701349" y="4074048"/>
            <a:ext cx="1358483" cy="5882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 flipV="1">
            <a:off x="1701349" y="2496038"/>
            <a:ext cx="1240717" cy="4495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V="1">
            <a:off x="6042174" y="2495188"/>
            <a:ext cx="1304178" cy="5154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30"/>
          <p:cNvSpPr txBox="1"/>
          <p:nvPr/>
        </p:nvSpPr>
        <p:spPr>
          <a:xfrm>
            <a:off x="323528" y="2976264"/>
            <a:ext cx="7992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b="1" dirty="0" smtClean="0"/>
              <a:t>Quantum </a:t>
            </a:r>
            <a:r>
              <a:rPr lang="pl-PL" sz="3600" b="1" dirty="0" err="1"/>
              <a:t>metrological</a:t>
            </a:r>
            <a:r>
              <a:rPr lang="pl-PL" sz="3600" b="1" dirty="0"/>
              <a:t> </a:t>
            </a:r>
            <a:r>
              <a:rPr lang="pl-PL" sz="3600" b="1" dirty="0" smtClean="0"/>
              <a:t>precision </a:t>
            </a:r>
            <a:r>
              <a:rPr lang="pl-PL" sz="3600" b="1" dirty="0" err="1" smtClean="0"/>
              <a:t>bounds</a:t>
            </a:r>
            <a:endParaRPr lang="en-US" sz="3600" b="1" dirty="0"/>
          </a:p>
        </p:txBody>
      </p:sp>
      <p:sp>
        <p:nvSpPr>
          <p:cNvPr id="51" name="pole tekstowe 32"/>
          <p:cNvSpPr txBox="1"/>
          <p:nvPr/>
        </p:nvSpPr>
        <p:spPr>
          <a:xfrm>
            <a:off x="396496" y="6042895"/>
            <a:ext cx="368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Quantum </a:t>
            </a:r>
            <a:r>
              <a:rPr lang="pl-PL" b="1" dirty="0" err="1"/>
              <a:t>computing</a:t>
            </a:r>
            <a:r>
              <a:rPr lang="pl-PL" b="1" dirty="0"/>
              <a:t> </a:t>
            </a:r>
            <a:r>
              <a:rPr lang="pl-PL" b="1" dirty="0" err="1"/>
              <a:t>speed-up</a:t>
            </a:r>
            <a:r>
              <a:rPr lang="pl-PL" b="1" dirty="0"/>
              <a:t> </a:t>
            </a:r>
            <a:r>
              <a:rPr lang="pl-PL" b="1" dirty="0" err="1"/>
              <a:t>limits</a:t>
            </a:r>
            <a:endParaRPr lang="en-US" b="1" dirty="0"/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2" cstate="print"/>
          <a:srcRect l="615" r="1229" b="1853"/>
          <a:stretch>
            <a:fillRect/>
          </a:stretch>
        </p:blipFill>
        <p:spPr bwMode="auto">
          <a:xfrm>
            <a:off x="2376242" y="306925"/>
            <a:ext cx="2078370" cy="13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pole tekstowe 40"/>
          <p:cNvSpPr txBox="1"/>
          <p:nvPr/>
        </p:nvSpPr>
        <p:spPr>
          <a:xfrm>
            <a:off x="284261" y="1685943"/>
            <a:ext cx="416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 err="1" smtClean="0"/>
              <a:t>Gravitational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wave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detectors</a:t>
            </a:r>
            <a:r>
              <a:rPr lang="pl-PL" sz="1600" b="1" dirty="0" smtClean="0"/>
              <a:t> </a:t>
            </a:r>
            <a:r>
              <a:rPr lang="pl-PL" b="1" dirty="0" err="1"/>
              <a:t>sensitivity</a:t>
            </a:r>
            <a:r>
              <a:rPr lang="pl-PL" sz="1600" b="1" dirty="0"/>
              <a:t> </a:t>
            </a:r>
            <a:r>
              <a:rPr lang="pl-PL" sz="1600" b="1" dirty="0" err="1"/>
              <a:t>limits</a:t>
            </a:r>
            <a:endParaRPr lang="en-US" sz="1600" b="1" dirty="0"/>
          </a:p>
        </p:txBody>
      </p:sp>
      <p:sp>
        <p:nvSpPr>
          <p:cNvPr id="54" name="pole tekstowe 41"/>
          <p:cNvSpPr txBox="1"/>
          <p:nvPr/>
        </p:nvSpPr>
        <p:spPr>
          <a:xfrm>
            <a:off x="5287252" y="1716187"/>
            <a:ext cx="289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/>
              <a:t>Atomic-clocks</a:t>
            </a:r>
            <a:r>
              <a:rPr lang="pl-PL" b="1" dirty="0"/>
              <a:t> </a:t>
            </a:r>
            <a:r>
              <a:rPr lang="pl-PL" b="1" dirty="0" err="1"/>
              <a:t>stability</a:t>
            </a:r>
            <a:r>
              <a:rPr lang="pl-PL" b="1" dirty="0"/>
              <a:t> </a:t>
            </a:r>
            <a:r>
              <a:rPr lang="pl-PL" b="1" dirty="0" err="1"/>
              <a:t>limits</a:t>
            </a:r>
            <a:endParaRPr lang="en-US" b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686" y="455866"/>
            <a:ext cx="1912429" cy="113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Prostokąt 55"/>
          <p:cNvSpPr/>
          <p:nvPr/>
        </p:nvSpPr>
        <p:spPr>
          <a:xfrm>
            <a:off x="118258" y="4743286"/>
            <a:ext cx="4443470" cy="189024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Prostokąt 56"/>
          <p:cNvSpPr/>
          <p:nvPr/>
        </p:nvSpPr>
        <p:spPr>
          <a:xfrm>
            <a:off x="4742862" y="137516"/>
            <a:ext cx="4195194" cy="232473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Prostokąt 57"/>
          <p:cNvSpPr/>
          <p:nvPr/>
        </p:nvSpPr>
        <p:spPr>
          <a:xfrm>
            <a:off x="118257" y="168572"/>
            <a:ext cx="4443471" cy="23076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Prostokąt 58"/>
          <p:cNvSpPr/>
          <p:nvPr/>
        </p:nvSpPr>
        <p:spPr>
          <a:xfrm>
            <a:off x="-105749" y="2050451"/>
            <a:ext cx="484077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RDD, K</a:t>
            </a: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Banaszek, R. </a:t>
            </a:r>
            <a:r>
              <a:rPr kumimoji="0" lang="pl-PL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Schnabel</a:t>
            </a:r>
            <a:r>
              <a:rPr lang="pl-PL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Phys. Rev. A 88, 041802(R) </a:t>
            </a: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pt-B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2013)</a:t>
            </a:r>
            <a:endParaRPr kumimoji="0" lang="pl-PL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pl-PL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 </a:t>
            </a:r>
            <a:r>
              <a:rPr lang="pl-PL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pl-PL" sz="10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Kolodynski</a:t>
            </a:r>
            <a:r>
              <a:rPr lang="pl-PL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Jarzyna,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in Optics 60, 345 (2015) </a:t>
            </a:r>
            <a:r>
              <a:rPr kumimoji="0" lang="pt-B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0" name="Obraz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91" y="294346"/>
            <a:ext cx="1874264" cy="1368284"/>
          </a:xfrm>
          <a:prstGeom prst="rect">
            <a:avLst/>
          </a:prstGeom>
        </p:spPr>
      </p:pic>
      <p:pic>
        <p:nvPicPr>
          <p:cNvPr id="61" name="Obraz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564" y="383467"/>
            <a:ext cx="1756860" cy="1316251"/>
          </a:xfrm>
          <a:prstGeom prst="rect">
            <a:avLst/>
          </a:prstGeom>
        </p:spPr>
      </p:pic>
      <p:pic>
        <p:nvPicPr>
          <p:cNvPr id="62" name="Obraz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22" y="4863885"/>
            <a:ext cx="1921341" cy="1223689"/>
          </a:xfrm>
          <a:prstGeom prst="rect">
            <a:avLst/>
          </a:prstGeom>
        </p:spPr>
      </p:pic>
      <p:pic>
        <p:nvPicPr>
          <p:cNvPr id="63" name="Picture 6" descr="http://upload.wikimedia.org/wikipedia/commons/thumb/a/a9/Shore_code.svg/500px-Shore_cod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2532" y="4925221"/>
            <a:ext cx="1837440" cy="1105274"/>
          </a:xfrm>
          <a:prstGeom prst="rect">
            <a:avLst/>
          </a:prstGeom>
          <a:noFill/>
        </p:spPr>
      </p:pic>
      <p:sp>
        <p:nvSpPr>
          <p:cNvPr id="64" name="Prostokąt 63"/>
          <p:cNvSpPr/>
          <p:nvPr/>
        </p:nvSpPr>
        <p:spPr>
          <a:xfrm>
            <a:off x="4400820" y="2050451"/>
            <a:ext cx="484077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pl-PL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Macieszczak</a:t>
            </a:r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pl-PL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Fraas</a:t>
            </a:r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RDD</a:t>
            </a:r>
            <a:r>
              <a:rPr lang="pl-PL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smtClean="0"/>
              <a:t>New J. Phys. 16, 113002 (2014) </a:t>
            </a:r>
            <a:endParaRPr lang="pl-PL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kumimoji="0" lang="pl-PL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Chabuda</a:t>
            </a: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I. </a:t>
            </a:r>
            <a:r>
              <a:rPr kumimoji="0" lang="pl-PL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Leroux</a:t>
            </a:r>
            <a:r>
              <a:rPr lang="pl-PL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RDD,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J. Phys. 18, 083035 (2016)</a:t>
            </a:r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108139" y="6367546"/>
            <a:ext cx="3887797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l-PL" sz="1000" kern="0" dirty="0" smtClean="0">
                <a:solidFill>
                  <a:prstClr val="black"/>
                </a:solidFill>
                <a:latin typeface="Times" pitchFamily="18" charset="0"/>
              </a:rPr>
              <a:t>RDD, </a:t>
            </a: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</a:rPr>
              <a:t>M</a:t>
            </a: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</a:rPr>
              <a:t>. Markiewicz, </a:t>
            </a:r>
            <a:r>
              <a:rPr lang="en-US" sz="1000" dirty="0" smtClean="0"/>
              <a:t>Phys. Rev. A 91, 062322 (2015)  </a:t>
            </a:r>
            <a:r>
              <a:rPr kumimoji="0" lang="pt-B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</a:rPr>
              <a:t> </a:t>
            </a:r>
          </a:p>
        </p:txBody>
      </p:sp>
      <p:sp>
        <p:nvSpPr>
          <p:cNvPr id="66" name="Prostokąt 65"/>
          <p:cNvSpPr/>
          <p:nvPr/>
        </p:nvSpPr>
        <p:spPr>
          <a:xfrm>
            <a:off x="1778316" y="3626329"/>
            <a:ext cx="524500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pl-PL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RDD,</a:t>
            </a: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pl-PL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pl-PL" sz="10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Kolodynski</a:t>
            </a:r>
            <a:r>
              <a:rPr kumimoji="0" lang="pl-PL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M. Guta, 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 Communications 3, 1063 (2012)</a:t>
            </a:r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RDD, </a:t>
            </a:r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pl-PL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Maccone</a:t>
            </a:r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000" dirty="0" err="1" smtClean="0"/>
              <a:t>Phys</a:t>
            </a:r>
            <a:r>
              <a:rPr lang="pl-PL" sz="1000" dirty="0" smtClean="0"/>
              <a:t>. </a:t>
            </a:r>
            <a:r>
              <a:rPr lang="pl-PL" sz="1000" dirty="0" err="1" smtClean="0"/>
              <a:t>Rev</a:t>
            </a:r>
            <a:r>
              <a:rPr lang="pl-PL" sz="1000" dirty="0" smtClean="0"/>
              <a:t>. </a:t>
            </a:r>
            <a:r>
              <a:rPr lang="pl-PL" sz="1000" dirty="0" err="1" smtClean="0"/>
              <a:t>Lett</a:t>
            </a:r>
            <a:r>
              <a:rPr lang="pl-PL" sz="1000" dirty="0" smtClean="0"/>
              <a:t>. 113, 250801 (2014) 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sz="1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pl-PL" sz="1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Łącznik prosty ze strzałką 66"/>
          <p:cNvCxnSpPr/>
          <p:nvPr/>
        </p:nvCxnSpPr>
        <p:spPr>
          <a:xfrm>
            <a:off x="5500524" y="4083263"/>
            <a:ext cx="1594198" cy="6600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10" y="0"/>
            <a:ext cx="9144000" cy="980728"/>
          </a:xfrm>
        </p:spPr>
        <p:txBody>
          <a:bodyPr>
            <a:normAutofit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Metrology</a:t>
            </a:r>
            <a:endParaRPr lang="en-US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5376" y="5941112"/>
            <a:ext cx="3806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Magnetometry </a:t>
            </a:r>
            <a:r>
              <a:rPr lang="pl-PL" sz="2000" b="1" dirty="0" err="1" smtClean="0"/>
              <a:t>utilizing</a:t>
            </a:r>
            <a:r>
              <a:rPr lang="pl-PL" sz="2000" b="1" dirty="0" smtClean="0"/>
              <a:t> BEC</a:t>
            </a:r>
            <a:br>
              <a:rPr lang="pl-PL" sz="2000" b="1" dirty="0" smtClean="0"/>
            </a:br>
            <a:r>
              <a:rPr lang="pl-PL" sz="2000" b="1" dirty="0" smtClean="0"/>
              <a:t> </a:t>
            </a:r>
            <a:r>
              <a:rPr lang="pl-PL" sz="2000" b="1" dirty="0" err="1" smtClean="0"/>
              <a:t>spin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squeezed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states</a:t>
            </a:r>
            <a:endParaRPr lang="en-US" sz="2000" b="1" dirty="0"/>
          </a:p>
        </p:txBody>
      </p:sp>
      <p:sp>
        <p:nvSpPr>
          <p:cNvPr id="10" name="Prostokąt 9"/>
          <p:cNvSpPr/>
          <p:nvPr/>
        </p:nvSpPr>
        <p:spPr>
          <a:xfrm>
            <a:off x="4585910" y="3870797"/>
            <a:ext cx="4306569" cy="2797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17"/>
          <p:cNvSpPr/>
          <p:nvPr/>
        </p:nvSpPr>
        <p:spPr>
          <a:xfrm>
            <a:off x="315039" y="3882119"/>
            <a:ext cx="4077452" cy="2787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ole tekstowe 18"/>
          <p:cNvSpPr txBox="1"/>
          <p:nvPr/>
        </p:nvSpPr>
        <p:spPr>
          <a:xfrm>
            <a:off x="318550" y="2964770"/>
            <a:ext cx="394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Gravitational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wave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detectors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utilizing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squeezed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light</a:t>
            </a:r>
            <a:endParaRPr lang="en-US" sz="2000" b="1" dirty="0"/>
          </a:p>
        </p:txBody>
      </p:sp>
      <p:pic>
        <p:nvPicPr>
          <p:cNvPr id="1034" name="Picture 10" descr="http://www.nature.com/nphys/journal/v7/n12/images/nphys2083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161" y="1052534"/>
            <a:ext cx="2670301" cy="1928280"/>
          </a:xfrm>
          <a:prstGeom prst="rect">
            <a:avLst/>
          </a:prstGeom>
          <a:noFill/>
        </p:spPr>
      </p:pic>
      <p:grpSp>
        <p:nvGrpSpPr>
          <p:cNvPr id="17" name="Grupa 16"/>
          <p:cNvGrpSpPr/>
          <p:nvPr/>
        </p:nvGrpSpPr>
        <p:grpSpPr>
          <a:xfrm>
            <a:off x="4585910" y="980728"/>
            <a:ext cx="4306570" cy="2649249"/>
            <a:chOff x="838417" y="980728"/>
            <a:chExt cx="3461482" cy="2376264"/>
          </a:xfrm>
        </p:grpSpPr>
        <p:sp>
          <p:nvSpPr>
            <p:cNvPr id="21" name="pole tekstowe 20"/>
            <p:cNvSpPr txBox="1"/>
            <p:nvPr/>
          </p:nvSpPr>
          <p:spPr>
            <a:xfrm>
              <a:off x="1040159" y="2744032"/>
              <a:ext cx="3020112" cy="35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err="1"/>
                <a:t>A</a:t>
              </a:r>
              <a:r>
                <a:rPr lang="pl-PL" sz="2000" b="1" dirty="0" err="1" smtClean="0"/>
                <a:t>tomic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clocks</a:t>
              </a:r>
              <a:endParaRPr lang="en-US" sz="2000" b="1" dirty="0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838417" y="980728"/>
              <a:ext cx="3461482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753663" y="3976817"/>
            <a:ext cx="3923928" cy="2857909"/>
            <a:chOff x="88651" y="3148004"/>
            <a:chExt cx="3923928" cy="2857909"/>
          </a:xfrm>
        </p:grpSpPr>
        <p:sp>
          <p:nvSpPr>
            <p:cNvPr id="24" name="Prostokąt 23"/>
            <p:cNvSpPr/>
            <p:nvPr/>
          </p:nvSpPr>
          <p:spPr>
            <a:xfrm>
              <a:off x="88651" y="4744029"/>
              <a:ext cx="392392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pl-PL" dirty="0" smtClean="0"/>
            </a:p>
            <a:p>
              <a:pPr algn="ctr"/>
              <a:r>
                <a:rPr lang="pl-PL" sz="2000" b="1" dirty="0" err="1" smtClean="0"/>
                <a:t>Acelerometers</a:t>
              </a:r>
              <a:r>
                <a:rPr lang="pl-PL" sz="2000" b="1" dirty="0" smtClean="0"/>
                <a:t>, </a:t>
              </a:r>
              <a:r>
                <a:rPr lang="pl-PL" sz="2000" b="1" dirty="0" err="1" smtClean="0"/>
                <a:t>gravitometers</a:t>
              </a:r>
              <a:r>
                <a:rPr lang="pl-PL" sz="2000" b="1" dirty="0" smtClean="0"/>
                <a:t> </a:t>
              </a:r>
              <a:r>
                <a:rPr lang="pl-PL" sz="2000" b="1" dirty="0" err="1" smtClean="0"/>
                <a:t>based</a:t>
              </a:r>
              <a:r>
                <a:rPr lang="pl-PL" sz="2000" b="1" dirty="0" smtClean="0"/>
                <a:t> on </a:t>
              </a:r>
              <a:r>
                <a:rPr lang="pl-PL" sz="2000" b="1" dirty="0" err="1" smtClean="0"/>
                <a:t>atomic</a:t>
              </a:r>
              <a:r>
                <a:rPr lang="pl-PL" sz="2000" b="1" dirty="0" smtClean="0"/>
                <a:t> interferometry</a:t>
              </a:r>
              <a:endParaRPr lang="pl-PL" sz="2000" b="1" dirty="0" smtClean="0"/>
            </a:p>
            <a:p>
              <a:pPr algn="ctr"/>
              <a:endParaRPr lang="pl-PL" dirty="0" smtClean="0"/>
            </a:p>
          </p:txBody>
        </p:sp>
        <p:pic>
          <p:nvPicPr>
            <p:cNvPr id="25" name="Picture 12" descr="Developing more accurate cold atom accelerometer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036" y="3148004"/>
              <a:ext cx="3329687" cy="1844136"/>
            </a:xfrm>
            <a:prstGeom prst="rect">
              <a:avLst/>
            </a:prstGeom>
            <a:noFill/>
          </p:spPr>
        </p:pic>
      </p:grpSp>
      <p:pic>
        <p:nvPicPr>
          <p:cNvPr id="28" name="Picture 14" descr="http://pm1.narvii.com/5784/907849ad7c731253360315c8d55143e65d6bcc61_h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1392" y="1327568"/>
            <a:ext cx="3377969" cy="1378212"/>
          </a:xfrm>
          <a:prstGeom prst="rect">
            <a:avLst/>
          </a:prstGeom>
          <a:noFill/>
        </p:spPr>
      </p:pic>
      <p:sp>
        <p:nvSpPr>
          <p:cNvPr id="31" name="Prostokąt 30"/>
          <p:cNvSpPr/>
          <p:nvPr/>
        </p:nvSpPr>
        <p:spPr>
          <a:xfrm>
            <a:off x="315038" y="980728"/>
            <a:ext cx="4077453" cy="2649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390218"/>
            <a:ext cx="2766172" cy="1298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638" y="1362641"/>
            <a:ext cx="4593875" cy="329372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Particle</a:t>
            </a:r>
            <a:r>
              <a:rPr lang="pl-PL" b="1" dirty="0" smtClean="0"/>
              <a:t> </a:t>
            </a:r>
            <a:r>
              <a:rPr lang="pl-PL" b="1" dirty="0" err="1" smtClean="0"/>
              <a:t>physics</a:t>
            </a:r>
            <a:r>
              <a:rPr lang="pl-PL" b="1" dirty="0" smtClean="0"/>
              <a:t> </a:t>
            </a:r>
            <a:r>
              <a:rPr lang="pl-PL" b="1" dirty="0" err="1" smtClean="0"/>
              <a:t>experiment</a:t>
            </a:r>
            <a:r>
              <a:rPr lang="pl-PL" b="1" dirty="0" smtClean="0"/>
              <a:t> as a quantum channel </a:t>
            </a:r>
            <a:r>
              <a:rPr lang="pl-PL" b="1" dirty="0" err="1" smtClean="0"/>
              <a:t>estimation</a:t>
            </a:r>
            <a:r>
              <a:rPr lang="pl-PL" b="1" dirty="0" smtClean="0"/>
              <a:t> problem</a:t>
            </a:r>
            <a:endParaRPr lang="en-GB" b="1" dirty="0"/>
          </a:p>
        </p:txBody>
      </p:sp>
      <p:sp>
        <p:nvSpPr>
          <p:cNvPr id="3" name="Elipsa 2"/>
          <p:cNvSpPr/>
          <p:nvPr/>
        </p:nvSpPr>
        <p:spPr>
          <a:xfrm>
            <a:off x="732441" y="1375971"/>
            <a:ext cx="576064" cy="576064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292100" h="292100"/>
            <a:bevelB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	</a:t>
            </a:r>
            <a:endParaRPr lang="en-GB" dirty="0"/>
          </a:p>
        </p:txBody>
      </p:sp>
      <p:sp>
        <p:nvSpPr>
          <p:cNvPr id="5" name="Elipsa 4"/>
          <p:cNvSpPr/>
          <p:nvPr/>
        </p:nvSpPr>
        <p:spPr>
          <a:xfrm>
            <a:off x="732441" y="3816591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92100" h="292100"/>
            <a:bevelB w="29210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	</a:t>
            </a:r>
            <a:endParaRPr lang="en-GB" dirty="0"/>
          </a:p>
        </p:txBody>
      </p:sp>
      <p:sp>
        <p:nvSpPr>
          <p:cNvPr id="8" name="Prostokąt 7"/>
          <p:cNvSpPr/>
          <p:nvPr/>
        </p:nvSpPr>
        <p:spPr>
          <a:xfrm>
            <a:off x="3618891" y="586245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4400" dirty="0">
              <a:solidFill>
                <a:schemeClr val="tx1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2411760" y="2204864"/>
            <a:ext cx="2088232" cy="1152128"/>
            <a:chOff x="2411760" y="2204864"/>
            <a:chExt cx="2088232" cy="1152128"/>
          </a:xfrm>
        </p:grpSpPr>
        <p:sp>
          <p:nvSpPr>
            <p:cNvPr id="6" name="Wybuch  2 5"/>
            <p:cNvSpPr/>
            <p:nvPr/>
          </p:nvSpPr>
          <p:spPr>
            <a:xfrm>
              <a:off x="2411760" y="2204864"/>
              <a:ext cx="2088232" cy="115212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Obraz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282" y="2725604"/>
              <a:ext cx="231800" cy="265959"/>
            </a:xfrm>
            <a:prstGeom prst="rect">
              <a:avLst/>
            </a:prstGeom>
          </p:spPr>
        </p:pic>
      </p:grpSp>
      <p:grpSp>
        <p:nvGrpSpPr>
          <p:cNvPr id="26" name="Grupa 25"/>
          <p:cNvGrpSpPr/>
          <p:nvPr/>
        </p:nvGrpSpPr>
        <p:grpSpPr>
          <a:xfrm>
            <a:off x="811466" y="4739946"/>
            <a:ext cx="7775634" cy="568144"/>
            <a:chOff x="811466" y="4739946"/>
            <a:chExt cx="7775634" cy="568144"/>
          </a:xfrm>
        </p:grpSpPr>
        <p:cxnSp>
          <p:nvCxnSpPr>
            <p:cNvPr id="7" name="Łącznik prosty 6"/>
            <p:cNvCxnSpPr/>
            <p:nvPr/>
          </p:nvCxnSpPr>
          <p:spPr bwMode="auto">
            <a:xfrm>
              <a:off x="2732609" y="5052700"/>
              <a:ext cx="1226362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Obraz 8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 l="-23622" t="-25816" r="-23622" b="-25816"/>
            <a:stretch>
              <a:fillRect/>
            </a:stretch>
          </p:blipFill>
          <p:spPr bwMode="auto">
            <a:xfrm>
              <a:off x="3049331" y="4739946"/>
              <a:ext cx="602951" cy="56814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</p:pic>
        <p:pic>
          <p:nvPicPr>
            <p:cNvPr id="12" name="Obraz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66" y="4867200"/>
              <a:ext cx="460278" cy="411200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458" y="4846694"/>
              <a:ext cx="685400" cy="431706"/>
            </a:xfrm>
            <a:prstGeom prst="rect">
              <a:avLst/>
            </a:prstGeom>
          </p:spPr>
        </p:pic>
        <p:sp>
          <p:nvSpPr>
            <p:cNvPr id="15" name="Schemat blokowy: opóźnienie 14"/>
            <p:cNvSpPr/>
            <p:nvPr/>
          </p:nvSpPr>
          <p:spPr>
            <a:xfrm>
              <a:off x="6567422" y="4789450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998" y="4941251"/>
              <a:ext cx="207571" cy="185347"/>
            </a:xfrm>
            <a:prstGeom prst="rect">
              <a:avLst/>
            </a:prstGeom>
          </p:spPr>
        </p:pic>
        <p:cxnSp>
          <p:nvCxnSpPr>
            <p:cNvPr id="19" name="Łącznik prosty 18"/>
            <p:cNvCxnSpPr>
              <a:stCxn id="15" idx="3"/>
            </p:cNvCxnSpPr>
            <p:nvPr/>
          </p:nvCxnSpPr>
          <p:spPr>
            <a:xfrm flipV="1">
              <a:off x="7145272" y="5024018"/>
              <a:ext cx="430262" cy="99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Obraz 2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237" y="4808165"/>
              <a:ext cx="763863" cy="410198"/>
            </a:xfrm>
            <a:prstGeom prst="rect">
              <a:avLst/>
            </a:prstGeom>
          </p:spPr>
        </p:pic>
      </p:grpSp>
      <p:sp>
        <p:nvSpPr>
          <p:cNvPr id="24" name="Prostokąt 23"/>
          <p:cNvSpPr/>
          <p:nvPr/>
        </p:nvSpPr>
        <p:spPr>
          <a:xfrm>
            <a:off x="327422" y="5528475"/>
            <a:ext cx="658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/>
              <a:t>What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the </a:t>
            </a:r>
            <a:r>
              <a:rPr lang="pl-PL" sz="2400" dirty="0" err="1" smtClean="0"/>
              <a:t>optimal</a:t>
            </a:r>
            <a:r>
              <a:rPr lang="pl-PL" sz="2400" dirty="0" smtClean="0"/>
              <a:t> </a:t>
            </a:r>
            <a:r>
              <a:rPr lang="pl-PL" sz="2400" dirty="0" err="1" smtClean="0"/>
              <a:t>input</a:t>
            </a:r>
            <a:r>
              <a:rPr lang="pl-PL" sz="2400" dirty="0" smtClean="0"/>
              <a:t> </a:t>
            </a:r>
            <a:r>
              <a:rPr lang="pl-PL" sz="2400" dirty="0" err="1" smtClean="0"/>
              <a:t>states</a:t>
            </a:r>
            <a:r>
              <a:rPr lang="pl-PL" sz="2400" dirty="0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/>
              <a:t>What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the </a:t>
            </a:r>
            <a:r>
              <a:rPr lang="pl-PL" sz="2400" dirty="0" err="1" smtClean="0"/>
              <a:t>optimal</a:t>
            </a:r>
            <a:r>
              <a:rPr lang="pl-PL" sz="2400" dirty="0" smtClean="0"/>
              <a:t> </a:t>
            </a:r>
            <a:r>
              <a:rPr lang="pl-PL" sz="2400" dirty="0" err="1" smtClean="0"/>
              <a:t>measurements</a:t>
            </a:r>
            <a:r>
              <a:rPr lang="pl-PL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/>
              <a:t>Does</a:t>
            </a:r>
            <a:r>
              <a:rPr lang="pl-PL" sz="2400" dirty="0" smtClean="0"/>
              <a:t> </a:t>
            </a:r>
            <a:r>
              <a:rPr lang="pl-PL" sz="2400" dirty="0" err="1" smtClean="0"/>
              <a:t>entanglement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input</a:t>
            </a:r>
            <a:r>
              <a:rPr lang="pl-PL" sz="2400" dirty="0" smtClean="0"/>
              <a:t> </a:t>
            </a:r>
            <a:r>
              <a:rPr lang="pl-PL" sz="2400" dirty="0" err="1" smtClean="0"/>
              <a:t>particles</a:t>
            </a:r>
            <a:r>
              <a:rPr lang="pl-PL" sz="2400" dirty="0" smtClean="0"/>
              <a:t> </a:t>
            </a:r>
            <a:r>
              <a:rPr lang="pl-PL" sz="2400" dirty="0" err="1" smtClean="0"/>
              <a:t>help</a:t>
            </a:r>
            <a:r>
              <a:rPr lang="pl-PL" sz="2400" dirty="0" smtClean="0"/>
              <a:t>?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4774 0.13982 C 0.17864 0.1713 0.225 0.18843 0.27326 0.18843 C 0.3283 0.18843 0.37239 0.1713 0.4033 0.13982 L 0.55139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9" y="94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4548 -0.12616 C 0.17604 -0.1544 0.2217 -0.16968 0.26927 -0.16968 C 0.32361 -0.16968 0.36701 -0.1544 0.39757 -0.12616 L 0.5434 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84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Łącznik prosty 43"/>
          <p:cNvCxnSpPr/>
          <p:nvPr/>
        </p:nvCxnSpPr>
        <p:spPr>
          <a:xfrm rot="10800000">
            <a:off x="685085" y="1980023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>
            <a:off x="6254579" y="193515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6256784" y="3396343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/>
              <a:t>„</a:t>
            </a:r>
            <a:r>
              <a:rPr lang="pl-PL" sz="5400" b="1" dirty="0" err="1" smtClean="0"/>
              <a:t>Classical</a:t>
            </a:r>
            <a:r>
              <a:rPr lang="pl-PL" sz="5400" b="1" dirty="0" smtClean="0"/>
              <a:t>” interferometry</a:t>
            </a:r>
            <a:endParaRPr lang="en-US" sz="540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60232" y="1700808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9" name="Obraz 5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55790" y="3278423"/>
            <a:ext cx="278570" cy="178102"/>
          </a:xfrm>
          <a:prstGeom prst="rect">
            <a:avLst/>
          </a:prstGeom>
          <a:noFill/>
          <a:ln/>
          <a:effectLst/>
        </p:spPr>
      </p:pic>
      <p:pic>
        <p:nvPicPr>
          <p:cNvPr id="62" name="Obraz 6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259632" y="3861048"/>
            <a:ext cx="1866480" cy="266640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759027" y="1919940"/>
            <a:ext cx="279963" cy="178993"/>
          </a:xfrm>
          <a:prstGeom prst="rect">
            <a:avLst/>
          </a:prstGeom>
          <a:noFill/>
          <a:ln/>
          <a:effectLst/>
        </p:spPr>
      </p:pic>
      <p:pic>
        <p:nvPicPr>
          <p:cNvPr id="64" name="Obraz 6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519782" y="3818947"/>
            <a:ext cx="1823410" cy="289451"/>
          </a:xfrm>
          <a:prstGeom prst="rect">
            <a:avLst/>
          </a:prstGeom>
          <a:noFill/>
          <a:ln/>
          <a:effectLst/>
        </p:spPr>
      </p:pic>
      <p:sp>
        <p:nvSpPr>
          <p:cNvPr id="37" name="Elipsa 36"/>
          <p:cNvSpPr/>
          <p:nvPr/>
        </p:nvSpPr>
        <p:spPr>
          <a:xfrm rot="-2100000">
            <a:off x="706862" y="1960861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ipsa 37"/>
          <p:cNvSpPr/>
          <p:nvPr/>
        </p:nvSpPr>
        <p:spPr>
          <a:xfrm rot="-2100000">
            <a:off x="1059398" y="2232072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a 38"/>
          <p:cNvSpPr/>
          <p:nvPr/>
        </p:nvSpPr>
        <p:spPr>
          <a:xfrm rot="-2100000">
            <a:off x="1271917" y="2375893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Obraz 6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795912" y="3861048"/>
            <a:ext cx="2090046" cy="244083"/>
          </a:xfrm>
          <a:prstGeom prst="rect">
            <a:avLst/>
          </a:prstGeom>
          <a:noFill/>
          <a:ln/>
          <a:effectLst/>
        </p:spPr>
      </p:pic>
      <p:grpSp>
        <p:nvGrpSpPr>
          <p:cNvPr id="70" name="Grupa 69"/>
          <p:cNvGrpSpPr/>
          <p:nvPr/>
        </p:nvGrpSpPr>
        <p:grpSpPr bwMode="auto">
          <a:xfrm>
            <a:off x="1378738" y="4250059"/>
            <a:ext cx="5827497" cy="400110"/>
            <a:chOff x="1378868" y="4250060"/>
            <a:chExt cx="5827497" cy="400110"/>
          </a:xfrm>
        </p:grpSpPr>
        <p:sp>
          <p:nvSpPr>
            <p:cNvPr id="45" name="pole tekstowe 44"/>
            <p:cNvSpPr txBox="1"/>
            <p:nvPr/>
          </p:nvSpPr>
          <p:spPr bwMode="auto">
            <a:xfrm>
              <a:off x="1378868" y="4250060"/>
              <a:ext cx="2786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err="1" smtClean="0"/>
                <a:t>example</a:t>
              </a:r>
              <a:r>
                <a:rPr lang="pl-PL" sz="2000" dirty="0" smtClean="0"/>
                <a:t> of an </a:t>
              </a:r>
              <a:r>
                <a:rPr lang="pl-PL" sz="2000" dirty="0" err="1" smtClean="0"/>
                <a:t>estimator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4283711" y="4293096"/>
              <a:ext cx="2922654" cy="33083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5" name="Elipsa 54"/>
          <p:cNvSpPr/>
          <p:nvPr/>
        </p:nvSpPr>
        <p:spPr>
          <a:xfrm rot="-2100000">
            <a:off x="360917" y="1670958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Łącznik prosty 60"/>
          <p:cNvCxnSpPr/>
          <p:nvPr/>
        </p:nvCxnSpPr>
        <p:spPr>
          <a:xfrm>
            <a:off x="529402" y="1826488"/>
            <a:ext cx="226358" cy="182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a 62"/>
          <p:cNvSpPr/>
          <p:nvPr/>
        </p:nvSpPr>
        <p:spPr>
          <a:xfrm rot="-2100000">
            <a:off x="889897" y="2102962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Nawias klamrowy otwierający 65"/>
          <p:cNvSpPr/>
          <p:nvPr/>
        </p:nvSpPr>
        <p:spPr>
          <a:xfrm rot="-3120000" flipH="1">
            <a:off x="1005665" y="1252005"/>
            <a:ext cx="287625" cy="1427066"/>
          </a:xfrm>
          <a:prstGeom prst="leftBrace">
            <a:avLst>
              <a:gd name="adj1" fmla="val 64477"/>
              <a:gd name="adj2" fmla="val 4899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Obraz 6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285222" y="1551660"/>
            <a:ext cx="228649" cy="202735"/>
          </a:xfrm>
          <a:prstGeom prst="rect">
            <a:avLst/>
          </a:prstGeom>
          <a:noFill/>
          <a:ln/>
          <a:effectLst/>
        </p:spPr>
      </p:pic>
      <p:grpSp>
        <p:nvGrpSpPr>
          <p:cNvPr id="3" name="Grupa 41"/>
          <p:cNvGrpSpPr/>
          <p:nvPr/>
        </p:nvGrpSpPr>
        <p:grpSpPr>
          <a:xfrm>
            <a:off x="2411760" y="5157192"/>
            <a:ext cx="4392488" cy="833339"/>
            <a:chOff x="2339752" y="4909209"/>
            <a:chExt cx="4392488" cy="833339"/>
          </a:xfrm>
        </p:grpSpPr>
        <p:sp>
          <p:nvSpPr>
            <p:cNvPr id="51" name="Prostokąt 50"/>
            <p:cNvSpPr/>
            <p:nvPr/>
          </p:nvSpPr>
          <p:spPr>
            <a:xfrm>
              <a:off x="2339752" y="4941168"/>
              <a:ext cx="4392488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2400063" y="4909209"/>
              <a:ext cx="2967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 smtClean="0"/>
                <a:t>Estimator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uncertainty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096" y="5013176"/>
              <a:ext cx="1094781" cy="38172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1" name="Prostokąt 70"/>
            <p:cNvSpPr/>
            <p:nvPr/>
          </p:nvSpPr>
          <p:spPr>
            <a:xfrm>
              <a:off x="3163343" y="5373216"/>
              <a:ext cx="2721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smtClean="0"/>
                <a:t>Standard Limit (</a:t>
              </a:r>
              <a:r>
                <a:rPr lang="pl-PL" dirty="0" err="1" smtClean="0"/>
                <a:t>Shot</a:t>
              </a:r>
              <a:r>
                <a:rPr lang="pl-PL" dirty="0" smtClean="0"/>
                <a:t> </a:t>
              </a:r>
              <a:r>
                <a:rPr lang="pl-PL" dirty="0" err="1" smtClean="0"/>
                <a:t>noise</a:t>
              </a:r>
              <a:r>
                <a:rPr lang="pl-PL" dirty="0" smtClean="0"/>
                <a:t>)</a:t>
              </a:r>
              <a:endParaRPr lang="en-US" dirty="0"/>
            </a:p>
          </p:txBody>
        </p:sp>
      </p:grpSp>
      <p:pic>
        <p:nvPicPr>
          <p:cNvPr id="58" name="Obraz 5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444458" y="2492896"/>
            <a:ext cx="2488729" cy="381005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374099" y="3243535"/>
            <a:ext cx="1443410" cy="266557"/>
          </a:xfrm>
          <a:prstGeom prst="rect">
            <a:avLst/>
          </a:prstGeom>
          <a:noFill/>
          <a:ln/>
          <a:effectLst/>
        </p:spPr>
      </p:pic>
      <p:pic>
        <p:nvPicPr>
          <p:cNvPr id="57" name="Obraz 56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7352316" y="1754395"/>
            <a:ext cx="1422532" cy="2893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Entanglement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enhanced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precision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2" name="Grupa 71"/>
          <p:cNvGrpSpPr/>
          <p:nvPr/>
        </p:nvGrpSpPr>
        <p:grpSpPr>
          <a:xfrm>
            <a:off x="2828033" y="1628800"/>
            <a:ext cx="3677494" cy="2619924"/>
            <a:chOff x="2828033" y="1628800"/>
            <a:chExt cx="3677494" cy="2619924"/>
          </a:xfrm>
        </p:grpSpPr>
        <p:cxnSp>
          <p:nvCxnSpPr>
            <p:cNvPr id="17" name="Łącznik prosty 16"/>
            <p:cNvCxnSpPr/>
            <p:nvPr/>
          </p:nvCxnSpPr>
          <p:spPr>
            <a:xfrm flipV="1">
              <a:off x="2828033" y="1916832"/>
              <a:ext cx="1383927" cy="6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2828033" y="3389908"/>
              <a:ext cx="1412663" cy="1590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3080207" y="1700808"/>
              <a:ext cx="800100" cy="57785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20" name="Obraz 53 1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66056" y="187860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Obraz 7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15" t="-6030" r="-1392" b="-14465"/>
            <a:stretch/>
          </p:blipFill>
          <p:spPr>
            <a:xfrm>
              <a:off x="3985527" y="3816724"/>
              <a:ext cx="2520000" cy="432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</p:pic>
        <p:cxnSp>
          <p:nvCxnSpPr>
            <p:cNvPr id="22" name="Łącznik prosty 21"/>
            <p:cNvCxnSpPr/>
            <p:nvPr/>
          </p:nvCxnSpPr>
          <p:spPr>
            <a:xfrm rot="5400000">
              <a:off x="2699792" y="2924944"/>
              <a:ext cx="25922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35"/>
          <p:cNvGrpSpPr/>
          <p:nvPr/>
        </p:nvGrpSpPr>
        <p:grpSpPr>
          <a:xfrm>
            <a:off x="467544" y="4581128"/>
            <a:ext cx="2258170" cy="1917575"/>
            <a:chOff x="5292080" y="4653136"/>
            <a:chExt cx="2258170" cy="1917575"/>
          </a:xfrm>
        </p:grpSpPr>
        <p:grpSp>
          <p:nvGrpSpPr>
            <p:cNvPr id="23" name="Grupa 72"/>
            <p:cNvGrpSpPr/>
            <p:nvPr/>
          </p:nvGrpSpPr>
          <p:grpSpPr bwMode="auto">
            <a:xfrm>
              <a:off x="5292080" y="4653136"/>
              <a:ext cx="2258170" cy="1318998"/>
              <a:chOff x="5076056" y="4869160"/>
              <a:chExt cx="2258170" cy="1318998"/>
            </a:xfrm>
          </p:grpSpPr>
          <p:pic>
            <p:nvPicPr>
              <p:cNvPr id="39" name="Obraz 38" descr="mzcounts.tif"/>
              <p:cNvPicPr>
                <a:picLocks noChangeAspect="1"/>
              </p:cNvPicPr>
              <p:nvPr/>
            </p:nvPicPr>
            <p:blipFill>
              <a:blip r:embed="rId15" cstate="print"/>
              <a:srcRect l="7087" r="11339"/>
              <a:stretch>
                <a:fillRect/>
              </a:stretch>
            </p:blipFill>
            <p:spPr bwMode="auto">
              <a:xfrm>
                <a:off x="5253361" y="5065223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40" name="Łuk 39"/>
              <p:cNvSpPr/>
              <p:nvPr/>
            </p:nvSpPr>
            <p:spPr bwMode="auto">
              <a:xfrm>
                <a:off x="5076056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Łuk 40"/>
              <p:cNvSpPr/>
              <p:nvPr/>
            </p:nvSpPr>
            <p:spPr bwMode="auto">
              <a:xfrm flipH="1">
                <a:off x="6671805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Obraz 41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7021566" y="4869160"/>
                <a:ext cx="312660" cy="20791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5556317" y="6093295"/>
              <a:ext cx="1273748" cy="47741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7" name="Grupa 66"/>
          <p:cNvGrpSpPr/>
          <p:nvPr/>
        </p:nvGrpSpPr>
        <p:grpSpPr>
          <a:xfrm>
            <a:off x="3197101" y="4653136"/>
            <a:ext cx="5259979" cy="1782305"/>
            <a:chOff x="3197101" y="4653136"/>
            <a:chExt cx="5259979" cy="1782305"/>
          </a:xfrm>
        </p:grpSpPr>
        <p:grpSp>
          <p:nvGrpSpPr>
            <p:cNvPr id="37" name="Grupa 33"/>
            <p:cNvGrpSpPr/>
            <p:nvPr/>
          </p:nvGrpSpPr>
          <p:grpSpPr>
            <a:xfrm>
              <a:off x="6516216" y="4653136"/>
              <a:ext cx="1940864" cy="1782305"/>
              <a:chOff x="1187624" y="4725144"/>
              <a:chExt cx="1940864" cy="1782305"/>
            </a:xfrm>
          </p:grpSpPr>
          <p:pic>
            <p:nvPicPr>
              <p:cNvPr id="47" name="Obraz 34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1619672" y="6093296"/>
                <a:ext cx="1082143" cy="4141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8" name="Obraz 47" descr="mzcounts2.tif"/>
              <p:cNvPicPr>
                <a:picLocks noChangeAspect="1"/>
              </p:cNvPicPr>
              <p:nvPr/>
            </p:nvPicPr>
            <p:blipFill>
              <a:blip r:embed="rId19" cstate="print"/>
              <a:srcRect l="6142" r="11339"/>
              <a:stretch>
                <a:fillRect/>
              </a:stretch>
            </p:blipFill>
            <p:spPr>
              <a:xfrm>
                <a:off x="1187624" y="4725144"/>
                <a:ext cx="1940864" cy="1368152"/>
              </a:xfrm>
              <a:prstGeom prst="rect">
                <a:avLst/>
              </a:prstGeom>
            </p:spPr>
          </p:pic>
        </p:grpSp>
        <p:pic>
          <p:nvPicPr>
            <p:cNvPr id="63" name="Obraz 6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996" y="4789047"/>
              <a:ext cx="2497723" cy="3453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101" y="5290179"/>
              <a:ext cx="3228552" cy="34535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upa 68"/>
          <p:cNvGrpSpPr/>
          <p:nvPr/>
        </p:nvGrpSpPr>
        <p:grpSpPr>
          <a:xfrm>
            <a:off x="-180000" y="1052736"/>
            <a:ext cx="5076056" cy="3168352"/>
            <a:chOff x="-180000" y="1052736"/>
            <a:chExt cx="5076056" cy="3168352"/>
          </a:xfrm>
        </p:grpSpPr>
        <p:sp>
          <p:nvSpPr>
            <p:cNvPr id="11" name="pole tekstowe 10"/>
            <p:cNvSpPr txBox="1"/>
            <p:nvPr/>
          </p:nvSpPr>
          <p:spPr>
            <a:xfrm>
              <a:off x="-180000" y="1052736"/>
              <a:ext cx="5076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err="1" smtClean="0">
                  <a:solidFill>
                    <a:srgbClr val="000000"/>
                  </a:solidFill>
                </a:rPr>
                <a:t>Hong-Ou-Mandel</a:t>
              </a:r>
              <a:r>
                <a:rPr lang="pl-PL" sz="2400" dirty="0" smtClean="0">
                  <a:solidFill>
                    <a:srgbClr val="000000"/>
                  </a:solidFill>
                </a:rPr>
                <a:t> </a:t>
              </a:r>
              <a:r>
                <a:rPr lang="pl-PL" sz="2400" dirty="0" err="1" smtClean="0">
                  <a:solidFill>
                    <a:srgbClr val="000000"/>
                  </a:solidFill>
                </a:rPr>
                <a:t>interference</a:t>
              </a:r>
              <a:endParaRPr lang="pl-PL" sz="24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65" name="Grupa 64"/>
            <p:cNvGrpSpPr/>
            <p:nvPr/>
          </p:nvGrpSpPr>
          <p:grpSpPr>
            <a:xfrm>
              <a:off x="368545" y="1685589"/>
              <a:ext cx="2475791" cy="2535499"/>
              <a:chOff x="368545" y="1685589"/>
              <a:chExt cx="2475791" cy="2535499"/>
            </a:xfrm>
          </p:grpSpPr>
          <p:cxnSp>
            <p:nvCxnSpPr>
              <p:cNvPr id="6" name="Łącznik prosty 5"/>
              <p:cNvCxnSpPr/>
              <p:nvPr/>
            </p:nvCxnSpPr>
            <p:spPr>
              <a:xfrm rot="10800000">
                <a:off x="1780811" y="2666008"/>
                <a:ext cx="1047750" cy="7239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Łącznik prosty 6"/>
              <p:cNvCxnSpPr/>
              <p:nvPr/>
            </p:nvCxnSpPr>
            <p:spPr>
              <a:xfrm flipV="1">
                <a:off x="1755411" y="1923058"/>
                <a:ext cx="1073150" cy="7429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/>
              <p:cNvCxnSpPr/>
              <p:nvPr/>
            </p:nvCxnSpPr>
            <p:spPr>
              <a:xfrm flipV="1">
                <a:off x="675911" y="2666008"/>
                <a:ext cx="1073150" cy="7429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Prostokąt 8"/>
              <p:cNvSpPr/>
              <p:nvPr/>
            </p:nvSpPr>
            <p:spPr>
              <a:xfrm>
                <a:off x="1406062" y="2545358"/>
                <a:ext cx="755650" cy="22225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bg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12" name="Łącznik prosty 11"/>
              <p:cNvCxnSpPr/>
              <p:nvPr/>
            </p:nvCxnSpPr>
            <p:spPr>
              <a:xfrm rot="10800000">
                <a:off x="628112" y="1805732"/>
                <a:ext cx="1047750" cy="7239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4" name="Obraz 43"/>
              <p:cNvPicPr preferRelativeResize="0">
                <a:picLocks noChangeAspect="1"/>
              </p:cNvPicPr>
              <p:nvPr>
                <p:custDataLst>
                  <p:tags r:id="rId3"/>
                </p:custDataLst>
              </p:nvPr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000" r="-1785" b="-5000"/>
              <a:stretch/>
            </p:blipFill>
            <p:spPr>
              <a:xfrm>
                <a:off x="792336" y="3825088"/>
                <a:ext cx="2052000" cy="396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</p:pic>
          <p:cxnSp>
            <p:nvCxnSpPr>
              <p:cNvPr id="15" name="Łącznik prosty 14"/>
              <p:cNvCxnSpPr/>
              <p:nvPr/>
            </p:nvCxnSpPr>
            <p:spPr>
              <a:xfrm rot="5400000">
                <a:off x="1764216" y="2780928"/>
                <a:ext cx="216024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ipsa 48"/>
              <p:cNvSpPr/>
              <p:nvPr/>
            </p:nvSpPr>
            <p:spPr>
              <a:xfrm rot="-2100000">
                <a:off x="390540" y="1685589"/>
                <a:ext cx="198000" cy="19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50000">
                    <a:srgbClr val="FFFF8B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ipsa 49"/>
              <p:cNvSpPr/>
              <p:nvPr/>
            </p:nvSpPr>
            <p:spPr>
              <a:xfrm rot="-2100000">
                <a:off x="368545" y="3372011"/>
                <a:ext cx="198000" cy="19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50000">
                    <a:srgbClr val="FFFF8B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upa 67"/>
          <p:cNvGrpSpPr/>
          <p:nvPr/>
        </p:nvGrpSpPr>
        <p:grpSpPr>
          <a:xfrm>
            <a:off x="4211960" y="1625532"/>
            <a:ext cx="3816424" cy="1983358"/>
            <a:chOff x="4211960" y="1625532"/>
            <a:chExt cx="3816424" cy="1983358"/>
          </a:xfrm>
        </p:grpSpPr>
        <p:grpSp>
          <p:nvGrpSpPr>
            <p:cNvPr id="5" name="Grupa 22"/>
            <p:cNvGrpSpPr/>
            <p:nvPr/>
          </p:nvGrpSpPr>
          <p:grpSpPr>
            <a:xfrm>
              <a:off x="4211960" y="1625532"/>
              <a:ext cx="3816424" cy="1983358"/>
              <a:chOff x="4211960" y="1625532"/>
              <a:chExt cx="3816424" cy="1983358"/>
            </a:xfrm>
          </p:grpSpPr>
          <p:sp>
            <p:nvSpPr>
              <p:cNvPr id="24" name="Schemat blokowy: opóźnienie 23"/>
              <p:cNvSpPr/>
              <p:nvPr/>
            </p:nvSpPr>
            <p:spPr>
              <a:xfrm>
                <a:off x="6778217" y="1625532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sp>
            <p:nvSpPr>
              <p:cNvPr id="25" name="Schemat blokowy: opóźnienie 24"/>
              <p:cNvSpPr/>
              <p:nvPr/>
            </p:nvSpPr>
            <p:spPr>
              <a:xfrm>
                <a:off x="6778217" y="3119940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26" name="Łącznik prosty 25"/>
              <p:cNvCxnSpPr/>
              <p:nvPr/>
            </p:nvCxnSpPr>
            <p:spPr>
              <a:xfrm flipV="1">
                <a:off x="6387548" y="1870010"/>
                <a:ext cx="390506" cy="117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>
              <a:xfrm>
                <a:off x="6228184" y="3356992"/>
                <a:ext cx="519540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>
              <a:xfrm rot="10800000">
                <a:off x="4211960" y="1916832"/>
                <a:ext cx="1047750" cy="7239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>
              <a:xfrm flipV="1">
                <a:off x="4244211" y="2657466"/>
                <a:ext cx="1073150" cy="7429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>
              <a:xfrm flipV="1">
                <a:off x="5328658" y="1866325"/>
                <a:ext cx="1073150" cy="7429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 rot="10800000">
                <a:off x="5220072" y="2636912"/>
                <a:ext cx="1047750" cy="7239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Elipsa 31"/>
              <p:cNvSpPr/>
              <p:nvPr/>
            </p:nvSpPr>
            <p:spPr>
              <a:xfrm>
                <a:off x="7452320" y="2420888"/>
                <a:ext cx="576064" cy="5040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 smtClean="0">
                    <a:solidFill>
                      <a:schemeClr val="tx1"/>
                    </a:solidFill>
                  </a:rPr>
                  <a:t>&amp;</a:t>
                </a:r>
                <a:endParaRPr lang="en-US" dirty="0"/>
              </a:p>
            </p:txBody>
          </p:sp>
          <p:cxnSp>
            <p:nvCxnSpPr>
              <p:cNvPr id="33" name="Kształt 32"/>
              <p:cNvCxnSpPr>
                <a:stCxn id="24" idx="3"/>
                <a:endCxn id="32" idx="0"/>
              </p:cNvCxnSpPr>
              <p:nvPr/>
            </p:nvCxnSpPr>
            <p:spPr>
              <a:xfrm>
                <a:off x="7356067" y="1870007"/>
                <a:ext cx="384285" cy="550881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Kształt 33"/>
              <p:cNvCxnSpPr>
                <a:stCxn id="25" idx="3"/>
                <a:endCxn id="32" idx="4"/>
              </p:cNvCxnSpPr>
              <p:nvPr/>
            </p:nvCxnSpPr>
            <p:spPr>
              <a:xfrm flipV="1">
                <a:off x="7356067" y="2924944"/>
                <a:ext cx="384285" cy="439471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Prostokąt 34"/>
              <p:cNvSpPr/>
              <p:nvPr/>
            </p:nvSpPr>
            <p:spPr>
              <a:xfrm>
                <a:off x="4932040" y="2564904"/>
                <a:ext cx="755650" cy="22225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bg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pic>
          <p:nvPicPr>
            <p:cNvPr id="56" name="Obraz 5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391" y="3299238"/>
              <a:ext cx="85333" cy="16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Obraz 5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001" y="1806279"/>
              <a:ext cx="104572" cy="16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flipV="1">
            <a:off x="2248516" y="3294044"/>
            <a:ext cx="3140765" cy="132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chemat blokowy: opóźnienie 49"/>
          <p:cNvSpPr/>
          <p:nvPr/>
        </p:nvSpPr>
        <p:spPr>
          <a:xfrm>
            <a:off x="5364088" y="1556792"/>
            <a:ext cx="1175954" cy="18722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Łącznik prosty 3"/>
          <p:cNvCxnSpPr/>
          <p:nvPr/>
        </p:nvCxnSpPr>
        <p:spPr>
          <a:xfrm flipV="1">
            <a:off x="2248516" y="1844824"/>
            <a:ext cx="3091746" cy="179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3612070" y="16288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7919" y="18066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515724" y="1132781"/>
            <a:ext cx="252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  <a:latin typeface="Times New Roman"/>
              </a:rPr>
              <a:t>GHZ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states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" t="-11100" r="-1386" b="-10053"/>
          <a:stretch/>
        </p:blipFill>
        <p:spPr>
          <a:xfrm>
            <a:off x="1080000" y="3708000"/>
            <a:ext cx="2196000" cy="43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8" name="Łącznik prosty 17"/>
          <p:cNvCxnSpPr/>
          <p:nvPr/>
        </p:nvCxnSpPr>
        <p:spPr>
          <a:xfrm rot="5400000">
            <a:off x="2195736" y="2708920"/>
            <a:ext cx="21602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" t="-13108" r="-1281" b="-14164"/>
          <a:stretch/>
        </p:blipFill>
        <p:spPr>
          <a:xfrm>
            <a:off x="4869264" y="3596528"/>
            <a:ext cx="2808000" cy="50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20" name="Łącznik prosty 19"/>
          <p:cNvCxnSpPr/>
          <p:nvPr/>
        </p:nvCxnSpPr>
        <p:spPr>
          <a:xfrm>
            <a:off x="4860032" y="1556792"/>
            <a:ext cx="18464" cy="25229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5652120" y="1772816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/>
              <a:t>Measuremnt</a:t>
            </a:r>
            <a:endParaRPr lang="en-US" sz="2000" dirty="0"/>
          </a:p>
        </p:txBody>
      </p:sp>
      <p:sp>
        <p:nvSpPr>
          <p:cNvPr id="22" name="Prostokąt 21"/>
          <p:cNvSpPr/>
          <p:nvPr/>
        </p:nvSpPr>
        <p:spPr>
          <a:xfrm>
            <a:off x="1307814" y="1628800"/>
            <a:ext cx="936103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379822" y="1700808"/>
            <a:ext cx="800219" cy="1767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smtClean="0"/>
              <a:t>State</a:t>
            </a:r>
          </a:p>
          <a:p>
            <a:pPr algn="ctr"/>
            <a:r>
              <a:rPr lang="pl-PL" sz="2000" dirty="0" err="1" smtClean="0"/>
              <a:t>preparation</a:t>
            </a:r>
            <a:endParaRPr lang="en-US" sz="2000" dirty="0"/>
          </a:p>
        </p:txBody>
      </p:sp>
      <p:grpSp>
        <p:nvGrpSpPr>
          <p:cNvPr id="45" name="Grupa 44"/>
          <p:cNvGrpSpPr/>
          <p:nvPr/>
        </p:nvGrpSpPr>
        <p:grpSpPr bwMode="auto">
          <a:xfrm>
            <a:off x="379585" y="4242275"/>
            <a:ext cx="3600400" cy="2534887"/>
            <a:chOff x="4511085" y="4221088"/>
            <a:chExt cx="3600400" cy="2534887"/>
          </a:xfrm>
        </p:grpSpPr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7657" t="-21771" r="-7657" b="-21771"/>
            <a:stretch>
              <a:fillRect/>
            </a:stretch>
          </p:blipFill>
          <p:spPr bwMode="auto">
            <a:xfrm>
              <a:off x="5504565" y="5638078"/>
              <a:ext cx="1568552" cy="68670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6" name="Obraz 25" descr="mzcountsn.tif"/>
            <p:cNvPicPr>
              <a:picLocks noChangeAspect="1"/>
            </p:cNvPicPr>
            <p:nvPr/>
          </p:nvPicPr>
          <p:blipFill>
            <a:blip r:embed="rId12" cstate="print"/>
            <a:srcRect l="5669" r="11339"/>
            <a:stretch>
              <a:fillRect/>
            </a:stretch>
          </p:blipFill>
          <p:spPr bwMode="auto">
            <a:xfrm>
              <a:off x="5220072" y="4221088"/>
              <a:ext cx="1960437" cy="1374013"/>
            </a:xfrm>
            <a:prstGeom prst="rect">
              <a:avLst/>
            </a:prstGeom>
          </p:spPr>
        </p:pic>
        <p:sp>
          <p:nvSpPr>
            <p:cNvPr id="27" name="pole tekstowe 26"/>
            <p:cNvSpPr txBox="1"/>
            <p:nvPr/>
          </p:nvSpPr>
          <p:spPr bwMode="auto">
            <a:xfrm>
              <a:off x="4511085" y="6355865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Heisenberg limit</a:t>
              </a:r>
            </a:p>
          </p:txBody>
        </p:sp>
      </p:grpSp>
      <p:grpSp>
        <p:nvGrpSpPr>
          <p:cNvPr id="41" name="Grupa 40"/>
          <p:cNvGrpSpPr/>
          <p:nvPr/>
        </p:nvGrpSpPr>
        <p:grpSpPr bwMode="auto">
          <a:xfrm>
            <a:off x="4529298" y="4195613"/>
            <a:ext cx="3600400" cy="2607476"/>
            <a:chOff x="321703" y="4152708"/>
            <a:chExt cx="3600400" cy="2607476"/>
          </a:xfrm>
        </p:grpSpPr>
        <p:grpSp>
          <p:nvGrpSpPr>
            <p:cNvPr id="8" name="Grupa 41"/>
            <p:cNvGrpSpPr/>
            <p:nvPr/>
          </p:nvGrpSpPr>
          <p:grpSpPr bwMode="auto">
            <a:xfrm>
              <a:off x="1081020" y="4152708"/>
              <a:ext cx="2322729" cy="1318998"/>
              <a:chOff x="1089585" y="4365104"/>
              <a:chExt cx="2322729" cy="1318998"/>
            </a:xfrm>
          </p:grpSpPr>
          <p:pic>
            <p:nvPicPr>
              <p:cNvPr id="32" name="Obraz 31" descr="mzcounts.tif"/>
              <p:cNvPicPr>
                <a:picLocks noChangeAspect="1"/>
              </p:cNvPicPr>
              <p:nvPr/>
            </p:nvPicPr>
            <p:blipFill>
              <a:blip r:embed="rId13" cstate="print"/>
              <a:srcRect l="7087" r="11339"/>
              <a:stretch>
                <a:fillRect/>
              </a:stretch>
            </p:blipFill>
            <p:spPr bwMode="auto">
              <a:xfrm>
                <a:off x="1266890" y="4561167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33" name="Łuk 32"/>
              <p:cNvSpPr/>
              <p:nvPr/>
            </p:nvSpPr>
            <p:spPr bwMode="auto">
              <a:xfrm>
                <a:off x="1089585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Łuk 33"/>
              <p:cNvSpPr/>
              <p:nvPr/>
            </p:nvSpPr>
            <p:spPr bwMode="auto">
              <a:xfrm flipH="1">
                <a:off x="2685334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Obraz 38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2970534" y="4365104"/>
                <a:ext cx="441780" cy="23415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6589" t="-18898" r="-6589" b="-18898"/>
            <a:stretch>
              <a:fillRect/>
            </a:stretch>
          </p:blipFill>
          <p:spPr bwMode="auto">
            <a:xfrm>
              <a:off x="1187624" y="5589240"/>
              <a:ext cx="1754733" cy="74490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31" name="pole tekstowe 30"/>
            <p:cNvSpPr txBox="1"/>
            <p:nvPr/>
          </p:nvSpPr>
          <p:spPr bwMode="auto">
            <a:xfrm>
              <a:off x="321703" y="6360074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Standard </a:t>
              </a:r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Quantum </a:t>
              </a:r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Limit</a:t>
              </a:r>
            </a:p>
          </p:txBody>
        </p:sp>
      </p:grpSp>
      <p:cxnSp>
        <p:nvCxnSpPr>
          <p:cNvPr id="54" name="Łącznik prosty ze strzałką 53"/>
          <p:cNvCxnSpPr/>
          <p:nvPr/>
        </p:nvCxnSpPr>
        <p:spPr>
          <a:xfrm>
            <a:off x="6588224" y="242088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7236296" y="1772816"/>
            <a:ext cx="129614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7596336" y="1628800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/>
              <a:t>Estimator</a:t>
            </a:r>
            <a:endParaRPr lang="en-US" sz="2000" dirty="0"/>
          </a:p>
        </p:txBody>
      </p:sp>
      <p:sp>
        <p:nvSpPr>
          <p:cNvPr id="35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Entanglement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enhanced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precision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Quantum </a:t>
            </a:r>
            <a:r>
              <a:rPr lang="pl-PL" b="1" dirty="0" smtClean="0"/>
              <a:t>interferometry </a:t>
            </a:r>
            <a:r>
              <a:rPr lang="pl-PL" b="1" dirty="0" smtClean="0"/>
              <a:t>as a quantum channel </a:t>
            </a:r>
            <a:r>
              <a:rPr lang="pl-PL" b="1" dirty="0" err="1" smtClean="0"/>
              <a:t>estimation</a:t>
            </a:r>
            <a:r>
              <a:rPr lang="pl-PL" b="1" dirty="0" smtClean="0"/>
              <a:t> problem</a:t>
            </a:r>
            <a:endParaRPr lang="en-US" b="1" dirty="0"/>
          </a:p>
        </p:txBody>
      </p:sp>
      <p:grpSp>
        <p:nvGrpSpPr>
          <p:cNvPr id="74" name="Grupa 73"/>
          <p:cNvGrpSpPr/>
          <p:nvPr/>
        </p:nvGrpSpPr>
        <p:grpSpPr bwMode="auto">
          <a:xfrm>
            <a:off x="5004048" y="1196752"/>
            <a:ext cx="2190217" cy="763104"/>
            <a:chOff x="4558396" y="1628800"/>
            <a:chExt cx="2190217" cy="763104"/>
          </a:xfrm>
        </p:grpSpPr>
        <p:grpSp>
          <p:nvGrpSpPr>
            <p:cNvPr id="6" name="Grupa 41"/>
            <p:cNvGrpSpPr/>
            <p:nvPr/>
          </p:nvGrpSpPr>
          <p:grpSpPr bwMode="auto">
            <a:xfrm>
              <a:off x="6071724" y="1628800"/>
              <a:ext cx="676889" cy="763104"/>
              <a:chOff x="6703423" y="2276830"/>
              <a:chExt cx="1469070" cy="1656184"/>
            </a:xfrm>
          </p:grpSpPr>
          <p:sp>
            <p:nvSpPr>
              <p:cNvPr id="7" name="Elipsa 6"/>
              <p:cNvSpPr/>
              <p:nvPr/>
            </p:nvSpPr>
            <p:spPr bwMode="auto">
              <a:xfrm>
                <a:off x="6876256" y="2852936"/>
                <a:ext cx="1080078" cy="10800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Łuk 7"/>
              <p:cNvSpPr/>
              <p:nvPr/>
            </p:nvSpPr>
            <p:spPr bwMode="auto">
              <a:xfrm>
                <a:off x="6703423" y="2766519"/>
                <a:ext cx="1469070" cy="432079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Obraz 53 1" descr="TP_tmp.emf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7308335" y="2276830"/>
                <a:ext cx="335304" cy="392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4558396" y="1916832"/>
              <a:ext cx="973175" cy="28663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1" name="Obraz 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/>
          <a:srcRect l="-47244" t="-51633" r="-47244" b="-51633"/>
          <a:stretch>
            <a:fillRect/>
          </a:stretch>
        </p:blipFill>
        <p:spPr bwMode="auto">
          <a:xfrm>
            <a:off x="4283968" y="1412776"/>
            <a:ext cx="527092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8" name="pole tekstowe 67"/>
          <p:cNvSpPr txBox="1"/>
          <p:nvPr/>
        </p:nvSpPr>
        <p:spPr>
          <a:xfrm>
            <a:off x="3714706" y="141277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=</a:t>
            </a:r>
            <a:endParaRPr lang="en-US" sz="2800" dirty="0"/>
          </a:p>
        </p:txBody>
      </p:sp>
      <p:grpSp>
        <p:nvGrpSpPr>
          <p:cNvPr id="123" name="Grupa 122"/>
          <p:cNvGrpSpPr/>
          <p:nvPr/>
        </p:nvGrpSpPr>
        <p:grpSpPr>
          <a:xfrm>
            <a:off x="407662" y="2083592"/>
            <a:ext cx="3672408" cy="2376264"/>
            <a:chOff x="407662" y="2083592"/>
            <a:chExt cx="3672408" cy="2376264"/>
          </a:xfrm>
        </p:grpSpPr>
        <p:sp>
          <p:nvSpPr>
            <p:cNvPr id="77" name="Prostokąt 76"/>
            <p:cNvSpPr/>
            <p:nvPr/>
          </p:nvSpPr>
          <p:spPr>
            <a:xfrm>
              <a:off x="407662" y="2083592"/>
              <a:ext cx="3672408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upa 74"/>
            <p:cNvGrpSpPr/>
            <p:nvPr/>
          </p:nvGrpSpPr>
          <p:grpSpPr>
            <a:xfrm>
              <a:off x="911718" y="2299616"/>
              <a:ext cx="2424013" cy="1584176"/>
              <a:chOff x="467544" y="2636912"/>
              <a:chExt cx="3746202" cy="2448272"/>
            </a:xfrm>
          </p:grpSpPr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467544" y="2780928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0" name="Łącznik prosty 19"/>
              <p:cNvCxnSpPr/>
              <p:nvPr/>
            </p:nvCxnSpPr>
            <p:spPr>
              <a:xfrm>
                <a:off x="1043608" y="2924944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Obraz 20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475656" y="2636912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22" name="Łącznik prosty 21"/>
              <p:cNvCxnSpPr/>
              <p:nvPr/>
            </p:nvCxnSpPr>
            <p:spPr>
              <a:xfrm>
                <a:off x="2267743" y="2924944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Schemat blokowy: opóźnienie 22"/>
              <p:cNvSpPr/>
              <p:nvPr/>
            </p:nvSpPr>
            <p:spPr>
              <a:xfrm>
                <a:off x="3635896" y="2708920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24" name="Obraz 23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2987824" y="2780928"/>
                <a:ext cx="515142" cy="31423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5" name="Obraz 24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 bwMode="auto">
              <a:xfrm>
                <a:off x="3706784" y="2780927"/>
                <a:ext cx="373364" cy="3148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6" name="Obraz 25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467544" y="4653136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7" name="Łącznik prosty 26"/>
              <p:cNvCxnSpPr/>
              <p:nvPr/>
            </p:nvCxnSpPr>
            <p:spPr>
              <a:xfrm>
                <a:off x="1043608" y="4797152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Obraz 27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7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475656" y="4509120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29" name="Łącznik prosty 28"/>
              <p:cNvCxnSpPr/>
              <p:nvPr/>
            </p:nvCxnSpPr>
            <p:spPr>
              <a:xfrm>
                <a:off x="2267743" y="4797152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chemat blokowy: opóźnienie 29"/>
              <p:cNvSpPr/>
              <p:nvPr/>
            </p:nvSpPr>
            <p:spPr>
              <a:xfrm>
                <a:off x="3635896" y="4581128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31" name="Obraz 30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2915816" y="4653136"/>
                <a:ext cx="515142" cy="31423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2" name="Obraz 31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3663416" y="4653134"/>
                <a:ext cx="460099" cy="31534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3" name="Łącznik prosty 32"/>
              <p:cNvCxnSpPr/>
              <p:nvPr/>
            </p:nvCxnSpPr>
            <p:spPr>
              <a:xfrm>
                <a:off x="1763688" y="3501008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Obraz 35" descr="TP_tmp.emf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1835696" y="3717032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7" name="Elipsa 36"/>
              <p:cNvSpPr/>
              <p:nvPr/>
            </p:nvSpPr>
            <p:spPr>
              <a:xfrm>
                <a:off x="899592" y="2852936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899592" y="4725144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2699792" y="4725144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2699792" y="2852936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Prostokąt 75"/>
            <p:cNvSpPr/>
            <p:nvPr/>
          </p:nvSpPr>
          <p:spPr>
            <a:xfrm>
              <a:off x="1343766" y="4027808"/>
              <a:ext cx="1994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,,</a:t>
              </a:r>
              <a:r>
                <a:rPr lang="pl-PL" b="1" dirty="0" err="1" smtClean="0"/>
                <a:t>Classical</a:t>
              </a:r>
              <a:r>
                <a:rPr lang="pl-PL" b="1" dirty="0" smtClean="0"/>
                <a:t>’’ </a:t>
              </a:r>
              <a:r>
                <a:rPr lang="pl-PL" b="1" dirty="0" err="1" smtClean="0"/>
                <a:t>scheme</a:t>
              </a:r>
              <a:endParaRPr lang="en-US" dirty="0"/>
            </a:p>
          </p:txBody>
        </p:sp>
      </p:grpSp>
      <p:grpSp>
        <p:nvGrpSpPr>
          <p:cNvPr id="124" name="Grupa 123"/>
          <p:cNvGrpSpPr/>
          <p:nvPr/>
        </p:nvGrpSpPr>
        <p:grpSpPr>
          <a:xfrm>
            <a:off x="4296094" y="2083592"/>
            <a:ext cx="4380362" cy="2376264"/>
            <a:chOff x="4296094" y="2083592"/>
            <a:chExt cx="4380362" cy="2376264"/>
          </a:xfrm>
        </p:grpSpPr>
        <p:grpSp>
          <p:nvGrpSpPr>
            <p:cNvPr id="78" name="Grupa 77"/>
            <p:cNvGrpSpPr/>
            <p:nvPr/>
          </p:nvGrpSpPr>
          <p:grpSpPr>
            <a:xfrm>
              <a:off x="4932040" y="2348880"/>
              <a:ext cx="3014759" cy="1705448"/>
              <a:chOff x="567404" y="1340768"/>
              <a:chExt cx="4582446" cy="2592288"/>
            </a:xfrm>
          </p:grpSpPr>
          <p:cxnSp>
            <p:nvCxnSpPr>
              <p:cNvPr id="79" name="Łącznik prosty 78"/>
              <p:cNvCxnSpPr/>
              <p:nvPr/>
            </p:nvCxnSpPr>
            <p:spPr>
              <a:xfrm>
                <a:off x="1403648" y="1700808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7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1412776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81" name="Łącznik prosty 80"/>
              <p:cNvCxnSpPr/>
              <p:nvPr/>
            </p:nvCxnSpPr>
            <p:spPr>
              <a:xfrm>
                <a:off x="2627783" y="1700808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Schemat blokowy: opóźnienie 81"/>
              <p:cNvSpPr/>
              <p:nvPr/>
            </p:nvSpPr>
            <p:spPr>
              <a:xfrm>
                <a:off x="4572000" y="1484784"/>
                <a:ext cx="577850" cy="2448272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83" name="Obraz 82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4686801" y="2420888"/>
                <a:ext cx="287777" cy="28777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4" name="Obraz 83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 bwMode="auto">
              <a:xfrm>
                <a:off x="567404" y="2492896"/>
                <a:ext cx="399786" cy="3139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5" name="Łącznik prosty 84"/>
              <p:cNvCxnSpPr/>
              <p:nvPr/>
            </p:nvCxnSpPr>
            <p:spPr>
              <a:xfrm>
                <a:off x="1403648" y="3573016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Obraz 85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7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3284984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87" name="Łącznik prosty 86"/>
              <p:cNvCxnSpPr/>
              <p:nvPr/>
            </p:nvCxnSpPr>
            <p:spPr>
              <a:xfrm>
                <a:off x="2627783" y="3573016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y 87"/>
              <p:cNvCxnSpPr/>
              <p:nvPr/>
            </p:nvCxnSpPr>
            <p:spPr>
              <a:xfrm>
                <a:off x="2123728" y="2276872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9" name="Obraz 88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2195736" y="249289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0" name="Picture 3 1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1115616" y="1340768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3 2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3131840" y="1340768"/>
                <a:ext cx="374415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Obraz 91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3663691" y="2420888"/>
                <a:ext cx="543915" cy="34316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93" name="Prostokąt 92"/>
            <p:cNvSpPr/>
            <p:nvPr/>
          </p:nvSpPr>
          <p:spPr>
            <a:xfrm>
              <a:off x="4795483" y="4020457"/>
              <a:ext cx="330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Entanglement-enhanced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scheme</a:t>
              </a:r>
              <a:endParaRPr lang="en-US" dirty="0"/>
            </a:p>
          </p:txBody>
        </p:sp>
        <p:sp>
          <p:nvSpPr>
            <p:cNvPr id="94" name="Prostokąt 93"/>
            <p:cNvSpPr/>
            <p:nvPr/>
          </p:nvSpPr>
          <p:spPr>
            <a:xfrm>
              <a:off x="4296094" y="2083592"/>
              <a:ext cx="4380362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upa 109"/>
          <p:cNvGrpSpPr/>
          <p:nvPr/>
        </p:nvGrpSpPr>
        <p:grpSpPr>
          <a:xfrm>
            <a:off x="1475656" y="1196752"/>
            <a:ext cx="1923364" cy="730262"/>
            <a:chOff x="1280484" y="1236648"/>
            <a:chExt cx="2170778" cy="824200"/>
          </a:xfrm>
        </p:grpSpPr>
        <p:cxnSp>
          <p:nvCxnSpPr>
            <p:cNvPr id="45" name="Łącznik prosty 44"/>
            <p:cNvCxnSpPr/>
            <p:nvPr/>
          </p:nvCxnSpPr>
          <p:spPr>
            <a:xfrm>
              <a:off x="1280484" y="1427284"/>
              <a:ext cx="324914" cy="273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2125261" y="1427284"/>
              <a:ext cx="595383" cy="253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upa 63"/>
            <p:cNvGrpSpPr/>
            <p:nvPr/>
          </p:nvGrpSpPr>
          <p:grpSpPr>
            <a:xfrm>
              <a:off x="2216588" y="1236648"/>
              <a:ext cx="1234674" cy="820574"/>
              <a:chOff x="6289654" y="2334373"/>
              <a:chExt cx="1234674" cy="820574"/>
            </a:xfrm>
          </p:grpSpPr>
          <p:sp>
            <p:nvSpPr>
              <p:cNvPr id="48" name="Prostokąt 47"/>
              <p:cNvSpPr/>
              <p:nvPr/>
            </p:nvSpPr>
            <p:spPr>
              <a:xfrm>
                <a:off x="6289654" y="2334373"/>
                <a:ext cx="454880" cy="4102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49" name="Obraz 53 2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6417650" y="2434837"/>
                <a:ext cx="151285" cy="18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Łącznik prosty 50"/>
              <p:cNvCxnSpPr/>
              <p:nvPr/>
            </p:nvCxnSpPr>
            <p:spPr>
              <a:xfrm flipH="1" flipV="1">
                <a:off x="7212689" y="2927614"/>
                <a:ext cx="311639" cy="227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 flipV="1">
                <a:off x="7069448" y="2539516"/>
                <a:ext cx="454880" cy="3636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>
              <a:xfrm flipV="1">
                <a:off x="6744534" y="2895634"/>
                <a:ext cx="357091" cy="2593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Prostokąt 53"/>
              <p:cNvSpPr/>
              <p:nvPr/>
            </p:nvSpPr>
            <p:spPr>
              <a:xfrm>
                <a:off x="6952460" y="2786865"/>
                <a:ext cx="454880" cy="13676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55" name="Łącznik prosty 54"/>
              <p:cNvCxnSpPr/>
              <p:nvPr/>
            </p:nvCxnSpPr>
            <p:spPr>
              <a:xfrm>
                <a:off x="6809517" y="2539516"/>
                <a:ext cx="259931" cy="205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Łącznik prosty 59"/>
            <p:cNvCxnSpPr/>
            <p:nvPr/>
          </p:nvCxnSpPr>
          <p:spPr>
            <a:xfrm flipH="1" flipV="1">
              <a:off x="1683657" y="1815383"/>
              <a:ext cx="368063" cy="245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Łącznik prosty 60"/>
            <p:cNvCxnSpPr/>
            <p:nvPr/>
          </p:nvCxnSpPr>
          <p:spPr>
            <a:xfrm flipV="1">
              <a:off x="1605398" y="1427284"/>
              <a:ext cx="519863" cy="3636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 flipV="1">
              <a:off x="1345467" y="1837571"/>
              <a:ext cx="253641" cy="2051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Prostokąt 62"/>
            <p:cNvSpPr/>
            <p:nvPr/>
          </p:nvSpPr>
          <p:spPr>
            <a:xfrm>
              <a:off x="1410450" y="1700809"/>
              <a:ext cx="454880" cy="1367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95" name="Łącznik prosty 94"/>
            <p:cNvCxnSpPr/>
            <p:nvPr/>
          </p:nvCxnSpPr>
          <p:spPr>
            <a:xfrm>
              <a:off x="2051720" y="2060848"/>
              <a:ext cx="64807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upa 34"/>
          <p:cNvGrpSpPr/>
          <p:nvPr/>
        </p:nvGrpSpPr>
        <p:grpSpPr>
          <a:xfrm>
            <a:off x="315989" y="4525454"/>
            <a:ext cx="8114817" cy="1128263"/>
            <a:chOff x="315989" y="4525454"/>
            <a:chExt cx="8114817" cy="1128263"/>
          </a:xfrm>
        </p:grpSpPr>
        <p:grpSp>
          <p:nvGrpSpPr>
            <p:cNvPr id="125" name="Grupa 124"/>
            <p:cNvGrpSpPr/>
            <p:nvPr/>
          </p:nvGrpSpPr>
          <p:grpSpPr>
            <a:xfrm>
              <a:off x="315989" y="4525454"/>
              <a:ext cx="3275640" cy="1128263"/>
              <a:chOff x="315989" y="4543504"/>
              <a:chExt cx="3275640" cy="1128263"/>
            </a:xfrm>
          </p:grpSpPr>
          <p:pic>
            <p:nvPicPr>
              <p:cNvPr id="107" name="Obraz 106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7" cstate="print"/>
              <a:stretch>
                <a:fillRect/>
              </a:stretch>
            </p:blipFill>
            <p:spPr bwMode="auto">
              <a:xfrm>
                <a:off x="1152454" y="5001205"/>
                <a:ext cx="1285801" cy="670562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02" name="Prostokąt 101"/>
              <p:cNvSpPr/>
              <p:nvPr/>
            </p:nvSpPr>
            <p:spPr bwMode="auto">
              <a:xfrm>
                <a:off x="315989" y="4543504"/>
                <a:ext cx="32756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000" dirty="0" smtClean="0"/>
                  <a:t>Quantum </a:t>
                </a:r>
                <a:r>
                  <a:rPr lang="pl-PL" sz="2000" dirty="0" err="1" smtClean="0"/>
                  <a:t>Cramer-Rao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bound</a:t>
                </a:r>
                <a:r>
                  <a:rPr lang="pl-PL" sz="2000" dirty="0" smtClean="0"/>
                  <a:t>:</a:t>
                </a:r>
                <a:endParaRPr lang="en-US" sz="2000" dirty="0"/>
              </a:p>
            </p:txBody>
          </p:sp>
        </p:grpSp>
        <p:pic>
          <p:nvPicPr>
            <p:cNvPr id="103" name="Obraz 10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60960" y="5208969"/>
              <a:ext cx="3326898" cy="3550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9" name="Obraz 108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9" cstate="print"/>
            <a:stretch>
              <a:fillRect/>
            </a:stretch>
          </p:blipFill>
          <p:spPr bwMode="auto">
            <a:xfrm>
              <a:off x="7140486" y="5124998"/>
              <a:ext cx="1290320" cy="46206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4" name="Obraz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35" y="5975342"/>
            <a:ext cx="2555617" cy="480237"/>
          </a:xfrm>
          <a:prstGeom prst="rect">
            <a:avLst/>
          </a:prstGeom>
          <a:noFill/>
          <a:ln/>
          <a:effectLst/>
        </p:spPr>
      </p:pic>
      <p:sp>
        <p:nvSpPr>
          <p:cNvPr id="96" name="Prostokąt 95"/>
          <p:cNvSpPr/>
          <p:nvPr/>
        </p:nvSpPr>
        <p:spPr bwMode="auto">
          <a:xfrm>
            <a:off x="303803" y="5980496"/>
            <a:ext cx="579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GHZ </a:t>
            </a:r>
            <a:r>
              <a:rPr lang="pl-PL" sz="2000" dirty="0" err="1" smtClean="0"/>
              <a:t>states</a:t>
            </a:r>
            <a:r>
              <a:rPr lang="pl-PL" sz="2000" dirty="0" smtClean="0"/>
              <a:t> </a:t>
            </a:r>
            <a:r>
              <a:rPr lang="pl-PL" sz="2000" dirty="0" err="1" smtClean="0"/>
              <a:t>maximize</a:t>
            </a:r>
            <a:r>
              <a:rPr lang="pl-PL" sz="2000" dirty="0" smtClean="0"/>
              <a:t> the quantum Fisher </a:t>
            </a:r>
            <a:r>
              <a:rPr lang="pl-PL" sz="2000" dirty="0" err="1" smtClean="0"/>
              <a:t>information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Optimal</a:t>
            </a:r>
            <a:r>
              <a:rPr lang="pl-PL" b="1" dirty="0" smtClean="0"/>
              <a:t> interferometry </a:t>
            </a:r>
            <a:br>
              <a:rPr lang="pl-PL" b="1" dirty="0" smtClean="0"/>
            </a:br>
            <a:r>
              <a:rPr lang="pl-PL" b="1" dirty="0" smtClean="0"/>
              <a:t>in </a:t>
            </a:r>
            <a:r>
              <a:rPr lang="pl-PL" b="1" dirty="0" err="1" smtClean="0"/>
              <a:t>presence</a:t>
            </a:r>
            <a:r>
              <a:rPr lang="pl-PL" b="1" dirty="0" smtClean="0"/>
              <a:t> of </a:t>
            </a:r>
            <a:r>
              <a:rPr lang="pl-PL" b="1" dirty="0" err="1" smtClean="0"/>
              <a:t>losses</a:t>
            </a:r>
            <a:r>
              <a:rPr lang="pl-PL" b="1" dirty="0" smtClean="0"/>
              <a:t>?</a:t>
            </a:r>
            <a:endParaRPr lang="en-US" sz="3100" b="1" dirty="0"/>
          </a:p>
        </p:txBody>
      </p:sp>
      <p:sp>
        <p:nvSpPr>
          <p:cNvPr id="6" name="Schemat blokowy: opóźnienie 5"/>
          <p:cNvSpPr/>
          <p:nvPr/>
        </p:nvSpPr>
        <p:spPr>
          <a:xfrm>
            <a:off x="5610324" y="1721694"/>
            <a:ext cx="864096" cy="2171481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Obraz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852178" y="2700198"/>
            <a:ext cx="278390" cy="254050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ze strzałką 20"/>
          <p:cNvCxnSpPr/>
          <p:nvPr/>
        </p:nvCxnSpPr>
        <p:spPr>
          <a:xfrm>
            <a:off x="6625614" y="2827223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459353" y="2695336"/>
            <a:ext cx="455547" cy="277884"/>
          </a:xfrm>
          <a:prstGeom prst="rect">
            <a:avLst/>
          </a:prstGeom>
          <a:noFill/>
          <a:ln/>
          <a:effectLst/>
        </p:spPr>
      </p:pic>
      <p:grpSp>
        <p:nvGrpSpPr>
          <p:cNvPr id="52" name="Grupa 51"/>
          <p:cNvGrpSpPr/>
          <p:nvPr/>
        </p:nvGrpSpPr>
        <p:grpSpPr>
          <a:xfrm>
            <a:off x="2637792" y="4613622"/>
            <a:ext cx="1734732" cy="797039"/>
            <a:chOff x="2339752" y="4365104"/>
            <a:chExt cx="2952328" cy="1289062"/>
          </a:xfrm>
        </p:grpSpPr>
        <p:grpSp>
          <p:nvGrpSpPr>
            <p:cNvPr id="54" name="Grupa 27"/>
            <p:cNvGrpSpPr/>
            <p:nvPr/>
          </p:nvGrpSpPr>
          <p:grpSpPr>
            <a:xfrm>
              <a:off x="2339752" y="4653136"/>
              <a:ext cx="2952328" cy="1001030"/>
              <a:chOff x="3275856" y="1268760"/>
              <a:chExt cx="2952328" cy="1001030"/>
            </a:xfrm>
          </p:grpSpPr>
          <p:cxnSp>
            <p:nvCxnSpPr>
              <p:cNvPr id="56" name="Łącznik prosty 55"/>
              <p:cNvCxnSpPr/>
              <p:nvPr/>
            </p:nvCxnSpPr>
            <p:spPr>
              <a:xfrm>
                <a:off x="3275856" y="1484784"/>
                <a:ext cx="36004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/>
              <p:cNvCxnSpPr/>
              <p:nvPr/>
            </p:nvCxnSpPr>
            <p:spPr>
              <a:xfrm>
                <a:off x="4067944" y="2132856"/>
                <a:ext cx="129614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>
                <a:off x="4211960" y="1484784"/>
                <a:ext cx="122413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Prostokąt 62"/>
              <p:cNvSpPr/>
              <p:nvPr/>
            </p:nvSpPr>
            <p:spPr>
              <a:xfrm>
                <a:off x="4860032" y="1268760"/>
                <a:ext cx="504056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64" name="Obraz 53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001865" y="13745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5" name="Łącznik prosty 64"/>
              <p:cNvCxnSpPr/>
              <p:nvPr/>
            </p:nvCxnSpPr>
            <p:spPr>
              <a:xfrm rot="5400000" flipH="1" flipV="1">
                <a:off x="4138475" y="1980281"/>
                <a:ext cx="568980" cy="1003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 flipH="1" flipV="1">
                <a:off x="588285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/>
              <p:cNvCxnSpPr/>
              <p:nvPr/>
            </p:nvCxnSpPr>
            <p:spPr>
              <a:xfrm flipV="1">
                <a:off x="5724128" y="1484784"/>
                <a:ext cx="504056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/>
              <p:cNvCxnSpPr/>
              <p:nvPr/>
            </p:nvCxnSpPr>
            <p:spPr>
              <a:xfrm flipV="1">
                <a:off x="5364088" y="1859789"/>
                <a:ext cx="395695" cy="27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Prostokąt 68"/>
              <p:cNvSpPr/>
              <p:nvPr/>
            </p:nvSpPr>
            <p:spPr>
              <a:xfrm>
                <a:off x="5594492" y="17452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70" name="Łącznik prosty 69"/>
              <p:cNvCxnSpPr/>
              <p:nvPr/>
            </p:nvCxnSpPr>
            <p:spPr>
              <a:xfrm>
                <a:off x="5436096" y="1484784"/>
                <a:ext cx="288032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Prostokąt 70"/>
              <p:cNvSpPr/>
              <p:nvPr/>
            </p:nvSpPr>
            <p:spPr>
              <a:xfrm rot="18900000">
                <a:off x="4189060" y="1425880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72" name="Obraz 71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1412776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73" name="Prostokąt 72"/>
              <p:cNvSpPr/>
              <p:nvPr/>
            </p:nvSpPr>
            <p:spPr>
              <a:xfrm rot="18900000">
                <a:off x="4189060" y="20739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2060848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1" name="Łącznik prosty 80"/>
              <p:cNvCxnSpPr/>
              <p:nvPr/>
            </p:nvCxnSpPr>
            <p:spPr>
              <a:xfrm flipH="1" flipV="1">
                <a:off x="372261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Łącznik prosty 81"/>
              <p:cNvCxnSpPr/>
              <p:nvPr/>
            </p:nvCxnSpPr>
            <p:spPr>
              <a:xfrm flipV="1">
                <a:off x="3635896" y="1484784"/>
                <a:ext cx="576064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Łącznik prosty 82"/>
              <p:cNvCxnSpPr/>
              <p:nvPr/>
            </p:nvCxnSpPr>
            <p:spPr>
              <a:xfrm flipV="1">
                <a:off x="3347864" y="1916832"/>
                <a:ext cx="281062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Prostokąt 83"/>
              <p:cNvSpPr/>
              <p:nvPr/>
            </p:nvSpPr>
            <p:spPr>
              <a:xfrm>
                <a:off x="3419872" y="1772816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cxnSp>
          <p:nvCxnSpPr>
            <p:cNvPr id="55" name="Łącznik prosty 54"/>
            <p:cNvCxnSpPr/>
            <p:nvPr/>
          </p:nvCxnSpPr>
          <p:spPr>
            <a:xfrm rot="5400000" flipH="1">
              <a:off x="3223433" y="4633551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5" name="Obraz 10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779586" y="4970724"/>
            <a:ext cx="583188" cy="278650"/>
          </a:xfrm>
          <a:prstGeom prst="rect">
            <a:avLst/>
          </a:prstGeom>
          <a:noFill/>
          <a:ln/>
          <a:effectLst/>
        </p:spPr>
      </p:pic>
      <p:grpSp>
        <p:nvGrpSpPr>
          <p:cNvPr id="19" name="Grupa 18"/>
          <p:cNvGrpSpPr/>
          <p:nvPr/>
        </p:nvGrpSpPr>
        <p:grpSpPr>
          <a:xfrm>
            <a:off x="497938" y="4871679"/>
            <a:ext cx="8280920" cy="1763751"/>
            <a:chOff x="287524" y="4924958"/>
            <a:chExt cx="8280920" cy="1763751"/>
          </a:xfrm>
        </p:grpSpPr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287524" y="6042378"/>
              <a:ext cx="8280920" cy="6463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pl-PL" sz="2000" b="1" dirty="0" smtClean="0"/>
                <a:t>Problem: </a:t>
              </a:r>
              <a:r>
                <a:rPr lang="pl-PL" sz="2000" dirty="0" err="1" smtClean="0"/>
                <a:t>Analizin</a:t>
              </a:r>
              <a:r>
                <a:rPr lang="pl-PL" sz="2000" dirty="0" err="1" smtClean="0"/>
                <a:t>g</a:t>
              </a:r>
              <a:r>
                <a:rPr lang="pl-PL" sz="2000" dirty="0" smtClean="0"/>
                <a:t> and </a:t>
              </a:r>
              <a:r>
                <a:rPr lang="pl-PL" sz="2000" dirty="0" err="1" smtClean="0"/>
                <a:t>optimizing</a:t>
              </a:r>
              <a:r>
                <a:rPr lang="pl-PL" sz="2000" dirty="0" smtClean="0"/>
                <a:t> Quantum Fisher Information for </a:t>
              </a:r>
              <a:r>
                <a:rPr lang="pl-PL" sz="2000" dirty="0" err="1" smtClean="0"/>
                <a:t>mixed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states</a:t>
              </a:r>
              <a:r>
                <a:rPr lang="pl-PL" sz="2000" dirty="0"/>
                <a:t> </a:t>
              </a:r>
              <a:r>
                <a:rPr lang="pl-PL" sz="2000" dirty="0" err="1" smtClean="0"/>
                <a:t>dificult</a:t>
              </a:r>
              <a:r>
                <a:rPr lang="pl-PL" sz="2000" dirty="0" smtClean="0"/>
                <a:t> in the limit of </a:t>
              </a:r>
              <a:r>
                <a:rPr lang="pl-PL" sz="2000" dirty="0" err="1" smtClean="0"/>
                <a:t>large</a:t>
              </a:r>
              <a:r>
                <a:rPr lang="pl-PL" sz="2000" dirty="0" smtClean="0"/>
                <a:t> numer of </a:t>
              </a:r>
              <a:r>
                <a:rPr lang="pl-PL" sz="2000" dirty="0" err="1" smtClean="0"/>
                <a:t>photons</a:t>
              </a:r>
              <a:endParaRPr lang="en-GB" sz="2000" dirty="0"/>
            </a:p>
          </p:txBody>
        </p:sp>
        <p:pic>
          <p:nvPicPr>
            <p:cNvPr id="12" name="Obraz 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894" y="4924958"/>
              <a:ext cx="2340096" cy="538982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107" name="Łącznik prosty 106"/>
          <p:cNvCxnSpPr/>
          <p:nvPr/>
        </p:nvCxnSpPr>
        <p:spPr bwMode="auto">
          <a:xfrm>
            <a:off x="2320956" y="2035785"/>
            <a:ext cx="160755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Prostokąt 107"/>
          <p:cNvSpPr/>
          <p:nvPr/>
        </p:nvSpPr>
        <p:spPr>
          <a:xfrm>
            <a:off x="2704298" y="1764698"/>
            <a:ext cx="616311" cy="5760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9" name="Łącznik prosty 108"/>
          <p:cNvCxnSpPr/>
          <p:nvPr/>
        </p:nvCxnSpPr>
        <p:spPr>
          <a:xfrm>
            <a:off x="3048205" y="2550429"/>
            <a:ext cx="0" cy="51464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/>
          <p:cNvCxnSpPr/>
          <p:nvPr/>
        </p:nvCxnSpPr>
        <p:spPr bwMode="auto">
          <a:xfrm>
            <a:off x="2362015" y="3579715"/>
            <a:ext cx="152178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Prostokąt 110"/>
          <p:cNvSpPr/>
          <p:nvPr/>
        </p:nvSpPr>
        <p:spPr>
          <a:xfrm>
            <a:off x="2704298" y="3276866"/>
            <a:ext cx="661026" cy="6163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2" name="Obraz 1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79530" y="2636203"/>
            <a:ext cx="415260" cy="301801"/>
          </a:xfrm>
          <a:prstGeom prst="rect">
            <a:avLst/>
          </a:prstGeom>
          <a:noFill/>
          <a:ln/>
          <a:effectLst/>
        </p:spPr>
      </p:pic>
      <p:pic>
        <p:nvPicPr>
          <p:cNvPr id="113" name="Obraz 11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848314" y="1836706"/>
            <a:ext cx="417529" cy="382040"/>
          </a:xfrm>
          <a:prstGeom prst="rect">
            <a:avLst/>
          </a:prstGeom>
          <a:noFill/>
          <a:ln/>
          <a:effectLst/>
        </p:spPr>
      </p:pic>
      <p:pic>
        <p:nvPicPr>
          <p:cNvPr id="114" name="Obraz 11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835599" y="3408167"/>
            <a:ext cx="417529" cy="382040"/>
          </a:xfrm>
          <a:prstGeom prst="rect">
            <a:avLst/>
          </a:prstGeom>
          <a:noFill/>
          <a:ln/>
          <a:effectLst/>
        </p:spPr>
      </p:pic>
      <p:pic>
        <p:nvPicPr>
          <p:cNvPr id="115" name="Obraz 11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0122" y="2636203"/>
            <a:ext cx="453019" cy="382040"/>
          </a:xfrm>
          <a:prstGeom prst="rect">
            <a:avLst/>
          </a:prstGeom>
          <a:noFill/>
          <a:ln/>
          <a:effectLst/>
        </p:spPr>
      </p:pic>
      <p:pic>
        <p:nvPicPr>
          <p:cNvPr id="116" name="Picture 3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20539" y="169269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3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50659" y="169269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Obraz 11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181116" y="2732625"/>
            <a:ext cx="169454" cy="15025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6006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43000"/>
          </a:xfrm>
        </p:spPr>
        <p:txBody>
          <a:bodyPr>
            <a:noAutofit/>
          </a:bodyPr>
          <a:lstStyle/>
          <a:p>
            <a:r>
              <a:rPr lang="pl-PL" b="1" dirty="0" smtClean="0"/>
              <a:t>Channel </a:t>
            </a:r>
            <a:r>
              <a:rPr lang="pl-PL" b="1" dirty="0" err="1" smtClean="0"/>
              <a:t>simulation</a:t>
            </a:r>
            <a:r>
              <a:rPr lang="pl-PL" b="1" dirty="0" smtClean="0"/>
              <a:t> idea</a:t>
            </a:r>
            <a:endParaRPr lang="en-US" b="1" dirty="0"/>
          </a:p>
        </p:txBody>
      </p:sp>
      <p:cxnSp>
        <p:nvCxnSpPr>
          <p:cNvPr id="7" name="Łącznik prosty 6"/>
          <p:cNvCxnSpPr/>
          <p:nvPr/>
        </p:nvCxnSpPr>
        <p:spPr bwMode="auto">
          <a:xfrm>
            <a:off x="2311062" y="5325930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527086" y="503789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4400" dirty="0">
              <a:solidFill>
                <a:schemeClr val="tx1"/>
              </a:solidFill>
            </a:endParaRPr>
          </a:p>
        </p:txBody>
      </p:sp>
      <p:pic>
        <p:nvPicPr>
          <p:cNvPr id="9" name="Obraz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 l="-23622" t="-25816" r="-23622" b="-25816"/>
          <a:stretch>
            <a:fillRect/>
          </a:stretch>
        </p:blipFill>
        <p:spPr bwMode="auto">
          <a:xfrm>
            <a:off x="2627784" y="5013176"/>
            <a:ext cx="602951" cy="5681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3681440" y="496589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11" name="Łącznik prosty 10"/>
          <p:cNvCxnSpPr/>
          <p:nvPr/>
        </p:nvCxnSpPr>
        <p:spPr bwMode="auto">
          <a:xfrm>
            <a:off x="4185496" y="4965890"/>
            <a:ext cx="172819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4761560" y="4677858"/>
            <a:ext cx="800100" cy="12961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04048" y="5229200"/>
            <a:ext cx="273397" cy="273397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3488" y="5613962"/>
            <a:ext cx="320134" cy="232666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20"/>
          <p:cNvCxnSpPr/>
          <p:nvPr/>
        </p:nvCxnSpPr>
        <p:spPr bwMode="auto">
          <a:xfrm>
            <a:off x="3324562" y="1611855"/>
            <a:ext cx="160755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3707904" y="1340768"/>
            <a:ext cx="616311" cy="5760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0" name="Łącznik prosty 29"/>
          <p:cNvCxnSpPr/>
          <p:nvPr/>
        </p:nvCxnSpPr>
        <p:spPr>
          <a:xfrm>
            <a:off x="4051811" y="2126499"/>
            <a:ext cx="0" cy="51464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 bwMode="auto">
          <a:xfrm>
            <a:off x="3365621" y="3155785"/>
            <a:ext cx="152178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3707904" y="2852936"/>
            <a:ext cx="661026" cy="6163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5" name="Obraz 4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3136" y="2212273"/>
            <a:ext cx="415260" cy="301801"/>
          </a:xfrm>
          <a:prstGeom prst="rect">
            <a:avLst/>
          </a:prstGeom>
          <a:noFill/>
          <a:ln/>
          <a:effectLst/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51920" y="1412776"/>
            <a:ext cx="417529" cy="382040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39205" y="2984237"/>
            <a:ext cx="417529" cy="382040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23728" y="2212273"/>
            <a:ext cx="453019" cy="382040"/>
          </a:xfrm>
          <a:prstGeom prst="rect">
            <a:avLst/>
          </a:prstGeom>
          <a:noFill/>
          <a:ln/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24145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4265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pole tekstowe 46"/>
          <p:cNvSpPr txBox="1"/>
          <p:nvPr/>
        </p:nvSpPr>
        <p:spPr>
          <a:xfrm>
            <a:off x="467544" y="3933056"/>
            <a:ext cx="422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If</a:t>
            </a:r>
            <a:r>
              <a:rPr lang="pl-PL" sz="2000" dirty="0" smtClean="0"/>
              <a:t> we </a:t>
            </a:r>
            <a:r>
              <a:rPr lang="pl-PL" sz="2000" dirty="0" err="1" smtClean="0"/>
              <a:t>find</a:t>
            </a:r>
            <a:r>
              <a:rPr lang="pl-PL" sz="2000" dirty="0" smtClean="0"/>
              <a:t> a </a:t>
            </a:r>
            <a:r>
              <a:rPr lang="pl-PL" sz="2000" dirty="0" err="1" smtClean="0"/>
              <a:t>simulation</a:t>
            </a:r>
            <a:r>
              <a:rPr lang="pl-PL" sz="2000" dirty="0" smtClean="0"/>
              <a:t>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channel…</a:t>
            </a:r>
            <a:endParaRPr lang="en-US" sz="2000" dirty="0"/>
          </a:p>
        </p:txBody>
      </p:sp>
      <p:cxnSp>
        <p:nvCxnSpPr>
          <p:cNvPr id="23" name="Łącznik prosty 22"/>
          <p:cNvCxnSpPr/>
          <p:nvPr/>
        </p:nvCxnSpPr>
        <p:spPr bwMode="auto">
          <a:xfrm>
            <a:off x="4499992" y="5661248"/>
            <a:ext cx="28803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"/>
  <p:tag name="PICTUREFILESIZE" val="90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\epsilon_+ \epsilon_-}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3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=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7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1-\eta}{\eta 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55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 = N \sin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414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6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"/>
  <p:tag name="PICTUREFILESIZE" val="90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approx \sqrt{\frac{1- \eta + \eta e^{-2s}}{\eta |\alpha|^2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0"/>
  <p:tag name="PICTUREFILESIZE" val="615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\rangle  -\langle n_2 \rangle  = N \cos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38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{\Delta \varphi}_{\t{squeezed}}}{{\Delta \varphi}_{\t{standard}}}&#10; \approx 0.66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2"/>
  <p:tag name="PICTUREFILESIZE" val="4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,9861"/>
  <p:tag name="ORIGINALWIDTH" val="444,6944"/>
  <p:tag name="OUTPUTDPI" val="1200"/>
  <p:tag name="LATEXADDIN" val="\documentclass{article}&#10;\usepackage{amsmath}&#10;\pagestyle{empty}&#10;\begin{document}&#10;&#10;&#10;$\eta =0.75$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(n_1,n_2) = \binom{N}{n_1} p_1^{n_1} p_2^{n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55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1 = \cos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32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2 = \sin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4"/>
  <p:tag name="PICTUREFILESIZE" val="31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= \frac{1}{\sqrt{N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9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N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5"/>
  <p:tag name="PICTUREFILESIZE" val="56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,23961"/>
  <p:tag name="ORIGINALWIDTH" val="41,99472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1$&#10;\end{document}&#10;"/>
  <p:tag name="IGUANATEXSIZE" val="20"/>
  <p:tag name="IGUANATEXCURSOR" val="556"/>
  <p:tag name="TRANSPARENCY" val="Fals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40,9824"/>
  <p:tag name="OUTPUTDPI" val="1200"/>
  <p:tag name="LATEXADDIN" val="\documentclass{article}&#10;\usepackage{amsmath}&#10;\pagestyle{empty}&#10;\begin{document}&#10;&#10;&#10;$| \psi \rangle$&#10;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48969"/>
  <p:tag name="ORIGINALWIDTH" val="50,243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2$&#10;\end{document}&#10;"/>
  <p:tag name="IGUANATEXSIZE" val="20"/>
  <p:tag name="IGUANATEXCURSOR" val="557"/>
  <p:tag name="TRANSPARENCY" val="Fals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985,3768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1}\ket{1} + \ket{2}\ket{2}\right)$&#10;\end{document}&#10;"/>
  <p:tag name="IGUANATEXSIZE" val="20"/>
  <p:tag name="IGUANATEXCURSOR" val="610"/>
  <p:tag name="TRANSPARENCY" val="Fals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8,9576"/>
  <p:tag name="ORIGINALWIDTH" val="2458,193"/>
  <p:tag name="OUTPUTDPI" val="1200"/>
  <p:tag name="LATEXADDIN" val="\documentclass[color]{slides}\pagestyle{empty}&#10;\begin{document}&#10;$p_{12} = \frac{1}{2}(1 +\cos 2\varphi)$&#10;\end{document}&#10;"/>
  <p:tag name="IGUANATEXSIZE" val="20"/>
  <p:tag name="IGUANATEXCURSOR" val="99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8,9576"/>
  <p:tag name="ORIGINALWIDTH" val="3177,353"/>
  <p:tag name="OUTPUTDPI" val="1200"/>
  <p:tag name="LATEXADDIN" val="\documentclass[color]{slides}\pagestyle{empty}&#10;\begin{document}&#10;$p_{11}+p_{22} = \frac{1}{2}(1-\cos 2\varphi)$&#10;\end{document}&#10;"/>
  <p:tag name="IGUANATEXSIZE" val="2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2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8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2}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2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2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9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1210,34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1}\ket{1} + e^{2 i \varphi} \ket{2}\ket{2}\right)$&#10;\end{document}&#10;"/>
  <p:tag name="IGUANATEXSIZE" val="20"/>
  <p:tag name="IGUANATEXCURSOR" val="600"/>
  <p:tag name="TRANSPARENCY" val="Fals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208,4739"/>
  <p:tag name="OUTPUTDPI" val="1200"/>
  <p:tag name="LATEXADDIN" val="\documentclass{article}&#10;\usepackage{amsmath}&#10;\pagestyle{empty}&#10;\begin{document}&#10;&#10;&#10;$| \psi_\varphi \rangle$&#10;&#10;\end{document}"/>
  <p:tag name="IGUANATEXSIZE" val="20"/>
  <p:tag name="IGUANATEXCURSOR" val="97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1049,86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1}^{ \otimes N} &#10;+ \ket{2}^{\otimes N}\right)$&#10;\end{document}&#10;"/>
  <p:tag name="IGUANATEXSIZE" val="20"/>
  <p:tag name="IGUANATEXCURSOR" val="622"/>
  <p:tag name="TRANSPARENCY" val="Fals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,478"/>
  <p:tag name="ORIGINALWIDTH" val="1302,58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1}^{\otimes N} + e^{ i N \varphi} \ket{2}^{\otimes N}\right)$&#10;\end{document}&#10;"/>
  <p:tag name="IGUANATEXSIZE" val="20"/>
  <p:tag name="IGUANATEXCURSOR" val="605"/>
  <p:tag name="TRANSPARENCY" val="Fals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N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235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N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1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N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9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,2261"/>
  <p:tag name="ORIGINALWIDTH" val="1017,623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ax_{\Psi}F(\ket{\Psi_\varphi}) = N^2$$&#10;\end{document}&#10;"/>
  <p:tag name="IGUANATEXSIZE" val="20"/>
  <p:tag name="IGUANATEXCURSOR" val="638"/>
  <p:tag name="TRANSPARENCY" val="Fals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 = 4 (\braket{\Psi^\prime_\varphi}{\Psi^\prime_\varphi} - &#10;|\braket{\Psi_\varphi}{\Psi^\prime_\varphi}|^2)&#10;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1"/>
  <p:tag name="PICTUREFILESIZE" val="60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^\prime_\varphi}= \frac{d}{d \varphi} \ket{\Psi_\varphi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4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{\varphi} \geq \frac{1}{\sqrt{ F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24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,24299"/>
  <p:tag name="ORIGINALWIDTH" val="62,99213"/>
  <p:tag name="OUTPUTDPI" val="1200"/>
  <p:tag name="LATEXADDIN" val="\documentclass{article}&#10;\usepackage{amsmath}&#10;\pagestyle{empty}&#10;\begin{document}&#10;&#10;&#10;$x$&#10;&#10;\end{document}"/>
  <p:tag name="IGUANATEXSIZE" val="20"/>
  <p:tag name="IGUANATEXCURSOR" val="83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}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31,721"/>
  <p:tag name="OUTPUTDPI" val="1200"/>
  <p:tag name="LATEXADDIN" val="\documentclass{article}&#10;\usepackage{amsmath}&#10;\pagestyle{empty}&#10;\begin{document}&#10;&#10;&#10;$\tilde{\varphi}(x)$&#10;&#10;\end{document}"/>
  <p:tag name="IGUANATEXSIZE" val="20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=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47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Pi_r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3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ilde{\varphi}(r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71,2411"/>
  <p:tag name="OUTPUTDPI" val="1200"/>
  <p:tag name="LATEXADDIN" val="\documentclass{article}&#10;\usepackage{amsmath}&#10;\pagestyle{empty}&#10;\begin{document}&#10;&#10;&#10;$\varphi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=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"/>
  <p:tag name="PICTUREFILESIZE" val="87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,9749"/>
  <p:tag name="ORIGINALWIDTH" val="878,8901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(\rho_\varphi) = ???$$&#10;\end{document}&#10;"/>
  <p:tag name="IGUANATEXSIZE" val="20"/>
  <p:tag name="IGUANATEXCURSOR" val="572"/>
  <p:tag name="TRANSPARENCY" val="Fals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3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rho_\varphi\right] \leq &#10;F_Q\left[\sigma_\varphi^{\otimes N}\right] = N F_Q[\sigma_\varphi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9"/>
  <p:tag name="PICTUREFILESIZE" val="686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varphi \geq \frac{1}{\sqrt{N F_Q[\sigma_\varphi]}}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453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 = \sum_{j} p_j(\varphi) \ket{j}\bra{j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6"/>
  <p:tag name="PICTUREFILESIZE" val="435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{\pm}(\varphi) = \frac{\epsilon_{\mp} &#10;\pm (\varphi-\varphi_0)}{\epsilon_++\epsilon_-}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384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\left[\rho_\varphi\right] \leq &#10;F\left[\sigma_\varphi^{\otimes N}\right] = N F[\sigma_\varphi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3"/>
  <p:tag name="PICTUREFILESIZE" val="55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(\sigma_\varphi)= \sum_{s=\pm}\frac{1}{p_s(\varphi)} &#10;\left(\frac{d p_s(\varphi)}{d\varphi}\right)^2 = \frac{1}{\epsilon_+\epsilon_-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2"/>
  <p:tag name="PICTUREFILESIZE" val="1101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\pm = &#10;\Lambda_{\varphi_0} \pm &#10; \epsilon_\pm\left.\frac{d \Lambda_\varphi}{d \varphi}\right|_{\varphi=\varphi_0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79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 = N \cos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424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 = p_+(\varphi) \Lambda_+ + p_-(\varphi)&#10; \Lambda_- + O(d\varphi^2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0"/>
  <p:tag name="PICTUREFILESIZE" val="73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verset{O(\delta\varphi)}{\approx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"/>
  <p:tag name="PICTUREFILESIZE" val="16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= p_+(\varphi)\ket{+}\bra{+} + p_-(\varphi) \ket{-}\bra{-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5"/>
  <p:tag name="PICTUREFILESIZE" val="530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9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12587</TotalTime>
  <Words>556</Words>
  <Application>Microsoft Office PowerPoint</Application>
  <PresentationFormat>Pokaz na ekranie (4:3)</PresentationFormat>
  <Paragraphs>82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Microsoft Himalaya</vt:lpstr>
      <vt:lpstr>Times</vt:lpstr>
      <vt:lpstr>Times New Roman</vt:lpstr>
      <vt:lpstr>Motyw pakietu Office</vt:lpstr>
      <vt:lpstr>Prezentacja programu PowerPoint</vt:lpstr>
      <vt:lpstr>Quantum Metrology</vt:lpstr>
      <vt:lpstr>Particle physics experiment as a quantum channel estimation problem</vt:lpstr>
      <vt:lpstr>„Classical” interferometry</vt:lpstr>
      <vt:lpstr>Prezentacja programu PowerPoint</vt:lpstr>
      <vt:lpstr>Prezentacja programu PowerPoint</vt:lpstr>
      <vt:lpstr>Quantum interferometry as a quantum channel estimation problem</vt:lpstr>
      <vt:lpstr>Optimal interferometry  in presence of losses?</vt:lpstr>
      <vt:lpstr>Channel simulation idea</vt:lpstr>
      <vt:lpstr>Channel simulation idea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demko</cp:lastModifiedBy>
  <cp:revision>521</cp:revision>
  <dcterms:created xsi:type="dcterms:W3CDTF">2011-12-06T11:47:15Z</dcterms:created>
  <dcterms:modified xsi:type="dcterms:W3CDTF">2016-11-29T16:14:25Z</dcterms:modified>
</cp:coreProperties>
</file>