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2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3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9" r:id="rId3"/>
    <p:sldId id="372" r:id="rId4"/>
    <p:sldId id="373" r:id="rId5"/>
    <p:sldId id="325" r:id="rId6"/>
    <p:sldId id="374" r:id="rId7"/>
    <p:sldId id="328" r:id="rId8"/>
    <p:sldId id="375" r:id="rId9"/>
    <p:sldId id="376" r:id="rId10"/>
    <p:sldId id="377" r:id="rId11"/>
    <p:sldId id="315" r:id="rId12"/>
    <p:sldId id="379" r:id="rId13"/>
    <p:sldId id="380" r:id="rId14"/>
    <p:sldId id="381" r:id="rId15"/>
    <p:sldId id="382" r:id="rId16"/>
    <p:sldId id="378" r:id="rId17"/>
    <p:sldId id="384" r:id="rId18"/>
    <p:sldId id="385" r:id="rId19"/>
    <p:sldId id="386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  <a:srgbClr val="CCFFCC"/>
    <a:srgbClr val="FFFF99"/>
    <a:srgbClr val="FF9900"/>
    <a:srgbClr val="FF0066"/>
    <a:srgbClr val="000000"/>
    <a:srgbClr val="FF99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1" autoAdjust="0"/>
    <p:restoredTop sz="84471" autoAdjust="0"/>
  </p:normalViewPr>
  <p:slideViewPr>
    <p:cSldViewPr>
      <p:cViewPr varScale="1">
        <p:scale>
          <a:sx n="54" d="100"/>
          <a:sy n="54" d="100"/>
        </p:scale>
        <p:origin x="1635" y="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D3B41-53A6-4C15-9060-1937514A15A3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E2119-FE5D-4871-A9FC-B06E5F5A10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64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48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30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>
          <a:xfrm>
            <a:off x="6165326" y="6374589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Faculty of Physics, University of Warsaw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l-PL" dirty="0" err="1" smtClean="0"/>
              <a:t>Faculty</a:t>
            </a:r>
            <a:r>
              <a:rPr lang="pl-PL" dirty="0" smtClean="0"/>
              <a:t> of </a:t>
            </a:r>
            <a:r>
              <a:rPr lang="pl-PL" dirty="0" err="1" smtClean="0"/>
              <a:t>Physics</a:t>
            </a:r>
            <a:r>
              <a:rPr lang="pl-PL" dirty="0" smtClean="0"/>
              <a:t>, </a:t>
            </a:r>
            <a:r>
              <a:rPr lang="pl-PL" dirty="0" err="1" smtClean="0"/>
              <a:t>University</a:t>
            </a:r>
            <a:r>
              <a:rPr lang="pl-PL" dirty="0" smtClean="0"/>
              <a:t> of Warsaw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0D3F0-7046-4356-881F-F918C2D92761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5796136" y="6356350"/>
            <a:ext cx="2890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err="1" smtClean="0"/>
              <a:t>Faculty</a:t>
            </a:r>
            <a:r>
              <a:rPr lang="pl-PL" dirty="0" smtClean="0"/>
              <a:t> of </a:t>
            </a:r>
            <a:r>
              <a:rPr lang="pl-PL" dirty="0" err="1" smtClean="0"/>
              <a:t>Physics</a:t>
            </a:r>
            <a:r>
              <a:rPr lang="pl-PL" dirty="0" smtClean="0"/>
              <a:t>, </a:t>
            </a:r>
            <a:r>
              <a:rPr lang="pl-PL" dirty="0" err="1" smtClean="0"/>
              <a:t>University</a:t>
            </a:r>
            <a:r>
              <a:rPr lang="pl-PL" dirty="0" smtClean="0"/>
              <a:t> of Warsaw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image" Target="../media/image51.png"/><Relationship Id="rId18" Type="http://schemas.openxmlformats.org/officeDocument/2006/relationships/image" Target="../media/image57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50.png"/><Relationship Id="rId17" Type="http://schemas.openxmlformats.org/officeDocument/2006/relationships/image" Target="../media/image56.png"/><Relationship Id="rId2" Type="http://schemas.openxmlformats.org/officeDocument/2006/relationships/tags" Target="../tags/tag82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2.png"/><Relationship Id="rId5" Type="http://schemas.openxmlformats.org/officeDocument/2006/relationships/tags" Target="../tags/tag85.xml"/><Relationship Id="rId15" Type="http://schemas.openxmlformats.org/officeDocument/2006/relationships/image" Target="../media/image54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58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image" Target="../media/image5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image" Target="../media/image64.png"/><Relationship Id="rId18" Type="http://schemas.openxmlformats.org/officeDocument/2006/relationships/image" Target="../media/image40.png"/><Relationship Id="rId3" Type="http://schemas.openxmlformats.org/officeDocument/2006/relationships/tags" Target="../tags/tag93.xml"/><Relationship Id="rId21" Type="http://schemas.openxmlformats.org/officeDocument/2006/relationships/image" Target="../media/image68.png"/><Relationship Id="rId7" Type="http://schemas.openxmlformats.org/officeDocument/2006/relationships/tags" Target="../tags/tag97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9.png"/><Relationship Id="rId2" Type="http://schemas.openxmlformats.org/officeDocument/2006/relationships/tags" Target="../tags/tag92.xml"/><Relationship Id="rId16" Type="http://schemas.openxmlformats.org/officeDocument/2006/relationships/image" Target="../media/image65.png"/><Relationship Id="rId20" Type="http://schemas.openxmlformats.org/officeDocument/2006/relationships/image" Target="../media/image67.pn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5" Type="http://schemas.openxmlformats.org/officeDocument/2006/relationships/tags" Target="../tags/tag95.xml"/><Relationship Id="rId15" Type="http://schemas.openxmlformats.org/officeDocument/2006/relationships/image" Target="../media/image30.png"/><Relationship Id="rId23" Type="http://schemas.openxmlformats.org/officeDocument/2006/relationships/image" Target="../media/image44.png"/><Relationship Id="rId10" Type="http://schemas.openxmlformats.org/officeDocument/2006/relationships/tags" Target="../tags/tag100.xml"/><Relationship Id="rId19" Type="http://schemas.openxmlformats.org/officeDocument/2006/relationships/image" Target="../media/image66.png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image" Target="../media/image31.png"/><Relationship Id="rId22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image" Target="../media/image30.png"/><Relationship Id="rId18" Type="http://schemas.openxmlformats.org/officeDocument/2006/relationships/image" Target="../media/image71.png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12" Type="http://schemas.openxmlformats.org/officeDocument/2006/relationships/image" Target="../media/image31.png"/><Relationship Id="rId17" Type="http://schemas.openxmlformats.org/officeDocument/2006/relationships/image" Target="../media/image70.png"/><Relationship Id="rId2" Type="http://schemas.openxmlformats.org/officeDocument/2006/relationships/tags" Target="../tags/tag103.xml"/><Relationship Id="rId16" Type="http://schemas.openxmlformats.org/officeDocument/2006/relationships/image" Target="../media/image40.png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64.png"/><Relationship Id="rId5" Type="http://schemas.openxmlformats.org/officeDocument/2006/relationships/tags" Target="../tags/tag106.xml"/><Relationship Id="rId15" Type="http://schemas.openxmlformats.org/officeDocument/2006/relationships/image" Target="../media/image39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4.png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5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74.png"/><Relationship Id="rId5" Type="http://schemas.openxmlformats.org/officeDocument/2006/relationships/tags" Target="../tags/tag115.xml"/><Relationship Id="rId10" Type="http://schemas.openxmlformats.org/officeDocument/2006/relationships/image" Target="../media/image73.png"/><Relationship Id="rId4" Type="http://schemas.openxmlformats.org/officeDocument/2006/relationships/tags" Target="../tags/tag114.xml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image" Target="../media/image77.png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image" Target="../media/image73.png"/><Relationship Id="rId17" Type="http://schemas.openxmlformats.org/officeDocument/2006/relationships/image" Target="../media/image81.png"/><Relationship Id="rId2" Type="http://schemas.openxmlformats.org/officeDocument/2006/relationships/tags" Target="../tags/tag118.xml"/><Relationship Id="rId16" Type="http://schemas.openxmlformats.org/officeDocument/2006/relationships/image" Target="../media/image80.png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66.png"/><Relationship Id="rId5" Type="http://schemas.openxmlformats.org/officeDocument/2006/relationships/tags" Target="../tags/tag121.xml"/><Relationship Id="rId15" Type="http://schemas.openxmlformats.org/officeDocument/2006/relationships/image" Target="../media/image79.png"/><Relationship Id="rId10" Type="http://schemas.openxmlformats.org/officeDocument/2006/relationships/image" Target="../media/image72.png"/><Relationship Id="rId4" Type="http://schemas.openxmlformats.org/officeDocument/2006/relationships/tags" Target="../tags/tag12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image" Target="../media/image44.png"/><Relationship Id="rId18" Type="http://schemas.openxmlformats.org/officeDocument/2006/relationships/image" Target="../media/image84.png"/><Relationship Id="rId3" Type="http://schemas.openxmlformats.org/officeDocument/2006/relationships/tags" Target="../tags/tag127.xml"/><Relationship Id="rId21" Type="http://schemas.openxmlformats.org/officeDocument/2006/relationships/image" Target="../media/image87.png"/><Relationship Id="rId7" Type="http://schemas.openxmlformats.org/officeDocument/2006/relationships/tags" Target="../tags/tag131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83.png"/><Relationship Id="rId2" Type="http://schemas.openxmlformats.org/officeDocument/2006/relationships/tags" Target="../tags/tag126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15" Type="http://schemas.openxmlformats.org/officeDocument/2006/relationships/image" Target="../media/image30.png"/><Relationship Id="rId10" Type="http://schemas.openxmlformats.org/officeDocument/2006/relationships/tags" Target="../tags/tag134.xml"/><Relationship Id="rId19" Type="http://schemas.openxmlformats.org/officeDocument/2006/relationships/image" Target="../media/image85.pn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image" Target="../media/image31.png"/><Relationship Id="rId22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7" Type="http://schemas.openxmlformats.org/officeDocument/2006/relationships/image" Target="../media/image90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66.png"/><Relationship Id="rId5" Type="http://schemas.openxmlformats.org/officeDocument/2006/relationships/image" Target="../media/image89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7" Type="http://schemas.openxmlformats.org/officeDocument/2006/relationships/image" Target="../media/image91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89.png"/><Relationship Id="rId5" Type="http://schemas.openxmlformats.org/officeDocument/2006/relationships/image" Target="../media/image66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tags" Target="../tags/tag14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6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image" Target="../media/image95.png"/><Relationship Id="rId5" Type="http://schemas.openxmlformats.org/officeDocument/2006/relationships/tags" Target="../tags/tag145.xml"/><Relationship Id="rId10" Type="http://schemas.openxmlformats.org/officeDocument/2006/relationships/image" Target="../media/image94.gif"/><Relationship Id="rId4" Type="http://schemas.openxmlformats.org/officeDocument/2006/relationships/tags" Target="../tags/tag144.xml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8.png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tags" Target="../tags/tag10.xml"/><Relationship Id="rId16" Type="http://schemas.openxmlformats.org/officeDocument/2006/relationships/image" Target="../media/image20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15.png"/><Relationship Id="rId5" Type="http://schemas.openxmlformats.org/officeDocument/2006/relationships/tags" Target="../tags/tag13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3.pn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image" Target="../media/image25.png"/><Relationship Id="rId39" Type="http://schemas.openxmlformats.org/officeDocument/2006/relationships/image" Target="../media/image35.png"/><Relationship Id="rId3" Type="http://schemas.openxmlformats.org/officeDocument/2006/relationships/tags" Target="../tags/tag20.xml"/><Relationship Id="rId21" Type="http://schemas.openxmlformats.org/officeDocument/2006/relationships/tags" Target="../tags/tag38.xml"/><Relationship Id="rId34" Type="http://schemas.openxmlformats.org/officeDocument/2006/relationships/image" Target="../media/image30.png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image" Target="../media/image24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29" Type="http://schemas.openxmlformats.org/officeDocument/2006/relationships/image" Target="../media/image9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28" Type="http://schemas.openxmlformats.org/officeDocument/2006/relationships/image" Target="../media/image7.png"/><Relationship Id="rId36" Type="http://schemas.openxmlformats.org/officeDocument/2006/relationships/image" Target="../media/image32.png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31" Type="http://schemas.openxmlformats.org/officeDocument/2006/relationships/image" Target="../media/image27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tags" Target="../tags/tag39.xml"/><Relationship Id="rId27" Type="http://schemas.openxmlformats.org/officeDocument/2006/relationships/image" Target="../media/image8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image" Target="../media/image28.png"/><Relationship Id="rId18" Type="http://schemas.openxmlformats.org/officeDocument/2006/relationships/image" Target="../media/image40.pn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8.png"/><Relationship Id="rId17" Type="http://schemas.openxmlformats.org/officeDocument/2006/relationships/image" Target="../media/image39.png"/><Relationship Id="rId2" Type="http://schemas.openxmlformats.org/officeDocument/2006/relationships/tags" Target="../tags/tag42.xml"/><Relationship Id="rId16" Type="http://schemas.openxmlformats.org/officeDocument/2006/relationships/image" Target="../media/image30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37.png"/><Relationship Id="rId5" Type="http://schemas.openxmlformats.org/officeDocument/2006/relationships/tags" Target="../tags/tag45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9.pn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notesSlide" Target="../notesSlides/notesSlide2.xml"/><Relationship Id="rId18" Type="http://schemas.openxmlformats.org/officeDocument/2006/relationships/image" Target="../media/image43.png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42.png"/><Relationship Id="rId2" Type="http://schemas.openxmlformats.org/officeDocument/2006/relationships/tags" Target="../tags/tag51.xml"/><Relationship Id="rId16" Type="http://schemas.openxmlformats.org/officeDocument/2006/relationships/image" Target="../media/image41.png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5" Type="http://schemas.openxmlformats.org/officeDocument/2006/relationships/tags" Target="../tags/tag54.xml"/><Relationship Id="rId15" Type="http://schemas.openxmlformats.org/officeDocument/2006/relationships/image" Target="../media/image24.png"/><Relationship Id="rId10" Type="http://schemas.openxmlformats.org/officeDocument/2006/relationships/tags" Target="../tags/tag59.xml"/><Relationship Id="rId19" Type="http://schemas.openxmlformats.org/officeDocument/2006/relationships/image" Target="../media/image44.png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image" Target="../media/image30.png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image" Target="../media/image31.png"/><Relationship Id="rId17" Type="http://schemas.openxmlformats.org/officeDocument/2006/relationships/image" Target="../media/image47.png"/><Relationship Id="rId2" Type="http://schemas.openxmlformats.org/officeDocument/2006/relationships/tags" Target="../tags/tag62.xml"/><Relationship Id="rId16" Type="http://schemas.openxmlformats.org/officeDocument/2006/relationships/image" Target="../media/image4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28.png"/><Relationship Id="rId5" Type="http://schemas.openxmlformats.org/officeDocument/2006/relationships/tags" Target="../tags/tag65.xml"/><Relationship Id="rId1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tags" Target="../tags/tag6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0.png"/><Relationship Id="rId3" Type="http://schemas.openxmlformats.org/officeDocument/2006/relationships/tags" Target="../tags/tag71.xml"/><Relationship Id="rId21" Type="http://schemas.openxmlformats.org/officeDocument/2006/relationships/image" Target="../media/image40.png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image" Target="../media/image31.png"/><Relationship Id="rId25" Type="http://schemas.openxmlformats.org/officeDocument/2006/relationships/image" Target="../media/image47.png"/><Relationship Id="rId2" Type="http://schemas.openxmlformats.org/officeDocument/2006/relationships/tags" Target="../tags/tag70.xml"/><Relationship Id="rId16" Type="http://schemas.openxmlformats.org/officeDocument/2006/relationships/image" Target="../media/image28.png"/><Relationship Id="rId20" Type="http://schemas.openxmlformats.org/officeDocument/2006/relationships/image" Target="../media/image39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24" Type="http://schemas.openxmlformats.org/officeDocument/2006/relationships/image" Target="../media/image51.png"/><Relationship Id="rId5" Type="http://schemas.openxmlformats.org/officeDocument/2006/relationships/tags" Target="../tags/tag73.xml"/><Relationship Id="rId15" Type="http://schemas.openxmlformats.org/officeDocument/2006/relationships/image" Target="../media/image48.png"/><Relationship Id="rId23" Type="http://schemas.openxmlformats.org/officeDocument/2006/relationships/image" Target="../media/image50.png"/><Relationship Id="rId10" Type="http://schemas.openxmlformats.org/officeDocument/2006/relationships/tags" Target="../tags/tag78.xml"/><Relationship Id="rId19" Type="http://schemas.openxmlformats.org/officeDocument/2006/relationships/image" Target="../media/image46.png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image" Target="../media/image43.png"/><Relationship Id="rId2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NLTK100407b_fot04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47" y="17502"/>
            <a:ext cx="9772140" cy="6840497"/>
          </a:xfrm>
          <a:prstGeom prst="rect">
            <a:avLst/>
          </a:prstGeom>
        </p:spPr>
      </p:pic>
      <p:sp>
        <p:nvSpPr>
          <p:cNvPr id="37" name="Prostokąt 36"/>
          <p:cNvSpPr/>
          <p:nvPr/>
        </p:nvSpPr>
        <p:spPr>
          <a:xfrm>
            <a:off x="0" y="188640"/>
            <a:ext cx="914400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dirty="0" err="1" smtClean="0">
                <a:solidFill>
                  <a:schemeClr val="bg1"/>
                </a:solidFill>
              </a:rPr>
              <a:t>Adaptive</a:t>
            </a:r>
            <a:r>
              <a:rPr lang="pl-PL" sz="6000" dirty="0" smtClean="0">
                <a:solidFill>
                  <a:schemeClr val="bg1"/>
                </a:solidFill>
              </a:rPr>
              <a:t> Quantum </a:t>
            </a:r>
            <a:r>
              <a:rPr lang="pl-PL" sz="6000" dirty="0" err="1" smtClean="0">
                <a:solidFill>
                  <a:schemeClr val="bg1"/>
                </a:solidFill>
              </a:rPr>
              <a:t>Metrology</a:t>
            </a:r>
            <a:r>
              <a:rPr lang="pl-PL" sz="6000" dirty="0" smtClean="0">
                <a:solidFill>
                  <a:schemeClr val="bg1"/>
                </a:solidFill>
              </a:rPr>
              <a:t> </a:t>
            </a:r>
            <a:r>
              <a:rPr lang="pl-PL" sz="6000" dirty="0" err="1" smtClean="0">
                <a:solidFill>
                  <a:schemeClr val="bg1"/>
                </a:solidFill>
              </a:rPr>
              <a:t>under</a:t>
            </a:r>
            <a:r>
              <a:rPr lang="pl-PL" sz="6000" dirty="0" smtClean="0">
                <a:solidFill>
                  <a:schemeClr val="bg1"/>
                </a:solidFill>
              </a:rPr>
              <a:t> </a:t>
            </a:r>
            <a:r>
              <a:rPr lang="pl-PL" sz="6000" dirty="0" err="1" smtClean="0">
                <a:solidFill>
                  <a:schemeClr val="bg1"/>
                </a:solidFill>
              </a:rPr>
              <a:t>general</a:t>
            </a:r>
            <a:r>
              <a:rPr lang="pl-PL" sz="6000" dirty="0" smtClean="0">
                <a:solidFill>
                  <a:schemeClr val="bg1"/>
                </a:solidFill>
              </a:rPr>
              <a:t> </a:t>
            </a:r>
            <a:r>
              <a:rPr lang="pl-PL" sz="6000" dirty="0" err="1" smtClean="0">
                <a:solidFill>
                  <a:schemeClr val="bg1"/>
                </a:solidFill>
              </a:rPr>
              <a:t>Markovian</a:t>
            </a:r>
            <a:r>
              <a:rPr lang="pl-PL" sz="6000" dirty="0" smtClean="0">
                <a:solidFill>
                  <a:schemeClr val="bg1"/>
                </a:solidFill>
              </a:rPr>
              <a:t> </a:t>
            </a:r>
            <a:r>
              <a:rPr lang="pl-PL" sz="6000" dirty="0" err="1" smtClean="0">
                <a:solidFill>
                  <a:schemeClr val="bg1"/>
                </a:solidFill>
              </a:rPr>
              <a:t>noise</a:t>
            </a:r>
            <a:r>
              <a:rPr lang="pl-PL" sz="6000" dirty="0" smtClean="0">
                <a:solidFill>
                  <a:schemeClr val="bg1"/>
                </a:solidFill>
              </a:rPr>
              <a:t/>
            </a:r>
            <a:br>
              <a:rPr lang="pl-PL" sz="6000" dirty="0" smtClean="0">
                <a:solidFill>
                  <a:schemeClr val="bg1"/>
                </a:solidFill>
              </a:rPr>
            </a:br>
            <a:r>
              <a:rPr lang="pl-PL" sz="2800" dirty="0">
                <a:solidFill>
                  <a:schemeClr val="bg1"/>
                </a:solidFill>
              </a:rPr>
              <a:t>(arxiv:1704.06280)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15516" y="3573016"/>
            <a:ext cx="8712968" cy="453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pl-PL" sz="2200" u="sng" dirty="0" smtClean="0">
                <a:solidFill>
                  <a:schemeClr val="bg1"/>
                </a:solidFill>
              </a:rPr>
              <a:t>R. Demkowicz-Dobrzański</a:t>
            </a:r>
            <a:r>
              <a:rPr lang="pl-PL" sz="2200" u="sng" baseline="30000" dirty="0" smtClean="0">
                <a:solidFill>
                  <a:schemeClr val="bg1"/>
                </a:solidFill>
              </a:rPr>
              <a:t>1</a:t>
            </a:r>
            <a:r>
              <a:rPr lang="pl-PL" sz="2200" dirty="0" smtClean="0">
                <a:solidFill>
                  <a:schemeClr val="bg1"/>
                </a:solidFill>
              </a:rPr>
              <a:t>, J. Czajkowski</a:t>
            </a:r>
            <a:r>
              <a:rPr lang="pl-PL" sz="2200" baseline="30000" dirty="0" smtClean="0">
                <a:solidFill>
                  <a:schemeClr val="bg1"/>
                </a:solidFill>
              </a:rPr>
              <a:t>1</a:t>
            </a:r>
            <a:r>
              <a:rPr lang="pl-PL" sz="2200" dirty="0" smtClean="0">
                <a:solidFill>
                  <a:schemeClr val="bg1"/>
                </a:solidFill>
              </a:rPr>
              <a:t>, P. Sekatski</a:t>
            </a:r>
            <a:r>
              <a:rPr lang="pl-PL" sz="2200" baseline="30000" dirty="0" smtClean="0">
                <a:solidFill>
                  <a:schemeClr val="bg1"/>
                </a:solidFill>
              </a:rPr>
              <a:t>2</a:t>
            </a:r>
            <a:r>
              <a:rPr lang="pl-PL" sz="2200" dirty="0" smtClean="0">
                <a:solidFill>
                  <a:schemeClr val="bg1"/>
                </a:solidFill>
              </a:rPr>
              <a:t/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/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J. Kołodyński</a:t>
            </a:r>
            <a:r>
              <a:rPr lang="pl-PL" sz="2200" baseline="30000" dirty="0" smtClean="0">
                <a:solidFill>
                  <a:schemeClr val="bg1"/>
                </a:solidFill>
              </a:rPr>
              <a:t>1</a:t>
            </a:r>
            <a:r>
              <a:rPr lang="pl-PL" sz="2200" dirty="0" smtClean="0">
                <a:solidFill>
                  <a:schemeClr val="bg1"/>
                </a:solidFill>
              </a:rPr>
              <a:t>, K. Banaszek</a:t>
            </a:r>
            <a:r>
              <a:rPr lang="pl-PL" sz="2200" baseline="30000" dirty="0" smtClean="0">
                <a:solidFill>
                  <a:schemeClr val="bg1"/>
                </a:solidFill>
              </a:rPr>
              <a:t>1</a:t>
            </a:r>
            <a:r>
              <a:rPr lang="pl-PL" sz="2200" dirty="0" smtClean="0">
                <a:solidFill>
                  <a:schemeClr val="bg1"/>
                </a:solidFill>
              </a:rPr>
              <a:t>, M. Guta</a:t>
            </a:r>
            <a:r>
              <a:rPr lang="pl-PL" sz="2200" baseline="30000" dirty="0">
                <a:solidFill>
                  <a:schemeClr val="bg1"/>
                </a:solidFill>
              </a:rPr>
              <a:t>3</a:t>
            </a:r>
            <a:r>
              <a:rPr lang="pl-PL" sz="2200" dirty="0" smtClean="0">
                <a:solidFill>
                  <a:schemeClr val="bg1"/>
                </a:solidFill>
              </a:rPr>
              <a:t>, R. Schnabel</a:t>
            </a:r>
            <a:r>
              <a:rPr lang="pl-PL" sz="2200" baseline="30000" dirty="0">
                <a:solidFill>
                  <a:schemeClr val="bg1"/>
                </a:solidFill>
              </a:rPr>
              <a:t>4</a:t>
            </a:r>
            <a:r>
              <a:rPr lang="pl-PL" sz="2200" baseline="30000" dirty="0" smtClean="0">
                <a:solidFill>
                  <a:schemeClr val="bg1"/>
                </a:solidFill>
              </a:rPr>
              <a:t>,</a:t>
            </a:r>
            <a:r>
              <a:rPr lang="pl-PL" sz="2200" dirty="0" smtClean="0">
                <a:solidFill>
                  <a:schemeClr val="bg1"/>
                </a:solidFill>
              </a:rPr>
              <a:t>, L. </a:t>
            </a:r>
            <a:r>
              <a:rPr lang="pl-PL" sz="2200" dirty="0" err="1" smtClean="0">
                <a:solidFill>
                  <a:schemeClr val="bg1"/>
                </a:solidFill>
              </a:rPr>
              <a:t>Maccone</a:t>
            </a: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baseline="30000" dirty="0" smtClean="0">
                <a:solidFill>
                  <a:schemeClr val="bg1"/>
                </a:solidFill>
              </a:rPr>
              <a:t>5</a:t>
            </a:r>
            <a:br>
              <a:rPr lang="pl-PL" sz="2200" baseline="30000" dirty="0" smtClean="0">
                <a:solidFill>
                  <a:schemeClr val="bg1"/>
                </a:solidFill>
              </a:rPr>
            </a:br>
            <a:endParaRPr lang="pl-PL" sz="2200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pl-PL" sz="1900" i="1" baseline="30000" dirty="0" smtClean="0">
                <a:solidFill>
                  <a:schemeClr val="bg1"/>
                </a:solidFill>
              </a:rPr>
              <a:t>1</a:t>
            </a:r>
            <a:r>
              <a:rPr lang="pl-PL" sz="1900" i="1" dirty="0" smtClean="0">
                <a:solidFill>
                  <a:schemeClr val="bg1"/>
                </a:solidFill>
              </a:rPr>
              <a:t>Faculty of </a:t>
            </a:r>
            <a:r>
              <a:rPr lang="pl-PL" sz="1900" i="1" dirty="0" err="1" smtClean="0">
                <a:solidFill>
                  <a:schemeClr val="bg1"/>
                </a:solidFill>
              </a:rPr>
              <a:t>Physics</a:t>
            </a:r>
            <a:r>
              <a:rPr lang="pl-PL" sz="1900" i="1" dirty="0" smtClean="0">
                <a:solidFill>
                  <a:schemeClr val="bg1"/>
                </a:solidFill>
              </a:rPr>
              <a:t>, University of Warsaw, Poland</a:t>
            </a:r>
          </a:p>
          <a:p>
            <a:pPr algn="ctr">
              <a:spcBef>
                <a:spcPct val="20000"/>
              </a:spcBef>
              <a:defRPr/>
            </a:pPr>
            <a:r>
              <a:rPr lang="pl-PL" sz="1900" i="1" baseline="30000" dirty="0" smtClean="0">
                <a:solidFill>
                  <a:schemeClr val="bg1"/>
                </a:solidFill>
              </a:rPr>
              <a:t>2</a:t>
            </a:r>
            <a:r>
              <a:rPr lang="pl-PL" sz="1900" i="1" dirty="0" smtClean="0">
                <a:solidFill>
                  <a:schemeClr val="bg1"/>
                </a:solidFill>
              </a:rPr>
              <a:t>In</a:t>
            </a:r>
            <a:r>
              <a:rPr lang="de-DE" sz="1900" i="1" dirty="0" err="1" smtClean="0">
                <a:solidFill>
                  <a:schemeClr val="bg1"/>
                </a:solidFill>
              </a:rPr>
              <a:t>stitut</a:t>
            </a:r>
            <a:r>
              <a:rPr lang="de-DE" sz="1900" i="1" dirty="0" smtClean="0">
                <a:solidFill>
                  <a:schemeClr val="bg1"/>
                </a:solidFill>
              </a:rPr>
              <a:t> </a:t>
            </a:r>
            <a:r>
              <a:rPr lang="de-DE" sz="1900" i="1" dirty="0" err="1">
                <a:solidFill>
                  <a:schemeClr val="bg1"/>
                </a:solidFill>
              </a:rPr>
              <a:t>fur</a:t>
            </a:r>
            <a:r>
              <a:rPr lang="de-DE" sz="1900" i="1" dirty="0">
                <a:solidFill>
                  <a:schemeClr val="bg1"/>
                </a:solidFill>
              </a:rPr>
              <a:t> Theoretische Physik, </a:t>
            </a:r>
            <a:r>
              <a:rPr lang="de-DE" sz="1900" i="1" dirty="0" err="1" smtClean="0">
                <a:solidFill>
                  <a:schemeClr val="bg1"/>
                </a:solidFill>
              </a:rPr>
              <a:t>Universitat</a:t>
            </a:r>
            <a:r>
              <a:rPr lang="de-DE" sz="1900" i="1" dirty="0" smtClean="0">
                <a:solidFill>
                  <a:schemeClr val="bg1"/>
                </a:solidFill>
              </a:rPr>
              <a:t> Innsbruck, Austria</a:t>
            </a:r>
            <a:endParaRPr lang="pl-PL" sz="1900" i="1" dirty="0" smtClean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pl-PL" sz="19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1900" i="1" dirty="0" smtClean="0">
                <a:solidFill>
                  <a:schemeClr val="bg1"/>
                </a:solidFill>
              </a:rPr>
              <a:t>School of Mathematical Sciences</a:t>
            </a:r>
            <a:r>
              <a:rPr lang="pl-PL" sz="1900" i="1" dirty="0" smtClean="0">
                <a:solidFill>
                  <a:schemeClr val="bg1"/>
                </a:solidFill>
              </a:rPr>
              <a:t>, </a:t>
            </a:r>
            <a:r>
              <a:rPr lang="en-US" sz="1900" i="1" dirty="0" smtClean="0">
                <a:solidFill>
                  <a:schemeClr val="bg1"/>
                </a:solidFill>
              </a:rPr>
              <a:t>University of Nottingham</a:t>
            </a:r>
            <a:r>
              <a:rPr lang="pl-PL" sz="1900" i="1" dirty="0" smtClean="0">
                <a:solidFill>
                  <a:schemeClr val="bg1"/>
                </a:solidFill>
              </a:rPr>
              <a:t>, United </a:t>
            </a:r>
            <a:r>
              <a:rPr lang="pl-PL" sz="1900" i="1" dirty="0" err="1" smtClean="0">
                <a:solidFill>
                  <a:schemeClr val="bg1"/>
                </a:solidFill>
              </a:rPr>
              <a:t>Kingdom</a:t>
            </a:r>
            <a:endParaRPr lang="pl-PL" sz="1900" i="1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pl-PL" sz="1900" baseline="30000" dirty="0" smtClean="0">
                <a:solidFill>
                  <a:schemeClr val="bg1"/>
                </a:solidFill>
              </a:rPr>
              <a:t>4</a:t>
            </a:r>
            <a:r>
              <a:rPr lang="pl-PL" sz="1900" i="1" dirty="0" smtClean="0">
                <a:solidFill>
                  <a:schemeClr val="bg1"/>
                </a:solidFill>
              </a:rPr>
              <a:t>Max-Planck-Institut fur </a:t>
            </a:r>
            <a:r>
              <a:rPr lang="pl-PL" sz="1900" i="1" dirty="0" err="1" smtClean="0">
                <a:solidFill>
                  <a:schemeClr val="bg1"/>
                </a:solidFill>
              </a:rPr>
              <a:t>Gravitationsphysik</a:t>
            </a:r>
            <a:r>
              <a:rPr lang="pl-PL" sz="1900" i="1" dirty="0" smtClean="0">
                <a:solidFill>
                  <a:schemeClr val="bg1"/>
                </a:solidFill>
              </a:rPr>
              <a:t>, </a:t>
            </a:r>
            <a:r>
              <a:rPr lang="pl-PL" sz="1900" i="1" dirty="0" err="1" smtClean="0">
                <a:solidFill>
                  <a:schemeClr val="bg1"/>
                </a:solidFill>
              </a:rPr>
              <a:t>Hannover</a:t>
            </a:r>
            <a:r>
              <a:rPr lang="pl-PL" sz="1900" i="1" dirty="0" smtClean="0">
                <a:solidFill>
                  <a:schemeClr val="bg1"/>
                </a:solidFill>
              </a:rPr>
              <a:t>, Germany</a:t>
            </a:r>
          </a:p>
          <a:p>
            <a:pPr algn="ctr">
              <a:spcBef>
                <a:spcPct val="20000"/>
              </a:spcBef>
              <a:defRPr/>
            </a:pPr>
            <a:r>
              <a:rPr lang="pl-PL" sz="1900" i="1" baseline="30000" dirty="0" smtClean="0">
                <a:solidFill>
                  <a:schemeClr val="bg1"/>
                </a:solidFill>
              </a:rPr>
              <a:t>5</a:t>
            </a:r>
            <a:r>
              <a:rPr lang="it-IT" sz="1900" i="1" dirty="0" smtClean="0">
                <a:solidFill>
                  <a:schemeClr val="bg1"/>
                </a:solidFill>
              </a:rPr>
              <a:t> Universit`a di Pavia, Italy.</a:t>
            </a:r>
          </a:p>
          <a:p>
            <a:pPr algn="ctr">
              <a:spcBef>
                <a:spcPct val="20000"/>
              </a:spcBef>
              <a:defRPr/>
            </a:pPr>
            <a:endParaRPr lang="pl-PL" sz="1900" i="1" dirty="0" smtClean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pl-PL" sz="1900" i="1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pl-PL" sz="1900" i="1" dirty="0" smtClean="0">
                <a:solidFill>
                  <a:schemeClr val="bg1"/>
                </a:solidFill>
              </a:rPr>
              <a:t/>
            </a:r>
            <a:br>
              <a:rPr lang="pl-PL" sz="1900" i="1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547664" y="1142564"/>
            <a:ext cx="5688632" cy="16565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err="1" smtClean="0">
                <a:latin typeface="+mj-lt"/>
                <a:ea typeface="+mj-ea"/>
                <a:cs typeface="+mj-cs"/>
              </a:rPr>
              <a:t>Generic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loss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of Heisenberg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scaling</a:t>
            </a:r>
            <a:endParaRPr kumimoji="0" lang="en-GB" sz="31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Obraz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72678"/>
            <a:ext cx="3739688" cy="598157"/>
          </a:xfrm>
          <a:prstGeom prst="rect">
            <a:avLst/>
          </a:prstGeom>
          <a:noFill/>
          <a:ln/>
          <a:effectLst/>
        </p:spPr>
      </p:pic>
      <p:pic>
        <p:nvPicPr>
          <p:cNvPr id="7" name="Obraz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39561"/>
            <a:ext cx="1911667" cy="611798"/>
          </a:xfrm>
          <a:prstGeom prst="rect">
            <a:avLst/>
          </a:prstGeom>
          <a:noFill/>
          <a:ln/>
          <a:effectLst/>
        </p:spPr>
      </p:pic>
      <p:pic>
        <p:nvPicPr>
          <p:cNvPr id="10" name="Obraz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9315"/>
            <a:ext cx="1909739" cy="612290"/>
          </a:xfrm>
          <a:prstGeom prst="rect">
            <a:avLst/>
          </a:prstGeom>
          <a:noFill/>
          <a:ln/>
          <a:effectLst/>
        </p:spPr>
      </p:pic>
      <p:sp>
        <p:nvSpPr>
          <p:cNvPr id="46" name="pole tekstowe 45"/>
          <p:cNvSpPr txBox="1"/>
          <p:nvPr/>
        </p:nvSpPr>
        <p:spPr>
          <a:xfrm>
            <a:off x="-41360" y="2872368"/>
            <a:ext cx="8789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 smtClean="0">
                <a:sym typeface="Symbol" panose="05050102010706020507" pitchFamily="18" charset="2"/>
              </a:rPr>
              <a:t></a:t>
            </a:r>
            <a:r>
              <a:rPr lang="pl-PL" sz="2000" dirty="0" smtClean="0">
                <a:sym typeface="Symbol" panose="05050102010706020507" pitchFamily="18" charset="2"/>
              </a:rPr>
              <a:t> </a:t>
            </a:r>
            <a:r>
              <a:rPr lang="pl-PL" sz="2000" dirty="0" err="1">
                <a:sym typeface="Symbol" panose="05050102010706020507" pitchFamily="18" charset="2"/>
              </a:rPr>
              <a:t>c</a:t>
            </a:r>
            <a:r>
              <a:rPr lang="pl-PL" sz="2000" dirty="0" err="1" smtClean="0">
                <a:sym typeface="Symbol" panose="05050102010706020507" pitchFamily="18" charset="2"/>
              </a:rPr>
              <a:t>an</a:t>
            </a:r>
            <a:r>
              <a:rPr lang="pl-PL" sz="2000" dirty="0" smtClean="0">
                <a:sym typeface="Symbol" panose="05050102010706020507" pitchFamily="18" charset="2"/>
              </a:rPr>
              <a:t> be </a:t>
            </a:r>
            <a:r>
              <a:rPr lang="pl-PL" sz="2000" dirty="0" err="1" smtClean="0">
                <a:sym typeface="Symbol" panose="05050102010706020507" pitchFamily="18" charset="2"/>
              </a:rPr>
              <a:t>made</a:t>
            </a:r>
            <a:r>
              <a:rPr lang="pl-PL" sz="2000" dirty="0" smtClean="0">
                <a:sym typeface="Symbol" panose="05050102010706020507" pitchFamily="18" charset="2"/>
              </a:rPr>
              <a:t> zero for </a:t>
            </a:r>
            <a:r>
              <a:rPr lang="pl-PL" sz="2000" dirty="0" err="1" smtClean="0">
                <a:sym typeface="Symbol" panose="05050102010706020507" pitchFamily="18" charset="2"/>
              </a:rPr>
              <a:t>all</a:t>
            </a:r>
            <a:r>
              <a:rPr lang="pl-PL" sz="2000" dirty="0" smtClean="0">
                <a:sym typeface="Symbol" panose="05050102010706020507" pitchFamily="18" charset="2"/>
              </a:rPr>
              <a:t> </a:t>
            </a:r>
            <a:r>
              <a:rPr lang="pl-PL" sz="2000" dirty="0" err="1" smtClean="0">
                <a:sym typeface="Symbol" panose="05050102010706020507" pitchFamily="18" charset="2"/>
              </a:rPr>
              <a:t>full-rank</a:t>
            </a:r>
            <a:r>
              <a:rPr lang="pl-PL" sz="2000" dirty="0" smtClean="0">
                <a:sym typeface="Symbol" panose="05050102010706020507" pitchFamily="18" charset="2"/>
              </a:rPr>
              <a:t> </a:t>
            </a:r>
            <a:r>
              <a:rPr lang="pl-PL" sz="2000" dirty="0" err="1" smtClean="0">
                <a:sym typeface="Symbol" panose="05050102010706020507" pitchFamily="18" charset="2"/>
              </a:rPr>
              <a:t>channels</a:t>
            </a:r>
            <a:r>
              <a:rPr lang="pl-PL" sz="2000" dirty="0" smtClean="0">
                <a:sym typeface="Symbol" panose="05050102010706020507" pitchFamily="18" charset="2"/>
              </a:rPr>
              <a:t/>
            </a:r>
            <a:br>
              <a:rPr lang="pl-PL" sz="2000" dirty="0" smtClean="0">
                <a:sym typeface="Symbol" panose="05050102010706020507" pitchFamily="18" charset="2"/>
              </a:rPr>
            </a:br>
            <a:r>
              <a:rPr lang="pl-PL" sz="2000" dirty="0" err="1" smtClean="0">
                <a:sym typeface="Symbol" panose="05050102010706020507" pitchFamily="18" charset="2"/>
              </a:rPr>
              <a:t>bound</a:t>
            </a:r>
            <a:r>
              <a:rPr lang="pl-PL" sz="2000" dirty="0" smtClean="0">
                <a:sym typeface="Symbol" panose="05050102010706020507" pitchFamily="18" charset="2"/>
              </a:rPr>
              <a:t> </a:t>
            </a:r>
            <a:r>
              <a:rPr lang="pl-PL" sz="2000" dirty="0" err="1">
                <a:sym typeface="Symbol" panose="05050102010706020507" pitchFamily="18" charset="2"/>
              </a:rPr>
              <a:t>c</a:t>
            </a:r>
            <a:r>
              <a:rPr lang="pl-PL" sz="2000" dirty="0" err="1" smtClean="0">
                <a:sym typeface="Symbol" panose="05050102010706020507" pitchFamily="18" charset="2"/>
              </a:rPr>
              <a:t>an</a:t>
            </a:r>
            <a:r>
              <a:rPr lang="pl-PL" sz="2000" dirty="0" smtClean="0">
                <a:sym typeface="Symbol" panose="05050102010706020507" pitchFamily="18" charset="2"/>
              </a:rPr>
              <a:t> be </a:t>
            </a:r>
            <a:r>
              <a:rPr lang="pl-PL" sz="2000" dirty="0" err="1" smtClean="0">
                <a:sym typeface="Symbol" panose="05050102010706020507" pitchFamily="18" charset="2"/>
              </a:rPr>
              <a:t>effectively</a:t>
            </a:r>
            <a:r>
              <a:rPr lang="pl-PL" sz="2000" dirty="0" smtClean="0">
                <a:sym typeface="Symbol" panose="05050102010706020507" pitchFamily="18" charset="2"/>
              </a:rPr>
              <a:t> </a:t>
            </a:r>
            <a:r>
              <a:rPr lang="pl-PL" sz="2000" dirty="0" err="1" smtClean="0">
                <a:sym typeface="Symbol" panose="05050102010706020507" pitchFamily="18" charset="2"/>
              </a:rPr>
              <a:t>determined</a:t>
            </a:r>
            <a:r>
              <a:rPr lang="pl-PL" sz="2000" dirty="0" smtClean="0">
                <a:sym typeface="Symbol" panose="05050102010706020507" pitchFamily="18" charset="2"/>
              </a:rPr>
              <a:t> via </a:t>
            </a:r>
            <a:r>
              <a:rPr lang="pl-PL" sz="2000" dirty="0" err="1" smtClean="0">
                <a:sym typeface="Symbol" panose="05050102010706020507" pitchFamily="18" charset="2"/>
              </a:rPr>
              <a:t>semi-definite</a:t>
            </a:r>
            <a:r>
              <a:rPr lang="pl-PL" sz="2000" dirty="0" smtClean="0">
                <a:sym typeface="Symbol" panose="05050102010706020507" pitchFamily="18" charset="2"/>
              </a:rPr>
              <a:t> </a:t>
            </a:r>
            <a:r>
              <a:rPr lang="pl-PL" sz="2000" dirty="0" err="1" smtClean="0">
                <a:sym typeface="Symbol" panose="05050102010706020507" pitchFamily="18" charset="2"/>
              </a:rPr>
              <a:t>programming</a:t>
            </a:r>
            <a:r>
              <a:rPr lang="pl-PL" sz="2000" dirty="0" smtClean="0">
                <a:sym typeface="Symbol" panose="05050102010706020507" pitchFamily="18" charset="2"/>
              </a:rPr>
              <a:t> </a:t>
            </a:r>
            <a:endParaRPr lang="en-US" sz="2000" dirty="0"/>
          </a:p>
        </p:txBody>
      </p:sp>
      <p:grpSp>
        <p:nvGrpSpPr>
          <p:cNvPr id="47" name="Grupa 46"/>
          <p:cNvGrpSpPr/>
          <p:nvPr/>
        </p:nvGrpSpPr>
        <p:grpSpPr>
          <a:xfrm>
            <a:off x="827584" y="4437112"/>
            <a:ext cx="1962152" cy="1324497"/>
            <a:chOff x="1259632" y="2134298"/>
            <a:chExt cx="1962152" cy="1324497"/>
          </a:xfrm>
        </p:grpSpPr>
        <p:pic>
          <p:nvPicPr>
            <p:cNvPr id="48" name="Obraz 47" descr="spheres.tif"/>
            <p:cNvPicPr>
              <a:picLocks noChangeAspect="1"/>
            </p:cNvPicPr>
            <p:nvPr/>
          </p:nvPicPr>
          <p:blipFill>
            <a:blip r:embed="rId14" cstate="print"/>
            <a:srcRect l="69897"/>
            <a:stretch>
              <a:fillRect/>
            </a:stretch>
          </p:blipFill>
          <p:spPr>
            <a:xfrm>
              <a:off x="1259632" y="2134298"/>
              <a:ext cx="1962152" cy="1324497"/>
            </a:xfrm>
            <a:prstGeom prst="rect">
              <a:avLst/>
            </a:prstGeom>
          </p:spPr>
        </p:pic>
        <p:sp>
          <p:nvSpPr>
            <p:cNvPr id="49" name="Prostokąt 48"/>
            <p:cNvSpPr/>
            <p:nvPr/>
          </p:nvSpPr>
          <p:spPr>
            <a:xfrm>
              <a:off x="1388762" y="2134298"/>
              <a:ext cx="322825" cy="180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upa 49"/>
          <p:cNvGrpSpPr/>
          <p:nvPr/>
        </p:nvGrpSpPr>
        <p:grpSpPr>
          <a:xfrm>
            <a:off x="6948264" y="4437112"/>
            <a:ext cx="1496741" cy="1324497"/>
            <a:chOff x="7380312" y="2134298"/>
            <a:chExt cx="1496741" cy="1324497"/>
          </a:xfrm>
        </p:grpSpPr>
        <p:pic>
          <p:nvPicPr>
            <p:cNvPr id="51" name="Obraz 50" descr="spheres.tif"/>
            <p:cNvPicPr>
              <a:picLocks noChangeAspect="1"/>
            </p:cNvPicPr>
            <p:nvPr/>
          </p:nvPicPr>
          <p:blipFill>
            <a:blip r:embed="rId14" cstate="print"/>
            <a:srcRect l="46974" r="30063"/>
            <a:stretch>
              <a:fillRect/>
            </a:stretch>
          </p:blipFill>
          <p:spPr>
            <a:xfrm>
              <a:off x="7380312" y="2134298"/>
              <a:ext cx="1496741" cy="1324497"/>
            </a:xfrm>
            <a:prstGeom prst="rect">
              <a:avLst/>
            </a:prstGeom>
          </p:spPr>
        </p:pic>
        <p:sp>
          <p:nvSpPr>
            <p:cNvPr id="52" name="Prostokąt 51"/>
            <p:cNvSpPr/>
            <p:nvPr/>
          </p:nvSpPr>
          <p:spPr>
            <a:xfrm>
              <a:off x="7380312" y="2134298"/>
              <a:ext cx="322825" cy="180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upa 52"/>
          <p:cNvGrpSpPr/>
          <p:nvPr/>
        </p:nvGrpSpPr>
        <p:grpSpPr>
          <a:xfrm>
            <a:off x="5076056" y="4437112"/>
            <a:ext cx="1438724" cy="1324497"/>
            <a:chOff x="5508104" y="2134298"/>
            <a:chExt cx="1438724" cy="1324497"/>
          </a:xfrm>
        </p:grpSpPr>
        <p:pic>
          <p:nvPicPr>
            <p:cNvPr id="54" name="Obraz 53" descr="spheres.tif"/>
            <p:cNvPicPr>
              <a:picLocks noChangeAspect="1"/>
            </p:cNvPicPr>
            <p:nvPr/>
          </p:nvPicPr>
          <p:blipFill>
            <a:blip r:embed="rId14" cstate="print"/>
            <a:srcRect r="78916"/>
            <a:stretch>
              <a:fillRect/>
            </a:stretch>
          </p:blipFill>
          <p:spPr>
            <a:xfrm>
              <a:off x="5572669" y="2134298"/>
              <a:ext cx="1374159" cy="1324497"/>
            </a:xfrm>
            <a:prstGeom prst="rect">
              <a:avLst/>
            </a:prstGeom>
          </p:spPr>
        </p:pic>
        <p:sp>
          <p:nvSpPr>
            <p:cNvPr id="55" name="Prostokąt 54"/>
            <p:cNvSpPr/>
            <p:nvPr/>
          </p:nvSpPr>
          <p:spPr>
            <a:xfrm>
              <a:off x="5508104" y="2134298"/>
              <a:ext cx="322825" cy="180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upa 55"/>
          <p:cNvGrpSpPr/>
          <p:nvPr/>
        </p:nvGrpSpPr>
        <p:grpSpPr>
          <a:xfrm>
            <a:off x="3059832" y="4437112"/>
            <a:ext cx="1561204" cy="1324497"/>
            <a:chOff x="3491880" y="2134298"/>
            <a:chExt cx="1561204" cy="1324497"/>
          </a:xfrm>
        </p:grpSpPr>
        <p:pic>
          <p:nvPicPr>
            <p:cNvPr id="57" name="Obraz 56" descr="spheres.tif"/>
            <p:cNvPicPr>
              <a:picLocks noChangeAspect="1"/>
            </p:cNvPicPr>
            <p:nvPr/>
          </p:nvPicPr>
          <p:blipFill>
            <a:blip r:embed="rId14" cstate="print"/>
            <a:srcRect l="24426" r="52610"/>
            <a:stretch>
              <a:fillRect/>
            </a:stretch>
          </p:blipFill>
          <p:spPr>
            <a:xfrm>
              <a:off x="3556445" y="2134298"/>
              <a:ext cx="1496639" cy="1324497"/>
            </a:xfrm>
            <a:prstGeom prst="rect">
              <a:avLst/>
            </a:prstGeom>
          </p:spPr>
        </p:pic>
        <p:sp>
          <p:nvSpPr>
            <p:cNvPr id="59" name="Prostokąt 58"/>
            <p:cNvSpPr/>
            <p:nvPr/>
          </p:nvSpPr>
          <p:spPr>
            <a:xfrm>
              <a:off x="3491880" y="2134298"/>
              <a:ext cx="322825" cy="180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Obraz 5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315706" y="5755592"/>
            <a:ext cx="1123175" cy="502932"/>
          </a:xfrm>
          <a:prstGeom prst="rect">
            <a:avLst/>
          </a:prstGeom>
          <a:noFill/>
          <a:ln/>
          <a:effectLst/>
        </p:spPr>
      </p:pic>
      <p:pic>
        <p:nvPicPr>
          <p:cNvPr id="61" name="Obraz 60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899882" y="5755592"/>
            <a:ext cx="1858406" cy="502932"/>
          </a:xfrm>
          <a:prstGeom prst="rect">
            <a:avLst/>
          </a:prstGeom>
          <a:noFill/>
          <a:ln/>
          <a:effectLst/>
        </p:spPr>
      </p:pic>
      <p:pic>
        <p:nvPicPr>
          <p:cNvPr id="62" name="Obraz 61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227474" y="5755592"/>
            <a:ext cx="1025963" cy="484516"/>
          </a:xfrm>
          <a:prstGeom prst="rect">
            <a:avLst/>
          </a:prstGeom>
          <a:noFill/>
          <a:ln/>
          <a:effectLst/>
        </p:spPr>
      </p:pic>
      <p:pic>
        <p:nvPicPr>
          <p:cNvPr id="63" name="Obraz 62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32130" y="5827600"/>
            <a:ext cx="1181215" cy="484333"/>
          </a:xfrm>
          <a:prstGeom prst="rect">
            <a:avLst/>
          </a:prstGeom>
          <a:noFill/>
          <a:ln/>
          <a:effectLst/>
        </p:spPr>
      </p:pic>
      <p:pic>
        <p:nvPicPr>
          <p:cNvPr id="3" name="Obraz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0" y="4891496"/>
            <a:ext cx="527238" cy="254476"/>
          </a:xfrm>
          <a:prstGeom prst="rect">
            <a:avLst/>
          </a:prstGeom>
          <a:noFill/>
          <a:ln/>
          <a:effectLst/>
        </p:spPr>
      </p:pic>
      <p:pic>
        <p:nvPicPr>
          <p:cNvPr id="65" name="Obraz 64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147354" y="5899608"/>
            <a:ext cx="635935" cy="254678"/>
          </a:xfrm>
          <a:prstGeom prst="rect">
            <a:avLst/>
          </a:prstGeom>
          <a:noFill/>
          <a:ln/>
          <a:effectLst/>
        </p:spPr>
      </p:pic>
      <p:graphicFrame>
        <p:nvGraphicFramePr>
          <p:cNvPr id="66" name="Tabela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882427"/>
              </p:ext>
            </p:extLst>
          </p:nvPr>
        </p:nvGraphicFramePr>
        <p:xfrm>
          <a:off x="899592" y="3861048"/>
          <a:ext cx="7812360" cy="2467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3090"/>
                <a:gridCol w="1985373"/>
                <a:gridCol w="1920807"/>
                <a:gridCol w="1953090"/>
              </a:tblGrid>
              <a:tr h="526392"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Lossy</a:t>
                      </a:r>
                      <a:r>
                        <a:rPr lang="pl-PL" sz="1600" b="0" i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interferometer</a:t>
                      </a:r>
                      <a:endParaRPr lang="en-US" sz="1600" b="0" i="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Dephasing</a:t>
                      </a:r>
                      <a:endParaRPr lang="en-US" sz="1600" b="0" i="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Depolarization</a:t>
                      </a:r>
                      <a:endParaRPr lang="en-US" sz="1600" b="0" i="0" dirty="0" smtClean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Spontaneous</a:t>
                      </a:r>
                      <a:r>
                        <a:rPr lang="pl-PL" sz="1600" b="0" i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emission</a:t>
                      </a:r>
                      <a:endParaRPr lang="en-US" sz="1600" b="0" i="0" dirty="0" smtClean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40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262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47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51"/>
          <p:cNvGrpSpPr/>
          <p:nvPr/>
        </p:nvGrpSpPr>
        <p:grpSpPr>
          <a:xfrm>
            <a:off x="179512" y="4365104"/>
            <a:ext cx="5717236" cy="1304925"/>
            <a:chOff x="395536" y="5229200"/>
            <a:chExt cx="5717236" cy="130492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5229200"/>
              <a:ext cx="43053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Obraz 26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283968" y="5949280"/>
              <a:ext cx="1828804" cy="431292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smtClean="0">
                <a:latin typeface="+mj-lt"/>
                <a:ea typeface="+mj-ea"/>
                <a:cs typeface="+mj-cs"/>
              </a:rPr>
              <a:t>GEO600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interferometer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at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the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fundamental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quantum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bound</a:t>
            </a:r>
            <a:endParaRPr kumimoji="0" lang="en-GB" sz="31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GEO 600 S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4125265" cy="2520280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6876256" y="4797152"/>
            <a:ext cx="186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+10dB </a:t>
            </a:r>
            <a:r>
              <a:rPr lang="pl-PL" dirty="0" err="1" smtClean="0"/>
              <a:t>squeezed</a:t>
            </a:r>
            <a:endParaRPr lang="en-US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6876256" y="4437112"/>
            <a:ext cx="14931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dirty="0" err="1" smtClean="0"/>
              <a:t>coherent</a:t>
            </a:r>
            <a:r>
              <a:rPr lang="pl-PL" dirty="0" smtClean="0"/>
              <a:t> </a:t>
            </a:r>
            <a:r>
              <a:rPr lang="pl-PL" dirty="0" err="1" smtClean="0"/>
              <a:t>light</a:t>
            </a:r>
            <a:endParaRPr lang="en-US" dirty="0"/>
          </a:p>
        </p:txBody>
      </p:sp>
      <p:cxnSp>
        <p:nvCxnSpPr>
          <p:cNvPr id="23" name="Łącznik prosty 22"/>
          <p:cNvCxnSpPr/>
          <p:nvPr/>
        </p:nvCxnSpPr>
        <p:spPr>
          <a:xfrm>
            <a:off x="6084168" y="5013176"/>
            <a:ext cx="50405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 cstate="print"/>
          <a:srcRect l="615" r="1229" b="1853"/>
          <a:stretch>
            <a:fillRect/>
          </a:stretch>
        </p:blipFill>
        <p:spPr bwMode="auto">
          <a:xfrm>
            <a:off x="4283968" y="1412776"/>
            <a:ext cx="4382130" cy="290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13"/>
          <p:cNvCxnSpPr/>
          <p:nvPr/>
        </p:nvCxnSpPr>
        <p:spPr>
          <a:xfrm>
            <a:off x="6084168" y="4653136"/>
            <a:ext cx="504056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6876256" y="5157192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fundamental</a:t>
            </a:r>
            <a:r>
              <a:rPr lang="pl-PL" dirty="0" smtClean="0"/>
              <a:t> </a:t>
            </a:r>
            <a:r>
              <a:rPr lang="pl-PL" dirty="0" err="1" smtClean="0"/>
              <a:t>bound</a:t>
            </a:r>
            <a:endParaRPr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683568" y="6488668"/>
            <a:ext cx="8460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RDD, K. Banaszek, R.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Schnabel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Phys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Rev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A,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041802(R) (2013)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Łącznik prosty 29"/>
          <p:cNvCxnSpPr/>
          <p:nvPr/>
        </p:nvCxnSpPr>
        <p:spPr>
          <a:xfrm>
            <a:off x="6084168" y="5373216"/>
            <a:ext cx="504056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30"/>
          <p:cNvSpPr/>
          <p:nvPr/>
        </p:nvSpPr>
        <p:spPr>
          <a:xfrm>
            <a:off x="1115616" y="5661248"/>
            <a:ext cx="6624736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 smtClean="0"/>
              <a:t>The</a:t>
            </a:r>
            <a:r>
              <a:rPr lang="pl-PL" sz="2400" b="1" dirty="0" smtClean="0"/>
              <a:t> most general quantum </a:t>
            </a:r>
            <a:r>
              <a:rPr lang="pl-PL" sz="2400" b="1" dirty="0" err="1" smtClean="0"/>
              <a:t>strategies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could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additionally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improve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the</a:t>
            </a:r>
            <a:r>
              <a:rPr lang="pl-PL" sz="2400" b="1" dirty="0" smtClean="0"/>
              <a:t> precision by </a:t>
            </a:r>
            <a:r>
              <a:rPr lang="pl-PL" sz="2400" b="1" dirty="0" err="1" smtClean="0"/>
              <a:t>at</a:t>
            </a:r>
            <a:r>
              <a:rPr lang="pl-PL" sz="2400" b="1" dirty="0" smtClean="0"/>
              <a:t> most  8%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16" grpId="0"/>
      <p:bldP spid="17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-43973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 err="1" smtClean="0"/>
              <a:t>Frequency</a:t>
            </a:r>
            <a:r>
              <a:rPr lang="pl-PL" b="1" dirty="0" smtClean="0"/>
              <a:t> </a:t>
            </a:r>
            <a:r>
              <a:rPr lang="pl-PL" b="1" dirty="0" err="1" smtClean="0"/>
              <a:t>estimation</a:t>
            </a:r>
            <a:endParaRPr lang="en-GB" b="1" dirty="0"/>
          </a:p>
        </p:txBody>
      </p:sp>
      <p:grpSp>
        <p:nvGrpSpPr>
          <p:cNvPr id="38" name="Grupa 37"/>
          <p:cNvGrpSpPr/>
          <p:nvPr/>
        </p:nvGrpSpPr>
        <p:grpSpPr>
          <a:xfrm>
            <a:off x="1509678" y="1116238"/>
            <a:ext cx="6065968" cy="2376263"/>
            <a:chOff x="1509678" y="1116238"/>
            <a:chExt cx="6065968" cy="2376263"/>
          </a:xfrm>
        </p:grpSpPr>
        <p:cxnSp>
          <p:nvCxnSpPr>
            <p:cNvPr id="6" name="Łącznik prosty 5"/>
            <p:cNvCxnSpPr/>
            <p:nvPr/>
          </p:nvCxnSpPr>
          <p:spPr>
            <a:xfrm>
              <a:off x="6541766" y="209469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Łącznik prosty 6"/>
            <p:cNvCxnSpPr/>
            <p:nvPr/>
          </p:nvCxnSpPr>
          <p:spPr>
            <a:xfrm>
              <a:off x="6541766" y="153557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Łącznik prosty 7"/>
            <p:cNvCxnSpPr/>
            <p:nvPr/>
          </p:nvCxnSpPr>
          <p:spPr>
            <a:xfrm>
              <a:off x="3746162" y="209469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Łącznik prosty 8"/>
            <p:cNvCxnSpPr/>
            <p:nvPr/>
          </p:nvCxnSpPr>
          <p:spPr>
            <a:xfrm>
              <a:off x="3746162" y="153557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Łącznik prosty 9"/>
            <p:cNvCxnSpPr/>
            <p:nvPr/>
          </p:nvCxnSpPr>
          <p:spPr>
            <a:xfrm>
              <a:off x="5143964" y="153557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>
              <a:off x="3047261" y="153557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rostokąt 11"/>
            <p:cNvSpPr/>
            <p:nvPr/>
          </p:nvSpPr>
          <p:spPr>
            <a:xfrm>
              <a:off x="3326821" y="1256019"/>
              <a:ext cx="629011" cy="21665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Łącznik prosty 12"/>
            <p:cNvCxnSpPr/>
            <p:nvPr/>
          </p:nvCxnSpPr>
          <p:spPr>
            <a:xfrm>
              <a:off x="2068798" y="153557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>
            <a:xfrm>
              <a:off x="4375173" y="2444150"/>
              <a:ext cx="48923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Obraz 2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615" y="2094699"/>
              <a:ext cx="944762" cy="251429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7" name="Łącznik prosty 16"/>
            <p:cNvCxnSpPr/>
            <p:nvPr/>
          </p:nvCxnSpPr>
          <p:spPr>
            <a:xfrm>
              <a:off x="5912754" y="153557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3 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859129" y="1116238"/>
              <a:ext cx="363403" cy="23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Obraz 18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1509678" y="2234480"/>
              <a:ext cx="388604" cy="305213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7" name="Obraz 3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789" y="2185861"/>
              <a:ext cx="246857" cy="16609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1" name="Obraz 20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3481113" y="2164589"/>
              <a:ext cx="261226" cy="290832"/>
            </a:xfrm>
            <a:prstGeom prst="rect">
              <a:avLst/>
            </a:prstGeom>
            <a:solidFill>
              <a:schemeClr val="bg1"/>
            </a:solidFill>
            <a:ln/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extrusionH="76200" prstMaterial="matte">
              <a:bevelT w="127000" h="63500"/>
              <a:contourClr>
                <a:srgbClr val="000000"/>
              </a:contourClr>
            </a:sp3d>
          </p:spPr>
        </p:pic>
        <p:cxnSp>
          <p:nvCxnSpPr>
            <p:cNvPr id="22" name="Łącznik prosty 21"/>
            <p:cNvCxnSpPr/>
            <p:nvPr/>
          </p:nvCxnSpPr>
          <p:spPr>
            <a:xfrm>
              <a:off x="2208579" y="2094699"/>
              <a:ext cx="97846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rostokąt 22"/>
            <p:cNvSpPr/>
            <p:nvPr/>
          </p:nvSpPr>
          <p:spPr>
            <a:xfrm>
              <a:off x="6192316" y="1256019"/>
              <a:ext cx="629011" cy="21665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Łącznik prosty 23"/>
            <p:cNvCxnSpPr/>
            <p:nvPr/>
          </p:nvCxnSpPr>
          <p:spPr>
            <a:xfrm>
              <a:off x="5143964" y="2094699"/>
              <a:ext cx="97846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24"/>
            <p:cNvCxnSpPr/>
            <p:nvPr/>
          </p:nvCxnSpPr>
          <p:spPr>
            <a:xfrm>
              <a:off x="2697810" y="2444150"/>
              <a:ext cx="0" cy="489231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/>
            <p:cNvCxnSpPr/>
            <p:nvPr/>
          </p:nvCxnSpPr>
          <p:spPr>
            <a:xfrm>
              <a:off x="5633194" y="2444150"/>
              <a:ext cx="0" cy="489231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Obraz 26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 cstate="print"/>
            <a:stretch>
              <a:fillRect/>
            </a:stretch>
          </p:blipFill>
          <p:spPr bwMode="auto">
            <a:xfrm>
              <a:off x="6358428" y="2164589"/>
              <a:ext cx="377366" cy="290416"/>
            </a:xfrm>
            <a:prstGeom prst="rect">
              <a:avLst/>
            </a:prstGeom>
            <a:solidFill>
              <a:schemeClr val="bg1"/>
            </a:solidFill>
            <a:ln/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extrusionH="76200" prstMaterial="matte">
              <a:bevelT w="127000" h="63500"/>
              <a:contourClr>
                <a:srgbClr val="000000"/>
              </a:contourClr>
            </a:sp3d>
          </p:spPr>
        </p:pic>
        <p:pic>
          <p:nvPicPr>
            <p:cNvPr id="28" name="Picture 3 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961106" y="1116238"/>
              <a:ext cx="363403" cy="23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" name="Obraz 4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4" y="3806572"/>
            <a:ext cx="5914903" cy="729148"/>
          </a:xfrm>
          <a:prstGeom prst="rect">
            <a:avLst/>
          </a:prstGeom>
          <a:noFill/>
          <a:ln/>
          <a:effectLst/>
        </p:spPr>
      </p:pic>
      <p:pic>
        <p:nvPicPr>
          <p:cNvPr id="60" name="Obraz 5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237" y="3982900"/>
            <a:ext cx="1134517" cy="360170"/>
          </a:xfrm>
          <a:prstGeom prst="rect">
            <a:avLst/>
          </a:prstGeom>
          <a:noFill/>
          <a:ln/>
          <a:effectLst/>
        </p:spPr>
      </p:pic>
      <p:sp>
        <p:nvSpPr>
          <p:cNvPr id="46" name="pole tekstowe 45"/>
          <p:cNvSpPr txBox="1"/>
          <p:nvPr/>
        </p:nvSpPr>
        <p:spPr>
          <a:xfrm>
            <a:off x="483548" y="4695267"/>
            <a:ext cx="814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Maximize</a:t>
            </a:r>
            <a:r>
              <a:rPr lang="pl-PL" sz="2000" dirty="0" smtClean="0"/>
              <a:t> Quantum Fisher Information </a:t>
            </a:r>
            <a:r>
              <a:rPr lang="pl-PL" sz="2000" dirty="0" err="1" smtClean="0"/>
              <a:t>under</a:t>
            </a:r>
            <a:r>
              <a:rPr lang="pl-PL" sz="2000" dirty="0" smtClean="0"/>
              <a:t> </a:t>
            </a:r>
            <a:r>
              <a:rPr lang="pl-PL" sz="2000" dirty="0" err="1" smtClean="0"/>
              <a:t>fixed</a:t>
            </a:r>
            <a:r>
              <a:rPr lang="pl-PL" sz="2000" dirty="0" smtClean="0"/>
              <a:t> </a:t>
            </a:r>
            <a:r>
              <a:rPr lang="pl-PL" sz="2000" dirty="0" err="1" smtClean="0"/>
              <a:t>total</a:t>
            </a:r>
            <a:r>
              <a:rPr lang="pl-PL" sz="2000" dirty="0" smtClean="0"/>
              <a:t> </a:t>
            </a:r>
            <a:r>
              <a:rPr lang="pl-PL" sz="2000" dirty="0" err="1" smtClean="0"/>
              <a:t>interrogation</a:t>
            </a:r>
            <a:r>
              <a:rPr lang="pl-PL" sz="2000" dirty="0" smtClean="0"/>
              <a:t> </a:t>
            </a:r>
            <a:r>
              <a:rPr lang="pl-PL" sz="2000" dirty="0" err="1" smtClean="0"/>
              <a:t>time</a:t>
            </a:r>
            <a:r>
              <a:rPr lang="pl-PL" sz="2000" dirty="0" smtClean="0"/>
              <a:t> </a:t>
            </a:r>
            <a:r>
              <a:rPr lang="pl-PL" sz="2000" i="1" dirty="0" smtClean="0"/>
              <a:t>T</a:t>
            </a:r>
            <a:endParaRPr lang="en-US" sz="2000" i="1" dirty="0"/>
          </a:p>
        </p:txBody>
      </p:sp>
      <p:grpSp>
        <p:nvGrpSpPr>
          <p:cNvPr id="3" name="Grupa 2"/>
          <p:cNvGrpSpPr/>
          <p:nvPr/>
        </p:nvGrpSpPr>
        <p:grpSpPr>
          <a:xfrm>
            <a:off x="611560" y="5165167"/>
            <a:ext cx="7845920" cy="1000137"/>
            <a:chOff x="611560" y="5165167"/>
            <a:chExt cx="7845920" cy="1000137"/>
          </a:xfrm>
        </p:grpSpPr>
        <p:sp>
          <p:nvSpPr>
            <p:cNvPr id="55" name="Prostokąt 54"/>
            <p:cNvSpPr/>
            <p:nvPr/>
          </p:nvSpPr>
          <p:spPr>
            <a:xfrm>
              <a:off x="611560" y="5165167"/>
              <a:ext cx="7845920" cy="10001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2" name="Obraz 5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490" y="5399501"/>
              <a:ext cx="1843623" cy="51062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1" name="Obraz 5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568" y="5328056"/>
              <a:ext cx="1972199" cy="582066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4" name="pole tekstowe 53"/>
            <p:cNvSpPr txBox="1"/>
            <p:nvPr/>
          </p:nvSpPr>
          <p:spPr>
            <a:xfrm>
              <a:off x="4286922" y="5165167"/>
              <a:ext cx="6336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48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?</a:t>
              </a:r>
              <a:endParaRPr lang="en-GB" sz="48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56" name="pole tekstowe 55"/>
          <p:cNvSpPr txBox="1"/>
          <p:nvPr/>
        </p:nvSpPr>
        <p:spPr>
          <a:xfrm>
            <a:off x="483548" y="6329566"/>
            <a:ext cx="8525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Previous</a:t>
            </a:r>
            <a:r>
              <a:rPr lang="pl-PL" sz="2000" dirty="0" smtClean="0"/>
              <a:t> </a:t>
            </a:r>
            <a:r>
              <a:rPr lang="pl-PL" sz="2000" dirty="0" err="1" smtClean="0"/>
              <a:t>methods</a:t>
            </a:r>
            <a:r>
              <a:rPr lang="pl-PL" sz="2000" dirty="0" smtClean="0"/>
              <a:t> </a:t>
            </a:r>
            <a:r>
              <a:rPr lang="pl-PL" sz="2000" dirty="0" err="1" smtClean="0"/>
              <a:t>required</a:t>
            </a:r>
            <a:r>
              <a:rPr lang="pl-PL" sz="2000" dirty="0" smtClean="0"/>
              <a:t> </a:t>
            </a:r>
            <a:r>
              <a:rPr lang="pl-PL" sz="2000" dirty="0" err="1" smtClean="0"/>
              <a:t>knowledge</a:t>
            </a:r>
            <a:r>
              <a:rPr lang="pl-PL" sz="2000" dirty="0" smtClean="0"/>
              <a:t> of Kraus </a:t>
            </a:r>
            <a:r>
              <a:rPr lang="pl-PL" sz="2000" dirty="0" err="1" smtClean="0"/>
              <a:t>operators</a:t>
            </a:r>
            <a:r>
              <a:rPr lang="pl-PL" sz="2000" dirty="0" smtClean="0"/>
              <a:t> (</a:t>
            </a:r>
            <a:r>
              <a:rPr lang="pl-PL" sz="2000" dirty="0" err="1" smtClean="0"/>
              <a:t>integrating</a:t>
            </a:r>
            <a:r>
              <a:rPr lang="pl-PL" sz="2000" dirty="0" smtClean="0"/>
              <a:t> dynamics)</a:t>
            </a:r>
            <a:endParaRPr lang="en-US" sz="2000" i="1" dirty="0"/>
          </a:p>
        </p:txBody>
      </p:sp>
      <p:pic>
        <p:nvPicPr>
          <p:cNvPr id="58" name="Obraz 5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45" t="-10759" r="-8233" b="-10453"/>
          <a:stretch/>
        </p:blipFill>
        <p:spPr>
          <a:xfrm>
            <a:off x="2422376" y="1195823"/>
            <a:ext cx="612000" cy="61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  <p:pic>
        <p:nvPicPr>
          <p:cNvPr id="59" name="Obraz 5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45" t="-10759" r="-8233" b="-10453"/>
          <a:stretch/>
        </p:blipFill>
        <p:spPr>
          <a:xfrm>
            <a:off x="5370645" y="1264959"/>
            <a:ext cx="612000" cy="61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04768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-43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err="1" smtClean="0"/>
              <a:t>Frequency</a:t>
            </a:r>
            <a:r>
              <a:rPr lang="pl-PL" b="1" dirty="0" smtClean="0"/>
              <a:t> </a:t>
            </a:r>
            <a:r>
              <a:rPr lang="pl-PL" b="1" dirty="0" err="1" smtClean="0"/>
              <a:t>estimation</a:t>
            </a:r>
            <a:r>
              <a:rPr lang="pl-PL" b="1" dirty="0" smtClean="0"/>
              <a:t> </a:t>
            </a:r>
            <a:r>
              <a:rPr lang="pl-PL" b="1" dirty="0" err="1" smtClean="0"/>
              <a:t>bounds</a:t>
            </a:r>
            <a:r>
              <a:rPr lang="pl-PL" b="1" dirty="0" smtClean="0"/>
              <a:t> </a:t>
            </a:r>
            <a:r>
              <a:rPr lang="pl-PL" b="1" dirty="0" err="1" smtClean="0"/>
              <a:t>directly</a:t>
            </a:r>
            <a:r>
              <a:rPr lang="pl-PL" b="1" dirty="0" smtClean="0"/>
              <a:t> from quantum Master </a:t>
            </a:r>
            <a:r>
              <a:rPr lang="pl-PL" b="1" dirty="0" err="1" smtClean="0"/>
              <a:t>equation</a:t>
            </a:r>
            <a:endParaRPr lang="en-GB" b="1" dirty="0"/>
          </a:p>
        </p:txBody>
      </p:sp>
      <p:sp>
        <p:nvSpPr>
          <p:cNvPr id="56" name="pole tekstowe 55"/>
          <p:cNvSpPr txBox="1"/>
          <p:nvPr/>
        </p:nvSpPr>
        <p:spPr>
          <a:xfrm>
            <a:off x="557337" y="4564623"/>
            <a:ext cx="6741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/>
              <a:t>W</a:t>
            </a:r>
            <a:r>
              <a:rPr lang="pl-PL" sz="2000" dirty="0" err="1" smtClean="0"/>
              <a:t>ithout</a:t>
            </a:r>
            <a:r>
              <a:rPr lang="pl-PL" sz="2000" dirty="0" smtClean="0"/>
              <a:t> </a:t>
            </a:r>
            <a:r>
              <a:rPr lang="pl-PL" sz="2000" dirty="0" err="1" smtClean="0"/>
              <a:t>loss</a:t>
            </a:r>
            <a:r>
              <a:rPr lang="pl-PL" sz="2000" dirty="0" smtClean="0"/>
              <a:t> of </a:t>
            </a:r>
            <a:r>
              <a:rPr lang="pl-PL" sz="2000" dirty="0" err="1" smtClean="0"/>
              <a:t>generality</a:t>
            </a:r>
            <a:r>
              <a:rPr lang="pl-PL" sz="2000" dirty="0" smtClean="0"/>
              <a:t> we </a:t>
            </a:r>
            <a:r>
              <a:rPr lang="pl-PL" sz="2000" dirty="0" err="1" smtClean="0"/>
              <a:t>may</a:t>
            </a:r>
            <a:r>
              <a:rPr lang="pl-PL" sz="2000" dirty="0" smtClean="0"/>
              <a:t> </a:t>
            </a:r>
            <a:r>
              <a:rPr lang="pl-PL" sz="2000" dirty="0" err="1" smtClean="0"/>
              <a:t>always</a:t>
            </a:r>
            <a:r>
              <a:rPr lang="pl-PL" sz="2000" dirty="0" smtClean="0"/>
              <a:t> </a:t>
            </a:r>
            <a:r>
              <a:rPr lang="pl-PL" sz="2000" dirty="0" err="1" smtClean="0"/>
              <a:t>consider</a:t>
            </a:r>
            <a:r>
              <a:rPr lang="pl-PL" sz="2000" dirty="0" smtClean="0"/>
              <a:t> limit t-&gt;0…..</a:t>
            </a:r>
            <a:endParaRPr lang="en-US" sz="2000" i="1" dirty="0"/>
          </a:p>
        </p:txBody>
      </p:sp>
      <p:grpSp>
        <p:nvGrpSpPr>
          <p:cNvPr id="71" name="Grupa 70"/>
          <p:cNvGrpSpPr/>
          <p:nvPr/>
        </p:nvGrpSpPr>
        <p:grpSpPr>
          <a:xfrm>
            <a:off x="1509678" y="1116238"/>
            <a:ext cx="6065968" cy="2376263"/>
            <a:chOff x="1509678" y="1116238"/>
            <a:chExt cx="6065968" cy="2376263"/>
          </a:xfrm>
        </p:grpSpPr>
        <p:cxnSp>
          <p:nvCxnSpPr>
            <p:cNvPr id="73" name="Łącznik prosty 72"/>
            <p:cNvCxnSpPr/>
            <p:nvPr/>
          </p:nvCxnSpPr>
          <p:spPr>
            <a:xfrm>
              <a:off x="6541766" y="209469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Łącznik prosty 73"/>
            <p:cNvCxnSpPr/>
            <p:nvPr/>
          </p:nvCxnSpPr>
          <p:spPr>
            <a:xfrm>
              <a:off x="6541766" y="153557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Łącznik prosty 74"/>
            <p:cNvCxnSpPr/>
            <p:nvPr/>
          </p:nvCxnSpPr>
          <p:spPr>
            <a:xfrm>
              <a:off x="3746162" y="209469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Łącznik prosty 75"/>
            <p:cNvCxnSpPr/>
            <p:nvPr/>
          </p:nvCxnSpPr>
          <p:spPr>
            <a:xfrm>
              <a:off x="3746162" y="153557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Łącznik prosty 76"/>
            <p:cNvCxnSpPr/>
            <p:nvPr/>
          </p:nvCxnSpPr>
          <p:spPr>
            <a:xfrm>
              <a:off x="5143964" y="153557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Łącznik prosty 77"/>
            <p:cNvCxnSpPr/>
            <p:nvPr/>
          </p:nvCxnSpPr>
          <p:spPr>
            <a:xfrm>
              <a:off x="3047261" y="153557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Prostokąt 78"/>
            <p:cNvSpPr/>
            <p:nvPr/>
          </p:nvSpPr>
          <p:spPr>
            <a:xfrm>
              <a:off x="3326821" y="1256019"/>
              <a:ext cx="629011" cy="21665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Łącznik prosty 79"/>
            <p:cNvCxnSpPr/>
            <p:nvPr/>
          </p:nvCxnSpPr>
          <p:spPr>
            <a:xfrm>
              <a:off x="2068798" y="153557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Łącznik prosty 80"/>
            <p:cNvCxnSpPr/>
            <p:nvPr/>
          </p:nvCxnSpPr>
          <p:spPr>
            <a:xfrm>
              <a:off x="4375173" y="2444150"/>
              <a:ext cx="48923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Obraz 8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615" y="2094699"/>
              <a:ext cx="944762" cy="251429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84" name="Łącznik prosty 83"/>
            <p:cNvCxnSpPr/>
            <p:nvPr/>
          </p:nvCxnSpPr>
          <p:spPr>
            <a:xfrm>
              <a:off x="5912754" y="1535579"/>
              <a:ext cx="4193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Picture 3 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59129" y="1116238"/>
              <a:ext cx="363403" cy="23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Obraz 85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1509678" y="2234480"/>
              <a:ext cx="388604" cy="305213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87" name="Obraz 8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789" y="2185861"/>
              <a:ext cx="246857" cy="16609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88" name="Obraz 87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3481113" y="2164589"/>
              <a:ext cx="261226" cy="290832"/>
            </a:xfrm>
            <a:prstGeom prst="rect">
              <a:avLst/>
            </a:prstGeom>
            <a:solidFill>
              <a:schemeClr val="bg1"/>
            </a:solidFill>
            <a:ln/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extrusionH="76200" prstMaterial="matte">
              <a:bevelT w="127000" h="63500"/>
              <a:contourClr>
                <a:srgbClr val="000000"/>
              </a:contourClr>
            </a:sp3d>
          </p:spPr>
        </p:pic>
        <p:cxnSp>
          <p:nvCxnSpPr>
            <p:cNvPr id="89" name="Łącznik prosty 88"/>
            <p:cNvCxnSpPr/>
            <p:nvPr/>
          </p:nvCxnSpPr>
          <p:spPr>
            <a:xfrm>
              <a:off x="2208579" y="2094699"/>
              <a:ext cx="97846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Prostokąt 89"/>
            <p:cNvSpPr/>
            <p:nvPr/>
          </p:nvSpPr>
          <p:spPr>
            <a:xfrm>
              <a:off x="6192316" y="1256019"/>
              <a:ext cx="629011" cy="21665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Łącznik prosty 90"/>
            <p:cNvCxnSpPr/>
            <p:nvPr/>
          </p:nvCxnSpPr>
          <p:spPr>
            <a:xfrm>
              <a:off x="5143964" y="2094699"/>
              <a:ext cx="97846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Łącznik prosty 91"/>
            <p:cNvCxnSpPr/>
            <p:nvPr/>
          </p:nvCxnSpPr>
          <p:spPr>
            <a:xfrm>
              <a:off x="2697810" y="2444150"/>
              <a:ext cx="0" cy="489231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Łącznik prosty 92"/>
            <p:cNvCxnSpPr/>
            <p:nvPr/>
          </p:nvCxnSpPr>
          <p:spPr>
            <a:xfrm>
              <a:off x="5633194" y="2444150"/>
              <a:ext cx="0" cy="489231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Obraz 93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6358428" y="2164589"/>
              <a:ext cx="377366" cy="290416"/>
            </a:xfrm>
            <a:prstGeom prst="rect">
              <a:avLst/>
            </a:prstGeom>
            <a:solidFill>
              <a:schemeClr val="bg1"/>
            </a:solidFill>
            <a:ln/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extrusionH="76200" prstMaterial="matte">
              <a:bevelT w="127000" h="63500"/>
              <a:contourClr>
                <a:srgbClr val="000000"/>
              </a:contourClr>
            </a:sp3d>
          </p:spPr>
        </p:pic>
        <p:pic>
          <p:nvPicPr>
            <p:cNvPr id="95" name="Picture 3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61106" y="1116238"/>
              <a:ext cx="363403" cy="23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Obraz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" y="3811870"/>
            <a:ext cx="7640364" cy="636774"/>
          </a:xfrm>
          <a:prstGeom prst="rect">
            <a:avLst/>
          </a:prstGeom>
          <a:noFill/>
          <a:ln/>
          <a:effectLst/>
        </p:spPr>
      </p:pic>
      <p:pic>
        <p:nvPicPr>
          <p:cNvPr id="4" name="Obraz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32" y="5095925"/>
            <a:ext cx="4398227" cy="1076794"/>
          </a:xfrm>
          <a:prstGeom prst="rect">
            <a:avLst/>
          </a:prstGeom>
          <a:noFill/>
          <a:ln/>
          <a:effectLst/>
        </p:spPr>
      </p:pic>
      <p:sp>
        <p:nvSpPr>
          <p:cNvPr id="98" name="pole tekstowe 97"/>
          <p:cNvSpPr txBox="1"/>
          <p:nvPr/>
        </p:nvSpPr>
        <p:spPr>
          <a:xfrm>
            <a:off x="557337" y="6398977"/>
            <a:ext cx="24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Expand</a:t>
            </a:r>
            <a:r>
              <a:rPr lang="pl-PL" sz="2000" dirty="0" smtClean="0"/>
              <a:t> </a:t>
            </a:r>
            <a:r>
              <a:rPr lang="pl-PL" sz="2000" i="1" dirty="0" smtClean="0">
                <a:sym typeface="Symbol" panose="05050102010706020507" pitchFamily="18" charset="2"/>
              </a:rPr>
              <a:t></a:t>
            </a:r>
            <a:r>
              <a:rPr lang="pl-PL" sz="2000" dirty="0" smtClean="0">
                <a:sym typeface="Symbol" panose="05050102010706020507" pitchFamily="18" charset="2"/>
              </a:rPr>
              <a:t> and </a:t>
            </a:r>
            <a:r>
              <a:rPr lang="pl-PL" sz="2000" i="1" dirty="0" smtClean="0">
                <a:sym typeface="Symbol" panose="05050102010706020507" pitchFamily="18" charset="2"/>
              </a:rPr>
              <a:t></a:t>
            </a:r>
            <a:r>
              <a:rPr lang="pl-PL" sz="2000" dirty="0" smtClean="0">
                <a:sym typeface="Symbol" panose="05050102010706020507" pitchFamily="18" charset="2"/>
              </a:rPr>
              <a:t> in </a:t>
            </a:r>
            <a:r>
              <a:rPr lang="pl-PL" sz="2000" i="1" dirty="0" smtClean="0">
                <a:sym typeface="Symbol" panose="05050102010706020507" pitchFamily="18" charset="2"/>
              </a:rPr>
              <a:t>t…</a:t>
            </a:r>
            <a:endParaRPr lang="en-US" sz="2000" i="1" dirty="0"/>
          </a:p>
        </p:txBody>
      </p:sp>
      <p:pic>
        <p:nvPicPr>
          <p:cNvPr id="99" name="Obraz 98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45" t="-10759" r="-8233" b="-10453"/>
          <a:stretch/>
        </p:blipFill>
        <p:spPr>
          <a:xfrm>
            <a:off x="2466483" y="1243665"/>
            <a:ext cx="612000" cy="61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  <p:pic>
        <p:nvPicPr>
          <p:cNvPr id="100" name="Obraz 99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45" t="-10759" r="-8233" b="-10453"/>
          <a:stretch/>
        </p:blipFill>
        <p:spPr>
          <a:xfrm>
            <a:off x="5376765" y="1212268"/>
            <a:ext cx="612000" cy="61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74602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539552" y="2539105"/>
            <a:ext cx="7992888" cy="158417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-43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err="1" smtClean="0"/>
              <a:t>Frequency</a:t>
            </a:r>
            <a:r>
              <a:rPr lang="pl-PL" b="1" dirty="0" smtClean="0"/>
              <a:t> </a:t>
            </a:r>
            <a:r>
              <a:rPr lang="pl-PL" b="1" dirty="0" err="1" smtClean="0"/>
              <a:t>estimation</a:t>
            </a:r>
            <a:r>
              <a:rPr lang="pl-PL" b="1" dirty="0" smtClean="0"/>
              <a:t> </a:t>
            </a:r>
            <a:r>
              <a:rPr lang="pl-PL" b="1" dirty="0" err="1" smtClean="0"/>
              <a:t>bounds</a:t>
            </a:r>
            <a:r>
              <a:rPr lang="pl-PL" b="1" dirty="0" smtClean="0"/>
              <a:t> </a:t>
            </a:r>
            <a:r>
              <a:rPr lang="pl-PL" b="1" dirty="0" err="1" smtClean="0"/>
              <a:t>directly</a:t>
            </a:r>
            <a:r>
              <a:rPr lang="pl-PL" b="1" dirty="0" smtClean="0"/>
              <a:t> from quantum Master </a:t>
            </a:r>
            <a:r>
              <a:rPr lang="pl-PL" b="1" dirty="0" err="1" smtClean="0"/>
              <a:t>equation</a:t>
            </a:r>
            <a:endParaRPr lang="en-GB" b="1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179512" y="1412776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 </a:t>
            </a:r>
            <a:endParaRPr lang="en-US" sz="2000" i="1" dirty="0"/>
          </a:p>
        </p:txBody>
      </p:sp>
      <p:pic>
        <p:nvPicPr>
          <p:cNvPr id="6" name="Obraz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8" y="2847866"/>
            <a:ext cx="7634896" cy="462610"/>
          </a:xfrm>
          <a:prstGeom prst="rect">
            <a:avLst/>
          </a:prstGeom>
          <a:noFill/>
          <a:ln/>
          <a:effectLst/>
        </p:spPr>
      </p:pic>
      <p:pic>
        <p:nvPicPr>
          <p:cNvPr id="35" name="Obraz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7" y="1318135"/>
            <a:ext cx="8026906" cy="989501"/>
          </a:xfrm>
          <a:prstGeom prst="rect">
            <a:avLst/>
          </a:prstGeom>
          <a:noFill/>
          <a:ln/>
          <a:effectLst/>
        </p:spPr>
      </p:pic>
      <p:pic>
        <p:nvPicPr>
          <p:cNvPr id="9" name="Obraz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365" y="3636751"/>
            <a:ext cx="1975942" cy="351740"/>
          </a:xfrm>
          <a:prstGeom prst="rect">
            <a:avLst/>
          </a:prstGeom>
          <a:noFill/>
          <a:ln/>
          <a:effectLst/>
        </p:spPr>
      </p:pic>
      <p:sp>
        <p:nvSpPr>
          <p:cNvPr id="42" name="pole tekstowe 41"/>
          <p:cNvSpPr txBox="1"/>
          <p:nvPr/>
        </p:nvSpPr>
        <p:spPr>
          <a:xfrm>
            <a:off x="427650" y="4201732"/>
            <a:ext cx="2285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Quantitative</a:t>
            </a:r>
            <a:r>
              <a:rPr lang="pl-PL" sz="2000" dirty="0" smtClean="0"/>
              <a:t> </a:t>
            </a:r>
            <a:r>
              <a:rPr lang="pl-PL" sz="2000" dirty="0" err="1" smtClean="0"/>
              <a:t>bound</a:t>
            </a:r>
            <a:r>
              <a:rPr lang="pl-PL" sz="2000" dirty="0" smtClean="0"/>
              <a:t>:</a:t>
            </a:r>
            <a:endParaRPr lang="en-US" sz="2000" i="1" dirty="0"/>
          </a:p>
        </p:txBody>
      </p:sp>
      <p:pic>
        <p:nvPicPr>
          <p:cNvPr id="12" name="Obraz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00" y="4797152"/>
            <a:ext cx="5800000" cy="577823"/>
          </a:xfrm>
          <a:prstGeom prst="rect">
            <a:avLst/>
          </a:prstGeom>
          <a:noFill/>
          <a:ln/>
          <a:effectLst/>
        </p:spPr>
      </p:pic>
      <p:pic>
        <p:nvPicPr>
          <p:cNvPr id="13" name="Obraz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6" y="5427459"/>
            <a:ext cx="3785851" cy="447413"/>
          </a:xfrm>
          <a:prstGeom prst="rect">
            <a:avLst/>
          </a:prstGeom>
          <a:noFill/>
          <a:ln/>
          <a:effectLst/>
        </p:spPr>
      </p:pic>
      <p:sp>
        <p:nvSpPr>
          <p:cNvPr id="48" name="pole tekstowe 47"/>
          <p:cNvSpPr txBox="1"/>
          <p:nvPr/>
        </p:nvSpPr>
        <p:spPr>
          <a:xfrm>
            <a:off x="404403" y="5995680"/>
            <a:ext cx="4903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Can</a:t>
            </a:r>
            <a:r>
              <a:rPr lang="pl-PL" sz="2000" dirty="0" smtClean="0"/>
              <a:t> be </a:t>
            </a:r>
            <a:r>
              <a:rPr lang="pl-PL" sz="2000" dirty="0" err="1" smtClean="0"/>
              <a:t>solved</a:t>
            </a:r>
            <a:r>
              <a:rPr lang="pl-PL" sz="2000" dirty="0" smtClean="0"/>
              <a:t> by </a:t>
            </a:r>
            <a:r>
              <a:rPr lang="pl-PL" sz="2000" dirty="0" err="1" smtClean="0"/>
              <a:t>semi-definite</a:t>
            </a:r>
            <a:r>
              <a:rPr lang="pl-PL" sz="2000" dirty="0" smtClean="0"/>
              <a:t> </a:t>
            </a:r>
            <a:r>
              <a:rPr lang="pl-PL" sz="2000" dirty="0" err="1" smtClean="0"/>
              <a:t>programming</a:t>
            </a:r>
            <a:r>
              <a:rPr lang="pl-PL" sz="2000" dirty="0" smtClean="0"/>
              <a:t>:</a:t>
            </a:r>
            <a:endParaRPr lang="en-US" sz="2000" i="1" dirty="0"/>
          </a:p>
        </p:txBody>
      </p:sp>
      <p:pic>
        <p:nvPicPr>
          <p:cNvPr id="15" name="Obraz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0" y="5462238"/>
            <a:ext cx="4368922" cy="290606"/>
          </a:xfrm>
          <a:prstGeom prst="rect">
            <a:avLst/>
          </a:prstGeom>
          <a:noFill/>
          <a:ln/>
          <a:effectLst/>
        </p:spPr>
      </p:pic>
      <p:sp>
        <p:nvSpPr>
          <p:cNvPr id="16" name="Prostokąt 15"/>
          <p:cNvSpPr/>
          <p:nvPr/>
        </p:nvSpPr>
        <p:spPr>
          <a:xfrm>
            <a:off x="2164988" y="6402440"/>
            <a:ext cx="6979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>
                <a:latin typeface="Times" pitchFamily="18" charset="0"/>
                <a:cs typeface="Times New Roman" pitchFamily="18" charset="0"/>
              </a:rPr>
              <a:t>RDD, J. Czajkowski, P. </a:t>
            </a:r>
            <a:r>
              <a:rPr lang="pl-PL" dirty="0" err="1">
                <a:latin typeface="Times" pitchFamily="18" charset="0"/>
                <a:cs typeface="Times New Roman" pitchFamily="18" charset="0"/>
              </a:rPr>
              <a:t>Sekatski</a:t>
            </a:r>
            <a:r>
              <a:rPr lang="pl-PL" dirty="0">
                <a:latin typeface="Times" pitchFamily="18" charset="0"/>
                <a:cs typeface="Times New Roman" pitchFamily="18" charset="0"/>
              </a:rPr>
              <a:t>, arXiv:1704.06280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18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-43973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 err="1" smtClean="0"/>
              <a:t>Examples</a:t>
            </a:r>
            <a:endParaRPr lang="en-GB" b="1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179512" y="1412776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 </a:t>
            </a:r>
            <a:endParaRPr lang="en-US" sz="2000" i="1" dirty="0"/>
          </a:p>
        </p:txBody>
      </p:sp>
      <p:sp>
        <p:nvSpPr>
          <p:cNvPr id="14" name="Prostokąt 13"/>
          <p:cNvSpPr/>
          <p:nvPr/>
        </p:nvSpPr>
        <p:spPr>
          <a:xfrm>
            <a:off x="559276" y="2201698"/>
            <a:ext cx="7992888" cy="158417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ole tekstowe 15"/>
          <p:cNvSpPr txBox="1"/>
          <p:nvPr/>
        </p:nvSpPr>
        <p:spPr>
          <a:xfrm>
            <a:off x="199236" y="1075369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 </a:t>
            </a:r>
            <a:endParaRPr lang="en-US" sz="2000" i="1" dirty="0"/>
          </a:p>
        </p:txBody>
      </p:sp>
      <p:pic>
        <p:nvPicPr>
          <p:cNvPr id="17" name="Obraz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2" y="2510459"/>
            <a:ext cx="7634896" cy="462610"/>
          </a:xfrm>
          <a:prstGeom prst="rect">
            <a:avLst/>
          </a:prstGeom>
          <a:noFill/>
          <a:ln/>
          <a:effectLst/>
        </p:spPr>
      </p:pic>
      <p:pic>
        <p:nvPicPr>
          <p:cNvPr id="18" name="Obraz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21" y="980728"/>
            <a:ext cx="8026906" cy="989501"/>
          </a:xfrm>
          <a:prstGeom prst="rect">
            <a:avLst/>
          </a:prstGeom>
          <a:noFill/>
          <a:ln/>
          <a:effectLst/>
        </p:spPr>
      </p:pic>
      <p:pic>
        <p:nvPicPr>
          <p:cNvPr id="19" name="Obraz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89" y="3299344"/>
            <a:ext cx="1975942" cy="351740"/>
          </a:xfrm>
          <a:prstGeom prst="rect">
            <a:avLst/>
          </a:prstGeom>
          <a:noFill/>
          <a:ln/>
          <a:effectLst/>
        </p:spPr>
      </p:pic>
      <p:grpSp>
        <p:nvGrpSpPr>
          <p:cNvPr id="4" name="Grupa 3"/>
          <p:cNvGrpSpPr/>
          <p:nvPr/>
        </p:nvGrpSpPr>
        <p:grpSpPr>
          <a:xfrm>
            <a:off x="546135" y="4015550"/>
            <a:ext cx="7021672" cy="461665"/>
            <a:chOff x="546135" y="4015550"/>
            <a:chExt cx="7021672" cy="461665"/>
          </a:xfrm>
        </p:grpSpPr>
        <p:sp>
          <p:nvSpPr>
            <p:cNvPr id="20" name="pole tekstowe 19"/>
            <p:cNvSpPr txBox="1"/>
            <p:nvPr/>
          </p:nvSpPr>
          <p:spPr>
            <a:xfrm>
              <a:off x="546135" y="4015550"/>
              <a:ext cx="2232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 smtClean="0"/>
                <a:t>a) </a:t>
              </a:r>
              <a:r>
                <a:rPr lang="pl-PL" sz="2400" dirty="0" err="1" smtClean="0"/>
                <a:t>Dephasing</a:t>
              </a:r>
              <a:r>
                <a:rPr lang="pl-PL" sz="2400" dirty="0" smtClean="0"/>
                <a:t>: </a:t>
              </a:r>
              <a:endParaRPr lang="en-US" sz="2400" i="1" dirty="0"/>
            </a:p>
          </p:txBody>
        </p:sp>
        <p:pic>
          <p:nvPicPr>
            <p:cNvPr id="3" name="Obraz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385" y="4081657"/>
              <a:ext cx="2687963" cy="31609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" name="Obraz 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4821" y="4101994"/>
              <a:ext cx="972986" cy="275415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5" name="pole tekstowe 24"/>
          <p:cNvSpPr txBox="1"/>
          <p:nvPr/>
        </p:nvSpPr>
        <p:spPr>
          <a:xfrm>
            <a:off x="530345" y="4655919"/>
            <a:ext cx="2232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a) </a:t>
            </a:r>
            <a:r>
              <a:rPr lang="pl-PL" sz="2400" dirty="0" err="1" smtClean="0"/>
              <a:t>Perpendicular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err="1"/>
              <a:t>d</a:t>
            </a:r>
            <a:r>
              <a:rPr lang="pl-PL" sz="2400" dirty="0" err="1" smtClean="0"/>
              <a:t>ephasing</a:t>
            </a:r>
            <a:r>
              <a:rPr lang="pl-PL" sz="2400" dirty="0" smtClean="0"/>
              <a:t>: </a:t>
            </a:r>
            <a:endParaRPr lang="en-US" sz="2400" i="1" dirty="0"/>
          </a:p>
        </p:txBody>
      </p:sp>
      <p:pic>
        <p:nvPicPr>
          <p:cNvPr id="8" name="Obraz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595" y="4722027"/>
            <a:ext cx="2705309" cy="318245"/>
          </a:xfrm>
          <a:prstGeom prst="rect">
            <a:avLst/>
          </a:prstGeom>
          <a:noFill/>
          <a:ln/>
          <a:effectLst/>
        </p:spPr>
      </p:pic>
      <p:pic>
        <p:nvPicPr>
          <p:cNvPr id="11" name="Obraz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31" y="4742363"/>
            <a:ext cx="975717" cy="370417"/>
          </a:xfrm>
          <a:prstGeom prst="rect">
            <a:avLst/>
          </a:prstGeom>
          <a:noFill/>
          <a:ln/>
          <a:effectLst/>
        </p:spPr>
      </p:pic>
      <p:sp>
        <p:nvSpPr>
          <p:cNvPr id="30" name="pole tekstowe 29"/>
          <p:cNvSpPr txBox="1"/>
          <p:nvPr/>
        </p:nvSpPr>
        <p:spPr>
          <a:xfrm>
            <a:off x="523738" y="5514760"/>
            <a:ext cx="8200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It </a:t>
            </a:r>
            <a:r>
              <a:rPr lang="pl-PL" sz="2400" dirty="0" err="1" smtClean="0"/>
              <a:t>is</a:t>
            </a:r>
            <a:r>
              <a:rPr lang="pl-PL" sz="2400" dirty="0" smtClean="0"/>
              <a:t> </a:t>
            </a:r>
            <a:r>
              <a:rPr lang="pl-PL" sz="2400" dirty="0" err="1" smtClean="0"/>
              <a:t>possible</a:t>
            </a:r>
            <a:r>
              <a:rPr lang="pl-PL" sz="2400" dirty="0" smtClean="0"/>
              <a:t> to </a:t>
            </a:r>
            <a:r>
              <a:rPr lang="pl-PL" sz="2400" dirty="0" err="1" smtClean="0"/>
              <a:t>find</a:t>
            </a:r>
            <a:r>
              <a:rPr lang="pl-PL" sz="2400" dirty="0" smtClean="0"/>
              <a:t> </a:t>
            </a:r>
            <a:r>
              <a:rPr lang="pl-PL" sz="2400" dirty="0" err="1" smtClean="0"/>
              <a:t>an</a:t>
            </a:r>
            <a:r>
              <a:rPr lang="pl-PL" sz="2400" dirty="0"/>
              <a:t> </a:t>
            </a:r>
            <a:r>
              <a:rPr lang="pl-PL" sz="2400" dirty="0" err="1" smtClean="0"/>
              <a:t>adaptive</a:t>
            </a:r>
            <a:r>
              <a:rPr lang="pl-PL" sz="2400" dirty="0" smtClean="0"/>
              <a:t> </a:t>
            </a:r>
            <a:r>
              <a:rPr lang="pl-PL" sz="2400" dirty="0" err="1" smtClean="0"/>
              <a:t>protocol</a:t>
            </a:r>
            <a:r>
              <a:rPr lang="pl-PL" sz="2400" dirty="0" smtClean="0"/>
              <a:t> </a:t>
            </a:r>
            <a:r>
              <a:rPr lang="pl-PL" sz="2400" dirty="0" err="1" smtClean="0"/>
              <a:t>that</a:t>
            </a:r>
            <a:r>
              <a:rPr lang="pl-PL" sz="2400" dirty="0" smtClean="0"/>
              <a:t> </a:t>
            </a:r>
            <a:r>
              <a:rPr lang="pl-PL" sz="2400" dirty="0" err="1" smtClean="0"/>
              <a:t>yields</a:t>
            </a:r>
            <a:r>
              <a:rPr lang="pl-PL" sz="2400" dirty="0" smtClean="0"/>
              <a:t>  </a:t>
            </a:r>
            <a:endParaRPr lang="en-US" sz="2400" dirty="0"/>
          </a:p>
        </p:txBody>
      </p:sp>
      <p:pic>
        <p:nvPicPr>
          <p:cNvPr id="23" name="Obraz 2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292" y="5547064"/>
            <a:ext cx="1064872" cy="329944"/>
          </a:xfrm>
          <a:prstGeom prst="rect">
            <a:avLst/>
          </a:prstGeom>
          <a:noFill/>
          <a:ln/>
          <a:effectLst/>
        </p:spPr>
      </p:pic>
      <p:sp>
        <p:nvSpPr>
          <p:cNvPr id="33" name="Prostokąt 32"/>
          <p:cNvSpPr/>
          <p:nvPr/>
        </p:nvSpPr>
        <p:spPr>
          <a:xfrm>
            <a:off x="1907704" y="5949280"/>
            <a:ext cx="7164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dirty="0" smtClean="0">
                <a:latin typeface="Times" pitchFamily="18" charset="0"/>
                <a:cs typeface="Times New Roman" pitchFamily="18" charset="0"/>
              </a:rPr>
              <a:t>E. </a:t>
            </a:r>
            <a:r>
              <a:rPr lang="pl-PL" sz="1600" dirty="0" err="1" smtClean="0">
                <a:latin typeface="Times" pitchFamily="18" charset="0"/>
                <a:cs typeface="Times New Roman" pitchFamily="18" charset="0"/>
              </a:rPr>
              <a:t>Kessler</a:t>
            </a:r>
            <a:r>
              <a:rPr lang="pl-PL" sz="1600" dirty="0" smtClean="0">
                <a:latin typeface="Times" pitchFamily="18" charset="0"/>
                <a:cs typeface="Times New Roman" pitchFamily="18" charset="0"/>
              </a:rPr>
              <a:t> </a:t>
            </a:r>
            <a:r>
              <a:rPr lang="pl-PL" sz="1600" dirty="0" err="1" smtClean="0">
                <a:latin typeface="Times" pitchFamily="18" charset="0"/>
                <a:cs typeface="Times New Roman" pitchFamily="18" charset="0"/>
              </a:rPr>
              <a:t>et.al</a:t>
            </a:r>
            <a:r>
              <a:rPr lang="pl-PL" sz="1600" dirty="0" smtClean="0">
                <a:latin typeface="Times" pitchFamily="18" charset="0"/>
                <a:cs typeface="Times New Roman" pitchFamily="18" charset="0"/>
              </a:rPr>
              <a:t> </a:t>
            </a:r>
            <a:r>
              <a:rPr lang="pl-PL" sz="1600" dirty="0" err="1" smtClean="0">
                <a:latin typeface="Times" pitchFamily="18" charset="0"/>
              </a:rPr>
              <a:t>Phys</a:t>
            </a:r>
            <a:r>
              <a:rPr lang="pl-PL" sz="1600" dirty="0" smtClean="0">
                <a:latin typeface="Times" pitchFamily="18" charset="0"/>
              </a:rPr>
              <a:t>. </a:t>
            </a:r>
            <a:r>
              <a:rPr lang="pl-PL" sz="1600" dirty="0" err="1" smtClean="0">
                <a:latin typeface="Times" pitchFamily="18" charset="0"/>
              </a:rPr>
              <a:t>Rev</a:t>
            </a:r>
            <a:r>
              <a:rPr lang="pl-PL" sz="1600" dirty="0" smtClean="0">
                <a:latin typeface="Times" pitchFamily="18" charset="0"/>
              </a:rPr>
              <a:t>. </a:t>
            </a:r>
            <a:r>
              <a:rPr lang="pl-PL" sz="1600" dirty="0" err="1" smtClean="0">
                <a:latin typeface="Times" pitchFamily="18" charset="0"/>
              </a:rPr>
              <a:t>Lett</a:t>
            </a:r>
            <a:r>
              <a:rPr lang="pl-PL" sz="1600" dirty="0" smtClean="0">
                <a:latin typeface="Times" pitchFamily="18" charset="0"/>
              </a:rPr>
              <a:t>. 112, 150802 (2014</a:t>
            </a:r>
            <a:r>
              <a:rPr lang="pl-PL" sz="1600" dirty="0" smtClean="0">
                <a:latin typeface="Times" pitchFamily="18" charset="0"/>
                <a:cs typeface="Times New Roman" pitchFamily="18" charset="0"/>
              </a:rPr>
              <a:t>)</a:t>
            </a:r>
          </a:p>
          <a:p>
            <a:pPr algn="r"/>
            <a:r>
              <a:rPr lang="pl-PL" sz="1600" dirty="0" smtClean="0">
                <a:latin typeface="Times" pitchFamily="18" charset="0"/>
                <a:cs typeface="Times New Roman" pitchFamily="18" charset="0"/>
              </a:rPr>
              <a:t>W. </a:t>
            </a:r>
            <a:r>
              <a:rPr lang="pl-PL" sz="1600" dirty="0" err="1" smtClean="0">
                <a:latin typeface="Times" pitchFamily="18" charset="0"/>
                <a:cs typeface="Times New Roman" pitchFamily="18" charset="0"/>
              </a:rPr>
              <a:t>Dür</a:t>
            </a:r>
            <a:r>
              <a:rPr lang="pl-PL" sz="1600" dirty="0" smtClean="0">
                <a:latin typeface="Times" pitchFamily="18" charset="0"/>
                <a:cs typeface="Times New Roman" pitchFamily="18" charset="0"/>
              </a:rPr>
              <a:t>, et al.,  </a:t>
            </a:r>
            <a:r>
              <a:rPr lang="pl-PL" sz="1600" dirty="0" err="1" smtClean="0">
                <a:latin typeface="Times" pitchFamily="18" charset="0"/>
                <a:cs typeface="Times New Roman" pitchFamily="18" charset="0"/>
              </a:rPr>
              <a:t>Phys</a:t>
            </a:r>
            <a:r>
              <a:rPr lang="pl-PL" sz="1600" dirty="0" smtClean="0">
                <a:latin typeface="Times" pitchFamily="18" charset="0"/>
                <a:cs typeface="Times New Roman" pitchFamily="18" charset="0"/>
              </a:rPr>
              <a:t>. </a:t>
            </a:r>
            <a:r>
              <a:rPr lang="pl-PL" sz="1600" dirty="0" err="1" smtClean="0">
                <a:latin typeface="Times" pitchFamily="18" charset="0"/>
                <a:cs typeface="Times New Roman" pitchFamily="18" charset="0"/>
              </a:rPr>
              <a:t>Rev</a:t>
            </a:r>
            <a:r>
              <a:rPr lang="pl-PL" sz="1600" dirty="0" smtClean="0">
                <a:latin typeface="Times" pitchFamily="18" charset="0"/>
                <a:cs typeface="Times New Roman" pitchFamily="18" charset="0"/>
              </a:rPr>
              <a:t>. </a:t>
            </a:r>
            <a:r>
              <a:rPr lang="pl-PL" sz="1600" dirty="0" err="1" smtClean="0">
                <a:latin typeface="Times" pitchFamily="18" charset="0"/>
                <a:cs typeface="Times New Roman" pitchFamily="18" charset="0"/>
              </a:rPr>
              <a:t>Lett</a:t>
            </a:r>
            <a:r>
              <a:rPr lang="pl-PL" sz="1600" dirty="0" smtClean="0">
                <a:latin typeface="Times" pitchFamily="18" charset="0"/>
                <a:cs typeface="Times New Roman" pitchFamily="18" charset="0"/>
              </a:rPr>
              <a:t>. 112, 080801 (2014)</a:t>
            </a:r>
          </a:p>
          <a:p>
            <a:pPr algn="r"/>
            <a:r>
              <a:rPr lang="pl-PL" sz="1600" dirty="0" smtClean="0">
                <a:latin typeface="Times" pitchFamily="18" charset="0"/>
                <a:cs typeface="Times New Roman" pitchFamily="18" charset="0"/>
              </a:rPr>
              <a:t>P. </a:t>
            </a:r>
            <a:r>
              <a:rPr lang="pl-PL" sz="1600" dirty="0" err="1" smtClean="0">
                <a:latin typeface="Times" pitchFamily="18" charset="0"/>
                <a:cs typeface="Times New Roman" pitchFamily="18" charset="0"/>
              </a:rPr>
              <a:t>Sekatski</a:t>
            </a:r>
            <a:r>
              <a:rPr lang="pl-PL" sz="1600" dirty="0" smtClean="0">
                <a:latin typeface="Times" pitchFamily="18" charset="0"/>
                <a:cs typeface="Times New Roman" pitchFamily="18" charset="0"/>
              </a:rPr>
              <a:t>, M. </a:t>
            </a:r>
            <a:r>
              <a:rPr lang="pl-PL" sz="1600" dirty="0" err="1" smtClean="0">
                <a:latin typeface="Times" pitchFamily="18" charset="0"/>
                <a:cs typeface="Times New Roman" pitchFamily="18" charset="0"/>
              </a:rPr>
              <a:t>Skotiniotis</a:t>
            </a:r>
            <a:r>
              <a:rPr lang="pl-PL" sz="1600" dirty="0" smtClean="0">
                <a:latin typeface="Times" pitchFamily="18" charset="0"/>
                <a:cs typeface="Times New Roman" pitchFamily="18" charset="0"/>
              </a:rPr>
              <a:t>, J. </a:t>
            </a:r>
            <a:r>
              <a:rPr lang="pl-PL" sz="1600" dirty="0" err="1" smtClean="0">
                <a:latin typeface="Times" pitchFamily="18" charset="0"/>
                <a:cs typeface="Times New Roman" pitchFamily="18" charset="0"/>
              </a:rPr>
              <a:t>Kolodynski</a:t>
            </a:r>
            <a:r>
              <a:rPr lang="pl-PL" sz="1600" dirty="0" smtClean="0">
                <a:latin typeface="Times" pitchFamily="18" charset="0"/>
                <a:cs typeface="Times New Roman" pitchFamily="18" charset="0"/>
              </a:rPr>
              <a:t>, W. Dur, </a:t>
            </a:r>
            <a:r>
              <a:rPr lang="pl-PL" sz="1600" dirty="0">
                <a:latin typeface="Times" pitchFamily="18" charset="0"/>
                <a:cs typeface="Times New Roman" pitchFamily="18" charset="0"/>
              </a:rPr>
              <a:t>arXiv:1603.08944</a:t>
            </a:r>
            <a:endParaRPr lang="pl-PL" sz="1600" dirty="0" smtClean="0">
              <a:latin typeface="Times" pitchFamily="18" charset="0"/>
              <a:cs typeface="Times New Roman" pitchFamily="18" charset="0"/>
            </a:endParaRPr>
          </a:p>
          <a:p>
            <a:pPr algn="r"/>
            <a:endParaRPr lang="en-US" sz="1600" dirty="0">
              <a:latin typeface="Times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47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rostokąt 53"/>
          <p:cNvSpPr/>
          <p:nvPr/>
        </p:nvSpPr>
        <p:spPr>
          <a:xfrm>
            <a:off x="1907704" y="5837507"/>
            <a:ext cx="5331114" cy="65545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Quantum error-</a:t>
            </a:r>
            <a:r>
              <a:rPr lang="pl-PL" b="1" dirty="0" err="1" smtClean="0"/>
              <a:t>correction</a:t>
            </a:r>
            <a:r>
              <a:rPr lang="pl-PL" b="1" dirty="0" smtClean="0"/>
              <a:t> </a:t>
            </a:r>
            <a:r>
              <a:rPr lang="pl-PL" b="1" dirty="0" err="1" smtClean="0"/>
              <a:t>protocol</a:t>
            </a:r>
            <a:r>
              <a:rPr lang="pl-PL" b="1" dirty="0" smtClean="0"/>
              <a:t> for </a:t>
            </a:r>
            <a:r>
              <a:rPr lang="pl-PL" b="1" dirty="0" err="1" smtClean="0"/>
              <a:t>perpendicular</a:t>
            </a:r>
            <a:r>
              <a:rPr lang="pl-PL" b="1" dirty="0" smtClean="0"/>
              <a:t> </a:t>
            </a:r>
            <a:r>
              <a:rPr lang="pl-PL" b="1" dirty="0" err="1" smtClean="0"/>
              <a:t>dephasing</a:t>
            </a:r>
            <a:endParaRPr lang="en-GB" b="1" dirty="0"/>
          </a:p>
        </p:txBody>
      </p:sp>
      <p:cxnSp>
        <p:nvCxnSpPr>
          <p:cNvPr id="10" name="Łącznik prosty 9"/>
          <p:cNvCxnSpPr/>
          <p:nvPr/>
        </p:nvCxnSpPr>
        <p:spPr>
          <a:xfrm>
            <a:off x="6518226" y="2689022"/>
            <a:ext cx="144118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6518226" y="2129902"/>
            <a:ext cx="41934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>
            <a:off x="6771279" y="2129902"/>
            <a:ext cx="41934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5819325" y="2129902"/>
            <a:ext cx="41934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6098885" y="1850342"/>
            <a:ext cx="629011" cy="10123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4840862" y="2129902"/>
            <a:ext cx="41934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Obraz 5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45" t="-10759" r="-8233" b="-10453"/>
          <a:stretch/>
        </p:blipFill>
        <p:spPr>
          <a:xfrm>
            <a:off x="5076000" y="1800000"/>
            <a:ext cx="612000" cy="61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  <p:cxnSp>
        <p:nvCxnSpPr>
          <p:cNvPr id="19" name="Łącznik prosty 18"/>
          <p:cNvCxnSpPr/>
          <p:nvPr/>
        </p:nvCxnSpPr>
        <p:spPr>
          <a:xfrm>
            <a:off x="7540069" y="2129902"/>
            <a:ext cx="41934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 1"/>
          <p:cNvPicPr>
            <a:picLocks noChangeAspect="1" noChangeArrowheads="1"/>
          </p:cNvPicPr>
          <p:nvPr/>
        </p:nvPicPr>
        <p:blipFill rotWithShape="1">
          <a:blip r:embed="rId14" cstate="print"/>
          <a:srcRect t="-4" b="54555"/>
          <a:stretch/>
        </p:blipFill>
        <p:spPr bwMode="auto">
          <a:xfrm>
            <a:off x="4631193" y="1710561"/>
            <a:ext cx="36340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raz 2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4172699" y="2205716"/>
            <a:ext cx="388604" cy="305213"/>
          </a:xfrm>
          <a:prstGeom prst="rect">
            <a:avLst/>
          </a:prstGeom>
          <a:noFill/>
          <a:ln/>
          <a:effectLst/>
        </p:spPr>
      </p:pic>
      <p:pic>
        <p:nvPicPr>
          <p:cNvPr id="34" name="Obraz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06" y="2189059"/>
            <a:ext cx="426182" cy="338526"/>
          </a:xfrm>
          <a:prstGeom prst="rect">
            <a:avLst/>
          </a:prstGeom>
          <a:solidFill>
            <a:schemeClr val="bg1"/>
          </a:solidFill>
          <a:ln/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  <p:cxnSp>
        <p:nvCxnSpPr>
          <p:cNvPr id="24" name="Łącznik prosty 23"/>
          <p:cNvCxnSpPr/>
          <p:nvPr/>
        </p:nvCxnSpPr>
        <p:spPr>
          <a:xfrm>
            <a:off x="4980643" y="2689022"/>
            <a:ext cx="97846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az 3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0" y="2237894"/>
            <a:ext cx="2625524" cy="356571"/>
          </a:xfrm>
          <a:prstGeom prst="rect">
            <a:avLst/>
          </a:prstGeom>
          <a:noFill/>
          <a:ln/>
          <a:effectLst/>
        </p:spPr>
      </p:pic>
      <p:pic>
        <p:nvPicPr>
          <p:cNvPr id="56" name="Obraz 5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10" y="3092746"/>
            <a:ext cx="8197500" cy="710304"/>
          </a:xfrm>
          <a:prstGeom prst="rect">
            <a:avLst/>
          </a:prstGeom>
          <a:noFill/>
          <a:ln/>
          <a:effectLst/>
        </p:spPr>
      </p:pic>
      <p:pic>
        <p:nvPicPr>
          <p:cNvPr id="41" name="Obraz 4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13" y="4112016"/>
            <a:ext cx="4434590" cy="252115"/>
          </a:xfrm>
          <a:prstGeom prst="rect">
            <a:avLst/>
          </a:prstGeom>
          <a:noFill/>
          <a:ln/>
          <a:effectLst/>
        </p:spPr>
      </p:pic>
      <p:pic>
        <p:nvPicPr>
          <p:cNvPr id="44" name="Obraz 4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50" y="4713993"/>
            <a:ext cx="5717677" cy="257176"/>
          </a:xfrm>
          <a:prstGeom prst="rect">
            <a:avLst/>
          </a:prstGeom>
          <a:noFill/>
          <a:ln/>
          <a:effectLst/>
        </p:spPr>
      </p:pic>
      <p:pic>
        <p:nvPicPr>
          <p:cNvPr id="55" name="Obraz 5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9" y="5202036"/>
            <a:ext cx="6848772" cy="284772"/>
          </a:xfrm>
          <a:prstGeom prst="rect">
            <a:avLst/>
          </a:prstGeom>
          <a:noFill/>
          <a:ln/>
          <a:effectLst/>
        </p:spPr>
      </p:pic>
      <p:pic>
        <p:nvPicPr>
          <p:cNvPr id="53" name="Obraz 5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80" y="5983533"/>
            <a:ext cx="4271487" cy="357509"/>
          </a:xfrm>
          <a:prstGeom prst="rect">
            <a:avLst/>
          </a:prstGeom>
          <a:noFill/>
          <a:ln/>
          <a:effectLst/>
        </p:spPr>
      </p:pic>
      <p:pic>
        <p:nvPicPr>
          <p:cNvPr id="58" name="Obraz 57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45" t="-10759" r="-8233" b="-10453"/>
          <a:stretch/>
        </p:blipFill>
        <p:spPr>
          <a:xfrm>
            <a:off x="7059345" y="1811131"/>
            <a:ext cx="612000" cy="61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41152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prstClr val="black"/>
                </a:solidFill>
              </a:rPr>
              <a:t>Take </a:t>
            </a:r>
            <a:r>
              <a:rPr lang="pl-PL" sz="4400" b="1" dirty="0" err="1" smtClean="0">
                <a:solidFill>
                  <a:prstClr val="black"/>
                </a:solidFill>
              </a:rPr>
              <a:t>home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message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sp>
        <p:nvSpPr>
          <p:cNvPr id="36" name="Prostokąt 35"/>
          <p:cNvSpPr/>
          <p:nvPr/>
        </p:nvSpPr>
        <p:spPr>
          <a:xfrm>
            <a:off x="678097" y="3068960"/>
            <a:ext cx="7992888" cy="158417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pole tekstowe 38"/>
          <p:cNvSpPr txBox="1"/>
          <p:nvPr/>
        </p:nvSpPr>
        <p:spPr>
          <a:xfrm>
            <a:off x="179512" y="1412776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 </a:t>
            </a:r>
            <a:endParaRPr lang="en-US" sz="2000" i="1" dirty="0"/>
          </a:p>
        </p:txBody>
      </p:sp>
      <p:pic>
        <p:nvPicPr>
          <p:cNvPr id="5" name="Obraz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8" y="3998916"/>
            <a:ext cx="7308388" cy="463874"/>
          </a:xfrm>
          <a:prstGeom prst="rect">
            <a:avLst/>
          </a:prstGeom>
          <a:noFill/>
          <a:ln/>
          <a:effectLst/>
        </p:spPr>
      </p:pic>
      <p:pic>
        <p:nvPicPr>
          <p:cNvPr id="44" name="Obraz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7" y="1318135"/>
            <a:ext cx="8026906" cy="989501"/>
          </a:xfrm>
          <a:prstGeom prst="rect">
            <a:avLst/>
          </a:prstGeom>
          <a:noFill/>
          <a:ln/>
          <a:effectLst/>
        </p:spPr>
      </p:pic>
      <p:pic>
        <p:nvPicPr>
          <p:cNvPr id="6" name="Obraz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5" y="3360491"/>
            <a:ext cx="1523408" cy="358960"/>
          </a:xfrm>
          <a:prstGeom prst="rect">
            <a:avLst/>
          </a:prstGeom>
          <a:noFill/>
          <a:ln/>
          <a:effectLst/>
        </p:spPr>
      </p:pic>
      <p:sp>
        <p:nvSpPr>
          <p:cNvPr id="47" name="Prostokąt 46"/>
          <p:cNvSpPr/>
          <p:nvPr/>
        </p:nvSpPr>
        <p:spPr>
          <a:xfrm>
            <a:off x="2164988" y="6022108"/>
            <a:ext cx="6979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>
                <a:latin typeface="Times" pitchFamily="18" charset="0"/>
                <a:cs typeface="Times New Roman" pitchFamily="18" charset="0"/>
              </a:rPr>
              <a:t>RDD, J. Czajkowski, P. </a:t>
            </a:r>
            <a:r>
              <a:rPr lang="pl-PL" dirty="0" err="1">
                <a:latin typeface="Times" pitchFamily="18" charset="0"/>
                <a:cs typeface="Times New Roman" pitchFamily="18" charset="0"/>
              </a:rPr>
              <a:t>Sekatski</a:t>
            </a:r>
            <a:r>
              <a:rPr lang="pl-PL" dirty="0">
                <a:latin typeface="Times" pitchFamily="18" charset="0"/>
                <a:cs typeface="Times New Roman" pitchFamily="18" charset="0"/>
              </a:rPr>
              <a:t>, </a:t>
            </a:r>
            <a:r>
              <a:rPr lang="pl-PL" dirty="0" smtClean="0">
                <a:latin typeface="Times" pitchFamily="18" charset="0"/>
                <a:cs typeface="Times New Roman" pitchFamily="18" charset="0"/>
              </a:rPr>
              <a:t>arXiv:1704.06280 (</a:t>
            </a:r>
            <a:r>
              <a:rPr lang="pl-PL" dirty="0" err="1" smtClean="0">
                <a:latin typeface="Times" pitchFamily="18" charset="0"/>
                <a:cs typeface="Times New Roman" pitchFamily="18" charset="0"/>
              </a:rPr>
              <a:t>Accepted</a:t>
            </a:r>
            <a:r>
              <a:rPr lang="pl-PL" dirty="0" smtClean="0">
                <a:latin typeface="Times" pitchFamily="18" charset="0"/>
                <a:cs typeface="Times New Roman" pitchFamily="18" charset="0"/>
              </a:rPr>
              <a:t> in PRX)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4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prstClr val="black"/>
                </a:solidFill>
              </a:rPr>
              <a:t>Take </a:t>
            </a:r>
            <a:r>
              <a:rPr lang="pl-PL" sz="4400" b="1" dirty="0" err="1" smtClean="0">
                <a:solidFill>
                  <a:prstClr val="black"/>
                </a:solidFill>
              </a:rPr>
              <a:t>home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message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179512" y="1412776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 </a:t>
            </a:r>
            <a:endParaRPr lang="en-US" sz="2000" i="1" dirty="0"/>
          </a:p>
        </p:txBody>
      </p:sp>
      <p:pic>
        <p:nvPicPr>
          <p:cNvPr id="44" name="Obraz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7" y="1318135"/>
            <a:ext cx="8026906" cy="989501"/>
          </a:xfrm>
          <a:prstGeom prst="rect">
            <a:avLst/>
          </a:prstGeom>
          <a:noFill/>
          <a:ln/>
          <a:effectLst/>
        </p:spPr>
      </p:pic>
      <p:sp>
        <p:nvSpPr>
          <p:cNvPr id="47" name="Prostokąt 46"/>
          <p:cNvSpPr/>
          <p:nvPr/>
        </p:nvSpPr>
        <p:spPr>
          <a:xfrm>
            <a:off x="2164988" y="6022108"/>
            <a:ext cx="6979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>
                <a:latin typeface="Times" pitchFamily="18" charset="0"/>
                <a:cs typeface="Times New Roman" pitchFamily="18" charset="0"/>
              </a:rPr>
              <a:t>RDD, J. Czajkowski, P. </a:t>
            </a:r>
            <a:r>
              <a:rPr lang="pl-PL" dirty="0" err="1">
                <a:latin typeface="Times" pitchFamily="18" charset="0"/>
                <a:cs typeface="Times New Roman" pitchFamily="18" charset="0"/>
              </a:rPr>
              <a:t>Sekatski</a:t>
            </a:r>
            <a:r>
              <a:rPr lang="pl-PL" dirty="0">
                <a:latin typeface="Times" pitchFamily="18" charset="0"/>
                <a:cs typeface="Times New Roman" pitchFamily="18" charset="0"/>
              </a:rPr>
              <a:t>, </a:t>
            </a:r>
            <a:r>
              <a:rPr lang="pl-PL" dirty="0" smtClean="0">
                <a:latin typeface="Times" pitchFamily="18" charset="0"/>
                <a:cs typeface="Times New Roman" pitchFamily="18" charset="0"/>
              </a:rPr>
              <a:t>arXiv:1704.06280 (</a:t>
            </a:r>
            <a:r>
              <a:rPr lang="pl-PL" dirty="0" err="1" smtClean="0">
                <a:latin typeface="Times" pitchFamily="18" charset="0"/>
                <a:cs typeface="Times New Roman" pitchFamily="18" charset="0"/>
              </a:rPr>
              <a:t>Accepted</a:t>
            </a:r>
            <a:r>
              <a:rPr lang="pl-PL" dirty="0" smtClean="0">
                <a:latin typeface="Times" pitchFamily="18" charset="0"/>
                <a:cs typeface="Times New Roman" pitchFamily="18" charset="0"/>
              </a:rPr>
              <a:t> in PRX)</a:t>
            </a:r>
            <a:endParaRPr lang="en-GB" dirty="0"/>
          </a:p>
        </p:txBody>
      </p:sp>
      <p:sp>
        <p:nvSpPr>
          <p:cNvPr id="10" name="Prostokąt 9"/>
          <p:cNvSpPr/>
          <p:nvPr/>
        </p:nvSpPr>
        <p:spPr>
          <a:xfrm>
            <a:off x="2164988" y="6391440"/>
            <a:ext cx="6979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S</a:t>
            </a:r>
            <a:r>
              <a:rPr lang="pl-PL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dirty="0">
                <a:latin typeface="Times" panose="02020603050405020304" pitchFamily="18" charset="0"/>
                <a:cs typeface="Times" panose="02020603050405020304" pitchFamily="18" charset="0"/>
              </a:rPr>
              <a:t>Zhou, </a:t>
            </a:r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M</a:t>
            </a:r>
            <a:r>
              <a:rPr lang="pl-PL" dirty="0" smtClean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Zhang</a:t>
            </a:r>
            <a:r>
              <a:rPr lang="en-GB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J</a:t>
            </a:r>
            <a:r>
              <a:rPr lang="pl-PL" dirty="0" smtClean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GB" dirty="0" err="1" smtClean="0">
                <a:latin typeface="Times" panose="02020603050405020304" pitchFamily="18" charset="0"/>
                <a:cs typeface="Times" panose="02020603050405020304" pitchFamily="18" charset="0"/>
              </a:rPr>
              <a:t>Preskill</a:t>
            </a:r>
            <a:r>
              <a:rPr lang="en-GB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and</a:t>
            </a:r>
            <a:r>
              <a:rPr lang="pl-PL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L</a:t>
            </a:r>
            <a:r>
              <a:rPr lang="pl-PL" dirty="0" smtClean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dirty="0">
                <a:latin typeface="Times" panose="02020603050405020304" pitchFamily="18" charset="0"/>
                <a:cs typeface="Times" panose="02020603050405020304" pitchFamily="18" charset="0"/>
              </a:rPr>
              <a:t>Jiang, </a:t>
            </a:r>
            <a:r>
              <a:rPr lang="pl-PL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arxi</a:t>
            </a:r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v:1706.02445</a:t>
            </a:r>
            <a:r>
              <a:rPr lang="en-GB" dirty="0"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n-GB" dirty="0">
                <a:latin typeface="Times" panose="02020603050405020304" pitchFamily="18" charset="0"/>
                <a:cs typeface="Times" panose="02020603050405020304" pitchFamily="18" charset="0"/>
              </a:rPr>
            </a:br>
            <a:endParaRPr lang="en-GB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11560" y="3068960"/>
            <a:ext cx="7992888" cy="158417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Obraz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6" y="4000812"/>
            <a:ext cx="7308388" cy="463874"/>
          </a:xfrm>
          <a:prstGeom prst="rect">
            <a:avLst/>
          </a:prstGeom>
          <a:noFill/>
          <a:ln/>
          <a:effectLst/>
        </p:spPr>
      </p:pic>
      <p:pic>
        <p:nvPicPr>
          <p:cNvPr id="6" name="Obraz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56" y="3377414"/>
            <a:ext cx="3311804" cy="35896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33423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2318940" y="5494774"/>
            <a:ext cx="4968552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Application to quantum </a:t>
            </a:r>
            <a:r>
              <a:rPr lang="pl-PL" b="1" dirty="0" err="1" smtClean="0"/>
              <a:t>merology</a:t>
            </a:r>
            <a:r>
              <a:rPr lang="pl-PL" b="1" dirty="0" smtClean="0"/>
              <a:t> with </a:t>
            </a:r>
            <a:r>
              <a:rPr lang="pl-PL" b="1" dirty="0" err="1" smtClean="0"/>
              <a:t>many-body</a:t>
            </a:r>
            <a:r>
              <a:rPr lang="pl-PL" b="1" dirty="0" smtClean="0"/>
              <a:t> </a:t>
            </a:r>
            <a:r>
              <a:rPr lang="pl-PL" b="1" dirty="0" err="1" smtClean="0"/>
              <a:t>interractions</a:t>
            </a:r>
            <a:endParaRPr lang="en-GB" b="1" dirty="0"/>
          </a:p>
        </p:txBody>
      </p:sp>
      <p:pic>
        <p:nvPicPr>
          <p:cNvPr id="9" name="Obraz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9" y="1529703"/>
            <a:ext cx="7940980" cy="808589"/>
          </a:xfrm>
          <a:prstGeom prst="rect">
            <a:avLst/>
          </a:prstGeom>
          <a:noFill/>
          <a:ln/>
          <a:effectLst/>
        </p:spPr>
      </p:pic>
      <p:sp>
        <p:nvSpPr>
          <p:cNvPr id="7" name="pole tekstowe 6"/>
          <p:cNvSpPr txBox="1"/>
          <p:nvPr/>
        </p:nvSpPr>
        <p:spPr>
          <a:xfrm>
            <a:off x="878780" y="2450357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>
                <a:latin typeface="Times" panose="02020603050405020304" pitchFamily="18" charset="0"/>
                <a:cs typeface="Times" panose="02020603050405020304" pitchFamily="18" charset="0"/>
              </a:rPr>
              <a:t>k</a:t>
            </a:r>
            <a:r>
              <a:rPr lang="pl-PL" sz="2000" i="1" dirty="0" smtClean="0">
                <a:latin typeface="Times" panose="02020603050405020304" pitchFamily="18" charset="0"/>
                <a:cs typeface="Times" panose="02020603050405020304" pitchFamily="18" charset="0"/>
              </a:rPr>
              <a:t>-</a:t>
            </a:r>
            <a:r>
              <a:rPr lang="pl-PL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body Hamiltonian</a:t>
            </a:r>
            <a:endParaRPr lang="en-US" sz="20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759100" y="2450357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>
                <a:latin typeface="Times" panose="02020603050405020304" pitchFamily="18" charset="0"/>
                <a:cs typeface="Times" panose="02020603050405020304" pitchFamily="18" charset="0"/>
              </a:rPr>
              <a:t>l</a:t>
            </a:r>
            <a:r>
              <a:rPr lang="pl-PL" sz="2000" i="1" dirty="0" smtClean="0">
                <a:latin typeface="Times" panose="02020603050405020304" pitchFamily="18" charset="0"/>
                <a:cs typeface="Times" panose="02020603050405020304" pitchFamily="18" charset="0"/>
              </a:rPr>
              <a:t>-</a:t>
            </a:r>
            <a:r>
              <a:rPr lang="pl-PL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body </a:t>
            </a:r>
            <a:r>
              <a:rPr lang="pl-PL" sz="20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decoherence</a:t>
            </a:r>
            <a:endParaRPr lang="en-US" sz="20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59" y="5647138"/>
            <a:ext cx="4360993" cy="415352"/>
          </a:xfrm>
          <a:prstGeom prst="rect">
            <a:avLst/>
          </a:prstGeom>
          <a:noFill/>
          <a:ln/>
          <a:effectLst/>
        </p:spPr>
      </p:pic>
      <p:sp>
        <p:nvSpPr>
          <p:cNvPr id="17" name="Prostokąt 16"/>
          <p:cNvSpPr/>
          <p:nvPr/>
        </p:nvSpPr>
        <p:spPr>
          <a:xfrm>
            <a:off x="2150203" y="6472841"/>
            <a:ext cx="6979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>
                <a:latin typeface="Times" pitchFamily="18" charset="0"/>
                <a:cs typeface="Times New Roman" pitchFamily="18" charset="0"/>
              </a:rPr>
              <a:t>RDD, J. Czajkowski, P. </a:t>
            </a:r>
            <a:r>
              <a:rPr lang="pl-PL" dirty="0" err="1">
                <a:latin typeface="Times" pitchFamily="18" charset="0"/>
                <a:cs typeface="Times New Roman" pitchFamily="18" charset="0"/>
              </a:rPr>
              <a:t>Sekatski</a:t>
            </a:r>
            <a:r>
              <a:rPr lang="pl-PL" dirty="0">
                <a:latin typeface="Times" pitchFamily="18" charset="0"/>
                <a:cs typeface="Times New Roman" pitchFamily="18" charset="0"/>
              </a:rPr>
              <a:t>, arXiv:1704.06280</a:t>
            </a:r>
            <a:endParaRPr lang="en-GB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89" y="3291558"/>
            <a:ext cx="3390900" cy="1762125"/>
          </a:xfrm>
          <a:prstGeom prst="rect">
            <a:avLst/>
          </a:prstGeom>
        </p:spPr>
      </p:pic>
      <p:grpSp>
        <p:nvGrpSpPr>
          <p:cNvPr id="38" name="Grupa 37"/>
          <p:cNvGrpSpPr/>
          <p:nvPr/>
        </p:nvGrpSpPr>
        <p:grpSpPr>
          <a:xfrm>
            <a:off x="826729" y="2926631"/>
            <a:ext cx="2788856" cy="2226306"/>
            <a:chOff x="826729" y="2926631"/>
            <a:chExt cx="2788856" cy="2226306"/>
          </a:xfrm>
        </p:grpSpPr>
        <p:sp>
          <p:nvSpPr>
            <p:cNvPr id="5" name="Elipsa 4"/>
            <p:cNvSpPr/>
            <p:nvPr/>
          </p:nvSpPr>
          <p:spPr>
            <a:xfrm>
              <a:off x="1555578" y="3451753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Elipsa 12"/>
            <p:cNvSpPr/>
            <p:nvPr/>
          </p:nvSpPr>
          <p:spPr>
            <a:xfrm>
              <a:off x="1683703" y="3963928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Elipsa 13"/>
            <p:cNvSpPr/>
            <p:nvPr/>
          </p:nvSpPr>
          <p:spPr>
            <a:xfrm>
              <a:off x="2059634" y="3611551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Elipsa 17"/>
            <p:cNvSpPr/>
            <p:nvPr/>
          </p:nvSpPr>
          <p:spPr>
            <a:xfrm>
              <a:off x="2210928" y="4094552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Elipsa 18"/>
            <p:cNvSpPr/>
            <p:nvPr/>
          </p:nvSpPr>
          <p:spPr>
            <a:xfrm>
              <a:off x="2635698" y="3747904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Elipsa 19"/>
            <p:cNvSpPr/>
            <p:nvPr/>
          </p:nvSpPr>
          <p:spPr>
            <a:xfrm>
              <a:off x="2102916" y="3249027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Elipsa 20"/>
            <p:cNvSpPr/>
            <p:nvPr/>
          </p:nvSpPr>
          <p:spPr>
            <a:xfrm>
              <a:off x="2631741" y="3278307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Elipsa 21"/>
            <p:cNvSpPr/>
            <p:nvPr/>
          </p:nvSpPr>
          <p:spPr>
            <a:xfrm>
              <a:off x="1099694" y="3931988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Elipsa 22"/>
            <p:cNvSpPr/>
            <p:nvPr/>
          </p:nvSpPr>
          <p:spPr>
            <a:xfrm>
              <a:off x="1451993" y="4470453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Elipsa 23"/>
            <p:cNvSpPr/>
            <p:nvPr/>
          </p:nvSpPr>
          <p:spPr>
            <a:xfrm>
              <a:off x="1994904" y="4577553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Elipsa 24"/>
            <p:cNvSpPr/>
            <p:nvPr/>
          </p:nvSpPr>
          <p:spPr>
            <a:xfrm>
              <a:off x="2739753" y="4470453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Elipsa 25"/>
            <p:cNvSpPr/>
            <p:nvPr/>
          </p:nvSpPr>
          <p:spPr>
            <a:xfrm>
              <a:off x="3267879" y="4147879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Elipsa 26"/>
            <p:cNvSpPr/>
            <p:nvPr/>
          </p:nvSpPr>
          <p:spPr>
            <a:xfrm>
              <a:off x="3118942" y="3566613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Elipsa 27"/>
            <p:cNvSpPr/>
            <p:nvPr/>
          </p:nvSpPr>
          <p:spPr>
            <a:xfrm>
              <a:off x="1081022" y="3395527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Elipsa 28"/>
            <p:cNvSpPr/>
            <p:nvPr/>
          </p:nvSpPr>
          <p:spPr>
            <a:xfrm>
              <a:off x="1721235" y="3107562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Elipsa 5"/>
            <p:cNvSpPr/>
            <p:nvPr/>
          </p:nvSpPr>
          <p:spPr>
            <a:xfrm>
              <a:off x="2522129" y="3963928"/>
              <a:ext cx="1093456" cy="824343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Obraz 3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25" y="4945797"/>
              <a:ext cx="582760" cy="18877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2" name="Elipsa 31"/>
            <p:cNvSpPr/>
            <p:nvPr/>
          </p:nvSpPr>
          <p:spPr>
            <a:xfrm>
              <a:off x="826729" y="2926631"/>
              <a:ext cx="1224137" cy="929285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Obraz 1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633" y="4117522"/>
              <a:ext cx="280645" cy="25857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4" name="Obraz 3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3465" y="3107814"/>
              <a:ext cx="306754" cy="21577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7" name="Obraz 3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3131" y="4966835"/>
              <a:ext cx="526265" cy="186102"/>
            </a:xfrm>
            <a:prstGeom prst="rect">
              <a:avLst/>
            </a:prstGeom>
            <a:noFill/>
            <a:ln/>
            <a:effectLst/>
          </p:spPr>
        </p:pic>
      </p:grpSp>
    </p:spTree>
    <p:extLst>
      <p:ext uri="{BB962C8B-B14F-4D97-AF65-F5344CB8AC3E}">
        <p14:creationId xmlns:p14="http://schemas.microsoft.com/office/powerpoint/2010/main" val="278395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8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r>
              <a:rPr lang="pl-PL" b="1" dirty="0" err="1" smtClean="0"/>
              <a:t>Making</a:t>
            </a:r>
            <a:r>
              <a:rPr lang="pl-PL" b="1" dirty="0" smtClean="0"/>
              <a:t> </a:t>
            </a:r>
            <a:r>
              <a:rPr lang="pl-PL" b="1" dirty="0" err="1" smtClean="0"/>
              <a:t>the</a:t>
            </a:r>
            <a:r>
              <a:rPr lang="pl-PL" b="1" dirty="0" smtClean="0"/>
              <a:t> most of </a:t>
            </a:r>
            <a:r>
              <a:rPr lang="pl-PL" b="1" dirty="0" err="1" smtClean="0"/>
              <a:t>the</a:t>
            </a:r>
            <a:r>
              <a:rPr lang="pl-PL" b="1" dirty="0" smtClean="0"/>
              <a:t> quantum </a:t>
            </a:r>
            <a:r>
              <a:rPr lang="pl-PL" b="1" dirty="0" err="1" smtClean="0"/>
              <a:t>world</a:t>
            </a:r>
            <a:endParaRPr lang="en-US" b="1" dirty="0"/>
          </a:p>
        </p:txBody>
      </p:sp>
      <p:pic>
        <p:nvPicPr>
          <p:cNvPr id="1026" name="Picture 2" descr="https://encrypted-tbn2.gstatic.com/images?q=tbn:ANd9GcSB3K8Mcf-8dKoSMqris-3A3feelEXLlpc5SzsjWhDe7_nqTQZH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01008"/>
            <a:ext cx="3333750" cy="1447801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611560" y="6237312"/>
            <a:ext cx="3324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300" b="1" dirty="0" smtClean="0"/>
              <a:t>Quantum </a:t>
            </a:r>
            <a:r>
              <a:rPr lang="pl-PL" sz="2300" b="1" dirty="0" err="1" smtClean="0"/>
              <a:t>communication</a:t>
            </a:r>
            <a:endParaRPr lang="en-US" sz="2300" b="1" dirty="0"/>
          </a:p>
        </p:txBody>
      </p:sp>
      <p:grpSp>
        <p:nvGrpSpPr>
          <p:cNvPr id="11" name="Grupa 10"/>
          <p:cNvGrpSpPr/>
          <p:nvPr/>
        </p:nvGrpSpPr>
        <p:grpSpPr>
          <a:xfrm>
            <a:off x="467544" y="980728"/>
            <a:ext cx="3854720" cy="2390492"/>
            <a:chOff x="467544" y="980728"/>
            <a:chExt cx="2947946" cy="2390492"/>
          </a:xfrm>
        </p:grpSpPr>
        <p:sp>
          <p:nvSpPr>
            <p:cNvPr id="8" name="pole tekstowe 7"/>
            <p:cNvSpPr txBox="1"/>
            <p:nvPr/>
          </p:nvSpPr>
          <p:spPr>
            <a:xfrm>
              <a:off x="687820" y="2924944"/>
              <a:ext cx="272767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300" b="1" dirty="0" smtClean="0"/>
                <a:t>Quantum </a:t>
              </a:r>
              <a:r>
                <a:rPr lang="pl-PL" sz="2300" b="1" dirty="0" err="1" smtClean="0"/>
                <a:t>computing</a:t>
              </a:r>
              <a:endParaRPr lang="en-US" sz="2300" b="1" dirty="0"/>
            </a:p>
          </p:txBody>
        </p:sp>
        <p:sp>
          <p:nvSpPr>
            <p:cNvPr id="10" name="Prostokąt 9"/>
            <p:cNvSpPr/>
            <p:nvPr/>
          </p:nvSpPr>
          <p:spPr>
            <a:xfrm>
              <a:off x="467544" y="980728"/>
              <a:ext cx="2588244" cy="2376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2" name="Picture 8" descr="http://swissquantum.idquantique.com/IMG/jpg/bb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97152"/>
            <a:ext cx="2520280" cy="1428280"/>
          </a:xfrm>
          <a:prstGeom prst="rect">
            <a:avLst/>
          </a:prstGeom>
          <a:noFill/>
        </p:spPr>
      </p:pic>
      <p:sp>
        <p:nvSpPr>
          <p:cNvPr id="18" name="Prostokąt 17"/>
          <p:cNvSpPr/>
          <p:nvPr/>
        </p:nvSpPr>
        <p:spPr>
          <a:xfrm>
            <a:off x="467544" y="3573016"/>
            <a:ext cx="3384376" cy="309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4788024" y="6237312"/>
            <a:ext cx="26754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300" b="1" dirty="0" smtClean="0"/>
              <a:t>Quantum </a:t>
            </a:r>
            <a:r>
              <a:rPr lang="pl-PL" sz="2300" b="1" dirty="0" err="1" smtClean="0"/>
              <a:t>metrology</a:t>
            </a:r>
            <a:endParaRPr lang="en-US" sz="2300" b="1" dirty="0"/>
          </a:p>
        </p:txBody>
      </p:sp>
      <p:sp>
        <p:nvSpPr>
          <p:cNvPr id="20" name="Prostokąt 19"/>
          <p:cNvSpPr/>
          <p:nvPr/>
        </p:nvSpPr>
        <p:spPr>
          <a:xfrm>
            <a:off x="4067944" y="3573016"/>
            <a:ext cx="4536504" cy="309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http://www.nature.com/nphys/journal/v7/n12/images/nphys2083-f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3415262" cy="2466232"/>
          </a:xfrm>
          <a:prstGeom prst="rect">
            <a:avLst/>
          </a:prstGeom>
          <a:noFill/>
        </p:spPr>
      </p:pic>
      <p:pic>
        <p:nvPicPr>
          <p:cNvPr id="33794" name="Picture 2" descr="quantum-comput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124744"/>
            <a:ext cx="2520280" cy="1790927"/>
          </a:xfrm>
          <a:prstGeom prst="rect">
            <a:avLst/>
          </a:prstGeom>
          <a:noFill/>
        </p:spPr>
      </p:pic>
      <p:grpSp>
        <p:nvGrpSpPr>
          <p:cNvPr id="17" name="Grupa 16"/>
          <p:cNvGrpSpPr/>
          <p:nvPr/>
        </p:nvGrpSpPr>
        <p:grpSpPr>
          <a:xfrm>
            <a:off x="4067944" y="980728"/>
            <a:ext cx="4536504" cy="2390492"/>
            <a:chOff x="838417" y="980728"/>
            <a:chExt cx="3461482" cy="2390492"/>
          </a:xfrm>
        </p:grpSpPr>
        <p:sp>
          <p:nvSpPr>
            <p:cNvPr id="21" name="pole tekstowe 20"/>
            <p:cNvSpPr txBox="1"/>
            <p:nvPr/>
          </p:nvSpPr>
          <p:spPr>
            <a:xfrm>
              <a:off x="1332914" y="2924944"/>
              <a:ext cx="252050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300" b="1" dirty="0" smtClean="0"/>
                <a:t>Quantum </a:t>
              </a:r>
              <a:r>
                <a:rPr lang="pl-PL" sz="2300" b="1" dirty="0" err="1" smtClean="0"/>
                <a:t>simmulators</a:t>
              </a:r>
              <a:endParaRPr lang="en-US" sz="2300" b="1" dirty="0"/>
            </a:p>
          </p:txBody>
        </p:sp>
        <p:sp>
          <p:nvSpPr>
            <p:cNvPr id="22" name="Prostokąt 21"/>
            <p:cNvSpPr/>
            <p:nvPr/>
          </p:nvSpPr>
          <p:spPr>
            <a:xfrm>
              <a:off x="838417" y="980728"/>
              <a:ext cx="3461482" cy="2376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796" name="Picture 4" descr="A quantum simulator for magnetic material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124744"/>
            <a:ext cx="3240360" cy="18210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22"/>
          <p:cNvSpPr/>
          <p:nvPr/>
        </p:nvSpPr>
        <p:spPr>
          <a:xfrm>
            <a:off x="2650370" y="3401154"/>
            <a:ext cx="3456384" cy="14401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Quantum </a:t>
            </a:r>
            <a:r>
              <a:rPr lang="pl-PL" b="1" dirty="0" err="1" smtClean="0"/>
              <a:t>metrology</a:t>
            </a:r>
            <a:r>
              <a:rPr lang="pl-PL" b="1" dirty="0" smtClean="0"/>
              <a:t> as a quantum channel </a:t>
            </a:r>
            <a:r>
              <a:rPr lang="pl-PL" b="1" dirty="0" err="1" smtClean="0"/>
              <a:t>estimation</a:t>
            </a:r>
            <a:r>
              <a:rPr lang="pl-PL" b="1" dirty="0" smtClean="0"/>
              <a:t> problem</a:t>
            </a:r>
            <a:endParaRPr lang="en-US" b="1" dirty="0"/>
          </a:p>
        </p:txBody>
      </p:sp>
      <p:grpSp>
        <p:nvGrpSpPr>
          <p:cNvPr id="10" name="Grupa 9"/>
          <p:cNvGrpSpPr/>
          <p:nvPr/>
        </p:nvGrpSpPr>
        <p:grpSpPr>
          <a:xfrm>
            <a:off x="899592" y="1844824"/>
            <a:ext cx="5484639" cy="843388"/>
            <a:chOff x="1402662" y="2935096"/>
            <a:chExt cx="6503397" cy="1000043"/>
          </a:xfrm>
        </p:grpSpPr>
        <p:pic>
          <p:nvPicPr>
            <p:cNvPr id="34" name="Obraz 33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1402662" y="3185109"/>
              <a:ext cx="645873" cy="544673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35" name="Łącznik prosty 34"/>
            <p:cNvCxnSpPr/>
            <p:nvPr/>
          </p:nvCxnSpPr>
          <p:spPr>
            <a:xfrm>
              <a:off x="2402707" y="3435120"/>
              <a:ext cx="750033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Obraz 35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 l="-47244" t="-51633" r="-47244" b="-51633"/>
            <a:stretch>
              <a:fillRect/>
            </a:stretch>
          </p:blipFill>
          <p:spPr bwMode="auto">
            <a:xfrm>
              <a:off x="3152742" y="2935096"/>
              <a:ext cx="1045751" cy="1000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cxnSp>
          <p:nvCxnSpPr>
            <p:cNvPr id="37" name="Łącznik prosty 36"/>
            <p:cNvCxnSpPr/>
            <p:nvPr/>
          </p:nvCxnSpPr>
          <p:spPr>
            <a:xfrm>
              <a:off x="4527804" y="3435119"/>
              <a:ext cx="875043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Schemat blokowy: opóźnienie 37"/>
            <p:cNvSpPr/>
            <p:nvPr/>
          </p:nvSpPr>
          <p:spPr>
            <a:xfrm>
              <a:off x="6902913" y="3060098"/>
              <a:ext cx="1003146" cy="848813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39" name="Obraz 38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 cstate="print"/>
            <a:stretch>
              <a:fillRect/>
            </a:stretch>
          </p:blipFill>
          <p:spPr bwMode="auto">
            <a:xfrm>
              <a:off x="5777861" y="3185109"/>
              <a:ext cx="894284" cy="54551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" name="Obraz 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219" y="3297596"/>
              <a:ext cx="493927" cy="43218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65" name="Elipsa 64"/>
            <p:cNvSpPr/>
            <p:nvPr/>
          </p:nvSpPr>
          <p:spPr>
            <a:xfrm>
              <a:off x="2152695" y="3310107"/>
              <a:ext cx="250012" cy="2500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Elipsa 68"/>
            <p:cNvSpPr/>
            <p:nvPr/>
          </p:nvSpPr>
          <p:spPr>
            <a:xfrm>
              <a:off x="5277829" y="3310113"/>
              <a:ext cx="250012" cy="2500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Obraz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288" y="2068611"/>
            <a:ext cx="668354" cy="406932"/>
          </a:xfrm>
          <a:prstGeom prst="rect">
            <a:avLst/>
          </a:prstGeom>
          <a:noFill/>
          <a:ln/>
          <a:effectLst/>
        </p:spPr>
      </p:pic>
      <p:pic>
        <p:nvPicPr>
          <p:cNvPr id="24" name="Obraz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15" y="3665964"/>
            <a:ext cx="2475739" cy="948872"/>
          </a:xfrm>
          <a:prstGeom prst="rect">
            <a:avLst/>
          </a:prstGeom>
          <a:noFill/>
          <a:ln/>
          <a:effectLst/>
        </p:spPr>
      </p:pic>
      <p:pic>
        <p:nvPicPr>
          <p:cNvPr id="20" name="Obraz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68" y="5444193"/>
            <a:ext cx="2549020" cy="311982"/>
          </a:xfrm>
          <a:prstGeom prst="rect">
            <a:avLst/>
          </a:prstGeom>
          <a:noFill/>
          <a:ln/>
          <a:effectLst/>
        </p:spPr>
      </p:pic>
      <p:pic>
        <p:nvPicPr>
          <p:cNvPr id="21" name="Obraz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16" y="5421191"/>
            <a:ext cx="3024832" cy="334984"/>
          </a:xfrm>
          <a:prstGeom prst="rect">
            <a:avLst/>
          </a:prstGeom>
          <a:noFill/>
          <a:ln/>
          <a:effectLst/>
        </p:spPr>
      </p:pic>
      <p:sp>
        <p:nvSpPr>
          <p:cNvPr id="22" name="pole tekstowe 21"/>
          <p:cNvSpPr txBox="1"/>
          <p:nvPr/>
        </p:nvSpPr>
        <p:spPr>
          <a:xfrm>
            <a:off x="1638718" y="5993885"/>
            <a:ext cx="239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u</a:t>
            </a:r>
            <a:r>
              <a:rPr lang="pl-PL" dirty="0" err="1" smtClean="0"/>
              <a:t>nbiasedness</a:t>
            </a:r>
            <a:r>
              <a:rPr lang="pl-PL" dirty="0" smtClean="0"/>
              <a:t> </a:t>
            </a:r>
            <a:r>
              <a:rPr lang="pl-PL" dirty="0" err="1" smtClean="0"/>
              <a:t>condition</a:t>
            </a:r>
            <a:endParaRPr lang="en-GB" dirty="0"/>
          </a:p>
        </p:txBody>
      </p:sp>
      <p:sp>
        <p:nvSpPr>
          <p:cNvPr id="80" name="pole tekstowe 79"/>
          <p:cNvSpPr txBox="1"/>
          <p:nvPr/>
        </p:nvSpPr>
        <p:spPr>
          <a:xfrm>
            <a:off x="5373106" y="5948979"/>
            <a:ext cx="192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e</a:t>
            </a:r>
            <a:r>
              <a:rPr lang="pl-PL" dirty="0" err="1" smtClean="0"/>
              <a:t>stimator</a:t>
            </a:r>
            <a:r>
              <a:rPr lang="pl-PL" dirty="0" smtClean="0"/>
              <a:t> </a:t>
            </a:r>
            <a:r>
              <a:rPr lang="pl-PL" dirty="0" err="1" smtClean="0"/>
              <a:t>variance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311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dirty="0" smtClean="0"/>
              <a:t>Quantum </a:t>
            </a:r>
            <a:r>
              <a:rPr lang="pl-PL" b="1" dirty="0" err="1" smtClean="0"/>
              <a:t>Cramer-Rao</a:t>
            </a:r>
            <a:r>
              <a:rPr lang="pl-PL" b="1" dirty="0" smtClean="0"/>
              <a:t> </a:t>
            </a:r>
            <a:r>
              <a:rPr lang="pl-PL" b="1" dirty="0" err="1" smtClean="0"/>
              <a:t>bound</a:t>
            </a:r>
            <a:endParaRPr lang="en-US" b="1" dirty="0"/>
          </a:p>
        </p:txBody>
      </p:sp>
      <p:sp>
        <p:nvSpPr>
          <p:cNvPr id="42" name="Rectangle 39 2"/>
          <p:cNvSpPr>
            <a:spLocks noChangeArrowheads="1"/>
          </p:cNvSpPr>
          <p:nvPr/>
        </p:nvSpPr>
        <p:spPr bwMode="auto">
          <a:xfrm>
            <a:off x="33457" y="5929359"/>
            <a:ext cx="914400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2400" dirty="0" smtClean="0"/>
              <a:t>No </a:t>
            </a:r>
            <a:r>
              <a:rPr lang="pl-PL" sz="2400" dirty="0" err="1" smtClean="0"/>
              <a:t>need</a:t>
            </a:r>
            <a:r>
              <a:rPr lang="pl-PL" sz="2400" dirty="0" smtClean="0"/>
              <a:t> to </a:t>
            </a:r>
            <a:r>
              <a:rPr lang="pl-PL" sz="2400" dirty="0" err="1" smtClean="0"/>
              <a:t>optimize</a:t>
            </a:r>
            <a:r>
              <a:rPr lang="pl-PL" sz="2400" dirty="0" smtClean="0"/>
              <a:t> </a:t>
            </a:r>
            <a:r>
              <a:rPr lang="pl-PL" sz="2400" dirty="0" err="1" smtClean="0"/>
              <a:t>over</a:t>
            </a:r>
            <a:r>
              <a:rPr lang="pl-PL" sz="2400" dirty="0" smtClean="0"/>
              <a:t> </a:t>
            </a:r>
            <a:r>
              <a:rPr lang="pl-PL" sz="2400" dirty="0" err="1" smtClean="0"/>
              <a:t>measurements</a:t>
            </a:r>
            <a:r>
              <a:rPr lang="pl-PL" sz="2400" dirty="0" smtClean="0"/>
              <a:t> nor </a:t>
            </a:r>
            <a:r>
              <a:rPr lang="pl-PL" sz="2400" dirty="0" err="1" smtClean="0"/>
              <a:t>estimators</a:t>
            </a:r>
            <a:r>
              <a:rPr lang="pl-PL" sz="2400" dirty="0" smtClean="0"/>
              <a:t>!</a:t>
            </a:r>
            <a:endParaRPr lang="en-GB" sz="2400" dirty="0"/>
          </a:p>
        </p:txBody>
      </p:sp>
      <p:grpSp>
        <p:nvGrpSpPr>
          <p:cNvPr id="4" name="Grupa 3"/>
          <p:cNvGrpSpPr/>
          <p:nvPr/>
        </p:nvGrpSpPr>
        <p:grpSpPr>
          <a:xfrm>
            <a:off x="320981" y="1007390"/>
            <a:ext cx="8568952" cy="2160240"/>
            <a:chOff x="320981" y="1007390"/>
            <a:chExt cx="8568952" cy="2160240"/>
          </a:xfrm>
        </p:grpSpPr>
        <p:grpSp>
          <p:nvGrpSpPr>
            <p:cNvPr id="11" name="Grupa 10"/>
            <p:cNvGrpSpPr/>
            <p:nvPr/>
          </p:nvGrpSpPr>
          <p:grpSpPr>
            <a:xfrm>
              <a:off x="392989" y="1079398"/>
              <a:ext cx="8280400" cy="901024"/>
              <a:chOff x="392989" y="1079398"/>
              <a:chExt cx="8280400" cy="901024"/>
            </a:xfrm>
          </p:grpSpPr>
          <p:sp>
            <p:nvSpPr>
              <p:cNvPr id="5" name="Rectangle 39 3"/>
              <p:cNvSpPr>
                <a:spLocks noChangeArrowheads="1"/>
              </p:cNvSpPr>
              <p:nvPr/>
            </p:nvSpPr>
            <p:spPr bwMode="auto">
              <a:xfrm>
                <a:off x="392989" y="1079398"/>
                <a:ext cx="8280400" cy="369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pl-PL" sz="2000" b="1" dirty="0" err="1" smtClean="0"/>
                  <a:t>Classical</a:t>
                </a:r>
                <a:r>
                  <a:rPr lang="pl-PL" sz="2000" b="1" dirty="0" smtClean="0"/>
                  <a:t> </a:t>
                </a:r>
                <a:r>
                  <a:rPr lang="pl-PL" sz="2000" b="1" dirty="0" err="1" smtClean="0"/>
                  <a:t>Cramer-Rao</a:t>
                </a:r>
                <a:r>
                  <a:rPr lang="pl-PL" sz="2000" b="1" dirty="0" smtClean="0"/>
                  <a:t> </a:t>
                </a:r>
                <a:r>
                  <a:rPr lang="pl-PL" sz="2000" b="1" dirty="0" err="1" smtClean="0"/>
                  <a:t>inequality</a:t>
                </a:r>
                <a:endParaRPr lang="en-GB" sz="2000" b="1" dirty="0"/>
              </a:p>
            </p:txBody>
          </p:sp>
          <p:pic>
            <p:nvPicPr>
              <p:cNvPr id="10" name="Obraz 9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013" y="1727470"/>
                <a:ext cx="632381" cy="252952"/>
              </a:xfrm>
              <a:prstGeom prst="rect">
                <a:avLst/>
              </a:prstGeom>
              <a:gradFill flip="none" rotWithShape="1">
                <a:gsLst>
                  <a:gs pos="0">
                    <a:schemeClr val="hlink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  <a:tileRect/>
              </a:gradFill>
              <a:ln/>
              <a:effectLst/>
            </p:spPr>
          </p:pic>
        </p:grpSp>
        <p:pic>
          <p:nvPicPr>
            <p:cNvPr id="8" name="Obraz 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1181" y="1727470"/>
              <a:ext cx="2831238" cy="251429"/>
            </a:xfrm>
            <a:prstGeom prst="rect">
              <a:avLst/>
            </a:prstGeom>
            <a:gradFill flip="none" rotWithShape="1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/>
            <a:effectLst/>
          </p:spPr>
        </p:pic>
        <p:pic>
          <p:nvPicPr>
            <p:cNvPr id="12" name="Obraz 11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6749" t="-13498" r="-6749" b="-13498"/>
            <a:stretch>
              <a:fillRect/>
            </a:stretch>
          </p:blipFill>
          <p:spPr bwMode="auto">
            <a:xfrm>
              <a:off x="6781723" y="1727015"/>
              <a:ext cx="1513498" cy="8467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13" name="Obraz 1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012" y="2303534"/>
              <a:ext cx="5577999" cy="58122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3" name="Prostokąt 42"/>
            <p:cNvSpPr/>
            <p:nvPr/>
          </p:nvSpPr>
          <p:spPr>
            <a:xfrm>
              <a:off x="320981" y="1007390"/>
              <a:ext cx="8568952" cy="21602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upa 5"/>
          <p:cNvGrpSpPr/>
          <p:nvPr/>
        </p:nvGrpSpPr>
        <p:grpSpPr>
          <a:xfrm>
            <a:off x="320981" y="3311646"/>
            <a:ext cx="9200813" cy="2160240"/>
            <a:chOff x="320981" y="3311646"/>
            <a:chExt cx="9200813" cy="2160240"/>
          </a:xfrm>
        </p:grpSpPr>
        <p:sp>
          <p:nvSpPr>
            <p:cNvPr id="20" name="Rectangle 39 1 1"/>
            <p:cNvSpPr>
              <a:spLocks noChangeArrowheads="1"/>
            </p:cNvSpPr>
            <p:nvPr/>
          </p:nvSpPr>
          <p:spPr bwMode="auto">
            <a:xfrm>
              <a:off x="320981" y="3311646"/>
              <a:ext cx="8280400" cy="369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pl-PL" sz="2000" b="1" dirty="0" smtClean="0"/>
                <a:t>Quantum </a:t>
              </a:r>
              <a:r>
                <a:rPr lang="pl-PL" sz="2000" b="1" dirty="0" err="1" smtClean="0"/>
                <a:t>Cramer-Rao</a:t>
              </a:r>
              <a:r>
                <a:rPr lang="pl-PL" sz="2000" b="1" dirty="0" smtClean="0"/>
                <a:t> </a:t>
              </a:r>
              <a:r>
                <a:rPr lang="pl-PL" sz="2000" b="1" dirty="0" err="1" smtClean="0"/>
                <a:t>inequality</a:t>
              </a:r>
              <a:endParaRPr lang="en-GB" sz="2000" b="1" dirty="0"/>
            </a:p>
          </p:txBody>
        </p:sp>
        <p:pic>
          <p:nvPicPr>
            <p:cNvPr id="14" name="Obraz 1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6979" y="3845053"/>
              <a:ext cx="2657524" cy="26666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" name="Obraz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59" y="3824990"/>
              <a:ext cx="1720139" cy="322641"/>
            </a:xfrm>
            <a:prstGeom prst="rect">
              <a:avLst/>
            </a:prstGeom>
            <a:gradFill flip="none" rotWithShape="1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/>
            <a:effectLst/>
          </p:spPr>
        </p:pic>
        <p:pic>
          <p:nvPicPr>
            <p:cNvPr id="27" name="Obraz 26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6034" t="-11811" r="-6034" b="-11811"/>
            <a:stretch>
              <a:fillRect/>
            </a:stretch>
          </p:blipFill>
          <p:spPr bwMode="auto">
            <a:xfrm>
              <a:off x="6756350" y="3948929"/>
              <a:ext cx="1537895" cy="866642"/>
            </a:xfrm>
            <a:prstGeom prst="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44" name="Prostokąt 43"/>
            <p:cNvSpPr/>
            <p:nvPr/>
          </p:nvSpPr>
          <p:spPr>
            <a:xfrm>
              <a:off x="320981" y="3311646"/>
              <a:ext cx="8568952" cy="21602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Obraz 3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59" y="4509942"/>
              <a:ext cx="3878561" cy="372073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0" name="Obraz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180" y="4453193"/>
              <a:ext cx="1412298" cy="50843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7" name="Rectangle 39 1 2"/>
            <p:cNvSpPr>
              <a:spLocks noChangeArrowheads="1"/>
            </p:cNvSpPr>
            <p:nvPr/>
          </p:nvSpPr>
          <p:spPr bwMode="auto">
            <a:xfrm>
              <a:off x="1241394" y="4990521"/>
              <a:ext cx="8280400" cy="369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pl-PL" sz="20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Quantum Fisher </a:t>
              </a:r>
              <a:r>
                <a:rPr lang="pl-PL" sz="2000" dirty="0" err="1" smtClean="0">
                  <a:latin typeface="Times" panose="02020603050405020304" pitchFamily="18" charset="0"/>
                  <a:cs typeface="Times" panose="02020603050405020304" pitchFamily="18" charset="0"/>
                </a:rPr>
                <a:t>information</a:t>
              </a:r>
              <a:endParaRPr lang="en-GB" sz="20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17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6476" y="1912"/>
            <a:ext cx="8229600" cy="1143000"/>
          </a:xfrm>
        </p:spPr>
        <p:txBody>
          <a:bodyPr>
            <a:normAutofit/>
          </a:bodyPr>
          <a:lstStyle/>
          <a:p>
            <a:r>
              <a:rPr lang="pl-PL" b="1" i="1" dirty="0" smtClean="0"/>
              <a:t>N</a:t>
            </a:r>
            <a:r>
              <a:rPr lang="pl-PL" b="1" dirty="0" smtClean="0"/>
              <a:t> </a:t>
            </a:r>
            <a:r>
              <a:rPr lang="pl-PL" b="1" dirty="0" err="1" smtClean="0"/>
              <a:t>photon</a:t>
            </a:r>
            <a:r>
              <a:rPr lang="pl-PL" b="1" dirty="0" smtClean="0"/>
              <a:t> interferometry</a:t>
            </a:r>
            <a:endParaRPr lang="en-US" b="1" dirty="0"/>
          </a:p>
        </p:txBody>
      </p:sp>
      <p:grpSp>
        <p:nvGrpSpPr>
          <p:cNvPr id="74" name="Grupa 73"/>
          <p:cNvGrpSpPr/>
          <p:nvPr/>
        </p:nvGrpSpPr>
        <p:grpSpPr bwMode="auto">
          <a:xfrm>
            <a:off x="5004048" y="1196752"/>
            <a:ext cx="2190217" cy="763104"/>
            <a:chOff x="4558396" y="1628800"/>
            <a:chExt cx="2190217" cy="763104"/>
          </a:xfrm>
        </p:grpSpPr>
        <p:grpSp>
          <p:nvGrpSpPr>
            <p:cNvPr id="6" name="Grupa 41"/>
            <p:cNvGrpSpPr/>
            <p:nvPr/>
          </p:nvGrpSpPr>
          <p:grpSpPr bwMode="auto">
            <a:xfrm>
              <a:off x="6071724" y="1628800"/>
              <a:ext cx="676889" cy="763104"/>
              <a:chOff x="6703423" y="2276830"/>
              <a:chExt cx="1469070" cy="1656184"/>
            </a:xfrm>
          </p:grpSpPr>
          <p:sp>
            <p:nvSpPr>
              <p:cNvPr id="7" name="Elipsa 6"/>
              <p:cNvSpPr/>
              <p:nvPr/>
            </p:nvSpPr>
            <p:spPr bwMode="auto">
              <a:xfrm>
                <a:off x="6876256" y="2852936"/>
                <a:ext cx="1080078" cy="108007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000" h="468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Łuk 7"/>
              <p:cNvSpPr/>
              <p:nvPr/>
            </p:nvSpPr>
            <p:spPr bwMode="auto">
              <a:xfrm>
                <a:off x="6703423" y="2766519"/>
                <a:ext cx="1469070" cy="432079"/>
              </a:xfrm>
              <a:prstGeom prst="arc">
                <a:avLst>
                  <a:gd name="adj1" fmla="val 8176016"/>
                  <a:gd name="adj2" fmla="val 2201711"/>
                </a:avLst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Obraz 53" descr="TP_tmp.emf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7308335" y="2276830"/>
                <a:ext cx="335304" cy="392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2" name="Obraz 71" descr="TP_tmp.emf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6" cstate="print"/>
            <a:stretch>
              <a:fillRect/>
            </a:stretch>
          </p:blipFill>
          <p:spPr bwMode="auto">
            <a:xfrm>
              <a:off x="4558396" y="1916832"/>
              <a:ext cx="973175" cy="286631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41" name="Obraz 4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 cstate="print"/>
          <a:srcRect l="-47244" t="-51633" r="-47244" b="-51633"/>
          <a:stretch>
            <a:fillRect/>
          </a:stretch>
        </p:blipFill>
        <p:spPr bwMode="auto">
          <a:xfrm>
            <a:off x="4283968" y="1412776"/>
            <a:ext cx="527092" cy="504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8" name="pole tekstowe 67"/>
          <p:cNvSpPr txBox="1"/>
          <p:nvPr/>
        </p:nvSpPr>
        <p:spPr>
          <a:xfrm>
            <a:off x="3714706" y="141277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=</a:t>
            </a:r>
            <a:endParaRPr lang="en-US" sz="2800" dirty="0"/>
          </a:p>
        </p:txBody>
      </p:sp>
      <p:grpSp>
        <p:nvGrpSpPr>
          <p:cNvPr id="3" name="Grupa 2"/>
          <p:cNvGrpSpPr/>
          <p:nvPr/>
        </p:nvGrpSpPr>
        <p:grpSpPr>
          <a:xfrm>
            <a:off x="387946" y="2377096"/>
            <a:ext cx="3672408" cy="2376264"/>
            <a:chOff x="387946" y="2377096"/>
            <a:chExt cx="3672408" cy="2376264"/>
          </a:xfrm>
        </p:grpSpPr>
        <p:sp>
          <p:nvSpPr>
            <p:cNvPr id="77" name="Prostokąt 76"/>
            <p:cNvSpPr/>
            <p:nvPr/>
          </p:nvSpPr>
          <p:spPr>
            <a:xfrm>
              <a:off x="387946" y="2377096"/>
              <a:ext cx="3672408" cy="2376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upa 74"/>
            <p:cNvGrpSpPr/>
            <p:nvPr/>
          </p:nvGrpSpPr>
          <p:grpSpPr>
            <a:xfrm>
              <a:off x="892002" y="2593120"/>
              <a:ext cx="2424013" cy="1584176"/>
              <a:chOff x="467544" y="2636912"/>
              <a:chExt cx="3746202" cy="2448272"/>
            </a:xfrm>
          </p:grpSpPr>
          <p:pic>
            <p:nvPicPr>
              <p:cNvPr id="19" name="Obraz 18" descr="TP_tmp.emf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8" cstate="print"/>
              <a:stretch>
                <a:fillRect/>
              </a:stretch>
            </p:blipFill>
            <p:spPr bwMode="auto">
              <a:xfrm>
                <a:off x="467544" y="2780928"/>
                <a:ext cx="372047" cy="313754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20" name="Łącznik prosty 19"/>
              <p:cNvCxnSpPr/>
              <p:nvPr/>
            </p:nvCxnSpPr>
            <p:spPr>
              <a:xfrm>
                <a:off x="1043608" y="2924944"/>
                <a:ext cx="43204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Obraz 20" descr="TP_tmp.emf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7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475656" y="2636912"/>
                <a:ext cx="602392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cxnSp>
            <p:nvCxnSpPr>
              <p:cNvPr id="22" name="Łącznik prosty 21"/>
              <p:cNvCxnSpPr/>
              <p:nvPr/>
            </p:nvCxnSpPr>
            <p:spPr>
              <a:xfrm>
                <a:off x="2267743" y="2924944"/>
                <a:ext cx="50405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Schemat blokowy: opóźnienie 22"/>
              <p:cNvSpPr/>
              <p:nvPr/>
            </p:nvSpPr>
            <p:spPr>
              <a:xfrm>
                <a:off x="3635896" y="2708920"/>
                <a:ext cx="577850" cy="488950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24" name="Obraz 23" descr="TP_tmp.emf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9" cstate="print"/>
              <a:stretch>
                <a:fillRect/>
              </a:stretch>
            </p:blipFill>
            <p:spPr bwMode="auto">
              <a:xfrm>
                <a:off x="2987824" y="2780928"/>
                <a:ext cx="515142" cy="314237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25" name="Obraz 24" descr="TP_tmp.emf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30" cstate="print"/>
              <a:stretch>
                <a:fillRect/>
              </a:stretch>
            </p:blipFill>
            <p:spPr bwMode="auto">
              <a:xfrm>
                <a:off x="3706784" y="2780927"/>
                <a:ext cx="373364" cy="314865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26" name="Obraz 25" descr="TP_tmp.emf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8" cstate="print"/>
              <a:stretch>
                <a:fillRect/>
              </a:stretch>
            </p:blipFill>
            <p:spPr bwMode="auto">
              <a:xfrm>
                <a:off x="467544" y="4653136"/>
                <a:ext cx="372047" cy="313754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27" name="Łącznik prosty 26"/>
              <p:cNvCxnSpPr/>
              <p:nvPr/>
            </p:nvCxnSpPr>
            <p:spPr>
              <a:xfrm>
                <a:off x="1043608" y="4797152"/>
                <a:ext cx="43204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Obraz 27" descr="TP_tmp.emf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27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475656" y="4509120"/>
                <a:ext cx="602392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cxnSp>
            <p:nvCxnSpPr>
              <p:cNvPr id="29" name="Łącznik prosty 28"/>
              <p:cNvCxnSpPr/>
              <p:nvPr/>
            </p:nvCxnSpPr>
            <p:spPr>
              <a:xfrm>
                <a:off x="2267743" y="4797152"/>
                <a:ext cx="50405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Schemat blokowy: opóźnienie 29"/>
              <p:cNvSpPr/>
              <p:nvPr/>
            </p:nvSpPr>
            <p:spPr>
              <a:xfrm>
                <a:off x="3635896" y="4581128"/>
                <a:ext cx="577850" cy="488950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31" name="Obraz 30" descr="TP_tmp.emf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9" cstate="print"/>
              <a:stretch>
                <a:fillRect/>
              </a:stretch>
            </p:blipFill>
            <p:spPr bwMode="auto">
              <a:xfrm>
                <a:off x="2915816" y="4653136"/>
                <a:ext cx="515142" cy="314237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32" name="Obraz 31" descr="TP_tmp.emf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31" cstate="print"/>
              <a:stretch>
                <a:fillRect/>
              </a:stretch>
            </p:blipFill>
            <p:spPr bwMode="auto">
              <a:xfrm>
                <a:off x="3663416" y="4653134"/>
                <a:ext cx="460099" cy="315349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33" name="Łącznik prosty 32"/>
              <p:cNvCxnSpPr/>
              <p:nvPr/>
            </p:nvCxnSpPr>
            <p:spPr>
              <a:xfrm>
                <a:off x="1763688" y="3501008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Obraz 35" descr="TP_tmp.emf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32" cstate="print"/>
              <a:stretch>
                <a:fillRect/>
              </a:stretch>
            </p:blipFill>
            <p:spPr bwMode="auto">
              <a:xfrm>
                <a:off x="1835696" y="3717032"/>
                <a:ext cx="257571" cy="228380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37" name="Elipsa 36"/>
              <p:cNvSpPr/>
              <p:nvPr/>
            </p:nvSpPr>
            <p:spPr>
              <a:xfrm>
                <a:off x="899592" y="2852936"/>
                <a:ext cx="144016" cy="14401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Elipsa 37"/>
              <p:cNvSpPr/>
              <p:nvPr/>
            </p:nvSpPr>
            <p:spPr>
              <a:xfrm>
                <a:off x="899592" y="4725144"/>
                <a:ext cx="144016" cy="14401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Elipsa 38"/>
              <p:cNvSpPr/>
              <p:nvPr/>
            </p:nvSpPr>
            <p:spPr>
              <a:xfrm>
                <a:off x="2699792" y="4725144"/>
                <a:ext cx="144016" cy="14401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Elipsa 39"/>
              <p:cNvSpPr/>
              <p:nvPr/>
            </p:nvSpPr>
            <p:spPr>
              <a:xfrm>
                <a:off x="2699792" y="2852936"/>
                <a:ext cx="144016" cy="14401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Prostokąt 75"/>
            <p:cNvSpPr/>
            <p:nvPr/>
          </p:nvSpPr>
          <p:spPr>
            <a:xfrm>
              <a:off x="1324050" y="4321312"/>
              <a:ext cx="1994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b="1" dirty="0" smtClean="0"/>
                <a:t>,,</a:t>
              </a:r>
              <a:r>
                <a:rPr lang="pl-PL" b="1" dirty="0" err="1" smtClean="0"/>
                <a:t>Classical</a:t>
              </a:r>
              <a:r>
                <a:rPr lang="pl-PL" b="1" dirty="0" smtClean="0"/>
                <a:t>’’ </a:t>
              </a:r>
              <a:r>
                <a:rPr lang="pl-PL" b="1" dirty="0" err="1" smtClean="0"/>
                <a:t>scheme</a:t>
              </a:r>
              <a:endParaRPr lang="en-US" dirty="0"/>
            </a:p>
          </p:txBody>
        </p:sp>
      </p:grpSp>
      <p:grpSp>
        <p:nvGrpSpPr>
          <p:cNvPr id="124" name="Grupa 123"/>
          <p:cNvGrpSpPr/>
          <p:nvPr/>
        </p:nvGrpSpPr>
        <p:grpSpPr>
          <a:xfrm>
            <a:off x="4298787" y="2394023"/>
            <a:ext cx="4380362" cy="2376264"/>
            <a:chOff x="4296094" y="2083592"/>
            <a:chExt cx="4380362" cy="2376264"/>
          </a:xfrm>
        </p:grpSpPr>
        <p:grpSp>
          <p:nvGrpSpPr>
            <p:cNvPr id="78" name="Grupa 77"/>
            <p:cNvGrpSpPr/>
            <p:nvPr/>
          </p:nvGrpSpPr>
          <p:grpSpPr>
            <a:xfrm>
              <a:off x="4932040" y="2348880"/>
              <a:ext cx="3014759" cy="1705448"/>
              <a:chOff x="567404" y="1340768"/>
              <a:chExt cx="4582446" cy="2592288"/>
            </a:xfrm>
          </p:grpSpPr>
          <p:cxnSp>
            <p:nvCxnSpPr>
              <p:cNvPr id="79" name="Łącznik prosty 78"/>
              <p:cNvCxnSpPr/>
              <p:nvPr/>
            </p:nvCxnSpPr>
            <p:spPr>
              <a:xfrm>
                <a:off x="1403648" y="1700808"/>
                <a:ext cx="43204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0" name="Obraz 79" descr="TP_tmp.emf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7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835696" y="1412776"/>
                <a:ext cx="602392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cxnSp>
            <p:nvCxnSpPr>
              <p:cNvPr id="81" name="Łącznik prosty 80"/>
              <p:cNvCxnSpPr/>
              <p:nvPr/>
            </p:nvCxnSpPr>
            <p:spPr>
              <a:xfrm>
                <a:off x="2627783" y="1700808"/>
                <a:ext cx="50405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Schemat blokowy: opóźnienie 81"/>
              <p:cNvSpPr/>
              <p:nvPr/>
            </p:nvSpPr>
            <p:spPr>
              <a:xfrm>
                <a:off x="4572000" y="1484784"/>
                <a:ext cx="577850" cy="2448272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83" name="Obraz 82" descr="TP_tmp.emf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33" cstate="print"/>
              <a:stretch>
                <a:fillRect/>
              </a:stretch>
            </p:blipFill>
            <p:spPr bwMode="auto">
              <a:xfrm>
                <a:off x="4686801" y="2420888"/>
                <a:ext cx="287777" cy="287777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84" name="Obraz 83" descr="TP_tmp.em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34" cstate="print"/>
              <a:stretch>
                <a:fillRect/>
              </a:stretch>
            </p:blipFill>
            <p:spPr bwMode="auto">
              <a:xfrm>
                <a:off x="567404" y="2492896"/>
                <a:ext cx="399786" cy="313995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85" name="Łącznik prosty 84"/>
              <p:cNvCxnSpPr/>
              <p:nvPr/>
            </p:nvCxnSpPr>
            <p:spPr>
              <a:xfrm>
                <a:off x="1403648" y="3573016"/>
                <a:ext cx="43204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6" name="Obraz 85" descr="TP_tmp.emf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7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835696" y="3284984"/>
                <a:ext cx="602392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cxnSp>
            <p:nvCxnSpPr>
              <p:cNvPr id="87" name="Łącznik prosty 86"/>
              <p:cNvCxnSpPr/>
              <p:nvPr/>
            </p:nvCxnSpPr>
            <p:spPr>
              <a:xfrm>
                <a:off x="2627783" y="3573016"/>
                <a:ext cx="50405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Łącznik prosty 87"/>
              <p:cNvCxnSpPr/>
              <p:nvPr/>
            </p:nvCxnSpPr>
            <p:spPr>
              <a:xfrm>
                <a:off x="2123728" y="2276872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Obraz 88" descr="TP_tmp.emf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32" cstate="print"/>
              <a:stretch>
                <a:fillRect/>
              </a:stretch>
            </p:blipFill>
            <p:spPr bwMode="auto">
              <a:xfrm>
                <a:off x="2195736" y="2492896"/>
                <a:ext cx="257571" cy="228380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90" name="Picture 3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/>
              <a:stretch>
                <a:fillRect/>
              </a:stretch>
            </p:blipFill>
            <p:spPr bwMode="auto">
              <a:xfrm>
                <a:off x="1115616" y="1340768"/>
                <a:ext cx="374415" cy="2448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1" name="Picture 3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/>
              <a:stretch>
                <a:fillRect/>
              </a:stretch>
            </p:blipFill>
            <p:spPr bwMode="auto">
              <a:xfrm>
                <a:off x="3131840" y="1340768"/>
                <a:ext cx="374415" cy="2376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" name="Obraz 91" descr="TP_tmp.emf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36" cstate="print"/>
              <a:stretch>
                <a:fillRect/>
              </a:stretch>
            </p:blipFill>
            <p:spPr bwMode="auto">
              <a:xfrm>
                <a:off x="3663691" y="2420888"/>
                <a:ext cx="543915" cy="343164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93" name="Prostokąt 92"/>
            <p:cNvSpPr/>
            <p:nvPr/>
          </p:nvSpPr>
          <p:spPr>
            <a:xfrm>
              <a:off x="4795483" y="4020457"/>
              <a:ext cx="3305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b="1" dirty="0" err="1" smtClean="0"/>
                <a:t>Entanglement-enhanced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scheme</a:t>
              </a:r>
              <a:endParaRPr lang="en-US" dirty="0"/>
            </a:p>
          </p:txBody>
        </p:sp>
        <p:sp>
          <p:nvSpPr>
            <p:cNvPr id="94" name="Prostokąt 93"/>
            <p:cNvSpPr/>
            <p:nvPr/>
          </p:nvSpPr>
          <p:spPr>
            <a:xfrm>
              <a:off x="4296094" y="2083592"/>
              <a:ext cx="4380362" cy="2376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upa 109"/>
          <p:cNvGrpSpPr/>
          <p:nvPr/>
        </p:nvGrpSpPr>
        <p:grpSpPr>
          <a:xfrm>
            <a:off x="1475656" y="1196752"/>
            <a:ext cx="1923364" cy="730262"/>
            <a:chOff x="1280484" y="1236648"/>
            <a:chExt cx="2170778" cy="824200"/>
          </a:xfrm>
        </p:grpSpPr>
        <p:cxnSp>
          <p:nvCxnSpPr>
            <p:cNvPr id="45" name="Łącznik prosty 44"/>
            <p:cNvCxnSpPr/>
            <p:nvPr/>
          </p:nvCxnSpPr>
          <p:spPr>
            <a:xfrm>
              <a:off x="1280484" y="1427284"/>
              <a:ext cx="324914" cy="273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/>
            <p:cNvCxnSpPr/>
            <p:nvPr/>
          </p:nvCxnSpPr>
          <p:spPr>
            <a:xfrm>
              <a:off x="2125261" y="1427284"/>
              <a:ext cx="595383" cy="25388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4" name="Grupa 63"/>
            <p:cNvGrpSpPr/>
            <p:nvPr/>
          </p:nvGrpSpPr>
          <p:grpSpPr>
            <a:xfrm>
              <a:off x="2216588" y="1236648"/>
              <a:ext cx="1234674" cy="820574"/>
              <a:chOff x="6289654" y="2334373"/>
              <a:chExt cx="1234674" cy="820574"/>
            </a:xfrm>
          </p:grpSpPr>
          <p:sp>
            <p:nvSpPr>
              <p:cNvPr id="48" name="Prostokąt 47"/>
              <p:cNvSpPr/>
              <p:nvPr/>
            </p:nvSpPr>
            <p:spPr>
              <a:xfrm>
                <a:off x="6289654" y="2334373"/>
                <a:ext cx="454880" cy="4102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dirty="0"/>
              </a:p>
            </p:txBody>
          </p:sp>
          <p:pic>
            <p:nvPicPr>
              <p:cNvPr id="49" name="Obraz 53" descr="TP_tmp.emf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6417650" y="2434837"/>
                <a:ext cx="151285" cy="186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1" name="Łącznik prosty 50"/>
              <p:cNvCxnSpPr/>
              <p:nvPr/>
            </p:nvCxnSpPr>
            <p:spPr>
              <a:xfrm flipH="1" flipV="1">
                <a:off x="7212689" y="2927614"/>
                <a:ext cx="311639" cy="2273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Łącznik prosty 51"/>
              <p:cNvCxnSpPr/>
              <p:nvPr/>
            </p:nvCxnSpPr>
            <p:spPr>
              <a:xfrm flipV="1">
                <a:off x="7069448" y="2539516"/>
                <a:ext cx="454880" cy="3636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52"/>
              <p:cNvCxnSpPr/>
              <p:nvPr/>
            </p:nvCxnSpPr>
            <p:spPr>
              <a:xfrm flipV="1">
                <a:off x="6744534" y="2895634"/>
                <a:ext cx="357091" cy="25931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Prostokąt 53"/>
              <p:cNvSpPr/>
              <p:nvPr/>
            </p:nvSpPr>
            <p:spPr>
              <a:xfrm>
                <a:off x="6952460" y="2786865"/>
                <a:ext cx="454880" cy="13676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cxnSp>
            <p:nvCxnSpPr>
              <p:cNvPr id="55" name="Łącznik prosty 54"/>
              <p:cNvCxnSpPr/>
              <p:nvPr/>
            </p:nvCxnSpPr>
            <p:spPr>
              <a:xfrm>
                <a:off x="6809517" y="2539516"/>
                <a:ext cx="259931" cy="205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Łącznik prosty 59"/>
            <p:cNvCxnSpPr/>
            <p:nvPr/>
          </p:nvCxnSpPr>
          <p:spPr>
            <a:xfrm flipH="1" flipV="1">
              <a:off x="1683657" y="1815383"/>
              <a:ext cx="368063" cy="24546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Łącznik prosty 60"/>
            <p:cNvCxnSpPr/>
            <p:nvPr/>
          </p:nvCxnSpPr>
          <p:spPr>
            <a:xfrm flipV="1">
              <a:off x="1605398" y="1427284"/>
              <a:ext cx="519863" cy="363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Łącznik prosty 61"/>
            <p:cNvCxnSpPr/>
            <p:nvPr/>
          </p:nvCxnSpPr>
          <p:spPr>
            <a:xfrm flipV="1">
              <a:off x="1345467" y="1837571"/>
              <a:ext cx="253641" cy="20514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Prostokąt 62"/>
            <p:cNvSpPr/>
            <p:nvPr/>
          </p:nvSpPr>
          <p:spPr>
            <a:xfrm>
              <a:off x="1410450" y="1700809"/>
              <a:ext cx="454880" cy="1367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cxnSp>
          <p:nvCxnSpPr>
            <p:cNvPr id="95" name="Łącznik prosty 94"/>
            <p:cNvCxnSpPr/>
            <p:nvPr/>
          </p:nvCxnSpPr>
          <p:spPr>
            <a:xfrm>
              <a:off x="2051720" y="2060848"/>
              <a:ext cx="64807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7" name="Grupa 126"/>
          <p:cNvGrpSpPr/>
          <p:nvPr/>
        </p:nvGrpSpPr>
        <p:grpSpPr>
          <a:xfrm>
            <a:off x="347654" y="5705355"/>
            <a:ext cx="3672408" cy="1066010"/>
            <a:chOff x="456839" y="5733256"/>
            <a:chExt cx="3672408" cy="1066010"/>
          </a:xfrm>
        </p:grpSpPr>
        <p:sp>
          <p:nvSpPr>
            <p:cNvPr id="111" name="Prostokąt 110"/>
            <p:cNvSpPr/>
            <p:nvPr/>
          </p:nvSpPr>
          <p:spPr>
            <a:xfrm>
              <a:off x="456839" y="5733256"/>
              <a:ext cx="3672408" cy="10660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7" name="Obraz 116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02499" y="5805263"/>
              <a:ext cx="2565528" cy="38109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16" name="Obraz 115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8" cstate="print"/>
            <a:stretch>
              <a:fillRect/>
            </a:stretch>
          </p:blipFill>
          <p:spPr bwMode="auto">
            <a:xfrm>
              <a:off x="467544" y="6309320"/>
              <a:ext cx="3549501" cy="36383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28" name="Grupa 127"/>
          <p:cNvGrpSpPr/>
          <p:nvPr/>
        </p:nvGrpSpPr>
        <p:grpSpPr>
          <a:xfrm>
            <a:off x="4379640" y="5705355"/>
            <a:ext cx="4224808" cy="1066010"/>
            <a:chOff x="4379640" y="5705355"/>
            <a:chExt cx="4224808" cy="1066010"/>
          </a:xfrm>
        </p:grpSpPr>
        <p:sp>
          <p:nvSpPr>
            <p:cNvPr id="118" name="Prostokąt 117"/>
            <p:cNvSpPr/>
            <p:nvPr/>
          </p:nvSpPr>
          <p:spPr>
            <a:xfrm>
              <a:off x="4379640" y="5705355"/>
              <a:ext cx="4224808" cy="10660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Obraz 120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631276" y="5877271"/>
              <a:ext cx="3455088" cy="38101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22" name="Obraz 12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0" cstate="print"/>
            <a:stretch>
              <a:fillRect/>
            </a:stretch>
          </p:blipFill>
          <p:spPr bwMode="auto">
            <a:xfrm>
              <a:off x="5552622" y="6309319"/>
              <a:ext cx="1732272" cy="363894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96" name="Rectangle 39 2"/>
          <p:cNvSpPr>
            <a:spLocks noChangeArrowheads="1"/>
          </p:cNvSpPr>
          <p:nvPr/>
        </p:nvSpPr>
        <p:spPr bwMode="auto">
          <a:xfrm>
            <a:off x="0" y="5035653"/>
            <a:ext cx="914400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2400" dirty="0" err="1" smtClean="0"/>
              <a:t>Maximize</a:t>
            </a:r>
            <a:r>
              <a:rPr lang="pl-PL" sz="2400" dirty="0" smtClean="0"/>
              <a:t> Quantum Fisher Information </a:t>
            </a:r>
            <a:r>
              <a:rPr lang="pl-PL" sz="2400" dirty="0" err="1" smtClean="0"/>
              <a:t>over</a:t>
            </a:r>
            <a:r>
              <a:rPr lang="pl-PL" sz="2400" dirty="0" smtClean="0"/>
              <a:t> </a:t>
            </a:r>
            <a:r>
              <a:rPr lang="pl-PL" sz="2400" dirty="0" err="1" smtClean="0"/>
              <a:t>input</a:t>
            </a:r>
            <a:r>
              <a:rPr lang="pl-PL" sz="2400" dirty="0" smtClean="0"/>
              <a:t> </a:t>
            </a:r>
            <a:r>
              <a:rPr lang="pl-PL" sz="2400" dirty="0" err="1" smtClean="0"/>
              <a:t>states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 smtClean="0"/>
              <a:t>The most </a:t>
            </a:r>
            <a:r>
              <a:rPr lang="pl-PL" b="1" dirty="0" err="1" smtClean="0"/>
              <a:t>general</a:t>
            </a:r>
            <a:r>
              <a:rPr lang="pl-PL" b="1" dirty="0" smtClean="0"/>
              <a:t> </a:t>
            </a:r>
            <a:r>
              <a:rPr lang="pl-PL" b="1" dirty="0" err="1" smtClean="0"/>
              <a:t>adaptive</a:t>
            </a:r>
            <a:r>
              <a:rPr lang="pl-PL" b="1" dirty="0" smtClean="0"/>
              <a:t> </a:t>
            </a:r>
            <a:r>
              <a:rPr lang="pl-PL" b="1" dirty="0" err="1" smtClean="0"/>
              <a:t>scheme</a:t>
            </a:r>
            <a:endParaRPr lang="en-US" b="1" dirty="0"/>
          </a:p>
        </p:txBody>
      </p:sp>
      <p:sp>
        <p:nvSpPr>
          <p:cNvPr id="17" name="Prostokąt 16"/>
          <p:cNvSpPr/>
          <p:nvPr/>
        </p:nvSpPr>
        <p:spPr>
          <a:xfrm>
            <a:off x="310714" y="5846720"/>
            <a:ext cx="8745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400" dirty="0" smtClean="0"/>
              <a:t>No </a:t>
            </a:r>
            <a:r>
              <a:rPr lang="pl-PL" sz="2400" dirty="0" err="1" smtClean="0"/>
              <a:t>improvement</a:t>
            </a:r>
            <a:r>
              <a:rPr lang="pl-PL" sz="2400" dirty="0" smtClean="0"/>
              <a:t> </a:t>
            </a:r>
            <a:r>
              <a:rPr lang="pl-PL" sz="2400" dirty="0" err="1" smtClean="0"/>
              <a:t>thanks</a:t>
            </a:r>
            <a:r>
              <a:rPr lang="pl-PL" sz="2400" dirty="0" smtClean="0"/>
              <a:t> to </a:t>
            </a:r>
            <a:r>
              <a:rPr lang="pl-PL" sz="2400" dirty="0" err="1" smtClean="0"/>
              <a:t>adaptiveness</a:t>
            </a:r>
            <a:r>
              <a:rPr lang="pl-PL" sz="2400" dirty="0" smtClean="0"/>
              <a:t>!</a:t>
            </a:r>
            <a:endParaRPr lang="en-US" sz="2400" dirty="0"/>
          </a:p>
        </p:txBody>
      </p:sp>
      <p:sp>
        <p:nvSpPr>
          <p:cNvPr id="50" name="Prostokąt 49"/>
          <p:cNvSpPr/>
          <p:nvPr/>
        </p:nvSpPr>
        <p:spPr>
          <a:xfrm>
            <a:off x="-972387" y="6445600"/>
            <a:ext cx="10044503" cy="45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dirty="0" smtClean="0"/>
              <a:t>V. Giovannetti, S. Lloyd, and L. Maccone, Phys. Rev.</a:t>
            </a:r>
            <a:r>
              <a:rPr lang="pl-PL" sz="1600" dirty="0" smtClean="0"/>
              <a:t> </a:t>
            </a:r>
            <a:r>
              <a:rPr lang="en-US" sz="1600" dirty="0" err="1" smtClean="0"/>
              <a:t>Lett</a:t>
            </a:r>
            <a:r>
              <a:rPr lang="en-US" sz="1600" dirty="0" smtClean="0"/>
              <a:t>. 96, 010401 (2006).</a:t>
            </a:r>
            <a:endParaRPr lang="en-US" sz="1600" dirty="0"/>
          </a:p>
        </p:txBody>
      </p:sp>
      <p:pic>
        <p:nvPicPr>
          <p:cNvPr id="12" name="Obraz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56" y="4639645"/>
            <a:ext cx="2660571" cy="665143"/>
          </a:xfrm>
          <a:prstGeom prst="rect">
            <a:avLst/>
          </a:prstGeom>
          <a:noFill/>
          <a:ln/>
          <a:effectLst/>
        </p:spPr>
      </p:pic>
      <p:grpSp>
        <p:nvGrpSpPr>
          <p:cNvPr id="64" name="Grupa 63"/>
          <p:cNvGrpSpPr/>
          <p:nvPr/>
        </p:nvGrpSpPr>
        <p:grpSpPr>
          <a:xfrm>
            <a:off x="899592" y="1556792"/>
            <a:ext cx="6740009" cy="2502712"/>
            <a:chOff x="3131840" y="2564904"/>
            <a:chExt cx="6593395" cy="2448272"/>
          </a:xfrm>
        </p:grpSpPr>
        <p:cxnSp>
          <p:nvCxnSpPr>
            <p:cNvPr id="52" name="Łącznik prosty 51"/>
            <p:cNvCxnSpPr/>
            <p:nvPr/>
          </p:nvCxnSpPr>
          <p:spPr>
            <a:xfrm>
              <a:off x="8316416" y="3573016"/>
              <a:ext cx="43204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prosty 52"/>
            <p:cNvCxnSpPr/>
            <p:nvPr/>
          </p:nvCxnSpPr>
          <p:spPr>
            <a:xfrm>
              <a:off x="8316416" y="4797152"/>
              <a:ext cx="43204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Łącznik prosty 53"/>
            <p:cNvCxnSpPr/>
            <p:nvPr/>
          </p:nvCxnSpPr>
          <p:spPr>
            <a:xfrm>
              <a:off x="8316416" y="2996952"/>
              <a:ext cx="43204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/>
            <p:cNvCxnSpPr/>
            <p:nvPr/>
          </p:nvCxnSpPr>
          <p:spPr>
            <a:xfrm>
              <a:off x="5436096" y="3573016"/>
              <a:ext cx="43204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/>
            <p:cNvCxnSpPr/>
            <p:nvPr/>
          </p:nvCxnSpPr>
          <p:spPr>
            <a:xfrm>
              <a:off x="5436096" y="4797152"/>
              <a:ext cx="43204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Łącznik prosty 44"/>
            <p:cNvCxnSpPr/>
            <p:nvPr/>
          </p:nvCxnSpPr>
          <p:spPr>
            <a:xfrm>
              <a:off x="5436096" y="2996952"/>
              <a:ext cx="43204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Łącznik prosty 36"/>
            <p:cNvCxnSpPr/>
            <p:nvPr/>
          </p:nvCxnSpPr>
          <p:spPr>
            <a:xfrm>
              <a:off x="6876256" y="2996952"/>
              <a:ext cx="43204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/>
            <p:cNvCxnSpPr/>
            <p:nvPr/>
          </p:nvCxnSpPr>
          <p:spPr>
            <a:xfrm>
              <a:off x="4716016" y="2996952"/>
              <a:ext cx="43204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rostokąt 30"/>
            <p:cNvSpPr/>
            <p:nvPr/>
          </p:nvSpPr>
          <p:spPr>
            <a:xfrm>
              <a:off x="5004048" y="2708920"/>
              <a:ext cx="648072" cy="22322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Łącznik prosty 17"/>
            <p:cNvCxnSpPr/>
            <p:nvPr/>
          </p:nvCxnSpPr>
          <p:spPr>
            <a:xfrm>
              <a:off x="3707904" y="2996952"/>
              <a:ext cx="43204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Obraz 1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/>
            <a:srcRect l="-47244" t="-51633" r="-47244" b="-51633"/>
            <a:stretch>
              <a:fillRect/>
            </a:stretch>
          </p:blipFill>
          <p:spPr bwMode="auto">
            <a:xfrm>
              <a:off x="4139952" y="2708920"/>
              <a:ext cx="60239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cxnSp>
          <p:nvCxnSpPr>
            <p:cNvPr id="20" name="Łącznik prosty 19"/>
            <p:cNvCxnSpPr/>
            <p:nvPr/>
          </p:nvCxnSpPr>
          <p:spPr>
            <a:xfrm>
              <a:off x="6084168" y="3933056"/>
              <a:ext cx="504057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Obraz 21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6156176" y="3573016"/>
              <a:ext cx="257571" cy="22838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3" name="Obraz 22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/>
            <a:srcRect l="-47244" t="-51633" r="-47244" b="-51633"/>
            <a:stretch>
              <a:fillRect/>
            </a:stretch>
          </p:blipFill>
          <p:spPr bwMode="auto">
            <a:xfrm>
              <a:off x="7092280" y="2708920"/>
              <a:ext cx="60239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58" name="Obraz 57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9180512" y="3645024"/>
              <a:ext cx="544723" cy="314462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25" name="Łącznik prosty 24"/>
            <p:cNvCxnSpPr/>
            <p:nvPr/>
          </p:nvCxnSpPr>
          <p:spPr>
            <a:xfrm>
              <a:off x="7668344" y="2996952"/>
              <a:ext cx="43204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3 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491880" y="2564904"/>
              <a:ext cx="374415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Obraz 47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3131840" y="3717032"/>
              <a:ext cx="400380" cy="31446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5" name="Obraz 54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5163016" y="3645024"/>
              <a:ext cx="269142" cy="299645"/>
            </a:xfrm>
            <a:prstGeom prst="rect">
              <a:avLst/>
            </a:prstGeom>
            <a:solidFill>
              <a:schemeClr val="bg1"/>
            </a:solidFill>
            <a:ln/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extrusionH="76200" prstMaterial="matte">
              <a:bevelT w="127000" h="63500"/>
              <a:contourClr>
                <a:srgbClr val="000000"/>
              </a:contourClr>
            </a:sp3d>
          </p:spPr>
        </p:pic>
        <p:cxnSp>
          <p:nvCxnSpPr>
            <p:cNvPr id="32" name="Łącznik prosty 31"/>
            <p:cNvCxnSpPr/>
            <p:nvPr/>
          </p:nvCxnSpPr>
          <p:spPr>
            <a:xfrm>
              <a:off x="3851920" y="3573016"/>
              <a:ext cx="100811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y 33"/>
            <p:cNvCxnSpPr/>
            <p:nvPr/>
          </p:nvCxnSpPr>
          <p:spPr>
            <a:xfrm>
              <a:off x="3923928" y="4797152"/>
              <a:ext cx="100811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stokąt 35"/>
            <p:cNvSpPr/>
            <p:nvPr/>
          </p:nvSpPr>
          <p:spPr>
            <a:xfrm>
              <a:off x="7956376" y="2708920"/>
              <a:ext cx="648072" cy="22322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Łącznik prosty 37"/>
            <p:cNvCxnSpPr/>
            <p:nvPr/>
          </p:nvCxnSpPr>
          <p:spPr>
            <a:xfrm>
              <a:off x="6876256" y="3573016"/>
              <a:ext cx="100811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Łącznik prosty 38"/>
            <p:cNvCxnSpPr/>
            <p:nvPr/>
          </p:nvCxnSpPr>
          <p:spPr>
            <a:xfrm>
              <a:off x="6876256" y="4797152"/>
              <a:ext cx="100811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Łącznik prosty 39"/>
            <p:cNvCxnSpPr/>
            <p:nvPr/>
          </p:nvCxnSpPr>
          <p:spPr>
            <a:xfrm>
              <a:off x="4355976" y="3933056"/>
              <a:ext cx="0" cy="50405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Łącznik prosty 41"/>
            <p:cNvCxnSpPr/>
            <p:nvPr/>
          </p:nvCxnSpPr>
          <p:spPr>
            <a:xfrm>
              <a:off x="7380312" y="3933056"/>
              <a:ext cx="0" cy="50405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Obraz 55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/>
            <a:stretch>
              <a:fillRect/>
            </a:stretch>
          </p:blipFill>
          <p:spPr bwMode="auto">
            <a:xfrm>
              <a:off x="8127522" y="3645024"/>
              <a:ext cx="388802" cy="299216"/>
            </a:xfrm>
            <a:prstGeom prst="rect">
              <a:avLst/>
            </a:prstGeom>
            <a:solidFill>
              <a:schemeClr val="bg1"/>
            </a:solidFill>
            <a:ln/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extrusionH="76200" prstMaterial="matte">
              <a:bevelT w="127000" h="63500"/>
              <a:contourClr>
                <a:srgbClr val="000000"/>
              </a:contourClr>
            </a:sp3d>
          </p:spPr>
        </p:pic>
        <p:pic>
          <p:nvPicPr>
            <p:cNvPr id="51" name="Picture 3 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748464" y="2564904"/>
              <a:ext cx="374415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" name="Schemat blokowy: opóźnienie 60"/>
          <p:cNvSpPr/>
          <p:nvPr/>
        </p:nvSpPr>
        <p:spPr>
          <a:xfrm>
            <a:off x="7834014" y="1761941"/>
            <a:ext cx="534123" cy="2298439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62" name="Obraz 6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7919168" y="2666403"/>
            <a:ext cx="363813" cy="363813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6326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pl-PL" b="1" dirty="0" err="1" smtClean="0"/>
              <a:t>Impact</a:t>
            </a:r>
            <a:r>
              <a:rPr lang="pl-PL" b="1" dirty="0" smtClean="0"/>
              <a:t> of </a:t>
            </a:r>
            <a:r>
              <a:rPr lang="pl-PL" b="1" dirty="0" err="1" smtClean="0"/>
              <a:t>decoherence</a:t>
            </a:r>
            <a:r>
              <a:rPr lang="pl-PL" b="1" dirty="0" smtClean="0"/>
              <a:t>…</a:t>
            </a:r>
            <a:endParaRPr lang="en-US" b="1" dirty="0"/>
          </a:p>
        </p:txBody>
      </p:sp>
      <p:grpSp>
        <p:nvGrpSpPr>
          <p:cNvPr id="160" name="Grupa 159"/>
          <p:cNvGrpSpPr/>
          <p:nvPr/>
        </p:nvGrpSpPr>
        <p:grpSpPr>
          <a:xfrm>
            <a:off x="2594170" y="1460026"/>
            <a:ext cx="2425760" cy="1078116"/>
            <a:chOff x="3131840" y="1008112"/>
            <a:chExt cx="1296144" cy="576064"/>
          </a:xfrm>
        </p:grpSpPr>
        <p:pic>
          <p:nvPicPr>
            <p:cNvPr id="3" name="Obraz 2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/>
            <a:srcRect l="-47244" t="-51633" r="-47244" b="-51633"/>
            <a:stretch>
              <a:fillRect/>
            </a:stretch>
          </p:blipFill>
          <p:spPr bwMode="auto">
            <a:xfrm>
              <a:off x="3131840" y="1008112"/>
              <a:ext cx="60239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cxnSp>
          <p:nvCxnSpPr>
            <p:cNvPr id="5" name="Łącznik prosty 4"/>
            <p:cNvCxnSpPr/>
            <p:nvPr/>
          </p:nvCxnSpPr>
          <p:spPr>
            <a:xfrm>
              <a:off x="3851920" y="1296144"/>
              <a:ext cx="576064" cy="0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upa 160"/>
          <p:cNvGrpSpPr/>
          <p:nvPr/>
        </p:nvGrpSpPr>
        <p:grpSpPr>
          <a:xfrm>
            <a:off x="1835696" y="4443753"/>
            <a:ext cx="5844621" cy="1593468"/>
            <a:chOff x="1979712" y="1772816"/>
            <a:chExt cx="5844621" cy="1593468"/>
          </a:xfrm>
        </p:grpSpPr>
        <p:grpSp>
          <p:nvGrpSpPr>
            <p:cNvPr id="152" name="Grupa 151"/>
            <p:cNvGrpSpPr/>
            <p:nvPr/>
          </p:nvGrpSpPr>
          <p:grpSpPr>
            <a:xfrm>
              <a:off x="1979712" y="1772816"/>
              <a:ext cx="4248472" cy="797039"/>
              <a:chOff x="1475656" y="1700808"/>
              <a:chExt cx="4989730" cy="936104"/>
            </a:xfrm>
          </p:grpSpPr>
          <p:grpSp>
            <p:nvGrpSpPr>
              <p:cNvPr id="8" name="Grupa 7"/>
              <p:cNvGrpSpPr/>
              <p:nvPr/>
            </p:nvGrpSpPr>
            <p:grpSpPr>
              <a:xfrm>
                <a:off x="1475656" y="1916832"/>
                <a:ext cx="1728192" cy="656159"/>
                <a:chOff x="1280484" y="1236648"/>
                <a:chExt cx="2170778" cy="824200"/>
              </a:xfrm>
            </p:grpSpPr>
            <p:cxnSp>
              <p:nvCxnSpPr>
                <p:cNvPr id="9" name="Łącznik prosty 8"/>
                <p:cNvCxnSpPr/>
                <p:nvPr/>
              </p:nvCxnSpPr>
              <p:spPr>
                <a:xfrm>
                  <a:off x="1280484" y="1427284"/>
                  <a:ext cx="324914" cy="2735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Łącznik prosty 9"/>
                <p:cNvCxnSpPr/>
                <p:nvPr/>
              </p:nvCxnSpPr>
              <p:spPr>
                <a:xfrm>
                  <a:off x="2125261" y="1427284"/>
                  <a:ext cx="595383" cy="25388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1" name="Grupa 63"/>
                <p:cNvGrpSpPr/>
                <p:nvPr/>
              </p:nvGrpSpPr>
              <p:grpSpPr>
                <a:xfrm>
                  <a:off x="2216588" y="1236648"/>
                  <a:ext cx="1234674" cy="820574"/>
                  <a:chOff x="6289654" y="2334373"/>
                  <a:chExt cx="1234674" cy="820574"/>
                </a:xfrm>
              </p:grpSpPr>
              <p:sp>
                <p:nvSpPr>
                  <p:cNvPr id="17" name="Prostokąt 16"/>
                  <p:cNvSpPr/>
                  <p:nvPr/>
                </p:nvSpPr>
                <p:spPr>
                  <a:xfrm>
                    <a:off x="6289654" y="2334373"/>
                    <a:ext cx="454880" cy="410287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l-PL" dirty="0"/>
                  </a:p>
                </p:txBody>
              </p:sp>
              <p:pic>
                <p:nvPicPr>
                  <p:cNvPr id="18" name="Obraz 53 1" descr="TP_tmp.emf"/>
                  <p:cNvPicPr>
                    <a:picLocks noChangeAspect="1"/>
                  </p:cNvPicPr>
                  <p:nvPr>
                    <p:custDataLst>
                      <p:tags r:id="rId10"/>
                    </p:custDataLst>
                  </p:nvPr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6417650" y="2434837"/>
                    <a:ext cx="151285" cy="1862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19" name="Łącznik prosty 18"/>
                  <p:cNvCxnSpPr/>
                  <p:nvPr/>
                </p:nvCxnSpPr>
                <p:spPr>
                  <a:xfrm flipH="1" flipV="1">
                    <a:off x="7212689" y="2927614"/>
                    <a:ext cx="311639" cy="227333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Łącznik prosty 19"/>
                  <p:cNvCxnSpPr/>
                  <p:nvPr/>
                </p:nvCxnSpPr>
                <p:spPr>
                  <a:xfrm flipV="1">
                    <a:off x="7069448" y="2539516"/>
                    <a:ext cx="454880" cy="363624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Łącznik prosty 20"/>
                  <p:cNvCxnSpPr/>
                  <p:nvPr/>
                </p:nvCxnSpPr>
                <p:spPr>
                  <a:xfrm flipV="1">
                    <a:off x="6744534" y="2895634"/>
                    <a:ext cx="357091" cy="259313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Prostokąt 21"/>
                  <p:cNvSpPr/>
                  <p:nvPr/>
                </p:nvSpPr>
                <p:spPr>
                  <a:xfrm>
                    <a:off x="6952460" y="2786865"/>
                    <a:ext cx="454880" cy="13676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l-PL"/>
                  </a:p>
                </p:txBody>
              </p:sp>
              <p:cxnSp>
                <p:nvCxnSpPr>
                  <p:cNvPr id="23" name="Łącznik prosty 22"/>
                  <p:cNvCxnSpPr/>
                  <p:nvPr/>
                </p:nvCxnSpPr>
                <p:spPr>
                  <a:xfrm>
                    <a:off x="6809517" y="2539516"/>
                    <a:ext cx="259931" cy="20514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" name="Łącznik prosty 11"/>
                <p:cNvCxnSpPr/>
                <p:nvPr/>
              </p:nvCxnSpPr>
              <p:spPr>
                <a:xfrm flipH="1" flipV="1">
                  <a:off x="1683657" y="1815383"/>
                  <a:ext cx="368063" cy="24546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Łącznik prosty 12"/>
                <p:cNvCxnSpPr/>
                <p:nvPr/>
              </p:nvCxnSpPr>
              <p:spPr>
                <a:xfrm flipV="1">
                  <a:off x="1605398" y="1427284"/>
                  <a:ext cx="519863" cy="3636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Łącznik prosty 13"/>
                <p:cNvCxnSpPr/>
                <p:nvPr/>
              </p:nvCxnSpPr>
              <p:spPr>
                <a:xfrm flipV="1">
                  <a:off x="1345467" y="1837571"/>
                  <a:ext cx="253641" cy="20514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" name="Prostokąt 14"/>
                <p:cNvSpPr/>
                <p:nvPr/>
              </p:nvSpPr>
              <p:spPr>
                <a:xfrm>
                  <a:off x="1410450" y="1700809"/>
                  <a:ext cx="454880" cy="1367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/>
                </a:p>
              </p:txBody>
            </p:sp>
            <p:cxnSp>
              <p:nvCxnSpPr>
                <p:cNvPr id="16" name="Łącznik prosty 15"/>
                <p:cNvCxnSpPr/>
                <p:nvPr/>
              </p:nvCxnSpPr>
              <p:spPr>
                <a:xfrm>
                  <a:off x="2051720" y="2060848"/>
                  <a:ext cx="64807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Łącznik prosty 23"/>
              <p:cNvCxnSpPr/>
              <p:nvPr/>
            </p:nvCxnSpPr>
            <p:spPr>
              <a:xfrm>
                <a:off x="3419872" y="2376264"/>
                <a:ext cx="576064" cy="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upa 24"/>
              <p:cNvGrpSpPr/>
              <p:nvPr/>
            </p:nvGrpSpPr>
            <p:grpSpPr>
              <a:xfrm>
                <a:off x="4427984" y="1700808"/>
                <a:ext cx="2037402" cy="936104"/>
                <a:chOff x="2339752" y="4365104"/>
                <a:chExt cx="2952328" cy="1289062"/>
              </a:xfrm>
            </p:grpSpPr>
            <p:grpSp>
              <p:nvGrpSpPr>
                <p:cNvPr id="26" name="Grupa 27"/>
                <p:cNvGrpSpPr/>
                <p:nvPr/>
              </p:nvGrpSpPr>
              <p:grpSpPr>
                <a:xfrm>
                  <a:off x="2339752" y="4653136"/>
                  <a:ext cx="2952328" cy="1001030"/>
                  <a:chOff x="3275856" y="1268760"/>
                  <a:chExt cx="2952328" cy="1001030"/>
                </a:xfrm>
              </p:grpSpPr>
              <p:cxnSp>
                <p:nvCxnSpPr>
                  <p:cNvPr id="28" name="Łącznik prosty 27"/>
                  <p:cNvCxnSpPr/>
                  <p:nvPr/>
                </p:nvCxnSpPr>
                <p:spPr>
                  <a:xfrm>
                    <a:off x="3275856" y="1484784"/>
                    <a:ext cx="360040" cy="28803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Łącznik prosty 28"/>
                  <p:cNvCxnSpPr/>
                  <p:nvPr/>
                </p:nvCxnSpPr>
                <p:spPr>
                  <a:xfrm>
                    <a:off x="4067944" y="2132856"/>
                    <a:ext cx="1296144" cy="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Łącznik prosty 29"/>
                  <p:cNvCxnSpPr/>
                  <p:nvPr/>
                </p:nvCxnSpPr>
                <p:spPr>
                  <a:xfrm>
                    <a:off x="4211960" y="1484784"/>
                    <a:ext cx="1224136" cy="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Prostokąt 30"/>
                  <p:cNvSpPr/>
                  <p:nvPr/>
                </p:nvSpPr>
                <p:spPr>
                  <a:xfrm>
                    <a:off x="4860032" y="1268760"/>
                    <a:ext cx="504056" cy="432048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l-PL" dirty="0"/>
                  </a:p>
                </p:txBody>
              </p:sp>
              <p:pic>
                <p:nvPicPr>
                  <p:cNvPr id="32" name="Obraz 53 2" descr="TP_tmp.emf"/>
                  <p:cNvPicPr>
                    <a:picLocks noChangeAspect="1"/>
                  </p:cNvPicPr>
                  <p:nvPr>
                    <p:custDataLst>
                      <p:tags r:id="rId7"/>
                    </p:custDataLst>
                  </p:nvPr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5001865" y="1374552"/>
                    <a:ext cx="167640" cy="19613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33" name="Łącznik prosty 32"/>
                  <p:cNvCxnSpPr/>
                  <p:nvPr/>
                </p:nvCxnSpPr>
                <p:spPr>
                  <a:xfrm rot="5400000" flipH="1" flipV="1">
                    <a:off x="4138475" y="1980281"/>
                    <a:ext cx="568980" cy="10037"/>
                  </a:xfrm>
                  <a:prstGeom prst="line">
                    <a:avLst/>
                  </a:prstGeom>
                  <a:ln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Łącznik prosty 33"/>
                  <p:cNvCxnSpPr/>
                  <p:nvPr/>
                </p:nvCxnSpPr>
                <p:spPr>
                  <a:xfrm flipH="1" flipV="1">
                    <a:off x="5882854" y="1893466"/>
                    <a:ext cx="345330" cy="23939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Łącznik prosty 34"/>
                  <p:cNvCxnSpPr/>
                  <p:nvPr/>
                </p:nvCxnSpPr>
                <p:spPr>
                  <a:xfrm flipV="1">
                    <a:off x="5724128" y="1484784"/>
                    <a:ext cx="504056" cy="38291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Łącznik prosty 35"/>
                  <p:cNvCxnSpPr/>
                  <p:nvPr/>
                </p:nvCxnSpPr>
                <p:spPr>
                  <a:xfrm flipV="1">
                    <a:off x="5364088" y="1859789"/>
                    <a:ext cx="395695" cy="273067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Prostokąt 36"/>
                  <p:cNvSpPr/>
                  <p:nvPr/>
                </p:nvSpPr>
                <p:spPr>
                  <a:xfrm>
                    <a:off x="5594492" y="1745252"/>
                    <a:ext cx="504056" cy="14401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l-PL"/>
                  </a:p>
                </p:txBody>
              </p:sp>
              <p:cxnSp>
                <p:nvCxnSpPr>
                  <p:cNvPr id="38" name="Łącznik prosty 37"/>
                  <p:cNvCxnSpPr/>
                  <p:nvPr/>
                </p:nvCxnSpPr>
                <p:spPr>
                  <a:xfrm>
                    <a:off x="5436096" y="1484784"/>
                    <a:ext cx="288032" cy="2160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Prostokąt 38"/>
                  <p:cNvSpPr/>
                  <p:nvPr/>
                </p:nvSpPr>
                <p:spPr>
                  <a:xfrm rot="18900000">
                    <a:off x="4189060" y="1425880"/>
                    <a:ext cx="504056" cy="14401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l-PL"/>
                  </a:p>
                </p:txBody>
              </p:sp>
              <p:pic>
                <p:nvPicPr>
                  <p:cNvPr id="40" name="Obraz 39" descr="TP_tmp.emf"/>
                  <p:cNvPicPr>
                    <a:picLocks noChangeAspect="1"/>
                  </p:cNvPicPr>
                  <p:nvPr>
                    <p:custDataLst>
                      <p:tags r:id="rId8"/>
                    </p:custDataLst>
                  </p:nvPr>
                </p:nvPicPr>
                <p:blipFill>
                  <a:blip r:embed="rId1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 bwMode="auto">
                  <a:xfrm>
                    <a:off x="4384550" y="1412776"/>
                    <a:ext cx="114300" cy="133731"/>
                  </a:xfrm>
                  <a:prstGeom prst="rect">
                    <a:avLst/>
                  </a:prstGeom>
                  <a:noFill/>
                  <a:ln/>
                  <a:effectLst/>
                </p:spPr>
              </p:pic>
              <p:sp>
                <p:nvSpPr>
                  <p:cNvPr id="41" name="Prostokąt 40"/>
                  <p:cNvSpPr/>
                  <p:nvPr/>
                </p:nvSpPr>
                <p:spPr>
                  <a:xfrm rot="18900000">
                    <a:off x="4189060" y="2073952"/>
                    <a:ext cx="504056" cy="14401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l-PL"/>
                  </a:p>
                </p:txBody>
              </p:sp>
              <p:pic>
                <p:nvPicPr>
                  <p:cNvPr id="42" name="Obraz 41" descr="TP_tmp.emf"/>
                  <p:cNvPicPr>
                    <a:picLocks noChangeAspect="1"/>
                  </p:cNvPicPr>
                  <p:nvPr>
                    <p:custDataLst>
                      <p:tags r:id="rId9"/>
                    </p:custDataLst>
                  </p:nvPr>
                </p:nvPicPr>
                <p:blipFill>
                  <a:blip r:embed="rId1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 bwMode="auto">
                  <a:xfrm>
                    <a:off x="4384550" y="2060848"/>
                    <a:ext cx="114300" cy="133731"/>
                  </a:xfrm>
                  <a:prstGeom prst="rect">
                    <a:avLst/>
                  </a:prstGeom>
                  <a:noFill/>
                  <a:ln/>
                  <a:effectLst/>
                </p:spPr>
              </p:pic>
              <p:cxnSp>
                <p:nvCxnSpPr>
                  <p:cNvPr id="43" name="Łącznik prosty 42"/>
                  <p:cNvCxnSpPr/>
                  <p:nvPr/>
                </p:nvCxnSpPr>
                <p:spPr>
                  <a:xfrm flipH="1" flipV="1">
                    <a:off x="3722614" y="1893466"/>
                    <a:ext cx="345330" cy="23939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Łącznik prosty 43"/>
                  <p:cNvCxnSpPr/>
                  <p:nvPr/>
                </p:nvCxnSpPr>
                <p:spPr>
                  <a:xfrm flipV="1">
                    <a:off x="3635896" y="1484784"/>
                    <a:ext cx="576064" cy="38291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Łącznik prosty 44"/>
                  <p:cNvCxnSpPr/>
                  <p:nvPr/>
                </p:nvCxnSpPr>
                <p:spPr>
                  <a:xfrm flipV="1">
                    <a:off x="3347864" y="1916832"/>
                    <a:ext cx="281062" cy="216024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Prostokąt 45"/>
                  <p:cNvSpPr/>
                  <p:nvPr/>
                </p:nvSpPr>
                <p:spPr>
                  <a:xfrm>
                    <a:off x="3419872" y="1772816"/>
                    <a:ext cx="504056" cy="14401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l-PL"/>
                  </a:p>
                </p:txBody>
              </p:sp>
            </p:grpSp>
            <p:cxnSp>
              <p:nvCxnSpPr>
                <p:cNvPr id="27" name="Łącznik prosty 26"/>
                <p:cNvCxnSpPr/>
                <p:nvPr/>
              </p:nvCxnSpPr>
              <p:spPr>
                <a:xfrm rot="5400000" flipH="1">
                  <a:off x="3223433" y="4633551"/>
                  <a:ext cx="545451" cy="8557"/>
                </a:xfrm>
                <a:prstGeom prst="line">
                  <a:avLst/>
                </a:prstGeom>
                <a:ln>
                  <a:prstDash val="dash"/>
                  <a:headEnd type="non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2" name="Prostokąt 61"/>
            <p:cNvSpPr/>
            <p:nvPr/>
          </p:nvSpPr>
          <p:spPr>
            <a:xfrm>
              <a:off x="6948264" y="2132856"/>
              <a:ext cx="5469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b="1" dirty="0" err="1" smtClean="0"/>
                <a:t>loss</a:t>
              </a:r>
              <a:endParaRPr lang="en-US" dirty="0"/>
            </a:p>
          </p:txBody>
        </p:sp>
        <p:sp>
          <p:nvSpPr>
            <p:cNvPr id="63" name="Prostokąt 62"/>
            <p:cNvSpPr/>
            <p:nvPr/>
          </p:nvSpPr>
          <p:spPr>
            <a:xfrm>
              <a:off x="6660232" y="2996952"/>
              <a:ext cx="11641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b="1" dirty="0" err="1" smtClean="0"/>
                <a:t>dephasing</a:t>
              </a:r>
              <a:endParaRPr lang="en-US" dirty="0"/>
            </a:p>
          </p:txBody>
        </p:sp>
        <p:grpSp>
          <p:nvGrpSpPr>
            <p:cNvPr id="153" name="Grupa 152"/>
            <p:cNvGrpSpPr/>
            <p:nvPr/>
          </p:nvGrpSpPr>
          <p:grpSpPr>
            <a:xfrm>
              <a:off x="2483768" y="2780928"/>
              <a:ext cx="3672408" cy="536142"/>
              <a:chOff x="2051720" y="2852936"/>
              <a:chExt cx="4439092" cy="648072"/>
            </a:xfrm>
          </p:grpSpPr>
          <p:grpSp>
            <p:nvGrpSpPr>
              <p:cNvPr id="64" name="Grupa 63"/>
              <p:cNvGrpSpPr/>
              <p:nvPr/>
            </p:nvGrpSpPr>
            <p:grpSpPr>
              <a:xfrm>
                <a:off x="4499992" y="2852936"/>
                <a:ext cx="1990820" cy="648072"/>
                <a:chOff x="4557598" y="3212976"/>
                <a:chExt cx="2543640" cy="828032"/>
              </a:xfrm>
            </p:grpSpPr>
            <p:pic>
              <p:nvPicPr>
                <p:cNvPr id="49" name="Obraz 48" descr="TP_tmp.emf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5484936" y="3601818"/>
                  <a:ext cx="178298" cy="202681"/>
                </a:xfrm>
                <a:prstGeom prst="rect">
                  <a:avLst/>
                </a:prstGeom>
                <a:noFill/>
                <a:ln/>
                <a:effectLst/>
              </p:spPr>
            </p:pic>
            <p:sp>
              <p:nvSpPr>
                <p:cNvPr id="50" name="Elipsa 49"/>
                <p:cNvSpPr/>
                <p:nvPr/>
              </p:nvSpPr>
              <p:spPr>
                <a:xfrm>
                  <a:off x="5925750" y="3457803"/>
                  <a:ext cx="540000" cy="5400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468000" h="468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1" name="Łącznik prosty ze strzałką 50"/>
                <p:cNvCxnSpPr/>
                <p:nvPr/>
              </p:nvCxnSpPr>
              <p:spPr>
                <a:xfrm>
                  <a:off x="6501814" y="3673827"/>
                  <a:ext cx="172819" cy="95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Elipsa 51"/>
                <p:cNvSpPr/>
                <p:nvPr/>
              </p:nvSpPr>
              <p:spPr>
                <a:xfrm>
                  <a:off x="6717838" y="3457803"/>
                  <a:ext cx="383400" cy="540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468630" h="46863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Elipsa 52"/>
                <p:cNvSpPr/>
                <p:nvPr/>
              </p:nvSpPr>
              <p:spPr>
                <a:xfrm>
                  <a:off x="4644008" y="3501008"/>
                  <a:ext cx="540000" cy="5400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468000" h="468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Łuk 53"/>
                <p:cNvSpPr/>
                <p:nvPr/>
              </p:nvSpPr>
              <p:spPr>
                <a:xfrm>
                  <a:off x="4557598" y="3457803"/>
                  <a:ext cx="734482" cy="216024"/>
                </a:xfrm>
                <a:prstGeom prst="arc">
                  <a:avLst>
                    <a:gd name="adj1" fmla="val 8176016"/>
                    <a:gd name="adj2" fmla="val 2201711"/>
                  </a:avLst>
                </a:prstGeom>
                <a:ln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6" name="Obraz 55" descr="TP_tmp.emf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6516216" y="3429000"/>
                  <a:ext cx="144016" cy="168499"/>
                </a:xfrm>
                <a:prstGeom prst="rect">
                  <a:avLst/>
                </a:prstGeom>
                <a:noFill/>
                <a:ln/>
                <a:effectLst/>
              </p:spPr>
            </p:pic>
            <p:pic>
              <p:nvPicPr>
                <p:cNvPr id="57" name="Obraz 53 3" descr="TP_tmp.emf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4860032" y="3212976"/>
                  <a:ext cx="167640" cy="1961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5" name="Grupa 64"/>
              <p:cNvGrpSpPr/>
              <p:nvPr/>
            </p:nvGrpSpPr>
            <p:grpSpPr>
              <a:xfrm>
                <a:off x="2051720" y="2852936"/>
                <a:ext cx="574854" cy="648072"/>
                <a:chOff x="1677278" y="3140968"/>
                <a:chExt cx="734482" cy="828032"/>
              </a:xfrm>
            </p:grpSpPr>
            <p:sp>
              <p:nvSpPr>
                <p:cNvPr id="59" name="Elipsa 58"/>
                <p:cNvSpPr/>
                <p:nvPr/>
              </p:nvSpPr>
              <p:spPr>
                <a:xfrm>
                  <a:off x="1763688" y="3429000"/>
                  <a:ext cx="540000" cy="5400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468000" h="468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Łuk 59"/>
                <p:cNvSpPr/>
                <p:nvPr/>
              </p:nvSpPr>
              <p:spPr>
                <a:xfrm>
                  <a:off x="1677278" y="3385795"/>
                  <a:ext cx="734482" cy="216024"/>
                </a:xfrm>
                <a:prstGeom prst="arc">
                  <a:avLst>
                    <a:gd name="adj1" fmla="val 8176016"/>
                    <a:gd name="adj2" fmla="val 2201711"/>
                  </a:avLst>
                </a:prstGeom>
                <a:ln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1" name="Obraz 53 4" descr="TP_tmp.emf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1979712" y="3140968"/>
                  <a:ext cx="167640" cy="1961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51" name="Łącznik prosty 150"/>
              <p:cNvCxnSpPr/>
              <p:nvPr/>
            </p:nvCxnSpPr>
            <p:spPr>
              <a:xfrm>
                <a:off x="3419872" y="3212976"/>
                <a:ext cx="576064" cy="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Obraz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571" y="3199935"/>
            <a:ext cx="3419888" cy="814191"/>
          </a:xfrm>
          <a:prstGeom prst="rect">
            <a:avLst/>
          </a:prstGeom>
          <a:noFill/>
          <a:ln/>
          <a:effectLst/>
        </p:spPr>
      </p:pic>
      <p:pic>
        <p:nvPicPr>
          <p:cNvPr id="126" name="Obraz 12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45" t="-10759" r="-8233" b="-10453"/>
          <a:stretch/>
        </p:blipFill>
        <p:spPr>
          <a:xfrm>
            <a:off x="5227415" y="1460026"/>
            <a:ext cx="1121157" cy="112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pl-PL" b="1" dirty="0" err="1" smtClean="0"/>
              <a:t>Impact</a:t>
            </a:r>
            <a:r>
              <a:rPr lang="pl-PL" b="1" dirty="0" smtClean="0"/>
              <a:t> of </a:t>
            </a:r>
            <a:r>
              <a:rPr lang="pl-PL" b="1" dirty="0" err="1" smtClean="0"/>
              <a:t>decoherence</a:t>
            </a:r>
            <a:r>
              <a:rPr lang="pl-PL" b="1" dirty="0" smtClean="0"/>
              <a:t>…</a:t>
            </a:r>
            <a:endParaRPr lang="en-US" b="1" dirty="0"/>
          </a:p>
        </p:txBody>
      </p:sp>
      <p:grpSp>
        <p:nvGrpSpPr>
          <p:cNvPr id="162" name="Grupa 161"/>
          <p:cNvGrpSpPr/>
          <p:nvPr/>
        </p:nvGrpSpPr>
        <p:grpSpPr>
          <a:xfrm>
            <a:off x="614452" y="1268760"/>
            <a:ext cx="7915095" cy="4840275"/>
            <a:chOff x="1164326" y="3907641"/>
            <a:chExt cx="4268693" cy="2610411"/>
          </a:xfrm>
        </p:grpSpPr>
        <p:pic>
          <p:nvPicPr>
            <p:cNvPr id="119" name="Obraz 11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82109" y="6011740"/>
              <a:ext cx="2177327" cy="506312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159" name="Grupa 158"/>
            <p:cNvGrpSpPr/>
            <p:nvPr/>
          </p:nvGrpSpPr>
          <p:grpSpPr>
            <a:xfrm>
              <a:off x="1164326" y="3907641"/>
              <a:ext cx="4268693" cy="1656184"/>
              <a:chOff x="1164326" y="3907641"/>
              <a:chExt cx="4268693" cy="1656184"/>
            </a:xfrm>
          </p:grpSpPr>
          <p:cxnSp>
            <p:nvCxnSpPr>
              <p:cNvPr id="90" name="Łącznik prosty 89"/>
              <p:cNvCxnSpPr/>
              <p:nvPr/>
            </p:nvCxnSpPr>
            <p:spPr>
              <a:xfrm>
                <a:off x="4671540" y="4589599"/>
                <a:ext cx="29226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Łącznik prosty 91"/>
              <p:cNvCxnSpPr/>
              <p:nvPr/>
            </p:nvCxnSpPr>
            <p:spPr>
              <a:xfrm>
                <a:off x="4671540" y="4199909"/>
                <a:ext cx="29226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Łącznik prosty 92"/>
              <p:cNvCxnSpPr/>
              <p:nvPr/>
            </p:nvCxnSpPr>
            <p:spPr>
              <a:xfrm>
                <a:off x="2723088" y="4589599"/>
                <a:ext cx="29226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Łącznik prosty 94"/>
              <p:cNvCxnSpPr/>
              <p:nvPr/>
            </p:nvCxnSpPr>
            <p:spPr>
              <a:xfrm>
                <a:off x="2723088" y="4199909"/>
                <a:ext cx="29226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Łącznik prosty 95"/>
              <p:cNvCxnSpPr/>
              <p:nvPr/>
            </p:nvCxnSpPr>
            <p:spPr>
              <a:xfrm>
                <a:off x="3697314" y="4199909"/>
                <a:ext cx="29226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Łącznik prosty 96"/>
              <p:cNvCxnSpPr/>
              <p:nvPr/>
            </p:nvCxnSpPr>
            <p:spPr>
              <a:xfrm>
                <a:off x="2235975" y="4199909"/>
                <a:ext cx="29226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Prostokąt 97"/>
              <p:cNvSpPr/>
              <p:nvPr/>
            </p:nvSpPr>
            <p:spPr>
              <a:xfrm>
                <a:off x="2430820" y="4005064"/>
                <a:ext cx="438402" cy="1510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Łącznik prosty 98"/>
              <p:cNvCxnSpPr/>
              <p:nvPr/>
            </p:nvCxnSpPr>
            <p:spPr>
              <a:xfrm>
                <a:off x="1554016" y="4199909"/>
                <a:ext cx="29226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Łącznik prosty 100"/>
              <p:cNvCxnSpPr/>
              <p:nvPr/>
            </p:nvCxnSpPr>
            <p:spPr>
              <a:xfrm>
                <a:off x="3161490" y="4833156"/>
                <a:ext cx="34098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2" name="Obraz 101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 cstate="print"/>
              <a:stretch>
                <a:fillRect/>
              </a:stretch>
            </p:blipFill>
            <p:spPr bwMode="auto">
              <a:xfrm>
                <a:off x="3210201" y="4589599"/>
                <a:ext cx="174239" cy="154492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105" name="Łącznik prosty 104"/>
              <p:cNvCxnSpPr/>
              <p:nvPr/>
            </p:nvCxnSpPr>
            <p:spPr>
              <a:xfrm>
                <a:off x="4233138" y="4199909"/>
                <a:ext cx="29226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6" name="Picture 3 1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407883" y="3907641"/>
                <a:ext cx="253281" cy="1656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" name="Obraz 106" descr="TP_tmp.emf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3" cstate="print"/>
              <a:stretch>
                <a:fillRect/>
              </a:stretch>
            </p:blipFill>
            <p:spPr bwMode="auto">
              <a:xfrm>
                <a:off x="1164326" y="4687022"/>
                <a:ext cx="270845" cy="212724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157" name="Obraz 156" descr="TP_tmp.emf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4" cstate="print"/>
              <a:stretch>
                <a:fillRect/>
              </a:stretch>
            </p:blipFill>
            <p:spPr bwMode="auto">
              <a:xfrm>
                <a:off x="5220072" y="4653136"/>
                <a:ext cx="212947" cy="154765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108" name="Obraz 107" descr="TP_tmp.emf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5" cstate="print"/>
              <a:stretch>
                <a:fillRect/>
              </a:stretch>
            </p:blipFill>
            <p:spPr bwMode="auto">
              <a:xfrm>
                <a:off x="2538357" y="4638310"/>
                <a:ext cx="182067" cy="202701"/>
              </a:xfrm>
              <a:prstGeom prst="rect">
                <a:avLst/>
              </a:prstGeom>
              <a:solidFill>
                <a:schemeClr val="bg1"/>
              </a:solidFill>
              <a:ln/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extrusionH="76200" prstMaterial="matte">
                <a:bevelT w="127000" h="63500"/>
                <a:contourClr>
                  <a:srgbClr val="000000"/>
                </a:contourClr>
              </a:sp3d>
            </p:spPr>
          </p:pic>
          <p:cxnSp>
            <p:nvCxnSpPr>
              <p:cNvPr id="109" name="Łącznik prosty 108"/>
              <p:cNvCxnSpPr/>
              <p:nvPr/>
            </p:nvCxnSpPr>
            <p:spPr>
              <a:xfrm>
                <a:off x="1651439" y="4589599"/>
                <a:ext cx="68195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Prostokąt 110"/>
              <p:cNvSpPr/>
              <p:nvPr/>
            </p:nvSpPr>
            <p:spPr>
              <a:xfrm>
                <a:off x="4427984" y="4005064"/>
                <a:ext cx="438402" cy="1510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Łącznik prosty 111"/>
              <p:cNvCxnSpPr/>
              <p:nvPr/>
            </p:nvCxnSpPr>
            <p:spPr>
              <a:xfrm>
                <a:off x="3697314" y="4589599"/>
                <a:ext cx="68195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Łącznik prosty 113"/>
              <p:cNvCxnSpPr/>
              <p:nvPr/>
            </p:nvCxnSpPr>
            <p:spPr>
              <a:xfrm>
                <a:off x="1992418" y="4833156"/>
                <a:ext cx="0" cy="34097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Łącznik prosty 114"/>
              <p:cNvCxnSpPr/>
              <p:nvPr/>
            </p:nvCxnSpPr>
            <p:spPr>
              <a:xfrm>
                <a:off x="4038293" y="4833156"/>
                <a:ext cx="0" cy="34097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6" name="Obraz 115" descr="TP_tmp.emf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6" cstate="print"/>
              <a:stretch>
                <a:fillRect/>
              </a:stretch>
            </p:blipFill>
            <p:spPr bwMode="auto">
              <a:xfrm>
                <a:off x="4543759" y="4638310"/>
                <a:ext cx="263013" cy="202411"/>
              </a:xfrm>
              <a:prstGeom prst="rect">
                <a:avLst/>
              </a:prstGeom>
              <a:solidFill>
                <a:schemeClr val="bg1"/>
              </a:solidFill>
              <a:ln/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extrusionH="76200" prstMaterial="matte">
                <a:bevelT w="127000" h="63500"/>
                <a:contourClr>
                  <a:srgbClr val="000000"/>
                </a:contourClr>
              </a:sp3d>
            </p:spPr>
          </p:pic>
          <p:pic>
            <p:nvPicPr>
              <p:cNvPr id="117" name="Picture 3 2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963808" y="3907641"/>
                <a:ext cx="253281" cy="1656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6" name="Obraz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4" t="-17210" r="-8923" b="-5852"/>
          <a:stretch/>
        </p:blipFill>
        <p:spPr>
          <a:xfrm>
            <a:off x="1764000" y="1404000"/>
            <a:ext cx="756000" cy="720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  <p:pic>
        <p:nvPicPr>
          <p:cNvPr id="110" name="Obraz 10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4" t="-17210" r="-8923" b="-5852"/>
          <a:stretch/>
        </p:blipFill>
        <p:spPr>
          <a:xfrm>
            <a:off x="5729348" y="1431765"/>
            <a:ext cx="756000" cy="720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2896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79512" y="4233131"/>
            <a:ext cx="8640958" cy="16565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smtClean="0">
                <a:latin typeface="+mj-lt"/>
                <a:ea typeface="+mj-ea"/>
                <a:cs typeface="+mj-cs"/>
              </a:rPr>
              <a:t>Precision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bounds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via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minimization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over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equivalent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Kraus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representations</a:t>
            </a:r>
            <a:endParaRPr kumimoji="0" lang="en-GB" sz="31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Obraz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31" y="3637966"/>
            <a:ext cx="2299640" cy="547488"/>
          </a:xfrm>
          <a:prstGeom prst="rect">
            <a:avLst/>
          </a:prstGeom>
          <a:noFill/>
          <a:ln/>
          <a:effectLst/>
        </p:spPr>
      </p:pic>
      <p:pic>
        <p:nvPicPr>
          <p:cNvPr id="9" name="Obraz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22" y="3623490"/>
            <a:ext cx="2133333" cy="576000"/>
          </a:xfrm>
          <a:prstGeom prst="rect">
            <a:avLst/>
          </a:prstGeom>
          <a:noFill/>
          <a:ln/>
          <a:effectLst/>
        </p:spPr>
      </p:pic>
      <p:grpSp>
        <p:nvGrpSpPr>
          <p:cNvPr id="20" name="Grupa 19"/>
          <p:cNvGrpSpPr/>
          <p:nvPr/>
        </p:nvGrpSpPr>
        <p:grpSpPr>
          <a:xfrm>
            <a:off x="1509678" y="1116238"/>
            <a:ext cx="6124644" cy="2376263"/>
            <a:chOff x="1164326" y="3907641"/>
            <a:chExt cx="4268693" cy="1656184"/>
          </a:xfrm>
        </p:grpSpPr>
        <p:cxnSp>
          <p:nvCxnSpPr>
            <p:cNvPr id="21" name="Łącznik prosty 20"/>
            <p:cNvCxnSpPr/>
            <p:nvPr/>
          </p:nvCxnSpPr>
          <p:spPr>
            <a:xfrm>
              <a:off x="4671540" y="4589599"/>
              <a:ext cx="29226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/>
            <p:cNvCxnSpPr/>
            <p:nvPr/>
          </p:nvCxnSpPr>
          <p:spPr>
            <a:xfrm>
              <a:off x="4671540" y="4199909"/>
              <a:ext cx="29226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>
            <a:xfrm>
              <a:off x="2723088" y="4589599"/>
              <a:ext cx="29226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23"/>
            <p:cNvCxnSpPr/>
            <p:nvPr/>
          </p:nvCxnSpPr>
          <p:spPr>
            <a:xfrm>
              <a:off x="2723088" y="4199909"/>
              <a:ext cx="29226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24"/>
            <p:cNvCxnSpPr/>
            <p:nvPr/>
          </p:nvCxnSpPr>
          <p:spPr>
            <a:xfrm>
              <a:off x="3697314" y="4199909"/>
              <a:ext cx="29226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/>
            <p:cNvCxnSpPr/>
            <p:nvPr/>
          </p:nvCxnSpPr>
          <p:spPr>
            <a:xfrm>
              <a:off x="2235975" y="4199909"/>
              <a:ext cx="29226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Prostokąt 26"/>
            <p:cNvSpPr/>
            <p:nvPr/>
          </p:nvSpPr>
          <p:spPr>
            <a:xfrm>
              <a:off x="2430820" y="4005064"/>
              <a:ext cx="438402" cy="1510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Łącznik prosty 27"/>
            <p:cNvCxnSpPr/>
            <p:nvPr/>
          </p:nvCxnSpPr>
          <p:spPr>
            <a:xfrm>
              <a:off x="1554016" y="4199909"/>
              <a:ext cx="29226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Łącznik prosty 28"/>
            <p:cNvCxnSpPr/>
            <p:nvPr/>
          </p:nvCxnSpPr>
          <p:spPr>
            <a:xfrm>
              <a:off x="3161490" y="4833156"/>
              <a:ext cx="34098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Obraz 30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3210201" y="4589599"/>
              <a:ext cx="174239" cy="154492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32" name="Łącznik prosty 31"/>
            <p:cNvCxnSpPr/>
            <p:nvPr/>
          </p:nvCxnSpPr>
          <p:spPr>
            <a:xfrm>
              <a:off x="4233138" y="4199909"/>
              <a:ext cx="29226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 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407883" y="3907641"/>
              <a:ext cx="253281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Obraz 33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/>
            <a:stretch>
              <a:fillRect/>
            </a:stretch>
          </p:blipFill>
          <p:spPr bwMode="auto">
            <a:xfrm>
              <a:off x="1164326" y="4687022"/>
              <a:ext cx="270845" cy="21272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5" name="Obraz 34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/>
            <a:stretch>
              <a:fillRect/>
            </a:stretch>
          </p:blipFill>
          <p:spPr bwMode="auto">
            <a:xfrm>
              <a:off x="5220072" y="4653136"/>
              <a:ext cx="212947" cy="15476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6" name="Obraz 35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/>
            <a:stretch>
              <a:fillRect/>
            </a:stretch>
          </p:blipFill>
          <p:spPr bwMode="auto">
            <a:xfrm>
              <a:off x="2538357" y="4638310"/>
              <a:ext cx="182067" cy="202701"/>
            </a:xfrm>
            <a:prstGeom prst="rect">
              <a:avLst/>
            </a:prstGeom>
            <a:solidFill>
              <a:schemeClr val="bg1"/>
            </a:solidFill>
            <a:ln/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extrusionH="76200" prstMaterial="matte">
              <a:bevelT w="127000" h="63500"/>
              <a:contourClr>
                <a:srgbClr val="000000"/>
              </a:contourClr>
            </a:sp3d>
          </p:spPr>
        </p:pic>
        <p:cxnSp>
          <p:nvCxnSpPr>
            <p:cNvPr id="37" name="Łącznik prosty 36"/>
            <p:cNvCxnSpPr/>
            <p:nvPr/>
          </p:nvCxnSpPr>
          <p:spPr>
            <a:xfrm>
              <a:off x="1651439" y="4589599"/>
              <a:ext cx="68195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Prostokąt 37"/>
            <p:cNvSpPr/>
            <p:nvPr/>
          </p:nvSpPr>
          <p:spPr>
            <a:xfrm>
              <a:off x="4427984" y="4005064"/>
              <a:ext cx="438402" cy="1510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Łącznik prosty 38"/>
            <p:cNvCxnSpPr/>
            <p:nvPr/>
          </p:nvCxnSpPr>
          <p:spPr>
            <a:xfrm>
              <a:off x="3697314" y="4589599"/>
              <a:ext cx="68195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Łącznik prosty 39"/>
            <p:cNvCxnSpPr/>
            <p:nvPr/>
          </p:nvCxnSpPr>
          <p:spPr>
            <a:xfrm>
              <a:off x="1992418" y="4833156"/>
              <a:ext cx="0" cy="340979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Łącznik prosty 40"/>
            <p:cNvCxnSpPr/>
            <p:nvPr/>
          </p:nvCxnSpPr>
          <p:spPr>
            <a:xfrm>
              <a:off x="4038293" y="4833156"/>
              <a:ext cx="0" cy="340979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Obraz 41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/>
            <a:stretch>
              <a:fillRect/>
            </a:stretch>
          </p:blipFill>
          <p:spPr bwMode="auto">
            <a:xfrm>
              <a:off x="4543759" y="4638310"/>
              <a:ext cx="263013" cy="202411"/>
            </a:xfrm>
            <a:prstGeom prst="rect">
              <a:avLst/>
            </a:prstGeom>
            <a:solidFill>
              <a:schemeClr val="bg1"/>
            </a:solidFill>
            <a:ln/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extrusionH="76200" prstMaterial="matte">
              <a:bevelT w="127000" h="63500"/>
              <a:contourClr>
                <a:srgbClr val="000000"/>
              </a:contourClr>
            </a:sp3d>
          </p:spPr>
        </p:pic>
        <p:pic>
          <p:nvPicPr>
            <p:cNvPr id="43" name="Picture 3 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963808" y="3907641"/>
              <a:ext cx="253281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" name="Prostokąt 44"/>
          <p:cNvSpPr/>
          <p:nvPr/>
        </p:nvSpPr>
        <p:spPr>
          <a:xfrm>
            <a:off x="2068798" y="5942376"/>
            <a:ext cx="68808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400" dirty="0" smtClean="0">
                <a:latin typeface="Times" pitchFamily="18" charset="0"/>
              </a:rPr>
              <a:t>A. </a:t>
            </a:r>
            <a:r>
              <a:rPr lang="pl-PL" sz="1400" dirty="0" err="1" smtClean="0">
                <a:latin typeface="Times" pitchFamily="18" charset="0"/>
              </a:rPr>
              <a:t>Fujiwara</a:t>
            </a:r>
            <a:r>
              <a:rPr lang="pl-PL" sz="1400" dirty="0" smtClean="0">
                <a:latin typeface="Times" pitchFamily="18" charset="0"/>
              </a:rPr>
              <a:t>, H. </a:t>
            </a:r>
            <a:r>
              <a:rPr lang="pl-PL" sz="1400" dirty="0" err="1" smtClean="0">
                <a:latin typeface="Times" pitchFamily="18" charset="0"/>
              </a:rPr>
              <a:t>Imai</a:t>
            </a:r>
            <a:r>
              <a:rPr lang="pl-PL" sz="1400" dirty="0" smtClean="0">
                <a:latin typeface="Times" pitchFamily="18" charset="0"/>
              </a:rPr>
              <a:t>, J. </a:t>
            </a:r>
            <a:r>
              <a:rPr lang="pl-PL" sz="1400" dirty="0" err="1" smtClean="0">
                <a:latin typeface="Times" pitchFamily="18" charset="0"/>
              </a:rPr>
              <a:t>Phys</a:t>
            </a:r>
            <a:r>
              <a:rPr lang="pl-PL" sz="1400" dirty="0" smtClean="0">
                <a:latin typeface="Times" pitchFamily="18" charset="0"/>
              </a:rPr>
              <a:t>. A 41, 255304 (2008) </a:t>
            </a:r>
          </a:p>
          <a:p>
            <a:pPr algn="r"/>
            <a:r>
              <a:rPr lang="pt-BR" sz="1400" dirty="0" smtClean="0">
                <a:latin typeface="Times" pitchFamily="18" charset="0"/>
              </a:rPr>
              <a:t>B. M. Escher, R. L. de Matos Filho, L. Davidovich </a:t>
            </a:r>
            <a:r>
              <a:rPr lang="en-US" sz="1400" dirty="0" smtClean="0">
                <a:latin typeface="Times" pitchFamily="18" charset="0"/>
              </a:rPr>
              <a:t>Nature Phys.</a:t>
            </a:r>
            <a:r>
              <a:rPr lang="pl-PL" sz="1400" dirty="0" smtClean="0">
                <a:latin typeface="Times" pitchFamily="18" charset="0"/>
              </a:rPr>
              <a:t> </a:t>
            </a:r>
            <a:r>
              <a:rPr lang="en-US" sz="1400" dirty="0" smtClean="0">
                <a:latin typeface="Times" pitchFamily="18" charset="0"/>
              </a:rPr>
              <a:t>7, 406–411 (2011)</a:t>
            </a:r>
            <a:endParaRPr lang="pl-PL" sz="1400" dirty="0" smtClean="0">
              <a:solidFill>
                <a:prstClr val="black"/>
              </a:solidFill>
              <a:latin typeface="Times" pitchFamily="18" charset="0"/>
            </a:endParaRPr>
          </a:p>
          <a:p>
            <a:pPr algn="r"/>
            <a:r>
              <a:rPr lang="pl-PL" sz="1400" dirty="0" smtClean="0">
                <a:solidFill>
                  <a:prstClr val="black"/>
                </a:solidFill>
                <a:latin typeface="Times" pitchFamily="18" charset="0"/>
              </a:rPr>
              <a:t>RDD,</a:t>
            </a:r>
            <a:r>
              <a:rPr lang="en-US" sz="1400" dirty="0" smtClean="0">
                <a:solidFill>
                  <a:prstClr val="black"/>
                </a:solidFill>
                <a:latin typeface="Times" pitchFamily="18" charset="0"/>
              </a:rPr>
              <a:t> </a:t>
            </a:r>
            <a:r>
              <a:rPr lang="pl-PL" sz="1400" dirty="0" smtClean="0">
                <a:solidFill>
                  <a:prstClr val="black"/>
                </a:solidFill>
                <a:latin typeface="Times" pitchFamily="18" charset="0"/>
              </a:rPr>
              <a:t>J. </a:t>
            </a:r>
            <a:r>
              <a:rPr lang="pl-PL" sz="1400" dirty="0" err="1" smtClean="0">
                <a:solidFill>
                  <a:prstClr val="black"/>
                </a:solidFill>
                <a:latin typeface="Times" pitchFamily="18" charset="0"/>
              </a:rPr>
              <a:t>Kolodynski</a:t>
            </a:r>
            <a:r>
              <a:rPr lang="pl-PL" sz="1400" dirty="0" smtClean="0">
                <a:solidFill>
                  <a:prstClr val="black"/>
                </a:solidFill>
                <a:latin typeface="Times" pitchFamily="18" charset="0"/>
              </a:rPr>
              <a:t>, M. Guta, </a:t>
            </a:r>
            <a:r>
              <a:rPr lang="fr-FR" sz="1400" dirty="0" smtClean="0">
                <a:latin typeface="Times" pitchFamily="18" charset="0"/>
              </a:rPr>
              <a:t>Nat</a:t>
            </a:r>
            <a:r>
              <a:rPr lang="pl-PL" sz="1400" dirty="0" smtClean="0">
                <a:latin typeface="Times" pitchFamily="18" charset="0"/>
              </a:rPr>
              <a:t>.</a:t>
            </a:r>
            <a:r>
              <a:rPr lang="fr-FR" sz="1400" dirty="0" smtClean="0">
                <a:latin typeface="Times" pitchFamily="18" charset="0"/>
              </a:rPr>
              <a:t> Commun</a:t>
            </a:r>
            <a:r>
              <a:rPr lang="pl-PL" sz="1400" dirty="0" smtClean="0">
                <a:latin typeface="Times" pitchFamily="18" charset="0"/>
              </a:rPr>
              <a:t>.</a:t>
            </a:r>
            <a:r>
              <a:rPr lang="fr-FR" sz="1400" dirty="0" smtClean="0">
                <a:latin typeface="Times" pitchFamily="18" charset="0"/>
              </a:rPr>
              <a:t> 3, 1063 (2012)</a:t>
            </a:r>
            <a:endParaRPr lang="pl-PL" sz="1400" dirty="0" smtClean="0">
              <a:latin typeface="Times" pitchFamily="18" charset="0"/>
            </a:endParaRPr>
          </a:p>
          <a:p>
            <a:pPr algn="r"/>
            <a:r>
              <a:rPr lang="pl-PL" sz="1400" dirty="0">
                <a:solidFill>
                  <a:prstClr val="black"/>
                </a:solidFill>
                <a:latin typeface="Times" pitchFamily="18" charset="0"/>
              </a:rPr>
              <a:t>RDD,</a:t>
            </a:r>
            <a:r>
              <a:rPr lang="en-US" sz="1400" dirty="0">
                <a:solidFill>
                  <a:prstClr val="black"/>
                </a:solidFill>
                <a:latin typeface="Times" pitchFamily="18" charset="0"/>
              </a:rPr>
              <a:t> </a:t>
            </a:r>
            <a:r>
              <a:rPr lang="pl-PL" sz="1400" dirty="0">
                <a:solidFill>
                  <a:prstClr val="black"/>
                </a:solidFill>
                <a:latin typeface="Times" pitchFamily="18" charset="0"/>
              </a:rPr>
              <a:t>L. </a:t>
            </a:r>
            <a:r>
              <a:rPr lang="pl-PL" sz="1400" dirty="0" err="1">
                <a:solidFill>
                  <a:prstClr val="black"/>
                </a:solidFill>
                <a:latin typeface="Times" pitchFamily="18" charset="0"/>
              </a:rPr>
              <a:t>Maccone</a:t>
            </a:r>
            <a:r>
              <a:rPr lang="fr-FR" sz="1400" dirty="0">
                <a:solidFill>
                  <a:prstClr val="black"/>
                </a:solidFill>
                <a:latin typeface="Times" pitchFamily="18" charset="0"/>
              </a:rPr>
              <a:t> </a:t>
            </a:r>
            <a:r>
              <a:rPr lang="pl-PL" sz="1400" dirty="0" err="1"/>
              <a:t>Phys</a:t>
            </a:r>
            <a:r>
              <a:rPr lang="pl-PL" sz="1400" dirty="0"/>
              <a:t>. </a:t>
            </a:r>
            <a:r>
              <a:rPr lang="pl-PL" sz="1400" dirty="0" err="1"/>
              <a:t>Rev</a:t>
            </a:r>
            <a:r>
              <a:rPr lang="pl-PL" sz="1400" dirty="0"/>
              <a:t>. </a:t>
            </a:r>
            <a:r>
              <a:rPr lang="pl-PL" sz="1400" dirty="0" err="1"/>
              <a:t>Lett</a:t>
            </a:r>
            <a:r>
              <a:rPr lang="pl-PL" sz="1400" dirty="0"/>
              <a:t>. </a:t>
            </a:r>
            <a:r>
              <a:rPr lang="pl-PL" sz="1400" b="1" dirty="0"/>
              <a:t>113,</a:t>
            </a:r>
            <a:r>
              <a:rPr lang="pl-PL" sz="1400" dirty="0"/>
              <a:t> 250801 (2014) </a:t>
            </a:r>
            <a:r>
              <a:rPr lang="pl-PL" sz="1400" b="1" dirty="0" smtClean="0">
                <a:latin typeface="Times" pitchFamily="18" charset="0"/>
              </a:rPr>
              <a:t>[</a:t>
            </a:r>
            <a:r>
              <a:rPr lang="pl-PL" sz="1400" b="1" dirty="0" err="1" smtClean="0">
                <a:latin typeface="Times" pitchFamily="18" charset="0"/>
              </a:rPr>
              <a:t>Adaptive</a:t>
            </a:r>
            <a:r>
              <a:rPr lang="pl-PL" sz="1400" b="1" dirty="0" smtClean="0">
                <a:latin typeface="Times" pitchFamily="18" charset="0"/>
              </a:rPr>
              <a:t> </a:t>
            </a:r>
            <a:r>
              <a:rPr lang="pl-PL" sz="1400" b="1" dirty="0" err="1" smtClean="0">
                <a:latin typeface="Times" pitchFamily="18" charset="0"/>
              </a:rPr>
              <a:t>schemes</a:t>
            </a:r>
            <a:r>
              <a:rPr lang="pl-PL" sz="1400" b="1" dirty="0" smtClean="0">
                <a:latin typeface="Times" pitchFamily="18" charset="0"/>
              </a:rPr>
              <a:t> </a:t>
            </a:r>
            <a:r>
              <a:rPr lang="pl-PL" sz="1400" b="1" dirty="0" err="1" smtClean="0">
                <a:latin typeface="Times" pitchFamily="18" charset="0"/>
              </a:rPr>
              <a:t>included</a:t>
            </a:r>
            <a:r>
              <a:rPr lang="pl-PL" sz="1400" b="1" dirty="0" smtClean="0">
                <a:latin typeface="Times" pitchFamily="18" charset="0"/>
              </a:rPr>
              <a:t>]</a:t>
            </a:r>
            <a:endParaRPr lang="pl-PL" sz="1400" b="1" dirty="0">
              <a:solidFill>
                <a:prstClr val="black"/>
              </a:solidFill>
              <a:latin typeface="Times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6" y="4480088"/>
            <a:ext cx="8165108" cy="596837"/>
          </a:xfrm>
          <a:prstGeom prst="rect">
            <a:avLst/>
          </a:prstGeom>
          <a:noFill/>
          <a:ln/>
          <a:effectLst/>
        </p:spPr>
      </p:pic>
      <p:pic>
        <p:nvPicPr>
          <p:cNvPr id="7" name="Obraz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3" y="5267305"/>
            <a:ext cx="1911667" cy="611798"/>
          </a:xfrm>
          <a:prstGeom prst="rect">
            <a:avLst/>
          </a:prstGeom>
          <a:noFill/>
          <a:ln/>
          <a:effectLst/>
        </p:spPr>
      </p:pic>
      <p:pic>
        <p:nvPicPr>
          <p:cNvPr id="10" name="Obraz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11" y="5241755"/>
            <a:ext cx="1909739" cy="612290"/>
          </a:xfrm>
          <a:prstGeom prst="rect">
            <a:avLst/>
          </a:prstGeom>
          <a:noFill/>
          <a:ln/>
          <a:effectLst/>
        </p:spPr>
      </p:pic>
      <p:sp>
        <p:nvSpPr>
          <p:cNvPr id="58" name="pole tekstowe 57"/>
          <p:cNvSpPr txBox="1"/>
          <p:nvPr/>
        </p:nvSpPr>
        <p:spPr>
          <a:xfrm>
            <a:off x="5528026" y="5241755"/>
            <a:ext cx="3139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s</a:t>
            </a:r>
            <a:r>
              <a:rPr lang="pl-PL" sz="2000" dirty="0" smtClean="0"/>
              <a:t>ingle channel </a:t>
            </a:r>
            <a:r>
              <a:rPr lang="pl-PL" sz="2000" dirty="0" err="1" smtClean="0"/>
              <a:t>optimization</a:t>
            </a:r>
            <a:r>
              <a:rPr lang="pl-PL" sz="2000" dirty="0" smtClean="0"/>
              <a:t>!</a:t>
            </a:r>
            <a:endParaRPr lang="en-US" sz="2000" dirty="0"/>
          </a:p>
        </p:txBody>
      </p:sp>
      <p:pic>
        <p:nvPicPr>
          <p:cNvPr id="60" name="Obraz 5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4" t="-17210" r="-8923" b="-5852"/>
          <a:stretch/>
        </p:blipFill>
        <p:spPr>
          <a:xfrm>
            <a:off x="2460357" y="1256019"/>
            <a:ext cx="614683" cy="5854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  <p:pic>
        <p:nvPicPr>
          <p:cNvPr id="61" name="Obraz 60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4" t="-17210" r="-8923" b="-5852"/>
          <a:stretch/>
        </p:blipFill>
        <p:spPr>
          <a:xfrm>
            <a:off x="5367962" y="1231518"/>
            <a:ext cx="614683" cy="5854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80569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203,224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tilde{\varphi}(i)$&#10;\end{document}&#10;"/>
  <p:tag name="IGUANATEXSIZE" val="20"/>
  <p:tag name="IGUANATEXCURSOR" val="626"/>
  <p:tag name="TRANSPARENCY" val="False"/>
  <p:tag name="FILENAME" val=""/>
  <p:tag name="INPUTTYPE" val="0"/>
  <p:tag name="LATEXENGINEID" val="0"/>
  <p:tag name="TEMPFOLDER" val="c:\temp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,2336"/>
  <p:tag name="ORIGINALWIDTH" val="699,6625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_\varphi} = U_\varphi \ket{\psi}$&#10;\end{document}&#10;"/>
  <p:tag name="IGUANATEXSIZE" val="20"/>
  <p:tag name="IGUANATEXCURSOR" val="596"/>
  <p:tag name="TRANSPARENCY" val="False"/>
  <p:tag name="FILENAME" val=""/>
  <p:tag name="INPUTTYPE" val="0"/>
  <p:tag name="LATEXENGINEID" val="0"/>
  <p:tag name="TEMPFOLDER" val="c:\temp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V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2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V_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2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2,9621"/>
  <p:tag name="ORIGINALWIDTH" val="3671,54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max_{\Psi, V_i}F_Q \leq  4 \min_{K_{k,t}^\omega} &#10;\frac{T}{t}\|\alpha(t)\| + \frac{T}{t}&#10;\left(\frac{T}{t}-1\right) \|\beta(t)\|&#10;(\|\alpha(t)\| + \| \beta(t)\| + 1)&#10;$$&#10; \end{document}&#10;"/>
  <p:tag name="IGUANATEXSIZE" val="20"/>
  <p:tag name="IGUANATEXCURSOR" val="676"/>
  <p:tag name="TRANSPARENCY" val="True"/>
  <p:tag name="FILENAME" val=""/>
  <p:tag name="INPUTTYPE" val="0"/>
  <p:tag name="LATEXENGINEID" val="0"/>
  <p:tag name="TEMPFOLDER" val="c:\temp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0,6861"/>
  <p:tag name="ORIGINALWIDTH" val="2113,23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\begin{align*}&#10;\label{eq:kraus}&#10;K_0 &amp;= \openone - \left(\frac{1}{2} \mathbf{L}^\dagger \mathbf{L} + i H \omega \right) dt + O(dt^{2}), \\&#10;K_j &amp;= L_j \sqrt{dt} + O(dt^{\frac{3}{2}}) \  (j=1,\dots,J)&#10;\end{align*}&#10; \end{document}&#10;"/>
  <p:tag name="IGUANATEXSIZE" val="20"/>
  <p:tag name="IGUANATEXCURSOR" val="739"/>
  <p:tag name="TRANSPARENCY" val="True"/>
  <p:tag name="FILENAME" val=""/>
  <p:tag name="INPUTTYPE" val="0"/>
  <p:tag name="LATEXENGINEID" val="0"/>
  <p:tag name="TEMPFOLDER" val="c:\temp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,2336"/>
  <p:tag name="ORIGINALWIDTH" val="122,984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E}_\omega^t$&#10;\end{document}&#10;"/>
  <p:tag name="IGUANATEXSIZE" val="20"/>
  <p:tag name="IGUANATEXCURSOR" val="567"/>
  <p:tag name="TRANSPARENCY" val="False"/>
  <p:tag name="FILENAME" val=""/>
  <p:tag name="INPUTTYPE" val="0"/>
  <p:tag name="LATEXENGINEID" val="0"/>
  <p:tag name="TEMPFOLDER" val="c:\temp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,2336"/>
  <p:tag name="ORIGINALWIDTH" val="122,984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E}_\omega^t$&#10;\end{document}&#10;"/>
  <p:tag name="IGUANATEXSIZE" val="20"/>
  <p:tag name="IGUANATEXCURSOR" val="567"/>
  <p:tag name="TRANSPARENCY" val="False"/>
  <p:tag name="FILENAME" val=""/>
  <p:tag name="INPUTTYPE" val="0"/>
  <p:tag name="LATEXENGINEID" val="0"/>
  <p:tag name="TEMPFOLDER" val="c:\temp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464,941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=T/t$&#10;\end{document}&#10;"/>
  <p:tag name="IGUANATEXSIZE" val="20"/>
  <p:tag name="IGUANATEXCURSOR" val="631"/>
  <p:tag name="TRANSPARENCY" val="False"/>
  <p:tag name="FILENAME" val=""/>
  <p:tag name="INPUTTYPE" val="0"/>
  <p:tag name="LATEXENGINEID" val="0"/>
  <p:tag name="TEMPFOLDER" val="c:\temp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6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,73976"/>
  <p:tag name="ORIGINALWIDTH" val="121,484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rho_\omega$&#10;\end{document}&#10;"/>
  <p:tag name="IGUANATEXSIZE" val="20"/>
  <p:tag name="IGUANATEXCURSOR" val="637"/>
  <p:tag name="TRANSPARENCY" val="False"/>
  <p:tag name="FILENAME" val=""/>
  <p:tag name="INPUTTYPE" val="0"/>
  <p:tag name="LATEXENGINEID" val="0"/>
  <p:tag name="TEMPFOLDER" val="c:\temp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V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2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^2 \tilde{\varphi} \geq \frac{1}{F_Q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7"/>
  <p:tag name="PICTUREFILESIZE" val="273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V_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2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5,478"/>
  <p:tag name="ORIGINALWIDTH" val="2937,383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If $&#10;H \in \mathcal{S} = \t{span}_{\mathbb{R}}\{\openone, L_j^{\t{H}}, i L_j^{\t{AH}}, (L^\dagger_j L_{j^\prime})^{\t{H}}, i (L^\dagger_{j^\prime} L_{j})^{\t{AH}} \},&#10;$&#10; \end{document}&#10;"/>
  <p:tag name="IGUANATEXSIZE" val="20"/>
  <p:tag name="IGUANATEXCURSOR" val="533"/>
  <p:tag name="TRANSPARENCY" val="True"/>
  <p:tag name="FILENAME" val=""/>
  <p:tag name="INPUTTYPE" val="0"/>
  <p:tag name="LATEXENGINEID" val="0"/>
  <p:tag name="TEMPFOLDER" val="c:\temp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0,2025"/>
  <p:tag name="ORIGINALWIDTH" val="3100,862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\frac{\t{d} \rho}{\t{d} t} = \mathcal{L}(\rho) = - i \omega [H, \rho] + \sum_{j=1}^J L_j \rho L_j^\dagger -\frac{1}{2} \rho L_j^\dagger L_j - \frac{1}{2}L_j^\dagger L_j \rho$$&#10;\end{document}&#10;"/>
  <p:tag name="IGUANATEXSIZE" val="20"/>
  <p:tag name="IGUANATEXCURSOR" val="675"/>
  <p:tag name="TRANSPARENCY" val="False"/>
  <p:tag name="FILENAME" val=""/>
  <p:tag name="INPUTTYPE" val="0"/>
  <p:tag name="LATEXENGINEID" val="0"/>
  <p:tag name="TEMPFOLDER" val="c:\temp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,4848"/>
  <p:tag name="ORIGINALWIDTH" val="699,6625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then $&#10;F_Q \propto T&#10;$&#10; \end{document}&#10;"/>
  <p:tag name="IGUANATEXSIZE" val="20"/>
  <p:tag name="IGUANATEXCURSOR" val="535"/>
  <p:tag name="TRANSPARENCY" val="True"/>
  <p:tag name="FILENAME" val=""/>
  <p:tag name="INPUTTYPE" val="0"/>
  <p:tag name="LATEXENGINEID" val="0"/>
  <p:tag name="TEMPFOLDER" val="c:\temp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158"/>
  <p:tag name="ORIGINALWIDTH" val="2827,89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F_Q \leq  4 T \min_{\{h_{00}^{(1)},\mathbf{h}^{(\frac{1}{2})},\mathfrak{h}^{(0)}\}}  \lVert \alpha^{(1)} \rVert ,  \quad \textrm{subject to: } \beta^{(1)}=0.&#10;$$&#10; \end{document}&#10;"/>
  <p:tag name="IGUANATEXSIZE" val="20"/>
  <p:tag name="IGUANATEXCURSOR" val="693"/>
  <p:tag name="TRANSPARENCY" val="True"/>
  <p:tag name="FILENAME" val=""/>
  <p:tag name="INPUTTYPE" val="0"/>
  <p:tag name="LATEXENGINEID" val="0"/>
  <p:tag name="TEMPFOLDER" val="c:\temp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9681"/>
  <p:tag name="ORIGINALWIDTH" val="2225,722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alpha^{(1)} = \left(\mathbf{h}^{(\frac{1}{2})} \openone + \mathfrak{h}^{(0)}\mathbf{L} \right)^\dagger \left( \mathbf{h}^{(\frac{1}{2})} \openone + \mathfrak{h}^{(0)}\mathbf{L}\right )&#10;$$&#10; \end{document}&#10;"/>
  <p:tag name="IGUANATEXSIZE" val="20"/>
  <p:tag name="IGUANATEXCURSOR" val="533"/>
  <p:tag name="TRANSPARENCY" val="True"/>
  <p:tag name="FILENAME" val=""/>
  <p:tag name="INPUTTYPE" val="0"/>
  <p:tag name="LATEXENGINEID" val="0"/>
  <p:tag name="TEMPFOLDER" val="c:\temp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4,9794"/>
  <p:tag name="ORIGINALWIDTH" val="2567,67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 \beta^{(1)} = H  + {h}_{00}^{(1)} \openone +  {\mathbf{h}}^{\dagger (\frac{1}{2})} \mathbf{L} +\mathbf{L}^\dagger \mathbf{h}^{({\frac{1}{2}})} +&#10;  \mathbf{L}^\dagger \mathfrak{h}^{(0)} \mathbf{L}.&#10;$$&#10; \end{document}&#10;"/>
  <p:tag name="IGUANATEXSIZE" val="20"/>
  <p:tag name="IGUANATEXCURSOR" val="730"/>
  <p:tag name="TRANSPARENCY" val="True"/>
  <p:tag name="FILENAME" val=""/>
  <p:tag name="INPUTTYPE" val="0"/>
  <p:tag name="LATEXENGINEID" val="0"/>
  <p:tag name="TEMPFOLDER" val="c:\temp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5,478"/>
  <p:tag name="ORIGINALWIDTH" val="2937,383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If $&#10;H \in \mathcal{S} = \t{span}_{\mathbb{R}}\{\openone, L_j^{\t{H}}, i L_j^{\t{AH}}, (L^\dagger_j L_{j^\prime})^{\t{H}}, i (L^\dagger_{j^\prime} L_{j})^{\t{AH}} \},&#10;$&#10; \end{document}&#10;"/>
  <p:tag name="IGUANATEXSIZE" val="20"/>
  <p:tag name="IGUANATEXCURSOR" val="533"/>
  <p:tag name="TRANSPARENCY" val="True"/>
  <p:tag name="FILENAME" val=""/>
  <p:tag name="INPUTTYPE" val="0"/>
  <p:tag name="LATEXENGINEID" val="0"/>
  <p:tag name="TEMPFOLDER" val="c:\temp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0,2025"/>
  <p:tag name="ORIGINALWIDTH" val="3100,862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\frac{\t{d} \rho}{\t{d} t} = \mathcal{L}(\rho) = - i \omega [H, \rho] + \sum_{j=1}^J L_j \rho L_j^\dagger -\frac{1}{2} \rho L_j^\dagger L_j - \frac{1}{2}L_j^\dagger L_j \rho$$&#10;\end{document}&#10;"/>
  <p:tag name="IGUANATEXSIZE" val="20"/>
  <p:tag name="IGUANATEXCURSOR" val="675"/>
  <p:tag name="TRANSPARENCY" val="False"/>
  <p:tag name="FILENAME" val=""/>
  <p:tag name="INPUTTYPE" val="0"/>
  <p:tag name="LATEXENGINEID" val="0"/>
  <p:tag name="TEMPFOLDER" val="c:\temp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,4848"/>
  <p:tag name="ORIGINALWIDTH" val="699,6625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then $&#10;F_Q \propto T&#10;$&#10; \end{document}&#10;"/>
  <p:tag name="IGUANATEXSIZE" val="20"/>
  <p:tag name="IGUANATEXCURSOR" val="535"/>
  <p:tag name="TRANSPARENCY" val="True"/>
  <p:tag name="FILENAME" val=""/>
  <p:tag name="INPUTTYPE" val="0"/>
  <p:tag name="LATEXENGINEID" val="0"/>
  <p:tag name="TEMPFOLDER" val="c:\temp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,7308"/>
  <p:tag name="ORIGINALWIDTH" val="1623,547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 = 4 (\braket{\dot{\psi}_\varphi}{\dot{\psi}_\varphi} - &#10;|\braket{\psi_\varphi}{\dot{\psi}_\varphi}|^2)&#10; $$&#10;\end{document}&#10;"/>
  <p:tag name="IGUANATEXSIZE" val="20"/>
  <p:tag name="IGUANATEXCURSOR" val="650"/>
  <p:tag name="TRANSPARENCY" val="True"/>
  <p:tag name="FILENAME" val=""/>
  <p:tag name="INPUTTYPE" val="0"/>
  <p:tag name="LATEXENGINEID" val="0"/>
  <p:tag name="TEMPFOLDER" val="c:\temp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,7364"/>
  <p:tag name="ORIGINALWIDTH" val="956,1305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&#10;H = \sigma_z, \quad L = \sigma_x&#10;$&#10; \end{document}&#10;"/>
  <p:tag name="IGUANATEXSIZE" val="20"/>
  <p:tag name="IGUANATEXCURSOR" val="565"/>
  <p:tag name="TRANSPARENCY" val="True"/>
  <p:tag name="FILENAME" val=""/>
  <p:tag name="INPUTTYPE" val="0"/>
  <p:tag name="LATEXENGINEID" val="0"/>
  <p:tag name="TEMPFOLDER" val="c:\temp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341,9572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&#10;H \notin \mathcal{S}&#10;$&#10; \end{document}&#10;"/>
  <p:tag name="IGUANATEXSIZE" val="20"/>
  <p:tag name="IGUANATEXCURSOR" val="539"/>
  <p:tag name="TRANSPARENCY" val="True"/>
  <p:tag name="FILENAME" val=""/>
  <p:tag name="INPUTTYPE" val="0"/>
  <p:tag name="LATEXENGINEID" val="0"/>
  <p:tag name="TEMPFOLDER" val="c:\temp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,7327"/>
  <p:tag name="ORIGINALWIDTH" val="460,442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F_Q \propto T^2&#10;$&#10; \end{document}&#10;"/>
  <p:tag name="IGUANATEXSIZE" val="20"/>
  <p:tag name="IGUANATEXCURSOR" val="530"/>
  <p:tag name="TRANSPARENCY" val="True"/>
  <p:tag name="FILENAME" val=""/>
  <p:tag name="INPUTTYPE" val="0"/>
  <p:tag name="LATEXENGINEID" val="0"/>
  <p:tag name="TEMPFOLDER" val="c:\temp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,7364"/>
  <p:tag name="ORIGINALWIDTH" val="950,881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&#10;H = \sigma_z, \quad L = \sigma_z&#10;$&#10; \end{document}&#10;"/>
  <p:tag name="IGUANATEXSIZE" val="20"/>
  <p:tag name="IGUANATEXCURSOR" val="565"/>
  <p:tag name="TRANSPARENCY" val="True"/>
  <p:tag name="FILENAME" val=""/>
  <p:tag name="INPUTTYPE" val="0"/>
  <p:tag name="LATEXENGINEID" val="0"/>
  <p:tag name="TEMPFOLDER" val="c:\temp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2,98835"/>
  <p:tag name="ORIGINALWIDTH" val="341,9572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&#10;H \in \mathcal{S}&#10;$&#10; \end{document}&#10;"/>
  <p:tag name="IGUANATEXSIZE" val="20"/>
  <p:tag name="IGUANATEXCURSOR" val="536"/>
  <p:tag name="TRANSPARENCY" val="True"/>
  <p:tag name="FILENAME" val=""/>
  <p:tag name="INPUTTYPE" val="0"/>
  <p:tag name="LATEXENGINEID" val="0"/>
  <p:tag name="TEMPFOLDER" val="c:\temp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,2336"/>
  <p:tag name="ORIGINALWIDTH" val="122,984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E}_\omega^t$&#10;\end{document}&#10;"/>
  <p:tag name="IGUANATEXSIZE" val="20"/>
  <p:tag name="IGUANATEXCURSOR" val="567"/>
  <p:tag name="TRANSPARENCY" val="False"/>
  <p:tag name="FILENAME" val=""/>
  <p:tag name="INPUTTYPE" val="0"/>
  <p:tag name="LATEXENGINEID" val="0"/>
  <p:tag name="TEMPFOLDER" val="c:\temp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6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,9865"/>
  <p:tag name="ORIGINALWIDTH" val="136,482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E}_C$&#10;\end{document}&#10;"/>
  <p:tag name="IGUANATEXSIZE" val="20"/>
  <p:tag name="IGUANATEXCURSOR" val="567"/>
  <p:tag name="TRANSPARENCY" val="False"/>
  <p:tag name="FILENAME" val=""/>
  <p:tag name="INPUTTYPE" val="0"/>
  <p:tag name="LATEXENGINEID" val="0"/>
  <p:tag name="TEMPFOLDER" val="c:\temp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5,478"/>
  <p:tag name="ORIGINALWIDTH" val="1292,08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= \frac{1}{\sqrt{2}} (\ket{00} + e^{i\xi}\ket{11})$&#10;\end{document}&#10;"/>
  <p:tag name="IGUANATEXSIZE" val="20"/>
  <p:tag name="IGUANATEXCURSOR" val="686"/>
  <p:tag name="TRANSPARENCY" val="False"/>
  <p:tag name="FILENAME" val=""/>
  <p:tag name="INPUTTYPE" val="0"/>
  <p:tag name="LATEXENGINEID" val="0"/>
  <p:tag name="TEMPFOLDER" val="c:\temp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4,9568"/>
  <p:tag name="ORIGINALWIDTH" val="4030,74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\begin{multline*}&#10;\mathcal{E}^{dt}_\omega \otimes \openone (\ket{\Psi}\bra{\Psi}) = &#10;\ket{\Psi}\bra{\Psi} - i \omega(\sigma_z \otimes \openone \ket{\Psi}\bra{\Psi}&#10;-\ket{\Psi}\bra{\Psi}\sigma_z \otimes \openone) dt + \\&#10;+ \sigma_x \otimes \openone \ket{\Psi}\bra{\Psi} \sigma_x \otimes \openone dt - \ket{\Psi}\bra{\Psi}dt + O(dt^2)&#10;\end{multline*}&#10;\end{document}&#10;"/>
  <p:tag name="IGUANATEXSIZE" val="20"/>
  <p:tag name="IGUANATEXCURSOR" val="654"/>
  <p:tag name="TRANSPARENCY" val="False"/>
  <p:tag name="FILENAME" val=""/>
  <p:tag name="INPUTTYPE" val="0"/>
  <p:tag name="LATEXENGINEID" val="0"/>
  <p:tag name="TEMPFOLDER" val="c:\temp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2,7147"/>
  <p:tag name="ORIGINALWIDTH" val="786,6517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ot{\ket{\psi_\varphi}}= \frac{d}{d \varphi} \ket{\psi_\varphi}&#10;$$&#10;\end{document}&#10;"/>
  <p:tag name="IGUANATEXSIZE" val="20"/>
  <p:tag name="IGUANATEXCURSOR" val="582"/>
  <p:tag name="TRANSPARENCY" val="False"/>
  <p:tag name="FILENAME" val=""/>
  <p:tag name="INPUTTYPE" val="0"/>
  <p:tag name="LATEXENGINEID" val="0"/>
  <p:tag name="TEMPFOLDER" val="c:\temp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2182,227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mathcal{E}_C(\rho) = \sigma_x \otimes \openone \Pi_E \rho \Pi_E \sigma_x \otimes \openone + &#10;\Pi_C \rho \Pi_C$&#10;\end{document}&#10;"/>
  <p:tag name="IGUANATEXSIZE" val="20"/>
  <p:tag name="IGUANATEXCURSOR" val="737"/>
  <p:tag name="TRANSPARENCY" val="False"/>
  <p:tag name="FILENAME" val=""/>
  <p:tag name="INPUTTYPE" val="0"/>
  <p:tag name="LATEXENGINEID" val="0"/>
  <p:tag name="TEMPFOLDER" val="c:\temp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2812,89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Pi_E = \ket{10}\bra{10}+ \ket{01}\bra{01},  \quad&#10;\Pi_C = \ket{11}\bra{11} + \ket{00}\bra{00}$&#10;\end{document}&#10;"/>
  <p:tag name="IGUANATEXSIZE" val="20"/>
  <p:tag name="IGUANATEXCURSOR" val="676"/>
  <p:tag name="TRANSPARENCY" val="False"/>
  <p:tag name="FILENAME" val=""/>
  <p:tag name="INPUTTYPE" val="0"/>
  <p:tag name="LATEXENGINEID" val="0"/>
  <p:tag name="TEMPFOLDER" val="c:\temp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6,4829"/>
  <p:tag name="ORIGINALWIDTH" val="3367,07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mathcal{E}_C &#10;\circ (\mathcal{E}^{dt}_\omega \otimes \openone)&#10;(\ket{\Psi}\bra{\Psi}) &#10;=&#10;\ket{\Psi}\bra{\Psi} - &#10;i \omega [\sigma_z\otimes \openone, &#10;\ket{\Psi}\bra{\Psi}]&#10;+ O(dt^2)&#10;$ &#10;\end{document}&#10;"/>
  <p:tag name="IGUANATEXSIZE" val="20"/>
  <p:tag name="IGUANATEXCURSOR" val="659"/>
  <p:tag name="TRANSPARENCY" val="False"/>
  <p:tag name="FILENAME" val=""/>
  <p:tag name="INPUTTYPE" val="0"/>
  <p:tag name="LATEXENGINEID" val="0"/>
  <p:tag name="TEMPFOLDER" val="c:\temp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,9846"/>
  <p:tag name="ORIGINALWIDTH" val="1511,06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For qubit $ H \in \mathcal{S} \Leftrightarrow&#10;F_Q \propto T&#10;$&#10; \end{document}&#10;"/>
  <p:tag name="IGUANATEXSIZE" val="20"/>
  <p:tag name="IGUANATEXCURSOR" val="575"/>
  <p:tag name="TRANSPARENCY" val="True"/>
  <p:tag name="FILENAME" val=""/>
  <p:tag name="INPUTTYPE" val="0"/>
  <p:tag name="LATEXENGINEID" val="0"/>
  <p:tag name="TEMPFOLDER" val="c:\temp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,2336"/>
  <p:tag name="ORIGINALWIDTH" val="122,984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E}_\omega^t$&#10;\end{document}&#10;"/>
  <p:tag name="IGUANATEXSIZE" val="20"/>
  <p:tag name="IGUANATEXCURSOR" val="567"/>
  <p:tag name="TRANSPARENCY" val="False"/>
  <p:tag name="FILENAME" val=""/>
  <p:tag name="INPUTTYPE" val="0"/>
  <p:tag name="LATEXENGINEID" val="0"/>
  <p:tag name="TEMPFOLDER" val="c:\temp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5,478"/>
  <p:tag name="ORIGINALWIDTH" val="2811,39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H \in \mathcal{S} = \t{span}_{\mathbb{R}}\{\openone, L_j^{\t{H}}, i L_j^{\t{AH}}, (L^\dagger_j L_{j^\prime})^{\t{H}}, i (L^\dagger_{j^\prime} L_{j})^{\t{AH}} \},&#10;$&#10; \end{document}&#10;"/>
  <p:tag name="IGUANATEXSIZE" val="20"/>
  <p:tag name="IGUANATEXCURSOR" val="530"/>
  <p:tag name="TRANSPARENCY" val="True"/>
  <p:tag name="FILENAME" val=""/>
  <p:tag name="INPUTTYPE" val="0"/>
  <p:tag name="LATEXENGINEID" val="0"/>
  <p:tag name="TEMPFOLDER" val="c:\temp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0,2025"/>
  <p:tag name="ORIGINALWIDTH" val="3100,862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\frac{\t{d} \rho}{\t{d} t} = \mathcal{L}(\rho) = - i \omega [H, \rho] + \sum_{j=1}^J L_j \rho L_j^\dagger -\frac{1}{2} \rho L_j^\dagger L_j - \frac{1}{2}L_j^\dagger L_j \rho$$&#10;\end{document}&#10;"/>
  <p:tag name="IGUANATEXSIZE" val="20"/>
  <p:tag name="IGUANATEXCURSOR" val="675"/>
  <p:tag name="TRANSPARENCY" val="False"/>
  <p:tag name="FILENAME" val=""/>
  <p:tag name="INPUTTYPE" val="0"/>
  <p:tag name="LATEXENGINEID" val="0"/>
  <p:tag name="TEMPFOLDER" val="c:\temp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,2347"/>
  <p:tag name="ORIGINALWIDTH" val="536,932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F_Q \propto T&#10;$ if&#10; \end{document}&#10;"/>
  <p:tag name="IGUANATEXSIZE" val="20"/>
  <p:tag name="IGUANATEXCURSOR" val="548"/>
  <p:tag name="TRANSPARENCY" val="True"/>
  <p:tag name="FILENAME" val=""/>
  <p:tag name="INPUTTYPE" val="0"/>
  <p:tag name="LATEXENGINEID" val="0"/>
  <p:tag name="TEMPFOLDER" val="c:\temp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0,2025"/>
  <p:tag name="ORIGINALWIDTH" val="3100,862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\frac{\t{d} \rho}{\t{d} t} = \mathcal{L}(\rho) = - i \omega [H, \rho] + \sum_{j=1}^J L_j \rho L_j^\dagger -\frac{1}{2} \rho L_j^\dagger L_j - \frac{1}{2}L_j^\dagger L_j \rho$$&#10;\end{document}&#10;"/>
  <p:tag name="IGUANATEXSIZE" val="20"/>
  <p:tag name="IGUANATEXCURSOR" val="675"/>
  <p:tag name="TRANSPARENCY" val="False"/>
  <p:tag name="FILENAME" val=""/>
  <p:tag name="INPUTTYPE" val="0"/>
  <p:tag name="LATEXENGINEID" val="0"/>
  <p:tag name="TEMPFOLDER" val="c:\temp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5,478"/>
  <p:tag name="ORIGINALWIDTH" val="2811,39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H \in \mathcal{S} = \t{span}_{\mathbb{R}}\{\openone, L_j^{\t{H}}, i L_j^{\t{AH}}, (L^\dagger_j L_{j^\prime})^{\t{H}}, i (L^\dagger_{j^\prime} L_{j})^{\t{AH}} \},&#10;$&#10; \end{document}&#10;"/>
  <p:tag name="IGUANATEXSIZE" val="20"/>
  <p:tag name="IGUANATEXCURSOR" val="530"/>
  <p:tag name="TRANSPARENCY" val="True"/>
  <p:tag name="FILENAME" val=""/>
  <p:tag name="INPUTTYPE" val="0"/>
  <p:tag name="LATEXENGINEID" val="0"/>
  <p:tag name="TEMPFOLDER" val="c:\temp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93,32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tilde{\varphi}(i) - \t{unbiased estimator}$$&#10;\end{document}&#10;"/>
  <p:tag name="IGUANATEXSIZE" val="20"/>
  <p:tag name="IGUANATEXCURSOR" val="575"/>
  <p:tag name="TRANSPARENCY" val="False"/>
  <p:tag name="FILENAME" val=""/>
  <p:tag name="INPUTTYPE" val="0"/>
  <p:tag name="LATEXENGINEID" val="0"/>
  <p:tag name="TEMPFOLDER" val="c:\temp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,2347"/>
  <p:tag name="ORIGINALWIDTH" val="1166,85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F_Q \propto T&#10;$ if and only if&#10; \end{document}&#10;"/>
  <p:tag name="IGUANATEXSIZE" val="20"/>
  <p:tag name="IGUANATEXCURSOR" val="562"/>
  <p:tag name="TRANSPARENCY" val="True"/>
  <p:tag name="FILENAME" val=""/>
  <p:tag name="INPUTTYPE" val="0"/>
  <p:tag name="LATEXENGINEID" val="0"/>
  <p:tag name="TEMPFOLDER" val="c:\temp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5,4518"/>
  <p:tag name="ORIGINALWIDTH" val="3902,512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&#10;\frac{\t{d} \rho}{\t{d} t} =  &#10;- i \omega \left[\sum_{\nu \in \Sigma_k}H_{\nu}, &#10;\rho\right]  +\gamma \sum_{\mu \in \Sigma_l, j} L_{\mu,j} \rho L_{\mu,j}^\dagger -\frac{1}{2} \rho L_{\mu,j}^\dagger L_{\mu,j} - \frac{1}{2}L_{\mu,j}^\dagger L_{\mu,j} \rho,&#10;$$&#10;\end{document}&#10;"/>
  <p:tag name="IGUANATEXSIZE" val="20"/>
  <p:tag name="IGUANATEXCURSOR" val="885"/>
  <p:tag name="TRANSPARENCY" val="False"/>
  <p:tag name="FILENAME" val=""/>
  <p:tag name="INPUTTYPE" val="0"/>
  <p:tag name="LATEXENGINEID" val="0"/>
  <p:tag name="TEMPFOLDER" val="c:\temp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0,2324"/>
  <p:tag name="ORIGINALWIDTH" val="1539,557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If $ H \in \mathcal{S} $ then $F_Q \propto  T N^{2k -l}$&#10; \end{document}&#10;"/>
  <p:tag name="IGUANATEXSIZE" val="20"/>
  <p:tag name="IGUANATEXCURSOR" val="584"/>
  <p:tag name="TRANSPARENCY" val="True"/>
  <p:tag name="FILENAME" val=""/>
  <p:tag name="INPUTTYPE" val="0"/>
  <p:tag name="LATEXENGINEID" val="0"/>
  <p:tag name="TEMPFOLDER" val="c:\temp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,23882"/>
  <p:tag name="ORIGINALWIDTH" val="284,964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&#10;k=3&#10;$$&#10;\end{document}&#10;"/>
  <p:tag name="IGUANATEXSIZE" val="20"/>
  <p:tag name="IGUANATEXCURSOR" val="631"/>
  <p:tag name="TRANSPARENCY" val="False"/>
  <p:tag name="FILENAME" val=""/>
  <p:tag name="INPUTTYPE" val="0"/>
  <p:tag name="LATEXENGINEID" val="0"/>
  <p:tag name="TEMPFOLDER" val="c:\temp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,2347"/>
  <p:tag name="ORIGINALWIDTH" val="137,232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&#10;L_\mu&#10;$$&#10;\end{document}&#10;"/>
  <p:tag name="IGUANATEXSIZE" val="20"/>
  <p:tag name="IGUANATEXCURSOR" val="632"/>
  <p:tag name="TRANSPARENCY" val="False"/>
  <p:tag name="FILENAME" val=""/>
  <p:tag name="INPUTTYPE" val="0"/>
  <p:tag name="LATEXENGINEID" val="0"/>
  <p:tag name="TEMPFOLDER" val="c:\temp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,7372"/>
  <p:tag name="ORIGINALWIDTH" val="150,7312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&#10;H_\nu&#10;$$&#10;\end{document}&#10;"/>
  <p:tag name="IGUANATEXSIZE" val="20"/>
  <p:tag name="IGUANATEXCURSOR" val="628"/>
  <p:tag name="TRANSPARENCY" val="False"/>
  <p:tag name="FILENAME" val=""/>
  <p:tag name="INPUTTYPE" val="0"/>
  <p:tag name="LATEXENGINEID" val="0"/>
  <p:tag name="TEMPFOLDER" val="c:\temp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3905"/>
  <p:tag name="ORIGINALWIDTH" val="256,46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&#10;l=2&#10;$$&#10;\end{document}&#10;"/>
  <p:tag name="IGUANATEXSIZE" val="20"/>
  <p:tag name="IGUANATEXCURSOR" val="631"/>
  <p:tag name="TRANSPARENCY" val="False"/>
  <p:tag name="FILENAME" val=""/>
  <p:tag name="INPUTTYPE" val="0"/>
  <p:tag name="LATEXENGINEID" val="0"/>
  <p:tag name="TEMPFOLDER" val="c:\temp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^2 \tilde{\varphi} \geq \frac{1}{F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2"/>
  <p:tag name="PICTUREFILESIZE" val="22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186"/>
  <p:tag name="ORIGINALWIDTH" val="2410,94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F=\sum_{i} \frac{1}{p(i|\varphi)} &#10;\left(\frac{\partial p(i|\varphi }{\partial \varphi }\right)^2&#10;$ - Fisher information&#10;\end{document}&#10;"/>
  <p:tag name="IGUANATEXSIZE" val="20"/>
  <p:tag name="IGUANATEXCURSOR" val="664"/>
  <p:tag name="TRANSPARENCY" val="False"/>
  <p:tag name="FILENAME" val=""/>
  <p:tag name="INPUTTYPE" val="0"/>
  <p:tag name="LATEXENGINEID" val="0"/>
  <p:tag name="TEMPFOLDER" val="c:\temp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311,211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p(i|\varphi)$$&#10;\end{document}&#10;"/>
  <p:tag name="IGUANATEXSIZE" val="20"/>
  <p:tag name="IGUANATEXCURSOR" val="560"/>
  <p:tag name="TRANSPARENCY" val="False"/>
  <p:tag name="FILENAME" val=""/>
  <p:tag name="INPUTTYPE" val="0"/>
  <p:tag name="LATEXENGINEID" val="0"/>
  <p:tag name="TEMPFOLDER" val="c:\temp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_\varphi}=\frac{1}{\sqrt{2}}(e^{i N \varphi }\ket{0}^{\otimes N}+\ket{1}^{\otimes N}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6"/>
  <p:tag name="PICTUREFILESIZE" val="69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9,9738"/>
  <p:tag name="ORIGINALWIDTH" val="559,430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\min_{\Pi_i, \tilde{\varphi}, \psi} \Delta^2 \tilde{\varphi}$$&#10;\end{document}&#10;"/>
  <p:tag name="IGUANATEXSIZE" val="20"/>
  <p:tag name="IGUANATEXCURSOR" val="638"/>
  <p:tag name="TRANSPARENCY" val="True"/>
  <p:tag name="FILENAME" val=""/>
  <p:tag name="INPUTTYPE" val="0"/>
  <p:tag name="LATEXENGINEID" val="0"/>
  <p:tag name="TEMPFOLDER" val="c:\temp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F(\ket{\Psi_\varphi}) = N^2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2"/>
  <p:tag name="PICTUREFILESIZE" val="27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_\varphi}=\frac{1}{\sqrt{2}}(e^{i\varphi }\ket{0}+\ket{1}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1"/>
  <p:tag name="PICTUREFILESIZE" val="472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F(\ket{\psi_\varphi}^{\otimes N}) = N F(\ket{\psi_\varphi}) = N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7"/>
  <p:tag name="PICTUREFILESIZE" val="53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Pi_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37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6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3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^{}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9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,7334"/>
  <p:tag name="ORIGINALWIDTH" val="1092,613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langle \tilde{\varphi} \rangle = \sum_i p_i &#10;\tilde{\varphi}(i) = \varphi$&#10;\end{document}&#10;"/>
  <p:tag name="IGUANATEXSIZE" val="20"/>
  <p:tag name="IGUANATEXCURSOR" val="649"/>
  <p:tag name="TRANSPARENCY" val="False"/>
  <p:tag name="FILENAME" val=""/>
  <p:tag name="INPUTTYPE" val="0"/>
  <p:tag name="LATEXENGINEID" val="0"/>
  <p:tag name="TEMPFOLDER" val="c:\temp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15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Pi_{i_1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42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15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Pi_{i_N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62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3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=e^{i \frac{\sigma_z}{2} \varphi}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4"/>
  <p:tag name="PICTUREFILESIZE" val="147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7323"/>
  <p:tag name="ORIGINALWIDTH" val="1295,83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Delta^2 \tilde{\varphi}= \sum_i p_i &#10;(\tilde{\varphi}(i) - \varphi)^2$&#10;\end{document}&#10;"/>
  <p:tag name="IGUANATEXSIZE" val="20"/>
  <p:tag name="IGUANATEXCURSOR" val="626"/>
  <p:tag name="TRANSPARENCY" val="False"/>
  <p:tag name="FILENAME" val=""/>
  <p:tag name="INPUTTYPE" val="0"/>
  <p:tag name="LATEXENGINEID" val="0"/>
  <p:tag name="TEMPFOLDER" val="c:\temp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8,2228"/>
  <p:tag name="ORIGINALWIDTH" val="872,890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ax_{\ket{\Psi},\{V_i\}}F_Q = N^2 $$&#10;\end{document}&#10;"/>
  <p:tag name="IGUANATEXSIZE" val="20"/>
  <p:tag name="IGUANATEXCURSOR" val="585"/>
  <p:tag name="TRANSPARENCY" val="True"/>
  <p:tag name="FILENAME" val=""/>
  <p:tag name="INPUTTYPE" val="0"/>
  <p:tag name="LATEXENGINEID" val="0"/>
  <p:tag name="TEMPFOLDER" val="c:\temp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Pi_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37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3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99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6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V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V_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164"/>
  <p:tag name="ORIGINALWIDTH" val="1131,60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 \mathcal{E}_\varphi(\rho) = &#10;\sum_i K_i^\varphi \rho K_i^{\varphi \dagger}$$&#10;\end{document}&#10;"/>
  <p:tag name="IGUANATEXSIZE" val="20"/>
  <p:tag name="IGUANATEXCURSOR" val="569"/>
  <p:tag name="TRANSPARENCY" val="True"/>
  <p:tag name="FILENAME" val=""/>
  <p:tag name="INPUTTYPE" val="0"/>
  <p:tag name="LATEXENGINEID" val="0"/>
  <p:tag name="TEMPFOLDER" val="c:\temp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,2336"/>
  <p:tag name="ORIGINALWIDTH" val="122,984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E}_\omega^t$&#10;\end{document}&#10;"/>
  <p:tag name="IGUANATEXSIZE" val="20"/>
  <p:tag name="IGUANATEXCURSOR" val="567"/>
  <p:tag name="TRANSPARENCY" val="False"/>
  <p:tag name="FILENAME" val=""/>
  <p:tag name="INPUTTYPE" val="0"/>
  <p:tag name="LATEXENGINEID" val="0"/>
  <p:tag name="TEMPFOLDER" val="c:\temp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+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8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123,734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E}_\varphi$&#10;\end{document}&#10;"/>
  <p:tag name="IGUANATEXSIZE" val="20"/>
  <p:tag name="IGUANATEXCURSOR" val="575"/>
  <p:tag name="TRANSPARENCY" val="False"/>
  <p:tag name="FILENAME" val=""/>
  <p:tag name="INPUTTYPE" val="0"/>
  <p:tag name="LATEXENGINEID" val="0"/>
  <p:tag name="TEMPFOLDER" val="c:\temp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123,734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E}_\varphi$&#10;\end{document}&#10;"/>
  <p:tag name="IGUANATEXSIZE" val="20"/>
  <p:tag name="IGUANATEXCURSOR" val="575"/>
  <p:tag name="TRANSPARENCY" val="False"/>
  <p:tag name="FILENAME" val=""/>
  <p:tag name="INPUTTYPE" val="0"/>
  <p:tag name="LATEXENGINEID" val="0"/>
  <p:tag name="TEMPFOLDER" val="c:\temp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ax_{\ket{\Psi},\{V_i\}}F(\rho_\varphi) = ?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3"/>
  <p:tag name="PICTUREFILESIZE" val="418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3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6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rho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9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V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2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V_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2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164"/>
  <p:tag name="ORIGINALWIDTH" val="1131,60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mathcal{E}_\varphi(\rho) = \sum_i K_{i}^{\varphi} &#10;\rho K_{i}^{\varphi \dagger}$$&#10; \end{document}&#10;"/>
  <p:tag name="IGUANATEXSIZE" val="20"/>
  <p:tag name="IGUANATEXCURSOR" val="544"/>
  <p:tag name="TRANSPARENCY" val="True"/>
  <p:tag name="FILENAME" val=""/>
  <p:tag name="INPUTTYPE" val="0"/>
  <p:tag name="LATEXENGINEID" val="0"/>
  <p:tag name="TEMPFOLDER" val="c: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15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3,4646"/>
  <p:tag name="ORIGINALWIDTH" val="1049,86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tilde{K}_{i}^{\varphi} = \sum_j v_{ij}(\varphi) K_{j}^{\varphi}$$&#10; \end{document}&#10;"/>
  <p:tag name="IGUANATEXSIZE" val="20"/>
  <p:tag name="IGUANATEXCURSOR" val="548"/>
  <p:tag name="TRANSPARENCY" val="True"/>
  <p:tag name="FILENAME" val=""/>
  <p:tag name="INPUTTYPE" val="0"/>
  <p:tag name="LATEXENGINEID" val="0"/>
  <p:tag name="TEMPFOLDER" val="c:\temp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4,4731"/>
  <p:tag name="ORIGINALWIDTH" val="2957,63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max_{\Psi, V_i}F_Q \leq  4 \min_{K_k^\varphi} N \|\alpha\| + N(N-1) \|\beta\|&#10;(\|\alpha\| + \| \beta\| + 1)$$&#10; \end{document}&#10;"/>
  <p:tag name="IGUANATEXSIZE" val="20"/>
  <p:tag name="IGUANATEXCURSOR" val="641"/>
  <p:tag name="TRANSPARENCY" val="True"/>
  <p:tag name="FILENAME" val=""/>
  <p:tag name="INPUTTYPE" val="0"/>
  <p:tag name="LATEXENGINEID" val="0"/>
  <p:tag name="TEMPFOLDER" val="c:\temp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164"/>
  <p:tag name="ORIGINALWIDTH" val="849,643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alpha = \sum_i \dot{K}_i^{\dagger \varphi} \dot{K}_i^\varphi&#10;$$&#10; \end{document}&#10;"/>
  <p:tag name="IGUANATEXSIZE" val="20"/>
  <p:tag name="IGUANATEXCURSOR" val="594"/>
  <p:tag name="TRANSPARENCY" val="True"/>
  <p:tag name="FILENAME" val=""/>
  <p:tag name="INPUTTYPE" val="0"/>
  <p:tag name="LATEXENGINEID" val="0"/>
  <p:tag name="TEMPFOLDER" val="c:\temp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164"/>
  <p:tag name="ORIGINALWIDTH" val="848,143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beta = \sum_i \dot{K}_i^{\dagger \varphi} K_i^\varphi&#10;$$&#10; \end{document}&#10;"/>
  <p:tag name="IGUANATEXSIZE" val="20"/>
  <p:tag name="IGUANATEXCURSOR" val="587"/>
  <p:tag name="TRANSPARENCY" val="True"/>
  <p:tag name="FILENAME" val=""/>
  <p:tag name="INPUTTYPE" val="0"/>
  <p:tag name="LATEXENGINEID" val="0"/>
  <p:tag name="TEMPFOLDER" val="c:\temp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123,734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E}_\varphi$&#10;\end{document}&#10;"/>
  <p:tag name="IGUANATEXSIZE" val="20"/>
  <p:tag name="IGUANATEXCURSOR" val="575"/>
  <p:tag name="TRANSPARENCY" val="False"/>
  <p:tag name="FILENAME" val=""/>
  <p:tag name="INPUTTYPE" val="0"/>
  <p:tag name="LATEXENGINEID" val="0"/>
  <p:tag name="TEMPFOLDER" val="c:\temp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123,734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E}_\varphi$&#10;\end{document}&#10;"/>
  <p:tag name="IGUANATEXSIZE" val="20"/>
  <p:tag name="IGUANATEXCURSOR" val="575"/>
  <p:tag name="TRANSPARENCY" val="False"/>
  <p:tag name="FILENAME" val=""/>
  <p:tag name="INPUTTYPE" val="0"/>
  <p:tag name="LATEXENGINEID" val="0"/>
  <p:tag name="TEMPFOLDER" val="c:\temp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3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6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rho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9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V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2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119,985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Pi_{i}$&#10;\end{document}&#10;"/>
  <p:tag name="IGUANATEXSIZE" val="20"/>
  <p:tag name="IGUANATEXCURSOR" val="632"/>
  <p:tag name="TRANSPARENCY" val="False"/>
  <p:tag name="FILENAME" val=""/>
  <p:tag name="INPUTTYPE" val="0"/>
  <p:tag name="LATEXENGINEID" val="0"/>
  <p:tag name="TEMPFOLDER" val="c:\temp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V_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2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4,4731"/>
  <p:tag name="ORIGINALWIDTH" val="1354,33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max_{\Psi, V_i}F_Q \leq  4 \min_{K_k^\varphi, \beta=0} N \|\alpha\|$$&#10; \end{document}&#10;"/>
  <p:tag name="IGUANATEXSIZE" val="20"/>
  <p:tag name="IGUANATEXCURSOR" val="601"/>
  <p:tag name="TRANSPARENCY" val="True"/>
  <p:tag name="FILENAME" val=""/>
  <p:tag name="INPUTTYPE" val="0"/>
  <p:tag name="LATEXENGINEID" val="0"/>
  <p:tag name="TEMPFOLDER" val="c:\temp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164"/>
  <p:tag name="ORIGINALWIDTH" val="849,643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alpha = \sum_i \dot{K}_i^{\dagger \varphi} \dot{K}_i^\varphi&#10;$$&#10; \end{document}&#10;"/>
  <p:tag name="IGUANATEXSIZE" val="20"/>
  <p:tag name="IGUANATEXCURSOR" val="594"/>
  <p:tag name="TRANSPARENCY" val="True"/>
  <p:tag name="FILENAME" val=""/>
  <p:tag name="INPUTTYPE" val="0"/>
  <p:tag name="LATEXENGINEID" val="0"/>
  <p:tag name="TEMPFOLDER" val="c:\temp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164"/>
  <p:tag name="ORIGINALWIDTH" val="848,143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beta = \sum_i \dot{K}_i^{\dagger \varphi} K_i^\varphi&#10;$$&#10; \end{document}&#10;"/>
  <p:tag name="IGUANATEXSIZE" val="20"/>
  <p:tag name="IGUANATEXCURSOR" val="587"/>
  <p:tag name="TRANSPARENCY" val="True"/>
  <p:tag name="FILENAME" val=""/>
  <p:tag name="INPUTTYPE" val="0"/>
  <p:tag name="LATEXENGINEID" val="0"/>
  <p:tag name="TEMPFOLDER" val="c:\temp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sqrt{1-\eta^2}}{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8"/>
  <p:tag name="PICTUREFILESIZE" val="330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sqrt{(1-\eta)(1+3 \eta)}}{2 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6"/>
  <p:tag name="PICTUREFILESIZE" val="580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3"/>
  <p:tag name="PICTUREFILESIZE" val="304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1}{2}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1"/>
  <p:tag name="PICTUREFILESIZE" val="362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259,467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E}_\varphi=$&#10;\end{document}&#10;"/>
  <p:tag name="IGUANATEXSIZE" val="20"/>
  <p:tag name="IGUANATEXCURSOR" val="567"/>
  <p:tag name="TRANSPARENCY" val="False"/>
  <p:tag name="FILENAME" val=""/>
  <p:tag name="INPUTTYPE" val="0"/>
  <p:tag name="LATEXENGINEID" val="0"/>
  <p:tag name="TEMPFOLDER" val="c:\temp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varphi \ge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35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,2336"/>
  <p:tag name="ORIGINALWIDTH" val="1307,837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p(i|\varphi)= \Tr(\Pi_i  \ket{\psi_\varphi}\bra{\psi_\varphi} ) $$&#10;\end{document}&#10;"/>
  <p:tag name="IGUANATEXSIZE" val="20"/>
  <p:tag name="IGUANATEXCURSOR" val="618"/>
  <p:tag name="TRANSPARENCY" val="False"/>
  <p:tag name="FILENAME" val=""/>
  <p:tag name="INPUTTYPE" val="0"/>
  <p:tag name="LATEXENGINEID" val="0"/>
  <p:tag name="TEMPFOLDER" val="c:\temp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frac{{\Delta \varphi}_{\t{squeezed}}}{{\Delta \varphi}_{\t{standard}}}&#10; \approx 0.66 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2"/>
  <p:tag name="PICTUREFILESIZE" val="463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0,2025"/>
  <p:tag name="ORIGINALWIDTH" val="3100,862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\frac{\t{d} \rho}{\t{d} t} = \mathcal{L}(\rho) = - i \omega [H, \rho] + \sum_{j=1}^J L_j \rho L_j^\dagger -\frac{1}{2} \rho L_j^\dagger L_j - \frac{1}{2}L_j^\dagger L_j \rho$$&#10;\end{document}&#10;"/>
  <p:tag name="IGUANATEXSIZE" val="20"/>
  <p:tag name="IGUANATEXCURSOR" val="675"/>
  <p:tag name="TRANSPARENCY" val="False"/>
  <p:tag name="FILENAME" val=""/>
  <p:tag name="INPUTTYPE" val="0"/>
  <p:tag name="LATEXENGINEID" val="0"/>
  <p:tag name="TEMPFOLDER" val="c:\temp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7319"/>
  <p:tag name="ORIGINALWIDTH" val="461,192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\mathcal{E}_\omega^t = e^{\mathcal{L}t}$$&#10;\end{document}&#10;"/>
  <p:tag name="IGUANATEXSIZE" val="20"/>
  <p:tag name="IGUANATEXCURSOR" val="638"/>
  <p:tag name="TRANSPARENCY" val="False"/>
  <p:tag name="FILENAME" val=""/>
  <p:tag name="INPUTTYPE" val="0"/>
  <p:tag name="LATEXENGINEID" val="0"/>
  <p:tag name="TEMPFOLDER" val="c:\temp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,2336"/>
  <p:tag name="ORIGINALWIDTH" val="122,984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E}_\omega^t$&#10;\end{document}&#10;"/>
  <p:tag name="IGUANATEXSIZE" val="20"/>
  <p:tag name="IGUANATEXCURSOR" val="567"/>
  <p:tag name="TRANSPARENCY" val="False"/>
  <p:tag name="FILENAME" val=""/>
  <p:tag name="INPUTTYPE" val="0"/>
  <p:tag name="LATEXENGINEID" val="0"/>
  <p:tag name="TEMPFOLDER" val="c:\temp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,2336"/>
  <p:tag name="ORIGINALWIDTH" val="122,984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mathcal{E}_\omega^t$&#10;\end{document}&#10;"/>
  <p:tag name="IGUANATEXSIZE" val="20"/>
  <p:tag name="IGUANATEXCURSOR" val="567"/>
  <p:tag name="TRANSPARENCY" val="False"/>
  <p:tag name="FILENAME" val=""/>
  <p:tag name="INPUTTYPE" val="0"/>
  <p:tag name="LATEXENGINEID" val="0"/>
  <p:tag name="TEMPFOLDER" val="c:\temp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2,2272"/>
  <p:tag name="ORIGINALWIDTH" val="666,6667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max_{\Psi, V_i}F_Q   \propto    T $$&#10; \end{document}&#10;"/>
  <p:tag name="IGUANATEXSIZE" val="20"/>
  <p:tag name="IGUANATEXCURSOR" val="564"/>
  <p:tag name="TRANSPARENCY" val="True"/>
  <p:tag name="FILENAME" val=""/>
  <p:tag name="INPUTTYPE" val="0"/>
  <p:tag name="LATEXENGINEID" val="0"/>
  <p:tag name="TEMPFOLDER" val="c:\temp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7,724"/>
  <p:tag name="ORIGINALWIDTH" val="713,160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max_{\Psi, V_i}F_Q   \propto  T^2 $$&#10; \end{document}&#10;"/>
  <p:tag name="IGUANATEXSIZE" val="20"/>
  <p:tag name="IGUANATEXCURSOR" val="567"/>
  <p:tag name="TRANSPARENCY" val="True"/>
  <p:tag name="FILENAME" val=""/>
  <p:tag name="INPUTTYPE" val="0"/>
  <p:tag name="LATEXENGINEID" val="0"/>
  <p:tag name="TEMPFOLDER" val="c:\temp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464,941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=T/t$&#10;\end{document}&#10;"/>
  <p:tag name="IGUANATEXSIZE" val="20"/>
  <p:tag name="IGUANATEXCURSOR" val="631"/>
  <p:tag name="TRANSPARENCY" val="False"/>
  <p:tag name="FILENAME" val=""/>
  <p:tag name="INPUTTYPE" val="0"/>
  <p:tag name="LATEXENGINEID" val="0"/>
  <p:tag name="TEMPFOLDER" val="c:\temp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6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,73976"/>
  <p:tag name="ORIGINALWIDTH" val="121,484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rho_\omega$&#10;\end{document}&#10;"/>
  <p:tag name="IGUANATEXSIZE" val="20"/>
  <p:tag name="IGUANATEXCURSOR" val="637"/>
  <p:tag name="TRANSPARENCY" val="Fals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13411</TotalTime>
  <Words>542</Words>
  <Application>Microsoft Office PowerPoint</Application>
  <PresentationFormat>Pokaz na ekranie (4:3)</PresentationFormat>
  <Paragraphs>89</Paragraphs>
  <Slides>19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6" baseType="lpstr">
      <vt:lpstr>Arial</vt:lpstr>
      <vt:lpstr>Calibri</vt:lpstr>
      <vt:lpstr>Microsoft Himalaya</vt:lpstr>
      <vt:lpstr>Symbol</vt:lpstr>
      <vt:lpstr>Times</vt:lpstr>
      <vt:lpstr>Times New Roman</vt:lpstr>
      <vt:lpstr>Motyw pakietu Office</vt:lpstr>
      <vt:lpstr>Prezentacja programu PowerPoint</vt:lpstr>
      <vt:lpstr>Making the most of the quantum world</vt:lpstr>
      <vt:lpstr>Quantum metrology as a quantum channel estimation problem</vt:lpstr>
      <vt:lpstr>Quantum Cramer-Rao bound</vt:lpstr>
      <vt:lpstr>N photon interferometry</vt:lpstr>
      <vt:lpstr>The most general adaptive scheme</vt:lpstr>
      <vt:lpstr>Impact of decoherence…</vt:lpstr>
      <vt:lpstr>Impact of decoherence…</vt:lpstr>
      <vt:lpstr>Prezentacja programu PowerPoint</vt:lpstr>
      <vt:lpstr>Prezentacja programu PowerPoint</vt:lpstr>
      <vt:lpstr>Prezentacja programu PowerPoint</vt:lpstr>
      <vt:lpstr>Frequency estimation</vt:lpstr>
      <vt:lpstr>Frequency estimation bounds directly from quantum Master equation</vt:lpstr>
      <vt:lpstr>Frequency estimation bounds directly from quantum Master equation</vt:lpstr>
      <vt:lpstr>Examples</vt:lpstr>
      <vt:lpstr>Quantum error-correction protocol for perpendicular dephasing</vt:lpstr>
      <vt:lpstr>Prezentacja programu PowerPoint</vt:lpstr>
      <vt:lpstr>Prezentacja programu PowerPoint</vt:lpstr>
      <vt:lpstr>Application to quantum merology with many-body interractions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Rafal</dc:creator>
  <cp:lastModifiedBy>demko</cp:lastModifiedBy>
  <cp:revision>535</cp:revision>
  <dcterms:created xsi:type="dcterms:W3CDTF">2011-12-06T11:47:15Z</dcterms:created>
  <dcterms:modified xsi:type="dcterms:W3CDTF">2017-09-10T20:17:20Z</dcterms:modified>
</cp:coreProperties>
</file>