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104.xml" ContentType="application/vnd.openxmlformats-officedocument.presentationml.tags+xml"/>
  <Override PartName="/ppt/tags/tag140.xml" ContentType="application/vnd.openxmlformats-officedocument.presentationml.tags+xml"/>
  <Override PartName="/ppt/tags/tag151.xml" ContentType="application/vnd.openxmlformats-officedocument.presentationml.tags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167.xml" ContentType="application/vnd.openxmlformats-officedocument.presentationml.tags+xml"/>
  <Override PartName="/ppt/tags/tag41.xml" ContentType="application/vnd.openxmlformats-officedocument.presentationml.tags+xml"/>
  <Override PartName="/ppt/notesSlides/notesSlide7.xml" ContentType="application/vnd.openxmlformats-officedocument.presentationml.notesSlide+xml"/>
  <Override PartName="/ppt/tags/tag145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tags/tag134.xml" ContentType="application/vnd.openxmlformats-officedocument.presentationml.tags+xml"/>
  <Override PartName="/ppt/tags/tag152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tags/tag141.xml" ContentType="application/vnd.openxmlformats-officedocument.presentationml.tags+xml"/>
  <Override PartName="/ppt/tags/tag170.xml" ContentType="application/vnd.openxmlformats-officedocument.presentationml.tags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tags/tag130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68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28.xml" ContentType="application/vnd.openxmlformats-officedocument.presentationml.tags+xml"/>
  <Override PartName="/ppt/tags/tag157.xml" ContentType="application/vnd.openxmlformats-officedocument.presentationml.tags+xml"/>
  <Override PartName="/ppt/tags/tag175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64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106.xml" ContentType="application/vnd.openxmlformats-officedocument.presentationml.tags+xml"/>
  <Override PartName="/ppt/tags/tag124.xml" ContentType="application/vnd.openxmlformats-officedocument.presentationml.tags+xml"/>
  <Override PartName="/ppt/tags/tag142.xml" ContentType="application/vnd.openxmlformats-officedocument.presentationml.tags+xml"/>
  <Override PartName="/ppt/tags/tag153.xml" ContentType="application/vnd.openxmlformats-officedocument.presentationml.tags+xml"/>
  <Override PartName="/ppt/tags/tag17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31.xml" ContentType="application/vnd.openxmlformats-officedocument.presentationml.tags+xml"/>
  <Override PartName="/ppt/tags/tag160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58.xml" ContentType="application/vnd.openxmlformats-officedocument.presentationml.tags+xml"/>
  <Override PartName="/ppt/tags/tag169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47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36.xml" ContentType="application/vnd.openxmlformats-officedocument.presentationml.tags+xml"/>
  <Override PartName="/ppt/tags/tag154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43.xml" ContentType="application/vnd.openxmlformats-officedocument.presentationml.tags+xml"/>
  <Override PartName="/ppt/tags/tag161.xml" ContentType="application/vnd.openxmlformats-officedocument.presentationml.tags+xml"/>
  <Override PartName="/ppt/tags/tag172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tags/tag132.xml" ContentType="application/vnd.openxmlformats-officedocument.presentationml.tags+xml"/>
  <Override PartName="/ppt/tags/tag150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9.xml" ContentType="application/vnd.openxmlformats-officedocument.presentationml.tags+xml"/>
  <Override PartName="/ppt/tags/tag177.xml" ContentType="application/vnd.openxmlformats-officedocument.presentationml.tags+xml"/>
  <Override PartName="/ppt/tags/tag15.xml" ContentType="application/vnd.openxmlformats-officedocument.presentationml.tags+xml"/>
  <Default Extension="tiff" ContentType="image/tiff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66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notesSlides/notesSlide6.xml" ContentType="application/vnd.openxmlformats-officedocument.presentationml.notesSlide+xml"/>
  <Override PartName="/ppt/tags/tag126.xml" ContentType="application/vnd.openxmlformats-officedocument.presentationml.tags+xml"/>
  <Override PartName="/ppt/tags/tag155.xml" ContentType="application/vnd.openxmlformats-officedocument.presentationml.tags+xml"/>
  <Override PartName="/ppt/tags/tag173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62.xml" ContentType="application/vnd.openxmlformats-officedocument.presentationml.tags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6" r:id="rId3"/>
    <p:sldId id="268" r:id="rId4"/>
    <p:sldId id="269" r:id="rId5"/>
    <p:sldId id="270" r:id="rId6"/>
    <p:sldId id="272" r:id="rId7"/>
    <p:sldId id="257" r:id="rId8"/>
    <p:sldId id="274" r:id="rId9"/>
    <p:sldId id="275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61" r:id="rId18"/>
    <p:sldId id="285" r:id="rId19"/>
    <p:sldId id="287" r:id="rId20"/>
    <p:sldId id="286" r:id="rId21"/>
    <p:sldId id="288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CFFCC"/>
    <a:srgbClr val="FFFF99"/>
    <a:srgbClr val="FF9900"/>
    <a:srgbClr val="FFFFFF"/>
    <a:srgbClr val="FF0066"/>
    <a:srgbClr val="000000"/>
    <a:srgbClr val="FF9966"/>
    <a:srgbClr val="FF99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86860" autoAdjust="0"/>
  </p:normalViewPr>
  <p:slideViewPr>
    <p:cSldViewPr>
      <p:cViewPr>
        <p:scale>
          <a:sx n="66" d="100"/>
          <a:sy n="66" d="100"/>
        </p:scale>
        <p:origin x="-71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D3B41-53A6-4C15-9060-1937514A15A3}" type="datetimeFigureOut">
              <a:rPr lang="en-US" smtClean="0"/>
              <a:pPr/>
              <a:t>5/21/2012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E2119-FE5D-4871-A9FC-B06E5F5A1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For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qubit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dephasing</a:t>
            </a:r>
            <a:r>
              <a:rPr lang="pl-PL" baseline="0" dirty="0" smtClean="0"/>
              <a:t> </a:t>
            </a:r>
            <a:r>
              <a:rPr lang="pl-PL" baseline="0" dirty="0" err="1" smtClean="0"/>
              <a:t>exact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result</a:t>
            </a:r>
            <a:r>
              <a:rPr lang="pl-PL" baseline="0" dirty="0" smtClean="0"/>
              <a:t>, for </a:t>
            </a:r>
            <a:r>
              <a:rPr lang="pl-PL" baseline="0" dirty="0" err="1" smtClean="0"/>
              <a:t>interfereomter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unfortunately</a:t>
            </a:r>
            <a:r>
              <a:rPr lang="pl-PL" baseline="0" dirty="0" smtClean="0"/>
              <a:t> not </a:t>
            </a:r>
            <a:r>
              <a:rPr lang="pl-PL" baseline="0" dirty="0" err="1" smtClean="0"/>
              <a:t>possible</a:t>
            </a:r>
            <a:r>
              <a:rPr lang="pl-PL" baseline="0" dirty="0" smtClean="0"/>
              <a:t>. </a:t>
            </a:r>
            <a:r>
              <a:rPr lang="pl-PL" baseline="0" dirty="0" err="1" smtClean="0"/>
              <a:t>Other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methods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also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quite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simple</a:t>
            </a:r>
            <a:r>
              <a:rPr lang="pl-PL" baseline="0" dirty="0" smtClean="0"/>
              <a:t> but not </a:t>
            </a:r>
            <a:r>
              <a:rPr lang="pl-PL" baseline="0" dirty="0" err="1" smtClean="0"/>
              <a:t>that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geometric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For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qubit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dephasing</a:t>
            </a:r>
            <a:r>
              <a:rPr lang="pl-PL" baseline="0" dirty="0" smtClean="0"/>
              <a:t> </a:t>
            </a:r>
            <a:r>
              <a:rPr lang="pl-PL" baseline="0" dirty="0" err="1" smtClean="0"/>
              <a:t>exact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result</a:t>
            </a:r>
            <a:r>
              <a:rPr lang="pl-PL" baseline="0" dirty="0" smtClean="0"/>
              <a:t>, for </a:t>
            </a:r>
            <a:r>
              <a:rPr lang="pl-PL" baseline="0" dirty="0" err="1" smtClean="0"/>
              <a:t>interfereomter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unfortunately</a:t>
            </a:r>
            <a:r>
              <a:rPr lang="pl-PL" baseline="0" dirty="0" smtClean="0"/>
              <a:t> not </a:t>
            </a:r>
            <a:r>
              <a:rPr lang="pl-PL" baseline="0" dirty="0" err="1" smtClean="0"/>
              <a:t>possible</a:t>
            </a:r>
            <a:r>
              <a:rPr lang="pl-PL" baseline="0" dirty="0" smtClean="0"/>
              <a:t>. </a:t>
            </a:r>
            <a:r>
              <a:rPr lang="pl-PL" baseline="0" dirty="0" err="1" smtClean="0"/>
              <a:t>Other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methods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also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quite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simple</a:t>
            </a:r>
            <a:r>
              <a:rPr lang="pl-PL" baseline="0" dirty="0" smtClean="0"/>
              <a:t> but not </a:t>
            </a:r>
            <a:r>
              <a:rPr lang="pl-PL" baseline="0" dirty="0" err="1" smtClean="0"/>
              <a:t>that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geometric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For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qubit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dephasing</a:t>
            </a:r>
            <a:r>
              <a:rPr lang="pl-PL" baseline="0" dirty="0" smtClean="0"/>
              <a:t> </a:t>
            </a:r>
            <a:r>
              <a:rPr lang="pl-PL" baseline="0" dirty="0" err="1" smtClean="0"/>
              <a:t>exact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result</a:t>
            </a:r>
            <a:r>
              <a:rPr lang="pl-PL" baseline="0" dirty="0" smtClean="0"/>
              <a:t>, for </a:t>
            </a:r>
            <a:r>
              <a:rPr lang="pl-PL" baseline="0" dirty="0" err="1" smtClean="0"/>
              <a:t>interfereomter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unfortunately</a:t>
            </a:r>
            <a:r>
              <a:rPr lang="pl-PL" baseline="0" dirty="0" smtClean="0"/>
              <a:t> not </a:t>
            </a:r>
            <a:r>
              <a:rPr lang="pl-PL" baseline="0" dirty="0" err="1" smtClean="0"/>
              <a:t>possible</a:t>
            </a:r>
            <a:r>
              <a:rPr lang="pl-PL" baseline="0" dirty="0" smtClean="0"/>
              <a:t>. </a:t>
            </a:r>
            <a:r>
              <a:rPr lang="pl-PL" baseline="0" dirty="0" err="1" smtClean="0"/>
              <a:t>Other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methods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also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quite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simple</a:t>
            </a:r>
            <a:r>
              <a:rPr lang="pl-PL" baseline="0" dirty="0" smtClean="0"/>
              <a:t> but not </a:t>
            </a:r>
            <a:r>
              <a:rPr lang="pl-PL" baseline="0" dirty="0" err="1" smtClean="0"/>
              <a:t>that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geometric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For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qubit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dephasing</a:t>
            </a:r>
            <a:r>
              <a:rPr lang="pl-PL" baseline="0" dirty="0" smtClean="0"/>
              <a:t> </a:t>
            </a:r>
            <a:r>
              <a:rPr lang="pl-PL" baseline="0" dirty="0" err="1" smtClean="0"/>
              <a:t>exact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result</a:t>
            </a:r>
            <a:r>
              <a:rPr lang="pl-PL" baseline="0" dirty="0" smtClean="0"/>
              <a:t>, for </a:t>
            </a:r>
            <a:r>
              <a:rPr lang="pl-PL" baseline="0" dirty="0" err="1" smtClean="0"/>
              <a:t>interfereomter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unfortunately</a:t>
            </a:r>
            <a:r>
              <a:rPr lang="pl-PL" baseline="0" dirty="0" smtClean="0"/>
              <a:t> not </a:t>
            </a:r>
            <a:r>
              <a:rPr lang="pl-PL" baseline="0" dirty="0" err="1" smtClean="0"/>
              <a:t>possible</a:t>
            </a:r>
            <a:r>
              <a:rPr lang="pl-PL" baseline="0" dirty="0" smtClean="0"/>
              <a:t>. </a:t>
            </a:r>
            <a:r>
              <a:rPr lang="pl-PL" baseline="0" dirty="0" err="1" smtClean="0"/>
              <a:t>Other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methods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also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quite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simple</a:t>
            </a:r>
            <a:r>
              <a:rPr lang="pl-PL" baseline="0" dirty="0" smtClean="0"/>
              <a:t> but not </a:t>
            </a:r>
            <a:r>
              <a:rPr lang="pl-PL" baseline="0" dirty="0" err="1" smtClean="0"/>
              <a:t>that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geometric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For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qubit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dephasing</a:t>
            </a:r>
            <a:r>
              <a:rPr lang="pl-PL" baseline="0" dirty="0" smtClean="0"/>
              <a:t> </a:t>
            </a:r>
            <a:r>
              <a:rPr lang="pl-PL" baseline="0" dirty="0" err="1" smtClean="0"/>
              <a:t>exact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result</a:t>
            </a:r>
            <a:r>
              <a:rPr lang="pl-PL" baseline="0" dirty="0" smtClean="0"/>
              <a:t>, for </a:t>
            </a:r>
            <a:r>
              <a:rPr lang="pl-PL" baseline="0" dirty="0" err="1" smtClean="0"/>
              <a:t>interfereomter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unfortunately</a:t>
            </a:r>
            <a:r>
              <a:rPr lang="pl-PL" baseline="0" dirty="0" smtClean="0"/>
              <a:t> not </a:t>
            </a:r>
            <a:r>
              <a:rPr lang="pl-PL" baseline="0" dirty="0" err="1" smtClean="0"/>
              <a:t>possible</a:t>
            </a:r>
            <a:r>
              <a:rPr lang="pl-PL" baseline="0" dirty="0" smtClean="0"/>
              <a:t>. </a:t>
            </a:r>
            <a:r>
              <a:rPr lang="pl-PL" baseline="0" dirty="0" err="1" smtClean="0"/>
              <a:t>Other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methods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also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quite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simple</a:t>
            </a:r>
            <a:r>
              <a:rPr lang="pl-PL" baseline="0" dirty="0" smtClean="0"/>
              <a:t> but not </a:t>
            </a:r>
            <a:r>
              <a:rPr lang="pl-PL" baseline="0" dirty="0" err="1" smtClean="0"/>
              <a:t>that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geometric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For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qubit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dephasing</a:t>
            </a:r>
            <a:r>
              <a:rPr lang="pl-PL" baseline="0" dirty="0" smtClean="0"/>
              <a:t> </a:t>
            </a:r>
            <a:r>
              <a:rPr lang="pl-PL" baseline="0" dirty="0" err="1" smtClean="0"/>
              <a:t>exact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result</a:t>
            </a:r>
            <a:r>
              <a:rPr lang="pl-PL" baseline="0" dirty="0" smtClean="0"/>
              <a:t>, for </a:t>
            </a:r>
            <a:r>
              <a:rPr lang="pl-PL" baseline="0" dirty="0" err="1" smtClean="0"/>
              <a:t>interfereomter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unfortunately</a:t>
            </a:r>
            <a:r>
              <a:rPr lang="pl-PL" baseline="0" dirty="0" smtClean="0"/>
              <a:t> not </a:t>
            </a:r>
            <a:r>
              <a:rPr lang="pl-PL" baseline="0" dirty="0" err="1" smtClean="0"/>
              <a:t>possible</a:t>
            </a:r>
            <a:r>
              <a:rPr lang="pl-PL" baseline="0" dirty="0" smtClean="0"/>
              <a:t>. </a:t>
            </a:r>
            <a:r>
              <a:rPr lang="pl-PL" baseline="0" dirty="0" err="1" smtClean="0"/>
              <a:t>Other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methods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also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quite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simple</a:t>
            </a:r>
            <a:r>
              <a:rPr lang="pl-PL" baseline="0" dirty="0" smtClean="0"/>
              <a:t> but not </a:t>
            </a:r>
            <a:r>
              <a:rPr lang="pl-PL" baseline="0" dirty="0" err="1" smtClean="0"/>
              <a:t>that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geometric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Kliknij, aby edytować styl wzorca podtytułu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5/21/2012</a:t>
            </a:fld>
            <a:endParaRPr lang="en-US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2"/>
          </p:nvPr>
        </p:nvSpPr>
        <p:spPr>
          <a:xfrm>
            <a:off x="6165326" y="6374589"/>
            <a:ext cx="289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Faculty of Physics, University of Warsaw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5/21/2012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5/21/2012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/>
            </a:lvl2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5/21/2012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l-PL" dirty="0" err="1" smtClean="0"/>
              <a:t>Faculty</a:t>
            </a:r>
            <a:r>
              <a:rPr lang="pl-PL" dirty="0" smtClean="0"/>
              <a:t> of </a:t>
            </a:r>
            <a:r>
              <a:rPr lang="pl-PL" dirty="0" err="1" smtClean="0"/>
              <a:t>Physics</a:t>
            </a:r>
            <a:r>
              <a:rPr lang="pl-PL" dirty="0" smtClean="0"/>
              <a:t>, </a:t>
            </a:r>
            <a:r>
              <a:rPr lang="pl-PL" dirty="0" err="1" smtClean="0"/>
              <a:t>University</a:t>
            </a:r>
            <a:r>
              <a:rPr lang="pl-PL" dirty="0" smtClean="0"/>
              <a:t> of Warsaw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5/21/2012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5/21/2012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5/21/2012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5/21/2012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5/21/2012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5/21/2012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5/21/2012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0D3F0-7046-4356-881F-F918C2D92761}" type="datetimeFigureOut">
              <a:rPr lang="en-US" smtClean="0"/>
              <a:pPr/>
              <a:t>5/21/2012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5796136" y="6356350"/>
            <a:ext cx="28906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err="1" smtClean="0"/>
              <a:t>Faculty</a:t>
            </a:r>
            <a:r>
              <a:rPr lang="pl-PL" dirty="0" smtClean="0"/>
              <a:t> of </a:t>
            </a:r>
            <a:r>
              <a:rPr lang="pl-PL" dirty="0" err="1" smtClean="0"/>
              <a:t>Physics</a:t>
            </a:r>
            <a:r>
              <a:rPr lang="pl-PL" dirty="0" smtClean="0"/>
              <a:t>, </a:t>
            </a:r>
            <a:r>
              <a:rPr lang="pl-PL" dirty="0" err="1" smtClean="0"/>
              <a:t>University</a:t>
            </a:r>
            <a:r>
              <a:rPr lang="pl-PL" dirty="0" smtClean="0"/>
              <a:t> of Warsaw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5.png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image" Target="../media/image64.png"/><Relationship Id="rId2" Type="http://schemas.openxmlformats.org/officeDocument/2006/relationships/tags" Target="../tags/tag73.xml"/><Relationship Id="rId16" Type="http://schemas.openxmlformats.org/officeDocument/2006/relationships/image" Target="../media/image68.png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image" Target="../media/image42.png"/><Relationship Id="rId5" Type="http://schemas.openxmlformats.org/officeDocument/2006/relationships/tags" Target="../tags/tag76.xml"/><Relationship Id="rId15" Type="http://schemas.openxmlformats.org/officeDocument/2006/relationships/image" Target="../media/image67.png"/><Relationship Id="rId10" Type="http://schemas.openxmlformats.org/officeDocument/2006/relationships/image" Target="../media/image63.png"/><Relationship Id="rId4" Type="http://schemas.openxmlformats.org/officeDocument/2006/relationships/tags" Target="../tags/tag75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0.png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12" Type="http://schemas.openxmlformats.org/officeDocument/2006/relationships/image" Target="../media/image44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image" Target="../media/image69.png"/><Relationship Id="rId5" Type="http://schemas.openxmlformats.org/officeDocument/2006/relationships/tags" Target="../tags/tag83.xml"/><Relationship Id="rId10" Type="http://schemas.openxmlformats.org/officeDocument/2006/relationships/image" Target="../media/image42.png"/><Relationship Id="rId4" Type="http://schemas.openxmlformats.org/officeDocument/2006/relationships/tags" Target="../tags/tag82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tags" Target="../tags/tag98.xml"/><Relationship Id="rId18" Type="http://schemas.openxmlformats.org/officeDocument/2006/relationships/image" Target="../media/image74.png"/><Relationship Id="rId26" Type="http://schemas.openxmlformats.org/officeDocument/2006/relationships/image" Target="../media/image78.png"/><Relationship Id="rId3" Type="http://schemas.openxmlformats.org/officeDocument/2006/relationships/tags" Target="../tags/tag88.xml"/><Relationship Id="rId21" Type="http://schemas.openxmlformats.org/officeDocument/2006/relationships/image" Target="../media/image69.png"/><Relationship Id="rId7" Type="http://schemas.openxmlformats.org/officeDocument/2006/relationships/tags" Target="../tags/tag92.xml"/><Relationship Id="rId12" Type="http://schemas.openxmlformats.org/officeDocument/2006/relationships/tags" Target="../tags/tag97.xml"/><Relationship Id="rId17" Type="http://schemas.openxmlformats.org/officeDocument/2006/relationships/image" Target="../media/image73.png"/><Relationship Id="rId25" Type="http://schemas.openxmlformats.org/officeDocument/2006/relationships/image" Target="../media/image77.png"/><Relationship Id="rId2" Type="http://schemas.openxmlformats.org/officeDocument/2006/relationships/tags" Target="../tags/tag87.xml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tags" Target="../tags/tag96.xml"/><Relationship Id="rId24" Type="http://schemas.openxmlformats.org/officeDocument/2006/relationships/image" Target="../media/image70.png"/><Relationship Id="rId5" Type="http://schemas.openxmlformats.org/officeDocument/2006/relationships/tags" Target="../tags/tag90.xml"/><Relationship Id="rId15" Type="http://schemas.openxmlformats.org/officeDocument/2006/relationships/notesSlide" Target="../notesSlides/notesSlide5.xml"/><Relationship Id="rId23" Type="http://schemas.openxmlformats.org/officeDocument/2006/relationships/image" Target="../media/image44.png"/><Relationship Id="rId28" Type="http://schemas.openxmlformats.org/officeDocument/2006/relationships/image" Target="../media/image80.png"/><Relationship Id="rId10" Type="http://schemas.openxmlformats.org/officeDocument/2006/relationships/tags" Target="../tags/tag95.xml"/><Relationship Id="rId19" Type="http://schemas.openxmlformats.org/officeDocument/2006/relationships/image" Target="../media/image75.png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71.png"/><Relationship Id="rId27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tags" Target="../tags/tag111.xml"/><Relationship Id="rId18" Type="http://schemas.openxmlformats.org/officeDocument/2006/relationships/image" Target="../media/image73.png"/><Relationship Id="rId26" Type="http://schemas.openxmlformats.org/officeDocument/2006/relationships/image" Target="../media/image77.png"/><Relationship Id="rId3" Type="http://schemas.openxmlformats.org/officeDocument/2006/relationships/tags" Target="../tags/tag101.xml"/><Relationship Id="rId21" Type="http://schemas.openxmlformats.org/officeDocument/2006/relationships/image" Target="../media/image76.png"/><Relationship Id="rId7" Type="http://schemas.openxmlformats.org/officeDocument/2006/relationships/tags" Target="../tags/tag105.xml"/><Relationship Id="rId12" Type="http://schemas.openxmlformats.org/officeDocument/2006/relationships/tags" Target="../tags/tag110.xml"/><Relationship Id="rId17" Type="http://schemas.openxmlformats.org/officeDocument/2006/relationships/image" Target="../media/image72.png"/><Relationship Id="rId25" Type="http://schemas.openxmlformats.org/officeDocument/2006/relationships/image" Target="../media/image70.png"/><Relationship Id="rId2" Type="http://schemas.openxmlformats.org/officeDocument/2006/relationships/tags" Target="../tags/tag100.xml"/><Relationship Id="rId16" Type="http://schemas.openxmlformats.org/officeDocument/2006/relationships/notesSlide" Target="../notesSlides/notesSlide6.xml"/><Relationship Id="rId20" Type="http://schemas.openxmlformats.org/officeDocument/2006/relationships/image" Target="../media/image75.png"/><Relationship Id="rId29" Type="http://schemas.openxmlformats.org/officeDocument/2006/relationships/image" Target="../media/image80.png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tags" Target="../tags/tag109.xml"/><Relationship Id="rId24" Type="http://schemas.openxmlformats.org/officeDocument/2006/relationships/image" Target="../media/image44.png"/><Relationship Id="rId5" Type="http://schemas.openxmlformats.org/officeDocument/2006/relationships/tags" Target="../tags/tag103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71.png"/><Relationship Id="rId28" Type="http://schemas.openxmlformats.org/officeDocument/2006/relationships/image" Target="../media/image81.png"/><Relationship Id="rId10" Type="http://schemas.openxmlformats.org/officeDocument/2006/relationships/tags" Target="../tags/tag108.xml"/><Relationship Id="rId19" Type="http://schemas.openxmlformats.org/officeDocument/2006/relationships/image" Target="../media/image74.png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image" Target="../media/image69.png"/><Relationship Id="rId27" Type="http://schemas.openxmlformats.org/officeDocument/2006/relationships/image" Target="../media/image78.png"/><Relationship Id="rId30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tags" Target="../tags/tag115.xml"/><Relationship Id="rId7" Type="http://schemas.openxmlformats.org/officeDocument/2006/relationships/image" Target="../media/image42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5.png"/><Relationship Id="rId5" Type="http://schemas.openxmlformats.org/officeDocument/2006/relationships/tags" Target="../tags/tag117.xml"/><Relationship Id="rId10" Type="http://schemas.openxmlformats.org/officeDocument/2006/relationships/image" Target="../media/image84.png"/><Relationship Id="rId4" Type="http://schemas.openxmlformats.org/officeDocument/2006/relationships/tags" Target="../tags/tag116.xml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13" Type="http://schemas.openxmlformats.org/officeDocument/2006/relationships/tags" Target="../tags/tag130.xml"/><Relationship Id="rId18" Type="http://schemas.openxmlformats.org/officeDocument/2006/relationships/image" Target="../media/image42.png"/><Relationship Id="rId26" Type="http://schemas.openxmlformats.org/officeDocument/2006/relationships/image" Target="../media/image92.png"/><Relationship Id="rId3" Type="http://schemas.openxmlformats.org/officeDocument/2006/relationships/tags" Target="../tags/tag120.xml"/><Relationship Id="rId21" Type="http://schemas.openxmlformats.org/officeDocument/2006/relationships/image" Target="../media/image88.png"/><Relationship Id="rId7" Type="http://schemas.openxmlformats.org/officeDocument/2006/relationships/tags" Target="../tags/tag124.xml"/><Relationship Id="rId12" Type="http://schemas.openxmlformats.org/officeDocument/2006/relationships/tags" Target="../tags/tag129.xml"/><Relationship Id="rId17" Type="http://schemas.openxmlformats.org/officeDocument/2006/relationships/notesSlide" Target="../notesSlides/notesSlide7.xml"/><Relationship Id="rId25" Type="http://schemas.openxmlformats.org/officeDocument/2006/relationships/image" Target="../media/image91.png"/><Relationship Id="rId2" Type="http://schemas.openxmlformats.org/officeDocument/2006/relationships/tags" Target="../tags/tag119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87.png"/><Relationship Id="rId29" Type="http://schemas.openxmlformats.org/officeDocument/2006/relationships/image" Target="../media/image95.png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tags" Target="../tags/tag128.xml"/><Relationship Id="rId24" Type="http://schemas.openxmlformats.org/officeDocument/2006/relationships/image" Target="../media/image90.png"/><Relationship Id="rId5" Type="http://schemas.openxmlformats.org/officeDocument/2006/relationships/tags" Target="../tags/tag122.xml"/><Relationship Id="rId15" Type="http://schemas.openxmlformats.org/officeDocument/2006/relationships/tags" Target="../tags/tag132.xml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10" Type="http://schemas.openxmlformats.org/officeDocument/2006/relationships/tags" Target="../tags/tag127.xml"/><Relationship Id="rId19" Type="http://schemas.openxmlformats.org/officeDocument/2006/relationships/image" Target="../media/image86.png"/><Relationship Id="rId4" Type="http://schemas.openxmlformats.org/officeDocument/2006/relationships/tags" Target="../tags/tag121.xml"/><Relationship Id="rId9" Type="http://schemas.openxmlformats.org/officeDocument/2006/relationships/tags" Target="../tags/tag126.xml"/><Relationship Id="rId14" Type="http://schemas.openxmlformats.org/officeDocument/2006/relationships/tags" Target="../tags/tag131.xml"/><Relationship Id="rId22" Type="http://schemas.openxmlformats.org/officeDocument/2006/relationships/image" Target="../media/image75.png"/><Relationship Id="rId27" Type="http://schemas.openxmlformats.org/officeDocument/2006/relationships/image" Target="../media/image93.png"/><Relationship Id="rId30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13" Type="http://schemas.openxmlformats.org/officeDocument/2006/relationships/image" Target="../media/image41.png"/><Relationship Id="rId18" Type="http://schemas.openxmlformats.org/officeDocument/2006/relationships/image" Target="../media/image99.png"/><Relationship Id="rId3" Type="http://schemas.openxmlformats.org/officeDocument/2006/relationships/tags" Target="../tags/tag135.xml"/><Relationship Id="rId21" Type="http://schemas.openxmlformats.org/officeDocument/2006/relationships/image" Target="../media/image102.png"/><Relationship Id="rId7" Type="http://schemas.openxmlformats.org/officeDocument/2006/relationships/tags" Target="../tags/tag139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98.png"/><Relationship Id="rId2" Type="http://schemas.openxmlformats.org/officeDocument/2006/relationships/tags" Target="../tags/tag134.xml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tags" Target="../tags/tag143.xml"/><Relationship Id="rId5" Type="http://schemas.openxmlformats.org/officeDocument/2006/relationships/tags" Target="../tags/tag137.xml"/><Relationship Id="rId15" Type="http://schemas.openxmlformats.org/officeDocument/2006/relationships/image" Target="../media/image15.png"/><Relationship Id="rId23" Type="http://schemas.openxmlformats.org/officeDocument/2006/relationships/image" Target="../media/image104.png"/><Relationship Id="rId10" Type="http://schemas.openxmlformats.org/officeDocument/2006/relationships/tags" Target="../tags/tag142.xml"/><Relationship Id="rId19" Type="http://schemas.openxmlformats.org/officeDocument/2006/relationships/image" Target="../media/image100.png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4" Type="http://schemas.openxmlformats.org/officeDocument/2006/relationships/image" Target="../media/image40.png"/><Relationship Id="rId22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tags" Target="../tags/tag156.xml"/><Relationship Id="rId18" Type="http://schemas.openxmlformats.org/officeDocument/2006/relationships/image" Target="../media/image15.png"/><Relationship Id="rId26" Type="http://schemas.openxmlformats.org/officeDocument/2006/relationships/image" Target="../media/image100.png"/><Relationship Id="rId3" Type="http://schemas.openxmlformats.org/officeDocument/2006/relationships/tags" Target="../tags/tag146.xml"/><Relationship Id="rId21" Type="http://schemas.openxmlformats.org/officeDocument/2006/relationships/image" Target="../media/image106.png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image" Target="../media/image40.png"/><Relationship Id="rId25" Type="http://schemas.openxmlformats.org/officeDocument/2006/relationships/image" Target="../media/image99.png"/><Relationship Id="rId2" Type="http://schemas.openxmlformats.org/officeDocument/2006/relationships/tags" Target="../tags/tag145.xml"/><Relationship Id="rId16" Type="http://schemas.openxmlformats.org/officeDocument/2006/relationships/image" Target="../media/image41.png"/><Relationship Id="rId20" Type="http://schemas.openxmlformats.org/officeDocument/2006/relationships/image" Target="../media/image105.png"/><Relationship Id="rId29" Type="http://schemas.openxmlformats.org/officeDocument/2006/relationships/image" Target="../media/image104.png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image" Target="../media/image98.png"/><Relationship Id="rId5" Type="http://schemas.openxmlformats.org/officeDocument/2006/relationships/tags" Target="../tags/tag148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08.png"/><Relationship Id="rId28" Type="http://schemas.openxmlformats.org/officeDocument/2006/relationships/image" Target="../media/image103.png"/><Relationship Id="rId10" Type="http://schemas.openxmlformats.org/officeDocument/2006/relationships/tags" Target="../tags/tag153.xml"/><Relationship Id="rId19" Type="http://schemas.openxmlformats.org/officeDocument/2006/relationships/image" Target="../media/image97.png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image" Target="../media/image107.png"/><Relationship Id="rId27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0.png"/><Relationship Id="rId5" Type="http://schemas.openxmlformats.org/officeDocument/2006/relationships/tags" Target="../tags/tag5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image" Target="../media/image94.png"/><Relationship Id="rId18" Type="http://schemas.openxmlformats.org/officeDocument/2006/relationships/image" Target="../media/image87.png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12" Type="http://schemas.openxmlformats.org/officeDocument/2006/relationships/image" Target="../media/image42.png"/><Relationship Id="rId17" Type="http://schemas.openxmlformats.org/officeDocument/2006/relationships/image" Target="../media/image86.png"/><Relationship Id="rId2" Type="http://schemas.openxmlformats.org/officeDocument/2006/relationships/tags" Target="../tags/tag159.xml"/><Relationship Id="rId16" Type="http://schemas.openxmlformats.org/officeDocument/2006/relationships/image" Target="../media/image91.png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image" Target="../media/image75.png"/><Relationship Id="rId5" Type="http://schemas.openxmlformats.org/officeDocument/2006/relationships/tags" Target="../tags/tag162.xml"/><Relationship Id="rId15" Type="http://schemas.openxmlformats.org/officeDocument/2006/relationships/image" Target="../media/image90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96.png"/><Relationship Id="rId4" Type="http://schemas.openxmlformats.org/officeDocument/2006/relationships/tags" Target="../tags/tag161.xml"/><Relationship Id="rId9" Type="http://schemas.openxmlformats.org/officeDocument/2006/relationships/tags" Target="../tags/tag166.xml"/><Relationship Id="rId14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74.xml"/><Relationship Id="rId13" Type="http://schemas.openxmlformats.org/officeDocument/2006/relationships/notesSlide" Target="../notesSlides/notesSlide8.xml"/><Relationship Id="rId18" Type="http://schemas.openxmlformats.org/officeDocument/2006/relationships/image" Target="../media/image113.png"/><Relationship Id="rId3" Type="http://schemas.openxmlformats.org/officeDocument/2006/relationships/tags" Target="../tags/tag169.xml"/><Relationship Id="rId7" Type="http://schemas.openxmlformats.org/officeDocument/2006/relationships/tags" Target="../tags/tag173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12.png"/><Relationship Id="rId2" Type="http://schemas.openxmlformats.org/officeDocument/2006/relationships/tags" Target="../tags/tag168.xml"/><Relationship Id="rId16" Type="http://schemas.openxmlformats.org/officeDocument/2006/relationships/image" Target="../media/image111.png"/><Relationship Id="rId1" Type="http://schemas.openxmlformats.org/officeDocument/2006/relationships/tags" Target="../tags/tag167.xml"/><Relationship Id="rId6" Type="http://schemas.openxmlformats.org/officeDocument/2006/relationships/tags" Target="../tags/tag172.xml"/><Relationship Id="rId11" Type="http://schemas.openxmlformats.org/officeDocument/2006/relationships/tags" Target="../tags/tag177.xml"/><Relationship Id="rId5" Type="http://schemas.openxmlformats.org/officeDocument/2006/relationships/tags" Target="../tags/tag171.xml"/><Relationship Id="rId15" Type="http://schemas.openxmlformats.org/officeDocument/2006/relationships/image" Target="../media/image110.png"/><Relationship Id="rId10" Type="http://schemas.openxmlformats.org/officeDocument/2006/relationships/tags" Target="../tags/tag176.xml"/><Relationship Id="rId19" Type="http://schemas.openxmlformats.org/officeDocument/2006/relationships/image" Target="../media/image42.png"/><Relationship Id="rId4" Type="http://schemas.openxmlformats.org/officeDocument/2006/relationships/tags" Target="../tags/tag170.xml"/><Relationship Id="rId9" Type="http://schemas.openxmlformats.org/officeDocument/2006/relationships/tags" Target="../tags/tag175.xml"/><Relationship Id="rId14" Type="http://schemas.openxmlformats.org/officeDocument/2006/relationships/image" Target="../media/image109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tags" Target="../tags/tag8.xml"/><Relationship Id="rId16" Type="http://schemas.openxmlformats.org/officeDocument/2006/relationships/image" Target="../media/image20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5.png"/><Relationship Id="rId5" Type="http://schemas.openxmlformats.org/officeDocument/2006/relationships/tags" Target="../tags/tag11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tags" Target="../tags/tag18.xml"/><Relationship Id="rId21" Type="http://schemas.openxmlformats.org/officeDocument/2006/relationships/image" Target="../media/image31.png"/><Relationship Id="rId7" Type="http://schemas.openxmlformats.org/officeDocument/2006/relationships/tags" Target="../tags/tag22.xml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tags" Target="../tags/tag17.xml"/><Relationship Id="rId16" Type="http://schemas.openxmlformats.org/officeDocument/2006/relationships/image" Target="../media/image26.tiff"/><Relationship Id="rId20" Type="http://schemas.openxmlformats.org/officeDocument/2006/relationships/image" Target="../media/image30.tiff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0.xml"/><Relationship Id="rId15" Type="http://schemas.openxmlformats.org/officeDocument/2006/relationships/image" Target="../media/image25.png"/><Relationship Id="rId10" Type="http://schemas.openxmlformats.org/officeDocument/2006/relationships/tags" Target="../tags/tag25.xml"/><Relationship Id="rId19" Type="http://schemas.openxmlformats.org/officeDocument/2006/relationships/image" Target="../media/image29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15.png"/><Relationship Id="rId2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6.tiff"/><Relationship Id="rId3" Type="http://schemas.openxmlformats.org/officeDocument/2006/relationships/tags" Target="../tags/tag2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6.tiff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35.png"/><Relationship Id="rId5" Type="http://schemas.openxmlformats.org/officeDocument/2006/relationships/tags" Target="../tags/tag30.xml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tags" Target="../tags/tag29.xml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tags" Target="../tags/tag44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45.png"/><Relationship Id="rId3" Type="http://schemas.openxmlformats.org/officeDocument/2006/relationships/tags" Target="../tags/tag34.xml"/><Relationship Id="rId21" Type="http://schemas.openxmlformats.org/officeDocument/2006/relationships/image" Target="../media/image40.png"/><Relationship Id="rId7" Type="http://schemas.openxmlformats.org/officeDocument/2006/relationships/tags" Target="../tags/tag38.xml"/><Relationship Id="rId12" Type="http://schemas.openxmlformats.org/officeDocument/2006/relationships/tags" Target="../tags/tag43.xml"/><Relationship Id="rId17" Type="http://schemas.openxmlformats.org/officeDocument/2006/relationships/tags" Target="../tags/tag48.xml"/><Relationship Id="rId25" Type="http://schemas.openxmlformats.org/officeDocument/2006/relationships/image" Target="../media/image44.png"/><Relationship Id="rId2" Type="http://schemas.openxmlformats.org/officeDocument/2006/relationships/tags" Target="../tags/tag33.xml"/><Relationship Id="rId16" Type="http://schemas.openxmlformats.org/officeDocument/2006/relationships/tags" Target="../tags/tag47.xml"/><Relationship Id="rId20" Type="http://schemas.openxmlformats.org/officeDocument/2006/relationships/image" Target="../media/image15.png"/><Relationship Id="rId29" Type="http://schemas.openxmlformats.org/officeDocument/2006/relationships/image" Target="../media/image47.png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24" Type="http://schemas.openxmlformats.org/officeDocument/2006/relationships/image" Target="../media/image43.png"/><Relationship Id="rId5" Type="http://schemas.openxmlformats.org/officeDocument/2006/relationships/tags" Target="../tags/tag36.xml"/><Relationship Id="rId15" Type="http://schemas.openxmlformats.org/officeDocument/2006/relationships/tags" Target="../tags/tag46.xml"/><Relationship Id="rId23" Type="http://schemas.openxmlformats.org/officeDocument/2006/relationships/image" Target="../media/image42.png"/><Relationship Id="rId28" Type="http://schemas.openxmlformats.org/officeDocument/2006/relationships/image" Target="../media/image21.png"/><Relationship Id="rId10" Type="http://schemas.openxmlformats.org/officeDocument/2006/relationships/tags" Target="../tags/tag41.xml"/><Relationship Id="rId19" Type="http://schemas.openxmlformats.org/officeDocument/2006/relationships/image" Target="../media/image39.png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tags" Target="../tags/tag45.xml"/><Relationship Id="rId22" Type="http://schemas.openxmlformats.org/officeDocument/2006/relationships/image" Target="../media/image41.png"/><Relationship Id="rId27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52.png"/><Relationship Id="rId3" Type="http://schemas.openxmlformats.org/officeDocument/2006/relationships/tags" Target="../tags/tag51.xml"/><Relationship Id="rId21" Type="http://schemas.openxmlformats.org/officeDocument/2006/relationships/image" Target="../media/image41.png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17" Type="http://schemas.openxmlformats.org/officeDocument/2006/relationships/image" Target="../media/image51.png"/><Relationship Id="rId2" Type="http://schemas.openxmlformats.org/officeDocument/2006/relationships/tags" Target="../tags/tag50.xml"/><Relationship Id="rId16" Type="http://schemas.openxmlformats.org/officeDocument/2006/relationships/image" Target="../media/image50.png"/><Relationship Id="rId20" Type="http://schemas.openxmlformats.org/officeDocument/2006/relationships/image" Target="../media/image40.png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5" Type="http://schemas.openxmlformats.org/officeDocument/2006/relationships/tags" Target="../tags/tag53.xml"/><Relationship Id="rId15" Type="http://schemas.openxmlformats.org/officeDocument/2006/relationships/image" Target="../media/image49.png"/><Relationship Id="rId10" Type="http://schemas.openxmlformats.org/officeDocument/2006/relationships/tags" Target="../tags/tag58.xml"/><Relationship Id="rId19" Type="http://schemas.openxmlformats.org/officeDocument/2006/relationships/image" Target="../media/image15.png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image" Target="../media/image48.png"/><Relationship Id="rId22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image" Target="../media/image40.png"/><Relationship Id="rId18" Type="http://schemas.openxmlformats.org/officeDocument/2006/relationships/image" Target="../media/image59.png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tags" Target="../tags/tag62.xml"/><Relationship Id="rId16" Type="http://schemas.openxmlformats.org/officeDocument/2006/relationships/image" Target="../media/image57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image" Target="../media/image15.png"/><Relationship Id="rId5" Type="http://schemas.openxmlformats.org/officeDocument/2006/relationships/tags" Target="../tags/tag65.xml"/><Relationship Id="rId15" Type="http://schemas.openxmlformats.org/officeDocument/2006/relationships/image" Target="../media/image5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60.png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odtytuł 2"/>
          <p:cNvSpPr>
            <a:spLocks noGrp="1"/>
          </p:cNvSpPr>
          <p:nvPr>
            <p:ph type="subTitle" idx="1"/>
          </p:nvPr>
        </p:nvSpPr>
        <p:spPr>
          <a:xfrm>
            <a:off x="0" y="3645024"/>
            <a:ext cx="9144000" cy="1752600"/>
          </a:xfrm>
        </p:spPr>
        <p:txBody>
          <a:bodyPr>
            <a:normAutofit/>
          </a:bodyPr>
          <a:lstStyle/>
          <a:p>
            <a:r>
              <a:rPr lang="pl-PL" sz="2400" u="sng" dirty="0" smtClean="0">
                <a:solidFill>
                  <a:schemeClr val="tx1"/>
                </a:solidFill>
              </a:rPr>
              <a:t>R. Demkowicz-Dobrzański</a:t>
            </a:r>
            <a:r>
              <a:rPr lang="pl-PL" sz="2400" u="sng" baseline="30000" dirty="0" smtClean="0">
                <a:solidFill>
                  <a:schemeClr val="tx1"/>
                </a:solidFill>
              </a:rPr>
              <a:t>1</a:t>
            </a:r>
            <a:r>
              <a:rPr lang="pl-PL" sz="2400" dirty="0" smtClean="0">
                <a:solidFill>
                  <a:schemeClr val="tx1"/>
                </a:solidFill>
              </a:rPr>
              <a:t>, J. Kołodyński</a:t>
            </a:r>
            <a:r>
              <a:rPr lang="pl-PL" sz="2400" baseline="30000" dirty="0" smtClean="0">
                <a:solidFill>
                  <a:schemeClr val="tx1"/>
                </a:solidFill>
              </a:rPr>
              <a:t>1</a:t>
            </a:r>
            <a:r>
              <a:rPr lang="pl-PL" sz="2400" dirty="0" smtClean="0">
                <a:solidFill>
                  <a:schemeClr val="tx1"/>
                </a:solidFill>
              </a:rPr>
              <a:t>, M. Guta</a:t>
            </a:r>
            <a:r>
              <a:rPr lang="pl-PL" sz="2400" baseline="30000" dirty="0" smtClean="0">
                <a:solidFill>
                  <a:schemeClr val="tx1"/>
                </a:solidFill>
              </a:rPr>
              <a:t>2</a:t>
            </a:r>
            <a:endParaRPr lang="pl-PL" sz="2400" dirty="0" smtClean="0">
              <a:solidFill>
                <a:schemeClr val="tx1"/>
              </a:solidFill>
            </a:endParaRPr>
          </a:p>
          <a:p>
            <a:r>
              <a:rPr lang="pl-PL" sz="2000" i="1" baseline="30000" dirty="0" smtClean="0">
                <a:solidFill>
                  <a:schemeClr val="tx1"/>
                </a:solidFill>
              </a:rPr>
              <a:t>1</a:t>
            </a:r>
            <a:r>
              <a:rPr lang="pl-PL" sz="2000" i="1" dirty="0" smtClean="0">
                <a:solidFill>
                  <a:schemeClr val="tx1"/>
                </a:solidFill>
              </a:rPr>
              <a:t>Faculty of </a:t>
            </a:r>
            <a:r>
              <a:rPr lang="pl-PL" sz="2000" i="1" dirty="0" err="1" smtClean="0">
                <a:solidFill>
                  <a:schemeClr val="tx1"/>
                </a:solidFill>
              </a:rPr>
              <a:t>Physics</a:t>
            </a:r>
            <a:r>
              <a:rPr lang="pl-PL" sz="2000" i="1" dirty="0" smtClean="0">
                <a:solidFill>
                  <a:schemeClr val="tx1"/>
                </a:solidFill>
              </a:rPr>
              <a:t>, Warsaw </a:t>
            </a:r>
            <a:r>
              <a:rPr lang="pl-PL" sz="2000" i="1" dirty="0" err="1" smtClean="0">
                <a:solidFill>
                  <a:schemeClr val="tx1"/>
                </a:solidFill>
              </a:rPr>
              <a:t>University</a:t>
            </a:r>
            <a:r>
              <a:rPr lang="pl-PL" sz="2000" i="1" dirty="0" smtClean="0">
                <a:solidFill>
                  <a:schemeClr val="tx1"/>
                </a:solidFill>
              </a:rPr>
              <a:t>, Poland</a:t>
            </a:r>
          </a:p>
          <a:p>
            <a:r>
              <a:rPr lang="pl-PL" sz="2000" i="1" baseline="30000" dirty="0" smtClean="0">
                <a:solidFill>
                  <a:schemeClr val="tx1"/>
                </a:solidFill>
              </a:rPr>
              <a:t>2</a:t>
            </a:r>
            <a:r>
              <a:rPr lang="en-US" sz="2000" i="1" dirty="0" smtClean="0">
                <a:solidFill>
                  <a:schemeClr val="tx1"/>
                </a:solidFill>
              </a:rPr>
              <a:t> School of Mathematical Sciences</a:t>
            </a:r>
            <a:r>
              <a:rPr lang="pl-PL" sz="2000" i="1" dirty="0" smtClean="0">
                <a:solidFill>
                  <a:schemeClr val="tx1"/>
                </a:solidFill>
              </a:rPr>
              <a:t>, </a:t>
            </a:r>
            <a:r>
              <a:rPr lang="en-US" sz="2000" i="1" dirty="0" smtClean="0">
                <a:solidFill>
                  <a:schemeClr val="tx1"/>
                </a:solidFill>
              </a:rPr>
              <a:t>University of Nottingham</a:t>
            </a:r>
            <a:r>
              <a:rPr lang="pl-PL" sz="2000" i="1" dirty="0" smtClean="0">
                <a:solidFill>
                  <a:schemeClr val="tx1"/>
                </a:solidFill>
              </a:rPr>
              <a:t>, United </a:t>
            </a:r>
            <a:r>
              <a:rPr lang="pl-PL" sz="2000" i="1" dirty="0" err="1" smtClean="0">
                <a:solidFill>
                  <a:schemeClr val="tx1"/>
                </a:solidFill>
              </a:rPr>
              <a:t>Kingdom</a:t>
            </a:r>
            <a:endParaRPr lang="pl-PL" sz="2000" i="1" dirty="0" smtClean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 cstate="print"/>
          <a:srcRect l="8107" b="19390"/>
          <a:stretch>
            <a:fillRect/>
          </a:stretch>
        </p:blipFill>
        <p:spPr bwMode="auto">
          <a:xfrm>
            <a:off x="20616" y="5922073"/>
            <a:ext cx="2449327" cy="89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6237312"/>
            <a:ext cx="1192212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1542" y="6298298"/>
            <a:ext cx="15509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7712" y="6146754"/>
            <a:ext cx="574489" cy="63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28303" y="6156311"/>
            <a:ext cx="792088" cy="61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6257925"/>
            <a:ext cx="1285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Prostokąt 36"/>
          <p:cNvSpPr/>
          <p:nvPr/>
        </p:nvSpPr>
        <p:spPr>
          <a:xfrm>
            <a:off x="-1" y="260648"/>
            <a:ext cx="914400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  <a:ea typeface="+mj-ea"/>
                <a:cs typeface="+mj-cs"/>
              </a:rPr>
              <a:t>Almost </a:t>
            </a:r>
            <a:r>
              <a:rPr lang="en-US" sz="4400" b="1" dirty="0" smtClean="0">
                <a:solidFill>
                  <a:prstClr val="black"/>
                </a:solidFill>
                <a:ea typeface="+mj-ea"/>
                <a:cs typeface="+mj-cs"/>
              </a:rPr>
              <a:t>all </a:t>
            </a:r>
            <a:r>
              <a:rPr lang="en-US" sz="4400" b="1" dirty="0" err="1" smtClean="0">
                <a:solidFill>
                  <a:prstClr val="black"/>
                </a:solidFill>
                <a:ea typeface="+mj-ea"/>
                <a:cs typeface="+mj-cs"/>
              </a:rPr>
              <a:t>decoherence</a:t>
            </a:r>
            <a:r>
              <a:rPr lang="en-US" sz="4400" b="1" dirty="0" smtClean="0">
                <a:solidFill>
                  <a:prstClr val="black"/>
                </a:solidFill>
                <a:ea typeface="+mj-ea"/>
                <a:cs typeface="+mj-cs"/>
              </a:rPr>
              <a:t> models lead to shot noise scaling in quantum enhanced </a:t>
            </a:r>
            <a:r>
              <a:rPr lang="en-US" sz="4400" b="1" dirty="0" smtClean="0">
                <a:solidFill>
                  <a:prstClr val="black"/>
                </a:solidFill>
                <a:ea typeface="+mj-ea"/>
                <a:cs typeface="+mj-cs"/>
              </a:rPr>
              <a:t>metrology</a:t>
            </a:r>
            <a:endParaRPr lang="en-US" sz="44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endParaRPr lang="pl-PL" sz="3200" b="1" i="1" dirty="0" smtClean="0">
              <a:ea typeface="+mj-ea"/>
              <a:cs typeface="+mj-cs"/>
            </a:endParaRPr>
          </a:p>
          <a:p>
            <a:pPr algn="ctr"/>
            <a:r>
              <a:rPr lang="en-US" sz="3200" b="1" i="1" dirty="0" smtClean="0">
                <a:ea typeface="+mj-ea"/>
                <a:cs typeface="+mj-cs"/>
              </a:rPr>
              <a:t>the </a:t>
            </a:r>
            <a:r>
              <a:rPr lang="en-US" sz="3200" b="1" i="1" dirty="0" smtClean="0">
                <a:ea typeface="+mj-ea"/>
                <a:cs typeface="+mj-cs"/>
              </a:rPr>
              <a:t>illusion of the Heisenberg scaling</a:t>
            </a:r>
            <a:endParaRPr lang="en-US" sz="3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395536" y="1844824"/>
            <a:ext cx="8229600" cy="2736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5400" b="1" noProof="0" dirty="0" err="1" smtClean="0">
                <a:latin typeface="+mj-lt"/>
                <a:ea typeface="+mj-ea"/>
                <a:cs typeface="+mj-cs"/>
              </a:rPr>
              <a:t>Can</a:t>
            </a:r>
            <a:r>
              <a:rPr lang="pl-PL" sz="54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5400" b="1" noProof="0" dirty="0" err="1" smtClean="0">
                <a:latin typeface="+mj-lt"/>
                <a:ea typeface="+mj-ea"/>
                <a:cs typeface="+mj-cs"/>
              </a:rPr>
              <a:t>you</a:t>
            </a:r>
            <a:r>
              <a:rPr lang="pl-PL" sz="54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5400" b="1" noProof="0" dirty="0" err="1" smtClean="0">
                <a:latin typeface="+mj-lt"/>
                <a:ea typeface="+mj-ea"/>
                <a:cs typeface="+mj-cs"/>
              </a:rPr>
              <a:t>prove</a:t>
            </a:r>
            <a:endParaRPr lang="pl-PL" sz="54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54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5400" b="1" noProof="0" dirty="0" err="1" smtClean="0">
                <a:latin typeface="+mj-lt"/>
                <a:ea typeface="+mj-ea"/>
                <a:cs typeface="+mj-cs"/>
              </a:rPr>
              <a:t>simpler</a:t>
            </a:r>
            <a:r>
              <a:rPr lang="pl-PL" sz="5400" b="1" dirty="0" smtClean="0">
                <a:latin typeface="+mj-lt"/>
                <a:ea typeface="+mj-ea"/>
                <a:cs typeface="+mj-cs"/>
              </a:rPr>
              <a:t>, m</a:t>
            </a:r>
            <a:r>
              <a:rPr lang="pl-PL" sz="5400" b="1" noProof="0" dirty="0" err="1" smtClean="0">
                <a:latin typeface="+mj-lt"/>
                <a:ea typeface="+mj-ea"/>
                <a:cs typeface="+mj-cs"/>
              </a:rPr>
              <a:t>ore</a:t>
            </a:r>
            <a:r>
              <a:rPr lang="pl-PL" sz="54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5400" b="1" noProof="0" dirty="0" smtClean="0">
                <a:latin typeface="+mj-lt"/>
                <a:ea typeface="+mj-ea"/>
                <a:cs typeface="+mj-cs"/>
              </a:rPr>
              <a:t>general and </a:t>
            </a:r>
            <a:r>
              <a:rPr lang="pl-PL" sz="5400" b="1" dirty="0" err="1" smtClean="0">
                <a:latin typeface="+mj-lt"/>
                <a:ea typeface="+mj-ea"/>
                <a:cs typeface="+mj-cs"/>
              </a:rPr>
              <a:t>more</a:t>
            </a:r>
            <a:r>
              <a:rPr lang="pl-PL" sz="54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5400" b="1" dirty="0" err="1" smtClean="0">
                <a:latin typeface="+mj-lt"/>
                <a:ea typeface="+mj-ea"/>
                <a:cs typeface="+mj-cs"/>
              </a:rPr>
              <a:t>intutive</a:t>
            </a:r>
            <a:r>
              <a:rPr lang="pl-PL" sz="5400" b="1" dirty="0" smtClean="0">
                <a:latin typeface="+mj-lt"/>
                <a:ea typeface="+mj-ea"/>
                <a:cs typeface="+mj-cs"/>
              </a:rPr>
              <a:t>?</a:t>
            </a:r>
            <a:endParaRPr lang="pl-PL" sz="5400" b="1" noProof="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987824" y="5301208"/>
            <a:ext cx="3024336" cy="92333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5400" b="1" dirty="0" err="1" smtClean="0"/>
              <a:t>Yes</a:t>
            </a:r>
            <a:r>
              <a:rPr lang="pl-PL" sz="5400" b="1" dirty="0" smtClean="0"/>
              <a:t>!!!</a:t>
            </a:r>
            <a:endParaRPr lang="en-US" sz="5400" dirty="0"/>
          </a:p>
        </p:txBody>
      </p:sp>
      <p:sp>
        <p:nvSpPr>
          <p:cNvPr id="7" name="Prostokąt 6"/>
          <p:cNvSpPr/>
          <p:nvPr/>
        </p:nvSpPr>
        <p:spPr>
          <a:xfrm>
            <a:off x="1187624" y="548680"/>
            <a:ext cx="6840760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pl-PL" sz="3200" b="1" dirty="0" smtClean="0">
                <a:solidFill>
                  <a:srgbClr val="000000"/>
                </a:solidFill>
                <a:latin typeface="Times New Roman"/>
              </a:rPr>
              <a:t>Heisenberg </a:t>
            </a:r>
            <a:r>
              <a:rPr lang="pl-PL" sz="3200" b="1" dirty="0" err="1" smtClean="0">
                <a:solidFill>
                  <a:srgbClr val="000000"/>
                </a:solidFill>
                <a:latin typeface="Times New Roman"/>
              </a:rPr>
              <a:t>scaling</a:t>
            </a:r>
            <a:r>
              <a:rPr lang="pl-PL" sz="3200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sz="3200" b="1" dirty="0" err="1" smtClean="0">
                <a:solidFill>
                  <a:srgbClr val="000000"/>
                </a:solidFill>
                <a:latin typeface="Times New Roman"/>
              </a:rPr>
              <a:t>is</a:t>
            </a:r>
            <a:r>
              <a:rPr lang="pl-PL" sz="3200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sz="3200" b="1" dirty="0" err="1" smtClean="0">
                <a:solidFill>
                  <a:srgbClr val="000000"/>
                </a:solidFill>
                <a:latin typeface="Times New Roman"/>
              </a:rPr>
              <a:t>lost</a:t>
            </a:r>
            <a:r>
              <a:rPr lang="pl-PL" sz="3200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sz="3200" b="1" dirty="0" err="1" smtClean="0">
                <a:solidFill>
                  <a:srgbClr val="000000"/>
                </a:solidFill>
                <a:latin typeface="Times New Roman"/>
              </a:rPr>
              <a:t>even</a:t>
            </a:r>
            <a:r>
              <a:rPr lang="pl-PL" sz="3200" b="1" dirty="0" smtClean="0">
                <a:solidFill>
                  <a:srgbClr val="000000"/>
                </a:solidFill>
                <a:latin typeface="Times New Roman"/>
              </a:rPr>
              <a:t> for </a:t>
            </a:r>
            <a:r>
              <a:rPr lang="pl-PL" sz="3200" b="1" dirty="0" err="1" smtClean="0">
                <a:solidFill>
                  <a:srgbClr val="000000"/>
                </a:solidFill>
                <a:latin typeface="Times New Roman"/>
              </a:rPr>
              <a:t>infinitesimal</a:t>
            </a:r>
            <a:r>
              <a:rPr lang="pl-PL" sz="3200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sz="3200" b="1" dirty="0" err="1" smtClean="0">
                <a:solidFill>
                  <a:srgbClr val="000000"/>
                </a:solidFill>
                <a:latin typeface="Times New Roman"/>
              </a:rPr>
              <a:t>decoherence</a:t>
            </a:r>
            <a:r>
              <a:rPr lang="pl-PL" sz="3200" b="1" dirty="0" smtClean="0">
                <a:solidFill>
                  <a:srgbClr val="000000"/>
                </a:solidFill>
                <a:latin typeface="Times New Roman"/>
              </a:rPr>
              <a:t>!!!</a:t>
            </a:r>
            <a:endParaRPr lang="pl-PL" sz="3200" b="1" dirty="0" smtClean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Classical</a:t>
            </a: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simulation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of a quantum channel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3" name="Elipsa 42"/>
          <p:cNvSpPr/>
          <p:nvPr/>
        </p:nvSpPr>
        <p:spPr>
          <a:xfrm>
            <a:off x="3567661" y="1556792"/>
            <a:ext cx="5040560" cy="1728192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pole tekstowe 46"/>
          <p:cNvSpPr txBox="1"/>
          <p:nvPr/>
        </p:nvSpPr>
        <p:spPr>
          <a:xfrm>
            <a:off x="180953" y="1472580"/>
            <a:ext cx="41044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2000" b="1" dirty="0" err="1" smtClean="0"/>
              <a:t>Convex</a:t>
            </a:r>
            <a:r>
              <a:rPr lang="pl-PL" sz="2000" b="1" dirty="0" smtClean="0"/>
              <a:t> set of quantum </a:t>
            </a:r>
            <a:r>
              <a:rPr lang="pl-PL" sz="2000" b="1" dirty="0" err="1" smtClean="0"/>
              <a:t>channels</a:t>
            </a:r>
            <a:endParaRPr lang="en-US" sz="2000" b="1" dirty="0"/>
          </a:p>
        </p:txBody>
      </p:sp>
      <p:grpSp>
        <p:nvGrpSpPr>
          <p:cNvPr id="10" name="Grupa 9"/>
          <p:cNvGrpSpPr/>
          <p:nvPr/>
        </p:nvGrpSpPr>
        <p:grpSpPr>
          <a:xfrm>
            <a:off x="683568" y="1645524"/>
            <a:ext cx="6598283" cy="1027418"/>
            <a:chOff x="683568" y="1645524"/>
            <a:chExt cx="6598283" cy="1027418"/>
          </a:xfrm>
        </p:grpSpPr>
        <p:sp>
          <p:nvSpPr>
            <p:cNvPr id="52" name="Elipsa 51"/>
            <p:cNvSpPr/>
            <p:nvPr/>
          </p:nvSpPr>
          <p:spPr>
            <a:xfrm rot="1200000">
              <a:off x="5985707" y="1645524"/>
              <a:ext cx="1296144" cy="1027418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Obraz 58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83568" y="2276872"/>
              <a:ext cx="2234646" cy="335280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49" name="Elipsa 48"/>
          <p:cNvSpPr/>
          <p:nvPr/>
        </p:nvSpPr>
        <p:spPr>
          <a:xfrm>
            <a:off x="6660232" y="2060848"/>
            <a:ext cx="72008" cy="7200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Obraz 5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804248" y="1844824"/>
            <a:ext cx="178308" cy="20269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7" grpId="0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Classical</a:t>
            </a: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simulation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of a quantum channel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3" name="Elipsa 42"/>
          <p:cNvSpPr/>
          <p:nvPr/>
        </p:nvSpPr>
        <p:spPr>
          <a:xfrm>
            <a:off x="3567661" y="1556792"/>
            <a:ext cx="5040560" cy="1728192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pole tekstowe 46"/>
          <p:cNvSpPr txBox="1"/>
          <p:nvPr/>
        </p:nvSpPr>
        <p:spPr>
          <a:xfrm>
            <a:off x="120666" y="1484639"/>
            <a:ext cx="41044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2000" b="1" dirty="0" err="1" smtClean="0"/>
              <a:t>Convex</a:t>
            </a:r>
            <a:r>
              <a:rPr lang="pl-PL" sz="2000" b="1" dirty="0" smtClean="0"/>
              <a:t> set of quantum </a:t>
            </a:r>
            <a:r>
              <a:rPr lang="pl-PL" sz="2000" b="1" dirty="0" err="1" smtClean="0"/>
              <a:t>channels</a:t>
            </a:r>
            <a:endParaRPr lang="en-US" sz="2000" b="1" dirty="0"/>
          </a:p>
        </p:txBody>
      </p:sp>
      <p:sp>
        <p:nvSpPr>
          <p:cNvPr id="52" name="Elipsa 51"/>
          <p:cNvSpPr/>
          <p:nvPr/>
        </p:nvSpPr>
        <p:spPr>
          <a:xfrm rot="1200000">
            <a:off x="5985707" y="1645524"/>
            <a:ext cx="1296144" cy="102741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16247" y="2276872"/>
            <a:ext cx="2686740" cy="350520"/>
          </a:xfrm>
          <a:prstGeom prst="rect">
            <a:avLst/>
          </a:prstGeom>
          <a:noFill/>
          <a:ln/>
          <a:effectLst/>
        </p:spPr>
      </p:pic>
      <p:grpSp>
        <p:nvGrpSpPr>
          <p:cNvPr id="13" name="Grupa 12"/>
          <p:cNvGrpSpPr/>
          <p:nvPr/>
        </p:nvGrpSpPr>
        <p:grpSpPr>
          <a:xfrm>
            <a:off x="6660232" y="1844824"/>
            <a:ext cx="386004" cy="288032"/>
            <a:chOff x="6660232" y="1844824"/>
            <a:chExt cx="386004" cy="288032"/>
          </a:xfrm>
        </p:grpSpPr>
        <p:sp>
          <p:nvSpPr>
            <p:cNvPr id="49" name="Elipsa 48"/>
            <p:cNvSpPr/>
            <p:nvPr/>
          </p:nvSpPr>
          <p:spPr>
            <a:xfrm>
              <a:off x="6660232" y="2060848"/>
              <a:ext cx="72008" cy="7200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Obraz 10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740566" y="1844824"/>
              <a:ext cx="305670" cy="27968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10" name="Łuk 9"/>
          <p:cNvSpPr/>
          <p:nvPr/>
        </p:nvSpPr>
        <p:spPr>
          <a:xfrm>
            <a:off x="5580112" y="2060848"/>
            <a:ext cx="1512168" cy="936104"/>
          </a:xfrm>
          <a:prstGeom prst="arc">
            <a:avLst>
              <a:gd name="adj1" fmla="val 14758231"/>
              <a:gd name="adj2" fmla="val 2082771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ole tekstowe 11"/>
          <p:cNvSpPr txBox="1"/>
          <p:nvPr/>
        </p:nvSpPr>
        <p:spPr>
          <a:xfrm>
            <a:off x="136263" y="3272475"/>
            <a:ext cx="889248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2000" b="1" dirty="0" err="1" smtClean="0"/>
              <a:t>Parameter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dependence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moved</a:t>
            </a:r>
            <a:r>
              <a:rPr lang="pl-PL" sz="2000" b="1" dirty="0" smtClean="0"/>
              <a:t> to </a:t>
            </a:r>
            <a:r>
              <a:rPr lang="pl-PL" sz="2000" b="1" dirty="0" err="1" smtClean="0"/>
              <a:t>mixing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probabilities</a:t>
            </a:r>
            <a:endParaRPr lang="en-US" sz="2000" b="1" dirty="0"/>
          </a:p>
        </p:txBody>
      </p:sp>
      <p:grpSp>
        <p:nvGrpSpPr>
          <p:cNvPr id="24" name="Grupa 23"/>
          <p:cNvGrpSpPr/>
          <p:nvPr/>
        </p:nvGrpSpPr>
        <p:grpSpPr>
          <a:xfrm>
            <a:off x="136263" y="3704523"/>
            <a:ext cx="2130316" cy="909229"/>
            <a:chOff x="136263" y="3704523"/>
            <a:chExt cx="2130316" cy="909229"/>
          </a:xfrm>
        </p:grpSpPr>
        <p:sp>
          <p:nvSpPr>
            <p:cNvPr id="14" name="pole tekstowe 13"/>
            <p:cNvSpPr txBox="1"/>
            <p:nvPr/>
          </p:nvSpPr>
          <p:spPr>
            <a:xfrm>
              <a:off x="136263" y="3704523"/>
              <a:ext cx="108012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l-PL" sz="2000" dirty="0" err="1" smtClean="0"/>
                <a:t>Before</a:t>
              </a:r>
              <a:r>
                <a:rPr lang="pl-PL" sz="2000" dirty="0" smtClean="0"/>
                <a:t>:</a:t>
              </a:r>
              <a:endParaRPr lang="en-US" sz="2000" dirty="0"/>
            </a:p>
          </p:txBody>
        </p:sp>
        <p:pic>
          <p:nvPicPr>
            <p:cNvPr id="17" name="Obraz 16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51520" y="4293096"/>
              <a:ext cx="2015059" cy="32065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26" name="Grupa 25"/>
          <p:cNvGrpSpPr/>
          <p:nvPr/>
        </p:nvGrpSpPr>
        <p:grpSpPr>
          <a:xfrm>
            <a:off x="4240719" y="3704523"/>
            <a:ext cx="3648968" cy="909182"/>
            <a:chOff x="4240719" y="3704523"/>
            <a:chExt cx="3648968" cy="909182"/>
          </a:xfrm>
        </p:grpSpPr>
        <p:sp>
          <p:nvSpPr>
            <p:cNvPr id="15" name="pole tekstowe 14"/>
            <p:cNvSpPr txBox="1"/>
            <p:nvPr/>
          </p:nvSpPr>
          <p:spPr>
            <a:xfrm>
              <a:off x="4240719" y="3704523"/>
              <a:ext cx="108012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l-PL" sz="2000" dirty="0" err="1" smtClean="0"/>
                <a:t>After</a:t>
              </a:r>
              <a:r>
                <a:rPr lang="pl-PL" sz="2000" dirty="0" smtClean="0"/>
                <a:t>:</a:t>
              </a:r>
              <a:endParaRPr lang="en-US" sz="2000" dirty="0"/>
            </a:p>
          </p:txBody>
        </p:sp>
        <p:pic>
          <p:nvPicPr>
            <p:cNvPr id="20" name="Obraz 19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355976" y="4293096"/>
              <a:ext cx="3533711" cy="320609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30" name="Grupa 29"/>
          <p:cNvGrpSpPr/>
          <p:nvPr/>
        </p:nvGrpSpPr>
        <p:grpSpPr>
          <a:xfrm>
            <a:off x="122875" y="4653136"/>
            <a:ext cx="8460369" cy="1070980"/>
            <a:chOff x="122875" y="4653136"/>
            <a:chExt cx="8460369" cy="1070980"/>
          </a:xfrm>
        </p:grpSpPr>
        <p:cxnSp>
          <p:nvCxnSpPr>
            <p:cNvPr id="23" name="Łącznik prosty 22"/>
            <p:cNvCxnSpPr/>
            <p:nvPr/>
          </p:nvCxnSpPr>
          <p:spPr>
            <a:xfrm>
              <a:off x="5868144" y="4653136"/>
              <a:ext cx="0" cy="5040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Łącznik prosty 26"/>
            <p:cNvCxnSpPr/>
            <p:nvPr/>
          </p:nvCxnSpPr>
          <p:spPr>
            <a:xfrm flipV="1">
              <a:off x="7812360" y="4653136"/>
              <a:ext cx="0" cy="504056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upa 27"/>
            <p:cNvGrpSpPr/>
            <p:nvPr/>
          </p:nvGrpSpPr>
          <p:grpSpPr>
            <a:xfrm>
              <a:off x="122875" y="4822123"/>
              <a:ext cx="8460369" cy="901993"/>
              <a:chOff x="122875" y="4822123"/>
              <a:chExt cx="8460369" cy="901993"/>
            </a:xfrm>
          </p:grpSpPr>
          <p:sp>
            <p:nvSpPr>
              <p:cNvPr id="21" name="pole tekstowe 20"/>
              <p:cNvSpPr txBox="1"/>
              <p:nvPr/>
            </p:nvSpPr>
            <p:spPr>
              <a:xfrm>
                <a:off x="122875" y="4822123"/>
                <a:ext cx="295232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l-PL" sz="2000" b="1" dirty="0" smtClean="0"/>
                  <a:t>By </a:t>
                </a:r>
                <a:r>
                  <a:rPr lang="pl-PL" sz="2000" b="1" dirty="0" err="1" smtClean="0"/>
                  <a:t>Markov</a:t>
                </a:r>
                <a:r>
                  <a:rPr lang="pl-PL" sz="2000" b="1" dirty="0" smtClean="0"/>
                  <a:t> property….</a:t>
                </a:r>
                <a:endParaRPr lang="en-US" sz="2000" b="1" dirty="0"/>
              </a:p>
            </p:txBody>
          </p:sp>
          <p:cxnSp>
            <p:nvCxnSpPr>
              <p:cNvPr id="25" name="Łącznik prosty 24"/>
              <p:cNvCxnSpPr/>
              <p:nvPr/>
            </p:nvCxnSpPr>
            <p:spPr>
              <a:xfrm>
                <a:off x="5868144" y="5157192"/>
                <a:ext cx="194421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6" name="Obraz 35" descr="TP_tmp.emf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51520" y="5445224"/>
                <a:ext cx="8331724" cy="278892"/>
              </a:xfrm>
              <a:prstGeom prst="rect">
                <a:avLst/>
              </a:prstGeom>
              <a:noFill/>
              <a:ln/>
              <a:effectLst/>
            </p:spPr>
          </p:pic>
        </p:grpSp>
      </p:grpSp>
      <p:grpSp>
        <p:nvGrpSpPr>
          <p:cNvPr id="29" name="Grupa 28"/>
          <p:cNvGrpSpPr/>
          <p:nvPr/>
        </p:nvGrpSpPr>
        <p:grpSpPr>
          <a:xfrm>
            <a:off x="899592" y="5877272"/>
            <a:ext cx="7677484" cy="659895"/>
            <a:chOff x="899592" y="5877272"/>
            <a:chExt cx="7677484" cy="659895"/>
          </a:xfrm>
        </p:grpSpPr>
        <p:pic>
          <p:nvPicPr>
            <p:cNvPr id="38" name="Obraz 37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2674" t="-25816" r="-2674" b="-25816"/>
            <a:stretch>
              <a:fillRect/>
            </a:stretch>
          </p:blipFill>
          <p:spPr bwMode="auto">
            <a:xfrm>
              <a:off x="899592" y="5949280"/>
              <a:ext cx="3546142" cy="52861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</p:pic>
        <p:pic>
          <p:nvPicPr>
            <p:cNvPr id="41" name="Obraz 40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148064" y="5877272"/>
              <a:ext cx="3429012" cy="659895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42" name="Prostokąt 41"/>
          <p:cNvSpPr/>
          <p:nvPr/>
        </p:nvSpPr>
        <p:spPr>
          <a:xfrm>
            <a:off x="0" y="6488668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prstClr val="black"/>
                </a:solidFill>
              </a:rPr>
              <a:t>K</a:t>
            </a:r>
            <a:r>
              <a:rPr lang="pt-BR" dirty="0" smtClean="0">
                <a:solidFill>
                  <a:prstClr val="black"/>
                </a:solidFill>
              </a:rPr>
              <a:t>. </a:t>
            </a:r>
            <a:r>
              <a:rPr lang="pl-PL" dirty="0" smtClean="0">
                <a:solidFill>
                  <a:prstClr val="black"/>
                </a:solidFill>
              </a:rPr>
              <a:t>Matsumoto, </a:t>
            </a:r>
            <a:r>
              <a:rPr lang="pl-PL" dirty="0" smtClean="0"/>
              <a:t>arXiv:1006.0300 (2010)</a:t>
            </a:r>
          </a:p>
          <a:p>
            <a:pPr lvl="0"/>
            <a:endParaRPr lang="pl-PL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62428E-7 C -0.01858 -0.00786 -0.03177 -0.00855 -0.05243 -0.00855 " pathEditMode="relative" ptsTypes="f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3.46821E-7 C -0.00955 -0.00208 -0.01944 -0.00462 -0.02864 -0.00855 C -0.03663 -0.00786 -0.04462 -0.00763 -0.05243 -0.00647 C -0.05555 -0.00601 -0.06042 3.46821E-7 -0.06042 3.46821E-7 " pathEditMode="relative" ptsTypes="fffA">
                                      <p:cBhvr>
                                        <p:cTn id="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Classical</a:t>
            </a: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simulation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of </a:t>
            </a:r>
            <a:r>
              <a:rPr lang="pl-PL" sz="6000" b="1" i="1" dirty="0" smtClean="0">
                <a:latin typeface="+mj-lt"/>
                <a:ea typeface="+mj-ea"/>
                <a:cs typeface="+mj-cs"/>
              </a:rPr>
              <a:t>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channels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used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in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parallel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7164288" y="1268760"/>
            <a:ext cx="1080120" cy="2952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rostokąt 25"/>
          <p:cNvSpPr/>
          <p:nvPr/>
        </p:nvSpPr>
        <p:spPr>
          <a:xfrm>
            <a:off x="5148064" y="1340768"/>
            <a:ext cx="1512168" cy="288032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rostokąt 27"/>
          <p:cNvSpPr/>
          <p:nvPr/>
        </p:nvSpPr>
        <p:spPr>
          <a:xfrm>
            <a:off x="2555776" y="1340768"/>
            <a:ext cx="1872208" cy="288032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rostokąt 28"/>
          <p:cNvSpPr/>
          <p:nvPr/>
        </p:nvSpPr>
        <p:spPr>
          <a:xfrm>
            <a:off x="467544" y="1340768"/>
            <a:ext cx="1512168" cy="2880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Łącznik prosty 29"/>
          <p:cNvCxnSpPr/>
          <p:nvPr/>
        </p:nvCxnSpPr>
        <p:spPr bwMode="auto">
          <a:xfrm>
            <a:off x="2915815" y="1700808"/>
            <a:ext cx="1349557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Prostokąt 30"/>
          <p:cNvSpPr/>
          <p:nvPr/>
        </p:nvSpPr>
        <p:spPr>
          <a:xfrm>
            <a:off x="3203847" y="1412776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2" name="Obraz 31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3401276" y="1484784"/>
            <a:ext cx="409492" cy="374685"/>
          </a:xfrm>
          <a:prstGeom prst="rect">
            <a:avLst/>
          </a:prstGeom>
          <a:noFill/>
          <a:ln/>
          <a:effectLst/>
        </p:spPr>
      </p:pic>
      <p:sp>
        <p:nvSpPr>
          <p:cNvPr id="33" name="Schemat blokowy: opóźnienie 32"/>
          <p:cNvSpPr/>
          <p:nvPr/>
        </p:nvSpPr>
        <p:spPr>
          <a:xfrm>
            <a:off x="5868144" y="2132856"/>
            <a:ext cx="648072" cy="1152128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4" name="Obraz 3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380312" y="2492896"/>
            <a:ext cx="604625" cy="349042"/>
          </a:xfrm>
          <a:prstGeom prst="rect">
            <a:avLst/>
          </a:prstGeom>
          <a:noFill/>
          <a:ln/>
          <a:effectLst/>
        </p:spPr>
      </p:pic>
      <p:pic>
        <p:nvPicPr>
          <p:cNvPr id="39" name="Obraz 3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92080" y="2564904"/>
            <a:ext cx="520308" cy="479547"/>
          </a:xfrm>
          <a:prstGeom prst="rect">
            <a:avLst/>
          </a:prstGeom>
          <a:noFill/>
          <a:ln/>
          <a:effectLst/>
        </p:spPr>
      </p:pic>
      <p:pic>
        <p:nvPicPr>
          <p:cNvPr id="45" name="Obraz 44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940152" y="2564904"/>
            <a:ext cx="432046" cy="360758"/>
          </a:xfrm>
          <a:prstGeom prst="rect">
            <a:avLst/>
          </a:prstGeom>
          <a:noFill/>
          <a:ln/>
          <a:effectLst/>
        </p:spPr>
      </p:pic>
      <p:cxnSp>
        <p:nvCxnSpPr>
          <p:cNvPr id="46" name="Łącznik prosty ze strzałką 45"/>
          <p:cNvCxnSpPr/>
          <p:nvPr/>
        </p:nvCxnSpPr>
        <p:spPr>
          <a:xfrm>
            <a:off x="1979712" y="2708920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ze strzałką 47"/>
          <p:cNvCxnSpPr/>
          <p:nvPr/>
        </p:nvCxnSpPr>
        <p:spPr>
          <a:xfrm>
            <a:off x="4644008" y="2708920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Łącznik prosty ze strzałką 49"/>
          <p:cNvCxnSpPr/>
          <p:nvPr/>
        </p:nvCxnSpPr>
        <p:spPr>
          <a:xfrm>
            <a:off x="6732240" y="2708920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50"/>
          <p:cNvCxnSpPr/>
          <p:nvPr/>
        </p:nvCxnSpPr>
        <p:spPr bwMode="auto">
          <a:xfrm>
            <a:off x="2927242" y="2397223"/>
            <a:ext cx="1338131" cy="23665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Prostokąt 52"/>
          <p:cNvSpPr/>
          <p:nvPr/>
        </p:nvSpPr>
        <p:spPr>
          <a:xfrm>
            <a:off x="3203848" y="2132856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4" name="Obraz 53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3401277" y="2204864"/>
            <a:ext cx="409492" cy="374685"/>
          </a:xfrm>
          <a:prstGeom prst="rect">
            <a:avLst/>
          </a:prstGeom>
          <a:noFill/>
          <a:ln/>
          <a:effectLst/>
        </p:spPr>
      </p:pic>
      <p:cxnSp>
        <p:nvCxnSpPr>
          <p:cNvPr id="55" name="Łącznik prosty 54"/>
          <p:cNvCxnSpPr/>
          <p:nvPr/>
        </p:nvCxnSpPr>
        <p:spPr>
          <a:xfrm>
            <a:off x="3563888" y="2924944"/>
            <a:ext cx="0" cy="43204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55"/>
          <p:cNvCxnSpPr/>
          <p:nvPr/>
        </p:nvCxnSpPr>
        <p:spPr bwMode="auto">
          <a:xfrm>
            <a:off x="2987824" y="3789040"/>
            <a:ext cx="1277549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Prostokąt 56"/>
          <p:cNvSpPr/>
          <p:nvPr/>
        </p:nvSpPr>
        <p:spPr>
          <a:xfrm>
            <a:off x="3203848" y="3501008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8" name="Obraz 57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3401277" y="3573016"/>
            <a:ext cx="409492" cy="374685"/>
          </a:xfrm>
          <a:prstGeom prst="rect">
            <a:avLst/>
          </a:prstGeom>
          <a:noFill/>
          <a:ln/>
          <a:effectLst/>
        </p:spPr>
      </p:pic>
      <p:pic>
        <p:nvPicPr>
          <p:cNvPr id="25" name="Obraz 24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99592" y="2564904"/>
            <a:ext cx="596974" cy="32187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rostokąt 89"/>
          <p:cNvSpPr/>
          <p:nvPr/>
        </p:nvSpPr>
        <p:spPr>
          <a:xfrm>
            <a:off x="2555776" y="1340768"/>
            <a:ext cx="1872208" cy="288032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Łącznik prosty 91"/>
          <p:cNvCxnSpPr/>
          <p:nvPr/>
        </p:nvCxnSpPr>
        <p:spPr bwMode="auto">
          <a:xfrm>
            <a:off x="2915815" y="1700808"/>
            <a:ext cx="1349557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Prostokąt 92"/>
          <p:cNvSpPr/>
          <p:nvPr/>
        </p:nvSpPr>
        <p:spPr>
          <a:xfrm>
            <a:off x="3203847" y="1412776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Classical</a:t>
            </a: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simulation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of </a:t>
            </a:r>
            <a:r>
              <a:rPr lang="pl-PL" sz="6000" b="1" i="1" dirty="0" smtClean="0">
                <a:latin typeface="+mj-lt"/>
                <a:ea typeface="+mj-ea"/>
                <a:cs typeface="+mj-cs"/>
              </a:rPr>
              <a:t>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channels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used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in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parallel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5" name="Obraz 6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/>
          <a:stretch>
            <a:fillRect/>
          </a:stretch>
        </p:blipFill>
        <p:spPr bwMode="auto">
          <a:xfrm>
            <a:off x="3347864" y="1556792"/>
            <a:ext cx="546671" cy="374685"/>
          </a:xfrm>
          <a:prstGeom prst="rect">
            <a:avLst/>
          </a:prstGeom>
          <a:noFill/>
          <a:ln/>
          <a:effectLst/>
        </p:spPr>
      </p:pic>
      <p:cxnSp>
        <p:nvCxnSpPr>
          <p:cNvPr id="68" name="Łącznik prosty 67"/>
          <p:cNvCxnSpPr/>
          <p:nvPr/>
        </p:nvCxnSpPr>
        <p:spPr bwMode="auto">
          <a:xfrm>
            <a:off x="5577886" y="5589240"/>
            <a:ext cx="122636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Prostokąt 68"/>
          <p:cNvSpPr/>
          <p:nvPr/>
        </p:nvSpPr>
        <p:spPr>
          <a:xfrm>
            <a:off x="5793910" y="5301208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75" name="Obraz 74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/>
          <a:stretch>
            <a:fillRect/>
          </a:stretch>
        </p:blipFill>
        <p:spPr bwMode="auto">
          <a:xfrm>
            <a:off x="5940152" y="5373216"/>
            <a:ext cx="511865" cy="477058"/>
          </a:xfrm>
          <a:prstGeom prst="rect">
            <a:avLst/>
          </a:prstGeom>
          <a:noFill/>
          <a:ln/>
          <a:effectLst/>
        </p:spPr>
      </p:pic>
      <p:sp>
        <p:nvSpPr>
          <p:cNvPr id="71" name="pole tekstowe 70"/>
          <p:cNvSpPr txBox="1"/>
          <p:nvPr/>
        </p:nvSpPr>
        <p:spPr>
          <a:xfrm>
            <a:off x="6948264" y="5229200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 smtClean="0"/>
              <a:t>=</a:t>
            </a:r>
            <a:endParaRPr lang="en-US" sz="4400" dirty="0"/>
          </a:p>
        </p:txBody>
      </p:sp>
      <p:cxnSp>
        <p:nvCxnSpPr>
          <p:cNvPr id="72" name="Łącznik prosty 71"/>
          <p:cNvCxnSpPr/>
          <p:nvPr/>
        </p:nvCxnSpPr>
        <p:spPr bwMode="auto">
          <a:xfrm>
            <a:off x="7286936" y="5013176"/>
            <a:ext cx="1440160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Prostokąt 72"/>
          <p:cNvSpPr/>
          <p:nvPr/>
        </p:nvSpPr>
        <p:spPr>
          <a:xfrm>
            <a:off x="7574968" y="4725144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84" name="Obraz 83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7703840" y="4797152"/>
            <a:ext cx="546603" cy="374638"/>
          </a:xfrm>
          <a:prstGeom prst="rect">
            <a:avLst/>
          </a:prstGeom>
          <a:noFill/>
          <a:ln/>
          <a:effectLst/>
        </p:spPr>
      </p:pic>
      <p:pic>
        <p:nvPicPr>
          <p:cNvPr id="77" name="Obraz 7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/>
          <a:srcRect l="-47244" t="-40380" r="-47244" b="-40380"/>
          <a:stretch>
            <a:fillRect/>
          </a:stretch>
        </p:blipFill>
        <p:spPr bwMode="auto">
          <a:xfrm>
            <a:off x="7766271" y="5996566"/>
            <a:ext cx="398203" cy="43301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cxnSp>
        <p:nvCxnSpPr>
          <p:cNvPr id="83" name="Łącznik prosty ze strzałką 82"/>
          <p:cNvCxnSpPr/>
          <p:nvPr/>
        </p:nvCxnSpPr>
        <p:spPr>
          <a:xfrm flipV="1">
            <a:off x="7988399" y="5317186"/>
            <a:ext cx="0" cy="576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Obraz 85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063880" y="5445224"/>
            <a:ext cx="876285" cy="320719"/>
          </a:xfrm>
          <a:prstGeom prst="rect">
            <a:avLst/>
          </a:prstGeom>
          <a:noFill/>
          <a:ln/>
          <a:effectLst/>
        </p:spPr>
      </p:pic>
      <p:sp>
        <p:nvSpPr>
          <p:cNvPr id="87" name="Prostokąt 86"/>
          <p:cNvSpPr/>
          <p:nvPr/>
        </p:nvSpPr>
        <p:spPr>
          <a:xfrm>
            <a:off x="5436096" y="4581128"/>
            <a:ext cx="3528392" cy="194421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Prostokąt 87"/>
          <p:cNvSpPr/>
          <p:nvPr/>
        </p:nvSpPr>
        <p:spPr>
          <a:xfrm>
            <a:off x="7164288" y="1268760"/>
            <a:ext cx="1080120" cy="2952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Prostokąt 88"/>
          <p:cNvSpPr/>
          <p:nvPr/>
        </p:nvSpPr>
        <p:spPr>
          <a:xfrm>
            <a:off x="5148064" y="1340768"/>
            <a:ext cx="1512168" cy="288032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Prostokąt 90"/>
          <p:cNvSpPr/>
          <p:nvPr/>
        </p:nvSpPr>
        <p:spPr>
          <a:xfrm>
            <a:off x="467544" y="1340768"/>
            <a:ext cx="1512168" cy="2880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Schemat blokowy: opóźnienie 94"/>
          <p:cNvSpPr/>
          <p:nvPr/>
        </p:nvSpPr>
        <p:spPr>
          <a:xfrm>
            <a:off x="5868144" y="2132856"/>
            <a:ext cx="648072" cy="1152128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6" name="Obraz 95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380312" y="2492896"/>
            <a:ext cx="604625" cy="349042"/>
          </a:xfrm>
          <a:prstGeom prst="rect">
            <a:avLst/>
          </a:prstGeom>
          <a:noFill/>
          <a:ln/>
          <a:effectLst/>
        </p:spPr>
      </p:pic>
      <p:pic>
        <p:nvPicPr>
          <p:cNvPr id="116" name="Obraz 115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99592" y="2564904"/>
            <a:ext cx="596974" cy="321871"/>
          </a:xfrm>
          <a:prstGeom prst="rect">
            <a:avLst/>
          </a:prstGeom>
          <a:noFill/>
          <a:ln/>
          <a:effectLst/>
        </p:spPr>
      </p:pic>
      <p:pic>
        <p:nvPicPr>
          <p:cNvPr id="98" name="Obraz 97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92080" y="2564904"/>
            <a:ext cx="520308" cy="479547"/>
          </a:xfrm>
          <a:prstGeom prst="rect">
            <a:avLst/>
          </a:prstGeom>
          <a:noFill/>
          <a:ln/>
          <a:effectLst/>
        </p:spPr>
      </p:pic>
      <p:pic>
        <p:nvPicPr>
          <p:cNvPr id="99" name="Obraz 98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 cstate="print"/>
          <a:stretch>
            <a:fillRect/>
          </a:stretch>
        </p:blipFill>
        <p:spPr bwMode="auto">
          <a:xfrm>
            <a:off x="5940152" y="2564904"/>
            <a:ext cx="432046" cy="360758"/>
          </a:xfrm>
          <a:prstGeom prst="rect">
            <a:avLst/>
          </a:prstGeom>
          <a:noFill/>
          <a:ln/>
          <a:effectLst/>
        </p:spPr>
      </p:pic>
      <p:cxnSp>
        <p:nvCxnSpPr>
          <p:cNvPr id="100" name="Łącznik prosty ze strzałką 99"/>
          <p:cNvCxnSpPr/>
          <p:nvPr/>
        </p:nvCxnSpPr>
        <p:spPr>
          <a:xfrm>
            <a:off x="1979712" y="2708920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Łącznik prosty ze strzałką 100"/>
          <p:cNvCxnSpPr/>
          <p:nvPr/>
        </p:nvCxnSpPr>
        <p:spPr>
          <a:xfrm>
            <a:off x="4644008" y="2708920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Łącznik prosty ze strzałką 101"/>
          <p:cNvCxnSpPr/>
          <p:nvPr/>
        </p:nvCxnSpPr>
        <p:spPr>
          <a:xfrm>
            <a:off x="6732240" y="2708920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Łącznik prosty 102"/>
          <p:cNvCxnSpPr/>
          <p:nvPr/>
        </p:nvCxnSpPr>
        <p:spPr bwMode="auto">
          <a:xfrm>
            <a:off x="2927242" y="2397223"/>
            <a:ext cx="1338131" cy="23665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Prostokąt 103"/>
          <p:cNvSpPr/>
          <p:nvPr/>
        </p:nvSpPr>
        <p:spPr>
          <a:xfrm>
            <a:off x="3203848" y="2132856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106" name="Łącznik prosty 105"/>
          <p:cNvCxnSpPr/>
          <p:nvPr/>
        </p:nvCxnSpPr>
        <p:spPr>
          <a:xfrm>
            <a:off x="3563888" y="2924944"/>
            <a:ext cx="0" cy="43204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Łącznik prosty 106"/>
          <p:cNvCxnSpPr/>
          <p:nvPr/>
        </p:nvCxnSpPr>
        <p:spPr bwMode="auto">
          <a:xfrm>
            <a:off x="2987824" y="3789040"/>
            <a:ext cx="1277549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Prostokąt 107"/>
          <p:cNvSpPr/>
          <p:nvPr/>
        </p:nvSpPr>
        <p:spPr>
          <a:xfrm>
            <a:off x="3203848" y="3501008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1" name="Obraz 110" descr="TP_tmp.emf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3331122" y="2204864"/>
            <a:ext cx="580154" cy="375153"/>
          </a:xfrm>
          <a:prstGeom prst="rect">
            <a:avLst/>
          </a:prstGeom>
          <a:noFill/>
          <a:ln/>
          <a:effectLst/>
        </p:spPr>
      </p:pic>
      <p:pic>
        <p:nvPicPr>
          <p:cNvPr id="114" name="Obraz 113" descr="TP_tmp.emf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3241388" y="3573016"/>
            <a:ext cx="649089" cy="374711"/>
          </a:xfrm>
          <a:prstGeom prst="rect">
            <a:avLst/>
          </a:prstGeom>
          <a:noFill/>
          <a:ln/>
          <a:effectLst/>
        </p:spPr>
      </p:pic>
      <p:pic>
        <p:nvPicPr>
          <p:cNvPr id="117" name="Obraz 116" descr="TP_tmp.emf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761" t="-21771" r="-1761" b="-21771"/>
          <a:stretch>
            <a:fillRect/>
          </a:stretch>
        </p:blipFill>
        <p:spPr bwMode="auto">
          <a:xfrm>
            <a:off x="228698" y="4558305"/>
            <a:ext cx="5575123" cy="62523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20" name="Obraz 119" descr="TP_tmp.emf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467544" y="5517232"/>
            <a:ext cx="4318645" cy="31813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rostokąt 89"/>
          <p:cNvSpPr/>
          <p:nvPr/>
        </p:nvSpPr>
        <p:spPr>
          <a:xfrm>
            <a:off x="2555776" y="1340768"/>
            <a:ext cx="1872208" cy="288032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Łącznik prosty 91"/>
          <p:cNvCxnSpPr/>
          <p:nvPr/>
        </p:nvCxnSpPr>
        <p:spPr bwMode="auto">
          <a:xfrm>
            <a:off x="2915815" y="1700808"/>
            <a:ext cx="1349557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Prostokąt 92"/>
          <p:cNvSpPr/>
          <p:nvPr/>
        </p:nvSpPr>
        <p:spPr>
          <a:xfrm>
            <a:off x="3203847" y="1412776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Classical</a:t>
            </a: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simulation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of </a:t>
            </a:r>
            <a:r>
              <a:rPr lang="pl-PL" sz="6000" b="1" i="1" dirty="0" smtClean="0">
                <a:latin typeface="+mj-lt"/>
                <a:ea typeface="+mj-ea"/>
                <a:cs typeface="+mj-cs"/>
              </a:rPr>
              <a:t>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channels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used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in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parallel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5" name="Obraz 6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/>
          <a:stretch>
            <a:fillRect/>
          </a:stretch>
        </p:blipFill>
        <p:spPr bwMode="auto">
          <a:xfrm>
            <a:off x="3347864" y="1556792"/>
            <a:ext cx="546671" cy="374685"/>
          </a:xfrm>
          <a:prstGeom prst="rect">
            <a:avLst/>
          </a:prstGeom>
          <a:noFill/>
          <a:ln/>
          <a:effectLst/>
        </p:spPr>
      </p:pic>
      <p:cxnSp>
        <p:nvCxnSpPr>
          <p:cNvPr id="68" name="Łącznik prosty 67"/>
          <p:cNvCxnSpPr/>
          <p:nvPr/>
        </p:nvCxnSpPr>
        <p:spPr bwMode="auto">
          <a:xfrm>
            <a:off x="5577886" y="5589240"/>
            <a:ext cx="122636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Prostokąt 68"/>
          <p:cNvSpPr/>
          <p:nvPr/>
        </p:nvSpPr>
        <p:spPr>
          <a:xfrm>
            <a:off x="5793910" y="5301208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75" name="Obraz 74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5940152" y="5373216"/>
            <a:ext cx="511865" cy="477058"/>
          </a:xfrm>
          <a:prstGeom prst="rect">
            <a:avLst/>
          </a:prstGeom>
          <a:noFill/>
          <a:ln/>
          <a:effectLst/>
        </p:spPr>
      </p:pic>
      <p:sp>
        <p:nvSpPr>
          <p:cNvPr id="71" name="pole tekstowe 70"/>
          <p:cNvSpPr txBox="1"/>
          <p:nvPr/>
        </p:nvSpPr>
        <p:spPr>
          <a:xfrm>
            <a:off x="6948264" y="5229200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 smtClean="0"/>
              <a:t>=</a:t>
            </a:r>
            <a:endParaRPr lang="en-US" sz="4400" dirty="0"/>
          </a:p>
        </p:txBody>
      </p:sp>
      <p:cxnSp>
        <p:nvCxnSpPr>
          <p:cNvPr id="72" name="Łącznik prosty 71"/>
          <p:cNvCxnSpPr/>
          <p:nvPr/>
        </p:nvCxnSpPr>
        <p:spPr bwMode="auto">
          <a:xfrm>
            <a:off x="7286936" y="5013176"/>
            <a:ext cx="1440160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Prostokąt 72"/>
          <p:cNvSpPr/>
          <p:nvPr/>
        </p:nvSpPr>
        <p:spPr>
          <a:xfrm>
            <a:off x="7574968" y="4725144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84" name="Obraz 83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7703840" y="4797152"/>
            <a:ext cx="546603" cy="374638"/>
          </a:xfrm>
          <a:prstGeom prst="rect">
            <a:avLst/>
          </a:prstGeom>
          <a:noFill/>
          <a:ln/>
          <a:effectLst/>
        </p:spPr>
      </p:pic>
      <p:pic>
        <p:nvPicPr>
          <p:cNvPr id="77" name="Obraz 7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/>
          <a:srcRect l="-47244" t="-40380" r="-47244" b="-40380"/>
          <a:stretch>
            <a:fillRect/>
          </a:stretch>
        </p:blipFill>
        <p:spPr bwMode="auto">
          <a:xfrm>
            <a:off x="7766271" y="5996566"/>
            <a:ext cx="398203" cy="43301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cxnSp>
        <p:nvCxnSpPr>
          <p:cNvPr id="83" name="Łącznik prosty ze strzałką 82"/>
          <p:cNvCxnSpPr/>
          <p:nvPr/>
        </p:nvCxnSpPr>
        <p:spPr>
          <a:xfrm flipV="1">
            <a:off x="7988399" y="5317186"/>
            <a:ext cx="0" cy="576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Obraz 85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063880" y="5445224"/>
            <a:ext cx="876285" cy="320719"/>
          </a:xfrm>
          <a:prstGeom prst="rect">
            <a:avLst/>
          </a:prstGeom>
          <a:noFill/>
          <a:ln/>
          <a:effectLst/>
        </p:spPr>
      </p:pic>
      <p:sp>
        <p:nvSpPr>
          <p:cNvPr id="87" name="Prostokąt 86"/>
          <p:cNvSpPr/>
          <p:nvPr/>
        </p:nvSpPr>
        <p:spPr>
          <a:xfrm>
            <a:off x="5436096" y="4581128"/>
            <a:ext cx="3528392" cy="194421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Prostokąt 87"/>
          <p:cNvSpPr/>
          <p:nvPr/>
        </p:nvSpPr>
        <p:spPr>
          <a:xfrm>
            <a:off x="7164288" y="1268760"/>
            <a:ext cx="1080120" cy="2952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Prostokąt 88"/>
          <p:cNvSpPr/>
          <p:nvPr/>
        </p:nvSpPr>
        <p:spPr>
          <a:xfrm>
            <a:off x="5148064" y="1340768"/>
            <a:ext cx="1512168" cy="288032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Prostokąt 90"/>
          <p:cNvSpPr/>
          <p:nvPr/>
        </p:nvSpPr>
        <p:spPr>
          <a:xfrm>
            <a:off x="467544" y="1340768"/>
            <a:ext cx="1512168" cy="2880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Schemat blokowy: opóźnienie 94"/>
          <p:cNvSpPr/>
          <p:nvPr/>
        </p:nvSpPr>
        <p:spPr>
          <a:xfrm>
            <a:off x="5868144" y="2132856"/>
            <a:ext cx="648072" cy="1152128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6" name="Obraz 95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380312" y="2492896"/>
            <a:ext cx="604625" cy="349042"/>
          </a:xfrm>
          <a:prstGeom prst="rect">
            <a:avLst/>
          </a:prstGeom>
          <a:noFill/>
          <a:ln/>
          <a:effectLst/>
        </p:spPr>
      </p:pic>
      <p:pic>
        <p:nvPicPr>
          <p:cNvPr id="116" name="Obraz 115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99592" y="2564904"/>
            <a:ext cx="596974" cy="321871"/>
          </a:xfrm>
          <a:prstGeom prst="rect">
            <a:avLst/>
          </a:prstGeom>
          <a:noFill/>
          <a:ln/>
          <a:effectLst/>
        </p:spPr>
      </p:pic>
      <p:pic>
        <p:nvPicPr>
          <p:cNvPr id="98" name="Obraz 97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92080" y="2564904"/>
            <a:ext cx="520308" cy="479547"/>
          </a:xfrm>
          <a:prstGeom prst="rect">
            <a:avLst/>
          </a:prstGeom>
          <a:noFill/>
          <a:ln/>
          <a:effectLst/>
        </p:spPr>
      </p:pic>
      <p:pic>
        <p:nvPicPr>
          <p:cNvPr id="99" name="Obraz 98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5940152" y="2564904"/>
            <a:ext cx="432046" cy="360758"/>
          </a:xfrm>
          <a:prstGeom prst="rect">
            <a:avLst/>
          </a:prstGeom>
          <a:noFill/>
          <a:ln/>
          <a:effectLst/>
        </p:spPr>
      </p:pic>
      <p:cxnSp>
        <p:nvCxnSpPr>
          <p:cNvPr id="100" name="Łącznik prosty ze strzałką 99"/>
          <p:cNvCxnSpPr/>
          <p:nvPr/>
        </p:nvCxnSpPr>
        <p:spPr>
          <a:xfrm>
            <a:off x="1979712" y="2708920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Łącznik prosty ze strzałką 100"/>
          <p:cNvCxnSpPr/>
          <p:nvPr/>
        </p:nvCxnSpPr>
        <p:spPr>
          <a:xfrm>
            <a:off x="4644008" y="2708920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Łącznik prosty ze strzałką 101"/>
          <p:cNvCxnSpPr/>
          <p:nvPr/>
        </p:nvCxnSpPr>
        <p:spPr>
          <a:xfrm>
            <a:off x="6732240" y="2708920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Łącznik prosty 102"/>
          <p:cNvCxnSpPr/>
          <p:nvPr/>
        </p:nvCxnSpPr>
        <p:spPr bwMode="auto">
          <a:xfrm>
            <a:off x="2927242" y="2397223"/>
            <a:ext cx="1338131" cy="23665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Prostokąt 103"/>
          <p:cNvSpPr/>
          <p:nvPr/>
        </p:nvSpPr>
        <p:spPr>
          <a:xfrm>
            <a:off x="3203848" y="2132856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106" name="Łącznik prosty 105"/>
          <p:cNvCxnSpPr/>
          <p:nvPr/>
        </p:nvCxnSpPr>
        <p:spPr>
          <a:xfrm>
            <a:off x="3563888" y="2924944"/>
            <a:ext cx="0" cy="43204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Łącznik prosty 106"/>
          <p:cNvCxnSpPr/>
          <p:nvPr/>
        </p:nvCxnSpPr>
        <p:spPr bwMode="auto">
          <a:xfrm>
            <a:off x="2987824" y="3789040"/>
            <a:ext cx="1277549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Prostokąt 107"/>
          <p:cNvSpPr/>
          <p:nvPr/>
        </p:nvSpPr>
        <p:spPr>
          <a:xfrm>
            <a:off x="3203848" y="3501008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1" name="Obraz 110" descr="TP_tmp.emf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3331122" y="2204864"/>
            <a:ext cx="580154" cy="375153"/>
          </a:xfrm>
          <a:prstGeom prst="rect">
            <a:avLst/>
          </a:prstGeom>
          <a:noFill/>
          <a:ln/>
          <a:effectLst/>
        </p:spPr>
      </p:pic>
      <p:pic>
        <p:nvPicPr>
          <p:cNvPr id="114" name="Obraz 113" descr="TP_tmp.emf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3241388" y="3573016"/>
            <a:ext cx="649089" cy="374711"/>
          </a:xfrm>
          <a:prstGeom prst="rect">
            <a:avLst/>
          </a:prstGeom>
          <a:noFill/>
          <a:ln/>
          <a:effectLst/>
        </p:spPr>
      </p:pic>
      <p:pic>
        <p:nvPicPr>
          <p:cNvPr id="38" name="Obraz 37" descr="TP_tmp.emf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131" t="-21771" r="-2131" b="-21771"/>
          <a:stretch>
            <a:fillRect/>
          </a:stretch>
        </p:blipFill>
        <p:spPr bwMode="auto">
          <a:xfrm>
            <a:off x="369386" y="4482970"/>
            <a:ext cx="4802553" cy="64717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20" name="Obraz 119" descr="TP_tmp.emf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 cstate="print"/>
          <a:stretch>
            <a:fillRect/>
          </a:stretch>
        </p:blipFill>
        <p:spPr bwMode="auto">
          <a:xfrm>
            <a:off x="467544" y="5517232"/>
            <a:ext cx="4318645" cy="318135"/>
          </a:xfrm>
          <a:prstGeom prst="rect">
            <a:avLst/>
          </a:prstGeom>
          <a:noFill/>
          <a:ln/>
          <a:effectLst/>
        </p:spPr>
      </p:pic>
      <p:pic>
        <p:nvPicPr>
          <p:cNvPr id="40" name="Obraz 39" descr="TP_tmp.emf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592" t="-25816" r="-1592" b="-25816"/>
          <a:stretch>
            <a:fillRect/>
          </a:stretch>
        </p:blipFill>
        <p:spPr bwMode="auto">
          <a:xfrm>
            <a:off x="323528" y="6021288"/>
            <a:ext cx="5833017" cy="528693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 smtClean="0">
                <a:latin typeface="+mj-lt"/>
                <a:ea typeface="+mj-ea"/>
                <a:cs typeface="+mj-cs"/>
              </a:rPr>
              <a:t>Precision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bounds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thanks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to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classical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simulation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Elipsa 4"/>
          <p:cNvSpPr/>
          <p:nvPr/>
        </p:nvSpPr>
        <p:spPr>
          <a:xfrm>
            <a:off x="3567661" y="1556792"/>
            <a:ext cx="5040560" cy="1728192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ipsa 5"/>
          <p:cNvSpPr/>
          <p:nvPr/>
        </p:nvSpPr>
        <p:spPr>
          <a:xfrm rot="1200000">
            <a:off x="5985707" y="1645524"/>
            <a:ext cx="1296144" cy="102741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a 6"/>
          <p:cNvGrpSpPr/>
          <p:nvPr/>
        </p:nvGrpSpPr>
        <p:grpSpPr>
          <a:xfrm>
            <a:off x="6660232" y="1844824"/>
            <a:ext cx="386004" cy="288032"/>
            <a:chOff x="6660232" y="1844824"/>
            <a:chExt cx="386004" cy="288032"/>
          </a:xfrm>
        </p:grpSpPr>
        <p:sp>
          <p:nvSpPr>
            <p:cNvPr id="8" name="Elipsa 7"/>
            <p:cNvSpPr/>
            <p:nvPr/>
          </p:nvSpPr>
          <p:spPr>
            <a:xfrm>
              <a:off x="6660232" y="2060848"/>
              <a:ext cx="72008" cy="7200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Obraz 8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740566" y="1844824"/>
              <a:ext cx="305670" cy="27968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10" name="Łuk 9"/>
          <p:cNvSpPr/>
          <p:nvPr/>
        </p:nvSpPr>
        <p:spPr>
          <a:xfrm>
            <a:off x="5580112" y="2060848"/>
            <a:ext cx="1512168" cy="936104"/>
          </a:xfrm>
          <a:prstGeom prst="arc">
            <a:avLst>
              <a:gd name="adj1" fmla="val 14758231"/>
              <a:gd name="adj2" fmla="val 2082771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Obraz 1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544" t="-10911" r="-3544" b="-10911"/>
          <a:stretch>
            <a:fillRect/>
          </a:stretch>
        </p:blipFill>
        <p:spPr bwMode="auto">
          <a:xfrm>
            <a:off x="221117" y="2102454"/>
            <a:ext cx="3094374" cy="114343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6" name="Obraz 15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95536" y="1484784"/>
            <a:ext cx="2920370" cy="381000"/>
          </a:xfrm>
          <a:prstGeom prst="rect">
            <a:avLst/>
          </a:prstGeom>
          <a:noFill/>
          <a:ln/>
          <a:effectLst/>
        </p:spPr>
      </p:pic>
      <p:sp>
        <p:nvSpPr>
          <p:cNvPr id="21" name="pole tekstowe 20"/>
          <p:cNvSpPr txBox="1"/>
          <p:nvPr/>
        </p:nvSpPr>
        <p:spPr>
          <a:xfrm>
            <a:off x="251520" y="4005064"/>
            <a:ext cx="84969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2400" dirty="0" smtClean="0"/>
              <a:t> </a:t>
            </a:r>
            <a:r>
              <a:rPr lang="pl-PL" sz="2400" dirty="0" err="1" smtClean="0"/>
              <a:t>Generlic</a:t>
            </a:r>
            <a:r>
              <a:rPr lang="pl-PL" sz="2400" dirty="0" smtClean="0"/>
              <a:t> </a:t>
            </a:r>
            <a:r>
              <a:rPr lang="pl-PL" sz="2400" dirty="0" err="1" smtClean="0"/>
              <a:t>decoherence</a:t>
            </a:r>
            <a:r>
              <a:rPr lang="pl-PL" sz="2400" dirty="0" smtClean="0"/>
              <a:t> model will manifest </a:t>
            </a:r>
            <a:r>
              <a:rPr lang="pl-PL" sz="2400" dirty="0" err="1" smtClean="0"/>
              <a:t>shot</a:t>
            </a:r>
            <a:r>
              <a:rPr lang="pl-PL" sz="2400" dirty="0" smtClean="0"/>
              <a:t> </a:t>
            </a:r>
            <a:r>
              <a:rPr lang="pl-PL" sz="2400" dirty="0" err="1" smtClean="0"/>
              <a:t>noise</a:t>
            </a:r>
            <a:r>
              <a:rPr lang="pl-PL" sz="2400" dirty="0" smtClean="0"/>
              <a:t> </a:t>
            </a:r>
            <a:r>
              <a:rPr lang="pl-PL" sz="2400" dirty="0" err="1" smtClean="0"/>
              <a:t>scaling</a:t>
            </a:r>
            <a:endParaRPr lang="en-US" sz="2400" dirty="0"/>
          </a:p>
        </p:txBody>
      </p:sp>
      <p:sp>
        <p:nvSpPr>
          <p:cNvPr id="22" name="pole tekstowe 21"/>
          <p:cNvSpPr txBox="1"/>
          <p:nvPr/>
        </p:nvSpPr>
        <p:spPr>
          <a:xfrm>
            <a:off x="251520" y="4581128"/>
            <a:ext cx="849694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2400" dirty="0" smtClean="0"/>
              <a:t> To </a:t>
            </a:r>
            <a:r>
              <a:rPr lang="pl-PL" sz="2400" dirty="0" err="1" smtClean="0"/>
              <a:t>get</a:t>
            </a:r>
            <a:r>
              <a:rPr lang="pl-PL" sz="2400" dirty="0" smtClean="0"/>
              <a:t> </a:t>
            </a:r>
            <a:r>
              <a:rPr lang="pl-PL" sz="2400" dirty="0" err="1" smtClean="0"/>
              <a:t>the</a:t>
            </a:r>
            <a:r>
              <a:rPr lang="pl-PL" sz="2400" dirty="0" smtClean="0"/>
              <a:t> </a:t>
            </a:r>
            <a:r>
              <a:rPr lang="pl-PL" sz="2400" dirty="0" err="1" smtClean="0"/>
              <a:t>tighest</a:t>
            </a:r>
            <a:r>
              <a:rPr lang="pl-PL" sz="2400" dirty="0" smtClean="0"/>
              <a:t> </a:t>
            </a:r>
            <a:r>
              <a:rPr lang="pl-PL" sz="2400" dirty="0" err="1" smtClean="0"/>
              <a:t>bound</a:t>
            </a:r>
            <a:r>
              <a:rPr lang="pl-PL" sz="2400" dirty="0" smtClean="0"/>
              <a:t> we </a:t>
            </a:r>
            <a:r>
              <a:rPr lang="pl-PL" sz="2400" dirty="0" err="1" smtClean="0"/>
              <a:t>need</a:t>
            </a:r>
            <a:r>
              <a:rPr lang="pl-PL" sz="2400" dirty="0" smtClean="0"/>
              <a:t> to </a:t>
            </a:r>
            <a:r>
              <a:rPr lang="pl-PL" sz="2400" dirty="0" err="1" smtClean="0"/>
              <a:t>find</a:t>
            </a:r>
            <a:r>
              <a:rPr lang="pl-PL" sz="2400" dirty="0" smtClean="0"/>
              <a:t> </a:t>
            </a:r>
            <a:r>
              <a:rPr lang="pl-PL" sz="2400" dirty="0" err="1" smtClean="0"/>
              <a:t>the</a:t>
            </a:r>
            <a:r>
              <a:rPr lang="pl-PL" sz="2400" dirty="0" smtClean="0"/>
              <a:t> </a:t>
            </a:r>
            <a:r>
              <a:rPr lang="pl-PL" sz="2400" dirty="0" err="1" smtClean="0"/>
              <a:t>classical</a:t>
            </a:r>
            <a:r>
              <a:rPr lang="pl-PL" sz="2400" dirty="0" smtClean="0"/>
              <a:t> </a:t>
            </a:r>
            <a:r>
              <a:rPr lang="pl-PL" sz="2400" dirty="0" err="1" smtClean="0"/>
              <a:t>simulation</a:t>
            </a:r>
            <a:r>
              <a:rPr lang="pl-PL" sz="2400" dirty="0" smtClean="0"/>
              <a:t> </a:t>
            </a:r>
            <a:r>
              <a:rPr lang="pl-PL" sz="2400" dirty="0" err="1" smtClean="0"/>
              <a:t>with</a:t>
            </a:r>
            <a:r>
              <a:rPr lang="pl-PL" sz="2400" dirty="0" smtClean="0"/>
              <a:t> </a:t>
            </a:r>
            <a:r>
              <a:rPr lang="pl-PL" sz="2400" dirty="0" err="1" smtClean="0"/>
              <a:t>lowest</a:t>
            </a:r>
            <a:r>
              <a:rPr lang="pl-PL" sz="2400" dirty="0" smtClean="0"/>
              <a:t> </a:t>
            </a:r>
            <a:r>
              <a:rPr lang="pl-PL" sz="2400" i="1" dirty="0" err="1" smtClean="0"/>
              <a:t>F</a:t>
            </a:r>
            <a:r>
              <a:rPr lang="pl-PL" sz="2400" baseline="-25000" dirty="0" err="1" smtClean="0"/>
              <a:t>cl</a:t>
            </a:r>
            <a:endParaRPr lang="en-US" sz="2400" dirty="0"/>
          </a:p>
        </p:txBody>
      </p:sp>
      <p:grpSp>
        <p:nvGrpSpPr>
          <p:cNvPr id="29" name="Grupa 28"/>
          <p:cNvGrpSpPr/>
          <p:nvPr/>
        </p:nvGrpSpPr>
        <p:grpSpPr>
          <a:xfrm>
            <a:off x="251520" y="1715322"/>
            <a:ext cx="8352928" cy="2247351"/>
            <a:chOff x="251520" y="1715322"/>
            <a:chExt cx="8352928" cy="2247351"/>
          </a:xfrm>
        </p:grpSpPr>
        <p:grpSp>
          <p:nvGrpSpPr>
            <p:cNvPr id="18" name="Grupa 17"/>
            <p:cNvGrpSpPr/>
            <p:nvPr/>
          </p:nvGrpSpPr>
          <p:grpSpPr>
            <a:xfrm>
              <a:off x="251520" y="3501008"/>
              <a:ext cx="8352928" cy="461665"/>
              <a:chOff x="251520" y="3501008"/>
              <a:chExt cx="8352928" cy="461665"/>
            </a:xfrm>
          </p:grpSpPr>
          <p:sp>
            <p:nvSpPr>
              <p:cNvPr id="17" name="pole tekstowe 16"/>
              <p:cNvSpPr txBox="1"/>
              <p:nvPr/>
            </p:nvSpPr>
            <p:spPr>
              <a:xfrm>
                <a:off x="251520" y="3501008"/>
                <a:ext cx="417646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pl-PL" sz="2400" dirty="0" smtClean="0"/>
                  <a:t> For </a:t>
                </a:r>
                <a:r>
                  <a:rPr lang="pl-PL" sz="2400" dirty="0" err="1" smtClean="0"/>
                  <a:t>unitary</a:t>
                </a:r>
                <a:r>
                  <a:rPr lang="pl-PL" sz="2400" dirty="0" smtClean="0"/>
                  <a:t> </a:t>
                </a:r>
                <a:r>
                  <a:rPr lang="pl-PL" sz="2400" dirty="0" err="1" smtClean="0"/>
                  <a:t>channels</a:t>
                </a:r>
                <a:r>
                  <a:rPr lang="pl-PL" sz="2400" dirty="0" smtClean="0"/>
                  <a:t>                    </a:t>
                </a:r>
                <a:endParaRPr lang="en-US" sz="2400" dirty="0"/>
              </a:p>
            </p:txBody>
          </p:sp>
          <p:pic>
            <p:nvPicPr>
              <p:cNvPr id="19" name="Obraz 18" descr="TP_tmp.emf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3203848" y="3573016"/>
                <a:ext cx="1097282" cy="305410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20" name="pole tekstowe 19"/>
              <p:cNvSpPr txBox="1"/>
              <p:nvPr/>
            </p:nvSpPr>
            <p:spPr>
              <a:xfrm>
                <a:off x="4427984" y="3501008"/>
                <a:ext cx="417646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l-PL" sz="2400" dirty="0" smtClean="0"/>
                  <a:t>Heisenberg </a:t>
                </a:r>
                <a:r>
                  <a:rPr lang="pl-PL" sz="2400" dirty="0" err="1" smtClean="0"/>
                  <a:t>scaling</a:t>
                </a:r>
                <a:r>
                  <a:rPr lang="pl-PL" sz="2400" dirty="0" smtClean="0"/>
                  <a:t> </a:t>
                </a:r>
                <a:r>
                  <a:rPr lang="pl-PL" sz="2400" dirty="0" err="1" smtClean="0"/>
                  <a:t>possible</a:t>
                </a:r>
                <a:endParaRPr lang="en-US" sz="2400" dirty="0"/>
              </a:p>
            </p:txBody>
          </p:sp>
        </p:grpSp>
        <p:grpSp>
          <p:nvGrpSpPr>
            <p:cNvPr id="28" name="Grupa 27"/>
            <p:cNvGrpSpPr/>
            <p:nvPr/>
          </p:nvGrpSpPr>
          <p:grpSpPr bwMode="auto">
            <a:xfrm>
              <a:off x="8201428" y="1715322"/>
              <a:ext cx="386003" cy="288032"/>
              <a:chOff x="8201429" y="1715322"/>
              <a:chExt cx="386003" cy="288032"/>
            </a:xfrm>
          </p:grpSpPr>
          <p:sp>
            <p:nvSpPr>
              <p:cNvPr id="24" name="Elipsa 23"/>
              <p:cNvSpPr/>
              <p:nvPr/>
            </p:nvSpPr>
            <p:spPr bwMode="auto">
              <a:xfrm>
                <a:off x="8201429" y="1931346"/>
                <a:ext cx="72008" cy="72008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Obraz 25" descr="TP_tmp.emf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8281762" y="1715322"/>
                <a:ext cx="305670" cy="279688"/>
              </a:xfrm>
              <a:prstGeom prst="rect">
                <a:avLst/>
              </a:prstGeom>
              <a:noFill/>
              <a:ln/>
              <a:effectLst/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 smtClean="0">
                <a:latin typeface="+mj-lt"/>
                <a:ea typeface="+mj-ea"/>
                <a:cs typeface="+mj-cs"/>
              </a:rPr>
              <a:t>The 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„W</a:t>
            </a:r>
            <a:r>
              <a:rPr lang="en-GB" sz="6000" b="1" dirty="0" err="1" smtClean="0">
                <a:latin typeface="+mj-lt"/>
                <a:ea typeface="+mj-ea"/>
                <a:cs typeface="+mj-cs"/>
              </a:rPr>
              <a:t>orst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”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classical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simulation</a:t>
            </a:r>
            <a:endParaRPr kumimoji="0" lang="en-GB" sz="31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9" name="Grupa 38"/>
          <p:cNvGrpSpPr/>
          <p:nvPr/>
        </p:nvGrpSpPr>
        <p:grpSpPr>
          <a:xfrm>
            <a:off x="3567661" y="1556792"/>
            <a:ext cx="5040560" cy="1728192"/>
            <a:chOff x="3567661" y="1556792"/>
            <a:chExt cx="5040560" cy="1728192"/>
          </a:xfrm>
        </p:grpSpPr>
        <p:grpSp>
          <p:nvGrpSpPr>
            <p:cNvPr id="38" name="Grupa 37"/>
            <p:cNvGrpSpPr/>
            <p:nvPr/>
          </p:nvGrpSpPr>
          <p:grpSpPr>
            <a:xfrm>
              <a:off x="3567661" y="1556792"/>
              <a:ext cx="5040560" cy="1728192"/>
              <a:chOff x="3567661" y="1556792"/>
              <a:chExt cx="5040560" cy="1728192"/>
            </a:xfrm>
          </p:grpSpPr>
          <p:sp>
            <p:nvSpPr>
              <p:cNvPr id="42" name="Elipsa 41"/>
              <p:cNvSpPr/>
              <p:nvPr/>
            </p:nvSpPr>
            <p:spPr>
              <a:xfrm>
                <a:off x="3567661" y="1556792"/>
                <a:ext cx="5040560" cy="172819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Obraz 43" descr="TP_tmp.emf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6287991" y="1757189"/>
                <a:ext cx="304801" cy="278893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56" name="Łuk 55"/>
              <p:cNvSpPr/>
              <p:nvPr/>
            </p:nvSpPr>
            <p:spPr>
              <a:xfrm>
                <a:off x="5223845" y="1988840"/>
                <a:ext cx="1512168" cy="936104"/>
              </a:xfrm>
              <a:prstGeom prst="arc">
                <a:avLst>
                  <a:gd name="adj1" fmla="val 14758231"/>
                  <a:gd name="adj2" fmla="val 20827712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Elipsa 44"/>
            <p:cNvSpPr/>
            <p:nvPr/>
          </p:nvSpPr>
          <p:spPr>
            <a:xfrm>
              <a:off x="6295631" y="1998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upa 45"/>
          <p:cNvGrpSpPr/>
          <p:nvPr/>
        </p:nvGrpSpPr>
        <p:grpSpPr>
          <a:xfrm>
            <a:off x="5905540" y="1628800"/>
            <a:ext cx="2674483" cy="3615951"/>
            <a:chOff x="5905540" y="1628800"/>
            <a:chExt cx="2674483" cy="3615951"/>
          </a:xfrm>
        </p:grpSpPr>
        <p:pic>
          <p:nvPicPr>
            <p:cNvPr id="127" name="Obraz 126" descr="TP_tmp.png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905540" y="1628800"/>
              <a:ext cx="254067" cy="126273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24" name="Obraz 123" descr="TP_tmp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490035" y="2204863"/>
              <a:ext cx="253430" cy="201833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30" name="Obraz 129" descr="TP_t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372200" y="4797152"/>
              <a:ext cx="2207823" cy="447599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47" name="Grupa 46"/>
          <p:cNvGrpSpPr/>
          <p:nvPr/>
        </p:nvGrpSpPr>
        <p:grpSpPr>
          <a:xfrm>
            <a:off x="251520" y="1340768"/>
            <a:ext cx="8140675" cy="1440159"/>
            <a:chOff x="251520" y="1340768"/>
            <a:chExt cx="8140675" cy="1440159"/>
          </a:xfrm>
        </p:grpSpPr>
        <p:cxnSp>
          <p:nvCxnSpPr>
            <p:cNvPr id="62" name="Łącznik prosty 61"/>
            <p:cNvCxnSpPr/>
            <p:nvPr/>
          </p:nvCxnSpPr>
          <p:spPr bwMode="auto">
            <a:xfrm>
              <a:off x="5151835" y="1628799"/>
              <a:ext cx="3240360" cy="115212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pole tekstowe 130"/>
            <p:cNvSpPr txBox="1"/>
            <p:nvPr/>
          </p:nvSpPr>
          <p:spPr>
            <a:xfrm>
              <a:off x="251520" y="1340768"/>
              <a:ext cx="374441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l-PL" sz="2000" b="1" dirty="0" smtClean="0"/>
                <a:t>Quantum Fisher </a:t>
              </a:r>
              <a:r>
                <a:rPr lang="pl-PL" sz="2000" b="1" dirty="0" err="1" smtClean="0"/>
                <a:t>Information</a:t>
              </a:r>
              <a:r>
                <a:rPr lang="pl-PL" sz="2000" b="1" dirty="0" smtClean="0"/>
                <a:t> </a:t>
              </a:r>
              <a:r>
                <a:rPr lang="pl-PL" sz="2000" b="1" dirty="0" err="1" smtClean="0"/>
                <a:t>at</a:t>
              </a:r>
              <a:r>
                <a:rPr lang="pl-PL" sz="2000" b="1" dirty="0" smtClean="0"/>
                <a:t> a </a:t>
              </a:r>
              <a:r>
                <a:rPr lang="pl-PL" sz="2000" b="1" dirty="0" err="1" smtClean="0"/>
                <a:t>given</a:t>
              </a:r>
              <a:r>
                <a:rPr lang="pl-PL" sz="2000" b="1" dirty="0" smtClean="0"/>
                <a:t>         </a:t>
              </a:r>
              <a:r>
                <a:rPr lang="pl-PL" sz="2000" b="1" dirty="0" err="1" smtClean="0"/>
                <a:t>depends</a:t>
              </a:r>
              <a:r>
                <a:rPr lang="pl-PL" sz="2000" b="1" dirty="0" smtClean="0"/>
                <a:t> </a:t>
              </a:r>
              <a:r>
                <a:rPr lang="pl-PL" sz="2000" b="1" dirty="0" err="1" smtClean="0"/>
                <a:t>only</a:t>
              </a:r>
              <a:r>
                <a:rPr lang="pl-PL" sz="2000" b="1" dirty="0" smtClean="0"/>
                <a:t> on</a:t>
              </a:r>
              <a:endParaRPr lang="en-US" sz="2000" b="1" dirty="0"/>
            </a:p>
          </p:txBody>
        </p:sp>
        <p:pic>
          <p:nvPicPr>
            <p:cNvPr id="64" name="Obraz 63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115616" y="2276872"/>
              <a:ext cx="381000" cy="34861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8" name="Obraz 67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099600" y="1772816"/>
              <a:ext cx="167975" cy="19653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5" name="Obraz 64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979712" y="2276872"/>
              <a:ext cx="729618" cy="34861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43" name="Grupa 42"/>
          <p:cNvGrpSpPr/>
          <p:nvPr/>
        </p:nvGrpSpPr>
        <p:grpSpPr>
          <a:xfrm>
            <a:off x="179512" y="1412775"/>
            <a:ext cx="8964488" cy="3791665"/>
            <a:chOff x="179512" y="1412775"/>
            <a:chExt cx="8964488" cy="3791665"/>
          </a:xfrm>
        </p:grpSpPr>
        <p:pic>
          <p:nvPicPr>
            <p:cNvPr id="114" name="Obraz 113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706502" y="1412775"/>
              <a:ext cx="331369" cy="203097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19" name="Obraz 118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451549" y="2780926"/>
              <a:ext cx="330106" cy="278384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60" name="Elipsa 59"/>
            <p:cNvSpPr/>
            <p:nvPr/>
          </p:nvSpPr>
          <p:spPr bwMode="auto">
            <a:xfrm>
              <a:off x="5096796" y="1585169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Elipsa 60"/>
            <p:cNvSpPr/>
            <p:nvPr/>
          </p:nvSpPr>
          <p:spPr bwMode="auto">
            <a:xfrm>
              <a:off x="8333213" y="2742258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upa 39"/>
            <p:cNvGrpSpPr/>
            <p:nvPr/>
          </p:nvGrpSpPr>
          <p:grpSpPr>
            <a:xfrm>
              <a:off x="179512" y="4293096"/>
              <a:ext cx="8964488" cy="911344"/>
              <a:chOff x="179512" y="4293096"/>
              <a:chExt cx="8964488" cy="911344"/>
            </a:xfrm>
          </p:grpSpPr>
          <p:sp>
            <p:nvSpPr>
              <p:cNvPr id="72" name="pole tekstowe 24"/>
              <p:cNvSpPr txBox="1"/>
              <p:nvPr/>
            </p:nvSpPr>
            <p:spPr bwMode="auto">
              <a:xfrm>
                <a:off x="179512" y="4293096"/>
                <a:ext cx="896448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l-PL" sz="2000" b="1" dirty="0" err="1" smtClean="0"/>
                  <a:t>The</a:t>
                </a:r>
                <a:r>
                  <a:rPr lang="pl-PL" sz="2000" b="1" dirty="0" smtClean="0"/>
                  <a:t> „</a:t>
                </a:r>
                <a:r>
                  <a:rPr lang="pl-PL" sz="2000" b="1" dirty="0" err="1" smtClean="0"/>
                  <a:t>worst</a:t>
                </a:r>
                <a:r>
                  <a:rPr lang="pl-PL" sz="2000" b="1" dirty="0" smtClean="0"/>
                  <a:t>” </a:t>
                </a:r>
                <a:r>
                  <a:rPr lang="pl-PL" sz="2000" b="1" dirty="0" err="1" smtClean="0"/>
                  <a:t>classical</a:t>
                </a:r>
                <a:r>
                  <a:rPr lang="pl-PL" sz="2000" b="1" dirty="0" smtClean="0"/>
                  <a:t> </a:t>
                </a:r>
                <a:r>
                  <a:rPr lang="pl-PL" sz="2000" b="1" dirty="0" err="1" smtClean="0"/>
                  <a:t>simulation</a:t>
                </a:r>
                <a:r>
                  <a:rPr lang="pl-PL" sz="2000" b="1" dirty="0" smtClean="0"/>
                  <a:t>:</a:t>
                </a:r>
                <a:endParaRPr lang="en-US" sz="2000" b="1" dirty="0"/>
              </a:p>
            </p:txBody>
          </p:sp>
          <p:pic>
            <p:nvPicPr>
              <p:cNvPr id="73" name="Obraz 72" descr="TP_tmp.emf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2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899592" y="4869160"/>
                <a:ext cx="4470968" cy="335280"/>
              </a:xfrm>
              <a:prstGeom prst="rect">
                <a:avLst/>
              </a:prstGeom>
              <a:noFill/>
              <a:ln/>
              <a:effectLst/>
            </p:spPr>
          </p:pic>
        </p:grpSp>
      </p:grpSp>
      <p:sp>
        <p:nvSpPr>
          <p:cNvPr id="75" name="pole tekstowe 24"/>
          <p:cNvSpPr txBox="1"/>
          <p:nvPr/>
        </p:nvSpPr>
        <p:spPr bwMode="auto">
          <a:xfrm>
            <a:off x="179512" y="6237312"/>
            <a:ext cx="896448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Works for     </a:t>
            </a:r>
            <a:r>
              <a:rPr lang="pl-PL" sz="2000" b="1" dirty="0" err="1" smtClean="0"/>
              <a:t>non-extremal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channels</a:t>
            </a:r>
            <a:endParaRPr lang="en-US" sz="2000" b="1" dirty="0"/>
          </a:p>
        </p:txBody>
      </p:sp>
      <p:pic>
        <p:nvPicPr>
          <p:cNvPr id="76" name="Obraz 7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371789" y="6380719"/>
            <a:ext cx="167975" cy="196531"/>
          </a:xfrm>
          <a:prstGeom prst="rect">
            <a:avLst/>
          </a:prstGeom>
          <a:noFill/>
          <a:ln/>
          <a:effectLst/>
        </p:spPr>
      </p:pic>
      <p:grpSp>
        <p:nvGrpSpPr>
          <p:cNvPr id="67" name="Grupa 66"/>
          <p:cNvGrpSpPr/>
          <p:nvPr/>
        </p:nvGrpSpPr>
        <p:grpSpPr>
          <a:xfrm>
            <a:off x="207707" y="1965003"/>
            <a:ext cx="8964488" cy="2159453"/>
            <a:chOff x="207707" y="1965003"/>
            <a:chExt cx="8964488" cy="2159453"/>
          </a:xfrm>
        </p:grpSpPr>
        <p:grpSp>
          <p:nvGrpSpPr>
            <p:cNvPr id="58" name="Grupa 57"/>
            <p:cNvGrpSpPr/>
            <p:nvPr/>
          </p:nvGrpSpPr>
          <p:grpSpPr>
            <a:xfrm>
              <a:off x="207707" y="1988840"/>
              <a:ext cx="8964488" cy="2135616"/>
              <a:chOff x="207707" y="1988840"/>
              <a:chExt cx="8964488" cy="2135616"/>
            </a:xfrm>
          </p:grpSpPr>
          <p:grpSp>
            <p:nvGrpSpPr>
              <p:cNvPr id="36" name="Grupa 35"/>
              <p:cNvGrpSpPr/>
              <p:nvPr/>
            </p:nvGrpSpPr>
            <p:grpSpPr>
              <a:xfrm>
                <a:off x="207707" y="3297560"/>
                <a:ext cx="8964488" cy="826896"/>
                <a:chOff x="207707" y="3297560"/>
                <a:chExt cx="8964488" cy="826896"/>
              </a:xfrm>
            </p:grpSpPr>
            <p:sp>
              <p:nvSpPr>
                <p:cNvPr id="66" name="pole tekstowe 24"/>
                <p:cNvSpPr txBox="1"/>
                <p:nvPr/>
              </p:nvSpPr>
              <p:spPr bwMode="auto">
                <a:xfrm>
                  <a:off x="207707" y="3297560"/>
                  <a:ext cx="8964488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2000" b="1" dirty="0" err="1" smtClean="0"/>
                    <a:t>It</a:t>
                  </a:r>
                  <a:r>
                    <a:rPr lang="pl-PL" sz="2000" b="1" dirty="0" smtClean="0"/>
                    <a:t> </a:t>
                  </a:r>
                  <a:r>
                    <a:rPr lang="pl-PL" sz="2000" b="1" dirty="0" err="1" smtClean="0"/>
                    <a:t>is</a:t>
                  </a:r>
                  <a:r>
                    <a:rPr lang="pl-PL" sz="2000" b="1" dirty="0" smtClean="0"/>
                    <a:t> </a:t>
                  </a:r>
                  <a:r>
                    <a:rPr lang="pl-PL" sz="2000" b="1" dirty="0" err="1" smtClean="0"/>
                    <a:t>enough</a:t>
                  </a:r>
                  <a:r>
                    <a:rPr lang="pl-PL" sz="2000" b="1" dirty="0" smtClean="0"/>
                    <a:t> to </a:t>
                  </a:r>
                  <a:r>
                    <a:rPr lang="pl-PL" sz="2000" b="1" dirty="0" err="1" smtClean="0"/>
                    <a:t>analize,,local</a:t>
                  </a:r>
                  <a:r>
                    <a:rPr lang="pl-PL" sz="2000" b="1" dirty="0" smtClean="0"/>
                    <a:t> </a:t>
                  </a:r>
                  <a:r>
                    <a:rPr lang="pl-PL" sz="2000" b="1" dirty="0" err="1" smtClean="0"/>
                    <a:t>classical</a:t>
                  </a:r>
                  <a:r>
                    <a:rPr lang="pl-PL" sz="2000" b="1" dirty="0" smtClean="0"/>
                    <a:t> </a:t>
                  </a:r>
                  <a:r>
                    <a:rPr lang="pl-PL" sz="2000" b="1" dirty="0" err="1" smtClean="0"/>
                    <a:t>simulation</a:t>
                  </a:r>
                  <a:r>
                    <a:rPr lang="pl-PL" sz="2000" b="1" dirty="0" smtClean="0"/>
                    <a:t>’’:</a:t>
                  </a:r>
                  <a:endParaRPr lang="en-US" sz="2000" b="1" dirty="0"/>
                </a:p>
              </p:txBody>
            </p:sp>
            <p:pic>
              <p:nvPicPr>
                <p:cNvPr id="70" name="Obraz 69" descr="TP_tmp.emf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2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 bwMode="auto">
                <a:xfrm>
                  <a:off x="2739580" y="3789040"/>
                  <a:ext cx="3828788" cy="335416"/>
                </a:xfrm>
                <a:prstGeom prst="rect">
                  <a:avLst/>
                </a:prstGeom>
                <a:noFill/>
                <a:ln/>
                <a:effectLst/>
              </p:spPr>
            </p:pic>
          </p:grpSp>
          <p:pic>
            <p:nvPicPr>
              <p:cNvPr id="48" name="Obraz 47" descr="TP_tmp.emf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2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5292080" y="1988840"/>
                <a:ext cx="628878" cy="255743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49" name="Obraz 48" descr="TP_tmp.emf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6444208" y="2276872"/>
                <a:ext cx="652638" cy="255744"/>
              </a:xfrm>
              <a:prstGeom prst="rect">
                <a:avLst/>
              </a:prstGeom>
              <a:noFill/>
              <a:ln/>
              <a:effectLst/>
            </p:spPr>
          </p:pic>
        </p:grpSp>
        <p:sp>
          <p:nvSpPr>
            <p:cNvPr id="59" name="Elipsa 58"/>
            <p:cNvSpPr/>
            <p:nvPr/>
          </p:nvSpPr>
          <p:spPr bwMode="auto">
            <a:xfrm>
              <a:off x="5786416" y="1965003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Elipsa 62"/>
            <p:cNvSpPr/>
            <p:nvPr/>
          </p:nvSpPr>
          <p:spPr bwMode="auto">
            <a:xfrm>
              <a:off x="6660232" y="227687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upa 50"/>
          <p:cNvGrpSpPr/>
          <p:nvPr/>
        </p:nvGrpSpPr>
        <p:grpSpPr bwMode="auto">
          <a:xfrm>
            <a:off x="3381196" y="5445223"/>
            <a:ext cx="5801477" cy="1412777"/>
            <a:chOff x="3342523" y="5445223"/>
            <a:chExt cx="5801477" cy="1412777"/>
          </a:xfrm>
        </p:grpSpPr>
        <p:pic>
          <p:nvPicPr>
            <p:cNvPr id="41" name="Obraz 40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342523" y="5445223"/>
              <a:ext cx="2292409" cy="739259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pic>
        <p:sp>
          <p:nvSpPr>
            <p:cNvPr id="71" name="Prostokąt 70"/>
            <p:cNvSpPr/>
            <p:nvPr/>
          </p:nvSpPr>
          <p:spPr bwMode="auto">
            <a:xfrm>
              <a:off x="4644008" y="6519446"/>
              <a:ext cx="449999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dirty="0" smtClean="0">
                  <a:solidFill>
                    <a:prstClr val="black"/>
                  </a:solidFill>
                </a:rPr>
                <a:t>RDD,</a:t>
              </a:r>
              <a:r>
                <a:rPr 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pl-PL" sz="1600" dirty="0" smtClean="0">
                  <a:solidFill>
                    <a:prstClr val="black"/>
                  </a:solidFill>
                </a:rPr>
                <a:t>M. Guta, J. </a:t>
              </a:r>
              <a:r>
                <a:rPr lang="pl-PL" sz="1600" dirty="0" err="1" smtClean="0">
                  <a:solidFill>
                    <a:prstClr val="black"/>
                  </a:solidFill>
                </a:rPr>
                <a:t>Kolodynski</a:t>
              </a:r>
              <a:r>
                <a:rPr lang="pl-PL" sz="1600" dirty="0" smtClean="0">
                  <a:solidFill>
                    <a:prstClr val="black"/>
                  </a:solidFill>
                </a:rPr>
                <a:t>, </a:t>
              </a:r>
              <a:r>
                <a:rPr lang="pl-PL" sz="1600" dirty="0" smtClean="0"/>
                <a:t>arXiv:1201.3940 </a:t>
              </a:r>
              <a:r>
                <a:rPr lang="pl-PL" sz="1600" dirty="0" smtClean="0">
                  <a:solidFill>
                    <a:prstClr val="black"/>
                  </a:solidFill>
                </a:rPr>
                <a:t>(2012)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 err="1" smtClean="0">
                <a:latin typeface="+mj-lt"/>
                <a:ea typeface="+mj-ea"/>
                <a:cs typeface="+mj-cs"/>
              </a:rPr>
              <a:t>Dephasing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: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derivation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of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the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bound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in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60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seconds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!</a:t>
            </a:r>
            <a:endParaRPr kumimoji="0" lang="en-GB" sz="31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Grupa 4"/>
          <p:cNvGrpSpPr/>
          <p:nvPr/>
        </p:nvGrpSpPr>
        <p:grpSpPr>
          <a:xfrm>
            <a:off x="805570" y="1340767"/>
            <a:ext cx="2543640" cy="828032"/>
            <a:chOff x="5997758" y="4941168"/>
            <a:chExt cx="2543640" cy="828032"/>
          </a:xfrm>
        </p:grpSpPr>
        <p:pic>
          <p:nvPicPr>
            <p:cNvPr id="6" name="Obraz 5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25096" y="5330010"/>
              <a:ext cx="178298" cy="202681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7" name="Elipsa 6"/>
            <p:cNvSpPr/>
            <p:nvPr/>
          </p:nvSpPr>
          <p:spPr>
            <a:xfrm>
              <a:off x="7365910" y="5185995"/>
              <a:ext cx="540000" cy="54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000" h="46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Łącznik prosty ze strzałką 7"/>
            <p:cNvCxnSpPr/>
            <p:nvPr/>
          </p:nvCxnSpPr>
          <p:spPr>
            <a:xfrm>
              <a:off x="7941974" y="5402019"/>
              <a:ext cx="172819" cy="95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ipsa 8"/>
            <p:cNvSpPr/>
            <p:nvPr/>
          </p:nvSpPr>
          <p:spPr>
            <a:xfrm>
              <a:off x="8157998" y="5185995"/>
              <a:ext cx="383400" cy="54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630" h="46863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lipsa 9"/>
            <p:cNvSpPr/>
            <p:nvPr/>
          </p:nvSpPr>
          <p:spPr>
            <a:xfrm>
              <a:off x="6084168" y="5229200"/>
              <a:ext cx="540000" cy="54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000" h="46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Łuk 10"/>
            <p:cNvSpPr/>
            <p:nvPr/>
          </p:nvSpPr>
          <p:spPr>
            <a:xfrm>
              <a:off x="5997758" y="5185995"/>
              <a:ext cx="734482" cy="216024"/>
            </a:xfrm>
            <a:prstGeom prst="arc">
              <a:avLst>
                <a:gd name="adj1" fmla="val 8176016"/>
                <a:gd name="adj2" fmla="val 2201711"/>
              </a:avLst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Obraz 11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956376" y="5157192"/>
              <a:ext cx="144016" cy="16849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3" name="Obraz 53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300192" y="4941168"/>
              <a:ext cx="167640" cy="196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pole tekstowe 13"/>
          <p:cNvSpPr txBox="1"/>
          <p:nvPr/>
        </p:nvSpPr>
        <p:spPr>
          <a:xfrm>
            <a:off x="1453642" y="1052735"/>
            <a:ext cx="1255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dephasing</a:t>
            </a:r>
            <a:endParaRPr lang="en-US" sz="2000" dirty="0"/>
          </a:p>
        </p:txBody>
      </p:sp>
      <p:pic>
        <p:nvPicPr>
          <p:cNvPr id="16" name="Obraz 1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33562" y="2348879"/>
            <a:ext cx="3284869" cy="789897"/>
          </a:xfrm>
          <a:prstGeom prst="rect">
            <a:avLst/>
          </a:prstGeom>
          <a:noFill/>
          <a:ln/>
          <a:effectLst/>
        </p:spPr>
      </p:pic>
      <p:pic>
        <p:nvPicPr>
          <p:cNvPr id="21" name="Obraz 2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644008" y="1556792"/>
            <a:ext cx="2423623" cy="593905"/>
          </a:xfrm>
          <a:prstGeom prst="rect">
            <a:avLst/>
          </a:prstGeom>
          <a:noFill/>
          <a:ln/>
          <a:effectLst/>
        </p:spPr>
      </p:pic>
      <p:pic>
        <p:nvPicPr>
          <p:cNvPr id="24" name="Obraz 23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644008" y="2276872"/>
            <a:ext cx="2606045" cy="593905"/>
          </a:xfrm>
          <a:prstGeom prst="rect">
            <a:avLst/>
          </a:prstGeom>
          <a:noFill/>
          <a:ln/>
          <a:effectLst/>
        </p:spPr>
      </p:pic>
      <p:sp>
        <p:nvSpPr>
          <p:cNvPr id="27" name="pole tekstowe 26"/>
          <p:cNvSpPr txBox="1"/>
          <p:nvPr/>
        </p:nvSpPr>
        <p:spPr>
          <a:xfrm>
            <a:off x="373522" y="3212975"/>
            <a:ext cx="8770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err="1" smtClean="0"/>
              <a:t>Choi-Jamiołkowski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isomorphism</a:t>
            </a:r>
            <a:r>
              <a:rPr lang="pl-PL" sz="2000" b="1" dirty="0" smtClean="0"/>
              <a:t> </a:t>
            </a:r>
            <a:r>
              <a:rPr lang="pl-PL" sz="2000" b="1" dirty="0" smtClean="0"/>
              <a:t>(</a:t>
            </a:r>
            <a:r>
              <a:rPr lang="pl-PL" sz="2000" dirty="0" err="1" smtClean="0"/>
              <a:t>positivie</a:t>
            </a:r>
            <a:r>
              <a:rPr lang="pl-PL" sz="2000" dirty="0" smtClean="0"/>
              <a:t> </a:t>
            </a:r>
            <a:r>
              <a:rPr lang="pl-PL" sz="2000" dirty="0" err="1" smtClean="0"/>
              <a:t>operators</a:t>
            </a:r>
            <a:r>
              <a:rPr lang="pl-PL" sz="2000" dirty="0" smtClean="0"/>
              <a:t> </a:t>
            </a:r>
            <a:r>
              <a:rPr lang="pl-PL" sz="2000" dirty="0" err="1" smtClean="0"/>
              <a:t>correspond</a:t>
            </a:r>
            <a:r>
              <a:rPr lang="pl-PL" sz="2000" dirty="0" smtClean="0"/>
              <a:t> to </a:t>
            </a:r>
            <a:r>
              <a:rPr lang="pl-PL" sz="2000" dirty="0" err="1" smtClean="0"/>
              <a:t>physical</a:t>
            </a:r>
            <a:r>
              <a:rPr lang="pl-PL" sz="2000" dirty="0" smtClean="0"/>
              <a:t> </a:t>
            </a:r>
            <a:r>
              <a:rPr lang="pl-PL" sz="2000" dirty="0" err="1" smtClean="0"/>
              <a:t>maps</a:t>
            </a:r>
            <a:r>
              <a:rPr lang="pl-PL" sz="2000" dirty="0" smtClean="0"/>
              <a:t>)</a:t>
            </a:r>
            <a:endParaRPr lang="en-US" sz="2000" dirty="0" smtClean="0"/>
          </a:p>
        </p:txBody>
      </p:sp>
      <p:pic>
        <p:nvPicPr>
          <p:cNvPr id="31" name="Obraz 30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89546" y="3861047"/>
            <a:ext cx="2470532" cy="305569"/>
          </a:xfrm>
          <a:prstGeom prst="rect">
            <a:avLst/>
          </a:prstGeom>
          <a:noFill/>
          <a:ln/>
          <a:effectLst/>
        </p:spPr>
      </p:pic>
      <p:pic>
        <p:nvPicPr>
          <p:cNvPr id="34" name="Obraz 33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563888" y="3789040"/>
            <a:ext cx="1884230" cy="560838"/>
          </a:xfrm>
          <a:prstGeom prst="rect">
            <a:avLst/>
          </a:prstGeom>
          <a:noFill/>
          <a:ln/>
          <a:effectLst/>
        </p:spPr>
      </p:pic>
      <p:pic>
        <p:nvPicPr>
          <p:cNvPr id="39" name="Obraz 38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17539" y="4725144"/>
            <a:ext cx="3154687" cy="1120599"/>
          </a:xfrm>
          <a:prstGeom prst="rect">
            <a:avLst/>
          </a:prstGeom>
          <a:noFill/>
          <a:ln/>
          <a:effectLst/>
        </p:spPr>
      </p:pic>
      <p:grpSp>
        <p:nvGrpSpPr>
          <p:cNvPr id="58" name="Grupa 57"/>
          <p:cNvGrpSpPr/>
          <p:nvPr/>
        </p:nvGrpSpPr>
        <p:grpSpPr>
          <a:xfrm>
            <a:off x="5990146" y="3861047"/>
            <a:ext cx="2750245" cy="737630"/>
            <a:chOff x="5990146" y="3861047"/>
            <a:chExt cx="2750245" cy="737630"/>
          </a:xfrm>
        </p:grpSpPr>
        <p:pic>
          <p:nvPicPr>
            <p:cNvPr id="42" name="Obraz 41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990146" y="3861047"/>
              <a:ext cx="2750245" cy="25516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43" name="Obraz 42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278178" y="4293095"/>
              <a:ext cx="2241448" cy="305582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59" name="Prostokąt 58"/>
          <p:cNvSpPr/>
          <p:nvPr/>
        </p:nvSpPr>
        <p:spPr>
          <a:xfrm>
            <a:off x="4644008" y="6519446"/>
            <a:ext cx="4499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solidFill>
                  <a:prstClr val="black"/>
                </a:solidFill>
              </a:rPr>
              <a:t>RDD,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pl-PL" sz="1600" dirty="0" smtClean="0">
                <a:solidFill>
                  <a:prstClr val="black"/>
                </a:solidFill>
              </a:rPr>
              <a:t>M. Guta, J. </a:t>
            </a:r>
            <a:r>
              <a:rPr lang="pl-PL" sz="1600" dirty="0" err="1" smtClean="0">
                <a:solidFill>
                  <a:prstClr val="black"/>
                </a:solidFill>
              </a:rPr>
              <a:t>Kolodynski</a:t>
            </a:r>
            <a:r>
              <a:rPr lang="pl-PL" sz="1600" dirty="0" smtClean="0">
                <a:solidFill>
                  <a:prstClr val="black"/>
                </a:solidFill>
              </a:rPr>
              <a:t>, </a:t>
            </a:r>
            <a:r>
              <a:rPr lang="pl-PL" sz="1600" dirty="0" smtClean="0"/>
              <a:t>arXiv:1201.3940 </a:t>
            </a:r>
            <a:r>
              <a:rPr lang="pl-PL" sz="1600" dirty="0" smtClean="0">
                <a:solidFill>
                  <a:prstClr val="black"/>
                </a:solidFill>
              </a:rPr>
              <a:t>(2012)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 err="1" smtClean="0">
                <a:latin typeface="+mj-lt"/>
                <a:ea typeface="+mj-ea"/>
                <a:cs typeface="+mj-cs"/>
              </a:rPr>
              <a:t>Dephasing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: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derivation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of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the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bound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in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60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seconds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!</a:t>
            </a:r>
            <a:endParaRPr kumimoji="0" lang="en-GB" sz="31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upa 4"/>
          <p:cNvGrpSpPr/>
          <p:nvPr/>
        </p:nvGrpSpPr>
        <p:grpSpPr>
          <a:xfrm>
            <a:off x="805570" y="1340768"/>
            <a:ext cx="2543640" cy="828032"/>
            <a:chOff x="5997758" y="4941168"/>
            <a:chExt cx="2543640" cy="828032"/>
          </a:xfrm>
        </p:grpSpPr>
        <p:pic>
          <p:nvPicPr>
            <p:cNvPr id="6" name="Obraz 5" descr="TP_tmp.emf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25096" y="5330010"/>
              <a:ext cx="178298" cy="202681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7" name="Elipsa 6"/>
            <p:cNvSpPr/>
            <p:nvPr/>
          </p:nvSpPr>
          <p:spPr>
            <a:xfrm>
              <a:off x="7365910" y="5185995"/>
              <a:ext cx="540000" cy="54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000" h="46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Łącznik prosty ze strzałką 7"/>
            <p:cNvCxnSpPr/>
            <p:nvPr/>
          </p:nvCxnSpPr>
          <p:spPr>
            <a:xfrm>
              <a:off x="7941974" y="5402019"/>
              <a:ext cx="172819" cy="95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ipsa 8"/>
            <p:cNvSpPr/>
            <p:nvPr/>
          </p:nvSpPr>
          <p:spPr>
            <a:xfrm>
              <a:off x="8157998" y="5185995"/>
              <a:ext cx="383400" cy="54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630" h="46863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lipsa 9"/>
            <p:cNvSpPr/>
            <p:nvPr/>
          </p:nvSpPr>
          <p:spPr>
            <a:xfrm>
              <a:off x="6084168" y="5229200"/>
              <a:ext cx="540000" cy="54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000" h="46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Łuk 10"/>
            <p:cNvSpPr/>
            <p:nvPr/>
          </p:nvSpPr>
          <p:spPr>
            <a:xfrm>
              <a:off x="5997758" y="5185995"/>
              <a:ext cx="734482" cy="216024"/>
            </a:xfrm>
            <a:prstGeom prst="arc">
              <a:avLst>
                <a:gd name="adj1" fmla="val 8176016"/>
                <a:gd name="adj2" fmla="val 2201711"/>
              </a:avLst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Obraz 11" descr="TP_tmp.emf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956376" y="5157192"/>
              <a:ext cx="144016" cy="16849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3" name="Obraz 53" descr="TP_tmp.emf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300192" y="4941168"/>
              <a:ext cx="167640" cy="196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pole tekstowe 13"/>
          <p:cNvSpPr txBox="1"/>
          <p:nvPr/>
        </p:nvSpPr>
        <p:spPr>
          <a:xfrm>
            <a:off x="1453642" y="1052736"/>
            <a:ext cx="1255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dephasing</a:t>
            </a:r>
            <a:endParaRPr lang="en-US" sz="2000" dirty="0"/>
          </a:p>
        </p:txBody>
      </p:sp>
      <p:pic>
        <p:nvPicPr>
          <p:cNvPr id="16" name="Obraz 1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33562" y="2348880"/>
            <a:ext cx="3284869" cy="789897"/>
          </a:xfrm>
          <a:prstGeom prst="rect">
            <a:avLst/>
          </a:prstGeom>
          <a:noFill/>
          <a:ln/>
          <a:effectLst/>
        </p:spPr>
      </p:pic>
      <p:sp>
        <p:nvSpPr>
          <p:cNvPr id="27" name="pole tekstowe 26"/>
          <p:cNvSpPr txBox="1"/>
          <p:nvPr/>
        </p:nvSpPr>
        <p:spPr>
          <a:xfrm>
            <a:off x="373522" y="3212976"/>
            <a:ext cx="8770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err="1" smtClean="0"/>
              <a:t>Choi-Jamiołkowski</a:t>
            </a:r>
            <a:r>
              <a:rPr lang="pl-PL" sz="2000" b="1" dirty="0" smtClean="0"/>
              <a:t> </a:t>
            </a:r>
            <a:r>
              <a:rPr lang="pl-PL" sz="2000" b="1" smtClean="0"/>
              <a:t>isomorphism</a:t>
            </a:r>
            <a:r>
              <a:rPr lang="pl-PL" sz="2000" b="1" dirty="0" smtClean="0"/>
              <a:t> </a:t>
            </a:r>
            <a:r>
              <a:rPr lang="pl-PL" sz="2000" b="1" dirty="0" smtClean="0"/>
              <a:t>(</a:t>
            </a:r>
            <a:r>
              <a:rPr lang="pl-PL" sz="2000" dirty="0" err="1" smtClean="0"/>
              <a:t>positivie</a:t>
            </a:r>
            <a:r>
              <a:rPr lang="pl-PL" sz="2000" dirty="0" smtClean="0"/>
              <a:t> </a:t>
            </a:r>
            <a:r>
              <a:rPr lang="pl-PL" sz="2000" dirty="0" err="1" smtClean="0"/>
              <a:t>operators</a:t>
            </a:r>
            <a:r>
              <a:rPr lang="pl-PL" sz="2000" dirty="0" smtClean="0"/>
              <a:t> </a:t>
            </a:r>
            <a:r>
              <a:rPr lang="pl-PL" sz="2000" dirty="0" err="1" smtClean="0"/>
              <a:t>correspond</a:t>
            </a:r>
            <a:r>
              <a:rPr lang="pl-PL" sz="2000" dirty="0" smtClean="0"/>
              <a:t> to </a:t>
            </a:r>
            <a:r>
              <a:rPr lang="pl-PL" sz="2000" dirty="0" err="1" smtClean="0"/>
              <a:t>physical</a:t>
            </a:r>
            <a:r>
              <a:rPr lang="pl-PL" sz="2000" dirty="0" smtClean="0"/>
              <a:t> </a:t>
            </a:r>
            <a:r>
              <a:rPr lang="pl-PL" sz="2000" dirty="0" err="1" smtClean="0"/>
              <a:t>maps</a:t>
            </a:r>
            <a:r>
              <a:rPr lang="pl-PL" sz="2000" dirty="0" smtClean="0"/>
              <a:t>)</a:t>
            </a:r>
            <a:endParaRPr lang="en-US" sz="2000" dirty="0" smtClean="0"/>
          </a:p>
        </p:txBody>
      </p:sp>
      <p:pic>
        <p:nvPicPr>
          <p:cNvPr id="30" name="Obraz 2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67544" y="4509120"/>
            <a:ext cx="5715479" cy="1120601"/>
          </a:xfrm>
          <a:prstGeom prst="rect">
            <a:avLst/>
          </a:prstGeom>
          <a:noFill/>
          <a:ln/>
          <a:effectLst/>
        </p:spPr>
      </p:pic>
      <p:pic>
        <p:nvPicPr>
          <p:cNvPr id="35" name="Obraz 34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876256" y="5229200"/>
            <a:ext cx="1196409" cy="484369"/>
          </a:xfrm>
          <a:prstGeom prst="rect">
            <a:avLst/>
          </a:prstGeom>
          <a:noFill/>
          <a:ln/>
          <a:effectLst/>
        </p:spPr>
      </p:pic>
      <p:pic>
        <p:nvPicPr>
          <p:cNvPr id="36" name="Obraz 3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100" t="-10911" r="-2100" b="-10911"/>
          <a:stretch>
            <a:fillRect/>
          </a:stretch>
        </p:blipFill>
        <p:spPr bwMode="auto">
          <a:xfrm>
            <a:off x="1043608" y="5805264"/>
            <a:ext cx="3572417" cy="8037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</p:pic>
      <p:pic>
        <p:nvPicPr>
          <p:cNvPr id="38" name="Obraz 37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4725144"/>
            <a:ext cx="1577736" cy="305466"/>
          </a:xfrm>
          <a:prstGeom prst="rect">
            <a:avLst/>
          </a:prstGeom>
          <a:noFill/>
          <a:ln/>
          <a:effectLst/>
        </p:spPr>
      </p:pic>
      <p:pic>
        <p:nvPicPr>
          <p:cNvPr id="26" name="Obraz 25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644008" y="1556792"/>
            <a:ext cx="2423623" cy="593905"/>
          </a:xfrm>
          <a:prstGeom prst="rect">
            <a:avLst/>
          </a:prstGeom>
          <a:noFill/>
          <a:ln/>
          <a:effectLst/>
        </p:spPr>
      </p:pic>
      <p:pic>
        <p:nvPicPr>
          <p:cNvPr id="28" name="Obraz 27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644008" y="2276872"/>
            <a:ext cx="2606045" cy="593905"/>
          </a:xfrm>
          <a:prstGeom prst="rect">
            <a:avLst/>
          </a:prstGeom>
          <a:noFill/>
          <a:ln/>
          <a:effectLst/>
        </p:spPr>
      </p:pic>
      <p:pic>
        <p:nvPicPr>
          <p:cNvPr id="29" name="Obraz 28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89546" y="3861047"/>
            <a:ext cx="2470532" cy="305569"/>
          </a:xfrm>
          <a:prstGeom prst="rect">
            <a:avLst/>
          </a:prstGeom>
          <a:noFill/>
          <a:ln/>
          <a:effectLst/>
        </p:spPr>
      </p:pic>
      <p:pic>
        <p:nvPicPr>
          <p:cNvPr id="32" name="Obraz 31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563888" y="3789040"/>
            <a:ext cx="1884230" cy="560838"/>
          </a:xfrm>
          <a:prstGeom prst="rect">
            <a:avLst/>
          </a:prstGeom>
          <a:noFill/>
          <a:ln/>
          <a:effectLst/>
        </p:spPr>
      </p:pic>
      <p:grpSp>
        <p:nvGrpSpPr>
          <p:cNvPr id="33" name="Grupa 32"/>
          <p:cNvGrpSpPr/>
          <p:nvPr/>
        </p:nvGrpSpPr>
        <p:grpSpPr>
          <a:xfrm>
            <a:off x="5990146" y="3861047"/>
            <a:ext cx="2750245" cy="737630"/>
            <a:chOff x="5990146" y="3861047"/>
            <a:chExt cx="2750245" cy="737630"/>
          </a:xfrm>
        </p:grpSpPr>
        <p:pic>
          <p:nvPicPr>
            <p:cNvPr id="37" name="Obraz 36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990146" y="3861047"/>
              <a:ext cx="2750245" cy="25516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9" name="Obraz 38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278178" y="4293095"/>
              <a:ext cx="2241448" cy="305582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41" name="Prostokąt 40"/>
          <p:cNvSpPr/>
          <p:nvPr/>
        </p:nvSpPr>
        <p:spPr>
          <a:xfrm>
            <a:off x="4644008" y="6519446"/>
            <a:ext cx="4499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solidFill>
                  <a:prstClr val="black"/>
                </a:solidFill>
              </a:rPr>
              <a:t>RDD,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pl-PL" sz="1600" dirty="0" smtClean="0">
                <a:solidFill>
                  <a:prstClr val="black"/>
                </a:solidFill>
              </a:rPr>
              <a:t>M. Guta, J. </a:t>
            </a:r>
            <a:r>
              <a:rPr lang="pl-PL" sz="1600" dirty="0" err="1" smtClean="0">
                <a:solidFill>
                  <a:prstClr val="black"/>
                </a:solidFill>
              </a:rPr>
              <a:t>Kolodynski</a:t>
            </a:r>
            <a:r>
              <a:rPr lang="pl-PL" sz="1600" dirty="0" smtClean="0">
                <a:solidFill>
                  <a:prstClr val="black"/>
                </a:solidFill>
              </a:rPr>
              <a:t>, </a:t>
            </a:r>
            <a:r>
              <a:rPr lang="pl-PL" sz="1600" dirty="0" smtClean="0"/>
              <a:t>arXiv:1201.3940 </a:t>
            </a:r>
            <a:r>
              <a:rPr lang="pl-PL" sz="1600" dirty="0" smtClean="0">
                <a:solidFill>
                  <a:prstClr val="black"/>
                </a:solidFill>
              </a:rPr>
              <a:t>(2012)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/>
        </p:nvGrpSpPr>
        <p:grpSpPr>
          <a:xfrm>
            <a:off x="71333" y="1333466"/>
            <a:ext cx="4360937" cy="4063359"/>
            <a:chOff x="71333" y="1333466"/>
            <a:chExt cx="4360937" cy="406335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9512" y="1844824"/>
              <a:ext cx="4032448" cy="2945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pole tekstowe 5"/>
            <p:cNvSpPr txBox="1"/>
            <p:nvPr/>
          </p:nvSpPr>
          <p:spPr>
            <a:xfrm>
              <a:off x="71333" y="1333466"/>
              <a:ext cx="4360937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300" b="1" dirty="0" smtClean="0"/>
                <a:t>LIGO - </a:t>
              </a:r>
              <a:r>
                <a:rPr lang="pl-PL" sz="2300" b="1" dirty="0" err="1" smtClean="0"/>
                <a:t>gravitational</a:t>
              </a:r>
              <a:r>
                <a:rPr lang="pl-PL" sz="2300" b="1" dirty="0" smtClean="0"/>
                <a:t> </a:t>
              </a:r>
              <a:r>
                <a:rPr lang="pl-PL" sz="2300" b="1" dirty="0" err="1" smtClean="0"/>
                <a:t>wave</a:t>
              </a:r>
              <a:r>
                <a:rPr lang="pl-PL" sz="2300" b="1" dirty="0" smtClean="0"/>
                <a:t> </a:t>
              </a:r>
              <a:r>
                <a:rPr lang="pl-PL" sz="2300" b="1" dirty="0" err="1" smtClean="0"/>
                <a:t>detector</a:t>
              </a:r>
              <a:endParaRPr lang="en-US" sz="2300" b="1" dirty="0"/>
            </a:p>
          </p:txBody>
        </p:sp>
        <p:pic>
          <p:nvPicPr>
            <p:cNvPr id="7" name="Obraz 6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220415" y="5085184"/>
              <a:ext cx="1662609" cy="311641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8" name="pole tekstowe 7"/>
            <p:cNvSpPr txBox="1"/>
            <p:nvPr/>
          </p:nvSpPr>
          <p:spPr>
            <a:xfrm>
              <a:off x="683568" y="4725144"/>
              <a:ext cx="28707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dirty="0" smtClean="0"/>
                <a:t>Michelson </a:t>
              </a:r>
              <a:r>
                <a:rPr lang="pl-PL" sz="2000" dirty="0" err="1" smtClean="0"/>
                <a:t>interferometer</a:t>
              </a:r>
              <a:endParaRPr lang="en-US" sz="2000" dirty="0"/>
            </a:p>
          </p:txBody>
        </p:sp>
      </p:grpSp>
      <p:grpSp>
        <p:nvGrpSpPr>
          <p:cNvPr id="9" name="Grupa 8"/>
          <p:cNvGrpSpPr/>
          <p:nvPr/>
        </p:nvGrpSpPr>
        <p:grpSpPr>
          <a:xfrm>
            <a:off x="4716016" y="1340768"/>
            <a:ext cx="4005905" cy="4069856"/>
            <a:chOff x="4716016" y="1340768"/>
            <a:chExt cx="4005905" cy="4069856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16016" y="1844824"/>
              <a:ext cx="3960440" cy="2952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pole tekstowe 10"/>
            <p:cNvSpPr txBox="1"/>
            <p:nvPr/>
          </p:nvSpPr>
          <p:spPr>
            <a:xfrm>
              <a:off x="4716016" y="1340768"/>
              <a:ext cx="40059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300" b="1" dirty="0" smtClean="0"/>
                <a:t>NIST - Cs </a:t>
              </a:r>
              <a:r>
                <a:rPr lang="pl-PL" sz="2300" b="1" dirty="0" err="1" smtClean="0"/>
                <a:t>fountain</a:t>
              </a:r>
              <a:r>
                <a:rPr lang="pl-PL" sz="2300" b="1" dirty="0" smtClean="0"/>
                <a:t> </a:t>
              </a:r>
              <a:r>
                <a:rPr lang="pl-PL" sz="2300" b="1" dirty="0" err="1" smtClean="0"/>
                <a:t>atomic</a:t>
              </a:r>
              <a:r>
                <a:rPr lang="pl-PL" sz="2300" b="1" dirty="0" smtClean="0"/>
                <a:t> </a:t>
              </a:r>
              <a:r>
                <a:rPr lang="pl-PL" sz="2300" b="1" dirty="0" err="1" smtClean="0"/>
                <a:t>clock</a:t>
              </a:r>
              <a:endParaRPr lang="en-US" sz="2300" b="1" dirty="0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5364088" y="4725144"/>
              <a:ext cx="25926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dirty="0" smtClean="0"/>
                <a:t>Ramsey interferometry</a:t>
              </a:r>
              <a:endParaRPr lang="en-US" sz="2000" dirty="0"/>
            </a:p>
          </p:txBody>
        </p:sp>
        <p:pic>
          <p:nvPicPr>
            <p:cNvPr id="13" name="Obraz 12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885639" y="5085184"/>
              <a:ext cx="1573506" cy="325440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4" name="Grupa 13"/>
          <p:cNvGrpSpPr/>
          <p:nvPr/>
        </p:nvGrpSpPr>
        <p:grpSpPr>
          <a:xfrm>
            <a:off x="467544" y="5373216"/>
            <a:ext cx="7761138" cy="1279817"/>
            <a:chOff x="467544" y="5373216"/>
            <a:chExt cx="7761138" cy="1279817"/>
          </a:xfrm>
        </p:grpSpPr>
        <p:pic>
          <p:nvPicPr>
            <p:cNvPr id="15" name="Obraz 14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220072" y="5877272"/>
              <a:ext cx="3008610" cy="352901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16" name="Grupa 39"/>
            <p:cNvGrpSpPr/>
            <p:nvPr/>
          </p:nvGrpSpPr>
          <p:grpSpPr>
            <a:xfrm>
              <a:off x="467544" y="5373216"/>
              <a:ext cx="5155231" cy="1279817"/>
              <a:chOff x="467544" y="5373216"/>
              <a:chExt cx="5155231" cy="1279817"/>
            </a:xfrm>
          </p:grpSpPr>
          <p:pic>
            <p:nvPicPr>
              <p:cNvPr id="18" name="Obraz 17" descr="TP_tmp.png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611560" y="5877272"/>
                <a:ext cx="2304883" cy="352970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19" name="pole tekstowe 18"/>
              <p:cNvSpPr txBox="1"/>
              <p:nvPr/>
            </p:nvSpPr>
            <p:spPr>
              <a:xfrm>
                <a:off x="2915816" y="5373216"/>
                <a:ext cx="27069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400" dirty="0" smtClean="0"/>
                  <a:t>Precision limited by:</a:t>
                </a:r>
                <a:endParaRPr lang="en-US" sz="2400" dirty="0"/>
              </a:p>
            </p:txBody>
          </p:sp>
          <p:pic>
            <p:nvPicPr>
              <p:cNvPr id="20" name="Obraz 19" descr="TP_tmp.png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467544" y="6381328"/>
                <a:ext cx="2738207" cy="271705"/>
              </a:xfrm>
              <a:prstGeom prst="rect">
                <a:avLst/>
              </a:prstGeom>
              <a:noFill/>
              <a:ln/>
              <a:effectLst/>
            </p:spPr>
          </p:pic>
        </p:grpSp>
        <p:pic>
          <p:nvPicPr>
            <p:cNvPr id="17" name="Obraz 16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472530" y="6381327"/>
              <a:ext cx="2521323" cy="216345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4000" b="1" dirty="0" smtClean="0"/>
              <a:t>Interferometry </a:t>
            </a:r>
            <a:r>
              <a:rPr lang="pl-PL" sz="4000" b="1" dirty="0" err="1" smtClean="0"/>
              <a:t>at</a:t>
            </a:r>
            <a:r>
              <a:rPr lang="pl-PL" sz="4000" b="1" dirty="0" smtClean="0"/>
              <a:t> </a:t>
            </a:r>
            <a:r>
              <a:rPr lang="pl-PL" sz="4000" b="1" dirty="0" err="1" smtClean="0"/>
              <a:t>its</a:t>
            </a:r>
            <a:r>
              <a:rPr lang="pl-PL" sz="4000" b="1" dirty="0" smtClean="0"/>
              <a:t> (</a:t>
            </a:r>
            <a:r>
              <a:rPr lang="pl-PL" sz="4000" b="1" dirty="0" err="1" smtClean="0"/>
              <a:t>classical</a:t>
            </a:r>
            <a:r>
              <a:rPr lang="pl-PL" sz="4000" b="1" dirty="0" smtClean="0"/>
              <a:t>) </a:t>
            </a:r>
            <a:r>
              <a:rPr lang="pl-PL" sz="4000" b="1" dirty="0" err="1" smtClean="0"/>
              <a:t>limits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 err="1" smtClean="0">
                <a:latin typeface="+mj-lt"/>
                <a:ea typeface="+mj-ea"/>
                <a:cs typeface="+mj-cs"/>
              </a:rPr>
              <a:t>Summary</a:t>
            </a:r>
            <a:endParaRPr kumimoji="0" lang="en-GB" sz="31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644008" y="6519446"/>
            <a:ext cx="4499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solidFill>
                  <a:prstClr val="black"/>
                </a:solidFill>
              </a:rPr>
              <a:t>RDD,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pl-PL" sz="1600" dirty="0" smtClean="0">
                <a:solidFill>
                  <a:prstClr val="black"/>
                </a:solidFill>
              </a:rPr>
              <a:t>J. </a:t>
            </a:r>
            <a:r>
              <a:rPr lang="pl-PL" sz="1600" dirty="0" err="1" smtClean="0">
                <a:solidFill>
                  <a:prstClr val="black"/>
                </a:solidFill>
              </a:rPr>
              <a:t>Kolodynski</a:t>
            </a:r>
            <a:r>
              <a:rPr lang="pl-PL" sz="1600" dirty="0" smtClean="0">
                <a:solidFill>
                  <a:prstClr val="black"/>
                </a:solidFill>
              </a:rPr>
              <a:t>, M. Guta, </a:t>
            </a:r>
            <a:r>
              <a:rPr lang="pl-PL" sz="1600" dirty="0" smtClean="0"/>
              <a:t>arXiv:1201.3940 </a:t>
            </a:r>
            <a:r>
              <a:rPr lang="pl-PL" sz="1600" dirty="0" smtClean="0">
                <a:solidFill>
                  <a:prstClr val="black"/>
                </a:solidFill>
              </a:rPr>
              <a:t>(2012)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90871" y="988931"/>
            <a:ext cx="88924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2800" dirty="0" smtClean="0"/>
              <a:t> Heisenberg </a:t>
            </a:r>
            <a:r>
              <a:rPr lang="pl-PL" sz="2800" dirty="0" err="1" smtClean="0"/>
              <a:t>scaling</a:t>
            </a:r>
            <a:r>
              <a:rPr lang="pl-PL" sz="2800" dirty="0" smtClean="0"/>
              <a:t> </a:t>
            </a:r>
            <a:r>
              <a:rPr lang="pl-PL" sz="2800" dirty="0" err="1" smtClean="0"/>
              <a:t>is</a:t>
            </a:r>
            <a:r>
              <a:rPr lang="pl-PL" sz="2800" dirty="0" smtClean="0"/>
              <a:t> </a:t>
            </a:r>
            <a:r>
              <a:rPr lang="pl-PL" sz="2800" dirty="0" err="1" smtClean="0"/>
              <a:t>lost</a:t>
            </a:r>
            <a:r>
              <a:rPr lang="pl-PL" sz="2800" dirty="0" smtClean="0"/>
              <a:t> for a </a:t>
            </a:r>
            <a:r>
              <a:rPr lang="pl-PL" sz="2800" dirty="0" err="1" smtClean="0"/>
              <a:t>generic</a:t>
            </a:r>
            <a:r>
              <a:rPr lang="pl-PL" sz="2800" dirty="0" smtClean="0"/>
              <a:t> </a:t>
            </a:r>
            <a:r>
              <a:rPr lang="pl-PL" sz="2800" dirty="0" err="1" smtClean="0"/>
              <a:t>decoherence</a:t>
            </a:r>
            <a:r>
              <a:rPr lang="pl-PL" sz="2800" dirty="0" smtClean="0"/>
              <a:t> channel </a:t>
            </a:r>
            <a:r>
              <a:rPr lang="pl-PL" sz="2800" dirty="0" err="1" smtClean="0"/>
              <a:t>even</a:t>
            </a:r>
            <a:r>
              <a:rPr lang="pl-PL" sz="2800" dirty="0" smtClean="0"/>
              <a:t> for </a:t>
            </a:r>
            <a:r>
              <a:rPr lang="pl-PL" sz="2800" dirty="0" err="1" smtClean="0"/>
              <a:t>infinitesimal</a:t>
            </a:r>
            <a:r>
              <a:rPr lang="pl-PL" sz="2800" dirty="0" smtClean="0"/>
              <a:t> </a:t>
            </a:r>
            <a:r>
              <a:rPr lang="pl-PL" sz="2800" dirty="0" err="1" smtClean="0"/>
              <a:t>noise</a:t>
            </a:r>
            <a:endParaRPr lang="pl-PL" sz="2800" dirty="0" smtClean="0"/>
          </a:p>
          <a:p>
            <a:endParaRPr lang="pl-PL" sz="1400" dirty="0" smtClean="0"/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 Simple </a:t>
            </a:r>
            <a:r>
              <a:rPr lang="pl-PL" sz="2800" dirty="0" err="1" smtClean="0"/>
              <a:t>bounds</a:t>
            </a:r>
            <a:r>
              <a:rPr lang="pl-PL" sz="2800" dirty="0" smtClean="0"/>
              <a:t> on precision </a:t>
            </a:r>
            <a:r>
              <a:rPr lang="pl-PL" sz="2800" dirty="0" err="1" smtClean="0"/>
              <a:t>can</a:t>
            </a:r>
            <a:r>
              <a:rPr lang="pl-PL" sz="2800" dirty="0" smtClean="0"/>
              <a:t> be </a:t>
            </a:r>
            <a:r>
              <a:rPr lang="pl-PL" sz="2800" dirty="0" err="1" smtClean="0"/>
              <a:t>derived</a:t>
            </a:r>
            <a:r>
              <a:rPr lang="pl-PL" sz="2800" dirty="0" smtClean="0"/>
              <a:t> </a:t>
            </a:r>
            <a:r>
              <a:rPr lang="pl-PL" sz="2800" dirty="0" err="1" smtClean="0"/>
              <a:t>using</a:t>
            </a:r>
            <a:r>
              <a:rPr lang="pl-PL" sz="2800" dirty="0" smtClean="0"/>
              <a:t> </a:t>
            </a:r>
            <a:r>
              <a:rPr lang="pl-PL" sz="2800" dirty="0" err="1" smtClean="0"/>
              <a:t>the</a:t>
            </a:r>
            <a:r>
              <a:rPr lang="pl-PL" sz="2800" dirty="0" smtClean="0"/>
              <a:t> </a:t>
            </a:r>
            <a:r>
              <a:rPr lang="pl-PL" sz="2800" dirty="0" err="1" smtClean="0"/>
              <a:t>classical</a:t>
            </a:r>
            <a:r>
              <a:rPr lang="pl-PL" sz="2800" dirty="0" smtClean="0"/>
              <a:t> </a:t>
            </a:r>
            <a:r>
              <a:rPr lang="pl-PL" sz="2800" dirty="0" err="1" smtClean="0"/>
              <a:t>simulation</a:t>
            </a:r>
            <a:r>
              <a:rPr lang="pl-PL" sz="2800" dirty="0" smtClean="0"/>
              <a:t> idea</a:t>
            </a:r>
          </a:p>
          <a:p>
            <a:pPr>
              <a:buFont typeface="Arial" pitchFamily="34" charset="0"/>
              <a:buChar char="•"/>
            </a:pPr>
            <a:endParaRPr lang="pl-PL" sz="1400" dirty="0" smtClean="0"/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 </a:t>
            </a:r>
            <a:r>
              <a:rPr lang="pl-PL" sz="2800" dirty="0" err="1" smtClean="0"/>
              <a:t>Channels</a:t>
            </a:r>
            <a:r>
              <a:rPr lang="pl-PL" sz="2800" dirty="0" smtClean="0"/>
              <a:t> for </a:t>
            </a:r>
            <a:r>
              <a:rPr lang="pl-PL" sz="2800" dirty="0" err="1" smtClean="0"/>
              <a:t>which</a:t>
            </a:r>
            <a:r>
              <a:rPr lang="pl-PL" sz="2800" dirty="0" smtClean="0"/>
              <a:t> </a:t>
            </a:r>
            <a:r>
              <a:rPr lang="pl-PL" sz="2800" dirty="0" err="1" smtClean="0"/>
              <a:t>classical</a:t>
            </a:r>
            <a:r>
              <a:rPr lang="pl-PL" sz="2800" dirty="0" smtClean="0"/>
              <a:t> </a:t>
            </a:r>
            <a:r>
              <a:rPr lang="pl-PL" sz="2800" dirty="0" err="1" smtClean="0"/>
              <a:t>simulation</a:t>
            </a:r>
            <a:r>
              <a:rPr lang="pl-PL" sz="2800" dirty="0" smtClean="0"/>
              <a:t> </a:t>
            </a:r>
            <a:r>
              <a:rPr lang="pl-PL" sz="2800" dirty="0" err="1" smtClean="0"/>
              <a:t>does</a:t>
            </a:r>
            <a:r>
              <a:rPr lang="pl-PL" sz="2800" dirty="0" smtClean="0"/>
              <a:t> not </a:t>
            </a:r>
            <a:r>
              <a:rPr lang="pl-PL" sz="2800" dirty="0" err="1" smtClean="0"/>
              <a:t>work</a:t>
            </a:r>
            <a:r>
              <a:rPr lang="pl-PL" sz="2800" dirty="0" smtClean="0"/>
              <a:t>  </a:t>
            </a:r>
          </a:p>
          <a:p>
            <a:r>
              <a:rPr lang="pl-PL" sz="2800" dirty="0" smtClean="0"/>
              <a:t> (    </a:t>
            </a:r>
            <a:r>
              <a:rPr lang="pl-PL" sz="2800" dirty="0" err="1" smtClean="0"/>
              <a:t>extremal</a:t>
            </a:r>
            <a:r>
              <a:rPr lang="pl-PL" sz="2800" dirty="0" smtClean="0"/>
              <a:t> </a:t>
            </a:r>
            <a:r>
              <a:rPr lang="pl-PL" sz="2800" dirty="0" err="1" smtClean="0"/>
              <a:t>channels</a:t>
            </a:r>
            <a:r>
              <a:rPr lang="pl-PL" sz="2800" dirty="0" smtClean="0"/>
              <a:t>)  </a:t>
            </a:r>
            <a:r>
              <a:rPr lang="pl-PL" sz="2800" dirty="0" err="1" smtClean="0"/>
              <a:t>have</a:t>
            </a:r>
            <a:r>
              <a:rPr lang="pl-PL" sz="2800" dirty="0" smtClean="0"/>
              <a:t> less Kraus </a:t>
            </a:r>
            <a:r>
              <a:rPr lang="pl-PL" sz="2800" dirty="0" err="1" smtClean="0"/>
              <a:t>operators</a:t>
            </a:r>
            <a:r>
              <a:rPr lang="pl-PL" sz="2800" dirty="0" smtClean="0"/>
              <a:t>, </a:t>
            </a:r>
            <a:r>
              <a:rPr lang="pl-PL" sz="2800" dirty="0" err="1" smtClean="0"/>
              <a:t>other</a:t>
            </a:r>
            <a:r>
              <a:rPr lang="pl-PL" sz="2800" dirty="0" smtClean="0"/>
              <a:t> </a:t>
            </a:r>
            <a:r>
              <a:rPr lang="pl-PL" sz="2800" dirty="0" err="1" smtClean="0"/>
              <a:t>methods</a:t>
            </a:r>
            <a:r>
              <a:rPr lang="pl-PL" sz="2800" dirty="0" smtClean="0"/>
              <a:t> </a:t>
            </a:r>
            <a:r>
              <a:rPr lang="pl-PL" sz="2800" dirty="0" err="1" smtClean="0"/>
              <a:t>easier</a:t>
            </a:r>
            <a:r>
              <a:rPr lang="pl-PL" sz="2800" dirty="0" smtClean="0"/>
              <a:t> to </a:t>
            </a:r>
            <a:r>
              <a:rPr lang="pl-PL" sz="2800" dirty="0" err="1" smtClean="0"/>
              <a:t>apply</a:t>
            </a:r>
            <a:r>
              <a:rPr lang="pl-PL" sz="2800" dirty="0" smtClean="0"/>
              <a:t>   </a:t>
            </a:r>
            <a:endParaRPr lang="en-US" sz="2800" dirty="0"/>
          </a:p>
        </p:txBody>
      </p:sp>
      <p:pic>
        <p:nvPicPr>
          <p:cNvPr id="6" name="Obraz 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95536" y="3717032"/>
            <a:ext cx="167975" cy="196531"/>
          </a:xfrm>
          <a:prstGeom prst="rect">
            <a:avLst/>
          </a:prstGeom>
          <a:noFill/>
          <a:ln/>
          <a:effectLst/>
        </p:spPr>
      </p:pic>
      <p:grpSp>
        <p:nvGrpSpPr>
          <p:cNvPr id="27" name="Grupa 26"/>
          <p:cNvGrpSpPr/>
          <p:nvPr/>
        </p:nvGrpSpPr>
        <p:grpSpPr>
          <a:xfrm>
            <a:off x="539552" y="4725144"/>
            <a:ext cx="4781168" cy="1716792"/>
            <a:chOff x="755576" y="1772815"/>
            <a:chExt cx="5213994" cy="1872209"/>
          </a:xfrm>
        </p:grpSpPr>
        <p:grpSp>
          <p:nvGrpSpPr>
            <p:cNvPr id="7" name="Grupa 6"/>
            <p:cNvGrpSpPr/>
            <p:nvPr/>
          </p:nvGrpSpPr>
          <p:grpSpPr>
            <a:xfrm>
              <a:off x="755576" y="1916832"/>
              <a:ext cx="5040560" cy="1728192"/>
              <a:chOff x="3567661" y="1556792"/>
              <a:chExt cx="5040560" cy="1728192"/>
            </a:xfrm>
          </p:grpSpPr>
          <p:grpSp>
            <p:nvGrpSpPr>
              <p:cNvPr id="8" name="Grupa 37"/>
              <p:cNvGrpSpPr/>
              <p:nvPr/>
            </p:nvGrpSpPr>
            <p:grpSpPr>
              <a:xfrm>
                <a:off x="3567661" y="1556792"/>
                <a:ext cx="5040560" cy="1728192"/>
                <a:chOff x="3567661" y="1556792"/>
                <a:chExt cx="5040560" cy="1728192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3567661" y="1556792"/>
                  <a:ext cx="5040560" cy="1728192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Obraz 10" descr="TP_tmp.emf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 bwMode="auto">
                <a:xfrm>
                  <a:off x="6287991" y="1757189"/>
                  <a:ext cx="304801" cy="278893"/>
                </a:xfrm>
                <a:prstGeom prst="rect">
                  <a:avLst/>
                </a:prstGeom>
                <a:noFill/>
                <a:ln/>
                <a:effectLst/>
              </p:spPr>
            </p:pic>
            <p:grpSp>
              <p:nvGrpSpPr>
                <p:cNvPr id="12" name="Grupa 49"/>
                <p:cNvGrpSpPr/>
                <p:nvPr/>
              </p:nvGrpSpPr>
              <p:grpSpPr>
                <a:xfrm>
                  <a:off x="5138882" y="1988839"/>
                  <a:ext cx="1994907" cy="936105"/>
                  <a:chOff x="5279125" y="3068959"/>
                  <a:chExt cx="1994907" cy="936105"/>
                </a:xfrm>
              </p:grpSpPr>
              <p:sp>
                <p:nvSpPr>
                  <p:cNvPr id="13" name="Elipsa 12"/>
                  <p:cNvSpPr/>
                  <p:nvPr/>
                </p:nvSpPr>
                <p:spPr>
                  <a:xfrm>
                    <a:off x="6781800" y="3337942"/>
                    <a:ext cx="72008" cy="7200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" name="Grupa 46"/>
                  <p:cNvGrpSpPr/>
                  <p:nvPr/>
                </p:nvGrpSpPr>
                <p:grpSpPr>
                  <a:xfrm>
                    <a:off x="5279125" y="3068959"/>
                    <a:ext cx="1994907" cy="936105"/>
                    <a:chOff x="5279125" y="3068959"/>
                    <a:chExt cx="1994907" cy="936105"/>
                  </a:xfrm>
                </p:grpSpPr>
                <p:grpSp>
                  <p:nvGrpSpPr>
                    <p:cNvPr id="15" name="Grupa 45"/>
                    <p:cNvGrpSpPr/>
                    <p:nvPr/>
                  </p:nvGrpSpPr>
                  <p:grpSpPr>
                    <a:xfrm>
                      <a:off x="5279125" y="3068959"/>
                      <a:ext cx="1994907" cy="936105"/>
                      <a:chOff x="5279125" y="3068959"/>
                      <a:chExt cx="1994907" cy="936105"/>
                    </a:xfrm>
                  </p:grpSpPr>
                  <p:pic>
                    <p:nvPicPr>
                      <p:cNvPr id="17" name="Obraz 16" descr="TP_tmp.emf"/>
                      <p:cNvPicPr>
                        <a:picLocks noChangeAspect="1"/>
                      </p:cNvPicPr>
                      <p:nvPr>
                        <p:custDataLst>
                          <p:tags r:id="rId8"/>
                        </p:custDataLst>
                      </p:nvPr>
                    </p:nvPicPr>
                    <p:blipFill>
                      <a:blip r:embed="rId13" cstate="print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tretch>
                        <a:fillRect/>
                      </a:stretch>
                    </p:blipFill>
                    <p:spPr bwMode="auto">
                      <a:xfrm>
                        <a:off x="6588223" y="3356991"/>
                        <a:ext cx="685809" cy="278895"/>
                      </a:xfrm>
                      <a:prstGeom prst="rect">
                        <a:avLst/>
                      </a:prstGeom>
                      <a:noFill/>
                      <a:ln/>
                      <a:effectLst/>
                    </p:spPr>
                  </p:pic>
                  <p:sp>
                    <p:nvSpPr>
                      <p:cNvPr id="18" name="Łuk 17"/>
                      <p:cNvSpPr/>
                      <p:nvPr/>
                    </p:nvSpPr>
                    <p:spPr>
                      <a:xfrm>
                        <a:off x="5364088" y="3068960"/>
                        <a:ext cx="1512168" cy="936104"/>
                      </a:xfrm>
                      <a:prstGeom prst="arc">
                        <a:avLst>
                          <a:gd name="adj1" fmla="val 14758231"/>
                          <a:gd name="adj2" fmla="val 20827712"/>
                        </a:avLst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9" name="Obraz 18" descr="TP_tmp.emf"/>
                      <p:cNvPicPr>
                        <a:picLocks noChangeAspect="1"/>
                      </p:cNvPicPr>
                      <p:nvPr>
                        <p:custDataLst>
                          <p:tags r:id="rId9"/>
                        </p:custDataLst>
                      </p:nvPr>
                    </p:nvPicPr>
                    <p:blipFill>
                      <a:blip r:embed="rId14" cstate="print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tretch>
                        <a:fillRect/>
                      </a:stretch>
                    </p:blipFill>
                    <p:spPr bwMode="auto">
                      <a:xfrm>
                        <a:off x="5279125" y="3068959"/>
                        <a:ext cx="711719" cy="278896"/>
                      </a:xfrm>
                      <a:prstGeom prst="rect">
                        <a:avLst/>
                      </a:prstGeom>
                      <a:noFill/>
                      <a:ln/>
                      <a:effectLst/>
                    </p:spPr>
                  </p:pic>
                </p:grpSp>
                <p:sp>
                  <p:nvSpPr>
                    <p:cNvPr id="16" name="Elipsa 15"/>
                    <p:cNvSpPr/>
                    <p:nvPr/>
                  </p:nvSpPr>
                  <p:spPr>
                    <a:xfrm>
                      <a:off x="5868144" y="3068960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9" name="Elipsa 8"/>
              <p:cNvSpPr/>
              <p:nvPr/>
            </p:nvSpPr>
            <p:spPr>
              <a:xfrm>
                <a:off x="6295631" y="1998737"/>
                <a:ext cx="72008" cy="7200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Łącznik prosty 19"/>
            <p:cNvCxnSpPr/>
            <p:nvPr/>
          </p:nvCxnSpPr>
          <p:spPr bwMode="auto">
            <a:xfrm>
              <a:off x="2339750" y="1988839"/>
              <a:ext cx="3240360" cy="115212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Obraz 20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894417" y="1772815"/>
              <a:ext cx="331369" cy="203097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2" name="Obraz 21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639464" y="3140966"/>
              <a:ext cx="330106" cy="278384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23" name="Elipsa 22"/>
            <p:cNvSpPr/>
            <p:nvPr/>
          </p:nvSpPr>
          <p:spPr bwMode="auto">
            <a:xfrm>
              <a:off x="2284711" y="1945209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ipsa 23"/>
            <p:cNvSpPr/>
            <p:nvPr/>
          </p:nvSpPr>
          <p:spPr bwMode="auto">
            <a:xfrm>
              <a:off x="5521128" y="3102298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Obraz 24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093455" y="1988840"/>
              <a:ext cx="254067" cy="126273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6" name="Obraz 25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677950" y="2564903"/>
              <a:ext cx="253430" cy="201833"/>
            </a:xfrm>
            <a:prstGeom prst="rect">
              <a:avLst/>
            </a:prstGeom>
            <a:noFill/>
            <a:ln/>
            <a:effectLst/>
          </p:spPr>
        </p:pic>
      </p:grpSp>
      <p:pic>
        <p:nvPicPr>
          <p:cNvPr id="29" name="Obraz 2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862803" y="5157192"/>
            <a:ext cx="2292409" cy="73925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4572000" y="1412776"/>
            <a:ext cx="2188348" cy="1584176"/>
            <a:chOff x="4572000" y="1412776"/>
            <a:chExt cx="2188348" cy="1584176"/>
          </a:xfrm>
        </p:grpSpPr>
        <p:pic>
          <p:nvPicPr>
            <p:cNvPr id="7" name="Obraz 6" descr="spheres.tif"/>
            <p:cNvPicPr>
              <a:picLocks noChangeAspect="1"/>
            </p:cNvPicPr>
            <p:nvPr/>
          </p:nvPicPr>
          <p:blipFill>
            <a:blip r:embed="rId14" cstate="print"/>
            <a:srcRect l="69897"/>
            <a:stretch>
              <a:fillRect/>
            </a:stretch>
          </p:blipFill>
          <p:spPr>
            <a:xfrm>
              <a:off x="4572000" y="1412776"/>
              <a:ext cx="2188348" cy="1584176"/>
            </a:xfrm>
            <a:prstGeom prst="rect">
              <a:avLst/>
            </a:prstGeom>
          </p:spPr>
        </p:pic>
        <p:sp>
          <p:nvSpPr>
            <p:cNvPr id="11" name="Prostokąt 10"/>
            <p:cNvSpPr/>
            <p:nvPr/>
          </p:nvSpPr>
          <p:spPr>
            <a:xfrm>
              <a:off x="4716016" y="1412776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251520" y="908721"/>
          <a:ext cx="8712968" cy="53668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8242"/>
                <a:gridCol w="2214246"/>
                <a:gridCol w="2142238"/>
                <a:gridCol w="2178242"/>
              </a:tblGrid>
              <a:tr h="403519">
                <a:tc>
                  <a:txBody>
                    <a:bodyPr/>
                    <a:lstStyle/>
                    <a:p>
                      <a:pPr algn="ctr"/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Depolarization</a:t>
                      </a:r>
                      <a:endParaRPr lang="en-US" sz="1600" b="0" i="0" dirty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Dephasing</a:t>
                      </a:r>
                      <a:endParaRPr lang="en-US" sz="1600" b="0" i="0" dirty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Lossy</a:t>
                      </a:r>
                      <a:r>
                        <a:rPr lang="pl-PL" sz="1600" b="0" i="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l-PL" sz="1600" b="0" i="0" baseline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interferometer</a:t>
                      </a:r>
                      <a:endParaRPr lang="en-US" sz="1600" b="0" i="0" dirty="0" smtClean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Spontaneous</a:t>
                      </a:r>
                      <a:r>
                        <a:rPr lang="pl-PL" sz="1600" b="0" i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emission</a:t>
                      </a:r>
                      <a:endParaRPr lang="en-US" sz="1600" b="0" i="0" dirty="0" smtClean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6193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788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4927">
                <a:tc>
                  <a:txBody>
                    <a:bodyPr/>
                    <a:lstStyle/>
                    <a:p>
                      <a:endParaRPr lang="pl-PL" dirty="0" smtClean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  <a:p>
                      <a:endParaRPr lang="pl-PL" dirty="0" smtClean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  <a:p>
                      <a:endParaRPr lang="pl-PL" dirty="0" smtClean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  <a:p>
                      <a:endParaRPr lang="pl-PL" dirty="0" smtClean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  <a:p>
                      <a:pPr algn="ctr"/>
                      <a:endParaRPr lang="pl-PL" sz="1000" dirty="0" smtClean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 dirty="0" smtClean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  <a:p>
                      <a:endParaRPr lang="pl-PL" dirty="0" smtClean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  <a:p>
                      <a:endParaRPr lang="pl-PL" dirty="0" smtClean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  <a:p>
                      <a:endParaRPr lang="pl-PL" dirty="0" smtClean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000" b="0" i="0" u="none" strike="noStrike" kern="1200" cap="none" spc="0" normalizeH="0" baseline="0" noProof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 dirty="0" smtClean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  <a:p>
                      <a:endParaRPr lang="pl-PL" dirty="0" smtClean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  <a:p>
                      <a:endParaRPr lang="pl-PL" dirty="0" smtClean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  <a:p>
                      <a:endParaRPr lang="pl-PL" dirty="0" smtClean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000" b="0" i="0" u="none" strike="noStrike" kern="1200" cap="none" spc="0" normalizeH="0" baseline="0" noProof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 dirty="0" smtClean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  <a:p>
                      <a:endParaRPr lang="pl-PL" dirty="0" smtClean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  <a:p>
                      <a:endParaRPr lang="pl-PL" dirty="0" smtClean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  <a:p>
                      <a:endParaRPr lang="pl-PL" dirty="0" smtClean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304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r>
              <a:rPr lang="pl-PL" sz="4500" b="1" dirty="0" err="1" smtClean="0"/>
              <a:t>Gallery</a:t>
            </a:r>
            <a:r>
              <a:rPr lang="pl-PL" sz="4500" b="1" dirty="0" smtClean="0"/>
              <a:t> of </a:t>
            </a:r>
            <a:r>
              <a:rPr lang="pl-PL" sz="4500" b="1" dirty="0" err="1" smtClean="0"/>
              <a:t>decoherence</a:t>
            </a:r>
            <a:r>
              <a:rPr lang="pl-PL" sz="4500" b="1" dirty="0" smtClean="0"/>
              <a:t> </a:t>
            </a:r>
            <a:r>
              <a:rPr lang="pl-PL" sz="4500" b="1" dirty="0" err="1" smtClean="0"/>
              <a:t>models</a:t>
            </a:r>
            <a:endParaRPr lang="en-US" sz="4500" b="1" dirty="0"/>
          </a:p>
        </p:txBody>
      </p:sp>
      <p:grpSp>
        <p:nvGrpSpPr>
          <p:cNvPr id="13" name="Grupa 12"/>
          <p:cNvGrpSpPr/>
          <p:nvPr/>
        </p:nvGrpSpPr>
        <p:grpSpPr>
          <a:xfrm>
            <a:off x="467544" y="1412776"/>
            <a:ext cx="1604580" cy="1584176"/>
            <a:chOff x="467544" y="1412776"/>
            <a:chExt cx="1604580" cy="1584176"/>
          </a:xfrm>
        </p:grpSpPr>
        <p:pic>
          <p:nvPicPr>
            <p:cNvPr id="4" name="Obraz 3" descr="spheres.tif"/>
            <p:cNvPicPr>
              <a:picLocks noChangeAspect="1"/>
            </p:cNvPicPr>
            <p:nvPr/>
          </p:nvPicPr>
          <p:blipFill>
            <a:blip r:embed="rId14" cstate="print"/>
            <a:srcRect r="78916"/>
            <a:stretch>
              <a:fillRect/>
            </a:stretch>
          </p:blipFill>
          <p:spPr>
            <a:xfrm>
              <a:off x="539552" y="1412776"/>
              <a:ext cx="1532572" cy="1584176"/>
            </a:xfrm>
            <a:prstGeom prst="rect">
              <a:avLst/>
            </a:prstGeom>
          </p:spPr>
        </p:pic>
        <p:sp>
          <p:nvSpPr>
            <p:cNvPr id="9" name="Prostokąt 8"/>
            <p:cNvSpPr/>
            <p:nvPr/>
          </p:nvSpPr>
          <p:spPr>
            <a:xfrm>
              <a:off x="467544" y="1412776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upa 13"/>
          <p:cNvGrpSpPr/>
          <p:nvPr/>
        </p:nvGrpSpPr>
        <p:grpSpPr>
          <a:xfrm>
            <a:off x="2627784" y="1412776"/>
            <a:ext cx="1741179" cy="1584176"/>
            <a:chOff x="2627784" y="1412776"/>
            <a:chExt cx="1741179" cy="1584176"/>
          </a:xfrm>
        </p:grpSpPr>
        <p:pic>
          <p:nvPicPr>
            <p:cNvPr id="6" name="Obraz 5" descr="spheres.tif"/>
            <p:cNvPicPr>
              <a:picLocks noChangeAspect="1"/>
            </p:cNvPicPr>
            <p:nvPr/>
          </p:nvPicPr>
          <p:blipFill>
            <a:blip r:embed="rId14" cstate="print"/>
            <a:srcRect l="24426" r="52610"/>
            <a:stretch>
              <a:fillRect/>
            </a:stretch>
          </p:blipFill>
          <p:spPr>
            <a:xfrm>
              <a:off x="2699792" y="1412776"/>
              <a:ext cx="1669171" cy="1584176"/>
            </a:xfrm>
            <a:prstGeom prst="rect">
              <a:avLst/>
            </a:prstGeom>
          </p:spPr>
        </p:pic>
        <p:sp>
          <p:nvSpPr>
            <p:cNvPr id="10" name="Prostokąt 9"/>
            <p:cNvSpPr/>
            <p:nvPr/>
          </p:nvSpPr>
          <p:spPr>
            <a:xfrm>
              <a:off x="2627784" y="1412776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upa 15"/>
          <p:cNvGrpSpPr/>
          <p:nvPr/>
        </p:nvGrpSpPr>
        <p:grpSpPr>
          <a:xfrm>
            <a:off x="6876256" y="1412776"/>
            <a:ext cx="1669285" cy="1584176"/>
            <a:chOff x="6876256" y="1412776"/>
            <a:chExt cx="1669285" cy="1584176"/>
          </a:xfrm>
        </p:grpSpPr>
        <p:pic>
          <p:nvPicPr>
            <p:cNvPr id="8" name="Obraz 7" descr="spheres.tif"/>
            <p:cNvPicPr>
              <a:picLocks noChangeAspect="1"/>
            </p:cNvPicPr>
            <p:nvPr/>
          </p:nvPicPr>
          <p:blipFill>
            <a:blip r:embed="rId14" cstate="print"/>
            <a:srcRect l="46974" r="30063"/>
            <a:stretch>
              <a:fillRect/>
            </a:stretch>
          </p:blipFill>
          <p:spPr>
            <a:xfrm>
              <a:off x="6876256" y="1412776"/>
              <a:ext cx="1669285" cy="1584176"/>
            </a:xfrm>
            <a:prstGeom prst="rect">
              <a:avLst/>
            </a:prstGeom>
          </p:spPr>
        </p:pic>
        <p:sp>
          <p:nvSpPr>
            <p:cNvPr id="12" name="Prostokąt 11"/>
            <p:cNvSpPr/>
            <p:nvPr/>
          </p:nvSpPr>
          <p:spPr>
            <a:xfrm>
              <a:off x="6876256" y="1412776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Obraz 1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843808" y="3212976"/>
            <a:ext cx="1252654" cy="560910"/>
          </a:xfrm>
          <a:prstGeom prst="rect">
            <a:avLst/>
          </a:prstGeom>
          <a:noFill/>
          <a:ln/>
          <a:effectLst/>
        </p:spPr>
      </p:pic>
      <p:pic>
        <p:nvPicPr>
          <p:cNvPr id="22" name="Obraz 2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23528" y="3212976"/>
            <a:ext cx="2072643" cy="560910"/>
          </a:xfrm>
          <a:prstGeom prst="rect">
            <a:avLst/>
          </a:prstGeom>
          <a:noFill/>
          <a:ln/>
          <a:effectLst/>
        </p:spPr>
      </p:pic>
      <p:pic>
        <p:nvPicPr>
          <p:cNvPr id="24" name="Obraz 23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058257" y="3212975"/>
            <a:ext cx="1144236" cy="540371"/>
          </a:xfrm>
          <a:prstGeom prst="rect">
            <a:avLst/>
          </a:prstGeom>
          <a:noFill/>
          <a:ln/>
          <a:effectLst/>
        </p:spPr>
      </p:pic>
      <p:pic>
        <p:nvPicPr>
          <p:cNvPr id="26" name="Obraz 2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149721" y="3140967"/>
            <a:ext cx="1317385" cy="540167"/>
          </a:xfrm>
          <a:prstGeom prst="rect">
            <a:avLst/>
          </a:prstGeom>
          <a:noFill/>
          <a:ln/>
          <a:effectLst/>
        </p:spPr>
      </p:pic>
      <p:grpSp>
        <p:nvGrpSpPr>
          <p:cNvPr id="109" name="Grupa 108"/>
          <p:cNvGrpSpPr/>
          <p:nvPr/>
        </p:nvGrpSpPr>
        <p:grpSpPr>
          <a:xfrm>
            <a:off x="4644008" y="4077072"/>
            <a:ext cx="2160240" cy="1552238"/>
            <a:chOff x="4644008" y="4077072"/>
            <a:chExt cx="2160240" cy="1552238"/>
          </a:xfrm>
        </p:grpSpPr>
        <p:grpSp>
          <p:nvGrpSpPr>
            <p:cNvPr id="106" name="Grupa 105"/>
            <p:cNvGrpSpPr/>
            <p:nvPr/>
          </p:nvGrpSpPr>
          <p:grpSpPr>
            <a:xfrm>
              <a:off x="4644008" y="4077072"/>
              <a:ext cx="2160240" cy="1552238"/>
              <a:chOff x="4644008" y="4077072"/>
              <a:chExt cx="2160240" cy="1552238"/>
            </a:xfrm>
          </p:grpSpPr>
          <p:grpSp>
            <p:nvGrpSpPr>
              <p:cNvPr id="105" name="Grupa 104"/>
              <p:cNvGrpSpPr/>
              <p:nvPr/>
            </p:nvGrpSpPr>
            <p:grpSpPr>
              <a:xfrm>
                <a:off x="5004048" y="4077072"/>
                <a:ext cx="1584176" cy="1008112"/>
                <a:chOff x="5004048" y="4077072"/>
                <a:chExt cx="1584176" cy="1008112"/>
              </a:xfrm>
            </p:grpSpPr>
            <p:sp>
              <p:nvSpPr>
                <p:cNvPr id="82" name="Schemat blokowy: pamięć o dostępie bezpośrednim 81"/>
                <p:cNvSpPr/>
                <p:nvPr/>
              </p:nvSpPr>
              <p:spPr>
                <a:xfrm rot="16200000">
                  <a:off x="5220072" y="4077072"/>
                  <a:ext cx="1008112" cy="1008112"/>
                </a:xfrm>
                <a:prstGeom prst="flowChartMagneticDrum">
                  <a:avLst/>
                </a:prstGeom>
                <a:solidFill>
                  <a:srgbClr val="FFFF9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4" name="Łącznik prosty 83"/>
                <p:cNvCxnSpPr/>
                <p:nvPr/>
              </p:nvCxnSpPr>
              <p:spPr bwMode="auto">
                <a:xfrm>
                  <a:off x="5004048" y="4725144"/>
                  <a:ext cx="158417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" name="Prostokąt 103"/>
              <p:cNvSpPr/>
              <p:nvPr/>
            </p:nvSpPr>
            <p:spPr>
              <a:xfrm>
                <a:off x="4644008" y="5229200"/>
                <a:ext cx="216024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pl-PL" sz="1000" dirty="0" smtClean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</a:rPr>
                  <a:t>on </a:t>
                </a:r>
                <a:r>
                  <a:rPr lang="pl-PL" sz="1000" dirty="0" err="1" smtClean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</a:rPr>
                  <a:t>the</a:t>
                </a:r>
                <a:r>
                  <a:rPr lang="pl-PL" sz="1000" dirty="0" smtClean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</a:rPr>
                  <a:t> </a:t>
                </a:r>
                <a:r>
                  <a:rPr lang="pl-PL" sz="1000" dirty="0" err="1" smtClean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</a:rPr>
                  <a:t>boundary</a:t>
                </a:r>
                <a:r>
                  <a:rPr lang="pl-PL" sz="1000" dirty="0" smtClean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</a:rPr>
                  <a:t>, </a:t>
                </a:r>
                <a:r>
                  <a:rPr lang="pl-PL" sz="1000" dirty="0" err="1" smtClean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</a:rPr>
                  <a:t>non-extremal</a:t>
                </a:r>
                <a:r>
                  <a:rPr lang="pl-PL" sz="1000" dirty="0" smtClean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</a:rPr>
                  <a:t>, </a:t>
                </a:r>
              </a:p>
              <a:p>
                <a:pPr lvl="0" algn="ctr">
                  <a:defRPr/>
                </a:pPr>
                <a:r>
                  <a:rPr lang="pl-PL" sz="1000" dirty="0" smtClean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</a:rPr>
                  <a:t>but </a:t>
                </a:r>
                <a:r>
                  <a:rPr lang="pl-PL" sz="1000" dirty="0" err="1" smtClean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sym typeface="Symbol"/>
                  </a:rPr>
                  <a:t>-extremal</a:t>
                </a:r>
                <a:r>
                  <a:rPr lang="pl-PL" sz="1000" dirty="0" smtClean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sym typeface="Symbol"/>
                  </a:rPr>
                  <a:t>,</a:t>
                </a:r>
                <a:endParaRPr lang="pl-PL" sz="1000" dirty="0" smtClean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3" name="Elipsa 82"/>
            <p:cNvSpPr/>
            <p:nvPr/>
          </p:nvSpPr>
          <p:spPr>
            <a:xfrm rot="16200000">
              <a:off x="5662067" y="4710660"/>
              <a:ext cx="39600" cy="385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Obraz 86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652120" y="4581128"/>
              <a:ext cx="117566" cy="12782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96" name="Łuk 95"/>
            <p:cNvSpPr/>
            <p:nvPr/>
          </p:nvSpPr>
          <p:spPr>
            <a:xfrm rot="16200000">
              <a:off x="5497302" y="3990921"/>
              <a:ext cx="453651" cy="1008112"/>
            </a:xfrm>
            <a:prstGeom prst="arc">
              <a:avLst>
                <a:gd name="adj1" fmla="val 6926860"/>
                <a:gd name="adj2" fmla="val 1488144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upa 98"/>
          <p:cNvGrpSpPr/>
          <p:nvPr/>
        </p:nvGrpSpPr>
        <p:grpSpPr>
          <a:xfrm>
            <a:off x="251520" y="4077073"/>
            <a:ext cx="2160240" cy="1552237"/>
            <a:chOff x="251520" y="4077073"/>
            <a:chExt cx="2160240" cy="1552237"/>
          </a:xfrm>
        </p:grpSpPr>
        <p:grpSp>
          <p:nvGrpSpPr>
            <p:cNvPr id="97" name="Grupa 96"/>
            <p:cNvGrpSpPr/>
            <p:nvPr/>
          </p:nvGrpSpPr>
          <p:grpSpPr>
            <a:xfrm>
              <a:off x="899592" y="4077073"/>
              <a:ext cx="1008112" cy="1008112"/>
              <a:chOff x="899592" y="4077073"/>
              <a:chExt cx="1008112" cy="1008112"/>
            </a:xfrm>
          </p:grpSpPr>
          <p:pic>
            <p:nvPicPr>
              <p:cNvPr id="31" name="Obraz 30" descr="TP_tmp.emf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1259632" y="4365104"/>
                <a:ext cx="117566" cy="127826"/>
              </a:xfrm>
              <a:prstGeom prst="rect">
                <a:avLst/>
              </a:prstGeom>
              <a:noFill/>
              <a:ln/>
              <a:effectLst/>
            </p:spPr>
          </p:pic>
          <p:grpSp>
            <p:nvGrpSpPr>
              <p:cNvPr id="64" name="Grupa 63"/>
              <p:cNvGrpSpPr/>
              <p:nvPr/>
            </p:nvGrpSpPr>
            <p:grpSpPr>
              <a:xfrm rot="-5400000">
                <a:off x="899592" y="4077073"/>
                <a:ext cx="1008112" cy="1008112"/>
                <a:chOff x="683568" y="4005064"/>
                <a:chExt cx="1296144" cy="864096"/>
              </a:xfrm>
            </p:grpSpPr>
            <p:sp>
              <p:nvSpPr>
                <p:cNvPr id="37" name="Schemat blokowy: pamięć o dostępie bezpośrednim 36"/>
                <p:cNvSpPr/>
                <p:nvPr/>
              </p:nvSpPr>
              <p:spPr>
                <a:xfrm>
                  <a:off x="683568" y="4005064"/>
                  <a:ext cx="1296144" cy="864096"/>
                </a:xfrm>
                <a:prstGeom prst="flowChartMagneticDrum">
                  <a:avLst/>
                </a:prstGeom>
                <a:solidFill>
                  <a:srgbClr val="FFFF9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Elipsa 28"/>
                <p:cNvSpPr/>
                <p:nvPr/>
              </p:nvSpPr>
              <p:spPr>
                <a:xfrm>
                  <a:off x="1166002" y="4410174"/>
                  <a:ext cx="50914" cy="33004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" name="Łącznik prosty 33"/>
                <p:cNvCxnSpPr/>
                <p:nvPr/>
              </p:nvCxnSpPr>
              <p:spPr bwMode="auto">
                <a:xfrm>
                  <a:off x="1179802" y="4153530"/>
                  <a:ext cx="16618" cy="58871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Elipsa 41"/>
                <p:cNvSpPr>
                  <a:spLocks/>
                </p:cNvSpPr>
                <p:nvPr/>
              </p:nvSpPr>
              <p:spPr>
                <a:xfrm>
                  <a:off x="1187722" y="4740324"/>
                  <a:ext cx="50914" cy="3300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Elipsa 42"/>
                <p:cNvSpPr/>
                <p:nvPr/>
              </p:nvSpPr>
              <p:spPr>
                <a:xfrm>
                  <a:off x="1161470" y="4124577"/>
                  <a:ext cx="50914" cy="3300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Łuk 45"/>
                <p:cNvSpPr/>
                <p:nvPr/>
              </p:nvSpPr>
              <p:spPr>
                <a:xfrm>
                  <a:off x="1115616" y="4005064"/>
                  <a:ext cx="504056" cy="864096"/>
                </a:xfrm>
                <a:prstGeom prst="arc">
                  <a:avLst>
                    <a:gd name="adj1" fmla="val 5399125"/>
                    <a:gd name="adj2" fmla="val 16158721"/>
                  </a:avLst>
                </a:prstGeom>
                <a:ln w="63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Łuk 62"/>
                <p:cNvSpPr/>
                <p:nvPr/>
              </p:nvSpPr>
              <p:spPr>
                <a:xfrm>
                  <a:off x="1195389" y="4145285"/>
                  <a:ext cx="583266" cy="576064"/>
                </a:xfrm>
                <a:prstGeom prst="arc">
                  <a:avLst>
                    <a:gd name="adj1" fmla="val 6503963"/>
                    <a:gd name="adj2" fmla="val 15170537"/>
                  </a:avLst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65" name="Obraz 64" descr="TP_tmp.emf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1331640" y="4509120"/>
                <a:ext cx="117566" cy="127826"/>
              </a:xfrm>
              <a:prstGeom prst="rect">
                <a:avLst/>
              </a:prstGeom>
              <a:noFill/>
              <a:ln/>
              <a:effectLst/>
            </p:spPr>
          </p:pic>
        </p:grpSp>
        <p:sp>
          <p:nvSpPr>
            <p:cNvPr id="98" name="Prostokąt 97"/>
            <p:cNvSpPr/>
            <p:nvPr/>
          </p:nvSpPr>
          <p:spPr>
            <a:xfrm>
              <a:off x="251520" y="5229200"/>
              <a:ext cx="216024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000" dirty="0" err="1" smtClean="0">
                  <a:ln>
                    <a:solidFill>
                      <a:sysClr val="windowText" lastClr="000000"/>
                    </a:solidFill>
                  </a:ln>
                </a:rPr>
                <a:t>inside</a:t>
              </a:r>
              <a:r>
                <a:rPr lang="pl-PL" sz="1000" dirty="0" smtClean="0">
                  <a:ln>
                    <a:solidFill>
                      <a:sysClr val="windowText" lastClr="000000"/>
                    </a:solidFill>
                  </a:ln>
                </a:rPr>
                <a:t> </a:t>
              </a:r>
              <a:r>
                <a:rPr lang="pl-PL" sz="1000" dirty="0" err="1" smtClean="0">
                  <a:ln>
                    <a:solidFill>
                      <a:sysClr val="windowText" lastClr="000000"/>
                    </a:solidFill>
                  </a:ln>
                </a:rPr>
                <a:t>the</a:t>
              </a:r>
              <a:r>
                <a:rPr lang="pl-PL" sz="1000" dirty="0" smtClean="0">
                  <a:ln>
                    <a:solidFill>
                      <a:sysClr val="windowText" lastClr="000000"/>
                    </a:solidFill>
                  </a:ln>
                </a:rPr>
                <a:t> set of quantum </a:t>
              </a:r>
              <a:r>
                <a:rPr lang="pl-PL" sz="1000" dirty="0" err="1" smtClean="0">
                  <a:ln>
                    <a:solidFill>
                      <a:sysClr val="windowText" lastClr="000000"/>
                    </a:solidFill>
                  </a:ln>
                </a:rPr>
                <a:t>channels</a:t>
              </a:r>
              <a:endParaRPr lang="pl-PL" sz="1000" dirty="0" smtClean="0">
                <a:ln>
                  <a:solidFill>
                    <a:sysClr val="windowText" lastClr="000000"/>
                  </a:solidFill>
                </a:ln>
              </a:endParaRPr>
            </a:p>
            <a:p>
              <a:pPr algn="ctr"/>
              <a:r>
                <a:rPr lang="pl-PL" sz="1000" dirty="0" err="1" smtClean="0">
                  <a:ln>
                    <a:solidFill>
                      <a:sysClr val="windowText" lastClr="000000"/>
                    </a:solidFill>
                  </a:ln>
                </a:rPr>
                <a:t>full</a:t>
              </a:r>
              <a:r>
                <a:rPr lang="pl-PL" sz="1000" dirty="0" smtClean="0">
                  <a:ln>
                    <a:solidFill>
                      <a:sysClr val="windowText" lastClr="000000"/>
                    </a:solidFill>
                  </a:ln>
                </a:rPr>
                <a:t> </a:t>
              </a:r>
              <a:r>
                <a:rPr lang="pl-PL" sz="1000" dirty="0" err="1" smtClean="0">
                  <a:ln>
                    <a:solidFill>
                      <a:sysClr val="windowText" lastClr="000000"/>
                    </a:solidFill>
                  </a:ln>
                </a:rPr>
                <a:t>rank</a:t>
              </a:r>
              <a:endParaRPr lang="en-US" sz="1000" dirty="0"/>
            </a:p>
          </p:txBody>
        </p:sp>
      </p:grpSp>
      <p:sp>
        <p:nvSpPr>
          <p:cNvPr id="100" name="Prostokąt 99"/>
          <p:cNvSpPr/>
          <p:nvPr/>
        </p:nvSpPr>
        <p:spPr>
          <a:xfrm>
            <a:off x="251520" y="5661248"/>
            <a:ext cx="2160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 err="1" smtClean="0">
                <a:ln>
                  <a:solidFill>
                    <a:sysClr val="windowText" lastClr="000000"/>
                  </a:solidFill>
                </a:ln>
              </a:rPr>
              <a:t>classical</a:t>
            </a:r>
            <a:r>
              <a:rPr lang="pl-PL" sz="1600" dirty="0" smtClean="0">
                <a:ln>
                  <a:solidFill>
                    <a:sysClr val="windowText" lastClr="000000"/>
                  </a:solidFill>
                </a:ln>
              </a:rPr>
              <a:t> </a:t>
            </a:r>
            <a:r>
              <a:rPr lang="pl-PL" sz="1600" dirty="0" err="1" smtClean="0">
                <a:ln>
                  <a:solidFill>
                    <a:sysClr val="windowText" lastClr="000000"/>
                  </a:solidFill>
                </a:ln>
              </a:rPr>
              <a:t>simulation</a:t>
            </a:r>
            <a:endParaRPr lang="pl-PL" sz="1600" dirty="0" smtClean="0">
              <a:ln>
                <a:solidFill>
                  <a:sysClr val="windowText" lastClr="000000"/>
                </a:solidFill>
              </a:ln>
            </a:endParaRPr>
          </a:p>
          <a:p>
            <a:pPr algn="ctr"/>
            <a:r>
              <a:rPr lang="pl-PL" sz="1600" dirty="0" err="1" smtClean="0">
                <a:ln>
                  <a:solidFill>
                    <a:sysClr val="windowText" lastClr="000000"/>
                  </a:solidFill>
                </a:ln>
              </a:rPr>
              <a:t>possible</a:t>
            </a:r>
            <a:endParaRPr lang="en-US" sz="16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3" name="Prostokąt 102"/>
          <p:cNvSpPr/>
          <p:nvPr/>
        </p:nvSpPr>
        <p:spPr>
          <a:xfrm>
            <a:off x="2411760" y="5661248"/>
            <a:ext cx="2232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1600" dirty="0" err="1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classical</a:t>
            </a:r>
            <a:r>
              <a:rPr lang="pl-PL" sz="1600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 </a:t>
            </a:r>
            <a:r>
              <a:rPr lang="pl-PL" sz="1600" dirty="0" err="1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simulation</a:t>
            </a:r>
            <a:endParaRPr lang="pl-PL" sz="1600" dirty="0" smtClean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  <a:p>
            <a:pPr lvl="0" algn="ctr"/>
            <a:r>
              <a:rPr lang="pl-PL" sz="1600" dirty="0" err="1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possible</a:t>
            </a:r>
            <a:endParaRPr lang="en-US" sz="16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07" name="Prostokąt 106"/>
          <p:cNvSpPr/>
          <p:nvPr/>
        </p:nvSpPr>
        <p:spPr>
          <a:xfrm>
            <a:off x="4644008" y="5661248"/>
            <a:ext cx="2160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 err="1" smtClean="0">
                <a:ln>
                  <a:solidFill>
                    <a:sysClr val="windowText" lastClr="000000"/>
                  </a:solidFill>
                </a:ln>
              </a:rPr>
              <a:t>minimization</a:t>
            </a:r>
            <a:r>
              <a:rPr lang="pl-PL" sz="1600" dirty="0" smtClean="0">
                <a:ln>
                  <a:solidFill>
                    <a:sysClr val="windowText" lastClr="000000"/>
                  </a:solidFill>
                </a:ln>
              </a:rPr>
              <a:t> </a:t>
            </a:r>
            <a:r>
              <a:rPr lang="pl-PL" sz="1600" dirty="0" err="1" smtClean="0">
                <a:ln>
                  <a:solidFill>
                    <a:sysClr val="windowText" lastClr="000000"/>
                  </a:solidFill>
                </a:ln>
              </a:rPr>
              <a:t>over</a:t>
            </a:r>
            <a:r>
              <a:rPr lang="pl-PL" sz="1600" dirty="0" smtClean="0">
                <a:ln>
                  <a:solidFill>
                    <a:sysClr val="windowText" lastClr="000000"/>
                  </a:solidFill>
                </a:ln>
              </a:rPr>
              <a:t> Kraus </a:t>
            </a:r>
            <a:r>
              <a:rPr lang="pl-PL" sz="1600" dirty="0" err="1" smtClean="0">
                <a:ln>
                  <a:solidFill>
                    <a:sysClr val="windowText" lastClr="000000"/>
                  </a:solidFill>
                </a:ln>
              </a:rPr>
              <a:t>representations</a:t>
            </a:r>
            <a:endParaRPr lang="en-US" sz="1600" dirty="0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110" name="Grupa 109"/>
          <p:cNvGrpSpPr/>
          <p:nvPr/>
        </p:nvGrpSpPr>
        <p:grpSpPr>
          <a:xfrm>
            <a:off x="6804248" y="4077072"/>
            <a:ext cx="2160240" cy="1408222"/>
            <a:chOff x="6804248" y="4077072"/>
            <a:chExt cx="2160240" cy="1408222"/>
          </a:xfrm>
        </p:grpSpPr>
        <p:pic>
          <p:nvPicPr>
            <p:cNvPr id="90" name="Obraz 89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668344" y="4365103"/>
              <a:ext cx="117566" cy="127826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91" name="Schemat blokowy: pamięć o dostępie bezpośrednim 90"/>
            <p:cNvSpPr/>
            <p:nvPr/>
          </p:nvSpPr>
          <p:spPr>
            <a:xfrm rot="16200000">
              <a:off x="7308304" y="4077072"/>
              <a:ext cx="1008112" cy="1008112"/>
            </a:xfrm>
            <a:prstGeom prst="flowChartMagneticDrum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Elipsa 91"/>
            <p:cNvSpPr/>
            <p:nvPr/>
          </p:nvSpPr>
          <p:spPr>
            <a:xfrm rot="16200000">
              <a:off x="7794254" y="4395591"/>
              <a:ext cx="39600" cy="385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Łącznik prosty 92"/>
            <p:cNvCxnSpPr/>
            <p:nvPr/>
          </p:nvCxnSpPr>
          <p:spPr bwMode="auto">
            <a:xfrm>
              <a:off x="7023373" y="4410075"/>
              <a:ext cx="1584176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Obraz 93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740352" y="4221088"/>
              <a:ext cx="117566" cy="12782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08" name="Prostokąt 107"/>
            <p:cNvSpPr/>
            <p:nvPr/>
          </p:nvSpPr>
          <p:spPr>
            <a:xfrm>
              <a:off x="6804248" y="5085184"/>
              <a:ext cx="216024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endParaRPr lang="pl-PL" sz="1000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endParaRPr>
            </a:p>
            <a:p>
              <a:pPr lvl="0" algn="ctr">
                <a:defRPr/>
              </a:pPr>
              <a:r>
                <a:rPr lang="pl-PL" sz="1000" dirty="0" smtClean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</a:rPr>
                <a:t>on </a:t>
              </a:r>
              <a:r>
                <a:rPr lang="pl-PL" sz="1000" dirty="0" err="1" smtClean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</a:rPr>
                <a:t>the</a:t>
              </a:r>
              <a:r>
                <a:rPr lang="pl-PL" sz="1000" dirty="0" smtClean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</a:rPr>
                <a:t> </a:t>
              </a:r>
              <a:r>
                <a:rPr lang="pl-PL" sz="1000" dirty="0" err="1" smtClean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</a:rPr>
                <a:t>boundary</a:t>
              </a:r>
              <a:r>
                <a:rPr lang="pl-PL" sz="1000" dirty="0" smtClean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</a:rPr>
                <a:t>, </a:t>
              </a:r>
              <a:r>
                <a:rPr lang="pl-PL" sz="1000" dirty="0" err="1" smtClean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</a:rPr>
                <a:t>extremal</a:t>
              </a:r>
              <a:endParaRPr lang="pl-PL" sz="1000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endParaRPr>
            </a:p>
          </p:txBody>
        </p:sp>
      </p:grpSp>
      <p:sp>
        <p:nvSpPr>
          <p:cNvPr id="111" name="Prostokąt 110"/>
          <p:cNvSpPr/>
          <p:nvPr/>
        </p:nvSpPr>
        <p:spPr>
          <a:xfrm>
            <a:off x="6804249" y="5661248"/>
            <a:ext cx="2160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1600" dirty="0" err="1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minimization</a:t>
            </a:r>
            <a:r>
              <a:rPr lang="pl-PL" sz="1600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 </a:t>
            </a:r>
            <a:r>
              <a:rPr lang="pl-PL" sz="1600" dirty="0" err="1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over</a:t>
            </a:r>
            <a:r>
              <a:rPr lang="pl-PL" sz="1600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 Kraus </a:t>
            </a:r>
            <a:r>
              <a:rPr lang="pl-PL" sz="1600" dirty="0" err="1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representations</a:t>
            </a:r>
            <a:endParaRPr lang="en-US" sz="16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grpSp>
        <p:nvGrpSpPr>
          <p:cNvPr id="113" name="Grupa 112"/>
          <p:cNvGrpSpPr/>
          <p:nvPr/>
        </p:nvGrpSpPr>
        <p:grpSpPr>
          <a:xfrm>
            <a:off x="2483768" y="3920191"/>
            <a:ext cx="2160240" cy="1555229"/>
            <a:chOff x="2483768" y="3920191"/>
            <a:chExt cx="2160240" cy="1555229"/>
          </a:xfrm>
        </p:grpSpPr>
        <p:grpSp>
          <p:nvGrpSpPr>
            <p:cNvPr id="102" name="Grupa 101"/>
            <p:cNvGrpSpPr/>
            <p:nvPr/>
          </p:nvGrpSpPr>
          <p:grpSpPr>
            <a:xfrm>
              <a:off x="2483768" y="4077072"/>
              <a:ext cx="2160240" cy="1398348"/>
              <a:chOff x="2483768" y="4077073"/>
              <a:chExt cx="2160240" cy="1398348"/>
            </a:xfrm>
          </p:grpSpPr>
          <p:grpSp>
            <p:nvGrpSpPr>
              <p:cNvPr id="79" name="Grupa 78"/>
              <p:cNvGrpSpPr/>
              <p:nvPr/>
            </p:nvGrpSpPr>
            <p:grpSpPr>
              <a:xfrm>
                <a:off x="3059832" y="4077073"/>
                <a:ext cx="1008112" cy="1008112"/>
                <a:chOff x="3059832" y="4077073"/>
                <a:chExt cx="1008112" cy="1008112"/>
              </a:xfrm>
            </p:grpSpPr>
            <p:pic>
              <p:nvPicPr>
                <p:cNvPr id="69" name="Obraz 68" descr="TP_tmp.emf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 bwMode="auto">
                <a:xfrm>
                  <a:off x="3419872" y="4365104"/>
                  <a:ext cx="117566" cy="127826"/>
                </a:xfrm>
                <a:prstGeom prst="rect">
                  <a:avLst/>
                </a:prstGeom>
                <a:noFill/>
                <a:ln/>
                <a:effectLst/>
              </p:spPr>
            </p:pic>
            <p:sp>
              <p:nvSpPr>
                <p:cNvPr id="71" name="Schemat blokowy: pamięć o dostępie bezpośrednim 70"/>
                <p:cNvSpPr/>
                <p:nvPr/>
              </p:nvSpPr>
              <p:spPr>
                <a:xfrm rot="16200000">
                  <a:off x="3059832" y="4077073"/>
                  <a:ext cx="1008112" cy="1008112"/>
                </a:xfrm>
                <a:prstGeom prst="flowChartMagneticDrum">
                  <a:avLst/>
                </a:prstGeom>
                <a:solidFill>
                  <a:srgbClr val="FFFF9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Elipsa 71"/>
                <p:cNvSpPr/>
                <p:nvPr/>
              </p:nvSpPr>
              <p:spPr>
                <a:xfrm rot="16200000">
                  <a:off x="3544664" y="4346883"/>
                  <a:ext cx="39600" cy="3850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3" name="Łącznik prosty 72"/>
                <p:cNvCxnSpPr/>
                <p:nvPr/>
              </p:nvCxnSpPr>
              <p:spPr bwMode="auto">
                <a:xfrm rot="16200000">
                  <a:off x="3540802" y="4028150"/>
                  <a:ext cx="12925" cy="6868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Elipsa 73"/>
                <p:cNvSpPr>
                  <a:spLocks/>
                </p:cNvSpPr>
                <p:nvPr/>
              </p:nvSpPr>
              <p:spPr>
                <a:xfrm rot="16200000">
                  <a:off x="3922224" y="4339515"/>
                  <a:ext cx="39600" cy="3850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Elipsa 74"/>
                <p:cNvSpPr/>
                <p:nvPr/>
              </p:nvSpPr>
              <p:spPr>
                <a:xfrm rot="16200000">
                  <a:off x="3209557" y="4345075"/>
                  <a:ext cx="39600" cy="3850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78" name="Obraz 77" descr="TP_tmp.emf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 bwMode="auto">
                <a:xfrm>
                  <a:off x="3509392" y="4228530"/>
                  <a:ext cx="117566" cy="127826"/>
                </a:xfrm>
                <a:prstGeom prst="rect">
                  <a:avLst/>
                </a:prstGeom>
                <a:noFill/>
                <a:ln/>
                <a:effectLst/>
              </p:spPr>
            </p:pic>
          </p:grpSp>
          <p:sp>
            <p:nvSpPr>
              <p:cNvPr id="101" name="Prostokąt 100"/>
              <p:cNvSpPr/>
              <p:nvPr/>
            </p:nvSpPr>
            <p:spPr>
              <a:xfrm>
                <a:off x="2483768" y="5229200"/>
                <a:ext cx="216024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pl-PL" sz="1000" dirty="0" smtClean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</a:rPr>
                  <a:t>on </a:t>
                </a:r>
                <a:r>
                  <a:rPr lang="pl-PL" sz="1000" dirty="0" err="1" smtClean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</a:rPr>
                  <a:t>the</a:t>
                </a:r>
                <a:r>
                  <a:rPr lang="pl-PL" sz="1000" dirty="0" smtClean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</a:rPr>
                  <a:t> </a:t>
                </a:r>
                <a:r>
                  <a:rPr lang="pl-PL" sz="1000" dirty="0" err="1" smtClean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</a:rPr>
                  <a:t>boundary</a:t>
                </a:r>
                <a:r>
                  <a:rPr lang="pl-PL" sz="1000" dirty="0" smtClean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</a:rPr>
                  <a:t>, but </a:t>
                </a:r>
                <a:r>
                  <a:rPr lang="pl-PL" sz="1000" dirty="0" err="1" smtClean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</a:rPr>
                  <a:t>non-extremal</a:t>
                </a:r>
                <a:endParaRPr lang="pl-PL" sz="1000" dirty="0" smtClean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2" name="Łuk 111"/>
            <p:cNvSpPr/>
            <p:nvPr/>
          </p:nvSpPr>
          <p:spPr>
            <a:xfrm rot="16200000">
              <a:off x="3309657" y="3642961"/>
              <a:ext cx="453651" cy="1008112"/>
            </a:xfrm>
            <a:prstGeom prst="arc">
              <a:avLst>
                <a:gd name="adj1" fmla="val 6926860"/>
                <a:gd name="adj2" fmla="val 1488144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3" grpId="0"/>
      <p:bldP spid="107" grpId="0"/>
      <p:bldP spid="1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Łącznik prosty 55"/>
          <p:cNvCxnSpPr/>
          <p:nvPr/>
        </p:nvCxnSpPr>
        <p:spPr>
          <a:xfrm>
            <a:off x="6254579" y="1935156"/>
            <a:ext cx="432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25"/>
          <p:cNvCxnSpPr/>
          <p:nvPr/>
        </p:nvCxnSpPr>
        <p:spPr>
          <a:xfrm>
            <a:off x="6256784" y="3396343"/>
            <a:ext cx="432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5400" b="1" i="1" dirty="0" smtClean="0"/>
              <a:t>N</a:t>
            </a:r>
            <a:r>
              <a:rPr lang="pl-PL" sz="5400" b="1" dirty="0" smtClean="0"/>
              <a:t> independent </a:t>
            </a:r>
            <a:r>
              <a:rPr lang="pl-PL" sz="5400" b="1" dirty="0" err="1" smtClean="0"/>
              <a:t>photons</a:t>
            </a:r>
            <a:endParaRPr lang="en-US" sz="5400" dirty="0"/>
          </a:p>
        </p:txBody>
      </p:sp>
      <p:cxnSp>
        <p:nvCxnSpPr>
          <p:cNvPr id="6" name="Łącznik prosty 5"/>
          <p:cNvCxnSpPr/>
          <p:nvPr/>
        </p:nvCxnSpPr>
        <p:spPr>
          <a:xfrm>
            <a:off x="2740001" y="1962150"/>
            <a:ext cx="1387499" cy="158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Łącznik prosty 6"/>
          <p:cNvCxnSpPr/>
          <p:nvPr/>
        </p:nvCxnSpPr>
        <p:spPr>
          <a:xfrm>
            <a:off x="2740001" y="3429000"/>
            <a:ext cx="1387499" cy="158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rostokąt 7"/>
          <p:cNvSpPr/>
          <p:nvPr/>
        </p:nvSpPr>
        <p:spPr>
          <a:xfrm>
            <a:off x="2971800" y="1739900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 dirty="0"/>
          </a:p>
        </p:txBody>
      </p:sp>
      <p:cxnSp>
        <p:nvCxnSpPr>
          <p:cNvPr id="9" name="Łącznik prosty 8"/>
          <p:cNvCxnSpPr/>
          <p:nvPr/>
        </p:nvCxnSpPr>
        <p:spPr>
          <a:xfrm rot="10800000">
            <a:off x="1692251" y="2705100"/>
            <a:ext cx="1047750" cy="72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flipV="1">
            <a:off x="1666851" y="1962150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 flipV="1">
            <a:off x="587351" y="2705100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rostokąt 11"/>
          <p:cNvSpPr/>
          <p:nvPr/>
        </p:nvSpPr>
        <p:spPr>
          <a:xfrm>
            <a:off x="1317502" y="2584450"/>
            <a:ext cx="755650" cy="22225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13" name="Łącznik prosty 12"/>
          <p:cNvCxnSpPr/>
          <p:nvPr/>
        </p:nvCxnSpPr>
        <p:spPr>
          <a:xfrm rot="10800000">
            <a:off x="5194300" y="2673350"/>
            <a:ext cx="1047750" cy="72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 rot="10800000">
            <a:off x="4127500" y="1962150"/>
            <a:ext cx="1047750" cy="72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Obraz 5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57649" y="1917700"/>
            <a:ext cx="167640" cy="19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Łącznik prosty 15"/>
          <p:cNvCxnSpPr/>
          <p:nvPr/>
        </p:nvCxnSpPr>
        <p:spPr>
          <a:xfrm flipV="1">
            <a:off x="5168900" y="1930400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Łącznik prosty 17"/>
          <p:cNvCxnSpPr/>
          <p:nvPr/>
        </p:nvCxnSpPr>
        <p:spPr>
          <a:xfrm flipV="1">
            <a:off x="4127500" y="2673350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Prostokąt 18"/>
          <p:cNvSpPr/>
          <p:nvPr/>
        </p:nvSpPr>
        <p:spPr>
          <a:xfrm>
            <a:off x="4819551" y="2552700"/>
            <a:ext cx="755650" cy="22225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0" name="Schemat blokowy: opóźnienie 19"/>
          <p:cNvSpPr/>
          <p:nvPr/>
        </p:nvSpPr>
        <p:spPr>
          <a:xfrm>
            <a:off x="6660232" y="1700808"/>
            <a:ext cx="577850" cy="488950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1" name="Schemat blokowy: opóźnienie 20"/>
          <p:cNvSpPr/>
          <p:nvPr/>
        </p:nvSpPr>
        <p:spPr>
          <a:xfrm>
            <a:off x="6623213" y="3130550"/>
            <a:ext cx="577850" cy="488950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32" name="Obraz 3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6738304" y="1841500"/>
            <a:ext cx="279078" cy="178427"/>
          </a:xfrm>
          <a:prstGeom prst="rect">
            <a:avLst/>
          </a:prstGeom>
          <a:noFill/>
          <a:ln/>
          <a:effectLst/>
        </p:spPr>
      </p:pic>
      <p:pic>
        <p:nvPicPr>
          <p:cNvPr id="35" name="Obraz 34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6588224" y="1340768"/>
            <a:ext cx="2155329" cy="243923"/>
          </a:xfrm>
          <a:prstGeom prst="rect">
            <a:avLst/>
          </a:prstGeom>
          <a:noFill/>
          <a:ln/>
          <a:effectLst/>
        </p:spPr>
      </p:pic>
      <p:pic>
        <p:nvPicPr>
          <p:cNvPr id="33" name="Obraz 32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6727552" y="3284982"/>
            <a:ext cx="280473" cy="179319"/>
          </a:xfrm>
          <a:prstGeom prst="rect">
            <a:avLst/>
          </a:prstGeom>
          <a:noFill/>
          <a:ln/>
          <a:effectLst/>
        </p:spPr>
      </p:pic>
      <p:pic>
        <p:nvPicPr>
          <p:cNvPr id="36" name="Obraz 35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6588224" y="2780928"/>
            <a:ext cx="2155329" cy="243923"/>
          </a:xfrm>
          <a:prstGeom prst="rect">
            <a:avLst/>
          </a:prstGeom>
          <a:noFill/>
          <a:ln/>
          <a:effectLst/>
        </p:spPr>
      </p:pic>
      <p:sp>
        <p:nvSpPr>
          <p:cNvPr id="37" name="Elipsa 36"/>
          <p:cNvSpPr/>
          <p:nvPr/>
        </p:nvSpPr>
        <p:spPr>
          <a:xfrm rot="-2100000">
            <a:off x="687074" y="3219686"/>
            <a:ext cx="198000" cy="19800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FF8B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lipsa 37"/>
          <p:cNvSpPr/>
          <p:nvPr/>
        </p:nvSpPr>
        <p:spPr>
          <a:xfrm rot="-2100000">
            <a:off x="862721" y="3078333"/>
            <a:ext cx="198000" cy="19800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FF8B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ipsa 38"/>
          <p:cNvSpPr/>
          <p:nvPr/>
        </p:nvSpPr>
        <p:spPr>
          <a:xfrm rot="-2100000">
            <a:off x="1047885" y="2926096"/>
            <a:ext cx="198000" cy="19800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FF8B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Obraz 43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/>
          <a:stretch>
            <a:fillRect/>
          </a:stretch>
        </p:blipFill>
        <p:spPr bwMode="auto">
          <a:xfrm>
            <a:off x="3275856" y="3717032"/>
            <a:ext cx="2388112" cy="278892"/>
          </a:xfrm>
          <a:prstGeom prst="rect">
            <a:avLst/>
          </a:prstGeom>
          <a:noFill/>
          <a:ln/>
          <a:effectLst/>
        </p:spPr>
      </p:pic>
      <p:grpSp>
        <p:nvGrpSpPr>
          <p:cNvPr id="2" name="Grupa 39"/>
          <p:cNvGrpSpPr/>
          <p:nvPr/>
        </p:nvGrpSpPr>
        <p:grpSpPr>
          <a:xfrm>
            <a:off x="1751923" y="4113826"/>
            <a:ext cx="5670209" cy="461665"/>
            <a:chOff x="1751923" y="4113826"/>
            <a:chExt cx="5670209" cy="461665"/>
          </a:xfrm>
        </p:grpSpPr>
        <p:sp>
          <p:nvSpPr>
            <p:cNvPr id="45" name="pole tekstowe 44"/>
            <p:cNvSpPr txBox="1"/>
            <p:nvPr/>
          </p:nvSpPr>
          <p:spPr>
            <a:xfrm>
              <a:off x="1751923" y="4113826"/>
              <a:ext cx="25603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 err="1" smtClean="0"/>
                <a:t>the</a:t>
              </a:r>
              <a:r>
                <a:rPr lang="pl-PL" sz="2400" dirty="0" smtClean="0"/>
                <a:t> </a:t>
              </a:r>
              <a:r>
                <a:rPr lang="pl-PL" sz="2400" dirty="0" err="1" smtClean="0"/>
                <a:t>best</a:t>
              </a:r>
              <a:r>
                <a:rPr lang="pl-PL" sz="2400" dirty="0" smtClean="0"/>
                <a:t> </a:t>
              </a:r>
              <a:r>
                <a:rPr lang="pl-PL" sz="2400" dirty="0" err="1" smtClean="0"/>
                <a:t>estimator</a:t>
              </a:r>
              <a:r>
                <a:rPr lang="pl-PL" sz="2400" dirty="0" smtClean="0"/>
                <a:t>:</a:t>
              </a:r>
              <a:endParaRPr lang="en-US" sz="2400" dirty="0"/>
            </a:p>
          </p:txBody>
        </p:sp>
        <p:pic>
          <p:nvPicPr>
            <p:cNvPr id="47" name="Obraz 46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/>
            <a:stretch>
              <a:fillRect/>
            </a:stretch>
          </p:blipFill>
          <p:spPr bwMode="auto">
            <a:xfrm>
              <a:off x="4499992" y="4221088"/>
              <a:ext cx="2922140" cy="330779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55" name="Elipsa 54"/>
          <p:cNvSpPr/>
          <p:nvPr/>
        </p:nvSpPr>
        <p:spPr>
          <a:xfrm rot="-2100000">
            <a:off x="106048" y="3632694"/>
            <a:ext cx="198000" cy="19800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FF8B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Łącznik prosty 60"/>
          <p:cNvCxnSpPr>
            <a:stCxn id="55" idx="6"/>
            <a:endCxn id="37" idx="2"/>
          </p:cNvCxnSpPr>
          <p:nvPr/>
        </p:nvCxnSpPr>
        <p:spPr>
          <a:xfrm flipV="1">
            <a:off x="286144" y="3375470"/>
            <a:ext cx="418834" cy="29944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ipsa 62"/>
          <p:cNvSpPr/>
          <p:nvPr/>
        </p:nvSpPr>
        <p:spPr>
          <a:xfrm rot="-2100000">
            <a:off x="499517" y="3352005"/>
            <a:ext cx="198000" cy="19800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FF8B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Nawias klamrowy otwierający 65"/>
          <p:cNvSpPr/>
          <p:nvPr/>
        </p:nvSpPr>
        <p:spPr>
          <a:xfrm rot="3099909" flipH="1">
            <a:off x="714206" y="2900345"/>
            <a:ext cx="287625" cy="1427066"/>
          </a:xfrm>
          <a:prstGeom prst="leftBrace">
            <a:avLst>
              <a:gd name="adj1" fmla="val 64477"/>
              <a:gd name="adj2" fmla="val 4899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Obraz 67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/>
          <a:stretch>
            <a:fillRect/>
          </a:stretch>
        </p:blipFill>
        <p:spPr bwMode="auto">
          <a:xfrm>
            <a:off x="971600" y="3645024"/>
            <a:ext cx="228649" cy="202735"/>
          </a:xfrm>
          <a:prstGeom prst="rect">
            <a:avLst/>
          </a:prstGeom>
          <a:noFill/>
          <a:ln/>
          <a:effectLst/>
        </p:spPr>
      </p:pic>
      <p:grpSp>
        <p:nvGrpSpPr>
          <p:cNvPr id="3" name="Grupa 41"/>
          <p:cNvGrpSpPr/>
          <p:nvPr/>
        </p:nvGrpSpPr>
        <p:grpSpPr>
          <a:xfrm>
            <a:off x="1979712" y="4797152"/>
            <a:ext cx="5112568" cy="1080120"/>
            <a:chOff x="1979712" y="4797152"/>
            <a:chExt cx="5112568" cy="1080120"/>
          </a:xfrm>
        </p:grpSpPr>
        <p:sp>
          <p:nvSpPr>
            <p:cNvPr id="51" name="Prostokąt 50"/>
            <p:cNvSpPr/>
            <p:nvPr/>
          </p:nvSpPr>
          <p:spPr>
            <a:xfrm>
              <a:off x="1979712" y="4797152"/>
              <a:ext cx="5112568" cy="108012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pole tekstowe 47"/>
            <p:cNvSpPr txBox="1"/>
            <p:nvPr/>
          </p:nvSpPr>
          <p:spPr>
            <a:xfrm>
              <a:off x="2400063" y="4909209"/>
              <a:ext cx="29674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 err="1" smtClean="0"/>
                <a:t>Estimator</a:t>
              </a:r>
              <a:r>
                <a:rPr lang="pl-PL" sz="2400" dirty="0" smtClean="0"/>
                <a:t> </a:t>
              </a:r>
              <a:r>
                <a:rPr lang="pl-PL" sz="2400" dirty="0" err="1" smtClean="0"/>
                <a:t>uncertainty</a:t>
              </a:r>
              <a:r>
                <a:rPr lang="pl-PL" sz="2400" dirty="0" smtClean="0"/>
                <a:t>:</a:t>
              </a:r>
              <a:endParaRPr lang="en-US" sz="2400" dirty="0"/>
            </a:p>
          </p:txBody>
        </p:sp>
        <p:pic>
          <p:nvPicPr>
            <p:cNvPr id="72" name="Obraz 71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436096" y="5013176"/>
              <a:ext cx="1094781" cy="381722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71" name="Prostokąt 70"/>
            <p:cNvSpPr/>
            <p:nvPr/>
          </p:nvSpPr>
          <p:spPr>
            <a:xfrm>
              <a:off x="2411760" y="5373216"/>
              <a:ext cx="42242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l-PL" dirty="0" smtClean="0"/>
                <a:t>Standard Quantum Limit (</a:t>
              </a:r>
              <a:r>
                <a:rPr lang="pl-PL" dirty="0" err="1" smtClean="0"/>
                <a:t>Shot</a:t>
              </a:r>
              <a:r>
                <a:rPr lang="pl-PL" dirty="0" smtClean="0"/>
                <a:t> </a:t>
              </a:r>
              <a:r>
                <a:rPr lang="pl-PL" dirty="0" err="1" smtClean="0"/>
                <a:t>noise</a:t>
              </a:r>
              <a:r>
                <a:rPr lang="pl-PL" dirty="0" smtClean="0"/>
                <a:t> limit)</a:t>
              </a:r>
              <a:endParaRPr lang="en-U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Entanglement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enhanced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 precision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upa 4"/>
          <p:cNvGrpSpPr/>
          <p:nvPr/>
        </p:nvGrpSpPr>
        <p:grpSpPr>
          <a:xfrm>
            <a:off x="-180528" y="1052736"/>
            <a:ext cx="5076056" cy="3261303"/>
            <a:chOff x="-180528" y="1052736"/>
            <a:chExt cx="5076056" cy="3261303"/>
          </a:xfrm>
        </p:grpSpPr>
        <p:cxnSp>
          <p:nvCxnSpPr>
            <p:cNvPr id="6" name="Łącznik prosty 5"/>
            <p:cNvCxnSpPr/>
            <p:nvPr/>
          </p:nvCxnSpPr>
          <p:spPr>
            <a:xfrm rot="10800000">
              <a:off x="1780283" y="2666008"/>
              <a:ext cx="1047750" cy="7239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Łącznik prosty 6"/>
            <p:cNvCxnSpPr/>
            <p:nvPr/>
          </p:nvCxnSpPr>
          <p:spPr>
            <a:xfrm flipV="1">
              <a:off x="1754883" y="1923058"/>
              <a:ext cx="1073150" cy="7429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/>
            <p:cNvCxnSpPr/>
            <p:nvPr/>
          </p:nvCxnSpPr>
          <p:spPr>
            <a:xfrm flipV="1">
              <a:off x="675383" y="2666008"/>
              <a:ext cx="1073150" cy="7429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Prostokąt 8"/>
            <p:cNvSpPr/>
            <p:nvPr/>
          </p:nvSpPr>
          <p:spPr>
            <a:xfrm>
              <a:off x="1405534" y="2545358"/>
              <a:ext cx="755650" cy="22225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bg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bg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10" name="Obraz 9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/>
            <a:stretch>
              <a:fillRect/>
            </a:stretch>
          </p:blipFill>
          <p:spPr bwMode="auto">
            <a:xfrm>
              <a:off x="267737" y="3295872"/>
              <a:ext cx="349151" cy="349151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1" name="pole tekstowe 10"/>
            <p:cNvSpPr txBox="1"/>
            <p:nvPr/>
          </p:nvSpPr>
          <p:spPr>
            <a:xfrm>
              <a:off x="-180528" y="1052736"/>
              <a:ext cx="5076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400" dirty="0" err="1" smtClean="0">
                  <a:solidFill>
                    <a:srgbClr val="000000"/>
                  </a:solidFill>
                </a:rPr>
                <a:t>Hong-Ou-Mandel</a:t>
              </a:r>
              <a:r>
                <a:rPr lang="pl-PL" sz="2400" dirty="0" smtClean="0">
                  <a:solidFill>
                    <a:srgbClr val="000000"/>
                  </a:solidFill>
                </a:rPr>
                <a:t> </a:t>
              </a:r>
              <a:r>
                <a:rPr lang="pl-PL" sz="2400" dirty="0" err="1" smtClean="0">
                  <a:solidFill>
                    <a:srgbClr val="000000"/>
                  </a:solidFill>
                </a:rPr>
                <a:t>interference</a:t>
              </a:r>
              <a:endParaRPr lang="pl-PL" sz="2400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12" name="Łącznik prosty 11"/>
            <p:cNvCxnSpPr/>
            <p:nvPr/>
          </p:nvCxnSpPr>
          <p:spPr>
            <a:xfrm rot="10800000">
              <a:off x="627584" y="1805732"/>
              <a:ext cx="1047750" cy="7239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3" name="Obraz 12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 cstate="print"/>
            <a:stretch>
              <a:fillRect/>
            </a:stretch>
          </p:blipFill>
          <p:spPr bwMode="auto">
            <a:xfrm>
              <a:off x="267737" y="1628799"/>
              <a:ext cx="349151" cy="34915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4" name="Obraz 13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 cstate="print"/>
            <a:srcRect l="-3544" t="-18898" r="-3544" b="-18898"/>
            <a:stretch>
              <a:fillRect/>
            </a:stretch>
          </p:blipFill>
          <p:spPr bwMode="auto">
            <a:xfrm>
              <a:off x="683568" y="3789040"/>
              <a:ext cx="2175496" cy="524999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  <a:effectLst/>
          </p:spPr>
        </p:pic>
        <p:cxnSp>
          <p:nvCxnSpPr>
            <p:cNvPr id="15" name="Łącznik prosty 14"/>
            <p:cNvCxnSpPr/>
            <p:nvPr/>
          </p:nvCxnSpPr>
          <p:spPr>
            <a:xfrm rot="5400000">
              <a:off x="1763688" y="2780928"/>
              <a:ext cx="216024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a 15"/>
          <p:cNvGrpSpPr/>
          <p:nvPr/>
        </p:nvGrpSpPr>
        <p:grpSpPr>
          <a:xfrm>
            <a:off x="2828033" y="1628800"/>
            <a:ext cx="3978210" cy="2685108"/>
            <a:chOff x="2828033" y="1628800"/>
            <a:chExt cx="3978210" cy="2685108"/>
          </a:xfrm>
        </p:grpSpPr>
        <p:cxnSp>
          <p:nvCxnSpPr>
            <p:cNvPr id="17" name="Łącznik prosty 16"/>
            <p:cNvCxnSpPr/>
            <p:nvPr/>
          </p:nvCxnSpPr>
          <p:spPr>
            <a:xfrm flipV="1">
              <a:off x="2828033" y="1916832"/>
              <a:ext cx="1383927" cy="6226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Łącznik prosty 17"/>
            <p:cNvCxnSpPr/>
            <p:nvPr/>
          </p:nvCxnSpPr>
          <p:spPr>
            <a:xfrm>
              <a:off x="2828033" y="3389908"/>
              <a:ext cx="1412663" cy="1590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Prostokąt 18"/>
            <p:cNvSpPr/>
            <p:nvPr/>
          </p:nvSpPr>
          <p:spPr>
            <a:xfrm>
              <a:off x="3059832" y="1700808"/>
              <a:ext cx="800100" cy="57785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l-PL" dirty="0"/>
            </a:p>
          </p:txBody>
        </p:sp>
        <p:pic>
          <p:nvPicPr>
            <p:cNvPr id="20" name="Obraz 53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45681" y="1878608"/>
              <a:ext cx="167640" cy="196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Obraz 20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/>
            <a:srcRect l="-2700" t="-18898" r="-2700" b="-18898"/>
            <a:stretch>
              <a:fillRect/>
            </a:stretch>
          </p:blipFill>
          <p:spPr bwMode="auto">
            <a:xfrm>
              <a:off x="3995936" y="3789040"/>
              <a:ext cx="2810307" cy="524868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  <a:effectLst/>
          </p:spPr>
        </p:pic>
        <p:cxnSp>
          <p:nvCxnSpPr>
            <p:cNvPr id="22" name="Łącznik prosty 21"/>
            <p:cNvCxnSpPr/>
            <p:nvPr/>
          </p:nvCxnSpPr>
          <p:spPr>
            <a:xfrm rot="5400000">
              <a:off x="2699792" y="2924944"/>
              <a:ext cx="259228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a 22"/>
          <p:cNvGrpSpPr/>
          <p:nvPr/>
        </p:nvGrpSpPr>
        <p:grpSpPr>
          <a:xfrm>
            <a:off x="4211960" y="1625532"/>
            <a:ext cx="3816424" cy="1983358"/>
            <a:chOff x="4211960" y="1625532"/>
            <a:chExt cx="3816424" cy="1983358"/>
          </a:xfrm>
        </p:grpSpPr>
        <p:sp>
          <p:nvSpPr>
            <p:cNvPr id="24" name="Schemat blokowy: opóźnienie 23"/>
            <p:cNvSpPr/>
            <p:nvPr/>
          </p:nvSpPr>
          <p:spPr>
            <a:xfrm>
              <a:off x="6778217" y="1625532"/>
              <a:ext cx="577850" cy="488950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25" name="Schemat blokowy: opóźnienie 24"/>
            <p:cNvSpPr/>
            <p:nvPr/>
          </p:nvSpPr>
          <p:spPr>
            <a:xfrm>
              <a:off x="6778217" y="3119940"/>
              <a:ext cx="577850" cy="488950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cxnSp>
          <p:nvCxnSpPr>
            <p:cNvPr id="26" name="Łącznik prosty 25"/>
            <p:cNvCxnSpPr/>
            <p:nvPr/>
          </p:nvCxnSpPr>
          <p:spPr>
            <a:xfrm flipV="1">
              <a:off x="6387548" y="1870010"/>
              <a:ext cx="390506" cy="11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Łącznik prosty 26"/>
            <p:cNvCxnSpPr/>
            <p:nvPr/>
          </p:nvCxnSpPr>
          <p:spPr>
            <a:xfrm>
              <a:off x="6228184" y="3356992"/>
              <a:ext cx="519540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Łącznik prosty 27"/>
            <p:cNvCxnSpPr/>
            <p:nvPr/>
          </p:nvCxnSpPr>
          <p:spPr>
            <a:xfrm rot="10800000">
              <a:off x="4211960" y="1916832"/>
              <a:ext cx="1047750" cy="7239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Łącznik prosty 28"/>
            <p:cNvCxnSpPr/>
            <p:nvPr/>
          </p:nvCxnSpPr>
          <p:spPr>
            <a:xfrm flipV="1">
              <a:off x="4244211" y="2657466"/>
              <a:ext cx="1073150" cy="7429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Łącznik prosty 29"/>
            <p:cNvCxnSpPr/>
            <p:nvPr/>
          </p:nvCxnSpPr>
          <p:spPr>
            <a:xfrm flipV="1">
              <a:off x="5328658" y="1866325"/>
              <a:ext cx="1073150" cy="7429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Łącznik prosty 30"/>
            <p:cNvCxnSpPr/>
            <p:nvPr/>
          </p:nvCxnSpPr>
          <p:spPr>
            <a:xfrm rot="10800000">
              <a:off x="5220072" y="2636912"/>
              <a:ext cx="1047750" cy="7239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Elipsa 31"/>
            <p:cNvSpPr/>
            <p:nvPr/>
          </p:nvSpPr>
          <p:spPr>
            <a:xfrm>
              <a:off x="7452320" y="2420888"/>
              <a:ext cx="576064" cy="5040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smtClean="0">
                  <a:solidFill>
                    <a:schemeClr val="tx1"/>
                  </a:solidFill>
                </a:rPr>
                <a:t>&amp;</a:t>
              </a:r>
              <a:endParaRPr lang="en-US" dirty="0"/>
            </a:p>
          </p:txBody>
        </p:sp>
        <p:cxnSp>
          <p:nvCxnSpPr>
            <p:cNvPr id="33" name="Kształt 32"/>
            <p:cNvCxnSpPr>
              <a:stCxn id="24" idx="3"/>
              <a:endCxn id="32" idx="0"/>
            </p:cNvCxnSpPr>
            <p:nvPr/>
          </p:nvCxnSpPr>
          <p:spPr>
            <a:xfrm>
              <a:off x="7356067" y="1870007"/>
              <a:ext cx="384285" cy="550881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Kształt 33"/>
            <p:cNvCxnSpPr>
              <a:stCxn id="25" idx="3"/>
              <a:endCxn id="32" idx="4"/>
            </p:cNvCxnSpPr>
            <p:nvPr/>
          </p:nvCxnSpPr>
          <p:spPr>
            <a:xfrm flipV="1">
              <a:off x="7356067" y="2924944"/>
              <a:ext cx="384285" cy="439471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Prostokąt 34"/>
            <p:cNvSpPr/>
            <p:nvPr/>
          </p:nvSpPr>
          <p:spPr>
            <a:xfrm>
              <a:off x="4932040" y="2564904"/>
              <a:ext cx="755650" cy="22225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bg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bg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</p:grpSp>
      <p:grpSp>
        <p:nvGrpSpPr>
          <p:cNvPr id="16" name="Grupa 35"/>
          <p:cNvGrpSpPr/>
          <p:nvPr/>
        </p:nvGrpSpPr>
        <p:grpSpPr>
          <a:xfrm>
            <a:off x="467544" y="4581128"/>
            <a:ext cx="2258170" cy="1917575"/>
            <a:chOff x="5292080" y="4653136"/>
            <a:chExt cx="2258170" cy="1917575"/>
          </a:xfrm>
        </p:grpSpPr>
        <p:grpSp>
          <p:nvGrpSpPr>
            <p:cNvPr id="23" name="Grupa 72"/>
            <p:cNvGrpSpPr/>
            <p:nvPr/>
          </p:nvGrpSpPr>
          <p:grpSpPr bwMode="auto">
            <a:xfrm>
              <a:off x="5292080" y="4653136"/>
              <a:ext cx="2258170" cy="1318998"/>
              <a:chOff x="5076056" y="4869160"/>
              <a:chExt cx="2258170" cy="1318998"/>
            </a:xfrm>
          </p:grpSpPr>
          <p:pic>
            <p:nvPicPr>
              <p:cNvPr id="39" name="Obraz 38" descr="mzcounts.tif"/>
              <p:cNvPicPr>
                <a:picLocks noChangeAspect="1"/>
              </p:cNvPicPr>
              <p:nvPr/>
            </p:nvPicPr>
            <p:blipFill>
              <a:blip r:embed="rId16" cstate="print"/>
              <a:srcRect l="7087" r="11339"/>
              <a:stretch>
                <a:fillRect/>
              </a:stretch>
            </p:blipFill>
            <p:spPr bwMode="auto">
              <a:xfrm>
                <a:off x="5253361" y="5065223"/>
                <a:ext cx="1491869" cy="1063833"/>
              </a:xfrm>
              <a:prstGeom prst="rect">
                <a:avLst/>
              </a:prstGeom>
            </p:spPr>
          </p:pic>
          <p:sp>
            <p:nvSpPr>
              <p:cNvPr id="40" name="Łuk 39"/>
              <p:cNvSpPr/>
              <p:nvPr/>
            </p:nvSpPr>
            <p:spPr bwMode="auto">
              <a:xfrm>
                <a:off x="5076056" y="4887918"/>
                <a:ext cx="295509" cy="1300240"/>
              </a:xfrm>
              <a:prstGeom prst="arc">
                <a:avLst>
                  <a:gd name="adj1" fmla="val 5486546"/>
                  <a:gd name="adj2" fmla="val 16063923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Łuk 40"/>
              <p:cNvSpPr/>
              <p:nvPr/>
            </p:nvSpPr>
            <p:spPr bwMode="auto">
              <a:xfrm flipH="1">
                <a:off x="6671805" y="4887918"/>
                <a:ext cx="295509" cy="1300240"/>
              </a:xfrm>
              <a:prstGeom prst="arc">
                <a:avLst>
                  <a:gd name="adj1" fmla="val 5486546"/>
                  <a:gd name="adj2" fmla="val 16063923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Obraz 41" descr="TP_tmp.emf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7" cstate="print"/>
              <a:stretch>
                <a:fillRect/>
              </a:stretch>
            </p:blipFill>
            <p:spPr bwMode="auto">
              <a:xfrm>
                <a:off x="7021566" y="4869160"/>
                <a:ext cx="312660" cy="207919"/>
              </a:xfrm>
              <a:prstGeom prst="rect">
                <a:avLst/>
              </a:prstGeom>
              <a:noFill/>
              <a:ln/>
              <a:effectLst/>
            </p:spPr>
          </p:pic>
        </p:grpSp>
        <p:pic>
          <p:nvPicPr>
            <p:cNvPr id="38" name="Obraz 37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/>
            <a:stretch>
              <a:fillRect/>
            </a:stretch>
          </p:blipFill>
          <p:spPr bwMode="auto">
            <a:xfrm>
              <a:off x="5556317" y="6093295"/>
              <a:ext cx="1273748" cy="47741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36" name="Grupa 42"/>
          <p:cNvGrpSpPr/>
          <p:nvPr/>
        </p:nvGrpSpPr>
        <p:grpSpPr>
          <a:xfrm>
            <a:off x="3707904" y="4653136"/>
            <a:ext cx="4749176" cy="1782305"/>
            <a:chOff x="3707904" y="4653136"/>
            <a:chExt cx="4749176" cy="1782305"/>
          </a:xfrm>
        </p:grpSpPr>
        <p:grpSp>
          <p:nvGrpSpPr>
            <p:cNvPr id="37" name="Grupa 33"/>
            <p:cNvGrpSpPr/>
            <p:nvPr/>
          </p:nvGrpSpPr>
          <p:grpSpPr>
            <a:xfrm>
              <a:off x="6516216" y="4653136"/>
              <a:ext cx="1940864" cy="1782305"/>
              <a:chOff x="1187624" y="4725144"/>
              <a:chExt cx="1940864" cy="1782305"/>
            </a:xfrm>
          </p:grpSpPr>
          <p:pic>
            <p:nvPicPr>
              <p:cNvPr id="47" name="Obraz 34" descr="TP_tmp.emf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9" cstate="print"/>
              <a:stretch>
                <a:fillRect/>
              </a:stretch>
            </p:blipFill>
            <p:spPr bwMode="auto">
              <a:xfrm>
                <a:off x="1619672" y="6093296"/>
                <a:ext cx="1082143" cy="414153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48" name="Obraz 47" descr="mzcounts2.tif"/>
              <p:cNvPicPr>
                <a:picLocks noChangeAspect="1"/>
              </p:cNvPicPr>
              <p:nvPr/>
            </p:nvPicPr>
            <p:blipFill>
              <a:blip r:embed="rId20" cstate="print"/>
              <a:srcRect l="6142" r="11339"/>
              <a:stretch>
                <a:fillRect/>
              </a:stretch>
            </p:blipFill>
            <p:spPr>
              <a:xfrm>
                <a:off x="1187624" y="4725144"/>
                <a:ext cx="1940864" cy="1368152"/>
              </a:xfrm>
              <a:prstGeom prst="rect">
                <a:avLst/>
              </a:prstGeom>
            </p:spPr>
          </p:pic>
        </p:grpSp>
        <p:pic>
          <p:nvPicPr>
            <p:cNvPr id="45" name="Obraz 44" descr="txp_fi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283968" y="4797152"/>
              <a:ext cx="2020037" cy="286644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46" name="Obraz 45" descr="txp_fi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707904" y="5301208"/>
              <a:ext cx="2613315" cy="287625"/>
            </a:xfrm>
            <a:prstGeom prst="rect">
              <a:avLst/>
            </a:prstGeom>
            <a:noFill/>
            <a:ln/>
            <a:effectLst/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/>
          <p:cNvCxnSpPr/>
          <p:nvPr/>
        </p:nvCxnSpPr>
        <p:spPr>
          <a:xfrm flipV="1">
            <a:off x="2248516" y="3294044"/>
            <a:ext cx="3140765" cy="1325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Schemat blokowy: opóźnienie 49"/>
          <p:cNvSpPr/>
          <p:nvPr/>
        </p:nvSpPr>
        <p:spPr>
          <a:xfrm>
            <a:off x="5364088" y="1556792"/>
            <a:ext cx="1175954" cy="1872208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Łącznik prosty 3"/>
          <p:cNvCxnSpPr/>
          <p:nvPr/>
        </p:nvCxnSpPr>
        <p:spPr>
          <a:xfrm flipV="1">
            <a:off x="2248516" y="1844824"/>
            <a:ext cx="3091746" cy="1798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3612070" y="1628800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 dirty="0"/>
          </a:p>
        </p:txBody>
      </p:sp>
      <p:pic>
        <p:nvPicPr>
          <p:cNvPr id="7" name="Obraz 5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97919" y="1806600"/>
            <a:ext cx="167640" cy="19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ole tekstowe 15"/>
          <p:cNvSpPr txBox="1"/>
          <p:nvPr/>
        </p:nvSpPr>
        <p:spPr>
          <a:xfrm>
            <a:off x="251520" y="1124744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rgbClr val="000000"/>
                </a:solidFill>
                <a:latin typeface="Times New Roman"/>
              </a:rPr>
              <a:t>NOON </a:t>
            </a:r>
            <a:r>
              <a:rPr lang="pl-PL" sz="2000" dirty="0" err="1" smtClean="0">
                <a:solidFill>
                  <a:srgbClr val="000000"/>
                </a:solidFill>
                <a:latin typeface="Times New Roman"/>
              </a:rPr>
              <a:t>states</a:t>
            </a:r>
            <a:endParaRPr lang="pl-PL" sz="2000" dirty="0" smtClean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7" name="Obraz 3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899592" y="3573016"/>
            <a:ext cx="2394729" cy="40809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pic>
      <p:cxnSp>
        <p:nvCxnSpPr>
          <p:cNvPr id="18" name="Łącznik prosty 17"/>
          <p:cNvCxnSpPr/>
          <p:nvPr/>
        </p:nvCxnSpPr>
        <p:spPr>
          <a:xfrm rot="5400000">
            <a:off x="2195736" y="2708920"/>
            <a:ext cx="216024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Obraz 37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4870852" y="3576644"/>
            <a:ext cx="3050680" cy="40140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pic>
      <p:cxnSp>
        <p:nvCxnSpPr>
          <p:cNvPr id="20" name="Łącznik prosty 19"/>
          <p:cNvCxnSpPr/>
          <p:nvPr/>
        </p:nvCxnSpPr>
        <p:spPr>
          <a:xfrm rot="5400000">
            <a:off x="3563888" y="2852936"/>
            <a:ext cx="259228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/>
          <p:cNvSpPr txBox="1"/>
          <p:nvPr/>
        </p:nvSpPr>
        <p:spPr>
          <a:xfrm>
            <a:off x="5652120" y="1772816"/>
            <a:ext cx="492443" cy="149412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l-PL" sz="2000" dirty="0" err="1" smtClean="0"/>
              <a:t>Measuremnt</a:t>
            </a:r>
            <a:endParaRPr lang="en-US" sz="2000" dirty="0"/>
          </a:p>
        </p:txBody>
      </p:sp>
      <p:sp>
        <p:nvSpPr>
          <p:cNvPr id="22" name="Prostokąt 21"/>
          <p:cNvSpPr/>
          <p:nvPr/>
        </p:nvSpPr>
        <p:spPr>
          <a:xfrm>
            <a:off x="1307814" y="1628800"/>
            <a:ext cx="936103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3" name="pole tekstowe 22"/>
          <p:cNvSpPr txBox="1"/>
          <p:nvPr/>
        </p:nvSpPr>
        <p:spPr>
          <a:xfrm>
            <a:off x="1379822" y="1700808"/>
            <a:ext cx="800219" cy="176782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l-PL" sz="2000" dirty="0" smtClean="0"/>
              <a:t>State</a:t>
            </a:r>
          </a:p>
          <a:p>
            <a:pPr algn="ctr"/>
            <a:r>
              <a:rPr lang="pl-PL" sz="2000" dirty="0" err="1" smtClean="0"/>
              <a:t>preparation</a:t>
            </a:r>
            <a:endParaRPr lang="en-US" sz="2000" dirty="0"/>
          </a:p>
        </p:txBody>
      </p:sp>
      <p:grpSp>
        <p:nvGrpSpPr>
          <p:cNvPr id="45" name="Grupa 44"/>
          <p:cNvGrpSpPr/>
          <p:nvPr/>
        </p:nvGrpSpPr>
        <p:grpSpPr bwMode="auto">
          <a:xfrm>
            <a:off x="408789" y="4242275"/>
            <a:ext cx="3600400" cy="2510068"/>
            <a:chOff x="4540289" y="4221088"/>
            <a:chExt cx="3600400" cy="2510068"/>
          </a:xfrm>
        </p:grpSpPr>
        <p:pic>
          <p:nvPicPr>
            <p:cNvPr id="42" name="Obraz 41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7657" t="-21771" r="-7657" b="-21771"/>
            <a:stretch>
              <a:fillRect/>
            </a:stretch>
          </p:blipFill>
          <p:spPr bwMode="auto">
            <a:xfrm>
              <a:off x="5504565" y="5638078"/>
              <a:ext cx="1568552" cy="686707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26" name="Obraz 25" descr="mzcountsn.tif"/>
            <p:cNvPicPr>
              <a:picLocks noChangeAspect="1"/>
            </p:cNvPicPr>
            <p:nvPr/>
          </p:nvPicPr>
          <p:blipFill>
            <a:blip r:embed="rId12" cstate="print"/>
            <a:srcRect l="5669" r="11339"/>
            <a:stretch>
              <a:fillRect/>
            </a:stretch>
          </p:blipFill>
          <p:spPr bwMode="auto">
            <a:xfrm>
              <a:off x="5220072" y="4221088"/>
              <a:ext cx="1960437" cy="1374013"/>
            </a:xfrm>
            <a:prstGeom prst="rect">
              <a:avLst/>
            </a:prstGeom>
          </p:spPr>
        </p:pic>
        <p:sp>
          <p:nvSpPr>
            <p:cNvPr id="27" name="pole tekstowe 26"/>
            <p:cNvSpPr txBox="1"/>
            <p:nvPr/>
          </p:nvSpPr>
          <p:spPr bwMode="auto">
            <a:xfrm>
              <a:off x="4540289" y="6331046"/>
              <a:ext cx="3600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dirty="0" smtClean="0">
                  <a:solidFill>
                    <a:srgbClr val="000000"/>
                  </a:solidFill>
                  <a:latin typeface="Times New Roman"/>
                </a:rPr>
                <a:t>Heisenberg limit</a:t>
              </a:r>
            </a:p>
          </p:txBody>
        </p:sp>
      </p:grpSp>
      <p:grpSp>
        <p:nvGrpSpPr>
          <p:cNvPr id="41" name="Grupa 40"/>
          <p:cNvGrpSpPr/>
          <p:nvPr/>
        </p:nvGrpSpPr>
        <p:grpSpPr bwMode="auto">
          <a:xfrm>
            <a:off x="4776462" y="4165735"/>
            <a:ext cx="3600400" cy="2607476"/>
            <a:chOff x="321703" y="4152708"/>
            <a:chExt cx="3600400" cy="2607476"/>
          </a:xfrm>
        </p:grpSpPr>
        <p:grpSp>
          <p:nvGrpSpPr>
            <p:cNvPr id="8" name="Grupa 41"/>
            <p:cNvGrpSpPr/>
            <p:nvPr/>
          </p:nvGrpSpPr>
          <p:grpSpPr bwMode="auto">
            <a:xfrm>
              <a:off x="1081020" y="4152708"/>
              <a:ext cx="2322729" cy="1318998"/>
              <a:chOff x="1089585" y="4365104"/>
              <a:chExt cx="2322729" cy="1318998"/>
            </a:xfrm>
          </p:grpSpPr>
          <p:pic>
            <p:nvPicPr>
              <p:cNvPr id="32" name="Obraz 31" descr="mzcounts.tif"/>
              <p:cNvPicPr>
                <a:picLocks noChangeAspect="1"/>
              </p:cNvPicPr>
              <p:nvPr/>
            </p:nvPicPr>
            <p:blipFill>
              <a:blip r:embed="rId13" cstate="print"/>
              <a:srcRect l="7087" r="11339"/>
              <a:stretch>
                <a:fillRect/>
              </a:stretch>
            </p:blipFill>
            <p:spPr bwMode="auto">
              <a:xfrm>
                <a:off x="1266890" y="4561167"/>
                <a:ext cx="1491869" cy="1063833"/>
              </a:xfrm>
              <a:prstGeom prst="rect">
                <a:avLst/>
              </a:prstGeom>
            </p:spPr>
          </p:pic>
          <p:sp>
            <p:nvSpPr>
              <p:cNvPr id="33" name="Łuk 32"/>
              <p:cNvSpPr/>
              <p:nvPr/>
            </p:nvSpPr>
            <p:spPr bwMode="auto">
              <a:xfrm>
                <a:off x="1089585" y="4383862"/>
                <a:ext cx="295509" cy="1300240"/>
              </a:xfrm>
              <a:prstGeom prst="arc">
                <a:avLst>
                  <a:gd name="adj1" fmla="val 5486546"/>
                  <a:gd name="adj2" fmla="val 16063923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Łuk 33"/>
              <p:cNvSpPr/>
              <p:nvPr/>
            </p:nvSpPr>
            <p:spPr bwMode="auto">
              <a:xfrm flipH="1">
                <a:off x="2685334" y="4383862"/>
                <a:ext cx="295509" cy="1300240"/>
              </a:xfrm>
              <a:prstGeom prst="arc">
                <a:avLst>
                  <a:gd name="adj1" fmla="val 5486546"/>
                  <a:gd name="adj2" fmla="val 16063923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Obraz 38" descr="TP_tmp.emf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4" cstate="print"/>
              <a:stretch>
                <a:fillRect/>
              </a:stretch>
            </p:blipFill>
            <p:spPr bwMode="auto">
              <a:xfrm>
                <a:off x="2970534" y="4365104"/>
                <a:ext cx="441780" cy="234159"/>
              </a:xfrm>
              <a:prstGeom prst="rect">
                <a:avLst/>
              </a:prstGeom>
              <a:noFill/>
              <a:ln/>
              <a:effectLst/>
            </p:spPr>
          </p:pic>
        </p:grpSp>
        <p:pic>
          <p:nvPicPr>
            <p:cNvPr id="36" name="Obraz 35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6589" t="-18898" r="-6589" b="-18898"/>
            <a:stretch>
              <a:fillRect/>
            </a:stretch>
          </p:blipFill>
          <p:spPr bwMode="auto">
            <a:xfrm>
              <a:off x="1187624" y="5589240"/>
              <a:ext cx="1754733" cy="744907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pic>
        <p:sp>
          <p:nvSpPr>
            <p:cNvPr id="31" name="pole tekstowe 30"/>
            <p:cNvSpPr txBox="1"/>
            <p:nvPr/>
          </p:nvSpPr>
          <p:spPr bwMode="auto">
            <a:xfrm>
              <a:off x="321703" y="6360074"/>
              <a:ext cx="3600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dirty="0" smtClean="0">
                  <a:solidFill>
                    <a:srgbClr val="000000"/>
                  </a:solidFill>
                  <a:latin typeface="Times New Roman"/>
                </a:rPr>
                <a:t>Standard Quantum Limit</a:t>
              </a:r>
            </a:p>
          </p:txBody>
        </p:sp>
      </p:grpSp>
      <p:cxnSp>
        <p:nvCxnSpPr>
          <p:cNvPr id="54" name="Łącznik prosty ze strzałką 53"/>
          <p:cNvCxnSpPr/>
          <p:nvPr/>
        </p:nvCxnSpPr>
        <p:spPr>
          <a:xfrm>
            <a:off x="6588224" y="2420888"/>
            <a:ext cx="57606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ipsa 54"/>
          <p:cNvSpPr/>
          <p:nvPr/>
        </p:nvSpPr>
        <p:spPr>
          <a:xfrm>
            <a:off x="7236296" y="1772816"/>
            <a:ext cx="1296144" cy="12241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pole tekstowe 55"/>
          <p:cNvSpPr txBox="1"/>
          <p:nvPr/>
        </p:nvSpPr>
        <p:spPr>
          <a:xfrm>
            <a:off x="7596336" y="1628800"/>
            <a:ext cx="492443" cy="149412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l-PL" sz="2000" dirty="0" err="1" smtClean="0"/>
              <a:t>Estimator</a:t>
            </a:r>
            <a:endParaRPr lang="en-US" sz="2000" dirty="0"/>
          </a:p>
        </p:txBody>
      </p:sp>
      <p:sp>
        <p:nvSpPr>
          <p:cNvPr id="35" name="Tytuł 1"/>
          <p:cNvSpPr txBox="1">
            <a:spLocks/>
          </p:cNvSpPr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Entanglement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enhanced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 precision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ytuł 1"/>
          <p:cNvSpPr txBox="1">
            <a:spLocks/>
          </p:cNvSpPr>
          <p:nvPr/>
        </p:nvSpPr>
        <p:spPr>
          <a:xfrm>
            <a:off x="0" y="2420888"/>
            <a:ext cx="914400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What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are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the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fundamental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bounds</a:t>
            </a:r>
            <a:endParaRPr lang="pl-PL" sz="4400" b="1" noProof="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in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presence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 of </a:t>
            </a: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decoherence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?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General </a:t>
            </a:r>
            <a:r>
              <a:rPr kumimoji="0" lang="pl-PL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scheme</a:t>
            </a: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</a:t>
            </a: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q. </a:t>
            </a:r>
            <a:r>
              <a:rPr kumimoji="0" lang="pl-PL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metrology</a:t>
            </a:r>
            <a:endParaRPr kumimoji="0" lang="pl-PL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63" name="Grupa 62"/>
          <p:cNvGrpSpPr/>
          <p:nvPr/>
        </p:nvGrpSpPr>
        <p:grpSpPr>
          <a:xfrm>
            <a:off x="381156" y="4176646"/>
            <a:ext cx="3761478" cy="1888021"/>
            <a:chOff x="381156" y="4752710"/>
            <a:chExt cx="3761478" cy="1888021"/>
          </a:xfrm>
        </p:grpSpPr>
        <p:cxnSp>
          <p:nvCxnSpPr>
            <p:cNvPr id="101" name="Łącznik prosty 100"/>
            <p:cNvCxnSpPr/>
            <p:nvPr/>
          </p:nvCxnSpPr>
          <p:spPr>
            <a:xfrm>
              <a:off x="1173244" y="5184756"/>
              <a:ext cx="360040" cy="288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Obraz 65" descr="TP_tmp.emf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9" cstate="print"/>
            <a:stretch>
              <a:fillRect/>
            </a:stretch>
          </p:blipFill>
          <p:spPr bwMode="auto">
            <a:xfrm>
              <a:off x="381156" y="5328772"/>
              <a:ext cx="784179" cy="374685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67" name="Łącznik prosty 66"/>
            <p:cNvCxnSpPr/>
            <p:nvPr/>
          </p:nvCxnSpPr>
          <p:spPr>
            <a:xfrm>
              <a:off x="1965332" y="5832828"/>
              <a:ext cx="1296144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Łącznik prosty 67"/>
            <p:cNvCxnSpPr/>
            <p:nvPr/>
          </p:nvCxnSpPr>
          <p:spPr>
            <a:xfrm>
              <a:off x="2109348" y="5184756"/>
              <a:ext cx="1224136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Prostokąt 68"/>
            <p:cNvSpPr/>
            <p:nvPr/>
          </p:nvSpPr>
          <p:spPr>
            <a:xfrm>
              <a:off x="2757420" y="4968732"/>
              <a:ext cx="504056" cy="43204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l-PL" dirty="0"/>
            </a:p>
          </p:txBody>
        </p:sp>
        <p:pic>
          <p:nvPicPr>
            <p:cNvPr id="70" name="Obraz 53" descr="TP_tmp.emf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899253" y="5074524"/>
              <a:ext cx="167640" cy="196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1" name="Łącznik prosty 70"/>
            <p:cNvCxnSpPr/>
            <p:nvPr/>
          </p:nvCxnSpPr>
          <p:spPr>
            <a:xfrm rot="5400000" flipH="1">
              <a:off x="2056926" y="5021157"/>
              <a:ext cx="545451" cy="8557"/>
            </a:xfrm>
            <a:prstGeom prst="line">
              <a:avLst/>
            </a:prstGeom>
            <a:ln>
              <a:prstDash val="dash"/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Łącznik prosty 73"/>
            <p:cNvCxnSpPr/>
            <p:nvPr/>
          </p:nvCxnSpPr>
          <p:spPr>
            <a:xfrm rot="5400000" flipH="1" flipV="1">
              <a:off x="2035863" y="5680253"/>
              <a:ext cx="568980" cy="10037"/>
            </a:xfrm>
            <a:prstGeom prst="line">
              <a:avLst/>
            </a:prstGeom>
            <a:ln>
              <a:prstDash val="dash"/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Łącznik prosty 79"/>
            <p:cNvCxnSpPr/>
            <p:nvPr/>
          </p:nvCxnSpPr>
          <p:spPr>
            <a:xfrm flipH="1" flipV="1">
              <a:off x="3780242" y="5593438"/>
              <a:ext cx="345330" cy="2393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Łącznik prosty 80"/>
            <p:cNvCxnSpPr/>
            <p:nvPr/>
          </p:nvCxnSpPr>
          <p:spPr>
            <a:xfrm flipV="1">
              <a:off x="3621516" y="5184756"/>
              <a:ext cx="504056" cy="3829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Łącznik prosty 81"/>
            <p:cNvCxnSpPr/>
            <p:nvPr/>
          </p:nvCxnSpPr>
          <p:spPr>
            <a:xfrm flipV="1">
              <a:off x="3261476" y="5559761"/>
              <a:ext cx="395695" cy="2730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3" name="Prostokąt 82"/>
            <p:cNvSpPr/>
            <p:nvPr/>
          </p:nvSpPr>
          <p:spPr>
            <a:xfrm>
              <a:off x="3491880" y="5445224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cxnSp>
          <p:nvCxnSpPr>
            <p:cNvPr id="84" name="Łącznik prosty 83"/>
            <p:cNvCxnSpPr/>
            <p:nvPr/>
          </p:nvCxnSpPr>
          <p:spPr>
            <a:xfrm>
              <a:off x="3333484" y="5184756"/>
              <a:ext cx="288032" cy="216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Prostokąt 88"/>
            <p:cNvSpPr/>
            <p:nvPr/>
          </p:nvSpPr>
          <p:spPr>
            <a:xfrm rot="-2700000">
              <a:off x="2086448" y="5125852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91" name="Obraz 90" descr="TP_tmp.emf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81938" y="5112748"/>
              <a:ext cx="114300" cy="133731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92" name="Prostokąt 91"/>
            <p:cNvSpPr/>
            <p:nvPr/>
          </p:nvSpPr>
          <p:spPr>
            <a:xfrm rot="-2700000">
              <a:off x="2086448" y="5773924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93" name="Obraz 92" descr="TP_tmp.emf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81938" y="5760820"/>
              <a:ext cx="114300" cy="133731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97" name="Łącznik prosty 96"/>
            <p:cNvCxnSpPr/>
            <p:nvPr/>
          </p:nvCxnSpPr>
          <p:spPr>
            <a:xfrm flipH="1" flipV="1">
              <a:off x="1620002" y="5593438"/>
              <a:ext cx="345330" cy="2393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Łącznik prosty 97"/>
            <p:cNvCxnSpPr/>
            <p:nvPr/>
          </p:nvCxnSpPr>
          <p:spPr>
            <a:xfrm flipV="1">
              <a:off x="1533284" y="5184756"/>
              <a:ext cx="576064" cy="3829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Łącznik prosty 98"/>
            <p:cNvCxnSpPr/>
            <p:nvPr/>
          </p:nvCxnSpPr>
          <p:spPr>
            <a:xfrm flipV="1">
              <a:off x="1245252" y="5616804"/>
              <a:ext cx="281062" cy="2160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0" name="Prostokąt 99"/>
            <p:cNvSpPr/>
            <p:nvPr/>
          </p:nvSpPr>
          <p:spPr>
            <a:xfrm>
              <a:off x="1317260" y="5472788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137" name="pole tekstowe 136"/>
            <p:cNvSpPr txBox="1"/>
            <p:nvPr/>
          </p:nvSpPr>
          <p:spPr>
            <a:xfrm>
              <a:off x="974282" y="5994400"/>
              <a:ext cx="31683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err="1" smtClean="0"/>
                <a:t>Interferometer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with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losses</a:t>
              </a:r>
              <a:endParaRPr lang="pl-PL" b="1" dirty="0" smtClean="0"/>
            </a:p>
            <a:p>
              <a:pPr algn="ctr"/>
              <a:r>
                <a:rPr lang="pl-PL" b="1" dirty="0" smtClean="0"/>
                <a:t>(</a:t>
              </a:r>
              <a:r>
                <a:rPr lang="pl-PL" b="1" dirty="0" err="1" smtClean="0"/>
                <a:t>gravitational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wave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detectors</a:t>
              </a:r>
              <a:r>
                <a:rPr lang="pl-PL" b="1" dirty="0" smtClean="0"/>
                <a:t>)</a:t>
              </a:r>
              <a:endParaRPr lang="en-US" b="1" dirty="0"/>
            </a:p>
          </p:txBody>
        </p:sp>
      </p:grpSp>
      <p:grpSp>
        <p:nvGrpSpPr>
          <p:cNvPr id="64" name="Grupa 63"/>
          <p:cNvGrpSpPr/>
          <p:nvPr/>
        </p:nvGrpSpPr>
        <p:grpSpPr>
          <a:xfrm>
            <a:off x="5004048" y="4365104"/>
            <a:ext cx="4139952" cy="1726451"/>
            <a:chOff x="5004048" y="4941168"/>
            <a:chExt cx="4139952" cy="1726451"/>
          </a:xfrm>
        </p:grpSpPr>
        <p:pic>
          <p:nvPicPr>
            <p:cNvPr id="124" name="Obraz 123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 cstate="print"/>
            <a:stretch>
              <a:fillRect/>
            </a:stretch>
          </p:blipFill>
          <p:spPr bwMode="auto">
            <a:xfrm>
              <a:off x="5133662" y="5258003"/>
              <a:ext cx="784179" cy="37468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35" name="Obraz 134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25096" y="5330010"/>
              <a:ext cx="178298" cy="202681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28" name="Elipsa 127"/>
            <p:cNvSpPr/>
            <p:nvPr/>
          </p:nvSpPr>
          <p:spPr>
            <a:xfrm>
              <a:off x="7365910" y="5185995"/>
              <a:ext cx="540000" cy="54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000" h="46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9" name="Łącznik prosty ze strzałką 128"/>
            <p:cNvCxnSpPr/>
            <p:nvPr/>
          </p:nvCxnSpPr>
          <p:spPr>
            <a:xfrm>
              <a:off x="7941974" y="5402019"/>
              <a:ext cx="172819" cy="95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Elipsa 129"/>
            <p:cNvSpPr/>
            <p:nvPr/>
          </p:nvSpPr>
          <p:spPr>
            <a:xfrm>
              <a:off x="8157998" y="5185995"/>
              <a:ext cx="383400" cy="54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630" h="46863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Elipsa 132"/>
            <p:cNvSpPr/>
            <p:nvPr/>
          </p:nvSpPr>
          <p:spPr>
            <a:xfrm>
              <a:off x="6084168" y="5229200"/>
              <a:ext cx="540000" cy="54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000" h="46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Łuk 133"/>
            <p:cNvSpPr/>
            <p:nvPr/>
          </p:nvSpPr>
          <p:spPr>
            <a:xfrm>
              <a:off x="5997758" y="5185995"/>
              <a:ext cx="734482" cy="216024"/>
            </a:xfrm>
            <a:prstGeom prst="arc">
              <a:avLst>
                <a:gd name="adj1" fmla="val 8176016"/>
                <a:gd name="adj2" fmla="val 2201711"/>
              </a:avLst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pole tekstowe 137"/>
            <p:cNvSpPr txBox="1"/>
            <p:nvPr/>
          </p:nvSpPr>
          <p:spPr>
            <a:xfrm>
              <a:off x="5004048" y="6021288"/>
              <a:ext cx="413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err="1" smtClean="0"/>
                <a:t>Qubit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rotation</a:t>
              </a:r>
              <a:r>
                <a:rPr lang="pl-PL" b="1" dirty="0" smtClean="0"/>
                <a:t> + </a:t>
              </a:r>
              <a:r>
                <a:rPr lang="pl-PL" b="1" dirty="0" err="1" smtClean="0"/>
                <a:t>dephasing</a:t>
              </a:r>
              <a:endParaRPr lang="pl-PL" b="1" dirty="0" smtClean="0"/>
            </a:p>
            <a:p>
              <a:pPr algn="ctr"/>
              <a:r>
                <a:rPr lang="pl-PL" b="1" dirty="0" smtClean="0"/>
                <a:t> (</a:t>
              </a:r>
              <a:r>
                <a:rPr lang="pl-PL" b="1" dirty="0" err="1" smtClean="0"/>
                <a:t>atomic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clock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frequency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callibrations</a:t>
              </a:r>
              <a:r>
                <a:rPr lang="pl-PL" b="1" dirty="0" smtClean="0"/>
                <a:t>)</a:t>
              </a:r>
              <a:endParaRPr lang="en-US" b="1" dirty="0"/>
            </a:p>
          </p:txBody>
        </p:sp>
        <p:pic>
          <p:nvPicPr>
            <p:cNvPr id="139" name="Obraz 138" descr="TP_tmp.emf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956376" y="5157192"/>
              <a:ext cx="144016" cy="16849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40" name="Obraz 53" descr="TP_tmp.emf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6300192" y="4941168"/>
              <a:ext cx="167640" cy="196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5" name="Prostokąt 64"/>
          <p:cNvSpPr/>
          <p:nvPr/>
        </p:nvSpPr>
        <p:spPr>
          <a:xfrm>
            <a:off x="7596336" y="1124744"/>
            <a:ext cx="1080120" cy="2952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rostokąt 71"/>
          <p:cNvSpPr/>
          <p:nvPr/>
        </p:nvSpPr>
        <p:spPr>
          <a:xfrm>
            <a:off x="5580112" y="1196752"/>
            <a:ext cx="1512168" cy="288032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rostokąt 72"/>
          <p:cNvSpPr/>
          <p:nvPr/>
        </p:nvSpPr>
        <p:spPr>
          <a:xfrm>
            <a:off x="2411760" y="1196752"/>
            <a:ext cx="2592288" cy="288032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Prostokąt 74"/>
          <p:cNvSpPr/>
          <p:nvPr/>
        </p:nvSpPr>
        <p:spPr>
          <a:xfrm>
            <a:off x="467544" y="1196752"/>
            <a:ext cx="1512168" cy="2880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Łącznik prosty 75"/>
          <p:cNvCxnSpPr/>
          <p:nvPr/>
        </p:nvCxnSpPr>
        <p:spPr bwMode="auto">
          <a:xfrm>
            <a:off x="3203847" y="1556792"/>
            <a:ext cx="1349557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Prostokąt 76"/>
          <p:cNvSpPr/>
          <p:nvPr/>
        </p:nvSpPr>
        <p:spPr>
          <a:xfrm>
            <a:off x="3491879" y="1268760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78" name="Obraz 77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3" cstate="print"/>
          <a:stretch>
            <a:fillRect/>
          </a:stretch>
        </p:blipFill>
        <p:spPr bwMode="auto">
          <a:xfrm>
            <a:off x="3689308" y="1340768"/>
            <a:ext cx="409492" cy="374685"/>
          </a:xfrm>
          <a:prstGeom prst="rect">
            <a:avLst/>
          </a:prstGeom>
          <a:noFill/>
          <a:ln/>
          <a:effectLst/>
        </p:spPr>
      </p:pic>
      <p:sp>
        <p:nvSpPr>
          <p:cNvPr id="79" name="Schemat blokowy: opóźnienie 78"/>
          <p:cNvSpPr/>
          <p:nvPr/>
        </p:nvSpPr>
        <p:spPr>
          <a:xfrm>
            <a:off x="6300192" y="1988840"/>
            <a:ext cx="648072" cy="1152128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6" name="pole tekstowe 85"/>
          <p:cNvSpPr txBox="1"/>
          <p:nvPr/>
        </p:nvSpPr>
        <p:spPr>
          <a:xfrm>
            <a:off x="467544" y="3429000"/>
            <a:ext cx="1494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 smtClean="0"/>
              <a:t>Input</a:t>
            </a:r>
            <a:r>
              <a:rPr lang="pl-PL" b="1" dirty="0" smtClean="0"/>
              <a:t> state of </a:t>
            </a:r>
            <a:r>
              <a:rPr lang="pl-PL" b="1" i="1" dirty="0" smtClean="0"/>
              <a:t>N</a:t>
            </a:r>
            <a:r>
              <a:rPr lang="pl-PL" b="1" dirty="0" smtClean="0"/>
              <a:t> </a:t>
            </a:r>
            <a:r>
              <a:rPr lang="pl-PL" b="1" dirty="0" err="1" smtClean="0"/>
              <a:t>particles</a:t>
            </a:r>
            <a:endParaRPr lang="en-US" b="1" dirty="0"/>
          </a:p>
        </p:txBody>
      </p:sp>
      <p:pic>
        <p:nvPicPr>
          <p:cNvPr id="87" name="Obraz 8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57855" y="2276869"/>
            <a:ext cx="917012" cy="503942"/>
          </a:xfrm>
          <a:prstGeom prst="rect">
            <a:avLst/>
          </a:prstGeom>
          <a:noFill/>
          <a:ln/>
          <a:effectLst/>
        </p:spPr>
      </p:pic>
      <p:pic>
        <p:nvPicPr>
          <p:cNvPr id="88" name="Obraz 87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724128" y="2420888"/>
            <a:ext cx="520308" cy="479547"/>
          </a:xfrm>
          <a:prstGeom prst="rect">
            <a:avLst/>
          </a:prstGeom>
          <a:noFill/>
          <a:ln/>
          <a:effectLst/>
        </p:spPr>
      </p:pic>
      <p:sp>
        <p:nvSpPr>
          <p:cNvPr id="90" name="pole tekstowe 89"/>
          <p:cNvSpPr txBox="1"/>
          <p:nvPr/>
        </p:nvSpPr>
        <p:spPr>
          <a:xfrm>
            <a:off x="2285075" y="3660169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 smtClean="0"/>
              <a:t>phase</a:t>
            </a:r>
            <a:r>
              <a:rPr lang="pl-PL" b="1" dirty="0" smtClean="0"/>
              <a:t> </a:t>
            </a:r>
            <a:r>
              <a:rPr lang="pl-PL" b="1" dirty="0" err="1" smtClean="0"/>
              <a:t>shift</a:t>
            </a:r>
            <a:r>
              <a:rPr lang="pl-PL" b="1" dirty="0" smtClean="0"/>
              <a:t> + </a:t>
            </a:r>
            <a:r>
              <a:rPr lang="pl-PL" b="1" dirty="0" err="1" smtClean="0"/>
              <a:t>decoherence</a:t>
            </a:r>
            <a:endParaRPr lang="en-US" b="1" dirty="0"/>
          </a:p>
        </p:txBody>
      </p:sp>
      <p:pic>
        <p:nvPicPr>
          <p:cNvPr id="116" name="Obraz 11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844501" y="2348880"/>
            <a:ext cx="540343" cy="349409"/>
          </a:xfrm>
          <a:prstGeom prst="rect">
            <a:avLst/>
          </a:prstGeom>
          <a:noFill/>
          <a:ln/>
          <a:effectLst/>
        </p:spPr>
      </p:pic>
      <p:sp>
        <p:nvSpPr>
          <p:cNvPr id="94" name="pole tekstowe 93"/>
          <p:cNvSpPr txBox="1"/>
          <p:nvPr/>
        </p:nvSpPr>
        <p:spPr>
          <a:xfrm>
            <a:off x="5364088" y="371703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 smtClean="0"/>
              <a:t>measurement</a:t>
            </a:r>
            <a:endParaRPr lang="en-US" b="1" dirty="0"/>
          </a:p>
        </p:txBody>
      </p:sp>
      <p:sp>
        <p:nvSpPr>
          <p:cNvPr id="95" name="pole tekstowe 94"/>
          <p:cNvSpPr txBox="1"/>
          <p:nvPr/>
        </p:nvSpPr>
        <p:spPr>
          <a:xfrm>
            <a:off x="7308304" y="371703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 smtClean="0"/>
              <a:t>estimation</a:t>
            </a:r>
            <a:endParaRPr lang="en-US" b="1" dirty="0"/>
          </a:p>
        </p:txBody>
      </p:sp>
      <p:pic>
        <p:nvPicPr>
          <p:cNvPr id="115" name="Obraz 114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6407843" y="2420888"/>
            <a:ext cx="360758" cy="360758"/>
          </a:xfrm>
          <a:prstGeom prst="rect">
            <a:avLst/>
          </a:prstGeom>
          <a:noFill/>
          <a:ln/>
          <a:effectLst/>
        </p:spPr>
      </p:pic>
      <p:cxnSp>
        <p:nvCxnSpPr>
          <p:cNvPr id="102" name="Łącznik prosty ze strzałką 101"/>
          <p:cNvCxnSpPr/>
          <p:nvPr/>
        </p:nvCxnSpPr>
        <p:spPr>
          <a:xfrm>
            <a:off x="1979712" y="2564904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Łącznik prosty ze strzałką 102"/>
          <p:cNvCxnSpPr/>
          <p:nvPr/>
        </p:nvCxnSpPr>
        <p:spPr>
          <a:xfrm>
            <a:off x="5076056" y="2564904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Łącznik prosty ze strzałką 103"/>
          <p:cNvCxnSpPr/>
          <p:nvPr/>
        </p:nvCxnSpPr>
        <p:spPr>
          <a:xfrm>
            <a:off x="7164288" y="2564904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Łącznik prosty 104"/>
          <p:cNvCxnSpPr/>
          <p:nvPr/>
        </p:nvCxnSpPr>
        <p:spPr bwMode="auto">
          <a:xfrm>
            <a:off x="3203847" y="2204864"/>
            <a:ext cx="1338131" cy="23665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" name="Prostokąt 105"/>
          <p:cNvSpPr/>
          <p:nvPr/>
        </p:nvSpPr>
        <p:spPr>
          <a:xfrm>
            <a:off x="3480453" y="1940497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7" name="Obraz 106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/>
          <a:stretch>
            <a:fillRect/>
          </a:stretch>
        </p:blipFill>
        <p:spPr bwMode="auto">
          <a:xfrm>
            <a:off x="3677882" y="2012505"/>
            <a:ext cx="409492" cy="374685"/>
          </a:xfrm>
          <a:prstGeom prst="rect">
            <a:avLst/>
          </a:prstGeom>
          <a:noFill/>
          <a:ln/>
          <a:effectLst/>
        </p:spPr>
      </p:pic>
      <p:cxnSp>
        <p:nvCxnSpPr>
          <p:cNvPr id="108" name="Łącznik prosty 107"/>
          <p:cNvCxnSpPr/>
          <p:nvPr/>
        </p:nvCxnSpPr>
        <p:spPr>
          <a:xfrm>
            <a:off x="3851919" y="2636912"/>
            <a:ext cx="0" cy="43204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Łącznik prosty 108"/>
          <p:cNvCxnSpPr/>
          <p:nvPr/>
        </p:nvCxnSpPr>
        <p:spPr bwMode="auto">
          <a:xfrm>
            <a:off x="3275855" y="3429000"/>
            <a:ext cx="1277549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0" name="Prostokąt 109"/>
          <p:cNvSpPr/>
          <p:nvPr/>
        </p:nvSpPr>
        <p:spPr>
          <a:xfrm>
            <a:off x="3491879" y="3140968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1" name="Obraz 110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/>
          <a:stretch>
            <a:fillRect/>
          </a:stretch>
        </p:blipFill>
        <p:spPr bwMode="auto">
          <a:xfrm>
            <a:off x="3689308" y="3212976"/>
            <a:ext cx="409492" cy="374685"/>
          </a:xfrm>
          <a:prstGeom prst="rect">
            <a:avLst/>
          </a:prstGeom>
          <a:noFill/>
          <a:ln/>
          <a:effectLst/>
        </p:spPr>
      </p:pic>
      <p:sp>
        <p:nvSpPr>
          <p:cNvPr id="112" name="Nawias klamrowy otwierający 111"/>
          <p:cNvSpPr/>
          <p:nvPr/>
        </p:nvSpPr>
        <p:spPr>
          <a:xfrm>
            <a:off x="2915815" y="1268760"/>
            <a:ext cx="360040" cy="2448272"/>
          </a:xfrm>
          <a:prstGeom prst="leftBrace">
            <a:avLst>
              <a:gd name="adj1" fmla="val 3409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" name="Obraz 112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699792" y="2132856"/>
            <a:ext cx="285750" cy="253365"/>
          </a:xfrm>
          <a:prstGeom prst="rect">
            <a:avLst/>
          </a:prstGeom>
          <a:noFill/>
          <a:ln/>
          <a:effectLst/>
        </p:spPr>
      </p:pic>
      <p:pic>
        <p:nvPicPr>
          <p:cNvPr id="117" name="Obraz 116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7597" y="6237311"/>
            <a:ext cx="8350280" cy="38103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ole tekstowe 39"/>
          <p:cNvSpPr txBox="1"/>
          <p:nvPr/>
        </p:nvSpPr>
        <p:spPr>
          <a:xfrm>
            <a:off x="251520" y="188640"/>
            <a:ext cx="8604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err="1" smtClean="0"/>
              <a:t>Local</a:t>
            </a:r>
            <a:r>
              <a:rPr lang="pl-PL" sz="4000" b="1" dirty="0" smtClean="0"/>
              <a:t> </a:t>
            </a:r>
            <a:r>
              <a:rPr lang="pl-PL" sz="4000" b="1" dirty="0" err="1" smtClean="0"/>
              <a:t>approach</a:t>
            </a:r>
            <a:r>
              <a:rPr lang="pl-PL" sz="4000" b="1" dirty="0" smtClean="0"/>
              <a:t> </a:t>
            </a:r>
            <a:r>
              <a:rPr lang="pl-PL" sz="4000" b="1" dirty="0" err="1" smtClean="0"/>
              <a:t>using</a:t>
            </a:r>
            <a:r>
              <a:rPr lang="pl-PL" sz="4000" b="1" dirty="0" smtClean="0"/>
              <a:t> Fisher </a:t>
            </a:r>
            <a:r>
              <a:rPr lang="pl-PL" sz="4000" b="1" dirty="0" err="1" smtClean="0"/>
              <a:t>information</a:t>
            </a:r>
            <a:endParaRPr lang="pl-PL" sz="4000" b="1" dirty="0" smtClea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ole tekstowe 50"/>
          <p:cNvSpPr txBox="1"/>
          <p:nvPr/>
        </p:nvSpPr>
        <p:spPr>
          <a:xfrm>
            <a:off x="323528" y="908720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Cramer-Rao</a:t>
            </a:r>
            <a:r>
              <a:rPr lang="pl-PL" sz="2800" dirty="0" smtClean="0"/>
              <a:t> </a:t>
            </a:r>
            <a:r>
              <a:rPr lang="pl-PL" sz="2800" dirty="0" err="1" smtClean="0"/>
              <a:t>bound</a:t>
            </a:r>
            <a:r>
              <a:rPr lang="pl-PL" sz="2800" dirty="0" smtClean="0"/>
              <a:t>:</a:t>
            </a:r>
            <a:endParaRPr lang="pl-PL" sz="2800" dirty="0" smtClean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" name="Obraz 51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6160" t="-11811" r="-6160" b="-11811"/>
          <a:stretch>
            <a:fillRect/>
          </a:stretch>
        </p:blipFill>
        <p:spPr bwMode="auto">
          <a:xfrm>
            <a:off x="3563887" y="764704"/>
            <a:ext cx="1509858" cy="866642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97" name="Grupa 96"/>
          <p:cNvGrpSpPr/>
          <p:nvPr/>
        </p:nvGrpSpPr>
        <p:grpSpPr>
          <a:xfrm>
            <a:off x="0" y="4509120"/>
            <a:ext cx="4104456" cy="2348880"/>
            <a:chOff x="0" y="4509120"/>
            <a:chExt cx="4104456" cy="2348880"/>
          </a:xfrm>
        </p:grpSpPr>
        <p:sp>
          <p:nvSpPr>
            <p:cNvPr id="59" name="Prostokąt 58"/>
            <p:cNvSpPr/>
            <p:nvPr/>
          </p:nvSpPr>
          <p:spPr>
            <a:xfrm>
              <a:off x="0" y="6273225"/>
              <a:ext cx="410445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/>
                <a:t>J. J. . Bollinger, W. M. </a:t>
              </a:r>
              <a:r>
                <a:rPr lang="en-US" sz="1600" dirty="0" err="1"/>
                <a:t>Itano</a:t>
              </a:r>
              <a:r>
                <a:rPr lang="en-US" sz="1600" dirty="0"/>
                <a:t>, D. J. </a:t>
              </a:r>
              <a:r>
                <a:rPr lang="en-US" sz="1600" dirty="0" err="1"/>
                <a:t>Wineland</a:t>
              </a:r>
              <a:r>
                <a:rPr lang="en-US" sz="1600" dirty="0"/>
                <a:t>, </a:t>
              </a:r>
              <a:r>
                <a:rPr lang="en-US" sz="1600" dirty="0" smtClean="0"/>
                <a:t>and</a:t>
              </a:r>
              <a:r>
                <a:rPr lang="pl-PL" sz="1600" dirty="0" smtClean="0"/>
                <a:t> </a:t>
              </a:r>
              <a:r>
                <a:rPr lang="en-US" sz="1600" dirty="0" smtClean="0"/>
                <a:t>D</a:t>
              </a:r>
              <a:r>
                <a:rPr lang="en-US" sz="1600" dirty="0"/>
                <a:t>. J. </a:t>
              </a:r>
              <a:r>
                <a:rPr lang="en-US" sz="1600" dirty="0" err="1"/>
                <a:t>Heinzen</a:t>
              </a:r>
              <a:r>
                <a:rPr lang="en-US" sz="1600" i="1" dirty="0"/>
                <a:t>, Phys. Rev. A </a:t>
              </a:r>
              <a:r>
                <a:rPr lang="en-US" sz="1600" b="1" dirty="0"/>
                <a:t>54</a:t>
              </a:r>
              <a:r>
                <a:rPr lang="en-US" sz="1600" dirty="0"/>
                <a:t>, R4649 (1996).</a:t>
              </a:r>
            </a:p>
          </p:txBody>
        </p:sp>
        <p:grpSp>
          <p:nvGrpSpPr>
            <p:cNvPr id="96" name="Grupa 95"/>
            <p:cNvGrpSpPr/>
            <p:nvPr/>
          </p:nvGrpSpPr>
          <p:grpSpPr>
            <a:xfrm>
              <a:off x="251520" y="4509120"/>
              <a:ext cx="3600400" cy="1305436"/>
              <a:chOff x="251520" y="4509120"/>
              <a:chExt cx="3600400" cy="1305436"/>
            </a:xfrm>
          </p:grpSpPr>
          <p:grpSp>
            <p:nvGrpSpPr>
              <p:cNvPr id="74" name="Grupa 73"/>
              <p:cNvGrpSpPr/>
              <p:nvPr/>
            </p:nvGrpSpPr>
            <p:grpSpPr>
              <a:xfrm>
                <a:off x="1259632" y="4509120"/>
                <a:ext cx="1728192" cy="720080"/>
                <a:chOff x="5148064" y="4725144"/>
                <a:chExt cx="1728192" cy="720080"/>
              </a:xfrm>
            </p:grpSpPr>
            <p:sp>
              <p:nvSpPr>
                <p:cNvPr id="62" name="Prostokąt 61"/>
                <p:cNvSpPr/>
                <p:nvPr/>
              </p:nvSpPr>
              <p:spPr>
                <a:xfrm>
                  <a:off x="5148064" y="4725144"/>
                  <a:ext cx="1728192" cy="720080"/>
                </a:xfrm>
                <a:prstGeom prst="rect">
                  <a:avLst/>
                </a:prstGeom>
                <a:solidFill>
                  <a:srgbClr val="CCFF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3" name="Obraz 62" descr="TP_tmp.emf"/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1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 bwMode="auto">
                <a:xfrm>
                  <a:off x="5439072" y="4786333"/>
                  <a:ext cx="1089662" cy="586742"/>
                </a:xfrm>
                <a:prstGeom prst="rect">
                  <a:avLst/>
                </a:prstGeom>
                <a:noFill/>
                <a:ln/>
                <a:effectLst/>
              </p:spPr>
            </p:pic>
          </p:grpSp>
          <p:sp>
            <p:nvSpPr>
              <p:cNvPr id="19" name="pole tekstowe 18"/>
              <p:cNvSpPr txBox="1"/>
              <p:nvPr/>
            </p:nvSpPr>
            <p:spPr bwMode="auto">
              <a:xfrm>
                <a:off x="251520" y="5445224"/>
                <a:ext cx="3600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b="1" dirty="0" smtClean="0">
                    <a:solidFill>
                      <a:srgbClr val="000000"/>
                    </a:solidFill>
                    <a:latin typeface="Times New Roman"/>
                  </a:rPr>
                  <a:t>Heisenberg </a:t>
                </a:r>
                <a:r>
                  <a:rPr lang="pl-PL" b="1" dirty="0" err="1" smtClean="0">
                    <a:solidFill>
                      <a:srgbClr val="000000"/>
                    </a:solidFill>
                    <a:latin typeface="Times New Roman"/>
                  </a:rPr>
                  <a:t>scaling</a:t>
                </a:r>
                <a:endParaRPr lang="pl-PL" b="1" dirty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</p:grpSp>
      </p:grpSp>
      <p:sp>
        <p:nvSpPr>
          <p:cNvPr id="23" name="pole tekstowe 22"/>
          <p:cNvSpPr txBox="1"/>
          <p:nvPr/>
        </p:nvSpPr>
        <p:spPr>
          <a:xfrm>
            <a:off x="5436095" y="908720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F</a:t>
            </a:r>
            <a:r>
              <a:rPr lang="pl-PL" sz="2800" dirty="0" smtClean="0"/>
              <a:t> – Fisher </a:t>
            </a:r>
            <a:r>
              <a:rPr lang="pl-PL" sz="2800" dirty="0" err="1" smtClean="0"/>
              <a:t>information</a:t>
            </a:r>
            <a:endParaRPr lang="pl-PL" sz="2800" dirty="0" smtClean="0"/>
          </a:p>
          <a:p>
            <a:pPr algn="ctr"/>
            <a:r>
              <a:rPr lang="pl-PL" sz="1600" dirty="0" smtClean="0"/>
              <a:t>(</a:t>
            </a:r>
            <a:r>
              <a:rPr lang="pl-PL" sz="1600" dirty="0" err="1" smtClean="0"/>
              <a:t>depends</a:t>
            </a:r>
            <a:r>
              <a:rPr lang="pl-PL" sz="1600" dirty="0" smtClean="0"/>
              <a:t> </a:t>
            </a:r>
            <a:r>
              <a:rPr lang="pl-PL" sz="1600" dirty="0" err="1" smtClean="0"/>
              <a:t>only</a:t>
            </a:r>
            <a:r>
              <a:rPr lang="pl-PL" sz="1600" dirty="0" smtClean="0"/>
              <a:t> on </a:t>
            </a:r>
            <a:r>
              <a:rPr lang="pl-PL" sz="1600" dirty="0" err="1" smtClean="0"/>
              <a:t>the</a:t>
            </a:r>
            <a:r>
              <a:rPr lang="pl-PL" sz="1600" dirty="0" smtClean="0"/>
              <a:t> </a:t>
            </a:r>
            <a:r>
              <a:rPr lang="pl-PL" sz="1600" dirty="0" err="1" smtClean="0"/>
              <a:t>input</a:t>
            </a:r>
            <a:r>
              <a:rPr lang="pl-PL" sz="1600" dirty="0" smtClean="0"/>
              <a:t> state)</a:t>
            </a:r>
            <a:r>
              <a:rPr lang="pl-PL" sz="1600" dirty="0" smtClean="0"/>
              <a:t> </a:t>
            </a:r>
            <a:endParaRPr lang="pl-PL" sz="1600" dirty="0" smtClean="0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95" name="Grupa 94"/>
          <p:cNvGrpSpPr/>
          <p:nvPr/>
        </p:nvGrpSpPr>
        <p:grpSpPr>
          <a:xfrm>
            <a:off x="179512" y="2996952"/>
            <a:ext cx="4139952" cy="1185666"/>
            <a:chOff x="179512" y="2996952"/>
            <a:chExt cx="4139952" cy="1185666"/>
          </a:xfrm>
        </p:grpSpPr>
        <p:pic>
          <p:nvPicPr>
            <p:cNvPr id="60" name="Obraz 59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27584" y="3573016"/>
              <a:ext cx="2819406" cy="60960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sp>
          <p:nvSpPr>
            <p:cNvPr id="27" name="Prostokąt 26"/>
            <p:cNvSpPr/>
            <p:nvPr/>
          </p:nvSpPr>
          <p:spPr>
            <a:xfrm>
              <a:off x="179512" y="2996952"/>
              <a:ext cx="41399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l-PL" b="1" dirty="0" smtClean="0">
                  <a:solidFill>
                    <a:prstClr val="black"/>
                  </a:solidFill>
                </a:rPr>
                <a:t>- </a:t>
              </a:r>
              <a:r>
                <a:rPr lang="pl-PL" b="1" dirty="0" err="1" smtClean="0">
                  <a:solidFill>
                    <a:prstClr val="black"/>
                  </a:solidFill>
                </a:rPr>
                <a:t>Optimal</a:t>
              </a:r>
              <a:r>
                <a:rPr lang="pl-PL" b="1" dirty="0" smtClean="0">
                  <a:solidFill>
                    <a:prstClr val="black"/>
                  </a:solidFill>
                </a:rPr>
                <a:t> </a:t>
              </a:r>
              <a:r>
                <a:rPr lang="pl-PL" b="1" i="1" dirty="0" smtClean="0">
                  <a:solidFill>
                    <a:prstClr val="black"/>
                  </a:solidFill>
                </a:rPr>
                <a:t>N</a:t>
              </a:r>
              <a:r>
                <a:rPr lang="pl-PL" b="1" dirty="0" smtClean="0">
                  <a:solidFill>
                    <a:prstClr val="black"/>
                  </a:solidFill>
                </a:rPr>
                <a:t> </a:t>
              </a:r>
              <a:r>
                <a:rPr lang="pl-PL" b="1" dirty="0" err="1" smtClean="0">
                  <a:solidFill>
                    <a:prstClr val="black"/>
                  </a:solidFill>
                </a:rPr>
                <a:t>photon</a:t>
              </a:r>
              <a:r>
                <a:rPr lang="pl-PL" b="1" dirty="0" smtClean="0">
                  <a:solidFill>
                    <a:prstClr val="black"/>
                  </a:solidFill>
                </a:rPr>
                <a:t> </a:t>
              </a:r>
              <a:r>
                <a:rPr lang="pl-PL" b="1" dirty="0" smtClean="0">
                  <a:solidFill>
                    <a:prstClr val="black"/>
                  </a:solidFill>
                </a:rPr>
                <a:t>state (</a:t>
              </a:r>
              <a:r>
                <a:rPr lang="pl-PL" b="1" dirty="0" err="1" smtClean="0">
                  <a:solidFill>
                    <a:prstClr val="black"/>
                  </a:solidFill>
                </a:rPr>
                <a:t>maximal</a:t>
              </a:r>
              <a:r>
                <a:rPr lang="pl-PL" b="1" dirty="0" smtClean="0">
                  <a:solidFill>
                    <a:prstClr val="black"/>
                  </a:solidFill>
                </a:rPr>
                <a:t> </a:t>
              </a:r>
              <a:r>
                <a:rPr lang="pl-PL" b="1" i="1" dirty="0" smtClean="0">
                  <a:solidFill>
                    <a:prstClr val="black"/>
                  </a:solidFill>
                </a:rPr>
                <a:t>F=N</a:t>
              </a:r>
              <a:r>
                <a:rPr lang="pl-PL" b="1" baseline="30000" dirty="0" smtClean="0">
                  <a:solidFill>
                    <a:prstClr val="black"/>
                  </a:solidFill>
                </a:rPr>
                <a:t>2</a:t>
              </a:r>
              <a:r>
                <a:rPr lang="pl-PL" b="1" dirty="0" smtClean="0">
                  <a:solidFill>
                    <a:prstClr val="black"/>
                  </a:solidFill>
                </a:rPr>
                <a:t>):</a:t>
              </a:r>
              <a:br>
                <a:rPr lang="pl-PL" b="1" dirty="0" smtClean="0">
                  <a:solidFill>
                    <a:prstClr val="black"/>
                  </a:solidFill>
                </a:rPr>
              </a:br>
              <a:endParaRPr lang="pl-PL" b="1" dirty="0" smtClean="0">
                <a:solidFill>
                  <a:srgbClr val="000000"/>
                </a:solidFill>
                <a:latin typeface="Times New Roman"/>
              </a:endParaRPr>
            </a:p>
          </p:txBody>
        </p:sp>
      </p:grpSp>
      <p:grpSp>
        <p:nvGrpSpPr>
          <p:cNvPr id="104" name="Grupa 103"/>
          <p:cNvGrpSpPr/>
          <p:nvPr/>
        </p:nvGrpSpPr>
        <p:grpSpPr bwMode="auto">
          <a:xfrm>
            <a:off x="309921" y="1628799"/>
            <a:ext cx="3867699" cy="995316"/>
            <a:chOff x="309922" y="1628800"/>
            <a:chExt cx="3867699" cy="995316"/>
          </a:xfrm>
        </p:grpSpPr>
        <p:pic>
          <p:nvPicPr>
            <p:cNvPr id="102" name="Obraz 101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09922" y="2276872"/>
              <a:ext cx="3867699" cy="347244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61" name="pole tekstowe 60"/>
            <p:cNvSpPr txBox="1"/>
            <p:nvPr/>
          </p:nvSpPr>
          <p:spPr bwMode="auto">
            <a:xfrm>
              <a:off x="1259632" y="1628800"/>
              <a:ext cx="23042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200" b="1" dirty="0" smtClean="0"/>
                <a:t>No </a:t>
              </a:r>
              <a:r>
                <a:rPr lang="pl-PL" sz="2200" b="1" dirty="0" err="1" smtClean="0"/>
                <a:t>decoherence</a:t>
              </a:r>
              <a:endParaRPr lang="pl-PL" sz="2200" b="1" dirty="0" smtClean="0">
                <a:solidFill>
                  <a:srgbClr val="000000"/>
                </a:solidFill>
                <a:latin typeface="Times New Roman"/>
              </a:endParaRPr>
            </a:p>
          </p:txBody>
        </p:sp>
      </p:grpSp>
      <p:cxnSp>
        <p:nvCxnSpPr>
          <p:cNvPr id="21" name="Łącznik prosty 20"/>
          <p:cNvCxnSpPr/>
          <p:nvPr/>
        </p:nvCxnSpPr>
        <p:spPr>
          <a:xfrm>
            <a:off x="4427984" y="1700808"/>
            <a:ext cx="0" cy="51571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upa 97"/>
          <p:cNvGrpSpPr/>
          <p:nvPr/>
        </p:nvGrpSpPr>
        <p:grpSpPr>
          <a:xfrm>
            <a:off x="4572000" y="1700808"/>
            <a:ext cx="4572000" cy="1632377"/>
            <a:chOff x="4572000" y="1700808"/>
            <a:chExt cx="4572000" cy="1632377"/>
          </a:xfrm>
        </p:grpSpPr>
        <p:sp>
          <p:nvSpPr>
            <p:cNvPr id="28" name="pole tekstowe 27"/>
            <p:cNvSpPr txBox="1"/>
            <p:nvPr/>
          </p:nvSpPr>
          <p:spPr>
            <a:xfrm>
              <a:off x="5508104" y="1700808"/>
              <a:ext cx="33843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200" b="1" dirty="0" err="1" smtClean="0"/>
                <a:t>With</a:t>
              </a:r>
              <a:r>
                <a:rPr lang="pl-PL" sz="2200" b="1" dirty="0" smtClean="0"/>
                <a:t> </a:t>
              </a:r>
              <a:r>
                <a:rPr lang="pl-PL" sz="2200" b="1" dirty="0" err="1" smtClean="0"/>
                <a:t>decoherence</a:t>
              </a:r>
              <a:endParaRPr lang="pl-PL" sz="2200" b="1" dirty="0" smtClean="0"/>
            </a:p>
          </p:txBody>
        </p:sp>
        <p:sp>
          <p:nvSpPr>
            <p:cNvPr id="29" name="Prostokąt 28"/>
            <p:cNvSpPr/>
            <p:nvPr/>
          </p:nvSpPr>
          <p:spPr>
            <a:xfrm>
              <a:off x="4572000" y="2132856"/>
              <a:ext cx="45720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 dirty="0" smtClean="0"/>
                <a:t>- </a:t>
              </a:r>
              <a:r>
                <a:rPr lang="pl-PL" b="1" dirty="0" err="1" smtClean="0"/>
                <a:t>The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output</a:t>
              </a:r>
              <a:r>
                <a:rPr lang="pl-PL" b="1" dirty="0" smtClean="0"/>
                <a:t> state </a:t>
              </a:r>
              <a:r>
                <a:rPr lang="pl-PL" b="1" dirty="0" err="1" smtClean="0"/>
                <a:t>is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mixed</a:t>
              </a:r>
              <a:endParaRPr lang="pl-PL" b="1" dirty="0" smtClean="0"/>
            </a:p>
            <a:p>
              <a:r>
                <a:rPr lang="pl-PL" b="1" dirty="0" smtClean="0"/>
                <a:t>- Fisher </a:t>
              </a:r>
              <a:r>
                <a:rPr lang="pl-PL" b="1" dirty="0" err="1" smtClean="0"/>
                <a:t>Information</a:t>
              </a:r>
              <a:r>
                <a:rPr lang="pl-PL" b="1" dirty="0" smtClean="0"/>
                <a:t>, </a:t>
              </a:r>
              <a:r>
                <a:rPr lang="pl-PL" b="1" dirty="0" err="1" smtClean="0"/>
                <a:t>difficult</a:t>
              </a:r>
              <a:r>
                <a:rPr lang="pl-PL" b="1" dirty="0" smtClean="0"/>
                <a:t> </a:t>
              </a:r>
              <a:r>
                <a:rPr lang="pl-PL" b="1" dirty="0" smtClean="0"/>
                <a:t>to </a:t>
              </a:r>
              <a:r>
                <a:rPr lang="pl-PL" b="1" dirty="0" err="1" smtClean="0"/>
                <a:t>calculate</a:t>
              </a:r>
              <a:endParaRPr lang="pl-PL" b="1" dirty="0" smtClean="0"/>
            </a:p>
            <a:p>
              <a:pPr>
                <a:buFontTx/>
                <a:buChar char="-"/>
              </a:pPr>
              <a:r>
                <a:rPr lang="pl-PL" b="1" dirty="0" smtClean="0"/>
                <a:t> </a:t>
              </a:r>
              <a:r>
                <a:rPr lang="pl-PL" b="1" dirty="0" err="1" smtClean="0"/>
                <a:t>Optimal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states</a:t>
              </a:r>
              <a:r>
                <a:rPr lang="pl-PL" b="1" dirty="0" smtClean="0"/>
                <a:t> do not </a:t>
              </a:r>
              <a:r>
                <a:rPr lang="pl-PL" b="1" dirty="0" err="1" smtClean="0"/>
                <a:t>have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simple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structure</a:t>
              </a:r>
              <a:endParaRPr lang="pl-PL" b="1" dirty="0" smtClean="0"/>
            </a:p>
            <a:p>
              <a:endParaRPr lang="en-US" b="1" dirty="0"/>
            </a:p>
          </p:txBody>
        </p:sp>
        <p:sp>
          <p:nvSpPr>
            <p:cNvPr id="30" name="Uśmiechnięta buźka 29"/>
            <p:cNvSpPr/>
            <p:nvPr/>
          </p:nvSpPr>
          <p:spPr>
            <a:xfrm>
              <a:off x="8604448" y="2204864"/>
              <a:ext cx="288032" cy="288032"/>
            </a:xfrm>
            <a:prstGeom prst="smileyFace">
              <a:avLst>
                <a:gd name="adj" fmla="val -4653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Prostokąt 30"/>
          <p:cNvSpPr/>
          <p:nvPr/>
        </p:nvSpPr>
        <p:spPr>
          <a:xfrm>
            <a:off x="4572000" y="29969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/>
            <a:r>
              <a:rPr lang="pl-PL" sz="1600" dirty="0" smtClean="0">
                <a:solidFill>
                  <a:prstClr val="black"/>
                </a:solidFill>
              </a:rPr>
              <a:t>RDD, et al. PR</a:t>
            </a:r>
            <a:r>
              <a:rPr lang="en-US" sz="1600" dirty="0" smtClean="0">
                <a:solidFill>
                  <a:prstClr val="black"/>
                </a:solidFill>
              </a:rPr>
              <a:t>A </a:t>
            </a:r>
            <a:r>
              <a:rPr lang="en-US" sz="1600" b="1" dirty="0" smtClean="0">
                <a:solidFill>
                  <a:prstClr val="black"/>
                </a:solidFill>
              </a:rPr>
              <a:t>80</a:t>
            </a:r>
            <a:r>
              <a:rPr lang="en-US" sz="1600" dirty="0" smtClean="0">
                <a:solidFill>
                  <a:prstClr val="black"/>
                </a:solidFill>
              </a:rPr>
              <a:t>, 013825</a:t>
            </a:r>
            <a:r>
              <a:rPr lang="pl-PL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(2009</a:t>
            </a:r>
            <a:r>
              <a:rPr lang="pl-PL" sz="1600" dirty="0" smtClean="0">
                <a:solidFill>
                  <a:prstClr val="black"/>
                </a:solidFill>
              </a:rPr>
              <a:t>), </a:t>
            </a:r>
          </a:p>
          <a:p>
            <a:pPr marL="342900" lvl="0" indent="-342900"/>
            <a:r>
              <a:rPr lang="pl-PL" sz="1600" dirty="0" smtClean="0">
                <a:solidFill>
                  <a:prstClr val="black"/>
                </a:solidFill>
              </a:rPr>
              <a:t>U. </a:t>
            </a:r>
            <a:r>
              <a:rPr lang="pl-PL" sz="1600" dirty="0" err="1" smtClean="0">
                <a:solidFill>
                  <a:prstClr val="black"/>
                </a:solidFill>
              </a:rPr>
              <a:t>Dorner</a:t>
            </a:r>
            <a:r>
              <a:rPr lang="pl-PL" sz="1600" dirty="0" smtClean="0">
                <a:solidFill>
                  <a:prstClr val="black"/>
                </a:solidFill>
              </a:rPr>
              <a:t>, et al.</a:t>
            </a:r>
            <a:r>
              <a:rPr lang="en-US" sz="1600" i="1" dirty="0" smtClean="0">
                <a:solidFill>
                  <a:prstClr val="black"/>
                </a:solidFill>
              </a:rPr>
              <a:t>, </a:t>
            </a:r>
            <a:r>
              <a:rPr lang="pl-PL" sz="1600" i="1" dirty="0" smtClean="0">
                <a:solidFill>
                  <a:prstClr val="black"/>
                </a:solidFill>
              </a:rPr>
              <a:t> </a:t>
            </a:r>
            <a:r>
              <a:rPr lang="pl-PL" sz="1600" dirty="0" smtClean="0">
                <a:solidFill>
                  <a:prstClr val="black"/>
                </a:solidFill>
              </a:rPr>
              <a:t>PRL</a:t>
            </a:r>
            <a:r>
              <a:rPr lang="en-US" sz="1600" i="1" dirty="0" smtClean="0">
                <a:solidFill>
                  <a:prstClr val="black"/>
                </a:solidFill>
              </a:rPr>
              <a:t>. </a:t>
            </a:r>
            <a:r>
              <a:rPr lang="en-US" sz="1600" b="1" dirty="0" smtClean="0">
                <a:solidFill>
                  <a:prstClr val="black"/>
                </a:solidFill>
              </a:rPr>
              <a:t>102</a:t>
            </a:r>
            <a:r>
              <a:rPr lang="en-US" sz="1600" dirty="0" smtClean="0">
                <a:solidFill>
                  <a:prstClr val="black"/>
                </a:solidFill>
              </a:rPr>
              <a:t>, 040403 (2009</a:t>
            </a:r>
            <a:r>
              <a:rPr lang="pl-PL" sz="1600" dirty="0" smtClean="0">
                <a:solidFill>
                  <a:prstClr val="black"/>
                </a:solidFill>
              </a:rPr>
              <a:t>)</a:t>
            </a:r>
          </a:p>
        </p:txBody>
      </p:sp>
      <p:grpSp>
        <p:nvGrpSpPr>
          <p:cNvPr id="99" name="Grupa 98"/>
          <p:cNvGrpSpPr/>
          <p:nvPr/>
        </p:nvGrpSpPr>
        <p:grpSpPr>
          <a:xfrm>
            <a:off x="4572000" y="3501008"/>
            <a:ext cx="4572000" cy="1880919"/>
            <a:chOff x="4572000" y="3501008"/>
            <a:chExt cx="4572000" cy="1880919"/>
          </a:xfrm>
        </p:grpSpPr>
        <p:sp>
          <p:nvSpPr>
            <p:cNvPr id="33" name="Uśmiechnięta buźka 32"/>
            <p:cNvSpPr/>
            <p:nvPr/>
          </p:nvSpPr>
          <p:spPr>
            <a:xfrm>
              <a:off x="8532440" y="3573016"/>
              <a:ext cx="288032" cy="288032"/>
            </a:xfrm>
            <a:prstGeom prst="smileyFace">
              <a:avLst>
                <a:gd name="adj" fmla="val 4653"/>
              </a:avLst>
            </a:prstGeom>
            <a:solidFill>
              <a:srgbClr val="CC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Prostokąt 33"/>
            <p:cNvSpPr/>
            <p:nvPr/>
          </p:nvSpPr>
          <p:spPr>
            <a:xfrm>
              <a:off x="4572000" y="3501008"/>
              <a:ext cx="42484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 dirty="0" smtClean="0"/>
                <a:t>- </a:t>
              </a:r>
              <a:r>
                <a:rPr lang="pl-PL" b="1" dirty="0" err="1" smtClean="0"/>
                <a:t>Asymptotic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analytical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lower</a:t>
              </a:r>
              <a:r>
                <a:rPr lang="pl-PL" b="1" dirty="0" smtClean="0"/>
                <a:t>  </a:t>
              </a:r>
              <a:r>
                <a:rPr lang="pl-PL" b="1" dirty="0" err="1" smtClean="0"/>
                <a:t>bound</a:t>
              </a:r>
              <a:r>
                <a:rPr lang="pl-PL" b="1" dirty="0" smtClean="0"/>
                <a:t>:</a:t>
              </a:r>
              <a:endParaRPr lang="en-US" b="1" dirty="0"/>
            </a:p>
          </p:txBody>
        </p:sp>
        <p:pic>
          <p:nvPicPr>
            <p:cNvPr id="35" name="Obraz 34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3456" t="-11329" r="-3456" b="-11329"/>
            <a:stretch>
              <a:fillRect/>
            </a:stretch>
          </p:blipFill>
          <p:spPr bwMode="auto">
            <a:xfrm>
              <a:off x="4644008" y="3933056"/>
              <a:ext cx="2227310" cy="779504"/>
            </a:xfrm>
            <a:prstGeom prst="rect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  <a:effectLst/>
          </p:spPr>
        </p:pic>
        <p:grpSp>
          <p:nvGrpSpPr>
            <p:cNvPr id="36" name="Grupa 35"/>
            <p:cNvGrpSpPr>
              <a:grpSpLocks noChangeAspect="1"/>
            </p:cNvGrpSpPr>
            <p:nvPr/>
          </p:nvGrpSpPr>
          <p:grpSpPr>
            <a:xfrm>
              <a:off x="7452320" y="4005064"/>
              <a:ext cx="1476164" cy="644531"/>
              <a:chOff x="3275856" y="980728"/>
              <a:chExt cx="2952328" cy="1289062"/>
            </a:xfrm>
          </p:grpSpPr>
          <p:cxnSp>
            <p:nvCxnSpPr>
              <p:cNvPr id="39" name="Łącznik prosty 38"/>
              <p:cNvCxnSpPr/>
              <p:nvPr/>
            </p:nvCxnSpPr>
            <p:spPr>
              <a:xfrm>
                <a:off x="3275856" y="1484784"/>
                <a:ext cx="360040" cy="2880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Łącznik prosty 40"/>
              <p:cNvCxnSpPr/>
              <p:nvPr/>
            </p:nvCxnSpPr>
            <p:spPr>
              <a:xfrm>
                <a:off x="4067944" y="2132856"/>
                <a:ext cx="1296144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Łącznik prosty 41"/>
              <p:cNvCxnSpPr/>
              <p:nvPr/>
            </p:nvCxnSpPr>
            <p:spPr>
              <a:xfrm>
                <a:off x="4211960" y="1484784"/>
                <a:ext cx="1224136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" name="Prostokąt 45"/>
              <p:cNvSpPr/>
              <p:nvPr/>
            </p:nvSpPr>
            <p:spPr>
              <a:xfrm>
                <a:off x="4860032" y="1268760"/>
                <a:ext cx="504056" cy="43204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 dirty="0"/>
              </a:p>
            </p:txBody>
          </p:sp>
          <p:pic>
            <p:nvPicPr>
              <p:cNvPr id="47" name="Obraz 53" descr="TP_tmp.emf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5001865" y="1374552"/>
                <a:ext cx="167640" cy="196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48" name="Łącznik prosty 47"/>
              <p:cNvCxnSpPr/>
              <p:nvPr/>
            </p:nvCxnSpPr>
            <p:spPr>
              <a:xfrm rot="5400000" flipH="1">
                <a:off x="4159537" y="1249175"/>
                <a:ext cx="545451" cy="8557"/>
              </a:xfrm>
              <a:prstGeom prst="line">
                <a:avLst/>
              </a:prstGeom>
              <a:ln>
                <a:prstDash val="dash"/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Łącznik prosty 48"/>
              <p:cNvCxnSpPr/>
              <p:nvPr/>
            </p:nvCxnSpPr>
            <p:spPr>
              <a:xfrm rot="5400000" flipH="1" flipV="1">
                <a:off x="4138475" y="1980281"/>
                <a:ext cx="568980" cy="10037"/>
              </a:xfrm>
              <a:prstGeom prst="line">
                <a:avLst/>
              </a:prstGeom>
              <a:ln>
                <a:prstDash val="dash"/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Łącznik prosty 49"/>
              <p:cNvCxnSpPr/>
              <p:nvPr/>
            </p:nvCxnSpPr>
            <p:spPr>
              <a:xfrm flipH="1" flipV="1">
                <a:off x="5882854" y="1893466"/>
                <a:ext cx="345330" cy="239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Łącznik prosty 54"/>
              <p:cNvCxnSpPr/>
              <p:nvPr/>
            </p:nvCxnSpPr>
            <p:spPr>
              <a:xfrm flipV="1">
                <a:off x="5724128" y="1484784"/>
                <a:ext cx="504056" cy="38291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Łącznik prosty 55"/>
              <p:cNvCxnSpPr/>
              <p:nvPr/>
            </p:nvCxnSpPr>
            <p:spPr>
              <a:xfrm flipV="1">
                <a:off x="5364088" y="1859789"/>
                <a:ext cx="395695" cy="27306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7" name="Prostokąt 56"/>
              <p:cNvSpPr/>
              <p:nvPr/>
            </p:nvSpPr>
            <p:spPr>
              <a:xfrm>
                <a:off x="5594492" y="1745252"/>
                <a:ext cx="504056" cy="14401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cxnSp>
            <p:nvCxnSpPr>
              <p:cNvPr id="58" name="Łącznik prosty 57"/>
              <p:cNvCxnSpPr/>
              <p:nvPr/>
            </p:nvCxnSpPr>
            <p:spPr>
              <a:xfrm>
                <a:off x="5436096" y="1484784"/>
                <a:ext cx="288032" cy="2160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Prostokąt 63"/>
              <p:cNvSpPr/>
              <p:nvPr/>
            </p:nvSpPr>
            <p:spPr>
              <a:xfrm rot="18900000">
                <a:off x="4189060" y="1425880"/>
                <a:ext cx="504056" cy="14401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pic>
            <p:nvPicPr>
              <p:cNvPr id="65" name="Obraz 64" descr="TP_tmp.emf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2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4384550" y="1412776"/>
                <a:ext cx="114300" cy="133731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66" name="Prostokąt 65"/>
              <p:cNvSpPr/>
              <p:nvPr/>
            </p:nvSpPr>
            <p:spPr>
              <a:xfrm rot="18900000">
                <a:off x="4189060" y="2073952"/>
                <a:ext cx="504056" cy="14401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pic>
            <p:nvPicPr>
              <p:cNvPr id="67" name="Obraz 66" descr="TP_tmp.emf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4384550" y="2060848"/>
                <a:ext cx="114300" cy="133731"/>
              </a:xfrm>
              <a:prstGeom prst="rect">
                <a:avLst/>
              </a:prstGeom>
              <a:noFill/>
              <a:ln/>
              <a:effectLst/>
            </p:spPr>
          </p:pic>
          <p:cxnSp>
            <p:nvCxnSpPr>
              <p:cNvPr id="68" name="Łącznik prosty 67"/>
              <p:cNvCxnSpPr/>
              <p:nvPr/>
            </p:nvCxnSpPr>
            <p:spPr>
              <a:xfrm flipH="1" flipV="1">
                <a:off x="3722614" y="1893466"/>
                <a:ext cx="345330" cy="239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Łącznik prosty 68"/>
              <p:cNvCxnSpPr/>
              <p:nvPr/>
            </p:nvCxnSpPr>
            <p:spPr>
              <a:xfrm flipV="1">
                <a:off x="3635896" y="1484784"/>
                <a:ext cx="576064" cy="38291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Łącznik prosty 69"/>
              <p:cNvCxnSpPr/>
              <p:nvPr/>
            </p:nvCxnSpPr>
            <p:spPr>
              <a:xfrm flipV="1">
                <a:off x="3347864" y="1916832"/>
                <a:ext cx="281062" cy="2160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1" name="Prostokąt 70"/>
              <p:cNvSpPr/>
              <p:nvPr/>
            </p:nvSpPr>
            <p:spPr>
              <a:xfrm>
                <a:off x="3419872" y="1772816"/>
                <a:ext cx="504056" cy="14401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</p:grpSp>
        <p:sp>
          <p:nvSpPr>
            <p:cNvPr id="88" name="Prostokąt 87"/>
            <p:cNvSpPr/>
            <p:nvPr/>
          </p:nvSpPr>
          <p:spPr>
            <a:xfrm>
              <a:off x="4572000" y="4797152"/>
              <a:ext cx="4572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GB" sz="1600" dirty="0" smtClean="0">
                  <a:latin typeface="Times New Roman" pitchFamily="18" charset="0"/>
                  <a:ea typeface="Microsoft Himalaya" pitchFamily="2" charset="0"/>
                  <a:cs typeface="Times New Roman" pitchFamily="18" charset="0"/>
                </a:rPr>
                <a:t>J</a:t>
              </a:r>
              <a:r>
                <a:rPr lang="pl-PL" sz="1600" dirty="0" smtClean="0">
                  <a:latin typeface="Times New Roman" pitchFamily="18" charset="0"/>
                  <a:ea typeface="Microsoft Himalaya" pitchFamily="2" charset="0"/>
                  <a:cs typeface="Times New Roman" pitchFamily="18" charset="0"/>
                </a:rPr>
                <a:t>. </a:t>
              </a:r>
              <a:r>
                <a:rPr lang="en-GB" sz="1600" dirty="0" smtClean="0">
                  <a:latin typeface="Times New Roman" pitchFamily="18" charset="0"/>
                  <a:ea typeface="Microsoft Himalaya" pitchFamily="2" charset="0"/>
                  <a:cs typeface="Times New Roman" pitchFamily="18" charset="0"/>
                </a:rPr>
                <a:t>K</a:t>
              </a:r>
              <a:r>
                <a:rPr lang="pl-PL" sz="1600" dirty="0" err="1" smtClean="0">
                  <a:latin typeface="Times New Roman" pitchFamily="18" charset="0"/>
                  <a:ea typeface="Microsoft Himalaya" pitchFamily="2" charset="0"/>
                  <a:cs typeface="Times New Roman" pitchFamily="18" charset="0"/>
                </a:rPr>
                <a:t>olodynski</a:t>
              </a:r>
              <a:r>
                <a:rPr lang="pl-PL" sz="1600" dirty="0" smtClean="0">
                  <a:latin typeface="Times New Roman" pitchFamily="18" charset="0"/>
                  <a:ea typeface="Microsoft Himalaya" pitchFamily="2" charset="0"/>
                  <a:cs typeface="Times New Roman" pitchFamily="18" charset="0"/>
                </a:rPr>
                <a:t>, </a:t>
              </a:r>
              <a:r>
                <a:rPr lang="en-GB" sz="1600" dirty="0" smtClean="0">
                  <a:latin typeface="Times New Roman" pitchFamily="18" charset="0"/>
                  <a:ea typeface="Microsoft Himalaya" pitchFamily="2" charset="0"/>
                  <a:cs typeface="Times New Roman" pitchFamily="18" charset="0"/>
                </a:rPr>
                <a:t>RDD</a:t>
              </a:r>
              <a:r>
                <a:rPr lang="en-GB" sz="1600" i="1" dirty="0" smtClean="0">
                  <a:latin typeface="Times New Roman" pitchFamily="18" charset="0"/>
                  <a:ea typeface="Microsoft Himalaya" pitchFamily="2" charset="0"/>
                  <a:cs typeface="Times New Roman" pitchFamily="18" charset="0"/>
                </a:rPr>
                <a:t>, </a:t>
              </a:r>
              <a:r>
                <a:rPr lang="en-GB" sz="1600" dirty="0" smtClean="0">
                  <a:latin typeface="Times New Roman" pitchFamily="18" charset="0"/>
                  <a:ea typeface="Microsoft Himalaya" pitchFamily="2" charset="0"/>
                  <a:cs typeface="Times New Roman" pitchFamily="18" charset="0"/>
                </a:rPr>
                <a:t>PRA </a:t>
              </a:r>
              <a:r>
                <a:rPr lang="en-GB" sz="1600" b="1" dirty="0" smtClean="0">
                  <a:latin typeface="Times New Roman" pitchFamily="18" charset="0"/>
                  <a:ea typeface="Microsoft Himalaya" pitchFamily="2" charset="0"/>
                  <a:cs typeface="Times New Roman" pitchFamily="18" charset="0"/>
                </a:rPr>
                <a:t>82</a:t>
              </a:r>
              <a:r>
                <a:rPr lang="en-GB" sz="1600" dirty="0" smtClean="0">
                  <a:latin typeface="Times New Roman" pitchFamily="18" charset="0"/>
                  <a:ea typeface="Microsoft Himalaya" pitchFamily="2" charset="0"/>
                  <a:cs typeface="Times New Roman" pitchFamily="18" charset="0"/>
                </a:rPr>
                <a:t>,053804 (2010)</a:t>
              </a:r>
              <a:r>
                <a:rPr lang="pl-PL" sz="1600" dirty="0" smtClean="0">
                  <a:latin typeface="Times New Roman" pitchFamily="18" charset="0"/>
                  <a:ea typeface="Microsoft Himalaya" pitchFamily="2" charset="0"/>
                  <a:cs typeface="Times New Roman" pitchFamily="18" charset="0"/>
                </a:rPr>
                <a:t>, </a:t>
              </a:r>
              <a:br>
                <a:rPr lang="pl-PL" sz="1600" dirty="0" smtClean="0">
                  <a:latin typeface="Times New Roman" pitchFamily="18" charset="0"/>
                  <a:ea typeface="Microsoft Himalaya" pitchFamily="2" charset="0"/>
                  <a:cs typeface="Times New Roman" pitchFamily="18" charset="0"/>
                </a:rPr>
              </a:br>
              <a:r>
                <a:rPr lang="pl-PL" sz="1600" dirty="0" smtClean="0">
                  <a:solidFill>
                    <a:prstClr val="black"/>
                  </a:solidFill>
                </a:rPr>
                <a:t>S. </a:t>
              </a:r>
              <a:r>
                <a:rPr lang="pl-PL" sz="1600" dirty="0" err="1" smtClean="0">
                  <a:solidFill>
                    <a:prstClr val="black"/>
                  </a:solidFill>
                </a:rPr>
                <a:t>Knysh</a:t>
              </a:r>
              <a:r>
                <a:rPr lang="pl-PL" sz="1600" dirty="0" smtClean="0">
                  <a:solidFill>
                    <a:prstClr val="black"/>
                  </a:solidFill>
                </a:rPr>
                <a:t>, V. </a:t>
              </a:r>
              <a:r>
                <a:rPr lang="pl-PL" sz="1600" dirty="0" err="1" smtClean="0">
                  <a:solidFill>
                    <a:prstClr val="black"/>
                  </a:solidFill>
                </a:rPr>
                <a:t>Smelyanskiy</a:t>
              </a:r>
              <a:r>
                <a:rPr lang="pl-PL" sz="1600" dirty="0" smtClean="0">
                  <a:solidFill>
                    <a:prstClr val="black"/>
                  </a:solidFill>
                </a:rPr>
                <a:t>, G. </a:t>
              </a:r>
              <a:r>
                <a:rPr lang="pl-PL" sz="1600" dirty="0" err="1" smtClean="0">
                  <a:solidFill>
                    <a:prstClr val="black"/>
                  </a:solidFill>
                </a:rPr>
                <a:t>Durkin</a:t>
              </a:r>
              <a:r>
                <a:rPr lang="pl-PL" sz="1600" dirty="0" smtClean="0">
                  <a:solidFill>
                    <a:prstClr val="black"/>
                  </a:solidFill>
                </a:rPr>
                <a:t>  PRA </a:t>
              </a:r>
              <a:r>
                <a:rPr lang="pl-PL" sz="1600" b="1" dirty="0" smtClean="0">
                  <a:solidFill>
                    <a:prstClr val="black"/>
                  </a:solidFill>
                </a:rPr>
                <a:t>83</a:t>
              </a:r>
              <a:r>
                <a:rPr lang="pl-PL" sz="1600" dirty="0" smtClean="0">
                  <a:solidFill>
                    <a:prstClr val="black"/>
                  </a:solidFill>
                </a:rPr>
                <a:t>,  </a:t>
              </a:r>
              <a:r>
                <a:rPr lang="en-US" sz="1600" dirty="0" smtClean="0">
                  <a:solidFill>
                    <a:prstClr val="black"/>
                  </a:solidFill>
                </a:rPr>
                <a:t>(2011</a:t>
              </a:r>
              <a:r>
                <a:rPr lang="pl-PL" sz="1600" dirty="0" smtClean="0">
                  <a:solidFill>
                    <a:prstClr val="black"/>
                  </a:solidFill>
                </a:rPr>
                <a:t>)</a:t>
              </a:r>
            </a:p>
          </p:txBody>
        </p:sp>
      </p:grpSp>
      <p:sp>
        <p:nvSpPr>
          <p:cNvPr id="73" name="Prostokąt 72"/>
          <p:cNvSpPr/>
          <p:nvPr/>
        </p:nvSpPr>
        <p:spPr>
          <a:xfrm>
            <a:off x="4583761" y="5353087"/>
            <a:ext cx="4716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solidFill>
                  <a:prstClr val="black"/>
                </a:solidFill>
              </a:rPr>
              <a:t>B</a:t>
            </a:r>
            <a:r>
              <a:rPr lang="pt-BR" sz="1600" dirty="0" smtClean="0">
                <a:solidFill>
                  <a:prstClr val="black"/>
                </a:solidFill>
              </a:rPr>
              <a:t>. M. Escher, </a:t>
            </a:r>
            <a:r>
              <a:rPr lang="pl-PL" sz="1600" dirty="0" smtClean="0">
                <a:solidFill>
                  <a:prstClr val="black"/>
                </a:solidFill>
              </a:rPr>
              <a:t>et al.</a:t>
            </a:r>
            <a:r>
              <a:rPr lang="en-US" sz="1600" b="1" dirty="0" smtClean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Nature Physics, </a:t>
            </a:r>
            <a:r>
              <a:rPr lang="en-US" sz="1600" b="1" dirty="0" smtClean="0">
                <a:solidFill>
                  <a:prstClr val="black"/>
                </a:solidFill>
              </a:rPr>
              <a:t>7, </a:t>
            </a:r>
            <a:r>
              <a:rPr lang="en-US" sz="1600" dirty="0" smtClean="0">
                <a:solidFill>
                  <a:prstClr val="black"/>
                </a:solidFill>
              </a:rPr>
              <a:t>406 (2011</a:t>
            </a:r>
            <a:r>
              <a:rPr lang="pl-PL" sz="1600" dirty="0" smtClean="0">
                <a:solidFill>
                  <a:prstClr val="black"/>
                </a:solidFill>
              </a:rPr>
              <a:t>)</a:t>
            </a:r>
          </a:p>
          <a:p>
            <a:r>
              <a:rPr lang="pl-PL" sz="1600" dirty="0" smtClean="0">
                <a:solidFill>
                  <a:prstClr val="black"/>
                </a:solidFill>
              </a:rPr>
              <a:t>(</a:t>
            </a:r>
            <a:r>
              <a:rPr lang="pl-PL" sz="1600" dirty="0" err="1" smtClean="0">
                <a:solidFill>
                  <a:prstClr val="black"/>
                </a:solidFill>
              </a:rPr>
              <a:t>minimization</a:t>
            </a:r>
            <a:r>
              <a:rPr lang="pl-PL" sz="1600" dirty="0" smtClean="0">
                <a:solidFill>
                  <a:prstClr val="black"/>
                </a:solidFill>
              </a:rPr>
              <a:t> </a:t>
            </a:r>
            <a:r>
              <a:rPr lang="pl-PL" sz="1600" dirty="0" err="1" smtClean="0">
                <a:solidFill>
                  <a:prstClr val="black"/>
                </a:solidFill>
              </a:rPr>
              <a:t>over</a:t>
            </a:r>
            <a:r>
              <a:rPr lang="pl-PL" sz="1600" dirty="0" smtClean="0">
                <a:solidFill>
                  <a:prstClr val="black"/>
                </a:solidFill>
              </a:rPr>
              <a:t> </a:t>
            </a:r>
            <a:r>
              <a:rPr lang="pl-PL" sz="1600" dirty="0" err="1" smtClean="0">
                <a:solidFill>
                  <a:prstClr val="black"/>
                </a:solidFill>
              </a:rPr>
              <a:t>different</a:t>
            </a:r>
            <a:r>
              <a:rPr lang="pl-PL" sz="1600" dirty="0" smtClean="0">
                <a:solidFill>
                  <a:prstClr val="black"/>
                </a:solidFill>
              </a:rPr>
              <a:t> Kraus </a:t>
            </a:r>
            <a:r>
              <a:rPr lang="pl-PL" sz="1600" dirty="0" err="1" smtClean="0">
                <a:solidFill>
                  <a:prstClr val="black"/>
                </a:solidFill>
              </a:rPr>
              <a:t>representations</a:t>
            </a:r>
            <a:r>
              <a:rPr lang="pl-PL" sz="1600" dirty="0" smtClean="0">
                <a:solidFill>
                  <a:prstClr val="black"/>
                </a:solidFill>
              </a:rPr>
              <a:t>)</a:t>
            </a:r>
            <a:endParaRPr lang="pl-PL" sz="1600" dirty="0" smtClean="0">
              <a:solidFill>
                <a:prstClr val="black"/>
              </a:solidFill>
            </a:endParaRPr>
          </a:p>
        </p:txBody>
      </p:sp>
      <p:grpSp>
        <p:nvGrpSpPr>
          <p:cNvPr id="101" name="Grupa 100"/>
          <p:cNvGrpSpPr/>
          <p:nvPr/>
        </p:nvGrpSpPr>
        <p:grpSpPr>
          <a:xfrm>
            <a:off x="4644008" y="6021288"/>
            <a:ext cx="4152140" cy="659894"/>
            <a:chOff x="4644008" y="6021288"/>
            <a:chExt cx="4152140" cy="659894"/>
          </a:xfrm>
        </p:grpSpPr>
        <p:grpSp>
          <p:nvGrpSpPr>
            <p:cNvPr id="77" name="Grupa 76"/>
            <p:cNvGrpSpPr>
              <a:grpSpLocks noChangeAspect="1"/>
            </p:cNvGrpSpPr>
            <p:nvPr/>
          </p:nvGrpSpPr>
          <p:grpSpPr>
            <a:xfrm>
              <a:off x="7524328" y="6093296"/>
              <a:ext cx="1271820" cy="414016"/>
              <a:chOff x="5997758" y="4941168"/>
              <a:chExt cx="2543640" cy="828032"/>
            </a:xfrm>
          </p:grpSpPr>
          <p:pic>
            <p:nvPicPr>
              <p:cNvPr id="79" name="Obraz 78" descr="TP_tmp.emf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2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6925096" y="5330010"/>
                <a:ext cx="178298" cy="202681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80" name="Elipsa 79"/>
              <p:cNvSpPr/>
              <p:nvPr/>
            </p:nvSpPr>
            <p:spPr>
              <a:xfrm>
                <a:off x="7365910" y="5185995"/>
                <a:ext cx="540000" cy="54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468000" h="468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Łącznik prosty ze strzałką 80"/>
              <p:cNvCxnSpPr/>
              <p:nvPr/>
            </p:nvCxnSpPr>
            <p:spPr>
              <a:xfrm>
                <a:off x="7941974" y="5402019"/>
                <a:ext cx="172819" cy="95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Elipsa 81"/>
              <p:cNvSpPr/>
              <p:nvPr/>
            </p:nvSpPr>
            <p:spPr>
              <a:xfrm>
                <a:off x="8157998" y="5185995"/>
                <a:ext cx="383400" cy="540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468630" h="46863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Elipsa 82"/>
              <p:cNvSpPr/>
              <p:nvPr/>
            </p:nvSpPr>
            <p:spPr>
              <a:xfrm>
                <a:off x="6084168" y="5229200"/>
                <a:ext cx="540000" cy="54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468000" h="468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Łuk 83"/>
              <p:cNvSpPr/>
              <p:nvPr/>
            </p:nvSpPr>
            <p:spPr>
              <a:xfrm>
                <a:off x="5997758" y="5185995"/>
                <a:ext cx="734482" cy="216024"/>
              </a:xfrm>
              <a:prstGeom prst="arc">
                <a:avLst>
                  <a:gd name="adj1" fmla="val 8176016"/>
                  <a:gd name="adj2" fmla="val 2201711"/>
                </a:avLst>
              </a:prstGeom>
              <a:ln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6" name="Obraz 85" descr="TP_tmp.emf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7956376" y="5157192"/>
                <a:ext cx="144016" cy="168499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87" name="Obraz 53" descr="TP_tmp.emf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6300192" y="4941168"/>
                <a:ext cx="167640" cy="196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2" name="Obraz 91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644008" y="6021288"/>
              <a:ext cx="2209804" cy="659894"/>
            </a:xfrm>
            <a:prstGeom prst="rect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  <a:effectLst/>
          </p:spPr>
        </p:pic>
      </p:grpSp>
      <p:sp>
        <p:nvSpPr>
          <p:cNvPr id="72" name="pole tekstowe 71"/>
          <p:cNvSpPr txBox="1"/>
          <p:nvPr/>
        </p:nvSpPr>
        <p:spPr bwMode="auto">
          <a:xfrm>
            <a:off x="1403648" y="2636912"/>
            <a:ext cx="6768752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0000"/>
                </a:solidFill>
                <a:latin typeface="Times New Roman"/>
              </a:rPr>
              <a:t>Heisenberg </a:t>
            </a:r>
            <a:r>
              <a:rPr lang="pl-PL" sz="3200" b="1" dirty="0" err="1" smtClean="0">
                <a:solidFill>
                  <a:srgbClr val="000000"/>
                </a:solidFill>
                <a:latin typeface="Times New Roman"/>
              </a:rPr>
              <a:t>scaling</a:t>
            </a:r>
            <a:r>
              <a:rPr lang="pl-PL" sz="3200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sz="3200" b="1" dirty="0" err="1" smtClean="0">
                <a:solidFill>
                  <a:srgbClr val="000000"/>
                </a:solidFill>
                <a:latin typeface="Times New Roman"/>
              </a:rPr>
              <a:t>is</a:t>
            </a:r>
            <a:r>
              <a:rPr lang="pl-PL" sz="3200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sz="3200" b="1" dirty="0" err="1" smtClean="0">
                <a:solidFill>
                  <a:srgbClr val="000000"/>
                </a:solidFill>
                <a:latin typeface="Times New Roman"/>
              </a:rPr>
              <a:t>lost</a:t>
            </a:r>
            <a:r>
              <a:rPr lang="pl-PL" sz="3200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sz="3200" b="1" dirty="0" err="1" smtClean="0">
                <a:solidFill>
                  <a:srgbClr val="000000"/>
                </a:solidFill>
                <a:latin typeface="Times New Roman"/>
              </a:rPr>
              <a:t>even</a:t>
            </a:r>
            <a:r>
              <a:rPr lang="pl-PL" sz="3200" b="1" dirty="0" smtClean="0">
                <a:solidFill>
                  <a:srgbClr val="000000"/>
                </a:solidFill>
                <a:latin typeface="Times New Roman"/>
              </a:rPr>
              <a:t> for </a:t>
            </a:r>
            <a:r>
              <a:rPr lang="pl-PL" sz="3200" b="1" dirty="0" err="1" smtClean="0">
                <a:solidFill>
                  <a:srgbClr val="000000"/>
                </a:solidFill>
                <a:latin typeface="Times New Roman"/>
              </a:rPr>
              <a:t>infinitesimal</a:t>
            </a:r>
            <a:r>
              <a:rPr lang="pl-PL" sz="3200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sz="3200" b="1" dirty="0" err="1" smtClean="0">
                <a:solidFill>
                  <a:srgbClr val="000000"/>
                </a:solidFill>
                <a:latin typeface="Times New Roman"/>
              </a:rPr>
              <a:t>decoherence</a:t>
            </a:r>
            <a:r>
              <a:rPr lang="pl-PL" sz="3200" b="1" dirty="0" smtClean="0">
                <a:solidFill>
                  <a:srgbClr val="000000"/>
                </a:solidFill>
                <a:latin typeface="Times New Roman"/>
              </a:rPr>
              <a:t>!!!</a:t>
            </a:r>
            <a:endParaRPr lang="pl-PL" sz="3200" b="1" dirty="0" smtClean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73" grpId="0"/>
      <p:bldP spid="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Maximal</a:t>
            </a: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quantum </a:t>
            </a:r>
            <a:r>
              <a:rPr kumimoji="0" lang="pl-PL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enhancement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6" name="Łącznik prosty 5"/>
          <p:cNvCxnSpPr/>
          <p:nvPr/>
        </p:nvCxnSpPr>
        <p:spPr>
          <a:xfrm>
            <a:off x="1475656" y="1973875"/>
            <a:ext cx="36004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/>
          <p:cNvCxnSpPr/>
          <p:nvPr/>
        </p:nvCxnSpPr>
        <p:spPr>
          <a:xfrm>
            <a:off x="2267744" y="2621947"/>
            <a:ext cx="1296144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>
            <a:off x="2411760" y="1973875"/>
            <a:ext cx="122413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Prostokąt 8"/>
          <p:cNvSpPr/>
          <p:nvPr/>
        </p:nvSpPr>
        <p:spPr>
          <a:xfrm>
            <a:off x="3059832" y="1757851"/>
            <a:ext cx="504056" cy="4320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 dirty="0"/>
          </a:p>
        </p:txBody>
      </p:sp>
      <p:pic>
        <p:nvPicPr>
          <p:cNvPr id="10" name="Obraz 5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1665" y="1863643"/>
            <a:ext cx="167640" cy="19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Obraz 28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716016" y="1484784"/>
            <a:ext cx="2869428" cy="635450"/>
          </a:xfrm>
          <a:prstGeom prst="rect">
            <a:avLst/>
          </a:prstGeom>
          <a:noFill/>
          <a:ln/>
          <a:effectLst/>
        </p:spPr>
      </p:pic>
      <p:cxnSp>
        <p:nvCxnSpPr>
          <p:cNvPr id="11" name="Łącznik prosty 10"/>
          <p:cNvCxnSpPr/>
          <p:nvPr/>
        </p:nvCxnSpPr>
        <p:spPr>
          <a:xfrm rot="5400000" flipH="1">
            <a:off x="2359337" y="1738266"/>
            <a:ext cx="545451" cy="8557"/>
          </a:xfrm>
          <a:prstGeom prst="line">
            <a:avLst/>
          </a:prstGeom>
          <a:ln>
            <a:prstDash val="dash"/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 rot="5400000" flipH="1" flipV="1">
            <a:off x="2338275" y="2469372"/>
            <a:ext cx="568980" cy="10037"/>
          </a:xfrm>
          <a:prstGeom prst="line">
            <a:avLst/>
          </a:prstGeom>
          <a:ln>
            <a:prstDash val="dash"/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 flipH="1" flipV="1">
            <a:off x="4082654" y="2382557"/>
            <a:ext cx="345330" cy="2393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 flipV="1">
            <a:off x="3923928" y="1973875"/>
            <a:ext cx="504056" cy="3829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 flipV="1">
            <a:off x="3563888" y="2348880"/>
            <a:ext cx="395695" cy="2730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rostokąt 15"/>
          <p:cNvSpPr/>
          <p:nvPr/>
        </p:nvSpPr>
        <p:spPr>
          <a:xfrm>
            <a:off x="3794292" y="2234343"/>
            <a:ext cx="504056" cy="14401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17" name="Łącznik prosty 16"/>
          <p:cNvCxnSpPr/>
          <p:nvPr/>
        </p:nvCxnSpPr>
        <p:spPr>
          <a:xfrm>
            <a:off x="3635896" y="1973875"/>
            <a:ext cx="288032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 rot="18900000">
            <a:off x="2388860" y="1914971"/>
            <a:ext cx="504056" cy="14401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19" name="Obraz 1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584350" y="1901867"/>
            <a:ext cx="114300" cy="133731"/>
          </a:xfrm>
          <a:prstGeom prst="rect">
            <a:avLst/>
          </a:prstGeom>
          <a:noFill/>
          <a:ln/>
          <a:effectLst/>
        </p:spPr>
      </p:pic>
      <p:sp>
        <p:nvSpPr>
          <p:cNvPr id="20" name="Prostokąt 19"/>
          <p:cNvSpPr/>
          <p:nvPr/>
        </p:nvSpPr>
        <p:spPr>
          <a:xfrm rot="18900000">
            <a:off x="2388860" y="2563043"/>
            <a:ext cx="504056" cy="14401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21" name="Obraz 20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584350" y="2549939"/>
            <a:ext cx="114300" cy="133731"/>
          </a:xfrm>
          <a:prstGeom prst="rect">
            <a:avLst/>
          </a:prstGeom>
          <a:noFill/>
          <a:ln/>
          <a:effectLst/>
        </p:spPr>
      </p:pic>
      <p:cxnSp>
        <p:nvCxnSpPr>
          <p:cNvPr id="22" name="Łącznik prosty 21"/>
          <p:cNvCxnSpPr/>
          <p:nvPr/>
        </p:nvCxnSpPr>
        <p:spPr>
          <a:xfrm flipH="1" flipV="1">
            <a:off x="1922414" y="2382557"/>
            <a:ext cx="345330" cy="2393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/>
        </p:nvCxnSpPr>
        <p:spPr>
          <a:xfrm flipV="1">
            <a:off x="1835696" y="1973875"/>
            <a:ext cx="576064" cy="3829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/>
        </p:nvCxnSpPr>
        <p:spPr>
          <a:xfrm flipV="1">
            <a:off x="1547664" y="2405923"/>
            <a:ext cx="281062" cy="2160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Prostokąt 24"/>
          <p:cNvSpPr/>
          <p:nvPr/>
        </p:nvSpPr>
        <p:spPr>
          <a:xfrm>
            <a:off x="1619672" y="2261907"/>
            <a:ext cx="504056" cy="14401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31" name="Obraz 30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932040" y="2348880"/>
            <a:ext cx="2056850" cy="609438"/>
          </a:xfrm>
          <a:prstGeom prst="rect">
            <a:avLst/>
          </a:prstGeom>
          <a:noFill/>
          <a:ln/>
          <a:effectLst/>
        </p:spPr>
      </p:pic>
      <p:pic>
        <p:nvPicPr>
          <p:cNvPr id="49" name="Obraz 48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275856" y="3573016"/>
            <a:ext cx="2533600" cy="64674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grpSp>
        <p:nvGrpSpPr>
          <p:cNvPr id="32" name="Grupa 31"/>
          <p:cNvGrpSpPr/>
          <p:nvPr/>
        </p:nvGrpSpPr>
        <p:grpSpPr>
          <a:xfrm>
            <a:off x="323528" y="5229200"/>
            <a:ext cx="5815532" cy="1304925"/>
            <a:chOff x="323528" y="5229200"/>
            <a:chExt cx="5815532" cy="1304925"/>
          </a:xfrm>
        </p:grpSpPr>
        <p:grpSp>
          <p:nvGrpSpPr>
            <p:cNvPr id="50" name="Grupa 49"/>
            <p:cNvGrpSpPr/>
            <p:nvPr/>
          </p:nvGrpSpPr>
          <p:grpSpPr bwMode="auto">
            <a:xfrm>
              <a:off x="323528" y="5229200"/>
              <a:ext cx="5815532" cy="1304925"/>
              <a:chOff x="402659" y="5229199"/>
              <a:chExt cx="5815532" cy="1304925"/>
            </a:xfrm>
          </p:grpSpPr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402659" y="5229199"/>
                <a:ext cx="4305300" cy="1304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Obraz 47" descr="TP_tmp.emf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4435107" y="5949279"/>
                <a:ext cx="1783084" cy="571959"/>
              </a:xfrm>
              <a:prstGeom prst="rect">
                <a:avLst/>
              </a:prstGeom>
              <a:noFill/>
              <a:ln/>
              <a:effectLst/>
            </p:spPr>
          </p:pic>
        </p:grpSp>
        <p:pic>
          <p:nvPicPr>
            <p:cNvPr id="41" name="Obraz 40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932040" y="5301208"/>
              <a:ext cx="940058" cy="228539"/>
            </a:xfrm>
            <a:prstGeom prst="rect">
              <a:avLst/>
            </a:prstGeom>
            <a:noFill/>
            <a:ln/>
            <a:effectLst/>
          </p:spPr>
        </p:pic>
      </p:grpSp>
      <p:pic>
        <p:nvPicPr>
          <p:cNvPr id="34" name="Obraz 33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516216" y="5949280"/>
            <a:ext cx="1920247" cy="54864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projection noise  $\propto 1/\sqrt{N}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11"/>
  <p:tag name="PICTUREFILESIZE" val="79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b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4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^{(i)}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123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X_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93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_\varphi(X_i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0"/>
  <p:tag name="PICTUREFILESIZE" val="192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varphi}(n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"/>
  <p:tag name="PICTUREFILESIZE" val="140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_{N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73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_{N}^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102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n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42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X_2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7"/>
  <p:tag name="PICTUREFILESIZE" val="97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X_N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103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ngle n_a \rangle  = N (1+\cos\varphi)/2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430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&#10;F_Q\left[\Lambda^{\otimes N}_\varphi(\rho^N)\right] \leq &#10;N F_{\t{cl}}\left[p_\varphi(X)\right]&#10;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3"/>
  <p:tag name="PICTUREFILESIZE" val="752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X_i$ - are independent variables!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6"/>
  <p:tag name="PICTUREFILESIZE" val="518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If $F_\t{cl}$ is finite $F_Q$ scales at most linearly!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667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 \varphi \geq \frac{1}{\sqrt{F_{\t{cl}}(p_\varphi) N}}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0"/>
  <p:tag name="PICTUREFILESIZE" val="492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 = \int \t{d} X\, p_\varphi(X) \Lambda_X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2"/>
  <p:tag name="PICTUREFILESIZE" val="461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79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F_{\t{cl}}=\infty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6"/>
  <p:tag name="PICTUREFILESIZE" val="127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74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52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Delta \varphi \geq \sqrt{\frac{\epsilon_+ \epsilon_-}{N}}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9"/>
  <p:tag name="PICTUREFILESIZE" val="530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ngle n_a\rangle  -\langle n_b \rangle  = N \cos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4"/>
  <p:tag name="PICTUREFILESIZE" val="378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\varphi + d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7"/>
  <p:tag name="PICTUREFILESIZE" val="134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\varphi - d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8"/>
  <p:tag name="PICTUREFILESIZE" val="131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 = \int dX \ &#10;p_{\varphi}(X) \Lambda_X + O(d\varphi^2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7"/>
  <p:tag name="PICTUREFILESIZE" val="711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-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50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+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50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 = p_+(\varphi) \Lambda_+ + p_-(\varphi) \Lambda_- + O(d\varphi^2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60"/>
  <p:tag name="PICTUREFILESIZE" val="737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74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52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artial_\varphi \Lambda_\varphi 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3"/>
  <p:tag name="PICTUREFILESIZE" val="152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epsilon_-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0"/>
  <p:tag name="PICTUREFILESIZE" val="123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538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epsilon_+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0"/>
  <p:tag name="PICTUREFILESIZE" val="132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Lambda_\pm = &#10;\Lambda_\varphi \pm \frac{d \Lambda_\varphi}{d \varphi} \epsilon_\pm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9"/>
  <p:tag name="PICTUREFILESIZE" val="568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74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Lambda_\varphi(\rho) = &#10;U_\varphi \left(\sum_i &#10;K_{i} \rho K_{i}^\dagger \right) U_\varphi^\dagger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9"/>
  <p:tag name="PICTUREFILESIZE" val="927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K_1= \sqrt{\frac{1+\eta}{2}} &#10;\left(&#10;\begin{array}{cc}&#10;1 &amp;0 \\&#10;0 &amp; 1&#10;\end{array}&#10;\right)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6"/>
  <p:tag name="PICTUREFILESIZE" val="524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K_2= \sqrt{\frac{1-\eta}{2}} &#10;\left(&#10;\begin{array}{cc}&#10;1 &amp;0 \\&#10;0 &amp; -1&#10;\end{array}&#10;\right)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4"/>
  <p:tag name="PICTUREFILESIZE" val="548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P_{\Lambda_\varphi} = &#10;\Lambda_\varphi \otimes \openone  (\ket{\Phi}\bra{\Phi})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7"/>
  <p:tag name="PICTUREFILESIZE" val="438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ket{\Phi}=\sum_i \ket{i}\otimes \ket{i}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4"/>
  <p:tag name="PICTUREFILESIZE" val="394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&#10;P_{\Lambda_\varphi} = &#10;\left(&#10;\begin{array}{cccc}&#10; 1 &amp; 0 &amp; 0 &amp; e^{i \varphi } \eta  \\&#10; 0 &amp; 0 &amp; 0 &amp; 0 \\&#10; 0 &amp; 0 &amp; 0 &amp; 0 \\&#10; e^{-i \varphi } \eta  &amp; 0 &amp; 0 &amp; 1&#10;\end{array}&#10;\right)&#10;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8"/>
  <p:tag name="PICTUREFILESIZE" val="938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&#10;we look for $\varepsilon_\pm$ such that 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8"/>
  <p:tag name="PICTUREFILESIZE" val="36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 \varphi = \frac{1}{\sqrt{N}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3"/>
  <p:tag name="PICTUREFILESIZE" val="1988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_{\Lambda_\varphi} \pm \varepsilon_\pm &#10;\partial_\varphi P_{\Lambda_\varphi} \geq 0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8"/>
  <p:tag name="PICTUREFILESIZE" val="382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+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18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Lambda_\varphi(\rho) = &#10;U_\varphi \left(\sum_i &#10;K_{i} \rho K_{i}^\dagger \right) U_\varphi^\dagger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9"/>
  <p:tag name="PICTUREFILESIZE" val="927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&#10;P_{\Lambda_\varphi} + \varepsilon \partial_\varphi P_{\Lambda_\varphi} = &#10;\left(&#10;\begin{array}{cccc}&#10; 1 &amp; 0 &amp; 0 &amp; e^{i \varphi } \eta (1 + i \varepsilon)  \\&#10; 0 &amp; 0 &amp; 0 &amp; 0 \\&#10; 0 &amp; 0 &amp; 0 &amp; 0 \\&#10; e^{-i \varphi } \eta (1 -i\varepsilon) &amp; 0 &amp; 0 &amp; 1&#10;\end{array}&#10;\right)&#10;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50"/>
  <p:tag name="PICTUREFILESIZE" val="16149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epsilon \leq \frac{\sqrt{1-\eta^2}}{\eta}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7"/>
  <p:tag name="PICTUREFILESIZE" val="223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  &#10; \geq \sqrt{\frac{\varepsilon_+ \varepsilon_-}{N}}&#10;=\frac{\sqrt{1-\eta^2}}{\eta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5"/>
  <p:tag name="PICTUREFILESIZE" val="753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^2(1+\varepsilon^2)\leq 1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2"/>
  <p:tag name="PICTUREFILESIZE" val="2559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K_1= \sqrt{\frac{1+\eta}{2}} &#10;\left(&#10;\begin{array}{cc}&#10;1 &amp;0 \\&#10;0 &amp; 1&#10;\end{array}&#10;\right)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6"/>
  <p:tag name="PICTUREFILESIZE" val="52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(n_a,n_b) =&#10; \arccos\left(\frac{n_a-n_b}{N} \right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5"/>
  <p:tag name="PICTUREFILESIZE" val="5759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K_2= \sqrt{\frac{1-\eta}{2}} &#10;\left(&#10;\begin{array}{cc}&#10;1 &amp;0 \\&#10;0 &amp; -1&#10;\end{array}&#10;\right)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4"/>
  <p:tag name="PICTUREFILESIZE" val="548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P_{\Lambda_\varphi} = &#10;\Lambda_\varphi \otimes \openone  (\ket{\Phi}\bra{\Phi})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7"/>
  <p:tag name="PICTUREFILESIZE" val="438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ket{\Phi}=\sum_i \ket{i}\otimes \ket{i}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4"/>
  <p:tag name="PICTUREFILESIZE" val="394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&#10;we look for $\varepsilon_\pm$ such that 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8"/>
  <p:tag name="PICTUREFILESIZE" val="366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_{\Lambda_\varphi} \pm \varepsilon_\pm &#10;\partial_\varphi P_{\Lambda_\varphi} \geq 0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8"/>
  <p:tag name="PICTUREFILESIZE" val="382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+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18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52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Delta \varphi \geq \sqrt{\frac{\epsilon_+ \epsilon_-}{N}}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9"/>
  <p:tag name="PICTUREFILESIZE" val="530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color]{slides}\pagestyle{empty}&#10;\begin{document}&#10;$p_{11} = \frac{1}{2}(1 +\cos 2\phi)$&#10;\end{document}&#10;"/>
  <p:tag name="FILENAME" val="txp_fig"/>
  <p:tag name="FORMAT" val="pngmono"/>
  <p:tag name="RES" val="600"/>
  <p:tag name="BLEND" val="0"/>
  <p:tag name="TRANSPARENT" val="1"/>
  <p:tag name="TBUG" val="0"/>
  <p:tag name="ALLOWFS" val="0"/>
  <p:tag name="ORIGWIDTH" val="197"/>
  <p:tag name="PICTUREFILESIZE" val="3828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-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50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+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50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epsilon_-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0"/>
  <p:tag name="PICTUREFILESIZE" val="123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epsilon_+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0"/>
  <p:tag name="PICTUREFILESIZE" val="132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74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\varphi + d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7"/>
  <p:tag name="PICTUREFILESIZE" val="134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\varphi - d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8"/>
  <p:tag name="PICTUREFILESIZE" val="131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\sqrt{1-\eta^2}}{\eta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8"/>
  <p:tag name="PICTUREFILESIZE" val="330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\sqrt{(1-\eta)(1+3 \eta)}}{2 \eta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6"/>
  <p:tag name="PICTUREFILESIZE" val="580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sqrt{\frac{1-\eta}{\eta}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3"/>
  <p:tag name="PICTUREFILESIZE" val="304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color]{slides}\pagestyle{empty}&#10;\begin{document}&#10;$p_{02}+p_{20} = \frac{1}{2}(1-\cos 2\phi)$&#10;\end{document}&#10;"/>
  <p:tag name="FILENAME" val="txp_fig"/>
  <p:tag name="FORMAT" val="pngmono"/>
  <p:tag name="RES" val="600"/>
  <p:tag name="BLEND" val="0"/>
  <p:tag name="TRANSPARENT" val="1"/>
  <p:tag name="TBUG" val="0"/>
  <p:tag name="ALLOWFS" val="0"/>
  <p:tag name="ORIGWIDTH" val="254"/>
  <p:tag name="PICTUREFILESIZE" val="527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1}{2}\sqrt{\frac{1-\eta}{\eta}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1"/>
  <p:tag name="PICTUREFILESIZE" val="362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747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74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747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74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747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747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74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\varphi\propto  \frac{1}{2}$&#10; 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4"/>
  <p:tag name="PICTUREFILESIZE" val="181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\varphi\propto  \frac{1}{\sqrt{2}}$&#10; 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40"/>
  <p:tag name="PICTUREFILESIZE" val="22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N$ - number of atoms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93"/>
  <p:tag name="PICTUREFILESIZE" val="599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otimes 2$&#10; 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94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frac{1}{\sqrt{2}}\left(\ket{0}\ket{2} + e^{-2 i \varphi} \ket{2}\ket{0}\right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5"/>
  <p:tag name="PICTUREFILESIZE" val="528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1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45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1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45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frac{1}{\sqrt{2}}\left(\ket{0}\ket{2} + \ket{2}\ket{0}\right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367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frac{1}{\sqrt{2}}\left(\ket{0}\ket{N} + \ket{N}\ket{0}\right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8"/>
  <p:tag name="PICTUREFILESIZE" val="411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frac{1}{\sqrt{2}}\left(\ket{0}\ket{N} + e^{- i n \varphi} \ket{N}\ket{0}\right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554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\varphi\propto  \frac{1}{\sqrt{N}}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3"/>
  <p:tag name="PICTUREFILESIZE" val="235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shot noise  $\propto 1/\sqrt{N}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85"/>
  <p:tag name="PICTUREFILESIZE" val="65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otimes N$&#10; 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7"/>
  <p:tag name="PICTUREFILESIZE" val="110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\varphi\propto  \frac{1}{N}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7"/>
  <p:tag name="PICTUREFILESIZE" val="191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_{N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0"/>
  <p:tag name="PICTUREFILESIZE" val="117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_{N}^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102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varphi}(i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7"/>
  <p:tag name="PICTUREFILESIZE" val="132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37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"/>
  <p:tag name="PICTUREFILESIZE" val="53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N$ - number of photons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01"/>
  <p:tag name="PICTUREFILESIZE" val="662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Minimize $\Delta^2 \varphi = \langle (\tilde{\varphi} -\varphi)^2 \rangle$&#10; over the choice of $\ket{\psi}$, $\Pi_{i}$ and $\tilde{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63"/>
  <p:tag name="PICTUREFILESIZE" val="1081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 = 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3"/>
  <p:tag name="PICTUREFILESIZE" val="87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+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18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 = 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3"/>
  <p:tag name="PICTUREFILESIZE" val="87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  \geq \frac{1}{\sqrt{F}}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6"/>
  <p:tag name="PICTUREFILESIZE" val="254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 $\Delta t/t \approx 10^{-16}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8"/>
  <p:tag name="PICTUREFILESIZE" val="438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 \tilde{\varphi} \geq \frac{\sqrt{1-\eta^2}}{\eta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7"/>
  <p:tag name="PICTUREFILESIZE" val="523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+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18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   \geq \sqrt{\frac{1-\eta}{\eta}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2"/>
  <p:tag name="PICTUREFILESIZE" val="495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 F= 4[ \bra{\psi_\varphi} \hat{n}_a^2\ket{\psi_\varphi} -&#10;\bra{\psi_\varphi} \hat{n}_a\ket{\psi_\varphi}^2 ]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45"/>
  <p:tag name="PICTUREFILESIZE" val="690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 \ket{\psi} = \frac{1}{\sqrt{2}}(\ket{N,0} + \ket{0,N})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1"/>
  <p:tag name="PICTUREFILESIZE" val="58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 $\Delta L/L \approx 10^{-22}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64"/>
  <p:tag name="PICTUREFILESIZE" val="471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  \approx \frac{1}{N}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9"/>
  <p:tag name="PICTUREFILESIZE" val="213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_{\t{quantum}}   \geq \sqrt{\frac{1-\eta}{\eta}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3"/>
  <p:tag name="PICTUREFILESIZE" val="592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_{\t{classical}}   = \frac{1}{\sqrt{\eta 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1"/>
  <p:tag name="PICTUREFILESIZE" val="427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{\Delta}\varphi_{\t{quantum}}}{\Delta{\varphi}_{\t{classical}}} \geq &#10;\sqrt{1-\eta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4"/>
  <p:tag name="PICTUREFILESIZE" val="604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{\Delta}\varphi_{\t{quantum}}}{\Delta\tilde{\varphi}_{\t{classical}}} \geq &#10;0.617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4"/>
  <p:tag name="PICTUREFILESIZE" val="584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eta=0.62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7"/>
  <p:tag name="PICTUREFILESIZE" val="148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frac{{\Delta \varphi}_{\t{squeezed}}}{{\Delta \varphi}_{\t{coherent}}}&#10; \approx 0.66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8"/>
  <p:tag name="PICTUREFILESIZE" val="593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42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 = \int \t{d} X\, p(X) \Lambda_X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0"/>
  <p:tag name="PICTUREFILESIZE" val="389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 = \int \t{d} X\, p_\varphi(X) \Lambda_X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2"/>
  <p:tag name="PICTUREFILESIZE" val="461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&#10;F_Q\left[\Lambda_\varphi(\rho)\right] \leq F_{\t{cl}}\left[p_\varphi(X)\right]&#10;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6"/>
  <p:tag name="PICTUREFILESIZE" val="539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_{\t{cl}}[p_\varphi(X)] &#10;=\int dX\frac{[\partial_{\varphi}{p}_{\varphi}(X)]^{2}}{p_{\varphi}(X)}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5"/>
  <p:tag name="PICTUREFILESIZE" val="972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Estimating $\varphi$ directly from $X$ is no worse than &#10;from measurement on $\Lambda_\varphi[\rho]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28"/>
  <p:tag name="PICTUREFILESIZE" val="1178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&#10;\varphi\rightarrow p_{\varphi}\rightarrow X &#10;\rightarrow \Lambda_{X}\left[\rho\right]\rightarrow\tilde{\varphi}&#10;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1"/>
  <p:tag name="PICTUREFILESIZE" val="459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\rightarrow\Lambda_{\varphi}&#10;\left[\rho\right]\rightarrow\tilde{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9"/>
  <p:tag name="PICTUREFILESIZE" val="274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74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a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4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varphi}(n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"/>
  <p:tag name="PICTUREFILESIZE" val="140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_{N}^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102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n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42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_{N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73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X_1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5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^{(i)}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123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X_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93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ngle n_a \rangle  = N (1+\cos\varphi)/2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430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_\varphi(X_i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0"/>
  <p:tag name="PICTUREFILESIZE" val="192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varphi}(n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"/>
  <p:tag name="PICTUREFILESIZE" val="140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_{N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73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_{N}^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102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n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42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X_2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7"/>
  <p:tag name="PICTUREFILESIZE" val="97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X_N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103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&#10;F_Q\left[\Lambda^{\otimes N}_\varphi(\rho^N)\right] \leq &#10;F_{\t{cl}}\left[p_\varphi(X_1,\dots X_N)\right]&#10;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61"/>
  <p:tag name="PICTUREFILESIZE" val="840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X_i$ - are independent variables!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6"/>
  <p:tag name="PICTUREFILESIZE" val="518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X_1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51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6795</TotalTime>
  <Words>844</Words>
  <Application>Microsoft Office PowerPoint</Application>
  <PresentationFormat>Pokaz na ekranie (4:3)</PresentationFormat>
  <Paragraphs>146</Paragraphs>
  <Slides>21</Slides>
  <Notes>8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Motyw pakietu Office</vt:lpstr>
      <vt:lpstr>Slajd 1</vt:lpstr>
      <vt:lpstr>Interferometry at its (classical) limits</vt:lpstr>
      <vt:lpstr>N independent photons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Gallery of decoherence models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Rafal</dc:creator>
  <cp:lastModifiedBy>Rafal</cp:lastModifiedBy>
  <cp:revision>139</cp:revision>
  <dcterms:created xsi:type="dcterms:W3CDTF">2011-12-06T11:47:15Z</dcterms:created>
  <dcterms:modified xsi:type="dcterms:W3CDTF">2012-05-21T20:27:58Z</dcterms:modified>
</cp:coreProperties>
</file>