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25"/>
  </p:notesMasterIdLst>
  <p:sldIdLst>
    <p:sldId id="256" r:id="rId4"/>
    <p:sldId id="257" r:id="rId5"/>
    <p:sldId id="258" r:id="rId6"/>
    <p:sldId id="259" r:id="rId7"/>
    <p:sldId id="260" r:id="rId8"/>
    <p:sldId id="262" r:id="rId9"/>
    <p:sldId id="263" r:id="rId10"/>
    <p:sldId id="264" r:id="rId11"/>
    <p:sldId id="265" r:id="rId12"/>
    <p:sldId id="266" r:id="rId13"/>
    <p:sldId id="267" r:id="rId14"/>
    <p:sldId id="268" r:id="rId15"/>
    <p:sldId id="269" r:id="rId16"/>
    <p:sldId id="271" r:id="rId17"/>
    <p:sldId id="272" r:id="rId18"/>
    <p:sldId id="273" r:id="rId19"/>
    <p:sldId id="276" r:id="rId20"/>
    <p:sldId id="275" r:id="rId21"/>
    <p:sldId id="274" r:id="rId22"/>
    <p:sldId id="270"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1A1"/>
    <a:srgbClr val="99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980" autoAdjust="0"/>
  </p:normalViewPr>
  <p:slideViewPr>
    <p:cSldViewPr>
      <p:cViewPr varScale="1">
        <p:scale>
          <a:sx n="59" d="100"/>
          <a:sy n="59" d="100"/>
        </p:scale>
        <p:origin x="1488" y="2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4589F-C362-451D-9C24-66E018C64D01}" type="datetimeFigureOut">
              <a:rPr lang="en-US" smtClean="0"/>
              <a:pPr/>
              <a:t>10/24/2018</a:t>
            </a:fld>
            <a:endParaRPr lang="en-US"/>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8534E-A87C-4E0D-9BDE-CD8FC0812B8A}" type="slidenum">
              <a:rPr lang="en-US" smtClean="0"/>
              <a:pPr/>
              <a:t>‹#›</a:t>
            </a:fld>
            <a:endParaRPr lang="en-US"/>
          </a:p>
        </p:txBody>
      </p:sp>
    </p:spTree>
    <p:extLst>
      <p:ext uri="{BB962C8B-B14F-4D97-AF65-F5344CB8AC3E}">
        <p14:creationId xmlns:p14="http://schemas.microsoft.com/office/powerpoint/2010/main" val="3224572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err="1" smtClean="0"/>
              <a:t>Pomysly</a:t>
            </a:r>
            <a:r>
              <a:rPr lang="pl-PL" dirty="0" smtClean="0"/>
              <a:t>:</a:t>
            </a:r>
          </a:p>
          <a:p>
            <a:r>
              <a:rPr lang="pl-PL" dirty="0" smtClean="0"/>
              <a:t>-</a:t>
            </a:r>
            <a:r>
              <a:rPr lang="pl-PL" baseline="0" dirty="0" smtClean="0"/>
              <a:t>  Heisenberg (</a:t>
            </a:r>
            <a:r>
              <a:rPr lang="pl-PL" baseline="0" dirty="0" err="1" smtClean="0"/>
              <a:t>Czesc</a:t>
            </a:r>
            <a:r>
              <a:rPr lang="pl-PL" baseline="0" dirty="0" smtClean="0"/>
              <a:t> i </a:t>
            </a:r>
            <a:r>
              <a:rPr lang="pl-PL" baseline="0" dirty="0" err="1" smtClean="0"/>
              <a:t>Calosc</a:t>
            </a:r>
            <a:r>
              <a:rPr lang="pl-PL" baseline="0" dirty="0" smtClean="0"/>
              <a:t>)</a:t>
            </a:r>
          </a:p>
          <a:p>
            <a:pPr>
              <a:buFontTx/>
              <a:buChar char="-"/>
            </a:pPr>
            <a:r>
              <a:rPr lang="pl-PL" baseline="0" dirty="0" smtClean="0"/>
              <a:t>  </a:t>
            </a:r>
            <a:r>
              <a:rPr lang="pl-PL" baseline="0" dirty="0" err="1" smtClean="0"/>
              <a:t>Schroedinger</a:t>
            </a:r>
            <a:r>
              <a:rPr lang="pl-PL" baseline="0" dirty="0" smtClean="0"/>
              <a:t> (</a:t>
            </a:r>
            <a:r>
              <a:rPr lang="pl-PL" baseline="0" dirty="0" err="1" smtClean="0"/>
              <a:t>Why</a:t>
            </a:r>
            <a:r>
              <a:rPr lang="pl-PL" baseline="0" dirty="0" smtClean="0"/>
              <a:t> </a:t>
            </a:r>
            <a:r>
              <a:rPr lang="pl-PL" baseline="0" dirty="0" err="1" smtClean="0"/>
              <a:t>atoms</a:t>
            </a:r>
            <a:r>
              <a:rPr lang="pl-PL" baseline="0" dirty="0" smtClean="0"/>
              <a:t> </a:t>
            </a:r>
            <a:r>
              <a:rPr lang="pl-PL" baseline="0" dirty="0" err="1" smtClean="0"/>
              <a:t>are</a:t>
            </a:r>
            <a:r>
              <a:rPr lang="pl-PL" baseline="0" dirty="0" smtClean="0"/>
              <a:t> </a:t>
            </a:r>
            <a:r>
              <a:rPr lang="pl-PL" baseline="0" dirty="0" err="1" smtClean="0"/>
              <a:t>small</a:t>
            </a:r>
            <a:r>
              <a:rPr lang="pl-PL" baseline="0" dirty="0" smtClean="0"/>
              <a:t>?)</a:t>
            </a:r>
          </a:p>
          <a:p>
            <a:pPr>
              <a:buFontTx/>
              <a:buChar char="-"/>
            </a:pPr>
            <a:r>
              <a:rPr lang="pl-PL" baseline="0" dirty="0" smtClean="0"/>
              <a:t>  </a:t>
            </a:r>
            <a:r>
              <a:rPr lang="pl-PL" baseline="0" dirty="0" err="1" smtClean="0"/>
              <a:t>Dalailama</a:t>
            </a:r>
            <a:r>
              <a:rPr lang="pl-PL" baseline="0" dirty="0" smtClean="0"/>
              <a:t> (Word </a:t>
            </a:r>
            <a:r>
              <a:rPr lang="pl-PL" baseline="0" dirty="0" err="1" smtClean="0"/>
              <a:t>in</a:t>
            </a:r>
            <a:r>
              <a:rPr lang="pl-PL" baseline="0" dirty="0" smtClean="0"/>
              <a:t> an atom)</a:t>
            </a:r>
          </a:p>
          <a:p>
            <a:pPr>
              <a:buFontTx/>
              <a:buChar char="-"/>
            </a:pPr>
            <a:r>
              <a:rPr lang="pl-PL" baseline="0" dirty="0" smtClean="0"/>
              <a:t>  </a:t>
            </a:r>
            <a:r>
              <a:rPr lang="pl-PL" baseline="0" dirty="0" err="1" smtClean="0"/>
              <a:t>Penrose</a:t>
            </a:r>
            <a:r>
              <a:rPr lang="pl-PL" baseline="0" dirty="0" smtClean="0"/>
              <a:t>  (</a:t>
            </a:r>
            <a:r>
              <a:rPr lang="pl-PL" baseline="0" dirty="0" err="1" smtClean="0"/>
              <a:t>Shadows</a:t>
            </a:r>
            <a:r>
              <a:rPr lang="pl-PL" baseline="0" dirty="0" smtClean="0"/>
              <a:t> of </a:t>
            </a:r>
            <a:r>
              <a:rPr lang="pl-PL" baseline="0" dirty="0" err="1" smtClean="0"/>
              <a:t>the</a:t>
            </a:r>
            <a:r>
              <a:rPr lang="pl-PL" baseline="0" dirty="0" smtClean="0"/>
              <a:t> </a:t>
            </a:r>
            <a:r>
              <a:rPr lang="pl-PL" baseline="0" dirty="0" err="1" smtClean="0"/>
              <a:t>mind</a:t>
            </a:r>
            <a:r>
              <a:rPr lang="pl-PL" baseline="0" dirty="0" smtClean="0"/>
              <a:t>, New </a:t>
            </a:r>
            <a:r>
              <a:rPr lang="pl-PL" baseline="0" dirty="0" err="1" smtClean="0"/>
              <a:t>emperors</a:t>
            </a:r>
            <a:r>
              <a:rPr lang="pl-PL" baseline="0" dirty="0" smtClean="0"/>
              <a:t> </a:t>
            </a:r>
            <a:r>
              <a:rPr lang="pl-PL" baseline="0" dirty="0" err="1" smtClean="0"/>
              <a:t>mind</a:t>
            </a:r>
            <a:r>
              <a:rPr lang="pl-PL" baseline="0" dirty="0" smtClean="0"/>
              <a:t>)</a:t>
            </a:r>
          </a:p>
          <a:p>
            <a:pPr>
              <a:buFontTx/>
              <a:buNone/>
            </a:pPr>
            <a:r>
              <a:rPr lang="pl-PL" baseline="0" dirty="0" err="1" smtClean="0"/>
              <a:t>Tw</a:t>
            </a:r>
            <a:r>
              <a:rPr lang="pl-PL" baseline="0" dirty="0" smtClean="0"/>
              <a:t>. </a:t>
            </a:r>
            <a:r>
              <a:rPr lang="pl-PL" baseline="0" dirty="0" err="1" smtClean="0"/>
              <a:t>Goedla</a:t>
            </a:r>
            <a:r>
              <a:rPr lang="pl-PL" baseline="0" dirty="0" smtClean="0"/>
              <a:t>-&gt; </a:t>
            </a:r>
            <a:r>
              <a:rPr lang="pl-PL" baseline="0" dirty="0" err="1" smtClean="0"/>
              <a:t>myslenie</a:t>
            </a:r>
            <a:r>
              <a:rPr lang="pl-PL" baseline="0" dirty="0" smtClean="0"/>
              <a:t> nie </a:t>
            </a:r>
            <a:r>
              <a:rPr lang="pl-PL" baseline="0" dirty="0" err="1" smtClean="0"/>
              <a:t>algortymiczne</a:t>
            </a:r>
            <a:r>
              <a:rPr lang="pl-PL" baseline="0" dirty="0" smtClean="0"/>
              <a:t> ma </a:t>
            </a:r>
            <a:r>
              <a:rPr lang="pl-PL" baseline="0" dirty="0" err="1" smtClean="0"/>
              <a:t>przewage</a:t>
            </a:r>
            <a:r>
              <a:rPr lang="pl-PL" baseline="0" dirty="0" smtClean="0"/>
              <a:t>, a </a:t>
            </a:r>
            <a:r>
              <a:rPr lang="pl-PL" baseline="0" dirty="0" err="1" smtClean="0"/>
              <a:t>zrodlo</a:t>
            </a:r>
            <a:r>
              <a:rPr lang="pl-PL" baseline="0" dirty="0" smtClean="0"/>
              <a:t> to procesy kwantowe w mózgu </a:t>
            </a:r>
          </a:p>
          <a:p>
            <a:pPr>
              <a:buFontTx/>
              <a:buChar char="-"/>
            </a:pPr>
            <a:r>
              <a:rPr lang="pl-PL" baseline="0" dirty="0" smtClean="0"/>
              <a:t>  Popper (Quantum </a:t>
            </a:r>
            <a:r>
              <a:rPr lang="pl-PL" baseline="0" dirty="0" err="1" smtClean="0"/>
              <a:t>mechanics</a:t>
            </a:r>
            <a:r>
              <a:rPr lang="pl-PL" baseline="0" dirty="0" smtClean="0"/>
              <a:t> </a:t>
            </a:r>
            <a:r>
              <a:rPr lang="pl-PL" baseline="0" dirty="0" err="1" smtClean="0"/>
              <a:t>without</a:t>
            </a:r>
            <a:r>
              <a:rPr lang="pl-PL" baseline="0" dirty="0" smtClean="0"/>
              <a:t> an </a:t>
            </a:r>
            <a:r>
              <a:rPr lang="pl-PL" baseline="0" dirty="0" err="1" smtClean="0"/>
              <a:t>observer</a:t>
            </a:r>
            <a:r>
              <a:rPr lang="pl-PL" baseline="0" dirty="0" smtClean="0"/>
              <a:t>) \</a:t>
            </a:r>
          </a:p>
          <a:p>
            <a:pPr>
              <a:buFontTx/>
              <a:buChar char="-"/>
            </a:pPr>
            <a:r>
              <a:rPr lang="pl-PL" baseline="0" dirty="0" smtClean="0"/>
              <a:t>  Bell (</a:t>
            </a:r>
            <a:r>
              <a:rPr lang="pl-PL" baseline="0" dirty="0" err="1" smtClean="0"/>
              <a:t>speakable</a:t>
            </a:r>
            <a:r>
              <a:rPr lang="pl-PL" baseline="0" dirty="0" smtClean="0"/>
              <a:t> and </a:t>
            </a:r>
            <a:r>
              <a:rPr lang="pl-PL" baseline="0" dirty="0" err="1" smtClean="0"/>
              <a:t>unspeakable</a:t>
            </a:r>
            <a:r>
              <a:rPr lang="pl-PL" baseline="0" dirty="0" smtClean="0"/>
              <a:t>)</a:t>
            </a:r>
          </a:p>
          <a:p>
            <a:pPr>
              <a:buFontTx/>
              <a:buChar char="-"/>
            </a:pPr>
            <a:r>
              <a:rPr lang="pl-PL" baseline="0" dirty="0" smtClean="0"/>
              <a:t>  Peres (</a:t>
            </a:r>
            <a:r>
              <a:rPr lang="pl-PL" baseline="0" dirty="0" err="1" smtClean="0"/>
              <a:t>concepts</a:t>
            </a:r>
            <a:r>
              <a:rPr lang="pl-PL" baseline="0" dirty="0" smtClean="0"/>
              <a:t> and </a:t>
            </a:r>
            <a:r>
              <a:rPr lang="pl-PL" baseline="0" dirty="0" err="1" smtClean="0"/>
              <a:t>methods</a:t>
            </a:r>
            <a:r>
              <a:rPr lang="pl-PL" baseline="0" dirty="0" smtClean="0"/>
              <a:t>)</a:t>
            </a:r>
          </a:p>
          <a:p>
            <a:r>
              <a:rPr lang="en-US" sz="1200" kern="1200" baseline="0" dirty="0" smtClean="0">
                <a:solidFill>
                  <a:schemeClr val="tx1"/>
                </a:solidFill>
                <a:latin typeface="+mn-lt"/>
                <a:ea typeface="+mn-ea"/>
                <a:cs typeface="+mn-cs"/>
              </a:rPr>
              <a:t>quantum phenomena do not occur in a Hilbert</a:t>
            </a:r>
            <a:r>
              <a:rPr lang="pl-PL"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space, they occur in a laboratory</a:t>
            </a:r>
            <a:endParaRPr lang="pl-PL" sz="1200" kern="1200" baseline="0" dirty="0" smtClean="0">
              <a:solidFill>
                <a:schemeClr val="tx1"/>
              </a:solidFill>
              <a:latin typeface="+mn-lt"/>
              <a:ea typeface="+mn-ea"/>
              <a:cs typeface="+mn-cs"/>
            </a:endParaRPr>
          </a:p>
          <a:p>
            <a:endParaRPr lang="pl-PL" baseline="0" dirty="0" smtClean="0"/>
          </a:p>
          <a:p>
            <a:pPr>
              <a:buFontTx/>
              <a:buChar char="-"/>
            </a:pPr>
            <a:r>
              <a:rPr lang="pl-PL" baseline="0" dirty="0" smtClean="0"/>
              <a:t>  Kuhn – nie ma nic szczególnego o kwantach a jedynie jako przykład rewolucji (byty, pytania odpowiedzi akceptowalne w ramach paradygmatu,…)</a:t>
            </a:r>
          </a:p>
          <a:p>
            <a:pPr>
              <a:buFontTx/>
              <a:buChar char="-"/>
            </a:pPr>
            <a:r>
              <a:rPr lang="pl-PL" baseline="0" dirty="0" smtClean="0"/>
              <a:t>  </a:t>
            </a:r>
            <a:endParaRPr lang="en-US" dirty="0"/>
          </a:p>
        </p:txBody>
      </p:sp>
      <p:sp>
        <p:nvSpPr>
          <p:cNvPr id="4" name="Symbol zastępczy numeru slajdu 3"/>
          <p:cNvSpPr>
            <a:spLocks noGrp="1"/>
          </p:cNvSpPr>
          <p:nvPr>
            <p:ph type="sldNum" sz="quarter" idx="10"/>
          </p:nvPr>
        </p:nvSpPr>
        <p:spPr/>
        <p:txBody>
          <a:bodyPr/>
          <a:lstStyle/>
          <a:p>
            <a:fld id="{F758534E-A87C-4E0D-9BDE-CD8FC0812B8A}" type="slidenum">
              <a:rPr lang="en-US" smtClean="0"/>
              <a:pPr/>
              <a:t>1</a:t>
            </a:fld>
            <a:endParaRPr lang="en-US"/>
          </a:p>
        </p:txBody>
      </p:sp>
    </p:spTree>
    <p:extLst>
      <p:ext uri="{BB962C8B-B14F-4D97-AF65-F5344CB8AC3E}">
        <p14:creationId xmlns:p14="http://schemas.microsoft.com/office/powerpoint/2010/main" val="89111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Krytyka logistyki jako nie mogącej rozwiązać problemów </a:t>
            </a:r>
            <a:r>
              <a:rPr lang="pl-PL" dirty="0" err="1" smtClean="0"/>
              <a:t>filozificznych</a:t>
            </a:r>
            <a:endParaRPr lang="en-GB" dirty="0"/>
          </a:p>
        </p:txBody>
      </p:sp>
      <p:sp>
        <p:nvSpPr>
          <p:cNvPr id="4" name="Symbol zastępczy numeru slajdu 3"/>
          <p:cNvSpPr>
            <a:spLocks noGrp="1"/>
          </p:cNvSpPr>
          <p:nvPr>
            <p:ph type="sldNum" sz="quarter" idx="10"/>
          </p:nvPr>
        </p:nvSpPr>
        <p:spPr/>
        <p:txBody>
          <a:bodyPr/>
          <a:lstStyle/>
          <a:p>
            <a:fld id="{F758534E-A87C-4E0D-9BDE-CD8FC0812B8A}" type="slidenum">
              <a:rPr lang="en-US" smtClean="0"/>
              <a:pPr/>
              <a:t>4</a:t>
            </a:fld>
            <a:endParaRPr lang="en-US"/>
          </a:p>
        </p:txBody>
      </p:sp>
    </p:spTree>
    <p:extLst>
      <p:ext uri="{BB962C8B-B14F-4D97-AF65-F5344CB8AC3E}">
        <p14:creationId xmlns:p14="http://schemas.microsoft.com/office/powerpoint/2010/main" val="39209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Nie chce </a:t>
            </a:r>
            <a:r>
              <a:rPr lang="pl-PL" dirty="0" err="1" smtClean="0"/>
              <a:t>uzywać</a:t>
            </a:r>
            <a:r>
              <a:rPr lang="pl-PL" baseline="0" dirty="0" smtClean="0"/>
              <a:t> </a:t>
            </a:r>
            <a:r>
              <a:rPr lang="pl-PL" baseline="0" dirty="0" err="1" smtClean="0"/>
              <a:t>sformułówania</a:t>
            </a:r>
            <a:r>
              <a:rPr lang="pl-PL" baseline="0" dirty="0" smtClean="0"/>
              <a:t> od </a:t>
            </a:r>
            <a:r>
              <a:rPr lang="pl-PL" baseline="0" dirty="0" err="1" smtClean="0"/>
              <a:t>abiektywizmu</a:t>
            </a:r>
            <a:r>
              <a:rPr lang="pl-PL" baseline="0" dirty="0" smtClean="0"/>
              <a:t> do </a:t>
            </a:r>
            <a:r>
              <a:rPr lang="pl-PL" baseline="0" dirty="0" err="1" smtClean="0"/>
              <a:t>relaywizmu</a:t>
            </a:r>
            <a:r>
              <a:rPr lang="pl-PL" baseline="0" dirty="0" smtClean="0"/>
              <a:t> po tu postmodernizm może zbyt sobie </a:t>
            </a:r>
            <a:r>
              <a:rPr lang="pl-PL" baseline="0" dirty="0" err="1" smtClean="0"/>
              <a:t>pohulac</a:t>
            </a:r>
            <a:r>
              <a:rPr lang="pl-PL" baseline="0" dirty="0" smtClean="0"/>
              <a:t> a tego nie chcemy</a:t>
            </a:r>
            <a:endParaRPr lang="en-US" dirty="0"/>
          </a:p>
        </p:txBody>
      </p:sp>
      <p:sp>
        <p:nvSpPr>
          <p:cNvPr id="4" name="Symbol zastępczy numeru slajdu 3"/>
          <p:cNvSpPr>
            <a:spLocks noGrp="1"/>
          </p:cNvSpPr>
          <p:nvPr>
            <p:ph type="sldNum" sz="quarter" idx="10"/>
          </p:nvPr>
        </p:nvSpPr>
        <p:spPr/>
        <p:txBody>
          <a:bodyPr/>
          <a:lstStyle/>
          <a:p>
            <a:fld id="{F758534E-A87C-4E0D-9BDE-CD8FC0812B8A}" type="slidenum">
              <a:rPr lang="en-US" smtClean="0"/>
              <a:pPr/>
              <a:t>17</a:t>
            </a:fld>
            <a:endParaRPr lang="en-US"/>
          </a:p>
        </p:txBody>
      </p:sp>
    </p:spTree>
    <p:extLst>
      <p:ext uri="{BB962C8B-B14F-4D97-AF65-F5344CB8AC3E}">
        <p14:creationId xmlns:p14="http://schemas.microsoft.com/office/powerpoint/2010/main" val="4014430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10/24/2018</a:t>
            </a:fld>
            <a:endParaRPr lang="en-US" dirty="0">
              <a:solidFill>
                <a:srgbClr val="FFFFFF"/>
              </a:solidFill>
            </a:endParaRPr>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44213AF-26F6-41FA-8D85-E2C5388D6E58}" type="datetimeFigureOut">
              <a:rPr lang="en-US" smtClean="0"/>
              <a:pPr/>
              <a:t>10/24/2018</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44213AF-26F6-41FA-8D85-E2C5388D6E58}" type="datetimeFigureOut">
              <a:rPr lang="en-US" smtClean="0"/>
              <a:pPr/>
              <a:t>10/24/2018</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4ADFFF01-9F83-4BCB-A142-C96425BAB8DF}" type="datetimeFigureOut">
              <a:rPr lang="en-US" smtClean="0"/>
              <a:pPr/>
              <a:t>10/24/2018</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EA92B02-09AF-42CD-A084-E5DC18273DF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4ADFFF01-9F83-4BCB-A142-C96425BAB8DF}" type="datetimeFigureOut">
              <a:rPr lang="en-US" smtClean="0"/>
              <a:pPr/>
              <a:t>10/24/2018</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EA92B02-09AF-42CD-A084-E5DC18273DF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4ADFFF01-9F83-4BCB-A142-C96425BAB8DF}" type="datetimeFigureOut">
              <a:rPr lang="en-US" smtClean="0"/>
              <a:pPr/>
              <a:t>10/24/2018</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EA92B02-09AF-42CD-A084-E5DC18273DF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4ADFFF01-9F83-4BCB-A142-C96425BAB8DF}" type="datetimeFigureOut">
              <a:rPr lang="en-US" smtClean="0"/>
              <a:pPr/>
              <a:t>10/24/2018</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2EA92B02-09AF-42CD-A084-E5DC18273DF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4ADFFF01-9F83-4BCB-A142-C96425BAB8DF}" type="datetimeFigureOut">
              <a:rPr lang="en-US" smtClean="0"/>
              <a:pPr/>
              <a:t>10/24/2018</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2EA92B02-09AF-42CD-A084-E5DC18273DF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4ADFFF01-9F83-4BCB-A142-C96425BAB8DF}" type="datetimeFigureOut">
              <a:rPr lang="en-US" smtClean="0"/>
              <a:pPr/>
              <a:t>10/24/2018</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2EA92B02-09AF-42CD-A084-E5DC18273DF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ADFFF01-9F83-4BCB-A142-C96425BAB8DF}" type="datetimeFigureOut">
              <a:rPr lang="en-US" smtClean="0"/>
              <a:pPr/>
              <a:t>10/24/2018</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2EA92B02-09AF-42CD-A084-E5DC18273DF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ADFFF01-9F83-4BCB-A142-C96425BAB8DF}" type="datetimeFigureOut">
              <a:rPr lang="en-US" smtClean="0"/>
              <a:pPr/>
              <a:t>10/24/2018</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2EA92B02-09AF-42CD-A084-E5DC18273D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544213AF-26F6-41FA-8D85-E2C5388D6E58}" type="datetimeFigureOut">
              <a:rPr lang="en-US" smtClean="0"/>
              <a:pPr/>
              <a:t>10/24/2018</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ADFFF01-9F83-4BCB-A142-C96425BAB8DF}" type="datetimeFigureOut">
              <a:rPr lang="en-US" smtClean="0"/>
              <a:pPr/>
              <a:t>10/24/2018</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2EA92B02-09AF-42CD-A084-E5DC18273DF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4ADFFF01-9F83-4BCB-A142-C96425BAB8DF}" type="datetimeFigureOut">
              <a:rPr lang="en-US" smtClean="0"/>
              <a:pPr/>
              <a:t>10/24/2018</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EA92B02-09AF-42CD-A084-E5DC18273DF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4ADFFF01-9F83-4BCB-A142-C96425BAB8DF}" type="datetimeFigureOut">
              <a:rPr lang="en-US" smtClean="0"/>
              <a:pPr/>
              <a:t>10/24/2018</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2EA92B02-09AF-42CD-A084-E5DC18273DF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en-US"/>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0B8865DE-29BB-46B2-BF47-10C16CB0EA98}" type="datetimeFigureOut">
              <a:rPr lang="en-US" smtClean="0"/>
              <a:pPr/>
              <a:t>10/24/2018</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6866EF3E-9217-4006-BBA9-2DEB0867061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0B8865DE-29BB-46B2-BF47-10C16CB0EA98}" type="datetimeFigureOut">
              <a:rPr lang="en-US" smtClean="0"/>
              <a:pPr/>
              <a:t>10/24/2018</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6866EF3E-9217-4006-BBA9-2DEB0867061A}"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en-US"/>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B8865DE-29BB-46B2-BF47-10C16CB0EA98}" type="datetimeFigureOut">
              <a:rPr lang="en-US" smtClean="0"/>
              <a:pPr/>
              <a:t>10/24/2018</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6866EF3E-9217-4006-BBA9-2DEB0867061A}"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0B8865DE-29BB-46B2-BF47-10C16CB0EA98}" type="datetimeFigureOut">
              <a:rPr lang="en-US" smtClean="0"/>
              <a:pPr/>
              <a:t>10/24/2018</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6866EF3E-9217-4006-BBA9-2DEB0867061A}"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en-US"/>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0B8865DE-29BB-46B2-BF47-10C16CB0EA98}" type="datetimeFigureOut">
              <a:rPr lang="en-US" smtClean="0"/>
              <a:pPr/>
              <a:t>10/24/2018</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6866EF3E-9217-4006-BBA9-2DEB0867061A}"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0B8865DE-29BB-46B2-BF47-10C16CB0EA98}" type="datetimeFigureOut">
              <a:rPr lang="en-US" smtClean="0"/>
              <a:pPr/>
              <a:t>10/24/2018</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6866EF3E-9217-4006-BBA9-2DEB0867061A}"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B8865DE-29BB-46B2-BF47-10C16CB0EA98}" type="datetimeFigureOut">
              <a:rPr lang="en-US" smtClean="0"/>
              <a:pPr/>
              <a:t>10/24/2018</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6866EF3E-9217-4006-BBA9-2DEB086706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544213AF-26F6-41FA-8D85-E2C5388D6E58}" type="datetimeFigureOut">
              <a:rPr lang="en-US" smtClean="0"/>
              <a:pPr/>
              <a:t>10/24/2018</a:t>
            </a:fld>
            <a:endParaRPr lang="en-US"/>
          </a:p>
        </p:txBody>
      </p:sp>
      <p:sp>
        <p:nvSpPr>
          <p:cNvPr id="5" name="Symbol zastępczy stopki 4"/>
          <p:cNvSpPr>
            <a:spLocks noGrp="1"/>
          </p:cNvSpPr>
          <p:nvPr>
            <p:ph type="ftr" sz="quarter" idx="11"/>
          </p:nvPr>
        </p:nvSpPr>
        <p:spPr/>
        <p:txBody>
          <a:bodyPr/>
          <a:lstStyle>
            <a:extLst/>
          </a:lstStyle>
          <a:p>
            <a:endParaRPr kumimoji="0" lang="en-US"/>
          </a:p>
        </p:txBody>
      </p:sp>
      <p:sp>
        <p:nvSpPr>
          <p:cNvPr id="6" name="Symbol zastępczy numeru slajdu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en-US"/>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B8865DE-29BB-46B2-BF47-10C16CB0EA98}" type="datetimeFigureOut">
              <a:rPr lang="en-US" smtClean="0"/>
              <a:pPr/>
              <a:t>10/24/2018</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6866EF3E-9217-4006-BBA9-2DEB0867061A}"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en-US"/>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B8865DE-29BB-46B2-BF47-10C16CB0EA98}" type="datetimeFigureOut">
              <a:rPr lang="en-US" smtClean="0"/>
              <a:pPr/>
              <a:t>10/24/2018</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6866EF3E-9217-4006-BBA9-2DEB0867061A}"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0B8865DE-29BB-46B2-BF47-10C16CB0EA98}" type="datetimeFigureOut">
              <a:rPr lang="en-US" smtClean="0"/>
              <a:pPr/>
              <a:t>10/24/2018</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6866EF3E-9217-4006-BBA9-2DEB0867061A}"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0B8865DE-29BB-46B2-BF47-10C16CB0EA98}" type="datetimeFigureOut">
              <a:rPr lang="en-US" smtClean="0"/>
              <a:pPr/>
              <a:t>10/24/2018</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6866EF3E-9217-4006-BBA9-2DEB0867061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544213AF-26F6-41FA-8D85-E2C5388D6E58}" type="datetimeFigureOut">
              <a:rPr lang="en-US" smtClean="0"/>
              <a:pPr/>
              <a:t>10/24/2018</a:t>
            </a:fld>
            <a:endParaRPr lang="en-US"/>
          </a:p>
        </p:txBody>
      </p:sp>
      <p:sp>
        <p:nvSpPr>
          <p:cNvPr id="6" name="Symbol zastępczy stopki 5"/>
          <p:cNvSpPr>
            <a:spLocks noGrp="1"/>
          </p:cNvSpPr>
          <p:nvPr>
            <p:ph type="ftr" sz="quarter" idx="11"/>
          </p:nvPr>
        </p:nvSpPr>
        <p:spPr/>
        <p:txBody>
          <a:bodyPr/>
          <a:lstStyle>
            <a:extLst/>
          </a:lstStyle>
          <a:p>
            <a:endParaRPr kumimoji="0" lang="en-US"/>
          </a:p>
        </p:txBody>
      </p:sp>
      <p:sp>
        <p:nvSpPr>
          <p:cNvPr id="7" name="Symbol zastępczy numeru slajdu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544213AF-26F6-41FA-8D85-E2C5388D6E58}" type="datetimeFigureOut">
              <a:rPr lang="en-US" smtClean="0"/>
              <a:pPr/>
              <a:t>10/24/2018</a:t>
            </a:fld>
            <a:endParaRPr lang="en-US"/>
          </a:p>
        </p:txBody>
      </p:sp>
      <p:sp>
        <p:nvSpPr>
          <p:cNvPr id="8" name="Symbol zastępczy stopki 7"/>
          <p:cNvSpPr>
            <a:spLocks noGrp="1"/>
          </p:cNvSpPr>
          <p:nvPr>
            <p:ph type="ftr" sz="quarter" idx="11"/>
          </p:nvPr>
        </p:nvSpPr>
        <p:spPr/>
        <p:txBody>
          <a:bodyPr/>
          <a:lstStyle>
            <a:extLst/>
          </a:lstStyle>
          <a:p>
            <a:endParaRPr kumimoji="0" lang="en-US"/>
          </a:p>
        </p:txBody>
      </p:sp>
      <p:sp>
        <p:nvSpPr>
          <p:cNvPr id="9" name="Symbol zastępczy numeru slajdu 8"/>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544213AF-26F6-41FA-8D85-E2C5388D6E58}" type="datetimeFigureOut">
              <a:rPr lang="en-US" smtClean="0"/>
              <a:pPr/>
              <a:t>10/24/2018</a:t>
            </a:fld>
            <a:endParaRPr lang="en-US"/>
          </a:p>
        </p:txBody>
      </p:sp>
      <p:sp>
        <p:nvSpPr>
          <p:cNvPr id="4" name="Symbol zastępczy stopki 3"/>
          <p:cNvSpPr>
            <a:spLocks noGrp="1"/>
          </p:cNvSpPr>
          <p:nvPr>
            <p:ph type="ftr" sz="quarter" idx="11"/>
          </p:nvPr>
        </p:nvSpPr>
        <p:spPr/>
        <p:txBody>
          <a:bodyPr/>
          <a:lstStyle>
            <a:extLst/>
          </a:lstStyle>
          <a:p>
            <a:endParaRPr kumimoji="0" lang="en-US"/>
          </a:p>
        </p:txBody>
      </p:sp>
      <p:sp>
        <p:nvSpPr>
          <p:cNvPr id="5" name="Symbol zastępczy numeru slajdu 4"/>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544213AF-26F6-41FA-8D85-E2C5388D6E58}" type="datetimeFigureOut">
              <a:rPr lang="en-US" smtClean="0"/>
              <a:pPr/>
              <a:t>10/24/2018</a:t>
            </a:fld>
            <a:endParaRPr lang="en-US"/>
          </a:p>
        </p:txBody>
      </p:sp>
      <p:sp>
        <p:nvSpPr>
          <p:cNvPr id="3" name="Symbol zastępczy stopki 2"/>
          <p:cNvSpPr>
            <a:spLocks noGrp="1"/>
          </p:cNvSpPr>
          <p:nvPr>
            <p:ph type="ftr" sz="quarter" idx="11"/>
          </p:nvPr>
        </p:nvSpPr>
        <p:spPr/>
        <p:txBody>
          <a:bodyPr/>
          <a:lstStyle>
            <a:extLst/>
          </a:lstStyle>
          <a:p>
            <a:endParaRPr kumimoji="0" lang="en-US"/>
          </a:p>
        </p:txBody>
      </p:sp>
      <p:sp>
        <p:nvSpPr>
          <p:cNvPr id="4" name="Symbol zastępczy numeru slajdu 3"/>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544213AF-26F6-41FA-8D85-E2C5388D6E58}" type="datetimeFigureOut">
              <a:rPr lang="en-US" smtClean="0"/>
              <a:pPr/>
              <a:t>10/24/2018</a:t>
            </a:fld>
            <a:endParaRPr lang="en-US"/>
          </a:p>
        </p:txBody>
      </p:sp>
      <p:sp>
        <p:nvSpPr>
          <p:cNvPr id="6" name="Symbol zastępczy stopki 5"/>
          <p:cNvSpPr>
            <a:spLocks noGrp="1"/>
          </p:cNvSpPr>
          <p:nvPr>
            <p:ph type="ftr" sz="quarter" idx="11"/>
          </p:nvPr>
        </p:nvSpPr>
        <p:spPr/>
        <p:txBody>
          <a:bodyPr/>
          <a:lstStyle>
            <a:extLst/>
          </a:lstStyle>
          <a:p>
            <a:endParaRPr kumimoji="0" lang="en-US"/>
          </a:p>
        </p:txBody>
      </p:sp>
      <p:sp>
        <p:nvSpPr>
          <p:cNvPr id="7" name="Symbol zastępczy numeru slajdu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544213AF-26F6-41FA-8D85-E2C5388D6E58}" type="datetimeFigureOut">
              <a:rPr lang="en-US" smtClean="0"/>
              <a:pPr/>
              <a:t>10/24/2018</a:t>
            </a:fld>
            <a:endParaRPr lang="en-US">
              <a:solidFill>
                <a:schemeClr val="tx1"/>
              </a:solidFill>
            </a:endParaRPr>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10/24/2018</a:t>
            </a:fld>
            <a:endParaRPr lang="en-US" sz="1000" dirty="0">
              <a:solidFill>
                <a:schemeClr val="tx1"/>
              </a:solidFill>
            </a:endParaRPr>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FFF01-9F83-4BCB-A142-C96425BAB8DF}" type="datetimeFigureOut">
              <a:rPr lang="en-US" smtClean="0"/>
              <a:pPr/>
              <a:t>10/24/2018</a:t>
            </a:fld>
            <a:endParaRPr lang="en-US"/>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92B02-09AF-42CD-A084-E5DC18273D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865DE-29BB-46B2-BF47-10C16CB0EA98}" type="datetimeFigureOut">
              <a:rPr lang="en-US" smtClean="0"/>
              <a:pPr/>
              <a:t>10/24/2018</a:t>
            </a:fld>
            <a:endParaRPr lang="en-US"/>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6EF3E-9217-4006-BBA9-2DEB0867061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jp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8490"/>
            <a:ext cx="9180512" cy="7066490"/>
          </a:xfrm>
          <a:prstGeom prst="rect">
            <a:avLst/>
          </a:prstGeom>
        </p:spPr>
      </p:pic>
      <p:sp>
        <p:nvSpPr>
          <p:cNvPr id="3" name="Podtytuł 2"/>
          <p:cNvSpPr>
            <a:spLocks noGrp="1"/>
          </p:cNvSpPr>
          <p:nvPr>
            <p:ph type="subTitle" idx="1"/>
          </p:nvPr>
        </p:nvSpPr>
        <p:spPr>
          <a:xfrm>
            <a:off x="611560" y="3789040"/>
            <a:ext cx="8204448" cy="1584176"/>
          </a:xfrm>
        </p:spPr>
        <p:txBody>
          <a:bodyPr>
            <a:normAutofit/>
          </a:bodyPr>
          <a:lstStyle/>
          <a:p>
            <a:pPr algn="ctr"/>
            <a:r>
              <a:rPr lang="pl-PL" sz="7200" dirty="0" smtClean="0">
                <a:solidFill>
                  <a:schemeClr val="bg1"/>
                </a:solidFill>
                <a:latin typeface="Mistral" panose="03090702030407020403" pitchFamily="66" charset="0"/>
              </a:rPr>
              <a:t>Witkacy i Fizyka</a:t>
            </a:r>
            <a:endParaRPr lang="en-US" sz="7200" dirty="0">
              <a:solidFill>
                <a:schemeClr val="bg1"/>
              </a:solidFill>
              <a:latin typeface="Mistral" panose="03090702030407020403" pitchFamily="66" charset="0"/>
            </a:endParaRPr>
          </a:p>
        </p:txBody>
      </p:sp>
      <p:sp>
        <p:nvSpPr>
          <p:cNvPr id="4" name="pole tekstowe 3"/>
          <p:cNvSpPr txBox="1"/>
          <p:nvPr/>
        </p:nvSpPr>
        <p:spPr>
          <a:xfrm>
            <a:off x="6808104" y="6211669"/>
            <a:ext cx="2335896" cy="646331"/>
          </a:xfrm>
          <a:prstGeom prst="rect">
            <a:avLst/>
          </a:prstGeom>
          <a:noFill/>
        </p:spPr>
        <p:txBody>
          <a:bodyPr wrap="none" rtlCol="0">
            <a:spAutoFit/>
          </a:bodyPr>
          <a:lstStyle/>
          <a:p>
            <a:pPr algn="r"/>
            <a:r>
              <a:rPr lang="pl-PL" dirty="0" smtClean="0">
                <a:solidFill>
                  <a:schemeClr val="bg1"/>
                </a:solidFill>
                <a:latin typeface="Mistral" panose="03090702030407020403" pitchFamily="66" charset="0"/>
              </a:rPr>
              <a:t>Rafał </a:t>
            </a:r>
            <a:r>
              <a:rPr lang="pl-PL" dirty="0" err="1" smtClean="0">
                <a:solidFill>
                  <a:schemeClr val="bg1"/>
                </a:solidFill>
                <a:latin typeface="Mistral" panose="03090702030407020403" pitchFamily="66" charset="0"/>
              </a:rPr>
              <a:t>Demkowicz-Dobrzański</a:t>
            </a:r>
            <a:r>
              <a:rPr lang="pl-PL" dirty="0" smtClean="0">
                <a:solidFill>
                  <a:schemeClr val="bg1"/>
                </a:solidFill>
                <a:latin typeface="Mistral" panose="03090702030407020403" pitchFamily="66" charset="0"/>
              </a:rPr>
              <a:t/>
            </a:r>
            <a:br>
              <a:rPr lang="pl-PL" dirty="0" smtClean="0">
                <a:solidFill>
                  <a:schemeClr val="bg1"/>
                </a:solidFill>
                <a:latin typeface="Mistral" panose="03090702030407020403" pitchFamily="66" charset="0"/>
              </a:rPr>
            </a:br>
            <a:r>
              <a:rPr lang="pl-PL" dirty="0" smtClean="0">
                <a:solidFill>
                  <a:schemeClr val="bg1"/>
                </a:solidFill>
                <a:latin typeface="Mistral" panose="03090702030407020403" pitchFamily="66" charset="0"/>
              </a:rPr>
              <a:t>Wydział Fizyki, UW</a:t>
            </a:r>
            <a:endParaRPr lang="en-US" dirty="0">
              <a:solidFill>
                <a:schemeClr val="bg1"/>
              </a:solidFill>
              <a:latin typeface="Mistral" panose="03090702030407020403"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07704" y="2132856"/>
            <a:ext cx="2041723" cy="2295525"/>
          </a:xfrm>
          <a:prstGeom prst="rect">
            <a:avLst/>
          </a:prstGeom>
          <a:solidFill>
            <a:srgbClr val="FFFF00"/>
          </a:solidFill>
        </p:spPr>
      </p:pic>
      <p:sp>
        <p:nvSpPr>
          <p:cNvPr id="5" name="Wybuch 1 4"/>
          <p:cNvSpPr/>
          <p:nvPr/>
        </p:nvSpPr>
        <p:spPr>
          <a:xfrm>
            <a:off x="2519711" y="2947653"/>
            <a:ext cx="708736" cy="572982"/>
          </a:xfrm>
          <a:prstGeom prst="irregularSeal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ole tekstowe 5"/>
          <p:cNvSpPr txBox="1"/>
          <p:nvPr/>
        </p:nvSpPr>
        <p:spPr>
          <a:xfrm>
            <a:off x="2338516" y="2394131"/>
            <a:ext cx="1071127" cy="338554"/>
          </a:xfrm>
          <a:prstGeom prst="rect">
            <a:avLst/>
          </a:prstGeom>
          <a:noFill/>
        </p:spPr>
        <p:txBody>
          <a:bodyPr wrap="none" rtlCol="0">
            <a:spAutoFit/>
          </a:bodyPr>
          <a:lstStyle/>
          <a:p>
            <a:r>
              <a:rPr lang="pl-PL" sz="1600" dirty="0" smtClean="0"/>
              <a:t>wrażenia</a:t>
            </a:r>
            <a:endParaRPr lang="en-GB" sz="1600" dirty="0"/>
          </a:p>
        </p:txBody>
      </p:sp>
      <p:sp>
        <p:nvSpPr>
          <p:cNvPr id="7" name="pole tekstowe 6"/>
          <p:cNvSpPr txBox="1"/>
          <p:nvPr/>
        </p:nvSpPr>
        <p:spPr>
          <a:xfrm>
            <a:off x="1830834" y="2716961"/>
            <a:ext cx="2086490" cy="553998"/>
          </a:xfrm>
          <a:prstGeom prst="rect">
            <a:avLst/>
          </a:prstGeom>
          <a:noFill/>
        </p:spPr>
        <p:txBody>
          <a:bodyPr wrap="square" rtlCol="0">
            <a:spAutoFit/>
          </a:bodyPr>
          <a:lstStyle/>
          <a:p>
            <a:pPr algn="ctr"/>
            <a:r>
              <a:rPr lang="pl-PL" sz="1000" dirty="0"/>
              <a:t>c</a:t>
            </a:r>
            <a:r>
              <a:rPr lang="pl-PL" sz="1000" dirty="0" smtClean="0"/>
              <a:t>iepło, kolor,,</a:t>
            </a:r>
          </a:p>
          <a:p>
            <a:pPr algn="ctr"/>
            <a:r>
              <a:rPr lang="pl-PL" sz="1000" dirty="0"/>
              <a:t>d</a:t>
            </a:r>
            <a:r>
              <a:rPr lang="pl-PL" sz="1000" dirty="0" smtClean="0"/>
              <a:t>źwięk, dotyk, zapach, </a:t>
            </a:r>
          </a:p>
          <a:p>
            <a:pPr algn="ctr"/>
            <a:r>
              <a:rPr lang="pl-PL" sz="1000" dirty="0" smtClean="0"/>
              <a:t>jasność,…</a:t>
            </a:r>
            <a:endParaRPr lang="en-GB" sz="1000" dirty="0"/>
          </a:p>
        </p:txBody>
      </p:sp>
      <p:grpSp>
        <p:nvGrpSpPr>
          <p:cNvPr id="2" name="Grupa 1"/>
          <p:cNvGrpSpPr/>
          <p:nvPr/>
        </p:nvGrpSpPr>
        <p:grpSpPr>
          <a:xfrm>
            <a:off x="437456" y="4944049"/>
            <a:ext cx="8930308" cy="1913951"/>
            <a:chOff x="437456" y="4944049"/>
            <a:chExt cx="8930308" cy="1913951"/>
          </a:xfrm>
        </p:grpSpPr>
        <p:sp>
          <p:nvSpPr>
            <p:cNvPr id="8" name="Prostokąt 7"/>
            <p:cNvSpPr/>
            <p:nvPr/>
          </p:nvSpPr>
          <p:spPr>
            <a:xfrm>
              <a:off x="437456" y="4944049"/>
              <a:ext cx="7745859" cy="1200329"/>
            </a:xfrm>
            <a:prstGeom prst="rect">
              <a:avLst/>
            </a:prstGeom>
          </p:spPr>
          <p:txBody>
            <a:bodyPr wrap="square">
              <a:spAutoFit/>
            </a:bodyPr>
            <a:lstStyle/>
            <a:p>
              <a:r>
                <a:rPr lang="pl-PL" dirty="0">
                  <a:solidFill>
                    <a:srgbClr val="000000"/>
                  </a:solidFill>
                  <a:latin typeface="Calibri" panose="020F0502020204030204" pitchFamily="34" charset="0"/>
                </a:rPr>
                <a:t>„ Nie ma w przestrzeni nic prócz przedmiotów fizykalnych, </a:t>
              </a:r>
              <a:r>
                <a:rPr lang="pl-PL" dirty="0" err="1">
                  <a:solidFill>
                    <a:srgbClr val="000000"/>
                  </a:solidFill>
                  <a:latin typeface="Calibri" panose="020F0502020204030204" pitchFamily="34" charset="0"/>
                </a:rPr>
                <a:t>tzn</a:t>
              </a:r>
              <a:r>
                <a:rPr lang="pl-PL" dirty="0">
                  <a:solidFill>
                    <a:srgbClr val="000000"/>
                  </a:solidFill>
                  <a:latin typeface="Calibri" panose="020F0502020204030204" pitchFamily="34" charset="0"/>
                </a:rPr>
                <a:t>, atomów, elektronów, paczek fal, pól i tym </a:t>
              </a:r>
              <a:r>
                <a:rPr lang="pl-PL" dirty="0" err="1">
                  <a:solidFill>
                    <a:srgbClr val="000000"/>
                  </a:solidFill>
                  <a:latin typeface="Calibri" panose="020F0502020204030204" pitchFamily="34" charset="0"/>
                </a:rPr>
                <a:t>pododbnych</a:t>
              </a:r>
              <a:r>
                <a:rPr lang="pl-PL" dirty="0">
                  <a:solidFill>
                    <a:srgbClr val="000000"/>
                  </a:solidFill>
                  <a:latin typeface="Calibri" panose="020F0502020204030204" pitchFamily="34" charset="0"/>
                </a:rPr>
                <a:t>, a więc ogólnie rzecz biorąc, jakiś martwych rozciągłości w ruchu i tzw. sił pomiędzy nimi </a:t>
              </a:r>
              <a:r>
                <a:rPr lang="pl-PL" dirty="0" smtClean="0">
                  <a:solidFill>
                    <a:srgbClr val="000000"/>
                  </a:solidFill>
                  <a:latin typeface="Calibri" panose="020F0502020204030204" pitchFamily="34" charset="0"/>
                </a:rPr>
                <a:t>działających”</a:t>
              </a:r>
            </a:p>
            <a:p>
              <a:endParaRPr lang="pl-PL" dirty="0">
                <a:solidFill>
                  <a:srgbClr val="000000"/>
                </a:solidFill>
                <a:effectLst/>
                <a:latin typeface="Calibri" panose="020F0502020204030204" pitchFamily="34" charset="0"/>
              </a:endParaRPr>
            </a:p>
          </p:txBody>
        </p:sp>
        <p:sp>
          <p:nvSpPr>
            <p:cNvPr id="9" name="Prostokąt 8"/>
            <p:cNvSpPr/>
            <p:nvPr/>
          </p:nvSpPr>
          <p:spPr>
            <a:xfrm>
              <a:off x="1876500" y="6488668"/>
              <a:ext cx="7491264" cy="369332"/>
            </a:xfrm>
            <a:prstGeom prst="rect">
              <a:avLst/>
            </a:prstGeom>
          </p:spPr>
          <p:txBody>
            <a:bodyPr wrap="square">
              <a:spAutoFit/>
            </a:bodyPr>
            <a:lstStyle/>
            <a:p>
              <a:r>
                <a:rPr lang="pl-PL" dirty="0">
                  <a:solidFill>
                    <a:srgbClr val="000000"/>
                  </a:solidFill>
                  <a:latin typeface="Calibri" panose="020F0502020204030204" pitchFamily="34" charset="0"/>
                </a:rPr>
                <a:t>S.I. Witkiewicz, </a:t>
              </a:r>
              <a:r>
                <a:rPr lang="pl-PL" i="1" dirty="0">
                  <a:solidFill>
                    <a:srgbClr val="000000"/>
                  </a:solidFill>
                  <a:latin typeface="Calibri" panose="020F0502020204030204" pitchFamily="34" charset="0"/>
                </a:rPr>
                <a:t>O zjawiskowości tzw. przedmiotu rzeczywistego i fizykalnego</a:t>
              </a:r>
              <a:endParaRPr lang="en-GB" dirty="0"/>
            </a:p>
          </p:txBody>
        </p:sp>
      </p:grpSp>
      <p:sp>
        <p:nvSpPr>
          <p:cNvPr id="12" name="Objaśnienie w chmurce 11"/>
          <p:cNvSpPr/>
          <p:nvPr/>
        </p:nvSpPr>
        <p:spPr>
          <a:xfrm>
            <a:off x="3816554" y="1731229"/>
            <a:ext cx="2017966" cy="1090571"/>
          </a:xfrm>
          <a:prstGeom prst="cloudCallout">
            <a:avLst>
              <a:gd name="adj1" fmla="val -98226"/>
              <a:gd name="adj2" fmla="val 877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ipsa 12"/>
          <p:cNvSpPr/>
          <p:nvPr/>
        </p:nvSpPr>
        <p:spPr>
          <a:xfrm>
            <a:off x="4330838" y="2307094"/>
            <a:ext cx="137188" cy="109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Łącznik prosty ze strzałką 14"/>
          <p:cNvCxnSpPr/>
          <p:nvPr/>
        </p:nvCxnSpPr>
        <p:spPr>
          <a:xfrm>
            <a:off x="4540034" y="2363066"/>
            <a:ext cx="221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Elipsa 15"/>
          <p:cNvSpPr/>
          <p:nvPr/>
        </p:nvSpPr>
        <p:spPr>
          <a:xfrm>
            <a:off x="5065391" y="2221770"/>
            <a:ext cx="137188" cy="109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Łącznik prosty ze strzałką 17"/>
          <p:cNvCxnSpPr/>
          <p:nvPr/>
        </p:nvCxnSpPr>
        <p:spPr>
          <a:xfrm flipH="1">
            <a:off x="4849438" y="2345792"/>
            <a:ext cx="195246" cy="187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Dowolny kształt 18"/>
          <p:cNvSpPr/>
          <p:nvPr/>
        </p:nvSpPr>
        <p:spPr>
          <a:xfrm>
            <a:off x="4159513" y="1961439"/>
            <a:ext cx="1348592" cy="187453"/>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319" h="739254">
                <a:moveTo>
                  <a:pt x="0" y="711958"/>
                </a:moveTo>
                <a:cubicBezTo>
                  <a:pt x="129653" y="363940"/>
                  <a:pt x="259307" y="15922"/>
                  <a:pt x="382137" y="15922"/>
                </a:cubicBezTo>
                <a:cubicBezTo>
                  <a:pt x="504967" y="15922"/>
                  <a:pt x="620973" y="711958"/>
                  <a:pt x="736979" y="711958"/>
                </a:cubicBezTo>
                <a:cubicBezTo>
                  <a:pt x="852985" y="711958"/>
                  <a:pt x="959892" y="15922"/>
                  <a:pt x="1078173" y="15922"/>
                </a:cubicBezTo>
                <a:cubicBezTo>
                  <a:pt x="1196454" y="15922"/>
                  <a:pt x="1326108" y="714232"/>
                  <a:pt x="1446663" y="711958"/>
                </a:cubicBezTo>
                <a:cubicBezTo>
                  <a:pt x="1567218" y="709684"/>
                  <a:pt x="1680949" y="0"/>
                  <a:pt x="1801504" y="2275"/>
                </a:cubicBezTo>
                <a:cubicBezTo>
                  <a:pt x="1922059" y="4550"/>
                  <a:pt x="2049439" y="723332"/>
                  <a:pt x="2169994" y="725606"/>
                </a:cubicBezTo>
                <a:cubicBezTo>
                  <a:pt x="2290549" y="727881"/>
                  <a:pt x="2406556" y="20471"/>
                  <a:pt x="2524836" y="15922"/>
                </a:cubicBezTo>
                <a:cubicBezTo>
                  <a:pt x="2643116" y="11373"/>
                  <a:pt x="2756848" y="698310"/>
                  <a:pt x="2879678" y="698310"/>
                </a:cubicBezTo>
                <a:cubicBezTo>
                  <a:pt x="3002508" y="698310"/>
                  <a:pt x="3138985" y="9098"/>
                  <a:pt x="3261815" y="15922"/>
                </a:cubicBezTo>
                <a:cubicBezTo>
                  <a:pt x="3384645" y="22746"/>
                  <a:pt x="3498377" y="739254"/>
                  <a:pt x="3616657" y="739254"/>
                </a:cubicBezTo>
                <a:cubicBezTo>
                  <a:pt x="3734937" y="739254"/>
                  <a:pt x="3850943" y="18197"/>
                  <a:pt x="3971498" y="15922"/>
                </a:cubicBezTo>
                <a:cubicBezTo>
                  <a:pt x="4092053" y="13647"/>
                  <a:pt x="4219433" y="725606"/>
                  <a:pt x="4339988" y="725606"/>
                </a:cubicBezTo>
                <a:cubicBezTo>
                  <a:pt x="4460543" y="725606"/>
                  <a:pt x="4574275" y="18197"/>
                  <a:pt x="4694830" y="15922"/>
                </a:cubicBezTo>
                <a:cubicBezTo>
                  <a:pt x="4815385" y="13647"/>
                  <a:pt x="4939352" y="362802"/>
                  <a:pt x="5063319" y="71195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Łącznik prosty ze strzałką 19"/>
          <p:cNvCxnSpPr/>
          <p:nvPr/>
        </p:nvCxnSpPr>
        <p:spPr>
          <a:xfrm>
            <a:off x="4738630" y="1952190"/>
            <a:ext cx="221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ytuł 2"/>
          <p:cNvSpPr>
            <a:spLocks noGrp="1"/>
          </p:cNvSpPr>
          <p:nvPr>
            <p:ph type="title"/>
          </p:nvPr>
        </p:nvSpPr>
        <p:spPr>
          <a:xfrm>
            <a:off x="325127" y="2307"/>
            <a:ext cx="8229600" cy="1143000"/>
          </a:xfrm>
        </p:spPr>
        <p:txBody>
          <a:bodyPr>
            <a:normAutofit/>
          </a:bodyPr>
          <a:lstStyle/>
          <a:p>
            <a:r>
              <a:rPr lang="pl-PL" dirty="0" smtClean="0"/>
              <a:t>Pogląd Fizykalny (F)</a:t>
            </a:r>
            <a:endParaRPr lang="en-GB" dirty="0"/>
          </a:p>
        </p:txBody>
      </p:sp>
      <p:pic>
        <p:nvPicPr>
          <p:cNvPr id="22" name="Obraz 21"/>
          <p:cNvPicPr>
            <a:picLocks noChangeAspect="1"/>
          </p:cNvPicPr>
          <p:nvPr/>
        </p:nvPicPr>
        <p:blipFill>
          <a:blip r:embed="rId3"/>
          <a:stretch>
            <a:fillRect/>
          </a:stretch>
        </p:blipFill>
        <p:spPr>
          <a:xfrm>
            <a:off x="6152353" y="2123325"/>
            <a:ext cx="2143125" cy="2143125"/>
          </a:xfrm>
          <a:prstGeom prst="rect">
            <a:avLst/>
          </a:prstGeom>
        </p:spPr>
      </p:pic>
      <p:sp>
        <p:nvSpPr>
          <p:cNvPr id="23" name="Strzałka w lewo 22"/>
          <p:cNvSpPr/>
          <p:nvPr/>
        </p:nvSpPr>
        <p:spPr>
          <a:xfrm rot="13071707">
            <a:off x="5691723" y="2424668"/>
            <a:ext cx="882495" cy="392170"/>
          </a:xfrm>
          <a:prstGeom prst="lef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ole tekstowe 23"/>
          <p:cNvSpPr txBox="1"/>
          <p:nvPr/>
        </p:nvSpPr>
        <p:spPr>
          <a:xfrm>
            <a:off x="302978" y="884416"/>
            <a:ext cx="7217242" cy="584775"/>
          </a:xfrm>
          <a:prstGeom prst="rect">
            <a:avLst/>
          </a:prstGeom>
          <a:noFill/>
        </p:spPr>
        <p:txBody>
          <a:bodyPr wrap="square" rtlCol="0">
            <a:spAutoFit/>
          </a:bodyPr>
          <a:lstStyle/>
          <a:p>
            <a:r>
              <a:rPr lang="pl-PL" sz="1600" dirty="0"/>
              <a:t>o</a:t>
            </a:r>
            <a:r>
              <a:rPr lang="pl-PL" sz="1600" dirty="0" smtClean="0"/>
              <a:t>braz świata konstruowany w terminach </a:t>
            </a:r>
            <a:r>
              <a:rPr lang="pl-PL" sz="1600" dirty="0" err="1" smtClean="0"/>
              <a:t>elemenarnych</a:t>
            </a:r>
            <a:r>
              <a:rPr lang="pl-PL" sz="1600" dirty="0" smtClean="0"/>
              <a:t> „rozciągłości w ruchu” („</a:t>
            </a:r>
            <a:r>
              <a:rPr lang="pl-PL" sz="1600" dirty="0" err="1" smtClean="0"/>
              <a:t>niesprowadzałek</a:t>
            </a:r>
            <a:r>
              <a:rPr lang="pl-PL" sz="1600" dirty="0" smtClean="0"/>
              <a:t>”, „</a:t>
            </a:r>
            <a:r>
              <a:rPr lang="pl-PL" sz="1600" dirty="0" err="1" smtClean="0"/>
              <a:t>ostatecznostek</a:t>
            </a:r>
            <a:r>
              <a:rPr lang="pl-PL" sz="1600" dirty="0" smtClean="0"/>
              <a:t>”)</a:t>
            </a:r>
            <a:endParaRPr lang="en-GB" sz="1600" dirty="0"/>
          </a:p>
        </p:txBody>
      </p:sp>
      <p:sp>
        <p:nvSpPr>
          <p:cNvPr id="25" name="pole tekstowe 24"/>
          <p:cNvSpPr txBox="1"/>
          <p:nvPr/>
        </p:nvSpPr>
        <p:spPr>
          <a:xfrm>
            <a:off x="5680482" y="3962112"/>
            <a:ext cx="2872646" cy="461665"/>
          </a:xfrm>
          <a:prstGeom prst="rect">
            <a:avLst/>
          </a:prstGeom>
          <a:noFill/>
        </p:spPr>
        <p:txBody>
          <a:bodyPr wrap="square" rtlCol="0">
            <a:spAutoFit/>
          </a:bodyPr>
          <a:lstStyle/>
          <a:p>
            <a:pPr algn="ctr"/>
            <a:r>
              <a:rPr lang="pl-PL" sz="1200" dirty="0" smtClean="0"/>
              <a:t>przedmiot = konfiguracja „</a:t>
            </a:r>
            <a:r>
              <a:rPr lang="pl-PL" sz="1200" dirty="0" err="1" smtClean="0"/>
              <a:t>niesprowadzałek</a:t>
            </a:r>
            <a:r>
              <a:rPr lang="pl-PL" sz="1200" dirty="0" smtClean="0"/>
              <a:t>” </a:t>
            </a:r>
            <a:endParaRPr lang="en-GB" sz="1200" dirty="0"/>
          </a:p>
        </p:txBody>
      </p:sp>
    </p:spTree>
    <p:extLst>
      <p:ext uri="{BB962C8B-B14F-4D97-AF65-F5344CB8AC3E}">
        <p14:creationId xmlns:p14="http://schemas.microsoft.com/office/powerpoint/2010/main" val="2125376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07704" y="2132856"/>
            <a:ext cx="2041723" cy="2295525"/>
          </a:xfrm>
          <a:prstGeom prst="rect">
            <a:avLst/>
          </a:prstGeom>
          <a:solidFill>
            <a:srgbClr val="FFFF00"/>
          </a:solidFill>
        </p:spPr>
      </p:pic>
      <p:sp>
        <p:nvSpPr>
          <p:cNvPr id="26" name="Wybuch 1 25"/>
          <p:cNvSpPr/>
          <p:nvPr/>
        </p:nvSpPr>
        <p:spPr>
          <a:xfrm>
            <a:off x="2081992" y="2276872"/>
            <a:ext cx="1584176" cy="1368152"/>
          </a:xfrm>
          <a:prstGeom prst="irregularSeal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Wybuch 1 4"/>
          <p:cNvSpPr/>
          <p:nvPr/>
        </p:nvSpPr>
        <p:spPr>
          <a:xfrm>
            <a:off x="2519711" y="2947653"/>
            <a:ext cx="708736" cy="572982"/>
          </a:xfrm>
          <a:prstGeom prst="irregularSeal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ole tekstowe 5"/>
          <p:cNvSpPr txBox="1"/>
          <p:nvPr/>
        </p:nvSpPr>
        <p:spPr>
          <a:xfrm>
            <a:off x="2338516" y="2394131"/>
            <a:ext cx="1071127" cy="338554"/>
          </a:xfrm>
          <a:prstGeom prst="rect">
            <a:avLst/>
          </a:prstGeom>
          <a:noFill/>
        </p:spPr>
        <p:txBody>
          <a:bodyPr wrap="none" rtlCol="0">
            <a:spAutoFit/>
          </a:bodyPr>
          <a:lstStyle/>
          <a:p>
            <a:r>
              <a:rPr lang="pl-PL" sz="1600" dirty="0" smtClean="0"/>
              <a:t>wrażenia</a:t>
            </a:r>
            <a:endParaRPr lang="en-GB" sz="1600" dirty="0"/>
          </a:p>
        </p:txBody>
      </p:sp>
      <p:sp>
        <p:nvSpPr>
          <p:cNvPr id="7" name="pole tekstowe 6"/>
          <p:cNvSpPr txBox="1"/>
          <p:nvPr/>
        </p:nvSpPr>
        <p:spPr>
          <a:xfrm>
            <a:off x="1830834" y="2716961"/>
            <a:ext cx="2086490" cy="553998"/>
          </a:xfrm>
          <a:prstGeom prst="rect">
            <a:avLst/>
          </a:prstGeom>
          <a:noFill/>
        </p:spPr>
        <p:txBody>
          <a:bodyPr wrap="square" rtlCol="0">
            <a:spAutoFit/>
          </a:bodyPr>
          <a:lstStyle/>
          <a:p>
            <a:pPr algn="ctr"/>
            <a:r>
              <a:rPr lang="pl-PL" sz="1000" dirty="0"/>
              <a:t>c</a:t>
            </a:r>
            <a:r>
              <a:rPr lang="pl-PL" sz="1000" dirty="0" smtClean="0"/>
              <a:t>iepło, kolor,,</a:t>
            </a:r>
          </a:p>
          <a:p>
            <a:pPr algn="ctr"/>
            <a:r>
              <a:rPr lang="pl-PL" sz="1000" dirty="0"/>
              <a:t>d</a:t>
            </a:r>
            <a:r>
              <a:rPr lang="pl-PL" sz="1000" dirty="0" smtClean="0"/>
              <a:t>źwięk, dotyk, zapach, </a:t>
            </a:r>
          </a:p>
          <a:p>
            <a:pPr algn="ctr"/>
            <a:r>
              <a:rPr lang="pl-PL" sz="1000" dirty="0" smtClean="0"/>
              <a:t>jasność,…</a:t>
            </a:r>
            <a:endParaRPr lang="en-GB" sz="1000" dirty="0"/>
          </a:p>
        </p:txBody>
      </p:sp>
      <p:grpSp>
        <p:nvGrpSpPr>
          <p:cNvPr id="2" name="Grupa 1"/>
          <p:cNvGrpSpPr/>
          <p:nvPr/>
        </p:nvGrpSpPr>
        <p:grpSpPr>
          <a:xfrm>
            <a:off x="437456" y="4944049"/>
            <a:ext cx="9465568" cy="1882023"/>
            <a:chOff x="437456" y="4944049"/>
            <a:chExt cx="9465568" cy="1882023"/>
          </a:xfrm>
        </p:grpSpPr>
        <p:sp>
          <p:nvSpPr>
            <p:cNvPr id="8" name="Prostokąt 7"/>
            <p:cNvSpPr/>
            <p:nvPr/>
          </p:nvSpPr>
          <p:spPr>
            <a:xfrm>
              <a:off x="437456" y="4944049"/>
              <a:ext cx="7745859" cy="1200329"/>
            </a:xfrm>
            <a:prstGeom prst="rect">
              <a:avLst/>
            </a:prstGeom>
          </p:spPr>
          <p:txBody>
            <a:bodyPr wrap="square">
              <a:spAutoFit/>
            </a:bodyPr>
            <a:lstStyle/>
            <a:p>
              <a:r>
                <a:rPr lang="pl-PL" dirty="0" smtClean="0">
                  <a:solidFill>
                    <a:srgbClr val="000000"/>
                  </a:solidFill>
                  <a:latin typeface="Calibri" panose="020F0502020204030204" pitchFamily="34" charset="0"/>
                </a:rPr>
                <a:t>„Ze </a:t>
              </a:r>
              <a:r>
                <a:rPr lang="pl-PL" dirty="0">
                  <a:solidFill>
                    <a:srgbClr val="000000"/>
                  </a:solidFill>
                  <a:latin typeface="Calibri" panose="020F0502020204030204" pitchFamily="34" charset="0"/>
                </a:rPr>
                <a:t>zmiennego świata </a:t>
              </a:r>
              <a:r>
                <a:rPr lang="pl-PL" dirty="0" err="1">
                  <a:solidFill>
                    <a:srgbClr val="000000"/>
                  </a:solidFill>
                  <a:latin typeface="Calibri" panose="020F0502020204030204" pitchFamily="34" charset="0"/>
                </a:rPr>
                <a:t>bezpośredio</a:t>
              </a:r>
              <a:r>
                <a:rPr lang="pl-PL" dirty="0">
                  <a:solidFill>
                    <a:srgbClr val="000000"/>
                  </a:solidFill>
                  <a:latin typeface="Calibri" panose="020F0502020204030204" pitchFamily="34" charset="0"/>
                </a:rPr>
                <a:t> danych jakości wyjmuje się niektóre z nich (formalne przestrzenne = jakości kształtu)  i przez nie stara się ,,wyrazić'' jakości które je wypełniają  (kolory np..) lub inne dodając do pojęcia tych przestrzennych jakości jeszcze pojęcie ruchu</a:t>
              </a:r>
              <a:r>
                <a:rPr lang="pl-PL" dirty="0" smtClean="0">
                  <a:solidFill>
                    <a:srgbClr val="000000"/>
                  </a:solidFill>
                  <a:latin typeface="Calibri" panose="020F0502020204030204" pitchFamily="34" charset="0"/>
                </a:rPr>
                <a:t>.”</a:t>
              </a:r>
              <a:endParaRPr lang="pl-PL" dirty="0">
                <a:solidFill>
                  <a:srgbClr val="000000"/>
                </a:solidFill>
                <a:effectLst/>
                <a:latin typeface="Calibri" panose="020F0502020204030204" pitchFamily="34" charset="0"/>
              </a:endParaRPr>
            </a:p>
          </p:txBody>
        </p:sp>
        <p:sp>
          <p:nvSpPr>
            <p:cNvPr id="9" name="Prostokąt 8"/>
            <p:cNvSpPr/>
            <p:nvPr/>
          </p:nvSpPr>
          <p:spPr>
            <a:xfrm>
              <a:off x="3635896" y="6456740"/>
              <a:ext cx="6267128" cy="369332"/>
            </a:xfrm>
            <a:prstGeom prst="rect">
              <a:avLst/>
            </a:prstGeom>
          </p:spPr>
          <p:txBody>
            <a:bodyPr wrap="square">
              <a:spAutoFit/>
            </a:bodyPr>
            <a:lstStyle/>
            <a:p>
              <a:r>
                <a:rPr lang="pl-PL" dirty="0">
                  <a:solidFill>
                    <a:srgbClr val="000000"/>
                  </a:solidFill>
                  <a:latin typeface="Calibri" panose="020F0502020204030204" pitchFamily="34" charset="0"/>
                </a:rPr>
                <a:t>S.I. Witkiewicz, </a:t>
              </a:r>
              <a:r>
                <a:rPr lang="pl-PL" i="1" dirty="0">
                  <a:solidFill>
                    <a:srgbClr val="000000"/>
                  </a:solidFill>
                  <a:latin typeface="Calibri" panose="020F0502020204030204" pitchFamily="34" charset="0"/>
                </a:rPr>
                <a:t>Popularna Analiza Poglądu Fizykalnego</a:t>
              </a:r>
              <a:r>
                <a:rPr lang="pl-PL" dirty="0">
                  <a:solidFill>
                    <a:srgbClr val="000000"/>
                  </a:solidFill>
                  <a:latin typeface="Calibri" panose="020F0502020204030204" pitchFamily="34" charset="0"/>
                </a:rPr>
                <a:t> </a:t>
              </a:r>
              <a:endParaRPr lang="en-GB" dirty="0"/>
            </a:p>
          </p:txBody>
        </p:sp>
      </p:grpSp>
      <p:sp>
        <p:nvSpPr>
          <p:cNvPr id="12" name="Objaśnienie w chmurce 11"/>
          <p:cNvSpPr/>
          <p:nvPr/>
        </p:nvSpPr>
        <p:spPr>
          <a:xfrm>
            <a:off x="3816554" y="1731229"/>
            <a:ext cx="2017966" cy="1090571"/>
          </a:xfrm>
          <a:prstGeom prst="cloudCallout">
            <a:avLst>
              <a:gd name="adj1" fmla="val -98226"/>
              <a:gd name="adj2" fmla="val 877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ipsa 12"/>
          <p:cNvSpPr/>
          <p:nvPr/>
        </p:nvSpPr>
        <p:spPr>
          <a:xfrm>
            <a:off x="4330838" y="2307094"/>
            <a:ext cx="137188" cy="109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Łącznik prosty ze strzałką 14"/>
          <p:cNvCxnSpPr/>
          <p:nvPr/>
        </p:nvCxnSpPr>
        <p:spPr>
          <a:xfrm>
            <a:off x="4540034" y="2363066"/>
            <a:ext cx="221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Elipsa 15"/>
          <p:cNvSpPr/>
          <p:nvPr/>
        </p:nvSpPr>
        <p:spPr>
          <a:xfrm>
            <a:off x="5065391" y="2221770"/>
            <a:ext cx="137188" cy="109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Łącznik prosty ze strzałką 17"/>
          <p:cNvCxnSpPr/>
          <p:nvPr/>
        </p:nvCxnSpPr>
        <p:spPr>
          <a:xfrm flipH="1">
            <a:off x="4849438" y="2345792"/>
            <a:ext cx="195246" cy="187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Dowolny kształt 18"/>
          <p:cNvSpPr/>
          <p:nvPr/>
        </p:nvSpPr>
        <p:spPr>
          <a:xfrm>
            <a:off x="4159513" y="1961439"/>
            <a:ext cx="1348592" cy="187453"/>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319" h="739254">
                <a:moveTo>
                  <a:pt x="0" y="711958"/>
                </a:moveTo>
                <a:cubicBezTo>
                  <a:pt x="129653" y="363940"/>
                  <a:pt x="259307" y="15922"/>
                  <a:pt x="382137" y="15922"/>
                </a:cubicBezTo>
                <a:cubicBezTo>
                  <a:pt x="504967" y="15922"/>
                  <a:pt x="620973" y="711958"/>
                  <a:pt x="736979" y="711958"/>
                </a:cubicBezTo>
                <a:cubicBezTo>
                  <a:pt x="852985" y="711958"/>
                  <a:pt x="959892" y="15922"/>
                  <a:pt x="1078173" y="15922"/>
                </a:cubicBezTo>
                <a:cubicBezTo>
                  <a:pt x="1196454" y="15922"/>
                  <a:pt x="1326108" y="714232"/>
                  <a:pt x="1446663" y="711958"/>
                </a:cubicBezTo>
                <a:cubicBezTo>
                  <a:pt x="1567218" y="709684"/>
                  <a:pt x="1680949" y="0"/>
                  <a:pt x="1801504" y="2275"/>
                </a:cubicBezTo>
                <a:cubicBezTo>
                  <a:pt x="1922059" y="4550"/>
                  <a:pt x="2049439" y="723332"/>
                  <a:pt x="2169994" y="725606"/>
                </a:cubicBezTo>
                <a:cubicBezTo>
                  <a:pt x="2290549" y="727881"/>
                  <a:pt x="2406556" y="20471"/>
                  <a:pt x="2524836" y="15922"/>
                </a:cubicBezTo>
                <a:cubicBezTo>
                  <a:pt x="2643116" y="11373"/>
                  <a:pt x="2756848" y="698310"/>
                  <a:pt x="2879678" y="698310"/>
                </a:cubicBezTo>
                <a:cubicBezTo>
                  <a:pt x="3002508" y="698310"/>
                  <a:pt x="3138985" y="9098"/>
                  <a:pt x="3261815" y="15922"/>
                </a:cubicBezTo>
                <a:cubicBezTo>
                  <a:pt x="3384645" y="22746"/>
                  <a:pt x="3498377" y="739254"/>
                  <a:pt x="3616657" y="739254"/>
                </a:cubicBezTo>
                <a:cubicBezTo>
                  <a:pt x="3734937" y="739254"/>
                  <a:pt x="3850943" y="18197"/>
                  <a:pt x="3971498" y="15922"/>
                </a:cubicBezTo>
                <a:cubicBezTo>
                  <a:pt x="4092053" y="13647"/>
                  <a:pt x="4219433" y="725606"/>
                  <a:pt x="4339988" y="725606"/>
                </a:cubicBezTo>
                <a:cubicBezTo>
                  <a:pt x="4460543" y="725606"/>
                  <a:pt x="4574275" y="18197"/>
                  <a:pt x="4694830" y="15922"/>
                </a:cubicBezTo>
                <a:cubicBezTo>
                  <a:pt x="4815385" y="13647"/>
                  <a:pt x="4939352" y="362802"/>
                  <a:pt x="5063319" y="71195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Łącznik prosty ze strzałką 19"/>
          <p:cNvCxnSpPr/>
          <p:nvPr/>
        </p:nvCxnSpPr>
        <p:spPr>
          <a:xfrm>
            <a:off x="4738630" y="1952190"/>
            <a:ext cx="221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ytuł 2"/>
          <p:cNvSpPr>
            <a:spLocks noGrp="1"/>
          </p:cNvSpPr>
          <p:nvPr>
            <p:ph type="title"/>
          </p:nvPr>
        </p:nvSpPr>
        <p:spPr>
          <a:xfrm>
            <a:off x="325127" y="2307"/>
            <a:ext cx="8229600" cy="1143000"/>
          </a:xfrm>
        </p:spPr>
        <p:txBody>
          <a:bodyPr>
            <a:normAutofit/>
          </a:bodyPr>
          <a:lstStyle/>
          <a:p>
            <a:r>
              <a:rPr lang="pl-PL" dirty="0" smtClean="0"/>
              <a:t>Pogląd Fizykalny (F)</a:t>
            </a:r>
            <a:endParaRPr lang="en-GB" dirty="0"/>
          </a:p>
        </p:txBody>
      </p:sp>
      <p:pic>
        <p:nvPicPr>
          <p:cNvPr id="17" name="Obraz 16"/>
          <p:cNvPicPr>
            <a:picLocks noChangeAspect="1"/>
          </p:cNvPicPr>
          <p:nvPr/>
        </p:nvPicPr>
        <p:blipFill>
          <a:blip r:embed="rId3"/>
          <a:stretch>
            <a:fillRect/>
          </a:stretch>
        </p:blipFill>
        <p:spPr>
          <a:xfrm>
            <a:off x="6152353" y="2123325"/>
            <a:ext cx="2143125" cy="2143125"/>
          </a:xfrm>
          <a:prstGeom prst="rect">
            <a:avLst/>
          </a:prstGeom>
        </p:spPr>
      </p:pic>
      <p:sp>
        <p:nvSpPr>
          <p:cNvPr id="22" name="Strzałka w lewo 21"/>
          <p:cNvSpPr/>
          <p:nvPr/>
        </p:nvSpPr>
        <p:spPr>
          <a:xfrm rot="13071707">
            <a:off x="5691723" y="2424668"/>
            <a:ext cx="882495" cy="39217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ole tekstowe 22"/>
          <p:cNvSpPr txBox="1"/>
          <p:nvPr/>
        </p:nvSpPr>
        <p:spPr>
          <a:xfrm>
            <a:off x="5680482" y="3962112"/>
            <a:ext cx="2872646" cy="461665"/>
          </a:xfrm>
          <a:prstGeom prst="rect">
            <a:avLst/>
          </a:prstGeom>
          <a:noFill/>
        </p:spPr>
        <p:txBody>
          <a:bodyPr wrap="square" rtlCol="0">
            <a:spAutoFit/>
          </a:bodyPr>
          <a:lstStyle/>
          <a:p>
            <a:pPr algn="ctr"/>
            <a:r>
              <a:rPr lang="pl-PL" sz="1200" dirty="0" smtClean="0"/>
              <a:t>przedmiot = konfiguracja „</a:t>
            </a:r>
            <a:r>
              <a:rPr lang="pl-PL" sz="1200" dirty="0" err="1" smtClean="0"/>
              <a:t>niesprowadzałek</a:t>
            </a:r>
            <a:r>
              <a:rPr lang="pl-PL" sz="1200" dirty="0" smtClean="0"/>
              <a:t>” </a:t>
            </a:r>
            <a:endParaRPr lang="en-GB" sz="1200" dirty="0"/>
          </a:p>
        </p:txBody>
      </p:sp>
      <p:sp>
        <p:nvSpPr>
          <p:cNvPr id="24" name="Strzałka w lewo 23"/>
          <p:cNvSpPr/>
          <p:nvPr/>
        </p:nvSpPr>
        <p:spPr>
          <a:xfrm>
            <a:off x="3917324" y="3361124"/>
            <a:ext cx="2304256" cy="359422"/>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pole tekstowe 24"/>
          <p:cNvSpPr txBox="1"/>
          <p:nvPr/>
        </p:nvSpPr>
        <p:spPr>
          <a:xfrm>
            <a:off x="4305317" y="3735804"/>
            <a:ext cx="1558440" cy="461665"/>
          </a:xfrm>
          <a:prstGeom prst="rect">
            <a:avLst/>
          </a:prstGeom>
          <a:noFill/>
        </p:spPr>
        <p:txBody>
          <a:bodyPr wrap="none" rtlCol="0">
            <a:spAutoFit/>
          </a:bodyPr>
          <a:lstStyle/>
          <a:p>
            <a:r>
              <a:rPr lang="pl-PL" sz="1200" dirty="0"/>
              <a:t>b</a:t>
            </a:r>
            <a:r>
              <a:rPr lang="pl-PL" sz="1200" dirty="0" smtClean="0"/>
              <a:t>odźce w terminie</a:t>
            </a:r>
            <a:br>
              <a:rPr lang="pl-PL" sz="1200" dirty="0" smtClean="0"/>
            </a:br>
            <a:r>
              <a:rPr lang="pl-PL" sz="1200" dirty="0" smtClean="0"/>
              <a:t>„</a:t>
            </a:r>
            <a:r>
              <a:rPr lang="pl-PL" sz="1200" dirty="0" err="1" smtClean="0"/>
              <a:t>niesprowadzałek</a:t>
            </a:r>
            <a:r>
              <a:rPr lang="pl-PL" sz="1200" dirty="0" smtClean="0"/>
              <a:t>”</a:t>
            </a:r>
            <a:endParaRPr lang="en-GB" sz="1200" dirty="0"/>
          </a:p>
        </p:txBody>
      </p:sp>
      <p:sp>
        <p:nvSpPr>
          <p:cNvPr id="27" name="pole tekstowe 26"/>
          <p:cNvSpPr txBox="1"/>
          <p:nvPr/>
        </p:nvSpPr>
        <p:spPr>
          <a:xfrm>
            <a:off x="2048028" y="1678869"/>
            <a:ext cx="1685077" cy="461665"/>
          </a:xfrm>
          <a:prstGeom prst="rect">
            <a:avLst/>
          </a:prstGeom>
          <a:noFill/>
        </p:spPr>
        <p:txBody>
          <a:bodyPr wrap="none" rtlCol="0">
            <a:spAutoFit/>
          </a:bodyPr>
          <a:lstStyle/>
          <a:p>
            <a:r>
              <a:rPr lang="pl-PL" sz="1200" dirty="0" smtClean="0"/>
              <a:t>Wrażenia w terminie</a:t>
            </a:r>
            <a:br>
              <a:rPr lang="pl-PL" sz="1200" dirty="0" smtClean="0"/>
            </a:br>
            <a:r>
              <a:rPr lang="pl-PL" sz="1200" dirty="0" smtClean="0"/>
              <a:t>„</a:t>
            </a:r>
            <a:r>
              <a:rPr lang="pl-PL" sz="1200" dirty="0" err="1" smtClean="0"/>
              <a:t>niesprowadzałek</a:t>
            </a:r>
            <a:r>
              <a:rPr lang="pl-PL" sz="1200" dirty="0" smtClean="0"/>
              <a:t>”</a:t>
            </a:r>
            <a:endParaRPr lang="en-GB" sz="1200" dirty="0"/>
          </a:p>
        </p:txBody>
      </p:sp>
      <p:sp>
        <p:nvSpPr>
          <p:cNvPr id="28" name="pole tekstowe 27"/>
          <p:cNvSpPr txBox="1"/>
          <p:nvPr/>
        </p:nvSpPr>
        <p:spPr>
          <a:xfrm>
            <a:off x="302978" y="884416"/>
            <a:ext cx="7217242" cy="584775"/>
          </a:xfrm>
          <a:prstGeom prst="rect">
            <a:avLst/>
          </a:prstGeom>
          <a:noFill/>
        </p:spPr>
        <p:txBody>
          <a:bodyPr wrap="square" rtlCol="0">
            <a:spAutoFit/>
          </a:bodyPr>
          <a:lstStyle/>
          <a:p>
            <a:r>
              <a:rPr lang="pl-PL" sz="1600" dirty="0"/>
              <a:t>o</a:t>
            </a:r>
            <a:r>
              <a:rPr lang="pl-PL" sz="1600" dirty="0" smtClean="0"/>
              <a:t>braz świata konstruowany w terminach </a:t>
            </a:r>
            <a:r>
              <a:rPr lang="pl-PL" sz="1600" dirty="0" err="1" smtClean="0"/>
              <a:t>elemenarnych</a:t>
            </a:r>
            <a:r>
              <a:rPr lang="pl-PL" sz="1600" dirty="0" smtClean="0"/>
              <a:t> „rozciągłości w ruchu” („</a:t>
            </a:r>
            <a:r>
              <a:rPr lang="pl-PL" sz="1600" dirty="0" err="1" smtClean="0"/>
              <a:t>niesprowadzałek</a:t>
            </a:r>
            <a:r>
              <a:rPr lang="pl-PL" sz="1600" dirty="0" smtClean="0"/>
              <a:t>”, „</a:t>
            </a:r>
            <a:r>
              <a:rPr lang="pl-PL" sz="1600" dirty="0" err="1" smtClean="0"/>
              <a:t>ostatecznostek</a:t>
            </a:r>
            <a:r>
              <a:rPr lang="pl-PL" sz="1600" dirty="0" smtClean="0"/>
              <a:t>”)</a:t>
            </a:r>
            <a:endParaRPr lang="en-GB" sz="1600" dirty="0"/>
          </a:p>
        </p:txBody>
      </p:sp>
    </p:spTree>
    <p:extLst>
      <p:ext uri="{BB962C8B-B14F-4D97-AF65-F5344CB8AC3E}">
        <p14:creationId xmlns:p14="http://schemas.microsoft.com/office/powerpoint/2010/main" val="3470396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rostokąt 8"/>
          <p:cNvSpPr/>
          <p:nvPr/>
        </p:nvSpPr>
        <p:spPr>
          <a:xfrm>
            <a:off x="3635896" y="6456740"/>
            <a:ext cx="6267128" cy="369332"/>
          </a:xfrm>
          <a:prstGeom prst="rect">
            <a:avLst/>
          </a:prstGeom>
        </p:spPr>
        <p:txBody>
          <a:bodyPr wrap="square">
            <a:spAutoFit/>
          </a:bodyPr>
          <a:lstStyle/>
          <a:p>
            <a:r>
              <a:rPr lang="pl-PL" dirty="0">
                <a:solidFill>
                  <a:srgbClr val="000000"/>
                </a:solidFill>
                <a:latin typeface="Calibri" panose="020F0502020204030204" pitchFamily="34" charset="0"/>
              </a:rPr>
              <a:t>S.I. Witkiewicz, </a:t>
            </a:r>
            <a:r>
              <a:rPr lang="pl-PL" i="1" dirty="0">
                <a:solidFill>
                  <a:srgbClr val="000000"/>
                </a:solidFill>
                <a:latin typeface="Calibri" panose="020F0502020204030204" pitchFamily="34" charset="0"/>
              </a:rPr>
              <a:t>Popularna Analiza Poglądu Fizykalnego</a:t>
            </a:r>
            <a:r>
              <a:rPr lang="pl-PL" dirty="0">
                <a:solidFill>
                  <a:srgbClr val="000000"/>
                </a:solidFill>
                <a:latin typeface="Calibri" panose="020F0502020204030204" pitchFamily="34" charset="0"/>
              </a:rPr>
              <a:t> </a:t>
            </a:r>
            <a:endParaRPr lang="en-GB" dirty="0"/>
          </a:p>
        </p:txBody>
      </p:sp>
      <p:sp>
        <p:nvSpPr>
          <p:cNvPr id="21" name="Tytuł 2"/>
          <p:cNvSpPr>
            <a:spLocks noGrp="1"/>
          </p:cNvSpPr>
          <p:nvPr>
            <p:ph type="title"/>
          </p:nvPr>
        </p:nvSpPr>
        <p:spPr>
          <a:xfrm>
            <a:off x="325127" y="2307"/>
            <a:ext cx="8229600" cy="1143000"/>
          </a:xfrm>
        </p:spPr>
        <p:txBody>
          <a:bodyPr>
            <a:normAutofit/>
          </a:bodyPr>
          <a:lstStyle/>
          <a:p>
            <a:r>
              <a:rPr lang="pl-PL" dirty="0" smtClean="0"/>
              <a:t>Pogląd Fizykalny (F)</a:t>
            </a:r>
            <a:endParaRPr lang="en-GB" dirty="0"/>
          </a:p>
        </p:txBody>
      </p:sp>
      <p:sp>
        <p:nvSpPr>
          <p:cNvPr id="2" name="Prostokąt 1"/>
          <p:cNvSpPr/>
          <p:nvPr/>
        </p:nvSpPr>
        <p:spPr>
          <a:xfrm>
            <a:off x="375917" y="3889261"/>
            <a:ext cx="8784976" cy="2308324"/>
          </a:xfrm>
          <a:prstGeom prst="rect">
            <a:avLst/>
          </a:prstGeom>
        </p:spPr>
        <p:txBody>
          <a:bodyPr wrap="square">
            <a:spAutoFit/>
          </a:bodyPr>
          <a:lstStyle/>
          <a:p>
            <a:r>
              <a:rPr lang="pl-PL" dirty="0" smtClean="0">
                <a:solidFill>
                  <a:srgbClr val="000000"/>
                </a:solidFill>
                <a:latin typeface="Calibri" panose="020F0502020204030204" pitchFamily="34" charset="0"/>
              </a:rPr>
              <a:t>„Pewne </a:t>
            </a:r>
            <a:r>
              <a:rPr lang="pl-PL" dirty="0">
                <a:solidFill>
                  <a:srgbClr val="000000"/>
                </a:solidFill>
                <a:latin typeface="Calibri" panose="020F0502020204030204" pitchFamily="34" charset="0"/>
              </a:rPr>
              <a:t>związki jakości, z których zostały stworzone pojęcia fizyczne, […] mają służyć do wytłumaczenia jakości w ogóle jako takiej: drgania hipotetycznych, czy realnych rozciągłości […] mają nam tłumaczyć bezpośrednio dane wrażenia ciepła i koloru. </a:t>
            </a:r>
            <a:r>
              <a:rPr lang="pl-PL" dirty="0" smtClean="0">
                <a:solidFill>
                  <a:srgbClr val="000000"/>
                </a:solidFill>
                <a:latin typeface="Calibri" panose="020F0502020204030204" pitchFamily="34" charset="0"/>
              </a:rPr>
              <a:t>[…] </a:t>
            </a:r>
            <a:r>
              <a:rPr lang="pl-PL" dirty="0">
                <a:solidFill>
                  <a:srgbClr val="000000"/>
                </a:solidFill>
                <a:latin typeface="Calibri" panose="020F0502020204030204" pitchFamily="34" charset="0"/>
              </a:rPr>
              <a:t>Jeśli mowa o choćby jednej jakości, wydaje się już absolutną niemożliwością wszelka realna sprowadzalność jej do fizykalnego </a:t>
            </a:r>
            <a:r>
              <a:rPr lang="pl-PL" dirty="0" smtClean="0">
                <a:solidFill>
                  <a:srgbClr val="000000"/>
                </a:solidFill>
                <a:latin typeface="Calibri" panose="020F0502020204030204" pitchFamily="34" charset="0"/>
              </a:rPr>
              <a:t>obrazu </a:t>
            </a:r>
            <a:r>
              <a:rPr lang="pl-PL" dirty="0">
                <a:solidFill>
                  <a:srgbClr val="000000"/>
                </a:solidFill>
                <a:latin typeface="Calibri" panose="020F0502020204030204" pitchFamily="34" charset="0"/>
              </a:rPr>
              <a:t>rozciągłości w ruchu, ponieważ to ostatnie pojęcie implikuje już pojęcie zmiennego kompleksu jakości. []… nie jest to żadna "niedokładność naszego umysłu", tylko niemożliwość absolutna, czego nie mogą zrozumieć niektóre zakute empiryczne </a:t>
            </a:r>
            <a:r>
              <a:rPr lang="pl-PL" dirty="0" smtClean="0">
                <a:solidFill>
                  <a:srgbClr val="000000"/>
                </a:solidFill>
                <a:latin typeface="Calibri" panose="020F0502020204030204" pitchFamily="34" charset="0"/>
              </a:rPr>
              <a:t>łby”</a:t>
            </a:r>
            <a:endParaRPr lang="en-GB" dirty="0"/>
          </a:p>
        </p:txBody>
      </p:sp>
      <p:pic>
        <p:nvPicPr>
          <p:cNvPr id="28" name="Obraz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98284" y="1496414"/>
            <a:ext cx="2041723" cy="2295525"/>
          </a:xfrm>
          <a:prstGeom prst="rect">
            <a:avLst/>
          </a:prstGeom>
          <a:solidFill>
            <a:srgbClr val="FFFF00"/>
          </a:solidFill>
        </p:spPr>
      </p:pic>
      <p:sp>
        <p:nvSpPr>
          <p:cNvPr id="29" name="Wybuch 1 28"/>
          <p:cNvSpPr/>
          <p:nvPr/>
        </p:nvSpPr>
        <p:spPr>
          <a:xfrm>
            <a:off x="1872572" y="1640430"/>
            <a:ext cx="1584176" cy="1368152"/>
          </a:xfrm>
          <a:prstGeom prst="irregularSeal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Wybuch 1 29"/>
          <p:cNvSpPr/>
          <p:nvPr/>
        </p:nvSpPr>
        <p:spPr>
          <a:xfrm>
            <a:off x="2310291" y="2311211"/>
            <a:ext cx="708736" cy="572982"/>
          </a:xfrm>
          <a:prstGeom prst="irregularSeal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ole tekstowe 30"/>
          <p:cNvSpPr txBox="1"/>
          <p:nvPr/>
        </p:nvSpPr>
        <p:spPr>
          <a:xfrm>
            <a:off x="2129096" y="1757689"/>
            <a:ext cx="1071127" cy="338554"/>
          </a:xfrm>
          <a:prstGeom prst="rect">
            <a:avLst/>
          </a:prstGeom>
          <a:noFill/>
        </p:spPr>
        <p:txBody>
          <a:bodyPr wrap="none" rtlCol="0">
            <a:spAutoFit/>
          </a:bodyPr>
          <a:lstStyle/>
          <a:p>
            <a:r>
              <a:rPr lang="pl-PL" sz="1600" dirty="0" smtClean="0"/>
              <a:t>wrażenia</a:t>
            </a:r>
            <a:endParaRPr lang="en-GB" sz="1600" dirty="0"/>
          </a:p>
        </p:txBody>
      </p:sp>
      <p:sp>
        <p:nvSpPr>
          <p:cNvPr id="32" name="pole tekstowe 31"/>
          <p:cNvSpPr txBox="1"/>
          <p:nvPr/>
        </p:nvSpPr>
        <p:spPr>
          <a:xfrm>
            <a:off x="1621414" y="2080519"/>
            <a:ext cx="2086490" cy="553998"/>
          </a:xfrm>
          <a:prstGeom prst="rect">
            <a:avLst/>
          </a:prstGeom>
          <a:noFill/>
        </p:spPr>
        <p:txBody>
          <a:bodyPr wrap="square" rtlCol="0">
            <a:spAutoFit/>
          </a:bodyPr>
          <a:lstStyle/>
          <a:p>
            <a:pPr algn="ctr"/>
            <a:r>
              <a:rPr lang="pl-PL" sz="1000" dirty="0"/>
              <a:t>c</a:t>
            </a:r>
            <a:r>
              <a:rPr lang="pl-PL" sz="1000" dirty="0" smtClean="0"/>
              <a:t>iepło, kolor,,</a:t>
            </a:r>
          </a:p>
          <a:p>
            <a:pPr algn="ctr"/>
            <a:r>
              <a:rPr lang="pl-PL" sz="1000" dirty="0"/>
              <a:t>d</a:t>
            </a:r>
            <a:r>
              <a:rPr lang="pl-PL" sz="1000" dirty="0" smtClean="0"/>
              <a:t>źwięk, dotyk, zapach, </a:t>
            </a:r>
          </a:p>
          <a:p>
            <a:pPr algn="ctr"/>
            <a:r>
              <a:rPr lang="pl-PL" sz="1000" dirty="0" smtClean="0"/>
              <a:t>jasność,…</a:t>
            </a:r>
            <a:endParaRPr lang="en-GB" sz="1000" dirty="0"/>
          </a:p>
        </p:txBody>
      </p:sp>
      <p:sp>
        <p:nvSpPr>
          <p:cNvPr id="33" name="Objaśnienie w chmurce 32"/>
          <p:cNvSpPr/>
          <p:nvPr/>
        </p:nvSpPr>
        <p:spPr>
          <a:xfrm>
            <a:off x="3607134" y="1094787"/>
            <a:ext cx="2017966" cy="1090571"/>
          </a:xfrm>
          <a:prstGeom prst="cloudCallout">
            <a:avLst>
              <a:gd name="adj1" fmla="val -98226"/>
              <a:gd name="adj2" fmla="val 877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ipsa 33"/>
          <p:cNvSpPr/>
          <p:nvPr/>
        </p:nvSpPr>
        <p:spPr>
          <a:xfrm>
            <a:off x="4121418" y="1670652"/>
            <a:ext cx="137188" cy="109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Łącznik prosty ze strzałką 34"/>
          <p:cNvCxnSpPr/>
          <p:nvPr/>
        </p:nvCxnSpPr>
        <p:spPr>
          <a:xfrm>
            <a:off x="4330614" y="1726624"/>
            <a:ext cx="221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Elipsa 35"/>
          <p:cNvSpPr/>
          <p:nvPr/>
        </p:nvSpPr>
        <p:spPr>
          <a:xfrm>
            <a:off x="4855971" y="1585328"/>
            <a:ext cx="137188" cy="109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Łącznik prosty ze strzałką 36"/>
          <p:cNvCxnSpPr/>
          <p:nvPr/>
        </p:nvCxnSpPr>
        <p:spPr>
          <a:xfrm flipH="1">
            <a:off x="4640018" y="1709350"/>
            <a:ext cx="195246" cy="187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olny kształt 37"/>
          <p:cNvSpPr/>
          <p:nvPr/>
        </p:nvSpPr>
        <p:spPr>
          <a:xfrm>
            <a:off x="3950093" y="1324997"/>
            <a:ext cx="1348592" cy="187453"/>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319" h="739254">
                <a:moveTo>
                  <a:pt x="0" y="711958"/>
                </a:moveTo>
                <a:cubicBezTo>
                  <a:pt x="129653" y="363940"/>
                  <a:pt x="259307" y="15922"/>
                  <a:pt x="382137" y="15922"/>
                </a:cubicBezTo>
                <a:cubicBezTo>
                  <a:pt x="504967" y="15922"/>
                  <a:pt x="620973" y="711958"/>
                  <a:pt x="736979" y="711958"/>
                </a:cubicBezTo>
                <a:cubicBezTo>
                  <a:pt x="852985" y="711958"/>
                  <a:pt x="959892" y="15922"/>
                  <a:pt x="1078173" y="15922"/>
                </a:cubicBezTo>
                <a:cubicBezTo>
                  <a:pt x="1196454" y="15922"/>
                  <a:pt x="1326108" y="714232"/>
                  <a:pt x="1446663" y="711958"/>
                </a:cubicBezTo>
                <a:cubicBezTo>
                  <a:pt x="1567218" y="709684"/>
                  <a:pt x="1680949" y="0"/>
                  <a:pt x="1801504" y="2275"/>
                </a:cubicBezTo>
                <a:cubicBezTo>
                  <a:pt x="1922059" y="4550"/>
                  <a:pt x="2049439" y="723332"/>
                  <a:pt x="2169994" y="725606"/>
                </a:cubicBezTo>
                <a:cubicBezTo>
                  <a:pt x="2290549" y="727881"/>
                  <a:pt x="2406556" y="20471"/>
                  <a:pt x="2524836" y="15922"/>
                </a:cubicBezTo>
                <a:cubicBezTo>
                  <a:pt x="2643116" y="11373"/>
                  <a:pt x="2756848" y="698310"/>
                  <a:pt x="2879678" y="698310"/>
                </a:cubicBezTo>
                <a:cubicBezTo>
                  <a:pt x="3002508" y="698310"/>
                  <a:pt x="3138985" y="9098"/>
                  <a:pt x="3261815" y="15922"/>
                </a:cubicBezTo>
                <a:cubicBezTo>
                  <a:pt x="3384645" y="22746"/>
                  <a:pt x="3498377" y="739254"/>
                  <a:pt x="3616657" y="739254"/>
                </a:cubicBezTo>
                <a:cubicBezTo>
                  <a:pt x="3734937" y="739254"/>
                  <a:pt x="3850943" y="18197"/>
                  <a:pt x="3971498" y="15922"/>
                </a:cubicBezTo>
                <a:cubicBezTo>
                  <a:pt x="4092053" y="13647"/>
                  <a:pt x="4219433" y="725606"/>
                  <a:pt x="4339988" y="725606"/>
                </a:cubicBezTo>
                <a:cubicBezTo>
                  <a:pt x="4460543" y="725606"/>
                  <a:pt x="4574275" y="18197"/>
                  <a:pt x="4694830" y="15922"/>
                </a:cubicBezTo>
                <a:cubicBezTo>
                  <a:pt x="4815385" y="13647"/>
                  <a:pt x="4939352" y="362802"/>
                  <a:pt x="5063319" y="71195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Łącznik prosty ze strzałką 38"/>
          <p:cNvCxnSpPr/>
          <p:nvPr/>
        </p:nvCxnSpPr>
        <p:spPr>
          <a:xfrm>
            <a:off x="4529210" y="1315748"/>
            <a:ext cx="221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0" name="Obraz 39"/>
          <p:cNvPicPr>
            <a:picLocks noChangeAspect="1"/>
          </p:cNvPicPr>
          <p:nvPr/>
        </p:nvPicPr>
        <p:blipFill>
          <a:blip r:embed="rId3"/>
          <a:stretch>
            <a:fillRect/>
          </a:stretch>
        </p:blipFill>
        <p:spPr>
          <a:xfrm>
            <a:off x="5942933" y="1486883"/>
            <a:ext cx="2143125" cy="2143125"/>
          </a:xfrm>
          <a:prstGeom prst="rect">
            <a:avLst/>
          </a:prstGeom>
        </p:spPr>
      </p:pic>
      <p:sp>
        <p:nvSpPr>
          <p:cNvPr id="41" name="Strzałka w lewo 40"/>
          <p:cNvSpPr/>
          <p:nvPr/>
        </p:nvSpPr>
        <p:spPr>
          <a:xfrm rot="13071707">
            <a:off x="5482303" y="1788226"/>
            <a:ext cx="882495" cy="39217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pole tekstowe 41"/>
          <p:cNvSpPr txBox="1"/>
          <p:nvPr/>
        </p:nvSpPr>
        <p:spPr>
          <a:xfrm>
            <a:off x="5471062" y="3325670"/>
            <a:ext cx="2872646" cy="461665"/>
          </a:xfrm>
          <a:prstGeom prst="rect">
            <a:avLst/>
          </a:prstGeom>
          <a:noFill/>
        </p:spPr>
        <p:txBody>
          <a:bodyPr wrap="square" rtlCol="0">
            <a:spAutoFit/>
          </a:bodyPr>
          <a:lstStyle/>
          <a:p>
            <a:pPr algn="ctr"/>
            <a:r>
              <a:rPr lang="pl-PL" sz="1200" dirty="0" smtClean="0"/>
              <a:t>przedmiot = konfiguracja „</a:t>
            </a:r>
            <a:r>
              <a:rPr lang="pl-PL" sz="1200" dirty="0" err="1" smtClean="0"/>
              <a:t>niesprowadzałek</a:t>
            </a:r>
            <a:r>
              <a:rPr lang="pl-PL" sz="1200" dirty="0" smtClean="0"/>
              <a:t>” </a:t>
            </a:r>
            <a:endParaRPr lang="en-GB" sz="1200" dirty="0"/>
          </a:p>
        </p:txBody>
      </p:sp>
      <p:sp>
        <p:nvSpPr>
          <p:cNvPr id="43" name="Strzałka w lewo 42"/>
          <p:cNvSpPr/>
          <p:nvPr/>
        </p:nvSpPr>
        <p:spPr>
          <a:xfrm>
            <a:off x="3707904" y="2724682"/>
            <a:ext cx="2304256" cy="359422"/>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pole tekstowe 43"/>
          <p:cNvSpPr txBox="1"/>
          <p:nvPr/>
        </p:nvSpPr>
        <p:spPr>
          <a:xfrm>
            <a:off x="4095897" y="3099362"/>
            <a:ext cx="1558440" cy="461665"/>
          </a:xfrm>
          <a:prstGeom prst="rect">
            <a:avLst/>
          </a:prstGeom>
          <a:noFill/>
        </p:spPr>
        <p:txBody>
          <a:bodyPr wrap="none" rtlCol="0">
            <a:spAutoFit/>
          </a:bodyPr>
          <a:lstStyle/>
          <a:p>
            <a:r>
              <a:rPr lang="pl-PL" sz="1200" dirty="0"/>
              <a:t>b</a:t>
            </a:r>
            <a:r>
              <a:rPr lang="pl-PL" sz="1200" dirty="0" smtClean="0"/>
              <a:t>odźce w terminie</a:t>
            </a:r>
            <a:br>
              <a:rPr lang="pl-PL" sz="1200" dirty="0" smtClean="0"/>
            </a:br>
            <a:r>
              <a:rPr lang="pl-PL" sz="1200" dirty="0" smtClean="0"/>
              <a:t>„</a:t>
            </a:r>
            <a:r>
              <a:rPr lang="pl-PL" sz="1200" dirty="0" err="1" smtClean="0"/>
              <a:t>niesprowadzałek</a:t>
            </a:r>
            <a:r>
              <a:rPr lang="pl-PL" sz="1200" dirty="0" smtClean="0"/>
              <a:t>”</a:t>
            </a:r>
            <a:endParaRPr lang="en-GB" sz="1200" dirty="0"/>
          </a:p>
        </p:txBody>
      </p:sp>
      <p:sp>
        <p:nvSpPr>
          <p:cNvPr id="45" name="pole tekstowe 44"/>
          <p:cNvSpPr txBox="1"/>
          <p:nvPr/>
        </p:nvSpPr>
        <p:spPr>
          <a:xfrm>
            <a:off x="1838608" y="1042427"/>
            <a:ext cx="1685077" cy="461665"/>
          </a:xfrm>
          <a:prstGeom prst="rect">
            <a:avLst/>
          </a:prstGeom>
          <a:noFill/>
        </p:spPr>
        <p:txBody>
          <a:bodyPr wrap="none" rtlCol="0">
            <a:spAutoFit/>
          </a:bodyPr>
          <a:lstStyle/>
          <a:p>
            <a:r>
              <a:rPr lang="pl-PL" sz="1200" dirty="0" smtClean="0"/>
              <a:t>Wrażenia w terminie</a:t>
            </a:r>
            <a:br>
              <a:rPr lang="pl-PL" sz="1200" dirty="0" smtClean="0"/>
            </a:br>
            <a:r>
              <a:rPr lang="pl-PL" sz="1200" dirty="0" smtClean="0"/>
              <a:t>„</a:t>
            </a:r>
            <a:r>
              <a:rPr lang="pl-PL" sz="1200" dirty="0" err="1" smtClean="0"/>
              <a:t>niesprowadzałek</a:t>
            </a:r>
            <a:r>
              <a:rPr lang="pl-PL" sz="1200" dirty="0" smtClean="0"/>
              <a:t>”</a:t>
            </a:r>
            <a:endParaRPr lang="en-GB" sz="1200" dirty="0"/>
          </a:p>
        </p:txBody>
      </p:sp>
    </p:spTree>
    <p:extLst>
      <p:ext uri="{BB962C8B-B14F-4D97-AF65-F5344CB8AC3E}">
        <p14:creationId xmlns:p14="http://schemas.microsoft.com/office/powerpoint/2010/main" val="2403627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Obraz 45"/>
          <p:cNvPicPr>
            <a:picLocks noChangeAspect="1"/>
          </p:cNvPicPr>
          <p:nvPr/>
        </p:nvPicPr>
        <p:blipFill>
          <a:blip r:embed="rId2"/>
          <a:stretch>
            <a:fillRect/>
          </a:stretch>
        </p:blipFill>
        <p:spPr>
          <a:xfrm>
            <a:off x="3101599" y="989241"/>
            <a:ext cx="2143125" cy="2143125"/>
          </a:xfrm>
          <a:prstGeom prst="rect">
            <a:avLst/>
          </a:prstGeom>
        </p:spPr>
      </p:pic>
      <p:sp>
        <p:nvSpPr>
          <p:cNvPr id="21" name="Tytuł 2"/>
          <p:cNvSpPr>
            <a:spLocks noGrp="1"/>
          </p:cNvSpPr>
          <p:nvPr>
            <p:ph type="title"/>
          </p:nvPr>
        </p:nvSpPr>
        <p:spPr>
          <a:xfrm>
            <a:off x="325127" y="2307"/>
            <a:ext cx="8229600" cy="1143000"/>
          </a:xfrm>
        </p:spPr>
        <p:txBody>
          <a:bodyPr>
            <a:normAutofit/>
          </a:bodyPr>
          <a:lstStyle/>
          <a:p>
            <a:r>
              <a:rPr lang="pl-PL" dirty="0" smtClean="0"/>
              <a:t>Pogląd Fizykalny (F)</a:t>
            </a:r>
            <a:endParaRPr lang="en-GB" dirty="0"/>
          </a:p>
        </p:txBody>
      </p:sp>
      <p:sp>
        <p:nvSpPr>
          <p:cNvPr id="34" name="Elipsa 33"/>
          <p:cNvSpPr/>
          <p:nvPr/>
        </p:nvSpPr>
        <p:spPr>
          <a:xfrm>
            <a:off x="3670191" y="2060804"/>
            <a:ext cx="137188" cy="109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Łącznik prosty ze strzałką 34"/>
          <p:cNvCxnSpPr/>
          <p:nvPr/>
        </p:nvCxnSpPr>
        <p:spPr>
          <a:xfrm>
            <a:off x="3879387" y="2116776"/>
            <a:ext cx="221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Elipsa 35"/>
          <p:cNvSpPr/>
          <p:nvPr/>
        </p:nvSpPr>
        <p:spPr>
          <a:xfrm>
            <a:off x="4404744" y="1975480"/>
            <a:ext cx="137188" cy="109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Łącznik prosty ze strzałką 36"/>
          <p:cNvCxnSpPr/>
          <p:nvPr/>
        </p:nvCxnSpPr>
        <p:spPr>
          <a:xfrm flipH="1">
            <a:off x="4188791" y="2099502"/>
            <a:ext cx="195246" cy="187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Dowolny kształt 37"/>
          <p:cNvSpPr/>
          <p:nvPr/>
        </p:nvSpPr>
        <p:spPr>
          <a:xfrm>
            <a:off x="3498866" y="1715149"/>
            <a:ext cx="1348592" cy="187453"/>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319" h="739254">
                <a:moveTo>
                  <a:pt x="0" y="711958"/>
                </a:moveTo>
                <a:cubicBezTo>
                  <a:pt x="129653" y="363940"/>
                  <a:pt x="259307" y="15922"/>
                  <a:pt x="382137" y="15922"/>
                </a:cubicBezTo>
                <a:cubicBezTo>
                  <a:pt x="504967" y="15922"/>
                  <a:pt x="620973" y="711958"/>
                  <a:pt x="736979" y="711958"/>
                </a:cubicBezTo>
                <a:cubicBezTo>
                  <a:pt x="852985" y="711958"/>
                  <a:pt x="959892" y="15922"/>
                  <a:pt x="1078173" y="15922"/>
                </a:cubicBezTo>
                <a:cubicBezTo>
                  <a:pt x="1196454" y="15922"/>
                  <a:pt x="1326108" y="714232"/>
                  <a:pt x="1446663" y="711958"/>
                </a:cubicBezTo>
                <a:cubicBezTo>
                  <a:pt x="1567218" y="709684"/>
                  <a:pt x="1680949" y="0"/>
                  <a:pt x="1801504" y="2275"/>
                </a:cubicBezTo>
                <a:cubicBezTo>
                  <a:pt x="1922059" y="4550"/>
                  <a:pt x="2049439" y="723332"/>
                  <a:pt x="2169994" y="725606"/>
                </a:cubicBezTo>
                <a:cubicBezTo>
                  <a:pt x="2290549" y="727881"/>
                  <a:pt x="2406556" y="20471"/>
                  <a:pt x="2524836" y="15922"/>
                </a:cubicBezTo>
                <a:cubicBezTo>
                  <a:pt x="2643116" y="11373"/>
                  <a:pt x="2756848" y="698310"/>
                  <a:pt x="2879678" y="698310"/>
                </a:cubicBezTo>
                <a:cubicBezTo>
                  <a:pt x="3002508" y="698310"/>
                  <a:pt x="3138985" y="9098"/>
                  <a:pt x="3261815" y="15922"/>
                </a:cubicBezTo>
                <a:cubicBezTo>
                  <a:pt x="3384645" y="22746"/>
                  <a:pt x="3498377" y="739254"/>
                  <a:pt x="3616657" y="739254"/>
                </a:cubicBezTo>
                <a:cubicBezTo>
                  <a:pt x="3734937" y="739254"/>
                  <a:pt x="3850943" y="18197"/>
                  <a:pt x="3971498" y="15922"/>
                </a:cubicBezTo>
                <a:cubicBezTo>
                  <a:pt x="4092053" y="13647"/>
                  <a:pt x="4219433" y="725606"/>
                  <a:pt x="4339988" y="725606"/>
                </a:cubicBezTo>
                <a:cubicBezTo>
                  <a:pt x="4460543" y="725606"/>
                  <a:pt x="4574275" y="18197"/>
                  <a:pt x="4694830" y="15922"/>
                </a:cubicBezTo>
                <a:cubicBezTo>
                  <a:pt x="4815385" y="13647"/>
                  <a:pt x="4939352" y="362802"/>
                  <a:pt x="5063319" y="71195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Łącznik prosty ze strzałką 38"/>
          <p:cNvCxnSpPr/>
          <p:nvPr/>
        </p:nvCxnSpPr>
        <p:spPr>
          <a:xfrm>
            <a:off x="4077983" y="1556792"/>
            <a:ext cx="221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Prostokąt 2"/>
          <p:cNvSpPr/>
          <p:nvPr/>
        </p:nvSpPr>
        <p:spPr>
          <a:xfrm>
            <a:off x="179512" y="3124601"/>
            <a:ext cx="8928992" cy="1754326"/>
          </a:xfrm>
          <a:prstGeom prst="rect">
            <a:avLst/>
          </a:prstGeom>
        </p:spPr>
        <p:txBody>
          <a:bodyPr wrap="square">
            <a:spAutoFit/>
          </a:bodyPr>
          <a:lstStyle/>
          <a:p>
            <a:r>
              <a:rPr lang="pl-PL" dirty="0">
                <a:solidFill>
                  <a:srgbClr val="000000"/>
                </a:solidFill>
                <a:latin typeface="Calibri" panose="020F0502020204030204" pitchFamily="34" charset="0"/>
              </a:rPr>
              <a:t>" </a:t>
            </a:r>
            <a:r>
              <a:rPr lang="pl-PL" dirty="0" smtClean="0">
                <a:solidFill>
                  <a:srgbClr val="000000"/>
                </a:solidFill>
                <a:latin typeface="Calibri" panose="020F0502020204030204" pitchFamily="34" charset="0"/>
              </a:rPr>
              <a:t>[…] niewprowadzający </a:t>
            </a:r>
            <a:r>
              <a:rPr lang="pl-PL" dirty="0">
                <a:solidFill>
                  <a:srgbClr val="000000"/>
                </a:solidFill>
                <a:latin typeface="Calibri" panose="020F0502020204030204" pitchFamily="34" charset="0"/>
              </a:rPr>
              <a:t>explicite do swoich wypowiedzi, czyli równań […] </a:t>
            </a:r>
            <a:r>
              <a:rPr lang="pl-PL" dirty="0" smtClean="0">
                <a:solidFill>
                  <a:srgbClr val="000000"/>
                </a:solidFill>
                <a:latin typeface="Calibri" panose="020F0502020204030204" pitchFamily="34" charset="0"/>
              </a:rPr>
              <a:t>obserwatora </a:t>
            </a:r>
            <a:r>
              <a:rPr lang="pl-PL" dirty="0">
                <a:solidFill>
                  <a:srgbClr val="000000"/>
                </a:solidFill>
                <a:latin typeface="Calibri" panose="020F0502020204030204" pitchFamily="34" charset="0"/>
              </a:rPr>
              <a:t>jako takiego pod żadną, choćby najbardziej niby abstrakcyjnie fizykalną, </a:t>
            </a:r>
            <a:r>
              <a:rPr lang="pl-PL" dirty="0" smtClean="0">
                <a:solidFill>
                  <a:srgbClr val="000000"/>
                </a:solidFill>
                <a:latin typeface="Calibri" panose="020F0502020204030204" pitchFamily="34" charset="0"/>
              </a:rPr>
              <a:t>postacią”</a:t>
            </a:r>
            <a:endParaRPr lang="pl-PL" dirty="0">
              <a:solidFill>
                <a:srgbClr val="000000"/>
              </a:solidFill>
              <a:latin typeface="Calibri" panose="020F0502020204030204" pitchFamily="34" charset="0"/>
            </a:endParaRPr>
          </a:p>
          <a:p>
            <a:r>
              <a:rPr lang="pl-PL" dirty="0">
                <a:solidFill>
                  <a:srgbClr val="000000"/>
                </a:solidFill>
                <a:latin typeface="Calibri" panose="020F0502020204030204" pitchFamily="34" charset="0"/>
              </a:rPr>
              <a:t>  </a:t>
            </a:r>
          </a:p>
          <a:p>
            <a:r>
              <a:rPr lang="pl-PL" dirty="0">
                <a:solidFill>
                  <a:srgbClr val="000000"/>
                </a:solidFill>
                <a:latin typeface="Calibri" panose="020F0502020204030204" pitchFamily="34" charset="0"/>
              </a:rPr>
              <a:t>"W czystym poglądzie fizykalnym, do którego pojęć sprowadzenie wszystkiego jest ideałem materialistów zwykłych i sublimowanych [..] nie może być miejsca na żadne przeżycia i jakości z których by się te przeżycia składały</a:t>
            </a:r>
            <a:r>
              <a:rPr lang="pl-PL" dirty="0" smtClean="0">
                <a:solidFill>
                  <a:srgbClr val="000000"/>
                </a:solidFill>
                <a:latin typeface="Calibri" panose="020F0502020204030204" pitchFamily="34" charset="0"/>
              </a:rPr>
              <a:t>.”</a:t>
            </a:r>
            <a:endParaRPr lang="pl-PL" dirty="0">
              <a:solidFill>
                <a:srgbClr val="000000"/>
              </a:solidFill>
              <a:effectLst/>
              <a:latin typeface="Calibri" panose="020F0502020204030204" pitchFamily="34" charset="0"/>
            </a:endParaRPr>
          </a:p>
        </p:txBody>
      </p:sp>
      <p:grpSp>
        <p:nvGrpSpPr>
          <p:cNvPr id="2" name="Grupa 1"/>
          <p:cNvGrpSpPr/>
          <p:nvPr/>
        </p:nvGrpSpPr>
        <p:grpSpPr>
          <a:xfrm>
            <a:off x="1876500" y="5703997"/>
            <a:ext cx="7491264" cy="1154003"/>
            <a:chOff x="1876500" y="5703997"/>
            <a:chExt cx="7491264" cy="1154003"/>
          </a:xfrm>
        </p:grpSpPr>
        <p:sp>
          <p:nvSpPr>
            <p:cNvPr id="47" name="Prostokąt 46"/>
            <p:cNvSpPr/>
            <p:nvPr/>
          </p:nvSpPr>
          <p:spPr>
            <a:xfrm>
              <a:off x="1876500" y="6488668"/>
              <a:ext cx="7491264" cy="369332"/>
            </a:xfrm>
            <a:prstGeom prst="rect">
              <a:avLst/>
            </a:prstGeom>
          </p:spPr>
          <p:txBody>
            <a:bodyPr wrap="square">
              <a:spAutoFit/>
            </a:bodyPr>
            <a:lstStyle/>
            <a:p>
              <a:r>
                <a:rPr lang="pl-PL" dirty="0">
                  <a:solidFill>
                    <a:srgbClr val="000000"/>
                  </a:solidFill>
                  <a:latin typeface="Calibri" panose="020F0502020204030204" pitchFamily="34" charset="0"/>
                </a:rPr>
                <a:t>S.I. Witkiewicz, </a:t>
              </a:r>
              <a:r>
                <a:rPr lang="pl-PL" i="1" dirty="0">
                  <a:solidFill>
                    <a:srgbClr val="000000"/>
                  </a:solidFill>
                  <a:latin typeface="Calibri" panose="020F0502020204030204" pitchFamily="34" charset="0"/>
                </a:rPr>
                <a:t>O zjawiskowości tzw. przedmiotu rzeczywistego i fizykalnego</a:t>
              </a:r>
              <a:endParaRPr lang="en-GB" dirty="0"/>
            </a:p>
          </p:txBody>
        </p:sp>
        <p:sp>
          <p:nvSpPr>
            <p:cNvPr id="8" name="Prostokąt 7"/>
            <p:cNvSpPr/>
            <p:nvPr/>
          </p:nvSpPr>
          <p:spPr>
            <a:xfrm>
              <a:off x="3203848" y="5703997"/>
              <a:ext cx="6042401" cy="646331"/>
            </a:xfrm>
            <a:prstGeom prst="rect">
              <a:avLst/>
            </a:prstGeom>
          </p:spPr>
          <p:txBody>
            <a:bodyPr wrap="square">
              <a:spAutoFit/>
            </a:bodyPr>
            <a:lstStyle/>
            <a:p>
              <a:r>
                <a:rPr lang="pl-PL" dirty="0" smtClean="0">
                  <a:solidFill>
                    <a:srgbClr val="000000"/>
                  </a:solidFill>
                  <a:latin typeface="Calibri" panose="020F0502020204030204" pitchFamily="34" charset="0"/>
                </a:rPr>
                <a:t>„[…] podstawowe </a:t>
              </a:r>
              <a:r>
                <a:rPr lang="pl-PL" dirty="0">
                  <a:solidFill>
                    <a:srgbClr val="000000"/>
                  </a:solidFill>
                  <a:latin typeface="Calibri" panose="020F0502020204030204" pitchFamily="34" charset="0"/>
                </a:rPr>
                <a:t>twierdzenie materializmu ordynarnego: </a:t>
              </a:r>
              <a:r>
                <a:rPr lang="pl-PL" dirty="0" smtClean="0">
                  <a:solidFill>
                    <a:srgbClr val="000000"/>
                  </a:solidFill>
                  <a:latin typeface="Calibri" panose="020F0502020204030204" pitchFamily="34" charset="0"/>
                </a:rPr>
                <a:t>Mózg </a:t>
              </a:r>
              <a:r>
                <a:rPr lang="pl-PL" dirty="0">
                  <a:solidFill>
                    <a:srgbClr val="000000"/>
                  </a:solidFill>
                  <a:latin typeface="Calibri" panose="020F0502020204030204" pitchFamily="34" charset="0"/>
                </a:rPr>
                <a:t>produkuje myśli, jak mocz produkują nerki"</a:t>
              </a:r>
              <a:endParaRPr lang="pl-PL" dirty="0">
                <a:solidFill>
                  <a:srgbClr val="000000"/>
                </a:solidFill>
                <a:effectLst/>
                <a:latin typeface="Calibri" panose="020F0502020204030204" pitchFamily="34" charset="0"/>
              </a:endParaRPr>
            </a:p>
          </p:txBody>
        </p:sp>
      </p:grpSp>
    </p:spTree>
    <p:extLst>
      <p:ext uri="{BB962C8B-B14F-4D97-AF65-F5344CB8AC3E}">
        <p14:creationId xmlns:p14="http://schemas.microsoft.com/office/powerpoint/2010/main" val="128226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44623"/>
            <a:ext cx="8229600" cy="1378059"/>
          </a:xfrm>
        </p:spPr>
        <p:txBody>
          <a:bodyPr>
            <a:normAutofit/>
          </a:bodyPr>
          <a:lstStyle/>
          <a:p>
            <a:r>
              <a:rPr lang="pl-PL" dirty="0" smtClean="0"/>
              <a:t>Rola obserwatora w Fizyce</a:t>
            </a:r>
            <a:br>
              <a:rPr lang="pl-PL" dirty="0" smtClean="0"/>
            </a:br>
            <a:endParaRPr lang="en-GB" sz="2700" dirty="0"/>
          </a:p>
        </p:txBody>
      </p:sp>
      <p:sp>
        <p:nvSpPr>
          <p:cNvPr id="7" name="Prostokąt 6"/>
          <p:cNvSpPr/>
          <p:nvPr/>
        </p:nvSpPr>
        <p:spPr>
          <a:xfrm>
            <a:off x="323528" y="4317813"/>
            <a:ext cx="8517632" cy="1754326"/>
          </a:xfrm>
          <a:prstGeom prst="rect">
            <a:avLst/>
          </a:prstGeom>
        </p:spPr>
        <p:txBody>
          <a:bodyPr wrap="square">
            <a:spAutoFit/>
          </a:bodyPr>
          <a:lstStyle/>
          <a:p>
            <a:r>
              <a:rPr lang="pl-PL" dirty="0" smtClean="0">
                <a:latin typeface="Calibri" panose="020F0502020204030204" pitchFamily="34" charset="0"/>
                <a:cs typeface="Calibri" panose="020F0502020204030204" pitchFamily="34" charset="0"/>
              </a:rPr>
              <a:t>W systemie Newtona, […] </a:t>
            </a:r>
            <a:r>
              <a:rPr lang="pl-PL" dirty="0">
                <a:latin typeface="Calibri" panose="020F0502020204030204" pitchFamily="34" charset="0"/>
                <a:cs typeface="Calibri" panose="020F0502020204030204" pitchFamily="34" charset="0"/>
              </a:rPr>
              <a:t>n</a:t>
            </a:r>
            <a:r>
              <a:rPr lang="pl-PL" dirty="0" smtClean="0">
                <a:latin typeface="Calibri" panose="020F0502020204030204" pitchFamily="34" charset="0"/>
                <a:cs typeface="Calibri" panose="020F0502020204030204" pitchFamily="34" charset="0"/>
              </a:rPr>
              <a:t>ie ma fizyki bez obserwatora  i bez mierzenia; ale nie ma też i wielości obserwatorów, jest jeden jedyny teoretyczny, którego ta jedyność sama jakby eliminuje: rozpływa się on w całości  Wszechświata jak jakieś panteistyczne bóstwo […]</a:t>
            </a:r>
          </a:p>
          <a:p>
            <a:endParaRPr lang="pl-PL" dirty="0" smtClean="0">
              <a:latin typeface="Calibri" panose="020F0502020204030204" pitchFamily="34" charset="0"/>
              <a:cs typeface="Calibri" panose="020F0502020204030204" pitchFamily="34" charset="0"/>
            </a:endParaRPr>
          </a:p>
          <a:p>
            <a:pPr algn="r"/>
            <a:r>
              <a:rPr lang="pl-PL" dirty="0" smtClean="0">
                <a:latin typeface="Calibri" panose="020F0502020204030204" pitchFamily="34" charset="0"/>
                <a:cs typeface="Calibri" panose="020F0502020204030204" pitchFamily="34" charset="0"/>
              </a:rPr>
              <a:t>S. I Witkiewicz, „O zjawiskowości tzw. przedmiotu rzeczywistego i fizykalnego </a:t>
            </a:r>
          </a:p>
          <a:p>
            <a:pPr algn="r"/>
            <a:r>
              <a:rPr lang="pl-PL" dirty="0" smtClean="0">
                <a:latin typeface="Calibri" panose="020F0502020204030204" pitchFamily="34" charset="0"/>
                <a:cs typeface="Calibri" panose="020F0502020204030204" pitchFamily="34" charset="0"/>
              </a:rPr>
              <a:t>jako jego części i o obserwatorze w równaniach fizyki”, </a:t>
            </a:r>
          </a:p>
        </p:txBody>
      </p:sp>
      <p:grpSp>
        <p:nvGrpSpPr>
          <p:cNvPr id="6" name="Grupa 5"/>
          <p:cNvGrpSpPr/>
          <p:nvPr/>
        </p:nvGrpSpPr>
        <p:grpSpPr>
          <a:xfrm>
            <a:off x="323528" y="885568"/>
            <a:ext cx="8301608" cy="3197186"/>
            <a:chOff x="323528" y="885568"/>
            <a:chExt cx="8301608" cy="3197186"/>
          </a:xfrm>
        </p:grpSpPr>
        <p:pic>
          <p:nvPicPr>
            <p:cNvPr id="4" name="Picture 2" descr="Znalezione obrazy dla zapytania new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187624"/>
              <a:ext cx="2612976" cy="2895130"/>
            </a:xfrm>
            <a:prstGeom prst="rect">
              <a:avLst/>
            </a:prstGeom>
            <a:noFill/>
            <a:extLst>
              <a:ext uri="{909E8E84-426E-40DD-AFC4-6F175D3DCCD1}">
                <a14:hiddenFill xmlns:a14="http://schemas.microsoft.com/office/drawing/2010/main">
                  <a:solidFill>
                    <a:srgbClr val="FFFFFF"/>
                  </a:solidFill>
                </a14:hiddenFill>
              </a:ext>
            </a:extLst>
          </p:spPr>
        </p:pic>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422683"/>
              <a:ext cx="3896093" cy="2499993"/>
            </a:xfrm>
            <a:prstGeom prst="rect">
              <a:avLst/>
            </a:prstGeom>
          </p:spPr>
        </p:pic>
        <p:sp>
          <p:nvSpPr>
            <p:cNvPr id="5" name="Prostokąt 4"/>
            <p:cNvSpPr/>
            <p:nvPr/>
          </p:nvSpPr>
          <p:spPr>
            <a:xfrm>
              <a:off x="323528" y="885568"/>
              <a:ext cx="3312125" cy="507831"/>
            </a:xfrm>
            <a:prstGeom prst="rect">
              <a:avLst/>
            </a:prstGeom>
          </p:spPr>
          <p:txBody>
            <a:bodyPr wrap="none">
              <a:spAutoFit/>
            </a:bodyPr>
            <a:lstStyle/>
            <a:p>
              <a:r>
                <a:rPr lang="pl-PL" sz="2700" b="1" dirty="0">
                  <a:solidFill>
                    <a:srgbClr val="464646"/>
                  </a:solidFill>
                  <a:effectLst>
                    <a:outerShdw blurRad="31750" dist="25400" dir="5400000" algn="tl" rotWithShape="0">
                      <a:srgbClr val="000000">
                        <a:alpha val="25000"/>
                      </a:srgbClr>
                    </a:outerShdw>
                  </a:effectLst>
                  <a:ea typeface="+mj-ea"/>
                  <a:cs typeface="+mj-cs"/>
                </a:rPr>
                <a:t>Witkacy vs Newton</a:t>
              </a:r>
              <a:endParaRPr lang="en-GB" dirty="0"/>
            </a:p>
          </p:txBody>
        </p:sp>
      </p:grpSp>
    </p:spTree>
    <p:extLst>
      <p:ext uri="{BB962C8B-B14F-4D97-AF65-F5344CB8AC3E}">
        <p14:creationId xmlns:p14="http://schemas.microsoft.com/office/powerpoint/2010/main" val="333167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44624"/>
            <a:ext cx="8229600" cy="1143000"/>
          </a:xfrm>
        </p:spPr>
        <p:txBody>
          <a:bodyPr>
            <a:normAutofit/>
          </a:bodyPr>
          <a:lstStyle/>
          <a:p>
            <a:r>
              <a:rPr lang="pl-PL" dirty="0" smtClean="0"/>
              <a:t>Rola obserwatora w Fizyce</a:t>
            </a:r>
            <a:br>
              <a:rPr lang="pl-PL" dirty="0" smtClean="0"/>
            </a:br>
            <a:r>
              <a:rPr lang="pl-PL" sz="2700" dirty="0" smtClean="0"/>
              <a:t>Witkacy vs Einstein</a:t>
            </a:r>
            <a:endParaRPr lang="en-GB" sz="2700" dirty="0"/>
          </a:p>
        </p:txBody>
      </p:sp>
      <p:sp>
        <p:nvSpPr>
          <p:cNvPr id="7" name="Prostokąt 6"/>
          <p:cNvSpPr/>
          <p:nvPr/>
        </p:nvSpPr>
        <p:spPr>
          <a:xfrm>
            <a:off x="323528" y="4077072"/>
            <a:ext cx="8517632" cy="1846659"/>
          </a:xfrm>
          <a:prstGeom prst="rect">
            <a:avLst/>
          </a:prstGeom>
        </p:spPr>
        <p:txBody>
          <a:bodyPr wrap="square">
            <a:spAutoFit/>
          </a:bodyPr>
          <a:lstStyle/>
          <a:p>
            <a:r>
              <a:rPr lang="pl-PL" sz="1600" dirty="0"/>
              <a:t>Podczas gdy u Newtona byłby właściwie tylko jeden układ odniesienia, a reszta byłaby </a:t>
            </a:r>
            <a:r>
              <a:rPr lang="pl-PL" dirty="0">
                <a:latin typeface="Calibri" panose="020F0502020204030204" pitchFamily="34" charset="0"/>
                <a:cs typeface="Calibri" panose="020F0502020204030204" pitchFamily="34" charset="0"/>
              </a:rPr>
              <a:t>istniała</a:t>
            </a:r>
            <a:r>
              <a:rPr lang="pl-PL" sz="1600" dirty="0"/>
              <a:t> tylko w stosunku do niego […], w teorii względności dostajemy ich wielość. […] Obserwator wszedł w same równania fizyki zapoczątkowując tym wejściem </a:t>
            </a:r>
            <a:r>
              <a:rPr lang="pl-PL" sz="1600" dirty="0" err="1"/>
              <a:t>uoperacyjnienie</a:t>
            </a:r>
            <a:r>
              <a:rPr lang="pl-PL" sz="1600" dirty="0"/>
              <a:t> pojęć zasadniczych. </a:t>
            </a:r>
          </a:p>
          <a:p>
            <a:endParaRPr lang="pl-PL" sz="1600" dirty="0" smtClean="0"/>
          </a:p>
          <a:p>
            <a:pPr algn="r"/>
            <a:r>
              <a:rPr lang="pl-PL" sz="1600" dirty="0" smtClean="0"/>
              <a:t>S. I Witkiewicz, „O zjawiskowości tzw. przedmiotu rzeczywistego i fizykalnego </a:t>
            </a:r>
          </a:p>
          <a:p>
            <a:pPr algn="r"/>
            <a:r>
              <a:rPr lang="pl-PL" sz="1600" dirty="0" smtClean="0"/>
              <a:t>jako jego części i o obserwatorze w równaniach fizyki”, </a:t>
            </a: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84353"/>
            <a:ext cx="3600400" cy="2604835"/>
          </a:xfrm>
          <a:prstGeom prst="rect">
            <a:avLst/>
          </a:prstGeom>
        </p:spPr>
      </p:pic>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1127928"/>
            <a:ext cx="2372063" cy="2661260"/>
          </a:xfrm>
          <a:prstGeom prst="rect">
            <a:avLst/>
          </a:prstGeom>
        </p:spPr>
      </p:pic>
    </p:spTree>
    <p:extLst>
      <p:ext uri="{BB962C8B-B14F-4D97-AF65-F5344CB8AC3E}">
        <p14:creationId xmlns:p14="http://schemas.microsoft.com/office/powerpoint/2010/main" val="62680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44624"/>
            <a:ext cx="8229600" cy="1143000"/>
          </a:xfrm>
        </p:spPr>
        <p:txBody>
          <a:bodyPr>
            <a:normAutofit/>
          </a:bodyPr>
          <a:lstStyle/>
          <a:p>
            <a:r>
              <a:rPr lang="pl-PL" dirty="0" smtClean="0"/>
              <a:t>Rola obserwatora w Fizyce</a:t>
            </a:r>
            <a:br>
              <a:rPr lang="pl-PL" dirty="0" smtClean="0"/>
            </a:br>
            <a:r>
              <a:rPr lang="pl-PL" sz="2700" dirty="0" smtClean="0"/>
              <a:t>Witkacy, Heisenberg, Bohr, Schroedinger, </a:t>
            </a:r>
            <a:r>
              <a:rPr lang="pl-PL" sz="2700" dirty="0" err="1" smtClean="0"/>
              <a:t>Born</a:t>
            </a:r>
            <a:endParaRPr lang="en-GB" sz="2700" dirty="0"/>
          </a:p>
        </p:txBody>
      </p:sp>
      <p:sp>
        <p:nvSpPr>
          <p:cNvPr id="7" name="Prostokąt 6"/>
          <p:cNvSpPr/>
          <p:nvPr/>
        </p:nvSpPr>
        <p:spPr>
          <a:xfrm>
            <a:off x="395536" y="3488066"/>
            <a:ext cx="8517632" cy="2831544"/>
          </a:xfrm>
          <a:prstGeom prst="rect">
            <a:avLst/>
          </a:prstGeom>
        </p:spPr>
        <p:txBody>
          <a:bodyPr wrap="square">
            <a:spAutoFit/>
          </a:bodyPr>
          <a:lstStyle/>
          <a:p>
            <a:r>
              <a:rPr lang="pl-PL" sz="1600" dirty="0"/>
              <a:t>Jeszcze jaskrawiej występuje problem obserwatora w mikrofizyce w związku z </a:t>
            </a:r>
            <a:r>
              <a:rPr lang="pl-PL" sz="1600" dirty="0" err="1"/>
              <a:t>eksplisytnym</a:t>
            </a:r>
            <a:r>
              <a:rPr lang="pl-PL" sz="1600" dirty="0"/>
              <a:t> wymaganiem brania pod uwagę tylko tego co obserwowalne. […] obserwator nie tylko wślizgnął się tu </a:t>
            </a:r>
            <a:r>
              <a:rPr lang="pl-PL" sz="1600" dirty="0" smtClean="0"/>
              <a:t>[…], </a:t>
            </a:r>
            <a:r>
              <a:rPr lang="pl-PL" sz="1600" dirty="0"/>
              <a:t>on po prostu rozsiadł się w odnośnych równaniach jak w fotelach […]. Obserwator […] musi być przyjęty jako </a:t>
            </a:r>
            <a:r>
              <a:rPr lang="pl-PL" sz="1600" dirty="0" err="1"/>
              <a:t>zanawiasowy</a:t>
            </a:r>
            <a:r>
              <a:rPr lang="pl-PL" sz="1600" dirty="0"/>
              <a:t> element konieczny poglądu fizykalnego, który przez to traci swój charakter </a:t>
            </a:r>
            <a:r>
              <a:rPr lang="pl-PL" dirty="0" err="1">
                <a:latin typeface="Calibri" panose="020F0502020204030204" pitchFamily="34" charset="0"/>
                <a:cs typeface="Calibri" panose="020F0502020204030204" pitchFamily="34" charset="0"/>
              </a:rPr>
              <a:t>pseudoobiektywności</a:t>
            </a:r>
            <a:r>
              <a:rPr lang="pl-PL" sz="1600" dirty="0"/>
              <a:t> absolutnej […] Wróg czystego fizykalizmu, którego pozorne niegdyś pokonanie było złudnym tryumfem materializmu, znajduje się już wewnątrz fortecy.</a:t>
            </a:r>
          </a:p>
          <a:p>
            <a:endParaRPr lang="pl-PL" sz="1600" dirty="0" smtClean="0"/>
          </a:p>
          <a:p>
            <a:pPr algn="r"/>
            <a:r>
              <a:rPr lang="pl-PL" sz="1600" dirty="0" smtClean="0"/>
              <a:t>S. I Witkiewicz, „O zjawiskowości tzw. przedmiotu rzeczywistego i fizykalnego </a:t>
            </a:r>
          </a:p>
          <a:p>
            <a:pPr algn="r"/>
            <a:r>
              <a:rPr lang="pl-PL" sz="1600" dirty="0" smtClean="0"/>
              <a:t>jako jego części i o obserwatorze w równaniach fizyki”, </a:t>
            </a:r>
          </a:p>
        </p:txBody>
      </p:sp>
      <p:pic>
        <p:nvPicPr>
          <p:cNvPr id="11" name="Picture 20" descr="http://www.nobelprize.org/nobel_prizes/physics/laureates/1932/heisenberg.jpg"/>
          <p:cNvPicPr>
            <a:picLocks noChangeAspect="1" noChangeArrowheads="1"/>
          </p:cNvPicPr>
          <p:nvPr/>
        </p:nvPicPr>
        <p:blipFill>
          <a:blip r:embed="rId2" cstate="print"/>
          <a:srcRect/>
          <a:stretch>
            <a:fillRect/>
          </a:stretch>
        </p:blipFill>
        <p:spPr bwMode="auto">
          <a:xfrm>
            <a:off x="2152769" y="1309327"/>
            <a:ext cx="1422131" cy="1992739"/>
          </a:xfrm>
          <a:prstGeom prst="rect">
            <a:avLst/>
          </a:prstGeom>
          <a:noFill/>
        </p:spPr>
      </p:pic>
      <p:pic>
        <p:nvPicPr>
          <p:cNvPr id="12" name="Obraz 11"/>
          <p:cNvPicPr>
            <a:picLocks noChangeAspect="1"/>
          </p:cNvPicPr>
          <p:nvPr/>
        </p:nvPicPr>
        <p:blipFill>
          <a:blip r:embed="rId3"/>
          <a:stretch>
            <a:fillRect/>
          </a:stretch>
        </p:blipFill>
        <p:spPr>
          <a:xfrm>
            <a:off x="3808303" y="1423445"/>
            <a:ext cx="1295400" cy="1828800"/>
          </a:xfrm>
          <a:prstGeom prst="rect">
            <a:avLst/>
          </a:prstGeom>
        </p:spPr>
      </p:pic>
      <p:pic>
        <p:nvPicPr>
          <p:cNvPr id="13" name="Obraz 12"/>
          <p:cNvPicPr>
            <a:picLocks noChangeAspect="1"/>
          </p:cNvPicPr>
          <p:nvPr/>
        </p:nvPicPr>
        <p:blipFill>
          <a:blip r:embed="rId4"/>
          <a:stretch>
            <a:fillRect/>
          </a:stretch>
        </p:blipFill>
        <p:spPr>
          <a:xfrm>
            <a:off x="5337106" y="1362828"/>
            <a:ext cx="1384347" cy="1930800"/>
          </a:xfrm>
          <a:prstGeom prst="rect">
            <a:avLst/>
          </a:prstGeom>
        </p:spPr>
      </p:pic>
      <p:pic>
        <p:nvPicPr>
          <p:cNvPr id="14" name="Obraz 13"/>
          <p:cNvPicPr>
            <a:picLocks noChangeAspect="1"/>
          </p:cNvPicPr>
          <p:nvPr/>
        </p:nvPicPr>
        <p:blipFill>
          <a:blip r:embed="rId5"/>
          <a:stretch>
            <a:fillRect/>
          </a:stretch>
        </p:blipFill>
        <p:spPr>
          <a:xfrm>
            <a:off x="459855" y="1317766"/>
            <a:ext cx="1432816" cy="1937642"/>
          </a:xfrm>
          <a:prstGeom prst="rect">
            <a:avLst/>
          </a:prstGeom>
        </p:spPr>
      </p:pic>
      <p:pic>
        <p:nvPicPr>
          <p:cNvPr id="15" name="Obraz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4" y="1340768"/>
            <a:ext cx="1476863" cy="1901659"/>
          </a:xfrm>
          <a:prstGeom prst="rect">
            <a:avLst/>
          </a:prstGeom>
        </p:spPr>
      </p:pic>
    </p:spTree>
    <p:extLst>
      <p:ext uri="{BB962C8B-B14F-4D97-AF65-F5344CB8AC3E}">
        <p14:creationId xmlns:p14="http://schemas.microsoft.com/office/powerpoint/2010/main" val="37838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0" y="0"/>
            <a:ext cx="9144000" cy="1143000"/>
          </a:xfrm>
        </p:spPr>
        <p:txBody>
          <a:bodyPr>
            <a:normAutofit fontScale="90000"/>
          </a:bodyPr>
          <a:lstStyle/>
          <a:p>
            <a:r>
              <a:rPr lang="pl-PL" dirty="0" smtClean="0"/>
              <a:t>Ewolucja fizyki: odchodzenie od opisu „z zewnątrz” do opisu „od wewnątrz”</a:t>
            </a:r>
            <a:endParaRPr lang="en-US" dirty="0"/>
          </a:p>
        </p:txBody>
      </p:sp>
      <p:sp>
        <p:nvSpPr>
          <p:cNvPr id="2050" name="AutoShape 2" descr="Image result for arystoteles"/>
          <p:cNvSpPr>
            <a:spLocks noChangeAspect="1" noChangeArrowheads="1"/>
          </p:cNvSpPr>
          <p:nvPr/>
        </p:nvSpPr>
        <p:spPr bwMode="auto">
          <a:xfrm>
            <a:off x="155575" y="-433388"/>
            <a:ext cx="685800" cy="914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e result for arystoteles"/>
          <p:cNvSpPr>
            <a:spLocks noChangeAspect="1" noChangeArrowheads="1"/>
          </p:cNvSpPr>
          <p:nvPr/>
        </p:nvSpPr>
        <p:spPr bwMode="auto">
          <a:xfrm>
            <a:off x="155575" y="-433388"/>
            <a:ext cx="685800" cy="914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4" name="Grupa 33"/>
          <p:cNvGrpSpPr/>
          <p:nvPr/>
        </p:nvGrpSpPr>
        <p:grpSpPr>
          <a:xfrm>
            <a:off x="683568" y="1268760"/>
            <a:ext cx="7704856" cy="1098704"/>
            <a:chOff x="683568" y="1268760"/>
            <a:chExt cx="7704856" cy="1098704"/>
          </a:xfrm>
        </p:grpSpPr>
        <p:pic>
          <p:nvPicPr>
            <p:cNvPr id="2054" name="Picture 6" descr="https://encrypted-tbn3.gstatic.com/images?q=tbn:ANd9GcRs6Ri0gNfhBG41OZg46-TKGbxOzkvK-Y0MtKg58bXNS6zE6N5oyA"/>
            <p:cNvPicPr>
              <a:picLocks noChangeAspect="1" noChangeArrowheads="1"/>
            </p:cNvPicPr>
            <p:nvPr/>
          </p:nvPicPr>
          <p:blipFill>
            <a:blip r:embed="rId3" cstate="print"/>
            <a:srcRect/>
            <a:stretch>
              <a:fillRect/>
            </a:stretch>
          </p:blipFill>
          <p:spPr bwMode="auto">
            <a:xfrm>
              <a:off x="755576" y="1340768"/>
              <a:ext cx="648072" cy="865576"/>
            </a:xfrm>
            <a:prstGeom prst="rect">
              <a:avLst/>
            </a:prstGeom>
            <a:noFill/>
          </p:spPr>
        </p:pic>
        <p:sp>
          <p:nvSpPr>
            <p:cNvPr id="9" name="Prostokąt 8"/>
            <p:cNvSpPr/>
            <p:nvPr/>
          </p:nvSpPr>
          <p:spPr>
            <a:xfrm>
              <a:off x="683568" y="1268760"/>
              <a:ext cx="7704856" cy="108012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Prostokąt 6"/>
            <p:cNvSpPr/>
            <p:nvPr/>
          </p:nvSpPr>
          <p:spPr>
            <a:xfrm>
              <a:off x="1691680" y="1268760"/>
              <a:ext cx="2340705" cy="369332"/>
            </a:xfrm>
            <a:prstGeom prst="rect">
              <a:avLst/>
            </a:prstGeom>
          </p:spPr>
          <p:txBody>
            <a:bodyPr wrap="none">
              <a:spAutoFit/>
            </a:bodyPr>
            <a:lstStyle/>
            <a:p>
              <a:r>
                <a:rPr lang="pl-PL" b="1" dirty="0" smtClean="0"/>
                <a:t>Fizyka Arystotelesa</a:t>
              </a:r>
              <a:endParaRPr lang="en-US" b="1" dirty="0"/>
            </a:p>
          </p:txBody>
        </p:sp>
        <p:sp>
          <p:nvSpPr>
            <p:cNvPr id="8" name="Prostokąt 7"/>
            <p:cNvSpPr/>
            <p:nvPr/>
          </p:nvSpPr>
          <p:spPr>
            <a:xfrm>
              <a:off x="1691680" y="1628800"/>
              <a:ext cx="6696744" cy="738664"/>
            </a:xfrm>
            <a:prstGeom prst="rect">
              <a:avLst/>
            </a:prstGeom>
          </p:spPr>
          <p:txBody>
            <a:bodyPr wrap="square">
              <a:spAutoFit/>
            </a:bodyPr>
            <a:lstStyle/>
            <a:p>
              <a:r>
                <a:rPr lang="pl-PL" sz="1400" dirty="0" smtClean="0"/>
                <a:t>Ruch jako pojęcie absolutne. Prawa fizyki </a:t>
              </a:r>
              <a:r>
                <a:rPr lang="pl-PL" sz="1400" dirty="0" err="1" smtClean="0"/>
                <a:t>zdefniowane</a:t>
              </a:r>
              <a:r>
                <a:rPr lang="pl-PL" sz="1400" dirty="0" smtClean="0"/>
                <a:t> względem jedynie słusznego absolutnego układu odniesienia (Ziemia). Brak pojęcia układu odniesienia zależnego od obserwatora.</a:t>
              </a:r>
              <a:endParaRPr lang="en-US" sz="1400" dirty="0"/>
            </a:p>
          </p:txBody>
        </p:sp>
      </p:grpSp>
      <p:grpSp>
        <p:nvGrpSpPr>
          <p:cNvPr id="36" name="Grupa 35"/>
          <p:cNvGrpSpPr/>
          <p:nvPr/>
        </p:nvGrpSpPr>
        <p:grpSpPr>
          <a:xfrm>
            <a:off x="683568" y="2348880"/>
            <a:ext cx="7704856" cy="1386736"/>
            <a:chOff x="683568" y="2348880"/>
            <a:chExt cx="7704856" cy="1386736"/>
          </a:xfrm>
        </p:grpSpPr>
        <p:pic>
          <p:nvPicPr>
            <p:cNvPr id="2060" name="Picture 12" descr="http://micro.magnet.fsu.edu/optics/timeline/people/antiqueimages/galileo.jpg"/>
            <p:cNvPicPr>
              <a:picLocks noChangeAspect="1" noChangeArrowheads="1"/>
            </p:cNvPicPr>
            <p:nvPr/>
          </p:nvPicPr>
          <p:blipFill>
            <a:blip r:embed="rId4" cstate="print"/>
            <a:srcRect b="12037"/>
            <a:stretch>
              <a:fillRect/>
            </a:stretch>
          </p:blipFill>
          <p:spPr bwMode="auto">
            <a:xfrm>
              <a:off x="755576" y="2636912"/>
              <a:ext cx="710115" cy="980676"/>
            </a:xfrm>
            <a:prstGeom prst="rect">
              <a:avLst/>
            </a:prstGeom>
            <a:noFill/>
          </p:spPr>
        </p:pic>
        <p:cxnSp>
          <p:nvCxnSpPr>
            <p:cNvPr id="11" name="Łącznik prosty ze strzałką 10"/>
            <p:cNvCxnSpPr/>
            <p:nvPr/>
          </p:nvCxnSpPr>
          <p:spPr>
            <a:xfrm>
              <a:off x="4139952" y="2348880"/>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Prostokąt 16"/>
            <p:cNvSpPr/>
            <p:nvPr/>
          </p:nvSpPr>
          <p:spPr>
            <a:xfrm>
              <a:off x="683568" y="2636912"/>
              <a:ext cx="7704856" cy="1080120"/>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sp>
          <p:nvSpPr>
            <p:cNvPr id="18" name="Prostokąt 17"/>
            <p:cNvSpPr/>
            <p:nvPr/>
          </p:nvSpPr>
          <p:spPr>
            <a:xfrm>
              <a:off x="1691680" y="2636912"/>
              <a:ext cx="4597734" cy="369332"/>
            </a:xfrm>
            <a:prstGeom prst="rect">
              <a:avLst/>
            </a:prstGeom>
          </p:spPr>
          <p:txBody>
            <a:bodyPr wrap="none">
              <a:spAutoFit/>
            </a:bodyPr>
            <a:lstStyle/>
            <a:p>
              <a:r>
                <a:rPr lang="pl-PL" b="1" dirty="0" smtClean="0"/>
                <a:t>Fizyka klasyczna (Galileusz, Newton,…)</a:t>
              </a:r>
              <a:endParaRPr lang="en-US" b="1" dirty="0"/>
            </a:p>
          </p:txBody>
        </p:sp>
        <p:sp>
          <p:nvSpPr>
            <p:cNvPr id="19" name="Prostokąt 18"/>
            <p:cNvSpPr/>
            <p:nvPr/>
          </p:nvSpPr>
          <p:spPr>
            <a:xfrm>
              <a:off x="1691680" y="2996952"/>
              <a:ext cx="6696744" cy="738664"/>
            </a:xfrm>
            <a:prstGeom prst="rect">
              <a:avLst/>
            </a:prstGeom>
          </p:spPr>
          <p:txBody>
            <a:bodyPr wrap="square">
              <a:spAutoFit/>
            </a:bodyPr>
            <a:lstStyle/>
            <a:p>
              <a:r>
                <a:rPr lang="pl-PL" sz="1400" dirty="0" smtClean="0">
                  <a:solidFill>
                    <a:schemeClr val="accent2"/>
                  </a:solidFill>
                </a:rPr>
                <a:t>Ruch jako pojęcie względne zależne od obserwatora. </a:t>
              </a:r>
              <a:r>
                <a:rPr lang="pl-PL" sz="1400" dirty="0" smtClean="0"/>
                <a:t>Czas i przestrzeń - pojęcia absolutne. Obiekty fizyczne posiadające swoje cechy niezależne od obserwatora.</a:t>
              </a:r>
              <a:endParaRPr lang="en-US" sz="1400" dirty="0"/>
            </a:p>
          </p:txBody>
        </p:sp>
      </p:grpSp>
      <p:sp>
        <p:nvSpPr>
          <p:cNvPr id="2056" name="AutoShape 8" descr="data:image/jpeg;base64,/9j/4AAQSkZJRgABAQAAAQABAAD/2wCEAAkGBxQTEhQSExMWFBUUFBQUFxcUFBUUFhQXFhUXFhQWFBQYHSggGBolHBQUITEhJSkrLi4uFx8zODMsNygtLiwBCgoKDg0OFBAQFCwcFBwsLCwsLCwsLCwsLCwsLCwsLCwsLCwsLCwsLCsrKywsKyssNysrKyssKysrKysrKysrK//AABEIAPsAoAMBIgACEQEDEQH/xAAcAAABBQEBAQAAAAAAAAAAAAAAAwQFBgcCAQj/xAA9EAABAwIEBAQDBQcDBQEAAAABAAIDBBEFEiExBkFRcRMiYZEygbEHFCOhwUJSYnLR4fCCovEVNENTkjP/xAAYAQEBAQEBAAAAAAAAAAAAAAAAAgEDBP/EAB0RAQEBAQADAQEBAAAAAAAAAAABAhEDEjEhQVH/2gAMAwEAAhEDEQA/ANxQhCAQhCAQhIVNSGC5KBYlNZ69jdyqzi/Etrhqq1Tib3HUrnfIuZXmq4lY3ZRkvF4VLleSmz1z9631i9N4xCfU3FbTus1DV2xpW+1PWNfpcWY/mn7Xg7LIaapc3YqwYXxG5ps5VPIy5aAhMKDE2yDdP116gIQhAIQhAIQhAIQm1bUhjblLRxX1ojFyqJjWMueSAdF1jOKF7rDZQki8+t9dZOEZHEriya4hXCMXOp6KFm4neP8AxAD5qVLGkXqAHEbz+yBpfRdjG3c2ozieY1OWMVcbj+Xdg97JRvFjB8UZ9/0IQ4smVeFqiKbieF+mre9v0KmI3BwuDcFY05ocQdGd1e8FxkSCxOqztzUtR1RjdcK874m5a0ChQuBYqJGgc1NL0SuQQhCAQhCDmR9hdUniTFLnKFO8Q1+Rtlns0pc664+TX8XmOrqKxmu8KwsSTc6bjZKVlc4HJE3M7mTo1v8AU+ibz5IxmflMh3c61+zRyC5yOiF++B4OYDXbN5v1TKWEHy8vQ5hf0HJTzMPfMb65fRwAt8gpmk4fs0kgfUn+irjOqHDh5LRbUjQ291Nw0fwnYlv+X9lbhhWU3yt5bDfTdOXYUHbAC51/Rb6nsz+TDWZb2zEi7jcC1+l1FTYQ43JJt+7cOI7nYK/YngwAte2vIKu1cQZpkcQDc66D5c1lhKqNXQuj1Nx3TvBuIpIHfvN5tOx/opLEaRj257yNba97B/v5tFU6loDiAcw5HqsU1zDMRZOzMw9wd2906exZRgWJOikDgbf5stWhlD2tcNnAH3U1h3hFeY3jXRaTh1WJGgrKnsVm4VxOxykrrjX8RqL0heNdcL1dnMLiZ9gSu1FY9U5WFZbyNin8R1he8i6hWtTid1ySknuABcdgCSvNa7RVGVYDpHg+YHTS9hrrc6N+qcYBgTp3+NLd1zcZr6+qZUlGZJ/DFgHHO5ovZoPJarhdC1rRbSwA/wCFeZ1lvHFFhQboAB/nJSQoxfYepT2KG2pN+i7EGu3Y8l1459Rv3XfvvZdmnAGgufqpX7qdly/snGIHEqYZb2ufoOyzrianDSe/K9jdadXP305KlcSxZ2gWGx3+ijUXlmNUS51gbA3HTbsoaWMg/krRJTZZNdtb21sOqhsQgyuO1jqCDe4XJ0RoK0zgWv8AEhLDuw6dnf3CzJp1Vn4Eq8k4byd5Uo0ohcQSFjwV2Sm05WRNafglXnYFJKjcG1/7JV5C9UvY5UFUvi6t1srhO6wJWYcSVWaQqPJfxuTdjrprjsuSE/xED9UtTuTXiZv4H+ofqvO6mXBsYdJK+93AgfktIoByPP291lfBNRaZzeZcCfncLVWtAGoJ6Lvj4jSWY6wANr90uH7HomEMjdh9dUOkt5tL7WPqrQfuqVHyT3vfT6lcyVFhc2t2TQyuebMb+dgEa4qHkn/PdV7HmAN81tPML/mp+opyBckuPpt7c1nXHuIEWaOfuo1fxsioV9YRLmb1/wACiKixzEC1nH2KcSG+qaTP303suTqZqW4aky1MX87R7myiXbp5hMlpoz0e0/7gqGx5lw9q5CWaFDCmCT5JAtRpJMzQVkjjlcCtL4dqM0YXfx38c9Q6xWS0ZWT4jJeQrTOJZbRHssplfdx7qdmT2nKUxKLNC/0GYdxqkqcJaudaF/8AKVyrpFO4YiMMjpXW1ta7gNLq6jitwF7Nd0s8fQ20Wc0UrRM7OMwA0G4CcPmjlzOe8xsaL5Y4y4+mZ2gCuXjLGgUnGUckrWtaWuO+osph+JAWcT69ljhii3hkJd/GMpJ9CtFpadr6Rr8zrZNdASXW8wsVU1WWRI4rjkemut9SSA35JJnEoawZnNabaZbu/wBxssyizPc4tOVg3Jtz2+aUlbCzyl8zTv8AAC238pWe1b6rXiPHPO2fTbMfz0VOxnGvvJ8zA2wsLFJVVaNgWuHIgWPzbyQcHeYxLlIadtPzU22t5wwy2CZVQPupNrgCPz/VIwOYQWye/wDfksaiWRkmwFz6J0KV7C1xaQLi10vFOIiXRm52BOtkhSl0krbkuLnNGvqQFo2ENSrQu8q7bGoYZVTVdeC6i7bKo1TdFOcEy2cQuviqNpvjB9o1mLW3K0jjQ+RZxHum/pk8gXtfrGRyXkIXte38N1+mi51aq8L4eH1wDhoATbftdWIcPNYJGvaC11wSSW5he42BUNgEojq7nQO0v23+q0GCbW4F7fTuumZ+J0qFDwzcOc2MNiaDq4OJPYv77qxcSU7YKIsbbUBjeZJ5p/PXeI7w2tGQWDz1O5aOp2THiSEuaHv+FlyB0Vc5GdV7AcGBb4bmgh1ntv1tbkpPHcKhyZpWRyPaLDRzHdjl0KQwysyCPxW5GOIyOvq0n94equgq9APK4a3JA5clkk4W1mtDw6+RwcWNYzkALWaN/VPOJZGuGRvwt0bY79b3VsxKqztLLWBFvL5SAs84jhbG3Qkk33/sss42XqpVel0ybNY6tDh0S7hclJGKzvrZQtxKwEiwsOilOGaTNUxjo8H/AOdVHRxhxDjoOQ3J7LQODsGMYMrx5nfCOYB1JPqUotcbUquGFdXUBKoZonXCL7SW9UhKdCveGD+N8118f1G/iz8ZDyLOMmq0zi9vkWeMbqt39ZkrAuq63hm4v87fmiML2tA8N99sp+n/AAudWosQJqYwDe252Cv1ZiDYmk3FwPzVUwKjaA6Vx2Oh7bqToKXxn5n/AAjUX2/zRXGV1h2MTQNE0jBkc5zr3u7zbOI5BM+KONWy5WRjyADM7963IKfq8VijZfr5Btrppp0WeYtRskkLmOAHPawPpqlIVr+IjUeV+jR8IaLa8lcMFr3FrWT+U2Fncnd1GYTw/A1wD3AuBFx62BB7aqekEZaW7nzH+lvZbOlrzF6oxs01GvdUbFawyEAlWaZ+YFrzbQgetlS8QiLXaa2ufkp0Qg1jQTzF/nbqvIYhmIO3Xbsu6Jl7k/O+mnVcVhIGnJYpaeGOH8zhPKNB8De3NXLIsqwniyoh0uHt/deNu1lZqTjwH4oRf+F/9QssFzY1KZVWYONYtc0T29rFSlLxLTSf+TIf4xl/PZYHs2xXvDH/AO3zXk7wW3BBHUG49wlOEm3l+a6eP6jfxdOJo7xlZsRYlapjMd4ysvq22cVXkZl4HJviTZHsyxi5JsegHqUuGWsXczoOvfopCkh1B2HsAFEz1XVZoKctZ4Zsct+1z1RU4h4TC0cjy52B0UvIAJ35bnmb9lBVVAZJC22jjqqYg3h0vxgkA3sOfRLCig/9MwPW4t7K14dAyO9uQ37ckq6VpcSQLWt03Wcb1R5SGnMwuJGmvQDb2XWC4m5jwDrrcXO1+X1Vgxenbl8uh+W4VZfTWdo3ny5rGrPiha+5abEtDh6kcwq7TzNc8ZhcEi46g6FSj2B1gL3awNv0KhKyExyE20uLHlfcJSFMQofDcbbAkeun05KPqwMhdvcaEac+YUnXVDnM1sRa/fa/0ULHK4iSM2sLu7Hl7rGmMEeawA1V6wDhJ5aJHNFvUHX2TTg3BPEkFxcbu9AtOkis2zbAW29AqzOp1VdOA6WLWn5JhVcPRgXLQ3+Uk/krIM3O3yUHxnjJpYWtZYSynS9iWMG5A9tVVkZOoU07IHG8jmEnRjdHO/ic3YDur7wCMzr6/NY9g7i55JJJJuSTe59VuH2e09m3Tx/WbXaqZdpCy/GYPxS3lu4jpyHzWquCoHFFPkc4/vH6K9xOagoGue/MeZsNOSsww8NjcbXIbe1tb20TbAKNuhOuvt6norJNBudNvlbmskbazKnrACSdS7fqpCWRuUhjRmty5X3LioCte1sjyPhBdb30sU5patzRa9iTfTso6rhWUEAEm9tvXv0TOCNzycu99SNrepOyK6q8pG2ci9+XX5Lj/qVmRtjNszjcnmb6X7LAvWQm9r6AG9uvqmVNhxcbn4tDtsOp6KQaQ7bufXupWOPK0dLajqdwXHn2W86dM6LCAPNsDbW21/RQvEL2tcYiL6aacxvf2v8ANTOL4hZjddfTkP7krP8AHKlzjmJ8wN/yWVsIurtbn4W6b7lcYJTPmkytHxOGiinuJNvVax9n2BtbF4v7R2B9FknW28T+BYOKeOx1cbXKeuJ6elvT1KUc9o1JuRoBz7pKeqaBfQb26d11czete2GGSd3wxNLjmO5/ZA7lYZi2JSTyOllddztfQD90dAFdvtE4hD42U7HXu8veRt5QAxv5uKzzc2UavV5iy8MRXIX0DwbTZYh2WMcE0WZzR2W/YTBljA9FfjiN39PVXeK6PM26sSbV8GdhHorsTGa1XF1PRRHN+JKSbRsPw6bvdsOyr8n2oSy/htiDA7TMX3LRz5KE4+woxyONuZKqFI7zAnYbrjdV1mYvsOI5jowbaaXsbakL3Nrr89fr/RRFBVE2NgBbbmQP6lP2vdZ2XKcx+I627en9lLTfEqjblrYDncjcpq6Ozb766OPM9GDn3TWumF7XvrvyHZKVLycrnHQts0eg+ixqbwutPtr8ypaGsvcOO3zufQc1ABwjJG5FtQedr2XragZgL/6tg319VXU8dY1WC9t3EguOpyj0VUxFrS42cDv16/qpTGJBfXc6BvQdSq9WSXdcegWNgpagMcHOYHjoXFv5haBgH2hxQx5PAew2+IP8QexAIWaldArfhZ1pk3HjSSWNu4j1/VV/FeJJpfiJA6DT5KqZl4Sn6ch7i0eVwBIJyguym4F9QLjcpHD4cz02KsfDVCXOGiQrTPs6wy5BstbjbYAKtcGYb4cYNlZ13k5HG0IKELWM8+0jAfEYXAdVg9ZAWPI1X1lX0okYWnosF+0DhwxPLgNDdct5dMVW21QsANLgN+Q/5KXnxAFlyfQNBsPUntpoq04lpXhlJXN0PHVHmFhoPzSv3q9iT8IA9lF5l6HIJx9doSdS43PbnqlRiIsDfqT6kbBQHinZePkugfTy6m+pPO/Xoo5xXr3ri6AJXl0FC1gui6F0yO5QLUcGZy1bgDBMzgSNBZVDhnCC9wAHNb3wphAijGmqvE/qNVO0sOVoCWQhdXMIQhAKv8U4G2eM6aqwLwhB8vcU8PuhedCqu4L6d4u4XbO0kDXssK4j4cfC43B9lw1njrnXVWXi7kjIXCxYC9K8Qg8sheoQeWQAvV2xhKDhjbqewfDC4jS6MJwkvIsFrvBfCNrOcFWc9TrXDzgbhnIA5wWhsbYWXFPAGCwSq7RxCEIQCEIQCEIQeEKv8Q8NRztOmqsKEHz9xPwM+MktaSFRazCnMOxX1nVUbXizgFU8Z4GjkuQFzuP8XNvmx0ZHJcZVr+J/Zu4fCPyUFP8AZ/KP2T7KPWr9oz3KvRGSr7HwFL+4fZS1D9nkh3Fk9ae0ZtT4e5x2VqwPhZ8hHlPstNwf7PmtsXBXTD8FjiGgVzH+ou1V4X4MbGAXDVXmCANFgEoAvV0QEIQgEIQgEIQgEIQgFEcQY6KbwmiN80szyyKKPKHPIGZxLnENa0DUknpzKl1AcTYJJM+nqIHtZPTOeWeI0uje2QBskbwCCAcrTcHQtCDyj4oZ4cj6qN9F4T2xu8ewY4utlMUgOWQG/LXqAkcT4zgiLcv4rX0stU17HxiNzI3MaRne4NBOcak20Oyr9NwRVsa8ioja6WeKQxNdP4bY4mSNLGSOe6RriZWuLm2+AdUkfs5k+6sg8eP8OhqaPNldYmaRjmvtysGWt6oLSziymvUCVwhbTyshc6RzQ17nxtlAj110d+RTisx2ij8MyVMDRMA6MmRlntNgHNN7FtyBfbUKrYlwNK6Z1QyZhd96FQxhdIwEfdW07ml8ZDg67bgjkSOaSfwBLHG6KCSACeiZRyh7ZXCMMLzngzPJt53eVxOuU30QW3iDEY6VrD4TpZJXiKKKO2eR5BdYFxAAAa4kk2ACQoOIG5ZjVQPovALczpy3w3B/wmOZpLX6i1twSNNQvMe4fdJHS+BKGTUb2vidK3OxxEZic2UAgkOa46gg3sq9FwdVgVLxPEySd9O4RMMxja2KRz5Bnkc5zXPzWzNAtyQWGs4wgZ4RjImbLDVTNfG9mS1KGGRpc4gA3eBrtY3sim4wpy6cSHwWwMpnufI5mR33lrnRtYQfMfLb1uLXVdi4AlETYzNHdseJtJ85/wC+LHNN3Ek5S0gkkk9UVXAcjn+K2aMua6hext5GAmlglheC9hzNuJrgjYgXugt8WOxPmhijLZGzQvmZIySMtLWuaNG5szvi3AI6qWCp/D3B7qeWllzMAhp6iN7WeJZz55WyFzDI5xDbtOhPNXBAIQhAIQhAIQhAIQhAIQhBTqqF02LSxuc6PJh48F7LZ2GaYiZ8ZcCA7yRi9uip1bQNGFtgdII4hitU176iOSdhYyect8ctINiWt8xOp7rVpqGMzRzFv4jGSMa65ByvLS5pA0Iu1p12snZaDodUGDV88lqWZ9NEGspIjTU5jqB4j2znM2jLHZopHeQ63IBboQrTX1NZ/wBbpnyU02QGqigGeHwjG1rPxdHkhziSTmtpkAFw5agQvUGd8Z000raKeZr4nsr6NvgMlEkVjUNvK+zQXOttfQd9VEUb5I8Yke6JksxqZ2taGzNqGw/d80b/ABc3hmAloYGkWzOJvda2vLIMXoah7ZcUficFQBLS075mtezynNLkhhMTychvlA30dmtfV9gDI2x0MsDm53Yo60UTXtjgbNC4y08edrSWBrWvOli5pPoNbTOpomPlikc27os5YST5S4BpNr2vbS52ubblA7C9QEIBCEIBCEIP/9k="/>
          <p:cNvSpPr>
            <a:spLocks noChangeAspect="1" noChangeArrowheads="1"/>
          </p:cNvSpPr>
          <p:nvPr/>
        </p:nvSpPr>
        <p:spPr bwMode="auto">
          <a:xfrm>
            <a:off x="155575" y="-1431925"/>
            <a:ext cx="1905000" cy="2990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data:image/jpeg;base64,/9j/4AAQSkZJRgABAQAAAQABAAD/2wCEAAkGBxQTEhQSExMWFBUUFBQUFxcUFBUUFhQXFhUXFhQWFBQYHSggGBolHBQUITEhJSkrLi4uFx8zODMsNygtLiwBCgoKDg0OFBAQFCwcFBwsLCwsLCwsLCwsLCwsLCwsLCwsLCwsLCwsLCsrKywsKyssNysrKyssKysrKysrKysrK//AABEIAPsAoAMBIgACEQEDEQH/xAAcAAABBQEBAQAAAAAAAAAAAAAAAwQFBgcCAQj/xAA9EAABAwIEBAQDBQcDBQEAAAABAAIDBBEFEiExBkFRcRMiYZEygbEHFCOhwUJSYnLR4fCCovEVNENTkjP/xAAYAQEBAQEBAAAAAAAAAAAAAAAAAgEDBP/EAB0RAQEBAQADAQEBAAAAAAAAAAABAhEDEjEhQVH/2gAMAwEAAhEDEQA/ANxQhCAQhCAQhIVNSGC5KBYlNZ69jdyqzi/Etrhqq1Tib3HUrnfIuZXmq4lY3ZRkvF4VLleSmz1z9631i9N4xCfU3FbTus1DV2xpW+1PWNfpcWY/mn7Xg7LIaapc3YqwYXxG5ps5VPIy5aAhMKDE2yDdP116gIQhAIQhAIQhAIQm1bUhjblLRxX1ojFyqJjWMueSAdF1jOKF7rDZQki8+t9dZOEZHEriya4hXCMXOp6KFm4neP8AxAD5qVLGkXqAHEbz+yBpfRdjG3c2ozieY1OWMVcbj+Xdg97JRvFjB8UZ9/0IQ4smVeFqiKbieF+mre9v0KmI3BwuDcFY05ocQdGd1e8FxkSCxOqztzUtR1RjdcK874m5a0ChQuBYqJGgc1NL0SuQQhCAQhCDmR9hdUniTFLnKFO8Q1+Rtlns0pc664+TX8XmOrqKxmu8KwsSTc6bjZKVlc4HJE3M7mTo1v8AU+ibz5IxmflMh3c61+zRyC5yOiF++B4OYDXbN5v1TKWEHy8vQ5hf0HJTzMPfMb65fRwAt8gpmk4fs0kgfUn+irjOqHDh5LRbUjQ291Nw0fwnYlv+X9lbhhWU3yt5bDfTdOXYUHbAC51/Rb6nsz+TDWZb2zEi7jcC1+l1FTYQ43JJt+7cOI7nYK/YngwAte2vIKu1cQZpkcQDc66D5c1lhKqNXQuj1Nx3TvBuIpIHfvN5tOx/opLEaRj257yNba97B/v5tFU6loDiAcw5HqsU1zDMRZOzMw9wd2906exZRgWJOikDgbf5stWhlD2tcNnAH3U1h3hFeY3jXRaTh1WJGgrKnsVm4VxOxykrrjX8RqL0heNdcL1dnMLiZ9gSu1FY9U5WFZbyNin8R1he8i6hWtTid1ySknuABcdgCSvNa7RVGVYDpHg+YHTS9hrrc6N+qcYBgTp3+NLd1zcZr6+qZUlGZJ/DFgHHO5ovZoPJarhdC1rRbSwA/wCFeZ1lvHFFhQboAB/nJSQoxfYepT2KG2pN+i7EGu3Y8l1459Rv3XfvvZdmnAGgufqpX7qdly/snGIHEqYZb2ufoOyzrianDSe/K9jdadXP305KlcSxZ2gWGx3+ijUXlmNUS51gbA3HTbsoaWMg/krRJTZZNdtb21sOqhsQgyuO1jqCDe4XJ0RoK0zgWv8AEhLDuw6dnf3CzJp1Vn4Eq8k4byd5Uo0ohcQSFjwV2Sm05WRNafglXnYFJKjcG1/7JV5C9UvY5UFUvi6t1srhO6wJWYcSVWaQqPJfxuTdjrprjsuSE/xED9UtTuTXiZv4H+ofqvO6mXBsYdJK+93AgfktIoByPP291lfBNRaZzeZcCfncLVWtAGoJ6Lvj4jSWY6wANr90uH7HomEMjdh9dUOkt5tL7WPqrQfuqVHyT3vfT6lcyVFhc2t2TQyuebMb+dgEa4qHkn/PdV7HmAN81tPML/mp+opyBckuPpt7c1nXHuIEWaOfuo1fxsioV9YRLmb1/wACiKixzEC1nH2KcSG+qaTP303suTqZqW4aky1MX87R7myiXbp5hMlpoz0e0/7gqGx5lw9q5CWaFDCmCT5JAtRpJMzQVkjjlcCtL4dqM0YXfx38c9Q6xWS0ZWT4jJeQrTOJZbRHssplfdx7qdmT2nKUxKLNC/0GYdxqkqcJaudaF/8AKVyrpFO4YiMMjpXW1ta7gNLq6jitwF7Nd0s8fQ20Wc0UrRM7OMwA0G4CcPmjlzOe8xsaL5Y4y4+mZ2gCuXjLGgUnGUckrWtaWuO+osph+JAWcT69ljhii3hkJd/GMpJ9CtFpadr6Rr8zrZNdASXW8wsVU1WWRI4rjkemut9SSA35JJnEoawZnNabaZbu/wBxssyizPc4tOVg3Jtz2+aUlbCzyl8zTv8AAC238pWe1b6rXiPHPO2fTbMfz0VOxnGvvJ8zA2wsLFJVVaNgWuHIgWPzbyQcHeYxLlIadtPzU22t5wwy2CZVQPupNrgCPz/VIwOYQWye/wDfksaiWRkmwFz6J0KV7C1xaQLi10vFOIiXRm52BOtkhSl0krbkuLnNGvqQFo2ENSrQu8q7bGoYZVTVdeC6i7bKo1TdFOcEy2cQuviqNpvjB9o1mLW3K0jjQ+RZxHum/pk8gXtfrGRyXkIXte38N1+mi51aq8L4eH1wDhoATbftdWIcPNYJGvaC11wSSW5he42BUNgEojq7nQO0v23+q0GCbW4F7fTuumZ+J0qFDwzcOc2MNiaDq4OJPYv77qxcSU7YKIsbbUBjeZJ5p/PXeI7w2tGQWDz1O5aOp2THiSEuaHv+FlyB0Vc5GdV7AcGBb4bmgh1ntv1tbkpPHcKhyZpWRyPaLDRzHdjl0KQwysyCPxW5GOIyOvq0n94equgq9APK4a3JA5clkk4W1mtDw6+RwcWNYzkALWaN/VPOJZGuGRvwt0bY79b3VsxKqztLLWBFvL5SAs84jhbG3Qkk33/sss42XqpVel0ybNY6tDh0S7hclJGKzvrZQtxKwEiwsOilOGaTNUxjo8H/AOdVHRxhxDjoOQ3J7LQODsGMYMrx5nfCOYB1JPqUotcbUquGFdXUBKoZonXCL7SW9UhKdCveGD+N8118f1G/iz8ZDyLOMmq0zi9vkWeMbqt39ZkrAuq63hm4v87fmiML2tA8N99sp+n/AAudWosQJqYwDe252Cv1ZiDYmk3FwPzVUwKjaA6Vx2Oh7bqToKXxn5n/AAjUX2/zRXGV1h2MTQNE0jBkc5zr3u7zbOI5BM+KONWy5WRjyADM7963IKfq8VijZfr5Btrppp0WeYtRskkLmOAHPawPpqlIVr+IjUeV+jR8IaLa8lcMFr3FrWT+U2Fncnd1GYTw/A1wD3AuBFx62BB7aqekEZaW7nzH+lvZbOlrzF6oxs01GvdUbFawyEAlWaZ+YFrzbQgetlS8QiLXaa2ufkp0Qg1jQTzF/nbqvIYhmIO3Xbsu6Jl7k/O+mnVcVhIGnJYpaeGOH8zhPKNB8De3NXLIsqwniyoh0uHt/deNu1lZqTjwH4oRf+F/9QssFzY1KZVWYONYtc0T29rFSlLxLTSf+TIf4xl/PZYHs2xXvDH/AO3zXk7wW3BBHUG49wlOEm3l+a6eP6jfxdOJo7xlZsRYlapjMd4ysvq22cVXkZl4HJviTZHsyxi5JsegHqUuGWsXczoOvfopCkh1B2HsAFEz1XVZoKctZ4Zsct+1z1RU4h4TC0cjy52B0UvIAJ35bnmb9lBVVAZJC22jjqqYg3h0vxgkA3sOfRLCig/9MwPW4t7K14dAyO9uQ37ckq6VpcSQLWt03Wcb1R5SGnMwuJGmvQDb2XWC4m5jwDrrcXO1+X1Vgxenbl8uh+W4VZfTWdo3ny5rGrPiha+5abEtDh6kcwq7TzNc8ZhcEi46g6FSj2B1gL3awNv0KhKyExyE20uLHlfcJSFMQofDcbbAkeun05KPqwMhdvcaEac+YUnXVDnM1sRa/fa/0ULHK4iSM2sLu7Hl7rGmMEeawA1V6wDhJ5aJHNFvUHX2TTg3BPEkFxcbu9AtOkis2zbAW29AqzOp1VdOA6WLWn5JhVcPRgXLQ3+Uk/krIM3O3yUHxnjJpYWtZYSynS9iWMG5A9tVVkZOoU07IHG8jmEnRjdHO/ic3YDur7wCMzr6/NY9g7i55JJJJuSTe59VuH2e09m3Tx/WbXaqZdpCy/GYPxS3lu4jpyHzWquCoHFFPkc4/vH6K9xOagoGue/MeZsNOSsww8NjcbXIbe1tb20TbAKNuhOuvt6norJNBudNvlbmskbazKnrACSdS7fqpCWRuUhjRmty5X3LioCte1sjyPhBdb30sU5patzRa9iTfTso6rhWUEAEm9tvXv0TOCNzycu99SNrepOyK6q8pG2ci9+XX5Lj/qVmRtjNszjcnmb6X7LAvWQm9r6AG9uvqmVNhxcbn4tDtsOp6KQaQ7bufXupWOPK0dLajqdwXHn2W86dM6LCAPNsDbW21/RQvEL2tcYiL6aacxvf2v8ANTOL4hZjddfTkP7krP8AHKlzjmJ8wN/yWVsIurtbn4W6b7lcYJTPmkytHxOGiinuJNvVax9n2BtbF4v7R2B9FknW28T+BYOKeOx1cbXKeuJ6elvT1KUc9o1JuRoBz7pKeqaBfQb26d11czete2GGSd3wxNLjmO5/ZA7lYZi2JSTyOllddztfQD90dAFdvtE4hD42U7HXu8veRt5QAxv5uKzzc2UavV5iy8MRXIX0DwbTZYh2WMcE0WZzR2W/YTBljA9FfjiN39PVXeK6PM26sSbV8GdhHorsTGa1XF1PRRHN+JKSbRsPw6bvdsOyr8n2oSy/htiDA7TMX3LRz5KE4+woxyONuZKqFI7zAnYbrjdV1mYvsOI5jowbaaXsbakL3Nrr89fr/RRFBVE2NgBbbmQP6lP2vdZ2XKcx+I627en9lLTfEqjblrYDncjcpq6Ozb766OPM9GDn3TWumF7XvrvyHZKVLycrnHQts0eg+ixqbwutPtr8ypaGsvcOO3zufQc1ABwjJG5FtQedr2XragZgL/6tg319VXU8dY1WC9t3EguOpyj0VUxFrS42cDv16/qpTGJBfXc6BvQdSq9WSXdcegWNgpagMcHOYHjoXFv5haBgH2hxQx5PAew2+IP8QexAIWaldArfhZ1pk3HjSSWNu4j1/VV/FeJJpfiJA6DT5KqZl4Sn6ch7i0eVwBIJyguym4F9QLjcpHD4cz02KsfDVCXOGiQrTPs6wy5BstbjbYAKtcGYb4cYNlZ13k5HG0IKELWM8+0jAfEYXAdVg9ZAWPI1X1lX0okYWnosF+0DhwxPLgNDdct5dMVW21QsANLgN+Q/5KXnxAFlyfQNBsPUntpoq04lpXhlJXN0PHVHmFhoPzSv3q9iT8IA9lF5l6HIJx9doSdS43PbnqlRiIsDfqT6kbBQHinZePkugfTy6m+pPO/Xoo5xXr3ri6AJXl0FC1gui6F0yO5QLUcGZy1bgDBMzgSNBZVDhnCC9wAHNb3wphAijGmqvE/qNVO0sOVoCWQhdXMIQhAKv8U4G2eM6aqwLwhB8vcU8PuhedCqu4L6d4u4XbO0kDXssK4j4cfC43B9lw1njrnXVWXi7kjIXCxYC9K8Qg8sheoQeWQAvV2xhKDhjbqewfDC4jS6MJwkvIsFrvBfCNrOcFWc9TrXDzgbhnIA5wWhsbYWXFPAGCwSq7RxCEIQCEIQCEIQeEKv8Q8NRztOmqsKEHz9xPwM+MktaSFRazCnMOxX1nVUbXizgFU8Z4GjkuQFzuP8XNvmx0ZHJcZVr+J/Zu4fCPyUFP8AZ/KP2T7KPWr9oz3KvRGSr7HwFL+4fZS1D9nkh3Fk9ae0ZtT4e5x2VqwPhZ8hHlPstNwf7PmtsXBXTD8FjiGgVzH+ou1V4X4MbGAXDVXmCANFgEoAvV0QEIQgEIQgEIQgEIQgFEcQY6KbwmiN80szyyKKPKHPIGZxLnENa0DUknpzKl1AcTYJJM+nqIHtZPTOeWeI0uje2QBskbwCCAcrTcHQtCDyj4oZ4cj6qN9F4T2xu8ewY4utlMUgOWQG/LXqAkcT4zgiLcv4rX0stU17HxiNzI3MaRne4NBOcak20Oyr9NwRVsa8ioja6WeKQxNdP4bY4mSNLGSOe6RriZWuLm2+AdUkfs5k+6sg8eP8OhqaPNldYmaRjmvtysGWt6oLSziymvUCVwhbTyshc6RzQ17nxtlAj110d+RTisx2ij8MyVMDRMA6MmRlntNgHNN7FtyBfbUKrYlwNK6Z1QyZhd96FQxhdIwEfdW07ml8ZDg67bgjkSOaSfwBLHG6KCSACeiZRyh7ZXCMMLzngzPJt53eVxOuU30QW3iDEY6VrD4TpZJXiKKKO2eR5BdYFxAAAa4kk2ACQoOIG5ZjVQPovALczpy3w3B/wmOZpLX6i1twSNNQvMe4fdJHS+BKGTUb2vidK3OxxEZic2UAgkOa46gg3sq9FwdVgVLxPEySd9O4RMMxja2KRz5Bnkc5zXPzWzNAtyQWGs4wgZ4RjImbLDVTNfG9mS1KGGRpc4gA3eBrtY3sim4wpy6cSHwWwMpnufI5mR33lrnRtYQfMfLb1uLXVdi4AlETYzNHdseJtJ85/wC+LHNN3Ek5S0gkkk9UVXAcjn+K2aMua6hext5GAmlglheC9hzNuJrgjYgXugt8WOxPmhijLZGzQvmZIySMtLWuaNG5szvi3AI6qWCp/D3B7qeWllzMAhp6iN7WeJZz55WyFzDI5xDbtOhPNXBAIQhAIQhAIQhAIQhAIQhBTqqF02LSxuc6PJh48F7LZ2GaYiZ8ZcCA7yRi9uip1bQNGFtgdII4hitU176iOSdhYyect8ctINiWt8xOp7rVpqGMzRzFv4jGSMa65ByvLS5pA0Iu1p12snZaDodUGDV88lqWZ9NEGspIjTU5jqB4j2znM2jLHZopHeQ63IBboQrTX1NZ/wBbpnyU02QGqigGeHwjG1rPxdHkhziSTmtpkAFw5agQvUGd8Z000raKeZr4nsr6NvgMlEkVjUNvK+zQXOttfQd9VEUb5I8Yke6JksxqZ2taGzNqGw/d80b/ABc3hmAloYGkWzOJvda2vLIMXoah7ZcUficFQBLS075mtezynNLkhhMTychvlA30dmtfV9gDI2x0MsDm53Yo60UTXtjgbNC4y08edrSWBrWvOli5pPoNbTOpomPlikc27os5YST5S4BpNr2vbS52ubblA7C9QEIBCEIBCEIP/9k="/>
          <p:cNvSpPr>
            <a:spLocks noChangeAspect="1" noChangeArrowheads="1"/>
          </p:cNvSpPr>
          <p:nvPr/>
        </p:nvSpPr>
        <p:spPr bwMode="auto">
          <a:xfrm>
            <a:off x="155575" y="-1431925"/>
            <a:ext cx="1905000" cy="29908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7" name="Grupa 36"/>
          <p:cNvGrpSpPr/>
          <p:nvPr/>
        </p:nvGrpSpPr>
        <p:grpSpPr>
          <a:xfrm>
            <a:off x="683568" y="3744416"/>
            <a:ext cx="7704856" cy="1440160"/>
            <a:chOff x="683568" y="3744416"/>
            <a:chExt cx="7704856" cy="1440160"/>
          </a:xfrm>
        </p:grpSpPr>
        <p:pic>
          <p:nvPicPr>
            <p:cNvPr id="2062" name="Picture 14" descr="https://encrypted-tbn0.gstatic.com/images?q=tbn:ANd9GcTsIJMnVkG-xeDYB8wq96pDCtg-TU_H02a1zNFXAMxkEtvQF0__"/>
            <p:cNvPicPr>
              <a:picLocks noChangeAspect="1" noChangeArrowheads="1"/>
            </p:cNvPicPr>
            <p:nvPr/>
          </p:nvPicPr>
          <p:blipFill>
            <a:blip r:embed="rId5" cstate="print"/>
            <a:srcRect l="14998" r="14998"/>
            <a:stretch>
              <a:fillRect/>
            </a:stretch>
          </p:blipFill>
          <p:spPr bwMode="auto">
            <a:xfrm>
              <a:off x="683568" y="4104456"/>
              <a:ext cx="856935" cy="974239"/>
            </a:xfrm>
            <a:prstGeom prst="rect">
              <a:avLst/>
            </a:prstGeom>
            <a:noFill/>
          </p:spPr>
        </p:pic>
        <p:cxnSp>
          <p:nvCxnSpPr>
            <p:cNvPr id="20" name="Łącznik prosty ze strzałką 19"/>
            <p:cNvCxnSpPr/>
            <p:nvPr/>
          </p:nvCxnSpPr>
          <p:spPr>
            <a:xfrm>
              <a:off x="4139952" y="3744416"/>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Prostokąt 23"/>
            <p:cNvSpPr/>
            <p:nvPr/>
          </p:nvSpPr>
          <p:spPr>
            <a:xfrm>
              <a:off x="683568" y="4032448"/>
              <a:ext cx="7704856" cy="1152128"/>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sp>
          <p:nvSpPr>
            <p:cNvPr id="25" name="Prostokąt 24"/>
            <p:cNvSpPr/>
            <p:nvPr/>
          </p:nvSpPr>
          <p:spPr>
            <a:xfrm>
              <a:off x="1619672" y="4104456"/>
              <a:ext cx="3451586" cy="369332"/>
            </a:xfrm>
            <a:prstGeom prst="rect">
              <a:avLst/>
            </a:prstGeom>
          </p:spPr>
          <p:txBody>
            <a:bodyPr wrap="none">
              <a:spAutoFit/>
            </a:bodyPr>
            <a:lstStyle/>
            <a:p>
              <a:r>
                <a:rPr lang="pl-PL" b="1" dirty="0" smtClean="0"/>
                <a:t>Teoria względności (Einstein)</a:t>
              </a:r>
              <a:endParaRPr lang="en-US" b="1" dirty="0"/>
            </a:p>
          </p:txBody>
        </p:sp>
        <p:sp>
          <p:nvSpPr>
            <p:cNvPr id="26" name="Prostokąt 25"/>
            <p:cNvSpPr/>
            <p:nvPr/>
          </p:nvSpPr>
          <p:spPr>
            <a:xfrm>
              <a:off x="1619672" y="4392488"/>
              <a:ext cx="6768752" cy="738664"/>
            </a:xfrm>
            <a:prstGeom prst="rect">
              <a:avLst/>
            </a:prstGeom>
          </p:spPr>
          <p:txBody>
            <a:bodyPr wrap="square">
              <a:spAutoFit/>
            </a:bodyPr>
            <a:lstStyle/>
            <a:p>
              <a:r>
                <a:rPr lang="pl-PL" sz="1400" dirty="0" smtClean="0">
                  <a:solidFill>
                    <a:schemeClr val="accent2"/>
                  </a:solidFill>
                </a:rPr>
                <a:t>Nie tylko ruch ale czas, przestrzeń i masa - pojęcia względne zależne od obserwatora. </a:t>
              </a:r>
              <a:r>
                <a:rPr lang="pl-PL" sz="1400" dirty="0" smtClean="0"/>
                <a:t>Obiekty fizyczne wciąż posiadające swoje cechy niezależne od obserwatora, podobnie jak czasoprzestrzeń jako całość</a:t>
              </a:r>
              <a:endParaRPr lang="en-US" sz="1400" dirty="0"/>
            </a:p>
          </p:txBody>
        </p:sp>
      </p:grpSp>
      <p:sp>
        <p:nvSpPr>
          <p:cNvPr id="2064" name="AutoShape 16" descr="data:image/jpeg;base64,/9j/4AAQSkZJRgABAQAAAQABAAD/2wCEAAkGBxQTEhQUExQUFhUXGRcYFRcWFhcaFxgaGBYXFxYVGBwYHCggGBolHRcXIjEhJSksLjAuFx8zODMsNygtLisBCgoKBQUFDgUFDisZExkrKysrKysrKysrKysrKysrKysrKysrKysrKysrKysrKysrKysrKysrKysrKysrKysrK//AABEIALUAgQMBIgACEQEDEQH/xAAcAAAABwEBAAAAAAAAAAAAAAAAAgMEBQYHAQj/xAA8EAACAQIDBgMECQMDBQAAAAABAgMAEQQhMQUGEkFRYRMicQcygZEjQlJiobHB0fAUcpJDguEVNFNj8f/EABQBAQAAAAAAAAAAAAAAAAAAAAD/xAAUEQEAAAAAAAAAAAAAAAAAAAAA/9oADAMBAAIRAxEAPwDWy1HU0kaUQ0Cq0ekGnVVLMwVVF2ZiAqjmSTkBVL2n7VcGjhIQ+IJvd0KrGLfef3vgKC+CorbG9GFwvF40oBUAsqhnZQdOIKDw/G1Y3vD7V8ZKSsRSBMx9GLyHoeNtPgKoc+PkdeFpJCty1i7EcR1YgnNjzOtB6Fj9q+yybeOw/uikA+ZWlcR7UdmKLidn/sjdvhkK82XpYXA/TpQeiMB7V9myEAyPETzkjZV+LW4R86ueGxEcqho3R1OjIwYH4ivJMUmfehBwqdAM9RkQeoIzBoPXBSiEViG529+LwozczRAgMkrljYnVHJLCw9R2rZtj7UjxUQljvY6qfeU9GHX96ByBRgKFq6KApopozUm1AKFcvQoGd6rO+O+0GAjN/pZjkkSnnbWRh7i8+p5VZSKxn2zbwAuuFCqAn0jm6kljkBYe7kOZuaCo7z74YnHEf1DjgGaxIOGIHqVueI92JqBOJ/gFMnnJ0FHjY0Cvjk60ZGooSlFFB2lM65ajAUApXDpcgXtXQudOYk5jWgltiIxZ0BueEstj0H45XrVPZrHYRuCVulpTyexPDlWZ7IsGRreZdfyrQdmYxoR5BkRkdO5FBqjVymexcUJYUa+dsx3p6RQJtRSKOaKTQJ2rtChQMmasC9s+AdcaDxIVdLoqgAqAfNxAaksSeI9a3wiqf7Sdjxz4GdnQF4kZ42t5hw+YgHWxANxQebUcg0+wygjvTXwvN2p4EA0PzoFGFhpaiqP5eiAXFOYYqA8MV6dpBRorUopoDxQCn8ODBprEM6mcFh7jWgUw8IVT15d607cLwpUZGAJIOuZtbl0rOjhssjT3drar4WdGv5QbEX5HWgvRkkwE/AWBiIJu9xcDuOedtOlWXYW1lxEZdb5Gxva3wtqKW2tgFxEQW5GhBU2NiLGxsbZGl8JhhGoW97c7AE+tsr0Bmoho7UUigLXKNauUDKQUx2phfEhlj+2jp/kpX9adF710aUHkmNbWve9s/XnejrapzfjAeBtDEoBZfELL6PZ8vix+VQIFAuop5CQRTSNbU9gyoDg04jNJWBpeCOgdYdNKncAwAtY1CwLbSpbCSN0FBIM/3TTCTNgLcxTli3ICuYNSHFxb4fvQbxsl7wxnXyjP4U4IqP3cxSyYeNlORFjc5gjIj51JGgRYUU0Z6TJoBQovH/LUKCJmyNOIzcUTELeiYduVBi/ttwKrjYnU3eSH6RRqvAxVGP8AcCR/sNZ5w1cfabjC+0Z89CEHYIoAH5n41VuG9Bywp1FpSQQUoooFFOdPcKxOQ1prBFc1JSMI7W+ZoJLC7OBHmkAPIEgX9BRxOEPCCpI70ns2KaVSw4RbPMrxEc7X1+FJYnDOV4jwm4Y5A3Sx8vHyF/1oJSHHg6i3ajTYgjNRpz5VVtl44hrN1q87SwqeDhJbcUcgcSZ28yOQR62oFt0tuYjj4IgjFzldrAdzbK/L41smGLFFLgBrDiA0B51mu5Wx4MRipZPB+hRU8K59xuIk2scw1zr0Fac1AlJSRNKPRLUBL0KNw0KCOc0kuRo70VBQYl7XNmGLHmQDyzBZAepyRwPQgf5CqRijnXpHerdiLHw+HJ5WW5ikGqMRY+qnK4/UVhe8G6+Kwj8OIhIS5CyrnE3QhhoexsaCKQZUeixi1xyoxoHWDlFS2GhVjnrVfTWpvAyWoLFhcMi2vz5fnSO8Uw8MqmS8z16CkFxRNI7ekCxC+rGwH5mgrF88q132cwx4vAzQTX+jbxUINivEpUnLUZHI9ayVVq+ezzaLYeRX4l8NyIpU+sVc2DDupsfS/Wg07dHY0mE8hC8JBPEt7Eki1+9qtLUw2NJxR8JbiMbvGT14GIW/fh4b96fOaBNqJaumimgHDQocVcoI6U60nGKPIK7HQKxCozfzBeNs3GIBdvBd1H3oxxr+K1LRLTPbu2sPhYy2JcIjngAsSXLCxChQScjnyHOg8vmS9iNDalKJ4XD5T9XLPXLLPvR1NAeM51O4VMhUJapjZ82VjQSOHj5mu7Wway8J4iLaCkszYCiYiYLbiNrdifyoGC4By1gQB6VqHsv3dwzXldneWJhYMQIwSMmAAuTrqTpWaHaChrgMfgbVons3jxMiztCIVQ2AM3ESXA5KpvYBjn1tQX/d3BCCTExqSVMgmUEkkeKvmuTr51Y371Lsaq24fi+G/jKVlj4YHub3MZc8QPMWcZ1ZTQdJpO9GIotAKFC9CgjpRXEpVlvSeIlSNeJ2Cr1P5ADMnsKBPa+1I8NA80h8qC9hqxOSoO5NhWHbx7flxsniS2AsVjjHuxqeQ6k8251Oe0He5MWUhiWRYo2LSF1Ks7gWA4TmAoJ11J7VAY/YzIgkU8UbC4PTqD0oIaeLjuR74GY+2BzH3h051F+JnepzCxhmAvbPUcqf7Q3XZj9lyLhh7j9z9k9aCtq19KfYXEcjypni9nSwNaRSOh+qfQ0pCwOmvTQ0Fq2diF4T1GlMZIbm/PWmGFJQZ351JYWa9r2oDKxA0B9RVp3P2q8Tx5auAuQ1NlIHwNQuHiU52y6cwatm42JR5Uw7RhrEyRkjMEe8D20N+oFBqTW5C18z61yutRTQA0V66TRGNAW/au0KFBD7ybaiwcJll9EQe9I1slX9TyFZZsze6WacyYhg1/dQZIg+ynMDvqab4jZeJmYvMzyNY5yHTrbPL4VCT7JmVrCN79sx86B5tfDhtoMG8oxDXjI93TyqCcicrH+6rFu3iLKY2UFNBfn1phsnZ7yoYp0bhJBU6MjD3XQ8iDnU7i9kkwqyAieIjxAMllH/AJAOV+nW9BWt5tgeC3iRD6PW32f+Ksu60/ixqrZ9MtDRYsWHEkUnMHK3UZ013KuGKgXC3GdBbl2NFOrIQpKmzKcxoD8RY1TN4PZkbkwqyjlbNfly+FW6NysjEEjhNxn90fPnrVv2JtDxVztca2oPPmI3Y2hDm2GklQfXQXIHca/gaSwUZYjy8BJtZut7WtrftXppmA7Vl+wdtLjcbM0TRRuWP9NIMPGzsEv5JHKkhHC31BsRY5gUBNnbgOsavPMI+IgBQt2z63NgbcrZVd93tg4fDKTCLs2TyNm5tyP2R2GVQu9W2meLCMo4Vd34yCCFkjBVor9QfEH+0082ZtELZjnpxW+sOXxFBZa5QByBGhzFdoEmWin/AOUd6I1Anx1ylKFBjmC3i8Zczf1A/SprBQl9LMPkwy5daqsOwQuaFgOlSOzzJGfeNvjcUFligzCtkfqG2Tf89qfYdrNbRtPXqK5hJPHXhbM6gjI37feo8iEOPtLbPS/Q0EZt/ZnEfFTUe8Kgd0MsRIhNibkevT8quu9Uv9Mq4mw8E2WYfVQnJZMtAbhTy0NQOzcLGcSZUIyaORFzHlI84NsmF6B2j+d/7mv8LKPyqU2fi/CdSPiORFRRiPEWX3Xuwv0Yls/nSsLgkfrof2oJL2lbWMeAdoy/09oQ6/6YkuHa/JiPKO5FY9u/McFioLsAD4ci2P1CcjYc7BhwnnrpW14aRGRoZlDwuCrI2YsRWXb+botgpoZUJaMtwI2rWuXRc+Y82uuR5mwaJFs4OMVgpgUWaV5sK3K5bxAUPUHzcOub96gdmYl4y8MotJG3A45X1Vh1UixB71cNztopjMIqyWdoyFe9zmPMkgvmDax6gg9L1Ge0jZEnAmKw6F5IspgPfeHU2H1mU+Yc/etragW2btTwza54DmbZ8J+0Oo6irJhcSGPAbK9r9nXk69R25VmGz9pq6qytdHF1I0NWfZWLEiCFms6m8L3zB+z2BFBbcQOEFjYAZkk5AdTSQa4uCCCLgg3BvzB50jsbaPiAxvlIvvd7c/WjQ4ARFuAfRu1ymioxuWdegNvdHM96A1+5+VCnHgHqPlQoMwie/L+a13whcG9vnTyHBMPNe47fOnscIIsRQM8I5V1IOhyz+VWjGxrKgnHvLYSeg1PwveoQYUagfy9TOymCmxBsw4WHI8qA0zLwvHIoeFwVdSLgqwsR8jWJ7Zw82yMesGHlZoZPDaISeZSkj8Fh0K6XFbLtaMpC2pKgj1sMj65VRt4sH/W4PCzjzPh8VFc8/DklRHXsA3CfhQWIAlcyMxy0ypsB0+VSUsHCia5gH979qjm19KBz4l+HX9v3qZxGz48dhWw02hsVbmrKbq4vzB5cxcaE1BRG+XSpvZ0xXMX/AJ+tBRNjPNs2Vg9uOIOJRdgjrYsrJcEcJFmGa53Uk2rTtgbdjxUSyIbXsLG4N+HitY56flUfvhsAYvDs0aj+oVD4TX4T1KFgDkfiL8qy7Y2MkwTkqRZxlYWu3GAOMKLIAQbBfK2futYMExvbsA4HEFk/7XEMSoGkMzZlT0V87d8udN9n42xsf5bT8a01JocbFLBIAcuGRDrnow5jPRuoyrJds7Klwk5hkuciYpeUqA+92cXAYdcxkRQaDBMZ1EiZToAXt/qKOY+8Pxqy7NxazRg5HTiHesw3a2wUIIPmH49quS4gI6YiPKNzwyAaKxOYYdCcwevrQWuhXL0KDKsLMVIt3yqyYOTkQGztnXKFBI4zBBRcHLPKw6fjXIY7gfL8qFCgQ30nKYGeTVlif5gWB/Gqh7M0DYWZWzXhfL+0BgfW4BoUKC3TKHRToQoA+VQjJna/OhQoBofjapbBi+VChQTmBnIFulVjf3YkWUoFi9kcD3SHdQSR6tf1HXOuUKCO3tMmAkXFQyZXsY+H3gDZlJvaxsD7t72JJNTHtDjWfZn9RbheMRTx8ypJXiW/MFWZT60KFBl8rlHup/hq+btY08K3F1eyup0IP696FCgvf/Tv/ZL/AJ0KFCg//9k="/>
          <p:cNvSpPr>
            <a:spLocks noChangeAspect="1" noChangeArrowheads="1"/>
          </p:cNvSpPr>
          <p:nvPr/>
        </p:nvSpPr>
        <p:spPr bwMode="auto">
          <a:xfrm>
            <a:off x="155575" y="-1036638"/>
            <a:ext cx="1543050" cy="2162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6" name="AutoShape 18" descr="data:image/jpeg;base64,/9j/4AAQSkZJRgABAQAAAQABAAD/2wCEAAkGBxQTEhQUExQUFhUXGRcYFRcWFhcaFxgaGBYXFxYVGBwYHCggGBolHRcXIjEhJSksLjAuFx8zODMsNygtLisBCgoKBQUFDgUFDisZExkrKysrKysrKysrKysrKysrKysrKysrKysrKysrKysrKysrKysrKysrKysrKysrKysrK//AABEIALUAgQMBIgACEQEDEQH/xAAcAAAABwEBAAAAAAAAAAAAAAAAAgMEBQYHAQj/xAA8EAACAQIDBgMECQMDBQAAAAABAgMAEQQhMQUGEkFRYRMicQcygZEjQlJiobHB0fAUcpJDguEVNFNj8f/EABQBAQAAAAAAAAAAAAAAAAAAAAD/xAAUEQEAAAAAAAAAAAAAAAAAAAAA/9oADAMBAAIRAxEAPwDWy1HU0kaUQ0Cq0ekGnVVLMwVVF2ZiAqjmSTkBVL2n7VcGjhIQ+IJvd0KrGLfef3vgKC+CorbG9GFwvF40oBUAsqhnZQdOIKDw/G1Y3vD7V8ZKSsRSBMx9GLyHoeNtPgKoc+PkdeFpJCty1i7EcR1YgnNjzOtB6Fj9q+yybeOw/uikA+ZWlcR7UdmKLidn/sjdvhkK82XpYXA/TpQeiMB7V9myEAyPETzkjZV+LW4R86ueGxEcqho3R1OjIwYH4ivJMUmfehBwqdAM9RkQeoIzBoPXBSiEViG529+LwozczRAgMkrljYnVHJLCw9R2rZtj7UjxUQljvY6qfeU9GHX96ByBRgKFq6KApopozUm1AKFcvQoGd6rO+O+0GAjN/pZjkkSnnbWRh7i8+p5VZSKxn2zbwAuuFCqAn0jm6kljkBYe7kOZuaCo7z74YnHEf1DjgGaxIOGIHqVueI92JqBOJ/gFMnnJ0FHjY0Cvjk60ZGooSlFFB2lM65ajAUApXDpcgXtXQudOYk5jWgltiIxZ0BueEstj0H45XrVPZrHYRuCVulpTyexPDlWZ7IsGRreZdfyrQdmYxoR5BkRkdO5FBqjVymexcUJYUa+dsx3p6RQJtRSKOaKTQJ2rtChQMmasC9s+AdcaDxIVdLoqgAqAfNxAaksSeI9a3wiqf7Sdjxz4GdnQF4kZ42t5hw+YgHWxANxQebUcg0+wygjvTXwvN2p4EA0PzoFGFhpaiqP5eiAXFOYYqA8MV6dpBRorUopoDxQCn8ODBprEM6mcFh7jWgUw8IVT15d607cLwpUZGAJIOuZtbl0rOjhssjT3drar4WdGv5QbEX5HWgvRkkwE/AWBiIJu9xcDuOedtOlWXYW1lxEZdb5Gxva3wtqKW2tgFxEQW5GhBU2NiLGxsbZGl8JhhGoW97c7AE+tsr0Bmoho7UUigLXKNauUDKQUx2phfEhlj+2jp/kpX9adF710aUHkmNbWve9s/XnejrapzfjAeBtDEoBZfELL6PZ8vix+VQIFAuop5CQRTSNbU9gyoDg04jNJWBpeCOgdYdNKncAwAtY1CwLbSpbCSN0FBIM/3TTCTNgLcxTli3ICuYNSHFxb4fvQbxsl7wxnXyjP4U4IqP3cxSyYeNlORFjc5gjIj51JGgRYUU0Z6TJoBQovH/LUKCJmyNOIzcUTELeiYduVBi/ttwKrjYnU3eSH6RRqvAxVGP8AcCR/sNZ5w1cfabjC+0Z89CEHYIoAH5n41VuG9Bywp1FpSQQUoooFFOdPcKxOQ1prBFc1JSMI7W+ZoJLC7OBHmkAPIEgX9BRxOEPCCpI70ns2KaVSw4RbPMrxEc7X1+FJYnDOV4jwm4Y5A3Sx8vHyF/1oJSHHg6i3ajTYgjNRpz5VVtl44hrN1q87SwqeDhJbcUcgcSZ28yOQR62oFt0tuYjj4IgjFzldrAdzbK/L41smGLFFLgBrDiA0B51mu5Wx4MRipZPB+hRU8K59xuIk2scw1zr0Fac1AlJSRNKPRLUBL0KNw0KCOc0kuRo70VBQYl7XNmGLHmQDyzBZAepyRwPQgf5CqRijnXpHerdiLHw+HJ5WW5ikGqMRY+qnK4/UVhe8G6+Kwj8OIhIS5CyrnE3QhhoexsaCKQZUeixi1xyoxoHWDlFS2GhVjnrVfTWpvAyWoLFhcMi2vz5fnSO8Uw8MqmS8z16CkFxRNI7ekCxC+rGwH5mgrF88q132cwx4vAzQTX+jbxUINivEpUnLUZHI9ayVVq+ezzaLYeRX4l8NyIpU+sVc2DDupsfS/Wg07dHY0mE8hC8JBPEt7Eki1+9qtLUw2NJxR8JbiMbvGT14GIW/fh4b96fOaBNqJaumimgHDQocVcoI6U60nGKPIK7HQKxCozfzBeNs3GIBdvBd1H3oxxr+K1LRLTPbu2sPhYy2JcIjngAsSXLCxChQScjnyHOg8vmS9iNDalKJ4XD5T9XLPXLLPvR1NAeM51O4VMhUJapjZ82VjQSOHj5mu7Wway8J4iLaCkszYCiYiYLbiNrdifyoGC4By1gQB6VqHsv3dwzXldneWJhYMQIwSMmAAuTrqTpWaHaChrgMfgbVons3jxMiztCIVQ2AM3ESXA5KpvYBjn1tQX/d3BCCTExqSVMgmUEkkeKvmuTr51Y371Lsaq24fi+G/jKVlj4YHub3MZc8QPMWcZ1ZTQdJpO9GIotAKFC9CgjpRXEpVlvSeIlSNeJ2Cr1P5ADMnsKBPa+1I8NA80h8qC9hqxOSoO5NhWHbx7flxsniS2AsVjjHuxqeQ6k8251Oe0He5MWUhiWRYo2LSF1Ks7gWA4TmAoJ11J7VAY/YzIgkU8UbC4PTqD0oIaeLjuR74GY+2BzH3h051F+JnepzCxhmAvbPUcqf7Q3XZj9lyLhh7j9z9k9aCtq19KfYXEcjypni9nSwNaRSOh+qfQ0pCwOmvTQ0Fq2diF4T1GlMZIbm/PWmGFJQZ351JYWa9r2oDKxA0B9RVp3P2q8Tx5auAuQ1NlIHwNQuHiU52y6cwatm42JR5Uw7RhrEyRkjMEe8D20N+oFBqTW5C18z61yutRTQA0V66TRGNAW/au0KFBD7ybaiwcJll9EQe9I1slX9TyFZZsze6WacyYhg1/dQZIg+ynMDvqab4jZeJmYvMzyNY5yHTrbPL4VCT7JmVrCN79sx86B5tfDhtoMG8oxDXjI93TyqCcicrH+6rFu3iLKY2UFNBfn1phsnZ7yoYp0bhJBU6MjD3XQ8iDnU7i9kkwqyAieIjxAMllH/AJAOV+nW9BWt5tgeC3iRD6PW32f+Ksu60/ixqrZ9MtDRYsWHEkUnMHK3UZ013KuGKgXC3GdBbl2NFOrIQpKmzKcxoD8RY1TN4PZkbkwqyjlbNfly+FW6NysjEEjhNxn90fPnrVv2JtDxVztca2oPPmI3Y2hDm2GklQfXQXIHca/gaSwUZYjy8BJtZut7WtrftXppmA7Vl+wdtLjcbM0TRRuWP9NIMPGzsEv5JHKkhHC31BsRY5gUBNnbgOsavPMI+IgBQt2z63NgbcrZVd93tg4fDKTCLs2TyNm5tyP2R2GVQu9W2meLCMo4Vd34yCCFkjBVor9QfEH+0082ZtELZjnpxW+sOXxFBZa5QByBGhzFdoEmWin/AOUd6I1Anx1ylKFBjmC3i8Zczf1A/SprBQl9LMPkwy5daqsOwQuaFgOlSOzzJGfeNvjcUFligzCtkfqG2Tf89qfYdrNbRtPXqK5hJPHXhbM6gjI37feo8iEOPtLbPS/Q0EZt/ZnEfFTUe8Kgd0MsRIhNibkevT8quu9Uv9Mq4mw8E2WYfVQnJZMtAbhTy0NQOzcLGcSZUIyaORFzHlI84NsmF6B2j+d/7mv8LKPyqU2fi/CdSPiORFRRiPEWX3Xuwv0Yls/nSsLgkfrof2oJL2lbWMeAdoy/09oQ6/6YkuHa/JiPKO5FY9u/McFioLsAD4ci2P1CcjYc7BhwnnrpW14aRGRoZlDwuCrI2YsRWXb+botgpoZUJaMtwI2rWuXRc+Y82uuR5mwaJFs4OMVgpgUWaV5sK3K5bxAUPUHzcOub96gdmYl4y8MotJG3A45X1Vh1UixB71cNztopjMIqyWdoyFe9zmPMkgvmDax6gg9L1Ge0jZEnAmKw6F5IspgPfeHU2H1mU+Yc/etragW2btTwza54DmbZ8J+0Oo6irJhcSGPAbK9r9nXk69R25VmGz9pq6qytdHF1I0NWfZWLEiCFms6m8L3zB+z2BFBbcQOEFjYAZkk5AdTSQa4uCCCLgg3BvzB50jsbaPiAxvlIvvd7c/WjQ4ARFuAfRu1ymioxuWdegNvdHM96A1+5+VCnHgHqPlQoMwie/L+a13whcG9vnTyHBMPNe47fOnscIIsRQM8I5V1IOhyz+VWjGxrKgnHvLYSeg1PwveoQYUagfy9TOymCmxBsw4WHI8qA0zLwvHIoeFwVdSLgqwsR8jWJ7Zw82yMesGHlZoZPDaISeZSkj8Fh0K6XFbLtaMpC2pKgj1sMj65VRt4sH/W4PCzjzPh8VFc8/DklRHXsA3CfhQWIAlcyMxy0ypsB0+VSUsHCia5gH979qjm19KBz4l+HX9v3qZxGz48dhWw02hsVbmrKbq4vzB5cxcaE1BRG+XSpvZ0xXMX/AJ+tBRNjPNs2Vg9uOIOJRdgjrYsrJcEcJFmGa53Uk2rTtgbdjxUSyIbXsLG4N+HitY56flUfvhsAYvDs0aj+oVD4TX4T1KFgDkfiL8qy7Y2MkwTkqRZxlYWu3GAOMKLIAQbBfK2futYMExvbsA4HEFk/7XEMSoGkMzZlT0V87d8udN9n42xsf5bT8a01JocbFLBIAcuGRDrnow5jPRuoyrJds7Klwk5hkuciYpeUqA+92cXAYdcxkRQaDBMZ1EiZToAXt/qKOY+8Pxqy7NxazRg5HTiHesw3a2wUIIPmH49quS4gI6YiPKNzwyAaKxOYYdCcwevrQWuhXL0KDKsLMVIt3yqyYOTkQGztnXKFBI4zBBRcHLPKw6fjXIY7gfL8qFCgQ30nKYGeTVlif5gWB/Gqh7M0DYWZWzXhfL+0BgfW4BoUKC3TKHRToQoA+VQjJna/OhQoBofjapbBi+VChQTmBnIFulVjf3YkWUoFi9kcD3SHdQSR6tf1HXOuUKCO3tMmAkXFQyZXsY+H3gDZlJvaxsD7t72JJNTHtDjWfZn9RbheMRTx8ypJXiW/MFWZT60KFBl8rlHup/hq+btY08K3F1eyup0IP696FCgvf/Tv/ZL/AJ0KFCg//9k="/>
          <p:cNvSpPr>
            <a:spLocks noChangeAspect="1" noChangeArrowheads="1"/>
          </p:cNvSpPr>
          <p:nvPr/>
        </p:nvSpPr>
        <p:spPr bwMode="auto">
          <a:xfrm>
            <a:off x="155575" y="-1036638"/>
            <a:ext cx="1543050" cy="21621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38" name="Grupa 37"/>
          <p:cNvGrpSpPr/>
          <p:nvPr/>
        </p:nvGrpSpPr>
        <p:grpSpPr>
          <a:xfrm>
            <a:off x="683568" y="5184576"/>
            <a:ext cx="7704856" cy="1296144"/>
            <a:chOff x="683568" y="5184576"/>
            <a:chExt cx="7704856" cy="1296144"/>
          </a:xfrm>
        </p:grpSpPr>
        <p:sp>
          <p:nvSpPr>
            <p:cNvPr id="31" name="Prostokąt 30"/>
            <p:cNvSpPr/>
            <p:nvPr/>
          </p:nvSpPr>
          <p:spPr>
            <a:xfrm>
              <a:off x="683568" y="5445224"/>
              <a:ext cx="7704856" cy="1035496"/>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cxnSp>
          <p:nvCxnSpPr>
            <p:cNvPr id="27" name="Łącznik prosty ze strzałką 26"/>
            <p:cNvCxnSpPr/>
            <p:nvPr/>
          </p:nvCxnSpPr>
          <p:spPr>
            <a:xfrm>
              <a:off x="4139952" y="5184576"/>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Prostokąt 31"/>
            <p:cNvSpPr/>
            <p:nvPr/>
          </p:nvSpPr>
          <p:spPr>
            <a:xfrm>
              <a:off x="1619672" y="5589240"/>
              <a:ext cx="6288901" cy="369332"/>
            </a:xfrm>
            <a:prstGeom prst="rect">
              <a:avLst/>
            </a:prstGeom>
          </p:spPr>
          <p:txBody>
            <a:bodyPr wrap="none">
              <a:spAutoFit/>
            </a:bodyPr>
            <a:lstStyle/>
            <a:p>
              <a:r>
                <a:rPr lang="pl-PL" b="1" dirty="0" smtClean="0"/>
                <a:t>Fizyka kwantowa (Heisenberg, </a:t>
              </a:r>
              <a:r>
                <a:rPr lang="pl-PL" b="1" dirty="0" err="1" smtClean="0"/>
                <a:t>Schroedinger</a:t>
              </a:r>
              <a:r>
                <a:rPr lang="pl-PL" b="1" dirty="0" smtClean="0"/>
                <a:t>, Bohr,..)</a:t>
              </a:r>
              <a:endParaRPr lang="en-US" b="1" dirty="0"/>
            </a:p>
          </p:txBody>
        </p:sp>
        <p:sp>
          <p:nvSpPr>
            <p:cNvPr id="33" name="Prostokąt 32"/>
            <p:cNvSpPr/>
            <p:nvPr/>
          </p:nvSpPr>
          <p:spPr>
            <a:xfrm>
              <a:off x="1619672" y="5949280"/>
              <a:ext cx="6768752" cy="523220"/>
            </a:xfrm>
            <a:prstGeom prst="rect">
              <a:avLst/>
            </a:prstGeom>
          </p:spPr>
          <p:txBody>
            <a:bodyPr wrap="square">
              <a:spAutoFit/>
            </a:bodyPr>
            <a:lstStyle/>
            <a:p>
              <a:r>
                <a:rPr lang="pl-PL" sz="1400" dirty="0" smtClean="0">
                  <a:solidFill>
                    <a:schemeClr val="accent2"/>
                  </a:solidFill>
                </a:rPr>
                <a:t>Teoria sformułowana w języku uwzględniającym jawnie obserwatora –</a:t>
              </a:r>
            </a:p>
            <a:p>
              <a:r>
                <a:rPr lang="pl-PL" sz="1400" dirty="0" smtClean="0">
                  <a:solidFill>
                    <a:schemeClr val="accent2"/>
                  </a:solidFill>
                </a:rPr>
                <a:t>opis od wewnątrz </a:t>
              </a:r>
              <a:endParaRPr lang="en-US" sz="1400" dirty="0"/>
            </a:p>
          </p:txBody>
        </p:sp>
        <p:pic>
          <p:nvPicPr>
            <p:cNvPr id="2068" name="Picture 20" descr="http://www.nobelprize.org/nobel_prizes/physics/laureates/1932/heisenberg.jpg"/>
            <p:cNvPicPr>
              <a:picLocks noChangeAspect="1" noChangeArrowheads="1"/>
            </p:cNvPicPr>
            <p:nvPr/>
          </p:nvPicPr>
          <p:blipFill>
            <a:blip r:embed="rId6" cstate="print"/>
            <a:srcRect/>
            <a:stretch>
              <a:fillRect/>
            </a:stretch>
          </p:blipFill>
          <p:spPr bwMode="auto">
            <a:xfrm>
              <a:off x="827584" y="5472608"/>
              <a:ext cx="652379" cy="914136"/>
            </a:xfrm>
            <a:prstGeom prst="rect">
              <a:avLst/>
            </a:prstGeom>
            <a:noFill/>
          </p:spPr>
        </p:pic>
      </p:grpSp>
    </p:spTree>
    <p:extLst>
      <p:ext uri="{BB962C8B-B14F-4D97-AF65-F5344CB8AC3E}">
        <p14:creationId xmlns:p14="http://schemas.microsoft.com/office/powerpoint/2010/main" val="193357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2"/>
          <p:cNvSpPr>
            <a:spLocks noGrp="1"/>
          </p:cNvSpPr>
          <p:nvPr>
            <p:ph type="title"/>
          </p:nvPr>
        </p:nvSpPr>
        <p:spPr>
          <a:xfrm>
            <a:off x="429920" y="188640"/>
            <a:ext cx="8229600" cy="1143000"/>
          </a:xfrm>
        </p:spPr>
        <p:txBody>
          <a:bodyPr>
            <a:normAutofit fontScale="90000"/>
          </a:bodyPr>
          <a:lstStyle/>
          <a:p>
            <a:r>
              <a:rPr lang="pl-PL" dirty="0" smtClean="0"/>
              <a:t>System filozoficzny Witkacego</a:t>
            </a:r>
            <a:br>
              <a:rPr lang="pl-PL" dirty="0" smtClean="0"/>
            </a:br>
            <a:r>
              <a:rPr lang="pl-PL" sz="2700" dirty="0" smtClean="0"/>
              <a:t>Monadyzm biologiczny – próba rozwiązania problemu dualizmu</a:t>
            </a:r>
            <a:endParaRPr lang="en-GB" sz="2700" dirty="0"/>
          </a:p>
        </p:txBody>
      </p:sp>
      <p:grpSp>
        <p:nvGrpSpPr>
          <p:cNvPr id="2" name="Grupa 1"/>
          <p:cNvGrpSpPr/>
          <p:nvPr/>
        </p:nvGrpSpPr>
        <p:grpSpPr>
          <a:xfrm>
            <a:off x="2699792" y="1484784"/>
            <a:ext cx="7275240" cy="5337560"/>
            <a:chOff x="2699792" y="1484784"/>
            <a:chExt cx="7275240" cy="5337560"/>
          </a:xfrm>
        </p:grpSpPr>
        <p:sp>
          <p:nvSpPr>
            <p:cNvPr id="7" name="Prostokąt 6"/>
            <p:cNvSpPr/>
            <p:nvPr/>
          </p:nvSpPr>
          <p:spPr>
            <a:xfrm>
              <a:off x="2699792" y="1484784"/>
              <a:ext cx="6120680" cy="2862322"/>
            </a:xfrm>
            <a:prstGeom prst="rect">
              <a:avLst/>
            </a:prstGeom>
          </p:spPr>
          <p:txBody>
            <a:bodyPr wrap="square">
              <a:spAutoFit/>
            </a:bodyPr>
            <a:lstStyle/>
            <a:p>
              <a:r>
                <a:rPr lang="pl-PL" dirty="0" smtClean="0">
                  <a:latin typeface="Calibri" panose="020F0502020204030204" pitchFamily="34" charset="0"/>
                  <a:cs typeface="Calibri" panose="020F0502020204030204" pitchFamily="34" charset="0"/>
                </a:rPr>
                <a:t>„Dlatego </a:t>
              </a:r>
              <a:r>
                <a:rPr lang="pl-PL" dirty="0">
                  <a:latin typeface="Calibri" panose="020F0502020204030204" pitchFamily="34" charset="0"/>
                  <a:cs typeface="Calibri" panose="020F0502020204030204" pitchFamily="34" charset="0"/>
                </a:rPr>
                <a:t>to twierdzę, że lepiej przyjąć za element świata stwór żywy, t. j. monadę, ale nie leibnizowską, tylko istotnie cielesną, bo z wielkiej ilości stworów żywych bardzo małych mogę skonstruować, na zasadzie Wielkich Liczb, czyli statystyki, </a:t>
              </a:r>
              <a:r>
                <a:rPr lang="pl-PL" dirty="0" err="1">
                  <a:latin typeface="Calibri" panose="020F0502020204030204" pitchFamily="34" charset="0"/>
                  <a:cs typeface="Calibri" panose="020F0502020204030204" pitchFamily="34" charset="0"/>
                </a:rPr>
                <a:t>materję</a:t>
              </a:r>
              <a:r>
                <a:rPr lang="pl-PL" dirty="0">
                  <a:latin typeface="Calibri" panose="020F0502020204030204" pitchFamily="34" charset="0"/>
                  <a:cs typeface="Calibri" panose="020F0502020204030204" pitchFamily="34" charset="0"/>
                </a:rPr>
                <a:t> martwą, która będzie w zupełności odpowiadać, w danym rzędzie wielkości, wymaganiom każdej fizyki, a odwrotność tego procederu, t. j. konstrukcja żywego stworu z </a:t>
              </a:r>
              <a:r>
                <a:rPr lang="pl-PL" dirty="0" err="1">
                  <a:latin typeface="Calibri" panose="020F0502020204030204" pitchFamily="34" charset="0"/>
                  <a:cs typeface="Calibri" panose="020F0502020204030204" pitchFamily="34" charset="0"/>
                </a:rPr>
                <a:t>materji</a:t>
              </a:r>
              <a:r>
                <a:rPr lang="pl-PL" dirty="0">
                  <a:latin typeface="Calibri" panose="020F0502020204030204" pitchFamily="34" charset="0"/>
                  <a:cs typeface="Calibri" panose="020F0502020204030204" pitchFamily="34" charset="0"/>
                </a:rPr>
                <a:t> martwej, nawet indeterministycznej, jest niemożliwa. Chyba, że nadamy jej cząstkom życie — ale wtedy jesteśmy </a:t>
              </a:r>
              <a:r>
                <a:rPr lang="pl-PL" dirty="0" err="1">
                  <a:latin typeface="Calibri" panose="020F0502020204030204" pitchFamily="34" charset="0"/>
                  <a:cs typeface="Calibri" panose="020F0502020204030204" pitchFamily="34" charset="0"/>
                </a:rPr>
                <a:t>monadystami</a:t>
              </a:r>
              <a:r>
                <a:rPr lang="pl-PL" dirty="0">
                  <a:latin typeface="Calibri" panose="020F0502020204030204" pitchFamily="34" charset="0"/>
                  <a:cs typeface="Calibri" panose="020F0502020204030204" pitchFamily="34" charset="0"/>
                </a:rPr>
                <a:t>, a nie </a:t>
              </a:r>
              <a:r>
                <a:rPr lang="pl-PL" dirty="0" err="1">
                  <a:latin typeface="Calibri" panose="020F0502020204030204" pitchFamily="34" charset="0"/>
                  <a:cs typeface="Calibri" panose="020F0502020204030204" pitchFamily="34" charset="0"/>
                </a:rPr>
                <a:t>fizykalistami</a:t>
              </a:r>
              <a:r>
                <a:rPr lang="pl-PL" dirty="0">
                  <a:latin typeface="Calibri" panose="020F0502020204030204" pitchFamily="34" charset="0"/>
                  <a:cs typeface="Calibri" panose="020F0502020204030204" pitchFamily="34" charset="0"/>
                </a:rPr>
                <a:t> </a:t>
              </a:r>
              <a:r>
                <a:rPr lang="pl-PL" dirty="0" smtClean="0">
                  <a:latin typeface="Calibri" panose="020F0502020204030204" pitchFamily="34" charset="0"/>
                  <a:cs typeface="Calibri" panose="020F0502020204030204" pitchFamily="34" charset="0"/>
                </a:rPr>
                <a:t>czystymi”.</a:t>
              </a:r>
              <a:endParaRPr lang="en-GB" dirty="0">
                <a:latin typeface="Calibri" panose="020F0502020204030204" pitchFamily="34" charset="0"/>
                <a:cs typeface="Calibri" panose="020F0502020204030204" pitchFamily="34" charset="0"/>
              </a:endParaRPr>
            </a:p>
          </p:txBody>
        </p:sp>
        <p:sp>
          <p:nvSpPr>
            <p:cNvPr id="8" name="Prostokąt 7"/>
            <p:cNvSpPr/>
            <p:nvPr/>
          </p:nvSpPr>
          <p:spPr>
            <a:xfrm>
              <a:off x="3707904" y="6176013"/>
              <a:ext cx="6267128" cy="646331"/>
            </a:xfrm>
            <a:prstGeom prst="rect">
              <a:avLst/>
            </a:prstGeom>
          </p:spPr>
          <p:txBody>
            <a:bodyPr wrap="square">
              <a:spAutoFit/>
            </a:bodyPr>
            <a:lstStyle/>
            <a:p>
              <a:r>
                <a:rPr lang="pl-PL" dirty="0">
                  <a:solidFill>
                    <a:srgbClr val="000000"/>
                  </a:solidFill>
                  <a:latin typeface="Calibri" panose="020F0502020204030204" pitchFamily="34" charset="0"/>
                </a:rPr>
                <a:t>S.I. Witkiewicz, </a:t>
              </a:r>
              <a:r>
                <a:rPr lang="pl-PL" i="1" dirty="0" smtClean="0">
                  <a:solidFill>
                    <a:srgbClr val="000000"/>
                  </a:solidFill>
                  <a:latin typeface="Calibri" panose="020F0502020204030204" pitchFamily="34" charset="0"/>
                </a:rPr>
                <a:t>O ontologicznej beznadziejności, logiki, fizykalizmu i pseudonaukowego monizmu</a:t>
              </a:r>
              <a:endParaRPr lang="en-GB" dirty="0"/>
            </a:p>
          </p:txBody>
        </p:sp>
      </p:grpSp>
      <p:pic>
        <p:nvPicPr>
          <p:cNvPr id="9" name="Obraz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20" y="1556792"/>
            <a:ext cx="2015370" cy="2862064"/>
          </a:xfrm>
          <a:prstGeom prst="rect">
            <a:avLst/>
          </a:prstGeom>
        </p:spPr>
      </p:pic>
    </p:spTree>
    <p:extLst>
      <p:ext uri="{BB962C8B-B14F-4D97-AF65-F5344CB8AC3E}">
        <p14:creationId xmlns:p14="http://schemas.microsoft.com/office/powerpoint/2010/main" val="358032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19514"/>
            <a:ext cx="8229600" cy="1143000"/>
          </a:xfrm>
        </p:spPr>
        <p:txBody>
          <a:bodyPr/>
          <a:lstStyle/>
          <a:p>
            <a:r>
              <a:rPr lang="pl-PL" dirty="0" smtClean="0"/>
              <a:t>Witkacy Fizykiem?</a:t>
            </a:r>
            <a:endParaRPr lang="en-GB" dirty="0"/>
          </a:p>
        </p:txBody>
      </p:sp>
      <p:sp>
        <p:nvSpPr>
          <p:cNvPr id="4" name="Prostokąt 3"/>
          <p:cNvSpPr/>
          <p:nvPr/>
        </p:nvSpPr>
        <p:spPr>
          <a:xfrm>
            <a:off x="3203848" y="1181277"/>
            <a:ext cx="5328592" cy="1754326"/>
          </a:xfrm>
          <a:prstGeom prst="rect">
            <a:avLst/>
          </a:prstGeom>
        </p:spPr>
        <p:txBody>
          <a:bodyPr wrap="square">
            <a:spAutoFit/>
          </a:bodyPr>
          <a:lstStyle/>
          <a:p>
            <a:pPr algn="just"/>
            <a:r>
              <a:rPr lang="pl-PL" dirty="0" smtClean="0">
                <a:solidFill>
                  <a:srgbClr val="000000"/>
                </a:solidFill>
                <a:latin typeface="Calibri" panose="020F0502020204030204" pitchFamily="34" charset="0"/>
              </a:rPr>
              <a:t>„[…] mimo </a:t>
            </a:r>
            <a:r>
              <a:rPr lang="pl-PL" dirty="0">
                <a:solidFill>
                  <a:srgbClr val="000000"/>
                </a:solidFill>
                <a:latin typeface="Calibri" panose="020F0502020204030204" pitchFamily="34" charset="0"/>
              </a:rPr>
              <a:t>zmienności poglądów fizyki, "leżę przed nią na brzuchu" jako przed taką ale czemu to implikować pogardę dla </a:t>
            </a:r>
            <a:r>
              <a:rPr lang="pl-PL" dirty="0" smtClean="0">
                <a:solidFill>
                  <a:srgbClr val="000000"/>
                </a:solidFill>
                <a:latin typeface="Calibri" panose="020F0502020204030204" pitchFamily="34" charset="0"/>
              </a:rPr>
              <a:t>filozofii […] i </a:t>
            </a:r>
            <a:r>
              <a:rPr lang="pl-PL" dirty="0">
                <a:solidFill>
                  <a:srgbClr val="000000"/>
                </a:solidFill>
                <a:latin typeface="Calibri" panose="020F0502020204030204" pitchFamily="34" charset="0"/>
              </a:rPr>
              <a:t>to, zwracam uwagę, pisze człowiek, który chciał być kiedyś teoretycznym fizykiem, studiował matematykę i dotąd jest pełen uwielbienia dla tych nauk i dla nauki w ogóle</a:t>
            </a:r>
            <a:r>
              <a:rPr lang="pl-PL" dirty="0" smtClean="0">
                <a:solidFill>
                  <a:srgbClr val="000000"/>
                </a:solidFill>
                <a:latin typeface="Calibri" panose="020F0502020204030204" pitchFamily="34" charset="0"/>
              </a:rPr>
              <a:t>.”</a:t>
            </a:r>
            <a:endParaRPr lang="pl-PL" dirty="0">
              <a:solidFill>
                <a:srgbClr val="000000"/>
              </a:solidFill>
              <a:effectLst/>
              <a:latin typeface="Calibri" panose="020F0502020204030204" pitchFamily="34" charset="0"/>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702" y="1181277"/>
            <a:ext cx="2580767" cy="3528392"/>
          </a:xfrm>
          <a:prstGeom prst="rect">
            <a:avLst/>
          </a:prstGeom>
        </p:spPr>
      </p:pic>
      <p:sp>
        <p:nvSpPr>
          <p:cNvPr id="6" name="Prostokąt 5"/>
          <p:cNvSpPr/>
          <p:nvPr/>
        </p:nvSpPr>
        <p:spPr>
          <a:xfrm>
            <a:off x="3707904" y="6488668"/>
            <a:ext cx="6267128" cy="369332"/>
          </a:xfrm>
          <a:prstGeom prst="rect">
            <a:avLst/>
          </a:prstGeom>
        </p:spPr>
        <p:txBody>
          <a:bodyPr wrap="square">
            <a:spAutoFit/>
          </a:bodyPr>
          <a:lstStyle/>
          <a:p>
            <a:r>
              <a:rPr lang="pl-PL" dirty="0">
                <a:solidFill>
                  <a:srgbClr val="000000"/>
                </a:solidFill>
                <a:latin typeface="Calibri" panose="020F0502020204030204" pitchFamily="34" charset="0"/>
              </a:rPr>
              <a:t>S.I. Witkiewicz, </a:t>
            </a:r>
            <a:r>
              <a:rPr lang="pl-PL" i="1" dirty="0">
                <a:solidFill>
                  <a:srgbClr val="000000"/>
                </a:solidFill>
                <a:latin typeface="Calibri" panose="020F0502020204030204" pitchFamily="34" charset="0"/>
              </a:rPr>
              <a:t>Popularna Analiza Poglądu Fizykalnego</a:t>
            </a:r>
            <a:r>
              <a:rPr lang="pl-PL" dirty="0">
                <a:solidFill>
                  <a:srgbClr val="000000"/>
                </a:solidFill>
                <a:latin typeface="Calibri" panose="020F0502020204030204" pitchFamily="34" charset="0"/>
              </a:rPr>
              <a:t> </a:t>
            </a:r>
            <a:endParaRPr lang="en-GB" dirty="0"/>
          </a:p>
        </p:txBody>
      </p:sp>
    </p:spTree>
    <p:extLst>
      <p:ext uri="{BB962C8B-B14F-4D97-AF65-F5344CB8AC3E}">
        <p14:creationId xmlns:p14="http://schemas.microsoft.com/office/powerpoint/2010/main" val="2478224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269080" y="260648"/>
            <a:ext cx="8229600" cy="1143000"/>
          </a:xfrm>
        </p:spPr>
        <p:txBody>
          <a:bodyPr>
            <a:normAutofit fontScale="90000"/>
          </a:bodyPr>
          <a:lstStyle/>
          <a:p>
            <a:r>
              <a:rPr lang="pl-PL" dirty="0" smtClean="0"/>
              <a:t>Stanisław Ignacy Witkiewicz</a:t>
            </a:r>
            <a:br>
              <a:rPr lang="pl-PL" dirty="0" smtClean="0"/>
            </a:br>
            <a:r>
              <a:rPr lang="pl-PL" sz="2000" dirty="0" smtClean="0"/>
              <a:t>1885-1939</a:t>
            </a:r>
            <a:r>
              <a:rPr lang="pl-PL" dirty="0" smtClean="0"/>
              <a:t/>
            </a:r>
            <a:br>
              <a:rPr lang="pl-PL" dirty="0" smtClean="0"/>
            </a:br>
            <a:endParaRPr lang="en-GB" dirty="0"/>
          </a:p>
        </p:txBody>
      </p:sp>
      <p:pic>
        <p:nvPicPr>
          <p:cNvPr id="5" name="Obraz 4"/>
          <p:cNvPicPr>
            <a:picLocks noChangeAspect="1"/>
          </p:cNvPicPr>
          <p:nvPr/>
        </p:nvPicPr>
        <p:blipFill>
          <a:blip r:embed="rId2"/>
          <a:stretch>
            <a:fillRect/>
          </a:stretch>
        </p:blipFill>
        <p:spPr>
          <a:xfrm>
            <a:off x="389307" y="1124744"/>
            <a:ext cx="2714701" cy="3744416"/>
          </a:xfrm>
          <a:prstGeom prst="rect">
            <a:avLst/>
          </a:prstGeom>
        </p:spPr>
      </p:pic>
      <p:sp>
        <p:nvSpPr>
          <p:cNvPr id="8" name="Prostokąt 7"/>
          <p:cNvSpPr/>
          <p:nvPr/>
        </p:nvSpPr>
        <p:spPr>
          <a:xfrm>
            <a:off x="251520" y="5013176"/>
            <a:ext cx="4572000" cy="369332"/>
          </a:xfrm>
          <a:prstGeom prst="rect">
            <a:avLst/>
          </a:prstGeom>
        </p:spPr>
        <p:txBody>
          <a:bodyPr>
            <a:spAutoFit/>
          </a:bodyPr>
          <a:lstStyle/>
          <a:p>
            <a:r>
              <a:rPr lang="pl-PL" b="1" dirty="0" smtClean="0"/>
              <a:t>Filozof</a:t>
            </a:r>
            <a:r>
              <a:rPr lang="pl-PL" dirty="0" smtClean="0"/>
              <a:t>, Pisarz, Malarz, …</a:t>
            </a:r>
            <a:endParaRPr lang="en-GB" dirty="0"/>
          </a:p>
        </p:txBody>
      </p:sp>
      <p:sp>
        <p:nvSpPr>
          <p:cNvPr id="9" name="Prostokąt 8"/>
          <p:cNvSpPr/>
          <p:nvPr/>
        </p:nvSpPr>
        <p:spPr>
          <a:xfrm>
            <a:off x="3104008" y="1124744"/>
            <a:ext cx="6070275" cy="6571030"/>
          </a:xfrm>
          <a:prstGeom prst="rect">
            <a:avLst/>
          </a:prstGeom>
        </p:spPr>
        <p:txBody>
          <a:bodyPr wrap="square">
            <a:spAutoFit/>
          </a:bodyPr>
          <a:lstStyle/>
          <a:p>
            <a:pPr marL="342900" indent="-342900">
              <a:spcAft>
                <a:spcPts val="600"/>
              </a:spcAft>
              <a:buAutoNum type="arabicPlain" startAt="1885"/>
            </a:pPr>
            <a:r>
              <a:rPr lang="pl-PL" sz="1600" dirty="0" smtClean="0"/>
              <a:t> - urodzony w Warszawie (Hoża </a:t>
            </a:r>
            <a:r>
              <a:rPr lang="pl-PL" sz="1600" dirty="0" smtClean="0"/>
              <a:t>18)</a:t>
            </a:r>
            <a:endParaRPr lang="pl-PL" sz="1600" dirty="0" smtClean="0"/>
          </a:p>
          <a:p>
            <a:pPr>
              <a:spcAft>
                <a:spcPts val="600"/>
              </a:spcAft>
            </a:pPr>
            <a:r>
              <a:rPr lang="pl-PL" sz="1600" dirty="0" smtClean="0"/>
              <a:t>1890 – przeprowadzka do Zakopanego</a:t>
            </a:r>
          </a:p>
          <a:p>
            <a:pPr>
              <a:spcAft>
                <a:spcPts val="600"/>
              </a:spcAft>
            </a:pPr>
            <a:r>
              <a:rPr lang="pl-PL" sz="1600" dirty="0" smtClean="0"/>
              <a:t>1893 – pierwsze Dramaty „Karaluchy”,…</a:t>
            </a:r>
          </a:p>
          <a:p>
            <a:pPr>
              <a:spcAft>
                <a:spcPts val="600"/>
              </a:spcAft>
            </a:pPr>
            <a:r>
              <a:rPr lang="pl-PL" sz="1600" dirty="0" smtClean="0"/>
              <a:t>1902 – pierwsza rozprawa filozoficzna „O </a:t>
            </a:r>
            <a:r>
              <a:rPr lang="pl-PL" sz="1600" dirty="0" err="1" smtClean="0"/>
              <a:t>Dualiźmie</a:t>
            </a:r>
            <a:r>
              <a:rPr lang="pl-PL" sz="1600" dirty="0" smtClean="0"/>
              <a:t>”</a:t>
            </a:r>
          </a:p>
          <a:p>
            <a:pPr>
              <a:spcAft>
                <a:spcPts val="600"/>
              </a:spcAft>
            </a:pPr>
            <a:r>
              <a:rPr lang="pl-PL" sz="1600" dirty="0" smtClean="0"/>
              <a:t>1903 </a:t>
            </a:r>
            <a:r>
              <a:rPr lang="pl-PL" sz="1600" dirty="0"/>
              <a:t>– </a:t>
            </a:r>
            <a:r>
              <a:rPr lang="pl-PL" sz="1600" dirty="0" smtClean="0"/>
              <a:t>matura eksternistycznie (edukacja domowa)</a:t>
            </a:r>
          </a:p>
          <a:p>
            <a:pPr>
              <a:spcAft>
                <a:spcPts val="600"/>
              </a:spcAft>
            </a:pPr>
            <a:r>
              <a:rPr lang="pl-PL" sz="1600" dirty="0" smtClean="0"/>
              <a:t>1905 – studia na krakowskiej ASP </a:t>
            </a:r>
          </a:p>
          <a:p>
            <a:pPr>
              <a:spcAft>
                <a:spcPts val="600"/>
              </a:spcAft>
            </a:pPr>
            <a:r>
              <a:rPr lang="pl-PL" sz="1600" dirty="0" smtClean="0"/>
              <a:t>1907 – podróże po Europie…</a:t>
            </a:r>
          </a:p>
          <a:p>
            <a:pPr>
              <a:spcAft>
                <a:spcPts val="600"/>
              </a:spcAft>
            </a:pPr>
            <a:r>
              <a:rPr lang="pl-PL" sz="1600" dirty="0" smtClean="0"/>
              <a:t>1911 – pierwsza powieść „622 upadki </a:t>
            </a:r>
            <a:r>
              <a:rPr lang="pl-PL" sz="1600" dirty="0" err="1" smtClean="0"/>
              <a:t>Bunga</a:t>
            </a:r>
            <a:r>
              <a:rPr lang="pl-PL" sz="1600" dirty="0" smtClean="0"/>
              <a:t>”</a:t>
            </a:r>
          </a:p>
          <a:p>
            <a:pPr>
              <a:spcAft>
                <a:spcPts val="600"/>
              </a:spcAft>
            </a:pPr>
            <a:r>
              <a:rPr lang="pl-PL" sz="1600" dirty="0" smtClean="0"/>
              <a:t>1914 – samobójstwo narzeczonej Jadwigi Janczewskiej -&gt; wyjazd z Bronisławem Malinowskim na wyprawę badawczą w tropiki</a:t>
            </a:r>
          </a:p>
          <a:p>
            <a:pPr>
              <a:spcAft>
                <a:spcPts val="600"/>
              </a:spcAft>
            </a:pPr>
            <a:r>
              <a:rPr lang="pl-PL" sz="1600" dirty="0" smtClean="0"/>
              <a:t>1915-1917 – służba w carskiej armii</a:t>
            </a:r>
          </a:p>
          <a:p>
            <a:pPr>
              <a:spcAft>
                <a:spcPts val="600"/>
              </a:spcAft>
            </a:pPr>
            <a:r>
              <a:rPr lang="pl-PL" sz="1600" dirty="0" smtClean="0"/>
              <a:t>&gt;1917 – dramaty, malarstwo</a:t>
            </a:r>
          </a:p>
          <a:p>
            <a:pPr>
              <a:spcAft>
                <a:spcPts val="600"/>
              </a:spcAft>
            </a:pPr>
            <a:r>
              <a:rPr lang="pl-PL" sz="1600" dirty="0" smtClean="0"/>
              <a:t>1925 – firma </a:t>
            </a:r>
            <a:r>
              <a:rPr lang="pl-PL" sz="1600" dirty="0" smtClean="0"/>
              <a:t>portretowa </a:t>
            </a:r>
            <a:r>
              <a:rPr lang="pl-PL" sz="1600" smtClean="0"/>
              <a:t>(Bracka 23)</a:t>
            </a:r>
            <a:endParaRPr lang="pl-PL" sz="1600" dirty="0"/>
          </a:p>
          <a:p>
            <a:pPr>
              <a:spcAft>
                <a:spcPts val="600"/>
              </a:spcAft>
            </a:pPr>
            <a:r>
              <a:rPr lang="pl-PL" sz="1600" dirty="0" smtClean="0"/>
              <a:t>1935 – podstawowe dzieło filozoficzne „Pojęcia i twierdzenia implikowane przez pojęcie istnienia”</a:t>
            </a:r>
          </a:p>
          <a:p>
            <a:pPr>
              <a:spcAft>
                <a:spcPts val="600"/>
              </a:spcAft>
            </a:pPr>
            <a:r>
              <a:rPr lang="pl-PL" sz="1600" b="1" dirty="0" smtClean="0"/>
              <a:t>&gt;1935 – duża aktywność filozoficzna</a:t>
            </a:r>
          </a:p>
          <a:p>
            <a:pPr>
              <a:spcAft>
                <a:spcPts val="600"/>
              </a:spcAft>
            </a:pPr>
            <a:r>
              <a:rPr lang="pl-PL" sz="1600" dirty="0" smtClean="0"/>
              <a:t>1939 – śmierć samobójcza</a:t>
            </a:r>
          </a:p>
          <a:p>
            <a:pPr>
              <a:spcAft>
                <a:spcPts val="600"/>
              </a:spcAft>
            </a:pPr>
            <a:endParaRPr lang="pl-PL" sz="1600" dirty="0" smtClean="0"/>
          </a:p>
          <a:p>
            <a:pPr>
              <a:spcAft>
                <a:spcPts val="600"/>
              </a:spcAft>
            </a:pPr>
            <a:endParaRPr lang="pl-PL" sz="1600" dirty="0" smtClean="0"/>
          </a:p>
          <a:p>
            <a:pPr>
              <a:spcAft>
                <a:spcPts val="600"/>
              </a:spcAft>
            </a:pPr>
            <a:endParaRPr lang="pl-PL" sz="1600" dirty="0" smtClean="0"/>
          </a:p>
        </p:txBody>
      </p:sp>
    </p:spTree>
    <p:extLst>
      <p:ext uri="{BB962C8B-B14F-4D97-AF65-F5344CB8AC3E}">
        <p14:creationId xmlns:p14="http://schemas.microsoft.com/office/powerpoint/2010/main" val="76145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3059832" y="1196752"/>
            <a:ext cx="6301916" cy="5092835"/>
            <a:chOff x="683568" y="663370"/>
            <a:chExt cx="7276867" cy="6043501"/>
          </a:xfrm>
        </p:grpSpPr>
        <p:pic>
          <p:nvPicPr>
            <p:cNvPr id="9" name="Obraz 8"/>
            <p:cNvPicPr>
              <a:picLocks noChangeAspect="1"/>
            </p:cNvPicPr>
            <p:nvPr/>
          </p:nvPicPr>
          <p:blipFill rotWithShape="1">
            <a:blip r:embed="rId2"/>
            <a:srcRect t="1744" b="1744"/>
            <a:stretch/>
          </p:blipFill>
          <p:spPr>
            <a:xfrm>
              <a:off x="683568" y="663370"/>
              <a:ext cx="7276867" cy="4081788"/>
            </a:xfrm>
            <a:prstGeom prst="rect">
              <a:avLst/>
            </a:prstGeom>
          </p:spPr>
        </p:pic>
        <p:pic>
          <p:nvPicPr>
            <p:cNvPr id="10" name="Obraz 9"/>
            <p:cNvPicPr>
              <a:picLocks noChangeAspect="1"/>
            </p:cNvPicPr>
            <p:nvPr/>
          </p:nvPicPr>
          <p:blipFill>
            <a:blip r:embed="rId3"/>
            <a:stretch>
              <a:fillRect/>
            </a:stretch>
          </p:blipFill>
          <p:spPr>
            <a:xfrm>
              <a:off x="699414" y="4745158"/>
              <a:ext cx="7128792" cy="1961713"/>
            </a:xfrm>
            <a:prstGeom prst="rect">
              <a:avLst/>
            </a:prstGeom>
          </p:spPr>
        </p:pic>
      </p:grpSp>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993" y="1196752"/>
            <a:ext cx="2679218" cy="4221088"/>
          </a:xfrm>
          <a:prstGeom prst="rect">
            <a:avLst/>
          </a:prstGeom>
        </p:spPr>
      </p:pic>
      <p:sp>
        <p:nvSpPr>
          <p:cNvPr id="13" name="Tytuł 2"/>
          <p:cNvSpPr>
            <a:spLocks noGrp="1"/>
          </p:cNvSpPr>
          <p:nvPr>
            <p:ph type="title"/>
          </p:nvPr>
        </p:nvSpPr>
        <p:spPr>
          <a:xfrm>
            <a:off x="179512" y="53752"/>
            <a:ext cx="8229600" cy="1143000"/>
          </a:xfrm>
        </p:spPr>
        <p:txBody>
          <a:bodyPr/>
          <a:lstStyle/>
          <a:p>
            <a:r>
              <a:rPr lang="pl-PL" dirty="0" smtClean="0"/>
              <a:t>Pożegnanie jesieni</a:t>
            </a:r>
            <a:endParaRPr lang="en-GB" dirty="0"/>
          </a:p>
        </p:txBody>
      </p:sp>
    </p:spTree>
    <p:extLst>
      <p:ext uri="{BB962C8B-B14F-4D97-AF65-F5344CB8AC3E}">
        <p14:creationId xmlns:p14="http://schemas.microsoft.com/office/powerpoint/2010/main" val="2826217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3" name="Grupa 42"/>
          <p:cNvGrpSpPr/>
          <p:nvPr/>
        </p:nvGrpSpPr>
        <p:grpSpPr>
          <a:xfrm>
            <a:off x="539552" y="116632"/>
            <a:ext cx="7334566" cy="6192744"/>
            <a:chOff x="1213910" y="150193"/>
            <a:chExt cx="7334566" cy="6192744"/>
          </a:xfrm>
        </p:grpSpPr>
        <p:grpSp>
          <p:nvGrpSpPr>
            <p:cNvPr id="22" name="Grupa 21"/>
            <p:cNvGrpSpPr/>
            <p:nvPr/>
          </p:nvGrpSpPr>
          <p:grpSpPr>
            <a:xfrm>
              <a:off x="1654242" y="3390609"/>
              <a:ext cx="6722294" cy="2749512"/>
              <a:chOff x="1621414" y="1042427"/>
              <a:chExt cx="6722294" cy="2749512"/>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98284" y="1496414"/>
                <a:ext cx="2041723" cy="2295525"/>
              </a:xfrm>
              <a:prstGeom prst="rect">
                <a:avLst/>
              </a:prstGeom>
              <a:solidFill>
                <a:srgbClr val="FFFF00"/>
              </a:solidFill>
            </p:spPr>
          </p:pic>
          <p:sp>
            <p:nvSpPr>
              <p:cNvPr id="5" name="Wybuch 1 4"/>
              <p:cNvSpPr/>
              <p:nvPr/>
            </p:nvSpPr>
            <p:spPr>
              <a:xfrm>
                <a:off x="1872572" y="1640430"/>
                <a:ext cx="1584176" cy="1368152"/>
              </a:xfrm>
              <a:prstGeom prst="irregularSeal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Wybuch 1 5"/>
              <p:cNvSpPr/>
              <p:nvPr/>
            </p:nvSpPr>
            <p:spPr>
              <a:xfrm>
                <a:off x="2310291" y="2311211"/>
                <a:ext cx="708736" cy="572982"/>
              </a:xfrm>
              <a:prstGeom prst="irregularSeal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ole tekstowe 7"/>
              <p:cNvSpPr txBox="1"/>
              <p:nvPr/>
            </p:nvSpPr>
            <p:spPr>
              <a:xfrm>
                <a:off x="1621414" y="2080519"/>
                <a:ext cx="2086490" cy="553998"/>
              </a:xfrm>
              <a:prstGeom prst="rect">
                <a:avLst/>
              </a:prstGeom>
              <a:noFill/>
            </p:spPr>
            <p:txBody>
              <a:bodyPr wrap="square" rtlCol="0">
                <a:spAutoFit/>
              </a:bodyPr>
              <a:lstStyle/>
              <a:p>
                <a:pPr algn="ctr"/>
                <a:r>
                  <a:rPr lang="pl-PL" sz="1000" dirty="0"/>
                  <a:t>c</a:t>
                </a:r>
                <a:r>
                  <a:rPr lang="pl-PL" sz="1000" dirty="0" smtClean="0"/>
                  <a:t>iepło, kolor,,</a:t>
                </a:r>
              </a:p>
              <a:p>
                <a:pPr algn="ctr"/>
                <a:r>
                  <a:rPr lang="pl-PL" sz="1000" dirty="0"/>
                  <a:t>d</a:t>
                </a:r>
                <a:r>
                  <a:rPr lang="pl-PL" sz="1000" dirty="0" smtClean="0"/>
                  <a:t>źwięk, dotyk, zapach, </a:t>
                </a:r>
              </a:p>
              <a:p>
                <a:pPr algn="ctr"/>
                <a:r>
                  <a:rPr lang="pl-PL" sz="1000" dirty="0" smtClean="0"/>
                  <a:t>jasność,…</a:t>
                </a:r>
                <a:endParaRPr lang="en-GB" sz="1000" dirty="0"/>
              </a:p>
            </p:txBody>
          </p:sp>
          <p:sp>
            <p:nvSpPr>
              <p:cNvPr id="9" name="Objaśnienie w chmurce 8"/>
              <p:cNvSpPr/>
              <p:nvPr/>
            </p:nvSpPr>
            <p:spPr>
              <a:xfrm>
                <a:off x="3607134" y="1094787"/>
                <a:ext cx="2017966" cy="1090571"/>
              </a:xfrm>
              <a:prstGeom prst="cloudCallout">
                <a:avLst>
                  <a:gd name="adj1" fmla="val -98226"/>
                  <a:gd name="adj2" fmla="val 877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a 9"/>
              <p:cNvSpPr/>
              <p:nvPr/>
            </p:nvSpPr>
            <p:spPr>
              <a:xfrm>
                <a:off x="4121418" y="1670652"/>
                <a:ext cx="137188" cy="109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Łącznik prosty ze strzałką 10"/>
              <p:cNvCxnSpPr/>
              <p:nvPr/>
            </p:nvCxnSpPr>
            <p:spPr>
              <a:xfrm>
                <a:off x="4330614" y="1726624"/>
                <a:ext cx="221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Elipsa 11"/>
              <p:cNvSpPr/>
              <p:nvPr/>
            </p:nvSpPr>
            <p:spPr>
              <a:xfrm>
                <a:off x="4855971" y="1585328"/>
                <a:ext cx="137188" cy="109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Łącznik prosty ze strzałką 12"/>
              <p:cNvCxnSpPr/>
              <p:nvPr/>
            </p:nvCxnSpPr>
            <p:spPr>
              <a:xfrm flipH="1">
                <a:off x="4640018" y="1709350"/>
                <a:ext cx="195246" cy="187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Dowolny kształt 13"/>
              <p:cNvSpPr/>
              <p:nvPr/>
            </p:nvSpPr>
            <p:spPr>
              <a:xfrm>
                <a:off x="3950093" y="1324997"/>
                <a:ext cx="1348592" cy="187453"/>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319" h="739254">
                    <a:moveTo>
                      <a:pt x="0" y="711958"/>
                    </a:moveTo>
                    <a:cubicBezTo>
                      <a:pt x="129653" y="363940"/>
                      <a:pt x="259307" y="15922"/>
                      <a:pt x="382137" y="15922"/>
                    </a:cubicBezTo>
                    <a:cubicBezTo>
                      <a:pt x="504967" y="15922"/>
                      <a:pt x="620973" y="711958"/>
                      <a:pt x="736979" y="711958"/>
                    </a:cubicBezTo>
                    <a:cubicBezTo>
                      <a:pt x="852985" y="711958"/>
                      <a:pt x="959892" y="15922"/>
                      <a:pt x="1078173" y="15922"/>
                    </a:cubicBezTo>
                    <a:cubicBezTo>
                      <a:pt x="1196454" y="15922"/>
                      <a:pt x="1326108" y="714232"/>
                      <a:pt x="1446663" y="711958"/>
                    </a:cubicBezTo>
                    <a:cubicBezTo>
                      <a:pt x="1567218" y="709684"/>
                      <a:pt x="1680949" y="0"/>
                      <a:pt x="1801504" y="2275"/>
                    </a:cubicBezTo>
                    <a:cubicBezTo>
                      <a:pt x="1922059" y="4550"/>
                      <a:pt x="2049439" y="723332"/>
                      <a:pt x="2169994" y="725606"/>
                    </a:cubicBezTo>
                    <a:cubicBezTo>
                      <a:pt x="2290549" y="727881"/>
                      <a:pt x="2406556" y="20471"/>
                      <a:pt x="2524836" y="15922"/>
                    </a:cubicBezTo>
                    <a:cubicBezTo>
                      <a:pt x="2643116" y="11373"/>
                      <a:pt x="2756848" y="698310"/>
                      <a:pt x="2879678" y="698310"/>
                    </a:cubicBezTo>
                    <a:cubicBezTo>
                      <a:pt x="3002508" y="698310"/>
                      <a:pt x="3138985" y="9098"/>
                      <a:pt x="3261815" y="15922"/>
                    </a:cubicBezTo>
                    <a:cubicBezTo>
                      <a:pt x="3384645" y="22746"/>
                      <a:pt x="3498377" y="739254"/>
                      <a:pt x="3616657" y="739254"/>
                    </a:cubicBezTo>
                    <a:cubicBezTo>
                      <a:pt x="3734937" y="739254"/>
                      <a:pt x="3850943" y="18197"/>
                      <a:pt x="3971498" y="15922"/>
                    </a:cubicBezTo>
                    <a:cubicBezTo>
                      <a:pt x="4092053" y="13647"/>
                      <a:pt x="4219433" y="725606"/>
                      <a:pt x="4339988" y="725606"/>
                    </a:cubicBezTo>
                    <a:cubicBezTo>
                      <a:pt x="4460543" y="725606"/>
                      <a:pt x="4574275" y="18197"/>
                      <a:pt x="4694830" y="15922"/>
                    </a:cubicBezTo>
                    <a:cubicBezTo>
                      <a:pt x="4815385" y="13647"/>
                      <a:pt x="4939352" y="362802"/>
                      <a:pt x="5063319" y="71195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Łącznik prosty ze strzałką 14"/>
              <p:cNvCxnSpPr/>
              <p:nvPr/>
            </p:nvCxnSpPr>
            <p:spPr>
              <a:xfrm>
                <a:off x="4529210" y="1315748"/>
                <a:ext cx="221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Obraz 15"/>
              <p:cNvPicPr>
                <a:picLocks noChangeAspect="1"/>
              </p:cNvPicPr>
              <p:nvPr/>
            </p:nvPicPr>
            <p:blipFill>
              <a:blip r:embed="rId3"/>
              <a:stretch>
                <a:fillRect/>
              </a:stretch>
            </p:blipFill>
            <p:spPr>
              <a:xfrm>
                <a:off x="5942933" y="1486883"/>
                <a:ext cx="2143125" cy="2143125"/>
              </a:xfrm>
              <a:prstGeom prst="rect">
                <a:avLst/>
              </a:prstGeom>
            </p:spPr>
          </p:pic>
          <p:sp>
            <p:nvSpPr>
              <p:cNvPr id="17" name="Strzałka w lewo 16"/>
              <p:cNvSpPr/>
              <p:nvPr/>
            </p:nvSpPr>
            <p:spPr>
              <a:xfrm rot="13071707">
                <a:off x="5482303" y="1788226"/>
                <a:ext cx="882495" cy="392170"/>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ole tekstowe 17"/>
              <p:cNvSpPr txBox="1"/>
              <p:nvPr/>
            </p:nvSpPr>
            <p:spPr>
              <a:xfrm>
                <a:off x="5471062" y="3325670"/>
                <a:ext cx="2872646" cy="461665"/>
              </a:xfrm>
              <a:prstGeom prst="rect">
                <a:avLst/>
              </a:prstGeom>
              <a:noFill/>
            </p:spPr>
            <p:txBody>
              <a:bodyPr wrap="square" rtlCol="0">
                <a:spAutoFit/>
              </a:bodyPr>
              <a:lstStyle/>
              <a:p>
                <a:pPr algn="ctr"/>
                <a:r>
                  <a:rPr lang="pl-PL" sz="1200" dirty="0" smtClean="0"/>
                  <a:t>przedmiot = konfiguracja „</a:t>
                </a:r>
                <a:r>
                  <a:rPr lang="pl-PL" sz="1200" dirty="0" err="1" smtClean="0"/>
                  <a:t>niesprowadzałek</a:t>
                </a:r>
                <a:r>
                  <a:rPr lang="pl-PL" sz="1200" dirty="0" smtClean="0"/>
                  <a:t>” </a:t>
                </a:r>
                <a:endParaRPr lang="en-GB" sz="1200" dirty="0"/>
              </a:p>
            </p:txBody>
          </p:sp>
          <p:sp>
            <p:nvSpPr>
              <p:cNvPr id="19" name="Strzałka w lewo 18"/>
              <p:cNvSpPr/>
              <p:nvPr/>
            </p:nvSpPr>
            <p:spPr>
              <a:xfrm>
                <a:off x="3707904" y="2724682"/>
                <a:ext cx="2304256" cy="359422"/>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pole tekstowe 19"/>
              <p:cNvSpPr txBox="1"/>
              <p:nvPr/>
            </p:nvSpPr>
            <p:spPr>
              <a:xfrm>
                <a:off x="4095897" y="3099362"/>
                <a:ext cx="1558440" cy="461665"/>
              </a:xfrm>
              <a:prstGeom prst="rect">
                <a:avLst/>
              </a:prstGeom>
              <a:noFill/>
            </p:spPr>
            <p:txBody>
              <a:bodyPr wrap="none" rtlCol="0">
                <a:spAutoFit/>
              </a:bodyPr>
              <a:lstStyle/>
              <a:p>
                <a:r>
                  <a:rPr lang="pl-PL" sz="1200" dirty="0"/>
                  <a:t>b</a:t>
                </a:r>
                <a:r>
                  <a:rPr lang="pl-PL" sz="1200" dirty="0" smtClean="0"/>
                  <a:t>odźce w terminie</a:t>
                </a:r>
                <a:br>
                  <a:rPr lang="pl-PL" sz="1200" dirty="0" smtClean="0"/>
                </a:br>
                <a:r>
                  <a:rPr lang="pl-PL" sz="1200" dirty="0" smtClean="0"/>
                  <a:t>„</a:t>
                </a:r>
                <a:r>
                  <a:rPr lang="pl-PL" sz="1200" dirty="0" err="1" smtClean="0"/>
                  <a:t>niesprowadzałek</a:t>
                </a:r>
                <a:r>
                  <a:rPr lang="pl-PL" sz="1200" dirty="0" smtClean="0"/>
                  <a:t>”</a:t>
                </a:r>
                <a:endParaRPr lang="en-GB" sz="1200" dirty="0"/>
              </a:p>
            </p:txBody>
          </p:sp>
          <p:sp>
            <p:nvSpPr>
              <p:cNvPr id="21" name="pole tekstowe 20"/>
              <p:cNvSpPr txBox="1"/>
              <p:nvPr/>
            </p:nvSpPr>
            <p:spPr>
              <a:xfrm>
                <a:off x="1838608" y="1042427"/>
                <a:ext cx="1685077" cy="461665"/>
              </a:xfrm>
              <a:prstGeom prst="rect">
                <a:avLst/>
              </a:prstGeom>
              <a:noFill/>
            </p:spPr>
            <p:txBody>
              <a:bodyPr wrap="none" rtlCol="0">
                <a:spAutoFit/>
              </a:bodyPr>
              <a:lstStyle/>
              <a:p>
                <a:r>
                  <a:rPr lang="pl-PL" sz="1200" dirty="0" smtClean="0"/>
                  <a:t>Wrażenia w terminie</a:t>
                </a:r>
                <a:br>
                  <a:rPr lang="pl-PL" sz="1200" dirty="0" smtClean="0"/>
                </a:br>
                <a:r>
                  <a:rPr lang="pl-PL" sz="1200" dirty="0" smtClean="0"/>
                  <a:t>„</a:t>
                </a:r>
                <a:r>
                  <a:rPr lang="pl-PL" sz="1200" dirty="0" err="1" smtClean="0"/>
                  <a:t>niesprowadzałek</a:t>
                </a:r>
                <a:r>
                  <a:rPr lang="pl-PL" sz="1200" dirty="0" smtClean="0"/>
                  <a:t>”</a:t>
                </a:r>
                <a:endParaRPr lang="en-GB" sz="1200" dirty="0"/>
              </a:p>
            </p:txBody>
          </p:sp>
          <p:sp>
            <p:nvSpPr>
              <p:cNvPr id="7" name="pole tekstowe 6"/>
              <p:cNvSpPr txBox="1"/>
              <p:nvPr/>
            </p:nvSpPr>
            <p:spPr>
              <a:xfrm>
                <a:off x="2129096" y="1757689"/>
                <a:ext cx="1071127" cy="338554"/>
              </a:xfrm>
              <a:prstGeom prst="rect">
                <a:avLst/>
              </a:prstGeom>
              <a:noFill/>
            </p:spPr>
            <p:txBody>
              <a:bodyPr wrap="none" rtlCol="0">
                <a:spAutoFit/>
              </a:bodyPr>
              <a:lstStyle/>
              <a:p>
                <a:r>
                  <a:rPr lang="pl-PL" sz="1600" dirty="0" smtClean="0"/>
                  <a:t>wrażenia</a:t>
                </a:r>
                <a:endParaRPr lang="en-GB" sz="1600" dirty="0"/>
              </a:p>
            </p:txBody>
          </p:sp>
        </p:grpSp>
        <p:pic>
          <p:nvPicPr>
            <p:cNvPr id="31" name="Obraz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61585" y="497381"/>
              <a:ext cx="2041723" cy="2295525"/>
            </a:xfrm>
            <a:prstGeom prst="rect">
              <a:avLst/>
            </a:prstGeom>
            <a:solidFill>
              <a:srgbClr val="FFFF00"/>
            </a:solidFill>
          </p:spPr>
        </p:pic>
        <p:sp>
          <p:nvSpPr>
            <p:cNvPr id="32" name="Wybuch 1 31"/>
            <p:cNvSpPr/>
            <p:nvPr/>
          </p:nvSpPr>
          <p:spPr>
            <a:xfrm>
              <a:off x="1835873" y="641397"/>
              <a:ext cx="1584176" cy="1368152"/>
            </a:xfrm>
            <a:prstGeom prst="irregularSeal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rzałka w lewo 32"/>
            <p:cNvSpPr/>
            <p:nvPr/>
          </p:nvSpPr>
          <p:spPr>
            <a:xfrm rot="10800000">
              <a:off x="3676573" y="1079582"/>
              <a:ext cx="2304256" cy="359422"/>
            </a:xfrm>
            <a:prstGeom prst="lef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ole tekstowe 33"/>
            <p:cNvSpPr txBox="1"/>
            <p:nvPr/>
          </p:nvSpPr>
          <p:spPr>
            <a:xfrm>
              <a:off x="3740960" y="1546915"/>
              <a:ext cx="2274982" cy="646331"/>
            </a:xfrm>
            <a:prstGeom prst="rect">
              <a:avLst/>
            </a:prstGeom>
            <a:noFill/>
          </p:spPr>
          <p:txBody>
            <a:bodyPr wrap="none" rtlCol="0">
              <a:spAutoFit/>
            </a:bodyPr>
            <a:lstStyle/>
            <a:p>
              <a:pPr algn="ctr"/>
              <a:r>
                <a:rPr lang="pl-PL" sz="1200" dirty="0"/>
                <a:t>o</a:t>
              </a:r>
              <a:r>
                <a:rPr lang="pl-PL" sz="1200" dirty="0" smtClean="0"/>
                <a:t>braz świata konstruowany </a:t>
              </a:r>
            </a:p>
            <a:p>
              <a:pPr algn="ctr"/>
              <a:r>
                <a:rPr lang="pl-PL" sz="1200" dirty="0" err="1"/>
                <a:t>b</a:t>
              </a:r>
              <a:r>
                <a:rPr lang="pl-PL" sz="1200" dirty="0" err="1" smtClean="0"/>
                <a:t>ezpośednio</a:t>
              </a:r>
              <a:r>
                <a:rPr lang="pl-PL" sz="1200" dirty="0" smtClean="0"/>
                <a:t> na </a:t>
              </a:r>
              <a:br>
                <a:rPr lang="pl-PL" sz="1200" dirty="0" smtClean="0"/>
              </a:br>
              <a:r>
                <a:rPr lang="pl-PL" sz="1200" dirty="0" smtClean="0"/>
                <a:t>podstawie wrażeń</a:t>
              </a:r>
              <a:endParaRPr lang="en-GB" sz="1200" dirty="0"/>
            </a:p>
          </p:txBody>
        </p:sp>
        <p:sp>
          <p:nvSpPr>
            <p:cNvPr id="35" name="pole tekstowe 34"/>
            <p:cNvSpPr txBox="1"/>
            <p:nvPr/>
          </p:nvSpPr>
          <p:spPr>
            <a:xfrm>
              <a:off x="2092397" y="758656"/>
              <a:ext cx="1071127" cy="338554"/>
            </a:xfrm>
            <a:prstGeom prst="rect">
              <a:avLst/>
            </a:prstGeom>
            <a:noFill/>
          </p:spPr>
          <p:txBody>
            <a:bodyPr wrap="none" rtlCol="0">
              <a:spAutoFit/>
            </a:bodyPr>
            <a:lstStyle/>
            <a:p>
              <a:r>
                <a:rPr lang="pl-PL" sz="1600" dirty="0" smtClean="0"/>
                <a:t>wrażenia</a:t>
              </a:r>
              <a:endParaRPr lang="en-GB" sz="1600" dirty="0"/>
            </a:p>
          </p:txBody>
        </p:sp>
        <p:sp>
          <p:nvSpPr>
            <p:cNvPr id="36" name="pole tekstowe 35"/>
            <p:cNvSpPr txBox="1"/>
            <p:nvPr/>
          </p:nvSpPr>
          <p:spPr>
            <a:xfrm>
              <a:off x="1519311" y="1097210"/>
              <a:ext cx="2086490" cy="553998"/>
            </a:xfrm>
            <a:prstGeom prst="rect">
              <a:avLst/>
            </a:prstGeom>
            <a:noFill/>
          </p:spPr>
          <p:txBody>
            <a:bodyPr wrap="square" rtlCol="0">
              <a:spAutoFit/>
            </a:bodyPr>
            <a:lstStyle/>
            <a:p>
              <a:pPr algn="ctr"/>
              <a:r>
                <a:rPr lang="pl-PL" sz="1000" dirty="0"/>
                <a:t>c</a:t>
              </a:r>
              <a:r>
                <a:rPr lang="pl-PL" sz="1000" dirty="0" smtClean="0"/>
                <a:t>iepło, kolor,,</a:t>
              </a:r>
            </a:p>
            <a:p>
              <a:pPr algn="ctr"/>
              <a:r>
                <a:rPr lang="pl-PL" sz="1000" dirty="0"/>
                <a:t>d</a:t>
              </a:r>
              <a:r>
                <a:rPr lang="pl-PL" sz="1000" dirty="0" smtClean="0"/>
                <a:t>źwięk, dotyk, zapach, </a:t>
              </a:r>
            </a:p>
            <a:p>
              <a:pPr algn="ctr"/>
              <a:r>
                <a:rPr lang="pl-PL" sz="1000" dirty="0" smtClean="0"/>
                <a:t>jasność,…</a:t>
              </a:r>
              <a:endParaRPr lang="en-GB" sz="1000" dirty="0"/>
            </a:p>
          </p:txBody>
        </p:sp>
        <p:pic>
          <p:nvPicPr>
            <p:cNvPr id="37" name="Obraz 36"/>
            <p:cNvPicPr>
              <a:picLocks noChangeAspect="1"/>
            </p:cNvPicPr>
            <p:nvPr/>
          </p:nvPicPr>
          <p:blipFill>
            <a:blip r:embed="rId3"/>
            <a:stretch>
              <a:fillRect/>
            </a:stretch>
          </p:blipFill>
          <p:spPr>
            <a:xfrm>
              <a:off x="6007017" y="519887"/>
              <a:ext cx="2143125" cy="2143125"/>
            </a:xfrm>
            <a:prstGeom prst="rect">
              <a:avLst/>
            </a:prstGeom>
          </p:spPr>
        </p:pic>
        <p:sp>
          <p:nvSpPr>
            <p:cNvPr id="38" name="pole tekstowe 37"/>
            <p:cNvSpPr txBox="1"/>
            <p:nvPr/>
          </p:nvSpPr>
          <p:spPr>
            <a:xfrm>
              <a:off x="5675830" y="2350618"/>
              <a:ext cx="2872646" cy="469766"/>
            </a:xfrm>
            <a:prstGeom prst="rect">
              <a:avLst/>
            </a:prstGeom>
            <a:noFill/>
          </p:spPr>
          <p:txBody>
            <a:bodyPr wrap="square" rtlCol="0">
              <a:spAutoFit/>
            </a:bodyPr>
            <a:lstStyle/>
            <a:p>
              <a:pPr algn="ctr"/>
              <a:r>
                <a:rPr lang="pl-PL" sz="1200" dirty="0" smtClean="0"/>
                <a:t>przedmiot = kompleks wrażeń aktualnych i potencjalnych </a:t>
              </a:r>
              <a:endParaRPr lang="en-GB" sz="1200" dirty="0"/>
            </a:p>
          </p:txBody>
        </p:sp>
        <p:sp>
          <p:nvSpPr>
            <p:cNvPr id="39" name="Prostokąt 38"/>
            <p:cNvSpPr/>
            <p:nvPr/>
          </p:nvSpPr>
          <p:spPr>
            <a:xfrm>
              <a:off x="1213910" y="3390609"/>
              <a:ext cx="7162626" cy="2952328"/>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Prostokąt 39"/>
            <p:cNvSpPr/>
            <p:nvPr/>
          </p:nvSpPr>
          <p:spPr>
            <a:xfrm>
              <a:off x="1213910" y="150193"/>
              <a:ext cx="7162626" cy="2952328"/>
            </a:xfrm>
            <a:prstGeom prst="rect">
              <a:avLst/>
            </a:prstGeom>
            <a:noFill/>
            <a:ln w="12700">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pole tekstowe 40"/>
            <p:cNvSpPr txBox="1"/>
            <p:nvPr/>
          </p:nvSpPr>
          <p:spPr>
            <a:xfrm>
              <a:off x="6138257" y="205144"/>
              <a:ext cx="1880643" cy="584775"/>
            </a:xfrm>
            <a:prstGeom prst="rect">
              <a:avLst/>
            </a:prstGeom>
            <a:noFill/>
          </p:spPr>
          <p:txBody>
            <a:bodyPr wrap="none" rtlCol="0">
              <a:spAutoFit/>
            </a:bodyPr>
            <a:lstStyle/>
            <a:p>
              <a:r>
                <a:rPr lang="pl-PL" sz="3200" dirty="0" smtClean="0"/>
                <a:t>Pogląd P</a:t>
              </a:r>
              <a:endParaRPr lang="en-GB" sz="3200" dirty="0"/>
            </a:p>
          </p:txBody>
        </p:sp>
        <p:sp>
          <p:nvSpPr>
            <p:cNvPr id="42" name="pole tekstowe 41"/>
            <p:cNvSpPr txBox="1"/>
            <p:nvPr/>
          </p:nvSpPr>
          <p:spPr>
            <a:xfrm>
              <a:off x="6222220" y="3493695"/>
              <a:ext cx="1880643" cy="584775"/>
            </a:xfrm>
            <a:prstGeom prst="rect">
              <a:avLst/>
            </a:prstGeom>
            <a:noFill/>
          </p:spPr>
          <p:txBody>
            <a:bodyPr wrap="none" rtlCol="0">
              <a:spAutoFit/>
            </a:bodyPr>
            <a:lstStyle/>
            <a:p>
              <a:r>
                <a:rPr lang="pl-PL" sz="3200" dirty="0" smtClean="0"/>
                <a:t>Pogląd F</a:t>
              </a:r>
              <a:endParaRPr lang="en-GB" sz="3200" dirty="0"/>
            </a:p>
          </p:txBody>
        </p:sp>
      </p:grpSp>
    </p:spTree>
    <p:extLst>
      <p:ext uri="{BB962C8B-B14F-4D97-AF65-F5344CB8AC3E}">
        <p14:creationId xmlns:p14="http://schemas.microsoft.com/office/powerpoint/2010/main" val="140154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dirty="0" smtClean="0"/>
              <a:t>…i „przyjaciele”</a:t>
            </a:r>
            <a:br>
              <a:rPr lang="pl-PL" dirty="0" smtClean="0"/>
            </a:br>
            <a:endParaRPr lang="en-GB" dirty="0"/>
          </a:p>
        </p:txBody>
      </p:sp>
      <p:grpSp>
        <p:nvGrpSpPr>
          <p:cNvPr id="2" name="Grupa 1"/>
          <p:cNvGrpSpPr/>
          <p:nvPr/>
        </p:nvGrpSpPr>
        <p:grpSpPr>
          <a:xfrm>
            <a:off x="-8424" y="3421534"/>
            <a:ext cx="3791271" cy="2466605"/>
            <a:chOff x="-8424" y="3421534"/>
            <a:chExt cx="3791271" cy="2466605"/>
          </a:xfrm>
        </p:grpSpPr>
        <p:pic>
          <p:nvPicPr>
            <p:cNvPr id="4" name="Obraz 3"/>
            <p:cNvPicPr>
              <a:picLocks noChangeAspect="1"/>
            </p:cNvPicPr>
            <p:nvPr/>
          </p:nvPicPr>
          <p:blipFill>
            <a:blip r:embed="rId2"/>
            <a:stretch>
              <a:fillRect/>
            </a:stretch>
          </p:blipFill>
          <p:spPr>
            <a:xfrm>
              <a:off x="638191" y="3421534"/>
              <a:ext cx="1335726" cy="1806344"/>
            </a:xfrm>
            <a:prstGeom prst="rect">
              <a:avLst/>
            </a:prstGeom>
          </p:spPr>
        </p:pic>
        <p:sp>
          <p:nvSpPr>
            <p:cNvPr id="8" name="Prostokąt 7"/>
            <p:cNvSpPr/>
            <p:nvPr/>
          </p:nvSpPr>
          <p:spPr>
            <a:xfrm>
              <a:off x="-8424" y="5334141"/>
              <a:ext cx="2342308" cy="553998"/>
            </a:xfrm>
            <a:prstGeom prst="rect">
              <a:avLst/>
            </a:prstGeom>
          </p:spPr>
          <p:txBody>
            <a:bodyPr wrap="none">
              <a:spAutoFit/>
            </a:bodyPr>
            <a:lstStyle/>
            <a:p>
              <a:pPr algn="ctr"/>
              <a:r>
                <a:rPr lang="pl-PL" dirty="0" smtClean="0"/>
                <a:t>Karol Szymanowski</a:t>
              </a:r>
              <a:br>
                <a:rPr lang="pl-PL" dirty="0" smtClean="0"/>
              </a:br>
              <a:r>
                <a:rPr lang="pl-PL" sz="1200" dirty="0" smtClean="0"/>
                <a:t>(1882-1937) kompozytor</a:t>
              </a:r>
              <a:endParaRPr lang="en-GB" sz="1200" dirty="0"/>
            </a:p>
          </p:txBody>
        </p:sp>
        <p:cxnSp>
          <p:nvCxnSpPr>
            <p:cNvPr id="11" name="Łącznik prosty 10"/>
            <p:cNvCxnSpPr>
              <a:endCxn id="4" idx="3"/>
            </p:cNvCxnSpPr>
            <p:nvPr/>
          </p:nvCxnSpPr>
          <p:spPr>
            <a:xfrm flipH="1">
              <a:off x="1973917" y="3976438"/>
              <a:ext cx="1633286" cy="3482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2042980" y="4036037"/>
              <a:ext cx="1739867" cy="646331"/>
            </a:xfrm>
            <a:prstGeom prst="rect">
              <a:avLst/>
            </a:prstGeom>
            <a:solidFill>
              <a:schemeClr val="bg1"/>
            </a:solidFill>
          </p:spPr>
          <p:txBody>
            <a:bodyPr wrap="square" rtlCol="0">
              <a:spAutoFit/>
            </a:bodyPr>
            <a:lstStyle/>
            <a:p>
              <a:pPr algn="ctr"/>
              <a:r>
                <a:rPr lang="pl-PL" sz="1200" dirty="0" smtClean="0"/>
                <a:t>Burzliwa przyjaźń, stosunki często zrywane</a:t>
              </a:r>
              <a:endParaRPr lang="en-GB" sz="1200" dirty="0"/>
            </a:p>
          </p:txBody>
        </p:sp>
      </p:grpSp>
      <p:sp>
        <p:nvSpPr>
          <p:cNvPr id="22" name="AutoShape 4" descr="Znalezione obrazy dla zapytania leszczyński witkacy portret"/>
          <p:cNvSpPr>
            <a:spLocks noChangeAspect="1" noChangeArrowheads="1"/>
          </p:cNvSpPr>
          <p:nvPr/>
        </p:nvSpPr>
        <p:spPr bwMode="auto">
          <a:xfrm>
            <a:off x="155575" y="-1608138"/>
            <a:ext cx="235267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7" name="Grupa 6"/>
          <p:cNvGrpSpPr/>
          <p:nvPr/>
        </p:nvGrpSpPr>
        <p:grpSpPr>
          <a:xfrm>
            <a:off x="4798095" y="4115284"/>
            <a:ext cx="3579112" cy="2488039"/>
            <a:chOff x="4798095" y="4115284"/>
            <a:chExt cx="3579112" cy="2488039"/>
          </a:xfrm>
        </p:grpSpPr>
        <p:sp>
          <p:nvSpPr>
            <p:cNvPr id="18" name="Prostokąt 17"/>
            <p:cNvSpPr/>
            <p:nvPr/>
          </p:nvSpPr>
          <p:spPr>
            <a:xfrm>
              <a:off x="5807273" y="6049325"/>
              <a:ext cx="2569934" cy="553998"/>
            </a:xfrm>
            <a:prstGeom prst="rect">
              <a:avLst/>
            </a:prstGeom>
          </p:spPr>
          <p:txBody>
            <a:bodyPr wrap="none">
              <a:spAutoFit/>
            </a:bodyPr>
            <a:lstStyle/>
            <a:p>
              <a:pPr algn="ctr"/>
              <a:r>
                <a:rPr lang="pl-PL" dirty="0" smtClean="0"/>
                <a:t>Bronisław Malinowski</a:t>
              </a:r>
              <a:br>
                <a:rPr lang="pl-PL" dirty="0" smtClean="0"/>
              </a:br>
              <a:r>
                <a:rPr lang="pl-PL" sz="1200" dirty="0" smtClean="0"/>
                <a:t>(1884-1942) antropolog</a:t>
              </a:r>
              <a:endParaRPr lang="en-GB" sz="1200" dirty="0"/>
            </a:p>
          </p:txBody>
        </p:sp>
        <p:pic>
          <p:nvPicPr>
            <p:cNvPr id="26" name="Obraz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5213" y="4175446"/>
              <a:ext cx="1235223" cy="1873879"/>
            </a:xfrm>
            <a:prstGeom prst="rect">
              <a:avLst/>
            </a:prstGeom>
          </p:spPr>
        </p:pic>
        <p:cxnSp>
          <p:nvCxnSpPr>
            <p:cNvPr id="32" name="Łącznik prosty 31"/>
            <p:cNvCxnSpPr/>
            <p:nvPr/>
          </p:nvCxnSpPr>
          <p:spPr>
            <a:xfrm flipH="1" flipV="1">
              <a:off x="4997396" y="4115284"/>
              <a:ext cx="1627817" cy="12606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pole tekstowe 33"/>
            <p:cNvSpPr txBox="1"/>
            <p:nvPr/>
          </p:nvSpPr>
          <p:spPr>
            <a:xfrm>
              <a:off x="4798095" y="4693091"/>
              <a:ext cx="1648208" cy="646331"/>
            </a:xfrm>
            <a:prstGeom prst="rect">
              <a:avLst/>
            </a:prstGeom>
            <a:solidFill>
              <a:schemeClr val="bg1"/>
            </a:solidFill>
          </p:spPr>
          <p:txBody>
            <a:bodyPr wrap="none" rtlCol="0">
              <a:spAutoFit/>
            </a:bodyPr>
            <a:lstStyle/>
            <a:p>
              <a:pPr algn="ctr"/>
              <a:r>
                <a:rPr lang="pl-PL" sz="1200" dirty="0" smtClean="0"/>
                <a:t>Wspólna wyprawa</a:t>
              </a:r>
            </a:p>
            <a:p>
              <a:pPr algn="ctr"/>
              <a:r>
                <a:rPr lang="pl-PL" sz="1200" dirty="0" smtClean="0"/>
                <a:t> naukowa na Cejlon</a:t>
              </a:r>
              <a:br>
                <a:rPr lang="pl-PL" sz="1200" dirty="0" smtClean="0"/>
              </a:br>
              <a:r>
                <a:rPr lang="pl-PL" sz="1200" dirty="0" smtClean="0"/>
                <a:t>1914</a:t>
              </a:r>
              <a:endParaRPr lang="en-GB" sz="1200" dirty="0"/>
            </a:p>
          </p:txBody>
        </p:sp>
      </p:grpSp>
      <p:grpSp>
        <p:nvGrpSpPr>
          <p:cNvPr id="13" name="Grupa 12"/>
          <p:cNvGrpSpPr/>
          <p:nvPr/>
        </p:nvGrpSpPr>
        <p:grpSpPr>
          <a:xfrm>
            <a:off x="304676" y="1036081"/>
            <a:ext cx="4057076" cy="2385453"/>
            <a:chOff x="304676" y="1036081"/>
            <a:chExt cx="4057076" cy="2385453"/>
          </a:xfrm>
        </p:grpSpPr>
        <p:cxnSp>
          <p:nvCxnSpPr>
            <p:cNvPr id="35" name="Łącznik prosty 34"/>
            <p:cNvCxnSpPr/>
            <p:nvPr/>
          </p:nvCxnSpPr>
          <p:spPr>
            <a:xfrm flipH="1" flipV="1">
              <a:off x="2224098" y="1857324"/>
              <a:ext cx="1641602" cy="15642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upa 9"/>
            <p:cNvGrpSpPr/>
            <p:nvPr/>
          </p:nvGrpSpPr>
          <p:grpSpPr>
            <a:xfrm>
              <a:off x="304676" y="1036081"/>
              <a:ext cx="4057076" cy="2209774"/>
              <a:chOff x="304676" y="1036081"/>
              <a:chExt cx="4057076" cy="2209774"/>
            </a:xfrm>
          </p:grpSpPr>
          <p:sp>
            <p:nvSpPr>
              <p:cNvPr id="20" name="Prostokąt 19"/>
              <p:cNvSpPr/>
              <p:nvPr/>
            </p:nvSpPr>
            <p:spPr>
              <a:xfrm>
                <a:off x="304676" y="2691857"/>
                <a:ext cx="2868093" cy="553998"/>
              </a:xfrm>
              <a:prstGeom prst="rect">
                <a:avLst/>
              </a:prstGeom>
            </p:spPr>
            <p:txBody>
              <a:bodyPr wrap="none">
                <a:spAutoFit/>
              </a:bodyPr>
              <a:lstStyle/>
              <a:p>
                <a:pPr algn="ctr"/>
                <a:r>
                  <a:rPr lang="pl-PL" dirty="0"/>
                  <a:t>Teodor </a:t>
                </a:r>
                <a:r>
                  <a:rPr lang="pl-PL" dirty="0" err="1" smtClean="0"/>
                  <a:t>Białynicki-Birula</a:t>
                </a:r>
                <a:r>
                  <a:rPr lang="pl-PL" dirty="0"/>
                  <a:t/>
                </a:r>
                <a:br>
                  <a:rPr lang="pl-PL" dirty="0"/>
                </a:br>
                <a:r>
                  <a:rPr lang="pl-PL" sz="1200" dirty="0"/>
                  <a:t>(</a:t>
                </a:r>
                <a:r>
                  <a:rPr lang="pl-PL" sz="1200" dirty="0" smtClean="0"/>
                  <a:t>1886-1956) Lekarz</a:t>
                </a:r>
                <a:endParaRPr lang="pl-PL" sz="1200" dirty="0"/>
              </a:p>
            </p:txBody>
          </p:sp>
          <p:pic>
            <p:nvPicPr>
              <p:cNvPr id="21" name="Obraz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37" y="1036081"/>
                <a:ext cx="1270822" cy="1678063"/>
              </a:xfrm>
              <a:prstGeom prst="rect">
                <a:avLst/>
              </a:prstGeom>
            </p:spPr>
          </p:pic>
          <p:sp>
            <p:nvSpPr>
              <p:cNvPr id="37" name="pole tekstowe 36"/>
              <p:cNvSpPr txBox="1"/>
              <p:nvPr/>
            </p:nvSpPr>
            <p:spPr>
              <a:xfrm>
                <a:off x="2338441" y="1683313"/>
                <a:ext cx="2023311" cy="646331"/>
              </a:xfrm>
              <a:prstGeom prst="rect">
                <a:avLst/>
              </a:prstGeom>
              <a:solidFill>
                <a:schemeClr val="bg1"/>
              </a:solidFill>
            </p:spPr>
            <p:txBody>
              <a:bodyPr wrap="none" rtlCol="0">
                <a:spAutoFit/>
              </a:bodyPr>
              <a:lstStyle/>
              <a:p>
                <a:pPr algn="ctr"/>
                <a:r>
                  <a:rPr lang="pl-PL" sz="1200" dirty="0" smtClean="0"/>
                  <a:t>Opieka medyczna </a:t>
                </a:r>
                <a:br>
                  <a:rPr lang="pl-PL" sz="1200" dirty="0" smtClean="0"/>
                </a:br>
                <a:r>
                  <a:rPr lang="pl-PL" sz="1200" dirty="0" smtClean="0"/>
                  <a:t>podczas eksperymentów</a:t>
                </a:r>
              </a:p>
              <a:p>
                <a:pPr algn="ctr"/>
                <a:r>
                  <a:rPr lang="pl-PL" sz="1200" dirty="0" smtClean="0"/>
                  <a:t> narkotycznych</a:t>
                </a:r>
                <a:endParaRPr lang="en-GB" sz="1200" dirty="0"/>
              </a:p>
            </p:txBody>
          </p:sp>
        </p:grpSp>
      </p:grpSp>
      <p:grpSp>
        <p:nvGrpSpPr>
          <p:cNvPr id="5" name="Grupa 4"/>
          <p:cNvGrpSpPr/>
          <p:nvPr/>
        </p:nvGrpSpPr>
        <p:grpSpPr>
          <a:xfrm>
            <a:off x="3822855" y="274638"/>
            <a:ext cx="2471998" cy="2606194"/>
            <a:chOff x="3822855" y="274638"/>
            <a:chExt cx="2471998" cy="2606194"/>
          </a:xfrm>
        </p:grpSpPr>
        <p:pic>
          <p:nvPicPr>
            <p:cNvPr id="23" name="Obraz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1263" y="274638"/>
              <a:ext cx="1262472" cy="1723512"/>
            </a:xfrm>
            <a:prstGeom prst="rect">
              <a:avLst/>
            </a:prstGeom>
          </p:spPr>
        </p:pic>
        <p:cxnSp>
          <p:nvCxnSpPr>
            <p:cNvPr id="40" name="Łącznik prosty 39"/>
            <p:cNvCxnSpPr/>
            <p:nvPr/>
          </p:nvCxnSpPr>
          <p:spPr>
            <a:xfrm flipH="1">
              <a:off x="4411464" y="2025838"/>
              <a:ext cx="538526" cy="854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pole tekstowe 41"/>
            <p:cNvSpPr txBox="1"/>
            <p:nvPr/>
          </p:nvSpPr>
          <p:spPr>
            <a:xfrm>
              <a:off x="3822855" y="2522018"/>
              <a:ext cx="1627370" cy="276999"/>
            </a:xfrm>
            <a:prstGeom prst="rect">
              <a:avLst/>
            </a:prstGeom>
            <a:solidFill>
              <a:schemeClr val="bg1"/>
            </a:solidFill>
          </p:spPr>
          <p:txBody>
            <a:bodyPr wrap="none" rtlCol="0">
              <a:spAutoFit/>
            </a:bodyPr>
            <a:lstStyle/>
            <a:p>
              <a:pPr algn="ctr"/>
              <a:r>
                <a:rPr lang="pl-PL" sz="1200" dirty="0"/>
                <a:t>i</a:t>
              </a:r>
              <a:r>
                <a:rPr lang="pl-PL" sz="1200" dirty="0" smtClean="0"/>
                <a:t>dealizm vs realizm</a:t>
              </a:r>
              <a:endParaRPr lang="en-GB" sz="1200" dirty="0"/>
            </a:p>
          </p:txBody>
        </p:sp>
        <p:sp>
          <p:nvSpPr>
            <p:cNvPr id="24" name="Prostokąt 23"/>
            <p:cNvSpPr/>
            <p:nvPr/>
          </p:nvSpPr>
          <p:spPr>
            <a:xfrm>
              <a:off x="4358104" y="1997014"/>
              <a:ext cx="1936749" cy="553998"/>
            </a:xfrm>
            <a:prstGeom prst="rect">
              <a:avLst/>
            </a:prstGeom>
            <a:solidFill>
              <a:schemeClr val="bg1"/>
            </a:solidFill>
          </p:spPr>
          <p:txBody>
            <a:bodyPr wrap="none">
              <a:spAutoFit/>
            </a:bodyPr>
            <a:lstStyle/>
            <a:p>
              <a:pPr algn="ctr"/>
              <a:r>
                <a:rPr lang="pl-PL" dirty="0" smtClean="0"/>
                <a:t>Jan Leszczyński</a:t>
              </a:r>
              <a:br>
                <a:rPr lang="pl-PL" dirty="0" smtClean="0"/>
              </a:br>
              <a:r>
                <a:rPr lang="pl-PL" sz="1200" dirty="0" smtClean="0"/>
                <a:t>(1905-1990) filozof</a:t>
              </a:r>
              <a:endParaRPr lang="en-GB" sz="1200" dirty="0"/>
            </a:p>
          </p:txBody>
        </p:sp>
      </p:grpSp>
      <p:grpSp>
        <p:nvGrpSpPr>
          <p:cNvPr id="14" name="Grupa 13"/>
          <p:cNvGrpSpPr/>
          <p:nvPr/>
        </p:nvGrpSpPr>
        <p:grpSpPr>
          <a:xfrm>
            <a:off x="4976474" y="1307470"/>
            <a:ext cx="4190537" cy="2429095"/>
            <a:chOff x="4976474" y="1307470"/>
            <a:chExt cx="4190537" cy="2429095"/>
          </a:xfrm>
        </p:grpSpPr>
        <p:cxnSp>
          <p:nvCxnSpPr>
            <p:cNvPr id="30" name="Łącznik prosty 29"/>
            <p:cNvCxnSpPr>
              <a:stCxn id="15" idx="1"/>
            </p:cNvCxnSpPr>
            <p:nvPr/>
          </p:nvCxnSpPr>
          <p:spPr>
            <a:xfrm flipH="1">
              <a:off x="4976474" y="2206955"/>
              <a:ext cx="2092680" cy="1529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upa 5"/>
            <p:cNvGrpSpPr/>
            <p:nvPr/>
          </p:nvGrpSpPr>
          <p:grpSpPr>
            <a:xfrm>
              <a:off x="5210814" y="1307470"/>
              <a:ext cx="3956197" cy="2407099"/>
              <a:chOff x="5231735" y="1291712"/>
              <a:chExt cx="3956197" cy="2407099"/>
            </a:xfrm>
          </p:grpSpPr>
          <p:pic>
            <p:nvPicPr>
              <p:cNvPr id="15" name="Obraz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0075" y="1291712"/>
                <a:ext cx="1426562" cy="1798970"/>
              </a:xfrm>
              <a:prstGeom prst="rect">
                <a:avLst/>
              </a:prstGeom>
            </p:spPr>
          </p:pic>
          <p:sp>
            <p:nvSpPr>
              <p:cNvPr id="39" name="pole tekstowe 38"/>
              <p:cNvSpPr txBox="1"/>
              <p:nvPr/>
            </p:nvSpPr>
            <p:spPr>
              <a:xfrm>
                <a:off x="5231735" y="2750613"/>
                <a:ext cx="1665841" cy="646331"/>
              </a:xfrm>
              <a:prstGeom prst="rect">
                <a:avLst/>
              </a:prstGeom>
              <a:solidFill>
                <a:schemeClr val="bg1"/>
              </a:solidFill>
            </p:spPr>
            <p:txBody>
              <a:bodyPr wrap="none" rtlCol="0">
                <a:spAutoFit/>
              </a:bodyPr>
              <a:lstStyle/>
              <a:p>
                <a:pPr algn="ctr"/>
                <a:r>
                  <a:rPr lang="pl-PL" sz="1200" dirty="0" smtClean="0"/>
                  <a:t>„Demon intelektu”</a:t>
                </a:r>
              </a:p>
              <a:p>
                <a:pPr algn="ctr"/>
                <a:r>
                  <a:rPr lang="pl-PL" sz="1200" dirty="0" smtClean="0"/>
                  <a:t>Spory intelektualne,</a:t>
                </a:r>
              </a:p>
              <a:p>
                <a:pPr algn="ctr"/>
                <a:r>
                  <a:rPr lang="pl-PL" sz="1200" dirty="0"/>
                  <a:t>k</a:t>
                </a:r>
                <a:r>
                  <a:rPr lang="pl-PL" sz="1200" dirty="0" smtClean="0"/>
                  <a:t>rytyka logistyki…</a:t>
                </a:r>
                <a:endParaRPr lang="en-GB" sz="1200" dirty="0"/>
              </a:p>
            </p:txBody>
          </p:sp>
          <p:sp>
            <p:nvSpPr>
              <p:cNvPr id="17" name="Prostokąt 16"/>
              <p:cNvSpPr/>
              <p:nvPr/>
            </p:nvSpPr>
            <p:spPr>
              <a:xfrm>
                <a:off x="6432048" y="3144813"/>
                <a:ext cx="2755884" cy="553998"/>
              </a:xfrm>
              <a:prstGeom prst="rect">
                <a:avLst/>
              </a:prstGeom>
            </p:spPr>
            <p:txBody>
              <a:bodyPr wrap="none">
                <a:spAutoFit/>
              </a:bodyPr>
              <a:lstStyle/>
              <a:p>
                <a:pPr algn="ctr"/>
                <a:r>
                  <a:rPr lang="pl-PL" dirty="0" smtClean="0"/>
                  <a:t>Leon Chwistek</a:t>
                </a:r>
                <a:br>
                  <a:rPr lang="pl-PL" dirty="0" smtClean="0"/>
                </a:br>
                <a:r>
                  <a:rPr lang="pl-PL" sz="1200" dirty="0" smtClean="0"/>
                  <a:t>(1884-1944) malarz, logik, filozof</a:t>
                </a:r>
                <a:endParaRPr lang="en-GB" sz="1200" dirty="0"/>
              </a:p>
            </p:txBody>
          </p:sp>
        </p:grpSp>
      </p:grpSp>
      <p:pic>
        <p:nvPicPr>
          <p:cNvPr id="9" name="Obraz 8"/>
          <p:cNvPicPr>
            <a:picLocks noChangeAspect="1"/>
          </p:cNvPicPr>
          <p:nvPr/>
        </p:nvPicPr>
        <p:blipFill>
          <a:blip r:embed="rId7"/>
          <a:stretch>
            <a:fillRect/>
          </a:stretch>
        </p:blipFill>
        <p:spPr>
          <a:xfrm>
            <a:off x="3719580" y="2892011"/>
            <a:ext cx="1279339" cy="1764607"/>
          </a:xfrm>
          <a:prstGeom prst="rect">
            <a:avLst/>
          </a:prstGeom>
        </p:spPr>
      </p:pic>
    </p:spTree>
    <p:extLst>
      <p:ext uri="{BB962C8B-B14F-4D97-AF65-F5344CB8AC3E}">
        <p14:creationId xmlns:p14="http://schemas.microsoft.com/office/powerpoint/2010/main" val="206275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79445" y="88507"/>
            <a:ext cx="8229600" cy="1143000"/>
          </a:xfrm>
        </p:spPr>
        <p:txBody>
          <a:bodyPr/>
          <a:lstStyle/>
          <a:p>
            <a:r>
              <a:rPr lang="pl-PL" dirty="0" smtClean="0"/>
              <a:t>Wpływy </a:t>
            </a:r>
            <a:r>
              <a:rPr lang="pl-PL" dirty="0" err="1" smtClean="0"/>
              <a:t>filozoficzno</a:t>
            </a:r>
            <a:r>
              <a:rPr lang="pl-PL" dirty="0" smtClean="0"/>
              <a:t> naukowe..</a:t>
            </a:r>
            <a:endParaRPr lang="en-GB" dirty="0"/>
          </a:p>
        </p:txBody>
      </p:sp>
      <p:grpSp>
        <p:nvGrpSpPr>
          <p:cNvPr id="4" name="Grupa 3"/>
          <p:cNvGrpSpPr/>
          <p:nvPr/>
        </p:nvGrpSpPr>
        <p:grpSpPr>
          <a:xfrm>
            <a:off x="385192" y="1328200"/>
            <a:ext cx="3822482" cy="3023244"/>
            <a:chOff x="385192" y="1328200"/>
            <a:chExt cx="3822482" cy="3023244"/>
          </a:xfrm>
        </p:grpSpPr>
        <p:sp>
          <p:nvSpPr>
            <p:cNvPr id="6" name="Prostokąt 5"/>
            <p:cNvSpPr/>
            <p:nvPr/>
          </p:nvSpPr>
          <p:spPr>
            <a:xfrm>
              <a:off x="385192" y="1328200"/>
              <a:ext cx="3782494" cy="299971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7" name="pole tekstowe 6"/>
            <p:cNvSpPr txBox="1"/>
            <p:nvPr/>
          </p:nvSpPr>
          <p:spPr>
            <a:xfrm>
              <a:off x="457200" y="1395552"/>
              <a:ext cx="3610744" cy="276999"/>
            </a:xfrm>
            <a:prstGeom prst="rect">
              <a:avLst/>
            </a:prstGeom>
            <a:noFill/>
          </p:spPr>
          <p:txBody>
            <a:bodyPr wrap="square" rtlCol="0">
              <a:spAutoFit/>
            </a:bodyPr>
            <a:lstStyle/>
            <a:p>
              <a:r>
                <a:rPr lang="pl-PL" sz="1200" b="1" dirty="0" smtClean="0"/>
                <a:t>Matematyka, logika</a:t>
              </a:r>
              <a:endParaRPr lang="en-GB" sz="1200" b="1" dirty="0"/>
            </a:p>
          </p:txBody>
        </p:sp>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629" y="1758421"/>
              <a:ext cx="1229168" cy="1928523"/>
            </a:xfrm>
            <a:prstGeom prst="rect">
              <a:avLst/>
            </a:prstGeom>
          </p:spPr>
        </p:pic>
        <p:pic>
          <p:nvPicPr>
            <p:cNvPr id="8" name="Obraz 7"/>
            <p:cNvPicPr>
              <a:picLocks noChangeAspect="1"/>
            </p:cNvPicPr>
            <p:nvPr/>
          </p:nvPicPr>
          <p:blipFill rotWithShape="1">
            <a:blip r:embed="rId4"/>
            <a:srcRect l="-4" r="52940"/>
            <a:stretch/>
          </p:blipFill>
          <p:spPr>
            <a:xfrm>
              <a:off x="2423298" y="1710837"/>
              <a:ext cx="1311389" cy="1962137"/>
            </a:xfrm>
            <a:prstGeom prst="rect">
              <a:avLst/>
            </a:prstGeom>
          </p:spPr>
        </p:pic>
        <p:sp>
          <p:nvSpPr>
            <p:cNvPr id="9" name="pole tekstowe 8"/>
            <p:cNvSpPr txBox="1"/>
            <p:nvPr/>
          </p:nvSpPr>
          <p:spPr>
            <a:xfrm>
              <a:off x="2123727" y="3797446"/>
              <a:ext cx="2083947" cy="553998"/>
            </a:xfrm>
            <a:prstGeom prst="rect">
              <a:avLst/>
            </a:prstGeom>
            <a:noFill/>
          </p:spPr>
          <p:txBody>
            <a:bodyPr wrap="square" rtlCol="0">
              <a:spAutoFit/>
            </a:bodyPr>
            <a:lstStyle/>
            <a:p>
              <a:pPr algn="ctr"/>
              <a:r>
                <a:rPr lang="pl-PL" sz="1000" dirty="0" smtClean="0"/>
                <a:t>Tarski, „Pojęcie prawdy w językach nauk dedukcyjnych”</a:t>
              </a:r>
            </a:p>
            <a:p>
              <a:pPr algn="ctr"/>
              <a:r>
                <a:rPr lang="pl-PL" sz="1000" dirty="0" smtClean="0"/>
                <a:t>(1933)</a:t>
              </a:r>
              <a:endParaRPr lang="en-GB" sz="1000" dirty="0"/>
            </a:p>
          </p:txBody>
        </p:sp>
        <p:sp>
          <p:nvSpPr>
            <p:cNvPr id="10" name="pole tekstowe 9"/>
            <p:cNvSpPr txBox="1"/>
            <p:nvPr/>
          </p:nvSpPr>
          <p:spPr>
            <a:xfrm>
              <a:off x="385192" y="3773914"/>
              <a:ext cx="1738536" cy="553998"/>
            </a:xfrm>
            <a:prstGeom prst="rect">
              <a:avLst/>
            </a:prstGeom>
            <a:noFill/>
          </p:spPr>
          <p:txBody>
            <a:bodyPr wrap="square" rtlCol="0">
              <a:spAutoFit/>
            </a:bodyPr>
            <a:lstStyle/>
            <a:p>
              <a:pPr algn="ctr"/>
              <a:r>
                <a:rPr lang="pl-PL" sz="1000" dirty="0" smtClean="0"/>
                <a:t>Russel, Whitehead</a:t>
              </a:r>
            </a:p>
            <a:p>
              <a:pPr algn="ctr"/>
              <a:r>
                <a:rPr lang="pl-PL" sz="1000" dirty="0" smtClean="0"/>
                <a:t>„Principia </a:t>
              </a:r>
              <a:r>
                <a:rPr lang="pl-PL" sz="1000" dirty="0" err="1" smtClean="0"/>
                <a:t>Mathematica</a:t>
              </a:r>
              <a:r>
                <a:rPr lang="pl-PL" sz="1000" dirty="0" smtClean="0"/>
                <a:t>”</a:t>
              </a:r>
            </a:p>
            <a:p>
              <a:pPr algn="ctr"/>
              <a:r>
                <a:rPr lang="pl-PL" sz="1000" dirty="0" smtClean="0"/>
                <a:t>(1913)</a:t>
              </a:r>
            </a:p>
          </p:txBody>
        </p:sp>
      </p:grpSp>
      <p:grpSp>
        <p:nvGrpSpPr>
          <p:cNvPr id="19" name="Grupa 18"/>
          <p:cNvGrpSpPr/>
          <p:nvPr/>
        </p:nvGrpSpPr>
        <p:grpSpPr>
          <a:xfrm>
            <a:off x="4572000" y="1328201"/>
            <a:ext cx="3754760" cy="3038631"/>
            <a:chOff x="4572000" y="1328201"/>
            <a:chExt cx="3754760" cy="3038631"/>
          </a:xfrm>
        </p:grpSpPr>
        <p:sp>
          <p:nvSpPr>
            <p:cNvPr id="11" name="Prostokąt 10"/>
            <p:cNvSpPr/>
            <p:nvPr/>
          </p:nvSpPr>
          <p:spPr>
            <a:xfrm>
              <a:off x="4572000" y="1328201"/>
              <a:ext cx="3754760" cy="299971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pic>
          <p:nvPicPr>
            <p:cNvPr id="16" name="Picture 20" descr="http://www.nobelprize.org/nobel_prizes/physics/laureates/1932/heisenberg.jpg"/>
            <p:cNvPicPr>
              <a:picLocks noChangeAspect="1" noChangeArrowheads="1"/>
            </p:cNvPicPr>
            <p:nvPr/>
          </p:nvPicPr>
          <p:blipFill>
            <a:blip r:embed="rId5" cstate="print"/>
            <a:srcRect/>
            <a:stretch>
              <a:fillRect/>
            </a:stretch>
          </p:blipFill>
          <p:spPr bwMode="auto">
            <a:xfrm>
              <a:off x="7499651" y="2006486"/>
              <a:ext cx="663294" cy="929430"/>
            </a:xfrm>
            <a:prstGeom prst="rect">
              <a:avLst/>
            </a:prstGeom>
            <a:noFill/>
          </p:spPr>
        </p:pic>
        <p:sp>
          <p:nvSpPr>
            <p:cNvPr id="12" name="pole tekstowe 11"/>
            <p:cNvSpPr txBox="1"/>
            <p:nvPr/>
          </p:nvSpPr>
          <p:spPr>
            <a:xfrm>
              <a:off x="4572000" y="1382910"/>
              <a:ext cx="3610744" cy="276999"/>
            </a:xfrm>
            <a:prstGeom prst="rect">
              <a:avLst/>
            </a:prstGeom>
            <a:noFill/>
          </p:spPr>
          <p:txBody>
            <a:bodyPr wrap="square" rtlCol="0">
              <a:spAutoFit/>
            </a:bodyPr>
            <a:lstStyle/>
            <a:p>
              <a:r>
                <a:rPr lang="pl-PL" sz="1200" b="1" dirty="0" smtClean="0"/>
                <a:t>Fizyka</a:t>
              </a:r>
              <a:endParaRPr lang="en-GB" sz="1200" b="1" dirty="0"/>
            </a:p>
          </p:txBody>
        </p:sp>
        <p:sp>
          <p:nvSpPr>
            <p:cNvPr id="13" name="pole tekstowe 12"/>
            <p:cNvSpPr txBox="1"/>
            <p:nvPr/>
          </p:nvSpPr>
          <p:spPr>
            <a:xfrm>
              <a:off x="4659638" y="3712358"/>
              <a:ext cx="1651707" cy="553998"/>
            </a:xfrm>
            <a:prstGeom prst="rect">
              <a:avLst/>
            </a:prstGeom>
            <a:noFill/>
          </p:spPr>
          <p:txBody>
            <a:bodyPr wrap="square" rtlCol="0">
              <a:spAutoFit/>
            </a:bodyPr>
            <a:lstStyle/>
            <a:p>
              <a:pPr algn="ctr"/>
              <a:r>
                <a:rPr lang="pl-PL" sz="1000" b="1" dirty="0" smtClean="0"/>
                <a:t>Teoria względności</a:t>
              </a:r>
            </a:p>
            <a:p>
              <a:pPr algn="ctr"/>
              <a:r>
                <a:rPr lang="pl-PL" sz="1000" dirty="0" smtClean="0"/>
                <a:t>Einstein</a:t>
              </a:r>
            </a:p>
            <a:p>
              <a:pPr algn="ctr"/>
              <a:r>
                <a:rPr lang="pl-PL" sz="1000" dirty="0" smtClean="0"/>
                <a:t>(1905, 1915)</a:t>
              </a:r>
              <a:endParaRPr lang="en-GB" sz="1000" dirty="0"/>
            </a:p>
          </p:txBody>
        </p:sp>
        <p:sp>
          <p:nvSpPr>
            <p:cNvPr id="14" name="pole tekstowe 13"/>
            <p:cNvSpPr txBox="1"/>
            <p:nvPr/>
          </p:nvSpPr>
          <p:spPr>
            <a:xfrm>
              <a:off x="6379068" y="3658946"/>
              <a:ext cx="1808153" cy="707886"/>
            </a:xfrm>
            <a:prstGeom prst="rect">
              <a:avLst/>
            </a:prstGeom>
            <a:noFill/>
          </p:spPr>
          <p:txBody>
            <a:bodyPr wrap="square" rtlCol="0">
              <a:spAutoFit/>
            </a:bodyPr>
            <a:lstStyle/>
            <a:p>
              <a:pPr algn="ctr"/>
              <a:r>
                <a:rPr lang="pl-PL" sz="1000" b="1" dirty="0" smtClean="0"/>
                <a:t>Mechanika kwantowa</a:t>
              </a:r>
            </a:p>
            <a:p>
              <a:pPr algn="ctr"/>
              <a:r>
                <a:rPr lang="pl-PL" sz="1000" dirty="0" smtClean="0"/>
                <a:t>Planck, Schroedinger, </a:t>
              </a:r>
              <a:r>
                <a:rPr lang="pl-PL" sz="1000" dirty="0" err="1"/>
                <a:t>B</a:t>
              </a:r>
              <a:r>
                <a:rPr lang="pl-PL" sz="1000" dirty="0" err="1" smtClean="0"/>
                <a:t>orn</a:t>
              </a:r>
              <a:r>
                <a:rPr lang="pl-PL" sz="1000" dirty="0" smtClean="0"/>
                <a:t>, Bohr, Heisenberg</a:t>
              </a:r>
            </a:p>
            <a:p>
              <a:pPr algn="ctr"/>
              <a:r>
                <a:rPr lang="pl-PL" sz="1000" dirty="0" smtClean="0"/>
                <a:t>(1905-1926)</a:t>
              </a:r>
              <a:endParaRPr lang="en-GB" sz="1000" dirty="0"/>
            </a:p>
          </p:txBody>
        </p:sp>
        <p:pic>
          <p:nvPicPr>
            <p:cNvPr id="15" name="Picture 14" descr="https://encrypted-tbn0.gstatic.com/images?q=tbn:ANd9GcTsIJMnVkG-xeDYB8wq96pDCtg-TU_H02a1zNFXAMxkEtvQF0__"/>
            <p:cNvPicPr>
              <a:picLocks noChangeAspect="1" noChangeArrowheads="1"/>
            </p:cNvPicPr>
            <p:nvPr/>
          </p:nvPicPr>
          <p:blipFill>
            <a:blip r:embed="rId6" cstate="print"/>
            <a:srcRect l="14998" r="14998"/>
            <a:stretch>
              <a:fillRect/>
            </a:stretch>
          </p:blipFill>
          <p:spPr bwMode="auto">
            <a:xfrm>
              <a:off x="4752240" y="1846321"/>
              <a:ext cx="1329537" cy="1511535"/>
            </a:xfrm>
            <a:prstGeom prst="rect">
              <a:avLst/>
            </a:prstGeom>
            <a:noFill/>
          </p:spPr>
        </p:pic>
        <p:pic>
          <p:nvPicPr>
            <p:cNvPr id="2" name="Obraz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2187" y="2636911"/>
              <a:ext cx="672072" cy="865383"/>
            </a:xfrm>
            <a:prstGeom prst="rect">
              <a:avLst/>
            </a:prstGeom>
          </p:spPr>
        </p:pic>
        <p:pic>
          <p:nvPicPr>
            <p:cNvPr id="20" name="Obraz 19"/>
            <p:cNvPicPr>
              <a:picLocks noChangeAspect="1"/>
            </p:cNvPicPr>
            <p:nvPr/>
          </p:nvPicPr>
          <p:blipFill>
            <a:blip r:embed="rId8"/>
            <a:stretch>
              <a:fillRect/>
            </a:stretch>
          </p:blipFill>
          <p:spPr>
            <a:xfrm>
              <a:off x="6486091" y="2137881"/>
              <a:ext cx="739602" cy="739602"/>
            </a:xfrm>
            <a:prstGeom prst="rect">
              <a:avLst/>
            </a:prstGeom>
          </p:spPr>
        </p:pic>
        <p:pic>
          <p:nvPicPr>
            <p:cNvPr id="22" name="Obraz 21"/>
            <p:cNvPicPr>
              <a:picLocks noChangeAspect="1"/>
            </p:cNvPicPr>
            <p:nvPr/>
          </p:nvPicPr>
          <p:blipFill>
            <a:blip r:embed="rId9"/>
            <a:stretch>
              <a:fillRect/>
            </a:stretch>
          </p:blipFill>
          <p:spPr>
            <a:xfrm>
              <a:off x="6606621" y="2683366"/>
              <a:ext cx="668593" cy="668593"/>
            </a:xfrm>
            <a:prstGeom prst="rect">
              <a:avLst/>
            </a:prstGeom>
          </p:spPr>
        </p:pic>
        <p:pic>
          <p:nvPicPr>
            <p:cNvPr id="18" name="Obraz 17"/>
            <p:cNvPicPr>
              <a:picLocks noChangeAspect="1"/>
            </p:cNvPicPr>
            <p:nvPr/>
          </p:nvPicPr>
          <p:blipFill>
            <a:blip r:embed="rId10"/>
            <a:stretch>
              <a:fillRect/>
            </a:stretch>
          </p:blipFill>
          <p:spPr>
            <a:xfrm>
              <a:off x="6940918" y="1811312"/>
              <a:ext cx="685419" cy="685419"/>
            </a:xfrm>
            <a:prstGeom prst="rect">
              <a:avLst/>
            </a:prstGeom>
          </p:spPr>
        </p:pic>
      </p:grpSp>
      <p:grpSp>
        <p:nvGrpSpPr>
          <p:cNvPr id="17" name="Grupa 16"/>
          <p:cNvGrpSpPr/>
          <p:nvPr/>
        </p:nvGrpSpPr>
        <p:grpSpPr>
          <a:xfrm>
            <a:off x="385192" y="4565890"/>
            <a:ext cx="4109053" cy="2139035"/>
            <a:chOff x="385192" y="4565890"/>
            <a:chExt cx="4109053" cy="2139035"/>
          </a:xfrm>
        </p:grpSpPr>
        <p:sp>
          <p:nvSpPr>
            <p:cNvPr id="23" name="Prostokąt 22"/>
            <p:cNvSpPr/>
            <p:nvPr/>
          </p:nvSpPr>
          <p:spPr>
            <a:xfrm>
              <a:off x="390225" y="4565890"/>
              <a:ext cx="3778935" cy="20164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4" name="pole tekstowe 23"/>
            <p:cNvSpPr txBox="1"/>
            <p:nvPr/>
          </p:nvSpPr>
          <p:spPr>
            <a:xfrm>
              <a:off x="390225" y="4579839"/>
              <a:ext cx="3610744" cy="276999"/>
            </a:xfrm>
            <a:prstGeom prst="rect">
              <a:avLst/>
            </a:prstGeom>
            <a:noFill/>
          </p:spPr>
          <p:txBody>
            <a:bodyPr wrap="square" rtlCol="0">
              <a:spAutoFit/>
            </a:bodyPr>
            <a:lstStyle/>
            <a:p>
              <a:r>
                <a:rPr lang="pl-PL" sz="1200" b="1" dirty="0" smtClean="0"/>
                <a:t>Filozofia</a:t>
              </a:r>
              <a:endParaRPr lang="en-GB" sz="1200" b="1" dirty="0"/>
            </a:p>
          </p:txBody>
        </p:sp>
        <p:sp>
          <p:nvSpPr>
            <p:cNvPr id="25" name="pole tekstowe 24"/>
            <p:cNvSpPr txBox="1"/>
            <p:nvPr/>
          </p:nvSpPr>
          <p:spPr>
            <a:xfrm>
              <a:off x="385192" y="5983588"/>
              <a:ext cx="2280967" cy="707886"/>
            </a:xfrm>
            <a:prstGeom prst="rect">
              <a:avLst/>
            </a:prstGeom>
            <a:noFill/>
          </p:spPr>
          <p:txBody>
            <a:bodyPr wrap="square" rtlCol="0">
              <a:spAutoFit/>
            </a:bodyPr>
            <a:lstStyle/>
            <a:p>
              <a:pPr algn="ctr"/>
              <a:r>
                <a:rPr lang="pl-PL" sz="1000" b="1" dirty="0" smtClean="0"/>
                <a:t>Pozytywizm logiczny</a:t>
              </a:r>
              <a:r>
                <a:rPr lang="pl-PL" sz="1000" dirty="0" smtClean="0"/>
                <a:t/>
              </a:r>
              <a:br>
                <a:rPr lang="pl-PL" sz="1000" dirty="0" smtClean="0"/>
              </a:br>
              <a:r>
                <a:rPr lang="pl-PL" sz="1000" dirty="0" smtClean="0"/>
                <a:t>Wittgenstein, Carnap, Schlick</a:t>
              </a:r>
            </a:p>
            <a:p>
              <a:pPr algn="ctr"/>
              <a:r>
                <a:rPr lang="pl-PL" sz="1000" dirty="0" smtClean="0"/>
                <a:t>(1921-1929)</a:t>
              </a:r>
            </a:p>
            <a:p>
              <a:pPr algn="ctr"/>
              <a:r>
                <a:rPr lang="pl-PL" sz="1000" dirty="0" smtClean="0"/>
                <a:t> </a:t>
              </a:r>
              <a:endParaRPr lang="en-GB" sz="1000" dirty="0"/>
            </a:p>
          </p:txBody>
        </p:sp>
        <p:pic>
          <p:nvPicPr>
            <p:cNvPr id="27" name="Obraz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3736" y="4991489"/>
              <a:ext cx="709669" cy="905129"/>
            </a:xfrm>
            <a:prstGeom prst="rect">
              <a:avLst/>
            </a:prstGeom>
          </p:spPr>
        </p:pic>
        <p:pic>
          <p:nvPicPr>
            <p:cNvPr id="29" name="Obraz 28"/>
            <p:cNvPicPr>
              <a:picLocks noChangeAspect="1"/>
            </p:cNvPicPr>
            <p:nvPr/>
          </p:nvPicPr>
          <p:blipFill>
            <a:blip r:embed="rId12"/>
            <a:stretch>
              <a:fillRect/>
            </a:stretch>
          </p:blipFill>
          <p:spPr>
            <a:xfrm>
              <a:off x="1231937" y="4762234"/>
              <a:ext cx="613619" cy="811866"/>
            </a:xfrm>
            <a:prstGeom prst="rect">
              <a:avLst/>
            </a:prstGeom>
          </p:spPr>
        </p:pic>
        <p:pic>
          <p:nvPicPr>
            <p:cNvPr id="30" name="Obraz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72675" y="5132192"/>
              <a:ext cx="551052" cy="732649"/>
            </a:xfrm>
            <a:prstGeom prst="rect">
              <a:avLst/>
            </a:prstGeom>
          </p:spPr>
        </p:pic>
        <p:sp>
          <p:nvSpPr>
            <p:cNvPr id="31" name="pole tekstowe 30"/>
            <p:cNvSpPr txBox="1"/>
            <p:nvPr/>
          </p:nvSpPr>
          <p:spPr>
            <a:xfrm>
              <a:off x="2213278" y="5997039"/>
              <a:ext cx="2280967" cy="707886"/>
            </a:xfrm>
            <a:prstGeom prst="rect">
              <a:avLst/>
            </a:prstGeom>
            <a:noFill/>
          </p:spPr>
          <p:txBody>
            <a:bodyPr wrap="square" rtlCol="0">
              <a:spAutoFit/>
            </a:bodyPr>
            <a:lstStyle/>
            <a:p>
              <a:pPr algn="ctr"/>
              <a:r>
                <a:rPr lang="pl-PL" sz="1000" b="1" dirty="0" smtClean="0"/>
                <a:t>Psychologizm</a:t>
              </a:r>
            </a:p>
            <a:p>
              <a:pPr algn="ctr"/>
              <a:r>
                <a:rPr lang="pl-PL" sz="1000" dirty="0" smtClean="0"/>
                <a:t>Mach, Cornelius</a:t>
              </a:r>
            </a:p>
            <a:p>
              <a:pPr algn="ctr"/>
              <a:r>
                <a:rPr lang="pl-PL" sz="1000" dirty="0" smtClean="0"/>
                <a:t>(1900-1920)</a:t>
              </a:r>
            </a:p>
            <a:p>
              <a:pPr algn="ctr"/>
              <a:r>
                <a:rPr lang="pl-PL" sz="1000" dirty="0" smtClean="0"/>
                <a:t> </a:t>
              </a:r>
              <a:endParaRPr lang="en-GB" sz="1000" dirty="0"/>
            </a:p>
          </p:txBody>
        </p:sp>
        <p:pic>
          <p:nvPicPr>
            <p:cNvPr id="32" name="Obraz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57463" y="4718338"/>
              <a:ext cx="851674" cy="1186666"/>
            </a:xfrm>
            <a:prstGeom prst="rect">
              <a:avLst/>
            </a:prstGeom>
          </p:spPr>
        </p:pic>
      </p:grpSp>
      <p:sp>
        <p:nvSpPr>
          <p:cNvPr id="33" name="pole tekstowe 32"/>
          <p:cNvSpPr txBox="1"/>
          <p:nvPr/>
        </p:nvSpPr>
        <p:spPr>
          <a:xfrm>
            <a:off x="4896750" y="5410305"/>
            <a:ext cx="3856804" cy="523220"/>
          </a:xfrm>
          <a:prstGeom prst="rect">
            <a:avLst/>
          </a:prstGeom>
          <a:noFill/>
        </p:spPr>
        <p:txBody>
          <a:bodyPr wrap="square" rtlCol="0">
            <a:spAutoFit/>
          </a:bodyPr>
          <a:lstStyle/>
          <a:p>
            <a:r>
              <a:rPr lang="pl-PL" sz="2800" dirty="0" smtClean="0"/>
              <a:t>Problem Dualizmu!</a:t>
            </a:r>
            <a:endParaRPr lang="en-GB" sz="2800" dirty="0"/>
          </a:p>
        </p:txBody>
      </p:sp>
    </p:spTree>
    <p:extLst>
      <p:ext uri="{BB962C8B-B14F-4D97-AF65-F5344CB8AC3E}">
        <p14:creationId xmlns:p14="http://schemas.microsoft.com/office/powerpoint/2010/main" val="339723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29715" y="0"/>
            <a:ext cx="8229600" cy="1143000"/>
          </a:xfrm>
        </p:spPr>
        <p:txBody>
          <a:bodyPr>
            <a:normAutofit/>
          </a:bodyPr>
          <a:lstStyle/>
          <a:p>
            <a:r>
              <a:rPr lang="pl-PL" sz="4400" dirty="0"/>
              <a:t>„O </a:t>
            </a:r>
            <a:r>
              <a:rPr lang="pl-PL" sz="4400" dirty="0" smtClean="0"/>
              <a:t>Dualizmie”</a:t>
            </a:r>
            <a:br>
              <a:rPr lang="pl-PL" sz="4400" dirty="0" smtClean="0"/>
            </a:br>
            <a:endParaRPr lang="en-GB" sz="2200" dirty="0"/>
          </a:p>
        </p:txBody>
      </p:sp>
      <p:sp>
        <p:nvSpPr>
          <p:cNvPr id="4" name="Prostokąt 3"/>
          <p:cNvSpPr/>
          <p:nvPr/>
        </p:nvSpPr>
        <p:spPr>
          <a:xfrm>
            <a:off x="232047" y="1052736"/>
            <a:ext cx="8424936" cy="4401205"/>
          </a:xfrm>
          <a:prstGeom prst="rect">
            <a:avLst/>
          </a:prstGeom>
        </p:spPr>
        <p:txBody>
          <a:bodyPr wrap="square">
            <a:spAutoFit/>
          </a:bodyPr>
          <a:lstStyle/>
          <a:p>
            <a:r>
              <a:rPr lang="pl-PL" sz="1400" dirty="0"/>
              <a:t>Od czasu, kiedy nowożytna filozofia weszła pod przewodnictwem </a:t>
            </a:r>
            <a:r>
              <a:rPr lang="pl-PL" sz="1400" dirty="0" smtClean="0"/>
              <a:t>Descartes'a </a:t>
            </a:r>
            <a:r>
              <a:rPr lang="pl-PL" sz="1400" dirty="0"/>
              <a:t>na nową drogę, ciągnie się sprawa dualizmu psychofizycznego aż do czasów najnowszych. </a:t>
            </a:r>
            <a:r>
              <a:rPr lang="pl-PL" sz="1400" dirty="0" smtClean="0"/>
              <a:t>[…]</a:t>
            </a:r>
          </a:p>
          <a:p>
            <a:endParaRPr lang="pl-PL" sz="1400" dirty="0"/>
          </a:p>
          <a:p>
            <a:r>
              <a:rPr lang="pl-PL" sz="1400" dirty="0"/>
              <a:t>Tu jest właśnie miejsce, jakby rafa podwodna zamykająca wejście do spokojnych wód </a:t>
            </a:r>
            <a:r>
              <a:rPr lang="pl-PL" sz="1400" dirty="0" err="1"/>
              <a:t>wszechpoznania</a:t>
            </a:r>
            <a:r>
              <a:rPr lang="pl-PL" sz="1400" dirty="0"/>
              <a:t>, na której od początku wieków rozbijają się ciężkie okręty logicznych systematów i lekkie łódeczki myślowej intuicji. Miejsce to trudno dokładnie oznaczyć. Jest to ten włosek graniczny oddzielający podmiot od przedmiotu, ducha od materii, poznawane od poznającego itd. </a:t>
            </a:r>
            <a:r>
              <a:rPr lang="pl-PL" sz="1400" dirty="0" smtClean="0"/>
              <a:t> [..]</a:t>
            </a:r>
          </a:p>
          <a:p>
            <a:endParaRPr lang="pl-PL" sz="1400" dirty="0"/>
          </a:p>
          <a:p>
            <a:r>
              <a:rPr lang="pl-PL" sz="1400" dirty="0" smtClean="0"/>
              <a:t>Kierunek </a:t>
            </a:r>
            <a:r>
              <a:rPr lang="pl-PL" sz="1400" dirty="0"/>
              <a:t>analityczny, empiryczno-logiczny chce podmiot określić tym, co jest na zewnątrz niego, jest to poznanie odśrodkowe. Tu należą wszystkie systemy materialistyczne. Drugi kierunek bierze za punkt wyjścia „ja" świadome, jako jedyną rzecz daną bezpośrednio i wszystko, co jest na zewnątrz, warunkuje poznająca istota</a:t>
            </a:r>
            <a:r>
              <a:rPr lang="pl-PL" sz="1400" dirty="0" smtClean="0"/>
              <a:t>. […]</a:t>
            </a:r>
          </a:p>
          <a:p>
            <a:endParaRPr lang="pl-PL" sz="1400" dirty="0" smtClean="0"/>
          </a:p>
          <a:p>
            <a:r>
              <a:rPr lang="pl-PL" sz="1400" dirty="0"/>
              <a:t>W obu wypadkach jest słuszność. Jest to rzecz ciekawa, że jeżeli jakaś prawda dotyczy i nas, i otaczającego nas świata, jest ona 'dwoistą zależnie od punktu widzenia, z jakiego się dane zjawisko obserwuje. </a:t>
            </a:r>
            <a:r>
              <a:rPr lang="pl-PL" sz="1400" dirty="0" smtClean="0"/>
              <a:t>[…] Pochodzi </a:t>
            </a:r>
            <a:r>
              <a:rPr lang="pl-PL" sz="1400" dirty="0"/>
              <a:t>to stąd, że układ nasz, z którego żadną miarą wyjść nie możemy, rozbity jest na podmiot i przedmiot, których rzeczywistego stosunku nigdy nie wyjaśnimy, ponieważ nie jesteśmy obojętnymi spektatorami zjawisk, ale jedną ze stron </a:t>
            </a:r>
            <a:r>
              <a:rPr lang="pl-PL" sz="1400" dirty="0" smtClean="0"/>
              <a:t>działających</a:t>
            </a:r>
            <a:r>
              <a:rPr lang="pl-PL" sz="1400" dirty="0"/>
              <a:t>.</a:t>
            </a:r>
            <a:endParaRPr lang="en-GB" sz="1400" dirty="0"/>
          </a:p>
        </p:txBody>
      </p:sp>
    </p:spTree>
    <p:extLst>
      <p:ext uri="{BB962C8B-B14F-4D97-AF65-F5344CB8AC3E}">
        <p14:creationId xmlns:p14="http://schemas.microsoft.com/office/powerpoint/2010/main" val="1812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07704" y="2132856"/>
            <a:ext cx="2041723" cy="2295525"/>
          </a:xfrm>
          <a:prstGeom prst="rect">
            <a:avLst/>
          </a:prstGeom>
          <a:solidFill>
            <a:srgbClr val="FFFF00"/>
          </a:solidFill>
        </p:spPr>
      </p:pic>
      <p:grpSp>
        <p:nvGrpSpPr>
          <p:cNvPr id="3" name="Grupa 2"/>
          <p:cNvGrpSpPr/>
          <p:nvPr/>
        </p:nvGrpSpPr>
        <p:grpSpPr>
          <a:xfrm>
            <a:off x="3927457" y="4259104"/>
            <a:ext cx="3365024" cy="595124"/>
            <a:chOff x="3927457" y="4259104"/>
            <a:chExt cx="3365024" cy="595124"/>
          </a:xfrm>
        </p:grpSpPr>
        <p:sp>
          <p:nvSpPr>
            <p:cNvPr id="18" name="Strzałka w lewo 17"/>
            <p:cNvSpPr/>
            <p:nvPr/>
          </p:nvSpPr>
          <p:spPr>
            <a:xfrm rot="1835928">
              <a:off x="4143006" y="4494806"/>
              <a:ext cx="2304256" cy="35942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ole tekstowe 18"/>
            <p:cNvSpPr txBox="1"/>
            <p:nvPr/>
          </p:nvSpPr>
          <p:spPr>
            <a:xfrm rot="1798566">
              <a:off x="3927457" y="4259104"/>
              <a:ext cx="3365024" cy="338554"/>
            </a:xfrm>
            <a:prstGeom prst="rect">
              <a:avLst/>
            </a:prstGeom>
            <a:noFill/>
          </p:spPr>
          <p:txBody>
            <a:bodyPr wrap="none" rtlCol="0">
              <a:spAutoFit/>
            </a:bodyPr>
            <a:lstStyle/>
            <a:p>
              <a:r>
                <a:rPr lang="pl-PL" sz="1600" dirty="0"/>
                <a:t>b</a:t>
              </a:r>
              <a:r>
                <a:rPr lang="pl-PL" sz="1600" dirty="0" smtClean="0"/>
                <a:t>odźce ze świata zewnętrznego</a:t>
              </a:r>
              <a:endParaRPr lang="en-GB" sz="1600" dirty="0"/>
            </a:p>
          </p:txBody>
        </p:sp>
      </p:grpSp>
      <p:sp>
        <p:nvSpPr>
          <p:cNvPr id="20" name="Tytuł 2"/>
          <p:cNvSpPr>
            <a:spLocks noGrp="1"/>
          </p:cNvSpPr>
          <p:nvPr>
            <p:ph type="title"/>
          </p:nvPr>
        </p:nvSpPr>
        <p:spPr>
          <a:xfrm>
            <a:off x="323528" y="188640"/>
            <a:ext cx="8229600" cy="1143000"/>
          </a:xfrm>
        </p:spPr>
        <p:txBody>
          <a:bodyPr>
            <a:normAutofit/>
          </a:bodyPr>
          <a:lstStyle/>
          <a:p>
            <a:r>
              <a:rPr lang="pl-PL" dirty="0" smtClean="0"/>
              <a:t>Pogląd psychologistyczny (P) </a:t>
            </a:r>
            <a:br>
              <a:rPr lang="pl-PL" dirty="0" smtClean="0"/>
            </a:br>
            <a:r>
              <a:rPr lang="pl-PL" sz="2200" dirty="0" smtClean="0"/>
              <a:t>wszystko wyrażać poprzez wrażenia</a:t>
            </a:r>
            <a:endParaRPr lang="en-GB" sz="2200" dirty="0"/>
          </a:p>
        </p:txBody>
      </p:sp>
      <p:grpSp>
        <p:nvGrpSpPr>
          <p:cNvPr id="6" name="Grupa 5"/>
          <p:cNvGrpSpPr/>
          <p:nvPr/>
        </p:nvGrpSpPr>
        <p:grpSpPr>
          <a:xfrm>
            <a:off x="1765430" y="2276872"/>
            <a:ext cx="2086490" cy="1368152"/>
            <a:chOff x="1765430" y="2276872"/>
            <a:chExt cx="2086490" cy="1368152"/>
          </a:xfrm>
        </p:grpSpPr>
        <p:sp>
          <p:nvSpPr>
            <p:cNvPr id="2" name="Wybuch 1 1"/>
            <p:cNvSpPr/>
            <p:nvPr/>
          </p:nvSpPr>
          <p:spPr>
            <a:xfrm>
              <a:off x="2081992" y="2276872"/>
              <a:ext cx="1584176" cy="1368152"/>
            </a:xfrm>
            <a:prstGeom prst="irregularSeal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upa 4"/>
            <p:cNvGrpSpPr/>
            <p:nvPr/>
          </p:nvGrpSpPr>
          <p:grpSpPr>
            <a:xfrm>
              <a:off x="1765430" y="2394131"/>
              <a:ext cx="2086490" cy="892552"/>
              <a:chOff x="1765430" y="2394131"/>
              <a:chExt cx="2086490" cy="892552"/>
            </a:xfrm>
          </p:grpSpPr>
          <p:sp>
            <p:nvSpPr>
              <p:cNvPr id="10" name="pole tekstowe 9"/>
              <p:cNvSpPr txBox="1"/>
              <p:nvPr/>
            </p:nvSpPr>
            <p:spPr>
              <a:xfrm>
                <a:off x="2338516" y="2394131"/>
                <a:ext cx="1071127" cy="338554"/>
              </a:xfrm>
              <a:prstGeom prst="rect">
                <a:avLst/>
              </a:prstGeom>
              <a:noFill/>
            </p:spPr>
            <p:txBody>
              <a:bodyPr wrap="none" rtlCol="0">
                <a:spAutoFit/>
              </a:bodyPr>
              <a:lstStyle/>
              <a:p>
                <a:r>
                  <a:rPr lang="pl-PL" sz="1600" dirty="0" smtClean="0"/>
                  <a:t>wrażenia</a:t>
                </a:r>
                <a:endParaRPr lang="en-GB" sz="1600" dirty="0"/>
              </a:p>
            </p:txBody>
          </p:sp>
          <p:sp>
            <p:nvSpPr>
              <p:cNvPr id="21" name="pole tekstowe 20"/>
              <p:cNvSpPr txBox="1"/>
              <p:nvPr/>
            </p:nvSpPr>
            <p:spPr>
              <a:xfrm>
                <a:off x="1765430" y="2732685"/>
                <a:ext cx="2086490" cy="553998"/>
              </a:xfrm>
              <a:prstGeom prst="rect">
                <a:avLst/>
              </a:prstGeom>
              <a:noFill/>
            </p:spPr>
            <p:txBody>
              <a:bodyPr wrap="square" rtlCol="0">
                <a:spAutoFit/>
              </a:bodyPr>
              <a:lstStyle/>
              <a:p>
                <a:pPr algn="ctr"/>
                <a:r>
                  <a:rPr lang="pl-PL" sz="1000" dirty="0"/>
                  <a:t>c</a:t>
                </a:r>
                <a:r>
                  <a:rPr lang="pl-PL" sz="1000" dirty="0" smtClean="0"/>
                  <a:t>iepło, kolor,,</a:t>
                </a:r>
              </a:p>
              <a:p>
                <a:pPr algn="ctr"/>
                <a:r>
                  <a:rPr lang="pl-PL" sz="1000" dirty="0"/>
                  <a:t>d</a:t>
                </a:r>
                <a:r>
                  <a:rPr lang="pl-PL" sz="1000" dirty="0" smtClean="0"/>
                  <a:t>źwięk, dotyk, zapach, </a:t>
                </a:r>
              </a:p>
              <a:p>
                <a:pPr algn="ctr"/>
                <a:r>
                  <a:rPr lang="pl-PL" sz="1000" dirty="0"/>
                  <a:t>j</a:t>
                </a:r>
                <a:r>
                  <a:rPr lang="pl-PL" sz="1000" dirty="0" smtClean="0"/>
                  <a:t>asność,</a:t>
                </a:r>
                <a:endParaRPr lang="en-GB" sz="1000" dirty="0"/>
              </a:p>
            </p:txBody>
          </p:sp>
        </p:grpSp>
      </p:grpSp>
    </p:spTree>
    <p:extLst>
      <p:ext uri="{BB962C8B-B14F-4D97-AF65-F5344CB8AC3E}">
        <p14:creationId xmlns:p14="http://schemas.microsoft.com/office/powerpoint/2010/main" val="17147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07704" y="2132856"/>
            <a:ext cx="2041723" cy="2295525"/>
          </a:xfrm>
          <a:prstGeom prst="rect">
            <a:avLst/>
          </a:prstGeom>
          <a:solidFill>
            <a:srgbClr val="FFFF00"/>
          </a:solidFill>
        </p:spPr>
      </p:pic>
      <p:sp>
        <p:nvSpPr>
          <p:cNvPr id="2" name="Wybuch 1 1"/>
          <p:cNvSpPr/>
          <p:nvPr/>
        </p:nvSpPr>
        <p:spPr>
          <a:xfrm>
            <a:off x="2081992" y="2276872"/>
            <a:ext cx="1584176" cy="1368152"/>
          </a:xfrm>
          <a:prstGeom prst="irregularSeal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rzałka w lewo 10"/>
          <p:cNvSpPr/>
          <p:nvPr/>
        </p:nvSpPr>
        <p:spPr>
          <a:xfrm rot="9134328">
            <a:off x="3873786" y="1784722"/>
            <a:ext cx="2304256" cy="359422"/>
          </a:xfrm>
          <a:prstGeom prst="lef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ole tekstowe 11"/>
          <p:cNvSpPr txBox="1"/>
          <p:nvPr/>
        </p:nvSpPr>
        <p:spPr>
          <a:xfrm rot="19875321">
            <a:off x="4003407" y="2163298"/>
            <a:ext cx="2504212" cy="461665"/>
          </a:xfrm>
          <a:prstGeom prst="rect">
            <a:avLst/>
          </a:prstGeom>
          <a:noFill/>
        </p:spPr>
        <p:txBody>
          <a:bodyPr wrap="none" rtlCol="0">
            <a:spAutoFit/>
          </a:bodyPr>
          <a:lstStyle/>
          <a:p>
            <a:pPr algn="ctr"/>
            <a:r>
              <a:rPr lang="pl-PL" sz="1200" dirty="0"/>
              <a:t>o</a:t>
            </a:r>
            <a:r>
              <a:rPr lang="pl-PL" sz="1200" dirty="0" smtClean="0"/>
              <a:t>braz świata konstruowany na </a:t>
            </a:r>
            <a:br>
              <a:rPr lang="pl-PL" sz="1200" dirty="0" smtClean="0"/>
            </a:br>
            <a:r>
              <a:rPr lang="pl-PL" sz="1200" dirty="0" smtClean="0"/>
              <a:t>podstawie wrażeń</a:t>
            </a:r>
            <a:endParaRPr lang="en-GB" sz="1200" dirty="0"/>
          </a:p>
        </p:txBody>
      </p:sp>
      <p:sp>
        <p:nvSpPr>
          <p:cNvPr id="10" name="pole tekstowe 9"/>
          <p:cNvSpPr txBox="1"/>
          <p:nvPr/>
        </p:nvSpPr>
        <p:spPr>
          <a:xfrm>
            <a:off x="2338516" y="2394131"/>
            <a:ext cx="1071127" cy="338554"/>
          </a:xfrm>
          <a:prstGeom prst="rect">
            <a:avLst/>
          </a:prstGeom>
          <a:noFill/>
        </p:spPr>
        <p:txBody>
          <a:bodyPr wrap="none" rtlCol="0">
            <a:spAutoFit/>
          </a:bodyPr>
          <a:lstStyle/>
          <a:p>
            <a:r>
              <a:rPr lang="pl-PL" sz="1600" dirty="0" smtClean="0"/>
              <a:t>wrażenia</a:t>
            </a:r>
            <a:endParaRPr lang="en-GB" sz="1600" dirty="0"/>
          </a:p>
        </p:txBody>
      </p:sp>
      <p:sp>
        <p:nvSpPr>
          <p:cNvPr id="15" name="Tytuł 2"/>
          <p:cNvSpPr>
            <a:spLocks noGrp="1"/>
          </p:cNvSpPr>
          <p:nvPr>
            <p:ph type="title"/>
          </p:nvPr>
        </p:nvSpPr>
        <p:spPr>
          <a:xfrm>
            <a:off x="323528" y="188640"/>
            <a:ext cx="8229600" cy="1143000"/>
          </a:xfrm>
        </p:spPr>
        <p:txBody>
          <a:bodyPr>
            <a:normAutofit/>
          </a:bodyPr>
          <a:lstStyle/>
          <a:p>
            <a:r>
              <a:rPr lang="pl-PL" dirty="0"/>
              <a:t>Pogląd psychologistyczny (P) </a:t>
            </a:r>
            <a:r>
              <a:rPr lang="pl-PL" dirty="0" smtClean="0"/>
              <a:t/>
            </a:r>
            <a:br>
              <a:rPr lang="pl-PL" dirty="0" smtClean="0"/>
            </a:br>
            <a:r>
              <a:rPr lang="pl-PL" sz="2200" dirty="0" smtClean="0"/>
              <a:t>wszystko wyrażać poprzez wrażenia</a:t>
            </a:r>
            <a:endParaRPr lang="en-GB" sz="2200" dirty="0"/>
          </a:p>
        </p:txBody>
      </p:sp>
      <p:sp>
        <p:nvSpPr>
          <p:cNvPr id="16" name="pole tekstowe 15"/>
          <p:cNvSpPr txBox="1"/>
          <p:nvPr/>
        </p:nvSpPr>
        <p:spPr>
          <a:xfrm>
            <a:off x="1765430" y="2732685"/>
            <a:ext cx="2086490" cy="553998"/>
          </a:xfrm>
          <a:prstGeom prst="rect">
            <a:avLst/>
          </a:prstGeom>
          <a:noFill/>
        </p:spPr>
        <p:txBody>
          <a:bodyPr wrap="square" rtlCol="0">
            <a:spAutoFit/>
          </a:bodyPr>
          <a:lstStyle/>
          <a:p>
            <a:pPr algn="ctr"/>
            <a:r>
              <a:rPr lang="pl-PL" sz="1000" dirty="0"/>
              <a:t>c</a:t>
            </a:r>
            <a:r>
              <a:rPr lang="pl-PL" sz="1000" dirty="0" smtClean="0"/>
              <a:t>iepło, kolor,,</a:t>
            </a:r>
          </a:p>
          <a:p>
            <a:pPr algn="ctr"/>
            <a:r>
              <a:rPr lang="pl-PL" sz="1000" dirty="0"/>
              <a:t>d</a:t>
            </a:r>
            <a:r>
              <a:rPr lang="pl-PL" sz="1000" dirty="0" smtClean="0"/>
              <a:t>źwięk, dotyk, zapach, </a:t>
            </a:r>
          </a:p>
          <a:p>
            <a:pPr algn="ctr"/>
            <a:r>
              <a:rPr lang="pl-PL" sz="1000" dirty="0" smtClean="0"/>
              <a:t>jasność,…</a:t>
            </a:r>
            <a:endParaRPr lang="en-GB" sz="1000" dirty="0"/>
          </a:p>
        </p:txBody>
      </p:sp>
      <p:sp>
        <p:nvSpPr>
          <p:cNvPr id="18" name="Strzałka w lewo 17"/>
          <p:cNvSpPr/>
          <p:nvPr/>
        </p:nvSpPr>
        <p:spPr>
          <a:xfrm rot="1835928">
            <a:off x="4143006" y="4494806"/>
            <a:ext cx="2304256" cy="35942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pole tekstowe 18"/>
          <p:cNvSpPr txBox="1"/>
          <p:nvPr/>
        </p:nvSpPr>
        <p:spPr>
          <a:xfrm rot="1798566">
            <a:off x="3927457" y="4259104"/>
            <a:ext cx="3365024" cy="338554"/>
          </a:xfrm>
          <a:prstGeom prst="rect">
            <a:avLst/>
          </a:prstGeom>
          <a:noFill/>
        </p:spPr>
        <p:txBody>
          <a:bodyPr wrap="none" rtlCol="0">
            <a:spAutoFit/>
          </a:bodyPr>
          <a:lstStyle/>
          <a:p>
            <a:r>
              <a:rPr lang="pl-PL" sz="1600" dirty="0"/>
              <a:t>b</a:t>
            </a:r>
            <a:r>
              <a:rPr lang="pl-PL" sz="1600" dirty="0" smtClean="0"/>
              <a:t>odźce ze świata zewnętrznego</a:t>
            </a:r>
            <a:endParaRPr lang="en-GB" sz="1600" dirty="0"/>
          </a:p>
        </p:txBody>
      </p:sp>
    </p:spTree>
    <p:extLst>
      <p:ext uri="{BB962C8B-B14F-4D97-AF65-F5344CB8AC3E}">
        <p14:creationId xmlns:p14="http://schemas.microsoft.com/office/powerpoint/2010/main" val="2639748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07704" y="2132856"/>
            <a:ext cx="2041723" cy="2295525"/>
          </a:xfrm>
          <a:prstGeom prst="rect">
            <a:avLst/>
          </a:prstGeom>
          <a:solidFill>
            <a:srgbClr val="FFFF00"/>
          </a:solidFill>
        </p:spPr>
      </p:pic>
      <p:sp>
        <p:nvSpPr>
          <p:cNvPr id="2" name="Wybuch 1 1"/>
          <p:cNvSpPr/>
          <p:nvPr/>
        </p:nvSpPr>
        <p:spPr>
          <a:xfrm>
            <a:off x="2081992" y="2276872"/>
            <a:ext cx="1584176" cy="1368152"/>
          </a:xfrm>
          <a:prstGeom prst="irregularSeal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ytuł 2"/>
          <p:cNvSpPr>
            <a:spLocks noGrp="1"/>
          </p:cNvSpPr>
          <p:nvPr>
            <p:ph type="title"/>
          </p:nvPr>
        </p:nvSpPr>
        <p:spPr>
          <a:xfrm>
            <a:off x="323528" y="188640"/>
            <a:ext cx="8229600" cy="1143000"/>
          </a:xfrm>
        </p:spPr>
        <p:txBody>
          <a:bodyPr>
            <a:normAutofit/>
          </a:bodyPr>
          <a:lstStyle/>
          <a:p>
            <a:r>
              <a:rPr lang="pl-PL" dirty="0"/>
              <a:t>Pogląd psychologistyczny (P) </a:t>
            </a:r>
            <a:r>
              <a:rPr lang="pl-PL" dirty="0" smtClean="0"/>
              <a:t> </a:t>
            </a:r>
            <a:br>
              <a:rPr lang="pl-PL" dirty="0" smtClean="0"/>
            </a:br>
            <a:r>
              <a:rPr lang="pl-PL" sz="2200" dirty="0" smtClean="0"/>
              <a:t>wszystko wyrażać poprzez wrażenia (jakości)</a:t>
            </a:r>
            <a:endParaRPr lang="en-GB" sz="2200" dirty="0"/>
          </a:p>
        </p:txBody>
      </p:sp>
      <p:sp>
        <p:nvSpPr>
          <p:cNvPr id="11" name="Strzałka w lewo 10"/>
          <p:cNvSpPr/>
          <p:nvPr/>
        </p:nvSpPr>
        <p:spPr>
          <a:xfrm rot="9134328">
            <a:off x="3873786" y="1784722"/>
            <a:ext cx="2304256" cy="359422"/>
          </a:xfrm>
          <a:prstGeom prst="lef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ole tekstowe 11"/>
          <p:cNvSpPr txBox="1"/>
          <p:nvPr/>
        </p:nvSpPr>
        <p:spPr>
          <a:xfrm rot="19875321">
            <a:off x="4003407" y="2163298"/>
            <a:ext cx="2504212" cy="461665"/>
          </a:xfrm>
          <a:prstGeom prst="rect">
            <a:avLst/>
          </a:prstGeom>
          <a:noFill/>
        </p:spPr>
        <p:txBody>
          <a:bodyPr wrap="none" rtlCol="0">
            <a:spAutoFit/>
          </a:bodyPr>
          <a:lstStyle/>
          <a:p>
            <a:pPr algn="ctr"/>
            <a:r>
              <a:rPr lang="pl-PL" sz="1200" dirty="0"/>
              <a:t>o</a:t>
            </a:r>
            <a:r>
              <a:rPr lang="pl-PL" sz="1200" dirty="0" smtClean="0"/>
              <a:t>braz świata konstruowany na </a:t>
            </a:r>
            <a:br>
              <a:rPr lang="pl-PL" sz="1200" dirty="0" smtClean="0"/>
            </a:br>
            <a:r>
              <a:rPr lang="pl-PL" sz="1200" dirty="0" smtClean="0"/>
              <a:t>podstawie wrażeń</a:t>
            </a:r>
            <a:endParaRPr lang="en-GB" sz="1200" dirty="0"/>
          </a:p>
        </p:txBody>
      </p:sp>
      <p:sp>
        <p:nvSpPr>
          <p:cNvPr id="10" name="pole tekstowe 9"/>
          <p:cNvSpPr txBox="1"/>
          <p:nvPr/>
        </p:nvSpPr>
        <p:spPr>
          <a:xfrm>
            <a:off x="2338516" y="2394131"/>
            <a:ext cx="1071127" cy="338554"/>
          </a:xfrm>
          <a:prstGeom prst="rect">
            <a:avLst/>
          </a:prstGeom>
          <a:noFill/>
        </p:spPr>
        <p:txBody>
          <a:bodyPr wrap="none" rtlCol="0">
            <a:spAutoFit/>
          </a:bodyPr>
          <a:lstStyle/>
          <a:p>
            <a:r>
              <a:rPr lang="pl-PL" sz="1600" dirty="0" smtClean="0"/>
              <a:t>wrażenia</a:t>
            </a:r>
            <a:endParaRPr lang="en-GB" sz="1600" dirty="0"/>
          </a:p>
        </p:txBody>
      </p:sp>
      <p:sp>
        <p:nvSpPr>
          <p:cNvPr id="17" name="pole tekstowe 16"/>
          <p:cNvSpPr txBox="1"/>
          <p:nvPr/>
        </p:nvSpPr>
        <p:spPr>
          <a:xfrm>
            <a:off x="1765430" y="2732685"/>
            <a:ext cx="2086490" cy="553998"/>
          </a:xfrm>
          <a:prstGeom prst="rect">
            <a:avLst/>
          </a:prstGeom>
          <a:noFill/>
        </p:spPr>
        <p:txBody>
          <a:bodyPr wrap="square" rtlCol="0">
            <a:spAutoFit/>
          </a:bodyPr>
          <a:lstStyle/>
          <a:p>
            <a:pPr algn="ctr"/>
            <a:r>
              <a:rPr lang="pl-PL" sz="1000" dirty="0"/>
              <a:t>c</a:t>
            </a:r>
            <a:r>
              <a:rPr lang="pl-PL" sz="1000" dirty="0" smtClean="0"/>
              <a:t>iepło, kolor,,</a:t>
            </a:r>
          </a:p>
          <a:p>
            <a:pPr algn="ctr"/>
            <a:r>
              <a:rPr lang="pl-PL" sz="1000" dirty="0"/>
              <a:t>d</a:t>
            </a:r>
            <a:r>
              <a:rPr lang="pl-PL" sz="1000" dirty="0" smtClean="0"/>
              <a:t>źwięk, dotyk, zapach, </a:t>
            </a:r>
          </a:p>
          <a:p>
            <a:pPr algn="ctr"/>
            <a:r>
              <a:rPr lang="pl-PL" sz="1000" dirty="0" smtClean="0"/>
              <a:t>jasność,…</a:t>
            </a:r>
            <a:endParaRPr lang="en-GB" sz="1000" dirty="0"/>
          </a:p>
        </p:txBody>
      </p:sp>
      <p:pic>
        <p:nvPicPr>
          <p:cNvPr id="7" name="Obraz 6"/>
          <p:cNvPicPr>
            <a:picLocks noChangeAspect="1"/>
          </p:cNvPicPr>
          <p:nvPr/>
        </p:nvPicPr>
        <p:blipFill>
          <a:blip r:embed="rId3"/>
          <a:stretch>
            <a:fillRect/>
          </a:stretch>
        </p:blipFill>
        <p:spPr>
          <a:xfrm>
            <a:off x="5964415" y="2132856"/>
            <a:ext cx="2143125" cy="2143125"/>
          </a:xfrm>
          <a:prstGeom prst="rect">
            <a:avLst/>
          </a:prstGeom>
        </p:spPr>
      </p:pic>
      <p:sp>
        <p:nvSpPr>
          <p:cNvPr id="13" name="pole tekstowe 12"/>
          <p:cNvSpPr txBox="1"/>
          <p:nvPr/>
        </p:nvSpPr>
        <p:spPr>
          <a:xfrm>
            <a:off x="5680482" y="3962112"/>
            <a:ext cx="2872646" cy="469766"/>
          </a:xfrm>
          <a:prstGeom prst="rect">
            <a:avLst/>
          </a:prstGeom>
          <a:noFill/>
        </p:spPr>
        <p:txBody>
          <a:bodyPr wrap="square" rtlCol="0">
            <a:spAutoFit/>
          </a:bodyPr>
          <a:lstStyle/>
          <a:p>
            <a:pPr algn="ctr"/>
            <a:r>
              <a:rPr lang="pl-PL" sz="1200" dirty="0" smtClean="0"/>
              <a:t>przedmiot = kompleks wrażeń aktualnych i potencjalnych </a:t>
            </a:r>
            <a:endParaRPr lang="en-GB" sz="1200" dirty="0"/>
          </a:p>
        </p:txBody>
      </p:sp>
      <p:grpSp>
        <p:nvGrpSpPr>
          <p:cNvPr id="6" name="Grupa 5"/>
          <p:cNvGrpSpPr/>
          <p:nvPr/>
        </p:nvGrpSpPr>
        <p:grpSpPr>
          <a:xfrm>
            <a:off x="611560" y="4572397"/>
            <a:ext cx="8910736" cy="2298944"/>
            <a:chOff x="611560" y="4572397"/>
            <a:chExt cx="8910736" cy="2298944"/>
          </a:xfrm>
        </p:grpSpPr>
        <p:sp>
          <p:nvSpPr>
            <p:cNvPr id="5" name="Prostokąt 4"/>
            <p:cNvSpPr/>
            <p:nvPr/>
          </p:nvSpPr>
          <p:spPr>
            <a:xfrm>
              <a:off x="611560" y="4572397"/>
              <a:ext cx="8064896" cy="2031325"/>
            </a:xfrm>
            <a:prstGeom prst="rect">
              <a:avLst/>
            </a:prstGeom>
            <a:solidFill>
              <a:schemeClr val="bg1"/>
            </a:solidFill>
          </p:spPr>
          <p:txBody>
            <a:bodyPr wrap="square">
              <a:spAutoFit/>
            </a:bodyPr>
            <a:lstStyle/>
            <a:p>
              <a:r>
                <a:rPr lang="pl-PL" dirty="0" smtClean="0">
                  <a:solidFill>
                    <a:srgbClr val="000000"/>
                  </a:solidFill>
                  <a:latin typeface="Calibri" panose="020F0502020204030204" pitchFamily="34" charset="0"/>
                </a:rPr>
                <a:t>„…to </a:t>
              </a:r>
              <a:r>
                <a:rPr lang="pl-PL" dirty="0">
                  <a:solidFill>
                    <a:srgbClr val="000000"/>
                  </a:solidFill>
                  <a:latin typeface="Calibri" panose="020F0502020204030204" pitchFamily="34" charset="0"/>
                </a:rPr>
                <a:t>co nazywam np. </a:t>
              </a:r>
              <a:r>
                <a:rPr lang="pl-PL" dirty="0" err="1">
                  <a:solidFill>
                    <a:srgbClr val="000000"/>
                  </a:solidFill>
                  <a:latin typeface="Calibri" panose="020F0502020204030204" pitchFamily="34" charset="0"/>
                </a:rPr>
                <a:t>pudełkiemi</a:t>
              </a:r>
              <a:r>
                <a:rPr lang="pl-PL" dirty="0">
                  <a:solidFill>
                    <a:srgbClr val="000000"/>
                  </a:solidFill>
                  <a:latin typeface="Calibri" panose="020F0502020204030204" pitchFamily="34" charset="0"/>
                </a:rPr>
                <a:t>, jest tylko pewnym kompleksem jakości wzrokowych, ewentualnie dotykowych, na mocy doznania którego wiem (co jest również następstwem jakości, czuć dotykowych i muskularnych) </a:t>
              </a:r>
              <a:r>
                <a:rPr lang="pl-PL" dirty="0" smtClean="0">
                  <a:solidFill>
                    <a:srgbClr val="000000"/>
                  </a:solidFill>
                  <a:latin typeface="Calibri" panose="020F0502020204030204" pitchFamily="34" charset="0"/>
                </a:rPr>
                <a:t>że doznam </a:t>
              </a:r>
              <a:r>
                <a:rPr lang="pl-PL" dirty="0">
                  <a:solidFill>
                    <a:srgbClr val="000000"/>
                  </a:solidFill>
                  <a:latin typeface="Calibri" panose="020F0502020204030204" pitchFamily="34" charset="0"/>
                </a:rPr>
                <a:t>innych jakości. Oczekuje tego pod pewnymi warunkami, a oczekiwanie, jak również warunek, jest również trwaniem pewnych jakości (wyobrażeń, które składają się z różnie ułożonych wspomnień elementarnych i czuć muskularnych, jako też czuć organów </a:t>
              </a:r>
              <a:r>
                <a:rPr lang="pl-PL" dirty="0" smtClean="0">
                  <a:solidFill>
                    <a:srgbClr val="000000"/>
                  </a:solidFill>
                  <a:latin typeface="Calibri" panose="020F0502020204030204" pitchFamily="34" charset="0"/>
                </a:rPr>
                <a:t>wewnętrznych”</a:t>
              </a:r>
              <a:endParaRPr lang="en-GB" dirty="0"/>
            </a:p>
          </p:txBody>
        </p:sp>
        <p:sp>
          <p:nvSpPr>
            <p:cNvPr id="8" name="Prostokąt 7"/>
            <p:cNvSpPr/>
            <p:nvPr/>
          </p:nvSpPr>
          <p:spPr>
            <a:xfrm>
              <a:off x="3851920" y="6502009"/>
              <a:ext cx="5670376" cy="369332"/>
            </a:xfrm>
            <a:prstGeom prst="rect">
              <a:avLst/>
            </a:prstGeom>
          </p:spPr>
          <p:txBody>
            <a:bodyPr wrap="square">
              <a:spAutoFit/>
            </a:bodyPr>
            <a:lstStyle/>
            <a:p>
              <a:r>
                <a:rPr lang="pl-PL" dirty="0">
                  <a:solidFill>
                    <a:srgbClr val="000000"/>
                  </a:solidFill>
                  <a:latin typeface="Calibri" panose="020F0502020204030204" pitchFamily="34" charset="0"/>
                </a:rPr>
                <a:t>S.I. Witkiewicz, </a:t>
              </a:r>
              <a:r>
                <a:rPr lang="pl-PL" i="1" dirty="0">
                  <a:solidFill>
                    <a:srgbClr val="000000"/>
                  </a:solidFill>
                  <a:latin typeface="Calibri" panose="020F0502020204030204" pitchFamily="34" charset="0"/>
                </a:rPr>
                <a:t>Popularna Analiza Poglądu Fizykalnego</a:t>
              </a:r>
              <a:r>
                <a:rPr lang="pl-PL" dirty="0">
                  <a:solidFill>
                    <a:srgbClr val="000000"/>
                  </a:solidFill>
                  <a:latin typeface="Calibri" panose="020F0502020204030204" pitchFamily="34" charset="0"/>
                </a:rPr>
                <a:t> </a:t>
              </a:r>
              <a:endParaRPr lang="en-GB" dirty="0"/>
            </a:p>
          </p:txBody>
        </p:sp>
      </p:grpSp>
    </p:spTree>
    <p:extLst>
      <p:ext uri="{BB962C8B-B14F-4D97-AF65-F5344CB8AC3E}">
        <p14:creationId xmlns:p14="http://schemas.microsoft.com/office/powerpoint/2010/main" val="306089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25127" y="2307"/>
            <a:ext cx="8229600" cy="1143000"/>
          </a:xfrm>
        </p:spPr>
        <p:txBody>
          <a:bodyPr>
            <a:normAutofit/>
          </a:bodyPr>
          <a:lstStyle/>
          <a:p>
            <a:r>
              <a:rPr lang="pl-PL" dirty="0" smtClean="0"/>
              <a:t>Pogląd Fizykalny (F)</a:t>
            </a:r>
            <a:endParaRPr lang="en-GB"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907704" y="2132856"/>
            <a:ext cx="2041723" cy="2295525"/>
          </a:xfrm>
          <a:prstGeom prst="rect">
            <a:avLst/>
          </a:prstGeom>
          <a:solidFill>
            <a:srgbClr val="FFFF00"/>
          </a:solidFill>
        </p:spPr>
      </p:pic>
      <p:sp>
        <p:nvSpPr>
          <p:cNvPr id="5" name="Wybuch 1 4"/>
          <p:cNvSpPr/>
          <p:nvPr/>
        </p:nvSpPr>
        <p:spPr>
          <a:xfrm>
            <a:off x="2519711" y="2947653"/>
            <a:ext cx="708736" cy="572982"/>
          </a:xfrm>
          <a:prstGeom prst="irregularSeal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ole tekstowe 5"/>
          <p:cNvSpPr txBox="1"/>
          <p:nvPr/>
        </p:nvSpPr>
        <p:spPr>
          <a:xfrm>
            <a:off x="2338516" y="2394131"/>
            <a:ext cx="1071127" cy="338554"/>
          </a:xfrm>
          <a:prstGeom prst="rect">
            <a:avLst/>
          </a:prstGeom>
          <a:noFill/>
        </p:spPr>
        <p:txBody>
          <a:bodyPr wrap="none" rtlCol="0">
            <a:spAutoFit/>
          </a:bodyPr>
          <a:lstStyle/>
          <a:p>
            <a:r>
              <a:rPr lang="pl-PL" sz="1600" dirty="0" smtClean="0"/>
              <a:t>wrażenia</a:t>
            </a:r>
            <a:endParaRPr lang="en-GB" sz="1600" dirty="0"/>
          </a:p>
        </p:txBody>
      </p:sp>
      <p:sp>
        <p:nvSpPr>
          <p:cNvPr id="7" name="pole tekstowe 6"/>
          <p:cNvSpPr txBox="1"/>
          <p:nvPr/>
        </p:nvSpPr>
        <p:spPr>
          <a:xfrm>
            <a:off x="1830834" y="2716961"/>
            <a:ext cx="2086490" cy="553998"/>
          </a:xfrm>
          <a:prstGeom prst="rect">
            <a:avLst/>
          </a:prstGeom>
          <a:noFill/>
        </p:spPr>
        <p:txBody>
          <a:bodyPr wrap="square" rtlCol="0">
            <a:spAutoFit/>
          </a:bodyPr>
          <a:lstStyle/>
          <a:p>
            <a:pPr algn="ctr"/>
            <a:r>
              <a:rPr lang="pl-PL" sz="1000" dirty="0"/>
              <a:t>c</a:t>
            </a:r>
            <a:r>
              <a:rPr lang="pl-PL" sz="1000" dirty="0" smtClean="0"/>
              <a:t>iepło, kolor,,</a:t>
            </a:r>
          </a:p>
          <a:p>
            <a:pPr algn="ctr"/>
            <a:r>
              <a:rPr lang="pl-PL" sz="1000" dirty="0"/>
              <a:t>d</a:t>
            </a:r>
            <a:r>
              <a:rPr lang="pl-PL" sz="1000" dirty="0" smtClean="0"/>
              <a:t>źwięk, dotyk, zapach, </a:t>
            </a:r>
          </a:p>
          <a:p>
            <a:pPr algn="ctr"/>
            <a:r>
              <a:rPr lang="pl-PL" sz="1000" dirty="0" smtClean="0"/>
              <a:t>jasność,…</a:t>
            </a:r>
            <a:endParaRPr lang="en-GB" sz="1000" dirty="0"/>
          </a:p>
        </p:txBody>
      </p:sp>
      <p:sp>
        <p:nvSpPr>
          <p:cNvPr id="10" name="pole tekstowe 9"/>
          <p:cNvSpPr txBox="1"/>
          <p:nvPr/>
        </p:nvSpPr>
        <p:spPr>
          <a:xfrm>
            <a:off x="325127" y="778877"/>
            <a:ext cx="8495345" cy="830997"/>
          </a:xfrm>
          <a:prstGeom prst="rect">
            <a:avLst/>
          </a:prstGeom>
          <a:noFill/>
        </p:spPr>
        <p:txBody>
          <a:bodyPr wrap="square" rtlCol="0">
            <a:spAutoFit/>
          </a:bodyPr>
          <a:lstStyle/>
          <a:p>
            <a:r>
              <a:rPr lang="pl-PL" sz="1600" dirty="0"/>
              <a:t>n</a:t>
            </a:r>
            <a:r>
              <a:rPr lang="pl-PL" sz="1600" dirty="0" smtClean="0"/>
              <a:t>a podstawie części wrażeń związanych z kształtem przedmiotów (ich przestrzennością), wyróżniamy pewne „zmienne kompleksy wrażeń”  („rozciągłości w ruchu”),  i na ich podstawie budujemy pojęcia fizyczne: cząstki, fale, pola…</a:t>
            </a:r>
            <a:endParaRPr lang="en-GB" sz="1600" dirty="0"/>
          </a:p>
        </p:txBody>
      </p:sp>
      <p:sp>
        <p:nvSpPr>
          <p:cNvPr id="12" name="Objaśnienie w chmurce 11"/>
          <p:cNvSpPr/>
          <p:nvPr/>
        </p:nvSpPr>
        <p:spPr>
          <a:xfrm>
            <a:off x="3816554" y="1731229"/>
            <a:ext cx="2017966" cy="1090571"/>
          </a:xfrm>
          <a:prstGeom prst="cloudCallout">
            <a:avLst>
              <a:gd name="adj1" fmla="val -98226"/>
              <a:gd name="adj2" fmla="val 877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Elipsa 12"/>
          <p:cNvSpPr/>
          <p:nvPr/>
        </p:nvSpPr>
        <p:spPr>
          <a:xfrm>
            <a:off x="4330838" y="2307094"/>
            <a:ext cx="137188" cy="109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Łącznik prosty ze strzałką 14"/>
          <p:cNvCxnSpPr/>
          <p:nvPr/>
        </p:nvCxnSpPr>
        <p:spPr>
          <a:xfrm>
            <a:off x="4540034" y="2363066"/>
            <a:ext cx="221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Elipsa 15"/>
          <p:cNvSpPr/>
          <p:nvPr/>
        </p:nvSpPr>
        <p:spPr>
          <a:xfrm>
            <a:off x="5065391" y="2221770"/>
            <a:ext cx="137188" cy="1094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Łącznik prosty ze strzałką 17"/>
          <p:cNvCxnSpPr/>
          <p:nvPr/>
        </p:nvCxnSpPr>
        <p:spPr>
          <a:xfrm flipH="1">
            <a:off x="4849438" y="2345792"/>
            <a:ext cx="195246" cy="187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Dowolny kształt 18"/>
          <p:cNvSpPr/>
          <p:nvPr/>
        </p:nvSpPr>
        <p:spPr>
          <a:xfrm>
            <a:off x="4159513" y="1961439"/>
            <a:ext cx="1348592" cy="187453"/>
          </a:xfrm>
          <a:custGeom>
            <a:avLst/>
            <a:gdLst>
              <a:gd name="connsiteX0" fmla="*/ 0 w 5063319"/>
              <a:gd name="connsiteY0" fmla="*/ 711958 h 739254"/>
              <a:gd name="connsiteX1" fmla="*/ 382137 w 5063319"/>
              <a:gd name="connsiteY1" fmla="*/ 15922 h 739254"/>
              <a:gd name="connsiteX2" fmla="*/ 736979 w 5063319"/>
              <a:gd name="connsiteY2" fmla="*/ 711958 h 739254"/>
              <a:gd name="connsiteX3" fmla="*/ 1078173 w 5063319"/>
              <a:gd name="connsiteY3" fmla="*/ 15922 h 739254"/>
              <a:gd name="connsiteX4" fmla="*/ 1446663 w 5063319"/>
              <a:gd name="connsiteY4" fmla="*/ 711958 h 739254"/>
              <a:gd name="connsiteX5" fmla="*/ 1801504 w 5063319"/>
              <a:gd name="connsiteY5" fmla="*/ 2275 h 739254"/>
              <a:gd name="connsiteX6" fmla="*/ 2169994 w 5063319"/>
              <a:gd name="connsiteY6" fmla="*/ 725606 h 739254"/>
              <a:gd name="connsiteX7" fmla="*/ 2524836 w 5063319"/>
              <a:gd name="connsiteY7" fmla="*/ 15922 h 739254"/>
              <a:gd name="connsiteX8" fmla="*/ 2879678 w 5063319"/>
              <a:gd name="connsiteY8" fmla="*/ 698310 h 739254"/>
              <a:gd name="connsiteX9" fmla="*/ 3261815 w 5063319"/>
              <a:gd name="connsiteY9" fmla="*/ 15922 h 739254"/>
              <a:gd name="connsiteX10" fmla="*/ 3616657 w 5063319"/>
              <a:gd name="connsiteY10" fmla="*/ 739254 h 739254"/>
              <a:gd name="connsiteX11" fmla="*/ 3971498 w 5063319"/>
              <a:gd name="connsiteY11" fmla="*/ 15922 h 739254"/>
              <a:gd name="connsiteX12" fmla="*/ 4339988 w 5063319"/>
              <a:gd name="connsiteY12" fmla="*/ 725606 h 739254"/>
              <a:gd name="connsiteX13" fmla="*/ 4694830 w 5063319"/>
              <a:gd name="connsiteY13" fmla="*/ 15922 h 739254"/>
              <a:gd name="connsiteX14" fmla="*/ 5063319 w 5063319"/>
              <a:gd name="connsiteY14" fmla="*/ 711958 h 73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3319" h="739254">
                <a:moveTo>
                  <a:pt x="0" y="711958"/>
                </a:moveTo>
                <a:cubicBezTo>
                  <a:pt x="129653" y="363940"/>
                  <a:pt x="259307" y="15922"/>
                  <a:pt x="382137" y="15922"/>
                </a:cubicBezTo>
                <a:cubicBezTo>
                  <a:pt x="504967" y="15922"/>
                  <a:pt x="620973" y="711958"/>
                  <a:pt x="736979" y="711958"/>
                </a:cubicBezTo>
                <a:cubicBezTo>
                  <a:pt x="852985" y="711958"/>
                  <a:pt x="959892" y="15922"/>
                  <a:pt x="1078173" y="15922"/>
                </a:cubicBezTo>
                <a:cubicBezTo>
                  <a:pt x="1196454" y="15922"/>
                  <a:pt x="1326108" y="714232"/>
                  <a:pt x="1446663" y="711958"/>
                </a:cubicBezTo>
                <a:cubicBezTo>
                  <a:pt x="1567218" y="709684"/>
                  <a:pt x="1680949" y="0"/>
                  <a:pt x="1801504" y="2275"/>
                </a:cubicBezTo>
                <a:cubicBezTo>
                  <a:pt x="1922059" y="4550"/>
                  <a:pt x="2049439" y="723332"/>
                  <a:pt x="2169994" y="725606"/>
                </a:cubicBezTo>
                <a:cubicBezTo>
                  <a:pt x="2290549" y="727881"/>
                  <a:pt x="2406556" y="20471"/>
                  <a:pt x="2524836" y="15922"/>
                </a:cubicBezTo>
                <a:cubicBezTo>
                  <a:pt x="2643116" y="11373"/>
                  <a:pt x="2756848" y="698310"/>
                  <a:pt x="2879678" y="698310"/>
                </a:cubicBezTo>
                <a:cubicBezTo>
                  <a:pt x="3002508" y="698310"/>
                  <a:pt x="3138985" y="9098"/>
                  <a:pt x="3261815" y="15922"/>
                </a:cubicBezTo>
                <a:cubicBezTo>
                  <a:pt x="3384645" y="22746"/>
                  <a:pt x="3498377" y="739254"/>
                  <a:pt x="3616657" y="739254"/>
                </a:cubicBezTo>
                <a:cubicBezTo>
                  <a:pt x="3734937" y="739254"/>
                  <a:pt x="3850943" y="18197"/>
                  <a:pt x="3971498" y="15922"/>
                </a:cubicBezTo>
                <a:cubicBezTo>
                  <a:pt x="4092053" y="13647"/>
                  <a:pt x="4219433" y="725606"/>
                  <a:pt x="4339988" y="725606"/>
                </a:cubicBezTo>
                <a:cubicBezTo>
                  <a:pt x="4460543" y="725606"/>
                  <a:pt x="4574275" y="18197"/>
                  <a:pt x="4694830" y="15922"/>
                </a:cubicBezTo>
                <a:cubicBezTo>
                  <a:pt x="4815385" y="13647"/>
                  <a:pt x="4939352" y="362802"/>
                  <a:pt x="5063319" y="71195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 name="Łącznik prosty ze strzałką 19"/>
          <p:cNvCxnSpPr/>
          <p:nvPr/>
        </p:nvCxnSpPr>
        <p:spPr>
          <a:xfrm>
            <a:off x="4738630" y="1952190"/>
            <a:ext cx="22161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281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ojekt niestandard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4567</TotalTime>
  <Words>1767</Words>
  <Application>Microsoft Office PowerPoint</Application>
  <PresentationFormat>Pokaz na ekranie (4:3)</PresentationFormat>
  <Paragraphs>197</Paragraphs>
  <Slides>21</Slides>
  <Notes>3</Notes>
  <HiddenSlides>0</HiddenSlides>
  <MMClips>0</MMClips>
  <ScaleCrop>false</ScaleCrop>
  <HeadingPairs>
    <vt:vector size="6" baseType="variant">
      <vt:variant>
        <vt:lpstr>Używane czcionki</vt:lpstr>
      </vt:variant>
      <vt:variant>
        <vt:i4>7</vt:i4>
      </vt:variant>
      <vt:variant>
        <vt:lpstr>Motyw</vt:lpstr>
      </vt:variant>
      <vt:variant>
        <vt:i4>3</vt:i4>
      </vt:variant>
      <vt:variant>
        <vt:lpstr>Tytuły slajdów</vt:lpstr>
      </vt:variant>
      <vt:variant>
        <vt:i4>21</vt:i4>
      </vt:variant>
    </vt:vector>
  </HeadingPairs>
  <TitlesOfParts>
    <vt:vector size="31" baseType="lpstr">
      <vt:lpstr>Arial</vt:lpstr>
      <vt:lpstr>Calibri</vt:lpstr>
      <vt:lpstr>Lucida Sans Unicode</vt:lpstr>
      <vt:lpstr>Mistral</vt:lpstr>
      <vt:lpstr>Verdana</vt:lpstr>
      <vt:lpstr>Wingdings 2</vt:lpstr>
      <vt:lpstr>Wingdings 3</vt:lpstr>
      <vt:lpstr>Hol</vt:lpstr>
      <vt:lpstr>Projekt niestandardowy</vt:lpstr>
      <vt:lpstr>1_Projekt niestandardowy</vt:lpstr>
      <vt:lpstr>Prezentacja programu PowerPoint</vt:lpstr>
      <vt:lpstr>Stanisław Ignacy Witkiewicz 1885-1939 </vt:lpstr>
      <vt:lpstr>…i „przyjaciele” </vt:lpstr>
      <vt:lpstr>Wpływy filozoficzno naukowe..</vt:lpstr>
      <vt:lpstr>„O Dualizmie” </vt:lpstr>
      <vt:lpstr>Pogląd psychologistyczny (P)  wszystko wyrażać poprzez wrażenia</vt:lpstr>
      <vt:lpstr>Pogląd psychologistyczny (P)  wszystko wyrażać poprzez wrażenia</vt:lpstr>
      <vt:lpstr>Pogląd psychologistyczny (P)   wszystko wyrażać poprzez wrażenia (jakości)</vt:lpstr>
      <vt:lpstr>Pogląd Fizykalny (F)</vt:lpstr>
      <vt:lpstr>Pogląd Fizykalny (F)</vt:lpstr>
      <vt:lpstr>Pogląd Fizykalny (F)</vt:lpstr>
      <vt:lpstr>Pogląd Fizykalny (F)</vt:lpstr>
      <vt:lpstr>Pogląd Fizykalny (F)</vt:lpstr>
      <vt:lpstr>Rola obserwatora w Fizyce </vt:lpstr>
      <vt:lpstr>Rola obserwatora w Fizyce Witkacy vs Einstein</vt:lpstr>
      <vt:lpstr>Rola obserwatora w Fizyce Witkacy, Heisenberg, Bohr, Schroedinger, Born</vt:lpstr>
      <vt:lpstr>Ewolucja fizyki: odchodzenie od opisu „z zewnątrz” do opisu „od wewnątrz”</vt:lpstr>
      <vt:lpstr>System filozoficzny Witkacego Monadyzm biologiczny – próba rozwiązania problemu dualizmu</vt:lpstr>
      <vt:lpstr>Witkacy Fizykiem?</vt:lpstr>
      <vt:lpstr>Pożegnanie jesieni</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Kociaki Schroedingera</dc:title>
  <dc:creator>Rafal</dc:creator>
  <cp:lastModifiedBy>demko</cp:lastModifiedBy>
  <cp:revision>290</cp:revision>
  <dcterms:created xsi:type="dcterms:W3CDTF">2012-11-23T19:15:05Z</dcterms:created>
  <dcterms:modified xsi:type="dcterms:W3CDTF">2018-10-24T21:23:27Z</dcterms:modified>
</cp:coreProperties>
</file>