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360" r:id="rId4"/>
    <p:sldId id="371" r:id="rId5"/>
    <p:sldId id="362" r:id="rId6"/>
    <p:sldId id="363" r:id="rId7"/>
    <p:sldId id="364" r:id="rId8"/>
    <p:sldId id="349" r:id="rId9"/>
    <p:sldId id="353" r:id="rId10"/>
    <p:sldId id="370" r:id="rId11"/>
    <p:sldId id="365" r:id="rId12"/>
    <p:sldId id="366" r:id="rId13"/>
    <p:sldId id="367" r:id="rId14"/>
    <p:sldId id="368" r:id="rId15"/>
    <p:sldId id="369" r:id="rId16"/>
    <p:sldId id="35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DC6"/>
    <a:srgbClr val="F4DEC6"/>
    <a:srgbClr val="FFCC99"/>
    <a:srgbClr val="FFFF66"/>
    <a:srgbClr val="66FFFF"/>
    <a:srgbClr val="CCFF99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1" autoAdjust="0"/>
    <p:restoredTop sz="77683" autoAdjust="0"/>
  </p:normalViewPr>
  <p:slideViewPr>
    <p:cSldViewPr>
      <p:cViewPr varScale="1">
        <p:scale>
          <a:sx n="50" d="100"/>
          <a:sy n="50" d="100"/>
        </p:scale>
        <p:origin x="1761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4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noisless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case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would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5.19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0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4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5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>
                <a:solidFill>
                  <a:prstClr val="black"/>
                </a:solidFill>
              </a:rPr>
              <a:t>Faculty of Physics, University of Warsaw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9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6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72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8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6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2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14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29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7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>
                <a:solidFill>
                  <a:prstClr val="black"/>
                </a:solidFill>
              </a:rPr>
              <a:t>Faculty of Physics, University of Warsaw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25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1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28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1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13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62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3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04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96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10/14/2019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9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91.xml"/><Relationship Id="rId7" Type="http://schemas.openxmlformats.org/officeDocument/2006/relationships/image" Target="../media/image70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3.png"/><Relationship Id="rId4" Type="http://schemas.openxmlformats.org/officeDocument/2006/relationships/tags" Target="../tags/tag92.xml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95.xml"/><Relationship Id="rId7" Type="http://schemas.openxmlformats.org/officeDocument/2006/relationships/image" Target="../media/image74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7.png"/><Relationship Id="rId4" Type="http://schemas.openxmlformats.org/officeDocument/2006/relationships/tags" Target="../tags/tag96.xml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99.xml"/><Relationship Id="rId7" Type="http://schemas.openxmlformats.org/officeDocument/2006/relationships/image" Target="../media/image78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100.xml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image" Target="../media/image18.png"/><Relationship Id="rId26" Type="http://schemas.openxmlformats.org/officeDocument/2006/relationships/image" Target="../media/image82.png"/><Relationship Id="rId3" Type="http://schemas.openxmlformats.org/officeDocument/2006/relationships/tags" Target="../tags/tag103.xml"/><Relationship Id="rId21" Type="http://schemas.openxmlformats.org/officeDocument/2006/relationships/image" Target="../media/image21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tags" Target="../tags/tag102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20.png"/><Relationship Id="rId29" Type="http://schemas.openxmlformats.org/officeDocument/2006/relationships/image" Target="../media/image72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24.png"/><Relationship Id="rId5" Type="http://schemas.openxmlformats.org/officeDocument/2006/relationships/tags" Target="../tags/tag10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3.png"/><Relationship Id="rId28" Type="http://schemas.openxmlformats.org/officeDocument/2006/relationships/image" Target="../media/image83.png"/><Relationship Id="rId10" Type="http://schemas.openxmlformats.org/officeDocument/2006/relationships/tags" Target="../tags/tag110.xml"/><Relationship Id="rId19" Type="http://schemas.openxmlformats.org/officeDocument/2006/relationships/image" Target="../media/image19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22.png"/><Relationship Id="rId27" Type="http://schemas.openxmlformats.org/officeDocument/2006/relationships/image" Target="../media/image16.png"/><Relationship Id="rId30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6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85.png"/><Relationship Id="rId5" Type="http://schemas.openxmlformats.org/officeDocument/2006/relationships/image" Target="../media/image84.jp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9.png"/><Relationship Id="rId5" Type="http://schemas.openxmlformats.org/officeDocument/2006/relationships/tags" Target="../tags/tag11.xml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tags" Target="../tags/tag10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tags" Target="../tags/tag16.xml"/><Relationship Id="rId21" Type="http://schemas.openxmlformats.org/officeDocument/2006/relationships/image" Target="../media/image21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tags" Target="../tags/tag1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24.png"/><Relationship Id="rId5" Type="http://schemas.openxmlformats.org/officeDocument/2006/relationships/tags" Target="../tags/tag18.xml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tags" Target="../tags/tag23.xml"/><Relationship Id="rId19" Type="http://schemas.openxmlformats.org/officeDocument/2006/relationships/image" Target="../media/image19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19.png"/><Relationship Id="rId26" Type="http://schemas.openxmlformats.org/officeDocument/2006/relationships/image" Target="../media/image29.png"/><Relationship Id="rId3" Type="http://schemas.openxmlformats.org/officeDocument/2006/relationships/tags" Target="../tags/tag29.xml"/><Relationship Id="rId21" Type="http://schemas.openxmlformats.org/officeDocument/2006/relationships/image" Target="../media/image22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8.png"/><Relationship Id="rId25" Type="http://schemas.openxmlformats.org/officeDocument/2006/relationships/image" Target="../media/image28.png"/><Relationship Id="rId2" Type="http://schemas.openxmlformats.org/officeDocument/2006/relationships/tags" Target="../tags/tag28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2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25.png"/><Relationship Id="rId5" Type="http://schemas.openxmlformats.org/officeDocument/2006/relationships/tags" Target="../tags/tag3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4.png"/><Relationship Id="rId28" Type="http://schemas.openxmlformats.org/officeDocument/2006/relationships/image" Target="../media/image31.png"/><Relationship Id="rId10" Type="http://schemas.openxmlformats.org/officeDocument/2006/relationships/tags" Target="../tags/tag36.xml"/><Relationship Id="rId19" Type="http://schemas.openxmlformats.org/officeDocument/2006/relationships/image" Target="../media/image20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image" Target="../media/image23.png"/><Relationship Id="rId27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3.xml"/><Relationship Id="rId7" Type="http://schemas.openxmlformats.org/officeDocument/2006/relationships/image" Target="../media/image3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45.xml"/><Relationship Id="rId10" Type="http://schemas.openxmlformats.org/officeDocument/2006/relationships/image" Target="../media/image36.png"/><Relationship Id="rId4" Type="http://schemas.openxmlformats.org/officeDocument/2006/relationships/tags" Target="../tags/tag44.xml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tags" Target="../tags/tag48.xml"/><Relationship Id="rId21" Type="http://schemas.openxmlformats.org/officeDocument/2006/relationships/image" Target="../media/image43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tags" Target="../tags/tag47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19.png"/><Relationship Id="rId5" Type="http://schemas.openxmlformats.org/officeDocument/2006/relationships/tags" Target="../tags/tag5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5.png"/><Relationship Id="rId28" Type="http://schemas.openxmlformats.org/officeDocument/2006/relationships/image" Target="../media/image48.png"/><Relationship Id="rId10" Type="http://schemas.openxmlformats.org/officeDocument/2006/relationships/tags" Target="../tags/tag55.xml"/><Relationship Id="rId19" Type="http://schemas.openxmlformats.org/officeDocument/2006/relationships/image" Target="../media/image41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44.png"/><Relationship Id="rId27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image" Target="../media/image50.png"/><Relationship Id="rId39" Type="http://schemas.openxmlformats.org/officeDocument/2006/relationships/image" Target="../media/image60.png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image" Target="../media/image49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9.png"/><Relationship Id="rId41" Type="http://schemas.openxmlformats.org/officeDocument/2006/relationships/image" Target="../media/image62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image" Target="../media/image8.png"/><Relationship Id="rId36" Type="http://schemas.openxmlformats.org/officeDocument/2006/relationships/image" Target="../media/image57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image" Target="../media/image52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image" Target="../media/image7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68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66.png"/><Relationship Id="rId5" Type="http://schemas.openxmlformats.org/officeDocument/2006/relationships/tags" Target="../tags/tag87.xml"/><Relationship Id="rId10" Type="http://schemas.openxmlformats.org/officeDocument/2006/relationships/image" Target="../media/image65.png"/><Relationship Id="rId4" Type="http://schemas.openxmlformats.org/officeDocument/2006/relationships/tags" Target="../tags/tag86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152" y="1575737"/>
            <a:ext cx="1955211" cy="13011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664" y="-191200"/>
            <a:ext cx="9108504" cy="1577894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/>
              <a:t>Quantum Error </a:t>
            </a:r>
            <a:r>
              <a:rPr lang="pl-PL" sz="3600" dirty="0" err="1" smtClean="0"/>
              <a:t>Correction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sz="3600" dirty="0" smtClean="0"/>
              <a:t>in </a:t>
            </a:r>
            <a:r>
              <a:rPr lang="pl-PL" sz="3600" dirty="0" err="1" smtClean="0"/>
              <a:t>multi-parameter</a:t>
            </a:r>
            <a:r>
              <a:rPr lang="pl-PL" sz="3600" dirty="0" smtClean="0"/>
              <a:t> quantum </a:t>
            </a:r>
            <a:r>
              <a:rPr lang="pl-PL" sz="3600" dirty="0" err="1" smtClean="0"/>
              <a:t>metrology</a:t>
            </a:r>
            <a:endParaRPr lang="en-US" sz="3600" dirty="0"/>
          </a:p>
        </p:txBody>
      </p:sp>
      <p:sp>
        <p:nvSpPr>
          <p:cNvPr id="8" name="Prostokąt 7"/>
          <p:cNvSpPr/>
          <p:nvPr/>
        </p:nvSpPr>
        <p:spPr>
          <a:xfrm>
            <a:off x="4860032" y="6165304"/>
            <a:ext cx="40687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pl-P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Rafal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Demkowicz-Dobrzański</a:t>
            </a:r>
          </a:p>
          <a:p>
            <a:pPr algn="r"/>
            <a:r>
              <a:rPr lang="pl-P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University of </a:t>
            </a:r>
            <a:r>
              <a:rPr lang="pl-PL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Warsaw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382" y="1386694"/>
            <a:ext cx="1828794" cy="13477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62" y="3534605"/>
            <a:ext cx="1830164" cy="12283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792" y="3314459"/>
            <a:ext cx="1596901" cy="1494888"/>
          </a:xfrm>
          <a:prstGeom prst="rect">
            <a:avLst/>
          </a:prstGeom>
        </p:spPr>
      </p:pic>
      <p:sp>
        <p:nvSpPr>
          <p:cNvPr id="11" name="Wybuch  2 10"/>
          <p:cNvSpPr/>
          <p:nvPr/>
        </p:nvSpPr>
        <p:spPr>
          <a:xfrm>
            <a:off x="2195736" y="1948533"/>
            <a:ext cx="5883235" cy="2537581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GB" sz="2000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26" y="2634431"/>
            <a:ext cx="2827863" cy="1201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9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395536" y="2780928"/>
            <a:ext cx="8604217" cy="273630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0843" y="253914"/>
            <a:ext cx="9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Achievability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Heisenberg </a:t>
            </a:r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multiparameter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61" y="1665950"/>
            <a:ext cx="6817164" cy="864556"/>
          </a:xfrm>
          <a:prstGeom prst="rect">
            <a:avLst/>
          </a:prstGeom>
          <a:noFill/>
          <a:ln/>
          <a:effectLst/>
        </p:spPr>
      </p:pic>
      <p:sp>
        <p:nvSpPr>
          <p:cNvPr id="5" name="Prostokąt 4"/>
          <p:cNvSpPr/>
          <p:nvPr/>
        </p:nvSpPr>
        <p:spPr>
          <a:xfrm>
            <a:off x="3635896" y="6514832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Górecki, S.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Zhou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Jiang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DD</a:t>
            </a: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arXiv:1901.00896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96135"/>
            <a:ext cx="2500694" cy="786494"/>
          </a:xfrm>
          <a:prstGeom prst="rect">
            <a:avLst/>
          </a:prstGeom>
          <a:noFill/>
          <a:ln/>
          <a:effectLst/>
        </p:spPr>
      </p:pic>
      <p:sp>
        <p:nvSpPr>
          <p:cNvPr id="30" name="pole tekstowe 29"/>
          <p:cNvSpPr txBox="1"/>
          <p:nvPr/>
        </p:nvSpPr>
        <p:spPr>
          <a:xfrm>
            <a:off x="781814" y="4730656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83" y="4713442"/>
            <a:ext cx="2399401" cy="463660"/>
          </a:xfrm>
          <a:prstGeom prst="rect">
            <a:avLst/>
          </a:prstGeom>
          <a:noFill/>
          <a:ln/>
          <a:effectLst/>
        </p:spPr>
      </p:pic>
      <p:sp>
        <p:nvSpPr>
          <p:cNvPr id="12" name="pole tekstowe 11"/>
          <p:cNvSpPr txBox="1"/>
          <p:nvPr/>
        </p:nvSpPr>
        <p:spPr>
          <a:xfrm>
            <a:off x="5436096" y="4715437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linearly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independent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1" y="3951960"/>
            <a:ext cx="7287143" cy="35285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7049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51520" y="1394470"/>
            <a:ext cx="8640960" cy="1985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7837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Quantitatively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much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challenging</a:t>
            </a:r>
            <a:r>
              <a:rPr lang="pl-PL" dirty="0" smtClean="0"/>
              <a:t>…</a:t>
            </a:r>
            <a:endParaRPr lang="en-GB" dirty="0"/>
          </a:p>
        </p:txBody>
      </p:sp>
      <p:pic>
        <p:nvPicPr>
          <p:cNvPr id="22" name="Obraz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6" y="2020533"/>
            <a:ext cx="7144222" cy="632195"/>
          </a:xfrm>
          <a:prstGeom prst="rect">
            <a:avLst/>
          </a:prstGeom>
          <a:noFill/>
          <a:ln/>
          <a:effectLst/>
        </p:spPr>
      </p:pic>
      <p:sp>
        <p:nvSpPr>
          <p:cNvPr id="5" name="pole tekstowe 4"/>
          <p:cNvSpPr txBox="1"/>
          <p:nvPr/>
        </p:nvSpPr>
        <p:spPr>
          <a:xfrm>
            <a:off x="384473" y="1403648"/>
            <a:ext cx="7516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multi-parameter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QFI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64" y="2871825"/>
            <a:ext cx="1923048" cy="263619"/>
          </a:xfrm>
          <a:prstGeom prst="rect">
            <a:avLst/>
          </a:prstGeom>
          <a:noFill/>
          <a:ln/>
          <a:effectLst/>
        </p:spPr>
      </p:pic>
      <p:pic>
        <p:nvPicPr>
          <p:cNvPr id="11" name="Obraz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13606"/>
            <a:ext cx="2400000" cy="515048"/>
          </a:xfrm>
          <a:prstGeom prst="rect">
            <a:avLst/>
          </a:prstGeom>
          <a:noFill/>
          <a:ln/>
          <a:effectLst/>
        </p:spPr>
      </p:pic>
      <p:sp>
        <p:nvSpPr>
          <p:cNvPr id="14" name="Prostokąt 13"/>
          <p:cNvSpPr/>
          <p:nvPr/>
        </p:nvSpPr>
        <p:spPr>
          <a:xfrm>
            <a:off x="269734" y="3516851"/>
            <a:ext cx="8640960" cy="16446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8" name="Obraz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7" y="4509179"/>
            <a:ext cx="8398469" cy="658007"/>
          </a:xfrm>
          <a:prstGeom prst="rect">
            <a:avLst/>
          </a:prstGeom>
          <a:noFill/>
          <a:ln/>
          <a:effectLst/>
        </p:spPr>
      </p:pic>
      <p:sp>
        <p:nvSpPr>
          <p:cNvPr id="16" name="pole tekstowe 15"/>
          <p:cNvSpPr txBox="1"/>
          <p:nvPr/>
        </p:nvSpPr>
        <p:spPr>
          <a:xfrm>
            <a:off x="378421" y="3575103"/>
            <a:ext cx="7330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Holevo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Cramer-Rao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incompatibility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662112" y="6412899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Górecki, S.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Zhou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Jiang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DD</a:t>
            </a: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arXiv:1901.00896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69734" y="5423519"/>
            <a:ext cx="8640960" cy="89665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69734" y="5423519"/>
            <a:ext cx="862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Quadratic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semi-definte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yielding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error-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4" grpId="0" animBg="1"/>
      <p:bldP spid="16" grpId="0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/>
          <p:cNvSpPr/>
          <p:nvPr/>
        </p:nvSpPr>
        <p:spPr>
          <a:xfrm>
            <a:off x="181868" y="4681510"/>
            <a:ext cx="8642247" cy="163425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 flipH="1" flipV="1">
            <a:off x="5001741" y="1892511"/>
            <a:ext cx="444190" cy="84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2985517" y="1892511"/>
            <a:ext cx="504056" cy="84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1962" y="260648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Example</a:t>
            </a:r>
            <a:r>
              <a:rPr lang="pl-PL" dirty="0" smtClean="0"/>
              <a:t>: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qubits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sensing</a:t>
            </a:r>
            <a:r>
              <a:rPr lang="pl-PL" sz="2700" b="0" dirty="0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all</a:t>
            </a:r>
            <a:r>
              <a:rPr lang="pl-PL" sz="2700" b="0" dirty="0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the </a:t>
            </a: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components</a:t>
            </a:r>
            <a:r>
              <a:rPr lang="pl-PL" sz="2700" b="0" dirty="0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of </a:t>
            </a: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magnetic</a:t>
            </a:r>
            <a:r>
              <a:rPr lang="pl-PL" sz="2700" b="0" dirty="0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field with </a:t>
            </a: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anti-correlated</a:t>
            </a:r>
            <a:r>
              <a:rPr lang="pl-PL" sz="2700" b="0" dirty="0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 Z component </a:t>
            </a:r>
            <a:r>
              <a:rPr lang="pl-PL" sz="2700" b="0" dirty="0" err="1" smtClean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fluctuations</a:t>
            </a:r>
            <a:endParaRPr lang="en-GB" sz="2700" b="0" dirty="0"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2843808" y="1964519"/>
            <a:ext cx="769188" cy="7691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68000" h="46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4860032" y="1964519"/>
            <a:ext cx="769188" cy="7691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68000" h="46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Obraz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4" y="2889413"/>
            <a:ext cx="4786237" cy="868363"/>
          </a:xfrm>
          <a:prstGeom prst="rect">
            <a:avLst/>
          </a:prstGeom>
          <a:noFill/>
          <a:ln/>
          <a:effectLst/>
        </p:spPr>
      </p:pic>
      <p:pic>
        <p:nvPicPr>
          <p:cNvPr id="25" name="Obraz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81" y="3073270"/>
            <a:ext cx="3071552" cy="323634"/>
          </a:xfrm>
          <a:prstGeom prst="rect">
            <a:avLst/>
          </a:prstGeom>
          <a:noFill/>
          <a:ln/>
          <a:effectLst/>
        </p:spPr>
      </p:pic>
      <p:sp>
        <p:nvSpPr>
          <p:cNvPr id="26" name="Prostokąt 25"/>
          <p:cNvSpPr/>
          <p:nvPr/>
        </p:nvSpPr>
        <p:spPr>
          <a:xfrm>
            <a:off x="1907704" y="3988637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achievability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endParaRPr lang="en-GB" sz="2400" dirty="0"/>
          </a:p>
        </p:txBody>
      </p:sp>
      <p:pic>
        <p:nvPicPr>
          <p:cNvPr id="6" name="Obraz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01" y="4816405"/>
            <a:ext cx="2968308" cy="581013"/>
          </a:xfrm>
          <a:prstGeom prst="rect">
            <a:avLst/>
          </a:prstGeom>
          <a:noFill/>
          <a:ln/>
          <a:effectLst/>
        </p:spPr>
      </p:pic>
      <p:sp>
        <p:nvSpPr>
          <p:cNvPr id="31" name="Prostokąt 30"/>
          <p:cNvSpPr/>
          <p:nvPr/>
        </p:nvSpPr>
        <p:spPr>
          <a:xfrm>
            <a:off x="304135" y="5541283"/>
            <a:ext cx="4671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error-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4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ancilla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dirty="0"/>
          </a:p>
        </p:txBody>
      </p:sp>
      <p:sp>
        <p:nvSpPr>
          <p:cNvPr id="32" name="Prostokąt 31"/>
          <p:cNvSpPr/>
          <p:nvPr/>
        </p:nvSpPr>
        <p:spPr>
          <a:xfrm>
            <a:off x="198042" y="4766800"/>
            <a:ext cx="4803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optimally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1/3 of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000" dirty="0"/>
          </a:p>
        </p:txBody>
      </p:sp>
      <p:pic>
        <p:nvPicPr>
          <p:cNvPr id="7" name="Obraz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36" y="5605204"/>
            <a:ext cx="3267420" cy="5793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9668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  <p:bldP spid="5" grpId="0" animBg="1"/>
      <p:bldP spid="26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0846" y="-173162"/>
            <a:ext cx="90010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Take </a:t>
            </a:r>
            <a:r>
              <a:rPr lang="pl-PL" dirty="0" err="1" smtClean="0"/>
              <a:t>home</a:t>
            </a:r>
            <a:r>
              <a:rPr lang="pl-PL" dirty="0" smtClean="0"/>
              <a:t> </a:t>
            </a:r>
            <a:r>
              <a:rPr lang="pl-PL" dirty="0" err="1" smtClean="0"/>
              <a:t>message</a:t>
            </a:r>
            <a:endParaRPr lang="en-GB" dirty="0"/>
          </a:p>
        </p:txBody>
      </p:sp>
      <p:grpSp>
        <p:nvGrpSpPr>
          <p:cNvPr id="47" name="Grupa 46"/>
          <p:cNvGrpSpPr/>
          <p:nvPr/>
        </p:nvGrpSpPr>
        <p:grpSpPr>
          <a:xfrm>
            <a:off x="2223421" y="984386"/>
            <a:ext cx="4350528" cy="1396741"/>
            <a:chOff x="270846" y="692696"/>
            <a:chExt cx="8214793" cy="2637367"/>
          </a:xfrm>
        </p:grpSpPr>
        <p:grpSp>
          <p:nvGrpSpPr>
            <p:cNvPr id="4" name="Grupa 3"/>
            <p:cNvGrpSpPr/>
            <p:nvPr/>
          </p:nvGrpSpPr>
          <p:grpSpPr>
            <a:xfrm>
              <a:off x="270846" y="692696"/>
              <a:ext cx="6531397" cy="2637367"/>
              <a:chOff x="539552" y="1362689"/>
              <a:chExt cx="6065968" cy="2376263"/>
            </a:xfrm>
          </p:grpSpPr>
          <p:grpSp>
            <p:nvGrpSpPr>
              <p:cNvPr id="5" name="Grupa 4"/>
              <p:cNvGrpSpPr/>
              <p:nvPr/>
            </p:nvGrpSpPr>
            <p:grpSpPr>
              <a:xfrm>
                <a:off x="539552" y="1362689"/>
                <a:ext cx="6065968" cy="2376263"/>
                <a:chOff x="1509678" y="1116238"/>
                <a:chExt cx="6065968" cy="2376263"/>
              </a:xfrm>
            </p:grpSpPr>
            <p:cxnSp>
              <p:nvCxnSpPr>
                <p:cNvPr id="8" name="Łącznik prosty 7"/>
                <p:cNvCxnSpPr/>
                <p:nvPr/>
              </p:nvCxnSpPr>
              <p:spPr>
                <a:xfrm>
                  <a:off x="6541766" y="209469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" name="Łącznik prosty 8"/>
                <p:cNvCxnSpPr/>
                <p:nvPr/>
              </p:nvCxnSpPr>
              <p:spPr>
                <a:xfrm>
                  <a:off x="6541766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" name="Łącznik prosty 9"/>
                <p:cNvCxnSpPr/>
                <p:nvPr/>
              </p:nvCxnSpPr>
              <p:spPr>
                <a:xfrm>
                  <a:off x="3746162" y="209469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1" name="Łącznik prosty 10"/>
                <p:cNvCxnSpPr/>
                <p:nvPr/>
              </p:nvCxnSpPr>
              <p:spPr>
                <a:xfrm>
                  <a:off x="3746162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2" name="Łącznik prosty 11"/>
                <p:cNvCxnSpPr/>
                <p:nvPr/>
              </p:nvCxnSpPr>
              <p:spPr>
                <a:xfrm>
                  <a:off x="5143964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3" name="Łącznik prosty 12"/>
                <p:cNvCxnSpPr/>
                <p:nvPr/>
              </p:nvCxnSpPr>
              <p:spPr>
                <a:xfrm>
                  <a:off x="3047261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14" name="Prostokąt 13"/>
                <p:cNvSpPr/>
                <p:nvPr/>
              </p:nvSpPr>
              <p:spPr>
                <a:xfrm>
                  <a:off x="3326821" y="1256019"/>
                  <a:ext cx="629011" cy="2166593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" name="Łącznik prosty 14"/>
                <p:cNvCxnSpPr/>
                <p:nvPr/>
              </p:nvCxnSpPr>
              <p:spPr>
                <a:xfrm>
                  <a:off x="2068798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6" name="Łącznik prosty 15"/>
                <p:cNvCxnSpPr/>
                <p:nvPr/>
              </p:nvCxnSpPr>
              <p:spPr>
                <a:xfrm>
                  <a:off x="4375173" y="2444150"/>
                  <a:ext cx="48923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pic>
              <p:nvPicPr>
                <p:cNvPr id="17" name="Obraz 16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31615" y="2094699"/>
                  <a:ext cx="944762" cy="251429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18" name="Łącznik prosty 17"/>
                <p:cNvCxnSpPr/>
                <p:nvPr/>
              </p:nvCxnSpPr>
              <p:spPr>
                <a:xfrm>
                  <a:off x="5912754" y="1535579"/>
                  <a:ext cx="41934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pic>
              <p:nvPicPr>
                <p:cNvPr id="19" name="Picture 3 1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859129" y="1116238"/>
                  <a:ext cx="363403" cy="2376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Obraz 19" descr="TP_tmp.emf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19" cstate="print"/>
                <a:stretch>
                  <a:fillRect/>
                </a:stretch>
              </p:blipFill>
              <p:spPr bwMode="auto">
                <a:xfrm>
                  <a:off x="1509678" y="2234480"/>
                  <a:ext cx="388604" cy="305213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21" name="Obraz 20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8789" y="2185861"/>
                  <a:ext cx="246857" cy="166095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22" name="Obraz 21" descr="TP_tmp.emf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1" cstate="print"/>
                <a:stretch>
                  <a:fillRect/>
                </a:stretch>
              </p:blipFill>
              <p:spPr bwMode="auto">
                <a:xfrm>
                  <a:off x="3481113" y="2164589"/>
                  <a:ext cx="261226" cy="290832"/>
                </a:xfrm>
                <a:prstGeom prst="rect">
                  <a:avLst/>
                </a:prstGeom>
                <a:solidFill>
                  <a:sysClr val="window" lastClr="FFFFFF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cxnSp>
              <p:nvCxnSpPr>
                <p:cNvPr id="23" name="Łącznik prosty 22"/>
                <p:cNvCxnSpPr/>
                <p:nvPr/>
              </p:nvCxnSpPr>
              <p:spPr>
                <a:xfrm>
                  <a:off x="2208579" y="2094699"/>
                  <a:ext cx="97846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24" name="Prostokąt 23"/>
                <p:cNvSpPr/>
                <p:nvPr/>
              </p:nvSpPr>
              <p:spPr>
                <a:xfrm>
                  <a:off x="6192316" y="1256019"/>
                  <a:ext cx="629011" cy="2166593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" name="Łącznik prosty 24"/>
                <p:cNvCxnSpPr/>
                <p:nvPr/>
              </p:nvCxnSpPr>
              <p:spPr>
                <a:xfrm>
                  <a:off x="5143964" y="2094699"/>
                  <a:ext cx="97846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26" name="Łącznik prosty 25"/>
                <p:cNvCxnSpPr/>
                <p:nvPr/>
              </p:nvCxnSpPr>
              <p:spPr>
                <a:xfrm>
                  <a:off x="2697810" y="2444150"/>
                  <a:ext cx="0" cy="48923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cxnSp>
              <p:nvCxnSpPr>
                <p:cNvPr id="27" name="Łącznik prosty 26"/>
                <p:cNvCxnSpPr/>
                <p:nvPr/>
              </p:nvCxnSpPr>
              <p:spPr>
                <a:xfrm>
                  <a:off x="5633194" y="2444150"/>
                  <a:ext cx="0" cy="48923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pic>
              <p:nvPicPr>
                <p:cNvPr id="28" name="Obraz 27" descr="TP_tmp.emf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22" cstate="print"/>
                <a:stretch>
                  <a:fillRect/>
                </a:stretch>
              </p:blipFill>
              <p:spPr bwMode="auto">
                <a:xfrm>
                  <a:off x="6358428" y="2164589"/>
                  <a:ext cx="377366" cy="290416"/>
                </a:xfrm>
                <a:prstGeom prst="rect">
                  <a:avLst/>
                </a:prstGeom>
                <a:solidFill>
                  <a:sysClr val="window" lastClr="FFFFFF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pic>
              <p:nvPicPr>
                <p:cNvPr id="29" name="Picture 3 2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6961106" y="1116238"/>
                  <a:ext cx="363403" cy="2376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Obraz 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445" t="-10759" r="-8233" b="-10453"/>
              <a:stretch/>
            </p:blipFill>
            <p:spPr>
              <a:xfrm>
                <a:off x="1452250" y="1442274"/>
                <a:ext cx="612000" cy="61200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7" name="Obraz 6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445" t="-10759" r="-8233" b="-10453"/>
              <a:stretch/>
            </p:blipFill>
            <p:spPr>
              <a:xfrm>
                <a:off x="4400519" y="1511410"/>
                <a:ext cx="612000" cy="61200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</p:grpSp>
        <p:sp>
          <p:nvSpPr>
            <p:cNvPr id="30" name="Schemat blokowy: opóźnienie 29"/>
            <p:cNvSpPr/>
            <p:nvPr/>
          </p:nvSpPr>
          <p:spPr>
            <a:xfrm>
              <a:off x="6945953" y="932438"/>
              <a:ext cx="534123" cy="2298439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31" name="Obraz 3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7031107" y="1836900"/>
              <a:ext cx="363813" cy="36381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Obraz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263" y="1856240"/>
              <a:ext cx="686376" cy="40936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9" name="Obraz 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1" y="2692340"/>
            <a:ext cx="6540944" cy="725058"/>
          </a:xfrm>
          <a:prstGeom prst="rect">
            <a:avLst/>
          </a:prstGeom>
          <a:noFill/>
          <a:ln/>
          <a:effectLst/>
        </p:spPr>
      </p:pic>
      <p:pic>
        <p:nvPicPr>
          <p:cNvPr id="36" name="Obraz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9" y="2870257"/>
            <a:ext cx="1134517" cy="360170"/>
          </a:xfrm>
          <a:prstGeom prst="rect">
            <a:avLst/>
          </a:prstGeom>
          <a:noFill/>
          <a:ln/>
          <a:effectLst/>
        </p:spPr>
      </p:pic>
      <p:sp>
        <p:nvSpPr>
          <p:cNvPr id="37" name="Prostokąt 36"/>
          <p:cNvSpPr/>
          <p:nvPr/>
        </p:nvSpPr>
        <p:spPr>
          <a:xfrm>
            <a:off x="270846" y="3559671"/>
            <a:ext cx="8604217" cy="2389609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4" name="Obraz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4" y="3721724"/>
            <a:ext cx="2501901" cy="705611"/>
          </a:xfrm>
          <a:prstGeom prst="rect">
            <a:avLst/>
          </a:prstGeom>
          <a:noFill/>
          <a:ln/>
          <a:effectLst/>
        </p:spPr>
      </p:pic>
      <p:pic>
        <p:nvPicPr>
          <p:cNvPr id="2" name="Obraz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92" y="3855196"/>
            <a:ext cx="2088952" cy="391809"/>
          </a:xfrm>
          <a:prstGeom prst="rect">
            <a:avLst/>
          </a:prstGeom>
          <a:noFill/>
          <a:ln/>
          <a:effectLst/>
        </p:spPr>
      </p:pic>
      <p:sp>
        <p:nvSpPr>
          <p:cNvPr id="41" name="pole tekstowe 40"/>
          <p:cNvSpPr txBox="1"/>
          <p:nvPr/>
        </p:nvSpPr>
        <p:spPr>
          <a:xfrm>
            <a:off x="6769727" y="3578083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linearly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Obraz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0" y="4731058"/>
            <a:ext cx="7287143" cy="352857"/>
          </a:xfrm>
          <a:prstGeom prst="rect">
            <a:avLst/>
          </a:prstGeom>
          <a:noFill/>
          <a:ln/>
          <a:effectLst/>
        </p:spPr>
      </p:pic>
      <p:sp>
        <p:nvSpPr>
          <p:cNvPr id="45" name="pole tekstowe 44"/>
          <p:cNvSpPr txBox="1"/>
          <p:nvPr/>
        </p:nvSpPr>
        <p:spPr>
          <a:xfrm>
            <a:off x="374175" y="5330206"/>
            <a:ext cx="832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inimal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via a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quadratic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semi-definite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3662112" y="6412899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Górecki, S.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Zhou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L. </a:t>
            </a:r>
            <a:r>
              <a:rPr lang="pl-PL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Jiang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DD</a:t>
            </a: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arXiv:1901.00896 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</a:t>
            </a:r>
            <a:r>
              <a:rPr lang="pl-PL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GB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GB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3772439" y="3806926"/>
            <a:ext cx="469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" y="1967482"/>
            <a:ext cx="3763610" cy="37636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28" y="147966"/>
            <a:ext cx="8842852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If</a:t>
            </a:r>
            <a:r>
              <a:rPr lang="pl-PL" b="1" dirty="0" smtClean="0"/>
              <a:t> </a:t>
            </a:r>
            <a:r>
              <a:rPr lang="pl-PL" b="1" dirty="0" err="1" smtClean="0"/>
              <a:t>you</a:t>
            </a:r>
            <a:r>
              <a:rPr lang="pl-PL" b="1" dirty="0" smtClean="0"/>
              <a:t> do not </a:t>
            </a:r>
            <a:r>
              <a:rPr lang="pl-PL" b="1" dirty="0" err="1" smtClean="0"/>
              <a:t>know</a:t>
            </a:r>
            <a:r>
              <a:rPr lang="pl-PL" b="1" dirty="0" smtClean="0"/>
              <a:t> </a:t>
            </a:r>
            <a:r>
              <a:rPr lang="pl-PL" b="1" dirty="0" err="1" smtClean="0"/>
              <a:t>what</a:t>
            </a:r>
            <a:r>
              <a:rPr lang="pl-PL" b="1" dirty="0" smtClean="0"/>
              <a:t> </a:t>
            </a:r>
            <a:r>
              <a:rPr lang="pl-PL" b="1" dirty="0" err="1" smtClean="0"/>
              <a:t>question</a:t>
            </a:r>
            <a:r>
              <a:rPr lang="pl-PL" b="1" dirty="0" smtClean="0"/>
              <a:t> to </a:t>
            </a:r>
            <a:r>
              <a:rPr lang="pl-PL" b="1" dirty="0" err="1" smtClean="0"/>
              <a:t>ask</a:t>
            </a:r>
            <a:r>
              <a:rPr lang="pl-PL" b="1" dirty="0" smtClean="0"/>
              <a:t>, </a:t>
            </a:r>
            <a:r>
              <a:rPr lang="pl-PL" b="1" dirty="0" err="1" smtClean="0"/>
              <a:t>you</a:t>
            </a:r>
            <a:r>
              <a:rPr lang="pl-PL" b="1" dirty="0" smtClean="0"/>
              <a:t> </a:t>
            </a:r>
            <a:r>
              <a:rPr lang="pl-PL" b="1" dirty="0" err="1" smtClean="0"/>
              <a:t>may</a:t>
            </a:r>
            <a:r>
              <a:rPr lang="pl-PL" b="1" dirty="0" smtClean="0"/>
              <a:t> as </a:t>
            </a:r>
            <a:r>
              <a:rPr lang="pl-PL" b="1" dirty="0" err="1" smtClean="0"/>
              <a:t>well</a:t>
            </a:r>
            <a:r>
              <a:rPr lang="pl-PL" b="1" dirty="0" smtClean="0"/>
              <a:t> </a:t>
            </a:r>
            <a:r>
              <a:rPr lang="pl-PL" b="1" dirty="0" err="1" smtClean="0"/>
              <a:t>ask</a:t>
            </a:r>
            <a:r>
              <a:rPr lang="pl-PL" b="1" dirty="0" smtClean="0"/>
              <a:t> </a:t>
            </a:r>
            <a:r>
              <a:rPr lang="pl-PL" b="1" dirty="0" err="1" smtClean="0"/>
              <a:t>about</a:t>
            </a:r>
            <a:r>
              <a:rPr lang="pl-PL" b="1" dirty="0" smtClean="0"/>
              <a:t>…</a:t>
            </a:r>
            <a:endParaRPr lang="en-GB" b="1" dirty="0"/>
          </a:p>
        </p:txBody>
      </p:sp>
      <p:grpSp>
        <p:nvGrpSpPr>
          <p:cNvPr id="40" name="Grupa 39"/>
          <p:cNvGrpSpPr/>
          <p:nvPr/>
        </p:nvGrpSpPr>
        <p:grpSpPr>
          <a:xfrm>
            <a:off x="3287030" y="3462744"/>
            <a:ext cx="5469420" cy="3151827"/>
            <a:chOff x="4581710" y="3881015"/>
            <a:chExt cx="4400473" cy="2500313"/>
          </a:xfrm>
        </p:grpSpPr>
        <p:sp>
          <p:nvSpPr>
            <p:cNvPr id="42" name="Prostokąt 41"/>
            <p:cNvSpPr/>
            <p:nvPr/>
          </p:nvSpPr>
          <p:spPr>
            <a:xfrm>
              <a:off x="4581710" y="3881015"/>
              <a:ext cx="4400473" cy="25003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96" name="Prostokąt 95"/>
            <p:cNvSpPr/>
            <p:nvPr/>
          </p:nvSpPr>
          <p:spPr>
            <a:xfrm>
              <a:off x="4782095" y="5680473"/>
              <a:ext cx="3893432" cy="415065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pl-PL" sz="14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M. Jarzyna, RDD, </a:t>
              </a:r>
              <a:r>
                <a:rPr lang="en-GB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lang="en-GB" sz="1400" dirty="0">
                  <a:latin typeface="Times" panose="02020603050405020304" pitchFamily="18" charset="0"/>
                  <a:cs typeface="Times" panose="02020603050405020304" pitchFamily="18" charset="0"/>
                </a:rPr>
                <a:t>. Rev. Lett. 110, 240405 (2013</a:t>
              </a:r>
              <a:r>
                <a:rPr lang="en-GB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)</a:t>
              </a:r>
              <a:endParaRPr lang="pl-PL" sz="14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lvl="0"/>
              <a:r>
                <a:rPr lang="pl-PL" sz="1400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K.Chabuda</a:t>
              </a:r>
              <a:r>
                <a:rPr lang="pl-PL" sz="14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J. Dziarmaga, T. </a:t>
              </a:r>
              <a:r>
                <a:rPr lang="pl-PL" sz="1400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Osborne</a:t>
              </a:r>
              <a:r>
                <a:rPr lang="pl-PL" sz="14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RDD, </a:t>
              </a:r>
              <a:r>
                <a:rPr lang="pl-PL" sz="1400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arxiv</a:t>
              </a:r>
              <a:r>
                <a:rPr lang="pl-PL" sz="14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: 1906.02761</a:t>
              </a:r>
              <a:endPara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4641466" y="3966853"/>
              <a:ext cx="4236959" cy="317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2000" b="1" dirty="0" smtClean="0"/>
                <a:t>Tensor networks for Quantum </a:t>
              </a:r>
              <a:r>
                <a:rPr lang="pl-PL" sz="2000" b="1" dirty="0" err="1" smtClean="0"/>
                <a:t>Metrology</a:t>
              </a:r>
              <a:endParaRPr lang="en-GB" sz="2000" b="1" dirty="0"/>
            </a:p>
          </p:txBody>
        </p:sp>
        <p:pic>
          <p:nvPicPr>
            <p:cNvPr id="33" name="Obraz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0618" y="4349764"/>
              <a:ext cx="3742243" cy="1177120"/>
            </a:xfrm>
            <a:prstGeom prst="rect">
              <a:avLst/>
            </a:prstGeom>
          </p:spPr>
        </p:pic>
      </p:grpSp>
      <p:grpSp>
        <p:nvGrpSpPr>
          <p:cNvPr id="5" name="Grupa 4"/>
          <p:cNvGrpSpPr/>
          <p:nvPr/>
        </p:nvGrpSpPr>
        <p:grpSpPr>
          <a:xfrm>
            <a:off x="3287029" y="1546390"/>
            <a:ext cx="5469420" cy="1735658"/>
            <a:chOff x="4207768" y="1405310"/>
            <a:chExt cx="4359810" cy="1383536"/>
          </a:xfrm>
        </p:grpSpPr>
        <p:sp>
          <p:nvSpPr>
            <p:cNvPr id="139" name="Prostokąt 138"/>
            <p:cNvSpPr/>
            <p:nvPr/>
          </p:nvSpPr>
          <p:spPr>
            <a:xfrm>
              <a:off x="4207768" y="1405310"/>
              <a:ext cx="4359810" cy="1383536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40" name="pole tekstowe 139"/>
            <p:cNvSpPr txBox="1"/>
            <p:nvPr/>
          </p:nvSpPr>
          <p:spPr>
            <a:xfrm>
              <a:off x="4830255" y="1520617"/>
              <a:ext cx="3109127" cy="318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000" b="1" dirty="0" smtClean="0"/>
                <a:t>Pi-</a:t>
              </a:r>
              <a:r>
                <a:rPr lang="pl-PL" sz="2000" b="1" dirty="0" err="1" smtClean="0"/>
                <a:t>Corrected</a:t>
              </a:r>
              <a:r>
                <a:rPr lang="pl-PL" sz="2000" b="1" dirty="0" smtClean="0"/>
                <a:t> Heisenberg limit</a:t>
              </a:r>
              <a:endParaRPr lang="en-GB" sz="2000" b="1" dirty="0"/>
            </a:p>
          </p:txBody>
        </p:sp>
        <p:pic>
          <p:nvPicPr>
            <p:cNvPr id="9" name="Obraz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589" y="1954994"/>
              <a:ext cx="1983184" cy="2947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" name="Obraz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694" y="1993887"/>
              <a:ext cx="1666969" cy="25989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" name="Prostokąt 10"/>
            <p:cNvSpPr/>
            <p:nvPr/>
          </p:nvSpPr>
          <p:spPr>
            <a:xfrm>
              <a:off x="4334050" y="2445366"/>
              <a:ext cx="3640587" cy="2453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W. </a:t>
              </a:r>
              <a:r>
                <a:rPr lang="pl-PL" sz="1400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Gorecki</a:t>
              </a:r>
              <a:r>
                <a:rPr lang="pl-PL" sz="14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D. </a:t>
              </a:r>
              <a:r>
                <a:rPr lang="pl-PL" sz="1400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Berry</a:t>
              </a:r>
              <a:r>
                <a:rPr lang="pl-PL" sz="14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H. </a:t>
              </a:r>
              <a:r>
                <a:rPr lang="pl-PL" sz="1400" dirty="0" err="1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Wiseman</a:t>
              </a:r>
              <a:r>
                <a:rPr lang="pl-PL" sz="1400" dirty="0" smtClean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RDD, arxiv:1907.05428 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1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a 16"/>
          <p:cNvSpPr/>
          <p:nvPr/>
        </p:nvSpPr>
        <p:spPr>
          <a:xfrm>
            <a:off x="1187624" y="1340768"/>
            <a:ext cx="2520280" cy="252028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b="1" dirty="0" err="1" smtClean="0"/>
              <a:t>Frequency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estimation</a:t>
            </a:r>
            <a:r>
              <a:rPr lang="pl-PL" sz="3600" b="1" dirty="0" smtClean="0"/>
              <a:t> problem</a:t>
            </a:r>
            <a:endParaRPr lang="en-GB" sz="3600" b="1" dirty="0"/>
          </a:p>
        </p:txBody>
      </p:sp>
      <p:pic>
        <p:nvPicPr>
          <p:cNvPr id="21" name="Obraz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4" y="2488642"/>
            <a:ext cx="156488" cy="115280"/>
          </a:xfrm>
          <a:prstGeom prst="rect">
            <a:avLst/>
          </a:prstGeom>
          <a:noFill/>
          <a:ln/>
          <a:effectLst/>
        </p:spPr>
      </p:pic>
      <p:pic>
        <p:nvPicPr>
          <p:cNvPr id="20" name="Obraz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5" y="2951122"/>
            <a:ext cx="241217" cy="255431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5" y="1885019"/>
            <a:ext cx="241721" cy="255910"/>
          </a:xfrm>
          <a:prstGeom prst="rect">
            <a:avLst/>
          </a:prstGeom>
          <a:noFill/>
          <a:ln/>
          <a:effectLst/>
        </p:spPr>
      </p:pic>
      <p:cxnSp>
        <p:nvCxnSpPr>
          <p:cNvPr id="13" name="Łącznik prosty 12"/>
          <p:cNvCxnSpPr/>
          <p:nvPr/>
        </p:nvCxnSpPr>
        <p:spPr>
          <a:xfrm>
            <a:off x="1907704" y="3078597"/>
            <a:ext cx="788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1907704" y="2012734"/>
            <a:ext cx="788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628847" y="2175330"/>
            <a:ext cx="0" cy="73626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257838"/>
            <a:ext cx="2192257" cy="576844"/>
          </a:xfrm>
          <a:prstGeom prst="rect">
            <a:avLst/>
          </a:prstGeom>
          <a:noFill/>
          <a:ln/>
          <a:effectLst/>
        </p:spPr>
      </p:pic>
      <p:sp>
        <p:nvSpPr>
          <p:cNvPr id="30" name="Prostokąt 29"/>
          <p:cNvSpPr/>
          <p:nvPr/>
        </p:nvSpPr>
        <p:spPr>
          <a:xfrm>
            <a:off x="407382" y="5971451"/>
            <a:ext cx="828092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How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precise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we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can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i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given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total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interrogation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time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i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?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75" y="4050611"/>
            <a:ext cx="2094245" cy="670496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70487"/>
            <a:ext cx="2957865" cy="28644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4311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a 16"/>
          <p:cNvSpPr/>
          <p:nvPr/>
        </p:nvSpPr>
        <p:spPr>
          <a:xfrm>
            <a:off x="1187624" y="1340768"/>
            <a:ext cx="2520280" cy="252028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b="1" dirty="0" err="1" smtClean="0"/>
              <a:t>Frequency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estimation</a:t>
            </a:r>
            <a:r>
              <a:rPr lang="pl-PL" sz="3600" b="1" dirty="0" smtClean="0"/>
              <a:t> problem in </a:t>
            </a:r>
            <a:r>
              <a:rPr lang="pl-PL" sz="3600" b="1" dirty="0" err="1" smtClean="0"/>
              <a:t>presence</a:t>
            </a:r>
            <a:r>
              <a:rPr lang="pl-PL" sz="3600" b="1" dirty="0" smtClean="0"/>
              <a:t> of </a:t>
            </a:r>
            <a:r>
              <a:rPr lang="pl-PL" sz="3600" b="1" dirty="0" err="1" smtClean="0"/>
              <a:t>general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Markovian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noise</a:t>
            </a:r>
            <a:endParaRPr lang="en-GB" sz="3600" b="1" dirty="0"/>
          </a:p>
        </p:txBody>
      </p:sp>
      <p:pic>
        <p:nvPicPr>
          <p:cNvPr id="21" name="Obraz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4" y="2488642"/>
            <a:ext cx="156488" cy="115280"/>
          </a:xfrm>
          <a:prstGeom prst="rect">
            <a:avLst/>
          </a:prstGeom>
          <a:noFill/>
          <a:ln/>
          <a:effectLst/>
        </p:spPr>
      </p:pic>
      <p:pic>
        <p:nvPicPr>
          <p:cNvPr id="20" name="Obraz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5" y="2951122"/>
            <a:ext cx="241217" cy="255431"/>
          </a:xfrm>
          <a:prstGeom prst="rect">
            <a:avLst/>
          </a:prstGeom>
          <a:noFill/>
          <a:ln/>
          <a:effectLst/>
        </p:spPr>
      </p:pic>
      <p:pic>
        <p:nvPicPr>
          <p:cNvPr id="18" name="Obraz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5" y="1885019"/>
            <a:ext cx="241721" cy="255910"/>
          </a:xfrm>
          <a:prstGeom prst="rect">
            <a:avLst/>
          </a:prstGeom>
          <a:noFill/>
          <a:ln/>
          <a:effectLst/>
        </p:spPr>
      </p:pic>
      <p:cxnSp>
        <p:nvCxnSpPr>
          <p:cNvPr id="13" name="Łącznik prosty 12"/>
          <p:cNvCxnSpPr/>
          <p:nvPr/>
        </p:nvCxnSpPr>
        <p:spPr>
          <a:xfrm>
            <a:off x="1907704" y="3078597"/>
            <a:ext cx="788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1907704" y="2012734"/>
            <a:ext cx="788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628847" y="2175330"/>
            <a:ext cx="0" cy="73626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257838"/>
            <a:ext cx="2192257" cy="576844"/>
          </a:xfrm>
          <a:prstGeom prst="rect">
            <a:avLst/>
          </a:prstGeom>
          <a:noFill/>
          <a:ln/>
          <a:effectLst/>
        </p:spPr>
      </p:pic>
      <p:sp>
        <p:nvSpPr>
          <p:cNvPr id="30" name="Prostokąt 29"/>
          <p:cNvSpPr/>
          <p:nvPr/>
        </p:nvSpPr>
        <p:spPr>
          <a:xfrm>
            <a:off x="407382" y="5971451"/>
            <a:ext cx="828092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How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precise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we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can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i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given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total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interrogation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time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l-PL" sz="2400" i="1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?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" y="4038000"/>
            <a:ext cx="6937648" cy="990555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21" y="5252034"/>
            <a:ext cx="2957865" cy="286441"/>
          </a:xfrm>
          <a:prstGeom prst="rect">
            <a:avLst/>
          </a:prstGeom>
          <a:noFill/>
          <a:ln/>
          <a:effectLst/>
        </p:spPr>
      </p:pic>
      <p:sp>
        <p:nvSpPr>
          <p:cNvPr id="22" name="Elipsa 21"/>
          <p:cNvSpPr/>
          <p:nvPr/>
        </p:nvSpPr>
        <p:spPr>
          <a:xfrm>
            <a:off x="349208" y="1077076"/>
            <a:ext cx="719016" cy="719016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ipsa 22"/>
          <p:cNvSpPr/>
          <p:nvPr/>
        </p:nvSpPr>
        <p:spPr>
          <a:xfrm>
            <a:off x="137085" y="2224063"/>
            <a:ext cx="719016" cy="719016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ipsa 23"/>
          <p:cNvSpPr/>
          <p:nvPr/>
        </p:nvSpPr>
        <p:spPr>
          <a:xfrm>
            <a:off x="3984445" y="1413803"/>
            <a:ext cx="719016" cy="719016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lipsa 24"/>
          <p:cNvSpPr/>
          <p:nvPr/>
        </p:nvSpPr>
        <p:spPr>
          <a:xfrm>
            <a:off x="4044363" y="2961896"/>
            <a:ext cx="719016" cy="719016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lipsa 25"/>
          <p:cNvSpPr/>
          <p:nvPr/>
        </p:nvSpPr>
        <p:spPr>
          <a:xfrm>
            <a:off x="197003" y="3322388"/>
            <a:ext cx="719016" cy="719016"/>
          </a:xfrm>
          <a:prstGeom prst="ellipse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Łącznik zakrzywiony 6"/>
          <p:cNvCxnSpPr>
            <a:endCxn id="17" idx="1"/>
          </p:cNvCxnSpPr>
          <p:nvPr/>
        </p:nvCxnSpPr>
        <p:spPr>
          <a:xfrm>
            <a:off x="1068224" y="1413803"/>
            <a:ext cx="488486" cy="296051"/>
          </a:xfrm>
          <a:prstGeom prst="curvedConnector4">
            <a:avLst>
              <a:gd name="adj1" fmla="val 12221"/>
              <a:gd name="adj2" fmla="val -101886"/>
            </a:avLst>
          </a:prstGeom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zakrzywiony 8"/>
          <p:cNvCxnSpPr>
            <a:stCxn id="23" idx="6"/>
            <a:endCxn id="17" idx="2"/>
          </p:cNvCxnSpPr>
          <p:nvPr/>
        </p:nvCxnSpPr>
        <p:spPr>
          <a:xfrm>
            <a:off x="856101" y="2583571"/>
            <a:ext cx="331523" cy="17337"/>
          </a:xfrm>
          <a:prstGeom prst="curvedConnector3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zakrzywiony 33"/>
          <p:cNvCxnSpPr>
            <a:endCxn id="17" idx="3"/>
          </p:cNvCxnSpPr>
          <p:nvPr/>
        </p:nvCxnSpPr>
        <p:spPr>
          <a:xfrm flipV="1">
            <a:off x="886060" y="3491962"/>
            <a:ext cx="670650" cy="139270"/>
          </a:xfrm>
          <a:prstGeom prst="curvedConnector4">
            <a:avLst>
              <a:gd name="adj1" fmla="val 22483"/>
              <a:gd name="adj2" fmla="val -64142"/>
            </a:avLst>
          </a:prstGeom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zakrzywiony 34"/>
          <p:cNvCxnSpPr>
            <a:endCxn id="17" idx="6"/>
          </p:cNvCxnSpPr>
          <p:nvPr/>
        </p:nvCxnSpPr>
        <p:spPr>
          <a:xfrm rot="16200000" flipV="1">
            <a:off x="3614671" y="2694142"/>
            <a:ext cx="571223" cy="384755"/>
          </a:xfrm>
          <a:prstGeom prst="curvedConnector2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zakrzywiony 36"/>
          <p:cNvCxnSpPr>
            <a:stCxn id="24" idx="2"/>
            <a:endCxn id="17" idx="7"/>
          </p:cNvCxnSpPr>
          <p:nvPr/>
        </p:nvCxnSpPr>
        <p:spPr>
          <a:xfrm rot="10800000">
            <a:off x="3338819" y="1709855"/>
            <a:ext cx="645627" cy="63457"/>
          </a:xfrm>
          <a:prstGeom prst="curvedConnector4">
            <a:avLst>
              <a:gd name="adj1" fmla="val 21416"/>
              <a:gd name="adj2" fmla="val 460244"/>
            </a:avLst>
          </a:prstGeom>
          <a:ln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az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1" y="1925520"/>
            <a:ext cx="283366" cy="26997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4606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General </a:t>
            </a:r>
            <a:r>
              <a:rPr lang="pl-PL" dirty="0" err="1" smtClean="0"/>
              <a:t>adaptive</a:t>
            </a:r>
            <a:r>
              <a:rPr lang="pl-PL" dirty="0" smtClean="0"/>
              <a:t> </a:t>
            </a:r>
            <a:r>
              <a:rPr lang="pl-PL" dirty="0" err="1" smtClean="0"/>
              <a:t>frequency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r>
              <a:rPr lang="pl-PL" dirty="0" smtClean="0"/>
              <a:t> </a:t>
            </a:r>
            <a:r>
              <a:rPr lang="pl-PL" dirty="0" err="1" smtClean="0"/>
              <a:t>scheme</a:t>
            </a:r>
            <a:endParaRPr lang="en-GB" dirty="0"/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60" y="4011414"/>
            <a:ext cx="5005856" cy="619041"/>
          </a:xfrm>
          <a:prstGeom prst="rect">
            <a:avLst/>
          </a:prstGeom>
          <a:noFill/>
          <a:ln/>
          <a:effectLst/>
        </p:spPr>
      </p:pic>
      <p:pic>
        <p:nvPicPr>
          <p:cNvPr id="68" name="Obraz 6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3" y="4128040"/>
            <a:ext cx="1134517" cy="360170"/>
          </a:xfrm>
          <a:prstGeom prst="rect">
            <a:avLst/>
          </a:prstGeom>
          <a:noFill/>
          <a:ln/>
          <a:effectLst/>
        </p:spPr>
      </p:pic>
      <p:grpSp>
        <p:nvGrpSpPr>
          <p:cNvPr id="46" name="Grupa 45"/>
          <p:cNvGrpSpPr/>
          <p:nvPr/>
        </p:nvGrpSpPr>
        <p:grpSpPr>
          <a:xfrm>
            <a:off x="251520" y="1181813"/>
            <a:ext cx="6531397" cy="2637367"/>
            <a:chOff x="539552" y="1362689"/>
            <a:chExt cx="6065968" cy="2376263"/>
          </a:xfrm>
        </p:grpSpPr>
        <p:grpSp>
          <p:nvGrpSpPr>
            <p:cNvPr id="47" name="Grupa 46"/>
            <p:cNvGrpSpPr/>
            <p:nvPr/>
          </p:nvGrpSpPr>
          <p:grpSpPr>
            <a:xfrm>
              <a:off x="539552" y="1362689"/>
              <a:ext cx="6065968" cy="2376263"/>
              <a:chOff x="1509678" y="1116238"/>
              <a:chExt cx="6065968" cy="2376263"/>
            </a:xfrm>
          </p:grpSpPr>
          <p:cxnSp>
            <p:nvCxnSpPr>
              <p:cNvPr id="50" name="Łącznik prosty 49"/>
              <p:cNvCxnSpPr/>
              <p:nvPr/>
            </p:nvCxnSpPr>
            <p:spPr>
              <a:xfrm>
                <a:off x="6541766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1" name="Łącznik prosty 50"/>
              <p:cNvCxnSpPr/>
              <p:nvPr/>
            </p:nvCxnSpPr>
            <p:spPr>
              <a:xfrm>
                <a:off x="6541766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3746162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3" name="Łącznik prosty 52"/>
              <p:cNvCxnSpPr/>
              <p:nvPr/>
            </p:nvCxnSpPr>
            <p:spPr>
              <a:xfrm>
                <a:off x="3746162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4" name="Łącznik prosty 53"/>
              <p:cNvCxnSpPr/>
              <p:nvPr/>
            </p:nvCxnSpPr>
            <p:spPr>
              <a:xfrm>
                <a:off x="514396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5" name="Łącznik prosty 54"/>
              <p:cNvCxnSpPr/>
              <p:nvPr/>
            </p:nvCxnSpPr>
            <p:spPr>
              <a:xfrm>
                <a:off x="3047261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6" name="Prostokąt 55"/>
              <p:cNvSpPr/>
              <p:nvPr/>
            </p:nvSpPr>
            <p:spPr>
              <a:xfrm>
                <a:off x="3326821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Łącznik prosty 56"/>
              <p:cNvCxnSpPr/>
              <p:nvPr/>
            </p:nvCxnSpPr>
            <p:spPr>
              <a:xfrm>
                <a:off x="2068798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8" name="Łącznik prosty 57"/>
              <p:cNvCxnSpPr/>
              <p:nvPr/>
            </p:nvCxnSpPr>
            <p:spPr>
              <a:xfrm>
                <a:off x="4375173" y="2444150"/>
                <a:ext cx="489232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59" name="Obraz 58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615" y="2094699"/>
                <a:ext cx="944762" cy="25142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0" name="Łącznik prosty 59"/>
              <p:cNvCxnSpPr/>
              <p:nvPr/>
            </p:nvCxnSpPr>
            <p:spPr>
              <a:xfrm>
                <a:off x="591275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9" name="Picture 3 1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59129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Obraz 69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1509678" y="2234480"/>
                <a:ext cx="388604" cy="3052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1" name="Obraz 70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789" y="2185861"/>
                <a:ext cx="246857" cy="16609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4" name="Obraz 73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3481113" y="2164589"/>
                <a:ext cx="261226" cy="290832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75" name="Łącznik prosty 74"/>
              <p:cNvCxnSpPr/>
              <p:nvPr/>
            </p:nvCxnSpPr>
            <p:spPr>
              <a:xfrm>
                <a:off x="2208579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76" name="Prostokąt 75"/>
              <p:cNvSpPr/>
              <p:nvPr/>
            </p:nvSpPr>
            <p:spPr>
              <a:xfrm>
                <a:off x="6192316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Łącznik prosty 76"/>
              <p:cNvCxnSpPr/>
              <p:nvPr/>
            </p:nvCxnSpPr>
            <p:spPr>
              <a:xfrm>
                <a:off x="5143964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8" name="Łącznik prosty 77"/>
              <p:cNvCxnSpPr/>
              <p:nvPr/>
            </p:nvCxnSpPr>
            <p:spPr>
              <a:xfrm>
                <a:off x="2697810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79" name="Łącznik prosty 78"/>
              <p:cNvCxnSpPr/>
              <p:nvPr/>
            </p:nvCxnSpPr>
            <p:spPr>
              <a:xfrm>
                <a:off x="5633194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 bwMode="auto">
              <a:xfrm>
                <a:off x="6358428" y="2164589"/>
                <a:ext cx="377366" cy="290416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1" name="Picture 3 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6961106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Obraz 4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452250" y="1442274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9" name="Obraz 4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400519" y="1511410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87" name="pole tekstowe 86"/>
          <p:cNvSpPr txBox="1"/>
          <p:nvPr/>
        </p:nvSpPr>
        <p:spPr>
          <a:xfrm>
            <a:off x="107504" y="4671027"/>
            <a:ext cx="876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chemat blokowy: opóźnienie 37"/>
          <p:cNvSpPr/>
          <p:nvPr/>
        </p:nvSpPr>
        <p:spPr>
          <a:xfrm>
            <a:off x="6926627" y="1421555"/>
            <a:ext cx="534123" cy="2298439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9" name="Obraz 3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011781" y="2326017"/>
            <a:ext cx="363813" cy="363813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7" y="2345357"/>
            <a:ext cx="686376" cy="409362"/>
          </a:xfrm>
          <a:prstGeom prst="rect">
            <a:avLst/>
          </a:prstGeom>
          <a:noFill/>
          <a:ln/>
          <a:effectLst/>
        </p:spPr>
      </p:pic>
      <p:grpSp>
        <p:nvGrpSpPr>
          <p:cNvPr id="5" name="Grupa 4"/>
          <p:cNvGrpSpPr/>
          <p:nvPr/>
        </p:nvGrpSpPr>
        <p:grpSpPr>
          <a:xfrm>
            <a:off x="251520" y="5250530"/>
            <a:ext cx="8568952" cy="1473859"/>
            <a:chOff x="251520" y="5250530"/>
            <a:chExt cx="8568952" cy="1473859"/>
          </a:xfrm>
        </p:grpSpPr>
        <p:sp>
          <p:nvSpPr>
            <p:cNvPr id="83" name="Prostokąt 82"/>
            <p:cNvSpPr/>
            <p:nvPr/>
          </p:nvSpPr>
          <p:spPr>
            <a:xfrm>
              <a:off x="251520" y="5250530"/>
              <a:ext cx="8568952" cy="1473859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06" y="5337875"/>
              <a:ext cx="3614385" cy="79799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6" name="pole tekstowe 85"/>
            <p:cNvSpPr txBox="1"/>
            <p:nvPr/>
          </p:nvSpPr>
          <p:spPr>
            <a:xfrm>
              <a:off x="4274994" y="5282935"/>
              <a:ext cx="6920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10" name="Obraz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795" y="5385968"/>
              <a:ext cx="3023813" cy="77333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1" name="pole tekstowe 60"/>
            <p:cNvSpPr txBox="1"/>
            <p:nvPr/>
          </p:nvSpPr>
          <p:spPr>
            <a:xfrm>
              <a:off x="1158587" y="6171114"/>
              <a:ext cx="2225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Standard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scaling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pole tekstowe 61"/>
            <p:cNvSpPr txBox="1"/>
            <p:nvPr/>
          </p:nvSpPr>
          <p:spPr>
            <a:xfrm>
              <a:off x="5306328" y="6171114"/>
              <a:ext cx="26845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Heisenberg</a:t>
              </a:r>
              <a:r>
                <a: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scaling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4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6796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Use</a:t>
            </a:r>
            <a:r>
              <a:rPr lang="pl-PL" dirty="0" smtClean="0"/>
              <a:t> Quantum Fisher </a:t>
            </a:r>
            <a:r>
              <a:rPr lang="pl-PL" dirty="0" err="1" smtClean="0"/>
              <a:t>information</a:t>
            </a:r>
            <a:r>
              <a:rPr lang="pl-PL" dirty="0" smtClean="0"/>
              <a:t> as a </a:t>
            </a:r>
            <a:r>
              <a:rPr lang="pl-PL" dirty="0" err="1" smtClean="0"/>
              <a:t>figure</a:t>
            </a:r>
            <a:r>
              <a:rPr lang="pl-PL" dirty="0" smtClean="0"/>
              <a:t> of </a:t>
            </a:r>
            <a:r>
              <a:rPr lang="pl-PL" dirty="0" err="1" smtClean="0"/>
              <a:t>merit</a:t>
            </a:r>
            <a:r>
              <a:rPr lang="pl-PL" dirty="0" smtClean="0"/>
              <a:t>….</a:t>
            </a:r>
            <a:endParaRPr lang="en-GB" dirty="0"/>
          </a:p>
        </p:txBody>
      </p:sp>
      <p:grpSp>
        <p:nvGrpSpPr>
          <p:cNvPr id="46" name="Grupa 45"/>
          <p:cNvGrpSpPr/>
          <p:nvPr/>
        </p:nvGrpSpPr>
        <p:grpSpPr>
          <a:xfrm>
            <a:off x="251520" y="1181813"/>
            <a:ext cx="6531397" cy="2637367"/>
            <a:chOff x="539552" y="1362689"/>
            <a:chExt cx="6065968" cy="2376263"/>
          </a:xfrm>
        </p:grpSpPr>
        <p:grpSp>
          <p:nvGrpSpPr>
            <p:cNvPr id="47" name="Grupa 46"/>
            <p:cNvGrpSpPr/>
            <p:nvPr/>
          </p:nvGrpSpPr>
          <p:grpSpPr>
            <a:xfrm>
              <a:off x="539552" y="1362689"/>
              <a:ext cx="6065968" cy="2376263"/>
              <a:chOff x="1509678" y="1116238"/>
              <a:chExt cx="6065968" cy="2376263"/>
            </a:xfrm>
          </p:grpSpPr>
          <p:cxnSp>
            <p:nvCxnSpPr>
              <p:cNvPr id="50" name="Łącznik prosty 49"/>
              <p:cNvCxnSpPr/>
              <p:nvPr/>
            </p:nvCxnSpPr>
            <p:spPr>
              <a:xfrm>
                <a:off x="6541766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1" name="Łącznik prosty 50"/>
              <p:cNvCxnSpPr/>
              <p:nvPr/>
            </p:nvCxnSpPr>
            <p:spPr>
              <a:xfrm>
                <a:off x="6541766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3746162" y="209469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3" name="Łącznik prosty 52"/>
              <p:cNvCxnSpPr/>
              <p:nvPr/>
            </p:nvCxnSpPr>
            <p:spPr>
              <a:xfrm>
                <a:off x="3746162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4" name="Łącznik prosty 53"/>
              <p:cNvCxnSpPr/>
              <p:nvPr/>
            </p:nvCxnSpPr>
            <p:spPr>
              <a:xfrm>
                <a:off x="514396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5" name="Łącznik prosty 54"/>
              <p:cNvCxnSpPr/>
              <p:nvPr/>
            </p:nvCxnSpPr>
            <p:spPr>
              <a:xfrm>
                <a:off x="3047261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56" name="Prostokąt 55"/>
              <p:cNvSpPr/>
              <p:nvPr/>
            </p:nvSpPr>
            <p:spPr>
              <a:xfrm>
                <a:off x="3326821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Łącznik prosty 56"/>
              <p:cNvCxnSpPr/>
              <p:nvPr/>
            </p:nvCxnSpPr>
            <p:spPr>
              <a:xfrm>
                <a:off x="2068798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58" name="Łącznik prosty 57"/>
              <p:cNvCxnSpPr/>
              <p:nvPr/>
            </p:nvCxnSpPr>
            <p:spPr>
              <a:xfrm>
                <a:off x="4375173" y="2444150"/>
                <a:ext cx="489232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59" name="Obraz 58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615" y="2094699"/>
                <a:ext cx="944762" cy="25142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0" name="Łącznik prosty 59"/>
              <p:cNvCxnSpPr/>
              <p:nvPr/>
            </p:nvCxnSpPr>
            <p:spPr>
              <a:xfrm>
                <a:off x="5912754" y="1535579"/>
                <a:ext cx="41934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9" name="Picture 3 1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859129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Obraz 69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1509678" y="2234480"/>
                <a:ext cx="388604" cy="3052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1" name="Obraz 70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8789" y="2185861"/>
                <a:ext cx="246857" cy="16609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4" name="Obraz 73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3481113" y="2164589"/>
                <a:ext cx="261226" cy="290832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75" name="Łącznik prosty 74"/>
              <p:cNvCxnSpPr/>
              <p:nvPr/>
            </p:nvCxnSpPr>
            <p:spPr>
              <a:xfrm>
                <a:off x="2208579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76" name="Prostokąt 75"/>
              <p:cNvSpPr/>
              <p:nvPr/>
            </p:nvSpPr>
            <p:spPr>
              <a:xfrm>
                <a:off x="6192316" y="1256019"/>
                <a:ext cx="629011" cy="21665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Łącznik prosty 76"/>
              <p:cNvCxnSpPr/>
              <p:nvPr/>
            </p:nvCxnSpPr>
            <p:spPr>
              <a:xfrm>
                <a:off x="5143964" y="2094699"/>
                <a:ext cx="97846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8" name="Łącznik prosty 77"/>
              <p:cNvCxnSpPr/>
              <p:nvPr/>
            </p:nvCxnSpPr>
            <p:spPr>
              <a:xfrm>
                <a:off x="2697810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79" name="Łącznik prosty 78"/>
              <p:cNvCxnSpPr/>
              <p:nvPr/>
            </p:nvCxnSpPr>
            <p:spPr>
              <a:xfrm>
                <a:off x="5633194" y="2444150"/>
                <a:ext cx="0" cy="48923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6358428" y="2164589"/>
                <a:ext cx="377366" cy="290416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1" name="Picture 3 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961106" y="1116238"/>
                <a:ext cx="363403" cy="2376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Obraz 4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1452250" y="1442274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9" name="Obraz 4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400519" y="1511410"/>
              <a:ext cx="612000" cy="6120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38" name="Schemat blokowy: opóźnienie 37"/>
          <p:cNvSpPr/>
          <p:nvPr/>
        </p:nvSpPr>
        <p:spPr>
          <a:xfrm>
            <a:off x="6926627" y="1421555"/>
            <a:ext cx="534123" cy="2298439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9" name="Obraz 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7011781" y="2326017"/>
            <a:ext cx="363813" cy="363813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7" y="2345357"/>
            <a:ext cx="686376" cy="409362"/>
          </a:xfrm>
          <a:prstGeom prst="rect">
            <a:avLst/>
          </a:prstGeom>
          <a:noFill/>
          <a:ln/>
          <a:effectLst/>
        </p:spPr>
      </p:pic>
      <p:pic>
        <p:nvPicPr>
          <p:cNvPr id="17" name="Obraz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4" y="4103469"/>
            <a:ext cx="2175238" cy="784762"/>
          </a:xfrm>
          <a:prstGeom prst="rect">
            <a:avLst/>
          </a:prstGeom>
          <a:noFill/>
          <a:ln/>
          <a:effectLst/>
        </p:spPr>
      </p:pic>
      <p:sp>
        <p:nvSpPr>
          <p:cNvPr id="43" name="pole tekstowe 42"/>
          <p:cNvSpPr txBox="1"/>
          <p:nvPr/>
        </p:nvSpPr>
        <p:spPr>
          <a:xfrm>
            <a:off x="124255" y="4903194"/>
            <a:ext cx="3766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Cramer-Rao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701716" y="4246194"/>
            <a:ext cx="2597682" cy="1020292"/>
            <a:chOff x="4701716" y="4246194"/>
            <a:chExt cx="2597682" cy="1020292"/>
          </a:xfrm>
        </p:grpSpPr>
        <p:pic>
          <p:nvPicPr>
            <p:cNvPr id="8" name="Obraz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258" y="4246194"/>
              <a:ext cx="2391429" cy="3171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Obraz 1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1716" y="4765334"/>
              <a:ext cx="2597682" cy="50115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Grupa 4"/>
          <p:cNvGrpSpPr/>
          <p:nvPr/>
        </p:nvGrpSpPr>
        <p:grpSpPr>
          <a:xfrm>
            <a:off x="124255" y="5444222"/>
            <a:ext cx="8568952" cy="1297146"/>
            <a:chOff x="124255" y="5444222"/>
            <a:chExt cx="8568952" cy="1297146"/>
          </a:xfrm>
        </p:grpSpPr>
        <p:sp>
          <p:nvSpPr>
            <p:cNvPr id="83" name="Prostokąt 82"/>
            <p:cNvSpPr/>
            <p:nvPr/>
          </p:nvSpPr>
          <p:spPr>
            <a:xfrm>
              <a:off x="124255" y="5444222"/>
              <a:ext cx="8568952" cy="1297146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Obraz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22" y="5652926"/>
              <a:ext cx="2747429" cy="56746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6" name="pole tekstowe 85"/>
            <p:cNvSpPr txBox="1"/>
            <p:nvPr/>
          </p:nvSpPr>
          <p:spPr>
            <a:xfrm>
              <a:off x="4106229" y="5601727"/>
              <a:ext cx="6920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61" name="pole tekstowe 60"/>
            <p:cNvSpPr txBox="1"/>
            <p:nvPr/>
          </p:nvSpPr>
          <p:spPr>
            <a:xfrm>
              <a:off x="1024659" y="6227012"/>
              <a:ext cx="2225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Standard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scaling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pole tekstowe 61"/>
            <p:cNvSpPr txBox="1"/>
            <p:nvPr/>
          </p:nvSpPr>
          <p:spPr>
            <a:xfrm>
              <a:off x="5306328" y="6171114"/>
              <a:ext cx="26845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Heisenberg</a:t>
              </a:r>
              <a:r>
                <a: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scaling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Obraz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329" y="5610978"/>
              <a:ext cx="2892627" cy="619166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30790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82179" y="-137230"/>
            <a:ext cx="9380366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Long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r>
              <a:rPr lang="pl-PL" dirty="0" smtClean="0"/>
              <a:t> to a </a:t>
            </a:r>
            <a:r>
              <a:rPr lang="pl-PL" dirty="0" err="1" smtClean="0"/>
              <a:t>simple</a:t>
            </a:r>
            <a:r>
              <a:rPr lang="pl-PL" dirty="0" smtClean="0"/>
              <a:t> </a:t>
            </a:r>
            <a:r>
              <a:rPr lang="pl-PL" dirty="0" err="1" smtClean="0"/>
              <a:t>result</a:t>
            </a:r>
            <a:r>
              <a:rPr lang="pl-PL" dirty="0" smtClean="0"/>
              <a:t>…</a:t>
            </a:r>
            <a:endParaRPr lang="en-GB" dirty="0"/>
          </a:p>
        </p:txBody>
      </p:sp>
      <p:sp>
        <p:nvSpPr>
          <p:cNvPr id="14" name="Prostokąt 13"/>
          <p:cNvSpPr/>
          <p:nvPr/>
        </p:nvSpPr>
        <p:spPr>
          <a:xfrm>
            <a:off x="611560" y="3468955"/>
            <a:ext cx="7992888" cy="158417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9" y="3561425"/>
            <a:ext cx="7598098" cy="467686"/>
          </a:xfrm>
          <a:prstGeom prst="rect">
            <a:avLst/>
          </a:prstGeom>
          <a:noFill/>
          <a:ln/>
          <a:effectLst/>
        </p:spPr>
      </p:pic>
      <p:pic>
        <p:nvPicPr>
          <p:cNvPr id="5" name="Obraz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10" y="4262822"/>
            <a:ext cx="1378572" cy="476191"/>
          </a:xfrm>
          <a:prstGeom prst="rect">
            <a:avLst/>
          </a:prstGeom>
          <a:noFill/>
          <a:ln/>
          <a:effectLst/>
        </p:spPr>
      </p:pic>
      <p:sp>
        <p:nvSpPr>
          <p:cNvPr id="17" name="Prostokąt 16"/>
          <p:cNvSpPr/>
          <p:nvPr/>
        </p:nvSpPr>
        <p:spPr>
          <a:xfrm>
            <a:off x="611560" y="804541"/>
            <a:ext cx="7992888" cy="248492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23794"/>
            <a:ext cx="7597020" cy="466412"/>
          </a:xfrm>
          <a:prstGeom prst="rect">
            <a:avLst/>
          </a:prstGeom>
          <a:noFill/>
          <a:ln/>
          <a:effectLst/>
        </p:spPr>
      </p:pic>
      <p:pic>
        <p:nvPicPr>
          <p:cNvPr id="4" name="Obraz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48" y="2596933"/>
            <a:ext cx="1638095" cy="500000"/>
          </a:xfrm>
          <a:prstGeom prst="rect">
            <a:avLst/>
          </a:prstGeom>
          <a:noFill/>
          <a:ln/>
          <a:effectLst/>
        </p:spPr>
      </p:pic>
      <p:sp>
        <p:nvSpPr>
          <p:cNvPr id="20" name="Prostokąt 19"/>
          <p:cNvSpPr/>
          <p:nvPr/>
        </p:nvSpPr>
        <p:spPr>
          <a:xfrm>
            <a:off x="1287503" y="5053131"/>
            <a:ext cx="77768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A. </a:t>
            </a:r>
            <a:r>
              <a:rPr lang="pl-PL" sz="1600" dirty="0" err="1">
                <a:latin typeface="Times" pitchFamily="18" charset="0"/>
                <a:cs typeface="Times" panose="02020603050405020304" pitchFamily="18" charset="0"/>
              </a:rPr>
              <a:t>Fujiwara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, H. </a:t>
            </a:r>
            <a:r>
              <a:rPr lang="pl-PL" sz="1600" dirty="0" err="1">
                <a:latin typeface="Times" pitchFamily="18" charset="0"/>
                <a:cs typeface="Times" panose="02020603050405020304" pitchFamily="18" charset="0"/>
              </a:rPr>
              <a:t>Imai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600" dirty="0" err="1"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. A 41, 255304 (2008) </a:t>
            </a:r>
          </a:p>
          <a:p>
            <a:pPr algn="r"/>
            <a:r>
              <a:rPr lang="pt-BR" sz="1600" dirty="0">
                <a:latin typeface="Times" pitchFamily="18" charset="0"/>
                <a:cs typeface="Times" panose="02020603050405020304" pitchFamily="18" charset="0"/>
              </a:rPr>
              <a:t>B. M. Escher, R. L. de Matos Filho, L. Davidovich </a:t>
            </a:r>
            <a:r>
              <a:rPr lang="en-US" sz="1600" dirty="0">
                <a:latin typeface="Times" pitchFamily="18" charset="0"/>
                <a:cs typeface="Times" panose="02020603050405020304" pitchFamily="18" charset="0"/>
              </a:rPr>
              <a:t>Nature Phys.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en-US" sz="1600" dirty="0">
                <a:latin typeface="Times" pitchFamily="18" charset="0"/>
                <a:cs typeface="Times" panose="02020603050405020304" pitchFamily="18" charset="0"/>
              </a:rPr>
              <a:t>7, 406–411 (2011)</a:t>
            </a:r>
            <a:endParaRPr lang="pl-PL" sz="1600" dirty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Guta, </a:t>
            </a:r>
            <a:r>
              <a:rPr lang="fr-FR" sz="1600" dirty="0">
                <a:latin typeface="Times" pitchFamily="18" charset="0"/>
                <a:cs typeface="Times" panose="02020603050405020304" pitchFamily="18" charset="0"/>
              </a:rPr>
              <a:t>Nat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600" dirty="0">
                <a:latin typeface="Times" pitchFamily="18" charset="0"/>
                <a:cs typeface="Times" panose="02020603050405020304" pitchFamily="18" charset="0"/>
              </a:rPr>
              <a:t> Commun</a:t>
            </a:r>
            <a:r>
              <a:rPr lang="pl-PL" sz="1600" dirty="0"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600" dirty="0">
                <a:latin typeface="Times" pitchFamily="18" charset="0"/>
                <a:cs typeface="Times" panose="02020603050405020304" pitchFamily="18" charset="0"/>
              </a:rPr>
              <a:t> 3, 1063 (2012)</a:t>
            </a:r>
            <a:endParaRPr lang="pl-PL" sz="1600" dirty="0"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Maccone</a:t>
            </a:r>
            <a:r>
              <a:rPr lang="fr-FR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113,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250801 (2014)</a:t>
            </a:r>
            <a:endParaRPr lang="pl-PL" sz="1600" dirty="0" smtClean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Sekatski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Skotiniotis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W. Dur, Quantum 1, 27 (2017) </a:t>
            </a:r>
            <a:endParaRPr lang="pl-PL" sz="1600" dirty="0" smtClean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pl-PL" sz="1600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RDD</a:t>
            </a:r>
            <a:r>
              <a:rPr lang="pl-PL" sz="16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J. Czajkowski, P. </a:t>
            </a:r>
            <a:r>
              <a:rPr lang="pl-PL" sz="1600" b="1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Sekatski</a:t>
            </a:r>
            <a:r>
              <a:rPr lang="pl-PL" sz="16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,, </a:t>
            </a:r>
            <a:r>
              <a:rPr lang="pl-PL" sz="1600" b="1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6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600" b="1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6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X  7, 041009 (2017)</a:t>
            </a:r>
            <a:endParaRPr lang="pl-PL" sz="16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en-GB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600" b="1" dirty="0">
                <a:latin typeface="Times" panose="02020603050405020304" pitchFamily="18" charset="0"/>
                <a:cs typeface="Times" panose="02020603050405020304" pitchFamily="18" charset="0"/>
              </a:rPr>
              <a:t> Zhou, M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600" b="1" dirty="0">
                <a:latin typeface="Times" panose="02020603050405020304" pitchFamily="18" charset="0"/>
                <a:cs typeface="Times" panose="02020603050405020304" pitchFamily="18" charset="0"/>
              </a:rPr>
              <a:t>Zhang, J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600" b="1" dirty="0" err="1">
                <a:latin typeface="Times" panose="02020603050405020304" pitchFamily="18" charset="0"/>
                <a:cs typeface="Times" panose="02020603050405020304" pitchFamily="18" charset="0"/>
              </a:rPr>
              <a:t>Preskill</a:t>
            </a:r>
            <a:r>
              <a:rPr lang="en-GB" sz="1600" b="1" dirty="0">
                <a:latin typeface="Times" panose="02020603050405020304" pitchFamily="18" charset="0"/>
                <a:cs typeface="Times" panose="02020603050405020304" pitchFamily="18" charset="0"/>
              </a:rPr>
              <a:t>, and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600" b="1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pl-PL" sz="1600" b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600" b="1" dirty="0">
                <a:latin typeface="Times" panose="02020603050405020304" pitchFamily="18" charset="0"/>
                <a:cs typeface="Times" panose="02020603050405020304" pitchFamily="18" charset="0"/>
              </a:rPr>
              <a:t> Jiang, </a:t>
            </a:r>
            <a:r>
              <a:rPr lang="fr-FR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lang="pl-PL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lang="pl-PL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sz="1600" b="1" dirty="0">
                <a:latin typeface="Times" panose="02020603050405020304" pitchFamily="18" charset="0"/>
                <a:cs typeface="Times" panose="02020603050405020304" pitchFamily="18" charset="0"/>
              </a:rPr>
              <a:t>9, 78 (2018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308291" y="2390438"/>
            <a:ext cx="4903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a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,,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893207" y="4121594"/>
            <a:ext cx="5689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quantum error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90" y="899774"/>
            <a:ext cx="6124949" cy="869606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9211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0" y="1607627"/>
            <a:ext cx="8964488" cy="1893381"/>
            <a:chOff x="0" y="1607627"/>
            <a:chExt cx="8964488" cy="1893381"/>
          </a:xfrm>
        </p:grpSpPr>
        <p:sp>
          <p:nvSpPr>
            <p:cNvPr id="26" name="Prostokąt 25"/>
            <p:cNvSpPr/>
            <p:nvPr/>
          </p:nvSpPr>
          <p:spPr>
            <a:xfrm>
              <a:off x="179512" y="1607627"/>
              <a:ext cx="8784976" cy="18933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0" y="1739994"/>
              <a:ext cx="3290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Perpendicular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dephasing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endParaRPr lang="en-US" sz="20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4" name="Obraz 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484" y="1836799"/>
              <a:ext cx="2385087" cy="28574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" name="Grupa 13"/>
          <p:cNvGrpSpPr/>
          <p:nvPr/>
        </p:nvGrpSpPr>
        <p:grpSpPr>
          <a:xfrm>
            <a:off x="6444208" y="1817061"/>
            <a:ext cx="1697680" cy="377619"/>
            <a:chOff x="5836202" y="4702289"/>
            <a:chExt cx="1697680" cy="377619"/>
          </a:xfrm>
        </p:grpSpPr>
        <p:pic>
          <p:nvPicPr>
            <p:cNvPr id="15" name="Obraz 14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36644" y="4795537"/>
              <a:ext cx="115446" cy="13123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" name="Elipsa 15"/>
            <p:cNvSpPr/>
            <p:nvPr/>
          </p:nvSpPr>
          <p:spPr>
            <a:xfrm>
              <a:off x="6722067" y="4702289"/>
              <a:ext cx="349645" cy="3496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Łącznik prosty ze strzałką 16"/>
            <p:cNvCxnSpPr/>
            <p:nvPr/>
          </p:nvCxnSpPr>
          <p:spPr>
            <a:xfrm>
              <a:off x="7095063" y="4842162"/>
              <a:ext cx="111899" cy="6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a 17"/>
            <p:cNvSpPr/>
            <p:nvPr/>
          </p:nvSpPr>
          <p:spPr>
            <a:xfrm rot="5400000">
              <a:off x="7234936" y="4702289"/>
              <a:ext cx="248248" cy="3496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ipsa 18"/>
            <p:cNvSpPr/>
            <p:nvPr/>
          </p:nvSpPr>
          <p:spPr>
            <a:xfrm>
              <a:off x="5892152" y="4730264"/>
              <a:ext cx="349645" cy="3496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Łuk 19"/>
            <p:cNvSpPr/>
            <p:nvPr/>
          </p:nvSpPr>
          <p:spPr>
            <a:xfrm>
              <a:off x="5836202" y="4702289"/>
              <a:ext cx="475570" cy="139873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1" y="274638"/>
            <a:ext cx="8907423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Recovering</a:t>
            </a:r>
            <a:r>
              <a:rPr lang="pl-PL" dirty="0" smtClean="0"/>
              <a:t> the Heisenberg </a:t>
            </a:r>
            <a:r>
              <a:rPr lang="pl-PL" dirty="0" err="1" smtClean="0"/>
              <a:t>scaling</a:t>
            </a:r>
            <a:r>
              <a:rPr lang="pl-PL" dirty="0" smtClean="0"/>
              <a:t> via Quantum Error </a:t>
            </a:r>
            <a:r>
              <a:rPr lang="pl-PL" dirty="0" err="1" smtClean="0"/>
              <a:t>Correction</a:t>
            </a:r>
            <a:r>
              <a:rPr lang="pl-PL" dirty="0" smtClean="0"/>
              <a:t> - </a:t>
            </a:r>
            <a:r>
              <a:rPr lang="pl-PL" dirty="0" err="1" smtClean="0"/>
              <a:t>Example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15" y="2378945"/>
            <a:ext cx="5746517" cy="374408"/>
          </a:xfrm>
          <a:prstGeom prst="rect">
            <a:avLst/>
          </a:prstGeom>
          <a:noFill/>
          <a:ln/>
          <a:effectLst/>
        </p:spPr>
      </p:pic>
      <p:sp>
        <p:nvSpPr>
          <p:cNvPr id="10" name="Prostokąt 9"/>
          <p:cNvSpPr/>
          <p:nvPr/>
        </p:nvSpPr>
        <p:spPr>
          <a:xfrm>
            <a:off x="2336439" y="5778742"/>
            <a:ext cx="675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G. Arad et al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Phys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Rev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Lett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 112, 150801 (2014) </a:t>
            </a:r>
          </a:p>
          <a:p>
            <a:pPr lvl="0"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E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Kessler et.al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</a:rPr>
              <a:t>Lett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</a:rPr>
              <a:t>. 112, 150802 (2014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)</a:t>
            </a:r>
          </a:p>
          <a:p>
            <a:pPr lvl="0"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W.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Dür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et al., 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Phys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Rev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Lett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. 112, 080801 (2014)</a:t>
            </a:r>
          </a:p>
          <a:p>
            <a:pPr lvl="0" algn="r"/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P.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Sekatski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M.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Skotiniotis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J. </a:t>
            </a:r>
            <a:r>
              <a:rPr lang="pl-PL" sz="16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Kolodynski</a:t>
            </a:r>
            <a:r>
              <a:rPr lang="pl-PL" sz="16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W. Dur, Quantum 1, 27 (2017) </a:t>
            </a:r>
          </a:p>
        </p:txBody>
      </p:sp>
      <p:grpSp>
        <p:nvGrpSpPr>
          <p:cNvPr id="110" name="Grupa 109"/>
          <p:cNvGrpSpPr/>
          <p:nvPr/>
        </p:nvGrpSpPr>
        <p:grpSpPr>
          <a:xfrm>
            <a:off x="-252700" y="2945744"/>
            <a:ext cx="7163697" cy="400110"/>
            <a:chOff x="-252700" y="2945744"/>
            <a:chExt cx="7163697" cy="400110"/>
          </a:xfrm>
        </p:grpSpPr>
        <p:sp>
          <p:nvSpPr>
            <p:cNvPr id="22" name="pole tekstowe 21"/>
            <p:cNvSpPr txBox="1"/>
            <p:nvPr/>
          </p:nvSpPr>
          <p:spPr>
            <a:xfrm>
              <a:off x="-252700" y="2945744"/>
              <a:ext cx="6297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Simple quantum error 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correction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scheme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sz="20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leads</a:t>
              </a:r>
              <a:r>
                <a:rPr lang="pl-PL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to</a:t>
              </a:r>
              <a:endParaRPr lang="en-US" sz="20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25" name="Obraz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270" y="3013412"/>
              <a:ext cx="1048727" cy="32659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2" name="Obraz 1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6" y="4488187"/>
            <a:ext cx="4186744" cy="168237"/>
          </a:xfrm>
          <a:prstGeom prst="rect">
            <a:avLst/>
          </a:prstGeom>
          <a:noFill/>
          <a:ln/>
          <a:effectLst/>
        </p:spPr>
      </p:pic>
      <p:pic>
        <p:nvPicPr>
          <p:cNvPr id="89" name="Obraz 8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61" y="5036646"/>
            <a:ext cx="2643043" cy="150262"/>
          </a:xfrm>
          <a:prstGeom prst="rect">
            <a:avLst/>
          </a:prstGeom>
          <a:noFill/>
          <a:ln/>
          <a:effectLst/>
        </p:spPr>
      </p:pic>
      <p:pic>
        <p:nvPicPr>
          <p:cNvPr id="90" name="Obraz 8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9102"/>
            <a:ext cx="3407771" cy="153278"/>
          </a:xfrm>
          <a:prstGeom prst="rect">
            <a:avLst/>
          </a:prstGeom>
          <a:noFill/>
          <a:ln/>
          <a:effectLst/>
        </p:spPr>
      </p:pic>
      <p:pic>
        <p:nvPicPr>
          <p:cNvPr id="91" name="Obraz 9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7" y="5400530"/>
            <a:ext cx="4081911" cy="169726"/>
          </a:xfrm>
          <a:prstGeom prst="rect">
            <a:avLst/>
          </a:prstGeom>
          <a:noFill/>
          <a:ln/>
          <a:effectLst/>
        </p:spPr>
      </p:pic>
      <p:grpSp>
        <p:nvGrpSpPr>
          <p:cNvPr id="109" name="Grupa 108"/>
          <p:cNvGrpSpPr/>
          <p:nvPr/>
        </p:nvGrpSpPr>
        <p:grpSpPr>
          <a:xfrm>
            <a:off x="351392" y="3724338"/>
            <a:ext cx="4320115" cy="626735"/>
            <a:chOff x="351392" y="3724338"/>
            <a:chExt cx="4320115" cy="626735"/>
          </a:xfrm>
        </p:grpSpPr>
        <p:cxnSp>
          <p:nvCxnSpPr>
            <p:cNvPr id="77" name="Łącznik prosty 76"/>
            <p:cNvCxnSpPr/>
            <p:nvPr/>
          </p:nvCxnSpPr>
          <p:spPr>
            <a:xfrm>
              <a:off x="3812552" y="4247566"/>
              <a:ext cx="85895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8" name="Łącznik prosty 77"/>
            <p:cNvCxnSpPr/>
            <p:nvPr/>
          </p:nvCxnSpPr>
          <p:spPr>
            <a:xfrm>
              <a:off x="3812552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9" name="Łącznik prosty 78"/>
            <p:cNvCxnSpPr/>
            <p:nvPr/>
          </p:nvCxnSpPr>
          <p:spPr>
            <a:xfrm>
              <a:off x="3963374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0" name="Łącznik prosty 79"/>
            <p:cNvCxnSpPr/>
            <p:nvPr/>
          </p:nvCxnSpPr>
          <p:spPr>
            <a:xfrm>
              <a:off x="3396003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1" name="Prostokąt 80"/>
            <p:cNvSpPr/>
            <p:nvPr/>
          </p:nvSpPr>
          <p:spPr>
            <a:xfrm>
              <a:off x="3562623" y="3747708"/>
              <a:ext cx="374894" cy="60336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2" name="Łącznik prosty 81"/>
            <p:cNvCxnSpPr/>
            <p:nvPr/>
          </p:nvCxnSpPr>
          <p:spPr>
            <a:xfrm>
              <a:off x="2812833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3" name="Łącznik prosty 82"/>
            <p:cNvCxnSpPr/>
            <p:nvPr/>
          </p:nvCxnSpPr>
          <p:spPr>
            <a:xfrm>
              <a:off x="4421577" y="3914327"/>
              <a:ext cx="24993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84" name="Obraz 8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414604" y="3959513"/>
              <a:ext cx="231610" cy="1819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296" y="3949585"/>
              <a:ext cx="254007" cy="201764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86" name="Łącznik prosty 85"/>
            <p:cNvCxnSpPr/>
            <p:nvPr/>
          </p:nvCxnSpPr>
          <p:spPr>
            <a:xfrm>
              <a:off x="2896143" y="4247566"/>
              <a:ext cx="583169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87" name="Obraz 8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92" y="3978691"/>
              <a:ext cx="1564829" cy="2125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2" name="Obraz 9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4135063" y="3724338"/>
              <a:ext cx="364756" cy="3647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94" name="Obraz 9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45" t="-10759" r="-8233" b="-10453"/>
            <a:stretch/>
          </p:blipFill>
          <p:spPr>
            <a:xfrm>
              <a:off x="3016079" y="3724338"/>
              <a:ext cx="364756" cy="36475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pic>
        <p:nvPicPr>
          <p:cNvPr id="100" name="Obraz 9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83" y="4497314"/>
            <a:ext cx="2923112" cy="16698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9741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ole tekstowe 67"/>
          <p:cNvSpPr txBox="1"/>
          <p:nvPr/>
        </p:nvSpPr>
        <p:spPr>
          <a:xfrm>
            <a:off x="4475484" y="2096714"/>
            <a:ext cx="4283171" cy="3469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251520" y="2096714"/>
            <a:ext cx="4053503" cy="3469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-3114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…but for the most </a:t>
            </a:r>
            <a:r>
              <a:rPr lang="pl-PL" sz="3600" dirty="0" err="1" smtClean="0"/>
              <a:t>common</a:t>
            </a:r>
            <a:r>
              <a:rPr lang="pl-PL" sz="3600" dirty="0" smtClean="0"/>
              <a:t> </a:t>
            </a:r>
            <a:r>
              <a:rPr lang="pl-PL" sz="3600" dirty="0" err="1" smtClean="0"/>
              <a:t>noise</a:t>
            </a:r>
            <a:r>
              <a:rPr lang="pl-PL" sz="3600" dirty="0" smtClean="0"/>
              <a:t> </a:t>
            </a:r>
            <a:r>
              <a:rPr lang="pl-PL" sz="3600" dirty="0" err="1" smtClean="0"/>
              <a:t>models</a:t>
            </a:r>
            <a:r>
              <a:rPr lang="pl-PL" sz="3600" dirty="0" smtClean="0"/>
              <a:t> Heisenberg </a:t>
            </a:r>
            <a:r>
              <a:rPr lang="pl-PL" sz="3600" dirty="0" err="1" smtClean="0"/>
              <a:t>scaling</a:t>
            </a:r>
            <a:r>
              <a:rPr lang="pl-PL" sz="3600" dirty="0" smtClean="0"/>
              <a:t> </a:t>
            </a:r>
            <a:r>
              <a:rPr lang="pl-PL" sz="3600" dirty="0" err="1" smtClean="0"/>
              <a:t>is</a:t>
            </a:r>
            <a:r>
              <a:rPr lang="pl-PL" sz="3600" dirty="0" smtClean="0"/>
              <a:t> </a:t>
            </a:r>
            <a:r>
              <a:rPr lang="pl-PL" sz="3600" dirty="0" err="1" smtClean="0"/>
              <a:t>lost</a:t>
            </a:r>
            <a:endParaRPr lang="en-GB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36558" y="5712984"/>
            <a:ext cx="6002265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asymptotically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schemes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weakly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squeezed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pl-PL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LIGO!</a:t>
            </a:r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Obraz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85" y="1299458"/>
            <a:ext cx="6474286" cy="445714"/>
          </a:xfrm>
          <a:prstGeom prst="rect">
            <a:avLst/>
          </a:prstGeom>
          <a:noFill/>
          <a:ln/>
          <a:effectLst/>
        </p:spPr>
      </p:pic>
      <p:pic>
        <p:nvPicPr>
          <p:cNvPr id="5" name="Obraz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2" y="3953154"/>
            <a:ext cx="2038290" cy="256813"/>
          </a:xfrm>
          <a:prstGeom prst="rect">
            <a:avLst/>
          </a:prstGeom>
          <a:noFill/>
          <a:ln/>
          <a:effectLst/>
        </p:spPr>
      </p:pic>
      <p:grpSp>
        <p:nvGrpSpPr>
          <p:cNvPr id="92" name="Grupa 91"/>
          <p:cNvGrpSpPr/>
          <p:nvPr/>
        </p:nvGrpSpPr>
        <p:grpSpPr>
          <a:xfrm>
            <a:off x="1150619" y="2622813"/>
            <a:ext cx="2304804" cy="1145778"/>
            <a:chOff x="1150619" y="2622813"/>
            <a:chExt cx="2304804" cy="1145778"/>
          </a:xfrm>
        </p:grpSpPr>
        <p:sp>
          <p:nvSpPr>
            <p:cNvPr id="28" name="Elipsa 27"/>
            <p:cNvSpPr/>
            <p:nvPr/>
          </p:nvSpPr>
          <p:spPr>
            <a:xfrm>
              <a:off x="1150619" y="2906394"/>
              <a:ext cx="769188" cy="7691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Obraz 2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87" y="2622813"/>
              <a:ext cx="114135" cy="7395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Obraz 2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85" y="3630335"/>
              <a:ext cx="148442" cy="1382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Obraz 30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432" y="2822127"/>
              <a:ext cx="148752" cy="13851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2" name="Łącznik prosty ze strzałką 31"/>
            <p:cNvCxnSpPr/>
            <p:nvPr/>
          </p:nvCxnSpPr>
          <p:spPr>
            <a:xfrm>
              <a:off x="2079640" y="3285884"/>
              <a:ext cx="540598" cy="47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ipsa 32"/>
            <p:cNvSpPr/>
            <p:nvPr/>
          </p:nvSpPr>
          <p:spPr>
            <a:xfrm>
              <a:off x="2822665" y="2905650"/>
              <a:ext cx="546653" cy="7699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Łuk 35"/>
            <p:cNvSpPr/>
            <p:nvPr/>
          </p:nvSpPr>
          <p:spPr bwMode="auto">
            <a:xfrm>
              <a:off x="1196768" y="2774025"/>
              <a:ext cx="676889" cy="199085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Obraz 4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558" y="2717722"/>
              <a:ext cx="718865" cy="19948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2" name="Łącznik prosty ze strzałką 41"/>
            <p:cNvCxnSpPr/>
            <p:nvPr/>
          </p:nvCxnSpPr>
          <p:spPr>
            <a:xfrm flipV="1">
              <a:off x="3076136" y="3253558"/>
              <a:ext cx="32107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Obraz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18" y="3929265"/>
            <a:ext cx="710230" cy="214556"/>
          </a:xfrm>
          <a:prstGeom prst="rect">
            <a:avLst/>
          </a:prstGeom>
          <a:noFill/>
          <a:ln/>
          <a:effectLst/>
        </p:spPr>
      </p:pic>
      <p:pic>
        <p:nvPicPr>
          <p:cNvPr id="52" name="Obraz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22" y="4510783"/>
            <a:ext cx="1349761" cy="502760"/>
          </a:xfrm>
          <a:prstGeom prst="rect">
            <a:avLst/>
          </a:prstGeom>
          <a:noFill/>
          <a:ln/>
          <a:effectLst/>
        </p:spPr>
      </p:pic>
      <p:grpSp>
        <p:nvGrpSpPr>
          <p:cNvPr id="93" name="Grupa 92"/>
          <p:cNvGrpSpPr/>
          <p:nvPr/>
        </p:nvGrpSpPr>
        <p:grpSpPr>
          <a:xfrm>
            <a:off x="4726208" y="2696102"/>
            <a:ext cx="4032447" cy="1313864"/>
            <a:chOff x="4726208" y="2696102"/>
            <a:chExt cx="4032447" cy="1313864"/>
          </a:xfrm>
        </p:grpSpPr>
        <p:grpSp>
          <p:nvGrpSpPr>
            <p:cNvPr id="7" name="Grupa 6"/>
            <p:cNvGrpSpPr/>
            <p:nvPr/>
          </p:nvGrpSpPr>
          <p:grpSpPr>
            <a:xfrm>
              <a:off x="4726208" y="2876701"/>
              <a:ext cx="2207312" cy="963769"/>
              <a:chOff x="1475656" y="1469819"/>
              <a:chExt cx="2952328" cy="1289062"/>
            </a:xfrm>
          </p:grpSpPr>
          <p:cxnSp>
            <p:nvCxnSpPr>
              <p:cNvPr id="8" name="Łącznik prosty 7"/>
              <p:cNvCxnSpPr/>
              <p:nvPr/>
            </p:nvCxnSpPr>
            <p:spPr>
              <a:xfrm>
                <a:off x="1475656" y="1973875"/>
                <a:ext cx="360040" cy="28803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Łącznik prosty 8"/>
              <p:cNvCxnSpPr/>
              <p:nvPr/>
            </p:nvCxnSpPr>
            <p:spPr>
              <a:xfrm>
                <a:off x="2267744" y="2621947"/>
                <a:ext cx="1296144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0" name="Łącznik prosty 9"/>
              <p:cNvCxnSpPr/>
              <p:nvPr/>
            </p:nvCxnSpPr>
            <p:spPr>
              <a:xfrm>
                <a:off x="2411760" y="1973875"/>
                <a:ext cx="122413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1" name="Prostokąt 10"/>
              <p:cNvSpPr/>
              <p:nvPr/>
            </p:nvSpPr>
            <p:spPr>
              <a:xfrm>
                <a:off x="3059832" y="1757851"/>
                <a:ext cx="504056" cy="43204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Obraz 53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3201665" y="1863643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" name="Łącznik prosty 12"/>
              <p:cNvCxnSpPr/>
              <p:nvPr/>
            </p:nvCxnSpPr>
            <p:spPr>
              <a:xfrm rot="5400000" flipH="1">
                <a:off x="2359337" y="1738266"/>
                <a:ext cx="545451" cy="855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/>
                <a:tailEnd type="triangle"/>
              </a:ln>
              <a:effectLst/>
            </p:spPr>
          </p:cxnSp>
          <p:cxnSp>
            <p:nvCxnSpPr>
              <p:cNvPr id="14" name="Łącznik prosty 13"/>
              <p:cNvCxnSpPr/>
              <p:nvPr/>
            </p:nvCxnSpPr>
            <p:spPr>
              <a:xfrm rot="5400000" flipH="1" flipV="1">
                <a:off x="2338275" y="2469372"/>
                <a:ext cx="568980" cy="1003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  <a:headEnd type="none"/>
                <a:tailEnd type="triangle"/>
              </a:ln>
              <a:effectLst/>
            </p:spPr>
          </p:cxnSp>
          <p:cxnSp>
            <p:nvCxnSpPr>
              <p:cNvPr id="15" name="Łącznik prosty 14"/>
              <p:cNvCxnSpPr/>
              <p:nvPr/>
            </p:nvCxnSpPr>
            <p:spPr>
              <a:xfrm flipH="1" flipV="1">
                <a:off x="4082654" y="2382557"/>
                <a:ext cx="345330" cy="2393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6" name="Łącznik prosty 15"/>
              <p:cNvCxnSpPr/>
              <p:nvPr/>
            </p:nvCxnSpPr>
            <p:spPr>
              <a:xfrm flipV="1">
                <a:off x="3923928" y="1973875"/>
                <a:ext cx="504056" cy="38291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" name="Łącznik prosty 16"/>
              <p:cNvCxnSpPr/>
              <p:nvPr/>
            </p:nvCxnSpPr>
            <p:spPr>
              <a:xfrm flipV="1">
                <a:off x="3563888" y="2348880"/>
                <a:ext cx="395695" cy="27306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8" name="Prostokąt 17"/>
              <p:cNvSpPr/>
              <p:nvPr/>
            </p:nvSpPr>
            <p:spPr>
              <a:xfrm>
                <a:off x="3794292" y="2234343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Łącznik prosty 18"/>
              <p:cNvCxnSpPr/>
              <p:nvPr/>
            </p:nvCxnSpPr>
            <p:spPr>
              <a:xfrm>
                <a:off x="3635896" y="1973875"/>
                <a:ext cx="288032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0" name="Prostokąt 19"/>
              <p:cNvSpPr/>
              <p:nvPr/>
            </p:nvSpPr>
            <p:spPr>
              <a:xfrm rot="18900000">
                <a:off x="2388860" y="1914971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1" name="Obraz 20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84350" y="1901867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2" name="Prostokąt 21"/>
              <p:cNvSpPr/>
              <p:nvPr/>
            </p:nvSpPr>
            <p:spPr>
              <a:xfrm rot="18900000">
                <a:off x="2388860" y="2563043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3" name="Obraz 22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84350" y="2549939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4" name="Łącznik prosty 23"/>
              <p:cNvCxnSpPr/>
              <p:nvPr/>
            </p:nvCxnSpPr>
            <p:spPr>
              <a:xfrm flipH="1" flipV="1">
                <a:off x="1922414" y="2382557"/>
                <a:ext cx="345330" cy="23939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5" name="Łącznik prosty 24"/>
              <p:cNvCxnSpPr/>
              <p:nvPr/>
            </p:nvCxnSpPr>
            <p:spPr>
              <a:xfrm flipV="1">
                <a:off x="1835696" y="1973875"/>
                <a:ext cx="576064" cy="38291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6" name="Łącznik prosty 25"/>
              <p:cNvCxnSpPr/>
              <p:nvPr/>
            </p:nvCxnSpPr>
            <p:spPr>
              <a:xfrm flipV="1">
                <a:off x="1547664" y="2405923"/>
                <a:ext cx="281062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27" name="Prostokąt 26"/>
              <p:cNvSpPr/>
              <p:nvPr/>
            </p:nvSpPr>
            <p:spPr>
              <a:xfrm>
                <a:off x="1619672" y="2261907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" name="Prostokąt 59"/>
            <p:cNvSpPr/>
            <p:nvPr/>
          </p:nvSpPr>
          <p:spPr>
            <a:xfrm>
              <a:off x="7354704" y="3178969"/>
              <a:ext cx="1403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</a:t>
              </a:r>
              <a:r>
                <a:rPr lang="pl-PL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modeled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 a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level</a:t>
              </a:r>
              <a:r>
                <a:rPr lang="pl-PL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system:</a:t>
              </a:r>
            </a:p>
            <a:p>
              <a:pPr algn="ctr"/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" name="Obraz 6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831" y="3161450"/>
              <a:ext cx="148442" cy="1382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Obraz 6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415" y="3693154"/>
              <a:ext cx="148752" cy="13851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87" y="2696102"/>
              <a:ext cx="349760" cy="16475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8" name="Grupa 37"/>
          <p:cNvGrpSpPr/>
          <p:nvPr/>
        </p:nvGrpSpPr>
        <p:grpSpPr>
          <a:xfrm>
            <a:off x="4588633" y="4197199"/>
            <a:ext cx="3975366" cy="455416"/>
            <a:chOff x="4588633" y="4197199"/>
            <a:chExt cx="3975366" cy="455416"/>
          </a:xfrm>
        </p:grpSpPr>
        <p:grpSp>
          <p:nvGrpSpPr>
            <p:cNvPr id="37" name="Grupa 36"/>
            <p:cNvGrpSpPr/>
            <p:nvPr>
              <p:custDataLst>
                <p:tags r:id="rId7"/>
              </p:custDataLst>
            </p:nvPr>
          </p:nvGrpSpPr>
          <p:grpSpPr>
            <a:xfrm>
              <a:off x="4588633" y="4197199"/>
              <a:ext cx="1233717" cy="423822"/>
              <a:chOff x="4588633" y="4197199"/>
              <a:chExt cx="1233717" cy="423822"/>
            </a:xfrm>
          </p:grpSpPr>
          <p:pic>
            <p:nvPicPr>
              <p:cNvPr id="56" name="Obraz 55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2542" y="4197199"/>
                <a:ext cx="669808" cy="42382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5" name="Obraz 34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8633" y="4303233"/>
                <a:ext cx="461833" cy="203953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82" name="Grupa 81"/>
            <p:cNvGrpSpPr/>
            <p:nvPr/>
          </p:nvGrpSpPr>
          <p:grpSpPr>
            <a:xfrm>
              <a:off x="6016661" y="4208775"/>
              <a:ext cx="1201835" cy="424242"/>
              <a:chOff x="6006469" y="3939467"/>
              <a:chExt cx="1201835" cy="424242"/>
            </a:xfrm>
          </p:grpSpPr>
          <p:pic>
            <p:nvPicPr>
              <p:cNvPr id="81" name="Obraz 8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5454" y="3939467"/>
                <a:ext cx="582850" cy="42424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5" name="Obraz 74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6469" y="4033389"/>
                <a:ext cx="556117" cy="235978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85" name="Grupa 84"/>
            <p:cNvGrpSpPr/>
            <p:nvPr/>
          </p:nvGrpSpPr>
          <p:grpSpPr>
            <a:xfrm>
              <a:off x="7412626" y="4228373"/>
              <a:ext cx="1151373" cy="424242"/>
              <a:chOff x="7402434" y="3959065"/>
              <a:chExt cx="1151373" cy="424242"/>
            </a:xfrm>
          </p:grpSpPr>
          <p:pic>
            <p:nvPicPr>
              <p:cNvPr id="84" name="Obraz 8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0957" y="3959065"/>
                <a:ext cx="582850" cy="42424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8" name="Obraz 7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2434" y="4019533"/>
                <a:ext cx="556117" cy="232607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pic>
        <p:nvPicPr>
          <p:cNvPr id="40" name="Obraz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24" y="4973413"/>
            <a:ext cx="710230" cy="214556"/>
          </a:xfrm>
          <a:prstGeom prst="rect">
            <a:avLst/>
          </a:prstGeom>
          <a:noFill/>
          <a:ln/>
          <a:effectLst/>
        </p:spPr>
      </p:pic>
      <p:pic>
        <p:nvPicPr>
          <p:cNvPr id="86" name="Obraz 8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52" y="4818101"/>
            <a:ext cx="1514962" cy="503258"/>
          </a:xfrm>
          <a:prstGeom prst="rect">
            <a:avLst/>
          </a:prstGeom>
          <a:noFill/>
          <a:ln/>
          <a:effectLst/>
        </p:spPr>
      </p:pic>
      <p:sp>
        <p:nvSpPr>
          <p:cNvPr id="67" name="pole tekstowe 66"/>
          <p:cNvSpPr txBox="1"/>
          <p:nvPr/>
        </p:nvSpPr>
        <p:spPr>
          <a:xfrm>
            <a:off x="739356" y="2168431"/>
            <a:ext cx="329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Standard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dephasing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9" name="pole tekstowe 68"/>
          <p:cNvSpPr txBox="1"/>
          <p:nvPr/>
        </p:nvSpPr>
        <p:spPr>
          <a:xfrm>
            <a:off x="5002726" y="2130276"/>
            <a:ext cx="329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Lossy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interferometry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6" grpId="0" animBg="1"/>
      <p:bldP spid="4" grpId="0" animBg="1"/>
      <p:bldP spid="67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0846" y="-173162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parameters</a:t>
            </a:r>
            <a:r>
              <a:rPr lang="pl-PL" dirty="0" smtClean="0"/>
              <a:t>,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problems</a:t>
            </a:r>
            <a:r>
              <a:rPr lang="pl-PL" dirty="0" smtClean="0"/>
              <a:t>…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6" y="885889"/>
            <a:ext cx="6819632" cy="865017"/>
          </a:xfrm>
          <a:prstGeom prst="rect">
            <a:avLst/>
          </a:prstGeom>
          <a:noFill/>
          <a:ln/>
          <a:effectLst/>
        </p:spPr>
      </p:pic>
      <p:sp>
        <p:nvSpPr>
          <p:cNvPr id="9" name="pole tekstowe 8"/>
          <p:cNvSpPr txBox="1"/>
          <p:nvPr/>
        </p:nvSpPr>
        <p:spPr>
          <a:xfrm>
            <a:off x="191387" y="1803503"/>
            <a:ext cx="854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Different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parameters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lead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incompatible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optimal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protocols</a:t>
            </a:r>
            <a:r>
              <a:rPr lang="pl-PL" sz="2400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  <a:endParaRPr lang="pl-PL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621496" y="6186132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S. </a:t>
            </a:r>
            <a:r>
              <a:rPr lang="en-GB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Ragy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en-GB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Jarzyna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l-PL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DD</a:t>
            </a:r>
            <a:r>
              <a:rPr lang="pl-PL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Physical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Review A  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94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052108 (2016)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M. Szczykulska, T. Baumgratz, </a:t>
            </a:r>
            <a:r>
              <a:rPr lang="sv-SE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v-SE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Datta</a:t>
            </a:r>
            <a:r>
              <a:rPr lang="pl-PL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Advances in Physics: X (2016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1600" dirty="0"/>
          </a:p>
        </p:txBody>
      </p:sp>
      <p:grpSp>
        <p:nvGrpSpPr>
          <p:cNvPr id="6" name="Grupa 5"/>
          <p:cNvGrpSpPr/>
          <p:nvPr/>
        </p:nvGrpSpPr>
        <p:grpSpPr>
          <a:xfrm>
            <a:off x="490795" y="2339189"/>
            <a:ext cx="8015396" cy="2026346"/>
            <a:chOff x="490795" y="2339189"/>
            <a:chExt cx="8015396" cy="2026346"/>
          </a:xfrm>
        </p:grpSpPr>
        <p:sp>
          <p:nvSpPr>
            <p:cNvPr id="15" name="Prostokąt 14"/>
            <p:cNvSpPr/>
            <p:nvPr/>
          </p:nvSpPr>
          <p:spPr>
            <a:xfrm>
              <a:off x="490795" y="2339189"/>
              <a:ext cx="8015396" cy="2026346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542880" y="2390961"/>
              <a:ext cx="5941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Multi-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Quantum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Cramer-Rao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bound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Obraz 2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75" y="3175668"/>
              <a:ext cx="2692857" cy="4666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Obraz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924" y="2939123"/>
              <a:ext cx="3439668" cy="65061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" name="Obraz 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135" y="3715442"/>
              <a:ext cx="2445714" cy="5300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9" name="pole tekstowe 38"/>
            <p:cNvSpPr txBox="1"/>
            <p:nvPr/>
          </p:nvSpPr>
          <p:spPr>
            <a:xfrm>
              <a:off x="2303858" y="3783777"/>
              <a:ext cx="1560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QFI matrix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90795" y="4541160"/>
            <a:ext cx="8015396" cy="1555071"/>
            <a:chOff x="490795" y="4541160"/>
            <a:chExt cx="8015396" cy="1555071"/>
          </a:xfrm>
        </p:grpSpPr>
        <p:sp>
          <p:nvSpPr>
            <p:cNvPr id="29" name="Prostokąt 28"/>
            <p:cNvSpPr/>
            <p:nvPr/>
          </p:nvSpPr>
          <p:spPr>
            <a:xfrm>
              <a:off x="490795" y="4541160"/>
              <a:ext cx="8015396" cy="1555071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91" y="5284426"/>
              <a:ext cx="803714" cy="23843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4" name="pole tekstowe 33"/>
            <p:cNvSpPr txBox="1"/>
            <p:nvPr/>
          </p:nvSpPr>
          <p:spPr>
            <a:xfrm>
              <a:off x="2621496" y="5138838"/>
              <a:ext cx="1737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matrix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698797"/>
              <a:ext cx="6153874" cy="62380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0" name="pole tekstowe 39"/>
            <p:cNvSpPr txBox="1"/>
            <p:nvPr/>
          </p:nvSpPr>
          <p:spPr>
            <a:xfrm>
              <a:off x="805883" y="5595816"/>
              <a:ext cx="7513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otential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incompatibility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optimal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measurements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ignored</a:t>
              </a:r>
              <a:r>
                <a:rPr lang="pl-P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Elipsa 1"/>
          <p:cNvSpPr/>
          <p:nvPr/>
        </p:nvSpPr>
        <p:spPr>
          <a:xfrm>
            <a:off x="1819591" y="764704"/>
            <a:ext cx="1384257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7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4,99063"/>
  <p:tag name="LATEXADDIN" val="\documentclass{article}\pagestyle{empty}&#10;\begin{document}&#10;$ \omega$&#10;\end{document}&#10;"/>
  <p:tag name="IGUANATEXSIZE" val="20"/>
  <p:tag name="IGUANATEXCURSOR" val="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,7221"/>
  <p:tag name="ORIGINALWIDTH" val="858,642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H  = \omega \frac{\sigma_z}{2} = \omega  G  $$\end{document}&#10;"/>
  <p:tag name="IGUANATEXSIZE" val="20"/>
  <p:tag name="IGUANATEXCURSOR" val="67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428,57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{\Delta \omega_x^2 + \Delta \omega_y^2 + \Delta \omega_z^2}  = \frac{5.29}{T}  $$&#10; \end{document}&#10;"/>
  <p:tag name="IGUANATEXSIZE" val="20"/>
  <p:tag name="IGUANATEXCURSOR" val="5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3432,32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 =\mathcal{L}(\rho) = - i \sum_{k=1}^P\omega_k [G_k, \rho] + \sum_{j=1}^J L_j \rho L_j^\dagger -\frac{1}{2} \rho L_j^\dagger L_j - \frac{1}{2}L_j^\dagger L_j \rho$$&#10;\end{document}&#10;"/>
  <p:tag name="IGUANATEXSIZE" val="20"/>
  <p:tag name="IGUANATEXCURSOR" val="69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461,192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thcal{E}_\omega^t = e^{\mathcal{L}t}$$&#10;\end{document}&#10;"/>
  <p:tag name="IGUANATEXSIZE" val="20"/>
  <p:tag name="IGUANATEXCURSOR" val="638"/>
  <p:tag name="TRANSPARENCY" val="Fals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6,7191"/>
  <p:tag name="ORIGINALWIDTH" val="823,397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in_{\ket{\Psi}, V_i} \Delta_C \tilde{\omega} = \frac{c}{T}  $$&#10; \end{document}&#10;"/>
  <p:tag name="IGUANATEXSIZE" val="20"/>
  <p:tag name="IGUANATEXCURSOR" val="5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747,656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{G_1^\perp,\dots,G_P^\perp\}$&#10;\end{document}&#10;"/>
  <p:tag name="IGUANATEXSIZE" val="20"/>
  <p:tag name="IGUANATEXCURSOR" val="5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,2269"/>
  <p:tag name="ORIGINALWIDTH" val="3825,2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G_i = G_i^\perp +G_i^\parallel, \quad G_i^\parallel \in \mathcal{S}= \t{span}_{\mathbb{R}}\{\openone, L_j^{\t{H}}, i L_j^{\t{AH}}, (L^\dagger_j L_{j^\prime})^{\t{H}}, i (L^\dagger_{j^\prime} L_{j})^{\t{AH}} \},&#10;$&#10;\end{document}&#10;"/>
  <p:tag name="IGUANATEXSIZE" val="20"/>
  <p:tag name="IGUANATEXCURSOR" val="6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8,473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omega}(i)$&#10;\end{document}&#10;"/>
  <p:tag name="IGUANATEXSIZE" val="20"/>
  <p:tag name="IGUANATEXCURSOR" val="63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2678,66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- i \omega [G, \rho] + \sum_{j=1}^J L_j \rho L_j^\dagger -\frac{1}{2} \rho L_j^\dagger L_j - \frac{1}{2}L_j^\dagger L_j \rho$$&#10;\end{document}&#10;"/>
  <p:tag name="IGUANATEXSIZE" val="20"/>
  <p:tag name="IGUANATEXCURSOR" val="66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037,1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Delta \omega \geq \t{const}\times\frac{1}{T} \rightarrow $&#10;\end{document}&#10;"/>
  <p:tag name="IGUANATEXSIZE" val="20"/>
  <p:tag name="IGUANATEXCURSOR" val="6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870,641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Delta \omega \approx \t{const} \times \frac{\pi}{T}$&#10;\end{document}&#10;"/>
  <p:tag name="IGUANATEXSIZE" val="20"/>
  <p:tag name="IGUANATEXCURSOR" val="6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163,8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+ any kind of control  \end{document}&#10;"/>
  <p:tag name="IGUANATEXSIZE" val="20"/>
  <p:tag name="IGUANATEXCURSOR" val="62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10,986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_i $$\end{document}&#10;"/>
  <p:tag name="IGUANATEXSIZE" val="20"/>
  <p:tag name="IGUANATEXCURSOR" val="63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3091,86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\mathcal{L}(\rho) = - i \omega [G, \rho] + \sum_{j=1}^J L_j \rho L_j^\dagger -\frac{1}{2} \rho L_j^\dagger L_j - \frac{1}{2}L_j^\dagger L_j \rho$$&#10;\end{document}&#10;"/>
  <p:tag name="IGUANATEXSIZE" val="20"/>
  <p:tag name="IGUANATEXCURSOR" val="68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461,192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thcal{E}_\omega^t = e^{\mathcal{L}t}$$&#10;\end{document}&#10;"/>
  <p:tag name="IGUANATEXSIZE" val="20"/>
  <p:tag name="IGUANATEXCURSOR" val="638"/>
  <p:tag name="TRANSPARENCY" val="Fals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8,473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omega}(i)$&#10;\end{document}&#10;"/>
  <p:tag name="IGUANATEXSIZE" val="20"/>
  <p:tag name="IGUANATEXCURSOR" val="63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1194,60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in_{\ket{\Psi}, V_i,\Pi_i,\tilde{\omega}(i)} \Delta \tilde{\omega}   \propto    \frac{1}{\sqrt{T}} $$&#10; \end{document}&#10;"/>
  <p:tag name="IGUANATEXSIZE" val="20"/>
  <p:tag name="IGUANATEXCURSOR" val="5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1091,11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in_{\ket{\Psi}, V_i,\Pi_i,\tilde{\omega}(i)} \Delta \tilde{\omega}   \propto    \frac{1}{T} $$&#10; \end{document}&#10;"/>
  <p:tag name="IGUANATEXSIZE" val="20"/>
  <p:tag name="IGUANATEXCURSOR" val="5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08,473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omega}(i)$&#10;\end{document}&#10;"/>
  <p:tag name="IGUANATEXSIZE" val="20"/>
  <p:tag name="IGUANATEXCURSOR" val="63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,9613"/>
  <p:tag name="ORIGINALWIDTH" val="856,39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 \tilde{\omega} \geq \frac{1}{\sqrt{F_Q[\rho_\omega]}}$$&#10;\end{document}&#10;"/>
  <p:tag name="IGUANATEXSIZE" val="20"/>
  <p:tag name="IGUANATEXCURSOR" val="6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,9749"/>
  <p:tag name="ORIGINALWIDTH" val="906,636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, V_i} F_Q[\rho_\omega]   \propto    T $$&#10; \end{document}&#10;"/>
  <p:tag name="IGUANATEXSIZE" val="20"/>
  <p:tag name="IGUANATEXCURSOR" val="5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,2228"/>
  <p:tag name="ORIGINALWIDTH" val="953,88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ket{\Psi}, V_i} F_Q[\rho_\omega]   \propto    T^2 $$&#10; \end{document}&#10;"/>
  <p:tag name="IGUANATEXSIZE" val="20"/>
  <p:tag name="IGUANATEXCURSOR" val="5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1046,11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omega] = \Tr(\rho_\omega A_\omega^2)$ \end{document}&#10;"/>
  <p:tag name="IGUANATEXSIZE" val="20"/>
  <p:tag name="IGUANATEXCURSOR" val="6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,2179"/>
  <p:tag name="ORIGINALWIDTH" val="1339,33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omega}{\t{d}\omega}&#10;=  \frac{1}{2}\left(\rho_\omega A_\omega + A_\varphi \rho_\omega \right)&#10;$$&#10;\end{document}&#10;"/>
  <p:tag name="IGUANATEXSIZE" val="20"/>
  <p:tag name="IGUANATEXCURSOR" val="6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4,941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T/t$&#10;\end{document}&#10;"/>
  <p:tag name="IGUANATEXSIZE" val="20"/>
  <p:tag name="IGUANATEXCURSOR" val="631"/>
  <p:tag name="TRANSPARENCY" val="Fals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121,484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omega$&#10;\end{document}&#10;"/>
  <p:tag name="IGUANATEXSIZE" val="20"/>
  <p:tag name="IGUANATEXCURSOR" val="637"/>
  <p:tag name="TRANSPARENCY" val="Fals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,7221"/>
  <p:tag name="ORIGINALWIDTH" val="858,642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H  = \omega \frac{\sigma_z}{2} = \omega  G  $$\end{document}&#10;"/>
  <p:tag name="IGUANATEXSIZE" val="20"/>
  <p:tag name="IGUANATEXCURSOR" val="67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921,63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G \not\in \mathcal{S} = \t{span}_{\mathbb{R}}\{\openone, L_j^{\t{H}}, i L_j^{\t{AH}}, (L^\dagger_j L_{j^\prime})^{\t{H}}, i (L^\dagger_{j^\prime} L_{j})^{\t{AH}} \},&#10;$&#10; \end{document}&#10;"/>
  <p:tag name="IGUANATEXSIZE" val="20"/>
  <p:tag name="IGUANATEXCURSOR" val="5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434,195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Delta \omega \propto \frac{1}{T}&#10;$  \end{document}&#10;"/>
  <p:tag name="IGUANATEXSIZE" val="20"/>
  <p:tag name="IGUANATEXCURSOR" val="5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921,63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G \in \mathcal{S} = \t{span}_{\mathbb{R}}\{\openone, L_j^{\t{H}}, i L_j^{\t{AH}}, (L^\dagger_j L_{j^\prime})^{\t{H}}, i (L^\dagger_{j^\prime} L_{j})^{\t{AH}} \},&#10;$&#10; \end{document}&#10;"/>
  <p:tag name="IGUANATEXSIZE" val="20"/>
  <p:tag name="IGUANATEXCURSOR" val="5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515,935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Delta \omega \geq \frac{c}{\sqrt{T}}&#10;$  \end{document}&#10;"/>
  <p:tag name="IGUANATEXSIZE" val="20"/>
  <p:tag name="IGUANATEXCURSOR" val="5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2678,66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- i \omega [G, \rho] + \sum_{j=1}^J L_j \rho L_j^\dagger -\frac{1}{2} \rho L_j^\dagger L_j - \frac{1}{2}L_j^\dagger L_j \rho$$&#10;\end{document}&#10;"/>
  <p:tag name="IGUANATEXSIZE" val="20"/>
  <p:tag name="IGUANATEXCURSOR" val="6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759,65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G \notin \mathcal{S} = \t{span}_{\mathbb{R}}\{\openone, L_j^{\t{H}}, i L_j^{\t{AH}}, (L^\dagger_j L_{j^\prime})^{\t{H}}, i (L^\dagger_{j^\prime} L_{j})^{\t{AH}} \}&#10;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3452,56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\mathcal{E}^{dt}_\omega \otimes \openone (\ket{\Psi}\bra{\Psi}) = &#10;\ket{\Psi}\bra{\Psi} - i \omega(\sigma_z \otimes \openone \ket{\Psi}\bra{\Psi}&#10;-\ket{\Psi}\bra{\Psi}\sigma_z \otimes \openone) dt &#10;$&#10;\end{document}&#10;"/>
  <p:tag name="IGUANATEXSIZE" val="20"/>
  <p:tag name="IGUANATEXCURSOR" val="82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182,22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mathcal{E}_C(\rho) = \sigma_x \otimes \openone \Pi_E \rho \Pi_E \sigma_x \otimes \openone + &#10;\Pi_C \rho \Pi_C$&#10;\end{document}&#10;"/>
  <p:tag name="IGUANATEXSIZE" val="20"/>
  <p:tag name="IGUANATEXCURSOR" val="737"/>
  <p:tag name="TRANSPARENCY" val="Fals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2812,89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E = \ket{10}\bra{10}+ \ket{01}\bra{01},  \quad&#10;\Pi_C = \ket{11}\bra{11} + \ket{00}\bra{00}$&#10;\end{document}&#10;"/>
  <p:tag name="IGUANATEXSIZE" val="20"/>
  <p:tag name="IGUANATEXCURSOR" val="676"/>
  <p:tag name="TRANSPARENCY" val="Fals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,2179"/>
  <p:tag name="ORIGINALWIDTH" val="808,39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= - i \omega [G, \rho] $$&#10;\end{document}&#10;"/>
  <p:tag name="IGUANATEXSIZE" val="20"/>
  <p:tag name="IGUANATEXCURSOR" val="67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,4829"/>
  <p:tag name="ORIGINALWIDTH" val="3367,07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mathcal{E}_C &#10;\circ (\mathcal{E}^{dt}_\omega \otimes \openone)&#10;(\ket{\Psi}\bra{\Psi}) &#10;=&#10;\ket{\Psi}\bra{\Psi} - &#10;i \omega [\sigma_z\otimes \openone, &#10;\ket{\Psi}\bra{\Psi}]&#10;+ O(dt^2)&#10;$ &#10;\end{document}&#10;"/>
  <p:tag name="IGUANATEXSIZE" val="20"/>
  <p:tag name="IGUANATEXCURSOR" val="659"/>
  <p:tag name="TRANSPARENCY" val="Fals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2410,94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&#10;+ \sigma_x \otimes \openone \ket{\Psi}\bra{\Psi} \sigma_x \otimes \openone dt - \ket{\Psi}\bra{\Psi}dt + O(dt^2)&#10;$&#10;\end{document}&#10;"/>
  <p:tag name="IGUANATEXSIZE" val="20"/>
  <p:tag name="IGUANATEXCURSOR" val="74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9865"/>
  <p:tag name="ORIGINALWIDTH" val="136,482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C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1292,08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= \frac{1}{\sqrt{2}} (\ket{00} + e^{i\xi}\ket{11})$&#10;\end{document}&#10;"/>
  <p:tag name="IGUANATEXSIZE" val="20"/>
  <p:tag name="IGUANATEXCURSOR" val="686"/>
  <p:tag name="TRANSPARENCY" val="Fals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22,98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omega^t$&#10;\end{document}&#10;"/>
  <p:tag name="IGUANATEXSIZE" val="20"/>
  <p:tag name="IGUANATEXCURSOR" val="567"/>
  <p:tag name="TRANSPARENCY" val="Fals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460,442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F_Q \propto T^2&#10;$&#10; \end{document}&#10;"/>
  <p:tag name="IGUANATEXSIZE" val="20"/>
  <p:tag name="IGUANATEXCURSOR" val="5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938,88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G = \sigma_z, \quad L = \sigma_x&#10;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163,85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+ any kind of control  \end{document}&#10;"/>
  <p:tag name="IGUANATEXSIZE" val="20"/>
  <p:tag name="IGUANATEXCURSOR" val="62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478"/>
  <p:tag name="ORIGINALWIDTH" val="2548,93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mathcal{S} = \t{span}_{\mathbb{R}}\{\openone, L_j^{\t{H}}, i L_j^{\t{AH}}, (L^\dagger_j L_{j^\prime})^{\t{H}}, i (L^\dagger_{j^\prime} L_{j})^{\t{AH}} \},&#10;$&#10; \end{document}&#10;"/>
  <p:tag name="IGUANATEXSIZE" val="20"/>
  <p:tag name="IGUANATEXCURSOR" val="5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933,633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G \propto \sigma_z, \quad L \propto \sigma_z&#10;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24,709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G \in \mathcal{S}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608,1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omega \geq \sqrt{\frac{2 \gamma}{T}}$&#10;\end{document}&#10;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24,709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G \in \mathcal{S}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682,41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sqrt{\frac{1-\eta }{\eta N}}$&#10;\end{document}&#10;"/>
  <p:tag name="IGUANATEXSIZE" val="20"/>
  <p:tag name="IGUANATEXCURSOR" val="6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36"/>
  <p:tag name="LAYER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645,669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0 &amp; 0 &amp; 0\\&#10;0 &amp; 0 &amp; 0 \\&#10;0 &amp; 1 &amp; 0&#10;\end{array}&#10;\right]$&#10; \end{document}&#10;"/>
  <p:tag name="IGUANATEXSIZE" val="20"/>
  <p:tag name="IGUANATEXCURSOR" val="5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60,96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L_1\propto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645,669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0 &amp; 0 &amp; 0\\&#10;0 &amp; 0 &amp; 0 \\&#10;1 &amp; 0 &amp; 0&#10;\end{array}&#10;\right]$&#10; \end{document}&#10;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4,99063"/>
  <p:tag name="LATEXADDIN" val="\documentclass{article}\pagestyle{empty}&#10;\begin{document}&#10;$ \omega$&#10;\end{document}&#10;"/>
  <p:tag name="IGUANATEXSIZE" val="20"/>
  <p:tag name="IGUANATEXCURSOR" val="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260,96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L_0\propto$&#10; \end{document}&#10;"/>
  <p:tag name="IGUANATEXSIZE" val="20"/>
  <p:tag name="IGUANATEXCURSOR" val="5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742,4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\left[ &#10;\begin{array}{ccc}&#10;1 &amp; 0 &amp; 0\\&#10;0 &amp; -1 &amp; 0 \\&#10;0 &amp; 0 &amp; 0&#10;\end{array}&#10;\right]$&#10; \end{document}&#10;"/>
  <p:tag name="IGUANATEXSIZE" val="20"/>
  <p:tag name="IGUANATEXCURSOR" val="5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216,72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G\propto$&#10; \end{document}&#10;"/>
  <p:tag name="IGUANATEXSIZE" val="20"/>
  <p:tag name="IGUANATEXCURSOR" val="5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31,721"/>
  <p:tag name="LATEXADDIN" val="\documentclass{article}\pagestyle{empty}&#10;\begin{document}&#10;$ |\textrm{vac} \rangle$&#10;\end{document}&#10;"/>
  <p:tag name="IGUANATEXSIZE" val="20"/>
  <p:tag name="IGUANATEXCURSOR" val="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74,99063"/>
  <p:tag name="LATEXADDIN" val="\documentclass{article}\pagestyle{empty}&#10;\begin{document}&#10;$ \omega$&#10;\end{document}&#10;"/>
  <p:tag name="IGUANATEXSIZE" val="20"/>
  <p:tag name="IGUANATEXCURSOR" val="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456,69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= e^{-\gamma t}$&#10;\end{document}&#10;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3019,12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 = - i \sum_{k=1}^P\omega_k [G_k, \rho] + \sum_{j=1}^J L_j \rho L_j^\dagger -\frac{1}{2} \rho L_j^\dagger L_j - \frac{1}{2}L_j^\dagger L_j \rho$$&#10;\end{document}&#10;"/>
  <p:tag name="IGUANATEXSIZE" val="20"/>
  <p:tag name="IGUANATEXCURSOR" val="68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15,710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C &gt;  0$&#10;\end{document}&#10;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,9726"/>
  <p:tag name="ORIGINALWIDTH" val="2029,2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^2_C \tilde{\omega} = \t{tr}[C \t{Cov}(\tilde{\omega})] \geq \min_{\ket{\Psi}, V_i} \text{tr}[C F_Q^{-1}]   $$&#10; \end{document}&#10;"/>
  <p:tag name="IGUANATEXSIZE" val="20"/>
  <p:tag name="IGUANATEXCURSOR" val="5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848,143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t{Cov}(\tilde{\boldsymbol{\omega}}) \geq  {F_Q}^{-1} $$&#10;\end{document}&#10;"/>
  <p:tag name="IGUANATEXSIZE" val="20"/>
  <p:tag name="IGUANATEXCURSOR" val="6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4684"/>
  <p:tag name="ORIGINALWIDTH" val="1352,08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{\left[F_Q\right]}_{ij}=\frac{1}{2}\text{tr}(\rho_{\boldsymbol{\omega}} \lbrace A_i,A_j \rbrace)$$&#10;\end{document}&#10;"/>
  <p:tag name="IGUANATEXSIZE" val="20"/>
  <p:tag name="IGUANATEXCURSOR" val="6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,2152"/>
  <p:tag name="ORIGINALWIDTH" val="1283,83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frac{1}{2}(A_{i} \rho_{\boldsymbol{\omega}} + \rho_{\boldsymbol{\omega}} A_{i})= \frac{\partial \rho_{\boldsymbol{\omega}}}{\partial \omega_i}&#10;$$&#10;\end{document}&#10;"/>
  <p:tag name="IGUANATEXSIZE" val="20"/>
  <p:tag name="IGUANATEXCURSOR" val="7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3018,37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frac{\t{d} \rho}{\t{d} t}  = - i \sum_{k}\omega_k [G_k, \rho] + \sum_{j=1}^J L_j \rho L_j^\dagger -\frac{1}{2} \rho L_j^\dagger L_j - \frac{1}{2}L_j^\dagger L_j \rho$$&#10;\end{document}&#10;"/>
  <p:tag name="IGUANATEXSIZE" val="20"/>
  <p:tag name="IGUANATEXCURSOR" val="6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,2156"/>
  <p:tag name="ORIGINALWIDTH" val="823,397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in_{\ket{\Psi}, V_i} \Delta_C \tilde{\omega} \propto \frac{1}{T}  $$&#10; \end{document}&#10;"/>
  <p:tag name="IGUANATEXSIZE" val="20"/>
  <p:tag name="IGUANATEXCURSOR" val="5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747,656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{G_1^\perp,\dots,G_P^\perp\}$&#10;\end{document}&#10;"/>
  <p:tag name="IGUANATEXSIZE" val="20"/>
  <p:tag name="IGUANATEXCURSOR" val="5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,2269"/>
  <p:tag name="ORIGINALWIDTH" val="3825,2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G_i = G_i^\perp +G_i^\parallel, \quad G_i^\parallel \in \mathcal{S}= \t{span}_{\mathbb{R}}\{\openone, L_j^{\t{H}}, i L_j^{\t{AH}}, (L^\dagger_j L_{j^\prime})^{\t{H}}, i (L^\dagger_{j^\prime} L_{j})^{\t{AH}} \},&#10;$&#10;\end{document}&#10;"/>
  <p:tag name="IGUANATEXSIZE" val="20"/>
  <p:tag name="IGUANATEXCURSOR" val="6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,9726"/>
  <p:tag name="ORIGINALWIDTH" val="2354,70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{tr}[C \t{Cov}(\tilde{\boldsymbol{\omega}})] \geq \text{tr}[C F_Q^{-1}]  =&#10; \min_{\{X_i\}}\t{tr}(C \cdot \t{Re} V)&#10; $$&#10; \end{document}&#10;"/>
  <p:tag name="IGUANATEXSIZE" val="20"/>
  <p:tag name="IGUANATEXCURSOR" val="5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946,38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V_{ij} = \t{tr}(X_i X_j \rho_{\boldsymbol{\omega}}) $$&#10; \end{document}&#10;"/>
  <p:tag name="IGUANATEXSIZE" val="20"/>
  <p:tag name="IGUANATEXCURSOR" val="5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4684"/>
  <p:tag name="ORIGINALWIDTH" val="1181,10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1}{2}\t{tr}(\{X_i,A_j\}&#10; \rho_{\boldsymbol{\omega}}) = \delta_{ij} $$&#10; \end{document}&#10;"/>
  <p:tag name="IGUANATEXSIZE" val="20"/>
  <p:tag name="IGUANATEXCURSOR" val="5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2766,40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ext{tr}[C \t{Cov}(\boldsymbol{\tilde{\omega}})]  \geq&#10; \min_{\{X_i\}}\t{tr}(C \cdot \t{Re} V) + \|  \sqrt{C} \cdot \t{Im}V \sqrt{C} \|_1 &#10; $$&#10; \end{document}&#10;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,9583"/>
  <p:tag name="ORIGINALWIDTH" val="1872,51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H  = \frac{1}{2}\sum_{i=x,y,z} \omega_i \cdot &#10;(\openone \otimes \sigma_i + \sigma_i \otimes \openone)&#10;$$\end{document}&#10;"/>
  <p:tag name="IGUANATEXSIZE" val="20"/>
  <p:tag name="IGUANATEXCURSOR" val="71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201,3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  \propto (\sigma_z \otimes \openone - \openone \otimes \sigma_z)$$\end{document}&#10;"/>
  <p:tag name="IGUANATEXSIZE" val="20"/>
  <p:tag name="IGUANATEXCURSOR" val="69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298,08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{\Delta \omega_x^2 + \Delta \omega_y^2 + \Delta \omega_z^2}  = \frac{9}{T}  $$&#10; \end{document}&#10;"/>
  <p:tag name="IGUANATEXSIZE" val="20"/>
  <p:tag name="IGUANATEXCURSOR" val="6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9340</TotalTime>
  <Words>728</Words>
  <Application>Microsoft Office PowerPoint</Application>
  <PresentationFormat>Pokaz na ekranie (4:3)</PresentationFormat>
  <Paragraphs>82</Paragraphs>
  <Slides>14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6" baseType="lpstr">
      <vt:lpstr>Arial</vt:lpstr>
      <vt:lpstr>Calibri</vt:lpstr>
      <vt:lpstr>Lucida Sans Unicode</vt:lpstr>
      <vt:lpstr>Symbol</vt:lpstr>
      <vt:lpstr>Times</vt:lpstr>
      <vt:lpstr>Times New Roman</vt:lpstr>
      <vt:lpstr>Verdana</vt:lpstr>
      <vt:lpstr>Wingdings 2</vt:lpstr>
      <vt:lpstr>Wingdings 3</vt:lpstr>
      <vt:lpstr>Concourse</vt:lpstr>
      <vt:lpstr>Motyw pakietu Office</vt:lpstr>
      <vt:lpstr>1_Motyw pakietu Office</vt:lpstr>
      <vt:lpstr>Quantum Error Correction  in multi-parameter quantum metrology</vt:lpstr>
      <vt:lpstr>Frequency estimation problem</vt:lpstr>
      <vt:lpstr>Frequency estimation problem in presence of general Markovian noise</vt:lpstr>
      <vt:lpstr>General adaptive frequency estimation scheme</vt:lpstr>
      <vt:lpstr>Use Quantum Fisher information as a figure of merit….</vt:lpstr>
      <vt:lpstr>Long way to a simple result…</vt:lpstr>
      <vt:lpstr>Recovering the Heisenberg scaling via Quantum Error Correction - Example</vt:lpstr>
      <vt:lpstr>…but for the most common noise models Heisenberg scaling is lost</vt:lpstr>
      <vt:lpstr>More parameters, more problems…</vt:lpstr>
      <vt:lpstr>Achievability of the Heisenberg scaling in multiparameter estimation</vt:lpstr>
      <vt:lpstr>Quantitatively it is much more challenging…</vt:lpstr>
      <vt:lpstr>Example: Two qubits sensing all the components of magnetic field with anti-correlated Z component fluctuations</vt:lpstr>
      <vt:lpstr>Take home message</vt:lpstr>
      <vt:lpstr>If you do not know what question to ask, you may as well ask about…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Rafał Demkowicz-Dobrzański</cp:lastModifiedBy>
  <cp:revision>768</cp:revision>
  <dcterms:created xsi:type="dcterms:W3CDTF">2015-09-10T09:53:21Z</dcterms:created>
  <dcterms:modified xsi:type="dcterms:W3CDTF">2019-10-14T08:06:49Z</dcterms:modified>
</cp:coreProperties>
</file>