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3" r:id="rId3"/>
    <p:sldId id="284" r:id="rId4"/>
    <p:sldId id="285" r:id="rId5"/>
    <p:sldId id="258" r:id="rId6"/>
    <p:sldId id="278" r:id="rId7"/>
    <p:sldId id="260" r:id="rId8"/>
    <p:sldId id="280" r:id="rId9"/>
    <p:sldId id="281" r:id="rId10"/>
    <p:sldId id="282" r:id="rId11"/>
    <p:sldId id="286" r:id="rId12"/>
    <p:sldId id="288" r:id="rId13"/>
    <p:sldId id="292" r:id="rId14"/>
    <p:sldId id="262" r:id="rId15"/>
    <p:sldId id="291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95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83861" autoAdjust="0"/>
  </p:normalViewPr>
  <p:slideViewPr>
    <p:cSldViewPr>
      <p:cViewPr varScale="1">
        <p:scale>
          <a:sx n="54" d="100"/>
          <a:sy n="54" d="100"/>
        </p:scale>
        <p:origin x="1638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33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mperatur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Humidity" TargetMode="External"/><Relationship Id="rId4" Type="http://schemas.openxmlformats.org/officeDocument/2006/relationships/hyperlink" Target="https://en.wikipedia.org/wiki/Pressur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pl-PL" dirty="0" smtClean="0"/>
              <a:t>Po co dokładnie </a:t>
            </a:r>
            <a:r>
              <a:rPr lang="pl-PL" dirty="0" err="1" smtClean="0"/>
              <a:t>mierzyc</a:t>
            </a:r>
            <a:r>
              <a:rPr lang="pl-PL" dirty="0" smtClean="0"/>
              <a:t> czas - Nagroda za zegar (Harrison.. </a:t>
            </a:r>
            <a:r>
              <a:rPr lang="pl-PL" dirty="0" err="1" smtClean="0"/>
              <a:t>Itp</a:t>
            </a:r>
            <a:r>
              <a:rPr lang="pl-PL" dirty="0" smtClean="0"/>
              <a:t>….anegdotki )</a:t>
            </a:r>
            <a:r>
              <a:rPr lang="pl-PL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pl-PL" baseline="0" dirty="0" err="1" smtClean="0"/>
              <a:t>Rozwoj</a:t>
            </a:r>
            <a:r>
              <a:rPr lang="pl-PL" baseline="0" dirty="0" smtClean="0"/>
              <a:t> cywilizacji zwiększanie </a:t>
            </a:r>
            <a:r>
              <a:rPr lang="pl-PL" baseline="0" dirty="0" err="1" smtClean="0"/>
              <a:t>dkoladnosci</a:t>
            </a:r>
            <a:r>
              <a:rPr lang="pl-PL" baseline="0" dirty="0" smtClean="0"/>
              <a:t> pomiaru czasu: Nawigacja, Komunikacja, GPS (</a:t>
            </a:r>
            <a:r>
              <a:rPr lang="pl-PL" baseline="0" dirty="0" err="1" smtClean="0"/>
              <a:t>dokladnosc</a:t>
            </a:r>
            <a:r>
              <a:rPr lang="pl-PL" baseline="0" dirty="0" smtClean="0"/>
              <a:t> zegara bezpośrednio przekłada się na </a:t>
            </a:r>
            <a:r>
              <a:rPr lang="pl-PL" baseline="0" dirty="0" err="1" smtClean="0"/>
              <a:t>dokladnosc</a:t>
            </a:r>
            <a:r>
              <a:rPr lang="pl-PL" baseline="0" dirty="0" smtClean="0"/>
              <a:t> lokalizacji - ), 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Elementy składowe zegara….  (zegar </a:t>
            </a:r>
            <a:r>
              <a:rPr lang="pl-PL" dirty="0" err="1" smtClean="0"/>
              <a:t>wahadlowy</a:t>
            </a:r>
            <a:r>
              <a:rPr lang="pl-PL" dirty="0" smtClean="0"/>
              <a:t>),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stabilnosc</a:t>
            </a:r>
            <a:r>
              <a:rPr lang="pl-PL" dirty="0" smtClean="0"/>
              <a:t> zegara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Kalibracja wzorzec sekundy, uniwersalności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itp</a:t>
            </a:r>
            <a:r>
              <a:rPr lang="pl-PL" baseline="0" dirty="0" smtClean="0"/>
              <a:t>…,  do kiedy def sekundy oparta o ruch ziemi?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Zegar</a:t>
            </a:r>
            <a:r>
              <a:rPr lang="pl-PL" baseline="0" dirty="0" smtClean="0"/>
              <a:t> atomowy na przykładzie zegara Cs</a:t>
            </a:r>
          </a:p>
          <a:p>
            <a:pPr marL="171450" indent="-171450">
              <a:buFontTx/>
              <a:buChar char="-"/>
            </a:pPr>
            <a:r>
              <a:rPr lang="pl-PL" baseline="0" dirty="0" smtClean="0"/>
              <a:t>Technologie kwantowe kontroli nad pojedynczymi </a:t>
            </a:r>
            <a:r>
              <a:rPr lang="pl-PL" baseline="0" dirty="0" err="1" smtClean="0"/>
              <a:t>atomi</a:t>
            </a:r>
            <a:r>
              <a:rPr lang="pl-PL" baseline="0" dirty="0" smtClean="0"/>
              <a:t>: chłodzenie </a:t>
            </a:r>
            <a:r>
              <a:rPr lang="pl-PL" baseline="0" dirty="0" err="1" smtClean="0"/>
              <a:t>atomow</a:t>
            </a:r>
            <a:r>
              <a:rPr lang="pl-PL" baseline="0" dirty="0" smtClean="0"/>
              <a:t> (MOT, laserowe),  pułapki jonowe, sieci optyczne</a:t>
            </a:r>
          </a:p>
          <a:p>
            <a:pPr marL="171450" indent="-171450">
              <a:buFontTx/>
              <a:buChar char="-"/>
            </a:pPr>
            <a:r>
              <a:rPr lang="pl-PL" baseline="0" dirty="0" smtClean="0"/>
              <a:t>Quantum </a:t>
            </a:r>
            <a:r>
              <a:rPr lang="pl-PL" baseline="0" dirty="0" err="1" smtClean="0"/>
              <a:t>logic</a:t>
            </a:r>
            <a:r>
              <a:rPr lang="pl-PL" baseline="0" dirty="0" smtClean="0"/>
              <a:t>, idea zastosowania technik opracowanych w kontekście </a:t>
            </a:r>
            <a:r>
              <a:rPr lang="pl-PL" baseline="0" dirty="0" err="1" smtClean="0"/>
              <a:t>obliczen</a:t>
            </a:r>
            <a:r>
              <a:rPr lang="pl-PL" baseline="0" dirty="0" smtClean="0"/>
              <a:t> kwantowych, stany splatane </a:t>
            </a:r>
            <a:r>
              <a:rPr lang="pl-PL" baseline="0" dirty="0" err="1" smtClean="0"/>
              <a:t>atomow</a:t>
            </a:r>
            <a:r>
              <a:rPr lang="pl-PL" baseline="0" dirty="0" smtClean="0"/>
              <a:t>….</a:t>
            </a:r>
          </a:p>
          <a:p>
            <a:pPr marL="171450" indent="-171450">
              <a:buFontTx/>
              <a:buChar char="-"/>
            </a:pPr>
            <a:r>
              <a:rPr lang="pl-PL" baseline="0" dirty="0" smtClean="0"/>
              <a:t>Zastosowania: geodezja relatywistyczna,  efekty </a:t>
            </a:r>
            <a:r>
              <a:rPr lang="pl-PL" baseline="0" dirty="0" err="1" smtClean="0"/>
              <a:t>redshiftu</a:t>
            </a:r>
            <a:r>
              <a:rPr lang="pl-PL" baseline="0" dirty="0" smtClean="0"/>
              <a:t>, wykrywanie </a:t>
            </a:r>
            <a:r>
              <a:rPr lang="pl-PL" baseline="0" dirty="0" err="1" smtClean="0"/>
              <a:t>zloz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itp</a:t>
            </a:r>
            <a:r>
              <a:rPr lang="pl-PL" baseline="0" dirty="0" smtClean="0"/>
              <a:t>… 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Np. Aluminium + Beryl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11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Np. Aluminium + Beryl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7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Np. Aluminium + Beryl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5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Np. Aluminium + Beryl,  </a:t>
            </a:r>
            <a:r>
              <a:rPr lang="pl-PL" dirty="0" err="1" smtClean="0"/>
              <a:t>dokladnosc</a:t>
            </a:r>
            <a:r>
              <a:rPr lang="pl-PL" dirty="0" smtClean="0"/>
              <a:t> jakby zmierzy </a:t>
            </a:r>
            <a:r>
              <a:rPr lang="pl-PL" dirty="0" err="1" smtClean="0"/>
              <a:t>odleglosc</a:t>
            </a:r>
            <a:r>
              <a:rPr lang="pl-PL" dirty="0" smtClean="0"/>
              <a:t> ziemia </a:t>
            </a:r>
            <a:r>
              <a:rPr lang="pl-PL" dirty="0" err="1" smtClean="0"/>
              <a:t>slonce</a:t>
            </a:r>
            <a:r>
              <a:rPr lang="pl-PL" dirty="0" smtClean="0"/>
              <a:t> z </a:t>
            </a:r>
            <a:r>
              <a:rPr lang="pl-PL" dirty="0" err="1" smtClean="0"/>
              <a:t>dokladnoscia</a:t>
            </a:r>
            <a:r>
              <a:rPr lang="pl-PL" dirty="0" smtClean="0"/>
              <a:t> 1/100 średnicy </a:t>
            </a:r>
            <a:r>
              <a:rPr lang="pl-PL" dirty="0" err="1" smtClean="0"/>
              <a:t>wlosa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73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w rezultacie katastrofy 1707 roku „Scilly </a:t>
            </a:r>
            <a:r>
              <a:rPr lang="pl-PL" sz="1200" dirty="0" err="1" smtClean="0"/>
              <a:t>disaster</a:t>
            </a:r>
            <a:r>
              <a:rPr lang="pl-PL" sz="1200" dirty="0" smtClean="0"/>
              <a:t>” – 4 statki stracone, 2000 marynarzy zginęło w wyniku błędu w określeniu długości geograficznej</a:t>
            </a:r>
            <a:endParaRPr lang="pl-PL" dirty="0" smtClean="0"/>
          </a:p>
          <a:p>
            <a:r>
              <a:rPr lang="pl-PL" dirty="0" smtClean="0"/>
              <a:t>4 minuty</a:t>
            </a:r>
            <a:r>
              <a:rPr lang="pl-PL" baseline="0" dirty="0" smtClean="0"/>
              <a:t> pomyłki, 1 </a:t>
            </a:r>
            <a:r>
              <a:rPr lang="pl-PL" baseline="0" dirty="0" err="1" smtClean="0"/>
              <a:t>stopien</a:t>
            </a:r>
            <a:r>
              <a:rPr lang="pl-PL" baseline="0" dirty="0" smtClean="0"/>
              <a:t> pomyłki, </a:t>
            </a:r>
          </a:p>
          <a:p>
            <a:r>
              <a:rPr lang="pl-PL" baseline="0" dirty="0" smtClean="0"/>
              <a:t>20 </a:t>
            </a:r>
            <a:r>
              <a:rPr lang="pl-PL" baseline="0" dirty="0" err="1" smtClean="0"/>
              <a:t>tys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funtow</a:t>
            </a:r>
            <a:r>
              <a:rPr lang="pl-PL" baseline="0" dirty="0" smtClean="0"/>
              <a:t> – dzisiaj 3 miliony </a:t>
            </a:r>
            <a:r>
              <a:rPr lang="pl-PL" baseline="0" dirty="0" err="1" smtClean="0"/>
              <a:t>funtow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4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Harisson</a:t>
            </a:r>
            <a:r>
              <a:rPr lang="pl-PL" baseline="0" dirty="0" smtClean="0"/>
              <a:t> samouk . </a:t>
            </a:r>
            <a:r>
              <a:rPr lang="pl-PL" baseline="0" dirty="0" err="1" smtClean="0"/>
              <a:t>ciesla</a:t>
            </a:r>
            <a:r>
              <a:rPr lang="pl-PL" baseline="0" dirty="0" smtClean="0"/>
              <a:t>, zegar </a:t>
            </a:r>
            <a:r>
              <a:rPr lang="pl-PL" baseline="0" dirty="0" err="1" smtClean="0"/>
              <a:t>musial</a:t>
            </a:r>
            <a:r>
              <a:rPr lang="pl-PL" baseline="0" dirty="0" smtClean="0"/>
              <a:t> być odporny na ruch, zmiany </a:t>
            </a:r>
            <a:r>
              <a:rPr lang="en-GB" dirty="0" smtClean="0">
                <a:hlinkClick r:id="rId3" tooltip="Temperature"/>
              </a:rPr>
              <a:t>temperature</a:t>
            </a:r>
            <a:r>
              <a:rPr lang="en-GB" dirty="0" smtClean="0"/>
              <a:t>, </a:t>
            </a:r>
            <a:r>
              <a:rPr lang="en-GB" dirty="0" smtClean="0">
                <a:hlinkClick r:id="rId4" tooltip="Pressure"/>
              </a:rPr>
              <a:t>pressure</a:t>
            </a:r>
            <a:r>
              <a:rPr lang="en-GB" dirty="0" smtClean="0"/>
              <a:t> or </a:t>
            </a:r>
            <a:r>
              <a:rPr lang="en-GB" dirty="0" smtClean="0">
                <a:hlinkClick r:id="rId5" tooltip="Humidity"/>
              </a:rPr>
              <a:t>humidity</a:t>
            </a:r>
            <a:r>
              <a:rPr lang="pl-PL" dirty="0" smtClean="0"/>
              <a:t>.</a:t>
            </a:r>
            <a:r>
              <a:rPr lang="pl-PL" baseline="0" dirty="0" smtClean="0"/>
              <a:t> Zamiast </a:t>
            </a:r>
            <a:r>
              <a:rPr lang="pl-PL" baseline="0" dirty="0" err="1" smtClean="0"/>
              <a:t>wahadla</a:t>
            </a:r>
            <a:r>
              <a:rPr lang="pl-PL" baseline="0" dirty="0" smtClean="0"/>
              <a:t>, „</a:t>
            </a:r>
            <a:r>
              <a:rPr lang="pl-PL" baseline="0" dirty="0" err="1" smtClean="0"/>
              <a:t>Grasshoper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ascapement</a:t>
            </a:r>
            <a:r>
              <a:rPr lang="pl-PL" baseline="0" dirty="0" smtClean="0"/>
              <a:t>”. </a:t>
            </a:r>
            <a:r>
              <a:rPr lang="pl-PL" baseline="0" dirty="0" err="1" smtClean="0"/>
              <a:t>Poczatkowo</a:t>
            </a:r>
            <a:r>
              <a:rPr lang="pl-PL" baseline="0" dirty="0" smtClean="0"/>
              <a:t> Koszt zegara = 1/3 ceny statku. Zegary </a:t>
            </a:r>
            <a:r>
              <a:rPr lang="pl-PL" baseline="0" dirty="0" err="1" smtClean="0"/>
              <a:t>wahdlowe</a:t>
            </a:r>
            <a:r>
              <a:rPr lang="pl-PL" baseline="0" dirty="0" smtClean="0"/>
              <a:t> się nie </a:t>
            </a:r>
            <a:r>
              <a:rPr lang="pl-PL" baseline="0" dirty="0" err="1" smtClean="0"/>
              <a:t>nadawaly</a:t>
            </a:r>
            <a:r>
              <a:rPr lang="pl-PL" baseline="0" dirty="0" smtClean="0"/>
              <a:t>. Kluczowy mechanizm zapadkowy i </a:t>
            </a:r>
            <a:r>
              <a:rPr lang="pl-PL" baseline="0" dirty="0" err="1" smtClean="0"/>
              <a:t>sprezyna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7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co nam lepsze zegary?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2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9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Kontrola nad pojedynczymi atomami…., chłodzenie, </a:t>
            </a:r>
            <a:r>
              <a:rPr lang="pl-PL" dirty="0" err="1" smtClean="0"/>
              <a:t>pulapkowanie</a:t>
            </a:r>
            <a:r>
              <a:rPr lang="pl-PL" dirty="0" smtClean="0"/>
              <a:t> unikanie kolizji, przejścia optyczne -&gt; </a:t>
            </a:r>
            <a:r>
              <a:rPr lang="pl-PL" dirty="0" err="1" smtClean="0"/>
              <a:t>grzebien</a:t>
            </a:r>
            <a:r>
              <a:rPr lang="pl-PL" dirty="0" smtClean="0"/>
              <a:t> </a:t>
            </a:r>
            <a:r>
              <a:rPr lang="pl-PL" dirty="0" err="1" smtClean="0"/>
              <a:t>czestosci</a:t>
            </a:r>
            <a:r>
              <a:rPr lang="pl-PL" dirty="0" smtClean="0"/>
              <a:t>…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6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Można schłodzić do 100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pozniej</a:t>
            </a:r>
            <a:r>
              <a:rPr lang="pl-PL" baseline="0" dirty="0" smtClean="0"/>
              <a:t> lepszymi metodami do  kilku </a:t>
            </a:r>
            <a:r>
              <a:rPr lang="pl-PL" baseline="0" dirty="0" err="1" smtClean="0"/>
              <a:t>mK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534E-A87C-4E0D-9BDE-CD8FC0812B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0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Jony</a:t>
            </a:r>
            <a:r>
              <a:rPr lang="pl-PL" baseline="0" dirty="0" smtClean="0"/>
              <a:t> które maja dobre </a:t>
            </a:r>
            <a:r>
              <a:rPr lang="pl-PL" baseline="0" dirty="0" err="1" smtClean="0"/>
              <a:t>przejsce</a:t>
            </a:r>
            <a:r>
              <a:rPr lang="pl-PL" baseline="0" dirty="0" smtClean="0"/>
              <a:t> zegarowe nie koniecznie </a:t>
            </a:r>
            <a:r>
              <a:rPr lang="pl-PL" baseline="0" dirty="0" err="1" smtClean="0"/>
              <a:t>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latwe</a:t>
            </a:r>
            <a:r>
              <a:rPr lang="pl-PL" baseline="0" dirty="0" smtClean="0"/>
              <a:t> do odczytu… - przeniesienie stanu na inny jon </a:t>
            </a:r>
            <a:r>
              <a:rPr lang="pl-PL" baseline="0" dirty="0" err="1" smtClean="0"/>
              <a:t>latwy</a:t>
            </a:r>
            <a:r>
              <a:rPr lang="pl-PL" baseline="0" dirty="0" smtClean="0"/>
              <a:t> do odczytu…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9/30/2017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tags" Target="../tags/tag3.xml"/><Relationship Id="rId21" Type="http://schemas.openxmlformats.org/officeDocument/2006/relationships/image" Target="../media/image27.png"/><Relationship Id="rId7" Type="http://schemas.openxmlformats.org/officeDocument/2006/relationships/tags" Target="../tags/tag7.xml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tags" Target="../tags/tag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5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3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14.xml"/><Relationship Id="rId10" Type="http://schemas.openxmlformats.org/officeDocument/2006/relationships/image" Target="../media/image35.jpeg"/><Relationship Id="rId4" Type="http://schemas.openxmlformats.org/officeDocument/2006/relationships/tags" Target="../tags/tag13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7.xml"/><Relationship Id="rId7" Type="http://schemas.openxmlformats.org/officeDocument/2006/relationships/image" Target="../media/image4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2.png"/><Relationship Id="rId4" Type="http://schemas.openxmlformats.org/officeDocument/2006/relationships/tags" Target="../tags/tag18.xm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3.xml"/><Relationship Id="rId7" Type="http://schemas.openxmlformats.org/officeDocument/2006/relationships/image" Target="../media/image3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756592" y="-858573"/>
            <a:ext cx="7772400" cy="1829761"/>
          </a:xfrm>
        </p:spPr>
        <p:txBody>
          <a:bodyPr/>
          <a:lstStyle/>
          <a:p>
            <a:r>
              <a:rPr lang="pl-PL" dirty="0" smtClean="0"/>
              <a:t>Zegary Atomowe	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2162" y="1005160"/>
            <a:ext cx="7772400" cy="1199704"/>
          </a:xfrm>
        </p:spPr>
        <p:txBody>
          <a:bodyPr/>
          <a:lstStyle/>
          <a:p>
            <a:r>
              <a:rPr lang="pl-PL" dirty="0"/>
              <a:t>u</a:t>
            </a:r>
            <a:r>
              <a:rPr lang="pl-PL" dirty="0" smtClean="0"/>
              <a:t> progu technologicznej rewolucji kwantowej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3388295" y="6431865"/>
            <a:ext cx="5743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Rafał </a:t>
            </a:r>
            <a:r>
              <a:rPr lang="pl-PL" dirty="0" err="1" smtClean="0"/>
              <a:t>Demkowicz-Dobrzański</a:t>
            </a:r>
            <a:r>
              <a:rPr lang="pl-PL" dirty="0" smtClean="0"/>
              <a:t>,, Wydział Fizyki UW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62" y="2034395"/>
            <a:ext cx="3309604" cy="2479576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4716016" y="1700808"/>
            <a:ext cx="4086698" cy="3040435"/>
            <a:chOff x="5003267" y="1885207"/>
            <a:chExt cx="3817205" cy="2839937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 rotWithShape="1">
            <a:blip r:embed="rId4"/>
            <a:srcRect l="25654" t="21042" r="-2140" b="4038"/>
            <a:stretch/>
          </p:blipFill>
          <p:spPr>
            <a:xfrm>
              <a:off x="5291299" y="2111254"/>
              <a:ext cx="3449018" cy="2402717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8244408" y="3861048"/>
              <a:ext cx="576064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003267" y="2022918"/>
              <a:ext cx="360821" cy="1622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110888" y="1885207"/>
              <a:ext cx="360821" cy="1622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5291299" y="1885207"/>
              <a:ext cx="464187" cy="1051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3704" y="125547"/>
            <a:ext cx="8229600" cy="1143000"/>
          </a:xfrm>
        </p:spPr>
        <p:txBody>
          <a:bodyPr/>
          <a:lstStyle/>
          <a:p>
            <a:r>
              <a:rPr lang="pl-PL" dirty="0" smtClean="0"/>
              <a:t>Wzorzec sekundy</a:t>
            </a:r>
            <a:endParaRPr lang="en-GB" dirty="0"/>
          </a:p>
        </p:txBody>
      </p:sp>
      <p:grpSp>
        <p:nvGrpSpPr>
          <p:cNvPr id="14" name="Grupa 13"/>
          <p:cNvGrpSpPr/>
          <p:nvPr/>
        </p:nvGrpSpPr>
        <p:grpSpPr>
          <a:xfrm>
            <a:off x="611560" y="1286542"/>
            <a:ext cx="6643590" cy="1902076"/>
            <a:chOff x="611560" y="1286542"/>
            <a:chExt cx="6643590" cy="1902076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1340768"/>
              <a:ext cx="2466975" cy="1847850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3232895" y="1286542"/>
              <a:ext cx="31357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b="1" dirty="0" smtClean="0"/>
                <a:t>Przed rokiem 1956 </a:t>
              </a:r>
              <a:endParaRPr lang="pl-PL" sz="2400" b="1" dirty="0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3232895" y="1863536"/>
              <a:ext cx="40222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smtClean="0"/>
                <a:t>1</a:t>
              </a:r>
              <a:r>
                <a:rPr lang="pl-PL" sz="1600" i="1" dirty="0" smtClean="0"/>
                <a:t>s</a:t>
              </a:r>
              <a:r>
                <a:rPr lang="pl-PL" sz="1600" dirty="0" smtClean="0"/>
                <a:t> = 1/86400 część dnia słonecznego</a:t>
              </a:r>
              <a:endParaRPr lang="pl-PL" sz="1600" dirty="0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3232895" y="2416710"/>
            <a:ext cx="5450409" cy="829071"/>
            <a:chOff x="3232895" y="2416710"/>
            <a:chExt cx="5450409" cy="829071"/>
          </a:xfrm>
        </p:grpSpPr>
        <p:sp>
          <p:nvSpPr>
            <p:cNvPr id="8" name="Prostokąt 7"/>
            <p:cNvSpPr/>
            <p:nvPr/>
          </p:nvSpPr>
          <p:spPr>
            <a:xfrm>
              <a:off x="3232895" y="2416710"/>
              <a:ext cx="33666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b="1" dirty="0" smtClean="0"/>
                <a:t>Miedzy 1956 </a:t>
              </a:r>
              <a:r>
                <a:rPr lang="pl-PL" sz="2400" b="1" dirty="0"/>
                <a:t>a</a:t>
              </a:r>
              <a:r>
                <a:rPr lang="pl-PL" sz="2400" b="1" dirty="0" smtClean="0"/>
                <a:t> 1967 </a:t>
              </a:r>
              <a:endParaRPr lang="pl-PL" sz="2400" b="1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3253612" y="2907227"/>
              <a:ext cx="54296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smtClean="0"/>
                <a:t>1</a:t>
              </a:r>
              <a:r>
                <a:rPr lang="pl-PL" sz="1600" i="1" dirty="0" smtClean="0"/>
                <a:t>s</a:t>
              </a:r>
              <a:r>
                <a:rPr lang="pl-PL" sz="1600" dirty="0" smtClean="0"/>
                <a:t> </a:t>
              </a:r>
              <a:r>
                <a:rPr lang="pl-PL" sz="1600" dirty="0"/>
                <a:t>= </a:t>
              </a:r>
              <a:r>
                <a:rPr lang="pl-PL" sz="1600" dirty="0" smtClean="0"/>
                <a:t>1/31,556,925.9747 część roku zwrotnikowego</a:t>
              </a:r>
              <a:endParaRPr lang="pl-PL" sz="1600" dirty="0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558768" y="3573016"/>
            <a:ext cx="7852381" cy="2386317"/>
            <a:chOff x="558768" y="3573016"/>
            <a:chExt cx="7852381" cy="2386317"/>
          </a:xfrm>
        </p:grpSpPr>
        <p:sp>
          <p:nvSpPr>
            <p:cNvPr id="11" name="Prostokąt 10"/>
            <p:cNvSpPr/>
            <p:nvPr/>
          </p:nvSpPr>
          <p:spPr>
            <a:xfrm>
              <a:off x="581959" y="3573016"/>
              <a:ext cx="22076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b="1" dirty="0" smtClean="0"/>
                <a:t>Po roku 1967</a:t>
              </a:r>
              <a:endParaRPr lang="pl-PL" sz="2400" b="1" dirty="0"/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3809589"/>
              <a:ext cx="2759029" cy="2149744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558768" y="4221088"/>
              <a:ext cx="470202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smtClean="0"/>
                <a:t>1</a:t>
              </a:r>
              <a:r>
                <a:rPr lang="pl-PL" sz="1600" i="1" dirty="0" smtClean="0"/>
                <a:t>s</a:t>
              </a:r>
              <a:r>
                <a:rPr lang="pl-PL" sz="1600" dirty="0" smtClean="0"/>
                <a:t>  = czas </a:t>
              </a:r>
              <a:r>
                <a:rPr lang="en-GB" sz="1600" i="1" dirty="0" smtClean="0"/>
                <a:t>9 </a:t>
              </a:r>
              <a:r>
                <a:rPr lang="en-GB" sz="1600" i="1" dirty="0"/>
                <a:t>192 631 </a:t>
              </a:r>
              <a:r>
                <a:rPr lang="en-GB" sz="1600" i="1" dirty="0" smtClean="0"/>
                <a:t>770</a:t>
              </a:r>
              <a:r>
                <a:rPr lang="pl-PL" sz="1600" i="1" dirty="0" smtClean="0"/>
                <a:t> </a:t>
              </a:r>
              <a:r>
                <a:rPr lang="pl-PL" sz="1600" dirty="0" smtClean="0"/>
                <a:t>oscylacji promieniowania związanego z przejściem </a:t>
              </a:r>
              <a:r>
                <a:rPr lang="pl-PL" sz="1600" dirty="0" err="1" smtClean="0"/>
                <a:t>nadsubtelnym</a:t>
              </a:r>
              <a:r>
                <a:rPr lang="pl-PL" sz="1600" dirty="0" smtClean="0"/>
                <a:t> w atomie  </a:t>
              </a:r>
              <a:r>
                <a:rPr lang="pl-PL" sz="1600" baseline="30000" dirty="0" smtClean="0"/>
                <a:t>133</a:t>
              </a:r>
              <a:r>
                <a:rPr lang="pl-PL" sz="1600" i="1" dirty="0" smtClean="0"/>
                <a:t>Cs</a:t>
              </a:r>
              <a:endParaRPr lang="pl-PL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240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Zegar Atomowy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2323601" cy="3312368"/>
          </a:xfrm>
          <a:prstGeom prst="rect">
            <a:avLst/>
          </a:prstGeom>
        </p:spPr>
      </p:pic>
      <p:grpSp>
        <p:nvGrpSpPr>
          <p:cNvPr id="25" name="Grupa 24"/>
          <p:cNvGrpSpPr/>
          <p:nvPr/>
        </p:nvGrpSpPr>
        <p:grpSpPr>
          <a:xfrm>
            <a:off x="3075618" y="2924944"/>
            <a:ext cx="7200800" cy="3244339"/>
            <a:chOff x="3075618" y="2924944"/>
            <a:chExt cx="7200800" cy="3244339"/>
          </a:xfrm>
        </p:grpSpPr>
        <p:grpSp>
          <p:nvGrpSpPr>
            <p:cNvPr id="21" name="Grupa 20"/>
            <p:cNvGrpSpPr/>
            <p:nvPr/>
          </p:nvGrpSpPr>
          <p:grpSpPr>
            <a:xfrm>
              <a:off x="3075618" y="2924944"/>
              <a:ext cx="7200800" cy="3244339"/>
              <a:chOff x="3059832" y="3068960"/>
              <a:chExt cx="7200800" cy="3244339"/>
            </a:xfrm>
          </p:grpSpPr>
          <p:cxnSp>
            <p:nvCxnSpPr>
              <p:cNvPr id="6" name="Łącznik prosty ze strzałką 5"/>
              <p:cNvCxnSpPr/>
              <p:nvPr/>
            </p:nvCxnSpPr>
            <p:spPr>
              <a:xfrm>
                <a:off x="3059832" y="3068960"/>
                <a:ext cx="864096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upa 19"/>
              <p:cNvGrpSpPr/>
              <p:nvPr/>
            </p:nvGrpSpPr>
            <p:grpSpPr>
              <a:xfrm>
                <a:off x="3635896" y="3783972"/>
                <a:ext cx="6624736" cy="2529327"/>
                <a:chOff x="3635896" y="3783972"/>
                <a:chExt cx="6624736" cy="2529327"/>
              </a:xfrm>
            </p:grpSpPr>
            <p:pic>
              <p:nvPicPr>
                <p:cNvPr id="11" name="Obraz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5896" y="3783972"/>
                  <a:ext cx="5686425" cy="1809750"/>
                </a:xfrm>
                <a:prstGeom prst="rect">
                  <a:avLst/>
                </a:prstGeom>
              </p:spPr>
            </p:pic>
            <p:sp>
              <p:nvSpPr>
                <p:cNvPr id="13" name="pole tekstowe 12"/>
                <p:cNvSpPr txBox="1"/>
                <p:nvPr/>
              </p:nvSpPr>
              <p:spPr>
                <a:xfrm>
                  <a:off x="5508104" y="5851634"/>
                  <a:ext cx="47525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dirty="0" smtClean="0"/>
                    <a:t>Oscylator</a:t>
                  </a:r>
                  <a:endParaRPr lang="en-US" sz="2400" dirty="0"/>
                </a:p>
              </p:txBody>
            </p:sp>
          </p:grpSp>
        </p:grpSp>
        <p:sp>
          <p:nvSpPr>
            <p:cNvPr id="14" name="Prostokąt 13"/>
            <p:cNvSpPr/>
            <p:nvPr/>
          </p:nvSpPr>
          <p:spPr>
            <a:xfrm>
              <a:off x="3795698" y="5137202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3762159" y="5132115"/>
              <a:ext cx="475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/>
                <a:t>Atom Cezu</a:t>
              </a:r>
              <a:endParaRPr lang="en-US" sz="1600" dirty="0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3939714" y="3796755"/>
              <a:ext cx="792088" cy="288032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5076056" y="1106711"/>
            <a:ext cx="5200362" cy="2569534"/>
            <a:chOff x="5076056" y="1106711"/>
            <a:chExt cx="5200362" cy="2569534"/>
          </a:xfrm>
        </p:grpSpPr>
        <p:pic>
          <p:nvPicPr>
            <p:cNvPr id="17" name="Picture 2" descr="http://www.e-opthos.com/GMP.7.15.10%20004.cro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1844824"/>
              <a:ext cx="2249996" cy="1477610"/>
            </a:xfrm>
            <a:prstGeom prst="rect">
              <a:avLst/>
            </a:prstGeom>
            <a:noFill/>
          </p:spPr>
        </p:pic>
        <p:sp>
          <p:nvSpPr>
            <p:cNvPr id="18" name="pole tekstowe 17"/>
            <p:cNvSpPr txBox="1"/>
            <p:nvPr/>
          </p:nvSpPr>
          <p:spPr>
            <a:xfrm>
              <a:off x="5220072" y="3337691"/>
              <a:ext cx="475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/>
                <a:t>Generator mikrofal</a:t>
              </a:r>
              <a:endParaRPr lang="en-US" sz="1600" dirty="0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5523890" y="1106711"/>
              <a:ext cx="475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Licznik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98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 1" descr="http://tf.nist.gov/images/nistf1-comp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838" y="902567"/>
            <a:ext cx="2390775" cy="4038601"/>
          </a:xfrm>
          <a:prstGeom prst="rect">
            <a:avLst/>
          </a:prstGeom>
          <a:noFill/>
        </p:spPr>
      </p:pic>
      <p:sp>
        <p:nvSpPr>
          <p:cNvPr id="21" name="Elipsa 20"/>
          <p:cNvSpPr/>
          <p:nvPr/>
        </p:nvSpPr>
        <p:spPr>
          <a:xfrm>
            <a:off x="1547664" y="400506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rostokąt 44"/>
          <p:cNvSpPr/>
          <p:nvPr/>
        </p:nvSpPr>
        <p:spPr>
          <a:xfrm>
            <a:off x="0" y="0"/>
            <a:ext cx="9144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37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Zegar Cezowy – wzorzec sekundy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  <p:pic>
        <p:nvPicPr>
          <p:cNvPr id="3" name="Picture 2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90" y="1772816"/>
            <a:ext cx="158627" cy="153308"/>
          </a:xfrm>
          <a:prstGeom prst="rect">
            <a:avLst/>
          </a:prstGeom>
          <a:noFill/>
          <a:ln/>
          <a:effectLst/>
        </p:spPr>
      </p:pic>
      <p:pic>
        <p:nvPicPr>
          <p:cNvPr id="2" name="Obraz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7" y="2845986"/>
            <a:ext cx="249925" cy="187445"/>
          </a:xfrm>
          <a:prstGeom prst="rect">
            <a:avLst/>
          </a:prstGeom>
          <a:noFill/>
          <a:ln/>
          <a:effectLst/>
        </p:spPr>
      </p:pic>
      <p:grpSp>
        <p:nvGrpSpPr>
          <p:cNvPr id="36" name="Grupa 35"/>
          <p:cNvGrpSpPr/>
          <p:nvPr/>
        </p:nvGrpSpPr>
        <p:grpSpPr>
          <a:xfrm>
            <a:off x="3715470" y="2844647"/>
            <a:ext cx="3672408" cy="1465817"/>
            <a:chOff x="3715470" y="2844647"/>
            <a:chExt cx="3672408" cy="1465817"/>
          </a:xfrm>
        </p:grpSpPr>
        <p:cxnSp>
          <p:nvCxnSpPr>
            <p:cNvPr id="68" name="Łącznik prosty 67"/>
            <p:cNvCxnSpPr/>
            <p:nvPr/>
          </p:nvCxnSpPr>
          <p:spPr>
            <a:xfrm>
              <a:off x="5011614" y="3446370"/>
              <a:ext cx="86409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Łącznik prosty 47"/>
            <p:cNvCxnSpPr/>
            <p:nvPr/>
          </p:nvCxnSpPr>
          <p:spPr>
            <a:xfrm>
              <a:off x="4867598" y="4094440"/>
              <a:ext cx="936104" cy="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Prostokąt 49"/>
            <p:cNvSpPr/>
            <p:nvPr/>
          </p:nvSpPr>
          <p:spPr>
            <a:xfrm>
              <a:off x="5227638" y="3230346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51" name="Obraz 5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69471" y="333613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4" name="Łącznik prosty 53"/>
            <p:cNvCxnSpPr/>
            <p:nvPr/>
          </p:nvCxnSpPr>
          <p:spPr>
            <a:xfrm flipH="1" flipV="1">
              <a:off x="6322468" y="3840085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5" name="Obraz 2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875" y="2844647"/>
              <a:ext cx="1513259" cy="23712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5" name="Łącznik prosty 54"/>
            <p:cNvCxnSpPr/>
            <p:nvPr/>
          </p:nvCxnSpPr>
          <p:spPr>
            <a:xfrm flipV="1">
              <a:off x="6163742" y="3431403"/>
              <a:ext cx="504056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Łącznik prosty 55"/>
            <p:cNvCxnSpPr/>
            <p:nvPr/>
          </p:nvCxnSpPr>
          <p:spPr>
            <a:xfrm flipV="1">
              <a:off x="5803702" y="3806408"/>
              <a:ext cx="395695" cy="2730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Prostokąt 56"/>
            <p:cNvSpPr/>
            <p:nvPr/>
          </p:nvSpPr>
          <p:spPr>
            <a:xfrm>
              <a:off x="6034106" y="3691871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58" name="Łącznik prosty 57"/>
            <p:cNvCxnSpPr/>
            <p:nvPr/>
          </p:nvCxnSpPr>
          <p:spPr>
            <a:xfrm>
              <a:off x="5875710" y="3431403"/>
              <a:ext cx="28803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/>
            <p:cNvCxnSpPr/>
            <p:nvPr/>
          </p:nvCxnSpPr>
          <p:spPr>
            <a:xfrm flipH="1" flipV="1">
              <a:off x="4522268" y="3855050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Łącznik prosty 63"/>
            <p:cNvCxnSpPr/>
            <p:nvPr/>
          </p:nvCxnSpPr>
          <p:spPr>
            <a:xfrm flipV="1">
              <a:off x="4435550" y="3446368"/>
              <a:ext cx="576064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Łącznik prosty 64"/>
            <p:cNvCxnSpPr/>
            <p:nvPr/>
          </p:nvCxnSpPr>
          <p:spPr>
            <a:xfrm flipV="1">
              <a:off x="4147518" y="3878416"/>
              <a:ext cx="281062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Prostokąt 65"/>
            <p:cNvSpPr/>
            <p:nvPr/>
          </p:nvSpPr>
          <p:spPr>
            <a:xfrm>
              <a:off x="4219526" y="3734400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71" name="Obraz 7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3715470" y="4022432"/>
              <a:ext cx="342901" cy="25100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2" name="Schemat blokowy: opóźnienie 71"/>
            <p:cNvSpPr/>
            <p:nvPr/>
          </p:nvSpPr>
          <p:spPr>
            <a:xfrm>
              <a:off x="6811814" y="3230344"/>
              <a:ext cx="576064" cy="432048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Schemat blokowy: opóźnienie 77"/>
            <p:cNvSpPr/>
            <p:nvPr/>
          </p:nvSpPr>
          <p:spPr>
            <a:xfrm>
              <a:off x="6811814" y="3878416"/>
              <a:ext cx="576064" cy="432048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upa 59"/>
          <p:cNvGrpSpPr/>
          <p:nvPr/>
        </p:nvGrpSpPr>
        <p:grpSpPr>
          <a:xfrm>
            <a:off x="317354" y="5193317"/>
            <a:ext cx="4664394" cy="1051790"/>
            <a:chOff x="179512" y="5589241"/>
            <a:chExt cx="4664394" cy="1051790"/>
          </a:xfrm>
        </p:grpSpPr>
        <p:cxnSp>
          <p:nvCxnSpPr>
            <p:cNvPr id="61" name="Łącznik prosty 60"/>
            <p:cNvCxnSpPr/>
            <p:nvPr/>
          </p:nvCxnSpPr>
          <p:spPr>
            <a:xfrm>
              <a:off x="179512" y="6093296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Obraz 6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95536" y="5805264"/>
              <a:ext cx="514352" cy="26631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Łącznik prosty 66"/>
            <p:cNvCxnSpPr/>
            <p:nvPr/>
          </p:nvCxnSpPr>
          <p:spPr>
            <a:xfrm flipV="1">
              <a:off x="1187624" y="5805264"/>
              <a:ext cx="79208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/>
            <p:cNvCxnSpPr/>
            <p:nvPr/>
          </p:nvCxnSpPr>
          <p:spPr>
            <a:xfrm>
              <a:off x="1187624" y="6093296"/>
              <a:ext cx="79208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/>
            <p:cNvCxnSpPr/>
            <p:nvPr/>
          </p:nvCxnSpPr>
          <p:spPr>
            <a:xfrm>
              <a:off x="1977094" y="5805264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Łącznik prosty 72"/>
            <p:cNvCxnSpPr/>
            <p:nvPr/>
          </p:nvCxnSpPr>
          <p:spPr>
            <a:xfrm>
              <a:off x="1979712" y="6453336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Obraz 73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1979712" y="5589241"/>
              <a:ext cx="476633" cy="1520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" name="Obraz 74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1977094" y="6489012"/>
              <a:ext cx="476633" cy="15201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6" name="Łącznik prosty ze strzałką 75"/>
            <p:cNvCxnSpPr/>
            <p:nvPr/>
          </p:nvCxnSpPr>
          <p:spPr>
            <a:xfrm>
              <a:off x="2627784" y="5877272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Obraz 7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2807969" y="6002286"/>
              <a:ext cx="2035937" cy="26500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1" name="Prostokąt 80"/>
            <p:cNvSpPr/>
            <p:nvPr/>
          </p:nvSpPr>
          <p:spPr>
            <a:xfrm>
              <a:off x="1365473" y="5985135"/>
              <a:ext cx="13724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200" dirty="0" smtClean="0">
                  <a:solidFill>
                    <a:srgbClr val="000000"/>
                  </a:solidFill>
                  <a:latin typeface="Times New Roman"/>
                </a:rPr>
                <a:t>Przejście zegarowe</a:t>
              </a:r>
            </a:p>
          </p:txBody>
        </p:sp>
      </p:grpSp>
      <p:sp>
        <p:nvSpPr>
          <p:cNvPr id="85" name="Prostokąt 84"/>
          <p:cNvSpPr/>
          <p:nvPr/>
        </p:nvSpPr>
        <p:spPr>
          <a:xfrm>
            <a:off x="2938311" y="894290"/>
            <a:ext cx="614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/>
              <a:t>Jeśli wszystkie atomy będą na końcu w stanie F=4, to znaczy że </a:t>
            </a:r>
            <a:r>
              <a:rPr lang="pl-PL" sz="1600" i="1" dirty="0" smtClean="0">
                <a:sym typeface="Symbol" panose="05050102010706020507" pitchFamily="18" charset="2"/>
              </a:rPr>
              <a:t></a:t>
            </a:r>
            <a:r>
              <a:rPr lang="pl-PL" sz="1600" baseline="-25000" dirty="0" smtClean="0">
                <a:sym typeface="Symbol" panose="05050102010706020507" pitchFamily="18" charset="2"/>
              </a:rPr>
              <a:t>0</a:t>
            </a:r>
            <a:r>
              <a:rPr lang="pl-PL" sz="1600" dirty="0" smtClean="0">
                <a:sym typeface="Symbol" panose="05050102010706020507" pitchFamily="18" charset="2"/>
              </a:rPr>
              <a:t> =</a:t>
            </a:r>
            <a:r>
              <a:rPr lang="pl-PL" sz="1600" dirty="0">
                <a:sym typeface="Symbol" panose="05050102010706020507" pitchFamily="18" charset="2"/>
              </a:rPr>
              <a:t> </a:t>
            </a:r>
            <a:r>
              <a:rPr lang="pl-PL" sz="1600" i="1" dirty="0">
                <a:sym typeface="Symbol" panose="05050102010706020507" pitchFamily="18" charset="2"/>
              </a:rPr>
              <a:t></a:t>
            </a:r>
            <a:r>
              <a:rPr lang="pl-PL" sz="1600" dirty="0" smtClean="0">
                <a:sym typeface="Symbol" panose="05050102010706020507" pitchFamily="18" charset="2"/>
              </a:rPr>
              <a:t>  </a:t>
            </a:r>
            <a:r>
              <a:rPr lang="pl-PL" sz="1600" dirty="0" smtClean="0"/>
              <a:t> </a:t>
            </a:r>
            <a:endParaRPr lang="pl-PL" sz="1600" dirty="0"/>
          </a:p>
        </p:txBody>
      </p:sp>
      <p:sp>
        <p:nvSpPr>
          <p:cNvPr id="88" name="Prostokąt 87"/>
          <p:cNvSpPr/>
          <p:nvPr/>
        </p:nvSpPr>
        <p:spPr>
          <a:xfrm>
            <a:off x="2916613" y="1861604"/>
            <a:ext cx="614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/>
              <a:t>W sytuacji,  gdy </a:t>
            </a:r>
            <a:r>
              <a:rPr lang="pl-PL" sz="1600" i="1" dirty="0">
                <a:sym typeface="Symbol" panose="05050102010706020507" pitchFamily="18" charset="2"/>
              </a:rPr>
              <a:t></a:t>
            </a:r>
            <a:r>
              <a:rPr lang="pl-PL" sz="1600" baseline="-25000" dirty="0">
                <a:sym typeface="Symbol" panose="05050102010706020507" pitchFamily="18" charset="2"/>
              </a:rPr>
              <a:t>0</a:t>
            </a:r>
            <a:r>
              <a:rPr lang="pl-PL" sz="1600" dirty="0">
                <a:sym typeface="Symbol" panose="05050102010706020507" pitchFamily="18" charset="2"/>
              </a:rPr>
              <a:t> </a:t>
            </a:r>
            <a:r>
              <a:rPr lang="pl-PL" sz="1600" dirty="0" smtClean="0">
                <a:sym typeface="Symbol" panose="05050102010706020507" pitchFamily="18" charset="2"/>
              </a:rPr>
              <a:t>≠ </a:t>
            </a:r>
            <a:r>
              <a:rPr lang="pl-PL" sz="1600" i="1" dirty="0" smtClean="0">
                <a:sym typeface="Symbol" panose="05050102010706020507" pitchFamily="18" charset="2"/>
              </a:rPr>
              <a:t> </a:t>
            </a:r>
            <a:r>
              <a:rPr lang="pl-PL" sz="1600" dirty="0" smtClean="0">
                <a:sym typeface="Symbol" panose="05050102010706020507" pitchFamily="18" charset="2"/>
              </a:rPr>
              <a:t>część atomów będzie w stanie F=4, część F=3 analogicznie jak w interferometrze  </a:t>
            </a:r>
            <a:r>
              <a:rPr lang="pl-PL" sz="1600" dirty="0" smtClean="0"/>
              <a:t> </a:t>
            </a:r>
            <a:endParaRPr lang="pl-PL" sz="1600" dirty="0"/>
          </a:p>
        </p:txBody>
      </p:sp>
      <p:sp>
        <p:nvSpPr>
          <p:cNvPr id="34" name="Prostokąt 33"/>
          <p:cNvSpPr/>
          <p:nvPr/>
        </p:nvSpPr>
        <p:spPr>
          <a:xfrm>
            <a:off x="3501756" y="4675135"/>
            <a:ext cx="4459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2800" b="1" dirty="0" smtClean="0">
                <a:solidFill>
                  <a:srgbClr val="464646"/>
                </a:solidFill>
              </a:rPr>
              <a:t>Interferometria Ramseya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4646191" y="6292171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niedokładność </a:t>
            </a:r>
            <a:r>
              <a:rPr lang="pl-PL" dirty="0" smtClean="0"/>
              <a:t>1s/ 30 mln lat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5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1214E-6 L 0.00382 -0.228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22821 C 0.00434 -0.24925 0.00434 -0.27052 0.00538 -0.29156 C 0.00573 -0.29734 0.00903 -0.30705 0.01024 -0.3126 C 0.01111 -0.31676 0.01337 -0.32532 0.01337 -0.32509 C 0.01285 -0.33804 0.01267 -0.35075 0.01181 -0.36347 C 0.01163 -0.36624 0.01042 -0.36902 0.01024 -0.37179 C 0.00885 -0.38729 0.01111 -0.40809 0.00226 -0.42058 C 0.00122 -0.41642 0.00017 -0.41202 -0.00087 -0.40786 C -0.00139 -0.40578 -0.00243 -0.40139 -0.00243 -0.40116 C -0.00851 -0.32809 0.00069 -0.25665 0.00069 -0.18382 " pathEditMode="relative" rAng="0" ptsTypes="fffffffff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18382 L 0.00069 -0.12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85" grpId="0"/>
      <p:bldP spid="88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pl-PL" dirty="0" smtClean="0"/>
              <a:t>Atomowe zegary optyczne</a:t>
            </a:r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1337570" y="5517232"/>
            <a:ext cx="8075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2800" b="1" dirty="0" smtClean="0">
                <a:solidFill>
                  <a:srgbClr val="464646"/>
                </a:solidFill>
              </a:rPr>
              <a:t>Przejście optyczne na częstości 10</a:t>
            </a:r>
            <a:r>
              <a:rPr lang="pl-PL" sz="2800" b="1" baseline="30000" dirty="0" smtClean="0">
                <a:solidFill>
                  <a:srgbClr val="464646"/>
                </a:solidFill>
              </a:rPr>
              <a:t>15</a:t>
            </a:r>
            <a:r>
              <a:rPr lang="pl-PL" sz="2800" b="1" dirty="0" smtClean="0">
                <a:solidFill>
                  <a:srgbClr val="464646"/>
                </a:solidFill>
              </a:rPr>
              <a:t>Hz zamiast 10</a:t>
            </a:r>
            <a:r>
              <a:rPr lang="pl-PL" sz="2800" b="1" baseline="30000" dirty="0" smtClean="0">
                <a:solidFill>
                  <a:srgbClr val="464646"/>
                </a:solidFill>
              </a:rPr>
              <a:t>9</a:t>
            </a:r>
            <a:r>
              <a:rPr lang="pl-PL" sz="2800" b="1" dirty="0" smtClean="0">
                <a:solidFill>
                  <a:srgbClr val="464646"/>
                </a:solidFill>
              </a:rPr>
              <a:t>Hz dla zegara cezowego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20" y="1484784"/>
            <a:ext cx="507599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72008" y="-28150"/>
            <a:ext cx="9144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Technologie kwantowe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774305" y="724105"/>
            <a:ext cx="8640452" cy="2281450"/>
            <a:chOff x="539552" y="764704"/>
            <a:chExt cx="8640452" cy="2281450"/>
          </a:xfrm>
        </p:grpSpPr>
        <p:sp>
          <p:nvSpPr>
            <p:cNvPr id="11" name="Prostokąt 10"/>
            <p:cNvSpPr/>
            <p:nvPr/>
          </p:nvSpPr>
          <p:spPr>
            <a:xfrm>
              <a:off x="755068" y="2676822"/>
              <a:ext cx="84249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/>
                <a:t>Komputery kwantowe</a:t>
              </a:r>
            </a:p>
          </p:txBody>
        </p:sp>
        <p:pic>
          <p:nvPicPr>
            <p:cNvPr id="12" name="Picture 8" descr="http://russia-ic.com/img/news/news_8072_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764704"/>
              <a:ext cx="2814428" cy="1872208"/>
            </a:xfrm>
            <a:prstGeom prst="rect">
              <a:avLst/>
            </a:prstGeom>
            <a:noFill/>
          </p:spPr>
        </p:pic>
      </p:grpSp>
      <p:grpSp>
        <p:nvGrpSpPr>
          <p:cNvPr id="13" name="Grupa 12"/>
          <p:cNvGrpSpPr/>
          <p:nvPr/>
        </p:nvGrpSpPr>
        <p:grpSpPr>
          <a:xfrm>
            <a:off x="774305" y="3186625"/>
            <a:ext cx="5004048" cy="2289427"/>
            <a:chOff x="4499992" y="764704"/>
            <a:chExt cx="5004048" cy="2289427"/>
          </a:xfrm>
        </p:grpSpPr>
        <p:sp>
          <p:nvSpPr>
            <p:cNvPr id="14" name="Prostokąt 13"/>
            <p:cNvSpPr/>
            <p:nvPr/>
          </p:nvSpPr>
          <p:spPr>
            <a:xfrm>
              <a:off x="4932040" y="2684799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l-PL" dirty="0" smtClean="0"/>
                <a:t>Symulatory kwantowe</a:t>
              </a:r>
            </a:p>
          </p:txBody>
        </p:sp>
        <p:pic>
          <p:nvPicPr>
            <p:cNvPr id="15" name="Picture 10" descr="http://muellergroup.lassp.cornell.edu/aspen/Quantum_Simulation/Overview_files/shapeimage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764704"/>
              <a:ext cx="3168352" cy="1809829"/>
            </a:xfrm>
            <a:prstGeom prst="rect">
              <a:avLst/>
            </a:prstGeom>
            <a:noFill/>
          </p:spPr>
        </p:pic>
      </p:grpSp>
      <p:sp>
        <p:nvSpPr>
          <p:cNvPr id="16" name="Prostokąt 15"/>
          <p:cNvSpPr/>
          <p:nvPr/>
        </p:nvSpPr>
        <p:spPr>
          <a:xfrm>
            <a:off x="144016" y="56612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prstClr val="black"/>
                </a:solidFill>
              </a:rPr>
              <a:t>Coraz większa kontrola nad pojedynczymi atomami</a:t>
            </a: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716016" y="2636223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Kryptografia kwantowa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05" y="720868"/>
            <a:ext cx="2609850" cy="1752600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4931532" y="510525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Teleportacja kwantowa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3196742"/>
            <a:ext cx="3329742" cy="1799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Pułapkowanie</a:t>
            </a:r>
            <a:r>
              <a:rPr lang="pl-PL" dirty="0" smtClean="0"/>
              <a:t> i chłodzenie pojedynczych jonów</a:t>
            </a:r>
            <a:endParaRPr lang="en-US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5940152" y="3284984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427984" y="13407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Stan podstawowy i wzbudzony jonu</a:t>
            </a:r>
            <a:endParaRPr lang="en-US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5940152" y="1988840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6804248" y="1988840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876256" y="2564904"/>
            <a:ext cx="347781" cy="222352"/>
          </a:xfrm>
          <a:prstGeom prst="rect">
            <a:avLst/>
          </a:prstGeom>
          <a:noFill/>
          <a:ln/>
          <a:effectLst/>
        </p:spPr>
      </p:pic>
      <p:cxnSp>
        <p:nvCxnSpPr>
          <p:cNvPr id="20" name="Łącznik prosty ze strzałką 19"/>
          <p:cNvCxnSpPr/>
          <p:nvPr/>
        </p:nvCxnSpPr>
        <p:spPr>
          <a:xfrm flipV="1">
            <a:off x="6156176" y="2276872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179512" y="2852936"/>
            <a:ext cx="13681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Obraz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043608" y="3068960"/>
            <a:ext cx="221947" cy="157450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868144" y="2564904"/>
            <a:ext cx="221947" cy="157450"/>
          </a:xfrm>
          <a:prstGeom prst="rect">
            <a:avLst/>
          </a:prstGeom>
          <a:noFill/>
          <a:ln/>
          <a:effectLst/>
        </p:spPr>
      </p:pic>
      <p:sp>
        <p:nvSpPr>
          <p:cNvPr id="25" name="pole tekstowe 24"/>
          <p:cNvSpPr txBox="1"/>
          <p:nvPr/>
        </p:nvSpPr>
        <p:spPr>
          <a:xfrm>
            <a:off x="4716016" y="3573016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Częstotliwość światła laserowego mniejsza niż rezonansowa</a:t>
            </a:r>
            <a:endParaRPr lang="en-US" dirty="0"/>
          </a:p>
        </p:txBody>
      </p:sp>
      <p:pic>
        <p:nvPicPr>
          <p:cNvPr id="63492" name="Picture 4" descr="http://saaubi.people.wm.edu/ResearchGroup/Research/UltraCold_Research/Apparatus_UltraCold/DopplerCooling_LabFrame1.jpg"/>
          <p:cNvPicPr>
            <a:picLocks noChangeAspect="1" noChangeArrowheads="1"/>
          </p:cNvPicPr>
          <p:nvPr/>
        </p:nvPicPr>
        <p:blipFill>
          <a:blip r:embed="rId10" cstate="print"/>
          <a:srcRect t="28346" b="4724"/>
          <a:stretch>
            <a:fillRect/>
          </a:stretch>
        </p:blipFill>
        <p:spPr bwMode="auto">
          <a:xfrm>
            <a:off x="2483768" y="5085184"/>
            <a:ext cx="6372225" cy="1160236"/>
          </a:xfrm>
          <a:prstGeom prst="rect">
            <a:avLst/>
          </a:prstGeom>
          <a:noFill/>
        </p:spPr>
      </p:pic>
      <p:sp>
        <p:nvSpPr>
          <p:cNvPr id="27" name="pole tekstowe 26"/>
          <p:cNvSpPr txBox="1"/>
          <p:nvPr/>
        </p:nvSpPr>
        <p:spPr>
          <a:xfrm>
            <a:off x="2843808" y="6211669"/>
            <a:ext cx="651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Dzięki efektowi Dopplera będzie </a:t>
            </a:r>
            <a:r>
              <a:rPr lang="pl-PL" dirty="0" err="1" smtClean="0"/>
              <a:t>częsciej</a:t>
            </a:r>
            <a:r>
              <a:rPr lang="pl-PL" dirty="0" smtClean="0"/>
              <a:t> pochłaniał fotony z przodu – będzie hamował (T ~ </a:t>
            </a:r>
            <a:r>
              <a:rPr lang="pl-PL" dirty="0" err="1" smtClean="0"/>
              <a:t>mK</a:t>
            </a:r>
            <a:r>
              <a:rPr lang="pl-PL" dirty="0" smtClean="0"/>
              <a:t>)</a:t>
            </a:r>
            <a:endParaRPr lang="en-US" dirty="0"/>
          </a:p>
        </p:txBody>
      </p:sp>
      <p:pic>
        <p:nvPicPr>
          <p:cNvPr id="21" name="Obraz 2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236296" y="3212976"/>
            <a:ext cx="347148" cy="316796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236296" y="1844824"/>
            <a:ext cx="346516" cy="31622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6530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131840" y="5877272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dzięki temu można splątać ich stany wewnętrzne! :</a:t>
            </a:r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19825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Komputery kwantowe na </a:t>
            </a:r>
            <a:r>
              <a:rPr lang="pl-PL" dirty="0" smtClean="0"/>
              <a:t> pojedynczych </a:t>
            </a:r>
            <a:r>
              <a:rPr lang="pl-PL" dirty="0"/>
              <a:t>jonach</a:t>
            </a:r>
            <a:endParaRPr lang="en-US" dirty="0"/>
          </a:p>
        </p:txBody>
      </p:sp>
      <p:pic>
        <p:nvPicPr>
          <p:cNvPr id="4" name="Picture 2" descr="blade_lintrap_d"/>
          <p:cNvPicPr>
            <a:picLocks noChangeAspect="1" noChangeArrowheads="1"/>
          </p:cNvPicPr>
          <p:nvPr/>
        </p:nvPicPr>
        <p:blipFill>
          <a:blip r:embed="rId2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1436664" y="1319092"/>
            <a:ext cx="5328591" cy="39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entofmass7mov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21088"/>
            <a:ext cx="2807062" cy="903005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595982" y="5113838"/>
            <a:ext cx="2305005" cy="91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pole tekstowe 11"/>
          <p:cNvSpPr txBox="1"/>
          <p:nvPr/>
        </p:nvSpPr>
        <p:spPr>
          <a:xfrm>
            <a:off x="1007096" y="55172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drgania jonów skorelowane dzięki odpychaniu elektrostatycznemu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19825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Bramki kwantowe w zastosowaniu do zegarów atomowych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14706" r="81928" b="15442"/>
          <a:stretch/>
        </p:blipFill>
        <p:spPr>
          <a:xfrm>
            <a:off x="6608841" y="1731109"/>
            <a:ext cx="1326236" cy="2964528"/>
          </a:xfrm>
          <a:prstGeom prst="rect">
            <a:avLst/>
          </a:prstGeom>
        </p:spPr>
      </p:pic>
      <p:pic>
        <p:nvPicPr>
          <p:cNvPr id="11" name="Obraz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624000" y="2983921"/>
            <a:ext cx="347781" cy="222352"/>
          </a:xfrm>
          <a:prstGeom prst="rect">
            <a:avLst/>
          </a:prstGeom>
          <a:noFill/>
          <a:ln/>
          <a:effectLst/>
        </p:spPr>
      </p:pic>
      <p:pic>
        <p:nvPicPr>
          <p:cNvPr id="5" name="Obraz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70" y="2024201"/>
            <a:ext cx="120381" cy="111238"/>
          </a:xfrm>
          <a:prstGeom prst="rect">
            <a:avLst/>
          </a:prstGeom>
          <a:noFill/>
          <a:ln/>
          <a:effectLst/>
        </p:spPr>
      </p:pic>
      <p:sp>
        <p:nvSpPr>
          <p:cNvPr id="16" name="Rectangle 1026"/>
          <p:cNvSpPr>
            <a:spLocks noChangeArrowheads="1"/>
          </p:cNvSpPr>
          <p:nvPr/>
        </p:nvSpPr>
        <p:spPr bwMode="auto">
          <a:xfrm>
            <a:off x="755960" y="2024201"/>
            <a:ext cx="4191000" cy="2133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027"/>
          <p:cNvSpPr>
            <a:spLocks noChangeShapeType="1"/>
          </p:cNvSpPr>
          <p:nvPr/>
        </p:nvSpPr>
        <p:spPr bwMode="auto">
          <a:xfrm>
            <a:off x="3492810" y="3479939"/>
            <a:ext cx="7334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028"/>
          <p:cNvSpPr>
            <a:spLocks noChangeShapeType="1"/>
          </p:cNvSpPr>
          <p:nvPr/>
        </p:nvSpPr>
        <p:spPr bwMode="auto">
          <a:xfrm>
            <a:off x="3375335" y="3237051"/>
            <a:ext cx="958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029"/>
          <p:cNvSpPr>
            <a:spLocks noChangeShapeType="1"/>
          </p:cNvSpPr>
          <p:nvPr/>
        </p:nvSpPr>
        <p:spPr bwMode="auto">
          <a:xfrm flipV="1">
            <a:off x="3635685" y="3718064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030"/>
          <p:cNvSpPr>
            <a:spLocks noChangeShapeType="1"/>
          </p:cNvSpPr>
          <p:nvPr/>
        </p:nvSpPr>
        <p:spPr bwMode="auto">
          <a:xfrm>
            <a:off x="3288023" y="2992576"/>
            <a:ext cx="1122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2934928" y="2090653"/>
            <a:ext cx="2016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sz="1400" dirty="0" smtClean="0"/>
              <a:t>poziomy związane z  ruchem w  pułapce</a:t>
            </a:r>
            <a:endParaRPr lang="de-DE" sz="1400" dirty="0">
              <a:solidFill>
                <a:srgbClr val="0066FF"/>
              </a:solidFill>
            </a:endParaRPr>
          </a:p>
        </p:txBody>
      </p:sp>
      <p:sp>
        <p:nvSpPr>
          <p:cNvPr id="22" name="Line 1034"/>
          <p:cNvSpPr>
            <a:spLocks noChangeShapeType="1"/>
          </p:cNvSpPr>
          <p:nvPr/>
        </p:nvSpPr>
        <p:spPr bwMode="auto">
          <a:xfrm flipV="1">
            <a:off x="4397685" y="372282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035"/>
          <p:cNvSpPr>
            <a:spLocks noChangeShapeType="1"/>
          </p:cNvSpPr>
          <p:nvPr/>
        </p:nvSpPr>
        <p:spPr bwMode="auto">
          <a:xfrm flipV="1">
            <a:off x="4402448" y="325927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036"/>
          <p:cNvSpPr>
            <a:spLocks noChangeShapeType="1"/>
          </p:cNvSpPr>
          <p:nvPr/>
        </p:nvSpPr>
        <p:spPr bwMode="auto">
          <a:xfrm>
            <a:off x="4032560" y="3721239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037"/>
          <p:cNvSpPr>
            <a:spLocks noChangeShapeType="1"/>
          </p:cNvSpPr>
          <p:nvPr/>
        </p:nvSpPr>
        <p:spPr bwMode="auto">
          <a:xfrm>
            <a:off x="4108760" y="3481526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044"/>
          <p:cNvSpPr>
            <a:spLocks/>
          </p:cNvSpPr>
          <p:nvPr/>
        </p:nvSpPr>
        <p:spPr bwMode="auto">
          <a:xfrm>
            <a:off x="3853173" y="2827476"/>
            <a:ext cx="604837" cy="1020763"/>
          </a:xfrm>
          <a:custGeom>
            <a:avLst/>
            <a:gdLst/>
            <a:ahLst/>
            <a:cxnLst>
              <a:cxn ang="0">
                <a:pos x="19" y="1284"/>
              </a:cxn>
              <a:cxn ang="0">
                <a:pos x="58" y="1276"/>
              </a:cxn>
              <a:cxn ang="0">
                <a:pos x="98" y="1261"/>
              </a:cxn>
              <a:cxn ang="0">
                <a:pos x="143" y="1238"/>
              </a:cxn>
              <a:cxn ang="0">
                <a:pos x="189" y="1207"/>
              </a:cxn>
              <a:cxn ang="0">
                <a:pos x="236" y="1167"/>
              </a:cxn>
              <a:cxn ang="0">
                <a:pos x="286" y="1116"/>
              </a:cxn>
              <a:cxn ang="0">
                <a:pos x="337" y="1055"/>
              </a:cxn>
              <a:cxn ang="0">
                <a:pos x="388" y="982"/>
              </a:cxn>
              <a:cxn ang="0">
                <a:pos x="440" y="897"/>
              </a:cxn>
              <a:cxn ang="0">
                <a:pos x="492" y="800"/>
              </a:cxn>
              <a:cxn ang="0">
                <a:pos x="544" y="690"/>
              </a:cxn>
              <a:cxn ang="0">
                <a:pos x="596" y="564"/>
              </a:cxn>
              <a:cxn ang="0">
                <a:pos x="646" y="424"/>
              </a:cxn>
              <a:cxn ang="0">
                <a:pos x="694" y="269"/>
              </a:cxn>
              <a:cxn ang="0">
                <a:pos x="741" y="97"/>
              </a:cxn>
              <a:cxn ang="0">
                <a:pos x="738" y="0"/>
              </a:cxn>
              <a:cxn ang="0">
                <a:pos x="692" y="179"/>
              </a:cxn>
              <a:cxn ang="0">
                <a:pos x="645" y="342"/>
              </a:cxn>
              <a:cxn ang="0">
                <a:pos x="596" y="489"/>
              </a:cxn>
              <a:cxn ang="0">
                <a:pos x="545" y="621"/>
              </a:cxn>
              <a:cxn ang="0">
                <a:pos x="495" y="737"/>
              </a:cxn>
              <a:cxn ang="0">
                <a:pos x="443" y="841"/>
              </a:cxn>
              <a:cxn ang="0">
                <a:pos x="392" y="930"/>
              </a:cxn>
              <a:cxn ang="0">
                <a:pos x="340" y="1007"/>
              </a:cxn>
              <a:cxn ang="0">
                <a:pos x="291" y="1071"/>
              </a:cxn>
              <a:cxn ang="0">
                <a:pos x="242" y="1127"/>
              </a:cxn>
              <a:cxn ang="0">
                <a:pos x="195" y="1170"/>
              </a:cxn>
              <a:cxn ang="0">
                <a:pos x="150" y="1203"/>
              </a:cxn>
              <a:cxn ang="0">
                <a:pos x="108" y="1229"/>
              </a:cxn>
              <a:cxn ang="0">
                <a:pos x="68" y="1247"/>
              </a:cxn>
              <a:cxn ang="0">
                <a:pos x="32" y="1257"/>
              </a:cxn>
              <a:cxn ang="0">
                <a:pos x="0" y="1260"/>
              </a:cxn>
            </a:cxnLst>
            <a:rect l="0" t="0" r="r" b="b"/>
            <a:pathLst>
              <a:path w="763" h="1284">
                <a:moveTo>
                  <a:pt x="0" y="1284"/>
                </a:moveTo>
                <a:lnTo>
                  <a:pt x="19" y="1284"/>
                </a:lnTo>
                <a:lnTo>
                  <a:pt x="37" y="1280"/>
                </a:lnTo>
                <a:lnTo>
                  <a:pt x="58" y="1276"/>
                </a:lnTo>
                <a:lnTo>
                  <a:pt x="78" y="1269"/>
                </a:lnTo>
                <a:lnTo>
                  <a:pt x="98" y="1261"/>
                </a:lnTo>
                <a:lnTo>
                  <a:pt x="120" y="1251"/>
                </a:lnTo>
                <a:lnTo>
                  <a:pt x="143" y="1238"/>
                </a:lnTo>
                <a:lnTo>
                  <a:pt x="166" y="1224"/>
                </a:lnTo>
                <a:lnTo>
                  <a:pt x="189" y="1207"/>
                </a:lnTo>
                <a:lnTo>
                  <a:pt x="212" y="1187"/>
                </a:lnTo>
                <a:lnTo>
                  <a:pt x="236" y="1167"/>
                </a:lnTo>
                <a:lnTo>
                  <a:pt x="261" y="1143"/>
                </a:lnTo>
                <a:lnTo>
                  <a:pt x="286" y="1116"/>
                </a:lnTo>
                <a:lnTo>
                  <a:pt x="311" y="1086"/>
                </a:lnTo>
                <a:lnTo>
                  <a:pt x="337" y="1055"/>
                </a:lnTo>
                <a:lnTo>
                  <a:pt x="362" y="1020"/>
                </a:lnTo>
                <a:lnTo>
                  <a:pt x="388" y="982"/>
                </a:lnTo>
                <a:lnTo>
                  <a:pt x="414" y="942"/>
                </a:lnTo>
                <a:lnTo>
                  <a:pt x="440" y="897"/>
                </a:lnTo>
                <a:lnTo>
                  <a:pt x="466" y="852"/>
                </a:lnTo>
                <a:lnTo>
                  <a:pt x="492" y="800"/>
                </a:lnTo>
                <a:lnTo>
                  <a:pt x="518" y="746"/>
                </a:lnTo>
                <a:lnTo>
                  <a:pt x="544" y="690"/>
                </a:lnTo>
                <a:lnTo>
                  <a:pt x="570" y="629"/>
                </a:lnTo>
                <a:lnTo>
                  <a:pt x="596" y="564"/>
                </a:lnTo>
                <a:lnTo>
                  <a:pt x="620" y="497"/>
                </a:lnTo>
                <a:lnTo>
                  <a:pt x="646" y="424"/>
                </a:lnTo>
                <a:lnTo>
                  <a:pt x="671" y="349"/>
                </a:lnTo>
                <a:lnTo>
                  <a:pt x="694" y="269"/>
                </a:lnTo>
                <a:lnTo>
                  <a:pt x="718" y="184"/>
                </a:lnTo>
                <a:lnTo>
                  <a:pt x="741" y="97"/>
                </a:lnTo>
                <a:lnTo>
                  <a:pt x="763" y="4"/>
                </a:lnTo>
                <a:lnTo>
                  <a:pt x="738" y="0"/>
                </a:lnTo>
                <a:lnTo>
                  <a:pt x="715" y="91"/>
                </a:lnTo>
                <a:lnTo>
                  <a:pt x="692" y="179"/>
                </a:lnTo>
                <a:lnTo>
                  <a:pt x="669" y="263"/>
                </a:lnTo>
                <a:lnTo>
                  <a:pt x="645" y="342"/>
                </a:lnTo>
                <a:lnTo>
                  <a:pt x="620" y="418"/>
                </a:lnTo>
                <a:lnTo>
                  <a:pt x="596" y="489"/>
                </a:lnTo>
                <a:lnTo>
                  <a:pt x="571" y="556"/>
                </a:lnTo>
                <a:lnTo>
                  <a:pt x="545" y="621"/>
                </a:lnTo>
                <a:lnTo>
                  <a:pt x="521" y="680"/>
                </a:lnTo>
                <a:lnTo>
                  <a:pt x="495" y="737"/>
                </a:lnTo>
                <a:lnTo>
                  <a:pt x="469" y="791"/>
                </a:lnTo>
                <a:lnTo>
                  <a:pt x="443" y="841"/>
                </a:lnTo>
                <a:lnTo>
                  <a:pt x="418" y="887"/>
                </a:lnTo>
                <a:lnTo>
                  <a:pt x="392" y="930"/>
                </a:lnTo>
                <a:lnTo>
                  <a:pt x="366" y="970"/>
                </a:lnTo>
                <a:lnTo>
                  <a:pt x="340" y="1007"/>
                </a:lnTo>
                <a:lnTo>
                  <a:pt x="316" y="1040"/>
                </a:lnTo>
                <a:lnTo>
                  <a:pt x="291" y="1071"/>
                </a:lnTo>
                <a:lnTo>
                  <a:pt x="267" y="1101"/>
                </a:lnTo>
                <a:lnTo>
                  <a:pt x="242" y="1127"/>
                </a:lnTo>
                <a:lnTo>
                  <a:pt x="218" y="1149"/>
                </a:lnTo>
                <a:lnTo>
                  <a:pt x="195" y="1170"/>
                </a:lnTo>
                <a:lnTo>
                  <a:pt x="172" y="1189"/>
                </a:lnTo>
                <a:lnTo>
                  <a:pt x="150" y="1203"/>
                </a:lnTo>
                <a:lnTo>
                  <a:pt x="128" y="1218"/>
                </a:lnTo>
                <a:lnTo>
                  <a:pt x="108" y="1229"/>
                </a:lnTo>
                <a:lnTo>
                  <a:pt x="88" y="1238"/>
                </a:lnTo>
                <a:lnTo>
                  <a:pt x="68" y="1247"/>
                </a:lnTo>
                <a:lnTo>
                  <a:pt x="49" y="1253"/>
                </a:lnTo>
                <a:lnTo>
                  <a:pt x="32" y="1257"/>
                </a:lnTo>
                <a:lnTo>
                  <a:pt x="16" y="1260"/>
                </a:lnTo>
                <a:lnTo>
                  <a:pt x="0" y="1260"/>
                </a:lnTo>
                <a:lnTo>
                  <a:pt x="0" y="12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1045"/>
          <p:cNvSpPr>
            <a:spLocks/>
          </p:cNvSpPr>
          <p:nvPr/>
        </p:nvSpPr>
        <p:spPr bwMode="auto">
          <a:xfrm>
            <a:off x="3248335" y="2829064"/>
            <a:ext cx="604838" cy="1019175"/>
          </a:xfrm>
          <a:custGeom>
            <a:avLst/>
            <a:gdLst/>
            <a:ahLst/>
            <a:cxnLst>
              <a:cxn ang="0">
                <a:pos x="22" y="97"/>
              </a:cxn>
              <a:cxn ang="0">
                <a:pos x="69" y="270"/>
              </a:cxn>
              <a:cxn ang="0">
                <a:pos x="117" y="426"/>
              </a:cxn>
              <a:cxn ang="0">
                <a:pos x="167" y="566"/>
              </a:cxn>
              <a:cxn ang="0">
                <a:pos x="219" y="690"/>
              </a:cxn>
              <a:cxn ang="0">
                <a:pos x="270" y="802"/>
              </a:cxn>
              <a:cxn ang="0">
                <a:pos x="323" y="899"/>
              </a:cxn>
              <a:cxn ang="0">
                <a:pos x="375" y="983"/>
              </a:cxn>
              <a:cxn ang="0">
                <a:pos x="426" y="1055"/>
              </a:cxn>
              <a:cxn ang="0">
                <a:pos x="477" y="1116"/>
              </a:cxn>
              <a:cxn ang="0">
                <a:pos x="527" y="1167"/>
              </a:cxn>
              <a:cxn ang="0">
                <a:pos x="574" y="1208"/>
              </a:cxn>
              <a:cxn ang="0">
                <a:pos x="620" y="1239"/>
              </a:cxn>
              <a:cxn ang="0">
                <a:pos x="665" y="1260"/>
              </a:cxn>
              <a:cxn ang="0">
                <a:pos x="707" y="1275"/>
              </a:cxn>
              <a:cxn ang="0">
                <a:pos x="744" y="1283"/>
              </a:cxn>
              <a:cxn ang="0">
                <a:pos x="763" y="1259"/>
              </a:cxn>
              <a:cxn ang="0">
                <a:pos x="731" y="1256"/>
              </a:cxn>
              <a:cxn ang="0">
                <a:pos x="695" y="1247"/>
              </a:cxn>
              <a:cxn ang="0">
                <a:pos x="655" y="1229"/>
              </a:cxn>
              <a:cxn ang="0">
                <a:pos x="613" y="1204"/>
              </a:cxn>
              <a:cxn ang="0">
                <a:pos x="568" y="1170"/>
              </a:cxn>
              <a:cxn ang="0">
                <a:pos x="521" y="1127"/>
              </a:cxn>
              <a:cxn ang="0">
                <a:pos x="472" y="1073"/>
              </a:cxn>
              <a:cxn ang="0">
                <a:pos x="423" y="1007"/>
              </a:cxn>
              <a:cxn ang="0">
                <a:pos x="371" y="930"/>
              </a:cxn>
              <a:cxn ang="0">
                <a:pos x="320" y="841"/>
              </a:cxn>
              <a:cxn ang="0">
                <a:pos x="268" y="739"/>
              </a:cxn>
              <a:cxn ang="0">
                <a:pos x="218" y="621"/>
              </a:cxn>
              <a:cxn ang="0">
                <a:pos x="167" y="489"/>
              </a:cxn>
              <a:cxn ang="0">
                <a:pos x="118" y="342"/>
              </a:cxn>
              <a:cxn ang="0">
                <a:pos x="71" y="179"/>
              </a:cxn>
              <a:cxn ang="0">
                <a:pos x="25" y="0"/>
              </a:cxn>
            </a:cxnLst>
            <a:rect l="0" t="0" r="r" b="b"/>
            <a:pathLst>
              <a:path w="763" h="1283">
                <a:moveTo>
                  <a:pt x="0" y="5"/>
                </a:moveTo>
                <a:lnTo>
                  <a:pt x="22" y="97"/>
                </a:lnTo>
                <a:lnTo>
                  <a:pt x="45" y="186"/>
                </a:lnTo>
                <a:lnTo>
                  <a:pt x="69" y="270"/>
                </a:lnTo>
                <a:lnTo>
                  <a:pt x="92" y="349"/>
                </a:lnTo>
                <a:lnTo>
                  <a:pt x="117" y="426"/>
                </a:lnTo>
                <a:lnTo>
                  <a:pt x="143" y="497"/>
                </a:lnTo>
                <a:lnTo>
                  <a:pt x="167" y="566"/>
                </a:lnTo>
                <a:lnTo>
                  <a:pt x="193" y="630"/>
                </a:lnTo>
                <a:lnTo>
                  <a:pt x="219" y="690"/>
                </a:lnTo>
                <a:lnTo>
                  <a:pt x="244" y="748"/>
                </a:lnTo>
                <a:lnTo>
                  <a:pt x="270" y="802"/>
                </a:lnTo>
                <a:lnTo>
                  <a:pt x="297" y="852"/>
                </a:lnTo>
                <a:lnTo>
                  <a:pt x="323" y="899"/>
                </a:lnTo>
                <a:lnTo>
                  <a:pt x="349" y="942"/>
                </a:lnTo>
                <a:lnTo>
                  <a:pt x="375" y="983"/>
                </a:lnTo>
                <a:lnTo>
                  <a:pt x="401" y="1020"/>
                </a:lnTo>
                <a:lnTo>
                  <a:pt x="426" y="1055"/>
                </a:lnTo>
                <a:lnTo>
                  <a:pt x="452" y="1088"/>
                </a:lnTo>
                <a:lnTo>
                  <a:pt x="477" y="1116"/>
                </a:lnTo>
                <a:lnTo>
                  <a:pt x="502" y="1143"/>
                </a:lnTo>
                <a:lnTo>
                  <a:pt x="527" y="1167"/>
                </a:lnTo>
                <a:lnTo>
                  <a:pt x="551" y="1188"/>
                </a:lnTo>
                <a:lnTo>
                  <a:pt x="574" y="1208"/>
                </a:lnTo>
                <a:lnTo>
                  <a:pt x="597" y="1224"/>
                </a:lnTo>
                <a:lnTo>
                  <a:pt x="620" y="1239"/>
                </a:lnTo>
                <a:lnTo>
                  <a:pt x="643" y="1251"/>
                </a:lnTo>
                <a:lnTo>
                  <a:pt x="665" y="1260"/>
                </a:lnTo>
                <a:lnTo>
                  <a:pt x="685" y="1268"/>
                </a:lnTo>
                <a:lnTo>
                  <a:pt x="707" y="1275"/>
                </a:lnTo>
                <a:lnTo>
                  <a:pt x="726" y="1281"/>
                </a:lnTo>
                <a:lnTo>
                  <a:pt x="744" y="1283"/>
                </a:lnTo>
                <a:lnTo>
                  <a:pt x="763" y="1283"/>
                </a:lnTo>
                <a:lnTo>
                  <a:pt x="763" y="1259"/>
                </a:lnTo>
                <a:lnTo>
                  <a:pt x="747" y="1259"/>
                </a:lnTo>
                <a:lnTo>
                  <a:pt x="731" y="1256"/>
                </a:lnTo>
                <a:lnTo>
                  <a:pt x="714" y="1252"/>
                </a:lnTo>
                <a:lnTo>
                  <a:pt x="695" y="1247"/>
                </a:lnTo>
                <a:lnTo>
                  <a:pt x="675" y="1239"/>
                </a:lnTo>
                <a:lnTo>
                  <a:pt x="655" y="1229"/>
                </a:lnTo>
                <a:lnTo>
                  <a:pt x="635" y="1217"/>
                </a:lnTo>
                <a:lnTo>
                  <a:pt x="613" y="1204"/>
                </a:lnTo>
                <a:lnTo>
                  <a:pt x="591" y="1188"/>
                </a:lnTo>
                <a:lnTo>
                  <a:pt x="568" y="1170"/>
                </a:lnTo>
                <a:lnTo>
                  <a:pt x="545" y="1150"/>
                </a:lnTo>
                <a:lnTo>
                  <a:pt x="521" y="1127"/>
                </a:lnTo>
                <a:lnTo>
                  <a:pt x="496" y="1101"/>
                </a:lnTo>
                <a:lnTo>
                  <a:pt x="472" y="1073"/>
                </a:lnTo>
                <a:lnTo>
                  <a:pt x="447" y="1042"/>
                </a:lnTo>
                <a:lnTo>
                  <a:pt x="423" y="1007"/>
                </a:lnTo>
                <a:lnTo>
                  <a:pt x="397" y="971"/>
                </a:lnTo>
                <a:lnTo>
                  <a:pt x="371" y="930"/>
                </a:lnTo>
                <a:lnTo>
                  <a:pt x="345" y="887"/>
                </a:lnTo>
                <a:lnTo>
                  <a:pt x="320" y="841"/>
                </a:lnTo>
                <a:lnTo>
                  <a:pt x="294" y="791"/>
                </a:lnTo>
                <a:lnTo>
                  <a:pt x="268" y="739"/>
                </a:lnTo>
                <a:lnTo>
                  <a:pt x="242" y="682"/>
                </a:lnTo>
                <a:lnTo>
                  <a:pt x="218" y="621"/>
                </a:lnTo>
                <a:lnTo>
                  <a:pt x="192" y="558"/>
                </a:lnTo>
                <a:lnTo>
                  <a:pt x="167" y="489"/>
                </a:lnTo>
                <a:lnTo>
                  <a:pt x="143" y="418"/>
                </a:lnTo>
                <a:lnTo>
                  <a:pt x="118" y="342"/>
                </a:lnTo>
                <a:lnTo>
                  <a:pt x="94" y="263"/>
                </a:lnTo>
                <a:lnTo>
                  <a:pt x="71" y="179"/>
                </a:lnTo>
                <a:lnTo>
                  <a:pt x="48" y="92"/>
                </a:lnTo>
                <a:lnTo>
                  <a:pt x="25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661"/>
          <p:cNvSpPr>
            <a:spLocks noChangeShapeType="1"/>
          </p:cNvSpPr>
          <p:nvPr/>
        </p:nvSpPr>
        <p:spPr bwMode="auto">
          <a:xfrm>
            <a:off x="1333810" y="2938601"/>
            <a:ext cx="974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662"/>
          <p:cNvSpPr>
            <a:spLocks noChangeShapeType="1"/>
          </p:cNvSpPr>
          <p:nvPr/>
        </p:nvSpPr>
        <p:spPr bwMode="auto">
          <a:xfrm>
            <a:off x="1333810" y="3724414"/>
            <a:ext cx="974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666"/>
          <p:cNvSpPr>
            <a:spLocks noChangeShapeType="1"/>
          </p:cNvSpPr>
          <p:nvPr/>
        </p:nvSpPr>
        <p:spPr bwMode="auto">
          <a:xfrm flipV="1">
            <a:off x="1844985" y="296082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667"/>
          <p:cNvSpPr>
            <a:spLocks noChangeShapeType="1"/>
          </p:cNvSpPr>
          <p:nvPr/>
        </p:nvSpPr>
        <p:spPr bwMode="auto">
          <a:xfrm flipV="1">
            <a:off x="1841810" y="34894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679"/>
          <p:cNvSpPr txBox="1">
            <a:spLocks noChangeArrowheads="1"/>
          </p:cNvSpPr>
          <p:nvPr/>
        </p:nvSpPr>
        <p:spPr bwMode="auto">
          <a:xfrm>
            <a:off x="918704" y="2132151"/>
            <a:ext cx="1944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sz="1400" dirty="0" smtClean="0"/>
              <a:t>Poziomy wewnętrzne jonu</a:t>
            </a:r>
            <a:endParaRPr lang="de-DE" sz="1400" dirty="0">
              <a:solidFill>
                <a:srgbClr val="0066FF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83" y="3235464"/>
            <a:ext cx="0" cy="0"/>
          </a:xfrm>
          <a:prstGeom prst="rect">
            <a:avLst/>
          </a:prstGeom>
          <a:noFill/>
          <a:ln/>
          <a:effectLst/>
        </p:spPr>
      </p:pic>
      <p:pic>
        <p:nvPicPr>
          <p:cNvPr id="36" name="Obraz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6360" y="3536369"/>
            <a:ext cx="139445" cy="127253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2267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19825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Bramki kwantowe w zastosowaniu do zegarów atomowych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4706" r="74112" b="17280"/>
          <a:stretch/>
        </p:blipFill>
        <p:spPr>
          <a:xfrm>
            <a:off x="395536" y="2060848"/>
            <a:ext cx="2448272" cy="266429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71226" y="4906415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j</a:t>
            </a:r>
            <a:r>
              <a:rPr lang="pl-PL" sz="1400" dirty="0" smtClean="0"/>
              <a:t>on zegarowy</a:t>
            </a:r>
            <a:endParaRPr lang="en-GB" sz="1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691680" y="4906414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„jon logiczny”</a:t>
            </a:r>
            <a:endParaRPr lang="en-GB" sz="1400" dirty="0"/>
          </a:p>
        </p:txBody>
      </p:sp>
      <p:pic>
        <p:nvPicPr>
          <p:cNvPr id="8" name="Obraz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45115" y="3376472"/>
            <a:ext cx="347781" cy="222352"/>
          </a:xfrm>
          <a:prstGeom prst="rect">
            <a:avLst/>
          </a:prstGeom>
          <a:noFill/>
          <a:ln/>
          <a:effectLst/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6" y="2347392"/>
            <a:ext cx="120381" cy="11123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4776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19825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Bramki kwantowe w zastosowaniu do zegarów atomowych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4706" r="74112" b="17280"/>
          <a:stretch/>
        </p:blipFill>
        <p:spPr>
          <a:xfrm>
            <a:off x="395536" y="2060848"/>
            <a:ext cx="2448272" cy="266429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71226" y="4906415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j</a:t>
            </a:r>
            <a:r>
              <a:rPr lang="pl-PL" sz="1400" dirty="0" smtClean="0"/>
              <a:t>on zegarowy</a:t>
            </a:r>
            <a:endParaRPr lang="en-GB" sz="1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691680" y="4906414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„jon logiczny”</a:t>
            </a:r>
            <a:endParaRPr lang="en-GB" sz="1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4" t="14939" r="46534" b="14939"/>
          <a:stretch/>
        </p:blipFill>
        <p:spPr>
          <a:xfrm>
            <a:off x="5580112" y="2149315"/>
            <a:ext cx="2880320" cy="2760307"/>
          </a:xfrm>
          <a:prstGeom prst="rect">
            <a:avLst/>
          </a:prstGeom>
        </p:spPr>
      </p:pic>
      <p:cxnSp>
        <p:nvCxnSpPr>
          <p:cNvPr id="8" name="Łącznik prosty ze strzałką 7"/>
          <p:cNvCxnSpPr/>
          <p:nvPr/>
        </p:nvCxnSpPr>
        <p:spPr>
          <a:xfrm>
            <a:off x="3844126" y="3494204"/>
            <a:ext cx="1447954" cy="68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419871" y="2571333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/>
              <a:t>i</a:t>
            </a:r>
            <a:r>
              <a:rPr lang="pl-PL" sz="1400" dirty="0" smtClean="0"/>
              <a:t>mpuls na jonie zegarowym</a:t>
            </a:r>
          </a:p>
          <a:p>
            <a:pPr algn="ctr"/>
            <a:r>
              <a:rPr lang="pl-PL" sz="1400" dirty="0"/>
              <a:t>o</a:t>
            </a:r>
            <a:r>
              <a:rPr lang="pl-PL" sz="1400" dirty="0" smtClean="0"/>
              <a:t> </a:t>
            </a:r>
            <a:r>
              <a:rPr lang="pl-PL" sz="1400" dirty="0" err="1" smtClean="0"/>
              <a:t>czestotliwości</a:t>
            </a:r>
            <a:endParaRPr lang="en-GB" sz="1400" dirty="0"/>
          </a:p>
        </p:txBody>
      </p:sp>
      <p:pic>
        <p:nvPicPr>
          <p:cNvPr id="10" name="Obraz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01591" y="3392995"/>
            <a:ext cx="347781" cy="222352"/>
          </a:xfrm>
          <a:prstGeom prst="rect">
            <a:avLst/>
          </a:prstGeom>
          <a:noFill/>
          <a:ln/>
          <a:effectLst/>
        </p:spPr>
      </p:pic>
      <p:pic>
        <p:nvPicPr>
          <p:cNvPr id="11" name="Obraz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6" y="2347392"/>
            <a:ext cx="120381" cy="111238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37" y="3164975"/>
            <a:ext cx="711619" cy="15238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8333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Rok 1707 – katastrofa pod Scilly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06" y="1484784"/>
            <a:ext cx="6591188" cy="44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19825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Bramki kwantowe w zastosowaniu do zegarów atomowych</a:t>
            </a:r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4" t="14939" r="46534" b="14939"/>
          <a:stretch/>
        </p:blipFill>
        <p:spPr>
          <a:xfrm>
            <a:off x="5580112" y="2149315"/>
            <a:ext cx="2880320" cy="2760307"/>
          </a:xfrm>
          <a:prstGeom prst="rect">
            <a:avLst/>
          </a:prstGeom>
        </p:spPr>
      </p:pic>
      <p:cxnSp>
        <p:nvCxnSpPr>
          <p:cNvPr id="12" name="Łącznik prosty ze strzałką 11"/>
          <p:cNvCxnSpPr/>
          <p:nvPr/>
        </p:nvCxnSpPr>
        <p:spPr>
          <a:xfrm flipV="1">
            <a:off x="3877168" y="3524435"/>
            <a:ext cx="1564844" cy="503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641015" y="2526801"/>
            <a:ext cx="247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/>
              <a:t>i</a:t>
            </a:r>
            <a:r>
              <a:rPr lang="pl-PL" sz="1400" dirty="0" smtClean="0"/>
              <a:t>mpuls na jonie logicznym</a:t>
            </a:r>
          </a:p>
          <a:p>
            <a:pPr algn="ctr"/>
            <a:r>
              <a:rPr lang="pl-PL" sz="1400" dirty="0"/>
              <a:t>o</a:t>
            </a:r>
            <a:r>
              <a:rPr lang="pl-PL" sz="1400" dirty="0" smtClean="0"/>
              <a:t> częstotliwości </a:t>
            </a:r>
            <a:endParaRPr lang="en-GB" sz="1400" dirty="0"/>
          </a:p>
        </p:txBody>
      </p:sp>
      <p:pic>
        <p:nvPicPr>
          <p:cNvPr id="17" name="Obraz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37" y="3164975"/>
            <a:ext cx="711619" cy="152381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6"/>
          <a:srcRect l="56388" t="15656" r="26333" b="15247"/>
          <a:stretch/>
        </p:blipFill>
        <p:spPr>
          <a:xfrm>
            <a:off x="1168402" y="2292951"/>
            <a:ext cx="2462751" cy="26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19825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Bramki kwantowe w zastosowaniu do zegarów atomowych</a:t>
            </a:r>
            <a:endParaRPr lang="en-US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601560" y="2780928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Detekcja stanu jonu </a:t>
            </a:r>
          </a:p>
          <a:p>
            <a:pPr algn="ctr"/>
            <a:r>
              <a:rPr lang="pl-PL" sz="1400" dirty="0" smtClean="0"/>
              <a:t>logicznego</a:t>
            </a:r>
            <a:endParaRPr lang="en-GB" sz="1400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3"/>
          <a:srcRect l="56388" t="15656" r="26333" b="15247"/>
          <a:stretch/>
        </p:blipFill>
        <p:spPr>
          <a:xfrm>
            <a:off x="1168402" y="2292951"/>
            <a:ext cx="2462751" cy="2616671"/>
          </a:xfrm>
          <a:prstGeom prst="rect">
            <a:avLst/>
          </a:prstGeom>
        </p:spPr>
      </p:pic>
      <p:cxnSp>
        <p:nvCxnSpPr>
          <p:cNvPr id="8" name="Łącznik prosty ze strzałką 7"/>
          <p:cNvCxnSpPr/>
          <p:nvPr/>
        </p:nvCxnSpPr>
        <p:spPr>
          <a:xfrm>
            <a:off x="3844126" y="3494204"/>
            <a:ext cx="1447954" cy="68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7" t="12195" r="360" b="17684"/>
          <a:stretch/>
        </p:blipFill>
        <p:spPr>
          <a:xfrm>
            <a:off x="5945725" y="2420888"/>
            <a:ext cx="3005551" cy="216024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858306" y="1345902"/>
            <a:ext cx="809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Przenieśliśmy stan jonu zegarowego na stan jonu logicznego, który jest łatwiej zmierzyć!</a:t>
            </a:r>
            <a:endParaRPr lang="en-GB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21618" y="5157192"/>
            <a:ext cx="809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Niepewność najlepszych zegarów na pojedynczych jonach:  1s/3 mld lat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20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l-PL" dirty="0" smtClean="0"/>
              <a:t>Sieci optyczne</a:t>
            </a:r>
            <a:endParaRPr lang="en-GB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5" r="2331"/>
          <a:stretch/>
        </p:blipFill>
        <p:spPr>
          <a:xfrm>
            <a:off x="1403648" y="814042"/>
            <a:ext cx="7344816" cy="401911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5536" y="3925547"/>
            <a:ext cx="5119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Atomy izolowane podobnie jak w pułapkach jonowych ale większa statystka w pomiarach</a:t>
            </a:r>
            <a:endParaRPr lang="en-GB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5445224"/>
            <a:ext cx="809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Niepewność najlepszych zegarów na sieciach optycznych:  1s/30 mld lat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39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Zastosowanie: geodezja relatywistyczna</a:t>
            </a:r>
            <a:endParaRPr lang="en-GB" dirty="0"/>
          </a:p>
        </p:txBody>
      </p:sp>
      <p:grpSp>
        <p:nvGrpSpPr>
          <p:cNvPr id="10" name="Grupa 9"/>
          <p:cNvGrpSpPr/>
          <p:nvPr/>
        </p:nvGrpSpPr>
        <p:grpSpPr>
          <a:xfrm>
            <a:off x="203337" y="1988840"/>
            <a:ext cx="2952328" cy="3454643"/>
            <a:chOff x="203337" y="1988840"/>
            <a:chExt cx="2952328" cy="3454643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1988840"/>
              <a:ext cx="1847850" cy="2466975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203337" y="4797152"/>
              <a:ext cx="29523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 smtClean="0"/>
                <a:t>Upływ czasu zależny od siły pola </a:t>
              </a:r>
              <a:r>
                <a:rPr lang="pl-PL" dirty="0" err="1" smtClean="0"/>
                <a:t>grawitacynjego</a:t>
              </a:r>
              <a:endParaRPr lang="en-GB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3635896" y="1858375"/>
            <a:ext cx="5688632" cy="3585108"/>
            <a:chOff x="3635896" y="1858375"/>
            <a:chExt cx="5688632" cy="3585108"/>
          </a:xfrm>
        </p:grpSpPr>
        <p:sp>
          <p:nvSpPr>
            <p:cNvPr id="8" name="Prostokąt 7"/>
            <p:cNvSpPr/>
            <p:nvPr/>
          </p:nvSpPr>
          <p:spPr>
            <a:xfrm>
              <a:off x="3635896" y="1858375"/>
              <a:ext cx="5688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 smtClean="0"/>
                <a:t>Dokładność zegara 10</a:t>
              </a:r>
              <a:r>
                <a:rPr lang="pl-PL" baseline="30000" dirty="0" smtClean="0"/>
                <a:t>-18</a:t>
              </a:r>
              <a:r>
                <a:rPr lang="pl-PL" dirty="0" smtClean="0"/>
                <a:t> wystarcza do rozpoznawania zmian pola grawitacyjnego na odległościach rzędu 1 cm</a:t>
              </a:r>
              <a:endParaRPr lang="en-GB" dirty="0"/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 rotWithShape="1">
            <a:blip r:embed="rId3"/>
            <a:srcRect l="51627" t="25120" r="4273" b="28680"/>
            <a:stretch/>
          </p:blipFill>
          <p:spPr>
            <a:xfrm>
              <a:off x="4910465" y="2976738"/>
              <a:ext cx="3139494" cy="2466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Kwantowa metrologia</a:t>
            </a:r>
            <a:endParaRPr lang="en-GB" dirty="0"/>
          </a:p>
        </p:txBody>
      </p:sp>
      <p:grpSp>
        <p:nvGrpSpPr>
          <p:cNvPr id="11" name="Grupa 10"/>
          <p:cNvGrpSpPr/>
          <p:nvPr/>
        </p:nvGrpSpPr>
        <p:grpSpPr>
          <a:xfrm>
            <a:off x="323528" y="1424789"/>
            <a:ext cx="3636404" cy="2743455"/>
            <a:chOff x="323528" y="1424789"/>
            <a:chExt cx="3636404" cy="2743455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1424789"/>
              <a:ext cx="2736304" cy="2058282"/>
            </a:xfrm>
            <a:prstGeom prst="rect">
              <a:avLst/>
            </a:prstGeom>
          </p:spPr>
        </p:pic>
        <p:sp>
          <p:nvSpPr>
            <p:cNvPr id="4" name="Prostokąt 3"/>
            <p:cNvSpPr/>
            <p:nvPr/>
          </p:nvSpPr>
          <p:spPr>
            <a:xfrm>
              <a:off x="323528" y="3645024"/>
              <a:ext cx="36364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 dirty="0" smtClean="0"/>
                <a:t>Użycie splątanych stanów atomów do zwiększenia stabilności zegarów</a:t>
              </a:r>
              <a:endParaRPr lang="en-GB" sz="1400" dirty="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211960" y="1391249"/>
            <a:ext cx="4618856" cy="2981869"/>
            <a:chOff x="4293058" y="1302445"/>
            <a:chExt cx="4618856" cy="29818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1302445"/>
              <a:ext cx="3052860" cy="228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rostokąt 5"/>
            <p:cNvSpPr/>
            <p:nvPr/>
          </p:nvSpPr>
          <p:spPr>
            <a:xfrm>
              <a:off x="4293058" y="3761094"/>
              <a:ext cx="4618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 dirty="0" smtClean="0"/>
                <a:t>Użycie stanów ściśniętych świtała do zwiększenia czułości detektorów fal </a:t>
              </a:r>
              <a:r>
                <a:rPr lang="pl-PL" sz="1400" dirty="0" err="1" smtClean="0"/>
                <a:t>grawitacjynych</a:t>
              </a:r>
              <a:endParaRPr lang="en-GB" sz="1400" dirty="0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5179329" y="4612260"/>
            <a:ext cx="3195265" cy="2245740"/>
            <a:chOff x="790073" y="3408281"/>
            <a:chExt cx="3195265" cy="2245740"/>
          </a:xfrm>
        </p:grpSpPr>
        <p:sp>
          <p:nvSpPr>
            <p:cNvPr id="8" name="Prostokąt 7"/>
            <p:cNvSpPr/>
            <p:nvPr/>
          </p:nvSpPr>
          <p:spPr>
            <a:xfrm>
              <a:off x="813754" y="4915357"/>
              <a:ext cx="317158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pl-PL" sz="1400" dirty="0" smtClean="0"/>
            </a:p>
            <a:p>
              <a:pPr algn="ctr"/>
              <a:r>
                <a:rPr lang="pl-PL" sz="1400" dirty="0" smtClean="0"/>
                <a:t>Akcelerometry oparte o interferencję atomową</a:t>
              </a:r>
            </a:p>
          </p:txBody>
        </p:sp>
        <p:pic>
          <p:nvPicPr>
            <p:cNvPr id="9" name="Picture 12" descr="Developing more accurate cold atom accelerometer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0073" y="3408281"/>
              <a:ext cx="2990330" cy="1656184"/>
            </a:xfrm>
            <a:prstGeom prst="rect">
              <a:avLst/>
            </a:prstGeom>
            <a:noFill/>
          </p:spPr>
        </p:pic>
      </p:grpSp>
      <p:sp>
        <p:nvSpPr>
          <p:cNvPr id="10" name="Prostokąt 9"/>
          <p:cNvSpPr/>
          <p:nvPr/>
        </p:nvSpPr>
        <p:spPr>
          <a:xfrm>
            <a:off x="251520" y="4917132"/>
            <a:ext cx="3636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/>
              <a:t>……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473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289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Rok 1707 – katastrofa pod Scilly</a:t>
            </a:r>
            <a:endParaRPr lang="en-GB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192688" cy="464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Szerokść</a:t>
            </a:r>
            <a:r>
              <a:rPr lang="pl-PL" dirty="0" smtClean="0"/>
              <a:t> Geograficzna - łatwo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417638"/>
            <a:ext cx="3358539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1714 – „</a:t>
            </a:r>
            <a:r>
              <a:rPr lang="pl-PL" dirty="0" err="1" smtClean="0"/>
              <a:t>Longitude</a:t>
            </a:r>
            <a:r>
              <a:rPr lang="pl-PL" dirty="0" smtClean="0"/>
              <a:t> </a:t>
            </a:r>
            <a:r>
              <a:rPr lang="pl-PL" dirty="0" err="1" smtClean="0"/>
              <a:t>act</a:t>
            </a:r>
            <a:r>
              <a:rPr lang="pl-PL" dirty="0" smtClean="0"/>
              <a:t>”</a:t>
            </a:r>
            <a:endParaRPr lang="en-US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7666"/>
            <a:ext cx="2481552" cy="42657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987824" y="1260166"/>
            <a:ext cx="59766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„</a:t>
            </a:r>
            <a:r>
              <a:rPr lang="pl-PL" sz="1600" i="1" dirty="0" err="1" smtClean="0"/>
              <a:t>Wheras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is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well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known</a:t>
            </a:r>
            <a:r>
              <a:rPr lang="pl-PL" sz="1600" i="1" dirty="0" smtClean="0"/>
              <a:t> by </a:t>
            </a:r>
            <a:r>
              <a:rPr lang="pl-PL" sz="1600" i="1" dirty="0" err="1" smtClean="0"/>
              <a:t>all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that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are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acquainted</a:t>
            </a:r>
            <a:r>
              <a:rPr lang="pl-PL" sz="1600" i="1" dirty="0" smtClean="0"/>
              <a:t> with the Art </a:t>
            </a:r>
            <a:r>
              <a:rPr lang="pl-PL" sz="1600" i="1" dirty="0"/>
              <a:t>o</a:t>
            </a:r>
            <a:r>
              <a:rPr lang="pl-PL" sz="1600" i="1" dirty="0" smtClean="0"/>
              <a:t>f </a:t>
            </a:r>
            <a:r>
              <a:rPr lang="pl-PL" sz="1600" i="1" dirty="0" err="1" smtClean="0"/>
              <a:t>Navigation</a:t>
            </a:r>
            <a:r>
              <a:rPr lang="pl-PL" sz="1600" i="1" dirty="0" smtClean="0"/>
              <a:t>, </a:t>
            </a:r>
            <a:r>
              <a:rPr lang="pl-PL" sz="1600" i="1" dirty="0" err="1" smtClean="0"/>
              <a:t>That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nothing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is</a:t>
            </a:r>
            <a:r>
              <a:rPr lang="pl-PL" sz="1600" i="1" dirty="0" smtClean="0"/>
              <a:t> </a:t>
            </a:r>
            <a:r>
              <a:rPr lang="pl-PL" sz="1600" i="1" dirty="0"/>
              <a:t>to much </a:t>
            </a:r>
            <a:r>
              <a:rPr lang="pl-PL" sz="1600" i="1" dirty="0" err="1"/>
              <a:t>wanted</a:t>
            </a:r>
            <a:r>
              <a:rPr lang="pl-PL" sz="1600" i="1" dirty="0"/>
              <a:t> and </a:t>
            </a:r>
            <a:r>
              <a:rPr lang="pl-PL" sz="1600" i="1" dirty="0" err="1"/>
              <a:t>desired</a:t>
            </a:r>
            <a:r>
              <a:rPr lang="pl-PL" sz="1600" i="1" dirty="0"/>
              <a:t> </a:t>
            </a:r>
            <a:r>
              <a:rPr lang="pl-PL" sz="1600" i="1" dirty="0" err="1"/>
              <a:t>at</a:t>
            </a:r>
            <a:r>
              <a:rPr lang="pl-PL" sz="1600" i="1" dirty="0"/>
              <a:t> Sea, as the </a:t>
            </a:r>
            <a:r>
              <a:rPr lang="pl-PL" sz="1600" i="1" dirty="0" smtClean="0"/>
              <a:t>Discovery of the </a:t>
            </a:r>
            <a:r>
              <a:rPr lang="pl-PL" sz="1600" i="1" dirty="0" err="1" smtClean="0"/>
              <a:t>Longitude</a:t>
            </a:r>
            <a:r>
              <a:rPr lang="pl-PL" sz="1600" i="1" dirty="0" smtClean="0"/>
              <a:t>, for the </a:t>
            </a:r>
            <a:r>
              <a:rPr lang="pl-PL" sz="1600" i="1" dirty="0" err="1" smtClean="0"/>
              <a:t>Safety</a:t>
            </a:r>
            <a:r>
              <a:rPr lang="pl-PL" sz="1600" i="1" dirty="0" smtClean="0"/>
              <a:t> and </a:t>
            </a:r>
            <a:r>
              <a:rPr lang="pl-PL" sz="1600" i="1" dirty="0" err="1"/>
              <a:t>Q</a:t>
            </a:r>
            <a:r>
              <a:rPr lang="pl-PL" sz="1600" i="1" dirty="0" err="1" smtClean="0"/>
              <a:t>uickness</a:t>
            </a:r>
            <a:r>
              <a:rPr lang="pl-PL" sz="1600" i="1" dirty="0" smtClean="0"/>
              <a:t> of </a:t>
            </a:r>
            <a:r>
              <a:rPr lang="pl-PL" sz="1600" i="1" dirty="0" err="1" smtClean="0"/>
              <a:t>Voyagers</a:t>
            </a:r>
            <a:r>
              <a:rPr lang="pl-PL" sz="1600" i="1" dirty="0" smtClean="0"/>
              <a:t>, the </a:t>
            </a:r>
            <a:r>
              <a:rPr lang="pl-PL" sz="1600" i="1" dirty="0" err="1" smtClean="0"/>
              <a:t>Preservation</a:t>
            </a:r>
            <a:r>
              <a:rPr lang="pl-PL" sz="1600" i="1" dirty="0" smtClean="0"/>
              <a:t> of </a:t>
            </a:r>
            <a:r>
              <a:rPr lang="pl-PL" sz="1600" i="1" dirty="0" err="1" smtClean="0"/>
              <a:t>Ships</a:t>
            </a:r>
            <a:r>
              <a:rPr lang="pl-PL" sz="1600" i="1" dirty="0" smtClean="0"/>
              <a:t> and the </a:t>
            </a:r>
            <a:r>
              <a:rPr lang="pl-PL" sz="1600" i="1" dirty="0" err="1" smtClean="0"/>
              <a:t>Lives</a:t>
            </a:r>
            <a:r>
              <a:rPr lang="pl-PL" sz="1600" i="1" dirty="0" smtClean="0"/>
              <a:t> of Men</a:t>
            </a:r>
          </a:p>
          <a:p>
            <a:r>
              <a:rPr lang="pl-PL" sz="1600" i="1" dirty="0" smtClean="0"/>
              <a:t>[…]</a:t>
            </a:r>
          </a:p>
          <a:p>
            <a:r>
              <a:rPr lang="pl-PL" sz="1600" i="1" dirty="0" smtClean="0"/>
              <a:t>And for a </a:t>
            </a:r>
            <a:r>
              <a:rPr lang="pl-PL" sz="1600" i="1" dirty="0" err="1" smtClean="0"/>
              <a:t>cue</a:t>
            </a:r>
            <a:r>
              <a:rPr lang="pl-PL" sz="1600" i="1" dirty="0" smtClean="0"/>
              <a:t> and </a:t>
            </a:r>
            <a:r>
              <a:rPr lang="pl-PL" sz="1600" i="1" dirty="0" err="1" smtClean="0"/>
              <a:t>sufficient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encouragmenet</a:t>
            </a:r>
            <a:r>
              <a:rPr lang="pl-PL" sz="1600" i="1" dirty="0" smtClean="0"/>
              <a:t> to </a:t>
            </a:r>
            <a:r>
              <a:rPr lang="pl-PL" sz="1600" i="1" dirty="0" err="1" smtClean="0"/>
              <a:t>any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such</a:t>
            </a:r>
            <a:r>
              <a:rPr lang="pl-PL" sz="1600" i="1" dirty="0" smtClean="0"/>
              <a:t> Person </a:t>
            </a:r>
            <a:r>
              <a:rPr lang="pl-PL" sz="1600" i="1" dirty="0" err="1" smtClean="0"/>
              <a:t>or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Persons</a:t>
            </a:r>
            <a:r>
              <a:rPr lang="pl-PL" sz="1600" i="1" dirty="0" smtClean="0"/>
              <a:t> as </a:t>
            </a:r>
            <a:r>
              <a:rPr lang="pl-PL" sz="1600" i="1" dirty="0" err="1" smtClean="0"/>
              <a:t>shall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Discover</a:t>
            </a:r>
            <a:r>
              <a:rPr lang="pl-PL" sz="1600" i="1" dirty="0" smtClean="0"/>
              <a:t> a </a:t>
            </a:r>
            <a:r>
              <a:rPr lang="pl-PL" sz="1600" i="1" dirty="0" err="1" smtClean="0"/>
              <a:t>proper</a:t>
            </a:r>
            <a:r>
              <a:rPr lang="pl-PL" sz="1600" i="1" dirty="0" smtClean="0"/>
              <a:t> Method for </a:t>
            </a:r>
            <a:r>
              <a:rPr lang="pl-PL" sz="1600" i="1" dirty="0" err="1" smtClean="0"/>
              <a:t>finding</a:t>
            </a:r>
            <a:r>
              <a:rPr lang="pl-PL" sz="1600" i="1" dirty="0" smtClean="0"/>
              <a:t> the </a:t>
            </a:r>
            <a:r>
              <a:rPr lang="pl-PL" sz="1600" i="1" dirty="0" err="1" smtClean="0"/>
              <a:t>said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Longitude</a:t>
            </a:r>
            <a:r>
              <a:rPr lang="pl-PL" sz="1600" i="1" dirty="0" smtClean="0"/>
              <a:t> […] a Sum of Ten </a:t>
            </a:r>
            <a:r>
              <a:rPr lang="pl-PL" sz="1600" i="1" dirty="0" err="1" smtClean="0"/>
              <a:t>thousand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Pounds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if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Determines</a:t>
            </a:r>
            <a:r>
              <a:rPr lang="pl-PL" sz="1600" i="1" dirty="0" smtClean="0"/>
              <a:t> the </a:t>
            </a:r>
            <a:r>
              <a:rPr lang="pl-PL" sz="1600" i="1" dirty="0" err="1" smtClean="0"/>
              <a:t>said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Longitude</a:t>
            </a:r>
            <a:r>
              <a:rPr lang="pl-PL" sz="1600" i="1" dirty="0" smtClean="0"/>
              <a:t> to One </a:t>
            </a:r>
            <a:r>
              <a:rPr lang="pl-PL" sz="1600" i="1" dirty="0" err="1" smtClean="0"/>
              <a:t>Degree</a:t>
            </a:r>
            <a:r>
              <a:rPr lang="pl-PL" sz="1600" i="1" dirty="0" smtClean="0"/>
              <a:t> of a </a:t>
            </a:r>
            <a:r>
              <a:rPr lang="pl-PL" sz="1600" i="1" dirty="0" err="1" smtClean="0"/>
              <a:t>great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Circle</a:t>
            </a:r>
            <a:r>
              <a:rPr lang="pl-PL" sz="1600" i="1" dirty="0" smtClean="0"/>
              <a:t>, </a:t>
            </a:r>
            <a:r>
              <a:rPr lang="pl-PL" sz="1600" i="1" dirty="0" err="1" smtClean="0"/>
              <a:t>or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Sixty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Geographical</a:t>
            </a:r>
            <a:r>
              <a:rPr lang="pl-PL" sz="1600" i="1" dirty="0" smtClean="0"/>
              <a:t> Miles; </a:t>
            </a:r>
            <a:r>
              <a:rPr lang="pl-PL" sz="1600" i="1" dirty="0" err="1" smtClean="0"/>
              <a:t>Fifteen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thousand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Pounds</a:t>
            </a:r>
            <a:r>
              <a:rPr lang="pl-PL" sz="1600" i="1" dirty="0" smtClean="0"/>
              <a:t>, </a:t>
            </a:r>
            <a:r>
              <a:rPr lang="pl-PL" sz="1600" i="1" dirty="0" err="1" smtClean="0"/>
              <a:t>it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Determines</a:t>
            </a:r>
            <a:r>
              <a:rPr lang="pl-PL" sz="1600" i="1" dirty="0" smtClean="0"/>
              <a:t> the </a:t>
            </a:r>
            <a:r>
              <a:rPr lang="pl-PL" sz="1600" i="1" dirty="0" err="1" smtClean="0"/>
              <a:t>said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longitude</a:t>
            </a:r>
            <a:r>
              <a:rPr lang="pl-PL" sz="1600" i="1" dirty="0" smtClean="0"/>
              <a:t> to </a:t>
            </a:r>
            <a:r>
              <a:rPr lang="pl-PL" sz="1600" i="1" dirty="0" err="1" smtClean="0"/>
              <a:t>Two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Thirds</a:t>
            </a:r>
            <a:r>
              <a:rPr lang="pl-PL" sz="1600" i="1" dirty="0" smtClean="0"/>
              <a:t> of </a:t>
            </a:r>
            <a:r>
              <a:rPr lang="pl-PL" sz="1600" i="1" dirty="0" err="1" smtClean="0"/>
              <a:t>that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Distance</a:t>
            </a:r>
            <a:r>
              <a:rPr lang="pl-PL" sz="1600" i="1" dirty="0" smtClean="0"/>
              <a:t> and to </a:t>
            </a:r>
            <a:r>
              <a:rPr lang="pl-PL" sz="1600" b="1" i="1" dirty="0" err="1" smtClean="0"/>
              <a:t>Twenty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thousand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Pounds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Determines</a:t>
            </a:r>
            <a:r>
              <a:rPr lang="pl-PL" sz="1600" i="1" dirty="0" smtClean="0"/>
              <a:t> the same to one half of the same </a:t>
            </a:r>
            <a:r>
              <a:rPr lang="pl-PL" sz="1600" i="1" dirty="0" err="1" smtClean="0"/>
              <a:t>Distance</a:t>
            </a:r>
            <a:endParaRPr lang="pl-PL" sz="1600" i="1" dirty="0" smtClean="0"/>
          </a:p>
          <a:p>
            <a:r>
              <a:rPr lang="pl-PL" sz="1600" i="1" dirty="0" smtClean="0"/>
              <a:t>[…]</a:t>
            </a:r>
          </a:p>
          <a:p>
            <a:r>
              <a:rPr lang="pl-PL" sz="1600" i="1" dirty="0" err="1" smtClean="0"/>
              <a:t>Sail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over</a:t>
            </a:r>
            <a:r>
              <a:rPr lang="pl-PL" sz="1600" i="1" dirty="0" smtClean="0"/>
              <a:t> the Ocean, from Great </a:t>
            </a:r>
            <a:r>
              <a:rPr lang="pl-PL" sz="1600" i="1" dirty="0" err="1" smtClean="0"/>
              <a:t>Birtain</a:t>
            </a:r>
            <a:r>
              <a:rPr lang="pl-PL" sz="1600" i="1" dirty="0" smtClean="0"/>
              <a:t> to </a:t>
            </a:r>
            <a:r>
              <a:rPr lang="pl-PL" sz="1600" i="1" dirty="0" err="1" smtClean="0"/>
              <a:t>any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such</a:t>
            </a:r>
            <a:r>
              <a:rPr lang="pl-PL" sz="1600" i="1" dirty="0" smtClean="0"/>
              <a:t> port in the West-</a:t>
            </a:r>
            <a:r>
              <a:rPr lang="pl-PL" sz="1600" i="1" dirty="0" err="1" smtClean="0"/>
              <a:t>Indies</a:t>
            </a:r>
            <a:r>
              <a:rPr lang="pl-PL" sz="1600" i="1" dirty="0" smtClean="0"/>
              <a:t> […] </a:t>
            </a:r>
            <a:r>
              <a:rPr lang="pl-PL" sz="1600" i="1" dirty="0" err="1" smtClean="0"/>
              <a:t>without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lossing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their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Longitude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beyond</a:t>
            </a:r>
            <a:r>
              <a:rPr lang="pl-PL" sz="1600" i="1" dirty="0" smtClean="0"/>
              <a:t> the </a:t>
            </a:r>
            <a:r>
              <a:rPr lang="pl-PL" sz="1600" i="1" dirty="0" err="1" smtClean="0"/>
              <a:t>limits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before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mentioned</a:t>
            </a:r>
            <a:r>
              <a:rPr lang="pl-PL" sz="1600" i="1" dirty="0" smtClean="0"/>
              <a:t>”</a:t>
            </a:r>
            <a:endParaRPr lang="pl-PL" sz="1600" i="1" dirty="0"/>
          </a:p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John </a:t>
            </a:r>
            <a:r>
              <a:rPr lang="pl-PL" dirty="0" err="1" smtClean="0"/>
              <a:t>Harisson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600" dirty="0" smtClean="0"/>
              <a:t>1693-1776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25029"/>
            <a:ext cx="1905000" cy="238125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87288" y="458112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Czwarta wersja chronometru H4, przetestowana w 1761 – w czasie 81 dniowej podróży spóźnił się 5 sekund. </a:t>
            </a:r>
          </a:p>
          <a:p>
            <a:r>
              <a:rPr lang="pl-PL" dirty="0"/>
              <a:t>N</a:t>
            </a:r>
            <a:r>
              <a:rPr lang="pl-PL" dirty="0" smtClean="0"/>
              <a:t>iedokładność &gt;0.1 s/dzień</a:t>
            </a:r>
            <a:endParaRPr lang="pl-PL" dirty="0"/>
          </a:p>
        </p:txBody>
      </p:sp>
      <p:grpSp>
        <p:nvGrpSpPr>
          <p:cNvPr id="8" name="Grupa 7"/>
          <p:cNvGrpSpPr/>
          <p:nvPr/>
        </p:nvGrpSpPr>
        <p:grpSpPr>
          <a:xfrm>
            <a:off x="3422622" y="1621468"/>
            <a:ext cx="5018570" cy="2416458"/>
            <a:chOff x="3422622" y="1621468"/>
            <a:chExt cx="5018570" cy="2416458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2622" y="1621468"/>
              <a:ext cx="1618164" cy="2416458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0112" y="1625029"/>
              <a:ext cx="2861080" cy="2370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89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143000"/>
          </a:xfrm>
        </p:spPr>
        <p:txBody>
          <a:bodyPr/>
          <a:lstStyle/>
          <a:p>
            <a:r>
              <a:rPr lang="pl-PL" dirty="0" smtClean="0"/>
              <a:t>Z czego składa się zegar?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2323601" cy="331236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788024" y="378904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Oscylator</a:t>
            </a:r>
            <a:endParaRPr lang="en-US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551512" y="1837978"/>
            <a:ext cx="211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Licznik </a:t>
            </a:r>
          </a:p>
          <a:p>
            <a:pPr algn="ctr"/>
            <a:r>
              <a:rPr lang="pl-PL" sz="2400" dirty="0" smtClean="0"/>
              <a:t>oscylacji</a:t>
            </a:r>
            <a:endParaRPr lang="en-US" sz="24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069504" y="4005064"/>
            <a:ext cx="147683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4231306" y="2235187"/>
            <a:ext cx="1348806" cy="32971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143000"/>
          </a:xfrm>
        </p:spPr>
        <p:txBody>
          <a:bodyPr/>
          <a:lstStyle/>
          <a:p>
            <a:r>
              <a:rPr lang="pl-PL" dirty="0" smtClean="0"/>
              <a:t>Z czego składa się zegar?</a:t>
            </a:r>
            <a:endParaRPr lang="en-US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069504" y="4005064"/>
            <a:ext cx="147683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23" y="1516977"/>
            <a:ext cx="3143250" cy="285750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788024" y="378904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Oscylator</a:t>
            </a:r>
            <a:endParaRPr lang="en-US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551512" y="1837978"/>
            <a:ext cx="211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Licznik </a:t>
            </a:r>
          </a:p>
          <a:p>
            <a:pPr algn="ctr"/>
            <a:r>
              <a:rPr lang="pl-PL" sz="2400" dirty="0" smtClean="0"/>
              <a:t>oscylacji</a:t>
            </a:r>
            <a:endParaRPr lang="en-US" sz="2400" dirty="0"/>
          </a:p>
        </p:txBody>
      </p:sp>
      <p:cxnSp>
        <p:nvCxnSpPr>
          <p:cNvPr id="15" name="Łącznik prosty ze strzałką 14"/>
          <p:cNvCxnSpPr/>
          <p:nvPr/>
        </p:nvCxnSpPr>
        <p:spPr>
          <a:xfrm flipH="1" flipV="1">
            <a:off x="2195736" y="3284984"/>
            <a:ext cx="2350604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>
            <a:off x="4231306" y="2235187"/>
            <a:ext cx="1348806" cy="32971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2103038" y="5773071"/>
            <a:ext cx="7100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Najlepsze zegary mechaniczne: niedokładność 0.01 </a:t>
            </a:r>
            <a:r>
              <a:rPr lang="pl-PL" dirty="0"/>
              <a:t>s/dzień</a:t>
            </a:r>
          </a:p>
        </p:txBody>
      </p:sp>
    </p:spTree>
    <p:extLst>
      <p:ext uri="{BB962C8B-B14F-4D97-AF65-F5344CB8AC3E}">
        <p14:creationId xmlns:p14="http://schemas.microsoft.com/office/powerpoint/2010/main" val="20459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54709"/>
            <a:ext cx="6916778" cy="4968552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99392"/>
            <a:ext cx="9036496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Rozwój cywilizacji a dokładność zegarów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048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,98952"/>
  <p:tag name="ORIGINALWIDTH" val="85,4892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T $&#10;\end{document}&#10;"/>
  <p:tag name="IGUANATEXSIZE" val="20"/>
  <p:tag name="IGUANATEXCURSOR" val="558"/>
  <p:tag name="TRANSPARENCY" val="Fals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omega_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5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omega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3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omega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3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E_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0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E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5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omega_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58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4315"/>
  <p:tag name="ORIGINALWIDTH" val="59,2426"/>
  <p:tag name="LATEXADDIN" val="\documentclass{article}\pagestyle{empty}&#10;\begin{document}&#10;$ \nu$&#10;\end{document}&#10;"/>
  <p:tag name="IGUANATEXSIZE" val="20"/>
  <p:tag name="IGUANATEXCURSOR" val="6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276,7154"/>
  <p:tag name="LATEXADDIN" val="\documentclass{slides}\pagestyle{empty}&#10;\usepackage{color,amsmath}&#10;\renewcommand{\familydefault}{cmr}&#10;\begin{document}&#10;%\pagecolor{blue}&#10;%\color{white}&#10;$$&#10;\omega_0&#10;$$&#10;\end{document}&#10;"/>
  <p:tag name="IGUANATEXSIZE" val="20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white}&#10;$$&#10;\nu&#10;$$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omega_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5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4,9906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omega$&#10;\end{document}&#10;"/>
  <p:tag name="IGUANATEXSIZE" val="20"/>
  <p:tag name="IGUANATEXCURSOR" val="56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4315"/>
  <p:tag name="ORIGINALWIDTH" val="59,2426"/>
  <p:tag name="LATEXADDIN" val="\documentclass{article}\pagestyle{empty}&#10;\begin{document}&#10;$ \nu$&#10;\end{document}&#10;"/>
  <p:tag name="IGUANATEXSIZE" val="20"/>
  <p:tag name="IGUANATEXCURSOR" val="6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omega_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5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4315"/>
  <p:tag name="ORIGINALWIDTH" val="59,2426"/>
  <p:tag name="LATEXADDIN" val="\documentclass{article}\pagestyle{empty}&#10;\begin{document}&#10;$ \nu$&#10;\end{document}&#10;"/>
  <p:tag name="IGUANATEXSIZE" val="20"/>
  <p:tag name="IGUANATEXCURSOR" val="6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99063"/>
  <p:tag name="ORIGINALWIDTH" val="350,2062"/>
  <p:tag name="LATEXADDIN" val="\documentclass{article}\pagestyle{empty}&#10;\begin{document}&#10;$ \omega_0 - \nu$&#10;\end{document}&#10;"/>
  <p:tag name="IGUANATEXSIZE" val="20"/>
  <p:tag name="IGUANATEXCURSOR" val="7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99063"/>
  <p:tag name="ORIGINALWIDTH" val="350,2062"/>
  <p:tag name="LATEXADDIN" val="\documentclass{article}\pagestyle{empty}&#10;\begin{document}&#10;$ \omega_0 - \nu$&#10;\end{document}&#10;"/>
  <p:tag name="IGUANATEXSIZE" val="20"/>
  <p:tag name="IGUANATEXCURSOR" val="7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6^2\t{S}_{1/2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6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t{F}=4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5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t{F}=3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7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omega_0 = 2\pi \cdot 9.2 \t{\,GHz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29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794,150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varphi = (\omega_0-\omega) T $$&#10;\end{document}&#10;"/>
  <p:tag name="IGUANATEXSIZE" val="20"/>
  <p:tag name="IGUANATEXCURSOR" val="58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ket{N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5124</TotalTime>
  <Words>914</Words>
  <Application>Microsoft Office PowerPoint</Application>
  <PresentationFormat>Pokaz na ekranie (4:3)</PresentationFormat>
  <Paragraphs>124</Paragraphs>
  <Slides>24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3" baseType="lpstr">
      <vt:lpstr>Arial</vt:lpstr>
      <vt:lpstr>Calibri</vt:lpstr>
      <vt:lpstr>Lucida Sans Unicode</vt:lpstr>
      <vt:lpstr>Symbol</vt:lpstr>
      <vt:lpstr>Times New Roman</vt:lpstr>
      <vt:lpstr>Verdana</vt:lpstr>
      <vt:lpstr>Wingdings 2</vt:lpstr>
      <vt:lpstr>Wingdings 3</vt:lpstr>
      <vt:lpstr>Concourse</vt:lpstr>
      <vt:lpstr>Zegary Atomowe </vt:lpstr>
      <vt:lpstr>Rok 1707 – katastrofa pod Scilly</vt:lpstr>
      <vt:lpstr>Rok 1707 – katastrofa pod Scilly</vt:lpstr>
      <vt:lpstr>Szerokść Geograficzna - łatwo</vt:lpstr>
      <vt:lpstr>1714 – „Longitude act”</vt:lpstr>
      <vt:lpstr>John Harisson 1693-1776</vt:lpstr>
      <vt:lpstr>Z czego składa się zegar?</vt:lpstr>
      <vt:lpstr>Z czego składa się zegar?</vt:lpstr>
      <vt:lpstr>Rozwój cywilizacji a dokładność zegarów</vt:lpstr>
      <vt:lpstr>Wzorzec sekundy</vt:lpstr>
      <vt:lpstr>Zegar Atomowy</vt:lpstr>
      <vt:lpstr>Prezentacja programu PowerPoint</vt:lpstr>
      <vt:lpstr>Atomowe zegary optyczne</vt:lpstr>
      <vt:lpstr>Prezentacja programu PowerPoint</vt:lpstr>
      <vt:lpstr>Pułapkowanie i chłodzenie pojedynczych jonów</vt:lpstr>
      <vt:lpstr>Komputery kwantowe na  pojedynczych jonach</vt:lpstr>
      <vt:lpstr>Bramki kwantowe w zastosowaniu do zegarów atomowych</vt:lpstr>
      <vt:lpstr>Bramki kwantowe w zastosowaniu do zegarów atomowych</vt:lpstr>
      <vt:lpstr>Bramki kwantowe w zastosowaniu do zegarów atomowych</vt:lpstr>
      <vt:lpstr>Bramki kwantowe w zastosowaniu do zegarów atomowych</vt:lpstr>
      <vt:lpstr>Bramki kwantowe w zastosowaniu do zegarów atomowych</vt:lpstr>
      <vt:lpstr>Sieci optyczne</vt:lpstr>
      <vt:lpstr>Zastosowanie: geodezja relatywistyczna</vt:lpstr>
      <vt:lpstr>Kwantowa metrologia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demko</cp:lastModifiedBy>
  <cp:revision>178</cp:revision>
  <dcterms:created xsi:type="dcterms:W3CDTF">2015-09-10T09:53:21Z</dcterms:created>
  <dcterms:modified xsi:type="dcterms:W3CDTF">2017-09-30T12:57:49Z</dcterms:modified>
</cp:coreProperties>
</file>