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tiff" ContentType="image/tif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Default Extension="gif" ContentType="image/gif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1" r:id="rId16"/>
    <p:sldId id="273" r:id="rId17"/>
    <p:sldId id="272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94660"/>
  </p:normalViewPr>
  <p:slideViewPr>
    <p:cSldViewPr>
      <p:cViewPr varScale="1">
        <p:scale>
          <a:sx n="73" d="100"/>
          <a:sy n="73" d="100"/>
        </p:scale>
        <p:origin x="-96" y="-24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4DDD3-9707-443C-A4C2-BA76376CBE5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4A84D-ABBB-40D2-8903-F32D2846A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4km </a:t>
            </a:r>
            <a:r>
              <a:rPr lang="pl-PL" dirty="0" err="1" smtClean="0"/>
              <a:t>arms</a:t>
            </a:r>
            <a:r>
              <a:rPr lang="pl-PL" dirty="0" smtClean="0"/>
              <a:t>. </a:t>
            </a:r>
            <a:r>
              <a:rPr lang="pl-PL" dirty="0" err="1" smtClean="0"/>
              <a:t>Technical</a:t>
            </a:r>
            <a:r>
              <a:rPr lang="pl-PL" dirty="0" smtClean="0"/>
              <a:t> </a:t>
            </a:r>
            <a:r>
              <a:rPr lang="pl-PL" dirty="0" err="1" smtClean="0"/>
              <a:t>noise</a:t>
            </a:r>
            <a:r>
              <a:rPr lang="pl-PL" dirty="0" smtClean="0"/>
              <a:t> </a:t>
            </a:r>
            <a:r>
              <a:rPr lang="pl-PL" dirty="0" err="1" smtClean="0"/>
              <a:t>suppressed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fundamental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limitations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such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noise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limits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precission</a:t>
            </a:r>
            <a:r>
              <a:rPr lang="pl-PL" baseline="0" dirty="0" smtClean="0"/>
              <a:t>. </a:t>
            </a:r>
          </a:p>
          <a:p>
            <a:r>
              <a:rPr lang="pl-PL" baseline="0" dirty="0" err="1" smtClean="0"/>
              <a:t>LiGO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measure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distance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change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order of 1/1000 </a:t>
            </a:r>
            <a:r>
              <a:rPr lang="pl-PL" baseline="0" dirty="0" err="1" smtClean="0"/>
              <a:t>diameter</a:t>
            </a:r>
            <a:r>
              <a:rPr lang="pl-PL" baseline="0" dirty="0" smtClean="0"/>
              <a:t> of a proton. NIST –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clocks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losses</a:t>
            </a:r>
            <a:r>
              <a:rPr lang="pl-PL" baseline="0" dirty="0" smtClean="0"/>
              <a:t> one </a:t>
            </a:r>
            <a:r>
              <a:rPr lang="pl-PL" baseline="0" dirty="0" err="1" smtClean="0"/>
              <a:t>second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60 mln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. </a:t>
            </a:r>
          </a:p>
          <a:p>
            <a:r>
              <a:rPr lang="pl-PL" baseline="0" dirty="0" err="1" smtClean="0"/>
              <a:t>Mathematically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same problem.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Most</a:t>
            </a:r>
            <a:r>
              <a:rPr lang="pl-PL" baseline="0" dirty="0" smtClean="0"/>
              <a:t> general </a:t>
            </a:r>
            <a:r>
              <a:rPr lang="pl-PL" baseline="0" dirty="0" err="1" smtClean="0"/>
              <a:t>input</a:t>
            </a:r>
            <a:r>
              <a:rPr lang="pl-PL" baseline="0" dirty="0" smtClean="0"/>
              <a:t> state (</a:t>
            </a:r>
            <a:r>
              <a:rPr lang="pl-PL" baseline="0" dirty="0" err="1" smtClean="0"/>
              <a:t>with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given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contraints</a:t>
            </a:r>
            <a:r>
              <a:rPr lang="pl-PL" baseline="0" dirty="0" smtClean="0"/>
              <a:t>: energy, </a:t>
            </a:r>
            <a:r>
              <a:rPr lang="pl-PL" baseline="0" dirty="0" err="1" smtClean="0"/>
              <a:t>number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particles</a:t>
            </a:r>
            <a:r>
              <a:rPr lang="pl-PL" baseline="0" dirty="0" smtClean="0"/>
              <a:t>),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most general quantum </a:t>
            </a:r>
            <a:r>
              <a:rPr lang="pl-PL" baseline="0" dirty="0" err="1" smtClean="0"/>
              <a:t>measurement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particular</a:t>
            </a:r>
            <a:r>
              <a:rPr lang="pl-PL" dirty="0" smtClean="0"/>
              <a:t> </a:t>
            </a:r>
            <a:r>
              <a:rPr lang="pl-PL" dirty="0" err="1" smtClean="0"/>
              <a:t>cases</a:t>
            </a:r>
            <a:r>
              <a:rPr lang="pl-PL" dirty="0" smtClean="0"/>
              <a:t> </a:t>
            </a:r>
            <a:r>
              <a:rPr lang="pl-PL" dirty="0" err="1" smtClean="0"/>
              <a:t>allowing</a:t>
            </a:r>
            <a:r>
              <a:rPr lang="pl-PL" dirty="0" smtClean="0"/>
              <a:t> </a:t>
            </a:r>
            <a:r>
              <a:rPr lang="pl-PL" baseline="0" dirty="0" smtClean="0"/>
              <a:t> for an </a:t>
            </a:r>
            <a:r>
              <a:rPr lang="pl-PL" baseline="0" dirty="0" err="1" smtClean="0"/>
              <a:t>analytical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. First </a:t>
            </a:r>
            <a:r>
              <a:rPr lang="pl-PL" baseline="0" dirty="0" err="1" smtClean="0"/>
              <a:t>useful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e.g</a:t>
            </a:r>
            <a:r>
              <a:rPr lang="pl-PL" baseline="0" dirty="0" smtClean="0"/>
              <a:t>. LIGO, </a:t>
            </a:r>
            <a:r>
              <a:rPr lang="pl-PL" baseline="0" dirty="0" err="1" smtClean="0"/>
              <a:t>atomic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clocks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second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calibration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unknown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device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loss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include</a:t>
            </a:r>
            <a:r>
              <a:rPr lang="pl-PL" dirty="0" smtClean="0"/>
              <a:t>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inefficiency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detectors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loss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sample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fibers</a:t>
            </a:r>
            <a:r>
              <a:rPr lang="pl-PL" baseline="0" dirty="0" smtClean="0"/>
              <a:t> etc…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Numerical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consideration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njot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sufficient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Global </a:t>
            </a:r>
            <a:r>
              <a:rPr lang="pl-PL" dirty="0" err="1" smtClean="0"/>
              <a:t>approach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presence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loss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mathematically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hence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were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able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bound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ucertainty</a:t>
            </a:r>
            <a:r>
              <a:rPr lang="pl-PL" baseline="0" dirty="0" smtClean="0"/>
              <a:t>. For </a:t>
            </a:r>
            <a:r>
              <a:rPr lang="pl-PL" baseline="0" dirty="0" err="1" smtClean="0"/>
              <a:t>large</a:t>
            </a:r>
            <a:r>
              <a:rPr lang="pl-PL" baseline="0" dirty="0" smtClean="0"/>
              <a:t> N we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noise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scaling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20% </a:t>
            </a:r>
            <a:r>
              <a:rPr lang="pl-PL" baseline="0" dirty="0" err="1" smtClean="0"/>
              <a:t>loss</a:t>
            </a:r>
            <a:r>
              <a:rPr lang="pl-PL" baseline="0" dirty="0" smtClean="0"/>
              <a:t>, we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2.24 </a:t>
            </a:r>
            <a:r>
              <a:rPr lang="pl-PL" baseline="0" dirty="0" err="1" smtClean="0"/>
              <a:t>reduction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uncertainty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A84D-ABBB-40D2-8903-F32D2846AD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9D17-52E7-464A-B20B-BB4D851A19D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A83A-039F-49F8-80FA-40CE7D7C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40.png"/><Relationship Id="rId5" Type="http://schemas.openxmlformats.org/officeDocument/2006/relationships/tags" Target="../tags/tag55.xml"/><Relationship Id="rId10" Type="http://schemas.openxmlformats.org/officeDocument/2006/relationships/image" Target="../media/image39.png"/><Relationship Id="rId4" Type="http://schemas.openxmlformats.org/officeDocument/2006/relationships/tags" Target="../tags/tag54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8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42.png"/><Relationship Id="rId5" Type="http://schemas.openxmlformats.org/officeDocument/2006/relationships/tags" Target="../tags/tag61.xml"/><Relationship Id="rId10" Type="http://schemas.openxmlformats.org/officeDocument/2006/relationships/image" Target="../media/image41.png"/><Relationship Id="rId4" Type="http://schemas.openxmlformats.org/officeDocument/2006/relationships/tags" Target="../tags/tag60.xml"/><Relationship Id="rId9" Type="http://schemas.openxmlformats.org/officeDocument/2006/relationships/image" Target="../media/image40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65.xml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67.xml"/><Relationship Id="rId10" Type="http://schemas.openxmlformats.org/officeDocument/2006/relationships/image" Target="../media/image42.png"/><Relationship Id="rId4" Type="http://schemas.openxmlformats.org/officeDocument/2006/relationships/tags" Target="../tags/tag66.xm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17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20.png"/><Relationship Id="rId17" Type="http://schemas.openxmlformats.org/officeDocument/2006/relationships/image" Target="../media/image47.png"/><Relationship Id="rId2" Type="http://schemas.openxmlformats.org/officeDocument/2006/relationships/tags" Target="../tags/tag69.xml"/><Relationship Id="rId16" Type="http://schemas.openxmlformats.org/officeDocument/2006/relationships/image" Target="../media/image36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0.png"/><Relationship Id="rId5" Type="http://schemas.openxmlformats.org/officeDocument/2006/relationships/tags" Target="../tags/tag72.xml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6.xml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42.png"/><Relationship Id="rId5" Type="http://schemas.openxmlformats.org/officeDocument/2006/relationships/tags" Target="../tags/tag80.xml"/><Relationship Id="rId10" Type="http://schemas.openxmlformats.org/officeDocument/2006/relationships/image" Target="../media/image39.png"/><Relationship Id="rId4" Type="http://schemas.openxmlformats.org/officeDocument/2006/relationships/tags" Target="../tags/tag79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9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38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40.png"/><Relationship Id="rId5" Type="http://schemas.openxmlformats.org/officeDocument/2006/relationships/tags" Target="../tags/tag86.xml"/><Relationship Id="rId10" Type="http://schemas.openxmlformats.org/officeDocument/2006/relationships/image" Target="../media/image42.png"/><Relationship Id="rId4" Type="http://schemas.openxmlformats.org/officeDocument/2006/relationships/tags" Target="../tags/tag85.xml"/><Relationship Id="rId9" Type="http://schemas.openxmlformats.org/officeDocument/2006/relationships/image" Target="../media/image4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91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5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2.png"/><Relationship Id="rId5" Type="http://schemas.openxmlformats.org/officeDocument/2006/relationships/tags" Target="../tags/tag93.xml"/><Relationship Id="rId10" Type="http://schemas.openxmlformats.org/officeDocument/2006/relationships/image" Target="../media/image51.png"/><Relationship Id="rId4" Type="http://schemas.openxmlformats.org/officeDocument/2006/relationships/tags" Target="../tags/tag92.xml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jpe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2.png"/><Relationship Id="rId5" Type="http://schemas.openxmlformats.org/officeDocument/2006/relationships/tags" Target="../tags/tag11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2.png"/><Relationship Id="rId2" Type="http://schemas.openxmlformats.org/officeDocument/2006/relationships/tags" Target="../tags/tag14.xml"/><Relationship Id="rId16" Type="http://schemas.openxmlformats.org/officeDocument/2006/relationships/image" Target="../media/image16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1.png"/><Relationship Id="rId5" Type="http://schemas.openxmlformats.org/officeDocument/2006/relationships/tags" Target="../tags/tag17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16.xml"/><Relationship Id="rId9" Type="http://schemas.openxmlformats.org/officeDocument/2006/relationships/image" Target="../media/image9.tiff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tags" Target="../tags/tag2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3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tags" Target="../tags/tag31.xml"/><Relationship Id="rId21" Type="http://schemas.openxmlformats.org/officeDocument/2006/relationships/image" Target="../media/image33.png"/><Relationship Id="rId7" Type="http://schemas.openxmlformats.org/officeDocument/2006/relationships/tags" Target="../tags/tag35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29.png"/><Relationship Id="rId2" Type="http://schemas.openxmlformats.org/officeDocument/2006/relationships/tags" Target="../tags/tag30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5" Type="http://schemas.openxmlformats.org/officeDocument/2006/relationships/image" Target="../media/image27.png"/><Relationship Id="rId10" Type="http://schemas.openxmlformats.org/officeDocument/2006/relationships/tags" Target="../tags/tag38.xml"/><Relationship Id="rId19" Type="http://schemas.openxmlformats.org/officeDocument/2006/relationships/image" Target="../media/image31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1.xml"/><Relationship Id="rId7" Type="http://schemas.openxmlformats.org/officeDocument/2006/relationships/image" Target="../media/image1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tags" Target="../tags/tag43.xml"/><Relationship Id="rId10" Type="http://schemas.openxmlformats.org/officeDocument/2006/relationships/image" Target="../media/image19.png"/><Relationship Id="rId4" Type="http://schemas.openxmlformats.org/officeDocument/2006/relationships/tags" Target="../tags/tag42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1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0.png"/><Relationship Id="rId5" Type="http://schemas.openxmlformats.org/officeDocument/2006/relationships/tags" Target="../tags/tag48.xml"/><Relationship Id="rId15" Type="http://schemas.openxmlformats.org/officeDocument/2006/relationships/image" Target="../media/image36.png"/><Relationship Id="rId10" Type="http://schemas.openxmlformats.org/officeDocument/2006/relationships/image" Target="../media/image10.png"/><Relationship Id="rId4" Type="http://schemas.openxmlformats.org/officeDocument/2006/relationships/tags" Target="../tags/tag47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Sense and sensitivity: </a:t>
            </a:r>
            <a:br>
              <a:rPr lang="en-US" b="1" dirty="0" smtClean="0"/>
            </a:br>
            <a:r>
              <a:rPr lang="pl-PL" b="1" dirty="0" smtClean="0"/>
              <a:t>,,</a:t>
            </a:r>
            <a:r>
              <a:rPr lang="en-US" b="1" dirty="0" smtClean="0"/>
              <a:t>robust</a:t>
            </a:r>
            <a:r>
              <a:rPr lang="pl-PL" b="1" dirty="0" smtClean="0"/>
              <a:t>’’</a:t>
            </a:r>
            <a:r>
              <a:rPr lang="en-US" b="1" dirty="0" smtClean="0"/>
              <a:t> </a:t>
            </a:r>
            <a:r>
              <a:rPr lang="pl-PL" b="1" dirty="0" smtClean="0"/>
              <a:t>quantum </a:t>
            </a:r>
            <a:r>
              <a:rPr lang="en-US" b="1" dirty="0" smtClean="0"/>
              <a:t>phase estimation</a:t>
            </a:r>
            <a:endParaRPr lang="en-US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80920" cy="1752600"/>
          </a:xfrm>
        </p:spPr>
        <p:txBody>
          <a:bodyPr>
            <a:normAutofit fontScale="92500" lnSpcReduction="10000"/>
          </a:bodyPr>
          <a:lstStyle/>
          <a:p>
            <a:r>
              <a:rPr lang="pl-PL" sz="2400" u="sng" dirty="0" smtClean="0">
                <a:solidFill>
                  <a:schemeClr val="tx1"/>
                </a:solidFill>
              </a:rPr>
              <a:t>R. Demkowicz-Dobrzański</a:t>
            </a:r>
            <a:r>
              <a:rPr lang="pl-PL" sz="2400" u="sng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K. Banaszek</a:t>
            </a:r>
            <a:r>
              <a:rPr lang="pl-PL" sz="2400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U. Dorner</a:t>
            </a:r>
            <a:r>
              <a:rPr lang="pl-PL" sz="2400" baseline="30000" dirty="0" smtClean="0">
                <a:solidFill>
                  <a:schemeClr val="tx1"/>
                </a:solidFill>
              </a:rPr>
              <a:t>2</a:t>
            </a:r>
            <a:r>
              <a:rPr lang="pl-PL" sz="2400" dirty="0" smtClean="0">
                <a:solidFill>
                  <a:schemeClr val="tx1"/>
                </a:solidFill>
              </a:rPr>
              <a:t>, I. A. Walmsley</a:t>
            </a:r>
            <a:r>
              <a:rPr lang="pl-PL" sz="2400" baseline="30000" dirty="0" smtClean="0">
                <a:solidFill>
                  <a:schemeClr val="tx1"/>
                </a:solidFill>
              </a:rPr>
              <a:t>2</a:t>
            </a:r>
            <a:r>
              <a:rPr lang="pl-PL" sz="2400" dirty="0" smtClean="0">
                <a:solidFill>
                  <a:schemeClr val="tx1"/>
                </a:solidFill>
              </a:rPr>
              <a:t>, W. Wasilewski</a:t>
            </a:r>
            <a:r>
              <a:rPr lang="pl-PL" sz="2400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B. Smith</a:t>
            </a:r>
            <a:r>
              <a:rPr lang="pl-PL" sz="2400" baseline="30000" dirty="0" smtClean="0">
                <a:solidFill>
                  <a:schemeClr val="tx1"/>
                </a:solidFill>
              </a:rPr>
              <a:t>2</a:t>
            </a:r>
            <a:r>
              <a:rPr lang="pl-PL" sz="2400" dirty="0" smtClean="0">
                <a:solidFill>
                  <a:schemeClr val="tx1"/>
                </a:solidFill>
              </a:rPr>
              <a:t>, J. Lundeen</a:t>
            </a:r>
            <a:r>
              <a:rPr lang="pl-PL" sz="2400" baseline="30000" dirty="0" smtClean="0">
                <a:solidFill>
                  <a:schemeClr val="tx1"/>
                </a:solidFill>
              </a:rPr>
              <a:t>2</a:t>
            </a:r>
            <a:r>
              <a:rPr lang="pl-PL" sz="2400" dirty="0" smtClean="0">
                <a:solidFill>
                  <a:schemeClr val="tx1"/>
                </a:solidFill>
              </a:rPr>
              <a:t>, M. Kacprowicz</a:t>
            </a:r>
            <a:r>
              <a:rPr lang="pl-PL" sz="2400" baseline="30000" dirty="0" smtClean="0">
                <a:solidFill>
                  <a:schemeClr val="tx1"/>
                </a:solidFill>
              </a:rPr>
              <a:t>3</a:t>
            </a:r>
            <a:r>
              <a:rPr lang="pl-PL" sz="2400" dirty="0" smtClean="0">
                <a:solidFill>
                  <a:schemeClr val="tx1"/>
                </a:solidFill>
              </a:rPr>
              <a:t>, J. Kołodyński</a:t>
            </a:r>
            <a:r>
              <a:rPr lang="pl-PL" sz="2400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pl-PL" sz="2000" i="1" baseline="30000" dirty="0" smtClean="0">
                <a:solidFill>
                  <a:schemeClr val="tx1"/>
                </a:solidFill>
              </a:rPr>
              <a:t>1</a:t>
            </a:r>
            <a:r>
              <a:rPr lang="pl-PL" sz="2000" i="1" dirty="0" smtClean="0">
                <a:solidFill>
                  <a:schemeClr val="tx1"/>
                </a:solidFill>
              </a:rPr>
              <a:t>Faculty of </a:t>
            </a:r>
            <a:r>
              <a:rPr lang="pl-PL" sz="2000" i="1" dirty="0" err="1" smtClean="0">
                <a:solidFill>
                  <a:schemeClr val="tx1"/>
                </a:solidFill>
              </a:rPr>
              <a:t>Physics</a:t>
            </a:r>
            <a:r>
              <a:rPr lang="pl-PL" sz="2000" i="1" dirty="0" smtClean="0">
                <a:solidFill>
                  <a:schemeClr val="tx1"/>
                </a:solidFill>
              </a:rPr>
              <a:t>, Warsaw </a:t>
            </a:r>
            <a:r>
              <a:rPr lang="pl-PL" sz="2000" i="1" dirty="0" err="1" smtClean="0">
                <a:solidFill>
                  <a:schemeClr val="tx1"/>
                </a:solidFill>
              </a:rPr>
              <a:t>University</a:t>
            </a:r>
            <a:r>
              <a:rPr lang="pl-PL" sz="2000" i="1" dirty="0" smtClean="0">
                <a:solidFill>
                  <a:schemeClr val="tx1"/>
                </a:solidFill>
              </a:rPr>
              <a:t>, Poland</a:t>
            </a:r>
          </a:p>
          <a:p>
            <a:r>
              <a:rPr lang="pl-PL" sz="20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2000" i="1" dirty="0" smtClean="0">
                <a:solidFill>
                  <a:schemeClr val="tx1"/>
                </a:solidFill>
              </a:rPr>
              <a:t>Clarendon </a:t>
            </a:r>
            <a:r>
              <a:rPr lang="en-US" sz="2000" i="1" dirty="0">
                <a:solidFill>
                  <a:schemeClr val="tx1"/>
                </a:solidFill>
              </a:rPr>
              <a:t>Laboratory, University of </a:t>
            </a:r>
            <a:r>
              <a:rPr lang="en-US" sz="2000" i="1" dirty="0" smtClean="0">
                <a:solidFill>
                  <a:schemeClr val="tx1"/>
                </a:solidFill>
              </a:rPr>
              <a:t>Oxford</a:t>
            </a:r>
            <a:r>
              <a:rPr lang="pl-PL" sz="2000" i="1" dirty="0" smtClean="0">
                <a:solidFill>
                  <a:schemeClr val="tx1"/>
                </a:solidFill>
              </a:rPr>
              <a:t>, United </a:t>
            </a:r>
            <a:r>
              <a:rPr lang="pl-PL" sz="2000" i="1" dirty="0" err="1" smtClean="0">
                <a:solidFill>
                  <a:schemeClr val="tx1"/>
                </a:solidFill>
              </a:rPr>
              <a:t>Kingdom</a:t>
            </a:r>
            <a:endParaRPr lang="pl-PL" sz="2000" i="1" dirty="0" smtClean="0">
              <a:solidFill>
                <a:schemeClr val="tx1"/>
              </a:solidFill>
            </a:endParaRPr>
          </a:p>
          <a:p>
            <a:r>
              <a:rPr lang="pl-PL" sz="2000" i="1" baseline="30000" dirty="0" smtClean="0">
                <a:solidFill>
                  <a:schemeClr val="tx1"/>
                </a:solidFill>
              </a:rPr>
              <a:t>3</a:t>
            </a:r>
            <a:r>
              <a:rPr lang="pl-PL" sz="2000" i="1" dirty="0" smtClean="0">
                <a:solidFill>
                  <a:schemeClr val="tx1"/>
                </a:solidFill>
              </a:rPr>
              <a:t>Institute of </a:t>
            </a:r>
            <a:r>
              <a:rPr lang="pl-PL" sz="2000" i="1" dirty="0" err="1" smtClean="0">
                <a:solidFill>
                  <a:schemeClr val="tx1"/>
                </a:solidFill>
              </a:rPr>
              <a:t>Physics</a:t>
            </a:r>
            <a:r>
              <a:rPr lang="pl-PL" sz="2000" i="1" dirty="0" smtClean="0">
                <a:solidFill>
                  <a:schemeClr val="tx1"/>
                </a:solidFill>
              </a:rPr>
              <a:t>, Nicolaus </a:t>
            </a:r>
            <a:r>
              <a:rPr lang="pl-PL" sz="2000" i="1" dirty="0" err="1" smtClean="0">
                <a:solidFill>
                  <a:schemeClr val="tx1"/>
                </a:solidFill>
              </a:rPr>
              <a:t>Copernicus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University</a:t>
            </a:r>
            <a:r>
              <a:rPr lang="pl-PL" sz="2000" i="1" dirty="0" smtClean="0">
                <a:solidFill>
                  <a:schemeClr val="tx1"/>
                </a:solidFill>
              </a:rPr>
              <a:t>, Toruń, Poland</a:t>
            </a:r>
            <a:endParaRPr lang="en-US" sz="2000" i="1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photons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(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  <p:grpSp>
        <p:nvGrpSpPr>
          <p:cNvPr id="4" name="Grupa 3"/>
          <p:cNvGrpSpPr/>
          <p:nvPr/>
        </p:nvGrpSpPr>
        <p:grpSpPr>
          <a:xfrm>
            <a:off x="67681" y="1239348"/>
            <a:ext cx="6745932" cy="4699666"/>
            <a:chOff x="251520" y="1268760"/>
            <a:chExt cx="6745932" cy="4699666"/>
          </a:xfrm>
        </p:grpSpPr>
        <p:pic>
          <p:nvPicPr>
            <p:cNvPr id="5" name="Obraz 4" descr="fishplot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1520" y="1268760"/>
              <a:ext cx="6745932" cy="4699666"/>
            </a:xfrm>
            <a:prstGeom prst="rect">
              <a:avLst/>
            </a:prstGeom>
          </p:spPr>
        </p:pic>
        <p:pic>
          <p:nvPicPr>
            <p:cNvPr id="6" name="Obraz 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3789040"/>
              <a:ext cx="838204" cy="3307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Obraz 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10836" y="2060848"/>
              <a:ext cx="1016514" cy="38100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2" name="Grupa 31"/>
          <p:cNvGrpSpPr/>
          <p:nvPr/>
        </p:nvGrpSpPr>
        <p:grpSpPr>
          <a:xfrm>
            <a:off x="6953346" y="1628800"/>
            <a:ext cx="1854926" cy="254775"/>
            <a:chOff x="6953346" y="1628800"/>
            <a:chExt cx="1854926" cy="254775"/>
          </a:xfrm>
        </p:grpSpPr>
        <p:cxnSp>
          <p:nvCxnSpPr>
            <p:cNvPr id="10" name="Łącznik prosty 9"/>
            <p:cNvCxnSpPr/>
            <p:nvPr/>
          </p:nvCxnSpPr>
          <p:spPr bwMode="auto">
            <a:xfrm>
              <a:off x="6953346" y="1760713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99FF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Obraz 10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40352" y="1628800"/>
              <a:ext cx="1067920" cy="25477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4" name="Grupa 33"/>
          <p:cNvGrpSpPr/>
          <p:nvPr/>
        </p:nvGrpSpPr>
        <p:grpSpPr>
          <a:xfrm>
            <a:off x="6588224" y="4837043"/>
            <a:ext cx="2386405" cy="746871"/>
            <a:chOff x="6588224" y="4837043"/>
            <a:chExt cx="2386405" cy="746871"/>
          </a:xfrm>
        </p:grpSpPr>
        <p:sp>
          <p:nvSpPr>
            <p:cNvPr id="12" name="pole tekstowe 11"/>
            <p:cNvSpPr txBox="1"/>
            <p:nvPr/>
          </p:nvSpPr>
          <p:spPr>
            <a:xfrm>
              <a:off x="7041343" y="4837043"/>
              <a:ext cx="1933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Heisenberg </a:t>
              </a:r>
              <a:r>
                <a:rPr lang="pl-PL" dirty="0" err="1" smtClean="0"/>
                <a:t>scaling</a:t>
              </a:r>
              <a:endParaRPr lang="en-US" dirty="0"/>
            </a:p>
          </p:txBody>
        </p:sp>
        <p:cxnSp>
          <p:nvCxnSpPr>
            <p:cNvPr id="15" name="Łącznik prosty ze strzałką 14"/>
            <p:cNvCxnSpPr/>
            <p:nvPr/>
          </p:nvCxnSpPr>
          <p:spPr>
            <a:xfrm rot="10800000">
              <a:off x="6588224" y="5013176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Obraz 25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68344" y="5157192"/>
              <a:ext cx="731522" cy="42672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1" name="Grupa 30"/>
          <p:cNvGrpSpPr/>
          <p:nvPr/>
        </p:nvGrpSpPr>
        <p:grpSpPr>
          <a:xfrm>
            <a:off x="6990454" y="2209124"/>
            <a:ext cx="1732873" cy="254637"/>
            <a:chOff x="6990454" y="2209124"/>
            <a:chExt cx="1732873" cy="254637"/>
          </a:xfrm>
        </p:grpSpPr>
        <p:pic>
          <p:nvPicPr>
            <p:cNvPr id="8" name="Obraz 7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82542" y="2209124"/>
              <a:ext cx="940785" cy="25463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" name="Łącznik prosty 8"/>
            <p:cNvCxnSpPr/>
            <p:nvPr/>
          </p:nvCxnSpPr>
          <p:spPr bwMode="auto">
            <a:xfrm>
              <a:off x="6990454" y="2353140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33993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upa 32"/>
          <p:cNvGrpSpPr/>
          <p:nvPr/>
        </p:nvGrpSpPr>
        <p:grpSpPr>
          <a:xfrm>
            <a:off x="6660232" y="3573016"/>
            <a:ext cx="2483768" cy="802842"/>
            <a:chOff x="6660232" y="3573016"/>
            <a:chExt cx="2483768" cy="802842"/>
          </a:xfrm>
        </p:grpSpPr>
        <p:sp>
          <p:nvSpPr>
            <p:cNvPr id="13" name="pole tekstowe 12"/>
            <p:cNvSpPr txBox="1"/>
            <p:nvPr/>
          </p:nvSpPr>
          <p:spPr>
            <a:xfrm>
              <a:off x="7091066" y="3573016"/>
              <a:ext cx="205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What</a:t>
              </a:r>
              <a:r>
                <a:rPr lang="pl-PL" dirty="0" smtClean="0"/>
                <a:t> </a:t>
              </a:r>
              <a:r>
                <a:rPr lang="pl-PL" dirty="0" err="1" smtClean="0"/>
                <a:t>is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</a:t>
              </a:r>
              <a:r>
                <a:rPr lang="pl-PL" dirty="0" err="1" smtClean="0"/>
                <a:t>scaling</a:t>
              </a:r>
              <a:r>
                <a:rPr lang="pl-PL" dirty="0" smtClean="0"/>
                <a:t>?</a:t>
              </a:r>
              <a:endParaRPr lang="en-US" dirty="0"/>
            </a:p>
          </p:txBody>
        </p:sp>
        <p:cxnSp>
          <p:nvCxnSpPr>
            <p:cNvPr id="23" name="Łącznik prosty ze strzałką 22"/>
            <p:cNvCxnSpPr/>
            <p:nvPr/>
          </p:nvCxnSpPr>
          <p:spPr>
            <a:xfrm rot="10800000">
              <a:off x="6660232" y="3789040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524328" y="3933056"/>
              <a:ext cx="864096" cy="442802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37" name="Łącznik prosty 36"/>
          <p:cNvCxnSpPr/>
          <p:nvPr/>
        </p:nvCxnSpPr>
        <p:spPr>
          <a:xfrm>
            <a:off x="1547664" y="1916832"/>
            <a:ext cx="5184576" cy="1944216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417" y="1235832"/>
            <a:ext cx="6804248" cy="47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photons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(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6953346" y="1628800"/>
            <a:ext cx="1854926" cy="254775"/>
            <a:chOff x="6953346" y="1628800"/>
            <a:chExt cx="1854926" cy="254775"/>
          </a:xfrm>
        </p:grpSpPr>
        <p:cxnSp>
          <p:nvCxnSpPr>
            <p:cNvPr id="9" name="Łącznik prosty 8"/>
            <p:cNvCxnSpPr/>
            <p:nvPr/>
          </p:nvCxnSpPr>
          <p:spPr bwMode="auto">
            <a:xfrm>
              <a:off x="6953346" y="1760713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99FF6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Obraz 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40352" y="1628800"/>
              <a:ext cx="1067920" cy="25477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" name="Grupa 10"/>
          <p:cNvGrpSpPr/>
          <p:nvPr/>
        </p:nvGrpSpPr>
        <p:grpSpPr>
          <a:xfrm>
            <a:off x="6588224" y="4837043"/>
            <a:ext cx="2386405" cy="746871"/>
            <a:chOff x="6588224" y="4837043"/>
            <a:chExt cx="2386405" cy="746871"/>
          </a:xfrm>
        </p:grpSpPr>
        <p:sp>
          <p:nvSpPr>
            <p:cNvPr id="12" name="pole tekstowe 11"/>
            <p:cNvSpPr txBox="1"/>
            <p:nvPr/>
          </p:nvSpPr>
          <p:spPr>
            <a:xfrm>
              <a:off x="7041343" y="4837043"/>
              <a:ext cx="1933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Heisenberg </a:t>
              </a:r>
              <a:r>
                <a:rPr lang="pl-PL" dirty="0" err="1" smtClean="0"/>
                <a:t>scaling</a:t>
              </a:r>
              <a:endParaRPr lang="en-US" dirty="0"/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 rot="10800000">
              <a:off x="6588224" y="5013176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Obraz 1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68344" y="5157192"/>
              <a:ext cx="731522" cy="42672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5" name="Grupa 14"/>
          <p:cNvGrpSpPr/>
          <p:nvPr/>
        </p:nvGrpSpPr>
        <p:grpSpPr>
          <a:xfrm>
            <a:off x="6990454" y="2209124"/>
            <a:ext cx="1732873" cy="254637"/>
            <a:chOff x="6990454" y="2209124"/>
            <a:chExt cx="1732873" cy="254637"/>
          </a:xfrm>
        </p:grpSpPr>
        <p:pic>
          <p:nvPicPr>
            <p:cNvPr id="16" name="Obraz 1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82542" y="2209124"/>
              <a:ext cx="940785" cy="25463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7" name="Łącznik prosty 16"/>
            <p:cNvCxnSpPr/>
            <p:nvPr/>
          </p:nvCxnSpPr>
          <p:spPr bwMode="auto">
            <a:xfrm>
              <a:off x="6990454" y="2353140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33993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upa 17"/>
          <p:cNvGrpSpPr/>
          <p:nvPr/>
        </p:nvGrpSpPr>
        <p:grpSpPr>
          <a:xfrm>
            <a:off x="6660232" y="3573016"/>
            <a:ext cx="2483768" cy="802842"/>
            <a:chOff x="6660232" y="3573016"/>
            <a:chExt cx="2483768" cy="802842"/>
          </a:xfrm>
        </p:grpSpPr>
        <p:sp>
          <p:nvSpPr>
            <p:cNvPr id="19" name="pole tekstowe 18"/>
            <p:cNvSpPr txBox="1"/>
            <p:nvPr/>
          </p:nvSpPr>
          <p:spPr>
            <a:xfrm>
              <a:off x="7091066" y="3573016"/>
              <a:ext cx="205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What</a:t>
              </a:r>
              <a:r>
                <a:rPr lang="pl-PL" dirty="0" smtClean="0"/>
                <a:t> </a:t>
              </a:r>
              <a:r>
                <a:rPr lang="pl-PL" dirty="0" err="1" smtClean="0"/>
                <a:t>is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</a:t>
              </a:r>
              <a:r>
                <a:rPr lang="pl-PL" dirty="0" err="1" smtClean="0"/>
                <a:t>scaling</a:t>
              </a:r>
              <a:r>
                <a:rPr lang="pl-PL" dirty="0" smtClean="0"/>
                <a:t>?</a:t>
              </a:r>
              <a:endParaRPr lang="en-US" dirty="0"/>
            </a:p>
          </p:txBody>
        </p:sp>
        <p:cxnSp>
          <p:nvCxnSpPr>
            <p:cNvPr id="20" name="Łącznik prosty ze strzałką 19"/>
            <p:cNvCxnSpPr/>
            <p:nvPr/>
          </p:nvCxnSpPr>
          <p:spPr>
            <a:xfrm rot="10800000">
              <a:off x="6660232" y="3789040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Obraz 2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524328" y="3933056"/>
              <a:ext cx="864096" cy="44280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2" name="Obraz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913" y="3759628"/>
            <a:ext cx="838204" cy="330709"/>
          </a:xfrm>
          <a:prstGeom prst="rect">
            <a:avLst/>
          </a:prstGeom>
          <a:noFill/>
          <a:ln/>
          <a:effectLst/>
        </p:spPr>
      </p:pic>
      <p:pic>
        <p:nvPicPr>
          <p:cNvPr id="23" name="Obraz 2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26997" y="2031436"/>
            <a:ext cx="1016514" cy="381001"/>
          </a:xfrm>
          <a:prstGeom prst="rect">
            <a:avLst/>
          </a:prstGeom>
          <a:noFill/>
          <a:ln/>
          <a:effectLst/>
        </p:spPr>
      </p:pic>
      <p:cxnSp>
        <p:nvCxnSpPr>
          <p:cNvPr id="24" name="Łącznik prosty 23"/>
          <p:cNvCxnSpPr/>
          <p:nvPr/>
        </p:nvCxnSpPr>
        <p:spPr bwMode="auto">
          <a:xfrm>
            <a:off x="6948264" y="2924944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Prostokąt 24"/>
          <p:cNvSpPr/>
          <p:nvPr/>
        </p:nvSpPr>
        <p:spPr>
          <a:xfrm>
            <a:off x="7740352" y="2708920"/>
            <a:ext cx="1299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NOON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01" y="1270923"/>
            <a:ext cx="6732240" cy="46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photons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(global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  <p:pic>
        <p:nvPicPr>
          <p:cNvPr id="23" name="Obraz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913" y="3759628"/>
            <a:ext cx="838204" cy="330709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26997" y="2031436"/>
            <a:ext cx="1016514" cy="381001"/>
          </a:xfrm>
          <a:prstGeom prst="rect">
            <a:avLst/>
          </a:prstGeom>
          <a:noFill/>
          <a:ln/>
          <a:effectLst/>
        </p:spPr>
      </p:pic>
      <p:grpSp>
        <p:nvGrpSpPr>
          <p:cNvPr id="40" name="Grupa 39"/>
          <p:cNvGrpSpPr/>
          <p:nvPr/>
        </p:nvGrpSpPr>
        <p:grpSpPr>
          <a:xfrm>
            <a:off x="6948264" y="2204864"/>
            <a:ext cx="1732873" cy="254637"/>
            <a:chOff x="6948264" y="2204864"/>
            <a:chExt cx="1732873" cy="254637"/>
          </a:xfrm>
        </p:grpSpPr>
        <p:pic>
          <p:nvPicPr>
            <p:cNvPr id="25" name="Obraz 2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40352" y="2204864"/>
              <a:ext cx="940785" cy="25463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Łącznik prosty 25"/>
            <p:cNvCxnSpPr/>
            <p:nvPr/>
          </p:nvCxnSpPr>
          <p:spPr bwMode="auto">
            <a:xfrm>
              <a:off x="6948264" y="2348880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A5002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upa 40"/>
          <p:cNvGrpSpPr/>
          <p:nvPr/>
        </p:nvGrpSpPr>
        <p:grpSpPr>
          <a:xfrm>
            <a:off x="6929275" y="1679037"/>
            <a:ext cx="1854926" cy="254775"/>
            <a:chOff x="6929275" y="1679037"/>
            <a:chExt cx="1854926" cy="254775"/>
          </a:xfrm>
        </p:grpSpPr>
        <p:cxnSp>
          <p:nvCxnSpPr>
            <p:cNvPr id="27" name="Łącznik prosty 26"/>
            <p:cNvCxnSpPr/>
            <p:nvPr/>
          </p:nvCxnSpPr>
          <p:spPr bwMode="auto">
            <a:xfrm>
              <a:off x="6929275" y="1810950"/>
              <a:ext cx="648072" cy="0"/>
            </a:xfrm>
            <a:prstGeom prst="line">
              <a:avLst/>
            </a:prstGeom>
            <a:solidFill>
              <a:srgbClr val="000000"/>
            </a:solidFill>
            <a:ln w="38100" cap="flat" cmpd="sng" algn="ctr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8" name="Obraz 27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716281" y="1679037"/>
              <a:ext cx="1067920" cy="25477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3" name="Grupa 42"/>
          <p:cNvGrpSpPr/>
          <p:nvPr/>
        </p:nvGrpSpPr>
        <p:grpSpPr>
          <a:xfrm>
            <a:off x="6588224" y="4005064"/>
            <a:ext cx="1724630" cy="478004"/>
            <a:chOff x="6588224" y="4005064"/>
            <a:chExt cx="1724630" cy="478004"/>
          </a:xfrm>
        </p:grpSpPr>
        <p:cxnSp>
          <p:nvCxnSpPr>
            <p:cNvPr id="31" name="Łącznik prosty ze strzałką 30"/>
            <p:cNvCxnSpPr/>
            <p:nvPr/>
          </p:nvCxnSpPr>
          <p:spPr bwMode="auto">
            <a:xfrm rot="10800000">
              <a:off x="6804248" y="4005064"/>
              <a:ext cx="288032" cy="72008"/>
            </a:xfrm>
            <a:prstGeom prst="straightConnector1">
              <a:avLst/>
            </a:prstGeom>
            <a:solidFill>
              <a:srgbClr val="0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Łącznik prosty ze strzałką 33"/>
            <p:cNvCxnSpPr/>
            <p:nvPr/>
          </p:nvCxnSpPr>
          <p:spPr>
            <a:xfrm rot="10800000">
              <a:off x="6588224" y="4221088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236296" y="4077072"/>
              <a:ext cx="1076558" cy="4059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2" name="Grupa 41"/>
          <p:cNvGrpSpPr/>
          <p:nvPr/>
        </p:nvGrpSpPr>
        <p:grpSpPr>
          <a:xfrm>
            <a:off x="6588224" y="3501008"/>
            <a:ext cx="2555776" cy="369332"/>
            <a:chOff x="6588224" y="3501008"/>
            <a:chExt cx="2555776" cy="369332"/>
          </a:xfrm>
        </p:grpSpPr>
        <p:sp>
          <p:nvSpPr>
            <p:cNvPr id="35" name="pole tekstowe 34"/>
            <p:cNvSpPr txBox="1"/>
            <p:nvPr/>
          </p:nvSpPr>
          <p:spPr>
            <a:xfrm>
              <a:off x="6879469" y="3501008"/>
              <a:ext cx="2264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 </a:t>
              </a:r>
              <a:r>
                <a:rPr lang="pl-PL" dirty="0" smtClean="0"/>
                <a:t>   </a:t>
              </a:r>
              <a:r>
                <a:rPr lang="pl-PL" dirty="0" err="1" smtClean="0"/>
                <a:t>What</a:t>
              </a:r>
              <a:r>
                <a:rPr lang="pl-PL" dirty="0" smtClean="0"/>
                <a:t> </a:t>
              </a:r>
              <a:r>
                <a:rPr lang="pl-PL" dirty="0" err="1" smtClean="0"/>
                <a:t>is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</a:t>
              </a:r>
              <a:r>
                <a:rPr lang="pl-PL" dirty="0" err="1" smtClean="0"/>
                <a:t>scaling</a:t>
              </a:r>
              <a:r>
                <a:rPr lang="pl-PL" dirty="0" smtClean="0"/>
                <a:t>?</a:t>
              </a:r>
              <a:endParaRPr lang="en-US" dirty="0"/>
            </a:p>
          </p:txBody>
        </p:sp>
        <p:cxnSp>
          <p:nvCxnSpPr>
            <p:cNvPr id="36" name="Łącznik prosty ze strzałką 35"/>
            <p:cNvCxnSpPr/>
            <p:nvPr/>
          </p:nvCxnSpPr>
          <p:spPr>
            <a:xfrm rot="10800000">
              <a:off x="6588224" y="3717032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492896"/>
            <a:ext cx="8748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Do quantum </a:t>
            </a:r>
            <a:r>
              <a:rPr lang="pl-PL" sz="4400" b="1" dirty="0" err="1" smtClean="0"/>
              <a:t>states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provide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beter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scaling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exponent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in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the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presence</a:t>
            </a:r>
            <a:r>
              <a:rPr lang="pl-PL" sz="4400" b="1" dirty="0" smtClean="0"/>
              <a:t> of </a:t>
            </a:r>
            <a:r>
              <a:rPr lang="pl-PL" sz="4400" b="1" dirty="0" err="1" smtClean="0"/>
              <a:t>loss</a:t>
            </a:r>
            <a:r>
              <a:rPr lang="pl-PL" sz="4400" b="1" dirty="0" smtClean="0"/>
              <a:t>?</a:t>
            </a:r>
            <a:endParaRPr lang="pl-PL" sz="4400" b="1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r>
              <a:rPr lang="pl-PL" dirty="0" smtClean="0"/>
              <a:t> on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loss</a:t>
            </a:r>
            <a:r>
              <a:rPr lang="pl-PL" dirty="0" smtClean="0"/>
              <a:t> (global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7668343" y="1412776"/>
            <a:ext cx="1152129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5292080" y="1436305"/>
            <a:ext cx="1944216" cy="21602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21834" y="1484784"/>
            <a:ext cx="2466189" cy="20882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305611" y="1484784"/>
            <a:ext cx="151216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/>
          <p:cNvCxnSpPr/>
          <p:nvPr/>
        </p:nvCxnSpPr>
        <p:spPr bwMode="auto">
          <a:xfrm>
            <a:off x="2430355" y="2060848"/>
            <a:ext cx="2213653" cy="23529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790395" y="177281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" name="Łącznik prosty 9"/>
          <p:cNvCxnSpPr/>
          <p:nvPr/>
        </p:nvCxnSpPr>
        <p:spPr bwMode="auto">
          <a:xfrm>
            <a:off x="2411760" y="3020481"/>
            <a:ext cx="2285661" cy="235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059832" y="1940361"/>
            <a:ext cx="204746" cy="239553"/>
          </a:xfrm>
          <a:prstGeom prst="rect">
            <a:avLst/>
          </a:prstGeom>
          <a:noFill/>
          <a:ln/>
          <a:effectLst/>
        </p:spPr>
      </p:pic>
      <p:sp>
        <p:nvSpPr>
          <p:cNvPr id="12" name="Schemat blokowy: opóźnienie 11"/>
          <p:cNvSpPr/>
          <p:nvPr/>
        </p:nvSpPr>
        <p:spPr>
          <a:xfrm>
            <a:off x="6300192" y="1868353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6376" y="2300401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7659" y="2132856"/>
            <a:ext cx="597706" cy="504056"/>
          </a:xfrm>
          <a:prstGeom prst="rect">
            <a:avLst/>
          </a:prstGeom>
          <a:noFill/>
          <a:ln/>
          <a:effectLst/>
        </p:spPr>
      </p:pic>
      <p:sp>
        <p:nvSpPr>
          <p:cNvPr id="15" name="pole tekstowe 14"/>
          <p:cNvSpPr txBox="1"/>
          <p:nvPr/>
        </p:nvSpPr>
        <p:spPr>
          <a:xfrm>
            <a:off x="126099" y="2852936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state </a:t>
            </a:r>
            <a:r>
              <a:rPr lang="pl-PL" b="1" dirty="0" err="1" smtClean="0"/>
              <a:t>preparation</a:t>
            </a:r>
            <a:endParaRPr lang="en-US" b="1" dirty="0"/>
          </a:p>
        </p:txBody>
      </p:sp>
      <p:pic>
        <p:nvPicPr>
          <p:cNvPr id="16" name="Obraz 1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26082" y="2323930"/>
            <a:ext cx="439123" cy="319144"/>
          </a:xfrm>
          <a:prstGeom prst="rect">
            <a:avLst/>
          </a:prstGeom>
          <a:noFill/>
          <a:ln/>
          <a:effectLst/>
        </p:spPr>
      </p:pic>
      <p:sp>
        <p:nvSpPr>
          <p:cNvPr id="17" name="pole tekstowe 16"/>
          <p:cNvSpPr txBox="1"/>
          <p:nvPr/>
        </p:nvSpPr>
        <p:spPr>
          <a:xfrm>
            <a:off x="2627784" y="323650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s</a:t>
            </a:r>
            <a:r>
              <a:rPr lang="pl-PL" b="1" dirty="0" err="1" smtClean="0"/>
              <a:t>ensing</a:t>
            </a:r>
            <a:r>
              <a:rPr lang="pl-PL" b="1" dirty="0" smtClean="0"/>
              <a:t> + </a:t>
            </a:r>
            <a:r>
              <a:rPr lang="pl-PL" b="1" dirty="0" err="1" smtClean="0"/>
              <a:t>loss</a:t>
            </a:r>
            <a:r>
              <a:rPr lang="pl-PL" b="1" dirty="0" smtClean="0"/>
              <a:t> </a:t>
            </a:r>
            <a:endParaRPr lang="en-US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220072" y="309248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measurement</a:t>
            </a:r>
            <a:endParaRPr lang="en-US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487816" y="30924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20" name="Obraz 1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90117" y="2251922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/>
          <p:cNvCxnSpPr/>
          <p:nvPr/>
        </p:nvCxnSpPr>
        <p:spPr>
          <a:xfrm>
            <a:off x="1907704" y="2516425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4860032" y="2516425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7308304" y="2516425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>
            <a:stCxn id="26" idx="2"/>
          </p:cNvCxnSpPr>
          <p:nvPr/>
        </p:nvCxnSpPr>
        <p:spPr>
          <a:xfrm rot="5400000" flipH="1">
            <a:off x="3871505" y="1848769"/>
            <a:ext cx="545451" cy="855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 rot="8100000">
            <a:off x="3747826" y="1958951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Obraz 2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1934" y="1946586"/>
            <a:ext cx="153150" cy="179186"/>
          </a:xfrm>
          <a:prstGeom prst="rect">
            <a:avLst/>
          </a:prstGeom>
          <a:noFill/>
          <a:ln/>
          <a:effectLst/>
        </p:spPr>
      </p:pic>
      <p:cxnSp>
        <p:nvCxnSpPr>
          <p:cNvPr id="27" name="Łącznik prosty 26"/>
          <p:cNvCxnSpPr>
            <a:stCxn id="29" idx="2"/>
          </p:cNvCxnSpPr>
          <p:nvPr/>
        </p:nvCxnSpPr>
        <p:spPr>
          <a:xfrm rot="5400000" flipH="1" flipV="1">
            <a:off x="3850443" y="2795898"/>
            <a:ext cx="568980" cy="1003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 rot="8100000">
            <a:off x="3747827" y="2895056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Obraz 2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3340" y="2906221"/>
            <a:ext cx="153150" cy="179186"/>
          </a:xfrm>
          <a:prstGeom prst="rect">
            <a:avLst/>
          </a:prstGeom>
          <a:noFill/>
          <a:ln/>
          <a:effectLst/>
        </p:spPr>
      </p:pic>
      <p:grpSp>
        <p:nvGrpSpPr>
          <p:cNvPr id="31" name="Grupa 30"/>
          <p:cNvGrpSpPr/>
          <p:nvPr/>
        </p:nvGrpSpPr>
        <p:grpSpPr>
          <a:xfrm>
            <a:off x="179512" y="4365104"/>
            <a:ext cx="7200800" cy="2313548"/>
            <a:chOff x="179512" y="4365104"/>
            <a:chExt cx="7200800" cy="2313548"/>
          </a:xfrm>
        </p:grpSpPr>
        <p:pic>
          <p:nvPicPr>
            <p:cNvPr id="35" name="Obraz 34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19672" y="4365104"/>
              <a:ext cx="5721201" cy="104500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0" name="Prostokąt 29"/>
            <p:cNvSpPr/>
            <p:nvPr/>
          </p:nvSpPr>
          <p:spPr>
            <a:xfrm>
              <a:off x="179512" y="6309320"/>
              <a:ext cx="7200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/>
                <a:t> J. </a:t>
              </a:r>
              <a:r>
                <a:rPr lang="pl-PL" dirty="0" err="1" smtClean="0"/>
                <a:t>Kolodynski</a:t>
              </a:r>
              <a:r>
                <a:rPr lang="pl-PL" dirty="0" smtClean="0"/>
                <a:t> and </a:t>
              </a:r>
              <a:r>
                <a:rPr lang="pl-PL" dirty="0" err="1" smtClean="0"/>
                <a:t>R.Demkowicz-Dobrzanski</a:t>
              </a:r>
              <a:r>
                <a:rPr lang="pl-PL" dirty="0" smtClean="0"/>
                <a:t>, </a:t>
              </a:r>
              <a:r>
                <a:rPr lang="pl-PL" b="1" dirty="0" smtClean="0"/>
                <a:t>arXiv:1006.0734 (2010)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80" y="1223014"/>
            <a:ext cx="6732240" cy="46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Obraz 3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913" y="3759628"/>
            <a:ext cx="838204" cy="330709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26997" y="2031436"/>
            <a:ext cx="1016514" cy="381001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40352" y="3933056"/>
            <a:ext cx="940785" cy="254637"/>
          </a:xfrm>
          <a:prstGeom prst="rect">
            <a:avLst/>
          </a:prstGeom>
          <a:noFill/>
          <a:ln/>
          <a:effectLst/>
        </p:spPr>
      </p:pic>
      <p:cxnSp>
        <p:nvCxnSpPr>
          <p:cNvPr id="40" name="Łącznik prosty 39"/>
          <p:cNvCxnSpPr/>
          <p:nvPr/>
        </p:nvCxnSpPr>
        <p:spPr bwMode="auto">
          <a:xfrm>
            <a:off x="6948264" y="4077072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A5002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Łącznik prosty 40"/>
          <p:cNvCxnSpPr/>
          <p:nvPr/>
        </p:nvCxnSpPr>
        <p:spPr bwMode="auto">
          <a:xfrm>
            <a:off x="6950032" y="3594246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Obraz 4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37038" y="3462333"/>
            <a:ext cx="1067920" cy="254775"/>
          </a:xfrm>
          <a:prstGeom prst="rect">
            <a:avLst/>
          </a:prstGeom>
          <a:noFill/>
          <a:ln/>
          <a:effectLst/>
        </p:spPr>
      </p:pic>
      <p:pic>
        <p:nvPicPr>
          <p:cNvPr id="46" name="Obraz 4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2564904"/>
            <a:ext cx="940785" cy="254637"/>
          </a:xfrm>
          <a:prstGeom prst="rect">
            <a:avLst/>
          </a:prstGeom>
          <a:noFill/>
          <a:ln/>
          <a:effectLst/>
        </p:spPr>
      </p:pic>
      <p:cxnSp>
        <p:nvCxnSpPr>
          <p:cNvPr id="47" name="Łącznik prosty 46"/>
          <p:cNvCxnSpPr/>
          <p:nvPr/>
        </p:nvCxnSpPr>
        <p:spPr bwMode="auto">
          <a:xfrm>
            <a:off x="6983952" y="2721023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339933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Łącznik prosty 47"/>
          <p:cNvCxnSpPr/>
          <p:nvPr/>
        </p:nvCxnSpPr>
        <p:spPr bwMode="auto">
          <a:xfrm>
            <a:off x="6989034" y="2204864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99FF6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9" name="Obraz 4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2060848"/>
            <a:ext cx="1067920" cy="254775"/>
          </a:xfrm>
          <a:prstGeom prst="rect">
            <a:avLst/>
          </a:prstGeom>
          <a:noFill/>
          <a:ln/>
          <a:effectLst/>
        </p:spPr>
      </p:pic>
      <p:sp>
        <p:nvSpPr>
          <p:cNvPr id="50" name="pole tekstowe 49"/>
          <p:cNvSpPr txBox="1"/>
          <p:nvPr/>
        </p:nvSpPr>
        <p:spPr>
          <a:xfrm>
            <a:off x="6869900" y="2981739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global 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approach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54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6841638" y="1537252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local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approach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54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3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r>
              <a:rPr lang="pl-PL" dirty="0" smtClean="0"/>
              <a:t> on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loss</a:t>
            </a:r>
            <a:r>
              <a:rPr lang="pl-PL" dirty="0" smtClean="0"/>
              <a:t> (global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covfishplo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904" y="1232393"/>
            <a:ext cx="6743700" cy="4698111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r>
              <a:rPr lang="pl-PL" dirty="0" smtClean="0"/>
              <a:t> on </a:t>
            </a:r>
            <a:r>
              <a:rPr lang="pl-PL" dirty="0" err="1" smtClean="0"/>
              <a:t>uncertainty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loss</a:t>
            </a:r>
            <a:r>
              <a:rPr lang="pl-PL" dirty="0" smtClean="0"/>
              <a:t> (global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  <p:pic>
        <p:nvPicPr>
          <p:cNvPr id="6" name="Obraz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4653136"/>
            <a:ext cx="940785" cy="254637"/>
          </a:xfrm>
          <a:prstGeom prst="rect">
            <a:avLst/>
          </a:prstGeom>
          <a:noFill/>
          <a:ln/>
          <a:effectLst/>
        </p:spPr>
      </p:pic>
      <p:sp>
        <p:nvSpPr>
          <p:cNvPr id="7" name="pole tekstowe 6"/>
          <p:cNvSpPr txBox="1"/>
          <p:nvPr/>
        </p:nvSpPr>
        <p:spPr>
          <a:xfrm>
            <a:off x="6891468" y="4285726"/>
            <a:ext cx="225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analytical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bound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 for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54"/>
              </a:solidFill>
              <a:effectLst/>
              <a:uLnTx/>
              <a:uFillTx/>
              <a:latin typeface="Times New Roman"/>
            </a:endParaRPr>
          </a:p>
        </p:txBody>
      </p:sp>
      <p:cxnSp>
        <p:nvCxnSpPr>
          <p:cNvPr id="8" name="Łącznik prosty ze strzałką 7"/>
          <p:cNvCxnSpPr/>
          <p:nvPr/>
        </p:nvCxnSpPr>
        <p:spPr bwMode="auto">
          <a:xfrm rot="10800000">
            <a:off x="6660232" y="4005064"/>
            <a:ext cx="432048" cy="360040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54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Obraz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40352" y="3933056"/>
            <a:ext cx="940785" cy="254637"/>
          </a:xfrm>
          <a:prstGeom prst="rect">
            <a:avLst/>
          </a:prstGeom>
          <a:noFill/>
          <a:ln/>
          <a:effectLst/>
        </p:spPr>
      </p:pic>
      <p:cxnSp>
        <p:nvCxnSpPr>
          <p:cNvPr id="10" name="Łącznik prosty 9"/>
          <p:cNvCxnSpPr/>
          <p:nvPr/>
        </p:nvCxnSpPr>
        <p:spPr bwMode="auto">
          <a:xfrm>
            <a:off x="6948264" y="4077072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A5002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Łącznik prosty 10"/>
          <p:cNvCxnSpPr/>
          <p:nvPr/>
        </p:nvCxnSpPr>
        <p:spPr bwMode="auto">
          <a:xfrm>
            <a:off x="6950032" y="3594246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Obraz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37038" y="3462333"/>
            <a:ext cx="1067920" cy="254775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2564904"/>
            <a:ext cx="940785" cy="254637"/>
          </a:xfrm>
          <a:prstGeom prst="rect">
            <a:avLst/>
          </a:prstGeom>
          <a:noFill/>
          <a:ln/>
          <a:effectLst/>
        </p:spPr>
      </p:pic>
      <p:cxnSp>
        <p:nvCxnSpPr>
          <p:cNvPr id="14" name="Łącznik prosty 13"/>
          <p:cNvCxnSpPr/>
          <p:nvPr/>
        </p:nvCxnSpPr>
        <p:spPr bwMode="auto">
          <a:xfrm>
            <a:off x="6983952" y="2721023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339933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Łącznik prosty 14"/>
          <p:cNvCxnSpPr/>
          <p:nvPr/>
        </p:nvCxnSpPr>
        <p:spPr bwMode="auto">
          <a:xfrm>
            <a:off x="6989034" y="2204864"/>
            <a:ext cx="648072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99FF6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Obraz 1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12360" y="2060848"/>
            <a:ext cx="1067920" cy="254775"/>
          </a:xfrm>
          <a:prstGeom prst="rect">
            <a:avLst/>
          </a:prstGeom>
          <a:noFill/>
          <a:ln/>
          <a:effectLst/>
        </p:spPr>
      </p:pic>
      <p:sp>
        <p:nvSpPr>
          <p:cNvPr id="17" name="pole tekstowe 16"/>
          <p:cNvSpPr txBox="1"/>
          <p:nvPr/>
        </p:nvSpPr>
        <p:spPr>
          <a:xfrm>
            <a:off x="6869900" y="2981739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global 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approach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54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41638" y="1537252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local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approach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4"/>
                </a:solidFill>
                <a:effectLst/>
                <a:uLnTx/>
                <a:uFillTx/>
                <a:latin typeface="Times New Roman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54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0" name="Obraz 1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913" y="3759628"/>
            <a:ext cx="838204" cy="330709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26997" y="2031436"/>
            <a:ext cx="1016514" cy="3810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r>
              <a:rPr lang="pl-PL" dirty="0" smtClean="0"/>
              <a:t> on </a:t>
            </a:r>
            <a:r>
              <a:rPr lang="pl-PL" dirty="0" err="1" smtClean="0"/>
              <a:t>asymptotic</a:t>
            </a:r>
            <a:r>
              <a:rPr lang="pl-PL" dirty="0" smtClean="0"/>
              <a:t> quantum </a:t>
            </a:r>
            <a:r>
              <a:rPr lang="pl-PL" dirty="0" err="1" smtClean="0"/>
              <a:t>gain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endParaRPr lang="en-US" dirty="0"/>
          </a:p>
        </p:txBody>
      </p:sp>
      <p:pic>
        <p:nvPicPr>
          <p:cNvPr id="35" name="Obraz 3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560" y="1700808"/>
            <a:ext cx="4349125" cy="794388"/>
          </a:xfrm>
          <a:prstGeom prst="rect">
            <a:avLst/>
          </a:prstGeom>
          <a:noFill/>
          <a:ln/>
          <a:effectLst/>
        </p:spPr>
      </p:pic>
      <p:pic>
        <p:nvPicPr>
          <p:cNvPr id="31" name="Obraz 3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6136" y="1700808"/>
            <a:ext cx="2539370" cy="794388"/>
          </a:xfrm>
          <a:prstGeom prst="rect">
            <a:avLst/>
          </a:prstGeom>
          <a:noFill/>
          <a:ln/>
          <a:effectLst/>
        </p:spPr>
      </p:pic>
      <p:pic>
        <p:nvPicPr>
          <p:cNvPr id="43" name="Obraz 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464" t="-11329" r="-2464" b="-11329"/>
          <a:stretch>
            <a:fillRect/>
          </a:stretch>
        </p:blipFill>
        <p:spPr bwMode="auto">
          <a:xfrm>
            <a:off x="1866876" y="2941698"/>
            <a:ext cx="5418335" cy="1377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44" name="Grupa 43"/>
          <p:cNvGrpSpPr/>
          <p:nvPr/>
        </p:nvGrpSpPr>
        <p:grpSpPr>
          <a:xfrm>
            <a:off x="251520" y="4725144"/>
            <a:ext cx="8417052" cy="1459324"/>
            <a:chOff x="251520" y="4725144"/>
            <a:chExt cx="8417052" cy="1459324"/>
          </a:xfrm>
        </p:grpSpPr>
        <p:sp>
          <p:nvSpPr>
            <p:cNvPr id="37" name="pole tekstowe 36"/>
            <p:cNvSpPr txBox="1"/>
            <p:nvPr/>
          </p:nvSpPr>
          <p:spPr>
            <a:xfrm>
              <a:off x="251520" y="4725144"/>
              <a:ext cx="1549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 err="1" smtClean="0"/>
                <a:t>Example</a:t>
              </a:r>
              <a:r>
                <a:rPr lang="pl-PL" sz="2800" b="1" dirty="0" smtClean="0"/>
                <a:t>:</a:t>
              </a:r>
              <a:endParaRPr lang="en-US" sz="2800" b="1" dirty="0"/>
            </a:p>
          </p:txBody>
        </p:sp>
        <p:pic>
          <p:nvPicPr>
            <p:cNvPr id="39" name="Obraz 38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23728" y="4869160"/>
              <a:ext cx="1175096" cy="3180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23928" y="4797152"/>
              <a:ext cx="2349561" cy="41350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2" name="pole tekstowe 41"/>
            <p:cNvSpPr txBox="1"/>
            <p:nvPr/>
          </p:nvSpPr>
          <p:spPr>
            <a:xfrm>
              <a:off x="539552" y="5661248"/>
              <a:ext cx="81290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err="1"/>
                <a:t>e</a:t>
              </a:r>
              <a:r>
                <a:rPr lang="pl-PL" sz="2800" dirty="0" err="1" smtClean="0"/>
                <a:t>ven</a:t>
              </a:r>
              <a:r>
                <a:rPr lang="pl-PL" sz="2800" dirty="0" smtClean="0"/>
                <a:t> for </a:t>
              </a:r>
              <a:r>
                <a:rPr lang="pl-PL" sz="2800" dirty="0" err="1" smtClean="0"/>
                <a:t>moderate</a:t>
              </a:r>
              <a:r>
                <a:rPr lang="pl-PL" sz="2800" dirty="0" smtClean="0"/>
                <a:t> </a:t>
              </a:r>
              <a:r>
                <a:rPr lang="pl-PL" sz="2800" dirty="0" err="1" smtClean="0"/>
                <a:t>loss</a:t>
              </a:r>
              <a:r>
                <a:rPr lang="pl-PL" sz="2800" dirty="0"/>
                <a:t> </a:t>
              </a:r>
              <a:r>
                <a:rPr lang="pl-PL" sz="2800" dirty="0" smtClean="0"/>
                <a:t>quantum </a:t>
              </a:r>
              <a:r>
                <a:rPr lang="pl-PL" sz="2800" dirty="0" err="1" smtClean="0"/>
                <a:t>gain</a:t>
              </a:r>
              <a:r>
                <a:rPr lang="pl-PL" sz="2800" dirty="0" smtClean="0"/>
                <a:t> </a:t>
              </a:r>
              <a:r>
                <a:rPr lang="pl-PL" sz="2800" dirty="0" err="1" smtClean="0"/>
                <a:t>degrades</a:t>
              </a:r>
              <a:r>
                <a:rPr lang="pl-PL" sz="2800" dirty="0" smtClean="0"/>
                <a:t> </a:t>
              </a:r>
              <a:r>
                <a:rPr lang="pl-PL" sz="2800" dirty="0" err="1" smtClean="0"/>
                <a:t>quickly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44963" y="4623754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K. Banaszek, R. </a:t>
            </a:r>
            <a:r>
              <a:rPr lang="pl-PL" sz="1600" dirty="0" err="1" smtClean="0"/>
              <a:t>Demkowicz-Dobrzanski</a:t>
            </a:r>
            <a:r>
              <a:rPr lang="pl-PL" sz="1600" dirty="0" smtClean="0"/>
              <a:t>, and I. </a:t>
            </a:r>
            <a:r>
              <a:rPr lang="en-US" sz="1600" dirty="0" err="1" smtClean="0"/>
              <a:t>Walmsley</a:t>
            </a:r>
            <a:r>
              <a:rPr lang="en-US" sz="1600" dirty="0" smtClean="0"/>
              <a:t>, </a:t>
            </a:r>
            <a:r>
              <a:rPr lang="en-US" sz="1600" b="1" i="1" dirty="0" smtClean="0"/>
              <a:t>Nature </a:t>
            </a:r>
            <a:r>
              <a:rPr lang="en-US" sz="1600" b="1" i="1" dirty="0"/>
              <a:t>Photonics </a:t>
            </a:r>
            <a:r>
              <a:rPr lang="en-US" sz="1600" b="1" dirty="0"/>
              <a:t>3, 673 (</a:t>
            </a:r>
            <a:r>
              <a:rPr lang="en-US" sz="1600" b="1" dirty="0" smtClean="0"/>
              <a:t>2009</a:t>
            </a:r>
            <a:r>
              <a:rPr lang="pl-PL" sz="1600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U. </a:t>
            </a:r>
            <a:r>
              <a:rPr lang="pl-PL" sz="1600" dirty="0" err="1" smtClean="0"/>
              <a:t>Dorner</a:t>
            </a:r>
            <a:r>
              <a:rPr lang="pl-PL" sz="1600" dirty="0" smtClean="0"/>
              <a:t>, R. </a:t>
            </a:r>
            <a:r>
              <a:rPr lang="pl-PL" sz="1600" dirty="0" err="1" smtClean="0"/>
              <a:t>Demkowicz-Dobrzanski</a:t>
            </a:r>
            <a:r>
              <a:rPr lang="pl-PL" sz="1600" dirty="0" smtClean="0"/>
              <a:t>, B. Smith, </a:t>
            </a:r>
            <a:r>
              <a:rPr lang="en-US" sz="1600" dirty="0" smtClean="0"/>
              <a:t>J. </a:t>
            </a:r>
            <a:r>
              <a:rPr lang="en-US" sz="1600" dirty="0" err="1" smtClean="0"/>
              <a:t>Lundeen</a:t>
            </a:r>
            <a:r>
              <a:rPr lang="en-US" sz="1600" dirty="0" smtClean="0"/>
              <a:t>, W. </a:t>
            </a:r>
            <a:r>
              <a:rPr lang="en-US" sz="1600" dirty="0" err="1" smtClean="0"/>
              <a:t>Wasilewski</a:t>
            </a:r>
            <a:r>
              <a:rPr lang="en-US" sz="1600" dirty="0" smtClean="0"/>
              <a:t>, K. </a:t>
            </a:r>
            <a:r>
              <a:rPr lang="en-US" sz="1600" dirty="0" err="1" smtClean="0"/>
              <a:t>Banaszek</a:t>
            </a:r>
            <a:r>
              <a:rPr lang="en-US" sz="1600" dirty="0" smtClean="0"/>
              <a:t>, and</a:t>
            </a:r>
            <a:r>
              <a:rPr lang="pl-PL" sz="1600" dirty="0" smtClean="0"/>
              <a:t> </a:t>
            </a:r>
            <a:r>
              <a:rPr lang="en-US" sz="1600" dirty="0" smtClean="0"/>
              <a:t>I..</a:t>
            </a:r>
            <a:r>
              <a:rPr lang="en-US" sz="1600" dirty="0" err="1" smtClean="0"/>
              <a:t>Walmsley</a:t>
            </a:r>
            <a:r>
              <a:rPr lang="en-US" sz="1600" i="1" dirty="0" smtClean="0"/>
              <a:t>, </a:t>
            </a:r>
            <a:r>
              <a:rPr lang="pl-PL" sz="1600" i="1" dirty="0" smtClean="0"/>
              <a:t> </a:t>
            </a:r>
            <a:r>
              <a:rPr lang="en-US" sz="1600" b="1" i="1" dirty="0" smtClean="0"/>
              <a:t>Phys. Rev. </a:t>
            </a:r>
            <a:r>
              <a:rPr lang="en-US" sz="1600" b="1" i="1" dirty="0" err="1" smtClean="0"/>
              <a:t>Lett</a:t>
            </a:r>
            <a:r>
              <a:rPr lang="en-US" sz="1600" b="1" i="1" dirty="0" smtClean="0"/>
              <a:t>. </a:t>
            </a:r>
            <a:r>
              <a:rPr lang="en-US" sz="1600" b="1" dirty="0" smtClean="0"/>
              <a:t>102, 040403 (2009</a:t>
            </a:r>
            <a:r>
              <a:rPr lang="pl-PL" sz="1600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 R. </a:t>
            </a:r>
            <a:r>
              <a:rPr lang="pl-PL" sz="1600" dirty="0" err="1" smtClean="0"/>
              <a:t>Demkowicz-Dobrzanski</a:t>
            </a:r>
            <a:r>
              <a:rPr lang="pl-PL" sz="1600" dirty="0" smtClean="0"/>
              <a:t>, U. </a:t>
            </a:r>
            <a:r>
              <a:rPr lang="pl-PL" sz="1600" dirty="0" err="1" smtClean="0"/>
              <a:t>Dorner</a:t>
            </a:r>
            <a:r>
              <a:rPr lang="pl-PL" sz="1600" dirty="0" smtClean="0"/>
              <a:t>, B. Smith, </a:t>
            </a:r>
            <a:r>
              <a:rPr lang="en-US" sz="1600" dirty="0" smtClean="0"/>
              <a:t>J. </a:t>
            </a:r>
            <a:r>
              <a:rPr lang="en-US" sz="1600" dirty="0" err="1" smtClean="0"/>
              <a:t>Lundeen</a:t>
            </a:r>
            <a:r>
              <a:rPr lang="en-US" sz="1600" dirty="0" smtClean="0"/>
              <a:t>, W. </a:t>
            </a:r>
            <a:r>
              <a:rPr lang="en-US" sz="1600" dirty="0" err="1" smtClean="0"/>
              <a:t>Wasilewski</a:t>
            </a:r>
            <a:r>
              <a:rPr lang="en-US" sz="1600" dirty="0" smtClean="0"/>
              <a:t>, K. </a:t>
            </a:r>
            <a:r>
              <a:rPr lang="en-US" sz="1600" dirty="0" err="1" smtClean="0"/>
              <a:t>Banaszek</a:t>
            </a:r>
            <a:r>
              <a:rPr lang="en-US" sz="1600" dirty="0" smtClean="0"/>
              <a:t>, and</a:t>
            </a:r>
            <a:r>
              <a:rPr lang="pl-PL" sz="1600" dirty="0" smtClean="0"/>
              <a:t> </a:t>
            </a:r>
            <a:r>
              <a:rPr lang="en-US" sz="1600" dirty="0" smtClean="0"/>
              <a:t>I. </a:t>
            </a:r>
            <a:r>
              <a:rPr lang="en-US" sz="1600" dirty="0" err="1" smtClean="0"/>
              <a:t>Walmsley</a:t>
            </a:r>
            <a:r>
              <a:rPr lang="en-US" sz="1600" i="1" dirty="0" smtClean="0"/>
              <a:t>, </a:t>
            </a:r>
            <a:r>
              <a:rPr lang="pl-PL" sz="1600" i="1" dirty="0" smtClean="0"/>
              <a:t>  </a:t>
            </a:r>
            <a:r>
              <a:rPr lang="pl-PL" sz="1600" b="1" i="1" dirty="0" smtClean="0"/>
              <a:t>P</a:t>
            </a:r>
            <a:r>
              <a:rPr lang="en-US" sz="1600" b="1" i="1" dirty="0" err="1" smtClean="0"/>
              <a:t>hys</a:t>
            </a:r>
            <a:r>
              <a:rPr lang="en-US" sz="1600" b="1" i="1" dirty="0" smtClean="0"/>
              <a:t>. Rev. </a:t>
            </a:r>
            <a:r>
              <a:rPr lang="en-US" sz="1600" b="1" dirty="0" smtClean="0"/>
              <a:t>A 80, 013825 (2009</a:t>
            </a:r>
            <a:r>
              <a:rPr lang="pl-PL" sz="1600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M. </a:t>
            </a:r>
            <a:r>
              <a:rPr lang="pl-PL" sz="1600" dirty="0" err="1" smtClean="0"/>
              <a:t>Kacprowicz</a:t>
            </a:r>
            <a:r>
              <a:rPr lang="pl-PL" sz="1600" dirty="0" smtClean="0"/>
              <a:t>, R. </a:t>
            </a:r>
            <a:r>
              <a:rPr lang="pl-PL" sz="1600" dirty="0" err="1" smtClean="0"/>
              <a:t>Demkowicz-Dobrzanski</a:t>
            </a:r>
            <a:r>
              <a:rPr lang="pl-PL" sz="1600" dirty="0" smtClean="0"/>
              <a:t>, W. Wasilewski, and K. Banaszek, </a:t>
            </a:r>
            <a:r>
              <a:rPr lang="pl-PL" sz="1600" b="1" dirty="0" err="1" smtClean="0"/>
              <a:t>Nature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Photonics</a:t>
            </a:r>
            <a:r>
              <a:rPr lang="pl-PL" sz="1600" b="1" dirty="0" smtClean="0"/>
              <a:t> 4, 357(2010)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 J. </a:t>
            </a:r>
            <a:r>
              <a:rPr lang="pl-PL" sz="1600" dirty="0" err="1" smtClean="0"/>
              <a:t>Kolodynski</a:t>
            </a:r>
            <a:r>
              <a:rPr lang="pl-PL" sz="1600" dirty="0" smtClean="0"/>
              <a:t> and </a:t>
            </a:r>
            <a:r>
              <a:rPr lang="pl-PL" sz="1600" dirty="0" err="1" smtClean="0"/>
              <a:t>R.Demkowicz-Dobrzanski</a:t>
            </a:r>
            <a:r>
              <a:rPr lang="pl-PL" sz="1600" dirty="0" smtClean="0"/>
              <a:t>, </a:t>
            </a:r>
            <a:r>
              <a:rPr lang="pl-PL" sz="1600" b="1" dirty="0" smtClean="0"/>
              <a:t>arXiv:1006.0734 (2010)</a:t>
            </a:r>
            <a:endParaRPr lang="en-US" sz="1600" b="1" dirty="0" smtClean="0"/>
          </a:p>
        </p:txBody>
      </p:sp>
      <p:grpSp>
        <p:nvGrpSpPr>
          <p:cNvPr id="13" name="Grupa 12"/>
          <p:cNvGrpSpPr/>
          <p:nvPr/>
        </p:nvGrpSpPr>
        <p:grpSpPr>
          <a:xfrm>
            <a:off x="179443" y="1268760"/>
            <a:ext cx="8657525" cy="2987621"/>
            <a:chOff x="179443" y="1268760"/>
            <a:chExt cx="8657525" cy="2987621"/>
          </a:xfrm>
        </p:grpSpPr>
        <p:sp>
          <p:nvSpPr>
            <p:cNvPr id="11" name="Prostokąt 10"/>
            <p:cNvSpPr/>
            <p:nvPr/>
          </p:nvSpPr>
          <p:spPr>
            <a:xfrm>
              <a:off x="179512" y="3320277"/>
              <a:ext cx="8657456" cy="9361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179443" y="2297426"/>
              <a:ext cx="8640960" cy="9361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179512" y="1268760"/>
              <a:ext cx="8640960" cy="936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251520" y="1340768"/>
              <a:ext cx="835292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pl-PL" sz="2400" dirty="0" smtClean="0"/>
                <a:t> </a:t>
              </a:r>
              <a:r>
                <a:rPr lang="pl-PL" sz="2400" dirty="0" err="1" smtClean="0"/>
                <a:t>Asymptotically</a:t>
              </a:r>
              <a:r>
                <a:rPr lang="pl-PL" sz="2400" dirty="0" smtClean="0"/>
                <a:t>, </a:t>
              </a:r>
              <a:r>
                <a:rPr lang="pl-PL" sz="2400" dirty="0" err="1"/>
                <a:t>l</a:t>
              </a:r>
              <a:r>
                <a:rPr lang="pl-PL" sz="2400" dirty="0" err="1" smtClean="0"/>
                <a:t>oss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renders</a:t>
              </a:r>
              <a:r>
                <a:rPr lang="pl-PL" sz="2400" dirty="0" smtClean="0"/>
                <a:t> quantum </a:t>
              </a:r>
              <a:r>
                <a:rPr lang="pl-PL" sz="2400" dirty="0" err="1" smtClean="0"/>
                <a:t>phase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estimation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uncertainty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scaling</a:t>
              </a:r>
              <a:r>
                <a:rPr lang="pl-PL" sz="2400" dirty="0"/>
                <a:t> </a:t>
              </a:r>
              <a:r>
                <a:rPr lang="pl-PL" sz="2400" dirty="0" err="1" smtClean="0"/>
                <a:t>classical</a:t>
              </a:r>
              <a:r>
                <a:rPr lang="pl-PL" sz="2400" dirty="0" smtClean="0"/>
                <a:t> and </a:t>
              </a:r>
              <a:r>
                <a:rPr lang="pl-PL" sz="2400" dirty="0" err="1" smtClean="0"/>
                <a:t>destroys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the</a:t>
              </a:r>
              <a:r>
                <a:rPr lang="pl-PL" sz="2400" dirty="0" smtClean="0"/>
                <a:t> Heisenberg </a:t>
              </a:r>
              <a:r>
                <a:rPr lang="pl-PL" sz="2400" dirty="0" err="1" smtClean="0"/>
                <a:t>scaling</a:t>
              </a:r>
              <a:r>
                <a:rPr lang="pl-PL" sz="2400" dirty="0" smtClean="0"/>
                <a:t>.</a:t>
              </a:r>
              <a:br>
                <a:rPr lang="pl-PL" sz="2400" dirty="0" smtClean="0"/>
              </a:br>
              <a:r>
                <a:rPr lang="pl-PL" sz="600" dirty="0" smtClean="0"/>
                <a:t> </a:t>
              </a:r>
            </a:p>
            <a:p>
              <a:pPr>
                <a:buFont typeface="Arial" pitchFamily="34" charset="0"/>
                <a:buChar char="•"/>
              </a:pPr>
              <a:endParaRPr lang="pl-PL" sz="600" dirty="0" smtClean="0"/>
            </a:p>
            <a:p>
              <a:pPr>
                <a:buFont typeface="Arial" pitchFamily="34" charset="0"/>
                <a:buChar char="•"/>
              </a:pPr>
              <a:endParaRPr lang="pl-PL" sz="600" dirty="0" smtClean="0"/>
            </a:p>
            <a:p>
              <a:pPr>
                <a:buFont typeface="Arial" pitchFamily="34" charset="0"/>
                <a:buChar char="•"/>
              </a:pPr>
              <a:r>
                <a:rPr lang="pl-PL" sz="2400" dirty="0"/>
                <a:t> </a:t>
              </a:r>
              <a:r>
                <a:rPr lang="pl-PL" sz="2400" dirty="0" smtClean="0"/>
                <a:t>Quantum state </a:t>
              </a:r>
              <a:r>
                <a:rPr lang="pl-PL" sz="2400" dirty="0" err="1" smtClean="0"/>
                <a:t>can</a:t>
              </a:r>
              <a:r>
                <a:rPr lang="pl-PL" sz="2400" dirty="0" smtClean="0"/>
                <a:t> be </a:t>
              </a:r>
              <a:r>
                <a:rPr lang="pl-PL" sz="2400" dirty="0" err="1" smtClean="0"/>
                <a:t>practically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useful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only</a:t>
              </a:r>
              <a:r>
                <a:rPr lang="pl-PL" sz="2400" dirty="0" smtClean="0"/>
                <a:t> for </a:t>
              </a:r>
              <a:r>
                <a:rPr lang="pl-PL" sz="2400" dirty="0" err="1" smtClean="0"/>
                <a:t>very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small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degree</a:t>
              </a:r>
              <a:r>
                <a:rPr lang="pl-PL" sz="2400" dirty="0" smtClean="0"/>
                <a:t> of </a:t>
              </a:r>
              <a:r>
                <a:rPr lang="pl-PL" sz="2400" dirty="0" err="1" smtClean="0"/>
                <a:t>loss</a:t>
              </a:r>
              <a:r>
                <a:rPr lang="pl-PL" sz="2400" dirty="0" smtClean="0"/>
                <a:t>  (</a:t>
              </a:r>
              <a:r>
                <a:rPr lang="pl-PL" sz="2400" dirty="0" err="1" smtClean="0"/>
                <a:t>loss</a:t>
              </a:r>
              <a:r>
                <a:rPr lang="pl-PL" sz="2400" dirty="0" smtClean="0"/>
                <a:t> &lt;1%  </a:t>
              </a:r>
              <a:r>
                <a:rPr lang="pl-PL" sz="2400" dirty="0" err="1" smtClean="0"/>
                <a:t>implies</a:t>
              </a:r>
              <a:r>
                <a:rPr lang="pl-PL" sz="2400" dirty="0" smtClean="0"/>
                <a:t>  </a:t>
              </a:r>
              <a:r>
                <a:rPr lang="pl-PL" sz="2400" dirty="0" err="1" smtClean="0"/>
                <a:t>gain</a:t>
              </a:r>
              <a:r>
                <a:rPr lang="pl-PL" sz="2400" dirty="0" smtClean="0"/>
                <a:t>&gt; 10) </a:t>
              </a:r>
            </a:p>
            <a:p>
              <a:endParaRPr lang="pl-PL" sz="600" dirty="0" smtClean="0"/>
            </a:p>
            <a:p>
              <a:endParaRPr lang="pl-PL" sz="600" dirty="0" smtClean="0"/>
            </a:p>
            <a:p>
              <a:endParaRPr lang="pl-PL" sz="600" dirty="0" smtClean="0"/>
            </a:p>
            <a:p>
              <a:pPr>
                <a:buFont typeface="Arial" pitchFamily="34" charset="0"/>
                <a:buChar char="•"/>
              </a:pPr>
              <a:r>
                <a:rPr lang="pl-PL" sz="2400" dirty="0"/>
                <a:t> </a:t>
              </a:r>
              <a:r>
                <a:rPr lang="pl-PL" sz="2400" dirty="0" err="1" smtClean="0"/>
                <a:t>Neither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adaptive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measurements</a:t>
              </a:r>
              <a:r>
                <a:rPr lang="pl-PL" sz="2400" dirty="0" smtClean="0"/>
                <a:t>, nor </a:t>
              </a:r>
              <a:r>
                <a:rPr lang="pl-PL" sz="2400" dirty="0" err="1" smtClean="0"/>
                <a:t>photon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distinguishability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can</a:t>
              </a:r>
              <a:r>
                <a:rPr lang="pl-PL" sz="2400" dirty="0" smtClean="0"/>
                <a:t> help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Interferometry </a:t>
            </a:r>
            <a:r>
              <a:rPr lang="pl-PL" b="1" dirty="0" err="1" smtClean="0"/>
              <a:t>at</a:t>
            </a:r>
            <a:r>
              <a:rPr lang="pl-PL" b="1" dirty="0" smtClean="0"/>
              <a:t> </a:t>
            </a:r>
            <a:r>
              <a:rPr lang="pl-PL" b="1" dirty="0" err="1" smtClean="0"/>
              <a:t>its</a:t>
            </a:r>
            <a:r>
              <a:rPr lang="pl-PL" b="1" dirty="0" smtClean="0"/>
              <a:t> (</a:t>
            </a:r>
            <a:r>
              <a:rPr lang="pl-PL" b="1" dirty="0" err="1" smtClean="0"/>
              <a:t>classical</a:t>
            </a:r>
            <a:r>
              <a:rPr lang="pl-PL" b="1" dirty="0" smtClean="0"/>
              <a:t>) </a:t>
            </a:r>
            <a:r>
              <a:rPr lang="pl-PL" b="1" dirty="0" err="1" smtClean="0"/>
              <a:t>limits</a:t>
            </a:r>
            <a:endParaRPr lang="en-US" b="1" dirty="0"/>
          </a:p>
        </p:txBody>
      </p:sp>
      <p:grpSp>
        <p:nvGrpSpPr>
          <p:cNvPr id="38" name="Grupa 37"/>
          <p:cNvGrpSpPr/>
          <p:nvPr/>
        </p:nvGrpSpPr>
        <p:grpSpPr>
          <a:xfrm>
            <a:off x="71333" y="1333466"/>
            <a:ext cx="4360937" cy="4063359"/>
            <a:chOff x="71333" y="1333466"/>
            <a:chExt cx="4360937" cy="40633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9512" y="1844824"/>
              <a:ext cx="4032448" cy="29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ole tekstowe 4"/>
            <p:cNvSpPr txBox="1"/>
            <p:nvPr/>
          </p:nvSpPr>
          <p:spPr>
            <a:xfrm>
              <a:off x="71333" y="1333466"/>
              <a:ext cx="436093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300" b="1" dirty="0" smtClean="0"/>
                <a:t>LIGO - </a:t>
              </a:r>
              <a:r>
                <a:rPr lang="pl-PL" sz="2300" b="1" dirty="0" err="1" smtClean="0"/>
                <a:t>gravitational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wave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detector</a:t>
              </a:r>
              <a:endParaRPr lang="en-US" sz="2300" b="1" dirty="0"/>
            </a:p>
          </p:txBody>
        </p:sp>
        <p:pic>
          <p:nvPicPr>
            <p:cNvPr id="36" name="Obraz 3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20415" y="5085184"/>
              <a:ext cx="1662609" cy="31164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" name="pole tekstowe 13"/>
            <p:cNvSpPr txBox="1"/>
            <p:nvPr/>
          </p:nvSpPr>
          <p:spPr>
            <a:xfrm>
              <a:off x="683568" y="4725144"/>
              <a:ext cx="2870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Michelson </a:t>
              </a:r>
              <a:r>
                <a:rPr lang="pl-PL" sz="2000" dirty="0" err="1" smtClean="0"/>
                <a:t>interferometer</a:t>
              </a:r>
              <a:endParaRPr lang="en-US" sz="2000" dirty="0"/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4716016" y="1340768"/>
            <a:ext cx="4005905" cy="4069856"/>
            <a:chOff x="4716016" y="1340768"/>
            <a:chExt cx="4005905" cy="40698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16016" y="1844824"/>
              <a:ext cx="396044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12"/>
            <p:cNvSpPr txBox="1"/>
            <p:nvPr/>
          </p:nvSpPr>
          <p:spPr>
            <a:xfrm>
              <a:off x="4716016" y="1340768"/>
              <a:ext cx="4005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300" b="1" dirty="0" smtClean="0"/>
                <a:t>NIST - Cs </a:t>
              </a:r>
              <a:r>
                <a:rPr lang="pl-PL" sz="2300" b="1" dirty="0" err="1" smtClean="0"/>
                <a:t>fountain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atomic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clock</a:t>
              </a:r>
              <a:endParaRPr lang="en-US" sz="2300" b="1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364088" y="4725144"/>
              <a:ext cx="2592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Ramsey interferometry</a:t>
              </a:r>
              <a:endParaRPr lang="en-US" sz="2000" dirty="0"/>
            </a:p>
          </p:txBody>
        </p:sp>
        <p:pic>
          <p:nvPicPr>
            <p:cNvPr id="37" name="Obraz 3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85639" y="5085184"/>
              <a:ext cx="1573506" cy="3254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1" name="Grupa 40"/>
          <p:cNvGrpSpPr/>
          <p:nvPr/>
        </p:nvGrpSpPr>
        <p:grpSpPr>
          <a:xfrm>
            <a:off x="467544" y="5373216"/>
            <a:ext cx="7761138" cy="1279817"/>
            <a:chOff x="467544" y="5373216"/>
            <a:chExt cx="7761138" cy="1279817"/>
          </a:xfrm>
        </p:grpSpPr>
        <p:pic>
          <p:nvPicPr>
            <p:cNvPr id="31" name="Obraz 30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20072" y="5877272"/>
              <a:ext cx="3008610" cy="352901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0" name="Grupa 39"/>
            <p:cNvGrpSpPr/>
            <p:nvPr/>
          </p:nvGrpSpPr>
          <p:grpSpPr>
            <a:xfrm>
              <a:off x="467544" y="5373216"/>
              <a:ext cx="5155231" cy="1279817"/>
              <a:chOff x="467544" y="5373216"/>
              <a:chExt cx="5155231" cy="1279817"/>
            </a:xfrm>
          </p:grpSpPr>
          <p:pic>
            <p:nvPicPr>
              <p:cNvPr id="30" name="Obraz 29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11560" y="5877272"/>
                <a:ext cx="2304883" cy="35297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6" name="pole tekstowe 25"/>
              <p:cNvSpPr txBox="1"/>
              <p:nvPr/>
            </p:nvSpPr>
            <p:spPr>
              <a:xfrm>
                <a:off x="2915816" y="5373216"/>
                <a:ext cx="27069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 smtClean="0"/>
                  <a:t>Precision limited by:</a:t>
                </a:r>
                <a:endParaRPr lang="en-US" sz="2400" dirty="0"/>
              </a:p>
            </p:txBody>
          </p:sp>
          <p:pic>
            <p:nvPicPr>
              <p:cNvPr id="33" name="Obraz 32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67544" y="6381328"/>
                <a:ext cx="2738207" cy="271705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5" name="Obraz 3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72530" y="6381327"/>
              <a:ext cx="2521323" cy="21634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err="1" smtClean="0"/>
              <a:t>Classical</a:t>
            </a:r>
            <a:r>
              <a:rPr lang="pl-PL" b="1" dirty="0" smtClean="0"/>
              <a:t> </a:t>
            </a:r>
            <a:r>
              <a:rPr lang="pl-PL" b="1" dirty="0" err="1" smtClean="0"/>
              <a:t>phase</a:t>
            </a:r>
            <a:r>
              <a:rPr lang="pl-PL" b="1" dirty="0" smtClean="0"/>
              <a:t> </a:t>
            </a:r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4" name="Obraz 3" descr="mzcounts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4900" y="3659357"/>
            <a:ext cx="5499100" cy="3198643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740001" y="342900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82600" y="2895600"/>
            <a:ext cx="381586" cy="349151"/>
          </a:xfrm>
          <a:prstGeom prst="rect">
            <a:avLst/>
          </a:prstGeom>
          <a:noFill/>
          <a:ln/>
          <a:effectLst/>
        </p:spPr>
      </p:pic>
      <p:cxnSp>
        <p:nvCxnSpPr>
          <p:cNvPr id="18" name="Łącznik prosty 17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23213" y="17081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opóźnienie 20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2" name="Grupa 86"/>
          <p:cNvGrpSpPr>
            <a:grpSpLocks/>
          </p:cNvGrpSpPr>
          <p:nvPr/>
        </p:nvGrpSpPr>
        <p:grpSpPr bwMode="auto">
          <a:xfrm>
            <a:off x="6737350" y="1841500"/>
            <a:ext cx="280988" cy="1601788"/>
            <a:chOff x="7664804" y="2540000"/>
            <a:chExt cx="279993" cy="1601412"/>
          </a:xfrm>
        </p:grpSpPr>
        <p:pic>
          <p:nvPicPr>
            <p:cNvPr id="23" name="Obraz 81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64804" y="3962400"/>
              <a:ext cx="279993" cy="17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Obraz 84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664942" y="2540000"/>
              <a:ext cx="279718" cy="17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" name="Łącznik prosty 24"/>
          <p:cNvCxnSpPr/>
          <p:nvPr/>
        </p:nvCxnSpPr>
        <p:spPr>
          <a:xfrm>
            <a:off x="6223000" y="1930400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V="1">
            <a:off x="6223000" y="3375025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 rot="-2100000">
            <a:off x="462369" y="3240230"/>
            <a:ext cx="397338" cy="39836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ipsa 27"/>
          <p:cNvSpPr/>
          <p:nvPr/>
        </p:nvSpPr>
        <p:spPr>
          <a:xfrm rot="-2100000">
            <a:off x="1845127" y="2445134"/>
            <a:ext cx="196215" cy="19672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ipsa 28"/>
          <p:cNvSpPr/>
          <p:nvPr/>
        </p:nvSpPr>
        <p:spPr>
          <a:xfrm rot="-2100000">
            <a:off x="1845126" y="2800733"/>
            <a:ext cx="196215" cy="19672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a 29"/>
          <p:cNvSpPr/>
          <p:nvPr/>
        </p:nvSpPr>
        <p:spPr>
          <a:xfrm rot="-2100000">
            <a:off x="5327289" y="2304475"/>
            <a:ext cx="320831" cy="3216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a 30"/>
          <p:cNvSpPr/>
          <p:nvPr/>
        </p:nvSpPr>
        <p:spPr>
          <a:xfrm rot="-2100000">
            <a:off x="5369649" y="2791565"/>
            <a:ext cx="84715" cy="8493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ole tekstowe 31"/>
          <p:cNvSpPr txBox="1"/>
          <p:nvPr/>
        </p:nvSpPr>
        <p:spPr>
          <a:xfrm>
            <a:off x="793750" y="4095750"/>
            <a:ext cx="226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n-lt"/>
              </a:rPr>
              <a:t>detecting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i="1" dirty="0" smtClean="0">
                <a:latin typeface="+mn-lt"/>
              </a:rPr>
              <a:t>n</a:t>
            </a:r>
            <a:r>
              <a:rPr lang="pl-PL" sz="2000" baseline="-25000" dirty="0" smtClean="0">
                <a:latin typeface="+mn-lt"/>
              </a:rPr>
              <a:t>1 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pl-PL" sz="2000" i="1" dirty="0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pl-PL" sz="2000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349250" y="4451350"/>
            <a:ext cx="3289300" cy="1019036"/>
            <a:chOff x="349250" y="4451350"/>
            <a:chExt cx="3289300" cy="1019036"/>
          </a:xfrm>
        </p:grpSpPr>
        <p:sp>
          <p:nvSpPr>
            <p:cNvPr id="34" name="pole tekstowe 33"/>
            <p:cNvSpPr txBox="1"/>
            <p:nvPr/>
          </p:nvSpPr>
          <p:spPr>
            <a:xfrm>
              <a:off x="349250" y="4762500"/>
              <a:ext cx="3289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 smtClean="0">
                  <a:latin typeface="+mn-lt"/>
                </a:rPr>
                <a:t>knowing</a:t>
              </a:r>
              <a:r>
                <a:rPr lang="pl-PL" sz="2000" dirty="0" smtClean="0">
                  <a:latin typeface="+mn-lt"/>
                </a:rPr>
                <a:t> </a:t>
              </a:r>
              <a:r>
                <a:rPr lang="pl-PL" sz="2000" dirty="0" err="1" smtClean="0">
                  <a:latin typeface="+mn-lt"/>
                </a:rPr>
                <a:t>theoretical</a:t>
              </a:r>
              <a:r>
                <a:rPr lang="pl-PL" sz="2000" dirty="0" smtClean="0">
                  <a:latin typeface="+mn-lt"/>
                </a:rPr>
                <a:t> </a:t>
              </a:r>
              <a:r>
                <a:rPr lang="pl-PL" sz="2000" dirty="0" err="1" smtClean="0">
                  <a:latin typeface="+mn-lt"/>
                </a:rPr>
                <a:t>dependence</a:t>
              </a:r>
              <a:r>
                <a:rPr lang="pl-PL" sz="2000" dirty="0" smtClean="0">
                  <a:latin typeface="+mn-lt"/>
                </a:rPr>
                <a:t> of </a:t>
              </a:r>
              <a:r>
                <a:rPr lang="pl-PL" sz="2000" i="1" dirty="0" smtClean="0">
                  <a:solidFill>
                    <a:srgbClr val="000000"/>
                  </a:solidFill>
                  <a:latin typeface="Times New Roman"/>
                </a:rPr>
                <a:t>n</a:t>
              </a:r>
              <a:r>
                <a:rPr lang="pl-PL" sz="2000" baseline="-25000" dirty="0" smtClean="0">
                  <a:solidFill>
                    <a:srgbClr val="000000"/>
                  </a:solidFill>
                  <a:latin typeface="Times New Roman"/>
                </a:rPr>
                <a:t>1</a:t>
              </a:r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, </a:t>
              </a:r>
              <a:r>
                <a:rPr lang="pl-PL" sz="2000" i="1" dirty="0" smtClean="0">
                  <a:solidFill>
                    <a:srgbClr val="000000"/>
                  </a:solidFill>
                  <a:latin typeface="Times New Roman"/>
                </a:rPr>
                <a:t>n</a:t>
              </a:r>
              <a:r>
                <a:rPr lang="pl-PL" sz="2000" baseline="-25000" dirty="0" smtClean="0">
                  <a:solidFill>
                    <a:srgbClr val="000000"/>
                  </a:solidFill>
                  <a:latin typeface="Times New Roman"/>
                </a:rPr>
                <a:t>2</a:t>
              </a:r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 on </a:t>
              </a:r>
              <a:r>
                <a:rPr lang="pl-PL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</a:t>
              </a:r>
              <a:endParaRPr lang="pl-PL" sz="2000" i="1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1593850" y="4451350"/>
              <a:ext cx="400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+mn-lt"/>
                </a:rPr>
                <a:t>+</a:t>
              </a:r>
              <a:endParaRPr lang="pl-PL" sz="20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838200" y="5518944"/>
            <a:ext cx="2089150" cy="888266"/>
            <a:chOff x="838200" y="5518944"/>
            <a:chExt cx="2089150" cy="888266"/>
          </a:xfrm>
        </p:grpSpPr>
        <p:cxnSp>
          <p:nvCxnSpPr>
            <p:cNvPr id="37" name="Łącznik prosty ze strzałką 36"/>
            <p:cNvCxnSpPr/>
            <p:nvPr/>
          </p:nvCxnSpPr>
          <p:spPr>
            <a:xfrm rot="5400000">
              <a:off x="1549400" y="5740400"/>
              <a:ext cx="4445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/>
            <p:cNvSpPr txBox="1"/>
            <p:nvPr/>
          </p:nvSpPr>
          <p:spPr>
            <a:xfrm>
              <a:off x="838200" y="6007100"/>
              <a:ext cx="2089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+mn-lt"/>
                </a:rPr>
                <a:t>we </a:t>
              </a:r>
              <a:r>
                <a:rPr lang="pl-PL" sz="2000" dirty="0" err="1" smtClean="0">
                  <a:latin typeface="+mn-lt"/>
                </a:rPr>
                <a:t>can</a:t>
              </a:r>
              <a:r>
                <a:rPr lang="pl-PL" sz="2000" dirty="0" smtClean="0">
                  <a:latin typeface="+mn-lt"/>
                </a:rPr>
                <a:t> </a:t>
              </a:r>
              <a:r>
                <a:rPr lang="pl-PL" sz="2000" dirty="0" err="1" smtClean="0">
                  <a:latin typeface="+mn-lt"/>
                </a:rPr>
                <a:t>estimate</a:t>
              </a:r>
              <a:r>
                <a:rPr lang="pl-PL" sz="2000" dirty="0" smtClean="0">
                  <a:latin typeface="+mn-lt"/>
                </a:rPr>
                <a:t> </a:t>
              </a:r>
              <a:r>
                <a:rPr lang="pl-PL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</a:t>
              </a:r>
              <a:r>
                <a:rPr lang="pl-PL" sz="2000" dirty="0" smtClean="0">
                  <a:latin typeface="+mn-lt"/>
                </a:rPr>
                <a:t> </a:t>
              </a:r>
              <a:endParaRPr lang="pl-PL" sz="20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cxnSp>
        <p:nvCxnSpPr>
          <p:cNvPr id="39" name="Łącznik prosty ze strzałką 38"/>
          <p:cNvCxnSpPr/>
          <p:nvPr/>
        </p:nvCxnSpPr>
        <p:spPr>
          <a:xfrm rot="5400000">
            <a:off x="48617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a 39"/>
          <p:cNvGrpSpPr/>
          <p:nvPr/>
        </p:nvGrpSpPr>
        <p:grpSpPr>
          <a:xfrm>
            <a:off x="6572470" y="1295400"/>
            <a:ext cx="2355191" cy="1733499"/>
            <a:chOff x="6572470" y="1295400"/>
            <a:chExt cx="2355191" cy="1733499"/>
          </a:xfrm>
        </p:grpSpPr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616700" y="1295400"/>
              <a:ext cx="2310961" cy="2667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572470" y="2762250"/>
              <a:ext cx="2310521" cy="26664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07407E-6 L 0.09358 -0.0905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0643 0.00231 0.01025 0.00324 0.01563 0.00833 C 0.02205 0.02268 0.01355 0.00578 0.02136 0.01504 C 0.0224 0.0162 0.02257 0.01852 0.02361 0.02014 C 0.02448 0.02152 0.02587 0.02245 0.02691 0.02338 C 0.03177 0.03402 0.03403 0.03773 0.04167 0.04328 C 0.04306 0.04421 0.04393 0.04583 0.04514 0.04676 C 0.04723 0.04814 0.05191 0.05 0.05191 0.05023 C 0.05486 0.05717 0.05903 0.06088 0.06441 0.06342 C 0.11823 0.0618 0.10851 0.06389 0.1382 0.05833 C 0.14723 0.05393 0.15834 0.06018 0.16771 0.0618 C 0.17535 0.06296 0.1915 0.06504 0.1915 0.06527 C 0.19375 0.06597 0.19584 0.06736 0.19809 0.06828 C 0.19948 0.06898 0.20157 0.07014 0.20157 0.07037 C 0.21441 0.06805 0.20868 0.07014 0.21858 0.06504 C 0.23195 0.05856 0.24653 0.0625 0.26059 0.0618 C 0.26285 0.06111 0.26511 0.06088 0.26754 0.05995 C 0.26962 0.05926 0.27414 0.05671 0.27414 0.05694 C 0.27743 0.05208 0.27865 0.05069 0.28091 0.04514 C 0.28195 0.04305 0.28212 0.04027 0.28316 0.03842 C 0.28681 0.0324 0.29358 0.02615 0.29792 0.02176 C 0.304 0.01574 0.30973 0.00787 0.31493 3.33333E-6 C 0.32014 -0.00741 0.3283 -0.01042 0.33455 -0.01482 " pathEditMode="relative" rAng="0" ptsTypes="ffffffffffffffffffffff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C 0.00035 -0.00185 0.00017 -0.00416 0.00087 -0.00555 C 0.00226 -0.00787 0.01094 -0.01898 0.01302 -0.02037 C 0.02118 -0.03495 0.02986 -0.04398 0.03941 -0.0537 C 0.04375 -0.0581 0.04722 -0.06319 0.05174 -0.06666 C 0.05642 -0.0706 0.06198 -0.07291 0.06684 -0.07592 C 0.07066 -0.07824 0.07448 -0.07708 0.07813 -0.08148 C 0.08194 -0.08634 0.08003 -0.08449 0.0842 -0.08703 C 0.09427 -0.08634 0.10451 -0.0868 0.11458 -0.08518 C 0.11771 -0.08472 0.12049 -0.08009 0.12378 -0.07963 C 0.12778 -0.07893 0.13177 -0.07847 0.13594 -0.07777 C 0.14444 -0.07453 0.15174 -0.08217 0.16024 -0.08333 C 0.16667 -0.08426 0.17309 -0.08449 0.17951 -0.08518 C 0.18368 -0.08564 0.18767 -0.08634 0.19167 -0.08703 C 0.2059 -0.08426 0.22014 -0.08379 0.23438 -0.08148 C 0.23872 -0.0787 0.24323 -0.0743 0.24757 -0.07037 C 0.2533 -0.05439 0.24566 -0.07314 0.2526 -0.06296 C 0.2592 -0.05347 0.25 -0.06018 0.25764 -0.05555 C 0.25833 -0.0537 0.25868 -0.05115 0.25972 -0.05 C 0.26094 -0.04861 0.2625 -0.04907 0.26372 -0.04814 C 0.26892 -0.04421 0.27448 -0.03889 0.27899 -0.03333 C 0.2816 -0.02639 0.28316 -0.02569 0.28715 -0.02222 C 0.29063 -0.01898 0.29288 -0.01319 0.29618 -0.00926 C 0.29826 0.00209 0.30243 -0.00324 0.30747 0.00186 C 0.30955 0.00394 0.31146 0.00672 0.31354 0.00926 C 0.31701 0.01343 0.31649 0.00857 0.31649 0.01297 " pathEditMode="relative" rAng="0" ptsTypes="fffffffffffffffffffffffff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-0.00278 0.00677 -0.00463 0.00972 -0.00741 C 0.01129 -0.00903 0.01233 -0.01134 0.01389 -0.01296 C 0.01511 -0.01435 0.01667 -0.01551 0.01806 -0.01666 C 0.02136 -0.02338 0.02431 -0.02338 0.02917 -0.02778 C 0.0349 -0.03912 0.02847 -0.02801 0.03611 -0.03703 C 0.04722 -0.05023 0.05591 -0.06342 0.07084 -0.06852 C 0.08611 -0.08217 0.09966 -0.07592 0.11945 -0.07592 " pathEditMode="relative" ptsTypes="fffffffA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0.00578 0.00851 0.01435 0.01528 0.02037 C 0.02188 0.02616 0.01788 0.02338 0.02778 0.02778 C 0.03386 0.03055 0.0382 0.03796 0.04445 0.04074 C 0.05139 0.05 0.05764 0.05162 0.06667 0.05555 C 0.07083 0.06111 0.07222 0.06597 0.07778 0.06852 C 0.08056 0.07222 0.08333 0.07592 0.08611 0.07963 C 0.08785 0.08194 0.0908 0.08078 0.09306 0.08148 C 0.10122 0.08403 0.10833 0.08727 0.11667 0.08889 C 0.12136 0.08819 0.12604 0.08842 0.13056 0.08703 C 0.13212 0.08657 0.13472 0.08333 0.13472 0.08333 " pathEditMode="relative" ptsTypes="ffffffffffA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zcounts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4900" y="3659357"/>
            <a:ext cx="5499100" cy="3198643"/>
          </a:xfrm>
          <a:prstGeom prst="rect">
            <a:avLst/>
          </a:prstGeom>
        </p:spPr>
      </p:pic>
      <p:cxnSp>
        <p:nvCxnSpPr>
          <p:cNvPr id="5" name="Łącznik prosty 4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2740001" y="3429000"/>
            <a:ext cx="134304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2" name="Łącznik prosty 11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Łącznik prosty 14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Obraz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82600" y="2895600"/>
            <a:ext cx="381586" cy="349151"/>
          </a:xfrm>
          <a:prstGeom prst="rect">
            <a:avLst/>
          </a:prstGeom>
          <a:noFill/>
          <a:ln/>
          <a:effectLst/>
        </p:spPr>
      </p:pic>
      <p:cxnSp>
        <p:nvCxnSpPr>
          <p:cNvPr id="17" name="Łącznik prosty 16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" name="Schemat blokowy: opóźnienie 18"/>
          <p:cNvSpPr/>
          <p:nvPr/>
        </p:nvSpPr>
        <p:spPr>
          <a:xfrm>
            <a:off x="6623213" y="17081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1" name="Grupa 86"/>
          <p:cNvGrpSpPr>
            <a:grpSpLocks/>
          </p:cNvGrpSpPr>
          <p:nvPr/>
        </p:nvGrpSpPr>
        <p:grpSpPr bwMode="auto">
          <a:xfrm>
            <a:off x="6737350" y="1841500"/>
            <a:ext cx="280988" cy="1601788"/>
            <a:chOff x="7664804" y="2540000"/>
            <a:chExt cx="279993" cy="1601412"/>
          </a:xfrm>
        </p:grpSpPr>
        <p:pic>
          <p:nvPicPr>
            <p:cNvPr id="22" name="Obraz 8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664804" y="3962400"/>
              <a:ext cx="279993" cy="17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Obraz 84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64942" y="2540000"/>
              <a:ext cx="279718" cy="17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" name="Łącznik prosty 23"/>
          <p:cNvCxnSpPr/>
          <p:nvPr/>
        </p:nvCxnSpPr>
        <p:spPr>
          <a:xfrm>
            <a:off x="6223000" y="1930400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flipV="1">
            <a:off x="6223000" y="3375025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a 88"/>
          <p:cNvGrpSpPr/>
          <p:nvPr/>
        </p:nvGrpSpPr>
        <p:grpSpPr>
          <a:xfrm>
            <a:off x="6572470" y="1295400"/>
            <a:ext cx="2355191" cy="1733499"/>
            <a:chOff x="6572470" y="1295400"/>
            <a:chExt cx="2355191" cy="1733499"/>
          </a:xfrm>
        </p:grpSpPr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616700" y="1295400"/>
              <a:ext cx="2310961" cy="2667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Obraz 2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572470" y="2762250"/>
              <a:ext cx="2310521" cy="26664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9" name="pole tekstowe 28"/>
          <p:cNvSpPr txBox="1"/>
          <p:nvPr/>
        </p:nvSpPr>
        <p:spPr>
          <a:xfrm>
            <a:off x="215900" y="4006850"/>
            <a:ext cx="364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+mn-lt"/>
              </a:rPr>
              <a:t>n</a:t>
            </a:r>
            <a:r>
              <a:rPr lang="pl-PL" sz="2000" baseline="-25000" dirty="0" smtClean="0">
                <a:latin typeface="+mn-lt"/>
              </a:rPr>
              <a:t>1 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pl-PL" sz="2000" i="1" dirty="0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pl-PL" sz="2000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are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subject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 to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shot</a:t>
            </a:r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noise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15900" y="4540250"/>
            <a:ext cx="364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n-lt"/>
              </a:rPr>
              <a:t>each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dirty="0" err="1" smtClean="0">
                <a:latin typeface="+mn-lt"/>
              </a:rPr>
              <a:t>measurement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dirty="0" err="1" smtClean="0">
                <a:latin typeface="+mn-lt"/>
              </a:rPr>
              <a:t>yields</a:t>
            </a:r>
            <a:r>
              <a:rPr lang="pl-PL" sz="2000" dirty="0" smtClean="0">
                <a:latin typeface="+mn-lt"/>
              </a:rPr>
              <a:t> a bit </a:t>
            </a:r>
            <a:r>
              <a:rPr lang="pl-PL" sz="2000" dirty="0" err="1" smtClean="0">
                <a:latin typeface="+mn-lt"/>
              </a:rPr>
              <a:t>different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i="1" dirty="0" smtClean="0">
                <a:solidFill>
                  <a:srgbClr val="000000"/>
                </a:solidFill>
                <a:latin typeface="Times New Roman"/>
                <a:sym typeface="Symbol"/>
              </a:rPr>
              <a:t></a:t>
            </a:r>
            <a:endParaRPr lang="pl-PL" sz="2000" i="1" dirty="0" smtClean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rot="5400000">
            <a:off x="48617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rot="5400000">
            <a:off x="47728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5400000">
            <a:off x="499506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5400000">
            <a:off x="490616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729875" y="5384800"/>
            <a:ext cx="2129723" cy="476660"/>
          </a:xfrm>
          <a:prstGeom prst="rect">
            <a:avLst/>
          </a:prstGeom>
          <a:noFill/>
          <a:ln/>
          <a:effectLst/>
        </p:spPr>
      </p:pic>
      <p:sp>
        <p:nvSpPr>
          <p:cNvPr id="36" name="pole tekstowe 35"/>
          <p:cNvSpPr txBox="1"/>
          <p:nvPr/>
        </p:nvSpPr>
        <p:spPr>
          <a:xfrm>
            <a:off x="838200" y="6007100"/>
            <a:ext cx="231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Shot</a:t>
            </a:r>
            <a:r>
              <a:rPr lang="pl-PL" sz="2000" dirty="0" smtClean="0"/>
              <a:t> </a:t>
            </a:r>
            <a:r>
              <a:rPr lang="pl-PL" sz="2000" dirty="0" err="1" smtClean="0"/>
              <a:t>noise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dirty="0" err="1" smtClean="0">
                <a:latin typeface="+mn-lt"/>
              </a:rPr>
              <a:t>scaling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4927600" y="3740150"/>
            <a:ext cx="311150" cy="24892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estimation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rostokąt 53"/>
          <p:cNvSpPr/>
          <p:nvPr/>
        </p:nvSpPr>
        <p:spPr>
          <a:xfrm>
            <a:off x="305611" y="1461255"/>
            <a:ext cx="151216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Quantum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endParaRPr lang="en-US" dirty="0"/>
          </a:p>
        </p:txBody>
      </p:sp>
      <p:pic>
        <p:nvPicPr>
          <p:cNvPr id="16" name="Obraz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7659" y="2109327"/>
            <a:ext cx="597706" cy="504056"/>
          </a:xfrm>
          <a:prstGeom prst="rect">
            <a:avLst/>
          </a:prstGeom>
          <a:noFill/>
          <a:ln/>
          <a:effectLst/>
        </p:spPr>
      </p:pic>
      <p:sp>
        <p:nvSpPr>
          <p:cNvPr id="31" name="pole tekstowe 30"/>
          <p:cNvSpPr txBox="1"/>
          <p:nvPr/>
        </p:nvSpPr>
        <p:spPr>
          <a:xfrm>
            <a:off x="126099" y="2829407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state </a:t>
            </a:r>
            <a:r>
              <a:rPr lang="pl-PL" b="1" dirty="0" err="1" smtClean="0"/>
              <a:t>preparation</a:t>
            </a:r>
            <a:endParaRPr lang="en-US" b="1" dirty="0"/>
          </a:p>
        </p:txBody>
      </p:sp>
      <p:grpSp>
        <p:nvGrpSpPr>
          <p:cNvPr id="123" name="Grupa 122"/>
          <p:cNvGrpSpPr/>
          <p:nvPr/>
        </p:nvGrpSpPr>
        <p:grpSpPr>
          <a:xfrm>
            <a:off x="4626091" y="1389247"/>
            <a:ext cx="2232248" cy="2160240"/>
            <a:chOff x="4626091" y="1389247"/>
            <a:chExt cx="2232248" cy="2160240"/>
          </a:xfrm>
        </p:grpSpPr>
        <p:sp>
          <p:nvSpPr>
            <p:cNvPr id="56" name="Prostokąt 55"/>
            <p:cNvSpPr/>
            <p:nvPr/>
          </p:nvSpPr>
          <p:spPr>
            <a:xfrm>
              <a:off x="4626091" y="1389247"/>
              <a:ext cx="2232248" cy="216024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chemat blokowy: opóźnienie 10"/>
            <p:cNvSpPr/>
            <p:nvPr/>
          </p:nvSpPr>
          <p:spPr>
            <a:xfrm>
              <a:off x="5922235" y="1821295"/>
              <a:ext cx="648072" cy="1152128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4842115" y="3045431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measurement</a:t>
              </a:r>
              <a:endParaRPr lang="en-US" b="1" dirty="0"/>
            </a:p>
          </p:txBody>
        </p:sp>
        <p:pic>
          <p:nvPicPr>
            <p:cNvPr id="70" name="Obraz 69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012160" y="2204864"/>
              <a:ext cx="432046" cy="36075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2" name="Grupa 121"/>
          <p:cNvGrpSpPr/>
          <p:nvPr/>
        </p:nvGrpSpPr>
        <p:grpSpPr>
          <a:xfrm>
            <a:off x="1907704" y="1461255"/>
            <a:ext cx="3819920" cy="2088232"/>
            <a:chOff x="1907704" y="1461255"/>
            <a:chExt cx="3819920" cy="2088232"/>
          </a:xfrm>
        </p:grpSpPr>
        <p:pic>
          <p:nvPicPr>
            <p:cNvPr id="119" name="Obraz 11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07750" y="2276872"/>
              <a:ext cx="719874" cy="439123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21" name="Grupa 120"/>
            <p:cNvGrpSpPr/>
            <p:nvPr/>
          </p:nvGrpSpPr>
          <p:grpSpPr>
            <a:xfrm>
              <a:off x="1907704" y="1461255"/>
              <a:ext cx="2232248" cy="2088232"/>
              <a:chOff x="1907704" y="1461255"/>
              <a:chExt cx="2232248" cy="2088232"/>
            </a:xfrm>
          </p:grpSpPr>
          <p:sp>
            <p:nvSpPr>
              <p:cNvPr id="55" name="Prostokąt 54"/>
              <p:cNvSpPr/>
              <p:nvPr/>
            </p:nvSpPr>
            <p:spPr>
              <a:xfrm>
                <a:off x="2321835" y="1461255"/>
                <a:ext cx="1800200" cy="208823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Łącznik prosty 3"/>
              <p:cNvCxnSpPr/>
              <p:nvPr/>
            </p:nvCxnSpPr>
            <p:spPr bwMode="auto">
              <a:xfrm>
                <a:off x="2430355" y="2037319"/>
                <a:ext cx="1584176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Prostokąt 4"/>
              <p:cNvSpPr/>
              <p:nvPr/>
            </p:nvSpPr>
            <p:spPr>
              <a:xfrm>
                <a:off x="2790395" y="1749287"/>
                <a:ext cx="800100" cy="5778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cxnSp>
            <p:nvCxnSpPr>
              <p:cNvPr id="8" name="Łącznik prosty 7"/>
              <p:cNvCxnSpPr/>
              <p:nvPr/>
            </p:nvCxnSpPr>
            <p:spPr bwMode="auto">
              <a:xfrm>
                <a:off x="2430355" y="2757399"/>
                <a:ext cx="151216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Obraz 8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3059832" y="1916832"/>
                <a:ext cx="204746" cy="23955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40" name="pole tekstowe 39"/>
              <p:cNvSpPr txBox="1"/>
              <p:nvPr/>
            </p:nvSpPr>
            <p:spPr>
              <a:xfrm>
                <a:off x="2195736" y="3068960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b="1" dirty="0" err="1"/>
                  <a:t>s</a:t>
                </a:r>
                <a:r>
                  <a:rPr lang="pl-PL" b="1" dirty="0" err="1" smtClean="0"/>
                  <a:t>ensing</a:t>
                </a:r>
                <a:r>
                  <a:rPr lang="pl-PL" b="1" dirty="0" smtClean="0"/>
                  <a:t> </a:t>
                </a:r>
                <a:endParaRPr lang="en-US" b="1" dirty="0"/>
              </a:p>
            </p:txBody>
          </p:sp>
          <p:cxnSp>
            <p:nvCxnSpPr>
              <p:cNvPr id="59" name="Łącznik prosty ze strzałką 58"/>
              <p:cNvCxnSpPr/>
              <p:nvPr/>
            </p:nvCxnSpPr>
            <p:spPr>
              <a:xfrm>
                <a:off x="1907704" y="2492896"/>
                <a:ext cx="36004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Łącznik prosty ze strzałką 61"/>
            <p:cNvCxnSpPr/>
            <p:nvPr/>
          </p:nvCxnSpPr>
          <p:spPr>
            <a:xfrm>
              <a:off x="4211960" y="2492896"/>
              <a:ext cx="36004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upa 123"/>
          <p:cNvGrpSpPr/>
          <p:nvPr/>
        </p:nvGrpSpPr>
        <p:grpSpPr>
          <a:xfrm>
            <a:off x="6948264" y="1389247"/>
            <a:ext cx="2070315" cy="2160240"/>
            <a:chOff x="6948264" y="1389247"/>
            <a:chExt cx="2070315" cy="2160240"/>
          </a:xfrm>
        </p:grpSpPr>
        <p:sp>
          <p:nvSpPr>
            <p:cNvPr id="57" name="Prostokąt 56"/>
            <p:cNvSpPr/>
            <p:nvPr/>
          </p:nvSpPr>
          <p:spPr>
            <a:xfrm>
              <a:off x="7362395" y="1389247"/>
              <a:ext cx="1512168" cy="2160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Obraz 7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810020" y="2253343"/>
              <a:ext cx="604625" cy="34904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1" name="pole tekstowe 50"/>
            <p:cNvSpPr txBox="1"/>
            <p:nvPr/>
          </p:nvSpPr>
          <p:spPr>
            <a:xfrm>
              <a:off x="7362395" y="3045431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estimation</a:t>
              </a:r>
              <a:endParaRPr lang="en-US" b="1" dirty="0"/>
            </a:p>
          </p:txBody>
        </p:sp>
        <p:cxnSp>
          <p:nvCxnSpPr>
            <p:cNvPr id="63" name="Łącznik prosty ze strzałką 62"/>
            <p:cNvCxnSpPr/>
            <p:nvPr/>
          </p:nvCxnSpPr>
          <p:spPr>
            <a:xfrm>
              <a:off x="6948264" y="2492896"/>
              <a:ext cx="36004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Obraz 7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528" y="3861048"/>
            <a:ext cx="8432728" cy="434340"/>
          </a:xfrm>
          <a:prstGeom prst="rect">
            <a:avLst/>
          </a:prstGeom>
          <a:noFill/>
          <a:ln/>
          <a:effectLst/>
        </p:spPr>
      </p:pic>
      <p:pic>
        <p:nvPicPr>
          <p:cNvPr id="117" name="Obraz 1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5984" y="4581128"/>
            <a:ext cx="7333698" cy="824804"/>
          </a:xfrm>
          <a:prstGeom prst="rect">
            <a:avLst/>
          </a:prstGeom>
          <a:noFill/>
          <a:ln/>
          <a:effectLst/>
        </p:spPr>
      </p:pic>
      <p:grpSp>
        <p:nvGrpSpPr>
          <p:cNvPr id="125" name="Grupa 124"/>
          <p:cNvGrpSpPr/>
          <p:nvPr/>
        </p:nvGrpSpPr>
        <p:grpSpPr>
          <a:xfrm>
            <a:off x="1043608" y="5157192"/>
            <a:ext cx="3240360" cy="862935"/>
            <a:chOff x="1043608" y="5157192"/>
            <a:chExt cx="3240360" cy="862935"/>
          </a:xfrm>
        </p:grpSpPr>
        <p:sp>
          <p:nvSpPr>
            <p:cNvPr id="79" name="pole tekstowe 78"/>
            <p:cNvSpPr txBox="1"/>
            <p:nvPr/>
          </p:nvSpPr>
          <p:spPr>
            <a:xfrm>
              <a:off x="1043608" y="5589240"/>
              <a:ext cx="2311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/>
                <a:t>a</a:t>
              </a:r>
              <a:r>
                <a:rPr lang="pl-PL" sz="2200" dirty="0" smtClean="0"/>
                <a:t> priori </a:t>
              </a:r>
              <a:r>
                <a:rPr lang="pl-PL" sz="2200" dirty="0" err="1" smtClean="0"/>
                <a:t>knowledge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81" name="Łącznik prosty ze strzałką 80"/>
            <p:cNvCxnSpPr/>
            <p:nvPr/>
          </p:nvCxnSpPr>
          <p:spPr>
            <a:xfrm flipV="1">
              <a:off x="3203848" y="5157192"/>
              <a:ext cx="1080120" cy="50405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upa 125"/>
          <p:cNvGrpSpPr/>
          <p:nvPr/>
        </p:nvGrpSpPr>
        <p:grpSpPr>
          <a:xfrm>
            <a:off x="4177541" y="5157192"/>
            <a:ext cx="1524104" cy="838882"/>
            <a:chOff x="4177541" y="5157192"/>
            <a:chExt cx="1524104" cy="838882"/>
          </a:xfrm>
        </p:grpSpPr>
        <p:pic>
          <p:nvPicPr>
            <p:cNvPr id="120" name="Obraz 11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77541" y="5661247"/>
              <a:ext cx="1524104" cy="33482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7" name="Łącznik prosty ze strzałką 86"/>
            <p:cNvCxnSpPr/>
            <p:nvPr/>
          </p:nvCxnSpPr>
          <p:spPr>
            <a:xfrm rot="5400000" flipH="1" flipV="1">
              <a:off x="5148064" y="5229200"/>
              <a:ext cx="432048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upa 126"/>
          <p:cNvGrpSpPr/>
          <p:nvPr/>
        </p:nvGrpSpPr>
        <p:grpSpPr>
          <a:xfrm>
            <a:off x="6259353" y="5157191"/>
            <a:ext cx="1952633" cy="899588"/>
            <a:chOff x="6259353" y="5157191"/>
            <a:chExt cx="1952633" cy="899588"/>
          </a:xfrm>
        </p:grpSpPr>
        <p:cxnSp>
          <p:nvCxnSpPr>
            <p:cNvPr id="100" name="Łącznik prosty ze strzałką 99"/>
            <p:cNvCxnSpPr/>
            <p:nvPr/>
          </p:nvCxnSpPr>
          <p:spPr>
            <a:xfrm rot="16200000" flipV="1">
              <a:off x="7162309" y="5159170"/>
              <a:ext cx="288031" cy="284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Obraz 11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59353" y="5476664"/>
              <a:ext cx="1952633" cy="58011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10" name="pole tekstowe 109"/>
          <p:cNvSpPr txBox="1"/>
          <p:nvPr/>
        </p:nvSpPr>
        <p:spPr>
          <a:xfrm>
            <a:off x="1835696" y="609329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In general a </a:t>
            </a:r>
            <a:r>
              <a:rPr lang="pl-PL" sz="3200" b="1" dirty="0" err="1" smtClean="0"/>
              <a:t>very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hard</a:t>
            </a:r>
            <a:r>
              <a:rPr lang="pl-PL" sz="3200" b="1" dirty="0" smtClean="0"/>
              <a:t> problem!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 rot="5400000">
            <a:off x="2087724" y="3825044"/>
            <a:ext cx="4968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539552" y="76470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/>
              <a:t>Local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approach</a:t>
            </a:r>
            <a:endParaRPr lang="pl-PL" sz="4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965440" y="742122"/>
            <a:ext cx="399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Global </a:t>
            </a:r>
            <a:r>
              <a:rPr lang="pl-PL" sz="4000" b="1" dirty="0" err="1" smtClean="0"/>
              <a:t>approach</a:t>
            </a:r>
            <a:endParaRPr lang="pl-PL" sz="4000" b="1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" name="Obraz 2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64365" y="100677"/>
            <a:ext cx="6159730" cy="824982"/>
          </a:xfrm>
          <a:prstGeom prst="rect">
            <a:avLst/>
          </a:prstGeom>
          <a:noFill/>
          <a:ln/>
          <a:effectLst/>
        </p:spPr>
      </p:pic>
      <p:grpSp>
        <p:nvGrpSpPr>
          <p:cNvPr id="57" name="Grupa 56"/>
          <p:cNvGrpSpPr/>
          <p:nvPr/>
        </p:nvGrpSpPr>
        <p:grpSpPr>
          <a:xfrm>
            <a:off x="124815" y="1497496"/>
            <a:ext cx="4248472" cy="1186211"/>
            <a:chOff x="124815" y="1497496"/>
            <a:chExt cx="4248472" cy="1186211"/>
          </a:xfrm>
        </p:grpSpPr>
        <p:sp>
          <p:nvSpPr>
            <p:cNvPr id="10" name="pole tekstowe 9"/>
            <p:cNvSpPr txBox="1"/>
            <p:nvPr/>
          </p:nvSpPr>
          <p:spPr>
            <a:xfrm>
              <a:off x="124815" y="1497496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we want to </a:t>
              </a:r>
              <a:r>
                <a:rPr lang="pl-PL" sz="2200" dirty="0" err="1" smtClean="0"/>
                <a:t>sense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small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fluctuations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around</a:t>
              </a:r>
              <a:r>
                <a:rPr lang="pl-PL" sz="2200" dirty="0" smtClean="0"/>
                <a:t> a </a:t>
              </a:r>
              <a:r>
                <a:rPr lang="pl-PL" sz="2200" dirty="0" err="1" smtClean="0"/>
                <a:t>known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phase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17" name="Obraz 1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1600" y="2348880"/>
              <a:ext cx="2287072" cy="33482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8" name="Grupa 57"/>
          <p:cNvGrpSpPr/>
          <p:nvPr/>
        </p:nvGrpSpPr>
        <p:grpSpPr>
          <a:xfrm>
            <a:off x="4584239" y="1483566"/>
            <a:ext cx="4248472" cy="1222734"/>
            <a:chOff x="4584239" y="1483566"/>
            <a:chExt cx="4248472" cy="1222734"/>
          </a:xfrm>
        </p:grpSpPr>
        <p:sp>
          <p:nvSpPr>
            <p:cNvPr id="15" name="pole tekstowe 14"/>
            <p:cNvSpPr txBox="1"/>
            <p:nvPr/>
          </p:nvSpPr>
          <p:spPr>
            <a:xfrm>
              <a:off x="4584239" y="1483566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no a priori </a:t>
              </a:r>
              <a:r>
                <a:rPr lang="pl-PL" sz="2200" dirty="0" err="1" smtClean="0"/>
                <a:t>knowledge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about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the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phase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19" name="Obraz 1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80856" y="2065918"/>
              <a:ext cx="1403349" cy="64038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2" name="pole tekstowe 21"/>
          <p:cNvSpPr txBox="1"/>
          <p:nvPr/>
        </p:nvSpPr>
        <p:spPr>
          <a:xfrm>
            <a:off x="4572000" y="2852936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err="1" smtClean="0"/>
              <a:t>Tool</a:t>
            </a:r>
            <a:r>
              <a:rPr lang="pl-PL" sz="2200" b="1" dirty="0" smtClean="0"/>
              <a:t>: </a:t>
            </a:r>
            <a:r>
              <a:rPr lang="pl-PL" sz="2200" dirty="0" err="1" smtClean="0"/>
              <a:t>Symmetry</a:t>
            </a:r>
            <a:r>
              <a:rPr lang="pl-PL" sz="2200" dirty="0"/>
              <a:t> </a:t>
            </a:r>
            <a:r>
              <a:rPr lang="pl-PL" sz="2200" dirty="0" err="1" smtClean="0"/>
              <a:t>implies</a:t>
            </a:r>
            <a:r>
              <a:rPr lang="pl-PL" sz="2200" dirty="0" smtClean="0"/>
              <a:t> a </a:t>
            </a:r>
            <a:r>
              <a:rPr lang="pl-PL" sz="2200" dirty="0" err="1" smtClean="0"/>
              <a:t>simple</a:t>
            </a:r>
            <a:r>
              <a:rPr lang="pl-PL" sz="2200" dirty="0" smtClean="0"/>
              <a:t> </a:t>
            </a:r>
            <a:r>
              <a:rPr lang="pl-PL" sz="2200" dirty="0" err="1" smtClean="0"/>
              <a:t>structure</a:t>
            </a:r>
            <a:r>
              <a:rPr lang="pl-PL" sz="2200" dirty="0" smtClean="0"/>
              <a:t> of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optimal</a:t>
            </a:r>
            <a:r>
              <a:rPr lang="pl-PL" sz="2200" dirty="0" smtClean="0"/>
              <a:t> </a:t>
            </a:r>
            <a:r>
              <a:rPr lang="pl-PL" sz="2200" dirty="0" err="1" smtClean="0"/>
              <a:t>measurement</a:t>
            </a:r>
            <a:endParaRPr lang="pl-PL" sz="220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9" name="Grupa 58"/>
          <p:cNvGrpSpPr/>
          <p:nvPr/>
        </p:nvGrpSpPr>
        <p:grpSpPr>
          <a:xfrm>
            <a:off x="99595" y="2873490"/>
            <a:ext cx="4248472" cy="1390274"/>
            <a:chOff x="99595" y="2873490"/>
            <a:chExt cx="4248472" cy="1390274"/>
          </a:xfrm>
        </p:grpSpPr>
        <p:sp>
          <p:nvSpPr>
            <p:cNvPr id="21" name="pole tekstowe 20"/>
            <p:cNvSpPr txBox="1"/>
            <p:nvPr/>
          </p:nvSpPr>
          <p:spPr>
            <a:xfrm>
              <a:off x="99595" y="2873490"/>
              <a:ext cx="4248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b="1" dirty="0" err="1" smtClean="0"/>
                <a:t>Tool</a:t>
              </a:r>
              <a:r>
                <a:rPr lang="pl-PL" sz="2200" b="1" dirty="0" smtClean="0"/>
                <a:t>: </a:t>
              </a:r>
              <a:r>
                <a:rPr lang="pl-PL" sz="2200" dirty="0" smtClean="0"/>
                <a:t>Fisher </a:t>
              </a:r>
              <a:r>
                <a:rPr lang="pl-PL" sz="2200" dirty="0" err="1" smtClean="0"/>
                <a:t>Information</a:t>
              </a:r>
              <a:r>
                <a:rPr lang="pl-PL" sz="2200" dirty="0" smtClean="0"/>
                <a:t>, </a:t>
              </a:r>
              <a:r>
                <a:rPr lang="pl-PL" sz="2200" dirty="0" err="1" smtClean="0"/>
                <a:t>Cramer-Rao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bound</a:t>
              </a:r>
              <a:endParaRPr lang="pl-PL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32" name="Obraz 3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19672" y="3356992"/>
              <a:ext cx="1168700" cy="6094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Obraz 38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9552" y="3933056"/>
              <a:ext cx="3657608" cy="33070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5" name="pole tekstowe 44"/>
          <p:cNvSpPr txBox="1"/>
          <p:nvPr/>
        </p:nvSpPr>
        <p:spPr>
          <a:xfrm>
            <a:off x="3093030" y="6289981"/>
            <a:ext cx="303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Heisenberg </a:t>
            </a:r>
            <a:r>
              <a:rPr lang="pl-PL" sz="2800" b="1" dirty="0" err="1" smtClean="0"/>
              <a:t>scaling</a:t>
            </a:r>
            <a:endParaRPr lang="pl-PL" sz="280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5" name="Grupa 64"/>
          <p:cNvGrpSpPr/>
          <p:nvPr/>
        </p:nvGrpSpPr>
        <p:grpSpPr>
          <a:xfrm>
            <a:off x="117716" y="4450769"/>
            <a:ext cx="4438529" cy="1918985"/>
            <a:chOff x="117716" y="4450769"/>
            <a:chExt cx="4438529" cy="1918985"/>
          </a:xfrm>
        </p:grpSpPr>
        <p:grpSp>
          <p:nvGrpSpPr>
            <p:cNvPr id="63" name="Grupa 62"/>
            <p:cNvGrpSpPr/>
            <p:nvPr/>
          </p:nvGrpSpPr>
          <p:grpSpPr>
            <a:xfrm>
              <a:off x="2843808" y="5013176"/>
              <a:ext cx="1584176" cy="648072"/>
              <a:chOff x="2843808" y="5013176"/>
              <a:chExt cx="1584176" cy="648072"/>
            </a:xfrm>
          </p:grpSpPr>
          <p:sp>
            <p:nvSpPr>
              <p:cNvPr id="43" name="Prostokąt 42"/>
              <p:cNvSpPr/>
              <p:nvPr/>
            </p:nvSpPr>
            <p:spPr>
              <a:xfrm>
                <a:off x="2843808" y="5013176"/>
                <a:ext cx="1584176" cy="648072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Obraz 41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059832" y="5085184"/>
                <a:ext cx="990856" cy="533539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64" name="Grupa 63"/>
            <p:cNvGrpSpPr/>
            <p:nvPr/>
          </p:nvGrpSpPr>
          <p:grpSpPr>
            <a:xfrm>
              <a:off x="117716" y="4450769"/>
              <a:ext cx="4438529" cy="1918985"/>
              <a:chOff x="117716" y="4450769"/>
              <a:chExt cx="4438529" cy="1918985"/>
            </a:xfrm>
          </p:grpSpPr>
          <p:grpSp>
            <p:nvGrpSpPr>
              <p:cNvPr id="60" name="Grupa 59"/>
              <p:cNvGrpSpPr/>
              <p:nvPr/>
            </p:nvGrpSpPr>
            <p:grpSpPr>
              <a:xfrm>
                <a:off x="117716" y="4450769"/>
                <a:ext cx="4248472" cy="1183057"/>
                <a:chOff x="117716" y="4450769"/>
                <a:chExt cx="4248472" cy="1183057"/>
              </a:xfrm>
            </p:grpSpPr>
            <p:pic>
              <p:nvPicPr>
                <p:cNvPr id="28" name="Obraz 27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179512" y="5085184"/>
                  <a:ext cx="2537465" cy="54864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pic>
            <p:sp>
              <p:nvSpPr>
                <p:cNvPr id="40" name="pole tekstowe 39"/>
                <p:cNvSpPr txBox="1"/>
                <p:nvPr/>
              </p:nvSpPr>
              <p:spPr>
                <a:xfrm>
                  <a:off x="117716" y="4450769"/>
                  <a:ext cx="424847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err="1" smtClean="0"/>
                    <a:t>The</a:t>
                  </a:r>
                  <a:r>
                    <a:rPr lang="pl-PL" sz="2200" dirty="0" smtClean="0"/>
                    <a:t> </a:t>
                  </a:r>
                  <a:r>
                    <a:rPr lang="pl-PL" sz="2200" dirty="0" err="1" smtClean="0"/>
                    <a:t>optimal</a:t>
                  </a:r>
                  <a:r>
                    <a:rPr lang="pl-PL" sz="2200" dirty="0" smtClean="0"/>
                    <a:t> N </a:t>
                  </a:r>
                  <a:r>
                    <a:rPr lang="pl-PL" sz="2200" dirty="0" err="1" smtClean="0"/>
                    <a:t>photon</a:t>
                  </a:r>
                  <a:r>
                    <a:rPr lang="pl-PL" sz="2200" dirty="0" smtClean="0"/>
                    <a:t> state:</a:t>
                  </a:r>
                  <a:endParaRPr lang="pl-PL" sz="2200" dirty="0" smtClean="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</p:grpSp>
          <p:sp>
            <p:nvSpPr>
              <p:cNvPr id="46" name="Prostokąt 45"/>
              <p:cNvSpPr/>
              <p:nvPr/>
            </p:nvSpPr>
            <p:spPr>
              <a:xfrm>
                <a:off x="136375" y="5784979"/>
                <a:ext cx="44198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J. J. . Bollinger, W. M. </a:t>
                </a:r>
                <a:r>
                  <a:rPr lang="en-US" sz="1600" dirty="0" err="1"/>
                  <a:t>Itano</a:t>
                </a:r>
                <a:r>
                  <a:rPr lang="en-US" sz="1600" dirty="0"/>
                  <a:t>, D. J. </a:t>
                </a:r>
                <a:r>
                  <a:rPr lang="en-US" sz="1600" dirty="0" err="1"/>
                  <a:t>Wineland</a:t>
                </a:r>
                <a:r>
                  <a:rPr lang="en-US" sz="1600" dirty="0"/>
                  <a:t>, and</a:t>
                </a:r>
              </a:p>
              <a:p>
                <a:r>
                  <a:rPr lang="en-US" sz="1600" dirty="0"/>
                  <a:t>D. J. </a:t>
                </a:r>
                <a:r>
                  <a:rPr lang="en-US" sz="1600" dirty="0" err="1"/>
                  <a:t>Heinzen</a:t>
                </a:r>
                <a:r>
                  <a:rPr lang="en-US" sz="1600" i="1" dirty="0"/>
                  <a:t>, Phys. Rev. A </a:t>
                </a:r>
                <a:r>
                  <a:rPr lang="en-US" sz="1600" b="1" dirty="0"/>
                  <a:t>54</a:t>
                </a:r>
                <a:r>
                  <a:rPr lang="en-US" sz="1600" dirty="0"/>
                  <a:t>, R4649 (1996).</a:t>
                </a:r>
              </a:p>
            </p:txBody>
          </p:sp>
        </p:grpSp>
      </p:grpSp>
      <p:grpSp>
        <p:nvGrpSpPr>
          <p:cNvPr id="67" name="Grupa 66"/>
          <p:cNvGrpSpPr/>
          <p:nvPr/>
        </p:nvGrpSpPr>
        <p:grpSpPr>
          <a:xfrm>
            <a:off x="4593297" y="3645024"/>
            <a:ext cx="4679573" cy="2711478"/>
            <a:chOff x="4593297" y="3645024"/>
            <a:chExt cx="4679573" cy="2711478"/>
          </a:xfrm>
        </p:grpSpPr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6444208" y="3645024"/>
              <a:ext cx="2263145" cy="685802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66" name="Grupa 65"/>
            <p:cNvGrpSpPr/>
            <p:nvPr/>
          </p:nvGrpSpPr>
          <p:grpSpPr>
            <a:xfrm>
              <a:off x="4593297" y="3752190"/>
              <a:ext cx="4679573" cy="2604312"/>
              <a:chOff x="4593297" y="3752190"/>
              <a:chExt cx="4679573" cy="2604312"/>
            </a:xfrm>
          </p:grpSpPr>
          <p:grpSp>
            <p:nvGrpSpPr>
              <p:cNvPr id="61" name="Grupa 60"/>
              <p:cNvGrpSpPr/>
              <p:nvPr/>
            </p:nvGrpSpPr>
            <p:grpSpPr>
              <a:xfrm>
                <a:off x="4593297" y="3752190"/>
                <a:ext cx="4248472" cy="1119721"/>
                <a:chOff x="4593297" y="3752190"/>
                <a:chExt cx="4248472" cy="1119721"/>
              </a:xfrm>
            </p:grpSpPr>
            <p:sp>
              <p:nvSpPr>
                <p:cNvPr id="47" name="pole tekstowe 46"/>
                <p:cNvSpPr txBox="1"/>
                <p:nvPr/>
              </p:nvSpPr>
              <p:spPr>
                <a:xfrm>
                  <a:off x="4593297" y="3752190"/>
                  <a:ext cx="424847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err="1" smtClean="0"/>
                    <a:t>Optimal</a:t>
                  </a:r>
                  <a:r>
                    <a:rPr lang="pl-PL" sz="2200" dirty="0" smtClean="0"/>
                    <a:t> state:</a:t>
                  </a:r>
                  <a:endParaRPr lang="pl-PL" sz="2200" dirty="0" smtClean="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pic>
              <p:nvPicPr>
                <p:cNvPr id="53" name="Obraz 52" descr="TP_tmp.emf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21" cstate="print"/>
                <a:stretch>
                  <a:fillRect/>
                </a:stretch>
              </p:blipFill>
              <p:spPr bwMode="auto">
                <a:xfrm>
                  <a:off x="5364088" y="4437112"/>
                  <a:ext cx="2423631" cy="434799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grpSp>
            <p:nvGrpSpPr>
              <p:cNvPr id="62" name="Grupa 61"/>
              <p:cNvGrpSpPr/>
              <p:nvPr/>
            </p:nvGrpSpPr>
            <p:grpSpPr>
              <a:xfrm>
                <a:off x="5796136" y="5013176"/>
                <a:ext cx="1872208" cy="648072"/>
                <a:chOff x="5796136" y="5013176"/>
                <a:chExt cx="1872208" cy="648072"/>
              </a:xfrm>
            </p:grpSpPr>
            <p:sp>
              <p:nvSpPr>
                <p:cNvPr id="51" name="Prostokąt 50"/>
                <p:cNvSpPr/>
                <p:nvPr/>
              </p:nvSpPr>
              <p:spPr>
                <a:xfrm>
                  <a:off x="5796136" y="5013176"/>
                  <a:ext cx="1872208" cy="64807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5" name="Obraz 54" descr="TP_tmp.emf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012160" y="5085184"/>
                  <a:ext cx="1421755" cy="507444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56" name="Prostokąt 55"/>
              <p:cNvSpPr/>
              <p:nvPr/>
            </p:nvSpPr>
            <p:spPr>
              <a:xfrm>
                <a:off x="4700870" y="5771727"/>
                <a:ext cx="4572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600" dirty="0"/>
                  <a:t>D. W. Berry and H. M. Wiseman, </a:t>
                </a:r>
                <a:r>
                  <a:rPr lang="en-US" sz="1600" i="1" dirty="0"/>
                  <a:t>Phys. Rev. </a:t>
                </a:r>
                <a:r>
                  <a:rPr lang="en-US" sz="1600" i="1" dirty="0" err="1" smtClean="0"/>
                  <a:t>Lett</a:t>
                </a:r>
                <a:r>
                  <a:rPr lang="en-US" sz="1600" dirty="0" smtClean="0"/>
                  <a:t>.</a:t>
                </a:r>
                <a:r>
                  <a:rPr lang="pl-PL" sz="1600" dirty="0" smtClean="0"/>
                  <a:t> </a:t>
                </a:r>
                <a:r>
                  <a:rPr lang="en-US" sz="1600" b="1" dirty="0" smtClean="0"/>
                  <a:t>85</a:t>
                </a:r>
                <a:r>
                  <a:rPr lang="en-US" sz="1600" dirty="0"/>
                  <a:t>, 5098 (2000).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2" y="278092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/>
              <a:t>In reality </a:t>
            </a:r>
            <a:r>
              <a:rPr lang="pl-PL" sz="5400" b="1" dirty="0" err="1" smtClean="0"/>
              <a:t>there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is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loss</a:t>
            </a:r>
            <a:r>
              <a:rPr lang="pl-PL" sz="5400" b="1" dirty="0" smtClean="0"/>
              <a:t>…</a:t>
            </a:r>
            <a:endParaRPr lang="pl-PL" sz="5400" b="1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loss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7668343" y="980728"/>
            <a:ext cx="1152129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5292080" y="980728"/>
            <a:ext cx="1944216" cy="21602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21834" y="1052736"/>
            <a:ext cx="2466189" cy="20882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305611" y="1052736"/>
            <a:ext cx="151216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/>
          <p:cNvCxnSpPr/>
          <p:nvPr/>
        </p:nvCxnSpPr>
        <p:spPr bwMode="auto">
          <a:xfrm>
            <a:off x="2430355" y="1628800"/>
            <a:ext cx="2213653" cy="23529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790395" y="134076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" name="Łącznik prosty 9"/>
          <p:cNvCxnSpPr/>
          <p:nvPr/>
        </p:nvCxnSpPr>
        <p:spPr bwMode="auto">
          <a:xfrm>
            <a:off x="2411760" y="2588433"/>
            <a:ext cx="2285661" cy="235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059832" y="1508313"/>
            <a:ext cx="204746" cy="239553"/>
          </a:xfrm>
          <a:prstGeom prst="rect">
            <a:avLst/>
          </a:prstGeom>
          <a:noFill/>
          <a:ln/>
          <a:effectLst/>
        </p:spPr>
      </p:pic>
      <p:sp>
        <p:nvSpPr>
          <p:cNvPr id="12" name="Schemat blokowy: opóźnienie 11"/>
          <p:cNvSpPr/>
          <p:nvPr/>
        </p:nvSpPr>
        <p:spPr>
          <a:xfrm>
            <a:off x="6300192" y="141277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6376" y="1868353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7659" y="1700808"/>
            <a:ext cx="597706" cy="504056"/>
          </a:xfrm>
          <a:prstGeom prst="rect">
            <a:avLst/>
          </a:prstGeom>
          <a:noFill/>
          <a:ln/>
          <a:effectLst/>
        </p:spPr>
      </p:pic>
      <p:sp>
        <p:nvSpPr>
          <p:cNvPr id="15" name="pole tekstowe 14"/>
          <p:cNvSpPr txBox="1"/>
          <p:nvPr/>
        </p:nvSpPr>
        <p:spPr>
          <a:xfrm>
            <a:off x="126099" y="2420888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state </a:t>
            </a:r>
            <a:r>
              <a:rPr lang="pl-PL" b="1" dirty="0" err="1" smtClean="0"/>
              <a:t>preparation</a:t>
            </a:r>
            <a:endParaRPr lang="en-US" b="1" dirty="0"/>
          </a:p>
        </p:txBody>
      </p:sp>
      <p:pic>
        <p:nvPicPr>
          <p:cNvPr id="16" name="Obraz 1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85707" y="1868353"/>
            <a:ext cx="719874" cy="439123"/>
          </a:xfrm>
          <a:prstGeom prst="rect">
            <a:avLst/>
          </a:prstGeom>
          <a:noFill/>
          <a:ln/>
          <a:effectLst/>
        </p:spPr>
      </p:pic>
      <p:sp>
        <p:nvSpPr>
          <p:cNvPr id="17" name="pole tekstowe 16"/>
          <p:cNvSpPr txBox="1"/>
          <p:nvPr/>
        </p:nvSpPr>
        <p:spPr>
          <a:xfrm>
            <a:off x="2627784" y="280445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s</a:t>
            </a:r>
            <a:r>
              <a:rPr lang="pl-PL" b="1" dirty="0" err="1" smtClean="0"/>
              <a:t>ensing</a:t>
            </a:r>
            <a:r>
              <a:rPr lang="pl-PL" b="1" dirty="0" smtClean="0"/>
              <a:t> + </a:t>
            </a:r>
            <a:r>
              <a:rPr lang="pl-PL" b="1" dirty="0" err="1" smtClean="0"/>
              <a:t>loss</a:t>
            </a:r>
            <a:r>
              <a:rPr lang="pl-PL" b="1" dirty="0" smtClean="0"/>
              <a:t> </a:t>
            </a:r>
            <a:endParaRPr lang="en-US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220072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measurement</a:t>
            </a:r>
            <a:endParaRPr lang="en-US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487816" y="266044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20" name="Obraz 1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390117" y="1796345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/>
          <p:cNvCxnSpPr/>
          <p:nvPr/>
        </p:nvCxnSpPr>
        <p:spPr>
          <a:xfrm>
            <a:off x="1907704" y="2084377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4860032" y="2084377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7308304" y="2084377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668343" y="957199"/>
            <a:ext cx="1152129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5292080" y="980728"/>
            <a:ext cx="1944216" cy="21602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21834" y="1029207"/>
            <a:ext cx="2466189" cy="20882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305611" y="1029207"/>
            <a:ext cx="151216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7"/>
          <p:cNvCxnSpPr/>
          <p:nvPr/>
        </p:nvCxnSpPr>
        <p:spPr bwMode="auto">
          <a:xfrm>
            <a:off x="2430355" y="1605271"/>
            <a:ext cx="2213653" cy="23529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790395" y="1317239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" name="Łącznik prosty 9"/>
          <p:cNvCxnSpPr/>
          <p:nvPr/>
        </p:nvCxnSpPr>
        <p:spPr bwMode="auto">
          <a:xfrm>
            <a:off x="2411760" y="2564904"/>
            <a:ext cx="2285661" cy="235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059832" y="1484784"/>
            <a:ext cx="204746" cy="239553"/>
          </a:xfrm>
          <a:prstGeom prst="rect">
            <a:avLst/>
          </a:prstGeom>
          <a:noFill/>
          <a:ln/>
          <a:effectLst/>
        </p:spPr>
      </p:pic>
      <p:sp>
        <p:nvSpPr>
          <p:cNvPr id="12" name="Schemat blokowy: opóźnienie 11"/>
          <p:cNvSpPr/>
          <p:nvPr/>
        </p:nvSpPr>
        <p:spPr>
          <a:xfrm>
            <a:off x="6300192" y="141277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6376" y="1844824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7659" y="1677279"/>
            <a:ext cx="597706" cy="504056"/>
          </a:xfrm>
          <a:prstGeom prst="rect">
            <a:avLst/>
          </a:prstGeom>
          <a:noFill/>
          <a:ln/>
          <a:effectLst/>
        </p:spPr>
      </p:pic>
      <p:sp>
        <p:nvSpPr>
          <p:cNvPr id="15" name="pole tekstowe 14"/>
          <p:cNvSpPr txBox="1"/>
          <p:nvPr/>
        </p:nvSpPr>
        <p:spPr>
          <a:xfrm>
            <a:off x="126099" y="2397359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state </a:t>
            </a:r>
            <a:r>
              <a:rPr lang="pl-PL" b="1" dirty="0" err="1" smtClean="0"/>
              <a:t>preparation</a:t>
            </a:r>
            <a:endParaRPr lang="en-US" b="1" dirty="0"/>
          </a:p>
        </p:txBody>
      </p:sp>
      <p:pic>
        <p:nvPicPr>
          <p:cNvPr id="31" name="Obraz 3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26082" y="1868353"/>
            <a:ext cx="439123" cy="319144"/>
          </a:xfrm>
          <a:prstGeom prst="rect">
            <a:avLst/>
          </a:prstGeom>
          <a:noFill/>
          <a:ln/>
          <a:effectLst/>
        </p:spPr>
      </p:pic>
      <p:sp>
        <p:nvSpPr>
          <p:cNvPr id="17" name="pole tekstowe 16"/>
          <p:cNvSpPr txBox="1"/>
          <p:nvPr/>
        </p:nvSpPr>
        <p:spPr>
          <a:xfrm>
            <a:off x="2627784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s</a:t>
            </a:r>
            <a:r>
              <a:rPr lang="pl-PL" b="1" dirty="0" err="1" smtClean="0"/>
              <a:t>ensing</a:t>
            </a:r>
            <a:r>
              <a:rPr lang="pl-PL" b="1" dirty="0" smtClean="0"/>
              <a:t> + </a:t>
            </a:r>
            <a:r>
              <a:rPr lang="pl-PL" b="1" dirty="0" err="1" smtClean="0"/>
              <a:t>loss</a:t>
            </a:r>
            <a:r>
              <a:rPr lang="pl-PL" b="1" dirty="0" smtClean="0"/>
              <a:t> </a:t>
            </a:r>
            <a:endParaRPr lang="en-US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220072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measurement</a:t>
            </a:r>
            <a:endParaRPr lang="en-US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487816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20" name="Obraz 1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390117" y="1796345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/>
          <p:cNvCxnSpPr/>
          <p:nvPr/>
        </p:nvCxnSpPr>
        <p:spPr>
          <a:xfrm>
            <a:off x="1907704" y="2060848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4860032" y="2060848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7308304" y="2060848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>
            <a:stCxn id="26" idx="2"/>
          </p:cNvCxnSpPr>
          <p:nvPr/>
        </p:nvCxnSpPr>
        <p:spPr>
          <a:xfrm rot="5400000" flipH="1">
            <a:off x="3871505" y="1393192"/>
            <a:ext cx="545451" cy="855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 rot="8100000">
            <a:off x="3747826" y="1503374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Obraz 2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1934" y="1491009"/>
            <a:ext cx="153150" cy="179186"/>
          </a:xfrm>
          <a:prstGeom prst="rect">
            <a:avLst/>
          </a:prstGeom>
          <a:noFill/>
          <a:ln/>
          <a:effectLst/>
        </p:spPr>
      </p:pic>
      <p:cxnSp>
        <p:nvCxnSpPr>
          <p:cNvPr id="27" name="Łącznik prosty 26"/>
          <p:cNvCxnSpPr>
            <a:stCxn id="29" idx="2"/>
          </p:cNvCxnSpPr>
          <p:nvPr/>
        </p:nvCxnSpPr>
        <p:spPr>
          <a:xfrm rot="5400000" flipH="1" flipV="1">
            <a:off x="3850443" y="2340321"/>
            <a:ext cx="568980" cy="1003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 rot="8100000">
            <a:off x="3747827" y="2439479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Obraz 2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3340" y="2450644"/>
            <a:ext cx="153150" cy="179186"/>
          </a:xfrm>
          <a:prstGeom prst="rect">
            <a:avLst/>
          </a:prstGeom>
          <a:noFill/>
          <a:ln/>
          <a:effectLst/>
        </p:spPr>
      </p:pic>
      <p:sp>
        <p:nvSpPr>
          <p:cNvPr id="30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loss</a:t>
            </a:r>
            <a:endParaRPr lang="en-US" dirty="0"/>
          </a:p>
        </p:txBody>
      </p:sp>
      <p:grpSp>
        <p:nvGrpSpPr>
          <p:cNvPr id="36" name="Grupa 35"/>
          <p:cNvGrpSpPr/>
          <p:nvPr/>
        </p:nvGrpSpPr>
        <p:grpSpPr>
          <a:xfrm>
            <a:off x="251520" y="3356992"/>
            <a:ext cx="8892480" cy="1107996"/>
            <a:chOff x="251520" y="3356992"/>
            <a:chExt cx="8892480" cy="1107996"/>
          </a:xfrm>
        </p:grpSpPr>
        <p:sp>
          <p:nvSpPr>
            <p:cNvPr id="32" name="pole tekstowe 31"/>
            <p:cNvSpPr txBox="1"/>
            <p:nvPr/>
          </p:nvSpPr>
          <p:spPr>
            <a:xfrm>
              <a:off x="575048" y="3356992"/>
              <a:ext cx="85689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pl-PL" sz="2200" dirty="0" smtClean="0"/>
                <a:t> </a:t>
              </a:r>
              <a:r>
                <a:rPr lang="en-US" sz="2200" dirty="0" smtClean="0"/>
                <a:t>no analytical solutions for the optimal states and </a:t>
              </a:r>
              <a:r>
                <a:rPr lang="en-US" sz="2200" dirty="0" err="1" smtClean="0"/>
                <a:t>precission</a:t>
              </a:r>
              <a:endParaRPr lang="en-US" sz="22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220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2200" dirty="0" smtClean="0"/>
                <a:t>calculating Fisher information</a:t>
              </a:r>
              <a:r>
                <a:rPr lang="pl-PL" sz="2200" dirty="0" smtClean="0"/>
                <a:t> not </a:t>
              </a:r>
              <a:r>
                <a:rPr lang="pl-PL" sz="2200" dirty="0" err="1" smtClean="0"/>
                <a:t>trivial</a:t>
              </a:r>
              <a:r>
                <a:rPr lang="pl-PL" sz="2200" dirty="0" smtClean="0"/>
                <a:t> (</a:t>
              </a:r>
              <a:r>
                <a:rPr lang="pl-PL" sz="2200" dirty="0" err="1" smtClean="0"/>
                <a:t>symmetric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logarithmic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derrivative</a:t>
              </a:r>
              <a:r>
                <a:rPr lang="pl-PL" sz="2200" dirty="0" smtClean="0"/>
                <a:t>)</a:t>
              </a:r>
              <a:endParaRPr lang="en-US" sz="2200" dirty="0" smtClean="0"/>
            </a:p>
          </p:txBody>
        </p:sp>
        <p:sp>
          <p:nvSpPr>
            <p:cNvPr id="34" name="Uśmiechnięta buźka 33"/>
            <p:cNvSpPr/>
            <p:nvPr/>
          </p:nvSpPr>
          <p:spPr>
            <a:xfrm>
              <a:off x="251520" y="3429000"/>
              <a:ext cx="288032" cy="288032"/>
            </a:xfrm>
            <a:prstGeom prst="smileyFace">
              <a:avLst>
                <a:gd name="adj" fmla="val -4653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251520" y="4509120"/>
            <a:ext cx="8892480" cy="1446550"/>
            <a:chOff x="251520" y="4509120"/>
            <a:chExt cx="8892480" cy="1446550"/>
          </a:xfrm>
        </p:grpSpPr>
        <p:sp>
          <p:nvSpPr>
            <p:cNvPr id="33" name="pole tekstowe 32"/>
            <p:cNvSpPr txBox="1"/>
            <p:nvPr/>
          </p:nvSpPr>
          <p:spPr>
            <a:xfrm>
              <a:off x="575048" y="4509120"/>
              <a:ext cx="85689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200" dirty="0" smtClean="0"/>
                <a:t> phase sensing and loss commute (no ambiguity in ordering)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200" dirty="0" smtClean="0"/>
                <a:t> in the global approach the optimal measurements is not altered</a:t>
              </a:r>
              <a:r>
                <a:rPr lang="pl-PL" sz="2200" dirty="0" smtClean="0"/>
                <a:t> – </a:t>
              </a:r>
              <a:r>
                <a:rPr lang="pl-PL" sz="2200" dirty="0" err="1" smtClean="0"/>
                <a:t>the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solution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is</a:t>
              </a:r>
              <a:r>
                <a:rPr lang="pl-PL" sz="2200" dirty="0" smtClean="0"/>
                <a:t> </a:t>
              </a:r>
              <a:r>
                <a:rPr lang="pl-PL" sz="2200" dirty="0" err="1" smtClean="0"/>
                <a:t>obtained</a:t>
              </a:r>
              <a:r>
                <a:rPr lang="pl-PL" sz="2200" dirty="0" smtClean="0"/>
                <a:t> by </a:t>
              </a:r>
              <a:r>
                <a:rPr lang="pl-PL" sz="2200" dirty="0" err="1" smtClean="0"/>
                <a:t>solving</a:t>
              </a:r>
              <a:r>
                <a:rPr lang="pl-PL" sz="2200" dirty="0" smtClean="0"/>
                <a:t> an </a:t>
              </a:r>
              <a:r>
                <a:rPr lang="pl-PL" sz="2200" smtClean="0"/>
                <a:t>eigenvalue</a:t>
              </a:r>
              <a:r>
                <a:rPr lang="pl-PL" sz="2200" dirty="0" smtClean="0"/>
                <a:t> </a:t>
              </a:r>
              <a:r>
                <a:rPr lang="pl-PL" sz="2200" dirty="0" smtClean="0"/>
                <a:t>problem </a:t>
              </a:r>
              <a:r>
                <a:rPr lang="pl-PL" sz="2200" dirty="0" err="1" smtClean="0"/>
                <a:t>(fas</a:t>
              </a:r>
              <a:r>
                <a:rPr lang="pl-PL" sz="2200" dirty="0" smtClean="0"/>
                <a:t>t)</a:t>
              </a:r>
              <a:endParaRPr lang="en-US" sz="2200" dirty="0" smtClean="0"/>
            </a:p>
            <a:p>
              <a:pPr>
                <a:buFont typeface="Arial" pitchFamily="34" charset="0"/>
                <a:buChar char="•"/>
              </a:pPr>
              <a:r>
                <a:rPr lang="pl-PL" sz="2200" dirty="0" smtClean="0"/>
                <a:t> </a:t>
              </a:r>
              <a:r>
                <a:rPr lang="en-US" sz="2200" dirty="0" smtClean="0"/>
                <a:t>effective numerical optimization procedures yielding global minima </a:t>
              </a:r>
              <a:endParaRPr lang="en-US" sz="22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5" name="Uśmiechnięta buźka 34"/>
            <p:cNvSpPr/>
            <p:nvPr/>
          </p:nvSpPr>
          <p:spPr>
            <a:xfrm>
              <a:off x="251520" y="4581128"/>
              <a:ext cx="288032" cy="288032"/>
            </a:xfrm>
            <a:prstGeom prst="smileyFace">
              <a:avLst>
                <a:gd name="adj" fmla="val 4653"/>
              </a:avLst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Prostokąt 37"/>
          <p:cNvSpPr/>
          <p:nvPr/>
        </p:nvSpPr>
        <p:spPr>
          <a:xfrm>
            <a:off x="179512" y="60932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pl-PL" dirty="0" smtClean="0">
                <a:solidFill>
                  <a:prstClr val="black"/>
                </a:solidFill>
              </a:rPr>
              <a:t>R. </a:t>
            </a:r>
            <a:r>
              <a:rPr lang="pl-PL" dirty="0" err="1" smtClean="0">
                <a:solidFill>
                  <a:prstClr val="black"/>
                </a:solidFill>
              </a:rPr>
              <a:t>Demkowicz-Dobrzanski</a:t>
            </a:r>
            <a:r>
              <a:rPr lang="pl-PL" dirty="0" smtClean="0">
                <a:solidFill>
                  <a:prstClr val="black"/>
                </a:solidFill>
              </a:rPr>
              <a:t>, et al. </a:t>
            </a:r>
            <a:r>
              <a:rPr lang="pl-PL" b="1" i="1" dirty="0" smtClean="0">
                <a:solidFill>
                  <a:prstClr val="black"/>
                </a:solidFill>
              </a:rPr>
              <a:t>P</a:t>
            </a:r>
            <a:r>
              <a:rPr lang="en-US" b="1" i="1" dirty="0" err="1" smtClean="0">
                <a:solidFill>
                  <a:prstClr val="black"/>
                </a:solidFill>
              </a:rPr>
              <a:t>hys</a:t>
            </a:r>
            <a:r>
              <a:rPr lang="en-US" b="1" i="1" dirty="0" smtClean="0">
                <a:solidFill>
                  <a:prstClr val="black"/>
                </a:solidFill>
              </a:rPr>
              <a:t>. Rev. </a:t>
            </a:r>
            <a:r>
              <a:rPr lang="en-US" b="1" dirty="0" smtClean="0">
                <a:solidFill>
                  <a:prstClr val="black"/>
                </a:solidFill>
              </a:rPr>
              <a:t>A 80, 013825 (2009</a:t>
            </a:r>
            <a:r>
              <a:rPr lang="pl-PL" b="1" dirty="0" smtClean="0">
                <a:solidFill>
                  <a:prstClr val="black"/>
                </a:solidFill>
              </a:rPr>
              <a:t>)</a:t>
            </a:r>
            <a:endParaRPr lang="pl-PL" dirty="0" smtClean="0">
              <a:solidFill>
                <a:prstClr val="black"/>
              </a:solidFill>
            </a:endParaRPr>
          </a:p>
          <a:p>
            <a:pPr marL="342900" lvl="0" indent="-342900"/>
            <a:r>
              <a:rPr lang="pl-PL" dirty="0" smtClean="0">
                <a:solidFill>
                  <a:prstClr val="black"/>
                </a:solidFill>
              </a:rPr>
              <a:t>U. </a:t>
            </a:r>
            <a:r>
              <a:rPr lang="pl-PL" dirty="0" err="1" smtClean="0">
                <a:solidFill>
                  <a:prstClr val="black"/>
                </a:solidFill>
              </a:rPr>
              <a:t>Dorner</a:t>
            </a:r>
            <a:r>
              <a:rPr lang="pl-PL" dirty="0" smtClean="0">
                <a:solidFill>
                  <a:prstClr val="black"/>
                </a:solidFill>
              </a:rPr>
              <a:t>, et al..</a:t>
            </a:r>
            <a:r>
              <a:rPr lang="en-US" i="1" dirty="0" smtClean="0">
                <a:solidFill>
                  <a:prstClr val="black"/>
                </a:solidFill>
              </a:rPr>
              <a:t>, </a:t>
            </a:r>
            <a:r>
              <a:rPr lang="pl-PL" i="1" dirty="0" smtClean="0">
                <a:solidFill>
                  <a:prstClr val="black"/>
                </a:solidFill>
              </a:rPr>
              <a:t> </a:t>
            </a:r>
            <a:r>
              <a:rPr lang="en-US" b="1" i="1" dirty="0" smtClean="0">
                <a:solidFill>
                  <a:prstClr val="black"/>
                </a:solidFill>
              </a:rPr>
              <a:t>Phys. Rev. </a:t>
            </a:r>
            <a:r>
              <a:rPr lang="en-US" b="1" i="1" dirty="0" err="1" smtClean="0">
                <a:solidFill>
                  <a:prstClr val="black"/>
                </a:solidFill>
              </a:rPr>
              <a:t>Lett</a:t>
            </a:r>
            <a:r>
              <a:rPr lang="en-US" b="1" i="1" dirty="0" smtClean="0">
                <a:solidFill>
                  <a:prstClr val="black"/>
                </a:solidFill>
              </a:rPr>
              <a:t>. </a:t>
            </a:r>
            <a:r>
              <a:rPr lang="en-US" b="1" dirty="0" smtClean="0">
                <a:solidFill>
                  <a:prstClr val="black"/>
                </a:solidFill>
              </a:rPr>
              <a:t>102, 040403 (2009</a:t>
            </a:r>
            <a:r>
              <a:rPr lang="pl-PL" b="1" dirty="0" smtClean="0">
                <a:solidFill>
                  <a:prstClr val="black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projection noise  $\propto 1/\sqrt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1"/>
  <p:tag name="PICTUREFILESIZE" val="79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= |\alpha|^2(1-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7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\frac{1}{|\alpha|} = \frac{1}{\sqrt{\bar{n}}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28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= |\alpha|^2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6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= |\alpha|^2(1-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- number of atoms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3"/>
  <p:tag name="PICTUREFILESIZE" val="599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Minimize $\langle (\tilde{\varphi} - \varphi)^2 \rangle $ &#10;over the choice of $\ket{\psi}$, $\Pi_{n}$ and $\tilde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3"/>
  <p:tag name="PICTUREFILESIZE" val="93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varphi= \langle (\tilde{\varphi} - \varphi)^2 \rangle = &#10;\int d \varphi\  p(\varphi) \sum_n p(n|\varphi) [\tilde{\varphi}(n) - \varphi]^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1"/>
  <p:tag name="PICTUREFILESIZE" val="125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4 \sin^2\left[\frac{\tilde{\varphi}(n)-\varphi}{2}\right]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4"/>
  <p:tag name="PICTUREFILESIZE" val="297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bra{\psi_\varphi} \Pi_n \ket{\psi_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0"/>
  <p:tag name="PICTUREFILESIZE" val="25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115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varphi = &#10;\int d \varphi\  p(\varphi) \sum_n \bra{\psi_\varphi} &#10;\Pi_n \ket{\psi_\varphi} [\tilde{\varphi}(n) - \varphi]^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4"/>
  <p:tag name="PICTUREFILESIZE" val="117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hot noise  $\propto 1/\sqrt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5"/>
  <p:tag name="PICTUREFILESIZE" val="65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ket{\psi}=\sum_{n=0}^N \alpha_n \ket{n,N-n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57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approx \frac{\pi}{N+2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6"/>
  <p:tag name="PICTUREFILESIZE" val="28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alpha_n = \sqrt{\frac{2}{N+2}} \sin\left[\frac{\left(n+1\right)\pi}{N+2}\right]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6"/>
  <p:tag name="PICTUREFILESIZE" val="54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ket{\psi} = \frac{1}{\sqrt{2}}(\ket{N,0} + \ket{0,N})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1"/>
  <p:tag name="PICTUREFILESIZE" val="58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approx \frac{1}{N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9"/>
  <p:tag name="PICTUREFILESIZE" val="21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geq \frac{1}{\sqrt{F}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25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F= 4[ \bra{\psi_\varphi} \hat{n}_1^2\ket{\psi_\varphi} -&#10;\bra{\psi_\varphi} \hat{n}_1\ket{\psi_\varphi}^2 ]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4"/>
  <p:tag name="PICTUREFILESIZE" val="70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\varphi) \approx\frac{1}{2\pi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26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\varphi) \approx \delta(\varphi - \varphi_0)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5"/>
  <p:tag name="PICTUREFILESIZE" val="38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- number of photons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1"/>
  <p:tag name="PICTUREFILESIZE" val="66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6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11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t/t \approx 10^{-16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8"/>
  <p:tag name="PICTUREFILESIZE" val="438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\propto \frac{1}{N^\alpha}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1"/>
  <p:tag name="PICTUREFILESIZE" val="227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= \frac{1}{N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6"/>
  <p:tag name="PICTUREFILESIZE" val="163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leq \frac{1}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"/>
  <p:tag name="PICTUREFILESIZE" val="32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frac{1}{\sqrt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38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leq \frac{1}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"/>
  <p:tag name="PICTUREFILESIZE" val="323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frac{1}{\sqrt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38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\propto \frac{1}{N^\alpha}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1"/>
  <p:tag name="PICTUREFILESIZE" val="2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L/L \approx 10^{-22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4"/>
  <p:tag name="PICTUREFILESIZE" val="47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= \frac{1}{N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6"/>
  <p:tag name="PICTUREFILESIZE" val="163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leq \frac{1}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"/>
  <p:tag name="PICTUREFILESIZE" val="32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frac{1}{\sqrt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38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   \approx \frac{\pi}{N+2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3"/>
  <p:tag name="PICTUREFILESIZE" val="264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6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_{\t{quantum}}   \geq \sqrt{\frac{1-\eta}{\eta N}} + O\left(\frac{1}{N} \right)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7"/>
  <p:tag name="PICTUREFILESIZE" val="77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leq \frac{1}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"/>
  <p:tag name="PICTUREFILESIZE" val="323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frac{1}{\sqrt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387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8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37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=100\%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34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leq \frac{1}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"/>
  <p:tag name="PICTUREFILESIZE" val="323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frac{1}{\sqrt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"/>
  <p:tag name="PICTUREFILESIZE" val="38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_{\t{quantum}}   \geq \sqrt{\frac{1-\eta}{\eta N}} + O\left(\frac{1}{N} \right)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7"/>
  <p:tag name="PICTUREFILESIZE" val="77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= |\alpha|^2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60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{\varphi}_{\t{classical}}   = \sqrt{\frac{1}{\eta N}} $$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0"/>
  <p:tag name="PICTUREFILESIZE" val="439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im_{N \rightarrow \infty}\frac{\delta{\varphi}_{\t{classical}}}{\delta{\varphi}_{\t{quantum}}}   \leq &#10; \frac{1}{\sqrt{1-\eta}}$$ 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5"/>
  <p:tag name="PICTUREFILESIZE" val="725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eta=80\%&#10;$$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88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1/\sqrt{1-\eta} \approx 2.24&#10;$$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4"/>
  <p:tag name="PICTUREFILESIZE" val="3047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896</Words>
  <Application>Microsoft Office PowerPoint</Application>
  <PresentationFormat>Pokaz na ekranie (4:3)</PresentationFormat>
  <Paragraphs>113</Paragraphs>
  <Slides>18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Sense and sensitivity:  ,,robust’’ quantum phase estimation</vt:lpstr>
      <vt:lpstr>Interferometry at its (classical) limits</vt:lpstr>
      <vt:lpstr>Classical phase estimation</vt:lpstr>
      <vt:lpstr>Slajd 4</vt:lpstr>
      <vt:lpstr>Quantum phase estimation</vt:lpstr>
      <vt:lpstr>Slajd 6</vt:lpstr>
      <vt:lpstr>Slajd 7</vt:lpstr>
      <vt:lpstr>Phase estimation in the presence of loss</vt:lpstr>
      <vt:lpstr>Phase estimation in the presence of loss</vt:lpstr>
      <vt:lpstr> Estimation uncertainty with the number of photons used (local approach)</vt:lpstr>
      <vt:lpstr> Estimation uncertainty with the number of photons used (local approach)</vt:lpstr>
      <vt:lpstr> Estimation uncertainty with the number of photons used (global approach)</vt:lpstr>
      <vt:lpstr>Slajd 13</vt:lpstr>
      <vt:lpstr>Fundamental bound on uncertainty in the presence of loss (global approach)</vt:lpstr>
      <vt:lpstr>Fundamental bound on uncertainty in the presence of loss (global approach)</vt:lpstr>
      <vt:lpstr>Fundamental bound on uncertainty in the presence of loss (global approach)</vt:lpstr>
      <vt:lpstr>Fundamental bound on asymptotic quantum gain in phase estimation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Sense and sensitivity:  robust phase estimation</dc:title>
  <dc:creator>Rafal</dc:creator>
  <cp:lastModifiedBy>Rafal</cp:lastModifiedBy>
  <cp:revision>51</cp:revision>
  <dcterms:created xsi:type="dcterms:W3CDTF">2010-08-03T16:02:01Z</dcterms:created>
  <dcterms:modified xsi:type="dcterms:W3CDTF">2011-01-17T10:23:56Z</dcterms:modified>
</cp:coreProperties>
</file>