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_rels/presentation.xml.rels" ContentType="application/vnd.openxmlformats-package.relationships+xml"/>
  <Override PartName="/ppt/media/image44.png" ContentType="image/png"/>
  <Override PartName="/ppt/media/image43.png" ContentType="image/png"/>
  <Override PartName="/ppt/media/image42.png" ContentType="image/png"/>
  <Override PartName="/ppt/media/image41.png" ContentType="image/png"/>
  <Override PartName="/ppt/media/image40.png" ContentType="image/png"/>
  <Override PartName="/ppt/media/image38.png" ContentType="image/png"/>
  <Override PartName="/ppt/media/image37.png" ContentType="image/png"/>
  <Override PartName="/ppt/media/image39.png" ContentType="image/png"/>
  <Override PartName="/ppt/media/image14.png" ContentType="image/png"/>
  <Override PartName="/ppt/media/image16.png" ContentType="image/png"/>
  <Override PartName="/ppt/media/image15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45.png" ContentType="image/png"/>
  <Override PartName="/ppt/media/image20.png" ContentType="image/png"/>
  <Override PartName="/ppt/media/image46.png" ContentType="image/png"/>
  <Override PartName="/ppt/media/image21.png" ContentType="image/png"/>
  <Override PartName="/ppt/media/image47.png" ContentType="image/png"/>
  <Override PartName="/ppt/media/image22.png" ContentType="image/png"/>
  <Override PartName="/ppt/media/image48.png" ContentType="image/png"/>
  <Override PartName="/ppt/media/image23.png" ContentType="image/png"/>
  <Override PartName="/ppt/media/image49.png" ContentType="image/png"/>
  <Override PartName="/ppt/media/image24.png" ContentType="image/png"/>
  <Override PartName="/ppt/media/image25.png" ContentType="image/png"/>
  <Override PartName="/ppt/media/image27.png" ContentType="image/png"/>
  <Override PartName="/ppt/media/image28.png" ContentType="image/png"/>
  <Override PartName="/ppt/media/image29.png" ContentType="image/png"/>
  <Override PartName="/ppt/media/image30.png" ContentType="image/png"/>
  <Override PartName="/ppt/media/image31.png" ContentType="image/png"/>
  <Override PartName="/ppt/media/image32.png" ContentType="image/png"/>
  <Override PartName="/ppt/media/image33.png" ContentType="image/png"/>
  <Override PartName="/ppt/media/image34.png" ContentType="image/png"/>
  <Override PartName="/ppt/media/image35.png" ContentType="image/png"/>
  <Override PartName="/ppt/media/image36.png" ContentType="image/png"/>
  <Override PartName="/ppt/media/image11.gif" ContentType="image/gif"/>
  <Override PartName="/ppt/media/image10.gif" ContentType="image/gif"/>
  <Override PartName="/ppt/media/image13.gif" ContentType="image/gif"/>
  <Override PartName="/ppt/media/image12.gif" ContentType="image/gif"/>
  <Override PartName="/ppt/media/image26.png" ContentType="image/png"/>
  <Override PartName="/ppt/media/image9.gif" ContentType="image/gif"/>
  <Override PartName="/ppt/media/image8.png" ContentType="image/png"/>
  <Override PartName="/ppt/media/image7.png" ContentType="image/png"/>
  <Override PartName="/ppt/media/image2.png" ContentType="image/png"/>
  <Override PartName="/ppt/media/image1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presentation.xml" ContentType="application/vnd.openxmlformats-officedocument.presentationml.presentation.main+xml"/>
  <Override PartName="/ppt/theme/theme2.xml" ContentType="application/vnd.openxmlformats-officedocument.theme+xml"/>
  <Override PartName="/ppt/theme/theme1.xml" ContentType="application/vnd.openxmlformats-officedocument.theme+xml"/>
  <Override PartName="/ppt/slideLayouts/_rels/slideLayout24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6.xml.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s/_rels/slide29.xml.rels" ContentType="application/vnd.openxmlformats-package.relationships+xml"/>
  <Override PartName="/ppt/slides/_rels/slide28.xml.rels" ContentType="application/vnd.openxmlformats-package.relationships+xml"/>
  <Override PartName="/ppt/slides/_rels/slide32.xml.rels" ContentType="application/vnd.openxmlformats-package.relationships+xml"/>
  <Override PartName="/ppt/slides/_rels/slide27.xml.rels" ContentType="application/vnd.openxmlformats-package.relationships+xml"/>
  <Override PartName="/ppt/slides/_rels/slide26.xml.rels" ContentType="application/vnd.openxmlformats-package.relationships+xml"/>
  <Override PartName="/ppt/slides/_rels/slide31.xml.rels" ContentType="application/vnd.openxmlformats-package.relationships+xml"/>
  <Override PartName="/ppt/slides/_rels/slide25.xml.rels" ContentType="application/vnd.openxmlformats-package.relationships+xml"/>
  <Override PartName="/ppt/slides/_rels/slide30.xml.rels" ContentType="application/vnd.openxmlformats-package.relationships+xml"/>
  <Override PartName="/ppt/slides/_rels/slide24.xml.rels" ContentType="application/vnd.openxmlformats-package.relationships+xml"/>
  <Override PartName="/ppt/slides/_rels/slide23.xml.rels" ContentType="application/vnd.openxmlformats-package.relationships+xml"/>
  <Override PartName="/ppt/slides/_rels/slide22.xml.rels" ContentType="application/vnd.openxmlformats-package.relationships+xml"/>
  <Override PartName="/ppt/slides/_rels/slide21.xml.rels" ContentType="application/vnd.openxmlformats-package.relationships+xml"/>
  <Override PartName="/ppt/slides/_rels/slide20.xml.rels" ContentType="application/vnd.openxmlformats-package.relationships+xml"/>
  <Override PartName="/ppt/slides/_rels/slide19.xml.rels" ContentType="application/vnd.openxmlformats-package.relationships+xml"/>
  <Override PartName="/ppt/slides/_rels/slide18.xml.rels" ContentType="application/vnd.openxmlformats-package.relationships+xml"/>
  <Override PartName="/ppt/slides/_rels/slide17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1.xml.rels" ContentType="application/vnd.openxmlformats-package.relationships+xml"/>
  <Override PartName="/ppt/slides/_rels/slide9.xml.rels" ContentType="application/vnd.openxmlformats-package.relationships+xml"/>
  <Override PartName="/ppt/slides/_rels/slide2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</p:sldIdLst>
  <p:sldSz cx="10080625" cy="567055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pl-PL" sz="4400" spc="-1" strike="noStrike">
                <a:latin typeface="Arial"/>
              </a:rPr>
              <a:t>Kliknij, aby edytować format tekstu tytułu</a:t>
            </a:r>
            <a:endParaRPr b="0" lang="pl-PL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pc="-1" strike="noStrike">
                <a:latin typeface="Arial"/>
              </a:rPr>
              <a:t>Kliknij, aby edytować format tekstu konspektu</a:t>
            </a:r>
            <a:endParaRPr b="0" lang="pl-PL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800" spc="-1" strike="noStrike">
                <a:latin typeface="Arial"/>
              </a:rPr>
              <a:t>Drugi poziom konspektu</a:t>
            </a:r>
            <a:endParaRPr b="0" lang="pl-PL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400" spc="-1" strike="noStrike">
                <a:latin typeface="Arial"/>
              </a:rPr>
              <a:t>Trzeci poziom konspektu</a:t>
            </a:r>
            <a:endParaRPr b="0" lang="pl-PL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000" spc="-1" strike="noStrike">
                <a:latin typeface="Arial"/>
              </a:rPr>
              <a:t>Czwarty poziom konspektu</a:t>
            </a:r>
            <a:endParaRPr b="0" lang="pl-PL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Piąty poziom konspektu</a:t>
            </a:r>
            <a:endParaRPr b="0" lang="pl-PL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Szósty poziom konspektu</a:t>
            </a:r>
            <a:endParaRPr b="0" lang="pl-PL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Siódmy poziom konspektu</a:t>
            </a:r>
            <a:endParaRPr b="0" lang="pl-PL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pl-PL" sz="4400" spc="-1" strike="noStrike">
                <a:latin typeface="Arial"/>
              </a:rPr>
              <a:t>Kliknij, aby edytować format tekstu tytułu</a:t>
            </a:r>
            <a:endParaRPr b="0" lang="pl-PL" sz="44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pc="-1" strike="noStrike">
                <a:latin typeface="Arial"/>
              </a:rPr>
              <a:t>Kliknij, aby edytować format tekstu konspektu</a:t>
            </a:r>
            <a:endParaRPr b="0" lang="pl-PL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800" spc="-1" strike="noStrike">
                <a:latin typeface="Arial"/>
              </a:rPr>
              <a:t>Drugi poziom konspektu</a:t>
            </a:r>
            <a:endParaRPr b="0" lang="pl-PL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400" spc="-1" strike="noStrike">
                <a:latin typeface="Arial"/>
              </a:rPr>
              <a:t>Trzeci poziom konspektu</a:t>
            </a:r>
            <a:endParaRPr b="0" lang="pl-PL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000" spc="-1" strike="noStrike">
                <a:latin typeface="Arial"/>
              </a:rPr>
              <a:t>Czwarty poziom konspektu</a:t>
            </a:r>
            <a:endParaRPr b="0" lang="pl-PL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Piąty poziom konspektu</a:t>
            </a:r>
            <a:endParaRPr b="0" lang="pl-PL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Szósty poziom konspektu</a:t>
            </a:r>
            <a:endParaRPr b="0" lang="pl-PL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Siódmy poziom konspektu</a:t>
            </a:r>
            <a:endParaRPr b="0" lang="pl-PL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3.gif"/><Relationship Id="rId2" Type="http://schemas.openxmlformats.org/officeDocument/2006/relationships/image" Target="../media/image14.png"/><Relationship Id="rId3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png"/><Relationship Id="rId3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png"/><Relationship Id="rId3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21.png"/><Relationship Id="rId3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png"/><Relationship Id="rId3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png"/><Relationship Id="rId3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slideLayout" Target="../slideLayouts/slideLayout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image" Target="../media/image29.png"/><Relationship Id="rId3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slideLayout" Target="../slideLayouts/slideLayout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image" Target="../media/image32.png"/><Relationship Id="rId3" Type="http://schemas.openxmlformats.org/officeDocument/2006/relationships/slideLayout" Target="../slideLayouts/slideLayout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34.png"/><Relationship Id="rId3" Type="http://schemas.openxmlformats.org/officeDocument/2006/relationships/slideLayout" Target="../slideLayouts/slideLayout1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image" Target="../media/image36.png"/><Relationship Id="rId3" Type="http://schemas.openxmlformats.org/officeDocument/2006/relationships/slideLayout" Target="../slideLayouts/slideLayout1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slideLayout" Target="../slideLayouts/slideLayout1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image" Target="../media/image39.png"/><Relationship Id="rId3" Type="http://schemas.openxmlformats.org/officeDocument/2006/relationships/image" Target="../media/image40.png"/><Relationship Id="rId4" Type="http://schemas.openxmlformats.org/officeDocument/2006/relationships/slideLayout" Target="../slideLayouts/slideLayout1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image" Target="../media/image42.png"/><Relationship Id="rId3" Type="http://schemas.openxmlformats.org/officeDocument/2006/relationships/slideLayout" Target="../slideLayouts/slideLayout1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slideLayout" Target="../slideLayouts/slideLayout1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image" Target="../media/image45.png"/><Relationship Id="rId3" Type="http://schemas.openxmlformats.org/officeDocument/2006/relationships/slideLayout" Target="../slideLayouts/slideLayout1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slideLayout" Target="../slideLayouts/slideLayout1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slideLayout" Target="../slideLayouts/slideLayout1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Relationship Id="rId3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9.gif"/><Relationship Id="rId2" Type="http://schemas.openxmlformats.org/officeDocument/2006/relationships/image" Target="../media/image10.gif"/><Relationship Id="rId3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1.gif"/><Relationship Id="rId2" Type="http://schemas.openxmlformats.org/officeDocument/2006/relationships/image" Target="../media/image12.gif"/><Relationship Id="rId3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CustomShape 1"/>
          <p:cNvSpPr/>
          <p:nvPr/>
        </p:nvSpPr>
        <p:spPr>
          <a:xfrm>
            <a:off x="72000" y="36000"/>
            <a:ext cx="9930240" cy="900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2600" spc="-1" strike="noStrike">
                <a:solidFill>
                  <a:srgbClr val="ed1c24"/>
                </a:solidFill>
                <a:latin typeface="Comic Sans MS"/>
                <a:ea typeface="DejaVu Sans"/>
              </a:rPr>
              <a:t>                   </a:t>
            </a:r>
            <a:r>
              <a:rPr b="1" lang="pl-PL" sz="2000" spc="-1" strike="noStrike">
                <a:solidFill>
                  <a:srgbClr val="ed1c24"/>
                </a:solidFill>
                <a:latin typeface="Comic Sans MS"/>
                <a:ea typeface="DejaVu Sans"/>
              </a:rPr>
              <a:t>Symulacje komputerowe w fizyce z przykładami</a:t>
            </a:r>
            <a:endParaRPr b="0" lang="pl-PL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l-PL" sz="2000" spc="-1" strike="noStrike">
                <a:solidFill>
                  <a:srgbClr val="00508f"/>
                </a:solidFill>
                <a:latin typeface="Comic Sans MS"/>
                <a:ea typeface="DejaVu Sans"/>
              </a:rPr>
              <a:t>      </a:t>
            </a:r>
            <a:r>
              <a:rPr b="1" lang="pl-PL" sz="2000" spc="-1" strike="noStrike">
                <a:solidFill>
                  <a:srgbClr val="00508f"/>
                </a:solidFill>
                <a:latin typeface="Comic Sans MS"/>
                <a:ea typeface="DejaVu Sans"/>
              </a:rPr>
              <a:t>Ryszard Kutner</a:t>
            </a:r>
            <a:r>
              <a:rPr b="1" lang="pl-PL" sz="2000" spc="-1" strike="noStrike">
                <a:solidFill>
                  <a:srgbClr val="000000"/>
                </a:solidFill>
                <a:latin typeface="Comic Sans MS"/>
                <a:ea typeface="DejaVu Sans"/>
              </a:rPr>
              <a:t>, środa, w godz. 16:15 – 18:00, sala 1.30 (OKWF)  </a:t>
            </a:r>
            <a:endParaRPr b="0" lang="pl-PL" sz="2000" spc="-1" strike="noStrike">
              <a:latin typeface="Arial"/>
            </a:endParaRPr>
          </a:p>
        </p:txBody>
      </p:sp>
      <p:sp>
        <p:nvSpPr>
          <p:cNvPr id="77" name="CustomShape 2"/>
          <p:cNvSpPr/>
          <p:nvPr/>
        </p:nvSpPr>
        <p:spPr>
          <a:xfrm>
            <a:off x="936000" y="1800000"/>
            <a:ext cx="8058600" cy="4405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1800" spc="-1" strike="noStrike">
                <a:solidFill>
                  <a:srgbClr val="000000"/>
                </a:solidFill>
                <a:latin typeface="Arial"/>
                <a:ea typeface="DejaVu Sans"/>
              </a:rPr>
              <a:t>Ramowy plan wykładów  1, 2, 3, 4, 5, 6  </a:t>
            </a:r>
            <a:r>
              <a:rPr b="0" lang="pl-PL" sz="1800" spc="-1" strike="noStrike">
                <a:solidFill>
                  <a:srgbClr val="000000"/>
                </a:solidFill>
                <a:latin typeface="Arial"/>
                <a:ea typeface="DejaVu Sans"/>
              </a:rPr>
              <a:t>(02-, 09-, 16-, 23-, 30-10-2019, 06-11-2019)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l-PL" sz="1600" spc="-1" strike="noStrike">
                <a:solidFill>
                  <a:srgbClr val="000080"/>
                </a:solidFill>
                <a:latin typeface="Arial"/>
                <a:ea typeface="DejaVu Sans"/>
              </a:rPr>
              <a:t>I.   Podstawowe (wybrane) pojęcia, lematy i twierdzenia rachunku     </a:t>
            </a:r>
            <a:endParaRPr b="0" lang="pl-PL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l-PL" sz="1800" spc="-1" strike="noStrike">
                <a:solidFill>
                  <a:srgbClr val="000080"/>
                </a:solidFill>
                <a:latin typeface="Arial"/>
                <a:ea typeface="Liberation Serif;Times New Roman"/>
              </a:rPr>
              <a:t>     </a:t>
            </a:r>
            <a:r>
              <a:rPr b="1" lang="pl-PL" sz="1600" spc="-1" strike="noStrike">
                <a:solidFill>
                  <a:srgbClr val="000080"/>
                </a:solidFill>
                <a:latin typeface="Arial"/>
                <a:ea typeface="Liberation Serif;Times New Roman"/>
              </a:rPr>
              <a:t>prawdopodobieństwa:</a:t>
            </a:r>
            <a:endParaRPr b="0" lang="pl-PL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l-PL" sz="1800" spc="-1" strike="noStrike">
                <a:solidFill>
                  <a:srgbClr val="000080"/>
                </a:solidFill>
                <a:latin typeface="Arial"/>
                <a:ea typeface="Liberation Serif;Times New Roman"/>
              </a:rPr>
              <a:t>     </a:t>
            </a:r>
            <a:r>
              <a:rPr b="1" lang="pl-PL" sz="1600" spc="-1" strike="noStrike">
                <a:solidFill>
                  <a:srgbClr val="000080"/>
                </a:solidFill>
                <a:latin typeface="Arial"/>
                <a:ea typeface="Liberation Serif;Times New Roman"/>
              </a:rPr>
              <a:t>-  pojęcie zespołu statystycznego doświadczeń podobnych</a:t>
            </a:r>
            <a:endParaRPr b="0" lang="pl-PL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l-PL" sz="1800" spc="-1" strike="noStrike">
                <a:solidFill>
                  <a:srgbClr val="000080"/>
                </a:solidFill>
                <a:latin typeface="Arial"/>
                <a:ea typeface="Liberation Serif;Times New Roman"/>
              </a:rPr>
              <a:t>     </a:t>
            </a:r>
            <a:r>
              <a:rPr b="1" lang="pl-PL" sz="1600" spc="-1" strike="noStrike">
                <a:solidFill>
                  <a:srgbClr val="000080"/>
                </a:solidFill>
                <a:latin typeface="Arial"/>
                <a:ea typeface="Liberation Serif;Times New Roman"/>
              </a:rPr>
              <a:t>-  pojęcie mikrostanu, makrostanu, wagi makrostanu, prawdopodobieństwa               termodynamicznego, funkcji stanu, pojęcie entropii     </a:t>
            </a:r>
            <a:endParaRPr b="0" lang="pl-PL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l-PL" sz="1800" spc="-1" strike="noStrike">
                <a:solidFill>
                  <a:srgbClr val="000080"/>
                </a:solidFill>
                <a:latin typeface="Arial"/>
                <a:ea typeface="Liberation Serif;Times New Roman"/>
              </a:rPr>
              <a:t>     </a:t>
            </a:r>
            <a:r>
              <a:rPr b="1" lang="pl-PL" sz="1600" spc="-1" strike="noStrike">
                <a:solidFill>
                  <a:srgbClr val="000080"/>
                </a:solidFill>
                <a:latin typeface="Arial"/>
                <a:ea typeface="Liberation Serif;Times New Roman"/>
              </a:rPr>
              <a:t>-  prawdopodobieństwo </a:t>
            </a:r>
            <a:r>
              <a:rPr b="1" i="1" lang="pl-PL" sz="1600" spc="-1" strike="noStrike">
                <a:solidFill>
                  <a:srgbClr val="000080"/>
                </a:solidFill>
                <a:latin typeface="Arial"/>
                <a:ea typeface="Liberation Serif;Times New Roman"/>
              </a:rPr>
              <a:t>a'priori</a:t>
            </a:r>
            <a:r>
              <a:rPr b="1" lang="pl-PL" sz="1600" spc="-1" strike="noStrike">
                <a:solidFill>
                  <a:srgbClr val="000080"/>
                </a:solidFill>
                <a:latin typeface="Arial"/>
                <a:ea typeface="Liberation Serif;Times New Roman"/>
              </a:rPr>
              <a:t> i </a:t>
            </a:r>
            <a:r>
              <a:rPr b="1" i="1" lang="pl-PL" sz="1600" spc="-1" strike="noStrike">
                <a:solidFill>
                  <a:srgbClr val="000080"/>
                </a:solidFill>
                <a:latin typeface="Arial"/>
                <a:ea typeface="Liberation Serif;Times New Roman"/>
              </a:rPr>
              <a:t>a'posteriori</a:t>
            </a:r>
            <a:endParaRPr b="0" lang="pl-PL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i="1" lang="pl-PL" sz="1800" spc="-1" strike="noStrike">
                <a:solidFill>
                  <a:srgbClr val="000080"/>
                </a:solidFill>
                <a:latin typeface="Arial"/>
                <a:ea typeface="Liberation Serif;Times New Roman"/>
              </a:rPr>
              <a:t>     </a:t>
            </a:r>
            <a:r>
              <a:rPr b="1" i="1" lang="pl-PL" sz="1600" spc="-1" strike="noStrike">
                <a:solidFill>
                  <a:srgbClr val="000080"/>
                </a:solidFill>
                <a:latin typeface="Arial"/>
                <a:ea typeface="Liberation Serif;Times New Roman"/>
              </a:rPr>
              <a:t>- </a:t>
            </a:r>
            <a:r>
              <a:rPr b="1" lang="pl-PL" sz="1600" spc="-1" strike="noStrike">
                <a:solidFill>
                  <a:srgbClr val="000080"/>
                </a:solidFill>
                <a:latin typeface="Arial"/>
                <a:ea typeface="Liberation Serif;Times New Roman"/>
              </a:rPr>
              <a:t> postulat Pascala-Bernoulliego-Laplace'a</a:t>
            </a:r>
            <a:endParaRPr b="0" lang="pl-PL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l-PL" sz="1800" spc="-1" strike="noStrike">
                <a:solidFill>
                  <a:srgbClr val="000080"/>
                </a:solidFill>
                <a:latin typeface="Arial"/>
                <a:ea typeface="Liberation Serif;Times New Roman"/>
              </a:rPr>
              <a:t>     </a:t>
            </a:r>
            <a:r>
              <a:rPr b="1" lang="pl-PL" sz="1600" spc="-1" strike="noStrike">
                <a:solidFill>
                  <a:srgbClr val="000080"/>
                </a:solidFill>
                <a:latin typeface="Arial"/>
                <a:ea typeface="Liberation Serif;Times New Roman"/>
              </a:rPr>
              <a:t>-  Prawo Wielkich Liczb Bernoulliego</a:t>
            </a:r>
            <a:endParaRPr b="0" lang="pl-PL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l-PL" sz="1800" spc="-1" strike="noStrike">
                <a:solidFill>
                  <a:srgbClr val="000080"/>
                </a:solidFill>
                <a:latin typeface="Arial"/>
                <a:ea typeface="Liberation Serif;Times New Roman"/>
              </a:rPr>
              <a:t>     </a:t>
            </a:r>
            <a:r>
              <a:rPr b="1" lang="pl-PL" sz="1600" spc="-1" strike="noStrike">
                <a:solidFill>
                  <a:srgbClr val="000080"/>
                </a:solidFill>
                <a:latin typeface="Arial"/>
                <a:ea typeface="Liberation Serif;Times New Roman"/>
              </a:rPr>
              <a:t>I.1.   Całkowanie metodą Monte Carlo („na chybił trafił”) -</a:t>
            </a:r>
            <a:r>
              <a:rPr b="1" lang="pl-PL" sz="1800" spc="-1" strike="noStrike">
                <a:solidFill>
                  <a:srgbClr val="000080"/>
                </a:solidFill>
                <a:latin typeface="Arial"/>
                <a:ea typeface="Liberation Serif;Times New Roman"/>
              </a:rPr>
              <a:t> s</a:t>
            </a:r>
            <a:r>
              <a:rPr b="1" lang="pl-PL" sz="1600" spc="-1" strike="noStrike">
                <a:solidFill>
                  <a:srgbClr val="000080"/>
                </a:solidFill>
                <a:latin typeface="Arial"/>
                <a:ea typeface="Liberation Serif;Times New Roman"/>
              </a:rPr>
              <a:t>ymulacja</a:t>
            </a:r>
            <a:endParaRPr b="0" lang="pl-PL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l-PL" sz="1800" spc="-1" strike="noStrike">
                <a:solidFill>
                  <a:srgbClr val="000080"/>
                </a:solidFill>
                <a:latin typeface="Arial"/>
                <a:ea typeface="Liberation Serif;Times New Roman"/>
              </a:rPr>
              <a:t>     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78" name="CustomShape 3"/>
          <p:cNvSpPr/>
          <p:nvPr/>
        </p:nvSpPr>
        <p:spPr>
          <a:xfrm>
            <a:off x="1872000" y="1080000"/>
            <a:ext cx="6295680" cy="596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pl-PL" sz="1800" spc="-1" strike="noStrike">
                <a:solidFill>
                  <a:srgbClr val="ff0000"/>
                </a:solidFill>
                <a:latin typeface="Arial"/>
                <a:ea typeface="DejaVu Sans"/>
              </a:rPr>
              <a:t>Motto:</a:t>
            </a:r>
            <a:r>
              <a:rPr b="0" lang="pl-PL" sz="1800" spc="-1" strike="noStrike">
                <a:solidFill>
                  <a:srgbClr val="0000ff"/>
                </a:solidFill>
                <a:latin typeface="Arial"/>
                <a:ea typeface="DejaVu Sans"/>
              </a:rPr>
              <a:t> `Jak wiele można zrobić w fizyce biorąc tak niewiele',</a:t>
            </a:r>
            <a:r>
              <a:rPr b="1" lang="pl-PL" sz="1800" spc="-1" strike="noStrike">
                <a:solidFill>
                  <a:srgbClr val="0000ff"/>
                </a:solidFill>
                <a:latin typeface="Arial"/>
                <a:ea typeface="DejaVu Sans"/>
              </a:rPr>
              <a:t> </a:t>
            </a:r>
            <a:endParaRPr b="0" lang="pl-PL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1800" spc="-1" strike="noStrike">
                <a:solidFill>
                  <a:srgbClr val="0000ff"/>
                </a:solidFill>
                <a:latin typeface="Arial"/>
                <a:ea typeface="DejaVu Sans"/>
              </a:rPr>
              <a:t>S. Wolfram: </a:t>
            </a:r>
            <a:r>
              <a:rPr b="1" i="1" lang="pl-PL" sz="1800" spc="-1" strike="noStrike">
                <a:solidFill>
                  <a:srgbClr val="0000ff"/>
                </a:solidFill>
                <a:latin typeface="Arial"/>
                <a:ea typeface="DejaVu Sans"/>
              </a:rPr>
              <a:t>New Kind of Science</a:t>
            </a:r>
            <a:endParaRPr b="0" lang="pl-PL" sz="1800" spc="-1" strike="noStrike">
              <a:latin typeface="Arial"/>
            </a:endParaRPr>
          </a:p>
        </p:txBody>
      </p:sp>
    </p:spTree>
  </p:cSld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CustomShape 1"/>
          <p:cNvSpPr/>
          <p:nvPr/>
        </p:nvSpPr>
        <p:spPr>
          <a:xfrm>
            <a:off x="504000" y="82080"/>
            <a:ext cx="9064800" cy="48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lang="pl-PL" sz="2600" spc="-1" strike="noStrike">
                <a:solidFill>
                  <a:srgbClr val="003d73"/>
                </a:solidFill>
                <a:latin typeface="Comic Sans MS"/>
                <a:ea typeface="DejaVu Sans"/>
              </a:rPr>
              <a:t>Kwantowy kryzys tożsamości: symulacja klasyczna</a:t>
            </a:r>
            <a:endParaRPr b="0" lang="pl-PL" sz="2600" spc="-1" strike="noStrike">
              <a:latin typeface="Arial"/>
            </a:endParaRPr>
          </a:p>
        </p:txBody>
      </p:sp>
      <p:pic>
        <p:nvPicPr>
          <p:cNvPr id="103" name="" descr=""/>
          <p:cNvPicPr/>
          <p:nvPr/>
        </p:nvPicPr>
        <p:blipFill>
          <a:blip r:embed="rId1"/>
          <a:stretch/>
        </p:blipFill>
        <p:spPr>
          <a:xfrm>
            <a:off x="72000" y="648000"/>
            <a:ext cx="6269400" cy="4940280"/>
          </a:xfrm>
          <a:prstGeom prst="rect">
            <a:avLst/>
          </a:prstGeom>
          <a:ln>
            <a:noFill/>
          </a:ln>
        </p:spPr>
      </p:pic>
      <p:pic>
        <p:nvPicPr>
          <p:cNvPr id="104" name="" descr=""/>
          <p:cNvPicPr/>
          <p:nvPr/>
        </p:nvPicPr>
        <p:blipFill>
          <a:blip r:embed="rId2"/>
          <a:stretch/>
        </p:blipFill>
        <p:spPr>
          <a:xfrm>
            <a:off x="6417000" y="720000"/>
            <a:ext cx="3498120" cy="4457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9" dur="indefinite" restart="never" nodeType="tmRoot">
          <p:childTnLst>
            <p:seq>
              <p:cTn id="2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CustomShape 1"/>
          <p:cNvSpPr/>
          <p:nvPr/>
        </p:nvSpPr>
        <p:spPr>
          <a:xfrm>
            <a:off x="72000" y="36000"/>
            <a:ext cx="9932040" cy="1641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pl-PL" sz="2200" spc="-1" strike="noStrike">
                <a:solidFill>
                  <a:srgbClr val="ed1c24"/>
                </a:solidFill>
                <a:latin typeface="Comic Sans MS"/>
                <a:ea typeface="DejaVu Sans"/>
              </a:rPr>
              <a:t>Paradoks Bertranda</a:t>
            </a:r>
            <a:r>
              <a:rPr b="1" lang="pl-PL" sz="2200" spc="-1" strike="noStrike">
                <a:solidFill>
                  <a:srgbClr val="000080"/>
                </a:solidFill>
                <a:latin typeface="Comic Sans MS"/>
                <a:ea typeface="DejaVu Sans"/>
              </a:rPr>
              <a:t>: gra probabilistyczna polegająca na rzucaniu na chybił trafił igłą na dwa współśrodkowe koła.</a:t>
            </a:r>
            <a:r>
              <a:rPr b="0" lang="pl-PL" sz="1800" spc="-1" strike="noStrike">
                <a:solidFill>
                  <a:srgbClr val="000080"/>
                </a:solidFill>
                <a:latin typeface="Comic Sans MS"/>
                <a:ea typeface="DejaVu Sans"/>
              </a:rPr>
              <a:t> </a:t>
            </a:r>
            <a:r>
              <a:rPr b="1" lang="pl-PL" sz="2200" spc="-1" strike="noStrike">
                <a:solidFill>
                  <a:srgbClr val="000080"/>
                </a:solidFill>
                <a:latin typeface="Comic Sans MS"/>
                <a:ea typeface="DejaVu Sans"/>
              </a:rPr>
              <a:t>Pytanie:</a:t>
            </a:r>
            <a:r>
              <a:rPr b="0" lang="pl-PL" sz="1800" spc="-1" strike="noStrike">
                <a:solidFill>
                  <a:srgbClr val="000080"/>
                </a:solidFill>
                <a:latin typeface="Comic Sans MS"/>
                <a:ea typeface="DejaVu Sans"/>
              </a:rPr>
              <a:t> </a:t>
            </a:r>
            <a:r>
              <a:rPr b="1" lang="pl-PL" sz="2200" spc="-1" strike="noStrike">
                <a:solidFill>
                  <a:srgbClr val="ed1c24"/>
                </a:solidFill>
                <a:latin typeface="Comic Sans MS"/>
                <a:ea typeface="DejaVu Sans"/>
              </a:rPr>
              <a:t>jakie jest prawdopodobieństwo, że w wyniku pojedynczego rzutu igła przetnie (lub dotknie) mniejsze koło?            </a:t>
            </a:r>
            <a:r>
              <a:rPr b="1" lang="pl-PL" sz="2200" spc="-1" strike="noStrike">
                <a:solidFill>
                  <a:srgbClr val="000000"/>
                </a:solidFill>
                <a:latin typeface="Comic Sans MS"/>
                <a:ea typeface="DejaVu Sans"/>
              </a:rPr>
              <a:t>Gra nr 1:</a:t>
            </a:r>
            <a:r>
              <a:rPr b="1" lang="pl-PL" sz="2200" spc="-1" strike="noStrike">
                <a:solidFill>
                  <a:srgbClr val="ed1c24"/>
                </a:solidFill>
                <a:latin typeface="Comic Sans MS"/>
                <a:ea typeface="DejaVu Sans"/>
              </a:rPr>
              <a:t> </a:t>
            </a:r>
            <a:r>
              <a:rPr b="1" lang="pl-PL" sz="2200" spc="-1" strike="noStrike">
                <a:solidFill>
                  <a:srgbClr val="ed1c24"/>
                </a:solidFill>
                <a:latin typeface="Arial"/>
                <a:ea typeface="DejaVu Sans"/>
              </a:rPr>
              <a:t> </a:t>
            </a:r>
            <a:endParaRPr b="0" lang="pl-PL" sz="2200" spc="-1" strike="noStrike">
              <a:latin typeface="Arial"/>
            </a:endParaRPr>
          </a:p>
        </p:txBody>
      </p:sp>
      <p:pic>
        <p:nvPicPr>
          <p:cNvPr id="106" name="" descr=""/>
          <p:cNvPicPr/>
          <p:nvPr/>
        </p:nvPicPr>
        <p:blipFill>
          <a:blip r:embed="rId1"/>
          <a:stretch/>
        </p:blipFill>
        <p:spPr>
          <a:xfrm>
            <a:off x="42120" y="1681560"/>
            <a:ext cx="6019200" cy="3981960"/>
          </a:xfrm>
          <a:prstGeom prst="rect">
            <a:avLst/>
          </a:prstGeom>
          <a:ln>
            <a:noFill/>
          </a:ln>
        </p:spPr>
      </p:pic>
      <p:pic>
        <p:nvPicPr>
          <p:cNvPr id="107" name="" descr=""/>
          <p:cNvPicPr/>
          <p:nvPr/>
        </p:nvPicPr>
        <p:blipFill>
          <a:blip r:embed="rId2"/>
          <a:stretch/>
        </p:blipFill>
        <p:spPr>
          <a:xfrm>
            <a:off x="6108840" y="1728000"/>
            <a:ext cx="3960000" cy="3626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1" dur="indefinite" restart="never" nodeType="tmRoot">
          <p:childTnLst>
            <p:seq>
              <p:cTn id="2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CustomShape 1"/>
          <p:cNvSpPr/>
          <p:nvPr/>
        </p:nvSpPr>
        <p:spPr>
          <a:xfrm>
            <a:off x="4212000" y="36000"/>
            <a:ext cx="1347120" cy="475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pl-PL" sz="2200" spc="-1" strike="noStrike">
                <a:solidFill>
                  <a:srgbClr val="000080"/>
                </a:solidFill>
                <a:latin typeface="Comic Sans MS"/>
                <a:ea typeface="DejaVu Sans"/>
              </a:rPr>
              <a:t>Gra nr2</a:t>
            </a:r>
            <a:endParaRPr b="0" lang="pl-PL" sz="2200" spc="-1" strike="noStrike">
              <a:latin typeface="Arial"/>
            </a:endParaRPr>
          </a:p>
        </p:txBody>
      </p:sp>
      <p:pic>
        <p:nvPicPr>
          <p:cNvPr id="109" name="" descr=""/>
          <p:cNvPicPr/>
          <p:nvPr/>
        </p:nvPicPr>
        <p:blipFill>
          <a:blip r:embed="rId1"/>
          <a:stretch/>
        </p:blipFill>
        <p:spPr>
          <a:xfrm>
            <a:off x="108000" y="789840"/>
            <a:ext cx="5706720" cy="3742200"/>
          </a:xfrm>
          <a:prstGeom prst="rect">
            <a:avLst/>
          </a:prstGeom>
          <a:ln>
            <a:noFill/>
          </a:ln>
        </p:spPr>
      </p:pic>
      <p:sp>
        <p:nvSpPr>
          <p:cNvPr id="110" name="CustomShape 2"/>
          <p:cNvSpPr/>
          <p:nvPr/>
        </p:nvSpPr>
        <p:spPr>
          <a:xfrm>
            <a:off x="5904000" y="648000"/>
            <a:ext cx="4100040" cy="213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  <a:ea typeface="DejaVu Sans"/>
              </a:rPr>
              <a:t>Igła rzucona na chybił trafił przetnie (albo dotknie) mniejsze koło wtedy i tylko wtedy gdy jej środek trafi (albo dotknie) mniejsze koło. Zatem, wystarczy zliczać trafienia środka igły w mniejsze koło. Prawdopodobieństwo trafienia w mniejsze koło środkiem igły wynosi:</a:t>
            </a:r>
            <a:endParaRPr b="0" lang="pl-PL" sz="18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111" name="Formula 3"/>
              <p:cNvSpPr txBox="1"/>
              <p:nvPr/>
            </p:nvSpPr>
            <p:spPr>
              <a:xfrm>
                <a:off x="6933600" y="3009960"/>
                <a:ext cx="1946880" cy="66528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p</m:t>
                    </m:r>
                    <m:d>
                      <m:dPr>
                        <m:begChr m:val="("/>
                        <m:endChr m:val=")"/>
                      </m:dPr>
                      <m:e>
                        <m:r>
                          <m:t xml:space="preserve">r</m:t>
                        </m:r>
                      </m:e>
                    </m:d>
                    <m:r>
                      <m:t xml:space="preserve">=</m:t>
                    </m:r>
                    <m:f>
                      <m:num>
                        <m:r>
                          <m:t xml:space="preserve">π</m:t>
                        </m:r>
                        <m:sSup>
                          <m:e>
                            <m:r>
                              <m:t xml:space="preserve">r</m:t>
                            </m:r>
                          </m:e>
                          <m:sup>
                            <m:r>
                              <m:t xml:space="preserve">2</m:t>
                            </m:r>
                          </m:sup>
                        </m:sSup>
                      </m:num>
                      <m:den>
                        <m:r>
                          <m:t xml:space="preserve">π</m:t>
                        </m:r>
                        <m:sSup>
                          <m:e>
                            <m:r>
                              <m:t xml:space="preserve">R</m:t>
                            </m:r>
                          </m:e>
                          <m:sup>
                            <m:r>
                              <m:t xml:space="preserve">2</m:t>
                            </m:r>
                          </m:sup>
                        </m:sSup>
                      </m:den>
                    </m:f>
                    <m:r>
                      <m:t xml:space="preserve">=</m:t>
                    </m:r>
                    <m:sSup>
                      <m:e>
                        <m:d>
                          <m:dPr>
                            <m:begChr m:val="("/>
                            <m:endChr m:val=")"/>
                          </m:dPr>
                          <m:e>
                            <m:f>
                              <m:num>
                                <m:r>
                                  <m:t xml:space="preserve">r</m:t>
                                </m:r>
                              </m:num>
                              <m:den>
                                <m:r>
                                  <m:t xml:space="preserve">R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m:t xml:space="preserve">2</m:t>
                        </m:r>
                      </m:sup>
                    </m:sSup>
                  </m:oMath>
                </a14:m>
              </a:p>
            </p:txBody>
          </p:sp>
        </mc:Choice>
        <mc:Fallback/>
      </mc:AlternateContent>
    </p:spTree>
  </p:cSld>
  <p:timing>
    <p:tnLst>
      <p:par>
        <p:cTn id="23" dur="indefinite" restart="never" nodeType="tmRoot">
          <p:childTnLst>
            <p:seq>
              <p:cTn id="2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1"/>
          <p:cNvSpPr/>
          <p:nvPr/>
        </p:nvSpPr>
        <p:spPr>
          <a:xfrm>
            <a:off x="4356000" y="72000"/>
            <a:ext cx="1347120" cy="475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pl-PL" sz="2200" spc="-1" strike="noStrike">
                <a:solidFill>
                  <a:srgbClr val="000080"/>
                </a:solidFill>
                <a:latin typeface="Comic Sans MS"/>
                <a:ea typeface="DejaVu Sans"/>
              </a:rPr>
              <a:t>Gra nr3</a:t>
            </a:r>
            <a:endParaRPr b="0" lang="pl-PL" sz="2200" spc="-1" strike="noStrike">
              <a:latin typeface="Arial"/>
            </a:endParaRPr>
          </a:p>
        </p:txBody>
      </p:sp>
      <p:pic>
        <p:nvPicPr>
          <p:cNvPr id="113" name="" descr=""/>
          <p:cNvPicPr/>
          <p:nvPr/>
        </p:nvPicPr>
        <p:blipFill>
          <a:blip r:embed="rId1"/>
          <a:stretch/>
        </p:blipFill>
        <p:spPr>
          <a:xfrm>
            <a:off x="64080" y="1116000"/>
            <a:ext cx="5586480" cy="3683520"/>
          </a:xfrm>
          <a:prstGeom prst="rect">
            <a:avLst/>
          </a:prstGeom>
          <a:ln>
            <a:noFill/>
          </a:ln>
        </p:spPr>
      </p:pic>
      <p:pic>
        <p:nvPicPr>
          <p:cNvPr id="114" name="" descr=""/>
          <p:cNvPicPr/>
          <p:nvPr/>
        </p:nvPicPr>
        <p:blipFill>
          <a:blip r:embed="rId2"/>
          <a:stretch/>
        </p:blipFill>
        <p:spPr>
          <a:xfrm>
            <a:off x="5763240" y="1476000"/>
            <a:ext cx="4240800" cy="29257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5" dur="indefinite" restart="never" nodeType="tmRoot">
          <p:childTnLst>
            <p:seq>
              <p:cTn id="2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CustomShape 1"/>
          <p:cNvSpPr/>
          <p:nvPr/>
        </p:nvSpPr>
        <p:spPr>
          <a:xfrm>
            <a:off x="1836000" y="108000"/>
            <a:ext cx="6582960" cy="507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pl-PL" sz="2400" spc="-1" strike="noStrike">
                <a:solidFill>
                  <a:srgbClr val="003d73"/>
                </a:solidFill>
                <a:latin typeface="Comic Sans MS"/>
                <a:ea typeface="DejaVu Sans"/>
              </a:rPr>
              <a:t>I.4.Wyznaczanie liczby </a:t>
            </a:r>
            <a:r>
              <a:rPr b="1" lang="pl-PL" sz="2400" spc="-1" strike="noStrike">
                <a:solidFill>
                  <a:srgbClr val="003d73"/>
                </a:solidFill>
                <a:latin typeface="Comic Sans MS"/>
                <a:ea typeface="Arial"/>
              </a:rPr>
              <a:t>π metodą Buffona</a:t>
            </a:r>
            <a:endParaRPr b="0" lang="pl-PL" sz="2400" spc="-1" strike="noStrike">
              <a:latin typeface="Arial"/>
            </a:endParaRPr>
          </a:p>
        </p:txBody>
      </p:sp>
      <p:pic>
        <p:nvPicPr>
          <p:cNvPr id="116" name="" descr=""/>
          <p:cNvPicPr/>
          <p:nvPr/>
        </p:nvPicPr>
        <p:blipFill>
          <a:blip r:embed="rId1"/>
          <a:stretch/>
        </p:blipFill>
        <p:spPr>
          <a:xfrm>
            <a:off x="194040" y="648000"/>
            <a:ext cx="5129280" cy="4905360"/>
          </a:xfrm>
          <a:prstGeom prst="rect">
            <a:avLst/>
          </a:prstGeom>
          <a:ln>
            <a:noFill/>
          </a:ln>
        </p:spPr>
      </p:pic>
      <p:pic>
        <p:nvPicPr>
          <p:cNvPr id="117" name="" descr=""/>
          <p:cNvPicPr/>
          <p:nvPr/>
        </p:nvPicPr>
        <p:blipFill>
          <a:blip r:embed="rId2"/>
          <a:stretch/>
        </p:blipFill>
        <p:spPr>
          <a:xfrm>
            <a:off x="5472000" y="618840"/>
            <a:ext cx="4389120" cy="4922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7" dur="indefinite" restart="never" nodeType="tmRoot">
          <p:childTnLst>
            <p:seq>
              <p:cTn id="2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CustomShape 1"/>
          <p:cNvSpPr/>
          <p:nvPr/>
        </p:nvSpPr>
        <p:spPr>
          <a:xfrm>
            <a:off x="1818360" y="91440"/>
            <a:ext cx="6453720" cy="51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pl-PL" sz="2400" spc="-1" strike="noStrike">
                <a:solidFill>
                  <a:srgbClr val="003d73"/>
                </a:solidFill>
                <a:latin typeface="Comic Sans MS"/>
                <a:ea typeface="DejaVu Sans"/>
              </a:rPr>
              <a:t>I.4.Wyznaczanie liczby </a:t>
            </a:r>
            <a:r>
              <a:rPr b="1" lang="pl-PL" sz="2400" spc="-1" strike="noStrike">
                <a:solidFill>
                  <a:srgbClr val="003d73"/>
                </a:solidFill>
                <a:latin typeface="Comic Sans MS"/>
                <a:ea typeface="Arial"/>
              </a:rPr>
              <a:t>π metodą Buffona</a:t>
            </a:r>
            <a:endParaRPr b="0" lang="pl-PL" sz="2400" spc="-1" strike="noStrike">
              <a:latin typeface="Arial"/>
            </a:endParaRPr>
          </a:p>
        </p:txBody>
      </p:sp>
      <p:pic>
        <p:nvPicPr>
          <p:cNvPr id="119" name="" descr=""/>
          <p:cNvPicPr/>
          <p:nvPr/>
        </p:nvPicPr>
        <p:blipFill>
          <a:blip r:embed="rId1"/>
          <a:stretch/>
        </p:blipFill>
        <p:spPr>
          <a:xfrm>
            <a:off x="2775600" y="646560"/>
            <a:ext cx="4493520" cy="4982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9" dur="indefinite" restart="never" nodeType="tmRoot">
          <p:childTnLst>
            <p:seq>
              <p:cTn id="3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CustomShape 1"/>
          <p:cNvSpPr/>
          <p:nvPr/>
        </p:nvSpPr>
        <p:spPr>
          <a:xfrm>
            <a:off x="2088000" y="72000"/>
            <a:ext cx="6189120" cy="865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pl-PL" sz="2200" spc="-1" strike="noStrike">
                <a:solidFill>
                  <a:srgbClr val="21409a"/>
                </a:solidFill>
                <a:latin typeface="Comic Sans MS"/>
                <a:ea typeface="DejaVu Sans"/>
              </a:rPr>
              <a:t>Modułowy generator liczb pseudolosowych: </a:t>
            </a:r>
            <a:endParaRPr b="0" lang="pl-PL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l-PL" sz="2200" spc="-1" strike="noStrike">
                <a:solidFill>
                  <a:srgbClr val="21409a"/>
                </a:solidFill>
                <a:latin typeface="Comic Sans MS"/>
                <a:ea typeface="DejaVu Sans"/>
              </a:rPr>
              <a:t>generator multiplikatywno-addytywny </a:t>
            </a:r>
            <a:endParaRPr b="0" lang="pl-PL" sz="2200" spc="-1" strike="noStrike">
              <a:latin typeface="Arial"/>
            </a:endParaRPr>
          </a:p>
        </p:txBody>
      </p:sp>
      <p:pic>
        <p:nvPicPr>
          <p:cNvPr id="121" name="" descr=""/>
          <p:cNvPicPr/>
          <p:nvPr/>
        </p:nvPicPr>
        <p:blipFill>
          <a:blip r:embed="rId1"/>
          <a:stretch/>
        </p:blipFill>
        <p:spPr>
          <a:xfrm>
            <a:off x="828000" y="960480"/>
            <a:ext cx="4063680" cy="4668120"/>
          </a:xfrm>
          <a:prstGeom prst="rect">
            <a:avLst/>
          </a:prstGeom>
          <a:ln>
            <a:noFill/>
          </a:ln>
        </p:spPr>
      </p:pic>
      <p:pic>
        <p:nvPicPr>
          <p:cNvPr id="122" name="" descr=""/>
          <p:cNvPicPr/>
          <p:nvPr/>
        </p:nvPicPr>
        <p:blipFill>
          <a:blip r:embed="rId2"/>
          <a:stretch/>
        </p:blipFill>
        <p:spPr>
          <a:xfrm>
            <a:off x="5544000" y="972000"/>
            <a:ext cx="3967560" cy="46566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1" dur="indefinite" restart="never" nodeType="tmRoot">
          <p:childTnLst>
            <p:seq>
              <p:cTn id="3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CustomShape 1"/>
          <p:cNvSpPr/>
          <p:nvPr/>
        </p:nvSpPr>
        <p:spPr>
          <a:xfrm>
            <a:off x="1548000" y="72000"/>
            <a:ext cx="7028280" cy="476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pl-PL" sz="2200" spc="-1" strike="noStrike">
                <a:solidFill>
                  <a:srgbClr val="21409a"/>
                </a:solidFill>
                <a:latin typeface="Comic Sans MS"/>
                <a:ea typeface="DejaVu Sans"/>
              </a:rPr>
              <a:t>Twierdzenie zasadnicze: o odwracaniu dystrybuant</a:t>
            </a:r>
            <a:endParaRPr b="0" lang="pl-PL" sz="2200" spc="-1" strike="noStrike">
              <a:latin typeface="Arial"/>
            </a:endParaRPr>
          </a:p>
        </p:txBody>
      </p:sp>
      <p:pic>
        <p:nvPicPr>
          <p:cNvPr id="124" name="" descr=""/>
          <p:cNvPicPr/>
          <p:nvPr/>
        </p:nvPicPr>
        <p:blipFill>
          <a:blip r:embed="rId1"/>
          <a:stretch/>
        </p:blipFill>
        <p:spPr>
          <a:xfrm>
            <a:off x="216000" y="535320"/>
            <a:ext cx="4245120" cy="5093280"/>
          </a:xfrm>
          <a:prstGeom prst="rect">
            <a:avLst/>
          </a:prstGeom>
          <a:ln>
            <a:noFill/>
          </a:ln>
        </p:spPr>
      </p:pic>
      <p:pic>
        <p:nvPicPr>
          <p:cNvPr id="125" name="" descr=""/>
          <p:cNvPicPr/>
          <p:nvPr/>
        </p:nvPicPr>
        <p:blipFill>
          <a:blip r:embed="rId2"/>
          <a:stretch/>
        </p:blipFill>
        <p:spPr>
          <a:xfrm>
            <a:off x="4689360" y="1196640"/>
            <a:ext cx="5247000" cy="30524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3" dur="indefinite" restart="never" nodeType="tmRoot">
          <p:childTnLst>
            <p:seq>
              <p:cTn id="3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CustomShape 1"/>
          <p:cNvSpPr/>
          <p:nvPr/>
        </p:nvSpPr>
        <p:spPr>
          <a:xfrm>
            <a:off x="2340000" y="72000"/>
            <a:ext cx="5596920" cy="54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pl-PL" sz="2600" spc="-1" strike="noStrike">
                <a:solidFill>
                  <a:srgbClr val="003d73"/>
                </a:solidFill>
                <a:latin typeface="Comic Sans MS"/>
                <a:ea typeface="DejaVu Sans"/>
              </a:rPr>
              <a:t>I.5. Rozkład Bernoulliego (applet)</a:t>
            </a:r>
            <a:endParaRPr b="0" lang="pl-PL" sz="2600" spc="-1" strike="noStrike">
              <a:latin typeface="Arial"/>
            </a:endParaRPr>
          </a:p>
        </p:txBody>
      </p:sp>
      <p:pic>
        <p:nvPicPr>
          <p:cNvPr id="127" name="" descr=""/>
          <p:cNvPicPr/>
          <p:nvPr/>
        </p:nvPicPr>
        <p:blipFill>
          <a:blip r:embed="rId1"/>
          <a:stretch/>
        </p:blipFill>
        <p:spPr>
          <a:xfrm>
            <a:off x="1836000" y="966960"/>
            <a:ext cx="6369480" cy="4658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5" dur="indefinite" restart="never" nodeType="tmRoot">
          <p:childTnLst>
            <p:seq>
              <p:cTn id="3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CustomShape 1"/>
          <p:cNvSpPr/>
          <p:nvPr/>
        </p:nvSpPr>
        <p:spPr>
          <a:xfrm>
            <a:off x="72000" y="72000"/>
            <a:ext cx="9933840" cy="477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pl-PL" sz="2200" spc="-1" strike="noStrike">
                <a:solidFill>
                  <a:srgbClr val="182f7c"/>
                </a:solidFill>
                <a:latin typeface="Comic Sans MS"/>
                <a:ea typeface="DejaVu Sans"/>
              </a:rPr>
              <a:t>Wyprowadzenie rozkładu dwumianowego Bernoulliego: kluczowe momenty</a:t>
            </a:r>
            <a:endParaRPr b="0" lang="pl-PL" sz="2200" spc="-1" strike="noStrike">
              <a:latin typeface="Arial"/>
            </a:endParaRPr>
          </a:p>
        </p:txBody>
      </p:sp>
      <p:pic>
        <p:nvPicPr>
          <p:cNvPr id="129" name="" descr=""/>
          <p:cNvPicPr/>
          <p:nvPr/>
        </p:nvPicPr>
        <p:blipFill>
          <a:blip r:embed="rId1"/>
          <a:stretch/>
        </p:blipFill>
        <p:spPr>
          <a:xfrm>
            <a:off x="649440" y="622800"/>
            <a:ext cx="4208400" cy="5042520"/>
          </a:xfrm>
          <a:prstGeom prst="rect">
            <a:avLst/>
          </a:prstGeom>
          <a:ln>
            <a:noFill/>
          </a:ln>
        </p:spPr>
      </p:pic>
      <p:pic>
        <p:nvPicPr>
          <p:cNvPr id="130" name="" descr=""/>
          <p:cNvPicPr/>
          <p:nvPr/>
        </p:nvPicPr>
        <p:blipFill>
          <a:blip r:embed="rId2"/>
          <a:stretch/>
        </p:blipFill>
        <p:spPr>
          <a:xfrm>
            <a:off x="5472000" y="622800"/>
            <a:ext cx="4015800" cy="50425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7" dur="indefinite" restart="never" nodeType="tmRoot">
          <p:childTnLst>
            <p:seq>
              <p:cTn id="3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CustomShape 1"/>
          <p:cNvSpPr/>
          <p:nvPr/>
        </p:nvSpPr>
        <p:spPr>
          <a:xfrm>
            <a:off x="1800000" y="366480"/>
            <a:ext cx="7626600" cy="2243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pl-PL" sz="1800" spc="-1" strike="noStrike">
                <a:solidFill>
                  <a:srgbClr val="000000"/>
                </a:solidFill>
                <a:latin typeface="Arial"/>
                <a:ea typeface="Liberation Serif;Times New Roman"/>
              </a:rPr>
              <a:t>Ramowy plan wykładów  1, 2, 3  </a:t>
            </a:r>
            <a:r>
              <a:rPr b="0" lang="pl-PL" sz="1800" spc="-1" strike="noStrike">
                <a:solidFill>
                  <a:srgbClr val="000000"/>
                </a:solidFill>
                <a:latin typeface="Arial"/>
                <a:ea typeface="Liberation Serif;Times New Roman"/>
              </a:rPr>
              <a:t>(02-, 09-, 16-10-2019) </a:t>
            </a:r>
            <a:r>
              <a:rPr b="1" lang="pl-PL" sz="1800" spc="-1" strike="noStrike">
                <a:solidFill>
                  <a:srgbClr val="000000"/>
                </a:solidFill>
                <a:latin typeface="Arial"/>
                <a:ea typeface="Liberation Serif;Times New Roman"/>
              </a:rPr>
              <a:t>c.d.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l-PL" sz="1600" spc="-1" strike="noStrike">
                <a:solidFill>
                  <a:srgbClr val="000080"/>
                </a:solidFill>
                <a:latin typeface="Arial"/>
                <a:ea typeface="Liberation Serif;Times New Roman"/>
              </a:rPr>
              <a:t>        </a:t>
            </a:r>
            <a:r>
              <a:rPr b="1" lang="pl-PL" sz="1600" spc="-1" strike="noStrike">
                <a:solidFill>
                  <a:srgbClr val="000080"/>
                </a:solidFill>
                <a:latin typeface="Arial"/>
                <a:ea typeface="Liberation Serif;Times New Roman"/>
              </a:rPr>
              <a:t>I.2.   Gra w kostki Pascala (rozróżnialne i nierozróżnialne) –</a:t>
            </a:r>
            <a:endParaRPr b="0" lang="pl-PL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l-PL" sz="1800" spc="-1" strike="noStrike">
                <a:solidFill>
                  <a:srgbClr val="000080"/>
                </a:solidFill>
                <a:latin typeface="Arial"/>
                <a:ea typeface="Liberation Serif;Times New Roman"/>
              </a:rPr>
              <a:t>               </a:t>
            </a:r>
            <a:r>
              <a:rPr b="1" lang="pl-PL" sz="1600" spc="-1" strike="noStrike">
                <a:solidFill>
                  <a:srgbClr val="000080"/>
                </a:solidFill>
                <a:latin typeface="Arial"/>
                <a:ea typeface="Liberation Serif;Times New Roman"/>
              </a:rPr>
              <a:t>symulacja</a:t>
            </a:r>
            <a:endParaRPr b="0" lang="pl-PL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l-PL" sz="1600" spc="-1" strike="noStrike">
                <a:solidFill>
                  <a:srgbClr val="000080"/>
                </a:solidFill>
                <a:latin typeface="Arial"/>
                <a:ea typeface="Liberation Serif;Times New Roman"/>
              </a:rPr>
              <a:t>        </a:t>
            </a:r>
            <a:r>
              <a:rPr b="1" lang="pl-PL" sz="1600" spc="-1" strike="noStrike">
                <a:solidFill>
                  <a:srgbClr val="000080"/>
                </a:solidFill>
                <a:latin typeface="Arial"/>
                <a:ea typeface="Liberation Serif;Times New Roman"/>
              </a:rPr>
              <a:t>I.3.   Paradoks Bertranda</a:t>
            </a:r>
            <a:endParaRPr b="0" lang="pl-PL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l-PL" sz="1600" spc="-1" strike="noStrike">
                <a:solidFill>
                  <a:srgbClr val="000080"/>
                </a:solidFill>
                <a:latin typeface="Arial"/>
                <a:ea typeface="Liberation Serif;Times New Roman"/>
              </a:rPr>
              <a:t>        </a:t>
            </a:r>
            <a:r>
              <a:rPr b="1" lang="pl-PL" sz="1600" spc="-1" strike="noStrike">
                <a:solidFill>
                  <a:srgbClr val="000080"/>
                </a:solidFill>
                <a:latin typeface="Arial"/>
                <a:ea typeface="Liberation Serif;Times New Roman"/>
              </a:rPr>
              <a:t>I.4.   Wyznaczenie liczby </a:t>
            </a:r>
            <a:r>
              <a:rPr b="1" lang="pl-PL" sz="1600" spc="-1" strike="noStrike">
                <a:solidFill>
                  <a:srgbClr val="000080"/>
                </a:solidFill>
                <a:latin typeface="Ubuntu"/>
                <a:ea typeface="Ubuntu"/>
              </a:rPr>
              <a:t>π</a:t>
            </a:r>
            <a:r>
              <a:rPr b="1" lang="pl-PL" sz="1600" spc="-1" strike="noStrike">
                <a:solidFill>
                  <a:srgbClr val="000080"/>
                </a:solidFill>
                <a:latin typeface="Arial"/>
                <a:ea typeface="Ubuntu"/>
              </a:rPr>
              <a:t>  metodą Buffona</a:t>
            </a:r>
            <a:endParaRPr b="0" lang="pl-PL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l-PL" sz="1600" spc="-1" strike="noStrike">
                <a:solidFill>
                  <a:srgbClr val="000080"/>
                </a:solidFill>
                <a:latin typeface="Arial"/>
                <a:ea typeface="Ubuntu"/>
              </a:rPr>
              <a:t>        </a:t>
            </a:r>
            <a:r>
              <a:rPr b="1" lang="pl-PL" sz="1600" spc="-1" strike="noStrike">
                <a:solidFill>
                  <a:srgbClr val="000080"/>
                </a:solidFill>
                <a:latin typeface="Arial"/>
                <a:ea typeface="Ubuntu"/>
              </a:rPr>
              <a:t>I.5.   Symulacja komputerowa rozkładu Bernoulliego:</a:t>
            </a:r>
            <a:endParaRPr b="0" lang="pl-PL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l-PL" sz="1800" spc="-1" strike="noStrike">
                <a:solidFill>
                  <a:srgbClr val="000080"/>
                </a:solidFill>
                <a:latin typeface="Arial"/>
                <a:ea typeface="Liberation Serif;Times New Roman"/>
              </a:rPr>
              <a:t>              </a:t>
            </a:r>
            <a:r>
              <a:rPr b="1" lang="pl-PL" sz="1600" spc="-1" strike="noStrike">
                <a:solidFill>
                  <a:srgbClr val="000080"/>
                </a:solidFill>
                <a:latin typeface="Arial"/>
                <a:ea typeface="Liberation Serif;Times New Roman"/>
              </a:rPr>
              <a:t>-  uzyskanie rozkładu Gaussa z rozkładu Bernoulliego</a:t>
            </a:r>
            <a:endParaRPr b="0" lang="pl-PL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l-PL" sz="1800" spc="-1" strike="noStrike">
                <a:solidFill>
                  <a:srgbClr val="000080"/>
                </a:solidFill>
                <a:latin typeface="Arial"/>
                <a:ea typeface="Liberation Serif;Times New Roman"/>
              </a:rPr>
              <a:t>              </a:t>
            </a:r>
            <a:r>
              <a:rPr b="1" lang="pl-PL" sz="1600" spc="-1" strike="noStrike">
                <a:solidFill>
                  <a:srgbClr val="000080"/>
                </a:solidFill>
                <a:latin typeface="Arial"/>
                <a:ea typeface="Liberation Serif;Times New Roman"/>
              </a:rPr>
              <a:t>-  uzyskanie rozkładu Poissona z rozkładu Bernoulliego</a:t>
            </a:r>
            <a:endParaRPr b="0" lang="pl-PL" sz="1600" spc="-1" strike="noStrike">
              <a:latin typeface="Arial"/>
            </a:endParaRPr>
          </a:p>
        </p:txBody>
      </p:sp>
    </p:spTree>
  </p:cSld>
  <p:timing>
    <p:tnLst>
      <p:par>
        <p:cTn id="3" dur="indefinite" restart="never" nodeType="tmRoot">
          <p:childTnLst>
            <p:seq>
              <p:cTn id="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CustomShape 1"/>
          <p:cNvSpPr/>
          <p:nvPr/>
        </p:nvSpPr>
        <p:spPr>
          <a:xfrm>
            <a:off x="2844000" y="72000"/>
            <a:ext cx="4533840" cy="44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pl-PL" sz="2000" spc="-1" strike="noStrike">
                <a:solidFill>
                  <a:srgbClr val="182f7c"/>
                </a:solidFill>
                <a:latin typeface="Comic Sans MS"/>
                <a:ea typeface="DejaVu Sans"/>
              </a:rPr>
              <a:t>Wnioski dla zmiennej złożonej  k/n</a:t>
            </a:r>
            <a:endParaRPr b="0" lang="pl-PL" sz="2000" spc="-1" strike="noStrike">
              <a:latin typeface="Arial"/>
            </a:endParaRPr>
          </a:p>
        </p:txBody>
      </p:sp>
      <p:pic>
        <p:nvPicPr>
          <p:cNvPr id="132" name="" descr=""/>
          <p:cNvPicPr/>
          <p:nvPr/>
        </p:nvPicPr>
        <p:blipFill>
          <a:blip r:embed="rId1"/>
          <a:stretch/>
        </p:blipFill>
        <p:spPr>
          <a:xfrm>
            <a:off x="2911680" y="506520"/>
            <a:ext cx="4394160" cy="51588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9" dur="indefinite" restart="never" nodeType="tmRoot">
          <p:childTnLst>
            <p:seq>
              <p:cTn id="4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ustomShape 1"/>
          <p:cNvSpPr/>
          <p:nvPr/>
        </p:nvSpPr>
        <p:spPr>
          <a:xfrm>
            <a:off x="1116000" y="144000"/>
            <a:ext cx="7989840" cy="477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pl-PL" sz="2200" spc="-1" strike="noStrike">
                <a:solidFill>
                  <a:srgbClr val="182f7c"/>
                </a:solidFill>
                <a:latin typeface="Comic Sans MS"/>
                <a:ea typeface="DejaVu Sans"/>
              </a:rPr>
              <a:t>Wyprowadzenie rozkładu Poissona: twierdzenie graniczne</a:t>
            </a:r>
            <a:endParaRPr b="0" lang="pl-PL" sz="2200" spc="-1" strike="noStrike">
              <a:latin typeface="Arial"/>
            </a:endParaRPr>
          </a:p>
        </p:txBody>
      </p:sp>
      <p:pic>
        <p:nvPicPr>
          <p:cNvPr id="134" name="" descr=""/>
          <p:cNvPicPr/>
          <p:nvPr/>
        </p:nvPicPr>
        <p:blipFill>
          <a:blip r:embed="rId1"/>
          <a:stretch/>
        </p:blipFill>
        <p:spPr>
          <a:xfrm>
            <a:off x="625680" y="623160"/>
            <a:ext cx="4052160" cy="5042160"/>
          </a:xfrm>
          <a:prstGeom prst="rect">
            <a:avLst/>
          </a:prstGeom>
          <a:ln>
            <a:noFill/>
          </a:ln>
        </p:spPr>
      </p:pic>
      <p:pic>
        <p:nvPicPr>
          <p:cNvPr id="135" name="" descr=""/>
          <p:cNvPicPr/>
          <p:nvPr/>
        </p:nvPicPr>
        <p:blipFill>
          <a:blip r:embed="rId2"/>
          <a:stretch/>
        </p:blipFill>
        <p:spPr>
          <a:xfrm>
            <a:off x="4972320" y="1008000"/>
            <a:ext cx="4889520" cy="1277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1" dur="indefinite" restart="never" nodeType="tmRoot">
          <p:childTnLst>
            <p:seq>
              <p:cTn id="4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" descr=""/>
          <p:cNvPicPr/>
          <p:nvPr/>
        </p:nvPicPr>
        <p:blipFill>
          <a:blip r:embed="rId1"/>
          <a:stretch/>
        </p:blipFill>
        <p:spPr>
          <a:xfrm>
            <a:off x="456840" y="662400"/>
            <a:ext cx="4293000" cy="5002920"/>
          </a:xfrm>
          <a:prstGeom prst="rect">
            <a:avLst/>
          </a:prstGeom>
          <a:ln>
            <a:noFill/>
          </a:ln>
        </p:spPr>
      </p:pic>
      <p:sp>
        <p:nvSpPr>
          <p:cNvPr id="137" name="CustomShape 1"/>
          <p:cNvSpPr/>
          <p:nvPr/>
        </p:nvSpPr>
        <p:spPr>
          <a:xfrm>
            <a:off x="144000" y="216000"/>
            <a:ext cx="9813240" cy="44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pl-PL" sz="2000" spc="-1" strike="noStrike">
                <a:solidFill>
                  <a:srgbClr val="454fa1"/>
                </a:solidFill>
                <a:latin typeface="Comic Sans MS"/>
                <a:ea typeface="DejaVu Sans"/>
              </a:rPr>
              <a:t>Zastosowania rozkładu Poissona: licznik promieniowania, błądzenie losowe, etc</a:t>
            </a:r>
            <a:endParaRPr b="0" lang="pl-PL" sz="2000" spc="-1" strike="noStrike">
              <a:latin typeface="Arial"/>
            </a:endParaRPr>
          </a:p>
        </p:txBody>
      </p:sp>
      <p:pic>
        <p:nvPicPr>
          <p:cNvPr id="138" name="" descr=""/>
          <p:cNvPicPr/>
          <p:nvPr/>
        </p:nvPicPr>
        <p:blipFill>
          <a:blip r:embed="rId2"/>
          <a:stretch/>
        </p:blipFill>
        <p:spPr>
          <a:xfrm>
            <a:off x="5379480" y="662400"/>
            <a:ext cx="4543920" cy="50029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3" dur="indefinite" restart="never" nodeType="tmRoot">
          <p:childTnLst>
            <p:seq>
              <p:cTn id="4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CustomShape 1"/>
          <p:cNvSpPr/>
          <p:nvPr/>
        </p:nvSpPr>
        <p:spPr>
          <a:xfrm>
            <a:off x="1620000" y="36000"/>
            <a:ext cx="6672240" cy="44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pl-PL" sz="2000" spc="-1" strike="noStrike">
                <a:solidFill>
                  <a:srgbClr val="182f7c"/>
                </a:solidFill>
                <a:latin typeface="Comic Sans MS"/>
                <a:ea typeface="DejaVu Sans"/>
              </a:rPr>
              <a:t>Wyprowadzenie rozkładu Gaussa z rozkładu Poissona</a:t>
            </a:r>
            <a:endParaRPr b="0" lang="pl-PL" sz="2000" spc="-1" strike="noStrike">
              <a:latin typeface="Arial"/>
            </a:endParaRPr>
          </a:p>
        </p:txBody>
      </p:sp>
      <p:pic>
        <p:nvPicPr>
          <p:cNvPr id="140" name="" descr=""/>
          <p:cNvPicPr/>
          <p:nvPr/>
        </p:nvPicPr>
        <p:blipFill>
          <a:blip r:embed="rId1"/>
          <a:stretch/>
        </p:blipFill>
        <p:spPr>
          <a:xfrm>
            <a:off x="59040" y="553320"/>
            <a:ext cx="6415560" cy="5112000"/>
          </a:xfrm>
          <a:prstGeom prst="rect">
            <a:avLst/>
          </a:prstGeom>
          <a:ln>
            <a:noFill/>
          </a:ln>
        </p:spPr>
      </p:pic>
      <p:pic>
        <p:nvPicPr>
          <p:cNvPr id="141" name="" descr=""/>
          <p:cNvPicPr/>
          <p:nvPr/>
        </p:nvPicPr>
        <p:blipFill>
          <a:blip r:embed="rId2"/>
          <a:stretch/>
        </p:blipFill>
        <p:spPr>
          <a:xfrm>
            <a:off x="6202440" y="3096000"/>
            <a:ext cx="3839400" cy="15458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5" dur="indefinite" restart="never" nodeType="tmRoot">
          <p:childTnLst>
            <p:seq>
              <p:cTn id="4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CustomShape 1"/>
          <p:cNvSpPr/>
          <p:nvPr/>
        </p:nvSpPr>
        <p:spPr>
          <a:xfrm>
            <a:off x="1764000" y="36000"/>
            <a:ext cx="6838200" cy="443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pl-PL" sz="2000" spc="-1" strike="noStrike">
                <a:solidFill>
                  <a:srgbClr val="182f7c"/>
                </a:solidFill>
                <a:latin typeface="Comic Sans MS"/>
                <a:ea typeface="DejaVu Sans"/>
              </a:rPr>
              <a:t>Wyprowadzenie rozkładu Gaussa z rozkładu Poissona</a:t>
            </a:r>
            <a:endParaRPr b="0" lang="pl-PL" sz="2000" spc="-1" strike="noStrike">
              <a:latin typeface="Arial"/>
            </a:endParaRPr>
          </a:p>
        </p:txBody>
      </p:sp>
      <p:pic>
        <p:nvPicPr>
          <p:cNvPr id="143" name="" descr=""/>
          <p:cNvPicPr/>
          <p:nvPr/>
        </p:nvPicPr>
        <p:blipFill>
          <a:blip r:embed="rId1"/>
          <a:stretch/>
        </p:blipFill>
        <p:spPr>
          <a:xfrm>
            <a:off x="2471760" y="666000"/>
            <a:ext cx="5302440" cy="49996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7" dur="indefinite" restart="never" nodeType="tmRoot">
          <p:childTnLst>
            <p:seq>
              <p:cTn id="4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CustomShape 1"/>
          <p:cNvSpPr/>
          <p:nvPr/>
        </p:nvSpPr>
        <p:spPr>
          <a:xfrm>
            <a:off x="1548000" y="36000"/>
            <a:ext cx="7233840" cy="44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pl-PL" sz="2000" spc="-1" strike="noStrike">
                <a:solidFill>
                  <a:srgbClr val="182f7c"/>
                </a:solidFill>
                <a:latin typeface="Comic Sans MS"/>
                <a:ea typeface="DejaVu Sans"/>
              </a:rPr>
              <a:t>Wyprowadzenie rozkładu Gaussa z rozkładu Bernoulliego</a:t>
            </a:r>
            <a:endParaRPr b="0" lang="pl-PL" sz="2000" spc="-1" strike="noStrike">
              <a:latin typeface="Arial"/>
            </a:endParaRPr>
          </a:p>
        </p:txBody>
      </p:sp>
      <p:pic>
        <p:nvPicPr>
          <p:cNvPr id="145" name="" descr=""/>
          <p:cNvPicPr/>
          <p:nvPr/>
        </p:nvPicPr>
        <p:blipFill>
          <a:blip r:embed="rId1"/>
          <a:stretch/>
        </p:blipFill>
        <p:spPr>
          <a:xfrm>
            <a:off x="18720" y="504000"/>
            <a:ext cx="3363120" cy="5161320"/>
          </a:xfrm>
          <a:prstGeom prst="rect">
            <a:avLst/>
          </a:prstGeom>
          <a:ln>
            <a:noFill/>
          </a:ln>
        </p:spPr>
      </p:pic>
      <p:pic>
        <p:nvPicPr>
          <p:cNvPr id="146" name="" descr=""/>
          <p:cNvPicPr/>
          <p:nvPr/>
        </p:nvPicPr>
        <p:blipFill>
          <a:blip r:embed="rId2"/>
          <a:stretch/>
        </p:blipFill>
        <p:spPr>
          <a:xfrm>
            <a:off x="3470760" y="504000"/>
            <a:ext cx="3572280" cy="5161320"/>
          </a:xfrm>
          <a:prstGeom prst="rect">
            <a:avLst/>
          </a:prstGeom>
          <a:ln>
            <a:noFill/>
          </a:ln>
        </p:spPr>
      </p:pic>
      <p:pic>
        <p:nvPicPr>
          <p:cNvPr id="147" name="" descr=""/>
          <p:cNvPicPr/>
          <p:nvPr/>
        </p:nvPicPr>
        <p:blipFill>
          <a:blip r:embed="rId3"/>
          <a:stretch/>
        </p:blipFill>
        <p:spPr>
          <a:xfrm>
            <a:off x="6840000" y="1332000"/>
            <a:ext cx="3202560" cy="38059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9" dur="indefinite" restart="never" nodeType="tmRoot">
          <p:childTnLst>
            <p:seq>
              <p:cTn id="5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CustomShape 1"/>
          <p:cNvSpPr/>
          <p:nvPr/>
        </p:nvSpPr>
        <p:spPr>
          <a:xfrm>
            <a:off x="3492000" y="108000"/>
            <a:ext cx="2695680" cy="478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pl-PL" sz="2200" spc="-1" strike="noStrike">
                <a:solidFill>
                  <a:srgbClr val="182f7c"/>
                </a:solidFill>
                <a:latin typeface="Comic Sans MS"/>
                <a:ea typeface="DejaVu Sans"/>
              </a:rPr>
              <a:t>Lemat Czebyszewa</a:t>
            </a:r>
            <a:endParaRPr b="0" lang="pl-PL" sz="2200" spc="-1" strike="noStrike">
              <a:latin typeface="Arial"/>
            </a:endParaRPr>
          </a:p>
        </p:txBody>
      </p:sp>
      <p:pic>
        <p:nvPicPr>
          <p:cNvPr id="149" name="" descr=""/>
          <p:cNvPicPr/>
          <p:nvPr/>
        </p:nvPicPr>
        <p:blipFill>
          <a:blip r:embed="rId1"/>
          <a:stretch/>
        </p:blipFill>
        <p:spPr>
          <a:xfrm>
            <a:off x="483120" y="648000"/>
            <a:ext cx="4125960" cy="5018400"/>
          </a:xfrm>
          <a:prstGeom prst="rect">
            <a:avLst/>
          </a:prstGeom>
          <a:ln>
            <a:noFill/>
          </a:ln>
        </p:spPr>
      </p:pic>
      <p:pic>
        <p:nvPicPr>
          <p:cNvPr id="150" name="" descr=""/>
          <p:cNvPicPr/>
          <p:nvPr/>
        </p:nvPicPr>
        <p:blipFill>
          <a:blip r:embed="rId2"/>
          <a:stretch/>
        </p:blipFill>
        <p:spPr>
          <a:xfrm>
            <a:off x="5027400" y="648000"/>
            <a:ext cx="4941720" cy="48729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1" dur="indefinite" restart="never" nodeType="tmRoot">
          <p:childTnLst>
            <p:seq>
              <p:cTn id="5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CustomShape 1"/>
          <p:cNvSpPr/>
          <p:nvPr/>
        </p:nvSpPr>
        <p:spPr>
          <a:xfrm>
            <a:off x="3924000" y="216000"/>
            <a:ext cx="2698560" cy="477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pl-PL" sz="2200" spc="-1" strike="noStrike">
                <a:solidFill>
                  <a:srgbClr val="182f7c"/>
                </a:solidFill>
                <a:latin typeface="Comic Sans MS"/>
                <a:ea typeface="DejaVu Sans"/>
              </a:rPr>
              <a:t>Lemat Czebyszewa</a:t>
            </a:r>
            <a:endParaRPr b="0" lang="pl-PL" sz="2200" spc="-1" strike="noStrike">
              <a:latin typeface="Arial"/>
            </a:endParaRPr>
          </a:p>
        </p:txBody>
      </p:sp>
      <p:pic>
        <p:nvPicPr>
          <p:cNvPr id="152" name="" descr=""/>
          <p:cNvPicPr/>
          <p:nvPr/>
        </p:nvPicPr>
        <p:blipFill>
          <a:blip r:embed="rId1"/>
          <a:stretch/>
        </p:blipFill>
        <p:spPr>
          <a:xfrm>
            <a:off x="3044520" y="679320"/>
            <a:ext cx="4154040" cy="49867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3" dur="indefinite" restart="never" nodeType="tmRoot">
          <p:childTnLst>
            <p:seq>
              <p:cTn id="5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CustomShape 1"/>
          <p:cNvSpPr/>
          <p:nvPr/>
        </p:nvSpPr>
        <p:spPr>
          <a:xfrm>
            <a:off x="2556000" y="60840"/>
            <a:ext cx="4839840" cy="477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pl-PL" sz="2200" spc="-1" strike="noStrike">
                <a:solidFill>
                  <a:srgbClr val="182f7c"/>
                </a:solidFill>
                <a:latin typeface="Comic Sans MS"/>
                <a:ea typeface="DejaVu Sans"/>
              </a:rPr>
              <a:t>Prawo Wielkich Liczb Bernoulliego </a:t>
            </a:r>
            <a:endParaRPr b="0" lang="pl-PL" sz="2200" spc="-1" strike="noStrike">
              <a:latin typeface="Arial"/>
            </a:endParaRPr>
          </a:p>
        </p:txBody>
      </p:sp>
      <p:pic>
        <p:nvPicPr>
          <p:cNvPr id="154" name="" descr=""/>
          <p:cNvPicPr/>
          <p:nvPr/>
        </p:nvPicPr>
        <p:blipFill>
          <a:blip r:embed="rId1"/>
          <a:stretch/>
        </p:blipFill>
        <p:spPr>
          <a:xfrm>
            <a:off x="5247360" y="576000"/>
            <a:ext cx="4678920" cy="5090040"/>
          </a:xfrm>
          <a:prstGeom prst="rect">
            <a:avLst/>
          </a:prstGeom>
          <a:ln>
            <a:noFill/>
          </a:ln>
        </p:spPr>
      </p:pic>
      <p:pic>
        <p:nvPicPr>
          <p:cNvPr id="155" name="" descr=""/>
          <p:cNvPicPr/>
          <p:nvPr/>
        </p:nvPicPr>
        <p:blipFill>
          <a:blip r:embed="rId2"/>
          <a:stretch/>
        </p:blipFill>
        <p:spPr>
          <a:xfrm>
            <a:off x="620280" y="576000"/>
            <a:ext cx="3745800" cy="50911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5" dur="indefinite" restart="never" nodeType="tmRoot">
          <p:childTnLst>
            <p:seq>
              <p:cTn id="5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CustomShape 1"/>
          <p:cNvSpPr/>
          <p:nvPr/>
        </p:nvSpPr>
        <p:spPr>
          <a:xfrm>
            <a:off x="2686320" y="72720"/>
            <a:ext cx="4719240" cy="478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pl-PL" sz="2200" spc="-1" strike="noStrike">
                <a:solidFill>
                  <a:srgbClr val="182f7c"/>
                </a:solidFill>
                <a:latin typeface="Comic Sans MS"/>
                <a:ea typeface="DejaVu Sans"/>
              </a:rPr>
              <a:t>Prawo Wielkich Liczb Bernoulliego</a:t>
            </a:r>
            <a:endParaRPr b="0" lang="pl-PL" sz="2200" spc="-1" strike="noStrike">
              <a:latin typeface="Arial"/>
            </a:endParaRPr>
          </a:p>
        </p:txBody>
      </p:sp>
      <p:pic>
        <p:nvPicPr>
          <p:cNvPr id="157" name="" descr=""/>
          <p:cNvPicPr/>
          <p:nvPr/>
        </p:nvPicPr>
        <p:blipFill>
          <a:blip r:embed="rId1"/>
          <a:stretch/>
        </p:blipFill>
        <p:spPr>
          <a:xfrm>
            <a:off x="1435320" y="756000"/>
            <a:ext cx="7347960" cy="4391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7" dur="indefinite" restart="never" nodeType="tmRoot">
          <p:childTnLst>
            <p:seq>
              <p:cTn id="5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CustomShape 1"/>
          <p:cNvSpPr/>
          <p:nvPr/>
        </p:nvSpPr>
        <p:spPr>
          <a:xfrm>
            <a:off x="360000" y="117000"/>
            <a:ext cx="9137160" cy="417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lang="pl-PL" sz="2400" spc="-1" strike="noStrike">
                <a:solidFill>
                  <a:srgbClr val="000080"/>
                </a:solidFill>
                <a:latin typeface="Comic Sans MS"/>
                <a:ea typeface="DejaVu Sans"/>
              </a:rPr>
              <a:t>I.1.   Całkowanie metodą Monte Carlo („na chybił trafił”)</a:t>
            </a:r>
            <a:endParaRPr b="0" lang="pl-PL" sz="2400" spc="-1" strike="noStrike">
              <a:latin typeface="Arial"/>
            </a:endParaRPr>
          </a:p>
        </p:txBody>
      </p:sp>
      <p:sp>
        <p:nvSpPr>
          <p:cNvPr id="81" name="CustomShape 2"/>
          <p:cNvSpPr/>
          <p:nvPr/>
        </p:nvSpPr>
        <p:spPr>
          <a:xfrm>
            <a:off x="504000" y="1326600"/>
            <a:ext cx="9064800" cy="3281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82" name="" descr=""/>
          <p:cNvPicPr/>
          <p:nvPr/>
        </p:nvPicPr>
        <p:blipFill>
          <a:blip r:embed="rId1"/>
          <a:stretch/>
        </p:blipFill>
        <p:spPr>
          <a:xfrm>
            <a:off x="1230480" y="1327320"/>
            <a:ext cx="7762680" cy="4276440"/>
          </a:xfrm>
          <a:prstGeom prst="rect">
            <a:avLst/>
          </a:prstGeom>
          <a:ln>
            <a:noFill/>
          </a:ln>
        </p:spPr>
      </p:pic>
      <mc:AlternateContent>
        <mc:Choice xmlns:a14="http://schemas.microsoft.com/office/drawing/2010/main" Requires="a14">
          <p:sp>
            <p:nvSpPr>
              <p:cNvPr id="83" name="Formula 3"/>
              <p:cNvSpPr txBox="1"/>
              <p:nvPr/>
            </p:nvSpPr>
            <p:spPr>
              <a:xfrm>
                <a:off x="2417760" y="680400"/>
                <a:ext cx="5927400" cy="56628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f>
                      <m:num>
                        <m:sSub>
                          <m:e>
                            <m:r>
                              <m:t xml:space="preserve">S</m:t>
                            </m:r>
                          </m:e>
                          <m:sub>
                            <m:r>
                              <m:t xml:space="preserve">f</m:t>
                            </m:r>
                          </m:sub>
                        </m:sSub>
                      </m:num>
                      <m:den>
                        <m:r>
                          <m:t xml:space="preserve">S</m:t>
                        </m:r>
                      </m:den>
                    </m:f>
                    <m:r>
                      <m:t xml:space="preserve">=</m:t>
                    </m:r>
                    <m:func>
                      <m:fName>
                        <m:limLow>
                          <m:e>
                            <m:r>
                              <m:t xml:space="preserve">lim</m:t>
                            </m:r>
                          </m:e>
                          <m:lim/>
                        </m:limLow>
                      </m:fName>
                      <m:e>
                        <m:f>
                          <m:num>
                            <m:r>
                              <m:t xml:space="preserve">k</m:t>
                            </m:r>
                            <m:d>
                              <m:dPr>
                                <m:begChr m:val="("/>
                                <m:endChr m:val=")"/>
                              </m:dPr>
                              <m:e>
                                <m:r>
                                  <m:t xml:space="preserve">N</m:t>
                                </m:r>
                              </m:e>
                            </m:d>
                          </m:num>
                          <m:den>
                            <m:r>
                              <m:t xml:space="preserve">N</m:t>
                            </m:r>
                          </m:den>
                        </m:f>
                      </m:e>
                    </m:func>
                    <m:r>
                      <m:t xml:space="preserve">≈</m:t>
                    </m:r>
                    <m:f>
                      <m:num>
                        <m:r>
                          <m:t xml:space="preserve">k</m:t>
                        </m:r>
                        <m:d>
                          <m:dPr>
                            <m:begChr m:val="("/>
                            <m:endChr m:val=")"/>
                          </m:dPr>
                          <m:e>
                            <m:r>
                              <m:t xml:space="preserve">N</m:t>
                            </m:r>
                          </m:e>
                        </m:d>
                      </m:num>
                      <m:den>
                        <m:r>
                          <m:t xml:space="preserve">N</m:t>
                        </m:r>
                      </m:den>
                    </m:f>
                    <m:r>
                      <m:t xml:space="preserve">,</m:t>
                    </m:r>
                    <m:r>
                      <m:t xml:space="preserve">dla</m:t>
                    </m:r>
                    <m:r>
                      <m:t xml:space="preserve">N</m:t>
                    </m:r>
                    <m:r>
                      <m:t xml:space="preserve">≫</m:t>
                    </m:r>
                    <m:r>
                      <m:t xml:space="preserve">1.</m:t>
                    </m:r>
                    <m:r>
                      <m:t xml:space="preserve">Stąd</m:t>
                    </m:r>
                    <m:r>
                      <m:t xml:space="preserve">:</m:t>
                    </m:r>
                    <m:sSub>
                      <m:e>
                        <m:r>
                          <m:t xml:space="preserve">S</m:t>
                        </m:r>
                      </m:e>
                      <m:sub>
                        <m:r>
                          <m:t xml:space="preserve">f</m:t>
                        </m:r>
                      </m:sub>
                    </m:sSub>
                    <m:r>
                      <m:t xml:space="preserve">≈</m:t>
                    </m:r>
                    <m:r>
                      <m:t xml:space="preserve">S</m:t>
                    </m:r>
                    <m:f>
                      <m:num>
                        <m:r>
                          <m:t xml:space="preserve">k</m:t>
                        </m:r>
                        <m:d>
                          <m:dPr>
                            <m:begChr m:val="("/>
                            <m:endChr m:val=")"/>
                          </m:dPr>
                          <m:e>
                            <m:r>
                              <m:t xml:space="preserve">N</m:t>
                            </m:r>
                          </m:e>
                        </m:d>
                      </m:num>
                      <m:den>
                        <m:r>
                          <m:t xml:space="preserve">N</m:t>
                        </m:r>
                      </m:den>
                    </m:f>
                  </m:oMath>
                </a14:m>
              </a:p>
            </p:txBody>
          </p:sp>
        </mc:Choice>
        <mc:Fallback/>
      </mc:AlternateContent>
    </p:spTree>
  </p:cSld>
  <p:timing>
    <p:tnLst>
      <p:par>
        <p:cTn id="5" dur="indefinite" restart="never" nodeType="tmRoot">
          <p:childTnLst>
            <p:seq>
              <p:cTn id="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CustomShape 1"/>
          <p:cNvSpPr/>
          <p:nvPr/>
        </p:nvSpPr>
        <p:spPr>
          <a:xfrm>
            <a:off x="144000" y="36000"/>
            <a:ext cx="9863280" cy="1175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pl-PL" sz="2600" spc="-1" strike="noStrike">
                <a:solidFill>
                  <a:srgbClr val="0066b3"/>
                </a:solidFill>
                <a:latin typeface="Comic Sans MS"/>
                <a:ea typeface="DejaVu Sans"/>
              </a:rPr>
              <a:t>Rozkład Fermiego</a:t>
            </a:r>
            <a:endParaRPr b="0" lang="pl-PL" sz="2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2200" spc="-1" strike="noStrike">
                <a:solidFill>
                  <a:srgbClr val="0066b3"/>
                </a:solidFill>
                <a:latin typeface="Arial"/>
                <a:ea typeface="DejaVu Sans"/>
              </a:rPr>
              <a:t>Katalog domowy/Kopia_localhost/erka_c/zdf_uw/Symulacje komputerowe w fizyce z przykladami/Zima_2019-20</a:t>
            </a:r>
            <a:endParaRPr b="0" lang="pl-PL" sz="2200" spc="-1" strike="noStrike">
              <a:latin typeface="Arial"/>
            </a:endParaRPr>
          </a:p>
        </p:txBody>
      </p:sp>
      <p:pic>
        <p:nvPicPr>
          <p:cNvPr id="159" name="" descr=""/>
          <p:cNvPicPr/>
          <p:nvPr/>
        </p:nvPicPr>
        <p:blipFill>
          <a:blip r:embed="rId1"/>
          <a:stretch/>
        </p:blipFill>
        <p:spPr>
          <a:xfrm>
            <a:off x="2412000" y="1303560"/>
            <a:ext cx="5111280" cy="43632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9" dur="indefinite" restart="never" nodeType="tmRoot">
          <p:childTnLst>
            <p:seq>
              <p:cTn id="6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CustomShape 1"/>
          <p:cNvSpPr/>
          <p:nvPr/>
        </p:nvSpPr>
        <p:spPr>
          <a:xfrm>
            <a:off x="2340000" y="36000"/>
            <a:ext cx="5543280" cy="550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pl-PL" sz="2600" spc="-1" strike="noStrike">
                <a:solidFill>
                  <a:srgbClr val="0066b3"/>
                </a:solidFill>
                <a:latin typeface="Comic Sans MS"/>
                <a:ea typeface="DejaVu Sans"/>
              </a:rPr>
              <a:t>Rozkład Fermiego vs. Boltzmanna</a:t>
            </a:r>
            <a:endParaRPr b="0" lang="pl-PL" sz="2600" spc="-1" strike="noStrike">
              <a:latin typeface="Arial"/>
            </a:endParaRPr>
          </a:p>
        </p:txBody>
      </p:sp>
      <p:pic>
        <p:nvPicPr>
          <p:cNvPr id="161" name="" descr=""/>
          <p:cNvPicPr/>
          <p:nvPr/>
        </p:nvPicPr>
        <p:blipFill>
          <a:blip r:embed="rId1"/>
          <a:stretch/>
        </p:blipFill>
        <p:spPr>
          <a:xfrm>
            <a:off x="1450080" y="588240"/>
            <a:ext cx="7477560" cy="49399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1" dur="indefinite" restart="never" nodeType="tmRoot">
          <p:childTnLst>
            <p:seq>
              <p:cTn id="6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CustomShape 1"/>
          <p:cNvSpPr/>
          <p:nvPr/>
        </p:nvSpPr>
        <p:spPr>
          <a:xfrm>
            <a:off x="3708000" y="36000"/>
            <a:ext cx="2988720" cy="550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pl-PL" sz="2600" spc="-1" strike="noStrike">
                <a:solidFill>
                  <a:srgbClr val="0066b3"/>
                </a:solidFill>
                <a:latin typeface="Comic Sans MS"/>
                <a:ea typeface="DejaVu Sans"/>
              </a:rPr>
              <a:t>Rozkład Fermiego</a:t>
            </a:r>
            <a:endParaRPr b="0" lang="pl-PL" sz="2600" spc="-1" strike="noStrike">
              <a:latin typeface="Arial"/>
            </a:endParaRPr>
          </a:p>
        </p:txBody>
      </p:sp>
      <p:pic>
        <p:nvPicPr>
          <p:cNvPr id="163" name="" descr=""/>
          <p:cNvPicPr/>
          <p:nvPr/>
        </p:nvPicPr>
        <p:blipFill>
          <a:blip r:embed="rId1"/>
          <a:stretch/>
        </p:blipFill>
        <p:spPr>
          <a:xfrm>
            <a:off x="1407960" y="558360"/>
            <a:ext cx="7231320" cy="5036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3" dur="indefinite" restart="never" nodeType="tmRoot">
          <p:childTnLst>
            <p:seq>
              <p:cTn id="6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CustomShape 1"/>
          <p:cNvSpPr/>
          <p:nvPr/>
        </p:nvSpPr>
        <p:spPr>
          <a:xfrm>
            <a:off x="504000" y="81000"/>
            <a:ext cx="9064800" cy="417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lang="pl-PL" sz="2400" spc="-1" strike="noStrike">
                <a:solidFill>
                  <a:srgbClr val="000080"/>
                </a:solidFill>
                <a:latin typeface="Comic Sans MS"/>
                <a:ea typeface="DejaVu Sans"/>
              </a:rPr>
              <a:t>I.1.   Całkowanie metodą Monte Carlo („na chybił trafił”)</a:t>
            </a:r>
            <a:endParaRPr b="0" lang="pl-PL" sz="2400" spc="-1" strike="noStrike">
              <a:latin typeface="Arial"/>
            </a:endParaRPr>
          </a:p>
        </p:txBody>
      </p:sp>
      <p:pic>
        <p:nvPicPr>
          <p:cNvPr id="85" name="" descr=""/>
          <p:cNvPicPr/>
          <p:nvPr/>
        </p:nvPicPr>
        <p:blipFill>
          <a:blip r:embed="rId1"/>
          <a:stretch/>
        </p:blipFill>
        <p:spPr>
          <a:xfrm>
            <a:off x="216000" y="591480"/>
            <a:ext cx="4373280" cy="5036400"/>
          </a:xfrm>
          <a:prstGeom prst="rect">
            <a:avLst/>
          </a:prstGeom>
          <a:ln>
            <a:noFill/>
          </a:ln>
        </p:spPr>
      </p:pic>
      <p:pic>
        <p:nvPicPr>
          <p:cNvPr id="86" name="" descr=""/>
          <p:cNvPicPr/>
          <p:nvPr/>
        </p:nvPicPr>
        <p:blipFill>
          <a:blip r:embed="rId2"/>
          <a:stretch/>
        </p:blipFill>
        <p:spPr>
          <a:xfrm>
            <a:off x="4788000" y="619200"/>
            <a:ext cx="5114880" cy="2979720"/>
          </a:xfrm>
          <a:prstGeom prst="rect">
            <a:avLst/>
          </a:prstGeom>
          <a:ln>
            <a:noFill/>
          </a:ln>
        </p:spPr>
      </p:pic>
      <p:sp>
        <p:nvSpPr>
          <p:cNvPr id="87" name="CustomShape 2"/>
          <p:cNvSpPr/>
          <p:nvPr/>
        </p:nvSpPr>
        <p:spPr>
          <a:xfrm>
            <a:off x="4824000" y="3816000"/>
            <a:ext cx="5009400" cy="135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pl-PL" sz="1800" spc="-1" strike="noStrike">
                <a:solidFill>
                  <a:srgbClr val="000000"/>
                </a:solidFill>
                <a:latin typeface="Comic Sans MS"/>
                <a:ea typeface="DejaVu Sans"/>
              </a:rPr>
              <a:t>ZASADNICZE WNIOSKI: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l-PL" sz="1800" spc="-1" strike="noStrike">
                <a:solidFill>
                  <a:srgbClr val="ed1c24"/>
                </a:solidFill>
                <a:latin typeface="Comic Sans MS"/>
                <a:ea typeface="DejaVu Sans"/>
              </a:rPr>
              <a:t>Postulat Pascala-Bernoulliego-Laplace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l-PL" sz="1800" spc="-1" strike="noStrike">
                <a:solidFill>
                  <a:srgbClr val="ed1c24"/>
                </a:solidFill>
                <a:latin typeface="Comic Sans MS"/>
                <a:ea typeface="DejaVu Sans"/>
              </a:rPr>
              <a:t>fundamentem całej probabilistyki.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l-PL" sz="1800" spc="-1" strike="noStrike">
                <a:solidFill>
                  <a:srgbClr val="003d73"/>
                </a:solidFill>
                <a:latin typeface="Comic Sans MS"/>
                <a:ea typeface="DejaVu Sans"/>
              </a:rPr>
              <a:t>Prawo Wielkich Liczb Bernoulliego podstawą klasycznej (kanonicznej) probabilistyki.</a:t>
            </a:r>
            <a:endParaRPr b="0" lang="pl-PL" sz="1800" spc="-1" strike="noStrike">
              <a:latin typeface="Arial"/>
            </a:endParaRPr>
          </a:p>
        </p:txBody>
      </p:sp>
    </p:spTree>
  </p:cSld>
  <p:timing>
    <p:tnLst>
      <p:par>
        <p:cTn id="7" dur="indefinite" restart="never" nodeType="tmRoot">
          <p:childTnLst>
            <p:seq>
              <p:cTn id="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1"/>
          <p:cNvSpPr/>
          <p:nvPr/>
        </p:nvSpPr>
        <p:spPr>
          <a:xfrm>
            <a:off x="504000" y="134640"/>
            <a:ext cx="9064800" cy="45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2600" spc="-1" strike="noStrike">
                <a:solidFill>
                  <a:srgbClr val="454fa1"/>
                </a:solidFill>
                <a:latin typeface="Comic Sans MS"/>
                <a:ea typeface="DejaVu Sans"/>
              </a:rPr>
              <a:t>I.2. Kostki Pascala (applet): rozróżnialne </a:t>
            </a:r>
            <a:endParaRPr b="0" lang="pl-PL" sz="2600" spc="-1" strike="noStrike">
              <a:latin typeface="Arial"/>
            </a:endParaRPr>
          </a:p>
        </p:txBody>
      </p:sp>
      <p:pic>
        <p:nvPicPr>
          <p:cNvPr id="89" name="" descr=""/>
          <p:cNvPicPr/>
          <p:nvPr/>
        </p:nvPicPr>
        <p:blipFill>
          <a:blip r:embed="rId1"/>
          <a:stretch/>
        </p:blipFill>
        <p:spPr>
          <a:xfrm>
            <a:off x="102960" y="864000"/>
            <a:ext cx="5868720" cy="4639680"/>
          </a:xfrm>
          <a:prstGeom prst="rect">
            <a:avLst/>
          </a:prstGeom>
          <a:ln>
            <a:noFill/>
          </a:ln>
        </p:spPr>
      </p:pic>
      <p:pic>
        <p:nvPicPr>
          <p:cNvPr id="90" name="" descr=""/>
          <p:cNvPicPr/>
          <p:nvPr/>
        </p:nvPicPr>
        <p:blipFill>
          <a:blip r:embed="rId2"/>
          <a:stretch/>
        </p:blipFill>
        <p:spPr>
          <a:xfrm>
            <a:off x="6050520" y="864000"/>
            <a:ext cx="3966840" cy="46047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" dur="indefinite" restart="never" nodeType="tmRoot">
          <p:childTnLst>
            <p:seq>
              <p:cTn id="1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CustomShape 1"/>
          <p:cNvSpPr/>
          <p:nvPr/>
        </p:nvSpPr>
        <p:spPr>
          <a:xfrm>
            <a:off x="576000" y="504000"/>
            <a:ext cx="8419680" cy="54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pl-PL" sz="2600" spc="-1" strike="noStrike">
                <a:solidFill>
                  <a:srgbClr val="454fa1"/>
                </a:solidFill>
                <a:latin typeface="Comic Sans MS"/>
                <a:ea typeface="DejaVu Sans"/>
              </a:rPr>
              <a:t>      </a:t>
            </a:r>
            <a:r>
              <a:rPr b="1" lang="pl-PL" sz="2600" spc="-1" strike="noStrike">
                <a:solidFill>
                  <a:srgbClr val="454fa1"/>
                </a:solidFill>
                <a:latin typeface="Comic Sans MS"/>
                <a:ea typeface="DejaVu Sans"/>
              </a:rPr>
              <a:t>I.2. Kostki Pascala (applet): nierozróżnialne</a:t>
            </a:r>
            <a:endParaRPr b="0" lang="pl-PL" sz="2600" spc="-1" strike="noStrike">
              <a:latin typeface="Arial"/>
            </a:endParaRPr>
          </a:p>
        </p:txBody>
      </p:sp>
      <p:pic>
        <p:nvPicPr>
          <p:cNvPr id="92" name="" descr=""/>
          <p:cNvPicPr/>
          <p:nvPr/>
        </p:nvPicPr>
        <p:blipFill>
          <a:blip r:embed="rId1"/>
          <a:stretch/>
        </p:blipFill>
        <p:spPr>
          <a:xfrm>
            <a:off x="26640" y="1476000"/>
            <a:ext cx="5347080" cy="3812040"/>
          </a:xfrm>
          <a:prstGeom prst="rect">
            <a:avLst/>
          </a:prstGeom>
          <a:ln>
            <a:noFill/>
          </a:ln>
        </p:spPr>
      </p:pic>
      <p:pic>
        <p:nvPicPr>
          <p:cNvPr id="93" name="" descr=""/>
          <p:cNvPicPr/>
          <p:nvPr/>
        </p:nvPicPr>
        <p:blipFill>
          <a:blip r:embed="rId2"/>
          <a:stretch/>
        </p:blipFill>
        <p:spPr>
          <a:xfrm>
            <a:off x="5544000" y="1224000"/>
            <a:ext cx="4448160" cy="41353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" dur="indefinite" restart="never" nodeType="tmRoot">
          <p:childTnLst>
            <p:seq>
              <p:cTn id="1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CustomShape 1"/>
          <p:cNvSpPr/>
          <p:nvPr/>
        </p:nvSpPr>
        <p:spPr>
          <a:xfrm>
            <a:off x="1415880" y="73080"/>
            <a:ext cx="7258320" cy="54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pl-PL" sz="2600" spc="-1" strike="noStrike">
                <a:solidFill>
                  <a:srgbClr val="454fa1"/>
                </a:solidFill>
                <a:latin typeface="Comic Sans MS"/>
                <a:ea typeface="DejaVu Sans"/>
              </a:rPr>
              <a:t>I.2. Kostki Pascala (applet): nierozróżnialne</a:t>
            </a:r>
            <a:endParaRPr b="0" lang="pl-PL" sz="2600" spc="-1" strike="noStrike">
              <a:latin typeface="Arial"/>
            </a:endParaRPr>
          </a:p>
        </p:txBody>
      </p:sp>
      <p:pic>
        <p:nvPicPr>
          <p:cNvPr id="95" name="" descr=""/>
          <p:cNvPicPr/>
          <p:nvPr/>
        </p:nvPicPr>
        <p:blipFill>
          <a:blip r:embed="rId1"/>
          <a:stretch/>
        </p:blipFill>
        <p:spPr>
          <a:xfrm>
            <a:off x="1585440" y="645480"/>
            <a:ext cx="6907680" cy="49341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" dur="indefinite" restart="never" nodeType="tmRoot">
          <p:childTnLst>
            <p:seq>
              <p:cTn id="1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CustomShape 1"/>
          <p:cNvSpPr/>
          <p:nvPr/>
        </p:nvSpPr>
        <p:spPr>
          <a:xfrm>
            <a:off x="648360" y="26640"/>
            <a:ext cx="9064800" cy="45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lang="pl-PL" sz="2600" spc="-1" strike="noStrike">
                <a:solidFill>
                  <a:srgbClr val="003d73"/>
                </a:solidFill>
                <a:latin typeface="Comic Sans MS"/>
                <a:ea typeface="DejaVu Sans"/>
              </a:rPr>
              <a:t>Kwantowy kryzys tożsamości: symulacja klasyczna</a:t>
            </a:r>
            <a:r>
              <a:rPr b="1" lang="pl-PL" sz="2600" spc="-1" strike="noStrike">
                <a:solidFill>
                  <a:srgbClr val="0066b3"/>
                </a:solidFill>
                <a:latin typeface="Arial"/>
                <a:ea typeface="DejaVu Sans"/>
              </a:rPr>
              <a:t> </a:t>
            </a:r>
            <a:endParaRPr b="0" lang="pl-PL" sz="2600" spc="-1" strike="noStrike">
              <a:latin typeface="Arial"/>
            </a:endParaRPr>
          </a:p>
        </p:txBody>
      </p:sp>
      <p:pic>
        <p:nvPicPr>
          <p:cNvPr id="97" name="" descr=""/>
          <p:cNvPicPr/>
          <p:nvPr/>
        </p:nvPicPr>
        <p:blipFill>
          <a:blip r:embed="rId1"/>
          <a:stretch/>
        </p:blipFill>
        <p:spPr>
          <a:xfrm>
            <a:off x="174600" y="612000"/>
            <a:ext cx="6110640" cy="4961160"/>
          </a:xfrm>
          <a:prstGeom prst="rect">
            <a:avLst/>
          </a:prstGeom>
          <a:ln>
            <a:noFill/>
          </a:ln>
        </p:spPr>
      </p:pic>
      <p:pic>
        <p:nvPicPr>
          <p:cNvPr id="98" name="" descr=""/>
          <p:cNvPicPr/>
          <p:nvPr/>
        </p:nvPicPr>
        <p:blipFill>
          <a:blip r:embed="rId2"/>
          <a:stretch/>
        </p:blipFill>
        <p:spPr>
          <a:xfrm>
            <a:off x="6571440" y="581400"/>
            <a:ext cx="2961720" cy="5006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" dur="indefinite" restart="never" nodeType="tmRoot">
          <p:childTnLst>
            <p:seq>
              <p:cTn id="1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CustomShape 1"/>
          <p:cNvSpPr/>
          <p:nvPr/>
        </p:nvSpPr>
        <p:spPr>
          <a:xfrm>
            <a:off x="504000" y="98640"/>
            <a:ext cx="9064800" cy="45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lang="pl-PL" sz="2600" spc="-1" strike="noStrike">
                <a:solidFill>
                  <a:srgbClr val="003d73"/>
                </a:solidFill>
                <a:latin typeface="Comic Sans MS"/>
                <a:ea typeface="DejaVu Sans"/>
              </a:rPr>
              <a:t>Kwantowy kryzys tożsamości: symulacja klasyczna</a:t>
            </a:r>
            <a:r>
              <a:rPr b="1" lang="pl-PL" sz="2600" spc="-1" strike="noStrike">
                <a:solidFill>
                  <a:srgbClr val="0066b3"/>
                </a:solidFill>
                <a:latin typeface="Arial"/>
                <a:ea typeface="DejaVu Sans"/>
              </a:rPr>
              <a:t> </a:t>
            </a:r>
            <a:endParaRPr b="0" lang="pl-PL" sz="2600" spc="-1" strike="noStrike">
              <a:latin typeface="Arial"/>
            </a:endParaRPr>
          </a:p>
        </p:txBody>
      </p:sp>
      <p:pic>
        <p:nvPicPr>
          <p:cNvPr id="100" name="" descr=""/>
          <p:cNvPicPr/>
          <p:nvPr/>
        </p:nvPicPr>
        <p:blipFill>
          <a:blip r:embed="rId1"/>
          <a:stretch/>
        </p:blipFill>
        <p:spPr>
          <a:xfrm>
            <a:off x="648000" y="648000"/>
            <a:ext cx="3896280" cy="4969800"/>
          </a:xfrm>
          <a:prstGeom prst="rect">
            <a:avLst/>
          </a:prstGeom>
          <a:ln>
            <a:noFill/>
          </a:ln>
        </p:spPr>
      </p:pic>
      <p:pic>
        <p:nvPicPr>
          <p:cNvPr id="101" name="" descr=""/>
          <p:cNvPicPr/>
          <p:nvPr/>
        </p:nvPicPr>
        <p:blipFill>
          <a:blip r:embed="rId2"/>
          <a:stretch/>
        </p:blipFill>
        <p:spPr>
          <a:xfrm>
            <a:off x="4711320" y="1152000"/>
            <a:ext cx="5311440" cy="4040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7" dur="indefinite" restart="never" nodeType="tmRoot">
          <p:childTnLst>
            <p:seq>
              <p:cTn id="1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1384</TotalTime>
  <Application>LibreOffice/6.0.7.3$Linux_X86_64 LibreOffice_project/00m0$Build-3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2019-10-04T19:31:38Z</dcterms:created>
  <dc:creator/>
  <dc:description/>
  <dc:language>pl-PL</dc:language>
  <cp:lastModifiedBy/>
  <dcterms:modified xsi:type="dcterms:W3CDTF">2019-11-07T10:00:11Z</dcterms:modified>
  <cp:revision>102</cp:revision>
  <dc:subject/>
  <dc:title/>
</cp:coreProperties>
</file>