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6.png" ContentType="image/png"/>
  <Override PartName="/ppt/media/image5.png" ContentType="image/png"/>
  <Override PartName="/ppt/media/image4.png" ContentType="image/png"/>
  <Override PartName="/ppt/media/image3.png" ContentType="image/png"/>
  <Override PartName="/ppt/media/image1.png" ContentType="image/png"/>
  <Override PartName="/ppt/media/image2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36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2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20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5.png" ContentType="image/png"/>
  <Override PartName="/ppt/media/image16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_rels/slide29.xml.rels" ContentType="application/vnd.openxmlformats-package.relationships+xml"/>
  <Override PartName="/ppt/slides/_rels/slide28.xml.rels" ContentType="application/vnd.openxmlformats-package.relationships+xml"/>
  <Override PartName="/ppt/slides/_rels/slide32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30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504000" y="102240"/>
            <a:ext cx="9066600" cy="176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0000cc"/>
                </a:solidFill>
                <a:latin typeface="Comic Sans MS"/>
                <a:ea typeface="DejaVu Sans"/>
              </a:rPr>
              <a:t>Niegaussowskie procesy stochastyczne w naukach przyrodniczych z elementami ekono- i socjofizyki</a:t>
            </a:r>
            <a:br/>
            <a:r>
              <a:rPr b="1" lang="pl-PL" sz="2200" spc="-1" strike="noStrike">
                <a:solidFill>
                  <a:srgbClr val="2b511a"/>
                </a:solidFill>
                <a:latin typeface="Comic Sans MS"/>
                <a:ea typeface="DejaVu Sans"/>
              </a:rPr>
              <a:t>Wykłady (2godz./tydz.): Ryszard Kutner</a:t>
            </a:r>
            <a:br/>
            <a:r>
              <a:rPr b="1" lang="pl-PL" sz="2200" spc="-1" strike="noStrike">
                <a:solidFill>
                  <a:srgbClr val="2b511a"/>
                </a:solidFill>
                <a:latin typeface="Comic Sans MS"/>
                <a:ea typeface="DejaVu Sans"/>
              </a:rPr>
              <a:t>Ćwiczenia (2godz./tydz.): Jarosław Klamut</a:t>
            </a:r>
            <a:r>
              <a:rPr b="1" lang="pl-PL" sz="2600" spc="-1" strike="noStrike">
                <a:solidFill>
                  <a:srgbClr val="2b511a"/>
                </a:solidFill>
                <a:latin typeface="Comic Sans MS"/>
                <a:ea typeface="DejaVu Sans"/>
              </a:rPr>
              <a:t> 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504000" y="1872720"/>
            <a:ext cx="9066600" cy="34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CustomShape 3"/>
          <p:cNvSpPr/>
          <p:nvPr/>
        </p:nvSpPr>
        <p:spPr>
          <a:xfrm>
            <a:off x="576000" y="1753200"/>
            <a:ext cx="8850960" cy="178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2200" spc="-1" strike="noStrike">
                <a:solidFill>
                  <a:srgbClr val="ef413d"/>
                </a:solidFill>
                <a:latin typeface="Arial"/>
                <a:ea typeface="DejaVu Sans"/>
              </a:rPr>
              <a:t>Plan Ramowy Wykładów  6 - 10</a:t>
            </a: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ed1c24"/>
                </a:solidFill>
                <a:latin typeface="Arial"/>
                <a:ea typeface="DejaVu Sans"/>
              </a:rPr>
              <a:t>7)  Dyfuzja anomalna</a:t>
            </a:r>
            <a:endParaRPr b="0" lang="pl-PL" sz="22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200" spc="-1" strike="noStrike">
                <a:solidFill>
                  <a:srgbClr val="0066b3"/>
                </a:solidFill>
                <a:latin typeface="Arial"/>
                <a:ea typeface="DejaVu Sans"/>
              </a:rPr>
              <a:t>   </a:t>
            </a:r>
            <a:r>
              <a:rPr b="1" lang="pl-PL" sz="2200" spc="-1" strike="noStrike">
                <a:solidFill>
                  <a:srgbClr val="0066b3"/>
                </a:solidFill>
                <a:latin typeface="Arial"/>
                <a:ea typeface="DejaVu Sans"/>
              </a:rPr>
              <a:t>Definicja</a:t>
            </a:r>
            <a:endParaRPr b="0" lang="pl-PL" sz="22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200" spc="-1" strike="noStrike">
                <a:solidFill>
                  <a:srgbClr val="0066b3"/>
                </a:solidFill>
                <a:latin typeface="Arial"/>
                <a:ea typeface="DejaVu Sans"/>
              </a:rPr>
              <a:t>   </a:t>
            </a:r>
            <a:r>
              <a:rPr b="1" lang="pl-PL" sz="2200" spc="-1" strike="noStrike">
                <a:solidFill>
                  <a:srgbClr val="006d6f"/>
                </a:solidFill>
                <a:latin typeface="Arial"/>
                <a:ea typeface="DejaVu Sans"/>
              </a:rPr>
              <a:t>Wariancja vs autokorelacja, stacjonarnośc vs </a:t>
            </a:r>
            <a:endParaRPr b="0" lang="pl-PL" sz="22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200" spc="-1" strike="noStrike">
                <a:solidFill>
                  <a:srgbClr val="006d6f"/>
                </a:solidFill>
                <a:latin typeface="Arial"/>
                <a:ea typeface="DejaVu Sans"/>
              </a:rPr>
              <a:t>    </a:t>
            </a:r>
            <a:r>
              <a:rPr b="1" lang="pl-PL" sz="2200" spc="-1" strike="noStrike">
                <a:solidFill>
                  <a:srgbClr val="006d6f"/>
                </a:solidFill>
                <a:latin typeface="Arial"/>
                <a:ea typeface="DejaVu Sans"/>
              </a:rPr>
              <a:t>niestacjonarność</a:t>
            </a:r>
            <a:endParaRPr b="0" lang="pl-PL" sz="22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200" spc="-1" strike="noStrike">
                <a:solidFill>
                  <a:srgbClr val="0066b3"/>
                </a:solidFill>
                <a:latin typeface="Arial"/>
                <a:ea typeface="DejaVu Sans"/>
              </a:rPr>
              <a:t>   </a:t>
            </a:r>
            <a:r>
              <a:rPr b="1" lang="pl-PL" sz="2200" spc="-1" strike="noStrike">
                <a:solidFill>
                  <a:srgbClr val="94070a"/>
                </a:solidFill>
                <a:latin typeface="Arial"/>
                <a:ea typeface="DejaVu Sans"/>
              </a:rPr>
              <a:t>Szum procesu i jego autokorelacja</a:t>
            </a:r>
            <a:endParaRPr b="0" lang="pl-PL" sz="22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200" spc="-1" strike="noStrike">
                <a:solidFill>
                  <a:srgbClr val="0066b3"/>
                </a:solidFill>
                <a:latin typeface="Arial"/>
                <a:ea typeface="DejaVu Sans"/>
              </a:rPr>
              <a:t>   </a:t>
            </a:r>
            <a:r>
              <a:rPr b="1" lang="pl-PL" sz="2200" spc="-1" strike="noStrike">
                <a:solidFill>
                  <a:srgbClr val="0066b3"/>
                </a:solidFill>
                <a:latin typeface="Arial"/>
                <a:ea typeface="DejaVu Sans"/>
              </a:rPr>
              <a:t>Widmo mocy: biały szum, szum kolorowy 1/f</a:t>
            </a:r>
            <a:endParaRPr b="0" lang="pl-PL" sz="22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200" spc="-1" strike="noStrike">
                <a:solidFill>
                  <a:srgbClr val="0066b3"/>
                </a:solidFill>
                <a:latin typeface="Arial"/>
                <a:ea typeface="DejaVu Sans"/>
              </a:rPr>
              <a:t>   </a:t>
            </a:r>
            <a:r>
              <a:rPr b="1" lang="pl-PL" sz="2200" spc="-1" strike="noStrike">
                <a:solidFill>
                  <a:srgbClr val="ed1c24"/>
                </a:solidFill>
                <a:latin typeface="Arial"/>
                <a:ea typeface="DejaVu Sans"/>
              </a:rPr>
              <a:t>Rola wykładnika Hursta: klasyfikacja błądzeń losowych,          </a:t>
            </a:r>
            <a:endParaRPr b="0" lang="pl-PL" sz="22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200" spc="-1" strike="noStrike">
                <a:solidFill>
                  <a:srgbClr val="ed1c24"/>
                </a:solidFill>
                <a:latin typeface="Arial"/>
                <a:ea typeface="DejaVu Sans"/>
              </a:rPr>
              <a:t>    </a:t>
            </a:r>
            <a:r>
              <a:rPr b="1" lang="pl-PL" sz="2200" spc="-1" strike="noStrike">
                <a:solidFill>
                  <a:srgbClr val="ed1c24"/>
                </a:solidFill>
                <a:latin typeface="Arial"/>
                <a:ea typeface="DejaVu Sans"/>
              </a:rPr>
              <a:t>miara ryzyka</a:t>
            </a:r>
            <a:endParaRPr b="0" lang="pl-PL" sz="22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400" spc="-1" strike="noStrike">
                <a:solidFill>
                  <a:srgbClr val="0066b3"/>
                </a:solidFill>
                <a:latin typeface="Arial"/>
                <a:ea typeface="DejaVu Sans"/>
              </a:rPr>
              <a:t>   </a:t>
            </a:r>
            <a:r>
              <a:rPr b="1" lang="pl-PL" sz="2400" spc="-1" strike="noStrike">
                <a:solidFill>
                  <a:srgbClr val="0066b3"/>
                </a:solidFill>
                <a:latin typeface="Arial"/>
                <a:ea typeface="DejaVu Sans"/>
              </a:rPr>
              <a:t>Symulacje procesów anomalnych i skorelowanych</a:t>
            </a:r>
            <a:endParaRPr b="0" lang="pl-PL" sz="24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400" spc="-1" strike="noStrike">
                <a:solidFill>
                  <a:srgbClr val="0066b3"/>
                </a:solidFill>
                <a:latin typeface="Arial"/>
                <a:ea typeface="DejaVu Sans"/>
              </a:rPr>
              <a:t>   </a:t>
            </a:r>
            <a:r>
              <a:rPr b="1" lang="pl-PL" sz="2400" spc="-1" strike="noStrike">
                <a:solidFill>
                  <a:srgbClr val="94070a"/>
                </a:solidFill>
                <a:latin typeface="Arial"/>
                <a:ea typeface="DejaVu Sans"/>
              </a:rPr>
              <a:t>Wymiar fraktalny szeregu czasowego</a:t>
            </a:r>
            <a:endParaRPr b="0" lang="pl-PL" sz="24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72000" y="16920"/>
            <a:ext cx="993096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ed1c24"/>
                </a:solidFill>
                <a:latin typeface="Comic Sans MS"/>
                <a:ea typeface="DejaVu Sans"/>
              </a:rPr>
              <a:t>7) Dyfuzja anomalna: autokorelacja szumu</a:t>
            </a:r>
            <a:br/>
            <a:r>
              <a:rPr b="1" lang="pl-PL" sz="2400" spc="-1" strike="noStrike">
                <a:solidFill>
                  <a:srgbClr val="0066b3"/>
                </a:solidFill>
                <a:latin typeface="Comic Sans MS"/>
                <a:ea typeface="DejaVu Sans"/>
              </a:rPr>
              <a:t>”Symulacje komputerowe procesow singularnych”</a:t>
            </a:r>
            <a:r>
              <a:rPr b="1" lang="pl-PL" sz="2400" spc="-1" strike="noStrike">
                <a:solidFill>
                  <a:srgbClr val="ed1c24"/>
                </a:solidFill>
                <a:latin typeface="Comic Sans MS"/>
                <a:ea typeface="DejaVu Sans"/>
              </a:rPr>
              <a:t> </a:t>
            </a:r>
            <a:r>
              <a:rPr b="1" lang="pl-PL" sz="2400" spc="-1" strike="noStrike">
                <a:solidFill>
                  <a:srgbClr val="0066b3"/>
                </a:solidFill>
                <a:latin typeface="Comic Sans MS"/>
                <a:ea typeface="DejaVu Sans"/>
              </a:rPr>
              <a:t>- skrypt RK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36000" y="1440000"/>
            <a:ext cx="4714920" cy="419184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102" name="Formula 2"/>
              <p:cNvSpPr txBox="1"/>
              <p:nvPr/>
            </p:nvSpPr>
            <p:spPr>
              <a:xfrm>
                <a:off x="3652200" y="972000"/>
                <a:ext cx="4064760" cy="3560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sSup>
                          <m:e>
                            <m:d>
                              <m:dPr>
                                <m:begChr m:val="["/>
                                <m:endChr m:val="]"/>
                              </m:dPr>
                              <m:e>
                                <m:r>
                                  <m:t xml:space="preserve">X</m:t>
                                </m:r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t</m:t>
                                        </m:r>
                                      </m:e>
                                      <m:sub>
                                        <m:r>
                                          <m:t xml:space="preserve"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t xml:space="preserve">−</m:t>
                                </m:r>
                                <m:r>
                                  <m:t xml:space="preserve">X</m:t>
                                </m:r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t</m:t>
                                        </m:r>
                                      </m:e>
                                      <m:sub>
                                        <m:r>
                                          <m:t xml:space="preserve"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e>
                    </m:d>
                    <m:r>
                      <m:t xml:space="preserve">∝</m:t>
                    </m:r>
                    <m:sSup>
                      <m:e>
                        <m:d>
                          <m:dPr>
                            <m:begChr m:val="|"/>
                            <m:endChr m:val="|"/>
                          </m:dPr>
                          <m:e>
                            <m:sSub>
                              <m:e>
                                <m:r>
                                  <m:t xml:space="preserve">t</m:t>
                                </m:r>
                              </m:e>
                              <m:sub>
                                <m:r>
                                  <m:t xml:space="preserve">2</m:t>
                                </m:r>
                              </m:sub>
                            </m:sSub>
                            <m:r>
                              <m:t xml:space="preserve">−</m:t>
                            </m:r>
                            <m:sSub>
                              <m:e>
                                <m:r>
                                  <m:t xml:space="preserve">t</m:t>
                                </m:r>
                              </m:e>
                              <m:sub>
                                <m:r>
                                  <m:t xml:space="preserve"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t xml:space="preserve">η</m:t>
                        </m:r>
                      </m:sup>
                    </m:sSup>
                    <m:r>
                      <m:t xml:space="preserve">;</m:t>
                    </m:r>
                    <m:r>
                      <m:t xml:space="preserve">η</m:t>
                    </m:r>
                    <m:r>
                      <m:t xml:space="preserve">=</m:t>
                    </m:r>
                    <m:r>
                      <m:t xml:space="preserve">2</m:t>
                    </m:r>
                    <m:r>
                      <m:t xml:space="preserve">H</m:t>
                    </m:r>
                  </m:oMath>
                </a14:m>
              </a:p>
            </p:txBody>
          </p:sp>
        </mc:Choice>
        <mc:Fallback/>
      </mc:AlternateContent>
      <p:pic>
        <p:nvPicPr>
          <p:cNvPr id="103" name="" descr=""/>
          <p:cNvPicPr/>
          <p:nvPr/>
        </p:nvPicPr>
        <p:blipFill>
          <a:blip r:embed="rId2"/>
          <a:stretch/>
        </p:blipFill>
        <p:spPr>
          <a:xfrm>
            <a:off x="4748040" y="1476000"/>
            <a:ext cx="5294880" cy="4097880"/>
          </a:xfrm>
          <a:prstGeom prst="rect">
            <a:avLst/>
          </a:prstGeom>
          <a:ln>
            <a:noFill/>
          </a:ln>
        </p:spPr>
      </p:pic>
      <p:sp>
        <p:nvSpPr>
          <p:cNvPr id="104" name="CustomShape 3"/>
          <p:cNvSpPr/>
          <p:nvPr/>
        </p:nvSpPr>
        <p:spPr>
          <a:xfrm>
            <a:off x="6804000" y="1764000"/>
            <a:ext cx="213948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Coca Cola  (H=1/2)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05" name="CustomShape 4"/>
          <p:cNvSpPr/>
          <p:nvPr/>
        </p:nvSpPr>
        <p:spPr>
          <a:xfrm>
            <a:off x="6480000" y="2196000"/>
            <a:ext cx="305568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R.N. Mantegna, H.E. Stanley: </a:t>
            </a:r>
            <a:endParaRPr b="0" lang="pl-PL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An Introduction to Econophysics ...”</a:t>
            </a:r>
            <a:endParaRPr b="0" lang="pl-PL" sz="1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06" name="Formula 5"/>
              <p:cNvSpPr txBox="1"/>
              <p:nvPr/>
            </p:nvSpPr>
            <p:spPr>
              <a:xfrm>
                <a:off x="6912000" y="2808000"/>
                <a:ext cx="1897200" cy="6112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R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τ</m:t>
                        </m:r>
                      </m:e>
                    </m:d>
                    <m:r>
                      <m:t xml:space="preserve">=</m:t>
                    </m:r>
                    <m:f>
                      <m:num>
                        <m:d>
                          <m:dPr>
                            <m:begChr m:val="⟨"/>
                            <m:endChr m:val="⟩"/>
                          </m:dPr>
                          <m:e>
                            <m:r>
                              <m:t xml:space="preserve">v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0</m:t>
                                </m:r>
                              </m:e>
                            </m:d>
                            <m:r>
                              <m:t xml:space="preserve">⋅</m:t>
                            </m:r>
                            <m:r>
                              <m:t xml:space="preserve">v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τ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m:t xml:space="preserve">v</m:t>
                        </m:r>
                        <m:sSup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0</m:t>
                                </m:r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den>
                    </m:f>
                  </m:oMath>
                </a14:m>
              </a:p>
            </p:txBody>
          </p:sp>
        </mc:Choice>
        <mc:Fallback/>
      </mc:AlternateContent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504000" y="117360"/>
            <a:ext cx="9066600" cy="49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ed1c24"/>
                </a:solidFill>
                <a:latin typeface="Comic Sans MS"/>
                <a:ea typeface="DejaVu Sans"/>
              </a:rPr>
              <a:t>7) Dyfuzja anomalna: </a:t>
            </a:r>
            <a:r>
              <a:rPr b="1" lang="pl-PL" sz="2800" spc="-1" strike="noStrike">
                <a:solidFill>
                  <a:srgbClr val="00508f"/>
                </a:solidFill>
                <a:latin typeface="Comic Sans MS"/>
                <a:ea typeface="DejaVu Sans"/>
              </a:rPr>
              <a:t>widmo mocy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1479960" y="693720"/>
            <a:ext cx="7155000" cy="492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144000" y="108000"/>
            <a:ext cx="9862560" cy="4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0d1f63"/>
                </a:solidFill>
                <a:latin typeface="Arial"/>
                <a:ea typeface="DejaVu Sans"/>
              </a:rPr>
              <a:t>Wykładnik Hursta H=1/2 (ruch Browna) vs. stylizowane fakty empiryczne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604080" y="1283040"/>
            <a:ext cx="4002480" cy="408816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111" name="Formula 2"/>
              <p:cNvSpPr txBox="1"/>
              <p:nvPr/>
            </p:nvSpPr>
            <p:spPr>
              <a:xfrm>
                <a:off x="1428480" y="476640"/>
                <a:ext cx="7371720" cy="551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sSup>
                          <m:e>
                            <m:d>
                              <m:dPr>
                                <m:begChr m:val="["/>
                                <m:endChr m:val="]"/>
                              </m:dPr>
                              <m:e>
                                <m:r>
                                  <m:t xml:space="preserve">X</m:t>
                                </m:r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t</m:t>
                                        </m:r>
                                      </m:e>
                                      <m:sub>
                                        <m:r>
                                          <m:t xml:space="preserve"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t xml:space="preserve">−</m:t>
                                </m:r>
                                <m:r>
                                  <m:t xml:space="preserve">X</m:t>
                                </m:r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t</m:t>
                                        </m:r>
                                      </m:e>
                                      <m:sub>
                                        <m:r>
                                          <m:t xml:space="preserve"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e>
                    </m:d>
                    <m:r>
                      <m:t xml:space="preserve">∝</m:t>
                    </m:r>
                    <m:sSup>
                      <m:e>
                        <m:d>
                          <m:dPr>
                            <m:begChr m:val="("/>
                            <m:endChr m:val=")"/>
                          </m:dPr>
                          <m:e>
                            <m:sSub>
                              <m:e>
                                <m:r>
                                  <m:t xml:space="preserve">t</m:t>
                                </m:r>
                              </m:e>
                              <m:sub>
                                <m:r>
                                  <m:t xml:space="preserve">2</m:t>
                                </m:r>
                              </m:sub>
                            </m:sSub>
                            <m:r>
                              <m:t xml:space="preserve">−</m:t>
                            </m:r>
                            <m:sSub>
                              <m:e>
                                <m:r>
                                  <m:t xml:space="preserve">t</m:t>
                                </m:r>
                              </m:e>
                              <m:sub>
                                <m:r>
                                  <m:t xml:space="preserve"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t xml:space="preserve">2</m:t>
                        </m:r>
                        <m:r>
                          <m:t xml:space="preserve">H</m:t>
                        </m:r>
                      </m:sup>
                    </m:sSup>
                    <m:r>
                      <m:t xml:space="preserve">+</m:t>
                    </m:r>
                    <m:r>
                      <m:t xml:space="preserve">A</m:t>
                    </m:r>
                    <m:r>
                      <m:t xml:space="preserve">⋅</m:t>
                    </m:r>
                    <m:r>
                      <m:t xml:space="preserve">exp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−</m:t>
                        </m:r>
                        <m:f>
                          <m:num>
                            <m:sSub>
                              <m:e>
                                <m:r>
                                  <m:t xml:space="preserve">t</m:t>
                                </m:r>
                              </m:e>
                              <m:sub>
                                <m:r>
                                  <m:t xml:space="preserve">2</m:t>
                                </m:r>
                              </m:sub>
                            </m:sSub>
                            <m:r>
                              <m:t xml:space="preserve">−</m:t>
                            </m:r>
                            <m:sSub>
                              <m:e>
                                <m:r>
                                  <m:t xml:space="preserve">t</m:t>
                                </m:r>
                              </m:e>
                              <m:sub>
                                <m:r>
                                  <m:t xml:space="preserve">1</m:t>
                                </m:r>
                              </m:sub>
                            </m:sSub>
                          </m:num>
                          <m:den>
                            <m:r>
                              <m:t xml:space="preserve">τ</m:t>
                            </m:r>
                          </m:den>
                        </m:f>
                      </m:e>
                    </m:d>
                    <m:r>
                      <m:t xml:space="preserve">,</m:t>
                    </m:r>
                    <m:sSub>
                      <m:e>
                        <m:r>
                          <m:t xml:space="preserve">t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&gt;</m:t>
                    </m:r>
                    <m:sSub>
                      <m:e>
                        <m:r>
                          <m:t xml:space="preserve">t</m:t>
                        </m:r>
                      </m:e>
                      <m:sub>
                        <m:r>
                          <m:t xml:space="preserve">1</m:t>
                        </m:r>
                      </m:sub>
                    </m:sSub>
                    <m:r>
                      <m:t xml:space="preserve">,</m:t>
                    </m:r>
                    <m:r>
                      <m:t xml:space="preserve">τ</m:t>
                    </m:r>
                    <m:r>
                      <m:t xml:space="preserve">&gt;</m:t>
                    </m:r>
                    <m:r>
                      <m:t xml:space="preserve">0</m:t>
                    </m:r>
                    <m:r>
                      <m:t xml:space="preserve">,</m:t>
                    </m:r>
                    <m:r>
                      <m:t xml:space="preserve">H</m:t>
                    </m:r>
                    <m:r>
                      <m:t xml:space="preserve">=</m:t>
                    </m:r>
                    <m:f>
                      <m:fPr>
                        <m:type m:val="lin"/>
                      </m:fPr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2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12" name="Formula 3"/>
              <p:cNvSpPr txBox="1"/>
              <p:nvPr/>
            </p:nvSpPr>
            <p:spPr>
              <a:xfrm>
                <a:off x="1872000" y="1440000"/>
                <a:ext cx="768960" cy="2199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t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−</m:t>
                    </m:r>
                    <m:sSub>
                      <m:e>
                        <m:r>
                          <m:t xml:space="preserve">t</m:t>
                        </m:r>
                      </m:e>
                      <m:sub>
                        <m:r>
                          <m:t xml:space="preserve">1</m:t>
                        </m:r>
                      </m:sub>
                    </m:sSub>
                    <m:r>
                      <m:t xml:space="preserve">≫</m:t>
                    </m:r>
                    <m:r>
                      <m:t xml:space="preserve">τ</m:t>
                    </m:r>
                  </m:oMath>
                </a14:m>
              </a:p>
            </p:txBody>
          </p:sp>
        </mc:Choice>
        <mc:Fallback/>
      </mc:AlternateContent>
      <p:pic>
        <p:nvPicPr>
          <p:cNvPr id="113" name="" descr=""/>
          <p:cNvPicPr/>
          <p:nvPr/>
        </p:nvPicPr>
        <p:blipFill>
          <a:blip r:embed="rId2"/>
          <a:stretch/>
        </p:blipFill>
        <p:spPr>
          <a:xfrm>
            <a:off x="5458320" y="2679120"/>
            <a:ext cx="3972600" cy="2990520"/>
          </a:xfrm>
          <a:prstGeom prst="rect">
            <a:avLst/>
          </a:prstGeom>
          <a:ln>
            <a:noFill/>
          </a:ln>
        </p:spPr>
      </p:pic>
      <p:pic>
        <p:nvPicPr>
          <p:cNvPr id="114" name="" descr=""/>
          <p:cNvPicPr/>
          <p:nvPr/>
        </p:nvPicPr>
        <p:blipFill>
          <a:blip r:embed="rId3"/>
          <a:stretch/>
        </p:blipFill>
        <p:spPr>
          <a:xfrm>
            <a:off x="5724000" y="1116000"/>
            <a:ext cx="3274920" cy="151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158760" y="74880"/>
            <a:ext cx="9774720" cy="40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0d1f63"/>
                </a:solidFill>
                <a:latin typeface="Arial"/>
                <a:ea typeface="DejaVu Sans"/>
              </a:rPr>
              <a:t>Wykładnik Hursta </a:t>
            </a:r>
            <a:r>
              <a:rPr b="1" lang="pl-PL" sz="2200" spc="-1" strike="noStrike">
                <a:solidFill>
                  <a:srgbClr val="ed1c24"/>
                </a:solidFill>
                <a:latin typeface="Arial"/>
                <a:ea typeface="DejaVu Sans"/>
              </a:rPr>
              <a:t>H=1/2</a:t>
            </a:r>
            <a:r>
              <a:rPr b="1" lang="pl-PL" sz="2200" spc="-1" strike="noStrike">
                <a:solidFill>
                  <a:srgbClr val="0d1f63"/>
                </a:solidFill>
                <a:latin typeface="Arial"/>
                <a:ea typeface="DejaVu Sans"/>
              </a:rPr>
              <a:t> (ruch Browna) vs. stylizowane fakty empiryczne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90360" y="936000"/>
            <a:ext cx="4660200" cy="4535280"/>
          </a:xfrm>
          <a:prstGeom prst="rect">
            <a:avLst/>
          </a:prstGeom>
          <a:ln>
            <a:noFill/>
          </a:ln>
        </p:spPr>
      </p:pic>
      <p:pic>
        <p:nvPicPr>
          <p:cNvPr id="117" name="" descr=""/>
          <p:cNvPicPr/>
          <p:nvPr/>
        </p:nvPicPr>
        <p:blipFill>
          <a:blip r:embed="rId2"/>
          <a:stretch/>
        </p:blipFill>
        <p:spPr>
          <a:xfrm>
            <a:off x="4817160" y="936000"/>
            <a:ext cx="5173200" cy="4532040"/>
          </a:xfrm>
          <a:prstGeom prst="rect">
            <a:avLst/>
          </a:prstGeom>
          <a:ln>
            <a:noFill/>
          </a:ln>
        </p:spPr>
      </p:pic>
      <p:sp>
        <p:nvSpPr>
          <p:cNvPr id="118" name="CustomShape 2"/>
          <p:cNvSpPr/>
          <p:nvPr/>
        </p:nvSpPr>
        <p:spPr>
          <a:xfrm>
            <a:off x="2304000" y="535320"/>
            <a:ext cx="5471280" cy="29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R.N. Mantegna, H.E. Stanley: „An Introduction to Econophysics ...”</a:t>
            </a:r>
            <a:endParaRPr b="0" lang="pl-PL" sz="1400" spc="-1" strike="noStrike"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4210560" y="864000"/>
            <a:ext cx="5355360" cy="4750920"/>
          </a:xfrm>
          <a:prstGeom prst="rect">
            <a:avLst/>
          </a:prstGeom>
          <a:ln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144000" y="72000"/>
            <a:ext cx="9862920" cy="43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0d1f63"/>
                </a:solidFill>
                <a:latin typeface="Arial"/>
                <a:ea typeface="DejaVu Sans"/>
              </a:rPr>
              <a:t>Wykładnik Hursta </a:t>
            </a:r>
            <a:r>
              <a:rPr b="1" lang="pl-PL" sz="2200" spc="-1" strike="noStrike">
                <a:solidFill>
                  <a:srgbClr val="ed1c24"/>
                </a:solidFill>
                <a:latin typeface="Arial"/>
                <a:ea typeface="DejaVu Sans"/>
              </a:rPr>
              <a:t>H=1/2</a:t>
            </a:r>
            <a:r>
              <a:rPr b="1" lang="pl-PL" sz="2200" spc="-1" strike="noStrike">
                <a:solidFill>
                  <a:srgbClr val="0d1f63"/>
                </a:solidFill>
                <a:latin typeface="Arial"/>
                <a:ea typeface="DejaVu Sans"/>
              </a:rPr>
              <a:t> (ruch Browna) vs. stylizowane fakty empiryczne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21" name="" descr=""/>
          <p:cNvPicPr/>
          <p:nvPr/>
        </p:nvPicPr>
        <p:blipFill>
          <a:blip r:embed="rId2"/>
          <a:stretch/>
        </p:blipFill>
        <p:spPr>
          <a:xfrm>
            <a:off x="462600" y="864000"/>
            <a:ext cx="3287520" cy="4766400"/>
          </a:xfrm>
          <a:prstGeom prst="rect">
            <a:avLst/>
          </a:prstGeom>
          <a:ln>
            <a:noFill/>
          </a:ln>
        </p:spPr>
      </p:pic>
      <p:sp>
        <p:nvSpPr>
          <p:cNvPr id="122" name="CustomShape 2"/>
          <p:cNvSpPr/>
          <p:nvPr/>
        </p:nvSpPr>
        <p:spPr>
          <a:xfrm>
            <a:off x="1692000" y="504000"/>
            <a:ext cx="619812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  <a:ea typeface="DejaVu Sans"/>
              </a:rPr>
              <a:t>R. Kubo, M. Toda, N. Hashitsume: Fizyka statystyczna II ...”</a:t>
            </a: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504000" y="117360"/>
            <a:ext cx="9066600" cy="49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ed1c24"/>
                </a:solidFill>
                <a:latin typeface="Comic Sans MS"/>
                <a:ea typeface="DejaVu Sans"/>
              </a:rPr>
              <a:t>7) Dyfuzja anomalna: </a:t>
            </a:r>
            <a:r>
              <a:rPr b="1" lang="pl-PL" sz="2800" spc="-1" strike="noStrike">
                <a:solidFill>
                  <a:srgbClr val="00508f"/>
                </a:solidFill>
                <a:latin typeface="Comic Sans MS"/>
                <a:ea typeface="DejaVu Sans"/>
              </a:rPr>
              <a:t>widmo mocy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1479960" y="693720"/>
            <a:ext cx="7155000" cy="492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158760" y="146880"/>
            <a:ext cx="9774720" cy="40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0d1f63"/>
                </a:solidFill>
                <a:latin typeface="Arial"/>
                <a:ea typeface="DejaVu Sans"/>
              </a:rPr>
              <a:t>Wykładnik Hursta </a:t>
            </a:r>
            <a:r>
              <a:rPr b="1" lang="pl-PL" sz="2200" spc="-1" strike="noStrike">
                <a:solidFill>
                  <a:srgbClr val="ed1c24"/>
                </a:solidFill>
                <a:latin typeface="Arial"/>
                <a:ea typeface="DejaVu Sans"/>
              </a:rPr>
              <a:t>H=1/2</a:t>
            </a:r>
            <a:r>
              <a:rPr b="1" lang="pl-PL" sz="2200" spc="-1" strike="noStrike">
                <a:solidFill>
                  <a:srgbClr val="0d1f63"/>
                </a:solidFill>
                <a:latin typeface="Arial"/>
                <a:ea typeface="DejaVu Sans"/>
              </a:rPr>
              <a:t> (ruch Browna) vs. stylizowane fakty empiryczne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72360" y="1486800"/>
            <a:ext cx="4823280" cy="3414960"/>
          </a:xfrm>
          <a:prstGeom prst="rect">
            <a:avLst/>
          </a:prstGeom>
          <a:ln>
            <a:noFill/>
          </a:ln>
        </p:spPr>
      </p:pic>
      <p:pic>
        <p:nvPicPr>
          <p:cNvPr id="127" name="" descr=""/>
          <p:cNvPicPr/>
          <p:nvPr/>
        </p:nvPicPr>
        <p:blipFill>
          <a:blip r:embed="rId2"/>
          <a:stretch/>
        </p:blipFill>
        <p:spPr>
          <a:xfrm>
            <a:off x="4752000" y="1512000"/>
            <a:ext cx="5288760" cy="3379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158760" y="74880"/>
            <a:ext cx="9774720" cy="40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0d1f63"/>
                </a:solidFill>
                <a:latin typeface="Arial"/>
                <a:ea typeface="DejaVu Sans"/>
              </a:rPr>
              <a:t>Wykładnik Hursta </a:t>
            </a:r>
            <a:r>
              <a:rPr b="1" lang="pl-PL" sz="2200" spc="-1" strike="noStrike">
                <a:solidFill>
                  <a:srgbClr val="ed1c24"/>
                </a:solidFill>
                <a:latin typeface="Arial"/>
                <a:ea typeface="DejaVu Sans"/>
              </a:rPr>
              <a:t>H=1/2</a:t>
            </a:r>
            <a:r>
              <a:rPr b="1" lang="pl-PL" sz="2200" spc="-1" strike="noStrike">
                <a:solidFill>
                  <a:srgbClr val="0d1f63"/>
                </a:solidFill>
                <a:latin typeface="Arial"/>
                <a:ea typeface="DejaVu Sans"/>
              </a:rPr>
              <a:t> (ruch Browna) vs. stylizowane fakty empiryczne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3269520" y="504000"/>
            <a:ext cx="3448800" cy="5090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72000" y="35640"/>
            <a:ext cx="9931320" cy="54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</a:t>
            </a:r>
            <a:r>
              <a:rPr b="1" lang="pl-PL" sz="2600" spc="-1" strike="noStrike">
                <a:solidFill>
                  <a:srgbClr val="0066b3"/>
                </a:solidFill>
                <a:latin typeface="Comic Sans MS"/>
                <a:ea typeface="Noto Sans CJK SC Regular"/>
              </a:rPr>
              <a:t>wymiar fraktalny szeregu czasowego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4464000" y="718920"/>
            <a:ext cx="5469120" cy="21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ed1c24"/>
                </a:solidFill>
                <a:latin typeface="Arial"/>
                <a:ea typeface="DejaVu Sans"/>
              </a:rPr>
              <a:t>Najpierw wyznaczymy wymiar fraktalny obszaru pod krzywą </a:t>
            </a:r>
            <a:r>
              <a:rPr b="0" lang="pl-PL" sz="1800" spc="-1" strike="noStrike">
                <a:solidFill>
                  <a:srgbClr val="00508f"/>
                </a:solidFill>
                <a:latin typeface="Arial"/>
                <a:ea typeface="DejaVu Sans"/>
              </a:rPr>
              <a:t>a dopiero stąd wymiar fraktalny samej krzywej.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508f"/>
                </a:solidFill>
                <a:latin typeface="Arial"/>
                <a:ea typeface="DejaVu Sans"/>
              </a:rPr>
              <a:t>Rozważmy dwa kolejne pokrycia prostokąta rozpiętego na bokach </a:t>
            </a:r>
            <a:r>
              <a:rPr b="0" i="1" lang="pl-PL" sz="1800" spc="-1" strike="noStrike">
                <a:solidFill>
                  <a:srgbClr val="00508f"/>
                </a:solidFill>
                <a:latin typeface="Arial"/>
                <a:ea typeface="DejaVu Sans"/>
              </a:rPr>
              <a:t>(0,t)</a:t>
            </a:r>
            <a:r>
              <a:rPr b="0" lang="pl-PL" sz="1800" spc="-1" strike="noStrike">
                <a:solidFill>
                  <a:srgbClr val="00508f"/>
                </a:solidFill>
                <a:latin typeface="Arial"/>
                <a:ea typeface="DejaVu Sans"/>
              </a:rPr>
              <a:t> i </a:t>
            </a:r>
            <a:r>
              <a:rPr b="0" i="1" lang="pl-PL" sz="1800" spc="-1" strike="noStrike">
                <a:solidFill>
                  <a:srgbClr val="00508f"/>
                </a:solidFill>
                <a:latin typeface="Arial"/>
                <a:ea typeface="DejaVu Sans"/>
              </a:rPr>
              <a:t>(0,Y(t))</a:t>
            </a:r>
            <a:r>
              <a:rPr b="0" lang="pl-PL" sz="1800" spc="-1" strike="noStrike">
                <a:solidFill>
                  <a:srgbClr val="00508f"/>
                </a:solidFill>
                <a:latin typeface="Arial"/>
                <a:ea typeface="DejaVu Sans"/>
              </a:rPr>
              <a:t> (patrz rysunek).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84240" y="720000"/>
            <a:ext cx="4196880" cy="2619720"/>
          </a:xfrm>
          <a:prstGeom prst="rect">
            <a:avLst/>
          </a:prstGeom>
          <a:ln>
            <a:noFill/>
          </a:ln>
        </p:spPr>
      </p:pic>
      <p:pic>
        <p:nvPicPr>
          <p:cNvPr id="133" name="" descr=""/>
          <p:cNvPicPr/>
          <p:nvPr/>
        </p:nvPicPr>
        <p:blipFill>
          <a:blip r:embed="rId2"/>
          <a:stretch/>
        </p:blipFill>
        <p:spPr>
          <a:xfrm>
            <a:off x="5760000" y="2520000"/>
            <a:ext cx="4209120" cy="3097080"/>
          </a:xfrm>
          <a:prstGeom prst="rect">
            <a:avLst/>
          </a:prstGeom>
          <a:ln>
            <a:noFill/>
          </a:ln>
        </p:spPr>
      </p:pic>
      <p:pic>
        <p:nvPicPr>
          <p:cNvPr id="134" name="" descr=""/>
          <p:cNvPicPr/>
          <p:nvPr/>
        </p:nvPicPr>
        <p:blipFill>
          <a:blip r:embed="rId3"/>
          <a:stretch/>
        </p:blipFill>
        <p:spPr>
          <a:xfrm>
            <a:off x="2880000" y="4320000"/>
            <a:ext cx="2697840" cy="1027800"/>
          </a:xfrm>
          <a:prstGeom prst="rect">
            <a:avLst/>
          </a:prstGeom>
          <a:ln>
            <a:noFill/>
          </a:ln>
        </p:spPr>
      </p:pic>
      <p:pic>
        <p:nvPicPr>
          <p:cNvPr id="135" name="" descr=""/>
          <p:cNvPicPr/>
          <p:nvPr/>
        </p:nvPicPr>
        <p:blipFill>
          <a:blip r:embed="rId4"/>
          <a:stretch/>
        </p:blipFill>
        <p:spPr>
          <a:xfrm>
            <a:off x="41760" y="3134160"/>
            <a:ext cx="2835360" cy="2483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0" y="396000"/>
            <a:ext cx="10077480" cy="125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</a:t>
            </a:r>
            <a:r>
              <a:rPr b="1" lang="pl-PL" sz="2200" spc="-1" strike="noStrike">
                <a:solidFill>
                  <a:srgbClr val="000000"/>
                </a:solidFill>
                <a:latin typeface="Comic Sans MS"/>
                <a:ea typeface="Noto Sans CJK SC Regular"/>
              </a:rPr>
              <a:t>niejednorodne, dyskretne równanie skalowania w                             przestrzeni Fouriera</a:t>
            </a: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3d73"/>
                </a:solidFill>
                <a:latin typeface="Comic Sans MS"/>
                <a:ea typeface="Noto Sans CJK SC Regular"/>
              </a:rPr>
              <a:t>„</a:t>
            </a:r>
            <a:r>
              <a:rPr b="1" lang="pl-PL" sz="1800" spc="-1" strike="noStrike">
                <a:solidFill>
                  <a:srgbClr val="003d73"/>
                </a:solidFill>
                <a:latin typeface="Comic Sans MS"/>
                <a:ea typeface="Noto Sans CJK SC Regular"/>
              </a:rPr>
              <a:t>Niegaussowskie procesy stochastyczne...” skrypt RK, rozdz.6.4.2, 3,</a:t>
            </a:r>
            <a:r>
              <a:rPr b="1" lang="pl-PL" sz="2200" spc="-1" strike="noStrike">
                <a:solidFill>
                  <a:srgbClr val="003d73"/>
                </a:solidFill>
                <a:latin typeface="Comic Sans MS"/>
                <a:ea typeface="Noto Sans CJK SC Regular"/>
              </a:rPr>
              <a:t> str</a:t>
            </a:r>
            <a:r>
              <a:rPr b="1" lang="pl-PL" sz="1800" spc="-1" strike="noStrike">
                <a:solidFill>
                  <a:srgbClr val="003d73"/>
                </a:solidFill>
                <a:latin typeface="Comic Sans MS"/>
                <a:ea typeface="Noto Sans CJK SC Regular"/>
              </a:rPr>
              <a:t>. 295-299.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37" name="Formula 2"/>
              <p:cNvSpPr txBox="1"/>
              <p:nvPr/>
            </p:nvSpPr>
            <p:spPr>
              <a:xfrm>
                <a:off x="1688400" y="3529800"/>
                <a:ext cx="6542280" cy="6627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x</m:t>
                        </m:r>
                      </m:sub>
                    </m:sSub>
                    <m:d>
                      <m:dPr>
                        <m:begChr m:val="["/>
                        <m:endChr m:val="]"/>
                      </m:dPr>
                      <m:e>
                        <m:r>
                          <m:t xml:space="preserve">p</m:t>
                        </m:r>
                      </m:e>
                    </m:d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k</m:t>
                        </m:r>
                      </m:e>
                    </m:d>
                    <m:r>
                      <m:t xml:space="preserve">=</m:t>
                    </m:r>
                    <m:acc>
                      <m:accPr>
                        <m:chr m:val="~"/>
                      </m:accPr>
                      <m:e>
                        <m:r>
                          <m:t xml:space="preserve">p</m:t>
                        </m:r>
                      </m:e>
                    </m:acc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k</m:t>
                        </m:r>
                      </m:e>
                    </m:d>
                    <m:r>
                      <m:t xml:space="preserve">=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1</m:t>
                        </m:r>
                        <m:r>
                          <m:t xml:space="preserve">−</m:t>
                        </m:r>
                        <m:f>
                          <m:num>
                            <m:r>
                              <m:t xml:space="preserve">1</m:t>
                            </m:r>
                          </m:num>
                          <m:den>
                            <m:r>
                              <m:t xml:space="preserve">N</m:t>
                            </m:r>
                          </m:den>
                        </m:f>
                      </m:e>
                    </m:d>
                    <m:nary>
                      <m:naryPr>
                        <m:chr m:val="∑"/>
                      </m:naryPr>
                      <m:sub>
                        <m:r>
                          <m:t xml:space="preserve">j</m:t>
                        </m:r>
                        <m:r>
                          <m:t xml:space="preserve">=</m:t>
                        </m:r>
                        <m:r>
                          <m:t xml:space="preserve">0</m:t>
                        </m:r>
                      </m:sub>
                      <m:sup>
                        <m:r>
                          <m:t xml:space="preserve">∞</m:t>
                        </m:r>
                      </m:sup>
                      <m:e>
                        <m:f>
                          <m:num>
                            <m:r>
                              <m:t xml:space="preserve">1</m:t>
                            </m:r>
                          </m:num>
                          <m:den>
                            <m:sSup>
                              <m:e>
                                <m:r>
                                  <m:t xml:space="preserve">N</m:t>
                                </m:r>
                              </m:e>
                              <m:sup>
                                <m:r>
                                  <m:t xml:space="preserve">j</m:t>
                                </m:r>
                              </m:sup>
                            </m:sSup>
                          </m:den>
                        </m:f>
                      </m:e>
                    </m:nary>
                    <m:r>
                      <m:t xml:space="preserve">cos</m:t>
                    </m:r>
                    <m:d>
                      <m:dPr>
                        <m:begChr m:val="("/>
                        <m:endChr m:val=")"/>
                      </m:dPr>
                      <m:e>
                        <m:sSup>
                          <m:e>
                            <m:r>
                              <m:t xml:space="preserve">kb</m:t>
                            </m:r>
                          </m:e>
                          <m:sup>
                            <m:r>
                              <m:t xml:space="preserve">j</m:t>
                            </m:r>
                          </m:sup>
                        </m:sSup>
                      </m:e>
                    </m:d>
                    <m:r>
                      <m:t xml:space="preserve">;</m:t>
                    </m:r>
                    <m:d>
                      <m:dPr>
                        <m:begChr m:val="|"/>
                        <m:endChr m:val="|"/>
                      </m:dPr>
                      <m:e>
                        <m:acc>
                          <m:accPr>
                            <m:chr m:val="~"/>
                          </m:accPr>
                          <m:e>
                            <m:r>
                              <m:t xml:space="preserve">p</m:t>
                            </m:r>
                          </m:e>
                        </m:acc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k</m:t>
                            </m:r>
                          </m:e>
                        </m:d>
                      </m:e>
                    </m:d>
                    <m:r>
                      <m:t xml:space="preserve">≤</m:t>
                    </m:r>
                    <m:r>
                      <m:t xml:space="preserve">1</m:t>
                    </m:r>
                    <m:r>
                      <m:t xml:space="preserve">;</m:t>
                    </m:r>
                    <m:r>
                      <m:t xml:space="preserve">N</m:t>
                    </m:r>
                    <m:r>
                      <m:t xml:space="preserve">,</m:t>
                    </m:r>
                    <m:r>
                      <m:t xml:space="preserve">b</m:t>
                    </m:r>
                    <m:r>
                      <m:t xml:space="preserve">&gt;</m:t>
                    </m:r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38" name="Formula 3"/>
              <p:cNvSpPr txBox="1"/>
              <p:nvPr/>
            </p:nvSpPr>
            <p:spPr>
              <a:xfrm>
                <a:off x="3240000" y="4560480"/>
                <a:ext cx="3667320" cy="3333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~"/>
                      </m:accPr>
                      <m:e>
                        <m:r>
                          <m:t xml:space="preserve">p</m:t>
                        </m:r>
                      </m:e>
                    </m:acc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b</m:t>
                        </m:r>
                        <m:r>
                          <m:t xml:space="preserve">k</m:t>
                        </m:r>
                      </m:e>
                    </m:d>
                    <m:r>
                      <m:t xml:space="preserve">=</m:t>
                    </m:r>
                    <m:r>
                      <m:t xml:space="preserve">N</m:t>
                    </m:r>
                    <m:acc>
                      <m:accPr>
                        <m:chr m:val="~"/>
                      </m:accPr>
                      <m:e>
                        <m:r>
                          <m:t xml:space="preserve">p</m:t>
                        </m:r>
                      </m:e>
                    </m:acc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k</m:t>
                        </m:r>
                      </m:e>
                    </m:d>
                    <m:r>
                      <m:t xml:space="preserve">−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N</m:t>
                        </m:r>
                        <m:r>
                          <m:t xml:space="preserve">−</m:t>
                        </m:r>
                        <m:r>
                          <m:t xml:space="preserve">1</m:t>
                        </m:r>
                      </m:e>
                    </m:d>
                    <m:r>
                      <m:t xml:space="preserve">cos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k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39" name="Formula 4"/>
              <p:cNvSpPr txBox="1"/>
              <p:nvPr/>
            </p:nvSpPr>
            <p:spPr>
              <a:xfrm>
                <a:off x="2291400" y="2539080"/>
                <a:ext cx="5411520" cy="7531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p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x</m:t>
                        </m:r>
                      </m:e>
                    </m:d>
                    <m:r>
                      <m:t xml:space="preserve">=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1</m:t>
                        </m:r>
                        <m:r>
                          <m:t xml:space="preserve">−</m:t>
                        </m:r>
                        <m:f>
                          <m:num>
                            <m:r>
                              <m:t xml:space="preserve">1</m:t>
                            </m:r>
                          </m:num>
                          <m:den>
                            <m:r>
                              <m:t xml:space="preserve">N</m:t>
                            </m:r>
                          </m:den>
                        </m:f>
                      </m:e>
                    </m:d>
                    <m:nary>
                      <m:naryPr>
                        <m:chr m:val="∑"/>
                      </m:naryPr>
                      <m:sub>
                        <m:r>
                          <m:t xml:space="preserve">j</m:t>
                        </m:r>
                        <m:r>
                          <m:t xml:space="preserve">=</m:t>
                        </m:r>
                        <m:r>
                          <m:t xml:space="preserve">0</m:t>
                        </m:r>
                      </m:sub>
                      <m:sup>
                        <m:r>
                          <m:t xml:space="preserve">∞</m:t>
                        </m:r>
                      </m:sup>
                      <m:e>
                        <m:f>
                          <m:num>
                            <m:r>
                              <m:t xml:space="preserve">1</m:t>
                            </m:r>
                          </m:num>
                          <m:den>
                            <m:sSup>
                              <m:e>
                                <m:r>
                                  <m:t xml:space="preserve">N</m:t>
                                </m:r>
                              </m:e>
                              <m:sup>
                                <m:r>
                                  <m:t xml:space="preserve">j</m:t>
                                </m:r>
                              </m:sup>
                            </m:sSup>
                          </m:den>
                        </m:f>
                      </m:e>
                    </m:nary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2</m:t>
                        </m:r>
                      </m:den>
                    </m:f>
                    <m:d>
                      <m:dPr>
                        <m:begChr m:val="["/>
                        <m:endChr m:val="]"/>
                      </m:dPr>
                      <m:e>
                        <m:r>
                          <m:t xml:space="preserve">δ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x</m:t>
                            </m:r>
                            <m:r>
                              <m:t xml:space="preserve">−</m:t>
                            </m:r>
                            <m:sSub>
                              <m:e>
                                <m:r>
                                  <m:t xml:space="preserve">b</m:t>
                                </m:r>
                              </m:e>
                              <m:sub>
                                <m:r>
                                  <m:t xml:space="preserve">0</m:t>
                                </m:r>
                              </m:sub>
                            </m:sSub>
                            <m:sSup>
                              <m:e>
                                <m:r>
                                  <m:t xml:space="preserve">b</m:t>
                                </m:r>
                              </m:e>
                              <m:sup>
                                <m:r>
                                  <m:t xml:space="preserve">j</m:t>
                                </m:r>
                              </m:sup>
                            </m:sSup>
                          </m:e>
                        </m:d>
                        <m:r>
                          <m:t xml:space="preserve">+</m:t>
                        </m:r>
                        <m:r>
                          <m:t xml:space="preserve">δ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x</m:t>
                            </m:r>
                            <m:r>
                              <m:t xml:space="preserve">+</m:t>
                            </m:r>
                            <m:sSub>
                              <m:e>
                                <m:r>
                                  <m:t xml:space="preserve">b</m:t>
                                </m:r>
                              </m:e>
                              <m:sub>
                                <m:r>
                                  <m:t xml:space="preserve">0</m:t>
                                </m:r>
                              </m:sub>
                            </m:sSub>
                            <m:sSup>
                              <m:e>
                                <m:r>
                                  <m:t xml:space="preserve">b</m:t>
                                </m:r>
                              </m:e>
                              <m:sup>
                                <m:r>
                                  <m:t xml:space="preserve">j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140" name="CustomShape 5"/>
          <p:cNvSpPr/>
          <p:nvPr/>
        </p:nvSpPr>
        <p:spPr>
          <a:xfrm>
            <a:off x="3708000" y="1944000"/>
            <a:ext cx="287892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000" spc="-1" strike="noStrike">
                <a:solidFill>
                  <a:srgbClr val="21409a"/>
                </a:solidFill>
                <a:latin typeface="Comic Sans MS"/>
                <a:ea typeface="DejaVu Sans"/>
              </a:rPr>
              <a:t>Rozkład Weierstrassa</a:t>
            </a:r>
            <a:endParaRPr b="0" lang="pl-PL" sz="2000" spc="-1" strike="noStrike"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72000" y="74160"/>
            <a:ext cx="9859680" cy="98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ed1c24"/>
                </a:solidFill>
                <a:latin typeface="Comic Sans MS"/>
                <a:ea typeface="DejaVu Sans"/>
              </a:rPr>
              <a:t>Symulacja komputerowa błądzeń Weierstrassa: </a:t>
            </a:r>
            <a:br/>
            <a:r>
              <a:rPr b="1" lang="pl-PL" sz="2800" spc="-1" strike="noStrike">
                <a:solidFill>
                  <a:srgbClr val="000080"/>
                </a:solidFill>
                <a:latin typeface="Comic Sans MS"/>
                <a:ea typeface="DejaVu Sans"/>
              </a:rPr>
              <a:t>rola zdarzeń ekstremalnych, tzw. „czarnych łabędzi”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80" name="CustomShape 2"/>
          <p:cNvSpPr/>
          <p:nvPr/>
        </p:nvSpPr>
        <p:spPr>
          <a:xfrm>
            <a:off x="0" y="1702440"/>
            <a:ext cx="10076400" cy="71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100" spc="-1" strike="noStrike">
                <a:solidFill>
                  <a:srgbClr val="0d1f63"/>
                </a:solidFill>
                <a:latin typeface="Arial"/>
                <a:ea typeface="Noto Sans CJK SC Regular"/>
              </a:rPr>
              <a:t>”</a:t>
            </a:r>
            <a:r>
              <a:rPr b="1" lang="pl-PL" sz="2100" spc="-1" strike="noStrike">
                <a:solidFill>
                  <a:srgbClr val="0d1f63"/>
                </a:solidFill>
                <a:latin typeface="Arial"/>
                <a:ea typeface="Noto Sans CJK SC Regular"/>
              </a:rPr>
              <a:t>Symulacje komputerowe procesów singularnych ...” skrypt RK, str. 17 – 22.</a:t>
            </a:r>
            <a:endParaRPr b="0" lang="pl-PL" sz="21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63000" y="103680"/>
            <a:ext cx="9942840" cy="156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</a:t>
            </a:r>
            <a:r>
              <a:rPr b="1" lang="pl-PL" sz="2200" spc="-1" strike="noStrike">
                <a:solidFill>
                  <a:srgbClr val="000000"/>
                </a:solidFill>
                <a:latin typeface="Comic Sans MS"/>
                <a:ea typeface="Noto Sans CJK SC Regular"/>
              </a:rPr>
              <a:t>niejednorodne, dyskretne równanie skalowania w                             przestrzeni Fouriera</a:t>
            </a: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3d73"/>
                </a:solidFill>
                <a:latin typeface="Comic Sans MS"/>
                <a:ea typeface="Noto Sans CJK SC Regular"/>
              </a:rPr>
              <a:t>„</a:t>
            </a:r>
            <a:r>
              <a:rPr b="1" lang="pl-PL" sz="1800" spc="-1" strike="noStrike">
                <a:solidFill>
                  <a:srgbClr val="003d73"/>
                </a:solidFill>
                <a:latin typeface="Comic Sans MS"/>
                <a:ea typeface="Noto Sans CJK SC Regular"/>
              </a:rPr>
              <a:t>Niegaussowskie procesy stochastyczne...” skrypt RK, rozdz.6.4.2, 3,</a:t>
            </a:r>
            <a:r>
              <a:rPr b="1" lang="pl-PL" sz="2200" spc="-1" strike="noStrike">
                <a:solidFill>
                  <a:srgbClr val="003d73"/>
                </a:solidFill>
                <a:latin typeface="Comic Sans MS"/>
                <a:ea typeface="Noto Sans CJK SC Regular"/>
              </a:rPr>
              <a:t> str</a:t>
            </a:r>
            <a:r>
              <a:rPr b="1" lang="pl-PL" sz="1800" spc="-1" strike="noStrike">
                <a:solidFill>
                  <a:srgbClr val="003d73"/>
                </a:solidFill>
                <a:latin typeface="Comic Sans MS"/>
                <a:ea typeface="Noto Sans CJK SC Regular"/>
              </a:rPr>
              <a:t>. 295-299.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096000" y="1944000"/>
            <a:ext cx="416232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000" spc="-1" strike="noStrike">
                <a:solidFill>
                  <a:srgbClr val="21409a"/>
                </a:solidFill>
                <a:latin typeface="Comic Sans MS"/>
                <a:ea typeface="DejaVu Sans"/>
              </a:rPr>
              <a:t>Rozwiązanie równania skalowania</a:t>
            </a:r>
            <a:endParaRPr b="0" lang="pl-PL" sz="20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43" name="Formula 3"/>
              <p:cNvSpPr txBox="1"/>
              <p:nvPr/>
            </p:nvSpPr>
            <p:spPr>
              <a:xfrm>
                <a:off x="2238480" y="2652480"/>
                <a:ext cx="5779080" cy="349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~"/>
                      </m:accPr>
                      <m:e>
                        <m:r>
                          <m:t xml:space="preserve">p</m:t>
                        </m:r>
                      </m:e>
                    </m:acc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k</m:t>
                        </m:r>
                      </m:e>
                    </m:d>
                    <m:r>
                      <m:t xml:space="preserve">=</m:t>
                    </m:r>
                    <m:acc>
                      <m:accPr>
                        <m:chr m:val="~"/>
                      </m:accPr>
                      <m:e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s</m:t>
                            </m:r>
                          </m:sub>
                        </m:sSub>
                      </m:e>
                    </m:acc>
                    <m:r>
                      <m:t xml:space="preserve">+</m:t>
                    </m:r>
                    <m:acc>
                      <m:accPr>
                        <m:chr m:val="~"/>
                      </m:accPr>
                      <m:e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r</m:t>
                            </m:r>
                          </m:sub>
                        </m:sSub>
                      </m:e>
                    </m:acc>
                    <m:r>
                      <m:t xml:space="preserve">≈</m:t>
                    </m:r>
                    <m:r>
                      <m:t xml:space="preserve">1</m:t>
                    </m:r>
                    <m:r>
                      <m:t xml:space="preserve">−</m:t>
                    </m:r>
                    <m:r>
                      <m:t xml:space="preserve">D</m:t>
                    </m:r>
                    <m:sSup>
                      <m:e>
                        <m:r>
                          <m:t xml:space="preserve">k</m:t>
                        </m:r>
                      </m:e>
                      <m:sup>
                        <m:r>
                          <m:t xml:space="preserve">2</m:t>
                        </m:r>
                      </m:sup>
                    </m:sSup>
                    <m:r>
                      <m:t xml:space="preserve">−</m:t>
                    </m:r>
                    <m:sSub>
                      <m:e>
                        <m:r>
                          <m:t xml:space="preserve">D</m:t>
                        </m:r>
                      </m:e>
                      <m:sub>
                        <m:r>
                          <m:t xml:space="preserve">f</m:t>
                        </m:r>
                      </m:sub>
                    </m:sSub>
                    <m:sSup>
                      <m:e>
                        <m:d>
                          <m:dPr>
                            <m:begChr m:val="|"/>
                            <m:endChr m:val="|"/>
                          </m:dPr>
                          <m:e>
                            <m:r>
                              <m:t xml:space="preserve">k</m:t>
                            </m:r>
                          </m:e>
                        </m:d>
                      </m:e>
                      <m:sup>
                        <m:r>
                          <m:t xml:space="preserve">β</m:t>
                        </m:r>
                      </m:sup>
                    </m:sSup>
                    <m:r>
                      <m:t xml:space="preserve">≈</m:t>
                    </m:r>
                    <m:r>
                      <m:t xml:space="preserve">exp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−</m:t>
                        </m:r>
                        <m:r>
                          <m:t xml:space="preserve">D</m:t>
                        </m:r>
                        <m:sSup>
                          <m:e>
                            <m:r>
                              <m:t xml:space="preserve">k</m:t>
                            </m:r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  <m:r>
                          <m:t xml:space="preserve">−</m:t>
                        </m:r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f</m:t>
                            </m:r>
                          </m:sub>
                        </m:sSub>
                        <m:sSup>
                          <m:e>
                            <m:d>
                              <m:dPr>
                                <m:begChr m:val="|"/>
                                <m:endChr m:val="|"/>
                              </m:dPr>
                              <m:e>
                                <m:r>
                                  <m:t xml:space="preserve">k</m:t>
                                </m:r>
                              </m:e>
                            </m:d>
                          </m:e>
                          <m:sup>
                            <m:r>
                              <m:t xml:space="preserve">β</m:t>
                            </m:r>
                          </m:sup>
                        </m:sSup>
                      </m:e>
                    </m:d>
                  </m:oMath>
                </a14:m>
              </a:p>
            </p:txBody>
          </p:sp>
        </mc:Choice>
        <mc:Fallback/>
      </mc:AlternateContent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1584000" y="360000"/>
            <a:ext cx="7340760" cy="196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22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</a:t>
            </a:r>
            <a:r>
              <a:rPr b="1" lang="pl-PL" sz="2200" spc="-1" strike="noStrike">
                <a:solidFill>
                  <a:srgbClr val="5565af"/>
                </a:solidFill>
                <a:latin typeface="Comic Sans MS"/>
                <a:ea typeface="Noto Sans CJK SC Regular"/>
              </a:rPr>
              <a:t>renormalizacyjne rozwiązanie</a:t>
            </a:r>
            <a:endParaRPr b="0" lang="pl-PL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2200" spc="-1" strike="noStrike">
                <a:solidFill>
                  <a:srgbClr val="5565af"/>
                </a:solidFill>
                <a:latin typeface="Comic Sans MS"/>
                <a:ea typeface="Noto Sans CJK SC Regular"/>
              </a:rPr>
              <a:t>  </a:t>
            </a:r>
            <a:r>
              <a:rPr b="1" lang="pl-PL" sz="2200" spc="-1" strike="noStrike">
                <a:solidFill>
                  <a:srgbClr val="5565af"/>
                </a:solidFill>
                <a:latin typeface="Comic Sans MS"/>
                <a:ea typeface="Noto Sans CJK SC Regular"/>
              </a:rPr>
              <a:t>niejednorodnego, dyskretnego równania skalowania</a:t>
            </a:r>
            <a:endParaRPr b="0" lang="pl-PL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03d73"/>
                </a:solidFill>
                <a:latin typeface="Comic Sans MS"/>
                <a:ea typeface="Noto Sans CJK SC Regular"/>
              </a:rPr>
              <a:t>„</a:t>
            </a:r>
            <a:r>
              <a:rPr b="1" lang="pl-PL" sz="1800" spc="-1" strike="noStrike">
                <a:solidFill>
                  <a:srgbClr val="003d73"/>
                </a:solidFill>
                <a:latin typeface="Comic Sans MS"/>
                <a:ea typeface="Noto Sans CJK SC Regular"/>
              </a:rPr>
              <a:t>Niegaussowskie procesy stochastyczne...„ skrypt RK, rozdz.6.4.4,</a:t>
            </a:r>
            <a:r>
              <a:rPr b="1" lang="pl-PL" sz="2200" spc="-1" strike="noStrike">
                <a:solidFill>
                  <a:srgbClr val="003d73"/>
                </a:solidFill>
                <a:latin typeface="Comic Sans MS"/>
                <a:ea typeface="Noto Sans CJK SC Regular"/>
              </a:rPr>
              <a:t> str</a:t>
            </a:r>
            <a:r>
              <a:rPr b="1" lang="pl-PL" sz="1800" spc="-1" strike="noStrike">
                <a:solidFill>
                  <a:srgbClr val="003d73"/>
                </a:solidFill>
                <a:latin typeface="Comic Sans MS"/>
                <a:ea typeface="Noto Sans CJK SC Regular"/>
              </a:rPr>
              <a:t>. 299-300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2700000" y="2412000"/>
            <a:ext cx="4857120" cy="47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1c3687"/>
                </a:solidFill>
                <a:latin typeface="Comic Sans MS"/>
                <a:ea typeface="DejaVu Sans"/>
              </a:rPr>
              <a:t>Wyjściowe równanie renormalizacji</a:t>
            </a:r>
            <a:endParaRPr b="0" lang="pl-PL" sz="2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46" name="Formula 3"/>
              <p:cNvSpPr txBox="1"/>
              <p:nvPr/>
            </p:nvSpPr>
            <p:spPr>
              <a:xfrm>
                <a:off x="2454480" y="3120480"/>
                <a:ext cx="5367240" cy="7534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~"/>
                      </m:accPr>
                      <m:e>
                        <m:r>
                          <m:t xml:space="preserve">p</m:t>
                        </m:r>
                      </m:e>
                    </m:acc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k</m:t>
                        </m:r>
                      </m:e>
                    </m:d>
                    <m:r>
                      <m:t xml:space="preserve">=</m:t>
                    </m:r>
                    <m:sSup>
                      <m:e>
                        <m:r>
                          <m:t xml:space="preserve">N</m:t>
                        </m:r>
                      </m:e>
                      <m:sup>
                        <m:r>
                          <m:t xml:space="preserve">−</m:t>
                        </m:r>
                        <m:r>
                          <m:t xml:space="preserve">1</m:t>
                        </m:r>
                      </m:sup>
                    </m:sSup>
                    <m:acc>
                      <m:accPr>
                        <m:chr m:val="~"/>
                      </m:accPr>
                      <m:e>
                        <m:r>
                          <m:t xml:space="preserve">p</m:t>
                        </m:r>
                      </m:e>
                    </m:acc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bk</m:t>
                        </m:r>
                      </m:e>
                    </m:d>
                    <m:r>
                      <m:t xml:space="preserve">+</m:t>
                    </m:r>
                    <m:r>
                      <m:t xml:space="preserve">G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k</m:t>
                        </m:r>
                      </m:e>
                    </m:d>
                    <m:r>
                      <m:t xml:space="preserve">,</m:t>
                    </m:r>
                    <m:r>
                      <m:t xml:space="preserve">G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k</m:t>
                        </m:r>
                      </m:e>
                    </m:d>
                    <m:r>
                      <m:t xml:space="preserve">=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1</m:t>
                        </m:r>
                        <m:r>
                          <m:t xml:space="preserve">−</m:t>
                        </m:r>
                        <m:f>
                          <m:num>
                            <m:r>
                              <m:t xml:space="preserve">1</m:t>
                            </m:r>
                          </m:num>
                          <m:den>
                            <m:r>
                              <m:t xml:space="preserve">N</m:t>
                            </m:r>
                          </m:den>
                        </m:f>
                      </m:e>
                    </m:d>
                    <m:r>
                      <m:t xml:space="preserve">cos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k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72000" y="61560"/>
            <a:ext cx="9931680" cy="94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000080"/>
                </a:solidFill>
                <a:latin typeface="Arial"/>
                <a:ea typeface="Ubuntu"/>
              </a:rPr>
              <a:t>Proces stacjonarny: </a:t>
            </a:r>
            <a:r>
              <a:rPr b="1" lang="pl-PL" sz="2200" spc="-1" strike="noStrike">
                <a:solidFill>
                  <a:srgbClr val="ed1c24"/>
                </a:solidFill>
                <a:latin typeface="Arial"/>
                <a:ea typeface="Ubuntu"/>
              </a:rPr>
              <a:t>twierdzenie Wienera-Chinczyna</a:t>
            </a:r>
            <a:r>
              <a:rPr b="1" lang="pl-PL" sz="2200" spc="-1" strike="noStrike">
                <a:solidFill>
                  <a:srgbClr val="000080"/>
                </a:solidFill>
                <a:latin typeface="Arial"/>
                <a:ea typeface="Ubuntu"/>
              </a:rPr>
              <a:t> dla widma mocy</a:t>
            </a:r>
            <a:br/>
            <a:r>
              <a:rPr b="0" lang="pl-PL" sz="1500" spc="-1" strike="noStrike">
                <a:solidFill>
                  <a:srgbClr val="000080"/>
                </a:solidFill>
                <a:latin typeface="Arial"/>
                <a:ea typeface="Ubuntu"/>
              </a:rPr>
              <a:t>`Hurst_Finance.pdf', str. 10, wzór (1.11); R. Kubo, M. Toda, N. Hashitsume: „Fizyka statystyczna II”, str. 39-40</a:t>
            </a:r>
            <a:endParaRPr b="0" lang="pl-PL" sz="1500" spc="-1" strike="noStrike"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3168360" y="684000"/>
            <a:ext cx="4027320" cy="4920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504000" y="45360"/>
            <a:ext cx="9066600" cy="56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ed1c24"/>
                </a:solidFill>
                <a:latin typeface="Comic Sans MS"/>
                <a:ea typeface="DejaVu Sans"/>
              </a:rPr>
              <a:t>7) Dyfuzja anomalna: biały szum</a:t>
            </a:r>
            <a:endParaRPr b="0" lang="pl-PL" sz="3200" spc="-1" strike="noStrike"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407520" y="664560"/>
            <a:ext cx="9236880" cy="4946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504000" y="117360"/>
            <a:ext cx="9066600" cy="56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ed1c24"/>
                </a:solidFill>
                <a:latin typeface="Comic Sans MS"/>
                <a:ea typeface="DejaVu Sans"/>
              </a:rPr>
              <a:t>7) Dyfuzja anomalna: szum 1/f</a:t>
            </a:r>
            <a:endParaRPr b="0" lang="pl-PL" sz="3200" spc="-1" strike="noStrike"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19800" y="792000"/>
            <a:ext cx="10042200" cy="4818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144000" y="46080"/>
            <a:ext cx="9786960" cy="94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ed1c24"/>
                </a:solidFill>
                <a:latin typeface="Arial"/>
                <a:ea typeface="DejaVu Sans"/>
              </a:rPr>
              <a:t>7)  Dyfuzja anomalna: rola wykładnika Hursta.</a:t>
            </a:r>
            <a:br/>
            <a:r>
              <a:rPr b="1" lang="pl-PL" sz="2600" spc="-1" strike="noStrike">
                <a:solidFill>
                  <a:srgbClr val="0066b3"/>
                </a:solidFill>
                <a:latin typeface="Arial"/>
                <a:ea typeface="DejaVu Sans"/>
              </a:rPr>
              <a:t>1) Klasyfikacja random walk. </a:t>
            </a:r>
            <a:endParaRPr b="0" lang="pl-PL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182f7c"/>
                </a:solidFill>
                <a:latin typeface="Arial"/>
                <a:ea typeface="DejaVu Sans"/>
              </a:rPr>
              <a:t>„</a:t>
            </a:r>
            <a:r>
              <a:rPr b="1" lang="pl-PL" sz="2400" spc="-1" strike="noStrike">
                <a:solidFill>
                  <a:srgbClr val="182f7c"/>
                </a:solidFill>
                <a:latin typeface="Arial"/>
                <a:ea typeface="DejaVu Sans"/>
              </a:rPr>
              <a:t>Symulacje komputerowe procesów singularnych i osobliwych w finansach – wybrane algorytmy. Szkic” - skrypt RK, rozdz. 1.3.1, str. 12 – 14.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504000" y="1326600"/>
            <a:ext cx="9066600" cy="328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216000" y="372960"/>
            <a:ext cx="9715320" cy="251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ed1c24"/>
                </a:solidFill>
                <a:latin typeface="Arial"/>
                <a:ea typeface="DejaVu Sans"/>
              </a:rPr>
              <a:t>7)  Dyfuzja anomalna: rola wykładnika Hursta.</a:t>
            </a:r>
            <a:br/>
            <a:r>
              <a:rPr b="1" lang="pl-PL" sz="2600" spc="-1" strike="noStrike">
                <a:solidFill>
                  <a:srgbClr val="0066b3"/>
                </a:solidFill>
                <a:latin typeface="Arial"/>
                <a:ea typeface="DejaVu Sans"/>
              </a:rPr>
              <a:t>2) Miara ryzyka.</a:t>
            </a:r>
            <a:br/>
            <a:br/>
            <a:br/>
            <a:r>
              <a:rPr b="1" lang="pl-PL" sz="2400" spc="-1" strike="noStrike">
                <a:solidFill>
                  <a:srgbClr val="182f7c"/>
                </a:solidFill>
                <a:latin typeface="Arial"/>
                <a:ea typeface="DejaVu Sans"/>
              </a:rPr>
              <a:t>„Symulacje komputerowe procesów singularnych i osobliwych w finansach – wybrane algorytmy. Szkic” - skrypt RK, rozdz. 1.3, str. 11 – 12.</a:t>
            </a:r>
            <a:endParaRPr b="0" lang="pl-PL" sz="2400" spc="-1" strike="noStrike">
              <a:latin typeface="Arial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72000" y="171360"/>
            <a:ext cx="9859320" cy="321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symulacja komputerowa skorelowanych błądzeń losowych.</a:t>
            </a:r>
            <a:br/>
            <a:r>
              <a:rPr b="1" lang="pl-PL" sz="2800" spc="-1" strike="noStrike">
                <a:solidFill>
                  <a:srgbClr val="0066b3"/>
                </a:solidFill>
                <a:latin typeface="Comic Sans MS"/>
                <a:ea typeface="Noto Sans CJK SC Regular"/>
              </a:rPr>
              <a:t>1) Metoda Fourierowskiego Filtrowania.</a:t>
            </a:r>
            <a:br/>
            <a:br/>
            <a:r>
              <a:rPr b="1" lang="pl-PL" sz="2400" spc="-1" strike="noStrike">
                <a:solidFill>
                  <a:srgbClr val="182f7c"/>
                </a:solidFill>
                <a:latin typeface="Arial"/>
                <a:ea typeface="Noto Sans CJK SC Regular"/>
              </a:rPr>
              <a:t>„Symulacje komputerowe procesów singularnych i osobliwych w finansach – wybrane algorytmy. Szkic” - skrypt RK, rozdz. 1.4, str. 16 – 17.</a:t>
            </a:r>
            <a:endParaRPr b="0" lang="pl-PL" sz="2400" spc="-1" strike="noStrike">
              <a:latin typeface="Arial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216000" y="288000"/>
            <a:ext cx="9787320" cy="427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symulacja komputerowa anomalnych błądzeń losowych.</a:t>
            </a:r>
            <a:br/>
            <a:r>
              <a:rPr b="1" lang="pl-PL" sz="2800" spc="-1" strike="noStrike">
                <a:solidFill>
                  <a:srgbClr val="0066b3"/>
                </a:solidFill>
                <a:latin typeface="Comic Sans MS"/>
                <a:ea typeface="Noto Sans CJK SC Regular"/>
              </a:rPr>
              <a:t>1) Metoda Losowego Przemieszczania Środka Odcinka. Błądzenie Fraktalne.</a:t>
            </a:r>
            <a:br/>
            <a:br/>
            <a:r>
              <a:rPr b="1" lang="pl-PL" sz="2400" spc="-1" strike="noStrike">
                <a:solidFill>
                  <a:srgbClr val="182f7c"/>
                </a:solidFill>
                <a:latin typeface="Arial"/>
                <a:ea typeface="Noto Sans CJK SC Regular"/>
              </a:rPr>
              <a:t>„Symulacje komputerowe procesów singularnych i osobliwych w finansach – wybrane algorytmy. Szkic” - skrypt RK, rozdz. 2.5, str. 33 – 34.</a:t>
            </a:r>
            <a:endParaRPr b="0" lang="pl-PL" sz="2400" spc="-1" strike="noStrike">
              <a:latin typeface="Arial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0" y="61560"/>
            <a:ext cx="10003320" cy="87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symulacja błądzeń anomalnych.  </a:t>
            </a:r>
            <a:br/>
            <a:r>
              <a:rPr b="1" lang="pl-PL" sz="2400" spc="-1" strike="noStrike">
                <a:solidFill>
                  <a:srgbClr val="0066b3"/>
                </a:solidFill>
                <a:latin typeface="Comic Sans MS"/>
                <a:ea typeface="Noto Sans CJK SC Regular"/>
              </a:rPr>
              <a:t>1) Losowe Przemieszczanie Środka Odcinka. Błądzenie Fraktalne.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5723640" y="982800"/>
            <a:ext cx="4095000" cy="462852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160" name="Formula 2"/>
              <p:cNvSpPr txBox="1"/>
              <p:nvPr/>
            </p:nvSpPr>
            <p:spPr>
              <a:xfrm>
                <a:off x="798480" y="960480"/>
                <a:ext cx="4096800" cy="5374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X</m:t>
                    </m:r>
                    <m:d>
                      <m:dPr>
                        <m:begChr m:val="("/>
                        <m:endChr m:val=")"/>
                      </m:dPr>
                      <m:e>
                        <m:f>
                          <m:fPr>
                            <m:type m:val="lin"/>
                          </m:fPr>
                          <m:num>
                            <m:r>
                              <m:t xml:space="preserve">t</m:t>
                            </m:r>
                          </m:num>
                          <m:den>
                            <m:r>
                              <m:t xml:space="preserve">2</m:t>
                            </m:r>
                          </m:den>
                        </m:f>
                      </m:e>
                    </m:d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2</m:t>
                        </m:r>
                      </m:den>
                    </m:f>
                    <m:d>
                      <m:dPr>
                        <m:begChr m:val="["/>
                        <m:endChr m:val="]"/>
                      </m:dPr>
                      <m:e>
                        <m:r>
                          <m:t xml:space="preserve">X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0</m:t>
                            </m:r>
                          </m:e>
                        </m:d>
                        <m:r>
                          <m:t xml:space="preserve">+</m:t>
                        </m:r>
                        <m:r>
                          <m:t xml:space="preserve">X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t</m:t>
                            </m:r>
                          </m:e>
                        </m:d>
                      </m:e>
                    </m:d>
                    <m:r>
                      <m:t xml:space="preserve">+</m:t>
                    </m:r>
                    <m:sSub>
                      <m:e>
                        <m:r>
                          <m:t xml:space="preserve">γ</m:t>
                        </m:r>
                      </m:e>
                      <m:sub>
                        <m:r>
                          <m:t xml:space="preserve">1</m:t>
                        </m:r>
                      </m:sub>
                    </m:sSub>
                    <m:sSub>
                      <m:e>
                        <m:r>
                          <m:t xml:space="preserve">G</m:t>
                        </m:r>
                      </m:e>
                      <m:sub>
                        <m:r>
                          <m:t xml:space="preserve">1</m:t>
                        </m:r>
                      </m:sub>
                    </m:sSub>
                    <m:r>
                      <m:t xml:space="preserve">;</m:t>
                    </m:r>
                    <m:r>
                      <m:t xml:space="preserve">X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0</m:t>
                        </m:r>
                      </m:e>
                    </m:d>
                    <m:r>
                      <m:t xml:space="preserve">=</m:t>
                    </m:r>
                    <m:r>
                      <m:t xml:space="preserve">0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61" name="Formula 3"/>
              <p:cNvSpPr txBox="1"/>
              <p:nvPr/>
            </p:nvSpPr>
            <p:spPr>
              <a:xfrm>
                <a:off x="505440" y="1466280"/>
                <a:ext cx="4630680" cy="5356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X</m:t>
                        </m:r>
                        <m:sSup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f>
                                  <m:fPr>
                                    <m:type m:val="lin"/>
                                  </m:fPr>
                                  <m:num>
                                    <m:r>
                                      <m:t xml:space="preserve">t</m:t>
                                    </m:r>
                                  </m:num>
                                  <m:den>
                                    <m:r>
                                      <m:t xml:space="preserve"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e>
                    </m:d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sSup>
                          <m:e>
                            <m:r>
                              <m:t xml:space="preserve">2</m:t>
                            </m:r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den>
                    </m:f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X</m:t>
                        </m:r>
                        <m:sSup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t</m:t>
                                </m:r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e>
                    </m:d>
                    <m:r>
                      <m:t xml:space="preserve">+</m:t>
                    </m:r>
                    <m:sSubSup>
                      <m:e>
                        <m:r>
                          <m:t xml:space="preserve">γ</m:t>
                        </m:r>
                      </m:e>
                      <m:sub>
                        <m:r>
                          <m:t xml:space="preserve">1</m:t>
                        </m:r>
                      </m:sub>
                      <m:sup>
                        <m:r>
                          <m:t xml:space="preserve">2</m:t>
                        </m:r>
                      </m:sup>
                    </m:sSubSup>
                    <m:d>
                      <m:dPr>
                        <m:begChr m:val="⟨"/>
                        <m:endChr m:val="⟩"/>
                      </m:dPr>
                      <m:e>
                        <m:sSubSup>
                          <m:e>
                            <m:r>
                              <m:t xml:space="preserve">G</m:t>
                            </m:r>
                          </m:e>
                          <m:sub>
                            <m:r>
                              <m:t xml:space="preserve">1</m:t>
                            </m:r>
                          </m:sub>
                          <m:sup>
                            <m:r>
                              <m:t xml:space="preserve">2</m:t>
                            </m:r>
                          </m:sup>
                        </m:sSubSup>
                      </m:e>
                    </m:d>
                    <m:r>
                      <m:t xml:space="preserve">⇔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sSup>
                          <m:e>
                            <m:r>
                              <m:t xml:space="preserve">2</m:t>
                            </m:r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den>
                    </m:f>
                    <m:sSup>
                      <m:e>
                        <m:r>
                          <m:t xml:space="preserve">t</m:t>
                        </m:r>
                      </m:e>
                      <m:sup>
                        <m:r>
                          <m:t xml:space="preserve">2</m:t>
                        </m:r>
                        <m:r>
                          <m:t xml:space="preserve">H</m:t>
                        </m:r>
                      </m:sup>
                    </m:sSup>
                    <m:r>
                      <m:t xml:space="preserve">+</m:t>
                    </m:r>
                    <m:sSubSup>
                      <m:e>
                        <m:r>
                          <m:t xml:space="preserve">γ</m:t>
                        </m:r>
                      </m:e>
                      <m:sub>
                        <m:r>
                          <m:t xml:space="preserve">1</m:t>
                        </m:r>
                      </m:sub>
                      <m:sup>
                        <m:r>
                          <m:t xml:space="preserve">2</m:t>
                        </m:r>
                      </m:sup>
                    </m:sSubSup>
                    <m:sSup>
                      <m:e>
                        <m:r>
                          <m:t xml:space="preserve">t</m:t>
                        </m:r>
                      </m:e>
                      <m:sup>
                        <m:r>
                          <m:t xml:space="preserve">2</m:t>
                        </m:r>
                        <m:r>
                          <m:t xml:space="preserve">H</m:t>
                        </m:r>
                      </m:sup>
                    </m:sSup>
                    <m:r>
                      <m:t xml:space="preserve">=</m:t>
                    </m:r>
                    <m:sSup>
                      <m:e>
                        <m:d>
                          <m:dPr>
                            <m:begChr m:val="("/>
                            <m:endChr m:val=")"/>
                          </m:dPr>
                          <m:e>
                            <m:f>
                              <m:num>
                                <m:r>
                                  <m:t xml:space="preserve">t</m:t>
                                </m:r>
                              </m:num>
                              <m:den>
                                <m:r>
                                  <m:t xml:space="preserve"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m:t xml:space="preserve">2</m:t>
                        </m:r>
                        <m:r>
                          <m:t xml:space="preserve">H</m:t>
                        </m:r>
                      </m:sup>
                    </m:sSup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62" name="Formula 4"/>
              <p:cNvSpPr txBox="1"/>
              <p:nvPr/>
            </p:nvSpPr>
            <p:spPr>
              <a:xfrm>
                <a:off x="1611720" y="2062080"/>
                <a:ext cx="2114640" cy="569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γ</m:t>
                        </m:r>
                      </m:e>
                      <m:sub>
                        <m:r>
                          <m:t xml:space="preserve">1</m:t>
                        </m:r>
                      </m:sub>
                    </m:sSub>
                    <m:r>
                      <m:t xml:space="preserve">=</m:t>
                    </m:r>
                    <m:r>
                      <m:t xml:space="preserve">±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sSup>
                          <m:e>
                            <m:r>
                              <m:t xml:space="preserve">2</m:t>
                            </m:r>
                          </m:e>
                          <m:sup>
                            <m:r>
                              <m:t xml:space="preserve">1</m:t>
                            </m:r>
                            <m:r>
                              <m:t xml:space="preserve">⋅</m:t>
                            </m:r>
                            <m:r>
                              <m:t xml:space="preserve">H</m:t>
                            </m:r>
                          </m:sup>
                        </m:sSup>
                      </m:den>
                    </m:f>
                    <m:r>
                      <m:t xml:space="preserve">⋅</m:t>
                    </m:r>
                    <m:rad>
                      <m:radPr>
                        <m:degHide m:val="1"/>
                      </m:radPr>
                      <m:deg/>
                      <m:e>
                        <m:r>
                          <m:t xml:space="preserve">1</m:t>
                        </m:r>
                        <m:r>
                          <m:t xml:space="preserve">−</m:t>
                        </m:r>
                        <m:sSup>
                          <m:e>
                            <m:r>
                              <m:t xml:space="preserve">2</m:t>
                            </m:r>
                          </m:e>
                          <m:sup>
                            <m:r>
                              <m:t xml:space="preserve">2</m:t>
                            </m:r>
                            <m:r>
                              <m:t xml:space="preserve">⋅</m:t>
                            </m:r>
                            <m:r>
                              <m:t xml:space="preserve">H</m:t>
                            </m:r>
                            <m:r>
                              <m:t xml:space="preserve">−</m:t>
                            </m:r>
                            <m:r>
                              <m:t xml:space="preserve">2</m:t>
                            </m:r>
                          </m:sup>
                        </m:sSup>
                      </m:e>
                    </m:rad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63" name="Formula 5"/>
              <p:cNvSpPr txBox="1"/>
              <p:nvPr/>
            </p:nvSpPr>
            <p:spPr>
              <a:xfrm>
                <a:off x="659160" y="3101760"/>
                <a:ext cx="4323960" cy="5374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X</m:t>
                    </m:r>
                    <m:d>
                      <m:dPr>
                        <m:begChr m:val="("/>
                        <m:endChr m:val=")"/>
                      </m:dPr>
                      <m:e>
                        <m:f>
                          <m:fPr>
                            <m:type m:val="lin"/>
                          </m:fPr>
                          <m:num>
                            <m:r>
                              <m:t xml:space="preserve">t</m:t>
                            </m:r>
                          </m:num>
                          <m:den>
                            <m:r>
                              <m:t xml:space="preserve">4</m:t>
                            </m:r>
                          </m:den>
                        </m:f>
                      </m:e>
                    </m:d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2</m:t>
                        </m:r>
                      </m:den>
                    </m:f>
                    <m:d>
                      <m:dPr>
                        <m:begChr m:val="["/>
                        <m:endChr m:val="]"/>
                      </m:dPr>
                      <m:e>
                        <m:r>
                          <m:t xml:space="preserve">X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0</m:t>
                            </m:r>
                          </m:e>
                        </m:d>
                        <m:r>
                          <m:t xml:space="preserve">+</m:t>
                        </m:r>
                        <m:r>
                          <m:t xml:space="preserve">X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f>
                              <m:fPr>
                                <m:type m:val="lin"/>
                              </m:fPr>
                              <m:num>
                                <m:r>
                                  <m:t xml:space="preserve">t</m:t>
                                </m:r>
                              </m:num>
                              <m:den>
                                <m:r>
                                  <m:t xml:space="preserve">2</m:t>
                                </m:r>
                              </m:den>
                            </m:f>
                          </m:e>
                        </m:d>
                      </m:e>
                    </m:d>
                    <m:r>
                      <m:t xml:space="preserve">+</m:t>
                    </m:r>
                    <m:sSub>
                      <m:e>
                        <m:r>
                          <m:t xml:space="preserve">γ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sSub>
                      <m:e>
                        <m:r>
                          <m:t xml:space="preserve">G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;</m:t>
                    </m:r>
                    <m:r>
                      <m:t xml:space="preserve">X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0</m:t>
                        </m:r>
                      </m:e>
                    </m:d>
                    <m:r>
                      <m:t xml:space="preserve">=</m:t>
                    </m:r>
                    <m:r>
                      <m:t xml:space="preserve">0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64" name="Formula 6"/>
              <p:cNvSpPr txBox="1"/>
              <p:nvPr/>
            </p:nvSpPr>
            <p:spPr>
              <a:xfrm>
                <a:off x="443880" y="4010040"/>
                <a:ext cx="4569480" cy="5374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X</m:t>
                    </m:r>
                    <m:d>
                      <m:dPr>
                        <m:begChr m:val="("/>
                        <m:endChr m:val=")"/>
                      </m:dPr>
                      <m:e>
                        <m:f>
                          <m:fPr>
                            <m:type m:val="lin"/>
                          </m:fPr>
                          <m:num>
                            <m:r>
                              <m:t xml:space="preserve">t</m:t>
                            </m:r>
                          </m:num>
                          <m:den>
                            <m:sSup>
                              <m:e>
                                <m:r>
                                  <m:t xml:space="preserve">2</m:t>
                                </m:r>
                              </m:e>
                              <m:sup>
                                <m:r>
                                  <m:t xml:space="preserve">j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2</m:t>
                        </m:r>
                      </m:den>
                    </m:f>
                    <m:d>
                      <m:dPr>
                        <m:begChr m:val="["/>
                        <m:endChr m:val="]"/>
                      </m:dPr>
                      <m:e>
                        <m:r>
                          <m:t xml:space="preserve">X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0</m:t>
                            </m:r>
                          </m:e>
                        </m:d>
                        <m:r>
                          <m:t xml:space="preserve">+</m:t>
                        </m:r>
                        <m:r>
                          <m:t xml:space="preserve">X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f>
                              <m:fPr>
                                <m:type m:val="lin"/>
                              </m:fPr>
                              <m:num>
                                <m:r>
                                  <m:t xml:space="preserve">t</m:t>
                                </m:r>
                              </m:num>
                              <m:den>
                                <m:sSup>
                                  <m:e>
                                    <m:r>
                                      <m:t xml:space="preserve">2</m:t>
                                    </m:r>
                                  </m:e>
                                  <m:sup>
                                    <m:r>
                                      <m:t xml:space="preserve">j</m:t>
                                    </m:r>
                                    <m:r>
                                      <m:t xml:space="preserve">−</m:t>
                                    </m:r>
                                    <m:r>
                                      <m:t xml:space="preserve">1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d>
                    <m:r>
                      <m:t xml:space="preserve">+</m:t>
                    </m:r>
                    <m:sSub>
                      <m:e>
                        <m:r>
                          <m:t xml:space="preserve">γ</m:t>
                        </m:r>
                      </m:e>
                      <m:sub>
                        <m:r>
                          <m:t xml:space="preserve">j</m:t>
                        </m:r>
                      </m:sub>
                    </m:sSub>
                    <m:sSub>
                      <m:e>
                        <m:r>
                          <m:t xml:space="preserve">G</m:t>
                        </m:r>
                      </m:e>
                      <m:sub>
                        <m:r>
                          <m:t xml:space="preserve">j</m:t>
                        </m:r>
                      </m:sub>
                    </m:sSub>
                    <m:r>
                      <m:t xml:space="preserve">;</m:t>
                    </m:r>
                    <m:r>
                      <m:t xml:space="preserve">X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0</m:t>
                        </m:r>
                      </m:e>
                    </m:d>
                    <m:r>
                      <m:t xml:space="preserve">=</m:t>
                    </m:r>
                    <m:r>
                      <m:t xml:space="preserve">0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65" name="Formula 7"/>
              <p:cNvSpPr txBox="1"/>
              <p:nvPr/>
            </p:nvSpPr>
            <p:spPr>
              <a:xfrm>
                <a:off x="1528920" y="4572000"/>
                <a:ext cx="2102040" cy="569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γ</m:t>
                        </m:r>
                      </m:e>
                      <m:sub>
                        <m:r>
                          <m:t xml:space="preserve">j</m:t>
                        </m:r>
                      </m:sub>
                    </m:sSub>
                    <m:r>
                      <m:t xml:space="preserve">=</m:t>
                    </m:r>
                    <m:r>
                      <m:t xml:space="preserve">±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sSup>
                          <m:e>
                            <m:r>
                              <m:t xml:space="preserve">2</m:t>
                            </m:r>
                          </m:e>
                          <m:sup>
                            <m:r>
                              <m:t xml:space="preserve">j</m:t>
                            </m:r>
                            <m:r>
                              <m:t xml:space="preserve">⋅</m:t>
                            </m:r>
                            <m:r>
                              <m:t xml:space="preserve">H</m:t>
                            </m:r>
                          </m:sup>
                        </m:sSup>
                      </m:den>
                    </m:f>
                    <m:r>
                      <m:t xml:space="preserve">⋅</m:t>
                    </m:r>
                    <m:rad>
                      <m:radPr>
                        <m:degHide m:val="1"/>
                      </m:radPr>
                      <m:deg/>
                      <m:e>
                        <m:r>
                          <m:t xml:space="preserve">1</m:t>
                        </m:r>
                        <m:r>
                          <m:t xml:space="preserve">−</m:t>
                        </m:r>
                        <m:sSup>
                          <m:e>
                            <m:r>
                              <m:t xml:space="preserve">2</m:t>
                            </m:r>
                          </m:e>
                          <m:sup>
                            <m:r>
                              <m:t xml:space="preserve">2</m:t>
                            </m:r>
                            <m:r>
                              <m:t xml:space="preserve">⋅</m:t>
                            </m:r>
                            <m:r>
                              <m:t xml:space="preserve">H</m:t>
                            </m:r>
                            <m:r>
                              <m:t xml:space="preserve">−</m:t>
                            </m:r>
                            <m:r>
                              <m:t xml:space="preserve">2</m:t>
                            </m:r>
                          </m:sup>
                        </m:sSup>
                      </m:e>
                    </m:rad>
                  </m:oMath>
                </a14:m>
              </a:p>
            </p:txBody>
          </p:sp>
        </mc:Choice>
        <mc:Fallback/>
      </mc:AlternateContent>
    </p:spTree>
  </p:cSld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504000" y="74520"/>
            <a:ext cx="9066600" cy="50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0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czasowa nieliniowość wariancji vs. autokorelacje </a:t>
            </a:r>
            <a:br/>
            <a:r>
              <a:rPr b="1" lang="pl-PL" sz="1600" spc="-1" strike="noStrike">
                <a:solidFill>
                  <a:srgbClr val="0d1f63"/>
                </a:solidFill>
                <a:latin typeface="Comic Sans MS"/>
                <a:ea typeface="Noto Sans CJK SC Regular"/>
              </a:rPr>
              <a:t>”Symulacje komputerowe procesów singularnych ...” skrypt RK</a:t>
            </a:r>
            <a:endParaRPr b="0" lang="pl-PL" sz="1600" spc="-1" strike="noStrike"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504000" y="1326600"/>
            <a:ext cx="9066600" cy="328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324360" y="648000"/>
            <a:ext cx="4485960" cy="501264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5013720" y="647640"/>
            <a:ext cx="4789080" cy="4998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210240" y="41040"/>
            <a:ext cx="9689760" cy="894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pl-PL" sz="26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symulacja błądzeń anomalnych.  </a:t>
            </a:r>
            <a:br/>
            <a:r>
              <a:rPr b="1" lang="pl-PL" sz="1900" spc="-1" strike="noStrike">
                <a:solidFill>
                  <a:srgbClr val="0066b3"/>
                </a:solidFill>
                <a:latin typeface="Comic Sans MS"/>
                <a:ea typeface="Noto Sans CJK SC Regular"/>
              </a:rPr>
              <a:t>1) Losowe Przemieszczanie Środka Odcinka. Błądzenie Fraktalne imultifraktalne.</a:t>
            </a:r>
            <a:endParaRPr b="0" lang="pl-PL" sz="1900" spc="-1" strike="noStrike">
              <a:latin typeface="Arial"/>
            </a:endParaRPr>
          </a:p>
        </p:txBody>
      </p:sp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84960" y="1044000"/>
            <a:ext cx="3839040" cy="4587480"/>
          </a:xfrm>
          <a:prstGeom prst="rect">
            <a:avLst/>
          </a:prstGeom>
          <a:ln>
            <a:noFill/>
          </a:ln>
        </p:spPr>
      </p:pic>
      <p:pic>
        <p:nvPicPr>
          <p:cNvPr id="168" name="" descr=""/>
          <p:cNvPicPr/>
          <p:nvPr/>
        </p:nvPicPr>
        <p:blipFill>
          <a:blip r:embed="rId2"/>
          <a:stretch/>
        </p:blipFill>
        <p:spPr>
          <a:xfrm>
            <a:off x="4075560" y="1070280"/>
            <a:ext cx="5973840" cy="424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72000" y="36000"/>
            <a:ext cx="9931320" cy="88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Dyfuzja anomalna: symulacja anomalnych błądzeń losowych</a:t>
            </a:r>
            <a:br/>
            <a:r>
              <a:rPr b="1" lang="pl-PL" sz="2400" spc="-1" strike="noStrike">
                <a:solidFill>
                  <a:srgbClr val="0066b3"/>
                </a:solidFill>
                <a:latin typeface="Comic Sans MS"/>
                <a:ea typeface="Noto Sans CJK SC Regular"/>
              </a:rPr>
              <a:t>Losowe Przemieszczania Środka Odcinka. Błądzenie Multifraktalne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1728000" y="999360"/>
            <a:ext cx="6151320" cy="4323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0" y="5760"/>
            <a:ext cx="10003320" cy="87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symulacja </a:t>
            </a:r>
            <a:r>
              <a:rPr b="1" lang="pl-PL" sz="26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błądzeń anomalnych.  </a:t>
            </a:r>
            <a:br/>
            <a:r>
              <a:rPr b="1" lang="pl-PL" sz="2400" spc="-1" strike="noStrike">
                <a:solidFill>
                  <a:srgbClr val="0066b3"/>
                </a:solidFill>
                <a:latin typeface="Comic Sans MS"/>
                <a:ea typeface="Noto Sans CJK SC Regular"/>
              </a:rPr>
              <a:t>1) Losowe Przemieszczanie Środka </a:t>
            </a:r>
            <a:r>
              <a:rPr b="1" lang="pl-PL" sz="2400" spc="-1" strike="noStrike">
                <a:solidFill>
                  <a:srgbClr val="0066b3"/>
                </a:solidFill>
                <a:latin typeface="Comic Sans MS"/>
                <a:ea typeface="Noto Sans CJK SC Regular"/>
              </a:rPr>
              <a:t>Odcinka. Błądzenie Fraktalne.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172" name="" descr=""/>
          <p:cNvPicPr/>
          <p:nvPr/>
        </p:nvPicPr>
        <p:blipFill>
          <a:blip r:embed="rId1"/>
          <a:stretch/>
        </p:blipFill>
        <p:spPr>
          <a:xfrm>
            <a:off x="1476000" y="962640"/>
            <a:ext cx="6475320" cy="4650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44000" y="211320"/>
            <a:ext cx="9715320" cy="370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symulacja komputerowa anomalnych błądzeń lowowych.</a:t>
            </a:r>
            <a:br/>
            <a:r>
              <a:rPr b="1" lang="pl-PL" sz="2800" spc="-1" strike="noStrike">
                <a:solidFill>
                  <a:srgbClr val="0066b3"/>
                </a:solidFill>
                <a:latin typeface="Comic Sans MS"/>
                <a:ea typeface="Noto Sans CJK SC Regular"/>
              </a:rPr>
              <a:t>1) Metoda Losowego Przemieszczania Środka Odcinka. Błądzenie Multifraktalne.</a:t>
            </a:r>
            <a:br/>
            <a:br/>
            <a:r>
              <a:rPr b="1" lang="pl-PL" sz="2400" spc="-1" strike="noStrike">
                <a:solidFill>
                  <a:srgbClr val="182f7c"/>
                </a:solidFill>
                <a:latin typeface="Arial"/>
                <a:ea typeface="Noto Sans CJK SC Regular"/>
              </a:rPr>
              <a:t>„Symulacje komputerowe procesów singularnych i osobliwych w finansach – wybrane algorytmy. Szkic” - skrypt RK, rozdz. 2.8.1, str. 36 – 37.</a:t>
            </a:r>
            <a:endParaRPr b="0" lang="pl-PL" sz="2400" spc="-1" strike="noStrike">
              <a:latin typeface="Arial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504000" y="607320"/>
            <a:ext cx="9066600" cy="370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symulacja komputerowa anomalnych błądzeń losowych.</a:t>
            </a:r>
            <a:br/>
            <a:r>
              <a:rPr b="1" lang="pl-PL" sz="2800" spc="-1" strike="noStrike">
                <a:solidFill>
                  <a:srgbClr val="0066b3"/>
                </a:solidFill>
                <a:latin typeface="Comic Sans MS"/>
                <a:ea typeface="Noto Sans CJK SC Regular"/>
              </a:rPr>
              <a:t>1) Metoda Losowego Przemieszczania Środka Odcinka. Estymacja ciągłej funkcji H</a:t>
            </a:r>
            <a:r>
              <a:rPr b="1" lang="pl-PL" sz="2800" spc="-1" strike="noStrike">
                <a:solidFill>
                  <a:srgbClr val="0066b3"/>
                </a:solidFill>
                <a:latin typeface="Comic Sans MS"/>
                <a:ea typeface="Comic Sans MS"/>
              </a:rPr>
              <a:t>ö</a:t>
            </a:r>
            <a:r>
              <a:rPr b="1" lang="pl-PL" sz="2800" spc="-1" strike="noStrike">
                <a:solidFill>
                  <a:srgbClr val="0066b3"/>
                </a:solidFill>
                <a:latin typeface="Comic Sans MS"/>
                <a:ea typeface="Noto Sans CJK SC Regular"/>
              </a:rPr>
              <a:t>ldera.</a:t>
            </a:r>
            <a:br/>
            <a:br/>
            <a:r>
              <a:rPr b="1" lang="pl-PL" sz="2400" spc="-1" strike="noStrike">
                <a:solidFill>
                  <a:srgbClr val="182f7c"/>
                </a:solidFill>
                <a:latin typeface="Arial"/>
                <a:ea typeface="Noto Sans CJK SC Regular"/>
              </a:rPr>
              <a:t>„Symulacje komputerowe procesów singularnych i osobliwych w finansach – wybrane algorytmy. Szkic” - skrypt RK, rozdz. 2.8.2, str. 37 – 38.</a:t>
            </a:r>
            <a:endParaRPr b="0" lang="pl-PL" sz="2400" spc="-1" strike="noStrike">
              <a:latin typeface="Arial"/>
            </a:endParaRPr>
          </a:p>
        </p:txBody>
      </p:sp>
    </p:spTree>
  </p:cSld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144000" y="72000"/>
            <a:ext cx="9858960" cy="42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2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czasowa nieliniowość wariancji vs. autokorelacje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1368000" y="540000"/>
            <a:ext cx="7401240" cy="5088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72000" y="98640"/>
            <a:ext cx="9930960" cy="38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2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czasowa nieliniowość wariancji vs. autokorelacje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1235880" y="576000"/>
            <a:ext cx="7584840" cy="5034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504000" y="62640"/>
            <a:ext cx="9066600" cy="38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22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</a:t>
            </a:r>
            <a:r>
              <a:rPr b="1" lang="pl-PL" sz="2200" spc="-1" strike="noStrike">
                <a:solidFill>
                  <a:srgbClr val="0d1f63"/>
                </a:solidFill>
                <a:latin typeface="Comic Sans MS"/>
                <a:ea typeface="Noto Sans CJK SC Regular"/>
              </a:rPr>
              <a:t>wykładnik Hursta, </a:t>
            </a:r>
            <a:endParaRPr b="0" lang="pl-PL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2200" spc="-1" strike="noStrike">
                <a:solidFill>
                  <a:srgbClr val="94070a"/>
                </a:solidFill>
                <a:latin typeface="Comic Sans MS"/>
                <a:ea typeface="Noto Sans CJK SC Regular"/>
              </a:rPr>
              <a:t>funkcja (wykładnik) H</a:t>
            </a:r>
            <a:r>
              <a:rPr b="1" lang="pl-PL" sz="2200" spc="-1" strike="noStrike">
                <a:solidFill>
                  <a:srgbClr val="94070a"/>
                </a:solidFill>
                <a:latin typeface="Comic Sans MS"/>
                <a:ea typeface="Comic Sans MS"/>
              </a:rPr>
              <a:t>öldera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55800" y="972000"/>
            <a:ext cx="5267520" cy="3864960"/>
          </a:xfrm>
          <a:prstGeom prst="rect">
            <a:avLst/>
          </a:prstGeom>
          <a:ln>
            <a:noFill/>
          </a:ln>
        </p:spPr>
      </p:pic>
      <p:pic>
        <p:nvPicPr>
          <p:cNvPr id="91" name="" descr=""/>
          <p:cNvPicPr/>
          <p:nvPr/>
        </p:nvPicPr>
        <p:blipFill>
          <a:blip r:embed="rId2"/>
          <a:stretch/>
        </p:blipFill>
        <p:spPr>
          <a:xfrm>
            <a:off x="5400000" y="1512000"/>
            <a:ext cx="4592520" cy="2665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396000" y="108000"/>
            <a:ext cx="9284400" cy="47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</a:t>
            </a:r>
            <a:r>
              <a:rPr b="1" lang="pl-PL" sz="2200" spc="-1" strike="noStrike">
                <a:solidFill>
                  <a:srgbClr val="0d1f63"/>
                </a:solidFill>
                <a:latin typeface="Comic Sans MS"/>
                <a:ea typeface="Noto Sans CJK SC Regular"/>
              </a:rPr>
              <a:t>wykładnik Hursta, Brownian &amp; non-Gaussian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86760" y="1188000"/>
            <a:ext cx="4949640" cy="3567240"/>
          </a:xfrm>
          <a:prstGeom prst="rect">
            <a:avLst/>
          </a:prstGeom>
          <a:ln>
            <a:noFill/>
          </a:ln>
        </p:spPr>
      </p:pic>
      <p:pic>
        <p:nvPicPr>
          <p:cNvPr id="94" name="" descr=""/>
          <p:cNvPicPr/>
          <p:nvPr/>
        </p:nvPicPr>
        <p:blipFill>
          <a:blip r:embed="rId2"/>
          <a:stretch/>
        </p:blipFill>
        <p:spPr>
          <a:xfrm>
            <a:off x="5112000" y="1173600"/>
            <a:ext cx="4877280" cy="3610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2160000" y="108000"/>
            <a:ext cx="5972760" cy="47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</a:t>
            </a:r>
            <a:r>
              <a:rPr b="1" lang="pl-PL" sz="2200" spc="-1" strike="noStrike">
                <a:solidFill>
                  <a:srgbClr val="003d73"/>
                </a:solidFill>
                <a:latin typeface="Comic Sans MS"/>
                <a:ea typeface="Noto Sans CJK SC Regular"/>
              </a:rPr>
              <a:t>równanie skalowania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1627920" y="703440"/>
            <a:ext cx="7044840" cy="4853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1313640" y="1224000"/>
            <a:ext cx="7295040" cy="429624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1296000" y="72000"/>
            <a:ext cx="7268760" cy="47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7)  Dyfuzja anomalna: </a:t>
            </a:r>
            <a:r>
              <a:rPr b="1" lang="pl-PL" sz="2200" spc="-1" strike="noStrike">
                <a:solidFill>
                  <a:srgbClr val="00508f"/>
                </a:solidFill>
                <a:latin typeface="Comic Sans MS"/>
                <a:ea typeface="Noto Sans CJK SC Regular"/>
              </a:rPr>
              <a:t>self-similarity,</a:t>
            </a:r>
            <a:r>
              <a:rPr b="1" lang="pl-PL" sz="2200" spc="-1" strike="noStrike">
                <a:solidFill>
                  <a:srgbClr val="ed1c24"/>
                </a:solidFill>
                <a:latin typeface="Comic Sans MS"/>
                <a:ea typeface="Noto Sans CJK SC Regular"/>
              </a:rPr>
              <a:t> </a:t>
            </a:r>
            <a:r>
              <a:rPr b="1" lang="pl-PL" sz="2200" spc="-1" strike="noStrike">
                <a:solidFill>
                  <a:srgbClr val="579835"/>
                </a:solidFill>
                <a:latin typeface="Comic Sans MS"/>
                <a:ea typeface="Noto Sans CJK SC Regular"/>
              </a:rPr>
              <a:t>self-affinity</a:t>
            </a:r>
            <a:endParaRPr b="0" lang="pl-PL" sz="2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99" name="Formula 2"/>
              <p:cNvSpPr txBox="1"/>
              <p:nvPr/>
            </p:nvSpPr>
            <p:spPr>
              <a:xfrm>
                <a:off x="2409120" y="659880"/>
                <a:ext cx="4910400" cy="3646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X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bt</m:t>
                        </m:r>
                      </m:e>
                    </m:d>
                    <m:r>
                      <m:t xml:space="preserve">=</m:t>
                    </m:r>
                    <m:sSup>
                      <m:e>
                        <m:r>
                          <m:t xml:space="preserve">b</m:t>
                        </m:r>
                      </m:e>
                      <m:sup>
                        <m:r>
                          <m:t xml:space="preserve">H</m:t>
                        </m:r>
                      </m:sup>
                    </m:sSup>
                    <m:r>
                      <m:t xml:space="preserve">X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t</m:t>
                        </m:r>
                      </m:e>
                    </m:d>
                    <m:r>
                      <m:t xml:space="preserve">,</m:t>
                    </m:r>
                    <m:r>
                      <m:t xml:space="preserve">w</m:t>
                    </m:r>
                    <m:r>
                      <m:t xml:space="preserve">sensie</m:t>
                    </m:r>
                    <m:r>
                      <m:t xml:space="preserve">statystycznym</m:t>
                    </m:r>
                  </m:oMath>
                </a14:m>
              </a:p>
            </p:txBody>
          </p:sp>
        </mc:Choice>
        <mc:Fallback/>
      </mc:AlternateContent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7671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2019-11-09T10:18:08Z</dcterms:created>
  <dc:creator/>
  <dc:description/>
  <dc:language>pl-PL</dc:language>
  <cp:lastModifiedBy/>
  <dcterms:modified xsi:type="dcterms:W3CDTF">2020-01-07T10:21:05Z</dcterms:modified>
  <cp:revision>122</cp:revision>
  <dc:subject/>
  <dc:title/>
</cp:coreProperties>
</file>