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5.jpeg" ContentType="image/jpe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55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504000" y="132480"/>
            <a:ext cx="9067320" cy="101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ed1c24"/>
                </a:solidFill>
                <a:latin typeface="Comic Sans MS"/>
                <a:ea typeface="DejaVu Sans"/>
              </a:rPr>
              <a:t>Symulacje komputerowe w fizyce z przykładami</a:t>
            </a:r>
            <a:br/>
            <a:r>
              <a:rPr b="1" lang="pl-PL" sz="2000" spc="-1" strike="noStrike">
                <a:solidFill>
                  <a:srgbClr val="00508f"/>
                </a:solidFill>
                <a:latin typeface="Comic Sans MS"/>
                <a:ea typeface="DejaVu Sans"/>
              </a:rPr>
              <a:t>      Ryszard Kutner</a:t>
            </a:r>
            <a:r>
              <a:rPr b="1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, środa, w godz. 16:15 – 18:00, sala 1.30 (OKWF)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504000" y="1791000"/>
            <a:ext cx="9067320" cy="357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0000"/>
                </a:solidFill>
                <a:latin typeface="Arial"/>
                <a:ea typeface="DejaVu Sans"/>
              </a:rPr>
              <a:t>Motto:</a:t>
            </a:r>
            <a:r>
              <a:rPr b="0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 `Jak wiele można zrobić w fizyce biorąc tak niewiele',</a:t>
            </a:r>
            <a:r>
              <a:rPr b="1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S. Wolfram: </a:t>
            </a:r>
            <a:r>
              <a:rPr b="1" i="1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New Kind of Science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Ramowy plan wykładów  7 - 16   (13, 20, 27 listopada, 04, 11, 18 grudzień, 2019; 08, 15, 22 styczeń 2020)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1.  Dynamiczna metoda Monte Carlo: symulacja dynamiki i termodynamiki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dwuwymiarowego Modelu Isinga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407927"/>
                </a:solidFill>
                <a:latin typeface="Arial"/>
                <a:ea typeface="DejaVu Sans"/>
              </a:rPr>
              <a:t>2.  Prawo wzrostu entropii: </a:t>
            </a:r>
            <a:r>
              <a:rPr b="1" lang="pl-PL" sz="1800" spc="-1" strike="noStrike">
                <a:solidFill>
                  <a:srgbClr val="94070a"/>
                </a:solidFill>
                <a:latin typeface="Arial"/>
                <a:ea typeface="DejaVu Sans"/>
              </a:rPr>
              <a:t>wariant statystyczny</a:t>
            </a:r>
            <a:r>
              <a:rPr b="1" lang="pl-PL" sz="1800" spc="-1" strike="noStrike">
                <a:solidFill>
                  <a:srgbClr val="407927"/>
                </a:solidFill>
                <a:latin typeface="Arial"/>
                <a:ea typeface="DejaVu Sans"/>
              </a:rPr>
              <a:t>, </a:t>
            </a:r>
            <a:r>
              <a:rPr b="1" lang="pl-PL" sz="1800" spc="-1" strike="noStrike">
                <a:solidFill>
                  <a:srgbClr val="5565af"/>
                </a:solidFill>
                <a:latin typeface="Arial"/>
                <a:ea typeface="DejaVu Sans"/>
              </a:rPr>
              <a:t>wariant termodynamiczny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  Prawo ostygania ciał Newtona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3d73"/>
                </a:solidFill>
                <a:latin typeface="Arial"/>
                <a:ea typeface="DejaVu Sans"/>
              </a:rPr>
              <a:t>4.  Ruch Browna: Centralne Twierdzenie Graniczne.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5.  Rozkład Maxwella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Arial"/>
                <a:ea typeface="DejaVu Sans"/>
              </a:rPr>
              <a:t>6.  Z</a:t>
            </a:r>
            <a:r>
              <a:rPr b="1" lang="pl-PL" sz="1800" spc="-1" strike="noStrike">
                <a:solidFill>
                  <a:srgbClr val="003d73"/>
                </a:solidFill>
                <a:latin typeface="Arial"/>
                <a:ea typeface="DejaVu Sans"/>
              </a:rPr>
              <a:t>asada ekwipartycji energii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407927"/>
                </a:solidFill>
                <a:latin typeface="Arial"/>
                <a:ea typeface="DejaVu Sans"/>
              </a:rPr>
              <a:t>7.  Gaz van der Waalsa</a:t>
            </a:r>
            <a:r>
              <a:rPr b="1" lang="pl-PL" sz="1800" spc="-1" strike="noStrike">
                <a:solidFill>
                  <a:srgbClr val="003d73"/>
                </a:solidFill>
                <a:latin typeface="Arial"/>
                <a:ea typeface="DejaVu Sans"/>
              </a:rPr>
              <a:t>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610506"/>
                </a:solidFill>
                <a:latin typeface="Arial"/>
                <a:ea typeface="DejaVu Sans"/>
              </a:rPr>
              <a:t>8.  Cykl Carnot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504000" y="117360"/>
            <a:ext cx="9067320" cy="49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Odwracalność mikroskopowych praw ruchu.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360000" y="646920"/>
            <a:ext cx="9071640" cy="34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Katalog domowy/Pulpit/X_Complexity/Carnot_Smyczki/Reverse_v0-91_03-11-2006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1512000" y="1141560"/>
            <a:ext cx="3140640" cy="228312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2"/>
          <a:stretch/>
        </p:blipFill>
        <p:spPr>
          <a:xfrm>
            <a:off x="5660280" y="1152000"/>
            <a:ext cx="3000600" cy="222876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3"/>
          <a:stretch/>
        </p:blipFill>
        <p:spPr>
          <a:xfrm>
            <a:off x="1512000" y="3459960"/>
            <a:ext cx="3164760" cy="220608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4"/>
          <a:stretch/>
        </p:blipFill>
        <p:spPr>
          <a:xfrm>
            <a:off x="5652000" y="3420000"/>
            <a:ext cx="2948760" cy="219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396000" y="72000"/>
            <a:ext cx="9269640" cy="86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Odwracalność mikroskopowych praw ruchu.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21409a"/>
                </a:solidFill>
                <a:latin typeface="Times New Roman"/>
                <a:ea typeface="DejaVu Sans"/>
              </a:rPr>
              <a:t>Katalog domowy/Pulpit/X_Complexity/Carnot_Smyczki/Reverse_v0-91_03-11-2006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1349640" y="936000"/>
            <a:ext cx="3115080" cy="226080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5597280" y="972000"/>
            <a:ext cx="3039480" cy="220536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3"/>
          <a:stretch/>
        </p:blipFill>
        <p:spPr>
          <a:xfrm>
            <a:off x="1392120" y="3308040"/>
            <a:ext cx="3053880" cy="230472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4"/>
          <a:stretch/>
        </p:blipFill>
        <p:spPr>
          <a:xfrm>
            <a:off x="5604480" y="3312000"/>
            <a:ext cx="3075840" cy="2300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123200" y="36000"/>
            <a:ext cx="7826400" cy="86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Odwracalność mikroskopowych praw ruchu.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21409a"/>
                </a:solidFill>
                <a:latin typeface="Times New Roman"/>
                <a:ea typeface="DejaVu Sans"/>
              </a:rPr>
              <a:t>Kopia_localhost/erka_c/zdf_uw/M_Gall_Aplety_dr/Carnot_dr/Carnot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5760000" y="1190160"/>
            <a:ext cx="4172760" cy="377460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3342960" y="1188000"/>
            <a:ext cx="2328840" cy="382824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13" name="Formula 2"/>
              <p:cNvSpPr txBox="1"/>
              <p:nvPr/>
            </p:nvSpPr>
            <p:spPr>
              <a:xfrm>
                <a:off x="33840" y="1446840"/>
                <a:ext cx="3267360" cy="600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v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m</m:t>
                        </m:r>
                      </m:num>
                      <m:den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B</m:t>
                            </m:r>
                          </m:sub>
                        </m:sSub>
                        <m:r>
                          <m:t xml:space="preserve">T</m:t>
                        </m:r>
                      </m:den>
                    </m:f>
                    <m:r>
                      <m:t xml:space="preserve">v</m:t>
                    </m:r>
                    <m:r>
                      <m:t xml:space="preserve">⋅</m:t>
                    </m:r>
                    <m:r>
                      <m:t xml:space="preserve">exp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−</m:t>
                        </m:r>
                        <m:r>
                          <m:t xml:space="preserve">m</m:t>
                        </m:r>
                        <m:f>
                          <m:fPr>
                            <m:type m:val="lin"/>
                          </m:fPr>
                          <m:num>
                            <m:sSup>
                              <m:e>
                                <m:r>
                                  <m:t xml:space="preserve">v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num>
                          <m:den>
                            <m:r>
                              <m:t xml:space="preserve">2</m:t>
                            </m:r>
                          </m:den>
                        </m:f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B</m:t>
                            </m:r>
                          </m:sub>
                        </m:sSub>
                        <m:r>
                          <m:t xml:space="preserve">T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114" name="CustomShape 3"/>
          <p:cNvSpPr/>
          <p:nvPr/>
        </p:nvSpPr>
        <p:spPr>
          <a:xfrm>
            <a:off x="396000" y="1008000"/>
            <a:ext cx="2552040" cy="39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Rozkład Maxwella</a:t>
            </a:r>
            <a:endParaRPr b="0" lang="pl-PL" sz="2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15" name="Formula 4"/>
              <p:cNvSpPr txBox="1"/>
              <p:nvPr/>
            </p:nvSpPr>
            <p:spPr>
              <a:xfrm>
                <a:off x="972000" y="2736000"/>
                <a:ext cx="1307160" cy="599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f>
                          <m:num>
                            <m:sSup>
                              <m:e>
                                <m:r>
                                  <m:t xml:space="preserve">mv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num>
                          <m:den>
                            <m:r>
                              <m:t xml:space="preserve">2</m:t>
                            </m:r>
                          </m:den>
                        </m:f>
                      </m:e>
                    </m:d>
                    <m:r>
                      <m:t xml:space="preserve">=</m:t>
                    </m:r>
                    <m:sSub>
                      <m:e>
                        <m:r>
                          <m:t xml:space="preserve">k</m:t>
                        </m:r>
                      </m:e>
                      <m:sub>
                        <m:r>
                          <m:t xml:space="preserve">B</m:t>
                        </m:r>
                      </m:sub>
                    </m:sSub>
                    <m:r>
                      <m:t xml:space="preserve">T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16" name="CustomShape 5"/>
          <p:cNvSpPr/>
          <p:nvPr/>
        </p:nvSpPr>
        <p:spPr>
          <a:xfrm>
            <a:off x="108000" y="2232000"/>
            <a:ext cx="3149280" cy="34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Zasada ekwipartycji energii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7" name="CustomShape 6"/>
          <p:cNvSpPr/>
          <p:nvPr/>
        </p:nvSpPr>
        <p:spPr>
          <a:xfrm>
            <a:off x="1764000" y="5148000"/>
            <a:ext cx="6728760" cy="31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600" spc="-1" strike="noStrike">
                <a:solidFill>
                  <a:srgbClr val="00508f"/>
                </a:solidFill>
                <a:latin typeface="Arial"/>
                <a:ea typeface="DejaVu Sans"/>
              </a:rPr>
              <a:t>D.C. Rapaport:  THE ART OF MOLECULAR DYNAMICS SIMULATION</a:t>
            </a:r>
            <a:endParaRPr b="0" lang="pl-PL" sz="1600" spc="-1" strike="noStrike">
              <a:latin typeface="Arial"/>
            </a:endParaRPr>
          </a:p>
        </p:txBody>
      </p:sp>
      <p:sp>
        <p:nvSpPr>
          <p:cNvPr id="118" name="CustomShape 7"/>
          <p:cNvSpPr/>
          <p:nvPr/>
        </p:nvSpPr>
        <p:spPr>
          <a:xfrm>
            <a:off x="468000" y="3456000"/>
            <a:ext cx="2372760" cy="35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Gaz van der Waalsa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19" name="Formula 8"/>
              <p:cNvSpPr txBox="1"/>
              <p:nvPr/>
            </p:nvSpPr>
            <p:spPr>
              <a:xfrm>
                <a:off x="4686480" y="2652480"/>
                <a:ext cx="716400" cy="356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0" name="Formula 9"/>
              <p:cNvSpPr txBox="1"/>
              <p:nvPr/>
            </p:nvSpPr>
            <p:spPr>
              <a:xfrm>
                <a:off x="313200" y="4069440"/>
                <a:ext cx="2405520" cy="662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p</m:t>
                        </m:r>
                        <m:r>
                          <m:t xml:space="preserve">+</m:t>
                        </m:r>
                        <m:f>
                          <m:num>
                            <m:sSup>
                              <m:e>
                                <m:r>
                                  <m:t xml:space="preserve">n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a</m:t>
                            </m:r>
                          </m:num>
                          <m:den>
                            <m:sSup>
                              <m:e>
                                <m:r>
                                  <m:t xml:space="preserve">V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e>
                    </m:d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V</m:t>
                        </m:r>
                        <m:r>
                          <m:t xml:space="preserve">−</m:t>
                        </m:r>
                        <m:r>
                          <m:t xml:space="preserve">nb</m:t>
                        </m:r>
                      </m:e>
                    </m:d>
                    <m:r>
                      <m:t xml:space="preserve">=</m:t>
                    </m:r>
                    <m:sSub>
                      <m:e>
                        <m:r>
                          <m:t xml:space="preserve">nk</m:t>
                        </m:r>
                      </m:e>
                      <m:sub>
                        <m:r>
                          <m:t xml:space="preserve">B</m:t>
                        </m:r>
                      </m:sub>
                    </m:sSub>
                    <m:r>
                      <m:t xml:space="preserve">T</m:t>
                    </m:r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72000" y="36000"/>
            <a:ext cx="9933480" cy="122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Odwracalność mikroskopowych praw ruchu.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000" spc="-1" strike="noStrike">
                <a:solidFill>
                  <a:srgbClr val="ed1c24"/>
                </a:solidFill>
                <a:latin typeface="Comic Sans MS"/>
                <a:ea typeface="DejaVu Sans"/>
              </a:rPr>
              <a:t>   </a:t>
            </a:r>
            <a:r>
              <a:rPr b="1" lang="pl-PL" sz="2000" spc="-1" strike="noStrike">
                <a:solidFill>
                  <a:srgbClr val="ed1c24"/>
                </a:solidFill>
                <a:latin typeface="Comic Sans MS"/>
                <a:ea typeface="DejaVu Sans"/>
              </a:rPr>
              <a:t>Potencjał fluktuującego dipola Van der Waalsa-Londona i Lenarda-Jonsa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21409a"/>
                </a:solidFill>
                <a:latin typeface="Times New Roman"/>
                <a:ea typeface="DejaVu Sans"/>
              </a:rPr>
              <a:t>              </a:t>
            </a:r>
            <a:r>
              <a:rPr b="1" lang="pl-PL" sz="2000" spc="-1" strike="noStrike">
                <a:solidFill>
                  <a:srgbClr val="21409a"/>
                </a:solidFill>
                <a:latin typeface="Times New Roman"/>
                <a:ea typeface="DejaVu Sans"/>
              </a:rPr>
              <a:t>Kopia_localhost/erka_c/zdf_uw/M_Gall_Aplety_dr/Carnot_dr/Carnot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556560" y="2088000"/>
            <a:ext cx="4696920" cy="271728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2324160" y="1296000"/>
            <a:ext cx="2893320" cy="78948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3"/>
          <a:stretch/>
        </p:blipFill>
        <p:spPr>
          <a:xfrm>
            <a:off x="5439240" y="2052000"/>
            <a:ext cx="4134960" cy="27097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25" name="Formula 2"/>
              <p:cNvSpPr txBox="1"/>
              <p:nvPr/>
            </p:nvSpPr>
            <p:spPr>
              <a:xfrm>
                <a:off x="5436000" y="1584000"/>
                <a:ext cx="2251800" cy="3002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a</m:t>
                    </m:r>
                    <m:r>
                      <m:t xml:space="preserve">=</m:t>
                    </m:r>
                    <m:r>
                      <m:t xml:space="preserve">a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ε</m:t>
                        </m:r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6</m:t>
                            </m:r>
                          </m:sup>
                        </m:sSup>
                      </m:e>
                    </m:d>
                    <m:r>
                      <m:t xml:space="preserve">;</m:t>
                    </m:r>
                    <m:r>
                      <m:t xml:space="preserve">b</m:t>
                    </m:r>
                    <m:r>
                      <m:t xml:space="preserve">=</m:t>
                    </m:r>
                    <m:r>
                      <m:t xml:space="preserve">b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ε</m:t>
                        </m:r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6</m:t>
                            </m:r>
                          </m:sup>
                        </m:sSup>
                      </m:e>
                    </m:d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131840" y="58680"/>
            <a:ext cx="7826400" cy="86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Odwracalność mikroskopowych praw ruchu.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21409a"/>
                </a:solidFill>
                <a:latin typeface="Times New Roman"/>
                <a:ea typeface="DejaVu Sans"/>
              </a:rPr>
              <a:t>Kopia_localhost/erka_c/zdf_uw/M_Gall_Aplety_dr/Carnot_dr/Carnot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5235480" y="1188000"/>
            <a:ext cx="4782240" cy="404424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72000" y="1075320"/>
            <a:ext cx="5108760" cy="86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Gaz van der Waalsa: cykl Carnot                      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Arial"/>
                <a:ea typeface="Noto Sans CJK SC Regular"/>
              </a:rPr>
              <a:t>Izoterma  → adiabata → izoterma → adiabata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110160" y="2016000"/>
            <a:ext cx="2271600" cy="354024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30" name="Formula 3"/>
              <p:cNvSpPr txBox="1"/>
              <p:nvPr/>
            </p:nvSpPr>
            <p:spPr>
              <a:xfrm>
                <a:off x="3745800" y="967320"/>
                <a:ext cx="1378800" cy="605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T</m:t>
                            </m:r>
                          </m:e>
                          <m:sub>
                            <m:r>
                              <m:t xml:space="preserve">hot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T</m:t>
                            </m:r>
                          </m:e>
                          <m:sub>
                            <m:r>
                              <m:t xml:space="preserve">cold</m:t>
                            </m:r>
                          </m:sub>
                        </m:sSub>
                      </m:num>
                      <m:den>
                        <m:sSub>
                          <m:e>
                            <m:r>
                              <m:t xml:space="preserve">T</m:t>
                            </m:r>
                          </m:e>
                          <m:sub>
                            <m:r>
                              <m:t xml:space="preserve">hot</m:t>
                            </m:r>
                          </m:sub>
                        </m:sSub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31" name="Formula 4"/>
              <p:cNvSpPr txBox="1"/>
              <p:nvPr/>
            </p:nvSpPr>
            <p:spPr>
              <a:xfrm>
                <a:off x="2847240" y="2016000"/>
                <a:ext cx="2262600" cy="250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pV</m:t>
                    </m:r>
                    <m:r>
                      <m:t xml:space="preserve">∝</m:t>
                    </m:r>
                    <m:r>
                      <m:t xml:space="preserve">T</m:t>
                    </m:r>
                    <m:sSup>
                      <m:e>
                        <m:r>
                          <m:t xml:space="preserve">pv</m:t>
                        </m:r>
                      </m:e>
                      <m:sup>
                        <m:r>
                          <m:t xml:space="preserve">κ</m:t>
                        </m:r>
                      </m:sup>
                    </m:sSup>
                    <m:r>
                      <m:t xml:space="preserve">=</m:t>
                    </m:r>
                    <m:r>
                      <m:t xml:space="preserve">const</m:t>
                    </m:r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576000" y="212400"/>
            <a:ext cx="9286920" cy="4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Comic Sans MS"/>
                <a:ea typeface="DejaVu Sans"/>
              </a:rPr>
              <a:t>Dynamiczna  Metoda Monte Carlo Metropolisa i in. na przykładzie modelu Isinga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3276000" y="1008000"/>
            <a:ext cx="3452040" cy="463140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6754320" y="2019240"/>
            <a:ext cx="3325680" cy="241524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3"/>
          <a:stretch/>
        </p:blipFill>
        <p:spPr>
          <a:xfrm>
            <a:off x="10440" y="1008000"/>
            <a:ext cx="3228840" cy="462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80000" y="108000"/>
            <a:ext cx="9902160" cy="72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1. Rozwiązywanie równania ruchu dynamiki Newtona za pomocą matematyki dyskretnej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786240" y="864000"/>
            <a:ext cx="3999960" cy="476892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5436000" y="828000"/>
            <a:ext cx="3964320" cy="480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44000" y="-15480"/>
            <a:ext cx="980316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1. Rozwiązywanie równania ruchu dynamiki Newtona za pomocą matematyki dyskretnej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2304000" y="1368000"/>
            <a:ext cx="5397120" cy="219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Algorytm musi być: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- zgodny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2b511a"/>
                </a:solidFill>
                <a:latin typeface="Arial"/>
                <a:ea typeface="DejaVu Sans"/>
              </a:rPr>
              <a:t>- dokładny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680059"/>
                </a:solidFill>
                <a:latin typeface="Arial"/>
                <a:ea typeface="DejaVu Sans"/>
              </a:rPr>
              <a:t>- stabilny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680059"/>
                </a:solidFill>
                <a:latin typeface="Arial"/>
                <a:ea typeface="DejaVu Sans"/>
              </a:rPr>
              <a:t>- efektywny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680059"/>
                </a:solidFill>
                <a:latin typeface="Arial"/>
                <a:ea typeface="DejaVu Sans"/>
              </a:rPr>
              <a:t>Należy zoptymalizować wszystkie te wymagania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44000" y="56520"/>
            <a:ext cx="980316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1. Rozwiązywanie równania ruchu dynamiki Newtona za pomocą matematyki dyskretnej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063080" y="748440"/>
            <a:ext cx="3696480" cy="488124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5246280" y="799920"/>
            <a:ext cx="4579920" cy="480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0" y="56520"/>
            <a:ext cx="1007892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klasyczna/DHTW i Skok_ze_spadochronem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734040" y="748440"/>
            <a:ext cx="3944160" cy="488124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5369040" y="736920"/>
            <a:ext cx="4169160" cy="4871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51560" y="174960"/>
            <a:ext cx="9799560" cy="8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Ramowy plan wykładów  7 - 16   (13, 20, 27 listopada, 04, 11, 18 grudzień, 2019; 08, 15, 22 styczeń 2020) c.d.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86840" y="997560"/>
            <a:ext cx="7228800" cy="289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94070a"/>
                </a:solidFill>
                <a:latin typeface="Arial"/>
                <a:ea typeface="DejaVu Sans"/>
              </a:rPr>
              <a:t>9.  Dynamika molekularna w przykładach: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94070a"/>
                </a:solidFill>
                <a:latin typeface="Arial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- ogólne własności algorytmów symulacyjnych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- wybrane metody Eulera: pierwszo- i drugorzędowe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- metoda „żabiego” skoku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- metoda Rungego-Kutty 4-rzędowa 4-etapowa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21409a"/>
                </a:solidFill>
                <a:latin typeface="Arial"/>
                <a:ea typeface="DejaVu Sans"/>
              </a:rPr>
              <a:t>- algorytm symulacji w dynamice SzTW.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10. Symulacja dynamiki nieliniowej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Comic Sans MS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21409a"/>
                </a:solidFill>
                <a:latin typeface="Comic Sans MS"/>
                <a:ea typeface="DejaVu Sans"/>
              </a:rPr>
              <a:t>- zagadnienie Fermiego-Pasty-Ulama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21409a"/>
                </a:solidFill>
                <a:latin typeface="Comic Sans MS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006c3b"/>
                </a:solidFill>
                <a:latin typeface="Comic Sans MS"/>
                <a:ea typeface="DejaVu Sans"/>
              </a:rPr>
              <a:t>- jednowymiarowy łańcuch Tody – solitony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6c3b"/>
                </a:solidFill>
                <a:latin typeface="Comic Sans MS"/>
                <a:ea typeface="DejaVu Sans"/>
              </a:rPr>
              <a:t>     </a:t>
            </a: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- zagadnienie Henona-Heilesa: chaos deterministyczny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6c3b"/>
                </a:solidFill>
                <a:latin typeface="Comic Sans MS"/>
                <a:ea typeface="DejaVu Sans"/>
              </a:rPr>
              <a:t>    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44000" y="20520"/>
            <a:ext cx="980316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1. Rozwiązywanie równania ruchu dynamiki SzTW za pomocą matematyki dyskretnej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3116880" y="671400"/>
            <a:ext cx="3937680" cy="4878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2000" y="56520"/>
            <a:ext cx="993420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klasyczna/rwpg/Grzegorz_Banaszek (3m)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2638440" y="780120"/>
            <a:ext cx="4955760" cy="488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144000" y="20520"/>
            <a:ext cx="980316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1. Rozwiązywanie równania ruchu dynamiki Newtona za pomocą matematyki dyskretnej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3101040" y="742680"/>
            <a:ext cx="4097160" cy="4923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44000" y="20520"/>
            <a:ext cx="980316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1. Rozwiązywanie równania ruchu dynamiki Newtona za pomocą matematyki dyskretnej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80640" y="720000"/>
            <a:ext cx="4093560" cy="494568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4587480" y="2016000"/>
            <a:ext cx="5330520" cy="131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1405800" y="60120"/>
            <a:ext cx="737676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klasyczna/Wahadlo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2666160" y="786600"/>
            <a:ext cx="4913280" cy="474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1575000" y="96120"/>
            <a:ext cx="6919560" cy="72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klasyczna/FPU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38160" y="824040"/>
            <a:ext cx="3891960" cy="4790520"/>
          </a:xfrm>
          <a:prstGeom prst="rect">
            <a:avLst/>
          </a:prstGeom>
          <a:ln>
            <a:noFill/>
          </a:ln>
        </p:spPr>
      </p:pic>
      <p:pic>
        <p:nvPicPr>
          <p:cNvPr id="160" name="" descr=""/>
          <p:cNvPicPr/>
          <p:nvPr/>
        </p:nvPicPr>
        <p:blipFill>
          <a:blip r:embed="rId2"/>
          <a:stretch/>
        </p:blipFill>
        <p:spPr>
          <a:xfrm>
            <a:off x="4103640" y="1872000"/>
            <a:ext cx="5902920" cy="183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405800" y="60120"/>
            <a:ext cx="7290720" cy="7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klasyczna/Solitony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2497680" y="789840"/>
            <a:ext cx="4989240" cy="471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332000" y="96120"/>
            <a:ext cx="7306560" cy="72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klasyczna/Solitony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2116440" y="756000"/>
            <a:ext cx="5694480" cy="1327680"/>
          </a:xfrm>
          <a:prstGeom prst="rect">
            <a:avLst/>
          </a:prstGeom>
          <a:ln>
            <a:noFill/>
          </a:ln>
        </p:spPr>
      </p:pic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380680" y="2108520"/>
            <a:ext cx="5340240" cy="354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144000" y="1008000"/>
            <a:ext cx="4647240" cy="266292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1405800" y="60120"/>
            <a:ext cx="7290720" cy="7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klasyczna/Solitony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4849560" y="1008000"/>
            <a:ext cx="5171040" cy="439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540000" y="60120"/>
            <a:ext cx="9142920" cy="73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klasyczna/Deterministyczny_Chaos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637200" y="781200"/>
            <a:ext cx="3249720" cy="4843080"/>
          </a:xfrm>
          <a:prstGeom prst="rect">
            <a:avLst/>
          </a:prstGeom>
          <a:ln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4392000" y="824400"/>
            <a:ext cx="5563440" cy="471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72000" y="164880"/>
            <a:ext cx="9931680" cy="90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d1f63"/>
                </a:solidFill>
                <a:latin typeface="Comic Sans MS"/>
                <a:ea typeface="DejaVu Sans"/>
              </a:rPr>
              <a:t>Prawo wzrostu entropii – wariant statystyczny.</a:t>
            </a:r>
            <a:br/>
            <a:r>
              <a:rPr b="1" lang="pl-PL" sz="2400" spc="-1" strike="noStrike">
                <a:solidFill>
                  <a:srgbClr val="21409a"/>
                </a:solidFill>
                <a:latin typeface="Times New Roman"/>
                <a:ea typeface="DejaVu Sans"/>
              </a:rPr>
              <a:t>erka/pulpit/X_Complexity/Didact_New/Boltzmann/Entropia.html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1944000" y="1205640"/>
            <a:ext cx="6043680" cy="4478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509040" y="60120"/>
            <a:ext cx="9084240" cy="7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klasyczna/Deterministyczny_Chaos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2952000" y="756000"/>
            <a:ext cx="4030920" cy="4855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509040" y="60120"/>
            <a:ext cx="9084240" cy="7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klasyczna/Deterministyczny_Chaos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2556000" y="759240"/>
            <a:ext cx="5110920" cy="482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509040" y="24120"/>
            <a:ext cx="9084240" cy="7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DYNAMIKA MOLEKULARNA: SYMULACJE KOMPUTEROWE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d1f63"/>
                </a:solidFill>
                <a:latin typeface="Comic Sans MS"/>
                <a:ea typeface="DejaVu Sans"/>
              </a:rPr>
              <a:t>Elements/RKutner/DIDACT_NEW/Mechanika klasyczna/Deterministyczny_Chaos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2158920" y="792000"/>
            <a:ext cx="2232000" cy="4831200"/>
          </a:xfrm>
          <a:prstGeom prst="rect">
            <a:avLst/>
          </a:prstGeom>
          <a:ln>
            <a:noFill/>
          </a:ln>
        </p:spPr>
      </p:pic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6107400" y="752040"/>
            <a:ext cx="2135520" cy="488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1728000" y="1944000"/>
            <a:ext cx="6696000" cy="1046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pl-PL" sz="1800" spc="-1" strike="noStrike">
                <a:solidFill>
                  <a:srgbClr val="1c052e"/>
                </a:solidFill>
                <a:latin typeface="Comic Sans MS"/>
              </a:rPr>
              <a:t>UWAGA:</a:t>
            </a:r>
            <a:r>
              <a:rPr b="1" lang="pl-PL" sz="1800" spc="-1" strike="noStrike">
                <a:solidFill>
                  <a:srgbClr val="ed1c24"/>
                </a:solidFill>
                <a:latin typeface="Comic Sans MS"/>
              </a:rPr>
              <a:t> oprogramowanie symulacji </a:t>
            </a:r>
            <a:r>
              <a:rPr b="1" lang="pl-PL" sz="1800" spc="-1" strike="noStrike">
                <a:solidFill>
                  <a:srgbClr val="ed1c24"/>
                </a:solidFill>
                <a:latin typeface="Comic Sans MS"/>
              </a:rPr>
              <a:t>komputerowych </a:t>
            </a:r>
            <a:endParaRPr b="1" lang="pl-PL" sz="1800" spc="-1" strike="noStrike">
              <a:solidFill>
                <a:srgbClr val="ed1c24"/>
              </a:solidFill>
              <a:latin typeface="Comic Sans MS"/>
            </a:endParaRPr>
          </a:p>
          <a:p>
            <a:pPr algn="ctr"/>
            <a:r>
              <a:rPr b="1" lang="pl-PL" sz="1800" spc="-1" strike="noStrike">
                <a:solidFill>
                  <a:srgbClr val="ed1c24"/>
                </a:solidFill>
                <a:latin typeface="Comic Sans MS"/>
              </a:rPr>
              <a:t>             </a:t>
            </a:r>
            <a:r>
              <a:rPr b="1" lang="pl-PL" sz="1800" spc="-1" strike="noStrike">
                <a:solidFill>
                  <a:srgbClr val="ed1c24"/>
                </a:solidFill>
                <a:latin typeface="Comic Sans MS"/>
              </a:rPr>
              <a:t>można otrzymać bezpośrednio od </a:t>
            </a:r>
            <a:r>
              <a:rPr b="1" lang="pl-PL" sz="1800" spc="-1" strike="noStrike">
                <a:solidFill>
                  <a:srgbClr val="ed1c24"/>
                </a:solidFill>
                <a:latin typeface="Comic Sans MS"/>
              </a:rPr>
              <a:t>wykładowcy</a:t>
            </a:r>
            <a:endParaRPr b="1" lang="pl-PL" sz="1800" spc="-1" strike="noStrike">
              <a:solidFill>
                <a:srgbClr val="ed1c24"/>
              </a:solidFill>
              <a:latin typeface="Comic Sans MS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72000" y="74520"/>
            <a:ext cx="9931680" cy="82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d1f63"/>
                </a:solidFill>
                <a:latin typeface="Comic Sans MS"/>
                <a:ea typeface="DejaVu Sans"/>
              </a:rPr>
              <a:t>Prawo wzrostu entropii wariant termodynamiczny.</a:t>
            </a:r>
            <a:br/>
            <a:r>
              <a:rPr b="1" lang="pl-PL" sz="2400" spc="-1" strike="noStrike">
                <a:solidFill>
                  <a:srgbClr val="00508f"/>
                </a:solidFill>
                <a:latin typeface="Times New Roman"/>
                <a:ea typeface="DejaVu Sans"/>
              </a:rPr>
              <a:t>~</a:t>
            </a:r>
            <a:r>
              <a:rPr b="1" lang="pl-PL" sz="2400" spc="-1" strike="noStrike">
                <a:solidFill>
                  <a:srgbClr val="21409a"/>
                </a:solidFill>
                <a:latin typeface="Times New Roman"/>
                <a:ea typeface="DejaVu Sans"/>
              </a:rPr>
              <a:t>/pulpit/X_Complexity/Didact_New/Fizyka_Statystyczna/Clausius/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2482560" y="1008000"/>
            <a:ext cx="5433120" cy="458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504000" y="63000"/>
            <a:ext cx="9067320" cy="49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d1f63"/>
                </a:solidFill>
                <a:latin typeface="Comic Sans MS"/>
                <a:ea typeface="DejaVu Sans"/>
              </a:rPr>
              <a:t>Prawo wzrostu entropii.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36000" y="614160"/>
            <a:ext cx="3486960" cy="501264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4680000" y="555840"/>
            <a:ext cx="4171680" cy="296460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4752000" y="3239280"/>
            <a:ext cx="4259880" cy="244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04000" y="85320"/>
            <a:ext cx="9067320" cy="91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d1f63"/>
                </a:solidFill>
                <a:latin typeface="Comic Sans MS"/>
                <a:ea typeface="DejaVu Sans"/>
              </a:rPr>
              <a:t>Prawo wzrostu entropii.</a:t>
            </a:r>
            <a:br/>
            <a:r>
              <a:rPr b="1" lang="pl-PL" sz="2400" spc="-1" strike="noStrike">
                <a:solidFill>
                  <a:srgbClr val="ed1c24"/>
                </a:solidFill>
                <a:latin typeface="Comic Sans MS"/>
                <a:ea typeface="DejaVu Sans"/>
              </a:rPr>
              <a:t>Prawo ostygania ciał Newtona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72000" y="1440000"/>
            <a:ext cx="5214960" cy="370656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5364000" y="1476000"/>
            <a:ext cx="4619880" cy="27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144000" y="36000"/>
            <a:ext cx="9860400" cy="90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Ruch Browna: Centralne Twierdzenie Graniczne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DejaVu Sans"/>
              </a:rPr>
              <a:t>„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DejaVu Sans"/>
              </a:rPr>
              <a:t>Niegaussowskie procesy stochastyczne...”, skrypt RK, rozdz. 3.7, 3.8, str. 60-65.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60840" y="1224000"/>
            <a:ext cx="4971600" cy="418788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5040000" y="1218960"/>
            <a:ext cx="4998960" cy="4197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72000" y="72000"/>
            <a:ext cx="9702360" cy="90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Ruch Browna: CTG na giełdzie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DejaVu Sans"/>
              </a:rPr>
              <a:t>„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DejaVu Sans"/>
              </a:rPr>
              <a:t>Niegaussowskie procesy stochastyczne...”, skrypt RK, rozdz. 3.7, 3.8, str. 60-65.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995040" y="1008000"/>
            <a:ext cx="3872880" cy="458424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5256000" y="999000"/>
            <a:ext cx="3910680" cy="4629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734120" y="864000"/>
            <a:ext cx="6545880" cy="472860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2368440" y="235440"/>
            <a:ext cx="5353200" cy="5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800" spc="-1" strike="noStrike">
                <a:solidFill>
                  <a:srgbClr val="003d73"/>
                </a:solidFill>
                <a:latin typeface="Comic Sans MS"/>
                <a:ea typeface="DejaVu Sans"/>
              </a:rPr>
              <a:t>Ruch Browna: CTG na giełdzie</a:t>
            </a:r>
            <a:endParaRPr b="0" lang="pl-PL" sz="28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2028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2019-11-13T06:09:45Z</dcterms:created>
  <dc:creator/>
  <dc:description/>
  <dc:language>pl-PL</dc:language>
  <cp:lastModifiedBy/>
  <dcterms:modified xsi:type="dcterms:W3CDTF">2020-01-23T17:48:28Z</dcterms:modified>
  <cp:revision>99</cp:revision>
  <dc:subject/>
  <dc:title/>
</cp:coreProperties>
</file>