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2" r:id="rId4"/>
    <p:sldId id="261" r:id="rId5"/>
    <p:sldId id="257" r:id="rId6"/>
    <p:sldId id="258" r:id="rId7"/>
    <p:sldId id="259" r:id="rId8"/>
    <p:sldId id="263" r:id="rId9"/>
    <p:sldId id="264" r:id="rId10"/>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772" y="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E85BACC7-FAEB-4B3B-A243-88115906D518}" type="datetimeFigureOut">
              <a:rPr lang="pl-PL" smtClean="0"/>
              <a:t>12.03.2024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CC747F6-7A31-4410-AEF3-D57529FC95EE}" type="slidenum">
              <a:rPr lang="pl-PL" smtClean="0"/>
              <a:t>‹#›</a:t>
            </a:fld>
            <a:endParaRPr lang="pl-PL"/>
          </a:p>
        </p:txBody>
      </p:sp>
    </p:spTree>
    <p:extLst>
      <p:ext uri="{BB962C8B-B14F-4D97-AF65-F5344CB8AC3E}">
        <p14:creationId xmlns:p14="http://schemas.microsoft.com/office/powerpoint/2010/main" val="881563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E85BACC7-FAEB-4B3B-A243-88115906D518}" type="datetimeFigureOut">
              <a:rPr lang="pl-PL" smtClean="0"/>
              <a:t>12.03.2024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CC747F6-7A31-4410-AEF3-D57529FC95EE}" type="slidenum">
              <a:rPr lang="pl-PL" smtClean="0"/>
              <a:t>‹#›</a:t>
            </a:fld>
            <a:endParaRPr lang="pl-PL"/>
          </a:p>
        </p:txBody>
      </p:sp>
    </p:spTree>
    <p:extLst>
      <p:ext uri="{BB962C8B-B14F-4D97-AF65-F5344CB8AC3E}">
        <p14:creationId xmlns:p14="http://schemas.microsoft.com/office/powerpoint/2010/main" val="824216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E85BACC7-FAEB-4B3B-A243-88115906D518}" type="datetimeFigureOut">
              <a:rPr lang="pl-PL" smtClean="0"/>
              <a:t>12.03.2024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CC747F6-7A31-4410-AEF3-D57529FC95EE}" type="slidenum">
              <a:rPr lang="pl-PL" smtClean="0"/>
              <a:t>‹#›</a:t>
            </a:fld>
            <a:endParaRPr lang="pl-PL"/>
          </a:p>
        </p:txBody>
      </p:sp>
    </p:spTree>
    <p:extLst>
      <p:ext uri="{BB962C8B-B14F-4D97-AF65-F5344CB8AC3E}">
        <p14:creationId xmlns:p14="http://schemas.microsoft.com/office/powerpoint/2010/main" val="1222572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E85BACC7-FAEB-4B3B-A243-88115906D518}" type="datetimeFigureOut">
              <a:rPr lang="pl-PL" smtClean="0"/>
              <a:t>12.03.2024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CC747F6-7A31-4410-AEF3-D57529FC95EE}" type="slidenum">
              <a:rPr lang="pl-PL" smtClean="0"/>
              <a:t>‹#›</a:t>
            </a:fld>
            <a:endParaRPr lang="pl-PL"/>
          </a:p>
        </p:txBody>
      </p:sp>
    </p:spTree>
    <p:extLst>
      <p:ext uri="{BB962C8B-B14F-4D97-AF65-F5344CB8AC3E}">
        <p14:creationId xmlns:p14="http://schemas.microsoft.com/office/powerpoint/2010/main" val="49809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E85BACC7-FAEB-4B3B-A243-88115906D518}" type="datetimeFigureOut">
              <a:rPr lang="pl-PL" smtClean="0"/>
              <a:t>12.03.2024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CC747F6-7A31-4410-AEF3-D57529FC95EE}" type="slidenum">
              <a:rPr lang="pl-PL" smtClean="0"/>
              <a:t>‹#›</a:t>
            </a:fld>
            <a:endParaRPr lang="pl-PL"/>
          </a:p>
        </p:txBody>
      </p:sp>
    </p:spTree>
    <p:extLst>
      <p:ext uri="{BB962C8B-B14F-4D97-AF65-F5344CB8AC3E}">
        <p14:creationId xmlns:p14="http://schemas.microsoft.com/office/powerpoint/2010/main" val="314148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E85BACC7-FAEB-4B3B-A243-88115906D518}" type="datetimeFigureOut">
              <a:rPr lang="pl-PL" smtClean="0"/>
              <a:t>12.03.2024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3CC747F6-7A31-4410-AEF3-D57529FC95EE}" type="slidenum">
              <a:rPr lang="pl-PL" smtClean="0"/>
              <a:t>‹#›</a:t>
            </a:fld>
            <a:endParaRPr lang="pl-PL"/>
          </a:p>
        </p:txBody>
      </p:sp>
    </p:spTree>
    <p:extLst>
      <p:ext uri="{BB962C8B-B14F-4D97-AF65-F5344CB8AC3E}">
        <p14:creationId xmlns:p14="http://schemas.microsoft.com/office/powerpoint/2010/main" val="509884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E85BACC7-FAEB-4B3B-A243-88115906D518}" type="datetimeFigureOut">
              <a:rPr lang="pl-PL" smtClean="0"/>
              <a:t>12.03.2024</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3CC747F6-7A31-4410-AEF3-D57529FC95EE}" type="slidenum">
              <a:rPr lang="pl-PL" smtClean="0"/>
              <a:t>‹#›</a:t>
            </a:fld>
            <a:endParaRPr lang="pl-PL"/>
          </a:p>
        </p:txBody>
      </p:sp>
    </p:spTree>
    <p:extLst>
      <p:ext uri="{BB962C8B-B14F-4D97-AF65-F5344CB8AC3E}">
        <p14:creationId xmlns:p14="http://schemas.microsoft.com/office/powerpoint/2010/main" val="2572360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E85BACC7-FAEB-4B3B-A243-88115906D518}" type="datetimeFigureOut">
              <a:rPr lang="pl-PL" smtClean="0"/>
              <a:t>12.03.2024</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3CC747F6-7A31-4410-AEF3-D57529FC95EE}" type="slidenum">
              <a:rPr lang="pl-PL" smtClean="0"/>
              <a:t>‹#›</a:t>
            </a:fld>
            <a:endParaRPr lang="pl-PL"/>
          </a:p>
        </p:txBody>
      </p:sp>
    </p:spTree>
    <p:extLst>
      <p:ext uri="{BB962C8B-B14F-4D97-AF65-F5344CB8AC3E}">
        <p14:creationId xmlns:p14="http://schemas.microsoft.com/office/powerpoint/2010/main" val="3685258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E85BACC7-FAEB-4B3B-A243-88115906D518}" type="datetimeFigureOut">
              <a:rPr lang="pl-PL" smtClean="0"/>
              <a:t>12.03.2024</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3CC747F6-7A31-4410-AEF3-D57529FC95EE}" type="slidenum">
              <a:rPr lang="pl-PL" smtClean="0"/>
              <a:t>‹#›</a:t>
            </a:fld>
            <a:endParaRPr lang="pl-PL"/>
          </a:p>
        </p:txBody>
      </p:sp>
    </p:spTree>
    <p:extLst>
      <p:ext uri="{BB962C8B-B14F-4D97-AF65-F5344CB8AC3E}">
        <p14:creationId xmlns:p14="http://schemas.microsoft.com/office/powerpoint/2010/main" val="252440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E85BACC7-FAEB-4B3B-A243-88115906D518}" type="datetimeFigureOut">
              <a:rPr lang="pl-PL" smtClean="0"/>
              <a:t>12.03.2024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3CC747F6-7A31-4410-AEF3-D57529FC95EE}" type="slidenum">
              <a:rPr lang="pl-PL" smtClean="0"/>
              <a:t>‹#›</a:t>
            </a:fld>
            <a:endParaRPr lang="pl-PL"/>
          </a:p>
        </p:txBody>
      </p:sp>
    </p:spTree>
    <p:extLst>
      <p:ext uri="{BB962C8B-B14F-4D97-AF65-F5344CB8AC3E}">
        <p14:creationId xmlns:p14="http://schemas.microsoft.com/office/powerpoint/2010/main" val="3045548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E85BACC7-FAEB-4B3B-A243-88115906D518}" type="datetimeFigureOut">
              <a:rPr lang="pl-PL" smtClean="0"/>
              <a:t>12.03.2024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3CC747F6-7A31-4410-AEF3-D57529FC95EE}" type="slidenum">
              <a:rPr lang="pl-PL" smtClean="0"/>
              <a:t>‹#›</a:t>
            </a:fld>
            <a:endParaRPr lang="pl-PL"/>
          </a:p>
        </p:txBody>
      </p:sp>
    </p:spTree>
    <p:extLst>
      <p:ext uri="{BB962C8B-B14F-4D97-AF65-F5344CB8AC3E}">
        <p14:creationId xmlns:p14="http://schemas.microsoft.com/office/powerpoint/2010/main" val="1013065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5BACC7-FAEB-4B3B-A243-88115906D518}" type="datetimeFigureOut">
              <a:rPr lang="pl-PL" smtClean="0"/>
              <a:t>12.03.2024</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747F6-7A31-4410-AEF3-D57529FC95EE}" type="slidenum">
              <a:rPr lang="pl-PL" smtClean="0"/>
              <a:t>‹#›</a:t>
            </a:fld>
            <a:endParaRPr lang="pl-PL"/>
          </a:p>
        </p:txBody>
      </p:sp>
    </p:spTree>
    <p:extLst>
      <p:ext uri="{BB962C8B-B14F-4D97-AF65-F5344CB8AC3E}">
        <p14:creationId xmlns:p14="http://schemas.microsoft.com/office/powerpoint/2010/main" val="1249401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Russian_American"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XfAt6hNV8XM&amp;list=RDCMUCq0imsn84ShAe9PBOFnoIrg&amp;index=2" TargetMode="External"/><Relationship Id="rId2" Type="http://schemas.openxmlformats.org/officeDocument/2006/relationships/hyperlink" Target="https://www.youtube.com/watch?v=UR0hOmjaHp0&amp;list=RDCMUCq0imsn84ShAe9PBOFnoIrg&amp;index=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endParaRPr lang="pl-PL"/>
          </a:p>
        </p:txBody>
      </p:sp>
      <p:sp>
        <p:nvSpPr>
          <p:cNvPr id="3" name="Podtytuł 2"/>
          <p:cNvSpPr>
            <a:spLocks noGrp="1"/>
          </p:cNvSpPr>
          <p:nvPr>
            <p:ph type="subTitle" idx="1"/>
          </p:nvPr>
        </p:nvSpPr>
        <p:spPr/>
        <p:txBody>
          <a:bodyPr/>
          <a:lstStyle/>
          <a:p>
            <a:endParaRPr lang="pl-PL"/>
          </a:p>
        </p:txBody>
      </p:sp>
    </p:spTree>
    <p:extLst>
      <p:ext uri="{BB962C8B-B14F-4D97-AF65-F5344CB8AC3E}">
        <p14:creationId xmlns:p14="http://schemas.microsoft.com/office/powerpoint/2010/main" val="4232443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83968" y="2906982"/>
            <a:ext cx="4285703" cy="3060260"/>
          </a:xfrm>
          <a:prstGeom prst="rect">
            <a:avLst/>
          </a:prstGeom>
        </p:spPr>
      </p:pic>
      <p:sp>
        <p:nvSpPr>
          <p:cNvPr id="7" name="pole tekstowe 6"/>
          <p:cNvSpPr txBox="1"/>
          <p:nvPr/>
        </p:nvSpPr>
        <p:spPr>
          <a:xfrm>
            <a:off x="301145" y="1104873"/>
            <a:ext cx="8352928" cy="1908215"/>
          </a:xfrm>
          <a:prstGeom prst="rect">
            <a:avLst/>
          </a:prstGeom>
          <a:noFill/>
        </p:spPr>
        <p:txBody>
          <a:bodyPr wrap="square" rtlCol="0">
            <a:spAutoFit/>
          </a:bodyPr>
          <a:lstStyle/>
          <a:p>
            <a:endParaRPr lang="pl-PL" dirty="0" smtClean="0">
              <a:hlinkClick r:id="rId3" tooltip="Russian American"/>
            </a:endParaRPr>
          </a:p>
          <a:p>
            <a:r>
              <a:rPr lang="en-US" sz="2000" dirty="0" smtClean="0"/>
              <a:t>Russian American engineer Nicolas </a:t>
            </a:r>
            <a:r>
              <a:rPr lang="en-US" sz="2000" dirty="0" err="1" smtClean="0"/>
              <a:t>Minorsky</a:t>
            </a:r>
            <a:r>
              <a:rPr lang="en-US" sz="2000" dirty="0" smtClean="0"/>
              <a:t>, </a:t>
            </a:r>
            <a:r>
              <a:rPr lang="pl-PL" sz="2000" dirty="0" smtClean="0"/>
              <a:t>(</a:t>
            </a:r>
            <a:r>
              <a:rPr lang="en-US" sz="2000" dirty="0" smtClean="0"/>
              <a:t>1922</a:t>
            </a:r>
            <a:r>
              <a:rPr lang="pl-PL" sz="2000" dirty="0" smtClean="0"/>
              <a:t>) </a:t>
            </a:r>
            <a:r>
              <a:rPr lang="en-US" sz="2000" dirty="0" smtClean="0"/>
              <a:t>was designing automatic </a:t>
            </a:r>
            <a:r>
              <a:rPr lang="pl-PL" sz="2000" dirty="0" smtClean="0"/>
              <a:t>PID </a:t>
            </a:r>
            <a:r>
              <a:rPr lang="en-US" sz="2000" dirty="0" smtClean="0"/>
              <a:t>steering systems for the US Navy, and based his analysis on observations of a helmsman, noting the helmsman controlled the ship based not only on the current error, but also on past error as well as the current rate of change this was then made mathematical by </a:t>
            </a:r>
            <a:r>
              <a:rPr lang="en-US" sz="2000" dirty="0" err="1" smtClean="0"/>
              <a:t>Minorsky</a:t>
            </a:r>
            <a:r>
              <a:rPr lang="en-US" sz="2000" dirty="0" smtClean="0"/>
              <a:t>.</a:t>
            </a:r>
            <a:endParaRPr lang="pl-PL" sz="2000" dirty="0"/>
          </a:p>
        </p:txBody>
      </p:sp>
      <p:sp>
        <p:nvSpPr>
          <p:cNvPr id="8" name="Prostokąt 7"/>
          <p:cNvSpPr/>
          <p:nvPr/>
        </p:nvSpPr>
        <p:spPr>
          <a:xfrm>
            <a:off x="323528" y="3573016"/>
            <a:ext cx="3744416" cy="1938992"/>
          </a:xfrm>
          <a:prstGeom prst="rect">
            <a:avLst/>
          </a:prstGeom>
        </p:spPr>
        <p:txBody>
          <a:bodyPr wrap="square">
            <a:spAutoFit/>
          </a:bodyPr>
          <a:lstStyle/>
          <a:p>
            <a:r>
              <a:rPr lang="en-US" sz="2000" dirty="0" smtClean="0"/>
              <a:t>Trials were carried out on the USS </a:t>
            </a:r>
            <a:r>
              <a:rPr lang="en-US" sz="2000" i="1" dirty="0" smtClean="0"/>
              <a:t>New Mexico</a:t>
            </a:r>
            <a:r>
              <a:rPr lang="en-US" sz="2000" dirty="0" smtClean="0"/>
              <a:t>, PI control yielded sustained yaw (angular error) of ±2°. Adding the D element yielded a yaw error of ±1/6°, better than most helmsmen could achieve</a:t>
            </a:r>
            <a:endParaRPr lang="pl-PL" sz="2000" dirty="0"/>
          </a:p>
        </p:txBody>
      </p:sp>
      <p:sp>
        <p:nvSpPr>
          <p:cNvPr id="9" name="pole tekstowe 8"/>
          <p:cNvSpPr txBox="1"/>
          <p:nvPr/>
        </p:nvSpPr>
        <p:spPr>
          <a:xfrm>
            <a:off x="2605206" y="620688"/>
            <a:ext cx="2412648" cy="584775"/>
          </a:xfrm>
          <a:prstGeom prst="rect">
            <a:avLst/>
          </a:prstGeom>
          <a:noFill/>
        </p:spPr>
        <p:txBody>
          <a:bodyPr wrap="none" rtlCol="0">
            <a:spAutoFit/>
          </a:bodyPr>
          <a:lstStyle/>
          <a:p>
            <a:r>
              <a:rPr lang="pl-PL" sz="3200" dirty="0" smtClean="0">
                <a:solidFill>
                  <a:srgbClr val="FF0000"/>
                </a:solidFill>
              </a:rPr>
              <a:t>Kontroler PID</a:t>
            </a:r>
            <a:endParaRPr lang="pl-PL" sz="3200" dirty="0">
              <a:solidFill>
                <a:srgbClr val="FF0000"/>
              </a:solidFill>
            </a:endParaRPr>
          </a:p>
        </p:txBody>
      </p:sp>
      <p:sp>
        <p:nvSpPr>
          <p:cNvPr id="2" name="pole tekstowe 1"/>
          <p:cNvSpPr txBox="1"/>
          <p:nvPr/>
        </p:nvSpPr>
        <p:spPr>
          <a:xfrm>
            <a:off x="5868144" y="6278477"/>
            <a:ext cx="2170338" cy="369332"/>
          </a:xfrm>
          <a:prstGeom prst="rect">
            <a:avLst/>
          </a:prstGeom>
          <a:noFill/>
        </p:spPr>
        <p:txBody>
          <a:bodyPr wrap="none" rtlCol="0">
            <a:spAutoFit/>
          </a:bodyPr>
          <a:lstStyle/>
          <a:p>
            <a:r>
              <a:rPr lang="pl-PL" dirty="0" smtClean="0"/>
              <a:t>Źródło: wikipedia.org</a:t>
            </a:r>
            <a:endParaRPr lang="pl-PL" dirty="0"/>
          </a:p>
        </p:txBody>
      </p:sp>
    </p:spTree>
    <p:extLst>
      <p:ext uri="{BB962C8B-B14F-4D97-AF65-F5344CB8AC3E}">
        <p14:creationId xmlns:p14="http://schemas.microsoft.com/office/powerpoint/2010/main" val="4178020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Kontroler PID - przykłady</a:t>
            </a:r>
            <a:endParaRPr lang="pl-PL" dirty="0"/>
          </a:p>
        </p:txBody>
      </p:sp>
      <p:sp>
        <p:nvSpPr>
          <p:cNvPr id="4" name="Prostokąt 3"/>
          <p:cNvSpPr/>
          <p:nvPr/>
        </p:nvSpPr>
        <p:spPr>
          <a:xfrm>
            <a:off x="457200" y="2136339"/>
            <a:ext cx="8867328" cy="3416320"/>
          </a:xfrm>
          <a:prstGeom prst="rect">
            <a:avLst/>
          </a:prstGeom>
        </p:spPr>
        <p:txBody>
          <a:bodyPr wrap="square">
            <a:spAutoFit/>
          </a:bodyPr>
          <a:lstStyle/>
          <a:p>
            <a:r>
              <a:rPr lang="pl-PL" dirty="0" smtClean="0"/>
              <a:t>Filmik objaśniający ogólnie kontroler PID:</a:t>
            </a:r>
          </a:p>
          <a:p>
            <a:r>
              <a:rPr lang="pl-PL" dirty="0"/>
              <a:t/>
            </a:r>
            <a:br>
              <a:rPr lang="pl-PL" dirty="0"/>
            </a:br>
            <a:r>
              <a:rPr lang="pl-PL" dirty="0">
                <a:hlinkClick r:id="rId2"/>
              </a:rPr>
              <a:t>https://www.youtube.com/watch?v=UR0hOmjaHp0&amp;list=RDCMUCq0imsn84ShAe9PBOFnoIrg&amp;index=1</a:t>
            </a:r>
            <a:r>
              <a:rPr lang="pl-PL" dirty="0"/>
              <a:t> </a:t>
            </a:r>
            <a:br>
              <a:rPr lang="pl-PL" dirty="0"/>
            </a:br>
            <a:endParaRPr lang="pl-PL" dirty="0" smtClean="0"/>
          </a:p>
          <a:p>
            <a:endParaRPr lang="pl-PL" dirty="0"/>
          </a:p>
          <a:p>
            <a:r>
              <a:rPr lang="pl-PL" dirty="0" smtClean="0"/>
              <a:t>Filmik pokazujący działanie różnych wariantów kontrolera PID</a:t>
            </a:r>
            <a:br>
              <a:rPr lang="pl-PL" dirty="0" smtClean="0"/>
            </a:br>
            <a:r>
              <a:rPr lang="pl-PL" dirty="0" smtClean="0"/>
              <a:t>na przykładzie kierowania samochodem:</a:t>
            </a:r>
          </a:p>
          <a:p>
            <a:r>
              <a:rPr lang="pl-PL" dirty="0"/>
              <a:t/>
            </a:r>
            <a:br>
              <a:rPr lang="pl-PL" dirty="0"/>
            </a:br>
            <a:r>
              <a:rPr lang="pl-PL" dirty="0">
                <a:hlinkClick r:id="rId3"/>
              </a:rPr>
              <a:t>https://www.youtube.com/watch?v=XfAt6hNV8XM&amp;list=RDCMUCq0imsn84ShAe9PBOFnoIrg&amp;index=2</a:t>
            </a:r>
            <a:r>
              <a:rPr lang="pl-PL" dirty="0"/>
              <a:t> </a:t>
            </a:r>
            <a:br>
              <a:rPr lang="pl-PL" dirty="0"/>
            </a:br>
            <a:endParaRPr lang="pl-PL" dirty="0"/>
          </a:p>
        </p:txBody>
      </p:sp>
    </p:spTree>
    <p:extLst>
      <p:ext uri="{BB962C8B-B14F-4D97-AF65-F5344CB8AC3E}">
        <p14:creationId xmlns:p14="http://schemas.microsoft.com/office/powerpoint/2010/main" val="860029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611560" y="620688"/>
            <a:ext cx="2412648" cy="584775"/>
          </a:xfrm>
          <a:prstGeom prst="rect">
            <a:avLst/>
          </a:prstGeom>
          <a:noFill/>
        </p:spPr>
        <p:txBody>
          <a:bodyPr wrap="none" rtlCol="0">
            <a:spAutoFit/>
          </a:bodyPr>
          <a:lstStyle/>
          <a:p>
            <a:r>
              <a:rPr lang="pl-PL" sz="3200" dirty="0" smtClean="0">
                <a:solidFill>
                  <a:srgbClr val="FF0000"/>
                </a:solidFill>
              </a:rPr>
              <a:t>Kontroler PID</a:t>
            </a:r>
            <a:endParaRPr lang="pl-PL" sz="3200" dirty="0">
              <a:solidFill>
                <a:srgbClr val="FF0000"/>
              </a:solidFill>
            </a:endParaRPr>
          </a:p>
        </p:txBody>
      </p:sp>
      <p:graphicFrame>
        <p:nvGraphicFramePr>
          <p:cNvPr id="2" name="Obiekt 1"/>
          <p:cNvGraphicFramePr>
            <a:graphicFrameLocks noChangeAspect="1"/>
          </p:cNvGraphicFramePr>
          <p:nvPr>
            <p:extLst>
              <p:ext uri="{D42A27DB-BD31-4B8C-83A1-F6EECF244321}">
                <p14:modId xmlns:p14="http://schemas.microsoft.com/office/powerpoint/2010/main" val="1665121562"/>
              </p:ext>
            </p:extLst>
          </p:nvPr>
        </p:nvGraphicFramePr>
        <p:xfrm>
          <a:off x="1679032" y="1340187"/>
          <a:ext cx="4043801" cy="817364"/>
        </p:xfrm>
        <a:graphic>
          <a:graphicData uri="http://schemas.openxmlformats.org/presentationml/2006/ole">
            <mc:AlternateContent xmlns:mc="http://schemas.openxmlformats.org/markup-compatibility/2006">
              <mc:Choice xmlns:v="urn:schemas-microsoft-com:vml" Requires="v">
                <p:oleObj spid="_x0000_s1053" name="Równanie" r:id="rId3" imgW="2387520" imgH="482400" progId="Equation.3">
                  <p:embed/>
                </p:oleObj>
              </mc:Choice>
              <mc:Fallback>
                <p:oleObj name="Równanie" r:id="rId3" imgW="2387520" imgH="482400" progId="Equation.3">
                  <p:embed/>
                  <p:pic>
                    <p:nvPicPr>
                      <p:cNvPr id="0" name=""/>
                      <p:cNvPicPr/>
                      <p:nvPr/>
                    </p:nvPicPr>
                    <p:blipFill>
                      <a:blip r:embed="rId4"/>
                      <a:stretch>
                        <a:fillRect/>
                      </a:stretch>
                    </p:blipFill>
                    <p:spPr>
                      <a:xfrm>
                        <a:off x="1679032" y="1340187"/>
                        <a:ext cx="4043801" cy="817364"/>
                      </a:xfrm>
                      <a:prstGeom prst="rect">
                        <a:avLst/>
                      </a:prstGeom>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292184524"/>
              </p:ext>
            </p:extLst>
          </p:nvPr>
        </p:nvGraphicFramePr>
        <p:xfrm>
          <a:off x="971600" y="2596262"/>
          <a:ext cx="441325" cy="320675"/>
        </p:xfrm>
        <a:graphic>
          <a:graphicData uri="http://schemas.openxmlformats.org/presentationml/2006/ole">
            <mc:AlternateContent xmlns:mc="http://schemas.openxmlformats.org/markup-compatibility/2006">
              <mc:Choice xmlns:v="urn:schemas-microsoft-com:vml" Requires="v">
                <p:oleObj spid="_x0000_s1054" name="Równanie" r:id="rId5" imgW="279360" imgH="203040" progId="Equation.3">
                  <p:embed/>
                </p:oleObj>
              </mc:Choice>
              <mc:Fallback>
                <p:oleObj name="Równanie" r:id="rId5" imgW="279360" imgH="203040" progId="Equation.3">
                  <p:embed/>
                  <p:pic>
                    <p:nvPicPr>
                      <p:cNvPr id="0" name=""/>
                      <p:cNvPicPr/>
                      <p:nvPr/>
                    </p:nvPicPr>
                    <p:blipFill>
                      <a:blip r:embed="rId6"/>
                      <a:stretch>
                        <a:fillRect/>
                      </a:stretch>
                    </p:blipFill>
                    <p:spPr>
                      <a:xfrm>
                        <a:off x="971600" y="2596262"/>
                        <a:ext cx="441325" cy="320675"/>
                      </a:xfrm>
                      <a:prstGeom prst="rect">
                        <a:avLst/>
                      </a:prstGeom>
                    </p:spPr>
                  </p:pic>
                </p:oleObj>
              </mc:Fallback>
            </mc:AlternateContent>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408724955"/>
              </p:ext>
            </p:extLst>
          </p:nvPr>
        </p:nvGraphicFramePr>
        <p:xfrm>
          <a:off x="899592" y="2965594"/>
          <a:ext cx="492696" cy="375564"/>
        </p:xfrm>
        <a:graphic>
          <a:graphicData uri="http://schemas.openxmlformats.org/presentationml/2006/ole">
            <mc:AlternateContent xmlns:mc="http://schemas.openxmlformats.org/markup-compatibility/2006">
              <mc:Choice xmlns:v="urn:schemas-microsoft-com:vml" Requires="v">
                <p:oleObj spid="_x0000_s1055" name="Równanie" r:id="rId7" imgW="266400" imgH="203040" progId="Equation.3">
                  <p:embed/>
                </p:oleObj>
              </mc:Choice>
              <mc:Fallback>
                <p:oleObj name="Równanie" r:id="rId7" imgW="266400" imgH="203040" progId="Equation.3">
                  <p:embed/>
                  <p:pic>
                    <p:nvPicPr>
                      <p:cNvPr id="0" name="Obiek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2965594"/>
                        <a:ext cx="492696" cy="375564"/>
                      </a:xfrm>
                      <a:prstGeom prst="rect">
                        <a:avLst/>
                      </a:prstGeom>
                      <a:noFill/>
                      <a:ln>
                        <a:noFill/>
                      </a:ln>
                    </p:spPr>
                  </p:pic>
                </p:oleObj>
              </mc:Fallback>
            </mc:AlternateContent>
          </a:graphicData>
        </a:graphic>
      </p:graphicFrame>
      <p:graphicFrame>
        <p:nvGraphicFramePr>
          <p:cNvPr id="7" name="Obiekt 6"/>
          <p:cNvGraphicFramePr>
            <a:graphicFrameLocks noChangeAspect="1"/>
          </p:cNvGraphicFramePr>
          <p:nvPr>
            <p:extLst>
              <p:ext uri="{D42A27DB-BD31-4B8C-83A1-F6EECF244321}">
                <p14:modId xmlns:p14="http://schemas.microsoft.com/office/powerpoint/2010/main" val="771801418"/>
              </p:ext>
            </p:extLst>
          </p:nvPr>
        </p:nvGraphicFramePr>
        <p:xfrm>
          <a:off x="827584" y="3464385"/>
          <a:ext cx="1122362" cy="339725"/>
        </p:xfrm>
        <a:graphic>
          <a:graphicData uri="http://schemas.openxmlformats.org/presentationml/2006/ole">
            <mc:AlternateContent xmlns:mc="http://schemas.openxmlformats.org/markup-compatibility/2006">
              <mc:Choice xmlns:v="urn:schemas-microsoft-com:vml" Requires="v">
                <p:oleObj spid="_x0000_s1056" name="Równanie" r:id="rId9" imgW="711000" imgH="215640" progId="Equation.3">
                  <p:embed/>
                </p:oleObj>
              </mc:Choice>
              <mc:Fallback>
                <p:oleObj name="Równanie" r:id="rId9" imgW="711000" imgH="215640" progId="Equation.3">
                  <p:embed/>
                  <p:pic>
                    <p:nvPicPr>
                      <p:cNvPr id="0" name="Obiekt 4"/>
                      <p:cNvPicPr>
                        <a:picLocks noChangeAspect="1" noChangeArrowheads="1"/>
                      </p:cNvPicPr>
                      <p:nvPr/>
                    </p:nvPicPr>
                    <p:blipFill>
                      <a:blip r:embed="rId10"/>
                      <a:srcRect/>
                      <a:stretch>
                        <a:fillRect/>
                      </a:stretch>
                    </p:blipFill>
                    <p:spPr bwMode="auto">
                      <a:xfrm>
                        <a:off x="827584" y="3464385"/>
                        <a:ext cx="1122362" cy="339725"/>
                      </a:xfrm>
                      <a:prstGeom prst="rect">
                        <a:avLst/>
                      </a:prstGeom>
                      <a:noFill/>
                      <a:ln>
                        <a:noFill/>
                      </a:ln>
                    </p:spPr>
                  </p:pic>
                </p:oleObj>
              </mc:Fallback>
            </mc:AlternateContent>
          </a:graphicData>
        </a:graphic>
      </p:graphicFrame>
      <p:sp>
        <p:nvSpPr>
          <p:cNvPr id="8" name="pole tekstowe 7"/>
          <p:cNvSpPr txBox="1"/>
          <p:nvPr/>
        </p:nvSpPr>
        <p:spPr>
          <a:xfrm>
            <a:off x="2290258" y="2564904"/>
            <a:ext cx="2821350" cy="369332"/>
          </a:xfrm>
          <a:prstGeom prst="rect">
            <a:avLst/>
          </a:prstGeom>
          <a:noFill/>
        </p:spPr>
        <p:txBody>
          <a:bodyPr wrap="none" rtlCol="0">
            <a:spAutoFit/>
          </a:bodyPr>
          <a:lstStyle/>
          <a:p>
            <a:r>
              <a:rPr lang="pl-PL" dirty="0" smtClean="0"/>
              <a:t>Nowa wartość zmiennej u(t)</a:t>
            </a:r>
            <a:endParaRPr lang="pl-PL" dirty="0"/>
          </a:p>
        </p:txBody>
      </p:sp>
      <p:sp>
        <p:nvSpPr>
          <p:cNvPr id="9" name="pole tekstowe 8"/>
          <p:cNvSpPr txBox="1"/>
          <p:nvPr/>
        </p:nvSpPr>
        <p:spPr>
          <a:xfrm>
            <a:off x="2297355" y="2962313"/>
            <a:ext cx="3867277" cy="369332"/>
          </a:xfrm>
          <a:prstGeom prst="rect">
            <a:avLst/>
          </a:prstGeom>
          <a:noFill/>
        </p:spPr>
        <p:txBody>
          <a:bodyPr wrap="none" rtlCol="0">
            <a:spAutoFit/>
          </a:bodyPr>
          <a:lstStyle/>
          <a:p>
            <a:r>
              <a:rPr lang="pl-PL" dirty="0" smtClean="0"/>
              <a:t>Odchylenie w chwili t: e(t) = </a:t>
            </a:r>
            <a:r>
              <a:rPr lang="pl-PL" dirty="0" err="1"/>
              <a:t>u</a:t>
            </a:r>
            <a:r>
              <a:rPr lang="pl-PL" baseline="-25000" dirty="0" err="1"/>
              <a:t>SET</a:t>
            </a:r>
            <a:r>
              <a:rPr lang="pl-PL" baseline="-25000" dirty="0"/>
              <a:t> </a:t>
            </a:r>
            <a:r>
              <a:rPr lang="pl-PL" dirty="0"/>
              <a:t>- </a:t>
            </a:r>
            <a:r>
              <a:rPr lang="pl-PL" dirty="0" smtClean="0"/>
              <a:t>u(t) </a:t>
            </a:r>
            <a:endParaRPr lang="pl-PL" dirty="0"/>
          </a:p>
        </p:txBody>
      </p:sp>
      <p:sp>
        <p:nvSpPr>
          <p:cNvPr id="10" name="pole tekstowe 9"/>
          <p:cNvSpPr txBox="1"/>
          <p:nvPr/>
        </p:nvSpPr>
        <p:spPr>
          <a:xfrm>
            <a:off x="2123728" y="3449325"/>
            <a:ext cx="6442789" cy="369332"/>
          </a:xfrm>
          <a:prstGeom prst="rect">
            <a:avLst/>
          </a:prstGeom>
          <a:noFill/>
        </p:spPr>
        <p:txBody>
          <a:bodyPr wrap="none" rtlCol="0">
            <a:spAutoFit/>
          </a:bodyPr>
          <a:lstStyle/>
          <a:p>
            <a:r>
              <a:rPr lang="pl-PL" dirty="0" err="1" smtClean="0"/>
              <a:t>Wsp</a:t>
            </a:r>
            <a:r>
              <a:rPr lang="pl-PL" dirty="0" smtClean="0"/>
              <a:t>. poprawek: proporcjonalnej (P), scałkowanej (I), pochodnej (D)</a:t>
            </a:r>
            <a:endParaRPr lang="pl-PL" dirty="0"/>
          </a:p>
        </p:txBody>
      </p:sp>
      <p:sp>
        <p:nvSpPr>
          <p:cNvPr id="11" name="pole tekstowe 10"/>
          <p:cNvSpPr txBox="1"/>
          <p:nvPr/>
        </p:nvSpPr>
        <p:spPr>
          <a:xfrm>
            <a:off x="673376" y="3933056"/>
            <a:ext cx="3311804" cy="923330"/>
          </a:xfrm>
          <a:prstGeom prst="rect">
            <a:avLst/>
          </a:prstGeom>
          <a:noFill/>
        </p:spPr>
        <p:txBody>
          <a:bodyPr wrap="none" rtlCol="0">
            <a:spAutoFit/>
          </a:bodyPr>
          <a:lstStyle/>
          <a:p>
            <a:r>
              <a:rPr lang="pl-PL" dirty="0" smtClean="0"/>
              <a:t>P – poprawia obecny błąd</a:t>
            </a:r>
          </a:p>
          <a:p>
            <a:r>
              <a:rPr lang="pl-PL" dirty="0" smtClean="0"/>
              <a:t>I – poprawia błędy „z przeszłości”</a:t>
            </a:r>
          </a:p>
          <a:p>
            <a:r>
              <a:rPr lang="pl-PL" dirty="0" smtClean="0"/>
              <a:t>D – poprawia nadchodzące błędy</a:t>
            </a:r>
            <a:endParaRPr lang="pl-PL" dirty="0"/>
          </a:p>
        </p:txBody>
      </p:sp>
      <p:sp>
        <p:nvSpPr>
          <p:cNvPr id="12" name="pole tekstowe 11"/>
          <p:cNvSpPr txBox="1"/>
          <p:nvPr/>
        </p:nvSpPr>
        <p:spPr>
          <a:xfrm>
            <a:off x="682651" y="5229200"/>
            <a:ext cx="6171177" cy="646331"/>
          </a:xfrm>
          <a:prstGeom prst="rect">
            <a:avLst/>
          </a:prstGeom>
          <a:noFill/>
        </p:spPr>
        <p:txBody>
          <a:bodyPr wrap="none" rtlCol="0">
            <a:spAutoFit/>
          </a:bodyPr>
          <a:lstStyle/>
          <a:p>
            <a:r>
              <a:rPr lang="pl-PL" dirty="0" smtClean="0"/>
              <a:t>Powszechnie stosowane w technice i urządzeniach w przemyśle.</a:t>
            </a:r>
            <a:br>
              <a:rPr lang="pl-PL" dirty="0" smtClean="0"/>
            </a:br>
            <a:r>
              <a:rPr lang="pl-PL" dirty="0" smtClean="0"/>
              <a:t>M.in. do kontrolowania temperatury w piecach i kriostatach.</a:t>
            </a:r>
            <a:endParaRPr lang="pl-PL" dirty="0"/>
          </a:p>
        </p:txBody>
      </p:sp>
    </p:spTree>
    <p:extLst>
      <p:ext uri="{BB962C8B-B14F-4D97-AF65-F5344CB8AC3E}">
        <p14:creationId xmlns:p14="http://schemas.microsoft.com/office/powerpoint/2010/main" val="3123619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7784" y="1412776"/>
            <a:ext cx="5629275" cy="4362450"/>
          </a:xfrm>
          <a:prstGeom prst="rect">
            <a:avLst/>
          </a:prstGeom>
        </p:spPr>
      </p:pic>
      <p:sp>
        <p:nvSpPr>
          <p:cNvPr id="5" name="pole tekstowe 4"/>
          <p:cNvSpPr txBox="1"/>
          <p:nvPr/>
        </p:nvSpPr>
        <p:spPr>
          <a:xfrm>
            <a:off x="5868144" y="6278477"/>
            <a:ext cx="2170338" cy="369332"/>
          </a:xfrm>
          <a:prstGeom prst="rect">
            <a:avLst/>
          </a:prstGeom>
          <a:noFill/>
        </p:spPr>
        <p:txBody>
          <a:bodyPr wrap="none" rtlCol="0">
            <a:spAutoFit/>
          </a:bodyPr>
          <a:lstStyle/>
          <a:p>
            <a:r>
              <a:rPr lang="pl-PL" dirty="0" smtClean="0"/>
              <a:t>Źródło: wikipedia.org</a:t>
            </a:r>
            <a:endParaRPr lang="pl-PL" dirty="0"/>
          </a:p>
        </p:txBody>
      </p:sp>
      <p:sp>
        <p:nvSpPr>
          <p:cNvPr id="3" name="pole tekstowe 2"/>
          <p:cNvSpPr txBox="1"/>
          <p:nvPr/>
        </p:nvSpPr>
        <p:spPr>
          <a:xfrm>
            <a:off x="611560" y="692696"/>
            <a:ext cx="4657750" cy="369332"/>
          </a:xfrm>
          <a:prstGeom prst="rect">
            <a:avLst/>
          </a:prstGeom>
          <a:noFill/>
        </p:spPr>
        <p:txBody>
          <a:bodyPr wrap="none" rtlCol="0">
            <a:spAutoFit/>
          </a:bodyPr>
          <a:lstStyle/>
          <a:p>
            <a:r>
              <a:rPr lang="pl-PL" dirty="0" smtClean="0"/>
              <a:t>Wykresy u(t) dla różnych K</a:t>
            </a:r>
            <a:r>
              <a:rPr lang="pl-PL" baseline="-25000" dirty="0" smtClean="0"/>
              <a:t>P</a:t>
            </a:r>
            <a:r>
              <a:rPr lang="pl-PL" dirty="0" smtClean="0"/>
              <a:t> (gdy K</a:t>
            </a:r>
            <a:r>
              <a:rPr lang="pl-PL" baseline="-25000" dirty="0" smtClean="0"/>
              <a:t>I</a:t>
            </a:r>
            <a:r>
              <a:rPr lang="pl-PL" dirty="0" smtClean="0"/>
              <a:t> oraz K</a:t>
            </a:r>
            <a:r>
              <a:rPr lang="pl-PL" baseline="-25000" dirty="0" smtClean="0"/>
              <a:t>D</a:t>
            </a:r>
            <a:r>
              <a:rPr lang="pl-PL" dirty="0" smtClean="0"/>
              <a:t> stałe)</a:t>
            </a:r>
            <a:endParaRPr lang="pl-PL" dirty="0"/>
          </a:p>
        </p:txBody>
      </p:sp>
    </p:spTree>
    <p:extLst>
      <p:ext uri="{BB962C8B-B14F-4D97-AF65-F5344CB8AC3E}">
        <p14:creationId xmlns:p14="http://schemas.microsoft.com/office/powerpoint/2010/main" val="350413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7437" y="1681162"/>
            <a:ext cx="4429125" cy="3495675"/>
          </a:xfrm>
          <a:prstGeom prst="rect">
            <a:avLst/>
          </a:prstGeom>
        </p:spPr>
      </p:pic>
      <p:sp>
        <p:nvSpPr>
          <p:cNvPr id="5" name="pole tekstowe 4"/>
          <p:cNvSpPr txBox="1"/>
          <p:nvPr/>
        </p:nvSpPr>
        <p:spPr>
          <a:xfrm>
            <a:off x="5868144" y="6278477"/>
            <a:ext cx="2170338" cy="369332"/>
          </a:xfrm>
          <a:prstGeom prst="rect">
            <a:avLst/>
          </a:prstGeom>
          <a:noFill/>
        </p:spPr>
        <p:txBody>
          <a:bodyPr wrap="none" rtlCol="0">
            <a:spAutoFit/>
          </a:bodyPr>
          <a:lstStyle/>
          <a:p>
            <a:r>
              <a:rPr lang="pl-PL" dirty="0" smtClean="0"/>
              <a:t>Źródło: wikipedia.org</a:t>
            </a:r>
            <a:endParaRPr lang="pl-PL" dirty="0"/>
          </a:p>
        </p:txBody>
      </p:sp>
      <p:sp>
        <p:nvSpPr>
          <p:cNvPr id="6" name="pole tekstowe 5"/>
          <p:cNvSpPr txBox="1"/>
          <p:nvPr/>
        </p:nvSpPr>
        <p:spPr>
          <a:xfrm>
            <a:off x="611560" y="692696"/>
            <a:ext cx="4657750" cy="369332"/>
          </a:xfrm>
          <a:prstGeom prst="rect">
            <a:avLst/>
          </a:prstGeom>
          <a:noFill/>
        </p:spPr>
        <p:txBody>
          <a:bodyPr wrap="none" rtlCol="0">
            <a:spAutoFit/>
          </a:bodyPr>
          <a:lstStyle/>
          <a:p>
            <a:r>
              <a:rPr lang="pl-PL" dirty="0" smtClean="0"/>
              <a:t>Wykresy u(t) dla różnych K</a:t>
            </a:r>
            <a:r>
              <a:rPr lang="pl-PL" baseline="-25000" dirty="0" smtClean="0"/>
              <a:t>I</a:t>
            </a:r>
            <a:r>
              <a:rPr lang="pl-PL" dirty="0" smtClean="0"/>
              <a:t> (gdy K</a:t>
            </a:r>
            <a:r>
              <a:rPr lang="pl-PL" baseline="-25000" dirty="0"/>
              <a:t>P</a:t>
            </a:r>
            <a:r>
              <a:rPr lang="pl-PL" dirty="0" smtClean="0"/>
              <a:t> oraz K</a:t>
            </a:r>
            <a:r>
              <a:rPr lang="pl-PL" baseline="-25000" dirty="0" smtClean="0"/>
              <a:t>D</a:t>
            </a:r>
            <a:r>
              <a:rPr lang="pl-PL" dirty="0" smtClean="0"/>
              <a:t> stałe)</a:t>
            </a:r>
            <a:endParaRPr lang="pl-PL" dirty="0"/>
          </a:p>
        </p:txBody>
      </p:sp>
    </p:spTree>
    <p:extLst>
      <p:ext uri="{BB962C8B-B14F-4D97-AF65-F5344CB8AC3E}">
        <p14:creationId xmlns:p14="http://schemas.microsoft.com/office/powerpoint/2010/main" val="1227044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5896" y="2060848"/>
            <a:ext cx="4429125" cy="3505200"/>
          </a:xfrm>
          <a:prstGeom prst="rect">
            <a:avLst/>
          </a:prstGeom>
        </p:spPr>
      </p:pic>
      <p:sp>
        <p:nvSpPr>
          <p:cNvPr id="5" name="pole tekstowe 4"/>
          <p:cNvSpPr txBox="1"/>
          <p:nvPr/>
        </p:nvSpPr>
        <p:spPr>
          <a:xfrm>
            <a:off x="5868144" y="6278477"/>
            <a:ext cx="2170338" cy="369332"/>
          </a:xfrm>
          <a:prstGeom prst="rect">
            <a:avLst/>
          </a:prstGeom>
          <a:noFill/>
        </p:spPr>
        <p:txBody>
          <a:bodyPr wrap="none" rtlCol="0">
            <a:spAutoFit/>
          </a:bodyPr>
          <a:lstStyle/>
          <a:p>
            <a:r>
              <a:rPr lang="pl-PL" dirty="0" smtClean="0"/>
              <a:t>Źródło: wikipedia.org</a:t>
            </a:r>
            <a:endParaRPr lang="pl-PL" dirty="0"/>
          </a:p>
        </p:txBody>
      </p:sp>
      <p:sp>
        <p:nvSpPr>
          <p:cNvPr id="6" name="pole tekstowe 5"/>
          <p:cNvSpPr txBox="1"/>
          <p:nvPr/>
        </p:nvSpPr>
        <p:spPr>
          <a:xfrm>
            <a:off x="611560" y="692696"/>
            <a:ext cx="4708597" cy="369332"/>
          </a:xfrm>
          <a:prstGeom prst="rect">
            <a:avLst/>
          </a:prstGeom>
          <a:noFill/>
        </p:spPr>
        <p:txBody>
          <a:bodyPr wrap="none" rtlCol="0">
            <a:spAutoFit/>
          </a:bodyPr>
          <a:lstStyle/>
          <a:p>
            <a:r>
              <a:rPr lang="pl-PL" dirty="0" smtClean="0"/>
              <a:t>Wykresy u(t) dla różnych K</a:t>
            </a:r>
            <a:r>
              <a:rPr lang="pl-PL" baseline="-25000" dirty="0" smtClean="0"/>
              <a:t>D</a:t>
            </a:r>
            <a:r>
              <a:rPr lang="pl-PL" dirty="0" smtClean="0"/>
              <a:t> (gdy K</a:t>
            </a:r>
            <a:r>
              <a:rPr lang="pl-PL" baseline="-25000" dirty="0"/>
              <a:t>P</a:t>
            </a:r>
            <a:r>
              <a:rPr lang="pl-PL" dirty="0" smtClean="0"/>
              <a:t> oraz K</a:t>
            </a:r>
            <a:r>
              <a:rPr lang="pl-PL" baseline="-25000" dirty="0"/>
              <a:t>I</a:t>
            </a:r>
            <a:r>
              <a:rPr lang="pl-PL" dirty="0" smtClean="0"/>
              <a:t> stałe)</a:t>
            </a:r>
            <a:endParaRPr lang="pl-PL" dirty="0"/>
          </a:p>
        </p:txBody>
      </p:sp>
    </p:spTree>
    <p:extLst>
      <p:ext uri="{BB962C8B-B14F-4D97-AF65-F5344CB8AC3E}">
        <p14:creationId xmlns:p14="http://schemas.microsoft.com/office/powerpoint/2010/main" val="3361261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963"/>
            <a:ext cx="9144000" cy="6418073"/>
          </a:xfrm>
          <a:prstGeom prst="rect">
            <a:avLst/>
          </a:prstGeom>
        </p:spPr>
      </p:pic>
    </p:spTree>
    <p:extLst>
      <p:ext uri="{BB962C8B-B14F-4D97-AF65-F5344CB8AC3E}">
        <p14:creationId xmlns:p14="http://schemas.microsoft.com/office/powerpoint/2010/main" val="4143825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pic>
        <p:nvPicPr>
          <p:cNvPr id="5" name="Obraz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963"/>
            <a:ext cx="9144000" cy="6418073"/>
          </a:xfrm>
          <a:prstGeom prst="rect">
            <a:avLst/>
          </a:prstGeom>
        </p:spPr>
      </p:pic>
    </p:spTree>
    <p:extLst>
      <p:ext uri="{BB962C8B-B14F-4D97-AF65-F5344CB8AC3E}">
        <p14:creationId xmlns:p14="http://schemas.microsoft.com/office/powerpoint/2010/main" val="2191499702"/>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231</Words>
  <Application>Microsoft Office PowerPoint</Application>
  <PresentationFormat>Pokaz na ekranie (4:3)</PresentationFormat>
  <Paragraphs>25</Paragraphs>
  <Slides>9</Slides>
  <Notes>0</Notes>
  <HiddenSlides>0</HiddenSlides>
  <MMClips>0</MMClips>
  <ScaleCrop>false</ScaleCrop>
  <HeadingPairs>
    <vt:vector size="8" baseType="variant">
      <vt:variant>
        <vt:lpstr>Używane czcionki</vt:lpstr>
      </vt:variant>
      <vt:variant>
        <vt:i4>2</vt:i4>
      </vt:variant>
      <vt:variant>
        <vt:lpstr>Motyw</vt:lpstr>
      </vt:variant>
      <vt:variant>
        <vt:i4>1</vt:i4>
      </vt:variant>
      <vt:variant>
        <vt:lpstr>Osadzone serwery OLE</vt:lpstr>
      </vt:variant>
      <vt:variant>
        <vt:i4>1</vt:i4>
      </vt:variant>
      <vt:variant>
        <vt:lpstr>Tytuły slajdów</vt:lpstr>
      </vt:variant>
      <vt:variant>
        <vt:i4>9</vt:i4>
      </vt:variant>
    </vt:vector>
  </HeadingPairs>
  <TitlesOfParts>
    <vt:vector size="13" baseType="lpstr">
      <vt:lpstr>Arial</vt:lpstr>
      <vt:lpstr>Calibri</vt:lpstr>
      <vt:lpstr>Motyw pakietu Office</vt:lpstr>
      <vt:lpstr>Równanie</vt:lpstr>
      <vt:lpstr>Prezentacja programu PowerPoint</vt:lpstr>
      <vt:lpstr>Prezentacja programu PowerPoint</vt:lpstr>
      <vt:lpstr>Kontroler PID - przykłady</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pracownik</dc:creator>
  <cp:lastModifiedBy>Radosław Przeniosło</cp:lastModifiedBy>
  <cp:revision>7</cp:revision>
  <dcterms:created xsi:type="dcterms:W3CDTF">2015-03-27T12:36:10Z</dcterms:created>
  <dcterms:modified xsi:type="dcterms:W3CDTF">2024-03-12T09:42:10Z</dcterms:modified>
</cp:coreProperties>
</file>