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50" d="100"/>
          <a:sy n="50" d="100"/>
        </p:scale>
        <p:origin x="6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508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1027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29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3734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0157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8898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05429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10929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3177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411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7284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DCCE4-F845-46CC-AA63-D4D73026167A}" type="datetimeFigureOut">
              <a:rPr lang="pl-PL" smtClean="0"/>
              <a:t>06.03.2024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86714-8A3D-4C95-A677-AD141AB2D4F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087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Compression_ratio" TargetMode="External"/><Relationship Id="rId3" Type="http://schemas.openxmlformats.org/officeDocument/2006/relationships/hyperlink" Target="https://en.wikipedia.org/wiki/Isothermal" TargetMode="External"/><Relationship Id="rId7" Type="http://schemas.openxmlformats.org/officeDocument/2006/relationships/hyperlink" Target="https://en.wikipedia.org/wiki/Regenerative_heat_exchanger" TargetMode="External"/><Relationship Id="rId2" Type="http://schemas.openxmlformats.org/officeDocument/2006/relationships/hyperlink" Target="https://en.wikipedia.org/wiki/Thermodynamic_processe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Isochoric_process" TargetMode="External"/><Relationship Id="rId11" Type="http://schemas.openxmlformats.org/officeDocument/2006/relationships/hyperlink" Target="https://en.wikipedia.org/wiki/Hot_air_engine" TargetMode="External"/><Relationship Id="rId5" Type="http://schemas.openxmlformats.org/officeDocument/2006/relationships/hyperlink" Target="https://en.wikipedia.org/wiki/Isometric_process" TargetMode="External"/><Relationship Id="rId10" Type="http://schemas.openxmlformats.org/officeDocument/2006/relationships/hyperlink" Target="https://en.wikipedia.org/wiki/Stirling_engine#cite_note-W.R._Martini_1983,_p.6-2" TargetMode="External"/><Relationship Id="rId4" Type="http://schemas.openxmlformats.org/officeDocument/2006/relationships/hyperlink" Target="https://en.wikipedia.org/wiki/Thermal_expansion" TargetMode="External"/><Relationship Id="rId9" Type="http://schemas.openxmlformats.org/officeDocument/2006/relationships/hyperlink" Target="https://en.wikipedia.org/wiki/Work_(thermodynamics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Silnik Stirlinga</a:t>
            </a: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00" y="1690688"/>
            <a:ext cx="6081058" cy="4845843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5367994" y="905858"/>
            <a:ext cx="598580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/>
              <a:t>1-2 izotermiczne rozprężanie (T grzejnika = TH)</a:t>
            </a:r>
          </a:p>
          <a:p>
            <a:r>
              <a:rPr lang="pl-PL" sz="2400" dirty="0" smtClean="0"/>
              <a:t>2-3 izochoryczne chłodzenie</a:t>
            </a:r>
            <a:br>
              <a:rPr lang="pl-PL" sz="2400" dirty="0" smtClean="0"/>
            </a:br>
            <a:r>
              <a:rPr lang="pl-PL" sz="2400" dirty="0" smtClean="0"/>
              <a:t>3-4 izotermiczne sprężanie (T chłodnicy = TC)</a:t>
            </a:r>
          </a:p>
          <a:p>
            <a:r>
              <a:rPr lang="pl-PL" sz="2400" dirty="0" smtClean="0"/>
              <a:t>4-1 izochoryczne ogrzewanie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9033082" y="6167199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Wikipedia: Stirling </a:t>
            </a:r>
            <a:r>
              <a:rPr lang="pl-PL" dirty="0" err="1" smtClean="0"/>
              <a:t>engine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685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6700" y="2148417"/>
            <a:ext cx="3797300" cy="3480858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6096000" y="2477082"/>
            <a:ext cx="459713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Alpha-type </a:t>
            </a:r>
            <a:r>
              <a:rPr lang="en-US" sz="2400" dirty="0" err="1" smtClean="0"/>
              <a:t>Stirling</a:t>
            </a:r>
            <a:r>
              <a:rPr lang="en-US" sz="2400" dirty="0" smtClean="0"/>
              <a:t> engine. There are two cylinders. The expansion cylinder (red) is maintained at a high temperature while the compression cylinder (blue) is cooled. </a:t>
            </a:r>
            <a:endParaRPr lang="pl-PL" sz="2400" dirty="0" smtClean="0"/>
          </a:p>
          <a:p>
            <a:r>
              <a:rPr lang="en-US" sz="2400" dirty="0" smtClean="0"/>
              <a:t>The passage between the two cylinders contains the regenerator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2616200" y="6235700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Wikipedia: Stirling </a:t>
            </a:r>
            <a:r>
              <a:rPr lang="pl-PL" dirty="0" err="1" smtClean="0"/>
              <a:t>engine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384300" y="526329"/>
            <a:ext cx="831823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000" dirty="0" smtClean="0"/>
              <a:t>1. Płyn roboczy (np. powietrze) pozostaje zamknięty – nie ma wydechu</a:t>
            </a:r>
            <a:br>
              <a:rPr lang="pl-PL" sz="2000" dirty="0" smtClean="0"/>
            </a:br>
            <a:r>
              <a:rPr lang="pl-PL" sz="2000" dirty="0" smtClean="0"/>
              <a:t>2. Silnik wytwarza mało hałasu </a:t>
            </a:r>
          </a:p>
          <a:p>
            <a:r>
              <a:rPr lang="pl-PL" sz="2000" dirty="0" smtClean="0"/>
              <a:t>3. W niektórych modelach używany jest tzw. regenerator – czyli zbiornik ciepła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16575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0" y="1027906"/>
            <a:ext cx="2428875" cy="4857750"/>
          </a:xfrm>
          <a:prstGeom prst="rect">
            <a:avLst/>
          </a:prstGeom>
        </p:spPr>
      </p:pic>
      <p:sp>
        <p:nvSpPr>
          <p:cNvPr id="5" name="pole tekstowe 4"/>
          <p:cNvSpPr txBox="1"/>
          <p:nvPr/>
        </p:nvSpPr>
        <p:spPr>
          <a:xfrm>
            <a:off x="4737100" y="2108200"/>
            <a:ext cx="400400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Beta-type </a:t>
            </a:r>
            <a:r>
              <a:rPr lang="en-US" sz="2400" dirty="0" err="1" smtClean="0"/>
              <a:t>Stirling</a:t>
            </a:r>
            <a:r>
              <a:rPr lang="en-US" sz="2400" dirty="0" smtClean="0"/>
              <a:t> engine, with only one cylinder, hot at one end and cold at the other. A loose-fitting displacer shunts the air between the hot and cold ends of the cylinder. </a:t>
            </a:r>
            <a:endParaRPr lang="pl-PL" sz="2400" dirty="0" smtClean="0"/>
          </a:p>
          <a:p>
            <a:r>
              <a:rPr lang="en-US" sz="2400" dirty="0" smtClean="0"/>
              <a:t>A power piston at the open end of the cylinder drives the flywheel</a:t>
            </a:r>
            <a:endParaRPr lang="pl-PL" sz="2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207000" y="6045200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Wikipedia: Stirling </a:t>
            </a:r>
            <a:r>
              <a:rPr lang="pl-PL" dirty="0" err="1" smtClean="0"/>
              <a:t>engine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0760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1333500" y="439847"/>
            <a:ext cx="88011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The </a:t>
            </a:r>
            <a:r>
              <a:rPr lang="en-US" sz="2000" dirty="0" err="1" smtClean="0"/>
              <a:t>idealised</a:t>
            </a:r>
            <a:r>
              <a:rPr lang="en-US" sz="2000" dirty="0" smtClean="0"/>
              <a:t> </a:t>
            </a:r>
            <a:r>
              <a:rPr lang="en-US" sz="2000" dirty="0" err="1" smtClean="0"/>
              <a:t>Stirling</a:t>
            </a:r>
            <a:r>
              <a:rPr lang="en-US" sz="2000" dirty="0" smtClean="0"/>
              <a:t> cycle consists of four </a:t>
            </a:r>
            <a:r>
              <a:rPr lang="en-US" sz="2000" dirty="0" smtClean="0">
                <a:hlinkClick r:id="rId2" tooltip="Thermodynamic processes"/>
              </a:rPr>
              <a:t>thermodynamic processes</a:t>
            </a:r>
            <a:r>
              <a:rPr lang="en-US" sz="2000" dirty="0" smtClean="0"/>
              <a:t> acting on the working fluid: </a:t>
            </a:r>
          </a:p>
          <a:p>
            <a:pPr>
              <a:buFont typeface="+mj-lt"/>
              <a:buAutoNum type="arabicPeriod"/>
            </a:pPr>
            <a:r>
              <a:rPr lang="en-US" sz="2000" dirty="0" smtClean="0">
                <a:hlinkClick r:id="rId3" tooltip="Isothermal"/>
              </a:rPr>
              <a:t>Isothermal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4" tooltip="Thermal expansion"/>
              </a:rPr>
              <a:t>expansion</a:t>
            </a:r>
            <a:r>
              <a:rPr lang="en-US" sz="2000" dirty="0" smtClean="0"/>
              <a:t>. The expansion-space and associated heat exchanger are maintained at a constant high temperature, and the gas undergoes near-isothermal expansion absorbing heat from the hot source.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Constant-volume (known as </a:t>
            </a:r>
            <a:r>
              <a:rPr lang="en-US" sz="2000" dirty="0" err="1" smtClean="0">
                <a:hlinkClick r:id="rId5" tooltip="Isometric process"/>
              </a:rPr>
              <a:t>isovolumetric</a:t>
            </a:r>
            <a:r>
              <a:rPr lang="en-US" sz="2000" dirty="0" smtClean="0"/>
              <a:t> or </a:t>
            </a:r>
            <a:r>
              <a:rPr lang="en-US" sz="2000" dirty="0" smtClean="0">
                <a:hlinkClick r:id="rId6" tooltip="Isochoric process"/>
              </a:rPr>
              <a:t>isochoric</a:t>
            </a:r>
            <a:r>
              <a:rPr lang="en-US" sz="2000" dirty="0" smtClean="0"/>
              <a:t>) heat-removal. The gas is passed through the </a:t>
            </a:r>
            <a:r>
              <a:rPr lang="en-US" sz="2000" dirty="0" smtClean="0">
                <a:hlinkClick r:id="rId7" tooltip="Regenerative heat exchanger"/>
              </a:rPr>
              <a:t>regenerator</a:t>
            </a:r>
            <a:r>
              <a:rPr lang="en-US" sz="2000" dirty="0" smtClean="0"/>
              <a:t>, where it cools, transferring heat to the regenerator for use in the next cycle.</a:t>
            </a:r>
          </a:p>
          <a:p>
            <a:pPr>
              <a:buFont typeface="+mj-lt"/>
              <a:buAutoNum type="arabicPeriod"/>
            </a:pPr>
            <a:r>
              <a:rPr lang="en-US" sz="2000" dirty="0" smtClean="0">
                <a:hlinkClick r:id="rId3" tooltip="Isothermal"/>
              </a:rPr>
              <a:t>Isothermal</a:t>
            </a:r>
            <a:r>
              <a:rPr lang="en-US" sz="2000" dirty="0" smtClean="0"/>
              <a:t> </a:t>
            </a:r>
            <a:r>
              <a:rPr lang="en-US" sz="2000" dirty="0" smtClean="0">
                <a:hlinkClick r:id="rId8" tooltip="Compression ratio"/>
              </a:rPr>
              <a:t>compression</a:t>
            </a:r>
            <a:r>
              <a:rPr lang="en-US" sz="2000" dirty="0" smtClean="0"/>
              <a:t>. The compression space and associated heat exchanger are maintained at a constant low temperature so the gas undergoes near-isothermal compression rejecting heat to the cold sink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Constant-volume (known as </a:t>
            </a:r>
            <a:r>
              <a:rPr lang="en-US" sz="2000" dirty="0" err="1" smtClean="0">
                <a:hlinkClick r:id="rId5" tooltip="Isometric process"/>
              </a:rPr>
              <a:t>isovolumetric</a:t>
            </a:r>
            <a:r>
              <a:rPr lang="en-US" sz="2000" dirty="0" smtClean="0"/>
              <a:t> or </a:t>
            </a:r>
            <a:r>
              <a:rPr lang="en-US" sz="2000" dirty="0" smtClean="0">
                <a:hlinkClick r:id="rId6" tooltip="Isochoric process"/>
              </a:rPr>
              <a:t>isochoric</a:t>
            </a:r>
            <a:r>
              <a:rPr lang="en-US" sz="2000" dirty="0" smtClean="0"/>
              <a:t>) heat-addition. The gas passes back through the regenerator where it recovers much of the heat transferred in process 2, heating up on its way to the expansion space.</a:t>
            </a:r>
          </a:p>
          <a:p>
            <a:r>
              <a:rPr lang="en-US" sz="2000" dirty="0" smtClean="0"/>
              <a:t>The engine is designed so the working gas is generally compressed in the colder portion of the engine and expanded in the hotter portion resulting in a net conversion of heat into </a:t>
            </a:r>
            <a:r>
              <a:rPr lang="en-US" sz="2000" dirty="0" smtClean="0">
                <a:hlinkClick r:id="rId9" tooltip="Work (thermodynamics)"/>
              </a:rPr>
              <a:t>work</a:t>
            </a:r>
            <a:r>
              <a:rPr lang="en-US" sz="2000" dirty="0" smtClean="0"/>
              <a:t>.</a:t>
            </a:r>
            <a:r>
              <a:rPr lang="en-US" sz="2000" baseline="30000" dirty="0" smtClean="0">
                <a:hlinkClick r:id="rId10"/>
              </a:rPr>
              <a:t>[2]</a:t>
            </a:r>
            <a:r>
              <a:rPr lang="en-US" sz="2000" dirty="0" smtClean="0"/>
              <a:t> An internal </a:t>
            </a:r>
            <a:r>
              <a:rPr lang="en-US" sz="2000" dirty="0" smtClean="0">
                <a:hlinkClick r:id="rId7" tooltip="Regenerative heat exchanger"/>
              </a:rPr>
              <a:t>regenerative heat exchanger</a:t>
            </a:r>
            <a:r>
              <a:rPr lang="en-US" sz="2000" dirty="0" smtClean="0"/>
              <a:t> increases the </a:t>
            </a:r>
            <a:r>
              <a:rPr lang="en-US" sz="2000" dirty="0" err="1" smtClean="0"/>
              <a:t>Stirling</a:t>
            </a:r>
            <a:r>
              <a:rPr lang="en-US" sz="2000" dirty="0" smtClean="0"/>
              <a:t> engine's thermal efficiency compared to simpler </a:t>
            </a:r>
            <a:r>
              <a:rPr lang="en-US" sz="2000" dirty="0" smtClean="0">
                <a:hlinkClick r:id="rId11" tooltip="Hot air engine"/>
              </a:rPr>
              <a:t>hot air engines</a:t>
            </a:r>
            <a:r>
              <a:rPr lang="en-US" sz="2000" dirty="0" smtClean="0"/>
              <a:t> lacking this feature. </a:t>
            </a:r>
            <a:endParaRPr lang="en-US" sz="2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991600" y="6195269"/>
            <a:ext cx="2579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dirty="0" smtClean="0"/>
              <a:t>Wikipedia: Stirling </a:t>
            </a:r>
            <a:r>
              <a:rPr lang="pl-PL" dirty="0" err="1" smtClean="0"/>
              <a:t>engine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0604046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337</Words>
  <Application>Microsoft Office PowerPoint</Application>
  <PresentationFormat>Panoramiczny</PresentationFormat>
  <Paragraphs>20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Silnik Stirlinga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Radosław Przeniosło</dc:creator>
  <cp:lastModifiedBy>Radosław Przeniosło</cp:lastModifiedBy>
  <cp:revision>3</cp:revision>
  <dcterms:created xsi:type="dcterms:W3CDTF">2024-03-06T22:11:17Z</dcterms:created>
  <dcterms:modified xsi:type="dcterms:W3CDTF">2024-03-06T22:21:59Z</dcterms:modified>
</cp:coreProperties>
</file>