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0" r:id="rId2"/>
    <p:sldId id="350" r:id="rId3"/>
    <p:sldId id="352" r:id="rId4"/>
    <p:sldId id="355" r:id="rId5"/>
    <p:sldId id="356" r:id="rId6"/>
    <p:sldId id="336" r:id="rId7"/>
    <p:sldId id="364" r:id="rId8"/>
    <p:sldId id="379" r:id="rId9"/>
    <p:sldId id="386" r:id="rId10"/>
    <p:sldId id="388" r:id="rId11"/>
    <p:sldId id="385" r:id="rId12"/>
    <p:sldId id="365" r:id="rId13"/>
    <p:sldId id="367" r:id="rId14"/>
    <p:sldId id="368" r:id="rId15"/>
    <p:sldId id="369" r:id="rId16"/>
    <p:sldId id="389" r:id="rId17"/>
    <p:sldId id="390" r:id="rId18"/>
    <p:sldId id="3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99"/>
    <a:srgbClr val="FFFF66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3081" autoAdjust="0"/>
  </p:normalViewPr>
  <p:slideViewPr>
    <p:cSldViewPr>
      <p:cViewPr varScale="1">
        <p:scale>
          <a:sx n="126" d="100"/>
          <a:sy n="126" d="100"/>
        </p:scale>
        <p:origin x="604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9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7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0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3/15/2021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3/15/2021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3/15/2021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76.xml"/><Relationship Id="rId7" Type="http://schemas.openxmlformats.org/officeDocument/2006/relationships/image" Target="../media/image60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image" Target="../media/image70.png"/><Relationship Id="rId3" Type="http://schemas.openxmlformats.org/officeDocument/2006/relationships/tags" Target="../tags/tag79.xml"/><Relationship Id="rId21" Type="http://schemas.openxmlformats.org/officeDocument/2006/relationships/image" Target="../media/image65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image" Target="../media/image69.png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tags" Target="../tags/tag8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5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2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1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83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101.xml"/><Relationship Id="rId7" Type="http://schemas.openxmlformats.org/officeDocument/2006/relationships/image" Target="../media/image83.png"/><Relationship Id="rId12" Type="http://schemas.openxmlformats.org/officeDocument/2006/relationships/image" Target="../media/image86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image" Target="../media/image87.png"/><Relationship Id="rId26" Type="http://schemas.openxmlformats.org/officeDocument/2006/relationships/image" Target="../media/image88.png"/><Relationship Id="rId3" Type="http://schemas.openxmlformats.org/officeDocument/2006/relationships/tags" Target="../tags/tag104.xml"/><Relationship Id="rId21" Type="http://schemas.openxmlformats.org/officeDocument/2006/relationships/image" Target="../media/image24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image" Target="../media/image64.png"/><Relationship Id="rId25" Type="http://schemas.openxmlformats.org/officeDocument/2006/relationships/image" Target="../media/image34.png"/><Relationship Id="rId2" Type="http://schemas.openxmlformats.org/officeDocument/2006/relationships/tags" Target="../tags/tag10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29" Type="http://schemas.openxmlformats.org/officeDocument/2006/relationships/image" Target="../media/image91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39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image" Target="../media/image38.png"/><Relationship Id="rId28" Type="http://schemas.openxmlformats.org/officeDocument/2006/relationships/image" Target="../media/image90.png"/><Relationship Id="rId10" Type="http://schemas.openxmlformats.org/officeDocument/2006/relationships/tags" Target="../tags/tag111.xml"/><Relationship Id="rId19" Type="http://schemas.openxmlformats.org/officeDocument/2006/relationships/image" Target="../media/image22.png"/><Relationship Id="rId31" Type="http://schemas.openxmlformats.org/officeDocument/2006/relationships/image" Target="../media/image93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image" Target="../media/image37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3.xml"/><Relationship Id="rId21" Type="http://schemas.openxmlformats.org/officeDocument/2006/relationships/image" Target="../media/image17.png"/><Relationship Id="rId7" Type="http://schemas.openxmlformats.org/officeDocument/2006/relationships/tags" Target="../tags/tag7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tags" Target="../tags/tag10.xml"/><Relationship Id="rId19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image" Target="../media/image9.png"/><Relationship Id="rId39" Type="http://schemas.openxmlformats.org/officeDocument/2006/relationships/image" Target="../media/image30.png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34" Type="http://schemas.openxmlformats.org/officeDocument/2006/relationships/image" Target="../media/image25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image" Target="../media/image19.png"/><Relationship Id="rId33" Type="http://schemas.openxmlformats.org/officeDocument/2006/relationships/image" Target="../media/image24.png"/><Relationship Id="rId38" Type="http://schemas.openxmlformats.org/officeDocument/2006/relationships/image" Target="../media/image29.pn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image" Target="../media/image20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37" Type="http://schemas.openxmlformats.org/officeDocument/2006/relationships/image" Target="../media/image28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.png"/><Relationship Id="rId36" Type="http://schemas.openxmlformats.org/officeDocument/2006/relationships/image" Target="../media/image27.png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image" Target="../media/image22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image" Target="../media/image8.png"/><Relationship Id="rId30" Type="http://schemas.openxmlformats.org/officeDocument/2006/relationships/image" Target="../media/image21.png"/><Relationship Id="rId35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2.png"/><Relationship Id="rId3" Type="http://schemas.openxmlformats.org/officeDocument/2006/relationships/tags" Target="../tags/tag35.xml"/><Relationship Id="rId21" Type="http://schemas.openxmlformats.org/officeDocument/2006/relationships/image" Target="../media/image35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31.png"/><Relationship Id="rId2" Type="http://schemas.openxmlformats.org/officeDocument/2006/relationships/tags" Target="../tags/tag34.xml"/><Relationship Id="rId16" Type="http://schemas.openxmlformats.org/officeDocument/2006/relationships/image" Target="../media/image18.png"/><Relationship Id="rId20" Type="http://schemas.openxmlformats.org/officeDocument/2006/relationships/image" Target="../media/image34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9.png"/><Relationship Id="rId10" Type="http://schemas.openxmlformats.org/officeDocument/2006/relationships/tags" Target="../tags/tag42.xml"/><Relationship Id="rId19" Type="http://schemas.openxmlformats.org/officeDocument/2006/relationships/image" Target="../media/image33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24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25.png"/><Relationship Id="rId17" Type="http://schemas.openxmlformats.org/officeDocument/2006/relationships/image" Target="../media/image34.png"/><Relationship Id="rId2" Type="http://schemas.openxmlformats.org/officeDocument/2006/relationships/tags" Target="../tags/tag46.xml"/><Relationship Id="rId16" Type="http://schemas.openxmlformats.org/officeDocument/2006/relationships/image" Target="../media/image39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22.png"/><Relationship Id="rId5" Type="http://schemas.openxmlformats.org/officeDocument/2006/relationships/tags" Target="../tags/tag49.xml"/><Relationship Id="rId15" Type="http://schemas.openxmlformats.org/officeDocument/2006/relationships/image" Target="../media/image38.png"/><Relationship Id="rId10" Type="http://schemas.openxmlformats.org/officeDocument/2006/relationships/image" Target="../media/image36.png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4.png"/><Relationship Id="rId3" Type="http://schemas.openxmlformats.org/officeDocument/2006/relationships/tags" Target="../tags/tag55.xml"/><Relationship Id="rId21" Type="http://schemas.openxmlformats.org/officeDocument/2006/relationships/image" Target="../media/image39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image" Target="../media/image25.png"/><Relationship Id="rId25" Type="http://schemas.openxmlformats.org/officeDocument/2006/relationships/image" Target="../media/image34.png"/><Relationship Id="rId2" Type="http://schemas.openxmlformats.org/officeDocument/2006/relationships/tags" Target="../tags/tag54.xml"/><Relationship Id="rId16" Type="http://schemas.openxmlformats.org/officeDocument/2006/relationships/image" Target="../media/image22.png"/><Relationship Id="rId20" Type="http://schemas.openxmlformats.org/officeDocument/2006/relationships/image" Target="../media/image38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image" Target="../media/image43.png"/><Relationship Id="rId5" Type="http://schemas.openxmlformats.org/officeDocument/2006/relationships/tags" Target="../tags/tag57.xml"/><Relationship Id="rId15" Type="http://schemas.openxmlformats.org/officeDocument/2006/relationships/image" Target="../media/image40.png"/><Relationship Id="rId23" Type="http://schemas.openxmlformats.org/officeDocument/2006/relationships/image" Target="../media/image42.png"/><Relationship Id="rId10" Type="http://schemas.openxmlformats.org/officeDocument/2006/relationships/tags" Target="../tags/tag62.xml"/><Relationship Id="rId19" Type="http://schemas.openxmlformats.org/officeDocument/2006/relationships/image" Target="../media/image37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48.png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46.png"/><Relationship Id="rId5" Type="http://schemas.openxmlformats.org/officeDocument/2006/relationships/tags" Target="../tags/tag69.xml"/><Relationship Id="rId10" Type="http://schemas.openxmlformats.org/officeDocument/2006/relationships/image" Target="../media/image45.png"/><Relationship Id="rId4" Type="http://schemas.openxmlformats.org/officeDocument/2006/relationships/tags" Target="../tags/tag68.xml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73.xml"/><Relationship Id="rId7" Type="http://schemas.openxmlformats.org/officeDocument/2006/relationships/image" Target="../media/image25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ole tekstowe 77"/>
          <p:cNvSpPr txBox="1"/>
          <p:nvPr/>
        </p:nvSpPr>
        <p:spPr>
          <a:xfrm>
            <a:off x="-200878" y="3181848"/>
            <a:ext cx="339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dirty="0" err="1" smtClean="0"/>
              <a:t>Interferometers</a:t>
            </a:r>
            <a:r>
              <a:rPr lang="pl-PL" dirty="0" smtClean="0"/>
              <a:t> </a:t>
            </a:r>
            <a:r>
              <a:rPr lang="pl-PL" dirty="0" err="1" smtClean="0"/>
              <a:t>using</a:t>
            </a:r>
            <a:endParaRPr lang="pl-PL" dirty="0" smtClean="0"/>
          </a:p>
          <a:p>
            <a:pPr algn="ctr"/>
            <a:r>
              <a:rPr lang="pl-PL" dirty="0" smtClean="0"/>
              <a:t>non-</a:t>
            </a:r>
            <a:r>
              <a:rPr lang="pl-PL" dirty="0" err="1" smtClean="0"/>
              <a:t>classical</a:t>
            </a:r>
            <a:r>
              <a:rPr lang="pl-PL" dirty="0" smtClean="0"/>
              <a:t> </a:t>
            </a:r>
            <a:r>
              <a:rPr lang="pl-PL" dirty="0" err="1" smtClean="0"/>
              <a:t>light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8520" y="-41781"/>
            <a:ext cx="9074086" cy="1577894"/>
          </a:xfrm>
        </p:spPr>
        <p:txBody>
          <a:bodyPr>
            <a:normAutofit/>
          </a:bodyPr>
          <a:lstStyle/>
          <a:p>
            <a:r>
              <a:rPr lang="pl-PL" dirty="0" smtClean="0"/>
              <a:t>Quantum </a:t>
            </a:r>
            <a:r>
              <a:rPr lang="pl-PL" dirty="0" err="1"/>
              <a:t>M</a:t>
            </a:r>
            <a:r>
              <a:rPr lang="pl-PL" dirty="0" err="1" smtClean="0"/>
              <a:t>etrology</a:t>
            </a:r>
            <a:r>
              <a:rPr lang="pl-PL" dirty="0" smtClean="0"/>
              <a:t> in the Era of Quantum </a:t>
            </a:r>
            <a:r>
              <a:rPr lang="pl-PL" dirty="0"/>
              <a:t>I</a:t>
            </a:r>
            <a:r>
              <a:rPr lang="pl-PL" dirty="0" smtClean="0"/>
              <a:t>nformation</a:t>
            </a:r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5077134" y="612979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 smtClean="0">
                <a:solidFill>
                  <a:prstClr val="white"/>
                </a:solidFill>
              </a:rPr>
              <a:t>Rafal</a:t>
            </a:r>
            <a:r>
              <a:rPr lang="pl-PL" sz="2000" dirty="0" smtClean="0">
                <a:solidFill>
                  <a:prstClr val="white"/>
                </a:solidFill>
              </a:rPr>
              <a:t> Demkowicz-Dobrzański</a:t>
            </a:r>
            <a:endParaRPr lang="en-GB" sz="2000" dirty="0"/>
          </a:p>
        </p:txBody>
      </p:sp>
      <p:sp>
        <p:nvSpPr>
          <p:cNvPr id="9" name="Prostokąt 8"/>
          <p:cNvSpPr/>
          <p:nvPr/>
        </p:nvSpPr>
        <p:spPr>
          <a:xfrm>
            <a:off x="2591748" y="6460991"/>
            <a:ext cx="767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i="1" dirty="0" err="1" smtClean="0">
                <a:solidFill>
                  <a:schemeClr val="bg1"/>
                </a:solidFill>
              </a:rPr>
              <a:t>Faculty</a:t>
            </a:r>
            <a:r>
              <a:rPr lang="pl-PL" sz="1600" i="1" dirty="0" smtClean="0">
                <a:solidFill>
                  <a:schemeClr val="bg1"/>
                </a:solidFill>
              </a:rPr>
              <a:t> </a:t>
            </a:r>
            <a:r>
              <a:rPr lang="pl-PL" sz="1600" i="1" dirty="0">
                <a:solidFill>
                  <a:schemeClr val="bg1"/>
                </a:solidFill>
              </a:rPr>
              <a:t>of </a:t>
            </a:r>
            <a:r>
              <a:rPr lang="pl-PL" sz="1600" i="1" dirty="0" err="1">
                <a:solidFill>
                  <a:schemeClr val="bg1"/>
                </a:solidFill>
              </a:rPr>
              <a:t>Physics</a:t>
            </a:r>
            <a:r>
              <a:rPr lang="pl-PL" sz="1600" i="1" dirty="0">
                <a:solidFill>
                  <a:schemeClr val="bg1"/>
                </a:solidFill>
              </a:rPr>
              <a:t>, University of </a:t>
            </a:r>
            <a:r>
              <a:rPr lang="pl-PL" sz="1600" i="1" dirty="0" err="1">
                <a:solidFill>
                  <a:schemeClr val="bg1"/>
                </a:solidFill>
              </a:rPr>
              <a:t>Warsaw</a:t>
            </a:r>
            <a:r>
              <a:rPr lang="pl-PL" sz="1600" i="1" dirty="0">
                <a:solidFill>
                  <a:schemeClr val="bg1"/>
                </a:solidFill>
              </a:rPr>
              <a:t>, </a:t>
            </a:r>
            <a:r>
              <a:rPr lang="pl-PL" sz="1600" i="1" dirty="0" smtClean="0">
                <a:solidFill>
                  <a:schemeClr val="bg1"/>
                </a:solidFill>
              </a:rPr>
              <a:t>Poland</a:t>
            </a:r>
            <a:endParaRPr lang="pl-PL" sz="1600" i="1" dirty="0">
              <a:solidFill>
                <a:schemeClr val="bg1"/>
              </a:solidFill>
            </a:endParaRPr>
          </a:p>
        </p:txBody>
      </p:sp>
      <p:pic>
        <p:nvPicPr>
          <p:cNvPr id="47" name="Obraz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103" y="1966121"/>
            <a:ext cx="1429826" cy="1053696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7" y="3733423"/>
            <a:ext cx="1399374" cy="939209"/>
          </a:xfrm>
          <a:prstGeom prst="rect">
            <a:avLst/>
          </a:prstGeom>
        </p:spPr>
      </p:pic>
      <p:pic>
        <p:nvPicPr>
          <p:cNvPr id="45" name="Picture 2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265" y="2008518"/>
            <a:ext cx="1584282" cy="110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870" y="3589469"/>
            <a:ext cx="1225059" cy="1146800"/>
          </a:xfrm>
          <a:prstGeom prst="rect">
            <a:avLst/>
          </a:prstGeom>
        </p:spPr>
      </p:pic>
      <p:sp>
        <p:nvSpPr>
          <p:cNvPr id="77" name="pole tekstowe 76"/>
          <p:cNvSpPr txBox="1"/>
          <p:nvPr/>
        </p:nvSpPr>
        <p:spPr>
          <a:xfrm>
            <a:off x="2918392" y="4824768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pl-PL" dirty="0"/>
              <a:t>NV </a:t>
            </a:r>
            <a:r>
              <a:rPr lang="pl-PL" dirty="0" err="1"/>
              <a:t>sensors</a:t>
            </a:r>
            <a:endParaRPr lang="en-GB" dirty="0"/>
          </a:p>
        </p:txBody>
      </p:sp>
      <p:sp>
        <p:nvSpPr>
          <p:cNvPr id="80" name="pole tekstowe 79"/>
          <p:cNvSpPr txBox="1"/>
          <p:nvPr/>
        </p:nvSpPr>
        <p:spPr>
          <a:xfrm>
            <a:off x="2571452" y="3066249"/>
            <a:ext cx="181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dirty="0" err="1" smtClean="0"/>
              <a:t>Cold</a:t>
            </a:r>
            <a:r>
              <a:rPr lang="pl-PL" dirty="0" smtClean="0"/>
              <a:t> atom </a:t>
            </a:r>
            <a:r>
              <a:rPr lang="pl-PL" dirty="0" err="1"/>
              <a:t>magnetometers</a:t>
            </a:r>
            <a:endParaRPr lang="en-GB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86741" y="4770052"/>
            <a:ext cx="1393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Atomic</a:t>
            </a:r>
            <a:r>
              <a:rPr lang="pl-PL" sz="1400" dirty="0" smtClean="0"/>
              <a:t> </a:t>
            </a:r>
            <a:r>
              <a:rPr lang="pl-PL" sz="1400" dirty="0" err="1" smtClean="0"/>
              <a:t>clocks</a:t>
            </a:r>
            <a:endParaRPr lang="pl-PL" sz="14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5290952" y="1486225"/>
            <a:ext cx="3595906" cy="3701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84651" y="1486225"/>
            <a:ext cx="4225020" cy="3701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5489177" y="3327859"/>
            <a:ext cx="339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dirty="0" smtClean="0"/>
              <a:t>Quantum error </a:t>
            </a:r>
            <a:r>
              <a:rPr lang="pl-PL" dirty="0" err="1" smtClean="0"/>
              <a:t>correction</a:t>
            </a:r>
            <a:endParaRPr lang="en-GB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5378452" y="4624228"/>
            <a:ext cx="339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dirty="0" smtClean="0"/>
              <a:t>Tensor networks</a:t>
            </a:r>
            <a:endParaRPr lang="en-GB" dirty="0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5423" y="3714886"/>
            <a:ext cx="2703741" cy="862542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214515" y="1562781"/>
            <a:ext cx="271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sz="1800" b="1" dirty="0" smtClean="0"/>
              <a:t>Quantum </a:t>
            </a:r>
            <a:r>
              <a:rPr lang="pl-PL" sz="1800" b="1" dirty="0" err="1" smtClean="0"/>
              <a:t>metrology</a:t>
            </a:r>
            <a:endParaRPr lang="en-GB" sz="1800" b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5737034" y="1571667"/>
            <a:ext cx="271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sz="1800" b="1" dirty="0" err="1" smtClean="0"/>
              <a:t>Methods</a:t>
            </a:r>
            <a:r>
              <a:rPr lang="pl-PL" sz="1800" b="1" dirty="0" smtClean="0"/>
              <a:t> of quantum </a:t>
            </a:r>
            <a:r>
              <a:rPr lang="pl-PL" sz="1800" b="1" dirty="0" err="1" smtClean="0"/>
              <a:t>information</a:t>
            </a:r>
            <a:endParaRPr lang="en-GB" sz="1800" b="1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4393058" y="2493497"/>
            <a:ext cx="1133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sz="5400" dirty="0" smtClean="0"/>
              <a:t>?</a:t>
            </a:r>
            <a:endParaRPr lang="en-GB" sz="5400" dirty="0"/>
          </a:p>
        </p:txBody>
      </p:sp>
      <p:cxnSp>
        <p:nvCxnSpPr>
          <p:cNvPr id="10" name="Łącznik prosty ze strzałką 9"/>
          <p:cNvCxnSpPr>
            <a:stCxn id="19" idx="3"/>
            <a:endCxn id="4" idx="1"/>
          </p:cNvCxnSpPr>
          <p:nvPr/>
        </p:nvCxnSpPr>
        <p:spPr>
          <a:xfrm>
            <a:off x="4609671" y="3337113"/>
            <a:ext cx="68128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2808" y="2364639"/>
            <a:ext cx="2853359" cy="92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178876" y="2485963"/>
            <a:ext cx="2520916" cy="981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260" y="31921"/>
            <a:ext cx="9145016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Optimal</a:t>
            </a:r>
            <a:r>
              <a:rPr lang="pl-PL" dirty="0" smtClean="0"/>
              <a:t> </a:t>
            </a:r>
            <a:r>
              <a:rPr lang="pl-PL" dirty="0" err="1" smtClean="0"/>
              <a:t>metrological</a:t>
            </a:r>
            <a:r>
              <a:rPr lang="pl-PL" dirty="0" smtClean="0"/>
              <a:t> </a:t>
            </a:r>
            <a:r>
              <a:rPr lang="pl-PL" dirty="0" err="1" smtClean="0"/>
              <a:t>protocols</a:t>
            </a:r>
            <a:r>
              <a:rPr lang="pl-PL" dirty="0" smtClean="0"/>
              <a:t> in the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particle</a:t>
            </a:r>
            <a:r>
              <a:rPr lang="pl-PL" dirty="0" smtClean="0"/>
              <a:t> limit via tensor networks</a:t>
            </a:r>
            <a:endParaRPr lang="en-GB" dirty="0"/>
          </a:p>
        </p:txBody>
      </p:sp>
      <p:pic>
        <p:nvPicPr>
          <p:cNvPr id="4" name="Picture 1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6615" y="1085239"/>
            <a:ext cx="5395249" cy="260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199854" y="2728863"/>
            <a:ext cx="2499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Use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infinite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matrix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product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operators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iMPO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) to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obtain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asymtpotic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precision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behaviour</a:t>
            </a:r>
            <a:endParaRPr lang="en-GB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Dowolny kształt 9"/>
          <p:cNvSpPr/>
          <p:nvPr/>
        </p:nvSpPr>
        <p:spPr>
          <a:xfrm>
            <a:off x="4606862" y="1733075"/>
            <a:ext cx="110465" cy="194733"/>
          </a:xfrm>
          <a:custGeom>
            <a:avLst/>
            <a:gdLst>
              <a:gd name="connsiteX0" fmla="*/ 17214 w 110465"/>
              <a:gd name="connsiteY0" fmla="*/ 0 h 194733"/>
              <a:gd name="connsiteX1" fmla="*/ 110347 w 110465"/>
              <a:gd name="connsiteY1" fmla="*/ 76200 h 194733"/>
              <a:gd name="connsiteX2" fmla="*/ 280 w 110465"/>
              <a:gd name="connsiteY2" fmla="*/ 118533 h 194733"/>
              <a:gd name="connsiteX3" fmla="*/ 84947 w 110465"/>
              <a:gd name="connsiteY3" fmla="*/ 194733 h 1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65" h="194733">
                <a:moveTo>
                  <a:pt x="17214" y="0"/>
                </a:moveTo>
                <a:cubicBezTo>
                  <a:pt x="65191" y="28222"/>
                  <a:pt x="113169" y="56445"/>
                  <a:pt x="110347" y="76200"/>
                </a:cubicBezTo>
                <a:cubicBezTo>
                  <a:pt x="107525" y="95955"/>
                  <a:pt x="4513" y="98778"/>
                  <a:pt x="280" y="118533"/>
                </a:cubicBezTo>
                <a:cubicBezTo>
                  <a:pt x="-3953" y="138289"/>
                  <a:pt x="40497" y="166511"/>
                  <a:pt x="84947" y="194733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olny kształt 11"/>
          <p:cNvSpPr/>
          <p:nvPr/>
        </p:nvSpPr>
        <p:spPr>
          <a:xfrm>
            <a:off x="4588768" y="2764748"/>
            <a:ext cx="110465" cy="194733"/>
          </a:xfrm>
          <a:custGeom>
            <a:avLst/>
            <a:gdLst>
              <a:gd name="connsiteX0" fmla="*/ 17214 w 110465"/>
              <a:gd name="connsiteY0" fmla="*/ 0 h 194733"/>
              <a:gd name="connsiteX1" fmla="*/ 110347 w 110465"/>
              <a:gd name="connsiteY1" fmla="*/ 76200 h 194733"/>
              <a:gd name="connsiteX2" fmla="*/ 280 w 110465"/>
              <a:gd name="connsiteY2" fmla="*/ 118533 h 194733"/>
              <a:gd name="connsiteX3" fmla="*/ 84947 w 110465"/>
              <a:gd name="connsiteY3" fmla="*/ 194733 h 1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65" h="194733">
                <a:moveTo>
                  <a:pt x="17214" y="0"/>
                </a:moveTo>
                <a:cubicBezTo>
                  <a:pt x="65191" y="28222"/>
                  <a:pt x="113169" y="56445"/>
                  <a:pt x="110347" y="76200"/>
                </a:cubicBezTo>
                <a:cubicBezTo>
                  <a:pt x="107525" y="95955"/>
                  <a:pt x="4513" y="98778"/>
                  <a:pt x="280" y="118533"/>
                </a:cubicBezTo>
                <a:cubicBezTo>
                  <a:pt x="-3953" y="138289"/>
                  <a:pt x="40497" y="166511"/>
                  <a:pt x="84947" y="194733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ostokąt 10"/>
          <p:cNvSpPr/>
          <p:nvPr/>
        </p:nvSpPr>
        <p:spPr>
          <a:xfrm>
            <a:off x="5942530" y="1186422"/>
            <a:ext cx="1944216" cy="2398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5989353" y="1317305"/>
            <a:ext cx="303680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Calculate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Quantum Fisher Information for a Matrix Product 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Operator (MPO)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representing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a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mixed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quantum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state</a:t>
            </a:r>
            <a:endParaRPr lang="pl-PL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49984" y="1246681"/>
            <a:ext cx="25498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Perform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an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iterative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optimization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find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the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optimal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input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state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within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a 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matrix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product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states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of a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given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bond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dimension</a:t>
            </a:r>
            <a:endParaRPr lang="en-GB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989353" y="2808436"/>
            <a:ext cx="3047143" cy="52322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Take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into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account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models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with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locally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correlated</a:t>
            </a:r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noise</a:t>
            </a:r>
            <a:endParaRPr lang="pl-PL" sz="14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2" y="2586482"/>
            <a:ext cx="693333" cy="142381"/>
          </a:xfrm>
          <a:prstGeom prst="rect">
            <a:avLst/>
          </a:prstGeom>
          <a:noFill/>
          <a:ln/>
          <a:effectLst/>
        </p:spPr>
      </p:pic>
      <p:sp>
        <p:nvSpPr>
          <p:cNvPr id="25" name="Elipsa 24"/>
          <p:cNvSpPr/>
          <p:nvPr/>
        </p:nvSpPr>
        <p:spPr>
          <a:xfrm>
            <a:off x="5220071" y="1317305"/>
            <a:ext cx="675635" cy="2014351"/>
          </a:xfrm>
          <a:prstGeom prst="ellipse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rostokąt 26"/>
          <p:cNvSpPr/>
          <p:nvPr/>
        </p:nvSpPr>
        <p:spPr>
          <a:xfrm>
            <a:off x="2915816" y="1246681"/>
            <a:ext cx="1440160" cy="2220846"/>
          </a:xfrm>
          <a:prstGeom prst="rect">
            <a:avLst/>
          </a:prstGeom>
          <a:solidFill>
            <a:schemeClr val="bg2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ole tekstowe 28"/>
          <p:cNvSpPr txBox="1"/>
          <p:nvPr/>
        </p:nvSpPr>
        <p:spPr>
          <a:xfrm>
            <a:off x="72666" y="3773205"/>
            <a:ext cx="7906497" cy="36933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pl-PL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field </a:t>
            </a:r>
            <a:r>
              <a:rPr lang="pl-PL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  <a:r>
              <a:rPr lang="pl-PL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(with </a:t>
            </a:r>
            <a:r>
              <a:rPr lang="pl-PL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correlated</a:t>
            </a:r>
            <a:r>
              <a:rPr lang="pl-PL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fluctuations</a:t>
            </a:r>
            <a:r>
              <a:rPr lang="pl-PL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306" y="4236041"/>
            <a:ext cx="2984677" cy="1390917"/>
          </a:xfrm>
          <a:prstGeom prst="rect">
            <a:avLst/>
          </a:prstGeom>
        </p:spPr>
      </p:pic>
      <p:sp>
        <p:nvSpPr>
          <p:cNvPr id="31" name="Dowolny kształt 30"/>
          <p:cNvSpPr/>
          <p:nvPr/>
        </p:nvSpPr>
        <p:spPr>
          <a:xfrm rot="5400000">
            <a:off x="699703" y="4572627"/>
            <a:ext cx="110465" cy="194733"/>
          </a:xfrm>
          <a:custGeom>
            <a:avLst/>
            <a:gdLst>
              <a:gd name="connsiteX0" fmla="*/ 17214 w 110465"/>
              <a:gd name="connsiteY0" fmla="*/ 0 h 194733"/>
              <a:gd name="connsiteX1" fmla="*/ 110347 w 110465"/>
              <a:gd name="connsiteY1" fmla="*/ 76200 h 194733"/>
              <a:gd name="connsiteX2" fmla="*/ 280 w 110465"/>
              <a:gd name="connsiteY2" fmla="*/ 118533 h 194733"/>
              <a:gd name="connsiteX3" fmla="*/ 84947 w 110465"/>
              <a:gd name="connsiteY3" fmla="*/ 194733 h 1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65" h="194733">
                <a:moveTo>
                  <a:pt x="17214" y="0"/>
                </a:moveTo>
                <a:cubicBezTo>
                  <a:pt x="65191" y="28222"/>
                  <a:pt x="113169" y="56445"/>
                  <a:pt x="110347" y="76200"/>
                </a:cubicBezTo>
                <a:cubicBezTo>
                  <a:pt x="107525" y="95955"/>
                  <a:pt x="4513" y="98778"/>
                  <a:pt x="280" y="118533"/>
                </a:cubicBezTo>
                <a:cubicBezTo>
                  <a:pt x="-3953" y="138289"/>
                  <a:pt x="40497" y="166511"/>
                  <a:pt x="84947" y="194733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wolny kształt 31"/>
          <p:cNvSpPr/>
          <p:nvPr/>
        </p:nvSpPr>
        <p:spPr>
          <a:xfrm rot="5400000">
            <a:off x="1127685" y="4578187"/>
            <a:ext cx="110465" cy="194733"/>
          </a:xfrm>
          <a:custGeom>
            <a:avLst/>
            <a:gdLst>
              <a:gd name="connsiteX0" fmla="*/ 17214 w 110465"/>
              <a:gd name="connsiteY0" fmla="*/ 0 h 194733"/>
              <a:gd name="connsiteX1" fmla="*/ 110347 w 110465"/>
              <a:gd name="connsiteY1" fmla="*/ 76200 h 194733"/>
              <a:gd name="connsiteX2" fmla="*/ 280 w 110465"/>
              <a:gd name="connsiteY2" fmla="*/ 118533 h 194733"/>
              <a:gd name="connsiteX3" fmla="*/ 84947 w 110465"/>
              <a:gd name="connsiteY3" fmla="*/ 194733 h 1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65" h="194733">
                <a:moveTo>
                  <a:pt x="17214" y="0"/>
                </a:moveTo>
                <a:cubicBezTo>
                  <a:pt x="65191" y="28222"/>
                  <a:pt x="113169" y="56445"/>
                  <a:pt x="110347" y="76200"/>
                </a:cubicBezTo>
                <a:cubicBezTo>
                  <a:pt x="107525" y="95955"/>
                  <a:pt x="4513" y="98778"/>
                  <a:pt x="280" y="118533"/>
                </a:cubicBezTo>
                <a:cubicBezTo>
                  <a:pt x="-3953" y="138289"/>
                  <a:pt x="40497" y="166511"/>
                  <a:pt x="84947" y="194733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wolny kształt 32"/>
          <p:cNvSpPr/>
          <p:nvPr/>
        </p:nvSpPr>
        <p:spPr>
          <a:xfrm rot="5400000">
            <a:off x="1614083" y="4572627"/>
            <a:ext cx="110465" cy="194733"/>
          </a:xfrm>
          <a:custGeom>
            <a:avLst/>
            <a:gdLst>
              <a:gd name="connsiteX0" fmla="*/ 17214 w 110465"/>
              <a:gd name="connsiteY0" fmla="*/ 0 h 194733"/>
              <a:gd name="connsiteX1" fmla="*/ 110347 w 110465"/>
              <a:gd name="connsiteY1" fmla="*/ 76200 h 194733"/>
              <a:gd name="connsiteX2" fmla="*/ 280 w 110465"/>
              <a:gd name="connsiteY2" fmla="*/ 118533 h 194733"/>
              <a:gd name="connsiteX3" fmla="*/ 84947 w 110465"/>
              <a:gd name="connsiteY3" fmla="*/ 194733 h 1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65" h="194733">
                <a:moveTo>
                  <a:pt x="17214" y="0"/>
                </a:moveTo>
                <a:cubicBezTo>
                  <a:pt x="65191" y="28222"/>
                  <a:pt x="113169" y="56445"/>
                  <a:pt x="110347" y="76200"/>
                </a:cubicBezTo>
                <a:cubicBezTo>
                  <a:pt x="107525" y="95955"/>
                  <a:pt x="4513" y="98778"/>
                  <a:pt x="280" y="118533"/>
                </a:cubicBezTo>
                <a:cubicBezTo>
                  <a:pt x="-3953" y="138289"/>
                  <a:pt x="40497" y="166511"/>
                  <a:pt x="84947" y="194733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Dowolny kształt 33"/>
          <p:cNvSpPr/>
          <p:nvPr/>
        </p:nvSpPr>
        <p:spPr>
          <a:xfrm rot="5400000">
            <a:off x="2029202" y="4544320"/>
            <a:ext cx="110465" cy="194733"/>
          </a:xfrm>
          <a:custGeom>
            <a:avLst/>
            <a:gdLst>
              <a:gd name="connsiteX0" fmla="*/ 17214 w 110465"/>
              <a:gd name="connsiteY0" fmla="*/ 0 h 194733"/>
              <a:gd name="connsiteX1" fmla="*/ 110347 w 110465"/>
              <a:gd name="connsiteY1" fmla="*/ 76200 h 194733"/>
              <a:gd name="connsiteX2" fmla="*/ 280 w 110465"/>
              <a:gd name="connsiteY2" fmla="*/ 118533 h 194733"/>
              <a:gd name="connsiteX3" fmla="*/ 84947 w 110465"/>
              <a:gd name="connsiteY3" fmla="*/ 194733 h 1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65" h="194733">
                <a:moveTo>
                  <a:pt x="17214" y="0"/>
                </a:moveTo>
                <a:cubicBezTo>
                  <a:pt x="65191" y="28222"/>
                  <a:pt x="113169" y="56445"/>
                  <a:pt x="110347" y="76200"/>
                </a:cubicBezTo>
                <a:cubicBezTo>
                  <a:pt x="107525" y="95955"/>
                  <a:pt x="4513" y="98778"/>
                  <a:pt x="280" y="118533"/>
                </a:cubicBezTo>
                <a:cubicBezTo>
                  <a:pt x="-3953" y="138289"/>
                  <a:pt x="40497" y="166511"/>
                  <a:pt x="84947" y="194733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owolny kształt 34"/>
          <p:cNvSpPr/>
          <p:nvPr/>
        </p:nvSpPr>
        <p:spPr>
          <a:xfrm rot="5400000">
            <a:off x="2767742" y="4581788"/>
            <a:ext cx="110465" cy="194733"/>
          </a:xfrm>
          <a:custGeom>
            <a:avLst/>
            <a:gdLst>
              <a:gd name="connsiteX0" fmla="*/ 17214 w 110465"/>
              <a:gd name="connsiteY0" fmla="*/ 0 h 194733"/>
              <a:gd name="connsiteX1" fmla="*/ 110347 w 110465"/>
              <a:gd name="connsiteY1" fmla="*/ 76200 h 194733"/>
              <a:gd name="connsiteX2" fmla="*/ 280 w 110465"/>
              <a:gd name="connsiteY2" fmla="*/ 118533 h 194733"/>
              <a:gd name="connsiteX3" fmla="*/ 84947 w 110465"/>
              <a:gd name="connsiteY3" fmla="*/ 194733 h 1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65" h="194733">
                <a:moveTo>
                  <a:pt x="17214" y="0"/>
                </a:moveTo>
                <a:cubicBezTo>
                  <a:pt x="65191" y="28222"/>
                  <a:pt x="113169" y="56445"/>
                  <a:pt x="110347" y="76200"/>
                </a:cubicBezTo>
                <a:cubicBezTo>
                  <a:pt x="107525" y="95955"/>
                  <a:pt x="4513" y="98778"/>
                  <a:pt x="280" y="118533"/>
                </a:cubicBezTo>
                <a:cubicBezTo>
                  <a:pt x="-3953" y="138289"/>
                  <a:pt x="40497" y="166511"/>
                  <a:pt x="84947" y="194733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upa 43"/>
          <p:cNvGrpSpPr/>
          <p:nvPr/>
        </p:nvGrpSpPr>
        <p:grpSpPr>
          <a:xfrm>
            <a:off x="4393058" y="4105699"/>
            <a:ext cx="3961291" cy="2369218"/>
            <a:chOff x="3705259" y="4068898"/>
            <a:chExt cx="3961291" cy="2369218"/>
          </a:xfrm>
        </p:grpSpPr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5975" y="4068898"/>
              <a:ext cx="3610575" cy="2369218"/>
            </a:xfrm>
            <a:prstGeom prst="rect">
              <a:avLst/>
            </a:prstGeom>
          </p:spPr>
        </p:pic>
        <p:sp>
          <p:nvSpPr>
            <p:cNvPr id="40" name="pole tekstowe 39"/>
            <p:cNvSpPr txBox="1"/>
            <p:nvPr/>
          </p:nvSpPr>
          <p:spPr>
            <a:xfrm rot="-1500000">
              <a:off x="3705259" y="5694674"/>
              <a:ext cx="19879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dirty="0" err="1">
                  <a:solidFill>
                    <a:schemeClr val="bg1">
                      <a:lumMod val="6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</a:t>
              </a:r>
              <a:r>
                <a:rPr lang="pl-PL" sz="1000" dirty="0" err="1" smtClean="0">
                  <a:solidFill>
                    <a:schemeClr val="bg1">
                      <a:lumMod val="6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rute</a:t>
              </a:r>
              <a:r>
                <a:rPr lang="pl-PL" sz="1000" dirty="0" smtClean="0">
                  <a:solidFill>
                    <a:schemeClr val="bg1">
                      <a:lumMod val="6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1000" dirty="0" err="1" smtClean="0">
                  <a:solidFill>
                    <a:schemeClr val="bg1">
                      <a:lumMod val="6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force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pSp>
          <p:nvGrpSpPr>
            <p:cNvPr id="43" name="Grupa 42"/>
            <p:cNvGrpSpPr/>
            <p:nvPr/>
          </p:nvGrpSpPr>
          <p:grpSpPr>
            <a:xfrm>
              <a:off x="3758759" y="4131524"/>
              <a:ext cx="3708241" cy="1619763"/>
              <a:chOff x="3758759" y="4131524"/>
              <a:chExt cx="3708241" cy="1619763"/>
            </a:xfrm>
          </p:grpSpPr>
          <p:sp>
            <p:nvSpPr>
              <p:cNvPr id="37" name="pole tekstowe 36"/>
              <p:cNvSpPr txBox="1"/>
              <p:nvPr/>
            </p:nvSpPr>
            <p:spPr>
              <a:xfrm rot="-5400000">
                <a:off x="3227679" y="4943208"/>
                <a:ext cx="13391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QFI per </a:t>
                </a:r>
                <a:r>
                  <a:rPr lang="pl-PL" sz="1200" dirty="0" err="1" smtClean="0">
                    <a:latin typeface="Times" panose="02020603050405020304" pitchFamily="18" charset="0"/>
                    <a:cs typeface="Times" panose="02020603050405020304" pitchFamily="18" charset="0"/>
                  </a:rPr>
                  <a:t>particle</a:t>
                </a:r>
                <a:endParaRPr lang="en-US" sz="12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38" name="pole tekstowe 37"/>
              <p:cNvSpPr txBox="1"/>
              <p:nvPr/>
            </p:nvSpPr>
            <p:spPr>
              <a:xfrm>
                <a:off x="4921643" y="4755788"/>
                <a:ext cx="198794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0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a</a:t>
                </a:r>
                <a:r>
                  <a:rPr lang="pl-PL" sz="1000" dirty="0" err="1" smtClean="0">
                    <a:latin typeface="Times" panose="02020603050405020304" pitchFamily="18" charset="0"/>
                    <a:cs typeface="Times" panose="02020603050405020304" pitchFamily="18" charset="0"/>
                  </a:rPr>
                  <a:t>symptotic</a:t>
                </a:r>
                <a:r>
                  <a:rPr lang="pl-PL" sz="10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QFI (via </a:t>
                </a:r>
                <a:r>
                  <a:rPr lang="pl-PL" sz="1000" dirty="0" err="1" smtClean="0">
                    <a:latin typeface="Times" panose="02020603050405020304" pitchFamily="18" charset="0"/>
                    <a:cs typeface="Times" panose="02020603050405020304" pitchFamily="18" charset="0"/>
                  </a:rPr>
                  <a:t>iMPO</a:t>
                </a:r>
                <a:r>
                  <a:rPr lang="pl-PL" sz="1000" dirty="0">
                    <a:latin typeface="Times" panose="02020603050405020304" pitchFamily="18" charset="0"/>
                    <a:cs typeface="Times" panose="02020603050405020304" pitchFamily="18" charset="0"/>
                  </a:rPr>
                  <a:t>)</a:t>
                </a:r>
                <a:endParaRPr lang="en-US" sz="1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39" name="pole tekstowe 38"/>
              <p:cNvSpPr txBox="1"/>
              <p:nvPr/>
            </p:nvSpPr>
            <p:spPr>
              <a:xfrm rot="-1200000">
                <a:off x="4995379" y="5416177"/>
                <a:ext cx="198794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0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QFI (via MPO</a:t>
                </a:r>
                <a:r>
                  <a:rPr lang="pl-PL" sz="1000" dirty="0">
                    <a:latin typeface="Times" panose="02020603050405020304" pitchFamily="18" charset="0"/>
                    <a:cs typeface="Times" panose="02020603050405020304" pitchFamily="18" charset="0"/>
                  </a:rPr>
                  <a:t>)</a:t>
                </a:r>
                <a:endParaRPr lang="en-US" sz="1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41" name="pole tekstowe 40"/>
              <p:cNvSpPr txBox="1"/>
              <p:nvPr/>
            </p:nvSpPr>
            <p:spPr>
              <a:xfrm>
                <a:off x="4463740" y="4131524"/>
                <a:ext cx="29959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000" dirty="0" err="1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a</a:t>
                </a:r>
                <a:r>
                  <a:rPr lang="pl-PL" sz="1000" dirty="0" err="1" smtClean="0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symptotic</a:t>
                </a:r>
                <a:r>
                  <a:rPr lang="pl-PL" sz="1000" dirty="0" smtClean="0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QFI for </a:t>
                </a:r>
                <a:r>
                  <a:rPr lang="pl-PL" sz="1000" dirty="0" err="1" smtClean="0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uncorrealted</a:t>
                </a:r>
                <a:r>
                  <a:rPr lang="pl-PL" sz="1000" dirty="0" smtClean="0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pl-PL" sz="1000" dirty="0" err="1" smtClean="0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fluctuation</a:t>
                </a:r>
                <a:r>
                  <a:rPr lang="pl-PL" sz="1000" dirty="0" smtClean="0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model</a:t>
                </a:r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42" name="pole tekstowe 41"/>
              <p:cNvSpPr txBox="1"/>
              <p:nvPr/>
            </p:nvSpPr>
            <p:spPr>
              <a:xfrm>
                <a:off x="4471094" y="4361206"/>
                <a:ext cx="29959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000" dirty="0" err="1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b</a:t>
                </a:r>
                <a:r>
                  <a:rPr lang="pl-PL" sz="1000" dirty="0" err="1" smtClean="0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ounds</a:t>
                </a:r>
                <a:r>
                  <a:rPr lang="pl-PL" sz="1000" dirty="0" smtClean="0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pl-PL" sz="1000" dirty="0" err="1" smtClean="0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adapting</a:t>
                </a:r>
                <a:r>
                  <a:rPr lang="pl-PL" sz="1000" dirty="0" smtClean="0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pl-PL" sz="1000" dirty="0" err="1" smtClean="0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state</a:t>
                </a:r>
                <a:r>
                  <a:rPr lang="pl-PL" sz="1000" dirty="0" smtClean="0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-of-the art. </a:t>
                </a:r>
                <a:r>
                  <a:rPr lang="pl-PL" sz="1000" dirty="0" err="1" smtClean="0">
                    <a:solidFill>
                      <a:schemeClr val="bg1">
                        <a:lumMod val="6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methods</a:t>
                </a:r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sp>
        <p:nvSpPr>
          <p:cNvPr id="5" name="Prostokąt 4"/>
          <p:cNvSpPr/>
          <p:nvPr/>
        </p:nvSpPr>
        <p:spPr>
          <a:xfrm rot="5400000">
            <a:off x="1848251" y="218374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matrix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product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state</a:t>
            </a:r>
            <a:endParaRPr lang="pl-PL" dirty="0"/>
          </a:p>
        </p:txBody>
      </p:sp>
      <p:pic>
        <p:nvPicPr>
          <p:cNvPr id="45" name="Obraz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49" y="3434170"/>
            <a:ext cx="2599593" cy="376028"/>
          </a:xfrm>
          <a:prstGeom prst="rect">
            <a:avLst/>
          </a:prstGeom>
          <a:noFill/>
          <a:ln/>
          <a:effectLst/>
        </p:spPr>
      </p:pic>
      <p:pic>
        <p:nvPicPr>
          <p:cNvPr id="46" name="Obraz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44" y="3486791"/>
            <a:ext cx="1522092" cy="213736"/>
          </a:xfrm>
          <a:prstGeom prst="rect">
            <a:avLst/>
          </a:prstGeom>
          <a:noFill/>
          <a:ln/>
          <a:effectLst/>
        </p:spPr>
      </p:pic>
      <p:sp>
        <p:nvSpPr>
          <p:cNvPr id="22" name="Prostokąt 21"/>
          <p:cNvSpPr/>
          <p:nvPr/>
        </p:nvSpPr>
        <p:spPr>
          <a:xfrm>
            <a:off x="1341694" y="6268862"/>
            <a:ext cx="7730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K.Chabuda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J. Dziarmaga, T.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Osborne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 Nat.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Commun</a:t>
            </a:r>
            <a:r>
              <a:rPr lang="pl-PL" sz="16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11, 250 (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2020)</a:t>
            </a:r>
          </a:p>
          <a:p>
            <a:pPr algn="r"/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open-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source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r>
              <a:rPr lang="pl-PL" sz="16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n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umerical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package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in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Python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will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be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available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soon</a:t>
            </a:r>
            <a:endParaRPr lang="pl-PL" sz="1600" dirty="0" smtClean="0"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669277" y="3453827"/>
            <a:ext cx="1765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pl-PL" sz="1400" i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– </a:t>
            </a:r>
            <a:r>
              <a:rPr lang="pl-PL" sz="14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bond</a:t>
            </a:r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dimension</a:t>
            </a:r>
            <a:r>
              <a: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0144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10" grpId="0" animBg="1"/>
      <p:bldP spid="12" grpId="0" animBg="1"/>
      <p:bldP spid="13" grpId="0" animBg="1"/>
      <p:bldP spid="14" grpId="0" animBg="1"/>
      <p:bldP spid="17" grpId="0" animBg="1"/>
      <p:bldP spid="25" grpId="0" animBg="1"/>
      <p:bldP spid="27" grpId="0" animBg="1"/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Can</a:t>
            </a:r>
            <a:r>
              <a:rPr lang="pl-PL" dirty="0" smtClean="0"/>
              <a:t> quantum error-</a:t>
            </a:r>
            <a:r>
              <a:rPr lang="pl-PL" dirty="0" err="1" smtClean="0"/>
              <a:t>correction</a:t>
            </a:r>
            <a:r>
              <a:rPr lang="pl-PL" dirty="0" smtClean="0"/>
              <a:t> be </a:t>
            </a:r>
            <a:r>
              <a:rPr lang="pl-PL" dirty="0" err="1" smtClean="0"/>
              <a:t>useful</a:t>
            </a:r>
            <a:r>
              <a:rPr lang="pl-PL" dirty="0" smtClean="0"/>
              <a:t> in quantum </a:t>
            </a:r>
            <a:r>
              <a:rPr lang="pl-PL" dirty="0" err="1" smtClean="0"/>
              <a:t>metrology</a:t>
            </a:r>
            <a:r>
              <a:rPr lang="pl-PL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9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38105"/>
            <a:ext cx="8363272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Heisenberg </a:t>
            </a:r>
            <a:r>
              <a:rPr lang="pl-PL" sz="3200" dirty="0" err="1" smtClean="0"/>
              <a:t>scaling</a:t>
            </a:r>
            <a:r>
              <a:rPr lang="pl-PL" sz="3200" dirty="0" smtClean="0"/>
              <a:t> via </a:t>
            </a:r>
            <a:br>
              <a:rPr lang="pl-PL" sz="3200" dirty="0" smtClean="0"/>
            </a:br>
            <a:r>
              <a:rPr lang="pl-PL" sz="3200" dirty="0" smtClean="0"/>
              <a:t>Quantum Error-</a:t>
            </a:r>
            <a:r>
              <a:rPr lang="pl-PL" sz="3200" dirty="0" err="1" smtClean="0"/>
              <a:t>Correction</a:t>
            </a:r>
            <a:endParaRPr lang="en-GB" sz="3200" dirty="0"/>
          </a:p>
        </p:txBody>
      </p:sp>
      <p:sp>
        <p:nvSpPr>
          <p:cNvPr id="79" name="Prostokąt 78"/>
          <p:cNvSpPr/>
          <p:nvPr/>
        </p:nvSpPr>
        <p:spPr>
          <a:xfrm>
            <a:off x="387102" y="1223381"/>
            <a:ext cx="8496943" cy="76755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Obraz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3" y="1346765"/>
            <a:ext cx="7961129" cy="518000"/>
          </a:xfrm>
          <a:prstGeom prst="rect">
            <a:avLst/>
          </a:prstGeom>
          <a:noFill/>
          <a:ln/>
          <a:effectLst/>
        </p:spPr>
      </p:pic>
      <p:sp>
        <p:nvSpPr>
          <p:cNvPr id="4" name="Prostokąt 3"/>
          <p:cNvSpPr/>
          <p:nvPr/>
        </p:nvSpPr>
        <p:spPr>
          <a:xfrm>
            <a:off x="1702799" y="4791579"/>
            <a:ext cx="7398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Arad et al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112, 150801 (2014) </a:t>
            </a:r>
          </a:p>
          <a:p>
            <a:pPr lvl="0" algn="r"/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Kessler et.al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112, 150802 (2014)</a:t>
            </a:r>
          </a:p>
          <a:p>
            <a:pPr lvl="0" algn="r"/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Dür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al., 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112, 080801 (2014</a:t>
            </a:r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Sekatski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Skotiniotis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Kolodynski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W. Dur, Quantum 1, 27 (2017)</a:t>
            </a:r>
          </a:p>
          <a:p>
            <a:pPr algn="r"/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RDD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Czajkowski, P.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Sekatski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  7, 041009 (2017)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M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J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Preskill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Jiang,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78 (2018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58657" y="2021260"/>
            <a:ext cx="863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Idea: 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can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correct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all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the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noise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while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still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some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part of the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unitary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parameter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encoding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remains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intact</a:t>
            </a:r>
            <a:endParaRPr lang="en-US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3" name="Obraz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7" y="3939475"/>
            <a:ext cx="3404571" cy="248571"/>
          </a:xfrm>
          <a:prstGeom prst="rect">
            <a:avLst/>
          </a:prstGeom>
          <a:noFill/>
          <a:ln/>
          <a:effectLst/>
        </p:spPr>
      </p:pic>
      <p:pic>
        <p:nvPicPr>
          <p:cNvPr id="40" name="Obraz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79" y="4384146"/>
            <a:ext cx="745862" cy="212276"/>
          </a:xfrm>
          <a:prstGeom prst="rect">
            <a:avLst/>
          </a:prstGeom>
          <a:noFill/>
          <a:ln/>
          <a:effectLst/>
        </p:spPr>
      </p:pic>
      <p:pic>
        <p:nvPicPr>
          <p:cNvPr id="44" name="Obraz 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31" y="4313555"/>
            <a:ext cx="1178674" cy="353459"/>
          </a:xfrm>
          <a:prstGeom prst="rect">
            <a:avLst/>
          </a:prstGeom>
          <a:noFill/>
          <a:ln/>
          <a:effectLst/>
        </p:spPr>
      </p:pic>
      <p:pic>
        <p:nvPicPr>
          <p:cNvPr id="45" name="Obraz 4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52" y="3909058"/>
            <a:ext cx="3417291" cy="250266"/>
          </a:xfrm>
          <a:prstGeom prst="rect">
            <a:avLst/>
          </a:prstGeom>
          <a:noFill/>
          <a:ln/>
          <a:effectLst/>
        </p:spPr>
      </p:pic>
      <p:pic>
        <p:nvPicPr>
          <p:cNvPr id="46" name="Obraz 4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33" y="4353729"/>
            <a:ext cx="747956" cy="285499"/>
          </a:xfrm>
          <a:prstGeom prst="rect">
            <a:avLst/>
          </a:prstGeom>
          <a:noFill/>
          <a:ln/>
          <a:effectLst/>
        </p:spPr>
      </p:pic>
      <p:pic>
        <p:nvPicPr>
          <p:cNvPr id="60" name="Obraz 5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90" y="4338825"/>
            <a:ext cx="998968" cy="297138"/>
          </a:xfrm>
          <a:prstGeom prst="rect">
            <a:avLst/>
          </a:prstGeom>
          <a:noFill/>
          <a:ln/>
          <a:effectLst/>
        </p:spPr>
      </p:pic>
      <p:grpSp>
        <p:nvGrpSpPr>
          <p:cNvPr id="6" name="Grupa 5"/>
          <p:cNvGrpSpPr/>
          <p:nvPr/>
        </p:nvGrpSpPr>
        <p:grpSpPr>
          <a:xfrm>
            <a:off x="1176522" y="2640979"/>
            <a:ext cx="2246591" cy="1145778"/>
            <a:chOff x="887011" y="3394604"/>
            <a:chExt cx="2246591" cy="1145778"/>
          </a:xfrm>
        </p:grpSpPr>
        <p:grpSp>
          <p:nvGrpSpPr>
            <p:cNvPr id="42" name="Grupa 41"/>
            <p:cNvGrpSpPr/>
            <p:nvPr/>
          </p:nvGrpSpPr>
          <p:grpSpPr>
            <a:xfrm>
              <a:off x="887011" y="3394604"/>
              <a:ext cx="2246591" cy="1145778"/>
              <a:chOff x="723239" y="3400375"/>
              <a:chExt cx="2246591" cy="1145778"/>
            </a:xfrm>
          </p:grpSpPr>
          <p:sp>
            <p:nvSpPr>
              <p:cNvPr id="26" name="Elipsa 25"/>
              <p:cNvSpPr/>
              <p:nvPr/>
            </p:nvSpPr>
            <p:spPr>
              <a:xfrm>
                <a:off x="723239" y="3683956"/>
                <a:ext cx="769188" cy="76918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Obraz 17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607" y="3400375"/>
                <a:ext cx="109880" cy="1079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9" name="Obraz 28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005" y="4407897"/>
                <a:ext cx="148442" cy="13825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0" name="Obraz 29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052" y="3599689"/>
                <a:ext cx="148752" cy="13851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33" name="Elipsa 32"/>
              <p:cNvSpPr/>
              <p:nvPr/>
            </p:nvSpPr>
            <p:spPr>
              <a:xfrm>
                <a:off x="2395285" y="3683212"/>
                <a:ext cx="546653" cy="7699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Łuk 34"/>
              <p:cNvSpPr/>
              <p:nvPr/>
            </p:nvSpPr>
            <p:spPr bwMode="auto">
              <a:xfrm>
                <a:off x="769388" y="3551587"/>
                <a:ext cx="676889" cy="199085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Obraz 22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7462" y="3496500"/>
                <a:ext cx="93393" cy="12941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9" name="Łącznik prosty ze strzałką 38"/>
              <p:cNvCxnSpPr/>
              <p:nvPr/>
            </p:nvCxnSpPr>
            <p:spPr>
              <a:xfrm flipV="1">
                <a:off x="2648756" y="4031120"/>
                <a:ext cx="321074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Obraz 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78" y="3997699"/>
              <a:ext cx="131763" cy="13299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" name="Grupa 6"/>
          <p:cNvGrpSpPr/>
          <p:nvPr/>
        </p:nvGrpSpPr>
        <p:grpSpPr>
          <a:xfrm>
            <a:off x="5581591" y="2475248"/>
            <a:ext cx="2471019" cy="1145778"/>
            <a:chOff x="5292080" y="3228873"/>
            <a:chExt cx="2471019" cy="1145778"/>
          </a:xfrm>
        </p:grpSpPr>
        <p:grpSp>
          <p:nvGrpSpPr>
            <p:cNvPr id="2" name="Grupa 1"/>
            <p:cNvGrpSpPr/>
            <p:nvPr/>
          </p:nvGrpSpPr>
          <p:grpSpPr>
            <a:xfrm>
              <a:off x="5292080" y="3228873"/>
              <a:ext cx="2471019" cy="1145778"/>
              <a:chOff x="5292080" y="3228873"/>
              <a:chExt cx="2471019" cy="1145778"/>
            </a:xfrm>
          </p:grpSpPr>
          <p:sp>
            <p:nvSpPr>
              <p:cNvPr id="48" name="Elipsa 47"/>
              <p:cNvSpPr/>
              <p:nvPr/>
            </p:nvSpPr>
            <p:spPr>
              <a:xfrm>
                <a:off x="5292080" y="3512454"/>
                <a:ext cx="769188" cy="76918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Obraz 48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448" y="3228873"/>
                <a:ext cx="109880" cy="1079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0" name="Obraz 49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846" y="4236395"/>
                <a:ext cx="148442" cy="13825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1" name="Obraz 50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3893" y="3428187"/>
                <a:ext cx="148752" cy="13851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53" name="Elipsa 52"/>
              <p:cNvSpPr/>
              <p:nvPr/>
            </p:nvSpPr>
            <p:spPr>
              <a:xfrm rot="5400000">
                <a:off x="7104807" y="3489355"/>
                <a:ext cx="546653" cy="7699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Łuk 53"/>
              <p:cNvSpPr/>
              <p:nvPr/>
            </p:nvSpPr>
            <p:spPr bwMode="auto">
              <a:xfrm>
                <a:off x="5338229" y="3380085"/>
                <a:ext cx="676889" cy="199085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Obraz 54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6303" y="3324998"/>
                <a:ext cx="93393" cy="12941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56" name="Łącznik prosty ze strzałką 55"/>
              <p:cNvCxnSpPr/>
              <p:nvPr/>
            </p:nvCxnSpPr>
            <p:spPr>
              <a:xfrm rot="5400000" flipV="1">
                <a:off x="7200530" y="3755823"/>
                <a:ext cx="321074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Obraz 3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187" y="3775049"/>
              <a:ext cx="131763" cy="13299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5" name="Grupa 14"/>
          <p:cNvGrpSpPr/>
          <p:nvPr/>
        </p:nvGrpSpPr>
        <p:grpSpPr>
          <a:xfrm>
            <a:off x="323528" y="6036288"/>
            <a:ext cx="8761825" cy="809122"/>
            <a:chOff x="323528" y="6036288"/>
            <a:chExt cx="8761825" cy="809122"/>
          </a:xfrm>
        </p:grpSpPr>
        <p:sp>
          <p:nvSpPr>
            <p:cNvPr id="13" name="Prostokąt 12"/>
            <p:cNvSpPr/>
            <p:nvPr/>
          </p:nvSpPr>
          <p:spPr>
            <a:xfrm>
              <a:off x="323528" y="6036288"/>
              <a:ext cx="8712968" cy="78215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/>
            <p:cNvSpPr/>
            <p:nvPr/>
          </p:nvSpPr>
          <p:spPr>
            <a:xfrm>
              <a:off x="2495382" y="6309320"/>
              <a:ext cx="64615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endParaRPr lang="pl-PL" sz="1400" b="1" dirty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443966" y="6048656"/>
              <a:ext cx="83832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Useful</a:t>
              </a:r>
              <a:r>
                <a:rPr lang="pl-PL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to </a:t>
              </a:r>
              <a:r>
                <a:rPr lang="pl-PL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reach</a:t>
              </a:r>
              <a:r>
                <a:rPr lang="pl-PL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the </a:t>
              </a:r>
              <a:r>
                <a:rPr lang="pl-PL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optimal</a:t>
              </a:r>
              <a:r>
                <a:rPr lang="pl-PL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bounds</a:t>
              </a:r>
              <a:r>
                <a:rPr lang="pl-PL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</a:t>
              </a:r>
              <a:r>
                <a:rPr lang="pl-PL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even</a:t>
              </a:r>
              <a:r>
                <a:rPr lang="pl-PL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when</a:t>
              </a:r>
              <a:r>
                <a:rPr lang="pl-PL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Heisenberg </a:t>
              </a:r>
              <a:r>
                <a:rPr lang="pl-PL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scaling</a:t>
              </a:r>
              <a:r>
                <a:rPr lang="pl-PL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is</a:t>
              </a:r>
              <a:r>
                <a:rPr lang="pl-PL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not </a:t>
              </a:r>
              <a:r>
                <a:rPr lang="pl-PL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possible</a:t>
              </a:r>
              <a:endParaRPr lang="en-US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4513353" y="6383745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r"/>
              <a:r>
                <a:rPr lang="pl-PL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 </a:t>
              </a:r>
              <a:r>
                <a:rPr lang="pl-PL" sz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Zhou</a:t>
              </a:r>
              <a:r>
                <a:rPr lang="pl-PL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L. </a:t>
              </a:r>
              <a:r>
                <a:rPr lang="pl-PL" sz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Jiang</a:t>
              </a:r>
              <a:r>
                <a:rPr lang="pl-PL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sz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arXiv</a:t>
              </a:r>
              <a:r>
                <a:rPr lang="pl-PL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2003.10559 (2020)</a:t>
              </a:r>
            </a:p>
            <a:p>
              <a:pPr lvl="0" algn="r"/>
              <a:r>
                <a:rPr lang="pl-PL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 </a:t>
              </a:r>
              <a:r>
                <a:rPr lang="pl-PL" sz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Zhou</a:t>
              </a:r>
              <a:r>
                <a:rPr lang="pl-PL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L. </a:t>
              </a:r>
              <a:r>
                <a:rPr lang="pl-PL" sz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Jing</a:t>
              </a:r>
              <a:r>
                <a:rPr lang="pl-PL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Phys. Rev. Research 2, 013235 (2020)</a:t>
              </a:r>
              <a:endPara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Obraz 1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H \in\mathcal{S}$&#10; 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838" y="6125804"/>
              <a:ext cx="756213" cy="215036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26957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quantum </a:t>
            </a:r>
            <a:r>
              <a:rPr lang="pl-PL" dirty="0" err="1" smtClean="0"/>
              <a:t>metrological</a:t>
            </a:r>
            <a:r>
              <a:rPr lang="pl-PL" dirty="0" smtClean="0"/>
              <a:t> </a:t>
            </a:r>
            <a:r>
              <a:rPr lang="pl-PL" dirty="0" err="1" smtClean="0"/>
              <a:t>bounds</a:t>
            </a:r>
            <a:r>
              <a:rPr lang="pl-PL" dirty="0" smtClean="0"/>
              <a:t> </a:t>
            </a:r>
            <a:r>
              <a:rPr lang="pl-PL" dirty="0" err="1" smtClean="0"/>
              <a:t>tell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quantum error-</a:t>
            </a:r>
            <a:r>
              <a:rPr lang="pl-PL" dirty="0" err="1" smtClean="0"/>
              <a:t>correcting</a:t>
            </a:r>
            <a:r>
              <a:rPr lang="pl-PL" dirty="0" smtClean="0"/>
              <a:t> </a:t>
            </a:r>
            <a:r>
              <a:rPr lang="pl-PL" dirty="0" err="1" smtClean="0"/>
              <a:t>codes</a:t>
            </a:r>
            <a:r>
              <a:rPr lang="pl-PL" dirty="0" smtClean="0"/>
              <a:t>?</a:t>
            </a:r>
            <a:endParaRPr lang="en-GB" dirty="0"/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539552" y="4725144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aybe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Heisenberg limit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achieved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3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Fault</a:t>
            </a:r>
            <a:r>
              <a:rPr lang="pl-PL" dirty="0" smtClean="0"/>
              <a:t> </a:t>
            </a:r>
            <a:r>
              <a:rPr lang="pl-PL" dirty="0" err="1" smtClean="0"/>
              <a:t>tollerance</a:t>
            </a:r>
            <a:r>
              <a:rPr lang="pl-PL" dirty="0" smtClean="0"/>
              <a:t> and </a:t>
            </a:r>
            <a:r>
              <a:rPr lang="pl-PL" dirty="0" err="1" smtClean="0"/>
              <a:t>transversality</a:t>
            </a:r>
            <a:endParaRPr lang="en-GB" dirty="0"/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432372" y="1370681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GB" dirty="0"/>
              <a:t>When encoding logical qubits into physical ones it is desirable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logical</a:t>
            </a:r>
            <a:r>
              <a:rPr lang="pl-PL" dirty="0"/>
              <a:t> </a:t>
            </a:r>
            <a:r>
              <a:rPr lang="pl-PL" dirty="0" err="1"/>
              <a:t>unitaries</a:t>
            </a:r>
            <a:r>
              <a:rPr lang="pl-PL" dirty="0"/>
              <a:t> 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product</a:t>
            </a:r>
            <a:r>
              <a:rPr lang="pl-PL" dirty="0"/>
              <a:t> of </a:t>
            </a:r>
            <a:r>
              <a:rPr lang="pl-PL" dirty="0" err="1"/>
              <a:t>physical</a:t>
            </a:r>
            <a:r>
              <a:rPr lang="pl-PL" dirty="0"/>
              <a:t> </a:t>
            </a:r>
            <a:r>
              <a:rPr lang="pl-PL" dirty="0" err="1"/>
              <a:t>unitaries</a:t>
            </a:r>
            <a:r>
              <a:rPr lang="pl-PL" dirty="0"/>
              <a:t> (</a:t>
            </a:r>
            <a:r>
              <a:rPr lang="pl-PL" dirty="0" err="1"/>
              <a:t>transversality</a:t>
            </a:r>
            <a:r>
              <a:rPr lang="pl-PL" dirty="0"/>
              <a:t>)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132856"/>
            <a:ext cx="4860032" cy="710030"/>
          </a:xfrm>
          <a:prstGeom prst="rect">
            <a:avLst/>
          </a:prstGeom>
        </p:spPr>
      </p:pic>
      <p:sp>
        <p:nvSpPr>
          <p:cNvPr id="6" name="Tytuł 2"/>
          <p:cNvSpPr txBox="1">
            <a:spLocks/>
          </p:cNvSpPr>
          <p:nvPr/>
        </p:nvSpPr>
        <p:spPr>
          <a:xfrm>
            <a:off x="455578" y="2951465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pl-PL" dirty="0" err="1"/>
              <a:t>Transversal</a:t>
            </a:r>
            <a:r>
              <a:rPr lang="pl-PL" dirty="0"/>
              <a:t> </a:t>
            </a:r>
            <a:r>
              <a:rPr lang="pl-PL" dirty="0" err="1"/>
              <a:t>gates</a:t>
            </a:r>
            <a:r>
              <a:rPr lang="pl-PL" dirty="0"/>
              <a:t> do not </a:t>
            </a:r>
            <a:r>
              <a:rPr lang="pl-PL" dirty="0" err="1"/>
              <a:t>propagate</a:t>
            </a:r>
            <a:r>
              <a:rPr lang="pl-PL" dirty="0"/>
              <a:t> </a:t>
            </a:r>
            <a:r>
              <a:rPr lang="pl-PL" dirty="0" err="1"/>
              <a:t>errors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1575"/>
            <a:ext cx="9144000" cy="1516663"/>
          </a:xfrm>
          <a:prstGeom prst="rect">
            <a:avLst/>
          </a:prstGeom>
        </p:spPr>
      </p:pic>
      <p:sp>
        <p:nvSpPr>
          <p:cNvPr id="8" name="Tytuł 2"/>
          <p:cNvSpPr txBox="1">
            <a:spLocks/>
          </p:cNvSpPr>
          <p:nvPr/>
        </p:nvSpPr>
        <p:spPr>
          <a:xfrm>
            <a:off x="455578" y="5125583"/>
            <a:ext cx="82296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algn="ctr"/>
            <a:r>
              <a:rPr lang="pl-PL" dirty="0"/>
              <a:t>Bad News (</a:t>
            </a:r>
            <a:r>
              <a:rPr lang="pl-PL" dirty="0" err="1"/>
              <a:t>Knill-Eastin</a:t>
            </a:r>
            <a:r>
              <a:rPr lang="pl-PL" dirty="0"/>
              <a:t> </a:t>
            </a:r>
            <a:r>
              <a:rPr lang="pl-PL" dirty="0" err="1"/>
              <a:t>Theorem</a:t>
            </a:r>
            <a:r>
              <a:rPr lang="pl-PL" dirty="0"/>
              <a:t>, 2009): </a:t>
            </a:r>
          </a:p>
          <a:p>
            <a:pPr algn="ctr"/>
            <a:r>
              <a:rPr lang="pl-PL" b="0" dirty="0"/>
              <a:t>„For </a:t>
            </a:r>
            <a:r>
              <a:rPr lang="pl-PL" b="0" dirty="0" err="1"/>
              <a:t>any</a:t>
            </a:r>
            <a:r>
              <a:rPr lang="pl-PL" b="0" dirty="0"/>
              <a:t> non-</a:t>
            </a:r>
            <a:r>
              <a:rPr lang="pl-PL" b="0" dirty="0" err="1"/>
              <a:t>trivial</a:t>
            </a:r>
            <a:r>
              <a:rPr lang="pl-PL" b="0" dirty="0"/>
              <a:t> </a:t>
            </a:r>
            <a:r>
              <a:rPr lang="pl-PL" b="0" dirty="0" err="1"/>
              <a:t>local</a:t>
            </a:r>
            <a:r>
              <a:rPr lang="pl-PL" b="0" dirty="0"/>
              <a:t> error-</a:t>
            </a:r>
            <a:r>
              <a:rPr lang="pl-PL" b="0" dirty="0" err="1"/>
              <a:t>detecting</a:t>
            </a:r>
            <a:r>
              <a:rPr lang="pl-PL" b="0" dirty="0"/>
              <a:t> quantum </a:t>
            </a:r>
            <a:r>
              <a:rPr lang="pl-PL" b="0" dirty="0" err="1"/>
              <a:t>code</a:t>
            </a:r>
            <a:r>
              <a:rPr lang="pl-PL" b="0" dirty="0"/>
              <a:t>, the set of </a:t>
            </a:r>
            <a:r>
              <a:rPr lang="pl-PL" b="0" dirty="0" err="1"/>
              <a:t>transversal</a:t>
            </a:r>
            <a:r>
              <a:rPr lang="pl-PL" b="0" dirty="0"/>
              <a:t> </a:t>
            </a:r>
            <a:r>
              <a:rPr lang="pl-PL" b="0" dirty="0" err="1"/>
              <a:t>logical</a:t>
            </a:r>
            <a:r>
              <a:rPr lang="pl-PL" b="0" dirty="0"/>
              <a:t> </a:t>
            </a:r>
            <a:r>
              <a:rPr lang="pl-PL" b="0" dirty="0" err="1"/>
              <a:t>unitaries</a:t>
            </a:r>
            <a:r>
              <a:rPr lang="pl-PL" b="0" dirty="0"/>
              <a:t> </a:t>
            </a:r>
            <a:r>
              <a:rPr lang="pl-PL" b="0" dirty="0" err="1"/>
              <a:t>is</a:t>
            </a:r>
            <a:r>
              <a:rPr lang="pl-PL" b="0" dirty="0"/>
              <a:t> not </a:t>
            </a:r>
            <a:r>
              <a:rPr lang="pl-PL" b="0" dirty="0" err="1"/>
              <a:t>universal</a:t>
            </a:r>
            <a:r>
              <a:rPr lang="pl-PL" b="0" dirty="0"/>
              <a:t>”</a:t>
            </a:r>
            <a:endParaRPr lang="en-GB" b="0" dirty="0"/>
          </a:p>
        </p:txBody>
      </p:sp>
      <p:sp>
        <p:nvSpPr>
          <p:cNvPr id="9" name="Prostokąt 8"/>
          <p:cNvSpPr/>
          <p:nvPr/>
        </p:nvSpPr>
        <p:spPr>
          <a:xfrm>
            <a:off x="3131840" y="6398591"/>
            <a:ext cx="5849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 B. </a:t>
            </a:r>
            <a:r>
              <a:rPr lang="en-GB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Eastin</a:t>
            </a:r>
            <a:r>
              <a:rPr lang="en-GB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 and E. </a:t>
            </a:r>
            <a:r>
              <a:rPr lang="en-GB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Knill</a:t>
            </a:r>
            <a:r>
              <a:rPr lang="en-GB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Phys. Rev. Lett. 102 (2009),</a:t>
            </a:r>
            <a:endParaRPr lang="pl-PL" sz="1600" dirty="0">
              <a:solidFill>
                <a:prstClr val="black"/>
              </a:solidFill>
              <a:latin typeface="Time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367245" y="3149758"/>
            <a:ext cx="3307756" cy="1864769"/>
            <a:chOff x="367245" y="3149758"/>
            <a:chExt cx="3307756" cy="1864769"/>
          </a:xfrm>
        </p:grpSpPr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245" y="3149758"/>
              <a:ext cx="3261610" cy="1580332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7624" y="4406418"/>
              <a:ext cx="1411570" cy="323672"/>
            </a:xfrm>
            <a:prstGeom prst="rect">
              <a:avLst/>
            </a:prstGeom>
          </p:spPr>
        </p:pic>
        <p:sp>
          <p:nvSpPr>
            <p:cNvPr id="13" name="Tytuł 2"/>
            <p:cNvSpPr txBox="1">
              <a:spLocks/>
            </p:cNvSpPr>
            <p:nvPr/>
          </p:nvSpPr>
          <p:spPr>
            <a:xfrm>
              <a:off x="683568" y="4653136"/>
              <a:ext cx="2774970" cy="361391"/>
            </a:xfrm>
            <a:prstGeom prst="rect">
              <a:avLst/>
            </a:prstGeom>
          </p:spPr>
          <p:txBody>
            <a:bodyPr vert="horz" rtlCol="0" anchor="ctr">
              <a:normAutofit fontScale="97500"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pl-PL" sz="1400" b="0" dirty="0" err="1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Covariant</a:t>
              </a:r>
              <a:r>
                <a:rPr lang="pl-PL" sz="1400" b="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Error </a:t>
              </a:r>
              <a:r>
                <a:rPr lang="pl-PL" sz="1400" b="0" dirty="0" err="1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Correcting</a:t>
              </a:r>
              <a:r>
                <a:rPr lang="pl-PL" sz="1400" b="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400" b="0" dirty="0" err="1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Codes</a:t>
              </a:r>
              <a:endParaRPr lang="en-GB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Obraz 1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94" y="4477306"/>
              <a:ext cx="588952" cy="1424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" name="Obraz 1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858" y="4497421"/>
              <a:ext cx="681143" cy="15695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Approximate</a:t>
            </a:r>
            <a:r>
              <a:rPr lang="pl-PL" dirty="0" smtClean="0"/>
              <a:t> </a:t>
            </a:r>
            <a:r>
              <a:rPr lang="pl-PL" dirty="0" err="1" smtClean="0"/>
              <a:t>Eastin-Knill</a:t>
            </a:r>
            <a:r>
              <a:rPr lang="pl-PL" dirty="0" smtClean="0"/>
              <a:t> </a:t>
            </a:r>
            <a:r>
              <a:rPr lang="pl-PL" dirty="0" err="1" smtClean="0"/>
              <a:t>theorem</a:t>
            </a:r>
            <a:endParaRPr lang="en-GB" dirty="0"/>
          </a:p>
        </p:txBody>
      </p:sp>
      <p:sp>
        <p:nvSpPr>
          <p:cNvPr id="9" name="Tytuł 2"/>
          <p:cNvSpPr txBox="1">
            <a:spLocks/>
          </p:cNvSpPr>
          <p:nvPr/>
        </p:nvSpPr>
        <p:spPr>
          <a:xfrm>
            <a:off x="317312" y="1131730"/>
            <a:ext cx="8484487" cy="9848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algn="ctr"/>
            <a:r>
              <a:rPr lang="pl-PL" b="0" dirty="0" smtClean="0"/>
              <a:t>How the </a:t>
            </a:r>
            <a:r>
              <a:rPr lang="pl-PL" b="0" dirty="0" err="1" smtClean="0"/>
              <a:t>imperfection</a:t>
            </a:r>
            <a:r>
              <a:rPr lang="pl-PL" b="0" dirty="0" smtClean="0"/>
              <a:t> of error-</a:t>
            </a:r>
            <a:r>
              <a:rPr lang="pl-PL" b="0" dirty="0" err="1" smtClean="0"/>
              <a:t>correcting</a:t>
            </a:r>
            <a:r>
              <a:rPr lang="pl-PL" b="0" dirty="0" smtClean="0"/>
              <a:t> </a:t>
            </a:r>
            <a:r>
              <a:rPr lang="pl-PL" b="0" dirty="0" err="1" smtClean="0"/>
              <a:t>codes</a:t>
            </a:r>
            <a:r>
              <a:rPr lang="pl-PL" b="0" dirty="0" smtClean="0"/>
              <a:t> </a:t>
            </a:r>
            <a:r>
              <a:rPr lang="pl-PL" b="0" dirty="0" err="1" smtClean="0"/>
              <a:t>admiting</a:t>
            </a:r>
            <a:r>
              <a:rPr lang="pl-PL" b="0" dirty="0" smtClean="0"/>
              <a:t> </a:t>
            </a:r>
            <a:r>
              <a:rPr lang="pl-PL" b="0" dirty="0" err="1" smtClean="0"/>
              <a:t>universal</a:t>
            </a:r>
            <a:r>
              <a:rPr lang="pl-PL" b="0" dirty="0" smtClean="0"/>
              <a:t> and </a:t>
            </a:r>
            <a:r>
              <a:rPr lang="pl-PL" b="0" dirty="0" err="1" smtClean="0"/>
              <a:t>transversal</a:t>
            </a:r>
            <a:r>
              <a:rPr lang="pl-PL" b="0" dirty="0" smtClean="0"/>
              <a:t> set of </a:t>
            </a:r>
            <a:r>
              <a:rPr lang="pl-PL" b="0" dirty="0" err="1" smtClean="0"/>
              <a:t>gates</a:t>
            </a:r>
            <a:r>
              <a:rPr lang="pl-PL" b="0" dirty="0" smtClean="0"/>
              <a:t> </a:t>
            </a:r>
            <a:r>
              <a:rPr lang="pl-PL" b="0" dirty="0" err="1" smtClean="0"/>
              <a:t>scales</a:t>
            </a:r>
            <a:r>
              <a:rPr lang="pl-PL" b="0" dirty="0" smtClean="0"/>
              <a:t> with </a:t>
            </a:r>
            <a:r>
              <a:rPr lang="pl-PL" b="0" dirty="0" err="1" smtClean="0"/>
              <a:t>increasing</a:t>
            </a:r>
            <a:r>
              <a:rPr lang="pl-PL" b="0" dirty="0" smtClean="0"/>
              <a:t> </a:t>
            </a:r>
            <a:r>
              <a:rPr lang="pl-PL" b="0" dirty="0" err="1" smtClean="0"/>
              <a:t>resources</a:t>
            </a:r>
            <a:r>
              <a:rPr lang="pl-PL" b="0" dirty="0" smtClean="0"/>
              <a:t>?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1600" b="0" dirty="0" smtClean="0"/>
              <a:t>(</a:t>
            </a:r>
            <a:r>
              <a:rPr lang="pl-PL" sz="1600" b="0" dirty="0" err="1" smtClean="0"/>
              <a:t>resources</a:t>
            </a:r>
            <a:r>
              <a:rPr lang="pl-PL" sz="1600" b="0" dirty="0" smtClean="0"/>
              <a:t> = </a:t>
            </a:r>
            <a:r>
              <a:rPr lang="pl-PL" sz="1600" b="0" dirty="0" err="1" smtClean="0"/>
              <a:t>physical</a:t>
            </a:r>
            <a:r>
              <a:rPr lang="pl-PL" sz="1600" b="0" dirty="0" smtClean="0"/>
              <a:t> </a:t>
            </a:r>
            <a:r>
              <a:rPr lang="pl-PL" sz="1600" b="0" dirty="0" err="1" smtClean="0"/>
              <a:t>systems</a:t>
            </a:r>
            <a:r>
              <a:rPr lang="pl-PL" sz="1600" b="0" dirty="0" smtClean="0"/>
              <a:t> </a:t>
            </a:r>
            <a:r>
              <a:rPr lang="pl-PL" sz="1600" b="0" dirty="0" err="1" smtClean="0"/>
              <a:t>used</a:t>
            </a:r>
            <a:r>
              <a:rPr lang="pl-PL" sz="1600" b="0" dirty="0" smtClean="0"/>
              <a:t> for </a:t>
            </a:r>
            <a:r>
              <a:rPr lang="pl-PL" sz="1600" b="0" dirty="0" err="1" smtClean="0"/>
              <a:t>encoding</a:t>
            </a:r>
            <a:r>
              <a:rPr lang="pl-PL" sz="1600" b="0" dirty="0" smtClean="0"/>
              <a:t>)</a:t>
            </a:r>
            <a:endParaRPr lang="en-GB" sz="1600" b="0" dirty="0"/>
          </a:p>
        </p:txBody>
      </p:sp>
      <p:sp>
        <p:nvSpPr>
          <p:cNvPr id="2" name="Prostokąt 1"/>
          <p:cNvSpPr/>
          <p:nvPr/>
        </p:nvSpPr>
        <p:spPr>
          <a:xfrm>
            <a:off x="214538" y="2151310"/>
            <a:ext cx="8658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Faist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S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Nezami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V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V. Albert, G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Salton, F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Pastawski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Hayden, and J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Preskill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arXiv:1902.07714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(2019)</a:t>
            </a:r>
          </a:p>
          <a:p>
            <a:pPr algn="r"/>
            <a:r>
              <a:rPr lang="pl-PL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Mischa </a:t>
            </a:r>
            <a:r>
              <a:rPr lang="en-GB" sz="1200" dirty="0">
                <a:latin typeface="Times" panose="02020603050405020304" pitchFamily="18" charset="0"/>
                <a:cs typeface="Times" panose="02020603050405020304" pitchFamily="18" charset="0"/>
              </a:rPr>
              <a:t>P. Woods and Alvaro M. Alhambra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sz="1200" dirty="0">
                <a:latin typeface="Times" panose="02020603050405020304" pitchFamily="18" charset="0"/>
                <a:cs typeface="Times" panose="02020603050405020304" pitchFamily="18" charset="0"/>
              </a:rPr>
              <a:t>Quantum 4, 245 (2020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GB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ytuł 2"/>
          <p:cNvSpPr txBox="1">
            <a:spLocks/>
          </p:cNvSpPr>
          <p:nvPr/>
        </p:nvSpPr>
        <p:spPr>
          <a:xfrm>
            <a:off x="481394" y="2116183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sz="2000" dirty="0"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779912" y="6309320"/>
            <a:ext cx="5148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A.Kubica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RDD </a:t>
            </a:r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arxiv:2004.11893</a:t>
            </a:r>
            <a:b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Z.-W.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L.Jiang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arxiv:2005.11918</a:t>
            </a:r>
          </a:p>
          <a:p>
            <a:pPr marL="342900" lvl="0" indent="-342900" algn="r">
              <a:buAutoNum type="alphaUcPeriod"/>
            </a:pPr>
            <a:endParaRPr 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00910" y="2647547"/>
            <a:ext cx="851728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Idea of a </a:t>
            </a:r>
            <a:r>
              <a:rPr lang="pl-PL" b="1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metrological</a:t>
            </a:r>
            <a:r>
              <a:rPr lang="pl-PL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perspective</a:t>
            </a:r>
            <a:r>
              <a:rPr lang="pl-PL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proof: 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error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correcting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codes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cannot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be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too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good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as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otherwise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they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would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lead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violation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of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fundamental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metrological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bounds</a:t>
            </a:r>
            <a:endParaRPr lang="en-US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4091" y="3328450"/>
            <a:ext cx="3977708" cy="289596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860032" y="3356992"/>
            <a:ext cx="4067944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45" y="3149758"/>
            <a:ext cx="3261610" cy="1580332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Approximate</a:t>
            </a:r>
            <a:r>
              <a:rPr lang="pl-PL" dirty="0" smtClean="0"/>
              <a:t> </a:t>
            </a:r>
            <a:r>
              <a:rPr lang="pl-PL" dirty="0" err="1" smtClean="0"/>
              <a:t>Eastin-Knill</a:t>
            </a:r>
            <a:r>
              <a:rPr lang="pl-PL" dirty="0" smtClean="0"/>
              <a:t> </a:t>
            </a:r>
            <a:r>
              <a:rPr lang="pl-PL" dirty="0" err="1" smtClean="0"/>
              <a:t>theorem</a:t>
            </a:r>
            <a:endParaRPr lang="en-GB" dirty="0"/>
          </a:p>
        </p:txBody>
      </p:sp>
      <p:sp>
        <p:nvSpPr>
          <p:cNvPr id="9" name="Tytuł 2"/>
          <p:cNvSpPr txBox="1">
            <a:spLocks/>
          </p:cNvSpPr>
          <p:nvPr/>
        </p:nvSpPr>
        <p:spPr>
          <a:xfrm>
            <a:off x="317312" y="1131730"/>
            <a:ext cx="8484487" cy="9848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algn="ctr"/>
            <a:r>
              <a:rPr lang="pl-PL" b="0" dirty="0" smtClean="0"/>
              <a:t>How the </a:t>
            </a:r>
            <a:r>
              <a:rPr lang="pl-PL" b="0" dirty="0" err="1" smtClean="0"/>
              <a:t>imperfection</a:t>
            </a:r>
            <a:r>
              <a:rPr lang="pl-PL" b="0" dirty="0" smtClean="0"/>
              <a:t> of error-</a:t>
            </a:r>
            <a:r>
              <a:rPr lang="pl-PL" b="0" dirty="0" err="1" smtClean="0"/>
              <a:t>correcting</a:t>
            </a:r>
            <a:r>
              <a:rPr lang="pl-PL" b="0" dirty="0" smtClean="0"/>
              <a:t> </a:t>
            </a:r>
            <a:r>
              <a:rPr lang="pl-PL" b="0" dirty="0" err="1" smtClean="0"/>
              <a:t>codes</a:t>
            </a:r>
            <a:r>
              <a:rPr lang="pl-PL" b="0" dirty="0" smtClean="0"/>
              <a:t> </a:t>
            </a:r>
            <a:r>
              <a:rPr lang="pl-PL" b="0" dirty="0" err="1" smtClean="0"/>
              <a:t>admiting</a:t>
            </a:r>
            <a:r>
              <a:rPr lang="pl-PL" b="0" dirty="0" smtClean="0"/>
              <a:t> </a:t>
            </a:r>
            <a:r>
              <a:rPr lang="pl-PL" b="0" dirty="0" err="1" smtClean="0"/>
              <a:t>universal</a:t>
            </a:r>
            <a:r>
              <a:rPr lang="pl-PL" b="0" dirty="0" smtClean="0"/>
              <a:t> and </a:t>
            </a:r>
            <a:r>
              <a:rPr lang="pl-PL" b="0" dirty="0" err="1" smtClean="0"/>
              <a:t>transversal</a:t>
            </a:r>
            <a:r>
              <a:rPr lang="pl-PL" b="0" dirty="0" smtClean="0"/>
              <a:t> set of </a:t>
            </a:r>
            <a:r>
              <a:rPr lang="pl-PL" b="0" dirty="0" err="1" smtClean="0"/>
              <a:t>gates</a:t>
            </a:r>
            <a:r>
              <a:rPr lang="pl-PL" b="0" dirty="0" smtClean="0"/>
              <a:t> </a:t>
            </a:r>
            <a:r>
              <a:rPr lang="pl-PL" b="0" dirty="0" err="1" smtClean="0"/>
              <a:t>scales</a:t>
            </a:r>
            <a:r>
              <a:rPr lang="pl-PL" b="0" dirty="0" smtClean="0"/>
              <a:t> with </a:t>
            </a:r>
            <a:r>
              <a:rPr lang="pl-PL" b="0" dirty="0" err="1" smtClean="0"/>
              <a:t>increasing</a:t>
            </a:r>
            <a:r>
              <a:rPr lang="pl-PL" b="0" dirty="0" smtClean="0"/>
              <a:t> </a:t>
            </a:r>
            <a:r>
              <a:rPr lang="pl-PL" b="0" dirty="0" err="1" smtClean="0"/>
              <a:t>resources</a:t>
            </a:r>
            <a:r>
              <a:rPr lang="pl-PL" b="0" dirty="0" smtClean="0"/>
              <a:t>?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1600" b="0" dirty="0" smtClean="0"/>
              <a:t>(</a:t>
            </a:r>
            <a:r>
              <a:rPr lang="pl-PL" sz="1600" b="0" dirty="0" err="1" smtClean="0"/>
              <a:t>resources</a:t>
            </a:r>
            <a:r>
              <a:rPr lang="pl-PL" sz="1600" b="0" dirty="0" smtClean="0"/>
              <a:t> = </a:t>
            </a:r>
            <a:r>
              <a:rPr lang="pl-PL" sz="1600" b="0" dirty="0" err="1" smtClean="0"/>
              <a:t>physical</a:t>
            </a:r>
            <a:r>
              <a:rPr lang="pl-PL" sz="1600" b="0" dirty="0" smtClean="0"/>
              <a:t> </a:t>
            </a:r>
            <a:r>
              <a:rPr lang="pl-PL" sz="1600" b="0" dirty="0" err="1" smtClean="0"/>
              <a:t>systems</a:t>
            </a:r>
            <a:r>
              <a:rPr lang="pl-PL" sz="1600" b="0" dirty="0" smtClean="0"/>
              <a:t> </a:t>
            </a:r>
            <a:r>
              <a:rPr lang="pl-PL" sz="1600" b="0" dirty="0" err="1" smtClean="0"/>
              <a:t>used</a:t>
            </a:r>
            <a:r>
              <a:rPr lang="pl-PL" sz="1600" b="0" dirty="0" smtClean="0"/>
              <a:t> for </a:t>
            </a:r>
            <a:r>
              <a:rPr lang="pl-PL" sz="1600" b="0" dirty="0" err="1" smtClean="0"/>
              <a:t>encoding</a:t>
            </a:r>
            <a:r>
              <a:rPr lang="pl-PL" sz="1600" b="0" dirty="0" smtClean="0"/>
              <a:t>)</a:t>
            </a:r>
            <a:endParaRPr lang="en-GB" sz="1600" b="0" dirty="0"/>
          </a:p>
        </p:txBody>
      </p:sp>
      <p:sp>
        <p:nvSpPr>
          <p:cNvPr id="2" name="Prostokąt 1"/>
          <p:cNvSpPr/>
          <p:nvPr/>
        </p:nvSpPr>
        <p:spPr>
          <a:xfrm>
            <a:off x="214538" y="2151310"/>
            <a:ext cx="8658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Faist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S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Nezami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V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V. Albert, G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Salton, F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Pastawski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Hayden, and J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Preskill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arXiv:1902.07714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(2019)</a:t>
            </a:r>
          </a:p>
          <a:p>
            <a:pPr algn="r"/>
            <a:r>
              <a:rPr lang="pl-PL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Mischa </a:t>
            </a:r>
            <a:r>
              <a:rPr lang="en-GB" sz="1200" dirty="0">
                <a:latin typeface="Times" panose="02020603050405020304" pitchFamily="18" charset="0"/>
                <a:cs typeface="Times" panose="02020603050405020304" pitchFamily="18" charset="0"/>
              </a:rPr>
              <a:t>P. Woods and Alvaro M. Alhambra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sz="1200" dirty="0">
                <a:latin typeface="Times" panose="02020603050405020304" pitchFamily="18" charset="0"/>
                <a:cs typeface="Times" panose="02020603050405020304" pitchFamily="18" charset="0"/>
              </a:rPr>
              <a:t>Quantum 4, 245 (2020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GB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ytuł 2"/>
          <p:cNvSpPr txBox="1">
            <a:spLocks/>
          </p:cNvSpPr>
          <p:nvPr/>
        </p:nvSpPr>
        <p:spPr>
          <a:xfrm>
            <a:off x="481394" y="2116183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sz="2000" dirty="0"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779912" y="6309320"/>
            <a:ext cx="5148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A.Kubica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RDD </a:t>
            </a:r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arxiv:2004.11893</a:t>
            </a:r>
            <a:b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Z.-W.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L.Jiang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arxiv:2005.11918</a:t>
            </a:r>
          </a:p>
          <a:p>
            <a:pPr marL="342900" lvl="0" indent="-342900" algn="r">
              <a:buAutoNum type="alphaUcPeriod"/>
            </a:pPr>
            <a:endParaRPr 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00910" y="2647547"/>
            <a:ext cx="851728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Idea of a </a:t>
            </a:r>
            <a:r>
              <a:rPr lang="pl-PL" b="1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metrological</a:t>
            </a:r>
            <a:r>
              <a:rPr lang="pl-PL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perspective</a:t>
            </a:r>
            <a:r>
              <a:rPr lang="pl-PL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proof: 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error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correcting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codes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cannot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be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too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good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as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otherwise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they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would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lead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violation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of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fundamental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metrological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bounds</a:t>
            </a:r>
            <a:endParaRPr lang="en-US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4406418"/>
            <a:ext cx="1411570" cy="323672"/>
          </a:xfrm>
          <a:prstGeom prst="rect">
            <a:avLst/>
          </a:prstGeom>
        </p:spPr>
      </p:pic>
      <p:sp>
        <p:nvSpPr>
          <p:cNvPr id="13" name="Tytuł 2"/>
          <p:cNvSpPr txBox="1">
            <a:spLocks/>
          </p:cNvSpPr>
          <p:nvPr/>
        </p:nvSpPr>
        <p:spPr>
          <a:xfrm>
            <a:off x="683568" y="4653136"/>
            <a:ext cx="2774970" cy="361391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1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Covariant</a:t>
            </a:r>
            <a:r>
              <a:rPr lang="pl-PL" sz="1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Error </a:t>
            </a:r>
            <a:r>
              <a:rPr lang="pl-PL" sz="1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Correcting</a:t>
            </a:r>
            <a:r>
              <a:rPr lang="pl-PL" sz="1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Codes</a:t>
            </a:r>
            <a:endParaRPr lang="en-GB" sz="1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091" y="3328450"/>
            <a:ext cx="3977708" cy="289596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4" y="4477306"/>
            <a:ext cx="588952" cy="142476"/>
          </a:xfrm>
          <a:prstGeom prst="rect">
            <a:avLst/>
          </a:prstGeom>
          <a:noFill/>
          <a:ln/>
          <a:effectLst/>
        </p:spPr>
      </p:pic>
      <p:pic>
        <p:nvPicPr>
          <p:cNvPr id="18" name="Obraz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58" y="4497421"/>
            <a:ext cx="681143" cy="156952"/>
          </a:xfrm>
          <a:prstGeom prst="rect">
            <a:avLst/>
          </a:prstGeom>
          <a:noFill/>
          <a:ln/>
          <a:effectLst/>
        </p:spPr>
      </p:pic>
      <p:sp>
        <p:nvSpPr>
          <p:cNvPr id="20" name="Prostokąt 19"/>
          <p:cNvSpPr/>
          <p:nvPr/>
        </p:nvSpPr>
        <p:spPr>
          <a:xfrm>
            <a:off x="4860032" y="3356992"/>
            <a:ext cx="4067944" cy="114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6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45" y="3149758"/>
            <a:ext cx="3261610" cy="1580332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Approximate</a:t>
            </a:r>
            <a:r>
              <a:rPr lang="pl-PL" dirty="0" smtClean="0"/>
              <a:t> </a:t>
            </a:r>
            <a:r>
              <a:rPr lang="pl-PL" dirty="0" err="1" smtClean="0"/>
              <a:t>Eastin-Knill</a:t>
            </a:r>
            <a:r>
              <a:rPr lang="pl-PL" dirty="0" smtClean="0"/>
              <a:t> </a:t>
            </a:r>
            <a:r>
              <a:rPr lang="pl-PL" dirty="0" err="1" smtClean="0"/>
              <a:t>theorem</a:t>
            </a:r>
            <a:endParaRPr lang="en-GB" dirty="0"/>
          </a:p>
        </p:txBody>
      </p:sp>
      <p:sp>
        <p:nvSpPr>
          <p:cNvPr id="9" name="Tytuł 2"/>
          <p:cNvSpPr txBox="1">
            <a:spLocks/>
          </p:cNvSpPr>
          <p:nvPr/>
        </p:nvSpPr>
        <p:spPr>
          <a:xfrm>
            <a:off x="317312" y="1131730"/>
            <a:ext cx="8484487" cy="9848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algn="ctr"/>
            <a:r>
              <a:rPr lang="pl-PL" b="0" dirty="0" smtClean="0"/>
              <a:t>How the </a:t>
            </a:r>
            <a:r>
              <a:rPr lang="pl-PL" b="0" dirty="0" err="1" smtClean="0"/>
              <a:t>imperfection</a:t>
            </a:r>
            <a:r>
              <a:rPr lang="pl-PL" b="0" dirty="0" smtClean="0"/>
              <a:t> of error-</a:t>
            </a:r>
            <a:r>
              <a:rPr lang="pl-PL" b="0" dirty="0" err="1" smtClean="0"/>
              <a:t>correcting</a:t>
            </a:r>
            <a:r>
              <a:rPr lang="pl-PL" b="0" dirty="0" smtClean="0"/>
              <a:t> </a:t>
            </a:r>
            <a:r>
              <a:rPr lang="pl-PL" b="0" dirty="0" err="1" smtClean="0"/>
              <a:t>codes</a:t>
            </a:r>
            <a:r>
              <a:rPr lang="pl-PL" b="0" dirty="0" smtClean="0"/>
              <a:t> </a:t>
            </a:r>
            <a:r>
              <a:rPr lang="pl-PL" b="0" dirty="0" err="1" smtClean="0"/>
              <a:t>admiting</a:t>
            </a:r>
            <a:r>
              <a:rPr lang="pl-PL" b="0" dirty="0" smtClean="0"/>
              <a:t> </a:t>
            </a:r>
            <a:r>
              <a:rPr lang="pl-PL" b="0" dirty="0" err="1" smtClean="0"/>
              <a:t>universal</a:t>
            </a:r>
            <a:r>
              <a:rPr lang="pl-PL" b="0" dirty="0" smtClean="0"/>
              <a:t> and </a:t>
            </a:r>
            <a:r>
              <a:rPr lang="pl-PL" b="0" dirty="0" err="1" smtClean="0"/>
              <a:t>transversal</a:t>
            </a:r>
            <a:r>
              <a:rPr lang="pl-PL" b="0" dirty="0" smtClean="0"/>
              <a:t> set of </a:t>
            </a:r>
            <a:r>
              <a:rPr lang="pl-PL" b="0" dirty="0" err="1" smtClean="0"/>
              <a:t>gates</a:t>
            </a:r>
            <a:r>
              <a:rPr lang="pl-PL" b="0" dirty="0" smtClean="0"/>
              <a:t> </a:t>
            </a:r>
            <a:r>
              <a:rPr lang="pl-PL" b="0" dirty="0" err="1" smtClean="0"/>
              <a:t>scales</a:t>
            </a:r>
            <a:r>
              <a:rPr lang="pl-PL" b="0" dirty="0" smtClean="0"/>
              <a:t> with </a:t>
            </a:r>
            <a:r>
              <a:rPr lang="pl-PL" b="0" dirty="0" err="1" smtClean="0"/>
              <a:t>increasing</a:t>
            </a:r>
            <a:r>
              <a:rPr lang="pl-PL" b="0" dirty="0" smtClean="0"/>
              <a:t> </a:t>
            </a:r>
            <a:r>
              <a:rPr lang="pl-PL" b="0" dirty="0" err="1" smtClean="0"/>
              <a:t>resources</a:t>
            </a:r>
            <a:r>
              <a:rPr lang="pl-PL" b="0" dirty="0" smtClean="0"/>
              <a:t>?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1600" b="0" dirty="0" smtClean="0"/>
              <a:t>(</a:t>
            </a:r>
            <a:r>
              <a:rPr lang="pl-PL" sz="1600" b="0" dirty="0" err="1" smtClean="0"/>
              <a:t>resources</a:t>
            </a:r>
            <a:r>
              <a:rPr lang="pl-PL" sz="1600" b="0" dirty="0" smtClean="0"/>
              <a:t> = </a:t>
            </a:r>
            <a:r>
              <a:rPr lang="pl-PL" sz="1600" b="0" dirty="0" err="1" smtClean="0"/>
              <a:t>physical</a:t>
            </a:r>
            <a:r>
              <a:rPr lang="pl-PL" sz="1600" b="0" dirty="0" smtClean="0"/>
              <a:t> </a:t>
            </a:r>
            <a:r>
              <a:rPr lang="pl-PL" sz="1600" b="0" dirty="0" err="1" smtClean="0"/>
              <a:t>systems</a:t>
            </a:r>
            <a:r>
              <a:rPr lang="pl-PL" sz="1600" b="0" dirty="0" smtClean="0"/>
              <a:t> </a:t>
            </a:r>
            <a:r>
              <a:rPr lang="pl-PL" sz="1600" b="0" dirty="0" err="1" smtClean="0"/>
              <a:t>used</a:t>
            </a:r>
            <a:r>
              <a:rPr lang="pl-PL" sz="1600" b="0" dirty="0" smtClean="0"/>
              <a:t> for </a:t>
            </a:r>
            <a:r>
              <a:rPr lang="pl-PL" sz="1600" b="0" dirty="0" err="1" smtClean="0"/>
              <a:t>encoding</a:t>
            </a:r>
            <a:r>
              <a:rPr lang="pl-PL" sz="1600" b="0" dirty="0" smtClean="0"/>
              <a:t>)</a:t>
            </a:r>
            <a:endParaRPr lang="en-GB" sz="1600" b="0" dirty="0"/>
          </a:p>
        </p:txBody>
      </p:sp>
      <p:sp>
        <p:nvSpPr>
          <p:cNvPr id="2" name="Prostokąt 1"/>
          <p:cNvSpPr/>
          <p:nvPr/>
        </p:nvSpPr>
        <p:spPr>
          <a:xfrm>
            <a:off x="214538" y="2151310"/>
            <a:ext cx="8658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Faist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S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Nezami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V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V. Albert, G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Salton, F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Pastawski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Hayden, and J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2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Preskill</a:t>
            </a:r>
            <a:r>
              <a:rPr lang="en-GB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arXiv:1902.07714</a:t>
            </a:r>
            <a:r>
              <a:rPr lang="pl-PL" sz="12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(2019)</a:t>
            </a:r>
          </a:p>
          <a:p>
            <a:pPr algn="r"/>
            <a:r>
              <a:rPr lang="pl-PL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Mischa </a:t>
            </a:r>
            <a:r>
              <a:rPr lang="en-GB" sz="1200" dirty="0">
                <a:latin typeface="Times" panose="02020603050405020304" pitchFamily="18" charset="0"/>
                <a:cs typeface="Times" panose="02020603050405020304" pitchFamily="18" charset="0"/>
              </a:rPr>
              <a:t>P. Woods and Alvaro M. Alhambra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sz="1200" dirty="0">
                <a:latin typeface="Times" panose="02020603050405020304" pitchFamily="18" charset="0"/>
                <a:cs typeface="Times" panose="02020603050405020304" pitchFamily="18" charset="0"/>
              </a:rPr>
              <a:t>Quantum 4, 245 (2020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GB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ytuł 2"/>
          <p:cNvSpPr txBox="1">
            <a:spLocks/>
          </p:cNvSpPr>
          <p:nvPr/>
        </p:nvSpPr>
        <p:spPr>
          <a:xfrm>
            <a:off x="481394" y="2116183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sz="2000" dirty="0"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779912" y="6309320"/>
            <a:ext cx="5148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A.Kubica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RDD </a:t>
            </a:r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arxiv:2004.11893</a:t>
            </a:r>
            <a:b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Z.-W.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L.Jiang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arxiv:2005.11918</a:t>
            </a:r>
          </a:p>
          <a:p>
            <a:pPr marL="342900" lvl="0" indent="-342900" algn="r">
              <a:buAutoNum type="alphaUcPeriod"/>
            </a:pPr>
            <a:endParaRPr 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00910" y="2647547"/>
            <a:ext cx="851728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Idea of a </a:t>
            </a:r>
            <a:r>
              <a:rPr lang="pl-PL" b="1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metrological</a:t>
            </a:r>
            <a:r>
              <a:rPr lang="pl-PL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perspective</a:t>
            </a:r>
            <a:r>
              <a:rPr lang="pl-PL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proof: 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error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correcting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codes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cannot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be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too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good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as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otherwise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they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would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lead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violation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of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fundamental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metrological</a:t>
            </a:r>
            <a:r>
              <a:rPr lang="pl-PL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bounds</a:t>
            </a:r>
            <a:endParaRPr lang="en-US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4406418"/>
            <a:ext cx="1411570" cy="323672"/>
          </a:xfrm>
          <a:prstGeom prst="rect">
            <a:avLst/>
          </a:prstGeom>
        </p:spPr>
      </p:pic>
      <p:sp>
        <p:nvSpPr>
          <p:cNvPr id="13" name="Tytuł 2"/>
          <p:cNvSpPr txBox="1">
            <a:spLocks/>
          </p:cNvSpPr>
          <p:nvPr/>
        </p:nvSpPr>
        <p:spPr>
          <a:xfrm>
            <a:off x="683568" y="4653136"/>
            <a:ext cx="2774970" cy="361391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1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Covariant</a:t>
            </a:r>
            <a:r>
              <a:rPr lang="pl-PL" sz="1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Error </a:t>
            </a:r>
            <a:r>
              <a:rPr lang="pl-PL" sz="1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Correcting</a:t>
            </a:r>
            <a:r>
              <a:rPr lang="pl-PL" sz="1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Codes</a:t>
            </a:r>
            <a:endParaRPr lang="en-GB" sz="1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091" y="3328450"/>
            <a:ext cx="3977708" cy="289596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4" y="4477306"/>
            <a:ext cx="588952" cy="142476"/>
          </a:xfrm>
          <a:prstGeom prst="rect">
            <a:avLst/>
          </a:prstGeom>
          <a:noFill/>
          <a:ln/>
          <a:effectLst/>
        </p:spPr>
      </p:pic>
      <p:pic>
        <p:nvPicPr>
          <p:cNvPr id="18" name="Obraz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58" y="4497421"/>
            <a:ext cx="681143" cy="156952"/>
          </a:xfrm>
          <a:prstGeom prst="rect">
            <a:avLst/>
          </a:prstGeom>
          <a:noFill/>
          <a:ln/>
          <a:effectLst/>
        </p:spPr>
      </p:pic>
      <p:grpSp>
        <p:nvGrpSpPr>
          <p:cNvPr id="4" name="Grupa 3"/>
          <p:cNvGrpSpPr/>
          <p:nvPr/>
        </p:nvGrpSpPr>
        <p:grpSpPr>
          <a:xfrm>
            <a:off x="371507" y="5083164"/>
            <a:ext cx="3607461" cy="1720649"/>
            <a:chOff x="371507" y="5083164"/>
            <a:chExt cx="3607461" cy="1720649"/>
          </a:xfrm>
        </p:grpSpPr>
        <p:pic>
          <p:nvPicPr>
            <p:cNvPr id="15" name="Obraz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07" y="5464034"/>
              <a:ext cx="1421615" cy="5278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93409" y="5083164"/>
              <a:ext cx="2085559" cy="513608"/>
            </a:xfrm>
            <a:prstGeom prst="rect">
              <a:avLst/>
            </a:prstGeom>
          </p:spPr>
        </p:pic>
        <p:pic>
          <p:nvPicPr>
            <p:cNvPr id="19" name="Obraz 18"/>
            <p:cNvPicPr>
              <a:picLocks noChangeAspect="1"/>
            </p:cNvPicPr>
            <p:nvPr/>
          </p:nvPicPr>
          <p:blipFill rotWithShape="1">
            <a:blip r:embed="rId12"/>
            <a:srcRect t="3853" b="-3853"/>
            <a:stretch/>
          </p:blipFill>
          <p:spPr>
            <a:xfrm>
              <a:off x="2555776" y="5697897"/>
              <a:ext cx="727260" cy="1105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7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6466" y="-122803"/>
            <a:ext cx="8229600" cy="1143000"/>
          </a:xfrm>
        </p:spPr>
        <p:txBody>
          <a:bodyPr/>
          <a:lstStyle/>
          <a:p>
            <a:r>
              <a:rPr lang="pl-PL" dirty="0" smtClean="0"/>
              <a:t>Take </a:t>
            </a:r>
            <a:r>
              <a:rPr lang="pl-PL" dirty="0" err="1" smtClean="0"/>
              <a:t>home</a:t>
            </a:r>
            <a:r>
              <a:rPr lang="pl-PL" dirty="0" smtClean="0"/>
              <a:t> </a:t>
            </a:r>
            <a:r>
              <a:rPr lang="pl-PL" dirty="0" err="1" smtClean="0"/>
              <a:t>messages</a:t>
            </a:r>
            <a:endParaRPr lang="en-GB" dirty="0"/>
          </a:p>
        </p:txBody>
      </p:sp>
      <p:sp>
        <p:nvSpPr>
          <p:cNvPr id="61" name="Prostokąt 60"/>
          <p:cNvSpPr/>
          <p:nvPr/>
        </p:nvSpPr>
        <p:spPr>
          <a:xfrm>
            <a:off x="335950" y="5189997"/>
            <a:ext cx="8584280" cy="134943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2" name="Obraz 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3" y="5312481"/>
            <a:ext cx="7315809" cy="455619"/>
          </a:xfrm>
          <a:prstGeom prst="rect">
            <a:avLst/>
          </a:prstGeom>
          <a:noFill/>
          <a:ln/>
          <a:effectLst/>
        </p:spPr>
      </p:pic>
      <p:pic>
        <p:nvPicPr>
          <p:cNvPr id="2" name="Obraz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89" y="5852341"/>
            <a:ext cx="6974476" cy="227048"/>
          </a:xfrm>
          <a:prstGeom prst="rect">
            <a:avLst/>
          </a:prstGeom>
          <a:noFill/>
          <a:ln/>
          <a:effectLst/>
        </p:spPr>
      </p:pic>
      <p:grpSp>
        <p:nvGrpSpPr>
          <p:cNvPr id="4" name="Grupa 3"/>
          <p:cNvGrpSpPr/>
          <p:nvPr/>
        </p:nvGrpSpPr>
        <p:grpSpPr>
          <a:xfrm>
            <a:off x="1210601" y="723132"/>
            <a:ext cx="4396452" cy="1705752"/>
            <a:chOff x="1403648" y="858042"/>
            <a:chExt cx="6124644" cy="2376263"/>
          </a:xfrm>
        </p:grpSpPr>
        <p:grpSp>
          <p:nvGrpSpPr>
            <p:cNvPr id="64" name="Grupa 63"/>
            <p:cNvGrpSpPr/>
            <p:nvPr/>
          </p:nvGrpSpPr>
          <p:grpSpPr>
            <a:xfrm>
              <a:off x="1403648" y="858042"/>
              <a:ext cx="6124644" cy="2376263"/>
              <a:chOff x="1164326" y="3907641"/>
              <a:chExt cx="4268693" cy="1656184"/>
            </a:xfrm>
          </p:grpSpPr>
          <p:cxnSp>
            <p:nvCxnSpPr>
              <p:cNvPr id="65" name="Łącznik prosty 64"/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6" name="Łącznik prosty 65"/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7" name="Łącznik prosty 66"/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8" name="Łącznik prosty 67"/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9" name="Łącznik prosty 68"/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70" name="Łącznik prosty 69"/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71" name="Prostokąt 70"/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" name="Łącznik prosty 71"/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73" name="Łącznik prosty 72"/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74" name="Obraz 73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3210201" y="4589599"/>
                <a:ext cx="174239" cy="154492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75" name="Łącznik prosty 74"/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76" name="Picture 3 1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Obraz 76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8" name="Obraz 77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2" cstate="print"/>
              <a:stretch>
                <a:fillRect/>
              </a:stretch>
            </p:blipFill>
            <p:spPr bwMode="auto">
              <a:xfrm>
                <a:off x="5220072" y="4653136"/>
                <a:ext cx="212947" cy="1547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9" name="Obraz 78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80" name="Łącznik prosty 79"/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81" name="Prostokąt 80"/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2" name="Łącznik prosty 81"/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83" name="Łącznik prosty 82"/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84" name="Łącznik prosty 83"/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85" name="Obraz 84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4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6" name="Picture 3 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7" name="Obraz 8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2354327" y="997823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88" name="Obraz 8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5261932" y="973322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91" name="Prostokąt 90"/>
          <p:cNvSpPr/>
          <p:nvPr/>
        </p:nvSpPr>
        <p:spPr>
          <a:xfrm>
            <a:off x="328485" y="2637105"/>
            <a:ext cx="8582754" cy="1453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" name="Obraz 9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6" y="2726247"/>
            <a:ext cx="6977524" cy="4556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ffectLst/>
        </p:spPr>
      </p:pic>
      <p:pic>
        <p:nvPicPr>
          <p:cNvPr id="10" name="Obraz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88" y="988044"/>
            <a:ext cx="2300877" cy="554033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35" y="1750926"/>
            <a:ext cx="1649840" cy="489400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28" y="3200629"/>
            <a:ext cx="5534476" cy="2300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ffectLst/>
        </p:spPr>
      </p:pic>
      <p:pic>
        <p:nvPicPr>
          <p:cNvPr id="15" name="Obraz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1" y="3546939"/>
            <a:ext cx="7248762" cy="227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ffectLst/>
        </p:spPr>
      </p:pic>
      <p:sp>
        <p:nvSpPr>
          <p:cNvPr id="97" name="Prostokąt 96"/>
          <p:cNvSpPr/>
          <p:nvPr/>
        </p:nvSpPr>
        <p:spPr>
          <a:xfrm>
            <a:off x="326959" y="4197488"/>
            <a:ext cx="8584280" cy="824027"/>
          </a:xfrm>
          <a:prstGeom prst="rect">
            <a:avLst/>
          </a:prstGeom>
          <a:solidFill>
            <a:srgbClr val="99FF9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Obraz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3" y="4389096"/>
            <a:ext cx="7734857" cy="230095"/>
          </a:xfrm>
          <a:prstGeom prst="rect">
            <a:avLst/>
          </a:prstGeom>
          <a:noFill/>
          <a:ln/>
          <a:effectLst/>
        </p:spPr>
      </p:pic>
      <p:sp>
        <p:nvSpPr>
          <p:cNvPr id="20" name="Prostokąt 19"/>
          <p:cNvSpPr/>
          <p:nvPr/>
        </p:nvSpPr>
        <p:spPr>
          <a:xfrm>
            <a:off x="107312" y="3805329"/>
            <a:ext cx="87211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2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113, 250801 (2014</a:t>
            </a:r>
            <a:r>
              <a:rPr lang="pl-PL" sz="12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), </a:t>
            </a:r>
            <a:r>
              <a:rPr lang="pl-PL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  7, 041009 (</a:t>
            </a:r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2017), </a:t>
            </a:r>
            <a:r>
              <a:rPr lang="fr-FR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78 (2018</a:t>
            </a:r>
            <a:r>
              <a:rPr lang="fr-FR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dirty="0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Nat. </a:t>
            </a:r>
            <a:r>
              <a:rPr lang="pl-PL" sz="1200" dirty="0" err="1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Commun</a:t>
            </a:r>
            <a:r>
              <a:rPr lang="pl-PL" sz="1200" dirty="0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11, 250 (2020)</a:t>
            </a:r>
            <a:endParaRPr lang="pl-PL" sz="1200" dirty="0">
              <a:solidFill>
                <a:prstClr val="black"/>
              </a:solidFill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237243" y="4730291"/>
            <a:ext cx="6520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arxiv:2004.11893, arxiv:2005.11918</a:t>
            </a:r>
            <a:endParaRPr 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Prostokąt 99"/>
          <p:cNvSpPr/>
          <p:nvPr/>
        </p:nvSpPr>
        <p:spPr>
          <a:xfrm>
            <a:off x="4102419" y="6171314"/>
            <a:ext cx="4883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78 (2018)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Quantum 4, 288 (2020) </a:t>
            </a:r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l-PL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multiparameter</a:t>
            </a:r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pl-PL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573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91" grpId="0" animBg="1"/>
      <p:bldP spid="97" grpId="0" animBg="1"/>
      <p:bldP spid="20" grpId="0"/>
      <p:bldP spid="26" grpId="0"/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3266417" y="2658199"/>
            <a:ext cx="2097210" cy="86628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metrology</a:t>
            </a:r>
            <a:r>
              <a:rPr lang="pl-PL" b="1" dirty="0" smtClean="0"/>
              <a:t> as a quantum channel </a:t>
            </a:r>
            <a:r>
              <a:rPr lang="pl-PL" b="1" dirty="0" err="1" smtClean="0"/>
              <a:t>estimation</a:t>
            </a:r>
            <a:r>
              <a:rPr lang="pl-PL" b="1" dirty="0" smtClean="0"/>
              <a:t> problem</a:t>
            </a:r>
            <a:endParaRPr lang="en-US" b="1" dirty="0"/>
          </a:p>
        </p:txBody>
      </p:sp>
      <p:pic>
        <p:nvPicPr>
          <p:cNvPr id="34" name="Obraz 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941476" y="1662220"/>
            <a:ext cx="544697" cy="459351"/>
          </a:xfrm>
          <a:prstGeom prst="rect">
            <a:avLst/>
          </a:prstGeom>
          <a:noFill/>
          <a:ln/>
          <a:effectLst/>
        </p:spPr>
      </p:pic>
      <p:cxnSp>
        <p:nvCxnSpPr>
          <p:cNvPr id="35" name="Łącznik prosty 34"/>
          <p:cNvCxnSpPr/>
          <p:nvPr/>
        </p:nvCxnSpPr>
        <p:spPr>
          <a:xfrm>
            <a:off x="1784864" y="1873067"/>
            <a:ext cx="63254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az 3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 l="-47244" t="-51633" r="-47244" b="-51633"/>
          <a:stretch>
            <a:fillRect/>
          </a:stretch>
        </p:blipFill>
        <p:spPr bwMode="auto">
          <a:xfrm>
            <a:off x="2417406" y="1451371"/>
            <a:ext cx="881934" cy="843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37" name="Łącznik prosty 36"/>
          <p:cNvCxnSpPr/>
          <p:nvPr/>
        </p:nvCxnSpPr>
        <p:spPr>
          <a:xfrm>
            <a:off x="3577064" y="1873066"/>
            <a:ext cx="73796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chemat blokowy: opóźnienie 37"/>
          <p:cNvSpPr/>
          <p:nvPr/>
        </p:nvSpPr>
        <p:spPr>
          <a:xfrm>
            <a:off x="5580112" y="1556792"/>
            <a:ext cx="846003" cy="715848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9" name="Obraz 3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631299" y="1662220"/>
            <a:ext cx="754194" cy="460060"/>
          </a:xfrm>
          <a:prstGeom prst="rect">
            <a:avLst/>
          </a:prstGeom>
          <a:noFill/>
          <a:ln/>
          <a:effectLst/>
        </p:spPr>
      </p:pic>
      <p:pic>
        <p:nvPicPr>
          <p:cNvPr id="5" name="Obraz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13" y="1757086"/>
            <a:ext cx="416553" cy="364484"/>
          </a:xfrm>
          <a:prstGeom prst="rect">
            <a:avLst/>
          </a:prstGeom>
          <a:noFill/>
          <a:ln/>
          <a:effectLst/>
        </p:spPr>
      </p:pic>
      <p:sp>
        <p:nvSpPr>
          <p:cNvPr id="65" name="Elipsa 64"/>
          <p:cNvSpPr/>
          <p:nvPr/>
        </p:nvSpPr>
        <p:spPr>
          <a:xfrm>
            <a:off x="1574016" y="1767637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ipsa 68"/>
          <p:cNvSpPr/>
          <p:nvPr/>
        </p:nvSpPr>
        <p:spPr>
          <a:xfrm>
            <a:off x="4209598" y="1767642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72" y="1675158"/>
            <a:ext cx="668354" cy="406932"/>
          </a:xfrm>
          <a:prstGeom prst="rect">
            <a:avLst/>
          </a:prstGeom>
          <a:noFill/>
          <a:ln/>
          <a:effectLst/>
        </p:spPr>
      </p:pic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Pi_i, \tilde{\varphi}, \ket{\psi}} \Delta^2 \tilde{\varphi}$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18" y="2759459"/>
            <a:ext cx="1872208" cy="662584"/>
          </a:xfrm>
          <a:prstGeom prst="rect">
            <a:avLst/>
          </a:prstGeom>
          <a:noFill/>
          <a:ln/>
          <a:effectLst/>
        </p:spPr>
      </p:pic>
      <p:grpSp>
        <p:nvGrpSpPr>
          <p:cNvPr id="13" name="Grupa 12"/>
          <p:cNvGrpSpPr/>
          <p:nvPr/>
        </p:nvGrpSpPr>
        <p:grpSpPr>
          <a:xfrm>
            <a:off x="-4282377" y="3798182"/>
            <a:ext cx="8745904" cy="1565818"/>
            <a:chOff x="-4282377" y="3798182"/>
            <a:chExt cx="8745904" cy="1565818"/>
          </a:xfrm>
        </p:grpSpPr>
        <p:pic>
          <p:nvPicPr>
            <p:cNvPr id="9" name="Obraz 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\varphi} \geq \frac{1}{F_Q}$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42" t="-2947" r="-4481" b="-6069"/>
            <a:stretch/>
          </p:blipFill>
          <p:spPr>
            <a:xfrm>
              <a:off x="1512000" y="4464000"/>
              <a:ext cx="1764000" cy="9000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</p:pic>
        <p:sp>
          <p:nvSpPr>
            <p:cNvPr id="16" name="Prostokąt 15"/>
            <p:cNvSpPr/>
            <p:nvPr/>
          </p:nvSpPr>
          <p:spPr>
            <a:xfrm>
              <a:off x="-4282377" y="3798182"/>
              <a:ext cx="8745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Quantum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Cramer-Rao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bound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Obraz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9" y="5564336"/>
            <a:ext cx="3484669" cy="334287"/>
          </a:xfrm>
          <a:prstGeom prst="rect">
            <a:avLst/>
          </a:prstGeom>
          <a:noFill/>
          <a:ln/>
          <a:effectLst/>
        </p:spPr>
      </p:pic>
      <p:pic>
        <p:nvPicPr>
          <p:cNvPr id="18" name="Obraz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51" y="6098959"/>
            <a:ext cx="1412298" cy="508430"/>
          </a:xfrm>
          <a:prstGeom prst="rect">
            <a:avLst/>
          </a:prstGeom>
          <a:noFill/>
          <a:ln/>
          <a:effectLst/>
        </p:spPr>
      </p:pic>
      <p:grpSp>
        <p:nvGrpSpPr>
          <p:cNvPr id="14" name="Grupa 13"/>
          <p:cNvGrpSpPr/>
          <p:nvPr/>
        </p:nvGrpSpPr>
        <p:grpSpPr>
          <a:xfrm>
            <a:off x="5363627" y="3091341"/>
            <a:ext cx="1886480" cy="2288711"/>
            <a:chOff x="5363627" y="3091341"/>
            <a:chExt cx="1886480" cy="2288711"/>
          </a:xfrm>
        </p:grpSpPr>
        <p:sp>
          <p:nvSpPr>
            <p:cNvPr id="25" name="Prostokąt 24"/>
            <p:cNvSpPr/>
            <p:nvPr/>
          </p:nvSpPr>
          <p:spPr>
            <a:xfrm>
              <a:off x="5449906" y="4460479"/>
              <a:ext cx="1800201" cy="91957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Obraz 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ket{\psi}} F_Q $$&#10;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792" y="4618341"/>
              <a:ext cx="1409380" cy="69643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2" name="Łącznik łamany 11"/>
            <p:cNvCxnSpPr>
              <a:stCxn id="23" idx="3"/>
              <a:endCxn id="25" idx="0"/>
            </p:cNvCxnSpPr>
            <p:nvPr/>
          </p:nvCxnSpPr>
          <p:spPr>
            <a:xfrm>
              <a:off x="5363627" y="3091341"/>
              <a:ext cx="986380" cy="136913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06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962" y="18445"/>
            <a:ext cx="8746076" cy="1143000"/>
          </a:xfrm>
        </p:spPr>
        <p:txBody>
          <a:bodyPr>
            <a:noAutofit/>
          </a:bodyPr>
          <a:lstStyle/>
          <a:p>
            <a:r>
              <a:rPr lang="pl-PL" b="1" dirty="0" err="1" smtClean="0"/>
              <a:t>Phase</a:t>
            </a:r>
            <a:r>
              <a:rPr lang="pl-PL" b="1" dirty="0" smtClean="0"/>
              <a:t> </a:t>
            </a:r>
            <a:r>
              <a:rPr lang="pl-PL" b="1" dirty="0" err="1"/>
              <a:t>e</a:t>
            </a:r>
            <a:r>
              <a:rPr lang="pl-PL" b="1" dirty="0" err="1" smtClean="0"/>
              <a:t>stimation</a:t>
            </a:r>
            <a:r>
              <a:rPr lang="pl-PL" b="1" i="1" dirty="0" smtClean="0"/>
              <a:t> </a:t>
            </a:r>
            <a:r>
              <a:rPr lang="pl-PL" b="1" dirty="0" smtClean="0"/>
              <a:t>with</a:t>
            </a:r>
            <a:r>
              <a:rPr lang="pl-PL" b="1" i="1" dirty="0" smtClean="0"/>
              <a:t> N</a:t>
            </a:r>
            <a:r>
              <a:rPr lang="pl-PL" b="1" dirty="0" smtClean="0"/>
              <a:t> </a:t>
            </a:r>
            <a:r>
              <a:rPr lang="pl-PL" b="1" dirty="0" err="1" smtClean="0"/>
              <a:t>uses</a:t>
            </a:r>
            <a:r>
              <a:rPr lang="pl-PL" b="1" dirty="0" smtClean="0"/>
              <a:t> of a channel</a:t>
            </a:r>
            <a:endParaRPr lang="en-US" b="1" dirty="0"/>
          </a:p>
        </p:txBody>
      </p:sp>
      <p:grpSp>
        <p:nvGrpSpPr>
          <p:cNvPr id="74" name="Grupa 73"/>
          <p:cNvGrpSpPr/>
          <p:nvPr/>
        </p:nvGrpSpPr>
        <p:grpSpPr bwMode="auto">
          <a:xfrm>
            <a:off x="3684215" y="1159975"/>
            <a:ext cx="2190217" cy="763104"/>
            <a:chOff x="4558396" y="1628800"/>
            <a:chExt cx="2190217" cy="763104"/>
          </a:xfrm>
        </p:grpSpPr>
        <p:grpSp>
          <p:nvGrpSpPr>
            <p:cNvPr id="6" name="Grupa 41"/>
            <p:cNvGrpSpPr/>
            <p:nvPr/>
          </p:nvGrpSpPr>
          <p:grpSpPr bwMode="auto">
            <a:xfrm>
              <a:off x="6071724" y="1628800"/>
              <a:ext cx="676889" cy="763104"/>
              <a:chOff x="6703423" y="2276830"/>
              <a:chExt cx="1469070" cy="1656184"/>
            </a:xfrm>
          </p:grpSpPr>
          <p:sp>
            <p:nvSpPr>
              <p:cNvPr id="7" name="Elipsa 6"/>
              <p:cNvSpPr/>
              <p:nvPr/>
            </p:nvSpPr>
            <p:spPr bwMode="auto">
              <a:xfrm>
                <a:off x="6876256" y="2852936"/>
                <a:ext cx="1080078" cy="108007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Łuk 7"/>
              <p:cNvSpPr/>
              <p:nvPr/>
            </p:nvSpPr>
            <p:spPr bwMode="auto">
              <a:xfrm>
                <a:off x="6703423" y="2766519"/>
                <a:ext cx="1469070" cy="432079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Obraz 53" descr="TP_tmp.emf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7308335" y="2276830"/>
                <a:ext cx="335304" cy="392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2" name="Obraz 71" descr="TP_tmp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4558396" y="1916832"/>
              <a:ext cx="973175" cy="28663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1" name="Obraz 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/>
          <a:srcRect l="-47244" t="-51633" r="-47244" b="-51633"/>
          <a:stretch>
            <a:fillRect/>
          </a:stretch>
        </p:blipFill>
        <p:spPr bwMode="auto">
          <a:xfrm>
            <a:off x="2964135" y="1375999"/>
            <a:ext cx="527092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4" name="Grupa 3"/>
          <p:cNvGrpSpPr/>
          <p:nvPr/>
        </p:nvGrpSpPr>
        <p:grpSpPr>
          <a:xfrm>
            <a:off x="455726" y="2063385"/>
            <a:ext cx="3672408" cy="2376264"/>
            <a:chOff x="455726" y="2063385"/>
            <a:chExt cx="3672408" cy="2376264"/>
          </a:xfrm>
        </p:grpSpPr>
        <p:sp>
          <p:nvSpPr>
            <p:cNvPr id="77" name="Prostokąt 76"/>
            <p:cNvSpPr/>
            <p:nvPr/>
          </p:nvSpPr>
          <p:spPr>
            <a:xfrm>
              <a:off x="455726" y="2063385"/>
              <a:ext cx="3672408" cy="2376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5" name="Grupa 74"/>
            <p:cNvGrpSpPr/>
            <p:nvPr/>
          </p:nvGrpSpPr>
          <p:grpSpPr>
            <a:xfrm>
              <a:off x="895087" y="2285896"/>
              <a:ext cx="2424013" cy="1584176"/>
              <a:chOff x="467544" y="2636912"/>
              <a:chExt cx="3746202" cy="2448272"/>
            </a:xfrm>
          </p:grpSpPr>
          <p:pic>
            <p:nvPicPr>
              <p:cNvPr id="19" name="Obraz 18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 bwMode="auto">
              <a:xfrm>
                <a:off x="467544" y="2780928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0" name="Łącznik prosty 19"/>
              <p:cNvCxnSpPr/>
              <p:nvPr/>
            </p:nvCxnSpPr>
            <p:spPr>
              <a:xfrm>
                <a:off x="1043608" y="2924944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Obraz 20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475656" y="2636912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22" name="Łącznik prosty 21"/>
              <p:cNvCxnSpPr/>
              <p:nvPr/>
            </p:nvCxnSpPr>
            <p:spPr>
              <a:xfrm>
                <a:off x="2267743" y="2924944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Schemat blokowy: opóźnienie 22"/>
              <p:cNvSpPr/>
              <p:nvPr/>
            </p:nvSpPr>
            <p:spPr>
              <a:xfrm>
                <a:off x="3635896" y="2708920"/>
                <a:ext cx="577850" cy="488950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24" name="Obraz 23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2987824" y="2780928"/>
                <a:ext cx="515142" cy="31423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5" name="Obraz 24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 bwMode="auto">
              <a:xfrm>
                <a:off x="3706784" y="2780927"/>
                <a:ext cx="373364" cy="3148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6" name="Obraz 25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 bwMode="auto">
              <a:xfrm>
                <a:off x="467544" y="4653136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7" name="Łącznik prosty 26"/>
              <p:cNvCxnSpPr/>
              <p:nvPr/>
            </p:nvCxnSpPr>
            <p:spPr>
              <a:xfrm>
                <a:off x="1043608" y="4797152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Obraz 27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475656" y="4509120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29" name="Łącznik prosty 28"/>
              <p:cNvCxnSpPr/>
              <p:nvPr/>
            </p:nvCxnSpPr>
            <p:spPr>
              <a:xfrm>
                <a:off x="2267743" y="4797152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Schemat blokowy: opóźnienie 29"/>
              <p:cNvSpPr/>
              <p:nvPr/>
            </p:nvSpPr>
            <p:spPr>
              <a:xfrm>
                <a:off x="3635896" y="4581128"/>
                <a:ext cx="577850" cy="488950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31" name="Obraz 30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2915816" y="4653136"/>
                <a:ext cx="515142" cy="31423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2" name="Obraz 31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0" cstate="print"/>
              <a:stretch>
                <a:fillRect/>
              </a:stretch>
            </p:blipFill>
            <p:spPr bwMode="auto">
              <a:xfrm>
                <a:off x="3663416" y="4653134"/>
                <a:ext cx="460099" cy="31534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3" name="Łącznik prosty 32"/>
              <p:cNvCxnSpPr/>
              <p:nvPr/>
            </p:nvCxnSpPr>
            <p:spPr>
              <a:xfrm>
                <a:off x="1763688" y="3501008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Obraz 35" descr="TP_tmp.emf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1835696" y="3717032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37" name="Elipsa 36"/>
              <p:cNvSpPr/>
              <p:nvPr/>
            </p:nvSpPr>
            <p:spPr>
              <a:xfrm>
                <a:off x="899592" y="2852936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ipsa 37"/>
              <p:cNvSpPr/>
              <p:nvPr/>
            </p:nvSpPr>
            <p:spPr>
              <a:xfrm>
                <a:off x="899592" y="4725144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ipsa 38"/>
              <p:cNvSpPr/>
              <p:nvPr/>
            </p:nvSpPr>
            <p:spPr>
              <a:xfrm>
                <a:off x="2699792" y="4725144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Elipsa 39"/>
              <p:cNvSpPr/>
              <p:nvPr/>
            </p:nvSpPr>
            <p:spPr>
              <a:xfrm>
                <a:off x="2699792" y="2852936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Prostokąt 75"/>
            <p:cNvSpPr/>
            <p:nvPr/>
          </p:nvSpPr>
          <p:spPr>
            <a:xfrm>
              <a:off x="1208651" y="4060922"/>
              <a:ext cx="19271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Uncorrelated</a:t>
              </a:r>
              <a:r>
                <a:rPr lang="pl-PL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scheme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5004048" y="2215149"/>
            <a:ext cx="3084241" cy="2086475"/>
            <a:chOff x="5004048" y="2215149"/>
            <a:chExt cx="3084241" cy="2086475"/>
          </a:xfrm>
        </p:grpSpPr>
        <p:grpSp>
          <p:nvGrpSpPr>
            <p:cNvPr id="78" name="Grupa 77"/>
            <p:cNvGrpSpPr/>
            <p:nvPr/>
          </p:nvGrpSpPr>
          <p:grpSpPr>
            <a:xfrm>
              <a:off x="5004048" y="2215149"/>
              <a:ext cx="3014759" cy="1705448"/>
              <a:chOff x="567404" y="1340768"/>
              <a:chExt cx="4582446" cy="2592288"/>
            </a:xfrm>
          </p:grpSpPr>
          <p:cxnSp>
            <p:nvCxnSpPr>
              <p:cNvPr id="79" name="Łącznik prosty 78"/>
              <p:cNvCxnSpPr/>
              <p:nvPr/>
            </p:nvCxnSpPr>
            <p:spPr>
              <a:xfrm>
                <a:off x="1403648" y="1700808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0" name="Obraz 79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835696" y="1412776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81" name="Łącznik prosty 80"/>
              <p:cNvCxnSpPr/>
              <p:nvPr/>
            </p:nvCxnSpPr>
            <p:spPr>
              <a:xfrm>
                <a:off x="2627783" y="1700808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Schemat blokowy: opóźnienie 81"/>
              <p:cNvSpPr/>
              <p:nvPr/>
            </p:nvSpPr>
            <p:spPr>
              <a:xfrm>
                <a:off x="4572000" y="1484784"/>
                <a:ext cx="577850" cy="2448272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83" name="Obraz 82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 bwMode="auto">
              <a:xfrm>
                <a:off x="4686801" y="2420888"/>
                <a:ext cx="287777" cy="28777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4" name="Obraz 83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 bwMode="auto">
              <a:xfrm>
                <a:off x="567404" y="2492896"/>
                <a:ext cx="399786" cy="313995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85" name="Łącznik prosty 84"/>
              <p:cNvCxnSpPr/>
              <p:nvPr/>
            </p:nvCxnSpPr>
            <p:spPr>
              <a:xfrm>
                <a:off x="1403648" y="3573016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6" name="Obraz 85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835696" y="3284984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87" name="Łącznik prosty 86"/>
              <p:cNvCxnSpPr/>
              <p:nvPr/>
            </p:nvCxnSpPr>
            <p:spPr>
              <a:xfrm>
                <a:off x="2627783" y="3573016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Łącznik prosty 87"/>
              <p:cNvCxnSpPr/>
              <p:nvPr/>
            </p:nvCxnSpPr>
            <p:spPr>
              <a:xfrm>
                <a:off x="2123728" y="2276872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9" name="Obraz 88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2195736" y="2492896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0" name="Picture 3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1115616" y="1340768"/>
                <a:ext cx="374415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3131840" y="1340768"/>
                <a:ext cx="374415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Obraz 91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 bwMode="auto">
              <a:xfrm>
                <a:off x="3663691" y="2420888"/>
                <a:ext cx="543915" cy="343164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93" name="Prostokąt 92"/>
            <p:cNvSpPr/>
            <p:nvPr/>
          </p:nvSpPr>
          <p:spPr>
            <a:xfrm>
              <a:off x="5247447" y="3963070"/>
              <a:ext cx="28408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Entanglement-enhanced</a:t>
              </a:r>
              <a:r>
                <a:rPr lang="pl-PL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scheme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Prostokąt 110"/>
          <p:cNvSpPr/>
          <p:nvPr/>
        </p:nvSpPr>
        <p:spPr>
          <a:xfrm>
            <a:off x="395536" y="5295538"/>
            <a:ext cx="3711330" cy="13018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Obraz 1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0118" y="5367545"/>
            <a:ext cx="2565528" cy="38109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6" name="Obraz 11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445163" y="5871602"/>
            <a:ext cx="3549501" cy="3638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8" name="Prostokąt 117"/>
          <p:cNvSpPr/>
          <p:nvPr/>
        </p:nvSpPr>
        <p:spPr>
          <a:xfrm>
            <a:off x="4687483" y="5294560"/>
            <a:ext cx="4224808" cy="13027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Obraz 12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9119" y="5466477"/>
            <a:ext cx="3455088" cy="381019"/>
          </a:xfrm>
          <a:prstGeom prst="rect">
            <a:avLst/>
          </a:prstGeom>
          <a:noFill/>
          <a:ln/>
          <a:effectLst/>
        </p:spPr>
      </p:pic>
      <p:pic>
        <p:nvPicPr>
          <p:cNvPr id="122" name="Obraz 12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/>
          <a:stretch>
            <a:fillRect/>
          </a:stretch>
        </p:blipFill>
        <p:spPr bwMode="auto">
          <a:xfrm>
            <a:off x="5907880" y="5871573"/>
            <a:ext cx="1732272" cy="363894"/>
          </a:xfrm>
          <a:prstGeom prst="rect">
            <a:avLst/>
          </a:prstGeom>
          <a:noFill/>
          <a:ln/>
          <a:effectLst/>
        </p:spPr>
      </p:pic>
      <p:sp>
        <p:nvSpPr>
          <p:cNvPr id="96" name="Rectangle 39 2"/>
          <p:cNvSpPr>
            <a:spLocks noChangeArrowheads="1"/>
          </p:cNvSpPr>
          <p:nvPr/>
        </p:nvSpPr>
        <p:spPr bwMode="auto">
          <a:xfrm>
            <a:off x="35496" y="4738940"/>
            <a:ext cx="9144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Maximize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Fisher Information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1284339" y="6231729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tandard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5923942" y="6259544"/>
            <a:ext cx="1751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8" grpId="0" animBg="1"/>
      <p:bldP spid="96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Impact</a:t>
            </a:r>
            <a:r>
              <a:rPr lang="pl-PL" b="1" dirty="0" smtClean="0"/>
              <a:t> of </a:t>
            </a:r>
            <a:r>
              <a:rPr lang="pl-PL" b="1" dirty="0" err="1" smtClean="0"/>
              <a:t>decoherence</a:t>
            </a:r>
            <a:r>
              <a:rPr lang="pl-PL" b="1" dirty="0" smtClean="0"/>
              <a:t>…</a:t>
            </a:r>
            <a:endParaRPr lang="en-US" b="1" dirty="0"/>
          </a:p>
        </p:txBody>
      </p:sp>
      <p:grpSp>
        <p:nvGrpSpPr>
          <p:cNvPr id="160" name="Grupa 159"/>
          <p:cNvGrpSpPr/>
          <p:nvPr/>
        </p:nvGrpSpPr>
        <p:grpSpPr>
          <a:xfrm>
            <a:off x="2594170" y="1460026"/>
            <a:ext cx="2425760" cy="1078116"/>
            <a:chOff x="3131840" y="1008112"/>
            <a:chExt cx="1296144" cy="576064"/>
          </a:xfrm>
        </p:grpSpPr>
        <p:pic>
          <p:nvPicPr>
            <p:cNvPr id="3" name="Obraz 2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 l="-47244" t="-51633" r="-47244" b="-51633"/>
            <a:stretch>
              <a:fillRect/>
            </a:stretch>
          </p:blipFill>
          <p:spPr bwMode="auto">
            <a:xfrm>
              <a:off x="3131840" y="1008112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5" name="Łącznik prosty 4"/>
            <p:cNvCxnSpPr/>
            <p:nvPr/>
          </p:nvCxnSpPr>
          <p:spPr>
            <a:xfrm>
              <a:off x="3851920" y="1296144"/>
              <a:ext cx="576064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upa 160"/>
          <p:cNvGrpSpPr/>
          <p:nvPr/>
        </p:nvGrpSpPr>
        <p:grpSpPr>
          <a:xfrm>
            <a:off x="235553" y="4056020"/>
            <a:ext cx="5801340" cy="1593468"/>
            <a:chOff x="1979712" y="1772816"/>
            <a:chExt cx="5801340" cy="1593468"/>
          </a:xfrm>
        </p:grpSpPr>
        <p:grpSp>
          <p:nvGrpSpPr>
            <p:cNvPr id="152" name="Grupa 151"/>
            <p:cNvGrpSpPr/>
            <p:nvPr/>
          </p:nvGrpSpPr>
          <p:grpSpPr>
            <a:xfrm>
              <a:off x="1979712" y="1772816"/>
              <a:ext cx="4248472" cy="797039"/>
              <a:chOff x="1475656" y="1700808"/>
              <a:chExt cx="4989730" cy="936104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1475656" y="1916832"/>
                <a:ext cx="1728192" cy="656159"/>
                <a:chOff x="1280484" y="1236648"/>
                <a:chExt cx="2170778" cy="824200"/>
              </a:xfrm>
            </p:grpSpPr>
            <p:cxnSp>
              <p:nvCxnSpPr>
                <p:cNvPr id="9" name="Łącznik prosty 8"/>
                <p:cNvCxnSpPr/>
                <p:nvPr/>
              </p:nvCxnSpPr>
              <p:spPr>
                <a:xfrm>
                  <a:off x="1280484" y="1427284"/>
                  <a:ext cx="324914" cy="2735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Łącznik prosty 9"/>
                <p:cNvCxnSpPr/>
                <p:nvPr/>
              </p:nvCxnSpPr>
              <p:spPr>
                <a:xfrm>
                  <a:off x="2125261" y="1427284"/>
                  <a:ext cx="595383" cy="25388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upa 63"/>
                <p:cNvGrpSpPr/>
                <p:nvPr/>
              </p:nvGrpSpPr>
              <p:grpSpPr>
                <a:xfrm>
                  <a:off x="2216588" y="1236648"/>
                  <a:ext cx="1234674" cy="820574"/>
                  <a:chOff x="6289654" y="2334373"/>
                  <a:chExt cx="1234674" cy="820574"/>
                </a:xfrm>
              </p:grpSpPr>
              <p:sp>
                <p:nvSpPr>
                  <p:cNvPr id="17" name="Prostokąt 16"/>
                  <p:cNvSpPr/>
                  <p:nvPr/>
                </p:nvSpPr>
                <p:spPr>
                  <a:xfrm>
                    <a:off x="6289654" y="2334373"/>
                    <a:ext cx="454880" cy="410287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 dirty="0"/>
                  </a:p>
                </p:txBody>
              </p:sp>
              <p:pic>
                <p:nvPicPr>
                  <p:cNvPr id="18" name="Obraz 53 1" descr="TP_tmp.emf"/>
                  <p:cNvPicPr>
                    <a:picLocks noChangeAspect="1"/>
                  </p:cNvPicPr>
                  <p:nvPr>
                    <p:custDataLst>
                      <p:tags r:id="rId11"/>
                    </p:custDataLst>
                  </p:nvPr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6417650" y="2434837"/>
                    <a:ext cx="151285" cy="1862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9" name="Łącznik prosty 18"/>
                  <p:cNvCxnSpPr/>
                  <p:nvPr/>
                </p:nvCxnSpPr>
                <p:spPr>
                  <a:xfrm flipH="1" flipV="1">
                    <a:off x="7212689" y="2927614"/>
                    <a:ext cx="311639" cy="22733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Łącznik prosty 19"/>
                  <p:cNvCxnSpPr/>
                  <p:nvPr/>
                </p:nvCxnSpPr>
                <p:spPr>
                  <a:xfrm flipV="1">
                    <a:off x="7069448" y="2539516"/>
                    <a:ext cx="454880" cy="3636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Łącznik prosty 20"/>
                  <p:cNvCxnSpPr/>
                  <p:nvPr/>
                </p:nvCxnSpPr>
                <p:spPr>
                  <a:xfrm flipV="1">
                    <a:off x="6744534" y="2895634"/>
                    <a:ext cx="357091" cy="25931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Prostokąt 21"/>
                  <p:cNvSpPr/>
                  <p:nvPr/>
                </p:nvSpPr>
                <p:spPr>
                  <a:xfrm>
                    <a:off x="6952460" y="2786865"/>
                    <a:ext cx="454880" cy="136762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cxnSp>
                <p:nvCxnSpPr>
                  <p:cNvPr id="23" name="Łącznik prosty 22"/>
                  <p:cNvCxnSpPr/>
                  <p:nvPr/>
                </p:nvCxnSpPr>
                <p:spPr>
                  <a:xfrm>
                    <a:off x="6809517" y="2539516"/>
                    <a:ext cx="259931" cy="205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Łącznik prosty 11"/>
                <p:cNvCxnSpPr/>
                <p:nvPr/>
              </p:nvCxnSpPr>
              <p:spPr>
                <a:xfrm flipH="1" flipV="1">
                  <a:off x="1683657" y="1815383"/>
                  <a:ext cx="368063" cy="24546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Łącznik prosty 12"/>
                <p:cNvCxnSpPr/>
                <p:nvPr/>
              </p:nvCxnSpPr>
              <p:spPr>
                <a:xfrm flipV="1">
                  <a:off x="1605398" y="1427284"/>
                  <a:ext cx="519863" cy="3636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Łącznik prosty 13"/>
                <p:cNvCxnSpPr/>
                <p:nvPr/>
              </p:nvCxnSpPr>
              <p:spPr>
                <a:xfrm flipV="1">
                  <a:off x="1345467" y="1837571"/>
                  <a:ext cx="253641" cy="20514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Prostokąt 14"/>
                <p:cNvSpPr/>
                <p:nvPr/>
              </p:nvSpPr>
              <p:spPr>
                <a:xfrm>
                  <a:off x="1410450" y="1700809"/>
                  <a:ext cx="454880" cy="136762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16" name="Łącznik prosty 15"/>
                <p:cNvCxnSpPr/>
                <p:nvPr/>
              </p:nvCxnSpPr>
              <p:spPr>
                <a:xfrm>
                  <a:off x="2051720" y="2060848"/>
                  <a:ext cx="64807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Łącznik prosty 23"/>
              <p:cNvCxnSpPr/>
              <p:nvPr/>
            </p:nvCxnSpPr>
            <p:spPr>
              <a:xfrm>
                <a:off x="3419872" y="2376264"/>
                <a:ext cx="576064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upa 24"/>
              <p:cNvGrpSpPr/>
              <p:nvPr/>
            </p:nvGrpSpPr>
            <p:grpSpPr>
              <a:xfrm>
                <a:off x="4427984" y="1700808"/>
                <a:ext cx="2037402" cy="936104"/>
                <a:chOff x="2339752" y="4365104"/>
                <a:chExt cx="2952328" cy="1289062"/>
              </a:xfrm>
            </p:grpSpPr>
            <p:grpSp>
              <p:nvGrpSpPr>
                <p:cNvPr id="26" name="Grupa 27"/>
                <p:cNvGrpSpPr/>
                <p:nvPr/>
              </p:nvGrpSpPr>
              <p:grpSpPr>
                <a:xfrm>
                  <a:off x="2339752" y="4653136"/>
                  <a:ext cx="2952328" cy="1001030"/>
                  <a:chOff x="3275856" y="1268760"/>
                  <a:chExt cx="2952328" cy="1001030"/>
                </a:xfrm>
              </p:grpSpPr>
              <p:cxnSp>
                <p:nvCxnSpPr>
                  <p:cNvPr id="28" name="Łącznik prosty 27"/>
                  <p:cNvCxnSpPr/>
                  <p:nvPr/>
                </p:nvCxnSpPr>
                <p:spPr>
                  <a:xfrm>
                    <a:off x="3275856" y="1484784"/>
                    <a:ext cx="360040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Łącznik prosty 28"/>
                  <p:cNvCxnSpPr/>
                  <p:nvPr/>
                </p:nvCxnSpPr>
                <p:spPr>
                  <a:xfrm>
                    <a:off x="4067944" y="2132856"/>
                    <a:ext cx="1296144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Łącznik prosty 29"/>
                  <p:cNvCxnSpPr/>
                  <p:nvPr/>
                </p:nvCxnSpPr>
                <p:spPr>
                  <a:xfrm>
                    <a:off x="4211960" y="1484784"/>
                    <a:ext cx="1224136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Prostokąt 30"/>
                  <p:cNvSpPr/>
                  <p:nvPr/>
                </p:nvSpPr>
                <p:spPr>
                  <a:xfrm>
                    <a:off x="4860032" y="1268760"/>
                    <a:ext cx="504056" cy="432048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 dirty="0"/>
                  </a:p>
                </p:txBody>
              </p:sp>
              <p:pic>
                <p:nvPicPr>
                  <p:cNvPr id="32" name="Obraz 53 2" descr="TP_tmp.emf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5001865" y="1374552"/>
                    <a:ext cx="167640" cy="196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33" name="Łącznik prosty 32"/>
                  <p:cNvCxnSpPr/>
                  <p:nvPr/>
                </p:nvCxnSpPr>
                <p:spPr>
                  <a:xfrm rot="5400000" flipH="1" flipV="1">
                    <a:off x="4138475" y="1980281"/>
                    <a:ext cx="568980" cy="10037"/>
                  </a:xfrm>
                  <a:prstGeom prst="line">
                    <a:avLst/>
                  </a:prstGeom>
                  <a:ln>
                    <a:prstDash val="dash"/>
                    <a:headEnd type="non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Łącznik prosty 33"/>
                  <p:cNvCxnSpPr/>
                  <p:nvPr/>
                </p:nvCxnSpPr>
                <p:spPr>
                  <a:xfrm flipH="1" flipV="1">
                    <a:off x="588285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Łącznik prosty 34"/>
                  <p:cNvCxnSpPr/>
                  <p:nvPr/>
                </p:nvCxnSpPr>
                <p:spPr>
                  <a:xfrm flipV="1">
                    <a:off x="5724128" y="1484784"/>
                    <a:ext cx="504056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Łącznik prosty 35"/>
                  <p:cNvCxnSpPr/>
                  <p:nvPr/>
                </p:nvCxnSpPr>
                <p:spPr>
                  <a:xfrm flipV="1">
                    <a:off x="5364088" y="1859789"/>
                    <a:ext cx="395695" cy="27306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Prostokąt 36"/>
                  <p:cNvSpPr/>
                  <p:nvPr/>
                </p:nvSpPr>
                <p:spPr>
                  <a:xfrm>
                    <a:off x="5594492" y="17452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cxnSp>
                <p:nvCxnSpPr>
                  <p:cNvPr id="38" name="Łącznik prosty 37"/>
                  <p:cNvCxnSpPr/>
                  <p:nvPr/>
                </p:nvCxnSpPr>
                <p:spPr>
                  <a:xfrm>
                    <a:off x="5436096" y="1484784"/>
                    <a:ext cx="288032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Prostokąt 38"/>
                  <p:cNvSpPr/>
                  <p:nvPr/>
                </p:nvSpPr>
                <p:spPr>
                  <a:xfrm rot="18900000">
                    <a:off x="4189060" y="1425880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40" name="Obraz 39" descr="TP_tmp.emf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1412776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sp>
                <p:nvSpPr>
                  <p:cNvPr id="41" name="Prostokąt 40"/>
                  <p:cNvSpPr/>
                  <p:nvPr/>
                </p:nvSpPr>
                <p:spPr>
                  <a:xfrm rot="18900000">
                    <a:off x="4189060" y="20739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42" name="Obraz 41" descr="TP_tmp.emf"/>
                  <p:cNvPicPr>
                    <a:picLocks noChangeAspect="1"/>
                  </p:cNvPicPr>
                  <p:nvPr>
                    <p:custDataLst>
                      <p:tags r:id="rId10"/>
                    </p:custDataLst>
                  </p:nvPr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2060848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cxnSp>
                <p:nvCxnSpPr>
                  <p:cNvPr id="43" name="Łącznik prosty 42"/>
                  <p:cNvCxnSpPr/>
                  <p:nvPr/>
                </p:nvCxnSpPr>
                <p:spPr>
                  <a:xfrm flipH="1" flipV="1">
                    <a:off x="372261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Łącznik prosty 43"/>
                  <p:cNvCxnSpPr/>
                  <p:nvPr/>
                </p:nvCxnSpPr>
                <p:spPr>
                  <a:xfrm flipV="1">
                    <a:off x="3635896" y="1484784"/>
                    <a:ext cx="576064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Łącznik prosty 44"/>
                  <p:cNvCxnSpPr/>
                  <p:nvPr/>
                </p:nvCxnSpPr>
                <p:spPr>
                  <a:xfrm flipV="1">
                    <a:off x="3347864" y="1916832"/>
                    <a:ext cx="281062" cy="2160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Prostokąt 45"/>
                  <p:cNvSpPr/>
                  <p:nvPr/>
                </p:nvSpPr>
                <p:spPr>
                  <a:xfrm>
                    <a:off x="3419872" y="1772816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</p:grpSp>
            <p:cxnSp>
              <p:nvCxnSpPr>
                <p:cNvPr id="27" name="Łącznik prosty 26"/>
                <p:cNvCxnSpPr/>
                <p:nvPr/>
              </p:nvCxnSpPr>
              <p:spPr>
                <a:xfrm rot="5400000" flipH="1">
                  <a:off x="3223433" y="4633551"/>
                  <a:ext cx="545451" cy="8557"/>
                </a:xfrm>
                <a:prstGeom prst="line">
                  <a:avLst/>
                </a:prstGeom>
                <a:ln>
                  <a:prstDash val="dash"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Prostokąt 61"/>
            <p:cNvSpPr/>
            <p:nvPr/>
          </p:nvSpPr>
          <p:spPr>
            <a:xfrm>
              <a:off x="6948264" y="2132856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loss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Prostokąt 62"/>
            <p:cNvSpPr/>
            <p:nvPr/>
          </p:nvSpPr>
          <p:spPr>
            <a:xfrm>
              <a:off x="6660232" y="2996952"/>
              <a:ext cx="1120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dephasing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3" name="Grupa 152"/>
            <p:cNvGrpSpPr/>
            <p:nvPr/>
          </p:nvGrpSpPr>
          <p:grpSpPr>
            <a:xfrm>
              <a:off x="2483768" y="2780928"/>
              <a:ext cx="3672408" cy="536142"/>
              <a:chOff x="2051720" y="2852936"/>
              <a:chExt cx="4439092" cy="648072"/>
            </a:xfrm>
          </p:grpSpPr>
          <p:grpSp>
            <p:nvGrpSpPr>
              <p:cNvPr id="64" name="Grupa 63"/>
              <p:cNvGrpSpPr/>
              <p:nvPr/>
            </p:nvGrpSpPr>
            <p:grpSpPr>
              <a:xfrm>
                <a:off x="4499992" y="2852936"/>
                <a:ext cx="1990820" cy="648072"/>
                <a:chOff x="4557598" y="3212976"/>
                <a:chExt cx="2543640" cy="828032"/>
              </a:xfrm>
            </p:grpSpPr>
            <p:pic>
              <p:nvPicPr>
                <p:cNvPr id="49" name="Obraz 48" descr="TP_tmp.emf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5484936" y="3601818"/>
                  <a:ext cx="178298" cy="202681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50" name="Elipsa 49"/>
                <p:cNvSpPr/>
                <p:nvPr/>
              </p:nvSpPr>
              <p:spPr>
                <a:xfrm>
                  <a:off x="5925750" y="3457803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Łącznik prosty ze strzałką 50"/>
                <p:cNvCxnSpPr/>
                <p:nvPr/>
              </p:nvCxnSpPr>
              <p:spPr>
                <a:xfrm>
                  <a:off x="6501814" y="3673827"/>
                  <a:ext cx="172819" cy="95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a 51"/>
                <p:cNvSpPr/>
                <p:nvPr/>
              </p:nvSpPr>
              <p:spPr>
                <a:xfrm>
                  <a:off x="6717838" y="3457803"/>
                  <a:ext cx="383400" cy="54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630" h="46863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Elipsa 52"/>
                <p:cNvSpPr/>
                <p:nvPr/>
              </p:nvSpPr>
              <p:spPr>
                <a:xfrm>
                  <a:off x="4644008" y="3501008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Łuk 53"/>
                <p:cNvSpPr/>
                <p:nvPr/>
              </p:nvSpPr>
              <p:spPr>
                <a:xfrm>
                  <a:off x="4557598" y="3457803"/>
                  <a:ext cx="734482" cy="216024"/>
                </a:xfrm>
                <a:prstGeom prst="arc">
                  <a:avLst>
                    <a:gd name="adj1" fmla="val 8176016"/>
                    <a:gd name="adj2" fmla="val 2201711"/>
                  </a:avLst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" name="Obraz 55" descr="TP_tmp.emf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516216" y="3429000"/>
                  <a:ext cx="144016" cy="168499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57" name="Obraz 53 3" descr="TP_tmp.emf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4860032" y="3212976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5" name="Grupa 64"/>
              <p:cNvGrpSpPr/>
              <p:nvPr/>
            </p:nvGrpSpPr>
            <p:grpSpPr>
              <a:xfrm>
                <a:off x="2051720" y="2852936"/>
                <a:ext cx="574854" cy="648072"/>
                <a:chOff x="1677278" y="3140968"/>
                <a:chExt cx="734482" cy="828032"/>
              </a:xfrm>
            </p:grpSpPr>
            <p:sp>
              <p:nvSpPr>
                <p:cNvPr id="59" name="Elipsa 58"/>
                <p:cNvSpPr/>
                <p:nvPr/>
              </p:nvSpPr>
              <p:spPr>
                <a:xfrm>
                  <a:off x="1763688" y="3429000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Łuk 59"/>
                <p:cNvSpPr/>
                <p:nvPr/>
              </p:nvSpPr>
              <p:spPr>
                <a:xfrm>
                  <a:off x="1677278" y="3385795"/>
                  <a:ext cx="734482" cy="216024"/>
                </a:xfrm>
                <a:prstGeom prst="arc">
                  <a:avLst>
                    <a:gd name="adj1" fmla="val 8176016"/>
                    <a:gd name="adj2" fmla="val 2201711"/>
                  </a:avLst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" name="Obraz 53 4" descr="TP_tmp.emf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979712" y="3140968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51" name="Łącznik prosty 150"/>
              <p:cNvCxnSpPr/>
              <p:nvPr/>
            </p:nvCxnSpPr>
            <p:spPr>
              <a:xfrm>
                <a:off x="3419872" y="3212976"/>
                <a:ext cx="576064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71" y="3199935"/>
            <a:ext cx="3419888" cy="814191"/>
          </a:xfrm>
          <a:prstGeom prst="rect">
            <a:avLst/>
          </a:prstGeom>
          <a:noFill/>
          <a:ln/>
          <a:effectLst/>
        </p:spPr>
      </p:pic>
      <p:pic>
        <p:nvPicPr>
          <p:cNvPr id="66" name="Obraz 6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200367" y="1417862"/>
            <a:ext cx="1175254" cy="11192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K_i^\varphi = K_i e^{i H \varphi}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65211"/>
            <a:ext cx="2232740" cy="446624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1783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The most </a:t>
            </a:r>
            <a:r>
              <a:rPr lang="pl-PL" dirty="0" err="1" smtClean="0"/>
              <a:t>general</a:t>
            </a:r>
            <a:r>
              <a:rPr lang="pl-PL" dirty="0" smtClean="0"/>
              <a:t> </a:t>
            </a:r>
            <a:r>
              <a:rPr lang="pl-PL" dirty="0" err="1" smtClean="0"/>
              <a:t>adaptive</a:t>
            </a:r>
            <a:r>
              <a:rPr lang="pl-PL" dirty="0" smtClean="0"/>
              <a:t> </a:t>
            </a:r>
            <a:r>
              <a:rPr lang="pl-PL" dirty="0" err="1" smtClean="0"/>
              <a:t>scheme</a:t>
            </a:r>
            <a:endParaRPr lang="en-US" b="1" dirty="0"/>
          </a:p>
        </p:txBody>
      </p:sp>
      <p:pic>
        <p:nvPicPr>
          <p:cNvPr id="5" name="Obraz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7" y="4700974"/>
            <a:ext cx="4523005" cy="1330926"/>
          </a:xfrm>
          <a:prstGeom prst="rect">
            <a:avLst/>
          </a:prstGeom>
          <a:noFill/>
          <a:ln/>
          <a:effectLst/>
        </p:spPr>
      </p:pic>
      <p:grpSp>
        <p:nvGrpSpPr>
          <p:cNvPr id="159" name="Grupa 158"/>
          <p:cNvGrpSpPr/>
          <p:nvPr/>
        </p:nvGrpSpPr>
        <p:grpSpPr>
          <a:xfrm>
            <a:off x="614452" y="1268760"/>
            <a:ext cx="7915095" cy="3070929"/>
            <a:chOff x="1164326" y="3907641"/>
            <a:chExt cx="4268693" cy="1656184"/>
          </a:xfrm>
        </p:grpSpPr>
        <p:cxnSp>
          <p:nvCxnSpPr>
            <p:cNvPr id="90" name="Łącznik prosty 89"/>
            <p:cNvCxnSpPr/>
            <p:nvPr/>
          </p:nvCxnSpPr>
          <p:spPr>
            <a:xfrm>
              <a:off x="4671540" y="458959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Łącznik prosty 91"/>
            <p:cNvCxnSpPr/>
            <p:nvPr/>
          </p:nvCxnSpPr>
          <p:spPr>
            <a:xfrm>
              <a:off x="4671540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Łącznik prosty 92"/>
            <p:cNvCxnSpPr/>
            <p:nvPr/>
          </p:nvCxnSpPr>
          <p:spPr>
            <a:xfrm>
              <a:off x="2723088" y="458959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Łącznik prosty 94"/>
            <p:cNvCxnSpPr/>
            <p:nvPr/>
          </p:nvCxnSpPr>
          <p:spPr>
            <a:xfrm>
              <a:off x="2723088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Łącznik prosty 95"/>
            <p:cNvCxnSpPr/>
            <p:nvPr/>
          </p:nvCxnSpPr>
          <p:spPr>
            <a:xfrm>
              <a:off x="3697314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Łącznik prosty 96"/>
            <p:cNvCxnSpPr/>
            <p:nvPr/>
          </p:nvCxnSpPr>
          <p:spPr>
            <a:xfrm>
              <a:off x="2235975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Prostokąt 97"/>
            <p:cNvSpPr/>
            <p:nvPr/>
          </p:nvSpPr>
          <p:spPr>
            <a:xfrm>
              <a:off x="2430820" y="4005064"/>
              <a:ext cx="438402" cy="15100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Łącznik prosty 98"/>
            <p:cNvCxnSpPr/>
            <p:nvPr/>
          </p:nvCxnSpPr>
          <p:spPr>
            <a:xfrm>
              <a:off x="1554016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Łącznik prosty 100"/>
            <p:cNvCxnSpPr/>
            <p:nvPr/>
          </p:nvCxnSpPr>
          <p:spPr>
            <a:xfrm>
              <a:off x="3161490" y="4833156"/>
              <a:ext cx="3409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Obraz 10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3210201" y="4589599"/>
              <a:ext cx="174239" cy="1544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5" name="Łącznik prosty 104"/>
            <p:cNvCxnSpPr/>
            <p:nvPr/>
          </p:nvCxnSpPr>
          <p:spPr>
            <a:xfrm>
              <a:off x="4233138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3 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07883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Obraz 10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1164326" y="4687022"/>
              <a:ext cx="270845" cy="2127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7" name="Obraz 15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5220072" y="4653136"/>
              <a:ext cx="212947" cy="1547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8" name="Obraz 10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2538357" y="4638310"/>
              <a:ext cx="182067" cy="202701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109" name="Łącznik prosty 108"/>
            <p:cNvCxnSpPr/>
            <p:nvPr/>
          </p:nvCxnSpPr>
          <p:spPr>
            <a:xfrm>
              <a:off x="1651439" y="4589599"/>
              <a:ext cx="6819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Prostokąt 110"/>
            <p:cNvSpPr/>
            <p:nvPr/>
          </p:nvSpPr>
          <p:spPr>
            <a:xfrm>
              <a:off x="4427984" y="4005064"/>
              <a:ext cx="438402" cy="15100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Łącznik prosty 111"/>
            <p:cNvCxnSpPr/>
            <p:nvPr/>
          </p:nvCxnSpPr>
          <p:spPr>
            <a:xfrm>
              <a:off x="3697314" y="4589599"/>
              <a:ext cx="6819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Łącznik prosty 113"/>
            <p:cNvCxnSpPr/>
            <p:nvPr/>
          </p:nvCxnSpPr>
          <p:spPr>
            <a:xfrm>
              <a:off x="1992418" y="4833156"/>
              <a:ext cx="0" cy="34097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Łącznik prosty 114"/>
            <p:cNvCxnSpPr/>
            <p:nvPr/>
          </p:nvCxnSpPr>
          <p:spPr>
            <a:xfrm>
              <a:off x="4038293" y="4833156"/>
              <a:ext cx="0" cy="34097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6" name="Obraz 115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543759" y="4638310"/>
              <a:ext cx="263013" cy="202411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17" name="Picture 3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963808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Obraz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1764000" y="1404000"/>
            <a:ext cx="756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110" name="Obraz 10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729348" y="1431765"/>
            <a:ext cx="756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sp>
        <p:nvSpPr>
          <p:cNvPr id="29" name="Prostokąt 28"/>
          <p:cNvSpPr/>
          <p:nvPr/>
        </p:nvSpPr>
        <p:spPr>
          <a:xfrm>
            <a:off x="1331329" y="4797531"/>
            <a:ext cx="7777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1187624" y="5506916"/>
            <a:ext cx="7777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tandard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2144" y="274936"/>
            <a:ext cx="8363272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Precision </a:t>
            </a:r>
            <a:r>
              <a:rPr lang="pl-PL" sz="3200" dirty="0" err="1"/>
              <a:t>bounds</a:t>
            </a:r>
            <a:r>
              <a:rPr lang="pl-PL" sz="3200" dirty="0"/>
              <a:t> via </a:t>
            </a:r>
            <a:r>
              <a:rPr lang="pl-PL" sz="3200" dirty="0" err="1"/>
              <a:t>minimization</a:t>
            </a:r>
            <a:r>
              <a:rPr lang="pl-PL" sz="3200" dirty="0"/>
              <a:t> </a:t>
            </a:r>
            <a:r>
              <a:rPr lang="pl-PL" sz="3200" dirty="0" err="1"/>
              <a:t>over</a:t>
            </a:r>
            <a:r>
              <a:rPr lang="pl-PL" sz="3200" dirty="0"/>
              <a:t> </a:t>
            </a:r>
            <a:r>
              <a:rPr lang="pl-PL" sz="3200" dirty="0" err="1"/>
              <a:t>equivalent</a:t>
            </a:r>
            <a:r>
              <a:rPr lang="pl-PL" sz="3200" dirty="0"/>
              <a:t> Kraus </a:t>
            </a:r>
            <a:r>
              <a:rPr lang="pl-PL" sz="3200" dirty="0" err="1"/>
              <a:t>representations</a:t>
            </a:r>
            <a:r>
              <a:rPr lang="en-GB" sz="3200" dirty="0">
                <a:solidFill>
                  <a:schemeClr val="tx1"/>
                </a:solidFill>
                <a:effectLst/>
              </a:rPr>
              <a:t/>
            </a:r>
            <a:br>
              <a:rPr lang="en-GB" sz="3200" dirty="0">
                <a:solidFill>
                  <a:schemeClr val="tx1"/>
                </a:solidFill>
                <a:effectLst/>
              </a:rPr>
            </a:br>
            <a:endParaRPr lang="en-GB" sz="3200" dirty="0"/>
          </a:p>
        </p:txBody>
      </p:sp>
      <p:sp>
        <p:nvSpPr>
          <p:cNvPr id="37" name="Prostokąt 36"/>
          <p:cNvSpPr/>
          <p:nvPr/>
        </p:nvSpPr>
        <p:spPr>
          <a:xfrm>
            <a:off x="179512" y="4233131"/>
            <a:ext cx="8640958" cy="165654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Obraz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8" y="3614785"/>
            <a:ext cx="2299640" cy="547488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73" y="3649115"/>
            <a:ext cx="2133333" cy="576000"/>
          </a:xfrm>
          <a:prstGeom prst="rect">
            <a:avLst/>
          </a:prstGeom>
          <a:noFill/>
          <a:ln/>
          <a:effectLst/>
        </p:spPr>
      </p:pic>
      <p:grpSp>
        <p:nvGrpSpPr>
          <p:cNvPr id="40" name="Grupa 39"/>
          <p:cNvGrpSpPr/>
          <p:nvPr/>
        </p:nvGrpSpPr>
        <p:grpSpPr>
          <a:xfrm>
            <a:off x="1509678" y="1116238"/>
            <a:ext cx="6124644" cy="2376263"/>
            <a:chOff x="1164326" y="3907641"/>
            <a:chExt cx="4268693" cy="1656184"/>
          </a:xfrm>
        </p:grpSpPr>
        <p:cxnSp>
          <p:nvCxnSpPr>
            <p:cNvPr id="41" name="Łącznik prosty 40"/>
            <p:cNvCxnSpPr/>
            <p:nvPr/>
          </p:nvCxnSpPr>
          <p:spPr>
            <a:xfrm>
              <a:off x="4671540" y="458959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2" name="Łącznik prosty 41"/>
            <p:cNvCxnSpPr/>
            <p:nvPr/>
          </p:nvCxnSpPr>
          <p:spPr>
            <a:xfrm>
              <a:off x="4671540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3" name="Łącznik prosty 42"/>
            <p:cNvCxnSpPr/>
            <p:nvPr/>
          </p:nvCxnSpPr>
          <p:spPr>
            <a:xfrm>
              <a:off x="2723088" y="458959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4" name="Łącznik prosty 43"/>
            <p:cNvCxnSpPr/>
            <p:nvPr/>
          </p:nvCxnSpPr>
          <p:spPr>
            <a:xfrm>
              <a:off x="2723088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5" name="Łącznik prosty 44"/>
            <p:cNvCxnSpPr/>
            <p:nvPr/>
          </p:nvCxnSpPr>
          <p:spPr>
            <a:xfrm>
              <a:off x="3697314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" name="Łącznik prosty 45"/>
            <p:cNvCxnSpPr/>
            <p:nvPr/>
          </p:nvCxnSpPr>
          <p:spPr>
            <a:xfrm>
              <a:off x="2235975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7" name="Prostokąt 46"/>
            <p:cNvSpPr/>
            <p:nvPr/>
          </p:nvSpPr>
          <p:spPr>
            <a:xfrm>
              <a:off x="2430820" y="4005064"/>
              <a:ext cx="438402" cy="15100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" name="Łącznik prosty 47"/>
            <p:cNvCxnSpPr/>
            <p:nvPr/>
          </p:nvCxnSpPr>
          <p:spPr>
            <a:xfrm>
              <a:off x="1554016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" name="Łącznik prosty 48"/>
            <p:cNvCxnSpPr/>
            <p:nvPr/>
          </p:nvCxnSpPr>
          <p:spPr>
            <a:xfrm>
              <a:off x="3161490" y="4833156"/>
              <a:ext cx="34098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50" name="Obraz 49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3210201" y="4589599"/>
              <a:ext cx="174239" cy="1544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1" name="Łącznik prosty 50"/>
            <p:cNvCxnSpPr/>
            <p:nvPr/>
          </p:nvCxnSpPr>
          <p:spPr>
            <a:xfrm>
              <a:off x="4233138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52" name="Picture 3 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07883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Obraz 5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1164326" y="4687022"/>
              <a:ext cx="270845" cy="2127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Obraz 5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220072" y="4653136"/>
              <a:ext cx="212947" cy="1547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Obraz 5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2538357" y="4638310"/>
              <a:ext cx="182067" cy="202701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56" name="Łącznik prosty 55"/>
            <p:cNvCxnSpPr/>
            <p:nvPr/>
          </p:nvCxnSpPr>
          <p:spPr>
            <a:xfrm>
              <a:off x="1651439" y="4589599"/>
              <a:ext cx="68195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7" name="Prostokąt 56"/>
            <p:cNvSpPr/>
            <p:nvPr/>
          </p:nvSpPr>
          <p:spPr>
            <a:xfrm>
              <a:off x="4427984" y="4005064"/>
              <a:ext cx="438402" cy="15100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8" name="Łącznik prosty 57"/>
            <p:cNvCxnSpPr/>
            <p:nvPr/>
          </p:nvCxnSpPr>
          <p:spPr>
            <a:xfrm>
              <a:off x="3697314" y="4589599"/>
              <a:ext cx="68195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9" name="Łącznik prosty 58"/>
            <p:cNvCxnSpPr/>
            <p:nvPr/>
          </p:nvCxnSpPr>
          <p:spPr>
            <a:xfrm>
              <a:off x="1992418" y="4833156"/>
              <a:ext cx="0" cy="34097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60" name="Łącznik prosty 59"/>
            <p:cNvCxnSpPr/>
            <p:nvPr/>
          </p:nvCxnSpPr>
          <p:spPr>
            <a:xfrm>
              <a:off x="4038293" y="4833156"/>
              <a:ext cx="0" cy="34097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4543759" y="4638310"/>
              <a:ext cx="263013" cy="202411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2" name="Picture 3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63808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" name="Prostokąt 62"/>
          <p:cNvSpPr/>
          <p:nvPr/>
        </p:nvSpPr>
        <p:spPr>
          <a:xfrm>
            <a:off x="2488139" y="5942376"/>
            <a:ext cx="646154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A.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Fujiwara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H.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Imai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A 41, 255304 (2008) </a:t>
            </a:r>
          </a:p>
          <a:p>
            <a:pPr algn="r"/>
            <a:r>
              <a:rPr lang="pt-BR" sz="1400" dirty="0" smtClean="0">
                <a:solidFill>
                  <a:prstClr val="black"/>
                </a:solidFill>
                <a:latin typeface="Times" pitchFamily="18" charset="0"/>
              </a:rPr>
              <a:t>B. M. Escher, R. L. de Matos Filho, L. Davidovich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</a:rPr>
              <a:t>Nature Phys.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</a:rPr>
              <a:t>7, 406–411 (2011)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</a:endParaRPr>
          </a:p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RDD,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Kolodynski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M. Guta, 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</a:rPr>
              <a:t>Nat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</a:rPr>
              <a:t> Commun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</a:rPr>
              <a:t> 3, 1063 (2012)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</a:endParaRPr>
          </a:p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RDD,</a:t>
            </a:r>
            <a:r>
              <a:rPr lang="en-US" sz="1400" dirty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L.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Maccone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Calibri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Calibri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Calibri"/>
              </a:rPr>
              <a:t>Lett</a:t>
            </a:r>
            <a:r>
              <a:rPr lang="pl-PL" sz="1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pl-PL" sz="1400" b="1" dirty="0">
                <a:solidFill>
                  <a:prstClr val="black"/>
                </a:solidFill>
                <a:latin typeface="Calibri"/>
              </a:rPr>
              <a:t>113,</a:t>
            </a:r>
            <a:r>
              <a:rPr lang="pl-PL" sz="1400" dirty="0">
                <a:solidFill>
                  <a:prstClr val="black"/>
                </a:solidFill>
                <a:latin typeface="Calibri"/>
              </a:rPr>
              <a:t> 250801 (2014) 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</a:rPr>
              <a:t>[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</a:rPr>
              <a:t>Adaptive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</a:rPr>
              <a:t>schemes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</a:rPr>
              <a:t>included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</a:rPr>
              <a:t>]</a:t>
            </a:r>
            <a:endParaRPr lang="pl-PL" sz="1400" b="1" dirty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\leq  4 \min_{\tilde{{K}}_k^\varphi} N \|\alpha\| + N(N-1) \|\beta\|&#10;(\|\alpha\| + \| \beta\| + 1)$$&#10; 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7" y="4480088"/>
            <a:ext cx="8170330" cy="633899"/>
          </a:xfrm>
          <a:prstGeom prst="rect">
            <a:avLst/>
          </a:prstGeom>
          <a:noFill/>
          <a:ln/>
          <a:effectLst/>
        </p:spPr>
      </p:pic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k \dot{\tilde{K}}_k^{\dagger \varphi} \dot{\tilde{K}}_k^\varphi&#10;$$&#10; 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3" y="5166690"/>
            <a:ext cx="1922340" cy="684149"/>
          </a:xfrm>
          <a:prstGeom prst="rect">
            <a:avLst/>
          </a:prstGeom>
          <a:noFill/>
          <a:ln/>
          <a:effectLst/>
        </p:spPr>
      </p:pic>
      <p:pic>
        <p:nvPicPr>
          <p:cNvPr id="8" name="Obraz 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k \dot{\tilde{{K}_k}}^{\dagger \varphi} \tilde{{K}}_k^\varphi&#10;$$&#10; 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35" y="5184845"/>
            <a:ext cx="1911159" cy="677037"/>
          </a:xfrm>
          <a:prstGeom prst="rect">
            <a:avLst/>
          </a:prstGeom>
          <a:noFill/>
          <a:ln/>
          <a:effectLst/>
        </p:spPr>
      </p:pic>
      <p:sp>
        <p:nvSpPr>
          <p:cNvPr id="67" name="pole tekstowe 66"/>
          <p:cNvSpPr txBox="1"/>
          <p:nvPr/>
        </p:nvSpPr>
        <p:spPr>
          <a:xfrm>
            <a:off x="5667901" y="5211592"/>
            <a:ext cx="3139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  <a:latin typeface="Calibri"/>
              </a:rPr>
              <a:t>s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ingle channel </a:t>
            </a:r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optimization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!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8" name="Obraz 6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2460357" y="1256019"/>
            <a:ext cx="614683" cy="58541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9" name="Obraz 6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367962" y="1231518"/>
            <a:ext cx="614683" cy="58541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9583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3" grpId="0" animBg="1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38105"/>
            <a:ext cx="8363272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Heisenberg vs. No-Heisenberg </a:t>
            </a:r>
            <a:r>
              <a:rPr lang="pl-PL" sz="3200" dirty="0" err="1" smtClean="0"/>
              <a:t>scaling</a:t>
            </a:r>
            <a:r>
              <a:rPr lang="en-GB" sz="3200" dirty="0">
                <a:solidFill>
                  <a:schemeClr val="tx1"/>
                </a:solidFill>
                <a:effectLst/>
              </a:rPr>
              <a:t/>
            </a:r>
            <a:br>
              <a:rPr lang="en-GB" sz="3200" dirty="0">
                <a:solidFill>
                  <a:schemeClr val="tx1"/>
                </a:solidFill>
                <a:effectLst/>
              </a:rPr>
            </a:br>
            <a:endParaRPr lang="en-GB" sz="3200" dirty="0"/>
          </a:p>
        </p:txBody>
      </p:sp>
      <p:sp>
        <p:nvSpPr>
          <p:cNvPr id="37" name="Prostokąt 36"/>
          <p:cNvSpPr/>
          <p:nvPr/>
        </p:nvSpPr>
        <p:spPr>
          <a:xfrm>
            <a:off x="341388" y="1018434"/>
            <a:ext cx="8496943" cy="100811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Obraz 1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Heisenberg scaling is impossible if we find a Kraus representation for which 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9" y="2216632"/>
            <a:ext cx="8518830" cy="244834"/>
          </a:xfrm>
          <a:prstGeom prst="rect">
            <a:avLst/>
          </a:prstGeom>
          <a:noFill/>
          <a:ln/>
          <a:effectLst/>
        </p:spPr>
      </p:pic>
      <p:pic>
        <p:nvPicPr>
          <p:cNvPr id="9" name="Obraz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81105"/>
            <a:ext cx="8166848" cy="629529"/>
          </a:xfrm>
          <a:prstGeom prst="rect">
            <a:avLst/>
          </a:prstGeom>
          <a:noFill/>
          <a:ln/>
          <a:effectLst/>
        </p:spPr>
      </p:pic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beta = 0\longleftrightarrow&#10; i \sum_k \dot{{K}}_k^\dagger {K}_k \in \t{span}_{\mathbb{H}}\left\{K_i^\dagger K_j, \forall_{ij}  \right\} $&#10;&#10; 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99063"/>
            <a:ext cx="5438398" cy="552801"/>
          </a:xfrm>
          <a:prstGeom prst="rect">
            <a:avLst/>
          </a:prstGeom>
          <a:noFill/>
          <a:ln/>
          <a:effectLst/>
        </p:spPr>
      </p:pic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 ${K}_k^\varphi = {K}_k e^{-i H \varphi}$ then $i \sum_k \dot{{K}_k}^\dagger {K}_k = H \sum_k {K}^\dagger_k {K}_k = H$ &#10;&#10; 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37" y="3777931"/>
            <a:ext cx="7000237" cy="457262"/>
          </a:xfrm>
          <a:prstGeom prst="rect">
            <a:avLst/>
          </a:prstGeom>
          <a:noFill/>
          <a:ln/>
          <a:effectLst/>
        </p:spPr>
      </p:pic>
      <p:sp>
        <p:nvSpPr>
          <p:cNvPr id="63" name="Prostokąt 62"/>
          <p:cNvSpPr/>
          <p:nvPr/>
        </p:nvSpPr>
        <p:spPr>
          <a:xfrm>
            <a:off x="2543490" y="5348247"/>
            <a:ext cx="646154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pl-PL" sz="1400" b="1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341387" y="4725144"/>
            <a:ext cx="8496943" cy="151216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Obraz 1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Heisenberg scaling is impossible if &#10;$&#10;H \in \mathcal{S} =  \t{span}_{\mathbb{H}}\left\{K_i^\dagger K_j, \forall_{ij}  \right\}&#10;$&#10; 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8" y="4816481"/>
            <a:ext cx="7603061" cy="520006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\begin{center}&#10;\small generic behaviour (lossy optical interferometry, dephasing)&#10;\end{center}&#10; 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36" y="5656024"/>
            <a:ext cx="6505523" cy="260873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1002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554" y="116632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Squeezed</a:t>
            </a:r>
            <a:r>
              <a:rPr lang="pl-PL" dirty="0" smtClean="0"/>
              <a:t> </a:t>
            </a:r>
            <a:r>
              <a:rPr lang="pl-PL" dirty="0" err="1" smtClean="0"/>
              <a:t>light</a:t>
            </a:r>
            <a:r>
              <a:rPr lang="pl-PL" dirty="0" smtClean="0"/>
              <a:t>  </a:t>
            </a:r>
            <a:r>
              <a:rPr lang="pl-PL" dirty="0" err="1" smtClean="0"/>
              <a:t>enhanced</a:t>
            </a:r>
            <a:r>
              <a:rPr lang="pl-PL" dirty="0" smtClean="0"/>
              <a:t> </a:t>
            </a:r>
            <a:r>
              <a:rPr lang="pl-PL" dirty="0" err="1" smtClean="0"/>
              <a:t>gravitational</a:t>
            </a:r>
            <a:r>
              <a:rPr lang="pl-PL" dirty="0" smtClean="0"/>
              <a:t> </a:t>
            </a:r>
            <a:r>
              <a:rPr lang="pl-PL" dirty="0" err="1" smtClean="0"/>
              <a:t>wave</a:t>
            </a:r>
            <a:r>
              <a:rPr lang="pl-PL" dirty="0" smtClean="0"/>
              <a:t> </a:t>
            </a:r>
            <a:r>
              <a:rPr lang="pl-PL" dirty="0" err="1" smtClean="0"/>
              <a:t>detectors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131840" cy="187910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08" y="1340768"/>
            <a:ext cx="3544069" cy="1917967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28213" y="272178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1400" dirty="0" err="1" smtClean="0"/>
              <a:t>Phys</a:t>
            </a:r>
            <a:r>
              <a:rPr lang="pl-PL" sz="1400" dirty="0" smtClean="0"/>
              <a:t>. </a:t>
            </a:r>
            <a:r>
              <a:rPr lang="pl-PL" sz="1400" dirty="0" err="1" smtClean="0"/>
              <a:t>Rev</a:t>
            </a:r>
            <a:r>
              <a:rPr lang="pl-PL" sz="1400" dirty="0" smtClean="0"/>
              <a:t>. </a:t>
            </a:r>
            <a:r>
              <a:rPr lang="pl-PL" sz="1400" dirty="0" err="1" smtClean="0"/>
              <a:t>Lett</a:t>
            </a:r>
            <a:r>
              <a:rPr lang="pl-PL" sz="1400" dirty="0" smtClean="0"/>
              <a:t>. </a:t>
            </a:r>
            <a:r>
              <a:rPr lang="en-GB" sz="1400" dirty="0" smtClean="0"/>
              <a:t>123, 231107 (2019)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1" name="Prostokąt 10"/>
          <p:cNvSpPr/>
          <p:nvPr/>
        </p:nvSpPr>
        <p:spPr>
          <a:xfrm>
            <a:off x="683568" y="1340768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LIGO </a:t>
            </a:r>
            <a:endParaRPr lang="en-GB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95" y="3567110"/>
            <a:ext cx="3887809" cy="228035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106506" y="6102773"/>
            <a:ext cx="79627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35%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squeezing</a:t>
            </a: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181208" y="6420460"/>
            <a:ext cx="79627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~100 `quantum’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10</a:t>
            </a:r>
            <a:r>
              <a:rPr lang="pl-PL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`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719" y="3664761"/>
            <a:ext cx="3328045" cy="2459146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4299818" y="6107728"/>
            <a:ext cx="3461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85%!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3168117" y="4654733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4574786" y="33069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 smtClean="0">
                <a:solidFill>
                  <a:srgbClr val="231F20"/>
                </a:solidFill>
              </a:rPr>
              <a:t> </a:t>
            </a:r>
            <a:r>
              <a:rPr lang="pl-PL" sz="1400" dirty="0" err="1" smtClean="0">
                <a:solidFill>
                  <a:srgbClr val="231F20"/>
                </a:solidFill>
              </a:rPr>
              <a:t>Phys</a:t>
            </a:r>
            <a:r>
              <a:rPr lang="pl-PL" sz="1400" dirty="0" smtClean="0">
                <a:solidFill>
                  <a:srgbClr val="231F20"/>
                </a:solidFill>
              </a:rPr>
              <a:t>. </a:t>
            </a:r>
            <a:r>
              <a:rPr lang="pl-PL" sz="1400" dirty="0" err="1" smtClean="0">
                <a:solidFill>
                  <a:srgbClr val="231F20"/>
                </a:solidFill>
              </a:rPr>
              <a:t>Rev</a:t>
            </a:r>
            <a:r>
              <a:rPr lang="pl-PL" sz="1400" dirty="0" smtClean="0">
                <a:solidFill>
                  <a:srgbClr val="231F20"/>
                </a:solidFill>
              </a:rPr>
              <a:t>. </a:t>
            </a:r>
            <a:r>
              <a:rPr lang="pl-PL" sz="1400" dirty="0" err="1" smtClean="0">
                <a:solidFill>
                  <a:srgbClr val="231F20"/>
                </a:solidFill>
              </a:rPr>
              <a:t>Lett</a:t>
            </a:r>
            <a:r>
              <a:rPr lang="pl-PL" sz="1400" dirty="0" smtClean="0">
                <a:solidFill>
                  <a:srgbClr val="231F20"/>
                </a:solidFill>
              </a:rPr>
              <a:t>. </a:t>
            </a:r>
            <a:r>
              <a:rPr lang="en-GB" sz="1400" dirty="0" smtClean="0">
                <a:solidFill>
                  <a:srgbClr val="231F20"/>
                </a:solidFill>
              </a:rPr>
              <a:t>123</a:t>
            </a:r>
            <a:r>
              <a:rPr lang="en-GB" sz="1400" dirty="0">
                <a:solidFill>
                  <a:srgbClr val="231F20"/>
                </a:solidFill>
              </a:rPr>
              <a:t>, 231108 (2019)</a:t>
            </a:r>
            <a:r>
              <a:rPr lang="en-GB" sz="1400" dirty="0"/>
              <a:t> </a:t>
            </a:r>
            <a:br>
              <a:rPr lang="en-GB" sz="1400" dirty="0"/>
            </a:br>
            <a:endParaRPr lang="en-GB" sz="1400" dirty="0"/>
          </a:p>
        </p:txBody>
      </p:sp>
      <p:grpSp>
        <p:nvGrpSpPr>
          <p:cNvPr id="4" name="Grupa 3"/>
          <p:cNvGrpSpPr/>
          <p:nvPr/>
        </p:nvGrpSpPr>
        <p:grpSpPr>
          <a:xfrm>
            <a:off x="1035605" y="1363299"/>
            <a:ext cx="6987306" cy="1502630"/>
            <a:chOff x="1035605" y="1363299"/>
            <a:chExt cx="6987306" cy="1502630"/>
          </a:xfrm>
        </p:grpSpPr>
        <p:sp>
          <p:nvSpPr>
            <p:cNvPr id="10" name="Prostokąt 9"/>
            <p:cNvSpPr/>
            <p:nvPr/>
          </p:nvSpPr>
          <p:spPr>
            <a:xfrm>
              <a:off x="4753616" y="1363299"/>
              <a:ext cx="893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smtClean="0"/>
                <a:t>VIRGO</a:t>
              </a:r>
              <a:endParaRPr lang="en-GB" dirty="0"/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1035605" y="1850266"/>
              <a:ext cx="6987306" cy="101566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Fundamental</a:t>
              </a:r>
              <a:r>
                <a:rPr lang="pl-PL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bounds</a:t>
              </a:r>
              <a:r>
                <a:rPr lang="pl-PL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</a:t>
              </a:r>
              <a:r>
                <a:rPr lang="pl-PL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be </a:t>
              </a:r>
              <a:r>
                <a:rPr lang="pl-PL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asymptotically</a:t>
              </a:r>
              <a:r>
                <a:rPr lang="pl-PL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reached</a:t>
              </a:r>
              <a:r>
                <a:rPr lang="pl-PL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with </a:t>
              </a:r>
              <a:r>
                <a:rPr lang="pl-PL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simple</a:t>
              </a:r>
              <a:r>
                <a:rPr lang="pl-PL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schemes</a:t>
              </a:r>
              <a:r>
                <a:rPr lang="pl-PL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involving</a:t>
              </a:r>
              <a:r>
                <a:rPr lang="pl-PL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weakly</a:t>
              </a:r>
              <a:r>
                <a:rPr lang="pl-PL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squeezed</a:t>
              </a:r>
              <a:r>
                <a:rPr lang="pl-PL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states</a:t>
              </a:r>
              <a:r>
                <a:rPr lang="pl-PL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br>
                <a:rPr lang="pl-PL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l-PL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		</a:t>
              </a:r>
              <a:r>
                <a:rPr lang="pt-BR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RDD</a:t>
              </a:r>
              <a:r>
                <a:rPr lang="pt-BR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K. Banaszek, R. Schnabel, Phys. Rev. A, 041802(R) (2013</a:t>
              </a:r>
              <a:r>
                <a:rPr lang="pt-BR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pt-BR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63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 animBg="1"/>
      <p:bldP spid="17" grpId="0" animBg="1"/>
      <p:bldP spid="2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Typical</a:t>
            </a:r>
            <a:r>
              <a:rPr lang="pl-PL" dirty="0" smtClean="0"/>
              <a:t> </a:t>
            </a:r>
            <a:r>
              <a:rPr lang="pl-PL" dirty="0" err="1" smtClean="0"/>
              <a:t>behaviour</a:t>
            </a:r>
            <a:r>
              <a:rPr lang="pl-PL" dirty="0" smtClean="0"/>
              <a:t> in the limit of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smtClean="0"/>
              <a:t>of </a:t>
            </a:r>
            <a:r>
              <a:rPr lang="pl-PL" dirty="0" err="1" smtClean="0"/>
              <a:t>probes</a:t>
            </a:r>
            <a:r>
              <a:rPr lang="pl-PL" dirty="0" smtClean="0"/>
              <a:t>….</a:t>
            </a:r>
            <a:endParaRPr lang="en-GB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07604" y="4687576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entangle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251520" y="1412776"/>
            <a:ext cx="5004048" cy="3172283"/>
            <a:chOff x="251520" y="1412776"/>
            <a:chExt cx="5004048" cy="317228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412776"/>
              <a:ext cx="5004048" cy="3172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Obraz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0000">
              <a:off x="4528187" y="3148194"/>
              <a:ext cx="504056" cy="22604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" name="Grupa 17"/>
          <p:cNvGrpSpPr/>
          <p:nvPr/>
        </p:nvGrpSpPr>
        <p:grpSpPr>
          <a:xfrm>
            <a:off x="5141321" y="1405634"/>
            <a:ext cx="2423591" cy="5191718"/>
            <a:chOff x="5141321" y="1405634"/>
            <a:chExt cx="2423591" cy="5191718"/>
          </a:xfrm>
        </p:grpSpPr>
        <p:pic>
          <p:nvPicPr>
            <p:cNvPr id="6" name="Picture 3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6136" y="1405634"/>
              <a:ext cx="216024" cy="141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6136" y="2818199"/>
              <a:ext cx="216024" cy="141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6136" y="5134115"/>
              <a:ext cx="216024" cy="141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Nawias klamrowy otwierający 3"/>
            <p:cNvSpPr/>
            <p:nvPr/>
          </p:nvSpPr>
          <p:spPr>
            <a:xfrm>
              <a:off x="5580112" y="1484784"/>
              <a:ext cx="216024" cy="5112568"/>
            </a:xfrm>
            <a:prstGeom prst="leftBrace">
              <a:avLst>
                <a:gd name="adj1" fmla="val 24857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Obraz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728" y="2111916"/>
              <a:ext cx="1012184" cy="26180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" name="Nawias klamrowy otwierający 14"/>
            <p:cNvSpPr/>
            <p:nvPr/>
          </p:nvSpPr>
          <p:spPr>
            <a:xfrm flipH="1">
              <a:off x="6154504" y="1542749"/>
              <a:ext cx="182199" cy="1166171"/>
            </a:xfrm>
            <a:prstGeom prst="leftBrace">
              <a:avLst>
                <a:gd name="adj1" fmla="val 24857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Obraz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321" y="3987931"/>
              <a:ext cx="290417" cy="23274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9" name="pole tekstowe 18"/>
          <p:cNvSpPr txBox="1"/>
          <p:nvPr/>
        </p:nvSpPr>
        <p:spPr>
          <a:xfrm>
            <a:off x="636001" y="5579449"/>
            <a:ext cx="444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Maybe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effectively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287612" y="6496331"/>
            <a:ext cx="7730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M.Jarzyna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RDD. </a:t>
            </a:r>
            <a:r>
              <a:rPr lang="pl-PL" sz="16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Phys</a:t>
            </a:r>
            <a:r>
              <a:rPr lang="pl-PL" sz="16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</a:t>
            </a:r>
            <a:r>
              <a:rPr lang="pl-PL" sz="16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Rev</a:t>
            </a:r>
            <a:r>
              <a:rPr lang="pl-PL" sz="16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</a:t>
            </a:r>
            <a:r>
              <a:rPr lang="pl-PL" sz="16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Lett</a:t>
            </a:r>
            <a:r>
              <a:rPr lang="pl-PL" sz="16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110, 240405 (2013) </a:t>
            </a:r>
            <a:endParaRPr lang="pl-PL" sz="1600" dirty="0" smtClean="0"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,964"/>
  <p:tag name="ORIGINALWIDTH" val="581,177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\varphi} \geq \frac{1}{F_Q}$$&#10;\end{document}&#10;"/>
  <p:tag name="IGUANATEXSIZE" val="20"/>
  <p:tag name="IGUANATEXCURSOR" val="61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670,416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U_{A_i}^\theta = e^{i T_{A_i} \theta}$&#10; \end{document}&#10;"/>
  <p:tag name="IGUANATEXSIZE" val="20"/>
  <p:tag name="IGUANATEXCURSOR" val="5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,724"/>
  <p:tag name="ORIGINALWIDTH" val="559,430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\epsilon \geq \frac{(\Delta T_L)^2}{3\sqrt{6} F^\uparrow}&#10;$ \end{document}&#10;"/>
  <p:tag name="IGUANATEXSIZE" val="20"/>
  <p:tag name="IGUANATEXCURSOR" val="5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3600,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H \notin\mathcal{S} = \t{span}_{\mathbb{H}}\left\{K_i^\dagger K_j, \forall_{ij}  \right\}&#10;$ then Heisenberg scaling is possible&#10;&#10; \end{document}&#10;"/>
  <p:tag name="IGUANATEXSIZE" val="20"/>
  <p:tag name="IGUANATEXCURSOR" val="5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3432,32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Optimal protocols utilize the ideas of quantum error-correction \end{document}&#10;"/>
  <p:tag name="IGUANATEXSIZE" val="20"/>
  <p:tag name="IGUANATEXCURSOR" val="5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3433,82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Heisenberg scaling is impossible if &#10;$&#10;H \in \mathcal{S} =  \t{span}_{\mathbb{H}}\left\{K_i^\dagger K_j, \forall_{ij}  \right\}&#10;$&#10;&#10; \end{document}&#10;"/>
  <p:tag name="IGUANATEXSIZE" val="20"/>
  <p:tag name="IGUANATEXCURSOR" val="5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,216"/>
  <p:tag name="ORIGINALWIDTH" val="1131,60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(\rho) = \sum_k K_{k}^{\varphi} &#10;\rho K_{k}^{\varphi \dagger}$$&#10; \end{document}&#10;"/>
  <p:tag name="IGUANATEXSIZE" val="20"/>
  <p:tag name="IGUANATEXCURSOR" val="5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,213"/>
  <p:tag name="ORIGINALWIDTH" val="998,875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H = i \sum_k \dot{K_k}^{\varphi \dagger} K_k^{\varphi}$$ &#10;&#10; \end{document}&#10;"/>
  <p:tag name="IGUANATEXSIZE" val="20"/>
  <p:tag name="IGUANATEXCURSOR" val="5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2723,65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Optimal protocols involve weakly entangled states &#10; \end{document}&#10;"/>
  <p:tag name="IGUANATEXSIZE" val="20"/>
  <p:tag name="IGUANATEXCURSOR" val="5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3567,30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Tensor network methods can be applied to study complex models&#10;\end{document}&#10;"/>
  <p:tag name="IGUANATEXSIZE" val="20"/>
  <p:tag name="IGUANATEXCURSOR" val="5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3806,5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Metrological bounds imply limits on effiiency on covariant QEC codes \end{document}&#10;"/>
  <p:tag name="IGUANATEXSIZE" val="20"/>
  <p:tag name="IGUANATEXCURSOR" val="5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=\frac{1}{\sqrt{2}}(e^{i\varphi }\ket{0}+\ket{1}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1"/>
  <p:tag name="PICTUREFILESIZE" val="47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\ket{\psi_\varphi}^{\otimes N}) = N F(\ket{\psi_\varphi}) = N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7"/>
  <p:tag name="PICTUREFILESIZE" val="53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=\frac{1}{\sqrt{2}}(e^{i N \varphi }\ket{0}^{\otimes N}+\ket{1}^{\otimes N}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6"/>
  <p:tag name="PICTUREFILESIZE" val="69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\ket{\Psi_\varphi}) = N^2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27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}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4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6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=e^{i \frac{\sigma_z}{2} \varphi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147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2164"/>
  <p:tag name="ORIGINALWIDTH" val="1131,6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mathcal{E}_\varphi(\rho) = &#10;\sum_i K_i^\varphi \rho K_i^{\varphi \dagger}$$&#10;\end{document}&#10;"/>
  <p:tag name="IGUANATEXSIZE" val="20"/>
  <p:tag name="IGUANATEXCURSOR" val="569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2317"/>
  <p:tag name="ORIGINALWIDTH" val="737,15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K_i^\varphi = K_i e^{i H \varphi}$$&#10;\end{document}&#10;"/>
  <p:tag name="IGUANATEXSIZE" val="20"/>
  <p:tag name="IGUANATEXCURSOR" val="59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9868"/>
  <p:tag name="ORIGINALWIDTH" val="119,98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Fals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1270,34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,\{V_i\}}F(\rho_\varphi) \overset{?}{=} &#10;\begin{cases} \propto N^2 \\ \propto N  \end{cases}$$&#10;\end{document}&#10;"/>
  <p:tag name="IGUANATEXSIZE" val="20"/>
  <p:tag name="IGUANATEXCURSOR" val="6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03,22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Fals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2164"/>
  <p:tag name="ORIGINALWIDTH" val="1131,6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(\rho) = \sum_i K_{i}^{\varphi} &#10;\rho K_{i}^{\varphi \dagger}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,4646"/>
  <p:tag name="ORIGINALWIDTH" val="1049,86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i}^{\varphi} = \sum_j v_{ij}(\varphi) K_{j}^{\varphi}$$&#10; \end{document}&#10;"/>
  <p:tag name="IGUANATEXSIZE" val="20"/>
  <p:tag name="IGUANATEXCURSOR" val="548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,7218"/>
  <p:tag name="ORIGINALWIDTH" val="2957,6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\leq  4 \min_{\tilde{{K}}_k^\varphi} N \|\alpha\| + N(N-1) \|\beta\|&#10;(\|\alpha\| + \| \beta\| + 1)$$&#10; \end{document}&#10;"/>
  <p:tag name="IGUANATEXSIZE" val="20"/>
  <p:tag name="IGUANATEXCURSOR" val="5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49,643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k \dot{\tilde{K}}_k^{\dagger \varphi} \dot{\tilde{K}}_k^\varphi&#10;$$&#10; \end{document}&#10;"/>
  <p:tag name="IGUANATEXSIZE" val="20"/>
  <p:tag name="IGUANATEXCURSOR" val="56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48,143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k \dot{\tilde{{K}_k}}^{\dagger \varphi} \tilde{{K}}_k^\varphi&#10;$$&#10; \end{document}&#10;"/>
  <p:tag name="IGUANATEXSIZE" val="20"/>
  <p:tag name="IGUANATEXCURSOR" val="599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7,4728"/>
  <p:tag name="ORIGINALWIDTH" val="629,921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Pi_i, \tilde{\varphi}, \ket{\psi}} \Delta^2 \tilde{\varphi}$$&#10;\end{document}&#10;"/>
  <p:tag name="IGUANATEXSIZE" val="20"/>
  <p:tag name="IGUANATEXCURSOR" val="66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4101,98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Heisenberg scaling is impossible if we find a Kraus representation for which  \end{document}&#10;"/>
  <p:tag name="IGUANATEXSIZE" val="20"/>
  <p:tag name="IGUANATEXCURSOR" val="60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,7218"/>
  <p:tag name="ORIGINALWIDTH" val="2957,6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\leq  4 \min_{\tilde{K}_k^\varphi} N \|\alpha\| + N(N-1) \|\beta\|&#10;(\|\alpha\| + \| \beta\| + 1)$$&#10; \end{document}&#10;"/>
  <p:tag name="IGUANATEXSIZE" val="20"/>
  <p:tag name="IGUANATEXCURSOR" val="5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2395,20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beta = 0\longleftrightarrow&#10; i \sum_k \dot{{K}}_k^\dagger {K}_k \in \t{span}_{\mathbb{H}}\left\{K_i^\dagger K_j, \forall_{ij}  \right\} $&#10;&#10; \end{document}&#10;"/>
  <p:tag name="IGUANATEXSIZE" val="20"/>
  <p:tag name="IGUANATEXCURSOR" val="56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,727"/>
  <p:tag name="ORIGINALWIDTH" val="3083,61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 ${K}_k^\varphi = {K}_k e^{-i H \varphi}$ then $i \sum_k \dot{{K}_k}^\dagger {K}_k = H \sum_k {K}^\dagger_k {K}_k = H$ &#10;&#10; \end{document}&#10;"/>
  <p:tag name="IGUANATEXSIZE" val="20"/>
  <p:tag name="IGUANATEXCURSOR" val="60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3433,82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Heisenberg scaling is impossible if &#10;$&#10;H \in \mathcal{S} =  \t{span}_{\mathbb{H}}\left\{K_i^\dagger K_j, \forall_{ij}  \right\}&#10;$&#10; \end{document}&#10;"/>
  <p:tag name="IGUANATEXSIZE" val="20"/>
  <p:tag name="IGUANATEXCURSOR" val="66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,7308"/>
  <p:tag name="ORIGINALWIDTH" val="1623,54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 = 4 (\braket{\dot{\psi}_\varphi}{\dot{\psi}_\varphi} - &#10;|\braket{\psi_\varphi}{\dot{\psi}_\varphi}|^2)&#10; $$&#10;\end{document}&#10;"/>
  <p:tag name="IGUANATEXSIZE" val="20"/>
  <p:tag name="IGUANATEXCURSOR" val="650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2938,13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\begin{center}&#10;\small generic behaviour (lossy optical interferometry, dephasing)&#10;\end{center}&#10; \end{document}&#10;"/>
  <p:tag name="IGUANATEXSIZE" val="20"/>
  <p:tag name="IGUANATEXCURSOR" val="53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365,954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k \ll N&#10;$$&#10; \end{document}&#10;"/>
  <p:tag name="IGUANATEXSIZE" val="20"/>
  <p:tag name="IGUANATEXCURSOR" val="5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05,73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N&#10;$$&#10; \end{document}&#10;"/>
  <p:tag name="IGUANATEXSIZE" val="20"/>
  <p:tag name="IGUANATEXCURSOR" val="5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,7315"/>
  <p:tag name="ORIGINALWIDTH" val="329,958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c/\sqrt{N}&#10;$$&#10; \end{document}&#10;"/>
  <p:tag name="IGUANATEXSIZE" val="20"/>
  <p:tag name="IGUANATEXCURSOR" val="5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419,947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N \rightarrow \infty&#10;$$&#10; \end{document}&#10;"/>
  <p:tag name="IGUANATEXSIZE" val="20"/>
  <p:tag name="IGUANATEXCURSOR" val="5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1,9535"/>
  <p:tag name="ORIGINALWIDTH" val="2571,4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varphi_D} = \frac{1}{\sqrt{\mathcal{N}}} \sum_{\sigma_1 \dots \sigma_N = 0}^1 \Tr(A_{\sigma_1}^{[1]})\dots A_{\sigma_N}^{[N]} \ket{\sigma_1 \dots \sigma_N}&#10;$$&#10; \end{document}&#10;"/>
  <p:tag name="IGUANATEXSIZE" val="20"/>
  <p:tag name="IGUANATEXCURSOR" val="7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1127,10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 A_{\sigma_N}^{[i]}&#10;$ - $D \times D$ matrix&#10; \end{document}&#10;"/>
  <p:tag name="IGUANATEXSIZE" val="20"/>
  <p:tag name="IGUANATEXCURSOR" val="5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3600,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H \notin\mathcal{S} = \t{span}_{\mathbb{H}}\left\{K_i^\dagger K_j, \forall_{ij}  \right\}&#10;$ then Heisenberg scaling is possible&#10;&#10; \end{document}&#10;"/>
  <p:tag name="IGUANATEXSIZE" val="20"/>
  <p:tag name="IGUANATEXCURSOR" val="5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1489,31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propto \sigma_z, \quad K_0 \propto \openone, K_1 \propto \sigma_z&#10;$&#10; \end{document}&#10;"/>
  <p:tag name="IGUANATEXSIZE" val="20"/>
  <p:tag name="IGUANATEXCURSOR" val="6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41,95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in \mathcal{S}$&#10; \end{document}&#10;"/>
  <p:tag name="IGUANATEXSIZE" val="20"/>
  <p:tag name="IGUANATEXCURSOR" val="5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,7147"/>
  <p:tag name="ORIGINALWIDTH" val="786,651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\ket{\psi_\varphi}}= \frac{d}{d \varphi} \ket{\psi_\varphi}&#10;$$&#10;\end{document}&#10;"/>
  <p:tag name="IGUANATEXSIZE" val="20"/>
  <p:tag name="IGUANATEXCURSOR" val="582"/>
  <p:tag name="TRANSPARENCY" val="Fals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530,933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geq \frac{c}{\sqrt{N}}$&#10;\end{document}&#10;"/>
  <p:tag name="IGUANATEXSIZE" val="20"/>
  <p:tag name="IGUANATEXCURSOR" val="5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1494,56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propto \sigma_z, \quad K_0 \propto \openone, K_1 \propto \sigma_x&#10;$&#10; \end{document}&#10;"/>
  <p:tag name="IGUANATEXSIZE" val="20"/>
  <p:tag name="IGUANATEXCURSOR" val="6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41,95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notin \mathcal{S}$&#10; \end{document}&#10;"/>
  <p:tag name="IGUANATEXSIZE" val="20"/>
  <p:tag name="IGUANATEXCURSOR" val="5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449,193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geq \frac{c}{N}$&#10;\end{document}&#10;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41,95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H \in\mathcal{S}$&#10; \end{document}&#10;"/>
  <p:tag name="IGUANATEXSIZE" val="20"/>
  <p:tag name="IGUANATEXCURSOR" val="53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+$&#10;\end{document}&#10;"/>
  <p:tag name="IGUANATEXSIZE" val="20"/>
  <p:tag name="IGUANATEXCURSOR" val="5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71,2411"/>
  <p:tag name="LATEXADDIN" val="\documentclass{article}\pagestyle{empty}&#10;\begin{document}&#10;$ \varphi$&#10;\end{document}&#10;"/>
  <p:tag name="IGUANATEXSIZE" val="20"/>
  <p:tag name="IGUANATEXCURSOR" val="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IGUANATEXSIZE" val="20"/>
  <p:tag name="IGUANATEXCURSOR" val="5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2,7259"/>
  <p:tag name="ORIGINALWIDTH" val="401,199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ket{\psi}} F_Q $$&#10;\end{document}&#10;"/>
  <p:tag name="IGUANATEXSIZE" val="20"/>
  <p:tag name="IGUANATEXCURSOR" val="64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+$&#10;\end{document}&#10;"/>
  <p:tag name="IGUANATEXSIZE" val="20"/>
  <p:tag name="IGUANATEXCURSOR" val="5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71,2411"/>
  <p:tag name="LATEXADDIN" val="\documentclass{article}\pagestyle{empty}&#10;\begin{document}&#10;$ \varphi$&#10;\end{document}&#10;"/>
  <p:tag name="IGUANATEXSIZE" val="20"/>
  <p:tag name="IGUANATEXCURSOR" val="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IGUANATEXSIZE" val="20"/>
  <p:tag name="IGUANATEXCURSOR" val="5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579,677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U_L^\theta = e^{i T_L \theta}$&#10; \end{document}&#10;"/>
  <p:tag name="IGUANATEXSIZE" val="20"/>
  <p:tag name="IGUANATEXCURSOR" val="5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670,416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U_{A_i}^\theta = e^{i T_{A_i} \theta}$&#10; \end{document}&#10;"/>
  <p:tag name="IGUANATEXSIZE" val="20"/>
  <p:tag name="IGUANATEXCURSOR" val="5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579,677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U_L^\theta = e^{i T_L \theta}$&#10; \end{document}&#10;"/>
  <p:tag name="IGUANATEXSIZE" val="20"/>
  <p:tag name="IGUANATEXCURSOR" val="5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670,416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U_{A_i}^\theta = e^{i T_{A_i} \theta}$&#10; \end{document}&#10;"/>
  <p:tag name="IGUANATEXSIZE" val="20"/>
  <p:tag name="IGUANATEXCURSOR" val="5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579,677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U_L^\theta = e^{i T_L \theta}$&#10; \end{document}&#10;"/>
  <p:tag name="IGUANATEXSIZE" val="20"/>
  <p:tag name="IGUANATEXCURSOR" val="5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12507</TotalTime>
  <Words>1155</Words>
  <Application>Microsoft Office PowerPoint</Application>
  <PresentationFormat>Pokaz na ekranie (4:3)</PresentationFormat>
  <Paragraphs>114</Paragraphs>
  <Slides>18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Calibri</vt:lpstr>
      <vt:lpstr>Lucida Sans Unicode</vt:lpstr>
      <vt:lpstr>Microsoft Himalaya</vt:lpstr>
      <vt:lpstr>Times</vt:lpstr>
      <vt:lpstr>Times New Roman</vt:lpstr>
      <vt:lpstr>Verdana</vt:lpstr>
      <vt:lpstr>Wingdings 2</vt:lpstr>
      <vt:lpstr>Wingdings 3</vt:lpstr>
      <vt:lpstr>Concourse</vt:lpstr>
      <vt:lpstr>Quantum Metrology in the Era of Quantum Information</vt:lpstr>
      <vt:lpstr>Quantum metrology as a quantum channel estimation problem</vt:lpstr>
      <vt:lpstr>Phase estimation with N uses of a channel</vt:lpstr>
      <vt:lpstr>Impact of decoherence…</vt:lpstr>
      <vt:lpstr>The most general adaptive scheme</vt:lpstr>
      <vt:lpstr>Precision bounds via minimization over equivalent Kraus representations </vt:lpstr>
      <vt:lpstr>Heisenberg vs. No-Heisenberg scaling </vt:lpstr>
      <vt:lpstr>Squeezed light  enhanced gravitational wave detectors</vt:lpstr>
      <vt:lpstr>Typical behaviour in the limit of large number of probes….</vt:lpstr>
      <vt:lpstr>Optimal metrological protocols in the large particle limit via tensor networks</vt:lpstr>
      <vt:lpstr>Can quantum error-correction be useful in quantum metrology?</vt:lpstr>
      <vt:lpstr>Heisenberg scaling via  Quantum Error-Correction</vt:lpstr>
      <vt:lpstr>What can quantum metrological bounds tell about quantum error-correcting codes?</vt:lpstr>
      <vt:lpstr>Fault tollerance and transversality</vt:lpstr>
      <vt:lpstr>Approximate Eastin-Knill theorem</vt:lpstr>
      <vt:lpstr>Approximate Eastin-Knill theorem</vt:lpstr>
      <vt:lpstr>Approximate Eastin-Knill theorem</vt:lpstr>
      <vt:lpstr>Take home messages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Konto Microsoft</cp:lastModifiedBy>
  <cp:revision>983</cp:revision>
  <dcterms:created xsi:type="dcterms:W3CDTF">2015-09-10T09:53:21Z</dcterms:created>
  <dcterms:modified xsi:type="dcterms:W3CDTF">2021-03-15T08:39:31Z</dcterms:modified>
</cp:coreProperties>
</file>