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6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360" r:id="rId4"/>
    <p:sldId id="371" r:id="rId5"/>
    <p:sldId id="362" r:id="rId6"/>
    <p:sldId id="363" r:id="rId7"/>
    <p:sldId id="364" r:id="rId8"/>
    <p:sldId id="349" r:id="rId9"/>
    <p:sldId id="353" r:id="rId10"/>
    <p:sldId id="370" r:id="rId11"/>
    <p:sldId id="372" r:id="rId12"/>
    <p:sldId id="365" r:id="rId13"/>
    <p:sldId id="366" r:id="rId14"/>
    <p:sldId id="367" r:id="rId15"/>
    <p:sldId id="368" r:id="rId16"/>
    <p:sldId id="369" r:id="rId17"/>
    <p:sldId id="35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DC6"/>
    <a:srgbClr val="F4DEC6"/>
    <a:srgbClr val="FFCC99"/>
    <a:srgbClr val="FFFF66"/>
    <a:srgbClr val="66FFFF"/>
    <a:srgbClr val="CCFF99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77683" autoAdjust="0"/>
  </p:normalViewPr>
  <p:slideViewPr>
    <p:cSldViewPr>
      <p:cViewPr varScale="1">
        <p:scale>
          <a:sx n="50" d="100"/>
          <a:sy n="50" d="100"/>
        </p:scale>
        <p:origin x="477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noisless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case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5.19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8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6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2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3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6/4/2019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68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6.png"/><Relationship Id="rId5" Type="http://schemas.openxmlformats.org/officeDocument/2006/relationships/tags" Target="../tags/tag88.xml"/><Relationship Id="rId10" Type="http://schemas.openxmlformats.org/officeDocument/2006/relationships/image" Target="../media/image65.png"/><Relationship Id="rId4" Type="http://schemas.openxmlformats.org/officeDocument/2006/relationships/tags" Target="../tags/tag87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92.xml"/><Relationship Id="rId7" Type="http://schemas.openxmlformats.org/officeDocument/2006/relationships/image" Target="../media/image70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93.xml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96.xml"/><Relationship Id="rId7" Type="http://schemas.openxmlformats.org/officeDocument/2006/relationships/image" Target="../media/image7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4" Type="http://schemas.openxmlformats.org/officeDocument/2006/relationships/tags" Target="../tags/tag97.xml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00.xml"/><Relationship Id="rId7" Type="http://schemas.openxmlformats.org/officeDocument/2006/relationships/image" Target="../media/image7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101.xml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image" Target="../media/image14.png"/><Relationship Id="rId26" Type="http://schemas.openxmlformats.org/officeDocument/2006/relationships/image" Target="../media/image82.png"/><Relationship Id="rId3" Type="http://schemas.openxmlformats.org/officeDocument/2006/relationships/tags" Target="../tags/tag104.xml"/><Relationship Id="rId21" Type="http://schemas.openxmlformats.org/officeDocument/2006/relationships/image" Target="../media/image17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tags" Target="../tags/tag103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16.png"/><Relationship Id="rId29" Type="http://schemas.openxmlformats.org/officeDocument/2006/relationships/image" Target="../media/image72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20.png"/><Relationship Id="rId5" Type="http://schemas.openxmlformats.org/officeDocument/2006/relationships/tags" Target="../tags/tag10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.png"/><Relationship Id="rId28" Type="http://schemas.openxmlformats.org/officeDocument/2006/relationships/image" Target="../media/image83.png"/><Relationship Id="rId10" Type="http://schemas.openxmlformats.org/officeDocument/2006/relationships/tags" Target="../tags/tag111.xml"/><Relationship Id="rId19" Type="http://schemas.openxmlformats.org/officeDocument/2006/relationships/image" Target="../media/image1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18.png"/><Relationship Id="rId27" Type="http://schemas.openxmlformats.org/officeDocument/2006/relationships/image" Target="../media/image12.png"/><Relationship Id="rId30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tags" Target="../tags/tag117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84.png"/><Relationship Id="rId5" Type="http://schemas.openxmlformats.org/officeDocument/2006/relationships/tags" Target="../tags/tag120.xml"/><Relationship Id="rId15" Type="http://schemas.openxmlformats.org/officeDocument/2006/relationships/image" Target="../media/image88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92.png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5.png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tags" Target="../tags/tag16.xml"/><Relationship Id="rId21" Type="http://schemas.openxmlformats.org/officeDocument/2006/relationships/image" Target="../media/image17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0.png"/><Relationship Id="rId5" Type="http://schemas.openxmlformats.org/officeDocument/2006/relationships/tags" Target="../tags/tag18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tags" Target="../tags/tag23.xml"/><Relationship Id="rId19" Type="http://schemas.openxmlformats.org/officeDocument/2006/relationships/image" Target="../media/image15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5.png"/><Relationship Id="rId26" Type="http://schemas.openxmlformats.org/officeDocument/2006/relationships/image" Target="../media/image25.png"/><Relationship Id="rId3" Type="http://schemas.openxmlformats.org/officeDocument/2006/relationships/tags" Target="../tags/tag29.xml"/><Relationship Id="rId21" Type="http://schemas.openxmlformats.org/officeDocument/2006/relationships/image" Target="../media/image18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tags" Target="../tags/tag28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21.png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27.png"/><Relationship Id="rId10" Type="http://schemas.openxmlformats.org/officeDocument/2006/relationships/tags" Target="../tags/tag36.xml"/><Relationship Id="rId19" Type="http://schemas.openxmlformats.org/officeDocument/2006/relationships/image" Target="../media/image16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19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3.xml"/><Relationship Id="rId7" Type="http://schemas.openxmlformats.org/officeDocument/2006/relationships/image" Target="../media/image2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45.xml"/><Relationship Id="rId10" Type="http://schemas.openxmlformats.org/officeDocument/2006/relationships/image" Target="../media/image32.png"/><Relationship Id="rId4" Type="http://schemas.openxmlformats.org/officeDocument/2006/relationships/tags" Target="../tags/tag44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36.png"/><Relationship Id="rId26" Type="http://schemas.openxmlformats.org/officeDocument/2006/relationships/image" Target="../media/image43.png"/><Relationship Id="rId3" Type="http://schemas.openxmlformats.org/officeDocument/2006/relationships/tags" Target="../tags/tag48.xml"/><Relationship Id="rId21" Type="http://schemas.openxmlformats.org/officeDocument/2006/relationships/image" Target="../media/image39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35.png"/><Relationship Id="rId25" Type="http://schemas.openxmlformats.org/officeDocument/2006/relationships/image" Target="../media/image42.png"/><Relationship Id="rId2" Type="http://schemas.openxmlformats.org/officeDocument/2006/relationships/tags" Target="../tags/tag4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15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1.png"/><Relationship Id="rId28" Type="http://schemas.openxmlformats.org/officeDocument/2006/relationships/image" Target="../media/image44.png"/><Relationship Id="rId10" Type="http://schemas.openxmlformats.org/officeDocument/2006/relationships/tags" Target="../tags/tag55.xml"/><Relationship Id="rId19" Type="http://schemas.openxmlformats.org/officeDocument/2006/relationships/image" Target="../media/image37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40.png"/><Relationship Id="rId27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46.png"/><Relationship Id="rId39" Type="http://schemas.openxmlformats.org/officeDocument/2006/relationships/image" Target="../media/image56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45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5.png"/><Relationship Id="rId41" Type="http://schemas.openxmlformats.org/officeDocument/2006/relationships/image" Target="../media/image5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4.png"/><Relationship Id="rId36" Type="http://schemas.openxmlformats.org/officeDocument/2006/relationships/image" Target="../media/image53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48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3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664" y="-191200"/>
            <a:ext cx="9108504" cy="157789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/>
              <a:t>Quantum Error </a:t>
            </a:r>
            <a:r>
              <a:rPr lang="pl-PL" sz="3600" dirty="0" err="1" smtClean="0"/>
              <a:t>Correction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3600" dirty="0" smtClean="0"/>
              <a:t>in </a:t>
            </a:r>
            <a:r>
              <a:rPr lang="pl-PL" sz="3600" dirty="0" err="1" smtClean="0"/>
              <a:t>multi-parameter</a:t>
            </a:r>
            <a:r>
              <a:rPr lang="pl-PL" sz="3600" dirty="0" smtClean="0"/>
              <a:t> quantum </a:t>
            </a:r>
            <a:r>
              <a:rPr lang="pl-PL" sz="3600" dirty="0" err="1" smtClean="0"/>
              <a:t>metrology</a:t>
            </a:r>
            <a:endParaRPr lang="en-US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5599415" cy="4987714"/>
          </a:xfrm>
          <a:prstGeom prst="rect">
            <a:avLst/>
          </a:prstGeom>
        </p:spPr>
      </p:pic>
      <p:sp>
        <p:nvSpPr>
          <p:cNvPr id="4" name="Tytuł 2"/>
          <p:cNvSpPr txBox="1">
            <a:spLocks/>
          </p:cNvSpPr>
          <p:nvPr/>
        </p:nvSpPr>
        <p:spPr>
          <a:xfrm>
            <a:off x="895415" y="4869321"/>
            <a:ext cx="4392488" cy="360040"/>
          </a:xfrm>
          <a:prstGeom prst="rect">
            <a:avLst/>
          </a:prstGeom>
          <a:solidFill>
            <a:srgbClr val="F4DEC6"/>
          </a:solidFill>
          <a:ln>
            <a:noFill/>
          </a:ln>
        </p:spPr>
        <p:txBody>
          <a:bodyPr vert="horz" anchor="b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pl-P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pl-P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5209517"/>
            <a:ext cx="4392488" cy="584775"/>
          </a:xfrm>
          <a:prstGeom prst="rect">
            <a:avLst/>
          </a:prstGeom>
          <a:solidFill>
            <a:srgbClr val="F3DDC6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Featuring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Rafal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Demkowicz-Dobrzański</a:t>
            </a:r>
          </a:p>
          <a:p>
            <a:pPr algn="r"/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University of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323528" y="6184466"/>
            <a:ext cx="4392488" cy="360040"/>
          </a:xfrm>
          <a:prstGeom prst="rect">
            <a:avLst/>
          </a:prstGeom>
          <a:solidFill>
            <a:srgbClr val="F4DEC6"/>
          </a:solidFill>
          <a:ln>
            <a:noFill/>
          </a:ln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l-PL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pl-PL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Boulat</a:t>
            </a:r>
            <a:r>
              <a:rPr lang="pl-PL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</a:t>
            </a:r>
            <a:endPara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0846" y="-173162"/>
            <a:ext cx="90010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Mo </a:t>
            </a:r>
            <a:r>
              <a:rPr lang="pl-PL" dirty="0" err="1" smtClean="0"/>
              <a:t>parameters</a:t>
            </a:r>
            <a:r>
              <a:rPr lang="pl-PL" dirty="0" smtClean="0"/>
              <a:t>, </a:t>
            </a:r>
            <a:r>
              <a:rPr lang="pl-PL" dirty="0" err="1" smtClean="0"/>
              <a:t>mo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…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" y="885889"/>
            <a:ext cx="6819632" cy="865017"/>
          </a:xfrm>
          <a:prstGeom prst="rect">
            <a:avLst/>
          </a:prstGeom>
          <a:noFill/>
          <a:ln/>
          <a:effectLst/>
        </p:spPr>
      </p:pic>
      <p:sp>
        <p:nvSpPr>
          <p:cNvPr id="9" name="pole tekstowe 8"/>
          <p:cNvSpPr txBox="1"/>
          <p:nvPr/>
        </p:nvSpPr>
        <p:spPr>
          <a:xfrm>
            <a:off x="191387" y="1803503"/>
            <a:ext cx="854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Different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parameters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lead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incompatible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protocols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pl-PL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32636" y="621632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Ragy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Jarzyna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Physical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A 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052108 (2016)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Szczykulska, T. Baumgratz, </a:t>
            </a:r>
            <a:r>
              <a:rPr lang="sv-SE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v-SE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Datta</a:t>
            </a:r>
            <a:r>
              <a:rPr lang="pl-PL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Advances in Physics: X (2016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1600" dirty="0"/>
          </a:p>
        </p:txBody>
      </p:sp>
      <p:grpSp>
        <p:nvGrpSpPr>
          <p:cNvPr id="6" name="Grupa 5"/>
          <p:cNvGrpSpPr/>
          <p:nvPr/>
        </p:nvGrpSpPr>
        <p:grpSpPr>
          <a:xfrm>
            <a:off x="490795" y="2339189"/>
            <a:ext cx="8015396" cy="2026346"/>
            <a:chOff x="490795" y="2339189"/>
            <a:chExt cx="8015396" cy="2026346"/>
          </a:xfrm>
        </p:grpSpPr>
        <p:sp>
          <p:nvSpPr>
            <p:cNvPr id="15" name="Prostokąt 14"/>
            <p:cNvSpPr/>
            <p:nvPr/>
          </p:nvSpPr>
          <p:spPr>
            <a:xfrm>
              <a:off x="490795" y="2339189"/>
              <a:ext cx="8015396" cy="2026346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42880" y="2390961"/>
              <a:ext cx="5941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Multi-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Quantum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Obraz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75" y="3175668"/>
              <a:ext cx="2692857" cy="4666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Obraz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924" y="2939123"/>
              <a:ext cx="3439668" cy="6506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Obraz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135" y="3715442"/>
              <a:ext cx="2445714" cy="5300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9" name="pole tekstowe 38"/>
            <p:cNvSpPr txBox="1"/>
            <p:nvPr/>
          </p:nvSpPr>
          <p:spPr>
            <a:xfrm>
              <a:off x="2303858" y="3783777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QFI matrix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90795" y="4541160"/>
            <a:ext cx="8015396" cy="1555071"/>
            <a:chOff x="490795" y="4541160"/>
            <a:chExt cx="8015396" cy="1555071"/>
          </a:xfrm>
        </p:grpSpPr>
        <p:sp>
          <p:nvSpPr>
            <p:cNvPr id="29" name="Prostokąt 28"/>
            <p:cNvSpPr/>
            <p:nvPr/>
          </p:nvSpPr>
          <p:spPr>
            <a:xfrm>
              <a:off x="490795" y="4541160"/>
              <a:ext cx="8015396" cy="1555071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1" y="5284426"/>
              <a:ext cx="803714" cy="23843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pole tekstowe 33"/>
            <p:cNvSpPr txBox="1"/>
            <p:nvPr/>
          </p:nvSpPr>
          <p:spPr>
            <a:xfrm>
              <a:off x="2621496" y="5138838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matrix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698797"/>
              <a:ext cx="6153874" cy="6238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0" name="pole tekstowe 39"/>
            <p:cNvSpPr txBox="1"/>
            <p:nvPr/>
          </p:nvSpPr>
          <p:spPr>
            <a:xfrm>
              <a:off x="805883" y="5595816"/>
              <a:ext cx="7513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otential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incompatibility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optimal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measurements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ignored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7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395536" y="2780928"/>
            <a:ext cx="8604217" cy="273630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0843" y="253914"/>
            <a:ext cx="9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Achievability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Heisenberg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multiparameter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61" y="1665950"/>
            <a:ext cx="6817164" cy="864556"/>
          </a:xfrm>
          <a:prstGeom prst="rect">
            <a:avLst/>
          </a:prstGeom>
          <a:noFill/>
          <a:ln/>
          <a:effectLst/>
        </p:spPr>
      </p:pic>
      <p:sp>
        <p:nvSpPr>
          <p:cNvPr id="5" name="Prostokąt 4"/>
          <p:cNvSpPr/>
          <p:nvPr/>
        </p:nvSpPr>
        <p:spPr>
          <a:xfrm>
            <a:off x="3635896" y="6514832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Górecki, S.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Jiang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arXiv:1901.00896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96135"/>
            <a:ext cx="2500694" cy="786494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/>
          <p:cNvSpPr txBox="1"/>
          <p:nvPr/>
        </p:nvSpPr>
        <p:spPr>
          <a:xfrm>
            <a:off x="781814" y="4730656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83" y="4713442"/>
            <a:ext cx="2399401" cy="463660"/>
          </a:xfrm>
          <a:prstGeom prst="rect">
            <a:avLst/>
          </a:prstGeom>
          <a:noFill/>
          <a:ln/>
          <a:effectLst/>
        </p:spPr>
      </p:pic>
      <p:sp>
        <p:nvSpPr>
          <p:cNvPr id="12" name="pole tekstowe 11"/>
          <p:cNvSpPr txBox="1"/>
          <p:nvPr/>
        </p:nvSpPr>
        <p:spPr>
          <a:xfrm>
            <a:off x="5436096" y="4715437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independent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" y="3951960"/>
            <a:ext cx="7287143" cy="35285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049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51520" y="1394470"/>
            <a:ext cx="8640960" cy="1985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7837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Quantitatively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much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challenging</a:t>
            </a:r>
            <a:r>
              <a:rPr lang="pl-PL" dirty="0" smtClean="0"/>
              <a:t>…</a:t>
            </a:r>
            <a:endParaRPr lang="en-GB" dirty="0"/>
          </a:p>
        </p:txBody>
      </p:sp>
      <p:pic>
        <p:nvPicPr>
          <p:cNvPr id="22" name="Obraz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6" y="2020533"/>
            <a:ext cx="7144222" cy="632195"/>
          </a:xfrm>
          <a:prstGeom prst="rect">
            <a:avLst/>
          </a:prstGeom>
          <a:noFill/>
          <a:ln/>
          <a:effectLst/>
        </p:spPr>
      </p:pic>
      <p:sp>
        <p:nvSpPr>
          <p:cNvPr id="5" name="pole tekstowe 4"/>
          <p:cNvSpPr txBox="1"/>
          <p:nvPr/>
        </p:nvSpPr>
        <p:spPr>
          <a:xfrm>
            <a:off x="384473" y="1403648"/>
            <a:ext cx="751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multi-parameter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QFI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64" y="2871825"/>
            <a:ext cx="1923048" cy="263619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13606"/>
            <a:ext cx="2400000" cy="515048"/>
          </a:xfrm>
          <a:prstGeom prst="rect">
            <a:avLst/>
          </a:prstGeom>
          <a:noFill/>
          <a:ln/>
          <a:effectLst/>
        </p:spPr>
      </p:pic>
      <p:sp>
        <p:nvSpPr>
          <p:cNvPr id="14" name="Prostokąt 13"/>
          <p:cNvSpPr/>
          <p:nvPr/>
        </p:nvSpPr>
        <p:spPr>
          <a:xfrm>
            <a:off x="269734" y="3516851"/>
            <a:ext cx="8640960" cy="16446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8" name="Obraz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7" y="4509179"/>
            <a:ext cx="8398469" cy="658007"/>
          </a:xfrm>
          <a:prstGeom prst="rect">
            <a:avLst/>
          </a:prstGeom>
          <a:noFill/>
          <a:ln/>
          <a:effectLst/>
        </p:spPr>
      </p:pic>
      <p:sp>
        <p:nvSpPr>
          <p:cNvPr id="16" name="pole tekstowe 15"/>
          <p:cNvSpPr txBox="1"/>
          <p:nvPr/>
        </p:nvSpPr>
        <p:spPr>
          <a:xfrm>
            <a:off x="378421" y="3575103"/>
            <a:ext cx="7330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Holevo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Cramer-Rao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incompatibility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662112" y="6412899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Górecki, S.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Jiang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arXiv:1901.00896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69734" y="5423519"/>
            <a:ext cx="8640960" cy="89665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69734" y="5423519"/>
            <a:ext cx="862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semi-definte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error-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 animBg="1"/>
      <p:bldP spid="16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/>
          <p:cNvSpPr/>
          <p:nvPr/>
        </p:nvSpPr>
        <p:spPr>
          <a:xfrm>
            <a:off x="181868" y="4681510"/>
            <a:ext cx="8642247" cy="163425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5001741" y="1892511"/>
            <a:ext cx="444190" cy="8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2985517" y="1892511"/>
            <a:ext cx="504056" cy="8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1962" y="260648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: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qubits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sensing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components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magnetic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field with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anti-correlated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Z component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fluctuations</a:t>
            </a:r>
            <a:endParaRPr lang="en-GB" sz="2700" b="0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2843808" y="1964519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4860032" y="1964519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raz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4" y="2889413"/>
            <a:ext cx="4786237" cy="868363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81" y="3073270"/>
            <a:ext cx="3071552" cy="323634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1907704" y="3988637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achievability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endParaRPr lang="en-GB" sz="2400" dirty="0"/>
          </a:p>
        </p:txBody>
      </p:sp>
      <p:pic>
        <p:nvPicPr>
          <p:cNvPr id="33" name="Obraz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41" y="4794829"/>
            <a:ext cx="3233143" cy="577714"/>
          </a:xfrm>
          <a:prstGeom prst="rect">
            <a:avLst/>
          </a:prstGeom>
          <a:noFill/>
          <a:ln/>
          <a:effectLst/>
        </p:spPr>
      </p:pic>
      <p:sp>
        <p:nvSpPr>
          <p:cNvPr id="31" name="Prostokąt 30"/>
          <p:cNvSpPr/>
          <p:nvPr/>
        </p:nvSpPr>
        <p:spPr>
          <a:xfrm>
            <a:off x="304135" y="5541283"/>
            <a:ext cx="4671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error-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4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dirty="0"/>
          </a:p>
        </p:txBody>
      </p:sp>
      <p:sp>
        <p:nvSpPr>
          <p:cNvPr id="32" name="Prostokąt 31"/>
          <p:cNvSpPr/>
          <p:nvPr/>
        </p:nvSpPr>
        <p:spPr>
          <a:xfrm>
            <a:off x="198042" y="4766800"/>
            <a:ext cx="4803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optimally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/>
          </a:p>
        </p:txBody>
      </p:sp>
      <p:pic>
        <p:nvPicPr>
          <p:cNvPr id="36" name="Obraz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41" y="5626974"/>
            <a:ext cx="3531428" cy="57771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668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5" grpId="0" animBg="1"/>
      <p:bldP spid="26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0846" y="-173162"/>
            <a:ext cx="90010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Take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message</a:t>
            </a:r>
            <a:endParaRPr lang="en-GB" dirty="0"/>
          </a:p>
        </p:txBody>
      </p:sp>
      <p:grpSp>
        <p:nvGrpSpPr>
          <p:cNvPr id="47" name="Grupa 46"/>
          <p:cNvGrpSpPr/>
          <p:nvPr/>
        </p:nvGrpSpPr>
        <p:grpSpPr>
          <a:xfrm>
            <a:off x="2223421" y="984386"/>
            <a:ext cx="4350528" cy="1396741"/>
            <a:chOff x="270846" y="692696"/>
            <a:chExt cx="8214793" cy="2637367"/>
          </a:xfrm>
        </p:grpSpPr>
        <p:grpSp>
          <p:nvGrpSpPr>
            <p:cNvPr id="4" name="Grupa 3"/>
            <p:cNvGrpSpPr/>
            <p:nvPr/>
          </p:nvGrpSpPr>
          <p:grpSpPr>
            <a:xfrm>
              <a:off x="270846" y="692696"/>
              <a:ext cx="6531397" cy="2637367"/>
              <a:chOff x="539552" y="1362689"/>
              <a:chExt cx="6065968" cy="2376263"/>
            </a:xfrm>
          </p:grpSpPr>
          <p:grpSp>
            <p:nvGrpSpPr>
              <p:cNvPr id="5" name="Grupa 4"/>
              <p:cNvGrpSpPr/>
              <p:nvPr/>
            </p:nvGrpSpPr>
            <p:grpSpPr>
              <a:xfrm>
                <a:off x="539552" y="1362689"/>
                <a:ext cx="6065968" cy="2376263"/>
                <a:chOff x="1509678" y="1116238"/>
                <a:chExt cx="6065968" cy="2376263"/>
              </a:xfrm>
            </p:grpSpPr>
            <p:cxnSp>
              <p:nvCxnSpPr>
                <p:cNvPr id="8" name="Łącznik prosty 7"/>
                <p:cNvCxnSpPr/>
                <p:nvPr/>
              </p:nvCxnSpPr>
              <p:spPr>
                <a:xfrm>
                  <a:off x="6541766" y="209469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" name="Łącznik prosty 8"/>
                <p:cNvCxnSpPr/>
                <p:nvPr/>
              </p:nvCxnSpPr>
              <p:spPr>
                <a:xfrm>
                  <a:off x="6541766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3746162" y="209469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1" name="Łącznik prosty 10"/>
                <p:cNvCxnSpPr/>
                <p:nvPr/>
              </p:nvCxnSpPr>
              <p:spPr>
                <a:xfrm>
                  <a:off x="3746162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2" name="Łącznik prosty 11"/>
                <p:cNvCxnSpPr/>
                <p:nvPr/>
              </p:nvCxnSpPr>
              <p:spPr>
                <a:xfrm>
                  <a:off x="5143964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3" name="Łącznik prosty 12"/>
                <p:cNvCxnSpPr/>
                <p:nvPr/>
              </p:nvCxnSpPr>
              <p:spPr>
                <a:xfrm>
                  <a:off x="3047261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4" name="Prostokąt 13"/>
                <p:cNvSpPr/>
                <p:nvPr/>
              </p:nvSpPr>
              <p:spPr>
                <a:xfrm>
                  <a:off x="3326821" y="1256019"/>
                  <a:ext cx="629011" cy="216659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Łącznik prosty 14"/>
                <p:cNvCxnSpPr/>
                <p:nvPr/>
              </p:nvCxnSpPr>
              <p:spPr>
                <a:xfrm>
                  <a:off x="2068798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6" name="Łącznik prosty 15"/>
                <p:cNvCxnSpPr/>
                <p:nvPr/>
              </p:nvCxnSpPr>
              <p:spPr>
                <a:xfrm>
                  <a:off x="4375173" y="2444150"/>
                  <a:ext cx="48923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17" name="Obraz 16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1615" y="2094699"/>
                  <a:ext cx="944762" cy="251429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8" name="Łącznik prosty 17"/>
                <p:cNvCxnSpPr/>
                <p:nvPr/>
              </p:nvCxnSpPr>
              <p:spPr>
                <a:xfrm>
                  <a:off x="5912754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pic>
              <p:nvPicPr>
                <p:cNvPr id="19" name="Picture 3 1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859129" y="1116238"/>
                  <a:ext cx="363403" cy="23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Obraz 19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 bwMode="auto">
                <a:xfrm>
                  <a:off x="1509678" y="2234480"/>
                  <a:ext cx="388604" cy="30521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1" name="Obraz 20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789" y="2185861"/>
                  <a:ext cx="246857" cy="16609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2" name="Obraz 21" descr="TP_tmp.emf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 bwMode="auto">
                <a:xfrm>
                  <a:off x="3481113" y="2164589"/>
                  <a:ext cx="261226" cy="290832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cxnSp>
              <p:nvCxnSpPr>
                <p:cNvPr id="23" name="Łącznik prosty 22"/>
                <p:cNvCxnSpPr/>
                <p:nvPr/>
              </p:nvCxnSpPr>
              <p:spPr>
                <a:xfrm>
                  <a:off x="2208579" y="2094699"/>
                  <a:ext cx="97846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24" name="Prostokąt 23"/>
                <p:cNvSpPr/>
                <p:nvPr/>
              </p:nvSpPr>
              <p:spPr>
                <a:xfrm>
                  <a:off x="6192316" y="1256019"/>
                  <a:ext cx="629011" cy="216659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" name="Łącznik prosty 24"/>
                <p:cNvCxnSpPr/>
                <p:nvPr/>
              </p:nvCxnSpPr>
              <p:spPr>
                <a:xfrm>
                  <a:off x="5143964" y="2094699"/>
                  <a:ext cx="97846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6" name="Łącznik prosty 25"/>
                <p:cNvCxnSpPr/>
                <p:nvPr/>
              </p:nvCxnSpPr>
              <p:spPr>
                <a:xfrm>
                  <a:off x="2697810" y="2444150"/>
                  <a:ext cx="0" cy="489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cxnSp>
              <p:nvCxnSpPr>
                <p:cNvPr id="27" name="Łącznik prosty 26"/>
                <p:cNvCxnSpPr/>
                <p:nvPr/>
              </p:nvCxnSpPr>
              <p:spPr>
                <a:xfrm>
                  <a:off x="5633194" y="2444150"/>
                  <a:ext cx="0" cy="489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28" name="Obraz 27" descr="TP_tmp.emf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2" cstate="print"/>
                <a:stretch>
                  <a:fillRect/>
                </a:stretch>
              </p:blipFill>
              <p:spPr bwMode="auto">
                <a:xfrm>
                  <a:off x="6358428" y="2164589"/>
                  <a:ext cx="377366" cy="290416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29" name="Picture 3 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961106" y="1116238"/>
                  <a:ext cx="363403" cy="23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Obraz 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45" t="-10759" r="-8233" b="-10453"/>
              <a:stretch/>
            </p:blipFill>
            <p:spPr>
              <a:xfrm>
                <a:off x="1452250" y="1442274"/>
                <a:ext cx="612000" cy="612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7" name="Obraz 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45" t="-10759" r="-8233" b="-10453"/>
              <a:stretch/>
            </p:blipFill>
            <p:spPr>
              <a:xfrm>
                <a:off x="4400519" y="1511410"/>
                <a:ext cx="612000" cy="612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sp>
          <p:nvSpPr>
            <p:cNvPr id="30" name="Schemat blokowy: opóźnienie 29"/>
            <p:cNvSpPr/>
            <p:nvPr/>
          </p:nvSpPr>
          <p:spPr>
            <a:xfrm>
              <a:off x="6945953" y="932438"/>
              <a:ext cx="534123" cy="2298439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7031107" y="1836900"/>
              <a:ext cx="363813" cy="3638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Obraz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263" y="1856240"/>
              <a:ext cx="686376" cy="40936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9" name="Obraz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1" y="2692340"/>
            <a:ext cx="6540944" cy="725058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9" y="2870257"/>
            <a:ext cx="1134517" cy="360170"/>
          </a:xfrm>
          <a:prstGeom prst="rect">
            <a:avLst/>
          </a:prstGeom>
          <a:noFill/>
          <a:ln/>
          <a:effectLst/>
        </p:spPr>
      </p:pic>
      <p:sp>
        <p:nvSpPr>
          <p:cNvPr id="37" name="Prostokąt 36"/>
          <p:cNvSpPr/>
          <p:nvPr/>
        </p:nvSpPr>
        <p:spPr>
          <a:xfrm>
            <a:off x="270846" y="3559671"/>
            <a:ext cx="8604217" cy="238960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4" name="Obraz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4" y="3721724"/>
            <a:ext cx="2501901" cy="705611"/>
          </a:xfrm>
          <a:prstGeom prst="rect">
            <a:avLst/>
          </a:prstGeom>
          <a:noFill/>
          <a:ln/>
          <a:effectLst/>
        </p:spPr>
      </p:pic>
      <p:pic>
        <p:nvPicPr>
          <p:cNvPr id="2" name="Obraz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92" y="3855196"/>
            <a:ext cx="2088952" cy="391809"/>
          </a:xfrm>
          <a:prstGeom prst="rect">
            <a:avLst/>
          </a:prstGeom>
          <a:noFill/>
          <a:ln/>
          <a:effectLst/>
        </p:spPr>
      </p:pic>
      <p:sp>
        <p:nvSpPr>
          <p:cNvPr id="41" name="pole tekstowe 40"/>
          <p:cNvSpPr txBox="1"/>
          <p:nvPr/>
        </p:nvSpPr>
        <p:spPr>
          <a:xfrm>
            <a:off x="6769727" y="3578083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raz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0" y="4731058"/>
            <a:ext cx="7287143" cy="352857"/>
          </a:xfrm>
          <a:prstGeom prst="rect">
            <a:avLst/>
          </a:prstGeom>
          <a:noFill/>
          <a:ln/>
          <a:effectLst/>
        </p:spPr>
      </p:pic>
      <p:sp>
        <p:nvSpPr>
          <p:cNvPr id="45" name="pole tekstowe 44"/>
          <p:cNvSpPr txBox="1"/>
          <p:nvPr/>
        </p:nvSpPr>
        <p:spPr>
          <a:xfrm>
            <a:off x="374175" y="5330206"/>
            <a:ext cx="832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via 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semi-definite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3662112" y="6412899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Górecki, S.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Jiang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arXiv:1901.00896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3772439" y="3806926"/>
            <a:ext cx="46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75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More</a:t>
            </a:r>
            <a:r>
              <a:rPr lang="pl-PL" b="1" dirty="0" smtClean="0"/>
              <a:t> quantum </a:t>
            </a:r>
            <a:r>
              <a:rPr lang="pl-PL" b="1" dirty="0" err="1" smtClean="0"/>
              <a:t>metrology</a:t>
            </a:r>
            <a:r>
              <a:rPr lang="en-GB" b="1" dirty="0" smtClean="0"/>
              <a:t>…</a:t>
            </a:r>
            <a:endParaRPr lang="en-GB" b="1" dirty="0"/>
          </a:p>
        </p:txBody>
      </p:sp>
      <p:grpSp>
        <p:nvGrpSpPr>
          <p:cNvPr id="39" name="Grupa 38"/>
          <p:cNvGrpSpPr/>
          <p:nvPr/>
        </p:nvGrpSpPr>
        <p:grpSpPr>
          <a:xfrm>
            <a:off x="98769" y="2643829"/>
            <a:ext cx="4953331" cy="2747941"/>
            <a:chOff x="74766" y="3055837"/>
            <a:chExt cx="4953331" cy="2747941"/>
          </a:xfrm>
        </p:grpSpPr>
        <p:sp>
          <p:nvSpPr>
            <p:cNvPr id="31" name="Prostokąt 30"/>
            <p:cNvSpPr/>
            <p:nvPr/>
          </p:nvSpPr>
          <p:spPr>
            <a:xfrm>
              <a:off x="74766" y="3055837"/>
              <a:ext cx="4359810" cy="27479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9" name="Grupa 98"/>
            <p:cNvGrpSpPr/>
            <p:nvPr/>
          </p:nvGrpSpPr>
          <p:grpSpPr>
            <a:xfrm>
              <a:off x="223380" y="3153963"/>
              <a:ext cx="4804717" cy="2489863"/>
              <a:chOff x="3456640" y="1196404"/>
              <a:chExt cx="4804717" cy="2489863"/>
            </a:xfrm>
          </p:grpSpPr>
          <p:pic>
            <p:nvPicPr>
              <p:cNvPr id="87" name="Obraz 86"/>
              <p:cNvPicPr>
                <a:picLocks noChangeAspect="1"/>
              </p:cNvPicPr>
              <p:nvPr/>
            </p:nvPicPr>
            <p:blipFill rotWithShape="1">
              <a:blip r:embed="rId11"/>
              <a:srcRect l="1267" t="1098" r="2312" b="-1098"/>
              <a:stretch/>
            </p:blipFill>
            <p:spPr>
              <a:xfrm>
                <a:off x="4022390" y="1574475"/>
                <a:ext cx="3201991" cy="1650127"/>
              </a:xfrm>
              <a:prstGeom prst="rect">
                <a:avLst/>
              </a:prstGeom>
            </p:spPr>
          </p:pic>
          <p:sp>
            <p:nvSpPr>
              <p:cNvPr id="90" name="pole tekstowe 89"/>
              <p:cNvSpPr txBox="1"/>
              <p:nvPr/>
            </p:nvSpPr>
            <p:spPr>
              <a:xfrm>
                <a:off x="3471960" y="1196404"/>
                <a:ext cx="4789397" cy="314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err="1" smtClean="0"/>
                  <a:t>Atomic</a:t>
                </a:r>
                <a:r>
                  <a:rPr lang="pl-PL" sz="1400" b="1" dirty="0" smtClean="0"/>
                  <a:t> </a:t>
                </a:r>
                <a:r>
                  <a:rPr lang="pl-PL" sz="1400" b="1" dirty="0" err="1" smtClean="0"/>
                  <a:t>clocks</a:t>
                </a:r>
                <a:r>
                  <a:rPr lang="pl-PL" sz="1400" b="1" dirty="0" smtClean="0"/>
                  <a:t>  - the Quantum Allan </a:t>
                </a:r>
                <a:r>
                  <a:rPr lang="pl-PL" sz="1400" b="1" dirty="0" err="1" smtClean="0"/>
                  <a:t>Variance</a:t>
                </a:r>
                <a:endParaRPr lang="en-GB" sz="1400" b="1" dirty="0"/>
              </a:p>
            </p:txBody>
          </p:sp>
          <p:sp>
            <p:nvSpPr>
              <p:cNvPr id="94" name="Prostokąt 93"/>
              <p:cNvSpPr/>
              <p:nvPr/>
            </p:nvSpPr>
            <p:spPr>
              <a:xfrm>
                <a:off x="3456640" y="3224602"/>
                <a:ext cx="43061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K. </a:t>
                </a:r>
                <a:r>
                  <a:rPr lang="pl-PL" sz="1200" dirty="0" err="1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Macieszczak</a:t>
                </a:r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M. </a:t>
                </a:r>
                <a:r>
                  <a:rPr lang="pl-PL" sz="1200" dirty="0" err="1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Fraas</a:t>
                </a:r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RDD</a:t>
                </a:r>
                <a:r>
                  <a:rPr lang="pl-PL" sz="1200" kern="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:r>
                  <a:rPr lang="en-US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New J. Phys. 16, 113002 (2014) </a:t>
                </a:r>
                <a:endParaRPr lang="pl-PL" sz="12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0"/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K. </a:t>
                </a:r>
                <a:r>
                  <a:rPr lang="pl-PL" sz="1200" dirty="0" err="1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Chabuda</a:t>
                </a:r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I. </a:t>
                </a:r>
                <a:r>
                  <a:rPr lang="pl-PL" sz="1200" dirty="0" err="1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Leroux</a:t>
                </a:r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RDD,  New J. </a:t>
                </a:r>
                <a:r>
                  <a:rPr lang="pl-PL" sz="1200" dirty="0" err="1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Phys</a:t>
                </a:r>
                <a:r>
                  <a:rPr lang="pl-PL" sz="1200" dirty="0">
                    <a:solidFill>
                      <a:prstClr val="black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. 18, 083035 (2016)</a:t>
                </a:r>
              </a:p>
            </p:txBody>
          </p:sp>
        </p:grpSp>
      </p:grpSp>
      <p:grpSp>
        <p:nvGrpSpPr>
          <p:cNvPr id="40" name="Grupa 39"/>
          <p:cNvGrpSpPr/>
          <p:nvPr/>
        </p:nvGrpSpPr>
        <p:grpSpPr>
          <a:xfrm>
            <a:off x="4581710" y="3881015"/>
            <a:ext cx="4400473" cy="2500313"/>
            <a:chOff x="4581710" y="3881015"/>
            <a:chExt cx="4400473" cy="2500313"/>
          </a:xfrm>
        </p:grpSpPr>
        <p:sp>
          <p:nvSpPr>
            <p:cNvPr id="42" name="Prostokąt 41"/>
            <p:cNvSpPr/>
            <p:nvPr/>
          </p:nvSpPr>
          <p:spPr>
            <a:xfrm>
              <a:off x="4581710" y="3881015"/>
              <a:ext cx="4400473" cy="25003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Prostokąt 95"/>
            <p:cNvSpPr/>
            <p:nvPr/>
          </p:nvSpPr>
          <p:spPr>
            <a:xfrm>
              <a:off x="4782095" y="5680473"/>
              <a:ext cx="3576941" cy="461665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pl-PL" sz="12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M. Jarzyna, RDD, </a:t>
              </a:r>
              <a:r>
                <a:rPr lang="en-GB" sz="1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lang="en-GB" sz="1200" dirty="0">
                  <a:latin typeface="Times" panose="02020603050405020304" pitchFamily="18" charset="0"/>
                  <a:cs typeface="Times" panose="02020603050405020304" pitchFamily="18" charset="0"/>
                </a:rPr>
                <a:t>. Rev. Lett. 110, 240405 (2013</a:t>
              </a:r>
              <a:r>
                <a:rPr lang="en-GB" sz="1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lvl="0"/>
              <a:r>
                <a:rPr lang="pl-PL" sz="12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K.Chabuda</a:t>
              </a:r>
              <a:r>
                <a:rPr lang="pl-PL" sz="12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J. Dziarmaga, T. </a:t>
              </a:r>
              <a:r>
                <a:rPr lang="pl-PL" sz="12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Osborne</a:t>
              </a:r>
              <a:r>
                <a:rPr lang="pl-PL" sz="12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RDD, in </a:t>
              </a:r>
              <a:r>
                <a:rPr lang="pl-PL" sz="12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prep</a:t>
              </a:r>
              <a:r>
                <a:rPr lang="pl-PL" sz="12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373184" y="3967435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/>
                <a:t>Matrix Product Operator </a:t>
              </a:r>
              <a:r>
                <a:rPr lang="pl-PL" sz="1400" b="1" dirty="0" err="1"/>
                <a:t>Formalism</a:t>
              </a:r>
              <a:endParaRPr lang="en-GB" sz="1400" b="1" dirty="0"/>
            </a:p>
          </p:txBody>
        </p:sp>
        <p:pic>
          <p:nvPicPr>
            <p:cNvPr id="33" name="Obraz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40618" y="4349764"/>
              <a:ext cx="3742243" cy="1177120"/>
            </a:xfrm>
            <a:prstGeom prst="rect">
              <a:avLst/>
            </a:prstGeom>
          </p:spPr>
        </p:pic>
      </p:grpSp>
      <p:grpSp>
        <p:nvGrpSpPr>
          <p:cNvPr id="46" name="Grupa 45"/>
          <p:cNvGrpSpPr/>
          <p:nvPr/>
        </p:nvGrpSpPr>
        <p:grpSpPr>
          <a:xfrm>
            <a:off x="4528064" y="1002943"/>
            <a:ext cx="4692736" cy="2866366"/>
            <a:chOff x="4528064" y="1002943"/>
            <a:chExt cx="4692736" cy="2866366"/>
          </a:xfrm>
        </p:grpSpPr>
        <p:grpSp>
          <p:nvGrpSpPr>
            <p:cNvPr id="38" name="Grupa 37"/>
            <p:cNvGrpSpPr/>
            <p:nvPr/>
          </p:nvGrpSpPr>
          <p:grpSpPr>
            <a:xfrm>
              <a:off x="4581710" y="1002943"/>
              <a:ext cx="4639090" cy="2866366"/>
              <a:chOff x="4581710" y="1002943"/>
              <a:chExt cx="4639090" cy="2866366"/>
            </a:xfrm>
          </p:grpSpPr>
          <p:sp>
            <p:nvSpPr>
              <p:cNvPr id="47" name="Prostokąt 46"/>
              <p:cNvSpPr/>
              <p:nvPr/>
            </p:nvSpPr>
            <p:spPr>
              <a:xfrm>
                <a:off x="4581710" y="1002943"/>
                <a:ext cx="4400473" cy="2747941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Prostokąt 35"/>
              <p:cNvSpPr/>
              <p:nvPr/>
            </p:nvSpPr>
            <p:spPr>
              <a:xfrm>
                <a:off x="4648800" y="322297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  <a:t>RDD, J. </a:t>
                </a:r>
                <a:r>
                  <a:rPr lang="en-GB" sz="12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Czajkowski</a:t>
                </a:r>
                <a: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  <a:t>, P. </a:t>
                </a:r>
                <a:r>
                  <a:rPr lang="en-GB" sz="12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Sekatski</a:t>
                </a:r>
                <a: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  <a:t>,, Phys. Rev. X  7, 041009 (2017)</a:t>
                </a:r>
              </a:p>
              <a:p>
                <a:r>
                  <a:rPr lang="en-GB" sz="12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J.Czajkowski</a:t>
                </a:r>
                <a: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  <a:t>, K. </a:t>
                </a:r>
                <a:r>
                  <a:rPr lang="en-GB" sz="12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Pawłowski</a:t>
                </a:r>
                <a: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  <a:t>, RDD, </a:t>
                </a:r>
                <a:r>
                  <a:rPr lang="pl-PL" sz="12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New. J. </a:t>
                </a:r>
                <a:r>
                  <a:rPr lang="pl-PL" sz="120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Phys</a:t>
                </a:r>
                <a:r>
                  <a:rPr lang="pl-PL" sz="12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,  (2019)</a:t>
                </a:r>
                <a: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  <a:t/>
                </a:r>
                <a:br>
                  <a:rPr lang="en-GB" sz="120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endParaRPr lang="en-GB" sz="12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105" name="Grupa 104"/>
              <p:cNvGrpSpPr/>
              <p:nvPr/>
            </p:nvGrpSpPr>
            <p:grpSpPr>
              <a:xfrm>
                <a:off x="4900923" y="1563371"/>
                <a:ext cx="1910817" cy="1525380"/>
                <a:chOff x="826729" y="2926631"/>
                <a:chExt cx="2788856" cy="2226306"/>
              </a:xfrm>
            </p:grpSpPr>
            <p:sp>
              <p:nvSpPr>
                <p:cNvPr id="106" name="Elipsa 105"/>
                <p:cNvSpPr/>
                <p:nvPr/>
              </p:nvSpPr>
              <p:spPr>
                <a:xfrm>
                  <a:off x="1555578" y="3451753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Elipsa 106"/>
                <p:cNvSpPr/>
                <p:nvPr/>
              </p:nvSpPr>
              <p:spPr>
                <a:xfrm>
                  <a:off x="1683703" y="396392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Elipsa 107"/>
                <p:cNvSpPr/>
                <p:nvPr/>
              </p:nvSpPr>
              <p:spPr>
                <a:xfrm>
                  <a:off x="2059634" y="3611551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Elipsa 108"/>
                <p:cNvSpPr/>
                <p:nvPr/>
              </p:nvSpPr>
              <p:spPr>
                <a:xfrm>
                  <a:off x="2210928" y="409455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Elipsa 109"/>
                <p:cNvSpPr/>
                <p:nvPr/>
              </p:nvSpPr>
              <p:spPr>
                <a:xfrm>
                  <a:off x="2635698" y="374790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Elipsa 110"/>
                <p:cNvSpPr/>
                <p:nvPr/>
              </p:nvSpPr>
              <p:spPr>
                <a:xfrm>
                  <a:off x="2102916" y="3249027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Elipsa 111"/>
                <p:cNvSpPr/>
                <p:nvPr/>
              </p:nvSpPr>
              <p:spPr>
                <a:xfrm>
                  <a:off x="2631741" y="3278307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Elipsa 112"/>
                <p:cNvSpPr/>
                <p:nvPr/>
              </p:nvSpPr>
              <p:spPr>
                <a:xfrm>
                  <a:off x="1099694" y="393198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Elipsa 113"/>
                <p:cNvSpPr/>
                <p:nvPr/>
              </p:nvSpPr>
              <p:spPr>
                <a:xfrm>
                  <a:off x="1451993" y="4470453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Elipsa 114"/>
                <p:cNvSpPr/>
                <p:nvPr/>
              </p:nvSpPr>
              <p:spPr>
                <a:xfrm>
                  <a:off x="1994904" y="4577553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Elipsa 115"/>
                <p:cNvSpPr/>
                <p:nvPr/>
              </p:nvSpPr>
              <p:spPr>
                <a:xfrm>
                  <a:off x="2739753" y="4470453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Elipsa 116"/>
                <p:cNvSpPr/>
                <p:nvPr/>
              </p:nvSpPr>
              <p:spPr>
                <a:xfrm>
                  <a:off x="3267879" y="414787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Elipsa 117"/>
                <p:cNvSpPr/>
                <p:nvPr/>
              </p:nvSpPr>
              <p:spPr>
                <a:xfrm>
                  <a:off x="3118942" y="3566613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Elipsa 118"/>
                <p:cNvSpPr/>
                <p:nvPr/>
              </p:nvSpPr>
              <p:spPr>
                <a:xfrm>
                  <a:off x="1081022" y="3395527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Elipsa 119"/>
                <p:cNvSpPr/>
                <p:nvPr/>
              </p:nvSpPr>
              <p:spPr>
                <a:xfrm>
                  <a:off x="1721235" y="310756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Elipsa 120"/>
                <p:cNvSpPr/>
                <p:nvPr/>
              </p:nvSpPr>
              <p:spPr>
                <a:xfrm>
                  <a:off x="2522129" y="3963928"/>
                  <a:ext cx="1093456" cy="82434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2" name="Obraz 121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5225" y="4945797"/>
                  <a:ext cx="582760" cy="188777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123" name="Elipsa 122"/>
                <p:cNvSpPr/>
                <p:nvPr/>
              </p:nvSpPr>
              <p:spPr>
                <a:xfrm>
                  <a:off x="826729" y="2926631"/>
                  <a:ext cx="1224137" cy="929285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4" name="Obraz 123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1633" y="4117522"/>
                  <a:ext cx="280645" cy="258577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25" name="Obraz 124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3465" y="3107814"/>
                  <a:ext cx="306754" cy="215772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26" name="Obraz 125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3131" y="4966835"/>
                  <a:ext cx="526265" cy="186102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128" name="Obraz 12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8170" y="2394561"/>
                <a:ext cx="1405714" cy="2800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29" name="Obraz 12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6846" y="1938603"/>
                <a:ext cx="891429" cy="177143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49" name="Prostokąt 48"/>
            <p:cNvSpPr/>
            <p:nvPr/>
          </p:nvSpPr>
          <p:spPr>
            <a:xfrm>
              <a:off x="4528064" y="1121368"/>
              <a:ext cx="45239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/>
                <a:t>Quantum </a:t>
              </a:r>
              <a:r>
                <a:rPr lang="pl-PL" sz="1400" b="1" dirty="0" err="1" smtClean="0"/>
                <a:t>metrology</a:t>
              </a:r>
              <a:r>
                <a:rPr lang="pl-PL" sz="1400" b="1" dirty="0" smtClean="0"/>
                <a:t> with </a:t>
              </a:r>
              <a:r>
                <a:rPr lang="pl-PL" sz="1400" b="1" dirty="0" err="1" smtClean="0"/>
                <a:t>many</a:t>
              </a:r>
              <a:r>
                <a:rPr lang="pl-PL" sz="1400" b="1" dirty="0" smtClean="0"/>
                <a:t> body  </a:t>
              </a:r>
              <a:r>
                <a:rPr lang="pl-PL" sz="1400" b="1" dirty="0" err="1" smtClean="0"/>
                <a:t>interactions</a:t>
              </a:r>
              <a:endParaRPr lang="en-GB" sz="1400" b="1" dirty="0"/>
            </a:p>
          </p:txBody>
        </p:sp>
      </p:grpSp>
      <p:sp>
        <p:nvSpPr>
          <p:cNvPr id="139" name="Prostokąt 138"/>
          <p:cNvSpPr/>
          <p:nvPr/>
        </p:nvSpPr>
        <p:spPr>
          <a:xfrm>
            <a:off x="98769" y="1038562"/>
            <a:ext cx="4359810" cy="1383536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pole tekstowe 139"/>
          <p:cNvSpPr txBox="1"/>
          <p:nvPr/>
        </p:nvSpPr>
        <p:spPr>
          <a:xfrm>
            <a:off x="255228" y="1136431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/>
              <a:t>Pi-</a:t>
            </a:r>
            <a:r>
              <a:rPr lang="pl-PL" sz="1400" b="1" dirty="0" err="1" smtClean="0"/>
              <a:t>Corrected</a:t>
            </a:r>
            <a:r>
              <a:rPr lang="pl-PL" sz="1400" b="1" dirty="0" smtClean="0"/>
              <a:t> Heisenberg limit</a:t>
            </a:r>
            <a:endParaRPr lang="en-GB" sz="1400" b="1" dirty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0" y="1588246"/>
            <a:ext cx="1983184" cy="294797"/>
          </a:xfrm>
          <a:prstGeom prst="rect">
            <a:avLst/>
          </a:prstGeom>
          <a:noFill/>
          <a:ln/>
          <a:effectLst/>
        </p:spPr>
      </p:pic>
      <p:pic>
        <p:nvPicPr>
          <p:cNvPr id="8" name="Obraz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95" y="1627139"/>
            <a:ext cx="1666969" cy="259897"/>
          </a:xfrm>
          <a:prstGeom prst="rect">
            <a:avLst/>
          </a:prstGeom>
          <a:noFill/>
          <a:ln/>
          <a:effectLst/>
        </p:spPr>
      </p:pic>
      <p:sp>
        <p:nvSpPr>
          <p:cNvPr id="11" name="Prostokąt 10"/>
          <p:cNvSpPr/>
          <p:nvPr/>
        </p:nvSpPr>
        <p:spPr>
          <a:xfrm>
            <a:off x="154086" y="2078619"/>
            <a:ext cx="344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W. </a:t>
            </a:r>
            <a:r>
              <a:rPr lang="pl-PL" sz="12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Gorecki</a:t>
            </a:r>
            <a:r>
              <a: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D. </a:t>
            </a:r>
            <a:r>
              <a:rPr lang="pl-PL" sz="12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Berry</a:t>
            </a:r>
            <a:r>
              <a: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pl-PL" sz="12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Wiseman</a:t>
            </a:r>
            <a:r>
              <a: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RDD, in </a:t>
            </a:r>
            <a:r>
              <a:rPr lang="pl-PL" sz="12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prep</a:t>
            </a:r>
            <a:r>
              <a: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1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a 16"/>
          <p:cNvSpPr/>
          <p:nvPr/>
        </p:nvSpPr>
        <p:spPr>
          <a:xfrm>
            <a:off x="1187624" y="1340768"/>
            <a:ext cx="2520280" cy="252028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err="1" smtClean="0"/>
              <a:t>Frequency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estimation</a:t>
            </a:r>
            <a:r>
              <a:rPr lang="pl-PL" sz="3600" b="1" dirty="0" smtClean="0"/>
              <a:t> problem</a:t>
            </a:r>
            <a:endParaRPr lang="en-GB" sz="3600" b="1" dirty="0"/>
          </a:p>
        </p:txBody>
      </p:sp>
      <p:pic>
        <p:nvPicPr>
          <p:cNvPr id="21" name="Obraz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4" y="2488642"/>
            <a:ext cx="156488" cy="115280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2951122"/>
            <a:ext cx="241217" cy="255431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1885019"/>
            <a:ext cx="241721" cy="255910"/>
          </a:xfrm>
          <a:prstGeom prst="rect">
            <a:avLst/>
          </a:prstGeom>
          <a:noFill/>
          <a:ln/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1907704" y="3078597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1907704" y="2012734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628847" y="2175330"/>
            <a:ext cx="0" cy="7362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257838"/>
            <a:ext cx="2192257" cy="576844"/>
          </a:xfrm>
          <a:prstGeom prst="rect">
            <a:avLst/>
          </a:prstGeom>
          <a:noFill/>
          <a:ln/>
          <a:effectLst/>
        </p:spPr>
      </p:pic>
      <p:sp>
        <p:nvSpPr>
          <p:cNvPr id="30" name="Prostokąt 29"/>
          <p:cNvSpPr/>
          <p:nvPr/>
        </p:nvSpPr>
        <p:spPr>
          <a:xfrm>
            <a:off x="407382" y="5971451"/>
            <a:ext cx="82809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How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precise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given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total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interrogation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time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?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5" y="4050611"/>
            <a:ext cx="2094245" cy="670496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70487"/>
            <a:ext cx="2957865" cy="28644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311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a 16"/>
          <p:cNvSpPr/>
          <p:nvPr/>
        </p:nvSpPr>
        <p:spPr>
          <a:xfrm>
            <a:off x="1187624" y="1340768"/>
            <a:ext cx="2520280" cy="252028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err="1" smtClean="0"/>
              <a:t>Frequency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estimation</a:t>
            </a:r>
            <a:r>
              <a:rPr lang="pl-PL" sz="3600" b="1" dirty="0" smtClean="0"/>
              <a:t> problem in </a:t>
            </a:r>
            <a:r>
              <a:rPr lang="pl-PL" sz="3600" b="1" dirty="0" err="1" smtClean="0"/>
              <a:t>presence</a:t>
            </a:r>
            <a:r>
              <a:rPr lang="pl-PL" sz="3600" b="1" dirty="0" smtClean="0"/>
              <a:t> of </a:t>
            </a:r>
            <a:r>
              <a:rPr lang="pl-PL" sz="3600" b="1" dirty="0" err="1" smtClean="0"/>
              <a:t>general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Markovian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noise</a:t>
            </a:r>
            <a:endParaRPr lang="en-GB" sz="3600" b="1" dirty="0"/>
          </a:p>
        </p:txBody>
      </p:sp>
      <p:pic>
        <p:nvPicPr>
          <p:cNvPr id="21" name="Obraz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4" y="2488642"/>
            <a:ext cx="156488" cy="115280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2951122"/>
            <a:ext cx="241217" cy="255431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1885019"/>
            <a:ext cx="241721" cy="255910"/>
          </a:xfrm>
          <a:prstGeom prst="rect">
            <a:avLst/>
          </a:prstGeom>
          <a:noFill/>
          <a:ln/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1907704" y="3078597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1907704" y="2012734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628847" y="2175330"/>
            <a:ext cx="0" cy="7362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257838"/>
            <a:ext cx="2192257" cy="576844"/>
          </a:xfrm>
          <a:prstGeom prst="rect">
            <a:avLst/>
          </a:prstGeom>
          <a:noFill/>
          <a:ln/>
          <a:effectLst/>
        </p:spPr>
      </p:pic>
      <p:sp>
        <p:nvSpPr>
          <p:cNvPr id="30" name="Prostokąt 29"/>
          <p:cNvSpPr/>
          <p:nvPr/>
        </p:nvSpPr>
        <p:spPr>
          <a:xfrm>
            <a:off x="407382" y="5971451"/>
            <a:ext cx="82809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How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precise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given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total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interrogation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time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?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" y="4038000"/>
            <a:ext cx="6937648" cy="990555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21" y="5252034"/>
            <a:ext cx="2957865" cy="286441"/>
          </a:xfrm>
          <a:prstGeom prst="rect">
            <a:avLst/>
          </a:prstGeom>
          <a:noFill/>
          <a:ln/>
          <a:effectLst/>
        </p:spPr>
      </p:pic>
      <p:sp>
        <p:nvSpPr>
          <p:cNvPr id="22" name="Elipsa 21"/>
          <p:cNvSpPr/>
          <p:nvPr/>
        </p:nvSpPr>
        <p:spPr>
          <a:xfrm>
            <a:off x="349208" y="1077076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ipsa 22"/>
          <p:cNvSpPr/>
          <p:nvPr/>
        </p:nvSpPr>
        <p:spPr>
          <a:xfrm>
            <a:off x="137085" y="2224063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ipsa 23"/>
          <p:cNvSpPr/>
          <p:nvPr/>
        </p:nvSpPr>
        <p:spPr>
          <a:xfrm>
            <a:off x="3984445" y="1413803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ipsa 24"/>
          <p:cNvSpPr/>
          <p:nvPr/>
        </p:nvSpPr>
        <p:spPr>
          <a:xfrm>
            <a:off x="4044363" y="2961896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ipsa 25"/>
          <p:cNvSpPr/>
          <p:nvPr/>
        </p:nvSpPr>
        <p:spPr>
          <a:xfrm>
            <a:off x="197003" y="3322388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Łącznik zakrzywiony 6"/>
          <p:cNvCxnSpPr>
            <a:endCxn id="17" idx="1"/>
          </p:cNvCxnSpPr>
          <p:nvPr/>
        </p:nvCxnSpPr>
        <p:spPr>
          <a:xfrm>
            <a:off x="1068224" y="1413803"/>
            <a:ext cx="488486" cy="296051"/>
          </a:xfrm>
          <a:prstGeom prst="curvedConnector4">
            <a:avLst>
              <a:gd name="adj1" fmla="val 12221"/>
              <a:gd name="adj2" fmla="val -101886"/>
            </a:avLst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zakrzywiony 8"/>
          <p:cNvCxnSpPr>
            <a:stCxn id="23" idx="6"/>
            <a:endCxn id="17" idx="2"/>
          </p:cNvCxnSpPr>
          <p:nvPr/>
        </p:nvCxnSpPr>
        <p:spPr>
          <a:xfrm>
            <a:off x="856101" y="2583571"/>
            <a:ext cx="331523" cy="17337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zakrzywiony 33"/>
          <p:cNvCxnSpPr>
            <a:endCxn id="17" idx="3"/>
          </p:cNvCxnSpPr>
          <p:nvPr/>
        </p:nvCxnSpPr>
        <p:spPr>
          <a:xfrm flipV="1">
            <a:off x="886060" y="3491962"/>
            <a:ext cx="670650" cy="139270"/>
          </a:xfrm>
          <a:prstGeom prst="curvedConnector4">
            <a:avLst>
              <a:gd name="adj1" fmla="val 22483"/>
              <a:gd name="adj2" fmla="val -64142"/>
            </a:avLst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zakrzywiony 34"/>
          <p:cNvCxnSpPr>
            <a:endCxn id="17" idx="6"/>
          </p:cNvCxnSpPr>
          <p:nvPr/>
        </p:nvCxnSpPr>
        <p:spPr>
          <a:xfrm rot="16200000" flipV="1">
            <a:off x="3614671" y="2694142"/>
            <a:ext cx="571223" cy="384755"/>
          </a:xfrm>
          <a:prstGeom prst="curvedConnector2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zakrzywiony 36"/>
          <p:cNvCxnSpPr>
            <a:stCxn id="24" idx="2"/>
            <a:endCxn id="17" idx="7"/>
          </p:cNvCxnSpPr>
          <p:nvPr/>
        </p:nvCxnSpPr>
        <p:spPr>
          <a:xfrm rot="10800000">
            <a:off x="3338819" y="1709855"/>
            <a:ext cx="645627" cy="63457"/>
          </a:xfrm>
          <a:prstGeom prst="curvedConnector4">
            <a:avLst>
              <a:gd name="adj1" fmla="val 21416"/>
              <a:gd name="adj2" fmla="val 460244"/>
            </a:avLst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1" y="1925520"/>
            <a:ext cx="283366" cy="26997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606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General </a:t>
            </a:r>
            <a:r>
              <a:rPr lang="pl-PL" dirty="0" err="1" smtClean="0"/>
              <a:t>adaptive</a:t>
            </a:r>
            <a:r>
              <a:rPr lang="pl-PL" dirty="0" smtClean="0"/>
              <a:t>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60" y="4011414"/>
            <a:ext cx="5005856" cy="619041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4128040"/>
            <a:ext cx="1134517" cy="360170"/>
          </a:xfrm>
          <a:prstGeom prst="rect">
            <a:avLst/>
          </a:prstGeom>
          <a:noFill/>
          <a:ln/>
          <a:effectLst/>
        </p:spPr>
      </p:pic>
      <p:grpSp>
        <p:nvGrpSpPr>
          <p:cNvPr id="46" name="Grupa 45"/>
          <p:cNvGrpSpPr/>
          <p:nvPr/>
        </p:nvGrpSpPr>
        <p:grpSpPr>
          <a:xfrm>
            <a:off x="251520" y="1181813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87" name="pole tekstowe 86"/>
          <p:cNvSpPr txBox="1"/>
          <p:nvPr/>
        </p:nvSpPr>
        <p:spPr>
          <a:xfrm>
            <a:off x="107504" y="4671027"/>
            <a:ext cx="876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chemat blokowy: opóźnienie 37"/>
          <p:cNvSpPr/>
          <p:nvPr/>
        </p:nvSpPr>
        <p:spPr>
          <a:xfrm>
            <a:off x="6926627" y="1421555"/>
            <a:ext cx="534123" cy="2298439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011781" y="2326017"/>
            <a:ext cx="363813" cy="363813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7" y="2345357"/>
            <a:ext cx="686376" cy="409362"/>
          </a:xfrm>
          <a:prstGeom prst="rect">
            <a:avLst/>
          </a:prstGeom>
          <a:noFill/>
          <a:ln/>
          <a:effectLst/>
        </p:spPr>
      </p:pic>
      <p:grpSp>
        <p:nvGrpSpPr>
          <p:cNvPr id="5" name="Grupa 4"/>
          <p:cNvGrpSpPr/>
          <p:nvPr/>
        </p:nvGrpSpPr>
        <p:grpSpPr>
          <a:xfrm>
            <a:off x="251520" y="5250530"/>
            <a:ext cx="8568952" cy="1473859"/>
            <a:chOff x="251520" y="5250530"/>
            <a:chExt cx="8568952" cy="1473859"/>
          </a:xfrm>
        </p:grpSpPr>
        <p:sp>
          <p:nvSpPr>
            <p:cNvPr id="83" name="Prostokąt 82"/>
            <p:cNvSpPr/>
            <p:nvPr/>
          </p:nvSpPr>
          <p:spPr>
            <a:xfrm>
              <a:off x="251520" y="5250530"/>
              <a:ext cx="8568952" cy="1473859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06" y="5337875"/>
              <a:ext cx="3614385" cy="7979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ole tekstowe 85"/>
            <p:cNvSpPr txBox="1"/>
            <p:nvPr/>
          </p:nvSpPr>
          <p:spPr>
            <a:xfrm>
              <a:off x="4274994" y="5282935"/>
              <a:ext cx="692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95" y="5385968"/>
              <a:ext cx="3023813" cy="77333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" name="pole tekstowe 60"/>
            <p:cNvSpPr txBox="1"/>
            <p:nvPr/>
          </p:nvSpPr>
          <p:spPr>
            <a:xfrm>
              <a:off x="1158587" y="6171114"/>
              <a:ext cx="2225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5306328" y="6171114"/>
              <a:ext cx="2684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Heisenberg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Use</a:t>
            </a:r>
            <a:r>
              <a:rPr lang="pl-PL" dirty="0" smtClean="0"/>
              <a:t> Quantum Fisher </a:t>
            </a:r>
            <a:r>
              <a:rPr lang="pl-PL" dirty="0" err="1" smtClean="0"/>
              <a:t>information</a:t>
            </a:r>
            <a:r>
              <a:rPr lang="pl-PL" dirty="0" smtClean="0"/>
              <a:t> as a </a:t>
            </a:r>
            <a:r>
              <a:rPr lang="pl-PL" dirty="0" err="1" smtClean="0"/>
              <a:t>figure</a:t>
            </a:r>
            <a:r>
              <a:rPr lang="pl-PL" dirty="0" smtClean="0"/>
              <a:t> of </a:t>
            </a:r>
            <a:r>
              <a:rPr lang="pl-PL" dirty="0" err="1" smtClean="0"/>
              <a:t>merit</a:t>
            </a:r>
            <a:r>
              <a:rPr lang="pl-PL" dirty="0" smtClean="0"/>
              <a:t>….</a:t>
            </a:r>
            <a:endParaRPr lang="en-GB" dirty="0"/>
          </a:p>
        </p:txBody>
      </p:sp>
      <p:grpSp>
        <p:nvGrpSpPr>
          <p:cNvPr id="46" name="Grupa 45"/>
          <p:cNvGrpSpPr/>
          <p:nvPr/>
        </p:nvGrpSpPr>
        <p:grpSpPr>
          <a:xfrm>
            <a:off x="251520" y="1181813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38" name="Schemat blokowy: opóźnienie 37"/>
          <p:cNvSpPr/>
          <p:nvPr/>
        </p:nvSpPr>
        <p:spPr>
          <a:xfrm>
            <a:off x="6926627" y="1421555"/>
            <a:ext cx="534123" cy="2298439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9" name="Obraz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011781" y="2326017"/>
            <a:ext cx="363813" cy="363813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7" y="2345357"/>
            <a:ext cx="686376" cy="409362"/>
          </a:xfrm>
          <a:prstGeom prst="rect">
            <a:avLst/>
          </a:prstGeom>
          <a:noFill/>
          <a:ln/>
          <a:effectLst/>
        </p:spPr>
      </p:pic>
      <p:pic>
        <p:nvPicPr>
          <p:cNvPr id="17" name="Obraz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4103469"/>
            <a:ext cx="2175238" cy="784762"/>
          </a:xfrm>
          <a:prstGeom prst="rect">
            <a:avLst/>
          </a:prstGeom>
          <a:noFill/>
          <a:ln/>
          <a:effectLst/>
        </p:spPr>
      </p:pic>
      <p:sp>
        <p:nvSpPr>
          <p:cNvPr id="43" name="pole tekstowe 42"/>
          <p:cNvSpPr txBox="1"/>
          <p:nvPr/>
        </p:nvSpPr>
        <p:spPr>
          <a:xfrm>
            <a:off x="124255" y="4903194"/>
            <a:ext cx="376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Cramer-Rao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701716" y="4246194"/>
            <a:ext cx="2597682" cy="1020292"/>
            <a:chOff x="4701716" y="4246194"/>
            <a:chExt cx="2597682" cy="1020292"/>
          </a:xfrm>
        </p:grpSpPr>
        <p:pic>
          <p:nvPicPr>
            <p:cNvPr id="8" name="Obraz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258" y="4246194"/>
              <a:ext cx="2391429" cy="3171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Obraz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716" y="4765334"/>
              <a:ext cx="2597682" cy="50115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a 4"/>
          <p:cNvGrpSpPr/>
          <p:nvPr/>
        </p:nvGrpSpPr>
        <p:grpSpPr>
          <a:xfrm>
            <a:off x="124255" y="5444222"/>
            <a:ext cx="8568952" cy="1297146"/>
            <a:chOff x="124255" y="5444222"/>
            <a:chExt cx="8568952" cy="1297146"/>
          </a:xfrm>
        </p:grpSpPr>
        <p:sp>
          <p:nvSpPr>
            <p:cNvPr id="83" name="Prostokąt 82"/>
            <p:cNvSpPr/>
            <p:nvPr/>
          </p:nvSpPr>
          <p:spPr>
            <a:xfrm>
              <a:off x="124255" y="5444222"/>
              <a:ext cx="8568952" cy="1297146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raz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22" y="5652926"/>
              <a:ext cx="2747429" cy="5674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ole tekstowe 85"/>
            <p:cNvSpPr txBox="1"/>
            <p:nvPr/>
          </p:nvSpPr>
          <p:spPr>
            <a:xfrm>
              <a:off x="4106229" y="5601727"/>
              <a:ext cx="692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1024659" y="6227012"/>
              <a:ext cx="2225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5306328" y="6171114"/>
              <a:ext cx="2684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Heisenberg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Obraz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329" y="5610978"/>
              <a:ext cx="2892627" cy="619166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0790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82179" y="-137230"/>
            <a:ext cx="9380366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 to a </a:t>
            </a:r>
            <a:r>
              <a:rPr lang="pl-PL" dirty="0" err="1" smtClean="0"/>
              <a:t>simple</a:t>
            </a:r>
            <a:r>
              <a:rPr lang="pl-PL" dirty="0" smtClean="0"/>
              <a:t> </a:t>
            </a:r>
            <a:r>
              <a:rPr lang="pl-PL" dirty="0" err="1" smtClean="0"/>
              <a:t>result</a:t>
            </a:r>
            <a:r>
              <a:rPr lang="pl-PL" dirty="0" smtClean="0"/>
              <a:t>…</a:t>
            </a:r>
            <a:endParaRPr lang="en-GB" dirty="0"/>
          </a:p>
        </p:txBody>
      </p:sp>
      <p:sp>
        <p:nvSpPr>
          <p:cNvPr id="14" name="Prostokąt 13"/>
          <p:cNvSpPr/>
          <p:nvPr/>
        </p:nvSpPr>
        <p:spPr>
          <a:xfrm>
            <a:off x="611560" y="3468955"/>
            <a:ext cx="7992888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9" y="3561425"/>
            <a:ext cx="7598098" cy="467686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10" y="4262822"/>
            <a:ext cx="1378572" cy="476191"/>
          </a:xfrm>
          <a:prstGeom prst="rect">
            <a:avLst/>
          </a:prstGeom>
          <a:noFill/>
          <a:ln/>
          <a:effectLst/>
        </p:spPr>
      </p:pic>
      <p:sp>
        <p:nvSpPr>
          <p:cNvPr id="17" name="Prostokąt 16"/>
          <p:cNvSpPr/>
          <p:nvPr/>
        </p:nvSpPr>
        <p:spPr>
          <a:xfrm>
            <a:off x="611560" y="804541"/>
            <a:ext cx="7992888" cy="248492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3794"/>
            <a:ext cx="7597020" cy="466412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48" y="2596933"/>
            <a:ext cx="1638095" cy="500000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1287503" y="5053131"/>
            <a:ext cx="7776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A. </a:t>
            </a:r>
            <a:r>
              <a:rPr lang="pl-PL" sz="1600" dirty="0" err="1">
                <a:latin typeface="Times" pitchFamily="18" charset="0"/>
                <a:cs typeface="Times" panose="02020603050405020304" pitchFamily="18" charset="0"/>
              </a:rPr>
              <a:t>Fujiwara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, H. </a:t>
            </a:r>
            <a:r>
              <a:rPr lang="pl-PL" sz="1600" dirty="0" err="1">
                <a:latin typeface="Times" pitchFamily="18" charset="0"/>
                <a:cs typeface="Times" panose="02020603050405020304" pitchFamily="18" charset="0"/>
              </a:rPr>
              <a:t>Imai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600" dirty="0" err="1"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. A 41, 255304 (2008) </a:t>
            </a:r>
          </a:p>
          <a:p>
            <a:pPr algn="r"/>
            <a:r>
              <a:rPr lang="pt-BR" sz="1600" dirty="0">
                <a:latin typeface="Times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lang="en-US" sz="1600" dirty="0">
                <a:latin typeface="Times" pitchFamily="18" charset="0"/>
                <a:cs typeface="Times" panose="02020603050405020304" pitchFamily="18" charset="0"/>
              </a:rPr>
              <a:t>Nature Phys.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en-US" sz="1600" dirty="0">
                <a:latin typeface="Times" pitchFamily="18" charset="0"/>
                <a:cs typeface="Times" panose="02020603050405020304" pitchFamily="18" charset="0"/>
              </a:rPr>
              <a:t>7, 406–411 (2011)</a:t>
            </a:r>
            <a:endParaRPr lang="pl-PL" sz="1600" dirty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Guta, </a:t>
            </a:r>
            <a:r>
              <a:rPr lang="fr-FR" sz="1600" dirty="0">
                <a:latin typeface="Times" pitchFamily="18" charset="0"/>
                <a:cs typeface="Times" panose="02020603050405020304" pitchFamily="18" charset="0"/>
              </a:rPr>
              <a:t>Nat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600" dirty="0">
                <a:latin typeface="Times" pitchFamily="18" charset="0"/>
                <a:cs typeface="Times" panose="02020603050405020304" pitchFamily="18" charset="0"/>
              </a:rPr>
              <a:t> Commun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600" dirty="0">
                <a:latin typeface="Times" pitchFamily="18" charset="0"/>
                <a:cs typeface="Times" panose="02020603050405020304" pitchFamily="18" charset="0"/>
              </a:rPr>
              <a:t> 3, 1063 (2012)</a:t>
            </a:r>
            <a:endParaRPr lang="pl-PL" sz="1600" dirty="0"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Maccone</a:t>
            </a:r>
            <a:r>
              <a:rPr lang="fr-FR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250801 (2014)</a:t>
            </a:r>
            <a:endParaRPr lang="pl-PL" sz="16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 </a:t>
            </a:r>
            <a:endParaRPr lang="pl-PL" sz="1600" dirty="0" smtClean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RDD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Czajkowski, P. </a:t>
            </a:r>
            <a:r>
              <a:rPr lang="pl-PL" sz="1600" b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,, </a:t>
            </a:r>
            <a:r>
              <a:rPr lang="pl-PL" sz="1600" b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b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X  7, 041009 (2017)</a:t>
            </a:r>
            <a:endParaRPr lang="pl-PL" sz="16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600" b="1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1600" b="1" dirty="0">
                <a:latin typeface="Times" panose="02020603050405020304" pitchFamily="18" charset="0"/>
                <a:cs typeface="Times" panose="02020603050405020304" pitchFamily="18" charset="0"/>
              </a:rPr>
              <a:t>9, 78 (2018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308291" y="2390438"/>
            <a:ext cx="4903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893207" y="4121594"/>
            <a:ext cx="5689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quantum error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90" y="899774"/>
            <a:ext cx="6124949" cy="86960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21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1607627"/>
            <a:ext cx="8964488" cy="1893381"/>
            <a:chOff x="0" y="1607627"/>
            <a:chExt cx="8964488" cy="1893381"/>
          </a:xfrm>
        </p:grpSpPr>
        <p:sp>
          <p:nvSpPr>
            <p:cNvPr id="26" name="Prostokąt 25"/>
            <p:cNvSpPr/>
            <p:nvPr/>
          </p:nvSpPr>
          <p:spPr>
            <a:xfrm>
              <a:off x="179512" y="1607627"/>
              <a:ext cx="8784976" cy="18933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0" y="1739994"/>
              <a:ext cx="3290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Perpendicular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dephasing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84" y="1836799"/>
              <a:ext cx="2385087" cy="2857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upa 13"/>
          <p:cNvGrpSpPr/>
          <p:nvPr/>
        </p:nvGrpSpPr>
        <p:grpSpPr>
          <a:xfrm>
            <a:off x="6444208" y="1817061"/>
            <a:ext cx="1697680" cy="377619"/>
            <a:chOff x="5836202" y="4702289"/>
            <a:chExt cx="1697680" cy="377619"/>
          </a:xfrm>
        </p:grpSpPr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36644" y="4795537"/>
              <a:ext cx="115446" cy="1312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Elipsa 15"/>
            <p:cNvSpPr/>
            <p:nvPr/>
          </p:nvSpPr>
          <p:spPr>
            <a:xfrm>
              <a:off x="6722067" y="4702289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>
              <a:off x="7095063" y="4842162"/>
              <a:ext cx="111899" cy="6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a 17"/>
            <p:cNvSpPr/>
            <p:nvPr/>
          </p:nvSpPr>
          <p:spPr>
            <a:xfrm rot="5400000">
              <a:off x="7234936" y="4702289"/>
              <a:ext cx="248248" cy="349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a 18"/>
            <p:cNvSpPr/>
            <p:nvPr/>
          </p:nvSpPr>
          <p:spPr>
            <a:xfrm>
              <a:off x="5892152" y="4730264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Łuk 19"/>
            <p:cNvSpPr/>
            <p:nvPr/>
          </p:nvSpPr>
          <p:spPr>
            <a:xfrm>
              <a:off x="5836202" y="4702289"/>
              <a:ext cx="475570" cy="139873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907423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Recovering</a:t>
            </a:r>
            <a:r>
              <a:rPr lang="pl-PL" dirty="0" smtClean="0"/>
              <a:t> the Heisenberg </a:t>
            </a:r>
            <a:r>
              <a:rPr lang="pl-PL" dirty="0" err="1" smtClean="0"/>
              <a:t>scaling</a:t>
            </a:r>
            <a:r>
              <a:rPr lang="pl-PL" dirty="0" smtClean="0"/>
              <a:t> via Quantum Error </a:t>
            </a:r>
            <a:r>
              <a:rPr lang="pl-PL" dirty="0" err="1" smtClean="0"/>
              <a:t>Correction</a:t>
            </a:r>
            <a:r>
              <a:rPr lang="pl-PL" dirty="0" smtClean="0"/>
              <a:t> - </a:t>
            </a:r>
            <a:r>
              <a:rPr lang="pl-PL" dirty="0" err="1" smtClean="0"/>
              <a:t>Example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15" y="2378945"/>
            <a:ext cx="5746517" cy="374408"/>
          </a:xfrm>
          <a:prstGeom prst="rect">
            <a:avLst/>
          </a:prstGeom>
          <a:noFill/>
          <a:ln/>
          <a:effectLst/>
        </p:spPr>
      </p:pic>
      <p:sp>
        <p:nvSpPr>
          <p:cNvPr id="10" name="Prostokąt 9"/>
          <p:cNvSpPr/>
          <p:nvPr/>
        </p:nvSpPr>
        <p:spPr>
          <a:xfrm>
            <a:off x="2336439" y="5778742"/>
            <a:ext cx="675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G. Arad et al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112, 150801 (2014) </a:t>
            </a:r>
          </a:p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E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Kessler et.al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112, 150802 (2014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W.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Dür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et al., 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112, 080801 (2014)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M.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Skotiniotis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W. Dur, Quantum 1, 27 (2017) </a:t>
            </a:r>
          </a:p>
        </p:txBody>
      </p:sp>
      <p:grpSp>
        <p:nvGrpSpPr>
          <p:cNvPr id="110" name="Grupa 109"/>
          <p:cNvGrpSpPr/>
          <p:nvPr/>
        </p:nvGrpSpPr>
        <p:grpSpPr>
          <a:xfrm>
            <a:off x="-252700" y="2945744"/>
            <a:ext cx="7163697" cy="400110"/>
            <a:chOff x="-252700" y="2945744"/>
            <a:chExt cx="7163697" cy="40011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-252700" y="2945744"/>
              <a:ext cx="6297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Simple quantum error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correction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scheme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leads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to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25" name="Obraz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70" y="3013412"/>
              <a:ext cx="1048727" cy="32659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" name="Obraz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" y="4488187"/>
            <a:ext cx="4186744" cy="168237"/>
          </a:xfrm>
          <a:prstGeom prst="rect">
            <a:avLst/>
          </a:prstGeom>
          <a:noFill/>
          <a:ln/>
          <a:effectLst/>
        </p:spPr>
      </p:pic>
      <p:pic>
        <p:nvPicPr>
          <p:cNvPr id="89" name="Obraz 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1" y="5036646"/>
            <a:ext cx="2643043" cy="150262"/>
          </a:xfrm>
          <a:prstGeom prst="rect">
            <a:avLst/>
          </a:prstGeom>
          <a:noFill/>
          <a:ln/>
          <a:effectLst/>
        </p:spPr>
      </p:pic>
      <p:pic>
        <p:nvPicPr>
          <p:cNvPr id="90" name="Obraz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9102"/>
            <a:ext cx="3407771" cy="153278"/>
          </a:xfrm>
          <a:prstGeom prst="rect">
            <a:avLst/>
          </a:prstGeom>
          <a:noFill/>
          <a:ln/>
          <a:effectLst/>
        </p:spPr>
      </p:pic>
      <p:pic>
        <p:nvPicPr>
          <p:cNvPr id="91" name="Obraz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7" y="5400530"/>
            <a:ext cx="4081911" cy="169726"/>
          </a:xfrm>
          <a:prstGeom prst="rect">
            <a:avLst/>
          </a:prstGeom>
          <a:noFill/>
          <a:ln/>
          <a:effectLst/>
        </p:spPr>
      </p:pic>
      <p:grpSp>
        <p:nvGrpSpPr>
          <p:cNvPr id="109" name="Grupa 108"/>
          <p:cNvGrpSpPr/>
          <p:nvPr/>
        </p:nvGrpSpPr>
        <p:grpSpPr>
          <a:xfrm>
            <a:off x="351392" y="3724338"/>
            <a:ext cx="4320115" cy="626735"/>
            <a:chOff x="351392" y="3724338"/>
            <a:chExt cx="4320115" cy="626735"/>
          </a:xfrm>
        </p:grpSpPr>
        <p:cxnSp>
          <p:nvCxnSpPr>
            <p:cNvPr id="77" name="Łącznik prosty 76"/>
            <p:cNvCxnSpPr/>
            <p:nvPr/>
          </p:nvCxnSpPr>
          <p:spPr>
            <a:xfrm>
              <a:off x="3812552" y="4247566"/>
              <a:ext cx="85895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Łącznik prosty 77"/>
            <p:cNvCxnSpPr/>
            <p:nvPr/>
          </p:nvCxnSpPr>
          <p:spPr>
            <a:xfrm>
              <a:off x="3812552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Łącznik prosty 78"/>
            <p:cNvCxnSpPr/>
            <p:nvPr/>
          </p:nvCxnSpPr>
          <p:spPr>
            <a:xfrm>
              <a:off x="3963374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Łącznik prosty 79"/>
            <p:cNvCxnSpPr/>
            <p:nvPr/>
          </p:nvCxnSpPr>
          <p:spPr>
            <a:xfrm>
              <a:off x="339600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Prostokąt 80"/>
            <p:cNvSpPr/>
            <p:nvPr/>
          </p:nvSpPr>
          <p:spPr>
            <a:xfrm>
              <a:off x="3562623" y="3747708"/>
              <a:ext cx="374894" cy="6033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Łącznik prosty 81"/>
            <p:cNvCxnSpPr/>
            <p:nvPr/>
          </p:nvCxnSpPr>
          <p:spPr>
            <a:xfrm>
              <a:off x="281283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Łącznik prosty 82"/>
            <p:cNvCxnSpPr/>
            <p:nvPr/>
          </p:nvCxnSpPr>
          <p:spPr>
            <a:xfrm>
              <a:off x="4421577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4" name="Obraz 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414604" y="3959513"/>
              <a:ext cx="231610" cy="1819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296" y="3949585"/>
              <a:ext cx="254007" cy="201764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86" name="Łącznik prosty 85"/>
            <p:cNvCxnSpPr/>
            <p:nvPr/>
          </p:nvCxnSpPr>
          <p:spPr>
            <a:xfrm>
              <a:off x="2896143" y="4247566"/>
              <a:ext cx="583169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7" name="Obraz 8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92" y="3978691"/>
              <a:ext cx="1564829" cy="21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Obraz 9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135063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94" name="Obraz 9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3016079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100" name="Obraz 9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3" y="4497314"/>
            <a:ext cx="2923112" cy="1669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741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ole tekstowe 67"/>
          <p:cNvSpPr txBox="1"/>
          <p:nvPr/>
        </p:nvSpPr>
        <p:spPr>
          <a:xfrm>
            <a:off x="4475484" y="2096714"/>
            <a:ext cx="4283171" cy="3469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51520" y="2096714"/>
            <a:ext cx="4053503" cy="3469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11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…but for the most </a:t>
            </a:r>
            <a:r>
              <a:rPr lang="pl-PL" sz="3600" dirty="0" err="1" smtClean="0"/>
              <a:t>common</a:t>
            </a:r>
            <a:r>
              <a:rPr lang="pl-PL" sz="3600" dirty="0" smtClean="0"/>
              <a:t> </a:t>
            </a:r>
            <a:r>
              <a:rPr lang="pl-PL" sz="3600" dirty="0" err="1" smtClean="0"/>
              <a:t>noise</a:t>
            </a:r>
            <a:r>
              <a:rPr lang="pl-PL" sz="3600" dirty="0" smtClean="0"/>
              <a:t> </a:t>
            </a:r>
            <a:r>
              <a:rPr lang="pl-PL" sz="3600" dirty="0" err="1" smtClean="0"/>
              <a:t>models</a:t>
            </a:r>
            <a:r>
              <a:rPr lang="pl-PL" sz="3600" dirty="0" smtClean="0"/>
              <a:t> Heisenberg </a:t>
            </a:r>
            <a:r>
              <a:rPr lang="pl-PL" sz="3600" dirty="0" err="1" smtClean="0"/>
              <a:t>scaling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lost</a:t>
            </a:r>
            <a:endParaRPr lang="en-GB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36558" y="5921729"/>
            <a:ext cx="60022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asymptotically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Obraz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85" y="1299458"/>
            <a:ext cx="6474286" cy="445714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" y="3953154"/>
            <a:ext cx="2038290" cy="256813"/>
          </a:xfrm>
          <a:prstGeom prst="rect">
            <a:avLst/>
          </a:prstGeom>
          <a:noFill/>
          <a:ln/>
          <a:effectLst/>
        </p:spPr>
      </p:pic>
      <p:grpSp>
        <p:nvGrpSpPr>
          <p:cNvPr id="92" name="Grupa 91"/>
          <p:cNvGrpSpPr/>
          <p:nvPr/>
        </p:nvGrpSpPr>
        <p:grpSpPr>
          <a:xfrm>
            <a:off x="1150619" y="2622813"/>
            <a:ext cx="2304804" cy="1145778"/>
            <a:chOff x="1150619" y="2622813"/>
            <a:chExt cx="2304804" cy="1145778"/>
          </a:xfrm>
        </p:grpSpPr>
        <p:sp>
          <p:nvSpPr>
            <p:cNvPr id="28" name="Elipsa 27"/>
            <p:cNvSpPr/>
            <p:nvPr/>
          </p:nvSpPr>
          <p:spPr>
            <a:xfrm>
              <a:off x="1150619" y="2906394"/>
              <a:ext cx="769188" cy="7691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Obraz 2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87" y="2622813"/>
              <a:ext cx="114135" cy="7395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85" y="3630335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Obraz 3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432" y="2822127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ze strzałką 31"/>
            <p:cNvCxnSpPr/>
            <p:nvPr/>
          </p:nvCxnSpPr>
          <p:spPr>
            <a:xfrm>
              <a:off x="2079640" y="3285884"/>
              <a:ext cx="540598" cy="47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a 32"/>
            <p:cNvSpPr/>
            <p:nvPr/>
          </p:nvSpPr>
          <p:spPr>
            <a:xfrm>
              <a:off x="2822665" y="2905650"/>
              <a:ext cx="546653" cy="7699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Łuk 35"/>
            <p:cNvSpPr/>
            <p:nvPr/>
          </p:nvSpPr>
          <p:spPr bwMode="auto">
            <a:xfrm>
              <a:off x="1196768" y="2774025"/>
              <a:ext cx="676889" cy="199085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Obraz 4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558" y="2717722"/>
              <a:ext cx="718865" cy="19948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2" name="Łącznik prosty ze strzałką 41"/>
            <p:cNvCxnSpPr/>
            <p:nvPr/>
          </p:nvCxnSpPr>
          <p:spPr>
            <a:xfrm flipV="1">
              <a:off x="3076136" y="3253558"/>
              <a:ext cx="32107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8" y="3929265"/>
            <a:ext cx="710230" cy="214556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22" y="4510783"/>
            <a:ext cx="1349761" cy="502760"/>
          </a:xfrm>
          <a:prstGeom prst="rect">
            <a:avLst/>
          </a:prstGeom>
          <a:noFill/>
          <a:ln/>
          <a:effectLst/>
        </p:spPr>
      </p:pic>
      <p:grpSp>
        <p:nvGrpSpPr>
          <p:cNvPr id="93" name="Grupa 92"/>
          <p:cNvGrpSpPr/>
          <p:nvPr/>
        </p:nvGrpSpPr>
        <p:grpSpPr>
          <a:xfrm>
            <a:off x="4726208" y="2696102"/>
            <a:ext cx="4032447" cy="1313864"/>
            <a:chOff x="4726208" y="2696102"/>
            <a:chExt cx="4032447" cy="1313864"/>
          </a:xfrm>
        </p:grpSpPr>
        <p:grpSp>
          <p:nvGrpSpPr>
            <p:cNvPr id="7" name="Grupa 6"/>
            <p:cNvGrpSpPr/>
            <p:nvPr/>
          </p:nvGrpSpPr>
          <p:grpSpPr>
            <a:xfrm>
              <a:off x="4726208" y="2876701"/>
              <a:ext cx="2207312" cy="963769"/>
              <a:chOff x="1475656" y="1469819"/>
              <a:chExt cx="2952328" cy="1289062"/>
            </a:xfrm>
          </p:grpSpPr>
          <p:cxnSp>
            <p:nvCxnSpPr>
              <p:cNvPr id="8" name="Łącznik prosty 7"/>
              <p:cNvCxnSpPr/>
              <p:nvPr/>
            </p:nvCxnSpPr>
            <p:spPr>
              <a:xfrm>
                <a:off x="1475656" y="1973875"/>
                <a:ext cx="360040" cy="28803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Łącznik prosty 8"/>
              <p:cNvCxnSpPr/>
              <p:nvPr/>
            </p:nvCxnSpPr>
            <p:spPr>
              <a:xfrm>
                <a:off x="2267744" y="2621947"/>
                <a:ext cx="129614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0" name="Łącznik prosty 9"/>
              <p:cNvCxnSpPr/>
              <p:nvPr/>
            </p:nvCxnSpPr>
            <p:spPr>
              <a:xfrm>
                <a:off x="2411760" y="1973875"/>
                <a:ext cx="12241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1" name="Prostokąt 10"/>
              <p:cNvSpPr/>
              <p:nvPr/>
            </p:nvSpPr>
            <p:spPr>
              <a:xfrm>
                <a:off x="3059832" y="1757851"/>
                <a:ext cx="504056" cy="4320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Obraz 53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201665" y="1863643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Łącznik prosty 12"/>
              <p:cNvCxnSpPr/>
              <p:nvPr/>
            </p:nvCxnSpPr>
            <p:spPr>
              <a:xfrm rot="5400000" flipH="1">
                <a:off x="2359337" y="1738266"/>
                <a:ext cx="545451" cy="855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4" name="Łącznik prosty 13"/>
              <p:cNvCxnSpPr/>
              <p:nvPr/>
            </p:nvCxnSpPr>
            <p:spPr>
              <a:xfrm rot="5400000" flipH="1" flipV="1">
                <a:off x="2338275" y="2469372"/>
                <a:ext cx="568980" cy="100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5" name="Łącznik prosty 14"/>
              <p:cNvCxnSpPr/>
              <p:nvPr/>
            </p:nvCxnSpPr>
            <p:spPr>
              <a:xfrm flipH="1" flipV="1">
                <a:off x="408265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" name="Łącznik prosty 15"/>
              <p:cNvCxnSpPr/>
              <p:nvPr/>
            </p:nvCxnSpPr>
            <p:spPr>
              <a:xfrm flipV="1">
                <a:off x="3923928" y="1973875"/>
                <a:ext cx="504056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Łącznik prosty 16"/>
              <p:cNvCxnSpPr/>
              <p:nvPr/>
            </p:nvCxnSpPr>
            <p:spPr>
              <a:xfrm flipV="1">
                <a:off x="3563888" y="2348880"/>
                <a:ext cx="395695" cy="27306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Prostokąt 17"/>
              <p:cNvSpPr/>
              <p:nvPr/>
            </p:nvSpPr>
            <p:spPr>
              <a:xfrm>
                <a:off x="3794292" y="22343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Łącznik prosty 18"/>
              <p:cNvCxnSpPr/>
              <p:nvPr/>
            </p:nvCxnSpPr>
            <p:spPr>
              <a:xfrm>
                <a:off x="3635896" y="1973875"/>
                <a:ext cx="28803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" name="Prostokąt 19"/>
              <p:cNvSpPr/>
              <p:nvPr/>
            </p:nvSpPr>
            <p:spPr>
              <a:xfrm rot="18900000">
                <a:off x="2388860" y="1914971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1901867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Prostokąt 21"/>
              <p:cNvSpPr/>
              <p:nvPr/>
            </p:nvSpPr>
            <p:spPr>
              <a:xfrm rot="18900000">
                <a:off x="2388860" y="25630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3" name="Obraz 22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2549939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4" name="Łącznik prosty 23"/>
              <p:cNvCxnSpPr/>
              <p:nvPr/>
            </p:nvCxnSpPr>
            <p:spPr>
              <a:xfrm flipH="1" flipV="1">
                <a:off x="192241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" name="Łącznik prosty 24"/>
              <p:cNvCxnSpPr/>
              <p:nvPr/>
            </p:nvCxnSpPr>
            <p:spPr>
              <a:xfrm flipV="1">
                <a:off x="1835696" y="1973875"/>
                <a:ext cx="576064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Łącznik prosty 25"/>
              <p:cNvCxnSpPr/>
              <p:nvPr/>
            </p:nvCxnSpPr>
            <p:spPr>
              <a:xfrm flipV="1">
                <a:off x="1547664" y="2405923"/>
                <a:ext cx="28106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7" name="Prostokąt 26"/>
              <p:cNvSpPr/>
              <p:nvPr/>
            </p:nvSpPr>
            <p:spPr>
              <a:xfrm>
                <a:off x="1619672" y="2261907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Prostokąt 59"/>
            <p:cNvSpPr/>
            <p:nvPr/>
          </p:nvSpPr>
          <p:spPr>
            <a:xfrm>
              <a:off x="7354704" y="3178969"/>
              <a:ext cx="1403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modeled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system:</a:t>
              </a:r>
            </a:p>
            <a:p>
              <a:pPr algn="ctr"/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Obraz 6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831" y="3161450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Obraz 6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15" y="3693154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87" y="2696102"/>
              <a:ext cx="349760" cy="16475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8" name="Grupa 37"/>
          <p:cNvGrpSpPr/>
          <p:nvPr/>
        </p:nvGrpSpPr>
        <p:grpSpPr>
          <a:xfrm>
            <a:off x="4588633" y="4197199"/>
            <a:ext cx="3975366" cy="455416"/>
            <a:chOff x="4588633" y="4197199"/>
            <a:chExt cx="3975366" cy="455416"/>
          </a:xfrm>
        </p:grpSpPr>
        <p:grpSp>
          <p:nvGrpSpPr>
            <p:cNvPr id="37" name="Grupa 36"/>
            <p:cNvGrpSpPr/>
            <p:nvPr>
              <p:custDataLst>
                <p:tags r:id="rId7"/>
              </p:custDataLst>
            </p:nvPr>
          </p:nvGrpSpPr>
          <p:grpSpPr>
            <a:xfrm>
              <a:off x="4588633" y="4197199"/>
              <a:ext cx="1233717" cy="423822"/>
              <a:chOff x="4588633" y="4197199"/>
              <a:chExt cx="1233717" cy="423822"/>
            </a:xfrm>
          </p:grpSpPr>
          <p:pic>
            <p:nvPicPr>
              <p:cNvPr id="56" name="Obraz 5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2542" y="4197199"/>
                <a:ext cx="669808" cy="42382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5" name="Obraz 3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633" y="4303233"/>
                <a:ext cx="461833" cy="203953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2" name="Grupa 81"/>
            <p:cNvGrpSpPr/>
            <p:nvPr/>
          </p:nvGrpSpPr>
          <p:grpSpPr>
            <a:xfrm>
              <a:off x="6016661" y="4208775"/>
              <a:ext cx="1201835" cy="424242"/>
              <a:chOff x="6006469" y="3939467"/>
              <a:chExt cx="1201835" cy="424242"/>
            </a:xfrm>
          </p:grpSpPr>
          <p:pic>
            <p:nvPicPr>
              <p:cNvPr id="81" name="Obraz 8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5454" y="3939467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5" name="Obraz 7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469" y="4033389"/>
                <a:ext cx="556117" cy="235978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5" name="Grupa 84"/>
            <p:cNvGrpSpPr/>
            <p:nvPr/>
          </p:nvGrpSpPr>
          <p:grpSpPr>
            <a:xfrm>
              <a:off x="7412626" y="4228373"/>
              <a:ext cx="1151373" cy="424242"/>
              <a:chOff x="7402434" y="3959065"/>
              <a:chExt cx="1151373" cy="424242"/>
            </a:xfrm>
          </p:grpSpPr>
          <p:pic>
            <p:nvPicPr>
              <p:cNvPr id="84" name="Obraz 8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0957" y="3959065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Obraz 7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2434" y="4019533"/>
                <a:ext cx="556117" cy="23260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40" name="Obraz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4" y="4973413"/>
            <a:ext cx="710230" cy="214556"/>
          </a:xfrm>
          <a:prstGeom prst="rect">
            <a:avLst/>
          </a:prstGeom>
          <a:noFill/>
          <a:ln/>
          <a:effectLst/>
        </p:spPr>
      </p:pic>
      <p:pic>
        <p:nvPicPr>
          <p:cNvPr id="86" name="Obraz 8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52" y="4818101"/>
            <a:ext cx="1514962" cy="503258"/>
          </a:xfrm>
          <a:prstGeom prst="rect">
            <a:avLst/>
          </a:prstGeom>
          <a:noFill/>
          <a:ln/>
          <a:effectLst/>
        </p:spPr>
      </p:pic>
      <p:sp>
        <p:nvSpPr>
          <p:cNvPr id="67" name="pole tekstowe 66"/>
          <p:cNvSpPr txBox="1"/>
          <p:nvPr/>
        </p:nvSpPr>
        <p:spPr>
          <a:xfrm>
            <a:off x="739356" y="2168431"/>
            <a:ext cx="329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Standard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dephasing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5002726" y="2130276"/>
            <a:ext cx="329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6" grpId="0" animBg="1"/>
      <p:bldP spid="4" grpId="0" animBg="1"/>
      <p:bldP spid="67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1"/>
          <p:cNvGrpSpPr/>
          <p:nvPr/>
        </p:nvGrpSpPr>
        <p:grpSpPr>
          <a:xfrm>
            <a:off x="179512" y="4365104"/>
            <a:ext cx="5717236" cy="1304925"/>
            <a:chOff x="395536" y="5229200"/>
            <a:chExt cx="5717236" cy="13049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GEO600 </a:t>
            </a:r>
            <a:r>
              <a:rPr lang="pl-PL" dirty="0" err="1"/>
              <a:t>interferometer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fundamental</a:t>
            </a:r>
            <a:r>
              <a:rPr lang="pl-PL" dirty="0"/>
              <a:t> quantum </a:t>
            </a:r>
            <a:r>
              <a:rPr lang="pl-PL" dirty="0" err="1"/>
              <a:t>bound</a:t>
            </a:r>
            <a:endParaRPr lang="en-GB" dirty="0"/>
          </a:p>
        </p:txBody>
      </p:sp>
      <p:pic>
        <p:nvPicPr>
          <p:cNvPr id="4" name="Picture 4" descr="GEO 600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125265" cy="252028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6804248" y="4800284"/>
            <a:ext cx="223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+10dB </a:t>
            </a:r>
            <a:r>
              <a:rPr lang="pl-PL" dirty="0" err="1" smtClean="0"/>
              <a:t>squeezed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804248" y="4437252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coherent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US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6084168" y="501317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 l="615" r="1229" b="1853"/>
          <a:stretch>
            <a:fillRect/>
          </a:stretch>
        </p:blipFill>
        <p:spPr bwMode="auto">
          <a:xfrm>
            <a:off x="4283968" y="1412776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6084168" y="4653136"/>
            <a:ext cx="50405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709644" y="5188550"/>
            <a:ext cx="24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683568" y="648866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6084168" y="537321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858,642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H  = \omega \frac{\sigma_z}{2} = \omega  G  $$\end{document}&#10;"/>
  <p:tag name="IGUANATEXSIZE" val="20"/>
  <p:tag name="IGUANATEXCURSOR" val="67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414,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sqrt{\Delta \omega_x^2 + \Delta \omega_y^2 + \Delta \omega_z^2}  = \frac{3}{T}  $$&#10; \end{document}&#10;"/>
  <p:tag name="IGUANATEXSIZE" val="20"/>
  <p:tag name="IGUANATEXCURSOR" val="6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544,8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sqrt{\Delta \omega_x^2 + \Delta \omega_y^2 + \Delta \omega_z^2}  = \frac{5.29}{T}  $$&#10; \end{document}&#10;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432,32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\mathcal{L}(\rho) = - i \sum_{k=1}^P\omega_k [G_k, \rho] + \sum_{j=1}^J L_j \rho L_j^\dagger -\frac{1}{2} \rho L_j^\dagger L_j - \frac{1}{2}L_j^\dagger L_j \rho$$&#10;\end{document}&#10;"/>
  <p:tag name="IGUANATEXSIZE" val="20"/>
  <p:tag name="IGUANATEXCURSOR" val="69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461,19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thcal{E}_\omega^t = e^{\mathcal{L}t}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,7191"/>
  <p:tag name="ORIGINALWIDTH" val="823,397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} \Delta_C \tilde{\omega} = \frac{c}{T}  $$&#10; \end{document}&#10;"/>
  <p:tag name="IGUANATEXSIZE" val="20"/>
  <p:tag name="IGUANATEXCURSOR" val="5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747,656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{G_1^\perp,\dots,G_P^\perp\}$&#10;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,2269"/>
  <p:tag name="ORIGINALWIDTH" val="3825,2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G_i = G_i^\perp +G_i^\parallel, \quad G_i^\parallel \in \mathcal{S}= \t{span}_{\mathbb{R}}\{\openone, L_j^{\t{H}}, i L_j^{\t{AH}}, (L^\dagger_j L_{j^\prime})^{\t{H}}, i (L^\dagger_{j^\prime} L_{j})^{\t{AH}} \},&#10;$&#10;\end{document}&#10;"/>
  <p:tag name="IGUANATEXSIZE" val="20"/>
  <p:tag name="IGUANATEXCURSOR" val="6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i)$&#10;\end{document}&#10;"/>
  <p:tag name="IGUANATEXSIZE" val="20"/>
  <p:tag name="IGUANATEXCURSOR" val="6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2678,6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- i \omega [G, \rho] + \sum_{j=1}^J L_j \rho L_j^\dagger -\frac{1}{2} \rho L_j^\dagger L_j - \frac{1}{2}L_j^\dagger L_j \rho$$&#10;\end{document}&#10;"/>
  <p:tag name="IGUANATEXSIZE" val="20"/>
  <p:tag name="IGUANATEXCURSOR" val="66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037,1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Delta \omega \geq \t{const}\times\frac{1}{T} \rightarrow $&#10;\end{document}&#10;"/>
  <p:tag name="IGUANATEXSIZE" val="20"/>
  <p:tag name="IGUANATEXCURSOR" val="6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870,641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Delta \omega \approx \t{const} \times \frac{\pi}{T}$&#10;\end{document}&#10;"/>
  <p:tag name="IGUANATEXSIZE" val="20"/>
  <p:tag name="IGUANATEXCURSOR" val="6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90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 \propto T N^{2k -l}&#10;$$&#10;\end{document}&#10;"/>
  <p:tag name="IGUANATEXSIZE" val="20"/>
  <p:tag name="IGUANATEXCURSOR" val="6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98835"/>
  <p:tag name="ORIGINALWIDTH" val="467,94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$H \in \mathcal S$&#10;\end{document}&#10;"/>
  <p:tag name="IGUANATEXSIZE" val="20"/>
  <p:tag name="IGUANATEXCURSOR" val="646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163,8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+ any kind of control  \end{document}&#10;"/>
  <p:tag name="IGUANATEXSIZE" val="20"/>
  <p:tag name="IGUANATEXCURSOR" val="62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23882"/>
  <p:tag name="ORIGINALWIDTH" val="284,964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k=3&#10;$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,2347"/>
  <p:tag name="ORIGINALWIDTH" val="137,232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L_\mu&#10;$$&#10;\end{document}&#10;"/>
  <p:tag name="IGUANATEXSIZE" val="20"/>
  <p:tag name="IGUANATEXCURSOR" val="632"/>
  <p:tag name="TRANSPARENCY" val="Fals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,7372"/>
  <p:tag name="ORIGINALWIDTH" val="150,73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H_\nu&#10;$$&#10;\end{document}&#10;"/>
  <p:tag name="IGUANATEXSIZE" val="20"/>
  <p:tag name="IGUANATEXCURSOR" val="628"/>
  <p:tag name="TRANSPARENCY" val="Fals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256,4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l=2&#10;$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0,98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_i $$\end{document}&#10;"/>
  <p:tag name="IGUANATEXSIZE" val="20"/>
  <p:tag name="IGUANATEXCURSOR" val="63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091,8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G, \rho] + \sum_{j=1}^J L_j \rho L_j^\dagger -\frac{1}{2} \rho L_j^\dagger L_j - \frac{1}{2}L_j^\dagger L_j \rho$$&#10;\end{document}&#10;"/>
  <p:tag name="IGUANATEXSIZE" val="20"/>
  <p:tag name="IGUANATEXCURSOR" val="68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461,19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thcal{E}_\omega^t = e^{\mathcal{L}t}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i)$&#10;\end{document}&#10;"/>
  <p:tag name="IGUANATEXSIZE" val="20"/>
  <p:tag name="IGUANATEXCURSOR" val="6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1194,6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,\Pi_i,\tilde{\omega}(i)} \Delta \tilde{\omega}   \propto    \frac{1}{\sqrt{T}} $$&#10; \end{document}&#10;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1091,1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,\Pi_i,\tilde{\omega}(i)} \Delta \tilde{\omega}   \propto    \frac{1}{T} $$&#10; \end{document}&#10;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i)$&#10;\end{document}&#10;"/>
  <p:tag name="IGUANATEXSIZE" val="20"/>
  <p:tag name="IGUANATEXCURSOR" val="6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856,3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\tilde{\omega} \geq \frac{1}{\sqrt{F_Q[\rho_\omega]}}$$&#10;\end{document}&#10;"/>
  <p:tag name="IGUANATEXSIZE" val="20"/>
  <p:tag name="IGUANATEXCURSOR" val="6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906,636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, V_i} F_Q[\rho_\omega]   \propto    T $$&#10; \end{document}&#10;"/>
  <p:tag name="IGUANATEXSIZE" val="20"/>
  <p:tag name="IGUANATEXCURSOR" val="5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2228"/>
  <p:tag name="ORIGINALWIDTH" val="953,88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, V_i} F_Q[\rho_\omega]   \propto    T^2 $$&#10; \end{document}&#10;"/>
  <p:tag name="IGUANATEXSIZE" val="20"/>
  <p:tag name="IGUANATEXCURSOR" val="5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1046,11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omega] = \Tr(\rho_\omega A_\omega^2)$ \end{document}&#10;"/>
  <p:tag name="IGUANATEXSIZE" val="20"/>
  <p:tag name="IGUANATEXCURSOR" val="6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1339,33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omega}{\t{d}\omega}&#10;=  \frac{1}{2}\left(\rho_\omega A_\omega + A_\varphi \rho_\omega \right)&#10;$$&#10;\end{document}&#10;"/>
  <p:tag name="IGUANATEXSIZE" val="20"/>
  <p:tag name="IGUANATEXCURSOR" val="6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858,642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H  = \omega \frac{\sigma_z}{2} = \omega  G  $$\end{document}&#10;"/>
  <p:tag name="IGUANATEXSIZE" val="20"/>
  <p:tag name="IGUANATEXCURSOR" val="67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21,63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G \not\in \mathcal{S} = \t{span}_{\mathbb{R}}\{\openone, L_j^{\t{H}}, i L_j^{\t{AH}}, (L^\dagger_j L_{j^\prime})^{\t{H}}, i (L^\dagger_{j^\prime} L_{j})^{\t{AH}} \},&#10;$&#10; \end{document}&#10;"/>
  <p:tag name="IGUANATEXSIZE" val="20"/>
  <p:tag name="IGUANATEXCURSOR" val="5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434,195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propto \frac{1}{T}&#10;$  \end{document}&#10;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21,63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G \in \mathcal{S} = \t{span}_{\mathbb{R}}\{\openone, L_j^{\t{H}}, i L_j^{\t{AH}}, (L^\dagger_j L_{j^\prime})^{\t{H}}, i (L^\dagger_{j^\prime} L_{j})^{\t{AH}} \},&#10;$&#10; \end{document}&#10;"/>
  <p:tag name="IGUANATEXSIZE" val="20"/>
  <p:tag name="IGUANATEXCURSOR" val="5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515,93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geq \frac{c}{\sqrt{T}}&#10;$  \end{document}&#10;"/>
  <p:tag name="IGUANATEXSIZE" val="20"/>
  <p:tag name="IGUANATEXCURSOR" val="5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2678,6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- i \omega [G, \rho] + \sum_{j=1}^J L_j \rho L_j^\dagger -\frac{1}{2} \rho L_j^\dagger L_j - \frac{1}{2}L_j^\dagger L_j \rho$$&#10;\end{document}&#10;"/>
  <p:tag name="IGUANATEXSIZE" val="20"/>
  <p:tag name="IGUANATEXCURSOR" val="6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759,6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notin \mathcal{S} = \t{span}_{\mathbb{R}}\{\openone, L_j^{\t{H}}, i L_j^{\t{AH}}, (L^\dagger_j L_{j^\prime})^{\t{H}}, i (L^\dagger_{j^\prime} L_{j})^{\t{AH}} \}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3452,56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mathcal{E}^{dt}_\omega \otimes \openone (\ket{\Psi}\bra{\Psi}) = &#10;\ket{\Psi}\bra{\Psi} - i \omega(\sigma_z \otimes \openone \ket{\Psi}\bra{\Psi}&#10;-\ket{\Psi}\bra{\Psi}\sigma_z \otimes \openone) dt &#10;$&#10;\end{document}&#10;"/>
  <p:tag name="IGUANATEXSIZE" val="20"/>
  <p:tag name="IGUANATEXCURSOR" val="82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182,22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(\rho) = \sigma_x \otimes \openone \Pi_E \rho \Pi_E \sigma_x \otimes \openone + &#10;\Pi_C \rho \Pi_C$&#10;\end{document}&#10;"/>
  <p:tag name="IGUANATEXSIZE" val="20"/>
  <p:tag name="IGUANATEXCURSOR" val="737"/>
  <p:tag name="TRANSPARENCY" val="Fals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2812,89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E = \ket{10}\bra{10}+ \ket{01}\bra{01},  \quad&#10;\Pi_C = \ket{11}\bra{11} + \ket{00}\bra{00}$&#10;\end{document}&#10;"/>
  <p:tag name="IGUANATEXSIZE" val="20"/>
  <p:tag name="IGUANATEXCURSOR" val="676"/>
  <p:tag name="TRANSPARENCY" val="Fals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808,39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- i \omega [G, \rho] $$&#10;\end{document}&#10;"/>
  <p:tag name="IGUANATEXSIZE" val="20"/>
  <p:tag name="IGUANATEXCURSOR" val="67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4829"/>
  <p:tag name="ORIGINALWIDTH" val="3367,07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 &#10;\circ (\mathcal{E}^{dt}_\omega \otimes \openone)&#10;(\ket{\Psi}\bra{\Psi}) &#10;=&#10;\ket{\Psi}\bra{\Psi} - &#10;i \omega [\sigma_z\otimes \openone, &#10;\ket{\Psi}\bra{\Psi}]&#10;+ O(dt^2)&#10;$ &#10;\end{document}&#10;"/>
  <p:tag name="IGUANATEXSIZE" val="20"/>
  <p:tag name="IGUANATEXCURSOR" val="659"/>
  <p:tag name="TRANSPARENCY" val="Fals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410,94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+ \sigma_x \otimes \openone \ket{\Psi}\bra{\Psi} \sigma_x \otimes \openone dt - \ket{\Psi}\bra{\Psi}dt + O(dt^2)&#10;$&#10;\end{document}&#10;"/>
  <p:tag name="IGUANATEXSIZE" val="20"/>
  <p:tag name="IGUANATEXCURSOR" val="74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36,482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C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292,08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= \frac{1}{\sqrt{2}} (\ket{00} + e^{i\xi}\ket{11})$&#10;\end{document}&#10;"/>
  <p:tag name="IGUANATEXSIZE" val="20"/>
  <p:tag name="IGUANATEXCURSOR" val="686"/>
  <p:tag name="TRANSPARENCY" val="Fals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460,44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F_Q \propto T^2&#10;$&#10; \end{document}&#10;"/>
  <p:tag name="IGUANATEXSIZE" val="20"/>
  <p:tag name="IGUANATEXCURSOR" val="5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938,88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= \sigma_z, \quad L = \sigma_x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163,8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+ any kind of control  \end{document}&#10;"/>
  <p:tag name="IGUANATEXSIZE" val="20"/>
  <p:tag name="IGUANATEXCURSOR" val="62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548,9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mathcal{S} = \t{span}_{\mathbb{R}}\{\openone, L_j^{\t{H}}, i L_j^{\t{AH}}, (L^\dagger_j L_{j^\prime})^{\t{H}}, i (L^\dagger_{j^\prime} L_{j})^{\t{AH}} \},&#10;$&#10; \end{document}&#10;"/>
  <p:tag name="IGUANATEXSIZE" val="20"/>
  <p:tag name="IGUANATEXCURSOR" val="5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933,63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propto \sigma_z, \quad L \propto \sigma_z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24,709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in \mathcal{S}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08,1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geq \sqrt{\frac{2 \gamma}{T}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24,709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in \mathcal{S}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82,41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sqrt{\frac{1-\eta }{\eta N}}$&#10;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6"/>
  <p:tag name="LAY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0 &amp; 1 &amp; 0&#10;\end{array}&#10;\right]$&#10; \end{document}&#10;"/>
  <p:tag name="IGUANATEXSIZE" val="20"/>
  <p:tag name="IGUANATEXCURSOR" val="5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1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1 &amp; 0 &amp; 0&#10;\end{array}&#10;\right]$&#10; 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0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1 &amp; 0 &amp; 0\\&#10;0 &amp; -1 &amp; 0 \\&#10;0 &amp; 0 &amp; 0&#10;\end{array}&#10;\right]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16,72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G\propto$&#10; \end{document}&#10;"/>
  <p:tag name="IGUANATEXSIZE" val="20"/>
  <p:tag name="IGUANATEXCURSOR" val="5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31,721"/>
  <p:tag name="LATEXADDIN" val="\documentclass{article}\pagestyle{empty}&#10;\begin{document}&#10;$ |\textrm{vac} \rangle$&#10;\end{document}&#10;"/>
  <p:tag name="IGUANATEXSIZE" val="20"/>
  <p:tag name="IGUANATEXCURSOR" val="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= e^{-\gamma t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019,12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 - i \sum_{k=1}^P\omega_k [G_k, \rho] + \sum_{j=1}^J L_j \rho L_j^\dagger -\frac{1}{2} \rho L_j^\dagger L_j - \frac{1}{2}L_j^\dagger L_j \rho$$&#10;\end{document}&#10;"/>
  <p:tag name="IGUANATEXSIZE" val="20"/>
  <p:tag name="IGUANATEXCURSOR" val="6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15,71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C &gt;  0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9726"/>
  <p:tag name="ORIGINALWIDTH" val="2029,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^2_C \tilde{\omega} = \t{tr}[C \t{Cov}(\tilde{\omega})] \geq \min_{\ket{\Psi}, V_i} \text{tr}[C F_Q^{-1}]   $$&#10; \end{document}&#10;"/>
  <p:tag name="IGUANATEXSIZE" val="20"/>
  <p:tag name="IGUANATEXCURSOR" val="5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848,14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Cov}(\tilde{\boldsymbol{\omega}}) \geq  {F_Q}^{-1} $$&#10;\end{document}&#10;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1352,08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{\left[F_Q\right]}_{ij}=\frac{1}{2}\text{tr}(\rho_{\boldsymbol{\omega}} \lbrace A_i,A_j \rbrace)$$&#10;\end{document}&#10;"/>
  <p:tag name="IGUANATEXSIZE" val="20"/>
  <p:tag name="IGUANATEXCURSOR" val="6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,2152"/>
  <p:tag name="ORIGINALWIDTH" val="1283,8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frac{1}{2}(A_{i} \rho_{\boldsymbol{\omega}} + \rho_{\boldsymbol{\omega}} A_{i})= \frac{\partial \rho_{\boldsymbol{\omega}}}{\partial \omega_i}&#10;$$&#10;\end{document}&#10;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018,37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 - i \sum_{k}\omega_k [G_k, \rho] + \sum_{j=1}^J L_j \rho L_j^\dagger -\frac{1}{2} \rho L_j^\dagger L_j - \frac{1}{2}L_j^\dagger L_j \rho$$&#10;\end{document}&#10;"/>
  <p:tag name="IGUANATEXSIZE" val="20"/>
  <p:tag name="IGUANATEXCURSOR" val="6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823,397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} \Delta_C \tilde{\omega} \propto \frac{1}{T}  $$&#10; \end{document}&#10;"/>
  <p:tag name="IGUANATEXSIZE" val="20"/>
  <p:tag name="IGUANATEXCURSOR" val="5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747,656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G_1^\perp,\dots,G_P^\perp\}$&#10;\end{document}&#10;"/>
  <p:tag name="IGUANATEXSIZE" val="20"/>
  <p:tag name="IGUANATEXCURSOR" val="5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,2269"/>
  <p:tag name="ORIGINALWIDTH" val="3825,2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G_i = G_i^\perp +G_i^\parallel, \quad G_i^\parallel \in \mathcal{S}= \t{span}_{\mathbb{R}}\{\openone, L_j^{\t{H}}, i L_j^{\t{AH}}, (L^\dagger_j L_{j^\prime})^{\t{H}}, i (L^\dagger_{j^\prime} L_{j})^{\t{AH}} \},&#10;$&#10;\end{document}&#10;"/>
  <p:tag name="IGUANATEXSIZE" val="20"/>
  <p:tag name="IGUANATEXCURSOR" val="6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9726"/>
  <p:tag name="ORIGINALWIDTH" val="2354,70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{tr}[C \t{Cov}(\tilde{\boldsymbol{\omega}})] \geq \text{tr}[C F_Q^{-1}]  =&#10; \min_{\{X_i\}}\t{tr}(C \cdot \t{Re} V)&#10; $$&#10; \end{document}&#10;"/>
  <p:tag name="IGUANATEXSIZE" val="20"/>
  <p:tag name="IGUANATEXCURSOR" val="5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46,3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V_{ij} = \t{tr}(X_i X_j \rho_{\boldsymbol{\omega}}) $$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1181,10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1}{2}\t{tr}(\{X_i,A_j\}&#10; \rho_{\boldsymbol{\omega}}) = \delta_{ij} $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2766,40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ext{tr}[C \t{Cov}(\boldsymbol{\tilde{\omega}})]  \geq&#10; \min_{\{X_i\}}\t{tr}(C \cdot \t{Re} V) + \|  \sqrt{C} \cdot \t{Im}V \sqrt{C} \|_1 &#10; $$&#10; 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,9583"/>
  <p:tag name="ORIGINALWIDTH" val="1872,51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H  = \frac{1}{2}\sum_{i=x,y,z} \omega_i \cdot &#10;(\openone \otimes \sigma_i + \sigma_i \otimes \openone)&#10;$$\end{document}&#10;"/>
  <p:tag name="IGUANATEXSIZE" val="20"/>
  <p:tag name="IGUANATEXCURSOR" val="71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201,3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  \propto (\sigma_z \otimes \openone - \openone \otimes \sigma_z)$$\end{document}&#10;"/>
  <p:tag name="IGUANATEXSIZE" val="20"/>
  <p:tag name="IGUANATEXCURSOR" val="69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9262</TotalTime>
  <Words>848</Words>
  <Application>Microsoft Office PowerPoint</Application>
  <PresentationFormat>Pokaz na ekranie (4:3)</PresentationFormat>
  <Paragraphs>95</Paragraphs>
  <Slides>15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Arial</vt:lpstr>
      <vt:lpstr>Calibri</vt:lpstr>
      <vt:lpstr>Lucida Sans Unicode</vt:lpstr>
      <vt:lpstr>Microsoft Himalaya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1_Motyw pakietu Office</vt:lpstr>
      <vt:lpstr>Quantum Error Correction  in multi-parameter quantum metrology</vt:lpstr>
      <vt:lpstr>Frequency estimation problem</vt:lpstr>
      <vt:lpstr>Frequency estimation problem in presence of general Markovian noise</vt:lpstr>
      <vt:lpstr>General adaptive frequency estimation scheme</vt:lpstr>
      <vt:lpstr>Use Quantum Fisher information as a figure of merit….</vt:lpstr>
      <vt:lpstr>Long way to a simple result…</vt:lpstr>
      <vt:lpstr>Recovering the Heisenberg scaling via Quantum Error Correction - Example</vt:lpstr>
      <vt:lpstr>…but for the most common noise models Heisenberg scaling is lost</vt:lpstr>
      <vt:lpstr>Prezentacja programu PowerPoint</vt:lpstr>
      <vt:lpstr>Mo parameters, mo problems…</vt:lpstr>
      <vt:lpstr>Achievability of the Heisenberg scaling in multiparameter estimation</vt:lpstr>
      <vt:lpstr>Quantitatively it is much more challenging…</vt:lpstr>
      <vt:lpstr>Example: Two qubits sensing all the components of magnetic field with anti-correlated Z component fluctuations</vt:lpstr>
      <vt:lpstr>Take home message</vt:lpstr>
      <vt:lpstr>More quantum metrology…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750</cp:revision>
  <dcterms:created xsi:type="dcterms:W3CDTF">2015-09-10T09:53:21Z</dcterms:created>
  <dcterms:modified xsi:type="dcterms:W3CDTF">2019-06-04T08:12:16Z</dcterms:modified>
</cp:coreProperties>
</file>