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4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7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2"/>
  </p:notesMasterIdLst>
  <p:sldIdLst>
    <p:sldId id="360" r:id="rId4"/>
    <p:sldId id="371" r:id="rId5"/>
    <p:sldId id="374" r:id="rId6"/>
    <p:sldId id="373" r:id="rId7"/>
    <p:sldId id="382" r:id="rId8"/>
    <p:sldId id="375" r:id="rId9"/>
    <p:sldId id="376" r:id="rId10"/>
    <p:sldId id="391" r:id="rId11"/>
    <p:sldId id="377" r:id="rId12"/>
    <p:sldId id="378" r:id="rId13"/>
    <p:sldId id="379" r:id="rId14"/>
    <p:sldId id="380" r:id="rId15"/>
    <p:sldId id="389" r:id="rId16"/>
    <p:sldId id="386" r:id="rId17"/>
    <p:sldId id="390" r:id="rId18"/>
    <p:sldId id="387" r:id="rId19"/>
    <p:sldId id="388" r:id="rId20"/>
    <p:sldId id="3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2D3"/>
    <a:srgbClr val="53A174"/>
    <a:srgbClr val="339966"/>
    <a:srgbClr val="339933"/>
    <a:srgbClr val="F3DDC6"/>
    <a:srgbClr val="F4DEC6"/>
    <a:srgbClr val="FFCC99"/>
    <a:srgbClr val="FFFF66"/>
    <a:srgbClr val="66FF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1" autoAdjust="0"/>
    <p:restoredTop sz="77683" autoAdjust="0"/>
  </p:normalViewPr>
  <p:slideViewPr>
    <p:cSldViewPr>
      <p:cViewPr varScale="1">
        <p:scale>
          <a:sx n="53" d="100"/>
          <a:sy n="53" d="100"/>
        </p:scale>
        <p:origin x="16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27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78" y="1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4DD89-0188-4E33-9517-CC592F464465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2528E-0D17-430D-AA3E-94700C82F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49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85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67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9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89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32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10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01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5/26/2022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>
          <a:xfrm>
            <a:off x="6165326" y="6374589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smtClean="0">
                <a:solidFill>
                  <a:prstClr val="black"/>
                </a:solidFill>
              </a:rPr>
              <a:t>Faculty of Physics, University of Warsaw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92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Faculty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of </a:t>
            </a:r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Physics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University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of Warsaw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11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68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31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72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38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67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2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14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29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376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>
          <a:xfrm>
            <a:off x="6165326" y="6374589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smtClean="0">
                <a:solidFill>
                  <a:prstClr val="black"/>
                </a:solidFill>
              </a:rPr>
              <a:t>Faculty of Physics, University of Warsaw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25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Faculty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of </a:t>
            </a:r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Physics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University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of Warsaw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1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28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518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913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62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9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369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04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296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7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5/26/2022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5/26/2022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5796136" y="6356350"/>
            <a:ext cx="2890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Faculty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of </a:t>
            </a:r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Physics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University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of Warsaw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9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5796136" y="6356350"/>
            <a:ext cx="2890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Faculty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of </a:t>
            </a:r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Physics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University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of Warsaw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tags" Target="../tags/tag39.xml"/><Relationship Id="rId16" Type="http://schemas.openxmlformats.org/officeDocument/2006/relationships/image" Target="../media/image40.tmp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35.png"/><Relationship Id="rId5" Type="http://schemas.openxmlformats.org/officeDocument/2006/relationships/tags" Target="../tags/tag42.xml"/><Relationship Id="rId15" Type="http://schemas.openxmlformats.org/officeDocument/2006/relationships/image" Target="../media/image39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notesSlide" Target="../notesSlides/notesSlide7.xml"/><Relationship Id="rId18" Type="http://schemas.openxmlformats.org/officeDocument/2006/relationships/image" Target="../media/image46.png"/><Relationship Id="rId3" Type="http://schemas.openxmlformats.org/officeDocument/2006/relationships/tags" Target="../tags/tag49.xml"/><Relationship Id="rId21" Type="http://schemas.openxmlformats.org/officeDocument/2006/relationships/image" Target="../media/image48.png"/><Relationship Id="rId7" Type="http://schemas.openxmlformats.org/officeDocument/2006/relationships/tags" Target="../tags/tag53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5.png"/><Relationship Id="rId2" Type="http://schemas.openxmlformats.org/officeDocument/2006/relationships/tags" Target="../tags/tag48.xml"/><Relationship Id="rId16" Type="http://schemas.openxmlformats.org/officeDocument/2006/relationships/image" Target="../media/image44.png"/><Relationship Id="rId20" Type="http://schemas.openxmlformats.org/officeDocument/2006/relationships/image" Target="../media/image47.pn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5" Type="http://schemas.openxmlformats.org/officeDocument/2006/relationships/tags" Target="../tags/tag51.xml"/><Relationship Id="rId15" Type="http://schemas.openxmlformats.org/officeDocument/2006/relationships/image" Target="../media/image41.png"/><Relationship Id="rId10" Type="http://schemas.openxmlformats.org/officeDocument/2006/relationships/tags" Target="../tags/tag56.xml"/><Relationship Id="rId19" Type="http://schemas.openxmlformats.org/officeDocument/2006/relationships/image" Target="../media/image36.png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image" Target="../media/image43.tmp"/><Relationship Id="rId22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image" Target="../media/image50.png"/><Relationship Id="rId18" Type="http://schemas.openxmlformats.org/officeDocument/2006/relationships/image" Target="../media/image16.png"/><Relationship Id="rId3" Type="http://schemas.openxmlformats.org/officeDocument/2006/relationships/tags" Target="../tags/tag60.xml"/><Relationship Id="rId21" Type="http://schemas.openxmlformats.org/officeDocument/2006/relationships/image" Target="../media/image54.png"/><Relationship Id="rId7" Type="http://schemas.openxmlformats.org/officeDocument/2006/relationships/tags" Target="../tags/tag64.xml"/><Relationship Id="rId12" Type="http://schemas.openxmlformats.org/officeDocument/2006/relationships/image" Target="../media/image49.png"/><Relationship Id="rId17" Type="http://schemas.openxmlformats.org/officeDocument/2006/relationships/image" Target="../media/image15.png"/><Relationship Id="rId2" Type="http://schemas.openxmlformats.org/officeDocument/2006/relationships/tags" Target="../tags/tag59.xml"/><Relationship Id="rId16" Type="http://schemas.openxmlformats.org/officeDocument/2006/relationships/image" Target="../media/image13.tmp"/><Relationship Id="rId20" Type="http://schemas.openxmlformats.org/officeDocument/2006/relationships/image" Target="../media/image53.pn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2.xml"/><Relationship Id="rId15" Type="http://schemas.openxmlformats.org/officeDocument/2006/relationships/image" Target="../media/image52.png"/><Relationship Id="rId10" Type="http://schemas.openxmlformats.org/officeDocument/2006/relationships/tags" Target="../tags/tag67.xml"/><Relationship Id="rId19" Type="http://schemas.openxmlformats.org/officeDocument/2006/relationships/image" Target="../media/image10.png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image" Target="../media/image15.png"/><Relationship Id="rId18" Type="http://schemas.openxmlformats.org/officeDocument/2006/relationships/image" Target="../media/image54.png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image" Target="../media/image13.tmp"/><Relationship Id="rId17" Type="http://schemas.openxmlformats.org/officeDocument/2006/relationships/image" Target="../media/image56.png"/><Relationship Id="rId2" Type="http://schemas.openxmlformats.org/officeDocument/2006/relationships/tags" Target="../tags/tag69.xml"/><Relationship Id="rId16" Type="http://schemas.openxmlformats.org/officeDocument/2006/relationships/image" Target="../media/image53.png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55.png"/><Relationship Id="rId5" Type="http://schemas.openxmlformats.org/officeDocument/2006/relationships/tags" Target="../tags/tag72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57.png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79.xml"/><Relationship Id="rId7" Type="http://schemas.openxmlformats.org/officeDocument/2006/relationships/image" Target="../media/image59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55.png"/><Relationship Id="rId5" Type="http://schemas.openxmlformats.org/officeDocument/2006/relationships/image" Target="../media/image58.e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1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5.png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image" Target="../media/image64.png"/><Relationship Id="rId2" Type="http://schemas.openxmlformats.org/officeDocument/2006/relationships/tags" Target="../tags/tag81.xml"/><Relationship Id="rId16" Type="http://schemas.openxmlformats.org/officeDocument/2006/relationships/image" Target="../media/image68.png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image" Target="../media/image63.png"/><Relationship Id="rId5" Type="http://schemas.openxmlformats.org/officeDocument/2006/relationships/tags" Target="../tags/tag84.xml"/><Relationship Id="rId15" Type="http://schemas.openxmlformats.org/officeDocument/2006/relationships/image" Target="../media/image67.png"/><Relationship Id="rId10" Type="http://schemas.openxmlformats.org/officeDocument/2006/relationships/image" Target="../media/image58.emf"/><Relationship Id="rId4" Type="http://schemas.openxmlformats.org/officeDocument/2006/relationships/tags" Target="../tags/tag83.xml"/><Relationship Id="rId9" Type="http://schemas.openxmlformats.org/officeDocument/2006/relationships/image" Target="../media/image62.png"/><Relationship Id="rId1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7.xml"/><Relationship Id="rId7" Type="http://schemas.openxmlformats.org/officeDocument/2006/relationships/image" Target="../media/image9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2.png"/><Relationship Id="rId5" Type="http://schemas.openxmlformats.org/officeDocument/2006/relationships/tags" Target="../tags/tag9.xml"/><Relationship Id="rId10" Type="http://schemas.openxmlformats.org/officeDocument/2006/relationships/image" Target="../media/image11.png"/><Relationship Id="rId4" Type="http://schemas.openxmlformats.org/officeDocument/2006/relationships/tags" Target="../tags/tag8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8.png"/><Relationship Id="rId4" Type="http://schemas.openxmlformats.org/officeDocument/2006/relationships/image" Target="../media/image13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1.png"/><Relationship Id="rId5" Type="http://schemas.openxmlformats.org/officeDocument/2006/relationships/tags" Target="../tags/tag15.xml"/><Relationship Id="rId10" Type="http://schemas.openxmlformats.org/officeDocument/2006/relationships/image" Target="../media/image12.png"/><Relationship Id="rId4" Type="http://schemas.openxmlformats.org/officeDocument/2006/relationships/tags" Target="../tags/tag14.xml"/><Relationship Id="rId9" Type="http://schemas.openxmlformats.org/officeDocument/2006/relationships/image" Target="../media/image13.tmp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8.png"/><Relationship Id="rId26" Type="http://schemas.openxmlformats.org/officeDocument/2006/relationships/image" Target="../media/image15.png"/><Relationship Id="rId3" Type="http://schemas.openxmlformats.org/officeDocument/2006/relationships/tags" Target="../tags/tag19.xml"/><Relationship Id="rId21" Type="http://schemas.openxmlformats.org/officeDocument/2006/relationships/image" Target="../media/image21.png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image" Target="../media/image17.png"/><Relationship Id="rId25" Type="http://schemas.openxmlformats.org/officeDocument/2006/relationships/image" Target="../media/image16.png"/><Relationship Id="rId2" Type="http://schemas.openxmlformats.org/officeDocument/2006/relationships/tags" Target="../tags/tag18.xml"/><Relationship Id="rId16" Type="http://schemas.openxmlformats.org/officeDocument/2006/relationships/image" Target="../media/image12.png"/><Relationship Id="rId20" Type="http://schemas.openxmlformats.org/officeDocument/2006/relationships/image" Target="../media/image20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image" Target="../media/image10.png"/><Relationship Id="rId5" Type="http://schemas.openxmlformats.org/officeDocument/2006/relationships/tags" Target="../tags/tag21.xml"/><Relationship Id="rId15" Type="http://schemas.openxmlformats.org/officeDocument/2006/relationships/image" Target="../media/image13.tmp"/><Relationship Id="rId23" Type="http://schemas.openxmlformats.org/officeDocument/2006/relationships/image" Target="../media/image11.png"/><Relationship Id="rId10" Type="http://schemas.openxmlformats.org/officeDocument/2006/relationships/tags" Target="../tags/tag26.xml"/><Relationship Id="rId19" Type="http://schemas.openxmlformats.org/officeDocument/2006/relationships/image" Target="../media/image19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notesSlide" Target="../notesSlides/notesSlide3.xml"/><Relationship Id="rId22" Type="http://schemas.openxmlformats.org/officeDocument/2006/relationships/image" Target="../media/image22.png"/><Relationship Id="rId27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6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25.png"/><Relationship Id="rId2" Type="http://schemas.openxmlformats.org/officeDocument/2006/relationships/tags" Target="../tags/tag30.xml"/><Relationship Id="rId16" Type="http://schemas.openxmlformats.org/officeDocument/2006/relationships/image" Target="../media/image29.jpe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24.png"/><Relationship Id="rId5" Type="http://schemas.openxmlformats.org/officeDocument/2006/relationships/tags" Target="../tags/tag33.xml"/><Relationship Id="rId15" Type="http://schemas.openxmlformats.org/officeDocument/2006/relationships/image" Target="../media/image28.png"/><Relationship Id="rId10" Type="http://schemas.openxmlformats.org/officeDocument/2006/relationships/image" Target="../media/image17.png"/><Relationship Id="rId4" Type="http://schemas.openxmlformats.org/officeDocument/2006/relationships/tags" Target="../tags/tag32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openxmlformats.org/officeDocument/2006/relationships/image" Target="../media/image34.png"/><Relationship Id="rId4" Type="http://schemas.openxmlformats.org/officeDocument/2006/relationships/image" Target="../media/image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2280" y="-110614"/>
            <a:ext cx="9108504" cy="1577894"/>
          </a:xfrm>
        </p:spPr>
        <p:txBody>
          <a:bodyPr>
            <a:noAutofit/>
          </a:bodyPr>
          <a:lstStyle/>
          <a:p>
            <a:pPr algn="ctr"/>
            <a:r>
              <a:rPr lang="it-IT" sz="3600" dirty="0">
                <a:effectLst/>
              </a:rPr>
              <a:t>Fundamental Limits in </a:t>
            </a:r>
            <a:r>
              <a:rPr lang="it-IT" sz="3600" dirty="0">
                <a:solidFill>
                  <a:srgbClr val="FF0000"/>
                </a:solidFill>
                <a:effectLst/>
              </a:rPr>
              <a:t>Mutiparameter</a:t>
            </a:r>
            <a:r>
              <a:rPr lang="it-IT" sz="3600" dirty="0">
                <a:effectLst/>
              </a:rPr>
              <a:t/>
            </a:r>
            <a:br>
              <a:rPr lang="it-IT" sz="3600" dirty="0">
                <a:effectLst/>
              </a:rPr>
            </a:br>
            <a:r>
              <a:rPr lang="it-IT" sz="3600" dirty="0">
                <a:effectLst/>
              </a:rPr>
              <a:t>Quantum Metrology</a:t>
            </a:r>
          </a:p>
        </p:txBody>
      </p:sp>
      <p:sp>
        <p:nvSpPr>
          <p:cNvPr id="7" name="Prostokąt 6"/>
          <p:cNvSpPr/>
          <p:nvPr/>
        </p:nvSpPr>
        <p:spPr>
          <a:xfrm>
            <a:off x="2740372" y="5590729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prstClr val="white"/>
                </a:solidFill>
              </a:rPr>
              <a:t>R. </a:t>
            </a:r>
            <a:r>
              <a:rPr lang="pl-PL" sz="2000" dirty="0" smtClean="0">
                <a:solidFill>
                  <a:prstClr val="white"/>
                </a:solidFill>
              </a:rPr>
              <a:t>Demkowicz-Dobrzański, F. Albarelli, W Górecki</a:t>
            </a:r>
            <a:endParaRPr lang="en-GB" sz="2000" dirty="0"/>
          </a:p>
        </p:txBody>
      </p:sp>
      <p:sp>
        <p:nvSpPr>
          <p:cNvPr id="10" name="Prostokąt 9"/>
          <p:cNvSpPr/>
          <p:nvPr/>
        </p:nvSpPr>
        <p:spPr>
          <a:xfrm>
            <a:off x="2790179" y="5980990"/>
            <a:ext cx="76772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pl-PL" sz="1600" i="1" dirty="0" err="1" smtClean="0">
                <a:solidFill>
                  <a:schemeClr val="bg1"/>
                </a:solidFill>
              </a:rPr>
              <a:t>Faculty</a:t>
            </a:r>
            <a:r>
              <a:rPr lang="pl-PL" sz="1600" i="1" dirty="0" smtClean="0">
                <a:solidFill>
                  <a:schemeClr val="bg1"/>
                </a:solidFill>
              </a:rPr>
              <a:t> </a:t>
            </a:r>
            <a:r>
              <a:rPr lang="pl-PL" sz="1600" i="1" dirty="0">
                <a:solidFill>
                  <a:schemeClr val="bg1"/>
                </a:solidFill>
              </a:rPr>
              <a:t>of </a:t>
            </a:r>
            <a:r>
              <a:rPr lang="pl-PL" sz="1600" i="1" dirty="0" err="1">
                <a:solidFill>
                  <a:schemeClr val="bg1"/>
                </a:solidFill>
              </a:rPr>
              <a:t>Physics</a:t>
            </a:r>
            <a:r>
              <a:rPr lang="pl-PL" sz="1600" i="1" dirty="0">
                <a:solidFill>
                  <a:schemeClr val="bg1"/>
                </a:solidFill>
              </a:rPr>
              <a:t>, University of </a:t>
            </a:r>
            <a:r>
              <a:rPr lang="pl-PL" sz="1600" i="1" dirty="0" err="1">
                <a:solidFill>
                  <a:schemeClr val="bg1"/>
                </a:solidFill>
              </a:rPr>
              <a:t>Warsaw</a:t>
            </a:r>
            <a:r>
              <a:rPr lang="pl-PL" sz="1600" i="1" dirty="0">
                <a:solidFill>
                  <a:schemeClr val="bg1"/>
                </a:solidFill>
              </a:rPr>
              <a:t>, </a:t>
            </a:r>
            <a:r>
              <a:rPr lang="pl-PL" sz="1600" i="1" dirty="0" smtClean="0">
                <a:solidFill>
                  <a:schemeClr val="bg1"/>
                </a:solidFill>
              </a:rPr>
              <a:t>Poland</a:t>
            </a:r>
            <a:endParaRPr lang="pl-PL" sz="1600" i="1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287254" y="4472883"/>
            <a:ext cx="78488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600" dirty="0">
                <a:latin typeface="Times" pitchFamily="18" charset="0"/>
              </a:rPr>
              <a:t>F. Albarelli, RDD, PRX 12, 011039 (2022)</a:t>
            </a:r>
            <a:br>
              <a:rPr lang="pl-PL" sz="1600" dirty="0">
                <a:latin typeface="Times" pitchFamily="18" charset="0"/>
              </a:rPr>
            </a:br>
            <a:r>
              <a:rPr lang="pl-PL" sz="1600" dirty="0">
                <a:latin typeface="Times" pitchFamily="18" charset="0"/>
              </a:rPr>
              <a:t>W. Górecki, RDD, PRL 128, 040504 (2022) </a:t>
            </a:r>
          </a:p>
          <a:p>
            <a:endParaRPr lang="en-GB" sz="1600" dirty="0"/>
          </a:p>
        </p:txBody>
      </p:sp>
      <p:pic>
        <p:nvPicPr>
          <p:cNvPr id="4" name="Obraz 3" descr="Wycinek ekranu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" t="2722" r="-260" b="1171"/>
          <a:stretch/>
        </p:blipFill>
        <p:spPr>
          <a:xfrm>
            <a:off x="1147289" y="1974971"/>
            <a:ext cx="6938487" cy="2232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92556"/>
            <a:ext cx="4860032" cy="42261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06061"/>
            <a:ext cx="1854405" cy="5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1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21006" y="-132831"/>
            <a:ext cx="5544616" cy="1143000"/>
          </a:xfrm>
        </p:spPr>
        <p:txBody>
          <a:bodyPr>
            <a:noAutofit/>
          </a:bodyPr>
          <a:lstStyle/>
          <a:p>
            <a:r>
              <a:rPr lang="pl-PL" sz="3400" dirty="0" err="1"/>
              <a:t>M</a:t>
            </a:r>
            <a:r>
              <a:rPr lang="pl-PL" sz="3400" dirty="0" err="1" smtClean="0"/>
              <a:t>ultiparameter</a:t>
            </a:r>
            <a:r>
              <a:rPr lang="pl-PL" sz="3400" dirty="0" smtClean="0"/>
              <a:t> </a:t>
            </a:r>
            <a:r>
              <a:rPr lang="pl-PL" sz="3400" dirty="0" err="1" smtClean="0"/>
              <a:t>issues</a:t>
            </a:r>
            <a:r>
              <a:rPr lang="pl-PL" sz="3400" dirty="0" smtClean="0"/>
              <a:t>!</a:t>
            </a:r>
            <a:endParaRPr lang="en-GB" sz="3400" b="1" dirty="0"/>
          </a:p>
        </p:txBody>
      </p:sp>
      <p:pic>
        <p:nvPicPr>
          <p:cNvPr id="34" name="Obraz 33" descr="Wycinek ekranu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" t="2722" r="-260" b="1171"/>
          <a:stretch/>
        </p:blipFill>
        <p:spPr>
          <a:xfrm>
            <a:off x="1115616" y="1340768"/>
            <a:ext cx="6938487" cy="2232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971600" y="4077072"/>
            <a:ext cx="828092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LcParenBoth"/>
            </a:pPr>
            <a:r>
              <a:rPr lang="pl-PL" sz="2000" dirty="0" smtClean="0">
                <a:latin typeface="+mj-lt"/>
                <a:cs typeface="Times" panose="02020603050405020304" pitchFamily="18" charset="0"/>
              </a:rPr>
              <a:t>   </a:t>
            </a:r>
            <a:r>
              <a:rPr lang="pl-PL" sz="2000" dirty="0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Input </a:t>
            </a:r>
            <a:r>
              <a:rPr lang="pl-PL" sz="2000" dirty="0" err="1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probe</a:t>
            </a:r>
            <a:r>
              <a:rPr lang="pl-PL" sz="2000" dirty="0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incompatibility</a:t>
            </a:r>
            <a:r>
              <a:rPr lang="pl-PL" sz="2000" dirty="0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 </a:t>
            </a:r>
            <a:br>
              <a:rPr lang="pl-PL" sz="2000" dirty="0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</a:br>
            <a:r>
              <a:rPr lang="pl-PL" sz="2000" dirty="0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   </a:t>
            </a:r>
            <a:r>
              <a:rPr lang="pl-PL" sz="1600" dirty="0" err="1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may</a:t>
            </a:r>
            <a:r>
              <a:rPr lang="pl-PL" sz="1600" dirty="0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 </a:t>
            </a:r>
            <a:r>
              <a:rPr lang="pl-PL" sz="1600" dirty="0" err="1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affect</a:t>
            </a:r>
            <a:r>
              <a:rPr lang="pl-PL" sz="1600" dirty="0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 </a:t>
            </a:r>
            <a:r>
              <a:rPr lang="pl-PL" sz="1600" dirty="0" err="1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scaling</a:t>
            </a:r>
            <a:r>
              <a:rPr lang="pl-PL" sz="1600" dirty="0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 of precision with the numer of </a:t>
            </a:r>
            <a:r>
              <a:rPr lang="pl-PL" sz="1600" dirty="0" err="1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parameters</a:t>
            </a:r>
            <a:r>
              <a:rPr lang="pl-PL" sz="1600" dirty="0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 </a:t>
            </a:r>
            <a:r>
              <a:rPr lang="pl-PL" sz="1600" dirty="0" err="1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involved</a:t>
            </a:r>
            <a:r>
              <a:rPr lang="pl-PL" sz="1600" dirty="0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!</a:t>
            </a:r>
            <a:br>
              <a:rPr lang="pl-PL" sz="1600" dirty="0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</a:br>
            <a:r>
              <a:rPr lang="pl-PL" sz="1600" dirty="0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 </a:t>
            </a:r>
            <a:endParaRPr lang="pl-PL" sz="1600" dirty="0">
              <a:solidFill>
                <a:srgbClr val="FF0000"/>
              </a:solidFill>
              <a:latin typeface="+mj-lt"/>
              <a:cs typeface="Times" panose="02020603050405020304" pitchFamily="18" charset="0"/>
            </a:endParaRPr>
          </a:p>
          <a:p>
            <a:pPr marL="400050" indent="-400050">
              <a:buAutoNum type="romanLcParenBoth"/>
            </a:pPr>
            <a:r>
              <a:rPr lang="pl-PL" sz="2000" dirty="0" smtClean="0">
                <a:latin typeface="+mj-lt"/>
                <a:cs typeface="Times" panose="02020603050405020304" pitchFamily="18" charset="0"/>
              </a:rPr>
              <a:t>   </a:t>
            </a:r>
            <a:r>
              <a:rPr lang="pl-PL" sz="2000" dirty="0" err="1" smtClean="0">
                <a:latin typeface="+mj-lt"/>
                <a:cs typeface="Times" panose="02020603050405020304" pitchFamily="18" charset="0"/>
              </a:rPr>
              <a:t>Measurement</a:t>
            </a:r>
            <a:r>
              <a:rPr lang="pl-PL" sz="2000" dirty="0" smtClean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latin typeface="+mj-lt"/>
                <a:cs typeface="Times" panose="02020603050405020304" pitchFamily="18" charset="0"/>
              </a:rPr>
              <a:t>incompatibility</a:t>
            </a:r>
            <a:r>
              <a:rPr lang="pl-PL" sz="2000" dirty="0" smtClean="0">
                <a:latin typeface="+mj-lt"/>
                <a:cs typeface="Times" panose="02020603050405020304" pitchFamily="18" charset="0"/>
              </a:rPr>
              <a:t> </a:t>
            </a:r>
            <a:br>
              <a:rPr lang="pl-PL" sz="2000" dirty="0" smtClean="0">
                <a:latin typeface="+mj-lt"/>
                <a:cs typeface="Times" panose="02020603050405020304" pitchFamily="18" charset="0"/>
              </a:rPr>
            </a:br>
            <a:r>
              <a:rPr lang="pl-PL" sz="2000" dirty="0" smtClean="0">
                <a:latin typeface="+mj-lt"/>
                <a:cs typeface="Times" panose="02020603050405020304" pitchFamily="18" charset="0"/>
              </a:rPr>
              <a:t>   </a:t>
            </a:r>
            <a:r>
              <a:rPr lang="pl-PL" sz="1600" dirty="0" err="1" smtClean="0">
                <a:latin typeface="+mj-lt"/>
                <a:cs typeface="Times" panose="02020603050405020304" pitchFamily="18" charset="0"/>
              </a:rPr>
              <a:t>asymptotically</a:t>
            </a:r>
            <a:r>
              <a:rPr lang="pl-PL" sz="1600" dirty="0" smtClean="0">
                <a:latin typeface="+mj-lt"/>
                <a:cs typeface="Times" panose="02020603050405020304" pitchFamily="18" charset="0"/>
              </a:rPr>
              <a:t> </a:t>
            </a:r>
            <a:r>
              <a:rPr lang="pl-PL" sz="1600" dirty="0" err="1" smtClean="0">
                <a:latin typeface="+mj-lt"/>
                <a:cs typeface="Times" panose="02020603050405020304" pitchFamily="18" charset="0"/>
              </a:rPr>
              <a:t>at</a:t>
            </a:r>
            <a:r>
              <a:rPr lang="pl-PL" sz="1600" dirty="0" smtClean="0">
                <a:latin typeface="+mj-lt"/>
                <a:cs typeface="Times" panose="02020603050405020304" pitchFamily="18" charset="0"/>
              </a:rPr>
              <a:t> most </a:t>
            </a:r>
            <a:r>
              <a:rPr lang="pl-PL" sz="1600" dirty="0" err="1" smtClean="0">
                <a:latin typeface="+mj-lt"/>
                <a:cs typeface="Times" panose="02020603050405020304" pitchFamily="18" charset="0"/>
              </a:rPr>
              <a:t>twice</a:t>
            </a:r>
            <a:r>
              <a:rPr lang="pl-PL" sz="1600" dirty="0" smtClean="0">
                <a:latin typeface="+mj-lt"/>
                <a:cs typeface="Times" panose="02020603050405020304" pitchFamily="18" charset="0"/>
              </a:rPr>
              <a:t> </a:t>
            </a:r>
            <a:r>
              <a:rPr lang="pl-PL" sz="1600" dirty="0" err="1" smtClean="0">
                <a:latin typeface="+mj-lt"/>
                <a:cs typeface="Times" panose="02020603050405020304" pitchFamily="18" charset="0"/>
              </a:rPr>
              <a:t>overhead</a:t>
            </a:r>
            <a:r>
              <a:rPr lang="pl-PL" sz="1600" dirty="0" smtClean="0">
                <a:latin typeface="+mj-lt"/>
                <a:cs typeface="Times" panose="02020603050405020304" pitchFamily="18" charset="0"/>
              </a:rPr>
              <a:t> in </a:t>
            </a:r>
            <a:r>
              <a:rPr lang="pl-PL" sz="1600" dirty="0" err="1" smtClean="0">
                <a:latin typeface="+mj-lt"/>
                <a:cs typeface="Times" panose="02020603050405020304" pitchFamily="18" charset="0"/>
              </a:rPr>
              <a:t>resources</a:t>
            </a:r>
            <a:r>
              <a:rPr lang="pl-PL" sz="1600" dirty="0" smtClean="0">
                <a:latin typeface="+mj-lt"/>
                <a:cs typeface="Times" panose="02020603050405020304" pitchFamily="18" charset="0"/>
              </a:rPr>
              <a:t> for </a:t>
            </a:r>
            <a:r>
              <a:rPr lang="pl-PL" sz="1600" dirty="0" err="1" smtClean="0">
                <a:latin typeface="+mj-lt"/>
                <a:cs typeface="Times" panose="02020603050405020304" pitchFamily="18" charset="0"/>
              </a:rPr>
              <a:t>noisy</a:t>
            </a:r>
            <a:r>
              <a:rPr lang="pl-PL" sz="1600" dirty="0" smtClean="0">
                <a:latin typeface="+mj-lt"/>
                <a:cs typeface="Times" panose="02020603050405020304" pitchFamily="18" charset="0"/>
              </a:rPr>
              <a:t> </a:t>
            </a:r>
            <a:r>
              <a:rPr lang="pl-PL" sz="1600" dirty="0" err="1" smtClean="0">
                <a:latin typeface="+mj-lt"/>
                <a:cs typeface="Times" panose="02020603050405020304" pitchFamily="18" charset="0"/>
              </a:rPr>
              <a:t>models</a:t>
            </a:r>
            <a:r>
              <a:rPr lang="pl-PL" sz="1600" dirty="0" smtClean="0">
                <a:latin typeface="+mj-lt"/>
                <a:cs typeface="Times" panose="02020603050405020304" pitchFamily="18" charset="0"/>
              </a:rPr>
              <a:t/>
            </a:r>
            <a:br>
              <a:rPr lang="pl-PL" sz="1600" dirty="0" smtClean="0">
                <a:latin typeface="+mj-lt"/>
                <a:cs typeface="Times" panose="02020603050405020304" pitchFamily="18" charset="0"/>
              </a:rPr>
            </a:br>
            <a:endParaRPr lang="pl-PL" sz="1600" dirty="0" smtClean="0">
              <a:latin typeface="+mj-lt"/>
              <a:cs typeface="Times" panose="02020603050405020304" pitchFamily="18" charset="0"/>
            </a:endParaRPr>
          </a:p>
          <a:p>
            <a:pPr marL="400050" indent="-400050">
              <a:buAutoNum type="romanLcParenBoth"/>
            </a:pPr>
            <a:r>
              <a:rPr lang="pl-PL" sz="20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smtClean="0">
                <a:latin typeface="+mj-lt"/>
                <a:cs typeface="Times" panose="02020603050405020304" pitchFamily="18" charset="0"/>
              </a:rPr>
              <a:t>  </a:t>
            </a:r>
            <a:r>
              <a:rPr lang="pl-PL" sz="2000" dirty="0" err="1" smtClean="0">
                <a:latin typeface="+mj-lt"/>
                <a:cs typeface="Times" panose="02020603050405020304" pitchFamily="18" charset="0"/>
              </a:rPr>
              <a:t>Correlated</a:t>
            </a:r>
            <a:r>
              <a:rPr lang="pl-PL" sz="2000" dirty="0" smtClean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latin typeface="+mj-lt"/>
                <a:cs typeface="Times" panose="02020603050405020304" pitchFamily="18" charset="0"/>
              </a:rPr>
              <a:t>estimators</a:t>
            </a:r>
            <a:r>
              <a:rPr lang="pl-PL" sz="2000" dirty="0" smtClean="0">
                <a:latin typeface="+mj-lt"/>
                <a:cs typeface="Times" panose="02020603050405020304" pitchFamily="18" charset="0"/>
              </a:rPr>
              <a:t/>
            </a:r>
            <a:br>
              <a:rPr lang="pl-PL" sz="2000" dirty="0" smtClean="0">
                <a:latin typeface="+mj-lt"/>
                <a:cs typeface="Times" panose="02020603050405020304" pitchFamily="18" charset="0"/>
              </a:rPr>
            </a:br>
            <a:r>
              <a:rPr lang="pl-PL" sz="2000" dirty="0" smtClean="0">
                <a:latin typeface="+mj-lt"/>
                <a:cs typeface="Times" panose="02020603050405020304" pitchFamily="18" charset="0"/>
              </a:rPr>
              <a:t>   </a:t>
            </a:r>
            <a:r>
              <a:rPr lang="pl-PL" sz="1600" dirty="0" smtClean="0">
                <a:latin typeface="+mj-lt"/>
                <a:cs typeface="Times" panose="02020603050405020304" pitchFamily="18" charset="0"/>
              </a:rPr>
              <a:t>problem </a:t>
            </a:r>
            <a:r>
              <a:rPr lang="pl-PL" sz="1600" dirty="0" err="1" smtClean="0">
                <a:latin typeface="+mj-lt"/>
                <a:cs typeface="Times" panose="02020603050405020304" pitchFamily="18" charset="0"/>
              </a:rPr>
              <a:t>removed</a:t>
            </a:r>
            <a:r>
              <a:rPr lang="pl-PL" sz="1600" dirty="0" smtClean="0">
                <a:latin typeface="+mj-lt"/>
                <a:cs typeface="Times" panose="02020603050405020304" pitchFamily="18" charset="0"/>
              </a:rPr>
              <a:t> </a:t>
            </a:r>
            <a:r>
              <a:rPr lang="pl-PL" sz="1600" dirty="0" err="1" smtClean="0">
                <a:latin typeface="+mj-lt"/>
                <a:cs typeface="Times" panose="02020603050405020304" pitchFamily="18" charset="0"/>
              </a:rPr>
              <a:t>if</a:t>
            </a:r>
            <a:r>
              <a:rPr lang="pl-PL" sz="1600" dirty="0" smtClean="0">
                <a:latin typeface="+mj-lt"/>
                <a:cs typeface="Times" panose="02020603050405020304" pitchFamily="18" charset="0"/>
              </a:rPr>
              <a:t> </a:t>
            </a:r>
            <a:r>
              <a:rPr lang="pl-PL" sz="1600" dirty="0" err="1" smtClean="0">
                <a:latin typeface="+mj-lt"/>
                <a:cs typeface="Times" panose="02020603050405020304" pitchFamily="18" charset="0"/>
              </a:rPr>
              <a:t>proper</a:t>
            </a:r>
            <a:r>
              <a:rPr lang="pl-PL" sz="1600" dirty="0" smtClean="0">
                <a:latin typeface="+mj-lt"/>
                <a:cs typeface="Times" panose="02020603050405020304" pitchFamily="18" charset="0"/>
              </a:rPr>
              <a:t> </a:t>
            </a:r>
            <a:r>
              <a:rPr lang="pl-PL" sz="1600" dirty="0" err="1" smtClean="0">
                <a:latin typeface="+mj-lt"/>
                <a:cs typeface="Times" panose="02020603050405020304" pitchFamily="18" charset="0"/>
              </a:rPr>
              <a:t>parametrization</a:t>
            </a:r>
            <a:r>
              <a:rPr lang="pl-PL" sz="1600" dirty="0" smtClean="0">
                <a:latin typeface="+mj-lt"/>
                <a:cs typeface="Times" panose="02020603050405020304" pitchFamily="18" charset="0"/>
              </a:rPr>
              <a:t> </a:t>
            </a:r>
            <a:r>
              <a:rPr lang="pl-PL" sz="1600" dirty="0" err="1" smtClean="0">
                <a:latin typeface="+mj-lt"/>
                <a:cs typeface="Times" panose="02020603050405020304" pitchFamily="18" charset="0"/>
              </a:rPr>
              <a:t>chosen</a:t>
            </a:r>
            <a:endParaRPr lang="pl-PL" sz="1600" dirty="0">
              <a:latin typeface="+mj-lt"/>
              <a:cs typeface="Times" panose="02020603050405020304" pitchFamily="18" charset="0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395536" y="836712"/>
            <a:ext cx="3024336" cy="30963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2843808" y="6498634"/>
            <a:ext cx="6120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S.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</a:rPr>
              <a:t>Ragy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, M, Jarzyna, RDD,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</a:rPr>
              <a:t>Phys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</a:rPr>
              <a:t>Rev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. A 94, 052108 (2016)</a:t>
            </a:r>
            <a:endParaRPr lang="pl-PL" sz="1400" dirty="0">
              <a:solidFill>
                <a:prstClr val="black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91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Fundamental</a:t>
            </a:r>
            <a:r>
              <a:rPr lang="pl-PL" dirty="0" smtClean="0"/>
              <a:t> </a:t>
            </a:r>
            <a:r>
              <a:rPr lang="pl-PL" dirty="0" err="1">
                <a:solidFill>
                  <a:schemeClr val="accent2"/>
                </a:solidFill>
              </a:rPr>
              <a:t>m</a:t>
            </a:r>
            <a:r>
              <a:rPr lang="pl-PL" dirty="0" err="1" smtClean="0">
                <a:solidFill>
                  <a:schemeClr val="accent2"/>
                </a:solidFill>
              </a:rPr>
              <a:t>ultiparameter</a:t>
            </a:r>
            <a:r>
              <a:rPr lang="pl-PL" dirty="0" smtClean="0"/>
              <a:t> </a:t>
            </a:r>
            <a:r>
              <a:rPr lang="pl-PL" dirty="0" err="1" smtClean="0"/>
              <a:t>bound</a:t>
            </a:r>
            <a:r>
              <a:rPr lang="pl-PL" dirty="0" smtClean="0"/>
              <a:t> in </a:t>
            </a:r>
            <a:r>
              <a:rPr lang="pl-PL" dirty="0" err="1" smtClean="0"/>
              <a:t>generic</a:t>
            </a:r>
            <a:r>
              <a:rPr lang="pl-PL" dirty="0" smtClean="0"/>
              <a:t> </a:t>
            </a:r>
            <a:r>
              <a:rPr lang="pl-PL" dirty="0" err="1" smtClean="0">
                <a:solidFill>
                  <a:schemeClr val="accent2"/>
                </a:solidFill>
              </a:rPr>
              <a:t>noisy</a:t>
            </a:r>
            <a:r>
              <a:rPr lang="pl-PL" dirty="0" smtClean="0"/>
              <a:t> </a:t>
            </a:r>
            <a:r>
              <a:rPr lang="pl-PL" dirty="0" err="1" smtClean="0"/>
              <a:t>metrology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804139" y="6435811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400" dirty="0" smtClean="0">
                <a:latin typeface="Times" pitchFamily="18" charset="0"/>
              </a:rPr>
              <a:t>F</a:t>
            </a:r>
            <a:r>
              <a:rPr lang="pl-PL" sz="1400" dirty="0">
                <a:latin typeface="Times" pitchFamily="18" charset="0"/>
              </a:rPr>
              <a:t>. Albarelli, RDD, PRX 12, 011039 (2022)</a:t>
            </a:r>
            <a:br>
              <a:rPr lang="pl-PL" sz="1400" dirty="0">
                <a:latin typeface="Times" pitchFamily="18" charset="0"/>
              </a:rPr>
            </a:br>
            <a:endParaRPr lang="pl-PL" sz="1400" dirty="0">
              <a:solidFill>
                <a:prstClr val="black"/>
              </a:solidFill>
              <a:latin typeface="Times" pitchFamily="18" charset="0"/>
            </a:endParaRPr>
          </a:p>
        </p:txBody>
      </p:sp>
      <p:pic>
        <p:nvPicPr>
          <p:cNvPr id="6" name="Obraz 5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^2_W \boldsymbol{\tilde{\theta}} =&#10;\t{Tr}\left(W \cdot \t{Cov}(\boldsymbol{\tilde{\theta}})   \right)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3384376" cy="570295"/>
          </a:xfrm>
          <a:prstGeom prst="rect">
            <a:avLst/>
          </a:prstGeom>
          <a:noFill/>
          <a:ln/>
          <a:effectLst/>
        </p:spPr>
      </p:pic>
      <p:sp>
        <p:nvSpPr>
          <p:cNvPr id="8" name="Prostokąt 7"/>
          <p:cNvSpPr/>
          <p:nvPr/>
        </p:nvSpPr>
        <p:spPr>
          <a:xfrm>
            <a:off x="3347864" y="1446182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err="1" smtClean="0">
                <a:latin typeface="Times" panose="02020603050405020304" pitchFamily="18" charset="0"/>
                <a:cs typeface="Times" panose="02020603050405020304" pitchFamily="18" charset="0"/>
              </a:rPr>
              <a:t>estimator</a:t>
            </a:r>
            <a:r>
              <a:rPr lang="pl-PL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covariance</a:t>
            </a:r>
            <a:r>
              <a:rPr lang="pl-PL" dirty="0" smtClean="0">
                <a:latin typeface="Times" panose="02020603050405020304" pitchFamily="18" charset="0"/>
                <a:cs typeface="Times" panose="02020603050405020304" pitchFamily="18" charset="0"/>
              </a:rPr>
              <a:t> matrix</a:t>
            </a:r>
            <a:endParaRPr lang="pl-PL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283237" y="2605865"/>
            <a:ext cx="121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err="1">
                <a:latin typeface="Times" panose="02020603050405020304" pitchFamily="18" charset="0"/>
                <a:cs typeface="Times" panose="02020603050405020304" pitchFamily="18" charset="0"/>
              </a:rPr>
              <a:t>c</a:t>
            </a:r>
            <a:r>
              <a:rPr lang="pl-PL" dirty="0" err="1" smtClean="0">
                <a:latin typeface="Times" panose="02020603050405020304" pitchFamily="18" charset="0"/>
                <a:cs typeface="Times" panose="02020603050405020304" pitchFamily="18" charset="0"/>
              </a:rPr>
              <a:t>ost</a:t>
            </a:r>
            <a:r>
              <a:rPr lang="pl-PL" dirty="0" smtClean="0">
                <a:latin typeface="Times" panose="02020603050405020304" pitchFamily="18" charset="0"/>
                <a:cs typeface="Times" panose="02020603050405020304" pitchFamily="18" charset="0"/>
              </a:rPr>
              <a:t> matrix</a:t>
            </a:r>
            <a:endParaRPr lang="pl-PL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1" name="Łącznik prosty ze strzałką 10"/>
          <p:cNvCxnSpPr>
            <a:stCxn id="9" idx="0"/>
          </p:cNvCxnSpPr>
          <p:nvPr/>
        </p:nvCxnSpPr>
        <p:spPr>
          <a:xfrm flipV="1">
            <a:off x="1891737" y="2348880"/>
            <a:ext cx="608500" cy="2569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flipH="1">
            <a:off x="3347864" y="1815514"/>
            <a:ext cx="288032" cy="1733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Obraz 29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geq \frac{\mathfrak{p}^2}{4 N \min\limits_{K_k^{\boldsymbol{\theta}},\beta_x = 0}\|\sum_{x=1}^{\mathfrak{p}} w_x^{-1} \alpha_x  \|}$$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90" y="1916832"/>
            <a:ext cx="4119655" cy="1053406"/>
          </a:xfrm>
          <a:prstGeom prst="rect">
            <a:avLst/>
          </a:prstGeom>
          <a:noFill/>
          <a:ln/>
          <a:effectLst/>
        </p:spPr>
      </p:pic>
      <p:pic>
        <p:nvPicPr>
          <p:cNvPr id="25" name="Obraz 24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W = w_x \boldsymbol{e}_x \boldsymbol{e}_x^T $$&#10;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29" y="3093935"/>
            <a:ext cx="1272000" cy="253333"/>
          </a:xfrm>
          <a:prstGeom prst="rect">
            <a:avLst/>
          </a:prstGeom>
          <a:noFill/>
          <a:ln/>
          <a:effectLst/>
        </p:spPr>
      </p:pic>
      <p:sp>
        <p:nvSpPr>
          <p:cNvPr id="26" name="Prostokąt 25"/>
          <p:cNvSpPr/>
          <p:nvPr/>
        </p:nvSpPr>
        <p:spPr>
          <a:xfrm>
            <a:off x="604551" y="3444733"/>
            <a:ext cx="2550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400" dirty="0" err="1">
                <a:latin typeface="Times" panose="02020603050405020304" pitchFamily="18" charset="0"/>
                <a:cs typeface="Times" panose="02020603050405020304" pitchFamily="18" charset="0"/>
              </a:rPr>
              <a:t>c</a:t>
            </a:r>
            <a:r>
              <a:rPr lang="pl-PL" sz="1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ost</a:t>
            </a:r>
            <a:r>
              <a:rPr lang="pl-PL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 matrix </a:t>
            </a:r>
            <a:r>
              <a:rPr lang="pl-PL" sz="1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eigendecompositions</a:t>
            </a:r>
            <a:endParaRPr lang="pl-PL" sz="1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pl-PL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pl-PL" sz="1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natural</a:t>
            </a:r>
            <a:r>
              <a:rPr lang="pl-PL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parametrization</a:t>
            </a:r>
            <a:r>
              <a:rPr lang="pl-PL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endParaRPr lang="pl-PL" sz="1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5" name="Obraz 34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_x = \sum_k (\partial_{\theta_x} K_k^{\boldsymbol{\theta}})^\dagger &#10;(\partial_{\theta_x} K_k^{\boldsymbol{\theta}})&#10;$$&#10; \end{document}&#10;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29" y="3184058"/>
            <a:ext cx="2532000" cy="478667"/>
          </a:xfrm>
          <a:prstGeom prst="rect">
            <a:avLst/>
          </a:prstGeom>
          <a:noFill/>
          <a:ln/>
          <a:effectLst/>
        </p:spPr>
      </p:pic>
      <p:pic>
        <p:nvPicPr>
          <p:cNvPr id="34" name="Obraz 33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_x = \sum_k (\partial_{\theta_x}  {K}_k^{\boldsymbol{\theta}})^{\dagger}&#10;K_k^{\boldsymbol{\theta}}&#10;$$&#10; \end{document}&#10;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578" y="3177566"/>
            <a:ext cx="2017534" cy="485159"/>
          </a:xfrm>
          <a:prstGeom prst="rect">
            <a:avLst/>
          </a:prstGeom>
          <a:noFill/>
          <a:ln/>
          <a:effectLst/>
        </p:spPr>
      </p:pic>
      <p:sp>
        <p:nvSpPr>
          <p:cNvPr id="36" name="Prostokąt 35"/>
          <p:cNvSpPr/>
          <p:nvPr/>
        </p:nvSpPr>
        <p:spPr>
          <a:xfrm>
            <a:off x="238625" y="3978723"/>
            <a:ext cx="468429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Multiple-phase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lossy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interferometry </a:t>
            </a:r>
            <a:b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pl-PL" dirty="0" smtClean="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pl-PL" dirty="0" err="1" smtClean="0">
                <a:latin typeface="Times" panose="02020603050405020304" pitchFamily="18" charset="0"/>
                <a:cs typeface="Times" panose="02020603050405020304" pitchFamily="18" charset="0"/>
              </a:rPr>
              <a:t>including</a:t>
            </a:r>
            <a:r>
              <a:rPr lang="pl-PL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latin typeface="Times" panose="02020603050405020304" pitchFamily="18" charset="0"/>
                <a:cs typeface="Times" panose="02020603050405020304" pitchFamily="18" charset="0"/>
              </a:rPr>
              <a:t>adaptive</a:t>
            </a:r>
            <a:r>
              <a:rPr lang="pl-PL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schemes</a:t>
            </a:r>
            <a:r>
              <a:rPr lang="pl-PL" dirty="0" smtClean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endParaRPr lang="pl-PL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62" name="Grupa 61"/>
          <p:cNvGrpSpPr/>
          <p:nvPr/>
        </p:nvGrpSpPr>
        <p:grpSpPr>
          <a:xfrm>
            <a:off x="1307178" y="4676075"/>
            <a:ext cx="2184702" cy="1841787"/>
            <a:chOff x="1307178" y="4676075"/>
            <a:chExt cx="2184702" cy="1841787"/>
          </a:xfrm>
        </p:grpSpPr>
        <p:pic>
          <p:nvPicPr>
            <p:cNvPr id="37" name="Obraz 36" descr="Wycinek ekranu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7178" y="4676075"/>
              <a:ext cx="2184702" cy="1841787"/>
            </a:xfrm>
            <a:prstGeom prst="rect">
              <a:avLst/>
            </a:prstGeom>
          </p:spPr>
        </p:pic>
        <p:grpSp>
          <p:nvGrpSpPr>
            <p:cNvPr id="51" name="Grupa 50"/>
            <p:cNvGrpSpPr/>
            <p:nvPr/>
          </p:nvGrpSpPr>
          <p:grpSpPr>
            <a:xfrm>
              <a:off x="2583787" y="4738584"/>
              <a:ext cx="208105" cy="311068"/>
              <a:chOff x="2583787" y="4689408"/>
              <a:chExt cx="208105" cy="311068"/>
            </a:xfrm>
          </p:grpSpPr>
          <p:cxnSp>
            <p:nvCxnSpPr>
              <p:cNvPr id="39" name="Łącznik prosty 38"/>
              <p:cNvCxnSpPr/>
              <p:nvPr/>
            </p:nvCxnSpPr>
            <p:spPr>
              <a:xfrm flipH="1">
                <a:off x="2596034" y="4765630"/>
                <a:ext cx="195858" cy="2348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0" name="Obraz 49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eta$$&#10;\end{document}&#10;" title="IguanaTex Bitmap Display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3787" y="4689408"/>
                <a:ext cx="110176" cy="152444"/>
              </a:xfrm>
              <a:prstGeom prst="rect">
                <a:avLst/>
              </a:prstGeom>
              <a:noFill/>
              <a:ln/>
              <a:effectLst/>
            </p:spPr>
          </p:pic>
        </p:grpSp>
        <p:grpSp>
          <p:nvGrpSpPr>
            <p:cNvPr id="52" name="Grupa 51"/>
            <p:cNvGrpSpPr/>
            <p:nvPr/>
          </p:nvGrpSpPr>
          <p:grpSpPr>
            <a:xfrm>
              <a:off x="2596034" y="5049652"/>
              <a:ext cx="208105" cy="311068"/>
              <a:chOff x="2583787" y="4689408"/>
              <a:chExt cx="208105" cy="311068"/>
            </a:xfrm>
          </p:grpSpPr>
          <p:cxnSp>
            <p:nvCxnSpPr>
              <p:cNvPr id="53" name="Łącznik prosty 52"/>
              <p:cNvCxnSpPr/>
              <p:nvPr/>
            </p:nvCxnSpPr>
            <p:spPr>
              <a:xfrm flipH="1">
                <a:off x="2596034" y="4765630"/>
                <a:ext cx="195858" cy="2348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4" name="Obraz 53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eta$$&#10;\end{document}&#10;" title="IguanaTex Bitmap Display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3787" y="4689408"/>
                <a:ext cx="110176" cy="152444"/>
              </a:xfrm>
              <a:prstGeom prst="rect">
                <a:avLst/>
              </a:prstGeom>
              <a:noFill/>
              <a:ln/>
              <a:effectLst/>
            </p:spPr>
          </p:pic>
        </p:grpSp>
        <p:grpSp>
          <p:nvGrpSpPr>
            <p:cNvPr id="55" name="Grupa 54"/>
            <p:cNvGrpSpPr/>
            <p:nvPr/>
          </p:nvGrpSpPr>
          <p:grpSpPr>
            <a:xfrm>
              <a:off x="2580773" y="6066234"/>
              <a:ext cx="208105" cy="311068"/>
              <a:chOff x="2583787" y="4689408"/>
              <a:chExt cx="208105" cy="311068"/>
            </a:xfrm>
          </p:grpSpPr>
          <p:cxnSp>
            <p:nvCxnSpPr>
              <p:cNvPr id="56" name="Łącznik prosty 55"/>
              <p:cNvCxnSpPr/>
              <p:nvPr/>
            </p:nvCxnSpPr>
            <p:spPr>
              <a:xfrm flipH="1">
                <a:off x="2596034" y="4765630"/>
                <a:ext cx="195858" cy="2348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7" name="Obraz 56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eta$$&#10;\end{document}&#10;" title="IguanaTex Bitmap Display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3787" y="4689408"/>
                <a:ext cx="110176" cy="152444"/>
              </a:xfrm>
              <a:prstGeom prst="rect">
                <a:avLst/>
              </a:prstGeom>
              <a:noFill/>
              <a:ln/>
              <a:effectLst/>
            </p:spPr>
          </p:pic>
        </p:grpSp>
      </p:grpSp>
      <p:pic>
        <p:nvPicPr>
          <p:cNvPr id="61" name="Obraz 60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^2 \boldsymbol{\tilde{\theta}} = \sum_x \Delta^2 \theta_x \geq \frac{1-\eta}{4\eta} \frac{\mathfrak{p}^2}{N}&#10;$$&#10;\end{document}&#10;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217668"/>
            <a:ext cx="2964562" cy="670537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23530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6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99111" y="188640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Simultanous</a:t>
            </a:r>
            <a:r>
              <a:rPr lang="pl-PL" dirty="0" smtClean="0"/>
              <a:t> vs. </a:t>
            </a:r>
            <a:r>
              <a:rPr lang="pl-PL" dirty="0" err="1" smtClean="0"/>
              <a:t>Separate</a:t>
            </a:r>
            <a:r>
              <a:rPr lang="pl-PL" dirty="0" smtClean="0"/>
              <a:t> </a:t>
            </a:r>
            <a:r>
              <a:rPr lang="pl-PL" dirty="0" err="1" smtClean="0"/>
              <a:t>estimation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819473" y="1100807"/>
            <a:ext cx="6346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If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we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perform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separate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estimation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we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need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to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split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resources</a:t>
            </a:r>
            <a:endParaRPr lang="pl-PL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5" name="Obraz 4" descr="Wycinek ekranu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562472"/>
            <a:ext cx="2448272" cy="2346511"/>
          </a:xfrm>
          <a:prstGeom prst="rect">
            <a:avLst/>
          </a:prstGeom>
        </p:spPr>
      </p:pic>
      <p:grpSp>
        <p:nvGrpSpPr>
          <p:cNvPr id="6" name="Grupa 5"/>
          <p:cNvGrpSpPr/>
          <p:nvPr/>
        </p:nvGrpSpPr>
        <p:grpSpPr>
          <a:xfrm>
            <a:off x="1871427" y="1728526"/>
            <a:ext cx="208105" cy="311068"/>
            <a:chOff x="2583787" y="4689408"/>
            <a:chExt cx="208105" cy="311068"/>
          </a:xfrm>
        </p:grpSpPr>
        <p:cxnSp>
          <p:nvCxnSpPr>
            <p:cNvPr id="7" name="Łącznik prosty 6"/>
            <p:cNvCxnSpPr/>
            <p:nvPr/>
          </p:nvCxnSpPr>
          <p:spPr>
            <a:xfrm flipH="1">
              <a:off x="2596034" y="4765630"/>
              <a:ext cx="195858" cy="2348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Obraz 7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eta$$&#10;\end{document}&#10;" title="IguanaTex Bitmap Display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787" y="4689408"/>
              <a:ext cx="110176" cy="15244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9" name="Grupa 8"/>
          <p:cNvGrpSpPr/>
          <p:nvPr/>
        </p:nvGrpSpPr>
        <p:grpSpPr>
          <a:xfrm>
            <a:off x="1883057" y="2521855"/>
            <a:ext cx="208105" cy="311068"/>
            <a:chOff x="2583787" y="4689408"/>
            <a:chExt cx="208105" cy="311068"/>
          </a:xfrm>
        </p:grpSpPr>
        <p:cxnSp>
          <p:nvCxnSpPr>
            <p:cNvPr id="10" name="Łącznik prosty 9"/>
            <p:cNvCxnSpPr/>
            <p:nvPr/>
          </p:nvCxnSpPr>
          <p:spPr>
            <a:xfrm flipH="1">
              <a:off x="2596034" y="4765630"/>
              <a:ext cx="195858" cy="2348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Obraz 10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eta$$&#10;\end{document}&#10;" title="IguanaTex Bitmap Display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787" y="4689408"/>
              <a:ext cx="110176" cy="15244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2" name="Grupa 11"/>
          <p:cNvGrpSpPr/>
          <p:nvPr/>
        </p:nvGrpSpPr>
        <p:grpSpPr>
          <a:xfrm>
            <a:off x="1867819" y="3140968"/>
            <a:ext cx="208105" cy="311068"/>
            <a:chOff x="2583787" y="4689408"/>
            <a:chExt cx="208105" cy="311068"/>
          </a:xfrm>
        </p:grpSpPr>
        <p:cxnSp>
          <p:nvCxnSpPr>
            <p:cNvPr id="13" name="Łącznik prosty 12"/>
            <p:cNvCxnSpPr/>
            <p:nvPr/>
          </p:nvCxnSpPr>
          <p:spPr>
            <a:xfrm flipH="1">
              <a:off x="2596034" y="4765630"/>
              <a:ext cx="195858" cy="2348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Obraz 13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eta$$&#10;\end{document}&#10;" title="IguanaTex Bitmap Display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787" y="4689408"/>
              <a:ext cx="110176" cy="15244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5" name="Grupa 14"/>
          <p:cNvGrpSpPr/>
          <p:nvPr/>
        </p:nvGrpSpPr>
        <p:grpSpPr>
          <a:xfrm>
            <a:off x="1889180" y="2081972"/>
            <a:ext cx="208105" cy="311068"/>
            <a:chOff x="2583787" y="4689408"/>
            <a:chExt cx="208105" cy="311068"/>
          </a:xfrm>
        </p:grpSpPr>
        <p:cxnSp>
          <p:nvCxnSpPr>
            <p:cNvPr id="16" name="Łącznik prosty 15"/>
            <p:cNvCxnSpPr/>
            <p:nvPr/>
          </p:nvCxnSpPr>
          <p:spPr>
            <a:xfrm flipH="1">
              <a:off x="2596034" y="4765630"/>
              <a:ext cx="195858" cy="2348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Obraz 16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eta$$&#10;\end{document}&#10;" title="IguanaTex Bitmap Display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787" y="4689408"/>
              <a:ext cx="110176" cy="152444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22" name="Obraz 21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(\Delta^2  \boldsymbol{\tilde{\theta}})^{\t{sep}} = \sum_x \Delta^2 \theta_x \geq p \times \frac{1-\eta}{\eta} \frac{1}{N/\mathfrak{p}} = \frac{\mathfrak{p}^2(1-\eta)}{\eta N}&#10;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504" y="1965994"/>
            <a:ext cx="5464659" cy="673328"/>
          </a:xfrm>
          <a:prstGeom prst="rect">
            <a:avLst/>
          </a:prstGeom>
          <a:noFill/>
          <a:ln/>
          <a:effectLst/>
        </p:spPr>
      </p:pic>
      <p:sp>
        <p:nvSpPr>
          <p:cNvPr id="20" name="Prostokąt 19"/>
          <p:cNvSpPr/>
          <p:nvPr/>
        </p:nvSpPr>
        <p:spPr>
          <a:xfrm>
            <a:off x="327363" y="3846732"/>
            <a:ext cx="70439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Simultaenous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estimation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has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an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advantage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but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at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most o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factor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of 4</a:t>
            </a:r>
            <a:endParaRPr lang="pl-PL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2" name="Obraz 31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(\Delta^2 \boldsymbol{\tilde{\theta}})^{\t{sim}} \geq \frac{1-\eta}{4\eta} \frac{\mathfrak{p}^2}{N}&#10;$$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865" y="3042844"/>
            <a:ext cx="2165405" cy="609617"/>
          </a:xfrm>
          <a:prstGeom prst="rect">
            <a:avLst/>
          </a:prstGeom>
          <a:noFill/>
          <a:ln/>
          <a:effectLst/>
        </p:spPr>
      </p:pic>
      <p:sp>
        <p:nvSpPr>
          <p:cNvPr id="25" name="Prostokąt 24"/>
          <p:cNvSpPr/>
          <p:nvPr/>
        </p:nvSpPr>
        <p:spPr>
          <a:xfrm>
            <a:off x="327363" y="4312505"/>
            <a:ext cx="79544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000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No </a:t>
            </a:r>
            <a:r>
              <a:rPr lang="pl-PL" sz="2000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scaling</a:t>
            </a:r>
            <a:r>
              <a:rPr lang="pl-PL" sz="2000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advantage</a:t>
            </a:r>
            <a:r>
              <a:rPr lang="pl-PL" sz="2000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 numer of </a:t>
            </a:r>
            <a:r>
              <a:rPr lang="pl-PL" sz="2000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parameters</a:t>
            </a:r>
            <a:r>
              <a:rPr lang="pl-PL" sz="2000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due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to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probe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incompatibility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! </a:t>
            </a:r>
            <a:endParaRPr lang="pl-PL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2915817" y="6542601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400" dirty="0">
                <a:latin typeface="Times" pitchFamily="18" charset="0"/>
              </a:rPr>
              <a:t>F. Albarelli, RDD, PRX 12, 011039 (2022)</a:t>
            </a:r>
            <a:br>
              <a:rPr lang="pl-PL" sz="1400" dirty="0">
                <a:latin typeface="Times" pitchFamily="18" charset="0"/>
              </a:rPr>
            </a:b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)</a:t>
            </a:r>
            <a:endParaRPr lang="pl-PL" sz="1400" dirty="0">
              <a:solidFill>
                <a:prstClr val="black"/>
              </a:solidFill>
              <a:latin typeface="Times" pitchFamily="18" charset="0"/>
            </a:endParaRPr>
          </a:p>
        </p:txBody>
      </p:sp>
      <p:grpSp>
        <p:nvGrpSpPr>
          <p:cNvPr id="30" name="Grupa 29"/>
          <p:cNvGrpSpPr/>
          <p:nvPr/>
        </p:nvGrpSpPr>
        <p:grpSpPr>
          <a:xfrm>
            <a:off x="1187624" y="4871908"/>
            <a:ext cx="4086233" cy="863232"/>
            <a:chOff x="773799" y="4871908"/>
            <a:chExt cx="4986448" cy="1053406"/>
          </a:xfrm>
        </p:grpSpPr>
        <p:pic>
          <p:nvPicPr>
            <p:cNvPr id="29" name="Obraz 28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^2_W \boldsymbol{\tilde{\theta}} $$&#10;\end{document}&#10;" title="IguanaTex Bitmap Display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799" y="5099160"/>
              <a:ext cx="721336" cy="38184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8" name="Obraz 27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geq \frac{\mathfrak{p}^2}{4 N \min\limits_{K_k^{\boldsymbol{\theta}},\beta_x = 0}\|\sum_{x=1}^{\mathfrak{p}} w_x^{-1} \alpha_x  \|}$$&#10;\end{document}&#10;" title="IguanaTex Bitmap Display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0592" y="4871908"/>
              <a:ext cx="4119655" cy="1053406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34" name="Obraz 33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scales as $\propto 1$&#10;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737241"/>
            <a:ext cx="1358702" cy="178887"/>
          </a:xfrm>
          <a:prstGeom prst="rect">
            <a:avLst/>
          </a:prstGeom>
          <a:noFill/>
          <a:ln/>
          <a:effectLst/>
        </p:spPr>
      </p:pic>
      <p:cxnSp>
        <p:nvCxnSpPr>
          <p:cNvPr id="36" name="Łącznik prosty ze strzałką 35"/>
          <p:cNvCxnSpPr/>
          <p:nvPr/>
        </p:nvCxnSpPr>
        <p:spPr>
          <a:xfrm flipV="1">
            <a:off x="4211960" y="5580403"/>
            <a:ext cx="0" cy="2462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Obraz 39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if it scaled as $\propto \mathfrak{p}$ we could have a scaling improved&#10;\end{document}&#10;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84" y="6089423"/>
            <a:ext cx="5603231" cy="237438"/>
          </a:xfrm>
          <a:prstGeom prst="rect">
            <a:avLst/>
          </a:prstGeom>
          <a:noFill/>
          <a:ln/>
          <a:effectLst/>
        </p:spPr>
      </p:pic>
      <p:pic>
        <p:nvPicPr>
          <p:cNvPr id="31" name="Obraz 30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_x = \sum_k (\partial_{\theta_x} K_k^{\boldsymbol{\theta}})^\dagger &#10;(\partial_{\theta_x} K_k^{\boldsymbol{\theta}})&#10;$$&#10; \end{document}&#10;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278" y="5125128"/>
            <a:ext cx="2532000" cy="478667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42731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dirty="0" err="1" smtClean="0">
                <a:solidFill>
                  <a:srgbClr val="FF0000"/>
                </a:solidFill>
              </a:rPr>
              <a:t>Noiseless</a:t>
            </a:r>
            <a:r>
              <a:rPr lang="pl-PL" dirty="0" smtClean="0"/>
              <a:t> </a:t>
            </a:r>
            <a:r>
              <a:rPr lang="pl-PL" dirty="0" err="1" smtClean="0"/>
              <a:t>metrology</a:t>
            </a:r>
            <a:r>
              <a:rPr lang="pl-PL" dirty="0"/>
              <a:t/>
            </a:r>
            <a:br>
              <a:rPr lang="pl-PL" dirty="0"/>
            </a:br>
            <a:r>
              <a:rPr lang="pl-PL" sz="2400" dirty="0" smtClean="0"/>
              <a:t>The </a:t>
            </a:r>
            <a:r>
              <a:rPr lang="pl-PL" sz="2400" dirty="0" err="1" smtClean="0"/>
              <a:t>true</a:t>
            </a:r>
            <a:r>
              <a:rPr lang="pl-PL" sz="2400" dirty="0" smtClean="0"/>
              <a:t> Heisenberg limit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13568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250266" y="5172479"/>
            <a:ext cx="11795533" cy="1743397"/>
            <a:chOff x="250265" y="5104169"/>
            <a:chExt cx="11795533" cy="1743397"/>
          </a:xfrm>
        </p:grpSpPr>
        <p:sp>
          <p:nvSpPr>
            <p:cNvPr id="20" name="Elipsa 19"/>
            <p:cNvSpPr/>
            <p:nvPr/>
          </p:nvSpPr>
          <p:spPr>
            <a:xfrm>
              <a:off x="4262666" y="5533858"/>
              <a:ext cx="648072" cy="432448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ole tekstowe 15"/>
            <p:cNvSpPr txBox="1"/>
            <p:nvPr/>
          </p:nvSpPr>
          <p:spPr bwMode="auto">
            <a:xfrm>
              <a:off x="250265" y="5104169"/>
              <a:ext cx="872446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Using </a:t>
              </a:r>
              <a:r>
                <a:rPr kumimoji="0" lang="pl-PL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Bayesian</a:t>
              </a:r>
              <a:r>
                <a:rPr kumimoji="0" lang="pl-PL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 </a:t>
              </a:r>
              <a:r>
                <a:rPr kumimoji="0" lang="pl-PL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approach</a:t>
              </a:r>
              <a:r>
                <a:rPr kumimoji="0" lang="pl-PL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. We </a:t>
              </a:r>
              <a:r>
                <a:rPr lang="pl-PL" sz="2000" kern="0" dirty="0" err="1" smtClean="0">
                  <a:solidFill>
                    <a:srgbClr val="000000"/>
                  </a:solidFill>
                  <a:latin typeface="+mj-lt"/>
                </a:rPr>
                <a:t>get</a:t>
              </a:r>
              <a:r>
                <a:rPr lang="pl-PL" sz="2000" kern="0" dirty="0" smtClean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pl-PL" sz="2000" kern="0" dirty="0" err="1" smtClean="0">
                  <a:solidFill>
                    <a:srgbClr val="000000"/>
                  </a:solidFill>
                  <a:latin typeface="+mj-lt"/>
                </a:rPr>
                <a:t>an</a:t>
              </a:r>
              <a:r>
                <a:rPr lang="pl-PL" sz="2000" kern="0" dirty="0" smtClean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pl-PL" sz="2000" kern="0" dirty="0" err="1" smtClean="0">
                  <a:solidFill>
                    <a:srgbClr val="000000"/>
                  </a:solidFill>
                  <a:latin typeface="+mj-lt"/>
                </a:rPr>
                <a:t>asymptotically</a:t>
              </a:r>
              <a:r>
                <a:rPr lang="pl-PL" sz="2000" kern="0" dirty="0" smtClean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pl-PL" sz="2000" kern="0" dirty="0" err="1" smtClean="0">
                  <a:solidFill>
                    <a:srgbClr val="000000"/>
                  </a:solidFill>
                  <a:latin typeface="+mj-lt"/>
                </a:rPr>
                <a:t>saturable</a:t>
              </a:r>
              <a:r>
                <a:rPr lang="pl-PL" sz="2000" kern="0" dirty="0" smtClean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pl-PL" sz="2000" kern="0" dirty="0" err="1" smtClean="0">
                  <a:solidFill>
                    <a:srgbClr val="000000"/>
                  </a:solidFill>
                  <a:latin typeface="+mj-lt"/>
                </a:rPr>
                <a:t>bound</a:t>
              </a:r>
              <a:r>
                <a:rPr lang="pl-PL" sz="2000" kern="0" dirty="0" smtClean="0">
                  <a:solidFill>
                    <a:srgbClr val="000000"/>
                  </a:solidFill>
                  <a:latin typeface="+mj-lt"/>
                </a:rPr>
                <a:t>:</a:t>
              </a:r>
              <a:endPara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pic>
          <p:nvPicPr>
            <p:cNvPr id="2" name="Obraz 1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{\varphi}^2 \overset{n \rightarrow \infty}{\gtrsim} \frac{\pi^2}{N^2(\lambda_+ - \lambda_-)^2}$$&#10;\end{document}&#10;" title="IguanaTex Bitmap Display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1167" y="5562336"/>
              <a:ext cx="3475015" cy="78277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58" name="Prostokąt 57"/>
            <p:cNvSpPr/>
            <p:nvPr/>
          </p:nvSpPr>
          <p:spPr>
            <a:xfrm>
              <a:off x="2876716" y="6539789"/>
              <a:ext cx="916908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pl-PL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W. </a:t>
              </a:r>
              <a:r>
                <a:rPr lang="pl-PL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Gorecki</a:t>
              </a:r>
              <a:r>
                <a:rPr lang="pl-PL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pl-PL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RDD, </a:t>
              </a:r>
              <a:r>
                <a:rPr lang="pl-PL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H. M. </a:t>
              </a:r>
              <a:r>
                <a:rPr lang="pl-PL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Wiseman</a:t>
              </a:r>
              <a:r>
                <a:rPr lang="pl-PL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D. W. </a:t>
              </a:r>
              <a:r>
                <a:rPr lang="pl-PL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Berry</a:t>
              </a:r>
              <a:r>
                <a:rPr lang="pl-PL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pl-PL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Phys</a:t>
              </a:r>
              <a:r>
                <a:rPr lang="pl-PL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pl-PL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Rev</a:t>
              </a:r>
              <a:r>
                <a:rPr lang="pl-PL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pl-PL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Lett</a:t>
              </a:r>
              <a:r>
                <a:rPr lang="pl-PL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124, 030401 (2020)</a:t>
              </a:r>
            </a:p>
          </p:txBody>
        </p:sp>
      </p:grp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>
            <a:normAutofit/>
          </a:bodyPr>
          <a:lstStyle/>
          <a:p>
            <a:r>
              <a:rPr lang="pl-PL" sz="3400" dirty="0" smtClean="0">
                <a:solidFill>
                  <a:schemeClr val="accent2"/>
                </a:solidFill>
              </a:rPr>
              <a:t>Single</a:t>
            </a:r>
            <a:r>
              <a:rPr lang="pl-PL" sz="3400" dirty="0" smtClean="0"/>
              <a:t> </a:t>
            </a:r>
            <a:r>
              <a:rPr lang="pl-PL" sz="3400" dirty="0" err="1" smtClean="0"/>
              <a:t>parameter</a:t>
            </a:r>
            <a:r>
              <a:rPr lang="pl-PL" sz="3400" dirty="0" smtClean="0"/>
              <a:t> </a:t>
            </a:r>
            <a:r>
              <a:rPr lang="pl-PL" sz="3400" dirty="0" err="1" smtClean="0">
                <a:solidFill>
                  <a:schemeClr val="accent2"/>
                </a:solidFill>
              </a:rPr>
              <a:t>noiseless</a:t>
            </a:r>
            <a:r>
              <a:rPr lang="pl-PL" sz="3400" dirty="0" smtClean="0"/>
              <a:t> </a:t>
            </a:r>
            <a:r>
              <a:rPr lang="pl-PL" sz="3400" dirty="0" err="1" smtClean="0"/>
              <a:t>case</a:t>
            </a:r>
            <a:endParaRPr lang="pl-PL" sz="3400" dirty="0"/>
          </a:p>
        </p:txBody>
      </p:sp>
      <p:grpSp>
        <p:nvGrpSpPr>
          <p:cNvPr id="6" name="Grupa 5"/>
          <p:cNvGrpSpPr/>
          <p:nvPr/>
        </p:nvGrpSpPr>
        <p:grpSpPr>
          <a:xfrm>
            <a:off x="-4014546" y="3456771"/>
            <a:ext cx="12691001" cy="1560898"/>
            <a:chOff x="-4014546" y="3456771"/>
            <a:chExt cx="12691001" cy="1560898"/>
          </a:xfrm>
        </p:grpSpPr>
        <p:pic>
          <p:nvPicPr>
            <p:cNvPr id="48" name="Obraz 47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_{\ket{\psi}, \{V_i\},\Pi_{\tilde{\varphi}}}{\Delta^2 \tilde{\varphi}} $$&#10;\end{document}&#10;" title="IguanaTex Bitmap Display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5174" y="4022527"/>
              <a:ext cx="1788614" cy="50841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9" name="pole tekstowe 48"/>
            <p:cNvSpPr txBox="1"/>
            <p:nvPr/>
          </p:nvSpPr>
          <p:spPr bwMode="auto">
            <a:xfrm>
              <a:off x="250266" y="3456771"/>
              <a:ext cx="842618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Using Fisher </a:t>
              </a:r>
              <a:r>
                <a:rPr kumimoji="0" lang="pl-PL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information</a:t>
              </a:r>
              <a:r>
                <a:rPr kumimoji="0" lang="pl-PL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 </a:t>
              </a:r>
              <a:r>
                <a:rPr kumimoji="0" lang="pl-PL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approach</a:t>
              </a:r>
              <a:r>
                <a:rPr kumimoji="0" lang="pl-PL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,</a:t>
              </a:r>
              <a:r>
                <a:rPr kumimoji="0" lang="pl-PL" sz="20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 one </a:t>
              </a:r>
              <a:r>
                <a:rPr kumimoji="0" lang="pl-PL" sz="20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can</a:t>
              </a:r>
              <a:r>
                <a:rPr kumimoji="0" lang="pl-PL" sz="20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 </a:t>
              </a:r>
              <a:r>
                <a:rPr kumimoji="0" lang="pl-PL" sz="20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derive</a:t>
              </a:r>
              <a:r>
                <a:rPr kumimoji="0" lang="pl-PL" sz="20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:</a:t>
              </a:r>
              <a:endPara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pic>
          <p:nvPicPr>
            <p:cNvPr id="52" name="Obraz 51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geq \frac{1}{N^2(\lambda_+ - \lambda_-)^2}$$&#10;\end{document}&#10;" title="IguanaTex Bitmap Display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0951" y="3916394"/>
              <a:ext cx="2091218" cy="65026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53" name="Prostokąt 52"/>
            <p:cNvSpPr/>
            <p:nvPr/>
          </p:nvSpPr>
          <p:spPr>
            <a:xfrm>
              <a:off x="-4014546" y="4709892"/>
              <a:ext cx="1004450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it-IT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V. Giovannetti, S. Lloyd, and L. Maccone, Phys. Rev.</a:t>
              </a:r>
              <a:r>
                <a:rPr lang="pl-PL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Lett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96, 010401 (2006).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pole tekstowe 54"/>
          <p:cNvSpPr txBox="1"/>
          <p:nvPr/>
        </p:nvSpPr>
        <p:spPr bwMode="auto">
          <a:xfrm>
            <a:off x="6053530" y="3974836"/>
            <a:ext cx="292119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Not </a:t>
            </a:r>
            <a:r>
              <a:rPr kumimoji="0" lang="pl-PL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operationally</a:t>
            </a:r>
            <a:r>
              <a:rPr kumimoji="0" lang="pl-PL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saturable</a:t>
            </a:r>
            <a:r>
              <a:rPr kumimoji="0" lang="pl-PL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!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430676" y="1026681"/>
            <a:ext cx="8401407" cy="2342334"/>
            <a:chOff x="430676" y="1026681"/>
            <a:chExt cx="8401407" cy="2342334"/>
          </a:xfrm>
        </p:grpSpPr>
        <p:pic>
          <p:nvPicPr>
            <p:cNvPr id="14" name="Obraz 13"/>
            <p:cNvPicPr>
              <a:picLocks noChangeAspect="1"/>
            </p:cNvPicPr>
            <p:nvPr/>
          </p:nvPicPr>
          <p:blipFill rotWithShape="1">
            <a:blip r:embed="rId15"/>
            <a:srcRect l="77813" r="1397"/>
            <a:stretch/>
          </p:blipFill>
          <p:spPr>
            <a:xfrm>
              <a:off x="7284083" y="1026681"/>
              <a:ext cx="1548000" cy="2342334"/>
            </a:xfrm>
            <a:prstGeom prst="rect">
              <a:avLst/>
            </a:prstGeom>
          </p:spPr>
        </p:pic>
        <p:pic>
          <p:nvPicPr>
            <p:cNvPr id="25" name="Obraz 24" descr="Wycinek ekranu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63"/>
            <a:stretch/>
          </p:blipFill>
          <p:spPr>
            <a:xfrm>
              <a:off x="430676" y="1270207"/>
              <a:ext cx="6876000" cy="2088232"/>
            </a:xfrm>
            <a:prstGeom prst="rect">
              <a:avLst/>
            </a:prstGeom>
          </p:spPr>
        </p:pic>
        <p:grpSp>
          <p:nvGrpSpPr>
            <p:cNvPr id="30" name="Grupa 29"/>
            <p:cNvGrpSpPr/>
            <p:nvPr/>
          </p:nvGrpSpPr>
          <p:grpSpPr>
            <a:xfrm>
              <a:off x="4874289" y="2130781"/>
              <a:ext cx="256123" cy="375317"/>
              <a:chOff x="7524328" y="4061794"/>
              <a:chExt cx="288306" cy="375317"/>
            </a:xfrm>
          </p:grpSpPr>
          <p:sp>
            <p:nvSpPr>
              <p:cNvPr id="31" name="Prostokąt 30"/>
              <p:cNvSpPr/>
              <p:nvPr/>
            </p:nvSpPr>
            <p:spPr>
              <a:xfrm>
                <a:off x="7524328" y="4061794"/>
                <a:ext cx="288306" cy="375317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32" name="Obraz 31" descr="\documentclass{slides}\pagestyle{empty}&#10;\usepackage{color,amsmath}&#10;\renewcommand{\familydefault}{cmr}&#10;\begin{document}&#10;%\pagecolor{blue}&#10;%\color{blue}&#10;$$&#10;\textcolor{red}{\mathcal{V}_N}&#10;$$&#10;\end{document}&#10;" title="IguanaTex Bitmap Display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24328" y="4128113"/>
                <a:ext cx="288306" cy="188436"/>
              </a:xfrm>
              <a:prstGeom prst="rect">
                <a:avLst/>
              </a:prstGeom>
            </p:spPr>
          </p:pic>
        </p:grpSp>
        <p:grpSp>
          <p:nvGrpSpPr>
            <p:cNvPr id="33" name="Grupa 32"/>
            <p:cNvGrpSpPr/>
            <p:nvPr/>
          </p:nvGrpSpPr>
          <p:grpSpPr>
            <a:xfrm>
              <a:off x="2779007" y="2153294"/>
              <a:ext cx="256123" cy="375317"/>
              <a:chOff x="1619672" y="4033429"/>
              <a:chExt cx="288306" cy="375317"/>
            </a:xfrm>
          </p:grpSpPr>
          <p:sp>
            <p:nvSpPr>
              <p:cNvPr id="34" name="Prostokąt 33"/>
              <p:cNvSpPr/>
              <p:nvPr/>
            </p:nvSpPr>
            <p:spPr>
              <a:xfrm>
                <a:off x="1619672" y="4033429"/>
                <a:ext cx="288306" cy="375317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35" name="Obraz 34" descr="\documentclass{slides}\pagestyle{empty}&#10;\usepackage{color,amsmath}&#10;\renewcommand{\familydefault}{cmr}&#10;\begin{document}&#10;%\pagecolor{blue}&#10;%\color{blue}&#10;$$&#10;\textcolor{red}{\mathcal{V}_1}&#10;$$&#10;\end{document}&#10;" title="IguanaTex Bitmap Display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9672" y="4126870"/>
                <a:ext cx="219973" cy="185469"/>
              </a:xfrm>
              <a:prstGeom prst="rect">
                <a:avLst/>
              </a:prstGeom>
            </p:spPr>
          </p:pic>
        </p:grpSp>
        <p:sp>
          <p:nvSpPr>
            <p:cNvPr id="36" name="Prostokąt 35"/>
            <p:cNvSpPr/>
            <p:nvPr/>
          </p:nvSpPr>
          <p:spPr>
            <a:xfrm>
              <a:off x="919349" y="2121299"/>
              <a:ext cx="256123" cy="375317"/>
            </a:xfrm>
            <a:prstGeom prst="rect">
              <a:avLst/>
            </a:prstGeom>
            <a:solidFill>
              <a:srgbClr val="D1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7" name="Obraz 36" descr="\documentclass{slides}\pagestyle{empty}&#10;\usepackage{color,amsmath}&#10;\renewcommand{\familydefault}{cmr}&#10;\begin{document}&#10;%\pagecolor{blue}&#10;%\color{blue}&#10;$$&#10;\textcolor{red}{\rho}&#10;$$&#10;\end{document}&#10;" title="IguanaTex Bitmap Display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981" y="2220193"/>
              <a:ext cx="117517" cy="173972"/>
            </a:xfrm>
            <a:prstGeom prst="rect">
              <a:avLst/>
            </a:prstGeom>
          </p:spPr>
        </p:pic>
        <p:pic>
          <p:nvPicPr>
            <p:cNvPr id="41" name="Obraz 40" descr="\documentclass{slides}\pagestyle{empty}&#10;\usepackage{color,amsmath}&#10;\renewcommand{\familydefault}{cmr}&#10;\begin{document}&#10;%\pagecolor{blue}&#10;%\color{blue}&#10;$$&#10;\textcolor{black}{U_{\varphi}}&#10;$$&#10;\end{document}&#10;" title="IguanaTex Bitmap Display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324" y="1628052"/>
              <a:ext cx="231454" cy="216024"/>
            </a:xfrm>
            <a:prstGeom prst="rect">
              <a:avLst/>
            </a:prstGeom>
            <a:solidFill>
              <a:srgbClr val="53A174"/>
            </a:solidFill>
            <a:ln>
              <a:solidFill>
                <a:srgbClr val="53A174"/>
              </a:solidFill>
            </a:ln>
          </p:spPr>
        </p:pic>
        <p:pic>
          <p:nvPicPr>
            <p:cNvPr id="42" name="Obraz 41" descr="\documentclass{slides}\pagestyle{empty}&#10;\usepackage{color,amsmath}&#10;\renewcommand{\familydefault}{cmr}&#10;\begin{document}&#10;%\pagecolor{blue}&#10;%\color{blue}&#10;$$&#10;\textcolor{black}{U_{\varphi}}&#10;$$&#10;\end{document}&#10;" title="IguanaTex Bitmap Display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1157" y="1628052"/>
              <a:ext cx="291510" cy="272076"/>
            </a:xfrm>
            <a:prstGeom prst="rect">
              <a:avLst/>
            </a:prstGeom>
            <a:solidFill>
              <a:srgbClr val="53A174"/>
            </a:solidFill>
            <a:ln>
              <a:solidFill>
                <a:srgbClr val="53A174"/>
              </a:solidFill>
            </a:ln>
          </p:spPr>
        </p:pic>
        <p:pic>
          <p:nvPicPr>
            <p:cNvPr id="43" name="Obraz 42" descr="\documentclass{slides}\pagestyle{empty}&#10;\usepackage{color,amsmath}&#10;\renewcommand{\familydefault}{cmr}&#10;\begin{document}&#10;%\pagecolor{blue}&#10;%\color{blue}&#10;$$&#10;\textcolor{black}{U_{\varphi}}&#10;$$&#10;\end{document}&#10;" title="IguanaTex Bitmap Display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324" y="1628052"/>
              <a:ext cx="291510" cy="272076"/>
            </a:xfrm>
            <a:prstGeom prst="rect">
              <a:avLst/>
            </a:prstGeom>
            <a:solidFill>
              <a:srgbClr val="53A174"/>
            </a:solidFill>
            <a:ln>
              <a:solidFill>
                <a:srgbClr val="53A174"/>
              </a:solidFill>
            </a:ln>
          </p:spPr>
        </p:pic>
        <p:pic>
          <p:nvPicPr>
            <p:cNvPr id="46" name="Obraz 45" descr="\documentclass{slides}\pagestyle{empty}&#10;\usepackage{color,amsmath}&#10;\renewcommand{\familydefault}{cmr}&#10;\begin{document}&#10;%\pagecolor{blue}&#10;%\color{blue}&#10;$$&#10;\textcolor{red}{\Pi_{\tilde{\varphi}}}&#10;$$&#10;\end{document}&#10;" title="IguanaTex Bitmap Display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167" y="2136698"/>
              <a:ext cx="305225" cy="302047"/>
            </a:xfrm>
            <a:prstGeom prst="rect">
              <a:avLst/>
            </a:prstGeom>
            <a:solidFill>
              <a:srgbClr val="D1D2D3"/>
            </a:solidFill>
            <a:ln>
              <a:noFill/>
            </a:ln>
          </p:spPr>
        </p:pic>
        <p:sp>
          <p:nvSpPr>
            <p:cNvPr id="4" name="Prostokąt zaokrąglony 3"/>
            <p:cNvSpPr/>
            <p:nvPr/>
          </p:nvSpPr>
          <p:spPr>
            <a:xfrm>
              <a:off x="5512169" y="1988840"/>
              <a:ext cx="644007" cy="64807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38" name="pole tekstowe 37"/>
          <p:cNvSpPr txBox="1"/>
          <p:nvPr/>
        </p:nvSpPr>
        <p:spPr bwMode="auto">
          <a:xfrm>
            <a:off x="6059093" y="5698868"/>
            <a:ext cx="28304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Pi-</a:t>
            </a:r>
            <a:r>
              <a:rPr kumimoji="0" lang="pl-PL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corrected</a:t>
            </a:r>
            <a:r>
              <a:rPr kumimoji="0" lang="pl-PL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 Heisenberg limit</a:t>
            </a:r>
            <a:r>
              <a:rPr kumimoji="0" lang="pl-PL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!</a:t>
            </a:r>
            <a:endParaRPr kumimoji="0" lang="pl-PL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561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143000"/>
          </a:xfrm>
        </p:spPr>
        <p:txBody>
          <a:bodyPr>
            <a:normAutofit/>
          </a:bodyPr>
          <a:lstStyle/>
          <a:p>
            <a:r>
              <a:rPr lang="pl-PL" sz="3400" dirty="0" err="1" smtClean="0">
                <a:solidFill>
                  <a:schemeClr val="accent2"/>
                </a:solidFill>
              </a:rPr>
              <a:t>Multiple</a:t>
            </a:r>
            <a:r>
              <a:rPr lang="pl-PL" sz="3400" dirty="0" smtClean="0"/>
              <a:t> </a:t>
            </a:r>
            <a:r>
              <a:rPr lang="pl-PL" sz="3400" dirty="0" err="1" smtClean="0"/>
              <a:t>phases</a:t>
            </a:r>
            <a:r>
              <a:rPr lang="pl-PL" sz="3400" dirty="0" smtClean="0"/>
              <a:t> </a:t>
            </a:r>
            <a:r>
              <a:rPr lang="pl-PL" sz="3400" dirty="0" err="1" smtClean="0">
                <a:solidFill>
                  <a:schemeClr val="accent2"/>
                </a:solidFill>
              </a:rPr>
              <a:t>noiseless</a:t>
            </a:r>
            <a:r>
              <a:rPr lang="pl-PL" sz="3400" dirty="0" smtClean="0"/>
              <a:t> interferometry</a:t>
            </a:r>
            <a:endParaRPr lang="pl-PL" sz="3400" dirty="0"/>
          </a:p>
        </p:txBody>
      </p:sp>
      <p:pic>
        <p:nvPicPr>
          <p:cNvPr id="2" name="Obraz 1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\tilde{\boldsymbol{\varphi}}^2 ={\sum_{i=1}^p \Delta^2 \tilde{\varphi}_i} \geq \ ? 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58" y="4444452"/>
            <a:ext cx="2918442" cy="922658"/>
          </a:xfrm>
          <a:prstGeom prst="rect">
            <a:avLst/>
          </a:prstGeom>
          <a:noFill/>
          <a:ln/>
          <a:effectLst/>
        </p:spPr>
      </p:pic>
      <p:grpSp>
        <p:nvGrpSpPr>
          <p:cNvPr id="62" name="Grupa 61"/>
          <p:cNvGrpSpPr/>
          <p:nvPr/>
        </p:nvGrpSpPr>
        <p:grpSpPr>
          <a:xfrm>
            <a:off x="1482813" y="3803102"/>
            <a:ext cx="2592387" cy="2106613"/>
            <a:chOff x="2139602" y="4005064"/>
            <a:chExt cx="2592387" cy="2106613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39602" y="4005064"/>
              <a:ext cx="2592387" cy="210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828577" y="4255889"/>
              <a:ext cx="1258887" cy="0"/>
            </a:xfrm>
            <a:prstGeom prst="line">
              <a:avLst/>
            </a:prstGeom>
            <a:noFill/>
            <a:ln w="25400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2828577" y="4635302"/>
              <a:ext cx="1258887" cy="0"/>
            </a:xfrm>
            <a:prstGeom prst="line">
              <a:avLst/>
            </a:prstGeom>
            <a:noFill/>
            <a:ln w="25400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2828577" y="5900539"/>
              <a:ext cx="1258887" cy="0"/>
            </a:xfrm>
            <a:prstGeom prst="line">
              <a:avLst/>
            </a:prstGeom>
            <a:noFill/>
            <a:ln w="25400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255614" y="4432102"/>
              <a:ext cx="377825" cy="379413"/>
            </a:xfrm>
            <a:prstGeom prst="rect">
              <a:avLst/>
            </a:prstGeom>
            <a:solidFill>
              <a:srgbClr val="FEFEFE"/>
            </a:solidFill>
            <a:ln w="25400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446114" y="5606852"/>
              <a:ext cx="25400" cy="50800"/>
            </a:xfrm>
            <a:prstGeom prst="rect">
              <a:avLst/>
            </a:pr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446114" y="5429052"/>
              <a:ext cx="25400" cy="50800"/>
            </a:xfrm>
            <a:prstGeom prst="rect">
              <a:avLst/>
            </a:pr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3446114" y="5252839"/>
              <a:ext cx="25400" cy="50800"/>
            </a:xfrm>
            <a:prstGeom prst="rect">
              <a:avLst/>
            </a:pr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446114" y="5075039"/>
              <a:ext cx="25400" cy="50800"/>
            </a:xfrm>
            <a:prstGeom prst="rect">
              <a:avLst/>
            </a:pr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446114" y="4898827"/>
              <a:ext cx="25400" cy="50800"/>
            </a:xfrm>
            <a:prstGeom prst="rect">
              <a:avLst/>
            </a:pr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269902" y="5710039"/>
              <a:ext cx="377825" cy="379413"/>
            </a:xfrm>
            <a:prstGeom prst="rect">
              <a:avLst/>
            </a:prstGeom>
            <a:solidFill>
              <a:srgbClr val="FEFEFE"/>
            </a:solidFill>
            <a:ln w="25400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41"/>
            <p:cNvSpPr>
              <a:spLocks noEditPoints="1"/>
            </p:cNvSpPr>
            <p:nvPr/>
          </p:nvSpPr>
          <p:spPr bwMode="auto">
            <a:xfrm>
              <a:off x="3333402" y="4559102"/>
              <a:ext cx="147637" cy="174625"/>
            </a:xfrm>
            <a:custGeom>
              <a:avLst/>
              <a:gdLst>
                <a:gd name="T0" fmla="*/ 53 w 117"/>
                <a:gd name="T1" fmla="*/ 83 h 138"/>
                <a:gd name="T2" fmla="*/ 46 w 117"/>
                <a:gd name="T3" fmla="*/ 82 h 138"/>
                <a:gd name="T4" fmla="*/ 51 w 117"/>
                <a:gd name="T5" fmla="*/ 58 h 138"/>
                <a:gd name="T6" fmla="*/ 92 w 117"/>
                <a:gd name="T7" fmla="*/ 11 h 138"/>
                <a:gd name="T8" fmla="*/ 112 w 117"/>
                <a:gd name="T9" fmla="*/ 33 h 138"/>
                <a:gd name="T10" fmla="*/ 53 w 117"/>
                <a:gd name="T11" fmla="*/ 83 h 138"/>
                <a:gd name="T12" fmla="*/ 44 w 117"/>
                <a:gd name="T13" fmla="*/ 94 h 138"/>
                <a:gd name="T14" fmla="*/ 51 w 117"/>
                <a:gd name="T15" fmla="*/ 95 h 138"/>
                <a:gd name="T16" fmla="*/ 117 w 117"/>
                <a:gd name="T17" fmla="*/ 28 h 138"/>
                <a:gd name="T18" fmla="*/ 94 w 117"/>
                <a:gd name="T19" fmla="*/ 0 h 138"/>
                <a:gd name="T20" fmla="*/ 39 w 117"/>
                <a:gd name="T21" fmla="*/ 82 h 138"/>
                <a:gd name="T22" fmla="*/ 4 w 117"/>
                <a:gd name="T23" fmla="*/ 51 h 138"/>
                <a:gd name="T24" fmla="*/ 21 w 117"/>
                <a:gd name="T25" fmla="*/ 7 h 138"/>
                <a:gd name="T26" fmla="*/ 23 w 117"/>
                <a:gd name="T27" fmla="*/ 4 h 138"/>
                <a:gd name="T28" fmla="*/ 21 w 117"/>
                <a:gd name="T29" fmla="*/ 2 h 138"/>
                <a:gd name="T30" fmla="*/ 0 w 117"/>
                <a:gd name="T31" fmla="*/ 53 h 138"/>
                <a:gd name="T32" fmla="*/ 35 w 117"/>
                <a:gd name="T33" fmla="*/ 93 h 138"/>
                <a:gd name="T34" fmla="*/ 24 w 117"/>
                <a:gd name="T35" fmla="*/ 129 h 138"/>
                <a:gd name="T36" fmla="*/ 23 w 117"/>
                <a:gd name="T37" fmla="*/ 133 h 138"/>
                <a:gd name="T38" fmla="*/ 29 w 117"/>
                <a:gd name="T39" fmla="*/ 138 h 138"/>
                <a:gd name="T40" fmla="*/ 36 w 117"/>
                <a:gd name="T41" fmla="*/ 133 h 138"/>
                <a:gd name="T42" fmla="*/ 44 w 117"/>
                <a:gd name="T43" fmla="*/ 9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7" h="138">
                  <a:moveTo>
                    <a:pt x="53" y="83"/>
                  </a:moveTo>
                  <a:cubicBezTo>
                    <a:pt x="49" y="83"/>
                    <a:pt x="46" y="83"/>
                    <a:pt x="46" y="82"/>
                  </a:cubicBezTo>
                  <a:cubicBezTo>
                    <a:pt x="46" y="82"/>
                    <a:pt x="50" y="62"/>
                    <a:pt x="51" y="58"/>
                  </a:cubicBezTo>
                  <a:cubicBezTo>
                    <a:pt x="58" y="31"/>
                    <a:pt x="74" y="11"/>
                    <a:pt x="92" y="11"/>
                  </a:cubicBezTo>
                  <a:cubicBezTo>
                    <a:pt x="106" y="11"/>
                    <a:pt x="112" y="21"/>
                    <a:pt x="112" y="33"/>
                  </a:cubicBezTo>
                  <a:cubicBezTo>
                    <a:pt x="112" y="57"/>
                    <a:pt x="85" y="83"/>
                    <a:pt x="53" y="83"/>
                  </a:cubicBezTo>
                  <a:close/>
                  <a:moveTo>
                    <a:pt x="44" y="94"/>
                  </a:moveTo>
                  <a:cubicBezTo>
                    <a:pt x="45" y="95"/>
                    <a:pt x="47" y="95"/>
                    <a:pt x="51" y="95"/>
                  </a:cubicBezTo>
                  <a:cubicBezTo>
                    <a:pt x="85" y="95"/>
                    <a:pt x="117" y="62"/>
                    <a:pt x="117" y="28"/>
                  </a:cubicBezTo>
                  <a:cubicBezTo>
                    <a:pt x="117" y="15"/>
                    <a:pt x="112" y="0"/>
                    <a:pt x="94" y="0"/>
                  </a:cubicBezTo>
                  <a:cubicBezTo>
                    <a:pt x="64" y="0"/>
                    <a:pt x="51" y="43"/>
                    <a:pt x="39" y="82"/>
                  </a:cubicBezTo>
                  <a:cubicBezTo>
                    <a:pt x="15" y="78"/>
                    <a:pt x="4" y="65"/>
                    <a:pt x="4" y="51"/>
                  </a:cubicBezTo>
                  <a:cubicBezTo>
                    <a:pt x="4" y="45"/>
                    <a:pt x="9" y="22"/>
                    <a:pt x="21" y="7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2"/>
                    <a:pt x="22" y="2"/>
                    <a:pt x="21" y="2"/>
                  </a:cubicBezTo>
                  <a:cubicBezTo>
                    <a:pt x="16" y="2"/>
                    <a:pt x="0" y="33"/>
                    <a:pt x="0" y="53"/>
                  </a:cubicBezTo>
                  <a:cubicBezTo>
                    <a:pt x="0" y="76"/>
                    <a:pt x="18" y="89"/>
                    <a:pt x="35" y="93"/>
                  </a:cubicBezTo>
                  <a:lnTo>
                    <a:pt x="24" y="129"/>
                  </a:lnTo>
                  <a:cubicBezTo>
                    <a:pt x="23" y="132"/>
                    <a:pt x="23" y="132"/>
                    <a:pt x="23" y="133"/>
                  </a:cubicBezTo>
                  <a:cubicBezTo>
                    <a:pt x="23" y="138"/>
                    <a:pt x="28" y="138"/>
                    <a:pt x="29" y="138"/>
                  </a:cubicBezTo>
                  <a:cubicBezTo>
                    <a:pt x="31" y="138"/>
                    <a:pt x="35" y="137"/>
                    <a:pt x="36" y="133"/>
                  </a:cubicBezTo>
                  <a:cubicBezTo>
                    <a:pt x="37" y="131"/>
                    <a:pt x="43" y="99"/>
                    <a:pt x="44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3508027" y="4598789"/>
              <a:ext cx="61912" cy="117475"/>
            </a:xfrm>
            <a:custGeom>
              <a:avLst/>
              <a:gdLst>
                <a:gd name="T0" fmla="*/ 31 w 50"/>
                <a:gd name="T1" fmla="*/ 4 h 93"/>
                <a:gd name="T2" fmla="*/ 27 w 50"/>
                <a:gd name="T3" fmla="*/ 0 h 93"/>
                <a:gd name="T4" fmla="*/ 0 w 50"/>
                <a:gd name="T5" fmla="*/ 9 h 93"/>
                <a:gd name="T6" fmla="*/ 0 w 50"/>
                <a:gd name="T7" fmla="*/ 14 h 93"/>
                <a:gd name="T8" fmla="*/ 20 w 50"/>
                <a:gd name="T9" fmla="*/ 10 h 93"/>
                <a:gd name="T10" fmla="*/ 20 w 50"/>
                <a:gd name="T11" fmla="*/ 82 h 93"/>
                <a:gd name="T12" fmla="*/ 6 w 50"/>
                <a:gd name="T13" fmla="*/ 89 h 93"/>
                <a:gd name="T14" fmla="*/ 1 w 50"/>
                <a:gd name="T15" fmla="*/ 89 h 93"/>
                <a:gd name="T16" fmla="*/ 1 w 50"/>
                <a:gd name="T17" fmla="*/ 93 h 93"/>
                <a:gd name="T18" fmla="*/ 50 w 50"/>
                <a:gd name="T19" fmla="*/ 93 h 93"/>
                <a:gd name="T20" fmla="*/ 50 w 50"/>
                <a:gd name="T21" fmla="*/ 89 h 93"/>
                <a:gd name="T22" fmla="*/ 45 w 50"/>
                <a:gd name="T23" fmla="*/ 89 h 93"/>
                <a:gd name="T24" fmla="*/ 31 w 50"/>
                <a:gd name="T25" fmla="*/ 82 h 93"/>
                <a:gd name="T26" fmla="*/ 31 w 50"/>
                <a:gd name="T27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93">
                  <a:moveTo>
                    <a:pt x="31" y="4"/>
                  </a:moveTo>
                  <a:cubicBezTo>
                    <a:pt x="31" y="0"/>
                    <a:pt x="31" y="0"/>
                    <a:pt x="27" y="0"/>
                  </a:cubicBezTo>
                  <a:cubicBezTo>
                    <a:pt x="21" y="6"/>
                    <a:pt x="14" y="9"/>
                    <a:pt x="0" y="9"/>
                  </a:cubicBezTo>
                  <a:lnTo>
                    <a:pt x="0" y="14"/>
                  </a:lnTo>
                  <a:cubicBezTo>
                    <a:pt x="4" y="14"/>
                    <a:pt x="12" y="14"/>
                    <a:pt x="20" y="10"/>
                  </a:cubicBezTo>
                  <a:lnTo>
                    <a:pt x="20" y="82"/>
                  </a:lnTo>
                  <a:cubicBezTo>
                    <a:pt x="20" y="87"/>
                    <a:pt x="19" y="89"/>
                    <a:pt x="6" y="89"/>
                  </a:cubicBezTo>
                  <a:lnTo>
                    <a:pt x="1" y="89"/>
                  </a:lnTo>
                  <a:lnTo>
                    <a:pt x="1" y="93"/>
                  </a:lnTo>
                  <a:lnTo>
                    <a:pt x="50" y="93"/>
                  </a:lnTo>
                  <a:lnTo>
                    <a:pt x="50" y="89"/>
                  </a:lnTo>
                  <a:lnTo>
                    <a:pt x="45" y="89"/>
                  </a:lnTo>
                  <a:cubicBezTo>
                    <a:pt x="31" y="89"/>
                    <a:pt x="31" y="87"/>
                    <a:pt x="31" y="82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43"/>
            <p:cNvSpPr>
              <a:spLocks noEditPoints="1"/>
            </p:cNvSpPr>
            <p:nvPr/>
          </p:nvSpPr>
          <p:spPr bwMode="auto">
            <a:xfrm>
              <a:off x="3381027" y="5824339"/>
              <a:ext cx="147637" cy="174625"/>
            </a:xfrm>
            <a:custGeom>
              <a:avLst/>
              <a:gdLst>
                <a:gd name="T0" fmla="*/ 53 w 117"/>
                <a:gd name="T1" fmla="*/ 83 h 138"/>
                <a:gd name="T2" fmla="*/ 46 w 117"/>
                <a:gd name="T3" fmla="*/ 82 h 138"/>
                <a:gd name="T4" fmla="*/ 51 w 117"/>
                <a:gd name="T5" fmla="*/ 58 h 138"/>
                <a:gd name="T6" fmla="*/ 92 w 117"/>
                <a:gd name="T7" fmla="*/ 11 h 138"/>
                <a:gd name="T8" fmla="*/ 112 w 117"/>
                <a:gd name="T9" fmla="*/ 33 h 138"/>
                <a:gd name="T10" fmla="*/ 53 w 117"/>
                <a:gd name="T11" fmla="*/ 83 h 138"/>
                <a:gd name="T12" fmla="*/ 44 w 117"/>
                <a:gd name="T13" fmla="*/ 94 h 138"/>
                <a:gd name="T14" fmla="*/ 51 w 117"/>
                <a:gd name="T15" fmla="*/ 95 h 138"/>
                <a:gd name="T16" fmla="*/ 117 w 117"/>
                <a:gd name="T17" fmla="*/ 28 h 138"/>
                <a:gd name="T18" fmla="*/ 94 w 117"/>
                <a:gd name="T19" fmla="*/ 0 h 138"/>
                <a:gd name="T20" fmla="*/ 39 w 117"/>
                <a:gd name="T21" fmla="*/ 82 h 138"/>
                <a:gd name="T22" fmla="*/ 4 w 117"/>
                <a:gd name="T23" fmla="*/ 51 h 138"/>
                <a:gd name="T24" fmla="*/ 21 w 117"/>
                <a:gd name="T25" fmla="*/ 7 h 138"/>
                <a:gd name="T26" fmla="*/ 23 w 117"/>
                <a:gd name="T27" fmla="*/ 4 h 138"/>
                <a:gd name="T28" fmla="*/ 21 w 117"/>
                <a:gd name="T29" fmla="*/ 2 h 138"/>
                <a:gd name="T30" fmla="*/ 0 w 117"/>
                <a:gd name="T31" fmla="*/ 53 h 138"/>
                <a:gd name="T32" fmla="*/ 35 w 117"/>
                <a:gd name="T33" fmla="*/ 93 h 138"/>
                <a:gd name="T34" fmla="*/ 24 w 117"/>
                <a:gd name="T35" fmla="*/ 129 h 138"/>
                <a:gd name="T36" fmla="*/ 23 w 117"/>
                <a:gd name="T37" fmla="*/ 133 h 138"/>
                <a:gd name="T38" fmla="*/ 29 w 117"/>
                <a:gd name="T39" fmla="*/ 138 h 138"/>
                <a:gd name="T40" fmla="*/ 36 w 117"/>
                <a:gd name="T41" fmla="*/ 133 h 138"/>
                <a:gd name="T42" fmla="*/ 44 w 117"/>
                <a:gd name="T43" fmla="*/ 9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7" h="138">
                  <a:moveTo>
                    <a:pt x="53" y="83"/>
                  </a:moveTo>
                  <a:cubicBezTo>
                    <a:pt x="49" y="83"/>
                    <a:pt x="46" y="83"/>
                    <a:pt x="46" y="82"/>
                  </a:cubicBezTo>
                  <a:cubicBezTo>
                    <a:pt x="46" y="82"/>
                    <a:pt x="50" y="62"/>
                    <a:pt x="51" y="58"/>
                  </a:cubicBezTo>
                  <a:cubicBezTo>
                    <a:pt x="58" y="31"/>
                    <a:pt x="74" y="11"/>
                    <a:pt x="92" y="11"/>
                  </a:cubicBezTo>
                  <a:cubicBezTo>
                    <a:pt x="106" y="11"/>
                    <a:pt x="112" y="21"/>
                    <a:pt x="112" y="33"/>
                  </a:cubicBezTo>
                  <a:cubicBezTo>
                    <a:pt x="112" y="57"/>
                    <a:pt x="85" y="83"/>
                    <a:pt x="53" y="83"/>
                  </a:cubicBezTo>
                  <a:close/>
                  <a:moveTo>
                    <a:pt x="44" y="94"/>
                  </a:moveTo>
                  <a:cubicBezTo>
                    <a:pt x="45" y="95"/>
                    <a:pt x="47" y="95"/>
                    <a:pt x="51" y="95"/>
                  </a:cubicBezTo>
                  <a:cubicBezTo>
                    <a:pt x="85" y="95"/>
                    <a:pt x="117" y="62"/>
                    <a:pt x="117" y="28"/>
                  </a:cubicBezTo>
                  <a:cubicBezTo>
                    <a:pt x="117" y="15"/>
                    <a:pt x="112" y="0"/>
                    <a:pt x="94" y="0"/>
                  </a:cubicBezTo>
                  <a:cubicBezTo>
                    <a:pt x="63" y="0"/>
                    <a:pt x="51" y="43"/>
                    <a:pt x="39" y="82"/>
                  </a:cubicBezTo>
                  <a:cubicBezTo>
                    <a:pt x="15" y="78"/>
                    <a:pt x="4" y="65"/>
                    <a:pt x="4" y="51"/>
                  </a:cubicBezTo>
                  <a:cubicBezTo>
                    <a:pt x="4" y="45"/>
                    <a:pt x="9" y="22"/>
                    <a:pt x="21" y="7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2"/>
                    <a:pt x="22" y="2"/>
                    <a:pt x="21" y="2"/>
                  </a:cubicBezTo>
                  <a:cubicBezTo>
                    <a:pt x="16" y="2"/>
                    <a:pt x="0" y="33"/>
                    <a:pt x="0" y="53"/>
                  </a:cubicBezTo>
                  <a:cubicBezTo>
                    <a:pt x="0" y="76"/>
                    <a:pt x="18" y="89"/>
                    <a:pt x="35" y="93"/>
                  </a:cubicBezTo>
                  <a:lnTo>
                    <a:pt x="24" y="129"/>
                  </a:lnTo>
                  <a:cubicBezTo>
                    <a:pt x="23" y="132"/>
                    <a:pt x="23" y="132"/>
                    <a:pt x="23" y="133"/>
                  </a:cubicBezTo>
                  <a:cubicBezTo>
                    <a:pt x="23" y="138"/>
                    <a:pt x="28" y="138"/>
                    <a:pt x="29" y="138"/>
                  </a:cubicBezTo>
                  <a:cubicBezTo>
                    <a:pt x="31" y="138"/>
                    <a:pt x="35" y="137"/>
                    <a:pt x="36" y="133"/>
                  </a:cubicBezTo>
                  <a:cubicBezTo>
                    <a:pt x="37" y="131"/>
                    <a:pt x="43" y="99"/>
                    <a:pt x="44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3533427" y="5902127"/>
              <a:ext cx="96837" cy="114300"/>
            </a:xfrm>
            <a:custGeom>
              <a:avLst/>
              <a:gdLst>
                <a:gd name="T0" fmla="*/ 11 w 77"/>
                <a:gd name="T1" fmla="*/ 79 h 90"/>
                <a:gd name="T2" fmla="*/ 4 w 77"/>
                <a:gd name="T3" fmla="*/ 85 h 90"/>
                <a:gd name="T4" fmla="*/ 0 w 77"/>
                <a:gd name="T5" fmla="*/ 88 h 90"/>
                <a:gd name="T6" fmla="*/ 2 w 77"/>
                <a:gd name="T7" fmla="*/ 90 h 90"/>
                <a:gd name="T8" fmla="*/ 29 w 77"/>
                <a:gd name="T9" fmla="*/ 90 h 90"/>
                <a:gd name="T10" fmla="*/ 31 w 77"/>
                <a:gd name="T11" fmla="*/ 87 h 90"/>
                <a:gd name="T12" fmla="*/ 28 w 77"/>
                <a:gd name="T13" fmla="*/ 85 h 90"/>
                <a:gd name="T14" fmla="*/ 21 w 77"/>
                <a:gd name="T15" fmla="*/ 83 h 90"/>
                <a:gd name="T16" fmla="*/ 28 w 77"/>
                <a:gd name="T17" fmla="*/ 56 h 90"/>
                <a:gd name="T18" fmla="*/ 42 w 77"/>
                <a:gd name="T19" fmla="*/ 64 h 90"/>
                <a:gd name="T20" fmla="*/ 77 w 77"/>
                <a:gd name="T21" fmla="*/ 24 h 90"/>
                <a:gd name="T22" fmla="*/ 57 w 77"/>
                <a:gd name="T23" fmla="*/ 0 h 90"/>
                <a:gd name="T24" fmla="*/ 37 w 77"/>
                <a:gd name="T25" fmla="*/ 10 h 90"/>
                <a:gd name="T26" fmla="*/ 24 w 77"/>
                <a:gd name="T27" fmla="*/ 0 h 90"/>
                <a:gd name="T28" fmla="*/ 13 w 77"/>
                <a:gd name="T29" fmla="*/ 8 h 90"/>
                <a:gd name="T30" fmla="*/ 8 w 77"/>
                <a:gd name="T31" fmla="*/ 22 h 90"/>
                <a:gd name="T32" fmla="*/ 10 w 77"/>
                <a:gd name="T33" fmla="*/ 24 h 90"/>
                <a:gd name="T34" fmla="*/ 13 w 77"/>
                <a:gd name="T35" fmla="*/ 20 h 90"/>
                <a:gd name="T36" fmla="*/ 23 w 77"/>
                <a:gd name="T37" fmla="*/ 4 h 90"/>
                <a:gd name="T38" fmla="*/ 28 w 77"/>
                <a:gd name="T39" fmla="*/ 11 h 90"/>
                <a:gd name="T40" fmla="*/ 27 w 77"/>
                <a:gd name="T41" fmla="*/ 17 h 90"/>
                <a:gd name="T42" fmla="*/ 11 w 77"/>
                <a:gd name="T43" fmla="*/ 79 h 90"/>
                <a:gd name="T44" fmla="*/ 37 w 77"/>
                <a:gd name="T45" fmla="*/ 19 h 90"/>
                <a:gd name="T46" fmla="*/ 40 w 77"/>
                <a:gd name="T47" fmla="*/ 14 h 90"/>
                <a:gd name="T48" fmla="*/ 56 w 77"/>
                <a:gd name="T49" fmla="*/ 4 h 90"/>
                <a:gd name="T50" fmla="*/ 66 w 77"/>
                <a:gd name="T51" fmla="*/ 18 h 90"/>
                <a:gd name="T52" fmla="*/ 59 w 77"/>
                <a:gd name="T53" fmla="*/ 46 h 90"/>
                <a:gd name="T54" fmla="*/ 42 w 77"/>
                <a:gd name="T55" fmla="*/ 60 h 90"/>
                <a:gd name="T56" fmla="*/ 30 w 77"/>
                <a:gd name="T57" fmla="*/ 48 h 90"/>
                <a:gd name="T58" fmla="*/ 30 w 77"/>
                <a:gd name="T59" fmla="*/ 46 h 90"/>
                <a:gd name="T60" fmla="*/ 37 w 77"/>
                <a:gd name="T61" fmla="*/ 1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90">
                  <a:moveTo>
                    <a:pt x="11" y="79"/>
                  </a:moveTo>
                  <a:cubicBezTo>
                    <a:pt x="10" y="84"/>
                    <a:pt x="10" y="85"/>
                    <a:pt x="4" y="85"/>
                  </a:cubicBezTo>
                  <a:cubicBezTo>
                    <a:pt x="2" y="85"/>
                    <a:pt x="0" y="85"/>
                    <a:pt x="0" y="88"/>
                  </a:cubicBezTo>
                  <a:cubicBezTo>
                    <a:pt x="0" y="89"/>
                    <a:pt x="2" y="90"/>
                    <a:pt x="2" y="90"/>
                  </a:cubicBezTo>
                  <a:lnTo>
                    <a:pt x="29" y="90"/>
                  </a:lnTo>
                  <a:cubicBezTo>
                    <a:pt x="29" y="90"/>
                    <a:pt x="31" y="90"/>
                    <a:pt x="31" y="87"/>
                  </a:cubicBezTo>
                  <a:cubicBezTo>
                    <a:pt x="31" y="85"/>
                    <a:pt x="29" y="85"/>
                    <a:pt x="28" y="85"/>
                  </a:cubicBezTo>
                  <a:cubicBezTo>
                    <a:pt x="21" y="85"/>
                    <a:pt x="21" y="84"/>
                    <a:pt x="21" y="83"/>
                  </a:cubicBezTo>
                  <a:cubicBezTo>
                    <a:pt x="21" y="82"/>
                    <a:pt x="24" y="72"/>
                    <a:pt x="28" y="56"/>
                  </a:cubicBezTo>
                  <a:cubicBezTo>
                    <a:pt x="30" y="59"/>
                    <a:pt x="34" y="64"/>
                    <a:pt x="42" y="64"/>
                  </a:cubicBezTo>
                  <a:cubicBezTo>
                    <a:pt x="59" y="64"/>
                    <a:pt x="77" y="44"/>
                    <a:pt x="77" y="24"/>
                  </a:cubicBezTo>
                  <a:cubicBezTo>
                    <a:pt x="77" y="10"/>
                    <a:pt x="68" y="0"/>
                    <a:pt x="57" y="0"/>
                  </a:cubicBezTo>
                  <a:cubicBezTo>
                    <a:pt x="48" y="0"/>
                    <a:pt x="41" y="6"/>
                    <a:pt x="37" y="10"/>
                  </a:cubicBezTo>
                  <a:cubicBezTo>
                    <a:pt x="34" y="0"/>
                    <a:pt x="25" y="0"/>
                    <a:pt x="24" y="0"/>
                  </a:cubicBezTo>
                  <a:cubicBezTo>
                    <a:pt x="18" y="0"/>
                    <a:pt x="15" y="4"/>
                    <a:pt x="13" y="8"/>
                  </a:cubicBezTo>
                  <a:cubicBezTo>
                    <a:pt x="9" y="14"/>
                    <a:pt x="8" y="22"/>
                    <a:pt x="8" y="22"/>
                  </a:cubicBezTo>
                  <a:cubicBezTo>
                    <a:pt x="8" y="23"/>
                    <a:pt x="9" y="24"/>
                    <a:pt x="10" y="24"/>
                  </a:cubicBezTo>
                  <a:cubicBezTo>
                    <a:pt x="12" y="24"/>
                    <a:pt x="12" y="23"/>
                    <a:pt x="13" y="20"/>
                  </a:cubicBezTo>
                  <a:cubicBezTo>
                    <a:pt x="15" y="12"/>
                    <a:pt x="17" y="4"/>
                    <a:pt x="23" y="4"/>
                  </a:cubicBezTo>
                  <a:cubicBezTo>
                    <a:pt x="27" y="4"/>
                    <a:pt x="28" y="8"/>
                    <a:pt x="28" y="11"/>
                  </a:cubicBezTo>
                  <a:cubicBezTo>
                    <a:pt x="28" y="12"/>
                    <a:pt x="27" y="16"/>
                    <a:pt x="27" y="17"/>
                  </a:cubicBezTo>
                  <a:lnTo>
                    <a:pt x="11" y="79"/>
                  </a:lnTo>
                  <a:close/>
                  <a:moveTo>
                    <a:pt x="37" y="19"/>
                  </a:moveTo>
                  <a:cubicBezTo>
                    <a:pt x="38" y="17"/>
                    <a:pt x="38" y="17"/>
                    <a:pt x="40" y="14"/>
                  </a:cubicBezTo>
                  <a:cubicBezTo>
                    <a:pt x="45" y="8"/>
                    <a:pt x="51" y="4"/>
                    <a:pt x="56" y="4"/>
                  </a:cubicBezTo>
                  <a:cubicBezTo>
                    <a:pt x="63" y="4"/>
                    <a:pt x="66" y="11"/>
                    <a:pt x="66" y="18"/>
                  </a:cubicBezTo>
                  <a:cubicBezTo>
                    <a:pt x="66" y="23"/>
                    <a:pt x="63" y="38"/>
                    <a:pt x="59" y="46"/>
                  </a:cubicBezTo>
                  <a:cubicBezTo>
                    <a:pt x="55" y="54"/>
                    <a:pt x="48" y="60"/>
                    <a:pt x="42" y="60"/>
                  </a:cubicBezTo>
                  <a:cubicBezTo>
                    <a:pt x="32" y="60"/>
                    <a:pt x="30" y="49"/>
                    <a:pt x="30" y="48"/>
                  </a:cubicBezTo>
                  <a:cubicBezTo>
                    <a:pt x="30" y="48"/>
                    <a:pt x="30" y="46"/>
                    <a:pt x="30" y="46"/>
                  </a:cubicBezTo>
                  <a:lnTo>
                    <a:pt x="37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47" name="Obraz 46" descr="Wycinek ekranu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3"/>
          <a:stretch/>
        </p:blipFill>
        <p:spPr>
          <a:xfrm>
            <a:off x="430676" y="1270207"/>
            <a:ext cx="6876000" cy="2088232"/>
          </a:xfrm>
          <a:prstGeom prst="rect">
            <a:avLst/>
          </a:prstGeom>
        </p:spPr>
      </p:pic>
      <p:grpSp>
        <p:nvGrpSpPr>
          <p:cNvPr id="48" name="Grupa 47"/>
          <p:cNvGrpSpPr/>
          <p:nvPr/>
        </p:nvGrpSpPr>
        <p:grpSpPr>
          <a:xfrm>
            <a:off x="4874289" y="2130781"/>
            <a:ext cx="256123" cy="375317"/>
            <a:chOff x="7524328" y="4061794"/>
            <a:chExt cx="288306" cy="375317"/>
          </a:xfrm>
        </p:grpSpPr>
        <p:sp>
          <p:nvSpPr>
            <p:cNvPr id="49" name="Prostokąt 48"/>
            <p:cNvSpPr/>
            <p:nvPr/>
          </p:nvSpPr>
          <p:spPr>
            <a:xfrm>
              <a:off x="7524328" y="4061794"/>
              <a:ext cx="288306" cy="375317"/>
            </a:xfrm>
            <a:prstGeom prst="rect">
              <a:avLst/>
            </a:prstGeom>
            <a:solidFill>
              <a:srgbClr val="D1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0" name="Obraz 49" descr="\documentclass{slides}\pagestyle{empty}&#10;\usepackage{color,amsmath}&#10;\renewcommand{\familydefault}{cmr}&#10;\begin{document}&#10;%\pagecolor{blue}&#10;%\color{blue}&#10;$$&#10;\textcolor{red}{\mathcal{V}_N}&#10;$$&#10;\end{document}&#10;" title="IguanaTex Bitmap Display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8" y="4128113"/>
              <a:ext cx="288306" cy="188436"/>
            </a:xfrm>
            <a:prstGeom prst="rect">
              <a:avLst/>
            </a:prstGeom>
          </p:spPr>
        </p:pic>
      </p:grpSp>
      <p:grpSp>
        <p:nvGrpSpPr>
          <p:cNvPr id="51" name="Grupa 50"/>
          <p:cNvGrpSpPr/>
          <p:nvPr/>
        </p:nvGrpSpPr>
        <p:grpSpPr>
          <a:xfrm>
            <a:off x="2779007" y="2153294"/>
            <a:ext cx="256123" cy="375317"/>
            <a:chOff x="1619672" y="4033429"/>
            <a:chExt cx="288306" cy="375317"/>
          </a:xfrm>
        </p:grpSpPr>
        <p:sp>
          <p:nvSpPr>
            <p:cNvPr id="52" name="Prostokąt 51"/>
            <p:cNvSpPr/>
            <p:nvPr/>
          </p:nvSpPr>
          <p:spPr>
            <a:xfrm>
              <a:off x="1619672" y="4033429"/>
              <a:ext cx="288306" cy="375317"/>
            </a:xfrm>
            <a:prstGeom prst="rect">
              <a:avLst/>
            </a:prstGeom>
            <a:solidFill>
              <a:srgbClr val="D1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3" name="Obraz 52" descr="\documentclass{slides}\pagestyle{empty}&#10;\usepackage{color,amsmath}&#10;\renewcommand{\familydefault}{cmr}&#10;\begin{document}&#10;%\pagecolor{blue}&#10;%\color{blue}&#10;$$&#10;\textcolor{red}{\mathcal{V}_1}&#10;$$&#10;\end{document}&#10;" title="IguanaTex Bitmap Display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4126870"/>
              <a:ext cx="219973" cy="185469"/>
            </a:xfrm>
            <a:prstGeom prst="rect">
              <a:avLst/>
            </a:prstGeom>
          </p:spPr>
        </p:pic>
      </p:grpSp>
      <p:sp>
        <p:nvSpPr>
          <p:cNvPr id="54" name="Prostokąt 53"/>
          <p:cNvSpPr/>
          <p:nvPr/>
        </p:nvSpPr>
        <p:spPr>
          <a:xfrm>
            <a:off x="919349" y="2121299"/>
            <a:ext cx="256123" cy="375317"/>
          </a:xfrm>
          <a:prstGeom prst="rect">
            <a:avLst/>
          </a:prstGeom>
          <a:solidFill>
            <a:srgbClr val="D1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5" name="Obraz 54" descr="\documentclass{slides}\pagestyle{empty}&#10;\usepackage{color,amsmath}&#10;\renewcommand{\familydefault}{cmr}&#10;\begin{document}&#10;%\pagecolor{blue}&#10;%\color{blue}&#10;$$&#10;\textcolor{red}{\rho}&#10;$$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81" y="2220193"/>
            <a:ext cx="117517" cy="173972"/>
          </a:xfrm>
          <a:prstGeom prst="rect">
            <a:avLst/>
          </a:prstGeom>
        </p:spPr>
      </p:pic>
      <p:pic>
        <p:nvPicPr>
          <p:cNvPr id="56" name="Obraz 55" descr="\documentclass{slides}\pagestyle{empty}&#10;\usepackage{color,amsmath}&#10;\renewcommand{\familydefault}{cmr}&#10;\begin{document}&#10;%\pagecolor{blue}&#10;%\color{blue}&#10;$$&#10;\textcolor{black}{U_{\varphi}}&#10;$$&#10;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24" y="1628052"/>
            <a:ext cx="231454" cy="216024"/>
          </a:xfrm>
          <a:prstGeom prst="rect">
            <a:avLst/>
          </a:prstGeom>
          <a:solidFill>
            <a:srgbClr val="53A174"/>
          </a:solidFill>
          <a:ln>
            <a:solidFill>
              <a:srgbClr val="53A174"/>
            </a:solidFill>
          </a:ln>
        </p:spPr>
      </p:pic>
      <p:pic>
        <p:nvPicPr>
          <p:cNvPr id="57" name="Obraz 56" descr="\documentclass{slides}\pagestyle{empty}&#10;\usepackage{color,amsmath}&#10;\renewcommand{\familydefault}{cmr}&#10;\begin{document}&#10;%\pagecolor{blue}&#10;%\color{blue}&#10;$$&#10;\textcolor{black}{U_{\varphi}}&#10;$$&#10;\end{document}&#10;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57" y="1628052"/>
            <a:ext cx="291510" cy="272076"/>
          </a:xfrm>
          <a:prstGeom prst="rect">
            <a:avLst/>
          </a:prstGeom>
          <a:solidFill>
            <a:srgbClr val="53A174"/>
          </a:solidFill>
          <a:ln>
            <a:solidFill>
              <a:srgbClr val="53A174"/>
            </a:solidFill>
          </a:ln>
        </p:spPr>
      </p:pic>
      <p:pic>
        <p:nvPicPr>
          <p:cNvPr id="60" name="Obraz 59" descr="\documentclass{slides}\pagestyle{empty}&#10;\usepackage{color,amsmath}&#10;\renewcommand{\familydefault}{cmr}&#10;\begin{document}&#10;%\pagecolor{blue}&#10;%\color{blue}&#10;$$&#10;\textcolor{black}{U_{\boldsymbol{\varphi}}}&#10;$$&#10;\end{document}&#10;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24" y="1628052"/>
            <a:ext cx="307967" cy="273985"/>
          </a:xfrm>
          <a:prstGeom prst="rect">
            <a:avLst/>
          </a:prstGeom>
          <a:solidFill>
            <a:srgbClr val="53A174"/>
          </a:solidFill>
          <a:ln>
            <a:solidFill>
              <a:srgbClr val="53A174"/>
            </a:solidFill>
          </a:ln>
        </p:spPr>
      </p:pic>
      <p:pic>
        <p:nvPicPr>
          <p:cNvPr id="59" name="Obraz 58" descr="\documentclass{slides}\pagestyle{empty}&#10;\usepackage{color,amsmath}&#10;\renewcommand{\familydefault}{cmr}&#10;\begin{document}&#10;%\pagecolor{blue}&#10;%\color{blue}&#10;$$&#10;\textcolor{red}{\Pi_{\tilde{\varphi}}}&#10;$$&#10;\end{document}&#10;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167" y="2136698"/>
            <a:ext cx="305225" cy="302047"/>
          </a:xfrm>
          <a:prstGeom prst="rect">
            <a:avLst/>
          </a:prstGeom>
          <a:solidFill>
            <a:srgbClr val="D1D2D3"/>
          </a:solidFill>
          <a:ln>
            <a:noFill/>
          </a:ln>
        </p:spPr>
      </p:pic>
      <p:sp>
        <p:nvSpPr>
          <p:cNvPr id="61" name="Prostokąt zaokrąglony 60"/>
          <p:cNvSpPr/>
          <p:nvPr/>
        </p:nvSpPr>
        <p:spPr>
          <a:xfrm>
            <a:off x="5512169" y="1988840"/>
            <a:ext cx="644007" cy="6480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4" name="Obraz 63" descr="\documentclass{slides}\pagestyle{empty}&#10;\usepackage{color,amsmath}&#10;\renewcommand{\familydefault}{cmr}&#10;\begin{document}&#10;%\pagecolor{blue}&#10;%\color{blue}&#10;$$&#10;\textcolor{black}{U_{\boldsymbol{\varphi}}} = &#10;$$&#10;\end{document}&#10;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68" y="4677769"/>
            <a:ext cx="805012" cy="358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581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7504" y="30886"/>
            <a:ext cx="8856984" cy="1143000"/>
          </a:xfrm>
        </p:spPr>
        <p:txBody>
          <a:bodyPr>
            <a:normAutofit/>
          </a:bodyPr>
          <a:lstStyle/>
          <a:p>
            <a:r>
              <a:rPr lang="pl-PL" sz="3400" dirty="0" err="1" smtClean="0">
                <a:solidFill>
                  <a:schemeClr val="accent2"/>
                </a:solidFill>
              </a:rPr>
              <a:t>Multiple</a:t>
            </a:r>
            <a:r>
              <a:rPr lang="pl-PL" sz="3400" dirty="0" smtClean="0"/>
              <a:t> </a:t>
            </a:r>
            <a:r>
              <a:rPr lang="pl-PL" sz="3400" dirty="0" err="1" smtClean="0"/>
              <a:t>phases</a:t>
            </a:r>
            <a:r>
              <a:rPr lang="pl-PL" sz="3400" dirty="0" smtClean="0"/>
              <a:t> </a:t>
            </a:r>
            <a:r>
              <a:rPr lang="pl-PL" sz="3400" dirty="0" err="1" smtClean="0">
                <a:solidFill>
                  <a:schemeClr val="accent2"/>
                </a:solidFill>
              </a:rPr>
              <a:t>noiseless</a:t>
            </a:r>
            <a:r>
              <a:rPr lang="pl-PL" sz="3400" dirty="0" smtClean="0"/>
              <a:t> interferometry</a:t>
            </a:r>
            <a:endParaRPr lang="pl-PL" sz="3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687" y="1355482"/>
            <a:ext cx="2281437" cy="1853706"/>
          </a:xfrm>
          <a:prstGeom prst="rect">
            <a:avLst/>
          </a:prstGeom>
        </p:spPr>
      </p:pic>
      <p:pic>
        <p:nvPicPr>
          <p:cNvPr id="2" name="Obraz 1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\tilde{\boldsymbol{\varphi}}^2 ={\sum_{i=1}^p \Delta^2 \tilde{\varphi}_i} \geq \ ? 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51442"/>
            <a:ext cx="2918442" cy="922658"/>
          </a:xfrm>
          <a:prstGeom prst="rect">
            <a:avLst/>
          </a:prstGeom>
          <a:noFill/>
          <a:ln/>
          <a:effectLst/>
        </p:spPr>
      </p:pic>
      <p:sp>
        <p:nvSpPr>
          <p:cNvPr id="6" name="pole tekstowe 5"/>
          <p:cNvSpPr txBox="1"/>
          <p:nvPr/>
        </p:nvSpPr>
        <p:spPr bwMode="auto">
          <a:xfrm>
            <a:off x="538299" y="955372"/>
            <a:ext cx="842618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Adaptiveness</a:t>
            </a:r>
            <a:r>
              <a:rPr kumimoji="0" lang="pl-PL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is</a:t>
            </a:r>
            <a:r>
              <a:rPr kumimoji="0" lang="pl-PL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not </a:t>
            </a:r>
            <a:r>
              <a:rPr kumimoji="0" lang="pl-PL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relevant</a:t>
            </a:r>
            <a:endParaRPr kumimoji="0" lang="pl-PL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" name="Elipsa 6"/>
          <p:cNvSpPr/>
          <p:nvPr/>
        </p:nvSpPr>
        <p:spPr>
          <a:xfrm>
            <a:off x="7907934" y="4531486"/>
            <a:ext cx="335408" cy="418860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boldsymbol{\varphi}}^2 \geq  &#10; $$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45" y="4773228"/>
            <a:ext cx="961798" cy="369470"/>
          </a:xfrm>
          <a:prstGeom prst="rect">
            <a:avLst/>
          </a:prstGeom>
          <a:noFill/>
          <a:ln/>
          <a:effectLst/>
        </p:spPr>
      </p:pic>
      <p:pic>
        <p:nvPicPr>
          <p:cNvPr id="5" name="Obraz 4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p \times \frac{\pi^2}{\left(\frac{N}{p}\right)^2}  = &#10;\frac{\pi p^{3}}{N^2}$$&#10;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402" y="4561542"/>
            <a:ext cx="2468701" cy="1131736"/>
          </a:xfrm>
          <a:prstGeom prst="rect">
            <a:avLst/>
          </a:prstGeom>
          <a:noFill/>
          <a:ln/>
          <a:effectLst/>
        </p:spPr>
      </p:pic>
      <p:grpSp>
        <p:nvGrpSpPr>
          <p:cNvPr id="9" name="Grupa 8"/>
          <p:cNvGrpSpPr/>
          <p:nvPr/>
        </p:nvGrpSpPr>
        <p:grpSpPr>
          <a:xfrm>
            <a:off x="1059687" y="3527196"/>
            <a:ext cx="8459056" cy="2652496"/>
            <a:chOff x="1059687" y="3527196"/>
            <a:chExt cx="8459056" cy="2652496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9687" y="3928929"/>
              <a:ext cx="2350398" cy="2250763"/>
            </a:xfrm>
            <a:prstGeom prst="rect">
              <a:avLst/>
            </a:prstGeom>
          </p:spPr>
        </p:pic>
        <p:sp>
          <p:nvSpPr>
            <p:cNvPr id="13" name="pole tekstowe 12"/>
            <p:cNvSpPr txBox="1"/>
            <p:nvPr/>
          </p:nvSpPr>
          <p:spPr bwMode="auto">
            <a:xfrm>
              <a:off x="1092554" y="3527196"/>
              <a:ext cx="842618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Separate</a:t>
              </a:r>
              <a:r>
                <a:rPr kumimoji="0" lang="pl-PL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 </a:t>
              </a:r>
              <a:r>
                <a:rPr kumimoji="0" lang="pl-PL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strategy</a:t>
              </a:r>
              <a:endPara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961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143000"/>
          </a:xfrm>
        </p:spPr>
        <p:txBody>
          <a:bodyPr>
            <a:normAutofit/>
          </a:bodyPr>
          <a:lstStyle/>
          <a:p>
            <a:r>
              <a:rPr lang="pl-PL" sz="3400" dirty="0" err="1" smtClean="0">
                <a:solidFill>
                  <a:schemeClr val="accent2"/>
                </a:solidFill>
              </a:rPr>
              <a:t>Multiple</a:t>
            </a:r>
            <a:r>
              <a:rPr lang="pl-PL" sz="3400" dirty="0" smtClean="0"/>
              <a:t> </a:t>
            </a:r>
            <a:r>
              <a:rPr lang="pl-PL" sz="3400" dirty="0" err="1" smtClean="0"/>
              <a:t>phases</a:t>
            </a:r>
            <a:r>
              <a:rPr lang="pl-PL" sz="3400" dirty="0" smtClean="0"/>
              <a:t> </a:t>
            </a:r>
            <a:r>
              <a:rPr lang="pl-PL" sz="3400" dirty="0" err="1" smtClean="0">
                <a:solidFill>
                  <a:schemeClr val="accent2"/>
                </a:solidFill>
              </a:rPr>
              <a:t>noiseless</a:t>
            </a:r>
            <a:r>
              <a:rPr lang="pl-PL" sz="3400" dirty="0" smtClean="0"/>
              <a:t> interferometry</a:t>
            </a:r>
            <a:br>
              <a:rPr lang="pl-PL" sz="3400" dirty="0" smtClean="0"/>
            </a:br>
            <a:r>
              <a:rPr lang="pl-PL" sz="2800" b="0" dirty="0" err="1" smtClean="0">
                <a:effectLst/>
              </a:rPr>
              <a:t>simultaneous</a:t>
            </a:r>
            <a:r>
              <a:rPr lang="pl-PL" sz="2800" b="0" dirty="0" smtClean="0">
                <a:effectLst/>
              </a:rPr>
              <a:t> </a:t>
            </a:r>
            <a:r>
              <a:rPr lang="pl-PL" sz="2800" b="0" dirty="0" smtClean="0">
                <a:effectLst/>
              </a:rPr>
              <a:t>vs </a:t>
            </a:r>
            <a:r>
              <a:rPr lang="pl-PL" sz="2800" b="0" dirty="0" err="1" smtClean="0">
                <a:effectLst/>
              </a:rPr>
              <a:t>s</a:t>
            </a:r>
            <a:r>
              <a:rPr lang="pl-PL" sz="2800" b="0" dirty="0" err="1" smtClean="0">
                <a:effectLst/>
              </a:rPr>
              <a:t>eparate</a:t>
            </a:r>
            <a:r>
              <a:rPr lang="pl-PL" sz="2800" b="0" dirty="0" smtClean="0">
                <a:effectLst/>
              </a:rPr>
              <a:t> </a:t>
            </a:r>
            <a:r>
              <a:rPr lang="pl-PL" sz="2800" b="0" dirty="0" err="1" smtClean="0">
                <a:effectLst/>
              </a:rPr>
              <a:t>strategies</a:t>
            </a:r>
            <a:endParaRPr lang="pl-PL" sz="2800" b="0" dirty="0">
              <a:effectLst/>
            </a:endParaRPr>
          </a:p>
        </p:txBody>
      </p:sp>
      <p:pic>
        <p:nvPicPr>
          <p:cNvPr id="12" name="Obraz 11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ket{\psi} = \alpha \ket{n,0,\dots,0} + &#10;\beta  \left(\ket{0,n,\dots,0} + \dots+ \ket{0,\dots,n, 0}+ \ket{0,\dots,0,n} \right)  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75" y="3853554"/>
            <a:ext cx="8453330" cy="267320"/>
          </a:xfrm>
          <a:prstGeom prst="rect">
            <a:avLst/>
          </a:prstGeom>
          <a:noFill/>
          <a:ln/>
          <a:effectLst/>
        </p:spPr>
      </p:pic>
      <p:grpSp>
        <p:nvGrpSpPr>
          <p:cNvPr id="32" name="Grupa 31"/>
          <p:cNvGrpSpPr/>
          <p:nvPr/>
        </p:nvGrpSpPr>
        <p:grpSpPr>
          <a:xfrm>
            <a:off x="-1998941" y="1377642"/>
            <a:ext cx="8856984" cy="2386889"/>
            <a:chOff x="-1998941" y="1377642"/>
            <a:chExt cx="8856984" cy="2386889"/>
          </a:xfrm>
        </p:grpSpPr>
        <p:sp>
          <p:nvSpPr>
            <p:cNvPr id="2" name="Prostokąt 1"/>
            <p:cNvSpPr/>
            <p:nvPr/>
          </p:nvSpPr>
          <p:spPr>
            <a:xfrm>
              <a:off x="258426" y="1377642"/>
              <a:ext cx="58977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b="1" dirty="0"/>
                <a:t>Quantum Fisher </a:t>
              </a:r>
              <a:r>
                <a:rPr lang="pl-PL" b="1" dirty="0" err="1"/>
                <a:t>information</a:t>
              </a:r>
              <a:r>
                <a:rPr lang="pl-PL" b="1" dirty="0"/>
                <a:t> </a:t>
              </a:r>
              <a:r>
                <a:rPr lang="pl-PL" b="1" dirty="0" err="1"/>
                <a:t>based</a:t>
              </a:r>
              <a:r>
                <a:rPr lang="pl-PL" b="1" dirty="0"/>
                <a:t> </a:t>
              </a:r>
              <a:r>
                <a:rPr lang="pl-PL" b="1" dirty="0" err="1"/>
                <a:t>analysis</a:t>
              </a:r>
              <a:endParaRPr lang="pl-PL" b="1" dirty="0"/>
            </a:p>
          </p:txBody>
        </p:sp>
        <p:grpSp>
          <p:nvGrpSpPr>
            <p:cNvPr id="30" name="Grupa 29"/>
            <p:cNvGrpSpPr/>
            <p:nvPr/>
          </p:nvGrpSpPr>
          <p:grpSpPr>
            <a:xfrm>
              <a:off x="-1998941" y="1749317"/>
              <a:ext cx="8856984" cy="2015214"/>
              <a:chOff x="-1998941" y="1749317"/>
              <a:chExt cx="8856984" cy="2015214"/>
            </a:xfrm>
          </p:grpSpPr>
          <p:pic>
            <p:nvPicPr>
              <p:cNvPr id="10" name="Obraz 9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91680" y="2076212"/>
                <a:ext cx="2077888" cy="1688319"/>
              </a:xfrm>
              <a:prstGeom prst="rect">
                <a:avLst/>
              </a:prstGeom>
            </p:spPr>
          </p:pic>
          <p:pic>
            <p:nvPicPr>
              <p:cNvPr id="11" name="Obraz 10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ket{\psi}$$&#10;\end{document}&#10;" title="IguanaTex Bitmap Display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6846" y="2720400"/>
                <a:ext cx="368146" cy="335554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13" name="Prostokąt 12"/>
              <p:cNvSpPr/>
              <p:nvPr/>
            </p:nvSpPr>
            <p:spPr>
              <a:xfrm>
                <a:off x="-1998941" y="1749317"/>
                <a:ext cx="8856984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pl-PL" sz="1200" dirty="0">
                    <a:latin typeface="Arial" panose="020B0604020202020204" pitchFamily="34" charset="0"/>
                  </a:rPr>
                  <a:t>P. C. </a:t>
                </a:r>
                <a:r>
                  <a:rPr lang="pl-PL" sz="1200" dirty="0" err="1">
                    <a:latin typeface="Arial" panose="020B0604020202020204" pitchFamily="34" charset="0"/>
                  </a:rPr>
                  <a:t>Humphreys</a:t>
                </a:r>
                <a:r>
                  <a:rPr lang="pl-PL" sz="1200" dirty="0">
                    <a:latin typeface="Arial" panose="020B0604020202020204" pitchFamily="34" charset="0"/>
                  </a:rPr>
                  <a:t>, M. Barbieri, A. </a:t>
                </a:r>
                <a:r>
                  <a:rPr lang="pl-PL" sz="1200" dirty="0" err="1">
                    <a:latin typeface="Arial" panose="020B0604020202020204" pitchFamily="34" charset="0"/>
                  </a:rPr>
                  <a:t>Datta</a:t>
                </a:r>
                <a:r>
                  <a:rPr lang="pl-PL" sz="1200" dirty="0">
                    <a:latin typeface="Arial" panose="020B0604020202020204" pitchFamily="34" charset="0"/>
                  </a:rPr>
                  <a:t>, and I. A. </a:t>
                </a:r>
                <a:r>
                  <a:rPr lang="pl-PL" sz="1200" dirty="0" err="1" smtClean="0">
                    <a:latin typeface="Arial" panose="020B0604020202020204" pitchFamily="34" charset="0"/>
                  </a:rPr>
                  <a:t>Walmsley</a:t>
                </a:r>
                <a:r>
                  <a:rPr lang="pl-PL" sz="1200" dirty="0" smtClean="0">
                    <a:latin typeface="Arial" panose="020B0604020202020204" pitchFamily="34" charset="0"/>
                  </a:rPr>
                  <a:t>, </a:t>
                </a:r>
                <a:r>
                  <a:rPr lang="pl-PL" sz="1200" dirty="0" err="1" smtClean="0">
                    <a:latin typeface="Arial" panose="020B0604020202020204" pitchFamily="34" charset="0"/>
                  </a:rPr>
                  <a:t>Phys</a:t>
                </a:r>
                <a:r>
                  <a:rPr lang="pl-PL" sz="1200" dirty="0">
                    <a:latin typeface="Arial" panose="020B0604020202020204" pitchFamily="34" charset="0"/>
                  </a:rPr>
                  <a:t>. </a:t>
                </a:r>
                <a:r>
                  <a:rPr lang="pl-PL" sz="1200" dirty="0" err="1">
                    <a:latin typeface="Arial" panose="020B0604020202020204" pitchFamily="34" charset="0"/>
                  </a:rPr>
                  <a:t>Rev</a:t>
                </a:r>
                <a:r>
                  <a:rPr lang="pl-PL" sz="1200" dirty="0">
                    <a:latin typeface="Arial" panose="020B0604020202020204" pitchFamily="34" charset="0"/>
                  </a:rPr>
                  <a:t>. </a:t>
                </a:r>
                <a:r>
                  <a:rPr lang="pl-PL" sz="1200" dirty="0" err="1">
                    <a:latin typeface="Arial" panose="020B0604020202020204" pitchFamily="34" charset="0"/>
                  </a:rPr>
                  <a:t>Lett</a:t>
                </a:r>
                <a:r>
                  <a:rPr lang="pl-PL" sz="1200" dirty="0">
                    <a:latin typeface="Arial" panose="020B0604020202020204" pitchFamily="34" charset="0"/>
                  </a:rPr>
                  <a:t>. 111, 070403 (2013)</a:t>
                </a:r>
                <a:endParaRPr lang="pl-PL" sz="1200" dirty="0"/>
              </a:p>
            </p:txBody>
          </p:sp>
        </p:grpSp>
      </p:grpSp>
      <p:sp>
        <p:nvSpPr>
          <p:cNvPr id="14" name="Elipsa 13"/>
          <p:cNvSpPr/>
          <p:nvPr/>
        </p:nvSpPr>
        <p:spPr>
          <a:xfrm>
            <a:off x="7331503" y="2624755"/>
            <a:ext cx="504056" cy="436573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1" name="Grupa 30"/>
          <p:cNvGrpSpPr/>
          <p:nvPr/>
        </p:nvGrpSpPr>
        <p:grpSpPr>
          <a:xfrm>
            <a:off x="4441128" y="2642711"/>
            <a:ext cx="3430095" cy="1064836"/>
            <a:chOff x="4430426" y="2654812"/>
            <a:chExt cx="3430095" cy="1064836"/>
          </a:xfrm>
        </p:grpSpPr>
        <p:pic>
          <p:nvPicPr>
            <p:cNvPr id="4" name="Obraz 3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^2 \tilde{\boldsymbol{\varphi}} \geq {\t{Tr}(\boldsymbol{F}^{-1})} $$&#10;\end{document}&#10;" title="IguanaTex Bitmap Display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968" y="2843041"/>
              <a:ext cx="2259075" cy="383959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6" name="Łącznik prosty ze strzałką 15"/>
            <p:cNvCxnSpPr/>
            <p:nvPr/>
          </p:nvCxnSpPr>
          <p:spPr>
            <a:xfrm flipH="1" flipV="1">
              <a:off x="6317097" y="3266954"/>
              <a:ext cx="141847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pole tekstowe 16"/>
            <p:cNvSpPr txBox="1"/>
            <p:nvPr/>
          </p:nvSpPr>
          <p:spPr>
            <a:xfrm>
              <a:off x="4430426" y="3442649"/>
              <a:ext cx="34300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/>
                <a:t>Quantum Fisher Information matrix</a:t>
              </a:r>
              <a:endParaRPr lang="pl-PL" sz="1200" dirty="0"/>
            </a:p>
          </p:txBody>
        </p:sp>
        <p:pic>
          <p:nvPicPr>
            <p:cNvPr id="5" name="Obraz 4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approx \frac{p^2}{4n^2} $$&#10;\end{document}&#10;" title="IguanaTex Bitmap Display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1871" y="2654812"/>
              <a:ext cx="873688" cy="736627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9" name="Prostokąt 18"/>
          <p:cNvSpPr/>
          <p:nvPr/>
        </p:nvSpPr>
        <p:spPr>
          <a:xfrm>
            <a:off x="258426" y="4862210"/>
            <a:ext cx="5897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err="1" smtClean="0"/>
              <a:t>Bayesian</a:t>
            </a:r>
            <a:r>
              <a:rPr lang="pl-PL" b="1" dirty="0" smtClean="0"/>
              <a:t> </a:t>
            </a:r>
            <a:r>
              <a:rPr lang="pl-PL" b="1" dirty="0" err="1" smtClean="0"/>
              <a:t>approach</a:t>
            </a:r>
            <a:endParaRPr lang="pl-PL" b="1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4384138" y="2018098"/>
            <a:ext cx="475986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FF0000"/>
                </a:solidFill>
              </a:rPr>
              <a:t>A</a:t>
            </a:r>
            <a:r>
              <a:rPr lang="pl-PL" sz="1600" dirty="0" smtClean="0">
                <a:solidFill>
                  <a:srgbClr val="FF0000"/>
                </a:solidFill>
              </a:rPr>
              <a:t> </a:t>
            </a:r>
            <a:r>
              <a:rPr lang="pl-PL" sz="1600" dirty="0" err="1" smtClean="0">
                <a:solidFill>
                  <a:srgbClr val="FF0000"/>
                </a:solidFill>
              </a:rPr>
              <a:t>better</a:t>
            </a:r>
            <a:r>
              <a:rPr lang="pl-PL" sz="1600" dirty="0" smtClean="0">
                <a:solidFill>
                  <a:srgbClr val="FF0000"/>
                </a:solidFill>
              </a:rPr>
              <a:t> </a:t>
            </a:r>
            <a:r>
              <a:rPr lang="pl-PL" sz="1600" dirty="0" err="1" smtClean="0">
                <a:solidFill>
                  <a:srgbClr val="FF0000"/>
                </a:solidFill>
              </a:rPr>
              <a:t>scaling</a:t>
            </a:r>
            <a:r>
              <a:rPr lang="pl-PL" sz="1600" dirty="0" smtClean="0">
                <a:solidFill>
                  <a:srgbClr val="FF0000"/>
                </a:solidFill>
              </a:rPr>
              <a:t> of precision in </a:t>
            </a:r>
            <a:r>
              <a:rPr lang="pl-PL" sz="1600" dirty="0" err="1" smtClean="0">
                <a:solidFill>
                  <a:srgbClr val="FF0000"/>
                </a:solidFill>
              </a:rPr>
              <a:t>terms</a:t>
            </a:r>
            <a:r>
              <a:rPr lang="pl-PL" sz="1600" dirty="0" smtClean="0">
                <a:solidFill>
                  <a:srgbClr val="FF0000"/>
                </a:solidFill>
              </a:rPr>
              <a:t> of numer of </a:t>
            </a:r>
            <a:r>
              <a:rPr lang="pl-PL" sz="1600" dirty="0" err="1" smtClean="0">
                <a:solidFill>
                  <a:srgbClr val="FF0000"/>
                </a:solidFill>
              </a:rPr>
              <a:t>estimated</a:t>
            </a:r>
            <a:r>
              <a:rPr lang="pl-PL" sz="1600" dirty="0" smtClean="0">
                <a:solidFill>
                  <a:srgbClr val="FF0000"/>
                </a:solidFill>
              </a:rPr>
              <a:t> </a:t>
            </a:r>
            <a:r>
              <a:rPr lang="pl-PL" sz="1600" dirty="0" err="1" smtClean="0">
                <a:solidFill>
                  <a:srgbClr val="FF0000"/>
                </a:solidFill>
              </a:rPr>
              <a:t>parameters</a:t>
            </a:r>
            <a:r>
              <a:rPr lang="pl-PL" sz="1600" dirty="0" smtClean="0">
                <a:solidFill>
                  <a:srgbClr val="FF0000"/>
                </a:solidFill>
              </a:rPr>
              <a:t>…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-612576" y="4430016"/>
            <a:ext cx="817864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Not </a:t>
            </a:r>
            <a:r>
              <a:rPr lang="pl-PL" sz="1600" dirty="0" err="1" smtClean="0"/>
              <a:t>achievable</a:t>
            </a:r>
            <a:r>
              <a:rPr lang="pl-PL" sz="1600" dirty="0" smtClean="0"/>
              <a:t>, </a:t>
            </a:r>
            <a:r>
              <a:rPr lang="pl-PL" sz="1600" dirty="0" err="1"/>
              <a:t>u</a:t>
            </a:r>
            <a:r>
              <a:rPr lang="pl-PL" sz="1600" dirty="0" err="1" smtClean="0"/>
              <a:t>nless</a:t>
            </a:r>
            <a:r>
              <a:rPr lang="pl-PL" sz="1600" dirty="0" smtClean="0"/>
              <a:t> </a:t>
            </a:r>
            <a:r>
              <a:rPr lang="pl-PL" sz="1600" dirty="0" err="1" smtClean="0"/>
              <a:t>many-repetition</a:t>
            </a:r>
            <a:r>
              <a:rPr lang="pl-PL" sz="1600" dirty="0" smtClean="0"/>
              <a:t> </a:t>
            </a:r>
            <a:r>
              <a:rPr lang="pl-PL" sz="1600" dirty="0" err="1" smtClean="0"/>
              <a:t>scenario</a:t>
            </a:r>
            <a:r>
              <a:rPr lang="pl-PL" sz="1600" dirty="0" smtClean="0"/>
              <a:t> </a:t>
            </a:r>
            <a:r>
              <a:rPr lang="pl-PL" sz="1600" dirty="0" err="1" smtClean="0"/>
              <a:t>considered</a:t>
            </a:r>
            <a:r>
              <a:rPr lang="pl-PL" sz="1600" dirty="0" smtClean="0"/>
              <a:t>!!!</a:t>
            </a:r>
            <a:endParaRPr lang="en-GB" sz="1600" dirty="0"/>
          </a:p>
        </p:txBody>
      </p:sp>
      <p:pic>
        <p:nvPicPr>
          <p:cNvPr id="23" name="Obraz 22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boldsymbol{\varphi}}^2 \geq &#10;\frac{1}{k} \times \frac{p^2}{4 n^2} $$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934" y="4349278"/>
            <a:ext cx="1633219" cy="527015"/>
          </a:xfrm>
          <a:prstGeom prst="rect">
            <a:avLst/>
          </a:prstGeom>
          <a:noFill/>
          <a:ln/>
          <a:effectLst/>
        </p:spPr>
      </p:pic>
      <p:sp>
        <p:nvSpPr>
          <p:cNvPr id="24" name="Prostokąt 23"/>
          <p:cNvSpPr/>
          <p:nvPr/>
        </p:nvSpPr>
        <p:spPr>
          <a:xfrm>
            <a:off x="4427345" y="6488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400" dirty="0" smtClean="0">
                <a:latin typeface="Times" pitchFamily="18" charset="0"/>
              </a:rPr>
              <a:t>W. Górecki, RDD, PRL 128, 040504 (2022) </a:t>
            </a:r>
          </a:p>
          <a:p>
            <a:endParaRPr lang="en-GB" sz="1400" dirty="0"/>
          </a:p>
        </p:txBody>
      </p:sp>
      <p:sp>
        <p:nvSpPr>
          <p:cNvPr id="25" name="Elipsa 24"/>
          <p:cNvSpPr/>
          <p:nvPr/>
        </p:nvSpPr>
        <p:spPr>
          <a:xfrm>
            <a:off x="3674017" y="4970021"/>
            <a:ext cx="710121" cy="523041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9" name="Obraz 28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boldsymbol{\varphi}}^2 \geq \frac{c^2 \ p^{3}}{n^2}  $$&#10;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715" y="5076767"/>
            <a:ext cx="1822276" cy="731198"/>
          </a:xfrm>
          <a:prstGeom prst="rect">
            <a:avLst/>
          </a:prstGeom>
          <a:noFill/>
          <a:ln/>
          <a:effectLst/>
        </p:spPr>
      </p:pic>
      <p:pic>
        <p:nvPicPr>
          <p:cNvPr id="27" name="Obraz 26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c \approx 1.89 $$&#10;\end{document}&#10;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25" y="6054356"/>
            <a:ext cx="991411" cy="200623"/>
          </a:xfrm>
          <a:prstGeom prst="rect">
            <a:avLst/>
          </a:prstGeom>
          <a:noFill/>
          <a:ln/>
          <a:effectLst/>
        </p:spPr>
      </p:pic>
      <p:sp>
        <p:nvSpPr>
          <p:cNvPr id="28" name="pole tekstowe 27"/>
          <p:cNvSpPr txBox="1"/>
          <p:nvPr/>
        </p:nvSpPr>
        <p:spPr>
          <a:xfrm>
            <a:off x="4598968" y="5371555"/>
            <a:ext cx="3993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err="1" smtClean="0">
                <a:solidFill>
                  <a:srgbClr val="FF0000"/>
                </a:solidFill>
              </a:rPr>
              <a:t>Only</a:t>
            </a:r>
            <a:r>
              <a:rPr lang="pl-PL" sz="1600" dirty="0" smtClean="0">
                <a:solidFill>
                  <a:srgbClr val="FF0000"/>
                </a:solidFill>
              </a:rPr>
              <a:t> a </a:t>
            </a:r>
            <a:r>
              <a:rPr lang="pl-PL" sz="1600" dirty="0" err="1" smtClean="0">
                <a:solidFill>
                  <a:srgbClr val="FF0000"/>
                </a:solidFill>
              </a:rPr>
              <a:t>constant</a:t>
            </a:r>
            <a:r>
              <a:rPr lang="pl-PL" sz="1600" dirty="0" smtClean="0">
                <a:solidFill>
                  <a:srgbClr val="FF0000"/>
                </a:solidFill>
              </a:rPr>
              <a:t> </a:t>
            </a:r>
            <a:r>
              <a:rPr lang="pl-PL" sz="1600" dirty="0" err="1" smtClean="0">
                <a:solidFill>
                  <a:srgbClr val="FF0000"/>
                </a:solidFill>
              </a:rPr>
              <a:t>factor</a:t>
            </a:r>
            <a:r>
              <a:rPr lang="pl-PL" sz="1600" dirty="0" smtClean="0">
                <a:solidFill>
                  <a:srgbClr val="FF0000"/>
                </a:solidFill>
              </a:rPr>
              <a:t> </a:t>
            </a:r>
            <a:r>
              <a:rPr lang="pl-PL" sz="1600" dirty="0" err="1" smtClean="0">
                <a:solidFill>
                  <a:srgbClr val="FF0000"/>
                </a:solidFill>
              </a:rPr>
              <a:t>gain</a:t>
            </a:r>
            <a:r>
              <a:rPr lang="pl-PL" sz="1600" dirty="0" smtClean="0">
                <a:solidFill>
                  <a:srgbClr val="FF0000"/>
                </a:solidFill>
              </a:rPr>
              <a:t> </a:t>
            </a:r>
            <a:r>
              <a:rPr lang="pl-PL" sz="1600" dirty="0" err="1" smtClean="0">
                <a:solidFill>
                  <a:srgbClr val="FF0000"/>
                </a:solidFill>
              </a:rPr>
              <a:t>over</a:t>
            </a:r>
            <a:r>
              <a:rPr lang="pl-PL" sz="1600" dirty="0" smtClean="0">
                <a:solidFill>
                  <a:srgbClr val="FF0000"/>
                </a:solidFill>
              </a:rPr>
              <a:t> </a:t>
            </a:r>
            <a:r>
              <a:rPr lang="pl-PL" sz="1600" dirty="0" err="1" smtClean="0">
                <a:solidFill>
                  <a:srgbClr val="FF0000"/>
                </a:solidFill>
              </a:rPr>
              <a:t>separate</a:t>
            </a:r>
            <a:r>
              <a:rPr lang="pl-PL" sz="1600" dirty="0" smtClean="0">
                <a:solidFill>
                  <a:srgbClr val="FF0000"/>
                </a:solidFill>
              </a:rPr>
              <a:t> </a:t>
            </a:r>
            <a:r>
              <a:rPr lang="pl-PL" sz="1600" dirty="0" err="1" smtClean="0">
                <a:solidFill>
                  <a:srgbClr val="FF0000"/>
                </a:solidFill>
              </a:rPr>
              <a:t>strategies</a:t>
            </a:r>
            <a:r>
              <a:rPr lang="pl-PL" sz="1600" dirty="0" smtClean="0">
                <a:solidFill>
                  <a:srgbClr val="FF0000"/>
                </a:solidFill>
              </a:rPr>
              <a:t>! 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6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  <p:bldP spid="20" grpId="0"/>
      <p:bldP spid="21" grpId="0"/>
      <p:bldP spid="24" grpId="0"/>
      <p:bldP spid="25" grpId="0" animBg="1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915617" y="6305212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F. Albarelli, RDD, PRX 12, 011039 (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2022)</a:t>
            </a:r>
            <a:b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</a:b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W. Górecki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, 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RDD, PRL 128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, 040504 (2022) </a:t>
            </a:r>
          </a:p>
        </p:txBody>
      </p:sp>
      <p:pic>
        <p:nvPicPr>
          <p:cNvPr id="5" name="Obraz 4" descr="Wycinek ekranu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" t="2722" r="-260" b="1171"/>
          <a:stretch/>
        </p:blipFill>
        <p:spPr>
          <a:xfrm>
            <a:off x="1979712" y="1017825"/>
            <a:ext cx="4968552" cy="1598304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498417" y="2780928"/>
            <a:ext cx="85369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 err="1" smtClean="0">
                <a:cs typeface="Times" panose="02020603050405020304" pitchFamily="18" charset="0"/>
              </a:rPr>
              <a:t>Probe</a:t>
            </a:r>
            <a:r>
              <a:rPr lang="pl-PL" b="1" dirty="0" smtClean="0">
                <a:cs typeface="Times" panose="02020603050405020304" pitchFamily="18" charset="0"/>
              </a:rPr>
              <a:t> </a:t>
            </a:r>
            <a:r>
              <a:rPr lang="pl-PL" b="1" dirty="0" err="1" smtClean="0">
                <a:cs typeface="Times" panose="02020603050405020304" pitchFamily="18" charset="0"/>
              </a:rPr>
              <a:t>incompatibility</a:t>
            </a:r>
            <a:r>
              <a:rPr lang="pl-PL" b="1" dirty="0" smtClean="0">
                <a:cs typeface="Times" panose="02020603050405020304" pitchFamily="18" charset="0"/>
              </a:rPr>
              <a:t>, </a:t>
            </a:r>
            <a:r>
              <a:rPr lang="pl-PL" dirty="0" smtClean="0">
                <a:cs typeface="Times" panose="02020603050405020304" pitchFamily="18" charset="0"/>
              </a:rPr>
              <a:t>the most </a:t>
            </a:r>
            <a:r>
              <a:rPr lang="pl-PL" dirty="0" err="1" smtClean="0">
                <a:cs typeface="Times" panose="02020603050405020304" pitchFamily="18" charset="0"/>
              </a:rPr>
              <a:t>relevant</a:t>
            </a:r>
            <a:r>
              <a:rPr lang="pl-PL" dirty="0" smtClean="0">
                <a:cs typeface="Times" panose="02020603050405020304" pitchFamily="18" charset="0"/>
              </a:rPr>
              <a:t> </a:t>
            </a:r>
            <a:r>
              <a:rPr lang="pl-PL" dirty="0" err="1" smtClean="0">
                <a:cs typeface="Times" panose="02020603050405020304" pitchFamily="18" charset="0"/>
              </a:rPr>
              <a:t>feature</a:t>
            </a:r>
            <a:r>
              <a:rPr lang="pl-PL" dirty="0" smtClean="0">
                <a:cs typeface="Times" panose="02020603050405020304" pitchFamily="18" charset="0"/>
              </a:rPr>
              <a:t>  of </a:t>
            </a:r>
            <a:r>
              <a:rPr lang="pl-PL" dirty="0" err="1" smtClean="0">
                <a:cs typeface="Times" panose="02020603050405020304" pitchFamily="18" charset="0"/>
              </a:rPr>
              <a:t>multiparameter</a:t>
            </a:r>
            <a:r>
              <a:rPr lang="pl-PL" dirty="0" smtClean="0">
                <a:cs typeface="Times" panose="02020603050405020304" pitchFamily="18" charset="0"/>
              </a:rPr>
              <a:t> </a:t>
            </a:r>
            <a:r>
              <a:rPr lang="pl-PL" dirty="0" err="1" smtClean="0">
                <a:cs typeface="Times" panose="02020603050405020304" pitchFamily="18" charset="0"/>
              </a:rPr>
              <a:t>metrology</a:t>
            </a:r>
            <a:r>
              <a:rPr lang="pl-PL" b="1" dirty="0" smtClean="0">
                <a:cs typeface="Times" panose="02020603050405020304" pitchFamily="18" charset="0"/>
              </a:rPr>
              <a:t/>
            </a:r>
            <a:br>
              <a:rPr lang="pl-PL" b="1" dirty="0" smtClean="0">
                <a:cs typeface="Times" panose="02020603050405020304" pitchFamily="18" charset="0"/>
              </a:rPr>
            </a:br>
            <a:endParaRPr lang="pl-PL" b="1" dirty="0">
              <a:cs typeface="Times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 err="1" smtClean="0">
                <a:cs typeface="Times" panose="02020603050405020304" pitchFamily="18" charset="0"/>
              </a:rPr>
              <a:t>Nontrivial</a:t>
            </a:r>
            <a:r>
              <a:rPr lang="pl-PL" b="1" dirty="0" smtClean="0">
                <a:cs typeface="Times" panose="02020603050405020304" pitchFamily="18" charset="0"/>
              </a:rPr>
              <a:t> </a:t>
            </a:r>
            <a:r>
              <a:rPr lang="pl-PL" b="1" dirty="0" err="1" smtClean="0">
                <a:cs typeface="Times" panose="02020603050405020304" pitchFamily="18" charset="0"/>
              </a:rPr>
              <a:t>bounds</a:t>
            </a:r>
            <a:r>
              <a:rPr lang="pl-PL" b="1" dirty="0" smtClean="0">
                <a:cs typeface="Times" panose="02020603050405020304" pitchFamily="18" charset="0"/>
              </a:rPr>
              <a:t> </a:t>
            </a:r>
            <a:r>
              <a:rPr lang="pl-PL" dirty="0" smtClean="0">
                <a:cs typeface="Times" panose="02020603050405020304" pitchFamily="18" charset="0"/>
              </a:rPr>
              <a:t>in </a:t>
            </a:r>
            <a:r>
              <a:rPr lang="pl-PL" b="1" dirty="0" err="1" smtClean="0">
                <a:cs typeface="Times" panose="02020603050405020304" pitchFamily="18" charset="0"/>
              </a:rPr>
              <a:t>noisy</a:t>
            </a:r>
            <a:r>
              <a:rPr lang="pl-PL" b="1" dirty="0" smtClean="0">
                <a:cs typeface="Times" panose="02020603050405020304" pitchFamily="18" charset="0"/>
              </a:rPr>
              <a:t> </a:t>
            </a:r>
            <a:r>
              <a:rPr lang="pl-PL" b="1" dirty="0" err="1" smtClean="0">
                <a:cs typeface="Times" panose="02020603050405020304" pitchFamily="18" charset="0"/>
              </a:rPr>
              <a:t>multiple-paramete</a:t>
            </a:r>
            <a:r>
              <a:rPr lang="pl-PL" dirty="0" err="1" smtClean="0">
                <a:cs typeface="Times" panose="02020603050405020304" pitchFamily="18" charset="0"/>
              </a:rPr>
              <a:t>r</a:t>
            </a:r>
            <a:r>
              <a:rPr lang="pl-PL" dirty="0" smtClean="0">
                <a:cs typeface="Times" panose="02020603050405020304" pitchFamily="18" charset="0"/>
              </a:rPr>
              <a:t> </a:t>
            </a:r>
            <a:r>
              <a:rPr lang="pl-PL" dirty="0" err="1" smtClean="0">
                <a:cs typeface="Times" panose="02020603050405020304" pitchFamily="18" charset="0"/>
              </a:rPr>
              <a:t>metrology</a:t>
            </a:r>
            <a:r>
              <a:rPr lang="pl-PL" dirty="0" smtClean="0">
                <a:cs typeface="Times" panose="02020603050405020304" pitchFamily="18" charset="0"/>
              </a:rPr>
              <a:t> </a:t>
            </a:r>
            <a:r>
              <a:rPr lang="pl-PL" dirty="0" err="1" smtClean="0">
                <a:cs typeface="Times" panose="02020603050405020304" pitchFamily="18" charset="0"/>
              </a:rPr>
              <a:t>derrived</a:t>
            </a:r>
            <a:r>
              <a:rPr lang="pl-PL" dirty="0" smtClean="0">
                <a:cs typeface="Times" panose="02020603050405020304" pitchFamily="18" charset="0"/>
              </a:rPr>
              <a:t/>
            </a:r>
            <a:br>
              <a:rPr lang="pl-PL" dirty="0" smtClean="0">
                <a:cs typeface="Times" panose="02020603050405020304" pitchFamily="18" charset="0"/>
              </a:rPr>
            </a:br>
            <a:endParaRPr lang="pl-PL" dirty="0" smtClean="0">
              <a:cs typeface="Times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err="1" smtClean="0">
                <a:cs typeface="Times" panose="02020603050405020304" pitchFamily="18" charset="0"/>
              </a:rPr>
              <a:t>Results</a:t>
            </a:r>
            <a:r>
              <a:rPr lang="pl-PL" dirty="0" smtClean="0">
                <a:cs typeface="Times" panose="02020603050405020304" pitchFamily="18" charset="0"/>
              </a:rPr>
              <a:t> </a:t>
            </a:r>
            <a:r>
              <a:rPr lang="pl-PL" dirty="0" err="1" smtClean="0">
                <a:cs typeface="Times" panose="02020603050405020304" pitchFamily="18" charset="0"/>
              </a:rPr>
              <a:t>may</a:t>
            </a:r>
            <a:r>
              <a:rPr lang="pl-PL" dirty="0" smtClean="0">
                <a:cs typeface="Times" panose="02020603050405020304" pitchFamily="18" charset="0"/>
              </a:rPr>
              <a:t> be applied to </a:t>
            </a:r>
            <a:r>
              <a:rPr lang="pl-PL" b="1" dirty="0" err="1" smtClean="0">
                <a:cs typeface="Times" panose="02020603050405020304" pitchFamily="18" charset="0"/>
              </a:rPr>
              <a:t>discrimination</a:t>
            </a:r>
            <a:r>
              <a:rPr lang="pl-PL" b="1" dirty="0" smtClean="0">
                <a:cs typeface="Times" panose="02020603050405020304" pitchFamily="18" charset="0"/>
              </a:rPr>
              <a:t> </a:t>
            </a:r>
            <a:r>
              <a:rPr lang="pl-PL" b="1" dirty="0" err="1" smtClean="0">
                <a:cs typeface="Times" panose="02020603050405020304" pitchFamily="18" charset="0"/>
              </a:rPr>
              <a:t>tasks</a:t>
            </a:r>
            <a:r>
              <a:rPr lang="pl-PL" b="1" dirty="0" smtClean="0">
                <a:cs typeface="Times" panose="02020603050405020304" pitchFamily="18" charset="0"/>
              </a:rPr>
              <a:t> </a:t>
            </a:r>
            <a:r>
              <a:rPr lang="pl-PL" dirty="0" smtClean="0">
                <a:cs typeface="Times" panose="02020603050405020304" pitchFamily="18" charset="0"/>
              </a:rPr>
              <a:t>-&gt; </a:t>
            </a:r>
            <a:r>
              <a:rPr lang="pl-PL" dirty="0" err="1" smtClean="0">
                <a:cs typeface="Times" panose="02020603050405020304" pitchFamily="18" charset="0"/>
              </a:rPr>
              <a:t>bounds</a:t>
            </a:r>
            <a:r>
              <a:rPr lang="pl-PL" dirty="0" smtClean="0">
                <a:cs typeface="Times" panose="02020603050405020304" pitchFamily="18" charset="0"/>
              </a:rPr>
              <a:t> on </a:t>
            </a:r>
            <a:r>
              <a:rPr lang="pl-PL" dirty="0" err="1" smtClean="0">
                <a:cs typeface="Times" panose="02020603050405020304" pitchFamily="18" charset="0"/>
              </a:rPr>
              <a:t>noisy</a:t>
            </a:r>
            <a:r>
              <a:rPr lang="pl-PL" dirty="0" smtClean="0">
                <a:cs typeface="Times" panose="02020603050405020304" pitchFamily="18" charset="0"/>
              </a:rPr>
              <a:t> Grover </a:t>
            </a:r>
            <a:r>
              <a:rPr lang="pl-PL" dirty="0" err="1" smtClean="0">
                <a:cs typeface="Times" panose="02020603050405020304" pitchFamily="18" charset="0"/>
              </a:rPr>
              <a:t>algorithm</a:t>
            </a:r>
            <a:endParaRPr lang="pl-PL" dirty="0" smtClean="0">
              <a:cs typeface="Times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 smtClean="0">
              <a:cs typeface="Times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cs typeface="Times" panose="02020603050405020304" pitchFamily="18" charset="0"/>
              </a:rPr>
              <a:t>In </a:t>
            </a:r>
            <a:r>
              <a:rPr lang="pl-PL" b="1" dirty="0" err="1" smtClean="0">
                <a:cs typeface="Times" panose="02020603050405020304" pitchFamily="18" charset="0"/>
              </a:rPr>
              <a:t>noisless</a:t>
            </a:r>
            <a:r>
              <a:rPr lang="pl-PL" dirty="0" smtClean="0">
                <a:cs typeface="Times" panose="02020603050405020304" pitchFamily="18" charset="0"/>
              </a:rPr>
              <a:t> </a:t>
            </a:r>
            <a:r>
              <a:rPr lang="pl-PL" dirty="0" err="1" smtClean="0">
                <a:cs typeface="Times" panose="02020603050405020304" pitchFamily="18" charset="0"/>
              </a:rPr>
              <a:t>cases</a:t>
            </a:r>
            <a:r>
              <a:rPr lang="pl-PL" dirty="0" smtClean="0">
                <a:cs typeface="Times" panose="02020603050405020304" pitchFamily="18" charset="0"/>
              </a:rPr>
              <a:t> the </a:t>
            </a:r>
            <a:r>
              <a:rPr lang="pl-PL" b="1" dirty="0" err="1" smtClean="0">
                <a:cs typeface="Times" panose="02020603050405020304" pitchFamily="18" charset="0"/>
              </a:rPr>
              <a:t>Bayesian</a:t>
            </a:r>
            <a:r>
              <a:rPr lang="pl-PL" dirty="0" smtClean="0">
                <a:cs typeface="Times" panose="02020603050405020304" pitchFamily="18" charset="0"/>
              </a:rPr>
              <a:t> </a:t>
            </a:r>
            <a:r>
              <a:rPr lang="pl-PL" dirty="0" err="1" smtClean="0">
                <a:cs typeface="Times" panose="02020603050405020304" pitchFamily="18" charset="0"/>
              </a:rPr>
              <a:t>approach</a:t>
            </a:r>
            <a:r>
              <a:rPr lang="pl-PL" dirty="0" smtClean="0">
                <a:cs typeface="Times" panose="02020603050405020304" pitchFamily="18" charset="0"/>
              </a:rPr>
              <a:t> </a:t>
            </a:r>
            <a:r>
              <a:rPr lang="pl-PL" dirty="0" err="1" smtClean="0">
                <a:cs typeface="Times" panose="02020603050405020304" pitchFamily="18" charset="0"/>
              </a:rPr>
              <a:t>provides</a:t>
            </a:r>
            <a:r>
              <a:rPr lang="pl-PL" dirty="0" smtClean="0">
                <a:cs typeface="Times" panose="02020603050405020304" pitchFamily="18" charset="0"/>
              </a:rPr>
              <a:t> </a:t>
            </a:r>
            <a:r>
              <a:rPr lang="pl-PL" dirty="0" err="1" smtClean="0">
                <a:cs typeface="Times" panose="02020603050405020304" pitchFamily="18" charset="0"/>
              </a:rPr>
              <a:t>proper</a:t>
            </a:r>
            <a:r>
              <a:rPr lang="pl-PL" dirty="0" smtClean="0">
                <a:cs typeface="Times" panose="02020603050405020304" pitchFamily="18" charset="0"/>
              </a:rPr>
              <a:t> </a:t>
            </a:r>
            <a:r>
              <a:rPr lang="pl-PL" dirty="0" err="1" smtClean="0">
                <a:cs typeface="Times" panose="02020603050405020304" pitchFamily="18" charset="0"/>
              </a:rPr>
              <a:t>operationally</a:t>
            </a:r>
            <a:r>
              <a:rPr lang="pl-PL" dirty="0" smtClean="0">
                <a:cs typeface="Times" panose="02020603050405020304" pitchFamily="18" charset="0"/>
              </a:rPr>
              <a:t> </a:t>
            </a:r>
            <a:r>
              <a:rPr lang="pl-PL" dirty="0" err="1" smtClean="0">
                <a:cs typeface="Times" panose="02020603050405020304" pitchFamily="18" charset="0"/>
              </a:rPr>
              <a:t>saturable</a:t>
            </a:r>
            <a:r>
              <a:rPr lang="pl-PL" dirty="0" smtClean="0">
                <a:cs typeface="Times" panose="02020603050405020304" pitchFamily="18" charset="0"/>
              </a:rPr>
              <a:t> </a:t>
            </a:r>
            <a:r>
              <a:rPr lang="pl-PL" dirty="0" err="1" smtClean="0">
                <a:cs typeface="Times" panose="02020603050405020304" pitchFamily="18" charset="0"/>
              </a:rPr>
              <a:t>bounds</a:t>
            </a:r>
            <a:r>
              <a:rPr lang="pl-PL" dirty="0">
                <a:cs typeface="Times" panose="02020603050405020304" pitchFamily="18" charset="0"/>
              </a:rPr>
              <a:t> </a:t>
            </a:r>
            <a:r>
              <a:rPr lang="pl-PL" dirty="0" smtClean="0">
                <a:cs typeface="Times" panose="02020603050405020304" pitchFamily="18" charset="0"/>
              </a:rPr>
              <a:t>in </a:t>
            </a:r>
            <a:r>
              <a:rPr lang="pl-PL" dirty="0" err="1" smtClean="0">
                <a:cs typeface="Times" panose="02020603050405020304" pitchFamily="18" charset="0"/>
              </a:rPr>
              <a:t>terms</a:t>
            </a:r>
            <a:r>
              <a:rPr lang="pl-PL" dirty="0" smtClean="0">
                <a:cs typeface="Times" panose="02020603050405020304" pitchFamily="18" charset="0"/>
              </a:rPr>
              <a:t> of the </a:t>
            </a:r>
            <a:r>
              <a:rPr lang="pl-PL" dirty="0" err="1" smtClean="0">
                <a:cs typeface="Times" panose="02020603050405020304" pitchFamily="18" charset="0"/>
              </a:rPr>
              <a:t>total</a:t>
            </a:r>
            <a:r>
              <a:rPr lang="pl-PL" dirty="0" smtClean="0">
                <a:cs typeface="Times" panose="02020603050405020304" pitchFamily="18" charset="0"/>
              </a:rPr>
              <a:t> </a:t>
            </a:r>
            <a:r>
              <a:rPr lang="pl-PL" dirty="0" err="1" smtClean="0">
                <a:cs typeface="Times" panose="02020603050405020304" pitchFamily="18" charset="0"/>
              </a:rPr>
              <a:t>resources</a:t>
            </a:r>
            <a:r>
              <a:rPr lang="pl-PL" dirty="0" smtClean="0">
                <a:cs typeface="Times" panose="02020603050405020304" pitchFamily="18" charset="0"/>
              </a:rPr>
              <a:t> </a:t>
            </a:r>
            <a:r>
              <a:rPr lang="pl-PL" dirty="0" err="1" smtClean="0">
                <a:cs typeface="Times" panose="02020603050405020304" pitchFamily="18" charset="0"/>
              </a:rPr>
              <a:t>used</a:t>
            </a:r>
            <a:r>
              <a:rPr lang="pl-PL" dirty="0" smtClean="0">
                <a:cs typeface="Times" panose="02020603050405020304" pitchFamily="18" charset="0"/>
              </a:rPr>
              <a:t>.</a:t>
            </a:r>
            <a:endParaRPr lang="pl-PL" dirty="0">
              <a:cs typeface="Times" panose="02020603050405020304" pitchFamily="18" charset="0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1547664" y="836712"/>
            <a:ext cx="2016224" cy="19442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ytuł 2"/>
          <p:cNvSpPr txBox="1">
            <a:spLocks/>
          </p:cNvSpPr>
          <p:nvPr/>
        </p:nvSpPr>
        <p:spPr>
          <a:xfrm>
            <a:off x="331912" y="27225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err="1" smtClean="0"/>
              <a:t>Summary</a:t>
            </a:r>
            <a:endParaRPr lang="pl-PL" dirty="0"/>
          </a:p>
        </p:txBody>
      </p:sp>
      <p:sp>
        <p:nvSpPr>
          <p:cNvPr id="10" name="Tytuł 2"/>
          <p:cNvSpPr txBox="1">
            <a:spLocks/>
          </p:cNvSpPr>
          <p:nvPr/>
        </p:nvSpPr>
        <p:spPr>
          <a:xfrm>
            <a:off x="3131840" y="542382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err="1" smtClean="0"/>
              <a:t>Thank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086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0985"/>
            <a:ext cx="9252520" cy="1143000"/>
          </a:xfrm>
        </p:spPr>
        <p:txBody>
          <a:bodyPr>
            <a:noAutofit/>
          </a:bodyPr>
          <a:lstStyle/>
          <a:p>
            <a:r>
              <a:rPr lang="pl-PL" sz="3600" b="1" dirty="0" smtClean="0"/>
              <a:t>A </a:t>
            </a:r>
            <a:r>
              <a:rPr lang="pl-PL" sz="3600" b="1" dirty="0" err="1" smtClean="0"/>
              <a:t>basic</a:t>
            </a:r>
            <a:r>
              <a:rPr lang="pl-PL" sz="3600" b="1" dirty="0" smtClean="0"/>
              <a:t> quantum </a:t>
            </a:r>
            <a:r>
              <a:rPr lang="pl-PL" sz="3600" b="1" dirty="0" err="1" smtClean="0"/>
              <a:t>metrology</a:t>
            </a:r>
            <a:r>
              <a:rPr lang="pl-PL" sz="3600" b="1" dirty="0" smtClean="0"/>
              <a:t> problem</a:t>
            </a:r>
            <a:endParaRPr lang="en-GB" sz="3600" b="1" dirty="0"/>
          </a:p>
        </p:txBody>
      </p:sp>
      <p:grpSp>
        <p:nvGrpSpPr>
          <p:cNvPr id="53" name="Grupa 52"/>
          <p:cNvGrpSpPr/>
          <p:nvPr/>
        </p:nvGrpSpPr>
        <p:grpSpPr>
          <a:xfrm>
            <a:off x="2454914" y="1863023"/>
            <a:ext cx="2586318" cy="2068293"/>
            <a:chOff x="2454914" y="1863023"/>
            <a:chExt cx="2586318" cy="2068293"/>
          </a:xfrm>
        </p:grpSpPr>
        <p:sp>
          <p:nvSpPr>
            <p:cNvPr id="6" name="Prostokąt zaokrąglony 5"/>
            <p:cNvSpPr/>
            <p:nvPr/>
          </p:nvSpPr>
          <p:spPr>
            <a:xfrm>
              <a:off x="3031745" y="1863023"/>
              <a:ext cx="1368152" cy="1368152"/>
            </a:xfrm>
            <a:prstGeom prst="round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2" name="Obraz 21" descr="\documentclass{slides}\pagestyle{empty}&#10;\usepackage{color,amsmath}&#10;\renewcommand{\familydefault}{cmr}&#10;\begin{document}&#10;%\pagecolor{blue}&#10;%\color{blue}&#10;$$&#10;\mathcal{E}_\theta&#10;$$&#10;\end{document}&#10;" title="IguanaTex Bitmap Display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0163" y="2320605"/>
              <a:ext cx="471315" cy="478421"/>
            </a:xfrm>
            <a:prstGeom prst="rect">
              <a:avLst/>
            </a:prstGeom>
          </p:spPr>
        </p:pic>
        <p:sp>
          <p:nvSpPr>
            <p:cNvPr id="24" name="Prostokąt 23"/>
            <p:cNvSpPr/>
            <p:nvPr/>
          </p:nvSpPr>
          <p:spPr>
            <a:xfrm>
              <a:off x="2454914" y="3284985"/>
              <a:ext cx="258631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dirty="0">
                  <a:latin typeface="Times" panose="02020603050405020304" pitchFamily="18" charset="0"/>
                  <a:cs typeface="Times" panose="02020603050405020304" pitchFamily="18" charset="0"/>
                </a:rPr>
                <a:t>a</a:t>
              </a:r>
              <a:r>
                <a:rPr lang="pl-PL" dirty="0" smtClean="0">
                  <a:latin typeface="Times" panose="02020603050405020304" pitchFamily="18" charset="0"/>
                  <a:cs typeface="Times" panose="02020603050405020304" pitchFamily="18" charset="0"/>
                </a:rPr>
                <a:t> quantum channel </a:t>
              </a:r>
            </a:p>
            <a:p>
              <a:pPr algn="ctr"/>
              <a:r>
                <a:rPr lang="pl-PL" dirty="0">
                  <a:latin typeface="Times" panose="02020603050405020304" pitchFamily="18" charset="0"/>
                  <a:cs typeface="Times" panose="02020603050405020304" pitchFamily="18" charset="0"/>
                </a:rPr>
                <a:t>w</a:t>
              </a:r>
              <a:r>
                <a:rPr lang="pl-PL" dirty="0" smtClean="0">
                  <a:latin typeface="Times" panose="02020603050405020304" pitchFamily="18" charset="0"/>
                  <a:cs typeface="Times" panose="02020603050405020304" pitchFamily="18" charset="0"/>
                </a:rPr>
                <a:t>ith </a:t>
              </a:r>
              <a:r>
                <a:rPr lang="pl-PL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unknown</a:t>
              </a:r>
              <a:r>
                <a:rPr lang="pl-PL" dirty="0" smtClean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pl-PL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parameter</a:t>
              </a:r>
              <a:r>
                <a:rPr lang="pl-PL" dirty="0" smtClean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endParaRPr lang="pl-PL" dirty="0"/>
            </a:p>
          </p:txBody>
        </p:sp>
      </p:grpSp>
      <p:grpSp>
        <p:nvGrpSpPr>
          <p:cNvPr id="54" name="Grupa 53"/>
          <p:cNvGrpSpPr/>
          <p:nvPr/>
        </p:nvGrpSpPr>
        <p:grpSpPr>
          <a:xfrm>
            <a:off x="1489608" y="2308624"/>
            <a:ext cx="1542137" cy="873695"/>
            <a:chOff x="1489608" y="2308624"/>
            <a:chExt cx="1542137" cy="873695"/>
          </a:xfrm>
        </p:grpSpPr>
        <p:sp>
          <p:nvSpPr>
            <p:cNvPr id="9" name="Prostokąt 8"/>
            <p:cNvSpPr/>
            <p:nvPr/>
          </p:nvSpPr>
          <p:spPr>
            <a:xfrm>
              <a:off x="1807609" y="2308624"/>
              <a:ext cx="504056" cy="4784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2" name="Obraz 11" descr="\documentclass{slides}\pagestyle{empty}&#10;\usepackage{color,amsmath}&#10;\renewcommand{\familydefault}{cmr}&#10;\begin{document}&#10;%\pagecolor{blue}&#10;%\color{blue}&#10;$$&#10;\rho&#10;$$&#10;\end{document}&#10;" title="IguanaTex Bitmap Display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625" y="2425655"/>
              <a:ext cx="182302" cy="239210"/>
            </a:xfrm>
            <a:prstGeom prst="rect">
              <a:avLst/>
            </a:prstGeom>
          </p:spPr>
        </p:pic>
        <p:cxnSp>
          <p:nvCxnSpPr>
            <p:cNvPr id="19" name="Łącznik prosty 18"/>
            <p:cNvCxnSpPr>
              <a:stCxn id="9" idx="3"/>
              <a:endCxn id="6" idx="1"/>
            </p:cNvCxnSpPr>
            <p:nvPr/>
          </p:nvCxnSpPr>
          <p:spPr>
            <a:xfrm flipV="1">
              <a:off x="2311665" y="2547099"/>
              <a:ext cx="720080" cy="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Prostokąt 25"/>
            <p:cNvSpPr/>
            <p:nvPr/>
          </p:nvSpPr>
          <p:spPr>
            <a:xfrm>
              <a:off x="1489608" y="2811277"/>
              <a:ext cx="11400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dirty="0" err="1">
                  <a:latin typeface="Times" panose="02020603050405020304" pitchFamily="18" charset="0"/>
                  <a:cs typeface="Times" panose="02020603050405020304" pitchFamily="18" charset="0"/>
                </a:rPr>
                <a:t>i</a:t>
              </a:r>
              <a:r>
                <a:rPr lang="pl-PL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nput</a:t>
              </a:r>
              <a:r>
                <a:rPr lang="pl-PL" dirty="0" smtClean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pl-PL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state</a:t>
              </a:r>
              <a:endParaRPr lang="pl-PL" dirty="0"/>
            </a:p>
          </p:txBody>
        </p:sp>
        <p:sp>
          <p:nvSpPr>
            <p:cNvPr id="33" name="Prostokąt 32"/>
            <p:cNvSpPr/>
            <p:nvPr/>
          </p:nvSpPr>
          <p:spPr>
            <a:xfrm>
              <a:off x="1489608" y="2812987"/>
              <a:ext cx="11400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dirty="0" err="1">
                  <a:latin typeface="Times" panose="02020603050405020304" pitchFamily="18" charset="0"/>
                  <a:cs typeface="Times" panose="02020603050405020304" pitchFamily="18" charset="0"/>
                </a:rPr>
                <a:t>i</a:t>
              </a:r>
              <a:r>
                <a:rPr lang="pl-PL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nput</a:t>
              </a:r>
              <a:r>
                <a:rPr lang="pl-PL" dirty="0" smtClean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pl-PL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state</a:t>
              </a:r>
              <a:endParaRPr lang="pl-PL" dirty="0"/>
            </a:p>
          </p:txBody>
        </p:sp>
      </p:grpSp>
      <p:grpSp>
        <p:nvGrpSpPr>
          <p:cNvPr id="57" name="Grupa 56"/>
          <p:cNvGrpSpPr/>
          <p:nvPr/>
        </p:nvGrpSpPr>
        <p:grpSpPr>
          <a:xfrm>
            <a:off x="4399897" y="2274327"/>
            <a:ext cx="1811917" cy="881197"/>
            <a:chOff x="4399897" y="2274327"/>
            <a:chExt cx="1811917" cy="881197"/>
          </a:xfrm>
        </p:grpSpPr>
        <p:cxnSp>
          <p:nvCxnSpPr>
            <p:cNvPr id="27" name="Łącznik prosty 26"/>
            <p:cNvCxnSpPr/>
            <p:nvPr/>
          </p:nvCxnSpPr>
          <p:spPr>
            <a:xfrm flipV="1">
              <a:off x="4399897" y="2567383"/>
              <a:ext cx="720080" cy="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Prostokąt z rogami zaokrąglonymi z jednej strony 27"/>
            <p:cNvSpPr/>
            <p:nvPr/>
          </p:nvSpPr>
          <p:spPr>
            <a:xfrm rot="5400000">
              <a:off x="5148085" y="2193093"/>
              <a:ext cx="570975" cy="733444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1" name="Obraz 50" descr="\documentclass{slides}\pagestyle{empty}&#10;\usepackage{color,amsmath}&#10;%\renewcommand{\familydefault}{cmr}&#10;\begin{document}&#10;%\pagecolor{blue}&#10;%\color{blue}&#10;$$&#10;\Pi_\omega&#10;$$&#10;\end{document}&#10;" title="IguanaTex Bitmap Display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2521" y="2425655"/>
              <a:ext cx="458675" cy="305639"/>
            </a:xfrm>
            <a:prstGeom prst="rect">
              <a:avLst/>
            </a:prstGeom>
          </p:spPr>
        </p:pic>
        <p:sp>
          <p:nvSpPr>
            <p:cNvPr id="34" name="Prostokąt 33"/>
            <p:cNvSpPr/>
            <p:nvPr/>
          </p:nvSpPr>
          <p:spPr>
            <a:xfrm>
              <a:off x="4796042" y="2786192"/>
              <a:ext cx="14157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measurement</a:t>
              </a:r>
              <a:endParaRPr lang="pl-PL" dirty="0"/>
            </a:p>
          </p:txBody>
        </p:sp>
      </p:grpSp>
      <p:cxnSp>
        <p:nvCxnSpPr>
          <p:cNvPr id="39" name="Łącznik prosty 38"/>
          <p:cNvCxnSpPr/>
          <p:nvPr/>
        </p:nvCxnSpPr>
        <p:spPr>
          <a:xfrm>
            <a:off x="5832660" y="2568119"/>
            <a:ext cx="6643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Obraz 49" descr="\documentclass{slides}\pagestyle{empty}&#10;\usepackage{color,amsmath}&#10;\renewcommand{\familydefault}{cmr}&#10;\begin{document}&#10;%\pagecolor{blue}&#10;%\color{blue}&#10;$$&#10;\tilde{\theta}(\omega)&#10;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031" y="2376301"/>
            <a:ext cx="758955" cy="403248"/>
          </a:xfrm>
          <a:prstGeom prst="rect">
            <a:avLst/>
          </a:prstGeom>
        </p:spPr>
      </p:pic>
      <p:sp>
        <p:nvSpPr>
          <p:cNvPr id="42" name="Prostokąt 41"/>
          <p:cNvSpPr/>
          <p:nvPr/>
        </p:nvSpPr>
        <p:spPr>
          <a:xfrm>
            <a:off x="6573276" y="2779549"/>
            <a:ext cx="1043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err="1" smtClean="0">
                <a:latin typeface="Times" panose="02020603050405020304" pitchFamily="18" charset="0"/>
                <a:cs typeface="Times" panose="02020603050405020304" pitchFamily="18" charset="0"/>
              </a:rPr>
              <a:t>estimator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110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0985"/>
            <a:ext cx="9252520" cy="1143000"/>
          </a:xfrm>
        </p:spPr>
        <p:txBody>
          <a:bodyPr>
            <a:noAutofit/>
          </a:bodyPr>
          <a:lstStyle/>
          <a:p>
            <a:r>
              <a:rPr lang="pl-PL" sz="3600" b="1" dirty="0" smtClean="0"/>
              <a:t>A </a:t>
            </a:r>
            <a:r>
              <a:rPr lang="pl-PL" sz="3600" b="1" dirty="0" err="1" smtClean="0"/>
              <a:t>basic</a:t>
            </a:r>
            <a:r>
              <a:rPr lang="pl-PL" sz="3600" b="1" dirty="0" smtClean="0"/>
              <a:t> quantum </a:t>
            </a:r>
            <a:r>
              <a:rPr lang="pl-PL" sz="3600" b="1" dirty="0" err="1" smtClean="0"/>
              <a:t>metrology</a:t>
            </a:r>
            <a:r>
              <a:rPr lang="pl-PL" sz="3600" b="1" dirty="0" smtClean="0"/>
              <a:t> problem</a:t>
            </a:r>
            <a:endParaRPr lang="en-GB" sz="3600" b="1" dirty="0"/>
          </a:p>
        </p:txBody>
      </p:sp>
      <p:pic>
        <p:nvPicPr>
          <p:cNvPr id="4" name="Obraz 3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_{\textcolor{red}{\rho, \Pi, \tilde{\theta}}} \Delta^2 \tilde{\theta} = ?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86" y="4648181"/>
            <a:ext cx="2382726" cy="897778"/>
          </a:xfrm>
          <a:prstGeom prst="rect">
            <a:avLst/>
          </a:prstGeom>
          <a:noFill/>
          <a:ln/>
          <a:effectLst/>
        </p:spPr>
      </p:pic>
      <p:sp>
        <p:nvSpPr>
          <p:cNvPr id="25" name="Prostokąt 24"/>
          <p:cNvSpPr/>
          <p:nvPr/>
        </p:nvSpPr>
        <p:spPr>
          <a:xfrm>
            <a:off x="1807609" y="2308624"/>
            <a:ext cx="504056" cy="47842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rostokąt zaokrąglony 28"/>
          <p:cNvSpPr/>
          <p:nvPr/>
        </p:nvSpPr>
        <p:spPr>
          <a:xfrm>
            <a:off x="3031745" y="1863023"/>
            <a:ext cx="1368152" cy="1368152"/>
          </a:xfrm>
          <a:prstGeom prst="roundRect">
            <a:avLst/>
          </a:prstGeom>
          <a:solidFill>
            <a:srgbClr val="3399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\documentclass{slides}\pagestyle{empty}&#10;\usepackage{color,amsmath}&#10;\renewcommand{\familydefault}{cmr}&#10;\begin{document}&#10;%\pagecolor{blue}&#10;%\color{blue}&#10;$$&#10;\textcolor{red}{\rho}&#10;$$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25" y="2425655"/>
            <a:ext cx="183391" cy="240287"/>
          </a:xfrm>
          <a:prstGeom prst="rect">
            <a:avLst/>
          </a:prstGeom>
        </p:spPr>
      </p:pic>
      <p:pic>
        <p:nvPicPr>
          <p:cNvPr id="31" name="Obraz 30" descr="\documentclass{slides}\pagestyle{empty}&#10;\usepackage{color,amsmath}&#10;\renewcommand{\familydefault}{cmr}&#10;\begin{document}&#10;%\pagecolor{blue}&#10;%\color{blue}&#10;$$&#10;\mathcal{E}_\theta&#10;$$&#10;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63" y="2320605"/>
            <a:ext cx="471315" cy="478421"/>
          </a:xfrm>
          <a:prstGeom prst="rect">
            <a:avLst/>
          </a:prstGeom>
        </p:spPr>
      </p:pic>
      <p:cxnSp>
        <p:nvCxnSpPr>
          <p:cNvPr id="32" name="Łącznik prosty 31"/>
          <p:cNvCxnSpPr>
            <a:stCxn id="25" idx="3"/>
            <a:endCxn id="29" idx="1"/>
          </p:cNvCxnSpPr>
          <p:nvPr/>
        </p:nvCxnSpPr>
        <p:spPr>
          <a:xfrm flipV="1">
            <a:off x="2311665" y="2547099"/>
            <a:ext cx="720080" cy="7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rostokąt 34"/>
          <p:cNvSpPr/>
          <p:nvPr/>
        </p:nvSpPr>
        <p:spPr>
          <a:xfrm>
            <a:off x="2454914" y="3284984"/>
            <a:ext cx="25506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>
                <a:latin typeface="Times" panose="02020603050405020304" pitchFamily="18" charset="0"/>
                <a:cs typeface="Times" panose="02020603050405020304" pitchFamily="18" charset="0"/>
              </a:rPr>
              <a:t>a</a:t>
            </a:r>
            <a:r>
              <a:rPr lang="pl-PL" dirty="0" smtClean="0">
                <a:latin typeface="Times" panose="02020603050405020304" pitchFamily="18" charset="0"/>
                <a:cs typeface="Times" panose="02020603050405020304" pitchFamily="18" charset="0"/>
              </a:rPr>
              <a:t> quantum channel </a:t>
            </a:r>
          </a:p>
          <a:p>
            <a:pPr algn="ctr"/>
            <a:r>
              <a:rPr lang="pl-PL" dirty="0">
                <a:latin typeface="Times" panose="02020603050405020304" pitchFamily="18" charset="0"/>
                <a:cs typeface="Times" panose="02020603050405020304" pitchFamily="18" charset="0"/>
              </a:rPr>
              <a:t>w</a:t>
            </a:r>
            <a:r>
              <a:rPr lang="pl-PL" dirty="0" smtClean="0">
                <a:latin typeface="Times" panose="02020603050405020304" pitchFamily="18" charset="0"/>
                <a:cs typeface="Times" panose="02020603050405020304" pitchFamily="18" charset="0"/>
              </a:rPr>
              <a:t>ith </a:t>
            </a:r>
            <a:r>
              <a:rPr lang="pl-PL" dirty="0" err="1" smtClean="0">
                <a:latin typeface="Times" panose="02020603050405020304" pitchFamily="18" charset="0"/>
                <a:cs typeface="Times" panose="02020603050405020304" pitchFamily="18" charset="0"/>
              </a:rPr>
              <a:t>unknown</a:t>
            </a:r>
            <a:r>
              <a:rPr lang="pl-PL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parameter</a:t>
            </a:r>
            <a:r>
              <a:rPr lang="pl-PL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endParaRPr lang="pl-PL" dirty="0"/>
          </a:p>
        </p:txBody>
      </p:sp>
      <p:sp>
        <p:nvSpPr>
          <p:cNvPr id="36" name="Prostokąt 35"/>
          <p:cNvSpPr/>
          <p:nvPr/>
        </p:nvSpPr>
        <p:spPr>
          <a:xfrm>
            <a:off x="1489608" y="2811277"/>
            <a:ext cx="1140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err="1"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r>
              <a:rPr lang="pl-PL" dirty="0" err="1" smtClean="0">
                <a:latin typeface="Times" panose="02020603050405020304" pitchFamily="18" charset="0"/>
                <a:cs typeface="Times" panose="02020603050405020304" pitchFamily="18" charset="0"/>
              </a:rPr>
              <a:t>nput</a:t>
            </a:r>
            <a:r>
              <a:rPr lang="pl-PL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state</a:t>
            </a:r>
            <a:endParaRPr lang="pl-PL" dirty="0"/>
          </a:p>
        </p:txBody>
      </p:sp>
      <p:cxnSp>
        <p:nvCxnSpPr>
          <p:cNvPr id="37" name="Łącznik prosty 36"/>
          <p:cNvCxnSpPr/>
          <p:nvPr/>
        </p:nvCxnSpPr>
        <p:spPr>
          <a:xfrm flipV="1">
            <a:off x="4399897" y="2567383"/>
            <a:ext cx="720080" cy="7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rostokąt z rogami zaokrąglonymi z jednej strony 39"/>
          <p:cNvSpPr/>
          <p:nvPr/>
        </p:nvSpPr>
        <p:spPr>
          <a:xfrm rot="5400000">
            <a:off x="5148085" y="2193093"/>
            <a:ext cx="570975" cy="733444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\documentclass{slides}\pagestyle{empty}&#10;\usepackage{color,amsmath}&#10;\renewcommand{\familydefault}{cmr}&#10;\begin{document}&#10;%\pagecolor{blue}&#10;%\color{blue}&#10;$$&#10;\textcolor{red}{\Pi_\omega}&#10;$$&#10;\end{document}&#10;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521" y="2425655"/>
            <a:ext cx="458675" cy="305639"/>
          </a:xfrm>
          <a:prstGeom prst="rect">
            <a:avLst/>
          </a:prstGeom>
        </p:spPr>
      </p:pic>
      <p:sp>
        <p:nvSpPr>
          <p:cNvPr id="44" name="Prostokąt 43"/>
          <p:cNvSpPr/>
          <p:nvPr/>
        </p:nvSpPr>
        <p:spPr>
          <a:xfrm>
            <a:off x="1489608" y="2812987"/>
            <a:ext cx="1140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err="1"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r>
              <a:rPr lang="pl-PL" dirty="0" err="1" smtClean="0">
                <a:latin typeface="Times" panose="02020603050405020304" pitchFamily="18" charset="0"/>
                <a:cs typeface="Times" panose="02020603050405020304" pitchFamily="18" charset="0"/>
              </a:rPr>
              <a:t>nput</a:t>
            </a:r>
            <a:r>
              <a:rPr lang="pl-PL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state</a:t>
            </a:r>
            <a:endParaRPr lang="pl-PL" dirty="0"/>
          </a:p>
        </p:txBody>
      </p:sp>
      <p:sp>
        <p:nvSpPr>
          <p:cNvPr id="45" name="Prostokąt 44"/>
          <p:cNvSpPr/>
          <p:nvPr/>
        </p:nvSpPr>
        <p:spPr>
          <a:xfrm>
            <a:off x="4796042" y="2786192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err="1" smtClean="0">
                <a:latin typeface="Times" panose="02020603050405020304" pitchFamily="18" charset="0"/>
                <a:cs typeface="Times" panose="02020603050405020304" pitchFamily="18" charset="0"/>
              </a:rPr>
              <a:t>measurement</a:t>
            </a:r>
            <a:endParaRPr lang="pl-PL" dirty="0"/>
          </a:p>
        </p:txBody>
      </p:sp>
      <p:cxnSp>
        <p:nvCxnSpPr>
          <p:cNvPr id="46" name="Łącznik prosty 45"/>
          <p:cNvCxnSpPr/>
          <p:nvPr/>
        </p:nvCxnSpPr>
        <p:spPr>
          <a:xfrm flipV="1">
            <a:off x="5832660" y="2567383"/>
            <a:ext cx="720080" cy="7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az 12" descr="\documentclass{slides}\pagestyle{empty}&#10;\usepackage{color,amsmath}&#10;\renewcommand{\familydefault}{cmr}&#10;\begin{document}&#10;%\pagecolor{blue}&#10;%\color{blue}&#10;$$&#10;\textcolor{red}{\tilde{\theta}(\omega)}&#10;$$&#10;\end{document}&#10;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031" y="2376301"/>
            <a:ext cx="760360" cy="403576"/>
          </a:xfrm>
          <a:prstGeom prst="rect">
            <a:avLst/>
          </a:prstGeom>
        </p:spPr>
      </p:pic>
      <p:sp>
        <p:nvSpPr>
          <p:cNvPr id="49" name="Prostokąt 48"/>
          <p:cNvSpPr/>
          <p:nvPr/>
        </p:nvSpPr>
        <p:spPr>
          <a:xfrm>
            <a:off x="6573276" y="2779549"/>
            <a:ext cx="1043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err="1" smtClean="0">
                <a:latin typeface="Times" panose="02020603050405020304" pitchFamily="18" charset="0"/>
                <a:cs typeface="Times" panose="02020603050405020304" pitchFamily="18" charset="0"/>
              </a:rPr>
              <a:t>estimator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967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0985"/>
            <a:ext cx="9252520" cy="1143000"/>
          </a:xfrm>
        </p:spPr>
        <p:txBody>
          <a:bodyPr>
            <a:noAutofit/>
          </a:bodyPr>
          <a:lstStyle/>
          <a:p>
            <a:r>
              <a:rPr lang="pl-PL" sz="3600" dirty="0" err="1" smtClean="0"/>
              <a:t>Optimal</a:t>
            </a:r>
            <a:r>
              <a:rPr lang="pl-PL" sz="3600" dirty="0" smtClean="0"/>
              <a:t> </a:t>
            </a:r>
            <a:r>
              <a:rPr lang="pl-PL" sz="3600" dirty="0" err="1" smtClean="0"/>
              <a:t>adaptive</a:t>
            </a:r>
            <a:r>
              <a:rPr lang="pl-PL" sz="3600" dirty="0" smtClean="0"/>
              <a:t> </a:t>
            </a:r>
            <a:r>
              <a:rPr lang="pl-PL" sz="3600" dirty="0" err="1" smtClean="0"/>
              <a:t>protocol</a:t>
            </a:r>
            <a:r>
              <a:rPr lang="pl-PL" sz="3600" dirty="0" smtClean="0"/>
              <a:t> </a:t>
            </a:r>
            <a:r>
              <a:rPr lang="pl-PL" sz="3600" dirty="0" err="1" smtClean="0"/>
              <a:t>involving</a:t>
            </a:r>
            <a:r>
              <a:rPr lang="pl-PL" sz="3600" dirty="0" smtClean="0"/>
              <a:t> </a:t>
            </a:r>
            <a:r>
              <a:rPr lang="pl-PL" sz="3600" i="1" dirty="0" smtClean="0"/>
              <a:t>N</a:t>
            </a:r>
            <a:r>
              <a:rPr lang="pl-PL" sz="3600" dirty="0" smtClean="0"/>
              <a:t> </a:t>
            </a:r>
            <a:r>
              <a:rPr lang="pl-PL" sz="3600" dirty="0" err="1" smtClean="0"/>
              <a:t>uses</a:t>
            </a:r>
            <a:r>
              <a:rPr lang="pl-PL" sz="3600" dirty="0" smtClean="0"/>
              <a:t> of a channel</a:t>
            </a:r>
            <a:endParaRPr lang="en-GB" sz="3600" b="1" dirty="0"/>
          </a:p>
        </p:txBody>
      </p:sp>
      <p:grpSp>
        <p:nvGrpSpPr>
          <p:cNvPr id="37" name="Grupa 36"/>
          <p:cNvGrpSpPr/>
          <p:nvPr/>
        </p:nvGrpSpPr>
        <p:grpSpPr>
          <a:xfrm>
            <a:off x="251520" y="1412776"/>
            <a:ext cx="8828055" cy="2088232"/>
            <a:chOff x="251520" y="1412776"/>
            <a:chExt cx="8828055" cy="2088232"/>
          </a:xfrm>
        </p:grpSpPr>
        <p:pic>
          <p:nvPicPr>
            <p:cNvPr id="3" name="Obraz 2" descr="Wycinek ekranu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63"/>
            <a:stretch/>
          </p:blipFill>
          <p:spPr>
            <a:xfrm>
              <a:off x="251520" y="1412776"/>
              <a:ext cx="7740000" cy="2088232"/>
            </a:xfrm>
            <a:prstGeom prst="rect">
              <a:avLst/>
            </a:prstGeom>
          </p:spPr>
        </p:pic>
        <p:pic>
          <p:nvPicPr>
            <p:cNvPr id="36" name="Obraz 35" descr="\documentclass{slides}\pagestyle{empty}&#10;\usepackage{color,amsmath}&#10;\renewcommand{\familydefault}{cmr}&#10;\begin{document}&#10;%\pagecolor{blue}&#10;%\color{blue}&#10;$$&#10;\tilde{\theta}(\omega)&#10;$$&#10;\end{document}&#10;" title="IguanaTex Bitmap Display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416" y="2160366"/>
              <a:ext cx="763159" cy="405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704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0985"/>
            <a:ext cx="9252520" cy="1143000"/>
          </a:xfrm>
        </p:spPr>
        <p:txBody>
          <a:bodyPr>
            <a:noAutofit/>
          </a:bodyPr>
          <a:lstStyle/>
          <a:p>
            <a:r>
              <a:rPr lang="pl-PL" sz="3600" dirty="0" err="1" smtClean="0"/>
              <a:t>Optimal</a:t>
            </a:r>
            <a:r>
              <a:rPr lang="pl-PL" sz="3600" dirty="0" smtClean="0"/>
              <a:t> </a:t>
            </a:r>
            <a:r>
              <a:rPr lang="pl-PL" sz="3600" dirty="0" err="1" smtClean="0"/>
              <a:t>adaptive</a:t>
            </a:r>
            <a:r>
              <a:rPr lang="pl-PL" sz="3600" dirty="0" smtClean="0"/>
              <a:t> </a:t>
            </a:r>
            <a:r>
              <a:rPr lang="pl-PL" sz="3600" dirty="0" err="1" smtClean="0"/>
              <a:t>protocol</a:t>
            </a:r>
            <a:r>
              <a:rPr lang="pl-PL" sz="3600" dirty="0" smtClean="0"/>
              <a:t> </a:t>
            </a:r>
            <a:r>
              <a:rPr lang="pl-PL" sz="3600" dirty="0" err="1" smtClean="0"/>
              <a:t>involving</a:t>
            </a:r>
            <a:r>
              <a:rPr lang="pl-PL" sz="3600" dirty="0" smtClean="0"/>
              <a:t> </a:t>
            </a:r>
            <a:r>
              <a:rPr lang="pl-PL" sz="3600" i="1" dirty="0" smtClean="0"/>
              <a:t>N</a:t>
            </a:r>
            <a:r>
              <a:rPr lang="pl-PL" sz="3600" dirty="0" smtClean="0"/>
              <a:t> </a:t>
            </a:r>
            <a:r>
              <a:rPr lang="pl-PL" sz="3600" dirty="0" err="1" smtClean="0"/>
              <a:t>uses</a:t>
            </a:r>
            <a:r>
              <a:rPr lang="pl-PL" sz="3600" dirty="0" smtClean="0"/>
              <a:t> of a channel</a:t>
            </a:r>
            <a:endParaRPr lang="en-GB" sz="3600" b="1" dirty="0"/>
          </a:p>
        </p:txBody>
      </p:sp>
      <p:pic>
        <p:nvPicPr>
          <p:cNvPr id="5" name="Obraz 4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_{\textcolor{red}{\rho}, \textcolor{red}{\Pi}, \textcolor{red}{\mathcal{V}_i}, \textcolor{red}{\tilde{\theta}}} \Delta^2 \tilde{\theta} = ?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221088"/>
            <a:ext cx="2862766" cy="897778"/>
          </a:xfrm>
          <a:prstGeom prst="rect">
            <a:avLst/>
          </a:prstGeom>
          <a:noFill/>
          <a:ln/>
          <a:effectLst/>
        </p:spPr>
      </p:pic>
      <p:pic>
        <p:nvPicPr>
          <p:cNvPr id="3" name="Obraz 2" descr="Wycinek ekranu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3"/>
          <a:stretch/>
        </p:blipFill>
        <p:spPr>
          <a:xfrm>
            <a:off x="251520" y="1412776"/>
            <a:ext cx="7740000" cy="2088232"/>
          </a:xfrm>
          <a:prstGeom prst="rect">
            <a:avLst/>
          </a:prstGeom>
        </p:spPr>
      </p:pic>
      <p:pic>
        <p:nvPicPr>
          <p:cNvPr id="21" name="Obraz 20" descr="\documentclass{slides}\pagestyle{empty}&#10;\usepackage{color,amsmath}&#10;\renewcommand{\familydefault}{cmr}&#10;\begin{document}&#10;%\pagecolor{blue}&#10;%\color{blue}&#10;$$&#10;\textcolor{red}{\tilde{\theta}(\omega)}&#10;$$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160366"/>
            <a:ext cx="761749" cy="404928"/>
          </a:xfrm>
          <a:prstGeom prst="rect">
            <a:avLst/>
          </a:prstGeom>
        </p:spPr>
      </p:pic>
      <p:grpSp>
        <p:nvGrpSpPr>
          <p:cNvPr id="12" name="Grupa 11"/>
          <p:cNvGrpSpPr/>
          <p:nvPr/>
        </p:nvGrpSpPr>
        <p:grpSpPr>
          <a:xfrm>
            <a:off x="7092280" y="2216096"/>
            <a:ext cx="432048" cy="432048"/>
            <a:chOff x="7720151" y="1337426"/>
            <a:chExt cx="432048" cy="432048"/>
          </a:xfrm>
        </p:grpSpPr>
        <p:sp>
          <p:nvSpPr>
            <p:cNvPr id="13" name="Prostokąt 12"/>
            <p:cNvSpPr/>
            <p:nvPr/>
          </p:nvSpPr>
          <p:spPr>
            <a:xfrm>
              <a:off x="7720151" y="1337426"/>
              <a:ext cx="432048" cy="432048"/>
            </a:xfrm>
            <a:prstGeom prst="rect">
              <a:avLst/>
            </a:prstGeom>
            <a:solidFill>
              <a:srgbClr val="D1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4" name="Obraz 13" descr="\documentclass{slides}\pagestyle{empty}&#10;\usepackage{color,amsmath}&#10;\renewcommand{\familydefault}{cmr}&#10;\begin{document}&#10;%\pagecolor{blue}&#10;%\color{blue}&#10;$$&#10;\textcolor{red}{\Pi_\omega}&#10;$$&#10;\end{document}&#10;" title="IguanaTex Bitmap Display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729" y="1444383"/>
              <a:ext cx="329470" cy="218134"/>
            </a:xfrm>
            <a:prstGeom prst="rect">
              <a:avLst/>
            </a:prstGeom>
          </p:spPr>
        </p:pic>
      </p:grpSp>
      <p:grpSp>
        <p:nvGrpSpPr>
          <p:cNvPr id="6" name="Grupa 5"/>
          <p:cNvGrpSpPr/>
          <p:nvPr/>
        </p:nvGrpSpPr>
        <p:grpSpPr>
          <a:xfrm>
            <a:off x="5292080" y="2323053"/>
            <a:ext cx="288306" cy="375317"/>
            <a:chOff x="7524328" y="4061794"/>
            <a:chExt cx="288306" cy="375317"/>
          </a:xfrm>
        </p:grpSpPr>
        <p:sp>
          <p:nvSpPr>
            <p:cNvPr id="4" name="Prostokąt 3"/>
            <p:cNvSpPr/>
            <p:nvPr/>
          </p:nvSpPr>
          <p:spPr>
            <a:xfrm>
              <a:off x="7524328" y="4061794"/>
              <a:ext cx="288306" cy="375317"/>
            </a:xfrm>
            <a:prstGeom prst="rect">
              <a:avLst/>
            </a:prstGeom>
            <a:solidFill>
              <a:srgbClr val="D1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" name="Obraz 9" descr="\documentclass{slides}\pagestyle{empty}&#10;\usepackage{color,amsmath}&#10;\renewcommand{\familydefault}{cmr}&#10;\begin{document}&#10;%\pagecolor{blue}&#10;%\color{blue}&#10;$$&#10;\textcolor{red}{\mathcal{V}_N}&#10;$$&#10;\end{document}&#10;" title="IguanaTex Bitmap Display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8" y="4128113"/>
              <a:ext cx="288306" cy="188436"/>
            </a:xfrm>
            <a:prstGeom prst="rect">
              <a:avLst/>
            </a:prstGeom>
          </p:spPr>
        </p:pic>
      </p:grpSp>
      <p:grpSp>
        <p:nvGrpSpPr>
          <p:cNvPr id="9" name="Grupa 8"/>
          <p:cNvGrpSpPr/>
          <p:nvPr/>
        </p:nvGrpSpPr>
        <p:grpSpPr>
          <a:xfrm>
            <a:off x="2873671" y="2307541"/>
            <a:ext cx="288306" cy="375317"/>
            <a:chOff x="1619672" y="4033429"/>
            <a:chExt cx="288306" cy="375317"/>
          </a:xfrm>
        </p:grpSpPr>
        <p:sp>
          <p:nvSpPr>
            <p:cNvPr id="17" name="Prostokąt 16"/>
            <p:cNvSpPr/>
            <p:nvPr/>
          </p:nvSpPr>
          <p:spPr>
            <a:xfrm>
              <a:off x="1619672" y="4033429"/>
              <a:ext cx="288306" cy="375317"/>
            </a:xfrm>
            <a:prstGeom prst="rect">
              <a:avLst/>
            </a:prstGeom>
            <a:solidFill>
              <a:srgbClr val="D1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 descr="\documentclass{slides}\pagestyle{empty}&#10;\usepackage{color,amsmath}&#10;\renewcommand{\familydefault}{cmr}&#10;\begin{document}&#10;%\pagecolor{blue}&#10;%\color{blue}&#10;$$&#10;\textcolor{red}{\mathcal{V}_1}&#10;$$&#10;\end{document}&#10;" title="IguanaTex Bitmap Display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4126870"/>
              <a:ext cx="219973" cy="185469"/>
            </a:xfrm>
            <a:prstGeom prst="rect">
              <a:avLst/>
            </a:prstGeom>
          </p:spPr>
        </p:pic>
      </p:grpSp>
      <p:sp>
        <p:nvSpPr>
          <p:cNvPr id="20" name="Prostokąt 19"/>
          <p:cNvSpPr/>
          <p:nvPr/>
        </p:nvSpPr>
        <p:spPr>
          <a:xfrm>
            <a:off x="827584" y="2273419"/>
            <a:ext cx="288306" cy="375317"/>
          </a:xfrm>
          <a:prstGeom prst="rect">
            <a:avLst/>
          </a:prstGeom>
          <a:solidFill>
            <a:srgbClr val="D1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3" name="Obraz 22" descr="\documentclass{slides}\pagestyle{empty}&#10;\usepackage{color,amsmath}&#10;\renewcommand{\familydefault}{cmr}&#10;\begin{document}&#10;%\pagecolor{blue}&#10;%\color{blue}&#10;$$&#10;\textcolor{red}{\rho}&#10;$$&#10;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95" y="2364552"/>
            <a:ext cx="132283" cy="17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7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Wycinek ekranu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3"/>
          <a:stretch/>
        </p:blipFill>
        <p:spPr>
          <a:xfrm>
            <a:off x="251520" y="1412776"/>
            <a:ext cx="7740000" cy="2088232"/>
          </a:xfrm>
          <a:prstGeom prst="rect">
            <a:avLst/>
          </a:prstGeom>
        </p:spPr>
      </p:pic>
      <p:pic>
        <p:nvPicPr>
          <p:cNvPr id="6" name="Obraz 5" descr="\documentclass{slides}\pagestyle{empty}&#10;\usepackage{color,amsmath}&#10;\renewcommand{\familydefault}{cmr}&#10;\begin{document}&#10;%\pagecolor{blue}&#10;%\color{blue}&#10;$$&#10;\textcolor{red}{\tilde{\theta}(\omega)}&#10;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160366"/>
            <a:ext cx="760342" cy="40459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174" y="-158617"/>
            <a:ext cx="9540552" cy="1143000"/>
          </a:xfrm>
        </p:spPr>
        <p:txBody>
          <a:bodyPr>
            <a:noAutofit/>
          </a:bodyPr>
          <a:lstStyle/>
          <a:p>
            <a:r>
              <a:rPr lang="pl-PL" sz="3400" dirty="0" smtClean="0">
                <a:solidFill>
                  <a:schemeClr val="accent2"/>
                </a:solidFill>
              </a:rPr>
              <a:t>Single</a:t>
            </a:r>
            <a:r>
              <a:rPr lang="pl-PL" sz="3400" dirty="0" smtClean="0"/>
              <a:t> </a:t>
            </a:r>
            <a:r>
              <a:rPr lang="pl-PL" sz="3400" dirty="0" err="1" smtClean="0"/>
              <a:t>parameter</a:t>
            </a:r>
            <a:r>
              <a:rPr lang="pl-PL" sz="3400" dirty="0" smtClean="0"/>
              <a:t> </a:t>
            </a:r>
            <a:r>
              <a:rPr lang="pl-PL" sz="3400" dirty="0" err="1" smtClean="0">
                <a:solidFill>
                  <a:schemeClr val="accent2"/>
                </a:solidFill>
              </a:rPr>
              <a:t>noisy</a:t>
            </a:r>
            <a:r>
              <a:rPr lang="pl-PL" sz="3400" dirty="0" smtClean="0"/>
              <a:t> </a:t>
            </a:r>
            <a:r>
              <a:rPr lang="pl-PL" sz="3400" dirty="0" err="1" smtClean="0"/>
              <a:t>case</a:t>
            </a:r>
            <a:r>
              <a:rPr lang="pl-PL" sz="3400" dirty="0" smtClean="0"/>
              <a:t> </a:t>
            </a:r>
            <a:br>
              <a:rPr lang="pl-PL" sz="3400" dirty="0" smtClean="0"/>
            </a:br>
            <a:r>
              <a:rPr lang="pl-PL" sz="2000" dirty="0" err="1" smtClean="0"/>
              <a:t>saturable</a:t>
            </a:r>
            <a:r>
              <a:rPr lang="pl-PL" sz="2000" dirty="0" smtClean="0"/>
              <a:t> </a:t>
            </a:r>
            <a:r>
              <a:rPr lang="pl-PL" sz="2000" dirty="0" err="1" smtClean="0"/>
              <a:t>bounds</a:t>
            </a:r>
            <a:r>
              <a:rPr lang="pl-PL" sz="2000" dirty="0" smtClean="0"/>
              <a:t> </a:t>
            </a:r>
            <a:r>
              <a:rPr lang="pl-PL" sz="2000" dirty="0" err="1" smtClean="0"/>
              <a:t>using</a:t>
            </a:r>
            <a:r>
              <a:rPr lang="pl-PL" sz="2000" dirty="0" smtClean="0"/>
              <a:t> </a:t>
            </a:r>
            <a:r>
              <a:rPr lang="pl-PL" sz="2000" dirty="0" smtClean="0"/>
              <a:t>quantum Fisher </a:t>
            </a:r>
            <a:r>
              <a:rPr lang="pl-PL" sz="2000" dirty="0" err="1" smtClean="0"/>
              <a:t>information</a:t>
            </a:r>
            <a:r>
              <a:rPr lang="pl-PL" sz="2000" dirty="0" smtClean="0"/>
              <a:t> </a:t>
            </a:r>
            <a:r>
              <a:rPr lang="pl-PL" sz="2000" dirty="0" err="1" smtClean="0"/>
              <a:t>approach</a:t>
            </a:r>
            <a:endParaRPr lang="en-GB" sz="3200" b="1" dirty="0"/>
          </a:p>
        </p:txBody>
      </p:sp>
      <p:pic>
        <p:nvPicPr>
          <p:cNvPr id="9" name="Obraz 8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 \Delta^2 \tilde{\theta} \geq $$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7" y="3619150"/>
            <a:ext cx="1586095" cy="372952"/>
          </a:xfrm>
          <a:prstGeom prst="rect">
            <a:avLst/>
          </a:prstGeom>
          <a:noFill/>
          <a:ln/>
          <a:effectLst/>
        </p:spPr>
      </p:pic>
      <p:pic>
        <p:nvPicPr>
          <p:cNvPr id="21" name="Obraz 20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theta(\rho) = \sum_i K_{i}^{\theta} &#10;\rho K_{i}^{\theta \dagger}$$&#10; 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4" y="959596"/>
            <a:ext cx="2207866" cy="547928"/>
          </a:xfrm>
          <a:prstGeom prst="rect">
            <a:avLst/>
          </a:prstGeom>
          <a:noFill/>
          <a:ln/>
          <a:effectLst/>
        </p:spPr>
      </p:pic>
      <p:sp>
        <p:nvSpPr>
          <p:cNvPr id="26" name="Prostokąt 25"/>
          <p:cNvSpPr/>
          <p:nvPr/>
        </p:nvSpPr>
        <p:spPr>
          <a:xfrm>
            <a:off x="0" y="5257562"/>
            <a:ext cx="9144000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A.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Fujiwara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H.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Imai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J.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Phys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. A 41, 255304 (2008) </a:t>
            </a:r>
          </a:p>
          <a:p>
            <a:pPr algn="r"/>
            <a:r>
              <a:rPr lang="pt-BR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B. M. Escher, R. L. de Matos Filho, L. Davidovich </a:t>
            </a:r>
            <a:r>
              <a:rPr lang="en-US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Nature Phys.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7, 406–411 (2011)</a:t>
            </a:r>
            <a:endParaRPr lang="pl-PL" sz="1400" dirty="0" smtClean="0">
              <a:solidFill>
                <a:prstClr val="black"/>
              </a:solidFill>
              <a:latin typeface="Times" pitchFamily="18" charset="0"/>
              <a:cs typeface="Times" panose="02020603050405020304" pitchFamily="18" charset="0"/>
            </a:endParaRPr>
          </a:p>
          <a:p>
            <a:pPr algn="r"/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RDD,</a:t>
            </a:r>
            <a:r>
              <a:rPr lang="en-US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J.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Kolodynski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M. Guta, </a:t>
            </a:r>
            <a:r>
              <a:rPr lang="fr-FR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Nat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.</a:t>
            </a:r>
            <a:r>
              <a:rPr lang="fr-FR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Commun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.</a:t>
            </a:r>
            <a:r>
              <a:rPr lang="fr-FR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3, 1063 (2012)</a:t>
            </a:r>
            <a:endParaRPr lang="pl-PL" sz="1400" dirty="0" smtClean="0">
              <a:solidFill>
                <a:prstClr val="black"/>
              </a:solidFill>
              <a:latin typeface="Times" pitchFamily="18" charset="0"/>
              <a:cs typeface="Times" panose="02020603050405020304" pitchFamily="18" charset="0"/>
            </a:endParaRPr>
          </a:p>
          <a:p>
            <a:pPr algn="r"/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RDD,</a:t>
            </a:r>
            <a:r>
              <a:rPr lang="en-US" sz="14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L.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Maccone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</a:t>
            </a:r>
            <a:r>
              <a:rPr lang="fr-FR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4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Phys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4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Rev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4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Lett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400" b="1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113,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250801 (2014) 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[</a:t>
            </a:r>
            <a:r>
              <a:rPr lang="pl-PL" sz="1400" b="1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Adaptive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400" b="1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schemes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400" b="1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included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]</a:t>
            </a:r>
          </a:p>
          <a:p>
            <a:pPr algn="r"/>
            <a:r>
              <a:rPr lang="pl-PL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RDD, J. Czajkowski, P. </a:t>
            </a:r>
            <a:r>
              <a:rPr lang="pl-PL" sz="1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Sekatski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pl-PL" sz="1400" dirty="0" err="1">
                <a:latin typeface="Times" panose="02020603050405020304" pitchFamily="18" charset="0"/>
                <a:cs typeface="Times" panose="02020603050405020304" pitchFamily="18" charset="0"/>
              </a:rPr>
              <a:t>Phys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400" dirty="0" err="1">
                <a:latin typeface="Times" panose="02020603050405020304" pitchFamily="18" charset="0"/>
                <a:cs typeface="Times" panose="02020603050405020304" pitchFamily="18" charset="0"/>
              </a:rPr>
              <a:t>Rev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 X 7, 041009 (2017)  </a:t>
            </a:r>
            <a:endParaRPr lang="pl-PL" sz="1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r"/>
            <a:r>
              <a:rPr lang="en-GB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S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GB" sz="1400" dirty="0">
                <a:latin typeface="Times" panose="02020603050405020304" pitchFamily="18" charset="0"/>
                <a:cs typeface="Times" panose="02020603050405020304" pitchFamily="18" charset="0"/>
              </a:rPr>
              <a:t> Zhou, M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GB" sz="1400" dirty="0">
                <a:latin typeface="Times" panose="02020603050405020304" pitchFamily="18" charset="0"/>
                <a:cs typeface="Times" panose="02020603050405020304" pitchFamily="18" charset="0"/>
              </a:rPr>
              <a:t>Zhang, J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GB" sz="1400" dirty="0" err="1">
                <a:latin typeface="Times" panose="02020603050405020304" pitchFamily="18" charset="0"/>
                <a:cs typeface="Times" panose="02020603050405020304" pitchFamily="18" charset="0"/>
              </a:rPr>
              <a:t>Preskill</a:t>
            </a:r>
            <a:r>
              <a:rPr lang="en-GB" sz="1400" dirty="0">
                <a:latin typeface="Times" panose="02020603050405020304" pitchFamily="18" charset="0"/>
                <a:cs typeface="Times" panose="02020603050405020304" pitchFamily="18" charset="0"/>
              </a:rPr>
              <a:t>, and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sz="1400" dirty="0">
                <a:latin typeface="Times" panose="02020603050405020304" pitchFamily="18" charset="0"/>
                <a:cs typeface="Times" panose="02020603050405020304" pitchFamily="18" charset="0"/>
              </a:rPr>
              <a:t>L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GB" sz="1400" dirty="0">
                <a:latin typeface="Times" panose="02020603050405020304" pitchFamily="18" charset="0"/>
                <a:cs typeface="Times" panose="02020603050405020304" pitchFamily="18" charset="0"/>
              </a:rPr>
              <a:t> Jiang, </a:t>
            </a:r>
            <a:r>
              <a:rPr lang="fr-FR" sz="1400" dirty="0">
                <a:latin typeface="Times" panose="02020603050405020304" pitchFamily="18" charset="0"/>
                <a:cs typeface="Times" panose="02020603050405020304" pitchFamily="18" charset="0"/>
              </a:rPr>
              <a:t>Nat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fr-FR" sz="1400" dirty="0">
                <a:latin typeface="Times" panose="02020603050405020304" pitchFamily="18" charset="0"/>
                <a:cs typeface="Times" panose="02020603050405020304" pitchFamily="18" charset="0"/>
              </a:rPr>
              <a:t> Commun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fr-FR" sz="1400" dirty="0">
                <a:latin typeface="Times" panose="02020603050405020304" pitchFamily="18" charset="0"/>
                <a:cs typeface="Times" panose="02020603050405020304" pitchFamily="18" charset="0"/>
              </a:rPr>
              <a:t> 9, 78 (2018)</a:t>
            </a:r>
            <a:endParaRPr lang="pl-PL" sz="1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r"/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S.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Zhou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L.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Jiang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PRX Quantum 2, 010343 (2021) 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[</a:t>
            </a:r>
            <a:r>
              <a:rPr lang="pl-PL" sz="1400" b="1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Saturability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400" b="1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proven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400" b="1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using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q. error </a:t>
            </a:r>
            <a:r>
              <a:rPr lang="pl-PL" sz="1400" b="1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correction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400" b="1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ideas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]</a:t>
            </a:r>
            <a:endParaRPr lang="pl-PL" sz="1400" b="1" dirty="0">
              <a:solidFill>
                <a:prstClr val="black"/>
              </a:solidFill>
              <a:latin typeface="Times" pitchFamily="18" charset="0"/>
              <a:cs typeface="Times" panose="02020603050405020304" pitchFamily="18" charset="0"/>
            </a:endParaRPr>
          </a:p>
        </p:txBody>
      </p:sp>
      <p:pic>
        <p:nvPicPr>
          <p:cNvPr id="40" name="Obraz 39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eft[ 4 \min_{\tilde{{K}}_k^\theta} &#10;N \|\alpha\| + N(N-1) \|\beta\|&#10;(\|\alpha\| + \| \beta\| + 1)\right]^{-1}$$&#10; \end{document}&#10;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927" y="3273657"/>
            <a:ext cx="7017382" cy="1097660"/>
          </a:xfrm>
          <a:prstGeom prst="rect">
            <a:avLst/>
          </a:prstGeom>
          <a:noFill/>
          <a:ln/>
          <a:effectLst/>
        </p:spPr>
      </p:pic>
      <p:pic>
        <p:nvPicPr>
          <p:cNvPr id="38" name="Obraz 37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 = \sum_k \dot{\tilde{K}}_k^{\dagger \theta} \dot{\tilde{K}}_k^\theta&#10;$$&#10; \end{document}&#10;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1" y="4379707"/>
            <a:ext cx="1622716" cy="601007"/>
          </a:xfrm>
          <a:prstGeom prst="rect">
            <a:avLst/>
          </a:prstGeom>
          <a:noFill/>
          <a:ln/>
          <a:effectLst/>
        </p:spPr>
      </p:pic>
      <p:pic>
        <p:nvPicPr>
          <p:cNvPr id="39" name="Obraz 38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 = \sum_k \dot{\tilde{{K}_k}}^{\dagger \theta} \tilde{{K}}_k^\theta&#10;$$&#10; \end{document}&#10;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845" y="4331121"/>
            <a:ext cx="1678264" cy="618855"/>
          </a:xfrm>
          <a:prstGeom prst="rect">
            <a:avLst/>
          </a:prstGeom>
          <a:noFill/>
          <a:ln/>
          <a:effectLst/>
        </p:spPr>
      </p:pic>
      <p:sp>
        <p:nvSpPr>
          <p:cNvPr id="30" name="pole tekstowe 29"/>
          <p:cNvSpPr txBox="1"/>
          <p:nvPr/>
        </p:nvSpPr>
        <p:spPr>
          <a:xfrm>
            <a:off x="-503782" y="4900606"/>
            <a:ext cx="6084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prstClr val="black"/>
                </a:solidFill>
                <a:latin typeface="Calibri"/>
              </a:rPr>
              <a:t>s</a:t>
            </a:r>
            <a:r>
              <a:rPr lang="pl-PL" sz="1600" dirty="0" smtClean="0">
                <a:solidFill>
                  <a:prstClr val="black"/>
                </a:solidFill>
                <a:latin typeface="Calibri"/>
              </a:rPr>
              <a:t>ingle channel </a:t>
            </a:r>
            <a:r>
              <a:rPr lang="pl-PL" sz="1600" dirty="0" err="1" smtClean="0">
                <a:solidFill>
                  <a:prstClr val="black"/>
                </a:solidFill>
                <a:latin typeface="Calibri"/>
              </a:rPr>
              <a:t>optimization</a:t>
            </a:r>
            <a:r>
              <a:rPr lang="pl-PL" sz="1600" dirty="0" smtClean="0">
                <a:solidFill>
                  <a:prstClr val="black"/>
                </a:solidFill>
                <a:latin typeface="Calibri"/>
              </a:rPr>
              <a:t>! </a:t>
            </a:r>
            <a:r>
              <a:rPr lang="pl-PL" sz="1600" dirty="0" err="1" smtClean="0">
                <a:solidFill>
                  <a:prstClr val="black"/>
                </a:solidFill>
                <a:latin typeface="Calibri"/>
              </a:rPr>
              <a:t>an</a:t>
            </a:r>
            <a:r>
              <a:rPr lang="pl-PL" sz="1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1600" dirty="0" err="1" smtClean="0">
                <a:solidFill>
                  <a:prstClr val="black"/>
                </a:solidFill>
                <a:latin typeface="Calibri"/>
              </a:rPr>
              <a:t>efficient</a:t>
            </a:r>
            <a:r>
              <a:rPr lang="pl-PL" sz="1600" dirty="0" smtClean="0">
                <a:solidFill>
                  <a:prstClr val="black"/>
                </a:solidFill>
                <a:latin typeface="Calibri"/>
              </a:rPr>
              <a:t> SDP </a:t>
            </a:r>
            <a:r>
              <a:rPr lang="pl-PL" sz="1600" dirty="0" err="1" smtClean="0">
                <a:solidFill>
                  <a:prstClr val="black"/>
                </a:solidFill>
                <a:latin typeface="Calibri"/>
              </a:rPr>
              <a:t>programme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6" name="Obraz 35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=\sum_i \tilde{K}_{i}^{\theta} &#10;\rho \tilde{K}_{i}^{\theta \dagger}$$&#10; \end{document}&#10;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038" y="959155"/>
            <a:ext cx="1557243" cy="548810"/>
          </a:xfrm>
          <a:prstGeom prst="rect">
            <a:avLst/>
          </a:prstGeom>
          <a:noFill/>
          <a:ln/>
          <a:effectLst/>
        </p:spPr>
      </p:pic>
      <p:sp>
        <p:nvSpPr>
          <p:cNvPr id="41" name="Prostokąt 40"/>
          <p:cNvSpPr/>
          <p:nvPr/>
        </p:nvSpPr>
        <p:spPr>
          <a:xfrm>
            <a:off x="5436233" y="4878347"/>
            <a:ext cx="28809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400" dirty="0" err="1">
                <a:solidFill>
                  <a:srgbClr val="FF0000"/>
                </a:solidFill>
              </a:rPr>
              <a:t>t</a:t>
            </a:r>
            <a:r>
              <a:rPr lang="pl-PL" sz="1400" dirty="0" err="1" smtClean="0">
                <a:solidFill>
                  <a:srgbClr val="FF0000"/>
                </a:solidFill>
              </a:rPr>
              <a:t>rue</a:t>
            </a:r>
            <a:r>
              <a:rPr lang="pl-PL" sz="1400" dirty="0" smtClean="0">
                <a:solidFill>
                  <a:srgbClr val="FF0000"/>
                </a:solidFill>
              </a:rPr>
              <a:t> for </a:t>
            </a:r>
            <a:r>
              <a:rPr lang="pl-PL" sz="1400" dirty="0" err="1" smtClean="0">
                <a:solidFill>
                  <a:srgbClr val="FF0000"/>
                </a:solidFill>
              </a:rPr>
              <a:t>generic</a:t>
            </a:r>
            <a:r>
              <a:rPr lang="pl-PL" sz="1400" dirty="0" smtClean="0">
                <a:solidFill>
                  <a:srgbClr val="FF0000"/>
                </a:solidFill>
              </a:rPr>
              <a:t> </a:t>
            </a:r>
            <a:r>
              <a:rPr lang="pl-PL" sz="1400" dirty="0" err="1" smtClean="0">
                <a:solidFill>
                  <a:srgbClr val="FF0000"/>
                </a:solidFill>
              </a:rPr>
              <a:t>noisy</a:t>
            </a:r>
            <a:r>
              <a:rPr lang="pl-PL" sz="1400" dirty="0" smtClean="0">
                <a:solidFill>
                  <a:srgbClr val="FF0000"/>
                </a:solidFill>
              </a:rPr>
              <a:t> </a:t>
            </a:r>
            <a:r>
              <a:rPr lang="pl-PL" sz="1400" dirty="0" err="1" smtClean="0">
                <a:solidFill>
                  <a:srgbClr val="FF0000"/>
                </a:solidFill>
              </a:rPr>
              <a:t>channels</a:t>
            </a:r>
            <a:endParaRPr lang="pl-PL" sz="1400" dirty="0">
              <a:solidFill>
                <a:srgbClr val="FF0000"/>
              </a:solidFill>
            </a:endParaRPr>
          </a:p>
        </p:txBody>
      </p:sp>
      <p:cxnSp>
        <p:nvCxnSpPr>
          <p:cNvPr id="43" name="Łącznik prosty 42"/>
          <p:cNvCxnSpPr/>
          <p:nvPr/>
        </p:nvCxnSpPr>
        <p:spPr>
          <a:xfrm>
            <a:off x="4121520" y="3619150"/>
            <a:ext cx="4292184" cy="3729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43"/>
          <p:cNvCxnSpPr/>
          <p:nvPr/>
        </p:nvCxnSpPr>
        <p:spPr>
          <a:xfrm flipV="1">
            <a:off x="4121520" y="3660783"/>
            <a:ext cx="4194896" cy="3857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upa 56"/>
          <p:cNvGrpSpPr/>
          <p:nvPr/>
        </p:nvGrpSpPr>
        <p:grpSpPr>
          <a:xfrm>
            <a:off x="7092280" y="2216096"/>
            <a:ext cx="432048" cy="432048"/>
            <a:chOff x="7720151" y="1337426"/>
            <a:chExt cx="432048" cy="432048"/>
          </a:xfrm>
        </p:grpSpPr>
        <p:sp>
          <p:nvSpPr>
            <p:cNvPr id="46" name="Prostokąt 45"/>
            <p:cNvSpPr/>
            <p:nvPr/>
          </p:nvSpPr>
          <p:spPr>
            <a:xfrm>
              <a:off x="7720151" y="1337426"/>
              <a:ext cx="432048" cy="432048"/>
            </a:xfrm>
            <a:prstGeom prst="rect">
              <a:avLst/>
            </a:prstGeom>
            <a:solidFill>
              <a:srgbClr val="D1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5" name="Obraz 54" descr="\documentclass{slides}\pagestyle{empty}&#10;\usepackage{color,amsmath}&#10;\renewcommand{\familydefault}{cmr}&#10;\begin{document}&#10;%\pagecolor{blue}&#10;%\color{blue}&#10;$$&#10;\textcolor{red}{\Pi_\omega}&#10;$$&#10;\end{document}&#10;" title="IguanaTex Bitmap Display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729" y="1444383"/>
              <a:ext cx="329470" cy="218134"/>
            </a:xfrm>
            <a:prstGeom prst="rect">
              <a:avLst/>
            </a:prstGeom>
          </p:spPr>
        </p:pic>
      </p:grpSp>
      <p:grpSp>
        <p:nvGrpSpPr>
          <p:cNvPr id="58" name="Grupa 57"/>
          <p:cNvGrpSpPr/>
          <p:nvPr/>
        </p:nvGrpSpPr>
        <p:grpSpPr>
          <a:xfrm>
            <a:off x="827584" y="2273419"/>
            <a:ext cx="288306" cy="375317"/>
            <a:chOff x="611286" y="3905556"/>
            <a:chExt cx="288306" cy="375317"/>
          </a:xfrm>
        </p:grpSpPr>
        <p:sp>
          <p:nvSpPr>
            <p:cNvPr id="59" name="Prostokąt 58"/>
            <p:cNvSpPr/>
            <p:nvPr/>
          </p:nvSpPr>
          <p:spPr>
            <a:xfrm>
              <a:off x="611286" y="3905556"/>
              <a:ext cx="288306" cy="375317"/>
            </a:xfrm>
            <a:prstGeom prst="rect">
              <a:avLst/>
            </a:prstGeom>
            <a:solidFill>
              <a:srgbClr val="D1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60" name="Obraz 59" descr="\documentclass{slides}\pagestyle{empty}&#10;\usepackage{color,amsmath}&#10;\renewcommand{\familydefault}{cmr}&#10;\begin{document}&#10;%\pagecolor{blue}&#10;%\color{blue}&#10;$$&#10;\textcolor{red}{\rho}&#10;$$&#10;\end{document}&#10;" title="IguanaTex Bitmap Display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97" y="3996689"/>
              <a:ext cx="132283" cy="173972"/>
            </a:xfrm>
            <a:prstGeom prst="rect">
              <a:avLst/>
            </a:prstGeom>
          </p:spPr>
        </p:pic>
      </p:grpSp>
      <p:grpSp>
        <p:nvGrpSpPr>
          <p:cNvPr id="61" name="Grupa 60"/>
          <p:cNvGrpSpPr/>
          <p:nvPr/>
        </p:nvGrpSpPr>
        <p:grpSpPr>
          <a:xfrm>
            <a:off x="2873671" y="2307541"/>
            <a:ext cx="288306" cy="375317"/>
            <a:chOff x="1619672" y="4033429"/>
            <a:chExt cx="288306" cy="375317"/>
          </a:xfrm>
        </p:grpSpPr>
        <p:sp>
          <p:nvSpPr>
            <p:cNvPr id="62" name="Prostokąt 61"/>
            <p:cNvSpPr/>
            <p:nvPr/>
          </p:nvSpPr>
          <p:spPr>
            <a:xfrm>
              <a:off x="1619672" y="4033429"/>
              <a:ext cx="288306" cy="375317"/>
            </a:xfrm>
            <a:prstGeom prst="rect">
              <a:avLst/>
            </a:prstGeom>
            <a:solidFill>
              <a:srgbClr val="D1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63" name="Obraz 62" descr="\documentclass{slides}\pagestyle{empty}&#10;\usepackage{color,amsmath}&#10;\renewcommand{\familydefault}{cmr}&#10;\begin{document}&#10;%\pagecolor{blue}&#10;%\color{blue}&#10;$$&#10;\textcolor{red}{\mathcal{V}_1}&#10;$$&#10;\end{document}&#10;" title="IguanaTex Bitmap Display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4126870"/>
              <a:ext cx="219973" cy="185469"/>
            </a:xfrm>
            <a:prstGeom prst="rect">
              <a:avLst/>
            </a:prstGeom>
          </p:spPr>
        </p:pic>
      </p:grpSp>
      <p:grpSp>
        <p:nvGrpSpPr>
          <p:cNvPr id="64" name="Grupa 63"/>
          <p:cNvGrpSpPr/>
          <p:nvPr/>
        </p:nvGrpSpPr>
        <p:grpSpPr>
          <a:xfrm>
            <a:off x="5292080" y="2323053"/>
            <a:ext cx="288306" cy="375317"/>
            <a:chOff x="7524328" y="4061794"/>
            <a:chExt cx="288306" cy="375317"/>
          </a:xfrm>
        </p:grpSpPr>
        <p:sp>
          <p:nvSpPr>
            <p:cNvPr id="65" name="Prostokąt 64"/>
            <p:cNvSpPr/>
            <p:nvPr/>
          </p:nvSpPr>
          <p:spPr>
            <a:xfrm>
              <a:off x="7524328" y="4061794"/>
              <a:ext cx="288306" cy="375317"/>
            </a:xfrm>
            <a:prstGeom prst="rect">
              <a:avLst/>
            </a:prstGeom>
            <a:solidFill>
              <a:srgbClr val="D1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66" name="Obraz 65" descr="\documentclass{slides}\pagestyle{empty}&#10;\usepackage{color,amsmath}&#10;\renewcommand{\familydefault}{cmr}&#10;\begin{document}&#10;%\pagecolor{blue}&#10;%\color{blue}&#10;$$&#10;\textcolor{red}{\mathcal{V}_N}&#10;$$&#10;\end{document}&#10;" title="IguanaTex Bitmap Display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8" y="4128113"/>
              <a:ext cx="288306" cy="188436"/>
            </a:xfrm>
            <a:prstGeom prst="rect">
              <a:avLst/>
            </a:prstGeom>
          </p:spPr>
        </p:pic>
      </p:grpSp>
      <p:pic>
        <p:nvPicPr>
          <p:cNvPr id="3" name="Obraz 2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extcolor{red}{\beta = 0\longleftrightarrow&#10; i \sum_k \dot{{K}}_k^\dagger {K}_k \in \t{span}_{\mathbb{H}}\left\{K_i^\dagger K_j, \forall_{ij}  \right\}} $&#10;&#10; \end{document}&#10;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46" y="4356252"/>
            <a:ext cx="4103707" cy="41751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68141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9312" y="-26172"/>
            <a:ext cx="9540552" cy="1143000"/>
          </a:xfrm>
        </p:spPr>
        <p:txBody>
          <a:bodyPr>
            <a:noAutofit/>
          </a:bodyPr>
          <a:lstStyle/>
          <a:p>
            <a:r>
              <a:rPr lang="pl-PL" sz="3400" dirty="0" err="1" smtClean="0"/>
              <a:t>Asymptotic</a:t>
            </a:r>
            <a:r>
              <a:rPr lang="pl-PL" sz="3400" dirty="0" smtClean="0"/>
              <a:t> </a:t>
            </a:r>
            <a:r>
              <a:rPr lang="pl-PL" sz="3400" dirty="0" err="1" smtClean="0"/>
              <a:t>constant</a:t>
            </a:r>
            <a:r>
              <a:rPr lang="pl-PL" sz="3400" dirty="0" smtClean="0"/>
              <a:t> </a:t>
            </a:r>
            <a:r>
              <a:rPr lang="pl-PL" sz="3400" dirty="0" err="1" smtClean="0"/>
              <a:t>factor</a:t>
            </a:r>
            <a:r>
              <a:rPr lang="pl-PL" sz="3400" dirty="0" smtClean="0"/>
              <a:t> quantum </a:t>
            </a:r>
            <a:r>
              <a:rPr lang="pl-PL" sz="3400" dirty="0" err="1" smtClean="0"/>
              <a:t>improvement</a:t>
            </a:r>
            <a:r>
              <a:rPr lang="pl-PL" sz="3400" dirty="0" smtClean="0"/>
              <a:t> – Heisenberg </a:t>
            </a:r>
            <a:r>
              <a:rPr lang="pl-PL" sz="3400" dirty="0" err="1" smtClean="0"/>
              <a:t>scaling</a:t>
            </a:r>
            <a:r>
              <a:rPr lang="pl-PL" sz="3400" dirty="0" smtClean="0"/>
              <a:t> </a:t>
            </a:r>
            <a:r>
              <a:rPr lang="pl-PL" sz="3400" dirty="0" err="1" smtClean="0"/>
              <a:t>lost</a:t>
            </a:r>
            <a:endParaRPr lang="en-GB" sz="3400" b="1" dirty="0"/>
          </a:p>
        </p:txBody>
      </p:sp>
      <p:pic>
        <p:nvPicPr>
          <p:cNvPr id="9" name="Obraz 8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 \Delta^2 \tilde{\theta} \geq 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152" y="1640045"/>
            <a:ext cx="1586095" cy="372952"/>
          </a:xfrm>
          <a:prstGeom prst="rect">
            <a:avLst/>
          </a:prstGeom>
          <a:noFill/>
          <a:ln/>
          <a:effectLst/>
        </p:spPr>
      </p:pic>
      <p:pic>
        <p:nvPicPr>
          <p:cNvPr id="3" name="Obraz 2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eft[ 4 \min_{\tilde{{K}}_k^\theta, \beta=0} &#10;N \|\alpha\| )\right]^{-1}$$&#10; 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515" y="1230621"/>
            <a:ext cx="2927614" cy="1135173"/>
          </a:xfrm>
          <a:prstGeom prst="rect">
            <a:avLst/>
          </a:prstGeom>
          <a:noFill/>
          <a:ln/>
          <a:effectLst/>
        </p:spPr>
      </p:pic>
      <p:grpSp>
        <p:nvGrpSpPr>
          <p:cNvPr id="8" name="Grupa 7"/>
          <p:cNvGrpSpPr/>
          <p:nvPr/>
        </p:nvGrpSpPr>
        <p:grpSpPr>
          <a:xfrm>
            <a:off x="1115616" y="3025058"/>
            <a:ext cx="2207312" cy="963768"/>
            <a:chOff x="861909" y="3140968"/>
            <a:chExt cx="2207312" cy="963768"/>
          </a:xfrm>
        </p:grpSpPr>
        <p:cxnSp>
          <p:nvCxnSpPr>
            <p:cNvPr id="29" name="Łącznik prosty 28"/>
            <p:cNvCxnSpPr/>
            <p:nvPr/>
          </p:nvCxnSpPr>
          <p:spPr>
            <a:xfrm>
              <a:off x="861909" y="3517826"/>
              <a:ext cx="269184" cy="21534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1" name="Łącznik prosty 30"/>
            <p:cNvCxnSpPr/>
            <p:nvPr/>
          </p:nvCxnSpPr>
          <p:spPr>
            <a:xfrm>
              <a:off x="1454115" y="4002358"/>
              <a:ext cx="969064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32" name="Łącznik prosty 31"/>
            <p:cNvCxnSpPr/>
            <p:nvPr/>
          </p:nvCxnSpPr>
          <p:spPr>
            <a:xfrm>
              <a:off x="1561788" y="3517826"/>
              <a:ext cx="915227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33" name="Prostokąt 32"/>
            <p:cNvSpPr/>
            <p:nvPr/>
          </p:nvSpPr>
          <p:spPr>
            <a:xfrm>
              <a:off x="2046320" y="3356316"/>
              <a:ext cx="376858" cy="32302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raz 4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heta$&#10;\end{document}&#10;" title="IguanaTex Bitmap Display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2361" y="3435410"/>
              <a:ext cx="80000" cy="13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5" name="Łącznik prosty 34"/>
            <p:cNvCxnSpPr/>
            <p:nvPr/>
          </p:nvCxnSpPr>
          <p:spPr>
            <a:xfrm rot="5400000" flipH="1">
              <a:off x="1522594" y="3341673"/>
              <a:ext cx="407807" cy="639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  <a:headEnd type="none"/>
              <a:tailEnd type="triangle"/>
            </a:ln>
            <a:effectLst/>
          </p:spPr>
        </p:cxnSp>
        <p:cxnSp>
          <p:nvCxnSpPr>
            <p:cNvPr id="37" name="Łącznik prosty 36"/>
            <p:cNvCxnSpPr/>
            <p:nvPr/>
          </p:nvCxnSpPr>
          <p:spPr>
            <a:xfrm rot="5400000" flipH="1" flipV="1">
              <a:off x="1506847" y="3888285"/>
              <a:ext cx="425399" cy="750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  <a:headEnd type="none"/>
              <a:tailEnd type="triangle"/>
            </a:ln>
            <a:effectLst/>
          </p:spPr>
        </p:cxnSp>
        <p:cxnSp>
          <p:nvCxnSpPr>
            <p:cNvPr id="41" name="Łącznik prosty 40"/>
            <p:cNvCxnSpPr/>
            <p:nvPr/>
          </p:nvCxnSpPr>
          <p:spPr>
            <a:xfrm flipH="1" flipV="1">
              <a:off x="2811035" y="3823378"/>
              <a:ext cx="258186" cy="17898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42" name="Łącznik prosty 41"/>
            <p:cNvCxnSpPr/>
            <p:nvPr/>
          </p:nvCxnSpPr>
          <p:spPr>
            <a:xfrm flipV="1">
              <a:off x="2692363" y="3517826"/>
              <a:ext cx="376858" cy="286283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43" name="Łącznik prosty 42"/>
            <p:cNvCxnSpPr/>
            <p:nvPr/>
          </p:nvCxnSpPr>
          <p:spPr>
            <a:xfrm flipV="1">
              <a:off x="2423178" y="3798199"/>
              <a:ext cx="295842" cy="20415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44" name="Prostokąt 43"/>
            <p:cNvSpPr/>
            <p:nvPr/>
          </p:nvSpPr>
          <p:spPr>
            <a:xfrm>
              <a:off x="2595440" y="3712565"/>
              <a:ext cx="376858" cy="10767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5" name="Łącznik prosty 44"/>
            <p:cNvCxnSpPr/>
            <p:nvPr/>
          </p:nvCxnSpPr>
          <p:spPr>
            <a:xfrm>
              <a:off x="2477015" y="3517826"/>
              <a:ext cx="215348" cy="16151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46" name="Prostokąt 45"/>
            <p:cNvSpPr/>
            <p:nvPr/>
          </p:nvSpPr>
          <p:spPr>
            <a:xfrm rot="18900000">
              <a:off x="1544667" y="3473787"/>
              <a:ext cx="376858" cy="10767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7" name="Obraz 46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690826" y="3463989"/>
              <a:ext cx="85457" cy="9998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8" name="Prostokąt 47"/>
            <p:cNvSpPr/>
            <p:nvPr/>
          </p:nvSpPr>
          <p:spPr>
            <a:xfrm rot="18900000">
              <a:off x="1544667" y="3958318"/>
              <a:ext cx="376858" cy="10767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9" name="Obraz 48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690826" y="3948521"/>
              <a:ext cx="85457" cy="9998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50" name="Łącznik prosty 49"/>
            <p:cNvCxnSpPr/>
            <p:nvPr/>
          </p:nvCxnSpPr>
          <p:spPr>
            <a:xfrm flipH="1" flipV="1">
              <a:off x="1195928" y="3823378"/>
              <a:ext cx="258186" cy="17898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51" name="Łącznik prosty 50"/>
            <p:cNvCxnSpPr/>
            <p:nvPr/>
          </p:nvCxnSpPr>
          <p:spPr>
            <a:xfrm flipV="1">
              <a:off x="1131093" y="3517826"/>
              <a:ext cx="430695" cy="286283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52" name="Łącznik prosty 51"/>
            <p:cNvCxnSpPr/>
            <p:nvPr/>
          </p:nvCxnSpPr>
          <p:spPr>
            <a:xfrm flipV="1">
              <a:off x="915746" y="3840847"/>
              <a:ext cx="210136" cy="16151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53" name="Prostokąt 52"/>
            <p:cNvSpPr/>
            <p:nvPr/>
          </p:nvSpPr>
          <p:spPr>
            <a:xfrm>
              <a:off x="969583" y="3733174"/>
              <a:ext cx="376858" cy="10767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4" name="pole tekstowe 53"/>
          <p:cNvSpPr txBox="1"/>
          <p:nvPr/>
        </p:nvSpPr>
        <p:spPr>
          <a:xfrm>
            <a:off x="320123" y="2529137"/>
            <a:ext cx="3290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Lossy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interferometry</a:t>
            </a:r>
            <a:endParaRPr lang="en-US" sz="240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0" name="Obraz 9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theta=$$&#10; 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90" y="3488269"/>
            <a:ext cx="495945" cy="218431"/>
          </a:xfrm>
          <a:prstGeom prst="rect">
            <a:avLst/>
          </a:prstGeom>
          <a:noFill/>
          <a:ln/>
          <a:effectLst/>
        </p:spPr>
      </p:pic>
      <p:pic>
        <p:nvPicPr>
          <p:cNvPr id="11" name="Obraz 10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 \Delta^2 \tilde{\theta} \geq  \frac{1-\eta}{\eta N}$$&#10;\end{document}&#10;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588" y="3171245"/>
            <a:ext cx="2540372" cy="784363"/>
          </a:xfrm>
          <a:prstGeom prst="rect">
            <a:avLst/>
          </a:prstGeom>
          <a:noFill/>
          <a:ln/>
          <a:effectLst/>
        </p:spPr>
      </p:pic>
      <p:sp>
        <p:nvSpPr>
          <p:cNvPr id="12" name="Elipsa 11"/>
          <p:cNvSpPr/>
          <p:nvPr/>
        </p:nvSpPr>
        <p:spPr>
          <a:xfrm>
            <a:off x="6516216" y="3070979"/>
            <a:ext cx="1152128" cy="45761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Prostokąt 56"/>
          <p:cNvSpPr/>
          <p:nvPr/>
        </p:nvSpPr>
        <p:spPr>
          <a:xfrm>
            <a:off x="5002650" y="2578996"/>
            <a:ext cx="3751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</a:t>
            </a:r>
            <a:r>
              <a:rPr lang="pl-PL" sz="2400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uantum </a:t>
            </a:r>
            <a:r>
              <a:rPr lang="pl-PL" sz="2400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enhancement</a:t>
            </a:r>
            <a:r>
              <a:rPr lang="pl-PL" sz="2400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400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factor</a:t>
            </a:r>
            <a:endParaRPr lang="pl-PL" sz="2400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8" name="pole tekstowe 57"/>
          <p:cNvSpPr txBox="1"/>
          <p:nvPr/>
        </p:nvSpPr>
        <p:spPr>
          <a:xfrm>
            <a:off x="512669" y="4547729"/>
            <a:ext cx="3290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Fundamental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bound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saturable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with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squeezed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vacuum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+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coherent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state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interferometry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!</a:t>
            </a:r>
          </a:p>
        </p:txBody>
      </p:sp>
      <p:pic>
        <p:nvPicPr>
          <p:cNvPr id="59" name="Obraz 5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834" y="4211440"/>
            <a:ext cx="3131840" cy="1879104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2643930" y="6217232"/>
            <a:ext cx="6478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</a:rPr>
              <a:t>C.Caves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,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</a:rPr>
              <a:t>Phys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</a:rPr>
              <a:t>Rev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. D 23, 1693 (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1981)</a:t>
            </a:r>
            <a:endParaRPr lang="pl-PL" sz="1400" dirty="0" smtClean="0">
              <a:solidFill>
                <a:prstClr val="black"/>
              </a:solidFill>
              <a:latin typeface="Times" pitchFamily="18" charset="0"/>
            </a:endParaRPr>
          </a:p>
          <a:p>
            <a:pPr lvl="0" algn="r"/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RDD, K. Banaszek, R.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</a:rPr>
              <a:t>Schnabel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, </a:t>
            </a:r>
            <a:r>
              <a:rPr lang="pt-BR" sz="1400" dirty="0" smtClean="0">
                <a:solidFill>
                  <a:prstClr val="black"/>
                </a:solidFill>
                <a:latin typeface="Times" pitchFamily="18" charset="0"/>
              </a:rPr>
              <a:t>Phys</a:t>
            </a:r>
            <a:r>
              <a:rPr lang="pt-BR" sz="1400" dirty="0">
                <a:solidFill>
                  <a:prstClr val="black"/>
                </a:solidFill>
                <a:latin typeface="Times" pitchFamily="18" charset="0"/>
              </a:rPr>
              <a:t>. Rev. A 88, 041802(R) (2013) 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 </a:t>
            </a:r>
            <a:endParaRPr lang="pl-PL" sz="1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20123" y="5578341"/>
            <a:ext cx="3939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Almost</a:t>
            </a:r>
            <a:r>
              <a:rPr lang="pl-PL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optimal</a:t>
            </a:r>
            <a:r>
              <a:rPr lang="pl-PL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gain</a:t>
            </a:r>
            <a:r>
              <a:rPr lang="pl-PL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observed</a:t>
            </a:r>
            <a:r>
              <a:rPr lang="pl-PL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r>
              <a:rPr lang="pl-PL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 LIGO/VIRGO!</a:t>
            </a:r>
            <a:endParaRPr lang="pl-PL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58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2" grpId="0" animBg="1"/>
      <p:bldP spid="57" grpId="0"/>
      <p:bldP spid="58" grpId="0"/>
      <p:bldP spid="14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9554" y="116632"/>
            <a:ext cx="9468544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Squeezed</a:t>
            </a:r>
            <a:r>
              <a:rPr lang="pl-PL" dirty="0" smtClean="0"/>
              <a:t> </a:t>
            </a:r>
            <a:r>
              <a:rPr lang="pl-PL" dirty="0" err="1" smtClean="0"/>
              <a:t>light</a:t>
            </a:r>
            <a:r>
              <a:rPr lang="pl-PL" dirty="0" smtClean="0"/>
              <a:t>  </a:t>
            </a:r>
            <a:r>
              <a:rPr lang="pl-PL" dirty="0" err="1" smtClean="0"/>
              <a:t>enhanced</a:t>
            </a:r>
            <a:r>
              <a:rPr lang="pl-PL" dirty="0" smtClean="0"/>
              <a:t> </a:t>
            </a:r>
            <a:r>
              <a:rPr lang="pl-PL" dirty="0" err="1" smtClean="0"/>
              <a:t>gravitational</a:t>
            </a:r>
            <a:r>
              <a:rPr lang="pl-PL" dirty="0" smtClean="0"/>
              <a:t> </a:t>
            </a:r>
            <a:r>
              <a:rPr lang="pl-PL" dirty="0" err="1" smtClean="0"/>
              <a:t>wave</a:t>
            </a:r>
            <a:r>
              <a:rPr lang="pl-PL" dirty="0" smtClean="0"/>
              <a:t> </a:t>
            </a:r>
            <a:r>
              <a:rPr lang="pl-PL" dirty="0" err="1" smtClean="0"/>
              <a:t>detectors</a:t>
            </a:r>
            <a:endParaRPr lang="en-GB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3131840" cy="187910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708" y="1340768"/>
            <a:ext cx="3544069" cy="1917967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628213" y="2721781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1400" dirty="0" err="1" smtClean="0"/>
              <a:t>Phys</a:t>
            </a:r>
            <a:r>
              <a:rPr lang="pl-PL" sz="1400" dirty="0" smtClean="0"/>
              <a:t>. </a:t>
            </a:r>
            <a:r>
              <a:rPr lang="pl-PL" sz="1400" dirty="0" err="1" smtClean="0"/>
              <a:t>Rev</a:t>
            </a:r>
            <a:r>
              <a:rPr lang="pl-PL" sz="1400" dirty="0" smtClean="0"/>
              <a:t>. </a:t>
            </a:r>
            <a:r>
              <a:rPr lang="pl-PL" sz="1400" dirty="0" err="1" smtClean="0"/>
              <a:t>Lett</a:t>
            </a:r>
            <a:r>
              <a:rPr lang="pl-PL" sz="1400" dirty="0" smtClean="0"/>
              <a:t>. </a:t>
            </a:r>
            <a:r>
              <a:rPr lang="en-GB" sz="1400" dirty="0" smtClean="0"/>
              <a:t>123, 231107 (2019)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11" name="Prostokąt 10"/>
          <p:cNvSpPr/>
          <p:nvPr/>
        </p:nvSpPr>
        <p:spPr>
          <a:xfrm>
            <a:off x="683568" y="1340768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 LIGO </a:t>
            </a:r>
            <a:endParaRPr lang="en-GB" dirty="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595" y="3567110"/>
            <a:ext cx="3887809" cy="2280350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748324" y="6111055"/>
            <a:ext cx="796279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1400" dirty="0" smtClean="0"/>
              <a:t>35% </a:t>
            </a:r>
            <a:r>
              <a:rPr lang="pl-PL" sz="1400" dirty="0" err="1" smtClean="0"/>
              <a:t>reduction</a:t>
            </a:r>
            <a:r>
              <a:rPr lang="pl-PL" sz="1400" dirty="0" smtClean="0"/>
              <a:t> of </a:t>
            </a:r>
            <a:r>
              <a:rPr lang="pl-PL" sz="1400" dirty="0" err="1" smtClean="0"/>
              <a:t>noise</a:t>
            </a:r>
            <a:r>
              <a:rPr lang="pl-PL" sz="1400" dirty="0" smtClean="0"/>
              <a:t> </a:t>
            </a:r>
            <a:r>
              <a:rPr lang="pl-PL" sz="1400" dirty="0" err="1" smtClean="0"/>
              <a:t>thanks</a:t>
            </a:r>
            <a:r>
              <a:rPr lang="pl-PL" sz="1400" dirty="0" smtClean="0"/>
              <a:t> to </a:t>
            </a:r>
            <a:r>
              <a:rPr lang="pl-PL" sz="1400" dirty="0" err="1" smtClean="0"/>
              <a:t>squeezing</a:t>
            </a:r>
            <a:endParaRPr lang="pl-PL" sz="1400" dirty="0" smtClean="0"/>
          </a:p>
        </p:txBody>
      </p:sp>
      <p:sp>
        <p:nvSpPr>
          <p:cNvPr id="17" name="Prostokąt 16"/>
          <p:cNvSpPr/>
          <p:nvPr/>
        </p:nvSpPr>
        <p:spPr>
          <a:xfrm>
            <a:off x="748324" y="6418832"/>
            <a:ext cx="796279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1400" dirty="0" smtClean="0"/>
              <a:t>~100 `quantum’ </a:t>
            </a:r>
            <a:r>
              <a:rPr lang="pl-PL" sz="1400" dirty="0" err="1" smtClean="0"/>
              <a:t>photons</a:t>
            </a:r>
            <a:r>
              <a:rPr lang="pl-PL" sz="1400" dirty="0" smtClean="0"/>
              <a:t> </a:t>
            </a:r>
            <a:r>
              <a:rPr lang="pl-PL" sz="1400" dirty="0" err="1" smtClean="0"/>
              <a:t>contribute</a:t>
            </a:r>
            <a:r>
              <a:rPr lang="pl-PL" sz="1400" dirty="0" smtClean="0"/>
              <a:t> the same </a:t>
            </a:r>
            <a:r>
              <a:rPr lang="pl-PL" sz="1400" dirty="0" err="1" smtClean="0"/>
              <a:t>improvement</a:t>
            </a:r>
            <a:r>
              <a:rPr lang="pl-PL" sz="1400" dirty="0" smtClean="0"/>
              <a:t> as 10</a:t>
            </a:r>
            <a:r>
              <a:rPr lang="pl-PL" sz="1400" baseline="30000" dirty="0" smtClean="0"/>
              <a:t>20 `</a:t>
            </a:r>
            <a:r>
              <a:rPr lang="pl-PL" sz="1400" dirty="0" err="1" smtClean="0"/>
              <a:t>classical</a:t>
            </a:r>
            <a:r>
              <a:rPr lang="pl-PL" sz="1400" dirty="0" smtClean="0"/>
              <a:t>’ </a:t>
            </a:r>
            <a:r>
              <a:rPr lang="pl-PL" sz="1400" dirty="0" err="1" smtClean="0"/>
              <a:t>photons</a:t>
            </a:r>
            <a:endParaRPr lang="pl-PL" sz="1400" dirty="0" smtClean="0"/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1719" y="3664761"/>
            <a:ext cx="3328045" cy="2459146"/>
          </a:xfrm>
          <a:prstGeom prst="rect">
            <a:avLst/>
          </a:prstGeom>
        </p:spPr>
      </p:pic>
      <p:sp>
        <p:nvSpPr>
          <p:cNvPr id="20" name="Prostokąt 19"/>
          <p:cNvSpPr/>
          <p:nvPr/>
        </p:nvSpPr>
        <p:spPr>
          <a:xfrm>
            <a:off x="4696150" y="6132097"/>
            <a:ext cx="4059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dirty="0">
                <a:solidFill>
                  <a:prstClr val="black"/>
                </a:solidFill>
              </a:rPr>
              <a:t>– </a:t>
            </a:r>
            <a:r>
              <a:rPr lang="pl-PL" sz="1400" dirty="0" err="1">
                <a:solidFill>
                  <a:prstClr val="black"/>
                </a:solidFill>
              </a:rPr>
              <a:t>equivalent</a:t>
            </a:r>
            <a:r>
              <a:rPr lang="pl-PL" sz="1400" dirty="0">
                <a:solidFill>
                  <a:prstClr val="black"/>
                </a:solidFill>
              </a:rPr>
              <a:t> of </a:t>
            </a:r>
            <a:r>
              <a:rPr lang="pl-PL" sz="1400" dirty="0" err="1">
                <a:solidFill>
                  <a:prstClr val="black"/>
                </a:solidFill>
              </a:rPr>
              <a:t>increasing</a:t>
            </a:r>
            <a:r>
              <a:rPr lang="pl-PL" sz="1400" dirty="0">
                <a:solidFill>
                  <a:prstClr val="black"/>
                </a:solidFill>
              </a:rPr>
              <a:t> the </a:t>
            </a:r>
            <a:r>
              <a:rPr lang="pl-PL" sz="1400" dirty="0" err="1">
                <a:solidFill>
                  <a:prstClr val="black"/>
                </a:solidFill>
              </a:rPr>
              <a:t>power</a:t>
            </a:r>
            <a:r>
              <a:rPr lang="pl-PL" sz="1400" dirty="0">
                <a:solidFill>
                  <a:prstClr val="black"/>
                </a:solidFill>
              </a:rPr>
              <a:t> by 85%!</a:t>
            </a:r>
          </a:p>
        </p:txBody>
      </p:sp>
      <p:cxnSp>
        <p:nvCxnSpPr>
          <p:cNvPr id="27" name="Łącznik prosty ze strzałką 26"/>
          <p:cNvCxnSpPr/>
          <p:nvPr/>
        </p:nvCxnSpPr>
        <p:spPr>
          <a:xfrm>
            <a:off x="3168117" y="4654733"/>
            <a:ext cx="0" cy="36004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/>
        </p:nvSpPr>
        <p:spPr>
          <a:xfrm>
            <a:off x="4574786" y="330697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400" dirty="0" smtClean="0">
                <a:solidFill>
                  <a:srgbClr val="231F20"/>
                </a:solidFill>
              </a:rPr>
              <a:t> </a:t>
            </a:r>
            <a:r>
              <a:rPr lang="pl-PL" sz="1400" dirty="0" err="1" smtClean="0">
                <a:solidFill>
                  <a:srgbClr val="231F20"/>
                </a:solidFill>
              </a:rPr>
              <a:t>Phys</a:t>
            </a:r>
            <a:r>
              <a:rPr lang="pl-PL" sz="1400" dirty="0" smtClean="0">
                <a:solidFill>
                  <a:srgbClr val="231F20"/>
                </a:solidFill>
              </a:rPr>
              <a:t>. </a:t>
            </a:r>
            <a:r>
              <a:rPr lang="pl-PL" sz="1400" dirty="0" err="1" smtClean="0">
                <a:solidFill>
                  <a:srgbClr val="231F20"/>
                </a:solidFill>
              </a:rPr>
              <a:t>Rev</a:t>
            </a:r>
            <a:r>
              <a:rPr lang="pl-PL" sz="1400" dirty="0" smtClean="0">
                <a:solidFill>
                  <a:srgbClr val="231F20"/>
                </a:solidFill>
              </a:rPr>
              <a:t>. </a:t>
            </a:r>
            <a:r>
              <a:rPr lang="pl-PL" sz="1400" dirty="0" err="1" smtClean="0">
                <a:solidFill>
                  <a:srgbClr val="231F20"/>
                </a:solidFill>
              </a:rPr>
              <a:t>Lett</a:t>
            </a:r>
            <a:r>
              <a:rPr lang="pl-PL" sz="1400" dirty="0" smtClean="0">
                <a:solidFill>
                  <a:srgbClr val="231F20"/>
                </a:solidFill>
              </a:rPr>
              <a:t>. </a:t>
            </a:r>
            <a:r>
              <a:rPr lang="en-GB" sz="1400" dirty="0" smtClean="0">
                <a:solidFill>
                  <a:srgbClr val="231F20"/>
                </a:solidFill>
              </a:rPr>
              <a:t>123</a:t>
            </a:r>
            <a:r>
              <a:rPr lang="en-GB" sz="1400" dirty="0">
                <a:solidFill>
                  <a:srgbClr val="231F20"/>
                </a:solidFill>
              </a:rPr>
              <a:t>, 231108 (2019)</a:t>
            </a:r>
            <a:r>
              <a:rPr lang="en-GB" sz="1400" dirty="0"/>
              <a:t> </a:t>
            </a:r>
            <a:br>
              <a:rPr lang="en-GB" sz="1400" dirty="0"/>
            </a:br>
            <a:endParaRPr lang="en-GB" sz="1400" dirty="0"/>
          </a:p>
        </p:txBody>
      </p:sp>
      <p:sp>
        <p:nvSpPr>
          <p:cNvPr id="10" name="Prostokąt 9"/>
          <p:cNvSpPr/>
          <p:nvPr/>
        </p:nvSpPr>
        <p:spPr>
          <a:xfrm>
            <a:off x="4753616" y="1363299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VIRGO</a:t>
            </a:r>
            <a:endParaRPr lang="en-GB" dirty="0"/>
          </a:p>
        </p:txBody>
      </p:sp>
      <p:pic>
        <p:nvPicPr>
          <p:cNvPr id="2" name="Obraz 1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textcolor{red}{1-\eta}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024" y="4682021"/>
            <a:ext cx="742714" cy="307803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81842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 animBg="1"/>
      <p:bldP spid="17" grpId="0" animBg="1"/>
      <p:bldP spid="2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-6224"/>
            <a:ext cx="5544616" cy="1143000"/>
          </a:xfrm>
        </p:spPr>
        <p:txBody>
          <a:bodyPr>
            <a:noAutofit/>
          </a:bodyPr>
          <a:lstStyle/>
          <a:p>
            <a:r>
              <a:rPr lang="pl-PL" sz="3400" dirty="0" err="1"/>
              <a:t>M</a:t>
            </a:r>
            <a:r>
              <a:rPr lang="pl-PL" sz="3400" dirty="0" err="1" smtClean="0"/>
              <a:t>ultiparameter</a:t>
            </a:r>
            <a:r>
              <a:rPr lang="pl-PL" sz="3400" dirty="0" smtClean="0"/>
              <a:t> </a:t>
            </a:r>
            <a:r>
              <a:rPr lang="pl-PL" sz="3400" dirty="0" err="1" smtClean="0"/>
              <a:t>issues</a:t>
            </a:r>
            <a:r>
              <a:rPr lang="pl-PL" sz="3400" dirty="0" smtClean="0"/>
              <a:t>!</a:t>
            </a:r>
            <a:endParaRPr lang="en-GB" sz="3400" b="1" dirty="0"/>
          </a:p>
        </p:txBody>
      </p:sp>
      <p:pic>
        <p:nvPicPr>
          <p:cNvPr id="34" name="Obraz 33" descr="Wycinek ekranu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" t="2722" r="-260" b="1171"/>
          <a:stretch/>
        </p:blipFill>
        <p:spPr>
          <a:xfrm>
            <a:off x="1115616" y="1340768"/>
            <a:ext cx="6938487" cy="2232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555776" y="4077072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AutoNum type="romanLcParenBoth"/>
            </a:pPr>
            <a:r>
              <a:rPr lang="pl-PL" sz="2000" dirty="0" smtClean="0">
                <a:latin typeface="+mj-lt"/>
                <a:cs typeface="Times" panose="02020603050405020304" pitchFamily="18" charset="0"/>
              </a:rPr>
              <a:t>   Input </a:t>
            </a:r>
            <a:r>
              <a:rPr lang="pl-PL" sz="2000" dirty="0" err="1" smtClean="0">
                <a:latin typeface="+mj-lt"/>
                <a:cs typeface="Times" panose="02020603050405020304" pitchFamily="18" charset="0"/>
              </a:rPr>
              <a:t>probe</a:t>
            </a:r>
            <a:r>
              <a:rPr lang="pl-PL" sz="2000" dirty="0" smtClean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latin typeface="+mj-lt"/>
                <a:cs typeface="Times" panose="02020603050405020304" pitchFamily="18" charset="0"/>
              </a:rPr>
              <a:t>incompatibility</a:t>
            </a:r>
            <a:r>
              <a:rPr lang="pl-PL" sz="2000" dirty="0" smtClean="0">
                <a:latin typeface="+mj-lt"/>
                <a:cs typeface="Times" panose="02020603050405020304" pitchFamily="18" charset="0"/>
              </a:rPr>
              <a:t> </a:t>
            </a:r>
            <a:endParaRPr lang="pl-PL" sz="2000" dirty="0">
              <a:latin typeface="+mj-lt"/>
              <a:cs typeface="Times" panose="02020603050405020304" pitchFamily="18" charset="0"/>
            </a:endParaRPr>
          </a:p>
          <a:p>
            <a:pPr marL="400050" indent="-400050">
              <a:lnSpc>
                <a:spcPct val="150000"/>
              </a:lnSpc>
              <a:buAutoNum type="romanLcParenBoth"/>
            </a:pPr>
            <a:r>
              <a:rPr lang="pl-PL" sz="2000" dirty="0" smtClean="0">
                <a:latin typeface="+mj-lt"/>
                <a:cs typeface="Times" panose="02020603050405020304" pitchFamily="18" charset="0"/>
              </a:rPr>
              <a:t>   </a:t>
            </a:r>
            <a:r>
              <a:rPr lang="pl-PL" sz="2000" dirty="0" err="1" smtClean="0">
                <a:latin typeface="+mj-lt"/>
                <a:cs typeface="Times" panose="02020603050405020304" pitchFamily="18" charset="0"/>
              </a:rPr>
              <a:t>Measurement</a:t>
            </a:r>
            <a:r>
              <a:rPr lang="pl-PL" sz="2000" dirty="0" smtClean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latin typeface="+mj-lt"/>
                <a:cs typeface="Times" panose="02020603050405020304" pitchFamily="18" charset="0"/>
              </a:rPr>
              <a:t>incompatibility</a:t>
            </a:r>
            <a:endParaRPr lang="pl-PL" sz="2000" dirty="0" smtClean="0">
              <a:latin typeface="+mj-lt"/>
              <a:cs typeface="Times" panose="02020603050405020304" pitchFamily="18" charset="0"/>
            </a:endParaRPr>
          </a:p>
          <a:p>
            <a:pPr marL="400050" indent="-400050">
              <a:lnSpc>
                <a:spcPct val="150000"/>
              </a:lnSpc>
              <a:buAutoNum type="romanLcParenBoth"/>
            </a:pPr>
            <a:r>
              <a:rPr lang="pl-PL" sz="20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smtClean="0">
                <a:latin typeface="+mj-lt"/>
                <a:cs typeface="Times" panose="02020603050405020304" pitchFamily="18" charset="0"/>
              </a:rPr>
              <a:t>  </a:t>
            </a:r>
            <a:r>
              <a:rPr lang="pl-PL" sz="2000" dirty="0" err="1" smtClean="0">
                <a:latin typeface="+mj-lt"/>
                <a:cs typeface="Times" panose="02020603050405020304" pitchFamily="18" charset="0"/>
              </a:rPr>
              <a:t>Correlated</a:t>
            </a:r>
            <a:r>
              <a:rPr lang="pl-PL" sz="2000" dirty="0" smtClean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latin typeface="+mj-lt"/>
                <a:cs typeface="Times" panose="02020603050405020304" pitchFamily="18" charset="0"/>
              </a:rPr>
              <a:t>estimators</a:t>
            </a:r>
            <a:endParaRPr lang="pl-PL" sz="2000" dirty="0">
              <a:latin typeface="+mj-lt"/>
              <a:cs typeface="Times" panose="02020603050405020304" pitchFamily="18" charset="0"/>
            </a:endParaRPr>
          </a:p>
        </p:txBody>
      </p:sp>
      <p:pic>
        <p:nvPicPr>
          <p:cNvPr id="6" name="Obraz 5" descr="\documentclass{slides}\pagestyle{empty}&#10;\usepackage{color,amsmath,amssymb}&#10;\renewcommand{\familydefault}{cmr}&#10;\begin{document}&#10;%\pagecolor{blue}&#10;%\color{blue}&#10;$$&#10;\boldsymbol{\theta} = (\theta_1,\dots,\theta_{\mathfrak{p}})&#10;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42" y="1333999"/>
            <a:ext cx="1957518" cy="288001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843808" y="6498634"/>
            <a:ext cx="6120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S.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</a:rPr>
              <a:t>Ragy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, M, Jarzyna, RDD,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</a:rPr>
              <a:t>Phys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</a:rPr>
              <a:t>Rev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. A 94, 052108 (2016)</a:t>
            </a:r>
            <a:endParaRPr lang="pl-PL" sz="1400" dirty="0">
              <a:solidFill>
                <a:prstClr val="black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07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,2167"/>
  <p:tag name="ORIGINALWIDTH" val="506,9366"/>
  <p:tag name="LATEXADDIN" val="\documentclass{slides}\pagestyle{empty}&#10;\usepackage{color,amsmath}&#10;\renewcommand{\familydefault}{cmr}&#10;\begin{document}&#10;%\pagecolor{blue}&#10;%\color{blue}&#10;$$&#10;\tilde{\theta}(\omega)&#10;$$&#10;\end{document}&#10;"/>
  <p:tag name="IGUANATEXSIZE" val="20"/>
  <p:tag name="IGUANATEXCURSOR" val="176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,2167"/>
  <p:tag name="ORIGINALWIDTH" val="506,9366"/>
  <p:tag name="LATEXADDIN" val="\documentclass{slides}\pagestyle{empty}&#10;\usepackage{color,amsmath}&#10;\renewcommand{\familydefault}{cmr}&#10;\begin{document}&#10;%\pagecolor{blue}&#10;%\color{blue}&#10;$$&#10;\tilde{\theta}(\omega)&#10;$$&#10;\end{document}&#10;"/>
  <p:tag name="IGUANATEXSIZE" val="20"/>
  <p:tag name="IGUANATEXCURSOR" val="176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6,9704"/>
  <p:tag name="ORIGINALWIDTH" val="788,151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_{\textcolor{red}{\rho}, \textcolor{red}{\Pi}, \textcolor{red}{\mathcal{V}_i}, \textcolor{red}{\tilde{\theta}}} \Delta^2 \tilde{\theta} = ?$$&#10;\end{document}&#10;"/>
  <p:tag name="IGUANATEXSIZE" val="20"/>
  <p:tag name="IGUANATEXCURSOR" val="69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,2167"/>
  <p:tag name="ORIGINALWIDTH" val="506,9366"/>
  <p:tag name="LATEXADDIN" val="\documentclass{slides}\pagestyle{empty}&#10;\usepackage{color,amsmath}&#10;\renewcommand{\familydefault}{cmr}&#10;\begin{document}&#10;%\pagecolor{blue}&#10;%\color{blue}&#10;$$&#10;\textcolor{red}{\tilde{\theta}(\omega)}&#10;$$&#10;\end{document}&#10;"/>
  <p:tag name="IGUANATEXSIZE" val="20"/>
  <p:tag name="IGUANATEXCURSOR" val="19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,7297"/>
  <p:tag name="ORIGINALWIDTH" val="123,7346"/>
  <p:tag name="LATEXADDIN" val="\documentclass{slides}\pagestyle{empty}&#10;\usepackage{color,amsmath}&#10;\renewcommand{\familydefault}{cmr}&#10;\begin{document}&#10;%\pagecolor{blue}&#10;%\color{blue}&#10;$$&#10;\textcolor{red}{\rho}&#10;$$&#10;\end{document}&#10;"/>
  <p:tag name="IGUANATEXSIZE" val="20"/>
  <p:tag name="IGUANATEXCURSOR" val="17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0,4724"/>
  <p:tag name="ORIGINALWIDTH" val="262,4672"/>
  <p:tag name="LATEXADDIN" val="\documentclass{slides}\pagestyle{empty}&#10;\usepackage{color,amsmath}&#10;\renewcommand{\familydefault}{cmr}&#10;\begin{document}&#10;%\pagecolor{blue}&#10;%\color{blue}&#10;$$&#10;\textcolor{red}{\mathcal{V}_1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9719"/>
  <p:tag name="ORIGINALWIDTH" val="344,207"/>
  <p:tag name="LATEXADDIN" val="\documentclass{slides}\pagestyle{empty}&#10;\usepackage{color,amsmath}&#10;\renewcommand{\familydefault}{cmr}&#10;\begin{document}&#10;%\pagecolor{blue}&#10;%\color{blue}&#10;$$&#10;\textcolor{red}{\mathcal{V}_N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,7248"/>
  <p:tag name="ORIGINALWIDTH" val="305,9617"/>
  <p:tag name="LATEXADDIN" val="\documentclass{slides}\pagestyle{empty}&#10;\usepackage{color,amsmath}&#10;\renewcommand{\familydefault}{cmr}&#10;\begin{document}&#10;%\pagecolor{blue}&#10;%\color{blue}&#10;$$&#10;\textcolor{red}{\Pi_\omega}&#10;$$&#10;\end{document}&#10;"/>
  <p:tag name="IGUANATEXSIZE" val="20"/>
  <p:tag name="IGUANATEXCURSOR" val="180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,2167"/>
  <p:tag name="ORIGINALWIDTH" val="506,9366"/>
  <p:tag name="LATEXADDIN" val="\documentclass{slides}\pagestyle{empty}&#10;\usepackage{color,amsmath}&#10;\renewcommand{\familydefault}{cmr}&#10;\begin{document}&#10;%\pagecolor{blue}&#10;%\color{blue}&#10;$$&#10;\textcolor{red}{\tilde{\theta}(\omega)}&#10;$$&#10;\end{document}&#10;"/>
  <p:tag name="IGUANATEXSIZE" val="20"/>
  <p:tag name="IGUANATEXCURSOR" val="192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,4833"/>
  <p:tag name="ORIGINALWIDTH" val="567,679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 \Delta^2 \tilde{\theta} \geq $$&#10;\end{document}&#10;"/>
  <p:tag name="IGUANATEXSIZE" val="20"/>
  <p:tag name="IGUANATEXCURSOR" val="66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2164"/>
  <p:tag name="ORIGINALWIDTH" val="1085,86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theta(\rho) = \sum_i K_{i}^{\theta} &#10;\rho K_{i}^{\theta \dagger}$$&#10; \end{document}&#10;"/>
  <p:tag name="IGUANATEXSIZE" val="20"/>
  <p:tag name="IGUANATEXCURSOR" val="60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,7248"/>
  <p:tag name="ORIGINALWIDTH" val="305,9617"/>
  <p:tag name="LATEXADDIN" val="\documentclass{slides}\pagestyle{empty}&#10;\usepackage{color,amsmath}&#10;%\renewcommand{\familydefault}{cmr}&#10;\begin{document}&#10;%\pagecolor{blue}&#10;%\color{blue}&#10;$$&#10;\Pi_\omega&#10;$$&#10;\end{document}&#10;"/>
  <p:tag name="IGUANATEXSIZE" val="20"/>
  <p:tag name="IGUANATEXCURSOR" val="6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0,4499"/>
  <p:tag name="ORIGINALWIDTH" val="2620,92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eft[ 4 \min_{\tilde{{K}}_k^\theta} &#10;N \|\alpha\| + N(N-1) \|\beta\|&#10;(\|\alpha\| + \| \beta\| + 1)\right]^{-1}$$&#10; \end{document}&#10;"/>
  <p:tag name="IGUANATEXSIZE" val="20"/>
  <p:tag name="IGUANATEXCURSOR" val="56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,7131"/>
  <p:tag name="ORIGINALWIDTH" val="818,897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 = \sum_k \dot{\tilde{K}}_k^{\dagger \theta} \dot{\tilde{K}}_k^\theta&#10;$$&#10; \end{document}&#10;"/>
  <p:tag name="IGUANATEXSIZE" val="20"/>
  <p:tag name="IGUANATEXCURSOR" val="60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,7131"/>
  <p:tag name="ORIGINALWIDTH" val="816,647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 = \sum_k \dot{\tilde{{K}_k}}^{\dagger \theta} \tilde{{K}}_k^\theta&#10;$$&#10; \end{document}&#10;"/>
  <p:tag name="IGUANATEXSIZE" val="20"/>
  <p:tag name="IGUANATEXCURSOR" val="60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2164"/>
  <p:tag name="ORIGINALWIDTH" val="764,154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=\sum_i \tilde{K}_{i}^{\theta} &#10;\rho \tilde{K}_{i}^{\theta \dagger}$$&#10; \end{document}&#10;"/>
  <p:tag name="IGUANATEXSIZE" val="20"/>
  <p:tag name="IGUANATEXCURSOR" val="534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2395,20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extcolor{red}{\beta = 0\longleftrightarrow&#10; i \sum_k \dot{{K}}_k^\dagger {K}_k \in \t{span}_{\mathbb{H}}\left\{K_i^\dagger K_j, \forall_{ij}  \right\}} $&#10;&#10; \end{document}&#10;"/>
  <p:tag name="IGUANATEXSIZE" val="20"/>
  <p:tag name="IGUANATEXCURSOR" val="684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9719"/>
  <p:tag name="ORIGINALWIDTH" val="344,207"/>
  <p:tag name="LATEXADDIN" val="\documentclass{slides}\pagestyle{empty}&#10;\usepackage{color,amsmath}&#10;\renewcommand{\familydefault}{cmr}&#10;\begin{document}&#10;%\pagecolor{blue}&#10;%\color{blue}&#10;$$&#10;\textcolor{red}{\mathcal{V}_N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0,4724"/>
  <p:tag name="ORIGINALWIDTH" val="262,4672"/>
  <p:tag name="LATEXADDIN" val="\documentclass{slides}\pagestyle{empty}&#10;\usepackage{color,amsmath}&#10;\renewcommand{\familydefault}{cmr}&#10;\begin{document}&#10;%\pagecolor{blue}&#10;%\color{blue}&#10;$$&#10;\textcolor{red}{\mathcal{V}_1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,7297"/>
  <p:tag name="ORIGINALWIDTH" val="123,7346"/>
  <p:tag name="LATEXADDIN" val="\documentclass{slides}\pagestyle{empty}&#10;\usepackage{color,amsmath}&#10;\renewcommand{\familydefault}{cmr}&#10;\begin{document}&#10;%\pagecolor{blue}&#10;%\color{blue}&#10;$$&#10;\textcolor{red}{\rho}&#10;$$&#10;\end{document}&#10;"/>
  <p:tag name="IGUANATEXSIZE" val="20"/>
  <p:tag name="IGUANATEXCURSOR" val="17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,7248"/>
  <p:tag name="ORIGINALWIDTH" val="305,9617"/>
  <p:tag name="LATEXADDIN" val="\documentclass{slides}\pagestyle{empty}&#10;\usepackage{color,amsmath}&#10;\renewcommand{\familydefault}{cmr}&#10;\begin{document}&#10;%\pagecolor{blue}&#10;%\color{blue}&#10;$$&#10;\textcolor{red}{\Pi_\omega}&#10;$$&#10;\end{document}&#10;"/>
  <p:tag name="IGUANATEXSIZE" val="20"/>
  <p:tag name="IGUANATEXCURSOR" val="180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,4833"/>
  <p:tag name="ORIGINALWIDTH" val="567,679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 \Delta^2 \tilde{\theta} \geq $$&#10;\end{document}&#10;"/>
  <p:tag name="IGUANATEXSIZE" val="20"/>
  <p:tag name="IGUANATEXCURSOR" val="66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,7297"/>
  <p:tag name="ORIGINALWIDTH" val="123,7346"/>
  <p:tag name="LATEXADDIN" val="\documentclass{slides}\pagestyle{empty}&#10;\usepackage{color,amsmath}&#10;\renewcommand{\familydefault}{cmr}&#10;\begin{document}&#10;%\pagecolor{blue}&#10;%\color{blue}&#10;$$&#10;\rho&#10;$$&#10;\end{document}&#10;"/>
  <p:tag name="IGUANATEXSIZE" val="20"/>
  <p:tag name="IGUANATEXCURSOR" val="15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0,4499"/>
  <p:tag name="ORIGINALWIDTH" val="1058,11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eft[ 4 \min_{\tilde{{K}}_k^\theta, \beta=0} &#10;N \|\alpha\| )\right]^{-1}$$&#10; \end{document}&#10;"/>
  <p:tag name="IGUANATEXSIZE" val="20"/>
  <p:tag name="IGUANATEXCURSOR" val="59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,2366"/>
  <p:tag name="ORIGINALWIDTH" val="243,719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theta=$$&#10; \end{document}&#10;"/>
  <p:tag name="IGUANATEXSIZE" val="20"/>
  <p:tag name="IGUANATEXCURSOR" val="55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9,715"/>
  <p:tag name="ORIGINALWIDTH" val="908,136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 \Delta^2 \tilde{\theta} \geq  \frac{1-\eta}{\eta N}$$&#10;\end{document}&#10;"/>
  <p:tag name="IGUANATEXSIZE" val="20"/>
  <p:tag name="IGUANATEXCURSOR" val="682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52,4934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heta$&#10;\end{document}&#10;"/>
  <p:tag name="IGUANATEXSIZE" val="20"/>
  <p:tag name="IGUANATEXCURSOR" val="562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,4863"/>
  <p:tag name="ORIGINALWIDTH" val="265,4669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textcolor{red}{1-\eta}$$&#10;\end{document}&#10;"/>
  <p:tag name="IGUANATEXSIZE" val="20"/>
  <p:tag name="IGUANATEXCURSOR" val="650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,7169"/>
  <p:tag name="ORIGINALWIDTH" val="1818,523"/>
  <p:tag name="LATEXADDIN" val="\documentclass{slides}\pagestyle{empty}&#10;\usepackage{color,amsmath,amssymb}&#10;\renewcommand{\familydefault}{cmr}&#10;\begin{document}&#10;%\pagecolor{blue}&#10;%\color{blue}&#10;$$&#10;\boldsymbol{\theta} = (\theta_1,\dots,\theta_{\mathfrak{p}})&#10;$$&#10;\end{document}&#10;"/>
  <p:tag name="IGUANATEXSIZE" val="20"/>
  <p:tag name="IGUANATEXCURSOR" val="7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1337,08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^2_W \boldsymbol{\tilde{\theta}} =&#10;\t{Tr}\left(W \cdot \t{Cov}(\boldsymbol{\tilde{\theta}})   \right)$$&#10;\end{document}&#10;"/>
  <p:tag name="IGUANATEXSIZE" val="20"/>
  <p:tag name="IGUANATEXCURSOR" val="722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7,949"/>
  <p:tag name="ORIGINALWIDTH" val="1621,29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geq \frac{\mathfrak{p}^2}{4 N \min\limits_{K_k^{\boldsymbol{\theta}},\beta_x = 0}\|\sum_{x=1}^{\mathfrak{p}} w_x^{-1} \alpha_x  \|}$$&#10;\end{document}&#10;"/>
  <p:tag name="IGUANATEXSIZE" val="20"/>
  <p:tag name="IGUANATEXCURSOR" val="65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4,7206"/>
  <p:tag name="ORIGINALWIDTH" val="230,9711"/>
  <p:tag name="LATEXADDIN" val="\documentclass{slides}\pagestyle{empty}&#10;\usepackage{color,amsmath}&#10;\renewcommand{\familydefault}{cmr}&#10;\begin{document}&#10;%\pagecolor{blue}&#10;%\color{blue}&#10;$$&#10;\mathcal{E}_\theta&#10;$$&#10;\end{document}&#10;"/>
  <p:tag name="IGUANATEXSIZE" val="20"/>
  <p:tag name="IGUANATEXCURSOR" val="15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,4822"/>
  <p:tag name="ORIGINALWIDTH" val="715,410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W = w_x \boldsymbol{e}_x \boldsymbol{e}_x^T $$&#10;\end{document}&#10;"/>
  <p:tag name="IGUANATEXSIZE" val="20"/>
  <p:tag name="IGUANATEXCURSOR" val="66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2164"/>
  <p:tag name="ORIGINALWIDTH" val="1424,07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_x = \sum_k (\partial_{\theta_x} K_k^{\boldsymbol{\theta}})^\dagger &#10;(\partial_{\theta_x} K_k^{\boldsymbol{\theta}})&#10;$$&#10; \end{document}&#10;"/>
  <p:tag name="IGUANATEXSIZE" val="20"/>
  <p:tag name="IGUANATEXCURSOR" val="652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2164"/>
  <p:tag name="ORIGINALWIDTH" val="1146,60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_x = \sum_k (\partial_{\theta_x}  {K}_k^{\boldsymbol{\theta}})^{\dagger}&#10;K_k^{\boldsymbol{\theta}}&#10;$$&#10; \end{document}&#10;"/>
  <p:tag name="IGUANATEXSIZE" val="20"/>
  <p:tag name="IGUANATEXCURSOR" val="56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1,4586"/>
  <p:tag name="ORIGINALWIDTH" val="1485,56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^2 \boldsymbol{\tilde{\theta}} = \sum_x \Delta^2 \theta_x \geq \frac{1-\eta}{4\eta} \frac{\mathfrak{p}^2}{N}&#10;$$&#10;\end{document}&#10;"/>
  <p:tag name="IGUANATEXSIZE" val="20"/>
  <p:tag name="IGUANATEXCURSOR" val="740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59,2426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eta$$&#10;\end{document}&#10;"/>
  <p:tag name="IGUANATEXSIZE" val="20"/>
  <p:tag name="IGUANATEXCURSOR" val="63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59,2426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eta$$&#10;\end{document}&#10;"/>
  <p:tag name="IGUANATEXSIZE" val="20"/>
  <p:tag name="IGUANATEXCURSOR" val="63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59,2426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eta$$&#10;\end{document}&#10;"/>
  <p:tag name="IGUANATEXSIZE" val="20"/>
  <p:tag name="IGUANATEXCURSOR" val="63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1,4586"/>
  <p:tag name="ORIGINALWIDTH" val="2735,658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(\Delta^2  \boldsymbol{\tilde{\theta}})^{\t{sep}} = \sum_x \Delta^2 \theta_x \geq p \times \frac{1-\eta}{\eta} \frac{1}{N/\mathfrak{p}} = \frac{\mathfrak{p}^2(1-\eta)}{\eta N}&#10;$$&#10;\end{document}&#10;"/>
  <p:tag name="IGUANATEXSIZE" val="20"/>
  <p:tag name="IGUANATEXCURSOR" val="66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9625"/>
  <p:tag name="ORIGINALWIDTH" val="1084,36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(\Delta^2 \boldsymbol{\tilde{\theta}})^{\t{sim}} \geq \frac{1-\eta}{4\eta} \frac{\mathfrak{p}^2}{N}&#10;$$&#10;\end{document}&#10;"/>
  <p:tag name="IGUANATEXSIZE" val="20"/>
  <p:tag name="IGUANATEXCURSOR" val="676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680,16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scales as $\propto 1$&#10;\end{document}&#10;"/>
  <p:tag name="IGUANATEXSIZE" val="20"/>
  <p:tag name="IGUANATEXCURSOR" val="642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6,9704"/>
  <p:tag name="ORIGINALWIDTH" val="656,168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_{\textcolor{red}{\rho, \Pi, \tilde{\theta}}} \Delta^2 \tilde{\theta} = ?$$&#10;\end{document}&#10;"/>
  <p:tag name="IGUANATEXSIZE" val="20"/>
  <p:tag name="IGUANATEXCURSOR" val="63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,7357"/>
  <p:tag name="ORIGINALWIDTH" val="2803,899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if it scaled as $\propto \mathfrak{p}$ we could have a scaling improved&#10;\end{document}&#10;"/>
  <p:tag name="IGUANATEXSIZE" val="20"/>
  <p:tag name="IGUANATEXCURSOR" val="626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2164"/>
  <p:tag name="ORIGINALWIDTH" val="1424,07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_x = \sum_k (\partial_{\theta_x} K_k^{\boldsymbol{\theta}})^\dagger &#10;(\partial_{\theta_x} K_k^{\boldsymbol{\theta}})&#10;$$&#10; \end{document}&#10;"/>
  <p:tag name="IGUANATEXSIZE" val="20"/>
  <p:tag name="IGUANATEXCURSOR" val="652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284,964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^2_W \boldsymbol{\tilde{\theta}} $$&#10;\end{document}&#10;"/>
  <p:tag name="IGUANATEXSIZE" val="20"/>
  <p:tag name="IGUANATEXCURSOR" val="666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7,949"/>
  <p:tag name="ORIGINALWIDTH" val="1621,29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geq \frac{\mathfrak{p}^2}{4 N \min\limits_{K_k^{\boldsymbol{\theta}},\beta_x = 0}\|\sum_{x=1}^{\mathfrak{p}} w_x^{-1} \alpha_x  \|}$$&#10;\end{document}&#10;"/>
  <p:tag name="IGUANATEXSIZE" val="20"/>
  <p:tag name="IGUANATEXCURSOR" val="65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59,2426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eta$$&#10;\end{document}&#10;"/>
  <p:tag name="IGUANATEXSIZE" val="20"/>
  <p:tag name="IGUANATEXCURSOR" val="63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59,2426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eta$$&#10;\end{document}&#10;"/>
  <p:tag name="IGUANATEXSIZE" val="20"/>
  <p:tag name="IGUANATEXCURSOR" val="63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59,2426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eta$$&#10;\end{document}&#10;"/>
  <p:tag name="IGUANATEXSIZE" val="20"/>
  <p:tag name="IGUANATEXCURSOR" val="63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59,2426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eta$$&#10;\end{document}&#10;"/>
  <p:tag name="IGUANATEXSIZE" val="20"/>
  <p:tag name="IGUANATEXCURSOR" val="63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,7297"/>
  <p:tag name="ORIGINALWIDTH" val="123,7346"/>
  <p:tag name="LATEXADDIN" val="\documentclass{slides}\pagestyle{empty}&#10;\usepackage{color,amsmath}&#10;\renewcommand{\familydefault}{cmr}&#10;\begin{document}&#10;%\pagecolor{blue}&#10;%\color{blue}&#10;$$&#10;\textcolor{red}{\rho}&#10;$$&#10;\end{document}&#10;"/>
  <p:tag name="IGUANATEXSIZE" val="20"/>
  <p:tag name="IGUANATEXCURSOR" val="17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5,2194"/>
  <p:tag name="ORIGINALWIDTH" val="296,9629"/>
  <p:tag name="LATEXADDIN" val="\documentclass{slides}\pagestyle{empty}&#10;\usepackage{color,amsmath}&#10;\renewcommand{\familydefault}{cmr}&#10;\begin{document}&#10;%\pagecolor{blue}&#10;%\color{blue}&#10;$$&#10;\textcolor{black}{U_{\varphi}}&#10;$$&#10;\end{document}&#10;"/>
  <p:tag name="IGUANATEXSIZE" val="20"/>
  <p:tag name="IGUANATEXCURSOR" val="182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,7297"/>
  <p:tag name="ORIGINALWIDTH" val="123,7346"/>
  <p:tag name="LATEXADDIN" val="\documentclass{slides}\pagestyle{empty}&#10;\usepackage{color,amsmath}&#10;\renewcommand{\familydefault}{cmr}&#10;\begin{document}&#10;%\pagecolor{blue}&#10;%\color{blue}&#10;$$&#10;\textcolor{red}{\rho}&#10;$$&#10;\end{document}&#10;"/>
  <p:tag name="IGUANATEXSIZE" val="20"/>
  <p:tag name="IGUANATEXCURSOR" val="17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5,2194"/>
  <p:tag name="ORIGINALWIDTH" val="296,9629"/>
  <p:tag name="LATEXADDIN" val="\documentclass{slides}\pagestyle{empty}&#10;\usepackage{color,amsmath}&#10;\renewcommand{\familydefault}{cmr}&#10;\begin{document}&#10;%\pagecolor{blue}&#10;%\color{blue}&#10;$$&#10;\textcolor{black}{U_{\varphi}}&#10;$$&#10;\end{document}&#10;"/>
  <p:tag name="IGUANATEXSIZE" val="20"/>
  <p:tag name="IGUANATEXCURSOR" val="182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5,2194"/>
  <p:tag name="ORIGINALWIDTH" val="296,9629"/>
  <p:tag name="LATEXADDIN" val="\documentclass{slides}\pagestyle{empty}&#10;\usepackage{color,amsmath}&#10;\renewcommand{\familydefault}{cmr}&#10;\begin{document}&#10;%\pagecolor{blue}&#10;%\color{blue}&#10;$$&#10;\textcolor{black}{U_{\varphi}}&#10;$$&#10;\end{document}&#10;"/>
  <p:tag name="IGUANATEXSIZE" val="20"/>
  <p:tag name="IGUANATEXCURSOR" val="182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1,4661"/>
  <p:tag name="ORIGINALWIDTH" val="308,9613"/>
  <p:tag name="LATEXADDIN" val="\documentclass{slides}\pagestyle{empty}&#10;\usepackage{color,amsmath}&#10;\renewcommand{\familydefault}{cmr}&#10;\begin{document}&#10;%\pagecolor{blue}&#10;%\color{blue}&#10;$$&#10;\textcolor{red}{\Pi_{\tilde{\varphi}}}&#10;$$&#10;\end{document}&#10;"/>
  <p:tag name="IGUANATEXSIZE" val="20"/>
  <p:tag name="IGUANATEXCURSOR" val="190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0,4724"/>
  <p:tag name="ORIGINALWIDTH" val="262,4672"/>
  <p:tag name="LATEXADDIN" val="\documentclass{slides}\pagestyle{empty}&#10;\usepackage{color,amsmath}&#10;\renewcommand{\familydefault}{cmr}&#10;\begin{document}&#10;%\pagecolor{blue}&#10;%\color{blue}&#10;$$&#10;\textcolor{red}{\mathcal{V}_1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9719"/>
  <p:tag name="ORIGINALWIDTH" val="344,207"/>
  <p:tag name="LATEXADDIN" val="\documentclass{slides}\pagestyle{empty}&#10;\usepackage{color,amsmath}&#10;\renewcommand{\familydefault}{cmr}&#10;\begin{document}&#10;%\pagecolor{blue}&#10;%\color{blue}&#10;$$&#10;\textcolor{red}{\mathcal{V}_N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1,2224"/>
  <p:tag name="ORIGINALWIDTH" val="780,652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_{\ket{\psi}, \{V_i\},\Pi_{\tilde{\varphi}}}{\Delta^2 \tilde{\varphi}} $$&#10;\end{document}&#10;"/>
  <p:tag name="IGUANATEXSIZE" val="20"/>
  <p:tag name="IGUANATEXCURSOR" val="675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,2145"/>
  <p:tag name="ORIGINALWIDTH" val="923,1346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geq \frac{1}{N^2(\lambda_+ - \lambda_-)^2}$$&#10;\end{document}&#10;"/>
  <p:tag name="IGUANATEXSIZE" val="20"/>
  <p:tag name="IGUANATEXCURSOR" val="669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4,462"/>
  <p:tag name="ORIGINALWIDTH" val="1367,079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{\varphi}^2 \overset{n \rightarrow \infty}{\gtrsim} \frac{\pi^2}{N^2(\lambda_+ - \lambda_-)^2}$$&#10;\end{document}&#10;"/>
  <p:tag name="IGUANATEXSIZE" val="20"/>
  <p:tag name="IGUANATEXCURSOR" val="64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7,2066"/>
  <p:tag name="ORIGINALWIDTH" val="1121,1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\tilde{\boldsymbol{\varphi}}^2 ={\sum_{i=1}^p \Delta^2 \tilde{\varphi}_i} \geq \ ? $$&#10;\end{document}&#10;"/>
  <p:tag name="IGUANATEXSIZE" val="20"/>
  <p:tag name="IGUANATEXCURSOR" val="717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,7297"/>
  <p:tag name="ORIGINALWIDTH" val="123,7346"/>
  <p:tag name="LATEXADDIN" val="\documentclass{slides}\pagestyle{empty}&#10;\usepackage{color,amsmath}&#10;\renewcommand{\familydefault}{cmr}&#10;\begin{document}&#10;%\pagecolor{blue}&#10;%\color{blue}&#10;$$&#10;\textcolor{red}{\rho}&#10;$$&#10;\end{document}&#10;"/>
  <p:tag name="IGUANATEXSIZE" val="20"/>
  <p:tag name="IGUANATEXCURSOR" val="17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4,7206"/>
  <p:tag name="ORIGINALWIDTH" val="230,9711"/>
  <p:tag name="LATEXADDIN" val="\documentclass{slides}\pagestyle{empty}&#10;\usepackage{color,amsmath}&#10;\renewcommand{\familydefault}{cmr}&#10;\begin{document}&#10;%\pagecolor{blue}&#10;%\color{blue}&#10;$$&#10;\mathcal{E}_\theta&#10;$$&#10;\end{document}&#10;"/>
  <p:tag name="IGUANATEXSIZE" val="20"/>
  <p:tag name="IGUANATEXCURSOR" val="15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5,2194"/>
  <p:tag name="ORIGINALWIDTH" val="296,9629"/>
  <p:tag name="LATEXADDIN" val="\documentclass{slides}\pagestyle{empty}&#10;\usepackage{color,amsmath}&#10;\renewcommand{\familydefault}{cmr}&#10;\begin{document}&#10;%\pagecolor{blue}&#10;%\color{blue}&#10;$$&#10;\textcolor{black}{U_{\varphi}}&#10;$$&#10;\end{document}&#10;"/>
  <p:tag name="IGUANATEXSIZE" val="20"/>
  <p:tag name="IGUANATEXCURSOR" val="182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5,2194"/>
  <p:tag name="ORIGINALWIDTH" val="296,9629"/>
  <p:tag name="LATEXADDIN" val="\documentclass{slides}\pagestyle{empty}&#10;\usepackage{color,amsmath}&#10;\renewcommand{\familydefault}{cmr}&#10;\begin{document}&#10;%\pagecolor{blue}&#10;%\color{blue}&#10;$$&#10;\textcolor{black}{U_{\varphi}}&#10;$$&#10;\end{document}&#10;"/>
  <p:tag name="IGUANATEXSIZE" val="20"/>
  <p:tag name="IGUANATEXCURSOR" val="182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6,7191"/>
  <p:tag name="ORIGINALWIDTH" val="312,7109"/>
  <p:tag name="LATEXADDIN" val="\documentclass{slides}\pagestyle{empty}&#10;\usepackage{color,amsmath}&#10;\renewcommand{\familydefault}{cmr}&#10;\begin{document}&#10;%\pagecolor{blue}&#10;%\color{blue}&#10;$$&#10;\textcolor{black}{U_{\boldsymbol{\varphi}}}&#10;$$&#10;\end{document}&#10;"/>
  <p:tag name="IGUANATEXSIZE" val="20"/>
  <p:tag name="IGUANATEXCURSOR" val="19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1,4661"/>
  <p:tag name="ORIGINALWIDTH" val="308,9613"/>
  <p:tag name="LATEXADDIN" val="\documentclass{slides}\pagestyle{empty}&#10;\usepackage{color,amsmath}&#10;\renewcommand{\familydefault}{cmr}&#10;\begin{document}&#10;%\pagecolor{blue}&#10;%\color{blue}&#10;$$&#10;\textcolor{red}{\Pi_{\tilde{\varphi}}}&#10;$$&#10;\end{document}&#10;"/>
  <p:tag name="IGUANATEXSIZE" val="20"/>
  <p:tag name="IGUANATEXCURSOR" val="190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6,7191"/>
  <p:tag name="ORIGINALWIDTH" val="625,4218"/>
  <p:tag name="LATEXADDIN" val="\documentclass{slides}\pagestyle{empty}&#10;\usepackage{color,amsmath}&#10;\renewcommand{\familydefault}{cmr}&#10;\begin{document}&#10;%\pagecolor{blue}&#10;%\color{blue}&#10;$$&#10;\textcolor{black}{U_{\boldsymbol{\varphi}}} = &#10;$$&#10;\end{document}&#10;"/>
  <p:tag name="IGUANATEXSIZE" val="20"/>
  <p:tag name="IGUANATEXCURSOR" val="200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0,4724"/>
  <p:tag name="ORIGINALWIDTH" val="262,4672"/>
  <p:tag name="LATEXADDIN" val="\documentclass{slides}\pagestyle{empty}&#10;\usepackage{color,amsmath}&#10;\renewcommand{\familydefault}{cmr}&#10;\begin{document}&#10;%\pagecolor{blue}&#10;%\color{blue}&#10;$$&#10;\textcolor{red}{\mathcal{V}_1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9719"/>
  <p:tag name="ORIGINALWIDTH" val="344,207"/>
  <p:tag name="LATEXADDIN" val="\documentclass{slides}\pagestyle{empty}&#10;\usepackage{color,amsmath}&#10;\renewcommand{\familydefault}{cmr}&#10;\begin{document}&#10;%\pagecolor{blue}&#10;%\color{blue}&#10;$$&#10;\textcolor{red}{\mathcal{V}_N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7,2066"/>
  <p:tag name="ORIGINALWIDTH" val="1121,1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\tilde{\boldsymbol{\varphi}}^2 ={\sum_{i=1}^p \Delta^2 \tilde{\varphi}_i} \geq \ ? $$&#10;\end{document}&#10;"/>
  <p:tag name="IGUANATEXSIZE" val="20"/>
  <p:tag name="IGUANATEXCURSOR" val="717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,7327"/>
  <p:tag name="ORIGINALWIDTH" val="368,9539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boldsymbol{\varphi}}^2 \geq  &#10; $$&#10;\end{document}&#10;"/>
  <p:tag name="IGUANATEXSIZE" val="20"/>
  <p:tag name="IGUANATEXCURSOR" val="672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22,9472"/>
  <p:tag name="ORIGINALWIDTH" val="946,381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p \times \frac{\pi^2}{\left(\frac{N}{p}\right)^2}  = &#10;\frac{\pi p^{3}}{N^2}$$&#10;\end{document}&#10;"/>
  <p:tag name="IGUANATEXSIZE" val="20"/>
  <p:tag name="IGUANATEXCURSOR" val="676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,7248"/>
  <p:tag name="ORIGINALWIDTH" val="305,9617"/>
  <p:tag name="LATEXADDIN" val="\documentclass{slides}\pagestyle{empty}&#10;\usepackage{color,amsmath}&#10;\renewcommand{\familydefault}{cmr}&#10;\begin{document}&#10;%\pagecolor{blue}&#10;%\color{blue}&#10;$$&#10;\textcolor{red}{\Pi_\omega}&#10;$$&#10;\end{document}&#10;"/>
  <p:tag name="IGUANATEXSIZE" val="20"/>
  <p:tag name="IGUANATEXCURSOR" val="18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793,776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ket{\psi} = \alpha \ket{n,0,\dots,0} + &#10;\beta  \left(\ket{0,n,\dots,0} + \dots+ \ket{0,\dots,n, 0}+ \ket{0,\dots,0,n} \right)  $$&#10;\end{document}&#10;"/>
  <p:tag name="IGUANATEXSIZE" val="20"/>
  <p:tag name="IGUANATEXCURSOR" val="674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,4657"/>
  <p:tag name="ORIGINALWIDTH" val="872,1409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boldsymbol{\varphi}}^2 \geq &#10;\frac{1}{k} \times \frac{p^2}{4 n^2} $$&#10;\end{document}&#10;"/>
  <p:tag name="IGUANATEXSIZE" val="20"/>
  <p:tag name="IGUANATEXCURSOR" val="706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,4657"/>
  <p:tag name="ORIGINALWIDTH" val="698,1628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boldsymbol{\varphi}}^2 \geq \frac{c^2 \ p^{3}}{n^2}  $$&#10;\end{document}&#10;"/>
  <p:tag name="IGUANATEXSIZE" val="20"/>
  <p:tag name="IGUANATEXCURSOR" val="679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,48929"/>
  <p:tag name="ORIGINALWIDTH" val="431,196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c \approx 1.89 $$&#10;\end{document}&#10;"/>
  <p:tag name="IGUANATEXSIZE" val="20"/>
  <p:tag name="IGUANATEXCURSOR" val="63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865,3918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^2 \tilde{\boldsymbol{\varphi}} \geq {\t{Tr}(\boldsymbol{F}^{-1})} $$&#10;\end{document}&#10;"/>
  <p:tag name="IGUANATEXSIZE" val="20"/>
  <p:tag name="IGUANATEXCURSOR" val="670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,4657"/>
  <p:tag name="ORIGINALWIDTH" val="332,958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approx \frac{p^2}{4n^2} $$&#10;\end{document}&#10;"/>
  <p:tag name="IGUANATEXSIZE" val="20"/>
  <p:tag name="IGUANATEXCURSOR" val="65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40,982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ket{\psi}$$&#10;\end{document}&#10;"/>
  <p:tag name="IGUANATEXSIZE" val="20"/>
  <p:tag name="IGUANATEXCURSOR" val="636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,2167"/>
  <p:tag name="ORIGINALWIDTH" val="506,9366"/>
  <p:tag name="LATEXADDIN" val="\documentclass{slides}\pagestyle{empty}&#10;\usepackage{color,amsmath}&#10;\renewcommand{\familydefault}{cmr}&#10;\begin{document}&#10;%\pagecolor{blue}&#10;%\color{blue}&#10;$$&#10;\textcolor{red}{\tilde{\theta}(\omega)}&#10;$$&#10;\end{document}&#10;"/>
  <p:tag name="IGUANATEXSIZE" val="20"/>
  <p:tag name="IGUANATEXCURSOR" val="19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10483</TotalTime>
  <Words>766</Words>
  <Application>Microsoft Office PowerPoint</Application>
  <PresentationFormat>Pokaz na ekranie (4:3)</PresentationFormat>
  <Paragraphs>104</Paragraphs>
  <Slides>18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18</vt:i4>
      </vt:variant>
    </vt:vector>
  </HeadingPairs>
  <TitlesOfParts>
    <vt:vector size="29" baseType="lpstr">
      <vt:lpstr>Arial</vt:lpstr>
      <vt:lpstr>Calibri</vt:lpstr>
      <vt:lpstr>Lucida Sans Unicode</vt:lpstr>
      <vt:lpstr>Times</vt:lpstr>
      <vt:lpstr>Times New Roman</vt:lpstr>
      <vt:lpstr>Verdana</vt:lpstr>
      <vt:lpstr>Wingdings 2</vt:lpstr>
      <vt:lpstr>Wingdings 3</vt:lpstr>
      <vt:lpstr>Concourse</vt:lpstr>
      <vt:lpstr>Motyw pakietu Office</vt:lpstr>
      <vt:lpstr>1_Motyw pakietu Office</vt:lpstr>
      <vt:lpstr>Fundamental Limits in Mutiparameter Quantum Metrology</vt:lpstr>
      <vt:lpstr>A basic quantum metrology problem</vt:lpstr>
      <vt:lpstr>A basic quantum metrology problem</vt:lpstr>
      <vt:lpstr>Optimal adaptive protocol involving N uses of a channel</vt:lpstr>
      <vt:lpstr>Optimal adaptive protocol involving N uses of a channel</vt:lpstr>
      <vt:lpstr>Single parameter noisy case  saturable bounds using quantum Fisher information approach</vt:lpstr>
      <vt:lpstr>Asymptotic constant factor quantum improvement – Heisenberg scaling lost</vt:lpstr>
      <vt:lpstr>Squeezed light  enhanced gravitational wave detectors</vt:lpstr>
      <vt:lpstr>Multiparameter issues!</vt:lpstr>
      <vt:lpstr>Multiparameter issues!</vt:lpstr>
      <vt:lpstr>Fundamental multiparameter bound in generic noisy metrology</vt:lpstr>
      <vt:lpstr>Simultanous vs. Separate estimation</vt:lpstr>
      <vt:lpstr>Noiseless metrology The true Heisenberg limit</vt:lpstr>
      <vt:lpstr>Single parameter noiseless case</vt:lpstr>
      <vt:lpstr>Multiple phases noiseless interferometry</vt:lpstr>
      <vt:lpstr>Multiple phases noiseless interferometry</vt:lpstr>
      <vt:lpstr>Multiple phases noiseless interferometry simultaneous vs separate strategies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Komputery kwantowe</dc:title>
  <dc:creator>Rafal</dc:creator>
  <cp:lastModifiedBy>Konto Microsoft</cp:lastModifiedBy>
  <cp:revision>932</cp:revision>
  <dcterms:created xsi:type="dcterms:W3CDTF">2015-09-10T09:53:21Z</dcterms:created>
  <dcterms:modified xsi:type="dcterms:W3CDTF">2022-05-26T20:43:11Z</dcterms:modified>
</cp:coreProperties>
</file>