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76" r:id="rId8"/>
    <p:sldId id="257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77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078" autoAdjust="0"/>
  </p:normalViewPr>
  <p:slideViewPr>
    <p:cSldViewPr>
      <p:cViewPr>
        <p:scale>
          <a:sx n="66" d="100"/>
          <a:sy n="66" d="100"/>
        </p:scale>
        <p:origin x="-61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DD89-0188-4E33-9517-CC592F464465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528E-0D17-430D-AA3E-94700C82F1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10^15 operacji na </a:t>
            </a:r>
            <a:r>
              <a:rPr lang="pl-PL" dirty="0" err="1" smtClean="0"/>
              <a:t>sekunde</a:t>
            </a:r>
            <a:r>
              <a:rPr lang="pl-PL" dirty="0" smtClean="0"/>
              <a:t>, </a:t>
            </a:r>
            <a:r>
              <a:rPr lang="pl-PL" baseline="0" dirty="0" smtClean="0"/>
              <a:t> liczba 600 </a:t>
            </a:r>
            <a:r>
              <a:rPr lang="pl-PL" baseline="0" dirty="0" err="1" smtClean="0"/>
              <a:t>cyforwa</a:t>
            </a:r>
            <a:r>
              <a:rPr lang="pl-PL" baseline="0" dirty="0" smtClean="0"/>
              <a:t> 10^21 s,  </a:t>
            </a:r>
            <a:r>
              <a:rPr lang="pl-PL" baseline="0" dirty="0" err="1" smtClean="0"/>
              <a:t>wszechswiat</a:t>
            </a:r>
            <a:r>
              <a:rPr lang="pl-PL" baseline="0" dirty="0" smtClean="0"/>
              <a:t> 10^18 s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Teoria</a:t>
            </a:r>
            <a:r>
              <a:rPr lang="pl-PL" baseline="0" dirty="0" smtClean="0"/>
              <a:t> obliczeń dział matematyki, </a:t>
            </a:r>
          </a:p>
          <a:p>
            <a:r>
              <a:rPr lang="pl-PL" baseline="0" dirty="0" smtClean="0"/>
              <a:t>Obecne komputery </a:t>
            </a:r>
            <a:r>
              <a:rPr lang="pl-PL" baseline="0" dirty="0" err="1" smtClean="0"/>
              <a:t>wydzialeją</a:t>
            </a:r>
            <a:r>
              <a:rPr lang="pl-PL" baseline="0" dirty="0" smtClean="0"/>
              <a:t> co najmniej 10^(4) </a:t>
            </a:r>
            <a:r>
              <a:rPr lang="pl-PL" baseline="0" dirty="0" err="1" smtClean="0"/>
              <a:t>kT</a:t>
            </a:r>
            <a:r>
              <a:rPr lang="pl-PL" baseline="0" dirty="0" smtClean="0"/>
              <a:t> na elementarne obliczenie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Teoria</a:t>
            </a:r>
            <a:r>
              <a:rPr lang="pl-PL" baseline="0" dirty="0" smtClean="0"/>
              <a:t> obliczeń dział matematyki, </a:t>
            </a:r>
          </a:p>
          <a:p>
            <a:r>
              <a:rPr lang="pl-PL" baseline="0" dirty="0" smtClean="0"/>
              <a:t>Obecne komputery </a:t>
            </a:r>
            <a:r>
              <a:rPr lang="pl-PL" baseline="0" dirty="0" err="1" smtClean="0"/>
              <a:t>wydzialeją</a:t>
            </a:r>
            <a:r>
              <a:rPr lang="pl-PL" baseline="0" smtClean="0"/>
              <a:t> co najmniej 10</a:t>
            </a:r>
            <a:r>
              <a:rPr lang="pl-PL" baseline="0" dirty="0" smtClean="0"/>
              <a:t>^(4) </a:t>
            </a:r>
            <a:r>
              <a:rPr lang="pl-PL" baseline="0" dirty="0" err="1" smtClean="0"/>
              <a:t>kT</a:t>
            </a:r>
            <a:r>
              <a:rPr lang="pl-PL" baseline="0" dirty="0" smtClean="0"/>
              <a:t> na elementarne obliczenie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Są jeszcze kropki kwantowe </a:t>
            </a:r>
            <a:r>
              <a:rPr lang="pl-PL" dirty="0" err="1" smtClean="0"/>
              <a:t>itp</a:t>
            </a:r>
            <a:r>
              <a:rPr lang="pl-PL" dirty="0" smtClean="0"/>
              <a:t>….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528E-0D17-430D-AA3E-94700C82F10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9/25/2015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7.xml"/><Relationship Id="rId7" Type="http://schemas.openxmlformats.org/officeDocument/2006/relationships/image" Target="../media/image1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tags" Target="../tags/tag8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1.xml"/><Relationship Id="rId7" Type="http://schemas.openxmlformats.org/officeDocument/2006/relationships/image" Target="../media/image1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2.png"/><Relationship Id="rId4" Type="http://schemas.openxmlformats.org/officeDocument/2006/relationships/tags" Target="../tags/tag12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5.xml"/><Relationship Id="rId7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4" Type="http://schemas.openxmlformats.org/officeDocument/2006/relationships/tags" Target="../tags/tag16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9.xml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8.png"/><Relationship Id="rId5" Type="http://schemas.openxmlformats.org/officeDocument/2006/relationships/tags" Target="../tags/tag21.xml"/><Relationship Id="rId10" Type="http://schemas.openxmlformats.org/officeDocument/2006/relationships/image" Target="../media/image27.png"/><Relationship Id="rId4" Type="http://schemas.openxmlformats.org/officeDocument/2006/relationships/tags" Target="../tags/tag20.xm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34.png"/><Relationship Id="rId2" Type="http://schemas.openxmlformats.org/officeDocument/2006/relationships/tags" Target="../tags/tag2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image" Target="../media/image32.png"/><Relationship Id="rId10" Type="http://schemas.openxmlformats.org/officeDocument/2006/relationships/tags" Target="../tags/tag31.xml"/><Relationship Id="rId19" Type="http://schemas.openxmlformats.org/officeDocument/2006/relationships/image" Target="../media/image36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-734262"/>
            <a:ext cx="7772400" cy="1829761"/>
          </a:xfrm>
        </p:spPr>
        <p:txBody>
          <a:bodyPr/>
          <a:lstStyle/>
          <a:p>
            <a:r>
              <a:rPr lang="pl-PL" dirty="0" smtClean="0"/>
              <a:t>Komputery kwantowe	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7772400" cy="1199704"/>
          </a:xfrm>
        </p:spPr>
        <p:txBody>
          <a:bodyPr/>
          <a:lstStyle/>
          <a:p>
            <a:r>
              <a:rPr lang="pl-PL" dirty="0" smtClean="0"/>
              <a:t>Od Feynmana do </a:t>
            </a:r>
            <a:r>
              <a:rPr lang="pl-PL" dirty="0" err="1" smtClean="0"/>
              <a:t>Google’a</a:t>
            </a:r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3388295" y="6431865"/>
            <a:ext cx="5743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Rafał </a:t>
            </a:r>
            <a:r>
              <a:rPr lang="pl-PL" dirty="0" err="1" smtClean="0"/>
              <a:t>Demkowicz-Dobrzański</a:t>
            </a:r>
            <a:r>
              <a:rPr lang="pl-PL" dirty="0" smtClean="0"/>
              <a:t>,, Wydział Fizyki UW</a:t>
            </a:r>
            <a:endParaRPr lang="en-US" dirty="0"/>
          </a:p>
        </p:txBody>
      </p:sp>
      <p:pic>
        <p:nvPicPr>
          <p:cNvPr id="5122" name="Picture 2" descr="quantum computing c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04864"/>
            <a:ext cx="2376264" cy="2138638"/>
          </a:xfrm>
          <a:prstGeom prst="rect">
            <a:avLst/>
          </a:prstGeom>
          <a:noFill/>
        </p:spPr>
      </p:pic>
      <p:pic>
        <p:nvPicPr>
          <p:cNvPr id="5124" name="Picture 4" descr="Znalezione obrazy dla zapytania feynman quote quantum compu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04864"/>
            <a:ext cx="3403282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Fizyczne Bity</a:t>
            </a:r>
            <a:endParaRPr lang="en-US" dirty="0"/>
          </a:p>
        </p:txBody>
      </p:sp>
      <p:sp>
        <p:nvSpPr>
          <p:cNvPr id="1026" name="AutoShape 2" descr="Znalezione obrazy dla zapytania atom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Znalezione obrazy dla zapytania atom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upa 17"/>
          <p:cNvGrpSpPr/>
          <p:nvPr/>
        </p:nvGrpSpPr>
        <p:grpSpPr>
          <a:xfrm>
            <a:off x="827584" y="1412776"/>
            <a:ext cx="3456384" cy="3526651"/>
            <a:chOff x="827584" y="1412776"/>
            <a:chExt cx="3456384" cy="3526651"/>
          </a:xfrm>
        </p:grpSpPr>
        <p:grpSp>
          <p:nvGrpSpPr>
            <p:cNvPr id="17" name="Grupa 16"/>
            <p:cNvGrpSpPr/>
            <p:nvPr/>
          </p:nvGrpSpPr>
          <p:grpSpPr>
            <a:xfrm>
              <a:off x="1115616" y="1772816"/>
              <a:ext cx="2736304" cy="2448272"/>
              <a:chOff x="611560" y="1340768"/>
              <a:chExt cx="2736304" cy="2448272"/>
            </a:xfrm>
          </p:grpSpPr>
          <p:pic>
            <p:nvPicPr>
              <p:cNvPr id="27650" name="Picture 2" descr="http://cdn.phys.org/newman/csz/news/800/2015/multilayerma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5453" r="39276" b="15479"/>
              <a:stretch>
                <a:fillRect/>
              </a:stretch>
            </p:blipFill>
            <p:spPr bwMode="auto">
              <a:xfrm>
                <a:off x="611560" y="1340768"/>
                <a:ext cx="2531090" cy="2358817"/>
              </a:xfrm>
              <a:prstGeom prst="rect">
                <a:avLst/>
              </a:prstGeom>
              <a:noFill/>
            </p:spPr>
          </p:pic>
          <p:sp>
            <p:nvSpPr>
              <p:cNvPr id="15" name="Prostokąt 14"/>
              <p:cNvSpPr/>
              <p:nvPr/>
            </p:nvSpPr>
            <p:spPr>
              <a:xfrm>
                <a:off x="2411760" y="2420888"/>
                <a:ext cx="792088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Prostokąt 15"/>
              <p:cNvSpPr/>
              <p:nvPr/>
            </p:nvSpPr>
            <p:spPr>
              <a:xfrm>
                <a:off x="2987824" y="3501008"/>
                <a:ext cx="360040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pole tekstowe 18"/>
            <p:cNvSpPr txBox="1"/>
            <p:nvPr/>
          </p:nvSpPr>
          <p:spPr>
            <a:xfrm>
              <a:off x="1043608" y="4293096"/>
              <a:ext cx="3240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kierunek namagnesowania ok. 1mln atomów </a:t>
              </a:r>
              <a:endParaRPr lang="en-US" dirty="0"/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827584" y="1412776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bit w dysku twardym</a:t>
              </a:r>
              <a:endParaRPr lang="en-US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4644008" y="1412776"/>
            <a:ext cx="3354438" cy="3526651"/>
            <a:chOff x="4644008" y="1412776"/>
            <a:chExt cx="3354438" cy="3526651"/>
          </a:xfrm>
        </p:grpSpPr>
        <p:sp>
          <p:nvSpPr>
            <p:cNvPr id="21" name="pole tekstowe 20"/>
            <p:cNvSpPr txBox="1"/>
            <p:nvPr/>
          </p:nvSpPr>
          <p:spPr>
            <a:xfrm>
              <a:off x="4644008" y="1412776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bit w pamięci </a:t>
              </a:r>
              <a:r>
                <a:rPr lang="pl-PL" dirty="0" err="1" smtClean="0"/>
                <a:t>Flash</a:t>
              </a:r>
              <a:endParaRPr lang="en-US" dirty="0"/>
            </a:p>
          </p:txBody>
        </p:sp>
        <p:pic>
          <p:nvPicPr>
            <p:cNvPr id="27652" name="Picture 4" descr="SSD Drive Best Dedicated Host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1988840"/>
              <a:ext cx="1705452" cy="1296144"/>
            </a:xfrm>
            <a:prstGeom prst="rect">
              <a:avLst/>
            </a:prstGeom>
            <a:noFill/>
          </p:spPr>
        </p:pic>
        <p:pic>
          <p:nvPicPr>
            <p:cNvPr id="27654" name="Picture 6" descr="Floating gate transisto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6016" y="3356992"/>
              <a:ext cx="3282430" cy="721918"/>
            </a:xfrm>
            <a:prstGeom prst="rect">
              <a:avLst/>
            </a:prstGeom>
            <a:noFill/>
          </p:spPr>
        </p:pic>
        <p:sp>
          <p:nvSpPr>
            <p:cNvPr id="23" name="Prostokąt 22"/>
            <p:cNvSpPr/>
            <p:nvPr/>
          </p:nvSpPr>
          <p:spPr>
            <a:xfrm>
              <a:off x="4752528" y="4293096"/>
              <a:ext cx="28803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dirty="0" smtClean="0"/>
                <a:t>tranzystor zbudowany z ok. 1 mln atomów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pl-PL" dirty="0" smtClean="0"/>
              <a:t>Prawo </a:t>
            </a:r>
            <a:r>
              <a:rPr lang="pl-PL" dirty="0" err="1" smtClean="0"/>
              <a:t>Moore’a</a:t>
            </a:r>
            <a:endParaRPr lang="en-US" dirty="0"/>
          </a:p>
        </p:txBody>
      </p:sp>
      <p:pic>
        <p:nvPicPr>
          <p:cNvPr id="28676" name="Picture 4" descr="http://www.nature.com/nature/journal/v479/n7373/images_article/nature10676-f3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6682754" cy="3096344"/>
          </a:xfrm>
          <a:prstGeom prst="rect">
            <a:avLst/>
          </a:prstGeom>
          <a:noFill/>
        </p:spPr>
      </p:pic>
      <p:grpSp>
        <p:nvGrpSpPr>
          <p:cNvPr id="15" name="Grupa 14"/>
          <p:cNvGrpSpPr/>
          <p:nvPr/>
        </p:nvGrpSpPr>
        <p:grpSpPr>
          <a:xfrm>
            <a:off x="2411760" y="3429000"/>
            <a:ext cx="6732240" cy="1809492"/>
            <a:chOff x="2411760" y="3429000"/>
            <a:chExt cx="6732240" cy="1809492"/>
          </a:xfrm>
        </p:grpSpPr>
        <p:cxnSp>
          <p:nvCxnSpPr>
            <p:cNvPr id="7" name="Łącznik prosty 6"/>
            <p:cNvCxnSpPr/>
            <p:nvPr/>
          </p:nvCxnSpPr>
          <p:spPr>
            <a:xfrm>
              <a:off x="6012160" y="3573016"/>
              <a:ext cx="2808312" cy="14401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8"/>
            <p:cNvCxnSpPr/>
            <p:nvPr/>
          </p:nvCxnSpPr>
          <p:spPr>
            <a:xfrm>
              <a:off x="6372200" y="5013176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pole tekstowe 9"/>
            <p:cNvSpPr txBox="1"/>
            <p:nvPr/>
          </p:nvSpPr>
          <p:spPr>
            <a:xfrm>
              <a:off x="2411760" y="4869160"/>
              <a:ext cx="40463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rozmiar tranzystora = jeden atom</a:t>
              </a:r>
              <a:endParaRPr lang="en-US" dirty="0"/>
            </a:p>
          </p:txBody>
        </p:sp>
        <p:cxnSp>
          <p:nvCxnSpPr>
            <p:cNvPr id="11" name="Łącznik prosty 10"/>
            <p:cNvCxnSpPr/>
            <p:nvPr/>
          </p:nvCxnSpPr>
          <p:spPr>
            <a:xfrm flipV="1">
              <a:off x="8701336" y="3976886"/>
              <a:ext cx="0" cy="72008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Prostokąt 12"/>
            <p:cNvSpPr/>
            <p:nvPr/>
          </p:nvSpPr>
          <p:spPr>
            <a:xfrm>
              <a:off x="8296217" y="3429000"/>
              <a:ext cx="8477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600" dirty="0" smtClean="0"/>
                <a:t>2035-2040</a:t>
              </a:r>
              <a:endParaRPr lang="en-US" sz="1600" dirty="0"/>
            </a:p>
          </p:txBody>
        </p:sp>
        <p:cxnSp>
          <p:nvCxnSpPr>
            <p:cNvPr id="14" name="Łącznik prosty 13"/>
            <p:cNvCxnSpPr/>
            <p:nvPr/>
          </p:nvCxnSpPr>
          <p:spPr>
            <a:xfrm>
              <a:off x="6404502" y="3974573"/>
              <a:ext cx="2354306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7"/>
            <p:cNvCxnSpPr/>
            <p:nvPr/>
          </p:nvCxnSpPr>
          <p:spPr>
            <a:xfrm>
              <a:off x="6430605" y="3961122"/>
              <a:ext cx="0" cy="108012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Elipsa 25"/>
            <p:cNvSpPr/>
            <p:nvPr/>
          </p:nvSpPr>
          <p:spPr>
            <a:xfrm>
              <a:off x="8676456" y="4941168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Łącznik prosty 27"/>
            <p:cNvCxnSpPr/>
            <p:nvPr/>
          </p:nvCxnSpPr>
          <p:spPr>
            <a:xfrm>
              <a:off x="6516216" y="5013176"/>
              <a:ext cx="208823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28"/>
            <p:cNvCxnSpPr/>
            <p:nvPr/>
          </p:nvCxnSpPr>
          <p:spPr>
            <a:xfrm flipV="1">
              <a:off x="8710861" y="4021857"/>
              <a:ext cx="0" cy="86409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Qubit</a:t>
            </a:r>
            <a:endParaRPr lang="en-US" dirty="0"/>
          </a:p>
        </p:txBody>
      </p:sp>
      <p:sp>
        <p:nvSpPr>
          <p:cNvPr id="4" name="Line 1661"/>
          <p:cNvSpPr>
            <a:spLocks noChangeShapeType="1"/>
          </p:cNvSpPr>
          <p:nvPr/>
        </p:nvSpPr>
        <p:spPr bwMode="auto">
          <a:xfrm>
            <a:off x="5759624" y="2132856"/>
            <a:ext cx="20826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662"/>
          <p:cNvSpPr>
            <a:spLocks noChangeShapeType="1"/>
          </p:cNvSpPr>
          <p:nvPr/>
        </p:nvSpPr>
        <p:spPr bwMode="auto">
          <a:xfrm>
            <a:off x="5759624" y="3776449"/>
            <a:ext cx="20826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666"/>
          <p:cNvSpPr>
            <a:spLocks noChangeShapeType="1"/>
          </p:cNvSpPr>
          <p:nvPr/>
        </p:nvSpPr>
        <p:spPr bwMode="auto">
          <a:xfrm flipV="1">
            <a:off x="6851823" y="2179341"/>
            <a:ext cx="0" cy="451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667"/>
          <p:cNvSpPr>
            <a:spLocks noChangeShapeType="1"/>
          </p:cNvSpPr>
          <p:nvPr/>
        </p:nvSpPr>
        <p:spPr bwMode="auto">
          <a:xfrm flipV="1">
            <a:off x="6845040" y="3285031"/>
            <a:ext cx="0" cy="451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Obraz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2095" y="3547340"/>
            <a:ext cx="486372" cy="441313"/>
          </a:xfrm>
          <a:prstGeom prst="rect">
            <a:avLst/>
          </a:prstGeom>
          <a:noFill/>
          <a:ln/>
          <a:effectLst/>
        </p:spPr>
      </p:pic>
      <p:pic>
        <p:nvPicPr>
          <p:cNvPr id="22" name="Obraz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85663" y="1956875"/>
            <a:ext cx="486372" cy="441313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704147" y="2820971"/>
            <a:ext cx="251840" cy="251840"/>
          </a:xfrm>
          <a:prstGeom prst="rect">
            <a:avLst/>
          </a:prstGeom>
          <a:noFill/>
          <a:ln/>
          <a:effectLst/>
        </p:spPr>
      </p:pic>
      <p:sp>
        <p:nvSpPr>
          <p:cNvPr id="1026" name="AutoShape 2" descr="Znalezione obrazy dla zapytania atom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Znalezione obrazy dla zapytania atom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dziedzictwo.org.pl/admin/ckeditor/filemanager/elfinder/files/Gimnazjum%20w%20Czechowicach-Dziedzicach/orbital-model-at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196752"/>
            <a:ext cx="4676775" cy="3743325"/>
          </a:xfrm>
          <a:prstGeom prst="rect">
            <a:avLst/>
          </a:prstGeom>
          <a:noFill/>
        </p:spPr>
      </p:pic>
      <p:sp>
        <p:nvSpPr>
          <p:cNvPr id="18" name="Elipsa 17"/>
          <p:cNvSpPr/>
          <p:nvPr/>
        </p:nvSpPr>
        <p:spPr>
          <a:xfrm>
            <a:off x="6660232" y="1916832"/>
            <a:ext cx="360040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Obraz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779689" y="5085184"/>
            <a:ext cx="1812080" cy="4414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Qubit</a:t>
            </a:r>
            <a:endParaRPr lang="en-US" dirty="0"/>
          </a:p>
        </p:txBody>
      </p:sp>
      <p:sp>
        <p:nvSpPr>
          <p:cNvPr id="4" name="Line 1661"/>
          <p:cNvSpPr>
            <a:spLocks noChangeShapeType="1"/>
          </p:cNvSpPr>
          <p:nvPr/>
        </p:nvSpPr>
        <p:spPr bwMode="auto">
          <a:xfrm>
            <a:off x="5759624" y="2132856"/>
            <a:ext cx="20826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662"/>
          <p:cNvSpPr>
            <a:spLocks noChangeShapeType="1"/>
          </p:cNvSpPr>
          <p:nvPr/>
        </p:nvSpPr>
        <p:spPr bwMode="auto">
          <a:xfrm>
            <a:off x="5759624" y="3776449"/>
            <a:ext cx="20826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666"/>
          <p:cNvSpPr>
            <a:spLocks noChangeShapeType="1"/>
          </p:cNvSpPr>
          <p:nvPr/>
        </p:nvSpPr>
        <p:spPr bwMode="auto">
          <a:xfrm flipV="1">
            <a:off x="6851823" y="2179341"/>
            <a:ext cx="0" cy="451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667"/>
          <p:cNvSpPr>
            <a:spLocks noChangeShapeType="1"/>
          </p:cNvSpPr>
          <p:nvPr/>
        </p:nvSpPr>
        <p:spPr bwMode="auto">
          <a:xfrm flipV="1">
            <a:off x="6845040" y="3285031"/>
            <a:ext cx="0" cy="451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" name="Obraz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2095" y="3547340"/>
            <a:ext cx="486372" cy="441313"/>
          </a:xfrm>
          <a:prstGeom prst="rect">
            <a:avLst/>
          </a:prstGeom>
          <a:noFill/>
          <a:ln/>
          <a:effectLst/>
        </p:spPr>
      </p:pic>
      <p:pic>
        <p:nvPicPr>
          <p:cNvPr id="16" name="Obraz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85663" y="1956875"/>
            <a:ext cx="486372" cy="441313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704147" y="2820971"/>
            <a:ext cx="251840" cy="251840"/>
          </a:xfrm>
          <a:prstGeom prst="rect">
            <a:avLst/>
          </a:prstGeom>
          <a:noFill/>
          <a:ln/>
          <a:effectLst/>
        </p:spPr>
      </p:pic>
      <p:sp>
        <p:nvSpPr>
          <p:cNvPr id="1026" name="AutoShape 2" descr="Znalezione obrazy dla zapytania atom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Znalezione obrazy dla zapytania atom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dziedzictwo.org.pl/admin/ckeditor/filemanager/elfinder/files/Gimnazjum%20w%20Czechowicach-Dziedzicach/orbital-model-at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196752"/>
            <a:ext cx="4676775" cy="3743325"/>
          </a:xfrm>
          <a:prstGeom prst="rect">
            <a:avLst/>
          </a:prstGeom>
          <a:noFill/>
        </p:spPr>
      </p:pic>
      <p:sp>
        <p:nvSpPr>
          <p:cNvPr id="18" name="Elipsa 17"/>
          <p:cNvSpPr/>
          <p:nvPr/>
        </p:nvSpPr>
        <p:spPr>
          <a:xfrm>
            <a:off x="6660232" y="3573016"/>
            <a:ext cx="360040" cy="36004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az 1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779466" y="5085184"/>
            <a:ext cx="1812525" cy="4415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Qubit</a:t>
            </a:r>
            <a:endParaRPr lang="en-US" dirty="0"/>
          </a:p>
        </p:txBody>
      </p:sp>
      <p:sp>
        <p:nvSpPr>
          <p:cNvPr id="4" name="Line 1661"/>
          <p:cNvSpPr>
            <a:spLocks noChangeShapeType="1"/>
          </p:cNvSpPr>
          <p:nvPr/>
        </p:nvSpPr>
        <p:spPr bwMode="auto">
          <a:xfrm>
            <a:off x="5759624" y="2132856"/>
            <a:ext cx="20826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662"/>
          <p:cNvSpPr>
            <a:spLocks noChangeShapeType="1"/>
          </p:cNvSpPr>
          <p:nvPr/>
        </p:nvSpPr>
        <p:spPr bwMode="auto">
          <a:xfrm>
            <a:off x="5759624" y="3776449"/>
            <a:ext cx="20826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666"/>
          <p:cNvSpPr>
            <a:spLocks noChangeShapeType="1"/>
          </p:cNvSpPr>
          <p:nvPr/>
        </p:nvSpPr>
        <p:spPr bwMode="auto">
          <a:xfrm flipV="1">
            <a:off x="6851823" y="2179341"/>
            <a:ext cx="0" cy="451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667"/>
          <p:cNvSpPr>
            <a:spLocks noChangeShapeType="1"/>
          </p:cNvSpPr>
          <p:nvPr/>
        </p:nvSpPr>
        <p:spPr bwMode="auto">
          <a:xfrm flipV="1">
            <a:off x="6845040" y="3285031"/>
            <a:ext cx="0" cy="451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3" name="Obraz 2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2095" y="3547340"/>
            <a:ext cx="486372" cy="441313"/>
          </a:xfrm>
          <a:prstGeom prst="rect">
            <a:avLst/>
          </a:prstGeom>
          <a:noFill/>
          <a:ln/>
          <a:effectLst/>
        </p:spPr>
      </p:pic>
      <p:pic>
        <p:nvPicPr>
          <p:cNvPr id="22" name="Obraz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85663" y="1956875"/>
            <a:ext cx="486372" cy="441313"/>
          </a:xfrm>
          <a:prstGeom prst="rect">
            <a:avLst/>
          </a:prstGeom>
          <a:noFill/>
          <a:ln/>
          <a:effectLst/>
        </p:spPr>
      </p:pic>
      <p:pic>
        <p:nvPicPr>
          <p:cNvPr id="14" name="Obraz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704147" y="2820971"/>
            <a:ext cx="251840" cy="251840"/>
          </a:xfrm>
          <a:prstGeom prst="rect">
            <a:avLst/>
          </a:prstGeom>
          <a:noFill/>
          <a:ln/>
          <a:effectLst/>
        </p:spPr>
      </p:pic>
      <p:sp>
        <p:nvSpPr>
          <p:cNvPr id="1026" name="AutoShape 2" descr="Znalezione obrazy dla zapytania atom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Znalezione obrazy dla zapytania atom 3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dziedzictwo.org.pl/admin/ckeditor/filemanager/elfinder/files/Gimnazjum%20w%20Czechowicach-Dziedzicach/orbital-model-at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196752"/>
            <a:ext cx="4676775" cy="3743325"/>
          </a:xfrm>
          <a:prstGeom prst="rect">
            <a:avLst/>
          </a:prstGeom>
          <a:noFill/>
        </p:spPr>
      </p:pic>
      <p:sp>
        <p:nvSpPr>
          <p:cNvPr id="18" name="Elipsa 17"/>
          <p:cNvSpPr/>
          <p:nvPr/>
        </p:nvSpPr>
        <p:spPr>
          <a:xfrm>
            <a:off x="6660232" y="3573016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Obraz 1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160997" y="5013176"/>
            <a:ext cx="3050354" cy="441639"/>
          </a:xfrm>
          <a:prstGeom prst="rect">
            <a:avLst/>
          </a:prstGeom>
          <a:noFill/>
          <a:ln/>
          <a:effectLst/>
        </p:spPr>
      </p:pic>
      <p:sp>
        <p:nvSpPr>
          <p:cNvPr id="16" name="Elipsa 15"/>
          <p:cNvSpPr/>
          <p:nvPr/>
        </p:nvSpPr>
        <p:spPr>
          <a:xfrm>
            <a:off x="6660232" y="1988840"/>
            <a:ext cx="360040" cy="360040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Łącznik prosty ze strzałką 19"/>
          <p:cNvCxnSpPr/>
          <p:nvPr/>
        </p:nvCxnSpPr>
        <p:spPr>
          <a:xfrm flipV="1">
            <a:off x="5364088" y="5589240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3635896" y="5949280"/>
            <a:ext cx="3751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kwantowa superpozycja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Kwantowe zrównoleglenie obliczeń</a:t>
            </a:r>
            <a:endParaRPr lang="en-US" dirty="0"/>
          </a:p>
        </p:txBody>
      </p:sp>
      <p:pic>
        <p:nvPicPr>
          <p:cNvPr id="29698" name="Picture 2" descr="http://www.frontiersin.org/files/Articles/82510/fphy-02-00044-HTML/image_m/fphy-02-00044-g001.jpg"/>
          <p:cNvPicPr>
            <a:picLocks noChangeAspect="1" noChangeArrowheads="1"/>
          </p:cNvPicPr>
          <p:nvPr/>
        </p:nvPicPr>
        <p:blipFill>
          <a:blip r:embed="rId7" cstate="print"/>
          <a:srcRect l="4411" r="17643"/>
          <a:stretch>
            <a:fillRect/>
          </a:stretch>
        </p:blipFill>
        <p:spPr bwMode="auto">
          <a:xfrm>
            <a:off x="1784253" y="1556792"/>
            <a:ext cx="5456807" cy="2371726"/>
          </a:xfrm>
          <a:prstGeom prst="rect">
            <a:avLst/>
          </a:prstGeom>
          <a:noFill/>
        </p:spPr>
      </p:pic>
      <p:pic>
        <p:nvPicPr>
          <p:cNvPr id="6" name="Obraz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971243" y="2420889"/>
            <a:ext cx="457202" cy="380621"/>
          </a:xfrm>
          <a:prstGeom prst="rect">
            <a:avLst/>
          </a:prstGeom>
          <a:noFill/>
          <a:ln/>
          <a:effectLst/>
        </p:spPr>
      </p:pic>
      <p:grpSp>
        <p:nvGrpSpPr>
          <p:cNvPr id="14" name="Grupa 13"/>
          <p:cNvGrpSpPr/>
          <p:nvPr/>
        </p:nvGrpSpPr>
        <p:grpSpPr>
          <a:xfrm>
            <a:off x="251520" y="4149080"/>
            <a:ext cx="7060167" cy="852276"/>
            <a:chOff x="251520" y="4149080"/>
            <a:chExt cx="7060167" cy="852276"/>
          </a:xfrm>
        </p:grpSpPr>
        <p:sp>
          <p:nvSpPr>
            <p:cNvPr id="8" name="pole tekstowe 7"/>
            <p:cNvSpPr txBox="1"/>
            <p:nvPr/>
          </p:nvSpPr>
          <p:spPr>
            <a:xfrm>
              <a:off x="251520" y="4149080"/>
              <a:ext cx="6213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i="1" dirty="0" smtClean="0"/>
                <a:t>N</a:t>
              </a:r>
              <a:r>
                <a:rPr lang="pl-PL" dirty="0" smtClean="0"/>
                <a:t> </a:t>
              </a:r>
              <a:r>
                <a:rPr lang="pl-PL" dirty="0" err="1" smtClean="0"/>
                <a:t>qubitów</a:t>
              </a:r>
              <a:r>
                <a:rPr lang="pl-PL" dirty="0" smtClean="0"/>
                <a:t> </a:t>
              </a:r>
              <a:r>
                <a:rPr lang="pl-PL" dirty="0" err="1" smtClean="0"/>
                <a:t>przygotownych</a:t>
              </a:r>
              <a:r>
                <a:rPr lang="pl-PL" dirty="0" smtClean="0"/>
                <a:t> jako superpozycja 2</a:t>
              </a:r>
              <a:r>
                <a:rPr lang="pl-PL" i="1" baseline="30000" dirty="0" smtClean="0"/>
                <a:t>N </a:t>
              </a:r>
              <a:r>
                <a:rPr lang="pl-PL" dirty="0" smtClean="0"/>
                <a:t> liczb</a:t>
              </a:r>
              <a:endParaRPr lang="en-US" i="1" baseline="30000" dirty="0"/>
            </a:p>
          </p:txBody>
        </p:sp>
        <p:pic>
          <p:nvPicPr>
            <p:cNvPr id="9" name="Obraz 8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475656" y="4653136"/>
              <a:ext cx="5836031" cy="348220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11" name="Obraz 1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7538828" y="2420888"/>
            <a:ext cx="571503" cy="437772"/>
          </a:xfrm>
          <a:prstGeom prst="rect">
            <a:avLst/>
          </a:prstGeom>
          <a:noFill/>
          <a:ln/>
          <a:effectLst/>
        </p:spPr>
      </p:pic>
      <p:sp>
        <p:nvSpPr>
          <p:cNvPr id="13" name="Prostokąt 12"/>
          <p:cNvSpPr/>
          <p:nvPr/>
        </p:nvSpPr>
        <p:spPr>
          <a:xfrm>
            <a:off x="1619672" y="1268760"/>
            <a:ext cx="5688632" cy="2736304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az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948264" y="1340768"/>
            <a:ext cx="285751" cy="285751"/>
          </a:xfrm>
          <a:prstGeom prst="rect">
            <a:avLst/>
          </a:prstGeom>
          <a:noFill/>
          <a:ln/>
          <a:effectLst/>
        </p:spPr>
      </p:pic>
      <p:grpSp>
        <p:nvGrpSpPr>
          <p:cNvPr id="16" name="Grupa 15"/>
          <p:cNvGrpSpPr/>
          <p:nvPr/>
        </p:nvGrpSpPr>
        <p:grpSpPr>
          <a:xfrm>
            <a:off x="251520" y="5157192"/>
            <a:ext cx="7834196" cy="780307"/>
            <a:chOff x="251520" y="5157192"/>
            <a:chExt cx="7834196" cy="780307"/>
          </a:xfrm>
        </p:grpSpPr>
        <p:sp>
          <p:nvSpPr>
            <p:cNvPr id="12" name="pole tekstowe 11"/>
            <p:cNvSpPr txBox="1"/>
            <p:nvPr/>
          </p:nvSpPr>
          <p:spPr>
            <a:xfrm>
              <a:off x="251520" y="5157192"/>
              <a:ext cx="7834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W jednym obliczeniu przetwarzane wszystkie składniki superpozycji</a:t>
              </a:r>
              <a:endParaRPr lang="en-US" dirty="0"/>
            </a:p>
          </p:txBody>
        </p:sp>
        <p:pic>
          <p:nvPicPr>
            <p:cNvPr id="18" name="Obraz 17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1187624" y="5589240"/>
              <a:ext cx="6660700" cy="34825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9" name="pole tekstowe 18"/>
          <p:cNvSpPr txBox="1"/>
          <p:nvPr/>
        </p:nvSpPr>
        <p:spPr>
          <a:xfrm>
            <a:off x="3347864" y="6211669"/>
            <a:ext cx="539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dirty="0" smtClean="0"/>
              <a:t>Jak odczytać wynik? </a:t>
            </a:r>
            <a:br>
              <a:rPr lang="pl-PL" dirty="0" smtClean="0"/>
            </a:br>
            <a:r>
              <a:rPr lang="pl-PL" dirty="0" smtClean="0"/>
              <a:t>Można rozróżniać tylko wektory prostopadłe!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rostokąt 57"/>
          <p:cNvSpPr/>
          <p:nvPr/>
        </p:nvSpPr>
        <p:spPr>
          <a:xfrm>
            <a:off x="467544" y="1196752"/>
            <a:ext cx="8280920" cy="20162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Algorytm </a:t>
            </a:r>
            <a:r>
              <a:rPr lang="pl-PL" dirty="0" err="1" smtClean="0"/>
              <a:t>Deutscha</a:t>
            </a:r>
            <a:r>
              <a:rPr lang="pl-PL" dirty="0" smtClean="0"/>
              <a:t> (1985)</a:t>
            </a:r>
            <a:endParaRPr lang="en-US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187624" y="2636912"/>
            <a:ext cx="69156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klasycznie potrzeba dwóch wywołań funkcji </a:t>
            </a:r>
            <a:r>
              <a:rPr lang="pl-PL" sz="2400" i="1" dirty="0" smtClean="0">
                <a:latin typeface="Times" pitchFamily="18" charset="0"/>
              </a:rPr>
              <a:t>f</a:t>
            </a:r>
            <a:endParaRPr lang="en-US" sz="2400" i="1" dirty="0">
              <a:latin typeface="Times" pitchFamily="18" charset="0"/>
            </a:endParaRPr>
          </a:p>
        </p:txBody>
      </p:sp>
      <p:pic>
        <p:nvPicPr>
          <p:cNvPr id="19" name="Obraz 1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611560" y="3429000"/>
            <a:ext cx="2413259" cy="368047"/>
          </a:xfrm>
          <a:prstGeom prst="rect">
            <a:avLst/>
          </a:prstGeom>
          <a:noFill/>
          <a:ln/>
          <a:effectLst/>
        </p:spPr>
      </p:pic>
      <p:pic>
        <p:nvPicPr>
          <p:cNvPr id="22" name="Obraz 2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3563888" y="3429000"/>
            <a:ext cx="5156464" cy="368047"/>
          </a:xfrm>
          <a:prstGeom prst="rect">
            <a:avLst/>
          </a:prstGeom>
          <a:noFill/>
          <a:ln/>
          <a:effectLst/>
        </p:spPr>
      </p:pic>
      <p:pic>
        <p:nvPicPr>
          <p:cNvPr id="61" name="Obraz 6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840" y="1484783"/>
            <a:ext cx="6438926" cy="400076"/>
          </a:xfrm>
          <a:prstGeom prst="rect">
            <a:avLst/>
          </a:prstGeom>
          <a:noFill/>
          <a:ln/>
          <a:effectLst/>
        </p:spPr>
      </p:pic>
      <p:pic>
        <p:nvPicPr>
          <p:cNvPr id="62" name="Obraz 6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71597" y="2132856"/>
            <a:ext cx="2457473" cy="380623"/>
          </a:xfrm>
          <a:prstGeom prst="rect">
            <a:avLst/>
          </a:prstGeom>
          <a:noFill/>
          <a:ln/>
          <a:effectLst/>
        </p:spPr>
      </p:pic>
      <p:pic>
        <p:nvPicPr>
          <p:cNvPr id="63" name="Obraz 6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76054" y="2060848"/>
            <a:ext cx="2457473" cy="380623"/>
          </a:xfrm>
          <a:prstGeom prst="rect">
            <a:avLst/>
          </a:prstGeom>
          <a:noFill/>
          <a:ln/>
          <a:effectLst/>
        </p:spPr>
      </p:pic>
      <p:sp>
        <p:nvSpPr>
          <p:cNvPr id="40" name="pole tekstowe 39"/>
          <p:cNvSpPr txBox="1"/>
          <p:nvPr/>
        </p:nvSpPr>
        <p:spPr>
          <a:xfrm>
            <a:off x="3995936" y="6355292"/>
            <a:ext cx="464188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kwantowo wystarczy jedno!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8" name="Grupa 27"/>
          <p:cNvGrpSpPr/>
          <p:nvPr/>
        </p:nvGrpSpPr>
        <p:grpSpPr>
          <a:xfrm>
            <a:off x="467544" y="4077072"/>
            <a:ext cx="3816424" cy="2160240"/>
            <a:chOff x="467544" y="4077072"/>
            <a:chExt cx="3816424" cy="2160240"/>
          </a:xfrm>
        </p:grpSpPr>
        <p:cxnSp>
          <p:nvCxnSpPr>
            <p:cNvPr id="24" name="Łącznik prosty 23"/>
            <p:cNvCxnSpPr/>
            <p:nvPr/>
          </p:nvCxnSpPr>
          <p:spPr>
            <a:xfrm>
              <a:off x="4283968" y="4221088"/>
              <a:ext cx="0" cy="20162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a 26"/>
            <p:cNvGrpSpPr/>
            <p:nvPr/>
          </p:nvGrpSpPr>
          <p:grpSpPr>
            <a:xfrm>
              <a:off x="467544" y="4077072"/>
              <a:ext cx="3621074" cy="1944216"/>
              <a:chOff x="467544" y="4077072"/>
              <a:chExt cx="3621074" cy="1944216"/>
            </a:xfrm>
          </p:grpSpPr>
          <p:pic>
            <p:nvPicPr>
              <p:cNvPr id="31" name="Obraz 30" descr="txp_fi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/>
              <a:stretch>
                <a:fillRect/>
              </a:stretch>
            </p:blipFill>
            <p:spPr bwMode="auto">
              <a:xfrm>
                <a:off x="2627784" y="4149080"/>
                <a:ext cx="1460834" cy="279670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35" name="Łącznik prosty ze strzałką 34"/>
              <p:cNvCxnSpPr/>
              <p:nvPr/>
            </p:nvCxnSpPr>
            <p:spPr>
              <a:xfrm>
                <a:off x="467544" y="5157192"/>
                <a:ext cx="2016224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Łącznik prosty ze strzałką 36"/>
              <p:cNvCxnSpPr/>
              <p:nvPr/>
            </p:nvCxnSpPr>
            <p:spPr>
              <a:xfrm flipV="1">
                <a:off x="1403648" y="4221088"/>
                <a:ext cx="0" cy="1800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Obraz 43" descr="txp_fi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2555776" y="5085184"/>
                <a:ext cx="291913" cy="266761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46" name="Obraz 45" descr="txp_fi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19" cstate="print"/>
              <a:stretch>
                <a:fillRect/>
              </a:stretch>
            </p:blipFill>
            <p:spPr bwMode="auto">
              <a:xfrm>
                <a:off x="1547790" y="4077072"/>
                <a:ext cx="291660" cy="266530"/>
              </a:xfrm>
              <a:prstGeom prst="rect">
                <a:avLst/>
              </a:prstGeom>
              <a:noFill/>
              <a:ln/>
              <a:effectLst/>
            </p:spPr>
          </p:pic>
          <p:cxnSp>
            <p:nvCxnSpPr>
              <p:cNvPr id="48" name="Łącznik prosty ze strzałką 47"/>
              <p:cNvCxnSpPr/>
              <p:nvPr/>
            </p:nvCxnSpPr>
            <p:spPr>
              <a:xfrm flipV="1">
                <a:off x="1403648" y="4293096"/>
                <a:ext cx="864096" cy="864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Łącznik prosty ze strzałką 48"/>
              <p:cNvCxnSpPr/>
              <p:nvPr/>
            </p:nvCxnSpPr>
            <p:spPr>
              <a:xfrm flipV="1">
                <a:off x="539552" y="5157192"/>
                <a:ext cx="864096" cy="864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upa 28"/>
          <p:cNvGrpSpPr/>
          <p:nvPr/>
        </p:nvGrpSpPr>
        <p:grpSpPr>
          <a:xfrm>
            <a:off x="4788024" y="4077072"/>
            <a:ext cx="3799246" cy="1944216"/>
            <a:chOff x="4788024" y="4077072"/>
            <a:chExt cx="3799246" cy="1944216"/>
          </a:xfrm>
        </p:grpSpPr>
        <p:pic>
          <p:nvPicPr>
            <p:cNvPr id="33" name="Obraz 32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7164288" y="4077072"/>
              <a:ext cx="1422982" cy="279719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0" name="Łącznik prosty ze strzałką 49"/>
            <p:cNvCxnSpPr/>
            <p:nvPr/>
          </p:nvCxnSpPr>
          <p:spPr>
            <a:xfrm>
              <a:off x="4788024" y="5157192"/>
              <a:ext cx="2016224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Łącznik prosty ze strzałką 50"/>
            <p:cNvCxnSpPr/>
            <p:nvPr/>
          </p:nvCxnSpPr>
          <p:spPr>
            <a:xfrm flipV="1">
              <a:off x="5724128" y="4221088"/>
              <a:ext cx="0" cy="18002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Obraz 51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6876256" y="5085184"/>
              <a:ext cx="291913" cy="266761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53" name="Obraz 52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5868270" y="4077072"/>
              <a:ext cx="291660" cy="26653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4" name="Łącznik prosty ze strzałką 53"/>
            <p:cNvCxnSpPr/>
            <p:nvPr/>
          </p:nvCxnSpPr>
          <p:spPr>
            <a:xfrm flipH="1" flipV="1">
              <a:off x="4932040" y="4365104"/>
              <a:ext cx="792088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y ze strzałką 54"/>
            <p:cNvCxnSpPr/>
            <p:nvPr/>
          </p:nvCxnSpPr>
          <p:spPr>
            <a:xfrm flipH="1" flipV="1">
              <a:off x="5724128" y="5157192"/>
              <a:ext cx="864096" cy="79208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Łącznik prosty 58"/>
          <p:cNvCxnSpPr/>
          <p:nvPr/>
        </p:nvCxnSpPr>
        <p:spPr>
          <a:xfrm>
            <a:off x="4283968" y="2060848"/>
            <a:ext cx="0" cy="5040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16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Algorytm </a:t>
            </a:r>
            <a:r>
              <a:rPr lang="pl-PL" dirty="0" err="1" smtClean="0"/>
              <a:t>Shora</a:t>
            </a:r>
            <a:r>
              <a:rPr lang="pl-PL" dirty="0" smtClean="0"/>
              <a:t> (1994)</a:t>
            </a:r>
            <a:endParaRPr lang="en-US" dirty="0"/>
          </a:p>
        </p:txBody>
      </p:sp>
      <p:pic>
        <p:nvPicPr>
          <p:cNvPr id="33794" name="Picture 2" descr="http://www.nature.com/nature/journal/v414/n6866/images/414883a-f1.2.jpg"/>
          <p:cNvPicPr>
            <a:picLocks noChangeAspect="1" noChangeArrowheads="1"/>
          </p:cNvPicPr>
          <p:nvPr/>
        </p:nvPicPr>
        <p:blipFill>
          <a:blip r:embed="rId2" cstate="print"/>
          <a:srcRect l="3780" t="8999" b="61992"/>
          <a:stretch>
            <a:fillRect/>
          </a:stretch>
        </p:blipFill>
        <p:spPr bwMode="auto">
          <a:xfrm>
            <a:off x="539552" y="1340768"/>
            <a:ext cx="7233766" cy="1373910"/>
          </a:xfrm>
          <a:prstGeom prst="rect">
            <a:avLst/>
          </a:prstGeom>
          <a:noFill/>
        </p:spPr>
      </p:pic>
      <p:sp>
        <p:nvSpPr>
          <p:cNvPr id="28" name="pole tekstowe 27"/>
          <p:cNvSpPr txBox="1"/>
          <p:nvPr/>
        </p:nvSpPr>
        <p:spPr>
          <a:xfrm>
            <a:off x="323528" y="908720"/>
            <a:ext cx="5760640" cy="36933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Rozkład liczby na czynniki pierwsze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395536" y="2852936"/>
            <a:ext cx="6984776" cy="36933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400" dirty="0" smtClean="0">
                <a:solidFill>
                  <a:schemeClr val="tx1"/>
                </a:solidFill>
              </a:rPr>
              <a:t>Dla liczby </a:t>
            </a:r>
            <a:r>
              <a:rPr lang="pl-PL" sz="2400" i="1" dirty="0" smtClean="0">
                <a:solidFill>
                  <a:schemeClr val="tx1"/>
                </a:solidFill>
              </a:rPr>
              <a:t>n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cyforwej</a:t>
            </a:r>
            <a:r>
              <a:rPr lang="pl-PL" sz="2400" dirty="0" smtClean="0">
                <a:solidFill>
                  <a:schemeClr val="tx1"/>
                </a:solidFill>
              </a:rPr>
              <a:t> – liczb operacji </a:t>
            </a:r>
            <a:r>
              <a:rPr lang="pl-PL" sz="2400" i="1" dirty="0" smtClean="0">
                <a:solidFill>
                  <a:schemeClr val="tx1"/>
                </a:solidFill>
              </a:rPr>
              <a:t>n</a:t>
            </a:r>
            <a:r>
              <a:rPr lang="pl-PL" sz="2400" baseline="300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627" y="3429000"/>
            <a:ext cx="500266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upa 10"/>
          <p:cNvGrpSpPr/>
          <p:nvPr/>
        </p:nvGrpSpPr>
        <p:grpSpPr>
          <a:xfrm>
            <a:off x="3098157" y="4251288"/>
            <a:ext cx="3909811" cy="1830975"/>
            <a:chOff x="3098157" y="4251288"/>
            <a:chExt cx="3909811" cy="1830975"/>
          </a:xfrm>
        </p:grpSpPr>
        <p:sp>
          <p:nvSpPr>
            <p:cNvPr id="32" name="pole tekstowe 31"/>
            <p:cNvSpPr txBox="1"/>
            <p:nvPr/>
          </p:nvSpPr>
          <p:spPr>
            <a:xfrm rot="-1440000">
              <a:off x="3098157" y="4251288"/>
              <a:ext cx="37481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rozkład liczby na czynniki pierwsze (klasycznie)</a:t>
              </a:r>
              <a:endParaRPr lang="en-US" sz="1200" dirty="0"/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5220072" y="5805264"/>
              <a:ext cx="918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mnożenie</a:t>
              </a:r>
              <a:endParaRPr lang="en-US" sz="1200" dirty="0"/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3275856" y="5373216"/>
              <a:ext cx="3732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rozkład liczby na czynniki pierwsze (kwantowo)</a:t>
              </a:r>
              <a:endParaRPr lang="en-US" sz="1200" dirty="0"/>
            </a:p>
          </p:txBody>
        </p:sp>
      </p:grpSp>
      <p:sp>
        <p:nvSpPr>
          <p:cNvPr id="41" name="pole tekstowe 40"/>
          <p:cNvSpPr txBox="1"/>
          <p:nvPr/>
        </p:nvSpPr>
        <p:spPr>
          <a:xfrm>
            <a:off x="2657646" y="6418131"/>
            <a:ext cx="637008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https://...    - nie jest bezpieczne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Teoria złożoności z uwzględnieniem obliczeń kwantowych</a:t>
            </a:r>
            <a:endParaRPr lang="en-US" dirty="0"/>
          </a:p>
        </p:txBody>
      </p:sp>
      <p:grpSp>
        <p:nvGrpSpPr>
          <p:cNvPr id="5" name="Grupa 4"/>
          <p:cNvGrpSpPr/>
          <p:nvPr/>
        </p:nvGrpSpPr>
        <p:grpSpPr>
          <a:xfrm>
            <a:off x="1979712" y="1484784"/>
            <a:ext cx="5112568" cy="5008879"/>
            <a:chOff x="3839366" y="980728"/>
            <a:chExt cx="5112568" cy="5008879"/>
          </a:xfrm>
        </p:grpSpPr>
        <p:pic>
          <p:nvPicPr>
            <p:cNvPr id="6" name="Picture 4" descr="https://upload.wikimedia.org/wikipedia/commons/thumb/6/6e/Complexity_subsets_pspace.svg/250px-Complexity_subsets_pspace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1920" y="1412776"/>
              <a:ext cx="5040560" cy="4576831"/>
            </a:xfrm>
            <a:prstGeom prst="rect">
              <a:avLst/>
            </a:prstGeom>
            <a:noFill/>
            <a:ln w="28575">
              <a:noFill/>
            </a:ln>
          </p:spPr>
        </p:pic>
        <p:sp>
          <p:nvSpPr>
            <p:cNvPr id="7" name="Elipsa 6"/>
            <p:cNvSpPr/>
            <p:nvPr/>
          </p:nvSpPr>
          <p:spPr>
            <a:xfrm>
              <a:off x="3839366" y="980728"/>
              <a:ext cx="5112568" cy="49553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5508104" y="1124744"/>
              <a:ext cx="1752403" cy="36933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UNDECIDABLE</a:t>
              </a:r>
              <a:endParaRPr lang="en-US" b="1" dirty="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3059832" y="4221088"/>
            <a:ext cx="6084168" cy="2636912"/>
            <a:chOff x="3059832" y="4221088"/>
            <a:chExt cx="6084168" cy="2636912"/>
          </a:xfrm>
        </p:grpSpPr>
        <p:sp>
          <p:nvSpPr>
            <p:cNvPr id="9" name="Elipsa 8"/>
            <p:cNvSpPr/>
            <p:nvPr/>
          </p:nvSpPr>
          <p:spPr>
            <a:xfrm>
              <a:off x="3059832" y="4221088"/>
              <a:ext cx="2880320" cy="1728192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5940152" y="4941168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rgbClr val="0070C0"/>
                  </a:solidFill>
                </a:rPr>
                <a:t>BQP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3661409" y="6488668"/>
              <a:ext cx="5482591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BQP - </a:t>
              </a:r>
              <a:r>
                <a:rPr lang="en-US" dirty="0" smtClean="0"/>
                <a:t>bounded error quantum polynomial time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Komputery kwantowe dziś…</a:t>
            </a:r>
            <a:endParaRPr lang="en-US" dirty="0"/>
          </a:p>
        </p:txBody>
      </p:sp>
      <p:grpSp>
        <p:nvGrpSpPr>
          <p:cNvPr id="15" name="Grupa 14"/>
          <p:cNvGrpSpPr/>
          <p:nvPr/>
        </p:nvGrpSpPr>
        <p:grpSpPr>
          <a:xfrm>
            <a:off x="3707904" y="1052736"/>
            <a:ext cx="5436096" cy="2446531"/>
            <a:chOff x="3707904" y="1052736"/>
            <a:chExt cx="5436096" cy="2446531"/>
          </a:xfrm>
        </p:grpSpPr>
        <p:pic>
          <p:nvPicPr>
            <p:cNvPr id="34818" name="Picture 2" descr="http://cba.mit.edu/docs/reports/08.06.NSF/images/factor.jpg"/>
            <p:cNvPicPr>
              <a:picLocks noChangeAspect="1" noChangeArrowheads="1"/>
            </p:cNvPicPr>
            <p:nvPr/>
          </p:nvPicPr>
          <p:blipFill>
            <a:blip r:embed="rId3" cstate="print"/>
            <a:srcRect b="60122"/>
            <a:stretch>
              <a:fillRect/>
            </a:stretch>
          </p:blipFill>
          <p:spPr bwMode="auto">
            <a:xfrm>
              <a:off x="3779912" y="1052736"/>
              <a:ext cx="4838700" cy="1492597"/>
            </a:xfrm>
            <a:prstGeom prst="rect">
              <a:avLst/>
            </a:prstGeom>
            <a:noFill/>
          </p:spPr>
        </p:pic>
        <p:sp>
          <p:nvSpPr>
            <p:cNvPr id="7" name="pole tekstowe 6"/>
            <p:cNvSpPr txBox="1"/>
            <p:nvPr/>
          </p:nvSpPr>
          <p:spPr>
            <a:xfrm>
              <a:off x="3707904" y="2852936"/>
              <a:ext cx="5436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Magnetyczny rezonans jądrowy (NMR) </a:t>
              </a:r>
              <a:br>
                <a:rPr lang="pl-PL" dirty="0" smtClean="0"/>
              </a:br>
              <a:r>
                <a:rPr lang="pl-PL" dirty="0" smtClean="0"/>
                <a:t>&lt;12  </a:t>
              </a:r>
              <a:r>
                <a:rPr lang="pl-PL" dirty="0" err="1" smtClean="0"/>
                <a:t>qubitów</a:t>
              </a:r>
              <a:endParaRPr lang="en-US" dirty="0"/>
            </a:p>
          </p:txBody>
        </p:sp>
      </p:grpSp>
      <p:sp>
        <p:nvSpPr>
          <p:cNvPr id="34820" name="AutoShape 4" descr="Znalezione obrazy dla zapytania linear optics integr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Znalezione obrazy dla zapytania linear optics integr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upa 15"/>
          <p:cNvGrpSpPr/>
          <p:nvPr/>
        </p:nvGrpSpPr>
        <p:grpSpPr>
          <a:xfrm>
            <a:off x="0" y="3573016"/>
            <a:ext cx="4572000" cy="2867546"/>
            <a:chOff x="0" y="3573016"/>
            <a:chExt cx="4572000" cy="2867546"/>
          </a:xfrm>
        </p:grpSpPr>
        <p:sp>
          <p:nvSpPr>
            <p:cNvPr id="5" name="pole tekstowe 4"/>
            <p:cNvSpPr txBox="1"/>
            <p:nvPr/>
          </p:nvSpPr>
          <p:spPr>
            <a:xfrm>
              <a:off x="467544" y="5517232"/>
              <a:ext cx="410445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pojedyncze fotony w optycznych układach zintegrowanych</a:t>
              </a:r>
            </a:p>
            <a:p>
              <a:pPr algn="ctr"/>
              <a:r>
                <a:rPr lang="pl-PL" dirty="0" smtClean="0"/>
                <a:t>&lt;6 fotonów</a:t>
              </a:r>
              <a:endParaRPr lang="en-US" dirty="0"/>
            </a:p>
          </p:txBody>
        </p:sp>
        <p:pic>
          <p:nvPicPr>
            <p:cNvPr id="34824" name="Picture 8" descr="https://www2.physics.ox.ac.uk/sites/default/files/images/figure1_3D_xmj.preview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3573016"/>
              <a:ext cx="4457700" cy="2333626"/>
            </a:xfrm>
            <a:prstGeom prst="rect">
              <a:avLst/>
            </a:prstGeom>
            <a:noFill/>
          </p:spPr>
        </p:pic>
      </p:grpSp>
      <p:grpSp>
        <p:nvGrpSpPr>
          <p:cNvPr id="14" name="Grupa 13"/>
          <p:cNvGrpSpPr/>
          <p:nvPr/>
        </p:nvGrpSpPr>
        <p:grpSpPr>
          <a:xfrm>
            <a:off x="539552" y="980728"/>
            <a:ext cx="2808312" cy="2662555"/>
            <a:chOff x="539552" y="980728"/>
            <a:chExt cx="2808312" cy="2662555"/>
          </a:xfrm>
        </p:grpSpPr>
        <p:pic>
          <p:nvPicPr>
            <p:cNvPr id="4" name="Picture 2" descr="blade_lintrap_d"/>
            <p:cNvPicPr>
              <a:picLocks noChangeAspect="1" noChangeArrowheads="1"/>
            </p:cNvPicPr>
            <p:nvPr/>
          </p:nvPicPr>
          <p:blipFill>
            <a:blip r:embed="rId5" cstate="print">
              <a:lum bright="14000" contrast="-10000"/>
            </a:blip>
            <a:srcRect/>
            <a:stretch>
              <a:fillRect/>
            </a:stretch>
          </p:blipFill>
          <p:spPr bwMode="auto">
            <a:xfrm>
              <a:off x="539552" y="980728"/>
              <a:ext cx="2688299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pole tekstowe 10"/>
            <p:cNvSpPr txBox="1"/>
            <p:nvPr/>
          </p:nvSpPr>
          <p:spPr>
            <a:xfrm>
              <a:off x="539552" y="2996952"/>
              <a:ext cx="28083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pułapki jonowe </a:t>
              </a:r>
              <a:br>
                <a:rPr lang="pl-PL" dirty="0" smtClean="0"/>
              </a:br>
              <a:r>
                <a:rPr lang="pl-PL" dirty="0" smtClean="0"/>
                <a:t>&lt;14  </a:t>
              </a:r>
              <a:r>
                <a:rPr lang="pl-PL" dirty="0" err="1" smtClean="0"/>
                <a:t>qubitów</a:t>
              </a:r>
              <a:endParaRPr lang="en-US" dirty="0"/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4666049" y="3645024"/>
            <a:ext cx="4104456" cy="2837244"/>
            <a:chOff x="4666049" y="3645024"/>
            <a:chExt cx="4104456" cy="2837244"/>
          </a:xfrm>
        </p:grpSpPr>
        <p:pic>
          <p:nvPicPr>
            <p:cNvPr id="34826" name="Picture 10" descr="http://spectrum.ieee.org/img/8bab21eb-de8c-426d-b221-256ef921c63a-142548933419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80" y="3645024"/>
              <a:ext cx="2857161" cy="2142872"/>
            </a:xfrm>
            <a:prstGeom prst="rect">
              <a:avLst/>
            </a:prstGeom>
            <a:noFill/>
          </p:spPr>
        </p:pic>
        <p:sp>
          <p:nvSpPr>
            <p:cNvPr id="13" name="pole tekstowe 12"/>
            <p:cNvSpPr txBox="1"/>
            <p:nvPr/>
          </p:nvSpPr>
          <p:spPr>
            <a:xfrm>
              <a:off x="4666049" y="5835937"/>
              <a:ext cx="4104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/>
                <a:t>układy nadprzewodzące</a:t>
              </a:r>
            </a:p>
            <a:p>
              <a:pPr algn="ctr"/>
              <a:r>
                <a:rPr lang="pl-PL" dirty="0" smtClean="0"/>
                <a:t>&lt; 7 </a:t>
              </a:r>
              <a:r>
                <a:rPr lang="pl-PL" dirty="0" err="1" smtClean="0"/>
                <a:t>qubitów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3528" y="0"/>
            <a:ext cx="8301608" cy="1143000"/>
          </a:xfrm>
        </p:spPr>
        <p:txBody>
          <a:bodyPr/>
          <a:lstStyle/>
          <a:p>
            <a:r>
              <a:rPr lang="pl-PL" dirty="0" smtClean="0"/>
              <a:t>Łatwe i trudne </a:t>
            </a:r>
            <a:r>
              <a:rPr lang="pl-PL" dirty="0" smtClean="0"/>
              <a:t>obliczenia…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347864" y="2132856"/>
            <a:ext cx="2156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   14401</a:t>
            </a:r>
            <a:br>
              <a:rPr lang="pl-PL" sz="3600" dirty="0" smtClean="0"/>
            </a:br>
            <a:r>
              <a:rPr lang="pl-PL" sz="3600" dirty="0" smtClean="0"/>
              <a:t>+ 32057</a:t>
            </a:r>
            <a:endParaRPr lang="en-US" sz="3600" dirty="0"/>
          </a:p>
        </p:txBody>
      </p:sp>
      <p:grpSp>
        <p:nvGrpSpPr>
          <p:cNvPr id="9" name="Grupa 8"/>
          <p:cNvGrpSpPr/>
          <p:nvPr/>
        </p:nvGrpSpPr>
        <p:grpSpPr>
          <a:xfrm>
            <a:off x="3347864" y="3284984"/>
            <a:ext cx="2160240" cy="790347"/>
            <a:chOff x="3347864" y="3284984"/>
            <a:chExt cx="2160240" cy="790347"/>
          </a:xfrm>
        </p:grpSpPr>
        <p:cxnSp>
          <p:nvCxnSpPr>
            <p:cNvPr id="6" name="Łącznik prosty 5"/>
            <p:cNvCxnSpPr/>
            <p:nvPr/>
          </p:nvCxnSpPr>
          <p:spPr>
            <a:xfrm>
              <a:off x="3347864" y="3284984"/>
              <a:ext cx="216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ole tekstowe 6"/>
            <p:cNvSpPr txBox="1"/>
            <p:nvPr/>
          </p:nvSpPr>
          <p:spPr>
            <a:xfrm>
              <a:off x="3347864" y="3429000"/>
              <a:ext cx="20810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600" dirty="0" smtClean="0"/>
                <a:t>   46458</a:t>
              </a:r>
              <a:endParaRPr lang="en-US" sz="3600" dirty="0"/>
            </a:p>
          </p:txBody>
        </p:sp>
      </p:grpSp>
      <p:sp>
        <p:nvSpPr>
          <p:cNvPr id="8" name="pole tekstowe 7"/>
          <p:cNvSpPr txBox="1"/>
          <p:nvPr/>
        </p:nvSpPr>
        <p:spPr>
          <a:xfrm>
            <a:off x="348002" y="5085184"/>
            <a:ext cx="879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Dodawanie liczb </a:t>
            </a:r>
            <a:r>
              <a:rPr lang="pl-PL" sz="2400" i="1" dirty="0" smtClean="0"/>
              <a:t>N</a:t>
            </a:r>
            <a:r>
              <a:rPr lang="pl-PL" sz="2400" dirty="0" smtClean="0"/>
              <a:t> cyfrowych = </a:t>
            </a:r>
            <a:r>
              <a:rPr lang="pl-PL" sz="2400" i="1" dirty="0" smtClean="0"/>
              <a:t>N</a:t>
            </a:r>
            <a:r>
              <a:rPr lang="pl-PL" sz="2400" dirty="0" smtClean="0"/>
              <a:t> elementarnych operacji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/>
          <p:cNvPicPr>
            <a:picLocks noChangeAspect="1" noChangeArrowheads="1"/>
          </p:cNvPicPr>
          <p:nvPr/>
        </p:nvPicPr>
        <p:blipFill>
          <a:blip r:embed="rId3" cstate="print"/>
          <a:srcRect l="27732" t="63322"/>
          <a:stretch>
            <a:fillRect/>
          </a:stretch>
        </p:blipFill>
        <p:spPr bwMode="auto">
          <a:xfrm>
            <a:off x="5004048" y="1124744"/>
            <a:ext cx="3803736" cy="773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dirty="0" smtClean="0"/>
              <a:t>i jest jeszcze </a:t>
            </a:r>
            <a:r>
              <a:rPr lang="pl-PL" dirty="0" err="1" smtClean="0"/>
              <a:t>D-WAVE</a:t>
            </a:r>
            <a:r>
              <a:rPr lang="pl-PL" dirty="0" smtClean="0"/>
              <a:t>…</a:t>
            </a:r>
            <a:endParaRPr lang="en-US" dirty="0"/>
          </a:p>
        </p:txBody>
      </p:sp>
      <p:sp>
        <p:nvSpPr>
          <p:cNvPr id="34820" name="AutoShape 4" descr="Znalezione obrazy dla zapytania linear optics integr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Znalezione obrazy dla zapytania linear optics integrat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6" name="AutoShape 2" descr="Znalezione obrazy dla zapytania d-wave quantum comp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Znalezione obrazy dla zapytania d-wave quantum compu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0" name="AutoShape 6" descr="data:image/jpeg;base64,/9j/4AAQSkZJRgABAQAAAQABAAD/2wCEAAkGBxQTEhQUEhQUFRUUFRcVFRcUFBQUFBQUFBUWFhQUFRQYHSggGBolHBQUITEhJSkrLi4uFx8zODMsNygtLiwBCgoKDg0OFRAQGCwcHBwsLCw1LCwsLSwsLCwsLCwvLCwsLCwsNywsLCwsLCwsLCwsLCwsLCwsLCwsLCwsLCwsLP/AABEIALcBFAMBIgACEQEDEQH/xAAcAAAABwEBAAAAAAAAAAAAAAAAAQIDBAUGBwj/xABJEAACAQIDAgsEBwYDBgcAAAABAgADEQQSIQUxBhMiMkFRYXGBkbFyobLBByMzUmJzghRCksLR4SSi8BUWQ1Oz4jRjg5Oj0vH/xAAYAQEBAQEBAAAAAAAAAAAAAAAAAQIDBP/EACgRAQEAAgEBBwMFAAAAAAAAAAABAhEhgRIyQUJRYXExM8ETkbHR8P/aAAwDAQACEQMRAD8A49xzDpNu0Bh74Qqqd6p4Ep/aWtbgviV3Lf2W+UrsRs6unPpP4reaU29Nfxj+Fx7rGNGiDudfG6n3iIaw3qQevUe4iJD9p9ZA4cK/3Se6zekZYW36d+kWpHX3WFtfCL/aG6/ff3NCGII9xnWq/wANveIXJ6iO439RAahiOZF+95r/AEvC4vuPdATeAx0UYsUJdKj3gtJIpQZI0GFEDJJHFxxaXrGhAKwXlg9KMNR7I0iOH7B5CKznoNvd6b4bUYlkMgAe3T6xwVhGgDFZj0HyEqnrXh7t2/r6u6INKwBJY9YAOnVqdPCLFE2upBHVfleUBmTsPs2qwUqhs3NJIAPbvvaQyCDY6dltZrtiYPNSQrUqklQMqsqqvYXy3HcDfsgVJ2HiCVQqFW9gbrqTzmte509wkv8A2M1N1dqtNQCAFzXsovqb27Se2aEbHoouasWftqO7XJ/dUE69FhqZJ2fsmmGL8UiXFlUItwN92PWbDTot3wMk+BoLTOWq1SpbegZgSNbWUEC+7XrkPE4Yrrke3QzLlv5zpy0R2RFbAI4IYAgyjnnB5X48ZFQtlbR2IHRroDNqMPijvqUUH4KbMfNmt7o1g+DAp1RUSobDcpW+h3jNf5TQBZBS/wCx3PPxNY9i5KY/yrf3wv8Ad6j+8pftqO9T4jLzLCKQKpdm0xoKaAewIJZlIJUNAQ5cng5U6HQ9+Yf1jL8H6/QEPc/9QJz7Ub1VJicOjc5FPeAZV4rYWHbfSXwFvSX+LwFVOclv1IfRpBqI33H8FJ9JRmq/BTDncGXuaVG0ODtGnvrZeoEAk9wGs2dS43hh3qR6iZfhMgNRCNeSR7xKlZithADyWzDry5fdCFGWJowuKl0iDxUXTp6yVxUUlPX/AF2yhtKNyJc7O2DUraU0Zz+FSfSQ8OmonaOA+0Gw2ya9WkFzLWHOFxyuLX5ys1yXbnBmvhgprUnph75cwtfLa/qPOUWTU+HznaPpPxTYjZ+BrPYs3G3sLC+g0H6Zx1l5R/11yLDWSTqeH53f8hGMsvcPh+f7Q+BYFTUw8jvh5fVcNIr0IFM1CN8Vr5fOW70ZHalqe4fOBAajHVq2AFltcHmgE2N7XAkhqcaZIGg2YUrBiFKEGxynQ6b+o+IkmpscNqWe/WBTuR1Hk2I75E4LDk1PaHwy/WRWR21s3ikBup5QAZrg69YuV8gJfbAq1HooUFKmNRcAtqpsTlAUA6dZkfhELimD01U+ISbwVH1J/Mqj/OYFnh8GAczEu33m3j2QNF8BJqrEoI8BAAWLAhqsWEgFaHaOClFCjCGrQWklcPHUw0CDaCWgwsEC7dHUXYMo7RaRaiht7v3XA9BIoC2ua1z7D+sZq11G5if0kDzM4addrbCUqKb6asetiZY0tpAc1KS+yov5m8x2J2qEF2J8ryvfhR1Kx8gJdU3G/r4svva/YwuP4QQJzj6X6a3wjAAfarp/6Z+UU3Caodygd5J/pM5wx2jUqrSz2srNawta6/2lxxsu2bZpmysQVh8cOsesSaw7fIzsyGWALr4D5wuM/Cfd/WKQm+vV1wFUzYidf+jrE4ergq+FrVVpZmVrsyrcDKdM2l+T75x62o7/AJGb36PNi16lQV6SI60HQsrtlzZm0G49p8JZyzVv9J+LoLhsNhsO/GClnJbeNdwuNCdTu7JyV+d4TpP0mcIHqk4V6NOmaFWoSUOa5Y30Nhprr16aCc1bneEWa4MSraTW4OmLvu5w/wCmkyc2+BwqtnzKrapvAO+mkimqlCQ62HlrU2dT6FA7rj0kWrgQNxcfrY+plFTUoyG9PlHuHqZbVsIeh28Qp+UgVaLZjyhuG9e09RkEOokZZJLdG/CfMf1jLA/d8iPnaBacGU0qe0Phl+lOVPBVOTU6OUNOkadk0K05FZzhAn2X5qesseCdL6gHrqVD/nMhcKbjirC54xdNNd+mst+CC/4WkSLXznzdoRa06cfSnFIsfRYDa046tKOqscVZA2tOOLSjqpHUSFNLSjyUo4qx1FkCRSgklVhwjlo25iFBtUa+ljydN9xa2t/lLXYO1a9VTmqOSCd1gbDXoEpamFI3joB8CLgy44LYJnw+PCkhlw9fIQSCH4klSCNxuJzutcOsvPJ/aNU1KZXlMxtvB3gjpMq12c/UB4iY/gq7vjsKrO5DVkXVmN8xt0ntnbsfwfKC4Blxlx4TKysRS2Ux6RKrhlgDToI1/wDiBSO9WPymvanY2PQb+Mo+HwvgyeqrTPndfnNS8s6c8DQZo2DDBnRDqmKB18D8o0DHAdR4yoWo1HfOm/RpsfjhWZ6z0qKKDVytlzWJKgnqFiZzOnvHfOwfRDYriFfLxRp/WZt1tfdYtESqb6R9rYFqQo4Sndg+dqpHKfQgjM3Ka5N9eqcvbneE0HCVFFapxfMzNl9m5y+6Z9hyvA/KKsLm/wBlDRu0Uz/8SzAibDA4plHJUEZKZ1bKeZbdY9Ugt3kaqJVNwhP/ACh/H/2xl9uMf+GP/c/7YE6sJXVRyj7I9WjVTazfcH8f/bI9TGNe+VdQBzuq/Z2wHKixh1hPiT1L/F/aMYjF5RewPYG/tA0fBRdKvtD4ZolWZngPiQ9OoxGW7jS/UomoDjrHmJFZ7hMOVR/NHoZb8EV/wlH2T8RlTwlI4yhqOf1/haXXBJh+y0BcX4saX1Gp6PA+UIuEWPosQgj6CQGqx1VhKI6okUarHAIAI4ogGqx1FgRY6iwFqsEeVYUiKr9kNLC03YIAEprrcsSVVVt13PlF7ARc1S9lFRcvVfMCvzEVsfaHH4ZP9oCnTfM+Wm16RQUnK09Cb5iBc2PTLPZ1ejSFqZRyeccwbvC9k8f6eUs9Hs7eNl9Xn3YlI08XhW3FMRQY/pqoT6GeoNpU7rPN+2aWWrVNiClR7aW1VjY+6eiate4v1i/nPZXmsYTbOGytpMnw2W+Cq9hpnyqrN/tnDgsG6QCPBiD/ACiYvhdS/wAJiPyyf4SD8pIeDlIhiACHadWRrHBvEQscA3f66DKhS/Mes6P9Gm2xQd0em1RKq5GVRmbwHT06ds50o+XrOrfQ/YVKzWBZaLEX6LEQlN8PNj4A0DXwr5XDAGkSb63vyW5QtbtE5PWXlefynob6Q6C/sWKsAL1aTnvKoLzz9ihyvOCGxGsTtaotwrW0C+QtHhKnFDlN3yNCp4p/vt5yUrsf3m85ApSem6ALdp84ZHaYcEC54H4JKtZkqLmXiy1j1hgL+8zX/wC7+G/5S+/+sy3Ac/4hvyj8SzoW1WAq1B+NvUy642zvnSjr7KoqBlQCzLuJ6WAPT1EwqmApD9xfK8k4htP1U/jEscEi8XVLIrEghS2a6fVV3utiBe9Nd95FZp8PTz6Ktsp6B0MP7x/Z9EcYhUAWdASBbnE//Uxpud+k/FJmzN4/Ope4VJrGbv7/AMJbpqkEfQRmnJCTm0cUR1REqI6okClEdRYSCPIIBoseRYSLHUEiHFEEWBBCOff7zleJV+MPFXV99bOrU3XMqM2l7hSNOkyXS4QUFpZnpjLUZhykCOCSwtxYuBa3Qd0ym0NkNUbMCliAu831I1tbokleClUIn14srHTIenWxObUeE5zG3VrvcpNw9tTIaQfC1W4xAM6Iz1Q7aBr07cgDW2lo5sjhiw1xIdVp3D8W9QE3CZSULaEX6OvdIuztiqAzPyzyhTGgyMpIDX3nUQsQa2UrVppUBUixBu1kBtmGouQd3UJq4+tSZNhV2pTqITQrFiCuhObTMAQQwuuh6Y1wgwhqYOudOVh6hsFX7l7AkX98ymGpUxVVuLqI131Vwy6qDc3FwOrXfLXCY7lFc9RhVRkysw4tQyC3Jtf94e+YmXu1cfZyVRFZYdFeSO4ekcyz0uJCiLtu74pUimX1HrCBOhfRltWnQrHjbhKiNTJHRmtr7pz8roZ0b6JqCNi1zAGysQDuzAaGUrWcKqFKls2sKLVaq1GQlmBIUArvaw00A8ZwrF87znUOG/DPE1VqUCq00JsyhdTlNwCT2gbrTmGJGo7/AJGKkNCVWL57d8uFWVWMXltI0i0ZYUhpINFZY0l0gEVgtHCIREC44Gm2Ib8v+YTd7VP19X8x/iMwXBPTEH8v+YTdbT+3q/mP8Rm/J1Y80+L+EGu3xU/ilhhMQypWAJyumUqrAEmzWNrElQM17W36nWVmJOo9pPilph6hWhWIOUs1NDoLsjCoWS+8A5VJ67TDSiPOPs/zGTtlrqp/81PhqGQL8s+yPiaWWyRqn5w91N5vDx+Kzk1FMSQgjVMSQgnGtnEEdURKCOqJFOII8giEEeQQhaiOLEqI4ohk6IIYggc1xmyfu6dh3SuqLiKXMII6nBZf4ksw8bzXKotrAaCmXboxCcJKtLR6ahd+bel21IvbSxJGpk+ntxalsyEAa3GUi27eNOnrlvjNlKSdAO0SjrcHMpLU+SSDzdN43ldx65UWtE06qko4bQ6aG2n4SbSzwuyKZKvyCTbUC7bui2sxFNKtMqtSktULazKvLFunKfkZd7GUvxoWrWARwLCrUUDoIFjoL9Uzlwsc5NGxI+6SPI2+UUKcn4nDWqVB1VHGup5x6YFozaaQxTgqU/UeolgtGIxFLkns18tYNIjU9DNd9H9Kq2JpcQQr30J3AWOa/WLX0mbanNj9Fz2xdHtuPNDLGa6Hw22YtTB1Xr00aoi8mpTve/RcHW3ZrOAY2nYjv+RnoXGbPVKGKKlvraFZmBNxmQtuHRvnANojlfq/rKkRFEqMdz28PSXeSUe0ftG8PSRoxREsaK6Svw8tKQ0gDLCtHbQiIE7gx/4j9H8wm32o311X8x/iMxHB37f9P8wmk2rtmkK9YF7EVag1BG5yDqRN+Tqx5p8f0GJfUe0s0WyqROHxBzC2QXUorXIRyCCeaR1jrMyT4pXIKEMMwGhvqBNJs/GqMNWvlOayJYXbPlIfW9gMpsdL6gC1yZhpQKfrG9kfE8ttjjlUu2q/upf3lJRe9R+4fE8vNi61KH5lf/pU/wCs3h4/DOXg1lNY8ixKLH6YnFspFjyrCQR5RIAojyCJURxRCFgRxRECOLIFiCKEEIxqHtk/D4Co/MRiOuxA8zpNjSFNPs6ar2gAH3Rw4huvyme3HXs1maXBis2/IvebnyElf7qqBy6vgq29SZcvUJ6TCQyfqL2FOvB2iDquf2ybeX9pITYFAKVWmqBjmbILFj1k9MsbwBpi5Wta04XwpwQp43EoosBU06dGVW/mlelOaP6QUy7QrfiFNvOmF/llADPRjeIxQ4qM4qnyG7j6SUDGqpuCOyVESoI5sfaT0GSpTNmSxU6GxHYdDEA3UHrA9JA4y29WsCRca7iRuGvulRuH+kSv+z1KJCtxmcFyLMoqElwANOk915hMS99e0esPjAdx8Onyiao08V+ISpotVmf2r9o3h6CaQCZvbX2p7hAYwu+W9ISmwh1l3SGkBVoREctCIkEnYA+v8B8Qi9tbbtiK4K7q1Uc7qqMINgD68fp+ITTbUoqa1W4H2j9A+8Z1n2+rne/0ZvZ2K4wBrWGci283C75otnYkNgsWULjUjkpRsHphCWLOCwJDqBltuNzoJW4hAGUAWGbo9hpMakBQegnJSqS1SwF2J4vpN7fZru7euYbUDI7iy3zWS+tj+9fUd8nbOp4lKKZWc1RVxBUrlLWFLD7g2h3nSMU8HmJUMVyhdRv0H95bbOwlYLSFKpapmrsGb7p4lSNb/dm8Ppl8fmM5fWf7wqXhOEGLQDjCt7C4qYeqtjbXlIbHyj9LhxVFRaZTDsWBOlV0ta2/OnbFLitopvSlV7wvyKmKbbtQfb4G/WRmt7wfWcmlvR4VuLZsLVI66b0qg+IGSqHDXDEkNxqFd4ejUFu8gW98zA2ns9jy8O9M/hCj4SDHsHQ2eCxpYipSZzdrmoATYD94EbhJpWuo8LcExt+0UgeotlPvlnUxoakzUCHOlspDX1F93ZeZBNm5x9XjKdTsYUnPutKtOC+Jw7PUSxLNmzUDxTAWGmXmt4yaiOnYNiUUsLMQCRusT0R2vVCqzHcoJ8heYDZ/CHFX4vjKOf7telUpv/lazeEts2PYcp8LY6ZeJqkEdIJL/KNDWYOuHUMLjUjXsNj6QpTbPqYhUystDQnmcYq+Vj03gk0NMGiryOrRWaeZ6TpaBXjJaFnlRIzxD1gurEDvNpS4mrWUkvdk6OJFjb8S87yJ8IMPXRtVIPWd7dx6YHPfpQxA/bVI/eoJ0Ec16g6d/RMmuKnWOE2zKWKQo2XMOa9gXXuJ6Oyc02rwSxNK5S1Zfw8l/wCA6eR8J3wymtMWUyuJhGtKVq5UlSCrDerAhh4HWLGLnRnawovyV7gI3SO/2m9b/ORKNfTxPqYdOtq3tfyiE2kVaYO8A94vGalGw0JGo0vcbx17vCK4yJqvyT3QJEzW3ftf0iaO8zu3/tR7I9TBUTCHWXlHdKLCb5eUjpCHoRhgwiZRN4Pj68fp+MTS7Rb62p+Y/wARmc4Pfbr3p8Yl5j3+sqe23xGdJ3OrF7/RCxB5a+1/IZZ1BZZT135Q9r+QyXtHGhBYDMx3KPUnoEw0jYNuU/h8KzTcHNalP8mofOtb+WYRyDmv94Hs5iyy4E4pHxZp3sOLYKNRne4Y5SNxAVj269Usy1LPVLOZ7OpikOqLWgOqVoouvNqVB3kOP84MOlja2cU1yVGOp5JXKvSzMDoPCc2lhVwCNzlB9oA+sh1OC+HbfSX9PJ+G0vBRji042MnW4D0Tuzr3MCPeDI54H1U+xxLr2cpferfKbhUiwsbTbmuO2Fj7WJWqO0q/xi485ASptGhuWqoHRY1F+dp1oJFcSI2bc+2XwzAp2xDOr3Oi0CQR0H7QekE35waneB5QRwJCtFZoypi7zzO+yy0K8TeETBsZaRMVg0c3Is33lOVvMb+4ySTEmVFHiMLVTm2qr1aLUH8re7ukIYlSSo0Yb1YZXHep1mmZZGxWCSoLOoa26+8dqneD3SrtmdobLp1ltVpq3tbx2g9Eyu0Po/BucPVI/BU5S+Dbx43m+rbKqJ9k+Yfcq7/01Br5g98iDE5SFqKabHcG0BP4W5reBmpbEuq5FjtiYjD342kwAPOXlprre43DvtK+lV1OvUfdb5TvBAI/r/rWUu0+CGFrXJphGO96fIbvNtD4ibmfqzcXKFqRTvyT3H0ml2vwDrU7tRYVV6iMtQfI+6ZXFU2QlXVkbXRgVPvm5ZWbNJweUW3uePZ+Zk9Ksrtrm7Kez5wiJhTrLmk2kpaO+WlJpRMDw80jh4rPAtuDp/xC+0nxiWuNf6x/bb4jKbg23+IT26fxiFtDE1HqPrlGdtF3nlHe3yE6T7fVjz9DuIq8od5+G0i4jGBecdWPTvJkavi1pZdCQDqqmxIO+x6Da86NheDuBxVFKi01ZGW6sCQ3aCwN7g7x1ic7W3PNiYH9sxHFOKnFnUmmVDIdAHIbQrpY94nS+DuwKGDuU5VRtC7aGwFrAbh29fdoLLZexaVBctJLXtcnVjYWGZumwjdemWfi6fKqHXXmou7O/UOobyd3ZIiTXxJdhTojNUbXW+VF6XY9XrLrZmzlorYXLHV2POdus9nUOiI2Xs5aK2XUnV3O9z19g6h0SeIBgRYEIRQkQYEUBCEWJAYWDLDEVAKCAmCQRUaOhpEpvHlM5adjpMETeAyBVoLQQxKCKwgsXDhCAsRWw6sCrKGU7wwBB7wY/aHaUUVbYNtaDtT/AANepT8ATdfA27JAxFWpRH1yFAP31Oel52uv6gJrLRJEDLJVVxcEEdm6M43AU6q5aqKw6mAPrul1itgUnOZQab/epEKbneSvNbxErq+zq9PoFZetORUA7UJsfA37JV2xe0+ACNrQc0/wtdl89498z7cBMQXAYC33lOYf2nTcNVViQG5Q3qwKuPaU6iTVp7pqZVNRzaj9GNM6tVqX6FWwse+2sq8dwCxNO/FMHHQH5J851x0vui+KP/7a8vappwDF4WrRNqtJ07bXHmI0lUHcZ33EYAMCGW/eLzLbU4B0K1yqGmetNPdu90syTTm+z6xV8wNiLEHqINwY9hEOKqNRp1AtU6rm3OdSyg/e6fOP7S4MV6LFDTqZM1lqWupHQWIvl39PVNRwK4CFCK+LS1irU6YHKBU5ldm3r0cnp6eqb3wzrlWbL+j+uWH7TZADdipDFx0ZTvU9dx59HQMNR4pAlNQqjcO0m5JPSSbkmWeJq6ab+o/1lM7Va1TiaNi2hZjfi6SdD1N1+myjVrdAuRArjqjuKVLlVWFydclJN3GOR0bwBvY6DpI0uzdmrQXKtySbu55zt94/IbgIvZWykw6ZUuSTd3bV6jdLMfQDQAACwEmERPohnLDCx20GWA2BFARVodpEAQ4YEO0gMQXgEIwBeCJggVtJpIQw4JydzixYggkZHFCFBAMQwIIIB2h2gglBwZYIIB5YMkEEqI+N2XSrC1RA1tx3MvarjVT3GVOJ4P1V+wq5l/5dbf8ApqgXHcQe+CCFVqY0q5pOClQalTZtOvMtx75OpMQbWgglpEg1uoR9LGCCAGFtYxWqQQSooqmevVFCjYMRnLNzadO9jUI/fN9Ao6d9hNZszZaYenkp335mZtXqOd7uekn3bhYAQQTe2akZYRWCCVBWgtBBIDtBaCCQGIYEEEIBiCYUEBJMEEEo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38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AutoShape 8" descr="data:image/jpeg;base64,/9j/4AAQSkZJRgABAQAAAQABAAD/2wCEAAkGBxQTEhQUEhQUFRUUFRcVFRcUFBQUFBQUFBUWFhQUFRQYHSggGBolHBQUITEhJSkrLi4uFx8zODMsNygtLiwBCgoKDg0OFRAQGCwcHBwsLCw1LCwsLSwsLCwsLCwvLCwsLCwsNywsLCwsLCwsLCwsLCwsLCwsLCwsLCwsLCwsLP/AABEIALcBFAMBIgACEQEDEQH/xAAcAAAABwEBAAAAAAAAAAAAAAAAAQIDBAUGBwj/xABJEAACAQIDAgsEBwYDBgcAAAABAgADEQQSIQUxBhMiMkFRYXGBkbFyobLBByMzUmJzghRCksLR4SSi8BUWQ1Oz4jRjg5Oj0vH/xAAYAQEBAQEBAAAAAAAAAAAAAAAAAQIDBP/EACgRAQEAAgEBBwMFAAAAAAAAAAABAhEhgRIyQUJRYXExM8ETkbHR8P/aAAwDAQACEQMRAD8A49xzDpNu0Bh74Qqqd6p4Ep/aWtbgviV3Lf2W+UrsRs6unPpP4reaU29Nfxj+Fx7rGNGiDudfG6n3iIaw3qQevUe4iJD9p9ZA4cK/3Se6zekZYW36d+kWpHX3WFtfCL/aG6/ff3NCGII9xnWq/wANveIXJ6iO439RAahiOZF+95r/AEvC4vuPdATeAx0UYsUJdKj3gtJIpQZI0GFEDJJHFxxaXrGhAKwXlg9KMNR7I0iOH7B5CKznoNvd6b4bUYlkMgAe3T6xwVhGgDFZj0HyEqnrXh7t2/r6u6INKwBJY9YAOnVqdPCLFE2upBHVfleUBmTsPs2qwUqhs3NJIAPbvvaQyCDY6dltZrtiYPNSQrUqklQMqsqqvYXy3HcDfsgVJ2HiCVQqFW9gbrqTzmte509wkv8A2M1N1dqtNQCAFzXsovqb27Se2aEbHoouasWftqO7XJ/dUE69FhqZJ2fsmmGL8UiXFlUItwN92PWbDTot3wMk+BoLTOWq1SpbegZgSNbWUEC+7XrkPE4Yrrke3QzLlv5zpy0R2RFbAI4IYAgyjnnB5X48ZFQtlbR2IHRroDNqMPijvqUUH4KbMfNmt7o1g+DAp1RUSobDcpW+h3jNf5TQBZBS/wCx3PPxNY9i5KY/yrf3wv8Ad6j+8pftqO9T4jLzLCKQKpdm0xoKaAewIJZlIJUNAQ5cng5U6HQ9+Yf1jL8H6/QEPc/9QJz7Ub1VJicOjc5FPeAZV4rYWHbfSXwFvSX+LwFVOclv1IfRpBqI33H8FJ9JRmq/BTDncGXuaVG0ODtGnvrZeoEAk9wGs2dS43hh3qR6iZfhMgNRCNeSR7xKlZithADyWzDry5fdCFGWJowuKl0iDxUXTp6yVxUUlPX/AF2yhtKNyJc7O2DUraU0Zz+FSfSQ8OmonaOA+0Gw2ya9WkFzLWHOFxyuLX5ys1yXbnBmvhgprUnph75cwtfLa/qPOUWTU+HznaPpPxTYjZ+BrPYs3G3sLC+g0H6Zx1l5R/11yLDWSTqeH53f8hGMsvcPh+f7Q+BYFTUw8jvh5fVcNIr0IFM1CN8Vr5fOW70ZHalqe4fOBAajHVq2AFltcHmgE2N7XAkhqcaZIGg2YUrBiFKEGxynQ6b+o+IkmpscNqWe/WBTuR1Hk2I75E4LDk1PaHwy/WRWR21s3ikBup5QAZrg69YuV8gJfbAq1HooUFKmNRcAtqpsTlAUA6dZkfhELimD01U+ISbwVH1J/Mqj/OYFnh8GAczEu33m3j2QNF8BJqrEoI8BAAWLAhqsWEgFaHaOClFCjCGrQWklcPHUw0CDaCWgwsEC7dHUXYMo7RaRaiht7v3XA9BIoC2ua1z7D+sZq11G5if0kDzM4addrbCUqKb6asetiZY0tpAc1KS+yov5m8x2J2qEF2J8ryvfhR1Kx8gJdU3G/r4svva/YwuP4QQJzj6X6a3wjAAfarp/6Z+UU3Caodygd5J/pM5wx2jUqrSz2srNawta6/2lxxsu2bZpmysQVh8cOsesSaw7fIzsyGWALr4D5wuM/Cfd/WKQm+vV1wFUzYidf+jrE4ergq+FrVVpZmVrsyrcDKdM2l+T75x62o7/AJGb36PNi16lQV6SI60HQsrtlzZm0G49p8JZyzVv9J+LoLhsNhsO/GClnJbeNdwuNCdTu7JyV+d4TpP0mcIHqk4V6NOmaFWoSUOa5Y30Nhprr16aCc1bneEWa4MSraTW4OmLvu5w/wCmkyc2+BwqtnzKrapvAO+mkimqlCQ62HlrU2dT6FA7rj0kWrgQNxcfrY+plFTUoyG9PlHuHqZbVsIeh28Qp+UgVaLZjyhuG9e09RkEOokZZJLdG/CfMf1jLA/d8iPnaBacGU0qe0Phl+lOVPBVOTU6OUNOkadk0K05FZzhAn2X5qesseCdL6gHrqVD/nMhcKbjirC54xdNNd+mst+CC/4WkSLXznzdoRa06cfSnFIsfRYDa046tKOqscVZA2tOOLSjqpHUSFNLSjyUo4qx1FkCRSgklVhwjlo25iFBtUa+ljydN9xa2t/lLXYO1a9VTmqOSCd1gbDXoEpamFI3joB8CLgy44LYJnw+PCkhlw9fIQSCH4klSCNxuJzutcOsvPJ/aNU1KZXlMxtvB3gjpMq12c/UB4iY/gq7vjsKrO5DVkXVmN8xt0ntnbsfwfKC4Blxlx4TKysRS2Ux6RKrhlgDToI1/wDiBSO9WPymvanY2PQb+Mo+HwvgyeqrTPndfnNS8s6c8DQZo2DDBnRDqmKB18D8o0DHAdR4yoWo1HfOm/RpsfjhWZ6z0qKKDVytlzWJKgnqFiZzOnvHfOwfRDYriFfLxRp/WZt1tfdYtESqb6R9rYFqQo4Sndg+dqpHKfQgjM3Ka5N9eqcvbneE0HCVFFapxfMzNl9m5y+6Z9hyvA/KKsLm/wBlDRu0Uz/8SzAibDA4plHJUEZKZ1bKeZbdY9Ugt3kaqJVNwhP/ACh/H/2xl9uMf+GP/c/7YE6sJXVRyj7I9WjVTazfcH8f/bI9TGNe+VdQBzuq/Z2wHKixh1hPiT1L/F/aMYjF5RewPYG/tA0fBRdKvtD4ZolWZngPiQ9OoxGW7jS/UomoDjrHmJFZ7hMOVR/NHoZb8EV/wlH2T8RlTwlI4yhqOf1/haXXBJh+y0BcX4saX1Gp6PA+UIuEWPosQgj6CQGqx1VhKI6okUarHAIAI4ogGqx1FgRY6iwFqsEeVYUiKr9kNLC03YIAEprrcsSVVVt13PlF7ARc1S9lFRcvVfMCvzEVsfaHH4ZP9oCnTfM+Wm16RQUnK09Cb5iBc2PTLPZ1ejSFqZRyeccwbvC9k8f6eUs9Hs7eNl9Xn3YlI08XhW3FMRQY/pqoT6GeoNpU7rPN+2aWWrVNiClR7aW1VjY+6eiate4v1i/nPZXmsYTbOGytpMnw2W+Cq9hpnyqrN/tnDgsG6QCPBiD/ACiYvhdS/wAJiPyyf4SD8pIeDlIhiACHadWRrHBvEQscA3f66DKhS/Mes6P9Gm2xQd0em1RKq5GVRmbwHT06ds50o+XrOrfQ/YVKzWBZaLEX6LEQlN8PNj4A0DXwr5XDAGkSb63vyW5QtbtE5PWXlefynob6Q6C/sWKsAL1aTnvKoLzz9ihyvOCGxGsTtaotwrW0C+QtHhKnFDlN3yNCp4p/vt5yUrsf3m85ApSem6ALdp84ZHaYcEC54H4JKtZkqLmXiy1j1hgL+8zX/wC7+G/5S+/+sy3Ac/4hvyj8SzoW1WAq1B+NvUy642zvnSjr7KoqBlQCzLuJ6WAPT1EwqmApD9xfK8k4htP1U/jEscEi8XVLIrEghS2a6fVV3utiBe9Nd95FZp8PTz6Ktsp6B0MP7x/Z9EcYhUAWdASBbnE//Uxpud+k/FJmzN4/Ope4VJrGbv7/AMJbpqkEfQRmnJCTm0cUR1REqI6okClEdRYSCPIIBoseRYSLHUEiHFEEWBBCOff7zleJV+MPFXV99bOrU3XMqM2l7hSNOkyXS4QUFpZnpjLUZhykCOCSwtxYuBa3Qd0ym0NkNUbMCliAu831I1tbokleClUIn14srHTIenWxObUeE5zG3VrvcpNw9tTIaQfC1W4xAM6Iz1Q7aBr07cgDW2lo5sjhiw1xIdVp3D8W9QE3CZSULaEX6OvdIuztiqAzPyzyhTGgyMpIDX3nUQsQa2UrVppUBUixBu1kBtmGouQd3UJq4+tSZNhV2pTqITQrFiCuhObTMAQQwuuh6Y1wgwhqYOudOVh6hsFX7l7AkX98ymGpUxVVuLqI131Vwy6qDc3FwOrXfLXCY7lFc9RhVRkysw4tQyC3Jtf94e+YmXu1cfZyVRFZYdFeSO4ekcyz0uJCiLtu74pUimX1HrCBOhfRltWnQrHjbhKiNTJHRmtr7pz8roZ0b6JqCNi1zAGysQDuzAaGUrWcKqFKls2sKLVaq1GQlmBIUArvaw00A8ZwrF87znUOG/DPE1VqUCq00JsyhdTlNwCT2gbrTmGJGo7/AJGKkNCVWL57d8uFWVWMXltI0i0ZYUhpINFZY0l0gEVgtHCIREC44Gm2Ib8v+YTd7VP19X8x/iMwXBPTEH8v+YTdbT+3q/mP8Rm/J1Y80+L+EGu3xU/ilhhMQypWAJyumUqrAEmzWNrElQM17W36nWVmJOo9pPilph6hWhWIOUs1NDoLsjCoWS+8A5VJ67TDSiPOPs/zGTtlrqp/81PhqGQL8s+yPiaWWyRqn5w91N5vDx+Kzk1FMSQgjVMSQgnGtnEEdURKCOqJFOII8giEEeQQhaiOLEqI4ohk6IIYggc1xmyfu6dh3SuqLiKXMII6nBZf4ksw8bzXKotrAaCmXboxCcJKtLR6ahd+bel21IvbSxJGpk+ntxalsyEAa3GUi27eNOnrlvjNlKSdAO0SjrcHMpLU+SSDzdN43ldx65UWtE06qko4bQ6aG2n4SbSzwuyKZKvyCTbUC7bui2sxFNKtMqtSktULazKvLFunKfkZd7GUvxoWrWARwLCrUUDoIFjoL9Uzlwsc5NGxI+6SPI2+UUKcn4nDWqVB1VHGup5x6YFozaaQxTgqU/UeolgtGIxFLkns18tYNIjU9DNd9H9Kq2JpcQQr30J3AWOa/WLX0mbanNj9Fz2xdHtuPNDLGa6Hw22YtTB1Xr00aoi8mpTve/RcHW3ZrOAY2nYjv+RnoXGbPVKGKKlvraFZmBNxmQtuHRvnANojlfq/rKkRFEqMdz28PSXeSUe0ftG8PSRoxREsaK6Svw8tKQ0gDLCtHbQiIE7gx/4j9H8wm32o311X8x/iMxHB37f9P8wmk2rtmkK9YF7EVag1BG5yDqRN+Tqx5p8f0GJfUe0s0WyqROHxBzC2QXUorXIRyCCeaR1jrMyT4pXIKEMMwGhvqBNJs/GqMNWvlOayJYXbPlIfW9gMpsdL6gC1yZhpQKfrG9kfE8ttjjlUu2q/upf3lJRe9R+4fE8vNi61KH5lf/pU/wCs3h4/DOXg1lNY8ixKLH6YnFspFjyrCQR5RIAojyCJURxRCFgRxRECOLIFiCKEEIxqHtk/D4Co/MRiOuxA8zpNjSFNPs6ar2gAH3Rw4huvyme3HXs1maXBis2/IvebnyElf7qqBy6vgq29SZcvUJ6TCQyfqL2FOvB2iDquf2ybeX9pITYFAKVWmqBjmbILFj1k9MsbwBpi5Wta04XwpwQp43EoosBU06dGVW/mlelOaP6QUy7QrfiFNvOmF/llADPRjeIxQ4qM4qnyG7j6SUDGqpuCOyVESoI5sfaT0GSpTNmSxU6GxHYdDEA3UHrA9JA4y29WsCRca7iRuGvulRuH+kSv+z1KJCtxmcFyLMoqElwANOk915hMS99e0esPjAdx8Onyiao08V+ISpotVmf2r9o3h6CaQCZvbX2p7hAYwu+W9ISmwh1l3SGkBVoREctCIkEnYA+v8B8Qi9tbbtiK4K7q1Uc7qqMINgD68fp+ITTbUoqa1W4H2j9A+8Z1n2+rne/0ZvZ2K4wBrWGci283C75otnYkNgsWULjUjkpRsHphCWLOCwJDqBltuNzoJW4hAGUAWGbo9hpMakBQegnJSqS1SwF2J4vpN7fZru7euYbUDI7iy3zWS+tj+9fUd8nbOp4lKKZWc1RVxBUrlLWFLD7g2h3nSMU8HmJUMVyhdRv0H95bbOwlYLSFKpapmrsGb7p4lSNb/dm8Ppl8fmM5fWf7wqXhOEGLQDjCt7C4qYeqtjbXlIbHyj9LhxVFRaZTDsWBOlV0ta2/OnbFLitopvSlV7wvyKmKbbtQfb4G/WRmt7wfWcmlvR4VuLZsLVI66b0qg+IGSqHDXDEkNxqFd4ejUFu8gW98zA2ns9jy8O9M/hCj4SDHsHQ2eCxpYipSZzdrmoATYD94EbhJpWuo8LcExt+0UgeotlPvlnUxoakzUCHOlspDX1F93ZeZBNm5x9XjKdTsYUnPutKtOC+Jw7PUSxLNmzUDxTAWGmXmt4yaiOnYNiUUsLMQCRusT0R2vVCqzHcoJ8heYDZ/CHFX4vjKOf7telUpv/lazeEts2PYcp8LY6ZeJqkEdIJL/KNDWYOuHUMLjUjXsNj6QpTbPqYhUystDQnmcYq+Vj03gk0NMGiryOrRWaeZ6TpaBXjJaFnlRIzxD1gurEDvNpS4mrWUkvdk6OJFjb8S87yJ8IMPXRtVIPWd7dx6YHPfpQxA/bVI/eoJ0Ec16g6d/RMmuKnWOE2zKWKQo2XMOa9gXXuJ6Oyc02rwSxNK5S1Zfw8l/wCA6eR8J3wymtMWUyuJhGtKVq5UlSCrDerAhh4HWLGLnRnawovyV7gI3SO/2m9b/ORKNfTxPqYdOtq3tfyiE2kVaYO8A94vGalGw0JGo0vcbx17vCK4yJqvyT3QJEzW3ftf0iaO8zu3/tR7I9TBUTCHWXlHdKLCb5eUjpCHoRhgwiZRN4Pj68fp+MTS7Rb62p+Y/wARmc4Pfbr3p8Yl5j3+sqe23xGdJ3OrF7/RCxB5a+1/IZZ1BZZT135Q9r+QyXtHGhBYDMx3KPUnoEw0jYNuU/h8KzTcHNalP8mofOtb+WYRyDmv94Hs5iyy4E4pHxZp3sOLYKNRne4Y5SNxAVj269Usy1LPVLOZ7OpikOqLWgOqVoouvNqVB3kOP84MOlja2cU1yVGOp5JXKvSzMDoPCc2lhVwCNzlB9oA+sh1OC+HbfSX9PJ+G0vBRji042MnW4D0Tuzr3MCPeDI54H1U+xxLr2cpferfKbhUiwsbTbmuO2Fj7WJWqO0q/xi485ASptGhuWqoHRY1F+dp1oJFcSI2bc+2XwzAp2xDOr3Oi0CQR0H7QekE35waneB5QRwJCtFZoypi7zzO+yy0K8TeETBsZaRMVg0c3Is33lOVvMb+4ySTEmVFHiMLVTm2qr1aLUH8re7ukIYlSSo0Yb1YZXHep1mmZZGxWCSoLOoa26+8dqneD3SrtmdobLp1ltVpq3tbx2g9Eyu0Po/BucPVI/BU5S+Dbx43m+rbKqJ9k+Yfcq7/01Br5g98iDE5SFqKabHcG0BP4W5reBmpbEuq5FjtiYjD342kwAPOXlprre43DvtK+lV1OvUfdb5TvBAI/r/rWUu0+CGFrXJphGO96fIbvNtD4ibmfqzcXKFqRTvyT3H0ml2vwDrU7tRYVV6iMtQfI+6ZXFU2QlXVkbXRgVPvm5ZWbNJweUW3uePZ+Zk9Ksrtrm7Kez5wiJhTrLmk2kpaO+WlJpRMDw80jh4rPAtuDp/xC+0nxiWuNf6x/bb4jKbg23+IT26fxiFtDE1HqPrlGdtF3nlHe3yE6T7fVjz9DuIq8od5+G0i4jGBecdWPTvJkavi1pZdCQDqqmxIO+x6Da86NheDuBxVFKi01ZGW6sCQ3aCwN7g7x1ic7W3PNiYH9sxHFOKnFnUmmVDIdAHIbQrpY94nS+DuwKGDuU5VRtC7aGwFrAbh29fdoLLZexaVBctJLXtcnVjYWGZumwjdemWfi6fKqHXXmou7O/UOobyd3ZIiTXxJdhTojNUbXW+VF6XY9XrLrZmzlorYXLHV2POdus9nUOiI2Xs5aK2XUnV3O9z19g6h0SeIBgRYEIRQkQYEUBCEWJAYWDLDEVAKCAmCQRUaOhpEpvHlM5adjpMETeAyBVoLQQxKCKwgsXDhCAsRWw6sCrKGU7wwBB7wY/aHaUUVbYNtaDtT/AANepT8ATdfA27JAxFWpRH1yFAP31Oel52uv6gJrLRJEDLJVVxcEEdm6M43AU6q5aqKw6mAPrul1itgUnOZQab/epEKbneSvNbxErq+zq9PoFZetORUA7UJsfA37JV2xe0+ACNrQc0/wtdl89498z7cBMQXAYC33lOYf2nTcNVViQG5Q3qwKuPaU6iTVp7pqZVNRzaj9GNM6tVqX6FWwse+2sq8dwCxNO/FMHHQH5J851x0vui+KP/7a8vappwDF4WrRNqtJ07bXHmI0lUHcZ33EYAMCGW/eLzLbU4B0K1yqGmetNPdu90syTTm+z6xV8wNiLEHqINwY9hEOKqNRp1AtU6rm3OdSyg/e6fOP7S4MV6LFDTqZM1lqWupHQWIvl39PVNRwK4CFCK+LS1irU6YHKBU5ldm3r0cnp6eqb3wzrlWbL+j+uWH7TZADdipDFx0ZTvU9dx59HQMNR4pAlNQqjcO0m5JPSSbkmWeJq6ab+o/1lM7Va1TiaNi2hZjfi6SdD1N1+myjVrdAuRArjqjuKVLlVWFydclJN3GOR0bwBvY6DpI0uzdmrQXKtySbu55zt94/IbgIvZWykw6ZUuSTd3bV6jdLMfQDQAACwEmERPohnLDCx20GWA2BFARVodpEAQ4YEO0gMQXgEIwBeCJggVtJpIQw4JydzixYggkZHFCFBAMQwIIIB2h2gglBwZYIIB5YMkEEqI+N2XSrC1RA1tx3MvarjVT3GVOJ4P1V+wq5l/5dbf8ApqgXHcQe+CCFVqY0q5pOClQalTZtOvMtx75OpMQbWgglpEg1uoR9LGCCAGFtYxWqQQSooqmevVFCjYMRnLNzadO9jUI/fN9Ao6d9hNZszZaYenkp335mZtXqOd7uekn3bhYAQQTe2akZYRWCCVBWgtBBIDtBaCCQGIYEEEIBiCYUEBJMEEEo/9k="/>
          <p:cNvSpPr>
            <a:spLocks noChangeAspect="1" noChangeArrowheads="1"/>
          </p:cNvSpPr>
          <p:nvPr/>
        </p:nvSpPr>
        <p:spPr bwMode="auto">
          <a:xfrm>
            <a:off x="155575" y="-1790700"/>
            <a:ext cx="56388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4" name="Picture 10" descr="http://www.nas.nasa.gov/quantum/images/assets/d-wave_exteri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1" y="1124745"/>
            <a:ext cx="4338802" cy="2880320"/>
          </a:xfrm>
          <a:prstGeom prst="rect">
            <a:avLst/>
          </a:prstGeom>
          <a:noFill/>
        </p:spPr>
      </p:pic>
      <p:grpSp>
        <p:nvGrpSpPr>
          <p:cNvPr id="21" name="Grupa 20"/>
          <p:cNvGrpSpPr/>
          <p:nvPr/>
        </p:nvGrpSpPr>
        <p:grpSpPr>
          <a:xfrm>
            <a:off x="2411760" y="2204864"/>
            <a:ext cx="5263852" cy="1447801"/>
            <a:chOff x="2411760" y="2204864"/>
            <a:chExt cx="5263852" cy="1447801"/>
          </a:xfrm>
        </p:grpSpPr>
        <p:pic>
          <p:nvPicPr>
            <p:cNvPr id="36876" name="Picture 12" descr="https://upload.wikimedia.org/wikipedia/commons/thumb/1/17/DWave_128chip.jpg/220px-DWave_128chip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2204864"/>
              <a:ext cx="2095500" cy="1447801"/>
            </a:xfrm>
            <a:prstGeom prst="rect">
              <a:avLst/>
            </a:prstGeom>
            <a:noFill/>
          </p:spPr>
        </p:pic>
        <p:cxnSp>
          <p:nvCxnSpPr>
            <p:cNvPr id="20" name="Łącznik prosty 19"/>
            <p:cNvCxnSpPr/>
            <p:nvPr/>
          </p:nvCxnSpPr>
          <p:spPr>
            <a:xfrm flipH="1" flipV="1">
              <a:off x="2411760" y="2420888"/>
              <a:ext cx="3168352" cy="122413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21"/>
            <p:cNvCxnSpPr/>
            <p:nvPr/>
          </p:nvCxnSpPr>
          <p:spPr>
            <a:xfrm flipH="1">
              <a:off x="2483768" y="2204864"/>
              <a:ext cx="5184576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23"/>
            <p:cNvCxnSpPr/>
            <p:nvPr/>
          </p:nvCxnSpPr>
          <p:spPr>
            <a:xfrm flipH="1">
              <a:off x="2627784" y="2204864"/>
              <a:ext cx="2952328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rostokąt 24"/>
            <p:cNvSpPr/>
            <p:nvPr/>
          </p:nvSpPr>
          <p:spPr>
            <a:xfrm>
              <a:off x="2411760" y="2204864"/>
              <a:ext cx="288032" cy="21602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pole tekstowe 27"/>
          <p:cNvSpPr txBox="1"/>
          <p:nvPr/>
        </p:nvSpPr>
        <p:spPr>
          <a:xfrm>
            <a:off x="611560" y="5733256"/>
            <a:ext cx="799288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Inspirowana kwantowo maszyna licząca bez wykazanego kwantowego przyspieszenia !</a:t>
            </a:r>
            <a:endParaRPr lang="en-US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5004048" y="3717032"/>
            <a:ext cx="392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&gt; 1000 „</a:t>
            </a:r>
            <a:r>
              <a:rPr lang="pl-PL" dirty="0" err="1" smtClean="0"/>
              <a:t>qubitowy</a:t>
            </a:r>
            <a:r>
              <a:rPr lang="pl-PL" dirty="0" smtClean="0"/>
              <a:t>” </a:t>
            </a:r>
            <a:r>
              <a:rPr lang="pl-PL" dirty="0" smtClean="0"/>
              <a:t>procesor</a:t>
            </a:r>
            <a:r>
              <a:rPr lang="pl-PL" dirty="0" smtClean="0"/>
              <a:t>!</a:t>
            </a:r>
            <a:endParaRPr lang="en-US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611560" y="4941168"/>
            <a:ext cx="7992888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Zbyt silna </a:t>
            </a:r>
            <a:r>
              <a:rPr lang="pl-PL" dirty="0" err="1" smtClean="0"/>
              <a:t>dekoherencja</a:t>
            </a:r>
            <a:r>
              <a:rPr lang="pl-PL" dirty="0" smtClean="0"/>
              <a:t> aby kwantowa superpozycja istniała wystarczająco długo dla przyspieszenia obliczeń!</a:t>
            </a:r>
            <a:endParaRPr lang="en-US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611560" y="4149080"/>
            <a:ext cx="799288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Architektura oparta na tzw. obliczeniach adiabatycznych, a nie na idei bramek i obwodów kwantowych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9682" y="1301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Symulatory układów kwantowych</a:t>
            </a:r>
            <a:endParaRPr lang="en-US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5536" y="3501008"/>
            <a:ext cx="561662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To co obliczalne dla komputera kwantowego jest obliczalne dla komputera </a:t>
            </a:r>
            <a:r>
              <a:rPr lang="pl-PL" dirty="0" smtClean="0"/>
              <a:t>klasycznego</a:t>
            </a:r>
            <a:r>
              <a:rPr lang="pl-PL" dirty="0" smtClean="0"/>
              <a:t>, ale…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14288" y="4344842"/>
            <a:ext cx="561662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Klasyczna symulacja </a:t>
            </a:r>
            <a:r>
              <a:rPr lang="pl-PL" i="1" dirty="0" smtClean="0"/>
              <a:t>N</a:t>
            </a:r>
            <a:r>
              <a:rPr lang="pl-PL" dirty="0" smtClean="0"/>
              <a:t> </a:t>
            </a:r>
            <a:r>
              <a:rPr lang="pl-PL" dirty="0" err="1" smtClean="0"/>
              <a:t>qubitów</a:t>
            </a:r>
            <a:r>
              <a:rPr lang="pl-PL" dirty="0" smtClean="0"/>
              <a:t> wymaga użycia </a:t>
            </a:r>
            <a:br>
              <a:rPr lang="pl-PL" dirty="0" smtClean="0"/>
            </a:br>
            <a:r>
              <a:rPr lang="pl-PL" dirty="0" smtClean="0"/>
              <a:t>~2</a:t>
            </a:r>
            <a:r>
              <a:rPr lang="pl-PL" i="1" baseline="30000" dirty="0" smtClean="0"/>
              <a:t>N </a:t>
            </a:r>
            <a:r>
              <a:rPr lang="pl-PL" dirty="0" smtClean="0"/>
              <a:t>bitów </a:t>
            </a:r>
            <a:endParaRPr lang="en-US" dirty="0"/>
          </a:p>
        </p:txBody>
      </p:sp>
      <p:grpSp>
        <p:nvGrpSpPr>
          <p:cNvPr id="11" name="Grupa 10"/>
          <p:cNvGrpSpPr/>
          <p:nvPr/>
        </p:nvGrpSpPr>
        <p:grpSpPr>
          <a:xfrm>
            <a:off x="251520" y="1124744"/>
            <a:ext cx="8422110" cy="5517232"/>
            <a:chOff x="251520" y="1124744"/>
            <a:chExt cx="8422110" cy="5517232"/>
          </a:xfrm>
        </p:grpSpPr>
        <p:grpSp>
          <p:nvGrpSpPr>
            <p:cNvPr id="9" name="Grupa 8"/>
            <p:cNvGrpSpPr/>
            <p:nvPr/>
          </p:nvGrpSpPr>
          <p:grpSpPr>
            <a:xfrm>
              <a:off x="251520" y="1124744"/>
              <a:ext cx="8422110" cy="2160240"/>
              <a:chOff x="251520" y="1124744"/>
              <a:chExt cx="8422110" cy="2160240"/>
            </a:xfrm>
          </p:grpSpPr>
          <p:sp>
            <p:nvSpPr>
              <p:cNvPr id="38914" name="Rectangle 2"/>
              <p:cNvSpPr>
                <a:spLocks noChangeArrowheads="1"/>
              </p:cNvSpPr>
              <p:nvPr/>
            </p:nvSpPr>
            <p:spPr bwMode="auto">
              <a:xfrm>
                <a:off x="251520" y="1268760"/>
                <a:ext cx="5832648" cy="1754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Nature</a:t>
                </a:r>
                <a:r>
                  <a:rPr kumimoji="0" lang="pl-PL" sz="1800" i="0" u="none" strike="noStrike" cap="none" normalizeH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</a:t>
                </a:r>
                <a:r>
                  <a:rPr kumimoji="0" lang="pl-PL" sz="1800" i="0" u="none" strike="noStrike" cap="none" normalizeH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i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sn't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classical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,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dammit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, and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if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you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want to make a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simulation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of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nature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,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you'd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better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make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it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quantum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mechanical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, and by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golly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it's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a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wonderful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problem,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because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it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doesn't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look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so </a:t>
                </a:r>
                <a:r>
                  <a:rPr kumimoji="0" lang="pl-PL" sz="1800" i="0" u="none" strike="noStrike" cap="none" normalizeH="0" baseline="0" dirty="0" err="1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easy</a:t>
                </a: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. </a:t>
                </a:r>
                <a:b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</a:b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/>
                </a:r>
                <a:b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</a:br>
                <a:r>
                  <a:rPr kumimoji="0" lang="pl-PL" sz="180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Richard</a:t>
                </a:r>
                <a:r>
                  <a:rPr kumimoji="0" lang="pl-PL" sz="1800" i="0" u="none" strike="noStrike" cap="none" normalizeH="0" dirty="0" smtClean="0">
                    <a:ln>
                      <a:noFill/>
                    </a:ln>
                    <a:effectLst/>
                    <a:latin typeface="+mj-lt"/>
                    <a:cs typeface="Arial" charset="0"/>
                  </a:rPr>
                  <a:t> Feynman, 1982</a:t>
                </a:r>
                <a:endParaRPr kumimoji="0" lang="pl-PL" sz="1800" i="0" u="none" strike="noStrike" cap="none" normalizeH="0" baseline="0" dirty="0" smtClean="0">
                  <a:ln>
                    <a:noFill/>
                  </a:ln>
                  <a:effectLst/>
                  <a:latin typeface="+mj-lt"/>
                  <a:cs typeface="Arial" charset="0"/>
                </a:endParaRPr>
              </a:p>
            </p:txBody>
          </p:sp>
          <p:pic>
            <p:nvPicPr>
              <p:cNvPr id="6" name="Picture 4" descr="Znalezione obrazy dla zapytania feynman quote quantum comput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361" r="22784"/>
              <a:stretch>
                <a:fillRect/>
              </a:stretch>
            </p:blipFill>
            <p:spPr bwMode="auto">
              <a:xfrm>
                <a:off x="6228184" y="1124744"/>
                <a:ext cx="2445446" cy="2160240"/>
              </a:xfrm>
              <a:prstGeom prst="rect">
                <a:avLst/>
              </a:prstGeom>
              <a:noFill/>
            </p:spPr>
          </p:pic>
        </p:grpSp>
        <p:pic>
          <p:nvPicPr>
            <p:cNvPr id="38916" name="Picture 4" descr="http://aspuru.chem.harvard.edu/blog/wp-content/uploads/2012/06/QScove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0192" y="3573016"/>
              <a:ext cx="2337850" cy="3068960"/>
            </a:xfrm>
            <a:prstGeom prst="rect">
              <a:avLst/>
            </a:prstGeom>
            <a:noFill/>
          </p:spPr>
        </p:pic>
      </p:grpSp>
      <p:sp>
        <p:nvSpPr>
          <p:cNvPr id="10" name="pole tekstowe 9"/>
          <p:cNvSpPr txBox="1"/>
          <p:nvPr/>
        </p:nvSpPr>
        <p:spPr>
          <a:xfrm>
            <a:off x="395536" y="5157192"/>
            <a:ext cx="561662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Chemia kwantowa, biofizyka, fizyka wielu ciał…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4825" y="-166238"/>
            <a:ext cx="864096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Technologie kwantowe…</a:t>
            </a:r>
            <a:endParaRPr lang="en-US" dirty="0"/>
          </a:p>
        </p:txBody>
      </p:sp>
      <p:sp>
        <p:nvSpPr>
          <p:cNvPr id="39938" name="AutoShape 2" descr="data:image/jpeg;base64,/9j/4AAQSkZJRgABAQAAAQABAAD/2wCEAAkGBxQTEhUUEhQVFBUUFxQVFBQVFxcUFRcVFBQXFhQUFRUYHCggGBolHBQUITEhJSksLi4uFx8zODMsNygtLisBCgoKDg0OGxAQGiwcHyQsLCwsLCwvLCwsLCwsLCwsLCwsLCwsLCwsLCwsLCwsLCwsLCwsLCwsLCwsLCwsLCwsLP/AABEIAJsBRgMBIgACEQEDEQH/xAAbAAABBQEBAAAAAAAAAAAAAAACAAEDBAUGB//EAEsQAAEDAQQFBwgHBgUCBwAAAAEAAhEDBBIhMQUGQVFxEyJhgZGhsSMyM1JTcsHRFBZCkpOy8BVigsLT4SRDVMPSs+IHNERjg5Si/8QAGgEAAgMBAQAAAAAAAAAAAAAAAAECAwQFBv/EADARAAIBAgQDBgYCAwAAAAAAAAABAgMRBBIhMRMiMgU0QVFxgRQzUpGhsSNDJEJi/9oADAMBAAIRAxEAPwDcARgJgEYCuEhoThFCcBJjBhPCKEoSYDAJ4TwiAUQBhOAnhPCAGTwnATpADCUIoTOIGf67EWAaEoSfVaAXFwAGJJ2IbNaGVBLHBwBgkbDu7wllYsyva45alCku8O0Jcnw7QlZkiJNCm5E9HaPml9HO7vHzSAghNCsfRnbu8fNMbM7d4IArwmhWfor/AFSm+iv9V3YojK8KO0Dm9it/Rn+q7sKitFndd812Y2FOO4nsUbOMSrEIKFF0nmu7CpzTO49igBEQmIUhb0ISEDAhCQjKYhAAQhRkJiECIyE0IyEyAIyE0IyhIQIBDCkhNCBEcJIikgRqgIgE4CIBbbDBhEAnARAJWGDCcBFdThqVgBhKEd1PCAsBCe6jup4UWMABPCKE8KLACFFVdBHBWIVW15jgraKvIhPYoaXqeSqTtb8Qs3VkxSdjjyhP/wCGBT6XqSx/u/zNQaqsBpun1j4NWnEQvTsjCn/kL0NRlfeotI6Zp0A01A+HENBZTc/nEgNabowJJAG9TPpKC26ObWa1riQGvp1BEZ03B4BkHCQsCzLc32Q9PWGhygZLwS65JpvDQ+5ylwuiA67sUtk1ioPaHBzgHGm1pcx7Q41SRTLSRiDBxVH6vNNXlOVq3eVNfkuZc5UsLL83b2RmJiVFZ9T6QBDnue1zqLiwtpNYeRLiAWMYASb2JzMBFwNY6w2cAk1MGis5xuuwbZ3hlU5bHEDp2Iq2sVmbTNR1UNa14puLmuaWvLbwaWkSOaQeCzPqfS5MsD3NaadppAANhrbTVFR0CNhaAOhCNR6RZybqr7l6q+41rKbb1SkKRhrRAAbew233KIzrGJ1BY6JZTYwuLyxrWl5wLroAvGNpiVMlYAwU0oQkSogHe6Ui47z2qOUpQBIXHee1CXHehlV6vKXubcLYxmQZnEYdHgkBYJUTuA7Aq96tup9rtw+M93WxfV3M2SZI4kIAnc0bm9gUbmj1W/dHyUVR9WcGtIk4kwY+zCjdUq48xvU4zs39fYgCVzG+q3sCjNNvqhRvrPkczAgSbwwcTiOrPqUQtFTCaUTnzhhiccugfeTsBMaLfVHf80xoM3d5+aVOqSJLbpxwJB8FXtleGkq+nCLfMQbfgJ7WbAe1ZdC236tSndi5ON6ZggZR0pWG2ve481oaB0knYqWjHTaKx3z+b+y11qdB070kZXOopxTe5rQkiKS5psLlv0gyiJec5gASTHcsQ62Y4UwBvc8DuC6Z1MHMA8RKytL6OY4tN0di7FOrQpx54Zn6mecaknyyt7GDatYqj8ncnHquDpHWMFnO0rWk+WqxvFSO4Bet6u6s2d7Lz2AmfgDitSpqvZ4EMGC2LtGhT5VSRmlh6reZzZ4TX0jVgxWrTsHKu+aoWnStY5Wis3hVf8Svea+r9K8YYMxs6F5jrBolorGAM1Ct2pTirqmh08PJu2dnGO0paBla6/4jkQ0xatlsrffcfELo6+jWmMFL+wiRgzuWCp2vRW9NGqOHl9ZzP7ftgytlU9YPi1TU9Z7b/qn9baZ/lWtW0UGHntA44K/W0OC1rroAIiSOcerZ19iVPtKjP+v8hKjNf7GBR12trSJrNd0Gmye6F0tg/wDEBsAVqbyd7A3HqL8FHV0PTA8wdiwWaKZe80ZqdStQ8YfZihGo9pHoOitZ7NXMNfdd6rxdJ4HI9qtaSMEcFS0PoGz8kwmiwugG9dE9qtaWPOHD4qFPI58l16lks2XUxNIHmP4D8zVNqp6I+8fgobePJ1OA/M1TareiPvFX19jGu8L0NgomICjauc9zcStRgKMKQKLGSNUgKiajBURkkpyUMpJAFKaU0ppSAKU0pihnikAcpiUKYpAIoSUiUKABLkxKRQEp2AZyje5JzlE5TsITis/SLlfOCy7WZKtjsRA0cyAelUNEemq9f5lqWYLL0R6Wr+vtFXx7u/V/oy1fnRNohOnSXPNprhU7SbwB6T3GArwWfVMBo/WBj4LdW2K4nfauei6/gFqOWXq6fJdfwC1SqZdRJbFOo3E8R4Ly7WFvlncV6m8YniPBeWayvArOG2chiexVYh8iIQ6inSZLm8R4ruwxsQwAnafsji6M+gSeGa4KkwlzZwEjmjjtPy716LSbzQAIAGECO5cfFPU0wRxGtVniq0k3jvyA4N2dcnpUVUktaNgAV3W1kVG8EFehFFjt58Fdg2RmilazgVg0vOW1b3YFYVM4rfVkRpo9B0T6JnBVtLecOHxVvRHoWcFV0t5w4LoYXf2IVDE0iPJP4N/MFLqsPJH3io9Jeif/AA/mCl1W9CfePitNbYwrvPsajkbFG8qC2Wm40ERiYJILoEHnXRicbow3rnPc3l8KRqq2OqXMaSIJAJG47QrIUWMkCMIGogkBIEkwSURiKYpyhe8NBJyGJO4bUgCTSsyw6dpVXljKlNxBIhriXTEwRGGR7ErfpinSeGPqUmkxAc+6STsAhAGkShJQUqgc0OBBDgCCDIM7QURSAFMSmchKAOb1qqOvsui9zXAbQCcnRkTlgrmgy7kW3gQTJ52eJOweC0K9lDnAnZkE5U27iILj/WH3f7qQBEmKEIirnBZlTNaNoVB2avS5SPiFQWToX0tXiPzFbFILH0H6SrxH5irV3f3ZmqfOibpSSKS55tNuFnW1sOjpkdZx757VpKlpJuUZj9QujXXKVQ3O41c9F1/ALRrVQ0S4wP1gN5WLq1ab1O6zEg847G4DA7z0dsLYZQEycTvPw3LPPqJrYpVHPeTHMbIxPnnDYMm9ePQF5ppyiG1nR63SSeJOa9Wc3E8R4LzDWQeWdG/4qjEdKIw6ijT89vEeK9GYOaMNi86p+e3iPFeit80cFx8Vuaaexxmt0cq3gnth/wAPT4odbvSt4I7SJs9PiVbhCM/EwdJPWK04rV0oVkA4rZUeoqaPR9C+hZwVfSjCXgAEm7sx2otE1iKVIAAlwOZjJNarUWvJgggRgQZGe0LsYWnO115FFSSvqYek8KNTeLvbfaEOgHkUGkbXPnqOCVrtQeXAEEu84GHHrGG5RMe9rbrLkDIEEDpyKsxNOpKPKURh/Lnb8LGuK05rmNdNVn2x7CxzWw26bwJ+0TM9ajtFvtzXYUqDm7w589YzVinpq0jPkBxFQeMLnZZx3Rr0L2pGrzrFSex7mvL33+aCBF0NjHgtP9mVD/nv9Lyhj1R/lj91YzNMWk5Cznrf81KNMWv1LP21EWfkDSZr09F1MPLv9Mah93ZSH7uHejpaNqgtm0PMVXVHdLTlT90fErH/AG3bPZ2f71T/AIp/27bPZWf79T/ijLLyFlidHo2yuY0h9Q1CXOdedsBMho6ArAcuU/b1s9jZ/wASoP8AbQ/t62+ws341T+mjJLyHojr1WtgJpvaJktcBGclpy37FzP1gtnsLP+NU/pJnayWoZ0bL+O8f7Sjkl5DujG1O1UqWa1NeXVXAzevMc0ZHnEkxOzHepNeNWKtqtQqMfUaGtZdDWOIDhiXAg4O4Y4LWbrFajlQsx4V6h/2lKzTFsP8A6aj+LWPhQKdpAbujGFtGmHSCGiQc56VOVg/Trdss1nP/AM72/mohSsq20jGjZuH0ir8KCi4sDUc/FNKxqgt5PmWUD92tUntNA+CY0rYfOpWd3vWmqR90WeO5GUDL1qtB5Vobz4aQWjGCZxhaWguVFLymBJJaNoBynrk9aq1bLa74PI2fDICu8D/oLQBte2jZ/wD7FT+grXLlykHHW5ZF/e37v91IwO2kEcIVVv0nbRo/jv8A6Kka6vtpUvxXf0lBDFaFRLoU9obaSebRokbzXcD2ckifoipcDnFjTEkNl4B3AwJ7FrpVIx1krorkm9iVrAVzugh5Sr7zfzO+S0qNZ7JBdf6bmSGy2JrJLftGTJ4xHaU8TiKThlpqxUqM86k/AuFJDeSXONVzfCztLPMhrczmdw+a0A5ZloHOcf3o6gAF0sR0lVPc7bVihcpS3InEdMDnDp3rda6cVl6uei6/gFefTIxZ1tOR4biss9yxDuzPUvMdZvTO4r0qnWBLhkREtOBH63rzXWYRWdxVGI6RR3M5nnN4jxXozPNHBedU/ObxHivRmnmjguRidzRDY4rW70zeCmrf+XZxKi1w9K3giJ/w7eJVmFFM5rSh8VmPV/SjsVn1DktUndipo7SznyFLgfFY2lD/AIilj9ql+eStix+gp9axNKjy7Pep/mXqMP3aPocjG9XujN+hPDi7LHBadleSMVdqtwHAeChp0ln+GlRknB7m5VFJamZbdIvZVLbjC0Un1ZvOvXWQCIiJlVhph8RybC7yJ5ji5t2q1zsrski7kBtldAKAmYEwRMYxund0IG6JpXS3kqd0mS2426TvIjE9KtcXLdiukc+dNtMeTDrwsxBbJZ5d9wy4tERsnPLBRV9NhseRaZ5UnHLkq3JZ3YGcyYAXWN0cyIuMjm4XR9gyzsOW5J2h6LovUqZuyRLGmCTJIkYScVCVHyYKaOfsWkWVLRUohjRdm64OkuuXQ+WxzYLuuCtYWQeqtGlo2m2CGNBBcQQ0AgvxcRx2qy2mFDJbcd0ZDdHzs8VKzRTdw7FqgIgFBjKFPRNPa1vYFapWNgyaOwKZOAqpEkOGokwCe7Oe1VsYTXdIRXhvCpt0dTiLuG3Fx2k4yccypBYafqjGTtmTMmZzxOKrYyz2Jrw3hQCxUxPNzF04nEQBnM7B2ITYKcnmDHMmZwaW5zuJUQJcJzHancekKAWCnhzQIgiMMojLgEn2GmZlo5xJOf2hDuHUgCcHpCYhQfQKfqjKMzkQG4444Nb2KWnTDRAwAyCkhBOdAkqkbWeTcWPxDScDkYTaTqQ2N6x6LIZUd+64dq6FColyW3M1aOjkQ2C11arCXOLueQSYyuNMYDpWiXQqOrbPJu9/+UKG1PdecJ2nDrXMxTyzZZhE5Uou5bq10yyajHH7RTLNxUauGdUNJdH67FM6peaD+s1QbTP6hXWDmCd58VrdSUtGyOVLVHf6tnyXX8AtZZGrPouv+ULYUpbkUVbRQDjjsiCMCOBGIXmWtAcKzpN4ScdvWNvV2L1I5nqXm2tY8s7iVRiOgS3MWk4FzYO0eK9Gp+aOHwXnDmAubvkYjNegUnPa0faEDEc1ww2jI93BcfEbl8NjlNbx5Rp6FXs1aWxuB7yFPrbVDqjY2DpB6wcQoLBR5hPQe6FZhdGKZz2lTzjxVCqcld0scTxVCqclpY4HaWB3kW8AsrSg8vT96l+damjvQt4DwWbpMeXp8aX516rC91icXH7+6/ZeqNwHUio01I8ZdSekpVnrH0NVPZhNpqRrEgiChcYoShEkkwQydPCSgyQgnTBOFTIkFCeEydVMmhwEQCFECqpEggEkgUiq2A5QlOsG1azNY4gswDnNBvAFxaYMNjeR2pAbyRCA1gBJwCH6Q31hjlj1YJDDQuyRhRV3Jx3EzK0k+cFBVZFB/ulS1hJSt4ig/h8QttP5kTPW+Wylq4PJO98+AVevRN5x6T4q3q76L+I/BA84nifFc3HPnLMF8qPoUH0juSVyUlgzGu5p31ZYeYOJWeVZslcOpy0yA4jwXTUW1e2hU2eias+i6/5QthYuqxml1/ALaU59RFbEZzPUvONbB5Z0716Ocz1LznW4+WdxVFZcoluYjs28V6FZsWN4DwXnpOI4hegWbBo4DwXJxCL4bHJa50wXsnHDPb2oLCHClhzhdfgcHZb8j3KbXIC8xBo8+SHCoO4KWHvoKXicfpeoCTsM5HA/3WfUdktLWCIPFYL6kRB6j81ryhBnf6JfNFvV8VR0qfL0uNP/AKir6tW8OFQZXRSBObZh5OIy2KxpU+WpEb6f516fC91icftDd+q/ZsPbgOpCxPaK7RAnGB4ZcUNIqupWjJpRdzXCLSdyUvAiSBOXTw3qQLz7WnW80bU6lyQcGXRN67eBa1+PNMYkiRGWa7HRmkuVszK5aReYHlg5xymBvSjUTbQ3GyuaKJZp0q0AksqYUxU805H7PvdCKppVrb0tfzAwnmH7eQG8qTkiCZoJKhU0qxt6Q/mOY0805vyjer4ULpk0OknThUyZMQCeFyWv2sjrG2ncDHF96A9riJF3MtcIEEq/onTHK2A2iG+ZUcBBA5gOBF4nMHb2KmUiaRvIguE1K1tNrtDqZaxoaHObDXglo2kmoQDMYQc13gULjHATwkkoDEucOrrKlVznFw5xOzGTJ2LpIWF+3+dHJGLxAdezIddMCPina6ZG9jZFOEUIDWAEkxPYmFob6wVSJEirWg4KdlQOyMwoLQpw3EzPcEGlB5B/AeKmjFBp1kUHdXiuhTg86fr+jJXl/HIp6AHkR7zvFQOOJVnQQ8g3i78xVRxXGx75zThF/FH0FKZNKSwXNViTTj4p4EgSJI+PQsqyaQqMEN5zTjHxC6apTDhBGBWVV1fYTLSWH90kL02B7QpQpcGrG6v7mHEYacpZ4Sszs9T9cLOykW1nGk6R5zXERAGbQQunpa12J2VqocDUa3uJXkJ1fr5srOI6QD4QqlbRFrnF1N3FpHxVs44Ko82eUfa/6K4/ExVsqfue1u1hs14gV6R5oOD2nMncV5trfpyka74e047DPguSqaHtXqUj1kfyqnU0Naj/AJdH73/YoTo4LLbjfhgnXvrD8m87TFPDE57nfJd5R1joBjefs2gt8V5D+w7V6lEfxH/gpBoK176Teon4BYK2EwUv7vwXxnW+j8nW65ay0XFtx17oBafAqnY9babWNF15PPkRvbAxXP8A1ZtB86u0cGn4uUlLU6fOrVDwut8Aq4xwNNdUpe1ieWs/BIp6X066pIDA3pc4eAWBaLWThfJPq0xj1nErtaWqNBuJaX++S7uK0aGjKbcGsA4AJSxtCPRD7snGhPxl9jmNVLTUFKtTDnWd73UzTdyZqYNm9PGYldhaqV51AiXYsDnNBaSRVMkgZdauWOwtu5fBSVrE0DNW0u0JKN2laxTXwiqK17aox9JaYoseWurQWk4OaXbd7QFDZ9cbK3B1Vo4Xj3RK1jYmnYEDdD0zmAsMMVlldI08JWIRrPYiZNelPSfmFaZrRY/9TR++AhGgqO1o7Andq5Qdmxp/hHyWtdoz+krdFErdZLH/AKmh+Iz5oxrFZP8AVWf8Wn81W+q1n9QeCE6pWb1ApPtGX0hwEX26csxytFD8VnzUzdLUDlWpfiM+ayPqhZfZM+6Cl9UrN7Jn3QovtB/SPgo2H6WoN86tSHGowfFM3TNA5VWHgZ8FjfU6y+yp/dCZ2pll9jT+6FH43/kfCNG2VbPVILnTAIEAkY9XQpadagKZphxukEeaftZ/ZWOdTLL7Jn3U31Ksnsmdig8WvpDhGrZKdBjpbM5eZGf8Kvi3N6e4eJXNfUiy+yZ2f3TfUay+yZ2FL4teQ+GdULZub2upj+ZLl3f+2OL58AuUOoll9m3v+aE6iWX1G9/zS+Kj5MOGzrH1nAefT7D/AMlh2PRjXPvOfgHXoECSDIzJw4LMqaiWaPRt7/mo7PqRZj/lt65+alHGKO10J0lLRnbNgfaHaEYqjeO0LjRqJZvZN7/mn+olm9mzv+ap48fJkuGzsHV2+s3tCq167fWHaFzB1Es3s29/zUT9RLN6jVOOJivBidM3K1qaPtDtUmm6jXWdzmkGYgjiud+pNEea0A9Cv2CwuYHMIBaYJBOZGRg7Vuh2pkjZrQy1sJnTs9SfRby2jTEYEPJM5c93yCrSrr7IDGyBAGwAYwojZ1xq9biSbRqpU8kFErJKzyKSpuWFwI1C0qSVsb0Io39BEQZWhVDcclm6v7Vq1tq3Rb4aKpdRn1aTZOAyWJb6QvGFvVM+pYOkjzistaTsWxK3Jq42mICoFyv03YLBJstSK9qYgpjBSWvJQsSQAVGqOEbkMIYy/YiIT2l2I/W1DZBghrZjqWpfLK5BlqTVIRgo1GyQyOrMqdjub0qNylaE1uApPd3pGfBHCaErhYYyjTAJwUXHYUJoUiSLhYp2qcIRtBudSkqBEclXfUaRVssk4q4GoGBSBCYWFCeEoSSuOwxVFrSHDpV5xUROSHqKxIEkIOCIIGPKicUaicEXExMeJQW+MCM07UNp80cVPNdNEGiNpw6lAVODzepQrOw8AEkkkWA//9k="/>
          <p:cNvSpPr>
            <a:spLocks noChangeAspect="1" noChangeArrowheads="1"/>
          </p:cNvSpPr>
          <p:nvPr/>
        </p:nvSpPr>
        <p:spPr bwMode="auto">
          <a:xfrm>
            <a:off x="155575" y="-1303338"/>
            <a:ext cx="5734050" cy="2724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" name="Grupa 17"/>
          <p:cNvGrpSpPr/>
          <p:nvPr/>
        </p:nvGrpSpPr>
        <p:grpSpPr>
          <a:xfrm>
            <a:off x="4211960" y="5013176"/>
            <a:ext cx="5148064" cy="1844824"/>
            <a:chOff x="4211960" y="5013176"/>
            <a:chExt cx="5148064" cy="1844824"/>
          </a:xfrm>
        </p:grpSpPr>
        <p:pic>
          <p:nvPicPr>
            <p:cNvPr id="39940" name="Picture 4" descr="http://images.iop.org/objects/phw/news/12/10/13/qk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5013176"/>
              <a:ext cx="2880320" cy="1368392"/>
            </a:xfrm>
            <a:prstGeom prst="rect">
              <a:avLst/>
            </a:prstGeom>
            <a:noFill/>
          </p:spPr>
        </p:pic>
        <p:sp>
          <p:nvSpPr>
            <p:cNvPr id="11" name="Prostokąt 10"/>
            <p:cNvSpPr/>
            <p:nvPr/>
          </p:nvSpPr>
          <p:spPr>
            <a:xfrm>
              <a:off x="4211960" y="6488668"/>
              <a:ext cx="51480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Kryptografia kwantowa (&lt;100 km) !</a:t>
              </a:r>
              <a:endParaRPr lang="en-US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251520" y="764704"/>
            <a:ext cx="8424936" cy="2313548"/>
            <a:chOff x="251520" y="764704"/>
            <a:chExt cx="8424936" cy="2313548"/>
          </a:xfrm>
        </p:grpSpPr>
        <p:sp>
          <p:nvSpPr>
            <p:cNvPr id="4" name="Prostokąt 3"/>
            <p:cNvSpPr/>
            <p:nvPr/>
          </p:nvSpPr>
          <p:spPr>
            <a:xfrm>
              <a:off x="251520" y="2708920"/>
              <a:ext cx="842493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dirty="0" smtClean="0"/>
                <a:t>Komputery kwantowe (2040</a:t>
              </a:r>
              <a:r>
                <a:rPr lang="pl-PL" smtClean="0"/>
                <a:t>) ??</a:t>
              </a:r>
              <a:endParaRPr lang="pl-PL" dirty="0" smtClean="0"/>
            </a:p>
          </p:txBody>
        </p:sp>
        <p:pic>
          <p:nvPicPr>
            <p:cNvPr id="39944" name="Picture 8" descr="http://russia-ic.com/img/news/news_8072_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764704"/>
              <a:ext cx="2814428" cy="1872208"/>
            </a:xfrm>
            <a:prstGeom prst="rect">
              <a:avLst/>
            </a:prstGeom>
            <a:noFill/>
          </p:spPr>
        </p:pic>
      </p:grpSp>
      <p:grpSp>
        <p:nvGrpSpPr>
          <p:cNvPr id="15" name="Grupa 14"/>
          <p:cNvGrpSpPr/>
          <p:nvPr/>
        </p:nvGrpSpPr>
        <p:grpSpPr>
          <a:xfrm>
            <a:off x="4427984" y="764704"/>
            <a:ext cx="4572000" cy="2590547"/>
            <a:chOff x="4427984" y="764704"/>
            <a:chExt cx="4572000" cy="2590547"/>
          </a:xfrm>
        </p:grpSpPr>
        <p:sp>
          <p:nvSpPr>
            <p:cNvPr id="8" name="Prostokąt 7"/>
            <p:cNvSpPr/>
            <p:nvPr/>
          </p:nvSpPr>
          <p:spPr>
            <a:xfrm>
              <a:off x="4427984" y="2708920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l-PL" dirty="0" smtClean="0"/>
                <a:t>Symulatory kwantowe (2030) ?</a:t>
              </a:r>
            </a:p>
            <a:p>
              <a:endParaRPr lang="pl-PL" dirty="0" smtClean="0"/>
            </a:p>
          </p:txBody>
        </p:sp>
        <p:pic>
          <p:nvPicPr>
            <p:cNvPr id="39946" name="Picture 10" descr="http://muellergroup.lassp.cornell.edu/aspen/Quantum_Simulation/Overview_files/shapeimage_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764704"/>
              <a:ext cx="3168352" cy="1809829"/>
            </a:xfrm>
            <a:prstGeom prst="rect">
              <a:avLst/>
            </a:prstGeom>
            <a:noFill/>
          </p:spPr>
        </p:pic>
      </p:grpSp>
      <p:grpSp>
        <p:nvGrpSpPr>
          <p:cNvPr id="16" name="Grupa 15"/>
          <p:cNvGrpSpPr/>
          <p:nvPr/>
        </p:nvGrpSpPr>
        <p:grpSpPr>
          <a:xfrm>
            <a:off x="179512" y="3212976"/>
            <a:ext cx="3923928" cy="2712497"/>
            <a:chOff x="179512" y="3212976"/>
            <a:chExt cx="3923928" cy="2712497"/>
          </a:xfrm>
        </p:grpSpPr>
        <p:sp>
          <p:nvSpPr>
            <p:cNvPr id="9" name="Prostokąt 8"/>
            <p:cNvSpPr/>
            <p:nvPr/>
          </p:nvSpPr>
          <p:spPr>
            <a:xfrm>
              <a:off x="179512" y="4725144"/>
              <a:ext cx="3923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pl-PL" dirty="0" smtClean="0"/>
            </a:p>
            <a:p>
              <a:pPr algn="ctr"/>
              <a:r>
                <a:rPr lang="pl-PL" dirty="0" smtClean="0"/>
                <a:t>Akcelerometry oparte o interferencję atomową (2020) !</a:t>
              </a:r>
            </a:p>
            <a:p>
              <a:pPr algn="ctr"/>
              <a:endParaRPr lang="pl-PL" dirty="0" smtClean="0"/>
            </a:p>
          </p:txBody>
        </p:sp>
        <p:pic>
          <p:nvPicPr>
            <p:cNvPr id="39948" name="Picture 12" descr="Developing more accurate cold atom accelerometer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544" y="3212976"/>
              <a:ext cx="2990330" cy="1656184"/>
            </a:xfrm>
            <a:prstGeom prst="rect">
              <a:avLst/>
            </a:prstGeom>
            <a:noFill/>
          </p:spPr>
        </p:pic>
      </p:grpSp>
      <p:grpSp>
        <p:nvGrpSpPr>
          <p:cNvPr id="17" name="Grupa 16"/>
          <p:cNvGrpSpPr/>
          <p:nvPr/>
        </p:nvGrpSpPr>
        <p:grpSpPr>
          <a:xfrm>
            <a:off x="4211960" y="3212976"/>
            <a:ext cx="5220072" cy="1715418"/>
            <a:chOff x="4211960" y="3212976"/>
            <a:chExt cx="5220072" cy="1715418"/>
          </a:xfrm>
        </p:grpSpPr>
        <p:sp>
          <p:nvSpPr>
            <p:cNvPr id="10" name="Prostokąt 9"/>
            <p:cNvSpPr/>
            <p:nvPr/>
          </p:nvSpPr>
          <p:spPr>
            <a:xfrm>
              <a:off x="4211960" y="4005064"/>
              <a:ext cx="52200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pl-PL" dirty="0" smtClean="0"/>
            </a:p>
            <a:p>
              <a:endParaRPr lang="pl-PL" dirty="0" smtClean="0"/>
            </a:p>
            <a:p>
              <a:r>
                <a:rPr lang="pl-PL" dirty="0" smtClean="0"/>
                <a:t>Zegary na pojedynczych atomach !</a:t>
              </a:r>
            </a:p>
          </p:txBody>
        </p:sp>
        <p:pic>
          <p:nvPicPr>
            <p:cNvPr id="39950" name="Picture 14" descr="http://pm1.narvii.com/5784/907849ad7c731253360315c8d55143e65d6bcc61_hq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3212976"/>
              <a:ext cx="3096344" cy="126330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143000"/>
          </a:xfrm>
        </p:spPr>
        <p:txBody>
          <a:bodyPr/>
          <a:lstStyle/>
          <a:p>
            <a:r>
              <a:rPr lang="pl-PL" dirty="0" smtClean="0"/>
              <a:t>Łatwe i trudne </a:t>
            </a:r>
            <a:r>
              <a:rPr lang="pl-PL" dirty="0" smtClean="0"/>
              <a:t>obliczenia…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347864" y="836712"/>
            <a:ext cx="208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dirty="0" smtClean="0"/>
              <a:t>   14401</a:t>
            </a:r>
            <a:br>
              <a:rPr lang="pl-PL" sz="3600" dirty="0" smtClean="0"/>
            </a:br>
            <a:r>
              <a:rPr lang="pl-PL" sz="3600" dirty="0" smtClean="0">
                <a:sym typeface="Symbol"/>
              </a:rPr>
              <a:t></a:t>
            </a:r>
            <a:r>
              <a:rPr lang="pl-PL" sz="3600" dirty="0" smtClean="0"/>
              <a:t> 32057</a:t>
            </a:r>
            <a:endParaRPr lang="en-US" sz="36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2811" y="5517232"/>
            <a:ext cx="8791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Mnożenie liczb </a:t>
            </a:r>
            <a:r>
              <a:rPr lang="pl-PL" sz="2400" i="1" dirty="0" smtClean="0"/>
              <a:t>N</a:t>
            </a:r>
            <a:r>
              <a:rPr lang="pl-PL" sz="2400" dirty="0" smtClean="0"/>
              <a:t> cyfrowych = </a:t>
            </a:r>
            <a:r>
              <a:rPr lang="pl-PL" sz="2400" i="1" dirty="0" smtClean="0"/>
              <a:t>N</a:t>
            </a:r>
            <a:r>
              <a:rPr lang="pl-PL" sz="2400" dirty="0" smtClean="0"/>
              <a:t> </a:t>
            </a:r>
            <a:r>
              <a:rPr lang="pl-PL" sz="2400" baseline="30000" dirty="0" smtClean="0"/>
              <a:t>2 </a:t>
            </a:r>
            <a:r>
              <a:rPr lang="pl-PL" sz="2400" dirty="0" smtClean="0"/>
              <a:t>elementarnych operacji</a:t>
            </a:r>
            <a:endParaRPr lang="en-US" sz="2400" dirty="0"/>
          </a:p>
        </p:txBody>
      </p:sp>
      <p:grpSp>
        <p:nvGrpSpPr>
          <p:cNvPr id="11" name="Grupa 10"/>
          <p:cNvGrpSpPr/>
          <p:nvPr/>
        </p:nvGrpSpPr>
        <p:grpSpPr>
          <a:xfrm>
            <a:off x="1979712" y="1988840"/>
            <a:ext cx="3528392" cy="2934330"/>
            <a:chOff x="1979712" y="1988840"/>
            <a:chExt cx="3528392" cy="2934330"/>
          </a:xfrm>
        </p:grpSpPr>
        <p:cxnSp>
          <p:nvCxnSpPr>
            <p:cNvPr id="6" name="Łącznik prosty 5"/>
            <p:cNvCxnSpPr/>
            <p:nvPr/>
          </p:nvCxnSpPr>
          <p:spPr>
            <a:xfrm>
              <a:off x="3347864" y="1988840"/>
              <a:ext cx="21602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pole tekstowe 8"/>
            <p:cNvSpPr txBox="1"/>
            <p:nvPr/>
          </p:nvSpPr>
          <p:spPr>
            <a:xfrm>
              <a:off x="1979712" y="2060848"/>
              <a:ext cx="3377163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3600" dirty="0" smtClean="0"/>
                <a:t>            32057</a:t>
              </a:r>
            </a:p>
            <a:p>
              <a:r>
                <a:rPr lang="pl-PL" sz="3600" dirty="0" smtClean="0"/>
                <a:t>                  0</a:t>
              </a:r>
            </a:p>
            <a:p>
              <a:r>
                <a:rPr lang="pl-PL" sz="3600" dirty="0" smtClean="0"/>
                <a:t>      128228</a:t>
              </a:r>
            </a:p>
            <a:p>
              <a:r>
                <a:rPr lang="pl-PL" sz="3600" dirty="0" smtClean="0"/>
                <a:t>    128228  </a:t>
              </a:r>
            </a:p>
            <a:p>
              <a:r>
                <a:rPr lang="pl-PL" sz="3600" dirty="0" smtClean="0"/>
                <a:t> +32057</a:t>
              </a:r>
              <a:endParaRPr lang="en-US" sz="3600" dirty="0"/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2555776" y="4869160"/>
            <a:ext cx="2952328" cy="718339"/>
            <a:chOff x="2555776" y="4869160"/>
            <a:chExt cx="2952328" cy="718339"/>
          </a:xfrm>
        </p:grpSpPr>
        <p:cxnSp>
          <p:nvCxnSpPr>
            <p:cNvPr id="10" name="Łącznik prosty 9"/>
            <p:cNvCxnSpPr/>
            <p:nvPr/>
          </p:nvCxnSpPr>
          <p:spPr>
            <a:xfrm>
              <a:off x="2627784" y="4869160"/>
              <a:ext cx="28803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rostokąt 11"/>
            <p:cNvSpPr/>
            <p:nvPr/>
          </p:nvSpPr>
          <p:spPr>
            <a:xfrm>
              <a:off x="2555776" y="4941168"/>
              <a:ext cx="281038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3600" dirty="0" smtClean="0">
                  <a:solidFill>
                    <a:prstClr val="black"/>
                  </a:solidFill>
                </a:rPr>
                <a:t>461652857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143000"/>
          </a:xfrm>
        </p:spPr>
        <p:txBody>
          <a:bodyPr/>
          <a:lstStyle/>
          <a:p>
            <a:r>
              <a:rPr lang="pl-PL" dirty="0" smtClean="0"/>
              <a:t>Łatwe i trudne </a:t>
            </a:r>
            <a:r>
              <a:rPr lang="pl-PL" dirty="0" smtClean="0"/>
              <a:t>obliczenia…</a:t>
            </a:r>
            <a:endParaRPr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1979712" y="2348880"/>
            <a:ext cx="4697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>
                <a:solidFill>
                  <a:prstClr val="black"/>
                </a:solidFill>
              </a:rPr>
              <a:t>461652857  = ?  </a:t>
            </a:r>
            <a:r>
              <a:rPr lang="pl-PL" sz="3600" dirty="0" smtClean="0">
                <a:solidFill>
                  <a:prstClr val="black"/>
                </a:solidFill>
                <a:sym typeface="Symbol"/>
              </a:rPr>
              <a:t> ?</a:t>
            </a:r>
            <a:endParaRPr lang="en-US" dirty="0"/>
          </a:p>
        </p:txBody>
      </p:sp>
      <p:grpSp>
        <p:nvGrpSpPr>
          <p:cNvPr id="9" name="Grupa 8"/>
          <p:cNvGrpSpPr/>
          <p:nvPr/>
        </p:nvGrpSpPr>
        <p:grpSpPr>
          <a:xfrm>
            <a:off x="251520" y="4725144"/>
            <a:ext cx="7569701" cy="1037729"/>
            <a:chOff x="251520" y="4725144"/>
            <a:chExt cx="7569701" cy="1037729"/>
          </a:xfrm>
        </p:grpSpPr>
        <p:sp>
          <p:nvSpPr>
            <p:cNvPr id="8" name="pole tekstowe 7"/>
            <p:cNvSpPr txBox="1"/>
            <p:nvPr/>
          </p:nvSpPr>
          <p:spPr>
            <a:xfrm>
              <a:off x="251520" y="4725144"/>
              <a:ext cx="7569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/>
                <a:t>Rozkład liczby </a:t>
              </a:r>
              <a:r>
                <a:rPr lang="pl-PL" sz="2400" i="1" dirty="0" smtClean="0"/>
                <a:t>N</a:t>
              </a:r>
              <a:r>
                <a:rPr lang="pl-PL" sz="2400" dirty="0" smtClean="0"/>
                <a:t> cyfrowej na czynniki pierwsze =</a:t>
              </a:r>
              <a:endParaRPr lang="en-US" sz="2400" dirty="0"/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1907704" y="5301208"/>
              <a:ext cx="5083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/>
                <a:t>~         elementarnych operacji &gt;</a:t>
              </a:r>
              <a:endParaRPr lang="en-US" sz="2400" i="1" baseline="30000" dirty="0"/>
            </a:p>
          </p:txBody>
        </p:sp>
        <p:pic>
          <p:nvPicPr>
            <p:cNvPr id="15" name="Obraz 14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2267744" y="5301208"/>
              <a:ext cx="782881" cy="306781"/>
            </a:xfrm>
            <a:prstGeom prst="rect">
              <a:avLst/>
            </a:prstGeom>
          </p:spPr>
        </p:pic>
        <p:pic>
          <p:nvPicPr>
            <p:cNvPr id="18" name="Obraz 17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889937" y="5373215"/>
              <a:ext cx="363519" cy="251280"/>
            </a:xfrm>
            <a:prstGeom prst="rect">
              <a:avLst/>
            </a:prstGeom>
            <a:noFill/>
            <a:ln/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143000"/>
          </a:xfrm>
        </p:spPr>
        <p:txBody>
          <a:bodyPr/>
          <a:lstStyle/>
          <a:p>
            <a:r>
              <a:rPr lang="pl-PL" dirty="0" smtClean="0"/>
              <a:t>Łatwe i trudne zadania…</a:t>
            </a: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1520" y="4725144"/>
            <a:ext cx="7569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Rozkład liczby </a:t>
            </a:r>
            <a:r>
              <a:rPr lang="pl-PL" sz="2400" i="1" dirty="0" smtClean="0"/>
              <a:t>N</a:t>
            </a:r>
            <a:r>
              <a:rPr lang="pl-PL" sz="2400" dirty="0" smtClean="0"/>
              <a:t> cyfrowej na czynniki pierwsze =</a:t>
            </a:r>
            <a:endParaRPr lang="en-US" sz="2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907704" y="5301208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~         elementarnych operacji &gt;</a:t>
            </a:r>
            <a:endParaRPr lang="en-US" sz="2400" i="1" baseline="30000" dirty="0"/>
          </a:p>
        </p:txBody>
      </p:sp>
      <p:pic>
        <p:nvPicPr>
          <p:cNvPr id="15" name="Obraz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267744" y="5301208"/>
            <a:ext cx="782881" cy="306781"/>
          </a:xfrm>
          <a:prstGeom prst="rect">
            <a:avLst/>
          </a:prstGeom>
        </p:spPr>
      </p:pic>
      <p:pic>
        <p:nvPicPr>
          <p:cNvPr id="18" name="Obraz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6889937" y="5373215"/>
            <a:ext cx="363519" cy="251280"/>
          </a:xfrm>
          <a:prstGeom prst="rect">
            <a:avLst/>
          </a:prstGeom>
          <a:noFill/>
          <a:ln/>
          <a:effectLst/>
        </p:spPr>
      </p:pic>
      <p:grpSp>
        <p:nvGrpSpPr>
          <p:cNvPr id="16" name="Grupa 15"/>
          <p:cNvGrpSpPr/>
          <p:nvPr/>
        </p:nvGrpSpPr>
        <p:grpSpPr>
          <a:xfrm>
            <a:off x="2051720" y="1052736"/>
            <a:ext cx="5562466" cy="3522895"/>
            <a:chOff x="2051720" y="1052736"/>
            <a:chExt cx="5562466" cy="3522895"/>
          </a:xfrm>
        </p:grpSpPr>
        <p:sp>
          <p:nvSpPr>
            <p:cNvPr id="12" name="Prostokąt 11"/>
            <p:cNvSpPr/>
            <p:nvPr/>
          </p:nvSpPr>
          <p:spPr>
            <a:xfrm>
              <a:off x="2771800" y="2276872"/>
              <a:ext cx="46971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3600" dirty="0" smtClean="0">
                  <a:solidFill>
                    <a:prstClr val="black"/>
                  </a:solidFill>
                </a:rPr>
                <a:t>461652857  = ?  </a:t>
              </a:r>
              <a:r>
                <a:rPr lang="pl-PL" sz="3600" dirty="0" smtClean="0">
                  <a:solidFill>
                    <a:prstClr val="black"/>
                  </a:solidFill>
                  <a:sym typeface="Symbol"/>
                </a:rPr>
                <a:t> ?</a:t>
              </a:r>
              <a:endParaRPr lang="en-US" dirty="0"/>
            </a:p>
          </p:txBody>
        </p:sp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051720" y="1052736"/>
              <a:ext cx="5562466" cy="352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pole tekstowe 12"/>
            <p:cNvSpPr txBox="1"/>
            <p:nvPr/>
          </p:nvSpPr>
          <p:spPr>
            <a:xfrm rot="-1440000">
              <a:off x="3712403" y="1983430"/>
              <a:ext cx="2864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rozkład liczby na czynniki pierwsze</a:t>
              </a:r>
              <a:endParaRPr lang="en-US" sz="1200" dirty="0"/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5292080" y="3356992"/>
              <a:ext cx="9188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200" dirty="0" smtClean="0"/>
                <a:t>mnożenie</a:t>
              </a:r>
              <a:endParaRPr lang="en-US" sz="1200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79512" y="1484784"/>
            <a:ext cx="2520280" cy="648072"/>
            <a:chOff x="179512" y="1484784"/>
            <a:chExt cx="2520280" cy="648072"/>
          </a:xfrm>
        </p:grpSpPr>
        <p:cxnSp>
          <p:nvCxnSpPr>
            <p:cNvPr id="17" name="Łącznik prosty ze strzałką 16"/>
            <p:cNvCxnSpPr/>
            <p:nvPr/>
          </p:nvCxnSpPr>
          <p:spPr>
            <a:xfrm>
              <a:off x="251520" y="2132856"/>
              <a:ext cx="244827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ole tekstowe 20"/>
            <p:cNvSpPr txBox="1"/>
            <p:nvPr/>
          </p:nvSpPr>
          <p:spPr>
            <a:xfrm>
              <a:off x="179512" y="1484784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 smtClean="0"/>
                <a:t>superkomputer liczący od początku istnienia wszechświata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832535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a 7"/>
          <p:cNvGrpSpPr/>
          <p:nvPr/>
        </p:nvGrpSpPr>
        <p:grpSpPr>
          <a:xfrm>
            <a:off x="899592" y="332656"/>
            <a:ext cx="7362913" cy="5091082"/>
            <a:chOff x="899592" y="332656"/>
            <a:chExt cx="7362913" cy="5091082"/>
          </a:xfrm>
        </p:grpSpPr>
        <p:sp>
          <p:nvSpPr>
            <p:cNvPr id="5" name="Elipsa 4"/>
            <p:cNvSpPr/>
            <p:nvPr/>
          </p:nvSpPr>
          <p:spPr>
            <a:xfrm>
              <a:off x="1547664" y="332656"/>
              <a:ext cx="2952328" cy="5040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899592" y="5085184"/>
              <a:ext cx="73629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dirty="0" smtClean="0"/>
                <a:t>sprawdź czy w polu adresu wpisane jest „https://” i zamknięta kłódka…</a:t>
              </a:r>
              <a:endParaRPr lang="en-US" sz="1600" dirty="0"/>
            </a:p>
          </p:txBody>
        </p:sp>
      </p:grpSp>
      <p:sp>
        <p:nvSpPr>
          <p:cNvPr id="7" name="pole tekstowe 6"/>
          <p:cNvSpPr txBox="1"/>
          <p:nvPr/>
        </p:nvSpPr>
        <p:spPr>
          <a:xfrm>
            <a:off x="200526" y="5445224"/>
            <a:ext cx="8943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smtClean="0">
                <a:solidFill>
                  <a:srgbClr val="FF0000"/>
                </a:solidFill>
              </a:rPr>
              <a:t>upewnij się że nikt nie nauczył się rozkładać 500 cyfrowych liczb na czynniki pierwsze!!!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395536" y="0"/>
            <a:ext cx="8301608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Matematyczna teoria złożoności</a:t>
            </a:r>
            <a:endParaRPr lang="en-US" dirty="0"/>
          </a:p>
        </p:txBody>
      </p:sp>
      <p:sp>
        <p:nvSpPr>
          <p:cNvPr id="1030" name="AutoShape 6" descr="Znalezione obrazy dla zapytania turing 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Znalezione obrazy dla zapytania turing 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upa 10"/>
          <p:cNvGrpSpPr/>
          <p:nvPr/>
        </p:nvGrpSpPr>
        <p:grpSpPr>
          <a:xfrm>
            <a:off x="251520" y="1700808"/>
            <a:ext cx="3810000" cy="3177644"/>
            <a:chOff x="251520" y="1700808"/>
            <a:chExt cx="3810000" cy="3177644"/>
          </a:xfrm>
        </p:grpSpPr>
        <p:pic>
          <p:nvPicPr>
            <p:cNvPr id="1034" name="Picture 10" descr="http://physics.kenyon.edu/coolphys/thrmcmp/turin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1700808"/>
              <a:ext cx="3810000" cy="2857500"/>
            </a:xfrm>
            <a:prstGeom prst="rect">
              <a:avLst/>
            </a:prstGeom>
            <a:noFill/>
          </p:spPr>
        </p:pic>
        <p:sp>
          <p:nvSpPr>
            <p:cNvPr id="10" name="pole tekstowe 9"/>
            <p:cNvSpPr txBox="1"/>
            <p:nvPr/>
          </p:nvSpPr>
          <p:spPr>
            <a:xfrm>
              <a:off x="1043608" y="4509120"/>
              <a:ext cx="20922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Maszyna </a:t>
              </a:r>
              <a:r>
                <a:rPr lang="pl-PL" dirty="0" smtClean="0"/>
                <a:t>T</a:t>
              </a:r>
              <a:r>
                <a:rPr lang="pl-PL" dirty="0" smtClean="0"/>
                <a:t>uringa</a:t>
              </a:r>
              <a:endParaRPr lang="en-US" dirty="0"/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3839366" y="980728"/>
            <a:ext cx="5112568" cy="5008879"/>
            <a:chOff x="3839366" y="980728"/>
            <a:chExt cx="5112568" cy="5008879"/>
          </a:xfrm>
        </p:grpSpPr>
        <p:pic>
          <p:nvPicPr>
            <p:cNvPr id="1028" name="Picture 4" descr="https://upload.wikimedia.org/wikipedia/commons/thumb/6/6e/Complexity_subsets_pspace.svg/250px-Complexity_subsets_pspace.sv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1412776"/>
              <a:ext cx="5040560" cy="4576831"/>
            </a:xfrm>
            <a:prstGeom prst="rect">
              <a:avLst/>
            </a:prstGeom>
            <a:noFill/>
          </p:spPr>
        </p:pic>
        <p:sp>
          <p:nvSpPr>
            <p:cNvPr id="12" name="Elipsa 11"/>
            <p:cNvSpPr/>
            <p:nvPr/>
          </p:nvSpPr>
          <p:spPr>
            <a:xfrm>
              <a:off x="3839366" y="980728"/>
              <a:ext cx="5112568" cy="495534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ole tekstowe 12"/>
            <p:cNvSpPr txBox="1"/>
            <p:nvPr/>
          </p:nvSpPr>
          <p:spPr>
            <a:xfrm>
              <a:off x="5508104" y="1124744"/>
              <a:ext cx="1752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 smtClean="0"/>
                <a:t>UNDECIDABLE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pl-PL" dirty="0" smtClean="0"/>
              <a:t>Obliczenia i fizyka</a:t>
            </a:r>
            <a:endParaRPr lang="en-US" dirty="0"/>
          </a:p>
        </p:txBody>
      </p:sp>
      <p:grpSp>
        <p:nvGrpSpPr>
          <p:cNvPr id="9" name="Grupa 8"/>
          <p:cNvGrpSpPr/>
          <p:nvPr/>
        </p:nvGrpSpPr>
        <p:grpSpPr>
          <a:xfrm>
            <a:off x="539552" y="1628800"/>
            <a:ext cx="7776864" cy="3821363"/>
            <a:chOff x="539552" y="1628800"/>
            <a:chExt cx="7776864" cy="3821363"/>
          </a:xfrm>
        </p:grpSpPr>
        <p:pic>
          <p:nvPicPr>
            <p:cNvPr id="2050" name="Picture 2" descr="Cartoon-277x3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1628800"/>
              <a:ext cx="3528392" cy="3821363"/>
            </a:xfrm>
            <a:prstGeom prst="rect">
              <a:avLst/>
            </a:prstGeom>
            <a:noFill/>
          </p:spPr>
        </p:pic>
        <p:sp>
          <p:nvSpPr>
            <p:cNvPr id="5" name="pole tekstowe 4"/>
            <p:cNvSpPr txBox="1"/>
            <p:nvPr/>
          </p:nvSpPr>
          <p:spPr>
            <a:xfrm>
              <a:off x="539552" y="1700808"/>
              <a:ext cx="4046301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 smtClean="0"/>
                <a:t>Zasada </a:t>
              </a:r>
              <a:r>
                <a:rPr lang="pl-PL" sz="2400" dirty="0" err="1" smtClean="0"/>
                <a:t>Landauera</a:t>
              </a:r>
              <a:r>
                <a:rPr lang="pl-PL" sz="2400" dirty="0" smtClean="0"/>
                <a:t> (1960):</a:t>
              </a:r>
            </a:p>
            <a:p>
              <a:endParaRPr lang="pl-PL" sz="2400" dirty="0" smtClean="0"/>
            </a:p>
            <a:p>
              <a:r>
                <a:rPr lang="pl-PL" sz="2400" dirty="0" smtClean="0"/>
                <a:t>„</a:t>
              </a:r>
              <a:r>
                <a:rPr lang="pl-PL" sz="2000" dirty="0" smtClean="0"/>
                <a:t>każda nieodwracalna </a:t>
              </a:r>
            </a:p>
            <a:p>
              <a:r>
                <a:rPr lang="pl-PL" sz="2000" dirty="0" smtClean="0"/>
                <a:t>operacja logiczna wymaga </a:t>
              </a:r>
            </a:p>
            <a:p>
              <a:r>
                <a:rPr lang="pl-PL" sz="2000" dirty="0" smtClean="0"/>
                <a:t>wydzielenia porcji ciepła </a:t>
              </a:r>
              <a:r>
                <a:rPr lang="pl-PL" sz="2000" i="1" dirty="0" err="1" smtClean="0"/>
                <a:t>kT</a:t>
              </a:r>
              <a:r>
                <a:rPr lang="pl-PL" sz="2000" dirty="0" smtClean="0"/>
                <a:t>” </a:t>
              </a:r>
              <a:r>
                <a:rPr lang="pl-PL" sz="2400" dirty="0" smtClean="0"/>
                <a:t>:</a:t>
              </a:r>
            </a:p>
            <a:p>
              <a:endParaRPr lang="en-US" sz="2400" dirty="0"/>
            </a:p>
          </p:txBody>
        </p:sp>
      </p:grpSp>
      <p:sp>
        <p:nvSpPr>
          <p:cNvPr id="2052" name="AutoShape 4" descr="Znalezione obrazy dla zapytania and g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png;base64,iVBORw0KGgoAAAANSUhEUgAAALoAAADdCAMAAAA7IZghAAAAe1BMVEX///8AAACfn5/29vawsLB3d3dSUlLs7Ozg4OCAgICDg4O2trZVVVWoqKhsbGyLi4u/v79GRkby8vKamppPT09cXFzJycn5+flvb283NzcmJiZJSUktLS0XFxd5eXnQ0NA/Pz/Z2dlkZGSTk5MgICAODg4yMjIaGhoqKirtgS27AAANFklEQVR4nO2dB5OyOhSGE0ATOoQu0kX9/7/wJhQXlbarfO7eyTvjqKE9hJN+EgDg4uJqJWKMUfe7qoPpHQnpfyENOuzbgjn7wtACOWTSJw9GMyf+qZAcy1oiNb8DvZrZU75tlCBUum92OxnMANxXlWlDdepg138T70BKnAGUQrH5E8zEjZj3cSqejavBvndXyG7HjBFpItzPjxMHF6fifci9IItwqUXHeww0wYxyIQBFWe0jA4GChlEmkF3hRWgPcaBfxvQbRYId05v1ZKBSm6GSYXdW1T7vrBIBPY/YScwDPBdAcs/vjHySUeji7DXR7R+xCM8WCGEBFOghHEXAOtOEIFAkve4OQVAGu0hkP3yL3Tk1fCVqkovSoZu1RW/DABXdrNJvEFMDk88Z2LW3+C6JVq7h5pdSEp+ZawExiPfUjCsYyAZhJkE/brf/rvZBdcronTIbT4OA8mlecyajRbcYYJaYQGKP9CA0HymhFyEzKfn78g1YISDvdk5gV8BkxLqNguYaAhRzgeUoFSCl0u6fnVK2gcLJMaZ5UqEmWXA22aYib26PhMyMihOLBF0I6wwUFx/tIb3GDkrvIw9hyZ41omLR51KugFJSY6ChJhRrCoAPBSiubUITU5hEUVJTBDtlGaOkxMCvGzvwW3PADZ9Vo2Kf2Ds3oWnpQu3GZ9dAZArkuwq8Et3+MNyERnJwkIB+oegollGSMQpM6Vqjslo8lrGzj5jm1xDojaHgMGpSe9HcdnohF2ZGMn0Ssk13YdswAu+SDnWVqqUSbJQlPjNIC3jUYMTqgiVq1L7tIhaJbB/RNRo8aNI7Zbm4D2kGaUJLVYXDNWvOg+EuAPpBw3QHoh7pszE8essVuynhXeSi1xSCXUnieW30WZcCHPPY8DSLFjf2rsxDkV7aa++1zSJgGQiQmRAtWS2xbM5Sdnk33VKG5clB52O43ycHTK1Sp8nDC231fYUqaeyvK6VpSS+yqBUJIIkkIiS2exCR/ghQ1h7Q7ou6fVlIdxoiDk5LLIiaYEIstmvRJKe3GfqMrBP++cE7mhehtNyg1rJG5uGFg/1I1o3yhXt/SUX20tGW5b8vK+Hi4uLi4uLi4uLi4uLiYsLCuJxqg37zB4mvdS0I9d4dk329nnJZ3WK45aZjPr1tRUeg401tEdUq3F+ibDt4ez+9zZUXD59GZxIzh3V0b6Q59IOxePg8OmDdRvYGA12NKLoJi/0pZkMtan7wCABRSTdAXYd1vpTYFtGBaMJKXNrpR6LoCtyRIimBDEsRRzECxwZdANevWCf+qLJUW76EFaWbGHyDngGQaxTdYmN2Ejh36AODQaExpjB3p099U3aaHDZ9GZ1+5147QhhAZwwdiGRMQbVoMEzCcYtov6Fr3eDmEzqZu+yyrTenKMuXQZ91F+uIjaPoja2jHr2Ac4Ps69BBVr91WLTVINYVqADk5pgWUwjsGDqLK0dzZ6J9JToQovdn77Q0TRn6waboWnyMMABqfY0VGtkR1DCws3Imh1yLDg7vHNJ90m0g/0soyLygmjHU1ejanNk1mcArKXkEHYByH6an6SJlNbpuTJ9EFI4Qwt3w4RYj9hUUk6Nl6Qg6OdLdvelB8NXoRT49hiRDW5BCGA3Y2wH6e6HptI5GbFqI5/lWo+Pr5ChUBg3MnCng7isMjtT8yHu9N1ajo3jyuuWhraCFSWac6De9hQomOYKlGV1o/YfdBhsBjyHNS96n1eig2lmP6p7yqXW6obGvhmxsE6ZtrEOaP6vQBMwpi6F/KtaBcw4f1ZEkYfsdDNHZx6V2lNakR0fTHmSboiNXDcQHdZuSrqqEHtHpB1gQfRodR5PJVDu2m0zo36OzpOr/BvTJzJFmLcyFyocaMa40q7mhlyK7n8Zgsg+iq950JcaEdlWFkKbCEhY0d+nRLyq9LQVA2nLbfxDdGCljeonCmZame+bwdoS5UlPbT6BL4DW2a5kAAR5yhbaAEEzu2mTotRrdavT8u9UvAqDyFHgHe86njy6W/T/Wols/8CIdK1GHmuvMiNPF069Exz+p8w4rBmPauh+mlRyv2u1eS51vFF2GmVvTvDWFUpTYdP8mNUBhTT+MsApdqrdwPWoaeKmIT6wfxgiQbY/2wyBLHZMVzjy0m/B5kybSXT8MrcGp4/0wJN2NKbVX9MMgr9zEo265M6NVIAYjAiv6YayzvY2n2mMX0iM6whjPxNliMsVGPdsqfUF3sY5ZheK+H6ZW5HCmX3EBnVjHuf6E13TXDyODNpnmzGW17YeJ6Lbz9OEz6MgSTA9K2zkH3vfDnGm7isZ8Up9NWIEc5jhvZjVMyrlWozK9+ACPhvWPvBpHOjMCcI2i3J5+5v5oB7BhlJ6+/TjYl0b7YZjBSKtbcZ/SWD9Mi75cl/mwyJhh1lF0jLkfLhcXFxcXFxcXFxcXFxcXFxcXFxcXF9daZfLIGG+oPQ/+pkaZjg8Jr1K6e/tsDj0xlSdp55HAMpKfA9cretuSPDf0MXcKNRwJ9BfcPxZUvR99zJdTGnM0sXYvzYExOfqX/ifoVu/i0KFbjuBUjmC13rh36JlUVcK3Fu/ZFt3rff06dKxCs7C8uvUsG6AHlVBkmRANXBJHvBP9uykCm6Jb5aG7WG8wYrPom9ktu/eFbrXrxoXNl8gW2MySIAA31CYI53hoYVuiEx0fqnt0wlw9cTffaIB+MLo14QTsA72GgJQwlPyy8P0C0CD1CkmgwHLoUrUleqYD00YP6KVTeTJ5RIedZUGHPRH2USAISigI0TGTIAHt558ZjICpgagP6BW19dyfRq++0JuPX++sG/qdY9OG6ARGUZRo6B6d2joxnmy9cwn1of6IDqLy36PLFrityXiHDpwndKP1UUsP2HxEP8vqDf2uHNgOnTR1GRS7Q3S2PCXAcfKInkEhYLmKSrFRYHS2zqb3WXWhQp8FAx2i4QyqzdBx2UwgtI5QDm7oRQhPrhu52SM68MPY1UIanl2uaU5TiApdX4Gum1sA23Xo0bP5dfSvcpiBvlcR6CfjK19eQuR511+J3ksZc3C66Tejoz00Z1pCvxldxMXYfMBem6A/ziQSA90YCVRD9BR4vwfV9Fbl7ehOre0fpUWnkcD8sH8OXStNu7zdR9w5qtKj1DQeCVRc/SnwG/I+2Ky2di9Ntv/NyXRBHH2g/wO6kts3tlvNsbRtp99zBt2w7cVVZrZDT09YLK9dYI9+LQm6TdeaRtdiRPIlR+zN0Iuj3q5H0ajvzGBrmDuXrs9iEt1vJ90sTCzeDF1lS2mAunME79BT9hRwP4tyEt1hjVAROuNbe22Grjdt4H4CdIdesrdNkH6V/Un0trNjdsEQsCk64/qT6CqbLAaSbvJnh66c0BqDEZixiUtL2m/XwMtl0L/v4IbO5joDp18qYhK9YG8LUZOFHsjtMseKZhNlPzepzxy1HJN6OXNMD4WYLy3Js2GR5OSR8VgkgTSPbiY8UyTJebQ4SYVXBAbi6Mvi6AP94cFH4aTIj1K0aCSwjNKnwG8of3+sH/WnhT310H4OFNLYmVgIdJX2H21Wv3QhPlo90P8Z3ep7rX4tOoqu0bGv/H2hk2YNmkbT6Lg+R9Pr8XTaDD0w9gTISddT+4UuguVmtWjvAlDaC4s3bIaeXVRWP+/al0ODWUa3WDPFWnrb2mbo7Uhh0uV/30Ov+gUhZvVvm9WNltGVTzerm1j/EfqHm9XNC+5I3Q2gfw9dZy9nQ0svRdwMnewNtiZolzt+Dx1daYQLh4WFHLbL162L6ed9Fv6FHhBY4hEvpDtJtWCdFlLplqWpVVV6P2wxKJIspxKenEoepVbV4osoeR1mII6+LI4+0Dea1a+twrJBs7r2tCflp7HAw/45cL1Obx+t1q8jLejRZvXu7zarf10/zF9Opv8P9KBvX/459MyMul83Z0FJEG4+UTPodLfFdV63RBcLLelROvQ0UqWkr1hNozsXST0skW1rMOEDevPeg93iMBg+SYNB7Sn9W3TlQLphPKb5wUf0scHHRo/of2PIt9EP0T/cI9DoEX3H3BvQosFUTUfIx/phGj2iN44i7BXzjWacSqSb+/i0Nka/dD/6zDE3CLDDrsU6nTmWGgKGu1BgbZqvW1dotDHcoxdnO3b7InYaHUW5Gy30ZWwb683Cto0GnRlfvo1zFYFg2QWSV78G4ujL2gT9eSVn3RgJVEMytuzzSonvRxeS9U7g7o99wKne36wWziMrl8vuSKC5l0bXOF8p7gQ+0N9Ops/6e+iob2AO0Yu+cTpbmlqLt7UleqC6j57UtGLjnJedBUHmwcW1lTetfomPlV7A3iyywgmcPq7Poj/X1xutQQcc/Xvi6Bz9W+LocPEtLJvm65KWx23ROcjXnTzvXvg1g24Z+eLLb3gdZiCOvqzPov+2pkYuokcRoSTPgZKBnwK/Ifn96HBkZPk4FhjV7iuj1UtDB98Xwf9Km7x/i4vrz+s/3o8UJCv7/MYAAAAASUVORK5CYII="/>
          <p:cNvSpPr>
            <a:spLocks noChangeAspect="1" noChangeArrowheads="1"/>
          </p:cNvSpPr>
          <p:nvPr/>
        </p:nvSpPr>
        <p:spPr bwMode="auto">
          <a:xfrm>
            <a:off x="155575" y="-1265238"/>
            <a:ext cx="2219325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png;base64,iVBORw0KGgoAAAANSUhEUgAAALoAAADdCAMAAAA7IZghAAAAe1BMVEX///8AAACfn5/29vawsLB3d3dSUlLs7Ozg4OCAgICDg4O2trZVVVWoqKhsbGyLi4u/v79GRkby8vKamppPT09cXFzJycn5+flvb283NzcmJiZJSUktLS0XFxd5eXnQ0NA/Pz/Z2dlkZGSTk5MgICAODg4yMjIaGhoqKirtgS27AAANFklEQVR4nO2dB5OyOhSGE0ATOoQu0kX9/7/wJhQXlbarfO7eyTvjqKE9hJN+EgDg4uJqJWKMUfe7qoPpHQnpfyENOuzbgjn7wtACOWTSJw9GMyf+qZAcy1oiNb8DvZrZU75tlCBUum92OxnMANxXlWlDdepg138T70BKnAGUQrH5E8zEjZj3cSqejavBvndXyG7HjBFpItzPjxMHF6fifci9IItwqUXHeww0wYxyIQBFWe0jA4GChlEmkF3hRWgPcaBfxvQbRYId05v1ZKBSm6GSYXdW1T7vrBIBPY/YScwDPBdAcs/vjHySUeji7DXR7R+xCM8WCGEBFOghHEXAOtOEIFAkve4OQVAGu0hkP3yL3Tk1fCVqkovSoZu1RW/DABXdrNJvEFMDk88Z2LW3+C6JVq7h5pdSEp+ZawExiPfUjCsYyAZhJkE/brf/rvZBdcronTIbT4OA8mlecyajRbcYYJaYQGKP9CA0HymhFyEzKfn78g1YISDvdk5gV8BkxLqNguYaAhRzgeUoFSCl0u6fnVK2gcLJMaZ5UqEmWXA22aYib26PhMyMihOLBF0I6wwUFx/tIb3GDkrvIw9hyZ41omLR51KugFJSY6ChJhRrCoAPBSiubUITU5hEUVJTBDtlGaOkxMCvGzvwW3PADZ9Vo2Kf2Ds3oWnpQu3GZ9dAZArkuwq8Et3+MNyERnJwkIB+oegollGSMQpM6Vqjslo8lrGzj5jm1xDojaHgMGpSe9HcdnohF2ZGMn0Ssk13YdswAu+SDnWVqqUSbJQlPjNIC3jUYMTqgiVq1L7tIhaJbB/RNRo8aNI7Zbm4D2kGaUJLVYXDNWvOg+EuAPpBw3QHoh7pszE8essVuynhXeSi1xSCXUnieW30WZcCHPPY8DSLFjf2rsxDkV7aa++1zSJgGQiQmRAtWS2xbM5Sdnk33VKG5clB52O43ycHTK1Sp8nDC231fYUqaeyvK6VpSS+yqBUJIIkkIiS2exCR/ghQ1h7Q7ou6fVlIdxoiDk5LLIiaYEIstmvRJKe3GfqMrBP++cE7mhehtNyg1rJG5uGFg/1I1o3yhXt/SUX20tGW5b8vK+Hi4uLi4uLi4uLi4uLiYsLCuJxqg37zB4mvdS0I9d4dk329nnJZ3WK45aZjPr1tRUeg401tEdUq3F+ibDt4ez+9zZUXD59GZxIzh3V0b6Q59IOxePg8OmDdRvYGA12NKLoJi/0pZkMtan7wCABRSTdAXYd1vpTYFtGBaMJKXNrpR6LoCtyRIimBDEsRRzECxwZdANevWCf+qLJUW76EFaWbGHyDngGQaxTdYmN2Ejh36AODQaExpjB3p099U3aaHDZ9GZ1+5147QhhAZwwdiGRMQbVoMEzCcYtov6Fr3eDmEzqZu+yyrTenKMuXQZ91F+uIjaPoja2jHr2Ac4Ps69BBVr91WLTVINYVqADk5pgWUwjsGDqLK0dzZ6J9JToQovdn77Q0TRn6waboWnyMMABqfY0VGtkR1DCws3Imh1yLDg7vHNJ90m0g/0soyLygmjHU1ejanNk1mcArKXkEHYByH6an6SJlNbpuTJ9EFI4Qwt3w4RYj9hUUk6Nl6Qg6OdLdvelB8NXoRT49hiRDW5BCGA3Y2wH6e6HptI5GbFqI5/lWo+Pr5ChUBg3MnCng7isMjtT8yHu9N1ajo3jyuuWhraCFSWac6De9hQomOYKlGV1o/YfdBhsBjyHNS96n1eig2lmP6p7yqXW6obGvhmxsE6ZtrEOaP6vQBMwpi6F/KtaBcw4f1ZEkYfsdDNHZx6V2lNakR0fTHmSboiNXDcQHdZuSrqqEHtHpB1gQfRodR5PJVDu2m0zo36OzpOr/BvTJzJFmLcyFyocaMa40q7mhlyK7n8Zgsg+iq950JcaEdlWFkKbCEhY0d+nRLyq9LQVA2nLbfxDdGCljeonCmZame+bwdoS5UlPbT6BL4DW2a5kAAR5yhbaAEEzu2mTotRrdavT8u9UvAqDyFHgHe86njy6W/T/Wols/8CIdK1GHmuvMiNPF069Exz+p8w4rBmPauh+mlRyv2u1eS51vFF2GmVvTvDWFUpTYdP8mNUBhTT+MsApdqrdwPWoaeKmIT6wfxgiQbY/2wyBLHZMVzjy0m/B5kybSXT8MrcGp4/0wJN2NKbVX9MMgr9zEo265M6NVIAYjAiv6YayzvY2n2mMX0iM6whjPxNliMsVGPdsqfUF3sY5ZheK+H6ZW5HCmX3EBnVjHuf6E13TXDyODNpnmzGW17YeJ6Lbz9OEz6MgSTA9K2zkH3vfDnGm7isZ8Up9NWIEc5jhvZjVMyrlWozK9+ACPhvWPvBpHOjMCcI2i3J5+5v5oB7BhlJ6+/TjYl0b7YZjBSKtbcZ/SWD9Mi75cl/mwyJhh1lF0jLkfLhcXFxcXFxcXFxcXFxcXFxcXFxcXF9daZfLIGG+oPQ/+pkaZjg8Jr1K6e/tsDj0xlSdp55HAMpKfA9cretuSPDf0MXcKNRwJ9BfcPxZUvR99zJdTGnM0sXYvzYExOfqX/ifoVu/i0KFbjuBUjmC13rh36JlUVcK3Fu/ZFt3rff06dKxCs7C8uvUsG6AHlVBkmRANXBJHvBP9uykCm6Jb5aG7WG8wYrPom9ktu/eFbrXrxoXNl8gW2MySIAA31CYI53hoYVuiEx0fqnt0wlw9cTffaIB+MLo14QTsA72GgJQwlPyy8P0C0CD1CkmgwHLoUrUleqYD00YP6KVTeTJ5RIedZUGHPRH2USAISigI0TGTIAHt558ZjICpgagP6BW19dyfRq++0JuPX++sG/qdY9OG6ARGUZRo6B6d2joxnmy9cwn1of6IDqLy36PLFrityXiHDpwndKP1UUsP2HxEP8vqDf2uHNgOnTR1GRS7Q3S2PCXAcfKInkEhYLmKSrFRYHS2zqb3WXWhQp8FAx2i4QyqzdBx2UwgtI5QDm7oRQhPrhu52SM68MPY1UIanl2uaU5TiApdX4Gum1sA23Xo0bP5dfSvcpiBvlcR6CfjK19eQuR511+J3ksZc3C66Tejoz00Z1pCvxldxMXYfMBem6A/ziQSA90YCVRD9BR4vwfV9Fbl7ehOre0fpUWnkcD8sH8OXStNu7zdR9w5qtKj1DQeCVRc/SnwG/I+2Ky2di9Ntv/NyXRBHH2g/wO6kts3tlvNsbRtp99zBt2w7cVVZrZDT09YLK9dYI9+LQm6TdeaRtdiRPIlR+zN0Iuj3q5H0ajvzGBrmDuXrs9iEt1vJ90sTCzeDF1lS2mAunME79BT9hRwP4tyEt1hjVAROuNbe22Grjdt4H4CdIdesrdNkH6V/Un0trNjdsEQsCk64/qT6CqbLAaSbvJnh66c0BqDEZixiUtL2m/XwMtl0L/v4IbO5joDp18qYhK9YG8LUZOFHsjtMseKZhNlPzepzxy1HJN6OXNMD4WYLy3Js2GR5OSR8VgkgTSPbiY8UyTJebQ4SYVXBAbi6Mvi6AP94cFH4aTIj1K0aCSwjNKnwG8of3+sH/WnhT310H4OFNLYmVgIdJX2H21Wv3QhPlo90P8Z3ep7rX4tOoqu0bGv/H2hk2YNmkbT6Lg+R9Pr8XTaDD0w9gTISddT+4UuguVmtWjvAlDaC4s3bIaeXVRWP+/al0ODWUa3WDPFWnrb2mbo7Uhh0uV/30Ov+gUhZvVvm9WNltGVTzerm1j/EfqHm9XNC+5I3Q2gfw9dZy9nQ0svRdwMnewNtiZolzt+Dx1daYQLh4WFHLbL162L6ed9Fv6FHhBY4hEvpDtJtWCdFlLplqWpVVV6P2wxKJIspxKenEoepVbV4osoeR1mII6+LI4+0Dea1a+twrJBs7r2tCflp7HAw/45cL1Obx+t1q8jLejRZvXu7zarf10/zF9Opv8P9KBvX/459MyMul83Z0FJEG4+UTPodLfFdV63RBcLLelROvQ0UqWkr1hNozsXST0skW1rMOEDevPeg93iMBg+SYNB7Sn9W3TlQLphPKb5wUf0scHHRo/of2PIt9EP0T/cI9DoEX3H3BvQosFUTUfIx/phGj2iN44i7BXzjWacSqSb+/i0Nka/dD/6zDE3CLDDrsU6nTmWGgKGu1BgbZqvW1dotDHcoxdnO3b7InYaHUW5Gy30ZWwb683Cto0GnRlfvo1zFYFg2QWSV78G4ujL2gT9eSVn3RgJVEMytuzzSonvRxeS9U7g7o99wKne36wWziMrl8vuSKC5l0bXOF8p7gQ+0N9Ops/6e+iob2AO0Yu+cTpbmlqLt7UleqC6j57UtGLjnJedBUHmwcW1lTetfomPlV7A3iyywgmcPq7Poj/X1xutQQcc/Xvi6Bz9W+LocPEtLJvm65KWx23ROcjXnTzvXvg1g24Z+eLLb3gdZiCOvqzPov+2pkYuokcRoSTPgZKBnwK/Ifn96HBkZPk4FhjV7iuj1UtDB98Xwf9Km7x/i4vrz+s/3o8UJCv7/MYAAAAASUVORK5CYII="/>
          <p:cNvSpPr>
            <a:spLocks noChangeAspect="1" noChangeArrowheads="1"/>
          </p:cNvSpPr>
          <p:nvPr/>
        </p:nvSpPr>
        <p:spPr bwMode="auto">
          <a:xfrm>
            <a:off x="155575" y="-1265238"/>
            <a:ext cx="2219325" cy="2638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ttp://pulplogic.com/wp-content/uploads/2015/07/AND_Truth1.png"/>
          <p:cNvPicPr>
            <a:picLocks noChangeAspect="1" noChangeArrowheads="1"/>
          </p:cNvPicPr>
          <p:nvPr/>
        </p:nvPicPr>
        <p:blipFill>
          <a:blip r:embed="rId4" cstate="print"/>
          <a:srcRect t="13644"/>
          <a:stretch>
            <a:fillRect/>
          </a:stretch>
        </p:blipFill>
        <p:spPr bwMode="auto">
          <a:xfrm>
            <a:off x="971600" y="3573016"/>
            <a:ext cx="2219325" cy="227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Świat jest kwantowy….</a:t>
            </a:r>
            <a:br>
              <a:rPr lang="pl-PL" dirty="0" smtClean="0"/>
            </a:br>
            <a:r>
              <a:rPr lang="pl-PL" sz="3100" dirty="0" smtClean="0"/>
              <a:t>więc obliczenia też</a:t>
            </a:r>
            <a:endParaRPr lang="en-US" sz="3100" dirty="0"/>
          </a:p>
        </p:txBody>
      </p:sp>
      <p:sp>
        <p:nvSpPr>
          <p:cNvPr id="7" name="Prostokąt 6"/>
          <p:cNvSpPr/>
          <p:nvPr/>
        </p:nvSpPr>
        <p:spPr>
          <a:xfrm>
            <a:off x="395536" y="472514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Now, we can, in principle make a computing device in which the numbers are represented</a:t>
            </a:r>
            <a:r>
              <a:rPr lang="pl-PL" sz="1200" dirty="0" smtClean="0"/>
              <a:t> </a:t>
            </a:r>
            <a:r>
              <a:rPr lang="en-US" sz="1200" dirty="0" smtClean="0"/>
              <a:t>by a row of atoms with each atom in either of the two states.</a:t>
            </a:r>
            <a:r>
              <a:rPr lang="pl-PL" sz="1200" dirty="0" smtClean="0"/>
              <a:t>[…]</a:t>
            </a:r>
            <a:r>
              <a:rPr lang="en-US" sz="1200" dirty="0" smtClean="0"/>
              <a:t> The ones move</a:t>
            </a:r>
            <a:r>
              <a:rPr lang="pl-PL" sz="1200" dirty="0" smtClean="0"/>
              <a:t> </a:t>
            </a:r>
            <a:r>
              <a:rPr lang="en-US" sz="1200" dirty="0" smtClean="0"/>
              <a:t>around, the zeros move around . . Finally, along a </a:t>
            </a:r>
            <a:r>
              <a:rPr lang="pl-PL" sz="1200" dirty="0" smtClean="0"/>
              <a:t>p</a:t>
            </a:r>
            <a:r>
              <a:rPr lang="en-US" sz="1200" dirty="0" err="1" smtClean="0"/>
              <a:t>articular</a:t>
            </a:r>
            <a:r>
              <a:rPr lang="en-US" sz="1200" dirty="0" smtClean="0"/>
              <a:t> bunch of atoms, ones and</a:t>
            </a:r>
            <a:r>
              <a:rPr lang="pl-PL" sz="1200" dirty="0" smtClean="0"/>
              <a:t> </a:t>
            </a:r>
            <a:r>
              <a:rPr lang="en-US" sz="1200" dirty="0" smtClean="0"/>
              <a:t>zeros . . . occur that represent the answer.</a:t>
            </a:r>
            <a:r>
              <a:rPr lang="pl-PL" sz="1200" dirty="0" smtClean="0"/>
              <a:t> </a:t>
            </a:r>
            <a:r>
              <a:rPr lang="en-US" sz="1200" dirty="0" smtClean="0"/>
              <a:t>Nothing could be made smaller . . . Nothing could be more elegant.</a:t>
            </a:r>
            <a:r>
              <a:rPr lang="pl-PL" sz="1200" dirty="0" smtClean="0"/>
              <a:t> </a:t>
            </a:r>
          </a:p>
          <a:p>
            <a:endParaRPr lang="pl-PL" sz="1200" dirty="0" smtClean="0"/>
          </a:p>
          <a:p>
            <a:r>
              <a:rPr lang="pl-PL" sz="1200" dirty="0" smtClean="0"/>
              <a:t>Richard Feynman, 1983</a:t>
            </a:r>
            <a:endParaRPr lang="en-US" sz="1200" dirty="0"/>
          </a:p>
        </p:txBody>
      </p:sp>
      <p:sp>
        <p:nvSpPr>
          <p:cNvPr id="25602" name="AutoShape 2" descr="data:image/jpeg;base64,/9j/4AAQSkZJRgABAQAAAQABAAD/2wCEAAkGBxQTEhUUExQVFRQXGB8YGBgXFhcYGhwYFxsYGBgYFxccHiggGBolGxgYITEiJSkrLi4uGB8zODMsNygtLiwBCgoKBQUFDgUFDisZExkrKysrKysrKysrKysrKysrKysrKysrKysrKysrKysrKysrKysrKysrKysrKysrKysrK//AABEIALcBFAMBIgACEQEDEQH/xAAcAAABBAMBAAAAAAAAAAAAAAAABAUGBwECAwj/xABCEAABAwIEAgYIBQIFAgcAAAABAAIDESEEBRIxBkETIjJRYXEHI4GRobHB8DNCUnLRYuEUJDRzkhfxCBVjgqKy0v/EABQBAQAAAAAAAAAAAAAAAAAAAAD/xAAUEQEAAAAAAAAAAAAAAAAAAAAA/9oADAMBAAIRAxEAPwCjUIQgEIQgEIQgEIQgEIQgEIQgEIQgEIQg64fdcyuuGF/YsSR0ug5Jbg4q0SR7KJ4ypnVHnVAZjhtMINBuOXmmiHtBSTP2UgH7go5AOsEDtG0EXA9yX8axtDcNQAerNaADmN+9cY4+pXdKePBbDf7X1CCN4IdcJXnTQHNoALckmy/ti1Usz8dZvl/CBpQhCAQhCAQhCAQhCAQhCAQhCAQhCAQhCAQhCAQhCAQhCAQhCAQhCBRgh1k4yYPq7fBIcsaTIKdxUlmZ1EEfzSDSGpxykdRp+91xz5lglOTN9W375lAo4jH+XH7h9VFoe0PNSvif8Bv7h9VFItx5oJBFt7QlPH2+G/2vqk2HbUHbdKPSB24P9ofMoI7gO21Ls/F2+36JvwfbHmnLPx2EDMhCEAhCEAhCEAhCEAhCEAhdRA7SX6ToB06qHTqIqBXatL0Uxn4Tw0sQdhcVWTQKRygAyyUBfoIA0NANKOrfnzQQlC2kjLSQQQQaEEUII3BHIrVAIQhAIQhAIWVhALKwt2oNELZwuUFtqoNVlYWQgXZMPWDyUsxMfq9lF8iFZOSluL7AQMXELBpb97LpkzfVtP3uVrn/AGR3/fguuRj1bfvn5IOnFTfUN/cPkVFIe0PMfNS3i38Bn7h8ionB2h5hBI8K21xzW/pC/GiHdCPiXfwt8Mf/ALLj6Qf9Qz/Zb83IGHLh6wJ04hHVZv8A9wmvLvxGp04gPUZ5oGJCFmiDphcM6RwYxrnuOzWgknyAWcXhXxPdHI1zHtNHNcCCD3EHZWdwjgW4DCHFuI6aWPWCB+HDYgA/qcabeCrfMcW/ETPkdUve6tN/AAd9BQexAjQskIogwhCEAhCED9w1npirBKNeFlPrYz40GtvMPAAII7gnt2SOwrms1B8M3rMNONrd7dwaEBzfGt7KDKXcOcQv/wANLhXUcDpdFUAlj2kjUytaGh5BA75zwzLjYWzQYV4xLHaJmNaQXCnbINtQIAtvqreig2YZZLA7TNFJETcB7S0kbVFRceIVhDjjHRNq6Qurvc+7uBS6PMoc3g6LFPdEWGsUh0kh9CC2lyWm1rVICCFYLgmd+CfjHOZFG1pcwSEh0gb2iwU8DSu5UYViekTHaYo4mBwYeoxrtmxw0FKV3LqewKu0AhCEAhCEAlODZU08UmTxkcNSD4oMHC0PJaY+ABgKkMuHF6WumrO2+r9o+aBgClPDXBGIxbWuFI43Gz3A7bEgC5TZwtlYxGIaxxIYOs6m+kUsPOoHtV8YeWXTFHh43aaCla10jvJ5UpRAh4Z9FGFgFZnPmeedejaPJgNa+ZO6757wBGWHoXFhGweag+2lVIXOxLWaXMqSNx/dM2GzHFCbo5G0Y7s6jWtOWqtQgqXjDLHwnRIKEc+R8QVwyf8ADbTb+6tbitutvRva0ktIoT1q8qWte9AVW0OBdDRjga73psdjUEoEnGLfUR/u+hURh7Q8wpZxiPUx/u+hUTh7Q8wgleD2HiRRJ+Pz/mW/7Tfm5KsCKtH7vqkfH3+pH+236oGTA9sJ1z78NvmmnBHrhO2en1bfNBxyDhnE4wvGGj6TQAXVexgFdrvcAT4BOnDHCMsmN6DERuYyI6p6nTRguBq56jQCm9ajaoaeHs8kwsmthOk2e3bUP5HJXLFxH0eHJiax5laCHkWIAtqcLmlTbz2qg1xBwkvSsxEbnROAaxjXOYBp7IJaQaWCX4TJdMZfgIMNhnEUa59nPI/qoXBqhUMzrvNDe+nv8O5N3EXEj4WUjOl7tu9o5mh70DpjuAMJBqxGPx4fVxc+OBobV7iXEB5Jrz2aoJxRmGHlkAwsAgiYNIuS5/8AU8m9U3Y3HySkGR7nkbVO3kOSSoBCEIBCEIBbxSlpBG4utEIJJHjdbLc6incQPl/K48O4N5laKEGove3kmvLpHiRugVcSAG0rUk0Ap31UxybOHNxBZKwtIcWOFLtdUjl3GiBD6SekGJYx/ZbE0sA2o6pcfPVUewKJ0V05jwtPjctldI310Di7DkN6z2NFJG9+kjYWuwHY3pl4sg0IWEIQZQQttNge9dMWyhHkg4KS8OxggfHZRpTDhxnVHJA4TMTPnzfVWB3FLeKkGI58/YmjNZAxocR2XA376oJj6J+HGRnpJdJe4VpWtGClu43N/wCyuOPENAtSv3yVY+j7GM0mV5DRosHHYE1NfAUHipmM0hIDtQLTte3L+UD1NmDNlHeIs1jEbnOFm3r5eO6xPjo3WD2tpa17ph4pi/ystb9Un6oGd+ZsxbZIySdNHRuJq4A1tXe1N01501xDNTbt6uocx4qJ8MY13SW2LdLh5dn6KXNk1V5gt2JrR3eByugi3GX4MY/q+hUSh7Q8wpfxufVRfu+hUQh7Q8wgl2XN6rf3fVIePP8AVd1GN+RTjlpqG/uHzTZx0f8ANu/a35IGXBdsJ5zweqb5/wApnwXbCe89/Bb51QR0K3eEomjAYeOXtPD3tH9Je6nyr7lUQV1YfLJThMrmjY5zRBpfpBJFbtdTuuUGH5a0uDIyG1/VtXxVQ5u5/TSCSzw4tcO4tJBA8BRXXi8qlc5ou0Os51KaWfmcK7upWnjRVj6S8NozCUjZ4bJvXtNFanneqCLIQhBkLCEIBCEIMtKyStUIHHh3MRh8TFMWhwjeHEHmOdPHmPEBWpw7lOGxWJlxQcXjVqDT43BdTe9e6tPYqcLbVU79F+Zuje6v4Y0h9/yvOkOpz0vLf+SC98rxNCB7vYqH9K3DBwmMeWNpDKekjtYVprYD4OrbuIVy4Y9YaTUG4I2IPPwS/iLIRj8GcPIWsc68btNSHtuD5cj4EoPJ6E+cTcMYjBTOjnjLCCaH8rgPzMdzB+t0xoFXRWj/AKifmF2zWKhb4hbuH+n8q/Fdc93Z5FA0AKbcOtsKKFs3CnuQMsPNAsmbe/emLiUkRctxyUjxAuahR7ig+qPmPmgXeirAnFSYiF7iYzFUs1FtXF7AHAi9hX3hWtPwrGzDx4fUWtaHOc5te08715AGnuVKejPMehzCK9BIDET+8W/+QarTx+dtGIdGcU1rBYaZQLkbPBO4r5IM5VwqcI4guLmuNQ4PJB9m3sT3jcO18bmHYilae4pJhMQHCgcS2lBQ1oRa3gUtiO/cgrDGcMSQvAaepXU97Wnsj+rYbFa8PYjpZwxwprZqpuG3sCRXkk/GXEs8sz8JqDIWnr6BQu/NR7u7lRJOHsWTKXNIbQDs8qbWHmPigxx9HpYwdzyPgVDIe0PMKZ8eOJjjr+s39ihkHaHmPmgmmWR9n9w+aaOOT/m3+Tfkn3LAatt+b6hMHG7q4t/kPkgasvHrGp+zv8D2j5plytp1j77lIc5ZXDk0+6hAxcP5S/F4mLDxir5Xho8B+Z3kGgn2L1ZjcKIo42soGsaGNA2o0AAe4BU1/wCHvKHPxkuJI6kURa1xFukfQAA7VDQ73hW7nMYJsaHfnz+9kDJnJJadNj9KKpfS5hqy4ecbSRaSf6o9x7nBWlNiCyUA3BsK8juoR6YZf8tE3q9aXUAK2Ok6zTxOlBUiEIQCEIQCEIQCEIQCnforijc7FB34hgIY2gNW1q/2ijfHnyUES3KMyfh5mSx9phr5jYg+BBIQXLlGNfTow51G23U+w7ixrL7fZVTcOcUxEsaWaXPkBrzGohoaO8bK0sW6jgPGqCRZnlsONhMM7BJG8c9x4tO7XeIXlzijgfF4TFGDoZXNdJoheGEiQE0ZQgU1G1l6hyuQdECTQBOkUzXN1Dbf3IPKua8I4yAwdNhpWhrbuLSWg92oVb8U25/Gaxr10MQx1gQfD+aqvuJvRbDjMQyWN4hjuZGNbW/ezkK/CmyDziGdYUop5kTKAVVhZv6FYSA7Cyua8biWjmnxBAq0+wpTlnoveygdMwX/ACtLrc96IIHO3fz81HOLB6k+Y+aviP0cQ/nle7yAb/KZs/8ARAydpazEmNtqao9Zt3kPbVB50wE/RyMk/Q5rv+JB+i9D43Lo5wyUdD1mteC9g1UI1DrUrz5rbhP0K4TD0diicTIHVHaZGADUdQHrbXDiRelFIvSI0x4YysaNTC2pAFdFQCduVQgjr4qGtRXaq7VNBQdU7n+Eg4fwsmJkaXNJY2jnOrRhG9yPkFKM3zlhDoWNOnTQGlG+xBRk+WyTYrFlsTnsDtTiGkgd1aDkCClOAY0N6rGtJ3IFzTvKtzJc0GHjAETg15rtRzjcE+P8UXLMOEY8XN00MjIw4jW3Qa15mlbFBTfG0ZdHH+4/JRCHDuD225j5r1K/0Z4J4aJBI/T/AF6a+em6W/8AT7Lbf5SK21j8b39qCjMrhNv3Bcc34HxuMxT3wQPcw0AeRpbYfqdQH2L0bgeHsNEAI4IxTnpBPvN05UAQeYuG/Rzjn4roXQuj0GrnPBDG1pcO2dUD8u9PBXjkfA2Ew7QHME0g3dIARU/pbsB7z4qUTTBoqkjZSdVDeu/vQa4rDt6PS0NaKVo0AD4eSj88hcwk0q2x9vNSXoiGivkonmmGfG/VpJbzIvbkUDPjMH021A8EOaTYV7vmqd9KGLeca6JxtCA0AGoBc1rnUPPcD2K7zFu8WY0ai42AAuSTyXnHiHH9PiZptw+Rzh+2vV+FEDchZqsIMrCEIBCEIBCEIBZCwshBMuHptDWOLQ7S9j6GhALTUH2VKtfHcRMk0FpGt4ADedTv7Aqw4ebVo9gT3homwyazU91eQO/tQWvlmJphwKbEmv34pfhcS7o7Hfl5bpjEw6KMNIoWi/LZPOB6rG+KDOKJA6Rpp3pXk+OJNCk0jh1mmwPj3XXLAdWVtNjZBLAhJcJiK2O4SlxQZXGfFMZ2nUXUFaSwtcKOFUDZmWd6Iy6ON7zWgOktaCdiSeXkmDBTSesOJLTG+oeHXBrajRysb+xP+eZ1FA0h3XdSoYLk91eTRXmVGOEB/i5DJiavdTW2OhDYwa0D/wBRPKvcg7ti0t6KEBsYFWsrQnlbvsFphcBLEzSKOnca1PZaDy1Ha1FLMZpBFQN7Ggse+qJYAaVp5f3QQSfIsQ9xJLi88yTT2FL24CaOmp2p4/MLH3/mHmpi4E27vuiy/BtI610DRlmaFrQJagnmdiTyaU+RyBwqDUJFicPG1haWhwdyN1Cs0zd+Ck1Nf6ppAdC6pcQd3Nd+kAhBYGsk2HNaySXoPak+XY+OWPpY3BzTev0PcViOWjXSH2IE2PxA105BYim0tB7yfv4JsdJqJKWSvADQTyHx3QOQxwIpS+yTZhmLIAXSFrQBUlxFAO81UdzriSLBRGaR40jsjmXcgBzXn7jTjbEZhIS9xbFXqxg2tsXfqPwCCS+k70mOxerD4bqYfZ7xYyU5eEfxPkqzKFhAIQhAIQhAIQhAIQhALaMXHmtV0g7QQWFw+zqt9nLw704Zq3qm4SXh8dnyHySrNj1T5oGjB8TyYYEmr4weyTyJpY8lZHDfpBw80TGM/EFKtcdJ37ufsqqexk+lpBa1wcdnV2B8EkbOwUPQxVr/AFcv/cg9MYmXXE2RqMK/sn9J+S8/QcX4iJ3UOkUpQF1LDuLqJzg9I2MFqsqO9v8AdBdozF8cpJuK+7uUhbmTHAUBNe+1153PpHxbxVwiNRTsf3SzBekrEtpaO17g8vag9ERSA2HJIOI3PGHf0bi2Q0DCN9RIsPE7Km8L6VsUCDpi/wCJ/lb430qYlzhWKKwIHa3cNJdvvSvvKCX5E0zTsixMsbnjVKWUY81qWspJuSAe1StqbKdw4dsfYaA070AHv715pwGcNhfHIyFoMZZp676UiOpo3v8AVTQelzFc4oiD4Ot8UFsZvlxnjfEXubqFNTTQivd996TcLxmOMQyuLpYhQuIpVtTpO5ragVa/9XMQD+DFbxdt71sz0ty1BMEde/U5BcTzTbdbAKo2+l+St8PHtXtn+Fu70wEj/Ttv/wCof4QWJmLHF1ajSFrisHE+N5exr7WqAfcdxsqtm9KbiRWEUrtr/st5PS2dLmdBSvMPBp7KIH/M8N/g5HSQyhjJG3hIJ1OBNC3kHc/HTeq75TnU08JEzQwNe5rabuY0ABztrk6iqoxXFDJJTLI2VxL2P7TLdEC1rRbah95SzCcbRwRhkDJR1aElzHGv6hbfvQW2HBranqgXNbKHcXcbNijf0FHvAPWNS0Ec+Wr2WVeYziF05PTS4l7T+XXG1vuDQuMmMicws0yAG1at/hBGM5zufFO1TyOeeQJ6o/a0WCbk/T5VDXqukp4hi5f+Wxfrk/4t/lAzITs/L4gB133P6W//AKWj8BHye7b9Ld+X5kDYhLn4RgFnEn9lAN/HetPikRQYQhCAQhCDKwhCAXbCDrhcUqy5tXhBZOQssF0zx1jQj4rOTCgFFpnLDQnxQQzMBYJAdgPanHHtsPMpvawUr/Hgg5kW8VtXe/LxQwVG/isNoTug7RCw96UQuv8A90liApRKgECnDm6UvvUlP3A3D8cwmmnJEMDdTgDQmxIFfIfFcHY7DPbKH4cRAtJhdG55cHDYPBNDXwQMMz9gu2Hdc1sAuEUep7Q25NhTvNlJuKOHRhY4nB2sStuRsHtPWaPvkgj7aGt1j7+SfeBcqZicR0UocWlrj1XUI03TNjA0Su0ijQSAK1sNvNBpqr428Vyc77upTwrl2FxU8eH0y1MdXyawAHgVIa3TtyrVMebOw2ikTZGyCQtIc4OaWjYg0FDXkgbHSE+9c3Puf7qWYTJcMMtGMkErn9KY9LXtHeKio+CjGbtiEg6AyFmkEiSmoOO7bUrRAmc4LV8mylOb8Nw4OCJ+LfKZpxVsUOjqtFOs8uHiNuZTBneGhZ0ZgkL2vYHUfpD2GtNLwOdkCaM1+yurHe5OeOyZkWFgna55MwNjSgp5LpisnZHhIsRqcTKSNNrad/NAzPdcrLm2F/muTx4ldackGsrOtc1t93XOSO/nb7ouzqE1F+XuXOQW9qDR8Nj5eKZ0+PFiK8kxoBCEIBCEIBCFlBhL8oHrAkCc8jb1xsgsjJhYeX8LnnFge775JTlQAArfnb2JLnRsfqghuP2bY80nApbwSvG30W70nJ5oOZpf73XBgO6WU3Q5qDhFzSiM3FliOPfb3LpGzb3oJdwVxBHC2eGYHoZm6XOaKlppStNyL/BJXxYRjZC7ECTqnohG19S7YaiRRo5pkZYHb5LGoU5fBA8cLvjZI+eQt9UwvYxzw0vk/K0V8b81IBmUOIy6WF2iB8T9cQfNqLies6hcAe/3qCNkF6kH2LkJqk1pv3IJj6O8XHFii+SRkbRG4Ve4NqTsBVNOMy7Sx0jpYidQAY2Rr3HVUk2NgLe9MchBqLU8lvDGC6wG3cgl/o5xLI8YHSPYxoY67nBouLbqITyesfsRrcbXHaOxFj7FiUVdQgHzHgkYFDQUHhRBZmWyvGTxshewTGYv06oydNTch9u7xUI4kjkZiXOlLHSOAkd0ZGkFwFG2tUUvTvTXIwG5APLYLk0U1UoPYgsbi0tzJmHxGFewuawskiLmte025OItUG/koRxBln+GLIzIx7ywOfoIcGEk9QuBoSPqkMbARcA37lyEYobbeCCdZpiHx5fgqBlQHV1NDqVuLHaqznUrnZdhiQAdTiQ0aQL2tysoRC3Yhd4xQckGrXGq2Y+/9ly1bUpv9/RdGyXNaeSDd0tB42XN8lbeNvdVaSSAilvcsRAVt3/RB2rVMafsPS+3l/ZMKAQhCAQhCAWQsIQZTpkddY80IQWdltmjZIc4f1VlCCKYl9m+RSWh0jzQhBrQj2gfFbstVCEHRm7qbLWJ1wPvdZQg6vNdX3yWjeyFhCBJG49YmnsXSMVKEIB+ywZS243QhBsx5NzuVsMODV3OqEIE8jiB7Vze0323/hCEHSFtguJHaCEIO8ddjYrDnbgd6EIODDShWATcoQg0K3gdUoQg7Ml0gHvsmdCEAhCEAhCEH//Z"/>
          <p:cNvSpPr>
            <a:spLocks noChangeAspect="1" noChangeArrowheads="1"/>
          </p:cNvSpPr>
          <p:nvPr/>
        </p:nvSpPr>
        <p:spPr bwMode="auto">
          <a:xfrm>
            <a:off x="155575" y="-1309688"/>
            <a:ext cx="413385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xQTEhUUExQVFRQXGB8YGBgXFhcYGhwYFxsYGBgYFxccHiggGBolGxgYITEiJSkrLi4uGB8zODMsNygtLiwBCgoKBQUFDgUFDisZExkrKysrKysrKysrKysrKysrKysrKysrKysrKysrKysrKysrKysrKysrKysrKysrKysrK//AABEIALcBFAMBIgACEQEDEQH/xAAcAAABBAMBAAAAAAAAAAAAAAAABAUGBwECAwj/xABCEAABAwIEAgYIBQIFAgcAAAABAAIDESEEBRIxBkETIjJRYXEHI4GRobHB8DNCUnLRYuEUJDRzkhfxCBVjgqKy0v/EABQBAQAAAAAAAAAAAAAAAAAAAAD/xAAUEQEAAAAAAAAAAAAAAAAAAAAA/9oADAMBAAIRAxEAPwCjUIQgEIQgEIQgEIQgEIQgEIQgEIQgEIQg64fdcyuuGF/YsSR0ug5Jbg4q0SR7KJ4ypnVHnVAZjhtMINBuOXmmiHtBSTP2UgH7go5AOsEDtG0EXA9yX8axtDcNQAerNaADmN+9cY4+pXdKePBbDf7X1CCN4IdcJXnTQHNoALckmy/ti1Usz8dZvl/CBpQhCAQhCAQhCAQhCAQhCAQhCAQhCAQhCAQhCAQhCAQhCAQhCAQhCBRgh1k4yYPq7fBIcsaTIKdxUlmZ1EEfzSDSGpxykdRp+91xz5lglOTN9W375lAo4jH+XH7h9VFoe0PNSvif8Bv7h9VFItx5oJBFt7QlPH2+G/2vqk2HbUHbdKPSB24P9ofMoI7gO21Ls/F2+36JvwfbHmnLPx2EDMhCEAhCEAhCEAhCEAhCEAhdRA7SX6ToB06qHTqIqBXatL0Uxn4Tw0sQdhcVWTQKRygAyyUBfoIA0NANKOrfnzQQlC2kjLSQQQQaEEUII3BHIrVAIQhAIQhAIWVhALKwt2oNELZwuUFtqoNVlYWQgXZMPWDyUsxMfq9lF8iFZOSluL7AQMXELBpb97LpkzfVtP3uVrn/AGR3/fguuRj1bfvn5IOnFTfUN/cPkVFIe0PMfNS3i38Bn7h8ionB2h5hBI8K21xzW/pC/GiHdCPiXfwt8Mf/ALLj6Qf9Qz/Zb83IGHLh6wJ04hHVZv8A9wmvLvxGp04gPUZ5oGJCFmiDphcM6RwYxrnuOzWgknyAWcXhXxPdHI1zHtNHNcCCD3EHZWdwjgW4DCHFuI6aWPWCB+HDYgA/qcabeCrfMcW/ETPkdUve6tN/AAd9BQexAjQskIogwhCEAhCED9w1npirBKNeFlPrYz40GtvMPAAII7gnt2SOwrms1B8M3rMNONrd7dwaEBzfGt7KDKXcOcQv/wANLhXUcDpdFUAlj2kjUytaGh5BA75zwzLjYWzQYV4xLHaJmNaQXCnbINtQIAtvqreig2YZZLA7TNFJETcB7S0kbVFRceIVhDjjHRNq6Qurvc+7uBS6PMoc3g6LFPdEWGsUh0kh9CC2lyWm1rVICCFYLgmd+CfjHOZFG1pcwSEh0gb2iwU8DSu5UYViekTHaYo4mBwYeoxrtmxw0FKV3LqewKu0AhCEAhCEAlODZU08UmTxkcNSD4oMHC0PJaY+ABgKkMuHF6WumrO2+r9o+aBgClPDXBGIxbWuFI43Gz3A7bEgC5TZwtlYxGIaxxIYOs6m+kUsPOoHtV8YeWXTFHh43aaCla10jvJ5UpRAh4Z9FGFgFZnPmeedejaPJgNa+ZO6757wBGWHoXFhGweag+2lVIXOxLWaXMqSNx/dM2GzHFCbo5G0Y7s6jWtOWqtQgqXjDLHwnRIKEc+R8QVwyf8ADbTb+6tbitutvRva0ktIoT1q8qWte9AVW0OBdDRjga73psdjUEoEnGLfUR/u+hURh7Q8wpZxiPUx/u+hUTh7Q8wgleD2HiRRJ+Pz/mW/7Tfm5KsCKtH7vqkfH3+pH+236oGTA9sJ1z78NvmmnBHrhO2en1bfNBxyDhnE4wvGGj6TQAXVexgFdrvcAT4BOnDHCMsmN6DERuYyI6p6nTRguBq56jQCm9ajaoaeHs8kwsmthOk2e3bUP5HJXLFxH0eHJiax5laCHkWIAtqcLmlTbz2qg1xBwkvSsxEbnROAaxjXOYBp7IJaQaWCX4TJdMZfgIMNhnEUa59nPI/qoXBqhUMzrvNDe+nv8O5N3EXEj4WUjOl7tu9o5mh70DpjuAMJBqxGPx4fVxc+OBobV7iXEB5Jrz2aoJxRmGHlkAwsAgiYNIuS5/8AU8m9U3Y3HySkGR7nkbVO3kOSSoBCEIBCEIBbxSlpBG4utEIJJHjdbLc6incQPl/K48O4N5laKEGove3kmvLpHiRugVcSAG0rUk0Ap31UxybOHNxBZKwtIcWOFLtdUjl3GiBD6SekGJYx/ZbE0sA2o6pcfPVUewKJ0V05jwtPjctldI310Di7DkN6z2NFJG9+kjYWuwHY3pl4sg0IWEIQZQQttNge9dMWyhHkg4KS8OxggfHZRpTDhxnVHJA4TMTPnzfVWB3FLeKkGI58/YmjNZAxocR2XA376oJj6J+HGRnpJdJe4VpWtGClu43N/wCyuOPENAtSv3yVY+j7GM0mV5DRosHHYE1NfAUHipmM0hIDtQLTte3L+UD1NmDNlHeIs1jEbnOFm3r5eO6xPjo3WD2tpa17ph4pi/ystb9Un6oGd+ZsxbZIySdNHRuJq4A1tXe1N01501xDNTbt6uocx4qJ8MY13SW2LdLh5dn6KXNk1V5gt2JrR3eByugi3GX4MY/q+hUSh7Q8wpfxufVRfu+hUQh7Q8wgl2XN6rf3fVIePP8AVd1GN+RTjlpqG/uHzTZx0f8ANu/a35IGXBdsJ5zweqb5/wApnwXbCe89/Bb51QR0K3eEomjAYeOXtPD3tH9Je6nyr7lUQV1YfLJThMrmjY5zRBpfpBJFbtdTuuUGH5a0uDIyG1/VtXxVQ5u5/TSCSzw4tcO4tJBA8BRXXi8qlc5ou0Os51KaWfmcK7upWnjRVj6S8NozCUjZ4bJvXtNFanneqCLIQhBkLCEIBCEIMtKyStUIHHh3MRh8TFMWhwjeHEHmOdPHmPEBWpw7lOGxWJlxQcXjVqDT43BdTe9e6tPYqcLbVU79F+Zuje6v4Y0h9/yvOkOpz0vLf+SC98rxNCB7vYqH9K3DBwmMeWNpDKekjtYVprYD4OrbuIVy4Y9YaTUG4I2IPPwS/iLIRj8GcPIWsc68btNSHtuD5cj4EoPJ6E+cTcMYjBTOjnjLCCaH8rgPzMdzB+t0xoFXRWj/AKifmF2zWKhb4hbuH+n8q/Fdc93Z5FA0AKbcOtsKKFs3CnuQMsPNAsmbe/emLiUkRctxyUjxAuahR7ig+qPmPmgXeirAnFSYiF7iYzFUs1FtXF7AHAi9hX3hWtPwrGzDx4fUWtaHOc5te08715AGnuVKejPMehzCK9BIDET+8W/+QarTx+dtGIdGcU1rBYaZQLkbPBO4r5IM5VwqcI4guLmuNQ4PJB9m3sT3jcO18bmHYilae4pJhMQHCgcS2lBQ1oRa3gUtiO/cgrDGcMSQvAaepXU97Wnsj+rYbFa8PYjpZwxwprZqpuG3sCRXkk/GXEs8sz8JqDIWnr6BQu/NR7u7lRJOHsWTKXNIbQDs8qbWHmPigxx9HpYwdzyPgVDIe0PMKZ8eOJjjr+s39ihkHaHmPmgmmWR9n9w+aaOOT/m3+Tfkn3LAatt+b6hMHG7q4t/kPkgasvHrGp+zv8D2j5plytp1j77lIc5ZXDk0+6hAxcP5S/F4mLDxir5Xho8B+Z3kGgn2L1ZjcKIo42soGsaGNA2o0AAe4BU1/wCHvKHPxkuJI6kURa1xFukfQAA7VDQ73hW7nMYJsaHfnz+9kDJnJJadNj9KKpfS5hqy4ecbSRaSf6o9x7nBWlNiCyUA3BsK8juoR6YZf8tE3q9aXUAK2Ok6zTxOlBUiEIQCEIQCEIQCEIQCnforijc7FB34hgIY2gNW1q/2ijfHnyUES3KMyfh5mSx9phr5jYg+BBIQXLlGNfTow51G23U+w7ixrL7fZVTcOcUxEsaWaXPkBrzGohoaO8bK0sW6jgPGqCRZnlsONhMM7BJG8c9x4tO7XeIXlzijgfF4TFGDoZXNdJoheGEiQE0ZQgU1G1l6hyuQdECTQBOkUzXN1Dbf3IPKua8I4yAwdNhpWhrbuLSWg92oVb8U25/Gaxr10MQx1gQfD+aqvuJvRbDjMQyWN4hjuZGNbW/ezkK/CmyDziGdYUop5kTKAVVhZv6FYSA7Cyua8biWjmnxBAq0+wpTlnoveygdMwX/ACtLrc96IIHO3fz81HOLB6k+Y+aviP0cQ/nle7yAb/KZs/8ARAydpazEmNtqao9Zt3kPbVB50wE/RyMk/Q5rv+JB+i9D43Lo5wyUdD1mteC9g1UI1DrUrz5rbhP0K4TD0diicTIHVHaZGADUdQHrbXDiRelFIvSI0x4YysaNTC2pAFdFQCduVQgjr4qGtRXaq7VNBQdU7n+Eg4fwsmJkaXNJY2jnOrRhG9yPkFKM3zlhDoWNOnTQGlG+xBRk+WyTYrFlsTnsDtTiGkgd1aDkCClOAY0N6rGtJ3IFzTvKtzJc0GHjAETg15rtRzjcE+P8UXLMOEY8XN00MjIw4jW3Qa15mlbFBTfG0ZdHH+4/JRCHDuD225j5r1K/0Z4J4aJBI/T/AF6a+em6W/8AT7Lbf5SK21j8b39qCjMrhNv3Bcc34HxuMxT3wQPcw0AeRpbYfqdQH2L0bgeHsNEAI4IxTnpBPvN05UAQeYuG/Rzjn4roXQuj0GrnPBDG1pcO2dUD8u9PBXjkfA2Ew7QHME0g3dIARU/pbsB7z4qUTTBoqkjZSdVDeu/vQa4rDt6PS0NaKVo0AD4eSj88hcwk0q2x9vNSXoiGivkonmmGfG/VpJbzIvbkUDPjMH021A8EOaTYV7vmqd9KGLeca6JxtCA0AGoBc1rnUPPcD2K7zFu8WY0ai42AAuSTyXnHiHH9PiZptw+Rzh+2vV+FEDchZqsIMrCEIBCEIBCEIBZCwshBMuHptDWOLQ7S9j6GhALTUH2VKtfHcRMk0FpGt4ADedTv7Aqw4ebVo9gT3homwyazU91eQO/tQWvlmJphwKbEmv34pfhcS7o7Hfl5bpjEw6KMNIoWi/LZPOB6rG+KDOKJA6Rpp3pXk+OJNCk0jh1mmwPj3XXLAdWVtNjZBLAhJcJiK2O4SlxQZXGfFMZ2nUXUFaSwtcKOFUDZmWd6Iy6ON7zWgOktaCdiSeXkmDBTSesOJLTG+oeHXBrajRysb+xP+eZ1FA0h3XdSoYLk91eTRXmVGOEB/i5DJiavdTW2OhDYwa0D/wBRPKvcg7ti0t6KEBsYFWsrQnlbvsFphcBLEzSKOnca1PZaDy1Ha1FLMZpBFQN7Ggse+qJYAaVp5f3QQSfIsQ9xJLi88yTT2FL24CaOmp2p4/MLH3/mHmpi4E27vuiy/BtI610DRlmaFrQJagnmdiTyaU+RyBwqDUJFicPG1haWhwdyN1Cs0zd+Ck1Nf6ppAdC6pcQd3Nd+kAhBYGsk2HNaySXoPak+XY+OWPpY3BzTev0PcViOWjXSH2IE2PxA105BYim0tB7yfv4JsdJqJKWSvADQTyHx3QOQxwIpS+yTZhmLIAXSFrQBUlxFAO81UdzriSLBRGaR40jsjmXcgBzXn7jTjbEZhIS9xbFXqxg2tsXfqPwCCS+k70mOxerD4bqYfZ7xYyU5eEfxPkqzKFhAIQhAIQhAIQhAIQhALaMXHmtV0g7QQWFw+zqt9nLw704Zq3qm4SXh8dnyHySrNj1T5oGjB8TyYYEmr4weyTyJpY8lZHDfpBw80TGM/EFKtcdJ37ufsqqexk+lpBa1wcdnV2B8EkbOwUPQxVr/AFcv/cg9MYmXXE2RqMK/sn9J+S8/QcX4iJ3UOkUpQF1LDuLqJzg9I2MFqsqO9v8AdBdozF8cpJuK+7uUhbmTHAUBNe+1153PpHxbxVwiNRTsf3SzBekrEtpaO17g8vag9ERSA2HJIOI3PGHf0bi2Q0DCN9RIsPE7Km8L6VsUCDpi/wCJ/lb430qYlzhWKKwIHa3cNJdvvSvvKCX5E0zTsixMsbnjVKWUY81qWspJuSAe1StqbKdw4dsfYaA070AHv715pwGcNhfHIyFoMZZp676UiOpo3v8AVTQelzFc4oiD4Ot8UFsZvlxnjfEXubqFNTTQivd996TcLxmOMQyuLpYhQuIpVtTpO5ragVa/9XMQD+DFbxdt71sz0ty1BMEde/U5BcTzTbdbAKo2+l+St8PHtXtn+Fu70wEj/Ttv/wCof4QWJmLHF1ajSFrisHE+N5exr7WqAfcdxsqtm9KbiRWEUrtr/st5PS2dLmdBSvMPBp7KIH/M8N/g5HSQyhjJG3hIJ1OBNC3kHc/HTeq75TnU08JEzQwNe5rabuY0ABztrk6iqoxXFDJJTLI2VxL2P7TLdEC1rRbah95SzCcbRwRhkDJR1aElzHGv6hbfvQW2HBranqgXNbKHcXcbNijf0FHvAPWNS0Ec+Wr2WVeYziF05PTS4l7T+XXG1vuDQuMmMicws0yAG1at/hBGM5zufFO1TyOeeQJ6o/a0WCbk/T5VDXqukp4hi5f+Wxfrk/4t/lAzITs/L4gB133P6W//AKWj8BHye7b9Ld+X5kDYhLn4RgFnEn9lAN/HetPikRQYQhCAQhCDKwhCAXbCDrhcUqy5tXhBZOQssF0zx1jQj4rOTCgFFpnLDQnxQQzMBYJAdgPanHHtsPMpvawUr/Hgg5kW8VtXe/LxQwVG/isNoTug7RCw96UQuv8A90liApRKgECnDm6UvvUlP3A3D8cwmmnJEMDdTgDQmxIFfIfFcHY7DPbKH4cRAtJhdG55cHDYPBNDXwQMMz9gu2Hdc1sAuEUep7Q25NhTvNlJuKOHRhY4nB2sStuRsHtPWaPvkgj7aGt1j7+SfeBcqZicR0UocWlrj1XUI03TNjA0Su0ijQSAK1sNvNBpqr428Vyc77upTwrl2FxU8eH0y1MdXyawAHgVIa3TtyrVMebOw2ikTZGyCQtIc4OaWjYg0FDXkgbHSE+9c3Puf7qWYTJcMMtGMkErn9KY9LXtHeKio+CjGbtiEg6AyFmkEiSmoOO7bUrRAmc4LV8mylOb8Nw4OCJ+LfKZpxVsUOjqtFOs8uHiNuZTBneGhZ0ZgkL2vYHUfpD2GtNLwOdkCaM1+yurHe5OeOyZkWFgna55MwNjSgp5LpisnZHhIsRqcTKSNNrad/NAzPdcrLm2F/muTx4ldackGsrOtc1t93XOSO/nb7ouzqE1F+XuXOQW9qDR8Nj5eKZ0+PFiK8kxoBCEIBCEIBCFlBhL8oHrAkCc8jb1xsgsjJhYeX8LnnFge775JTlQAArfnb2JLnRsfqghuP2bY80nApbwSvG30W70nJ5oOZpf73XBgO6WU3Q5qDhFzSiM3FliOPfb3LpGzb3oJdwVxBHC2eGYHoZm6XOaKlppStNyL/BJXxYRjZC7ECTqnohG19S7YaiRRo5pkZYHb5LGoU5fBA8cLvjZI+eQt9UwvYxzw0vk/K0V8b81IBmUOIy6WF2iB8T9cQfNqLies6hcAe/3qCNkF6kH2LkJqk1pv3IJj6O8XHFii+SRkbRG4Ve4NqTsBVNOMy7Sx0jpYidQAY2Rr3HVUk2NgLe9MchBqLU8lvDGC6wG3cgl/o5xLI8YHSPYxoY67nBouLbqITyesfsRrcbXHaOxFj7FiUVdQgHzHgkYFDQUHhRBZmWyvGTxshewTGYv06oydNTch9u7xUI4kjkZiXOlLHSOAkd0ZGkFwFG2tUUvTvTXIwG5APLYLk0U1UoPYgsbi0tzJmHxGFewuawskiLmte025OItUG/koRxBln+GLIzIx7ywOfoIcGEk9QuBoSPqkMbARcA37lyEYobbeCCdZpiHx5fgqBlQHV1NDqVuLHaqznUrnZdhiQAdTiQ0aQL2tysoRC3Yhd4xQckGrXGq2Y+/9ly1bUpv9/RdGyXNaeSDd0tB42XN8lbeNvdVaSSAilvcsRAVt3/RB2rVMafsPS+3l/ZMKAQhCAQhCAWQsIQZTpkddY80IQWdltmjZIc4f1VlCCKYl9m+RSWh0jzQhBrQj2gfFbstVCEHRm7qbLWJ1wPvdZQg6vNdX3yWjeyFhCBJG49YmnsXSMVKEIB+ywZS243QhBsx5NzuVsMODV3OqEIE8jiB7Vze0323/hCEHSFtguJHaCEIO8ddjYrDnbgd6EIODDShWATcoQg0K3gdUoQg7Ml0gHvsmdCEAhCEAhCEH//Z"/>
          <p:cNvSpPr>
            <a:spLocks noChangeAspect="1" noChangeArrowheads="1"/>
          </p:cNvSpPr>
          <p:nvPr/>
        </p:nvSpPr>
        <p:spPr bwMode="auto">
          <a:xfrm>
            <a:off x="155575" y="-1309688"/>
            <a:ext cx="4133850" cy="2743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upa 8"/>
          <p:cNvGrpSpPr/>
          <p:nvPr/>
        </p:nvGrpSpPr>
        <p:grpSpPr>
          <a:xfrm>
            <a:off x="467544" y="1772816"/>
            <a:ext cx="8496944" cy="2743201"/>
            <a:chOff x="467544" y="1772816"/>
            <a:chExt cx="8496944" cy="2743201"/>
          </a:xfrm>
        </p:grpSpPr>
        <p:sp>
          <p:nvSpPr>
            <p:cNvPr id="8" name="Prostokąt 7"/>
            <p:cNvSpPr/>
            <p:nvPr/>
          </p:nvSpPr>
          <p:spPr>
            <a:xfrm>
              <a:off x="4788024" y="1772816"/>
              <a:ext cx="417646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200" dirty="0" err="1" smtClean="0"/>
                <a:t>There</a:t>
              </a:r>
              <a:r>
                <a:rPr lang="pl-PL" sz="1200" dirty="0" smtClean="0"/>
                <a:t> </a:t>
              </a:r>
              <a:r>
                <a:rPr lang="pl-PL" sz="1200" dirty="0" err="1" smtClean="0"/>
                <a:t>is</a:t>
              </a:r>
              <a:r>
                <a:rPr lang="pl-PL" sz="1200" dirty="0" smtClean="0"/>
                <a:t> </a:t>
              </a:r>
              <a:r>
                <a:rPr lang="pl-PL" sz="1200" dirty="0" err="1" smtClean="0"/>
                <a:t>plenty</a:t>
              </a:r>
              <a:r>
                <a:rPr lang="pl-PL" sz="1200" dirty="0" smtClean="0"/>
                <a:t> of </a:t>
              </a:r>
              <a:r>
                <a:rPr lang="pl-PL" sz="1200" dirty="0" err="1" smtClean="0"/>
                <a:t>room</a:t>
              </a:r>
              <a:r>
                <a:rPr lang="pl-PL" sz="1200" dirty="0" smtClean="0"/>
                <a:t> </a:t>
              </a:r>
              <a:r>
                <a:rPr lang="pl-PL" sz="1200" dirty="0" err="1" smtClean="0"/>
                <a:t>at</a:t>
              </a:r>
              <a:r>
                <a:rPr lang="pl-PL" sz="1200" dirty="0" smtClean="0"/>
                <a:t> </a:t>
              </a:r>
              <a:r>
                <a:rPr lang="pl-PL" sz="1200" dirty="0" err="1" smtClean="0"/>
                <a:t>the</a:t>
              </a:r>
              <a:r>
                <a:rPr lang="pl-PL" sz="1200" dirty="0" smtClean="0"/>
                <a:t> </a:t>
              </a:r>
              <a:r>
                <a:rPr lang="pl-PL" sz="1200" dirty="0" err="1" smtClean="0"/>
                <a:t>bottom</a:t>
              </a:r>
              <a:r>
                <a:rPr lang="pl-PL" sz="1200" dirty="0" smtClean="0"/>
                <a:t> […]</a:t>
              </a:r>
              <a:r>
                <a:rPr lang="en-US" sz="1200" dirty="0" smtClean="0"/>
                <a:t> nothing that I can see in</a:t>
              </a:r>
              <a:r>
                <a:rPr lang="pl-PL" sz="1200" dirty="0" smtClean="0"/>
                <a:t> </a:t>
              </a:r>
              <a:r>
                <a:rPr lang="en-US" sz="1200" dirty="0" smtClean="0"/>
                <a:t>the physical laws . . . says the computer </a:t>
              </a:r>
              <a:r>
                <a:rPr lang="pl-PL" sz="1200" dirty="0" smtClean="0"/>
                <a:t> </a:t>
              </a:r>
              <a:r>
                <a:rPr lang="pl-PL" sz="1200" dirty="0" smtClean="0"/>
                <a:t>e</a:t>
              </a:r>
              <a:r>
                <a:rPr lang="en-US" sz="1200" dirty="0" err="1" smtClean="0"/>
                <a:t>lements</a:t>
              </a:r>
              <a:r>
                <a:rPr lang="en-US" sz="1200" dirty="0" smtClean="0"/>
                <a:t> </a:t>
              </a:r>
              <a:r>
                <a:rPr lang="en-US" sz="1200" dirty="0" smtClean="0"/>
                <a:t>cannot be made enormously smaller</a:t>
              </a:r>
              <a:r>
                <a:rPr lang="pl-PL" sz="1200" dirty="0" smtClean="0"/>
                <a:t> </a:t>
              </a:r>
              <a:r>
                <a:rPr lang="en-US" sz="1200" dirty="0" smtClean="0"/>
                <a:t>than they are now.</a:t>
              </a:r>
              <a:endParaRPr lang="pl-PL" sz="1200" dirty="0" smtClean="0"/>
            </a:p>
            <a:p>
              <a:endParaRPr lang="pl-PL" sz="1200" dirty="0" smtClean="0"/>
            </a:p>
            <a:p>
              <a:r>
                <a:rPr lang="pl-PL" sz="1200" dirty="0" smtClean="0"/>
                <a:t>Richard Feynman,1959</a:t>
              </a:r>
            </a:p>
          </p:txBody>
        </p:sp>
        <p:pic>
          <p:nvPicPr>
            <p:cNvPr id="25606" name="Picture 6" descr="http://www.kurzweilai.net/images/Feynman-lecture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772816"/>
              <a:ext cx="4133850" cy="27432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0^{{^3}\sqrt{N}}  template TPT1  env TPENV1  fore 0  back 16777215  eqnno 1"/>
  <p:tag name="FILENAME" val="TP_tmp"/>
  <p:tag name="ORIGWIDTH" val="28"/>
  <p:tag name="PICTUREFILESIZE" val="26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1\rangle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5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4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\psi\rangle = | 0 \rangle&#10;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7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0\rangle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31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1\rangle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52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4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\psi\rangle =  | 0 \rangle + | 1 \rangle&#10;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21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\psi\rangle &#10;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4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\psi^\prime\rangle &#10;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9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U&#10;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0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^k  template TPT1  env TPENV1  fore 0  back 16777215  eqnno 1"/>
  <p:tag name="FILENAME" val="TP_tmp"/>
  <p:tag name="ORIGWIDTH" val="13"/>
  <p:tag name="PICTUREFILESIZE" val="190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psi^\prime \rangle =  U |0 0 \dots 0 \rangle +  U |0 0 \dots 1 \rangle + &#10;\dots +  U |1 1 \dots 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210"/>
  <p:tag name="PICTUREFILESIZE" val="983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|\psi \rangle =  |0 0 \dots 0 \rangle +  |0 0 \dots 1 \rangle + &#10;\dots +  |1 1 \dots 1 \rangl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858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&#10;U_f |x\rangle  = (-1)^{f(x)} |x \rangle&#10;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774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newcommand{\ket}[1]{| #1 \rangle}&#10;\begin{document}&#10;%\pagecolor{blue}&#10;%\color{blue}&#10;$&#10;U_f (\ket{0} + \ket{1}) = (-1)^{f(0)} \ket{0} + (-1)^{f(1)}\ket{1}&#10;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6"/>
  <p:tag name="PICTUREFILESIZE" val="351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&#10;f : \{ 0,1\} \rightarrow \{0,1\}&#10;$ - funkcja na 1 bicie&#10;\end{document}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338"/>
  <p:tag name="PICTUREFILESIZE" val="252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&#10;f(0) = f(1)?&#10;$&#10;\end{document}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29"/>
  <p:tag name="PICTUREFILESIZE" val="103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&#10;f(0) = f(1)?&#10;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129"/>
  <p:tag name="PICTUREFILESIZE" val="1033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newcommand{\ket}[1]{| #1 \rangle}&#10;\begin{document}&#10;%\pagecolor{blue}&#10;%\color{blue}&#10;$&#10;\pm (\ket{0} - \ket{1})&#10;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3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newcommand{\ket}[1]{| #1 \rangle}&#10;\begin{document}&#10;%\pagecolor{blue}&#10;%\color{blue}&#10;$&#10;\ket{0}&#10;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2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newcommand{\ket}[1]{| #1 \rangle}&#10;\begin{document}&#10;%\pagecolor{blue}&#10;%\color{blue}&#10;$&#10;\ket{1}&#10;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10^{{^3}\sqrt{N}}  template TPT1  env TPENV1  fore 0  back 16777215  eqnno 1"/>
  <p:tag name="FILENAME" val="TP_tmp"/>
  <p:tag name="ORIGWIDTH" val="28"/>
  <p:tag name="PICTUREFILESIZE" val="269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newcommand{\ket}[1]{| #1 \rangle}&#10;\begin{document}&#10;%\pagecolor{blue}&#10;%\color{blue}&#10;$&#10;\pm (\ket{0} + \ket{1})&#10;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111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newcommand{\ket}[1]{| #1 \rangle}&#10;\begin{document}&#10;%\pagecolor{blue}&#10;%\color{blue}&#10;$&#10;\ket{0}&#10;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2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newcommand{\ket}[1]{| #1 \rangle}&#10;\begin{document}&#10;%\pagecolor{blue}&#10;%\color{blue}&#10;$&#10;\ket{1}&#10;$&#10;\end{document}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^k  template TPT1  env TPENV1  fore 0  back 16777215  eqnno 1"/>
  <p:tag name="FILENAME" val="TP_tmp"/>
  <p:tag name="ORIGWIDTH" val="13"/>
  <p:tag name="PICTUREFILESIZE" val="19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0\rangle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31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1\rangle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25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E$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8"/>
  <p:tag name="PICTUREFILESIZE" val="14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\psi\rangle = | 1 \rangle&#10;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18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renewcommand{\familydefault}{cmr}&#10;\begin{document}&#10;%\pagecolor{blue}&#10;%\color{blue}&#10;$$&#10;|0\rangle&#10;$$&#10;\end{document}&#10;"/>
  <p:tag name="FILENAME" val="txp_fig"/>
  <p:tag name="FORMAT" val="png256"/>
  <p:tag name="RES" val="1200"/>
  <p:tag name="BLEND" val="0"/>
  <p:tag name="TRANSPARENT" val="1"/>
  <p:tag name="TBUG" val="0"/>
  <p:tag name="ALLOWFS" val="0"/>
  <p:tag name="ORIGWIDTH" val="22"/>
  <p:tag name="PICTUREFILESIZE" val="313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3204</TotalTime>
  <Words>668</Words>
  <Application>Microsoft Office PowerPoint</Application>
  <PresentationFormat>Pokaz na ekranie (4:3)</PresentationFormat>
  <Paragraphs>113</Paragraphs>
  <Slides>22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Concourse</vt:lpstr>
      <vt:lpstr>Komputery kwantowe </vt:lpstr>
      <vt:lpstr>Łatwe i trudne obliczenia…</vt:lpstr>
      <vt:lpstr>Łatwe i trudne obliczenia…</vt:lpstr>
      <vt:lpstr>Łatwe i trudne obliczenia…</vt:lpstr>
      <vt:lpstr>Łatwe i trudne zadania…</vt:lpstr>
      <vt:lpstr>Slajd 6</vt:lpstr>
      <vt:lpstr>Matematyczna teoria złożoności</vt:lpstr>
      <vt:lpstr>Obliczenia i fizyka</vt:lpstr>
      <vt:lpstr>Świat jest kwantowy…. więc obliczenia też</vt:lpstr>
      <vt:lpstr>Fizyczne Bity</vt:lpstr>
      <vt:lpstr>Prawo Moore’a</vt:lpstr>
      <vt:lpstr>Qubit</vt:lpstr>
      <vt:lpstr>Qubit</vt:lpstr>
      <vt:lpstr>Qubit</vt:lpstr>
      <vt:lpstr>Kwantowe zrównoleglenie obliczeń</vt:lpstr>
      <vt:lpstr>Algorytm Deutscha (1985)</vt:lpstr>
      <vt:lpstr>Algorytm Shora (1994)</vt:lpstr>
      <vt:lpstr>Teoria złożoności z uwzględnieniem obliczeń kwantowych</vt:lpstr>
      <vt:lpstr>Komputery kwantowe dziś…</vt:lpstr>
      <vt:lpstr>i jest jeszcze D-WAVE…</vt:lpstr>
      <vt:lpstr>Symulatory układów kwantowych</vt:lpstr>
      <vt:lpstr>Technologie kwantowe…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Komputery kwantowe </dc:title>
  <dc:creator>Rafal</dc:creator>
  <cp:lastModifiedBy>Rafal</cp:lastModifiedBy>
  <cp:revision>68</cp:revision>
  <dcterms:created xsi:type="dcterms:W3CDTF">2015-09-10T09:53:21Z</dcterms:created>
  <dcterms:modified xsi:type="dcterms:W3CDTF">2015-09-26T11:03:38Z</dcterms:modified>
</cp:coreProperties>
</file>