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8" r:id="rId3"/>
    <p:sldId id="297" r:id="rId4"/>
    <p:sldId id="299" r:id="rId5"/>
    <p:sldId id="300" r:id="rId6"/>
    <p:sldId id="302" r:id="rId7"/>
    <p:sldId id="301" r:id="rId8"/>
    <p:sldId id="293" r:id="rId9"/>
    <p:sldId id="303" r:id="rId10"/>
    <p:sldId id="304" r:id="rId11"/>
    <p:sldId id="305" r:id="rId12"/>
    <p:sldId id="271" r:id="rId13"/>
    <p:sldId id="306" r:id="rId14"/>
    <p:sldId id="307" r:id="rId15"/>
    <p:sldId id="259" r:id="rId16"/>
    <p:sldId id="311" r:id="rId17"/>
    <p:sldId id="308" r:id="rId18"/>
    <p:sldId id="309" r:id="rId19"/>
    <p:sldId id="310" r:id="rId20"/>
    <p:sldId id="312" r:id="rId21"/>
    <p:sldId id="278" r:id="rId22"/>
    <p:sldId id="280" r:id="rId23"/>
    <p:sldId id="285" r:id="rId24"/>
    <p:sldId id="286" r:id="rId25"/>
    <p:sldId id="287" r:id="rId26"/>
    <p:sldId id="284" r:id="rId27"/>
    <p:sldId id="316" r:id="rId28"/>
    <p:sldId id="313" r:id="rId29"/>
    <p:sldId id="317" r:id="rId30"/>
    <p:sldId id="314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8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1:04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4210 1 24575,'-1'7'0,"0"0"0,-1-1 0,1 1 0,-1 0 0,-1 0 0,1-1 0,-1 1 0,-7 10 0,-1 5 0,-129 300 0,84-163 0,42-116 0,-1 10 0,10-31 0,-2 0 0,0-1 0,-18 34 0,0-10 0,-62 105 0,69-123 0,-1 0 0,-2-2 0,-29 29 0,14-21 0,-2-1 0,-57 36 0,-92 41 0,176-102 0,-43 19 0,-1-2 0,-1-2 0,-111 27 0,87-32 0,-124 11 0,-84-12 0,262-15 0,-233 29 0,75-5 0,152-22 0,-143 14 0,-209-6 0,337-15 0,1-1 0,-1-3 0,1-2 0,-71-25 0,32 3 0,-114-61 0,124 53 0,2-5 0,-128-101 0,152 104 0,2-2 0,3-1 0,1-3 0,-56-82 0,85 107 0,2 0 0,1-1 0,1 0 0,-8-30 0,-4-8 0,11 33 0,4 15 0,2 0 0,0-1 0,0 1 0,2-1 0,-1 0 0,0-20 0,2 8-119,-1-57 370,4 79-376,-1-1 0,1 1 1,-1-1-1,1 0 0,1 1 0,-1 0 1,1-1-1,0 1 0,0 0 0,1 0 1,4-7-1,6-1-6701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1:0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6415 1901 24575,'-3'-40'0,"-1"0"0,-3 1 0,-20-75 0,6 34 0,-39-157 0,-28-134 0,15 97 0,70 265 0,-13-42 0,-34-73 0,40 107 0,0 1 0,-1 0 0,0 1 0,-1 0 0,-1 1 0,-1 0 0,-27-22 0,-11-2 0,-57-31 0,45 30 0,27 17 0,-1 1 0,-65-23 0,-85-19 0,152 51 0,-24-6 0,1 3 0,-2 2 0,0 3 0,0 3 0,-1 2 0,0 3 0,1 3 0,-1 2 0,-69 13 0,109-10 0,0 0 0,0 1 0,1 1 0,0 2 0,0 0 0,1 0 0,1 2 0,0 1 0,0 0 0,-17 18 0,-18 20 0,-82 102 0,84-90 0,-1 3 0,-27 30 0,-21 9 0,-10 11 0,-171 139 0,156-159 0,-3-6 0,-181 94 0,202-130 0,-189 66 0,236-101 0,-1-3 0,-1-2 0,0-4 0,-122 6 0,129-15 0,0-3 0,0-2 0,0-3 0,1-2 0,0-2 0,-73-26 0,-170-77 0,217 78 0,-123-75 0,143 72 0,1-3 0,2-3 0,2-2 0,-93-102 0,-193-266 0,286 337 41,4-2 1,-47-99-1,-28-45-1530,114 203-5337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1:04:4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336 328 24575,'-1'-14'0,"-1"0"0,0 0 0,-7-24 0,-3-24 0,11 47 0,-1 1 0,0 0 0,-1-1 0,-1 2 0,0-1 0,-8-18 0,10 28 0,-1 0 0,1-1 0,-1 1 0,0 0 0,0 1 0,0-1 0,0 0 0,-1 1 0,1 0 0,-1 0 0,0 0 0,0 0 0,0 1 0,0-1 0,-1 1 0,1 0 0,-1 0 0,1 1 0,-1-1 0,1 1 0,-1 0 0,-7 0 0,-9-2-227,0 2-1,-1 0 1,1 2-1,0 0 1,-42 9-1,44-3-6598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1:04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24575,'3'-1'0,"-1"0"0,1 1 0,-1-1 0,0 0 0,1 0 0,-1 0 0,0 0 0,0 0 0,0-1 0,0 1 0,0-1 0,0 1 0,0-1 0,0 0 0,-1 0 0,3-2 0,23-34 0,31-79 0,4-4 0,-60 117 8,1 1-1,-1-1 1,1 0-1,0 1 1,0 0-1,1 0 1,-1 0-1,0 0 1,1 0-1,0 1 1,0 0-1,0-1 1,0 1-1,0 1 1,5-3-1,1 2-255,0-1 1,1 2-1,-1-1 1,1 2-1,13-1 1,1 2-6579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1:04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2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1/23/2024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1/23/2024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1/23/2024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5" Type="http://schemas.openxmlformats.org/officeDocument/2006/relationships/image" Target="../media/image4.jpg"/><Relationship Id="rId15" Type="http://schemas.openxmlformats.org/officeDocument/2006/relationships/customXml" Target="../ink/ink5.xm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customXml" Target="../ink/ink2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tags" Target="../tags/tag44.xml"/><Relationship Id="rId7" Type="http://schemas.openxmlformats.org/officeDocument/2006/relationships/image" Target="../media/image33.png"/><Relationship Id="rId12" Type="http://schemas.openxmlformats.org/officeDocument/2006/relationships/image" Target="../media/image29.svg"/><Relationship Id="rId2" Type="http://schemas.openxmlformats.org/officeDocument/2006/relationships/tags" Target="../tags/tag43.xml"/><Relationship Id="rId16" Type="http://schemas.openxmlformats.org/officeDocument/2006/relationships/image" Target="../media/image15.png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46.xml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tags" Target="../tags/tag45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tags" Target="../tags/tag49.xml"/><Relationship Id="rId7" Type="http://schemas.openxmlformats.org/officeDocument/2006/relationships/image" Target="../media/image33.png"/><Relationship Id="rId12" Type="http://schemas.openxmlformats.org/officeDocument/2006/relationships/image" Target="../media/image29.svg"/><Relationship Id="rId2" Type="http://schemas.openxmlformats.org/officeDocument/2006/relationships/tags" Target="../tags/tag48.xml"/><Relationship Id="rId16" Type="http://schemas.openxmlformats.org/officeDocument/2006/relationships/image" Target="../media/image40.png"/><Relationship Id="rId1" Type="http://schemas.openxmlformats.org/officeDocument/2006/relationships/tags" Target="../tags/tag47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tags" Target="../tags/tag50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quant-ph?searchtype=author&amp;query=Zurek%2C+W+H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54.xml"/><Relationship Id="rId21" Type="http://schemas.openxmlformats.org/officeDocument/2006/relationships/image" Target="../media/image64.png"/><Relationship Id="rId7" Type="http://schemas.openxmlformats.org/officeDocument/2006/relationships/tags" Target="../tags/tag58.xml"/><Relationship Id="rId12" Type="http://schemas.openxmlformats.org/officeDocument/2006/relationships/image" Target="../media/image55.tiff"/><Relationship Id="rId17" Type="http://schemas.openxmlformats.org/officeDocument/2006/relationships/image" Target="../media/image60.png"/><Relationship Id="rId2" Type="http://schemas.openxmlformats.org/officeDocument/2006/relationships/tags" Target="../tags/tag5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5" Type="http://schemas.openxmlformats.org/officeDocument/2006/relationships/image" Target="../media/image58.png"/><Relationship Id="rId10" Type="http://schemas.openxmlformats.org/officeDocument/2006/relationships/tags" Target="../tags/tag61.xml"/><Relationship Id="rId19" Type="http://schemas.openxmlformats.org/officeDocument/2006/relationships/image" Target="../media/image6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9.png"/><Relationship Id="rId3" Type="http://schemas.openxmlformats.org/officeDocument/2006/relationships/tags" Target="../tags/tag64.xml"/><Relationship Id="rId21" Type="http://schemas.openxmlformats.org/officeDocument/2006/relationships/image" Target="../media/image66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58.png"/><Relationship Id="rId25" Type="http://schemas.openxmlformats.org/officeDocument/2006/relationships/image" Target="../media/image68.png"/><Relationship Id="rId2" Type="http://schemas.openxmlformats.org/officeDocument/2006/relationships/tags" Target="../tags/tag63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63.png"/><Relationship Id="rId5" Type="http://schemas.openxmlformats.org/officeDocument/2006/relationships/tags" Target="../tags/tag66.xml"/><Relationship Id="rId15" Type="http://schemas.openxmlformats.org/officeDocument/2006/relationships/image" Target="../media/image56.png"/><Relationship Id="rId23" Type="http://schemas.openxmlformats.org/officeDocument/2006/relationships/image" Target="../media/image62.png"/><Relationship Id="rId10" Type="http://schemas.openxmlformats.org/officeDocument/2006/relationships/tags" Target="../tags/tag71.xml"/><Relationship Id="rId19" Type="http://schemas.openxmlformats.org/officeDocument/2006/relationships/image" Target="../media/image60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55.tiff"/><Relationship Id="rId22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2.png"/><Relationship Id="rId3" Type="http://schemas.openxmlformats.org/officeDocument/2006/relationships/tags" Target="../tags/tag76.xml"/><Relationship Id="rId21" Type="http://schemas.openxmlformats.org/officeDocument/2006/relationships/image" Target="../media/image74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../media/image56.png"/><Relationship Id="rId2" Type="http://schemas.openxmlformats.org/officeDocument/2006/relationships/tags" Target="../tags/tag75.xml"/><Relationship Id="rId16" Type="http://schemas.openxmlformats.org/officeDocument/2006/relationships/image" Target="../media/image71.png"/><Relationship Id="rId20" Type="http://schemas.openxmlformats.org/officeDocument/2006/relationships/image" Target="../media/image57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../media/image70.png"/><Relationship Id="rId23" Type="http://schemas.openxmlformats.org/officeDocument/2006/relationships/image" Target="../media/image76.png"/><Relationship Id="rId10" Type="http://schemas.openxmlformats.org/officeDocument/2006/relationships/tags" Target="../tags/tag83.xml"/><Relationship Id="rId19" Type="http://schemas.openxmlformats.org/officeDocument/2006/relationships/image" Target="../media/image73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69.png"/><Relationship Id="rId22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tags" Target="../tags/tag10.xml"/><Relationship Id="rId16" Type="http://schemas.openxmlformats.org/officeDocument/2006/relationships/image" Target="../media/image17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5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tags" Target="../tags/tag17.xml"/><Relationship Id="rId16" Type="http://schemas.openxmlformats.org/officeDocument/2006/relationships/image" Target="../media/image1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5" Type="http://schemas.openxmlformats.org/officeDocument/2006/relationships/image" Target="../media/image13.jpeg"/><Relationship Id="rId10" Type="http://schemas.openxmlformats.org/officeDocument/2006/relationships/image" Target="../media/image14.pn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1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25.xml"/><Relationship Id="rId16" Type="http://schemas.openxmlformats.org/officeDocument/2006/relationships/image" Target="../media/image19.png"/><Relationship Id="rId20" Type="http://schemas.microsoft.com/office/2007/relationships/hdphoto" Target="../media/hdphoto2.wdp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2.png"/><Relationship Id="rId5" Type="http://schemas.openxmlformats.org/officeDocument/2006/relationships/tags" Target="../tags/tag28.xml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tags" Target="../tags/tag27.xml"/><Relationship Id="rId9" Type="http://schemas.openxmlformats.org/officeDocument/2006/relationships/image" Target="../media/image14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4.png"/><Relationship Id="rId5" Type="http://schemas.openxmlformats.org/officeDocument/2006/relationships/tags" Target="../tags/tag38.xml"/><Relationship Id="rId10" Type="http://schemas.openxmlformats.org/officeDocument/2006/relationships/image" Target="../media/image13.jpeg"/><Relationship Id="rId4" Type="http://schemas.openxmlformats.org/officeDocument/2006/relationships/tags" Target="../tags/tag3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752" y="-799299"/>
            <a:ext cx="9036496" cy="2183641"/>
          </a:xfrm>
        </p:spPr>
        <p:txBody>
          <a:bodyPr>
            <a:normAutofit/>
          </a:bodyPr>
          <a:lstStyle/>
          <a:p>
            <a:r>
              <a:rPr lang="pl-PL" sz="4400" dirty="0"/>
              <a:t>Kotki Schroedingera na smyczy </a:t>
            </a:r>
            <a:br>
              <a:rPr lang="pl-PL" dirty="0"/>
            </a:br>
            <a:r>
              <a:rPr lang="pl-PL" sz="2800" dirty="0"/>
              <a:t>czyli technologie kwantowe AD 2023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1900459" y="6472701"/>
            <a:ext cx="7189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Rafał Demkowicz-Dobrzański, Wydział Fizyki, Uniwersytet Warszawski</a:t>
            </a:r>
            <a:endParaRPr lang="en-US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t="55819" b="268"/>
          <a:stretch/>
        </p:blipFill>
        <p:spPr>
          <a:xfrm>
            <a:off x="191289" y="1646486"/>
            <a:ext cx="2757495" cy="16561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48" y="1641986"/>
            <a:ext cx="2888082" cy="16245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0138"/>
            <a:ext cx="2743992" cy="1646395"/>
          </a:xfrm>
          <a:prstGeom prst="rect">
            <a:avLst/>
          </a:prstGeom>
        </p:spPr>
      </p:pic>
      <p:pic>
        <p:nvPicPr>
          <p:cNvPr id="10" name="Picture 4" descr="http://www.deviantart.com/download/163302750/Schrodinger__s_Cat_by_Draguunthor.png">
            <a:extLst>
              <a:ext uri="{FF2B5EF4-FFF2-40B4-BE49-F238E27FC236}">
                <a16:creationId xmlns:a16="http://schemas.microsoft.com/office/drawing/2014/main" id="{72CC0EDD-A029-8043-98B2-6BD052BC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4" b="7428"/>
          <a:stretch>
            <a:fillRect/>
          </a:stretch>
        </p:blipFill>
        <p:spPr bwMode="auto">
          <a:xfrm>
            <a:off x="3225038" y="3265584"/>
            <a:ext cx="2498034" cy="244242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DAB7249-C90B-F838-4614-3DDB76D83569}"/>
                  </a:ext>
                </a:extLst>
              </p14:cNvPr>
              <p14:cNvContentPartPr/>
              <p14:nvPr/>
            </p14:nvContentPartPr>
            <p14:xfrm>
              <a:off x="3708335" y="4424495"/>
              <a:ext cx="1515600" cy="58932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DAB7249-C90B-F838-4614-3DDB76D835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9335" y="4415855"/>
                <a:ext cx="153324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4236F055-8206-56B1-38AF-95FA111C54B8}"/>
                  </a:ext>
                </a:extLst>
              </p14:cNvPr>
              <p14:cNvContentPartPr/>
              <p14:nvPr/>
            </p14:nvContentPartPr>
            <p14:xfrm>
              <a:off x="1421975" y="3982055"/>
              <a:ext cx="2309400" cy="684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4236F055-8206-56B1-38AF-95FA111C54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3335" y="3973415"/>
                <a:ext cx="23270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71E5D700-F13B-6BB0-F5E8-B04468AC459E}"/>
                  </a:ext>
                </a:extLst>
              </p14:cNvPr>
              <p14:cNvContentPartPr/>
              <p14:nvPr/>
            </p14:nvContentPartPr>
            <p14:xfrm>
              <a:off x="5113415" y="4369775"/>
              <a:ext cx="120960" cy="11808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71E5D700-F13B-6BB0-F5E8-B04468AC45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4775" y="4360775"/>
                <a:ext cx="138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31111F5-D03F-23C3-F1E3-851F390A59BA}"/>
                  </a:ext>
                </a:extLst>
              </p14:cNvPr>
              <p14:cNvContentPartPr/>
              <p14:nvPr/>
            </p14:nvContentPartPr>
            <p14:xfrm>
              <a:off x="3688895" y="4296695"/>
              <a:ext cx="124200" cy="1281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31111F5-D03F-23C3-F1E3-851F390A59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9895" y="4287695"/>
                <a:ext cx="141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A195E91E-9B37-8338-801B-57C26CF4AB8D}"/>
                  </a:ext>
                </a:extLst>
              </p14:cNvPr>
              <p14:cNvContentPartPr/>
              <p14:nvPr/>
            </p14:nvContentPartPr>
            <p14:xfrm>
              <a:off x="-998665" y="3563015"/>
              <a:ext cx="360" cy="36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A195E91E-9B37-8338-801B-57C26CF4AB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007305" y="35540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8B02314E-F5B3-FB5C-5612-2DE007B041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-15225" r="-4057" b="20279"/>
          <a:stretch/>
        </p:blipFill>
        <p:spPr>
          <a:xfrm>
            <a:off x="6221481" y="4205339"/>
            <a:ext cx="299606" cy="224705"/>
          </a:xfrm>
          <a:prstGeom prst="rect">
            <a:avLst/>
          </a:prstGeom>
        </p:spPr>
      </p:pic>
      <p:sp>
        <p:nvSpPr>
          <p:cNvPr id="18" name="Owal 17">
            <a:extLst>
              <a:ext uri="{FF2B5EF4-FFF2-40B4-BE49-F238E27FC236}">
                <a16:creationId xmlns:a16="http://schemas.microsoft.com/office/drawing/2014/main" id="{F8530BC9-B2EF-3477-64C0-7EF5E384D6D5}"/>
              </a:ext>
            </a:extLst>
          </p:cNvPr>
          <p:cNvSpPr/>
          <p:nvPr/>
        </p:nvSpPr>
        <p:spPr>
          <a:xfrm>
            <a:off x="1065562" y="1637853"/>
            <a:ext cx="7211144" cy="20882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DFA479-FE8F-8E5D-D97F-042A72F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Dekoherencja</a:t>
            </a:r>
            <a:br>
              <a:rPr lang="pl-PL" dirty="0"/>
            </a:br>
            <a:r>
              <a:rPr lang="pl-PL" sz="2200" dirty="0"/>
              <a:t>czyli dlaczego nie spotykamy kotów Schroedingera na ulicy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952ECB-A987-90A4-CEB1-08C819CB21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 rot="16200000">
            <a:off x="7216980" y="4224233"/>
            <a:ext cx="132687" cy="346544"/>
          </a:xfrm>
          <a:prstGeom prst="rect">
            <a:avLst/>
          </a:prstGeom>
        </p:spPr>
      </p:pic>
      <p:pic>
        <p:nvPicPr>
          <p:cNvPr id="38" name="Obraz 37" descr="\documentclass{article}\pagestyle{empty}&#10;\usepackage{polski}&#10;\usepackage[utf8]{inputenc}&#10;\begin{document}&#10;%\pagecolor{blue}&#10;%\color{blue}&#10;&#10;$|\phantom{A}\rangle \otimes |\phantom{A}\rangle \otimes | W_1 \rangle+ &#10;|\phantom{A}\rangle \otimes |\phantom{A}\rangle \otimes |W_2 \rangle &#10;$&#10;&#10;\end{document}&#10;" title="IguanaTex Bitmap Display">
            <a:extLst>
              <a:ext uri="{FF2B5EF4-FFF2-40B4-BE49-F238E27FC236}">
                <a16:creationId xmlns:a16="http://schemas.microsoft.com/office/drawing/2014/main" id="{DC56754F-CF77-C36F-7340-342E434296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2" y="4219562"/>
            <a:ext cx="4944105" cy="328880"/>
          </a:xfrm>
          <a:prstGeom prst="rect">
            <a:avLst/>
          </a:prstGeom>
          <a:noFill/>
          <a:ln/>
          <a:effectLst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E4ACD28-D792-4EB7-8C9E-C0F99AAFE5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>
            <a:off x="4465862" y="4106188"/>
            <a:ext cx="155471" cy="406050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E7FB452B-FC16-D22D-939E-5A013DB71C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7336" r="69158" b="20044"/>
          <a:stretch/>
        </p:blipFill>
        <p:spPr>
          <a:xfrm>
            <a:off x="3577122" y="4231549"/>
            <a:ext cx="183081" cy="20420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0ABAAEE5-69E9-7998-0C1A-331E4E5348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6111" y="2132070"/>
            <a:ext cx="2285023" cy="121409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42AD5C9-2CAB-941A-C4E1-E47F1DB261AD}"/>
              </a:ext>
            </a:extLst>
          </p:cNvPr>
          <p:cNvSpPr txBox="1"/>
          <p:nvPr/>
        </p:nvSpPr>
        <p:spPr>
          <a:xfrm flipH="1">
            <a:off x="4682940" y="2793003"/>
            <a:ext cx="3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Nieobserwowana „reszta” Wszechświata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6A1BD9-05CD-5473-6569-AA8917FCBF7C}"/>
              </a:ext>
            </a:extLst>
          </p:cNvPr>
          <p:cNvSpPr txBox="1"/>
          <p:nvPr/>
        </p:nvSpPr>
        <p:spPr>
          <a:xfrm>
            <a:off x="5505285" y="2276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6E70851-BF23-3FEE-6DBA-0CDB156FB958}"/>
              </a:ext>
            </a:extLst>
          </p:cNvPr>
          <p:cNvSpPr txBox="1"/>
          <p:nvPr/>
        </p:nvSpPr>
        <p:spPr>
          <a:xfrm flipH="1">
            <a:off x="5876983" y="2154343"/>
            <a:ext cx="97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7EBB2584-8970-E396-447F-3FEE831A30B6}"/>
              </a:ext>
            </a:extLst>
          </p:cNvPr>
          <p:cNvGrpSpPr/>
          <p:nvPr/>
        </p:nvGrpSpPr>
        <p:grpSpPr>
          <a:xfrm>
            <a:off x="391777" y="4198171"/>
            <a:ext cx="2135354" cy="384631"/>
            <a:chOff x="391777" y="4198171"/>
            <a:chExt cx="2658962" cy="478946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D7C35931-D551-09ED-E8A4-FFE7840AF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3094"/>
            <a:stretch/>
          </p:blipFill>
          <p:spPr>
            <a:xfrm>
              <a:off x="1473234" y="4198957"/>
              <a:ext cx="183081" cy="478160"/>
            </a:xfrm>
            <a:prstGeom prst="rect">
              <a:avLst/>
            </a:prstGeom>
          </p:spPr>
        </p:pic>
        <p:pic>
          <p:nvPicPr>
            <p:cNvPr id="16" name="Obraz 15" descr="Obraz zawierający zrzut ekranu&#10;&#10;Opis wygenerowany automatycznie">
              <a:extLst>
                <a:ext uri="{FF2B5EF4-FFF2-40B4-BE49-F238E27FC236}">
                  <a16:creationId xmlns:a16="http://schemas.microsoft.com/office/drawing/2014/main" id="{159D9AD0-EA55-67D2-C97D-8A12C929A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0" t="17336" r="69158" b="20044"/>
            <a:stretch/>
          </p:blipFill>
          <p:spPr>
            <a:xfrm>
              <a:off x="456002" y="4327467"/>
              <a:ext cx="183081" cy="204206"/>
            </a:xfrm>
            <a:prstGeom prst="rect">
              <a:avLst/>
            </a:prstGeom>
          </p:spPr>
        </p:pic>
        <p:pic>
          <p:nvPicPr>
            <p:cNvPr id="30" name="Obraz 29" descr="\documentclass{article}\pagestyle{empty}&#10;\usepackage{polski}&#10;\usepackage[utf8]{inputenc}&#10;\begin{document}&#10;%\pagecolor{blue}&#10;%\color{blue}&#10;&#10;$|\phantom{A}\rangle \otimes |\phantom{A}\rangle \otimes |W \rangle&#10;$&#10;&#10;\end{document}&#10;" title="IguanaTex Bitmap Display">
              <a:extLst>
                <a:ext uri="{FF2B5EF4-FFF2-40B4-BE49-F238E27FC236}">
                  <a16:creationId xmlns:a16="http://schemas.microsoft.com/office/drawing/2014/main" id="{CB5C7C4E-3594-8B6B-80F7-A3FF1AA5AD0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77" y="4198171"/>
              <a:ext cx="2658962" cy="40741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940CE7E7-FDD2-F722-A878-B3AA3242DEDB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3707904" y="2461538"/>
            <a:ext cx="1843100" cy="2672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151284D4-8619-6C0B-8D9C-F3078605502C}"/>
              </a:ext>
            </a:extLst>
          </p:cNvPr>
          <p:cNvCxnSpPr>
            <a:cxnSpLocks/>
          </p:cNvCxnSpPr>
          <p:nvPr/>
        </p:nvCxnSpPr>
        <p:spPr>
          <a:xfrm>
            <a:off x="2678921" y="434151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0AC0CCDF-4203-84FE-58E8-0CEB64CC6957}"/>
              </a:ext>
            </a:extLst>
          </p:cNvPr>
          <p:cNvGrpSpPr/>
          <p:nvPr/>
        </p:nvGrpSpPr>
        <p:grpSpPr>
          <a:xfrm>
            <a:off x="254215" y="4732629"/>
            <a:ext cx="8710273" cy="1936725"/>
            <a:chOff x="254215" y="4732629"/>
            <a:chExt cx="8710273" cy="1936725"/>
          </a:xfrm>
        </p:grpSpPr>
        <p:sp>
          <p:nvSpPr>
            <p:cNvPr id="58" name="Prostokąt: zaokrąglone rogi 57">
              <a:extLst>
                <a:ext uri="{FF2B5EF4-FFF2-40B4-BE49-F238E27FC236}">
                  <a16:creationId xmlns:a16="http://schemas.microsoft.com/office/drawing/2014/main" id="{D1CA4200-B31A-8773-A436-8A0B382AA7C0}"/>
                </a:ext>
              </a:extLst>
            </p:cNvPr>
            <p:cNvSpPr/>
            <p:nvPr/>
          </p:nvSpPr>
          <p:spPr>
            <a:xfrm>
              <a:off x="254215" y="4732629"/>
              <a:ext cx="8710273" cy="193672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id="{824C2FD8-54A0-BA5B-25F6-E40A34A23F1D}"/>
                </a:ext>
              </a:extLst>
            </p:cNvPr>
            <p:cNvGrpSpPr/>
            <p:nvPr/>
          </p:nvGrpSpPr>
          <p:grpSpPr>
            <a:xfrm>
              <a:off x="611560" y="4948900"/>
              <a:ext cx="2736304" cy="1477328"/>
              <a:chOff x="251520" y="4821355"/>
              <a:chExt cx="2736304" cy="1477328"/>
            </a:xfrm>
          </p:grpSpPr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AEC3AAEE-EF81-C03D-8BB5-9E08B631DF76}"/>
                  </a:ext>
                </a:extLst>
              </p:cNvPr>
              <p:cNvSpPr txBox="1"/>
              <p:nvPr/>
            </p:nvSpPr>
            <p:spPr>
              <a:xfrm>
                <a:off x="251520" y="4821355"/>
                <a:ext cx="273630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800" dirty="0"/>
                  <a:t>Jeśli                       i </a:t>
                </a:r>
                <a:br>
                  <a:rPr lang="pl-PL" sz="1800" dirty="0"/>
                </a:br>
                <a:r>
                  <a:rPr lang="pl-PL" sz="1800" dirty="0"/>
                  <a:t>nie mamy dostępu do stanów W, to tak jakby </a:t>
                </a:r>
              </a:p>
              <a:p>
                <a:pPr algn="ctr"/>
                <a:r>
                  <a:rPr lang="pl-PL" dirty="0"/>
                  <a:t>reszta Wszechświata zmierzyła stan kota</a:t>
                </a:r>
              </a:p>
            </p:txBody>
          </p:sp>
          <p:pic>
            <p:nvPicPr>
              <p:cNvPr id="43" name="Obraz 42" descr="\documentclass{article}\pagestyle{empty}&#10;\usepackage{polski}&#10;\usepackage[utf8]{inputenc}&#10;\begin{document}&#10;%\pagecolor{blue}&#10;%\color{blue}&#10;&#10;$| W_1 \rangle  \perp |W_2 \rangle$&#10;&#10;\end{document}&#10;" title="IguanaTex Bitmap Display">
                <a:extLst>
                  <a:ext uri="{FF2B5EF4-FFF2-40B4-BE49-F238E27FC236}">
                    <a16:creationId xmlns:a16="http://schemas.microsoft.com/office/drawing/2014/main" id="{766ACB48-14F6-1A3C-F8B5-2E4E825DC47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256" y="4864642"/>
                <a:ext cx="1454013" cy="26480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153F440-7E4A-758D-3AED-0AD78809EB4C}"/>
              </a:ext>
            </a:extLst>
          </p:cNvPr>
          <p:cNvSpPr txBox="1"/>
          <p:nvPr/>
        </p:nvSpPr>
        <p:spPr>
          <a:xfrm>
            <a:off x="4173374" y="4923521"/>
            <a:ext cx="4577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Nie zaobserwujemy żadnych efektów istnienia superpozycji, a jedynie klasyczną mieszankę statystyczną</a:t>
            </a:r>
            <a:endParaRPr lang="pl-PL" dirty="0"/>
          </a:p>
        </p:txBody>
      </p:sp>
      <p:pic>
        <p:nvPicPr>
          <p:cNvPr id="50" name="Obraz 49" descr="\documentclass{article}\pagestyle{empty}&#10;\usepackage{polski}&#10;\usepackage[utf8]{inputenc}&#10;\begin{document}&#10;%\pagecolor{blue}&#10;%\color{blue}&#10;&#10;$|\phantom{A}\rangle $&#10;&#10;\end{document}&#10;" title="IguanaTex Bitmap Display">
            <a:extLst>
              <a:ext uri="{FF2B5EF4-FFF2-40B4-BE49-F238E27FC236}">
                <a16:creationId xmlns:a16="http://schemas.microsoft.com/office/drawing/2014/main" id="{9C1D378D-4BA1-DEDC-0EC5-59A37F03B1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47" y="5926912"/>
            <a:ext cx="497728" cy="431450"/>
          </a:xfrm>
          <a:prstGeom prst="rect">
            <a:avLst/>
          </a:prstGeom>
          <a:noFill/>
          <a:ln/>
          <a:effectLst/>
        </p:spPr>
      </p:pic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08667CB3-ADFD-B3A6-0998-21A5DDE31C3A}"/>
              </a:ext>
            </a:extLst>
          </p:cNvPr>
          <p:cNvCxnSpPr/>
          <p:nvPr/>
        </p:nvCxnSpPr>
        <p:spPr>
          <a:xfrm>
            <a:off x="3577122" y="5589240"/>
            <a:ext cx="539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Obraz 52">
            <a:extLst>
              <a:ext uri="{FF2B5EF4-FFF2-40B4-BE49-F238E27FC236}">
                <a16:creationId xmlns:a16="http://schemas.microsoft.com/office/drawing/2014/main" id="{5C9F1C6A-7E96-DFBB-7F11-89DAE65AAE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>
            <a:off x="5473268" y="5926912"/>
            <a:ext cx="155471" cy="406050"/>
          </a:xfrm>
          <a:prstGeom prst="rect">
            <a:avLst/>
          </a:prstGeom>
        </p:spPr>
      </p:pic>
      <p:sp>
        <p:nvSpPr>
          <p:cNvPr id="55" name="pole tekstowe 54">
            <a:extLst>
              <a:ext uri="{FF2B5EF4-FFF2-40B4-BE49-F238E27FC236}">
                <a16:creationId xmlns:a16="http://schemas.microsoft.com/office/drawing/2014/main" id="{A0FED9C8-FA55-A7C0-6BF0-829938EFBC71}"/>
              </a:ext>
            </a:extLst>
          </p:cNvPr>
          <p:cNvSpPr txBox="1"/>
          <p:nvPr/>
        </p:nvSpPr>
        <p:spPr>
          <a:xfrm>
            <a:off x="6084168" y="6038214"/>
            <a:ext cx="764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lub</a:t>
            </a:r>
            <a:endParaRPr lang="pl-PL" dirty="0"/>
          </a:p>
        </p:txBody>
      </p:sp>
      <p:pic>
        <p:nvPicPr>
          <p:cNvPr id="56" name="Obraz 55" descr="\documentclass{article}\pagestyle{empty}&#10;\usepackage{polski}&#10;\usepackage[utf8]{inputenc}&#10;\begin{document}&#10;%\pagecolor{blue}&#10;%\color{blue}&#10;&#10;$|\phantom{A}\rangle $&#10;&#10;\end{document}&#10;" title="IguanaTex Bitmap Display">
            <a:extLst>
              <a:ext uri="{FF2B5EF4-FFF2-40B4-BE49-F238E27FC236}">
                <a16:creationId xmlns:a16="http://schemas.microsoft.com/office/drawing/2014/main" id="{1C5812B7-38C0-A732-7AA3-CC9A568A83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87" y="5969642"/>
            <a:ext cx="497728" cy="431450"/>
          </a:xfrm>
          <a:prstGeom prst="rect">
            <a:avLst/>
          </a:prstGeom>
          <a:noFill/>
          <a:ln/>
          <a:effectLst/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23EEE380-86AC-7E49-65AC-F690E4C3A9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 rot="16200000">
            <a:off x="7308608" y="6031248"/>
            <a:ext cx="132687" cy="3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/>
      <p:bldP spid="45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6A463541-3BA2-1B55-F7DE-A5B6CC8742F5}"/>
              </a:ext>
            </a:extLst>
          </p:cNvPr>
          <p:cNvSpPr/>
          <p:nvPr/>
        </p:nvSpPr>
        <p:spPr>
          <a:xfrm>
            <a:off x="254215" y="5360623"/>
            <a:ext cx="8710273" cy="13087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8B02314E-F5B3-FB5C-5612-2DE007B041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-15225" r="-4057" b="20279"/>
          <a:stretch/>
        </p:blipFill>
        <p:spPr>
          <a:xfrm>
            <a:off x="6221481" y="4205339"/>
            <a:ext cx="299606" cy="224705"/>
          </a:xfrm>
          <a:prstGeom prst="rect">
            <a:avLst/>
          </a:prstGeom>
        </p:spPr>
      </p:pic>
      <p:sp>
        <p:nvSpPr>
          <p:cNvPr id="18" name="Owal 17">
            <a:extLst>
              <a:ext uri="{FF2B5EF4-FFF2-40B4-BE49-F238E27FC236}">
                <a16:creationId xmlns:a16="http://schemas.microsoft.com/office/drawing/2014/main" id="{F8530BC9-B2EF-3477-64C0-7EF5E384D6D5}"/>
              </a:ext>
            </a:extLst>
          </p:cNvPr>
          <p:cNvSpPr/>
          <p:nvPr/>
        </p:nvSpPr>
        <p:spPr>
          <a:xfrm>
            <a:off x="1065562" y="1637853"/>
            <a:ext cx="7211144" cy="20882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DFA479-FE8F-8E5D-D97F-042A72F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Dekoherencja</a:t>
            </a:r>
            <a:br>
              <a:rPr lang="pl-PL" dirty="0"/>
            </a:br>
            <a:r>
              <a:rPr lang="pl-PL" sz="2200" dirty="0"/>
              <a:t>czyli dlaczego nie spotykamy kotów Schroedingera na ulicy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952ECB-A987-90A4-CEB1-08C819CB21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 rot="16200000">
            <a:off x="7216981" y="4224233"/>
            <a:ext cx="132687" cy="346544"/>
          </a:xfrm>
          <a:prstGeom prst="rect">
            <a:avLst/>
          </a:prstGeom>
        </p:spPr>
      </p:pic>
      <p:pic>
        <p:nvPicPr>
          <p:cNvPr id="38" name="Obraz 37" descr="\documentclass{article}\pagestyle{empty}&#10;\usepackage{polski}&#10;\usepackage[utf8]{inputenc}&#10;\begin{document}&#10;%\pagecolor{blue}&#10;%\color{blue}&#10;&#10;$|\phantom{A}\rangle \otimes |\phantom{A}\rangle \otimes | W_1 \rangle+ &#10;|\phantom{A}\rangle \otimes |\phantom{A}\rangle \otimes |W_2 \rangle &#10;$&#10;&#10;\end{document}&#10;" title="IguanaTex Bitmap Display">
            <a:extLst>
              <a:ext uri="{FF2B5EF4-FFF2-40B4-BE49-F238E27FC236}">
                <a16:creationId xmlns:a16="http://schemas.microsoft.com/office/drawing/2014/main" id="{DC56754F-CF77-C36F-7340-342E434296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2" y="4137566"/>
            <a:ext cx="4944105" cy="328880"/>
          </a:xfrm>
          <a:prstGeom prst="rect">
            <a:avLst/>
          </a:prstGeom>
          <a:noFill/>
          <a:ln/>
          <a:effectLst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E4ACD28-D792-4EB7-8C9E-C0F99AAFE5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>
            <a:off x="4465862" y="4106188"/>
            <a:ext cx="155471" cy="406050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E7FB452B-FC16-D22D-939E-5A013DB71C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7336" r="69158" b="20044"/>
          <a:stretch/>
        </p:blipFill>
        <p:spPr>
          <a:xfrm>
            <a:off x="3577122" y="4231549"/>
            <a:ext cx="183081" cy="20420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0ABAAEE5-69E9-7998-0C1A-331E4E5348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6111" y="2132070"/>
            <a:ext cx="2285023" cy="121409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42AD5C9-2CAB-941A-C4E1-E47F1DB261AD}"/>
              </a:ext>
            </a:extLst>
          </p:cNvPr>
          <p:cNvSpPr txBox="1"/>
          <p:nvPr/>
        </p:nvSpPr>
        <p:spPr>
          <a:xfrm flipH="1">
            <a:off x="4682940" y="2793003"/>
            <a:ext cx="3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Nieobserwowana „reszta” Wszechświata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6A1BD9-05CD-5473-6569-AA8917FCBF7C}"/>
              </a:ext>
            </a:extLst>
          </p:cNvPr>
          <p:cNvSpPr txBox="1"/>
          <p:nvPr/>
        </p:nvSpPr>
        <p:spPr>
          <a:xfrm>
            <a:off x="5505285" y="2276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6E70851-BF23-3FEE-6DBA-0CDB156FB958}"/>
              </a:ext>
            </a:extLst>
          </p:cNvPr>
          <p:cNvSpPr txBox="1"/>
          <p:nvPr/>
        </p:nvSpPr>
        <p:spPr>
          <a:xfrm flipH="1">
            <a:off x="5876983" y="2154343"/>
            <a:ext cx="97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7EBB2584-8970-E396-447F-3FEE831A30B6}"/>
              </a:ext>
            </a:extLst>
          </p:cNvPr>
          <p:cNvGrpSpPr/>
          <p:nvPr/>
        </p:nvGrpSpPr>
        <p:grpSpPr>
          <a:xfrm>
            <a:off x="391777" y="4198171"/>
            <a:ext cx="2135354" cy="384631"/>
            <a:chOff x="391777" y="4198171"/>
            <a:chExt cx="2658962" cy="478946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D7C35931-D551-09ED-E8A4-FFE7840AF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3094"/>
            <a:stretch/>
          </p:blipFill>
          <p:spPr>
            <a:xfrm>
              <a:off x="1473234" y="4198957"/>
              <a:ext cx="183081" cy="478160"/>
            </a:xfrm>
            <a:prstGeom prst="rect">
              <a:avLst/>
            </a:prstGeom>
          </p:spPr>
        </p:pic>
        <p:pic>
          <p:nvPicPr>
            <p:cNvPr id="16" name="Obraz 15" descr="Obraz zawierający zrzut ekranu&#10;&#10;Opis wygenerowany automatycznie">
              <a:extLst>
                <a:ext uri="{FF2B5EF4-FFF2-40B4-BE49-F238E27FC236}">
                  <a16:creationId xmlns:a16="http://schemas.microsoft.com/office/drawing/2014/main" id="{159D9AD0-EA55-67D2-C97D-8A12C929A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0" t="17336" r="69158" b="20044"/>
            <a:stretch/>
          </p:blipFill>
          <p:spPr>
            <a:xfrm>
              <a:off x="456002" y="4327467"/>
              <a:ext cx="183081" cy="204206"/>
            </a:xfrm>
            <a:prstGeom prst="rect">
              <a:avLst/>
            </a:prstGeom>
          </p:spPr>
        </p:pic>
        <p:pic>
          <p:nvPicPr>
            <p:cNvPr id="30" name="Obraz 29" descr="\documentclass{article}\pagestyle{empty}&#10;\usepackage{polski}&#10;\usepackage[utf8]{inputenc}&#10;\begin{document}&#10;%\pagecolor{blue}&#10;%\color{blue}&#10;&#10;$|\phantom{A}\rangle \otimes |\phantom{A}\rangle \otimes |W \rangle&#10;$&#10;&#10;\end{document}&#10;" title="IguanaTex Bitmap Display">
              <a:extLst>
                <a:ext uri="{FF2B5EF4-FFF2-40B4-BE49-F238E27FC236}">
                  <a16:creationId xmlns:a16="http://schemas.microsoft.com/office/drawing/2014/main" id="{CB5C7C4E-3594-8B6B-80F7-A3FF1AA5AD0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77" y="4198171"/>
              <a:ext cx="2658962" cy="40741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940CE7E7-FDD2-F722-A878-B3AA3242DEDB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3707904" y="2461538"/>
            <a:ext cx="1843100" cy="2672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151284D4-8619-6C0B-8D9C-F3078605502C}"/>
              </a:ext>
            </a:extLst>
          </p:cNvPr>
          <p:cNvCxnSpPr>
            <a:cxnSpLocks/>
          </p:cNvCxnSpPr>
          <p:nvPr/>
        </p:nvCxnSpPr>
        <p:spPr>
          <a:xfrm>
            <a:off x="2627784" y="430908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{polski}&#10;\usepackage[utf8]{inputenc}&#10;\begin{document}&#10;%\pagecolor{blue}&#10;%\color{blue}&#10;&#10;$| W_1 \rangle  = |W_2 \rangle = |W'\rangle$&#10;&#10;\end{document}&#10;" title="IguanaTex Bitmap Display">
            <a:extLst>
              <a:ext uri="{FF2B5EF4-FFF2-40B4-BE49-F238E27FC236}">
                <a16:creationId xmlns:a16="http://schemas.microsoft.com/office/drawing/2014/main" id="{64A6F88A-68B7-73F9-B5DB-8A6BA534DC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76" y="5549445"/>
            <a:ext cx="2392566" cy="268487"/>
          </a:xfrm>
          <a:prstGeom prst="rect">
            <a:avLst/>
          </a:prstGeom>
          <a:noFill/>
          <a:ln/>
          <a:effectLst/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153F440-7E4A-758D-3AED-0AD78809EB4C}"/>
              </a:ext>
            </a:extLst>
          </p:cNvPr>
          <p:cNvSpPr txBox="1"/>
          <p:nvPr/>
        </p:nvSpPr>
        <p:spPr>
          <a:xfrm>
            <a:off x="62561" y="5509301"/>
            <a:ext cx="683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Aby w pełni móc obserwować efekty superpozycji </a:t>
            </a:r>
          </a:p>
        </p:txBody>
      </p:sp>
      <p:pic>
        <p:nvPicPr>
          <p:cNvPr id="25" name="Obraz 24" descr="\documentclass{article}\pagestyle{empty}&#10;\usepackage{polski}&#10;\usepackage[utf8]{inputenc}&#10;\begin{document}&#10;%\pagecolor{blue}&#10;%\color{blue}&#10;&#10;$ = \big(|\phantom{A}\rangle \otimes |\phantom{A}\rangle + &#10;|\phantom{A}\rangle \otimes |\phantom{A}\rangle \big) \otimes |W' \rangle &#10;$&#10;&#10;\end{document}&#10;" title="IguanaTex Bitmap Display">
            <a:extLst>
              <a:ext uri="{FF2B5EF4-FFF2-40B4-BE49-F238E27FC236}">
                <a16:creationId xmlns:a16="http://schemas.microsoft.com/office/drawing/2014/main" id="{50BBD413-B0FC-98CF-C346-EB86B9B1A7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2" y="4827052"/>
            <a:ext cx="4539621" cy="398535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Obraz zawierający zrzut ekranu&#10;&#10;Opis wygenerowany automatycznie">
            <a:extLst>
              <a:ext uri="{FF2B5EF4-FFF2-40B4-BE49-F238E27FC236}">
                <a16:creationId xmlns:a16="http://schemas.microsoft.com/office/drawing/2014/main" id="{34AFEF0E-77AA-D1AC-1B39-6F9F53CF50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7336" r="69158" b="20044"/>
          <a:stretch/>
        </p:blipFill>
        <p:spPr>
          <a:xfrm>
            <a:off x="4109546" y="4939816"/>
            <a:ext cx="183081" cy="20420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C44C7D7-ED39-128E-979F-627EDF466A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>
            <a:off x="4932040" y="4841809"/>
            <a:ext cx="155471" cy="406050"/>
          </a:xfrm>
          <a:prstGeom prst="rect">
            <a:avLst/>
          </a:prstGeom>
        </p:spPr>
      </p:pic>
      <p:pic>
        <p:nvPicPr>
          <p:cNvPr id="26" name="Obraz 25" descr="Obraz zawierający zrzut ekranu&#10;&#10;Opis wygenerowany automatycznie">
            <a:extLst>
              <a:ext uri="{FF2B5EF4-FFF2-40B4-BE49-F238E27FC236}">
                <a16:creationId xmlns:a16="http://schemas.microsoft.com/office/drawing/2014/main" id="{91D09838-C754-C45E-D878-FBEB318BFD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-15225" r="-4057" b="20279"/>
          <a:stretch/>
        </p:blipFill>
        <p:spPr>
          <a:xfrm>
            <a:off x="5718022" y="4913966"/>
            <a:ext cx="299606" cy="22470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5EBD699-C47B-60C5-8E2C-447112B04D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94"/>
          <a:stretch/>
        </p:blipFill>
        <p:spPr>
          <a:xfrm rot="16200000">
            <a:off x="6656931" y="4868646"/>
            <a:ext cx="132687" cy="34654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EB4D4A1-37B8-5436-B665-AE564716E33D}"/>
              </a:ext>
            </a:extLst>
          </p:cNvPr>
          <p:cNvSpPr txBox="1"/>
          <p:nvPr/>
        </p:nvSpPr>
        <p:spPr>
          <a:xfrm>
            <a:off x="1192358" y="6070293"/>
            <a:ext cx="683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Informacja o stanie kota nie wyciekła do otoczenia!</a:t>
            </a:r>
          </a:p>
        </p:txBody>
      </p:sp>
    </p:spTree>
    <p:extLst>
      <p:ext uri="{BB962C8B-B14F-4D97-AF65-F5344CB8AC3E}">
        <p14:creationId xmlns:p14="http://schemas.microsoft.com/office/powerpoint/2010/main" val="3901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Wszystko </a:t>
            </a:r>
            <a:r>
              <a:rPr lang="pl-PL" dirty="0" err="1"/>
              <a:t>dekoheruje</a:t>
            </a:r>
            <a:r>
              <a:rPr lang="pl-PL" dirty="0"/>
              <a:t>!</a:t>
            </a:r>
            <a:br>
              <a:rPr lang="pl-PL" dirty="0"/>
            </a:br>
            <a:endParaRPr lang="pl-PL" sz="2200" dirty="0"/>
          </a:p>
        </p:txBody>
      </p:sp>
      <p:grpSp>
        <p:nvGrpSpPr>
          <p:cNvPr id="5" name="Grupa 4"/>
          <p:cNvGrpSpPr/>
          <p:nvPr/>
        </p:nvGrpSpPr>
        <p:grpSpPr>
          <a:xfrm>
            <a:off x="2488068" y="1949489"/>
            <a:ext cx="1902141" cy="710654"/>
            <a:chOff x="2488068" y="1949489"/>
            <a:chExt cx="1902141" cy="710654"/>
          </a:xfrm>
        </p:grpSpPr>
        <p:sp>
          <p:nvSpPr>
            <p:cNvPr id="4" name="Elipsa 3"/>
            <p:cNvSpPr/>
            <p:nvPr/>
          </p:nvSpPr>
          <p:spPr>
            <a:xfrm>
              <a:off x="4246193" y="1949489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4245163" y="2516127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4310900" y="2107777"/>
              <a:ext cx="0" cy="40466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az 16" descr="\documentclass{slides}\pagestyle{empty}&#10;\usepackage{color,amsmath}&#10;\renewcommand{\familydefault}{cmr}&#10;\begin{document}&#10;%\pagecolor{blue}&#10;%\color{blue}&#10;$$&#10;\Delta x = 10^{-3}m&#10;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68" y="2162208"/>
              <a:ext cx="1709004" cy="263045"/>
            </a:xfrm>
            <a:prstGeom prst="rect">
              <a:avLst/>
            </a:prstGeom>
          </p:spPr>
        </p:pic>
      </p:grpSp>
      <p:sp>
        <p:nvSpPr>
          <p:cNvPr id="18" name="pole tekstowe 17"/>
          <p:cNvSpPr txBox="1"/>
          <p:nvPr/>
        </p:nvSpPr>
        <p:spPr>
          <a:xfrm>
            <a:off x="179512" y="994707"/>
            <a:ext cx="852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możemy zaobserwować superpozycję „</a:t>
            </a:r>
            <a:r>
              <a:rPr lang="pl-PL" dirty="0" err="1"/>
              <a:t>pyłka</a:t>
            </a:r>
            <a:r>
              <a:rPr lang="pl-PL" dirty="0"/>
              <a:t>” na odległości 1mm?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84978" y="3127176"/>
            <a:ext cx="91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Informacja o położeniu </a:t>
            </a:r>
            <a:r>
              <a:rPr lang="pl-PL" dirty="0" err="1"/>
              <a:t>pyłka</a:t>
            </a:r>
            <a:r>
              <a:rPr lang="pl-PL" dirty="0"/>
              <a:t> wycieka do otoczenia, zmieniając sposób rozpraszania cząstek otoczenia!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393956" y="4078120"/>
          <a:ext cx="7702414" cy="201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21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Ograniczenie na czas życia superpozycji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14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Kosmiczne promieniowanie tła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14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Fotony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termiczne (300K)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pl-PL" baseline="30000" dirty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21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Cząsteczki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powietrza </a:t>
                      </a:r>
                      <a:br>
                        <a:rPr lang="pl-PL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(warunki normalne)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pl-PL" baseline="30000" dirty="0">
                          <a:solidFill>
                            <a:schemeClr val="tx1"/>
                          </a:solidFill>
                        </a:rPr>
                        <a:t>-31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4362115" y="1533306"/>
            <a:ext cx="1268016" cy="1542273"/>
            <a:chOff x="4362115" y="1533306"/>
            <a:chExt cx="1268016" cy="1542273"/>
          </a:xfrm>
        </p:grpSpPr>
        <p:sp>
          <p:nvSpPr>
            <p:cNvPr id="21" name="Elipsa 20"/>
            <p:cNvSpPr/>
            <p:nvPr/>
          </p:nvSpPr>
          <p:spPr>
            <a:xfrm>
              <a:off x="5159868" y="158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Elipsa 21"/>
            <p:cNvSpPr/>
            <p:nvPr/>
          </p:nvSpPr>
          <p:spPr>
            <a:xfrm>
              <a:off x="5008348" y="153330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5112394" y="17598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5" name="Łącznik prosty ze strzałką 24"/>
            <p:cNvCxnSpPr/>
            <p:nvPr/>
          </p:nvCxnSpPr>
          <p:spPr>
            <a:xfrm flipH="1">
              <a:off x="4383857" y="1598122"/>
              <a:ext cx="567222" cy="371184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a 26"/>
            <p:cNvSpPr/>
            <p:nvPr/>
          </p:nvSpPr>
          <p:spPr>
            <a:xfrm>
              <a:off x="5237821" y="20086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5360709" y="21993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584412" y="19082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Elipsa 29"/>
            <p:cNvSpPr/>
            <p:nvPr/>
          </p:nvSpPr>
          <p:spPr>
            <a:xfrm>
              <a:off x="5149844" y="192221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Elipsa 30"/>
            <p:cNvSpPr/>
            <p:nvPr/>
          </p:nvSpPr>
          <p:spPr>
            <a:xfrm>
              <a:off x="5440396" y="17598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4905359" y="18335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>
              <a:off x="4381222" y="1971367"/>
              <a:ext cx="478468" cy="57736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a 38"/>
            <p:cNvSpPr/>
            <p:nvPr/>
          </p:nvSpPr>
          <p:spPr>
            <a:xfrm>
              <a:off x="4859690" y="25440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1" name="Łącznik prosty ze strzałką 40"/>
            <p:cNvCxnSpPr/>
            <p:nvPr/>
          </p:nvCxnSpPr>
          <p:spPr>
            <a:xfrm flipH="1">
              <a:off x="4373676" y="2053723"/>
              <a:ext cx="859550" cy="556614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a 42"/>
            <p:cNvSpPr/>
            <p:nvPr/>
          </p:nvSpPr>
          <p:spPr>
            <a:xfrm>
              <a:off x="5292080" y="18328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4" name="Łącznik prosty ze strzałką 43"/>
            <p:cNvCxnSpPr/>
            <p:nvPr/>
          </p:nvCxnSpPr>
          <p:spPr>
            <a:xfrm>
              <a:off x="4362115" y="2598517"/>
              <a:ext cx="100679" cy="4270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ipsa 46"/>
            <p:cNvSpPr/>
            <p:nvPr/>
          </p:nvSpPr>
          <p:spPr>
            <a:xfrm>
              <a:off x="4440294" y="3023721"/>
              <a:ext cx="50339" cy="518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570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D2BDBF4-C50E-2B7A-9C27-8B32DC03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7" y="260648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Technologie kwantowe</a:t>
            </a:r>
            <a:br>
              <a:rPr lang="pl-PL" dirty="0"/>
            </a:br>
            <a:r>
              <a:rPr lang="pl-PL" sz="2700" dirty="0"/>
              <a:t>czyli walka z </a:t>
            </a:r>
            <a:r>
              <a:rPr lang="pl-PL" sz="2700" dirty="0" err="1"/>
              <a:t>dekoherencją</a:t>
            </a:r>
            <a:r>
              <a:rPr lang="pl-PL" sz="2700" dirty="0"/>
              <a:t> na granicy mikro i makroświata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088669-28F3-4A61-953C-7D0094F9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556792"/>
            <a:ext cx="7668344" cy="43069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F6A3686-24CB-2680-D2E2-EC841C12425A}"/>
              </a:ext>
            </a:extLst>
          </p:cNvPr>
          <p:cNvSpPr txBox="1"/>
          <p:nvPr/>
        </p:nvSpPr>
        <p:spPr>
          <a:xfrm>
            <a:off x="4355976" y="6539697"/>
            <a:ext cx="6454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Wojciech H. </a:t>
            </a:r>
            <a:r>
              <a:rPr lang="pl-PL" sz="1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Zurek</a:t>
            </a:r>
            <a:r>
              <a:rPr lang="pl-PL" sz="1400" dirty="0"/>
              <a:t>, </a:t>
            </a:r>
            <a:r>
              <a:rPr lang="pl-PL" sz="1400" i="1" dirty="0" err="1"/>
              <a:t>Physics</a:t>
            </a:r>
            <a:r>
              <a:rPr lang="pl-PL" sz="1400" i="1" dirty="0"/>
              <a:t> </a:t>
            </a:r>
            <a:r>
              <a:rPr lang="pl-PL" sz="1400" i="1" dirty="0" err="1"/>
              <a:t>Today</a:t>
            </a:r>
            <a:r>
              <a:rPr lang="pl-PL" sz="1400" dirty="0"/>
              <a:t>, 44:36-44 (1991)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797A20D-53BD-3107-B781-5763CF4352C5}"/>
              </a:ext>
            </a:extLst>
          </p:cNvPr>
          <p:cNvGrpSpPr/>
          <p:nvPr/>
        </p:nvGrpSpPr>
        <p:grpSpPr>
          <a:xfrm>
            <a:off x="1494713" y="3882384"/>
            <a:ext cx="5635041" cy="864096"/>
            <a:chOff x="1800493" y="3810376"/>
            <a:chExt cx="5635041" cy="864096"/>
          </a:xfrm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5D32F335-C6DC-E6A5-C7BB-0ABE0A3862EF}"/>
                </a:ext>
              </a:extLst>
            </p:cNvPr>
            <p:cNvSpPr/>
            <p:nvPr/>
          </p:nvSpPr>
          <p:spPr>
            <a:xfrm rot="19800000">
              <a:off x="2385767" y="3810376"/>
              <a:ext cx="4464496" cy="8640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565BF1AA-E1B0-EAB0-6E03-5886BE305D34}"/>
                </a:ext>
              </a:extLst>
            </p:cNvPr>
            <p:cNvSpPr/>
            <p:nvPr/>
          </p:nvSpPr>
          <p:spPr>
            <a:xfrm rot="-1800000">
              <a:off x="1800493" y="3980817"/>
              <a:ext cx="563504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l-PL" sz="2800" b="1" cap="none" spc="0" dirty="0">
                  <a:ln/>
                  <a:solidFill>
                    <a:schemeClr val="accent3"/>
                  </a:solidFill>
                  <a:effectLst/>
                </a:rPr>
                <a:t>Technologie kwantowe</a:t>
              </a:r>
            </a:p>
          </p:txBody>
        </p:sp>
      </p:grpSp>
      <p:sp>
        <p:nvSpPr>
          <p:cNvPr id="12" name="Owal 11">
            <a:extLst>
              <a:ext uri="{FF2B5EF4-FFF2-40B4-BE49-F238E27FC236}">
                <a16:creationId xmlns:a16="http://schemas.microsoft.com/office/drawing/2014/main" id="{00461C57-C302-A669-A176-DBABFBAFA4BB}"/>
              </a:ext>
            </a:extLst>
          </p:cNvPr>
          <p:cNvSpPr/>
          <p:nvPr/>
        </p:nvSpPr>
        <p:spPr>
          <a:xfrm>
            <a:off x="1741384" y="2392096"/>
            <a:ext cx="2524836" cy="11089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Superpozycja kwantowa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D6D22B4E-619C-9F25-FBB8-31BED7C9093F}"/>
              </a:ext>
            </a:extLst>
          </p:cNvPr>
          <p:cNvCxnSpPr>
            <a:cxnSpLocks/>
          </p:cNvCxnSpPr>
          <p:nvPr/>
        </p:nvCxnSpPr>
        <p:spPr>
          <a:xfrm>
            <a:off x="3690156" y="3356992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wal 15">
            <a:extLst>
              <a:ext uri="{FF2B5EF4-FFF2-40B4-BE49-F238E27FC236}">
                <a16:creationId xmlns:a16="http://schemas.microsoft.com/office/drawing/2014/main" id="{A63E6981-FFE6-5877-F536-93E3BEF74372}"/>
              </a:ext>
            </a:extLst>
          </p:cNvPr>
          <p:cNvSpPr/>
          <p:nvPr/>
        </p:nvSpPr>
        <p:spPr>
          <a:xfrm>
            <a:off x="5831486" y="3875074"/>
            <a:ext cx="2524836" cy="11089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Dekoherencja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9EC77FEE-8BB5-5B7B-2340-D8192AB53127}"/>
              </a:ext>
            </a:extLst>
          </p:cNvPr>
          <p:cNvCxnSpPr/>
          <p:nvPr/>
        </p:nvCxnSpPr>
        <p:spPr>
          <a:xfrm flipH="1" flipV="1">
            <a:off x="5058308" y="4437112"/>
            <a:ext cx="648072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11463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Trzy filary technologii kwantowych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0ABC0BA-3831-0AB4-30D7-842596EC1CA2}"/>
              </a:ext>
            </a:extLst>
          </p:cNvPr>
          <p:cNvSpPr txBox="1"/>
          <p:nvPr/>
        </p:nvSpPr>
        <p:spPr>
          <a:xfrm>
            <a:off x="92255" y="4422808"/>
            <a:ext cx="27058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prstClr val="black"/>
                </a:solidFill>
              </a:rPr>
              <a:t>400+ </a:t>
            </a:r>
            <a:r>
              <a:rPr lang="pl-PL" sz="1100" dirty="0" err="1">
                <a:solidFill>
                  <a:prstClr val="black"/>
                </a:solidFill>
              </a:rPr>
              <a:t>qubitowy</a:t>
            </a:r>
            <a:r>
              <a:rPr lang="pl-PL" sz="1100" dirty="0">
                <a:solidFill>
                  <a:prstClr val="black"/>
                </a:solidFill>
              </a:rPr>
              <a:t> kwantowy procesor IBM (2022)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136512-546D-6741-0C4D-8A538F930506}"/>
              </a:ext>
            </a:extLst>
          </p:cNvPr>
          <p:cNvSpPr txBox="1"/>
          <p:nvPr/>
        </p:nvSpPr>
        <p:spPr>
          <a:xfrm>
            <a:off x="2993894" y="4425673"/>
            <a:ext cx="27058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prstClr val="black"/>
                </a:solidFill>
              </a:rPr>
              <a:t>Wymiana kwantowego klucza kryptograficznego pomiędzy satelitą a stacja naziemną (</a:t>
            </a:r>
            <a:r>
              <a:rPr lang="pl-PL" sz="1100" dirty="0" err="1">
                <a:solidFill>
                  <a:prstClr val="black"/>
                </a:solidFill>
              </a:rPr>
              <a:t>Micius</a:t>
            </a:r>
            <a:r>
              <a:rPr lang="pl-PL" sz="1100" dirty="0">
                <a:solidFill>
                  <a:prstClr val="black"/>
                </a:solidFill>
              </a:rPr>
              <a:t>, 2019)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F9688B5-20B8-A8E2-F87E-ADA1C184DB60}"/>
              </a:ext>
            </a:extLst>
          </p:cNvPr>
          <p:cNvSpPr txBox="1"/>
          <p:nvPr/>
        </p:nvSpPr>
        <p:spPr>
          <a:xfrm>
            <a:off x="2993894" y="4422808"/>
            <a:ext cx="27058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prstClr val="black"/>
                </a:solidFill>
              </a:rPr>
              <a:t>Wymiana kwantowego klucza kryptograficznego pomiędzy satelitą a stacja naziemną (</a:t>
            </a:r>
            <a:r>
              <a:rPr lang="pl-PL" sz="1100" dirty="0" err="1">
                <a:solidFill>
                  <a:prstClr val="black"/>
                </a:solidFill>
              </a:rPr>
              <a:t>Micius</a:t>
            </a:r>
            <a:r>
              <a:rPr lang="pl-PL" sz="1100" dirty="0">
                <a:solidFill>
                  <a:prstClr val="black"/>
                </a:solidFill>
              </a:rPr>
              <a:t>, 2019)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4484698-7447-8A2D-8B74-3339908A587A}"/>
              </a:ext>
            </a:extLst>
          </p:cNvPr>
          <p:cNvSpPr txBox="1"/>
          <p:nvPr/>
        </p:nvSpPr>
        <p:spPr>
          <a:xfrm>
            <a:off x="6193678" y="4436960"/>
            <a:ext cx="27058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prstClr val="black"/>
                </a:solidFill>
              </a:rPr>
              <a:t>Detektor fal grawitacyjnych LIGO, wykorzystujący nieklasyczne stany </a:t>
            </a:r>
            <a:r>
              <a:rPr lang="pl-PL" sz="1100" dirty="0" err="1">
                <a:solidFill>
                  <a:prstClr val="black"/>
                </a:solidFill>
              </a:rPr>
              <a:t>swiatła</a:t>
            </a:r>
            <a:r>
              <a:rPr lang="pl-PL" sz="1100" dirty="0">
                <a:solidFill>
                  <a:prstClr val="black"/>
                </a:solidFill>
              </a:rPr>
              <a:t> (2019)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54CA5DC1-5C1F-D507-F3DC-701145A0C88C}"/>
              </a:ext>
            </a:extLst>
          </p:cNvPr>
          <p:cNvSpPr/>
          <p:nvPr/>
        </p:nvSpPr>
        <p:spPr>
          <a:xfrm>
            <a:off x="159735" y="4827590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„Zrównoleglenie” obliczeń dzięki własności superpozycji kwantowej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14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11463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Trzy filary technologii kwantowych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54CA5DC1-5C1F-D507-F3DC-701145A0C88C}"/>
              </a:ext>
            </a:extLst>
          </p:cNvPr>
          <p:cNvSpPr/>
          <p:nvPr/>
        </p:nvSpPr>
        <p:spPr>
          <a:xfrm>
            <a:off x="185582" y="4595648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„Zrównoleglenie” obliczeń dzięki własności superpozycji kwantowej</a:t>
            </a:r>
          </a:p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(</a:t>
            </a:r>
            <a:r>
              <a:rPr lang="pl-PL" sz="1400" dirty="0" err="1">
                <a:ln w="0"/>
                <a:solidFill>
                  <a:schemeClr val="tx1"/>
                </a:solidFill>
              </a:rPr>
              <a:t>qubity</a:t>
            </a:r>
            <a:r>
              <a:rPr lang="pl-PL" sz="1400" dirty="0">
                <a:ln w="0"/>
                <a:solidFill>
                  <a:schemeClr val="tx1"/>
                </a:solidFill>
              </a:rPr>
              <a:t> zamiast bitów)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0DA5E7C-F611-9199-062B-25485B50826B}"/>
              </a:ext>
            </a:extLst>
          </p:cNvPr>
          <p:cNvSpPr/>
          <p:nvPr/>
        </p:nvSpPr>
        <p:spPr>
          <a:xfrm>
            <a:off x="3004845" y="4595648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Bezpieczna wymiana klucza kryptograficznego, dzięki niekompatybilności różnych wielkości fizycznych</a:t>
            </a:r>
            <a:endParaRPr lang="en-GB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2D2340F-F9EB-5A80-AD29-BF102F984577}"/>
              </a:ext>
            </a:extLst>
          </p:cNvPr>
          <p:cNvSpPr/>
          <p:nvPr/>
        </p:nvSpPr>
        <p:spPr>
          <a:xfrm>
            <a:off x="6162246" y="4614436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Zwiększenie czułości urządzeń pomiarowych dzięki większej wrażliwości superpozycji/splątania kwantowego na parametry otoczenia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9361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Trzy filary technologii kwantowych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54CA5DC1-5C1F-D507-F3DC-701145A0C88C}"/>
              </a:ext>
            </a:extLst>
          </p:cNvPr>
          <p:cNvSpPr/>
          <p:nvPr/>
        </p:nvSpPr>
        <p:spPr>
          <a:xfrm>
            <a:off x="185582" y="4595648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„Zrównoleglenie” obliczeń dzięki własności superpozycji kwantowej</a:t>
            </a:r>
          </a:p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(</a:t>
            </a:r>
            <a:r>
              <a:rPr lang="pl-PL" sz="1400" dirty="0" err="1">
                <a:ln w="0"/>
                <a:solidFill>
                  <a:schemeClr val="tx1"/>
                </a:solidFill>
              </a:rPr>
              <a:t>qubity</a:t>
            </a:r>
            <a:r>
              <a:rPr lang="pl-PL" sz="1400" dirty="0">
                <a:ln w="0"/>
                <a:solidFill>
                  <a:schemeClr val="tx1"/>
                </a:solidFill>
              </a:rPr>
              <a:t> zamiast bitów)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0DA5E7C-F611-9199-062B-25485B50826B}"/>
              </a:ext>
            </a:extLst>
          </p:cNvPr>
          <p:cNvSpPr/>
          <p:nvPr/>
        </p:nvSpPr>
        <p:spPr>
          <a:xfrm>
            <a:off x="3004845" y="4595648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Bezpieczna wymiana klucza kryptograficznego, dzięki niekompatybilności różnych wielkości fizycznych</a:t>
            </a:r>
            <a:endParaRPr lang="en-GB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2D2340F-F9EB-5A80-AD29-BF102F984577}"/>
              </a:ext>
            </a:extLst>
          </p:cNvPr>
          <p:cNvSpPr/>
          <p:nvPr/>
        </p:nvSpPr>
        <p:spPr>
          <a:xfrm>
            <a:off x="6162246" y="4614436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Zwiększenie czułości urządzeń pomiarowych dzięki większej wrażliwości superpozycji/splątania kwantowego na parametry otoczenia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CE81848-5412-150D-118F-0D5E75778677}"/>
              </a:ext>
            </a:extLst>
          </p:cNvPr>
          <p:cNvSpPr/>
          <p:nvPr/>
        </p:nvSpPr>
        <p:spPr>
          <a:xfrm>
            <a:off x="2915816" y="1266760"/>
            <a:ext cx="6120680" cy="5186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10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712F28D-FF75-C165-1F19-5E0501E5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Obliczenia kwantowe - osiągnięcia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CAFF06-13C2-4F26-FC49-E4228FCF0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19" b="268"/>
          <a:stretch/>
        </p:blipFill>
        <p:spPr>
          <a:xfrm>
            <a:off x="266297" y="1302296"/>
            <a:ext cx="2232248" cy="13407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3E0369A-0231-A3D3-CCA1-D20380937E97}"/>
              </a:ext>
            </a:extLst>
          </p:cNvPr>
          <p:cNvSpPr txBox="1"/>
          <p:nvPr/>
        </p:nvSpPr>
        <p:spPr>
          <a:xfrm>
            <a:off x="184144" y="2742456"/>
            <a:ext cx="2288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prstClr val="black"/>
                </a:solidFill>
              </a:rPr>
              <a:t>53 </a:t>
            </a:r>
            <a:r>
              <a:rPr lang="pl-PL" sz="1200" dirty="0" err="1">
                <a:solidFill>
                  <a:prstClr val="black"/>
                </a:solidFill>
              </a:rPr>
              <a:t>qubitowy</a:t>
            </a:r>
            <a:r>
              <a:rPr lang="pl-PL" sz="1200" dirty="0">
                <a:solidFill>
                  <a:prstClr val="black"/>
                </a:solidFill>
              </a:rPr>
              <a:t> kwantowy procesor Google (2019)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60A373C-4857-A91C-5208-731496A1312D}"/>
              </a:ext>
            </a:extLst>
          </p:cNvPr>
          <p:cNvSpPr txBox="1"/>
          <p:nvPr/>
        </p:nvSpPr>
        <p:spPr>
          <a:xfrm>
            <a:off x="5847489" y="2757529"/>
            <a:ext cx="27058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prstClr val="black"/>
                </a:solidFill>
              </a:rPr>
              <a:t>400+ </a:t>
            </a:r>
            <a:r>
              <a:rPr lang="pl-PL" sz="1100" dirty="0" err="1">
                <a:solidFill>
                  <a:prstClr val="black"/>
                </a:solidFill>
              </a:rPr>
              <a:t>qubitowy</a:t>
            </a:r>
            <a:r>
              <a:rPr lang="pl-PL" sz="1100" dirty="0">
                <a:solidFill>
                  <a:prstClr val="black"/>
                </a:solidFill>
              </a:rPr>
              <a:t> kwantowy procesor IBM (2022)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94E320FC-F3ED-C197-BBCA-215FF8CCB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91" y="1382650"/>
            <a:ext cx="2469659" cy="13891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DAA0CE4-1532-8371-B1EA-25489D4F7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100"/>
          <a:stretch/>
        </p:blipFill>
        <p:spPr>
          <a:xfrm>
            <a:off x="2755221" y="1328086"/>
            <a:ext cx="2728399" cy="132782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1C65BC-B225-818C-F62F-0E16AC462C93}"/>
              </a:ext>
            </a:extLst>
          </p:cNvPr>
          <p:cNvSpPr txBox="1"/>
          <p:nvPr/>
        </p:nvSpPr>
        <p:spPr>
          <a:xfrm>
            <a:off x="2659384" y="2769741"/>
            <a:ext cx="2998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60 </a:t>
            </a:r>
            <a:r>
              <a:rPr lang="pl-PL" sz="1200" dirty="0" err="1"/>
              <a:t>qubitowy</a:t>
            </a:r>
            <a:r>
              <a:rPr lang="pl-PL" sz="1200" dirty="0"/>
              <a:t> procesor </a:t>
            </a:r>
            <a:r>
              <a:rPr lang="pl-PL" sz="1200" dirty="0" err="1"/>
              <a:t>Zuchongzhi</a:t>
            </a:r>
            <a:r>
              <a:rPr lang="pl-PL" sz="1200" dirty="0"/>
              <a:t> (2022)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8173558-F010-4492-B810-6C0D3B4E4F23}"/>
              </a:ext>
            </a:extLst>
          </p:cNvPr>
          <p:cNvSpPr txBox="1"/>
          <p:nvPr/>
        </p:nvSpPr>
        <p:spPr>
          <a:xfrm>
            <a:off x="179512" y="3285466"/>
            <a:ext cx="9756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Qubity</a:t>
            </a:r>
            <a:r>
              <a:rPr lang="pl-PL" dirty="0"/>
              <a:t> nadprzewodzące, błędy bramek logicznych na poziomie (10</a:t>
            </a:r>
            <a:r>
              <a:rPr lang="pl-PL" baseline="30000" dirty="0"/>
              <a:t>-2 </a:t>
            </a:r>
            <a:r>
              <a:rPr lang="pl-PL" dirty="0"/>
              <a:t>-10</a:t>
            </a:r>
            <a:r>
              <a:rPr lang="pl-PL" baseline="30000" dirty="0"/>
              <a:t>-3</a:t>
            </a:r>
            <a:r>
              <a:rPr lang="pl-PL" dirty="0"/>
              <a:t>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F31F784-BDBC-4ACF-F0EA-1C96208ED6B7}"/>
              </a:ext>
            </a:extLst>
          </p:cNvPr>
          <p:cNvSpPr txBox="1"/>
          <p:nvPr/>
        </p:nvSpPr>
        <p:spPr>
          <a:xfrm>
            <a:off x="179512" y="3786623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Przewaga nad klasycznymi komputerami, zademonstrowana jedynie w zadaniu symulacji wyników generowanych przez losowy obwód kwantowy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7A8BAB-2583-D061-BDD5-5FE3A40AB388}"/>
              </a:ext>
            </a:extLst>
          </p:cNvPr>
          <p:cNvSpPr txBox="1"/>
          <p:nvPr/>
        </p:nvSpPr>
        <p:spPr>
          <a:xfrm>
            <a:off x="179512" y="443295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Problem: </a:t>
            </a:r>
            <a:br>
              <a:rPr lang="pl-PL" b="1" dirty="0"/>
            </a:br>
            <a:r>
              <a:rPr lang="pl-PL" dirty="0"/>
              <a:t>brak kwantowej korekcji błędów, wynikiem obliczeń jest głównie szum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2B2FE8EB-24C2-A199-E70C-3049B3F9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155" y="5209077"/>
            <a:ext cx="1699821" cy="1519369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A90E999-B601-2481-DA1B-12C898579678}"/>
              </a:ext>
            </a:extLst>
          </p:cNvPr>
          <p:cNvSpPr txBox="1"/>
          <p:nvPr/>
        </p:nvSpPr>
        <p:spPr>
          <a:xfrm>
            <a:off x="3886230" y="5580362"/>
            <a:ext cx="4971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Jeden logiczny </a:t>
            </a:r>
            <a:r>
              <a:rPr lang="pl-PL" dirty="0" err="1"/>
              <a:t>qubit</a:t>
            </a:r>
            <a:r>
              <a:rPr lang="pl-PL" dirty="0"/>
              <a:t> korygowany w sposób ciągły, realizowany poprzez 17 </a:t>
            </a:r>
            <a:r>
              <a:rPr lang="pl-PL" dirty="0" err="1"/>
              <a:t>qubitów</a:t>
            </a:r>
            <a:r>
              <a:rPr lang="pl-PL" dirty="0"/>
              <a:t> fizycznych, Zurich (2022)</a:t>
            </a:r>
          </a:p>
        </p:txBody>
      </p:sp>
    </p:spTree>
    <p:extLst>
      <p:ext uri="{BB962C8B-B14F-4D97-AF65-F5344CB8AC3E}">
        <p14:creationId xmlns:p14="http://schemas.microsoft.com/office/powerpoint/2010/main" val="8913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F08ED1E-7AD7-F547-6412-B9A8B709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42"/>
            <a:ext cx="8229600" cy="1143000"/>
          </a:xfrm>
        </p:spPr>
        <p:txBody>
          <a:bodyPr/>
          <a:lstStyle/>
          <a:p>
            <a:r>
              <a:rPr lang="pl-PL" dirty="0"/>
              <a:t>Inne platformy fizyczne</a:t>
            </a:r>
          </a:p>
        </p:txBody>
      </p:sp>
      <p:pic>
        <p:nvPicPr>
          <p:cNvPr id="4" name="Picture 2" descr="blade_lintrap_d">
            <a:extLst>
              <a:ext uri="{FF2B5EF4-FFF2-40B4-BE49-F238E27FC236}">
                <a16:creationId xmlns:a16="http://schemas.microsoft.com/office/drawing/2014/main" id="{C4D89F58-DF76-46FC-AC95-705DC723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577977" y="982455"/>
            <a:ext cx="1711642" cy="12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C461A24-D3C1-B52F-93B0-8C4E5AFD090A}"/>
              </a:ext>
            </a:extLst>
          </p:cNvPr>
          <p:cNvSpPr txBox="1"/>
          <p:nvPr/>
        </p:nvSpPr>
        <p:spPr>
          <a:xfrm>
            <a:off x="2502658" y="1011672"/>
            <a:ext cx="60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Pułapki jonowe (~32  </a:t>
            </a:r>
            <a:r>
              <a:rPr lang="pl-PL" sz="2000" dirty="0" err="1"/>
              <a:t>qubitów</a:t>
            </a:r>
            <a:r>
              <a:rPr lang="pl-PL" sz="2000" dirty="0"/>
              <a:t>) </a:t>
            </a:r>
          </a:p>
          <a:p>
            <a:pPr algn="ctr"/>
            <a:r>
              <a:rPr lang="pl-PL" sz="1600" dirty="0"/>
              <a:t>[</a:t>
            </a:r>
            <a:r>
              <a:rPr lang="pl-PL" sz="1600" dirty="0" err="1"/>
              <a:t>IonQ</a:t>
            </a:r>
            <a:r>
              <a:rPr lang="pl-PL" sz="1600" dirty="0"/>
              <a:t>, </a:t>
            </a:r>
            <a:r>
              <a:rPr lang="pl-PL" sz="1600" dirty="0" err="1"/>
              <a:t>Alpine</a:t>
            </a:r>
            <a:r>
              <a:rPr lang="pl-PL" sz="1600" dirty="0"/>
              <a:t> Quantum Tech, Honeywell]</a:t>
            </a:r>
            <a:endParaRPr lang="en-US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06E94C-2631-76DB-04A0-82873972BC21}"/>
              </a:ext>
            </a:extLst>
          </p:cNvPr>
          <p:cNvSpPr txBox="1"/>
          <p:nvPr/>
        </p:nvSpPr>
        <p:spPr>
          <a:xfrm>
            <a:off x="2298458" y="1419636"/>
            <a:ext cx="662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/>
          </a:p>
          <a:p>
            <a:pPr algn="ctr"/>
            <a:r>
              <a:rPr lang="pl-PL" sz="1600" dirty="0"/>
              <a:t>Znacznie niższe poziomy błędów, trudniejsze skalowanie</a:t>
            </a:r>
            <a:endParaRPr lang="en-US" sz="1600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2489576-005B-F702-BD5F-710EC0ABE983}"/>
              </a:ext>
            </a:extLst>
          </p:cNvPr>
          <p:cNvGrpSpPr/>
          <p:nvPr/>
        </p:nvGrpSpPr>
        <p:grpSpPr>
          <a:xfrm>
            <a:off x="306003" y="2516693"/>
            <a:ext cx="2724466" cy="1967993"/>
            <a:chOff x="359343" y="3738694"/>
            <a:chExt cx="4324442" cy="2655489"/>
          </a:xfrm>
        </p:grpSpPr>
        <p:pic>
          <p:nvPicPr>
            <p:cNvPr id="11" name="Picture 8" descr="https://www2.physics.ox.ac.uk/sites/default/files/images/figure1_3D_xmj.preview.png">
              <a:extLst>
                <a:ext uri="{FF2B5EF4-FFF2-40B4-BE49-F238E27FC236}">
                  <a16:creationId xmlns:a16="http://schemas.microsoft.com/office/drawing/2014/main" id="{325BF163-88E7-CA94-E80F-553343FA1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343" y="3738694"/>
              <a:ext cx="3870871" cy="2026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E4BFC96-6948-4671-3A86-F926424426B0}"/>
                </a:ext>
              </a:extLst>
            </p:cNvPr>
            <p:cNvSpPr/>
            <p:nvPr/>
          </p:nvSpPr>
          <p:spPr>
            <a:xfrm>
              <a:off x="396405" y="3864499"/>
              <a:ext cx="4287380" cy="25296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16DBF6-3B94-56D3-B116-B8FDE410EA91}"/>
              </a:ext>
            </a:extLst>
          </p:cNvPr>
          <p:cNvSpPr txBox="1"/>
          <p:nvPr/>
        </p:nvSpPr>
        <p:spPr>
          <a:xfrm>
            <a:off x="2535753" y="2430776"/>
            <a:ext cx="63022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Pojedyncze fotony w optycznych obwodach zintegrowanych </a:t>
            </a:r>
            <a:r>
              <a:rPr lang="pl-PL" sz="1600" dirty="0"/>
              <a:t>[</a:t>
            </a:r>
            <a:r>
              <a:rPr lang="pl-PL" sz="1600" dirty="0" err="1"/>
              <a:t>PsiQuantum</a:t>
            </a:r>
            <a:r>
              <a:rPr lang="pl-PL" sz="1600" dirty="0"/>
              <a:t>, </a:t>
            </a:r>
            <a:r>
              <a:rPr lang="pl-PL" sz="1600" dirty="0" err="1"/>
              <a:t>Xanadu</a:t>
            </a:r>
            <a:r>
              <a:rPr lang="pl-PL" sz="1600" dirty="0"/>
              <a:t>]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Niska </a:t>
            </a:r>
            <a:r>
              <a:rPr lang="pl-PL" sz="1600" dirty="0" err="1"/>
              <a:t>dekoherencja</a:t>
            </a:r>
            <a:r>
              <a:rPr lang="pl-PL" sz="1600" dirty="0"/>
              <a:t>, trudność z realizacją </a:t>
            </a:r>
            <a:r>
              <a:rPr lang="pl-PL" sz="1600" dirty="0" err="1"/>
              <a:t>wieloqubitowych</a:t>
            </a:r>
            <a:r>
              <a:rPr lang="pl-PL" sz="1600" dirty="0"/>
              <a:t> bramek (wiele pojedynczych fotonów) 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3689040-111E-271A-0D0A-97BC05E24735}"/>
              </a:ext>
            </a:extLst>
          </p:cNvPr>
          <p:cNvSpPr/>
          <p:nvPr/>
        </p:nvSpPr>
        <p:spPr>
          <a:xfrm>
            <a:off x="364939" y="4141022"/>
            <a:ext cx="8394018" cy="1358402"/>
          </a:xfrm>
          <a:prstGeom prst="roundRect">
            <a:avLst/>
          </a:prstGeom>
          <a:gradFill>
            <a:gsLst>
              <a:gs pos="29000">
                <a:schemeClr val="accent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9423157-2544-ED6F-EAF1-FCB2FA0BEABA}"/>
              </a:ext>
            </a:extLst>
          </p:cNvPr>
          <p:cNvSpPr txBox="1"/>
          <p:nvPr/>
        </p:nvSpPr>
        <p:spPr>
          <a:xfrm>
            <a:off x="385044" y="4237612"/>
            <a:ext cx="85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Na chwilę obecną, żaden komputer kwantowy nie wykonuje żadnego użytecznego obliczenia, które nie byłoby do wykonania na komputerach klasycznych!</a:t>
            </a:r>
          </a:p>
        </p:txBody>
      </p:sp>
    </p:spTree>
    <p:extLst>
      <p:ext uri="{BB962C8B-B14F-4D97-AF65-F5344CB8AC3E}">
        <p14:creationId xmlns:p14="http://schemas.microsoft.com/office/powerpoint/2010/main" val="7247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554933F-A398-C833-9921-672B64DA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Jeśli nie komputery to może… symulatory kwantowe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23FB4B58-48DD-5056-BFEF-37047B0669B7}"/>
              </a:ext>
            </a:extLst>
          </p:cNvPr>
          <p:cNvGrpSpPr/>
          <p:nvPr/>
        </p:nvGrpSpPr>
        <p:grpSpPr>
          <a:xfrm>
            <a:off x="360945" y="1417638"/>
            <a:ext cx="8422110" cy="2160240"/>
            <a:chOff x="251520" y="1124744"/>
            <a:chExt cx="8422110" cy="216024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F779809A-A345-1759-9F72-0FD438FEB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1407259"/>
              <a:ext cx="583264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charset="0"/>
                </a:rPr>
                <a:t>Natura nie jest klasyczna, do cholery, i jeśli chcesz zrobić symulację natury, lepiej zrób ją kwantowo-mechaniczną!</a:t>
              </a:r>
              <a:br>
                <a:rPr kumimoji="0" lang="pl-PL" sz="180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charset="0"/>
                </a:rPr>
              </a:br>
              <a:br>
                <a:rPr kumimoji="0" lang="pl-PL" sz="180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charset="0"/>
                </a:rPr>
              </a:br>
              <a:r>
                <a:rPr kumimoji="0" lang="pl-PL" sz="180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charset="0"/>
                </a:rPr>
                <a:t>Richard</a:t>
              </a:r>
              <a:r>
                <a:rPr kumimoji="0" lang="pl-PL" sz="1800" i="0" u="none" strike="noStrike" cap="none" normalizeH="0" dirty="0">
                  <a:ln>
                    <a:noFill/>
                  </a:ln>
                  <a:effectLst/>
                  <a:latin typeface="+mj-lt"/>
                  <a:cs typeface="Arial" charset="0"/>
                </a:rPr>
                <a:t> Feynman, 1982</a:t>
              </a:r>
              <a:endParaRPr kumimoji="0" lang="pl-PL" sz="1800" i="0" u="none" strike="noStrike" cap="none" normalizeH="0" baseline="0" dirty="0">
                <a:ln>
                  <a:noFill/>
                </a:ln>
                <a:effectLst/>
                <a:latin typeface="+mj-lt"/>
                <a:cs typeface="Arial" charset="0"/>
              </a:endParaRPr>
            </a:p>
          </p:txBody>
        </p:sp>
        <p:pic>
          <p:nvPicPr>
            <p:cNvPr id="7" name="Picture 4" descr="Znalezione obrazy dla zapytania feynman quote quantum computer">
              <a:extLst>
                <a:ext uri="{FF2B5EF4-FFF2-40B4-BE49-F238E27FC236}">
                  <a16:creationId xmlns:a16="http://schemas.microsoft.com/office/drawing/2014/main" id="{788D77A7-A8EE-0656-6571-36A443653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5361" r="22784"/>
            <a:stretch>
              <a:fillRect/>
            </a:stretch>
          </p:blipFill>
          <p:spPr bwMode="auto">
            <a:xfrm>
              <a:off x="6228184" y="1124744"/>
              <a:ext cx="2445446" cy="2160240"/>
            </a:xfrm>
            <a:prstGeom prst="rect">
              <a:avLst/>
            </a:prstGeom>
            <a:noFill/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DB9AEB69-2D16-F127-A75F-2B6D4F8A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0"/>
          <a:stretch/>
        </p:blipFill>
        <p:spPr>
          <a:xfrm>
            <a:off x="1547664" y="3448103"/>
            <a:ext cx="5147159" cy="2232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089F010-CEC2-EF18-86A4-DEEA15A97C53}"/>
              </a:ext>
            </a:extLst>
          </p:cNvPr>
          <p:cNvSpPr txBox="1"/>
          <p:nvPr/>
        </p:nvSpPr>
        <p:spPr>
          <a:xfrm>
            <a:off x="5220072" y="5787721"/>
            <a:ext cx="4577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>
                <a:latin typeface="+mj-lt"/>
                <a:cs typeface="Arial" charset="0"/>
              </a:rPr>
              <a:t>Podobna idea co klasycznych komputerów analalogowych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1CC68D-F83A-59A8-F3A8-FBEDAEFB9EB6}"/>
              </a:ext>
            </a:extLst>
          </p:cNvPr>
          <p:cNvSpPr txBox="1"/>
          <p:nvPr/>
        </p:nvSpPr>
        <p:spPr>
          <a:xfrm>
            <a:off x="6116399" y="6550223"/>
            <a:ext cx="29200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r>
              <a:rPr lang="fr-FR" sz="1400" dirty="0"/>
              <a:t> </a:t>
            </a:r>
            <a:r>
              <a:rPr lang="fr-FR" sz="1400" b="1" dirty="0"/>
              <a:t>607</a:t>
            </a:r>
            <a:r>
              <a:rPr lang="fr-FR" sz="1400" dirty="0"/>
              <a:t>, 667–676 (2022)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1989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D15171-FE44-33DF-72A8-9BCED262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8" y="31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Zasada superpozycji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5AD9DDD-ADE4-B1A9-BAD8-296875E17AAD}"/>
              </a:ext>
            </a:extLst>
          </p:cNvPr>
          <p:cNvGrpSpPr/>
          <p:nvPr/>
        </p:nvGrpSpPr>
        <p:grpSpPr>
          <a:xfrm>
            <a:off x="476292" y="1026466"/>
            <a:ext cx="8229601" cy="2365816"/>
            <a:chOff x="476292" y="1026466"/>
            <a:chExt cx="8229601" cy="2365816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C5C96869-2D8F-8B7E-66FF-D9F3F4CB57FE}"/>
                </a:ext>
              </a:extLst>
            </p:cNvPr>
            <p:cNvSpPr/>
            <p:nvPr/>
          </p:nvSpPr>
          <p:spPr>
            <a:xfrm>
              <a:off x="476292" y="1026466"/>
              <a:ext cx="8229601" cy="236581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6" name="Obraz 35" descr="\documentclass{article}\pagestyle{empty}&#10;\usepackage{polski}&#10;\usepackage[utf8]{inputenc}&#10;\begin{document}&#10;%\pagecolor{blue}&#10;%\color{blue}&#10;&#10;$a|A\rangle + b |B \rangle$&#10;&#10;\end{document}&#10;" title="IguanaTex Bitmap Display">
              <a:extLst>
                <a:ext uri="{FF2B5EF4-FFF2-40B4-BE49-F238E27FC236}">
                  <a16:creationId xmlns:a16="http://schemas.microsoft.com/office/drawing/2014/main" id="{58806ABE-74F6-9231-BB55-24C03085127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858" y="2709709"/>
              <a:ext cx="2125826" cy="4192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\documentclass{article}\pagestyle{empty}&#10;\usepackage{polski}&#10;\usepackage[utf8]{inputenc}&#10;\begin{document}&#10;%\pagecolor{blue}&#10;%\color{blue}&#10;&#10;$|A\rangle$, $|B \rangle$&#10;&#10;\end{document}&#10;" title="IguanaTex Bitmap Display">
              <a:extLst>
                <a:ext uri="{FF2B5EF4-FFF2-40B4-BE49-F238E27FC236}">
                  <a16:creationId xmlns:a16="http://schemas.microsoft.com/office/drawing/2014/main" id="{44EC50CC-2912-E373-856F-44024229EE1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365" y="1742880"/>
              <a:ext cx="1279330" cy="3598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69F1580-9573-A763-DC99-8C03900F57BA}"/>
                </a:ext>
              </a:extLst>
            </p:cNvPr>
            <p:cNvSpPr txBox="1"/>
            <p:nvPr/>
          </p:nvSpPr>
          <p:spPr>
            <a:xfrm>
              <a:off x="820423" y="1190347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Jeśli układ fizyczny może znajdować się w stanach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615FB168-ACBB-2BF9-5BE7-19724BEE3CFE}"/>
                </a:ext>
              </a:extLst>
            </p:cNvPr>
            <p:cNvSpPr txBox="1"/>
            <p:nvPr/>
          </p:nvSpPr>
          <p:spPr>
            <a:xfrm>
              <a:off x="820423" y="2242526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To może również znajdować się w stanie</a:t>
              </a:r>
            </a:p>
          </p:txBody>
        </p:sp>
      </p:grpSp>
      <p:pic>
        <p:nvPicPr>
          <p:cNvPr id="4" name="Obraz 3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1AB8D61B-EDB4-E1A8-965B-A1F6562632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>
            <a:off x="715742" y="3797595"/>
            <a:ext cx="1260000" cy="1404000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CB90FF43-8002-8E14-4C21-5F2893581F9B}"/>
              </a:ext>
            </a:extLst>
          </p:cNvPr>
          <p:cNvGrpSpPr/>
          <p:nvPr/>
        </p:nvGrpSpPr>
        <p:grpSpPr>
          <a:xfrm>
            <a:off x="2257779" y="4084096"/>
            <a:ext cx="6793767" cy="1792968"/>
            <a:chOff x="2257779" y="4084096"/>
            <a:chExt cx="6793767" cy="1792968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79BDF47C-DB1F-4915-193C-2E1FCC164FCF}"/>
                </a:ext>
              </a:extLst>
            </p:cNvPr>
            <p:cNvSpPr txBox="1"/>
            <p:nvPr/>
          </p:nvSpPr>
          <p:spPr>
            <a:xfrm>
              <a:off x="2257779" y="4084096"/>
              <a:ext cx="6793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/>
                <a:t>Mamy 6 rozróżnialnych stanów układu</a:t>
              </a:r>
            </a:p>
            <a:p>
              <a:pPr algn="ctr"/>
              <a:r>
                <a:rPr lang="pl-PL" sz="2400" dirty="0"/>
                <a:t>= własność fizyczna „liczba kropek”</a:t>
              </a:r>
            </a:p>
          </p:txBody>
        </p:sp>
        <p:pic>
          <p:nvPicPr>
            <p:cNvPr id="5" name="Obraz 4" descr="`Obraz zawierający kości do gry">
              <a:extLst>
                <a:ext uri="{FF2B5EF4-FFF2-40B4-BE49-F238E27FC236}">
                  <a16:creationId xmlns:a16="http://schemas.microsoft.com/office/drawing/2014/main" id="{8DD6B653-8A72-84C5-DCDC-C5035B62E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40" t="-2682" r="66342" b="56527"/>
            <a:stretch/>
          </p:blipFill>
          <p:spPr>
            <a:xfrm>
              <a:off x="2491633" y="5145502"/>
              <a:ext cx="774225" cy="647481"/>
            </a:xfrm>
            <a:prstGeom prst="rect">
              <a:avLst/>
            </a:prstGeom>
          </p:spPr>
        </p:pic>
        <p:pic>
          <p:nvPicPr>
            <p:cNvPr id="8" name="Obraz 7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CADF1609-1411-B69D-1D96-2228719B785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403" y="5132524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Obraz 8" descr="`Obraz zawierający kości do gry">
              <a:extLst>
                <a:ext uri="{FF2B5EF4-FFF2-40B4-BE49-F238E27FC236}">
                  <a16:creationId xmlns:a16="http://schemas.microsoft.com/office/drawing/2014/main" id="{8276E824-1D3B-6EE2-C0AF-4A46282A2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9" t="-114" r="32713" b="53959"/>
            <a:stretch/>
          </p:blipFill>
          <p:spPr>
            <a:xfrm>
              <a:off x="3592703" y="5178073"/>
              <a:ext cx="774225" cy="647481"/>
            </a:xfrm>
            <a:prstGeom prst="rect">
              <a:avLst/>
            </a:prstGeom>
          </p:spPr>
        </p:pic>
        <p:pic>
          <p:nvPicPr>
            <p:cNvPr id="13" name="Obraz 12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2F3D823A-974C-D8BF-15B8-1F7B6006621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035" y="5145502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 descr="`Obraz zawierający kości do gry">
              <a:extLst>
                <a:ext uri="{FF2B5EF4-FFF2-40B4-BE49-F238E27FC236}">
                  <a16:creationId xmlns:a16="http://schemas.microsoft.com/office/drawing/2014/main" id="{6025633C-E9A1-70B3-BB17-BBA15667D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8" t="-114" r="-3816" b="53959"/>
            <a:stretch/>
          </p:blipFill>
          <p:spPr>
            <a:xfrm>
              <a:off x="4704148" y="5178073"/>
              <a:ext cx="774225" cy="647481"/>
            </a:xfrm>
            <a:prstGeom prst="rect">
              <a:avLst/>
            </a:prstGeom>
          </p:spPr>
        </p:pic>
        <p:pic>
          <p:nvPicPr>
            <p:cNvPr id="18" name="Obraz 17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A978A8B4-29D7-1632-D326-CB50EACC561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573" y="5157782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Obraz 18" descr="`Obraz zawierający kości do gry">
              <a:extLst>
                <a:ext uri="{FF2B5EF4-FFF2-40B4-BE49-F238E27FC236}">
                  <a16:creationId xmlns:a16="http://schemas.microsoft.com/office/drawing/2014/main" id="{C0329C47-B909-C939-FA8D-447F681E3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1" t="43894" r="65124" b="9951"/>
            <a:stretch/>
          </p:blipFill>
          <p:spPr>
            <a:xfrm>
              <a:off x="5725196" y="5178072"/>
              <a:ext cx="774225" cy="647481"/>
            </a:xfrm>
            <a:prstGeom prst="rect">
              <a:avLst/>
            </a:prstGeom>
          </p:spPr>
        </p:pic>
        <p:pic>
          <p:nvPicPr>
            <p:cNvPr id="20" name="Obraz 19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8CA62DCF-EDA0-0A7F-DE78-F915CD749BB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977" y="5143174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Obraz 20" descr="`Obraz zawierający kości do gry">
              <a:extLst>
                <a:ext uri="{FF2B5EF4-FFF2-40B4-BE49-F238E27FC236}">
                  <a16:creationId xmlns:a16="http://schemas.microsoft.com/office/drawing/2014/main" id="{F6A56746-628E-99F4-FAA6-286BC85C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9" t="41329" r="32713" b="12516"/>
            <a:stretch/>
          </p:blipFill>
          <p:spPr>
            <a:xfrm>
              <a:off x="6728220" y="5147499"/>
              <a:ext cx="774225" cy="647481"/>
            </a:xfrm>
            <a:prstGeom prst="rect">
              <a:avLst/>
            </a:prstGeom>
          </p:spPr>
        </p:pic>
        <p:pic>
          <p:nvPicPr>
            <p:cNvPr id="22" name="Obraz 21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19263E73-6E28-2BCE-4E60-69AB17E941F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225" y="5164442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Obraz 22" descr="`Obraz zawierający kości do gry">
              <a:extLst>
                <a:ext uri="{FF2B5EF4-FFF2-40B4-BE49-F238E27FC236}">
                  <a16:creationId xmlns:a16="http://schemas.microsoft.com/office/drawing/2014/main" id="{BE518817-01D0-509A-5030-74261F094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4" t="42970" r="-1132" b="10875"/>
            <a:stretch/>
          </p:blipFill>
          <p:spPr>
            <a:xfrm>
              <a:off x="7799473" y="5157782"/>
              <a:ext cx="774225" cy="647481"/>
            </a:xfrm>
            <a:prstGeom prst="rect">
              <a:avLst/>
            </a:prstGeom>
          </p:spPr>
        </p:pic>
        <p:pic>
          <p:nvPicPr>
            <p:cNvPr id="24" name="Obraz 23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1A2E40D4-E6E5-3171-C2EB-85DE9319FB6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645" y="5143174"/>
              <a:ext cx="826800" cy="71262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4" name="Owal 33">
            <a:extLst>
              <a:ext uri="{FF2B5EF4-FFF2-40B4-BE49-F238E27FC236}">
                <a16:creationId xmlns:a16="http://schemas.microsoft.com/office/drawing/2014/main" id="{2BAFA043-CC4E-4BF6-2668-124395A98FB6}"/>
              </a:ext>
            </a:extLst>
          </p:cNvPr>
          <p:cNvSpPr/>
          <p:nvPr/>
        </p:nvSpPr>
        <p:spPr>
          <a:xfrm>
            <a:off x="4118595" y="2661731"/>
            <a:ext cx="496666" cy="539384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78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9361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Trzy filary technologii kwantowych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54CA5DC1-5C1F-D507-F3DC-701145A0C88C}"/>
              </a:ext>
            </a:extLst>
          </p:cNvPr>
          <p:cNvSpPr/>
          <p:nvPr/>
        </p:nvSpPr>
        <p:spPr>
          <a:xfrm>
            <a:off x="185582" y="4595648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„Zrównoleglenie” obliczeń dzięki własności superpozycji kwantowej</a:t>
            </a:r>
          </a:p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(</a:t>
            </a:r>
            <a:r>
              <a:rPr lang="pl-PL" sz="1400" dirty="0" err="1">
                <a:ln w="0"/>
                <a:solidFill>
                  <a:schemeClr val="tx1"/>
                </a:solidFill>
              </a:rPr>
              <a:t>qubity</a:t>
            </a:r>
            <a:r>
              <a:rPr lang="pl-PL" sz="1400" dirty="0">
                <a:ln w="0"/>
                <a:solidFill>
                  <a:schemeClr val="tx1"/>
                </a:solidFill>
              </a:rPr>
              <a:t> zamiast bitów)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0DA5E7C-F611-9199-062B-25485B50826B}"/>
              </a:ext>
            </a:extLst>
          </p:cNvPr>
          <p:cNvSpPr/>
          <p:nvPr/>
        </p:nvSpPr>
        <p:spPr>
          <a:xfrm>
            <a:off x="3004845" y="4595648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Bezpieczna wymiana klucza kryptograficznego, dzięki niekompatybilności różnych wielkości fizycznych</a:t>
            </a:r>
            <a:endParaRPr lang="en-GB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2D2340F-F9EB-5A80-AD29-BF102F984577}"/>
              </a:ext>
            </a:extLst>
          </p:cNvPr>
          <p:cNvSpPr/>
          <p:nvPr/>
        </p:nvSpPr>
        <p:spPr>
          <a:xfrm>
            <a:off x="6162246" y="4614436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400" dirty="0">
                <a:ln w="0"/>
                <a:solidFill>
                  <a:schemeClr val="tx1"/>
                </a:solidFill>
              </a:rPr>
              <a:t>Zwiększenie czułości urządzeń pomiarowych dzięki większej wrażliwości superpozycji/splątania kwantowego na parametry otoczenia</a:t>
            </a:r>
            <a:endParaRPr lang="en-GB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CE81848-5412-150D-118F-0D5E75778677}"/>
              </a:ext>
            </a:extLst>
          </p:cNvPr>
          <p:cNvSpPr/>
          <p:nvPr/>
        </p:nvSpPr>
        <p:spPr>
          <a:xfrm>
            <a:off x="6148414" y="1266760"/>
            <a:ext cx="2888082" cy="5186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2444FCC-9E29-B6A4-EA55-752303CC2205}"/>
              </a:ext>
            </a:extLst>
          </p:cNvPr>
          <p:cNvSpPr/>
          <p:nvPr/>
        </p:nvSpPr>
        <p:spPr>
          <a:xfrm>
            <a:off x="35784" y="1222654"/>
            <a:ext cx="2888082" cy="5186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54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384" y="-118346"/>
            <a:ext cx="878648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Komunikacja i kryptografia kwantowa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" y="1497605"/>
            <a:ext cx="2468818" cy="1547050"/>
          </a:xfrm>
          <a:prstGeom prst="rect">
            <a:avLst/>
          </a:prstGeom>
        </p:spPr>
      </p:pic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3041315" y="2222870"/>
            <a:ext cx="5394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j-lt"/>
              </a:rPr>
              <a:t>Straty ~0.2</a:t>
            </a:r>
            <a:r>
              <a:rPr lang="en-GB" sz="1800" dirty="0">
                <a:latin typeface="+mj-lt"/>
              </a:rPr>
              <a:t> dB per km </a:t>
            </a:r>
            <a:r>
              <a:rPr lang="pl-PL" sz="1800" dirty="0">
                <a:latin typeface="+mj-lt"/>
              </a:rPr>
              <a:t> @1500nm</a:t>
            </a:r>
            <a:endParaRPr lang="en-GB" altLang="pl-PL" sz="1800" dirty="0">
              <a:latin typeface="+mj-lt"/>
            </a:endParaRPr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3063665" y="2692448"/>
            <a:ext cx="5604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n-lt"/>
              </a:rPr>
              <a:t>Prawdopodobieństwo, że foton nie zginie:  10</a:t>
            </a:r>
            <a:r>
              <a:rPr lang="pl-PL" altLang="pl-PL" sz="1800" baseline="30000" dirty="0">
                <a:latin typeface="+mn-lt"/>
              </a:rPr>
              <a:t>-8</a:t>
            </a:r>
            <a:endParaRPr lang="en-GB" altLang="pl-PL" sz="1800" dirty="0">
              <a:latin typeface="+mj-lt"/>
            </a:endParaRP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3063665" y="1352005"/>
            <a:ext cx="56886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n-lt"/>
              </a:rPr>
              <a:t>Kwantowa dystrybucja klucza</a:t>
            </a:r>
          </a:p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n-lt"/>
              </a:rPr>
              <a:t>6 bit/s bezpiecznego klucza na odległość 425km </a:t>
            </a:r>
          </a:p>
          <a:p>
            <a:pPr>
              <a:spcBef>
                <a:spcPct val="0"/>
              </a:spcBef>
              <a:buNone/>
            </a:pPr>
            <a:r>
              <a:rPr lang="en-GB" altLang="pl-PL" sz="1400" dirty="0">
                <a:latin typeface="+mj-lt"/>
              </a:rPr>
              <a:t>Phys. Rev. Lett. 121, 190502</a:t>
            </a:r>
            <a:r>
              <a:rPr lang="pl-PL" altLang="pl-PL" sz="1400" dirty="0">
                <a:latin typeface="+mj-lt"/>
              </a:rPr>
              <a:t> (2018)</a:t>
            </a:r>
            <a:endParaRPr lang="en-GB" altLang="pl-PL" sz="1400" dirty="0">
              <a:latin typeface="+mj-l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79082" y="1035940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Światłowody</a:t>
            </a:r>
            <a:endParaRPr lang="en-GB" sz="2400" dirty="0"/>
          </a:p>
        </p:txBody>
      </p:sp>
      <p:sp>
        <p:nvSpPr>
          <p:cNvPr id="35" name="Prostokąt 34"/>
          <p:cNvSpPr/>
          <p:nvPr/>
        </p:nvSpPr>
        <p:spPr>
          <a:xfrm>
            <a:off x="178003" y="3083207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W przestrzeni</a:t>
            </a:r>
            <a:endParaRPr lang="en-GB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76" y="3567518"/>
            <a:ext cx="3699341" cy="1851599"/>
          </a:xfrm>
          <a:prstGeom prst="rect">
            <a:avLst/>
          </a:prstGeom>
        </p:spPr>
      </p:pic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4147686" y="4674200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j-lt"/>
              </a:rPr>
              <a:t> </a:t>
            </a:r>
            <a:endParaRPr lang="en-GB" altLang="pl-PL" sz="1800" dirty="0">
              <a:latin typeface="+mj-lt"/>
            </a:endParaRPr>
          </a:p>
        </p:txBody>
      </p: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3965276" y="3382852"/>
            <a:ext cx="5359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800" dirty="0">
                <a:latin typeface="+mj-lt"/>
              </a:rPr>
              <a:t>Satelita </a:t>
            </a:r>
            <a:r>
              <a:rPr lang="pl-PL" altLang="pl-PL" sz="1800" dirty="0" err="1">
                <a:latin typeface="+mj-lt"/>
              </a:rPr>
              <a:t>Micius</a:t>
            </a:r>
            <a:r>
              <a:rPr lang="pl-PL" altLang="pl-PL" sz="1800" dirty="0">
                <a:latin typeface="+mj-lt"/>
              </a:rPr>
              <a:t>: 1 </a:t>
            </a:r>
            <a:r>
              <a:rPr lang="pl-PL" altLang="pl-PL" sz="1800" dirty="0" err="1">
                <a:latin typeface="+mj-lt"/>
              </a:rPr>
              <a:t>kbit</a:t>
            </a:r>
            <a:r>
              <a:rPr lang="pl-PL" altLang="pl-PL" sz="1800" dirty="0">
                <a:latin typeface="+mj-lt"/>
              </a:rPr>
              <a:t>/s na odległość1200km </a:t>
            </a:r>
            <a:endParaRPr lang="en-GB" altLang="pl-PL" sz="1800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77596" y="3770855"/>
            <a:ext cx="219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pl-PL" altLang="pl-PL" sz="1400" dirty="0"/>
              <a:t>Nature 549, 43 (2017) </a:t>
            </a:r>
            <a:endParaRPr lang="en-GB" altLang="pl-PL" sz="1400" dirty="0"/>
          </a:p>
        </p:txBody>
      </p:sp>
      <p:grpSp>
        <p:nvGrpSpPr>
          <p:cNvPr id="5" name="Grupa 4"/>
          <p:cNvGrpSpPr/>
          <p:nvPr/>
        </p:nvGrpSpPr>
        <p:grpSpPr>
          <a:xfrm>
            <a:off x="2931117" y="4064051"/>
            <a:ext cx="6328392" cy="1493130"/>
            <a:chOff x="3108526" y="5291888"/>
            <a:chExt cx="5933154" cy="1493130"/>
          </a:xfrm>
        </p:grpSpPr>
        <p:sp>
          <p:nvSpPr>
            <p:cNvPr id="39" name="Rectangle 77"/>
            <p:cNvSpPr>
              <a:spLocks noChangeArrowheads="1"/>
            </p:cNvSpPr>
            <p:nvPr/>
          </p:nvSpPr>
          <p:spPr bwMode="auto">
            <a:xfrm>
              <a:off x="4089986" y="5291888"/>
              <a:ext cx="4951694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pl-PL" altLang="pl-PL" sz="1800" dirty="0">
                  <a:latin typeface="+mj-lt"/>
                </a:rPr>
                <a:t>Kwantowa dystrybucja klucza pomiędzy Austrią i Chinami (7600km) poprzez satelitę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GB" sz="1400" dirty="0">
                  <a:latin typeface="+mn-lt"/>
                </a:rPr>
                <a:t>Phys. Rev. Lett. 120, 030501 </a:t>
              </a:r>
              <a:r>
                <a:rPr lang="pl-PL" sz="1400" dirty="0">
                  <a:latin typeface="+mn-lt"/>
                </a:rPr>
                <a:t> (2018)</a:t>
              </a:r>
              <a:endParaRPr lang="en-GB" sz="1400" dirty="0">
                <a:latin typeface="+mn-lt"/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8526" y="5522306"/>
              <a:ext cx="948344" cy="1262712"/>
            </a:xfrm>
            <a:prstGeom prst="rect">
              <a:avLst/>
            </a:prstGeom>
          </p:spPr>
        </p:pic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id="{0EF105F7-B82E-595E-3D9E-4DD03502E64C}"/>
              </a:ext>
            </a:extLst>
          </p:cNvPr>
          <p:cNvSpPr/>
          <p:nvPr/>
        </p:nvSpPr>
        <p:spPr>
          <a:xfrm>
            <a:off x="3976705" y="4926633"/>
            <a:ext cx="46882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Dystrybucja splątania na odległość 1200 km (~1para splątana/s)</a:t>
            </a:r>
            <a:br>
              <a:rPr lang="pl-PL" altLang="pl-PL" dirty="0"/>
            </a:br>
            <a:r>
              <a:rPr lang="pl-PL" altLang="pl-PL" sz="1400" dirty="0"/>
              <a:t>Science 356, 1140  (2017) </a:t>
            </a:r>
            <a:endParaRPr lang="en-GB" altLang="pl-PL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B1D472B-E95D-FEDF-3298-A7F9A206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803" y="5334325"/>
            <a:ext cx="1022985" cy="1262888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C6A75523-69CE-68B5-AE0C-02DB8A3F7F23}"/>
              </a:ext>
            </a:extLst>
          </p:cNvPr>
          <p:cNvSpPr/>
          <p:nvPr/>
        </p:nvSpPr>
        <p:spPr>
          <a:xfrm>
            <a:off x="3913290" y="5827016"/>
            <a:ext cx="5463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Kwantowy </a:t>
            </a:r>
            <a:r>
              <a:rPr lang="pl-PL" sz="2400" dirty="0" err="1"/>
              <a:t>internet</a:t>
            </a:r>
            <a:r>
              <a:rPr lang="pl-PL" sz="2400" dirty="0"/>
              <a:t>?</a:t>
            </a:r>
            <a:r>
              <a:rPr lang="pl-PL" sz="1600" dirty="0"/>
              <a:t> </a:t>
            </a:r>
          </a:p>
          <a:p>
            <a:r>
              <a:rPr lang="pl-PL" sz="1600" dirty="0"/>
              <a:t>Potrzeba zwiększyć zasięg, zmniejszyć straty. </a:t>
            </a:r>
          </a:p>
          <a:p>
            <a:r>
              <a:rPr lang="pl-PL" sz="1600" dirty="0"/>
              <a:t>Nadzieja: kwantowe </a:t>
            </a:r>
            <a:r>
              <a:rPr lang="pl-PL" sz="1600" dirty="0" err="1"/>
              <a:t>repeatery</a:t>
            </a:r>
            <a:r>
              <a:rPr lang="pl-PL" sz="1600" dirty="0"/>
              <a:t>.</a:t>
            </a:r>
            <a:endParaRPr lang="pl-PL" sz="2400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EAE78F5-6A49-7817-9C89-AE2F0CEC8510}"/>
              </a:ext>
            </a:extLst>
          </p:cNvPr>
          <p:cNvSpPr/>
          <p:nvPr/>
        </p:nvSpPr>
        <p:spPr>
          <a:xfrm>
            <a:off x="146868" y="632021"/>
            <a:ext cx="835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wymaga przesyłania pojedynczych fotonów, słabych impulsów na duże odległości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33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38" grpId="0"/>
      <p:bldP spid="8" grpId="0"/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/>
          <a:srcRect t="55819" b="268"/>
          <a:stretch/>
        </p:blipFill>
        <p:spPr>
          <a:xfrm>
            <a:off x="179511" y="4492202"/>
            <a:ext cx="2757495" cy="165618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70" y="4487702"/>
            <a:ext cx="2888082" cy="162454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06" y="4465854"/>
            <a:ext cx="2743992" cy="1646395"/>
          </a:xfrm>
          <a:prstGeom prst="rect">
            <a:avLst/>
          </a:prstGeom>
        </p:spPr>
      </p:pic>
      <p:sp>
        <p:nvSpPr>
          <p:cNvPr id="9" name="Prostokąt z rogami ściętymi z jednej strony 8"/>
          <p:cNvSpPr/>
          <p:nvPr/>
        </p:nvSpPr>
        <p:spPr>
          <a:xfrm>
            <a:off x="179512" y="404664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748" y="413792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Three </a:t>
            </a:r>
            <a:r>
              <a:rPr lang="pl-PL" sz="3600" dirty="0" err="1"/>
              <a:t>pillars</a:t>
            </a:r>
            <a:r>
              <a:rPr lang="pl-PL" sz="3600" dirty="0"/>
              <a:t> of quantum </a:t>
            </a:r>
            <a:r>
              <a:rPr lang="pl-PL" sz="3600" dirty="0" err="1"/>
              <a:t>technologies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79511" y="1700808"/>
            <a:ext cx="2520281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</a:t>
            </a:r>
            <a:r>
              <a:rPr lang="pl-PL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computing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87824" y="1700808"/>
            <a:ext cx="2952328" cy="259228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</a:t>
            </a:r>
            <a:r>
              <a:rPr lang="pl-PL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56176" y="1704950"/>
            <a:ext cx="2804222" cy="258814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</a:t>
            </a:r>
            <a:r>
              <a:rPr lang="pl-PL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metrology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7505" y="1565920"/>
            <a:ext cx="5871688" cy="458246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1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28" y="57150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64008" algn="l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dirty="0"/>
              <a:t>„</a:t>
            </a:r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Klasyczna”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intererometria</a:t>
            </a:r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 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3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3" name="Obraz 8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Obraz 8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Łącznik prosty 24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 rot="-2100000">
            <a:off x="5369649" y="2791565"/>
            <a:ext cx="84715" cy="8493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3" name="Grupa 39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a 4"/>
          <p:cNvGrpSpPr/>
          <p:nvPr/>
        </p:nvGrpSpPr>
        <p:grpSpPr>
          <a:xfrm>
            <a:off x="293344" y="3540286"/>
            <a:ext cx="4667002" cy="2728342"/>
            <a:chOff x="395536" y="3501008"/>
            <a:chExt cx="4667002" cy="2728342"/>
          </a:xfrm>
        </p:grpSpPr>
        <p:cxnSp>
          <p:nvCxnSpPr>
            <p:cNvPr id="39" name="Łącznik prosty ze strzałką 38"/>
            <p:cNvCxnSpPr/>
            <p:nvPr/>
          </p:nvCxnSpPr>
          <p:spPr>
            <a:xfrm rot="5400000">
              <a:off x="4861719" y="6028531"/>
              <a:ext cx="400050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a 35"/>
            <p:cNvGrpSpPr/>
            <p:nvPr/>
          </p:nvGrpSpPr>
          <p:grpSpPr>
            <a:xfrm>
              <a:off x="395536" y="3501008"/>
              <a:ext cx="3070892" cy="915345"/>
              <a:chOff x="395536" y="3501008"/>
              <a:chExt cx="3070892" cy="915345"/>
            </a:xfrm>
          </p:grpSpPr>
          <p:sp>
            <p:nvSpPr>
              <p:cNvPr id="43" name="pole tekstowe 42"/>
              <p:cNvSpPr txBox="1"/>
              <p:nvPr/>
            </p:nvSpPr>
            <p:spPr>
              <a:xfrm>
                <a:off x="395536" y="3501008"/>
                <a:ext cx="3024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dirty="0">
                    <a:solidFill>
                      <a:prstClr val="black"/>
                    </a:solidFill>
                  </a:rPr>
                  <a:t>Najlepszy estymator</a:t>
                </a:r>
                <a:endParaRPr lang="pl-PL" sz="200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pic>
            <p:nvPicPr>
              <p:cNvPr id="44" name="Obraz 43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467544" y="3933056"/>
                <a:ext cx="2998884" cy="48329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38" name="Obraz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6" y="1345918"/>
            <a:ext cx="1922968" cy="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az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45" y="3067050"/>
            <a:ext cx="156184" cy="2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az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13" y="2112850"/>
            <a:ext cx="151027" cy="2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7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740001" y="3429000"/>
            <a:ext cx="134304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12" name="Łącznik prosty 11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7" name="Łącznik prosty 16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9" name="Schemat blokowy: opóźnienie 18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2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2" name="Obraz 8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raz 8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Łącznik prosty 23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88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pole tekstowe 28"/>
          <p:cNvSpPr txBox="1"/>
          <p:nvPr/>
        </p:nvSpPr>
        <p:spPr>
          <a:xfrm>
            <a:off x="127000" y="4448291"/>
            <a:ext cx="36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prstClr val="black"/>
                </a:solidFill>
              </a:rPr>
              <a:t>Statystyka </a:t>
            </a:r>
            <a:r>
              <a:rPr lang="pl-PL" sz="2000" dirty="0" err="1">
                <a:solidFill>
                  <a:prstClr val="black"/>
                </a:solidFill>
              </a:rPr>
              <a:t>Poissonowska</a:t>
            </a:r>
            <a:endParaRPr lang="pl-PL" sz="20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47728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49950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49061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a 53"/>
          <p:cNvGrpSpPr/>
          <p:nvPr/>
        </p:nvGrpSpPr>
        <p:grpSpPr>
          <a:xfrm>
            <a:off x="973992" y="5381668"/>
            <a:ext cx="2581672" cy="801517"/>
            <a:chOff x="973992" y="5381668"/>
            <a:chExt cx="2581672" cy="801517"/>
          </a:xfrm>
        </p:grpSpPr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41189" y="5381668"/>
              <a:ext cx="1489523" cy="33337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pole tekstowe 35"/>
            <p:cNvSpPr txBox="1"/>
            <p:nvPr/>
          </p:nvSpPr>
          <p:spPr>
            <a:xfrm>
              <a:off x="973992" y="5783075"/>
              <a:ext cx="2581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prstClr val="black"/>
                  </a:solidFill>
                </a:rPr>
                <a:t>Szum śrutowy</a:t>
              </a:r>
              <a:endParaRPr lang="pl-PL" sz="2000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7" name="Prostokąt 36"/>
          <p:cNvSpPr/>
          <p:nvPr/>
        </p:nvSpPr>
        <p:spPr>
          <a:xfrm>
            <a:off x="4927600" y="3740150"/>
            <a:ext cx="311150" cy="24892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061221" y="4840155"/>
            <a:ext cx="1776457" cy="289190"/>
          </a:xfrm>
          <a:prstGeom prst="rect">
            <a:avLst/>
          </a:prstGeom>
          <a:noFill/>
          <a:ln/>
          <a:effectLst/>
        </p:spPr>
      </p:pic>
      <p:sp>
        <p:nvSpPr>
          <p:cNvPr id="46" name="pole tekstowe 45"/>
          <p:cNvSpPr txBox="1"/>
          <p:nvPr/>
        </p:nvSpPr>
        <p:spPr>
          <a:xfrm>
            <a:off x="395536" y="35010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prstClr val="black"/>
                </a:solidFill>
              </a:rPr>
              <a:t>Najlepszy estymator</a:t>
            </a:r>
            <a:endParaRPr lang="pl-PL" sz="2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67544" y="3933056"/>
            <a:ext cx="2998884" cy="483297"/>
          </a:xfrm>
          <a:prstGeom prst="rect">
            <a:avLst/>
          </a:prstGeom>
          <a:noFill/>
          <a:ln/>
          <a:effectLst/>
        </p:spPr>
      </p:pic>
      <p:sp>
        <p:nvSpPr>
          <p:cNvPr id="48" name="Tytuł 1"/>
          <p:cNvSpPr>
            <a:spLocks noGrp="1"/>
          </p:cNvSpPr>
          <p:nvPr>
            <p:ph type="title"/>
          </p:nvPr>
        </p:nvSpPr>
        <p:spPr>
          <a:xfrm>
            <a:off x="121128" y="57150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64008" algn="l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„Klasyczna” interferometria</a:t>
            </a:r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0" name="Obraz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6" y="1345918"/>
            <a:ext cx="1922968" cy="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39A0EE4-1AF4-CA7A-0DBC-4557740CC1D0}"/>
              </a:ext>
            </a:extLst>
          </p:cNvPr>
          <p:cNvSpPr/>
          <p:nvPr/>
        </p:nvSpPr>
        <p:spPr>
          <a:xfrm>
            <a:off x="2298180" y="3020435"/>
            <a:ext cx="5010124" cy="13087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9" name="Grupa 58"/>
          <p:cNvGrpSpPr/>
          <p:nvPr/>
        </p:nvGrpSpPr>
        <p:grpSpPr>
          <a:xfrm>
            <a:off x="2201984" y="2686050"/>
            <a:ext cx="4702840" cy="1904096"/>
            <a:chOff x="2201984" y="2686050"/>
            <a:chExt cx="4702840" cy="1904096"/>
          </a:xfrm>
          <a:noFill/>
        </p:grpSpPr>
        <p:grpSp>
          <p:nvGrpSpPr>
            <p:cNvPr id="58" name="Grupa 57"/>
            <p:cNvGrpSpPr/>
            <p:nvPr>
              <p:custDataLst>
                <p:tags r:id="rId6"/>
              </p:custDataLst>
            </p:nvPr>
          </p:nvGrpSpPr>
          <p:grpSpPr>
            <a:xfrm>
              <a:off x="2298180" y="2686050"/>
              <a:ext cx="4606644" cy="1904096"/>
              <a:chOff x="2298180" y="2686050"/>
              <a:chExt cx="4606644" cy="1904096"/>
            </a:xfrm>
            <a:grpFill/>
          </p:grpSpPr>
          <p:sp>
            <p:nvSpPr>
              <p:cNvPr id="26" name="Prostokąt 25"/>
              <p:cNvSpPr/>
              <p:nvPr/>
            </p:nvSpPr>
            <p:spPr>
              <a:xfrm>
                <a:off x="2298180" y="2686050"/>
                <a:ext cx="4606644" cy="1904096"/>
              </a:xfrm>
              <a:prstGeom prst="rect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Obraz 5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4990" y="3165664"/>
                <a:ext cx="1567480" cy="998783"/>
              </a:xfrm>
              <a:prstGeom prst="rect">
                <a:avLst/>
              </a:prstGeom>
              <a:grpFill/>
              <a:ln w="19050">
                <a:noFill/>
              </a:ln>
            </p:spPr>
          </p:pic>
        </p:grpSp>
        <p:sp>
          <p:nvSpPr>
            <p:cNvPr id="53" name="pole tekstowe 52"/>
            <p:cNvSpPr txBox="1"/>
            <p:nvPr/>
          </p:nvSpPr>
          <p:spPr>
            <a:xfrm>
              <a:off x="2201984" y="3148784"/>
              <a:ext cx="3024336" cy="10156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prstClr val="black"/>
                  </a:solidFill>
                </a:rPr>
                <a:t>Precyzja estymacji różnicy długości ramion</a:t>
              </a:r>
              <a:endParaRPr lang="pl-PL" sz="2000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1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44" y="25334"/>
            <a:ext cx="8229600" cy="1143000"/>
          </a:xfr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64008" algn="l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Stany ściśnięte światła</a:t>
            </a:r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4761" t="13616" r="4844" b="1650"/>
          <a:stretch>
            <a:fillRect/>
          </a:stretch>
        </p:blipFill>
        <p:spPr bwMode="auto">
          <a:xfrm>
            <a:off x="971600" y="1124744"/>
            <a:ext cx="6866665" cy="130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upa 45"/>
          <p:cNvGrpSpPr/>
          <p:nvPr/>
        </p:nvGrpSpPr>
        <p:grpSpPr>
          <a:xfrm>
            <a:off x="251520" y="2387906"/>
            <a:ext cx="2002471" cy="1482434"/>
            <a:chOff x="251520" y="2387906"/>
            <a:chExt cx="2002471" cy="1482434"/>
          </a:xfrm>
        </p:grpSpPr>
        <p:cxnSp>
          <p:nvCxnSpPr>
            <p:cNvPr id="31" name="Łącznik prosty ze strzałką 30"/>
            <p:cNvCxnSpPr/>
            <p:nvPr/>
          </p:nvCxnSpPr>
          <p:spPr>
            <a:xfrm>
              <a:off x="539552" y="314096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 flipV="1">
              <a:off x="1187624" y="2420888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1378294" y="2387906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704634" y="2924943"/>
              <a:ext cx="126492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971599" y="2420887"/>
              <a:ext cx="152400" cy="1783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Prostokąt 35"/>
            <p:cNvSpPr/>
            <p:nvPr/>
          </p:nvSpPr>
          <p:spPr>
            <a:xfrm>
              <a:off x="251520" y="3501008"/>
              <a:ext cx="20024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prstClr val="black"/>
                  </a:solidFill>
                </a:rPr>
                <a:t>Stan koherentny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2267744" y="2708920"/>
            <a:ext cx="6122466" cy="2077343"/>
            <a:chOff x="2267744" y="2708920"/>
            <a:chExt cx="6122466" cy="2077343"/>
          </a:xfrm>
        </p:grpSpPr>
        <p:cxnSp>
          <p:nvCxnSpPr>
            <p:cNvPr id="8" name="Łącznik prosty 7"/>
            <p:cNvCxnSpPr/>
            <p:nvPr/>
          </p:nvCxnSpPr>
          <p:spPr>
            <a:xfrm flipV="1">
              <a:off x="4827662" y="4581128"/>
              <a:ext cx="896466" cy="1399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4860032" y="2861816"/>
              <a:ext cx="800100" cy="57785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Łącznik prosty 9"/>
            <p:cNvCxnSpPr/>
            <p:nvPr/>
          </p:nvCxnSpPr>
          <p:spPr>
            <a:xfrm rot="10800000">
              <a:off x="3779912" y="386104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flipV="1">
              <a:off x="3754512" y="311809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V="1">
              <a:off x="2675012" y="386104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3405163" y="374039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cxnSp>
          <p:nvCxnSpPr>
            <p:cNvPr id="14" name="Łącznik prosty 13"/>
            <p:cNvCxnSpPr/>
            <p:nvPr/>
          </p:nvCxnSpPr>
          <p:spPr>
            <a:xfrm rot="10800000">
              <a:off x="6718920" y="385216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10800000">
              <a:off x="5652120" y="314096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48064" y="3005832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Łącznik prosty 16"/>
            <p:cNvCxnSpPr/>
            <p:nvPr/>
          </p:nvCxnSpPr>
          <p:spPr>
            <a:xfrm flipV="1">
              <a:off x="6693520" y="310921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5652120" y="385216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6344171" y="373151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Schemat blokowy: opóźnienie 19"/>
            <p:cNvSpPr/>
            <p:nvPr/>
          </p:nvSpPr>
          <p:spPr>
            <a:xfrm>
              <a:off x="7812360" y="2852936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Schemat blokowy: opóźnienie 20"/>
            <p:cNvSpPr/>
            <p:nvPr/>
          </p:nvSpPr>
          <p:spPr>
            <a:xfrm>
              <a:off x="7775341" y="4282678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7923516" y="3010835"/>
              <a:ext cx="278570" cy="1781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7902584" y="4402029"/>
              <a:ext cx="279963" cy="17899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4" name="Łącznik prosty 23"/>
            <p:cNvCxnSpPr/>
            <p:nvPr/>
          </p:nvCxnSpPr>
          <p:spPr>
            <a:xfrm>
              <a:off x="2627784" y="2924944"/>
              <a:ext cx="936104" cy="72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267744" y="2708920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299224" y="4437112"/>
              <a:ext cx="318624" cy="3491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pole tekstowe 54"/>
          <p:cNvSpPr txBox="1"/>
          <p:nvPr/>
        </p:nvSpPr>
        <p:spPr>
          <a:xfrm>
            <a:off x="2880583" y="5031465"/>
            <a:ext cx="54726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Lepsza czułość dzięki </a:t>
            </a:r>
            <a:r>
              <a:rPr lang="pl-PL" dirty="0" err="1">
                <a:solidFill>
                  <a:prstClr val="black"/>
                </a:solidFill>
              </a:rPr>
              <a:t>sub-Poissonowskim</a:t>
            </a:r>
            <a:r>
              <a:rPr lang="pl-PL" dirty="0">
                <a:solidFill>
                  <a:prstClr val="black"/>
                </a:solidFill>
              </a:rPr>
              <a:t> fluktuacjom  </a:t>
            </a:r>
            <a:r>
              <a:rPr lang="pl-PL" i="1" dirty="0">
                <a:solidFill>
                  <a:prstClr val="black"/>
                </a:solidFill>
              </a:rPr>
              <a:t>n</a:t>
            </a:r>
            <a:r>
              <a:rPr lang="pl-PL" baseline="-25000" dirty="0">
                <a:solidFill>
                  <a:prstClr val="black"/>
                </a:solidFill>
              </a:rPr>
              <a:t>1</a:t>
            </a:r>
            <a:r>
              <a:rPr lang="pl-PL" dirty="0">
                <a:solidFill>
                  <a:prstClr val="black"/>
                </a:solidFill>
              </a:rPr>
              <a:t>-</a:t>
            </a:r>
            <a:r>
              <a:rPr lang="pl-PL" i="1" dirty="0">
                <a:solidFill>
                  <a:prstClr val="black"/>
                </a:solidFill>
              </a:rPr>
              <a:t> n</a:t>
            </a:r>
            <a:r>
              <a:rPr lang="pl-PL" baseline="-25000" dirty="0">
                <a:solidFill>
                  <a:prstClr val="black"/>
                </a:solidFill>
              </a:rPr>
              <a:t>2</a:t>
            </a:r>
            <a:r>
              <a:rPr lang="pl-PL" dirty="0">
                <a:solidFill>
                  <a:prstClr val="black"/>
                </a:solidFill>
              </a:rPr>
              <a:t>!</a:t>
            </a:r>
            <a:endParaRPr lang="pl-PL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7" name="Grupa 46"/>
          <p:cNvGrpSpPr/>
          <p:nvPr/>
        </p:nvGrpSpPr>
        <p:grpSpPr>
          <a:xfrm>
            <a:off x="103290" y="4254069"/>
            <a:ext cx="2672277" cy="1630871"/>
            <a:chOff x="103290" y="4254069"/>
            <a:chExt cx="2672277" cy="1630871"/>
          </a:xfrm>
        </p:grpSpPr>
        <p:cxnSp>
          <p:nvCxnSpPr>
            <p:cNvPr id="25" name="Łącznik prosty ze strzałką 24"/>
            <p:cNvCxnSpPr/>
            <p:nvPr/>
          </p:nvCxnSpPr>
          <p:spPr>
            <a:xfrm>
              <a:off x="564906" y="4974150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 flipV="1">
              <a:off x="1212978" y="4254070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a 26"/>
            <p:cNvSpPr/>
            <p:nvPr/>
          </p:nvSpPr>
          <p:spPr>
            <a:xfrm>
              <a:off x="827584" y="4869160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729988" y="4758125"/>
              <a:ext cx="126492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996953" y="4254069"/>
              <a:ext cx="152400" cy="1783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Prostokąt 29"/>
            <p:cNvSpPr/>
            <p:nvPr/>
          </p:nvSpPr>
          <p:spPr>
            <a:xfrm>
              <a:off x="192809" y="5515608"/>
              <a:ext cx="2582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prstClr val="black"/>
                  </a:solidFill>
                </a:rPr>
                <a:t>Stan ściśniętej próżni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103290" y="4848898"/>
              <a:ext cx="445436" cy="22367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1" name="Łącznik prosty ze strzałką 70"/>
            <p:cNvCxnSpPr/>
            <p:nvPr/>
          </p:nvCxnSpPr>
          <p:spPr>
            <a:xfrm>
              <a:off x="683568" y="4797152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2880583" y="5880808"/>
            <a:ext cx="5820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Ściśnięcie może być rozumiane jako forma splątania pomiędzy fotonami</a:t>
            </a:r>
            <a:endParaRPr lang="pl-PL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9B440D16-17FB-EF2D-C511-A9767E67843B}"/>
              </a:ext>
            </a:extLst>
          </p:cNvPr>
          <p:cNvSpPr/>
          <p:nvPr/>
        </p:nvSpPr>
        <p:spPr>
          <a:xfrm>
            <a:off x="2483769" y="2995661"/>
            <a:ext cx="4722150" cy="1392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/>
          <p:cNvGrpSpPr/>
          <p:nvPr>
            <p:custDataLst>
              <p:tags r:id="rId1"/>
            </p:custDataLst>
          </p:nvPr>
        </p:nvGrpSpPr>
        <p:grpSpPr>
          <a:xfrm>
            <a:off x="2932805" y="2764984"/>
            <a:ext cx="4606644" cy="1904096"/>
            <a:chOff x="2298180" y="2686050"/>
            <a:chExt cx="4606644" cy="1904096"/>
          </a:xfrm>
        </p:grpSpPr>
        <p:pic>
          <p:nvPicPr>
            <p:cNvPr id="5" name="Obraz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993" y="3352003"/>
              <a:ext cx="778095" cy="600717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61" name="Prostokąt 60"/>
            <p:cNvSpPr/>
            <p:nvPr/>
          </p:nvSpPr>
          <p:spPr>
            <a:xfrm>
              <a:off x="2298180" y="2686050"/>
              <a:ext cx="4606644" cy="19040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2130390" y="3176141"/>
            <a:ext cx="430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prstClr val="black"/>
                </a:solidFill>
                <a:latin typeface="+mj-lt"/>
              </a:rPr>
              <a:t>W zasadzie możliwe jest uzyskanie tzw. skalowania Heisenberga</a:t>
            </a:r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5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1" grpId="0"/>
      <p:bldP spid="34" grpId="0" animBg="1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Stany ściśnięte w detektorach fal grawitacyjnych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1400" dirty="0" err="1"/>
              <a:t>Phys</a:t>
            </a:r>
            <a:r>
              <a:rPr lang="pl-PL" sz="1400" dirty="0"/>
              <a:t>. </a:t>
            </a:r>
            <a:r>
              <a:rPr lang="pl-PL" sz="1400" dirty="0" err="1"/>
              <a:t>Rev</a:t>
            </a:r>
            <a:r>
              <a:rPr lang="pl-PL" sz="1400" dirty="0"/>
              <a:t>. </a:t>
            </a:r>
            <a:r>
              <a:rPr lang="pl-PL" sz="1400" dirty="0" err="1"/>
              <a:t>Lett</a:t>
            </a:r>
            <a:r>
              <a:rPr lang="pl-PL" sz="1400" dirty="0"/>
              <a:t>. </a:t>
            </a:r>
            <a:r>
              <a:rPr lang="en-GB" sz="1400" dirty="0"/>
              <a:t>123, 231107 (2019) </a:t>
            </a:r>
            <a:br>
              <a:rPr lang="en-GB" dirty="0"/>
            </a:br>
            <a:endParaRPr lang="en-GB" dirty="0"/>
          </a:p>
        </p:txBody>
      </p:sp>
      <p:sp>
        <p:nvSpPr>
          <p:cNvPr id="10" name="Prostokąt 9"/>
          <p:cNvSpPr/>
          <p:nvPr/>
        </p:nvSpPr>
        <p:spPr>
          <a:xfrm>
            <a:off x="4753616" y="13632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VIRGO</a:t>
            </a:r>
            <a:endParaRPr lang="en-GB" dirty="0"/>
          </a:p>
        </p:txBody>
      </p:sp>
      <p:sp>
        <p:nvSpPr>
          <p:cNvPr id="11" name="Prostokąt 10"/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LIGO </a:t>
            </a:r>
            <a:endParaRPr lang="en-GB" dirty="0"/>
          </a:p>
        </p:txBody>
      </p:sp>
      <p:sp>
        <p:nvSpPr>
          <p:cNvPr id="12" name="Prostokąt 11"/>
          <p:cNvSpPr/>
          <p:nvPr/>
        </p:nvSpPr>
        <p:spPr>
          <a:xfrm>
            <a:off x="4581135" y="3291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solidFill>
                  <a:srgbClr val="231F20"/>
                </a:solidFill>
              </a:rPr>
              <a:t> </a:t>
            </a:r>
            <a:r>
              <a:rPr lang="pl-PL" sz="1400" dirty="0" err="1">
                <a:solidFill>
                  <a:srgbClr val="231F20"/>
                </a:solidFill>
              </a:rPr>
              <a:t>Phys</a:t>
            </a:r>
            <a:r>
              <a:rPr lang="pl-PL" sz="1400" dirty="0">
                <a:solidFill>
                  <a:srgbClr val="231F20"/>
                </a:solidFill>
              </a:rPr>
              <a:t>. </a:t>
            </a:r>
            <a:r>
              <a:rPr lang="pl-PL" sz="1400" dirty="0" err="1">
                <a:solidFill>
                  <a:srgbClr val="231F20"/>
                </a:solidFill>
              </a:rPr>
              <a:t>Rev</a:t>
            </a:r>
            <a:r>
              <a:rPr lang="pl-PL" sz="1400" dirty="0">
                <a:solidFill>
                  <a:srgbClr val="231F20"/>
                </a:solidFill>
              </a:rPr>
              <a:t>. </a:t>
            </a:r>
            <a:r>
              <a:rPr lang="pl-PL" sz="1400" dirty="0" err="1">
                <a:solidFill>
                  <a:srgbClr val="231F20"/>
                </a:solidFill>
              </a:rPr>
              <a:t>Lett</a:t>
            </a:r>
            <a:r>
              <a:rPr lang="pl-PL" sz="1400" dirty="0">
                <a:solidFill>
                  <a:srgbClr val="231F20"/>
                </a:solidFill>
              </a:rPr>
              <a:t>. </a:t>
            </a:r>
            <a:r>
              <a:rPr lang="en-GB" sz="1400" dirty="0">
                <a:solidFill>
                  <a:srgbClr val="231F20"/>
                </a:solidFill>
              </a:rPr>
              <a:t>123, 231108 (2019)</a:t>
            </a:r>
            <a:r>
              <a:rPr lang="en-GB" sz="1400" dirty="0"/>
              <a:t> </a:t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6" y="3709529"/>
            <a:ext cx="3887809" cy="228035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83568" y="6170074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/>
              <a:t>35% zmniejszenie szumu dzięki ściśnięciu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39468" y="6523464"/>
            <a:ext cx="86850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/>
              <a:t>~100 `kwantowych’ fotonów daje te samą poprawę co dodatkowe 10</a:t>
            </a:r>
            <a:r>
              <a:rPr lang="pl-PL" sz="1400" baseline="30000" dirty="0"/>
              <a:t>20   </a:t>
            </a:r>
            <a:r>
              <a:rPr lang="pl-PL" sz="1400" dirty="0"/>
              <a:t>fotonów „klasycznych”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577378" y="6193993"/>
            <a:ext cx="4265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>
                <a:solidFill>
                  <a:prstClr val="black"/>
                </a:solidFill>
              </a:rPr>
              <a:t>równoważne zwiększeniu mocy lasera o 85%!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3203848" y="47971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3A4655A-FA55-3E21-B1FC-28C036B7B098}"/>
              </a:ext>
            </a:extLst>
          </p:cNvPr>
          <p:cNvSpPr/>
          <p:nvPr/>
        </p:nvSpPr>
        <p:spPr>
          <a:xfrm>
            <a:off x="2008459" y="2261989"/>
            <a:ext cx="5457553" cy="14157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5" name="Grupa 24"/>
          <p:cNvGrpSpPr/>
          <p:nvPr/>
        </p:nvGrpSpPr>
        <p:grpSpPr>
          <a:xfrm>
            <a:off x="2432981" y="2544991"/>
            <a:ext cx="5622709" cy="1377550"/>
            <a:chOff x="1901619" y="2688804"/>
            <a:chExt cx="5622709" cy="1518816"/>
          </a:xfrm>
        </p:grpSpPr>
        <p:sp>
          <p:nvSpPr>
            <p:cNvPr id="23" name="Prostokąt 22"/>
            <p:cNvSpPr/>
            <p:nvPr/>
          </p:nvSpPr>
          <p:spPr>
            <a:xfrm>
              <a:off x="2298180" y="2924944"/>
              <a:ext cx="5226148" cy="12826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901619" y="2688804"/>
              <a:ext cx="4608511" cy="111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prstClr val="black"/>
                  </a:solidFill>
                  <a:latin typeface="+mj-lt"/>
                </a:rPr>
                <a:t>Zwiększenie spodziewanej liczby obserwacji fal grawitacyjnych o 50%!</a:t>
              </a:r>
              <a:endParaRPr lang="pl-PL" sz="2000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5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 animBg="1"/>
      <p:bldP spid="20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6367" y="260648"/>
            <a:ext cx="912444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Inne platformy dla metrologii kwantowej</a:t>
            </a:r>
            <a:endParaRPr lang="en-GB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CE1FA96-7E34-C180-79C0-2ACADE902191}"/>
              </a:ext>
            </a:extLst>
          </p:cNvPr>
          <p:cNvGrpSpPr/>
          <p:nvPr/>
        </p:nvGrpSpPr>
        <p:grpSpPr>
          <a:xfrm>
            <a:off x="51328" y="1700808"/>
            <a:ext cx="3923928" cy="2712497"/>
            <a:chOff x="179512" y="3212976"/>
            <a:chExt cx="3923928" cy="271249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20C7404-2AD9-7A5F-468A-64516C4FAEA6}"/>
                </a:ext>
              </a:extLst>
            </p:cNvPr>
            <p:cNvSpPr/>
            <p:nvPr/>
          </p:nvSpPr>
          <p:spPr>
            <a:xfrm>
              <a:off x="179512" y="4725144"/>
              <a:ext cx="3923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dirty="0"/>
            </a:p>
            <a:p>
              <a:pPr algn="ctr"/>
              <a:r>
                <a:rPr lang="pl-PL" dirty="0"/>
                <a:t>Akcelerometry/</a:t>
              </a:r>
              <a:r>
                <a:rPr lang="pl-PL" dirty="0" err="1"/>
                <a:t>grawitometry</a:t>
              </a:r>
              <a:r>
                <a:rPr lang="pl-PL" dirty="0"/>
                <a:t> oparte o interferencję atomową!</a:t>
              </a:r>
            </a:p>
            <a:p>
              <a:pPr algn="ctr"/>
              <a:endParaRPr lang="pl-PL" dirty="0"/>
            </a:p>
          </p:txBody>
        </p:sp>
        <p:pic>
          <p:nvPicPr>
            <p:cNvPr id="7" name="Picture 12" descr="Developing more accurate cold atom accelerometers">
              <a:extLst>
                <a:ext uri="{FF2B5EF4-FFF2-40B4-BE49-F238E27FC236}">
                  <a16:creationId xmlns:a16="http://schemas.microsoft.com/office/drawing/2014/main" id="{010A6A72-4600-9C49-8505-5B8AD6B8D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212976"/>
              <a:ext cx="2990330" cy="1656184"/>
            </a:xfrm>
            <a:prstGeom prst="rect">
              <a:avLst/>
            </a:prstGeom>
            <a:noFill/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4F9A75B-B94D-F4A7-DB32-3061BD13B1FD}"/>
              </a:ext>
            </a:extLst>
          </p:cNvPr>
          <p:cNvGrpSpPr/>
          <p:nvPr/>
        </p:nvGrpSpPr>
        <p:grpSpPr>
          <a:xfrm>
            <a:off x="3857747" y="1759747"/>
            <a:ext cx="5220072" cy="1992417"/>
            <a:chOff x="4220471" y="3212976"/>
            <a:chExt cx="5220072" cy="1992417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6C27733B-5F2F-40B7-7637-987FD3D4658F}"/>
                </a:ext>
              </a:extLst>
            </p:cNvPr>
            <p:cNvSpPr/>
            <p:nvPr/>
          </p:nvSpPr>
          <p:spPr>
            <a:xfrm>
              <a:off x="4220471" y="4005064"/>
              <a:ext cx="52200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dirty="0"/>
            </a:p>
            <a:p>
              <a:pPr algn="ctr"/>
              <a:endParaRPr lang="pl-PL" dirty="0"/>
            </a:p>
            <a:p>
              <a:r>
                <a:rPr lang="pl-PL" dirty="0"/>
                <a:t>Zegary atomowe na </a:t>
              </a:r>
            </a:p>
            <a:p>
              <a:r>
                <a:rPr lang="pl-PL" dirty="0"/>
                <a:t>pojedynczych atomach!</a:t>
              </a:r>
            </a:p>
          </p:txBody>
        </p:sp>
        <p:pic>
          <p:nvPicPr>
            <p:cNvPr id="19" name="Picture 14" descr="http://pm1.narvii.com/5784/907849ad7c731253360315c8d55143e65d6bcc61_hq.jpg">
              <a:extLst>
                <a:ext uri="{FF2B5EF4-FFF2-40B4-BE49-F238E27FC236}">
                  <a16:creationId xmlns:a16="http://schemas.microsoft.com/office/drawing/2014/main" id="{0E5812D3-6728-FEFD-F0E4-8CF5E62A7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212976"/>
              <a:ext cx="2648464" cy="1263309"/>
            </a:xfrm>
            <a:prstGeom prst="rect">
              <a:avLst/>
            </a:prstGeom>
            <a:noFill/>
          </p:spPr>
        </p:pic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CE972628-68E5-5CF1-7CA5-02B929FB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483" y="4074644"/>
            <a:ext cx="1872208" cy="137970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9CB094E-57CF-E9C6-8F0C-B4BDCB7CEC87}"/>
              </a:ext>
            </a:extLst>
          </p:cNvPr>
          <p:cNvSpPr txBox="1"/>
          <p:nvPr/>
        </p:nvSpPr>
        <p:spPr>
          <a:xfrm>
            <a:off x="2102217" y="5430624"/>
            <a:ext cx="298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sz="1800" dirty="0"/>
              <a:t>Magnetometry wykorzystujące spinowe stany ściśnięte</a:t>
            </a:r>
            <a:endParaRPr lang="en-GB" sz="1800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A4882437-DE83-2974-0250-CB1307122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4" y="1724948"/>
            <a:ext cx="1917628" cy="1418015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7220228-0477-9364-1606-C9C7052158B7}"/>
              </a:ext>
            </a:extLst>
          </p:cNvPr>
          <p:cNvSpPr txBox="1"/>
          <p:nvPr/>
        </p:nvSpPr>
        <p:spPr>
          <a:xfrm>
            <a:off x="6948264" y="3105833"/>
            <a:ext cx="226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 na sieciach optycznych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CFD60C06-04F3-37D6-77AC-1565581CC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07" y="4304107"/>
            <a:ext cx="1584176" cy="1482976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2590E75-02B0-CFC5-6551-19ABA04C4832}"/>
              </a:ext>
            </a:extLst>
          </p:cNvPr>
          <p:cNvSpPr txBox="1"/>
          <p:nvPr/>
        </p:nvSpPr>
        <p:spPr>
          <a:xfrm>
            <a:off x="5541845" y="5899246"/>
            <a:ext cx="3275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Sensory oparte o centra NV</a:t>
            </a:r>
          </a:p>
          <a:p>
            <a:pPr algn="ctr"/>
            <a:r>
              <a:rPr lang="pl-PL" dirty="0"/>
              <a:t>(</a:t>
            </a:r>
            <a:r>
              <a:rPr lang="pl-PL" dirty="0" err="1"/>
              <a:t>nano</a:t>
            </a:r>
            <a:r>
              <a:rPr lang="pl-PL" dirty="0"/>
              <a:t> NMR)</a:t>
            </a:r>
          </a:p>
        </p:txBody>
      </p:sp>
    </p:spTree>
    <p:extLst>
      <p:ext uri="{BB962C8B-B14F-4D97-AF65-F5344CB8AC3E}">
        <p14:creationId xmlns:p14="http://schemas.microsoft.com/office/powerpoint/2010/main" val="14086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11463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Technologie Kwantowe AD 2023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pic>
        <p:nvPicPr>
          <p:cNvPr id="17" name="Obraz 16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2568258C-8FE4-A383-FE11-79139D258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62097"/>
            <a:ext cx="1052435" cy="98072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45FA992E-916C-015A-A459-81B57E6FA2B6}"/>
              </a:ext>
            </a:extLst>
          </p:cNvPr>
          <p:cNvSpPr/>
          <p:nvPr/>
        </p:nvSpPr>
        <p:spPr>
          <a:xfrm>
            <a:off x="4152570" y="4796539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E7295CD-7271-E201-79C7-BE06B88D7A0C}"/>
              </a:ext>
            </a:extLst>
          </p:cNvPr>
          <p:cNvSpPr/>
          <p:nvPr/>
        </p:nvSpPr>
        <p:spPr>
          <a:xfrm>
            <a:off x="857456" y="4750373"/>
            <a:ext cx="835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</a:t>
            </a:r>
          </a:p>
        </p:txBody>
      </p:sp>
      <p:pic>
        <p:nvPicPr>
          <p:cNvPr id="23" name="Obraz 22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C206144F-8225-821D-B05C-A41828CF0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71" y="4792976"/>
            <a:ext cx="818101" cy="762360"/>
          </a:xfrm>
          <a:prstGeom prst="rect">
            <a:avLst/>
          </a:prstGeom>
        </p:spPr>
      </p:pic>
      <p:pic>
        <p:nvPicPr>
          <p:cNvPr id="24" name="Obraz 23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F5E7E590-B63D-B682-E845-D75DE264A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05" y="5002094"/>
            <a:ext cx="570713" cy="5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rogami ściętymi z jednej strony 8"/>
          <p:cNvSpPr/>
          <p:nvPr/>
        </p:nvSpPr>
        <p:spPr>
          <a:xfrm>
            <a:off x="185582" y="114632"/>
            <a:ext cx="8780886" cy="115212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818" y="123760"/>
            <a:ext cx="894765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Technologie Kwantowe AD 2023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185582" y="1410776"/>
            <a:ext cx="2520281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Obliczenia kwantowe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93894" y="1410776"/>
            <a:ext cx="2952328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Komunikacja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62246" y="1414918"/>
            <a:ext cx="2804222" cy="15080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Metrologia kwantowa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17918"/>
          <a:stretch/>
        </p:blipFill>
        <p:spPr>
          <a:xfrm>
            <a:off x="2997910" y="3090808"/>
            <a:ext cx="2888082" cy="1332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0"/>
          <a:stretch/>
        </p:blipFill>
        <p:spPr>
          <a:xfrm>
            <a:off x="6162246" y="3068960"/>
            <a:ext cx="2743992" cy="1368000"/>
          </a:xfrm>
          <a:prstGeom prst="rect">
            <a:avLst/>
          </a:prstGeom>
        </p:spPr>
      </p:pic>
      <p:pic>
        <p:nvPicPr>
          <p:cNvPr id="14" name="Obraz 13" descr="Obraz zawierający tekst, zrzut ekranu, computer, czarne i białe&#10;&#10;Opis wygenerowany automatycznie">
            <a:extLst>
              <a:ext uri="{FF2B5EF4-FFF2-40B4-BE49-F238E27FC236}">
                <a16:creationId xmlns:a16="http://schemas.microsoft.com/office/drawing/2014/main" id="{4064A3BD-1066-BFA2-4B0F-B08906BA3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" y="3047929"/>
            <a:ext cx="2469659" cy="1389183"/>
          </a:xfrm>
          <a:prstGeom prst="rect">
            <a:avLst/>
          </a:prstGeom>
        </p:spPr>
      </p:pic>
      <p:pic>
        <p:nvPicPr>
          <p:cNvPr id="2" name="Picture 4" descr="http://www.deviantart.com/download/163302750/Schrodinger__s_Cat_by_Draguunthor.png">
            <a:extLst>
              <a:ext uri="{FF2B5EF4-FFF2-40B4-BE49-F238E27FC236}">
                <a16:creationId xmlns:a16="http://schemas.microsoft.com/office/drawing/2014/main" id="{C35B3303-1B6A-EF94-CD6D-D3B6E4F2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4" b="7428"/>
          <a:stretch>
            <a:fillRect/>
          </a:stretch>
        </p:blipFill>
        <p:spPr bwMode="auto">
          <a:xfrm>
            <a:off x="1519825" y="4183945"/>
            <a:ext cx="2498034" cy="2442429"/>
          </a:xfrm>
          <a:prstGeom prst="rect">
            <a:avLst/>
          </a:prstGeom>
          <a:noFill/>
        </p:spPr>
      </p:pic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365772AF-2387-46A3-0A82-9D98713F9AD1}"/>
              </a:ext>
            </a:extLst>
          </p:cNvPr>
          <p:cNvSpPr/>
          <p:nvPr/>
        </p:nvSpPr>
        <p:spPr>
          <a:xfrm>
            <a:off x="3739024" y="3995506"/>
            <a:ext cx="3253409" cy="1278465"/>
          </a:xfrm>
          <a:prstGeom prst="wedgeEllipseCallout">
            <a:avLst>
              <a:gd name="adj1" fmla="val -60612"/>
              <a:gd name="adj2" fmla="val 71573"/>
            </a:avLst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B03F67D9-3401-457D-9113-3A45CD775037}"/>
              </a:ext>
            </a:extLst>
          </p:cNvPr>
          <p:cNvSpPr txBox="1">
            <a:spLocks/>
          </p:cNvSpPr>
          <p:nvPr/>
        </p:nvSpPr>
        <p:spPr>
          <a:xfrm>
            <a:off x="1340239" y="4359843"/>
            <a:ext cx="7920881" cy="720731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4800" dirty="0"/>
              <a:t>Dziękuje!</a:t>
            </a:r>
          </a:p>
          <a:p>
            <a:pPr algn="ctr"/>
            <a:r>
              <a:rPr lang="pl-PL" sz="4800" dirty="0"/>
              <a:t>… i nie dziękuję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3155D90-A250-81D0-E778-0C14A46F0F67}"/>
              </a:ext>
            </a:extLst>
          </p:cNvPr>
          <p:cNvSpPr/>
          <p:nvPr/>
        </p:nvSpPr>
        <p:spPr>
          <a:xfrm>
            <a:off x="3717514" y="6569664"/>
            <a:ext cx="5426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/>
              <a:t>Rafał Demkowicz-Dobrzański, Wydział Fizyki, Uniwersytet Warszawski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85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5C96869-2D8F-8B7E-66FF-D9F3F4CB57FE}"/>
              </a:ext>
            </a:extLst>
          </p:cNvPr>
          <p:cNvSpPr/>
          <p:nvPr/>
        </p:nvSpPr>
        <p:spPr>
          <a:xfrm>
            <a:off x="421085" y="990747"/>
            <a:ext cx="8558729" cy="2365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FD15171-FE44-33DF-72A8-9BCED262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8" y="31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Zasada superpozycji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EDC193B-2E45-0823-E9EC-3F9BC2A84983}"/>
              </a:ext>
            </a:extLst>
          </p:cNvPr>
          <p:cNvGrpSpPr/>
          <p:nvPr/>
        </p:nvGrpSpPr>
        <p:grpSpPr>
          <a:xfrm>
            <a:off x="772866" y="1101914"/>
            <a:ext cx="7859216" cy="2104974"/>
            <a:chOff x="772866" y="1101914"/>
            <a:chExt cx="7859216" cy="2104974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2BAFA043-CC4E-4BF6-2668-124395A98FB6}"/>
                </a:ext>
              </a:extLst>
            </p:cNvPr>
            <p:cNvSpPr/>
            <p:nvPr/>
          </p:nvSpPr>
          <p:spPr>
            <a:xfrm>
              <a:off x="4295198" y="2632534"/>
              <a:ext cx="496666" cy="5743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 descr="\documentclass{article}\pagestyle{empty}&#10;\usepackage{polski}&#10;\usepackage[utf8]{inputenc}&#10;\begin{document}&#10;%\pagecolor{blue}&#10;%\color{blue}&#10;&#10;$a|A\rangle + b |B \rangle$&#10;&#10;\end{document}&#10;" title="IguanaTex Bitmap Display">
              <a:extLst>
                <a:ext uri="{FF2B5EF4-FFF2-40B4-BE49-F238E27FC236}">
                  <a16:creationId xmlns:a16="http://schemas.microsoft.com/office/drawing/2014/main" id="{58806ABE-74F6-9231-BB55-24C03085127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318" y="2694468"/>
              <a:ext cx="2306345" cy="4323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\documentclass{article}\pagestyle{empty}&#10;\usepackage{polski}&#10;\usepackage[utf8]{inputenc}&#10;\begin{document}&#10;%\pagecolor{blue}&#10;%\color{blue}&#10;&#10;$|A\rangle$, $|B \rangle$&#10;&#10;\end{document}&#10;" title="IguanaTex Bitmap Display">
              <a:extLst>
                <a:ext uri="{FF2B5EF4-FFF2-40B4-BE49-F238E27FC236}">
                  <a16:creationId xmlns:a16="http://schemas.microsoft.com/office/drawing/2014/main" id="{44EC50CC-2912-E373-856F-44024229EE1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60" y="1700007"/>
              <a:ext cx="1279330" cy="3598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69F1580-9573-A763-DC99-8C03900F57BA}"/>
                </a:ext>
              </a:extLst>
            </p:cNvPr>
            <p:cNvSpPr txBox="1"/>
            <p:nvPr/>
          </p:nvSpPr>
          <p:spPr>
            <a:xfrm>
              <a:off x="772866" y="1101914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Jeśli układ fizyczny może znajdować się w stanach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615FB168-ACBB-2BF9-5BE7-19724BEE3CFE}"/>
                </a:ext>
              </a:extLst>
            </p:cNvPr>
            <p:cNvSpPr txBox="1"/>
            <p:nvPr/>
          </p:nvSpPr>
          <p:spPr>
            <a:xfrm>
              <a:off x="772866" y="2154093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To może również znajdować się w stanie</a:t>
              </a:r>
            </a:p>
          </p:txBody>
        </p:sp>
      </p:grpSp>
      <p:pic>
        <p:nvPicPr>
          <p:cNvPr id="41" name="Obraz 40" descr="`Obraz zawierający kości do gry">
            <a:extLst>
              <a:ext uri="{FF2B5EF4-FFF2-40B4-BE49-F238E27FC236}">
                <a16:creationId xmlns:a16="http://schemas.microsoft.com/office/drawing/2014/main" id="{78E215DF-84EF-2EBA-B81F-B5F8D717C4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t="45744" r="34979" b="9383"/>
          <a:stretch/>
        </p:blipFill>
        <p:spPr>
          <a:xfrm>
            <a:off x="7508377" y="4545669"/>
            <a:ext cx="666235" cy="629497"/>
          </a:xfrm>
          <a:prstGeom prst="rect">
            <a:avLst/>
          </a:prstGeom>
        </p:spPr>
      </p:pic>
      <p:pic>
        <p:nvPicPr>
          <p:cNvPr id="4" name="Obraz 3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1AB8D61B-EDB4-E1A8-965B-A1F6562632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>
            <a:off x="715742" y="3797595"/>
            <a:ext cx="1260000" cy="1404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0CF1CD-BC41-5CA9-6291-0B1BC957011F}"/>
              </a:ext>
            </a:extLst>
          </p:cNvPr>
          <p:cNvSpPr/>
          <p:nvPr/>
        </p:nvSpPr>
        <p:spPr>
          <a:xfrm>
            <a:off x="9494833" y="3363310"/>
            <a:ext cx="45719" cy="65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77DA5787-8598-5254-A893-F7992077F0F1}"/>
              </a:ext>
            </a:extLst>
          </p:cNvPr>
          <p:cNvGrpSpPr/>
          <p:nvPr/>
        </p:nvGrpSpPr>
        <p:grpSpPr>
          <a:xfrm>
            <a:off x="3050225" y="3796134"/>
            <a:ext cx="6793767" cy="1433049"/>
            <a:chOff x="3050225" y="3796134"/>
            <a:chExt cx="6793767" cy="1433049"/>
          </a:xfrm>
        </p:grpSpPr>
        <p:pic>
          <p:nvPicPr>
            <p:cNvPr id="40" name="Obraz 39" descr="`Obraz zawierający kości do gry">
              <a:extLst>
                <a:ext uri="{FF2B5EF4-FFF2-40B4-BE49-F238E27FC236}">
                  <a16:creationId xmlns:a16="http://schemas.microsoft.com/office/drawing/2014/main" id="{27ECB73B-EB0A-6687-DD29-ECD51408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9" t="-114" r="32713" b="53959"/>
            <a:stretch/>
          </p:blipFill>
          <p:spPr>
            <a:xfrm>
              <a:off x="3329986" y="4524939"/>
              <a:ext cx="774225" cy="647481"/>
            </a:xfrm>
            <a:prstGeom prst="rect">
              <a:avLst/>
            </a:prstGeom>
          </p:spPr>
        </p:pic>
        <p:pic>
          <p:nvPicPr>
            <p:cNvPr id="39" name="Obraz 38" descr="`Obraz zawierający kości do gry">
              <a:extLst>
                <a:ext uri="{FF2B5EF4-FFF2-40B4-BE49-F238E27FC236}">
                  <a16:creationId xmlns:a16="http://schemas.microsoft.com/office/drawing/2014/main" id="{68E2BD8B-9FA0-9BA3-1233-496D63254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t="-114" r="-1579" b="57806"/>
            <a:stretch/>
          </p:blipFill>
          <p:spPr>
            <a:xfrm>
              <a:off x="5091942" y="4545669"/>
              <a:ext cx="702246" cy="593514"/>
            </a:xfrm>
            <a:prstGeom prst="rect">
              <a:avLst/>
            </a:prstGeom>
          </p:spPr>
        </p:pic>
        <p:pic>
          <p:nvPicPr>
            <p:cNvPr id="45" name="Obraz 44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D208F3A3-E1F1-3993-C86B-C559CDD29E9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318" y="4492368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Obraz 11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1EBFF180-C675-F6B7-929A-3187950B731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055" y="4516561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\documentclass{article}\pagestyle{empty}&#10;\usepackage{polski}&#10;\usepackage[utf8]{inputenc}&#10;\begin{document}&#10;%\pagecolor{blue}&#10;%\color{blue}&#10;&#10;$+$&#10;&#10;\end{document}&#10;" title="IguanaTex Bitmap Display">
              <a:extLst>
                <a:ext uri="{FF2B5EF4-FFF2-40B4-BE49-F238E27FC236}">
                  <a16:creationId xmlns:a16="http://schemas.microsoft.com/office/drawing/2014/main" id="{6C2DD86D-9BCB-B7FA-6EBF-7CCCA40385F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105" y="4684605"/>
              <a:ext cx="294683" cy="3051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79BDF47C-DB1F-4915-193C-2E1FCC164FCF}"/>
                </a:ext>
              </a:extLst>
            </p:cNvPr>
            <p:cNvSpPr txBox="1"/>
            <p:nvPr/>
          </p:nvSpPr>
          <p:spPr>
            <a:xfrm>
              <a:off x="3050225" y="3796134"/>
              <a:ext cx="6793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Czym fizycznie jest? 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0322999C-AFE6-CA47-E90A-1E3146909B02}"/>
              </a:ext>
            </a:extLst>
          </p:cNvPr>
          <p:cNvGrpSpPr/>
          <p:nvPr/>
        </p:nvGrpSpPr>
        <p:grpSpPr>
          <a:xfrm>
            <a:off x="6672499" y="4492368"/>
            <a:ext cx="1671755" cy="712622"/>
            <a:chOff x="6447109" y="4524939"/>
            <a:chExt cx="1651445" cy="712622"/>
          </a:xfrm>
        </p:grpSpPr>
        <p:pic>
          <p:nvPicPr>
            <p:cNvPr id="16" name="Obraz 15" descr="\documentclass{article}\pagestyle{empty}&#10;\usepackage{polski}&#10;\usepackage[utf8]{inputenc}&#10;\begin{document}&#10;%\pagecolor{blue}&#10;%\color{blue}&#10;&#10;$|\phantom{A}\rangle$&#10;&#10;\end{document}&#10;" title="IguanaTex Bitmap Display">
              <a:extLst>
                <a:ext uri="{FF2B5EF4-FFF2-40B4-BE49-F238E27FC236}">
                  <a16:creationId xmlns:a16="http://schemas.microsoft.com/office/drawing/2014/main" id="{8BB9E827-4AC9-133D-DB11-17BBD012D3F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754" y="4524939"/>
              <a:ext cx="826800" cy="7126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Obraz 19" descr="\documentclass{article}\pagestyle{empty}&#10;\usepackage{polski}&#10;\usepackage[utf8]{inputenc}&#10;\begin{document}&#10;%\pagecolor{blue}&#10;%\color{blue}&#10;&#10;$\neq$&#10;&#10;\end{document}&#10;" title="IguanaTex Bitmap Display">
              <a:extLst>
                <a:ext uri="{FF2B5EF4-FFF2-40B4-BE49-F238E27FC236}">
                  <a16:creationId xmlns:a16="http://schemas.microsoft.com/office/drawing/2014/main" id="{B4E1DF74-8845-D15F-B8D6-4F71E46A420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109" y="4720275"/>
              <a:ext cx="295534" cy="427405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8267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diagram, linia, Wykres&#10;&#10;Opis wygenerowany automatycznie">
            <a:extLst>
              <a:ext uri="{FF2B5EF4-FFF2-40B4-BE49-F238E27FC236}">
                <a16:creationId xmlns:a16="http://schemas.microsoft.com/office/drawing/2014/main" id="{BBBAEA10-2A51-B49E-E94E-539FC7ED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9" r="13385" b="-1597"/>
          <a:stretch/>
        </p:blipFill>
        <p:spPr>
          <a:xfrm>
            <a:off x="467544" y="1179000"/>
            <a:ext cx="7920000" cy="4500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2AE18C8-780C-141A-E46A-6B005C26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000"/>
            <a:ext cx="9366417" cy="1143000"/>
          </a:xfrm>
        </p:spPr>
        <p:txBody>
          <a:bodyPr>
            <a:normAutofit/>
          </a:bodyPr>
          <a:lstStyle/>
          <a:p>
            <a:r>
              <a:rPr lang="pl-PL" sz="3200" dirty="0"/>
              <a:t>Technologie kwantowe na krzywej </a:t>
            </a:r>
            <a:r>
              <a:rPr lang="pl-PL" sz="3200" dirty="0" err="1"/>
              <a:t>hype’u</a:t>
            </a:r>
            <a:endParaRPr lang="pl-PL" sz="3200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BC6A197-5AB5-196D-6BD2-E588F3776B7A}"/>
              </a:ext>
            </a:extLst>
          </p:cNvPr>
          <p:cNvSpPr/>
          <p:nvPr/>
        </p:nvSpPr>
        <p:spPr>
          <a:xfrm>
            <a:off x="3626950" y="2458635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E314D17-B88C-A4FA-94AE-85254F42866A}"/>
              </a:ext>
            </a:extLst>
          </p:cNvPr>
          <p:cNvSpPr txBox="1"/>
          <p:nvPr/>
        </p:nvSpPr>
        <p:spPr>
          <a:xfrm>
            <a:off x="6444208" y="6443706"/>
            <a:ext cx="461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Cylk</a:t>
            </a:r>
            <a:r>
              <a:rPr lang="pl-PL" dirty="0"/>
              <a:t> </a:t>
            </a:r>
            <a:r>
              <a:rPr lang="pl-PL" dirty="0" err="1"/>
              <a:t>hype’u</a:t>
            </a:r>
            <a:r>
              <a:rPr lang="pl-PL" dirty="0"/>
              <a:t> Gartnera </a:t>
            </a:r>
          </a:p>
        </p:txBody>
      </p:sp>
    </p:spTree>
    <p:extLst>
      <p:ext uri="{BB962C8B-B14F-4D97-AF65-F5344CB8AC3E}">
        <p14:creationId xmlns:p14="http://schemas.microsoft.com/office/powerpoint/2010/main" val="13849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-11458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Inwestycje kwantowe</a:t>
            </a:r>
            <a:endParaRPr lang="en-GB" dirty="0"/>
          </a:p>
        </p:txBody>
      </p:sp>
      <p:grpSp>
        <p:nvGrpSpPr>
          <p:cNvPr id="6" name="Grupa 5"/>
          <p:cNvGrpSpPr/>
          <p:nvPr/>
        </p:nvGrpSpPr>
        <p:grpSpPr>
          <a:xfrm>
            <a:off x="368846" y="761253"/>
            <a:ext cx="8221384" cy="1823631"/>
            <a:chOff x="368846" y="761253"/>
            <a:chExt cx="8221384" cy="1823631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46" y="851997"/>
              <a:ext cx="1224136" cy="1732887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677463" y="761253"/>
              <a:ext cx="69127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latin typeface="+mj-lt"/>
                  <a:cs typeface="Arial" panose="020B0604020202020204" pitchFamily="34" charset="0"/>
                </a:rPr>
                <a:t>Program UE Quantum </a:t>
              </a:r>
              <a:r>
                <a:rPr lang="pl-PL" dirty="0" err="1">
                  <a:latin typeface="+mj-lt"/>
                  <a:cs typeface="Arial" panose="020B0604020202020204" pitchFamily="34" charset="0"/>
                </a:rPr>
                <a:t>Flagship</a:t>
              </a:r>
              <a:r>
                <a:rPr lang="pl-PL" dirty="0">
                  <a:latin typeface="+mj-lt"/>
                  <a:cs typeface="Arial" panose="020B0604020202020204" pitchFamily="34" charset="0"/>
                </a:rPr>
                <a:t> (2018): </a:t>
              </a:r>
              <a:r>
                <a:rPr lang="pl-PL" b="1" dirty="0">
                  <a:latin typeface="+mj-lt"/>
                  <a:cs typeface="Arial" panose="020B0604020202020204" pitchFamily="34" charset="0"/>
                </a:rPr>
                <a:t>€ 1 mld</a:t>
              </a:r>
              <a:endParaRPr lang="pl-PL" dirty="0">
                <a:latin typeface="+mj-lt"/>
                <a:cs typeface="Arial" panose="020B0604020202020204" pitchFamily="34" charset="0"/>
              </a:endParaRPr>
            </a:p>
            <a:p>
              <a:endParaRPr lang="pl-PL" dirty="0">
                <a:latin typeface="RijksoverheidSerif-Regular"/>
              </a:endParaRP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1577931" y="3449343"/>
            <a:ext cx="6538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Chiny (2020) </a:t>
            </a:r>
            <a:r>
              <a:rPr lang="pl-PL" b="1" dirty="0"/>
              <a:t>$10 mld</a:t>
            </a:r>
            <a:endParaRPr lang="en-GB" b="1" dirty="0"/>
          </a:p>
        </p:txBody>
      </p:sp>
      <p:sp>
        <p:nvSpPr>
          <p:cNvPr id="18" name="Prostokąt 17"/>
          <p:cNvSpPr/>
          <p:nvPr/>
        </p:nvSpPr>
        <p:spPr>
          <a:xfrm>
            <a:off x="1592982" y="4476148"/>
            <a:ext cx="755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Inwestycje największych korporacji (~ $</a:t>
            </a:r>
            <a:r>
              <a:rPr lang="pl-PL" b="1" dirty="0"/>
              <a:t>2 mld</a:t>
            </a:r>
            <a:r>
              <a:rPr lang="pl-PL" dirty="0"/>
              <a:t>/rocznie): Google, IBM, Intel, Amazon, Microsoft, Toshiba, NTT, </a:t>
            </a:r>
            <a:r>
              <a:rPr lang="pl-PL" dirty="0" err="1"/>
              <a:t>Huawei</a:t>
            </a:r>
            <a:r>
              <a:rPr lang="pl-PL" dirty="0"/>
              <a:t>…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1586239" y="2956803"/>
            <a:ext cx="6750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Stany Zjednoczone (2018) </a:t>
            </a:r>
            <a:r>
              <a:rPr lang="pl-PL" b="1" dirty="0">
                <a:solidFill>
                  <a:prstClr val="black"/>
                </a:solidFill>
              </a:rPr>
              <a:t>$1.2 mld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88768" y="1058716"/>
            <a:ext cx="7025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długoterminowe cele (&gt;10 lat)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Internet kwantowy łączący najważniejsze miasta w Europie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Uniwersalny komputer kwantowy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Kwantowe sensory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integrowalne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urządzeniami przenośnymi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86239" y="3930683"/>
            <a:ext cx="659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Indie  (2023) </a:t>
            </a:r>
            <a:r>
              <a:rPr lang="fr-FR" dirty="0"/>
              <a:t> </a:t>
            </a:r>
            <a:r>
              <a:rPr lang="pl-PL" b="1" dirty="0">
                <a:solidFill>
                  <a:prstClr val="black"/>
                </a:solidFill>
              </a:rPr>
              <a:t>$1mld  </a:t>
            </a:r>
            <a:endParaRPr lang="en-GB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CE4ABB8-46F4-206F-2C4D-1CCC82266DB5}"/>
              </a:ext>
            </a:extLst>
          </p:cNvPr>
          <p:cNvSpPr txBox="1"/>
          <p:nvPr/>
        </p:nvSpPr>
        <p:spPr>
          <a:xfrm flipH="1">
            <a:off x="1788769" y="2280598"/>
            <a:ext cx="702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+ Programy krajowe Wielka Brytania, Francja, Holandia, Niemcy (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€ 5 mld)</a:t>
            </a:r>
            <a:r>
              <a:rPr lang="pl-PL" dirty="0"/>
              <a:t> 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3D73F44E-4DB0-D1B9-0EB2-37FA2368572B}"/>
              </a:ext>
            </a:extLst>
          </p:cNvPr>
          <p:cNvSpPr/>
          <p:nvPr/>
        </p:nvSpPr>
        <p:spPr>
          <a:xfrm>
            <a:off x="1577931" y="5183228"/>
            <a:ext cx="7551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Polska finansowanie w ramach projektów UE, FNP, NCN,</a:t>
            </a:r>
            <a:endParaRPr lang="en-GB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0F1C956-D465-DB2F-C342-13C9301CA673}"/>
              </a:ext>
            </a:extLst>
          </p:cNvPr>
          <p:cNvSpPr/>
          <p:nvPr/>
        </p:nvSpPr>
        <p:spPr>
          <a:xfrm>
            <a:off x="772081" y="5542361"/>
            <a:ext cx="80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   (międzynarodowe agendy badawcze FNP: Gdańsk, Warszawa)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1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4" grpId="0"/>
      <p:bldP spid="7" grpId="0"/>
      <p:bldP spid="22" grpId="0"/>
      <p:bldP spid="2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5C96869-2D8F-8B7E-66FF-D9F3F4CB57FE}"/>
              </a:ext>
            </a:extLst>
          </p:cNvPr>
          <p:cNvSpPr/>
          <p:nvPr/>
        </p:nvSpPr>
        <p:spPr>
          <a:xfrm>
            <a:off x="421085" y="990747"/>
            <a:ext cx="8558729" cy="2365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 descr="`Obraz zawierający kości do gry">
            <a:extLst>
              <a:ext uri="{FF2B5EF4-FFF2-40B4-BE49-F238E27FC236}">
                <a16:creationId xmlns:a16="http://schemas.microsoft.com/office/drawing/2014/main" id="{27ECB73B-EB0A-6687-DD29-ECD51408D0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3329986" y="4524939"/>
            <a:ext cx="774225" cy="647481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3FD15171-FE44-33DF-72A8-9BCED262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8" y="31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Zasada superpozycji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EDC193B-2E45-0823-E9EC-3F9BC2A84983}"/>
              </a:ext>
            </a:extLst>
          </p:cNvPr>
          <p:cNvGrpSpPr/>
          <p:nvPr/>
        </p:nvGrpSpPr>
        <p:grpSpPr>
          <a:xfrm>
            <a:off x="772866" y="1101914"/>
            <a:ext cx="7859216" cy="2104974"/>
            <a:chOff x="772866" y="1101914"/>
            <a:chExt cx="7859216" cy="2104974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2BAFA043-CC4E-4BF6-2668-124395A98FB6}"/>
                </a:ext>
              </a:extLst>
            </p:cNvPr>
            <p:cNvSpPr/>
            <p:nvPr/>
          </p:nvSpPr>
          <p:spPr>
            <a:xfrm>
              <a:off x="4295198" y="2632534"/>
              <a:ext cx="496666" cy="5743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 descr="\documentclass{article}\pagestyle{empty}&#10;\usepackage{polski}&#10;\usepackage[utf8]{inputenc}&#10;\begin{document}&#10;%\pagecolor{blue}&#10;%\color{blue}&#10;&#10;$a|A\rangle + b |B \rangle$&#10;&#10;\end{document}&#10;" title="IguanaTex Bitmap Display">
              <a:extLst>
                <a:ext uri="{FF2B5EF4-FFF2-40B4-BE49-F238E27FC236}">
                  <a16:creationId xmlns:a16="http://schemas.microsoft.com/office/drawing/2014/main" id="{58806ABE-74F6-9231-BB55-24C03085127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318" y="2694468"/>
              <a:ext cx="2306345" cy="4323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\documentclass{article}\pagestyle{empty}&#10;\usepackage{polski}&#10;\usepackage[utf8]{inputenc}&#10;\begin{document}&#10;%\pagecolor{blue}&#10;%\color{blue}&#10;&#10;$|A\rangle$, $|B \rangle$&#10;&#10;\end{document}&#10;" title="IguanaTex Bitmap Display">
              <a:extLst>
                <a:ext uri="{FF2B5EF4-FFF2-40B4-BE49-F238E27FC236}">
                  <a16:creationId xmlns:a16="http://schemas.microsoft.com/office/drawing/2014/main" id="{44EC50CC-2912-E373-856F-44024229EE1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60" y="1700007"/>
              <a:ext cx="1279330" cy="3598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69F1580-9573-A763-DC99-8C03900F57BA}"/>
                </a:ext>
              </a:extLst>
            </p:cNvPr>
            <p:cNvSpPr txBox="1"/>
            <p:nvPr/>
          </p:nvSpPr>
          <p:spPr>
            <a:xfrm>
              <a:off x="772866" y="1101914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Jeśli układ fizyczny może znajdować się w stanach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615FB168-ACBB-2BF9-5BE7-19724BEE3CFE}"/>
                </a:ext>
              </a:extLst>
            </p:cNvPr>
            <p:cNvSpPr txBox="1"/>
            <p:nvPr/>
          </p:nvSpPr>
          <p:spPr>
            <a:xfrm>
              <a:off x="772866" y="2154093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To może również znajdować się w stanie</a:t>
              </a:r>
            </a:p>
          </p:txBody>
        </p:sp>
      </p:grpSp>
      <p:pic>
        <p:nvPicPr>
          <p:cNvPr id="45" name="Obraz 44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D208F3A3-E1F1-3993-C86B-C559CDD29E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18" y="4492368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`Obraz zawierający kości do gry">
            <a:extLst>
              <a:ext uri="{FF2B5EF4-FFF2-40B4-BE49-F238E27FC236}">
                <a16:creationId xmlns:a16="http://schemas.microsoft.com/office/drawing/2014/main" id="{68E2BD8B-9FA0-9BA3-1233-496D6325402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7" t="-114" r="-1579" b="57806"/>
          <a:stretch/>
        </p:blipFill>
        <p:spPr>
          <a:xfrm>
            <a:off x="5091942" y="4545669"/>
            <a:ext cx="702246" cy="593514"/>
          </a:xfrm>
          <a:prstGeom prst="rect">
            <a:avLst/>
          </a:prstGeom>
        </p:spPr>
      </p:pic>
      <p:pic>
        <p:nvPicPr>
          <p:cNvPr id="4" name="Obraz 3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1AB8D61B-EDB4-E1A8-965B-A1F65626321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>
            <a:off x="715742" y="3797595"/>
            <a:ext cx="1260000" cy="1404000"/>
          </a:xfrm>
          <a:prstGeom prst="rect">
            <a:avLst/>
          </a:prstGeom>
        </p:spPr>
      </p:pic>
      <p:pic>
        <p:nvPicPr>
          <p:cNvPr id="12" name="Obraz 11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1EBFF180-C675-F6B7-929A-3187950B73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55" y="4516561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\documentclass{article}\pagestyle{empty}&#10;\usepackage{polski}&#10;\usepackage[utf8]{inputenc}&#10;\begin{document}&#10;%\pagecolor{blue}&#10;%\color{blue}&#10;&#10;$+$&#10;&#10;\end{document}&#10;" title="IguanaTex Bitmap Display">
            <a:extLst>
              <a:ext uri="{FF2B5EF4-FFF2-40B4-BE49-F238E27FC236}">
                <a16:creationId xmlns:a16="http://schemas.microsoft.com/office/drawing/2014/main" id="{6C2DD86D-9BCB-B7FA-6EBF-7CCCA4038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05" y="4684605"/>
            <a:ext cx="294683" cy="305196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9BDF47C-DB1F-4915-193C-2E1FCC164FCF}"/>
              </a:ext>
            </a:extLst>
          </p:cNvPr>
          <p:cNvSpPr txBox="1"/>
          <p:nvPr/>
        </p:nvSpPr>
        <p:spPr>
          <a:xfrm>
            <a:off x="2987824" y="3751810"/>
            <a:ext cx="679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Czym fizycznie jest?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5F2C168-B806-CFA8-3498-B3C48FAEBDF2}"/>
              </a:ext>
            </a:extLst>
          </p:cNvPr>
          <p:cNvSpPr txBox="1"/>
          <p:nvPr/>
        </p:nvSpPr>
        <p:spPr>
          <a:xfrm>
            <a:off x="1547664" y="5913958"/>
            <a:ext cx="74321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dirty="0"/>
              <a:t>Nie jest też równoważny statycznej mieszance, że układ znajduje w jednym stanie lub drugim</a:t>
            </a:r>
          </a:p>
        </p:txBody>
      </p:sp>
      <p:pic>
        <p:nvPicPr>
          <p:cNvPr id="9" name="Obraz 8" descr="\documentclass{article}\pagestyle{empty}&#10;\usepackage{polski}&#10;\usepackage[utf8]{inputenc}&#10;\begin{document}&#10;%\pagecolor{blue}&#10;%\color{blue}&#10;&#10;$\neq$&#10;&#10;\end{document}&#10;" title="IguanaTex Bitmap Display">
            <a:extLst>
              <a:ext uri="{FF2B5EF4-FFF2-40B4-BE49-F238E27FC236}">
                <a16:creationId xmlns:a16="http://schemas.microsoft.com/office/drawing/2014/main" id="{C21440C9-EF5D-4BDD-CC5D-2B268C0032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09" y="4720275"/>
            <a:ext cx="295534" cy="427405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`Obraz zawierający kości do gry">
            <a:extLst>
              <a:ext uri="{FF2B5EF4-FFF2-40B4-BE49-F238E27FC236}">
                <a16:creationId xmlns:a16="http://schemas.microsoft.com/office/drawing/2014/main" id="{EC3A5344-2469-5C64-15B8-543C7B61EC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7361980" y="3928671"/>
            <a:ext cx="774225" cy="647481"/>
          </a:xfrm>
          <a:prstGeom prst="rect">
            <a:avLst/>
          </a:prstGeom>
        </p:spPr>
      </p:pic>
      <p:pic>
        <p:nvPicPr>
          <p:cNvPr id="14" name="Obraz 13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B6792F70-30A0-E2CC-9594-B47E30C2DA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96100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16" name="Obraz 15" descr="`Obraz zawierający kości do gry">
            <a:extLst>
              <a:ext uri="{FF2B5EF4-FFF2-40B4-BE49-F238E27FC236}">
                <a16:creationId xmlns:a16="http://schemas.microsoft.com/office/drawing/2014/main" id="{6D3A39F7-96F2-345B-6978-426D7F756C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7" t="-114" r="-1579" b="57806"/>
          <a:stretch/>
        </p:blipFill>
        <p:spPr>
          <a:xfrm>
            <a:off x="7448707" y="5172950"/>
            <a:ext cx="702246" cy="593514"/>
          </a:xfrm>
          <a:prstGeom prst="rect">
            <a:avLst/>
          </a:prstGeom>
        </p:spPr>
      </p:pic>
      <p:pic>
        <p:nvPicPr>
          <p:cNvPr id="18" name="Obraz 17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6F2974CA-392E-4948-0CD3-C7CB077769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0" y="5143842"/>
            <a:ext cx="826800" cy="712622"/>
          </a:xfrm>
          <a:prstGeom prst="rect">
            <a:avLst/>
          </a:prstGeom>
          <a:noFill/>
          <a:ln/>
          <a:effectLst/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D2E8F01-DCF4-2E52-0586-9018E42D519E}"/>
              </a:ext>
            </a:extLst>
          </p:cNvPr>
          <p:cNvSpPr txBox="1"/>
          <p:nvPr/>
        </p:nvSpPr>
        <p:spPr>
          <a:xfrm>
            <a:off x="7462344" y="4674171"/>
            <a:ext cx="483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lub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06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5C96869-2D8F-8B7E-66FF-D9F3F4CB57FE}"/>
              </a:ext>
            </a:extLst>
          </p:cNvPr>
          <p:cNvSpPr/>
          <p:nvPr/>
        </p:nvSpPr>
        <p:spPr>
          <a:xfrm>
            <a:off x="421085" y="990747"/>
            <a:ext cx="8558729" cy="2365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 descr="`Obraz zawierający kości do gry">
            <a:extLst>
              <a:ext uri="{FF2B5EF4-FFF2-40B4-BE49-F238E27FC236}">
                <a16:creationId xmlns:a16="http://schemas.microsoft.com/office/drawing/2014/main" id="{27ECB73B-EB0A-6687-DD29-ECD51408D0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3216971" y="4260789"/>
            <a:ext cx="774225" cy="647481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3FD15171-FE44-33DF-72A8-9BCED262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8" y="31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Zasada superpozycji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EDC193B-2E45-0823-E9EC-3F9BC2A84983}"/>
              </a:ext>
            </a:extLst>
          </p:cNvPr>
          <p:cNvGrpSpPr/>
          <p:nvPr/>
        </p:nvGrpSpPr>
        <p:grpSpPr>
          <a:xfrm>
            <a:off x="772866" y="1101914"/>
            <a:ext cx="7859216" cy="2104974"/>
            <a:chOff x="772866" y="1101914"/>
            <a:chExt cx="7859216" cy="2104974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2BAFA043-CC4E-4BF6-2668-124395A98FB6}"/>
                </a:ext>
              </a:extLst>
            </p:cNvPr>
            <p:cNvSpPr/>
            <p:nvPr/>
          </p:nvSpPr>
          <p:spPr>
            <a:xfrm>
              <a:off x="4295198" y="2632534"/>
              <a:ext cx="496666" cy="5743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 descr="\documentclass{article}\pagestyle{empty}&#10;\usepackage{polski}&#10;\usepackage[utf8]{inputenc}&#10;\begin{document}&#10;%\pagecolor{blue}&#10;%\color{blue}&#10;&#10;$a|A\rangle + b |B \rangle$&#10;&#10;\end{document}&#10;" title="IguanaTex Bitmap Display">
              <a:extLst>
                <a:ext uri="{FF2B5EF4-FFF2-40B4-BE49-F238E27FC236}">
                  <a16:creationId xmlns:a16="http://schemas.microsoft.com/office/drawing/2014/main" id="{58806ABE-74F6-9231-BB55-24C03085127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318" y="2694468"/>
              <a:ext cx="2306345" cy="4323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\documentclass{article}\pagestyle{empty}&#10;\usepackage{polski}&#10;\usepackage[utf8]{inputenc}&#10;\begin{document}&#10;%\pagecolor{blue}&#10;%\color{blue}&#10;&#10;$|A\rangle$, $|B \rangle$&#10;&#10;\end{document}&#10;" title="IguanaTex Bitmap Display">
              <a:extLst>
                <a:ext uri="{FF2B5EF4-FFF2-40B4-BE49-F238E27FC236}">
                  <a16:creationId xmlns:a16="http://schemas.microsoft.com/office/drawing/2014/main" id="{44EC50CC-2912-E373-856F-44024229EE1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60" y="1700007"/>
              <a:ext cx="1279330" cy="3598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69F1580-9573-A763-DC99-8C03900F57BA}"/>
                </a:ext>
              </a:extLst>
            </p:cNvPr>
            <p:cNvSpPr txBox="1"/>
            <p:nvPr/>
          </p:nvSpPr>
          <p:spPr>
            <a:xfrm>
              <a:off x="772866" y="1101914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Jeśli układ fizyczny może znajdować się w stanach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615FB168-ACBB-2BF9-5BE7-19724BEE3CFE}"/>
                </a:ext>
              </a:extLst>
            </p:cNvPr>
            <p:cNvSpPr txBox="1"/>
            <p:nvPr/>
          </p:nvSpPr>
          <p:spPr>
            <a:xfrm>
              <a:off x="772866" y="2154093"/>
              <a:ext cx="7859216" cy="41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To może również znajdować się w stanie</a:t>
              </a:r>
            </a:p>
          </p:txBody>
        </p:sp>
      </p:grpSp>
      <p:pic>
        <p:nvPicPr>
          <p:cNvPr id="45" name="Obraz 44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D208F3A3-E1F1-3993-C86B-C559CDD29E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45" y="4223361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`Obraz zawierający kości do gry">
            <a:extLst>
              <a:ext uri="{FF2B5EF4-FFF2-40B4-BE49-F238E27FC236}">
                <a16:creationId xmlns:a16="http://schemas.microsoft.com/office/drawing/2014/main" id="{68E2BD8B-9FA0-9BA3-1233-496D6325402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7" t="-114" r="-1579" b="57806"/>
          <a:stretch/>
        </p:blipFill>
        <p:spPr>
          <a:xfrm>
            <a:off x="4978927" y="4281519"/>
            <a:ext cx="702246" cy="593514"/>
          </a:xfrm>
          <a:prstGeom prst="rect">
            <a:avLst/>
          </a:prstGeom>
        </p:spPr>
      </p:pic>
      <p:pic>
        <p:nvPicPr>
          <p:cNvPr id="4" name="Obraz 3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1AB8D61B-EDB4-E1A8-965B-A1F65626321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>
            <a:off x="715742" y="3797595"/>
            <a:ext cx="1260000" cy="1404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0CF1CD-BC41-5CA9-6291-0B1BC957011F}"/>
              </a:ext>
            </a:extLst>
          </p:cNvPr>
          <p:cNvSpPr/>
          <p:nvPr/>
        </p:nvSpPr>
        <p:spPr>
          <a:xfrm>
            <a:off x="9494833" y="3363310"/>
            <a:ext cx="45719" cy="65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1EBFF180-C675-F6B7-929A-3187950B73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50" y="4231862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\documentclass{article}\pagestyle{empty}&#10;\usepackage{polski}&#10;\usepackage[utf8]{inputenc}&#10;\begin{document}&#10;%\pagecolor{blue}&#10;%\color{blue}&#10;&#10;$+$&#10;&#10;\end{document}&#10;" title="IguanaTex Bitmap Display">
            <a:extLst>
              <a:ext uri="{FF2B5EF4-FFF2-40B4-BE49-F238E27FC236}">
                <a16:creationId xmlns:a16="http://schemas.microsoft.com/office/drawing/2014/main" id="{6C2DD86D-9BCB-B7FA-6EBF-7CCCA4038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90" y="4420455"/>
            <a:ext cx="294683" cy="305196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9BDF47C-DB1F-4915-193C-2E1FCC164FCF}"/>
              </a:ext>
            </a:extLst>
          </p:cNvPr>
          <p:cNvSpPr txBox="1"/>
          <p:nvPr/>
        </p:nvSpPr>
        <p:spPr>
          <a:xfrm>
            <a:off x="2915816" y="3637190"/>
            <a:ext cx="679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Czym fizycznie jest?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5F2C168-B806-CFA8-3498-B3C48FAEBDF2}"/>
              </a:ext>
            </a:extLst>
          </p:cNvPr>
          <p:cNvSpPr txBox="1"/>
          <p:nvPr/>
        </p:nvSpPr>
        <p:spPr>
          <a:xfrm>
            <a:off x="578043" y="5227128"/>
            <a:ext cx="853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Jest fundamentalnie nowym stanem, który nie ma dobrze określonej własności fizycznej „liczba kropek”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D5BD767-EF98-6813-935F-FF15334A72BB}"/>
              </a:ext>
            </a:extLst>
          </p:cNvPr>
          <p:cNvSpPr txBox="1"/>
          <p:nvPr/>
        </p:nvSpPr>
        <p:spPr>
          <a:xfrm>
            <a:off x="1" y="6110921"/>
            <a:ext cx="91439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Mógłby np. oznaczać pewien stan w którym kostka wiruje się i nigdy ma dobrze określonej liczby kropek, ale ma dobrze określoną „inna wielkość fizyczną”</a:t>
            </a:r>
          </a:p>
        </p:txBody>
      </p:sp>
      <p:pic>
        <p:nvPicPr>
          <p:cNvPr id="9" name="Obraz 8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E377E1D5-9A43-B17A-3A4E-CD2A5ED18E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35" y="4194684"/>
            <a:ext cx="913071" cy="786979"/>
          </a:xfrm>
          <a:prstGeom prst="rect">
            <a:avLst/>
          </a:prstGeom>
          <a:noFill/>
          <a:ln/>
          <a:effectLst/>
        </p:spPr>
      </p:pic>
      <p:pic>
        <p:nvPicPr>
          <p:cNvPr id="16" name="Obraz 15" descr="\documentclass{article}\pagestyle{empty}&#10;\usepackage{polski}&#10;\usepackage[utf8]{inputenc}&#10;\begin{document}&#10;%\pagecolor{blue}&#10;%\color{blue}&#10;&#10;$ = $&#10;&#10;\end{document}&#10;" title="IguanaTex Bitmap Display">
            <a:extLst>
              <a:ext uri="{FF2B5EF4-FFF2-40B4-BE49-F238E27FC236}">
                <a16:creationId xmlns:a16="http://schemas.microsoft.com/office/drawing/2014/main" id="{28D3BF0B-3A29-E719-BC82-2C926112017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53" y="4520171"/>
            <a:ext cx="327313" cy="119003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 descr="`Obraz zawierający kości do gry">
            <a:extLst>
              <a:ext uri="{FF2B5EF4-FFF2-40B4-BE49-F238E27FC236}">
                <a16:creationId xmlns:a16="http://schemas.microsoft.com/office/drawing/2014/main" id="{863BDE98-3F83-62F3-C597-CB4BCC70731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38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7053891" y="4276591"/>
            <a:ext cx="774225" cy="647481"/>
          </a:xfrm>
          <a:prstGeom prst="rect">
            <a:avLst/>
          </a:prstGeom>
        </p:spPr>
      </p:pic>
      <p:pic>
        <p:nvPicPr>
          <p:cNvPr id="19" name="Obraz 18" descr="`Obraz zawierający kości do gry">
            <a:extLst>
              <a:ext uri="{FF2B5EF4-FFF2-40B4-BE49-F238E27FC236}">
                <a16:creationId xmlns:a16="http://schemas.microsoft.com/office/drawing/2014/main" id="{E078D3D4-D87B-BDE8-1A1A-20221EB0D9E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7" t="-114" r="-1579" b="57806"/>
          <a:stretch/>
        </p:blipFill>
        <p:spPr>
          <a:xfrm rot="2700000">
            <a:off x="7163867" y="4285753"/>
            <a:ext cx="702246" cy="5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F3C2D2F6-E161-FB6F-7832-20255C36D984}"/>
              </a:ext>
            </a:extLst>
          </p:cNvPr>
          <p:cNvSpPr/>
          <p:nvPr/>
        </p:nvSpPr>
        <p:spPr>
          <a:xfrm>
            <a:off x="2720135" y="4326196"/>
            <a:ext cx="3446161" cy="13940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2D92F2C-2F18-9ED2-A144-812F15DE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Zasada superpozycji -&gt; Zasada nieoznaczoności Heisenberga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B80CD41-F6D8-7516-5943-4BF8180CF7E7}"/>
              </a:ext>
            </a:extLst>
          </p:cNvPr>
          <p:cNvSpPr txBox="1"/>
          <p:nvPr/>
        </p:nvSpPr>
        <p:spPr>
          <a:xfrm>
            <a:off x="971600" y="1700808"/>
            <a:ext cx="694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Różne wielkości fizyczne nie mają jednocześnie dobrze określonych wartości</a:t>
            </a:r>
          </a:p>
        </p:txBody>
      </p:sp>
      <p:pic>
        <p:nvPicPr>
          <p:cNvPr id="13" name="Obraz 12" descr="\documentclass{article}\pagestyle{empty}&#10;\usepackage{polski}&#10;\usepackage[utf8]{inputenc}&#10;\begin{document}&#10;%\pagecolor{blue}&#10;%\color{blue}&#10;&#10;$|\psi \rangle = |x\rangle$ - stan o dobrze określonym połozeniu $x$&#10;&#10;\end{document}&#10;" title="IguanaTex Bitmap Display">
            <a:extLst>
              <a:ext uri="{FF2B5EF4-FFF2-40B4-BE49-F238E27FC236}">
                <a16:creationId xmlns:a16="http://schemas.microsoft.com/office/drawing/2014/main" id="{C0571197-96FE-8E43-DADC-E09361CA86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94611"/>
            <a:ext cx="7061297" cy="306489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{polski}&#10;\usepackage[utf8]{inputenc}&#10;\begin{document}&#10;%\pagecolor{blue}&#10;%\color{blue}&#10;&#10;$|\phi \rangle = \int \textrm{d}x\, e^{i x p} |x\rangle$ - stan o dobrze określonym pędzie $p$&#10;&#10;\end{document}&#10;" title="IguanaTex Bitmap Display">
            <a:extLst>
              <a:ext uri="{FF2B5EF4-FFF2-40B4-BE49-F238E27FC236}">
                <a16:creationId xmlns:a16="http://schemas.microsoft.com/office/drawing/2014/main" id="{95C4E13C-08BA-CD52-F6D4-B6F9E5B7E5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4" y="3656901"/>
            <a:ext cx="7794111" cy="345261"/>
          </a:xfrm>
          <a:prstGeom prst="rect">
            <a:avLst/>
          </a:prstGeom>
          <a:noFill/>
          <a:ln/>
          <a:effectLst/>
        </p:spPr>
      </p:pic>
      <p:pic>
        <p:nvPicPr>
          <p:cNvPr id="17" name="Obraz 16" descr="\documentclass{article}\pagestyle{empty}&#10;\usepackage{polski}&#10;\usepackage[utf8]{inputenc}&#10;\begin{document}&#10;%\pagecolor{blue}&#10;%\color{blue}&#10;&#10;$\Delta x \Delta p \geq \frac{\hbar}{2}$&#10;&#10;\end{document}&#10;" title="IguanaTex Bitmap Display">
            <a:extLst>
              <a:ext uri="{FF2B5EF4-FFF2-40B4-BE49-F238E27FC236}">
                <a16:creationId xmlns:a16="http://schemas.microsoft.com/office/drawing/2014/main" id="{02DB2452-7261-3EE4-7D4D-BA899DA0DD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1" y="5164922"/>
            <a:ext cx="1523472" cy="378121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2E32123-8A7D-E012-8FC8-86CF1A7DD1BE}"/>
              </a:ext>
            </a:extLst>
          </p:cNvPr>
          <p:cNvSpPr txBox="1"/>
          <p:nvPr/>
        </p:nvSpPr>
        <p:spPr>
          <a:xfrm>
            <a:off x="971600" y="4447240"/>
            <a:ext cx="694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Dla dowolnego stanu</a:t>
            </a:r>
          </a:p>
        </p:txBody>
      </p:sp>
    </p:spTree>
    <p:extLst>
      <p:ext uri="{BB962C8B-B14F-4D97-AF65-F5344CB8AC3E}">
        <p14:creationId xmlns:p14="http://schemas.microsoft.com/office/powerpoint/2010/main" val="27648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D15171-FE44-33DF-72A8-9BCED262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73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Zasada superpozycji + Wiele układów -&gt; Splątanie kwantowe</a:t>
            </a:r>
          </a:p>
        </p:txBody>
      </p:sp>
      <p:pic>
        <p:nvPicPr>
          <p:cNvPr id="4" name="Obraz 3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1AB8D61B-EDB4-E1A8-965B-A1F6562632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>
            <a:off x="3069683" y="1556896"/>
            <a:ext cx="1260000" cy="1404000"/>
          </a:xfrm>
          <a:prstGeom prst="rect">
            <a:avLst/>
          </a:prstGeom>
        </p:spPr>
      </p:pic>
      <p:pic>
        <p:nvPicPr>
          <p:cNvPr id="9" name="Obraz 8" descr="`Obraz zawierający kości do gry">
            <a:extLst>
              <a:ext uri="{FF2B5EF4-FFF2-40B4-BE49-F238E27FC236}">
                <a16:creationId xmlns:a16="http://schemas.microsoft.com/office/drawing/2014/main" id="{8276E824-1D3B-6EE2-C0AF-4A46282A2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2166457" y="3451460"/>
            <a:ext cx="774225" cy="647481"/>
          </a:xfrm>
          <a:prstGeom prst="rect">
            <a:avLst/>
          </a:prstGeom>
        </p:spPr>
      </p:pic>
      <p:pic>
        <p:nvPicPr>
          <p:cNvPr id="13" name="Obraz 12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2F3D823A-974C-D8BF-15B8-1F7B600662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89" y="3418889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2" name="Obraz 1" descr="Obraz zawierający kości do gry, Gra w kości, Gry&#10;&#10;Opis wygenerowany automatycznie">
            <a:extLst>
              <a:ext uri="{FF2B5EF4-FFF2-40B4-BE49-F238E27FC236}">
                <a16:creationId xmlns:a16="http://schemas.microsoft.com/office/drawing/2014/main" id="{2E1DBD94-4D6C-D430-AB95-8FDA98B777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054" r="10074" b="2684"/>
          <a:stretch/>
        </p:blipFill>
        <p:spPr>
          <a:xfrm rot="5400000">
            <a:off x="4509835" y="1484896"/>
            <a:ext cx="1260000" cy="1404000"/>
          </a:xfrm>
          <a:prstGeom prst="rect">
            <a:avLst/>
          </a:prstGeom>
        </p:spPr>
      </p:pic>
      <p:pic>
        <p:nvPicPr>
          <p:cNvPr id="16" name="Obraz 15" descr="\documentclass{article}\pagestyle{empty}&#10;\usepackage{polski}&#10;\usepackage[utf8]{inputenc}&#10;\begin{document}&#10;%\pagecolor{blue}&#10;%\color{blue}&#10;&#10;$\otimes$&#10;&#10;\end{document}&#10;" title="IguanaTex Bitmap Display">
            <a:extLst>
              <a:ext uri="{FF2B5EF4-FFF2-40B4-BE49-F238E27FC236}">
                <a16:creationId xmlns:a16="http://schemas.microsoft.com/office/drawing/2014/main" id="{8382B0E6-7CD5-EF71-428F-B9547E4C1B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57" y="3655570"/>
            <a:ext cx="263415" cy="272812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`Obraz zawierający kości do gry">
            <a:extLst>
              <a:ext uri="{FF2B5EF4-FFF2-40B4-BE49-F238E27FC236}">
                <a16:creationId xmlns:a16="http://schemas.microsoft.com/office/drawing/2014/main" id="{D966F20D-CEFD-05A2-52DD-687E55E0CD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8" t="-114" r="-3816" b="53959"/>
          <a:stretch/>
        </p:blipFill>
        <p:spPr>
          <a:xfrm>
            <a:off x="6424775" y="3409655"/>
            <a:ext cx="774225" cy="647481"/>
          </a:xfrm>
          <a:prstGeom prst="rect">
            <a:avLst/>
          </a:prstGeom>
        </p:spPr>
      </p:pic>
      <p:pic>
        <p:nvPicPr>
          <p:cNvPr id="26" name="Obraz 25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36330D03-FED3-1B64-D186-B15A80A6A5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89364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`Obraz zawierający kości do gry">
            <a:extLst>
              <a:ext uri="{FF2B5EF4-FFF2-40B4-BE49-F238E27FC236}">
                <a16:creationId xmlns:a16="http://schemas.microsoft.com/office/drawing/2014/main" id="{196DA4B4-477B-ECC1-953E-E8BE85DF72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8" t="-114" r="-3816" b="53959"/>
          <a:stretch/>
        </p:blipFill>
        <p:spPr>
          <a:xfrm>
            <a:off x="5166583" y="3421935"/>
            <a:ext cx="774225" cy="647481"/>
          </a:xfrm>
          <a:prstGeom prst="rect">
            <a:avLst/>
          </a:prstGeom>
        </p:spPr>
      </p:pic>
      <p:pic>
        <p:nvPicPr>
          <p:cNvPr id="28" name="Obraz 27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1AA69EA3-8B40-6121-E127-8DCE31BB53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08" y="3401644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30" name="Obraz 29" descr="`Obraz zawierający kości do gry">
            <a:extLst>
              <a:ext uri="{FF2B5EF4-FFF2-40B4-BE49-F238E27FC236}">
                <a16:creationId xmlns:a16="http://schemas.microsoft.com/office/drawing/2014/main" id="{CF75BF14-DEB0-D2D9-7406-1D383162BC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-114" r="32713" b="53959"/>
          <a:stretch/>
        </p:blipFill>
        <p:spPr>
          <a:xfrm>
            <a:off x="3424084" y="3455595"/>
            <a:ext cx="774225" cy="647481"/>
          </a:xfrm>
          <a:prstGeom prst="rect">
            <a:avLst/>
          </a:prstGeom>
        </p:spPr>
      </p:pic>
      <p:pic>
        <p:nvPicPr>
          <p:cNvPr id="32" name="Obraz 31" descr="\documentclass{article}\pagestyle{empty}&#10;\usepackage{polski}&#10;\usepackage[utf8]{inputenc}&#10;\begin{document}&#10;%\pagecolor{blue}&#10;%\color{blue}&#10;&#10;$|\phantom{A}\rangle$&#10;&#10;\end{document}&#10;" title="IguanaTex Bitmap Display">
            <a:extLst>
              <a:ext uri="{FF2B5EF4-FFF2-40B4-BE49-F238E27FC236}">
                <a16:creationId xmlns:a16="http://schemas.microsoft.com/office/drawing/2014/main" id="{4B6C8EA3-AE5E-B426-930E-9FF0B48F9F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16" y="3423024"/>
            <a:ext cx="826800" cy="712622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\documentclass{article}\pagestyle{empty}&#10;\usepackage{polski}&#10;\usepackage[utf8]{inputenc}&#10;\begin{document}&#10;%\pagecolor{blue}&#10;%\color{blue}&#10;&#10;$\otimes$&#10;&#10;\end{document}&#10;" title="IguanaTex Bitmap Display">
            <a:extLst>
              <a:ext uri="{FF2B5EF4-FFF2-40B4-BE49-F238E27FC236}">
                <a16:creationId xmlns:a16="http://schemas.microsoft.com/office/drawing/2014/main" id="{2531D6A2-F1BA-423E-4184-851D369481C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70" y="3621549"/>
            <a:ext cx="263415" cy="272812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\documentclass{article}\pagestyle{empty}&#10;\usepackage{polski}&#10;\usepackage[utf8]{inputenc}&#10;\begin{document}&#10;%\pagecolor{blue}&#10;%\color{blue}&#10;&#10;$+$&#10;&#10;\end{document}&#10;" title="IguanaTex Bitmap Display">
            <a:extLst>
              <a:ext uri="{FF2B5EF4-FFF2-40B4-BE49-F238E27FC236}">
                <a16:creationId xmlns:a16="http://schemas.microsoft.com/office/drawing/2014/main" id="{0D7F51C8-753F-6B83-010F-4EE290A978A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10" y="3631939"/>
            <a:ext cx="264175" cy="273600"/>
          </a:xfrm>
          <a:prstGeom prst="rect">
            <a:avLst/>
          </a:prstGeom>
          <a:noFill/>
          <a:ln/>
          <a:effectLst/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FF5B0E0-FE35-D799-18DC-FDB3FBA3C93F}"/>
              </a:ext>
            </a:extLst>
          </p:cNvPr>
          <p:cNvSpPr txBox="1"/>
          <p:nvPr/>
        </p:nvSpPr>
        <p:spPr>
          <a:xfrm>
            <a:off x="669085" y="4490440"/>
            <a:ext cx="8229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Fundamentalne korelacje kwantowej, </a:t>
            </a:r>
            <a:r>
              <a:rPr lang="pl-PL" sz="2800" b="1" dirty="0">
                <a:solidFill>
                  <a:srgbClr val="FF0000"/>
                </a:solidFill>
              </a:rPr>
              <a:t>nie</a:t>
            </a:r>
            <a:r>
              <a:rPr lang="pl-PL" sz="2400" dirty="0"/>
              <a:t> wynikające jedynie z naszej niewiedzy o stanie układu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90F366-F47C-563D-5611-FCD4055980C1}"/>
              </a:ext>
            </a:extLst>
          </p:cNvPr>
          <p:cNvSpPr txBox="1"/>
          <p:nvPr/>
        </p:nvSpPr>
        <p:spPr>
          <a:xfrm flipH="1">
            <a:off x="5179629" y="6530860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P., M, K. Horodeccy, </a:t>
            </a: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81, 865 (2009)  </a:t>
            </a:r>
          </a:p>
        </p:txBody>
      </p:sp>
    </p:spTree>
    <p:extLst>
      <p:ext uri="{BB962C8B-B14F-4D97-AF65-F5344CB8AC3E}">
        <p14:creationId xmlns:p14="http://schemas.microsoft.com/office/powerpoint/2010/main" val="2421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Nobel 2022 – pierwsza nagroda nobla z filozofii eksperymentalnej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9" y="1628800"/>
            <a:ext cx="8238812" cy="4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E238A4C-BBAA-8166-54A5-DF72B12D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4"/>
          <a:stretch/>
        </p:blipFill>
        <p:spPr>
          <a:xfrm rot="-5400000">
            <a:off x="7335242" y="4745417"/>
            <a:ext cx="324000" cy="846202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33A4E7BD-3BB2-9A06-232F-CB93B508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Kot Schroedingera </a:t>
            </a:r>
            <a:br>
              <a:rPr lang="pl-PL" dirty="0"/>
            </a:br>
            <a:r>
              <a:rPr lang="pl-PL" sz="2200" dirty="0"/>
              <a:t>czyli superpozycja w skali makro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7283365F-EFE2-5411-138E-25CE419CC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8123" y="1924762"/>
            <a:ext cx="4251001" cy="2258677"/>
          </a:xfrm>
          <a:prstGeom prst="rect">
            <a:avLst/>
          </a:prstGeom>
        </p:spPr>
      </p:pic>
      <p:pic>
        <p:nvPicPr>
          <p:cNvPr id="7" name="Obraz 6" descr="\documentclass{article}\pagestyle{empty}&#10;\usepackage{polski}&#10;\usepackage[utf8]{inputenc}&#10;\begin{document}&#10;%\pagecolor{blue}&#10;%\color{blue}&#10;&#10;$|\phantom{A}\rangle \otimes |\phantom{A}\rangle + &#10;|\phantom{A}\rangle \otimes |\phantom{A}\rangle &#10;$&#10;&#10;\end{document}&#10;" title="IguanaTex Bitmap Display">
            <a:extLst>
              <a:ext uri="{FF2B5EF4-FFF2-40B4-BE49-F238E27FC236}">
                <a16:creationId xmlns:a16="http://schemas.microsoft.com/office/drawing/2014/main" id="{746671F5-C83D-7008-6694-247DE0AD11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35" y="4749833"/>
            <a:ext cx="6295933" cy="715406"/>
          </a:xfrm>
          <a:prstGeom prst="rect">
            <a:avLst/>
          </a:prstGeom>
          <a:noFill/>
          <a:ln/>
          <a:effectLst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1C3F19D-CA85-1646-429C-B9848737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4"/>
          <a:stretch/>
        </p:blipFill>
        <p:spPr>
          <a:xfrm>
            <a:off x="3635896" y="4717142"/>
            <a:ext cx="324000" cy="846202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95DC8682-E834-8D50-EDB4-19DF520AE7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7336" r="69158" b="20044"/>
          <a:stretch/>
        </p:blipFill>
        <p:spPr>
          <a:xfrm>
            <a:off x="1835696" y="4944567"/>
            <a:ext cx="324000" cy="361385"/>
          </a:xfrm>
          <a:prstGeom prst="rect">
            <a:avLst/>
          </a:prstGeom>
        </p:spPr>
      </p:pic>
      <p:pic>
        <p:nvPicPr>
          <p:cNvPr id="11" name="Obraz 10" descr="Obraz zawierający zrzut ekranu&#10;&#10;Opis wygenerowany automatycznie">
            <a:extLst>
              <a:ext uri="{FF2B5EF4-FFF2-40B4-BE49-F238E27FC236}">
                <a16:creationId xmlns:a16="http://schemas.microsoft.com/office/drawing/2014/main" id="{548CDEAA-D410-B61C-DC22-7444439DDF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-15225" r="-4057" b="20279"/>
          <a:stretch/>
        </p:blipFill>
        <p:spPr>
          <a:xfrm>
            <a:off x="5292080" y="4854745"/>
            <a:ext cx="721369" cy="54102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34AED6-EDFC-221D-1E4D-8452280383D6}"/>
              </a:ext>
            </a:extLst>
          </p:cNvPr>
          <p:cNvSpPr txBox="1"/>
          <p:nvPr/>
        </p:nvSpPr>
        <p:spPr>
          <a:xfrm flipH="1">
            <a:off x="4657497" y="6551019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E. Schroedinger</a:t>
            </a:r>
            <a:r>
              <a:rPr lang="pl-PL" sz="1200" i="1" dirty="0"/>
              <a:t>, </a:t>
            </a:r>
            <a:r>
              <a:rPr lang="pl-PL" sz="1200" i="1" dirty="0" err="1"/>
              <a:t>Naturwissenschaften</a:t>
            </a:r>
            <a:r>
              <a:rPr lang="pl-PL" sz="1200" i="1" dirty="0"/>
              <a:t>. </a:t>
            </a:r>
            <a:r>
              <a:rPr lang="pl-PL" sz="1200" b="1" i="1" dirty="0"/>
              <a:t>23,</a:t>
            </a:r>
            <a:r>
              <a:rPr lang="pl-PL" sz="1200" i="1" dirty="0"/>
              <a:t> 807 (1935)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256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\neq$&#10;&#10;\end{document}&#10;"/>
  <p:tag name="IGUANATEXSIZE" val="20"/>
  <p:tag name="IGUANATEXCURSOR" val="14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+$&#10;&#10;\end{document}&#10;"/>
  <p:tag name="IGUANATEXSIZE" val="20"/>
  <p:tag name="IGUANATEXCURSOR" val="14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14,1732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a|A\rangle + b |B \rangle$&#10;&#10;\end{document}&#10;"/>
  <p:tag name="IGUANATEXSIZE" val="20"/>
  <p:tag name="IGUANATEXCURSOR" val="15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08,6989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A\rangle$, $|B \rangle$&#10;&#10;\end{document}&#10;"/>
  <p:tag name="IGUANATEXSIZE" val="20"/>
  <p:tag name="IGUANATEXCURSOR" val="15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+$&#10;&#10;\end{document}&#10;"/>
  <p:tag name="IGUANATEXSIZE" val="20"/>
  <p:tag name="IGUANATEXCURSOR" val="14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\neq$&#10;&#10;\end{document}&#10;"/>
  <p:tag name="IGUANATEXSIZE" val="20"/>
  <p:tag name="IGUANATEXCURSOR" val="14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14,1732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a|A\rangle + b |B \rangle$&#10;&#10;\end{document}&#10;"/>
  <p:tag name="IGUANATEXSIZE" val="20"/>
  <p:tag name="IGUANATEXCURSOR" val="15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08,6989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A\rangle$, $|B \rangle$&#10;&#10;\end{document}&#10;"/>
  <p:tag name="IGUANATEXSIZE" val="20"/>
  <p:tag name="IGUANATEXCURSOR" val="15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+$&#10;&#10;\end{document}&#10;"/>
  <p:tag name="IGUANATEXSIZE" val="20"/>
  <p:tag name="IGUANATEXCURSOR" val="14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,24638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 = $&#10;&#10;\end{document}&#10;"/>
  <p:tag name="IGUANATEXSIZE" val="20"/>
  <p:tag name="IGUANATEXCURSOR" val="14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14,1732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a|A\rangle + b |B \rangle$&#10;&#10;\end{document}&#10;"/>
  <p:tag name="IGUANATEXSIZE" val="20"/>
  <p:tag name="IGUANATEXCURSOR" val="15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08,6989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A\rangle$, $|B \rangle$&#10;&#10;\end{document}&#10;"/>
  <p:tag name="IGUANATEXSIZE" val="20"/>
  <p:tag name="IGUANATEXCURSOR" val="15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2659,167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si \rangle = |x\rangle$ - stan o dobrze określonym połozeniu $x$&#10;&#10;\end{document}&#10;"/>
  <p:tag name="IGUANATEXSIZE" val="20"/>
  <p:tag name="IGUANATEXCURSOR" val="20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2935,13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i \rangle = \int \textrm{d}x\, e^{i x p} |x\rangle$ - stan o dobrze określonym pędzie $p$&#10;&#10;\end{document}&#10;"/>
  <p:tag name="IGUANATEXSIZE" val="20"/>
  <p:tag name="IGUANATEXCURSOR" val="2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573,678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\Delta x \Delta p \geq \frac{\hbar}{2}$&#10;&#10;\end{document}&#10;"/>
  <p:tag name="IGUANATEXSIZE" val="20"/>
  <p:tag name="IGUANATEXCURSOR" val="17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\otimes$&#10;&#10;\end{document}&#10;"/>
  <p:tag name="IGUANATEXSIZE" val="20"/>
  <p:tag name="IGUANATEXCURSOR" val="14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\otimes$&#10;&#10;\end{document}&#10;"/>
  <p:tag name="IGUANATEXSIZE" val="20"/>
  <p:tag name="IGUANATEXCURSOR" val="14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+$&#10;&#10;\end{document}&#10;"/>
  <p:tag name="IGUANATEXSIZE" val="20"/>
  <p:tag name="IGUANATEXCURSOR" val="14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134,608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\otimes |\phantom{A}\rangle + &#10;|\phantom{A}\rangle \otimes |\phantom{A}\rangle &#10;$&#10;&#10;\end{document}&#10;"/>
  <p:tag name="IGUANATEXSIZE" val="20"/>
  <p:tag name="IGUANATEXCURSOR" val="2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952,006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\otimes |\phantom{A}\rangle \otimes | W_1 \rangle+ &#10;|\phantom{A}\rangle \otimes |\phantom{A}\rangle \otimes |W_2 \rangle &#10;$&#10;&#10;\end{document}&#10;"/>
  <p:tag name="IGUANATEXSIZE" val="20"/>
  <p:tag name="IGUANATEXCURSOR" val="28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$&#10;&#10;\end{document}&#10;"/>
  <p:tag name="IGUANATEXSIZE" val="20"/>
  <p:tag name="IGUANATEXCURSOR" val="1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$&#10;&#10;\end{document}&#10;"/>
  <p:tag name="IGUANATEXSIZE" val="20"/>
  <p:tag name="IGUANATEXCURSOR" val="1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51,6685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 W_1 \rangle  \perp |W_2 \rangle$&#10;&#10;\end{document}&#10;"/>
  <p:tag name="IGUANATEXSIZE" val="20"/>
  <p:tag name="IGUANATEXCURSOR" val="17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847,394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\otimes |\phantom{A}\rangle \otimes |W \rangle&#10;$&#10;&#10;\end{document}&#10;"/>
  <p:tag name="IGUANATEXSIZE" val="20"/>
  <p:tag name="IGUANATEXCURSOR" val="19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952,006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\otimes |\phantom{A}\rangle \otimes | W_1 \rangle+ &#10;|\phantom{A}\rangle \otimes |\phantom{A}\rangle \otimes |W_2 \rangle &#10;$&#10;&#10;\end{document}&#10;"/>
  <p:tag name="IGUANATEXSIZE" val="20"/>
  <p:tag name="IGUANATEXCURSOR" val="28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070,116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 W_1 \rangle  = |W_2 \rangle = |W'\rangle$&#10;&#10;\end{document}&#10;"/>
  <p:tag name="IGUANATEXSIZE" val="20"/>
  <p:tag name="IGUANATEXCURSOR" val="18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792,276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 = \big(|\phantom{A}\rangle \otimes |\phantom{A}\rangle + &#10;|\phantom{A}\rangle \otimes |\phantom{A}\rangle \big) \otimes |W' \rangle &#10;$&#10;&#10;\end{document}&#10;"/>
  <p:tag name="IGUANATEXSIZE" val="20"/>
  <p:tag name="IGUANATEXCURSOR" val="25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847,3941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 \otimes |\phantom{A}\rangle \otimes |W \rangle&#10;$&#10;&#10;\end{document}&#10;"/>
  <p:tag name="IGUANATEXSIZE" val="20"/>
  <p:tag name="IGUANATEXCURSOR" val="19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,9689"/>
  <p:tag name="ORIGINALWIDTH" val="1617,548"/>
  <p:tag name="LATEXADDIN" val="\documentclass{slides}\pagestyle{empty}&#10;\usepackage{color,amsmath}&#10;\renewcommand{\familydefault}{cmr}&#10;\begin{document}&#10;%\pagecolor{blue}&#10;%\color{blue}&#10;$$&#10;\Delta x = 10^{-3}m&#10;$$&#10;\end{document}&#10;"/>
  <p:tag name="IGUANATEXSIZE" val="20"/>
  <p:tag name="IGUANATEXCURSOR" val="1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44,88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 = 2 \pi (l_1-l_2)/\lambda$&#10;\end{document}&#10;"/>
  <p:tag name="IGUANATEXSIZE" val="20"/>
  <p:tag name="IGUANATEXCURSOR" val="5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76,490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2$&#10;\end{document}&#10;"/>
  <p:tag name="IGUANATEXSIZE" val="20"/>
  <p:tag name="IGUANATEXCURSOR" val="55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73,4907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1$&#10;\end{document}&#10;"/>
  <p:tag name="IGUANATEXSIZE" val="20"/>
  <p:tag name="IGUANATEXCURSOR" val="55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i = \langle n_i \rangle \pm \sqrt{\langle n_i \rangle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5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44,88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 = 2 \pi (l_1-l_2)/\lambda$&#10;\end{document}&#10;"/>
  <p:tag name="IGUANATEXSIZE" val="20"/>
  <p:tag name="IGUANATEXCURSOR" val="5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57"/>
  <p:tag name="LAYER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283,46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ropto\frac{\lambda}{\sqrt{\bar{n}}}$&#10;\end{document}&#10;"/>
  <p:tag name="IGUANATEXSIZE" val="20"/>
  <p:tag name="IGUANATEXCURSOR" val="5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propto \frac{1}{|\alpha|} = \frac{1}{\sqrt{\bar{n}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7"/>
  <p:tag name="PICTUREFILESIZE" val="28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14,1732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a|A\rangle + b |B \rangle$&#10;&#10;\end{document}&#10;"/>
  <p:tag name="IGUANATEXSIZE" val="20"/>
  <p:tag name="IGUANATEXCURSOR" val="15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5"/>
  <p:tag name="LAY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201,72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ropto\frac{\lambda}{\bar{n}}$&#10;\end{document}&#10;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08,6989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A\rangle$, $|B \rangle$&#10;&#10;\end{document}&#10;"/>
  <p:tag name="IGUANATEXSIZE" val="20"/>
  <p:tag name="IGUANATEXCURSOR" val="15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9,2313"/>
  <p:tag name="OUTPUTTYPE" val="PNG"/>
  <p:tag name="IGUANATEXVERSION" val="160"/>
  <p:tag name="LATEXADDIN" val="\documentclass{article}\pagestyle{empty}&#10;\usepackage{polski}&#10;\usepackage[utf8]{inputenc}&#10;\begin{document}&#10;%\pagecolor{blue}&#10;%\color{blue}&#10;&#10;$|\phantom{A}\rangle$&#10;&#10;\end{document}&#10;"/>
  <p:tag name="IGUANATEXSIZE" val="20"/>
  <p:tag name="IGUANATEXCURSOR" val="16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9463</TotalTime>
  <Words>1323</Words>
  <Application>Microsoft Office PowerPoint</Application>
  <PresentationFormat>Pokaz na ekranie (4:3)</PresentationFormat>
  <Paragraphs>203</Paragraphs>
  <Slides>31</Slides>
  <Notes>7</Notes>
  <HiddenSlides>5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0" baseType="lpstr">
      <vt:lpstr>Arial</vt:lpstr>
      <vt:lpstr>Calibri</vt:lpstr>
      <vt:lpstr>Lucida Sans Unicode</vt:lpstr>
      <vt:lpstr>RijksoverheidSerif-Regular</vt:lpstr>
      <vt:lpstr>Times New Roman</vt:lpstr>
      <vt:lpstr>Verdana</vt:lpstr>
      <vt:lpstr>Wingdings 2</vt:lpstr>
      <vt:lpstr>Wingdings 3</vt:lpstr>
      <vt:lpstr>Concourse</vt:lpstr>
      <vt:lpstr>Kotki Schroedingera na smyczy  czyli technologie kwantowe AD 2023</vt:lpstr>
      <vt:lpstr>Zasada superpozycji</vt:lpstr>
      <vt:lpstr>Zasada superpozycji</vt:lpstr>
      <vt:lpstr>Zasada superpozycji</vt:lpstr>
      <vt:lpstr>Zasada superpozycji</vt:lpstr>
      <vt:lpstr>Zasada superpozycji -&gt; Zasada nieoznaczoności Heisenberga</vt:lpstr>
      <vt:lpstr>Zasada superpozycji + Wiele układów -&gt; Splątanie kwantowe</vt:lpstr>
      <vt:lpstr>Nobel 2022 – pierwsza nagroda nobla z filozofii eksperymentalnej</vt:lpstr>
      <vt:lpstr>Kot Schroedingera  czyli superpozycja w skali makro</vt:lpstr>
      <vt:lpstr>Dekoherencja czyli dlaczego nie spotykamy kotów Schroedingera na ulicy</vt:lpstr>
      <vt:lpstr>Dekoherencja czyli dlaczego nie spotykamy kotów Schroedingera na ulicy</vt:lpstr>
      <vt:lpstr>Wszystko dekoheruje! </vt:lpstr>
      <vt:lpstr>Technologie kwantowe czyli walka z dekoherencją na granicy mikro i makroświata</vt:lpstr>
      <vt:lpstr>Trzy filary technologii kwantowych</vt:lpstr>
      <vt:lpstr>Trzy filary technologii kwantowych</vt:lpstr>
      <vt:lpstr>Trzy filary technologii kwantowych</vt:lpstr>
      <vt:lpstr>Obliczenia kwantowe - osiągnięcia</vt:lpstr>
      <vt:lpstr>Inne platformy fizyczne</vt:lpstr>
      <vt:lpstr>Jeśli nie komputery to może… symulatory kwantowe</vt:lpstr>
      <vt:lpstr>Trzy filary technologii kwantowych</vt:lpstr>
      <vt:lpstr>Komunikacja i kryptografia kwantowa</vt:lpstr>
      <vt:lpstr>Three pillars of quantum technologies</vt:lpstr>
      <vt:lpstr>„Klasyczna” intererometria</vt:lpstr>
      <vt:lpstr>„Klasyczna” interferometria</vt:lpstr>
      <vt:lpstr>Stany ściśnięte światła</vt:lpstr>
      <vt:lpstr>Stany ściśnięte w detektorach fal grawitacyjnych</vt:lpstr>
      <vt:lpstr>Inne platformy dla metrologii kwantowej</vt:lpstr>
      <vt:lpstr>Technologie Kwantowe AD 2023</vt:lpstr>
      <vt:lpstr>Technologie Kwantowe AD 2023</vt:lpstr>
      <vt:lpstr>Technologie kwantowe na krzywej hype’u</vt:lpstr>
      <vt:lpstr>Inwestycje kwantowe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637</cp:revision>
  <dcterms:created xsi:type="dcterms:W3CDTF">2015-09-10T09:53:21Z</dcterms:created>
  <dcterms:modified xsi:type="dcterms:W3CDTF">2024-01-23T10:52:43Z</dcterms:modified>
</cp:coreProperties>
</file>