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36" r:id="rId12"/>
    <p:sldId id="333" r:id="rId13"/>
    <p:sldId id="337" r:id="rId14"/>
    <p:sldId id="338" r:id="rId15"/>
    <p:sldId id="339" r:id="rId16"/>
    <p:sldId id="340" r:id="rId17"/>
    <p:sldId id="341" r:id="rId18"/>
    <p:sldId id="342" r:id="rId19"/>
    <p:sldId id="344" r:id="rId20"/>
    <p:sldId id="346" r:id="rId21"/>
    <p:sldId id="348" r:id="rId22"/>
    <p:sldId id="362" r:id="rId23"/>
    <p:sldId id="358" r:id="rId24"/>
    <p:sldId id="3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1" autoAdjust="0"/>
    <p:restoredTop sz="93460" autoAdjust="0"/>
  </p:normalViewPr>
  <p:slideViewPr>
    <p:cSldViewPr>
      <p:cViewPr varScale="1">
        <p:scale>
          <a:sx n="60" d="100"/>
          <a:sy n="60" d="100"/>
        </p:scale>
        <p:origin x="14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1. </a:t>
            </a:r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5/15/2018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6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60.png"/><Relationship Id="rId5" Type="http://schemas.openxmlformats.org/officeDocument/2006/relationships/tags" Target="../tags/tag86.xml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tags" Target="../tags/tag85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3" Type="http://schemas.openxmlformats.org/officeDocument/2006/relationships/tags" Target="../tags/tag91.xml"/><Relationship Id="rId21" Type="http://schemas.openxmlformats.org/officeDocument/2006/relationships/image" Target="../media/image45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36.png"/><Relationship Id="rId25" Type="http://schemas.openxmlformats.org/officeDocument/2006/relationships/image" Target="../media/image55.png"/><Relationship Id="rId2" Type="http://schemas.openxmlformats.org/officeDocument/2006/relationships/tags" Target="../tags/tag90.xml"/><Relationship Id="rId16" Type="http://schemas.openxmlformats.org/officeDocument/2006/relationships/image" Target="../media/image33.png"/><Relationship Id="rId20" Type="http://schemas.openxmlformats.org/officeDocument/2006/relationships/image" Target="../media/image44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68.png"/><Relationship Id="rId5" Type="http://schemas.openxmlformats.org/officeDocument/2006/relationships/tags" Target="../tags/tag93.xml"/><Relationship Id="rId15" Type="http://schemas.openxmlformats.org/officeDocument/2006/relationships/image" Target="../media/image65.png"/><Relationship Id="rId23" Type="http://schemas.openxmlformats.org/officeDocument/2006/relationships/image" Target="../media/image67.png"/><Relationship Id="rId10" Type="http://schemas.openxmlformats.org/officeDocument/2006/relationships/tags" Target="../tags/tag98.xml"/><Relationship Id="rId19" Type="http://schemas.openxmlformats.org/officeDocument/2006/relationships/image" Target="../media/image57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54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" Type="http://schemas.openxmlformats.org/officeDocument/2006/relationships/tags" Target="../tags/tag103.xml"/><Relationship Id="rId21" Type="http://schemas.openxmlformats.org/officeDocument/2006/relationships/image" Target="../media/image35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2" Type="http://schemas.openxmlformats.org/officeDocument/2006/relationships/tags" Target="../tags/tag102.xml"/><Relationship Id="rId16" Type="http://schemas.openxmlformats.org/officeDocument/2006/relationships/image" Target="../media/image69.png"/><Relationship Id="rId20" Type="http://schemas.openxmlformats.org/officeDocument/2006/relationships/image" Target="../media/image3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45.png"/><Relationship Id="rId5" Type="http://schemas.openxmlformats.org/officeDocument/2006/relationships/tags" Target="../tags/tag105.xml"/><Relationship Id="rId15" Type="http://schemas.openxmlformats.org/officeDocument/2006/relationships/image" Target="../media/image53.png"/><Relationship Id="rId23" Type="http://schemas.openxmlformats.org/officeDocument/2006/relationships/image" Target="../media/image44.png"/><Relationship Id="rId10" Type="http://schemas.openxmlformats.org/officeDocument/2006/relationships/tags" Target="../tags/tag110.xml"/><Relationship Id="rId19" Type="http://schemas.openxmlformats.org/officeDocument/2006/relationships/image" Target="../media/image7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3.png"/><Relationship Id="rId27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77.png"/><Relationship Id="rId18" Type="http://schemas.openxmlformats.org/officeDocument/2006/relationships/image" Target="../media/image73.png"/><Relationship Id="rId3" Type="http://schemas.openxmlformats.org/officeDocument/2006/relationships/tags" Target="../tags/tag116.xml"/><Relationship Id="rId21" Type="http://schemas.openxmlformats.org/officeDocument/2006/relationships/image" Target="../media/image74.png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.png"/><Relationship Id="rId2" Type="http://schemas.openxmlformats.org/officeDocument/2006/relationships/tags" Target="../tags/tag115.xml"/><Relationship Id="rId16" Type="http://schemas.openxmlformats.org/officeDocument/2006/relationships/image" Target="../media/image36.png"/><Relationship Id="rId20" Type="http://schemas.openxmlformats.org/officeDocument/2006/relationships/image" Target="../media/image45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72.png"/><Relationship Id="rId23" Type="http://schemas.openxmlformats.org/officeDocument/2006/relationships/image" Target="../media/image76.png"/><Relationship Id="rId10" Type="http://schemas.openxmlformats.org/officeDocument/2006/relationships/tags" Target="../tags/tag123.xml"/><Relationship Id="rId19" Type="http://schemas.openxmlformats.org/officeDocument/2006/relationships/image" Target="../media/image44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78.png"/><Relationship Id="rId22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35.png"/><Relationship Id="rId18" Type="http://schemas.openxmlformats.org/officeDocument/2006/relationships/image" Target="../media/image79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36.png"/><Relationship Id="rId17" Type="http://schemas.openxmlformats.org/officeDocument/2006/relationships/image" Target="../media/image74.png"/><Relationship Id="rId2" Type="http://schemas.openxmlformats.org/officeDocument/2006/relationships/tags" Target="../tags/tag126.xml"/><Relationship Id="rId16" Type="http://schemas.openxmlformats.org/officeDocument/2006/relationships/image" Target="../media/image45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72.png"/><Relationship Id="rId5" Type="http://schemas.openxmlformats.org/officeDocument/2006/relationships/tags" Target="../tags/tag129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0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4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83.png"/><Relationship Id="rId5" Type="http://schemas.openxmlformats.org/officeDocument/2006/relationships/tags" Target="../tags/tag138.xml"/><Relationship Id="rId10" Type="http://schemas.openxmlformats.org/officeDocument/2006/relationships/image" Target="../media/image82.png"/><Relationship Id="rId4" Type="http://schemas.openxmlformats.org/officeDocument/2006/relationships/tags" Target="../tags/tag137.xml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87.png"/><Relationship Id="rId39" Type="http://schemas.openxmlformats.org/officeDocument/2006/relationships/image" Target="../media/image97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29.png"/><Relationship Id="rId42" Type="http://schemas.openxmlformats.org/officeDocument/2006/relationships/image" Target="../media/image100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86.png"/><Relationship Id="rId33" Type="http://schemas.openxmlformats.org/officeDocument/2006/relationships/image" Target="../media/image93.png"/><Relationship Id="rId38" Type="http://schemas.openxmlformats.org/officeDocument/2006/relationships/image" Target="../media/image96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90.png"/><Relationship Id="rId41" Type="http://schemas.openxmlformats.org/officeDocument/2006/relationships/image" Target="../media/image99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2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image" Target="../media/image89.png"/><Relationship Id="rId36" Type="http://schemas.openxmlformats.org/officeDocument/2006/relationships/image" Target="../media/image94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69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52.png"/><Relationship Id="rId43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image" Target="../media/image107.png"/><Relationship Id="rId26" Type="http://schemas.openxmlformats.org/officeDocument/2006/relationships/image" Target="../media/image114.png"/><Relationship Id="rId3" Type="http://schemas.openxmlformats.org/officeDocument/2006/relationships/tags" Target="../tags/tag166.xml"/><Relationship Id="rId21" Type="http://schemas.openxmlformats.org/officeDocument/2006/relationships/image" Target="../media/image110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image" Target="../media/image53.png"/><Relationship Id="rId25" Type="http://schemas.openxmlformats.org/officeDocument/2006/relationships/image" Target="../media/image113.png"/><Relationship Id="rId2" Type="http://schemas.openxmlformats.org/officeDocument/2006/relationships/tags" Target="../tags/tag165.xml"/><Relationship Id="rId16" Type="http://schemas.openxmlformats.org/officeDocument/2006/relationships/image" Target="../media/image106.png"/><Relationship Id="rId20" Type="http://schemas.openxmlformats.org/officeDocument/2006/relationships/image" Target="../media/image109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35.png"/><Relationship Id="rId5" Type="http://schemas.openxmlformats.org/officeDocument/2006/relationships/tags" Target="../tags/tag16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2.png"/><Relationship Id="rId28" Type="http://schemas.openxmlformats.org/officeDocument/2006/relationships/image" Target="../media/image115.png"/><Relationship Id="rId10" Type="http://schemas.openxmlformats.org/officeDocument/2006/relationships/tags" Target="../tags/tag173.xml"/><Relationship Id="rId19" Type="http://schemas.openxmlformats.org/officeDocument/2006/relationships/image" Target="../media/image108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111.png"/><Relationship Id="rId27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0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19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18.png"/><Relationship Id="rId5" Type="http://schemas.openxmlformats.org/officeDocument/2006/relationships/tags" Target="../tags/tag182.xml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tags" Target="../tags/tag181.xml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8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27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6.png"/><Relationship Id="rId5" Type="http://schemas.openxmlformats.org/officeDocument/2006/relationships/tags" Target="../tags/tag189.xml"/><Relationship Id="rId10" Type="http://schemas.openxmlformats.org/officeDocument/2006/relationships/image" Target="../media/image125.png"/><Relationship Id="rId4" Type="http://schemas.openxmlformats.org/officeDocument/2006/relationships/tags" Target="../tags/tag188.xml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191.xml"/><Relationship Id="rId7" Type="http://schemas.openxmlformats.org/officeDocument/2006/relationships/image" Target="../media/image127.png"/><Relationship Id="rId2" Type="http://schemas.openxmlformats.org/officeDocument/2006/relationships/tags" Target="../tags/tag19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36.png"/><Relationship Id="rId18" Type="http://schemas.openxmlformats.org/officeDocument/2006/relationships/image" Target="../media/image74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5.png"/><Relationship Id="rId2" Type="http://schemas.openxmlformats.org/officeDocument/2006/relationships/tags" Target="../tags/tag194.xml"/><Relationship Id="rId16" Type="http://schemas.openxmlformats.org/officeDocument/2006/relationships/image" Target="../media/image44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73.png"/><Relationship Id="rId10" Type="http://schemas.openxmlformats.org/officeDocument/2006/relationships/tags" Target="../tags/tag202.xml"/><Relationship Id="rId19" Type="http://schemas.openxmlformats.org/officeDocument/2006/relationships/image" Target="../media/image131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206.xml"/><Relationship Id="rId7" Type="http://schemas.openxmlformats.org/officeDocument/2006/relationships/image" Target="../media/image77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4.png"/><Relationship Id="rId5" Type="http://schemas.openxmlformats.org/officeDocument/2006/relationships/tags" Target="../tags/tag208.xml"/><Relationship Id="rId10" Type="http://schemas.openxmlformats.org/officeDocument/2006/relationships/image" Target="../media/image81.png"/><Relationship Id="rId4" Type="http://schemas.openxmlformats.org/officeDocument/2006/relationships/tags" Target="../tags/tag207.xml"/><Relationship Id="rId9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image" Target="../media/image127.png"/><Relationship Id="rId18" Type="http://schemas.openxmlformats.org/officeDocument/2006/relationships/image" Target="../media/image137.png"/><Relationship Id="rId3" Type="http://schemas.openxmlformats.org/officeDocument/2006/relationships/tags" Target="../tags/tag211.xml"/><Relationship Id="rId21" Type="http://schemas.openxmlformats.org/officeDocument/2006/relationships/image" Target="../media/image140.png"/><Relationship Id="rId7" Type="http://schemas.openxmlformats.org/officeDocument/2006/relationships/tags" Target="../tags/tag215.xml"/><Relationship Id="rId12" Type="http://schemas.openxmlformats.org/officeDocument/2006/relationships/image" Target="../media/image128.png"/><Relationship Id="rId17" Type="http://schemas.openxmlformats.org/officeDocument/2006/relationships/image" Target="../media/image136.png"/><Relationship Id="rId2" Type="http://schemas.openxmlformats.org/officeDocument/2006/relationships/tags" Target="../tags/tag210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15" Type="http://schemas.openxmlformats.org/officeDocument/2006/relationships/image" Target="../media/image130.png"/><Relationship Id="rId10" Type="http://schemas.openxmlformats.org/officeDocument/2006/relationships/tags" Target="../tags/tag218.xml"/><Relationship Id="rId19" Type="http://schemas.openxmlformats.org/officeDocument/2006/relationships/image" Target="../media/image138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image" Target="../media/image129.png"/><Relationship Id="rId22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10.xml"/><Relationship Id="rId21" Type="http://schemas.openxmlformats.org/officeDocument/2006/relationships/image" Target="../media/image24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27.png"/><Relationship Id="rId5" Type="http://schemas.openxmlformats.org/officeDocument/2006/relationships/tags" Target="../tags/tag12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tags" Target="../tags/tag17.xml"/><Relationship Id="rId19" Type="http://schemas.openxmlformats.org/officeDocument/2006/relationships/image" Target="../media/image22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2.png"/><Relationship Id="rId39" Type="http://schemas.openxmlformats.org/officeDocument/2006/relationships/image" Target="../media/image41.pn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3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30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9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.png"/><Relationship Id="rId36" Type="http://schemas.openxmlformats.org/officeDocument/2006/relationships/image" Target="../media/image38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3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image" Target="../media/image11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3.png"/><Relationship Id="rId1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image" Target="../media/image35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2.png"/><Relationship Id="rId5" Type="http://schemas.openxmlformats.org/officeDocument/2006/relationships/tags" Target="../tags/tag4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3" Type="http://schemas.openxmlformats.org/officeDocument/2006/relationships/tags" Target="../tags/tag53.xml"/><Relationship Id="rId21" Type="http://schemas.openxmlformats.org/officeDocument/2006/relationships/image" Target="../media/image49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36.png"/><Relationship Id="rId2" Type="http://schemas.openxmlformats.org/officeDocument/2006/relationships/tags" Target="../tags/tag52.xml"/><Relationship Id="rId16" Type="http://schemas.openxmlformats.org/officeDocument/2006/relationships/image" Target="../media/image47.png"/><Relationship Id="rId20" Type="http://schemas.openxmlformats.org/officeDocument/2006/relationships/image" Target="../media/image4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1.png"/><Relationship Id="rId5" Type="http://schemas.openxmlformats.org/officeDocument/2006/relationships/tags" Target="../tags/tag55.xml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10" Type="http://schemas.openxmlformats.org/officeDocument/2006/relationships/tags" Target="../tags/tag60.xml"/><Relationship Id="rId19" Type="http://schemas.openxmlformats.org/officeDocument/2006/relationships/image" Target="../media/image44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2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54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3.png"/><Relationship Id="rId2" Type="http://schemas.openxmlformats.org/officeDocument/2006/relationships/tags" Target="../tags/tag64.xml"/><Relationship Id="rId16" Type="http://schemas.openxmlformats.org/officeDocument/2006/relationships/image" Target="../media/image52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29.png"/><Relationship Id="rId10" Type="http://schemas.openxmlformats.org/officeDocument/2006/relationships/tags" Target="../tags/tag72.xml"/><Relationship Id="rId19" Type="http://schemas.openxmlformats.org/officeDocument/2006/relationships/image" Target="../media/image55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35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36.png"/><Relationship Id="rId17" Type="http://schemas.openxmlformats.org/officeDocument/2006/relationships/image" Target="../media/image55.png"/><Relationship Id="rId2" Type="http://schemas.openxmlformats.org/officeDocument/2006/relationships/tags" Target="../tags/tag75.xml"/><Relationship Id="rId16" Type="http://schemas.openxmlformats.org/officeDocument/2006/relationships/image" Target="../media/image45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33.png"/><Relationship Id="rId5" Type="http://schemas.openxmlformats.org/officeDocument/2006/relationships/tags" Target="../tags/tag78.xml"/><Relationship Id="rId15" Type="http://schemas.openxmlformats.org/officeDocument/2006/relationships/image" Target="../media/image44.png"/><Relationship Id="rId10" Type="http://schemas.openxmlformats.org/officeDocument/2006/relationships/image" Target="../media/image56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575" y="3458871"/>
            <a:ext cx="1706214" cy="1575340"/>
          </a:xfrm>
          <a:prstGeom prst="rect">
            <a:avLst/>
          </a:prstGeom>
          <a:noFill/>
        </p:spPr>
      </p:pic>
      <p:sp>
        <p:nvSpPr>
          <p:cNvPr id="78" name="pole tekstowe 77"/>
          <p:cNvSpPr txBox="1"/>
          <p:nvPr/>
        </p:nvSpPr>
        <p:spPr>
          <a:xfrm>
            <a:off x="-89490" y="3138731"/>
            <a:ext cx="339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/>
              <a:t>Optical </a:t>
            </a:r>
            <a:r>
              <a:rPr lang="pl-PL" dirty="0" err="1" smtClean="0"/>
              <a:t>interferometers</a:t>
            </a:r>
            <a:r>
              <a:rPr lang="pl-PL" dirty="0"/>
              <a:t> </a:t>
            </a:r>
            <a:r>
              <a:rPr lang="pl-PL" dirty="0" err="1" smtClean="0"/>
              <a:t>using</a:t>
            </a:r>
            <a:endParaRPr lang="pl-PL" dirty="0" smtClean="0"/>
          </a:p>
          <a:p>
            <a:pPr algn="ctr"/>
            <a:r>
              <a:rPr lang="pl-PL" dirty="0" smtClean="0"/>
              <a:t>non-</a:t>
            </a:r>
            <a:r>
              <a:rPr lang="pl-PL" dirty="0" err="1" smtClean="0"/>
              <a:t>classical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9450" y="-41781"/>
            <a:ext cx="9145016" cy="1577894"/>
          </a:xfrm>
        </p:spPr>
        <p:txBody>
          <a:bodyPr>
            <a:normAutofit/>
          </a:bodyPr>
          <a:lstStyle/>
          <a:p>
            <a:r>
              <a:rPr lang="pl-PL" dirty="0" smtClean="0"/>
              <a:t>The Grand </a:t>
            </a:r>
            <a:r>
              <a:rPr lang="pl-PL" dirty="0" err="1" smtClean="0"/>
              <a:t>Unified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of Quantum </a:t>
            </a:r>
            <a:r>
              <a:rPr lang="pl-PL" dirty="0" err="1" smtClean="0"/>
              <a:t>Metrology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683568" y="5733256"/>
            <a:ext cx="77768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u="sng" dirty="0" err="1" smtClean="0">
                <a:solidFill>
                  <a:prstClr val="white"/>
                </a:solidFill>
              </a:rPr>
              <a:t>Rafal</a:t>
            </a:r>
            <a:r>
              <a:rPr lang="pl-PL" sz="2000" u="sng" dirty="0" smtClean="0">
                <a:solidFill>
                  <a:prstClr val="white"/>
                </a:solidFill>
              </a:rPr>
              <a:t> </a:t>
            </a:r>
            <a:r>
              <a:rPr lang="pl-PL" sz="2000" u="sng" dirty="0" err="1" smtClean="0">
                <a:solidFill>
                  <a:prstClr val="white"/>
                </a:solidFill>
              </a:rPr>
              <a:t>Demkowicz</a:t>
            </a:r>
            <a:r>
              <a:rPr lang="pl-PL" sz="2000" u="sng" dirty="0" smtClean="0">
                <a:solidFill>
                  <a:prstClr val="white"/>
                </a:solidFill>
              </a:rPr>
              <a:t>-Dobrzański</a:t>
            </a:r>
            <a:r>
              <a:rPr lang="pl-PL" sz="2000" dirty="0">
                <a:solidFill>
                  <a:prstClr val="white"/>
                </a:solidFill>
              </a:rPr>
              <a:t/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/>
            </a:r>
            <a:br>
              <a:rPr lang="pl-PL" sz="2000" dirty="0">
                <a:solidFill>
                  <a:prstClr val="white"/>
                </a:solidFill>
              </a:rPr>
            </a:b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697271" y="6137436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888" y="1504000"/>
            <a:ext cx="1828794" cy="1347712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9" y="3627106"/>
            <a:ext cx="1830164" cy="1228340"/>
          </a:xfrm>
          <a:prstGeom prst="rect">
            <a:avLst/>
          </a:prstGeom>
        </p:spPr>
      </p:pic>
      <p:pic>
        <p:nvPicPr>
          <p:cNvPr id="45" name="Picture 2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518" y="1795513"/>
            <a:ext cx="1928230" cy="13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136" y="1533539"/>
            <a:ext cx="1596901" cy="1494888"/>
          </a:xfrm>
          <a:prstGeom prst="rect">
            <a:avLst/>
          </a:prstGeom>
        </p:spPr>
      </p:pic>
      <p:sp>
        <p:nvSpPr>
          <p:cNvPr id="6" name="Wybuch  2 5"/>
          <p:cNvSpPr/>
          <p:nvPr/>
        </p:nvSpPr>
        <p:spPr>
          <a:xfrm>
            <a:off x="2195736" y="1948533"/>
            <a:ext cx="5883235" cy="2537581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48" y="3550757"/>
            <a:ext cx="1000528" cy="205405"/>
          </a:xfrm>
          <a:prstGeom prst="rect">
            <a:avLst/>
          </a:prstGeom>
          <a:noFill/>
          <a:ln/>
          <a:effectLst/>
        </p:spPr>
      </p:pic>
      <p:sp>
        <p:nvSpPr>
          <p:cNvPr id="77" name="pole tekstowe 76"/>
          <p:cNvSpPr txBox="1"/>
          <p:nvPr/>
        </p:nvSpPr>
        <p:spPr>
          <a:xfrm>
            <a:off x="7195760" y="3055523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l-PL" dirty="0"/>
              <a:t>NV </a:t>
            </a:r>
            <a:r>
              <a:rPr lang="pl-PL" dirty="0" err="1"/>
              <a:t>sensors</a:t>
            </a:r>
            <a:endParaRPr lang="en-GB" dirty="0"/>
          </a:p>
        </p:txBody>
      </p:sp>
      <p:sp>
        <p:nvSpPr>
          <p:cNvPr id="80" name="pole tekstowe 79"/>
          <p:cNvSpPr txBox="1"/>
          <p:nvPr/>
        </p:nvSpPr>
        <p:spPr>
          <a:xfrm>
            <a:off x="4558043" y="1702598"/>
            <a:ext cx="181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 smtClean="0"/>
              <a:t>Cold</a:t>
            </a:r>
            <a:r>
              <a:rPr lang="pl-PL" dirty="0" smtClean="0"/>
              <a:t> atom </a:t>
            </a:r>
            <a:r>
              <a:rPr lang="pl-PL" dirty="0" err="1"/>
              <a:t>magnetometers</a:t>
            </a:r>
            <a:endParaRPr lang="en-GB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5462404" y="4500093"/>
            <a:ext cx="173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l-PL" dirty="0" err="1"/>
              <a:t>Atomic</a:t>
            </a:r>
            <a:r>
              <a:rPr lang="pl-PL" dirty="0"/>
              <a:t> </a:t>
            </a:r>
            <a:r>
              <a:rPr lang="pl-PL" dirty="0" err="1"/>
              <a:t>inertial</a:t>
            </a:r>
            <a:r>
              <a:rPr lang="pl-PL" dirty="0"/>
              <a:t> </a:t>
            </a:r>
            <a:r>
              <a:rPr lang="pl-PL" dirty="0" err="1"/>
              <a:t>sensors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670949" y="4869425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Atomic</a:t>
            </a:r>
            <a:r>
              <a:rPr lang="pl-PL" sz="1400" dirty="0" smtClean="0"/>
              <a:t> </a:t>
            </a:r>
            <a:r>
              <a:rPr lang="pl-PL" sz="1400" dirty="0" err="1" smtClean="0"/>
              <a:t>clocks</a:t>
            </a:r>
            <a:endParaRPr lang="pl-PL" sz="1400" dirty="0" smtClean="0"/>
          </a:p>
        </p:txBody>
      </p:sp>
      <p:sp>
        <p:nvSpPr>
          <p:cNvPr id="15" name="pole tekstowe 14"/>
          <p:cNvSpPr txBox="1"/>
          <p:nvPr/>
        </p:nvSpPr>
        <p:spPr>
          <a:xfrm>
            <a:off x="4275190" y="285171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GUT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Quantum Fisher Information for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mixed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states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1403648" y="1584176"/>
            <a:ext cx="6248424" cy="1117721"/>
            <a:chOff x="1403648" y="1584176"/>
            <a:chExt cx="6248424" cy="1117721"/>
          </a:xfrm>
        </p:grpSpPr>
        <p:sp>
          <p:nvSpPr>
            <p:cNvPr id="67" name="Prostokąt 66"/>
            <p:cNvSpPr/>
            <p:nvPr/>
          </p:nvSpPr>
          <p:spPr>
            <a:xfrm>
              <a:off x="3072627" y="1584176"/>
              <a:ext cx="1229493" cy="11177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Obraz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801" y="1919491"/>
              <a:ext cx="377143" cy="38171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1" name="Łącznik prosty ze strzałką 70"/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/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Obraz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929" y="1919491"/>
              <a:ext cx="1785143" cy="39771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55" y="5137842"/>
            <a:ext cx="3208516" cy="56742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82" name="Obraz 8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0207" y="5197898"/>
            <a:ext cx="2543103" cy="306781"/>
          </a:xfrm>
          <a:prstGeom prst="rect">
            <a:avLst/>
          </a:prstGeom>
          <a:noFill/>
          <a:ln/>
          <a:effectLst/>
        </p:spPr>
      </p:pic>
      <p:sp>
        <p:nvSpPr>
          <p:cNvPr id="84" name="pole tekstowe 83"/>
          <p:cNvSpPr txBox="1"/>
          <p:nvPr/>
        </p:nvSpPr>
        <p:spPr>
          <a:xfrm>
            <a:off x="1492670" y="5678660"/>
            <a:ext cx="5286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may</a:t>
            </a:r>
            <a:r>
              <a:rPr lang="pl-PL" sz="2000" dirty="0" smtClean="0"/>
              <a:t> </a:t>
            </a:r>
            <a:r>
              <a:rPr lang="pl-PL" sz="2000" dirty="0" err="1" smtClean="0"/>
              <a:t>sometimes</a:t>
            </a:r>
            <a:r>
              <a:rPr lang="pl-PL" sz="2000" dirty="0" smtClean="0"/>
              <a:t> be </a:t>
            </a:r>
            <a:r>
              <a:rPr lang="pl-PL" sz="2000" dirty="0" err="1" smtClean="0"/>
              <a:t>helpful</a:t>
            </a:r>
            <a:r>
              <a:rPr lang="pl-PL" sz="2000" dirty="0" smtClean="0"/>
              <a:t> in </a:t>
            </a:r>
            <a:r>
              <a:rPr lang="pl-PL" sz="2000" dirty="0" err="1" smtClean="0"/>
              <a:t>deriving</a:t>
            </a:r>
            <a:r>
              <a:rPr lang="pl-PL" sz="2000" dirty="0" smtClean="0"/>
              <a:t> </a:t>
            </a:r>
            <a:r>
              <a:rPr lang="pl-PL" sz="2000" dirty="0" err="1" smtClean="0"/>
              <a:t>bounds</a:t>
            </a:r>
            <a:r>
              <a:rPr lang="pl-PL" sz="2000" dirty="0" smtClean="0"/>
              <a:t>…</a:t>
            </a:r>
            <a:endParaRPr lang="en-US" sz="2000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02" y="3349870"/>
            <a:ext cx="3148138" cy="465519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07" y="3307393"/>
            <a:ext cx="2592514" cy="548970"/>
          </a:xfrm>
          <a:prstGeom prst="rect">
            <a:avLst/>
          </a:prstGeom>
          <a:noFill/>
          <a:ln/>
          <a:effectLst/>
        </p:spPr>
      </p:pic>
      <p:sp>
        <p:nvSpPr>
          <p:cNvPr id="92" name="pole tekstowe 91"/>
          <p:cNvSpPr txBox="1"/>
          <p:nvPr/>
        </p:nvSpPr>
        <p:spPr>
          <a:xfrm>
            <a:off x="1488721" y="3911129"/>
            <a:ext cx="2334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d</a:t>
            </a:r>
            <a:r>
              <a:rPr lang="pl-PL" sz="2000" dirty="0" err="1" smtClean="0"/>
              <a:t>ifficult</a:t>
            </a:r>
            <a:r>
              <a:rPr lang="pl-PL" sz="2000" dirty="0" smtClean="0"/>
              <a:t> to </a:t>
            </a:r>
            <a:r>
              <a:rPr lang="pl-PL" sz="2000" dirty="0" err="1" smtClean="0"/>
              <a:t>analyze</a:t>
            </a:r>
            <a:r>
              <a:rPr lang="pl-PL" sz="2000" dirty="0" smtClean="0"/>
              <a:t>….</a:t>
            </a:r>
            <a:endParaRPr lang="en-US" sz="2000" dirty="0"/>
          </a:p>
        </p:txBody>
      </p:sp>
      <p:sp>
        <p:nvSpPr>
          <p:cNvPr id="9" name="Prostokąt 8"/>
          <p:cNvSpPr/>
          <p:nvPr/>
        </p:nvSpPr>
        <p:spPr>
          <a:xfrm>
            <a:off x="1115616" y="3140968"/>
            <a:ext cx="691276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9"/>
          <p:cNvSpPr/>
          <p:nvPr/>
        </p:nvSpPr>
        <p:spPr>
          <a:xfrm>
            <a:off x="1115616" y="4941168"/>
            <a:ext cx="6912768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2144" y="274936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/>
              <a:t>Precision </a:t>
            </a:r>
            <a:r>
              <a:rPr lang="pl-PL" sz="3200" dirty="0" err="1"/>
              <a:t>bounds</a:t>
            </a:r>
            <a:r>
              <a:rPr lang="pl-PL" sz="3200" dirty="0"/>
              <a:t> via </a:t>
            </a:r>
            <a:r>
              <a:rPr lang="pl-PL" sz="3200" dirty="0" err="1"/>
              <a:t>minimization</a:t>
            </a:r>
            <a:r>
              <a:rPr lang="pl-PL" sz="3200" dirty="0"/>
              <a:t> </a:t>
            </a:r>
            <a:r>
              <a:rPr lang="pl-PL" sz="3200" dirty="0" err="1"/>
              <a:t>over</a:t>
            </a:r>
            <a:r>
              <a:rPr lang="pl-PL" sz="3200" dirty="0"/>
              <a:t> </a:t>
            </a:r>
            <a:r>
              <a:rPr lang="pl-PL" sz="3200" dirty="0" err="1"/>
              <a:t>equivalent</a:t>
            </a:r>
            <a:r>
              <a:rPr lang="pl-PL" sz="3200" dirty="0"/>
              <a:t> Kraus </a:t>
            </a:r>
            <a:r>
              <a:rPr lang="pl-PL" sz="3200" dirty="0" err="1"/>
              <a:t>representations</a:t>
            </a:r>
            <a:r>
              <a:rPr lang="en-GB" sz="3200" dirty="0">
                <a:solidFill>
                  <a:schemeClr val="tx1"/>
                </a:solidFill>
                <a:effectLst/>
              </a:rPr>
              <a:t/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sp>
        <p:nvSpPr>
          <p:cNvPr id="37" name="Prostokąt 36"/>
          <p:cNvSpPr/>
          <p:nvPr/>
        </p:nvSpPr>
        <p:spPr>
          <a:xfrm>
            <a:off x="179512" y="4233131"/>
            <a:ext cx="8640958" cy="165654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1" y="3637966"/>
            <a:ext cx="2299640" cy="54748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22" y="3623490"/>
            <a:ext cx="2133333" cy="576000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1509678" y="1116238"/>
            <a:ext cx="6124644" cy="2376263"/>
            <a:chOff x="1164326" y="3907641"/>
            <a:chExt cx="4268693" cy="1656184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Łącznik prosty 44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" name="Łącznik prosty 45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" name="Prostokąt 46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50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52" name="Picture 3 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6" name="Łącznik prosty 55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Prostokąt 56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9" name="Łącznik prosty 58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0" name="Łącznik prosty 59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2" name="Picture 3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Prostokąt 62"/>
          <p:cNvSpPr/>
          <p:nvPr/>
        </p:nvSpPr>
        <p:spPr>
          <a:xfrm>
            <a:off x="2488139" y="5942376"/>
            <a:ext cx="646154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Maccone</a:t>
            </a:r>
            <a:r>
              <a:rPr lang="fr-FR" sz="1400" dirty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Calibri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Calibri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Calibri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64" name="Obraz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" y="4480088"/>
            <a:ext cx="8165108" cy="596837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3" y="5267305"/>
            <a:ext cx="1911667" cy="611798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11" y="5241755"/>
            <a:ext cx="1909739" cy="612290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5528026" y="5241755"/>
            <a:ext cx="313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460357" y="1256019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9" name="Obraz 6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367962" y="1231518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95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Adaptive</a:t>
            </a:r>
            <a:r>
              <a:rPr lang="pl-PL" dirty="0" smtClean="0"/>
              <a:t>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en-GB" dirty="0"/>
          </a:p>
        </p:txBody>
      </p:sp>
      <p:grpSp>
        <p:nvGrpSpPr>
          <p:cNvPr id="6" name="Grupa 5"/>
          <p:cNvGrpSpPr/>
          <p:nvPr/>
        </p:nvGrpSpPr>
        <p:grpSpPr>
          <a:xfrm>
            <a:off x="3001106" y="4000735"/>
            <a:ext cx="2639919" cy="536142"/>
            <a:chOff x="1913762" y="3977207"/>
            <a:chExt cx="2639919" cy="536142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7141" y="4228978"/>
              <a:ext cx="115446" cy="1312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Elipsa 61"/>
            <p:cNvSpPr/>
            <p:nvPr/>
          </p:nvSpPr>
          <p:spPr>
            <a:xfrm>
              <a:off x="3792564" y="4135730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Łącznik prosty ze strzałką 62"/>
            <p:cNvCxnSpPr/>
            <p:nvPr/>
          </p:nvCxnSpPr>
          <p:spPr>
            <a:xfrm>
              <a:off x="4165560" y="4275603"/>
              <a:ext cx="111899" cy="6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a 63"/>
            <p:cNvSpPr/>
            <p:nvPr/>
          </p:nvSpPr>
          <p:spPr>
            <a:xfrm>
              <a:off x="4305433" y="4135730"/>
              <a:ext cx="248248" cy="34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ipsa 64"/>
            <p:cNvSpPr/>
            <p:nvPr/>
          </p:nvSpPr>
          <p:spPr>
            <a:xfrm>
              <a:off x="2962649" y="4163705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Łuk 65"/>
            <p:cNvSpPr/>
            <p:nvPr/>
          </p:nvSpPr>
          <p:spPr>
            <a:xfrm>
              <a:off x="2906699" y="4135730"/>
              <a:ext cx="475570" cy="139873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Obraz 7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979" y="3979789"/>
              <a:ext cx="464000" cy="1287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Obraz 7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804" y="3977207"/>
              <a:ext cx="370286" cy="105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Obraz 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62" y="4119100"/>
              <a:ext cx="738756" cy="3509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5" name="Grupa 4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146" name="Grupa 145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147" name="Łącznik prosty 146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8" name="Łącznik prosty 147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9" name="Łącznik prosty 148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0" name="Łącznik prosty 149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1" name="Łącznik prosty 150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2" name="Łącznik prosty 151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53" name="Prostokąt 152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4" name="Łącznik prosty 153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5" name="Łącznik prosty 154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56" name="Obraz 15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57" name="Łącznik prosty 156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58" name="Picture 3 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Obraz 158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0" name="Obraz 15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1" name="Obraz 160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62" name="Łącznik prosty 161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90" name="Prostokąt 189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1" name="Łącznik prosty 190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2" name="Łącznik prosty 191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93" name="Łącznik prosty 192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94" name="Obraz 19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95" name="Picture 3 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6" name="Obraz 19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97" name="Obraz 19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219" name="pole tekstowe 218"/>
          <p:cNvSpPr txBox="1"/>
          <p:nvPr/>
        </p:nvSpPr>
        <p:spPr>
          <a:xfrm>
            <a:off x="467544" y="4719172"/>
            <a:ext cx="814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Fisher Information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0" name="Grupa 219"/>
          <p:cNvGrpSpPr/>
          <p:nvPr/>
        </p:nvGrpSpPr>
        <p:grpSpPr>
          <a:xfrm>
            <a:off x="615378" y="5485237"/>
            <a:ext cx="7845920" cy="1000137"/>
            <a:chOff x="611560" y="5165167"/>
            <a:chExt cx="7845920" cy="1000137"/>
          </a:xfrm>
        </p:grpSpPr>
        <p:sp>
          <p:nvSpPr>
            <p:cNvPr id="221" name="Prostokąt 220"/>
            <p:cNvSpPr/>
            <p:nvPr/>
          </p:nvSpPr>
          <p:spPr>
            <a:xfrm>
              <a:off x="611560" y="5165167"/>
              <a:ext cx="7845920" cy="100013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2" name="Obraz 2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90" y="5399501"/>
              <a:ext cx="1843623" cy="5106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3" name="Obraz 2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568" y="5328056"/>
              <a:ext cx="1972199" cy="5820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4" name="pole tekstowe 223"/>
            <p:cNvSpPr txBox="1"/>
            <p:nvPr/>
          </p:nvSpPr>
          <p:spPr>
            <a:xfrm>
              <a:off x="4286922" y="5165167"/>
              <a:ext cx="633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4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General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problem </a:t>
            </a:r>
            <a:r>
              <a:rPr lang="pl-PL" dirty="0" err="1" smtClean="0"/>
              <a:t>under</a:t>
            </a:r>
            <a:r>
              <a:rPr lang="pl-PL" dirty="0" smtClean="0"/>
              <a:t> </a:t>
            </a:r>
            <a:r>
              <a:rPr lang="pl-PL" dirty="0" err="1" smtClean="0"/>
              <a:t>Markovian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endParaRPr lang="en-GB" dirty="0"/>
          </a:p>
        </p:txBody>
      </p:sp>
      <p:pic>
        <p:nvPicPr>
          <p:cNvPr id="67" name="Obraz 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60" y="4011414"/>
            <a:ext cx="5019029" cy="618711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4128040"/>
            <a:ext cx="1134517" cy="360170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82" name="Grupa 81"/>
          <p:cNvGrpSpPr/>
          <p:nvPr/>
        </p:nvGrpSpPr>
        <p:grpSpPr>
          <a:xfrm>
            <a:off x="615378" y="5485237"/>
            <a:ext cx="7845920" cy="1000137"/>
            <a:chOff x="611560" y="5165167"/>
            <a:chExt cx="7845920" cy="1000137"/>
          </a:xfrm>
        </p:grpSpPr>
        <p:sp>
          <p:nvSpPr>
            <p:cNvPr id="83" name="Prostokąt 82"/>
            <p:cNvSpPr/>
            <p:nvPr/>
          </p:nvSpPr>
          <p:spPr>
            <a:xfrm>
              <a:off x="611560" y="5165167"/>
              <a:ext cx="7845920" cy="100013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90" y="5399501"/>
              <a:ext cx="1843623" cy="5106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568" y="5328056"/>
              <a:ext cx="1972199" cy="5820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286922" y="5165167"/>
              <a:ext cx="633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87" name="pole tekstowe 86"/>
          <p:cNvSpPr txBox="1"/>
          <p:nvPr/>
        </p:nvSpPr>
        <p:spPr>
          <a:xfrm>
            <a:off x="467544" y="4719172"/>
            <a:ext cx="814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Fisher Information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estimation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</a:t>
            </a:r>
            <a:r>
              <a:rPr lang="pl-PL" dirty="0" err="1"/>
              <a:t>directly</a:t>
            </a:r>
            <a:r>
              <a:rPr lang="pl-PL" dirty="0"/>
              <a:t> from the quantum Master </a:t>
            </a:r>
            <a:r>
              <a:rPr lang="pl-PL" dirty="0" err="1"/>
              <a:t>equation</a:t>
            </a:r>
            <a:endParaRPr lang="en-GB" dirty="0"/>
          </a:p>
        </p:txBody>
      </p:sp>
      <p:grpSp>
        <p:nvGrpSpPr>
          <p:cNvPr id="46" name="Grupa 45"/>
          <p:cNvGrpSpPr/>
          <p:nvPr/>
        </p:nvGrpSpPr>
        <p:grpSpPr>
          <a:xfrm>
            <a:off x="1282608" y="1172276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37" name="pole tekstowe 36"/>
          <p:cNvSpPr txBox="1"/>
          <p:nvPr/>
        </p:nvSpPr>
        <p:spPr>
          <a:xfrm>
            <a:off x="557337" y="4564623"/>
            <a:ext cx="674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W</a:t>
            </a:r>
            <a:r>
              <a:rPr lang="pl-PL" sz="2000" dirty="0" err="1" smtClean="0"/>
              <a:t>ithout</a:t>
            </a:r>
            <a:r>
              <a:rPr lang="pl-PL" sz="2000" dirty="0" smtClean="0"/>
              <a:t> </a:t>
            </a:r>
            <a:r>
              <a:rPr lang="pl-PL" sz="2000" dirty="0" err="1" smtClean="0"/>
              <a:t>loss</a:t>
            </a:r>
            <a:r>
              <a:rPr lang="pl-PL" sz="2000" dirty="0" smtClean="0"/>
              <a:t> of </a:t>
            </a:r>
            <a:r>
              <a:rPr lang="pl-PL" sz="2000" dirty="0" err="1" smtClean="0"/>
              <a:t>generality</a:t>
            </a:r>
            <a:r>
              <a:rPr lang="pl-PL" sz="2000" dirty="0" smtClean="0"/>
              <a:t> we </a:t>
            </a:r>
            <a:r>
              <a:rPr lang="pl-PL" sz="2000" dirty="0" err="1" smtClean="0"/>
              <a:t>may</a:t>
            </a:r>
            <a:r>
              <a:rPr lang="pl-PL" sz="2000" dirty="0" smtClean="0"/>
              <a:t> </a:t>
            </a:r>
            <a:r>
              <a:rPr lang="pl-PL" sz="2000" dirty="0" err="1" smtClean="0"/>
              <a:t>always</a:t>
            </a:r>
            <a:r>
              <a:rPr lang="pl-PL" sz="2000" dirty="0" smtClean="0"/>
              <a:t> </a:t>
            </a:r>
            <a:r>
              <a:rPr lang="pl-PL" sz="2000" dirty="0" err="1" smtClean="0"/>
              <a:t>consider</a:t>
            </a:r>
            <a:r>
              <a:rPr lang="pl-PL" sz="2000" dirty="0" smtClean="0"/>
              <a:t> limit t-&gt;0…..</a:t>
            </a:r>
            <a:endParaRPr lang="en-US" sz="2000" i="1" dirty="0"/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" y="3811870"/>
            <a:ext cx="7640364" cy="636774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2" y="5095925"/>
            <a:ext cx="4398227" cy="1076794"/>
          </a:xfrm>
          <a:prstGeom prst="rect">
            <a:avLst/>
          </a:prstGeom>
          <a:noFill/>
          <a:ln/>
          <a:effectLst/>
        </p:spPr>
      </p:pic>
      <p:sp>
        <p:nvSpPr>
          <p:cNvPr id="40" name="pole tekstowe 39"/>
          <p:cNvSpPr txBox="1"/>
          <p:nvPr/>
        </p:nvSpPr>
        <p:spPr>
          <a:xfrm>
            <a:off x="6023523" y="6324642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Expand</a:t>
            </a:r>
            <a:r>
              <a:rPr lang="pl-PL" sz="2000" dirty="0" smtClean="0"/>
              <a:t> </a:t>
            </a:r>
            <a:r>
              <a:rPr lang="pl-PL" sz="2000" i="1" dirty="0" smtClean="0">
                <a:sym typeface="Symbol" panose="05050102010706020507" pitchFamily="18" charset="2"/>
              </a:rPr>
              <a:t></a:t>
            </a:r>
            <a:r>
              <a:rPr lang="pl-PL" sz="2000" dirty="0" smtClean="0">
                <a:sym typeface="Symbol" panose="05050102010706020507" pitchFamily="18" charset="2"/>
              </a:rPr>
              <a:t> and </a:t>
            </a:r>
            <a:r>
              <a:rPr lang="pl-PL" sz="2000" i="1" dirty="0" smtClean="0">
                <a:sym typeface="Symbol" panose="05050102010706020507" pitchFamily="18" charset="2"/>
              </a:rPr>
              <a:t></a:t>
            </a:r>
            <a:r>
              <a:rPr lang="pl-PL" sz="2000" dirty="0" smtClean="0">
                <a:sym typeface="Symbol" panose="05050102010706020507" pitchFamily="18" charset="2"/>
              </a:rPr>
              <a:t> in </a:t>
            </a:r>
            <a:r>
              <a:rPr lang="pl-PL" sz="2000" i="1" dirty="0" smtClean="0">
                <a:sym typeface="Symbol" panose="05050102010706020507" pitchFamily="18" charset="2"/>
              </a:rPr>
              <a:t>t…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344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estimation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</a:t>
            </a:r>
            <a:r>
              <a:rPr lang="pl-PL" dirty="0" err="1"/>
              <a:t>directly</a:t>
            </a:r>
            <a:r>
              <a:rPr lang="pl-PL" dirty="0"/>
              <a:t> from the quantum Master </a:t>
            </a:r>
            <a:r>
              <a:rPr lang="pl-PL" dirty="0" err="1"/>
              <a:t>equation</a:t>
            </a:r>
            <a:endParaRPr lang="en-GB" dirty="0"/>
          </a:p>
        </p:txBody>
      </p:sp>
      <p:sp>
        <p:nvSpPr>
          <p:cNvPr id="63" name="Prostokąt 62"/>
          <p:cNvSpPr/>
          <p:nvPr/>
        </p:nvSpPr>
        <p:spPr>
          <a:xfrm>
            <a:off x="539552" y="2539105"/>
            <a:ext cx="7992888" cy="15841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179512" y="141277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Obraz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8" y="2847866"/>
            <a:ext cx="7634896" cy="462610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" y="1318135"/>
            <a:ext cx="8026906" cy="989501"/>
          </a:xfrm>
          <a:prstGeom prst="rect">
            <a:avLst/>
          </a:prstGeom>
          <a:noFill/>
          <a:ln/>
          <a:effectLst/>
        </p:spPr>
      </p:pic>
      <p:pic>
        <p:nvPicPr>
          <p:cNvPr id="67" name="Obraz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65" y="3636751"/>
            <a:ext cx="1975942" cy="351740"/>
          </a:xfrm>
          <a:prstGeom prst="rect">
            <a:avLst/>
          </a:prstGeom>
          <a:noFill/>
          <a:ln/>
          <a:effectLst/>
        </p:spPr>
      </p:pic>
      <p:sp>
        <p:nvSpPr>
          <p:cNvPr id="68" name="pole tekstowe 67"/>
          <p:cNvSpPr txBox="1"/>
          <p:nvPr/>
        </p:nvSpPr>
        <p:spPr>
          <a:xfrm>
            <a:off x="427650" y="4201732"/>
            <a:ext cx="228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Quantitative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2" name="Obraz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00" y="4797152"/>
            <a:ext cx="5800000" cy="577823"/>
          </a:xfrm>
          <a:prstGeom prst="rect">
            <a:avLst/>
          </a:prstGeom>
          <a:noFill/>
          <a:ln/>
          <a:effectLst/>
        </p:spPr>
      </p:pic>
      <p:pic>
        <p:nvPicPr>
          <p:cNvPr id="73" name="Obraz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6" y="5427459"/>
            <a:ext cx="3785851" cy="447413"/>
          </a:xfrm>
          <a:prstGeom prst="rect">
            <a:avLst/>
          </a:prstGeom>
          <a:noFill/>
          <a:ln/>
          <a:effectLst/>
        </p:spPr>
      </p:pic>
      <p:sp>
        <p:nvSpPr>
          <p:cNvPr id="82" name="pole tekstowe 81"/>
          <p:cNvSpPr txBox="1"/>
          <p:nvPr/>
        </p:nvSpPr>
        <p:spPr>
          <a:xfrm>
            <a:off x="404403" y="5995680"/>
            <a:ext cx="490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solved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semi-definite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programming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3" name="Obraz 8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0" y="5462238"/>
            <a:ext cx="4368922" cy="290606"/>
          </a:xfrm>
          <a:prstGeom prst="rect">
            <a:avLst/>
          </a:prstGeom>
          <a:noFill/>
          <a:ln/>
          <a:effectLst/>
        </p:spPr>
      </p:pic>
      <p:sp>
        <p:nvSpPr>
          <p:cNvPr id="84" name="Prostokąt 83"/>
          <p:cNvSpPr/>
          <p:nvPr/>
        </p:nvSpPr>
        <p:spPr>
          <a:xfrm>
            <a:off x="2164988" y="6402440"/>
            <a:ext cx="6979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 </a:t>
            </a:r>
          </a:p>
          <a:p>
            <a:pPr algn="r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e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65603"/>
              </p:ext>
            </p:extLst>
          </p:nvPr>
        </p:nvGraphicFramePr>
        <p:xfrm>
          <a:off x="323525" y="980728"/>
          <a:ext cx="8424938" cy="459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9"/>
                <a:gridCol w="4212469"/>
              </a:tblGrid>
              <a:tr h="136815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29585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11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Heisenberg </a:t>
            </a:r>
            <a:r>
              <a:rPr lang="pl-PL" sz="3600" dirty="0" err="1" smtClean="0"/>
              <a:t>scaling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typically</a:t>
            </a:r>
            <a:r>
              <a:rPr lang="pl-PL" sz="3600" dirty="0" smtClean="0"/>
              <a:t> </a:t>
            </a:r>
            <a:r>
              <a:rPr lang="pl-PL" sz="3600" dirty="0" err="1" smtClean="0"/>
              <a:t>lost</a:t>
            </a:r>
            <a:endParaRPr lang="en-GB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36558" y="5921729"/>
            <a:ext cx="60022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asymptotically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9" y="1810200"/>
            <a:ext cx="4393547" cy="308377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" y="3953153"/>
            <a:ext cx="2074021" cy="248226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1" y="1017826"/>
            <a:ext cx="5480235" cy="780069"/>
          </a:xfrm>
          <a:prstGeom prst="rect">
            <a:avLst/>
          </a:prstGeom>
          <a:noFill/>
          <a:ln/>
          <a:effectLst/>
        </p:spPr>
      </p:pic>
      <p:grpSp>
        <p:nvGrpSpPr>
          <p:cNvPr id="92" name="Grupa 91"/>
          <p:cNvGrpSpPr/>
          <p:nvPr/>
        </p:nvGrpSpPr>
        <p:grpSpPr>
          <a:xfrm>
            <a:off x="1150619" y="2622813"/>
            <a:ext cx="2304804" cy="1145778"/>
            <a:chOff x="1150619" y="2622813"/>
            <a:chExt cx="2304804" cy="1145778"/>
          </a:xfrm>
        </p:grpSpPr>
        <p:sp>
          <p:nvSpPr>
            <p:cNvPr id="28" name="Elipsa 27"/>
            <p:cNvSpPr/>
            <p:nvPr/>
          </p:nvSpPr>
          <p:spPr>
            <a:xfrm>
              <a:off x="1150619" y="2906394"/>
              <a:ext cx="769188" cy="7691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Obraz 2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87" y="2622813"/>
              <a:ext cx="114135" cy="739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85" y="3630335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Obraz 3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432" y="2822127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ze strzałką 31"/>
            <p:cNvCxnSpPr/>
            <p:nvPr/>
          </p:nvCxnSpPr>
          <p:spPr>
            <a:xfrm>
              <a:off x="2079640" y="3285884"/>
              <a:ext cx="540598" cy="47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2822665" y="2905650"/>
              <a:ext cx="546653" cy="7699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Łuk 35"/>
            <p:cNvSpPr/>
            <p:nvPr/>
          </p:nvSpPr>
          <p:spPr bwMode="auto">
            <a:xfrm>
              <a:off x="1196768" y="2774025"/>
              <a:ext cx="676889" cy="199085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Obraz 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558" y="2717722"/>
              <a:ext cx="718865" cy="1994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Łącznik prosty ze strzałką 41"/>
            <p:cNvCxnSpPr/>
            <p:nvPr/>
          </p:nvCxnSpPr>
          <p:spPr>
            <a:xfrm flipV="1">
              <a:off x="3076136" y="3253558"/>
              <a:ext cx="32107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Obraz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8" y="3929265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2" y="4510783"/>
            <a:ext cx="1349761" cy="502760"/>
          </a:xfrm>
          <a:prstGeom prst="rect">
            <a:avLst/>
          </a:prstGeom>
          <a:noFill/>
          <a:ln/>
          <a:effectLst/>
        </p:spPr>
      </p:pic>
      <p:grpSp>
        <p:nvGrpSpPr>
          <p:cNvPr id="93" name="Grupa 92"/>
          <p:cNvGrpSpPr/>
          <p:nvPr/>
        </p:nvGrpSpPr>
        <p:grpSpPr>
          <a:xfrm>
            <a:off x="4726208" y="2696102"/>
            <a:ext cx="4032447" cy="1313864"/>
            <a:chOff x="4726208" y="2696102"/>
            <a:chExt cx="4032447" cy="1313864"/>
          </a:xfrm>
        </p:grpSpPr>
        <p:grpSp>
          <p:nvGrpSpPr>
            <p:cNvPr id="7" name="Grupa 6"/>
            <p:cNvGrpSpPr/>
            <p:nvPr/>
          </p:nvGrpSpPr>
          <p:grpSpPr>
            <a:xfrm>
              <a:off x="4726208" y="2876701"/>
              <a:ext cx="2207312" cy="963769"/>
              <a:chOff x="1475656" y="1469819"/>
              <a:chExt cx="2952328" cy="1289062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1475656" y="1973875"/>
                <a:ext cx="360040" cy="2880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Łącznik prosty 8"/>
              <p:cNvCxnSpPr/>
              <p:nvPr/>
            </p:nvCxnSpPr>
            <p:spPr>
              <a:xfrm>
                <a:off x="2267744" y="2621947"/>
                <a:ext cx="129614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411760" y="1973875"/>
                <a:ext cx="12241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1" name="Prostokąt 10"/>
              <p:cNvSpPr/>
              <p:nvPr/>
            </p:nvSpPr>
            <p:spPr>
              <a:xfrm>
                <a:off x="3059832" y="1757851"/>
                <a:ext cx="504056" cy="4320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Obraz 53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201665" y="1863643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Łącznik prosty 12"/>
              <p:cNvCxnSpPr/>
              <p:nvPr/>
            </p:nvCxnSpPr>
            <p:spPr>
              <a:xfrm rot="5400000" flipH="1">
                <a:off x="2359337" y="1738266"/>
                <a:ext cx="545451" cy="855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>
              <a:xfrm rot="5400000" flipH="1" flipV="1">
                <a:off x="2338275" y="2469372"/>
                <a:ext cx="568980" cy="100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5" name="Łącznik prosty 14"/>
              <p:cNvCxnSpPr/>
              <p:nvPr/>
            </p:nvCxnSpPr>
            <p:spPr>
              <a:xfrm flipH="1" flipV="1">
                <a:off x="408265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Łącznik prosty 15"/>
              <p:cNvCxnSpPr/>
              <p:nvPr/>
            </p:nvCxnSpPr>
            <p:spPr>
              <a:xfrm flipV="1">
                <a:off x="3923928" y="1973875"/>
                <a:ext cx="504056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Łącznik prosty 16"/>
              <p:cNvCxnSpPr/>
              <p:nvPr/>
            </p:nvCxnSpPr>
            <p:spPr>
              <a:xfrm flipV="1">
                <a:off x="3563888" y="2348880"/>
                <a:ext cx="395695" cy="27306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Prostokąt 17"/>
              <p:cNvSpPr/>
              <p:nvPr/>
            </p:nvSpPr>
            <p:spPr>
              <a:xfrm>
                <a:off x="3794292" y="22343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Łącznik prosty 18"/>
              <p:cNvCxnSpPr/>
              <p:nvPr/>
            </p:nvCxnSpPr>
            <p:spPr>
              <a:xfrm>
                <a:off x="3635896" y="1973875"/>
                <a:ext cx="28803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" name="Prostokąt 19"/>
              <p:cNvSpPr/>
              <p:nvPr/>
            </p:nvSpPr>
            <p:spPr>
              <a:xfrm rot="18900000">
                <a:off x="2388860" y="1914971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1901867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rostokąt 21"/>
              <p:cNvSpPr/>
              <p:nvPr/>
            </p:nvSpPr>
            <p:spPr>
              <a:xfrm rot="18900000">
                <a:off x="2388860" y="25630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2549939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4" name="Łącznik prosty 23"/>
              <p:cNvCxnSpPr/>
              <p:nvPr/>
            </p:nvCxnSpPr>
            <p:spPr>
              <a:xfrm flipH="1" flipV="1">
                <a:off x="192241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Łącznik prosty 24"/>
              <p:cNvCxnSpPr/>
              <p:nvPr/>
            </p:nvCxnSpPr>
            <p:spPr>
              <a:xfrm flipV="1">
                <a:off x="1835696" y="1973875"/>
                <a:ext cx="576064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Łącznik prosty 25"/>
              <p:cNvCxnSpPr/>
              <p:nvPr/>
            </p:nvCxnSpPr>
            <p:spPr>
              <a:xfrm flipV="1">
                <a:off x="1547664" y="2405923"/>
                <a:ext cx="28106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7" name="Prostokąt 26"/>
              <p:cNvSpPr/>
              <p:nvPr/>
            </p:nvSpPr>
            <p:spPr>
              <a:xfrm>
                <a:off x="1619672" y="2261907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Prostokąt 59"/>
            <p:cNvSpPr/>
            <p:nvPr/>
          </p:nvSpPr>
          <p:spPr>
            <a:xfrm>
              <a:off x="7354704" y="3178969"/>
              <a:ext cx="1403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modeled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system:</a:t>
              </a:r>
            </a:p>
            <a:p>
              <a:pPr algn="ctr"/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Obraz 6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831" y="3161450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15" y="3693154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87" y="2696102"/>
              <a:ext cx="349760" cy="16475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4" name="Grupa 93"/>
          <p:cNvGrpSpPr/>
          <p:nvPr/>
        </p:nvGrpSpPr>
        <p:grpSpPr>
          <a:xfrm>
            <a:off x="4588633" y="4197199"/>
            <a:ext cx="3975366" cy="455416"/>
            <a:chOff x="4588633" y="4197199"/>
            <a:chExt cx="3975366" cy="455416"/>
          </a:xfrm>
        </p:grpSpPr>
        <p:grpSp>
          <p:nvGrpSpPr>
            <p:cNvPr id="65" name="Grupa 64"/>
            <p:cNvGrpSpPr/>
            <p:nvPr/>
          </p:nvGrpSpPr>
          <p:grpSpPr>
            <a:xfrm>
              <a:off x="4588633" y="4197199"/>
              <a:ext cx="1233717" cy="423822"/>
              <a:chOff x="4716016" y="4133294"/>
              <a:chExt cx="1233717" cy="423822"/>
            </a:xfrm>
          </p:grpSpPr>
          <p:pic>
            <p:nvPicPr>
              <p:cNvPr id="56" name="Obraz 5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925" y="4133294"/>
                <a:ext cx="669808" cy="42382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6016" y="4239328"/>
                <a:ext cx="496519" cy="19105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2" name="Grupa 81"/>
            <p:cNvGrpSpPr/>
            <p:nvPr/>
          </p:nvGrpSpPr>
          <p:grpSpPr>
            <a:xfrm>
              <a:off x="6016661" y="4208775"/>
              <a:ext cx="1201835" cy="424242"/>
              <a:chOff x="6006469" y="3939467"/>
              <a:chExt cx="1201835" cy="424242"/>
            </a:xfrm>
          </p:grpSpPr>
          <p:pic>
            <p:nvPicPr>
              <p:cNvPr id="81" name="Obraz 8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454" y="3939467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5" name="Obraz 7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469" y="4033389"/>
                <a:ext cx="556117" cy="235978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5" name="Grupa 84"/>
            <p:cNvGrpSpPr/>
            <p:nvPr/>
          </p:nvGrpSpPr>
          <p:grpSpPr>
            <a:xfrm>
              <a:off x="7412626" y="4228373"/>
              <a:ext cx="1151373" cy="424242"/>
              <a:chOff x="7402434" y="3959065"/>
              <a:chExt cx="1151373" cy="424242"/>
            </a:xfrm>
          </p:grpSpPr>
          <p:pic>
            <p:nvPicPr>
              <p:cNvPr id="84" name="Obraz 8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0957" y="3959065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434" y="4019533"/>
                <a:ext cx="556117" cy="23260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72" name="Obraz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4" y="4973413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86" name="Obraz 8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52" y="4818101"/>
            <a:ext cx="1514962" cy="50325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539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pl-PL" sz="4400" dirty="0"/>
              <a:t>GEO600 </a:t>
            </a:r>
            <a:r>
              <a:rPr lang="pl-PL" sz="4400" dirty="0" err="1"/>
              <a:t>interferometer</a:t>
            </a:r>
            <a:r>
              <a:rPr lang="pl-PL" sz="4400" dirty="0"/>
              <a:t> </a:t>
            </a:r>
            <a:r>
              <a:rPr lang="pl-PL" sz="4400" dirty="0" err="1"/>
              <a:t>at</a:t>
            </a:r>
            <a:r>
              <a:rPr lang="pl-PL" sz="4400" dirty="0"/>
              <a:t> the </a:t>
            </a:r>
            <a:r>
              <a:rPr lang="pl-PL" sz="4400" dirty="0" err="1"/>
              <a:t>fundamental</a:t>
            </a:r>
            <a:r>
              <a:rPr lang="pl-PL" sz="4400" dirty="0"/>
              <a:t> quantum </a:t>
            </a:r>
            <a:r>
              <a:rPr lang="pl-PL" sz="4400" dirty="0" err="1"/>
              <a:t>bound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34" name="Grupa 51"/>
          <p:cNvGrpSpPr/>
          <p:nvPr/>
        </p:nvGrpSpPr>
        <p:grpSpPr>
          <a:xfrm>
            <a:off x="370434" y="4654905"/>
            <a:ext cx="5717236" cy="1304925"/>
            <a:chOff x="395536" y="5229200"/>
            <a:chExt cx="5717236" cy="1304925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7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4125265" cy="2520280"/>
          </a:xfrm>
          <a:prstGeom prst="rect">
            <a:avLst/>
          </a:prstGeom>
          <a:noFill/>
        </p:spPr>
      </p:pic>
      <p:sp>
        <p:nvSpPr>
          <p:cNvPr id="38" name="pole tekstowe 37"/>
          <p:cNvSpPr txBox="1"/>
          <p:nvPr/>
        </p:nvSpPr>
        <p:spPr>
          <a:xfrm>
            <a:off x="7067178" y="5086953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  <a:latin typeface="Calibri"/>
              </a:rPr>
              <a:t>+10dB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squeezed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7067178" y="4726913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prstClr val="black"/>
                </a:solidFill>
                <a:latin typeface="Calibri"/>
              </a:rPr>
              <a:t>coherent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light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6275090" y="5302977"/>
            <a:ext cx="50405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</a:ln>
          <a:effectLst/>
        </p:spPr>
      </p:cxn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474890" y="1702577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Łącznik prosty 41"/>
          <p:cNvCxnSpPr/>
          <p:nvPr/>
        </p:nvCxnSpPr>
        <p:spPr>
          <a:xfrm>
            <a:off x="6275090" y="4942937"/>
            <a:ext cx="504056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43" name="pole tekstowe 42"/>
          <p:cNvSpPr txBox="1"/>
          <p:nvPr/>
        </p:nvSpPr>
        <p:spPr>
          <a:xfrm>
            <a:off x="7067178" y="5446993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prstClr val="black"/>
                </a:solidFill>
                <a:latin typeface="Calibri"/>
              </a:rPr>
              <a:t>fundamental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bound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476560" y="6437287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6275090" y="5663017"/>
            <a:ext cx="50405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6" name="Prostokąt 45"/>
          <p:cNvSpPr/>
          <p:nvPr/>
        </p:nvSpPr>
        <p:spPr>
          <a:xfrm>
            <a:off x="1363366" y="3169681"/>
            <a:ext cx="6624736" cy="830997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most general quantum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precision by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most  8%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  <p:bldP spid="44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upa 107"/>
          <p:cNvGrpSpPr/>
          <p:nvPr/>
        </p:nvGrpSpPr>
        <p:grpSpPr>
          <a:xfrm>
            <a:off x="0" y="1607627"/>
            <a:ext cx="8964488" cy="1893381"/>
            <a:chOff x="0" y="1607627"/>
            <a:chExt cx="8964488" cy="1893381"/>
          </a:xfrm>
        </p:grpSpPr>
        <p:sp>
          <p:nvSpPr>
            <p:cNvPr id="26" name="Prostokąt 25"/>
            <p:cNvSpPr/>
            <p:nvPr/>
          </p:nvSpPr>
          <p:spPr>
            <a:xfrm>
              <a:off x="179512" y="1607627"/>
              <a:ext cx="8784976" cy="18933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0" y="1817061"/>
              <a:ext cx="329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err="1" smtClean="0"/>
                <a:t>Perpendicular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dephasing</a:t>
              </a:r>
              <a:r>
                <a:rPr lang="pl-PL" sz="1600" dirty="0" smtClean="0"/>
                <a:t>: </a:t>
              </a:r>
              <a:endParaRPr lang="en-US" sz="1600" i="1" dirty="0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84" y="1836799"/>
              <a:ext cx="2428571" cy="27619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" name="Grupa 13"/>
            <p:cNvGrpSpPr/>
            <p:nvPr/>
          </p:nvGrpSpPr>
          <p:grpSpPr>
            <a:xfrm>
              <a:off x="6444208" y="1817061"/>
              <a:ext cx="1697680" cy="377619"/>
              <a:chOff x="5836202" y="4702289"/>
              <a:chExt cx="1697680" cy="377619"/>
            </a:xfrm>
          </p:grpSpPr>
          <p:pic>
            <p:nvPicPr>
              <p:cNvPr id="15" name="Obraz 14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36644" y="4795537"/>
                <a:ext cx="115446" cy="13123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6" name="Elipsa 15"/>
              <p:cNvSpPr/>
              <p:nvPr/>
            </p:nvSpPr>
            <p:spPr>
              <a:xfrm>
                <a:off x="6722067" y="4702289"/>
                <a:ext cx="349645" cy="34964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Łącznik prosty ze strzałką 16"/>
              <p:cNvCxnSpPr/>
              <p:nvPr/>
            </p:nvCxnSpPr>
            <p:spPr>
              <a:xfrm>
                <a:off x="7095063" y="4842162"/>
                <a:ext cx="111899" cy="6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ipsa 17"/>
              <p:cNvSpPr/>
              <p:nvPr/>
            </p:nvSpPr>
            <p:spPr>
              <a:xfrm rot="5400000">
                <a:off x="7234936" y="4702289"/>
                <a:ext cx="248248" cy="34964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5892152" y="4730264"/>
                <a:ext cx="349645" cy="34964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Łuk 19"/>
              <p:cNvSpPr/>
              <p:nvPr/>
            </p:nvSpPr>
            <p:spPr>
              <a:xfrm>
                <a:off x="5836202" y="4702289"/>
                <a:ext cx="475570" cy="139873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907423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Recovering</a:t>
            </a:r>
            <a:r>
              <a:rPr lang="pl-PL" dirty="0" smtClean="0"/>
              <a:t> the Heisenberg </a:t>
            </a:r>
            <a:r>
              <a:rPr lang="pl-PL" dirty="0" err="1" smtClean="0"/>
              <a:t>scaling</a:t>
            </a:r>
            <a:r>
              <a:rPr lang="pl-PL" dirty="0" smtClean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</a:t>
            </a:r>
            <a:r>
              <a:rPr lang="pl-PL" dirty="0" err="1" smtClean="0"/>
              <a:t>Example</a:t>
            </a:r>
            <a:endParaRPr lang="en-GB" dirty="0"/>
          </a:p>
        </p:txBody>
      </p:sp>
      <p:pic>
        <p:nvPicPr>
          <p:cNvPr id="104" name="Obraz 1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15" y="2378945"/>
            <a:ext cx="5780553" cy="373388"/>
          </a:xfrm>
          <a:prstGeom prst="rect">
            <a:avLst/>
          </a:prstGeom>
          <a:noFill/>
          <a:ln/>
          <a:effectLst/>
        </p:spPr>
      </p:pic>
      <p:sp>
        <p:nvSpPr>
          <p:cNvPr id="10" name="Prostokąt 9"/>
          <p:cNvSpPr/>
          <p:nvPr/>
        </p:nvSpPr>
        <p:spPr>
          <a:xfrm>
            <a:off x="2336439" y="5778742"/>
            <a:ext cx="675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G. Arad et al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112, 150801 (2014) </a:t>
            </a:r>
          </a:p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E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Kessler et.al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112, 150802 (2014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Dür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et al., 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112, 080801 (2014)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W. Dur, Quantum 1, 27 (2017) </a:t>
            </a:r>
          </a:p>
        </p:txBody>
      </p:sp>
      <p:grpSp>
        <p:nvGrpSpPr>
          <p:cNvPr id="110" name="Grupa 109"/>
          <p:cNvGrpSpPr/>
          <p:nvPr/>
        </p:nvGrpSpPr>
        <p:grpSpPr>
          <a:xfrm>
            <a:off x="-329945" y="2965019"/>
            <a:ext cx="6774153" cy="338554"/>
            <a:chOff x="-329945" y="2965019"/>
            <a:chExt cx="6774153" cy="338554"/>
          </a:xfrm>
        </p:grpSpPr>
        <p:sp>
          <p:nvSpPr>
            <p:cNvPr id="22" name="pole tekstowe 21"/>
            <p:cNvSpPr txBox="1"/>
            <p:nvPr/>
          </p:nvSpPr>
          <p:spPr>
            <a:xfrm>
              <a:off x="-329945" y="2965019"/>
              <a:ext cx="6297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/>
                <a:t>Simple quantum error </a:t>
              </a:r>
              <a:r>
                <a:rPr lang="pl-PL" sz="1600" dirty="0" err="1" smtClean="0"/>
                <a:t>correction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scheme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leads</a:t>
              </a:r>
              <a:r>
                <a:rPr lang="pl-PL" sz="1600" dirty="0" smtClean="0"/>
                <a:t> to</a:t>
              </a:r>
              <a:endParaRPr lang="en-US" sz="1600" i="1" dirty="0"/>
            </a:p>
          </p:txBody>
        </p:sp>
        <p:pic>
          <p:nvPicPr>
            <p:cNvPr id="25" name="Obraz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481" y="2965894"/>
              <a:ext cx="1048727" cy="32659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" name="Obraz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488187"/>
            <a:ext cx="4186744" cy="168237"/>
          </a:xfrm>
          <a:prstGeom prst="rect">
            <a:avLst/>
          </a:prstGeom>
          <a:noFill/>
          <a:ln/>
          <a:effectLst/>
        </p:spPr>
      </p:pic>
      <p:pic>
        <p:nvPicPr>
          <p:cNvPr id="89" name="Obraz 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1" y="5036646"/>
            <a:ext cx="2643043" cy="150262"/>
          </a:xfrm>
          <a:prstGeom prst="rect">
            <a:avLst/>
          </a:prstGeom>
          <a:noFill/>
          <a:ln/>
          <a:effectLst/>
        </p:spPr>
      </p:pic>
      <p:pic>
        <p:nvPicPr>
          <p:cNvPr id="90" name="Obraz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9102"/>
            <a:ext cx="3407771" cy="153278"/>
          </a:xfrm>
          <a:prstGeom prst="rect">
            <a:avLst/>
          </a:prstGeom>
          <a:noFill/>
          <a:ln/>
          <a:effectLst/>
        </p:spPr>
      </p:pic>
      <p:pic>
        <p:nvPicPr>
          <p:cNvPr id="91" name="Obraz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" y="5400530"/>
            <a:ext cx="4081911" cy="169726"/>
          </a:xfrm>
          <a:prstGeom prst="rect">
            <a:avLst/>
          </a:prstGeom>
          <a:noFill/>
          <a:ln/>
          <a:effectLst/>
        </p:spPr>
      </p:pic>
      <p:grpSp>
        <p:nvGrpSpPr>
          <p:cNvPr id="109" name="Grupa 108"/>
          <p:cNvGrpSpPr/>
          <p:nvPr/>
        </p:nvGrpSpPr>
        <p:grpSpPr>
          <a:xfrm>
            <a:off x="351392" y="3724338"/>
            <a:ext cx="4320115" cy="626735"/>
            <a:chOff x="351392" y="3724338"/>
            <a:chExt cx="4320115" cy="626735"/>
          </a:xfrm>
        </p:grpSpPr>
        <p:cxnSp>
          <p:nvCxnSpPr>
            <p:cNvPr id="77" name="Łącznik prosty 76"/>
            <p:cNvCxnSpPr/>
            <p:nvPr/>
          </p:nvCxnSpPr>
          <p:spPr>
            <a:xfrm>
              <a:off x="3812552" y="4247566"/>
              <a:ext cx="8589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/>
            <p:cNvCxnSpPr/>
            <p:nvPr/>
          </p:nvCxnSpPr>
          <p:spPr>
            <a:xfrm>
              <a:off x="3812552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Łącznik prosty 78"/>
            <p:cNvCxnSpPr/>
            <p:nvPr/>
          </p:nvCxnSpPr>
          <p:spPr>
            <a:xfrm>
              <a:off x="3963374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Łącznik prosty 79"/>
            <p:cNvCxnSpPr/>
            <p:nvPr/>
          </p:nvCxnSpPr>
          <p:spPr>
            <a:xfrm>
              <a:off x="339600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Prostokąt 80"/>
            <p:cNvSpPr/>
            <p:nvPr/>
          </p:nvSpPr>
          <p:spPr>
            <a:xfrm>
              <a:off x="3562623" y="3747708"/>
              <a:ext cx="374894" cy="6033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Łącznik prosty 81"/>
            <p:cNvCxnSpPr/>
            <p:nvPr/>
          </p:nvCxnSpPr>
          <p:spPr>
            <a:xfrm>
              <a:off x="281283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Łącznik prosty 82"/>
            <p:cNvCxnSpPr/>
            <p:nvPr/>
          </p:nvCxnSpPr>
          <p:spPr>
            <a:xfrm>
              <a:off x="4421577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4604" y="3959513"/>
              <a:ext cx="231610" cy="181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96" y="3949585"/>
              <a:ext cx="254007" cy="201764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86" name="Łącznik prosty 85"/>
            <p:cNvCxnSpPr/>
            <p:nvPr/>
          </p:nvCxnSpPr>
          <p:spPr>
            <a:xfrm>
              <a:off x="2896143" y="4247566"/>
              <a:ext cx="583169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7" name="Obraz 8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92" y="3978691"/>
              <a:ext cx="1564829" cy="21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Obraz 9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135063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94" name="Obraz 9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3016079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100" name="Obraz 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3" y="4497314"/>
            <a:ext cx="2923112" cy="1669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391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351392" y="1607627"/>
            <a:ext cx="8109040" cy="13959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Recovering</a:t>
            </a:r>
            <a:r>
              <a:rPr lang="pl-PL" dirty="0"/>
              <a:t> the Heisenberg </a:t>
            </a:r>
            <a:r>
              <a:rPr lang="pl-PL" dirty="0" err="1"/>
              <a:t>scaling</a:t>
            </a:r>
            <a:r>
              <a:rPr lang="pl-PL" dirty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General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40" y="1805359"/>
            <a:ext cx="6044774" cy="374408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68" y="2442191"/>
            <a:ext cx="1701119" cy="328332"/>
          </a:xfrm>
          <a:prstGeom prst="rect">
            <a:avLst/>
          </a:prstGeom>
          <a:noFill/>
          <a:ln/>
          <a:effectLst/>
        </p:spPr>
      </p:pic>
      <p:sp>
        <p:nvSpPr>
          <p:cNvPr id="6" name="Prostokąt 5"/>
          <p:cNvSpPr/>
          <p:nvPr/>
        </p:nvSpPr>
        <p:spPr>
          <a:xfrm>
            <a:off x="2555776" y="6309320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78 (2018)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Obraz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5" y="3280458"/>
            <a:ext cx="4817143" cy="261429"/>
          </a:xfrm>
          <a:prstGeom prst="rect">
            <a:avLst/>
          </a:prstGeom>
          <a:noFill/>
          <a:ln/>
          <a:effectLst/>
        </p:spPr>
      </p:pic>
      <p:pic>
        <p:nvPicPr>
          <p:cNvPr id="51" name="Obraz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5" y="4354443"/>
            <a:ext cx="6840000" cy="238571"/>
          </a:xfrm>
          <a:prstGeom prst="rect">
            <a:avLst/>
          </a:prstGeom>
          <a:noFill/>
          <a:ln/>
          <a:effectLst/>
        </p:spPr>
      </p:pic>
      <p:grpSp>
        <p:nvGrpSpPr>
          <p:cNvPr id="52" name="Grupa 51"/>
          <p:cNvGrpSpPr/>
          <p:nvPr/>
        </p:nvGrpSpPr>
        <p:grpSpPr>
          <a:xfrm>
            <a:off x="370984" y="3760480"/>
            <a:ext cx="5595714" cy="334286"/>
            <a:chOff x="361684" y="4939419"/>
            <a:chExt cx="7570840" cy="404004"/>
          </a:xfrm>
        </p:grpSpPr>
        <p:pic>
          <p:nvPicPr>
            <p:cNvPr id="53" name="Obraz 5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84" y="4939419"/>
              <a:ext cx="3456384" cy="3715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116" y="5042719"/>
              <a:ext cx="3672408" cy="30070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5" name="Obraz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8" y="4877483"/>
            <a:ext cx="1760000" cy="474286"/>
          </a:xfrm>
          <a:prstGeom prst="rect">
            <a:avLst/>
          </a:prstGeom>
          <a:noFill/>
          <a:ln/>
          <a:effectLst/>
        </p:spPr>
      </p:pic>
      <p:sp>
        <p:nvSpPr>
          <p:cNvPr id="7" name="Prostokąt 6"/>
          <p:cNvSpPr/>
          <p:nvPr/>
        </p:nvSpPr>
        <p:spPr>
          <a:xfrm>
            <a:off x="251520" y="5484570"/>
            <a:ext cx="6205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c</a:t>
            </a:r>
            <a:r>
              <a:rPr lang="pl-PL" sz="1600" dirty="0" err="1" smtClean="0"/>
              <a:t>an</a:t>
            </a:r>
            <a:r>
              <a:rPr lang="pl-PL" sz="1600" dirty="0" smtClean="0"/>
              <a:t> be </a:t>
            </a:r>
            <a:r>
              <a:rPr lang="pl-PL" sz="1600" dirty="0" err="1" smtClean="0"/>
              <a:t>improved</a:t>
            </a:r>
            <a:r>
              <a:rPr lang="pl-PL" sz="1600" dirty="0" smtClean="0"/>
              <a:t> with </a:t>
            </a:r>
            <a:r>
              <a:rPr lang="pl-PL" sz="1600" dirty="0" err="1" smtClean="0"/>
              <a:t>semi-definite</a:t>
            </a:r>
            <a:r>
              <a:rPr lang="pl-PL" sz="1600" dirty="0" smtClean="0"/>
              <a:t> </a:t>
            </a:r>
            <a:r>
              <a:rPr lang="pl-PL" sz="1600" dirty="0" err="1" smtClean="0"/>
              <a:t>programming</a:t>
            </a:r>
            <a:r>
              <a:rPr lang="pl-PL" sz="1600" dirty="0" smtClean="0"/>
              <a:t> </a:t>
            </a:r>
            <a:r>
              <a:rPr lang="pl-PL" sz="1600" dirty="0" err="1" smtClean="0"/>
              <a:t>algorithm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97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1666" y="0"/>
            <a:ext cx="8980520" cy="140892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R="6400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sz="4400" dirty="0" smtClean="0"/>
              <a:t>Quantum </a:t>
            </a:r>
            <a:r>
              <a:rPr lang="pl-PL" sz="4400" dirty="0" err="1" smtClean="0"/>
              <a:t>Metrology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under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relevant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physical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constraints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make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the most of quantum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coherence</a:t>
            </a:r>
            <a:r>
              <a:rPr lang="pl-PL" sz="16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(and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entanglement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 to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boost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pl-PL" sz="1600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measurement</a:t>
            </a:r>
            <a:r>
              <a:rPr lang="pl-PL" sz="1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precision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31882"/>
              </p:ext>
            </p:extLst>
          </p:nvPr>
        </p:nvGraphicFramePr>
        <p:xfrm>
          <a:off x="467544" y="1387060"/>
          <a:ext cx="8136904" cy="45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18"/>
                <a:gridCol w="1852134"/>
                <a:gridCol w="2034226"/>
                <a:gridCol w="2034226"/>
              </a:tblGrid>
              <a:tr h="792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Optical interferometry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Atomic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clocks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NV </a:t>
                      </a:r>
                      <a:r>
                        <a:rPr lang="pl-PL" dirty="0" err="1" smtClean="0"/>
                        <a:t>center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magnetometers</a:t>
                      </a:r>
                      <a:endParaRPr lang="en-GB" dirty="0"/>
                    </a:p>
                  </a:txBody>
                  <a:tcPr/>
                </a:tc>
              </a:tr>
              <a:tr h="1301403"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Coherence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r>
                        <a:rPr lang="pl-PL" sz="1200" dirty="0" err="1" smtClean="0"/>
                        <a:t>uncorrelated</a:t>
                      </a:r>
                      <a:r>
                        <a:rPr lang="pl-PL" sz="1200" dirty="0" smtClean="0"/>
                        <a:t>/single  </a:t>
                      </a:r>
                      <a:r>
                        <a:rPr lang="pl-PL" sz="1200" dirty="0" err="1" smtClean="0"/>
                        <a:t>atoms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endParaRPr lang="pl-PL" sz="1200" baseline="0" dirty="0" smtClean="0"/>
                    </a:p>
                    <a:p>
                      <a:pPr algn="ctr"/>
                      <a:r>
                        <a:rPr lang="pl-PL" sz="1200" baseline="0" dirty="0" err="1" smtClean="0"/>
                        <a:t>e</a:t>
                      </a:r>
                      <a:r>
                        <a:rPr lang="pl-PL" sz="1200" dirty="0" err="1" smtClean="0"/>
                        <a:t>lectron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only</a:t>
                      </a:r>
                      <a:endParaRPr lang="en-GB" sz="1200" dirty="0"/>
                    </a:p>
                  </a:txBody>
                  <a:tcPr/>
                </a:tc>
              </a:tr>
              <a:tr h="1460618"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Entanglement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smtClean="0"/>
                        <a:t>squeezed</a:t>
                      </a:r>
                      <a:r>
                        <a:rPr lang="pl-PL" sz="1200" b="0" baseline="0" smtClean="0"/>
                        <a:t> light</a:t>
                      </a:r>
                      <a:endParaRPr lang="en-GB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endParaRPr lang="pl-PL" sz="1200" dirty="0" smtClean="0"/>
                    </a:p>
                    <a:p>
                      <a:endParaRPr lang="pl-PL" sz="1200" dirty="0" smtClean="0"/>
                    </a:p>
                    <a:p>
                      <a:pPr algn="ctr"/>
                      <a:endParaRPr lang="pl-PL" sz="1200" dirty="0" smtClean="0"/>
                    </a:p>
                    <a:p>
                      <a:pPr algn="ctr"/>
                      <a:r>
                        <a:rPr lang="pl-PL" sz="1200" dirty="0" err="1" smtClean="0"/>
                        <a:t>entangled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atoms</a:t>
                      </a:r>
                      <a:endParaRPr lang="pl-PL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pPr algn="ctr"/>
                      <a:r>
                        <a:rPr lang="pl-PL" sz="1200" dirty="0" err="1" smtClean="0"/>
                        <a:t>electron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entangled</a:t>
                      </a:r>
                      <a:r>
                        <a:rPr lang="pl-PL" sz="1200" baseline="0" dirty="0" smtClean="0"/>
                        <a:t> with </a:t>
                      </a:r>
                      <a:r>
                        <a:rPr lang="pl-PL" sz="1200" dirty="0" err="1" smtClean="0"/>
                        <a:t>nuclear</a:t>
                      </a:r>
                      <a:r>
                        <a:rPr lang="pl-PL" sz="1200" baseline="0" dirty="0" smtClean="0"/>
                        <a:t> </a:t>
                      </a:r>
                      <a:r>
                        <a:rPr lang="pl-PL" sz="1200" baseline="0" dirty="0" err="1" smtClean="0"/>
                        <a:t>spins</a:t>
                      </a:r>
                      <a:endParaRPr lang="en-GB" sz="1200" dirty="0"/>
                    </a:p>
                  </a:txBody>
                  <a:tcPr/>
                </a:tc>
              </a:tr>
              <a:tr h="637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err="1" smtClean="0"/>
                        <a:t>Decoherence</a:t>
                      </a:r>
                      <a:endParaRPr lang="en-GB" b="1" dirty="0" smtClean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err="1" smtClean="0"/>
                        <a:t>photon</a:t>
                      </a:r>
                      <a:r>
                        <a:rPr lang="pl-PL" sz="1200" b="0" dirty="0" smtClean="0"/>
                        <a:t> </a:t>
                      </a:r>
                      <a:r>
                        <a:rPr lang="pl-PL" sz="1200" b="0" dirty="0" err="1" smtClean="0"/>
                        <a:t>loss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fluctuations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atom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dephasing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 smtClean="0"/>
                        <a:t>spin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dephasing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7" name="Picture 2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409800" cy="9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781594"/>
            <a:ext cx="1130771" cy="1058535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1" y="2228818"/>
            <a:ext cx="1130771" cy="1058535"/>
          </a:xfrm>
          <a:prstGeom prst="rect">
            <a:avLst/>
          </a:prstGeom>
        </p:spPr>
      </p:pic>
      <p:sp>
        <p:nvSpPr>
          <p:cNvPr id="67" name="Elipsa 66"/>
          <p:cNvSpPr/>
          <p:nvPr/>
        </p:nvSpPr>
        <p:spPr>
          <a:xfrm>
            <a:off x="7092280" y="2420889"/>
            <a:ext cx="432048" cy="420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Obraz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0959"/>
            <a:ext cx="1389917" cy="93286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62" y="2331821"/>
            <a:ext cx="1255411" cy="92833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499992" y="1268760"/>
            <a:ext cx="2066873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6566865" y="1100076"/>
            <a:ext cx="2066873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8" y="2287658"/>
            <a:ext cx="1338141" cy="106201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438254" y="1315435"/>
            <a:ext cx="4116973" cy="462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Application to quantum </a:t>
            </a:r>
            <a:r>
              <a:rPr lang="pl-PL" b="1" dirty="0" err="1" smtClean="0"/>
              <a:t>merology</a:t>
            </a:r>
            <a:r>
              <a:rPr lang="pl-PL" b="1" dirty="0" smtClean="0"/>
              <a:t> with </a:t>
            </a:r>
            <a:r>
              <a:rPr lang="pl-PL" b="1" dirty="0" err="1" smtClean="0"/>
              <a:t>many-body</a:t>
            </a:r>
            <a:r>
              <a:rPr lang="pl-PL" b="1" dirty="0" smtClean="0"/>
              <a:t> </a:t>
            </a:r>
            <a:r>
              <a:rPr lang="pl-PL" b="1" dirty="0" err="1" smtClean="0"/>
              <a:t>interractions</a:t>
            </a:r>
            <a:endParaRPr lang="en-GB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51646" y="233614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body Hamiltonian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20447" y="228841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body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decoherence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2699792" y="3140968"/>
            <a:ext cx="3888432" cy="3104083"/>
            <a:chOff x="826729" y="2926631"/>
            <a:chExt cx="2788856" cy="2226306"/>
          </a:xfrm>
        </p:grpSpPr>
        <p:sp>
          <p:nvSpPr>
            <p:cNvPr id="5" name="Elipsa 4"/>
            <p:cNvSpPr/>
            <p:nvPr/>
          </p:nvSpPr>
          <p:spPr>
            <a:xfrm>
              <a:off x="1555578" y="34517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ipsa 12"/>
            <p:cNvSpPr/>
            <p:nvPr/>
          </p:nvSpPr>
          <p:spPr>
            <a:xfrm>
              <a:off x="1683703" y="396392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Elipsa 13"/>
            <p:cNvSpPr/>
            <p:nvPr/>
          </p:nvSpPr>
          <p:spPr>
            <a:xfrm>
              <a:off x="2059634" y="3611551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ipsa 17"/>
            <p:cNvSpPr/>
            <p:nvPr/>
          </p:nvSpPr>
          <p:spPr>
            <a:xfrm>
              <a:off x="2210928" y="409455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Elipsa 18"/>
            <p:cNvSpPr/>
            <p:nvPr/>
          </p:nvSpPr>
          <p:spPr>
            <a:xfrm>
              <a:off x="2635698" y="374790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lipsa 19"/>
            <p:cNvSpPr/>
            <p:nvPr/>
          </p:nvSpPr>
          <p:spPr>
            <a:xfrm>
              <a:off x="2102916" y="324902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Elipsa 20"/>
            <p:cNvSpPr/>
            <p:nvPr/>
          </p:nvSpPr>
          <p:spPr>
            <a:xfrm>
              <a:off x="2631741" y="327830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ipsa 21"/>
            <p:cNvSpPr/>
            <p:nvPr/>
          </p:nvSpPr>
          <p:spPr>
            <a:xfrm>
              <a:off x="1099694" y="39319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ipsa 22"/>
            <p:cNvSpPr/>
            <p:nvPr/>
          </p:nvSpPr>
          <p:spPr>
            <a:xfrm>
              <a:off x="1451993" y="44704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Elipsa 23"/>
            <p:cNvSpPr/>
            <p:nvPr/>
          </p:nvSpPr>
          <p:spPr>
            <a:xfrm>
              <a:off x="1994904" y="45775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ipsa 24"/>
            <p:cNvSpPr/>
            <p:nvPr/>
          </p:nvSpPr>
          <p:spPr>
            <a:xfrm>
              <a:off x="2739753" y="447045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Elipsa 25"/>
            <p:cNvSpPr/>
            <p:nvPr/>
          </p:nvSpPr>
          <p:spPr>
            <a:xfrm>
              <a:off x="3267879" y="4147879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Elipsa 26"/>
            <p:cNvSpPr/>
            <p:nvPr/>
          </p:nvSpPr>
          <p:spPr>
            <a:xfrm>
              <a:off x="3118942" y="356661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ipsa 27"/>
            <p:cNvSpPr/>
            <p:nvPr/>
          </p:nvSpPr>
          <p:spPr>
            <a:xfrm>
              <a:off x="1081022" y="339552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Elipsa 28"/>
            <p:cNvSpPr/>
            <p:nvPr/>
          </p:nvSpPr>
          <p:spPr>
            <a:xfrm>
              <a:off x="1721235" y="310756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ipsa 5"/>
            <p:cNvSpPr/>
            <p:nvPr/>
          </p:nvSpPr>
          <p:spPr>
            <a:xfrm>
              <a:off x="2522129" y="3963928"/>
              <a:ext cx="1093456" cy="82434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Obraz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25" y="4945797"/>
              <a:ext cx="582760" cy="1887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Elipsa 31"/>
            <p:cNvSpPr/>
            <p:nvPr/>
          </p:nvSpPr>
          <p:spPr>
            <a:xfrm>
              <a:off x="826729" y="2926631"/>
              <a:ext cx="1224137" cy="929285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633" y="4117522"/>
              <a:ext cx="280645" cy="2585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Obraz 3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465" y="3107814"/>
              <a:ext cx="306754" cy="2157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Obraz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131" y="4966835"/>
              <a:ext cx="526265" cy="18610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3" name="Obraz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" y="1525383"/>
            <a:ext cx="7138841" cy="7269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470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79712" y="5021256"/>
            <a:ext cx="5472608" cy="10344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Application to quantum </a:t>
            </a:r>
            <a:r>
              <a:rPr lang="pl-PL" b="1" dirty="0" err="1" smtClean="0"/>
              <a:t>merology</a:t>
            </a:r>
            <a:r>
              <a:rPr lang="pl-PL" b="1" dirty="0" smtClean="0"/>
              <a:t> with </a:t>
            </a:r>
            <a:r>
              <a:rPr lang="pl-PL" b="1" dirty="0" err="1" smtClean="0"/>
              <a:t>many-body</a:t>
            </a:r>
            <a:r>
              <a:rPr lang="pl-PL" b="1" dirty="0" smtClean="0"/>
              <a:t> </a:t>
            </a:r>
            <a:r>
              <a:rPr lang="pl-PL" b="1" dirty="0" err="1" smtClean="0"/>
              <a:t>interractions</a:t>
            </a:r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68" y="2205191"/>
            <a:ext cx="7132661" cy="281606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" y="1529703"/>
            <a:ext cx="7940980" cy="808589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5358322"/>
            <a:ext cx="1878787" cy="390062"/>
          </a:xfrm>
          <a:prstGeom prst="rect">
            <a:avLst/>
          </a:prstGeom>
          <a:noFill/>
          <a:ln/>
          <a:effectLst/>
        </p:spPr>
      </p:pic>
      <p:pic>
        <p:nvPicPr>
          <p:cNvPr id="6" name="Obraz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17305"/>
            <a:ext cx="1167660" cy="242320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2699792" y="6138685"/>
            <a:ext cx="632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8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917" y="24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Beyond </a:t>
            </a:r>
            <a:r>
              <a:rPr lang="pl-PL" b="1" dirty="0" err="1" smtClean="0"/>
              <a:t>uncorrelated</a:t>
            </a:r>
            <a:r>
              <a:rPr lang="pl-PL" b="1" dirty="0" smtClean="0"/>
              <a:t> </a:t>
            </a:r>
            <a:r>
              <a:rPr lang="pl-PL" b="1" dirty="0" err="1" smtClean="0"/>
              <a:t>noise</a:t>
            </a:r>
            <a:r>
              <a:rPr lang="pl-PL" b="1" dirty="0" smtClean="0"/>
              <a:t> </a:t>
            </a:r>
            <a:r>
              <a:rPr lang="pl-PL" b="1" dirty="0" err="1" smtClean="0"/>
              <a:t>models</a:t>
            </a:r>
            <a:endParaRPr lang="en-GB" b="1" dirty="0"/>
          </a:p>
        </p:txBody>
      </p:sp>
      <p:grpSp>
        <p:nvGrpSpPr>
          <p:cNvPr id="97" name="Grupa 96"/>
          <p:cNvGrpSpPr/>
          <p:nvPr/>
        </p:nvGrpSpPr>
        <p:grpSpPr>
          <a:xfrm>
            <a:off x="539552" y="1120299"/>
            <a:ext cx="4032448" cy="2164685"/>
            <a:chOff x="539552" y="1120299"/>
            <a:chExt cx="4032448" cy="2164685"/>
          </a:xfrm>
        </p:grpSpPr>
        <p:grpSp>
          <p:nvGrpSpPr>
            <p:cNvPr id="3" name="Grupa 2"/>
            <p:cNvGrpSpPr/>
            <p:nvPr/>
          </p:nvGrpSpPr>
          <p:grpSpPr>
            <a:xfrm>
              <a:off x="539552" y="1556792"/>
              <a:ext cx="4032448" cy="1728192"/>
              <a:chOff x="539552" y="1362689"/>
              <a:chExt cx="6065968" cy="2376263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539552" y="1362689"/>
                <a:ext cx="6065968" cy="2376263"/>
                <a:chOff x="1509678" y="1116238"/>
                <a:chExt cx="6065968" cy="2376263"/>
              </a:xfrm>
            </p:grpSpPr>
            <p:cxnSp>
              <p:nvCxnSpPr>
                <p:cNvPr id="7" name="Łącznik prosty 6"/>
                <p:cNvCxnSpPr/>
                <p:nvPr/>
              </p:nvCxnSpPr>
              <p:spPr>
                <a:xfrm>
                  <a:off x="6541766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8" name="Łącznik prosty 7"/>
                <p:cNvCxnSpPr/>
                <p:nvPr/>
              </p:nvCxnSpPr>
              <p:spPr>
                <a:xfrm>
                  <a:off x="6541766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" name="Łącznik prosty 8"/>
                <p:cNvCxnSpPr/>
                <p:nvPr/>
              </p:nvCxnSpPr>
              <p:spPr>
                <a:xfrm>
                  <a:off x="3746162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3746162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1" name="Łącznik prosty 10"/>
                <p:cNvCxnSpPr/>
                <p:nvPr/>
              </p:nvCxnSpPr>
              <p:spPr>
                <a:xfrm>
                  <a:off x="514396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2" name="Łącznik prosty 11"/>
                <p:cNvCxnSpPr/>
                <p:nvPr/>
              </p:nvCxnSpPr>
              <p:spPr>
                <a:xfrm>
                  <a:off x="3047261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3" name="Prostokąt 12"/>
                <p:cNvSpPr/>
                <p:nvPr/>
              </p:nvSpPr>
              <p:spPr>
                <a:xfrm>
                  <a:off x="3326821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Łącznik prosty 13"/>
                <p:cNvCxnSpPr/>
                <p:nvPr/>
              </p:nvCxnSpPr>
              <p:spPr>
                <a:xfrm>
                  <a:off x="2068798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5" name="Łącznik prosty 14"/>
                <p:cNvCxnSpPr/>
                <p:nvPr/>
              </p:nvCxnSpPr>
              <p:spPr>
                <a:xfrm>
                  <a:off x="4375173" y="2444150"/>
                  <a:ext cx="48923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17" name="Łącznik prosty 16"/>
                <p:cNvCxnSpPr/>
                <p:nvPr/>
              </p:nvCxnSpPr>
              <p:spPr>
                <a:xfrm>
                  <a:off x="591275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pic>
              <p:nvPicPr>
                <p:cNvPr id="18" name="Picture 3 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859129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Obraz 18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4" cstate="print"/>
                <a:stretch>
                  <a:fillRect/>
                </a:stretch>
              </p:blipFill>
              <p:spPr bwMode="auto">
                <a:xfrm>
                  <a:off x="1509678" y="2234480"/>
                  <a:ext cx="388604" cy="30521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0" name="Obraz 19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789" y="2185861"/>
                  <a:ext cx="246857" cy="16609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1" name="Obraz 20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6" cstate="print"/>
                <a:stretch>
                  <a:fillRect/>
                </a:stretch>
              </p:blipFill>
              <p:spPr bwMode="auto">
                <a:xfrm>
                  <a:off x="3481113" y="2164589"/>
                  <a:ext cx="261226" cy="290832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22" name="Łącznik prosty 21"/>
                <p:cNvCxnSpPr/>
                <p:nvPr/>
              </p:nvCxnSpPr>
              <p:spPr>
                <a:xfrm>
                  <a:off x="2208579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23" name="Prostokąt 22"/>
                <p:cNvSpPr/>
                <p:nvPr/>
              </p:nvSpPr>
              <p:spPr>
                <a:xfrm>
                  <a:off x="6192316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" name="Łącznik prosty 23"/>
                <p:cNvCxnSpPr/>
                <p:nvPr/>
              </p:nvCxnSpPr>
              <p:spPr>
                <a:xfrm>
                  <a:off x="5143964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" name="Łącznik prosty 24"/>
                <p:cNvCxnSpPr/>
                <p:nvPr/>
              </p:nvCxnSpPr>
              <p:spPr>
                <a:xfrm>
                  <a:off x="2697810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5633194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27" name="Obraz 26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7" cstate="print"/>
                <a:stretch>
                  <a:fillRect/>
                </a:stretch>
              </p:blipFill>
              <p:spPr bwMode="auto">
                <a:xfrm>
                  <a:off x="6358428" y="2164589"/>
                  <a:ext cx="377366" cy="290416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28" name="Picture 3 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961106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" name="Obraz 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1452250" y="1442274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6" name="Obraz 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4400519" y="1511410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sp>
          <p:nvSpPr>
            <p:cNvPr id="29" name="Łuk 28"/>
            <p:cNvSpPr/>
            <p:nvPr/>
          </p:nvSpPr>
          <p:spPr>
            <a:xfrm>
              <a:off x="1435524" y="1431815"/>
              <a:ext cx="2031041" cy="213656"/>
            </a:xfrm>
            <a:prstGeom prst="arc">
              <a:avLst>
                <a:gd name="adj1" fmla="val 10781298"/>
                <a:gd name="adj2" fmla="val 91543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184965" y="1120299"/>
              <a:ext cx="2744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err="1" smtClean="0"/>
                <a:t>Temporarily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correlated</a:t>
              </a:r>
              <a:r>
                <a:rPr lang="pl-PL" sz="1400" b="1" dirty="0" smtClean="0"/>
                <a:t>  </a:t>
              </a:r>
              <a:r>
                <a:rPr lang="pl-PL" sz="1400" b="1" dirty="0" err="1" smtClean="0"/>
                <a:t>noise</a:t>
              </a:r>
              <a:endParaRPr lang="en-GB" sz="1400" b="1" dirty="0"/>
            </a:p>
          </p:txBody>
        </p:sp>
      </p:grpSp>
      <p:grpSp>
        <p:nvGrpSpPr>
          <p:cNvPr id="98" name="Grupa 97"/>
          <p:cNvGrpSpPr/>
          <p:nvPr/>
        </p:nvGrpSpPr>
        <p:grpSpPr>
          <a:xfrm>
            <a:off x="985035" y="3659500"/>
            <a:ext cx="2787357" cy="2268570"/>
            <a:chOff x="985035" y="3659500"/>
            <a:chExt cx="2787357" cy="2268570"/>
          </a:xfrm>
        </p:grpSpPr>
        <p:cxnSp>
          <p:nvCxnSpPr>
            <p:cNvPr id="85" name="Łącznik prosty 84"/>
            <p:cNvCxnSpPr/>
            <p:nvPr/>
          </p:nvCxnSpPr>
          <p:spPr>
            <a:xfrm>
              <a:off x="1470701" y="5338597"/>
              <a:ext cx="102210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8" name="Łącznik prosty 57"/>
            <p:cNvCxnSpPr/>
            <p:nvPr/>
          </p:nvCxnSpPr>
          <p:spPr>
            <a:xfrm>
              <a:off x="2145921" y="4088069"/>
              <a:ext cx="27876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0" name="Łącznik prosty 59"/>
            <p:cNvCxnSpPr>
              <a:endCxn id="51" idx="1"/>
            </p:cNvCxnSpPr>
            <p:nvPr/>
          </p:nvCxnSpPr>
          <p:spPr>
            <a:xfrm>
              <a:off x="1356719" y="4063520"/>
              <a:ext cx="373799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64" name="Picture 3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17338" y="3758545"/>
              <a:ext cx="241578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985035" y="4571812"/>
              <a:ext cx="258331" cy="2219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Obraz 6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290" y="4590485"/>
              <a:ext cx="164102" cy="12079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8" name="Łącznik prosty 67"/>
            <p:cNvCxnSpPr/>
            <p:nvPr/>
          </p:nvCxnSpPr>
          <p:spPr>
            <a:xfrm>
              <a:off x="1458916" y="4494702"/>
              <a:ext cx="102210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1" name="Łącznik prosty 70"/>
            <p:cNvCxnSpPr/>
            <p:nvPr/>
          </p:nvCxnSpPr>
          <p:spPr>
            <a:xfrm>
              <a:off x="1913618" y="4748849"/>
              <a:ext cx="0" cy="35580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74" name="Picture 3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63867" y="3812577"/>
              <a:ext cx="241578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Obraz 5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730518" y="3840974"/>
              <a:ext cx="406837" cy="44509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2" name="Obraz 5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734325" y="4335165"/>
              <a:ext cx="406837" cy="44509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sp>
          <p:nvSpPr>
            <p:cNvPr id="75" name="Łuk 74"/>
            <p:cNvSpPr/>
            <p:nvPr/>
          </p:nvSpPr>
          <p:spPr>
            <a:xfrm rot="5400000">
              <a:off x="1814972" y="4671399"/>
              <a:ext cx="1497624" cy="133053"/>
            </a:xfrm>
            <a:prstGeom prst="arc">
              <a:avLst>
                <a:gd name="adj1" fmla="val 10781298"/>
                <a:gd name="adj2" fmla="val 0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Obraz 7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710197" y="5107681"/>
              <a:ext cx="406837" cy="44509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sp>
          <p:nvSpPr>
            <p:cNvPr id="86" name="pole tekstowe 85"/>
            <p:cNvSpPr txBox="1"/>
            <p:nvPr/>
          </p:nvSpPr>
          <p:spPr>
            <a:xfrm rot="5400000">
              <a:off x="1726956" y="4639896"/>
              <a:ext cx="2268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b="1" dirty="0" err="1" smtClean="0"/>
                <a:t>Spatiall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correlated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noise</a:t>
              </a:r>
              <a:endParaRPr lang="en-GB" sz="1400" b="1" dirty="0"/>
            </a:p>
          </p:txBody>
        </p:sp>
      </p:grpSp>
      <p:grpSp>
        <p:nvGrpSpPr>
          <p:cNvPr id="99" name="Grupa 98"/>
          <p:cNvGrpSpPr/>
          <p:nvPr/>
        </p:nvGrpSpPr>
        <p:grpSpPr>
          <a:xfrm>
            <a:off x="3329608" y="1228225"/>
            <a:ext cx="5842607" cy="2559124"/>
            <a:chOff x="3329608" y="1228225"/>
            <a:chExt cx="5842607" cy="2559124"/>
          </a:xfrm>
        </p:grpSpPr>
        <p:pic>
          <p:nvPicPr>
            <p:cNvPr id="87" name="Obraz 86"/>
            <p:cNvPicPr>
              <a:picLocks noChangeAspect="1"/>
            </p:cNvPicPr>
            <p:nvPr/>
          </p:nvPicPr>
          <p:blipFill rotWithShape="1">
            <a:blip r:embed="rId19"/>
            <a:srcRect l="1267" t="1098" r="2312" b="-1098"/>
            <a:stretch/>
          </p:blipFill>
          <p:spPr>
            <a:xfrm>
              <a:off x="5395799" y="1228225"/>
              <a:ext cx="3201991" cy="1650127"/>
            </a:xfrm>
            <a:prstGeom prst="rect">
              <a:avLst/>
            </a:prstGeom>
          </p:spPr>
        </p:pic>
        <p:sp>
          <p:nvSpPr>
            <p:cNvPr id="90" name="pole tekstowe 89"/>
            <p:cNvSpPr txBox="1"/>
            <p:nvPr/>
          </p:nvSpPr>
          <p:spPr>
            <a:xfrm>
              <a:off x="5137136" y="3022890"/>
              <a:ext cx="4035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 smtClean="0"/>
                <a:t>Atomic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clocks</a:t>
              </a:r>
              <a:r>
                <a:rPr lang="pl-PL" sz="1400" dirty="0" smtClean="0"/>
                <a:t> – the Quantum Allan </a:t>
              </a:r>
              <a:r>
                <a:rPr lang="pl-PL" sz="1400" dirty="0" err="1" smtClean="0"/>
                <a:t>Variance</a:t>
              </a:r>
              <a:endParaRPr lang="en-GB" sz="1400" dirty="0"/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3329608" y="3325684"/>
              <a:ext cx="58143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l-PL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K. </a:t>
              </a:r>
              <a:r>
                <a:rPr lang="pl-PL" sz="1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Macieszczak</a:t>
              </a:r>
              <a:r>
                <a:rPr lang="pl-PL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, M. </a:t>
              </a:r>
              <a:r>
                <a:rPr lang="pl-PL" sz="1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Fraas</a:t>
              </a:r>
              <a:r>
                <a:rPr lang="pl-PL" sz="1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, RDD</a:t>
              </a:r>
              <a:r>
                <a:rPr lang="pl-PL" sz="12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1200" dirty="0">
                  <a:solidFill>
                    <a:prstClr val="black"/>
                  </a:solidFill>
                </a:rPr>
                <a:t>New J. Phys. 16, 113002 (2014) </a:t>
              </a:r>
              <a:endParaRPr lang="pl-PL" sz="1200" dirty="0">
                <a:solidFill>
                  <a:prstClr val="black"/>
                </a:solidFill>
              </a:endParaRPr>
            </a:p>
            <a:p>
              <a:pPr lvl="0" algn="r"/>
              <a:r>
                <a:rPr lang="pl-PL" sz="1200" dirty="0">
                  <a:solidFill>
                    <a:prstClr val="black"/>
                  </a:solidFill>
                </a:rPr>
                <a:t>K. </a:t>
              </a:r>
              <a:r>
                <a:rPr lang="pl-PL" sz="1200" dirty="0" err="1">
                  <a:solidFill>
                    <a:prstClr val="black"/>
                  </a:solidFill>
                </a:rPr>
                <a:t>Chabuda</a:t>
              </a:r>
              <a:r>
                <a:rPr lang="pl-PL" sz="1200" dirty="0">
                  <a:solidFill>
                    <a:prstClr val="black"/>
                  </a:solidFill>
                </a:rPr>
                <a:t>, I. </a:t>
              </a:r>
              <a:r>
                <a:rPr lang="pl-PL" sz="1200" dirty="0" err="1">
                  <a:solidFill>
                    <a:prstClr val="black"/>
                  </a:solidFill>
                </a:rPr>
                <a:t>Leroux</a:t>
              </a:r>
              <a:r>
                <a:rPr lang="pl-PL" sz="1200" dirty="0">
                  <a:solidFill>
                    <a:prstClr val="black"/>
                  </a:solidFill>
                </a:rPr>
                <a:t>, RDD,  New J. </a:t>
              </a:r>
              <a:r>
                <a:rPr lang="pl-PL" sz="1200" dirty="0" err="1">
                  <a:solidFill>
                    <a:prstClr val="black"/>
                  </a:solidFill>
                </a:rPr>
                <a:t>Phys</a:t>
              </a:r>
              <a:r>
                <a:rPr lang="pl-PL" sz="1200" dirty="0">
                  <a:solidFill>
                    <a:prstClr val="black"/>
                  </a:solidFill>
                </a:rPr>
                <a:t>. 18, 083035 (2016)</a:t>
              </a:r>
            </a:p>
          </p:txBody>
        </p:sp>
      </p:grpSp>
      <p:grpSp>
        <p:nvGrpSpPr>
          <p:cNvPr id="100" name="Grupa 99"/>
          <p:cNvGrpSpPr/>
          <p:nvPr/>
        </p:nvGrpSpPr>
        <p:grpSpPr>
          <a:xfrm>
            <a:off x="4067675" y="4118536"/>
            <a:ext cx="4839770" cy="2364417"/>
            <a:chOff x="4067675" y="4118536"/>
            <a:chExt cx="4839770" cy="2364417"/>
          </a:xfrm>
        </p:grpSpPr>
        <p:sp>
          <p:nvSpPr>
            <p:cNvPr id="95" name="pole tekstowe 94"/>
            <p:cNvSpPr txBox="1"/>
            <p:nvPr/>
          </p:nvSpPr>
          <p:spPr>
            <a:xfrm>
              <a:off x="4093152" y="4118536"/>
              <a:ext cx="4814293" cy="13234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err="1" smtClean="0"/>
                <a:t>Locally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corrleated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input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states</a:t>
              </a:r>
              <a:r>
                <a:rPr lang="pl-PL" sz="1600" dirty="0" smtClean="0"/>
                <a:t> </a:t>
              </a:r>
            </a:p>
            <a:p>
              <a:pPr algn="ctr"/>
              <a:r>
                <a:rPr lang="pl-PL" sz="1600" b="1" dirty="0" smtClean="0"/>
                <a:t>+ </a:t>
              </a:r>
            </a:p>
            <a:p>
              <a:pPr algn="ctr"/>
              <a:r>
                <a:rPr lang="pl-PL" sz="1600" dirty="0" err="1"/>
                <a:t>L</a:t>
              </a:r>
              <a:r>
                <a:rPr lang="pl-PL" sz="1600" dirty="0" err="1" smtClean="0"/>
                <a:t>ocally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correlated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noise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models</a:t>
              </a:r>
              <a:endParaRPr lang="pl-PL" sz="1600" dirty="0" smtClean="0"/>
            </a:p>
            <a:p>
              <a:pPr algn="ctr"/>
              <a:r>
                <a:rPr lang="pl-PL" sz="1600" b="1" dirty="0" smtClean="0"/>
                <a:t>=</a:t>
              </a:r>
            </a:p>
            <a:p>
              <a:pPr algn="ctr"/>
              <a:r>
                <a:rPr lang="pl-PL" sz="1600" b="1" dirty="0" smtClean="0"/>
                <a:t> Matrix Product Operator </a:t>
              </a:r>
              <a:r>
                <a:rPr lang="pl-PL" sz="1600" b="1" dirty="0" err="1" smtClean="0"/>
                <a:t>Formalism</a:t>
              </a:r>
              <a:endParaRPr lang="en-GB" sz="1600" b="1" dirty="0"/>
            </a:p>
          </p:txBody>
        </p:sp>
        <p:sp>
          <p:nvSpPr>
            <p:cNvPr id="96" name="Prostokąt 95"/>
            <p:cNvSpPr/>
            <p:nvPr/>
          </p:nvSpPr>
          <p:spPr>
            <a:xfrm>
              <a:off x="4067675" y="6021288"/>
              <a:ext cx="4540025" cy="4616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r"/>
              <a:r>
                <a:rPr lang="pl-PL" sz="12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M. Jarzyna, RDD, </a:t>
              </a:r>
              <a:r>
                <a:rPr lang="en-GB" sz="1200" dirty="0" smtClean="0"/>
                <a:t>Phys</a:t>
              </a:r>
              <a:r>
                <a:rPr lang="en-GB" sz="1200" dirty="0"/>
                <a:t>. Rev. Lett. 110, 240405 (2013) </a:t>
              </a:r>
              <a:endParaRPr lang="pl-PL" sz="1200" dirty="0" smtClean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lvl="0" algn="r"/>
              <a:r>
                <a:rPr lang="pl-PL" sz="1200" dirty="0" err="1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K.Chabuda</a:t>
              </a:r>
              <a:r>
                <a:rPr lang="pl-PL" sz="12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, J. Dziarmaga, T. </a:t>
              </a:r>
              <a:r>
                <a:rPr lang="pl-PL" sz="1200" dirty="0" err="1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Osborne</a:t>
              </a:r>
              <a:r>
                <a:rPr lang="pl-PL" sz="12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, RDD, in </a:t>
              </a:r>
              <a:r>
                <a:rPr lang="pl-PL" sz="1200" dirty="0" err="1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preparation</a:t>
              </a:r>
              <a:endParaRPr lang="pl-PL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6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39337" y="158390"/>
            <a:ext cx="8229600" cy="1143000"/>
          </a:xfrm>
        </p:spPr>
        <p:txBody>
          <a:bodyPr/>
          <a:lstStyle/>
          <a:p>
            <a:r>
              <a:rPr lang="pl-PL" dirty="0" smtClean="0"/>
              <a:t>Take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message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141277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" y="1318135"/>
            <a:ext cx="8026906" cy="989501"/>
          </a:xfrm>
          <a:prstGeom prst="rect">
            <a:avLst/>
          </a:prstGeom>
          <a:noFill/>
          <a:ln/>
          <a:effectLst/>
        </p:spPr>
      </p:pic>
      <p:sp>
        <p:nvSpPr>
          <p:cNvPr id="14" name="Prostokąt 13"/>
          <p:cNvSpPr/>
          <p:nvPr/>
        </p:nvSpPr>
        <p:spPr>
          <a:xfrm>
            <a:off x="539552" y="4253266"/>
            <a:ext cx="7992888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1" y="4345736"/>
            <a:ext cx="7638057" cy="466412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04" y="5075293"/>
            <a:ext cx="6160000" cy="419048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539552" y="2489596"/>
            <a:ext cx="7992888" cy="15841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Obraz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105"/>
            <a:ext cx="7636974" cy="465141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39271"/>
            <a:ext cx="6413524" cy="440000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892073" y="5876189"/>
            <a:ext cx="77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78 (2018)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79512" y="1052736"/>
          <a:ext cx="8667560" cy="484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780"/>
                <a:gridCol w="433378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 smtClean="0"/>
                        <a:t>Rotation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Adiabatic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230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39337" y="158390"/>
            <a:ext cx="8229600" cy="1143000"/>
          </a:xfrm>
        </p:spPr>
        <p:txBody>
          <a:bodyPr/>
          <a:lstStyle/>
          <a:p>
            <a:r>
              <a:rPr lang="pl-PL" dirty="0" err="1" smtClean="0"/>
              <a:t>Rotation</a:t>
            </a:r>
            <a:r>
              <a:rPr lang="pl-PL" dirty="0" smtClean="0"/>
              <a:t> vs </a:t>
            </a:r>
            <a:r>
              <a:rPr lang="pl-PL" dirty="0" err="1" smtClean="0"/>
              <a:t>Adiabatic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endParaRPr lang="en-GB" dirty="0"/>
          </a:p>
        </p:txBody>
      </p:sp>
      <p:sp>
        <p:nvSpPr>
          <p:cNvPr id="2" name="Prostokąt 1"/>
          <p:cNvSpPr/>
          <p:nvPr/>
        </p:nvSpPr>
        <p:spPr>
          <a:xfrm>
            <a:off x="1619672" y="6491843"/>
            <a:ext cx="7577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Rams, P. Sierant, O.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Dutta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Horodecki, J.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ZakrzewskiPhys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8, 021022 (2018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8" name="Grupa 277"/>
          <p:cNvGrpSpPr/>
          <p:nvPr/>
        </p:nvGrpSpPr>
        <p:grpSpPr>
          <a:xfrm>
            <a:off x="515420" y="1842211"/>
            <a:ext cx="3833968" cy="3392338"/>
            <a:chOff x="515420" y="1842211"/>
            <a:chExt cx="3833968" cy="3392338"/>
          </a:xfrm>
        </p:grpSpPr>
        <p:pic>
          <p:nvPicPr>
            <p:cNvPr id="248" name="Obraz 2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5420" y="1842211"/>
              <a:ext cx="3833968" cy="1513699"/>
            </a:xfrm>
            <a:prstGeom prst="rect">
              <a:avLst/>
            </a:prstGeom>
          </p:spPr>
        </p:pic>
        <p:pic>
          <p:nvPicPr>
            <p:cNvPr id="249" name="Obraz 24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59" y="3429000"/>
              <a:ext cx="3798229" cy="386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0" name="Obraz 24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24" y="4277431"/>
              <a:ext cx="1878787" cy="390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1" name="Obraz 25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59" y="4336671"/>
              <a:ext cx="1167660" cy="2423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Obraz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59" y="4873942"/>
              <a:ext cx="1170014" cy="3259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24" y="4841864"/>
              <a:ext cx="1745371" cy="39268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61" name="Obraz 2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53" y="3942113"/>
            <a:ext cx="2529417" cy="453487"/>
          </a:xfrm>
          <a:prstGeom prst="rect">
            <a:avLst/>
          </a:prstGeom>
          <a:noFill/>
          <a:ln/>
          <a:effectLst/>
        </p:spPr>
      </p:pic>
      <p:grpSp>
        <p:nvGrpSpPr>
          <p:cNvPr id="279" name="Grupa 278"/>
          <p:cNvGrpSpPr/>
          <p:nvPr/>
        </p:nvGrpSpPr>
        <p:grpSpPr>
          <a:xfrm>
            <a:off x="4767836" y="2036439"/>
            <a:ext cx="4196652" cy="1720436"/>
            <a:chOff x="4767836" y="2036439"/>
            <a:chExt cx="4196652" cy="1720436"/>
          </a:xfrm>
        </p:grpSpPr>
        <p:grpSp>
          <p:nvGrpSpPr>
            <p:cNvPr id="226" name="Grupa 225"/>
            <p:cNvGrpSpPr/>
            <p:nvPr/>
          </p:nvGrpSpPr>
          <p:grpSpPr>
            <a:xfrm>
              <a:off x="5149484" y="2036439"/>
              <a:ext cx="1821703" cy="1357333"/>
              <a:chOff x="1081022" y="3107562"/>
              <a:chExt cx="2402881" cy="1686015"/>
            </a:xfrm>
          </p:grpSpPr>
          <p:sp>
            <p:nvSpPr>
              <p:cNvPr id="227" name="Elipsa 226"/>
              <p:cNvSpPr/>
              <p:nvPr/>
            </p:nvSpPr>
            <p:spPr>
              <a:xfrm>
                <a:off x="1555578" y="3451753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Elipsa 227"/>
              <p:cNvSpPr/>
              <p:nvPr/>
            </p:nvSpPr>
            <p:spPr>
              <a:xfrm>
                <a:off x="1683703" y="396392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Elipsa 228"/>
              <p:cNvSpPr/>
              <p:nvPr/>
            </p:nvSpPr>
            <p:spPr>
              <a:xfrm>
                <a:off x="2059634" y="3611551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Elipsa 229"/>
              <p:cNvSpPr/>
              <p:nvPr/>
            </p:nvSpPr>
            <p:spPr>
              <a:xfrm>
                <a:off x="2210928" y="409455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Elipsa 230"/>
              <p:cNvSpPr/>
              <p:nvPr/>
            </p:nvSpPr>
            <p:spPr>
              <a:xfrm>
                <a:off x="2635698" y="374790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Elipsa 231"/>
              <p:cNvSpPr/>
              <p:nvPr/>
            </p:nvSpPr>
            <p:spPr>
              <a:xfrm>
                <a:off x="2102916" y="324902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Elipsa 232"/>
              <p:cNvSpPr/>
              <p:nvPr/>
            </p:nvSpPr>
            <p:spPr>
              <a:xfrm>
                <a:off x="2631741" y="327830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Elipsa 233"/>
              <p:cNvSpPr/>
              <p:nvPr/>
            </p:nvSpPr>
            <p:spPr>
              <a:xfrm>
                <a:off x="1099694" y="393198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Elipsa 234"/>
              <p:cNvSpPr/>
              <p:nvPr/>
            </p:nvSpPr>
            <p:spPr>
              <a:xfrm>
                <a:off x="1451993" y="4470453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Elipsa 235"/>
              <p:cNvSpPr/>
              <p:nvPr/>
            </p:nvSpPr>
            <p:spPr>
              <a:xfrm>
                <a:off x="1994904" y="4577553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Elipsa 236"/>
              <p:cNvSpPr/>
              <p:nvPr/>
            </p:nvSpPr>
            <p:spPr>
              <a:xfrm>
                <a:off x="2739753" y="4470453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Elipsa 237"/>
              <p:cNvSpPr/>
              <p:nvPr/>
            </p:nvSpPr>
            <p:spPr>
              <a:xfrm>
                <a:off x="3267879" y="414787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Elipsa 238"/>
              <p:cNvSpPr/>
              <p:nvPr/>
            </p:nvSpPr>
            <p:spPr>
              <a:xfrm>
                <a:off x="3118942" y="3566613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Elipsa 239"/>
              <p:cNvSpPr/>
              <p:nvPr/>
            </p:nvSpPr>
            <p:spPr>
              <a:xfrm>
                <a:off x="1081022" y="339552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Elipsa 240"/>
              <p:cNvSpPr/>
              <p:nvPr/>
            </p:nvSpPr>
            <p:spPr>
              <a:xfrm>
                <a:off x="1721235" y="310756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Obraz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836" y="3474163"/>
              <a:ext cx="2148983" cy="28271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55" name="pole tekstowe 254"/>
            <p:cNvSpPr txBox="1"/>
            <p:nvPr/>
          </p:nvSpPr>
          <p:spPr>
            <a:xfrm>
              <a:off x="6858273" y="3404147"/>
              <a:ext cx="2106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/>
                <a:t> </a:t>
              </a:r>
              <a:r>
                <a:rPr lang="pl-PL" sz="1600" dirty="0" err="1" smtClean="0"/>
                <a:t>adiabatic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change</a:t>
              </a:r>
              <a:endParaRPr lang="en-GB" sz="1600" dirty="0"/>
            </a:p>
          </p:txBody>
        </p:sp>
        <p:pic>
          <p:nvPicPr>
            <p:cNvPr id="259" name="Obraz 25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041" y="2498969"/>
              <a:ext cx="580024" cy="3347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0" name="Prostokąt 259"/>
            <p:cNvSpPr/>
            <p:nvPr/>
          </p:nvSpPr>
          <p:spPr>
            <a:xfrm>
              <a:off x="6954975" y="2099482"/>
              <a:ext cx="15231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 err="1"/>
                <a:t>ground</a:t>
              </a:r>
              <a:r>
                <a:rPr lang="pl-PL" sz="1600" dirty="0"/>
                <a:t> </a:t>
              </a:r>
              <a:r>
                <a:rPr lang="pl-PL" sz="1600" dirty="0" err="1"/>
                <a:t>state</a:t>
              </a:r>
              <a:r>
                <a:rPr lang="pl-PL" sz="1600" dirty="0"/>
                <a:t> </a:t>
              </a:r>
              <a:endParaRPr lang="en-GB" sz="1600" dirty="0"/>
            </a:p>
          </p:txBody>
        </p:sp>
      </p:grpSp>
      <p:grpSp>
        <p:nvGrpSpPr>
          <p:cNvPr id="280" name="Grupa 279"/>
          <p:cNvGrpSpPr/>
          <p:nvPr/>
        </p:nvGrpSpPr>
        <p:grpSpPr>
          <a:xfrm>
            <a:off x="4682775" y="4435309"/>
            <a:ext cx="3822538" cy="816573"/>
            <a:chOff x="4682775" y="4435309"/>
            <a:chExt cx="3822538" cy="816573"/>
          </a:xfrm>
        </p:grpSpPr>
        <p:pic>
          <p:nvPicPr>
            <p:cNvPr id="263" name="Obraz 26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171" y="4435309"/>
              <a:ext cx="1404542" cy="4336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4" name="pole tekstowe 263"/>
            <p:cNvSpPr txBox="1"/>
            <p:nvPr/>
          </p:nvSpPr>
          <p:spPr>
            <a:xfrm>
              <a:off x="4682775" y="4944105"/>
              <a:ext cx="151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 </a:t>
              </a:r>
              <a:r>
                <a:rPr lang="pl-PL" sz="1400" dirty="0" err="1" smtClean="0"/>
                <a:t>dimensionality</a:t>
              </a:r>
              <a:endParaRPr lang="en-GB" sz="1400" dirty="0"/>
            </a:p>
          </p:txBody>
        </p:sp>
        <p:sp>
          <p:nvSpPr>
            <p:cNvPr id="265" name="pole tekstowe 264"/>
            <p:cNvSpPr txBox="1"/>
            <p:nvPr/>
          </p:nvSpPr>
          <p:spPr>
            <a:xfrm>
              <a:off x="6807412" y="4944105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 </a:t>
              </a:r>
              <a:r>
                <a:rPr lang="pl-PL" sz="1400" dirty="0" err="1" smtClean="0"/>
                <a:t>critical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exponent</a:t>
              </a:r>
              <a:endParaRPr lang="en-GB" sz="1400" dirty="0"/>
            </a:p>
          </p:txBody>
        </p:sp>
        <p:cxnSp>
          <p:nvCxnSpPr>
            <p:cNvPr id="267" name="Łącznik prosty ze strzałką 266"/>
            <p:cNvCxnSpPr/>
            <p:nvPr/>
          </p:nvCxnSpPr>
          <p:spPr>
            <a:xfrm flipV="1">
              <a:off x="6055177" y="4718792"/>
              <a:ext cx="899798" cy="379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Łącznik prosty ze strzałką 267"/>
            <p:cNvCxnSpPr>
              <a:stCxn id="265" idx="0"/>
            </p:cNvCxnSpPr>
            <p:nvPr/>
          </p:nvCxnSpPr>
          <p:spPr>
            <a:xfrm flipH="1" flipV="1">
              <a:off x="7174713" y="4718792"/>
              <a:ext cx="481650" cy="225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pole tekstowe 271"/>
          <p:cNvSpPr txBox="1"/>
          <p:nvPr/>
        </p:nvSpPr>
        <p:spPr>
          <a:xfrm>
            <a:off x="4377621" y="5305725"/>
            <a:ext cx="2316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 </a:t>
            </a:r>
            <a:r>
              <a:rPr lang="pl-PL" sz="1600" dirty="0" err="1" smtClean="0"/>
              <a:t>time</a:t>
            </a:r>
            <a:r>
              <a:rPr lang="pl-PL" sz="1600" dirty="0" smtClean="0"/>
              <a:t> to </a:t>
            </a:r>
            <a:r>
              <a:rPr lang="pl-PL" sz="1600" dirty="0" err="1" smtClean="0"/>
              <a:t>equilibrate</a:t>
            </a:r>
            <a:r>
              <a:rPr lang="pl-PL" sz="1600" dirty="0" smtClean="0"/>
              <a:t>?</a:t>
            </a:r>
            <a:endParaRPr lang="en-GB" sz="1600" dirty="0"/>
          </a:p>
        </p:txBody>
      </p:sp>
      <p:grpSp>
        <p:nvGrpSpPr>
          <p:cNvPr id="281" name="Grupa 280"/>
          <p:cNvGrpSpPr/>
          <p:nvPr/>
        </p:nvGrpSpPr>
        <p:grpSpPr>
          <a:xfrm>
            <a:off x="5789535" y="5317034"/>
            <a:ext cx="2755883" cy="605740"/>
            <a:chOff x="5789535" y="5317034"/>
            <a:chExt cx="2755883" cy="605740"/>
          </a:xfrm>
        </p:grpSpPr>
        <p:pic>
          <p:nvPicPr>
            <p:cNvPr id="274" name="Obraz 27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299" y="5317034"/>
              <a:ext cx="1468023" cy="25683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75" name="pole tekstowe 274"/>
            <p:cNvSpPr txBox="1"/>
            <p:nvPr/>
          </p:nvSpPr>
          <p:spPr>
            <a:xfrm>
              <a:off x="5789535" y="5614997"/>
              <a:ext cx="2755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 </a:t>
              </a:r>
              <a:r>
                <a:rPr lang="pl-PL" sz="1400" dirty="0" err="1" smtClean="0"/>
                <a:t>energy</a:t>
              </a:r>
              <a:r>
                <a:rPr lang="pl-PL" sz="1400" dirty="0" smtClean="0"/>
                <a:t> gap </a:t>
              </a:r>
              <a:r>
                <a:rPr lang="pl-PL" sz="1400" dirty="0" err="1" smtClean="0"/>
                <a:t>scaling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exponent</a:t>
              </a:r>
              <a:endParaRPr lang="en-GB" sz="1400" dirty="0"/>
            </a:p>
          </p:txBody>
        </p:sp>
        <p:cxnSp>
          <p:nvCxnSpPr>
            <p:cNvPr id="277" name="Łącznik prosty ze strzałką 276"/>
            <p:cNvCxnSpPr/>
            <p:nvPr/>
          </p:nvCxnSpPr>
          <p:spPr>
            <a:xfrm flipV="1">
              <a:off x="7623310" y="5475002"/>
              <a:ext cx="236060" cy="2938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27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2677711" y="4100294"/>
            <a:ext cx="3456384" cy="1440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r>
              <a:rPr lang="pl-PL" b="1" dirty="0" smtClean="0"/>
              <a:t> as a quantum channel </a:t>
            </a:r>
            <a:r>
              <a:rPr lang="pl-PL" b="1" dirty="0" err="1" smtClean="0"/>
              <a:t>estimation</a:t>
            </a:r>
            <a:r>
              <a:rPr lang="pl-PL" b="1" dirty="0" smtClean="0"/>
              <a:t> problem</a:t>
            </a:r>
            <a:endParaRPr lang="en-US" b="1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99592" y="2055673"/>
            <a:ext cx="544697" cy="459351"/>
          </a:xfrm>
          <a:prstGeom prst="rect">
            <a:avLst/>
          </a:prstGeom>
          <a:noFill/>
          <a:ln/>
          <a:effectLst/>
        </p:spPr>
      </p:pic>
      <p:cxnSp>
        <p:nvCxnSpPr>
          <p:cNvPr id="35" name="Łącznik prosty 34"/>
          <p:cNvCxnSpPr/>
          <p:nvPr/>
        </p:nvCxnSpPr>
        <p:spPr>
          <a:xfrm>
            <a:off x="1742980" y="2266520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 l="-47244" t="-51633" r="-47244" b="-51633"/>
          <a:stretch>
            <a:fillRect/>
          </a:stretch>
        </p:blipFill>
        <p:spPr bwMode="auto">
          <a:xfrm>
            <a:off x="2375522" y="1844824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37" name="Łącznik prosty 36"/>
          <p:cNvCxnSpPr/>
          <p:nvPr/>
        </p:nvCxnSpPr>
        <p:spPr>
          <a:xfrm>
            <a:off x="3535180" y="2266519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chemat blokowy: opóźnienie 37"/>
          <p:cNvSpPr/>
          <p:nvPr/>
        </p:nvSpPr>
        <p:spPr>
          <a:xfrm>
            <a:off x="5538228" y="1950245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589415" y="2055673"/>
            <a:ext cx="754194" cy="460060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29" y="2150539"/>
            <a:ext cx="416553" cy="364484"/>
          </a:xfrm>
          <a:prstGeom prst="rect">
            <a:avLst/>
          </a:prstGeom>
          <a:noFill/>
          <a:ln/>
          <a:effectLst/>
        </p:spPr>
      </p:pic>
      <p:sp>
        <p:nvSpPr>
          <p:cNvPr id="65" name="Elipsa 64"/>
          <p:cNvSpPr/>
          <p:nvPr/>
        </p:nvSpPr>
        <p:spPr>
          <a:xfrm>
            <a:off x="1532132" y="2161090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ipsa 68"/>
          <p:cNvSpPr/>
          <p:nvPr/>
        </p:nvSpPr>
        <p:spPr>
          <a:xfrm>
            <a:off x="4167714" y="2161095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88" y="2068611"/>
            <a:ext cx="668354" cy="406932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56" y="4365104"/>
            <a:ext cx="2475739" cy="94887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0706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Cramer-Rao</a:t>
            </a:r>
            <a:r>
              <a:rPr lang="pl-PL" b="1" dirty="0" smtClean="0"/>
              <a:t> </a:t>
            </a:r>
            <a:r>
              <a:rPr lang="pl-PL" b="1" dirty="0" err="1" smtClean="0"/>
              <a:t>bound</a:t>
            </a:r>
            <a:endParaRPr lang="en-US" b="1" dirty="0"/>
          </a:p>
        </p:txBody>
      </p:sp>
      <p:grpSp>
        <p:nvGrpSpPr>
          <p:cNvPr id="11" name="Grupa 10"/>
          <p:cNvGrpSpPr/>
          <p:nvPr/>
        </p:nvGrpSpPr>
        <p:grpSpPr>
          <a:xfrm>
            <a:off x="392989" y="1079398"/>
            <a:ext cx="8280400" cy="901024"/>
            <a:chOff x="392989" y="1079398"/>
            <a:chExt cx="8280400" cy="901024"/>
          </a:xfrm>
        </p:grpSpPr>
        <p:sp>
          <p:nvSpPr>
            <p:cNvPr id="5" name="Rectangle 39 3"/>
            <p:cNvSpPr>
              <a:spLocks noChangeArrowheads="1"/>
            </p:cNvSpPr>
            <p:nvPr/>
          </p:nvSpPr>
          <p:spPr bwMode="auto">
            <a:xfrm>
              <a:off x="392989" y="1079398"/>
              <a:ext cx="82804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err="1" smtClean="0"/>
                <a:t>Classical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Cramer-Rao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inequality</a:t>
              </a:r>
              <a:endParaRPr lang="en-GB" sz="2000" b="1" dirty="0"/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13" y="1727470"/>
              <a:ext cx="632381" cy="252952"/>
            </a:xfrm>
            <a:prstGeom prst="rect">
              <a:avLst/>
            </a:prstGeom>
            <a:gradFill flip="none"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/>
            <a:effectLst/>
          </p:spPr>
        </p:pic>
      </p:grpSp>
      <p:pic>
        <p:nvPicPr>
          <p:cNvPr id="8" name="Obraz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81" y="1727470"/>
            <a:ext cx="2831238" cy="251429"/>
          </a:xfrm>
          <a:prstGeom prst="rect">
            <a:avLst/>
          </a:prstGeom>
          <a:gradFill flip="none"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  <a:effectLst/>
        </p:spPr>
      </p:pic>
      <p:pic>
        <p:nvPicPr>
          <p:cNvPr id="12" name="Obraz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749" t="-13498" r="-6749" b="-13498"/>
          <a:stretch>
            <a:fillRect/>
          </a:stretch>
        </p:blipFill>
        <p:spPr bwMode="auto">
          <a:xfrm>
            <a:off x="6781723" y="1727015"/>
            <a:ext cx="1513498" cy="846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2" y="2303533"/>
            <a:ext cx="5670450" cy="581728"/>
          </a:xfrm>
          <a:prstGeom prst="rect">
            <a:avLst/>
          </a:prstGeom>
          <a:noFill/>
          <a:ln/>
          <a:effectLst/>
        </p:spPr>
      </p:pic>
      <p:sp>
        <p:nvSpPr>
          <p:cNvPr id="43" name="Prostokąt 42"/>
          <p:cNvSpPr/>
          <p:nvPr/>
        </p:nvSpPr>
        <p:spPr>
          <a:xfrm>
            <a:off x="320981" y="1007390"/>
            <a:ext cx="856895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a 49"/>
          <p:cNvGrpSpPr/>
          <p:nvPr/>
        </p:nvGrpSpPr>
        <p:grpSpPr>
          <a:xfrm>
            <a:off x="301267" y="3276136"/>
            <a:ext cx="9200813" cy="2160240"/>
            <a:chOff x="301267" y="3276136"/>
            <a:chExt cx="9200813" cy="2160240"/>
          </a:xfrm>
        </p:grpSpPr>
        <p:sp>
          <p:nvSpPr>
            <p:cNvPr id="44" name="Prostokąt 43"/>
            <p:cNvSpPr/>
            <p:nvPr/>
          </p:nvSpPr>
          <p:spPr>
            <a:xfrm>
              <a:off x="301267" y="3276136"/>
              <a:ext cx="8568952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301267" y="3276136"/>
              <a:ext cx="9200813" cy="2048203"/>
              <a:chOff x="301267" y="3276136"/>
              <a:chExt cx="9200813" cy="2048203"/>
            </a:xfrm>
          </p:grpSpPr>
          <p:sp>
            <p:nvSpPr>
              <p:cNvPr id="20" name="Rectangle 39 1 1 1"/>
              <p:cNvSpPr>
                <a:spLocks noChangeArrowheads="1"/>
              </p:cNvSpPr>
              <p:nvPr/>
            </p:nvSpPr>
            <p:spPr bwMode="auto">
              <a:xfrm>
                <a:off x="301267" y="3276136"/>
                <a:ext cx="8280400" cy="369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l-PL" sz="2000" b="1" dirty="0" smtClean="0"/>
                  <a:t>Quantum </a:t>
                </a:r>
                <a:r>
                  <a:rPr lang="pl-PL" sz="2000" b="1" dirty="0" err="1" smtClean="0"/>
                  <a:t>Cramer-Rao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inequality</a:t>
                </a:r>
                <a:endParaRPr lang="en-GB" sz="2000" b="1" dirty="0"/>
              </a:p>
            </p:txBody>
          </p:sp>
          <p:pic>
            <p:nvPicPr>
              <p:cNvPr id="14" name="Obraz 1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7265" y="3809543"/>
                <a:ext cx="2657524" cy="26666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" name="Obraz 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945" y="3789480"/>
                <a:ext cx="1720139" cy="322641"/>
              </a:xfrm>
              <a:prstGeom prst="rect">
                <a:avLst/>
              </a:prstGeom>
              <a:gradFill flip="none"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  <a:ln/>
              <a:effectLst/>
            </p:spPr>
          </p:pic>
          <p:pic>
            <p:nvPicPr>
              <p:cNvPr id="27" name="Obraz 26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6034" t="-11811" r="-6034" b="-11811"/>
              <a:stretch>
                <a:fillRect/>
              </a:stretch>
            </p:blipFill>
            <p:spPr bwMode="auto">
              <a:xfrm>
                <a:off x="6736636" y="3913419"/>
                <a:ext cx="1537895" cy="866642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31" name="Obraz 3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945" y="4474432"/>
                <a:ext cx="3878561" cy="37207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0466" y="4417683"/>
                <a:ext cx="1412298" cy="50843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7" name="Rectangle 39 1 2"/>
              <p:cNvSpPr>
                <a:spLocks noChangeArrowheads="1"/>
              </p:cNvSpPr>
              <p:nvPr/>
            </p:nvSpPr>
            <p:spPr bwMode="auto">
              <a:xfrm>
                <a:off x="1221680" y="4955011"/>
                <a:ext cx="8280400" cy="369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l-PL" sz="2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Quantum Fisher </a:t>
                </a:r>
                <a:r>
                  <a:rPr lang="pl-PL" sz="20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information</a:t>
                </a:r>
                <a:endParaRPr lang="en-GB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grpSp>
        <p:nvGrpSpPr>
          <p:cNvPr id="49" name="Grupa 48"/>
          <p:cNvGrpSpPr/>
          <p:nvPr/>
        </p:nvGrpSpPr>
        <p:grpSpPr>
          <a:xfrm>
            <a:off x="310145" y="5552280"/>
            <a:ext cx="8568952" cy="1081606"/>
            <a:chOff x="310145" y="5552280"/>
            <a:chExt cx="8568952" cy="1081606"/>
          </a:xfrm>
        </p:grpSpPr>
        <p:sp>
          <p:nvSpPr>
            <p:cNvPr id="34" name="Rectangle 39 1 1 2"/>
            <p:cNvSpPr>
              <a:spLocks noChangeArrowheads="1"/>
            </p:cNvSpPr>
            <p:nvPr/>
          </p:nvSpPr>
          <p:spPr bwMode="auto">
            <a:xfrm>
              <a:off x="310145" y="5552280"/>
              <a:ext cx="82804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smtClean="0"/>
                <a:t>Time-Energy </a:t>
              </a:r>
              <a:r>
                <a:rPr lang="pl-PL" sz="2000" b="1" dirty="0" err="1" smtClean="0"/>
                <a:t>uncertainty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relation</a:t>
              </a:r>
              <a:endParaRPr lang="en-GB" sz="2000" b="1" dirty="0"/>
            </a:p>
          </p:txBody>
        </p:sp>
        <p:pic>
          <p:nvPicPr>
            <p:cNvPr id="16" name="Obraz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24" y="6046143"/>
              <a:ext cx="2015409" cy="337339"/>
            </a:xfrm>
            <a:prstGeom prst="rect">
              <a:avLst/>
            </a:prstGeom>
            <a:gradFill flip="none"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/>
            <a:effectLst/>
          </p:spPr>
        </p:pic>
        <p:sp>
          <p:nvSpPr>
            <p:cNvPr id="39" name="Prostokąt 38"/>
            <p:cNvSpPr/>
            <p:nvPr/>
          </p:nvSpPr>
          <p:spPr>
            <a:xfrm>
              <a:off x="310145" y="5552280"/>
              <a:ext cx="8568952" cy="10816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Obraz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1" y="6076960"/>
              <a:ext cx="3469714" cy="2956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Obraz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65" t="-7434" r="-2733" b="-8141"/>
            <a:stretch/>
          </p:blipFill>
          <p:spPr>
            <a:xfrm>
              <a:off x="6696000" y="5724000"/>
              <a:ext cx="1764432" cy="74649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13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62" y="18445"/>
            <a:ext cx="8746076" cy="1143000"/>
          </a:xfrm>
        </p:spPr>
        <p:txBody>
          <a:bodyPr>
            <a:noAutofit/>
          </a:bodyPr>
          <a:lstStyle/>
          <a:p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/>
              <a:t>e</a:t>
            </a:r>
            <a:r>
              <a:rPr lang="pl-PL" b="1" dirty="0" err="1" smtClean="0"/>
              <a:t>stimation</a:t>
            </a:r>
            <a:r>
              <a:rPr lang="pl-PL" b="1" i="1" dirty="0" smtClean="0"/>
              <a:t> </a:t>
            </a:r>
            <a:r>
              <a:rPr lang="pl-PL" b="1" dirty="0" smtClean="0"/>
              <a:t>with</a:t>
            </a:r>
            <a:r>
              <a:rPr lang="pl-PL" b="1" i="1" dirty="0" smtClean="0"/>
              <a:t> N</a:t>
            </a:r>
            <a:r>
              <a:rPr lang="pl-PL" b="1" dirty="0" smtClean="0"/>
              <a:t> </a:t>
            </a:r>
            <a:r>
              <a:rPr lang="pl-PL" b="1" dirty="0" err="1" smtClean="0"/>
              <a:t>uses</a:t>
            </a:r>
            <a:r>
              <a:rPr lang="pl-PL" b="1" dirty="0" smtClean="0"/>
              <a:t> of a channel</a:t>
            </a:r>
            <a:endParaRPr lang="en-US" b="1" dirty="0"/>
          </a:p>
        </p:txBody>
      </p:sp>
      <p:grpSp>
        <p:nvGrpSpPr>
          <p:cNvPr id="74" name="Grupa 73"/>
          <p:cNvGrpSpPr/>
          <p:nvPr/>
        </p:nvGrpSpPr>
        <p:grpSpPr bwMode="auto">
          <a:xfrm>
            <a:off x="3684215" y="1159975"/>
            <a:ext cx="2190217" cy="763104"/>
            <a:chOff x="4558396" y="1628800"/>
            <a:chExt cx="2190217" cy="763104"/>
          </a:xfrm>
        </p:grpSpPr>
        <p:grpSp>
          <p:nvGrpSpPr>
            <p:cNvPr id="6" name="Grupa 41"/>
            <p:cNvGrpSpPr/>
            <p:nvPr/>
          </p:nvGrpSpPr>
          <p:grpSpPr bwMode="auto">
            <a:xfrm>
              <a:off x="6071724" y="1628800"/>
              <a:ext cx="676889" cy="763104"/>
              <a:chOff x="6703423" y="2276830"/>
              <a:chExt cx="1469070" cy="1656184"/>
            </a:xfrm>
          </p:grpSpPr>
          <p:sp>
            <p:nvSpPr>
              <p:cNvPr id="7" name="Elipsa 6"/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Łuk 7"/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Obraz 53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558396" y="1916832"/>
              <a:ext cx="973175" cy="2866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/>
          <a:srcRect l="-47244" t="-51633" r="-47244" b="-51633"/>
          <a:stretch>
            <a:fillRect/>
          </a:stretch>
        </p:blipFill>
        <p:spPr bwMode="auto">
          <a:xfrm>
            <a:off x="2964135" y="1375999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" name="Grupa 2"/>
          <p:cNvGrpSpPr/>
          <p:nvPr/>
        </p:nvGrpSpPr>
        <p:grpSpPr>
          <a:xfrm>
            <a:off x="387946" y="2377096"/>
            <a:ext cx="3672408" cy="2376264"/>
            <a:chOff x="387946" y="2377096"/>
            <a:chExt cx="3672408" cy="2376264"/>
          </a:xfrm>
        </p:grpSpPr>
        <p:sp>
          <p:nvSpPr>
            <p:cNvPr id="77" name="Prostokąt 76"/>
            <p:cNvSpPr/>
            <p:nvPr/>
          </p:nvSpPr>
          <p:spPr>
            <a:xfrm>
              <a:off x="387946" y="2377096"/>
              <a:ext cx="3672408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upa 74"/>
            <p:cNvGrpSpPr/>
            <p:nvPr/>
          </p:nvGrpSpPr>
          <p:grpSpPr>
            <a:xfrm>
              <a:off x="892002" y="2593120"/>
              <a:ext cx="2424013" cy="1584176"/>
              <a:chOff x="467544" y="2636912"/>
              <a:chExt cx="3746202" cy="2448272"/>
            </a:xfrm>
          </p:grpSpPr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0" name="Łącznik prosty 19"/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2636912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2" name="Łącznik prosty 21"/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chemat blokowy: opóźnienie 22"/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4" name="Obraz 23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987824" y="2780928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Obraz 24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7" name="Łącznik prosty 26"/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Obraz 27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4509120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9" name="Łącznik prosty 28"/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chemat blokowy: opóźnienie 29"/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31" name="Obraz 3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915816" y="4653136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2" name="Obraz 31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3" name="Łącznik prosty 32"/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7" name="Elipsa 36"/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Prostokąt 75"/>
            <p:cNvSpPr/>
            <p:nvPr/>
          </p:nvSpPr>
          <p:spPr>
            <a:xfrm>
              <a:off x="976832" y="4328559"/>
              <a:ext cx="2547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Uncorrelated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4298787" y="2394023"/>
            <a:ext cx="4380362" cy="2376264"/>
            <a:chOff x="4296094" y="2083592"/>
            <a:chExt cx="4380362" cy="2376264"/>
          </a:xfrm>
        </p:grpSpPr>
        <p:grpSp>
          <p:nvGrpSpPr>
            <p:cNvPr id="78" name="Grupa 77"/>
            <p:cNvGrpSpPr/>
            <p:nvPr/>
          </p:nvGrpSpPr>
          <p:grpSpPr>
            <a:xfrm>
              <a:off x="4932040" y="2348880"/>
              <a:ext cx="3014759" cy="1705448"/>
              <a:chOff x="567404" y="1340768"/>
              <a:chExt cx="4582446" cy="2592288"/>
            </a:xfrm>
          </p:grpSpPr>
          <p:cxnSp>
            <p:nvCxnSpPr>
              <p:cNvPr id="79" name="Łącznik prosty 78"/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1412776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1" name="Łącznik prosty 80"/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Schemat blokowy: opóźnienie 81"/>
              <p:cNvSpPr/>
              <p:nvPr/>
            </p:nvSpPr>
            <p:spPr>
              <a:xfrm>
                <a:off x="4572000" y="1484784"/>
                <a:ext cx="577850" cy="2448272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83" name="Obraz 82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4686801" y="2420888"/>
                <a:ext cx="287777" cy="28777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Obraz 85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3284984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7" name="Łącznik prosty 86"/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Obraz 91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3663691" y="2420888"/>
                <a:ext cx="543915" cy="34316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Prostokąt 92"/>
            <p:cNvSpPr/>
            <p:nvPr/>
          </p:nvSpPr>
          <p:spPr>
            <a:xfrm>
              <a:off x="4795483" y="4020457"/>
              <a:ext cx="330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Entanglement-enhanced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4296094" y="2083592"/>
              <a:ext cx="438036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347654" y="5705355"/>
            <a:ext cx="3672408" cy="1066010"/>
            <a:chOff x="456839" y="5733256"/>
            <a:chExt cx="3672408" cy="1066010"/>
          </a:xfrm>
        </p:grpSpPr>
        <p:sp>
          <p:nvSpPr>
            <p:cNvPr id="111" name="Prostokąt 110"/>
            <p:cNvSpPr/>
            <p:nvPr/>
          </p:nvSpPr>
          <p:spPr>
            <a:xfrm>
              <a:off x="456839" y="5733256"/>
              <a:ext cx="3672408" cy="10660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Obraz 11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02499" y="5805263"/>
              <a:ext cx="2565528" cy="3810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6" name="Obraz 11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467544" y="6309320"/>
              <a:ext cx="3549501" cy="36383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8" name="Grupa 127"/>
          <p:cNvGrpSpPr/>
          <p:nvPr/>
        </p:nvGrpSpPr>
        <p:grpSpPr>
          <a:xfrm>
            <a:off x="4379640" y="5705355"/>
            <a:ext cx="4224808" cy="1066010"/>
            <a:chOff x="4379640" y="5705355"/>
            <a:chExt cx="4224808" cy="1066010"/>
          </a:xfrm>
        </p:grpSpPr>
        <p:sp>
          <p:nvSpPr>
            <p:cNvPr id="118" name="Prostokąt 117"/>
            <p:cNvSpPr/>
            <p:nvPr/>
          </p:nvSpPr>
          <p:spPr>
            <a:xfrm>
              <a:off x="4379640" y="5705355"/>
              <a:ext cx="4224808" cy="10660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Obraz 12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31276" y="5877271"/>
              <a:ext cx="3455088" cy="3810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2" name="Obraz 12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5552622" y="6309319"/>
              <a:ext cx="1732272" cy="36389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6" name="Rectangle 39 2"/>
          <p:cNvSpPr>
            <a:spLocks noChangeArrowheads="1"/>
          </p:cNvSpPr>
          <p:nvPr/>
        </p:nvSpPr>
        <p:spPr bwMode="auto">
          <a:xfrm>
            <a:off x="0" y="5013176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sz="2400" dirty="0" err="1" smtClean="0"/>
              <a:t>Maximize</a:t>
            </a:r>
            <a:r>
              <a:rPr lang="pl-PL" sz="2400" dirty="0" smtClean="0"/>
              <a:t> Quantum Fisher Information </a:t>
            </a:r>
            <a:r>
              <a:rPr lang="pl-PL" sz="2400" dirty="0" err="1" smtClean="0"/>
              <a:t>over</a:t>
            </a:r>
            <a:r>
              <a:rPr lang="pl-PL" sz="2400" dirty="0" smtClean="0"/>
              <a:t>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states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26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The most </a:t>
            </a:r>
            <a:r>
              <a:rPr lang="pl-PL" b="1" dirty="0" err="1" smtClean="0"/>
              <a:t>general</a:t>
            </a:r>
            <a:r>
              <a:rPr lang="pl-PL" b="1" dirty="0" smtClean="0"/>
              <a:t> </a:t>
            </a:r>
            <a:r>
              <a:rPr lang="pl-PL" b="1" dirty="0" err="1" smtClean="0"/>
              <a:t>adaptive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endParaRPr lang="en-US" b="1" dirty="0"/>
          </a:p>
        </p:txBody>
      </p:sp>
      <p:sp>
        <p:nvSpPr>
          <p:cNvPr id="17" name="Prostokąt 16"/>
          <p:cNvSpPr/>
          <p:nvPr/>
        </p:nvSpPr>
        <p:spPr>
          <a:xfrm>
            <a:off x="310714" y="5846720"/>
            <a:ext cx="874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smtClean="0"/>
              <a:t>No </a:t>
            </a:r>
            <a:r>
              <a:rPr lang="pl-PL" sz="2400" dirty="0" err="1" smtClean="0"/>
              <a:t>improvement</a:t>
            </a:r>
            <a:r>
              <a:rPr lang="pl-PL" sz="2400" dirty="0" smtClean="0"/>
              <a:t> </a:t>
            </a:r>
            <a:r>
              <a:rPr lang="pl-PL" sz="2400" dirty="0" err="1" smtClean="0"/>
              <a:t>thanks</a:t>
            </a:r>
            <a:r>
              <a:rPr lang="pl-PL" sz="2400" dirty="0" smtClean="0"/>
              <a:t> to </a:t>
            </a:r>
            <a:r>
              <a:rPr lang="pl-PL" sz="2400" dirty="0" err="1" smtClean="0"/>
              <a:t>adaptiveness</a:t>
            </a:r>
            <a:r>
              <a:rPr lang="pl-PL" sz="2400" dirty="0" smtClean="0"/>
              <a:t>!</a:t>
            </a:r>
            <a:endParaRPr lang="en-US" sz="2400" dirty="0"/>
          </a:p>
        </p:txBody>
      </p:sp>
      <p:sp>
        <p:nvSpPr>
          <p:cNvPr id="50" name="Prostokąt 49"/>
          <p:cNvSpPr/>
          <p:nvPr/>
        </p:nvSpPr>
        <p:spPr>
          <a:xfrm>
            <a:off x="-972387" y="6445600"/>
            <a:ext cx="10044503" cy="45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/>
              <a:t>V. Giovannetti, S. Lloyd, and L. Maccone, Phys. Rev.</a:t>
            </a:r>
            <a:r>
              <a:rPr lang="pl-PL" sz="1600" dirty="0" smtClean="0"/>
              <a:t> </a:t>
            </a:r>
            <a:r>
              <a:rPr lang="en-US" sz="1600" dirty="0" err="1" smtClean="0"/>
              <a:t>Lett</a:t>
            </a:r>
            <a:r>
              <a:rPr lang="en-US" sz="1600" dirty="0" smtClean="0"/>
              <a:t>. 96, 010401 (2006).</a:t>
            </a:r>
            <a:endParaRPr lang="en-US" sz="1600" dirty="0"/>
          </a:p>
        </p:txBody>
      </p:sp>
      <p:pic>
        <p:nvPicPr>
          <p:cNvPr id="12" name="Obraz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56" y="4639645"/>
            <a:ext cx="2660571" cy="665143"/>
          </a:xfrm>
          <a:prstGeom prst="rect">
            <a:avLst/>
          </a:prstGeom>
          <a:noFill/>
          <a:ln/>
          <a:effectLst/>
        </p:spPr>
      </p:pic>
      <p:grpSp>
        <p:nvGrpSpPr>
          <p:cNvPr id="64" name="Grupa 63"/>
          <p:cNvGrpSpPr/>
          <p:nvPr/>
        </p:nvGrpSpPr>
        <p:grpSpPr>
          <a:xfrm>
            <a:off x="827584" y="1581979"/>
            <a:ext cx="6740009" cy="2502712"/>
            <a:chOff x="3131840" y="2564904"/>
            <a:chExt cx="6593395" cy="2448272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 l="-47244" t="-51633" r="-47244" b="-51633"/>
            <a:stretch>
              <a:fillRect/>
            </a:stretch>
          </p:blipFill>
          <p:spPr bwMode="auto">
            <a:xfrm>
              <a:off x="4139952" y="2708920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20" name="Łącznik prosty 19"/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 l="-47244" t="-51633" r="-47244" b="-51633"/>
            <a:stretch>
              <a:fillRect/>
            </a:stretch>
          </p:blipFill>
          <p:spPr bwMode="auto">
            <a:xfrm>
              <a:off x="7092280" y="2708920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9180512" y="3645024"/>
              <a:ext cx="544723" cy="3144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Łącznik prosty 24"/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 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32" name="Łącznik prosty 31"/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Schemat blokowy: opóźnienie 60"/>
          <p:cNvSpPr/>
          <p:nvPr/>
        </p:nvSpPr>
        <p:spPr>
          <a:xfrm>
            <a:off x="7834014" y="1761941"/>
            <a:ext cx="534123" cy="2298439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2" name="Obraz 6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919168" y="2666403"/>
            <a:ext cx="363813" cy="36381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8352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Noiseless</a:t>
            </a:r>
            <a:r>
              <a:rPr lang="pl-PL" b="1" dirty="0" smtClean="0"/>
              <a:t> </a:t>
            </a:r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8" name="Obraz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 l="-47244" t="-51633" r="-47244" b="-51633"/>
          <a:stretch>
            <a:fillRect/>
          </a:stretch>
        </p:blipFill>
        <p:spPr bwMode="auto">
          <a:xfrm>
            <a:off x="971600" y="1484784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9" name="Łącznik prosty 48"/>
          <p:cNvCxnSpPr/>
          <p:nvPr/>
        </p:nvCxnSpPr>
        <p:spPr>
          <a:xfrm>
            <a:off x="1691680" y="1772816"/>
            <a:ext cx="57606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3" t="-61521" r="-19743" b="-38044"/>
          <a:stretch/>
        </p:blipFill>
        <p:spPr>
          <a:xfrm>
            <a:off x="2443963" y="1482283"/>
            <a:ext cx="612011" cy="520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54" y="1629945"/>
            <a:ext cx="1796190" cy="379048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7" name="Grupa 6"/>
          <p:cNvGrpSpPr/>
          <p:nvPr/>
        </p:nvGrpSpPr>
        <p:grpSpPr>
          <a:xfrm>
            <a:off x="395536" y="2276872"/>
            <a:ext cx="7713971" cy="3024336"/>
            <a:chOff x="395536" y="2276872"/>
            <a:chExt cx="7713971" cy="3024336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6084168" y="3861048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6084168" y="50851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608416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88478" y="385854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888478" y="50826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8847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64400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16839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456430" y="299445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95536" y="2276872"/>
              <a:ext cx="7713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Estimate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frequency</a:t>
              </a:r>
              <a:r>
                <a:rPr lang="pl-PL" sz="2400" dirty="0" smtClean="0"/>
                <a:t>, for </a:t>
              </a:r>
              <a:r>
                <a:rPr lang="pl-PL" sz="2400" dirty="0" err="1" smtClean="0"/>
                <a:t>total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interrogation</a:t>
              </a:r>
              <a:r>
                <a:rPr lang="pl-PL" sz="2400" dirty="0" smtClean="0"/>
                <a:t> time </a:t>
              </a:r>
              <a:r>
                <a:rPr lang="pl-PL" sz="2400" i="1" dirty="0" smtClean="0"/>
                <a:t>T</a:t>
              </a:r>
              <a:endParaRPr lang="en-US" sz="2400" dirty="0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160286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3536550" y="4218586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5436096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 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44262" y="285043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84222" y="400256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615398" y="3930554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" name="Obraz 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550" y="3714530"/>
              <a:ext cx="737524" cy="3078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6992934" y="3930554"/>
              <a:ext cx="774082" cy="3147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31"/>
            <p:cNvCxnSpPr/>
            <p:nvPr/>
          </p:nvCxnSpPr>
          <p:spPr>
            <a:xfrm>
              <a:off x="1304302" y="385854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1376310" y="508268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724128" y="2996952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644008" y="3861048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4644008" y="5085184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808358" y="421858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5148064" y="4221088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895274" y="3933056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16216" y="2852936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Obraz 4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3" t="-61521" r="-19743" b="-38044"/>
          <a:stretch/>
        </p:blipFill>
        <p:spPr>
          <a:xfrm>
            <a:off x="1606709" y="3021132"/>
            <a:ext cx="612011" cy="520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0" name="Obraz 4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3" t="-61521" r="-19743" b="-38044"/>
          <a:stretch/>
        </p:blipFill>
        <p:spPr>
          <a:xfrm>
            <a:off x="4842058" y="2973028"/>
            <a:ext cx="612011" cy="520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2" name="Grupa 11"/>
          <p:cNvGrpSpPr/>
          <p:nvPr/>
        </p:nvGrpSpPr>
        <p:grpSpPr>
          <a:xfrm>
            <a:off x="1162260" y="5488048"/>
            <a:ext cx="5569740" cy="811952"/>
            <a:chOff x="1162260" y="5488048"/>
            <a:chExt cx="5569740" cy="811952"/>
          </a:xfrm>
        </p:grpSpPr>
        <p:pic>
          <p:nvPicPr>
            <p:cNvPr id="10" name="Obraz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60" y="5488048"/>
              <a:ext cx="3266047" cy="79441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Obraz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32" t="-12244" r="-12368" b="-15981"/>
            <a:stretch/>
          </p:blipFill>
          <p:spPr>
            <a:xfrm>
              <a:off x="5436000" y="5508000"/>
              <a:ext cx="1296000" cy="79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650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r>
              <a:rPr lang="pl-PL" b="1" dirty="0" smtClean="0"/>
              <a:t>…</a:t>
            </a:r>
            <a:endParaRPr lang="en-US" b="1" dirty="0"/>
          </a:p>
        </p:txBody>
      </p:sp>
      <p:grpSp>
        <p:nvGrpSpPr>
          <p:cNvPr id="160" name="Grupa 159"/>
          <p:cNvGrpSpPr/>
          <p:nvPr/>
        </p:nvGrpSpPr>
        <p:grpSpPr>
          <a:xfrm>
            <a:off x="2594170" y="1460026"/>
            <a:ext cx="2425760" cy="1078116"/>
            <a:chOff x="3131840" y="1008112"/>
            <a:chExt cx="1296144" cy="576064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rcRect l="-47244" t="-51633" r="-47244" b="-51633"/>
            <a:stretch>
              <a:fillRect/>
            </a:stretch>
          </p:blipFill>
          <p:spPr bwMode="auto">
            <a:xfrm>
              <a:off x="3131840" y="100811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3851920" y="129614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upa 160"/>
          <p:cNvGrpSpPr/>
          <p:nvPr/>
        </p:nvGrpSpPr>
        <p:grpSpPr>
          <a:xfrm>
            <a:off x="1835696" y="4443753"/>
            <a:ext cx="5844621" cy="1593468"/>
            <a:chOff x="1979712" y="1772816"/>
            <a:chExt cx="5844621" cy="1593468"/>
          </a:xfrm>
        </p:grpSpPr>
        <p:grpSp>
          <p:nvGrpSpPr>
            <p:cNvPr id="152" name="Grupa 151"/>
            <p:cNvGrpSpPr/>
            <p:nvPr/>
          </p:nvGrpSpPr>
          <p:grpSpPr>
            <a:xfrm>
              <a:off x="1979712" y="1772816"/>
              <a:ext cx="4248472" cy="797039"/>
              <a:chOff x="1475656" y="1700808"/>
              <a:chExt cx="4989730" cy="936104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475656" y="1916832"/>
                <a:ext cx="1728192" cy="656159"/>
                <a:chOff x="1280484" y="1236648"/>
                <a:chExt cx="2170778" cy="824200"/>
              </a:xfrm>
            </p:grpSpPr>
            <p:cxnSp>
              <p:nvCxnSpPr>
                <p:cNvPr id="9" name="Łącznik prosty 8"/>
                <p:cNvCxnSpPr/>
                <p:nvPr/>
              </p:nvCxnSpPr>
              <p:spPr>
                <a:xfrm>
                  <a:off x="1280484" y="1427284"/>
                  <a:ext cx="324914" cy="273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2125261" y="1427284"/>
                  <a:ext cx="595383" cy="253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upa 63"/>
                <p:cNvGrpSpPr/>
                <p:nvPr/>
              </p:nvGrpSpPr>
              <p:grpSpPr>
                <a:xfrm>
                  <a:off x="2216588" y="1236648"/>
                  <a:ext cx="1234674" cy="820574"/>
                  <a:chOff x="6289654" y="2334373"/>
                  <a:chExt cx="1234674" cy="820574"/>
                </a:xfrm>
              </p:grpSpPr>
              <p:sp>
                <p:nvSpPr>
                  <p:cNvPr id="17" name="Prostokąt 16"/>
                  <p:cNvSpPr/>
                  <p:nvPr/>
                </p:nvSpPr>
                <p:spPr>
                  <a:xfrm>
                    <a:off x="6289654" y="2334373"/>
                    <a:ext cx="454880" cy="410287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18" name="Obraz 53 1" descr="TP_tmp.emf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6417650" y="2434837"/>
                    <a:ext cx="151285" cy="186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" name="Łącznik prosty 18"/>
                  <p:cNvCxnSpPr/>
                  <p:nvPr/>
                </p:nvCxnSpPr>
                <p:spPr>
                  <a:xfrm flipH="1" flipV="1">
                    <a:off x="7212689" y="2927614"/>
                    <a:ext cx="311639" cy="22733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flipV="1">
                    <a:off x="7069448" y="2539516"/>
                    <a:ext cx="454880" cy="3636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flipV="1">
                    <a:off x="6744534" y="2895634"/>
                    <a:ext cx="357091" cy="2593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Prostokąt 21"/>
                  <p:cNvSpPr/>
                  <p:nvPr/>
                </p:nvSpPr>
                <p:spPr>
                  <a:xfrm>
                    <a:off x="6952460" y="2786865"/>
                    <a:ext cx="454880" cy="13676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23" name="Łącznik prosty 22"/>
                  <p:cNvCxnSpPr/>
                  <p:nvPr/>
                </p:nvCxnSpPr>
                <p:spPr>
                  <a:xfrm>
                    <a:off x="6809517" y="2539516"/>
                    <a:ext cx="259931" cy="205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Łącznik prosty 11"/>
                <p:cNvCxnSpPr/>
                <p:nvPr/>
              </p:nvCxnSpPr>
              <p:spPr>
                <a:xfrm flipH="1" flipV="1">
                  <a:off x="1683657" y="1815383"/>
                  <a:ext cx="368063" cy="24546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Łącznik prosty 12"/>
                <p:cNvCxnSpPr/>
                <p:nvPr/>
              </p:nvCxnSpPr>
              <p:spPr>
                <a:xfrm flipV="1">
                  <a:off x="1605398" y="1427284"/>
                  <a:ext cx="519863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Łącznik prosty 13"/>
                <p:cNvCxnSpPr/>
                <p:nvPr/>
              </p:nvCxnSpPr>
              <p:spPr>
                <a:xfrm flipV="1">
                  <a:off x="1345467" y="1837571"/>
                  <a:ext cx="253641" cy="2051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rostokąt 14"/>
                <p:cNvSpPr/>
                <p:nvPr/>
              </p:nvSpPr>
              <p:spPr>
                <a:xfrm>
                  <a:off x="1410450" y="1700809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6" name="Łącznik prosty 15"/>
                <p:cNvCxnSpPr/>
                <p:nvPr/>
              </p:nvCxnSpPr>
              <p:spPr>
                <a:xfrm>
                  <a:off x="2051720" y="2060848"/>
                  <a:ext cx="64807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Łącznik prosty 23"/>
              <p:cNvCxnSpPr/>
              <p:nvPr/>
            </p:nvCxnSpPr>
            <p:spPr>
              <a:xfrm>
                <a:off x="3419872" y="2376264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upa 24"/>
              <p:cNvGrpSpPr/>
              <p:nvPr/>
            </p:nvGrpSpPr>
            <p:grpSpPr>
              <a:xfrm>
                <a:off x="4427984" y="1700808"/>
                <a:ext cx="2037402" cy="936104"/>
                <a:chOff x="2339752" y="4365104"/>
                <a:chExt cx="2952328" cy="1289062"/>
              </a:xfrm>
            </p:grpSpPr>
            <p:grpSp>
              <p:nvGrpSpPr>
                <p:cNvPr id="26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y 28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Łącznik prosty 2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Prostokąt 3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32" name="Obraz 53 2" descr="TP_tmp.emf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3" name="Łącznik prosty 3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Prostokąt 3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38" name="Łącznik prosty 3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Prostokąt 3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0" name="Obraz 39" descr="TP_tmp.emf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41" name="Prostokąt 4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2" name="Obraz 41" descr="TP_tmp.emf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43" name="Łącznik prosty 4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y 4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rostokąt 45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27" name="Łącznik prosty 26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Prostokąt 61"/>
            <p:cNvSpPr/>
            <p:nvPr/>
          </p:nvSpPr>
          <p:spPr>
            <a:xfrm>
              <a:off x="6948264" y="2132856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loss</a:t>
              </a:r>
              <a:endParaRPr lang="en-US" dirty="0"/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660232" y="2996952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dephasing</a:t>
              </a:r>
              <a:endParaRPr lang="en-US" dirty="0"/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2483768" y="2780928"/>
              <a:ext cx="3672408" cy="536142"/>
              <a:chOff x="2051720" y="2852936"/>
              <a:chExt cx="4439092" cy="648072"/>
            </a:xfrm>
          </p:grpSpPr>
          <p:grpSp>
            <p:nvGrpSpPr>
              <p:cNvPr id="64" name="Grupa 63"/>
              <p:cNvGrpSpPr/>
              <p:nvPr/>
            </p:nvGrpSpPr>
            <p:grpSpPr>
              <a:xfrm>
                <a:off x="4499992" y="2852936"/>
                <a:ext cx="1990820" cy="648072"/>
                <a:chOff x="4557598" y="3212976"/>
                <a:chExt cx="2543640" cy="828032"/>
              </a:xfrm>
            </p:grpSpPr>
            <p:pic>
              <p:nvPicPr>
                <p:cNvPr id="49" name="Obraz 48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484936" y="3601818"/>
                  <a:ext cx="178298" cy="20268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0" name="Elipsa 49"/>
                <p:cNvSpPr/>
                <p:nvPr/>
              </p:nvSpPr>
              <p:spPr>
                <a:xfrm>
                  <a:off x="5925750" y="3457803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Łącznik prosty ze strzałką 50"/>
                <p:cNvCxnSpPr/>
                <p:nvPr/>
              </p:nvCxnSpPr>
              <p:spPr>
                <a:xfrm>
                  <a:off x="6501814" y="3673827"/>
                  <a:ext cx="172819" cy="9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a 51"/>
                <p:cNvSpPr/>
                <p:nvPr/>
              </p:nvSpPr>
              <p:spPr>
                <a:xfrm>
                  <a:off x="6717838" y="3457803"/>
                  <a:ext cx="383400" cy="54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630" h="46863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4644008" y="350100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Łuk 53"/>
                <p:cNvSpPr/>
                <p:nvPr/>
              </p:nvSpPr>
              <p:spPr>
                <a:xfrm>
                  <a:off x="4557598" y="3457803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516216" y="3429000"/>
                  <a:ext cx="144016" cy="168499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7" name="Obraz 53 3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860032" y="3212976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upa 64"/>
              <p:cNvGrpSpPr/>
              <p:nvPr/>
            </p:nvGrpSpPr>
            <p:grpSpPr>
              <a:xfrm>
                <a:off x="2051720" y="2852936"/>
                <a:ext cx="574854" cy="648072"/>
                <a:chOff x="1677278" y="3140968"/>
                <a:chExt cx="734482" cy="828032"/>
              </a:xfrm>
            </p:grpSpPr>
            <p:sp>
              <p:nvSpPr>
                <p:cNvPr id="59" name="Elipsa 58"/>
                <p:cNvSpPr/>
                <p:nvPr/>
              </p:nvSpPr>
              <p:spPr>
                <a:xfrm>
                  <a:off x="1763688" y="3429000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Łuk 59"/>
                <p:cNvSpPr/>
                <p:nvPr/>
              </p:nvSpPr>
              <p:spPr>
                <a:xfrm>
                  <a:off x="1677278" y="3385795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Obraz 53 4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979712" y="3140968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1" name="Łącznik prosty 150"/>
              <p:cNvCxnSpPr/>
              <p:nvPr/>
            </p:nvCxnSpPr>
            <p:spPr>
              <a:xfrm>
                <a:off x="3419872" y="3212976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71" y="3199935"/>
            <a:ext cx="3419888" cy="814191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200367" y="1417862"/>
            <a:ext cx="1175254" cy="11192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178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r>
              <a:rPr lang="pl-PL" b="1" dirty="0" smtClean="0"/>
              <a:t>…</a:t>
            </a:r>
            <a:endParaRPr lang="en-US" b="1" dirty="0"/>
          </a:p>
        </p:txBody>
      </p:sp>
      <p:grpSp>
        <p:nvGrpSpPr>
          <p:cNvPr id="162" name="Grupa 161"/>
          <p:cNvGrpSpPr/>
          <p:nvPr/>
        </p:nvGrpSpPr>
        <p:grpSpPr>
          <a:xfrm>
            <a:off x="614452" y="1268760"/>
            <a:ext cx="7915095" cy="4840275"/>
            <a:chOff x="1164326" y="3907641"/>
            <a:chExt cx="4268693" cy="2610411"/>
          </a:xfrm>
        </p:grpSpPr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82109" y="6011740"/>
              <a:ext cx="2177327" cy="506312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59" name="Grupa 158"/>
            <p:cNvGrpSpPr/>
            <p:nvPr/>
          </p:nvGrpSpPr>
          <p:grpSpPr>
            <a:xfrm>
              <a:off x="1164326" y="3907641"/>
              <a:ext cx="4268693" cy="1656184"/>
              <a:chOff x="1164326" y="3907641"/>
              <a:chExt cx="4268693" cy="1656184"/>
            </a:xfrm>
          </p:grpSpPr>
          <p:cxnSp>
            <p:nvCxnSpPr>
              <p:cNvPr id="90" name="Łącznik prosty 89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y 94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y 96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Prostokąt 97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Łącznik prosty 98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" name="Obraz 101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05" name="Łącznik prosty 104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3 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Obraz 106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7" name="Obraz 156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08" name="Obraz 107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09" name="Łącznik prosty 108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Prostokąt 110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Łącznik prosty 111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Łącznik prosty 113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Łącznik prosty 114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6" name="Obraz 115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17" name="Picture 3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" name="Obraz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764000" y="1404000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0" name="Obraz 10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729348" y="1431765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2436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480,689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???$ \end{document}&#10;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2186"/>
  <p:tag name="ORIGINALWIDTH" val="2449,94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=\sum_{i} \frac{1}{p(i|\varphi)} &#10;\left(\frac{\partial p(i|\varphi) }{\partial \varphi }\right)^2&#10;$ - Fisher information&#10;\end{document}&#10;"/>
  <p:tag name="IGUANATEXSIZE" val="20"/>
  <p:tag name="IGUANATEXCURSOR" val="62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666,666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  T $$&#10; \end{document}&#10;"/>
  <p:tag name="IGUANATEXSIZE" val="20"/>
  <p:tag name="IGUANATEXCURSOR" val="56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713,1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T^2 $$&#10; \end{document}&#10;"/>
  <p:tag name="IGUANATEXSIZE" val="20"/>
  <p:tag name="IGUANATEXCURSOR" val="56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818,147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t} = e^{- i H t} \ket{\psi}$&#10;\end{document}&#10;"/>
  <p:tag name="IGUANATEXSIZE" val="20"/>
  <p:tag name="IGUANATEXCURSOR" val="59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= e^{-\gamma t}$&#10;\end{document}&#10;"/>
  <p:tag name="IGUANATEXSIZE" val="20"/>
  <p:tag name="IGUANATEXCURSOR" val="5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64,454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 = \omega t$&#10;\end{document}&#10;"/>
  <p:tag name="IGUANATEXSIZE" val="20"/>
  <p:tag name="IGUANATEXCURSOR" val="5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259,46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 =  $&#10;\end{document}&#10;"/>
  <p:tag name="IGUANATEXSIZE" val="20"/>
  <p:tag name="IGUANATEXCURSOR" val="57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666,666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  T $$&#10; \end{document}&#10;"/>
  <p:tag name="IGUANATEXSIZE" val="20"/>
  <p:tag name="IGUANATEXCURSOR" val="56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713,1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  \propto  T^2 $$&#10; \end{document}&#10;"/>
  <p:tag name="IGUANATEXSIZE" val="20"/>
  <p:tag name="IGUANATEXCURSOR" val="56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707,5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{\psi}H^2\ket{\psi} - &#10;|\bra{\psi}H \ket{{\psi}}|^2)&#10; $$&#10;\end{document}&#10;"/>
  <p:tag name="IGUANATEXSIZE" val="20"/>
  <p:tag name="IGUANATEXCURSOR" val="6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,9621"/>
  <p:tag name="ORIGINALWIDTH" val="3671,54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K_{k,t}^\omega} &#10;\frac{T}{t}\|\alpha(t)\| + \frac{T}{t}&#10;\left(\frac{T}{t}-1\right) \|\beta(t)\|&#10;(\|\alpha(t)\| + \| \beta(t)\| + 1)&#10;$$&#10; \end{document}&#10;"/>
  <p:tag name="IGUANATEXSIZE" val="20"/>
  <p:tag name="IGUANATEXCURSOR" val="676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6861"/>
  <p:tag name="ORIGINALWIDTH" val="2113,23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begin{align*}&#10;\label{eq:kraus}&#10;K_0 &amp;= \openone - \left(\frac{1}{2} \mathbf{L}^\dagger \mathbf{L} + i H \omega \right) dt + O(dt^{2}), \\&#10;K_j &amp;= L_j \sqrt{dt} + O(dt^{\frac{3}{2}}) \  (j=1,\dots,J)&#10;\end{align*}&#10; \end{document}&#10;"/>
  <p:tag name="IGUANATEXSIZE" val="20"/>
  <p:tag name="IGUANATEXCURSOR" val="739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716,16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t} \geq \frac{1}{4 \Delta^2 H}$$&#10;\end{document}&#10;"/>
  <p:tag name="IGUANATEXSIZE" val="20"/>
  <p:tag name="IGUANATEXCURSOR" val="6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2937,38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,4848"/>
  <p:tag name="ORIGINALWIDTH" val="699,662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then $&#10;F_Q \propto T&#10;$&#10; \end{document}&#10;"/>
  <p:tag name="IGUANATEXSIZE" val="20"/>
  <p:tag name="IGUANATEXCURSOR" val="53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2827,89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T \min_{\{h_{00}^{(1)},\mathbf{h}^{(\frac{1}{2})},\mathfrak{h}^{(0)}\}}  \lVert \alpha^{(1)} \rVert ,  \quad \textrm{subject to: } \beta^{(1)}=0.&#10;$$&#10; \end{document}&#10;"/>
  <p:tag name="IGUANATEXSIZE" val="20"/>
  <p:tag name="IGUANATEXCURSOR" val="69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,9681"/>
  <p:tag name="ORIGINALWIDTH" val="2225,72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^{(1)} = \left(\mathbf{h}^{(\frac{1}{2})} \openone + \mathfrak{h}^{(0)}\mathbf{L} \right)^\dagger \left( \mathbf{h}^{(\frac{1}{2})} \openone + \mathfrak{h}^{(0)}\mathbf{L}\right )&#10;$$&#10; \end{document}&#10;"/>
  <p:tag name="IGUANATEXSIZE" val="20"/>
  <p:tag name="IGUANATEXCURSOR" val="53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2567,6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beta^{(1)} = H  + {h}_{00}^{(1)} \openone +  {\mathbf{h}}^{\dagger (\frac{1}{2})} \mathbf{L} +\mathbf{L}^\dagger \mathbf{h}^{({\frac{1}{2}})} +&#10;  \mathbf{L}^\dagger \mathfrak{h}^{(0)} \mathbf{L}.&#10;$$&#10; \end{document}&#10;"/>
  <p:tag name="IGUANATEXSIZE" val="20"/>
  <p:tag name="IGUANATEXCURSOR" val="73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307,8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= \Tr(\Pi_i  \ket{\psi_\varphi}\bra{\psi_\varphi} ) $$&#10;\end{document}&#10;"/>
  <p:tag name="IGUANATEXSIZE" val="20"/>
  <p:tag name="IGUANATEXCURSOR" val="618"/>
  <p:tag name="TRANSPARENCY" val="Fals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548,9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mathcal{S} = \t{span}_{\mathbb{R}}\{\openone, L_j^{\t{H}}, i L_j^{\t{AH}}, (L^\dagger_j L_{j^\prime})^{\t{H}}, i (L^\dagger_{j^\prime} L_{j})^{\t{AH}} \},&#10;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950,88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L \propto \sigma_z&#10;$&#10; \end{document}&#10;"/>
  <p:tag name="IGUANATEXSIZE" val="20"/>
  <p:tag name="IGUANATEXCURSOR" val="5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87,6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omega [H, \rho] + \sum_{j=1}^J L_j \rho L_j^\dagger -\frac{1}{2} \rho L_j^\dagger L_j - \frac{1}{2}L_j^\dagger L_j \rho$$&#10;\end{document}&#10;"/>
  <p:tag name="IGUANATEXSIZE" val="20"/>
  <p:tag name="IGUANATEXCURSOR" val="6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08,1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geq \sqrt{\frac{2 \gamma}{T}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82,41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sqrt{\frac{1-\eta }{\eta N}}$&#10;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0 &amp; 1 &amp; 0&#10;\end{array}&#10;\right]$&#10; \end{document}&#10;"/>
  <p:tag name="IGUANATEXSIZE" val="20"/>
  <p:tag name="IGUANATEXCURSOR" val="5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1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1 &amp; 0 &amp; 0&#10;\end{array}&#10;\right]$&#10; 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699,662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 = U_\varphi \ket{\psi}$&#10;\end{document}&#10;"/>
  <p:tag name="IGUANATEXSIZE" val="20"/>
  <p:tag name="IGUANATEXCURSOR" val="596"/>
  <p:tag name="TRANSPARENCY" val="Fals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0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1 &amp; 0 &amp; 0\\&#10;0 &amp; -1 &amp; 0 \\&#10;0 &amp; 0 &amp; 0&#10;\end{array}&#10;\right]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33,9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\propto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1,721"/>
  <p:tag name="LATEXADDIN" val="\documentclass{article}\pagestyle{empty}&#10;\begin{document}&#10;$ |\textrm{vac} \rangle$&#10;\end{document}&#10;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73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= e^{-\gamma t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76,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 = \t{span}_{\mathbb{R}}\{\openone, L_j^{\t{H}}, i L_j^{\t{AH}}, (L^\dagger_j L_{j^\prime})^{\t{H}}, i (L^\dagger_{j^\prime} L_{j})^{\t{AH}} \}&#10;$&#10; \end{document}&#10;"/>
  <p:tag name="IGUANATEXSIZE" val="20"/>
  <p:tag name="IGUANATEXCURSOR" val="6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3452,56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mathcal{E}^{dt}_\omega \otimes \openone (\ket{\Psi}\bra{\Psi}) = &#10;\ket{\Psi}\bra{\Psi} - i \omega(\sigma_z \otimes \openone \ket{\Psi}\bra{\Psi}&#10;-\ket{\Psi}\bra{\Psi}\sigma_z \otimes \openone) dt &#10;$&#10;\end{document}&#10;"/>
  <p:tag name="IGUANATEXSIZE" val="20"/>
  <p:tag name="IGUANATEXCURSOR" val="8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182,22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(\rho) = \sigma_x \otimes \openone \Pi_E \rho \Pi_E \sigma_x \otimes \openone + &#10;\Pi_C \rho \Pi_C$&#10;\end{document}&#10;"/>
  <p:tag name="IGUANATEXSIZE" val="20"/>
  <p:tag name="IGUANATEXCURSOR" val="737"/>
  <p:tag name="TRANSPARENCY" val="Fals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2812,89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E = \ket{10}\bra{10}+ \ket{01}\bra{01},  \quad&#10;\Pi_C = \ket{11}\bra{11} + \ket{00}\bra{00}$&#10;\end{document}&#10;"/>
  <p:tag name="IGUANATEXSIZE" val="20"/>
  <p:tag name="IGUANATEXCURSOR" val="676"/>
  <p:tag name="TRANSPARENCY" val="Fals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4829"/>
  <p:tag name="ORIGINALWIDTH" val="3367,0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 &#10;\circ (\mathcal{E}^{dt}_\omega \otimes \openone)&#10;(\ket{\Psi}\bra{\Psi}) &#10;=&#10;\ket{\Psi}\bra{\Psi} - &#10;i \omega [\sigma_z\otimes \openone, &#10;\ket{\Psi}\bra{\Psi}]&#10;+ O(dt^2)&#10;$ &#10;\end{document}&#10;"/>
  <p:tag name="IGUANATEXSIZE" val="20"/>
  <p:tag name="IGUANATEXCURSOR" val="659"/>
  <p:tag name="TRANSPARENCY" val="Fals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410,94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+ \sigma_x \otimes \openone \ket{\Psi}\bra{\Psi} \sigma_x \otimes \openone dt - \ket{\Psi}\bra{\Psi}dt + O(dt^2)&#10;$&#10;\end{document}&#10;"/>
  <p:tag name="IGUANATEXSIZE" val="20"/>
  <p:tag name="IGUANATEXCURSOR" val="74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7308"/>
  <p:tag name="ORIGINALWIDTH" val="1623,54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ket{\dot{\psi}_\varphi}{\dot{\psi}_\varphi} - &#10;|\braket{\psi_\varphi}{\dot{\psi}_\varphi}|^2)&#10; $$&#10;\end{document}&#10;"/>
  <p:tag name="IGUANATEXSIZE" val="20"/>
  <p:tag name="IGUANATEXCURSOR" val="6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36,48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C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292,08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= \frac{1}{\sqrt{2}} (\ket{00} + e^{i\xi}\ket{11})$&#10;\end{document}&#10;"/>
  <p:tag name="IGUANATEXSIZE" val="20"/>
  <p:tag name="IGUANATEXCURSOR" val="686"/>
  <p:tag name="TRANSPARENCY" val="Fals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460,44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F_Q \propto T^2&#10;$&#10; \end{document}&#10;"/>
  <p:tag name="IGUANATEXSIZE" val="20"/>
  <p:tag name="IGUANATEXCURSOR" val="5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,7364"/>
  <p:tag name="ORIGINALWIDTH" val="956,130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= \sigma_z, \quad L = \sigma_x&#10;$&#10; \end{document}&#10;"/>
  <p:tag name="IGUANATEXSIZE" val="20"/>
  <p:tag name="IGUANATEXCURSOR" val="565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02,8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If $&#10;H \notin \mathcal{S} = \t{span}_{\mathbb{R}}\{\openone, L_j^{\t{H}}, i L_j^{\t{AH}}, (L^\dagger_j L_{j^\prime})^{\t{H}}, i (L^\dagger_{j^\prime} L_{j})^{\t{AH}} \}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746,156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then $&#10;F_Q \propto T^2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328"/>
  <p:tag name="ORIGINALWIDTH" val="2528,68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H = H_\parallel + H_\perp, \quad H_\parallel \in \mathcal{S}, \quad \forall_{S \in \mathcal{S}}\t{Tr}(H_\perp S) = 0$&#10;\end{document}&#10;"/>
  <p:tag name="IGUANATEXSIZE" val="20"/>
  <p:tag name="IGUANATEXCURSOR" val="720"/>
  <p:tag name="TRANSPARENCY" val="Fals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3590,55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C_i} \in \mathcal{H} \otimes \mathcal{H}_{A}$ -&#10; purification of $\rho_i$ with orthogonal support on $\mathcal{H}_A$&#10;\end{document}&#10;"/>
  <p:tag name="IGUANATEXSIZE" val="20"/>
  <p:tag name="IGUANATEXCURSOR" val="748"/>
  <p:tag name="TRANSPARENCY" val="Fals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,9689"/>
  <p:tag name="ORIGINALWIDTH" val="923,884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F =  2 \frac{\t{Tr}(H_\perp^2)}{\t{Tr}(\sqrt{H_\perp^2})} T^2$&#10;\end{document}&#10;"/>
  <p:tag name="IGUANATEXSIZE" val="20"/>
  <p:tag name="IGUANATEXCURSOR" val="673"/>
  <p:tag name="TRANSPARENCY" val="Fals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4807"/>
  <p:tag name="ORIGINALWIDTH" val="1442,8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H_\perp = \frac{1}{2}\t{Tr}(\sqrt{H_\perp^2})(\rho_0 - \rho_1)$&#10;\end{document}&#10;"/>
  <p:tag name="IGUANATEXSIZE" val="20"/>
  <p:tag name="IGUANATEXCURSOR" val="689"/>
  <p:tag name="TRANSPARENCY" val="Fals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358"/>
  <p:tag name="ORIGINALWIDTH" val="1401,57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i$ with orthognal support \end{document}&#10;"/>
  <p:tag name="IGUANATEXSIZE" val="20"/>
  <p:tag name="IGUANATEXCURSOR" val="645"/>
  <p:tag name="TRANSPARENCY" val="Fals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23882"/>
  <p:tag name="ORIGINALWIDTH" val="284,964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k=3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347"/>
  <p:tag name="ORIGINALWIDTH" val="137,232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_\mu&#10;$$&#10;\end{document}&#10;"/>
  <p:tag name="IGUANATEXSIZE" val="20"/>
  <p:tag name="IGUANATEXCURSOR" val="632"/>
  <p:tag name="TRANSPARENCY" val="Fals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,7372"/>
  <p:tag name="ORIGINALWIDTH" val="150,73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H_\nu&#10;$$&#10;\end{document}&#10;"/>
  <p:tag name="IGUANATEXSIZE" val="20"/>
  <p:tag name="IGUANATEXCURSOR" val="628"/>
  <p:tag name="TRANSPARENCY" val="Fals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256,4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l=2&#10;$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311,211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$$&#10;\end{document}&#10;"/>
  <p:tag name="IGUANATEXSIZE" val="20"/>
  <p:tag name="IGUANATEXCURSOR" val="560"/>
  <p:tag name="TRANSPARENCY" val="Fals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90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\propto T N^{2k -l}&#10;$$&#10;\end{document}&#10;"/>
  <p:tag name="IGUANATEXSIZE" val="20"/>
  <p:tag name="IGUANATEXCURSOR" val="6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98835"/>
  <p:tag name="ORIGINALWIDTH" val="467,94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in \mathcal S$&#10;\end{document}&#10;"/>
  <p:tag name="IGUANATEXSIZE" val="20"/>
  <p:tag name="IGUANATEXCURSOR" val="646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,2025"/>
  <p:tag name="ORIGINALWIDTH" val="3100,86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H, \rho] + \sum_{j=1}^J L_j \rho L_j^\dagger -\frac{1}{2} \rho L_j^\dagger L_j - \frac{1}{2}L_j^\dagger L_j \rho$$&#10;\end{document}&#10;"/>
  <p:tag name="IGUANATEXSIZE" val="20"/>
  <p:tag name="IGUANATEXCURSOR" val="675"/>
  <p:tag name="TRANSPARENCY" val="Fals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37,38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204,7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propto \frac{1}{T}&#10;$ --- Heisenberg scaling recovered&#10; \end{document}&#10;"/>
  <p:tag name="IGUANATEXSIZE" val="20"/>
  <p:tag name="IGUANATEXCURSOR" val="6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37,38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in \mathcal{S} = \t{span}_{\mathbb{R}}\{\openone, L_j^{\t{H}}, i L_j^{\t{AH}}, (L^\dagger_j L_{j^\prime})^{\t{H}}, i (L^\dagger_{j^\prime} L_{j})^{\t{AH}} \},&#10;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2295,4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\frac{c}{\sqrt{T}}&#10;$ --- constant factor improvement&#10; 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1556,8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= &#10;\lim_{\delta\rightarrow 0}\frac{8[1-\mathcal{F}(\rho_\omega, \rho_{\omega+\delta})]}{\delta^2}&#10;$$&#10;\end{document}&#10;"/>
  <p:tag name="IGUANATEXSIZE" val="20"/>
  <p:tag name="IGUANATEXCURSOR" val="6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 N \varphi }\ket{0}^{\otimes N}+\ket{1}^{\otimes N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6"/>
  <p:tag name="PICTUREFILESIZE" val="694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,4852"/>
  <p:tag name="ORIGINALWIDTH" val="717,66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T  \propto N^{-z/d -1}&#10;$$&#10;\end{document}&#10;"/>
  <p:tag name="IGUANATEXSIZE" val="20"/>
  <p:tag name="IGUANATEXCURSOR" val="6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550,431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\propto N^{\frac{2}{d \nu}}&#10;$$&#10;\end{document}&#10;"/>
  <p:tag name="IGUANATEXSIZE" val="20"/>
  <p:tag name="IGUANATEXCURSOR" val="6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91,3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H(\omega) = H_0 + \omega H_1 &#10;$$&#10;\end{document}&#10;"/>
  <p:tag name="IGUANATEXSIZE" val="20"/>
  <p:tag name="IGUANATEXCURSOR" val="6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27,22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rho(\omega)&#10;$$&#10;\end{document}&#10;"/>
  <p:tag name="IGUANATEXSIZE" val="20"/>
  <p:tag name="IGUANATEXCURSOR" val="6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,4518"/>
  <p:tag name="ORIGINALWIDTH" val="3902,51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frac{\t{d} \rho}{\t{d} t} =  &#10;- i \omega \left[\sum_{\nu \in \Sigma_k}H_{\nu}, &#10;\rho\right]  +\gamma \sum_{\mu \in \Sigma_l, j} L_{\mu,j} \rho L_{\mu,j}^\dagger -\frac{1}{2} \rho L_{\mu,j}^\dagger L_{\mu,j} - \frac{1}{2}L_{\mu,j}^\dagger L_{\mu,j} \rho,&#10;$$&#10;\end{document}&#10;"/>
  <p:tag name="IGUANATEXSIZE" val="20"/>
  <p:tag name="IGUANATEXCURSOR" val="885"/>
  <p:tag name="TRANSPARENCY" val="Fals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90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\propto T N^{2k -l}&#10;$$&#10;\end{document}&#10;"/>
  <p:tag name="IGUANATEXSIZE" val="20"/>
  <p:tag name="IGUANATEXCURSOR" val="6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98835"/>
  <p:tag name="ORIGINALWIDTH" val="467,941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in \mathcal S$&#10;\end{document}&#10;"/>
  <p:tag name="IGUANATEXSIZE" val="20"/>
  <p:tag name="IGUANATEXCURSOR" val="64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67,941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$H \notin \mathcal S$&#10;\end{document}&#10;"/>
  <p:tag name="IGUANATEXSIZE" val="20"/>
  <p:tag name="IGUANATEXCURSOR" val="6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684,664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F_Q  \propto T^2 N^{2k}&#10;$$&#10;\end{document}&#10;"/>
  <p:tag name="IGUANATEXSIZE" val="20"/>
  <p:tag name="IGUANATEXCURSOR" val="6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) = N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\varphi }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1"/>
  <p:tag name="PICTUREFILESIZE" val="4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^{\otimes N}) = N F(\ket{\psi_\varphi}) = N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53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=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4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8,2228"/>
  <p:tag name="ORIGINALWIDTH" val="872,89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\{V_i\}}F_Q = N^2 $$&#10;\end{document}&#10;"/>
  <p:tag name="IGUANATEXSIZE" val="20"/>
  <p:tag name="IGUANATEXCURSOR" val="58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119,98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Fals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t,\omega}$&#10;\end{document}&#10;"/>
  <p:tag name="IGUANATEXSIZE" val="20"/>
  <p:tag name="IGUANATEXCURSOR" val="56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707,16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t,\omega} = e^{i \frac{\sigma_z}{2} \omega t}$&#10;\end{document}&#10;"/>
  <p:tag name="IGUANATEXSIZE" val="20"/>
  <p:tag name="IGUANATEXCURSOR" val="60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t,\omega}$&#10;\end{document}&#10;"/>
  <p:tag name="IGUANATEXSIZE" val="20"/>
  <p:tag name="IGUANATEXCURSOR" val="56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t,\omega}$&#10;\end{document}&#10;"/>
  <p:tag name="IGUANATEXSIZE" val="20"/>
  <p:tag name="IGUANATEXCURSOR" val="56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9591"/>
  <p:tag name="ORIGINALWIDTH" val="1347,58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t,\ket{\Psi}}F_\omega = &#10;t^2\left(\frac{T}{t}\right)^2 = T^2 $$&#10;\end{document}&#10;"/>
  <p:tag name="IGUANATEXSIZE" val="20"/>
  <p:tag name="IGUANATEXCURSOR" val="5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452,19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omega \geq \frac{1}{T} $$&#10;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362,9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t}$&#10;\end{document}&#10;"/>
  <p:tag name="IGUANATEXSIZE" val="20"/>
  <p:tag name="IGUANATEXCURSOR" val="63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T,\omeg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1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mathcal{E}_\varphi(\rho) = &#10;\sum_i K_i^\varphi \rho K_i^{\varphi \dagger}$$&#10;\end{document}&#10;"/>
  <p:tag name="IGUANATEXSIZE" val="20"/>
  <p:tag name="IGUANATEXCURSOR" val="56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9,9738"/>
  <p:tag name="ORIGINALWIDTH" val="559,430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psi} \Delta^2 \tilde{\varphi}$$&#10;\end{document}&#10;"/>
  <p:tag name="IGUANATEXSIZE" val="20"/>
  <p:tag name="IGUANATEXCURSOR" val="638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\{V_i\}}F(\rho_\varphi) = ?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3"/>
  <p:tag name="PICTUREFILESIZE" val="41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93,32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ilde{\varphi}(i) - \t{unbiased estimator}$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t{Tr}_E \left(\ket{\Psi_\varphi}\bra{\Psi_\varphi} \right)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1"/>
  <p:tag name="PICTUREFILESIZE" val="38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1045,3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A_\varphi^2)$ \end{document}&#10;"/>
  <p:tag name="IGUANATEXSIZE" val="20"/>
  <p:tag name="IGUANATEXCURSOR" val="573"/>
  <p:tag name="TRANSPARENCY" val="Fals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1337,83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A_\varphi + A_\varphi \rho_\varphi \right)&#10;$$&#10;\end{document}&#10;"/>
  <p:tag name="IGUANATEXSIZE" val="20"/>
  <p:tag name="IGUANATEXCURSOR" val="653"/>
  <p:tag name="TRANSPARENCY" val="Fals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585,67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 (\rho)$$&#10; \end{document}&#10;"/>
  <p:tag name="IGUANATEXSIZE" val="20"/>
  <p:tag name="IGUANATEXCURSOR" val="559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i K_{i}^{\varphi} &#10;\rho K_{i}^{\varphi \dagger}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2"/>
  <p:tag name="PICTUREFILESIZE" val="2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}^{\varphi} = \sum_j v_{ij}(\varphi) K_{j}^{\varphi}$$&#10; \end{document}&#10;"/>
  <p:tag name="IGUANATEXSIZE" val="20"/>
  <p:tag name="IGUANATEXCURSOR" val="548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4,4731"/>
  <p:tag name="ORIGINALWIDTH" val="2957,6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K_k^\varphi} N \|\alpha\| + N(N-1) \|\beta\|&#10;(\|\alpha\| + \| \beta\| + 1)$$&#10; \end{document}&#10;"/>
  <p:tag name="IGUANATEXSIZE" val="20"/>
  <p:tag name="IGUANATEXCURSOR" val="64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849,643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K}_i^{\dagger \varphi} \dot{K}_i^\varphi&#10;$$&#10; \end{document}&#10;"/>
  <p:tag name="IGUANATEXSIZE" val="20"/>
  <p:tag name="IGUANATEXCURSOR" val="59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848,143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K}_i^{\dagger \varphi} K_i^\varphi&#10;$$&#10; \end{document}&#10;"/>
  <p:tag name="IGUANATEXSIZE" val="20"/>
  <p:tag name="IGUANATEXCURSOR" val="587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7566</TotalTime>
  <Words>869</Words>
  <Application>Microsoft Office PowerPoint</Application>
  <PresentationFormat>Pokaz na ekranie (4:3)</PresentationFormat>
  <Paragraphs>160</Paragraphs>
  <Slides>24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Calibri</vt:lpstr>
      <vt:lpstr>Lucida Sans Unicode</vt:lpstr>
      <vt:lpstr>Microsoft Himalaya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The Grand Unified Theory of Quantum Metrology</vt:lpstr>
      <vt:lpstr>Prezentacja programu PowerPoint</vt:lpstr>
      <vt:lpstr>Quantum metrology as a quantum channel estimation problem</vt:lpstr>
      <vt:lpstr>Quantum Cramer-Rao bound</vt:lpstr>
      <vt:lpstr>Phase estimation with N uses of a channel</vt:lpstr>
      <vt:lpstr>The most general adaptive scheme</vt:lpstr>
      <vt:lpstr>Noiseless frequency estimation</vt:lpstr>
      <vt:lpstr>Impact of decoherence…</vt:lpstr>
      <vt:lpstr>Impact of decoherence…</vt:lpstr>
      <vt:lpstr>Prezentacja programu PowerPoint</vt:lpstr>
      <vt:lpstr>Precision bounds via minimization over equivalent Kraus representations </vt:lpstr>
      <vt:lpstr>Adaptive frequency estimation</vt:lpstr>
      <vt:lpstr>General frequency estimation problem under Markovian noise</vt:lpstr>
      <vt:lpstr>Frequency estimation bounds directly from the quantum Master equation</vt:lpstr>
      <vt:lpstr>Frequency estimation bounds directly from the quantum Master equation</vt:lpstr>
      <vt:lpstr>Heisenberg scaling is typically lost</vt:lpstr>
      <vt:lpstr>GEO600 interferometer at the fundamental quantum bound</vt:lpstr>
      <vt:lpstr>Recovering the Heisenberg scaling via Quantum Error Correction - Example</vt:lpstr>
      <vt:lpstr>Recovering the Heisenberg scaling via Quantum Error Correction - General</vt:lpstr>
      <vt:lpstr>Application to quantum merology with many-body interractions</vt:lpstr>
      <vt:lpstr>Application to quantum merology with many-body interractions</vt:lpstr>
      <vt:lpstr>Beyond uncorrelated noise models</vt:lpstr>
      <vt:lpstr>Take home message</vt:lpstr>
      <vt:lpstr>Rotation vs Adiabatic scenarios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demko</cp:lastModifiedBy>
  <cp:revision>764</cp:revision>
  <dcterms:created xsi:type="dcterms:W3CDTF">2015-09-10T09:53:21Z</dcterms:created>
  <dcterms:modified xsi:type="dcterms:W3CDTF">2018-05-15T13:21:11Z</dcterms:modified>
</cp:coreProperties>
</file>