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4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94" r:id="rId3"/>
    <p:sldId id="295" r:id="rId4"/>
    <p:sldId id="296" r:id="rId5"/>
    <p:sldId id="297" r:id="rId6"/>
    <p:sldId id="298" r:id="rId7"/>
    <p:sldId id="316" r:id="rId8"/>
    <p:sldId id="300" r:id="rId9"/>
    <p:sldId id="280" r:id="rId10"/>
    <p:sldId id="317" r:id="rId11"/>
    <p:sldId id="269" r:id="rId12"/>
    <p:sldId id="270" r:id="rId13"/>
    <p:sldId id="283" r:id="rId14"/>
    <p:sldId id="301" r:id="rId15"/>
    <p:sldId id="302" r:id="rId16"/>
    <p:sldId id="320" r:id="rId17"/>
    <p:sldId id="303" r:id="rId18"/>
    <p:sldId id="304" r:id="rId19"/>
    <p:sldId id="306" r:id="rId20"/>
    <p:sldId id="305" r:id="rId21"/>
    <p:sldId id="321" r:id="rId22"/>
    <p:sldId id="307" r:id="rId23"/>
    <p:sldId id="308" r:id="rId24"/>
    <p:sldId id="309" r:id="rId25"/>
    <p:sldId id="310" r:id="rId26"/>
    <p:sldId id="311" r:id="rId27"/>
    <p:sldId id="284" r:id="rId28"/>
    <p:sldId id="285" r:id="rId29"/>
    <p:sldId id="286" r:id="rId30"/>
    <p:sldId id="287" r:id="rId31"/>
    <p:sldId id="312" r:id="rId32"/>
    <p:sldId id="313" r:id="rId33"/>
    <p:sldId id="314" r:id="rId34"/>
    <p:sldId id="315" r:id="rId35"/>
    <p:sldId id="319" r:id="rId36"/>
    <p:sldId id="274" r:id="rId37"/>
    <p:sldId id="31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66"/>
    <a:srgbClr val="66FF99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3460" autoAdjust="0"/>
  </p:normalViewPr>
  <p:slideViewPr>
    <p:cSldViewPr>
      <p:cViewPr varScale="1">
        <p:scale>
          <a:sx n="69" d="100"/>
          <a:sy n="69" d="100"/>
        </p:scale>
        <p:origin x="122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2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78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5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9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0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10/20/2022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10/20/2022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10/20/2022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46.png"/><Relationship Id="rId18" Type="http://schemas.openxmlformats.org/officeDocument/2006/relationships/image" Target="../media/image4.gif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11.png"/><Relationship Id="rId17" Type="http://schemas.openxmlformats.org/officeDocument/2006/relationships/image" Target="../media/image50.png"/><Relationship Id="rId2" Type="http://schemas.openxmlformats.org/officeDocument/2006/relationships/tags" Target="../tags/tag46.xml"/><Relationship Id="rId16" Type="http://schemas.openxmlformats.org/officeDocument/2006/relationships/image" Target="../media/image49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10.png"/><Relationship Id="rId5" Type="http://schemas.openxmlformats.org/officeDocument/2006/relationships/tags" Target="../tags/tag49.xml"/><Relationship Id="rId15" Type="http://schemas.openxmlformats.org/officeDocument/2006/relationships/image" Target="../media/image48.png"/><Relationship Id="rId10" Type="http://schemas.openxmlformats.org/officeDocument/2006/relationships/image" Target="../media/image9.png"/><Relationship Id="rId4" Type="http://schemas.openxmlformats.org/officeDocument/2006/relationships/tags" Target="../tags/tag4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55.xml"/><Relationship Id="rId7" Type="http://schemas.openxmlformats.org/officeDocument/2006/relationships/image" Target="../media/image5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51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55.png"/><Relationship Id="rId18" Type="http://schemas.openxmlformats.org/officeDocument/2006/relationships/image" Target="../media/image4.gif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54.png"/><Relationship Id="rId17" Type="http://schemas.openxmlformats.org/officeDocument/2006/relationships/image" Target="../media/image57.png"/><Relationship Id="rId2" Type="http://schemas.openxmlformats.org/officeDocument/2006/relationships/tags" Target="../tags/tag57.xml"/><Relationship Id="rId16" Type="http://schemas.openxmlformats.org/officeDocument/2006/relationships/image" Target="../media/image56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8.png"/><Relationship Id="rId5" Type="http://schemas.openxmlformats.org/officeDocument/2006/relationships/tags" Target="../tags/tag60.xml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tags" Target="../tags/tag5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9.png"/><Relationship Id="rId3" Type="http://schemas.openxmlformats.org/officeDocument/2006/relationships/tags" Target="../tags/tag66.xml"/><Relationship Id="rId21" Type="http://schemas.openxmlformats.org/officeDocument/2006/relationships/image" Target="../media/image62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image" Target="../media/image58.png"/><Relationship Id="rId2" Type="http://schemas.openxmlformats.org/officeDocument/2006/relationships/tags" Target="../tags/tag65.xml"/><Relationship Id="rId16" Type="http://schemas.openxmlformats.org/officeDocument/2006/relationships/image" Target="../media/image27.png"/><Relationship Id="rId20" Type="http://schemas.openxmlformats.org/officeDocument/2006/relationships/image" Target="../media/image61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image" Target="../media/image10.png"/><Relationship Id="rId10" Type="http://schemas.openxmlformats.org/officeDocument/2006/relationships/tags" Target="../tags/tag73.xml"/><Relationship Id="rId19" Type="http://schemas.openxmlformats.org/officeDocument/2006/relationships/image" Target="../media/image60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notesSlide" Target="../notesSlides/notesSlide3.xml"/><Relationship Id="rId18" Type="http://schemas.openxmlformats.org/officeDocument/2006/relationships/image" Target="../media/image67.png"/><Relationship Id="rId26" Type="http://schemas.openxmlformats.org/officeDocument/2006/relationships/image" Target="../media/image3.JPG"/><Relationship Id="rId3" Type="http://schemas.openxmlformats.org/officeDocument/2006/relationships/tags" Target="../tags/tag78.xml"/><Relationship Id="rId21" Type="http://schemas.openxmlformats.org/officeDocument/2006/relationships/image" Target="../media/image70.png"/><Relationship Id="rId7" Type="http://schemas.openxmlformats.org/officeDocument/2006/relationships/tags" Target="../tags/tag8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tags" Target="../tags/tag77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73.png"/><Relationship Id="rId5" Type="http://schemas.openxmlformats.org/officeDocument/2006/relationships/tags" Target="../tags/tag80.xml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tags" Target="../tags/tag85.xml"/><Relationship Id="rId19" Type="http://schemas.openxmlformats.org/officeDocument/2006/relationships/image" Target="../media/image68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63.tmp"/><Relationship Id="rId22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tags" Target="../tags/tag89.xml"/><Relationship Id="rId21" Type="http://schemas.openxmlformats.org/officeDocument/2006/relationships/image" Target="../media/image69.png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tags" Target="../tags/tag88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image" Target="../media/image72.png"/><Relationship Id="rId5" Type="http://schemas.openxmlformats.org/officeDocument/2006/relationships/tags" Target="../tags/tag91.xml"/><Relationship Id="rId15" Type="http://schemas.openxmlformats.org/officeDocument/2006/relationships/image" Target="../media/image63.tmp"/><Relationship Id="rId23" Type="http://schemas.openxmlformats.org/officeDocument/2006/relationships/image" Target="../media/image71.png"/><Relationship Id="rId28" Type="http://schemas.openxmlformats.org/officeDocument/2006/relationships/image" Target="../media/image3.JPG"/><Relationship Id="rId10" Type="http://schemas.openxmlformats.org/officeDocument/2006/relationships/tags" Target="../tags/tag96.xml"/><Relationship Id="rId19" Type="http://schemas.openxmlformats.org/officeDocument/2006/relationships/image" Target="../media/image67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notesSlide" Target="../notesSlides/notesSlide4.xml"/><Relationship Id="rId22" Type="http://schemas.openxmlformats.org/officeDocument/2006/relationships/image" Target="../media/image70.png"/><Relationship Id="rId27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image" Target="../media/image76.png"/><Relationship Id="rId18" Type="http://schemas.openxmlformats.org/officeDocument/2006/relationships/image" Target="../media/image80.png"/><Relationship Id="rId3" Type="http://schemas.openxmlformats.org/officeDocument/2006/relationships/tags" Target="../tags/tag101.xml"/><Relationship Id="rId21" Type="http://schemas.openxmlformats.org/officeDocument/2006/relationships/image" Target="../media/image83.png"/><Relationship Id="rId7" Type="http://schemas.openxmlformats.org/officeDocument/2006/relationships/tags" Target="../tags/tag105.xml"/><Relationship Id="rId12" Type="http://schemas.openxmlformats.org/officeDocument/2006/relationships/image" Target="../media/image3.JPG"/><Relationship Id="rId17" Type="http://schemas.openxmlformats.org/officeDocument/2006/relationships/image" Target="../media/image15.png"/><Relationship Id="rId2" Type="http://schemas.openxmlformats.org/officeDocument/2006/relationships/tags" Target="../tags/tag100.xml"/><Relationship Id="rId16" Type="http://schemas.openxmlformats.org/officeDocument/2006/relationships/image" Target="../media/image79.png"/><Relationship Id="rId20" Type="http://schemas.openxmlformats.org/officeDocument/2006/relationships/image" Target="../media/image82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2.png"/><Relationship Id="rId5" Type="http://schemas.openxmlformats.org/officeDocument/2006/relationships/tags" Target="../tags/tag103.xml"/><Relationship Id="rId15" Type="http://schemas.openxmlformats.org/officeDocument/2006/relationships/image" Target="../media/image7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81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image" Target="../media/image84.png"/><Relationship Id="rId18" Type="http://schemas.openxmlformats.org/officeDocument/2006/relationships/image" Target="../media/image81.png"/><Relationship Id="rId3" Type="http://schemas.openxmlformats.org/officeDocument/2006/relationships/tags" Target="../tags/tag110.xml"/><Relationship Id="rId21" Type="http://schemas.openxmlformats.org/officeDocument/2006/relationships/image" Target="../media/image3.JPG"/><Relationship Id="rId7" Type="http://schemas.openxmlformats.org/officeDocument/2006/relationships/tags" Target="../tags/tag114.xml"/><Relationship Id="rId12" Type="http://schemas.openxmlformats.org/officeDocument/2006/relationships/image" Target="../media/image76.png"/><Relationship Id="rId17" Type="http://schemas.openxmlformats.org/officeDocument/2006/relationships/image" Target="../media/image80.png"/><Relationship Id="rId2" Type="http://schemas.openxmlformats.org/officeDocument/2006/relationships/tags" Target="../tags/tag109.xml"/><Relationship Id="rId16" Type="http://schemas.openxmlformats.org/officeDocument/2006/relationships/image" Target="../media/image15.png"/><Relationship Id="rId20" Type="http://schemas.openxmlformats.org/officeDocument/2006/relationships/image" Target="../media/image83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2.png"/><Relationship Id="rId5" Type="http://schemas.openxmlformats.org/officeDocument/2006/relationships/tags" Target="../tags/tag112.xml"/><Relationship Id="rId15" Type="http://schemas.openxmlformats.org/officeDocument/2006/relationships/image" Target="../media/image8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82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119.xml"/><Relationship Id="rId7" Type="http://schemas.openxmlformats.org/officeDocument/2006/relationships/image" Target="../media/image87.png"/><Relationship Id="rId12" Type="http://schemas.openxmlformats.org/officeDocument/2006/relationships/image" Target="../media/image2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3.JPG"/><Relationship Id="rId11" Type="http://schemas.openxmlformats.org/officeDocument/2006/relationships/image" Target="../media/image91.png"/><Relationship Id="rId5" Type="http://schemas.openxmlformats.org/officeDocument/2006/relationships/image" Target="../media/image4.gif"/><Relationship Id="rId10" Type="http://schemas.openxmlformats.org/officeDocument/2006/relationships/image" Target="../media/image9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4.pn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58.png"/><Relationship Id="rId2" Type="http://schemas.openxmlformats.org/officeDocument/2006/relationships/tags" Target="../tags/tag121.xml"/><Relationship Id="rId16" Type="http://schemas.openxmlformats.org/officeDocument/2006/relationships/image" Target="../media/image3.JP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93.png"/><Relationship Id="rId5" Type="http://schemas.openxmlformats.org/officeDocument/2006/relationships/tags" Target="../tags/tag124.xml"/><Relationship Id="rId15" Type="http://schemas.openxmlformats.org/officeDocument/2006/relationships/image" Target="../media/image96.jpeg"/><Relationship Id="rId10" Type="http://schemas.openxmlformats.org/officeDocument/2006/relationships/image" Target="../media/image92.png"/><Relationship Id="rId4" Type="http://schemas.openxmlformats.org/officeDocument/2006/relationships/tags" Target="../tags/tag123.xml"/><Relationship Id="rId9" Type="http://schemas.openxmlformats.org/officeDocument/2006/relationships/image" Target="../media/image65.png"/><Relationship Id="rId1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8.pn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tags" Target="../tags/tag128.xml"/><Relationship Id="rId16" Type="http://schemas.openxmlformats.org/officeDocument/2006/relationships/image" Target="../media/image101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9.png"/><Relationship Id="rId5" Type="http://schemas.openxmlformats.org/officeDocument/2006/relationships/tags" Target="../tags/tag131.xml"/><Relationship Id="rId15" Type="http://schemas.openxmlformats.org/officeDocument/2006/relationships/image" Target="../media/image100.png"/><Relationship Id="rId10" Type="http://schemas.openxmlformats.org/officeDocument/2006/relationships/image" Target="../media/image4.gif"/><Relationship Id="rId4" Type="http://schemas.openxmlformats.org/officeDocument/2006/relationships/tags" Target="../tags/tag130.xml"/><Relationship Id="rId9" Type="http://schemas.openxmlformats.org/officeDocument/2006/relationships/image" Target="../media/image3.JPG"/><Relationship Id="rId1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07.png"/><Relationship Id="rId3" Type="http://schemas.openxmlformats.org/officeDocument/2006/relationships/tags" Target="../tags/tag136.xml"/><Relationship Id="rId7" Type="http://schemas.openxmlformats.org/officeDocument/2006/relationships/image" Target="../media/image3.JPG"/><Relationship Id="rId12" Type="http://schemas.openxmlformats.org/officeDocument/2006/relationships/image" Target="../media/image106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5.png"/><Relationship Id="rId5" Type="http://schemas.openxmlformats.org/officeDocument/2006/relationships/tags" Target="../tags/tag138.xml"/><Relationship Id="rId10" Type="http://schemas.openxmlformats.org/officeDocument/2006/relationships/image" Target="../media/image104.png"/><Relationship Id="rId4" Type="http://schemas.openxmlformats.org/officeDocument/2006/relationships/tags" Target="../tags/tag137.xml"/><Relationship Id="rId9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Relationship Id="rId6" Type="http://schemas.openxmlformats.org/officeDocument/2006/relationships/image" Target="../media/image107.png"/><Relationship Id="rId5" Type="http://schemas.openxmlformats.org/officeDocument/2006/relationships/image" Target="../media/image7.jpg"/><Relationship Id="rId4" Type="http://schemas.openxmlformats.org/officeDocument/2006/relationships/image" Target="../media/image10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Relationship Id="rId5" Type="http://schemas.openxmlformats.org/officeDocument/2006/relationships/image" Target="../media/image4.gif"/><Relationship Id="rId4" Type="http://schemas.openxmlformats.org/officeDocument/2006/relationships/image" Target="../media/image11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tags" Target="../tags/tag3.xml"/><Relationship Id="rId21" Type="http://schemas.openxmlformats.org/officeDocument/2006/relationships/image" Target="../media/image2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6.png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openxmlformats.org/officeDocument/2006/relationships/tags" Target="../tags/tag10.xml"/><Relationship Id="rId19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3.JPG"/><Relationship Id="rId3" Type="http://schemas.openxmlformats.org/officeDocument/2006/relationships/tags" Target="../tags/tag147.xml"/><Relationship Id="rId7" Type="http://schemas.openxmlformats.org/officeDocument/2006/relationships/image" Target="../media/image110.emf"/><Relationship Id="rId12" Type="http://schemas.openxmlformats.org/officeDocument/2006/relationships/image" Target="../media/image120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9.png"/><Relationship Id="rId5" Type="http://schemas.openxmlformats.org/officeDocument/2006/relationships/tags" Target="../tags/tag149.xml"/><Relationship Id="rId10" Type="http://schemas.openxmlformats.org/officeDocument/2006/relationships/image" Target="../media/image118.png"/><Relationship Id="rId4" Type="http://schemas.openxmlformats.org/officeDocument/2006/relationships/tags" Target="../tags/tag148.xml"/><Relationship Id="rId9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4.png"/><Relationship Id="rId26" Type="http://schemas.openxmlformats.org/officeDocument/2006/relationships/image" Target="../media/image5.jpg"/><Relationship Id="rId3" Type="http://schemas.openxmlformats.org/officeDocument/2006/relationships/tags" Target="../tags/tag152.xml"/><Relationship Id="rId21" Type="http://schemas.openxmlformats.org/officeDocument/2006/relationships/image" Target="../media/image71.png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image" Target="../media/image63.tmp"/><Relationship Id="rId25" Type="http://schemas.openxmlformats.org/officeDocument/2006/relationships/image" Target="../media/image102.png"/><Relationship Id="rId2" Type="http://schemas.openxmlformats.org/officeDocument/2006/relationships/tags" Target="../tags/tag151.xml"/><Relationship Id="rId16" Type="http://schemas.openxmlformats.org/officeDocument/2006/relationships/image" Target="../media/image3.JPG"/><Relationship Id="rId20" Type="http://schemas.openxmlformats.org/officeDocument/2006/relationships/image" Target="../media/image124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image" Target="../media/image74.png"/><Relationship Id="rId5" Type="http://schemas.openxmlformats.org/officeDocument/2006/relationships/tags" Target="../tags/tag154.xml"/><Relationship Id="rId15" Type="http://schemas.openxmlformats.org/officeDocument/2006/relationships/image" Target="../media/image122.png"/><Relationship Id="rId23" Type="http://schemas.openxmlformats.org/officeDocument/2006/relationships/image" Target="../media/image73.png"/><Relationship Id="rId28" Type="http://schemas.openxmlformats.org/officeDocument/2006/relationships/image" Target="../media/image126.png"/><Relationship Id="rId10" Type="http://schemas.openxmlformats.org/officeDocument/2006/relationships/tags" Target="../tags/tag159.xml"/><Relationship Id="rId19" Type="http://schemas.openxmlformats.org/officeDocument/2006/relationships/image" Target="../media/image123.png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../media/image121.png"/><Relationship Id="rId22" Type="http://schemas.openxmlformats.org/officeDocument/2006/relationships/image" Target="../media/image72.png"/><Relationship Id="rId27" Type="http://schemas.openxmlformats.org/officeDocument/2006/relationships/image" Target="../media/image1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tags" Target="../tags/tag164.xml"/><Relationship Id="rId7" Type="http://schemas.openxmlformats.org/officeDocument/2006/relationships/image" Target="../media/image127.png"/><Relationship Id="rId12" Type="http://schemas.openxmlformats.org/officeDocument/2006/relationships/image" Target="../media/image3.JP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1.png"/><Relationship Id="rId5" Type="http://schemas.openxmlformats.org/officeDocument/2006/relationships/tags" Target="../tags/tag166.xml"/><Relationship Id="rId10" Type="http://schemas.openxmlformats.org/officeDocument/2006/relationships/image" Target="../media/image130.png"/><Relationship Id="rId4" Type="http://schemas.openxmlformats.org/officeDocument/2006/relationships/tags" Target="../tags/tag165.xml"/><Relationship Id="rId9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Relationship Id="rId4" Type="http://schemas.openxmlformats.org/officeDocument/2006/relationships/image" Target="../media/image1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.xml"/><Relationship Id="rId4" Type="http://schemas.openxmlformats.org/officeDocument/2006/relationships/image" Target="../media/image13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image" Target="../media/image71.png"/><Relationship Id="rId26" Type="http://schemas.openxmlformats.org/officeDocument/2006/relationships/image" Target="../media/image5.jpg"/><Relationship Id="rId3" Type="http://schemas.openxmlformats.org/officeDocument/2006/relationships/tags" Target="../tags/tag171.xml"/><Relationship Id="rId21" Type="http://schemas.openxmlformats.org/officeDocument/2006/relationships/image" Target="../media/image74.png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image" Target="../media/image64.png"/><Relationship Id="rId25" Type="http://schemas.openxmlformats.org/officeDocument/2006/relationships/image" Target="../media/image4.gif"/><Relationship Id="rId2" Type="http://schemas.openxmlformats.org/officeDocument/2006/relationships/tags" Target="../tags/tag170.xml"/><Relationship Id="rId16" Type="http://schemas.openxmlformats.org/officeDocument/2006/relationships/image" Target="../media/image63.tmp"/><Relationship Id="rId20" Type="http://schemas.openxmlformats.org/officeDocument/2006/relationships/image" Target="../media/image73.png"/><Relationship Id="rId29" Type="http://schemas.openxmlformats.org/officeDocument/2006/relationships/image" Target="../media/image136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2.png"/><Relationship Id="rId5" Type="http://schemas.openxmlformats.org/officeDocument/2006/relationships/tags" Target="../tags/tag17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.JPG"/><Relationship Id="rId28" Type="http://schemas.openxmlformats.org/officeDocument/2006/relationships/image" Target="../media/image135.png"/><Relationship Id="rId10" Type="http://schemas.openxmlformats.org/officeDocument/2006/relationships/tags" Target="../tags/tag178.xml"/><Relationship Id="rId19" Type="http://schemas.openxmlformats.org/officeDocument/2006/relationships/image" Target="../media/image72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image" Target="../media/image123.png"/><Relationship Id="rId27" Type="http://schemas.openxmlformats.org/officeDocument/2006/relationships/image" Target="../media/image1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image" Target="../media/image64.png"/><Relationship Id="rId26" Type="http://schemas.openxmlformats.org/officeDocument/2006/relationships/image" Target="../media/image2.png"/><Relationship Id="rId3" Type="http://schemas.openxmlformats.org/officeDocument/2006/relationships/tags" Target="../tags/tag185.xml"/><Relationship Id="rId21" Type="http://schemas.openxmlformats.org/officeDocument/2006/relationships/image" Target="../media/image73.png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image" Target="../media/image63.tmp"/><Relationship Id="rId25" Type="http://schemas.openxmlformats.org/officeDocument/2006/relationships/image" Target="../media/image3.JPG"/><Relationship Id="rId2" Type="http://schemas.openxmlformats.org/officeDocument/2006/relationships/tags" Target="../tags/tag184.xml"/><Relationship Id="rId16" Type="http://schemas.openxmlformats.org/officeDocument/2006/relationships/image" Target="../media/image137.png"/><Relationship Id="rId20" Type="http://schemas.openxmlformats.org/officeDocument/2006/relationships/image" Target="../media/image72.png"/><Relationship Id="rId29" Type="http://schemas.openxmlformats.org/officeDocument/2006/relationships/image" Target="../media/image138.png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image" Target="../media/image135.png"/><Relationship Id="rId5" Type="http://schemas.openxmlformats.org/officeDocument/2006/relationships/tags" Target="../tags/tag18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23.png"/><Relationship Id="rId28" Type="http://schemas.openxmlformats.org/officeDocument/2006/relationships/image" Target="../media/image5.jpg"/><Relationship Id="rId10" Type="http://schemas.openxmlformats.org/officeDocument/2006/relationships/tags" Target="../tags/tag192.xml"/><Relationship Id="rId19" Type="http://schemas.openxmlformats.org/officeDocument/2006/relationships/image" Target="../media/image71.png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image" Target="../media/image74.png"/><Relationship Id="rId27" Type="http://schemas.openxmlformats.org/officeDocument/2006/relationships/image" Target="../media/image4.gif"/><Relationship Id="rId30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24.png"/><Relationship Id="rId5" Type="http://schemas.openxmlformats.org/officeDocument/2006/relationships/tags" Target="../tags/tag18.xml"/><Relationship Id="rId10" Type="http://schemas.openxmlformats.org/officeDocument/2006/relationships/image" Target="../media/image23.png"/><Relationship Id="rId4" Type="http://schemas.openxmlformats.org/officeDocument/2006/relationships/tags" Target="../tags/tag17.xml"/><Relationship Id="rId9" Type="http://schemas.openxmlformats.org/officeDocument/2006/relationships/image" Target="../media/image22.png"/><Relationship Id="rId1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1.png"/><Relationship Id="rId3" Type="http://schemas.openxmlformats.org/officeDocument/2006/relationships/tags" Target="../tags/tag22.xml"/><Relationship Id="rId21" Type="http://schemas.openxmlformats.org/officeDocument/2006/relationships/image" Target="../media/image34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30.png"/><Relationship Id="rId2" Type="http://schemas.openxmlformats.org/officeDocument/2006/relationships/tags" Target="../tags/tag2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3.JPG"/><Relationship Id="rId5" Type="http://schemas.openxmlformats.org/officeDocument/2006/relationships/tags" Target="../tags/tag24.xml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10" Type="http://schemas.openxmlformats.org/officeDocument/2006/relationships/tags" Target="../tags/tag29.xml"/><Relationship Id="rId19" Type="http://schemas.openxmlformats.org/officeDocument/2006/relationships/image" Target="../media/image32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27.pn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.JPG"/><Relationship Id="rId3" Type="http://schemas.openxmlformats.org/officeDocument/2006/relationships/tags" Target="../tags/tag34.xml"/><Relationship Id="rId7" Type="http://schemas.openxmlformats.org/officeDocument/2006/relationships/image" Target="../media/image27.png"/><Relationship Id="rId12" Type="http://schemas.openxmlformats.org/officeDocument/2006/relationships/image" Target="../media/image2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.gif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tiff"/><Relationship Id="rId4" Type="http://schemas.openxmlformats.org/officeDocument/2006/relationships/tags" Target="../tags/tag35.xml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.JPG"/><Relationship Id="rId3" Type="http://schemas.openxmlformats.org/officeDocument/2006/relationships/tags" Target="../tags/tag38.xml"/><Relationship Id="rId7" Type="http://schemas.openxmlformats.org/officeDocument/2006/relationships/image" Target="../media/image27.png"/><Relationship Id="rId12" Type="http://schemas.openxmlformats.org/officeDocument/2006/relationships/image" Target="../media/image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.gif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tiff"/><Relationship Id="rId4" Type="http://schemas.openxmlformats.org/officeDocument/2006/relationships/tags" Target="../tags/tag39.xml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80528" y="-747464"/>
            <a:ext cx="9180512" cy="2680178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Multiparameter</a:t>
            </a:r>
            <a:r>
              <a:rPr lang="pl-PL" dirty="0"/>
              <a:t> quantum </a:t>
            </a:r>
            <a:r>
              <a:rPr lang="pl-PL" dirty="0" err="1" smtClean="0"/>
              <a:t>metrology</a:t>
            </a:r>
            <a:r>
              <a:rPr lang="pl-PL" dirty="0" smtClean="0"/>
              <a:t> </a:t>
            </a:r>
            <a:br>
              <a:rPr lang="pl-PL" dirty="0" smtClean="0"/>
            </a:br>
            <a:endParaRPr lang="en-US" sz="1600" dirty="0"/>
          </a:p>
        </p:txBody>
      </p:sp>
      <p:sp>
        <p:nvSpPr>
          <p:cNvPr id="8" name="Prostokąt 7"/>
          <p:cNvSpPr/>
          <p:nvPr/>
        </p:nvSpPr>
        <p:spPr>
          <a:xfrm>
            <a:off x="5096747" y="6024343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err="1" smtClean="0">
                <a:solidFill>
                  <a:prstClr val="white"/>
                </a:solidFill>
              </a:rPr>
              <a:t>Rafal</a:t>
            </a:r>
            <a:r>
              <a:rPr lang="pl-PL" sz="2000" dirty="0" smtClean="0">
                <a:solidFill>
                  <a:prstClr val="white"/>
                </a:solidFill>
              </a:rPr>
              <a:t> Demkowicz-Dobrzański</a:t>
            </a:r>
            <a:endParaRPr lang="en-GB" sz="2000" dirty="0"/>
          </a:p>
        </p:txBody>
      </p:sp>
      <p:sp>
        <p:nvSpPr>
          <p:cNvPr id="9" name="Prostokąt 8"/>
          <p:cNvSpPr/>
          <p:nvPr/>
        </p:nvSpPr>
        <p:spPr>
          <a:xfrm>
            <a:off x="2627784" y="6423391"/>
            <a:ext cx="7677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i="1" dirty="0" err="1" smtClean="0">
                <a:solidFill>
                  <a:schemeClr val="bg1"/>
                </a:solidFill>
              </a:rPr>
              <a:t>Faculty</a:t>
            </a:r>
            <a:r>
              <a:rPr lang="pl-PL" sz="1600" i="1" dirty="0" smtClean="0">
                <a:solidFill>
                  <a:schemeClr val="bg1"/>
                </a:solidFill>
              </a:rPr>
              <a:t> </a:t>
            </a:r>
            <a:r>
              <a:rPr lang="pl-PL" sz="1600" i="1" dirty="0">
                <a:solidFill>
                  <a:schemeClr val="bg1"/>
                </a:solidFill>
              </a:rPr>
              <a:t>of </a:t>
            </a:r>
            <a:r>
              <a:rPr lang="pl-PL" sz="1600" i="1" dirty="0" err="1">
                <a:solidFill>
                  <a:schemeClr val="bg1"/>
                </a:solidFill>
              </a:rPr>
              <a:t>Physics</a:t>
            </a:r>
            <a:r>
              <a:rPr lang="pl-PL" sz="1600" i="1" dirty="0">
                <a:solidFill>
                  <a:schemeClr val="bg1"/>
                </a:solidFill>
              </a:rPr>
              <a:t>, University of </a:t>
            </a:r>
            <a:r>
              <a:rPr lang="pl-PL" sz="1600" i="1" dirty="0" err="1">
                <a:solidFill>
                  <a:schemeClr val="bg1"/>
                </a:solidFill>
              </a:rPr>
              <a:t>Warsaw</a:t>
            </a:r>
            <a:r>
              <a:rPr lang="pl-PL" sz="1600" i="1" dirty="0">
                <a:solidFill>
                  <a:schemeClr val="bg1"/>
                </a:solidFill>
              </a:rPr>
              <a:t>, </a:t>
            </a:r>
            <a:r>
              <a:rPr lang="pl-PL" sz="1600" i="1" dirty="0" smtClean="0">
                <a:solidFill>
                  <a:schemeClr val="bg1"/>
                </a:solidFill>
              </a:rPr>
              <a:t>Poland</a:t>
            </a:r>
            <a:endParaRPr lang="pl-PL" sz="1600" i="1" dirty="0">
              <a:solidFill>
                <a:schemeClr val="bg1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96" y="2027491"/>
            <a:ext cx="1338182" cy="128821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00788" y="14937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err="1"/>
              <a:t>dramatis</a:t>
            </a:r>
            <a:r>
              <a:rPr lang="pl-PL" dirty="0"/>
              <a:t> </a:t>
            </a:r>
            <a:r>
              <a:rPr lang="pl-PL" dirty="0" err="1"/>
              <a:t>personae</a:t>
            </a:r>
            <a:r>
              <a:rPr lang="pl-PL" dirty="0" smtClean="0"/>
              <a:t>:</a:t>
            </a:r>
          </a:p>
        </p:txBody>
      </p:sp>
      <p:sp>
        <p:nvSpPr>
          <p:cNvPr id="6" name="Prostokąt 5"/>
          <p:cNvSpPr/>
          <p:nvPr/>
        </p:nvSpPr>
        <p:spPr>
          <a:xfrm>
            <a:off x="3131839" y="33780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Fisher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196197" y="3378034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Bayes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7295515" y="3361111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Noise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600788" y="3378034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Heisenberg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2833036" y="2027491"/>
            <a:ext cx="1313495" cy="129614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290424" y="5240754"/>
            <a:ext cx="24605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dirty="0"/>
              <a:t> (</a:t>
            </a:r>
            <a:r>
              <a:rPr lang="pl-PL" dirty="0" err="1"/>
              <a:t>Helstrom</a:t>
            </a:r>
            <a:r>
              <a:rPr lang="pl-PL" dirty="0"/>
              <a:t>, </a:t>
            </a:r>
            <a:r>
              <a:rPr lang="pl-PL" dirty="0" err="1"/>
              <a:t>Holevo</a:t>
            </a:r>
            <a:r>
              <a:rPr lang="pl-PL" dirty="0"/>
              <a:t>) 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50" y="1998625"/>
            <a:ext cx="1286320" cy="137940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4" r="20118"/>
          <a:stretch/>
        </p:blipFill>
        <p:spPr>
          <a:xfrm>
            <a:off x="7042003" y="2045228"/>
            <a:ext cx="1254172" cy="1263339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7" b="404"/>
          <a:stretch/>
        </p:blipFill>
        <p:spPr>
          <a:xfrm>
            <a:off x="3347864" y="4003630"/>
            <a:ext cx="1106540" cy="121021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5898" r="16323"/>
          <a:stretch/>
        </p:blipFill>
        <p:spPr>
          <a:xfrm>
            <a:off x="4520683" y="3973028"/>
            <a:ext cx="1152128" cy="1198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Many </a:t>
            </a:r>
            <a:r>
              <a:rPr lang="pl-PL" dirty="0" err="1" smtClean="0"/>
              <a:t>repetition</a:t>
            </a:r>
            <a:r>
              <a:rPr lang="pl-PL" dirty="0" smtClean="0"/>
              <a:t> </a:t>
            </a:r>
            <a:r>
              <a:rPr lang="pl-PL" dirty="0" err="1" smtClean="0"/>
              <a:t>scenario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err="1" smtClean="0"/>
              <a:t>guarantees</a:t>
            </a:r>
            <a:r>
              <a:rPr lang="pl-PL" sz="2000" dirty="0" smtClean="0"/>
              <a:t> </a:t>
            </a:r>
            <a:r>
              <a:rPr lang="pl-PL" sz="2000" dirty="0" err="1" smtClean="0"/>
              <a:t>asymptotic</a:t>
            </a:r>
            <a:r>
              <a:rPr lang="pl-PL" sz="2000" dirty="0" smtClean="0"/>
              <a:t> </a:t>
            </a:r>
            <a:r>
              <a:rPr lang="pl-PL" sz="2000" dirty="0" err="1" smtClean="0"/>
              <a:t>saturability</a:t>
            </a:r>
            <a:r>
              <a:rPr lang="pl-PL" sz="2000" dirty="0" smtClean="0"/>
              <a:t> of the CR </a:t>
            </a:r>
            <a:r>
              <a:rPr lang="pl-PL" sz="2000" dirty="0" err="1" smtClean="0"/>
              <a:t>bound</a:t>
            </a:r>
            <a:r>
              <a:rPr lang="pl-PL" sz="2000" dirty="0" smtClean="0"/>
              <a:t> </a:t>
            </a:r>
            <a:endParaRPr lang="en-GB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143000"/>
            <a:ext cx="7092280" cy="450123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004048" y="1052736"/>
            <a:ext cx="30598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raz 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=\frac{1}{\sqrt{k}n}$&#10; 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579448"/>
            <a:ext cx="1712402" cy="53925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9" name="Obraz 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\overset{?}{=}\frac{1}{k n}$&#10; 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37" y="5302555"/>
            <a:ext cx="1969359" cy="81467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0" name="pole tekstowe 9"/>
          <p:cNvSpPr txBox="1"/>
          <p:nvPr/>
        </p:nvSpPr>
        <p:spPr bwMode="auto">
          <a:xfrm>
            <a:off x="1115616" y="6237312"/>
            <a:ext cx="3600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dirty="0" err="1" smtClean="0">
                <a:solidFill>
                  <a:srgbClr val="000000"/>
                </a:solidFill>
                <a:latin typeface="Times New Roman"/>
              </a:rPr>
              <a:t>Poor</a:t>
            </a:r>
            <a:r>
              <a:rPr lang="pl-PL" sz="20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000" kern="0" dirty="0" err="1" smtClean="0">
                <a:solidFill>
                  <a:srgbClr val="000000"/>
                </a:solidFill>
                <a:latin typeface="Times New Roman"/>
              </a:rPr>
              <a:t>man’s</a:t>
            </a:r>
            <a:r>
              <a:rPr lang="pl-PL" sz="2000" kern="0" dirty="0" smtClean="0">
                <a:solidFill>
                  <a:srgbClr val="000000"/>
                </a:solidFill>
                <a:latin typeface="Times New Roman"/>
              </a:rPr>
              <a:t> Heisenberg limit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1" name="pole tekstowe 10"/>
          <p:cNvSpPr txBox="1"/>
          <p:nvPr/>
        </p:nvSpPr>
        <p:spPr bwMode="auto">
          <a:xfrm>
            <a:off x="4716016" y="6117231"/>
            <a:ext cx="3600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noProof="0" dirty="0" smtClean="0">
                <a:solidFill>
                  <a:srgbClr val="000000"/>
                </a:solidFill>
                <a:latin typeface="Times New Roman"/>
              </a:rPr>
              <a:t> Heisenberg limit in </a:t>
            </a:r>
            <a:r>
              <a:rPr lang="pl-PL" sz="2000" kern="0" noProof="0" dirty="0" err="1" smtClean="0">
                <a:solidFill>
                  <a:srgbClr val="000000"/>
                </a:solidFill>
                <a:latin typeface="Times New Roman"/>
              </a:rPr>
              <a:t>terms</a:t>
            </a:r>
            <a:r>
              <a:rPr lang="pl-PL" sz="2000" kern="0" noProof="0" dirty="0" smtClean="0">
                <a:solidFill>
                  <a:srgbClr val="000000"/>
                </a:solidFill>
                <a:latin typeface="Times New Roman"/>
              </a:rPr>
              <a:t> of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dirty="0" err="1">
                <a:solidFill>
                  <a:srgbClr val="000000"/>
                </a:solidFill>
                <a:latin typeface="Times New Roman"/>
              </a:rPr>
              <a:t>a</a:t>
            </a:r>
            <a:r>
              <a:rPr kumimoji="0" lang="pl-PL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ll</a:t>
            </a:r>
            <a:r>
              <a:rPr kumimoji="0" lang="pl-PL" sz="20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the </a:t>
            </a:r>
            <a:r>
              <a:rPr kumimoji="0" lang="pl-PL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resources</a:t>
            </a:r>
            <a:r>
              <a:rPr kumimoji="0" lang="pl-PL" sz="20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pl-PL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consumed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24" y="507047"/>
            <a:ext cx="1286320" cy="1379409"/>
          </a:xfrm>
          <a:prstGeom prst="rect">
            <a:avLst/>
          </a:prstGeom>
        </p:spPr>
      </p:pic>
      <p:sp>
        <p:nvSpPr>
          <p:cNvPr id="13" name="Objaśnienie owalne 12"/>
          <p:cNvSpPr/>
          <p:nvPr/>
        </p:nvSpPr>
        <p:spPr>
          <a:xfrm>
            <a:off x="5631937" y="-32359"/>
            <a:ext cx="3522407" cy="1229111"/>
          </a:xfrm>
          <a:prstGeom prst="wedgeEllipseCallout">
            <a:avLst>
              <a:gd name="adj1" fmla="val -55343"/>
              <a:gd name="adj2" fmla="val 1953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But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doesn’t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make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sense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in the single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shot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approach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0" y="1226153"/>
            <a:ext cx="1313495" cy="1296144"/>
          </a:xfrm>
          <a:prstGeom prst="rect">
            <a:avLst/>
          </a:prstGeom>
        </p:spPr>
      </p:pic>
      <p:sp>
        <p:nvSpPr>
          <p:cNvPr id="16" name="Objaśnienie w chmurce 15"/>
          <p:cNvSpPr/>
          <p:nvPr/>
        </p:nvSpPr>
        <p:spPr>
          <a:xfrm>
            <a:off x="251520" y="2636912"/>
            <a:ext cx="1584176" cy="1399614"/>
          </a:xfrm>
          <a:prstGeom prst="cloudCallout">
            <a:avLst>
              <a:gd name="adj1" fmla="val -49017"/>
              <a:gd name="adj2" fmla="val -6822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Bla, bla, bla…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chemat blokowy: opóźnienie 52"/>
          <p:cNvSpPr/>
          <p:nvPr/>
        </p:nvSpPr>
        <p:spPr>
          <a:xfrm>
            <a:off x="5502458" y="1527518"/>
            <a:ext cx="846003" cy="715848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2568" y="11552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The True Heisenberg limit</a:t>
            </a:r>
            <a:br>
              <a:rPr lang="pl-PL" dirty="0" smtClean="0"/>
            </a:br>
            <a:r>
              <a:rPr lang="pl-PL" sz="1800" dirty="0" smtClean="0"/>
              <a:t>The </a:t>
            </a:r>
            <a:r>
              <a:rPr lang="pl-PL" sz="1800" dirty="0" err="1" smtClean="0"/>
              <a:t>Bayesian</a:t>
            </a:r>
            <a:r>
              <a:rPr lang="pl-PL" sz="1800" dirty="0" smtClean="0"/>
              <a:t> </a:t>
            </a:r>
            <a:r>
              <a:rPr lang="pl-PL" sz="1800" dirty="0" err="1" smtClean="0"/>
              <a:t>approach</a:t>
            </a:r>
            <a:endParaRPr lang="en-GB" dirty="0"/>
          </a:p>
        </p:txBody>
      </p:sp>
      <p:pic>
        <p:nvPicPr>
          <p:cNvPr id="34" name="Obraz 3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863822" y="1632946"/>
            <a:ext cx="544697" cy="459351"/>
          </a:xfrm>
          <a:prstGeom prst="rect">
            <a:avLst/>
          </a:prstGeom>
          <a:noFill/>
          <a:ln/>
          <a:effectLst/>
        </p:spPr>
      </p:pic>
      <p:cxnSp>
        <p:nvCxnSpPr>
          <p:cNvPr id="35" name="Łącznik prosty 34"/>
          <p:cNvCxnSpPr/>
          <p:nvPr/>
        </p:nvCxnSpPr>
        <p:spPr>
          <a:xfrm>
            <a:off x="1707210" y="1843793"/>
            <a:ext cx="63254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az 3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rcRect l="-47244" t="-51633" r="-47244" b="-51633"/>
          <a:stretch>
            <a:fillRect/>
          </a:stretch>
        </p:blipFill>
        <p:spPr bwMode="auto">
          <a:xfrm>
            <a:off x="2339752" y="1422097"/>
            <a:ext cx="881934" cy="843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40" name="Łącznik prosty 39"/>
          <p:cNvCxnSpPr/>
          <p:nvPr/>
        </p:nvCxnSpPr>
        <p:spPr>
          <a:xfrm>
            <a:off x="3499410" y="1843792"/>
            <a:ext cx="73796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Obraz 4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553645" y="1632946"/>
            <a:ext cx="754194" cy="460060"/>
          </a:xfrm>
          <a:prstGeom prst="rect">
            <a:avLst/>
          </a:prstGeom>
          <a:noFill/>
          <a:ln/>
          <a:effectLst/>
        </p:spPr>
      </p:pic>
      <p:pic>
        <p:nvPicPr>
          <p:cNvPr id="43" name="Obraz 4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07" y="1729287"/>
            <a:ext cx="514501" cy="365315"/>
          </a:xfrm>
          <a:prstGeom prst="rect">
            <a:avLst/>
          </a:prstGeom>
          <a:noFill/>
          <a:ln/>
          <a:effectLst/>
        </p:spPr>
      </p:pic>
      <p:sp>
        <p:nvSpPr>
          <p:cNvPr id="48" name="Elipsa 47"/>
          <p:cNvSpPr/>
          <p:nvPr/>
        </p:nvSpPr>
        <p:spPr>
          <a:xfrm>
            <a:off x="1496362" y="1738363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ipsa 48"/>
          <p:cNvSpPr/>
          <p:nvPr/>
        </p:nvSpPr>
        <p:spPr>
          <a:xfrm>
            <a:off x="4131944" y="1738368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Obraz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18" y="1645884"/>
            <a:ext cx="668354" cy="406932"/>
          </a:xfrm>
          <a:prstGeom prst="rect">
            <a:avLst/>
          </a:prstGeom>
          <a:noFill/>
          <a:ln/>
          <a:effectLst/>
        </p:spPr>
      </p:pic>
      <p:pic>
        <p:nvPicPr>
          <p:cNvPr id="9" name="Obraz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80504"/>
            <a:ext cx="5214925" cy="388482"/>
          </a:xfrm>
          <a:prstGeom prst="rect">
            <a:avLst/>
          </a:prstGeom>
          <a:noFill/>
          <a:ln/>
          <a:effectLst/>
        </p:spPr>
      </p:pic>
      <p:sp>
        <p:nvSpPr>
          <p:cNvPr id="55" name="pole tekstowe 54"/>
          <p:cNvSpPr txBox="1"/>
          <p:nvPr/>
        </p:nvSpPr>
        <p:spPr bwMode="auto">
          <a:xfrm>
            <a:off x="292039" y="2767783"/>
            <a:ext cx="32816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The </a:t>
            </a: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Bayesian</a:t>
            </a: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variance</a:t>
            </a: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</a:p>
        </p:txBody>
      </p:sp>
      <p:pic>
        <p:nvPicPr>
          <p:cNvPr id="13" name="Obraz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93" y="2425937"/>
            <a:ext cx="2597988" cy="313452"/>
          </a:xfrm>
          <a:prstGeom prst="rect">
            <a:avLst/>
          </a:prstGeom>
          <a:noFill/>
          <a:ln/>
          <a:effectLst/>
        </p:spPr>
      </p:pic>
      <p:sp>
        <p:nvSpPr>
          <p:cNvPr id="57" name="pole tekstowe 56"/>
          <p:cNvSpPr txBox="1"/>
          <p:nvPr/>
        </p:nvSpPr>
        <p:spPr bwMode="auto">
          <a:xfrm>
            <a:off x="299470" y="4096941"/>
            <a:ext cx="39379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pl-PL" dirty="0"/>
              <a:t>no </a:t>
            </a:r>
            <a:r>
              <a:rPr lang="pl-PL" dirty="0" err="1"/>
              <a:t>unbiasedness</a:t>
            </a:r>
            <a:r>
              <a:rPr lang="pl-PL" dirty="0"/>
              <a:t> </a:t>
            </a:r>
            <a:r>
              <a:rPr lang="pl-PL" dirty="0" err="1"/>
              <a:t>assumption</a:t>
            </a:r>
            <a:endParaRPr lang="pl-PL" dirty="0"/>
          </a:p>
        </p:txBody>
      </p:sp>
      <p:sp>
        <p:nvSpPr>
          <p:cNvPr id="58" name="pole tekstowe 57"/>
          <p:cNvSpPr txBox="1"/>
          <p:nvPr/>
        </p:nvSpPr>
        <p:spPr bwMode="auto">
          <a:xfrm>
            <a:off x="3793904" y="3030034"/>
            <a:ext cx="8869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prior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cxnSp>
        <p:nvCxnSpPr>
          <p:cNvPr id="16" name="Łącznik prosty ze strzałką 15"/>
          <p:cNvCxnSpPr/>
          <p:nvPr/>
        </p:nvCxnSpPr>
        <p:spPr>
          <a:xfrm flipH="1">
            <a:off x="3793904" y="3442360"/>
            <a:ext cx="182537" cy="1285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38" y="5233019"/>
            <a:ext cx="2245098" cy="574903"/>
          </a:xfrm>
          <a:prstGeom prst="rect">
            <a:avLst/>
          </a:prstGeom>
          <a:noFill/>
          <a:ln/>
          <a:effectLst/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9" y="5306124"/>
            <a:ext cx="1286320" cy="1379409"/>
          </a:xfrm>
          <a:prstGeom prst="rect">
            <a:avLst/>
          </a:prstGeom>
        </p:spPr>
      </p:pic>
      <p:sp>
        <p:nvSpPr>
          <p:cNvPr id="20" name="Objaśnienie owalne 19"/>
          <p:cNvSpPr/>
          <p:nvPr/>
        </p:nvSpPr>
        <p:spPr>
          <a:xfrm>
            <a:off x="1259632" y="4546593"/>
            <a:ext cx="3744416" cy="1380956"/>
          </a:xfrm>
          <a:prstGeom prst="wedgeEllipseCallout">
            <a:avLst>
              <a:gd name="adj1" fmla="val -50927"/>
              <a:gd name="adj2" fmla="val 4243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Now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look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how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should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be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done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8" grpId="0" animBg="1"/>
      <p:bldP spid="49" grpId="0" animBg="1"/>
      <p:bldP spid="55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ytuł 2"/>
          <p:cNvSpPr txBox="1">
            <a:spLocks/>
          </p:cNvSpPr>
          <p:nvPr/>
        </p:nvSpPr>
        <p:spPr>
          <a:xfrm>
            <a:off x="3203848" y="4960674"/>
            <a:ext cx="3312369" cy="1063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2568" y="11552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The True Heisenberg limit</a:t>
            </a:r>
            <a:endParaRPr lang="en-GB" dirty="0"/>
          </a:p>
        </p:txBody>
      </p:sp>
      <p:pic>
        <p:nvPicPr>
          <p:cNvPr id="52" name="Obraz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275" y="1016785"/>
            <a:ext cx="7445679" cy="234233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23" y="3461623"/>
            <a:ext cx="1844571" cy="514286"/>
          </a:xfrm>
          <a:prstGeom prst="rect">
            <a:avLst/>
          </a:prstGeom>
          <a:noFill/>
          <a:ln/>
          <a:effectLst/>
        </p:spPr>
      </p:pic>
      <p:sp>
        <p:nvSpPr>
          <p:cNvPr id="59" name="pole tekstowe 58"/>
          <p:cNvSpPr txBox="1"/>
          <p:nvPr/>
        </p:nvSpPr>
        <p:spPr bwMode="auto">
          <a:xfrm>
            <a:off x="149463" y="4310285"/>
            <a:ext cx="8426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For </a:t>
            </a: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any</a:t>
            </a: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prior</a:t>
            </a: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regular</a:t>
            </a: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enough</a:t>
            </a:r>
            <a:r>
              <a:rPr kumimoji="0" lang="pl-PL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we </a:t>
            </a:r>
            <a:r>
              <a:rPr kumimoji="0" lang="pl-PL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get</a:t>
            </a:r>
            <a:endParaRPr kumimoji="0" lang="pl-PL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80294" y="5531451"/>
            <a:ext cx="1296144" cy="101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braz 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overset{n \rightarrow \infty}{\geq} \frac{\pi}{n (\lambda_+ - \lambda_-)}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16" y="5253666"/>
            <a:ext cx="2948499" cy="683156"/>
          </a:xfrm>
          <a:prstGeom prst="rect">
            <a:avLst/>
          </a:prstGeom>
          <a:noFill/>
          <a:ln/>
          <a:effectLst/>
        </p:spPr>
      </p:pic>
      <p:sp>
        <p:nvSpPr>
          <p:cNvPr id="19" name="Elipsa 18"/>
          <p:cNvSpPr/>
          <p:nvPr/>
        </p:nvSpPr>
        <p:spPr>
          <a:xfrm>
            <a:off x="5189238" y="5133466"/>
            <a:ext cx="648072" cy="4324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Obraz 6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9" y="3354263"/>
            <a:ext cx="5805679" cy="690536"/>
          </a:xfrm>
          <a:prstGeom prst="rect">
            <a:avLst/>
          </a:prstGeom>
          <a:noFill/>
          <a:ln/>
          <a:effectLst/>
        </p:spPr>
      </p:pic>
      <p:sp>
        <p:nvSpPr>
          <p:cNvPr id="6" name="Prostokąt 5"/>
          <p:cNvSpPr/>
          <p:nvPr/>
        </p:nvSpPr>
        <p:spPr>
          <a:xfrm>
            <a:off x="1298107" y="6640528"/>
            <a:ext cx="784589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200" dirty="0"/>
              <a:t>W. </a:t>
            </a:r>
            <a:r>
              <a:rPr lang="pl-PL" sz="1200" dirty="0" err="1"/>
              <a:t>Gorecki</a:t>
            </a:r>
            <a:r>
              <a:rPr lang="pl-PL" sz="1200" dirty="0"/>
              <a:t>, R. </a:t>
            </a:r>
            <a:r>
              <a:rPr lang="pl-PL" sz="1200" dirty="0" err="1"/>
              <a:t>Demkowicz-Dobrzanski</a:t>
            </a:r>
            <a:r>
              <a:rPr lang="pl-PL" sz="1200" dirty="0"/>
              <a:t>, H. M. </a:t>
            </a:r>
            <a:r>
              <a:rPr lang="pl-PL" sz="1200" dirty="0" err="1"/>
              <a:t>Wiseman</a:t>
            </a:r>
            <a:r>
              <a:rPr lang="pl-PL" sz="1200" dirty="0"/>
              <a:t>, D. W. </a:t>
            </a:r>
            <a:r>
              <a:rPr lang="pl-PL" sz="1200" dirty="0" err="1"/>
              <a:t>Berry</a:t>
            </a:r>
            <a:r>
              <a:rPr lang="pl-PL" sz="1200" dirty="0"/>
              <a:t>, </a:t>
            </a:r>
            <a:r>
              <a:rPr lang="pl-PL" sz="1200" dirty="0" err="1"/>
              <a:t>Phys</a:t>
            </a:r>
            <a:r>
              <a:rPr lang="pl-PL" sz="1200" dirty="0"/>
              <a:t>. </a:t>
            </a:r>
            <a:r>
              <a:rPr lang="pl-PL" sz="1200" dirty="0" err="1"/>
              <a:t>Rev</a:t>
            </a:r>
            <a:r>
              <a:rPr lang="pl-PL" sz="1200" dirty="0"/>
              <a:t>. </a:t>
            </a:r>
            <a:r>
              <a:rPr lang="pl-PL" sz="1200" dirty="0" err="1"/>
              <a:t>Lett</a:t>
            </a:r>
            <a:r>
              <a:rPr lang="pl-PL" sz="1200" dirty="0"/>
              <a:t> 124, 030401 (2020)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34" y="115523"/>
            <a:ext cx="1286320" cy="1379409"/>
          </a:xfrm>
          <a:prstGeom prst="rect">
            <a:avLst/>
          </a:prstGeom>
        </p:spPr>
      </p:pic>
      <p:sp>
        <p:nvSpPr>
          <p:cNvPr id="17" name="Objaśnienie owalne 16"/>
          <p:cNvSpPr/>
          <p:nvPr/>
        </p:nvSpPr>
        <p:spPr>
          <a:xfrm>
            <a:off x="4139952" y="85878"/>
            <a:ext cx="3106682" cy="1038866"/>
          </a:xfrm>
          <a:prstGeom prst="wedgeEllipseCallout">
            <a:avLst>
              <a:gd name="adj1" fmla="val 56868"/>
              <a:gd name="adj2" fmla="val -1374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get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a Pi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factor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what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be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more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elegant!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1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9" grpId="0" animBg="1"/>
      <p:bldP spid="19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rostokąt 49"/>
          <p:cNvSpPr/>
          <p:nvPr/>
        </p:nvSpPr>
        <p:spPr>
          <a:xfrm>
            <a:off x="3722325" y="5122447"/>
            <a:ext cx="1989133" cy="91387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6120" y="14689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true</a:t>
            </a:r>
            <a:r>
              <a:rPr lang="pl-PL" dirty="0" smtClean="0"/>
              <a:t> Heisenberg limit</a:t>
            </a:r>
            <a:endParaRPr lang="pl-PL" dirty="0"/>
          </a:p>
        </p:txBody>
      </p:sp>
      <p:cxnSp>
        <p:nvCxnSpPr>
          <p:cNvPr id="90" name="Łącznik prosty 89"/>
          <p:cNvCxnSpPr/>
          <p:nvPr/>
        </p:nvCxnSpPr>
        <p:spPr>
          <a:xfrm>
            <a:off x="1608876" y="1722511"/>
            <a:ext cx="581595" cy="489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90"/>
          <p:cNvCxnSpPr/>
          <p:nvPr/>
        </p:nvCxnSpPr>
        <p:spPr>
          <a:xfrm>
            <a:off x="3121024" y="1722511"/>
            <a:ext cx="1065735" cy="454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Prostokąt 97"/>
          <p:cNvSpPr/>
          <p:nvPr/>
        </p:nvSpPr>
        <p:spPr>
          <a:xfrm>
            <a:off x="3469980" y="1509201"/>
            <a:ext cx="504691" cy="52018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99" name="Obraz 53 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01496" y="1669305"/>
            <a:ext cx="182916" cy="2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0" name="Łącznik prosty 99"/>
          <p:cNvCxnSpPr/>
          <p:nvPr/>
        </p:nvCxnSpPr>
        <p:spPr>
          <a:xfrm flipH="1" flipV="1">
            <a:off x="5011483" y="2431883"/>
            <a:ext cx="557833" cy="406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Łącznik prosty 100"/>
          <p:cNvCxnSpPr/>
          <p:nvPr/>
        </p:nvCxnSpPr>
        <p:spPr>
          <a:xfrm flipV="1">
            <a:off x="4634396" y="1757186"/>
            <a:ext cx="934920" cy="628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Łącznik prosty 101"/>
          <p:cNvCxnSpPr/>
          <p:nvPr/>
        </p:nvCxnSpPr>
        <p:spPr>
          <a:xfrm flipV="1">
            <a:off x="4243369" y="2334523"/>
            <a:ext cx="661307" cy="515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Prostokąt 102"/>
          <p:cNvSpPr/>
          <p:nvPr/>
        </p:nvSpPr>
        <p:spPr>
          <a:xfrm>
            <a:off x="4470920" y="2191232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04" name="Łącznik prosty 103"/>
          <p:cNvCxnSpPr>
            <a:endCxn id="103" idx="0"/>
          </p:cNvCxnSpPr>
          <p:nvPr/>
        </p:nvCxnSpPr>
        <p:spPr>
          <a:xfrm>
            <a:off x="4186759" y="1763677"/>
            <a:ext cx="691279" cy="427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92"/>
          <p:cNvCxnSpPr/>
          <p:nvPr/>
        </p:nvCxnSpPr>
        <p:spPr>
          <a:xfrm flipH="1" flipV="1">
            <a:off x="2330555" y="2417207"/>
            <a:ext cx="658833" cy="439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Łącznik prosty 93"/>
          <p:cNvCxnSpPr/>
          <p:nvPr/>
        </p:nvCxnSpPr>
        <p:spPr>
          <a:xfrm flipV="1">
            <a:off x="2190471" y="1722511"/>
            <a:ext cx="930553" cy="650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Łącznik prosty 94"/>
          <p:cNvCxnSpPr/>
          <p:nvPr/>
        </p:nvCxnSpPr>
        <p:spPr>
          <a:xfrm flipV="1">
            <a:off x="1608876" y="2456925"/>
            <a:ext cx="570335" cy="393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Prostokąt 95"/>
          <p:cNvSpPr/>
          <p:nvPr/>
        </p:nvSpPr>
        <p:spPr>
          <a:xfrm>
            <a:off x="1841515" y="2212120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97" name="Łącznik prosty 96"/>
          <p:cNvCxnSpPr/>
          <p:nvPr/>
        </p:nvCxnSpPr>
        <p:spPr>
          <a:xfrm>
            <a:off x="2989387" y="2856589"/>
            <a:ext cx="125398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7" name="Obraz 11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92" y="2159428"/>
            <a:ext cx="335739" cy="308412"/>
          </a:xfrm>
          <a:prstGeom prst="rect">
            <a:avLst/>
          </a:prstGeom>
          <a:noFill/>
          <a:ln/>
          <a:effectLst/>
        </p:spPr>
      </p:pic>
      <p:pic>
        <p:nvPicPr>
          <p:cNvPr id="9" name="Obraz 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\frac{\pi}{n}  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83" y="5257880"/>
            <a:ext cx="1305432" cy="685664"/>
          </a:xfrm>
          <a:prstGeom prst="rect">
            <a:avLst/>
          </a:prstGeom>
          <a:noFill/>
          <a:ln/>
          <a:effectLst/>
        </p:spPr>
      </p:pic>
      <p:sp>
        <p:nvSpPr>
          <p:cNvPr id="123" name="Schemat blokowy: opóźnienie 122"/>
          <p:cNvSpPr/>
          <p:nvPr/>
        </p:nvSpPr>
        <p:spPr>
          <a:xfrm>
            <a:off x="5711458" y="1498386"/>
            <a:ext cx="577850" cy="1672271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7" name="pole tekstowe 126"/>
          <p:cNvSpPr txBox="1"/>
          <p:nvPr/>
        </p:nvSpPr>
        <p:spPr>
          <a:xfrm>
            <a:off x="2030684" y="4692976"/>
            <a:ext cx="534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The </a:t>
            </a:r>
            <a:r>
              <a:rPr lang="pl-PL" dirty="0" err="1"/>
              <a:t>a</a:t>
            </a:r>
            <a:r>
              <a:rPr lang="pl-PL" dirty="0" err="1" smtClean="0"/>
              <a:t>symptotically</a:t>
            </a:r>
            <a:r>
              <a:rPr lang="pl-PL" dirty="0" smtClean="0"/>
              <a:t> </a:t>
            </a:r>
            <a:r>
              <a:rPr lang="pl-PL" dirty="0" err="1" smtClean="0"/>
              <a:t>saturable</a:t>
            </a:r>
            <a:r>
              <a:rPr lang="pl-PL" dirty="0" smtClean="0"/>
              <a:t> Heisenberg limit:</a:t>
            </a:r>
            <a:endParaRPr lang="en-GB" dirty="0"/>
          </a:p>
        </p:txBody>
      </p:sp>
      <p:cxnSp>
        <p:nvCxnSpPr>
          <p:cNvPr id="129" name="Łącznik prosty ze strzałką 128"/>
          <p:cNvCxnSpPr/>
          <p:nvPr/>
        </p:nvCxnSpPr>
        <p:spPr>
          <a:xfrm>
            <a:off x="6596920" y="221211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i)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17" y="2029385"/>
            <a:ext cx="508789" cy="310149"/>
          </a:xfrm>
          <a:prstGeom prst="rect">
            <a:avLst/>
          </a:prstGeom>
          <a:noFill/>
          <a:ln/>
          <a:effectLst/>
        </p:spPr>
      </p:pic>
      <p:sp>
        <p:nvSpPr>
          <p:cNvPr id="2" name="Prostokąt 1"/>
          <p:cNvSpPr/>
          <p:nvPr/>
        </p:nvSpPr>
        <p:spPr>
          <a:xfrm>
            <a:off x="899592" y="1509201"/>
            <a:ext cx="584760" cy="158057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pic>
        <p:nvPicPr>
          <p:cNvPr id="4" name="Obraz 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5" y="2124223"/>
            <a:ext cx="352961" cy="310149"/>
          </a:xfrm>
          <a:prstGeom prst="rect">
            <a:avLst/>
          </a:prstGeom>
          <a:noFill/>
          <a:ln/>
          <a:effectLst/>
        </p:spPr>
      </p:pic>
      <p:pic>
        <p:nvPicPr>
          <p:cNvPr id="5" name="Obraz 4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 = \sum_{k=0}^n c_k \ket{k,n-k}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17" y="3513537"/>
            <a:ext cx="2817008" cy="307492"/>
          </a:xfrm>
          <a:prstGeom prst="rect">
            <a:avLst/>
          </a:prstGeom>
          <a:noFill/>
          <a:ln/>
          <a:effectLst/>
        </p:spPr>
      </p:pic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$&#10;\end{document}&#10;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39" y="2121734"/>
            <a:ext cx="370563" cy="258632"/>
          </a:xfrm>
          <a:prstGeom prst="rect">
            <a:avLst/>
          </a:prstGeom>
          <a:noFill/>
          <a:ln/>
          <a:effectLst/>
        </p:spPr>
      </p:pic>
      <p:sp>
        <p:nvSpPr>
          <p:cNvPr id="37" name="pole tekstowe 36"/>
          <p:cNvSpPr txBox="1"/>
          <p:nvPr/>
        </p:nvSpPr>
        <p:spPr>
          <a:xfrm>
            <a:off x="996839" y="3913202"/>
            <a:ext cx="2364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/>
              <a:t>a</a:t>
            </a:r>
            <a:r>
              <a:rPr lang="pl-PL" sz="1400" dirty="0" err="1" smtClean="0"/>
              <a:t>rbitrary</a:t>
            </a:r>
            <a:r>
              <a:rPr lang="pl-PL" sz="1400" dirty="0" smtClean="0"/>
              <a:t> n-</a:t>
            </a:r>
            <a:r>
              <a:rPr lang="pl-PL" sz="1400" dirty="0" err="1" smtClean="0"/>
              <a:t>photon</a:t>
            </a:r>
            <a:r>
              <a:rPr lang="pl-PL" sz="1400" dirty="0" smtClean="0"/>
              <a:t> </a:t>
            </a:r>
            <a:r>
              <a:rPr lang="pl-PL" sz="1400" dirty="0" err="1" smtClean="0"/>
              <a:t>state</a:t>
            </a:r>
            <a:r>
              <a:rPr lang="pl-PL" sz="1400" dirty="0" smtClean="0"/>
              <a:t> </a:t>
            </a:r>
            <a:endParaRPr lang="en-GB" sz="14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4911783" y="3913201"/>
            <a:ext cx="2177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/>
              <a:t>a</a:t>
            </a:r>
            <a:r>
              <a:rPr lang="pl-PL" sz="1400" dirty="0" err="1" smtClean="0"/>
              <a:t>rbitrary</a:t>
            </a:r>
            <a:r>
              <a:rPr lang="pl-PL" sz="1400" dirty="0" smtClean="0"/>
              <a:t> </a:t>
            </a:r>
            <a:r>
              <a:rPr lang="pl-PL" sz="1400" dirty="0" err="1" smtClean="0"/>
              <a:t>measurement</a:t>
            </a:r>
            <a:endParaRPr lang="en-GB" sz="1400" dirty="0"/>
          </a:p>
        </p:txBody>
      </p:sp>
      <p:pic>
        <p:nvPicPr>
          <p:cNvPr id="8" name="Obraz 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\geq 0 $,  $\sum_i M_i = \openone$ &#10;\end{document}&#10;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52" y="3458993"/>
            <a:ext cx="2346470" cy="289885"/>
          </a:xfrm>
          <a:prstGeom prst="rect">
            <a:avLst/>
          </a:prstGeom>
          <a:noFill/>
          <a:ln/>
          <a:effectLst/>
        </p:spPr>
      </p:pic>
      <p:sp>
        <p:nvSpPr>
          <p:cNvPr id="32" name="Prostokąt 31"/>
          <p:cNvSpPr/>
          <p:nvPr/>
        </p:nvSpPr>
        <p:spPr>
          <a:xfrm>
            <a:off x="1298107" y="6607903"/>
            <a:ext cx="88535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W. </a:t>
            </a:r>
            <a:r>
              <a:rPr lang="pl-PL" sz="1200" dirty="0" err="1"/>
              <a:t>Gorecki</a:t>
            </a:r>
            <a:r>
              <a:rPr lang="pl-PL" sz="1200" dirty="0"/>
              <a:t>, R. </a:t>
            </a:r>
            <a:r>
              <a:rPr lang="pl-PL" sz="1200" dirty="0" err="1"/>
              <a:t>Demkowicz-Dobrzanski</a:t>
            </a:r>
            <a:r>
              <a:rPr lang="pl-PL" sz="1200" dirty="0"/>
              <a:t>, H. M. </a:t>
            </a:r>
            <a:r>
              <a:rPr lang="pl-PL" sz="1200" dirty="0" err="1"/>
              <a:t>Wiseman</a:t>
            </a:r>
            <a:r>
              <a:rPr lang="pl-PL" sz="1200" dirty="0"/>
              <a:t>, D. W. </a:t>
            </a:r>
            <a:r>
              <a:rPr lang="pl-PL" sz="1200" dirty="0" err="1"/>
              <a:t>Berry</a:t>
            </a:r>
            <a:r>
              <a:rPr lang="pl-PL" sz="1200" dirty="0"/>
              <a:t>, </a:t>
            </a:r>
            <a:r>
              <a:rPr lang="pl-PL" sz="1200" dirty="0" err="1"/>
              <a:t>Phys</a:t>
            </a:r>
            <a:r>
              <a:rPr lang="pl-PL" sz="1200" dirty="0"/>
              <a:t>. </a:t>
            </a:r>
            <a:r>
              <a:rPr lang="pl-PL" sz="1200" dirty="0" err="1"/>
              <a:t>Rev</a:t>
            </a:r>
            <a:r>
              <a:rPr lang="pl-PL" sz="1200" dirty="0"/>
              <a:t>. </a:t>
            </a:r>
            <a:r>
              <a:rPr lang="pl-PL" sz="1200" dirty="0" err="1"/>
              <a:t>Lett</a:t>
            </a:r>
            <a:r>
              <a:rPr lang="pl-PL" sz="1200" dirty="0"/>
              <a:t> 124, 030401 (2020)</a:t>
            </a:r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25" y="423974"/>
            <a:ext cx="1286320" cy="1379409"/>
          </a:xfrm>
          <a:prstGeom prst="rect">
            <a:avLst/>
          </a:prstGeom>
        </p:spPr>
      </p:pic>
      <p:sp>
        <p:nvSpPr>
          <p:cNvPr id="34" name="Objaśnienie owalne 33"/>
          <p:cNvSpPr/>
          <p:nvPr/>
        </p:nvSpPr>
        <p:spPr>
          <a:xfrm>
            <a:off x="3974671" y="85878"/>
            <a:ext cx="3271963" cy="1222570"/>
          </a:xfrm>
          <a:prstGeom prst="wedgeEllipseCallout">
            <a:avLst>
              <a:gd name="adj1" fmla="val 66748"/>
              <a:gd name="adj2" fmla="val 1118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In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case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of interferometry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would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look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like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this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594" y="2083125"/>
            <a:ext cx="1338182" cy="1288218"/>
          </a:xfrm>
          <a:prstGeom prst="rect">
            <a:avLst/>
          </a:prstGeom>
        </p:spPr>
      </p:pic>
      <p:sp>
        <p:nvSpPr>
          <p:cNvPr id="4" name="Objaśnienie owalne 3"/>
          <p:cNvSpPr/>
          <p:nvPr/>
        </p:nvSpPr>
        <p:spPr>
          <a:xfrm>
            <a:off x="2555776" y="3645024"/>
            <a:ext cx="3240360" cy="108012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Oh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look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the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noise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comes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….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Wstęga zakrzywiona w górę 6"/>
          <p:cNvSpPr/>
          <p:nvPr/>
        </p:nvSpPr>
        <p:spPr>
          <a:xfrm>
            <a:off x="755576" y="404664"/>
            <a:ext cx="7668344" cy="1440160"/>
          </a:xfrm>
          <a:prstGeom prst="ellipseRibbon2">
            <a:avLst>
              <a:gd name="adj1" fmla="val 25000"/>
              <a:gd name="adj2" fmla="val 67826"/>
              <a:gd name="adj3" fmla="val 12500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 err="1" smtClean="0">
                <a:solidFill>
                  <a:schemeClr val="bg2">
                    <a:lumMod val="25000"/>
                  </a:schemeClr>
                </a:solidFill>
              </a:rPr>
              <a:t>Welcome</a:t>
            </a: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 to the House of the Single </a:t>
            </a:r>
            <a:r>
              <a:rPr lang="pl-PL" sz="2800" dirty="0" err="1" smtClean="0">
                <a:solidFill>
                  <a:schemeClr val="bg2">
                    <a:lumMod val="25000"/>
                  </a:schemeClr>
                </a:solidFill>
              </a:rPr>
              <a:t>Parameter</a:t>
            </a: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pl-PL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Objaśnienie owalne 5"/>
          <p:cNvSpPr/>
          <p:nvPr/>
        </p:nvSpPr>
        <p:spPr>
          <a:xfrm>
            <a:off x="2578371" y="1664804"/>
            <a:ext cx="3240360" cy="1080120"/>
          </a:xfrm>
          <a:prstGeom prst="wedgeEllipseCallout">
            <a:avLst>
              <a:gd name="adj1" fmla="val -64159"/>
              <a:gd name="adj2" fmla="val 7019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I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better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hide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somewhere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2833481" y="4945201"/>
            <a:ext cx="1313495" cy="12961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51" y="4035439"/>
            <a:ext cx="1286320" cy="137940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4" r="20118"/>
          <a:stretch/>
        </p:blipFill>
        <p:spPr>
          <a:xfrm>
            <a:off x="6444208" y="3789040"/>
            <a:ext cx="1254172" cy="126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5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Impact</a:t>
            </a:r>
            <a:r>
              <a:rPr lang="pl-PL" b="1" dirty="0" smtClean="0"/>
              <a:t> of </a:t>
            </a:r>
            <a:r>
              <a:rPr lang="pl-PL" b="1" dirty="0" err="1" smtClean="0"/>
              <a:t>noise</a:t>
            </a:r>
            <a:r>
              <a:rPr lang="pl-PL" dirty="0" smtClean="0"/>
              <a:t>…</a:t>
            </a:r>
            <a:endParaRPr lang="en-US" b="1" dirty="0"/>
          </a:p>
        </p:txBody>
      </p:sp>
      <p:grpSp>
        <p:nvGrpSpPr>
          <p:cNvPr id="160" name="Grupa 159"/>
          <p:cNvGrpSpPr/>
          <p:nvPr/>
        </p:nvGrpSpPr>
        <p:grpSpPr>
          <a:xfrm>
            <a:off x="1341982" y="1520116"/>
            <a:ext cx="2425760" cy="1078116"/>
            <a:chOff x="3131840" y="1008112"/>
            <a:chExt cx="1296144" cy="576064"/>
          </a:xfrm>
        </p:grpSpPr>
        <p:pic>
          <p:nvPicPr>
            <p:cNvPr id="3" name="Obraz 2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 cstate="print"/>
            <a:srcRect l="-47244" t="-51633" r="-47244" b="-51633"/>
            <a:stretch>
              <a:fillRect/>
            </a:stretch>
          </p:blipFill>
          <p:spPr bwMode="auto">
            <a:xfrm>
              <a:off x="3131840" y="1008112"/>
              <a:ext cx="6023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5" name="Łącznik prosty 4"/>
            <p:cNvCxnSpPr/>
            <p:nvPr/>
          </p:nvCxnSpPr>
          <p:spPr>
            <a:xfrm>
              <a:off x="3851920" y="1296144"/>
              <a:ext cx="576064" cy="0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upa 160"/>
          <p:cNvGrpSpPr/>
          <p:nvPr/>
        </p:nvGrpSpPr>
        <p:grpSpPr>
          <a:xfrm>
            <a:off x="395536" y="4176200"/>
            <a:ext cx="5844621" cy="1593468"/>
            <a:chOff x="1979712" y="1772816"/>
            <a:chExt cx="5844621" cy="1593468"/>
          </a:xfrm>
        </p:grpSpPr>
        <p:grpSp>
          <p:nvGrpSpPr>
            <p:cNvPr id="152" name="Grupa 151"/>
            <p:cNvGrpSpPr/>
            <p:nvPr/>
          </p:nvGrpSpPr>
          <p:grpSpPr>
            <a:xfrm>
              <a:off x="1979712" y="1772816"/>
              <a:ext cx="4248472" cy="797039"/>
              <a:chOff x="1475656" y="1700808"/>
              <a:chExt cx="4989730" cy="936104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1475656" y="1916832"/>
                <a:ext cx="1728192" cy="656159"/>
                <a:chOff x="1280484" y="1236648"/>
                <a:chExt cx="2170778" cy="824200"/>
              </a:xfrm>
            </p:grpSpPr>
            <p:cxnSp>
              <p:nvCxnSpPr>
                <p:cNvPr id="9" name="Łącznik prosty 8"/>
                <p:cNvCxnSpPr/>
                <p:nvPr/>
              </p:nvCxnSpPr>
              <p:spPr>
                <a:xfrm>
                  <a:off x="1280484" y="1427284"/>
                  <a:ext cx="324914" cy="2735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Łącznik prosty 9"/>
                <p:cNvCxnSpPr/>
                <p:nvPr/>
              </p:nvCxnSpPr>
              <p:spPr>
                <a:xfrm>
                  <a:off x="2125261" y="1427284"/>
                  <a:ext cx="595383" cy="25388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Grupa 63"/>
                <p:cNvGrpSpPr/>
                <p:nvPr/>
              </p:nvGrpSpPr>
              <p:grpSpPr>
                <a:xfrm>
                  <a:off x="2216588" y="1236648"/>
                  <a:ext cx="1234674" cy="820574"/>
                  <a:chOff x="6289654" y="2334373"/>
                  <a:chExt cx="1234674" cy="820574"/>
                </a:xfrm>
              </p:grpSpPr>
              <p:sp>
                <p:nvSpPr>
                  <p:cNvPr id="17" name="Prostokąt 16"/>
                  <p:cNvSpPr/>
                  <p:nvPr/>
                </p:nvSpPr>
                <p:spPr>
                  <a:xfrm>
                    <a:off x="6289654" y="2334373"/>
                    <a:ext cx="454880" cy="410287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 dirty="0"/>
                  </a:p>
                </p:txBody>
              </p:sp>
              <p:pic>
                <p:nvPicPr>
                  <p:cNvPr id="18" name="Obraz 53 1" descr="TP_tmp.emf"/>
                  <p:cNvPicPr>
                    <a:picLocks noChangeAspect="1"/>
                  </p:cNvPicPr>
                  <p:nvPr>
                    <p:custDataLst>
                      <p:tags r:id="rId11"/>
                    </p:custDataLst>
                  </p:nvPr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6417650" y="2434837"/>
                    <a:ext cx="151285" cy="1862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9" name="Łącznik prosty 18"/>
                  <p:cNvCxnSpPr/>
                  <p:nvPr/>
                </p:nvCxnSpPr>
                <p:spPr>
                  <a:xfrm flipH="1" flipV="1">
                    <a:off x="7212689" y="2927614"/>
                    <a:ext cx="311639" cy="22733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Łącznik prosty 19"/>
                  <p:cNvCxnSpPr/>
                  <p:nvPr/>
                </p:nvCxnSpPr>
                <p:spPr>
                  <a:xfrm flipV="1">
                    <a:off x="7069448" y="2539516"/>
                    <a:ext cx="454880" cy="3636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Łącznik prosty 20"/>
                  <p:cNvCxnSpPr/>
                  <p:nvPr/>
                </p:nvCxnSpPr>
                <p:spPr>
                  <a:xfrm flipV="1">
                    <a:off x="6744534" y="2895634"/>
                    <a:ext cx="357091" cy="25931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Prostokąt 21"/>
                  <p:cNvSpPr/>
                  <p:nvPr/>
                </p:nvSpPr>
                <p:spPr>
                  <a:xfrm>
                    <a:off x="6952460" y="2786865"/>
                    <a:ext cx="454880" cy="136762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cxnSp>
                <p:nvCxnSpPr>
                  <p:cNvPr id="23" name="Łącznik prosty 22"/>
                  <p:cNvCxnSpPr/>
                  <p:nvPr/>
                </p:nvCxnSpPr>
                <p:spPr>
                  <a:xfrm>
                    <a:off x="6809517" y="2539516"/>
                    <a:ext cx="259931" cy="205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" name="Łącznik prosty 11"/>
                <p:cNvCxnSpPr/>
                <p:nvPr/>
              </p:nvCxnSpPr>
              <p:spPr>
                <a:xfrm flipH="1" flipV="1">
                  <a:off x="1683657" y="1815383"/>
                  <a:ext cx="368063" cy="24546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Łącznik prosty 12"/>
                <p:cNvCxnSpPr/>
                <p:nvPr/>
              </p:nvCxnSpPr>
              <p:spPr>
                <a:xfrm flipV="1">
                  <a:off x="1605398" y="1427284"/>
                  <a:ext cx="519863" cy="36362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Łącznik prosty 13"/>
                <p:cNvCxnSpPr/>
                <p:nvPr/>
              </p:nvCxnSpPr>
              <p:spPr>
                <a:xfrm flipV="1">
                  <a:off x="1345467" y="1837571"/>
                  <a:ext cx="253641" cy="20514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Prostokąt 14"/>
                <p:cNvSpPr/>
                <p:nvPr/>
              </p:nvSpPr>
              <p:spPr>
                <a:xfrm>
                  <a:off x="1410450" y="1700809"/>
                  <a:ext cx="454880" cy="136762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cxnSp>
              <p:nvCxnSpPr>
                <p:cNvPr id="16" name="Łącznik prosty 15"/>
                <p:cNvCxnSpPr/>
                <p:nvPr/>
              </p:nvCxnSpPr>
              <p:spPr>
                <a:xfrm>
                  <a:off x="2051720" y="2060848"/>
                  <a:ext cx="64807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Łącznik prosty 23"/>
              <p:cNvCxnSpPr/>
              <p:nvPr/>
            </p:nvCxnSpPr>
            <p:spPr>
              <a:xfrm>
                <a:off x="3419872" y="2376264"/>
                <a:ext cx="576064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upa 24"/>
              <p:cNvGrpSpPr/>
              <p:nvPr/>
            </p:nvGrpSpPr>
            <p:grpSpPr>
              <a:xfrm>
                <a:off x="4427984" y="1700808"/>
                <a:ext cx="2037402" cy="936104"/>
                <a:chOff x="2339752" y="4365104"/>
                <a:chExt cx="2952328" cy="1289062"/>
              </a:xfrm>
            </p:grpSpPr>
            <p:grpSp>
              <p:nvGrpSpPr>
                <p:cNvPr id="26" name="Grupa 27"/>
                <p:cNvGrpSpPr/>
                <p:nvPr/>
              </p:nvGrpSpPr>
              <p:grpSpPr>
                <a:xfrm>
                  <a:off x="2339752" y="4653136"/>
                  <a:ext cx="2952328" cy="1001030"/>
                  <a:chOff x="3275856" y="1268760"/>
                  <a:chExt cx="2952328" cy="1001030"/>
                </a:xfrm>
              </p:grpSpPr>
              <p:cxnSp>
                <p:nvCxnSpPr>
                  <p:cNvPr id="28" name="Łącznik prosty 27"/>
                  <p:cNvCxnSpPr/>
                  <p:nvPr/>
                </p:nvCxnSpPr>
                <p:spPr>
                  <a:xfrm>
                    <a:off x="3275856" y="1484784"/>
                    <a:ext cx="360040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Łącznik prosty 28"/>
                  <p:cNvCxnSpPr/>
                  <p:nvPr/>
                </p:nvCxnSpPr>
                <p:spPr>
                  <a:xfrm>
                    <a:off x="4067944" y="2132856"/>
                    <a:ext cx="1296144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Łącznik prosty 29"/>
                  <p:cNvCxnSpPr/>
                  <p:nvPr/>
                </p:nvCxnSpPr>
                <p:spPr>
                  <a:xfrm>
                    <a:off x="4211960" y="1484784"/>
                    <a:ext cx="1224136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Prostokąt 30"/>
                  <p:cNvSpPr/>
                  <p:nvPr/>
                </p:nvSpPr>
                <p:spPr>
                  <a:xfrm>
                    <a:off x="4860032" y="1268760"/>
                    <a:ext cx="504056" cy="432048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 dirty="0"/>
                  </a:p>
                </p:txBody>
              </p:sp>
              <p:pic>
                <p:nvPicPr>
                  <p:cNvPr id="32" name="Obraz 53 2" descr="TP_tmp.emf"/>
                  <p:cNvPicPr>
                    <a:picLocks noChangeAspect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5001865" y="1374552"/>
                    <a:ext cx="167640" cy="196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33" name="Łącznik prosty 32"/>
                  <p:cNvCxnSpPr/>
                  <p:nvPr/>
                </p:nvCxnSpPr>
                <p:spPr>
                  <a:xfrm rot="5400000" flipH="1" flipV="1">
                    <a:off x="4138475" y="1980281"/>
                    <a:ext cx="568980" cy="10037"/>
                  </a:xfrm>
                  <a:prstGeom prst="line">
                    <a:avLst/>
                  </a:prstGeom>
                  <a:ln>
                    <a:prstDash val="dash"/>
                    <a:headEnd type="non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Łącznik prosty 33"/>
                  <p:cNvCxnSpPr/>
                  <p:nvPr/>
                </p:nvCxnSpPr>
                <p:spPr>
                  <a:xfrm flipH="1" flipV="1">
                    <a:off x="5882854" y="1893466"/>
                    <a:ext cx="345330" cy="23939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Łącznik prosty 34"/>
                  <p:cNvCxnSpPr/>
                  <p:nvPr/>
                </p:nvCxnSpPr>
                <p:spPr>
                  <a:xfrm flipV="1">
                    <a:off x="5724128" y="1484784"/>
                    <a:ext cx="504056" cy="38291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Łącznik prosty 35"/>
                  <p:cNvCxnSpPr/>
                  <p:nvPr/>
                </p:nvCxnSpPr>
                <p:spPr>
                  <a:xfrm flipV="1">
                    <a:off x="5364088" y="1859789"/>
                    <a:ext cx="395695" cy="273067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Prostokąt 36"/>
                  <p:cNvSpPr/>
                  <p:nvPr/>
                </p:nvSpPr>
                <p:spPr>
                  <a:xfrm>
                    <a:off x="5594492" y="1745252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cxnSp>
                <p:nvCxnSpPr>
                  <p:cNvPr id="38" name="Łącznik prosty 37"/>
                  <p:cNvCxnSpPr/>
                  <p:nvPr/>
                </p:nvCxnSpPr>
                <p:spPr>
                  <a:xfrm>
                    <a:off x="5436096" y="1484784"/>
                    <a:ext cx="288032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Prostokąt 38"/>
                  <p:cNvSpPr/>
                  <p:nvPr/>
                </p:nvSpPr>
                <p:spPr>
                  <a:xfrm rot="18900000">
                    <a:off x="4189060" y="1425880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pic>
                <p:nvPicPr>
                  <p:cNvPr id="40" name="Obraz 39" descr="TP_tmp.emf"/>
                  <p:cNvPicPr>
                    <a:picLocks noChangeAspect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84550" y="1412776"/>
                    <a:ext cx="114300" cy="133731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sp>
                <p:nvSpPr>
                  <p:cNvPr id="41" name="Prostokąt 40"/>
                  <p:cNvSpPr/>
                  <p:nvPr/>
                </p:nvSpPr>
                <p:spPr>
                  <a:xfrm rot="18900000">
                    <a:off x="4189060" y="2073952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pic>
                <p:nvPicPr>
                  <p:cNvPr id="42" name="Obraz 41" descr="TP_tmp.emf"/>
                  <p:cNvPicPr>
                    <a:picLocks noChangeAspect="1"/>
                  </p:cNvPicPr>
                  <p:nvPr>
                    <p:custDataLst>
                      <p:tags r:id="rId10"/>
                    </p:custDataLst>
                  </p:nvPr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84550" y="2060848"/>
                    <a:ext cx="114300" cy="133731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cxnSp>
                <p:nvCxnSpPr>
                  <p:cNvPr id="43" name="Łącznik prosty 42"/>
                  <p:cNvCxnSpPr/>
                  <p:nvPr/>
                </p:nvCxnSpPr>
                <p:spPr>
                  <a:xfrm flipH="1" flipV="1">
                    <a:off x="3722614" y="1893466"/>
                    <a:ext cx="345330" cy="23939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Łącznik prosty 43"/>
                  <p:cNvCxnSpPr/>
                  <p:nvPr/>
                </p:nvCxnSpPr>
                <p:spPr>
                  <a:xfrm flipV="1">
                    <a:off x="3635896" y="1484784"/>
                    <a:ext cx="576064" cy="38291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Łącznik prosty 44"/>
                  <p:cNvCxnSpPr/>
                  <p:nvPr/>
                </p:nvCxnSpPr>
                <p:spPr>
                  <a:xfrm flipV="1">
                    <a:off x="3347864" y="1916832"/>
                    <a:ext cx="281062" cy="2160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Prostokąt 45"/>
                  <p:cNvSpPr/>
                  <p:nvPr/>
                </p:nvSpPr>
                <p:spPr>
                  <a:xfrm>
                    <a:off x="3419872" y="1772816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</p:grpSp>
            <p:cxnSp>
              <p:nvCxnSpPr>
                <p:cNvPr id="27" name="Łącznik prosty 26"/>
                <p:cNvCxnSpPr/>
                <p:nvPr/>
              </p:nvCxnSpPr>
              <p:spPr>
                <a:xfrm rot="5400000" flipH="1">
                  <a:off x="3223433" y="4633551"/>
                  <a:ext cx="545451" cy="8557"/>
                </a:xfrm>
                <a:prstGeom prst="line">
                  <a:avLst/>
                </a:prstGeom>
                <a:ln>
                  <a:prstDash val="dash"/>
                  <a:headEnd type="non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2" name="Prostokąt 61"/>
            <p:cNvSpPr/>
            <p:nvPr/>
          </p:nvSpPr>
          <p:spPr>
            <a:xfrm>
              <a:off x="6948264" y="2132856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err="1" smtClean="0"/>
                <a:t>loss</a:t>
              </a:r>
              <a:endParaRPr lang="en-US" dirty="0"/>
            </a:p>
          </p:txBody>
        </p:sp>
        <p:sp>
          <p:nvSpPr>
            <p:cNvPr id="63" name="Prostokąt 62"/>
            <p:cNvSpPr/>
            <p:nvPr/>
          </p:nvSpPr>
          <p:spPr>
            <a:xfrm>
              <a:off x="6660232" y="2996952"/>
              <a:ext cx="1164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err="1" smtClean="0"/>
                <a:t>dephasing</a:t>
              </a:r>
              <a:endParaRPr lang="en-US" dirty="0"/>
            </a:p>
          </p:txBody>
        </p:sp>
        <p:grpSp>
          <p:nvGrpSpPr>
            <p:cNvPr id="153" name="Grupa 152"/>
            <p:cNvGrpSpPr/>
            <p:nvPr/>
          </p:nvGrpSpPr>
          <p:grpSpPr>
            <a:xfrm>
              <a:off x="2483768" y="2780928"/>
              <a:ext cx="3672408" cy="536142"/>
              <a:chOff x="2051720" y="2852936"/>
              <a:chExt cx="4439092" cy="648072"/>
            </a:xfrm>
          </p:grpSpPr>
          <p:grpSp>
            <p:nvGrpSpPr>
              <p:cNvPr id="64" name="Grupa 63"/>
              <p:cNvGrpSpPr/>
              <p:nvPr/>
            </p:nvGrpSpPr>
            <p:grpSpPr>
              <a:xfrm>
                <a:off x="4499992" y="2852936"/>
                <a:ext cx="1990820" cy="648072"/>
                <a:chOff x="4557598" y="3212976"/>
                <a:chExt cx="2543640" cy="828032"/>
              </a:xfrm>
            </p:grpSpPr>
            <p:pic>
              <p:nvPicPr>
                <p:cNvPr id="49" name="Obraz 48" descr="TP_tmp.emf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5484936" y="3601818"/>
                  <a:ext cx="178298" cy="202681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50" name="Elipsa 49"/>
                <p:cNvSpPr/>
                <p:nvPr/>
              </p:nvSpPr>
              <p:spPr>
                <a:xfrm>
                  <a:off x="5925750" y="3457803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000" h="46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Łącznik prosty ze strzałką 50"/>
                <p:cNvCxnSpPr/>
                <p:nvPr/>
              </p:nvCxnSpPr>
              <p:spPr>
                <a:xfrm>
                  <a:off x="6501814" y="3673827"/>
                  <a:ext cx="172819" cy="95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a 51"/>
                <p:cNvSpPr/>
                <p:nvPr/>
              </p:nvSpPr>
              <p:spPr>
                <a:xfrm>
                  <a:off x="6717838" y="3457803"/>
                  <a:ext cx="383400" cy="54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630" h="46863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Elipsa 52"/>
                <p:cNvSpPr/>
                <p:nvPr/>
              </p:nvSpPr>
              <p:spPr>
                <a:xfrm>
                  <a:off x="4644008" y="3501008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000" h="46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Łuk 53"/>
                <p:cNvSpPr/>
                <p:nvPr/>
              </p:nvSpPr>
              <p:spPr>
                <a:xfrm>
                  <a:off x="4557598" y="3457803"/>
                  <a:ext cx="734482" cy="216024"/>
                </a:xfrm>
                <a:prstGeom prst="arc">
                  <a:avLst>
                    <a:gd name="adj1" fmla="val 8176016"/>
                    <a:gd name="adj2" fmla="val 2201711"/>
                  </a:avLst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6" name="Obraz 55" descr="TP_tmp.emf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516216" y="3429000"/>
                  <a:ext cx="144016" cy="168499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57" name="Obraz 53 3" descr="TP_tmp.emf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4860032" y="3212976"/>
                  <a:ext cx="167640" cy="19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5" name="Grupa 64"/>
              <p:cNvGrpSpPr/>
              <p:nvPr/>
            </p:nvGrpSpPr>
            <p:grpSpPr>
              <a:xfrm>
                <a:off x="2051720" y="2852936"/>
                <a:ext cx="574854" cy="648072"/>
                <a:chOff x="1677278" y="3140968"/>
                <a:chExt cx="734482" cy="828032"/>
              </a:xfrm>
            </p:grpSpPr>
            <p:sp>
              <p:nvSpPr>
                <p:cNvPr id="59" name="Elipsa 58"/>
                <p:cNvSpPr/>
                <p:nvPr/>
              </p:nvSpPr>
              <p:spPr>
                <a:xfrm>
                  <a:off x="1763688" y="3429000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000" h="46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Łuk 59"/>
                <p:cNvSpPr/>
                <p:nvPr/>
              </p:nvSpPr>
              <p:spPr>
                <a:xfrm>
                  <a:off x="1677278" y="3385795"/>
                  <a:ext cx="734482" cy="216024"/>
                </a:xfrm>
                <a:prstGeom prst="arc">
                  <a:avLst>
                    <a:gd name="adj1" fmla="val 8176016"/>
                    <a:gd name="adj2" fmla="val 2201711"/>
                  </a:avLst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1" name="Obraz 53 4" descr="TP_tmp.emf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1979712" y="3140968"/>
                  <a:ext cx="167640" cy="19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51" name="Łącznik prosty 150"/>
              <p:cNvCxnSpPr/>
              <p:nvPr/>
            </p:nvCxnSpPr>
            <p:spPr>
              <a:xfrm>
                <a:off x="3419872" y="3212976"/>
                <a:ext cx="576064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Obraz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83" y="3260025"/>
            <a:ext cx="3419888" cy="814191"/>
          </a:xfrm>
          <a:prstGeom prst="rect">
            <a:avLst/>
          </a:prstGeom>
          <a:noFill/>
          <a:ln/>
          <a:effectLst/>
        </p:spPr>
      </p:pic>
      <p:pic>
        <p:nvPicPr>
          <p:cNvPr id="66" name="Obraz 6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3948179" y="1477952"/>
            <a:ext cx="1175254" cy="11192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sp>
        <p:nvSpPr>
          <p:cNvPr id="67" name="Objaśnienie owalne 66"/>
          <p:cNvSpPr/>
          <p:nvPr/>
        </p:nvSpPr>
        <p:spPr>
          <a:xfrm>
            <a:off x="5637560" y="490663"/>
            <a:ext cx="3240360" cy="108012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Let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things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decohere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8" name="Obraz 6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33" y="4861696"/>
            <a:ext cx="1938463" cy="412320"/>
          </a:xfrm>
          <a:prstGeom prst="rect">
            <a:avLst/>
          </a:prstGeom>
          <a:noFill/>
          <a:ln/>
          <a:effectLst/>
        </p:spPr>
      </p:pic>
      <p:pic>
        <p:nvPicPr>
          <p:cNvPr id="69" name="Obraz 6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4" r="20118"/>
          <a:stretch/>
        </p:blipFill>
        <p:spPr>
          <a:xfrm>
            <a:off x="6084168" y="1832218"/>
            <a:ext cx="1254172" cy="126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Wycinek ekranu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"/>
          <a:stretch/>
        </p:blipFill>
        <p:spPr>
          <a:xfrm>
            <a:off x="251520" y="1412776"/>
            <a:ext cx="7740000" cy="2088232"/>
          </a:xfrm>
          <a:prstGeom prst="rect">
            <a:avLst/>
          </a:prstGeom>
        </p:spPr>
      </p:pic>
      <p:pic>
        <p:nvPicPr>
          <p:cNvPr id="6" name="Obraz 5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160366"/>
            <a:ext cx="760342" cy="40459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174" y="-158617"/>
            <a:ext cx="9540552" cy="114300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General </a:t>
            </a:r>
            <a:r>
              <a:rPr lang="pl-PL" sz="3200" b="1" dirty="0" err="1" smtClean="0"/>
              <a:t>adaptive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bound</a:t>
            </a:r>
            <a:r>
              <a:rPr lang="pl-PL" sz="3200" b="1" dirty="0" smtClean="0"/>
              <a:t> in </a:t>
            </a:r>
            <a:r>
              <a:rPr lang="pl-PL" sz="3200" b="1" dirty="0" err="1" smtClean="0"/>
              <a:t>presence</a:t>
            </a:r>
            <a:r>
              <a:rPr lang="pl-PL" sz="3200" b="1" dirty="0" smtClean="0"/>
              <a:t> of </a:t>
            </a:r>
            <a:r>
              <a:rPr lang="pl-PL" sz="3200" b="1" dirty="0" err="1" smtClean="0"/>
              <a:t>noise</a:t>
            </a:r>
            <a:endParaRPr lang="en-GB" sz="3200" b="1" dirty="0"/>
          </a:p>
        </p:txBody>
      </p:sp>
      <p:pic>
        <p:nvPicPr>
          <p:cNvPr id="9" name="Obraz 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7" y="3619150"/>
            <a:ext cx="1586095" cy="372952"/>
          </a:xfrm>
          <a:prstGeom prst="rect">
            <a:avLst/>
          </a:prstGeom>
          <a:noFill/>
          <a:ln/>
          <a:effectLst/>
        </p:spPr>
      </p:pic>
      <p:pic>
        <p:nvPicPr>
          <p:cNvPr id="21" name="Obraz 2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theta(\rho) = \sum_i K_{i}^{\theta} &#10;\rho K_{i}^{\theta \dagger}$$&#10; 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4" y="959596"/>
            <a:ext cx="2207866" cy="547928"/>
          </a:xfrm>
          <a:prstGeom prst="rect">
            <a:avLst/>
          </a:prstGeom>
          <a:noFill/>
          <a:ln/>
          <a:effectLst/>
        </p:spPr>
      </p:pic>
      <p:sp>
        <p:nvSpPr>
          <p:cNvPr id="26" name="Prostokąt 25"/>
          <p:cNvSpPr/>
          <p:nvPr/>
        </p:nvSpPr>
        <p:spPr>
          <a:xfrm>
            <a:off x="0" y="5257562"/>
            <a:ext cx="914400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A.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Fujiwara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H.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Imai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J.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Phys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A 41, 255304 (2008) </a:t>
            </a:r>
          </a:p>
          <a:p>
            <a:pPr algn="r"/>
            <a:r>
              <a:rPr lang="pt-B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B. M. Escher, R. L. de Matos Filho, L. Davidovich 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Nature Phys.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7, 406–411 (2011)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  <a:cs typeface="Times" panose="02020603050405020304" pitchFamily="18" charset="0"/>
            </a:endParaRPr>
          </a:p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RDD,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J.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Kolodynski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M. Guta, 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Nat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Commun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3, 1063 (2012)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  <a:cs typeface="Times" panose="02020603050405020304" pitchFamily="18" charset="0"/>
            </a:endParaRPr>
          </a:p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RDD,</a:t>
            </a:r>
            <a:r>
              <a:rPr lang="en-US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L.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Maccone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113,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250801 (2014) 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[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Adaptive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schemes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included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]</a:t>
            </a:r>
          </a:p>
          <a:p>
            <a:pPr algn="r"/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RDD, J. Czajkowski, P. 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Sekatski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X 7, 041009 (2017)  </a:t>
            </a:r>
            <a:endParaRPr lang="pl-PL" sz="1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 Zhou, M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Zhang, J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400" dirty="0" err="1">
                <a:latin typeface="Times" panose="02020603050405020304" pitchFamily="18" charset="0"/>
                <a:cs typeface="Times" panose="02020603050405020304" pitchFamily="18" charset="0"/>
              </a:rPr>
              <a:t>Preskill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, and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 Jiang, 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Nat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 Commun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 9, 78 (2018)</a:t>
            </a:r>
            <a:endParaRPr lang="pl-PL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Zhou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L.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Jiang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PRX Quantum 2, 010343 (2021) 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[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Saturability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proven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using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q. error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correction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ideas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]</a:t>
            </a:r>
            <a:endParaRPr lang="pl-PL" sz="1400" b="1" dirty="0">
              <a:solidFill>
                <a:prstClr val="black"/>
              </a:solidFill>
              <a:latin typeface="Times" pitchFamily="18" charset="0"/>
              <a:cs typeface="Times" panose="02020603050405020304" pitchFamily="18" charset="0"/>
            </a:endParaRPr>
          </a:p>
        </p:txBody>
      </p:sp>
      <p:pic>
        <p:nvPicPr>
          <p:cNvPr id="40" name="Obraz 39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ft[ 4 \min_{\tilde{{K}}_k^\theta} &#10;N \|\alpha\| + N(N-1) \|\beta\|&#10;(\|\alpha\| + \| \beta\| + 1)\right]^{-1}$$&#10; 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27" y="3273657"/>
            <a:ext cx="7017382" cy="1097660"/>
          </a:xfrm>
          <a:prstGeom prst="rect">
            <a:avLst/>
          </a:prstGeom>
          <a:noFill/>
          <a:ln/>
          <a:effectLst/>
        </p:spPr>
      </p:pic>
      <p:pic>
        <p:nvPicPr>
          <p:cNvPr id="38" name="Obraz 3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k \dot{\tilde{K}}_k^{\dagger \theta} \dot{\tilde{K}}_k^\theta&#10;$$&#10; 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4379707"/>
            <a:ext cx="1622716" cy="601007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k \dot{\tilde{{K}_k}}^{\dagger \theta} \tilde{{K}}_k^\theta&#10;$$&#10; 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45" y="4331121"/>
            <a:ext cx="1678264" cy="618855"/>
          </a:xfrm>
          <a:prstGeom prst="rect">
            <a:avLst/>
          </a:prstGeom>
          <a:noFill/>
          <a:ln/>
          <a:effectLst/>
        </p:spPr>
      </p:pic>
      <p:sp>
        <p:nvSpPr>
          <p:cNvPr id="30" name="pole tekstowe 29"/>
          <p:cNvSpPr txBox="1"/>
          <p:nvPr/>
        </p:nvSpPr>
        <p:spPr>
          <a:xfrm>
            <a:off x="-503782" y="4900606"/>
            <a:ext cx="608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prstClr val="black"/>
                </a:solidFill>
                <a:latin typeface="Calibri"/>
              </a:rPr>
              <a:t>s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ingle channel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</a:rPr>
              <a:t>optimization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!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</a:rPr>
              <a:t>an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</a:rPr>
              <a:t>efficient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 SDP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</a:rPr>
              <a:t>programme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6" name="Obraz 3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=\sum_i \tilde{K}_{i}^{\theta} &#10;\rho \tilde{K}_{i}^{\theta \dagger}$$&#10; \end{document}&#10;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38" y="959155"/>
            <a:ext cx="1557243" cy="548810"/>
          </a:xfrm>
          <a:prstGeom prst="rect">
            <a:avLst/>
          </a:prstGeom>
          <a:noFill/>
          <a:ln/>
          <a:effectLst/>
        </p:spPr>
      </p:pic>
      <p:grpSp>
        <p:nvGrpSpPr>
          <p:cNvPr id="57" name="Grupa 56"/>
          <p:cNvGrpSpPr/>
          <p:nvPr/>
        </p:nvGrpSpPr>
        <p:grpSpPr>
          <a:xfrm>
            <a:off x="7092280" y="2216096"/>
            <a:ext cx="432048" cy="432048"/>
            <a:chOff x="7720151" y="1337426"/>
            <a:chExt cx="432048" cy="432048"/>
          </a:xfrm>
        </p:grpSpPr>
        <p:sp>
          <p:nvSpPr>
            <p:cNvPr id="46" name="Prostokąt 45"/>
            <p:cNvSpPr/>
            <p:nvPr/>
          </p:nvSpPr>
          <p:spPr>
            <a:xfrm>
              <a:off x="7720151" y="1337426"/>
              <a:ext cx="432048" cy="432048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5" name="Obraz 54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729" y="1444383"/>
              <a:ext cx="329470" cy="218134"/>
            </a:xfrm>
            <a:prstGeom prst="rect">
              <a:avLst/>
            </a:prstGeom>
          </p:spPr>
        </p:pic>
      </p:grpSp>
      <p:grpSp>
        <p:nvGrpSpPr>
          <p:cNvPr id="58" name="Grupa 57"/>
          <p:cNvGrpSpPr/>
          <p:nvPr/>
        </p:nvGrpSpPr>
        <p:grpSpPr>
          <a:xfrm>
            <a:off x="827584" y="2273419"/>
            <a:ext cx="288306" cy="375317"/>
            <a:chOff x="611286" y="3905556"/>
            <a:chExt cx="288306" cy="375317"/>
          </a:xfrm>
        </p:grpSpPr>
        <p:sp>
          <p:nvSpPr>
            <p:cNvPr id="59" name="Prostokąt 58"/>
            <p:cNvSpPr/>
            <p:nvPr/>
          </p:nvSpPr>
          <p:spPr>
            <a:xfrm>
              <a:off x="611286" y="3905556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0" name="Obraz 59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97" y="3996689"/>
              <a:ext cx="132283" cy="173972"/>
            </a:xfrm>
            <a:prstGeom prst="rect">
              <a:avLst/>
            </a:prstGeom>
          </p:spPr>
        </p:pic>
      </p:grpSp>
      <p:grpSp>
        <p:nvGrpSpPr>
          <p:cNvPr id="61" name="Grupa 60"/>
          <p:cNvGrpSpPr/>
          <p:nvPr/>
        </p:nvGrpSpPr>
        <p:grpSpPr>
          <a:xfrm>
            <a:off x="2873671" y="2307541"/>
            <a:ext cx="288306" cy="375317"/>
            <a:chOff x="1619672" y="4033429"/>
            <a:chExt cx="288306" cy="375317"/>
          </a:xfrm>
        </p:grpSpPr>
        <p:sp>
          <p:nvSpPr>
            <p:cNvPr id="62" name="Prostokąt 61"/>
            <p:cNvSpPr/>
            <p:nvPr/>
          </p:nvSpPr>
          <p:spPr>
            <a:xfrm>
              <a:off x="1619672" y="4033429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3" name="Obraz 62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126870"/>
              <a:ext cx="219973" cy="185469"/>
            </a:xfrm>
            <a:prstGeom prst="rect">
              <a:avLst/>
            </a:prstGeom>
          </p:spPr>
        </p:pic>
      </p:grpSp>
      <p:grpSp>
        <p:nvGrpSpPr>
          <p:cNvPr id="64" name="Grupa 63"/>
          <p:cNvGrpSpPr/>
          <p:nvPr/>
        </p:nvGrpSpPr>
        <p:grpSpPr>
          <a:xfrm>
            <a:off x="5292080" y="2323053"/>
            <a:ext cx="288306" cy="375317"/>
            <a:chOff x="7524328" y="4061794"/>
            <a:chExt cx="288306" cy="375317"/>
          </a:xfrm>
        </p:grpSpPr>
        <p:sp>
          <p:nvSpPr>
            <p:cNvPr id="65" name="Prostokąt 64"/>
            <p:cNvSpPr/>
            <p:nvPr/>
          </p:nvSpPr>
          <p:spPr>
            <a:xfrm>
              <a:off x="7524328" y="4061794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6" name="Obraz 65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128113"/>
              <a:ext cx="288306" cy="188436"/>
            </a:xfrm>
            <a:prstGeom prst="rect">
              <a:avLst/>
            </a:prstGeom>
          </p:spPr>
        </p:pic>
      </p:grpSp>
      <p:pic>
        <p:nvPicPr>
          <p:cNvPr id="31" name="Obraz 30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7631814" y="764704"/>
            <a:ext cx="1313495" cy="1296144"/>
          </a:xfrm>
          <a:prstGeom prst="rect">
            <a:avLst/>
          </a:prstGeom>
        </p:spPr>
      </p:pic>
      <p:sp>
        <p:nvSpPr>
          <p:cNvPr id="29" name="Objaśnienie owalne 28"/>
          <p:cNvSpPr/>
          <p:nvPr/>
        </p:nvSpPr>
        <p:spPr>
          <a:xfrm>
            <a:off x="5292079" y="540756"/>
            <a:ext cx="2599561" cy="1080120"/>
          </a:xfrm>
          <a:prstGeom prst="wedgeEllipseCallout">
            <a:avLst>
              <a:gd name="adj1" fmla="val 49287"/>
              <a:gd name="adj2" fmla="val 4368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Fisher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information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powerful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8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Wycinek ekranu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"/>
          <a:stretch/>
        </p:blipFill>
        <p:spPr>
          <a:xfrm>
            <a:off x="251520" y="1412776"/>
            <a:ext cx="7740000" cy="2088232"/>
          </a:xfrm>
          <a:prstGeom prst="rect">
            <a:avLst/>
          </a:prstGeom>
        </p:spPr>
      </p:pic>
      <p:pic>
        <p:nvPicPr>
          <p:cNvPr id="6" name="Obraz 5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160366"/>
            <a:ext cx="760342" cy="40459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174" y="-158617"/>
            <a:ext cx="9540552" cy="114300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General </a:t>
            </a:r>
            <a:r>
              <a:rPr lang="pl-PL" sz="3200" b="1" dirty="0" err="1" smtClean="0"/>
              <a:t>adaptive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bound</a:t>
            </a:r>
            <a:r>
              <a:rPr lang="pl-PL" sz="3200" b="1" dirty="0" smtClean="0"/>
              <a:t> in </a:t>
            </a:r>
            <a:r>
              <a:rPr lang="pl-PL" sz="3200" b="1" dirty="0" err="1" smtClean="0"/>
              <a:t>presence</a:t>
            </a:r>
            <a:r>
              <a:rPr lang="pl-PL" sz="3200" b="1" dirty="0" smtClean="0"/>
              <a:t> of </a:t>
            </a:r>
            <a:r>
              <a:rPr lang="pl-PL" sz="3200" b="1" dirty="0" err="1" smtClean="0"/>
              <a:t>noise</a:t>
            </a:r>
            <a:endParaRPr lang="en-GB" sz="3200" b="1" dirty="0"/>
          </a:p>
        </p:txBody>
      </p:sp>
      <p:pic>
        <p:nvPicPr>
          <p:cNvPr id="9" name="Obraz 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7" y="3619150"/>
            <a:ext cx="1586095" cy="372952"/>
          </a:xfrm>
          <a:prstGeom prst="rect">
            <a:avLst/>
          </a:prstGeom>
          <a:noFill/>
          <a:ln/>
          <a:effectLst/>
        </p:spPr>
      </p:pic>
      <p:pic>
        <p:nvPicPr>
          <p:cNvPr id="21" name="Obraz 2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theta(\rho) = \sum_i K_{i}^{\theta} &#10;\rho K_{i}^{\theta \dagger}$$&#10; 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4" y="959596"/>
            <a:ext cx="2207866" cy="547928"/>
          </a:xfrm>
          <a:prstGeom prst="rect">
            <a:avLst/>
          </a:prstGeom>
          <a:noFill/>
          <a:ln/>
          <a:effectLst/>
        </p:spPr>
      </p:pic>
      <p:sp>
        <p:nvSpPr>
          <p:cNvPr id="26" name="Prostokąt 25"/>
          <p:cNvSpPr/>
          <p:nvPr/>
        </p:nvSpPr>
        <p:spPr>
          <a:xfrm>
            <a:off x="0" y="5257562"/>
            <a:ext cx="914400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A.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Fujiwara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H.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Imai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J.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Phys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A 41, 255304 (2008) </a:t>
            </a:r>
          </a:p>
          <a:p>
            <a:pPr algn="r"/>
            <a:r>
              <a:rPr lang="pt-B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B. M. Escher, R. L. de Matos Filho, L. Davidovich 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Nature Phys.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7, 406–411 (2011)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  <a:cs typeface="Times" panose="02020603050405020304" pitchFamily="18" charset="0"/>
            </a:endParaRPr>
          </a:p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RDD,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J.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Kolodynski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M. Guta, 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Nat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Commun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3, 1063 (2012)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  <a:cs typeface="Times" panose="02020603050405020304" pitchFamily="18" charset="0"/>
            </a:endParaRPr>
          </a:p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RDD,</a:t>
            </a:r>
            <a:r>
              <a:rPr lang="en-US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L.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Maccone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113,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250801 (2014) 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[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Adaptive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schemes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included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]</a:t>
            </a:r>
          </a:p>
          <a:p>
            <a:pPr algn="r"/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RDD, J. Czajkowski, P. 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Sekatski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X 7, 041009 (2017)  </a:t>
            </a:r>
            <a:endParaRPr lang="pl-PL" sz="1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 Zhou, M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Zhang, J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400" dirty="0" err="1">
                <a:latin typeface="Times" panose="02020603050405020304" pitchFamily="18" charset="0"/>
                <a:cs typeface="Times" panose="02020603050405020304" pitchFamily="18" charset="0"/>
              </a:rPr>
              <a:t>Preskill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, and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 Jiang, 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Nat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 Commun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 9, 78 (2018)</a:t>
            </a:r>
            <a:endParaRPr lang="pl-PL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Zhou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L.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Jiang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PRX Quantum 2, 010343 (2021) 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[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Saturability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proven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using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q. error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correction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ideas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]</a:t>
            </a:r>
            <a:endParaRPr lang="pl-PL" sz="1400" b="1" dirty="0">
              <a:solidFill>
                <a:prstClr val="black"/>
              </a:solidFill>
              <a:latin typeface="Times" pitchFamily="18" charset="0"/>
              <a:cs typeface="Times" panose="02020603050405020304" pitchFamily="18" charset="0"/>
            </a:endParaRPr>
          </a:p>
        </p:txBody>
      </p:sp>
      <p:pic>
        <p:nvPicPr>
          <p:cNvPr id="40" name="Obraz 39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ft[ 4 \min_{\tilde{{K}}_k^\theta} &#10;N \|\alpha\| + N(N-1) \|\beta\|&#10;(\|\alpha\| + \| \beta\| + 1)\right]^{-1}$$&#10; 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27" y="3273657"/>
            <a:ext cx="7017382" cy="1097660"/>
          </a:xfrm>
          <a:prstGeom prst="rect">
            <a:avLst/>
          </a:prstGeom>
          <a:noFill/>
          <a:ln/>
          <a:effectLst/>
        </p:spPr>
      </p:pic>
      <p:pic>
        <p:nvPicPr>
          <p:cNvPr id="38" name="Obraz 3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k \dot{\tilde{K}}_k^{\dagger \theta} \dot{\tilde{K}}_k^\theta&#10;$$&#10; 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4379707"/>
            <a:ext cx="1622716" cy="601007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k \dot{\tilde{{K}_k}}^{\dagger \theta} \tilde{{K}}_k^\theta&#10;$$&#10; 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45" y="4331121"/>
            <a:ext cx="1678264" cy="618855"/>
          </a:xfrm>
          <a:prstGeom prst="rect">
            <a:avLst/>
          </a:prstGeom>
          <a:noFill/>
          <a:ln/>
          <a:effectLst/>
        </p:spPr>
      </p:pic>
      <p:sp>
        <p:nvSpPr>
          <p:cNvPr id="30" name="pole tekstowe 29"/>
          <p:cNvSpPr txBox="1"/>
          <p:nvPr/>
        </p:nvSpPr>
        <p:spPr>
          <a:xfrm>
            <a:off x="-503782" y="4900606"/>
            <a:ext cx="608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prstClr val="black"/>
                </a:solidFill>
                <a:latin typeface="Calibri"/>
              </a:rPr>
              <a:t>s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ingle channel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</a:rPr>
              <a:t>optimization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!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</a:rPr>
              <a:t>an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</a:rPr>
              <a:t>efficient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 SDP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</a:rPr>
              <a:t>programme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6" name="Obraz 3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=\sum_i \tilde{K}_{i}^{\theta} &#10;\rho \tilde{K}_{i}^{\theta \dagger}$$&#10; \end{document}&#10;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38" y="959155"/>
            <a:ext cx="1557243" cy="548810"/>
          </a:xfrm>
          <a:prstGeom prst="rect">
            <a:avLst/>
          </a:prstGeom>
          <a:noFill/>
          <a:ln/>
          <a:effectLst/>
        </p:spPr>
      </p:pic>
      <p:sp>
        <p:nvSpPr>
          <p:cNvPr id="41" name="Prostokąt 40"/>
          <p:cNvSpPr/>
          <p:nvPr/>
        </p:nvSpPr>
        <p:spPr>
          <a:xfrm>
            <a:off x="5436233" y="4878347"/>
            <a:ext cx="2880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err="1">
                <a:solidFill>
                  <a:srgbClr val="FF0000"/>
                </a:solidFill>
              </a:rPr>
              <a:t>t</a:t>
            </a:r>
            <a:r>
              <a:rPr lang="pl-PL" sz="1400" dirty="0" err="1" smtClean="0">
                <a:solidFill>
                  <a:srgbClr val="FF0000"/>
                </a:solidFill>
              </a:rPr>
              <a:t>rue</a:t>
            </a:r>
            <a:r>
              <a:rPr lang="pl-PL" sz="1400" dirty="0" smtClean="0">
                <a:solidFill>
                  <a:srgbClr val="FF0000"/>
                </a:solidFill>
              </a:rPr>
              <a:t> for </a:t>
            </a:r>
            <a:r>
              <a:rPr lang="pl-PL" sz="1400" dirty="0" err="1" smtClean="0">
                <a:solidFill>
                  <a:srgbClr val="FF0000"/>
                </a:solidFill>
              </a:rPr>
              <a:t>generic</a:t>
            </a:r>
            <a:r>
              <a:rPr lang="pl-PL" sz="1400" dirty="0" smtClean="0">
                <a:solidFill>
                  <a:srgbClr val="FF0000"/>
                </a:solidFill>
              </a:rPr>
              <a:t> </a:t>
            </a:r>
            <a:r>
              <a:rPr lang="pl-PL" sz="1400" dirty="0" err="1" smtClean="0">
                <a:solidFill>
                  <a:srgbClr val="FF0000"/>
                </a:solidFill>
              </a:rPr>
              <a:t>noisy</a:t>
            </a:r>
            <a:r>
              <a:rPr lang="pl-PL" sz="1400" dirty="0" smtClean="0">
                <a:solidFill>
                  <a:srgbClr val="FF0000"/>
                </a:solidFill>
              </a:rPr>
              <a:t> </a:t>
            </a:r>
            <a:r>
              <a:rPr lang="pl-PL" sz="1400" dirty="0" err="1" smtClean="0">
                <a:solidFill>
                  <a:srgbClr val="FF0000"/>
                </a:solidFill>
              </a:rPr>
              <a:t>channels</a:t>
            </a:r>
            <a:endParaRPr lang="pl-PL" sz="1400" dirty="0">
              <a:solidFill>
                <a:srgbClr val="FF0000"/>
              </a:solidFill>
            </a:endParaRPr>
          </a:p>
        </p:txBody>
      </p:sp>
      <p:cxnSp>
        <p:nvCxnSpPr>
          <p:cNvPr id="43" name="Łącznik prosty 42"/>
          <p:cNvCxnSpPr/>
          <p:nvPr/>
        </p:nvCxnSpPr>
        <p:spPr>
          <a:xfrm>
            <a:off x="4121520" y="3619150"/>
            <a:ext cx="4292184" cy="3729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 flipV="1">
            <a:off x="4121520" y="3660783"/>
            <a:ext cx="4194896" cy="385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upa 56"/>
          <p:cNvGrpSpPr/>
          <p:nvPr/>
        </p:nvGrpSpPr>
        <p:grpSpPr>
          <a:xfrm>
            <a:off x="7092280" y="2216096"/>
            <a:ext cx="432048" cy="432048"/>
            <a:chOff x="7720151" y="1337426"/>
            <a:chExt cx="432048" cy="432048"/>
          </a:xfrm>
        </p:grpSpPr>
        <p:sp>
          <p:nvSpPr>
            <p:cNvPr id="46" name="Prostokąt 45"/>
            <p:cNvSpPr/>
            <p:nvPr/>
          </p:nvSpPr>
          <p:spPr>
            <a:xfrm>
              <a:off x="7720151" y="1337426"/>
              <a:ext cx="432048" cy="432048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5" name="Obraz 54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729" y="1444383"/>
              <a:ext cx="329470" cy="218134"/>
            </a:xfrm>
            <a:prstGeom prst="rect">
              <a:avLst/>
            </a:prstGeom>
          </p:spPr>
        </p:pic>
      </p:grpSp>
      <p:grpSp>
        <p:nvGrpSpPr>
          <p:cNvPr id="58" name="Grupa 57"/>
          <p:cNvGrpSpPr/>
          <p:nvPr/>
        </p:nvGrpSpPr>
        <p:grpSpPr>
          <a:xfrm>
            <a:off x="827584" y="2273419"/>
            <a:ext cx="288306" cy="375317"/>
            <a:chOff x="611286" y="3905556"/>
            <a:chExt cx="288306" cy="375317"/>
          </a:xfrm>
        </p:grpSpPr>
        <p:sp>
          <p:nvSpPr>
            <p:cNvPr id="59" name="Prostokąt 58"/>
            <p:cNvSpPr/>
            <p:nvPr/>
          </p:nvSpPr>
          <p:spPr>
            <a:xfrm>
              <a:off x="611286" y="3905556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0" name="Obraz 59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97" y="3996689"/>
              <a:ext cx="132283" cy="173972"/>
            </a:xfrm>
            <a:prstGeom prst="rect">
              <a:avLst/>
            </a:prstGeom>
          </p:spPr>
        </p:pic>
      </p:grpSp>
      <p:grpSp>
        <p:nvGrpSpPr>
          <p:cNvPr id="61" name="Grupa 60"/>
          <p:cNvGrpSpPr/>
          <p:nvPr/>
        </p:nvGrpSpPr>
        <p:grpSpPr>
          <a:xfrm>
            <a:off x="2873671" y="2307541"/>
            <a:ext cx="288306" cy="375317"/>
            <a:chOff x="1619672" y="4033429"/>
            <a:chExt cx="288306" cy="375317"/>
          </a:xfrm>
        </p:grpSpPr>
        <p:sp>
          <p:nvSpPr>
            <p:cNvPr id="62" name="Prostokąt 61"/>
            <p:cNvSpPr/>
            <p:nvPr/>
          </p:nvSpPr>
          <p:spPr>
            <a:xfrm>
              <a:off x="1619672" y="4033429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3" name="Obraz 62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126870"/>
              <a:ext cx="219973" cy="185469"/>
            </a:xfrm>
            <a:prstGeom prst="rect">
              <a:avLst/>
            </a:prstGeom>
          </p:spPr>
        </p:pic>
      </p:grpSp>
      <p:grpSp>
        <p:nvGrpSpPr>
          <p:cNvPr id="64" name="Grupa 63"/>
          <p:cNvGrpSpPr/>
          <p:nvPr/>
        </p:nvGrpSpPr>
        <p:grpSpPr>
          <a:xfrm>
            <a:off x="5292080" y="2323053"/>
            <a:ext cx="288306" cy="375317"/>
            <a:chOff x="7524328" y="4061794"/>
            <a:chExt cx="288306" cy="375317"/>
          </a:xfrm>
        </p:grpSpPr>
        <p:sp>
          <p:nvSpPr>
            <p:cNvPr id="65" name="Prostokąt 64"/>
            <p:cNvSpPr/>
            <p:nvPr/>
          </p:nvSpPr>
          <p:spPr>
            <a:xfrm>
              <a:off x="7524328" y="4061794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6" name="Obraz 65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128113"/>
              <a:ext cx="288306" cy="188436"/>
            </a:xfrm>
            <a:prstGeom prst="rect">
              <a:avLst/>
            </a:prstGeom>
          </p:spPr>
        </p:pic>
      </p:grpSp>
      <p:pic>
        <p:nvPicPr>
          <p:cNvPr id="4" name="Obraz 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extcolor{red}{\beta = 0\longleftrightarrow&#10; H = i \sum_k \dot{{K}}_k^\dagger {K}_k \in \t{span}_{\mathbb{H}}\left\{K_i^\dagger K_j, \forall_{ij}  \right\}} $&#10;&#10; \end{document}&#10;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82" y="4371317"/>
            <a:ext cx="4583327" cy="417925"/>
          </a:xfrm>
          <a:prstGeom prst="rect">
            <a:avLst/>
          </a:prstGeom>
          <a:noFill/>
          <a:ln/>
          <a:effectLst/>
        </p:spPr>
      </p:pic>
      <p:pic>
        <p:nvPicPr>
          <p:cNvPr id="31" name="Obraz 30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7631814" y="764704"/>
            <a:ext cx="1313495" cy="1296144"/>
          </a:xfrm>
          <a:prstGeom prst="rect">
            <a:avLst/>
          </a:prstGeom>
        </p:spPr>
      </p:pic>
      <p:sp>
        <p:nvSpPr>
          <p:cNvPr id="29" name="Objaśnienie owalne 28"/>
          <p:cNvSpPr/>
          <p:nvPr/>
        </p:nvSpPr>
        <p:spPr>
          <a:xfrm>
            <a:off x="4651281" y="540756"/>
            <a:ext cx="3240360" cy="1080120"/>
          </a:xfrm>
          <a:prstGeom prst="wedgeEllipseCallout">
            <a:avLst>
              <a:gd name="adj1" fmla="val 49287"/>
              <a:gd name="adj2" fmla="val 4368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Heisenberg,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where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are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8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560" y="4900551"/>
            <a:ext cx="1338182" cy="128821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7807153" y="1338997"/>
            <a:ext cx="1313495" cy="1296144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38105"/>
            <a:ext cx="8363272" cy="1143000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Recovering</a:t>
            </a:r>
            <a:r>
              <a:rPr lang="pl-PL" sz="3200" dirty="0" smtClean="0"/>
              <a:t> Heisenberg </a:t>
            </a:r>
            <a:r>
              <a:rPr lang="pl-PL" sz="3200" dirty="0" err="1" smtClean="0"/>
              <a:t>scaling</a:t>
            </a:r>
            <a:r>
              <a:rPr lang="pl-PL" sz="3200" dirty="0" smtClean="0"/>
              <a:t> via Quantum Error-</a:t>
            </a:r>
            <a:r>
              <a:rPr lang="pl-PL" sz="3200" dirty="0" err="1" smtClean="0"/>
              <a:t>Correction</a:t>
            </a:r>
            <a:endParaRPr lang="en-GB" sz="3200" dirty="0"/>
          </a:p>
        </p:txBody>
      </p:sp>
      <p:sp>
        <p:nvSpPr>
          <p:cNvPr id="63" name="Prostokąt 62"/>
          <p:cNvSpPr/>
          <p:nvPr/>
        </p:nvSpPr>
        <p:spPr>
          <a:xfrm>
            <a:off x="2495382" y="6309320"/>
            <a:ext cx="646154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pl-PL" sz="1400" b="1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1835696" y="1423197"/>
            <a:ext cx="5904656" cy="1020737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Obraz 1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  = i \sum_k \dot{K}_k^\dagger K_k\notin\mathcal{S} = \t{span}_{\mathbb{H}}\left\{K_i^\dagger K_j, \forall_{ij}  \right\}&#10;$$ &#10;&#10; 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68510"/>
            <a:ext cx="5107361" cy="683667"/>
          </a:xfrm>
          <a:prstGeom prst="rect">
            <a:avLst/>
          </a:prstGeom>
          <a:noFill/>
          <a:ln/>
          <a:effectLst/>
        </p:spPr>
      </p:pic>
      <p:sp>
        <p:nvSpPr>
          <p:cNvPr id="4" name="Prostokąt 3"/>
          <p:cNvSpPr/>
          <p:nvPr/>
        </p:nvSpPr>
        <p:spPr>
          <a:xfrm>
            <a:off x="1722080" y="5924599"/>
            <a:ext cx="7398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Sekatski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M.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Skotiniotis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J.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Kolodynski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W. Dur, Quantum 1, 27 (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2017)</a:t>
            </a:r>
          </a:p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RDD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J. Czajkowski, P.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Sekatski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,,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X  7, 041009 (2017)</a:t>
            </a:r>
            <a:endParaRPr lang="pl-PL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 Zhou, M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Zhang, J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400" dirty="0" err="1">
                <a:latin typeface="Times" panose="02020603050405020304" pitchFamily="18" charset="0"/>
                <a:cs typeface="Times" panose="02020603050405020304" pitchFamily="18" charset="0"/>
              </a:rPr>
              <a:t>Preskill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, and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 Jiang, 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Nat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 Commun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 9, 78 (2018</a:t>
            </a:r>
            <a:r>
              <a:rPr lang="fr-FR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pl-PL" sz="1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Zhou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L.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Jiang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PRX Quantum 2, 010343 (2021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)</a:t>
            </a:r>
            <a:endParaRPr lang="pl-PL" sz="1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endParaRPr lang="pl-PL" sz="1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fr-FR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GB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72553" y="2556078"/>
            <a:ext cx="863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Idea: 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we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can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correct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all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the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noise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and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still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keep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some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part of the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unitary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parameter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encoding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intact</a:t>
            </a:r>
            <a:endParaRPr lang="en-US" dirty="0">
              <a:solidFill>
                <a:prstClr val="black"/>
              </a:solidFill>
              <a:latin typeface="+mj-lt"/>
              <a:cs typeface="Times" panose="02020603050405020304" pitchFamily="18" charset="0"/>
            </a:endParaRPr>
          </a:p>
        </p:txBody>
      </p:sp>
      <p:sp>
        <p:nvSpPr>
          <p:cNvPr id="41" name="Objaśnienie owalne 40"/>
          <p:cNvSpPr/>
          <p:nvPr/>
        </p:nvSpPr>
        <p:spPr>
          <a:xfrm>
            <a:off x="179512" y="3498368"/>
            <a:ext cx="4464496" cy="1298783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check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this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algebraic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property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? I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could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then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join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7" name="Obraz 4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87" y="4640819"/>
            <a:ext cx="3404571" cy="248571"/>
          </a:xfrm>
          <a:prstGeom prst="rect">
            <a:avLst/>
          </a:prstGeom>
          <a:noFill/>
          <a:ln/>
          <a:effectLst/>
        </p:spPr>
      </p:pic>
      <p:pic>
        <p:nvPicPr>
          <p:cNvPr id="52" name="Obraz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69" y="5261792"/>
            <a:ext cx="745862" cy="212276"/>
          </a:xfrm>
          <a:prstGeom prst="rect">
            <a:avLst/>
          </a:prstGeom>
          <a:noFill/>
          <a:ln/>
          <a:effectLst/>
        </p:spPr>
      </p:pic>
      <p:pic>
        <p:nvPicPr>
          <p:cNvPr id="57" name="Obraz 5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21" y="5191201"/>
            <a:ext cx="1178674" cy="353459"/>
          </a:xfrm>
          <a:prstGeom prst="rect">
            <a:avLst/>
          </a:prstGeom>
          <a:noFill/>
          <a:ln/>
          <a:effectLst/>
        </p:spPr>
      </p:pic>
      <p:grpSp>
        <p:nvGrpSpPr>
          <p:cNvPr id="58" name="Grupa 57"/>
          <p:cNvGrpSpPr/>
          <p:nvPr/>
        </p:nvGrpSpPr>
        <p:grpSpPr>
          <a:xfrm>
            <a:off x="5580112" y="3342323"/>
            <a:ext cx="2246591" cy="1145778"/>
            <a:chOff x="887011" y="3394604"/>
            <a:chExt cx="2246591" cy="1145778"/>
          </a:xfrm>
        </p:grpSpPr>
        <p:grpSp>
          <p:nvGrpSpPr>
            <p:cNvPr id="59" name="Grupa 58"/>
            <p:cNvGrpSpPr/>
            <p:nvPr/>
          </p:nvGrpSpPr>
          <p:grpSpPr>
            <a:xfrm>
              <a:off x="887011" y="3394604"/>
              <a:ext cx="2246591" cy="1145778"/>
              <a:chOff x="723239" y="3400375"/>
              <a:chExt cx="2246591" cy="1145778"/>
            </a:xfrm>
          </p:grpSpPr>
          <p:sp>
            <p:nvSpPr>
              <p:cNvPr id="62" name="Elipsa 61"/>
              <p:cNvSpPr/>
              <p:nvPr/>
            </p:nvSpPr>
            <p:spPr>
              <a:xfrm>
                <a:off x="723239" y="3683956"/>
                <a:ext cx="769188" cy="76918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Obraz 63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4607" y="3400375"/>
                <a:ext cx="109880" cy="10794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5" name="Obraz 64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005" y="4407897"/>
                <a:ext cx="148442" cy="13825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6" name="Obraz 65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052" y="3599689"/>
                <a:ext cx="148752" cy="138515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67" name="Elipsa 66"/>
              <p:cNvSpPr/>
              <p:nvPr/>
            </p:nvSpPr>
            <p:spPr>
              <a:xfrm>
                <a:off x="2395285" y="3683212"/>
                <a:ext cx="546653" cy="7699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Łuk 67"/>
              <p:cNvSpPr/>
              <p:nvPr/>
            </p:nvSpPr>
            <p:spPr bwMode="auto">
              <a:xfrm>
                <a:off x="769388" y="3551587"/>
                <a:ext cx="676889" cy="199085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9" name="Obraz 68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7462" y="3496500"/>
                <a:ext cx="93393" cy="12941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70" name="Łącznik prosty ze strzałką 69"/>
              <p:cNvCxnSpPr/>
              <p:nvPr/>
            </p:nvCxnSpPr>
            <p:spPr>
              <a:xfrm flipV="1">
                <a:off x="2648756" y="4031120"/>
                <a:ext cx="321074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1" name="Obraz 6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78" y="3997699"/>
              <a:ext cx="131763" cy="13299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1" name="Objaśnienie owalne 70"/>
          <p:cNvSpPr/>
          <p:nvPr/>
        </p:nvSpPr>
        <p:spPr>
          <a:xfrm>
            <a:off x="4763842" y="2499039"/>
            <a:ext cx="2800493" cy="861544"/>
          </a:xfrm>
          <a:prstGeom prst="wedgeEllipseCallout">
            <a:avLst>
              <a:gd name="adj1" fmla="val 69575"/>
              <a:gd name="adj2" fmla="val -7163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Nope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, sorry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8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1" grpId="0" animBg="1"/>
      <p:bldP spid="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az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560" y="4900551"/>
            <a:ext cx="1338182" cy="1288218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38105"/>
            <a:ext cx="8363272" cy="1143000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Recovering</a:t>
            </a:r>
            <a:r>
              <a:rPr lang="pl-PL" sz="3200" dirty="0" smtClean="0"/>
              <a:t> Heisenberg </a:t>
            </a:r>
            <a:r>
              <a:rPr lang="pl-PL" sz="3200" dirty="0" err="1" smtClean="0"/>
              <a:t>scaling</a:t>
            </a:r>
            <a:r>
              <a:rPr lang="pl-PL" sz="3200" dirty="0" smtClean="0"/>
              <a:t> via Quantum Error-</a:t>
            </a:r>
            <a:r>
              <a:rPr lang="pl-PL" sz="3200" dirty="0" err="1" smtClean="0"/>
              <a:t>Correction</a:t>
            </a:r>
            <a:endParaRPr lang="en-GB" sz="3200" dirty="0"/>
          </a:p>
        </p:txBody>
      </p:sp>
      <p:sp>
        <p:nvSpPr>
          <p:cNvPr id="63" name="Prostokąt 62"/>
          <p:cNvSpPr/>
          <p:nvPr/>
        </p:nvSpPr>
        <p:spPr>
          <a:xfrm>
            <a:off x="2495382" y="6309320"/>
            <a:ext cx="646154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pl-PL" sz="1400" b="1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1835696" y="1423197"/>
            <a:ext cx="5904656" cy="1020737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Obraz 1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  = i \sum_k \dot{K}_k^\dagger K_k\notin\mathcal{S} = \t{span}_{\mathbb{H}}\left\{K_i^\dagger K_j, \forall_{ij}  \right\}&#10;$$ &#10;&#10; 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68510"/>
            <a:ext cx="5107361" cy="683667"/>
          </a:xfrm>
          <a:prstGeom prst="rect">
            <a:avLst/>
          </a:prstGeom>
          <a:noFill/>
          <a:ln/>
          <a:effectLst/>
        </p:spPr>
      </p:pic>
      <p:sp>
        <p:nvSpPr>
          <p:cNvPr id="4" name="Prostokąt 3"/>
          <p:cNvSpPr/>
          <p:nvPr/>
        </p:nvSpPr>
        <p:spPr>
          <a:xfrm>
            <a:off x="1722080" y="5949745"/>
            <a:ext cx="7398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Sekatski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M.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Skotiniotis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J.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Kolodynski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W. Dur, Quantum 1, 27 (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2017)</a:t>
            </a:r>
          </a:p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RDD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J. Czajkowski, P.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Sekatski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,,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X  7, 041009 (2017)</a:t>
            </a:r>
            <a:endParaRPr lang="pl-PL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 Zhou, M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Zhang, J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400" dirty="0" err="1">
                <a:latin typeface="Times" panose="02020603050405020304" pitchFamily="18" charset="0"/>
                <a:cs typeface="Times" panose="02020603050405020304" pitchFamily="18" charset="0"/>
              </a:rPr>
              <a:t>Preskill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, and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 Jiang, 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Nat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 Commun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 9, 78 (2018</a:t>
            </a:r>
            <a:r>
              <a:rPr lang="fr-FR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pl-PL" sz="1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Zhou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L.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Jiang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PRX Quantum 2, 010343 (2021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)</a:t>
            </a:r>
            <a:endParaRPr lang="pl-PL" sz="1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endParaRPr lang="pl-PL" sz="1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fr-FR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GB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72553" y="2556078"/>
            <a:ext cx="8633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Idea: </a:t>
            </a:r>
            <a:r>
              <a:rPr lang="pl-PL" sz="20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we </a:t>
            </a:r>
            <a:r>
              <a:rPr lang="pl-PL" sz="20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can</a:t>
            </a:r>
            <a:r>
              <a:rPr lang="pl-PL" sz="20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correct</a:t>
            </a:r>
            <a:r>
              <a:rPr lang="pl-PL" sz="20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all</a:t>
            </a:r>
            <a:r>
              <a:rPr lang="pl-PL" sz="20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the </a:t>
            </a:r>
            <a:r>
              <a:rPr lang="pl-PL" sz="20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noise</a:t>
            </a:r>
            <a:r>
              <a:rPr lang="pl-PL" sz="20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while</a:t>
            </a:r>
            <a:r>
              <a:rPr lang="pl-PL" sz="20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still</a:t>
            </a:r>
            <a:r>
              <a:rPr lang="pl-PL" sz="20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some</a:t>
            </a:r>
            <a:r>
              <a:rPr lang="pl-PL" sz="20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part of the </a:t>
            </a:r>
            <a:r>
              <a:rPr lang="pl-PL" sz="20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unitary</a:t>
            </a:r>
            <a:r>
              <a:rPr lang="pl-PL" sz="20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parameter</a:t>
            </a:r>
            <a:r>
              <a:rPr lang="pl-PL" sz="20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encoding</a:t>
            </a:r>
            <a:r>
              <a:rPr lang="pl-PL" sz="20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remains</a:t>
            </a:r>
            <a:r>
              <a:rPr lang="pl-PL" sz="20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intact</a:t>
            </a:r>
            <a:endParaRPr lang="en-US" sz="20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5" name="Obraz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662683"/>
            <a:ext cx="3417291" cy="250266"/>
          </a:xfrm>
          <a:prstGeom prst="rect">
            <a:avLst/>
          </a:prstGeom>
          <a:noFill/>
          <a:ln/>
          <a:effectLst/>
        </p:spPr>
      </p:pic>
      <p:pic>
        <p:nvPicPr>
          <p:cNvPr id="26" name="Obraz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22" y="5283656"/>
            <a:ext cx="747956" cy="285499"/>
          </a:xfrm>
          <a:prstGeom prst="rect">
            <a:avLst/>
          </a:prstGeom>
          <a:noFill/>
          <a:ln/>
          <a:effectLst/>
        </p:spPr>
      </p:pic>
      <p:pic>
        <p:nvPicPr>
          <p:cNvPr id="27" name="Obraz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874" y="5213065"/>
            <a:ext cx="998968" cy="297138"/>
          </a:xfrm>
          <a:prstGeom prst="rect">
            <a:avLst/>
          </a:prstGeom>
          <a:noFill/>
          <a:ln/>
          <a:effectLst/>
        </p:spPr>
      </p:pic>
      <p:grpSp>
        <p:nvGrpSpPr>
          <p:cNvPr id="28" name="Grupa 27"/>
          <p:cNvGrpSpPr/>
          <p:nvPr/>
        </p:nvGrpSpPr>
        <p:grpSpPr>
          <a:xfrm>
            <a:off x="5292080" y="3228873"/>
            <a:ext cx="2471019" cy="1145778"/>
            <a:chOff x="5292080" y="3228873"/>
            <a:chExt cx="2471019" cy="1145778"/>
          </a:xfrm>
        </p:grpSpPr>
        <p:grpSp>
          <p:nvGrpSpPr>
            <p:cNvPr id="29" name="Grupa 28"/>
            <p:cNvGrpSpPr/>
            <p:nvPr/>
          </p:nvGrpSpPr>
          <p:grpSpPr>
            <a:xfrm>
              <a:off x="5292080" y="3228873"/>
              <a:ext cx="2471019" cy="1145778"/>
              <a:chOff x="5292080" y="3228873"/>
              <a:chExt cx="2471019" cy="1145778"/>
            </a:xfrm>
          </p:grpSpPr>
          <p:sp>
            <p:nvSpPr>
              <p:cNvPr id="31" name="Elipsa 30"/>
              <p:cNvSpPr/>
              <p:nvPr/>
            </p:nvSpPr>
            <p:spPr>
              <a:xfrm>
                <a:off x="5292080" y="3512454"/>
                <a:ext cx="769188" cy="76918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Obraz 31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3448" y="3228873"/>
                <a:ext cx="109880" cy="10794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3" name="Obraz 32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0846" y="4236395"/>
                <a:ext cx="148442" cy="13825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4" name="Obraz 33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3893" y="3428187"/>
                <a:ext cx="148752" cy="138515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35" name="Elipsa 34"/>
              <p:cNvSpPr/>
              <p:nvPr/>
            </p:nvSpPr>
            <p:spPr>
              <a:xfrm rot="5400000">
                <a:off x="7104807" y="3489355"/>
                <a:ext cx="546653" cy="7699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Łuk 35"/>
              <p:cNvSpPr/>
              <p:nvPr/>
            </p:nvSpPr>
            <p:spPr bwMode="auto">
              <a:xfrm>
                <a:off x="5338229" y="3380085"/>
                <a:ext cx="676889" cy="199085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Obraz 36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6303" y="3324998"/>
                <a:ext cx="93393" cy="12941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38" name="Łącznik prosty ze strzałką 37"/>
              <p:cNvCxnSpPr/>
              <p:nvPr/>
            </p:nvCxnSpPr>
            <p:spPr>
              <a:xfrm rot="5400000" flipV="1">
                <a:off x="7200530" y="3755823"/>
                <a:ext cx="321074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" name="Obraz 2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187" y="3775049"/>
              <a:ext cx="131763" cy="13299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0" name="Obraz 3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7807153" y="1338997"/>
            <a:ext cx="1313495" cy="1296144"/>
          </a:xfrm>
          <a:prstGeom prst="rect">
            <a:avLst/>
          </a:prstGeom>
        </p:spPr>
      </p:pic>
      <p:sp>
        <p:nvSpPr>
          <p:cNvPr id="42" name="Objaśnienie owalne 41"/>
          <p:cNvSpPr/>
          <p:nvPr/>
        </p:nvSpPr>
        <p:spPr>
          <a:xfrm>
            <a:off x="5148064" y="2461747"/>
            <a:ext cx="2800493" cy="861544"/>
          </a:xfrm>
          <a:prstGeom prst="wedgeEllipseCallout">
            <a:avLst>
              <a:gd name="adj1" fmla="val 69575"/>
              <a:gd name="adj2" fmla="val -7163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Oh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great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come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Objaśnienie owalne 42"/>
          <p:cNvSpPr/>
          <p:nvPr/>
        </p:nvSpPr>
        <p:spPr>
          <a:xfrm>
            <a:off x="179512" y="3498368"/>
            <a:ext cx="4464496" cy="1298783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Maybe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some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other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noise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model,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please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….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284984"/>
            <a:ext cx="1338182" cy="1288218"/>
          </a:xfrm>
          <a:prstGeom prst="rect">
            <a:avLst/>
          </a:prstGeom>
        </p:spPr>
      </p:pic>
      <p:sp>
        <p:nvSpPr>
          <p:cNvPr id="6" name="Wstęga zakrzywiona w górę 5"/>
          <p:cNvSpPr/>
          <p:nvPr/>
        </p:nvSpPr>
        <p:spPr>
          <a:xfrm>
            <a:off x="755576" y="404664"/>
            <a:ext cx="7668344" cy="1440160"/>
          </a:xfrm>
          <a:prstGeom prst="ellipseRibbon2">
            <a:avLst>
              <a:gd name="adj1" fmla="val 25000"/>
              <a:gd name="adj2" fmla="val 67826"/>
              <a:gd name="adj3" fmla="val 12500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 err="1" smtClean="0">
                <a:solidFill>
                  <a:schemeClr val="bg2">
                    <a:lumMod val="25000"/>
                  </a:schemeClr>
                </a:solidFill>
              </a:rPr>
              <a:t>Welcome</a:t>
            </a: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 to the House of the Single </a:t>
            </a:r>
            <a:r>
              <a:rPr lang="pl-PL" sz="2800" dirty="0" err="1" smtClean="0">
                <a:solidFill>
                  <a:schemeClr val="bg2">
                    <a:lumMod val="25000"/>
                  </a:schemeClr>
                </a:solidFill>
              </a:rPr>
              <a:t>Parameter</a:t>
            </a: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pl-PL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Objaśnienie owalne 3"/>
          <p:cNvSpPr/>
          <p:nvPr/>
        </p:nvSpPr>
        <p:spPr>
          <a:xfrm>
            <a:off x="1043608" y="1844824"/>
            <a:ext cx="4536503" cy="1512168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Come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on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guys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! I want to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tell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why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the Heisenberg limit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called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the Heisenberg limit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4716016" y="5009620"/>
            <a:ext cx="1313495" cy="129614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4799277"/>
            <a:ext cx="1286320" cy="1379409"/>
          </a:xfrm>
          <a:prstGeom prst="rect">
            <a:avLst/>
          </a:prstGeom>
        </p:spPr>
      </p:pic>
      <p:sp>
        <p:nvSpPr>
          <p:cNvPr id="9" name="Objaśnienie owalne 8"/>
          <p:cNvSpPr/>
          <p:nvPr/>
        </p:nvSpPr>
        <p:spPr>
          <a:xfrm>
            <a:off x="4283968" y="3431341"/>
            <a:ext cx="4392488" cy="129970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Oh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great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, I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am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talking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about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the Heisenberg limit for 20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years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never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though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why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3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38" y="1999882"/>
            <a:ext cx="1286320" cy="1379409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546448" y="1982970"/>
            <a:ext cx="1313495" cy="1296144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17907" y="-151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Generic</a:t>
            </a:r>
            <a:r>
              <a:rPr lang="pl-PL" dirty="0" smtClean="0"/>
              <a:t> </a:t>
            </a:r>
            <a:r>
              <a:rPr lang="pl-PL" dirty="0" err="1" smtClean="0"/>
              <a:t>behaviour</a:t>
            </a:r>
            <a:r>
              <a:rPr lang="pl-PL" dirty="0" smtClean="0"/>
              <a:t> in quantum </a:t>
            </a:r>
            <a:r>
              <a:rPr lang="pl-PL" dirty="0" err="1" smtClean="0"/>
              <a:t>metrology</a:t>
            </a:r>
            <a:endParaRPr lang="pl-PL" dirty="0"/>
          </a:p>
        </p:txBody>
      </p:sp>
      <p:grpSp>
        <p:nvGrpSpPr>
          <p:cNvPr id="9" name="Grupa 8"/>
          <p:cNvGrpSpPr/>
          <p:nvPr/>
        </p:nvGrpSpPr>
        <p:grpSpPr>
          <a:xfrm>
            <a:off x="6062057" y="2850840"/>
            <a:ext cx="1676385" cy="3130295"/>
            <a:chOff x="6062057" y="2850840"/>
            <a:chExt cx="1676385" cy="3130295"/>
          </a:xfrm>
        </p:grpSpPr>
        <p:pic>
          <p:nvPicPr>
            <p:cNvPr id="14" name="Obraz 1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543" y="3078943"/>
              <a:ext cx="773899" cy="200171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2" name="Grupa 1"/>
            <p:cNvGrpSpPr/>
            <p:nvPr/>
          </p:nvGrpSpPr>
          <p:grpSpPr>
            <a:xfrm>
              <a:off x="6062057" y="2850840"/>
              <a:ext cx="749441" cy="3130295"/>
              <a:chOff x="6063613" y="2850840"/>
              <a:chExt cx="749441" cy="3130295"/>
            </a:xfrm>
          </p:grpSpPr>
          <p:grpSp>
            <p:nvGrpSpPr>
              <p:cNvPr id="17" name="Grupa 16"/>
              <p:cNvGrpSpPr/>
              <p:nvPr/>
            </p:nvGrpSpPr>
            <p:grpSpPr>
              <a:xfrm>
                <a:off x="6277925" y="2850840"/>
                <a:ext cx="535129" cy="3130295"/>
                <a:chOff x="6329370" y="1196752"/>
                <a:chExt cx="756591" cy="5191718"/>
              </a:xfrm>
            </p:grpSpPr>
            <p:pic>
              <p:nvPicPr>
                <p:cNvPr id="10" name="Picture 3 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545394" y="1196752"/>
                  <a:ext cx="216024" cy="14125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3 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545394" y="2609317"/>
                  <a:ext cx="216024" cy="14125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" name="Picture 3 3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545394" y="4925233"/>
                  <a:ext cx="216024" cy="14125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Nawias klamrowy otwierający 12"/>
                <p:cNvSpPr/>
                <p:nvPr/>
              </p:nvSpPr>
              <p:spPr>
                <a:xfrm>
                  <a:off x="6329370" y="1275902"/>
                  <a:ext cx="216024" cy="5112568"/>
                </a:xfrm>
                <a:prstGeom prst="leftBrace">
                  <a:avLst>
                    <a:gd name="adj1" fmla="val 248577"/>
                    <a:gd name="adj2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Nawias klamrowy otwierający 14"/>
                <p:cNvSpPr/>
                <p:nvPr/>
              </p:nvSpPr>
              <p:spPr>
                <a:xfrm flipH="1">
                  <a:off x="6903762" y="1333867"/>
                  <a:ext cx="182199" cy="1166171"/>
                </a:xfrm>
                <a:prstGeom prst="leftBrace">
                  <a:avLst>
                    <a:gd name="adj1" fmla="val 248577"/>
                    <a:gd name="adj2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6" name="Obraz 15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613" y="4409298"/>
                <a:ext cx="196016" cy="157090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sp>
        <p:nvSpPr>
          <p:cNvPr id="18" name="Objaśnienie owalne 17"/>
          <p:cNvSpPr/>
          <p:nvPr/>
        </p:nvSpPr>
        <p:spPr>
          <a:xfrm>
            <a:off x="4499992" y="404664"/>
            <a:ext cx="4644008" cy="1533683"/>
          </a:xfrm>
          <a:prstGeom prst="wedgeEllipseCallout">
            <a:avLst>
              <a:gd name="adj1" fmla="val 25236"/>
              <a:gd name="adj2" fmla="val 8525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Oh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, but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this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equivalent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to a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many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repetition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scenario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so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we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will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get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the same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asymptotic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results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Objaśnienie owalne 3"/>
          <p:cNvSpPr/>
          <p:nvPr/>
        </p:nvSpPr>
        <p:spPr>
          <a:xfrm>
            <a:off x="730151" y="1105723"/>
            <a:ext cx="4350642" cy="1298783"/>
          </a:xfrm>
          <a:prstGeom prst="wedgeEllipseCallout">
            <a:avLst>
              <a:gd name="adj1" fmla="val -33146"/>
              <a:gd name="adj2" fmla="val 5823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Heisenberg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does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not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tolerate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generic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nosie, but we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still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have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some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gains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Objaśnienie owalne 21"/>
          <p:cNvSpPr/>
          <p:nvPr/>
        </p:nvSpPr>
        <p:spPr>
          <a:xfrm>
            <a:off x="1691680" y="2443400"/>
            <a:ext cx="4095326" cy="786686"/>
          </a:xfrm>
          <a:prstGeom prst="wedgeEllipseCallout">
            <a:avLst>
              <a:gd name="adj1" fmla="val -53951"/>
              <a:gd name="adj2" fmla="val 347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No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need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entangle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large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number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of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probes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841048" y="3252039"/>
            <a:ext cx="5004048" cy="3172283"/>
            <a:chOff x="841048" y="3252039"/>
            <a:chExt cx="5004048" cy="3172283"/>
          </a:xfrm>
        </p:grpSpPr>
        <p:grpSp>
          <p:nvGrpSpPr>
            <p:cNvPr id="25" name="Grupa 24"/>
            <p:cNvGrpSpPr/>
            <p:nvPr/>
          </p:nvGrpSpPr>
          <p:grpSpPr>
            <a:xfrm>
              <a:off x="841048" y="3252039"/>
              <a:ext cx="5004048" cy="3172283"/>
              <a:chOff x="827584" y="3255644"/>
              <a:chExt cx="5004048" cy="3172283"/>
            </a:xfrm>
          </p:grpSpPr>
          <p:grpSp>
            <p:nvGrpSpPr>
              <p:cNvPr id="6" name="Grupa 5"/>
              <p:cNvGrpSpPr/>
              <p:nvPr/>
            </p:nvGrpSpPr>
            <p:grpSpPr>
              <a:xfrm>
                <a:off x="827584" y="3255644"/>
                <a:ext cx="5004048" cy="3172283"/>
                <a:chOff x="251520" y="1412776"/>
                <a:chExt cx="5004048" cy="3172283"/>
              </a:xfrm>
            </p:grpSpPr>
            <p:pic>
              <p:nvPicPr>
                <p:cNvPr id="7" name="Picture 1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51520" y="1412776"/>
                  <a:ext cx="5004048" cy="3172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" name="Obraz 7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200000">
                  <a:off x="4528187" y="3148194"/>
                  <a:ext cx="504056" cy="226049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pic>
            <p:nvPicPr>
              <p:cNvPr id="24" name="Obraz 2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95936" y="5440852"/>
                <a:ext cx="394573" cy="379841"/>
              </a:xfrm>
              <a:prstGeom prst="rect">
                <a:avLst/>
              </a:prstGeom>
            </p:spPr>
          </p:pic>
        </p:grpSp>
        <p:cxnSp>
          <p:nvCxnSpPr>
            <p:cNvPr id="27" name="Łącznik prosty ze strzałką 26"/>
            <p:cNvCxnSpPr/>
            <p:nvPr/>
          </p:nvCxnSpPr>
          <p:spPr>
            <a:xfrm>
              <a:off x="5066370" y="4562783"/>
              <a:ext cx="0" cy="53250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70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52" y="1640045"/>
            <a:ext cx="1586095" cy="372952"/>
          </a:xfrm>
          <a:prstGeom prst="rect">
            <a:avLst/>
          </a:prstGeom>
          <a:noFill/>
          <a:ln/>
          <a:effectLst/>
        </p:spPr>
      </p:pic>
      <p:pic>
        <p:nvPicPr>
          <p:cNvPr id="5" name="Obraz 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ft[ 4 \min_{\tilde{{K}}_k^\theta, \beta=0} &#10;N \|\alpha\| )\right]^{-1}$$&#10; 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15" y="1230621"/>
            <a:ext cx="2927614" cy="1135173"/>
          </a:xfrm>
          <a:prstGeom prst="rect">
            <a:avLst/>
          </a:prstGeom>
          <a:noFill/>
          <a:ln/>
          <a:effectLst/>
        </p:spPr>
      </p:pic>
      <p:grpSp>
        <p:nvGrpSpPr>
          <p:cNvPr id="6" name="Grupa 5"/>
          <p:cNvGrpSpPr/>
          <p:nvPr/>
        </p:nvGrpSpPr>
        <p:grpSpPr>
          <a:xfrm>
            <a:off x="1115616" y="3025058"/>
            <a:ext cx="2207312" cy="963768"/>
            <a:chOff x="861909" y="3140968"/>
            <a:chExt cx="2207312" cy="963768"/>
          </a:xfrm>
        </p:grpSpPr>
        <p:cxnSp>
          <p:nvCxnSpPr>
            <p:cNvPr id="7" name="Łącznik prosty 6"/>
            <p:cNvCxnSpPr/>
            <p:nvPr/>
          </p:nvCxnSpPr>
          <p:spPr>
            <a:xfrm>
              <a:off x="861909" y="3517826"/>
              <a:ext cx="269184" cy="21534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" name="Łącznik prosty 7"/>
            <p:cNvCxnSpPr/>
            <p:nvPr/>
          </p:nvCxnSpPr>
          <p:spPr>
            <a:xfrm>
              <a:off x="1454115" y="4002358"/>
              <a:ext cx="96906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9" name="Łącznik prosty 8"/>
            <p:cNvCxnSpPr/>
            <p:nvPr/>
          </p:nvCxnSpPr>
          <p:spPr>
            <a:xfrm>
              <a:off x="1561788" y="3517826"/>
              <a:ext cx="915227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10" name="Prostokąt 9"/>
            <p:cNvSpPr/>
            <p:nvPr/>
          </p:nvSpPr>
          <p:spPr>
            <a:xfrm>
              <a:off x="2046320" y="3356316"/>
              <a:ext cx="376858" cy="32302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raz 10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heta$&#10;\end{document}&#10;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361" y="3435410"/>
              <a:ext cx="80000" cy="13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Łącznik prosty 11"/>
            <p:cNvCxnSpPr/>
            <p:nvPr/>
          </p:nvCxnSpPr>
          <p:spPr>
            <a:xfrm rot="5400000" flipH="1">
              <a:off x="1522594" y="3341673"/>
              <a:ext cx="407807" cy="639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13" name="Łącznik prosty 12"/>
            <p:cNvCxnSpPr/>
            <p:nvPr/>
          </p:nvCxnSpPr>
          <p:spPr>
            <a:xfrm rot="5400000" flipH="1" flipV="1">
              <a:off x="1506847" y="3888285"/>
              <a:ext cx="425399" cy="75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14" name="Łącznik prosty 13"/>
            <p:cNvCxnSpPr/>
            <p:nvPr/>
          </p:nvCxnSpPr>
          <p:spPr>
            <a:xfrm flipH="1" flipV="1">
              <a:off x="2811035" y="3823378"/>
              <a:ext cx="258186" cy="17898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5" name="Łącznik prosty 14"/>
            <p:cNvCxnSpPr/>
            <p:nvPr/>
          </p:nvCxnSpPr>
          <p:spPr>
            <a:xfrm flipV="1">
              <a:off x="2692363" y="3517826"/>
              <a:ext cx="376858" cy="28628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6" name="Łącznik prosty 15"/>
            <p:cNvCxnSpPr/>
            <p:nvPr/>
          </p:nvCxnSpPr>
          <p:spPr>
            <a:xfrm flipV="1">
              <a:off x="2423178" y="3798199"/>
              <a:ext cx="295842" cy="20415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17" name="Prostokąt 16"/>
            <p:cNvSpPr/>
            <p:nvPr/>
          </p:nvSpPr>
          <p:spPr>
            <a:xfrm>
              <a:off x="2595440" y="3712565"/>
              <a:ext cx="376858" cy="10767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" name="Łącznik prosty 17"/>
            <p:cNvCxnSpPr/>
            <p:nvPr/>
          </p:nvCxnSpPr>
          <p:spPr>
            <a:xfrm>
              <a:off x="2477015" y="3517826"/>
              <a:ext cx="215348" cy="16151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9" name="Prostokąt 18"/>
            <p:cNvSpPr/>
            <p:nvPr/>
          </p:nvSpPr>
          <p:spPr>
            <a:xfrm rot="18900000">
              <a:off x="1544667" y="3473787"/>
              <a:ext cx="376858" cy="10767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Obraz 1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90826" y="3463989"/>
              <a:ext cx="85457" cy="9998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1" name="Prostokąt 20"/>
            <p:cNvSpPr/>
            <p:nvPr/>
          </p:nvSpPr>
          <p:spPr>
            <a:xfrm rot="18900000">
              <a:off x="1544667" y="3958318"/>
              <a:ext cx="376858" cy="10767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Obraz 2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90826" y="3948521"/>
              <a:ext cx="85457" cy="9998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3" name="Łącznik prosty 22"/>
            <p:cNvCxnSpPr/>
            <p:nvPr/>
          </p:nvCxnSpPr>
          <p:spPr>
            <a:xfrm flipH="1" flipV="1">
              <a:off x="1195928" y="3823378"/>
              <a:ext cx="258186" cy="17898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4" name="Łącznik prosty 23"/>
            <p:cNvCxnSpPr/>
            <p:nvPr/>
          </p:nvCxnSpPr>
          <p:spPr>
            <a:xfrm flipV="1">
              <a:off x="1131093" y="3517826"/>
              <a:ext cx="430695" cy="28628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5" name="Łącznik prosty 24"/>
            <p:cNvCxnSpPr/>
            <p:nvPr/>
          </p:nvCxnSpPr>
          <p:spPr>
            <a:xfrm flipV="1">
              <a:off x="915746" y="3840847"/>
              <a:ext cx="210136" cy="16151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26" name="Prostokąt 25"/>
            <p:cNvSpPr/>
            <p:nvPr/>
          </p:nvSpPr>
          <p:spPr>
            <a:xfrm>
              <a:off x="969583" y="3733174"/>
              <a:ext cx="376858" cy="10767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pole tekstowe 26"/>
          <p:cNvSpPr txBox="1"/>
          <p:nvPr/>
        </p:nvSpPr>
        <p:spPr>
          <a:xfrm>
            <a:off x="320123" y="2529137"/>
            <a:ext cx="329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Lossy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interferometry</a:t>
            </a:r>
            <a:endParaRPr lang="en-US" sz="24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8" name="Obraz 2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theta=$$&#10; 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0" y="3488269"/>
            <a:ext cx="495945" cy="218431"/>
          </a:xfrm>
          <a:prstGeom prst="rect">
            <a:avLst/>
          </a:prstGeom>
          <a:noFill/>
          <a:ln/>
          <a:effectLst/>
        </p:spPr>
      </p:pic>
      <p:pic>
        <p:nvPicPr>
          <p:cNvPr id="29" name="Obraz 2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 \frac{1-\eta}{\eta N}$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88" y="3171245"/>
            <a:ext cx="2540372" cy="784363"/>
          </a:xfrm>
          <a:prstGeom prst="rect">
            <a:avLst/>
          </a:prstGeom>
          <a:noFill/>
          <a:ln/>
          <a:effectLst/>
        </p:spPr>
      </p:pic>
      <p:sp>
        <p:nvSpPr>
          <p:cNvPr id="30" name="Elipsa 29"/>
          <p:cNvSpPr/>
          <p:nvPr/>
        </p:nvSpPr>
        <p:spPr>
          <a:xfrm>
            <a:off x="6516216" y="3070979"/>
            <a:ext cx="1152128" cy="45761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5002650" y="2578996"/>
            <a:ext cx="3751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</a:t>
            </a:r>
            <a:r>
              <a:rPr lang="pl-PL" sz="24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uantum </a:t>
            </a:r>
            <a:r>
              <a:rPr lang="pl-PL" sz="24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enhancement</a:t>
            </a:r>
            <a:r>
              <a:rPr lang="pl-PL" sz="24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factor</a:t>
            </a:r>
            <a:endParaRPr lang="pl-PL" sz="24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1031443" y="4199752"/>
            <a:ext cx="329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34" y="4211440"/>
            <a:ext cx="3131840" cy="1879104"/>
          </a:xfrm>
          <a:prstGeom prst="rect">
            <a:avLst/>
          </a:prstGeom>
        </p:spPr>
      </p:pic>
      <p:sp>
        <p:nvSpPr>
          <p:cNvPr id="34" name="Prostokąt 33"/>
          <p:cNvSpPr/>
          <p:nvPr/>
        </p:nvSpPr>
        <p:spPr>
          <a:xfrm>
            <a:off x="2643930" y="6217232"/>
            <a:ext cx="6478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C.Caves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Rev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. D 23, 1693 (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1981)</a:t>
            </a:r>
          </a:p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RDD, K. Banaszek, R.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Schnabel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</a:t>
            </a:r>
            <a:r>
              <a:rPr lang="pt-BR" sz="1400" dirty="0" smtClean="0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t-BR" sz="1400" dirty="0">
                <a:solidFill>
                  <a:prstClr val="black"/>
                </a:solidFill>
                <a:latin typeface="Times" pitchFamily="18" charset="0"/>
              </a:rPr>
              <a:t>. Rev. A 88, 041802(R) (2013)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5" name="Tytuł 2"/>
          <p:cNvSpPr>
            <a:spLocks noGrp="1"/>
          </p:cNvSpPr>
          <p:nvPr>
            <p:ph type="title"/>
          </p:nvPr>
        </p:nvSpPr>
        <p:spPr>
          <a:xfrm>
            <a:off x="217906" y="-15107"/>
            <a:ext cx="8818589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Lossy</a:t>
            </a:r>
            <a:r>
              <a:rPr lang="pl-PL" dirty="0" smtClean="0"/>
              <a:t> interferometry and </a:t>
            </a:r>
            <a:r>
              <a:rPr lang="pl-PL" dirty="0" err="1" smtClean="0"/>
              <a:t>optimality</a:t>
            </a:r>
            <a:r>
              <a:rPr lang="pl-PL" dirty="0" smtClean="0"/>
              <a:t> of </a:t>
            </a:r>
            <a:r>
              <a:rPr lang="pl-PL" dirty="0" err="1" smtClean="0"/>
              <a:t>using</a:t>
            </a:r>
            <a:r>
              <a:rPr lang="pl-PL" dirty="0" smtClean="0"/>
              <a:t> </a:t>
            </a:r>
            <a:r>
              <a:rPr lang="pl-PL" dirty="0" err="1" smtClean="0"/>
              <a:t>squeezed</a:t>
            </a:r>
            <a:r>
              <a:rPr lang="pl-PL" dirty="0" smtClean="0"/>
              <a:t> </a:t>
            </a:r>
            <a:r>
              <a:rPr lang="pl-PL" dirty="0" err="1" smtClean="0"/>
              <a:t>vacuum</a:t>
            </a:r>
            <a:endParaRPr lang="pl-PL" dirty="0"/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0" y="5095398"/>
            <a:ext cx="1313495" cy="1296144"/>
          </a:xfrm>
          <a:prstGeom prst="rect">
            <a:avLst/>
          </a:prstGeom>
        </p:spPr>
      </p:pic>
      <p:sp>
        <p:nvSpPr>
          <p:cNvPr id="38" name="Objaśnienie owalne 37"/>
          <p:cNvSpPr/>
          <p:nvPr/>
        </p:nvSpPr>
        <p:spPr>
          <a:xfrm>
            <a:off x="626943" y="4323170"/>
            <a:ext cx="4207558" cy="1231103"/>
          </a:xfrm>
          <a:prstGeom prst="wedgeEllipseCallout">
            <a:avLst>
              <a:gd name="adj1" fmla="val -48595"/>
              <a:gd name="adj2" fmla="val 7044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Fundamental bound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saturable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with squeezed vacuum + coherent state interferometry!</a:t>
            </a:r>
          </a:p>
        </p:txBody>
      </p:sp>
    </p:spTree>
    <p:extLst>
      <p:ext uri="{BB962C8B-B14F-4D97-AF65-F5344CB8AC3E}">
        <p14:creationId xmlns:p14="http://schemas.microsoft.com/office/powerpoint/2010/main" val="26052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/>
      <p:bldP spid="32" grpId="0"/>
      <p:bldP spid="34" grpId="0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068960"/>
            <a:ext cx="1338182" cy="1288218"/>
          </a:xfrm>
          <a:prstGeom prst="rect">
            <a:avLst/>
          </a:prstGeom>
        </p:spPr>
      </p:pic>
      <p:sp>
        <p:nvSpPr>
          <p:cNvPr id="6" name="Wstęga zakrzywiona w górę 5"/>
          <p:cNvSpPr/>
          <p:nvPr/>
        </p:nvSpPr>
        <p:spPr>
          <a:xfrm>
            <a:off x="755576" y="404664"/>
            <a:ext cx="7668344" cy="1440160"/>
          </a:xfrm>
          <a:prstGeom prst="ellipseRibbon2">
            <a:avLst>
              <a:gd name="adj1" fmla="val 25000"/>
              <a:gd name="adj2" fmla="val 67826"/>
              <a:gd name="adj3" fmla="val 125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 err="1" smtClean="0">
                <a:solidFill>
                  <a:schemeClr val="bg2">
                    <a:lumMod val="25000"/>
                  </a:schemeClr>
                </a:solidFill>
              </a:rPr>
              <a:t>Welcome</a:t>
            </a: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 to the </a:t>
            </a:r>
            <a:r>
              <a:rPr lang="pl-PL" sz="2800" dirty="0" err="1" smtClean="0">
                <a:solidFill>
                  <a:schemeClr val="bg2">
                    <a:lumMod val="25000"/>
                  </a:schemeClr>
                </a:solidFill>
              </a:rPr>
              <a:t>Multiparameter</a:t>
            </a: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 House</a:t>
            </a:r>
            <a:endParaRPr lang="pl-PL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Objaśnienie owalne 3"/>
          <p:cNvSpPr/>
          <p:nvPr/>
        </p:nvSpPr>
        <p:spPr>
          <a:xfrm>
            <a:off x="1547664" y="1844824"/>
            <a:ext cx="5256584" cy="1512168"/>
          </a:xfrm>
          <a:prstGeom prst="wedgeEllipseCallout">
            <a:avLst>
              <a:gd name="adj1" fmla="val -48595"/>
              <a:gd name="adj2" fmla="val 7044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Sorry, I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slept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a bit, I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am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slightly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bored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with single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parameters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…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what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about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an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afterparty… 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5004048" y="3750738"/>
            <a:ext cx="1313495" cy="129614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57178"/>
            <a:ext cx="1286320" cy="13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179998" y="3594484"/>
            <a:ext cx="1313495" cy="129614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445" y="5157192"/>
            <a:ext cx="1286320" cy="1379409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27672" y="128441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Fisher </a:t>
            </a:r>
            <a:r>
              <a:rPr lang="pl-PL" dirty="0" err="1" smtClean="0"/>
              <a:t>approach</a:t>
            </a:r>
            <a:r>
              <a:rPr lang="pl-PL" dirty="0" smtClean="0"/>
              <a:t> to the </a:t>
            </a:r>
            <a:r>
              <a:rPr lang="pl-PL" dirty="0" err="1" smtClean="0"/>
              <a:t>multiparameter</a:t>
            </a:r>
            <a:r>
              <a:rPr lang="pl-PL" dirty="0" smtClean="0"/>
              <a:t> problem…</a:t>
            </a:r>
            <a:endParaRPr lang="pl-PL" dirty="0"/>
          </a:p>
        </p:txBody>
      </p:sp>
      <p:sp>
        <p:nvSpPr>
          <p:cNvPr id="4" name="Objaśnienie owalne 3"/>
          <p:cNvSpPr/>
          <p:nvPr/>
        </p:nvSpPr>
        <p:spPr>
          <a:xfrm>
            <a:off x="83483" y="2289126"/>
            <a:ext cx="3744416" cy="1380956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Oh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all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the same,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just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replace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scalar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with a matrix..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Obraz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475733" y="1621511"/>
            <a:ext cx="479958" cy="404756"/>
          </a:xfrm>
          <a:prstGeom prst="rect">
            <a:avLst/>
          </a:prstGeom>
          <a:noFill/>
          <a:ln/>
          <a:effectLst/>
        </p:spPr>
      </p:pic>
      <p:cxnSp>
        <p:nvCxnSpPr>
          <p:cNvPr id="7" name="Łącznik prosty 6"/>
          <p:cNvCxnSpPr/>
          <p:nvPr/>
        </p:nvCxnSpPr>
        <p:spPr>
          <a:xfrm>
            <a:off x="2218882" y="1807298"/>
            <a:ext cx="55736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boldsymbol{\theta}}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57" t="-29230" r="-21380" b="-34353"/>
          <a:stretch/>
        </p:blipFill>
        <p:spPr>
          <a:xfrm>
            <a:off x="2916000" y="1476000"/>
            <a:ext cx="684000" cy="68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9" name="Łącznik prosty 8"/>
          <p:cNvCxnSpPr/>
          <p:nvPr/>
        </p:nvCxnSpPr>
        <p:spPr>
          <a:xfrm>
            <a:off x="3798074" y="1807297"/>
            <a:ext cx="65025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{\boldsymbol{\theta}}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36" y="1702132"/>
            <a:ext cx="437238" cy="311868"/>
          </a:xfrm>
          <a:prstGeom prst="rect">
            <a:avLst/>
          </a:prstGeom>
          <a:noFill/>
          <a:ln/>
          <a:effectLst/>
        </p:spPr>
      </p:pic>
      <p:sp>
        <p:nvSpPr>
          <p:cNvPr id="11" name="Elipsa 10"/>
          <p:cNvSpPr/>
          <p:nvPr/>
        </p:nvSpPr>
        <p:spPr>
          <a:xfrm>
            <a:off x="2033094" y="1714399"/>
            <a:ext cx="185788" cy="18578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4355430" y="1714403"/>
            <a:ext cx="185788" cy="18578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a 9"/>
          <p:cNvGrpSpPr/>
          <p:nvPr/>
        </p:nvGrpSpPr>
        <p:grpSpPr>
          <a:xfrm>
            <a:off x="4572000" y="2298494"/>
            <a:ext cx="3384922" cy="700290"/>
            <a:chOff x="4572000" y="2298494"/>
            <a:chExt cx="3384922" cy="700290"/>
          </a:xfrm>
        </p:grpSpPr>
        <p:sp>
          <p:nvSpPr>
            <p:cNvPr id="25" name="Prostokąt 24"/>
            <p:cNvSpPr/>
            <p:nvPr/>
          </p:nvSpPr>
          <p:spPr>
            <a:xfrm>
              <a:off x="4572000" y="2298494"/>
              <a:ext cx="3384922" cy="70029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30" name="Obraz 29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t{Cov}(\tilde{\boldsymbol{\theta}}) \geq  {F_Q}^{-1} $$&#10;\end{document}&#10;" title="IguanaTex Bitmap Display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191" y="2417417"/>
              <a:ext cx="2631399" cy="48658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" name="Obraz 4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{\left[F_Q\right]}_{ij}=\frac{1}{2}\text{tr}(\rho_{\boldsymbol{\theta}} \lbrace L_i,L_j \rbrace)$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86" y="3051718"/>
            <a:ext cx="3354856" cy="651744"/>
          </a:xfrm>
          <a:prstGeom prst="rect">
            <a:avLst/>
          </a:prstGeom>
          <a:noFill/>
          <a:ln/>
          <a:effectLst/>
        </p:spPr>
      </p:pic>
      <p:pic>
        <p:nvPicPr>
          <p:cNvPr id="8" name="Obraz 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\frac{1}{2}(L_{i} \rho_{\boldsymbol{\theta}} + \rho_{\boldsymbol{\theta}} L_{i})= \frac{\partial \rho_{\boldsymbol{\theta}}}{\partial \theta_i}&#10;$$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061" y="3879640"/>
            <a:ext cx="2321698" cy="530821"/>
          </a:xfrm>
          <a:prstGeom prst="rect">
            <a:avLst/>
          </a:prstGeom>
          <a:noFill/>
          <a:ln/>
          <a:effectLst/>
        </p:spPr>
      </p:pic>
      <p:sp>
        <p:nvSpPr>
          <p:cNvPr id="23" name="pole tekstowe 22"/>
          <p:cNvSpPr txBox="1"/>
          <p:nvPr/>
        </p:nvSpPr>
        <p:spPr>
          <a:xfrm>
            <a:off x="3776266" y="3145830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QFI matrix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aśnienie owalne 32"/>
          <p:cNvSpPr/>
          <p:nvPr/>
        </p:nvSpPr>
        <p:spPr>
          <a:xfrm>
            <a:off x="4386642" y="4593980"/>
            <a:ext cx="4300157" cy="1380956"/>
          </a:xfrm>
          <a:prstGeom prst="wedgeEllipseCallout">
            <a:avLst>
              <a:gd name="adj1" fmla="val -60140"/>
              <a:gd name="adj2" fmla="val 32402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But </a:t>
            </a:r>
            <a:r>
              <a:rPr lang="pl-PL" dirty="0" err="1" smtClean="0">
                <a:solidFill>
                  <a:schemeClr val="tx1"/>
                </a:solidFill>
              </a:rPr>
              <a:t>what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about</a:t>
            </a:r>
            <a:r>
              <a:rPr lang="pl-PL" dirty="0" smtClean="0">
                <a:solidFill>
                  <a:schemeClr val="tx1"/>
                </a:solidFill>
              </a:rPr>
              <a:t> the </a:t>
            </a:r>
            <a:r>
              <a:rPr lang="pl-PL" dirty="0" err="1" smtClean="0">
                <a:solidFill>
                  <a:schemeClr val="tx1"/>
                </a:solidFill>
              </a:rPr>
              <a:t>optimal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measurements</a:t>
            </a:r>
            <a:r>
              <a:rPr lang="pl-PL" dirty="0" smtClean="0">
                <a:solidFill>
                  <a:schemeClr val="tx1"/>
                </a:solidFill>
              </a:rPr>
              <a:t>? </a:t>
            </a:r>
            <a:r>
              <a:rPr lang="pl-PL" dirty="0" err="1" smtClean="0">
                <a:solidFill>
                  <a:schemeClr val="tx1"/>
                </a:solidFill>
              </a:rPr>
              <a:t>What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if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they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are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incompatible</a:t>
            </a:r>
            <a:r>
              <a:rPr lang="pl-PL" dirty="0" smtClean="0">
                <a:solidFill>
                  <a:schemeClr val="tx1"/>
                </a:solidFill>
              </a:rPr>
              <a:t>…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" name="Obraz 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boldsymbol{\theta} = (\theta_1,\dots,\theta_p)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40" y="1613302"/>
            <a:ext cx="2126557" cy="33513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518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522201" y="2558560"/>
            <a:ext cx="1313495" cy="129614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5898" r="16323"/>
          <a:stretch/>
        </p:blipFill>
        <p:spPr>
          <a:xfrm>
            <a:off x="5620323" y="2049367"/>
            <a:ext cx="1152128" cy="1198259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81921"/>
            <a:ext cx="8229600" cy="1143000"/>
          </a:xfrm>
        </p:spPr>
        <p:txBody>
          <a:bodyPr/>
          <a:lstStyle/>
          <a:p>
            <a:r>
              <a:rPr lang="pl-PL" dirty="0" err="1" smtClean="0"/>
              <a:t>Holevo’s</a:t>
            </a:r>
            <a:r>
              <a:rPr lang="pl-PL" dirty="0" smtClean="0"/>
              <a:t> </a:t>
            </a:r>
            <a:r>
              <a:rPr lang="pl-PL" dirty="0" err="1" smtClean="0"/>
              <a:t>help</a:t>
            </a:r>
            <a:endParaRPr lang="pl-PL" dirty="0"/>
          </a:p>
        </p:txBody>
      </p:sp>
      <p:sp>
        <p:nvSpPr>
          <p:cNvPr id="4" name="Objaśnienie owalne 3"/>
          <p:cNvSpPr/>
          <p:nvPr/>
        </p:nvSpPr>
        <p:spPr>
          <a:xfrm>
            <a:off x="179512" y="1124744"/>
            <a:ext cx="5040559" cy="144016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They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are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so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picky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about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this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measurement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incompatibility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Maybe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help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Objaśnienie owalne 4"/>
          <p:cNvSpPr/>
          <p:nvPr/>
        </p:nvSpPr>
        <p:spPr>
          <a:xfrm>
            <a:off x="5469536" y="876148"/>
            <a:ext cx="3744416" cy="1224136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Sure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, we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make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your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bound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tighter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!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here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go…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Obraz 1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{Tr}[C \t{Cov}(\tilde{\boldsymbol{\theta}})] \geq \text{tr}[C F_Q^{-1}]  $$&#10; 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157" y="3735671"/>
            <a:ext cx="3275258" cy="402786"/>
          </a:xfrm>
          <a:prstGeom prst="rect">
            <a:avLst/>
          </a:prstGeom>
          <a:noFill/>
          <a:ln/>
          <a:effectLst/>
        </p:spPr>
      </p:pic>
      <p:pic>
        <p:nvPicPr>
          <p:cNvPr id="20" name="Obraz 19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V_{ij} = \t{tr}(X_i X_j \rho_{\boldsymbol{\theta}}) $$&#10; 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79653"/>
            <a:ext cx="1674262" cy="236178"/>
          </a:xfrm>
          <a:prstGeom prst="rect">
            <a:avLst/>
          </a:prstGeom>
          <a:noFill/>
          <a:ln/>
          <a:effectLst/>
        </p:spPr>
      </p:pic>
      <p:pic>
        <p:nvPicPr>
          <p:cNvPr id="21" name="Obraz 2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1}{2}\t{tr}(\{X_i,L_j\}&#10; \rho_{\boldsymbol{\theta}}) = \delta_{ij} $$&#10; 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84" y="4439586"/>
            <a:ext cx="2133198" cy="467028"/>
          </a:xfrm>
          <a:prstGeom prst="rect">
            <a:avLst/>
          </a:prstGeom>
          <a:noFill/>
          <a:ln/>
          <a:effectLst/>
        </p:spPr>
      </p:pic>
      <p:pic>
        <p:nvPicPr>
          <p:cNvPr id="12" name="Obraz 1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 =&#10; \min_{\{X_i\}}\t{tr}(C \cdot \t{Re} V)&#10; $$&#10; 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48118"/>
            <a:ext cx="2547146" cy="498606"/>
          </a:xfrm>
          <a:prstGeom prst="rect">
            <a:avLst/>
          </a:prstGeom>
          <a:noFill/>
          <a:ln/>
          <a:effectLst/>
        </p:spPr>
      </p:pic>
      <p:sp>
        <p:nvSpPr>
          <p:cNvPr id="14" name="pole tekstowe 13"/>
          <p:cNvSpPr txBox="1"/>
          <p:nvPr/>
        </p:nvSpPr>
        <p:spPr>
          <a:xfrm>
            <a:off x="2333691" y="433190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latin typeface="+mj-lt"/>
                <a:cs typeface="Times New Roman" panose="02020603050405020304" pitchFamily="18" charset="0"/>
              </a:rPr>
              <a:t>cost</a:t>
            </a:r>
            <a:r>
              <a:rPr lang="pl-PL" dirty="0" smtClean="0">
                <a:latin typeface="+mj-lt"/>
                <a:cs typeface="Times New Roman" panose="02020603050405020304" pitchFamily="18" charset="0"/>
              </a:rPr>
              <a:t> matrix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6" name="Łącznik prosty ze strzałką 15"/>
          <p:cNvCxnSpPr/>
          <p:nvPr/>
        </p:nvCxnSpPr>
        <p:spPr>
          <a:xfrm flipV="1">
            <a:off x="2981763" y="4183097"/>
            <a:ext cx="0" cy="256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ext{Tr}[C \t{Cov}(\boldsymbol{\tilde{\theta}})]  \geq&#10; \min_{\{X_i\}}\t{tr}(C \cdot \t{Re} V) + \|  \sqrt{C} \cdot \t{Im}V \sqrt{C} \|_1 &#10; $$&#10; 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151655"/>
            <a:ext cx="7117768" cy="561762"/>
          </a:xfrm>
          <a:prstGeom prst="rect">
            <a:avLst/>
          </a:prstGeom>
          <a:noFill/>
          <a:ln/>
          <a:effectLst/>
        </p:spPr>
      </p:pic>
      <p:sp>
        <p:nvSpPr>
          <p:cNvPr id="7" name="Elipsa 6"/>
          <p:cNvSpPr/>
          <p:nvPr/>
        </p:nvSpPr>
        <p:spPr>
          <a:xfrm>
            <a:off x="6516216" y="4980063"/>
            <a:ext cx="2520280" cy="8608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321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522201" y="2558560"/>
            <a:ext cx="1313495" cy="129614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73" y="5245210"/>
            <a:ext cx="1296580" cy="147405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5898" r="16323"/>
          <a:stretch/>
        </p:blipFill>
        <p:spPr>
          <a:xfrm>
            <a:off x="5620323" y="2049367"/>
            <a:ext cx="1152128" cy="1198259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81921"/>
            <a:ext cx="8229600" cy="1143000"/>
          </a:xfrm>
        </p:spPr>
        <p:txBody>
          <a:bodyPr/>
          <a:lstStyle/>
          <a:p>
            <a:r>
              <a:rPr lang="pl-PL" dirty="0" err="1" smtClean="0"/>
              <a:t>Holevo</a:t>
            </a:r>
            <a:r>
              <a:rPr lang="pl-PL" dirty="0"/>
              <a:t> </a:t>
            </a:r>
            <a:r>
              <a:rPr lang="pl-PL" dirty="0" err="1" smtClean="0"/>
              <a:t>Cramer-Rao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endParaRPr lang="pl-PL" dirty="0"/>
          </a:p>
        </p:txBody>
      </p:sp>
      <p:sp>
        <p:nvSpPr>
          <p:cNvPr id="18" name="Objaśnienie owalne 17"/>
          <p:cNvSpPr/>
          <p:nvPr/>
        </p:nvSpPr>
        <p:spPr>
          <a:xfrm>
            <a:off x="838924" y="1750422"/>
            <a:ext cx="4378222" cy="1264425"/>
          </a:xfrm>
          <a:prstGeom prst="wedgeEllipseCallout">
            <a:avLst>
              <a:gd name="adj1" fmla="val -36022"/>
              <a:gd name="adj2" fmla="val 6323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Wow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! But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how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compute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efficiently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? And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how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much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tighter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be?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Objaśnienie owalne 18"/>
          <p:cNvSpPr/>
          <p:nvPr/>
        </p:nvSpPr>
        <p:spPr>
          <a:xfrm>
            <a:off x="5868144" y="3342201"/>
            <a:ext cx="3275856" cy="1224136"/>
          </a:xfrm>
          <a:prstGeom prst="wedgeEllipseCallout">
            <a:avLst>
              <a:gd name="adj1" fmla="val -42787"/>
              <a:gd name="adj2" fmla="val -8840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What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? I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never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thought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about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Objaśnienie owalne 14"/>
          <p:cNvSpPr/>
          <p:nvPr/>
        </p:nvSpPr>
        <p:spPr>
          <a:xfrm>
            <a:off x="426513" y="3846350"/>
            <a:ext cx="5040560" cy="1597327"/>
          </a:xfrm>
          <a:prstGeom prst="wedgeEllipseCallout">
            <a:avLst>
              <a:gd name="adj1" fmla="val -20650"/>
              <a:gd name="adj2" fmla="val 56718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Excuse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, me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professors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I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think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be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computed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an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SDP, and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at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most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two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times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tighter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than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the CR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bound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572000" y="5245210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Tight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bound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for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pure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state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models</a:t>
            </a:r>
            <a:endParaRPr lang="pl-PL" dirty="0">
              <a:solidFill>
                <a:prstClr val="black"/>
              </a:solidFill>
              <a:latin typeface="+mj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For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mixed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states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,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asymptotically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tight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for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multiple</a:t>
            </a:r>
            <a:r>
              <a:rPr lang="pl-PL" dirty="0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+mj-lt"/>
                <a:cs typeface="Times" panose="02020603050405020304" pitchFamily="18" charset="0"/>
              </a:rPr>
              <a:t>copies</a:t>
            </a:r>
            <a:endParaRPr lang="en-US" dirty="0">
              <a:solidFill>
                <a:prstClr val="black"/>
              </a:solidFill>
              <a:latin typeface="+mj-lt"/>
              <a:cs typeface="Times" panose="02020603050405020304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860032" y="6108749"/>
            <a:ext cx="4579998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F. Albarelli, J. </a:t>
            </a:r>
            <a:r>
              <a:rPr lang="pl-PL" sz="14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Friel</a:t>
            </a:r>
            <a:r>
              <a:rPr lang="pl-PL" sz="14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A. </a:t>
            </a:r>
            <a:r>
              <a:rPr lang="pl-PL" sz="14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Datta</a:t>
            </a:r>
            <a:r>
              <a:rPr lang="pl-PL" sz="14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PRL 123, 200503 (2019)</a:t>
            </a:r>
          </a:p>
          <a:p>
            <a:r>
              <a:rPr lang="pl-PL" sz="14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M. </a:t>
            </a:r>
            <a:r>
              <a:rPr lang="pl-PL" sz="14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Tsang</a:t>
            </a:r>
            <a:r>
              <a:rPr lang="pl-PL" sz="14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F. Albarelli, A </a:t>
            </a:r>
            <a:r>
              <a:rPr lang="pl-PL" sz="14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Datta</a:t>
            </a:r>
            <a:r>
              <a:rPr lang="pl-PL" sz="14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PRX 10, 031023 (2020)</a:t>
            </a:r>
          </a:p>
          <a:p>
            <a:r>
              <a:rPr lang="pl-PL" sz="14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A. </a:t>
            </a:r>
            <a:r>
              <a:rPr lang="pl-PL" sz="14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Carollo</a:t>
            </a:r>
            <a:r>
              <a:rPr lang="pl-PL" sz="14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et.al </a:t>
            </a:r>
            <a:r>
              <a:rPr lang="pl-PL" sz="14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J. Stat. Mech. 094010 (2019)</a:t>
            </a:r>
            <a:endParaRPr lang="en-US" sz="14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3" name="Obraz 2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ext{Tr}[C \t{Cov}(\boldsymbol{\tilde{\theta}})]  \geq&#10; \min_{\{X_i\}}\t{tr}(C \cdot \t{Re} V) + \|  \sqrt{C} \cdot \t{Im}V \sqrt{C} \|_1 &#10; $$&#10; 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5590"/>
            <a:ext cx="7117768" cy="561762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15643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2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922158" y="2443479"/>
            <a:ext cx="1313495" cy="129614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40" y="3912954"/>
            <a:ext cx="1286320" cy="1379409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Bayes </a:t>
            </a:r>
            <a:r>
              <a:rPr lang="pl-PL" dirty="0" err="1" smtClean="0"/>
              <a:t>still</a:t>
            </a:r>
            <a:r>
              <a:rPr lang="pl-PL" dirty="0" smtClean="0"/>
              <a:t> not </a:t>
            </a:r>
            <a:r>
              <a:rPr lang="pl-PL" dirty="0" err="1" smtClean="0"/>
              <a:t>satisfied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" name="Objaśnienie owalne 3"/>
          <p:cNvSpPr/>
          <p:nvPr/>
        </p:nvSpPr>
        <p:spPr>
          <a:xfrm>
            <a:off x="648048" y="1300479"/>
            <a:ext cx="4378222" cy="126442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So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we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use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Holevo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)CR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bound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everything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great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Objaśnienie owalne 4"/>
          <p:cNvSpPr/>
          <p:nvPr/>
        </p:nvSpPr>
        <p:spPr>
          <a:xfrm>
            <a:off x="2987824" y="2565330"/>
            <a:ext cx="6297433" cy="158375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Ok, but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if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we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really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want to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reach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the Heisenberg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scaling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in a single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shot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, we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will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have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the same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problems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as in the single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parameter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case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66262"/>
            <a:ext cx="8229600" cy="1143000"/>
          </a:xfrm>
        </p:spPr>
        <p:txBody>
          <a:bodyPr/>
          <a:lstStyle/>
          <a:p>
            <a:r>
              <a:rPr lang="pl-PL" dirty="0" err="1" smtClean="0"/>
              <a:t>Multiple-arm</a:t>
            </a:r>
            <a:r>
              <a:rPr lang="pl-PL" dirty="0" smtClean="0"/>
              <a:t> interferometry</a:t>
            </a:r>
            <a:endParaRPr lang="pl-PL" dirty="0"/>
          </a:p>
        </p:txBody>
      </p:sp>
      <p:pic>
        <p:nvPicPr>
          <p:cNvPr id="17" name="Obraz 1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\tilde{\boldsymbol{\varphi}} =\sqrt{\sum_{i=1}^p \Delta^2 \tilde{\varphi}_i} \geq \ ? 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27" y="4869160"/>
            <a:ext cx="3113394" cy="1190504"/>
          </a:xfrm>
          <a:prstGeom prst="rect">
            <a:avLst/>
          </a:prstGeom>
          <a:noFill/>
          <a:ln/>
          <a:effectLst/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136" y="1196752"/>
            <a:ext cx="3600400" cy="292538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3011"/>
            <a:ext cx="1286320" cy="13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a 12"/>
          <p:cNvSpPr/>
          <p:nvPr/>
        </p:nvSpPr>
        <p:spPr>
          <a:xfrm>
            <a:off x="6372200" y="4437112"/>
            <a:ext cx="792088" cy="576064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662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Estimating</a:t>
            </a:r>
            <a:r>
              <a:rPr lang="pl-PL" dirty="0" smtClean="0"/>
              <a:t>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separately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052736"/>
            <a:ext cx="3168352" cy="3034043"/>
          </a:xfrm>
          <a:prstGeom prst="rect">
            <a:avLst/>
          </a:prstGeom>
        </p:spPr>
      </p:pic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= \sqrt{\sum_{i=1}^p \Delta^2 \tilde{\varphi}_i} \geq  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06" y="4376469"/>
            <a:ext cx="2847132" cy="1191684"/>
          </a:xfrm>
          <a:prstGeom prst="rect">
            <a:avLst/>
          </a:prstGeom>
          <a:noFill/>
          <a:ln/>
          <a:effectLst/>
        </p:spPr>
      </p:pic>
      <p:pic>
        <p:nvPicPr>
          <p:cNvPr id="10" name="Obraz 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sqrt{p} \times \frac{\pi}{\frac{n}{p}}  = \frac{\pi p^{3/2}}{n}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54" y="4520946"/>
            <a:ext cx="2362164" cy="904614"/>
          </a:xfrm>
          <a:prstGeom prst="rect">
            <a:avLst/>
          </a:prstGeom>
          <a:noFill/>
          <a:ln/>
          <a:effectLst/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3011"/>
            <a:ext cx="1286320" cy="1379409"/>
          </a:xfrm>
          <a:prstGeom prst="rect">
            <a:avLst/>
          </a:prstGeom>
        </p:spPr>
      </p:pic>
      <p:sp>
        <p:nvSpPr>
          <p:cNvPr id="9" name="Objaśnienie owalne 8"/>
          <p:cNvSpPr/>
          <p:nvPr/>
        </p:nvSpPr>
        <p:spPr>
          <a:xfrm>
            <a:off x="755576" y="2822354"/>
            <a:ext cx="2088232" cy="1264425"/>
          </a:xfrm>
          <a:prstGeom prst="wedgeEllipseCallout">
            <a:avLst>
              <a:gd name="adj1" fmla="val -36167"/>
              <a:gd name="adj2" fmla="val -9747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If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we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divide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resources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we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get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66262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Optimal</a:t>
            </a:r>
            <a:r>
              <a:rPr lang="pl-PL" dirty="0" smtClean="0"/>
              <a:t> joint-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136" y="1196752"/>
            <a:ext cx="3600400" cy="2925386"/>
          </a:xfrm>
          <a:prstGeom prst="rect">
            <a:avLst/>
          </a:prstGeom>
        </p:spPr>
      </p:pic>
      <p:grpSp>
        <p:nvGrpSpPr>
          <p:cNvPr id="16" name="Grupa 15"/>
          <p:cNvGrpSpPr/>
          <p:nvPr/>
        </p:nvGrpSpPr>
        <p:grpSpPr>
          <a:xfrm>
            <a:off x="3203848" y="4365104"/>
            <a:ext cx="5925187" cy="2396009"/>
            <a:chOff x="3207970" y="4348814"/>
            <a:chExt cx="5925187" cy="2396009"/>
          </a:xfrm>
        </p:grpSpPr>
        <p:sp>
          <p:nvSpPr>
            <p:cNvPr id="11" name="Elipsa 10"/>
            <p:cNvSpPr/>
            <p:nvPr/>
          </p:nvSpPr>
          <p:spPr>
            <a:xfrm>
              <a:off x="4809433" y="4348814"/>
              <a:ext cx="792088" cy="576064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\frac{c \ p^{3/2}}{n}  $$&#10;\end{document}&#10;" title="IguanaTex Bitmap Displa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750" y="4576564"/>
              <a:ext cx="1793140" cy="7486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" name="Obraz 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c \approx 1.89 $$&#10;\end{document}&#10;" title="IguanaTex Bitmap Display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957" y="4898264"/>
              <a:ext cx="1125466" cy="22775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4" name="Prostokąt 13"/>
            <p:cNvSpPr/>
            <p:nvPr/>
          </p:nvSpPr>
          <p:spPr>
            <a:xfrm>
              <a:off x="3207970" y="6437046"/>
              <a:ext cx="592518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200" dirty="0"/>
                <a:t>W. </a:t>
              </a:r>
              <a:r>
                <a:rPr lang="pl-PL" sz="1400" dirty="0" err="1">
                  <a:latin typeface="Times" panose="02020603050405020304" pitchFamily="18" charset="0"/>
                  <a:cs typeface="Times" panose="02020603050405020304" pitchFamily="18" charset="0"/>
                </a:rPr>
                <a:t>Gorecki</a:t>
              </a:r>
              <a:r>
                <a:rPr lang="pl-PL" sz="1200" dirty="0"/>
                <a:t>, R. </a:t>
              </a:r>
              <a:r>
                <a:rPr lang="pl-PL" sz="1200" dirty="0" err="1"/>
                <a:t>Demkowicz-Dobrzanski</a:t>
              </a:r>
              <a:r>
                <a:rPr lang="pl-PL" sz="1200" dirty="0"/>
                <a:t>, </a:t>
              </a:r>
              <a:r>
                <a:rPr lang="pl-PL" sz="1200" dirty="0" err="1"/>
                <a:t>Phys</a:t>
              </a:r>
              <a:r>
                <a:rPr lang="pl-PL" sz="1200" dirty="0"/>
                <a:t>. </a:t>
              </a:r>
              <a:r>
                <a:rPr lang="pl-PL" sz="1200" dirty="0" err="1"/>
                <a:t>Rev</a:t>
              </a:r>
              <a:r>
                <a:rPr lang="pl-PL" sz="1200" dirty="0"/>
                <a:t>. </a:t>
              </a:r>
              <a:r>
                <a:rPr lang="pl-PL" sz="1200" dirty="0" err="1"/>
                <a:t>Lett</a:t>
              </a:r>
              <a:r>
                <a:rPr lang="pl-PL" sz="1200" dirty="0"/>
                <a:t>. 128, 040504 (2022)</a:t>
              </a: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3011"/>
            <a:ext cx="1286320" cy="1379409"/>
          </a:xfrm>
          <a:prstGeom prst="rect">
            <a:avLst/>
          </a:prstGeom>
        </p:spPr>
      </p:pic>
      <p:sp>
        <p:nvSpPr>
          <p:cNvPr id="13" name="Objaśnienie owalne 12"/>
          <p:cNvSpPr/>
          <p:nvPr/>
        </p:nvSpPr>
        <p:spPr>
          <a:xfrm>
            <a:off x="0" y="2813118"/>
            <a:ext cx="4139952" cy="1984034"/>
          </a:xfrm>
          <a:prstGeom prst="wedgeEllipseCallout">
            <a:avLst>
              <a:gd name="adj1" fmla="val -24472"/>
              <a:gd name="adj2" fmla="val -6634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If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we do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jointly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we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get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better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prefactor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, but not a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better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scaling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in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terms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of the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number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of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parameters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6584" y="71156"/>
            <a:ext cx="8229600" cy="1143000"/>
          </a:xfrm>
        </p:spPr>
        <p:txBody>
          <a:bodyPr/>
          <a:lstStyle/>
          <a:p>
            <a:r>
              <a:rPr lang="pl-PL" dirty="0" smtClean="0"/>
              <a:t>Heisenberg limit </a:t>
            </a:r>
            <a:r>
              <a:rPr lang="pl-PL" dirty="0" err="1" smtClean="0"/>
              <a:t>explained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45" y="2793843"/>
            <a:ext cx="1881115" cy="441787"/>
          </a:xfrm>
          <a:prstGeom prst="rect">
            <a:avLst/>
          </a:prstGeom>
          <a:noFill/>
          <a:ln/>
          <a:effectLst/>
        </p:spPr>
      </p:pic>
      <p:grpSp>
        <p:nvGrpSpPr>
          <p:cNvPr id="2" name="Grupa 1"/>
          <p:cNvGrpSpPr/>
          <p:nvPr/>
        </p:nvGrpSpPr>
        <p:grpSpPr>
          <a:xfrm>
            <a:off x="219688" y="1002551"/>
            <a:ext cx="6996325" cy="1176320"/>
            <a:chOff x="219688" y="1002551"/>
            <a:chExt cx="6996325" cy="1176320"/>
          </a:xfrm>
        </p:grpSpPr>
        <p:grpSp>
          <p:nvGrpSpPr>
            <p:cNvPr id="23" name="Grupa 22"/>
            <p:cNvGrpSpPr/>
            <p:nvPr/>
          </p:nvGrpSpPr>
          <p:grpSpPr>
            <a:xfrm>
              <a:off x="1475733" y="1435722"/>
              <a:ext cx="3915834" cy="743149"/>
              <a:chOff x="1091489" y="1884968"/>
              <a:chExt cx="4444017" cy="843388"/>
            </a:xfrm>
          </p:grpSpPr>
          <p:pic>
            <p:nvPicPr>
              <p:cNvPr id="4" name="Obraz 3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6" cstate="print"/>
              <a:stretch>
                <a:fillRect/>
              </a:stretch>
            </p:blipFill>
            <p:spPr bwMode="auto">
              <a:xfrm>
                <a:off x="1091489" y="2095817"/>
                <a:ext cx="544697" cy="459351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5" name="Łącznik prosty 4"/>
              <p:cNvCxnSpPr/>
              <p:nvPr/>
            </p:nvCxnSpPr>
            <p:spPr>
              <a:xfrm>
                <a:off x="1934877" y="2306664"/>
                <a:ext cx="63254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Obraz 5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7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2567419" y="1884968"/>
                <a:ext cx="881934" cy="8433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7" name="Łącznik prosty 6"/>
              <p:cNvCxnSpPr/>
              <p:nvPr/>
            </p:nvCxnSpPr>
            <p:spPr>
              <a:xfrm>
                <a:off x="3727077" y="2306663"/>
                <a:ext cx="73796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Obraz 7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8" cstate="print"/>
              <a:stretch>
                <a:fillRect/>
              </a:stretch>
            </p:blipFill>
            <p:spPr bwMode="auto">
              <a:xfrm>
                <a:off x="4781312" y="2095817"/>
                <a:ext cx="754194" cy="46006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9" name="Elipsa 8"/>
              <p:cNvSpPr/>
              <p:nvPr/>
            </p:nvSpPr>
            <p:spPr>
              <a:xfrm>
                <a:off x="1724029" y="2201234"/>
                <a:ext cx="210848" cy="2108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Elipsa 9"/>
              <p:cNvSpPr/>
              <p:nvPr/>
            </p:nvSpPr>
            <p:spPr>
              <a:xfrm>
                <a:off x="4359611" y="2201239"/>
                <a:ext cx="210848" cy="2108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pole tekstowe 11"/>
            <p:cNvSpPr txBox="1"/>
            <p:nvPr/>
          </p:nvSpPr>
          <p:spPr>
            <a:xfrm>
              <a:off x="219688" y="1002551"/>
              <a:ext cx="5642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Try to estimate a unitary shift </a:t>
              </a:r>
              <a:r>
                <a:rPr lang="en-US" i="1" dirty="0" smtClean="0">
                  <a:sym typeface="Symbol" panose="05050102010706020507" pitchFamily="18" charset="2"/>
                </a:rPr>
                <a:t></a:t>
              </a:r>
              <a:r>
                <a:rPr lang="pl-PL" i="1" dirty="0" smtClean="0">
                  <a:sym typeface="Symbol" panose="05050102010706020507" pitchFamily="18" charset="2"/>
                </a:rPr>
                <a:t> </a:t>
              </a:r>
              <a:r>
                <a:rPr lang="en-US" dirty="0" smtClean="0"/>
                <a:t>generated by</a:t>
              </a:r>
              <a:r>
                <a:rPr lang="pl-PL" dirty="0" smtClean="0"/>
                <a:t> </a:t>
              </a:r>
              <a:r>
                <a:rPr lang="pl-PL" i="1" dirty="0" smtClean="0">
                  <a:sym typeface="Symbol" panose="05050102010706020507" pitchFamily="18" charset="2"/>
                </a:rPr>
                <a:t></a:t>
              </a:r>
              <a:endParaRPr lang="en-US" dirty="0"/>
            </a:p>
          </p:txBody>
        </p:sp>
        <p:pic>
          <p:nvPicPr>
            <p:cNvPr id="14" name="Obraz 1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U_\varphi = e^{ i \varphi \hat{\Lambda}} &#10;$$&#10;\end{document}&#10;" title="IguanaTex Bitmap Display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4425" y="1605300"/>
              <a:ext cx="1301588" cy="443669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5" name="Obraz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08" y="2821287"/>
            <a:ext cx="2391905" cy="398953"/>
          </a:xfrm>
          <a:prstGeom prst="rect">
            <a:avLst/>
          </a:prstGeom>
          <a:noFill/>
          <a:ln/>
          <a:effectLst/>
        </p:spPr>
      </p:pic>
      <p:sp>
        <p:nvSpPr>
          <p:cNvPr id="16" name="Prostokąt 15"/>
          <p:cNvSpPr/>
          <p:nvPr/>
        </p:nvSpPr>
        <p:spPr>
          <a:xfrm>
            <a:off x="406871" y="2342345"/>
            <a:ext cx="8700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We </a:t>
            </a:r>
            <a:r>
              <a:rPr lang="pl-PL" dirty="0" err="1" smtClean="0"/>
              <a:t>extract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r>
              <a:rPr lang="pl-PL" dirty="0" smtClean="0"/>
              <a:t> by </a:t>
            </a:r>
            <a:r>
              <a:rPr lang="pl-PL" dirty="0" err="1" smtClean="0"/>
              <a:t>measuring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observable</a:t>
            </a:r>
            <a:r>
              <a:rPr lang="pl-PL" dirty="0" smtClean="0"/>
              <a:t> A</a:t>
            </a:r>
            <a:endParaRPr lang="en-GB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61289" y="1241571"/>
            <a:ext cx="1209807" cy="1164636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12" y="3790024"/>
            <a:ext cx="1693916" cy="577071"/>
          </a:xfrm>
          <a:prstGeom prst="rect">
            <a:avLst/>
          </a:prstGeom>
          <a:noFill/>
          <a:ln/>
          <a:effectLst/>
        </p:spPr>
      </p:pic>
      <p:grpSp>
        <p:nvGrpSpPr>
          <p:cNvPr id="19" name="Grupa 18"/>
          <p:cNvGrpSpPr/>
          <p:nvPr/>
        </p:nvGrpSpPr>
        <p:grpSpPr>
          <a:xfrm>
            <a:off x="373589" y="3361227"/>
            <a:ext cx="8703755" cy="371032"/>
            <a:chOff x="225355" y="3111203"/>
            <a:chExt cx="8703755" cy="371032"/>
          </a:xfrm>
        </p:grpSpPr>
        <p:sp>
          <p:nvSpPr>
            <p:cNvPr id="20" name="Prostokąt 19"/>
            <p:cNvSpPr/>
            <p:nvPr/>
          </p:nvSpPr>
          <p:spPr>
            <a:xfrm>
              <a:off x="225355" y="3112903"/>
              <a:ext cx="8700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Linear</a:t>
              </a:r>
              <a:r>
                <a:rPr lang="pl-PL" dirty="0" smtClean="0"/>
                <a:t> </a:t>
              </a:r>
              <a:r>
                <a:rPr lang="en-GB" dirty="0" smtClean="0"/>
                <a:t>error</a:t>
              </a:r>
              <a:r>
                <a:rPr lang="pl-PL" dirty="0" smtClean="0"/>
                <a:t> </a:t>
              </a:r>
              <a:r>
                <a:rPr lang="en-GB" dirty="0" smtClean="0"/>
                <a:t>propagation formula for estimating </a:t>
              </a:r>
              <a:endParaRPr lang="en-GB" dirty="0"/>
            </a:p>
          </p:txBody>
        </p:sp>
        <p:pic>
          <p:nvPicPr>
            <p:cNvPr id="21" name="Obraz 2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294" y="3218790"/>
              <a:ext cx="172522" cy="20939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3" name="Prostokąt 32"/>
            <p:cNvSpPr/>
            <p:nvPr/>
          </p:nvSpPr>
          <p:spPr>
            <a:xfrm>
              <a:off x="228442" y="3111203"/>
              <a:ext cx="8700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Linear</a:t>
              </a:r>
              <a:r>
                <a:rPr lang="pl-PL" dirty="0" smtClean="0"/>
                <a:t> </a:t>
              </a:r>
              <a:r>
                <a:rPr lang="en-GB" dirty="0" smtClean="0"/>
                <a:t>error</a:t>
              </a:r>
              <a:r>
                <a:rPr lang="pl-PL" dirty="0" smtClean="0"/>
                <a:t> </a:t>
              </a:r>
              <a:r>
                <a:rPr lang="en-GB" dirty="0" smtClean="0"/>
                <a:t>propagation formula for estimating </a:t>
              </a:r>
              <a:endParaRPr lang="en-GB" dirty="0"/>
            </a:p>
          </p:txBody>
        </p:sp>
      </p:grpSp>
      <p:pic>
        <p:nvPicPr>
          <p:cNvPr id="22" name="Obraz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18" y="3856754"/>
            <a:ext cx="3061800" cy="487008"/>
          </a:xfrm>
          <a:prstGeom prst="rect">
            <a:avLst/>
          </a:prstGeom>
          <a:noFill/>
          <a:ln/>
          <a:effectLst/>
        </p:spPr>
      </p:pic>
      <p:sp>
        <p:nvSpPr>
          <p:cNvPr id="24" name="Prostokąt 23"/>
          <p:cNvSpPr/>
          <p:nvPr/>
        </p:nvSpPr>
        <p:spPr>
          <a:xfrm>
            <a:off x="6161875" y="4524474"/>
            <a:ext cx="1963711" cy="797854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390069" y="4361286"/>
            <a:ext cx="8700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Apply the </a:t>
            </a:r>
            <a:r>
              <a:rPr lang="en-GB" dirty="0" smtClean="0">
                <a:solidFill>
                  <a:srgbClr val="FF0000"/>
                </a:solidFill>
              </a:rPr>
              <a:t>Heisenberg</a:t>
            </a:r>
            <a:r>
              <a:rPr lang="en-GB" dirty="0" smtClean="0"/>
              <a:t> uncertainty relation: </a:t>
            </a:r>
            <a:endParaRPr lang="en-GB" dirty="0"/>
          </a:p>
        </p:txBody>
      </p:sp>
      <p:pic>
        <p:nvPicPr>
          <p:cNvPr id="26" name="Obraz 2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\Delta A \geq  \frac{|\bra{\psi_\varphi}[\hat{A},\hat{\Lambda}]\ket{\psi_{\varphi}}  |}{2\Delta \Lambda} = \frac{\left| \frac{\t{d} A(\varphi)}{\t{d}\varphi} \right|}{2 \Delta \Lambda}&#10;$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75" y="4783538"/>
            <a:ext cx="3885435" cy="569929"/>
          </a:xfrm>
          <a:prstGeom prst="rect">
            <a:avLst/>
          </a:prstGeom>
          <a:noFill/>
          <a:ln/>
          <a:effectLst/>
        </p:spPr>
      </p:pic>
      <p:pic>
        <p:nvPicPr>
          <p:cNvPr id="27" name="Obraz 2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Delta \tilde{\varphi} \geq  \frac{1}{2 \Delta \Lambda}&#10;$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38" y="4582132"/>
            <a:ext cx="1500202" cy="664267"/>
          </a:xfrm>
          <a:prstGeom prst="rect">
            <a:avLst/>
          </a:prstGeom>
          <a:noFill/>
          <a:ln/>
          <a:effectLst/>
        </p:spPr>
      </p:pic>
      <p:cxnSp>
        <p:nvCxnSpPr>
          <p:cNvPr id="29" name="Łącznik prosty ze strzałką 28"/>
          <p:cNvCxnSpPr/>
          <p:nvPr/>
        </p:nvCxnSpPr>
        <p:spPr>
          <a:xfrm flipH="1" flipV="1">
            <a:off x="7711795" y="5322328"/>
            <a:ext cx="288596" cy="301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29"/>
          <p:cNvSpPr/>
          <p:nvPr/>
        </p:nvSpPr>
        <p:spPr>
          <a:xfrm>
            <a:off x="2724205" y="5446120"/>
            <a:ext cx="4005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Estimation uncertainty</a:t>
            </a:r>
            <a:endParaRPr lang="pl-PL" sz="1400" dirty="0" smtClean="0"/>
          </a:p>
          <a:p>
            <a:pPr algn="ctr"/>
            <a:r>
              <a:rPr lang="pl-PL" sz="1400" dirty="0" smtClean="0"/>
              <a:t>(not </a:t>
            </a:r>
            <a:r>
              <a:rPr lang="pl-PL" sz="1400" dirty="0" err="1" smtClean="0"/>
              <a:t>an</a:t>
            </a:r>
            <a:r>
              <a:rPr lang="pl-PL" sz="1400" dirty="0" smtClean="0"/>
              <a:t> RMSD of </a:t>
            </a:r>
            <a:r>
              <a:rPr lang="pl-PL" sz="1400" dirty="0" err="1" smtClean="0"/>
              <a:t>some</a:t>
            </a:r>
            <a:r>
              <a:rPr lang="pl-PL" sz="1400" dirty="0" smtClean="0"/>
              <a:t> operator)</a:t>
            </a:r>
            <a:endParaRPr lang="en-GB" sz="1400" dirty="0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4713018" y="4949782"/>
            <a:ext cx="1690620" cy="533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406871" y="6017010"/>
            <a:ext cx="54575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dirty="0" err="1" smtClean="0"/>
              <a:t>If</a:t>
            </a:r>
            <a:r>
              <a:rPr lang="pl-PL" dirty="0" smtClean="0"/>
              <a:t> the generator </a:t>
            </a:r>
            <a:r>
              <a:rPr lang="pl-PL" dirty="0" err="1" smtClean="0"/>
              <a:t>eigenvalues</a:t>
            </a:r>
            <a:r>
              <a:rPr lang="pl-PL" dirty="0" smtClean="0"/>
              <a:t> in [0, n] </a:t>
            </a:r>
          </a:p>
          <a:p>
            <a:r>
              <a:rPr lang="pl-PL" dirty="0" smtClean="0"/>
              <a:t>(interferometry with </a:t>
            </a:r>
            <a:r>
              <a:rPr lang="pl-PL" dirty="0" err="1" smtClean="0"/>
              <a:t>up</a:t>
            </a:r>
            <a:r>
              <a:rPr lang="pl-PL" dirty="0" smtClean="0"/>
              <a:t> to n </a:t>
            </a:r>
            <a:r>
              <a:rPr lang="pl-PL" dirty="0" err="1" smtClean="0"/>
              <a:t>photons</a:t>
            </a:r>
            <a:r>
              <a:rPr lang="pl-PL" dirty="0" smtClean="0"/>
              <a:t>)</a:t>
            </a:r>
            <a:endParaRPr lang="en-GB" dirty="0"/>
          </a:p>
        </p:txBody>
      </p:sp>
      <p:pic>
        <p:nvPicPr>
          <p:cNvPr id="32" name="Obraz 31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  \tilde{\varphi} \geq \frac{1}{n}$$&#10;\end{document}&#10;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76" t="-8383" r="-5676" b="-8383"/>
          <a:stretch/>
        </p:blipFill>
        <p:spPr>
          <a:xfrm>
            <a:off x="5128427" y="6009403"/>
            <a:ext cx="1065467" cy="67036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39" name="Obraz 3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 = \frac{1}{\sqrt{2}}(\ket{0} + \ket{n})$&#10;\end{document}&#10;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512" y="6337658"/>
            <a:ext cx="1807135" cy="311180"/>
          </a:xfrm>
          <a:prstGeom prst="rect">
            <a:avLst/>
          </a:prstGeom>
          <a:noFill/>
          <a:ln/>
          <a:effectLst/>
        </p:spPr>
      </p:pic>
      <p:sp>
        <p:nvSpPr>
          <p:cNvPr id="36" name="Prostokąt 35"/>
          <p:cNvSpPr/>
          <p:nvPr/>
        </p:nvSpPr>
        <p:spPr>
          <a:xfrm>
            <a:off x="6156595" y="5635936"/>
            <a:ext cx="3677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/>
              <a:t>RMSD of </a:t>
            </a:r>
            <a:r>
              <a:rPr lang="pl-PL" sz="1400" dirty="0"/>
              <a:t>the generator</a:t>
            </a:r>
            <a:endParaRPr lang="en-GB" sz="1400" dirty="0"/>
          </a:p>
        </p:txBody>
      </p:sp>
      <p:sp>
        <p:nvSpPr>
          <p:cNvPr id="38" name="Prostokąt 37"/>
          <p:cNvSpPr/>
          <p:nvPr/>
        </p:nvSpPr>
        <p:spPr>
          <a:xfrm>
            <a:off x="6017577" y="6019642"/>
            <a:ext cx="3677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/>
              <a:t>The „</a:t>
            </a:r>
            <a:r>
              <a:rPr lang="pl-PL" sz="1400" dirty="0" err="1" smtClean="0"/>
              <a:t>optimal</a:t>
            </a:r>
            <a:r>
              <a:rPr lang="pl-PL" sz="1400" dirty="0" smtClean="0"/>
              <a:t>” </a:t>
            </a:r>
            <a:r>
              <a:rPr lang="pl-PL" sz="1400" dirty="0" err="1" smtClean="0"/>
              <a:t>state</a:t>
            </a:r>
            <a:r>
              <a:rPr lang="pl-PL" sz="1400" dirty="0" smtClean="0"/>
              <a:t>…</a:t>
            </a:r>
            <a:endParaRPr lang="en-GB" sz="1400" dirty="0"/>
          </a:p>
        </p:txBody>
      </p:sp>
      <p:sp>
        <p:nvSpPr>
          <p:cNvPr id="40" name="Objaśnienie owalne 39"/>
          <p:cNvSpPr/>
          <p:nvPr/>
        </p:nvSpPr>
        <p:spPr>
          <a:xfrm>
            <a:off x="7348302" y="501365"/>
            <a:ext cx="1517901" cy="712791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Very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simple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1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 animBg="1"/>
      <p:bldP spid="25" grpId="0"/>
      <p:bldP spid="30" grpId="0"/>
      <p:bldP spid="34" grpId="0" animBg="1"/>
      <p:bldP spid="36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a 20"/>
          <p:cNvSpPr/>
          <p:nvPr/>
        </p:nvSpPr>
        <p:spPr>
          <a:xfrm>
            <a:off x="5586406" y="3593122"/>
            <a:ext cx="504056" cy="436573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1794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Quantum Fisher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based</a:t>
            </a:r>
            <a:r>
              <a:rPr lang="pl-PL" dirty="0" smtClean="0"/>
              <a:t> </a:t>
            </a:r>
            <a:r>
              <a:rPr lang="pl-PL" dirty="0" err="1" smtClean="0"/>
              <a:t>analysis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856" y="846253"/>
            <a:ext cx="2077888" cy="168831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1971" y="6468818"/>
            <a:ext cx="885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dirty="0">
                <a:latin typeface="Arial" panose="020B0604020202020204" pitchFamily="34" charset="0"/>
              </a:rPr>
              <a:t>P. C. </a:t>
            </a:r>
            <a:r>
              <a:rPr lang="pl-PL" sz="1200" dirty="0" err="1">
                <a:latin typeface="Arial" panose="020B0604020202020204" pitchFamily="34" charset="0"/>
              </a:rPr>
              <a:t>Humphreys</a:t>
            </a:r>
            <a:r>
              <a:rPr lang="pl-PL" sz="1200" dirty="0">
                <a:latin typeface="Arial" panose="020B0604020202020204" pitchFamily="34" charset="0"/>
              </a:rPr>
              <a:t>, M. Barbieri, A. </a:t>
            </a:r>
            <a:r>
              <a:rPr lang="pl-PL" sz="1200" dirty="0" err="1">
                <a:latin typeface="Arial" panose="020B0604020202020204" pitchFamily="34" charset="0"/>
              </a:rPr>
              <a:t>Datta</a:t>
            </a:r>
            <a:r>
              <a:rPr lang="pl-PL" sz="1200" dirty="0">
                <a:latin typeface="Arial" panose="020B0604020202020204" pitchFamily="34" charset="0"/>
              </a:rPr>
              <a:t>, and I. A. </a:t>
            </a:r>
            <a:r>
              <a:rPr lang="pl-PL" sz="1200" dirty="0" err="1" smtClean="0">
                <a:latin typeface="Arial" panose="020B0604020202020204" pitchFamily="34" charset="0"/>
              </a:rPr>
              <a:t>Walmsley</a:t>
            </a:r>
            <a:r>
              <a:rPr lang="pl-PL" sz="1200" dirty="0" smtClean="0">
                <a:latin typeface="Arial" panose="020B0604020202020204" pitchFamily="34" charset="0"/>
              </a:rPr>
              <a:t>, </a:t>
            </a:r>
            <a:r>
              <a:rPr lang="pl-PL" sz="1200" dirty="0" err="1" smtClean="0">
                <a:latin typeface="Arial" panose="020B0604020202020204" pitchFamily="34" charset="0"/>
              </a:rPr>
              <a:t>Phys</a:t>
            </a:r>
            <a:r>
              <a:rPr lang="pl-PL" sz="1200" dirty="0">
                <a:latin typeface="Arial" panose="020B0604020202020204" pitchFamily="34" charset="0"/>
              </a:rPr>
              <a:t>. </a:t>
            </a:r>
            <a:r>
              <a:rPr lang="pl-PL" sz="1200" dirty="0" err="1">
                <a:latin typeface="Arial" panose="020B0604020202020204" pitchFamily="34" charset="0"/>
              </a:rPr>
              <a:t>Rev</a:t>
            </a:r>
            <a:r>
              <a:rPr lang="pl-PL" sz="1200" dirty="0">
                <a:latin typeface="Arial" panose="020B0604020202020204" pitchFamily="34" charset="0"/>
              </a:rPr>
              <a:t>. </a:t>
            </a:r>
            <a:r>
              <a:rPr lang="pl-PL" sz="1200" dirty="0" err="1">
                <a:latin typeface="Arial" panose="020B0604020202020204" pitchFamily="34" charset="0"/>
              </a:rPr>
              <a:t>Lett</a:t>
            </a:r>
            <a:r>
              <a:rPr lang="pl-PL" sz="1200" dirty="0">
                <a:latin typeface="Arial" panose="020B0604020202020204" pitchFamily="34" charset="0"/>
              </a:rPr>
              <a:t>. 111, 070403 (2013)</a:t>
            </a:r>
            <a:endParaRPr lang="pl-PL" sz="1200" dirty="0"/>
          </a:p>
        </p:txBody>
      </p:sp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22" y="1490441"/>
            <a:ext cx="368146" cy="335554"/>
          </a:xfrm>
          <a:prstGeom prst="rect">
            <a:avLst/>
          </a:prstGeom>
          <a:noFill/>
          <a:ln/>
          <a:effectLst/>
        </p:spPr>
      </p:pic>
      <p:pic>
        <p:nvPicPr>
          <p:cNvPr id="11" name="Obraz 1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 = \alpha \ket{n,0,\dots,0} + &#10;\beta  \left(\ket{0,n,\dots,0} + \dots+ \ket{0,\dots,n, 0}+ \ket{0,\dots,0,n} \right)  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8" y="2770735"/>
            <a:ext cx="8453330" cy="267320"/>
          </a:xfrm>
          <a:prstGeom prst="rect">
            <a:avLst/>
          </a:prstGeom>
          <a:noFill/>
          <a:ln/>
          <a:effectLst/>
        </p:spPr>
      </p:pic>
      <p:sp>
        <p:nvSpPr>
          <p:cNvPr id="12" name="pole tekstowe 11"/>
          <p:cNvSpPr txBox="1"/>
          <p:nvPr/>
        </p:nvSpPr>
        <p:spPr>
          <a:xfrm>
            <a:off x="-725045" y="3223790"/>
            <a:ext cx="697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Multiparameter</a:t>
            </a:r>
            <a:r>
              <a:rPr lang="pl-PL" dirty="0" smtClean="0"/>
              <a:t> quantum </a:t>
            </a:r>
            <a:r>
              <a:rPr lang="pl-PL" dirty="0" err="1" smtClean="0"/>
              <a:t>Cramer-Rao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endParaRPr lang="en-GB" dirty="0"/>
          </a:p>
        </p:txBody>
      </p:sp>
      <p:pic>
        <p:nvPicPr>
          <p:cNvPr id="14" name="Obraz 1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\sqrt{\t{Tr}(\boldsymbol{F}^{-1})} 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78" y="3748899"/>
            <a:ext cx="2472110" cy="597345"/>
          </a:xfrm>
          <a:prstGeom prst="rect">
            <a:avLst/>
          </a:prstGeom>
          <a:noFill/>
          <a:ln/>
          <a:effectLst/>
        </p:spPr>
      </p:pic>
      <p:cxnSp>
        <p:nvCxnSpPr>
          <p:cNvPr id="16" name="Łącznik prosty ze strzałką 15"/>
          <p:cNvCxnSpPr/>
          <p:nvPr/>
        </p:nvCxnSpPr>
        <p:spPr>
          <a:xfrm flipH="1" flipV="1">
            <a:off x="4572000" y="4235321"/>
            <a:ext cx="141847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572982" y="4499846"/>
            <a:ext cx="3430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Quantum Fisher Information matrix</a:t>
            </a:r>
            <a:endParaRPr lang="pl-PL" sz="1200" dirty="0"/>
          </a:p>
        </p:txBody>
      </p:sp>
      <p:pic>
        <p:nvPicPr>
          <p:cNvPr id="20" name="Obraz 1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approx \frac{p}{2n} $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66" y="3727761"/>
            <a:ext cx="724228" cy="603868"/>
          </a:xfrm>
          <a:prstGeom prst="rect">
            <a:avLst/>
          </a:prstGeom>
          <a:noFill/>
          <a:ln/>
          <a:effectLst/>
        </p:spPr>
      </p:pic>
      <p:sp>
        <p:nvSpPr>
          <p:cNvPr id="22" name="pole tekstowe 21"/>
          <p:cNvSpPr txBox="1"/>
          <p:nvPr/>
        </p:nvSpPr>
        <p:spPr>
          <a:xfrm>
            <a:off x="-29710" y="483775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A</a:t>
            </a:r>
            <a:r>
              <a:rPr lang="pl-PL" dirty="0" smtClean="0"/>
              <a:t> </a:t>
            </a:r>
            <a:r>
              <a:rPr lang="pl-PL" dirty="0" err="1" smtClean="0"/>
              <a:t>better</a:t>
            </a:r>
            <a:r>
              <a:rPr lang="pl-PL" dirty="0" smtClean="0"/>
              <a:t> </a:t>
            </a:r>
            <a:r>
              <a:rPr lang="pl-PL" dirty="0" err="1" smtClean="0"/>
              <a:t>scaling</a:t>
            </a:r>
            <a:r>
              <a:rPr lang="pl-PL" dirty="0" smtClean="0"/>
              <a:t> of precision in </a:t>
            </a:r>
            <a:r>
              <a:rPr lang="pl-PL" dirty="0" err="1" smtClean="0"/>
              <a:t>terms</a:t>
            </a:r>
            <a:r>
              <a:rPr lang="pl-PL" dirty="0" smtClean="0"/>
              <a:t> of numer of </a:t>
            </a:r>
            <a:r>
              <a:rPr lang="pl-PL" dirty="0" err="1" smtClean="0"/>
              <a:t>estimated</a:t>
            </a:r>
            <a:r>
              <a:rPr lang="pl-PL" dirty="0" smtClean="0"/>
              <a:t> </a:t>
            </a:r>
            <a:r>
              <a:rPr lang="pl-PL" dirty="0" err="1" smtClean="0"/>
              <a:t>parameters</a:t>
            </a:r>
            <a:r>
              <a:rPr lang="pl-PL" dirty="0" smtClean="0"/>
              <a:t>…</a:t>
            </a:r>
            <a:endParaRPr lang="en-GB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353798" y="5329260"/>
            <a:ext cx="81786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Not </a:t>
            </a:r>
            <a:r>
              <a:rPr lang="pl-PL" dirty="0" err="1" smtClean="0"/>
              <a:t>achievable</a:t>
            </a:r>
            <a:r>
              <a:rPr lang="pl-PL" dirty="0" smtClean="0"/>
              <a:t>, </a:t>
            </a:r>
            <a:r>
              <a:rPr lang="pl-PL" dirty="0" err="1"/>
              <a:t>u</a:t>
            </a:r>
            <a:r>
              <a:rPr lang="pl-PL" dirty="0" err="1" smtClean="0"/>
              <a:t>nless</a:t>
            </a:r>
            <a:r>
              <a:rPr lang="pl-PL" dirty="0" smtClean="0"/>
              <a:t> </a:t>
            </a:r>
            <a:r>
              <a:rPr lang="pl-PL" dirty="0" err="1" smtClean="0"/>
              <a:t>many-repetition</a:t>
            </a:r>
            <a:r>
              <a:rPr lang="pl-PL" dirty="0" smtClean="0"/>
              <a:t> </a:t>
            </a:r>
            <a:r>
              <a:rPr lang="pl-PL" dirty="0" err="1" smtClean="0"/>
              <a:t>scenario</a:t>
            </a:r>
            <a:r>
              <a:rPr lang="pl-PL" dirty="0" smtClean="0"/>
              <a:t> </a:t>
            </a:r>
            <a:r>
              <a:rPr lang="pl-PL" dirty="0" err="1" smtClean="0"/>
              <a:t>considered</a:t>
            </a:r>
            <a:r>
              <a:rPr lang="pl-PL" dirty="0" smtClean="0"/>
              <a:t>!!!</a:t>
            </a:r>
            <a:endParaRPr lang="en-GB" dirty="0"/>
          </a:p>
        </p:txBody>
      </p:sp>
      <p:pic>
        <p:nvPicPr>
          <p:cNvPr id="26" name="Obraz 2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&#10;\frac{1}{\sqrt{k}} \times \frac{p}{2 n} $$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49" y="5795595"/>
            <a:ext cx="1617974" cy="543402"/>
          </a:xfrm>
          <a:prstGeom prst="rect">
            <a:avLst/>
          </a:prstGeom>
          <a:noFill/>
          <a:ln/>
          <a:effectLst/>
        </p:spPr>
      </p:pic>
      <p:pic>
        <p:nvPicPr>
          <p:cNvPr id="24" name="Obraz 2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5590340" y="973671"/>
            <a:ext cx="1313495" cy="1296144"/>
          </a:xfrm>
          <a:prstGeom prst="rect">
            <a:avLst/>
          </a:prstGeom>
        </p:spPr>
      </p:pic>
      <p:sp>
        <p:nvSpPr>
          <p:cNvPr id="19" name="Objaśnienie owalne 18"/>
          <p:cNvSpPr/>
          <p:nvPr/>
        </p:nvSpPr>
        <p:spPr>
          <a:xfrm>
            <a:off x="6695728" y="1214525"/>
            <a:ext cx="2448272" cy="1264425"/>
          </a:xfrm>
          <a:prstGeom prst="wedgeEllipseCallout">
            <a:avLst>
              <a:gd name="adj1" fmla="val -68234"/>
              <a:gd name="adj2" fmla="val -1931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I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thought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the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scaling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was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better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  <p:bldP spid="17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48880"/>
            <a:ext cx="1338182" cy="1288218"/>
          </a:xfrm>
          <a:prstGeom prst="rect">
            <a:avLst/>
          </a:prstGeom>
        </p:spPr>
      </p:pic>
      <p:sp>
        <p:nvSpPr>
          <p:cNvPr id="5" name="Wstęga zakrzywiona w górę 4"/>
          <p:cNvSpPr/>
          <p:nvPr/>
        </p:nvSpPr>
        <p:spPr>
          <a:xfrm>
            <a:off x="755576" y="404664"/>
            <a:ext cx="7668344" cy="1440160"/>
          </a:xfrm>
          <a:prstGeom prst="ellipseRibbon2">
            <a:avLst>
              <a:gd name="adj1" fmla="val 25000"/>
              <a:gd name="adj2" fmla="val 67826"/>
              <a:gd name="adj3" fmla="val 125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 err="1" smtClean="0">
                <a:solidFill>
                  <a:schemeClr val="bg2">
                    <a:lumMod val="25000"/>
                  </a:schemeClr>
                </a:solidFill>
              </a:rPr>
              <a:t>Welcome</a:t>
            </a: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 to the </a:t>
            </a:r>
            <a:r>
              <a:rPr lang="pl-PL" sz="2800" dirty="0" err="1" smtClean="0">
                <a:solidFill>
                  <a:schemeClr val="bg2">
                    <a:lumMod val="25000"/>
                  </a:schemeClr>
                </a:solidFill>
              </a:rPr>
              <a:t>Multiparameter</a:t>
            </a: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 House</a:t>
            </a:r>
            <a:endParaRPr lang="pl-PL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3131840" y="4581128"/>
            <a:ext cx="1313495" cy="12961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346999"/>
            <a:ext cx="1286320" cy="1379409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2175460" y="3007932"/>
            <a:ext cx="6105383" cy="2527764"/>
            <a:chOff x="2175460" y="3007932"/>
            <a:chExt cx="6105383" cy="2527764"/>
          </a:xfrm>
        </p:grpSpPr>
        <p:sp>
          <p:nvSpPr>
            <p:cNvPr id="7" name="Objaśnienie owalne 6"/>
            <p:cNvSpPr/>
            <p:nvPr/>
          </p:nvSpPr>
          <p:spPr>
            <a:xfrm>
              <a:off x="2175460" y="3007932"/>
              <a:ext cx="4378222" cy="1264425"/>
            </a:xfrm>
            <a:prstGeom prst="wedgeEllipseCallout">
              <a:avLst>
                <a:gd name="adj1" fmla="val -61760"/>
                <a:gd name="adj2" fmla="val -32462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err="1" smtClean="0">
                  <a:solidFill>
                    <a:schemeClr val="bg2">
                      <a:lumMod val="25000"/>
                    </a:schemeClr>
                  </a:solidFill>
                </a:rPr>
                <a:t>Everybody</a:t>
              </a:r>
              <a:r>
                <a:rPr lang="pl-PL" dirty="0" smtClean="0">
                  <a:solidFill>
                    <a:schemeClr val="bg2">
                      <a:lumMod val="25000"/>
                    </a:schemeClr>
                  </a:solidFill>
                </a:rPr>
                <a:t> run… the </a:t>
              </a:r>
              <a:r>
                <a:rPr lang="pl-PL" dirty="0" err="1" smtClean="0">
                  <a:solidFill>
                    <a:schemeClr val="bg2">
                      <a:lumMod val="25000"/>
                    </a:schemeClr>
                  </a:solidFill>
                </a:rPr>
                <a:t>Noise</a:t>
              </a:r>
              <a:r>
                <a:rPr lang="pl-PL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pl-PL" dirty="0" err="1" smtClean="0">
                  <a:solidFill>
                    <a:schemeClr val="bg2">
                      <a:lumMod val="25000"/>
                    </a:schemeClr>
                  </a:solidFill>
                </a:rPr>
                <a:t>is</a:t>
              </a:r>
              <a:r>
                <a:rPr lang="pl-PL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pl-PL" dirty="0" err="1" smtClean="0">
                  <a:solidFill>
                    <a:schemeClr val="bg2">
                      <a:lumMod val="25000"/>
                    </a:schemeClr>
                  </a:solidFill>
                </a:rPr>
                <a:t>comming</a:t>
              </a:r>
              <a:r>
                <a:rPr lang="pl-PL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pl-PL" dirty="0" err="1" smtClean="0">
                  <a:solidFill>
                    <a:schemeClr val="bg2">
                      <a:lumMod val="25000"/>
                    </a:schemeClr>
                  </a:solidFill>
                </a:rPr>
                <a:t>again</a:t>
              </a:r>
              <a:r>
                <a:rPr lang="pl-PL" dirty="0" smtClean="0">
                  <a:solidFill>
                    <a:schemeClr val="bg2">
                      <a:lumMod val="25000"/>
                    </a:schemeClr>
                  </a:solidFill>
                </a:rPr>
                <a:t>!</a:t>
              </a:r>
              <a:endParaRPr lang="pl-PL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54" r="20118"/>
            <a:stretch/>
          </p:blipFill>
          <p:spPr>
            <a:xfrm>
              <a:off x="7026671" y="4272357"/>
              <a:ext cx="1254172" cy="1263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603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Multiparameter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r>
              <a:rPr lang="pl-PL" dirty="0" smtClean="0"/>
              <a:t> </a:t>
            </a:r>
            <a:r>
              <a:rPr lang="pl-PL" dirty="0" err="1" smtClean="0"/>
              <a:t>cost</a:t>
            </a:r>
            <a:r>
              <a:rPr lang="pl-PL" dirty="0" smtClean="0"/>
              <a:t> </a:t>
            </a:r>
            <a:r>
              <a:rPr lang="pl-PL" dirty="0" err="1" smtClean="0"/>
              <a:t>scaling</a:t>
            </a:r>
            <a:r>
              <a:rPr lang="pl-PL" dirty="0" smtClean="0"/>
              <a:t> in the </a:t>
            </a:r>
            <a:r>
              <a:rPr lang="pl-PL" dirty="0" err="1" smtClean="0"/>
              <a:t>presence</a:t>
            </a:r>
            <a:r>
              <a:rPr lang="pl-PL" dirty="0" smtClean="0"/>
              <a:t> of </a:t>
            </a:r>
            <a:r>
              <a:rPr lang="pl-PL" dirty="0" err="1" smtClean="0"/>
              <a:t>noise</a:t>
            </a:r>
            <a:endParaRPr lang="pl-PL" dirty="0"/>
          </a:p>
        </p:txBody>
      </p:sp>
      <p:pic>
        <p:nvPicPr>
          <p:cNvPr id="47" name="Obraz 46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in_{\ket{\Psi}, V_i} \Tr(C \t{Cov}\boldsymbol{\tilde{\theta}}) \overset{?}{\propto} \frac{1}{N^2}  $$&#10; 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7" y="4077303"/>
            <a:ext cx="3780768" cy="787636"/>
          </a:xfrm>
          <a:prstGeom prst="rect">
            <a:avLst/>
          </a:prstGeom>
          <a:noFill/>
          <a:ln/>
          <a:effectLst/>
        </p:spPr>
      </p:pic>
      <p:pic>
        <p:nvPicPr>
          <p:cNvPr id="34" name="Obraz 3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H_k = H_k^\perp +H_k^\parallel, \quad H_k^\parallel \in \mathcal{S}= \t{span}\{K_i^{\dagger} K_j, \forall_{i,j} \},&#10;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42" y="5024726"/>
            <a:ext cx="4891661" cy="322673"/>
          </a:xfrm>
          <a:prstGeom prst="rect">
            <a:avLst/>
          </a:prstGeom>
          <a:noFill/>
          <a:ln/>
          <a:effectLst/>
        </p:spPr>
      </p:pic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188566" y="4049330"/>
            <a:ext cx="1313495" cy="1296144"/>
          </a:xfrm>
          <a:prstGeom prst="rect">
            <a:avLst/>
          </a:prstGeom>
        </p:spPr>
      </p:pic>
      <p:grpSp>
        <p:nvGrpSpPr>
          <p:cNvPr id="46" name="Grupa 45"/>
          <p:cNvGrpSpPr/>
          <p:nvPr/>
        </p:nvGrpSpPr>
        <p:grpSpPr>
          <a:xfrm>
            <a:off x="35496" y="1475200"/>
            <a:ext cx="8825238" cy="2541853"/>
            <a:chOff x="35496" y="1475200"/>
            <a:chExt cx="8825238" cy="2541853"/>
          </a:xfrm>
        </p:grpSpPr>
        <p:pic>
          <p:nvPicPr>
            <p:cNvPr id="9" name="Obraz 8" descr="Wycinek ekranu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"/>
            <a:stretch/>
          </p:blipFill>
          <p:spPr>
            <a:xfrm>
              <a:off x="35496" y="1928821"/>
              <a:ext cx="7740000" cy="2088232"/>
            </a:xfrm>
            <a:prstGeom prst="rect">
              <a:avLst/>
            </a:prstGeom>
          </p:spPr>
        </p:pic>
        <p:pic>
          <p:nvPicPr>
            <p:cNvPr id="10" name="Obraz 9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2676411"/>
              <a:ext cx="760342" cy="404598"/>
            </a:xfrm>
            <a:prstGeom prst="rect">
              <a:avLst/>
            </a:prstGeom>
          </p:spPr>
        </p:pic>
        <p:pic>
          <p:nvPicPr>
            <p:cNvPr id="2" name="Obraz 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(\rho) = \sum_i K_{i}^{\boldsymbol{\theta}} &#10;\rho K_{i}^{\boldsymbol{\theta} \dagger}$$&#10; \end{document}&#10;" title="IguanaTex Bitmap Display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3" y="1475642"/>
              <a:ext cx="2256930" cy="54836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7" name="Obraz 26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=\sum_i \tilde{K}_{i}^{\boldsymbol{\theta}} &#10;\rho \tilde{K}_{i}^{\boldsymbol{\theta} \dagger}$$&#10; \end{document}&#10;" title="IguanaTex Bitmap Display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8014" y="1475200"/>
              <a:ext cx="1588128" cy="549251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3" name="Grupa 12"/>
            <p:cNvGrpSpPr/>
            <p:nvPr/>
          </p:nvGrpSpPr>
          <p:grpSpPr>
            <a:xfrm>
              <a:off x="6876256" y="2732141"/>
              <a:ext cx="432048" cy="432048"/>
              <a:chOff x="7720151" y="1337426"/>
              <a:chExt cx="432048" cy="432048"/>
            </a:xfrm>
          </p:grpSpPr>
          <p:sp>
            <p:nvSpPr>
              <p:cNvPr id="14" name="Prostokąt 13"/>
              <p:cNvSpPr/>
              <p:nvPr/>
            </p:nvSpPr>
            <p:spPr>
              <a:xfrm>
                <a:off x="7720151" y="1337426"/>
                <a:ext cx="432048" cy="432048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5" name="Obraz 14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2729" y="1444383"/>
                <a:ext cx="329470" cy="218134"/>
              </a:xfrm>
              <a:prstGeom prst="rect">
                <a:avLst/>
              </a:prstGeom>
            </p:spPr>
          </p:pic>
        </p:grpSp>
        <p:grpSp>
          <p:nvGrpSpPr>
            <p:cNvPr id="16" name="Grupa 15"/>
            <p:cNvGrpSpPr/>
            <p:nvPr/>
          </p:nvGrpSpPr>
          <p:grpSpPr>
            <a:xfrm>
              <a:off x="611560" y="2789464"/>
              <a:ext cx="288306" cy="375317"/>
              <a:chOff x="611286" y="3905556"/>
              <a:chExt cx="288306" cy="375317"/>
            </a:xfrm>
          </p:grpSpPr>
          <p:sp>
            <p:nvSpPr>
              <p:cNvPr id="17" name="Prostokąt 16"/>
              <p:cNvSpPr/>
              <p:nvPr/>
            </p:nvSpPr>
            <p:spPr>
              <a:xfrm>
                <a:off x="611286" y="3905556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8" name="Obraz 17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297" y="3996689"/>
                <a:ext cx="132283" cy="173972"/>
              </a:xfrm>
              <a:prstGeom prst="rect">
                <a:avLst/>
              </a:prstGeom>
            </p:spPr>
          </p:pic>
        </p:grpSp>
        <p:grpSp>
          <p:nvGrpSpPr>
            <p:cNvPr id="19" name="Grupa 18"/>
            <p:cNvGrpSpPr/>
            <p:nvPr/>
          </p:nvGrpSpPr>
          <p:grpSpPr>
            <a:xfrm>
              <a:off x="2657647" y="2823586"/>
              <a:ext cx="288306" cy="375317"/>
              <a:chOff x="1619672" y="4033429"/>
              <a:chExt cx="288306" cy="375317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1619672" y="4033429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1" name="Obraz 20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4126870"/>
                <a:ext cx="219973" cy="185469"/>
              </a:xfrm>
              <a:prstGeom prst="rect">
                <a:avLst/>
              </a:prstGeom>
            </p:spPr>
          </p:pic>
        </p:grpSp>
        <p:grpSp>
          <p:nvGrpSpPr>
            <p:cNvPr id="22" name="Grupa 21"/>
            <p:cNvGrpSpPr/>
            <p:nvPr/>
          </p:nvGrpSpPr>
          <p:grpSpPr>
            <a:xfrm>
              <a:off x="5076056" y="2839098"/>
              <a:ext cx="288306" cy="375317"/>
              <a:chOff x="7524328" y="4061794"/>
              <a:chExt cx="288306" cy="375317"/>
            </a:xfrm>
          </p:grpSpPr>
          <p:sp>
            <p:nvSpPr>
              <p:cNvPr id="23" name="Prostokąt 22"/>
              <p:cNvSpPr/>
              <p:nvPr/>
            </p:nvSpPr>
            <p:spPr>
              <a:xfrm>
                <a:off x="7524328" y="4061794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4" name="Obraz 23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328" y="4128113"/>
                <a:ext cx="288306" cy="188436"/>
              </a:xfrm>
              <a:prstGeom prst="rect">
                <a:avLst/>
              </a:prstGeom>
            </p:spPr>
          </p:pic>
        </p:grpSp>
        <p:pic>
          <p:nvPicPr>
            <p:cNvPr id="28" name="Obraz 2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boldsymbol{\theta} = (\theta_1,\dots,\theta_p)$&#10;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747" y="1521130"/>
              <a:ext cx="2126557" cy="33513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9" name="Obraz 28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4" r="20118"/>
          <a:stretch/>
        </p:blipFill>
        <p:spPr>
          <a:xfrm>
            <a:off x="7638316" y="456786"/>
            <a:ext cx="1254172" cy="1263339"/>
          </a:xfrm>
          <a:prstGeom prst="rect">
            <a:avLst/>
          </a:prstGeom>
        </p:spPr>
      </p:pic>
      <p:pic>
        <p:nvPicPr>
          <p:cNvPr id="50" name="Obraz 49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H_k = i \sum_i (\partial_{\theta_k} K_i^\dagger) K_i,&#10;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75" y="5035431"/>
            <a:ext cx="2238406" cy="312896"/>
          </a:xfrm>
          <a:prstGeom prst="rect">
            <a:avLst/>
          </a:prstGeom>
          <a:noFill/>
          <a:ln/>
          <a:effectLst/>
        </p:spPr>
      </p:pic>
      <p:sp>
        <p:nvSpPr>
          <p:cNvPr id="44" name="Prostokąt 43"/>
          <p:cNvSpPr/>
          <p:nvPr/>
        </p:nvSpPr>
        <p:spPr>
          <a:xfrm>
            <a:off x="2795679" y="6500206"/>
            <a:ext cx="64130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W.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Gorecki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S.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Zhou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L.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Jiang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R.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Demkowicz-Dobrzanski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Quantum 4, 288 (2020) </a:t>
            </a:r>
            <a:endParaRPr lang="pl-PL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upa 47"/>
          <p:cNvGrpSpPr/>
          <p:nvPr/>
        </p:nvGrpSpPr>
        <p:grpSpPr>
          <a:xfrm>
            <a:off x="1979712" y="5505701"/>
            <a:ext cx="7147123" cy="730880"/>
            <a:chOff x="1979712" y="5505701"/>
            <a:chExt cx="7147123" cy="730880"/>
          </a:xfrm>
        </p:grpSpPr>
        <p:sp>
          <p:nvSpPr>
            <p:cNvPr id="5" name="pole tekstowe 4"/>
            <p:cNvSpPr txBox="1"/>
            <p:nvPr/>
          </p:nvSpPr>
          <p:spPr>
            <a:xfrm>
              <a:off x="2623527" y="5505701"/>
              <a:ext cx="14414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err="1">
                  <a:latin typeface="+mj-lt"/>
                  <a:cs typeface="Times New Roman" panose="02020603050405020304" pitchFamily="18" charset="0"/>
                </a:rPr>
                <a:t>i</a:t>
              </a:r>
              <a:r>
                <a:rPr lang="pl-PL" sz="1600" dirty="0" err="1" smtClean="0">
                  <a:latin typeface="+mj-lt"/>
                  <a:cs typeface="Times New Roman" panose="02020603050405020304" pitchFamily="18" charset="0"/>
                </a:rPr>
                <a:t>f</a:t>
              </a:r>
              <a:r>
                <a:rPr lang="pl-PL" sz="1600" dirty="0" smtClean="0">
                  <a:latin typeface="+mj-lt"/>
                  <a:cs typeface="Times New Roman" panose="02020603050405020304" pitchFamily="18" charset="0"/>
                </a:rPr>
                <a:t> and </a:t>
              </a:r>
              <a:r>
                <a:rPr lang="pl-PL" sz="1600" dirty="0" err="1" smtClean="0">
                  <a:latin typeface="+mj-lt"/>
                  <a:cs typeface="Times New Roman" panose="02020603050405020304" pitchFamily="18" charset="0"/>
                </a:rPr>
                <a:t>only</a:t>
              </a:r>
              <a:r>
                <a:rPr lang="pl-PL" sz="16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pl-PL" sz="1600" dirty="0" err="1" smtClean="0">
                  <a:latin typeface="+mj-lt"/>
                  <a:cs typeface="Times New Roman" panose="02020603050405020304" pitchFamily="18" charset="0"/>
                </a:rPr>
                <a:t>if</a:t>
              </a:r>
              <a:endParaRPr lang="en-US" sz="1600" i="1" dirty="0"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38" name="Obraz 3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{H_1^\perp,\dots,H_p^\perp\}$&#10;\end{document}&#10;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549" y="5538589"/>
              <a:ext cx="1617858" cy="32913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" name="pole tekstowe 6"/>
            <p:cNvSpPr txBox="1"/>
            <p:nvPr/>
          </p:nvSpPr>
          <p:spPr>
            <a:xfrm>
              <a:off x="5971923" y="5549266"/>
              <a:ext cx="25971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err="1">
                  <a:latin typeface="+mj-lt"/>
                  <a:cs typeface="Times New Roman" panose="02020603050405020304" pitchFamily="18" charset="0"/>
                </a:rPr>
                <a:t>a</a:t>
              </a:r>
              <a:r>
                <a:rPr lang="pl-PL" sz="1600" dirty="0" err="1" smtClean="0">
                  <a:latin typeface="+mj-lt"/>
                  <a:cs typeface="Times New Roman" panose="02020603050405020304" pitchFamily="18" charset="0"/>
                </a:rPr>
                <a:t>re</a:t>
              </a:r>
              <a:r>
                <a:rPr lang="pl-PL" sz="16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pl-PL" sz="1600" dirty="0" err="1">
                  <a:latin typeface="+mj-lt"/>
                  <a:cs typeface="Times New Roman" panose="02020603050405020304" pitchFamily="18" charset="0"/>
                </a:rPr>
                <a:t>linearly</a:t>
              </a:r>
              <a:r>
                <a:rPr lang="pl-PL" sz="1600" dirty="0" smtClean="0">
                  <a:latin typeface="+mj-lt"/>
                  <a:cs typeface="Times New Roman" panose="02020603050405020304" pitchFamily="18" charset="0"/>
                </a:rPr>
                <a:t> independent</a:t>
              </a:r>
              <a:endParaRPr lang="en-US" sz="1600" i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5" name="pole tekstowe 44"/>
            <p:cNvSpPr txBox="1"/>
            <p:nvPr/>
          </p:nvSpPr>
          <p:spPr>
            <a:xfrm>
              <a:off x="1979712" y="5898027"/>
              <a:ext cx="7147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latin typeface="+mj-lt"/>
                  <a:cs typeface="Times New Roman" panose="02020603050405020304" pitchFamily="18" charset="0"/>
                </a:rPr>
                <a:t>we </a:t>
              </a:r>
              <a:r>
                <a:rPr lang="pl-PL" sz="1600" dirty="0" err="1" smtClean="0">
                  <a:latin typeface="+mj-lt"/>
                  <a:cs typeface="Times New Roman" panose="02020603050405020304" pitchFamily="18" charset="0"/>
                </a:rPr>
                <a:t>can</a:t>
              </a:r>
              <a:r>
                <a:rPr lang="pl-PL" sz="16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pl-PL" sz="1600" dirty="0" err="1" smtClean="0">
                  <a:latin typeface="+mj-lt"/>
                  <a:cs typeface="Times New Roman" panose="02020603050405020304" pitchFamily="18" charset="0"/>
                </a:rPr>
                <a:t>implement</a:t>
              </a:r>
              <a:r>
                <a:rPr lang="pl-PL" sz="1600" dirty="0" smtClean="0">
                  <a:latin typeface="+mj-lt"/>
                  <a:cs typeface="Times New Roman" panose="02020603050405020304" pitchFamily="18" charset="0"/>
                </a:rPr>
                <a:t> QEC </a:t>
              </a:r>
              <a:r>
                <a:rPr lang="pl-PL" sz="1600" dirty="0" err="1" smtClean="0">
                  <a:latin typeface="+mj-lt"/>
                  <a:cs typeface="Times New Roman" panose="02020603050405020304" pitchFamily="18" charset="0"/>
                </a:rPr>
                <a:t>protocols</a:t>
              </a:r>
              <a:r>
                <a:rPr lang="pl-PL" sz="1600" dirty="0" smtClean="0">
                  <a:latin typeface="+mj-lt"/>
                  <a:cs typeface="Times New Roman" panose="02020603050405020304" pitchFamily="18" charset="0"/>
                </a:rPr>
                <a:t> and </a:t>
              </a:r>
              <a:r>
                <a:rPr lang="pl-PL" sz="1600" dirty="0" err="1" smtClean="0">
                  <a:latin typeface="+mj-lt"/>
                  <a:cs typeface="Times New Roman" panose="02020603050405020304" pitchFamily="18" charset="0"/>
                </a:rPr>
                <a:t>recover</a:t>
              </a:r>
              <a:r>
                <a:rPr lang="pl-PL" sz="1600" dirty="0" smtClean="0">
                  <a:latin typeface="+mj-lt"/>
                  <a:cs typeface="Times New Roman" panose="02020603050405020304" pitchFamily="18" charset="0"/>
                </a:rPr>
                <a:t> Heisenberg </a:t>
              </a:r>
              <a:r>
                <a:rPr lang="pl-PL" sz="1600" dirty="0" err="1" smtClean="0">
                  <a:latin typeface="+mj-lt"/>
                  <a:cs typeface="Times New Roman" panose="02020603050405020304" pitchFamily="18" charset="0"/>
                </a:rPr>
                <a:t>scaling</a:t>
              </a:r>
              <a:endParaRPr lang="en-US" sz="1600" i="1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Objaśnienie owalne 25"/>
          <p:cNvSpPr/>
          <p:nvPr/>
        </p:nvSpPr>
        <p:spPr>
          <a:xfrm>
            <a:off x="1363768" y="3920969"/>
            <a:ext cx="3640280" cy="990849"/>
          </a:xfrm>
          <a:prstGeom prst="wedgeEllipseCallout">
            <a:avLst>
              <a:gd name="adj1" fmla="val -58775"/>
              <a:gd name="adj2" fmla="val 1794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If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Heisenberg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join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our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afterparty… 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Objaśnienie owalne 39"/>
          <p:cNvSpPr/>
          <p:nvPr/>
        </p:nvSpPr>
        <p:spPr>
          <a:xfrm>
            <a:off x="0" y="5913571"/>
            <a:ext cx="4599925" cy="636353"/>
          </a:xfrm>
          <a:prstGeom prst="wedgeEllipseCallout">
            <a:avLst>
              <a:gd name="adj1" fmla="val -29709"/>
              <a:gd name="adj2" fmla="val -22894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He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will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probably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not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join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6" grpId="0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Bounds</a:t>
            </a:r>
            <a:r>
              <a:rPr lang="pl-PL" dirty="0" smtClean="0"/>
              <a:t> for </a:t>
            </a:r>
            <a:r>
              <a:rPr lang="pl-PL" dirty="0" err="1" smtClean="0"/>
              <a:t>noisy</a:t>
            </a:r>
            <a:r>
              <a:rPr lang="pl-PL" dirty="0" smtClean="0"/>
              <a:t> </a:t>
            </a:r>
            <a:r>
              <a:rPr lang="pl-PL" dirty="0" err="1" smtClean="0"/>
              <a:t>metrology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 Heisenberg </a:t>
            </a:r>
            <a:r>
              <a:rPr lang="pl-PL" dirty="0" err="1" smtClean="0"/>
              <a:t>scaling</a:t>
            </a:r>
            <a:r>
              <a:rPr lang="pl-PL" dirty="0" smtClean="0"/>
              <a:t> not </a:t>
            </a:r>
            <a:r>
              <a:rPr lang="pl-PL" dirty="0" err="1" smtClean="0"/>
              <a:t>possible</a:t>
            </a:r>
            <a:endParaRPr lang="pl-PL" dirty="0"/>
          </a:p>
        </p:txBody>
      </p:sp>
      <p:pic>
        <p:nvPicPr>
          <p:cNvPr id="15" name="Obraz 1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t{Tr}\left(C \cdot \t{Cov}(\boldsymbol{\tilde{\theta}})   \right)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67" y="1957644"/>
            <a:ext cx="2137433" cy="570860"/>
          </a:xfrm>
          <a:prstGeom prst="rect">
            <a:avLst/>
          </a:prstGeom>
          <a:noFill/>
          <a:ln/>
          <a:effectLst/>
        </p:spPr>
      </p:pic>
      <p:sp>
        <p:nvSpPr>
          <p:cNvPr id="5" name="Prostokąt 4"/>
          <p:cNvSpPr/>
          <p:nvPr/>
        </p:nvSpPr>
        <p:spPr>
          <a:xfrm>
            <a:off x="3146031" y="1331084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estimator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covariance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matrix</a:t>
            </a:r>
            <a:endParaRPr lang="pl-PL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81404" y="2490767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ost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matrix</a:t>
            </a:r>
            <a:endParaRPr lang="pl-PL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1689904" y="2362274"/>
            <a:ext cx="608500" cy="256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H="1">
            <a:off x="3146031" y="1700416"/>
            <a:ext cx="288032" cy="173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geq \frac{\mathfrak{p}^2}{4 N \min\limits_{K_k^{\boldsymbol{\theta}},\beta_x = 0}\|\sum_{x=1}^{\mathfrak{p}} c_x^{-1} \alpha_x  \|}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57" y="1801733"/>
            <a:ext cx="4021308" cy="1055862"/>
          </a:xfrm>
          <a:prstGeom prst="rect">
            <a:avLst/>
          </a:prstGeom>
          <a:noFill/>
          <a:ln/>
          <a:effectLst/>
        </p:spPr>
      </p:pic>
      <p:pic>
        <p:nvPicPr>
          <p:cNvPr id="16" name="Obraz 1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C = c_x \boldsymbol{e}_x \boldsymbol{e}_x^T 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97" y="2978838"/>
            <a:ext cx="1145991" cy="254193"/>
          </a:xfrm>
          <a:prstGeom prst="rect">
            <a:avLst/>
          </a:prstGeom>
          <a:noFill/>
          <a:ln/>
          <a:effectLst/>
        </p:spPr>
      </p:pic>
      <p:sp>
        <p:nvSpPr>
          <p:cNvPr id="11" name="Prostokąt 10"/>
          <p:cNvSpPr/>
          <p:nvPr/>
        </p:nvSpPr>
        <p:spPr>
          <a:xfrm>
            <a:off x="402718" y="3329635"/>
            <a:ext cx="255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ost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matrix 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eigendecompositions</a:t>
            </a:r>
            <a:endParaRPr lang="pl-PL" sz="1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natural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parametrization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pl-PL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2" name="Obraz 1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_x = \sum_k (\partial_{\theta_x} K_k^{\boldsymbol{\theta}})^\dagger &#10;(\partial_{\theta_x} K_k^{\boldsymbol{\theta}})&#10;$$&#10; 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68960"/>
            <a:ext cx="2532000" cy="478667"/>
          </a:xfrm>
          <a:prstGeom prst="rect">
            <a:avLst/>
          </a:prstGeom>
          <a:noFill/>
          <a:ln/>
          <a:effectLst/>
        </p:spPr>
      </p:pic>
      <p:pic>
        <p:nvPicPr>
          <p:cNvPr id="13" name="Obraz 1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_x = \sum_k (\partial_{\theta_x}  {K}_k^{\boldsymbol{\theta}})^{\dagger}&#10;K_k^{\boldsymbol{\theta}}&#10;$$&#10; 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45" y="3062468"/>
            <a:ext cx="2017534" cy="485159"/>
          </a:xfrm>
          <a:prstGeom prst="rect">
            <a:avLst/>
          </a:prstGeom>
          <a:noFill/>
          <a:ln/>
          <a:effectLst/>
        </p:spPr>
      </p:pic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611560" y="4041190"/>
            <a:ext cx="1313495" cy="1296144"/>
          </a:xfrm>
          <a:prstGeom prst="rect">
            <a:avLst/>
          </a:prstGeom>
        </p:spPr>
      </p:pic>
      <p:sp>
        <p:nvSpPr>
          <p:cNvPr id="19" name="Objaśnienie owalne 18"/>
          <p:cNvSpPr/>
          <p:nvPr/>
        </p:nvSpPr>
        <p:spPr>
          <a:xfrm>
            <a:off x="2097388" y="3639587"/>
            <a:ext cx="5040560" cy="1597327"/>
          </a:xfrm>
          <a:prstGeom prst="wedgeEllipseCallout">
            <a:avLst>
              <a:gd name="adj1" fmla="val -57298"/>
              <a:gd name="adj2" fmla="val 26071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This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bounds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may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not be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tight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, but I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did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my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best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, to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capture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the </a:t>
            </a:r>
            <a:r>
              <a:rPr lang="pl-PL" b="1" dirty="0" err="1" smtClean="0">
                <a:solidFill>
                  <a:schemeClr val="bg2">
                    <a:lumMod val="25000"/>
                  </a:schemeClr>
                </a:solidFill>
              </a:rPr>
              <a:t>probe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bg2">
                    <a:lumMod val="25000"/>
                  </a:schemeClr>
                </a:solidFill>
              </a:rPr>
              <a:t>incompatibility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aspect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of the problem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2627784" y="6453336"/>
            <a:ext cx="64130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F. Albarelli, R.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Demkowicz-Dobrzanski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PRX 12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011039 (2022) </a:t>
            </a:r>
            <a:endParaRPr lang="pl-PL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9" grpId="0" animBg="1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ycinek ekranu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722" r="-260" b="1171"/>
          <a:stretch/>
        </p:blipFill>
        <p:spPr>
          <a:xfrm>
            <a:off x="1187624" y="1571607"/>
            <a:ext cx="6938487" cy="2232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555776" y="4077072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 smtClean="0">
                <a:latin typeface="+mj-lt"/>
                <a:cs typeface="Times" panose="02020603050405020304" pitchFamily="18" charset="0"/>
              </a:rPr>
              <a:t>   Input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probe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incompatibility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endParaRPr lang="pl-PL" sz="2000" dirty="0">
              <a:latin typeface="+mj-lt"/>
              <a:cs typeface="Times" panose="02020603050405020304" pitchFamily="18" charset="0"/>
            </a:endParaRPr>
          </a:p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 smtClean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Measurement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incompatibility</a:t>
            </a:r>
            <a:endParaRPr lang="pl-PL" sz="2000" dirty="0" smtClean="0">
              <a:latin typeface="+mj-lt"/>
              <a:cs typeface="Times" panose="02020603050405020304" pitchFamily="18" charset="0"/>
            </a:endParaRPr>
          </a:p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Correlated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estimators</a:t>
            </a:r>
            <a:endParaRPr lang="pl-PL" sz="2000" dirty="0">
              <a:latin typeface="+mj-lt"/>
              <a:cs typeface="Times" panose="02020603050405020304" pitchFamily="18" charset="0"/>
            </a:endParaRPr>
          </a:p>
        </p:txBody>
      </p:sp>
      <p:pic>
        <p:nvPicPr>
          <p:cNvPr id="8" name="Obraz 7" descr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3" y="1583480"/>
            <a:ext cx="1957518" cy="288001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2843808" y="6498634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Ragy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M, Jarzyna, RDD,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Rev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 A 94, 052108 (2016)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0" name="Tytuł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Incompatibilities</a:t>
            </a:r>
            <a:r>
              <a:rPr lang="pl-PL" dirty="0" smtClean="0"/>
              <a:t> in </a:t>
            </a:r>
            <a:r>
              <a:rPr lang="pl-PL" dirty="0" err="1" smtClean="0"/>
              <a:t>multiparameter</a:t>
            </a:r>
            <a:r>
              <a:rPr lang="pl-PL" dirty="0" smtClean="0"/>
              <a:t> </a:t>
            </a:r>
            <a:r>
              <a:rPr lang="pl-PL" dirty="0" err="1" smtClean="0"/>
              <a:t>metrology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53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993372" y="6511059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Ragy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M, Jarzyna, RDD,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Rev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 A 94, 052108 (2016)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8" name="Tytuł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Incompatibilities</a:t>
            </a:r>
            <a:r>
              <a:rPr lang="pl-PL" dirty="0" smtClean="0"/>
              <a:t> in </a:t>
            </a:r>
            <a:r>
              <a:rPr lang="pl-PL" dirty="0" err="1" smtClean="0"/>
              <a:t>multiparameter</a:t>
            </a:r>
            <a:r>
              <a:rPr lang="pl-PL" dirty="0" smtClean="0"/>
              <a:t> </a:t>
            </a:r>
            <a:r>
              <a:rPr lang="pl-PL" dirty="0" err="1" smtClean="0"/>
              <a:t>metrology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555776" y="4104893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 smtClean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Input </a:t>
            </a:r>
            <a:r>
              <a:rPr lang="pl-PL" sz="2000" dirty="0" err="1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probe</a:t>
            </a:r>
            <a:r>
              <a:rPr lang="pl-PL" sz="20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incompatibility</a:t>
            </a:r>
            <a:r>
              <a:rPr lang="pl-PL" sz="20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endParaRPr lang="pl-PL" sz="2000" dirty="0">
              <a:solidFill>
                <a:srgbClr val="FF0000"/>
              </a:solidFill>
              <a:latin typeface="+mj-lt"/>
              <a:cs typeface="Times" panose="02020603050405020304" pitchFamily="18" charset="0"/>
            </a:endParaRPr>
          </a:p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 smtClean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Measurement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incompatibility</a:t>
            </a:r>
            <a:endParaRPr lang="pl-PL" sz="2000" dirty="0" smtClean="0">
              <a:latin typeface="+mj-lt"/>
              <a:cs typeface="Times" panose="02020603050405020304" pitchFamily="18" charset="0"/>
            </a:endParaRPr>
          </a:p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Correlated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estimators</a:t>
            </a:r>
            <a:endParaRPr lang="pl-PL" sz="2000" dirty="0">
              <a:latin typeface="+mj-lt"/>
              <a:cs typeface="Times" panose="02020603050405020304" pitchFamily="18" charset="0"/>
            </a:endParaRPr>
          </a:p>
        </p:txBody>
      </p:sp>
      <p:pic>
        <p:nvPicPr>
          <p:cNvPr id="14" name="Obraz 13" descr="Wycinek ekranu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722" r="-260" b="1171"/>
          <a:stretch/>
        </p:blipFill>
        <p:spPr>
          <a:xfrm>
            <a:off x="1187624" y="1571607"/>
            <a:ext cx="6938487" cy="2232000"/>
          </a:xfrm>
          <a:prstGeom prst="rect">
            <a:avLst/>
          </a:prstGeom>
        </p:spPr>
      </p:pic>
      <p:pic>
        <p:nvPicPr>
          <p:cNvPr id="15" name="Obraz 14" descr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3" y="1583480"/>
            <a:ext cx="1957518" cy="288001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467544" y="1144110"/>
            <a:ext cx="3024336" cy="30963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9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379232" y="928791"/>
            <a:ext cx="5800902" cy="1486405"/>
            <a:chOff x="35496" y="1928821"/>
            <a:chExt cx="8825238" cy="2088232"/>
          </a:xfrm>
        </p:grpSpPr>
        <p:pic>
          <p:nvPicPr>
            <p:cNvPr id="7" name="Obraz 6" descr="Wycinek ekranu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"/>
            <a:stretch/>
          </p:blipFill>
          <p:spPr>
            <a:xfrm>
              <a:off x="35496" y="1928821"/>
              <a:ext cx="7740000" cy="2088232"/>
            </a:xfrm>
            <a:prstGeom prst="rect">
              <a:avLst/>
            </a:prstGeom>
          </p:spPr>
        </p:pic>
        <p:pic>
          <p:nvPicPr>
            <p:cNvPr id="8" name="Obraz 7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2676411"/>
              <a:ext cx="760342" cy="404598"/>
            </a:xfrm>
            <a:prstGeom prst="rect">
              <a:avLst/>
            </a:prstGeom>
          </p:spPr>
        </p:pic>
        <p:grpSp>
          <p:nvGrpSpPr>
            <p:cNvPr id="9" name="Grupa 8"/>
            <p:cNvGrpSpPr/>
            <p:nvPr/>
          </p:nvGrpSpPr>
          <p:grpSpPr>
            <a:xfrm>
              <a:off x="6876256" y="2732141"/>
              <a:ext cx="432048" cy="432048"/>
              <a:chOff x="7720151" y="1337426"/>
              <a:chExt cx="432048" cy="432048"/>
            </a:xfrm>
          </p:grpSpPr>
          <p:sp>
            <p:nvSpPr>
              <p:cNvPr id="10" name="Prostokąt 9"/>
              <p:cNvSpPr/>
              <p:nvPr/>
            </p:nvSpPr>
            <p:spPr>
              <a:xfrm>
                <a:off x="7720151" y="1337426"/>
                <a:ext cx="432048" cy="432048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1" name="Obraz 10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2729" y="1444383"/>
                <a:ext cx="329470" cy="218134"/>
              </a:xfrm>
              <a:prstGeom prst="rect">
                <a:avLst/>
              </a:prstGeom>
            </p:spPr>
          </p:pic>
        </p:grpSp>
        <p:grpSp>
          <p:nvGrpSpPr>
            <p:cNvPr id="12" name="Grupa 11"/>
            <p:cNvGrpSpPr/>
            <p:nvPr/>
          </p:nvGrpSpPr>
          <p:grpSpPr>
            <a:xfrm>
              <a:off x="611560" y="2789464"/>
              <a:ext cx="288306" cy="375317"/>
              <a:chOff x="611286" y="3905556"/>
              <a:chExt cx="288306" cy="375317"/>
            </a:xfrm>
          </p:grpSpPr>
          <p:sp>
            <p:nvSpPr>
              <p:cNvPr id="13" name="Prostokąt 12"/>
              <p:cNvSpPr/>
              <p:nvPr/>
            </p:nvSpPr>
            <p:spPr>
              <a:xfrm>
                <a:off x="611286" y="3905556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4" name="Obraz 13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297" y="3996689"/>
                <a:ext cx="132283" cy="173972"/>
              </a:xfrm>
              <a:prstGeom prst="rect">
                <a:avLst/>
              </a:prstGeom>
            </p:spPr>
          </p:pic>
        </p:grpSp>
        <p:grpSp>
          <p:nvGrpSpPr>
            <p:cNvPr id="15" name="Grupa 14"/>
            <p:cNvGrpSpPr/>
            <p:nvPr/>
          </p:nvGrpSpPr>
          <p:grpSpPr>
            <a:xfrm>
              <a:off x="2657647" y="2823586"/>
              <a:ext cx="288306" cy="375317"/>
              <a:chOff x="1619672" y="4033429"/>
              <a:chExt cx="288306" cy="375317"/>
            </a:xfrm>
          </p:grpSpPr>
          <p:sp>
            <p:nvSpPr>
              <p:cNvPr id="16" name="Prostokąt 15"/>
              <p:cNvSpPr/>
              <p:nvPr/>
            </p:nvSpPr>
            <p:spPr>
              <a:xfrm>
                <a:off x="1619672" y="4033429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7" name="Obraz 16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4126870"/>
                <a:ext cx="219973" cy="185469"/>
              </a:xfrm>
              <a:prstGeom prst="rect">
                <a:avLst/>
              </a:prstGeom>
            </p:spPr>
          </p:pic>
        </p:grpSp>
        <p:grpSp>
          <p:nvGrpSpPr>
            <p:cNvPr id="18" name="Grupa 17"/>
            <p:cNvGrpSpPr/>
            <p:nvPr/>
          </p:nvGrpSpPr>
          <p:grpSpPr>
            <a:xfrm>
              <a:off x="5076056" y="2839098"/>
              <a:ext cx="288306" cy="375317"/>
              <a:chOff x="7524328" y="4061794"/>
              <a:chExt cx="288306" cy="375317"/>
            </a:xfrm>
          </p:grpSpPr>
          <p:sp>
            <p:nvSpPr>
              <p:cNvPr id="19" name="Prostokąt 18"/>
              <p:cNvSpPr/>
              <p:nvPr/>
            </p:nvSpPr>
            <p:spPr>
              <a:xfrm>
                <a:off x="7524328" y="4061794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0" name="Obraz 19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328" y="4128113"/>
                <a:ext cx="288306" cy="188436"/>
              </a:xfrm>
              <a:prstGeom prst="rect">
                <a:avLst/>
              </a:prstGeom>
            </p:spPr>
          </p:pic>
        </p:grpSp>
      </p:grpSp>
      <p:pic>
        <p:nvPicPr>
          <p:cNvPr id="23" name="Obraz 2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(\rho) = \sum_i K_{i}^{\boldsymbol{\theta}} &#10;\rho K_{i}^{\boldsymbol{\theta} \dagger}$$&#10; 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14" y="1104700"/>
            <a:ext cx="2256930" cy="548369"/>
          </a:xfrm>
          <a:prstGeom prst="rect">
            <a:avLst/>
          </a:prstGeom>
          <a:noFill/>
          <a:ln/>
          <a:effectLst/>
        </p:spPr>
      </p:pic>
      <p:cxnSp>
        <p:nvCxnSpPr>
          <p:cNvPr id="26" name="Łącznik łamany 25"/>
          <p:cNvCxnSpPr>
            <a:stCxn id="5" idx="1"/>
          </p:cNvCxnSpPr>
          <p:nvPr/>
        </p:nvCxnSpPr>
        <p:spPr>
          <a:xfrm rot="10800000" flipV="1">
            <a:off x="1687423" y="3161253"/>
            <a:ext cx="515072" cy="70042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łamany 26"/>
          <p:cNvCxnSpPr>
            <a:stCxn id="5" idx="3"/>
          </p:cNvCxnSpPr>
          <p:nvPr/>
        </p:nvCxnSpPr>
        <p:spPr>
          <a:xfrm>
            <a:off x="7088023" y="3161253"/>
            <a:ext cx="515072" cy="70042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az 2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50027" y="5022330"/>
            <a:ext cx="1313495" cy="1296144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85514" y="4958049"/>
            <a:ext cx="1338182" cy="1288218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213" y="4905619"/>
            <a:ext cx="1286320" cy="1379409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4" r="20118"/>
          <a:stretch/>
        </p:blipFill>
        <p:spPr>
          <a:xfrm>
            <a:off x="1500016" y="5079279"/>
            <a:ext cx="1254172" cy="1263339"/>
          </a:xfrm>
          <a:prstGeom prst="rect">
            <a:avLst/>
          </a:prstGeom>
        </p:spPr>
      </p:pic>
      <p:pic>
        <p:nvPicPr>
          <p:cNvPr id="84" name="Obraz 8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_k  = i \sum_i (\partial_{\theta_k}{K}_i^\dagger) K_i$$ &#10;&#10; 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72" y="1856323"/>
            <a:ext cx="1773491" cy="441841"/>
          </a:xfrm>
          <a:prstGeom prst="rect">
            <a:avLst/>
          </a:prstGeom>
          <a:noFill/>
          <a:ln/>
          <a:effectLst/>
        </p:spPr>
      </p:pic>
      <p:grpSp>
        <p:nvGrpSpPr>
          <p:cNvPr id="85" name="Grupa 84"/>
          <p:cNvGrpSpPr/>
          <p:nvPr/>
        </p:nvGrpSpPr>
        <p:grpSpPr>
          <a:xfrm>
            <a:off x="2202495" y="2460825"/>
            <a:ext cx="4885528" cy="1400856"/>
            <a:chOff x="2202495" y="2460825"/>
            <a:chExt cx="4885528" cy="1400856"/>
          </a:xfrm>
        </p:grpSpPr>
        <p:sp>
          <p:nvSpPr>
            <p:cNvPr id="5" name="Schemat blokowy: decyzja 4"/>
            <p:cNvSpPr/>
            <p:nvPr/>
          </p:nvSpPr>
          <p:spPr>
            <a:xfrm>
              <a:off x="2202495" y="2460825"/>
              <a:ext cx="4885528" cy="1400856"/>
            </a:xfrm>
            <a:prstGeom prst="flowChartDecision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7" name="Obraz 36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_k \notin\mathcal{S} = \t{span}_{\mathbb{H}}\left\{K_i^\dagger K_j, \forall_{ij}  \right\}&#10;$$ &#10;&#10; 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174" y="2834479"/>
              <a:ext cx="2472983" cy="3663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Obraz 3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_k^\perp$ - lin. ind.&#10;&#10; \end{document}&#10;" title="IguanaTex Bitmap Display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679" y="3295927"/>
              <a:ext cx="1151072" cy="23182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0" name="Prostokąt 39"/>
          <p:cNvSpPr/>
          <p:nvPr/>
        </p:nvSpPr>
        <p:spPr>
          <a:xfrm>
            <a:off x="7138137" y="2803441"/>
            <a:ext cx="510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err="1" smtClean="0"/>
              <a:t>yes</a:t>
            </a:r>
            <a:endParaRPr lang="pl-PL" sz="1600" dirty="0"/>
          </a:p>
        </p:txBody>
      </p:sp>
      <p:sp>
        <p:nvSpPr>
          <p:cNvPr id="42" name="Schemat blokowy: proces alternatywny 41"/>
          <p:cNvSpPr/>
          <p:nvPr/>
        </p:nvSpPr>
        <p:spPr>
          <a:xfrm>
            <a:off x="285983" y="3814035"/>
            <a:ext cx="2698426" cy="110888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ysClr val="windowText" lastClr="000000"/>
                </a:solidFill>
              </a:rPr>
              <a:t>Heisenberg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scaling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b="1" dirty="0" smtClean="0">
                <a:solidFill>
                  <a:sysClr val="windowText" lastClr="000000"/>
                </a:solidFill>
              </a:rPr>
              <a:t>not </a:t>
            </a:r>
            <a:r>
              <a:rPr lang="pl-PL" sz="1600" b="1" dirty="0" err="1" smtClean="0">
                <a:solidFill>
                  <a:sysClr val="windowText" lastClr="000000"/>
                </a:solidFill>
              </a:rPr>
              <a:t>possible</a:t>
            </a:r>
            <a:r>
              <a:rPr lang="pl-PL" sz="1600" b="1" dirty="0" smtClean="0">
                <a:solidFill>
                  <a:sysClr val="windowText" lastClr="000000"/>
                </a:solidFill>
              </a:rPr>
              <a:t>.</a:t>
            </a:r>
            <a:r>
              <a:rPr lang="pl-PL" sz="1600" dirty="0" smtClean="0">
                <a:solidFill>
                  <a:sysClr val="windowText" lastClr="000000"/>
                </a:solidFill>
              </a:rPr>
              <a:t/>
            </a:r>
            <a:br>
              <a:rPr lang="pl-PL" sz="1600" dirty="0" smtClean="0">
                <a:solidFill>
                  <a:sysClr val="windowText" lastClr="000000"/>
                </a:solidFill>
              </a:rPr>
            </a:br>
            <a:r>
              <a:rPr lang="pl-PL" sz="1600" dirty="0" smtClean="0">
                <a:solidFill>
                  <a:sysClr val="windowText" lastClr="000000"/>
                </a:solidFill>
              </a:rPr>
              <a:t> Fisher (+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Holevo</a:t>
            </a:r>
            <a:r>
              <a:rPr lang="pl-PL" sz="1600" dirty="0" smtClean="0">
                <a:solidFill>
                  <a:sysClr val="windowText" lastClr="000000"/>
                </a:solidFill>
              </a:rPr>
              <a:t>)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yields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achievable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asymptotic</a:t>
            </a:r>
            <a:r>
              <a:rPr lang="pl-PL" sz="1600" dirty="0" err="1">
                <a:solidFill>
                  <a:sysClr val="windowText" lastClr="000000"/>
                </a:solidFill>
              </a:rPr>
              <a:t>s</a:t>
            </a:r>
            <a:endParaRPr lang="pl-PL" sz="1600" dirty="0"/>
          </a:p>
        </p:txBody>
      </p:sp>
      <p:sp>
        <p:nvSpPr>
          <p:cNvPr id="43" name="Schemat blokowy: proces alternatywny 42"/>
          <p:cNvSpPr/>
          <p:nvPr/>
        </p:nvSpPr>
        <p:spPr>
          <a:xfrm>
            <a:off x="5796136" y="3918488"/>
            <a:ext cx="3312367" cy="100877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ysClr val="windowText" lastClr="000000"/>
                </a:solidFill>
              </a:rPr>
              <a:t>Heisenberg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scaling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b="1" dirty="0" err="1" smtClean="0">
                <a:solidFill>
                  <a:sysClr val="windowText" lastClr="000000"/>
                </a:solidFill>
              </a:rPr>
              <a:t>possible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Bayesian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approach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yields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achievable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asymptotics</a:t>
            </a:r>
            <a:endParaRPr lang="pl-PL" sz="1600" dirty="0">
              <a:solidFill>
                <a:sysClr val="windowText" lastClr="000000"/>
              </a:solidFill>
            </a:endParaRPr>
          </a:p>
        </p:txBody>
      </p:sp>
      <p:grpSp>
        <p:nvGrpSpPr>
          <p:cNvPr id="49" name="Grupa 48"/>
          <p:cNvGrpSpPr/>
          <p:nvPr/>
        </p:nvGrpSpPr>
        <p:grpSpPr>
          <a:xfrm>
            <a:off x="374575" y="928886"/>
            <a:ext cx="5800902" cy="1486405"/>
            <a:chOff x="35496" y="1928821"/>
            <a:chExt cx="8825238" cy="2088232"/>
          </a:xfrm>
        </p:grpSpPr>
        <p:pic>
          <p:nvPicPr>
            <p:cNvPr id="50" name="Obraz 49" descr="Wycinek ekranu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"/>
            <a:stretch/>
          </p:blipFill>
          <p:spPr>
            <a:xfrm>
              <a:off x="35496" y="1928821"/>
              <a:ext cx="7740000" cy="2088232"/>
            </a:xfrm>
            <a:prstGeom prst="rect">
              <a:avLst/>
            </a:prstGeom>
          </p:spPr>
        </p:pic>
        <p:pic>
          <p:nvPicPr>
            <p:cNvPr id="51" name="Obraz 50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2676411"/>
              <a:ext cx="760342" cy="404598"/>
            </a:xfrm>
            <a:prstGeom prst="rect">
              <a:avLst/>
            </a:prstGeom>
          </p:spPr>
        </p:pic>
        <p:grpSp>
          <p:nvGrpSpPr>
            <p:cNvPr id="52" name="Grupa 51"/>
            <p:cNvGrpSpPr/>
            <p:nvPr/>
          </p:nvGrpSpPr>
          <p:grpSpPr>
            <a:xfrm>
              <a:off x="6876256" y="2732141"/>
              <a:ext cx="432048" cy="432048"/>
              <a:chOff x="7720151" y="1337426"/>
              <a:chExt cx="432048" cy="432048"/>
            </a:xfrm>
          </p:grpSpPr>
          <p:sp>
            <p:nvSpPr>
              <p:cNvPr id="62" name="Prostokąt 61"/>
              <p:cNvSpPr/>
              <p:nvPr/>
            </p:nvSpPr>
            <p:spPr>
              <a:xfrm>
                <a:off x="7720151" y="1337426"/>
                <a:ext cx="432048" cy="432048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63" name="Obraz 62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2729" y="1444383"/>
                <a:ext cx="329470" cy="218134"/>
              </a:xfrm>
              <a:prstGeom prst="rect">
                <a:avLst/>
              </a:prstGeom>
            </p:spPr>
          </p:pic>
        </p:grpSp>
        <p:grpSp>
          <p:nvGrpSpPr>
            <p:cNvPr id="53" name="Grupa 52"/>
            <p:cNvGrpSpPr/>
            <p:nvPr/>
          </p:nvGrpSpPr>
          <p:grpSpPr>
            <a:xfrm>
              <a:off x="611560" y="2789464"/>
              <a:ext cx="288306" cy="375317"/>
              <a:chOff x="611286" y="3905556"/>
              <a:chExt cx="288306" cy="375317"/>
            </a:xfrm>
          </p:grpSpPr>
          <p:sp>
            <p:nvSpPr>
              <p:cNvPr id="60" name="Prostokąt 59"/>
              <p:cNvSpPr/>
              <p:nvPr/>
            </p:nvSpPr>
            <p:spPr>
              <a:xfrm>
                <a:off x="611286" y="3905556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61" name="Obraz 60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297" y="3996689"/>
                <a:ext cx="132283" cy="173972"/>
              </a:xfrm>
              <a:prstGeom prst="rect">
                <a:avLst/>
              </a:prstGeom>
            </p:spPr>
          </p:pic>
        </p:grpSp>
        <p:grpSp>
          <p:nvGrpSpPr>
            <p:cNvPr id="54" name="Grupa 53"/>
            <p:cNvGrpSpPr/>
            <p:nvPr/>
          </p:nvGrpSpPr>
          <p:grpSpPr>
            <a:xfrm>
              <a:off x="2657647" y="2823586"/>
              <a:ext cx="288306" cy="375317"/>
              <a:chOff x="1619672" y="4033429"/>
              <a:chExt cx="288306" cy="375317"/>
            </a:xfrm>
          </p:grpSpPr>
          <p:sp>
            <p:nvSpPr>
              <p:cNvPr id="58" name="Prostokąt 57"/>
              <p:cNvSpPr/>
              <p:nvPr/>
            </p:nvSpPr>
            <p:spPr>
              <a:xfrm>
                <a:off x="1619672" y="4033429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59" name="Obraz 58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4126870"/>
                <a:ext cx="219973" cy="185469"/>
              </a:xfrm>
              <a:prstGeom prst="rect">
                <a:avLst/>
              </a:prstGeom>
            </p:spPr>
          </p:pic>
        </p:grpSp>
        <p:grpSp>
          <p:nvGrpSpPr>
            <p:cNvPr id="55" name="Grupa 54"/>
            <p:cNvGrpSpPr/>
            <p:nvPr/>
          </p:nvGrpSpPr>
          <p:grpSpPr>
            <a:xfrm>
              <a:off x="5076056" y="2839098"/>
              <a:ext cx="288306" cy="375317"/>
              <a:chOff x="7524328" y="4061794"/>
              <a:chExt cx="288306" cy="375317"/>
            </a:xfrm>
          </p:grpSpPr>
          <p:sp>
            <p:nvSpPr>
              <p:cNvPr id="56" name="Prostokąt 55"/>
              <p:cNvSpPr/>
              <p:nvPr/>
            </p:nvSpPr>
            <p:spPr>
              <a:xfrm>
                <a:off x="7524328" y="4061794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57" name="Obraz 56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328" y="4128113"/>
                <a:ext cx="288306" cy="188436"/>
              </a:xfrm>
              <a:prstGeom prst="rect">
                <a:avLst/>
              </a:prstGeom>
            </p:spPr>
          </p:pic>
        </p:grpSp>
      </p:grpSp>
      <p:sp>
        <p:nvSpPr>
          <p:cNvPr id="79" name="Tytuł 2"/>
          <p:cNvSpPr txBox="1">
            <a:spLocks/>
          </p:cNvSpPr>
          <p:nvPr/>
        </p:nvSpPr>
        <p:spPr>
          <a:xfrm>
            <a:off x="545270" y="23183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mtClean="0"/>
              <a:t>Summary</a:t>
            </a:r>
            <a:endParaRPr lang="en-GB" dirty="0"/>
          </a:p>
        </p:txBody>
      </p:sp>
      <p:sp>
        <p:nvSpPr>
          <p:cNvPr id="83" name="Prostokąt 82"/>
          <p:cNvSpPr/>
          <p:nvPr/>
        </p:nvSpPr>
        <p:spPr>
          <a:xfrm>
            <a:off x="1617026" y="2772476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smtClean="0"/>
              <a:t>no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101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  <p:bldP spid="43" grpId="0" animBg="1"/>
      <p:bldP spid="8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az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2"/>
            <a:ext cx="9166003" cy="68642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chemat blokowy: decyzja 4"/>
          <p:cNvSpPr/>
          <p:nvPr/>
        </p:nvSpPr>
        <p:spPr>
          <a:xfrm>
            <a:off x="2206752" y="2460193"/>
            <a:ext cx="4885528" cy="1400856"/>
          </a:xfrm>
          <a:prstGeom prst="flowChartDecision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1691680" y="6488669"/>
            <a:ext cx="721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(post-</a:t>
            </a:r>
            <a:r>
              <a:rPr lang="pl-PL" dirty="0" err="1" smtClean="0"/>
              <a:t>doc</a:t>
            </a:r>
            <a:r>
              <a:rPr lang="pl-PL" dirty="0" smtClean="0"/>
              <a:t> </a:t>
            </a:r>
            <a:r>
              <a:rPr lang="pl-PL" dirty="0" err="1"/>
              <a:t>positions</a:t>
            </a:r>
            <a:r>
              <a:rPr lang="pl-PL" dirty="0"/>
              <a:t> </a:t>
            </a:r>
            <a:r>
              <a:rPr lang="pl-PL" dirty="0" err="1"/>
              <a:t>available</a:t>
            </a:r>
            <a:r>
              <a:rPr lang="pl-PL" dirty="0"/>
              <a:t>, </a:t>
            </a:r>
            <a:r>
              <a:rPr lang="pl-PL" dirty="0" smtClean="0"/>
              <a:t>deadline 13th of </a:t>
            </a:r>
            <a:r>
              <a:rPr lang="pl-PL" dirty="0" err="1" smtClean="0"/>
              <a:t>November</a:t>
            </a:r>
            <a:r>
              <a:rPr lang="pl-PL" dirty="0" smtClean="0"/>
              <a:t>)</a:t>
            </a:r>
            <a:endParaRPr lang="en-GB" dirty="0"/>
          </a:p>
        </p:txBody>
      </p:sp>
      <p:pic>
        <p:nvPicPr>
          <p:cNvPr id="7" name="Obraz 6" descr="Wycinek ekranu"/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"/>
          <a:stretch/>
        </p:blipFill>
        <p:spPr>
          <a:xfrm>
            <a:off x="379232" y="928791"/>
            <a:ext cx="5087566" cy="1486405"/>
          </a:xfrm>
          <a:prstGeom prst="rect">
            <a:avLst/>
          </a:prstGeom>
        </p:spPr>
      </p:pic>
      <p:pic>
        <p:nvPicPr>
          <p:cNvPr id="8" name="Obraz 7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55" y="1460926"/>
            <a:ext cx="499779" cy="287993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4875720" y="1500595"/>
            <a:ext cx="283989" cy="307532"/>
            <a:chOff x="7720151" y="1337426"/>
            <a:chExt cx="432048" cy="432048"/>
          </a:xfrm>
        </p:grpSpPr>
        <p:sp>
          <p:nvSpPr>
            <p:cNvPr id="10" name="Prostokąt 9"/>
            <p:cNvSpPr/>
            <p:nvPr/>
          </p:nvSpPr>
          <p:spPr>
            <a:xfrm>
              <a:off x="7720151" y="1337426"/>
              <a:ext cx="432048" cy="432048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729" y="1444383"/>
              <a:ext cx="329470" cy="218134"/>
            </a:xfrm>
            <a:prstGeom prst="rect">
              <a:avLst/>
            </a:prstGeom>
          </p:spPr>
        </p:pic>
      </p:grpSp>
      <p:grpSp>
        <p:nvGrpSpPr>
          <p:cNvPr id="12" name="Grupa 11"/>
          <p:cNvGrpSpPr/>
          <p:nvPr/>
        </p:nvGrpSpPr>
        <p:grpSpPr>
          <a:xfrm>
            <a:off x="757884" y="1541397"/>
            <a:ext cx="189506" cy="267151"/>
            <a:chOff x="611286" y="3905556"/>
            <a:chExt cx="288306" cy="375317"/>
          </a:xfrm>
        </p:grpSpPr>
        <p:sp>
          <p:nvSpPr>
            <p:cNvPr id="13" name="Prostokąt 12"/>
            <p:cNvSpPr/>
            <p:nvPr/>
          </p:nvSpPr>
          <p:spPr>
            <a:xfrm>
              <a:off x="611286" y="3905556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4" name="Obraz 13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97" y="3996689"/>
              <a:ext cx="132283" cy="173972"/>
            </a:xfrm>
            <a:prstGeom prst="rect">
              <a:avLst/>
            </a:prstGeom>
          </p:spPr>
        </p:pic>
      </p:grpSp>
      <p:grpSp>
        <p:nvGrpSpPr>
          <p:cNvPr id="15" name="Grupa 14"/>
          <p:cNvGrpSpPr/>
          <p:nvPr/>
        </p:nvGrpSpPr>
        <p:grpSpPr>
          <a:xfrm>
            <a:off x="2102794" y="1565685"/>
            <a:ext cx="189506" cy="267151"/>
            <a:chOff x="1619672" y="4033429"/>
            <a:chExt cx="288306" cy="375317"/>
          </a:xfrm>
        </p:grpSpPr>
        <p:sp>
          <p:nvSpPr>
            <p:cNvPr id="16" name="Prostokąt 15"/>
            <p:cNvSpPr/>
            <p:nvPr/>
          </p:nvSpPr>
          <p:spPr>
            <a:xfrm>
              <a:off x="1619672" y="4033429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126870"/>
              <a:ext cx="219973" cy="185469"/>
            </a:xfrm>
            <a:prstGeom prst="rect">
              <a:avLst/>
            </a:prstGeom>
          </p:spPr>
        </p:pic>
      </p:grpSp>
      <p:grpSp>
        <p:nvGrpSpPr>
          <p:cNvPr id="18" name="Grupa 17"/>
          <p:cNvGrpSpPr/>
          <p:nvPr/>
        </p:nvGrpSpPr>
        <p:grpSpPr>
          <a:xfrm>
            <a:off x="3692434" y="1576727"/>
            <a:ext cx="189506" cy="267151"/>
            <a:chOff x="7524328" y="4061794"/>
            <a:chExt cx="288306" cy="375317"/>
          </a:xfrm>
        </p:grpSpPr>
        <p:sp>
          <p:nvSpPr>
            <p:cNvPr id="19" name="Prostokąt 18"/>
            <p:cNvSpPr/>
            <p:nvPr/>
          </p:nvSpPr>
          <p:spPr>
            <a:xfrm>
              <a:off x="7524328" y="4061794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0" name="Obraz 19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128113"/>
              <a:ext cx="288306" cy="188436"/>
            </a:xfrm>
            <a:prstGeom prst="rect">
              <a:avLst/>
            </a:prstGeom>
          </p:spPr>
        </p:pic>
      </p:grpSp>
      <p:pic>
        <p:nvPicPr>
          <p:cNvPr id="23" name="Obraz 2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(\rho) = \sum_i K_{i}^{\boldsymbol{\theta}} &#10;\rho K_{i}^{\boldsymbol{\theta} \dagger}$$&#10; 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14" y="1104700"/>
            <a:ext cx="2256930" cy="548369"/>
          </a:xfrm>
          <a:prstGeom prst="rect">
            <a:avLst/>
          </a:prstGeom>
          <a:noFill/>
          <a:ln/>
          <a:effectLst/>
        </p:spPr>
      </p:pic>
      <p:pic>
        <p:nvPicPr>
          <p:cNvPr id="37" name="Obraz 36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_k \notin\mathcal{S} = \t{span}_{\mathbb{H}}\left\{K_i^\dagger K_j, \forall_{ij}  \right\}&#10;$$ &#10;&#10; 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31" y="2833847"/>
            <a:ext cx="2472983" cy="366384"/>
          </a:xfrm>
          <a:prstGeom prst="rect">
            <a:avLst/>
          </a:prstGeom>
          <a:noFill/>
          <a:ln/>
          <a:effectLst/>
        </p:spPr>
      </p:pic>
      <p:cxnSp>
        <p:nvCxnSpPr>
          <p:cNvPr id="26" name="Łącznik łamany 25"/>
          <p:cNvCxnSpPr>
            <a:stCxn id="5" idx="1"/>
          </p:cNvCxnSpPr>
          <p:nvPr/>
        </p:nvCxnSpPr>
        <p:spPr>
          <a:xfrm rot="10800000" flipV="1">
            <a:off x="1691680" y="3160621"/>
            <a:ext cx="515072" cy="70042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łamany 26"/>
          <p:cNvCxnSpPr>
            <a:stCxn id="5" idx="3"/>
          </p:cNvCxnSpPr>
          <p:nvPr/>
        </p:nvCxnSpPr>
        <p:spPr>
          <a:xfrm>
            <a:off x="7092280" y="3160621"/>
            <a:ext cx="515072" cy="70042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az 2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50027" y="5022330"/>
            <a:ext cx="1313495" cy="1296144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085514" y="4958049"/>
            <a:ext cx="1338182" cy="1288218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213" y="4905619"/>
            <a:ext cx="1286320" cy="1379409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4" r="20118"/>
          <a:stretch/>
        </p:blipFill>
        <p:spPr>
          <a:xfrm>
            <a:off x="1500016" y="5079279"/>
            <a:ext cx="1254172" cy="1263339"/>
          </a:xfrm>
          <a:prstGeom prst="rect">
            <a:avLst/>
          </a:prstGeom>
        </p:spPr>
      </p:pic>
      <p:pic>
        <p:nvPicPr>
          <p:cNvPr id="36" name="Obraz 3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_k  = i \sum_i (\partial_k{K}_i^\dagger) K_i$$ &#10;&#10; 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72" y="1856322"/>
            <a:ext cx="1701213" cy="441486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_k^\perp$ - lin. ind.&#10;&#10; 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95295"/>
            <a:ext cx="1151072" cy="231823"/>
          </a:xfrm>
          <a:prstGeom prst="rect">
            <a:avLst/>
          </a:prstGeom>
          <a:noFill/>
          <a:ln/>
          <a:effectLst/>
        </p:spPr>
      </p:pic>
      <p:sp>
        <p:nvSpPr>
          <p:cNvPr id="40" name="Prostokąt 39"/>
          <p:cNvSpPr/>
          <p:nvPr/>
        </p:nvSpPr>
        <p:spPr>
          <a:xfrm>
            <a:off x="7138137" y="2803441"/>
            <a:ext cx="510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err="1" smtClean="0"/>
              <a:t>yes</a:t>
            </a:r>
            <a:endParaRPr lang="pl-PL" sz="1600" dirty="0"/>
          </a:p>
        </p:txBody>
      </p:sp>
      <p:sp>
        <p:nvSpPr>
          <p:cNvPr id="42" name="Schemat blokowy: proces alternatywny 41"/>
          <p:cNvSpPr/>
          <p:nvPr/>
        </p:nvSpPr>
        <p:spPr>
          <a:xfrm>
            <a:off x="285983" y="3814035"/>
            <a:ext cx="2698426" cy="110888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ysClr val="windowText" lastClr="000000"/>
                </a:solidFill>
              </a:rPr>
              <a:t>Heisenberg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scaling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b="1" dirty="0" smtClean="0">
                <a:solidFill>
                  <a:sysClr val="windowText" lastClr="000000"/>
                </a:solidFill>
              </a:rPr>
              <a:t>not </a:t>
            </a:r>
            <a:r>
              <a:rPr lang="pl-PL" sz="1600" b="1" dirty="0" err="1" smtClean="0">
                <a:solidFill>
                  <a:sysClr val="windowText" lastClr="000000"/>
                </a:solidFill>
              </a:rPr>
              <a:t>possible</a:t>
            </a:r>
            <a:r>
              <a:rPr lang="pl-PL" sz="1600" b="1" dirty="0" smtClean="0">
                <a:solidFill>
                  <a:sysClr val="windowText" lastClr="000000"/>
                </a:solidFill>
              </a:rPr>
              <a:t>.</a:t>
            </a:r>
            <a:r>
              <a:rPr lang="pl-PL" sz="1600" dirty="0" smtClean="0">
                <a:solidFill>
                  <a:sysClr val="windowText" lastClr="000000"/>
                </a:solidFill>
              </a:rPr>
              <a:t/>
            </a:r>
            <a:br>
              <a:rPr lang="pl-PL" sz="1600" dirty="0" smtClean="0">
                <a:solidFill>
                  <a:sysClr val="windowText" lastClr="000000"/>
                </a:solidFill>
              </a:rPr>
            </a:br>
            <a:r>
              <a:rPr lang="pl-PL" sz="1600" dirty="0" smtClean="0">
                <a:solidFill>
                  <a:sysClr val="windowText" lastClr="000000"/>
                </a:solidFill>
              </a:rPr>
              <a:t> Fisher (+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Holevo</a:t>
            </a:r>
            <a:r>
              <a:rPr lang="pl-PL" sz="1600" dirty="0" smtClean="0">
                <a:solidFill>
                  <a:sysClr val="windowText" lastClr="000000"/>
                </a:solidFill>
              </a:rPr>
              <a:t>)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yields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achievable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asymptotic</a:t>
            </a:r>
            <a:r>
              <a:rPr lang="pl-PL" sz="1600" dirty="0" err="1">
                <a:solidFill>
                  <a:sysClr val="windowText" lastClr="000000"/>
                </a:solidFill>
              </a:rPr>
              <a:t>s</a:t>
            </a:r>
            <a:endParaRPr lang="pl-PL" sz="1600" dirty="0"/>
          </a:p>
        </p:txBody>
      </p:sp>
      <p:sp>
        <p:nvSpPr>
          <p:cNvPr id="43" name="Schemat blokowy: proces alternatywny 42"/>
          <p:cNvSpPr/>
          <p:nvPr/>
        </p:nvSpPr>
        <p:spPr>
          <a:xfrm>
            <a:off x="5796136" y="3918488"/>
            <a:ext cx="3312367" cy="100877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ysClr val="windowText" lastClr="000000"/>
                </a:solidFill>
              </a:rPr>
              <a:t>Heisenberg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scaling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b="1" dirty="0" err="1" smtClean="0">
                <a:solidFill>
                  <a:sysClr val="windowText" lastClr="000000"/>
                </a:solidFill>
              </a:rPr>
              <a:t>possible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Bayesian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approach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yields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achievable</a:t>
            </a:r>
            <a:r>
              <a:rPr lang="pl-PL" sz="1600" dirty="0" smtClean="0">
                <a:solidFill>
                  <a:sysClr val="windowText" lastClr="000000"/>
                </a:solidFill>
              </a:rPr>
              <a:t> </a:t>
            </a:r>
            <a:r>
              <a:rPr lang="pl-PL" sz="1600" dirty="0" err="1" smtClean="0">
                <a:solidFill>
                  <a:sysClr val="windowText" lastClr="000000"/>
                </a:solidFill>
              </a:rPr>
              <a:t>asymptotics</a:t>
            </a:r>
            <a:endParaRPr lang="pl-PL" sz="1600" dirty="0">
              <a:solidFill>
                <a:sysClr val="windowText" lastClr="000000"/>
              </a:solidFill>
            </a:endParaRPr>
          </a:p>
        </p:txBody>
      </p:sp>
      <p:pic>
        <p:nvPicPr>
          <p:cNvPr id="51" name="Obraz 50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698" y="1461021"/>
            <a:ext cx="499779" cy="287993"/>
          </a:xfrm>
          <a:prstGeom prst="rect">
            <a:avLst/>
          </a:prstGeom>
        </p:spPr>
      </p:pic>
      <p:grpSp>
        <p:nvGrpSpPr>
          <p:cNvPr id="52" name="Grupa 51"/>
          <p:cNvGrpSpPr/>
          <p:nvPr/>
        </p:nvGrpSpPr>
        <p:grpSpPr>
          <a:xfrm>
            <a:off x="4871063" y="1500690"/>
            <a:ext cx="283989" cy="307532"/>
            <a:chOff x="7720151" y="1337426"/>
            <a:chExt cx="432048" cy="432048"/>
          </a:xfrm>
        </p:grpSpPr>
        <p:sp>
          <p:nvSpPr>
            <p:cNvPr id="62" name="Prostokąt 61"/>
            <p:cNvSpPr/>
            <p:nvPr/>
          </p:nvSpPr>
          <p:spPr>
            <a:xfrm>
              <a:off x="7720151" y="1337426"/>
              <a:ext cx="432048" cy="432048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3" name="Obraz 62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729" y="1444383"/>
              <a:ext cx="329470" cy="218134"/>
            </a:xfrm>
            <a:prstGeom prst="rect">
              <a:avLst/>
            </a:prstGeom>
          </p:spPr>
        </p:pic>
      </p:grpSp>
      <p:grpSp>
        <p:nvGrpSpPr>
          <p:cNvPr id="53" name="Grupa 52"/>
          <p:cNvGrpSpPr/>
          <p:nvPr/>
        </p:nvGrpSpPr>
        <p:grpSpPr>
          <a:xfrm>
            <a:off x="753227" y="1541492"/>
            <a:ext cx="189506" cy="267151"/>
            <a:chOff x="611286" y="3905556"/>
            <a:chExt cx="288306" cy="375317"/>
          </a:xfrm>
        </p:grpSpPr>
        <p:sp>
          <p:nvSpPr>
            <p:cNvPr id="60" name="Prostokąt 59"/>
            <p:cNvSpPr/>
            <p:nvPr/>
          </p:nvSpPr>
          <p:spPr>
            <a:xfrm>
              <a:off x="611286" y="3905556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1" name="Obraz 60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97" y="3996689"/>
              <a:ext cx="132283" cy="173972"/>
            </a:xfrm>
            <a:prstGeom prst="rect">
              <a:avLst/>
            </a:prstGeom>
          </p:spPr>
        </p:pic>
      </p:grpSp>
      <p:grpSp>
        <p:nvGrpSpPr>
          <p:cNvPr id="54" name="Grupa 53"/>
          <p:cNvGrpSpPr/>
          <p:nvPr/>
        </p:nvGrpSpPr>
        <p:grpSpPr>
          <a:xfrm>
            <a:off x="2098137" y="1565780"/>
            <a:ext cx="189506" cy="267151"/>
            <a:chOff x="1619672" y="4033429"/>
            <a:chExt cx="288306" cy="375317"/>
          </a:xfrm>
        </p:grpSpPr>
        <p:sp>
          <p:nvSpPr>
            <p:cNvPr id="58" name="Prostokąt 57"/>
            <p:cNvSpPr/>
            <p:nvPr/>
          </p:nvSpPr>
          <p:spPr>
            <a:xfrm>
              <a:off x="1619672" y="4033429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9" name="Obraz 58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126870"/>
              <a:ext cx="219973" cy="185469"/>
            </a:xfrm>
            <a:prstGeom prst="rect">
              <a:avLst/>
            </a:prstGeom>
          </p:spPr>
        </p:pic>
      </p:grpSp>
      <p:grpSp>
        <p:nvGrpSpPr>
          <p:cNvPr id="55" name="Grupa 54"/>
          <p:cNvGrpSpPr/>
          <p:nvPr/>
        </p:nvGrpSpPr>
        <p:grpSpPr>
          <a:xfrm>
            <a:off x="3687777" y="1576822"/>
            <a:ext cx="189506" cy="267151"/>
            <a:chOff x="7524328" y="4061794"/>
            <a:chExt cx="288306" cy="375317"/>
          </a:xfrm>
        </p:grpSpPr>
        <p:sp>
          <p:nvSpPr>
            <p:cNvPr id="56" name="Prostokąt 55"/>
            <p:cNvSpPr/>
            <p:nvPr/>
          </p:nvSpPr>
          <p:spPr>
            <a:xfrm>
              <a:off x="7524328" y="4061794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7" name="Obraz 56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128113"/>
              <a:ext cx="288306" cy="188436"/>
            </a:xfrm>
            <a:prstGeom prst="rect">
              <a:avLst/>
            </a:prstGeom>
          </p:spPr>
        </p:pic>
      </p:grpSp>
      <p:sp>
        <p:nvSpPr>
          <p:cNvPr id="79" name="Tytuł 2"/>
          <p:cNvSpPr txBox="1">
            <a:spLocks/>
          </p:cNvSpPr>
          <p:nvPr/>
        </p:nvSpPr>
        <p:spPr>
          <a:xfrm>
            <a:off x="545270" y="23183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mtClean="0"/>
              <a:t>Summary</a:t>
            </a:r>
            <a:endParaRPr lang="en-GB" dirty="0"/>
          </a:p>
        </p:txBody>
      </p:sp>
      <p:sp>
        <p:nvSpPr>
          <p:cNvPr id="81" name="Prostokąt 80"/>
          <p:cNvSpPr/>
          <p:nvPr/>
        </p:nvSpPr>
        <p:spPr>
          <a:xfrm>
            <a:off x="3168571" y="4527231"/>
            <a:ext cx="2572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err="1" smtClean="0"/>
              <a:t>Thank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You</a:t>
            </a:r>
            <a:r>
              <a:rPr lang="pl-PL" sz="3200" b="1" dirty="0" smtClean="0"/>
              <a:t>!</a:t>
            </a:r>
            <a:endParaRPr lang="pl-PL" sz="3200" b="1" dirty="0"/>
          </a:p>
        </p:txBody>
      </p:sp>
      <p:sp>
        <p:nvSpPr>
          <p:cNvPr id="64" name="Prostokąt 63"/>
          <p:cNvSpPr/>
          <p:nvPr/>
        </p:nvSpPr>
        <p:spPr>
          <a:xfrm>
            <a:off x="3029595" y="5193413"/>
            <a:ext cx="3106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err="1" smtClean="0"/>
              <a:t>Slava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Ukraini</a:t>
            </a:r>
            <a:r>
              <a:rPr lang="pl-PL" sz="3200" b="1" dirty="0" smtClean="0"/>
              <a:t>!</a:t>
            </a:r>
            <a:endParaRPr lang="pl-PL" sz="3200" b="1" dirty="0"/>
          </a:p>
        </p:txBody>
      </p:sp>
      <p:sp>
        <p:nvSpPr>
          <p:cNvPr id="49" name="Prostokąt 48"/>
          <p:cNvSpPr/>
          <p:nvPr/>
        </p:nvSpPr>
        <p:spPr>
          <a:xfrm>
            <a:off x="1617026" y="2772476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smtClean="0"/>
              <a:t>no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97666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323528" y="1988840"/>
            <a:ext cx="3960688" cy="1598182"/>
            <a:chOff x="255955" y="2162801"/>
            <a:chExt cx="3960688" cy="1598182"/>
          </a:xfrm>
        </p:grpSpPr>
        <p:sp>
          <p:nvSpPr>
            <p:cNvPr id="6" name="Rectangle 39 1 1"/>
            <p:cNvSpPr>
              <a:spLocks noChangeArrowheads="1"/>
            </p:cNvSpPr>
            <p:nvPr/>
          </p:nvSpPr>
          <p:spPr bwMode="auto">
            <a:xfrm>
              <a:off x="255955" y="2162801"/>
              <a:ext cx="3960688" cy="81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pl-PL" b="1" dirty="0" smtClean="0"/>
                <a:t>Quantum </a:t>
              </a:r>
              <a:r>
                <a:rPr lang="pl-PL" b="1" dirty="0" err="1" smtClean="0"/>
                <a:t>Cramer-Rao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inequality</a:t>
              </a:r>
              <a:endParaRPr lang="pl-PL" b="1" dirty="0"/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pl-PL" sz="1400" dirty="0" err="1" smtClean="0"/>
                <a:t>valid</a:t>
              </a:r>
              <a:r>
                <a:rPr lang="pl-PL" sz="1400" dirty="0" smtClean="0"/>
                <a:t> for </a:t>
              </a:r>
              <a:r>
                <a:rPr lang="pl-PL" sz="1400" dirty="0" err="1" smtClean="0"/>
                <a:t>any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locally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unbiased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estimator</a:t>
              </a:r>
              <a:endParaRPr lang="pl-PL" sz="1400" dirty="0" smtClean="0"/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pl-PL" sz="1400" dirty="0"/>
                <a:t>a</a:t>
              </a:r>
              <a:r>
                <a:rPr lang="pl-PL" sz="1400" dirty="0" smtClean="0"/>
                <a:t>nd </a:t>
              </a:r>
              <a:r>
                <a:rPr lang="pl-PL" sz="1400" dirty="0" err="1" smtClean="0"/>
                <a:t>arbitrary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measurements</a:t>
              </a:r>
              <a:endParaRPr lang="en-GB" sz="1400" dirty="0"/>
            </a:p>
          </p:txBody>
        </p:sp>
        <p:pic>
          <p:nvPicPr>
            <p:cNvPr id="7" name="Obraz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74" t="-4475" r="-1774" b="-4475"/>
            <a:stretch/>
          </p:blipFill>
          <p:spPr>
            <a:xfrm>
              <a:off x="1299687" y="2905985"/>
              <a:ext cx="1710021" cy="85499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grpSp>
        <p:nvGrpSpPr>
          <p:cNvPr id="8" name="Grupa 7"/>
          <p:cNvGrpSpPr/>
          <p:nvPr/>
        </p:nvGrpSpPr>
        <p:grpSpPr>
          <a:xfrm>
            <a:off x="4502043" y="2008248"/>
            <a:ext cx="3878561" cy="1415873"/>
            <a:chOff x="4434470" y="2182209"/>
            <a:chExt cx="3878561" cy="1415873"/>
          </a:xfrm>
        </p:grpSpPr>
        <p:pic>
          <p:nvPicPr>
            <p:cNvPr id="9" name="Obraz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4470" y="2645896"/>
              <a:ext cx="3878561" cy="37207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Obraz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657" y="3089652"/>
              <a:ext cx="1412298" cy="50843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" name="Rectangle 39 1 2 1"/>
            <p:cNvSpPr>
              <a:spLocks noChangeArrowheads="1"/>
            </p:cNvSpPr>
            <p:nvPr/>
          </p:nvSpPr>
          <p:spPr bwMode="auto">
            <a:xfrm>
              <a:off x="4668517" y="2182209"/>
              <a:ext cx="3600400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pl-PL" b="1" dirty="0" smtClean="0">
                  <a:latin typeface="+mj-lt"/>
                  <a:cs typeface="Times" panose="02020603050405020304" pitchFamily="18" charset="0"/>
                </a:rPr>
                <a:t>Quantum Fisher </a:t>
              </a:r>
              <a:r>
                <a:rPr lang="pl-PL" b="1" dirty="0">
                  <a:latin typeface="+mj-lt"/>
                  <a:cs typeface="Times" panose="02020603050405020304" pitchFamily="18" charset="0"/>
                </a:rPr>
                <a:t>I</a:t>
              </a:r>
              <a:r>
                <a:rPr lang="pl-PL" b="1" dirty="0" smtClean="0">
                  <a:latin typeface="+mj-lt"/>
                  <a:cs typeface="Times" panose="02020603050405020304" pitchFamily="18" charset="0"/>
                </a:rPr>
                <a:t>nformation</a:t>
              </a:r>
              <a:endParaRPr lang="en-GB" b="1" dirty="0">
                <a:latin typeface="+mj-lt"/>
                <a:cs typeface="Times" panose="02020603050405020304" pitchFamily="18" charset="0"/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370901" y="3556776"/>
            <a:ext cx="8280400" cy="906883"/>
            <a:chOff x="201757" y="3666278"/>
            <a:chExt cx="8280400" cy="906883"/>
          </a:xfrm>
        </p:grpSpPr>
        <p:grpSp>
          <p:nvGrpSpPr>
            <p:cNvPr id="13" name="Grupa 12"/>
            <p:cNvGrpSpPr/>
            <p:nvPr/>
          </p:nvGrpSpPr>
          <p:grpSpPr>
            <a:xfrm>
              <a:off x="201757" y="3666278"/>
              <a:ext cx="8280400" cy="868115"/>
              <a:chOff x="321170" y="3934603"/>
              <a:chExt cx="8280400" cy="868115"/>
            </a:xfrm>
          </p:grpSpPr>
          <p:sp>
            <p:nvSpPr>
              <p:cNvPr id="16" name="Rectangle 39 1 1 2 1"/>
              <p:cNvSpPr>
                <a:spLocks noChangeArrowheads="1"/>
              </p:cNvSpPr>
              <p:nvPr/>
            </p:nvSpPr>
            <p:spPr bwMode="auto">
              <a:xfrm>
                <a:off x="321170" y="3934603"/>
                <a:ext cx="8280400" cy="348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pl-PL" b="1" dirty="0" smtClean="0"/>
                  <a:t>General </a:t>
                </a:r>
                <a:r>
                  <a:rPr lang="pl-PL" b="1" dirty="0" err="1" smtClean="0"/>
                  <a:t>unitary</a:t>
                </a:r>
                <a:r>
                  <a:rPr lang="pl-PL" b="1" dirty="0" smtClean="0"/>
                  <a:t> </a:t>
                </a:r>
                <a:r>
                  <a:rPr lang="pl-PL" b="1" dirty="0" err="1" smtClean="0"/>
                  <a:t>parameter</a:t>
                </a:r>
                <a:r>
                  <a:rPr lang="pl-PL" b="1" dirty="0" smtClean="0"/>
                  <a:t> </a:t>
                </a:r>
                <a:r>
                  <a:rPr lang="pl-PL" b="1" dirty="0" err="1" smtClean="0"/>
                  <a:t>encoding</a:t>
                </a:r>
                <a:endParaRPr lang="en-GB" b="1" dirty="0"/>
              </a:p>
            </p:txBody>
          </p:sp>
          <p:pic>
            <p:nvPicPr>
              <p:cNvPr id="17" name="Obraz 16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789" y="4441222"/>
                <a:ext cx="1915115" cy="361496"/>
              </a:xfrm>
              <a:prstGeom prst="rect">
                <a:avLst/>
              </a:prstGeom>
              <a:gradFill flip="none"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  <a:tileRect/>
              </a:gradFill>
              <a:ln/>
              <a:effectLst/>
            </p:spPr>
          </p:pic>
        </p:grpSp>
        <p:pic>
          <p:nvPicPr>
            <p:cNvPr id="14" name="Obraz 1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595" y="4221596"/>
              <a:ext cx="3359532" cy="29660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Obraz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12" t="-5751" r="-1712" b="-5751"/>
            <a:stretch/>
          </p:blipFill>
          <p:spPr>
            <a:xfrm>
              <a:off x="6790157" y="3817161"/>
              <a:ext cx="1692000" cy="7560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22" name="Tytuł 2"/>
          <p:cNvSpPr txBox="1">
            <a:spLocks/>
          </p:cNvSpPr>
          <p:nvPr/>
        </p:nvSpPr>
        <p:spPr>
          <a:xfrm>
            <a:off x="453462" y="26064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/>
              <a:t>Fisher </a:t>
            </a:r>
            <a:r>
              <a:rPr lang="pl-PL" dirty="0" err="1" smtClean="0"/>
              <a:t>says</a:t>
            </a:r>
            <a:r>
              <a:rPr lang="pl-PL" dirty="0" smtClean="0"/>
              <a:t>… </a:t>
            </a:r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5222795" y="656475"/>
            <a:ext cx="1313495" cy="1296144"/>
          </a:xfrm>
          <a:prstGeom prst="rect">
            <a:avLst/>
          </a:prstGeom>
        </p:spPr>
      </p:pic>
      <p:sp>
        <p:nvSpPr>
          <p:cNvPr id="4" name="Objaśnienie owalne 3"/>
          <p:cNvSpPr/>
          <p:nvPr/>
        </p:nvSpPr>
        <p:spPr>
          <a:xfrm>
            <a:off x="6047656" y="87110"/>
            <a:ext cx="3096344" cy="1008112"/>
          </a:xfrm>
          <a:prstGeom prst="wedgeEllipseCallout">
            <a:avLst>
              <a:gd name="adj1" fmla="val -43504"/>
              <a:gd name="adj2" fmla="val 46008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Ok, but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this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very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heuristic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and not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really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geenral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7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1839193" y="2512057"/>
            <a:ext cx="3702039" cy="146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3359503" y="2248468"/>
            <a:ext cx="504691" cy="52018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6" name="Obraz 53 2 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1019" y="2410562"/>
            <a:ext cx="182916" cy="2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Łącznik prosty 6"/>
          <p:cNvCxnSpPr/>
          <p:nvPr/>
        </p:nvCxnSpPr>
        <p:spPr>
          <a:xfrm flipV="1">
            <a:off x="1839193" y="3630824"/>
            <a:ext cx="3702039" cy="538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Obraz 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26" y="2855091"/>
            <a:ext cx="335739" cy="308412"/>
          </a:xfrm>
          <a:prstGeom prst="rect">
            <a:avLst/>
          </a:prstGeom>
          <a:noFill/>
          <a:ln/>
          <a:effectLst/>
        </p:spPr>
      </p:pic>
      <p:sp>
        <p:nvSpPr>
          <p:cNvPr id="9" name="Schemat blokowy: opóźnienie 8"/>
          <p:cNvSpPr/>
          <p:nvPr/>
        </p:nvSpPr>
        <p:spPr>
          <a:xfrm>
            <a:off x="6721937" y="2250202"/>
            <a:ext cx="577850" cy="1672271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094226" y="2214100"/>
            <a:ext cx="584760" cy="158057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pic>
        <p:nvPicPr>
          <p:cNvPr id="11" name="Obraz 10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9" y="2819886"/>
            <a:ext cx="352961" cy="310149"/>
          </a:xfrm>
          <a:prstGeom prst="rect">
            <a:avLst/>
          </a:prstGeom>
          <a:noFill/>
          <a:ln/>
          <a:effectLst/>
        </p:spPr>
      </p:pic>
      <p:pic>
        <p:nvPicPr>
          <p:cNvPr id="12" name="Obraz 11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hat{A}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54" y="2910164"/>
            <a:ext cx="218884" cy="292790"/>
          </a:xfrm>
          <a:prstGeom prst="rect">
            <a:avLst/>
          </a:prstGeom>
          <a:noFill/>
          <a:ln/>
          <a:effectLst/>
        </p:spPr>
      </p:pic>
      <p:grpSp>
        <p:nvGrpSpPr>
          <p:cNvPr id="13" name="Grupa 12"/>
          <p:cNvGrpSpPr/>
          <p:nvPr/>
        </p:nvGrpSpPr>
        <p:grpSpPr>
          <a:xfrm>
            <a:off x="490328" y="3954613"/>
            <a:ext cx="2981165" cy="707442"/>
            <a:chOff x="588448" y="4193113"/>
            <a:chExt cx="2981165" cy="707442"/>
          </a:xfrm>
        </p:grpSpPr>
        <p:pic>
          <p:nvPicPr>
            <p:cNvPr id="14" name="Obraz 1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 = \sum_{k=0}^n c_k \ket{k,n-k}$&#10;\end{document}&#10;" title="IguanaTex Bitmap Display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05" y="4193113"/>
              <a:ext cx="2817008" cy="30749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" name="pole tekstowe 14"/>
            <p:cNvSpPr txBox="1"/>
            <p:nvPr/>
          </p:nvSpPr>
          <p:spPr>
            <a:xfrm>
              <a:off x="588448" y="4592778"/>
              <a:ext cx="28761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dirty="0" err="1"/>
                <a:t>a</a:t>
              </a:r>
              <a:r>
                <a:rPr lang="pl-PL" sz="1400" dirty="0" err="1" smtClean="0"/>
                <a:t>rbitrary</a:t>
              </a:r>
              <a:r>
                <a:rPr lang="pl-PL" sz="1400" dirty="0" smtClean="0"/>
                <a:t> n-</a:t>
              </a:r>
              <a:r>
                <a:rPr lang="pl-PL" sz="1400" dirty="0" err="1" smtClean="0"/>
                <a:t>photon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input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state</a:t>
              </a:r>
              <a:r>
                <a:rPr lang="pl-PL" sz="1400" dirty="0" smtClean="0"/>
                <a:t> </a:t>
              </a:r>
              <a:endParaRPr lang="en-GB" sz="1400" dirty="0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6006239" y="4020733"/>
            <a:ext cx="2008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 smtClean="0"/>
              <a:t>Measurement</a:t>
            </a:r>
            <a:r>
              <a:rPr lang="pl-PL" sz="1400" dirty="0" smtClean="0"/>
              <a:t> of </a:t>
            </a:r>
            <a:r>
              <a:rPr lang="pl-PL" sz="1400" dirty="0" err="1" smtClean="0"/>
              <a:t>observable</a:t>
            </a:r>
            <a:r>
              <a:rPr lang="pl-PL" sz="1400" i="1" dirty="0" smtClean="0"/>
              <a:t> A</a:t>
            </a:r>
            <a:endParaRPr lang="en-GB" sz="1400" i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2620732" y="1349024"/>
            <a:ext cx="200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 smtClean="0"/>
              <a:t>Evolution</a:t>
            </a:r>
            <a:endParaRPr lang="en-GB" sz="1400" i="1" dirty="0"/>
          </a:p>
        </p:txBody>
      </p:sp>
      <p:pic>
        <p:nvPicPr>
          <p:cNvPr id="18" name="Obraz 1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 = e^{i \hat{\Lambda} \varphi}$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3688"/>
            <a:ext cx="1092799" cy="3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az 18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hat{\Lambda} = \hat{n}_1 \otimes \openone 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33" y="1725671"/>
            <a:ext cx="1224658" cy="27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az 19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73" y="2906635"/>
            <a:ext cx="335739" cy="308412"/>
          </a:xfrm>
          <a:prstGeom prst="rect">
            <a:avLst/>
          </a:prstGeom>
          <a:noFill/>
          <a:ln/>
          <a:effectLst/>
        </p:spPr>
      </p:pic>
      <p:sp>
        <p:nvSpPr>
          <p:cNvPr id="21" name="Prostokąt 20"/>
          <p:cNvSpPr/>
          <p:nvPr/>
        </p:nvSpPr>
        <p:spPr>
          <a:xfrm>
            <a:off x="5442673" y="2256408"/>
            <a:ext cx="584760" cy="158057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pic>
        <p:nvPicPr>
          <p:cNvPr id="22" name="Obraz 21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$&#10;\end{document}&#10;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45" y="2874121"/>
            <a:ext cx="525594" cy="325616"/>
          </a:xfrm>
          <a:prstGeom prst="rect">
            <a:avLst/>
          </a:prstGeom>
          <a:noFill/>
          <a:ln/>
          <a:effectLst/>
        </p:spPr>
      </p:pic>
      <p:sp>
        <p:nvSpPr>
          <p:cNvPr id="24" name="Prostokąt 23"/>
          <p:cNvSpPr/>
          <p:nvPr/>
        </p:nvSpPr>
        <p:spPr>
          <a:xfrm>
            <a:off x="5634354" y="4858795"/>
            <a:ext cx="2518674" cy="110285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Obraz 2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 \frac{1}{n}  $$&#10;\end{document}&#10;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70" y="5243355"/>
            <a:ext cx="1071042" cy="636779"/>
          </a:xfrm>
          <a:prstGeom prst="rect">
            <a:avLst/>
          </a:prstGeom>
          <a:noFill/>
          <a:ln/>
          <a:effectLst/>
        </p:spPr>
      </p:pic>
      <p:sp>
        <p:nvSpPr>
          <p:cNvPr id="26" name="pole tekstowe 25"/>
          <p:cNvSpPr txBox="1"/>
          <p:nvPr/>
        </p:nvSpPr>
        <p:spPr>
          <a:xfrm>
            <a:off x="5663233" y="4926145"/>
            <a:ext cx="25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The Heisenberg limit:</a:t>
            </a:r>
            <a:endParaRPr lang="en-GB" b="1" dirty="0"/>
          </a:p>
        </p:txBody>
      </p:sp>
      <p:sp>
        <p:nvSpPr>
          <p:cNvPr id="27" name="Tytuł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/>
              <a:t>In </a:t>
            </a:r>
            <a:r>
              <a:rPr lang="pl-PL" dirty="0" err="1" smtClean="0"/>
              <a:t>case</a:t>
            </a:r>
            <a:r>
              <a:rPr lang="pl-PL" dirty="0" smtClean="0"/>
              <a:t> of interferometry</a:t>
            </a:r>
            <a:endParaRPr lang="pl-PL" dirty="0"/>
          </a:p>
        </p:txBody>
      </p:sp>
      <p:pic>
        <p:nvPicPr>
          <p:cNvPr id="28" name="Obraz 2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hat{\Lambda} = \hat{n}_1 \otimes \openone $&#10;\end{document}&#10;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33" y="1725671"/>
            <a:ext cx="1224658" cy="27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pole tekstowe 28"/>
          <p:cNvSpPr txBox="1"/>
          <p:nvPr/>
        </p:nvSpPr>
        <p:spPr>
          <a:xfrm>
            <a:off x="4716016" y="1281877"/>
            <a:ext cx="3471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 smtClean="0"/>
              <a:t>Evolution</a:t>
            </a:r>
            <a:r>
              <a:rPr lang="pl-PL" sz="1400" dirty="0" smtClean="0"/>
              <a:t> generator</a:t>
            </a:r>
          </a:p>
          <a:p>
            <a:pPr algn="ctr"/>
            <a:r>
              <a:rPr lang="pl-PL" sz="1400" i="1" dirty="0" smtClean="0"/>
              <a:t>(numer of </a:t>
            </a:r>
            <a:r>
              <a:rPr lang="pl-PL" sz="1400" i="1" dirty="0" err="1" smtClean="0"/>
              <a:t>photons</a:t>
            </a:r>
            <a:r>
              <a:rPr lang="pl-PL" sz="1400" i="1" dirty="0" smtClean="0"/>
              <a:t> in the </a:t>
            </a:r>
            <a:r>
              <a:rPr lang="pl-PL" sz="1400" i="1" dirty="0" err="1" smtClean="0"/>
              <a:t>upper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arm</a:t>
            </a:r>
            <a:r>
              <a:rPr lang="pl-PL" sz="1400" i="1" dirty="0" smtClean="0"/>
              <a:t>)</a:t>
            </a:r>
            <a:endParaRPr lang="en-GB" sz="1400" i="1" dirty="0"/>
          </a:p>
        </p:txBody>
      </p:sp>
      <p:pic>
        <p:nvPicPr>
          <p:cNvPr id="30" name="Obraz 2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 = \frac{1}{\sqrt{2}}(\ket{n,0} + \ket{0,n})$&#10;\end{document}&#10;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42" y="6227913"/>
            <a:ext cx="2994390" cy="413873"/>
          </a:xfrm>
          <a:prstGeom prst="rect">
            <a:avLst/>
          </a:prstGeom>
          <a:noFill/>
          <a:ln/>
          <a:effectLst/>
        </p:spPr>
      </p:pic>
      <p:pic>
        <p:nvPicPr>
          <p:cNvPr id="31" name="Obraz 30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457200" y="5452071"/>
            <a:ext cx="1313495" cy="1296144"/>
          </a:xfrm>
          <a:prstGeom prst="rect">
            <a:avLst/>
          </a:prstGeom>
        </p:spPr>
      </p:pic>
      <p:sp>
        <p:nvSpPr>
          <p:cNvPr id="2" name="Objaśnienie w chmurce 1"/>
          <p:cNvSpPr/>
          <p:nvPr/>
        </p:nvSpPr>
        <p:spPr>
          <a:xfrm>
            <a:off x="908455" y="4624218"/>
            <a:ext cx="4030962" cy="1215312"/>
          </a:xfrm>
          <a:prstGeom prst="cloudCallout">
            <a:avLst>
              <a:gd name="adj1" fmla="val -30457"/>
              <a:gd name="adj2" fmla="val 7542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I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think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should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be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renamed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Fisher (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</a:rPr>
              <a:t>Helstrom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) limit….</a:t>
            </a:r>
          </a:p>
        </p:txBody>
      </p:sp>
    </p:spTree>
    <p:extLst>
      <p:ext uri="{BB962C8B-B14F-4D97-AF65-F5344CB8AC3E}">
        <p14:creationId xmlns:p14="http://schemas.microsoft.com/office/powerpoint/2010/main" val="22416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81" y="819161"/>
            <a:ext cx="1286320" cy="1379409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Bayes not </a:t>
            </a:r>
            <a:r>
              <a:rPr lang="pl-PL" dirty="0" err="1" smtClean="0"/>
              <a:t>satisfied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" name="Objaśnienie owalne 3"/>
          <p:cNvSpPr/>
          <p:nvPr/>
        </p:nvSpPr>
        <p:spPr>
          <a:xfrm>
            <a:off x="6140199" y="-55381"/>
            <a:ext cx="2993631" cy="996169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we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really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reach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this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limit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when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n-&gt;∞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2200334" y="3413383"/>
            <a:ext cx="3140765" cy="13252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6" name="Schemat blokowy: opóźnienie 5"/>
          <p:cNvSpPr/>
          <p:nvPr/>
        </p:nvSpPr>
        <p:spPr>
          <a:xfrm>
            <a:off x="5315906" y="1676131"/>
            <a:ext cx="1175954" cy="1872208"/>
          </a:xfrm>
          <a:prstGeom prst="flowChartDelay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Łącznik prosty 6"/>
          <p:cNvCxnSpPr/>
          <p:nvPr/>
        </p:nvCxnSpPr>
        <p:spPr>
          <a:xfrm flipV="1">
            <a:off x="2201973" y="1894006"/>
            <a:ext cx="3091746" cy="1798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8" name="Prostokąt 7"/>
          <p:cNvSpPr/>
          <p:nvPr/>
        </p:nvSpPr>
        <p:spPr>
          <a:xfrm>
            <a:off x="3565527" y="1677982"/>
            <a:ext cx="800100" cy="5778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376" y="1855782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0" y="3692355"/>
            <a:ext cx="2052822" cy="35754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11" name="Łącznik prosty 10"/>
          <p:cNvCxnSpPr/>
          <p:nvPr/>
        </p:nvCxnSpPr>
        <p:spPr>
          <a:xfrm>
            <a:off x="2880630" y="1855782"/>
            <a:ext cx="11359" cy="212460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pic>
        <p:nvPicPr>
          <p:cNvPr id="12" name="Obraz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74" y="3695983"/>
            <a:ext cx="2692742" cy="35754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13" name="Łącznik prosty 12"/>
          <p:cNvCxnSpPr/>
          <p:nvPr/>
        </p:nvCxnSpPr>
        <p:spPr>
          <a:xfrm>
            <a:off x="4796174" y="1855782"/>
            <a:ext cx="0" cy="228922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4" name="pole tekstowe 13"/>
          <p:cNvSpPr txBox="1"/>
          <p:nvPr/>
        </p:nvSpPr>
        <p:spPr>
          <a:xfrm>
            <a:off x="5603938" y="1892155"/>
            <a:ext cx="492443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Measuremnt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259632" y="1748139"/>
            <a:ext cx="936103" cy="1800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331640" y="1820147"/>
            <a:ext cx="800219" cy="1767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State</a:t>
            </a:r>
          </a:p>
          <a:p>
            <a:pPr algn="ctr"/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preparation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6540042" y="2540227"/>
            <a:ext cx="576064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8" name="Elipsa 17"/>
          <p:cNvSpPr/>
          <p:nvPr/>
        </p:nvSpPr>
        <p:spPr>
          <a:xfrm>
            <a:off x="7188114" y="1892155"/>
            <a:ext cx="1296144" cy="122413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548154" y="1748139"/>
            <a:ext cx="492443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Estimator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5603938" y="4362477"/>
            <a:ext cx="3002639" cy="1605787"/>
            <a:chOff x="5652120" y="4278681"/>
            <a:chExt cx="3002639" cy="1605787"/>
          </a:xfrm>
        </p:grpSpPr>
        <p:pic>
          <p:nvPicPr>
            <p:cNvPr id="22" name="Obraz 21" descr="mzcountsn.tif"/>
            <p:cNvPicPr>
              <a:picLocks noChangeAspect="1"/>
            </p:cNvPicPr>
            <p:nvPr/>
          </p:nvPicPr>
          <p:blipFill>
            <a:blip r:embed="rId10" cstate="print"/>
            <a:srcRect l="5669" r="11339"/>
            <a:stretch>
              <a:fillRect/>
            </a:stretch>
          </p:blipFill>
          <p:spPr bwMode="auto">
            <a:xfrm>
              <a:off x="6190727" y="4278681"/>
              <a:ext cx="1960437" cy="1374013"/>
            </a:xfrm>
            <a:prstGeom prst="rect">
              <a:avLst/>
            </a:prstGeom>
          </p:spPr>
        </p:pic>
        <p:pic>
          <p:nvPicPr>
            <p:cNvPr id="23" name="Obraz 22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2\pi/n$ phase shift ambiguity&#10;\end{document}&#10;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5628600"/>
              <a:ext cx="3002639" cy="255868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pic>
      </p:grpSp>
      <p:pic>
        <p:nvPicPr>
          <p:cNvPr id="25" name="Obraz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174" y="5178947"/>
            <a:ext cx="1338182" cy="1288218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1927716" y="5537659"/>
            <a:ext cx="1313495" cy="1296144"/>
          </a:xfrm>
          <a:prstGeom prst="rect">
            <a:avLst/>
          </a:prstGeom>
        </p:spPr>
      </p:pic>
      <p:sp>
        <p:nvSpPr>
          <p:cNvPr id="26" name="Objaśnienie owalne 25"/>
          <p:cNvSpPr/>
          <p:nvPr/>
        </p:nvSpPr>
        <p:spPr>
          <a:xfrm>
            <a:off x="1547665" y="4246107"/>
            <a:ext cx="3577826" cy="1327711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So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see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we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are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using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NOON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states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and we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get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Heisenberg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81" y="819161"/>
            <a:ext cx="1286320" cy="1379409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Bayes not </a:t>
            </a:r>
            <a:r>
              <a:rPr lang="pl-PL" dirty="0" err="1" smtClean="0"/>
              <a:t>satisfied</a:t>
            </a:r>
            <a:r>
              <a:rPr lang="pl-PL" dirty="0" smtClean="0"/>
              <a:t>…</a:t>
            </a:r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2200334" y="3413383"/>
            <a:ext cx="3140765" cy="13252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6" name="Schemat blokowy: opóźnienie 5"/>
          <p:cNvSpPr/>
          <p:nvPr/>
        </p:nvSpPr>
        <p:spPr>
          <a:xfrm>
            <a:off x="5315906" y="1676131"/>
            <a:ext cx="1175954" cy="1872208"/>
          </a:xfrm>
          <a:prstGeom prst="flowChartDelay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Łącznik prosty 6"/>
          <p:cNvCxnSpPr/>
          <p:nvPr/>
        </p:nvCxnSpPr>
        <p:spPr>
          <a:xfrm flipV="1">
            <a:off x="2201973" y="1894006"/>
            <a:ext cx="3091746" cy="1798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8" name="Prostokąt 7"/>
          <p:cNvSpPr/>
          <p:nvPr/>
        </p:nvSpPr>
        <p:spPr>
          <a:xfrm>
            <a:off x="3565527" y="1677982"/>
            <a:ext cx="800100" cy="5778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376" y="1855782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0" y="3692355"/>
            <a:ext cx="2052822" cy="35754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11" name="Łącznik prosty 10"/>
          <p:cNvCxnSpPr/>
          <p:nvPr/>
        </p:nvCxnSpPr>
        <p:spPr>
          <a:xfrm>
            <a:off x="2880630" y="1855782"/>
            <a:ext cx="11359" cy="212460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pic>
        <p:nvPicPr>
          <p:cNvPr id="12" name="Obraz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74" y="3695983"/>
            <a:ext cx="2692742" cy="35754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13" name="Łącznik prosty 12"/>
          <p:cNvCxnSpPr/>
          <p:nvPr/>
        </p:nvCxnSpPr>
        <p:spPr>
          <a:xfrm>
            <a:off x="4796174" y="1855782"/>
            <a:ext cx="0" cy="228922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4" name="pole tekstowe 13"/>
          <p:cNvSpPr txBox="1"/>
          <p:nvPr/>
        </p:nvSpPr>
        <p:spPr>
          <a:xfrm>
            <a:off x="5603938" y="1892155"/>
            <a:ext cx="492443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Measuremnt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259632" y="1748139"/>
            <a:ext cx="936103" cy="1800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331640" y="1820147"/>
            <a:ext cx="800219" cy="1767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State</a:t>
            </a:r>
          </a:p>
          <a:p>
            <a:pPr algn="ctr"/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preparation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6540042" y="2540227"/>
            <a:ext cx="576064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8" name="Elipsa 17"/>
          <p:cNvSpPr/>
          <p:nvPr/>
        </p:nvSpPr>
        <p:spPr>
          <a:xfrm>
            <a:off x="7188114" y="1892155"/>
            <a:ext cx="1296144" cy="122413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548154" y="1748139"/>
            <a:ext cx="492443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Estimator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5603938" y="4362477"/>
            <a:ext cx="3002639" cy="1605787"/>
            <a:chOff x="5652120" y="4278681"/>
            <a:chExt cx="3002639" cy="1605787"/>
          </a:xfrm>
        </p:grpSpPr>
        <p:pic>
          <p:nvPicPr>
            <p:cNvPr id="22" name="Obraz 21" descr="mzcountsn.tif"/>
            <p:cNvPicPr>
              <a:picLocks noChangeAspect="1"/>
            </p:cNvPicPr>
            <p:nvPr/>
          </p:nvPicPr>
          <p:blipFill>
            <a:blip r:embed="rId10" cstate="print"/>
            <a:srcRect l="5669" r="11339"/>
            <a:stretch>
              <a:fillRect/>
            </a:stretch>
          </p:blipFill>
          <p:spPr bwMode="auto">
            <a:xfrm>
              <a:off x="6190727" y="4278681"/>
              <a:ext cx="1960437" cy="1374013"/>
            </a:xfrm>
            <a:prstGeom prst="rect">
              <a:avLst/>
            </a:prstGeom>
          </p:spPr>
        </p:pic>
        <p:pic>
          <p:nvPicPr>
            <p:cNvPr id="23" name="Obraz 22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2\pi/n$ phase shift ambiguity&#10;\end{document}&#10;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5628600"/>
              <a:ext cx="3002639" cy="255868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26" name="Objaśnienie owalne 25"/>
          <p:cNvSpPr/>
          <p:nvPr/>
        </p:nvSpPr>
        <p:spPr>
          <a:xfrm>
            <a:off x="1316759" y="1224467"/>
            <a:ext cx="4937724" cy="1206173"/>
          </a:xfrm>
          <a:prstGeom prst="wedgeEllipseCallout">
            <a:avLst>
              <a:gd name="adj1" fmla="val 53803"/>
              <a:gd name="adj2" fmla="val -4394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We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need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to be in the Heisenberg limit to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reach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the Heisenberg limit!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Stupid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174" y="5178947"/>
            <a:ext cx="1338182" cy="1288218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1927716" y="5537659"/>
            <a:ext cx="1313495" cy="1296144"/>
          </a:xfrm>
          <a:prstGeom prst="rect">
            <a:avLst/>
          </a:prstGeom>
        </p:spPr>
      </p:pic>
      <p:sp>
        <p:nvSpPr>
          <p:cNvPr id="2" name="Objaśnienie owalne 1"/>
          <p:cNvSpPr/>
          <p:nvPr/>
        </p:nvSpPr>
        <p:spPr>
          <a:xfrm>
            <a:off x="18759" y="4628072"/>
            <a:ext cx="2890664" cy="806047"/>
          </a:xfrm>
          <a:prstGeom prst="wedgeEllipseCallout">
            <a:avLst>
              <a:gd name="adj1" fmla="val 22692"/>
              <a:gd name="adj2" fmla="val 8246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Do not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listen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this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old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fart! 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rostokąt 70"/>
          <p:cNvSpPr/>
          <p:nvPr/>
        </p:nvSpPr>
        <p:spPr>
          <a:xfrm>
            <a:off x="3132970" y="4788052"/>
            <a:ext cx="3380500" cy="115212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2567" y="115523"/>
            <a:ext cx="8877311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The most </a:t>
            </a:r>
            <a:r>
              <a:rPr lang="pl-PL" dirty="0" err="1" smtClean="0"/>
              <a:t>general</a:t>
            </a:r>
            <a:r>
              <a:rPr lang="pl-PL" dirty="0" smtClean="0"/>
              <a:t> form of the Heisenberg limit</a:t>
            </a:r>
            <a:endParaRPr lang="en-GB" dirty="0"/>
          </a:p>
        </p:txBody>
      </p:sp>
      <p:pic>
        <p:nvPicPr>
          <p:cNvPr id="5" name="Obraz 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1}{n (\lambda_+ - \lambda_-)}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94" y="4932067"/>
            <a:ext cx="2877712" cy="831967"/>
          </a:xfrm>
          <a:prstGeom prst="rect">
            <a:avLst/>
          </a:prstGeom>
          <a:noFill/>
          <a:ln/>
          <a:effectLst/>
        </p:spPr>
      </p:pic>
      <p:sp>
        <p:nvSpPr>
          <p:cNvPr id="70" name="Prostokąt 69"/>
          <p:cNvSpPr/>
          <p:nvPr/>
        </p:nvSpPr>
        <p:spPr>
          <a:xfrm>
            <a:off x="-1044624" y="6453336"/>
            <a:ext cx="100445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V. Giovannetti, S. Lloyd, and L. Maccone, Phys. Rev.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en-US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. 96, 010401 (2006).</a:t>
            </a:r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21" y="1484784"/>
            <a:ext cx="8234320" cy="259043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122567" y="3997516"/>
            <a:ext cx="1313495" cy="12961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607" y="5086592"/>
            <a:ext cx="1338182" cy="1288218"/>
          </a:xfrm>
          <a:prstGeom prst="rect">
            <a:avLst/>
          </a:prstGeom>
        </p:spPr>
      </p:pic>
      <p:sp>
        <p:nvSpPr>
          <p:cNvPr id="10" name="Objaśnienie owalne 9"/>
          <p:cNvSpPr/>
          <p:nvPr/>
        </p:nvSpPr>
        <p:spPr>
          <a:xfrm>
            <a:off x="1115616" y="3654937"/>
            <a:ext cx="3024336" cy="1053349"/>
          </a:xfrm>
          <a:prstGeom prst="wedgeEllipseCallout">
            <a:avLst>
              <a:gd name="adj1" fmla="val -53511"/>
              <a:gd name="adj2" fmla="val 4759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Look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Heisenberg,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such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beautiful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generalization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01" y="4898244"/>
            <a:ext cx="1286320" cy="1379409"/>
          </a:xfrm>
          <a:prstGeom prst="rect">
            <a:avLst/>
          </a:prstGeom>
        </p:spPr>
      </p:pic>
      <p:sp>
        <p:nvSpPr>
          <p:cNvPr id="2" name="Objaśnienie w chmurce 1"/>
          <p:cNvSpPr/>
          <p:nvPr/>
        </p:nvSpPr>
        <p:spPr>
          <a:xfrm>
            <a:off x="6588224" y="4075216"/>
            <a:ext cx="1584176" cy="1011376"/>
          </a:xfrm>
          <a:prstGeom prst="cloudCallout">
            <a:avLst>
              <a:gd name="adj1" fmla="val 47966"/>
              <a:gd name="adj2" fmla="val 5610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OMG… 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2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0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Many </a:t>
            </a:r>
            <a:r>
              <a:rPr lang="pl-PL" dirty="0" err="1" smtClean="0"/>
              <a:t>repetition</a:t>
            </a:r>
            <a:r>
              <a:rPr lang="pl-PL" dirty="0" smtClean="0"/>
              <a:t> </a:t>
            </a:r>
            <a:r>
              <a:rPr lang="pl-PL" dirty="0" err="1" smtClean="0"/>
              <a:t>scenario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err="1" smtClean="0"/>
              <a:t>guarantees</a:t>
            </a:r>
            <a:r>
              <a:rPr lang="pl-PL" sz="2000" dirty="0" smtClean="0"/>
              <a:t> </a:t>
            </a:r>
            <a:r>
              <a:rPr lang="pl-PL" sz="2000" dirty="0" err="1" smtClean="0"/>
              <a:t>asymptotic</a:t>
            </a:r>
            <a:r>
              <a:rPr lang="pl-PL" sz="2000" dirty="0" smtClean="0"/>
              <a:t> </a:t>
            </a:r>
            <a:r>
              <a:rPr lang="pl-PL" sz="2000" dirty="0" err="1" smtClean="0"/>
              <a:t>saturability</a:t>
            </a:r>
            <a:r>
              <a:rPr lang="pl-PL" sz="2000" dirty="0" smtClean="0"/>
              <a:t> of the CR </a:t>
            </a:r>
            <a:r>
              <a:rPr lang="pl-PL" sz="2000" dirty="0" err="1" smtClean="0"/>
              <a:t>bound</a:t>
            </a:r>
            <a:r>
              <a:rPr lang="pl-PL" sz="2000" dirty="0" smtClean="0"/>
              <a:t> </a:t>
            </a:r>
            <a:endParaRPr lang="en-GB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143000"/>
            <a:ext cx="7092280" cy="450123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004048" y="1052736"/>
            <a:ext cx="30598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raz 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=\frac{1}{\sqrt{k}n}$&#10; 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579448"/>
            <a:ext cx="1712402" cy="53925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8" name="Obraz 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=\frac{1}{k n}$&#10; 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64" y="5549794"/>
            <a:ext cx="1538486" cy="54263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0" name="pole tekstowe 9"/>
          <p:cNvSpPr txBox="1"/>
          <p:nvPr/>
        </p:nvSpPr>
        <p:spPr bwMode="auto">
          <a:xfrm>
            <a:off x="1115616" y="6237312"/>
            <a:ext cx="3600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dirty="0" err="1" smtClean="0">
                <a:solidFill>
                  <a:srgbClr val="000000"/>
                </a:solidFill>
                <a:latin typeface="Times New Roman"/>
              </a:rPr>
              <a:t>Poor</a:t>
            </a:r>
            <a:r>
              <a:rPr lang="pl-PL" sz="20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000" kern="0" dirty="0" err="1" smtClean="0">
                <a:solidFill>
                  <a:srgbClr val="000000"/>
                </a:solidFill>
                <a:latin typeface="Times New Roman"/>
              </a:rPr>
              <a:t>man’s</a:t>
            </a:r>
            <a:r>
              <a:rPr lang="pl-PL" sz="2000" kern="0" dirty="0" smtClean="0">
                <a:solidFill>
                  <a:srgbClr val="000000"/>
                </a:solidFill>
                <a:latin typeface="Times New Roman"/>
              </a:rPr>
              <a:t> Heisenberg limit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1" name="pole tekstowe 10"/>
          <p:cNvSpPr txBox="1"/>
          <p:nvPr/>
        </p:nvSpPr>
        <p:spPr bwMode="auto">
          <a:xfrm>
            <a:off x="4716016" y="6117231"/>
            <a:ext cx="3600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noProof="0" dirty="0" smtClean="0">
                <a:solidFill>
                  <a:srgbClr val="000000"/>
                </a:solidFill>
                <a:latin typeface="Times New Roman"/>
              </a:rPr>
              <a:t> Heisenberg limit in </a:t>
            </a:r>
            <a:r>
              <a:rPr lang="pl-PL" sz="2000" kern="0" noProof="0" dirty="0" err="1" smtClean="0">
                <a:solidFill>
                  <a:srgbClr val="000000"/>
                </a:solidFill>
                <a:latin typeface="Times New Roman"/>
              </a:rPr>
              <a:t>terms</a:t>
            </a:r>
            <a:r>
              <a:rPr lang="pl-PL" sz="2000" kern="0" noProof="0" dirty="0" smtClean="0">
                <a:solidFill>
                  <a:srgbClr val="000000"/>
                </a:solidFill>
                <a:latin typeface="Times New Roman"/>
              </a:rPr>
              <a:t> of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dirty="0" err="1">
                <a:solidFill>
                  <a:srgbClr val="000000"/>
                </a:solidFill>
                <a:latin typeface="Times New Roman"/>
              </a:rPr>
              <a:t>a</a:t>
            </a:r>
            <a:r>
              <a:rPr kumimoji="0" lang="pl-PL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ll</a:t>
            </a:r>
            <a:r>
              <a:rPr kumimoji="0" lang="pl-PL" sz="20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the </a:t>
            </a:r>
            <a:r>
              <a:rPr kumimoji="0" lang="pl-PL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resources</a:t>
            </a:r>
            <a:r>
              <a:rPr kumimoji="0" lang="pl-PL" sz="20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pl-PL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consumed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427984" y="1052736"/>
            <a:ext cx="4238128" cy="5734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jaśnienie owalne 11"/>
          <p:cNvSpPr/>
          <p:nvPr/>
        </p:nvSpPr>
        <p:spPr>
          <a:xfrm>
            <a:off x="4860032" y="1437581"/>
            <a:ext cx="3024336" cy="1053349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It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OK,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if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do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it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like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this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25" y="2644115"/>
            <a:ext cx="1286320" cy="137940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0" y="1226153"/>
            <a:ext cx="1313495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,7285"/>
  <p:tag name="ORIGINALWIDTH" val="776,15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ket{\psi_\varphi} = e^{ i \varphi \hat{\Lambda}} \ket{\psi}&#10;$$&#10;\end{document}&#10;"/>
  <p:tag name="IGUANATEXSIZE" val="20"/>
  <p:tag name="IGUANATEXCURSOR" val="6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,7285"/>
  <p:tag name="ORIGINALWIDTH" val="536,932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U_\varphi = e^{ i \varphi \hat{\Lambda}} &#10;$$&#10;\end{document}&#10;"/>
  <p:tag name="IGUANATEXSIZE" val="20"/>
  <p:tag name="IGUANATEXCURSOR" val="669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1489,31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propto \sigma_z, \quad K_0 \propto \openone, K_1 \propto \sigma_z&#10;$&#10; \end{document}&#10;"/>
  <p:tag name="IGUANATEXSIZE" val="20"/>
  <p:tag name="IGUANATEXCURSOR" val="6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41,95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in \mathcal{S}$&#10; \end{document}&#10;"/>
  <p:tag name="IGUANATEXSIZE" val="20"/>
  <p:tag name="IGUANATEXCURSOR" val="5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530,933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\geq \frac{c}{\sqrt{N}}$&#10;\end{document}&#10;"/>
  <p:tag name="IGUANATEXSIZE" val="20"/>
  <p:tag name="IGUANATEXCURSOR" val="5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+$&#10;\end{document}&#10;"/>
  <p:tag name="IGUANATEXSIZE" val="20"/>
  <p:tag name="IGUANATEXCURSOR" val="5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71,2411"/>
  <p:tag name="LATEXADDIN" val="\documentclass{article}\pagestyle{empty}&#10;\begin{document}&#10;$ \varphi$&#10;\end{document}&#10;"/>
  <p:tag name="IGUANATEXSIZE" val="20"/>
  <p:tag name="IGUANATEXCURSOR" val="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IGUANATEXSIZE" val="20"/>
  <p:tag name="IGUANATEXCURSOR" val="5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9632"/>
  <p:tag name="ORIGINALWIDTH" val="2308,21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  = i \sum_k \dot{K}_k^\dagger K_k\notin\mathcal{S} = \t{span}_{\mathbb{H}}\left\{K_i^\dagger K_j, \forall_{ij}  \right\}&#10;$$ &#10;&#10; \end{document}&#10;"/>
  <p:tag name="IGUANATEXSIZE" val="20"/>
  <p:tag name="IGUANATEXCURSOR" val="569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1494,56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propto \sigma_z, \quad K_0 \propto \openone, K_1 \propto \sigma_x&#10;$&#10; \end{document}&#10;"/>
  <p:tag name="IGUANATEXSIZE" val="20"/>
  <p:tag name="IGUANATEXCURSOR" val="6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41,95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notin \mathcal{S}$&#10; \end{document}&#10;"/>
  <p:tag name="IGUANATEXSIZE" val="20"/>
  <p:tag name="IGUANATEXCURSOR" val="5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449,193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\geq \frac{c}{N}$&#10;\end{document}&#10;"/>
  <p:tag name="IGUANATEXSIZE" val="20"/>
  <p:tag name="IGUANATEXCURSOR" val="5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+$&#10;\end{document}&#10;"/>
  <p:tag name="IGUANATEXSIZE" val="20"/>
  <p:tag name="IGUANATEXCURSOR" val="5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71,2411"/>
  <p:tag name="LATEXADDIN" val="\documentclass{article}\pagestyle{empty}&#10;\begin{document}&#10;$ \varphi$&#10;\end{document}&#10;"/>
  <p:tag name="IGUANATEXSIZE" val="20"/>
  <p:tag name="IGUANATEXCURSOR" val="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IGUANATEXSIZE" val="20"/>
  <p:tag name="IGUANATEXCURSOR" val="5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,7315"/>
  <p:tag name="ORIGINALWIDTH" val="329,958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c/\sqrt{N}&#10;$$&#10; \end{document}&#10;"/>
  <p:tag name="IGUANATEXSIZE" val="20"/>
  <p:tag name="IGUANATEXCURSOR" val="5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365,954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k \ll N&#10;$$&#10; \end{document}&#10;"/>
  <p:tag name="IGUANATEXSIZE" val="20"/>
  <p:tag name="IGUANATEXCURSOR" val="5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105,736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N&#10;$$&#10; \end{document}&#10;"/>
  <p:tag name="IGUANATEXSIZE" val="20"/>
  <p:tag name="IGUANATEXCURSOR" val="5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,4833"/>
  <p:tag name="ORIGINALWIDTH" val="567,67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$$&#10;\end{document}&#10;"/>
  <p:tag name="IGUANATEXSIZE" val="20"/>
  <p:tag name="IGUANATEXCURSOR" val="66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0,4499"/>
  <p:tag name="ORIGINALWIDTH" val="1058,11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ft[ 4 \min_{\tilde{{K}}_k^\theta, \beta=0} &#10;N \|\alpha\| )\right]^{-1}$$&#10; \end{document}&#10;"/>
  <p:tag name="IGUANATEXSIZE" val="20"/>
  <p:tag name="IGUANATEXCURSOR" val="59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243,719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theta=$$&#10; \end{document}&#10;"/>
  <p:tag name="IGUANATEXSIZE" val="20"/>
  <p:tag name="IGUANATEXCURSOR" val="55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,715"/>
  <p:tag name="ORIGINALWIDTH" val="908,136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 \frac{1-\eta}{\eta N}$$&#10;\end{document}&#10;"/>
  <p:tag name="IGUANATEXSIZE" val="20"/>
  <p:tag name="IGUANATEXCURSOR" val="68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52,493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heta$&#10;\end{document}&#10;"/>
  <p:tag name="IGUANATEXSIZE" val="20"/>
  <p:tag name="IGUANATEXCURSOR" val="562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135,73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boldsymbol{\theta}}$&#10;\end{document}&#10;"/>
  <p:tag name="IGUANATEXSIZE" val="20"/>
  <p:tag name="IGUANATEXCURSOR" val="58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114,735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{\boldsymbol{\theta}}$&#10;\end{document}&#10;"/>
  <p:tag name="IGUANATEXSIZE" val="20"/>
  <p:tag name="IGUANATEXCURSOR" val="652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,7184"/>
  <p:tag name="ORIGINALWIDTH" val="1318,33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{\left[F_Q\right]}_{ij}=\frac{1}{2}\text{tr}(\rho_{\boldsymbol{\theta}} \lbrace L_i,L_j \rbrace)$$&#10;\end{document}&#10;"/>
  <p:tag name="IGUANATEXSIZE" val="20"/>
  <p:tag name="IGUANATEXCURSOR" val="64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,2152"/>
  <p:tag name="ORIGINALWIDTH" val="1217,84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\frac{1}{2}(L_{i} \rho_{\boldsymbol{\theta}} + \rho_{\boldsymbol{\theta}} L_{i})= \frac{\partial \rho_{\boldsymbol{\theta}}}{\partial \theta_i}&#10;$$&#10;\end{document}&#10;"/>
  <p:tag name="IGUANATEXSIZE" val="20"/>
  <p:tag name="IGUANATEXCURSOR" val="57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826,396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boldsymbol{\theta} = (\theta_1,\dots,\theta_p)$&#10;\end{document}&#10;"/>
  <p:tag name="IGUANATEXSIZE" val="20"/>
  <p:tag name="IGUANATEXCURSOR" val="672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2309"/>
  <p:tag name="ORIGINALWIDTH" val="828,646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t{Cov}(\tilde{\boldsymbol{\theta}}) \geq  {F_Q}^{-1} $$&#10;\end{document}&#10;"/>
  <p:tag name="IGUANATEXSIZE" val="20"/>
  <p:tag name="IGUANATEXCURSOR" val="59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,2287"/>
  <p:tag name="ORIGINALWIDTH" val="1323,58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{Tr}[C \t{Cov}(\tilde{\boldsymbol{\theta}})] \geq \text{tr}[C F_Q^{-1}]  $$&#10; \end{document}&#10;"/>
  <p:tag name="IGUANATEXSIZE" val="20"/>
  <p:tag name="IGUANATEXCURSOR" val="607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929,883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V_{ij} = \t{tr}(X_i X_j \rho_{\boldsymbol{\theta}}) $$&#10; \end{document}&#10;"/>
  <p:tag name="IGUANATEXSIZE" val="20"/>
  <p:tag name="IGUANATEXCURSOR" val="58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,7184"/>
  <p:tag name="ORIGINALWIDTH" val="1156,35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1}{2}\t{tr}(\{X_i,L_j\}&#10; \rho_{\boldsymbol{\theta}}) = \delta_{ij} $$&#10; \end{document}&#10;"/>
  <p:tag name="IGUANATEXSIZE" val="20"/>
  <p:tag name="IGUANATEXCURSOR" val="58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985,376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 =&#10; \min_{\{X_i\}}\t{tr}(C \cdot \t{Re} V)&#10; $$&#10; \end{document}&#10;"/>
  <p:tag name="IGUANATEXSIZE" val="20"/>
  <p:tag name="IGUANATEXCURSOR" val="53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,7218"/>
  <p:tag name="ORIGINALWIDTH" val="2775,40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ext{Tr}[C \t{Cov}(\boldsymbol{\tilde{\theta}})]  \geq&#10; \min_{\{X_i\}}\t{tr}(C \cdot \t{Re} V) + \|  \sqrt{C} \cdot \t{Im}V \sqrt{C} \|_1 &#10; $$&#10; \end{document}&#10;"/>
  <p:tag name="IGUANATEXSIZE" val="20"/>
  <p:tag name="IGUANATEXCURSOR" val="54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,7218"/>
  <p:tag name="ORIGINALWIDTH" val="2775,40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ext{Tr}[C \t{Cov}(\boldsymbol{\tilde{\theta}})]  \geq&#10; \min_{\{X_i\}}\t{tr}(C \cdot \t{Re} V) + \|  \sqrt{C} \cdot \t{Im}V \sqrt{C} \|_1 &#10; $$&#10; \end{document}&#10;"/>
  <p:tag name="IGUANATEXSIZE" val="20"/>
  <p:tag name="IGUANATEXCURSOR" val="54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1652,79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 = 4 (\bra{\psi}\Lambda^2\ket{\psi} - &#10;|\bra{\psi}\Lambda \ket{{\psi}}|^2)&#10; $$&#10;\end{document}&#10;"/>
  <p:tag name="IGUANATEXSIZE" val="20"/>
  <p:tag name="IGUANATEXCURSOR" val="6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1196,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\tilde{\boldsymbol{\varphi}} =\sqrt{\sum_{i=1}^p \Delta^2 \tilde{\varphi}_i} \geq \ ? $$&#10;\end{document}&#10;"/>
  <p:tag name="IGUANATEXSIZE" val="20"/>
  <p:tag name="IGUANATEXCURSOR" val="709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1093,36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= \sqrt{\sum_{i=1}^p \Delta^2 \tilde{\varphi}_i} \geq  $$&#10;\end{document}&#10;"/>
  <p:tag name="IGUANATEXSIZE" val="20"/>
  <p:tag name="IGUANATEXCURSOR" val="717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9,7076"/>
  <p:tag name="ORIGINALWIDTH" val="906,636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sqrt{p} \times \frac{\pi}{\frac{n}{p}}  = \frac{\pi p^{3/2}}{n}$$&#10;\end{document}&#10;"/>
  <p:tag name="IGUANATEXSIZE" val="20"/>
  <p:tag name="IGUANATEXCURSOR" val="64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,2149"/>
  <p:tag name="ORIGINALWIDTH" val="687,66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\frac{c \ p^{3/2}}{n}  $$&#10;\end{document}&#10;"/>
  <p:tag name="IGUANATEXSIZE" val="20"/>
  <p:tag name="IGUANATEXCURSOR" val="67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431,196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c \approx 1.89 $$&#10;\end{document}&#10;"/>
  <p:tag name="IGUANATEXSIZE" val="20"/>
  <p:tag name="IGUANATEXCURSOR" val="63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$$&#10;\end{document}&#10;"/>
  <p:tag name="IGUANATEXSIZE" val="20"/>
  <p:tag name="IGUANATEXCURSOR" val="63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793,77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 = \alpha \ket{n,0,\dots,0} + &#10;\beta  \left(\ket{0,n,\dots,0} + \dots+ \ket{0,\dots,n, 0}+ \ket{0,\dots,0,n} \right)  $$&#10;\end{document}&#10;"/>
  <p:tag name="IGUANATEXSIZE" val="20"/>
  <p:tag name="IGUANATEXCURSOR" val="67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947,131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\sqrt{\t{Tr}(\boldsymbol{F}^{-1})} $$&#10;\end{document}&#10;"/>
  <p:tag name="IGUANATEXSIZE" val="20"/>
  <p:tag name="IGUANATEXCURSOR" val="70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,7218"/>
  <p:tag name="ORIGINALWIDTH" val="276,715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approx \frac{p}{2n} $$&#10;\end{document}&#10;"/>
  <p:tag name="IGUANATEXSIZE" val="20"/>
  <p:tag name="IGUANATEXCURSOR" val="63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,4646"/>
  <p:tag name="ORIGINALWIDTH" val="864,641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&#10;\frac{1}{\sqrt{k}} \times \frac{p}{2 n} $$&#10;\end{document}&#10;"/>
  <p:tag name="IGUANATEXSIZE" val="20"/>
  <p:tag name="IGUANATEXCURSOR" val="70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613,423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  \tilde{\varphi} \geq \frac{1}{2 \Delta \Lambda}$$&#10;\end{document}&#10;"/>
  <p:tag name="IGUANATEXSIZE" val="20"/>
  <p:tag name="IGUANATEXCURSOR" val="6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,4657"/>
  <p:tag name="ORIGINALWIDTH" val="1244,09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in_{\ket{\Psi}, V_i} \Tr(C \t{Cov}\boldsymbol{\tilde{\theta}}) \overset{?}{\propto} \frac{1}{N^2}  $$&#10; \end{document}&#10;"/>
  <p:tag name="IGUANATEXSIZE" val="20"/>
  <p:tag name="IGUANATEXCURSOR" val="61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,979"/>
  <p:tag name="ORIGINALWIDTH" val="2566,1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H_k = H_k^\perp +H_k^\parallel, \quad H_k^\parallel \in \mathcal{S}= \t{span}\{K_i^{\dagger} K_j, \forall_{i,j} \},&#10;$&#10;\end{document}&#10;"/>
  <p:tag name="IGUANATEXSIZE" val="20"/>
  <p:tag name="IGUANATEXCURSOR" val="667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9,73"/>
  <p:tag name="ORIGINALWIDTH" val="1172,85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H_k = i \sum_i (\partial_{\theta_k} K_i^\dagger) K_i,&#10;$&#10;\end{document}&#10;"/>
  <p:tag name="IGUANATEXSIZE" val="20"/>
  <p:tag name="IGUANATEXCURSOR" val="5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,7308"/>
  <p:tag name="ORIGINALWIDTH" val="779,152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{H_1^\perp,\dots,H_p^\perp\}$&#10;\end{document}&#10;"/>
  <p:tag name="IGUANATEXSIZE" val="20"/>
  <p:tag name="IGUANATEXCURSOR" val="577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109,11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(\rho) = \sum_i K_{i}^{\boldsymbol{\theta}} &#10;\rho K_{i}^{\boldsymbol{\theta} \dagger}$$&#10; \end{document}&#10;"/>
  <p:tag name="IGUANATEXSIZE" val="20"/>
  <p:tag name="IGUANATEXCURSOR" val="64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779,152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=\sum_i \tilde{K}_{i}^{\boldsymbol{\theta}} &#10;\rho \tilde{K}_{i}^{\boldsymbol{\theta} \dagger}$$&#10; \end{document}&#10;"/>
  <p:tag name="IGUANATEXSIZE" val="20"/>
  <p:tag name="IGUANATEXCURSOR" val="617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826,396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boldsymbol{\theta} = (\theta_1,\dots,\theta_p)$&#10;\end{document}&#10;"/>
  <p:tag name="IGUANATEXSIZE" val="20"/>
  <p:tag name="IGUANATEXCURSOR" val="672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,7319"/>
  <p:tag name="ORIGINALWIDTH" val="776,15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{\varphi}} = e^{ i \Lambda \varphi} \ket{\psi}$&#10;\end{document}&#10;"/>
  <p:tag name="IGUANATEXSIZE" val="20"/>
  <p:tag name="IGUANATEXCURSOR" val="62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844,394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t{Tr}\left(C \cdot \t{Cov}(\boldsymbol{\tilde{\theta}})   \right)$$&#10;\end{document}&#10;"/>
  <p:tag name="IGUANATEXSIZE" val="20"/>
  <p:tag name="IGUANATEXCURSOR" val="64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7,949"/>
  <p:tag name="ORIGINALWIDTH" val="1582,30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geq \frac{\mathfrak{p}^2}{4 N \min\limits_{K_k^{\boldsymbol{\theta}},\beta_x = 0}\|\sum_{x=1}^{\mathfrak{p}} c_x^{-1} \alpha_x  \|}$$&#10;\end{document}&#10;"/>
  <p:tag name="IGUANATEXSIZE" val="20"/>
  <p:tag name="IGUANATEXCURSOR" val="739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,4822"/>
  <p:tag name="ORIGINALWIDTH" val="644,169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C = c_x \boldsymbol{e}_x \boldsymbol{e}_x^T $$&#10;\end{document}&#10;"/>
  <p:tag name="IGUANATEXSIZE" val="20"/>
  <p:tag name="IGUANATEXCURSOR" val="62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424,0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_x = \sum_k (\partial_{\theta_x} K_k^{\boldsymbol{\theta}})^\dagger &#10;(\partial_{\theta_x} K_k^{\boldsymbol{\theta}})&#10;$$&#10; \end{document}&#10;"/>
  <p:tag name="IGUANATEXSIZE" val="20"/>
  <p:tag name="IGUANATEXCURSOR" val="65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146,60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_x = \sum_k (\partial_{\theta_x}  {K}_k^{\boldsymbol{\theta}})^{\dagger}&#10;K_k^{\boldsymbol{\theta}}&#10;$$&#10; \end{document}&#10;"/>
  <p:tag name="IGUANATEXSIZE" val="20"/>
  <p:tag name="IGUANATEXCURSOR" val="56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,7169"/>
  <p:tag name="ORIGINALWIDTH" val="1818,523"/>
  <p:tag name="LATEXADDIN" val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/>
  <p:tag name="IGUANATEXSIZE" val="20"/>
  <p:tag name="IGUANATEXCURSOR" val="7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,7169"/>
  <p:tag name="ORIGINALWIDTH" val="1818,523"/>
  <p:tag name="LATEXADDIN" val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/>
  <p:tag name="IGUANATEXSIZE" val="20"/>
  <p:tag name="IGUANATEXCURSOR" val="7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109,11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(\rho) = \sum_i K_{i}^{\boldsymbol{\theta}} &#10;\rho K_{i}^{\boldsymbol{\theta} \dagger}$$&#10; \end{document}&#10;"/>
  <p:tag name="IGUANATEXSIZE" val="20"/>
  <p:tag name="IGUANATEXCURSOR" val="64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,7308"/>
  <p:tag name="ORIGINALWIDTH" val="1623,54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 = 4 (\braket{\dot{\psi}_\varphi}{\dot{\psi}_\varphi} - &#10;|\braket{\psi_\varphi}{\dot{\psi}_\varphi}|^2)&#10; $$&#10;\end{document}&#10;"/>
  <p:tag name="IGUANATEXSIZE" val="20"/>
  <p:tag name="IGUANATEXCURSOR" val="650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143,60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_k  = i \sum_i (\partial_{\theta_k}{K}_i^\dagger) K_i$$ &#10;&#10; \end{document}&#10;"/>
  <p:tag name="IGUANATEXSIZE" val="20"/>
  <p:tag name="IGUANATEXCURSOR" val="56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595,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_k \notin\mathcal{S} = \t{span}_{\mathbb{H}}\left\{K_i^\dagger K_j, \forall_{ij}  \right\}&#10;$$ &#10;&#10; \end{document}&#10;"/>
  <p:tag name="IGUANATEXSIZE" val="20"/>
  <p:tag name="IGUANATEXCURSOR" val="53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742,40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_k^\perp$ - lin. ind.&#10;&#10; \end{document}&#10;"/>
  <p:tag name="IGUANATEXSIZE" val="20"/>
  <p:tag name="IGUANATEXCURSOR" val="55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2,7147"/>
  <p:tag name="ORIGINALWIDTH" val="786,651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ot{\ket{\psi_\varphi}}= \frac{d}{d \varphi} \ket{\psi_\varphi}&#10;$$&#10;\end{document}&#10;"/>
  <p:tag name="IGUANATEXSIZE" val="20"/>
  <p:tag name="IGUANATEXCURSOR" val="582"/>
  <p:tag name="TRANSPARENCY" val="Fals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109,11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(\rho) = \sum_i K_{i}^{\boldsymbol{\theta}} &#10;\rho K_{i}^{\boldsymbol{\theta} \dagger}$$&#10; \end{document}&#10;"/>
  <p:tag name="IGUANATEXSIZE" val="20"/>
  <p:tag name="IGUANATEXCURSOR" val="64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595,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_k \notin\mathcal{S} = \t{span}_{\mathbb{H}}\left\{K_i^\dagger K_j, \forall_{ij}  \right\}&#10;$$ &#10;&#10; \end{document}&#10;"/>
  <p:tag name="IGUANATEXSIZE" val="20"/>
  <p:tag name="IGUANATEXCURSOR" val="53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097,11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_k  = i \sum_i (\partial_k{K}_i^\dagger) K_i$$ &#10;&#10; \end{document}&#10;"/>
  <p:tag name="IGUANATEXSIZE" val="20"/>
  <p:tag name="IGUANATEXCURSOR" val="5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742,40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_k^\perp$ - lin. ind.&#10;&#10; \end{document}&#10;"/>
  <p:tag name="IGUANATEXSIZE" val="20"/>
  <p:tag name="IGUANATEXCURSOR" val="55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,9613"/>
  <p:tag name="ORIGINALWIDTH" val="650,168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 \tilde{\varphi} \geq \frac{1}{\sqrt{F_Q}}$$&#10;\end{document}&#10;"/>
  <p:tag name="IGUANATEXSIZE" val="20"/>
  <p:tag name="IGUANATEXCURSOR" val="6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986,126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A(\varphi) = \bra{\psi_\varphi} \hat{A} \ket{\psi_\varphi}&#10;$$&#10;\end{document}&#10;"/>
  <p:tag name="IGUANATEXSIZE" val="20"/>
  <p:tag name="IGUANATEXCURSOR" val="6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5,73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IGUANATEXSIZE" val="20"/>
  <p:tag name="IGUANATEXCURSOR" val="567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IGUANATEXSIZE" val="20"/>
  <p:tag name="IGUANATEXCURSOR" val="56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,7353"/>
  <p:tag name="ORIGINALWIDTH" val="86,2392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hat{A}$&#10;\end{document}&#10;"/>
  <p:tag name="IGUANATEXSIZE" val="20"/>
  <p:tag name="IGUANATEXCURSOR" val="56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,7293"/>
  <p:tag name="ORIGINALWIDTH" val="536,93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 = e^{i \hat{\Lambda} \varphi}$&#10;\end{document}&#10;"/>
  <p:tag name="IGUANATEXSIZE" val="20"/>
  <p:tag name="IGUANATEXCURSOR" val="58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600,674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hat{\Lambda} = \hat{n}_1 \otimes \openone $&#10;\end{document}&#10;"/>
  <p:tag name="IGUANATEXSIZE" val="20"/>
  <p:tag name="IGUANATEXCURSOR" val="58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5,73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IGUANATEXSIZE" val="20"/>
  <p:tag name="IGUANATEXCURSOR" val="567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208,473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$&#10;\end{document}&#10;"/>
  <p:tag name="IGUANATEXSIZE" val="20"/>
  <p:tag name="IGUANATEXCURSOR" val="57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435,695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 \frac{1}{n}  $$&#10;\end{document}&#10;"/>
  <p:tag name="IGUANATEXSIZE" val="20"/>
  <p:tag name="IGUANATEXCURSOR" val="667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600,674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hat{\Lambda} = \hat{n}_1 \otimes \openone $&#10;\end{document}&#10;"/>
  <p:tag name="IGUANATEXSIZE" val="20"/>
  <p:tag name="IGUANATEXCURSOR" val="58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,7221"/>
  <p:tag name="ORIGINALWIDTH" val="695,91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\Delta \varphi = \frac{\Delta A}{\left|\frac{\t{d} A(\varphi)}{\t{d} \varphi} \right|}&#10;$&#10;\end{document}&#10;"/>
  <p:tag name="IGUANATEXSIZE" val="20"/>
  <p:tag name="IGUANATEXCURSOR" val="7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269,5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 = \frac{1}{\sqrt{2}}(\ket{n,0} + \ket{0,n})$&#10;\end{document}&#10;"/>
  <p:tag name="IGUANATEXSIZE" val="20"/>
  <p:tag name="IGUANATEXCURSOR" val="678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264,34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 = \sum_{k=0}^n c_k \ket{k,n-k}$&#10;\end{document}&#10;"/>
  <p:tag name="IGUANATEXSIZE" val="20"/>
  <p:tag name="IGUANATEXCURSOR" val="59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010,1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n}\ket{0} + \ket{0}\ket{n}\right)$&#10;\end{document}&#10;"/>
  <p:tag name="IGUANATEXSIZE" val="20"/>
  <p:tag name="IGUANATEXCURSOR" val="61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325,08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n}\ket{0} + e^{- i n \varphi} \ket{0}\ket{n}\right)$&#10;\end{document}&#10;"/>
  <p:tag name="IGUANATEXSIZE" val="20"/>
  <p:tag name="IGUANATEXCURSOR" val="62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77,31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2\pi/n$ phase shift ambiguity&#10;\end{document}&#10;"/>
  <p:tag name="IGUANATEXSIZE" val="20"/>
  <p:tag name="IGUANATEXCURSOR" val="58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010,1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n}\ket{0} + \ket{0}\ket{n}\right)$&#10;\end{document}&#10;"/>
  <p:tag name="IGUANATEXSIZE" val="20"/>
  <p:tag name="IGUANATEXCURSOR" val="61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325,08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n}\ket{0} + e^{- i n \varphi} \ket{0}\ket{n}\right)$&#10;\end{document}&#10;"/>
  <p:tag name="IGUANATEXSIZE" val="20"/>
  <p:tag name="IGUANATEXCURSOR" val="62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77,31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2\pi/n$ phase shift ambiguity&#10;\end{document}&#10;"/>
  <p:tag name="IGUANATEXSIZE" val="20"/>
  <p:tag name="IGUANATEXCURSOR" val="58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,2265"/>
  <p:tag name="ORIGINALWIDTH" val="1259,84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\frac{\t{d} A(\varphi)}{\t{d} \varphi} = &#10;i\bra{\psi_\varphi} [\hat{A},\hat{\Lambda}] \ket{\psi_\varphi}&#10;$&#10;\end{document}&#10;"/>
  <p:tag name="IGUANATEXSIZE" val="20"/>
  <p:tag name="IGUANATEXCURSOR" val="7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2145"/>
  <p:tag name="ORIGINALWIDTH" val="996,625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1}{n (\lambda_+ - \lambda_-)}$$&#10;\end{document}&#10;"/>
  <p:tag name="IGUANATEXSIZE" val="20"/>
  <p:tag name="IGUANATEXCURSOR" val="64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559,430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=\frac{1}{\sqrt{k}n}$&#10; \end{document}&#10;"/>
  <p:tag name="IGUANATEXSIZE" val="20"/>
  <p:tag name="IGUANATEXCURSOR" val="56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477,690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=\frac{1}{k n}$&#10; \end{document}&#10;"/>
  <p:tag name="IGUANATEXSIZE" val="20"/>
  <p:tag name="IGUANATEXCURSOR" val="55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559,430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=\frac{1}{\sqrt{k}n}$&#10; \end{document}&#10;"/>
  <p:tag name="IGUANATEXSIZE" val="20"/>
  <p:tag name="IGUANATEXCURSOR" val="56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477,690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\overset{?}{=}\frac{1}{k n}$&#10; \end{document}&#10;"/>
  <p:tag name="IGUANATEXSIZE" val="20"/>
  <p:tag name="IGUANATEXCURSOR" val="55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46,981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M_{i}$&#10;\end{document}&#10;"/>
  <p:tag name="IGUANATEXSIZE" val="20"/>
  <p:tag name="IGUANATEXCURSOR" val="62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03,22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26"/>
  <p:tag name="TRANSPARENCY" val="Fals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3,7233"/>
  <p:tag name="ORIGINALWIDTH" val="1589,80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\Delta A \geq  \frac{|\bra{\psi_\varphi}[\hat{A},\hat{\Lambda}]\ket{\psi_{\varphi}}  |}{2\Delta \Lambda} = \frac{\left| \frac{\t{d} A(\varphi)}{\t{d}\varphi} \right|}{2 \Delta \Lambda}&#10;$&#10;\end{document}&#10;"/>
  <p:tag name="IGUANATEXSIZE" val="20"/>
  <p:tag name="IGUANATEXCURSOR" val="79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052,49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verline{\Delta^2 \tilde{\varphi}} = \int p(\varphi)\,\t{d}\varphi \sum_{i}  p(i|\varphi) (\varphi - \tilde{\varphi}(i))^2 $&#10;\end{document}&#10;"/>
  <p:tag name="IGUANATEXSIZE" val="20"/>
  <p:tag name="IGUANATEXCURSOR" val="71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1109,86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p(i|\varphi) = \bra{\psi_\varphi}M_i \ket{\psi_\varphi}$&#10;\end{document}&#10;"/>
  <p:tag name="IGUANATEXSIZE" val="20"/>
  <p:tag name="IGUANATEXCURSOR" val="63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881,889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{M_i\}, \tilde{\varphi}(i)}\overline{\Delta^2 \tilde{\varphi}} = ?$$&#10;\end{document}&#10;"/>
  <p:tag name="IGUANATEXSIZE" val="20"/>
  <p:tag name="IGUANATEXCURSOR" val="70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806,89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ket{\psi}, \{V_i\},M_{\tilde{\varphi}}}\overline{\Delta^2 \tilde{\varphi}} $$&#10;\end{document}&#10;"/>
  <p:tag name="IGUANATEXSIZE" val="20"/>
  <p:tag name="IGUANATEXCURSOR" val="70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1160,10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overset{n \rightarrow \infty}{\geq} \frac{\pi}{n (\lambda_+ - \lambda_-)}$$&#10;\end{document}&#10;"/>
  <p:tag name="IGUANATEXSIZE" val="20"/>
  <p:tag name="IGUANATEXCURSOR" val="68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2401,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overline{\Delta^2 \tilde{\varphi}} =&#10; \int p(\varphi)\,\t{d}\varphi \int \t{d} \tilde{\varphi}  \bra{\psi_\varphi}&#10;M_{\tilde{\varphi}} \ket{\psi_\varphi}  (\varphi - \tilde{\varphi})^2 $$&#10;\end{document}&#10;"/>
  <p:tag name="IGUANATEXSIZE" val="20"/>
  <p:tag name="IGUANATEXCURSOR" val="62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5,73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IGUANATEXSIZE" val="20"/>
  <p:tag name="IGUANATEXCURSOR" val="567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436,445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\frac{\pi}{n}  $$&#10;\end{document}&#10;"/>
  <p:tag name="IGUANATEXSIZE" val="20"/>
  <p:tag name="IGUANATEXCURSOR" val="66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03,224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i)$&#10;\end{document}&#10;"/>
  <p:tag name="IGUANATEXSIZE" val="20"/>
  <p:tag name="IGUANATEXCURSOR" val="57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,7184"/>
  <p:tag name="ORIGINALWIDTH" val="613,423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Delta \tilde{\varphi} \geq  \frac{1}{2 \Delta \Lambda}&#10;$$&#10;\end{document}&#10;"/>
  <p:tag name="IGUANATEXSIZE" val="20"/>
  <p:tag name="IGUANATEXCURSOR" val="65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IGUANATEXSIZE" val="20"/>
  <p:tag name="IGUANATEXCURSOR" val="56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264,34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 = \sum_{k=0}^n c_k \ket{k,n-k}$&#10;\end{document}&#10;"/>
  <p:tag name="IGUANATEXSIZE" val="20"/>
  <p:tag name="IGUANATEXCURSOR" val="59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46,98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$&#10;\end{document}&#10;"/>
  <p:tag name="IGUANATEXSIZE" val="20"/>
  <p:tag name="IGUANATEXCURSOR" val="559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052,86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\geq 0 $,  $\sum_i M_i = \openone$ &#10;\end{document}&#10;"/>
  <p:tag name="IGUANATEXSIZE" val="20"/>
  <p:tag name="IGUANATEXCURSOR" val="59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9,2164"/>
  <p:tag name="ORIGINALWIDTH" val="1131,60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\mathcal{E}_\varphi(\rho) = &#10;\sum_i K_i^\varphi \rho K_i^{\varphi \dagger}$$&#10;\end{document}&#10;"/>
  <p:tag name="IGUANATEXSIZE" val="20"/>
  <p:tag name="IGUANATEXCURSOR" val="569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,7331"/>
  <p:tag name="ORIGINALWIDTH" val="640,419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K_i^\varphi = K_i U_\varphi$$&#10;\end{document}&#10;"/>
  <p:tag name="IGUANATEXSIZE" val="20"/>
  <p:tag name="IGUANATEXCURSOR" val="5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435,695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  \tilde{\varphi} \geq \frac{1}{n}$$&#10;\end{document}&#10;"/>
  <p:tag name="IGUANATEXSIZE" val="20"/>
  <p:tag name="IGUANATEXCURSOR" val="59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,4833"/>
  <p:tag name="ORIGINALWIDTH" val="567,67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$$&#10;\end{document}&#10;"/>
  <p:tag name="IGUANATEXSIZE" val="20"/>
  <p:tag name="IGUANATEXCURSOR" val="66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085,86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theta(\rho) = \sum_i K_{i}^{\theta} &#10;\rho K_{i}^{\theta \dagger}$$&#10; \end{document}&#10;"/>
  <p:tag name="IGUANATEXSIZE" val="20"/>
  <p:tag name="IGUANATEXCURSOR" val="60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0,4499"/>
  <p:tag name="ORIGINALWIDTH" val="2620,92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ft[ 4 \min_{\tilde{{K}}_k^\theta} &#10;N \|\alpha\| + N(N-1) \|\beta\|&#10;(\|\alpha\| + \| \beta\| + 1)\right]^{-1}$$&#10; \end{document}&#10;"/>
  <p:tag name="IGUANATEXSIZE" val="20"/>
  <p:tag name="IGUANATEXCURSOR" val="56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021,37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 = \frac{1}{\sqrt{2}}(\ket{0} + \ket{n})$&#10;\end{document}&#10;"/>
  <p:tag name="IGUANATEXSIZE" val="20"/>
  <p:tag name="IGUANATEXCURSOR" val="67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18,897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k \dot{\tilde{K}}_k^{\dagger \theta} \dot{\tilde{K}}_k^\theta&#10;$$&#10; \end{document}&#10;"/>
  <p:tag name="IGUANATEXSIZE" val="20"/>
  <p:tag name="IGUANATEXCURSOR" val="60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16,6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k \dot{\tilde{{K}_k}}^{\dagger \theta} \tilde{{K}}_k^\theta&#10;$$&#10; \end{document}&#10;"/>
  <p:tag name="IGUANATEXSIZE" val="20"/>
  <p:tag name="IGUANATEXCURSOR" val="60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764,154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=\sum_i \tilde{K}_{i}^{\theta} &#10;\rho \tilde{K}_{i}^{\theta \dagger}$$&#10; \end{document}&#10;"/>
  <p:tag name="IGUANATEXSIZE" val="20"/>
  <p:tag name="IGUANATEXCURSOR" val="53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,4833"/>
  <p:tag name="ORIGINALWIDTH" val="567,67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$$&#10;\end{document}&#10;"/>
  <p:tag name="IGUANATEXSIZE" val="20"/>
  <p:tag name="IGUANATEXCURSOR" val="66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085,86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theta(\rho) = \sum_i K_{i}^{\theta} &#10;\rho K_{i}^{\theta \dagger}$$&#10; \end{document}&#10;"/>
  <p:tag name="IGUANATEXSIZE" val="20"/>
  <p:tag name="IGUANATEXCURSOR" val="60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71,241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varphi&#10;$$&#10;\end{document}&#10;"/>
  <p:tag name="IGUANATEXSIZE" val="20"/>
  <p:tag name="IGUANATEXCURSOR" val="6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0,4499"/>
  <p:tag name="ORIGINALWIDTH" val="2620,92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ft[ 4 \min_{\tilde{{K}}_k^\theta} &#10;N \|\alpha\| + N(N-1) \|\beta\|&#10;(\|\alpha\| + \| \beta\| + 1)\right]^{-1}$$&#10; \end{document}&#10;"/>
  <p:tag name="IGUANATEXSIZE" val="20"/>
  <p:tag name="IGUANATEXCURSOR" val="56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18,897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k \dot{\tilde{K}}_k^{\dagger \theta} \dot{\tilde{K}}_k^\theta&#10;$$&#10; \end{document}&#10;"/>
  <p:tag name="IGUANATEXSIZE" val="20"/>
  <p:tag name="IGUANATEXCURSOR" val="60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16,6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k \dot{\tilde{{K}_k}}^{\dagger \theta} \tilde{{K}}_k^\theta&#10;$$&#10; \end{document}&#10;"/>
  <p:tag name="IGUANATEXSIZE" val="20"/>
  <p:tag name="IGUANATEXCURSOR" val="60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764,154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=\sum_i \tilde{K}_{i}^{\theta} &#10;\rho \tilde{K}_{i}^{\theta \dagger}$$&#10; \end{document}&#10;"/>
  <p:tag name="IGUANATEXSIZE" val="20"/>
  <p:tag name="IGUANATEXCURSOR" val="53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2674,91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extcolor{red}{\beta = 0\longleftrightarrow&#10; H = i \sum_k \dot{{K}}_k^\dagger {K}_k \in \t{span}_{\mathbb{H}}\left\{K_i^\dagger K_j, \forall_{ij}  \right\}} $&#10;&#10; \end{document}&#10;"/>
  <p:tag name="IGUANATEXSIZE" val="20"/>
  <p:tag name="IGUANATEXCURSOR" val="58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9632"/>
  <p:tag name="ORIGINALWIDTH" val="2308,21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  = i \sum_k \dot{K}_k^\dagger K_k\notin\mathcal{S} = \t{span}_{\mathbb{H}}\left\{K_i^\dagger K_j, \forall_{ij}  \right\}&#10;$$ &#10;&#10; \end{document}&#10;"/>
  <p:tag name="IGUANATEXSIZE" val="20"/>
  <p:tag name="IGUANATEXCURSOR" val="569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13630</TotalTime>
  <Words>1936</Words>
  <Application>Microsoft Office PowerPoint</Application>
  <PresentationFormat>Pokaz na ekranie (4:3)</PresentationFormat>
  <Paragraphs>220</Paragraphs>
  <Slides>37</Slides>
  <Notes>4</Notes>
  <HiddenSlides>2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7" baseType="lpstr">
      <vt:lpstr>Arial</vt:lpstr>
      <vt:lpstr>Calibri</vt:lpstr>
      <vt:lpstr>Lucida Sans Unicode</vt:lpstr>
      <vt:lpstr>Symbol</vt:lpstr>
      <vt:lpstr>Times</vt:lpstr>
      <vt:lpstr>Times New Roman</vt:lpstr>
      <vt:lpstr>Verdana</vt:lpstr>
      <vt:lpstr>Wingdings 2</vt:lpstr>
      <vt:lpstr>Wingdings 3</vt:lpstr>
      <vt:lpstr>Concourse</vt:lpstr>
      <vt:lpstr>Multiparameter quantum metrology  </vt:lpstr>
      <vt:lpstr>Prezentacja programu PowerPoint</vt:lpstr>
      <vt:lpstr>Heisenberg limit explained</vt:lpstr>
      <vt:lpstr>Prezentacja programu PowerPoint</vt:lpstr>
      <vt:lpstr>In case of interferometry</vt:lpstr>
      <vt:lpstr>Bayes not satisfied…</vt:lpstr>
      <vt:lpstr>Bayes not satisfied…</vt:lpstr>
      <vt:lpstr>The most general form of the Heisenberg limit</vt:lpstr>
      <vt:lpstr>Many repetition scenario guarantees asymptotic saturability of the CR bound </vt:lpstr>
      <vt:lpstr>Many repetition scenario guarantees asymptotic saturability of the CR bound </vt:lpstr>
      <vt:lpstr>The True Heisenberg limit The Bayesian approach</vt:lpstr>
      <vt:lpstr>The True Heisenberg limit</vt:lpstr>
      <vt:lpstr>The true Heisenberg limit</vt:lpstr>
      <vt:lpstr>Prezentacja programu PowerPoint</vt:lpstr>
      <vt:lpstr>Impact of noise…</vt:lpstr>
      <vt:lpstr>General adaptive bound in presence of noise</vt:lpstr>
      <vt:lpstr>General adaptive bound in presence of noise</vt:lpstr>
      <vt:lpstr>Recovering Heisenberg scaling via Quantum Error-Correction</vt:lpstr>
      <vt:lpstr>Recovering Heisenberg scaling via Quantum Error-Correction</vt:lpstr>
      <vt:lpstr>Generic behaviour in quantum metrology</vt:lpstr>
      <vt:lpstr>Lossy interferometry and optimality of using squeezed vacuum</vt:lpstr>
      <vt:lpstr>Prezentacja programu PowerPoint</vt:lpstr>
      <vt:lpstr>Fisher approach to the multiparameter problem…</vt:lpstr>
      <vt:lpstr>Holevo’s help</vt:lpstr>
      <vt:lpstr>Holevo Cramer-Rao bound</vt:lpstr>
      <vt:lpstr>Bayes still not satisfied…</vt:lpstr>
      <vt:lpstr>Multiple-arm interferometry</vt:lpstr>
      <vt:lpstr>Estimating each phase separately</vt:lpstr>
      <vt:lpstr>Optimal joint-phase estimation</vt:lpstr>
      <vt:lpstr>Quantum Fisher information based analysis</vt:lpstr>
      <vt:lpstr>Prezentacja programu PowerPoint</vt:lpstr>
      <vt:lpstr>Multiparameter estimation cost scaling in the presence of noise</vt:lpstr>
      <vt:lpstr>Bounds for noisy metrology if Heisenberg scaling not possible</vt:lpstr>
      <vt:lpstr>Incompatibilities in multiparameter metrology</vt:lpstr>
      <vt:lpstr>Incompatibilities in multiparameter metrology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</dc:title>
  <dc:creator>Rafal</dc:creator>
  <cp:lastModifiedBy>Konto Microsoft</cp:lastModifiedBy>
  <cp:revision>1282</cp:revision>
  <dcterms:created xsi:type="dcterms:W3CDTF">2015-09-10T09:53:21Z</dcterms:created>
  <dcterms:modified xsi:type="dcterms:W3CDTF">2022-10-20T07:07:48Z</dcterms:modified>
</cp:coreProperties>
</file>