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360" r:id="rId4"/>
    <p:sldId id="371" r:id="rId5"/>
    <p:sldId id="374" r:id="rId6"/>
    <p:sldId id="373" r:id="rId7"/>
    <p:sldId id="382" r:id="rId8"/>
    <p:sldId id="390" r:id="rId9"/>
    <p:sldId id="375" r:id="rId10"/>
    <p:sldId id="376" r:id="rId11"/>
    <p:sldId id="377" r:id="rId12"/>
    <p:sldId id="378" r:id="rId13"/>
    <p:sldId id="379" r:id="rId14"/>
    <p:sldId id="380" r:id="rId15"/>
    <p:sldId id="389" r:id="rId16"/>
    <p:sldId id="388" r:id="rId17"/>
    <p:sldId id="381" r:id="rId18"/>
    <p:sldId id="3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3"/>
    <a:srgbClr val="53A174"/>
    <a:srgbClr val="339966"/>
    <a:srgbClr val="339933"/>
    <a:srgbClr val="F3DDC6"/>
    <a:srgbClr val="F4DEC6"/>
    <a:srgbClr val="FFCC99"/>
    <a:srgbClr val="FFFF66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1" autoAdjust="0"/>
    <p:restoredTop sz="77683" autoAdjust="0"/>
  </p:normalViewPr>
  <p:slideViewPr>
    <p:cSldViewPr>
      <p:cViewPr varScale="1">
        <p:scale>
          <a:sx n="53" d="100"/>
          <a:sy n="53" d="100"/>
        </p:scale>
        <p:origin x="11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9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8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6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7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>
                <a:solidFill>
                  <a:prstClr val="black"/>
                </a:solidFill>
              </a:rPr>
              <a:t>Faculty of Physics, University of Warsaw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2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1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3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0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6/15/2022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Faculty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Physics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University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of Warsaw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38.xml"/><Relationship Id="rId16" Type="http://schemas.openxmlformats.org/officeDocument/2006/relationships/image" Target="../media/image36.tmp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1.png"/><Relationship Id="rId5" Type="http://schemas.openxmlformats.org/officeDocument/2006/relationships/tags" Target="../tags/tag41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42.png"/><Relationship Id="rId3" Type="http://schemas.openxmlformats.org/officeDocument/2006/relationships/tags" Target="../tags/tag48.xml"/><Relationship Id="rId21" Type="http://schemas.openxmlformats.org/officeDocument/2006/relationships/image" Target="../media/image44.png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1.png"/><Relationship Id="rId2" Type="http://schemas.openxmlformats.org/officeDocument/2006/relationships/tags" Target="../tags/tag47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37.png"/><Relationship Id="rId10" Type="http://schemas.openxmlformats.org/officeDocument/2006/relationships/tags" Target="../tags/tag55.xml"/><Relationship Id="rId19" Type="http://schemas.openxmlformats.org/officeDocument/2006/relationships/image" Target="../media/image3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9.tmp"/><Relationship Id="rId2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9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8.png"/><Relationship Id="rId2" Type="http://schemas.openxmlformats.org/officeDocument/2006/relationships/tags" Target="../tags/tag58.xml"/><Relationship Id="rId16" Type="http://schemas.openxmlformats.org/officeDocument/2006/relationships/image" Target="../media/image52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7.png"/><Relationship Id="rId5" Type="http://schemas.openxmlformats.org/officeDocument/2006/relationships/tags" Target="../tags/tag61.xml"/><Relationship Id="rId15" Type="http://schemas.openxmlformats.org/officeDocument/2006/relationships/image" Target="../media/image51.png"/><Relationship Id="rId10" Type="http://schemas.openxmlformats.org/officeDocument/2006/relationships/image" Target="../media/image46.emf"/><Relationship Id="rId4" Type="http://schemas.openxmlformats.org/officeDocument/2006/relationships/tags" Target="../tags/tag60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tags" Target="../tags/tag9.xml"/><Relationship Id="rId10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png"/><Relationship Id="rId5" Type="http://schemas.openxmlformats.org/officeDocument/2006/relationships/tags" Target="../tags/tag15.xml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image" Target="../media/image13.tm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png"/><Relationship Id="rId26" Type="http://schemas.openxmlformats.org/officeDocument/2006/relationships/image" Target="../media/image15.png"/><Relationship Id="rId3" Type="http://schemas.openxmlformats.org/officeDocument/2006/relationships/tags" Target="../tags/tag19.xml"/><Relationship Id="rId21" Type="http://schemas.openxmlformats.org/officeDocument/2006/relationships/image" Target="../media/image21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17.png"/><Relationship Id="rId25" Type="http://schemas.openxmlformats.org/officeDocument/2006/relationships/image" Target="../media/image16.png"/><Relationship Id="rId2" Type="http://schemas.openxmlformats.org/officeDocument/2006/relationships/tags" Target="../tags/tag18.xml"/><Relationship Id="rId16" Type="http://schemas.openxmlformats.org/officeDocument/2006/relationships/image" Target="../media/image12.png"/><Relationship Id="rId20" Type="http://schemas.openxmlformats.org/officeDocument/2006/relationships/image" Target="../media/image2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0.png"/><Relationship Id="rId5" Type="http://schemas.openxmlformats.org/officeDocument/2006/relationships/tags" Target="../tags/tag21.xml"/><Relationship Id="rId15" Type="http://schemas.openxmlformats.org/officeDocument/2006/relationships/image" Target="../media/image13.tmp"/><Relationship Id="rId23" Type="http://schemas.openxmlformats.org/officeDocument/2006/relationships/image" Target="../media/image11.png"/><Relationship Id="rId10" Type="http://schemas.openxmlformats.org/officeDocument/2006/relationships/tags" Target="../tags/tag26.xml"/><Relationship Id="rId19" Type="http://schemas.openxmlformats.org/officeDocument/2006/relationships/image" Target="../media/image19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22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29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4.png"/><Relationship Id="rId5" Type="http://schemas.openxmlformats.org/officeDocument/2006/relationships/tags" Target="../tags/tag33.xml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0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280" y="-110614"/>
            <a:ext cx="9108504" cy="157789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/>
              </a:rPr>
              <a:t>Fundamental Limits in </a:t>
            </a:r>
            <a:r>
              <a:rPr lang="it-IT" sz="3600" dirty="0">
                <a:solidFill>
                  <a:srgbClr val="FF0000"/>
                </a:solidFill>
                <a:effectLst/>
              </a:rPr>
              <a:t>Mutiparameter</a:t>
            </a:r>
            <a:r>
              <a:rPr lang="it-IT" sz="3600" dirty="0">
                <a:effectLst/>
              </a:rPr>
              <a:t/>
            </a:r>
            <a:br>
              <a:rPr lang="it-IT" sz="3600" dirty="0">
                <a:effectLst/>
              </a:rPr>
            </a:br>
            <a:r>
              <a:rPr lang="it-IT" sz="3600" dirty="0">
                <a:effectLst/>
              </a:rPr>
              <a:t>Quantum Metrology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40372" y="5590729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white"/>
                </a:solidFill>
              </a:rPr>
              <a:t>R. </a:t>
            </a:r>
            <a:r>
              <a:rPr lang="pl-PL" sz="2000" dirty="0" smtClean="0">
                <a:solidFill>
                  <a:prstClr val="white"/>
                </a:solidFill>
              </a:rPr>
              <a:t>Demkowicz-Dobrzański, F. Albarelli, W Górecki</a:t>
            </a:r>
            <a:endParaRPr lang="en-GB" sz="2000" dirty="0"/>
          </a:p>
        </p:txBody>
      </p:sp>
      <p:sp>
        <p:nvSpPr>
          <p:cNvPr id="10" name="Prostokąt 9"/>
          <p:cNvSpPr/>
          <p:nvPr/>
        </p:nvSpPr>
        <p:spPr>
          <a:xfrm>
            <a:off x="2790179" y="5980990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 smtClean="0">
                <a:solidFill>
                  <a:schemeClr val="bg1"/>
                </a:solidFill>
              </a:rPr>
              <a:t>Faculty</a:t>
            </a:r>
            <a:r>
              <a:rPr lang="pl-PL" sz="1600" i="1" dirty="0" smtClean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</a:t>
            </a:r>
            <a:r>
              <a:rPr lang="pl-PL" sz="1600" i="1" dirty="0" smtClean="0">
                <a:solidFill>
                  <a:schemeClr val="bg1"/>
                </a:solidFill>
              </a:rPr>
              <a:t>Poland</a:t>
            </a:r>
            <a:endParaRPr lang="pl-PL" sz="1600" i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287254" y="4472883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>
                <a:latin typeface="Times" pitchFamily="18" charset="0"/>
              </a:rPr>
              <a:t>F. Albarelli, RDD, PRX 12, 011039 (2022)</a:t>
            </a:r>
            <a:br>
              <a:rPr lang="pl-PL" sz="1600" dirty="0">
                <a:latin typeface="Times" pitchFamily="18" charset="0"/>
              </a:rPr>
            </a:br>
            <a:r>
              <a:rPr lang="pl-PL" sz="1600" dirty="0">
                <a:latin typeface="Times" pitchFamily="18" charset="0"/>
              </a:rPr>
              <a:t>W. Górecki, RDD, PRL 128, 040504 (2022) </a:t>
            </a:r>
          </a:p>
          <a:p>
            <a:endParaRPr lang="en-GB" sz="1600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47289" y="1974971"/>
            <a:ext cx="6938487" cy="2232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92556"/>
            <a:ext cx="4860032" cy="4226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06061"/>
            <a:ext cx="1854405" cy="5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1006" y="-132831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</a:t>
            </a:r>
            <a:r>
              <a:rPr lang="pl-PL" sz="3400" dirty="0" err="1" smtClean="0"/>
              <a:t>ultiparameter</a:t>
            </a:r>
            <a:r>
              <a:rPr lang="pl-PL" sz="3400" dirty="0" smtClean="0"/>
              <a:t> </a:t>
            </a:r>
            <a:r>
              <a:rPr lang="pl-PL" sz="3400" dirty="0" err="1" smtClean="0"/>
              <a:t>issues</a:t>
            </a:r>
            <a:r>
              <a:rPr lang="pl-PL" sz="3400" dirty="0" smtClean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4077072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Input </a:t>
            </a:r>
            <a:r>
              <a:rPr lang="pl-PL" sz="20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20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may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affect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scaling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of precision with the numer of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parameters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involved</a:t>
            </a: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!</a:t>
            </a:r>
            <a:b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endParaRPr lang="pl-PL" sz="1600" dirty="0">
              <a:solidFill>
                <a:srgbClr val="FF0000"/>
              </a:solidFill>
              <a:latin typeface="+mj-lt"/>
              <a:cs typeface="Times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 smtClean="0">
                <a:latin typeface="+mj-lt"/>
                <a:cs typeface="Times" panose="02020603050405020304" pitchFamily="18" charset="0"/>
              </a:rPr>
            </a:b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asymptotically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at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most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twice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overhead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in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resources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for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noisy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models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/>
            </a:r>
            <a:br>
              <a:rPr lang="pl-PL" sz="1600" dirty="0" smtClean="0">
                <a:latin typeface="+mj-lt"/>
                <a:cs typeface="Times" panose="02020603050405020304" pitchFamily="18" charset="0"/>
              </a:rPr>
            </a:br>
            <a:endParaRPr lang="pl-PL" sz="1600" dirty="0" smtClean="0">
              <a:latin typeface="+mj-lt"/>
              <a:cs typeface="Times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estimators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/>
            </a:r>
            <a:br>
              <a:rPr lang="pl-PL" sz="2000" dirty="0" smtClean="0">
                <a:latin typeface="+mj-lt"/>
                <a:cs typeface="Times" panose="02020603050405020304" pitchFamily="18" charset="0"/>
              </a:rPr>
            </a:b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problem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removed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if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proper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parametrization</a:t>
            </a:r>
            <a:r>
              <a:rPr lang="pl-PL" sz="16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 smtClean="0">
                <a:latin typeface="+mj-lt"/>
                <a:cs typeface="Times" panose="02020603050405020304" pitchFamily="18" charset="0"/>
              </a:rPr>
              <a:t>chosen</a:t>
            </a:r>
            <a:endParaRPr lang="pl-PL" sz="16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95536" y="836712"/>
            <a:ext cx="3024336" cy="3096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>
                <a:solidFill>
                  <a:schemeClr val="accent2"/>
                </a:solidFill>
              </a:rPr>
              <a:t>m</a:t>
            </a:r>
            <a:r>
              <a:rPr lang="pl-PL" dirty="0" err="1" smtClean="0">
                <a:solidFill>
                  <a:schemeClr val="accent2"/>
                </a:solidFill>
              </a:rPr>
              <a:t>ultiparameter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 in </a:t>
            </a:r>
            <a:r>
              <a:rPr lang="pl-PL" dirty="0" err="1" smtClean="0"/>
              <a:t>generic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noisy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04139" y="643581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latin typeface="Times" pitchFamily="18" charset="0"/>
              </a:rPr>
              <a:t>F</a:t>
            </a:r>
            <a:r>
              <a:rPr lang="pl-PL" sz="1400" dirty="0">
                <a:latin typeface="Times" pitchFamily="18" charset="0"/>
              </a:rPr>
              <a:t>. Albarelli, RDD, PRX 12, 011039 (2022)</a:t>
            </a:r>
            <a:br>
              <a:rPr lang="pl-PL" sz="1400" dirty="0">
                <a:latin typeface="Times" pitchFamily="18" charset="0"/>
              </a:rPr>
            </a:b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=&#10;\t{Tr}\left(W \cdot \t{Cov}(\boldsymbol{\tilde{\theta}})   \right)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384376" cy="570295"/>
          </a:xfrm>
          <a:prstGeom prst="rect">
            <a:avLst/>
          </a:prstGeom>
          <a:noFill/>
          <a:ln/>
          <a:effectLst/>
        </p:spPr>
      </p:pic>
      <p:sp>
        <p:nvSpPr>
          <p:cNvPr id="8" name="Prostokąt 7"/>
          <p:cNvSpPr/>
          <p:nvPr/>
        </p:nvSpPr>
        <p:spPr>
          <a:xfrm>
            <a:off x="3347864" y="144618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covariance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matrix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283237" y="2605865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ost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matrix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Łącznik prosty ze strzałką 10"/>
          <p:cNvCxnSpPr>
            <a:stCxn id="9" idx="0"/>
          </p:cNvCxnSpPr>
          <p:nvPr/>
        </p:nvCxnSpPr>
        <p:spPr>
          <a:xfrm flipV="1">
            <a:off x="1891737" y="2348880"/>
            <a:ext cx="608500" cy="256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3347864" y="1815514"/>
            <a:ext cx="288032" cy="173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az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90" y="1916832"/>
            <a:ext cx="4119655" cy="1053406"/>
          </a:xfrm>
          <a:prstGeom prst="rect">
            <a:avLst/>
          </a:prstGeom>
          <a:noFill/>
          <a:ln/>
          <a:effectLst/>
        </p:spPr>
      </p:pic>
      <p:pic>
        <p:nvPicPr>
          <p:cNvPr id="25" name="Obraz 2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W = w_x \boldsymbol{e}_x \boldsymbol{e}_x^T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29" y="3093935"/>
            <a:ext cx="1272000" cy="253333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604551" y="3444733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ost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matrix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eigendecompositions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natural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parametrization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5" name="Obraz 3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9" y="3184058"/>
            <a:ext cx="2532000" cy="478667"/>
          </a:xfrm>
          <a:prstGeom prst="rect">
            <a:avLst/>
          </a:prstGeom>
          <a:noFill/>
          <a:ln/>
          <a:effectLst/>
        </p:spPr>
      </p:pic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x = \sum_k (\partial_{\theta_x}  {K}_k^{\boldsymbol{\theta}})^{\dagger}&#10;K_k^{\boldsymbol{\theta}}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8" y="3177566"/>
            <a:ext cx="2017534" cy="485159"/>
          </a:xfrm>
          <a:prstGeom prst="rect">
            <a:avLst/>
          </a:prstGeom>
          <a:noFill/>
          <a:ln/>
          <a:effectLst/>
        </p:spPr>
      </p:pic>
      <p:sp>
        <p:nvSpPr>
          <p:cNvPr id="36" name="Prostokąt 35"/>
          <p:cNvSpPr/>
          <p:nvPr/>
        </p:nvSpPr>
        <p:spPr>
          <a:xfrm>
            <a:off x="238625" y="3978723"/>
            <a:ext cx="46842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Multiple-phase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 </a:t>
            </a:r>
            <a:b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including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adaptive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schemes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62" name="Grupa 61"/>
          <p:cNvGrpSpPr/>
          <p:nvPr/>
        </p:nvGrpSpPr>
        <p:grpSpPr>
          <a:xfrm>
            <a:off x="1307178" y="4676075"/>
            <a:ext cx="2184702" cy="1841787"/>
            <a:chOff x="1307178" y="4676075"/>
            <a:chExt cx="2184702" cy="1841787"/>
          </a:xfrm>
        </p:grpSpPr>
        <p:pic>
          <p:nvPicPr>
            <p:cNvPr id="37" name="Obraz 36" descr="Wycinek ekranu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178" y="4676075"/>
              <a:ext cx="2184702" cy="1841787"/>
            </a:xfrm>
            <a:prstGeom prst="rect">
              <a:avLst/>
            </a:prstGeom>
          </p:spPr>
        </p:pic>
        <p:grpSp>
          <p:nvGrpSpPr>
            <p:cNvPr id="51" name="Grupa 50"/>
            <p:cNvGrpSpPr/>
            <p:nvPr/>
          </p:nvGrpSpPr>
          <p:grpSpPr>
            <a:xfrm>
              <a:off x="2583787" y="4738584"/>
              <a:ext cx="208105" cy="311068"/>
              <a:chOff x="2583787" y="4689408"/>
              <a:chExt cx="208105" cy="311068"/>
            </a:xfrm>
          </p:grpSpPr>
          <p:cxnSp>
            <p:nvCxnSpPr>
              <p:cNvPr id="39" name="Łącznik prosty 38"/>
              <p:cNvCxnSpPr/>
              <p:nvPr/>
            </p:nvCxnSpPr>
            <p:spPr>
              <a:xfrm flipH="1">
                <a:off x="2596034" y="4765630"/>
                <a:ext cx="195858" cy="234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Obraz 4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87" y="4689408"/>
                <a:ext cx="110176" cy="15244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52" name="Grupa 51"/>
            <p:cNvGrpSpPr/>
            <p:nvPr/>
          </p:nvGrpSpPr>
          <p:grpSpPr>
            <a:xfrm>
              <a:off x="2596034" y="5049652"/>
              <a:ext cx="208105" cy="311068"/>
              <a:chOff x="2583787" y="4689408"/>
              <a:chExt cx="208105" cy="311068"/>
            </a:xfrm>
          </p:grpSpPr>
          <p:cxnSp>
            <p:nvCxnSpPr>
              <p:cNvPr id="53" name="Łącznik prosty 52"/>
              <p:cNvCxnSpPr/>
              <p:nvPr/>
            </p:nvCxnSpPr>
            <p:spPr>
              <a:xfrm flipH="1">
                <a:off x="2596034" y="4765630"/>
                <a:ext cx="195858" cy="234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Obraz 5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87" y="4689408"/>
                <a:ext cx="110176" cy="152444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2580773" y="6066234"/>
              <a:ext cx="208105" cy="311068"/>
              <a:chOff x="2583787" y="4689408"/>
              <a:chExt cx="208105" cy="311068"/>
            </a:xfrm>
          </p:grpSpPr>
          <p:cxnSp>
            <p:nvCxnSpPr>
              <p:cNvPr id="56" name="Łącznik prosty 55"/>
              <p:cNvCxnSpPr/>
              <p:nvPr/>
            </p:nvCxnSpPr>
            <p:spPr>
              <a:xfrm flipH="1">
                <a:off x="2596034" y="4765630"/>
                <a:ext cx="195858" cy="234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Obraz 5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787" y="4689408"/>
                <a:ext cx="110176" cy="152444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61" name="Obraz 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boldsymbol{\tilde{\theta}} = \sum_x \Delta^2 \theta_x \geq \frac{1-\eta}{4\eta} \frac{\mathfrak{p}^2}{N}&#10;$$&#10;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17668"/>
            <a:ext cx="2964562" cy="67053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353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9111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Simultanous</a:t>
            </a:r>
            <a:r>
              <a:rPr lang="pl-PL" dirty="0" smtClean="0"/>
              <a:t> vs. </a:t>
            </a:r>
            <a:r>
              <a:rPr lang="pl-PL" dirty="0" err="1" smtClean="0"/>
              <a:t>Separate</a:t>
            </a:r>
            <a:r>
              <a:rPr lang="pl-PL" dirty="0" smtClean="0"/>
              <a:t> </a:t>
            </a:r>
            <a:r>
              <a:rPr lang="pl-PL" dirty="0" err="1" smtClean="0"/>
              <a:t>estimation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19473" y="1100807"/>
            <a:ext cx="634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If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perform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separate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estimation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we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need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split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resources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62472"/>
            <a:ext cx="2448272" cy="2346511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1871427" y="1728526"/>
            <a:ext cx="208105" cy="311068"/>
            <a:chOff x="2583787" y="4689408"/>
            <a:chExt cx="208105" cy="311068"/>
          </a:xfrm>
        </p:grpSpPr>
        <p:cxnSp>
          <p:nvCxnSpPr>
            <p:cNvPr id="7" name="Łącznik prosty 6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Obraz 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" name="Grupa 8"/>
          <p:cNvGrpSpPr/>
          <p:nvPr/>
        </p:nvGrpSpPr>
        <p:grpSpPr>
          <a:xfrm>
            <a:off x="1883057" y="2521855"/>
            <a:ext cx="208105" cy="311068"/>
            <a:chOff x="2583787" y="4689408"/>
            <a:chExt cx="208105" cy="311068"/>
          </a:xfrm>
        </p:grpSpPr>
        <p:cxnSp>
          <p:nvCxnSpPr>
            <p:cNvPr id="10" name="Łącznik prosty 9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upa 11"/>
          <p:cNvGrpSpPr/>
          <p:nvPr/>
        </p:nvGrpSpPr>
        <p:grpSpPr>
          <a:xfrm>
            <a:off x="1867819" y="3140968"/>
            <a:ext cx="208105" cy="311068"/>
            <a:chOff x="2583787" y="4689408"/>
            <a:chExt cx="208105" cy="311068"/>
          </a:xfrm>
        </p:grpSpPr>
        <p:cxnSp>
          <p:nvCxnSpPr>
            <p:cNvPr id="13" name="Łącznik prosty 12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Obraz 1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" name="Grupa 14"/>
          <p:cNvGrpSpPr/>
          <p:nvPr/>
        </p:nvGrpSpPr>
        <p:grpSpPr>
          <a:xfrm>
            <a:off x="1889180" y="2081972"/>
            <a:ext cx="208105" cy="311068"/>
            <a:chOff x="2583787" y="4689408"/>
            <a:chExt cx="208105" cy="311068"/>
          </a:xfrm>
        </p:grpSpPr>
        <p:cxnSp>
          <p:nvCxnSpPr>
            <p:cNvPr id="16" name="Łącznik prosty 15"/>
            <p:cNvCxnSpPr/>
            <p:nvPr/>
          </p:nvCxnSpPr>
          <p:spPr>
            <a:xfrm flipH="1">
              <a:off x="2596034" y="4765630"/>
              <a:ext cx="195858" cy="234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Obraz 1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787" y="4689408"/>
              <a:ext cx="110176" cy="15244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2" name="Obraz 2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 \boldsymbol{\tilde{\theta}})^{\t{sep}} = \sum_x \Delta^2 \theta_x \geq p \times \frac{1-\eta}{\eta} \frac{1}{N/\mathfrak{p}} = \frac{\mathfrak{p}^2(1-\eta)}{\eta N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04" y="1965994"/>
            <a:ext cx="5464659" cy="673328"/>
          </a:xfrm>
          <a:prstGeom prst="rect">
            <a:avLst/>
          </a:prstGeom>
          <a:noFill/>
          <a:ln/>
          <a:effectLst/>
        </p:spPr>
      </p:pic>
      <p:sp>
        <p:nvSpPr>
          <p:cNvPr id="20" name="Prostokąt 19"/>
          <p:cNvSpPr/>
          <p:nvPr/>
        </p:nvSpPr>
        <p:spPr>
          <a:xfrm>
            <a:off x="327363" y="3846732"/>
            <a:ext cx="7043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Simultaenous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estimation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has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an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advantage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but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at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most o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factor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of 4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2" name="Obraz 3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\boldsymbol{\tilde{\theta}})^{\t{sim}} \geq \frac{1-\eta}{4\eta} \frac{\mathfrak{p}^2}{N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65" y="3042844"/>
            <a:ext cx="2165405" cy="609617"/>
          </a:xfrm>
          <a:prstGeom prst="rect">
            <a:avLst/>
          </a:prstGeom>
          <a:noFill/>
          <a:ln/>
          <a:effectLst/>
        </p:spPr>
      </p:pic>
      <p:sp>
        <p:nvSpPr>
          <p:cNvPr id="25" name="Prostokąt 24"/>
          <p:cNvSpPr/>
          <p:nvPr/>
        </p:nvSpPr>
        <p:spPr>
          <a:xfrm>
            <a:off x="327363" y="4312505"/>
            <a:ext cx="7954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 </a:t>
            </a:r>
            <a:r>
              <a:rPr lang="pl-PL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scaling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advantage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 numer of </a:t>
            </a:r>
            <a:r>
              <a:rPr lang="pl-PL" sz="20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parameters</a:t>
            </a:r>
            <a:r>
              <a:rPr lang="pl-PL" sz="20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due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! 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915817" y="654260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latin typeface="Times" pitchFamily="18" charset="0"/>
              </a:rPr>
              <a:t>F. Albarelli, RDD, PRX 12, 011039 (2022)</a:t>
            </a:r>
            <a:br>
              <a:rPr lang="pl-PL" sz="1400" dirty="0">
                <a:latin typeface="Times" pitchFamily="18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187624" y="4871908"/>
            <a:ext cx="4086233" cy="863232"/>
            <a:chOff x="773799" y="4871908"/>
            <a:chExt cx="4986448" cy="1053406"/>
          </a:xfrm>
        </p:grpSpPr>
        <p:pic>
          <p:nvPicPr>
  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$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99" y="5099160"/>
              <a:ext cx="721336" cy="3818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92" y="4871908"/>
              <a:ext cx="4119655" cy="105340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4" name="Obraz 3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scales as $\propto 1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737241"/>
            <a:ext cx="1358702" cy="178887"/>
          </a:xfrm>
          <a:prstGeom prst="rect">
            <a:avLst/>
          </a:prstGeom>
          <a:noFill/>
          <a:ln/>
          <a:effectLst/>
        </p:spPr>
      </p:pic>
      <p:cxnSp>
        <p:nvCxnSpPr>
          <p:cNvPr id="36" name="Łącznik prosty ze strzałką 35"/>
          <p:cNvCxnSpPr/>
          <p:nvPr/>
        </p:nvCxnSpPr>
        <p:spPr>
          <a:xfrm flipV="1">
            <a:off x="4211960" y="5580403"/>
            <a:ext cx="0" cy="24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it scaled as $\propto \mathfrak{p}$ we could have a scaling improved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84" y="6089423"/>
            <a:ext cx="5603231" cy="237438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78" y="5125128"/>
            <a:ext cx="2532000" cy="47866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73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Noiseless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 smtClean="0"/>
              <a:t>The </a:t>
            </a:r>
            <a:r>
              <a:rPr lang="pl-PL" sz="2400" dirty="0" err="1" smtClean="0"/>
              <a:t>true</a:t>
            </a:r>
            <a:r>
              <a:rPr lang="pl-PL" sz="2400" dirty="0" smtClean="0"/>
              <a:t> Heisenberg limit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356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r>
              <a:rPr lang="pl-PL" sz="3400" dirty="0" err="1" smtClean="0">
                <a:solidFill>
                  <a:schemeClr val="accent2"/>
                </a:solidFill>
              </a:rPr>
              <a:t>Multiple</a:t>
            </a:r>
            <a:r>
              <a:rPr lang="pl-PL" sz="3400" dirty="0" smtClean="0"/>
              <a:t> </a:t>
            </a:r>
            <a:r>
              <a:rPr lang="pl-PL" sz="3400" dirty="0" err="1" smtClean="0"/>
              <a:t>phases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noiseless</a:t>
            </a:r>
            <a:r>
              <a:rPr lang="pl-PL" sz="3400" dirty="0" smtClean="0"/>
              <a:t> interferometry</a:t>
            </a:r>
            <a:br>
              <a:rPr lang="pl-PL" sz="3400" dirty="0" smtClean="0"/>
            </a:br>
            <a:r>
              <a:rPr lang="pl-PL" sz="2800" b="0" dirty="0" err="1" smtClean="0">
                <a:effectLst/>
              </a:rPr>
              <a:t>simultaneous</a:t>
            </a:r>
            <a:r>
              <a:rPr lang="pl-PL" sz="2800" b="0" dirty="0" smtClean="0">
                <a:effectLst/>
              </a:rPr>
              <a:t> vs </a:t>
            </a:r>
            <a:r>
              <a:rPr lang="pl-PL" sz="2800" b="0" dirty="0" err="1" smtClean="0">
                <a:effectLst/>
              </a:rPr>
              <a:t>separate</a:t>
            </a:r>
            <a:r>
              <a:rPr lang="pl-PL" sz="2800" b="0" dirty="0" smtClean="0">
                <a:effectLst/>
              </a:rPr>
              <a:t> </a:t>
            </a:r>
            <a:r>
              <a:rPr lang="pl-PL" sz="2800" b="0" dirty="0" err="1" smtClean="0">
                <a:effectLst/>
              </a:rPr>
              <a:t>strategies</a:t>
            </a:r>
            <a:endParaRPr lang="pl-PL" sz="2800" b="0" dirty="0">
              <a:effectLst/>
            </a:endParaRPr>
          </a:p>
        </p:txBody>
      </p:sp>
      <p:pic>
        <p:nvPicPr>
          <p:cNvPr id="12" name="Obraz 1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5" y="3853554"/>
            <a:ext cx="8453330" cy="267320"/>
          </a:xfrm>
          <a:prstGeom prst="rect">
            <a:avLst/>
          </a:prstGeom>
          <a:noFill/>
          <a:ln/>
          <a:effectLst/>
        </p:spPr>
      </p:pic>
      <p:grpSp>
        <p:nvGrpSpPr>
          <p:cNvPr id="32" name="Grupa 31"/>
          <p:cNvGrpSpPr/>
          <p:nvPr/>
        </p:nvGrpSpPr>
        <p:grpSpPr>
          <a:xfrm>
            <a:off x="-1998941" y="1377642"/>
            <a:ext cx="8856984" cy="2386889"/>
            <a:chOff x="-1998941" y="1377642"/>
            <a:chExt cx="8856984" cy="2386889"/>
          </a:xfrm>
        </p:grpSpPr>
        <p:sp>
          <p:nvSpPr>
            <p:cNvPr id="2" name="Prostokąt 1"/>
            <p:cNvSpPr/>
            <p:nvPr/>
          </p:nvSpPr>
          <p:spPr>
            <a:xfrm>
              <a:off x="258426" y="1377642"/>
              <a:ext cx="5897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/>
                <a:t>Quantum Fisher </a:t>
              </a:r>
              <a:r>
                <a:rPr lang="pl-PL" b="1" dirty="0" err="1"/>
                <a:t>information</a:t>
              </a:r>
              <a:r>
                <a:rPr lang="pl-PL" b="1" dirty="0"/>
                <a:t> </a:t>
              </a:r>
              <a:r>
                <a:rPr lang="pl-PL" b="1" dirty="0" err="1"/>
                <a:t>based</a:t>
              </a:r>
              <a:r>
                <a:rPr lang="pl-PL" b="1" dirty="0"/>
                <a:t> </a:t>
              </a:r>
              <a:r>
                <a:rPr lang="pl-PL" b="1" dirty="0" err="1"/>
                <a:t>analysis</a:t>
              </a:r>
              <a:endParaRPr lang="pl-PL" b="1" dirty="0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-1998941" y="1749317"/>
              <a:ext cx="8856984" cy="2015214"/>
              <a:chOff x="-1998941" y="1749317"/>
              <a:chExt cx="8856984" cy="2015214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1680" y="2076212"/>
                <a:ext cx="2077888" cy="1688319"/>
              </a:xfrm>
              <a:prstGeom prst="rect">
                <a:avLst/>
              </a:prstGeom>
            </p:spPr>
          </p:pic>
          <p:pic>
            <p:nvPicPr>
    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846" y="2720400"/>
                <a:ext cx="368146" cy="335554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" name="Prostokąt 12"/>
              <p:cNvSpPr/>
              <p:nvPr/>
            </p:nvSpPr>
            <p:spPr>
              <a:xfrm>
                <a:off x="-1998941" y="1749317"/>
                <a:ext cx="88569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l-PL" sz="1200" dirty="0">
                    <a:latin typeface="Arial" panose="020B0604020202020204" pitchFamily="34" charset="0"/>
                  </a:rPr>
                  <a:t>P. C. </a:t>
                </a:r>
                <a:r>
                  <a:rPr lang="pl-PL" sz="1200" dirty="0" err="1">
                    <a:latin typeface="Arial" panose="020B0604020202020204" pitchFamily="34" charset="0"/>
                  </a:rPr>
                  <a:t>Humphreys</a:t>
                </a:r>
                <a:r>
                  <a:rPr lang="pl-PL" sz="1200" dirty="0">
                    <a:latin typeface="Arial" panose="020B0604020202020204" pitchFamily="34" charset="0"/>
                  </a:rPr>
                  <a:t>, M. Barbieri, A. </a:t>
                </a:r>
                <a:r>
                  <a:rPr lang="pl-PL" sz="1200" dirty="0" err="1">
                    <a:latin typeface="Arial" panose="020B0604020202020204" pitchFamily="34" charset="0"/>
                  </a:rPr>
                  <a:t>Datta</a:t>
                </a:r>
                <a:r>
                  <a:rPr lang="pl-PL" sz="1200" dirty="0">
                    <a:latin typeface="Arial" panose="020B0604020202020204" pitchFamily="34" charset="0"/>
                  </a:rPr>
                  <a:t>, and I. A. </a:t>
                </a:r>
                <a:r>
                  <a:rPr lang="pl-PL" sz="1200" dirty="0" err="1" smtClean="0">
                    <a:latin typeface="Arial" panose="020B0604020202020204" pitchFamily="34" charset="0"/>
                  </a:rPr>
                  <a:t>Walmsley</a:t>
                </a:r>
                <a:r>
                  <a:rPr lang="pl-PL" sz="1200" dirty="0" smtClean="0">
                    <a:latin typeface="Arial" panose="020B0604020202020204" pitchFamily="34" charset="0"/>
                  </a:rPr>
                  <a:t>, </a:t>
                </a:r>
                <a:r>
                  <a:rPr lang="pl-PL" sz="1200" dirty="0" err="1" smtClean="0">
                    <a:latin typeface="Arial" panose="020B0604020202020204" pitchFamily="34" charset="0"/>
                  </a:rPr>
                  <a:t>Phys</a:t>
                </a:r>
                <a:r>
                  <a:rPr lang="pl-PL" sz="1200" dirty="0">
                    <a:latin typeface="Arial" panose="020B0604020202020204" pitchFamily="34" charset="0"/>
                  </a:rPr>
                  <a:t>. </a:t>
                </a:r>
                <a:r>
                  <a:rPr lang="pl-PL" sz="1200" dirty="0" err="1">
                    <a:latin typeface="Arial" panose="020B0604020202020204" pitchFamily="34" charset="0"/>
                  </a:rPr>
                  <a:t>Rev</a:t>
                </a:r>
                <a:r>
                  <a:rPr lang="pl-PL" sz="1200" dirty="0">
                    <a:latin typeface="Arial" panose="020B0604020202020204" pitchFamily="34" charset="0"/>
                  </a:rPr>
                  <a:t>. </a:t>
                </a:r>
                <a:r>
                  <a:rPr lang="pl-PL" sz="1200" dirty="0" err="1">
                    <a:latin typeface="Arial" panose="020B0604020202020204" pitchFamily="34" charset="0"/>
                  </a:rPr>
                  <a:t>Lett</a:t>
                </a:r>
                <a:r>
                  <a:rPr lang="pl-PL" sz="1200" dirty="0">
                    <a:latin typeface="Arial" panose="020B0604020202020204" pitchFamily="34" charset="0"/>
                  </a:rPr>
                  <a:t>. 111, 070403 (2013)</a:t>
                </a:r>
                <a:endParaRPr lang="pl-PL" sz="1200" dirty="0"/>
              </a:p>
            </p:txBody>
          </p:sp>
        </p:grpSp>
      </p:grpSp>
      <p:sp>
        <p:nvSpPr>
          <p:cNvPr id="14" name="Elipsa 13"/>
          <p:cNvSpPr/>
          <p:nvPr/>
        </p:nvSpPr>
        <p:spPr>
          <a:xfrm>
            <a:off x="7331503" y="2624755"/>
            <a:ext cx="504056" cy="436573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4441128" y="2642711"/>
            <a:ext cx="3430095" cy="1064836"/>
            <a:chOff x="4430426" y="2654812"/>
            <a:chExt cx="3430095" cy="1064836"/>
          </a:xfrm>
        </p:grpSpPr>
        <p:pic>
          <p:nvPicPr>
            <p:cNvPr id="4" name="Obraz 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tilde{\boldsymbol{\varphi}} \geq {\t{Tr}(\boldsymbol{F}^{-1})} $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968" y="2843041"/>
              <a:ext cx="2259075" cy="38395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Łącznik prosty ze strzałką 15"/>
            <p:cNvCxnSpPr/>
            <p:nvPr/>
          </p:nvCxnSpPr>
          <p:spPr>
            <a:xfrm flipH="1" flipV="1">
              <a:off x="6317097" y="3266954"/>
              <a:ext cx="141847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6"/>
            <p:cNvSpPr txBox="1"/>
            <p:nvPr/>
          </p:nvSpPr>
          <p:spPr>
            <a:xfrm>
              <a:off x="4430426" y="3442649"/>
              <a:ext cx="3430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Quantum Fisher Information matrix</a:t>
              </a:r>
              <a:endParaRPr lang="pl-PL" sz="1200" dirty="0"/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^2}{4n^2} $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871" y="2654812"/>
              <a:ext cx="873688" cy="73662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" name="Prostokąt 18"/>
          <p:cNvSpPr/>
          <p:nvPr/>
        </p:nvSpPr>
        <p:spPr>
          <a:xfrm>
            <a:off x="258426" y="4862210"/>
            <a:ext cx="5897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Bayesian</a:t>
            </a:r>
            <a:r>
              <a:rPr lang="pl-PL" b="1" dirty="0" smtClean="0"/>
              <a:t> </a:t>
            </a:r>
            <a:r>
              <a:rPr lang="pl-PL" b="1" dirty="0" err="1" smtClean="0"/>
              <a:t>approach</a:t>
            </a:r>
            <a:endParaRPr lang="pl-PL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384138" y="2018098"/>
            <a:ext cx="47598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FF0000"/>
                </a:solidFill>
              </a:rPr>
              <a:t>A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better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scaling</a:t>
            </a:r>
            <a:r>
              <a:rPr lang="pl-PL" sz="1600" dirty="0" smtClean="0">
                <a:solidFill>
                  <a:srgbClr val="FF0000"/>
                </a:solidFill>
              </a:rPr>
              <a:t> of precision in </a:t>
            </a:r>
            <a:r>
              <a:rPr lang="pl-PL" sz="1600" dirty="0" err="1" smtClean="0">
                <a:solidFill>
                  <a:srgbClr val="FF0000"/>
                </a:solidFill>
              </a:rPr>
              <a:t>terms</a:t>
            </a:r>
            <a:r>
              <a:rPr lang="pl-PL" sz="1600" dirty="0" smtClean="0">
                <a:solidFill>
                  <a:srgbClr val="FF0000"/>
                </a:solidFill>
              </a:rPr>
              <a:t> of numer of </a:t>
            </a:r>
            <a:r>
              <a:rPr lang="pl-PL" sz="1600" dirty="0" err="1" smtClean="0">
                <a:solidFill>
                  <a:srgbClr val="FF0000"/>
                </a:solidFill>
              </a:rPr>
              <a:t>estimated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parameters</a:t>
            </a:r>
            <a:r>
              <a:rPr lang="pl-PL" sz="1600" dirty="0" smtClean="0">
                <a:solidFill>
                  <a:srgbClr val="FF0000"/>
                </a:solidFill>
              </a:rPr>
              <a:t>…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-612576" y="4430016"/>
            <a:ext cx="81786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Not </a:t>
            </a:r>
            <a:r>
              <a:rPr lang="pl-PL" sz="1600" dirty="0" err="1" smtClean="0"/>
              <a:t>achievable</a:t>
            </a:r>
            <a:r>
              <a:rPr lang="pl-PL" sz="1600" dirty="0" smtClean="0"/>
              <a:t>, </a:t>
            </a:r>
            <a:r>
              <a:rPr lang="pl-PL" sz="1600" dirty="0" err="1"/>
              <a:t>u</a:t>
            </a:r>
            <a:r>
              <a:rPr lang="pl-PL" sz="1600" dirty="0" err="1" smtClean="0"/>
              <a:t>nless</a:t>
            </a:r>
            <a:r>
              <a:rPr lang="pl-PL" sz="1600" dirty="0" smtClean="0"/>
              <a:t> </a:t>
            </a:r>
            <a:r>
              <a:rPr lang="pl-PL" sz="1600" dirty="0" err="1" smtClean="0"/>
              <a:t>many-repetition</a:t>
            </a:r>
            <a:r>
              <a:rPr lang="pl-PL" sz="1600" dirty="0" smtClean="0"/>
              <a:t> </a:t>
            </a:r>
            <a:r>
              <a:rPr lang="pl-PL" sz="1600" dirty="0" err="1" smtClean="0"/>
              <a:t>scenario</a:t>
            </a:r>
            <a:r>
              <a:rPr lang="pl-PL" sz="1600" dirty="0" smtClean="0"/>
              <a:t> </a:t>
            </a:r>
            <a:r>
              <a:rPr lang="pl-PL" sz="1600" dirty="0" err="1" smtClean="0"/>
              <a:t>considered</a:t>
            </a:r>
            <a:r>
              <a:rPr lang="pl-PL" sz="1600" dirty="0" smtClean="0"/>
              <a:t>!!!</a:t>
            </a:r>
            <a:endParaRPr lang="en-GB" sz="1600" dirty="0"/>
          </a:p>
        </p:txBody>
      </p: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&#10;\frac{1}{k} \times \frac{p^2}{4 n^2}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34" y="4349278"/>
            <a:ext cx="1633219" cy="527015"/>
          </a:xfrm>
          <a:prstGeom prst="rect">
            <a:avLst/>
          </a:prstGeom>
          <a:noFill/>
          <a:ln/>
          <a:effectLst/>
        </p:spPr>
      </p:pic>
      <p:sp>
        <p:nvSpPr>
          <p:cNvPr id="24" name="Prostokąt 23"/>
          <p:cNvSpPr/>
          <p:nvPr/>
        </p:nvSpPr>
        <p:spPr>
          <a:xfrm>
            <a:off x="4427345" y="648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400" dirty="0" smtClean="0">
                <a:latin typeface="Times" pitchFamily="18" charset="0"/>
              </a:rPr>
              <a:t>W. Górecki, RDD, PRL 128, 040504 (2022) </a:t>
            </a:r>
          </a:p>
          <a:p>
            <a:endParaRPr lang="en-GB" sz="1400" dirty="0"/>
          </a:p>
        </p:txBody>
      </p:sp>
      <p:sp>
        <p:nvSpPr>
          <p:cNvPr id="25" name="Elipsa 24"/>
          <p:cNvSpPr/>
          <p:nvPr/>
        </p:nvSpPr>
        <p:spPr>
          <a:xfrm>
            <a:off x="3674017" y="4970021"/>
            <a:ext cx="710121" cy="523041"/>
          </a:xfrm>
          <a:prstGeom prst="ellipse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\frac{c^2 \ p^{3}}{n^2}  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15" y="5076767"/>
            <a:ext cx="1822276" cy="731198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25" y="6054356"/>
            <a:ext cx="991411" cy="200623"/>
          </a:xfrm>
          <a:prstGeom prst="rect">
            <a:avLst/>
          </a:prstGeom>
          <a:noFill/>
          <a:ln/>
          <a:effectLst/>
        </p:spPr>
      </p:pic>
      <p:sp>
        <p:nvSpPr>
          <p:cNvPr id="28" name="pole tekstowe 27"/>
          <p:cNvSpPr txBox="1"/>
          <p:nvPr/>
        </p:nvSpPr>
        <p:spPr>
          <a:xfrm>
            <a:off x="4598968" y="5371555"/>
            <a:ext cx="399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 smtClean="0">
                <a:solidFill>
                  <a:srgbClr val="FF0000"/>
                </a:solidFill>
              </a:rPr>
              <a:t>Only</a:t>
            </a:r>
            <a:r>
              <a:rPr lang="pl-PL" sz="1600" dirty="0" smtClean="0">
                <a:solidFill>
                  <a:srgbClr val="FF0000"/>
                </a:solidFill>
              </a:rPr>
              <a:t> a </a:t>
            </a:r>
            <a:r>
              <a:rPr lang="pl-PL" sz="1600" dirty="0" err="1" smtClean="0">
                <a:solidFill>
                  <a:srgbClr val="FF0000"/>
                </a:solidFill>
              </a:rPr>
              <a:t>constant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factor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gain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over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separate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</a:rPr>
              <a:t>strategies</a:t>
            </a:r>
            <a:r>
              <a:rPr lang="pl-PL" sz="1600" dirty="0" smtClean="0">
                <a:solidFill>
                  <a:srgbClr val="FF0000"/>
                </a:solidFill>
              </a:rPr>
              <a:t>!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/>
      <p:bldP spid="24" grpId="0"/>
      <p:bldP spid="25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15617" y="630521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F. Albarelli, RDD, PRX 12, 011039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2022)</a:t>
            </a:r>
            <a:b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</a:b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W. Górecki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 PRL 128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040504 (2022) </a:t>
            </a:r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979712" y="1017825"/>
            <a:ext cx="4968552" cy="159830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98417" y="2780928"/>
            <a:ext cx="85369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err="1" smtClean="0">
                <a:cs typeface="Times" panose="02020603050405020304" pitchFamily="18" charset="0"/>
              </a:rPr>
              <a:t>Probe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incompatibility</a:t>
            </a:r>
            <a:r>
              <a:rPr lang="pl-PL" b="1" dirty="0" smtClean="0">
                <a:cs typeface="Times" panose="02020603050405020304" pitchFamily="18" charset="0"/>
              </a:rPr>
              <a:t>, </a:t>
            </a:r>
            <a:r>
              <a:rPr lang="pl-PL" dirty="0" smtClean="0">
                <a:cs typeface="Times" panose="02020603050405020304" pitchFamily="18" charset="0"/>
              </a:rPr>
              <a:t>the most </a:t>
            </a:r>
            <a:r>
              <a:rPr lang="pl-PL" dirty="0" err="1" smtClean="0">
                <a:cs typeface="Times" panose="02020603050405020304" pitchFamily="18" charset="0"/>
              </a:rPr>
              <a:t>relevant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feature</a:t>
            </a:r>
            <a:r>
              <a:rPr lang="pl-PL" dirty="0" smtClean="0">
                <a:cs typeface="Times" panose="02020603050405020304" pitchFamily="18" charset="0"/>
              </a:rPr>
              <a:t>  of </a:t>
            </a:r>
            <a:r>
              <a:rPr lang="pl-PL" dirty="0" err="1" smtClean="0">
                <a:cs typeface="Times" panose="02020603050405020304" pitchFamily="18" charset="0"/>
              </a:rPr>
              <a:t>multiparameter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metrology</a:t>
            </a:r>
            <a:r>
              <a:rPr lang="pl-PL" b="1" dirty="0" smtClean="0">
                <a:cs typeface="Times" panose="02020603050405020304" pitchFamily="18" charset="0"/>
              </a:rPr>
              <a:t/>
            </a:r>
            <a:br>
              <a:rPr lang="pl-PL" b="1" dirty="0" smtClean="0">
                <a:cs typeface="Times" panose="02020603050405020304" pitchFamily="18" charset="0"/>
              </a:rPr>
            </a:br>
            <a:endParaRPr lang="pl-PL" b="1" dirty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err="1" smtClean="0">
                <a:cs typeface="Times" panose="02020603050405020304" pitchFamily="18" charset="0"/>
              </a:rPr>
              <a:t>Nontrivial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bounds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dirty="0" smtClean="0">
                <a:cs typeface="Times" panose="02020603050405020304" pitchFamily="18" charset="0"/>
              </a:rPr>
              <a:t>in </a:t>
            </a:r>
            <a:r>
              <a:rPr lang="pl-PL" b="1" dirty="0" err="1" smtClean="0">
                <a:cs typeface="Times" panose="02020603050405020304" pitchFamily="18" charset="0"/>
              </a:rPr>
              <a:t>noisy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multiple-paramete</a:t>
            </a:r>
            <a:r>
              <a:rPr lang="pl-PL" dirty="0" err="1" smtClean="0">
                <a:cs typeface="Times" panose="02020603050405020304" pitchFamily="18" charset="0"/>
              </a:rPr>
              <a:t>r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metrology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derrived</a:t>
            </a:r>
            <a:r>
              <a:rPr lang="pl-PL" dirty="0" smtClean="0">
                <a:cs typeface="Times" panose="02020603050405020304" pitchFamily="18" charset="0"/>
              </a:rPr>
              <a:t/>
            </a:r>
            <a:br>
              <a:rPr lang="pl-PL" dirty="0" smtClean="0">
                <a:cs typeface="Times" panose="02020603050405020304" pitchFamily="18" charset="0"/>
              </a:rPr>
            </a:br>
            <a:endParaRPr lang="pl-PL" dirty="0" smtClean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 smtClean="0">
                <a:cs typeface="Times" panose="02020603050405020304" pitchFamily="18" charset="0"/>
              </a:rPr>
              <a:t>Results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may</a:t>
            </a:r>
            <a:r>
              <a:rPr lang="pl-PL" dirty="0" smtClean="0">
                <a:cs typeface="Times" panose="02020603050405020304" pitchFamily="18" charset="0"/>
              </a:rPr>
              <a:t> be applied to </a:t>
            </a:r>
            <a:r>
              <a:rPr lang="pl-PL" b="1" dirty="0" err="1" smtClean="0">
                <a:cs typeface="Times" panose="02020603050405020304" pitchFamily="18" charset="0"/>
              </a:rPr>
              <a:t>discrimination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b="1" dirty="0" err="1" smtClean="0">
                <a:cs typeface="Times" panose="02020603050405020304" pitchFamily="18" charset="0"/>
              </a:rPr>
              <a:t>tasks</a:t>
            </a:r>
            <a:r>
              <a:rPr lang="pl-PL" b="1" dirty="0" smtClean="0">
                <a:cs typeface="Times" panose="02020603050405020304" pitchFamily="18" charset="0"/>
              </a:rPr>
              <a:t> </a:t>
            </a:r>
            <a:r>
              <a:rPr lang="pl-PL" dirty="0" smtClean="0">
                <a:cs typeface="Times" panose="02020603050405020304" pitchFamily="18" charset="0"/>
              </a:rPr>
              <a:t>-&gt; </a:t>
            </a:r>
            <a:r>
              <a:rPr lang="pl-PL" dirty="0" err="1" smtClean="0">
                <a:cs typeface="Times" panose="02020603050405020304" pitchFamily="18" charset="0"/>
              </a:rPr>
              <a:t>bounds</a:t>
            </a:r>
            <a:r>
              <a:rPr lang="pl-PL" dirty="0" smtClean="0">
                <a:cs typeface="Times" panose="02020603050405020304" pitchFamily="18" charset="0"/>
              </a:rPr>
              <a:t> on </a:t>
            </a:r>
            <a:r>
              <a:rPr lang="pl-PL" dirty="0" err="1" smtClean="0">
                <a:cs typeface="Times" panose="02020603050405020304" pitchFamily="18" charset="0"/>
              </a:rPr>
              <a:t>noisy</a:t>
            </a:r>
            <a:r>
              <a:rPr lang="pl-PL" dirty="0" smtClean="0">
                <a:cs typeface="Times" panose="02020603050405020304" pitchFamily="18" charset="0"/>
              </a:rPr>
              <a:t> Grover </a:t>
            </a:r>
            <a:r>
              <a:rPr lang="pl-PL" dirty="0" err="1" smtClean="0">
                <a:cs typeface="Times" panose="02020603050405020304" pitchFamily="18" charset="0"/>
              </a:rPr>
              <a:t>algorithm</a:t>
            </a:r>
            <a:endParaRPr lang="pl-PL" dirty="0" smtClean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cs typeface="Times" panose="02020603050405020304" pitchFamily="18" charset="0"/>
              </a:rPr>
              <a:t>In </a:t>
            </a:r>
            <a:r>
              <a:rPr lang="pl-PL" b="1" dirty="0" err="1" smtClean="0">
                <a:cs typeface="Times" panose="02020603050405020304" pitchFamily="18" charset="0"/>
              </a:rPr>
              <a:t>noisless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cases</a:t>
            </a:r>
            <a:r>
              <a:rPr lang="pl-PL" dirty="0" smtClean="0">
                <a:cs typeface="Times" panose="02020603050405020304" pitchFamily="18" charset="0"/>
              </a:rPr>
              <a:t> the </a:t>
            </a:r>
            <a:r>
              <a:rPr lang="pl-PL" b="1" dirty="0" err="1" smtClean="0">
                <a:cs typeface="Times" panose="02020603050405020304" pitchFamily="18" charset="0"/>
              </a:rPr>
              <a:t>Bayesian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approach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provides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proper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operationally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saturable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bounds</a:t>
            </a:r>
            <a:r>
              <a:rPr lang="pl-PL" dirty="0">
                <a:cs typeface="Times" panose="02020603050405020304" pitchFamily="18" charset="0"/>
              </a:rPr>
              <a:t> </a:t>
            </a:r>
            <a:r>
              <a:rPr lang="pl-PL" dirty="0" smtClean="0">
                <a:cs typeface="Times" panose="02020603050405020304" pitchFamily="18" charset="0"/>
              </a:rPr>
              <a:t>in </a:t>
            </a:r>
            <a:r>
              <a:rPr lang="pl-PL" dirty="0" err="1" smtClean="0">
                <a:cs typeface="Times" panose="02020603050405020304" pitchFamily="18" charset="0"/>
              </a:rPr>
              <a:t>terms</a:t>
            </a:r>
            <a:r>
              <a:rPr lang="pl-PL" dirty="0" smtClean="0">
                <a:cs typeface="Times" panose="02020603050405020304" pitchFamily="18" charset="0"/>
              </a:rPr>
              <a:t> of the </a:t>
            </a:r>
            <a:r>
              <a:rPr lang="pl-PL" dirty="0" err="1" smtClean="0">
                <a:cs typeface="Times" panose="02020603050405020304" pitchFamily="18" charset="0"/>
              </a:rPr>
              <a:t>total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resources</a:t>
            </a:r>
            <a:r>
              <a:rPr lang="pl-PL" dirty="0" smtClean="0">
                <a:cs typeface="Times" panose="02020603050405020304" pitchFamily="18" charset="0"/>
              </a:rPr>
              <a:t> </a:t>
            </a:r>
            <a:r>
              <a:rPr lang="pl-PL" dirty="0" err="1" smtClean="0">
                <a:cs typeface="Times" panose="02020603050405020304" pitchFamily="18" charset="0"/>
              </a:rPr>
              <a:t>used</a:t>
            </a:r>
            <a:r>
              <a:rPr lang="pl-PL" dirty="0" smtClean="0">
                <a:cs typeface="Times" panose="02020603050405020304" pitchFamily="18" charset="0"/>
              </a:rPr>
              <a:t>.</a:t>
            </a:r>
            <a:endParaRPr lang="pl-PL" dirty="0">
              <a:cs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1547664" y="836712"/>
            <a:ext cx="2016224" cy="1944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331912" y="27225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3114832" y="5423822"/>
            <a:ext cx="330416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8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06"/>
            <a:ext cx="9324528" cy="68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A </a:t>
            </a:r>
            <a:r>
              <a:rPr lang="pl-PL" sz="3600" b="1" dirty="0" err="1" smtClean="0"/>
              <a:t>basic</a:t>
            </a:r>
            <a:r>
              <a:rPr lang="pl-PL" sz="3600" b="1" dirty="0" smtClean="0"/>
              <a:t> quantum </a:t>
            </a:r>
            <a:r>
              <a:rPr lang="pl-PL" sz="3600" b="1" dirty="0" err="1" smtClean="0"/>
              <a:t>metrology</a:t>
            </a:r>
            <a:r>
              <a:rPr lang="pl-PL" sz="3600" b="1" dirty="0" smtClean="0"/>
              <a:t> problem</a:t>
            </a:r>
            <a:endParaRPr lang="en-GB" sz="3600" b="1" dirty="0"/>
          </a:p>
        </p:txBody>
      </p:sp>
      <p:grpSp>
        <p:nvGrpSpPr>
          <p:cNvPr id="53" name="Grupa 52"/>
          <p:cNvGrpSpPr/>
          <p:nvPr/>
        </p:nvGrpSpPr>
        <p:grpSpPr>
          <a:xfrm>
            <a:off x="2454914" y="1863023"/>
            <a:ext cx="2586318" cy="2068293"/>
            <a:chOff x="2454914" y="1863023"/>
            <a:chExt cx="2586318" cy="2068293"/>
          </a:xfrm>
        </p:grpSpPr>
        <p:sp>
          <p:nvSpPr>
            <p:cNvPr id="6" name="Prostokąt zaokrąglony 5"/>
            <p:cNvSpPr/>
            <p:nvPr/>
          </p:nvSpPr>
          <p:spPr>
            <a:xfrm>
              <a:off x="3031745" y="1863023"/>
              <a:ext cx="1368152" cy="1368152"/>
            </a:xfrm>
            <a:prstGeom prst="round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 descr="\documentclass{slides}\pagestyle{empty}&#10;\usepackage{color,amsmath}&#10;\renewcommand{\familydefault}{cmr}&#10;\begin{document}&#10;%\pagecolor{blue}&#10;%\color{blue}&#10;$$&#10;\mathcal{E}_\theta&#10;$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163" y="2320605"/>
              <a:ext cx="471315" cy="478421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/>
          </p:nvSpPr>
          <p:spPr>
            <a:xfrm>
              <a:off x="2454914" y="3284985"/>
              <a:ext cx="25863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latin typeface="Times" panose="02020603050405020304" pitchFamily="18" charset="0"/>
                  <a:cs typeface="Times" panose="02020603050405020304" pitchFamily="18" charset="0"/>
                </a:rPr>
                <a:t>a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quantum channel </a:t>
              </a:r>
            </a:p>
            <a:p>
              <a:pPr algn="ctr"/>
              <a:r>
                <a:rPr lang="pl-PL" dirty="0">
                  <a:latin typeface="Times" panose="02020603050405020304" pitchFamily="18" charset="0"/>
                  <a:cs typeface="Times" panose="02020603050405020304" pitchFamily="18" charset="0"/>
                </a:rPr>
                <a:t>w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ith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unknown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parameter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endParaRPr lang="pl-PL" dirty="0"/>
            </a:p>
          </p:txBody>
        </p:sp>
      </p:grpSp>
      <p:grpSp>
        <p:nvGrpSpPr>
          <p:cNvPr id="54" name="Grupa 53"/>
          <p:cNvGrpSpPr/>
          <p:nvPr/>
        </p:nvGrpSpPr>
        <p:grpSpPr>
          <a:xfrm>
            <a:off x="1489608" y="2308624"/>
            <a:ext cx="1542137" cy="873695"/>
            <a:chOff x="1489608" y="2308624"/>
            <a:chExt cx="1542137" cy="873695"/>
          </a:xfrm>
        </p:grpSpPr>
        <p:sp>
          <p:nvSpPr>
            <p:cNvPr id="9" name="Prostokąt 8"/>
            <p:cNvSpPr/>
            <p:nvPr/>
          </p:nvSpPr>
          <p:spPr>
            <a:xfrm>
              <a:off x="1807609" y="2308624"/>
              <a:ext cx="504056" cy="4784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 descr="\documentclass{slides}\pagestyle{empty}&#10;\usepackage{color,amsmath}&#10;\renewcommand{\familydefault}{cmr}&#10;\begin{document}&#10;%\pagecolor{blue}&#10;%\color{blue}&#10;$$&#10;\rho&#10;$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625" y="2425655"/>
              <a:ext cx="182302" cy="239210"/>
            </a:xfrm>
            <a:prstGeom prst="rect">
              <a:avLst/>
            </a:prstGeom>
          </p:spPr>
        </p:pic>
        <p:cxnSp>
          <p:nvCxnSpPr>
            <p:cNvPr id="19" name="Łącznik prosty 18"/>
            <p:cNvCxnSpPr>
              <a:stCxn id="9" idx="3"/>
              <a:endCxn id="6" idx="1"/>
            </p:cNvCxnSpPr>
            <p:nvPr/>
          </p:nvCxnSpPr>
          <p:spPr>
            <a:xfrm flipV="1">
              <a:off x="2311665" y="2547099"/>
              <a:ext cx="720080" cy="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rostokąt 25"/>
            <p:cNvSpPr/>
            <p:nvPr/>
          </p:nvSpPr>
          <p:spPr>
            <a:xfrm>
              <a:off x="1489608" y="2811277"/>
              <a:ext cx="1140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nput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state</a:t>
              </a:r>
              <a:endParaRPr lang="pl-PL" dirty="0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1489608" y="2812987"/>
              <a:ext cx="1140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nput</a:t>
              </a:r>
              <a:r>
                <a:rPr lang="pl-PL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state</a:t>
              </a:r>
              <a:endParaRPr lang="pl-PL" dirty="0"/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4399897" y="2274327"/>
            <a:ext cx="1811917" cy="881197"/>
            <a:chOff x="4399897" y="2274327"/>
            <a:chExt cx="1811917" cy="881197"/>
          </a:xfrm>
        </p:grpSpPr>
        <p:cxnSp>
          <p:nvCxnSpPr>
            <p:cNvPr id="27" name="Łącznik prosty 26"/>
            <p:cNvCxnSpPr/>
            <p:nvPr/>
          </p:nvCxnSpPr>
          <p:spPr>
            <a:xfrm flipV="1">
              <a:off x="4399897" y="2567383"/>
              <a:ext cx="720080" cy="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z rogami zaokrąglonymi z jednej strony 27"/>
            <p:cNvSpPr/>
            <p:nvPr/>
          </p:nvSpPr>
          <p:spPr>
            <a:xfrm rot="5400000">
              <a:off x="5148085" y="2193093"/>
              <a:ext cx="570975" cy="733444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1" name="Obraz 50" descr="\documentclass{slides}\pagestyle{empty}&#10;\usepackage{color,amsmath}&#10;%\renewcommand{\familydefault}{cmr}&#10;\begin{document}&#10;%\pagecolor{blue}&#10;%\color{blue}&#10;$$&#10;\Pi_\omega&#10;$$&#10;\end{document}&#10;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521" y="2425655"/>
              <a:ext cx="458675" cy="305639"/>
            </a:xfrm>
            <a:prstGeom prst="rect">
              <a:avLst/>
            </a:prstGeom>
          </p:spPr>
        </p:pic>
        <p:sp>
          <p:nvSpPr>
            <p:cNvPr id="34" name="Prostokąt 33"/>
            <p:cNvSpPr/>
            <p:nvPr/>
          </p:nvSpPr>
          <p:spPr>
            <a:xfrm>
              <a:off x="4796042" y="2786192"/>
              <a:ext cx="14157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measurement</a:t>
              </a:r>
              <a:endParaRPr lang="pl-PL" dirty="0"/>
            </a:p>
          </p:txBody>
        </p:sp>
      </p:grpSp>
      <p:cxnSp>
        <p:nvCxnSpPr>
          <p:cNvPr id="39" name="Łącznik prosty 38"/>
          <p:cNvCxnSpPr/>
          <p:nvPr/>
        </p:nvCxnSpPr>
        <p:spPr>
          <a:xfrm>
            <a:off x="5832660" y="2568119"/>
            <a:ext cx="6643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Obraz 49" descr="\documentclass{slides}\pagestyle{empty}&#10;\usepackage{color,amsmath}&#10;\renewcommand{\familydefault}{cmr}&#10;\begin{document}&#10;%\pagecolor{blue}&#10;%\color{blue}&#10;$$&#10;\tilde{\theta}(\omega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31" y="2376301"/>
            <a:ext cx="758955" cy="403248"/>
          </a:xfrm>
          <a:prstGeom prst="rect">
            <a:avLst/>
          </a:prstGeom>
        </p:spPr>
      </p:pic>
      <p:sp>
        <p:nvSpPr>
          <p:cNvPr id="42" name="Prostokąt 41"/>
          <p:cNvSpPr/>
          <p:nvPr/>
        </p:nvSpPr>
        <p:spPr>
          <a:xfrm>
            <a:off x="6573276" y="2779549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A </a:t>
            </a:r>
            <a:r>
              <a:rPr lang="pl-PL" sz="3600" b="1" dirty="0" err="1" smtClean="0"/>
              <a:t>basic</a:t>
            </a:r>
            <a:r>
              <a:rPr lang="pl-PL" sz="3600" b="1" dirty="0" smtClean="0"/>
              <a:t> quantum </a:t>
            </a:r>
            <a:r>
              <a:rPr lang="pl-PL" sz="3600" b="1" dirty="0" err="1" smtClean="0"/>
              <a:t>metrology</a:t>
            </a:r>
            <a:r>
              <a:rPr lang="pl-PL" sz="3600" b="1" dirty="0" smtClean="0"/>
              <a:t> problem</a:t>
            </a:r>
            <a:endParaRPr lang="en-GB" sz="3600" b="1" dirty="0"/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, \Pi, \tilde{\theta}}} \Delta^2 \tilde{\theta} = ?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6" y="4648181"/>
            <a:ext cx="2382726" cy="897778"/>
          </a:xfrm>
          <a:prstGeom prst="rect">
            <a:avLst/>
          </a:prstGeom>
          <a:noFill/>
          <a:ln/>
          <a:effectLst/>
        </p:spPr>
      </p:pic>
      <p:sp>
        <p:nvSpPr>
          <p:cNvPr id="25" name="Prostokąt 24"/>
          <p:cNvSpPr/>
          <p:nvPr/>
        </p:nvSpPr>
        <p:spPr>
          <a:xfrm>
            <a:off x="1807609" y="2308624"/>
            <a:ext cx="504056" cy="47842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zaokrąglony 28"/>
          <p:cNvSpPr/>
          <p:nvPr/>
        </p:nvSpPr>
        <p:spPr>
          <a:xfrm>
            <a:off x="3031745" y="1863023"/>
            <a:ext cx="1368152" cy="1368152"/>
          </a:xfrm>
          <a:prstGeom prst="roundRect">
            <a:avLst/>
          </a:prstGeom>
          <a:solidFill>
            <a:srgbClr val="339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25" y="2425655"/>
            <a:ext cx="183391" cy="240287"/>
          </a:xfrm>
          <a:prstGeom prst="rect">
            <a:avLst/>
          </a:prstGeom>
        </p:spPr>
      </p:pic>
      <p:pic>
        <p:nvPicPr>
          <p:cNvPr id="31" name="Obraz 30" descr="\documentclass{slides}\pagestyle{empty}&#10;\usepackage{color,amsmath}&#10;\renewcommand{\familydefault}{cmr}&#10;\begin{document}&#10;%\pagecolor{blue}&#10;%\color{blue}&#10;$$&#10;\mathcal{E}_\theta&#10;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3" y="2320605"/>
            <a:ext cx="471315" cy="478421"/>
          </a:xfrm>
          <a:prstGeom prst="rect">
            <a:avLst/>
          </a:prstGeom>
        </p:spPr>
      </p:pic>
      <p:cxnSp>
        <p:nvCxnSpPr>
          <p:cNvPr id="32" name="Łącznik prosty 31"/>
          <p:cNvCxnSpPr>
            <a:stCxn id="25" idx="3"/>
            <a:endCxn id="29" idx="1"/>
          </p:cNvCxnSpPr>
          <p:nvPr/>
        </p:nvCxnSpPr>
        <p:spPr>
          <a:xfrm flipV="1">
            <a:off x="2311665" y="2547099"/>
            <a:ext cx="720080" cy="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2454914" y="3284984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quantum channel </a:t>
            </a:r>
          </a:p>
          <a:p>
            <a:pPr algn="ctr"/>
            <a:r>
              <a:rPr lang="pl-PL" dirty="0">
                <a:latin typeface="Times" panose="02020603050405020304" pitchFamily="18" charset="0"/>
                <a:cs typeface="Times" panose="02020603050405020304" pitchFamily="18" charset="0"/>
              </a:rPr>
              <a:t>w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ith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unknown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parameter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36" name="Prostokąt 35"/>
          <p:cNvSpPr/>
          <p:nvPr/>
        </p:nvSpPr>
        <p:spPr>
          <a:xfrm>
            <a:off x="1489608" y="2811277"/>
            <a:ext cx="114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nput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dirty="0"/>
          </a:p>
        </p:txBody>
      </p:sp>
      <p:cxnSp>
        <p:nvCxnSpPr>
          <p:cNvPr id="37" name="Łącznik prosty 36"/>
          <p:cNvCxnSpPr/>
          <p:nvPr/>
        </p:nvCxnSpPr>
        <p:spPr>
          <a:xfrm flipV="1">
            <a:off x="4399897" y="2567383"/>
            <a:ext cx="720080" cy="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z rogami zaokrąglonymi z jednej strony 39"/>
          <p:cNvSpPr/>
          <p:nvPr/>
        </p:nvSpPr>
        <p:spPr>
          <a:xfrm rot="5400000">
            <a:off x="5148085" y="2193093"/>
            <a:ext cx="570975" cy="733444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21" y="2425655"/>
            <a:ext cx="458675" cy="305639"/>
          </a:xfrm>
          <a:prstGeom prst="rect">
            <a:avLst/>
          </a:prstGeom>
        </p:spPr>
      </p:pic>
      <p:sp>
        <p:nvSpPr>
          <p:cNvPr id="44" name="Prostokąt 43"/>
          <p:cNvSpPr/>
          <p:nvPr/>
        </p:nvSpPr>
        <p:spPr>
          <a:xfrm>
            <a:off x="1489608" y="2812987"/>
            <a:ext cx="114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nput</a:t>
            </a:r>
            <a:r>
              <a:rPr lang="pl-PL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endParaRPr lang="pl-PL" dirty="0"/>
          </a:p>
        </p:txBody>
      </p:sp>
      <p:sp>
        <p:nvSpPr>
          <p:cNvPr id="45" name="Prostokąt 44"/>
          <p:cNvSpPr/>
          <p:nvPr/>
        </p:nvSpPr>
        <p:spPr>
          <a:xfrm>
            <a:off x="4796042" y="278619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measurement</a:t>
            </a:r>
            <a:endParaRPr lang="pl-PL" dirty="0"/>
          </a:p>
        </p:txBody>
      </p:sp>
      <p:cxnSp>
        <p:nvCxnSpPr>
          <p:cNvPr id="46" name="Łącznik prosty 45"/>
          <p:cNvCxnSpPr/>
          <p:nvPr/>
        </p:nvCxnSpPr>
        <p:spPr>
          <a:xfrm flipV="1">
            <a:off x="5832660" y="2567383"/>
            <a:ext cx="720080" cy="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31" y="2376301"/>
            <a:ext cx="760360" cy="403576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6573276" y="2779549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estimator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Optimal</a:t>
            </a:r>
            <a:r>
              <a:rPr lang="pl-PL" sz="3600" dirty="0" smtClean="0"/>
              <a:t> </a:t>
            </a:r>
            <a:r>
              <a:rPr lang="pl-PL" sz="3600" dirty="0" err="1" smtClean="0"/>
              <a:t>adaptive</a:t>
            </a:r>
            <a:r>
              <a:rPr lang="pl-PL" sz="3600" dirty="0" smtClean="0"/>
              <a:t> </a:t>
            </a:r>
            <a:r>
              <a:rPr lang="pl-PL" sz="3600" dirty="0" err="1" smtClean="0"/>
              <a:t>protocol</a:t>
            </a:r>
            <a:r>
              <a:rPr lang="pl-PL" sz="3600" dirty="0" smtClean="0"/>
              <a:t> </a:t>
            </a:r>
            <a:r>
              <a:rPr lang="pl-PL" sz="3600" dirty="0" err="1" smtClean="0"/>
              <a:t>involving</a:t>
            </a:r>
            <a:r>
              <a:rPr lang="pl-PL" sz="3600" dirty="0" smtClean="0"/>
              <a:t> </a:t>
            </a:r>
            <a:r>
              <a:rPr lang="pl-PL" sz="3600" i="1" dirty="0" smtClean="0"/>
              <a:t>N</a:t>
            </a:r>
            <a:r>
              <a:rPr lang="pl-PL" sz="3600" dirty="0" smtClean="0"/>
              <a:t> </a:t>
            </a:r>
            <a:r>
              <a:rPr lang="pl-PL" sz="3600" dirty="0" err="1" smtClean="0"/>
              <a:t>uses</a:t>
            </a:r>
            <a:r>
              <a:rPr lang="pl-PL" sz="3600" dirty="0" smtClean="0"/>
              <a:t> of a channel</a:t>
            </a:r>
            <a:endParaRPr lang="en-GB" sz="3600" b="1" dirty="0"/>
          </a:p>
        </p:txBody>
      </p:sp>
      <p:grpSp>
        <p:nvGrpSpPr>
          <p:cNvPr id="37" name="Grupa 36"/>
          <p:cNvGrpSpPr/>
          <p:nvPr/>
        </p:nvGrpSpPr>
        <p:grpSpPr>
          <a:xfrm>
            <a:off x="251520" y="1412776"/>
            <a:ext cx="8828055" cy="2088232"/>
            <a:chOff x="251520" y="1412776"/>
            <a:chExt cx="8828055" cy="2088232"/>
          </a:xfrm>
        </p:grpSpPr>
        <p:pic>
          <p:nvPicPr>
            <p:cNvPr id="3" name="Obraz 2" descr="Wycinek ekranu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251520" y="1412776"/>
              <a:ext cx="7740000" cy="2088232"/>
            </a:xfrm>
            <a:prstGeom prst="rect">
              <a:avLst/>
            </a:prstGeom>
          </p:spPr>
        </p:pic>
        <p:pic>
          <p:nvPicPr>
            <p:cNvPr id="36" name="Obraz 35" descr="\documentclass{slides}\pagestyle{empty}&#10;\usepackage{color,amsmath}&#10;\renewcommand{\familydefault}{cmr}&#10;\begin{document}&#10;%\pagecolor{blue}&#10;%\color{blue}&#10;$$&#10;\tilde{\theta}(\omega)&#10;$$&#10;\end{document}&#10;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160366"/>
              <a:ext cx="763159" cy="40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0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0985"/>
            <a:ext cx="9252520" cy="114300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Optimal</a:t>
            </a:r>
            <a:r>
              <a:rPr lang="pl-PL" sz="3600" dirty="0" smtClean="0"/>
              <a:t> </a:t>
            </a:r>
            <a:r>
              <a:rPr lang="pl-PL" sz="3600" dirty="0" err="1" smtClean="0"/>
              <a:t>adaptive</a:t>
            </a:r>
            <a:r>
              <a:rPr lang="pl-PL" sz="3600" dirty="0" smtClean="0"/>
              <a:t> </a:t>
            </a:r>
            <a:r>
              <a:rPr lang="pl-PL" sz="3600" dirty="0" err="1" smtClean="0"/>
              <a:t>protocol</a:t>
            </a:r>
            <a:r>
              <a:rPr lang="pl-PL" sz="3600" dirty="0" smtClean="0"/>
              <a:t> </a:t>
            </a:r>
            <a:r>
              <a:rPr lang="pl-PL" sz="3600" dirty="0" err="1" smtClean="0"/>
              <a:t>involving</a:t>
            </a:r>
            <a:r>
              <a:rPr lang="pl-PL" sz="3600" dirty="0" smtClean="0"/>
              <a:t> </a:t>
            </a:r>
            <a:r>
              <a:rPr lang="pl-PL" sz="3600" i="1" dirty="0" smtClean="0"/>
              <a:t>N</a:t>
            </a:r>
            <a:r>
              <a:rPr lang="pl-PL" sz="3600" dirty="0" smtClean="0"/>
              <a:t> </a:t>
            </a:r>
            <a:r>
              <a:rPr lang="pl-PL" sz="3600" dirty="0" err="1" smtClean="0"/>
              <a:t>uses</a:t>
            </a:r>
            <a:r>
              <a:rPr lang="pl-PL" sz="3600" dirty="0" smtClean="0"/>
              <a:t> of a channel</a:t>
            </a:r>
            <a:endParaRPr lang="en-GB" sz="3600" b="1" dirty="0"/>
          </a:p>
        </p:txBody>
      </p:sp>
      <p:pic>
        <p:nvPicPr>
          <p:cNvPr id="5" name="Obraz 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}, \textcolor{red}{\Pi}, \textcolor{red}{\mathcal{V}_i}, \textcolor{red}{\tilde{\theta}}} \Delta^2 \tilde{\theta} = ?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21088"/>
            <a:ext cx="2862766" cy="897778"/>
          </a:xfrm>
          <a:prstGeom prst="rect">
            <a:avLst/>
          </a:prstGeom>
          <a:noFill/>
          <a:ln/>
          <a:effectLst/>
        </p:spPr>
      </p:pic>
      <p:pic>
        <p:nvPicPr>
          <p:cNvPr id="3" name="Obraz 2" descr="Wycinek ekranu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251520" y="1412776"/>
            <a:ext cx="7740000" cy="2088232"/>
          </a:xfrm>
          <a:prstGeom prst="rect">
            <a:avLst/>
          </a:prstGeom>
        </p:spPr>
      </p:pic>
      <p:pic>
        <p:nvPicPr>
          <p:cNvPr id="21" name="Obraz 20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60366"/>
            <a:ext cx="761749" cy="404928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7092280" y="2216096"/>
            <a:ext cx="432048" cy="432048"/>
            <a:chOff x="7720151" y="1337426"/>
            <a:chExt cx="432048" cy="432048"/>
          </a:xfrm>
        </p:grpSpPr>
        <p:sp>
          <p:nvSpPr>
            <p:cNvPr id="13" name="Prostokąt 12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6" name="Grupa 5"/>
          <p:cNvGrpSpPr/>
          <p:nvPr/>
        </p:nvGrpSpPr>
        <p:grpSpPr>
          <a:xfrm>
            <a:off x="5292080" y="2323053"/>
            <a:ext cx="288306" cy="375317"/>
            <a:chOff x="7524328" y="4061794"/>
            <a:chExt cx="288306" cy="375317"/>
          </a:xfrm>
        </p:grpSpPr>
        <p:sp>
          <p:nvSpPr>
            <p:cNvPr id="4" name="Prostokąt 3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grpSp>
        <p:nvGrpSpPr>
          <p:cNvPr id="9" name="Grupa 8"/>
          <p:cNvGrpSpPr/>
          <p:nvPr/>
        </p:nvGrpSpPr>
        <p:grpSpPr>
          <a:xfrm>
            <a:off x="2873671" y="2307541"/>
            <a:ext cx="288306" cy="375317"/>
            <a:chOff x="1619672" y="4033429"/>
            <a:chExt cx="288306" cy="375317"/>
          </a:xfrm>
        </p:grpSpPr>
        <p:sp>
          <p:nvSpPr>
            <p:cNvPr id="17" name="Prostokąt 16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sp>
        <p:nvSpPr>
          <p:cNvPr id="20" name="Prostokąt 19"/>
          <p:cNvSpPr/>
          <p:nvPr/>
        </p:nvSpPr>
        <p:spPr>
          <a:xfrm>
            <a:off x="827584" y="2273419"/>
            <a:ext cx="288306" cy="375317"/>
          </a:xfrm>
          <a:prstGeom prst="rect">
            <a:avLst/>
          </a:prstGeom>
          <a:solidFill>
            <a:srgbClr val="D1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5" y="2364552"/>
            <a:ext cx="132283" cy="1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Noisy</a:t>
            </a:r>
            <a:r>
              <a:rPr lang="pl-PL" dirty="0" smtClean="0"/>
              <a:t> </a:t>
            </a:r>
            <a:r>
              <a:rPr lang="pl-PL" dirty="0" err="1" smtClean="0"/>
              <a:t>metrology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 smtClean="0"/>
              <a:t>The </a:t>
            </a:r>
            <a:r>
              <a:rPr lang="pl-PL" sz="2400" dirty="0" err="1" smtClean="0"/>
              <a:t>elusive</a:t>
            </a:r>
            <a:r>
              <a:rPr lang="pl-PL" sz="2400" dirty="0" smtClean="0"/>
              <a:t> Heisenberg limit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470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Wycinek ekranu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"/>
          <a:stretch/>
        </p:blipFill>
        <p:spPr>
          <a:xfrm>
            <a:off x="251520" y="1412776"/>
            <a:ext cx="7740000" cy="2088232"/>
          </a:xfrm>
          <a:prstGeom prst="rect">
            <a:avLst/>
          </a:prstGeom>
        </p:spPr>
      </p:pic>
      <p:pic>
        <p:nvPicPr>
          <p:cNvPr id="6" name="Obraz 5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160366"/>
            <a:ext cx="760342" cy="4045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174" y="-158617"/>
            <a:ext cx="9540552" cy="1143000"/>
          </a:xfrm>
        </p:spPr>
        <p:txBody>
          <a:bodyPr>
            <a:noAutofit/>
          </a:bodyPr>
          <a:lstStyle/>
          <a:p>
            <a:r>
              <a:rPr lang="pl-PL" sz="3400" dirty="0" smtClean="0">
                <a:solidFill>
                  <a:schemeClr val="accent2"/>
                </a:solidFill>
              </a:rPr>
              <a:t>Single</a:t>
            </a:r>
            <a:r>
              <a:rPr lang="pl-PL" sz="3400" dirty="0" smtClean="0"/>
              <a:t> </a:t>
            </a:r>
            <a:r>
              <a:rPr lang="pl-PL" sz="3400" dirty="0" err="1" smtClean="0"/>
              <a:t>parameter</a:t>
            </a:r>
            <a:r>
              <a:rPr lang="pl-PL" sz="3400" dirty="0" smtClean="0"/>
              <a:t> </a:t>
            </a:r>
            <a:r>
              <a:rPr lang="pl-PL" sz="3400" dirty="0" err="1" smtClean="0">
                <a:solidFill>
                  <a:schemeClr val="accent2"/>
                </a:solidFill>
              </a:rPr>
              <a:t>noisy</a:t>
            </a:r>
            <a:r>
              <a:rPr lang="pl-PL" sz="3400" dirty="0" smtClean="0"/>
              <a:t> </a:t>
            </a:r>
            <a:r>
              <a:rPr lang="pl-PL" sz="3400" dirty="0" err="1" smtClean="0"/>
              <a:t>case</a:t>
            </a:r>
            <a:r>
              <a:rPr lang="pl-PL" sz="3400" dirty="0" smtClean="0"/>
              <a:t> </a:t>
            </a:r>
            <a:br>
              <a:rPr lang="pl-PL" sz="3400" dirty="0" smtClean="0"/>
            </a:br>
            <a:r>
              <a:rPr lang="pl-PL" sz="2000" dirty="0" err="1" smtClean="0"/>
              <a:t>saturable</a:t>
            </a:r>
            <a:r>
              <a:rPr lang="pl-PL" sz="2000" dirty="0" smtClean="0"/>
              <a:t> </a:t>
            </a:r>
            <a:r>
              <a:rPr lang="pl-PL" sz="2000" dirty="0" err="1" smtClean="0"/>
              <a:t>bounds</a:t>
            </a:r>
            <a:r>
              <a:rPr lang="pl-PL" sz="2000" dirty="0" smtClean="0"/>
              <a:t> </a:t>
            </a:r>
            <a:r>
              <a:rPr lang="pl-PL" sz="2000" dirty="0" err="1" smtClean="0"/>
              <a:t>using</a:t>
            </a:r>
            <a:r>
              <a:rPr lang="pl-PL" sz="2000" dirty="0" smtClean="0"/>
              <a:t> quantum Fisher </a:t>
            </a:r>
            <a:r>
              <a:rPr lang="pl-PL" sz="2000" dirty="0" err="1" smtClean="0"/>
              <a:t>information</a:t>
            </a:r>
            <a:r>
              <a:rPr lang="pl-PL" sz="2000" dirty="0" smtClean="0"/>
              <a:t> </a:t>
            </a:r>
            <a:r>
              <a:rPr lang="pl-PL" sz="2000" dirty="0" err="1" smtClean="0"/>
              <a:t>approach</a:t>
            </a:r>
            <a:endParaRPr lang="en-GB" sz="3200" b="1" dirty="0"/>
          </a:p>
        </p:txBody>
      </p:sp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7" y="3619150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21" name="Obraz 2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4" y="959596"/>
            <a:ext cx="2207866" cy="547928"/>
          </a:xfrm>
          <a:prstGeom prst="rect">
            <a:avLst/>
          </a:prstGeom>
          <a:noFill/>
          <a:ln/>
          <a:effectLst/>
        </p:spPr>
      </p:pic>
      <p:sp>
        <p:nvSpPr>
          <p:cNvPr id="26" name="Prostokąt 25"/>
          <p:cNvSpPr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Fujiwara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H.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Imai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A 41, 255304 (2008) </a:t>
            </a:r>
          </a:p>
          <a:p>
            <a:pPr algn="r"/>
            <a:r>
              <a:rPr lang="pt-B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B. M. Escher, R. L. de Matos Filho, L. Davidovich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Nature Phys.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7, 406–411 (2011)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Guta, 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Nat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Commun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3, 1063 (2012)</a:t>
            </a:r>
            <a:endParaRPr lang="pl-PL" sz="1400" dirty="0" smtClean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Maccone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</a:t>
            </a:r>
            <a:r>
              <a:rPr lang="fr-FR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250801 (2014)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Adaptive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schemes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included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</a:p>
          <a:p>
            <a:pPr algn="r"/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RDD, J. Czajkowski, P. </a:t>
            </a:r>
            <a:r>
              <a:rPr lang="pl-P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Sekatski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X 7, 041009 (2017)  </a:t>
            </a:r>
            <a:endParaRPr lang="pl-P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Zhou, M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Zhang, J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 err="1">
                <a:latin typeface="Times" panose="02020603050405020304" pitchFamily="18" charset="0"/>
                <a:cs typeface="Times" panose="02020603050405020304" pitchFamily="18" charset="0"/>
              </a:rPr>
              <a:t>Preskill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, and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 Jiang, 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sz="1400" dirty="0">
                <a:latin typeface="Times" panose="02020603050405020304" pitchFamily="18" charset="0"/>
                <a:cs typeface="Times" panose="02020603050405020304" pitchFamily="18" charset="0"/>
              </a:rPr>
              <a:t> 9, 78 (2018)</a:t>
            </a:r>
            <a:endParaRPr lang="pl-P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PRX Quantum 2, 010343 (2021) 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[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Saturability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proven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using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q. error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correction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ideas</a:t>
            </a:r>
            <a:r>
              <a:rPr lang="pl-PL" sz="1400" b="1" dirty="0" smtClean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]</a:t>
            </a:r>
            <a:endParaRPr lang="pl-PL" sz="1400" b="1" dirty="0">
              <a:solidFill>
                <a:prstClr val="black"/>
              </a:solidFill>
              <a:latin typeface="Times" pitchFamily="18" charset="0"/>
              <a:cs typeface="Times" panose="02020603050405020304" pitchFamily="18" charset="0"/>
            </a:endParaRPr>
          </a:p>
        </p:txBody>
      </p:sp>
      <p:pic>
        <p:nvPicPr>
          <p:cNvPr id="40" name="Obraz 3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7" y="3273657"/>
            <a:ext cx="7017382" cy="109766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" y="4379707"/>
            <a:ext cx="1622716" cy="601007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45" y="4331121"/>
            <a:ext cx="1678264" cy="618855"/>
          </a:xfrm>
          <a:prstGeom prst="rect">
            <a:avLst/>
          </a:prstGeom>
          <a:noFill/>
          <a:ln/>
          <a:effectLst/>
        </p:spPr>
      </p:pic>
      <p:sp>
        <p:nvSpPr>
          <p:cNvPr id="30" name="pole tekstowe 29"/>
          <p:cNvSpPr txBox="1"/>
          <p:nvPr/>
        </p:nvSpPr>
        <p:spPr>
          <a:xfrm>
            <a:off x="-503782" y="4900606"/>
            <a:ext cx="608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prstClr val="black"/>
                </a:solidFill>
                <a:latin typeface="Calibri"/>
              </a:rPr>
              <a:t>s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ingle channel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!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an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efficient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 SDP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</a:rPr>
              <a:t>programme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Obraz 3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38" y="959155"/>
            <a:ext cx="1557243" cy="548810"/>
          </a:xfrm>
          <a:prstGeom prst="rect">
            <a:avLst/>
          </a:prstGeom>
          <a:noFill/>
          <a:ln/>
          <a:effectLst/>
        </p:spPr>
      </p:pic>
      <p:sp>
        <p:nvSpPr>
          <p:cNvPr id="41" name="Prostokąt 40"/>
          <p:cNvSpPr/>
          <p:nvPr/>
        </p:nvSpPr>
        <p:spPr>
          <a:xfrm>
            <a:off x="5436233" y="4878347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</a:t>
            </a:r>
            <a:r>
              <a:rPr lang="pl-PL" sz="1400" dirty="0" err="1" smtClean="0">
                <a:solidFill>
                  <a:srgbClr val="FF0000"/>
                </a:solidFill>
              </a:rPr>
              <a:t>rue</a:t>
            </a:r>
            <a:r>
              <a:rPr lang="pl-PL" sz="1400" dirty="0" smtClean="0">
                <a:solidFill>
                  <a:srgbClr val="FF0000"/>
                </a:solidFill>
              </a:rPr>
              <a:t> for </a:t>
            </a:r>
            <a:r>
              <a:rPr lang="pl-PL" sz="1400" dirty="0" err="1" smtClean="0">
                <a:solidFill>
                  <a:srgbClr val="FF0000"/>
                </a:solidFill>
              </a:rPr>
              <a:t>generic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>
                <a:solidFill>
                  <a:srgbClr val="FF0000"/>
                </a:solidFill>
              </a:rPr>
              <a:t>noisy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</p:txBody>
      </p:sp>
      <p:cxnSp>
        <p:nvCxnSpPr>
          <p:cNvPr id="43" name="Łącznik prosty 42"/>
          <p:cNvCxnSpPr/>
          <p:nvPr/>
        </p:nvCxnSpPr>
        <p:spPr>
          <a:xfrm>
            <a:off x="4121520" y="3619150"/>
            <a:ext cx="4292184" cy="372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V="1">
            <a:off x="4121520" y="3660783"/>
            <a:ext cx="4194896" cy="38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a 56"/>
          <p:cNvGrpSpPr/>
          <p:nvPr/>
        </p:nvGrpSpPr>
        <p:grpSpPr>
          <a:xfrm>
            <a:off x="7092280" y="2216096"/>
            <a:ext cx="432048" cy="432048"/>
            <a:chOff x="7720151" y="1337426"/>
            <a:chExt cx="432048" cy="432048"/>
          </a:xfrm>
        </p:grpSpPr>
        <p:sp>
          <p:nvSpPr>
            <p:cNvPr id="46" name="Prostokąt 45"/>
            <p:cNvSpPr/>
            <p:nvPr/>
          </p:nvSpPr>
          <p:spPr>
            <a:xfrm>
              <a:off x="7720151" y="1337426"/>
              <a:ext cx="432048" cy="432048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5" name="Obraz 54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729" y="1444383"/>
              <a:ext cx="329470" cy="218134"/>
            </a:xfrm>
            <a:prstGeom prst="rect">
              <a:avLst/>
            </a:prstGeom>
          </p:spPr>
        </p:pic>
      </p:grpSp>
      <p:grpSp>
        <p:nvGrpSpPr>
          <p:cNvPr id="58" name="Grupa 57"/>
          <p:cNvGrpSpPr/>
          <p:nvPr/>
        </p:nvGrpSpPr>
        <p:grpSpPr>
          <a:xfrm>
            <a:off x="827584" y="2273419"/>
            <a:ext cx="288306" cy="375317"/>
            <a:chOff x="611286" y="3905556"/>
            <a:chExt cx="288306" cy="375317"/>
          </a:xfrm>
        </p:grpSpPr>
        <p:sp>
          <p:nvSpPr>
            <p:cNvPr id="59" name="Prostokąt 58"/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0" name="Obraz 59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61" name="Grupa 60"/>
          <p:cNvGrpSpPr/>
          <p:nvPr/>
        </p:nvGrpSpPr>
        <p:grpSpPr>
          <a:xfrm>
            <a:off x="2873671" y="2307541"/>
            <a:ext cx="288306" cy="375317"/>
            <a:chOff x="1619672" y="4033429"/>
            <a:chExt cx="288306" cy="375317"/>
          </a:xfrm>
        </p:grpSpPr>
        <p:sp>
          <p:nvSpPr>
            <p:cNvPr id="62" name="Prostokąt 61"/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3" name="Obraz 62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64" name="Grupa 63"/>
          <p:cNvGrpSpPr/>
          <p:nvPr/>
        </p:nvGrpSpPr>
        <p:grpSpPr>
          <a:xfrm>
            <a:off x="5292080" y="2323053"/>
            <a:ext cx="288306" cy="375317"/>
            <a:chOff x="7524328" y="4061794"/>
            <a:chExt cx="288306" cy="375317"/>
          </a:xfrm>
        </p:grpSpPr>
        <p:sp>
          <p:nvSpPr>
            <p:cNvPr id="65" name="Prostokąt 64"/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6" name="Obraz 65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pic>
        <p:nvPicPr>
          <p:cNvPr id="3" name="Obraz 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i \sum_k \dot{{K}}_k^\dagger {K}_k \in \t{span}_{\mathbb{H}}\left\{K_i^\dagger K_j, \forall_{ij}  \right\}} $&#10;&#10; \end{document}&#10;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46" y="4356252"/>
            <a:ext cx="4103707" cy="4175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6814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312" y="-26172"/>
            <a:ext cx="9540552" cy="1143000"/>
          </a:xfrm>
        </p:spPr>
        <p:txBody>
          <a:bodyPr>
            <a:noAutofit/>
          </a:bodyPr>
          <a:lstStyle/>
          <a:p>
            <a:r>
              <a:rPr lang="pl-PL" sz="3400" dirty="0" err="1" smtClean="0"/>
              <a:t>Asymptotic</a:t>
            </a:r>
            <a:r>
              <a:rPr lang="pl-PL" sz="3400" dirty="0" smtClean="0"/>
              <a:t> </a:t>
            </a:r>
            <a:r>
              <a:rPr lang="pl-PL" sz="3400" dirty="0" err="1" smtClean="0"/>
              <a:t>constant</a:t>
            </a:r>
            <a:r>
              <a:rPr lang="pl-PL" sz="3400" dirty="0" smtClean="0"/>
              <a:t> </a:t>
            </a:r>
            <a:r>
              <a:rPr lang="pl-PL" sz="3400" dirty="0" err="1" smtClean="0"/>
              <a:t>factor</a:t>
            </a:r>
            <a:r>
              <a:rPr lang="pl-PL" sz="3400" dirty="0" smtClean="0"/>
              <a:t> quantum </a:t>
            </a:r>
            <a:r>
              <a:rPr lang="pl-PL" sz="3400" dirty="0" err="1" smtClean="0"/>
              <a:t>improvement</a:t>
            </a:r>
            <a:r>
              <a:rPr lang="pl-PL" sz="3400" dirty="0" smtClean="0"/>
              <a:t> – Heisenberg </a:t>
            </a:r>
            <a:r>
              <a:rPr lang="pl-PL" sz="3400" dirty="0" err="1" smtClean="0"/>
              <a:t>scaling</a:t>
            </a:r>
            <a:r>
              <a:rPr lang="pl-PL" sz="3400" dirty="0" smtClean="0"/>
              <a:t> </a:t>
            </a:r>
            <a:r>
              <a:rPr lang="pl-PL" sz="3400" dirty="0" err="1" smtClean="0"/>
              <a:t>lost</a:t>
            </a:r>
            <a:endParaRPr lang="en-GB" sz="3400" b="1" dirty="0"/>
          </a:p>
        </p:txBody>
      </p:sp>
      <p:pic>
        <p:nvPicPr>
          <p:cNvPr id="9" name="Obraz 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52" y="1640045"/>
            <a:ext cx="1586095" cy="372952"/>
          </a:xfrm>
          <a:prstGeom prst="rect">
            <a:avLst/>
          </a:prstGeom>
          <a:noFill/>
          <a:ln/>
          <a:effectLst/>
        </p:spPr>
      </p:pic>
      <p:pic>
        <p:nvPicPr>
          <p:cNvPr id="3" name="Obraz 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, \beta=0} &#10;N \|\alpha\| )\right]^{-1}$$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15" y="1230621"/>
            <a:ext cx="2927614" cy="1135173"/>
          </a:xfrm>
          <a:prstGeom prst="rect">
            <a:avLst/>
          </a:prstGeom>
          <a:noFill/>
          <a:ln/>
          <a:effectLst/>
        </p:spPr>
      </p:pic>
      <p:grpSp>
        <p:nvGrpSpPr>
          <p:cNvPr id="8" name="Grupa 7"/>
          <p:cNvGrpSpPr/>
          <p:nvPr/>
        </p:nvGrpSpPr>
        <p:grpSpPr>
          <a:xfrm>
            <a:off x="1115616" y="3025058"/>
            <a:ext cx="2207312" cy="963768"/>
            <a:chOff x="861909" y="3140968"/>
            <a:chExt cx="2207312" cy="963768"/>
          </a:xfrm>
        </p:grpSpPr>
        <p:cxnSp>
          <p:nvCxnSpPr>
            <p:cNvPr id="29" name="Łącznik prosty 28"/>
            <p:cNvCxnSpPr/>
            <p:nvPr/>
          </p:nvCxnSpPr>
          <p:spPr>
            <a:xfrm>
              <a:off x="861909" y="3517826"/>
              <a:ext cx="269184" cy="21534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Łącznik prosty 30"/>
            <p:cNvCxnSpPr/>
            <p:nvPr/>
          </p:nvCxnSpPr>
          <p:spPr>
            <a:xfrm>
              <a:off x="1454115" y="4002358"/>
              <a:ext cx="96906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2" name="Łącznik prosty 31"/>
            <p:cNvCxnSpPr/>
            <p:nvPr/>
          </p:nvCxnSpPr>
          <p:spPr>
            <a:xfrm>
              <a:off x="1561788" y="3517826"/>
              <a:ext cx="91522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3" name="Prostokąt 32"/>
            <p:cNvSpPr/>
            <p:nvPr/>
          </p:nvSpPr>
          <p:spPr>
            <a:xfrm>
              <a:off x="2046320" y="3356316"/>
              <a:ext cx="376858" cy="32302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raz 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heta$&#10;\end{document}&#10;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361" y="3435410"/>
              <a:ext cx="80000" cy="1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Łącznik prosty 34"/>
            <p:cNvCxnSpPr/>
            <p:nvPr/>
          </p:nvCxnSpPr>
          <p:spPr>
            <a:xfrm rot="5400000" flipH="1">
              <a:off x="1522594" y="3341673"/>
              <a:ext cx="407807" cy="63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37" name="Łącznik prosty 36"/>
            <p:cNvCxnSpPr/>
            <p:nvPr/>
          </p:nvCxnSpPr>
          <p:spPr>
            <a:xfrm rot="5400000" flipH="1" flipV="1">
              <a:off x="1506847" y="3888285"/>
              <a:ext cx="425399" cy="75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  <a:headEnd type="none"/>
              <a:tailEnd type="triangle"/>
            </a:ln>
            <a:effectLst/>
          </p:spPr>
        </p:cxnSp>
        <p:cxnSp>
          <p:nvCxnSpPr>
            <p:cNvPr id="41" name="Łącznik prosty 40"/>
            <p:cNvCxnSpPr/>
            <p:nvPr/>
          </p:nvCxnSpPr>
          <p:spPr>
            <a:xfrm flipH="1" flipV="1">
              <a:off x="2811035" y="3823378"/>
              <a:ext cx="258186" cy="178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 flipV="1">
              <a:off x="2692363" y="3517826"/>
              <a:ext cx="376858" cy="28628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 flipV="1">
              <a:off x="2423178" y="3798199"/>
              <a:ext cx="295842" cy="20415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44" name="Prostokąt 43"/>
            <p:cNvSpPr/>
            <p:nvPr/>
          </p:nvSpPr>
          <p:spPr>
            <a:xfrm>
              <a:off x="2595440" y="3712565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Łącznik prosty 44"/>
            <p:cNvCxnSpPr/>
            <p:nvPr/>
          </p:nvCxnSpPr>
          <p:spPr>
            <a:xfrm>
              <a:off x="2477015" y="3517826"/>
              <a:ext cx="215348" cy="1615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6" name="Prostokąt 45"/>
            <p:cNvSpPr/>
            <p:nvPr/>
          </p:nvSpPr>
          <p:spPr>
            <a:xfrm rot="18900000">
              <a:off x="1544667" y="3473787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Obraz 4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90826" y="3463989"/>
              <a:ext cx="85457" cy="9998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8" name="Prostokąt 47"/>
            <p:cNvSpPr/>
            <p:nvPr/>
          </p:nvSpPr>
          <p:spPr>
            <a:xfrm rot="18900000">
              <a:off x="1544667" y="3958318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90826" y="3948521"/>
              <a:ext cx="85457" cy="999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0" name="Łącznik prosty 49"/>
            <p:cNvCxnSpPr/>
            <p:nvPr/>
          </p:nvCxnSpPr>
          <p:spPr>
            <a:xfrm flipH="1" flipV="1">
              <a:off x="1195928" y="3823378"/>
              <a:ext cx="258186" cy="178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1" name="Łącznik prosty 50"/>
            <p:cNvCxnSpPr/>
            <p:nvPr/>
          </p:nvCxnSpPr>
          <p:spPr>
            <a:xfrm flipV="1">
              <a:off x="1131093" y="3517826"/>
              <a:ext cx="430695" cy="28628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2" name="Łącznik prosty 51"/>
            <p:cNvCxnSpPr/>
            <p:nvPr/>
          </p:nvCxnSpPr>
          <p:spPr>
            <a:xfrm flipV="1">
              <a:off x="915746" y="3840847"/>
              <a:ext cx="210136" cy="1615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3" name="Prostokąt 52"/>
            <p:cNvSpPr/>
            <p:nvPr/>
          </p:nvSpPr>
          <p:spPr>
            <a:xfrm>
              <a:off x="969583" y="3733174"/>
              <a:ext cx="376858" cy="10767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pole tekstowe 53"/>
          <p:cNvSpPr txBox="1"/>
          <p:nvPr/>
        </p:nvSpPr>
        <p:spPr>
          <a:xfrm>
            <a:off x="320123" y="2529137"/>
            <a:ext cx="329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Lossy</a:t>
            </a:r>
            <a:r>
              <a:rPr lang="pl-PL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</a:t>
            </a:r>
            <a:endParaRPr 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Obraz 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=$$&#10; 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0" y="3488269"/>
            <a:ext cx="495945" cy="218431"/>
          </a:xfrm>
          <a:prstGeom prst="rect">
            <a:avLst/>
          </a:prstGeom>
          <a:noFill/>
          <a:ln/>
          <a:effectLst/>
        </p:spPr>
      </p:pic>
      <p:pic>
        <p:nvPicPr>
          <p:cNvPr id="11" name="Obraz 1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 \frac{1-\eta}{\eta N}$$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88" y="3171245"/>
            <a:ext cx="2540372" cy="784363"/>
          </a:xfrm>
          <a:prstGeom prst="rect">
            <a:avLst/>
          </a:prstGeom>
          <a:noFill/>
          <a:ln/>
          <a:effectLst/>
        </p:spPr>
      </p:pic>
      <p:sp>
        <p:nvSpPr>
          <p:cNvPr id="12" name="Elipsa 11"/>
          <p:cNvSpPr/>
          <p:nvPr/>
        </p:nvSpPr>
        <p:spPr>
          <a:xfrm>
            <a:off x="6516216" y="3070979"/>
            <a:ext cx="1152128" cy="4576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rostokąt 56"/>
          <p:cNvSpPr/>
          <p:nvPr/>
        </p:nvSpPr>
        <p:spPr>
          <a:xfrm>
            <a:off x="5002650" y="2578996"/>
            <a:ext cx="375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pl-PL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uantum </a:t>
            </a:r>
            <a:r>
              <a:rPr lang="pl-PL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enhancement</a:t>
            </a:r>
            <a:r>
              <a:rPr lang="pl-PL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factor</a:t>
            </a:r>
            <a:endParaRPr lang="pl-PL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12669" y="4547729"/>
            <a:ext cx="3290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Fundamental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bound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saturable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squeezed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vacuum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+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coherent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state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interferometry!</a:t>
            </a:r>
          </a:p>
        </p:txBody>
      </p:sp>
      <p:pic>
        <p:nvPicPr>
          <p:cNvPr id="59" name="Obraz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34" y="4211440"/>
            <a:ext cx="3131840" cy="1879104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643930" y="6217232"/>
            <a:ext cx="647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C.Caves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D 23, 1693 (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1981)</a:t>
            </a:r>
          </a:p>
          <a:p>
            <a:pPr lvl="0"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RDD, K. Banaszek, R.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Schnabel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</a:t>
            </a:r>
            <a:r>
              <a:rPr lang="pt-BR" sz="1400" dirty="0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t-BR" sz="1400" dirty="0">
                <a:solidFill>
                  <a:prstClr val="black"/>
                </a:solidFill>
                <a:latin typeface="Times" pitchFamily="18" charset="0"/>
              </a:rPr>
              <a:t>. Rev. A 88, 041802(R) (2013) 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39248" y="5563392"/>
            <a:ext cx="4624711" cy="1908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Almost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optimal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observed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LIGO/VIRGO</a:t>
            </a:r>
            <a:r>
              <a:rPr lang="pl-PL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  <a:p>
            <a:pPr algn="ctr"/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123, 231107 (2019</a:t>
            </a: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pl-PL" sz="1400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1400" dirty="0" err="1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lang="pl-PL" sz="140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lang="pl-PL" sz="140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pl-PL" sz="1400" dirty="0" err="1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pl-PL" sz="140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GB" sz="140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123, 231108 (2019</a:t>
            </a: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algn="ctr"/>
            <a:endParaRPr lang="pl-PL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pl-PL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-2746832" y="51399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5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57" grpId="0"/>
      <p:bldP spid="58" grpId="0"/>
      <p:bldP spid="14" grpId="0"/>
      <p:bldP spid="4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-6224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</a:t>
            </a:r>
            <a:r>
              <a:rPr lang="pl-PL" sz="3400" dirty="0" err="1" smtClean="0"/>
              <a:t>ultiparameter</a:t>
            </a:r>
            <a:r>
              <a:rPr lang="pl-PL" sz="3400" dirty="0" smtClean="0"/>
              <a:t> </a:t>
            </a:r>
            <a:r>
              <a:rPr lang="pl-PL" sz="3400" dirty="0" err="1" smtClean="0"/>
              <a:t>issues</a:t>
            </a:r>
            <a:r>
              <a:rPr lang="pl-PL" sz="3400" dirty="0" smtClean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55776" y="407707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Input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 smtClean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incompatibility</a:t>
            </a:r>
            <a:endParaRPr lang="pl-PL" sz="2000" dirty="0" smtClean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 smtClean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 smtClean="0">
                <a:latin typeface="+mj-lt"/>
                <a:cs typeface="Times" panose="02020603050405020304" pitchFamily="18" charset="0"/>
              </a:rPr>
              <a:t>estimators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6" name="Obraz 5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2" y="1333999"/>
            <a:ext cx="1957518" cy="28800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 smtClean="0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 smtClean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ilde{\theta}(\omega)&#10;$$&#10;\end{document}&#10;"/>
  <p:tag name="IGUANATEXSIZE" val="20"/>
  <p:tag name="IGUANATEXCURSOR" val="1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ilde{\theta}(\omega)&#10;$$&#10;\end{document}&#10;"/>
  <p:tag name="IGUANATEXSIZE" val="20"/>
  <p:tag name="IGUANATEXCURSOR" val="1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788,151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}, \textcolor{red}{\Pi}, \textcolor{red}{\mathcal{V}_i}, \textcolor{red}{\tilde{\theta}}} \Delta^2 \tilde{\theta} = ?$$&#10;\end{document}&#10;"/>
  <p:tag name="IGUANATEXSIZE" val="20"/>
  <p:tag name="IGUANATEXCURSOR" val="69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085,86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(\rho) = \sum_i K_{i}^{\theta} &#10;\rho K_{i}^{\theta \dagger}$$&#10; \end{document}&#10;"/>
  <p:tag name="IGUANATEXSIZE" val="20"/>
  <p:tag name="IGUANATEXCURSOR" val="60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%\renewcommand{\familydefault}{cmr}&#10;\begin{document}&#10;%\pagecolor{blue}&#10;%\color{blue}&#10;$$&#10;\Pi_\omega&#10;$$&#10;\end{document}&#10;"/>
  <p:tag name="IGUANATEXSIZE" val="20"/>
  <p:tag name="IGUANATEXCURSOR" val="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2620,92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} &#10;N \|\alpha\| + N(N-1) \|\beta\|&#10;(\|\alpha\| + \| \beta\| + 1)\right]^{-1}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8,897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k \dot{\tilde{K}}_k^{\dagger \theta} \dot{\tilde{K}}_k^\theta&#10;$$&#10; \end{document}&#10;"/>
  <p:tag name="IGUANATEXSIZE" val="20"/>
  <p:tag name="IGUANATEXCURSOR" val="60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816,647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k \dot{\tilde{{K}_k}}^{\dagger \theta} \tilde{{K}}_k^\theta&#10;$$&#10; \end{document}&#10;"/>
  <p:tag name="IGUANATEXSIZE" val="20"/>
  <p:tag name="IGUANATEXCURSOR" val="60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764,154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\sum_i \tilde{K}_{i}^{\theta} &#10;\rho \tilde{K}_{i}^{\theta \dagger}$$&#10; \end{document}&#10;"/>
  <p:tag name="IGUANATEXSIZE" val="20"/>
  <p:tag name="IGUANATEXCURSOR" val="53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395,20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i \sum_k \dot{{K}}_k^\dagger {K}_k \in \t{span}_{\mathbb{H}}\left\{K_i^\dagger K_j, \forall_{ij}  \right\}} $&#10;&#10; \end{document}&#10;"/>
  <p:tag name="IGUANATEXSIZE" val="20"/>
  <p:tag name="IGUANATEXCURSOR" val="68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,4833"/>
  <p:tag name="ORIGINALWIDTH" val="567,67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$$&#10;\end{document}&#10;"/>
  <p:tag name="IGUANATEXSIZE" val="20"/>
  <p:tag name="IGUANATEXCURSOR" val="66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rho&#10;$$&#10;\end{document}&#10;"/>
  <p:tag name="IGUANATEXSIZE" val="20"/>
  <p:tag name="IGUANATEXCURSOR" val="1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0,4499"/>
  <p:tag name="ORIGINALWIDTH" val="1058,11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ft[ 4 \min_{\tilde{{K}}_k^\theta, \beta=0} &#10;N \|\alpha\| )\right]^{-1}$$&#10; \end{document}&#10;"/>
  <p:tag name="IGUANATEXSIZE" val="20"/>
  <p:tag name="IGUANATEXCURSOR" val="5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243,719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theta=$$&#10; \end{document}&#10;"/>
  <p:tag name="IGUANATEXSIZE" val="20"/>
  <p:tag name="IGUANATEXCURSOR" val="55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,715"/>
  <p:tag name="ORIGINALWIDTH" val="908,13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 \Delta^2 \tilde{\theta} \geq  \frac{1-\eta}{\eta N}$$&#10;\end{document}&#10;"/>
  <p:tag name="IGUANATEXSIZE" val="20"/>
  <p:tag name="IGUANATEXCURSOR" val="68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52,493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heta$&#10;\end{document}&#10;"/>
  <p:tag name="IGUANATEXSIZE" val="20"/>
  <p:tag name="IGUANATEXCURSOR" val="562"/>
  <p:tag name="TRANSPARENCY" val="Fals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337,08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=&#10;\t{Tr}\left(W \cdot \t{Cov}(\boldsymbol{\tilde{\theta}})   \right)$$&#10;\end{document}&#10;"/>
  <p:tag name="IGUANATEXSIZE" val="20"/>
  <p:tag name="IGUANATEXCURSOR" val="72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,949"/>
  <p:tag name="ORIGINALWIDTH" val="1621,29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/>
  <p:tag name="IGUANATEXSIZE" val="20"/>
  <p:tag name="IGUANATEXCURSOR" val="6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715,41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W = w_x \boldsymbol{e}_x \boldsymbol{e}_x^T $$&#10;\end{document}&#10;"/>
  <p:tag name="IGUANATEXSIZE" val="20"/>
  <p:tag name="IGUANATEXCURSOR" val="6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,7206"/>
  <p:tag name="ORIGINALWIDTH" val="230,9711"/>
  <p:tag name="LATEXADDIN" val="\documentclass{slides}\pagestyle{empty}&#10;\usepackage{color,amsmath}&#10;\renewcommand{\familydefault}{cmr}&#10;\begin{document}&#10;%\pagecolor{blue}&#10;%\color{blue}&#10;$$&#10;\mathcal{E}_\theta&#10;$$&#10;\end{document}&#10;"/>
  <p:tag name="IGUANATEXSIZE" val="20"/>
  <p:tag name="IGUANATEXCURSOR" val="1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424,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/>
  <p:tag name="IGUANATEXSIZE" val="20"/>
  <p:tag name="IGUANATEXCURSOR" val="65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46,6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x = \sum_k (\partial_{\theta_x}  {K}_k^{\boldsymbol{\theta}})^{\dagger}&#10;K_k^{\boldsymbol{\theta}}&#10;$$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1485,5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boldsymbol{\tilde{\theta}} = \sum_x \Delta^2 \theta_x \geq \frac{1-\eta}{4\eta} \frac{\mathfrak{p}^2}{N}&#10;$$&#10;\end{document}&#10;"/>
  <p:tag name="IGUANATEXSIZE" val="20"/>
  <p:tag name="IGUANATEXCURSOR" val="74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,4586"/>
  <p:tag name="ORIGINALWIDTH" val="2735,65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 \boldsymbol{\tilde{\theta}})^{\t{sep}} = \sum_x \Delta^2 \theta_x \geq p \times \frac{1-\eta}{\eta} \frac{1}{N/\mathfrak{p}} = \frac{\mathfrak{p}^2(1-\eta)}{\eta N}&#10;$$&#10;\end{document}&#10;"/>
  <p:tag name="IGUANATEXSIZE" val="20"/>
  <p:tag name="IGUANATEXCURSOR" val="66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1084,36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(\Delta^2 \boldsymbol{\tilde{\theta}})^{\t{sim}} \geq \frac{1-\eta}{4\eta} \frac{\mathfrak{p}^2}{N}&#10;$$&#10;\end{document}&#10;"/>
  <p:tag name="IGUANATEXSIZE" val="20"/>
  <p:tag name="IGUANATEXCURSOR" val="67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80,16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scales as $\propto 1$&#10;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803,89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if it scaled as $\propto \mathfrak{p}$ we could have a scaling improved&#10;\end{document}&#10;"/>
  <p:tag name="IGUANATEXSIZE" val="20"/>
  <p:tag name="IGUANATEXCURSOR" val="62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656,16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textcolor{red}{\rho, \Pi, \tilde{\theta}}} \Delta^2 \tilde{\theta} = ?$$&#10;\end{document}&#10;"/>
  <p:tag name="IGUANATEXSIZE" val="20"/>
  <p:tag name="IGUANATEXCURSOR" val="63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424,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_x = \sum_k (\partial_{\theta_x} K_k^{\boldsymbol{\theta}})^\dagger &#10;(\partial_{\theta_x} K_k^{\boldsymbol{\theta}})&#10;$$&#10; \end{document}&#10;"/>
  <p:tag name="IGUANATEXSIZE" val="20"/>
  <p:tag name="IGUANATEXCURSOR" val="65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84,964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_W \boldsymbol{\tilde{\theta}} $$&#10;\end{document}&#10;"/>
  <p:tag name="IGUANATEXSIZE" val="20"/>
  <p:tag name="IGUANATEXCURSOR" val="66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7,949"/>
  <p:tag name="ORIGINALWIDTH" val="1621,29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geq \frac{\mathfrak{p}^2}{4 N \min\limits_{K_k^{\boldsymbol{\theta}},\beta_x = 0}\|\sum_{x=1}^{\mathfrak{p}} w_x^{-1} \alpha_x  \|}$$&#10;\end{document}&#10;"/>
  <p:tag name="IGUANATEXSIZE" val="20"/>
  <p:tag name="IGUANATEXCURSOR" val="65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eta$$&#10;\end{document}&#10;"/>
  <p:tag name="IGUANATEXSIZE" val="20"/>
  <p:tag name="IGUANATEXCURSOR" val="63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793,77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 = \alpha \ket{n,0,\dots,0} + &#10;\beta  \left(\ket{0,n,\dots,0} + \dots+ \ket{0,\dots,n, 0}+ \ket{0,\dots,0,n} \right)  $$&#10;\end{document}&#10;"/>
  <p:tag name="IGUANATEXSIZE" val="20"/>
  <p:tag name="IGUANATEXCURSOR" val="674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872,140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&#10;\frac{1}{k} \times \frac{p^2}{4 n^2} $$&#10;\end{document}&#10;"/>
  <p:tag name="IGUANATEXSIZE" val="20"/>
  <p:tag name="IGUANATEXCURSOR" val="70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698,162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\tilde{\boldsymbol{\varphi}}^2 \geq \frac{c^2 \ p^{3}}{n^2}  $$&#10;\end{document}&#10;"/>
  <p:tag name="IGUANATEXSIZE" val="20"/>
  <p:tag name="IGUANATEXCURSOR" val="679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431,196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c \approx 1.89 $$&#10;\end{document}&#10;"/>
  <p:tag name="IGUANATEXSIZE" val="20"/>
  <p:tag name="IGUANATEXCURSOR" val="63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982"/>
  <p:tag name="ORIGINALWIDTH" val="865,391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tilde{\boldsymbol{\varphi}} \geq {\t{Tr}(\boldsymbol{F}^{-1})} $$&#10;\end{document}&#10;"/>
  <p:tag name="IGUANATEXSIZE" val="20"/>
  <p:tag name="IGUANATEXCURSOR" val="67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332,958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 \approx \frac{p^2}{4n^2} $$&#10;\end{document}&#10;"/>
  <p:tag name="IGUANATEXSIZE" val="20"/>
  <p:tag name="IGUANATEXCURSOR" val="65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ket{\psi}$$&#10;\end{document}&#10;"/>
  <p:tag name="IGUANATEXSIZE" val="20"/>
  <p:tag name="IGUANATEXCURSOR" val="636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,7206"/>
  <p:tag name="ORIGINALWIDTH" val="230,9711"/>
  <p:tag name="LATEXADDIN" val="\documentclass{slides}\pagestyle{empty}&#10;\usepackage{color,amsmath}&#10;\renewcommand{\familydefault}{cmr}&#10;\begin{document}&#10;%\pagecolor{blue}&#10;%\color{blue}&#10;$$&#10;\mathcal{E}_\theta&#10;$$&#10;\end{document}&#10;"/>
  <p:tag name="IGUANATEXSIZE" val="20"/>
  <p:tag name="IGUANATEXCURSOR" val="1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10656</TotalTime>
  <Words>625</Words>
  <Application>Microsoft Office PowerPoint</Application>
  <PresentationFormat>Pokaz na ekranie (4:3)</PresentationFormat>
  <Paragraphs>88</Paragraphs>
  <Slides>16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Calibri</vt:lpstr>
      <vt:lpstr>Lucida Sans Unicode</vt:lpstr>
      <vt:lpstr>Times</vt:lpstr>
      <vt:lpstr>Verdana</vt:lpstr>
      <vt:lpstr>Wingdings 2</vt:lpstr>
      <vt:lpstr>Wingdings 3</vt:lpstr>
      <vt:lpstr>Concourse</vt:lpstr>
      <vt:lpstr>Motyw pakietu Office</vt:lpstr>
      <vt:lpstr>1_Motyw pakietu Office</vt:lpstr>
      <vt:lpstr>Fundamental Limits in Mutiparameter Quantum Metrology</vt:lpstr>
      <vt:lpstr>A basic quantum metrology problem</vt:lpstr>
      <vt:lpstr>A basic quantum metrology problem</vt:lpstr>
      <vt:lpstr>Optimal adaptive protocol involving N uses of a channel</vt:lpstr>
      <vt:lpstr>Optimal adaptive protocol involving N uses of a channel</vt:lpstr>
      <vt:lpstr>Noisy metrology The elusive Heisenberg limit</vt:lpstr>
      <vt:lpstr>Single parameter noisy case  saturable bounds using quantum Fisher information approach</vt:lpstr>
      <vt:lpstr>Asymptotic constant factor quantum improvement – Heisenberg scaling lost</vt:lpstr>
      <vt:lpstr>Multiparameter issues!</vt:lpstr>
      <vt:lpstr>Multiparameter issues!</vt:lpstr>
      <vt:lpstr>Fundamental multiparameter bound in generic noisy metrology</vt:lpstr>
      <vt:lpstr>Simultanous vs. Separate estimation</vt:lpstr>
      <vt:lpstr>Noiseless metrology The true Heisenberg limit</vt:lpstr>
      <vt:lpstr>Multiple phases noiseless interferometry simultaneous vs separate strategies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Konto Microsoft</cp:lastModifiedBy>
  <cp:revision>941</cp:revision>
  <dcterms:created xsi:type="dcterms:W3CDTF">2015-09-10T09:53:21Z</dcterms:created>
  <dcterms:modified xsi:type="dcterms:W3CDTF">2022-06-15T22:03:24Z</dcterms:modified>
</cp:coreProperties>
</file>