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167.xml" ContentType="application/vnd.openxmlformats-officedocument.presentationml.tags+xml"/>
  <Override PartName="/ppt/tags/tag41.xml" ContentType="application/vnd.openxmlformats-officedocument.presentationml.tags+xml"/>
  <Override PartName="/ppt/tags/tag145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tags/tag134.xml" ContentType="application/vnd.openxmlformats-officedocument.presentationml.tags+xml"/>
  <Override PartName="/ppt/tags/tag152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41.xml" ContentType="application/vnd.openxmlformats-officedocument.presentationml.tags+xml"/>
  <Override PartName="/ppt/tags/tag170.xml" ContentType="application/vnd.openxmlformats-officedocument.presentationml.tags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tags/tag130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68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57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64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tags/tag160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58.xml" ContentType="application/vnd.openxmlformats-officedocument.presentationml.tags+xml"/>
  <Override PartName="/ppt/tags/tag169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47.xml" ContentType="application/vnd.openxmlformats-officedocument.presentationml.tags+xml"/>
  <Override PartName="/ppt/tags/tag165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tags/tag154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43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tags/tag150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9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Default Extension="tiff" ContentType="image/tiff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66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tags/tag155.xml" ContentType="application/vnd.openxmlformats-officedocument.presentationml.tags+xml"/>
  <Override PartName="/ppt/notesSlides/notesSlide6.xml" ContentType="application/vnd.openxmlformats-officedocument.presentationml.notesSlide+xml"/>
  <Override PartName="/ppt/tags/tag17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62.xml" ContentType="application/vnd.openxmlformats-officedocument.presentationml.tags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5" r:id="rId17"/>
    <p:sldId id="277" r:id="rId18"/>
    <p:sldId id="278" r:id="rId19"/>
    <p:sldId id="280" r:id="rId20"/>
    <p:sldId id="281" r:id="rId21"/>
    <p:sldId id="282" r:id="rId22"/>
    <p:sldId id="283" r:id="rId23"/>
    <p:sldId id="284" r:id="rId24"/>
    <p:sldId id="285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FF00"/>
    <a:srgbClr val="FF0066"/>
    <a:srgbClr val="FFFF99"/>
    <a:srgbClr val="CCFFCC"/>
    <a:srgbClr val="FF9900"/>
    <a:srgbClr val="FF9966"/>
    <a:srgbClr val="FF99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6" autoAdjust="0"/>
    <p:restoredTop sz="85324" autoAdjust="0"/>
  </p:normalViewPr>
  <p:slideViewPr>
    <p:cSldViewPr>
      <p:cViewPr>
        <p:scale>
          <a:sx n="66" d="100"/>
          <a:sy n="66" d="100"/>
        </p:scale>
        <p:origin x="-468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D3B41-53A6-4C15-9060-1937514A15A3}" type="datetimeFigureOut">
              <a:rPr lang="en-US" smtClean="0"/>
              <a:pPr/>
              <a:t>12/2/2014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E2119-FE5D-4871-A9FC-B06E5F5A1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pl-PL" baseline="0" dirty="0" err="1" smtClean="0"/>
              <a:t>abstract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mathematics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allows</a:t>
            </a:r>
            <a:r>
              <a:rPr lang="pl-PL" baseline="0" dirty="0" smtClean="0"/>
              <a:t> to tell </a:t>
            </a:r>
            <a:r>
              <a:rPr lang="pl-PL" baseline="0" dirty="0" err="1" smtClean="0"/>
              <a:t>something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about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real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physical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phenomena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Mapka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swiata</a:t>
            </a:r>
            <a:r>
              <a:rPr lang="pl-PL" baseline="0" dirty="0" smtClean="0"/>
              <a:t> -&gt; wiatr z </a:t>
            </a:r>
            <a:r>
              <a:rPr lang="pl-PL" baseline="0" dirty="0" err="1" smtClean="0"/>
              <a:t>Japoniii</a:t>
            </a:r>
            <a:r>
              <a:rPr lang="pl-PL" baseline="0" dirty="0" smtClean="0"/>
              <a:t> do Europy i Rio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Mapka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swiata</a:t>
            </a:r>
            <a:r>
              <a:rPr lang="pl-PL" baseline="0" dirty="0" smtClean="0"/>
              <a:t> -&gt; wiatr z </a:t>
            </a:r>
            <a:r>
              <a:rPr lang="pl-PL" baseline="0" dirty="0" err="1" smtClean="0"/>
              <a:t>Japoniii</a:t>
            </a:r>
            <a:r>
              <a:rPr lang="pl-PL" baseline="0" dirty="0" smtClean="0"/>
              <a:t> do Europy i Rio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Comment</a:t>
            </a:r>
            <a:r>
              <a:rPr lang="pl-PL" dirty="0" smtClean="0"/>
              <a:t> on </a:t>
            </a:r>
            <a:r>
              <a:rPr lang="pl-PL" dirty="0" err="1" smtClean="0"/>
              <a:t>phase</a:t>
            </a:r>
            <a:r>
              <a:rPr lang="pl-PL" dirty="0" smtClean="0"/>
              <a:t> </a:t>
            </a:r>
            <a:r>
              <a:rPr lang="pl-PL" dirty="0" err="1" smtClean="0"/>
              <a:t>ambiguity</a:t>
            </a:r>
            <a:r>
              <a:rPr lang="pl-PL" dirty="0" smtClean="0"/>
              <a:t>…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12/2/2014</a:t>
            </a:fld>
            <a:endParaRPr lang="en-US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>
          <a:xfrm>
            <a:off x="6165326" y="6374589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Faculty of Physics, University of Warsaw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12/2/2014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12/2/2014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/>
            </a:lvl2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12/2/2014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l-PL" dirty="0" err="1" smtClean="0"/>
              <a:t>Faculty</a:t>
            </a:r>
            <a:r>
              <a:rPr lang="pl-PL" dirty="0" smtClean="0"/>
              <a:t> of </a:t>
            </a:r>
            <a:r>
              <a:rPr lang="pl-PL" dirty="0" err="1" smtClean="0"/>
              <a:t>Physics</a:t>
            </a:r>
            <a:r>
              <a:rPr lang="pl-PL" dirty="0" smtClean="0"/>
              <a:t>, </a:t>
            </a:r>
            <a:r>
              <a:rPr lang="pl-PL" dirty="0" err="1" smtClean="0"/>
              <a:t>University</a:t>
            </a:r>
            <a:r>
              <a:rPr lang="pl-PL" dirty="0" smtClean="0"/>
              <a:t> of Warsaw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12/2/2014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12/2/2014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12/2/2014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12/2/2014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12/2/2014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12/2/2014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12/2/2014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0D3F0-7046-4356-881F-F918C2D92761}" type="datetimeFigureOut">
              <a:rPr lang="en-US" smtClean="0"/>
              <a:pPr/>
              <a:t>12/2/2014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5796136" y="6356350"/>
            <a:ext cx="2890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err="1" smtClean="0"/>
              <a:t>Faculty</a:t>
            </a:r>
            <a:r>
              <a:rPr lang="pl-PL" dirty="0" smtClean="0"/>
              <a:t> of </a:t>
            </a:r>
            <a:r>
              <a:rPr lang="pl-PL" dirty="0" err="1" smtClean="0"/>
              <a:t>Physics</a:t>
            </a:r>
            <a:r>
              <a:rPr lang="pl-PL" dirty="0" smtClean="0"/>
              <a:t>, </a:t>
            </a:r>
            <a:r>
              <a:rPr lang="pl-PL" dirty="0" err="1" smtClean="0"/>
              <a:t>University</a:t>
            </a:r>
            <a:r>
              <a:rPr lang="pl-PL" dirty="0" smtClean="0"/>
              <a:t> of Warsaw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tags" Target="../tags/tag3.xml"/><Relationship Id="rId21" Type="http://schemas.openxmlformats.org/officeDocument/2006/relationships/image" Target="../media/image12.png"/><Relationship Id="rId7" Type="http://schemas.openxmlformats.org/officeDocument/2006/relationships/tags" Target="../tags/tag7.xm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openxmlformats.org/officeDocument/2006/relationships/tags" Target="../tags/tag2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5" Type="http://schemas.openxmlformats.org/officeDocument/2006/relationships/image" Target="../media/image6.png"/><Relationship Id="rId23" Type="http://schemas.openxmlformats.org/officeDocument/2006/relationships/image" Target="../media/image14.png"/><Relationship Id="rId10" Type="http://schemas.openxmlformats.org/officeDocument/2006/relationships/image" Target="../media/image1.png"/><Relationship Id="rId19" Type="http://schemas.openxmlformats.org/officeDocument/2006/relationships/image" Target="../media/image10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5.png"/><Relationship Id="rId22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91.xml"/><Relationship Id="rId7" Type="http://schemas.openxmlformats.org/officeDocument/2006/relationships/image" Target="../media/image62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60.w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2.png"/><Relationship Id="rId4" Type="http://schemas.openxmlformats.org/officeDocument/2006/relationships/tags" Target="../tags/tag92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7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76.png"/><Relationship Id="rId2" Type="http://schemas.openxmlformats.org/officeDocument/2006/relationships/tags" Target="../tags/tag94.xml"/><Relationship Id="rId16" Type="http://schemas.openxmlformats.org/officeDocument/2006/relationships/image" Target="../media/image72.png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75.png"/><Relationship Id="rId5" Type="http://schemas.openxmlformats.org/officeDocument/2006/relationships/tags" Target="../tags/tag97.xml"/><Relationship Id="rId15" Type="http://schemas.openxmlformats.org/officeDocument/2006/relationships/image" Target="../media/image78.png"/><Relationship Id="rId10" Type="http://schemas.openxmlformats.org/officeDocument/2006/relationships/image" Target="../media/image74.png"/><Relationship Id="rId4" Type="http://schemas.openxmlformats.org/officeDocument/2006/relationships/tags" Target="../tags/tag96.xml"/><Relationship Id="rId9" Type="http://schemas.openxmlformats.org/officeDocument/2006/relationships/image" Target="../media/image73.tiff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5.png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image" Target="../media/image38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image" Target="../media/image80.png"/><Relationship Id="rId5" Type="http://schemas.openxmlformats.org/officeDocument/2006/relationships/tags" Target="../tags/tag104.xml"/><Relationship Id="rId10" Type="http://schemas.openxmlformats.org/officeDocument/2006/relationships/image" Target="../media/image79.png"/><Relationship Id="rId4" Type="http://schemas.openxmlformats.org/officeDocument/2006/relationships/tags" Target="../tags/tag103.xml"/><Relationship Id="rId9" Type="http://schemas.openxmlformats.org/officeDocument/2006/relationships/image" Target="../media/image6.png"/><Relationship Id="rId1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image" Target="../media/image38.png"/><Relationship Id="rId18" Type="http://schemas.openxmlformats.org/officeDocument/2006/relationships/image" Target="../media/image84.png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" Type="http://schemas.openxmlformats.org/officeDocument/2006/relationships/tags" Target="../tags/tag108.xml"/><Relationship Id="rId16" Type="http://schemas.openxmlformats.org/officeDocument/2006/relationships/image" Target="../media/image82.png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79.png"/><Relationship Id="rId5" Type="http://schemas.openxmlformats.org/officeDocument/2006/relationships/tags" Target="../tags/tag111.xml"/><Relationship Id="rId15" Type="http://schemas.openxmlformats.org/officeDocument/2006/relationships/image" Target="../media/image81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image" Target="../media/image11.png"/><Relationship Id="rId18" Type="http://schemas.openxmlformats.org/officeDocument/2006/relationships/image" Target="../media/image10.png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tags" Target="../tags/tag117.xml"/><Relationship Id="rId16" Type="http://schemas.openxmlformats.org/officeDocument/2006/relationships/image" Target="../media/image8.png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image" Target="../media/image85.png"/><Relationship Id="rId5" Type="http://schemas.openxmlformats.org/officeDocument/2006/relationships/tags" Target="../tags/tag12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86.png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image" Target="../media/image33.png"/><Relationship Id="rId18" Type="http://schemas.openxmlformats.org/officeDocument/2006/relationships/image" Target="../media/image90.png"/><Relationship Id="rId3" Type="http://schemas.openxmlformats.org/officeDocument/2006/relationships/tags" Target="../tags/tag127.xml"/><Relationship Id="rId7" Type="http://schemas.openxmlformats.org/officeDocument/2006/relationships/tags" Target="../tags/tag131.xml"/><Relationship Id="rId12" Type="http://schemas.openxmlformats.org/officeDocument/2006/relationships/image" Target="../media/image26.png"/><Relationship Id="rId17" Type="http://schemas.openxmlformats.org/officeDocument/2006/relationships/image" Target="../media/image89.png"/><Relationship Id="rId2" Type="http://schemas.openxmlformats.org/officeDocument/2006/relationships/tags" Target="../tags/tag126.xml"/><Relationship Id="rId16" Type="http://schemas.openxmlformats.org/officeDocument/2006/relationships/image" Target="../media/image88.png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image" Target="../media/image87.png"/><Relationship Id="rId5" Type="http://schemas.openxmlformats.org/officeDocument/2006/relationships/tags" Target="../tags/tag129.xml"/><Relationship Id="rId15" Type="http://schemas.openxmlformats.org/officeDocument/2006/relationships/image" Target="../media/image30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136.xml"/><Relationship Id="rId7" Type="http://schemas.openxmlformats.org/officeDocument/2006/relationships/image" Target="../media/image93.jpe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139.xml"/><Relationship Id="rId7" Type="http://schemas.openxmlformats.org/officeDocument/2006/relationships/image" Target="../media/image97.png"/><Relationship Id="rId12" Type="http://schemas.openxmlformats.org/officeDocument/2006/relationships/image" Target="../media/image100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81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1.png"/><Relationship Id="rId4" Type="http://schemas.openxmlformats.org/officeDocument/2006/relationships/tags" Target="../tags/tag140.xml"/><Relationship Id="rId9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1.xml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105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tags" Target="../tags/tag143.xml"/><Relationship Id="rId16" Type="http://schemas.openxmlformats.org/officeDocument/2006/relationships/image" Target="../media/image108.png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103.png"/><Relationship Id="rId5" Type="http://schemas.openxmlformats.org/officeDocument/2006/relationships/tags" Target="../tags/tag146.xml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tags" Target="../tags/tag14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10.xml"/><Relationship Id="rId7" Type="http://schemas.openxmlformats.org/officeDocument/2006/relationships/image" Target="../media/image13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5.jpeg"/><Relationship Id="rId11" Type="http://schemas.openxmlformats.org/officeDocument/2006/relationships/image" Target="../media/image19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tags" Target="../tags/tag11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4.png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12" Type="http://schemas.openxmlformats.org/officeDocument/2006/relationships/image" Target="../media/image113.png"/><Relationship Id="rId2" Type="http://schemas.openxmlformats.org/officeDocument/2006/relationships/tags" Target="../tags/tag151.xml"/><Relationship Id="rId16" Type="http://schemas.openxmlformats.org/officeDocument/2006/relationships/image" Target="../media/image117.png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image" Target="../media/image112.png"/><Relationship Id="rId5" Type="http://schemas.openxmlformats.org/officeDocument/2006/relationships/tags" Target="../tags/tag154.xml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tags" Target="../tags/tag153.xml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3" Type="http://schemas.openxmlformats.org/officeDocument/2006/relationships/tags" Target="../tags/tag159.xml"/><Relationship Id="rId7" Type="http://schemas.openxmlformats.org/officeDocument/2006/relationships/tags" Target="../tags/tag163.xml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tags" Target="../tags/tag158.xml"/><Relationship Id="rId16" Type="http://schemas.openxmlformats.org/officeDocument/2006/relationships/image" Target="../media/image123.png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11" Type="http://schemas.openxmlformats.org/officeDocument/2006/relationships/image" Target="../media/image118.gif"/><Relationship Id="rId5" Type="http://schemas.openxmlformats.org/officeDocument/2006/relationships/tags" Target="../tags/tag161.xml"/><Relationship Id="rId15" Type="http://schemas.openxmlformats.org/officeDocument/2006/relationships/image" Target="../media/image122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87.png"/><Relationship Id="rId4" Type="http://schemas.openxmlformats.org/officeDocument/2006/relationships/tags" Target="../tags/tag160.xml"/><Relationship Id="rId9" Type="http://schemas.openxmlformats.org/officeDocument/2006/relationships/tags" Target="../tags/tag165.xml"/><Relationship Id="rId14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6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9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98.png"/><Relationship Id="rId5" Type="http://schemas.openxmlformats.org/officeDocument/2006/relationships/image" Target="../media/image35.png"/><Relationship Id="rId4" Type="http://schemas.openxmlformats.org/officeDocument/2006/relationships/image" Target="../media/image60.wmf"/><Relationship Id="rId9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.png"/><Relationship Id="rId18" Type="http://schemas.openxmlformats.org/officeDocument/2006/relationships/image" Target="../media/image126.png"/><Relationship Id="rId3" Type="http://schemas.openxmlformats.org/officeDocument/2006/relationships/tags" Target="../tags/tag171.xml"/><Relationship Id="rId7" Type="http://schemas.openxmlformats.org/officeDocument/2006/relationships/tags" Target="../tags/tag175.xml"/><Relationship Id="rId12" Type="http://schemas.openxmlformats.org/officeDocument/2006/relationships/image" Target="../media/image7.png"/><Relationship Id="rId17" Type="http://schemas.openxmlformats.org/officeDocument/2006/relationships/image" Target="../media/image94.png"/><Relationship Id="rId2" Type="http://schemas.openxmlformats.org/officeDocument/2006/relationships/tags" Target="../tags/tag170.xml"/><Relationship Id="rId16" Type="http://schemas.openxmlformats.org/officeDocument/2006/relationships/image" Target="../media/image132.png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image" Target="../media/image12.png"/><Relationship Id="rId5" Type="http://schemas.openxmlformats.org/officeDocument/2006/relationships/tags" Target="../tags/tag173.xml"/><Relationship Id="rId15" Type="http://schemas.openxmlformats.org/officeDocument/2006/relationships/image" Target="../media/image10.png"/><Relationship Id="rId10" Type="http://schemas.openxmlformats.org/officeDocument/2006/relationships/image" Target="../media/image11.png"/><Relationship Id="rId19" Type="http://schemas.openxmlformats.org/officeDocument/2006/relationships/hyperlink" Target="http://arxiv.org/abs/1405.7703" TargetMode="External"/><Relationship Id="rId4" Type="http://schemas.openxmlformats.org/officeDocument/2006/relationships/tags" Target="../tags/tag172.xml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tags" Target="../tags/tag15.xml"/><Relationship Id="rId21" Type="http://schemas.openxmlformats.org/officeDocument/2006/relationships/image" Target="../media/image27.png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tags" Target="../tags/tag14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24" Type="http://schemas.openxmlformats.org/officeDocument/2006/relationships/image" Target="../media/image30.png"/><Relationship Id="rId5" Type="http://schemas.openxmlformats.org/officeDocument/2006/relationships/tags" Target="../tags/tag17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29.png"/><Relationship Id="rId10" Type="http://schemas.openxmlformats.org/officeDocument/2006/relationships/tags" Target="../tags/tag22.xml"/><Relationship Id="rId19" Type="http://schemas.openxmlformats.org/officeDocument/2006/relationships/image" Target="../media/image25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6.png"/><Relationship Id="rId3" Type="http://schemas.openxmlformats.org/officeDocument/2006/relationships/tags" Target="../tags/tag29.xml"/><Relationship Id="rId21" Type="http://schemas.openxmlformats.org/officeDocument/2006/relationships/image" Target="../media/image38.pn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image" Target="../media/image35.png"/><Relationship Id="rId2" Type="http://schemas.openxmlformats.org/officeDocument/2006/relationships/tags" Target="../tags/tag28.xml"/><Relationship Id="rId16" Type="http://schemas.openxmlformats.org/officeDocument/2006/relationships/image" Target="../media/image34.png"/><Relationship Id="rId20" Type="http://schemas.openxmlformats.org/officeDocument/2006/relationships/image" Target="../media/image6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image" Target="../media/image26.png"/><Relationship Id="rId10" Type="http://schemas.openxmlformats.org/officeDocument/2006/relationships/tags" Target="../tags/tag36.xml"/><Relationship Id="rId19" Type="http://schemas.openxmlformats.org/officeDocument/2006/relationships/image" Target="../media/image37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notesSlide" Target="../notesSlides/notesSlide2.xml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8.png"/><Relationship Id="rId26" Type="http://schemas.openxmlformats.org/officeDocument/2006/relationships/image" Target="../media/image45.png"/><Relationship Id="rId3" Type="http://schemas.openxmlformats.org/officeDocument/2006/relationships/tags" Target="../tags/tag41.xml"/><Relationship Id="rId21" Type="http://schemas.openxmlformats.org/officeDocument/2006/relationships/image" Target="../media/image40.png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image" Target="../media/image6.png"/><Relationship Id="rId25" Type="http://schemas.openxmlformats.org/officeDocument/2006/relationships/image" Target="../media/image44.png"/><Relationship Id="rId2" Type="http://schemas.openxmlformats.org/officeDocument/2006/relationships/tags" Target="../tags/tag40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24" Type="http://schemas.openxmlformats.org/officeDocument/2006/relationships/image" Target="../media/image43.png"/><Relationship Id="rId5" Type="http://schemas.openxmlformats.org/officeDocument/2006/relationships/tags" Target="../tags/tag43.xml"/><Relationship Id="rId15" Type="http://schemas.openxmlformats.org/officeDocument/2006/relationships/image" Target="../media/image35.png"/><Relationship Id="rId23" Type="http://schemas.openxmlformats.org/officeDocument/2006/relationships/image" Target="../media/image42.png"/><Relationship Id="rId10" Type="http://schemas.openxmlformats.org/officeDocument/2006/relationships/tags" Target="../tags/tag48.xml"/><Relationship Id="rId19" Type="http://schemas.openxmlformats.org/officeDocument/2006/relationships/image" Target="../media/image34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notesSlide" Target="../notesSlides/notesSlide3.xml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image" Target="../media/image35.png"/><Relationship Id="rId26" Type="http://schemas.openxmlformats.org/officeDocument/2006/relationships/image" Target="../media/image52.png"/><Relationship Id="rId3" Type="http://schemas.openxmlformats.org/officeDocument/2006/relationships/tags" Target="../tags/tag53.xml"/><Relationship Id="rId21" Type="http://schemas.openxmlformats.org/officeDocument/2006/relationships/image" Target="../media/image47.png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notesSlide" Target="../notesSlides/notesSlide5.xml"/><Relationship Id="rId25" Type="http://schemas.openxmlformats.org/officeDocument/2006/relationships/image" Target="../media/image51.png"/><Relationship Id="rId2" Type="http://schemas.openxmlformats.org/officeDocument/2006/relationships/tags" Target="../tags/tag5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8.png"/><Relationship Id="rId29" Type="http://schemas.openxmlformats.org/officeDocument/2006/relationships/image" Target="../media/image55.png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24" Type="http://schemas.openxmlformats.org/officeDocument/2006/relationships/image" Target="../media/image50.png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tags" Target="../tags/tag60.xml"/><Relationship Id="rId19" Type="http://schemas.openxmlformats.org/officeDocument/2006/relationships/image" Target="../media/image6.png"/><Relationship Id="rId31" Type="http://schemas.openxmlformats.org/officeDocument/2006/relationships/image" Target="../media/image57.png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image" Target="../media/image59.png"/><Relationship Id="rId39" Type="http://schemas.openxmlformats.org/officeDocument/2006/relationships/image" Target="../media/image68.png"/><Relationship Id="rId3" Type="http://schemas.openxmlformats.org/officeDocument/2006/relationships/tags" Target="../tags/tag68.xml"/><Relationship Id="rId21" Type="http://schemas.openxmlformats.org/officeDocument/2006/relationships/tags" Target="../tags/tag86.xml"/><Relationship Id="rId34" Type="http://schemas.openxmlformats.org/officeDocument/2006/relationships/image" Target="../media/image63.png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image" Target="../media/image58.png"/><Relationship Id="rId33" Type="http://schemas.openxmlformats.org/officeDocument/2006/relationships/image" Target="../media/image33.png"/><Relationship Id="rId38" Type="http://schemas.openxmlformats.org/officeDocument/2006/relationships/image" Target="../media/image67.png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image" Target="../media/image62.png"/><Relationship Id="rId41" Type="http://schemas.openxmlformats.org/officeDocument/2006/relationships/image" Target="../media/image70.png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35.png"/><Relationship Id="rId37" Type="http://schemas.openxmlformats.org/officeDocument/2006/relationships/image" Target="../media/image66.png"/><Relationship Id="rId40" Type="http://schemas.openxmlformats.org/officeDocument/2006/relationships/image" Target="../media/image69.png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image" Target="../media/image61.png"/><Relationship Id="rId36" Type="http://schemas.openxmlformats.org/officeDocument/2006/relationships/image" Target="../media/image65.png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image" Target="../media/image34.png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image" Target="../media/image60.wmf"/><Relationship Id="rId30" Type="http://schemas.openxmlformats.org/officeDocument/2006/relationships/image" Target="../media/image26.png"/><Relationship Id="rId35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10" cstate="print"/>
          <a:srcRect l="8107" b="19390"/>
          <a:stretch>
            <a:fillRect/>
          </a:stretch>
        </p:blipFill>
        <p:spPr bwMode="auto">
          <a:xfrm>
            <a:off x="20616" y="5922073"/>
            <a:ext cx="2449327" cy="89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56654" y="6315405"/>
            <a:ext cx="1192212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01542" y="6298298"/>
            <a:ext cx="15509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54147" y="6248932"/>
            <a:ext cx="1285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Prostokąt 36"/>
          <p:cNvSpPr/>
          <p:nvPr/>
        </p:nvSpPr>
        <p:spPr>
          <a:xfrm>
            <a:off x="-1" y="0"/>
            <a:ext cx="91440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 err="1" smtClean="0">
                <a:solidFill>
                  <a:prstClr val="black"/>
                </a:solidFill>
              </a:rPr>
              <a:t>From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Gravitational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Wave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Detectors</a:t>
            </a:r>
            <a:r>
              <a:rPr lang="pl-PL" sz="4400" b="1" dirty="0" smtClean="0">
                <a:solidFill>
                  <a:prstClr val="black"/>
                </a:solidFill>
              </a:rPr>
              <a:t> to </a:t>
            </a:r>
            <a:r>
              <a:rPr lang="pl-PL" sz="4400" b="1" dirty="0" err="1" smtClean="0">
                <a:solidFill>
                  <a:prstClr val="black"/>
                </a:solidFill>
              </a:rPr>
              <a:t>Completely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Positive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Maps</a:t>
            </a:r>
            <a:r>
              <a:rPr lang="pl-PL" sz="4400" b="1" dirty="0" smtClean="0">
                <a:solidFill>
                  <a:prstClr val="black"/>
                </a:solidFill>
              </a:rPr>
              <a:t> and Back</a:t>
            </a:r>
            <a:endParaRPr lang="en-US" sz="4400" b="1" dirty="0" smtClean="0">
              <a:solidFill>
                <a:prstClr val="black"/>
              </a:solidFill>
            </a:endParaRPr>
          </a:p>
          <a:p>
            <a:pPr algn="ctr"/>
            <a:endParaRPr lang="en-US" sz="4400" b="1" dirty="0" smtClean="0">
              <a:solidFill>
                <a:prstClr val="black"/>
              </a:solidFill>
              <a:ea typeface="+mj-ea"/>
              <a:cs typeface="+mj-cs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39552" y="4293096"/>
            <a:ext cx="770485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u="sng" dirty="0" smtClean="0"/>
              <a:t>R. Demkowicz-Dobrzański</a:t>
            </a:r>
            <a:r>
              <a:rPr lang="pl-PL" sz="2000" u="sng" baseline="30000" dirty="0" smtClean="0"/>
              <a:t>1</a:t>
            </a:r>
            <a:r>
              <a:rPr lang="pl-PL" sz="2000" dirty="0" smtClean="0"/>
              <a:t>, K. Banaszek</a:t>
            </a:r>
            <a:r>
              <a:rPr lang="pl-PL" sz="2000" baseline="30000" dirty="0" smtClean="0"/>
              <a:t>1</a:t>
            </a:r>
            <a:r>
              <a:rPr lang="pl-PL" sz="2000" dirty="0" smtClean="0"/>
              <a:t>,</a:t>
            </a:r>
            <a:r>
              <a:rPr lang="pl-PL" sz="2000" baseline="30000" dirty="0" smtClean="0"/>
              <a:t>   </a:t>
            </a:r>
            <a:r>
              <a:rPr lang="pl-PL" sz="2000" dirty="0" smtClean="0"/>
              <a:t>J. Kołodyński</a:t>
            </a:r>
            <a:r>
              <a:rPr lang="pl-PL" sz="2000" baseline="30000" dirty="0" smtClean="0"/>
              <a:t>1</a:t>
            </a:r>
            <a:r>
              <a:rPr lang="pl-PL" sz="2000" dirty="0" smtClean="0"/>
              <a:t>, M. Jarzyna</a:t>
            </a:r>
            <a:r>
              <a:rPr lang="pl-PL" sz="2000" baseline="30000" dirty="0" smtClean="0"/>
              <a:t>1</a:t>
            </a:r>
            <a:r>
              <a:rPr lang="pl-PL" sz="2000" dirty="0" smtClean="0"/>
              <a:t>, </a:t>
            </a:r>
            <a:br>
              <a:rPr lang="pl-PL" sz="2000" dirty="0" smtClean="0"/>
            </a:br>
            <a:r>
              <a:rPr lang="pl-PL" sz="2000" dirty="0" smtClean="0"/>
              <a:t>M. Guta</a:t>
            </a:r>
            <a:r>
              <a:rPr lang="pl-PL" sz="2000" baseline="30000" dirty="0" smtClean="0"/>
              <a:t>2</a:t>
            </a:r>
            <a:r>
              <a:rPr lang="pl-PL" sz="2000" dirty="0" smtClean="0"/>
              <a:t>, K. Macieszczak</a:t>
            </a:r>
            <a:r>
              <a:rPr lang="pl-PL" sz="2000" baseline="30000" dirty="0" smtClean="0"/>
              <a:t>1,2</a:t>
            </a:r>
            <a:r>
              <a:rPr lang="pl-PL" sz="2000" dirty="0" smtClean="0"/>
              <a:t>, R. Schnabel</a:t>
            </a:r>
            <a:r>
              <a:rPr lang="pl-PL" sz="2000" baseline="30000" dirty="0" smtClean="0"/>
              <a:t>3</a:t>
            </a:r>
            <a:r>
              <a:rPr lang="pl-PL" sz="2000" dirty="0" smtClean="0"/>
              <a:t>, M. Fraas</a:t>
            </a:r>
            <a:r>
              <a:rPr lang="pl-PL" sz="2000" baseline="30000" dirty="0" smtClean="0"/>
              <a:t>4</a:t>
            </a:r>
            <a:endParaRPr lang="pl-PL" sz="2000" dirty="0" smtClean="0"/>
          </a:p>
          <a:p>
            <a:pPr algn="ctr"/>
            <a:r>
              <a:rPr lang="pl-PL" i="1" baseline="30000" dirty="0" smtClean="0"/>
              <a:t>1</a:t>
            </a:r>
            <a:r>
              <a:rPr lang="pl-PL" i="1" dirty="0" smtClean="0"/>
              <a:t>Faculty of </a:t>
            </a:r>
            <a:r>
              <a:rPr lang="pl-PL" i="1" dirty="0" err="1" smtClean="0"/>
              <a:t>Physics</a:t>
            </a:r>
            <a:r>
              <a:rPr lang="pl-PL" i="1" dirty="0" smtClean="0"/>
              <a:t>, </a:t>
            </a:r>
            <a:r>
              <a:rPr lang="pl-PL" i="1" dirty="0" err="1" smtClean="0"/>
              <a:t>University</a:t>
            </a:r>
            <a:r>
              <a:rPr lang="pl-PL" i="1" dirty="0" smtClean="0"/>
              <a:t> of Warsaw, Poland</a:t>
            </a:r>
          </a:p>
          <a:p>
            <a:pPr algn="ctr"/>
            <a:r>
              <a:rPr lang="pl-PL" i="1" baseline="30000" dirty="0" smtClean="0"/>
              <a:t>2</a:t>
            </a:r>
            <a:r>
              <a:rPr lang="en-US" i="1" dirty="0" smtClean="0"/>
              <a:t> School of Mathematical Sciences</a:t>
            </a:r>
            <a:r>
              <a:rPr lang="pl-PL" i="1" dirty="0" smtClean="0"/>
              <a:t>, </a:t>
            </a:r>
            <a:r>
              <a:rPr lang="en-US" i="1" dirty="0" smtClean="0"/>
              <a:t>University of Nottingham</a:t>
            </a:r>
            <a:r>
              <a:rPr lang="pl-PL" i="1" dirty="0" smtClean="0"/>
              <a:t>, United </a:t>
            </a:r>
            <a:r>
              <a:rPr lang="pl-PL" i="1" dirty="0" err="1" smtClean="0"/>
              <a:t>Kingdom</a:t>
            </a:r>
            <a:endParaRPr lang="pl-PL" i="1" dirty="0" smtClean="0"/>
          </a:p>
          <a:p>
            <a:pPr algn="ctr"/>
            <a:r>
              <a:rPr lang="pl-PL" i="1" baseline="30000" dirty="0" smtClean="0"/>
              <a:t>3</a:t>
            </a:r>
            <a:r>
              <a:rPr lang="en-US" i="1" dirty="0" smtClean="0"/>
              <a:t> </a:t>
            </a:r>
            <a:r>
              <a:rPr lang="en-US" dirty="0" smtClean="0"/>
              <a:t>Max-Planck-</a:t>
            </a:r>
            <a:r>
              <a:rPr lang="en-US" dirty="0" err="1" smtClean="0"/>
              <a:t>Institut</a:t>
            </a:r>
            <a:r>
              <a:rPr lang="en-US" dirty="0" smtClean="0"/>
              <a:t> f</a:t>
            </a:r>
            <a:r>
              <a:rPr lang="pl-PL" dirty="0" smtClean="0"/>
              <a:t>u</a:t>
            </a:r>
            <a:r>
              <a:rPr lang="en-US" dirty="0" smtClean="0"/>
              <a:t>r </a:t>
            </a:r>
            <a:r>
              <a:rPr lang="en-US" dirty="0" err="1" smtClean="0"/>
              <a:t>Gravitationsphysik</a:t>
            </a:r>
            <a:r>
              <a:rPr lang="en-US" dirty="0" smtClean="0"/>
              <a:t>, Hannover, Germany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i="1" baseline="30000" dirty="0" smtClean="0"/>
              <a:t>4</a:t>
            </a:r>
            <a:r>
              <a:rPr lang="en-US" i="1" dirty="0" smtClean="0"/>
              <a:t> </a:t>
            </a:r>
            <a:r>
              <a:rPr lang="de-DE" dirty="0" smtClean="0"/>
              <a:t>Theoretische Physik, ETH </a:t>
            </a:r>
            <a:r>
              <a:rPr lang="de-DE" dirty="0" err="1" smtClean="0"/>
              <a:t>Zurich</a:t>
            </a:r>
            <a:r>
              <a:rPr lang="de-DE" dirty="0" smtClean="0"/>
              <a:t>, 8093 </a:t>
            </a:r>
            <a:r>
              <a:rPr lang="de-DE" dirty="0" err="1" smtClean="0"/>
              <a:t>Zurich</a:t>
            </a:r>
            <a:r>
              <a:rPr lang="de-DE" dirty="0" smtClean="0"/>
              <a:t>, </a:t>
            </a:r>
            <a:r>
              <a:rPr lang="de-DE" dirty="0" err="1" smtClean="0"/>
              <a:t>Switzerland</a:t>
            </a:r>
            <a:endParaRPr lang="pl-PL" dirty="0" smtClean="0"/>
          </a:p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pPr algn="ctr"/>
            <a:endParaRPr lang="pl-PL" i="1" dirty="0" smtClean="0"/>
          </a:p>
          <a:p>
            <a:pPr algn="ctr"/>
            <a:endParaRPr lang="pl-PL" i="1" dirty="0" smtClean="0"/>
          </a:p>
          <a:p>
            <a:pPr algn="ctr"/>
            <a:endParaRPr lang="en-US" dirty="0"/>
          </a:p>
        </p:txBody>
      </p:sp>
      <p:sp>
        <p:nvSpPr>
          <p:cNvPr id="30722" name="AutoShape 2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AutoShape 4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6" name="AutoShape 6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8" name="Picture 8" descr="http://anvil-project.net/upgraded_site/wordpress/wp-content/uploads/2013/02/Seventh_Framework_Programme_logo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32040" y="6258508"/>
            <a:ext cx="737680" cy="599492"/>
          </a:xfrm>
          <a:prstGeom prst="rect">
            <a:avLst/>
          </a:prstGeom>
          <a:noFill/>
        </p:spPr>
      </p:pic>
      <p:grpSp>
        <p:nvGrpSpPr>
          <p:cNvPr id="51" name="Grupa 50"/>
          <p:cNvGrpSpPr/>
          <p:nvPr/>
        </p:nvGrpSpPr>
        <p:grpSpPr>
          <a:xfrm>
            <a:off x="5220072" y="2132856"/>
            <a:ext cx="3096344" cy="1512168"/>
            <a:chOff x="4572000" y="1772816"/>
            <a:chExt cx="4212976" cy="1512169"/>
          </a:xfrm>
        </p:grpSpPr>
        <p:grpSp>
          <p:nvGrpSpPr>
            <p:cNvPr id="22" name="Grupa 21"/>
            <p:cNvGrpSpPr/>
            <p:nvPr/>
          </p:nvGrpSpPr>
          <p:grpSpPr>
            <a:xfrm>
              <a:off x="4572000" y="1772816"/>
              <a:ext cx="4212976" cy="1512169"/>
              <a:chOff x="4103440" y="1340767"/>
              <a:chExt cx="5213994" cy="1872209"/>
            </a:xfrm>
          </p:grpSpPr>
          <p:grpSp>
            <p:nvGrpSpPr>
              <p:cNvPr id="23" name="Grupa 74"/>
              <p:cNvGrpSpPr/>
              <p:nvPr/>
            </p:nvGrpSpPr>
            <p:grpSpPr>
              <a:xfrm>
                <a:off x="4103440" y="1484784"/>
                <a:ext cx="5040560" cy="1728192"/>
                <a:chOff x="3567661" y="1556792"/>
                <a:chExt cx="5040560" cy="1728192"/>
              </a:xfrm>
            </p:grpSpPr>
            <p:grpSp>
              <p:nvGrpSpPr>
                <p:cNvPr id="44" name="Grupa 37"/>
                <p:cNvGrpSpPr/>
                <p:nvPr/>
              </p:nvGrpSpPr>
              <p:grpSpPr>
                <a:xfrm>
                  <a:off x="3567661" y="1556792"/>
                  <a:ext cx="5040560" cy="1728192"/>
                  <a:chOff x="3567661" y="1556792"/>
                  <a:chExt cx="5040560" cy="1728192"/>
                </a:xfrm>
              </p:grpSpPr>
              <p:sp>
                <p:nvSpPr>
                  <p:cNvPr id="46" name="Elipsa 45"/>
                  <p:cNvSpPr/>
                  <p:nvPr/>
                </p:nvSpPr>
                <p:spPr>
                  <a:xfrm>
                    <a:off x="3567661" y="1556792"/>
                    <a:ext cx="5040560" cy="1728192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47" name="Obraz 46" descr="TP_tmp.emf"/>
                  <p:cNvPicPr>
                    <a:picLocks noChangeAspect="1"/>
                  </p:cNvPicPr>
                  <p:nvPr>
                    <p:custDataLst>
                      <p:tags r:id="rId7"/>
                    </p:custDataLst>
                  </p:nvPr>
                </p:nvPicPr>
                <p:blipFill>
                  <a:blip r:embed="rId1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 bwMode="auto">
                  <a:xfrm>
                    <a:off x="6287991" y="1757189"/>
                    <a:ext cx="304801" cy="278893"/>
                  </a:xfrm>
                  <a:prstGeom prst="rect">
                    <a:avLst/>
                  </a:prstGeom>
                  <a:noFill/>
                  <a:ln/>
                  <a:effectLst/>
                </p:spPr>
              </p:pic>
              <p:sp>
                <p:nvSpPr>
                  <p:cNvPr id="48" name="Łuk 47"/>
                  <p:cNvSpPr/>
                  <p:nvPr/>
                </p:nvSpPr>
                <p:spPr>
                  <a:xfrm>
                    <a:off x="5223845" y="1988840"/>
                    <a:ext cx="1512168" cy="936104"/>
                  </a:xfrm>
                  <a:prstGeom prst="arc">
                    <a:avLst>
                      <a:gd name="adj1" fmla="val 14758231"/>
                      <a:gd name="adj2" fmla="val 20827712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Elipsa 44"/>
                <p:cNvSpPr/>
                <p:nvPr/>
              </p:nvSpPr>
              <p:spPr>
                <a:xfrm>
                  <a:off x="6295631" y="1998737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4" name="Łącznik prosty 23"/>
              <p:cNvCxnSpPr/>
              <p:nvPr/>
            </p:nvCxnSpPr>
            <p:spPr bwMode="auto">
              <a:xfrm>
                <a:off x="5687614" y="1556791"/>
                <a:ext cx="3240360" cy="1152128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upa 85"/>
              <p:cNvGrpSpPr/>
              <p:nvPr/>
            </p:nvGrpSpPr>
            <p:grpSpPr>
              <a:xfrm>
                <a:off x="5242281" y="1340767"/>
                <a:ext cx="4075153" cy="1646535"/>
                <a:chOff x="4706502" y="1412775"/>
                <a:chExt cx="4075153" cy="1646535"/>
              </a:xfrm>
            </p:grpSpPr>
            <p:pic>
              <p:nvPicPr>
                <p:cNvPr id="40" name="Obraz 39" descr="TP_tmp.emf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4706502" y="1412775"/>
                  <a:ext cx="331369" cy="203097"/>
                </a:xfrm>
                <a:prstGeom prst="rect">
                  <a:avLst/>
                </a:prstGeom>
                <a:noFill/>
                <a:ln/>
                <a:effectLst/>
              </p:spPr>
            </p:pic>
            <p:pic>
              <p:nvPicPr>
                <p:cNvPr id="41" name="Obraz 40" descr="TP_tmp.emf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8451549" y="2780926"/>
                  <a:ext cx="330106" cy="278384"/>
                </a:xfrm>
                <a:prstGeom prst="rect">
                  <a:avLst/>
                </a:prstGeom>
                <a:noFill/>
                <a:ln/>
                <a:effectLst/>
              </p:spPr>
            </p:pic>
            <p:sp>
              <p:nvSpPr>
                <p:cNvPr id="42" name="Elipsa 41"/>
                <p:cNvSpPr/>
                <p:nvPr/>
              </p:nvSpPr>
              <p:spPr bwMode="auto">
                <a:xfrm>
                  <a:off x="5096796" y="1585169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Elipsa 42"/>
                <p:cNvSpPr/>
                <p:nvPr/>
              </p:nvSpPr>
              <p:spPr bwMode="auto">
                <a:xfrm>
                  <a:off x="8333213" y="274225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upa 90"/>
              <p:cNvGrpSpPr/>
              <p:nvPr/>
            </p:nvGrpSpPr>
            <p:grpSpPr>
              <a:xfrm>
                <a:off x="5903640" y="1916832"/>
                <a:ext cx="2020790" cy="615784"/>
                <a:chOff x="3779912" y="2060848"/>
                <a:chExt cx="2020790" cy="615784"/>
              </a:xfrm>
            </p:grpSpPr>
            <p:grpSp>
              <p:nvGrpSpPr>
                <p:cNvPr id="31" name="Grupa 57"/>
                <p:cNvGrpSpPr/>
                <p:nvPr/>
              </p:nvGrpSpPr>
              <p:grpSpPr>
                <a:xfrm>
                  <a:off x="3779912" y="2132856"/>
                  <a:ext cx="2020790" cy="543776"/>
                  <a:chOff x="3779912" y="2132856"/>
                  <a:chExt cx="2020790" cy="543776"/>
                </a:xfrm>
              </p:grpSpPr>
              <p:pic>
                <p:nvPicPr>
                  <p:cNvPr id="38" name="Obraz 37" descr="TP_tmp.emf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 bwMode="auto">
                  <a:xfrm>
                    <a:off x="3779912" y="2132856"/>
                    <a:ext cx="628878" cy="255743"/>
                  </a:xfrm>
                  <a:prstGeom prst="rect">
                    <a:avLst/>
                  </a:prstGeom>
                  <a:noFill/>
                  <a:ln/>
                  <a:effectLst/>
                </p:spPr>
              </p:pic>
              <p:pic>
                <p:nvPicPr>
                  <p:cNvPr id="39" name="Obraz 38" descr="TP_tmp.emf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 bwMode="auto">
                  <a:xfrm>
                    <a:off x="5148064" y="2420888"/>
                    <a:ext cx="652638" cy="255744"/>
                  </a:xfrm>
                  <a:prstGeom prst="rect">
                    <a:avLst/>
                  </a:prstGeom>
                  <a:noFill/>
                  <a:ln/>
                  <a:effectLst/>
                </p:spPr>
              </p:pic>
            </p:grpSp>
            <p:sp>
              <p:nvSpPr>
                <p:cNvPr id="33" name="Elipsa 32"/>
                <p:cNvSpPr/>
                <p:nvPr/>
              </p:nvSpPr>
              <p:spPr bwMode="auto">
                <a:xfrm>
                  <a:off x="4139952" y="206084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Elipsa 35"/>
                <p:cNvSpPr/>
                <p:nvPr/>
              </p:nvSpPr>
              <p:spPr bwMode="auto">
                <a:xfrm>
                  <a:off x="5076056" y="234888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49" name="Obraz 48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372200" y="1988840"/>
              <a:ext cx="254067" cy="126273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0" name="Obraz 49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100392" y="2636912"/>
              <a:ext cx="253430" cy="201833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3" name="Łuk 52"/>
          <p:cNvSpPr/>
          <p:nvPr/>
        </p:nvSpPr>
        <p:spPr>
          <a:xfrm>
            <a:off x="3635896" y="2492896"/>
            <a:ext cx="1656184" cy="1440160"/>
          </a:xfrm>
          <a:prstGeom prst="arc">
            <a:avLst>
              <a:gd name="adj1" fmla="val 13080599"/>
              <a:gd name="adj2" fmla="val 19300047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043608" y="1844824"/>
            <a:ext cx="2664296" cy="194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Łuk 56"/>
          <p:cNvSpPr/>
          <p:nvPr/>
        </p:nvSpPr>
        <p:spPr>
          <a:xfrm flipV="1">
            <a:off x="3635896" y="1700808"/>
            <a:ext cx="1656184" cy="1584176"/>
          </a:xfrm>
          <a:prstGeom prst="arc">
            <a:avLst>
              <a:gd name="adj1" fmla="val 13080599"/>
              <a:gd name="adj2" fmla="val 19300047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8" name="Picture 2" descr="FP7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627784" y="6268457"/>
            <a:ext cx="432048" cy="589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467544" y="4581128"/>
            <a:ext cx="8280920" cy="136815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pl-PL" b="1" dirty="0" err="1" smtClean="0"/>
              <a:t>Purification</a:t>
            </a:r>
            <a:r>
              <a:rPr lang="pl-PL" b="1" dirty="0" smtClean="0"/>
              <a:t> idea applied to </a:t>
            </a:r>
            <a:r>
              <a:rPr lang="pl-PL" b="1" dirty="0" err="1" smtClean="0"/>
              <a:t>uncorrelated</a:t>
            </a:r>
            <a:r>
              <a:rPr lang="pl-PL" b="1" dirty="0" smtClean="0"/>
              <a:t> </a:t>
            </a:r>
            <a:r>
              <a:rPr lang="pl-PL" b="1" dirty="0" err="1" smtClean="0"/>
              <a:t>noise</a:t>
            </a:r>
            <a:endParaRPr lang="en-US" b="1" dirty="0"/>
          </a:p>
        </p:txBody>
      </p:sp>
      <p:pic>
        <p:nvPicPr>
          <p:cNvPr id="5" name="Obraz 4" descr="ParallelChannels.wmf"/>
          <p:cNvPicPr>
            <a:picLocks noChangeAspect="1"/>
          </p:cNvPicPr>
          <p:nvPr/>
        </p:nvPicPr>
        <p:blipFill>
          <a:blip r:embed="rId6" cstate="print"/>
          <a:srcRect l="11080"/>
          <a:stretch>
            <a:fillRect/>
          </a:stretch>
        </p:blipFill>
        <p:spPr>
          <a:xfrm>
            <a:off x="2555776" y="1484784"/>
            <a:ext cx="3905807" cy="2443476"/>
          </a:xfrm>
          <a:prstGeom prst="rect">
            <a:avLst/>
          </a:prstGeom>
        </p:spPr>
      </p:pic>
      <p:sp>
        <p:nvSpPr>
          <p:cNvPr id="6" name="Nawias klamrowy otwierający 5"/>
          <p:cNvSpPr/>
          <p:nvPr/>
        </p:nvSpPr>
        <p:spPr>
          <a:xfrm>
            <a:off x="1763688" y="1412776"/>
            <a:ext cx="515488" cy="2592288"/>
          </a:xfrm>
          <a:prstGeom prst="leftBrace">
            <a:avLst>
              <a:gd name="adj1" fmla="val 67754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507954" y="2625283"/>
            <a:ext cx="205987" cy="182642"/>
          </a:xfrm>
          <a:prstGeom prst="rect">
            <a:avLst/>
          </a:prstGeom>
          <a:noFill/>
          <a:ln/>
          <a:effectLst/>
        </p:spPr>
      </p:pic>
      <p:pic>
        <p:nvPicPr>
          <p:cNvPr id="19" name="Obraz 18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1554" y="4725144"/>
            <a:ext cx="5448322" cy="615242"/>
          </a:xfrm>
          <a:prstGeom prst="rect">
            <a:avLst/>
          </a:prstGeom>
          <a:noFill/>
          <a:ln/>
          <a:effectLst/>
        </p:spPr>
      </p:pic>
      <p:sp>
        <p:nvSpPr>
          <p:cNvPr id="9" name="pole tekstowe 8"/>
          <p:cNvSpPr txBox="1"/>
          <p:nvPr/>
        </p:nvSpPr>
        <p:spPr>
          <a:xfrm>
            <a:off x="395536" y="4077072"/>
            <a:ext cx="672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Restrict</a:t>
            </a:r>
            <a:r>
              <a:rPr lang="pl-PL" dirty="0" smtClean="0"/>
              <a:t> to </a:t>
            </a:r>
            <a:r>
              <a:rPr lang="pl-PL" dirty="0" err="1" smtClean="0"/>
              <a:t>optimization</a:t>
            </a:r>
            <a:r>
              <a:rPr lang="pl-PL" dirty="0" smtClean="0"/>
              <a:t> </a:t>
            </a:r>
            <a:r>
              <a:rPr lang="pl-PL" dirty="0" err="1" smtClean="0"/>
              <a:t>over</a:t>
            </a:r>
            <a:r>
              <a:rPr lang="pl-PL" dirty="0" smtClean="0"/>
              <a:t> Kraus </a:t>
            </a:r>
            <a:r>
              <a:rPr lang="pl-PL" dirty="0" err="1" smtClean="0"/>
              <a:t>representation</a:t>
            </a:r>
            <a:r>
              <a:rPr lang="pl-PL" dirty="0" smtClean="0"/>
              <a:t> of a </a:t>
            </a:r>
            <a:r>
              <a:rPr lang="pl-PL" b="1" dirty="0" smtClean="0"/>
              <a:t>single channel </a:t>
            </a:r>
            <a:endParaRPr lang="en-US" b="1" dirty="0"/>
          </a:p>
        </p:txBody>
      </p:sp>
      <p:pic>
        <p:nvPicPr>
          <p:cNvPr id="12" name="Obraz 1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20153" y="2492896"/>
            <a:ext cx="297994" cy="251304"/>
          </a:xfrm>
          <a:prstGeom prst="rect">
            <a:avLst/>
          </a:prstGeom>
          <a:noFill/>
          <a:ln/>
          <a:effectLst/>
        </p:spPr>
      </p:pic>
      <p:pic>
        <p:nvPicPr>
          <p:cNvPr id="21" name="Obraz 2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550709" y="4725144"/>
            <a:ext cx="2010781" cy="418912"/>
          </a:xfrm>
          <a:prstGeom prst="rect">
            <a:avLst/>
          </a:prstGeom>
          <a:noFill/>
          <a:ln/>
          <a:effectLst/>
        </p:spPr>
      </p:pic>
      <p:sp>
        <p:nvSpPr>
          <p:cNvPr id="16" name="Prostokąt 15"/>
          <p:cNvSpPr/>
          <p:nvPr/>
        </p:nvSpPr>
        <p:spPr>
          <a:xfrm>
            <a:off x="323528" y="6027003"/>
            <a:ext cx="70695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" pitchFamily="18" charset="0"/>
              </a:rPr>
              <a:t>Fujiwara, A., and H. Imai</a:t>
            </a:r>
            <a:r>
              <a:rPr lang="pl-PL" sz="1600" dirty="0" smtClean="0">
                <a:latin typeface="Times" pitchFamily="18" charset="0"/>
              </a:rPr>
              <a:t>, </a:t>
            </a:r>
            <a:r>
              <a:rPr lang="en-US" sz="1600" dirty="0" smtClean="0">
                <a:latin typeface="Times" pitchFamily="18" charset="0"/>
              </a:rPr>
              <a:t>J. Phys. A: Math. </a:t>
            </a:r>
            <a:r>
              <a:rPr lang="en-US" sz="1600" dirty="0" err="1" smtClean="0">
                <a:latin typeface="Times" pitchFamily="18" charset="0"/>
              </a:rPr>
              <a:t>Theor</a:t>
            </a:r>
            <a:r>
              <a:rPr lang="en-US" sz="1600" dirty="0" smtClean="0">
                <a:latin typeface="Times" pitchFamily="18" charset="0"/>
              </a:rPr>
              <a:t>.</a:t>
            </a:r>
            <a:r>
              <a:rPr lang="pl-PL" sz="1600" dirty="0" smtClean="0">
                <a:latin typeface="Times" pitchFamily="18" charset="0"/>
              </a:rPr>
              <a:t> </a:t>
            </a:r>
            <a:r>
              <a:rPr lang="en-US" sz="1600" dirty="0" smtClean="0">
                <a:latin typeface="Times" pitchFamily="18" charset="0"/>
              </a:rPr>
              <a:t>41, 255304</a:t>
            </a:r>
            <a:r>
              <a:rPr lang="pl-PL" sz="1600" dirty="0" smtClean="0">
                <a:latin typeface="Times" pitchFamily="18" charset="0"/>
              </a:rPr>
              <a:t> (</a:t>
            </a:r>
            <a:r>
              <a:rPr lang="en-US" sz="1600" dirty="0" smtClean="0">
                <a:latin typeface="Times" pitchFamily="18" charset="0"/>
              </a:rPr>
              <a:t>2008)</a:t>
            </a:r>
            <a:endParaRPr lang="pl-PL" sz="1600" dirty="0" smtClean="0">
              <a:latin typeface="Times" pitchFamily="18" charset="0"/>
            </a:endParaRPr>
          </a:p>
          <a:p>
            <a:r>
              <a:rPr lang="pt-BR" sz="1600" dirty="0" smtClean="0">
                <a:latin typeface="Times" pitchFamily="18" charset="0"/>
              </a:rPr>
              <a:t>B. M. Escher, R. L. de Matos Filho, L. Davidovich </a:t>
            </a:r>
            <a:r>
              <a:rPr lang="en-US" sz="1600" i="1" dirty="0" smtClean="0">
                <a:latin typeface="Times" pitchFamily="18" charset="0"/>
              </a:rPr>
              <a:t>Nature Phys.</a:t>
            </a:r>
            <a:r>
              <a:rPr lang="pl-PL" sz="1600" i="1" dirty="0" smtClean="0">
                <a:latin typeface="Times" pitchFamily="18" charset="0"/>
              </a:rPr>
              <a:t> </a:t>
            </a:r>
            <a:r>
              <a:rPr lang="en-US" sz="1600" dirty="0" smtClean="0">
                <a:latin typeface="Times" pitchFamily="18" charset="0"/>
              </a:rPr>
              <a:t>7, 406–411 (2011)</a:t>
            </a:r>
            <a:endParaRPr lang="pl-PL" sz="1600" dirty="0" smtClean="0">
              <a:latin typeface="Times" pitchFamily="18" charset="0"/>
            </a:endParaRPr>
          </a:p>
          <a:p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R.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Demkowicz-Dobrzański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 J.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Kolodyński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 M. Guta, Nat.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Commun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</a:t>
            </a:r>
            <a:r>
              <a:rPr lang="fr-FR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, 1063 (2012</a:t>
            </a:r>
            <a:endParaRPr lang="pl-PL" sz="1600" dirty="0" smtClean="0">
              <a:latin typeface="Times" pitchFamily="18" charset="0"/>
            </a:endParaRPr>
          </a:p>
          <a:p>
            <a:endParaRPr lang="pl-PL" sz="1600" dirty="0" smtClean="0">
              <a:latin typeface="Times" pitchFamily="18" charset="0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1115616" y="5373216"/>
            <a:ext cx="6735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No </a:t>
            </a:r>
            <a:r>
              <a:rPr lang="pl-PL" dirty="0" err="1" smtClean="0"/>
              <a:t>need</a:t>
            </a:r>
            <a:r>
              <a:rPr lang="pl-PL" dirty="0" smtClean="0"/>
              <a:t> for an </a:t>
            </a:r>
            <a:r>
              <a:rPr lang="pl-PL" dirty="0" err="1" smtClean="0"/>
              <a:t>educated</a:t>
            </a:r>
            <a:r>
              <a:rPr lang="pl-PL" dirty="0" smtClean="0"/>
              <a:t> </a:t>
            </a:r>
            <a:r>
              <a:rPr lang="pl-PL" dirty="0" err="1" smtClean="0"/>
              <a:t>guess</a:t>
            </a:r>
            <a:r>
              <a:rPr lang="pl-PL" dirty="0" smtClean="0"/>
              <a:t>, </a:t>
            </a:r>
            <a:r>
              <a:rPr lang="pl-PL" dirty="0" err="1" smtClean="0"/>
              <a:t>can</a:t>
            </a:r>
            <a:r>
              <a:rPr lang="pl-PL" dirty="0" smtClean="0"/>
              <a:t> be </a:t>
            </a:r>
            <a:r>
              <a:rPr lang="pl-PL" dirty="0" err="1" smtClean="0"/>
              <a:t>cast</a:t>
            </a:r>
            <a:r>
              <a:rPr lang="pl-PL" dirty="0" smtClean="0"/>
              <a:t> as a </a:t>
            </a:r>
            <a:r>
              <a:rPr lang="pl-PL" dirty="0" err="1" smtClean="0"/>
              <a:t>semidefinite</a:t>
            </a:r>
            <a:r>
              <a:rPr lang="pl-PL" dirty="0" smtClean="0"/>
              <a:t> program</a:t>
            </a:r>
            <a:endParaRPr lang="en-US" dirty="0"/>
          </a:p>
        </p:txBody>
      </p:sp>
      <p:sp>
        <p:nvSpPr>
          <p:cNvPr id="22" name="Prostokąt 21"/>
          <p:cNvSpPr/>
          <p:nvPr/>
        </p:nvSpPr>
        <p:spPr>
          <a:xfrm>
            <a:off x="3203848" y="3068960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)</a:t>
            </a:r>
            <a:endParaRPr lang="pl-PL" sz="1600" dirty="0" smtClean="0">
              <a:latin typeface="Times New Roman" pitchFamily="18" charset="0"/>
              <a:ea typeface="Microsoft Himalaya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/>
          <p:cNvSpPr/>
          <p:nvPr/>
        </p:nvSpPr>
        <p:spPr>
          <a:xfrm>
            <a:off x="1763688" y="5013176"/>
            <a:ext cx="5760640" cy="864096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a 3"/>
          <p:cNvGrpSpPr/>
          <p:nvPr/>
        </p:nvGrpSpPr>
        <p:grpSpPr>
          <a:xfrm>
            <a:off x="1259632" y="2134298"/>
            <a:ext cx="1962152" cy="1324497"/>
            <a:chOff x="4572000" y="1412776"/>
            <a:chExt cx="2188348" cy="1584176"/>
          </a:xfrm>
        </p:grpSpPr>
        <p:pic>
          <p:nvPicPr>
            <p:cNvPr id="5" name="Obraz 4" descr="spheres.tif"/>
            <p:cNvPicPr>
              <a:picLocks noChangeAspect="1"/>
            </p:cNvPicPr>
            <p:nvPr/>
          </p:nvPicPr>
          <p:blipFill>
            <a:blip r:embed="rId9" cstate="print"/>
            <a:srcRect l="69897"/>
            <a:stretch>
              <a:fillRect/>
            </a:stretch>
          </p:blipFill>
          <p:spPr>
            <a:xfrm>
              <a:off x="4572000" y="1412776"/>
              <a:ext cx="2188348" cy="1584176"/>
            </a:xfrm>
            <a:prstGeom prst="rect">
              <a:avLst/>
            </a:prstGeom>
          </p:spPr>
        </p:pic>
        <p:sp>
          <p:nvSpPr>
            <p:cNvPr id="6" name="Prostokąt 5"/>
            <p:cNvSpPr/>
            <p:nvPr/>
          </p:nvSpPr>
          <p:spPr>
            <a:xfrm>
              <a:off x="4716016" y="1412776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upa 6"/>
          <p:cNvGrpSpPr/>
          <p:nvPr/>
        </p:nvGrpSpPr>
        <p:grpSpPr>
          <a:xfrm>
            <a:off x="7380312" y="2134298"/>
            <a:ext cx="1496741" cy="1324497"/>
            <a:chOff x="6876256" y="1412776"/>
            <a:chExt cx="1669285" cy="1584176"/>
          </a:xfrm>
        </p:grpSpPr>
        <p:pic>
          <p:nvPicPr>
            <p:cNvPr id="8" name="Obraz 7" descr="spheres.tif"/>
            <p:cNvPicPr>
              <a:picLocks noChangeAspect="1"/>
            </p:cNvPicPr>
            <p:nvPr/>
          </p:nvPicPr>
          <p:blipFill>
            <a:blip r:embed="rId9" cstate="print"/>
            <a:srcRect l="46974" r="30063"/>
            <a:stretch>
              <a:fillRect/>
            </a:stretch>
          </p:blipFill>
          <p:spPr>
            <a:xfrm>
              <a:off x="6876256" y="1412776"/>
              <a:ext cx="1669285" cy="1584176"/>
            </a:xfrm>
            <a:prstGeom prst="rect">
              <a:avLst/>
            </a:prstGeom>
          </p:spPr>
        </p:pic>
        <p:sp>
          <p:nvSpPr>
            <p:cNvPr id="9" name="Prostokąt 8"/>
            <p:cNvSpPr/>
            <p:nvPr/>
          </p:nvSpPr>
          <p:spPr>
            <a:xfrm>
              <a:off x="6876256" y="1412776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5508104" y="2134298"/>
            <a:ext cx="1438724" cy="1324497"/>
            <a:chOff x="467544" y="1412776"/>
            <a:chExt cx="1604580" cy="1584176"/>
          </a:xfrm>
        </p:grpSpPr>
        <p:pic>
          <p:nvPicPr>
            <p:cNvPr id="11" name="Obraz 10" descr="spheres.tif"/>
            <p:cNvPicPr>
              <a:picLocks noChangeAspect="1"/>
            </p:cNvPicPr>
            <p:nvPr/>
          </p:nvPicPr>
          <p:blipFill>
            <a:blip r:embed="rId9" cstate="print"/>
            <a:srcRect r="78916"/>
            <a:stretch>
              <a:fillRect/>
            </a:stretch>
          </p:blipFill>
          <p:spPr>
            <a:xfrm>
              <a:off x="539552" y="1412776"/>
              <a:ext cx="1532572" cy="1584176"/>
            </a:xfrm>
            <a:prstGeom prst="rect">
              <a:avLst/>
            </a:prstGeom>
          </p:spPr>
        </p:pic>
        <p:sp>
          <p:nvSpPr>
            <p:cNvPr id="12" name="Prostokąt 11"/>
            <p:cNvSpPr/>
            <p:nvPr/>
          </p:nvSpPr>
          <p:spPr>
            <a:xfrm>
              <a:off x="467544" y="1412776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3491880" y="2134298"/>
            <a:ext cx="1561204" cy="1324497"/>
            <a:chOff x="2627784" y="1412776"/>
            <a:chExt cx="1741179" cy="1584176"/>
          </a:xfrm>
        </p:grpSpPr>
        <p:pic>
          <p:nvPicPr>
            <p:cNvPr id="14" name="Obraz 13" descr="spheres.tif"/>
            <p:cNvPicPr>
              <a:picLocks noChangeAspect="1"/>
            </p:cNvPicPr>
            <p:nvPr/>
          </p:nvPicPr>
          <p:blipFill>
            <a:blip r:embed="rId9" cstate="print"/>
            <a:srcRect l="24426" r="52610"/>
            <a:stretch>
              <a:fillRect/>
            </a:stretch>
          </p:blipFill>
          <p:spPr>
            <a:xfrm>
              <a:off x="2699792" y="1412776"/>
              <a:ext cx="1669171" cy="1584176"/>
            </a:xfrm>
            <a:prstGeom prst="rect">
              <a:avLst/>
            </a:prstGeom>
          </p:spPr>
        </p:pic>
        <p:sp>
          <p:nvSpPr>
            <p:cNvPr id="15" name="Prostokąt 14"/>
            <p:cNvSpPr/>
            <p:nvPr/>
          </p:nvSpPr>
          <p:spPr>
            <a:xfrm>
              <a:off x="2627784" y="1412776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Obraz 1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502026" y="3593962"/>
            <a:ext cx="1123175" cy="502932"/>
          </a:xfrm>
          <a:prstGeom prst="rect">
            <a:avLst/>
          </a:prstGeom>
          <a:noFill/>
          <a:ln/>
          <a:effectLst/>
        </p:spPr>
      </p:pic>
      <p:pic>
        <p:nvPicPr>
          <p:cNvPr id="18" name="Obraz 17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60763" y="3665970"/>
            <a:ext cx="1858406" cy="502932"/>
          </a:xfrm>
          <a:prstGeom prst="rect">
            <a:avLst/>
          </a:prstGeom>
          <a:noFill/>
          <a:ln/>
          <a:effectLst/>
        </p:spPr>
      </p:pic>
      <p:pic>
        <p:nvPicPr>
          <p:cNvPr id="19" name="Obraz 1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553772" y="3593197"/>
            <a:ext cx="1025963" cy="484516"/>
          </a:xfrm>
          <a:prstGeom prst="rect">
            <a:avLst/>
          </a:prstGeom>
          <a:noFill/>
          <a:ln/>
          <a:effectLst/>
        </p:spPr>
      </p:pic>
      <p:pic>
        <p:nvPicPr>
          <p:cNvPr id="20" name="Obraz 1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537411" y="3556894"/>
            <a:ext cx="1181215" cy="484333"/>
          </a:xfrm>
          <a:prstGeom prst="rect">
            <a:avLst/>
          </a:prstGeom>
          <a:noFill/>
          <a:ln/>
          <a:effectLst/>
        </p:spPr>
      </p:pic>
      <p:pic>
        <p:nvPicPr>
          <p:cNvPr id="21" name="Obraz 20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327882" y="2638354"/>
            <a:ext cx="584590" cy="279320"/>
          </a:xfrm>
          <a:prstGeom prst="rect">
            <a:avLst/>
          </a:prstGeom>
          <a:noFill/>
          <a:ln/>
          <a:effectLst/>
        </p:spPr>
      </p:pic>
      <p:pic>
        <p:nvPicPr>
          <p:cNvPr id="22" name="Obraz 21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369862" y="3718473"/>
            <a:ext cx="635935" cy="254678"/>
          </a:xfrm>
          <a:prstGeom prst="rect">
            <a:avLst/>
          </a:prstGeom>
          <a:noFill/>
          <a:ln/>
          <a:effectLst/>
        </p:spPr>
      </p:pic>
      <p:graphicFrame>
        <p:nvGraphicFramePr>
          <p:cNvPr id="23" name="Tabela 22"/>
          <p:cNvGraphicFramePr>
            <a:graphicFrameLocks noGrp="1"/>
          </p:cNvGraphicFramePr>
          <p:nvPr/>
        </p:nvGraphicFramePr>
        <p:xfrm>
          <a:off x="1331640" y="1558234"/>
          <a:ext cx="7812360" cy="27312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3090"/>
                <a:gridCol w="1985373"/>
                <a:gridCol w="1920807"/>
                <a:gridCol w="1953090"/>
              </a:tblGrid>
              <a:tr h="536043">
                <a:tc>
                  <a:txBody>
                    <a:bodyPr/>
                    <a:lstStyle/>
                    <a:p>
                      <a:pPr algn="ctr"/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Lossy</a:t>
                      </a:r>
                      <a:r>
                        <a:rPr lang="pl-PL" sz="1600" b="0" i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interferometer</a:t>
                      </a:r>
                      <a:endParaRPr lang="en-US" sz="1600" b="0" i="0" dirty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Dephasing</a:t>
                      </a:r>
                      <a:endParaRPr lang="en-US" sz="1600" b="0" i="0" dirty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Depolarization</a:t>
                      </a:r>
                      <a:endParaRPr lang="en-US" sz="1600" b="0" i="0" dirty="0" smtClean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Spontaneous</a:t>
                      </a:r>
                      <a:r>
                        <a:rPr lang="pl-PL" sz="1600" b="0" i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emission</a:t>
                      </a:r>
                      <a:endParaRPr lang="en-US" sz="1600" b="0" i="0" dirty="0" smtClean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874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7262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pl-PL" b="1" dirty="0" err="1" smtClean="0"/>
              <a:t>Purification</a:t>
            </a:r>
            <a:r>
              <a:rPr lang="pl-PL" b="1" dirty="0" smtClean="0"/>
              <a:t> idea applied to </a:t>
            </a:r>
            <a:r>
              <a:rPr lang="pl-PL" b="1" dirty="0" err="1" smtClean="0"/>
              <a:t>uncorrelated</a:t>
            </a:r>
            <a:r>
              <a:rPr lang="pl-PL" b="1" dirty="0" smtClean="0"/>
              <a:t> </a:t>
            </a:r>
            <a:r>
              <a:rPr lang="pl-PL" b="1" dirty="0" err="1" smtClean="0"/>
              <a:t>noise</a:t>
            </a:r>
            <a:endParaRPr lang="en-US" b="1" dirty="0"/>
          </a:p>
        </p:txBody>
      </p:sp>
      <p:sp>
        <p:nvSpPr>
          <p:cNvPr id="30" name="Prostokąt 29"/>
          <p:cNvSpPr/>
          <p:nvPr/>
        </p:nvSpPr>
        <p:spPr>
          <a:xfrm>
            <a:off x="4283968" y="5229200"/>
            <a:ext cx="2865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 smtClean="0"/>
              <a:t>-&gt;   No Heisenberg </a:t>
            </a:r>
            <a:r>
              <a:rPr lang="pl-PL" sz="2000" dirty="0" err="1" smtClean="0"/>
              <a:t>scaling</a:t>
            </a:r>
            <a:endParaRPr lang="en-US" sz="2000" dirty="0"/>
          </a:p>
        </p:txBody>
      </p:sp>
      <p:pic>
        <p:nvPicPr>
          <p:cNvPr id="31" name="Obraz 30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051720" y="5229200"/>
            <a:ext cx="2010781" cy="4189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496944" cy="1143000"/>
          </a:xfrm>
        </p:spPr>
        <p:txBody>
          <a:bodyPr>
            <a:noAutofit/>
          </a:bodyPr>
          <a:lstStyle/>
          <a:p>
            <a:r>
              <a:rPr lang="pl-PL" b="1" dirty="0" err="1" smtClean="0"/>
              <a:t>Classical</a:t>
            </a:r>
            <a:r>
              <a:rPr lang="pl-PL" b="1" dirty="0" smtClean="0"/>
              <a:t>/Quantum </a:t>
            </a:r>
            <a:r>
              <a:rPr lang="pl-PL" b="1" dirty="0" err="1" smtClean="0"/>
              <a:t>simulation</a:t>
            </a:r>
            <a:r>
              <a:rPr lang="pl-PL" b="1" dirty="0" smtClean="0"/>
              <a:t> idea</a:t>
            </a:r>
            <a:endParaRPr lang="en-US" b="1" dirty="0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2311062" y="5325930"/>
            <a:ext cx="122636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rostokąt 7"/>
          <p:cNvSpPr/>
          <p:nvPr/>
        </p:nvSpPr>
        <p:spPr>
          <a:xfrm>
            <a:off x="2527086" y="5037898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4400" dirty="0">
              <a:solidFill>
                <a:schemeClr val="tx1"/>
              </a:solidFill>
            </a:endParaRPr>
          </a:p>
        </p:txBody>
      </p:sp>
      <p:pic>
        <p:nvPicPr>
          <p:cNvPr id="9" name="Obraz 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 l="-23622" t="-25816" r="-23622" b="-25816"/>
          <a:stretch>
            <a:fillRect/>
          </a:stretch>
        </p:blipFill>
        <p:spPr bwMode="auto">
          <a:xfrm>
            <a:off x="2627784" y="5013176"/>
            <a:ext cx="602951" cy="56814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sp>
        <p:nvSpPr>
          <p:cNvPr id="10" name="pole tekstowe 9"/>
          <p:cNvSpPr txBox="1"/>
          <p:nvPr/>
        </p:nvSpPr>
        <p:spPr>
          <a:xfrm>
            <a:off x="3681440" y="4965890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 smtClean="0"/>
              <a:t>=</a:t>
            </a:r>
            <a:endParaRPr lang="en-US" sz="4400" dirty="0"/>
          </a:p>
        </p:txBody>
      </p:sp>
      <p:cxnSp>
        <p:nvCxnSpPr>
          <p:cNvPr id="11" name="Łącznik prosty 10"/>
          <p:cNvCxnSpPr/>
          <p:nvPr/>
        </p:nvCxnSpPr>
        <p:spPr bwMode="auto">
          <a:xfrm>
            <a:off x="4185496" y="4965890"/>
            <a:ext cx="17281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/>
        </p:nvSpPr>
        <p:spPr>
          <a:xfrm>
            <a:off x="4761560" y="4677858"/>
            <a:ext cx="800100" cy="129614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3" name="Obraz 12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5004048" y="5229200"/>
            <a:ext cx="273397" cy="273397"/>
          </a:xfrm>
          <a:prstGeom prst="rect">
            <a:avLst/>
          </a:prstGeom>
          <a:noFill/>
          <a:ln/>
          <a:effectLst/>
        </p:spPr>
      </p:pic>
      <p:pic>
        <p:nvPicPr>
          <p:cNvPr id="14" name="Obraz 13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113488" y="5613962"/>
            <a:ext cx="320134" cy="232666"/>
          </a:xfrm>
          <a:prstGeom prst="rect">
            <a:avLst/>
          </a:prstGeom>
          <a:noFill/>
          <a:ln/>
          <a:effectLst/>
        </p:spPr>
      </p:pic>
      <p:cxnSp>
        <p:nvCxnSpPr>
          <p:cNvPr id="21" name="Łącznik prosty 20"/>
          <p:cNvCxnSpPr/>
          <p:nvPr/>
        </p:nvCxnSpPr>
        <p:spPr bwMode="auto">
          <a:xfrm>
            <a:off x="3324562" y="1611855"/>
            <a:ext cx="1607553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rostokąt 21"/>
          <p:cNvSpPr/>
          <p:nvPr/>
        </p:nvSpPr>
        <p:spPr>
          <a:xfrm>
            <a:off x="3707904" y="1340768"/>
            <a:ext cx="616311" cy="5760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30" name="Łącznik prosty 29"/>
          <p:cNvCxnSpPr/>
          <p:nvPr/>
        </p:nvCxnSpPr>
        <p:spPr>
          <a:xfrm>
            <a:off x="4051811" y="2126499"/>
            <a:ext cx="0" cy="514643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/>
        </p:nvCxnSpPr>
        <p:spPr bwMode="auto">
          <a:xfrm>
            <a:off x="3365621" y="3155785"/>
            <a:ext cx="152178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Prostokąt 31"/>
          <p:cNvSpPr/>
          <p:nvPr/>
        </p:nvSpPr>
        <p:spPr>
          <a:xfrm>
            <a:off x="3707904" y="2852936"/>
            <a:ext cx="661026" cy="6163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5" name="Obraz 44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83136" y="2212273"/>
            <a:ext cx="415260" cy="301801"/>
          </a:xfrm>
          <a:prstGeom prst="rect">
            <a:avLst/>
          </a:prstGeom>
          <a:noFill/>
          <a:ln/>
          <a:effectLst/>
        </p:spPr>
      </p:pic>
      <p:pic>
        <p:nvPicPr>
          <p:cNvPr id="37" name="Obraz 36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3851920" y="1412776"/>
            <a:ext cx="417529" cy="382040"/>
          </a:xfrm>
          <a:prstGeom prst="rect">
            <a:avLst/>
          </a:prstGeom>
          <a:noFill/>
          <a:ln/>
          <a:effectLst/>
        </p:spPr>
      </p:pic>
      <p:pic>
        <p:nvPicPr>
          <p:cNvPr id="38" name="Obraz 37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3839205" y="2984237"/>
            <a:ext cx="417529" cy="382040"/>
          </a:xfrm>
          <a:prstGeom prst="rect">
            <a:avLst/>
          </a:prstGeom>
          <a:noFill/>
          <a:ln/>
          <a:effectLst/>
        </p:spPr>
      </p:pic>
      <p:pic>
        <p:nvPicPr>
          <p:cNvPr id="40" name="Obraz 39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23728" y="2212273"/>
            <a:ext cx="453019" cy="382040"/>
          </a:xfrm>
          <a:prstGeom prst="rect">
            <a:avLst/>
          </a:prstGeom>
          <a:noFill/>
          <a:ln/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24145" y="1268760"/>
            <a:ext cx="374415" cy="208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54265" y="1268760"/>
            <a:ext cx="374415" cy="208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pole tekstowe 46"/>
          <p:cNvSpPr txBox="1"/>
          <p:nvPr/>
        </p:nvSpPr>
        <p:spPr>
          <a:xfrm>
            <a:off x="467544" y="3933056"/>
            <a:ext cx="4229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If</a:t>
            </a:r>
            <a:r>
              <a:rPr lang="pl-PL" sz="2000" dirty="0" smtClean="0"/>
              <a:t> we </a:t>
            </a:r>
            <a:r>
              <a:rPr lang="pl-PL" sz="2000" dirty="0" err="1" smtClean="0"/>
              <a:t>find</a:t>
            </a:r>
            <a:r>
              <a:rPr lang="pl-PL" sz="2000" dirty="0" smtClean="0"/>
              <a:t> a </a:t>
            </a:r>
            <a:r>
              <a:rPr lang="pl-PL" sz="2000" dirty="0" err="1" smtClean="0"/>
              <a:t>simulation</a:t>
            </a:r>
            <a:r>
              <a:rPr lang="pl-PL" sz="2000" dirty="0" smtClean="0"/>
              <a:t> of </a:t>
            </a:r>
            <a:r>
              <a:rPr lang="pl-PL" sz="2000" dirty="0" err="1" smtClean="0"/>
              <a:t>the</a:t>
            </a:r>
            <a:r>
              <a:rPr lang="pl-PL" sz="2000" dirty="0" smtClean="0"/>
              <a:t> channel…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496944" cy="1143000"/>
          </a:xfrm>
        </p:spPr>
        <p:txBody>
          <a:bodyPr>
            <a:noAutofit/>
          </a:bodyPr>
          <a:lstStyle/>
          <a:p>
            <a:r>
              <a:rPr lang="pl-PL" b="1" dirty="0" err="1" smtClean="0">
                <a:solidFill>
                  <a:srgbClr val="0070C0"/>
                </a:solidFill>
              </a:rPr>
              <a:t>Classical</a:t>
            </a:r>
            <a:r>
              <a:rPr lang="pl-PL" b="1" dirty="0" smtClean="0">
                <a:solidFill>
                  <a:srgbClr val="0070C0"/>
                </a:solidFill>
              </a:rPr>
              <a:t>/Quantum </a:t>
            </a:r>
            <a:r>
              <a:rPr lang="pl-PL" b="1" dirty="0" err="1" smtClean="0">
                <a:solidFill>
                  <a:srgbClr val="0070C0"/>
                </a:solidFill>
              </a:rPr>
              <a:t>simulation</a:t>
            </a:r>
            <a:r>
              <a:rPr lang="pl-PL" b="1" dirty="0" smtClean="0">
                <a:solidFill>
                  <a:srgbClr val="0070C0"/>
                </a:solidFill>
              </a:rPr>
              <a:t> idea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33" name="Łącznik prosty 32"/>
          <p:cNvCxnSpPr/>
          <p:nvPr/>
        </p:nvCxnSpPr>
        <p:spPr bwMode="auto">
          <a:xfrm>
            <a:off x="3491881" y="1628800"/>
            <a:ext cx="1656184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Łącznik prosty 33"/>
          <p:cNvCxnSpPr/>
          <p:nvPr/>
        </p:nvCxnSpPr>
        <p:spPr>
          <a:xfrm>
            <a:off x="4318437" y="2060848"/>
            <a:ext cx="0" cy="43204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38"/>
          <p:cNvCxnSpPr/>
          <p:nvPr/>
        </p:nvCxnSpPr>
        <p:spPr bwMode="auto">
          <a:xfrm>
            <a:off x="3851921" y="1988840"/>
            <a:ext cx="14401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Prostokąt 40"/>
          <p:cNvSpPr/>
          <p:nvPr/>
        </p:nvSpPr>
        <p:spPr>
          <a:xfrm>
            <a:off x="3995936" y="1340768"/>
            <a:ext cx="800100" cy="7920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2" name="Obraz 4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4267181" y="1556791"/>
            <a:ext cx="273397" cy="273397"/>
          </a:xfrm>
          <a:prstGeom prst="rect">
            <a:avLst/>
          </a:prstGeom>
          <a:noFill/>
          <a:ln/>
          <a:effectLst/>
        </p:spPr>
      </p:pic>
      <p:cxnSp>
        <p:nvCxnSpPr>
          <p:cNvPr id="43" name="Łącznik prosty 42"/>
          <p:cNvCxnSpPr/>
          <p:nvPr/>
        </p:nvCxnSpPr>
        <p:spPr bwMode="auto">
          <a:xfrm>
            <a:off x="3491882" y="2996952"/>
            <a:ext cx="1656184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Łącznik prosty 43"/>
          <p:cNvCxnSpPr/>
          <p:nvPr/>
        </p:nvCxnSpPr>
        <p:spPr bwMode="auto">
          <a:xfrm>
            <a:off x="3851922" y="3356992"/>
            <a:ext cx="14401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Prostokąt 47"/>
          <p:cNvSpPr/>
          <p:nvPr/>
        </p:nvSpPr>
        <p:spPr>
          <a:xfrm>
            <a:off x="3995937" y="2708920"/>
            <a:ext cx="800100" cy="7920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9" name="Obraz 48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4267181" y="2924943"/>
            <a:ext cx="273397" cy="273397"/>
          </a:xfrm>
          <a:prstGeom prst="rect">
            <a:avLst/>
          </a:prstGeom>
          <a:noFill/>
          <a:ln/>
          <a:effectLst/>
        </p:spPr>
      </p:pic>
      <p:pic>
        <p:nvPicPr>
          <p:cNvPr id="50" name="Obraz 4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5816" t="-35522" r="-25816" b="-35522"/>
          <a:stretch>
            <a:fillRect/>
          </a:stretch>
        </p:blipFill>
        <p:spPr bwMode="auto">
          <a:xfrm>
            <a:off x="3409235" y="3130329"/>
            <a:ext cx="485428" cy="3979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pic>
        <p:nvPicPr>
          <p:cNvPr id="51" name="Obraz 5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5816" t="-35522" r="-25816" b="-35522"/>
          <a:stretch>
            <a:fillRect/>
          </a:stretch>
        </p:blipFill>
        <p:spPr bwMode="auto">
          <a:xfrm>
            <a:off x="3419873" y="1772816"/>
            <a:ext cx="485428" cy="3979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pic>
        <p:nvPicPr>
          <p:cNvPr id="57" name="Obraz 56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936975" y="2212273"/>
            <a:ext cx="415260" cy="301801"/>
          </a:xfrm>
          <a:prstGeom prst="rect">
            <a:avLst/>
          </a:prstGeom>
          <a:noFill/>
          <a:ln/>
          <a:effectLst/>
        </p:spPr>
      </p:pic>
      <p:pic>
        <p:nvPicPr>
          <p:cNvPr id="60" name="Obraz 59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23728" y="2212273"/>
            <a:ext cx="453019" cy="382040"/>
          </a:xfrm>
          <a:prstGeom prst="rect">
            <a:avLst/>
          </a:prstGeom>
          <a:noFill/>
          <a:ln/>
          <a:effectLst/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24145" y="1268760"/>
            <a:ext cx="374415" cy="208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08104" y="1268760"/>
            <a:ext cx="374415" cy="208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pole tekstowe 62"/>
          <p:cNvSpPr txBox="1"/>
          <p:nvPr/>
        </p:nvSpPr>
        <p:spPr>
          <a:xfrm>
            <a:off x="323528" y="3861048"/>
            <a:ext cx="818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Quantum Fisher </a:t>
            </a:r>
            <a:r>
              <a:rPr lang="pl-PL" dirty="0" err="1" smtClean="0"/>
              <a:t>information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nonincreasing</a:t>
            </a:r>
            <a:r>
              <a:rPr lang="pl-PL" dirty="0" smtClean="0"/>
              <a:t> under </a:t>
            </a:r>
            <a:r>
              <a:rPr lang="pl-PL" dirty="0" err="1" smtClean="0"/>
              <a:t>parameter</a:t>
            </a:r>
            <a:r>
              <a:rPr lang="pl-PL" dirty="0" smtClean="0"/>
              <a:t> independent CP </a:t>
            </a:r>
            <a:r>
              <a:rPr lang="pl-PL" dirty="0" err="1" smtClean="0"/>
              <a:t>maps</a:t>
            </a:r>
            <a:r>
              <a:rPr lang="pl-PL" dirty="0" smtClean="0"/>
              <a:t>!</a:t>
            </a:r>
            <a:endParaRPr lang="en-US" dirty="0"/>
          </a:p>
        </p:txBody>
      </p:sp>
      <p:pic>
        <p:nvPicPr>
          <p:cNvPr id="66" name="Obraz 6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907704" y="4365104"/>
            <a:ext cx="4580208" cy="428961"/>
          </a:xfrm>
          <a:prstGeom prst="rect">
            <a:avLst/>
          </a:prstGeom>
          <a:noFill/>
          <a:ln/>
          <a:effectLst/>
        </p:spPr>
      </p:pic>
      <p:pic>
        <p:nvPicPr>
          <p:cNvPr id="65" name="Obraz 64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587" t="-10911" r="-3587" b="-10911"/>
          <a:stretch>
            <a:fillRect/>
          </a:stretch>
        </p:blipFill>
        <p:spPr bwMode="auto">
          <a:xfrm>
            <a:off x="2627784" y="5085184"/>
            <a:ext cx="3017892" cy="112781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grpSp>
        <p:nvGrpSpPr>
          <p:cNvPr id="24" name="Grupa 23"/>
          <p:cNvGrpSpPr/>
          <p:nvPr/>
        </p:nvGrpSpPr>
        <p:grpSpPr>
          <a:xfrm>
            <a:off x="381879" y="6411498"/>
            <a:ext cx="5406631" cy="369332"/>
            <a:chOff x="381879" y="6411498"/>
            <a:chExt cx="5406631" cy="369332"/>
          </a:xfrm>
        </p:grpSpPr>
        <p:sp>
          <p:nvSpPr>
            <p:cNvPr id="22" name="pole tekstowe 21"/>
            <p:cNvSpPr txBox="1"/>
            <p:nvPr/>
          </p:nvSpPr>
          <p:spPr>
            <a:xfrm>
              <a:off x="381879" y="6411498"/>
              <a:ext cx="3187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We </a:t>
              </a:r>
              <a:r>
                <a:rPr lang="pl-PL" dirty="0" err="1" smtClean="0"/>
                <a:t>call</a:t>
              </a:r>
              <a:r>
                <a:rPr lang="pl-PL" dirty="0" smtClean="0"/>
                <a:t> </a:t>
              </a:r>
              <a:r>
                <a:rPr lang="pl-PL" dirty="0" err="1" smtClean="0"/>
                <a:t>the</a:t>
              </a:r>
              <a:r>
                <a:rPr lang="pl-PL" dirty="0" smtClean="0"/>
                <a:t> </a:t>
              </a:r>
              <a:r>
                <a:rPr lang="pl-PL" dirty="0" err="1" smtClean="0"/>
                <a:t>simulation</a:t>
              </a:r>
              <a:r>
                <a:rPr lang="pl-PL" dirty="0" smtClean="0"/>
                <a:t> </a:t>
              </a:r>
              <a:r>
                <a:rPr lang="pl-PL" dirty="0" err="1" smtClean="0"/>
                <a:t>classical</a:t>
              </a:r>
              <a:r>
                <a:rPr lang="pl-PL" dirty="0" smtClean="0"/>
                <a:t>: </a:t>
              </a:r>
              <a:endParaRPr lang="en-US" dirty="0"/>
            </a:p>
          </p:txBody>
        </p:sp>
        <p:pic>
          <p:nvPicPr>
            <p:cNvPr id="23" name="Obraz 22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604614" y="6446854"/>
              <a:ext cx="2183896" cy="330708"/>
            </a:xfrm>
            <a:prstGeom prst="rect">
              <a:avLst/>
            </a:prstGeom>
            <a:noFill/>
            <a:ln/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43422" y="188640"/>
            <a:ext cx="89005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b="1" dirty="0" err="1" smtClean="0">
                <a:ea typeface="+mj-ea"/>
                <a:cs typeface="+mj-cs"/>
              </a:rPr>
              <a:t>Geometric</a:t>
            </a:r>
            <a:r>
              <a:rPr lang="pl-PL" sz="4400" b="1" dirty="0" smtClean="0">
                <a:ea typeface="+mj-ea"/>
                <a:cs typeface="+mj-cs"/>
              </a:rPr>
              <a:t> </a:t>
            </a:r>
            <a:r>
              <a:rPr lang="pl-PL" sz="4400" b="1" dirty="0" err="1" smtClean="0">
                <a:ea typeface="+mj-ea"/>
                <a:cs typeface="+mj-cs"/>
              </a:rPr>
              <a:t>classical</a:t>
            </a:r>
            <a:r>
              <a:rPr lang="pl-PL" sz="4400" b="1" dirty="0" smtClean="0">
                <a:ea typeface="+mj-ea"/>
                <a:cs typeface="+mj-cs"/>
              </a:rPr>
              <a:t> </a:t>
            </a:r>
            <a:r>
              <a:rPr lang="pl-PL" sz="4400" b="1" dirty="0" err="1" smtClean="0">
                <a:ea typeface="+mj-ea"/>
                <a:cs typeface="+mj-cs"/>
              </a:rPr>
              <a:t>simulation</a:t>
            </a:r>
            <a:r>
              <a:rPr lang="pl-PL" sz="4400" b="1" dirty="0" smtClean="0">
                <a:ea typeface="+mj-ea"/>
                <a:cs typeface="+mj-cs"/>
              </a:rPr>
              <a:t> </a:t>
            </a:r>
            <a:r>
              <a:rPr lang="pl-PL" sz="4400" b="1" dirty="0" err="1" smtClean="0">
                <a:ea typeface="+mj-ea"/>
                <a:cs typeface="+mj-cs"/>
              </a:rPr>
              <a:t>bound</a:t>
            </a:r>
            <a:endParaRPr lang="en-US" dirty="0"/>
          </a:p>
        </p:txBody>
      </p:sp>
      <p:pic>
        <p:nvPicPr>
          <p:cNvPr id="5" name="Obraz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806" t="-14903" r="-4806" b="-14903"/>
          <a:stretch>
            <a:fillRect/>
          </a:stretch>
        </p:blipFill>
        <p:spPr bwMode="auto">
          <a:xfrm>
            <a:off x="2013553" y="3894889"/>
            <a:ext cx="2512759" cy="95960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grpSp>
        <p:nvGrpSpPr>
          <p:cNvPr id="7" name="Grupa 38"/>
          <p:cNvGrpSpPr/>
          <p:nvPr/>
        </p:nvGrpSpPr>
        <p:grpSpPr>
          <a:xfrm>
            <a:off x="1979712" y="1700809"/>
            <a:ext cx="5040560" cy="1728192"/>
            <a:chOff x="3567661" y="1556792"/>
            <a:chExt cx="5040560" cy="1728192"/>
          </a:xfrm>
          <a:noFill/>
        </p:grpSpPr>
        <p:grpSp>
          <p:nvGrpSpPr>
            <p:cNvPr id="20" name="Grupa 37"/>
            <p:cNvGrpSpPr/>
            <p:nvPr/>
          </p:nvGrpSpPr>
          <p:grpSpPr>
            <a:xfrm>
              <a:off x="3567661" y="1556792"/>
              <a:ext cx="5040560" cy="1728192"/>
              <a:chOff x="3567661" y="1556792"/>
              <a:chExt cx="5040560" cy="1728192"/>
            </a:xfrm>
            <a:grpFill/>
          </p:grpSpPr>
          <p:sp>
            <p:nvSpPr>
              <p:cNvPr id="22" name="Elipsa 21"/>
              <p:cNvSpPr/>
              <p:nvPr/>
            </p:nvSpPr>
            <p:spPr>
              <a:xfrm>
                <a:off x="3567661" y="1556792"/>
                <a:ext cx="5040560" cy="1728192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Obraz 22" descr="TP_tmp.emf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287991" y="1757189"/>
                <a:ext cx="304801" cy="278893"/>
              </a:xfrm>
              <a:prstGeom prst="rect">
                <a:avLst/>
              </a:prstGeom>
              <a:grpFill/>
              <a:ln/>
              <a:effectLst/>
            </p:spPr>
          </p:pic>
          <p:sp>
            <p:nvSpPr>
              <p:cNvPr id="24" name="Łuk 23"/>
              <p:cNvSpPr/>
              <p:nvPr/>
            </p:nvSpPr>
            <p:spPr>
              <a:xfrm>
                <a:off x="5223845" y="1988840"/>
                <a:ext cx="1512168" cy="936104"/>
              </a:xfrm>
              <a:prstGeom prst="arc">
                <a:avLst>
                  <a:gd name="adj1" fmla="val 14758231"/>
                  <a:gd name="adj2" fmla="val 20827712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Elipsa 20"/>
            <p:cNvSpPr/>
            <p:nvPr/>
          </p:nvSpPr>
          <p:spPr>
            <a:xfrm>
              <a:off x="6295631" y="1998737"/>
              <a:ext cx="72008" cy="7200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upa 28"/>
          <p:cNvGrpSpPr/>
          <p:nvPr/>
        </p:nvGrpSpPr>
        <p:grpSpPr>
          <a:xfrm>
            <a:off x="3118553" y="1556792"/>
            <a:ext cx="4075153" cy="1646535"/>
            <a:chOff x="3118553" y="1556792"/>
            <a:chExt cx="4075153" cy="1646535"/>
          </a:xfrm>
        </p:grpSpPr>
        <p:sp>
          <p:nvSpPr>
            <p:cNvPr id="13" name="Elipsa 12"/>
            <p:cNvSpPr/>
            <p:nvPr/>
          </p:nvSpPr>
          <p:spPr bwMode="auto">
            <a:xfrm>
              <a:off x="3508847" y="1729186"/>
              <a:ext cx="72008" cy="72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upa 27"/>
            <p:cNvGrpSpPr/>
            <p:nvPr/>
          </p:nvGrpSpPr>
          <p:grpSpPr>
            <a:xfrm>
              <a:off x="3118553" y="1556792"/>
              <a:ext cx="4075153" cy="1646535"/>
              <a:chOff x="3118553" y="1556792"/>
              <a:chExt cx="4075153" cy="1646535"/>
            </a:xfrm>
          </p:grpSpPr>
          <p:grpSp>
            <p:nvGrpSpPr>
              <p:cNvPr id="27" name="Grupa 26"/>
              <p:cNvGrpSpPr/>
              <p:nvPr/>
            </p:nvGrpSpPr>
            <p:grpSpPr>
              <a:xfrm>
                <a:off x="3118553" y="1556792"/>
                <a:ext cx="4075153" cy="1646535"/>
                <a:chOff x="3118553" y="1556792"/>
                <a:chExt cx="4075153" cy="1646535"/>
              </a:xfrm>
            </p:grpSpPr>
            <p:pic>
              <p:nvPicPr>
                <p:cNvPr id="8" name="Obraz 7" descr="TP_tmp.png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4317591" y="1772817"/>
                  <a:ext cx="254067" cy="126273"/>
                </a:xfrm>
                <a:prstGeom prst="rect">
                  <a:avLst/>
                </a:prstGeom>
                <a:noFill/>
                <a:ln/>
                <a:effectLst/>
              </p:spPr>
            </p:pic>
            <p:pic>
              <p:nvPicPr>
                <p:cNvPr id="9" name="Obraz 8" descr="TP_tmp.png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5902086" y="2348880"/>
                  <a:ext cx="253430" cy="201833"/>
                </a:xfrm>
                <a:prstGeom prst="rect">
                  <a:avLst/>
                </a:prstGeom>
                <a:noFill/>
                <a:ln/>
                <a:effectLst/>
              </p:spPr>
            </p:pic>
            <p:cxnSp>
              <p:nvCxnSpPr>
                <p:cNvPr id="10" name="Łącznik prosty 9"/>
                <p:cNvCxnSpPr/>
                <p:nvPr/>
              </p:nvCxnSpPr>
              <p:spPr bwMode="auto">
                <a:xfrm>
                  <a:off x="3563886" y="1772816"/>
                  <a:ext cx="3240360" cy="1152128"/>
                </a:xfrm>
                <a:prstGeom prst="line">
                  <a:avLst/>
                </a:prstGeom>
                <a:noFill/>
                <a:ln>
                  <a:solidFill>
                    <a:srgbClr val="0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" name="Obraz 10" descr="TP_tmp.emf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3118553" y="1556792"/>
                  <a:ext cx="331369" cy="203097"/>
                </a:xfrm>
                <a:prstGeom prst="rect">
                  <a:avLst/>
                </a:prstGeom>
                <a:noFill/>
                <a:ln/>
                <a:effectLst/>
              </p:spPr>
            </p:pic>
            <p:pic>
              <p:nvPicPr>
                <p:cNvPr id="12" name="Obraz 11" descr="TP_tmp.emf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6863600" y="2924943"/>
                  <a:ext cx="330106" cy="278384"/>
                </a:xfrm>
                <a:prstGeom prst="rect">
                  <a:avLst/>
                </a:prstGeom>
                <a:noFill/>
                <a:ln/>
                <a:effectLst/>
              </p:spPr>
            </p:pic>
          </p:grpSp>
          <p:sp>
            <p:nvSpPr>
              <p:cNvPr id="14" name="Elipsa 13"/>
              <p:cNvSpPr/>
              <p:nvPr/>
            </p:nvSpPr>
            <p:spPr bwMode="auto">
              <a:xfrm>
                <a:off x="6745264" y="2886275"/>
                <a:ext cx="72008" cy="7200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upa 57"/>
          <p:cNvGrpSpPr/>
          <p:nvPr/>
        </p:nvGrpSpPr>
        <p:grpSpPr>
          <a:xfrm>
            <a:off x="3704131" y="2132857"/>
            <a:ext cx="1804766" cy="543776"/>
            <a:chOff x="5292080" y="1988840"/>
            <a:chExt cx="1804766" cy="543776"/>
          </a:xfrm>
          <a:noFill/>
        </p:grpSpPr>
        <p:pic>
          <p:nvPicPr>
            <p:cNvPr id="18" name="Obraz 17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292080" y="1988840"/>
              <a:ext cx="628878" cy="255743"/>
            </a:xfrm>
            <a:prstGeom prst="rect">
              <a:avLst/>
            </a:prstGeom>
            <a:grpFill/>
            <a:ln/>
            <a:effectLst/>
          </p:spPr>
        </p:pic>
        <p:pic>
          <p:nvPicPr>
            <p:cNvPr id="19" name="Obraz 18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444208" y="2276872"/>
              <a:ext cx="652638" cy="255744"/>
            </a:xfrm>
            <a:prstGeom prst="rect">
              <a:avLst/>
            </a:prstGeom>
            <a:grpFill/>
            <a:ln/>
            <a:effectLst/>
          </p:spPr>
        </p:pic>
      </p:grpSp>
      <p:sp>
        <p:nvSpPr>
          <p:cNvPr id="16" name="Elipsa 15"/>
          <p:cNvSpPr/>
          <p:nvPr/>
        </p:nvSpPr>
        <p:spPr bwMode="auto">
          <a:xfrm>
            <a:off x="4198467" y="2109020"/>
            <a:ext cx="72008" cy="720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ipsa 16"/>
          <p:cNvSpPr/>
          <p:nvPr/>
        </p:nvSpPr>
        <p:spPr bwMode="auto">
          <a:xfrm>
            <a:off x="5072283" y="2420889"/>
            <a:ext cx="72008" cy="720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rostokąt 24"/>
          <p:cNvSpPr/>
          <p:nvPr/>
        </p:nvSpPr>
        <p:spPr bwMode="auto">
          <a:xfrm>
            <a:off x="3275856" y="6519446"/>
            <a:ext cx="59068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RDD,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smtClean="0">
                <a:solidFill>
                  <a:prstClr val="black"/>
                </a:solidFill>
              </a:rPr>
              <a:t>J. </a:t>
            </a:r>
            <a:r>
              <a:rPr lang="pl-PL" sz="1600" dirty="0" err="1" smtClean="0">
                <a:solidFill>
                  <a:prstClr val="black"/>
                </a:solidFill>
              </a:rPr>
              <a:t>Kolodynski</a:t>
            </a:r>
            <a:r>
              <a:rPr lang="pl-PL" sz="1600" dirty="0" smtClean="0">
                <a:solidFill>
                  <a:prstClr val="black"/>
                </a:solidFill>
              </a:rPr>
              <a:t>, M. Guta, </a:t>
            </a:r>
            <a:r>
              <a:rPr lang="fr-FR" sz="1600" dirty="0" smtClean="0"/>
              <a:t>Nature Communications </a:t>
            </a:r>
            <a:r>
              <a:rPr lang="fr-FR" sz="1600" b="1" dirty="0" smtClean="0"/>
              <a:t>3</a:t>
            </a:r>
            <a:r>
              <a:rPr lang="fr-FR" sz="1600" dirty="0" smtClean="0"/>
              <a:t>, 1063 (2012)</a:t>
            </a:r>
            <a:endParaRPr lang="pl-PL" sz="1600" dirty="0" smtClean="0">
              <a:solidFill>
                <a:prstClr val="black"/>
              </a:solidFill>
            </a:endParaRPr>
          </a:p>
        </p:txBody>
      </p:sp>
      <p:pic>
        <p:nvPicPr>
          <p:cNvPr id="26" name="Obraz 2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932040" y="4149080"/>
            <a:ext cx="2207823" cy="447599"/>
          </a:xfrm>
          <a:prstGeom prst="rect">
            <a:avLst/>
          </a:prstGeom>
          <a:noFill/>
          <a:ln/>
          <a:effectLst/>
        </p:spPr>
      </p:pic>
      <p:sp>
        <p:nvSpPr>
          <p:cNvPr id="33" name="Prostokąt 32"/>
          <p:cNvSpPr/>
          <p:nvPr/>
        </p:nvSpPr>
        <p:spPr>
          <a:xfrm>
            <a:off x="849097" y="5445224"/>
            <a:ext cx="7348743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pl-PL" sz="2400" b="1" dirty="0" smtClean="0"/>
              <a:t>Quantum </a:t>
            </a:r>
            <a:r>
              <a:rPr lang="pl-PL" sz="2400" b="1" dirty="0" err="1" smtClean="0"/>
              <a:t>enhancement</a:t>
            </a:r>
            <a:r>
              <a:rPr lang="pl-PL" sz="2400" b="1" dirty="0" smtClean="0"/>
              <a:t> = </a:t>
            </a:r>
            <a:r>
              <a:rPr lang="pl-PL" sz="2400" b="1" dirty="0" err="1" smtClean="0"/>
              <a:t>constant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factor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improvement</a:t>
            </a:r>
            <a:r>
              <a:rPr lang="pl-PL" sz="2400" b="1" dirty="0" smtClean="0"/>
              <a:t>!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251520" y="188640"/>
            <a:ext cx="8604448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Saturating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the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fundamental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bound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for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lossy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interferometry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is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simple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!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6" t="-11329" r="-3456" b="-11329"/>
          <a:stretch>
            <a:fillRect/>
          </a:stretch>
        </p:blipFill>
        <p:spPr bwMode="auto">
          <a:xfrm>
            <a:off x="611560" y="1556792"/>
            <a:ext cx="2227310" cy="7795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1" name="Prostokąt 30"/>
          <p:cNvSpPr/>
          <p:nvPr/>
        </p:nvSpPr>
        <p:spPr>
          <a:xfrm>
            <a:off x="467544" y="4725144"/>
            <a:ext cx="828092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 smtClean="0"/>
              <a:t>Weak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squezing</a:t>
            </a:r>
            <a:r>
              <a:rPr lang="pl-PL" sz="2400" b="1" dirty="0" smtClean="0"/>
              <a:t> + </a:t>
            </a:r>
            <a:r>
              <a:rPr lang="pl-PL" sz="2400" b="1" dirty="0" err="1" smtClean="0"/>
              <a:t>simple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measurement</a:t>
            </a:r>
            <a:r>
              <a:rPr lang="pl-PL" sz="2400" b="1" dirty="0" smtClean="0"/>
              <a:t>  + </a:t>
            </a:r>
            <a:r>
              <a:rPr lang="pl-PL" sz="2400" b="1" dirty="0" err="1" smtClean="0"/>
              <a:t>simple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estimator</a:t>
            </a:r>
            <a:r>
              <a:rPr lang="pl-PL" sz="2400" b="1" dirty="0" smtClean="0"/>
              <a:t>  = </a:t>
            </a:r>
            <a:r>
              <a:rPr lang="pl-PL" sz="2400" b="1" dirty="0" err="1" smtClean="0"/>
              <a:t>optimal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strategy</a:t>
            </a:r>
            <a:r>
              <a:rPr lang="pl-PL" sz="2400" b="1" dirty="0" smtClean="0"/>
              <a:t>! </a:t>
            </a:r>
            <a:endParaRPr lang="en-US" sz="2400" b="1" dirty="0"/>
          </a:p>
        </p:txBody>
      </p:sp>
      <p:sp>
        <p:nvSpPr>
          <p:cNvPr id="43" name="Prostokąt 42"/>
          <p:cNvSpPr/>
          <p:nvPr/>
        </p:nvSpPr>
        <p:spPr>
          <a:xfrm>
            <a:off x="251520" y="2348880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err="1" smtClean="0"/>
              <a:t>Fundamental</a:t>
            </a:r>
            <a:r>
              <a:rPr lang="pl-PL" dirty="0" smtClean="0"/>
              <a:t> </a:t>
            </a:r>
            <a:r>
              <a:rPr lang="pl-PL" dirty="0" err="1" smtClean="0"/>
              <a:t>bound</a:t>
            </a:r>
            <a:endParaRPr lang="en-US" dirty="0"/>
          </a:p>
        </p:txBody>
      </p:sp>
      <p:sp>
        <p:nvSpPr>
          <p:cNvPr id="46" name="Prostokąt 45"/>
          <p:cNvSpPr/>
          <p:nvPr/>
        </p:nvSpPr>
        <p:spPr>
          <a:xfrm>
            <a:off x="467544" y="1196752"/>
            <a:ext cx="2736304" cy="1584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a 58"/>
          <p:cNvGrpSpPr/>
          <p:nvPr/>
        </p:nvGrpSpPr>
        <p:grpSpPr>
          <a:xfrm>
            <a:off x="3419872" y="1196752"/>
            <a:ext cx="5544616" cy="3096344"/>
            <a:chOff x="3419872" y="1196752"/>
            <a:chExt cx="5544616" cy="3096344"/>
          </a:xfrm>
        </p:grpSpPr>
        <p:cxnSp>
          <p:nvCxnSpPr>
            <p:cNvPr id="10" name="Łącznik prosty 9"/>
            <p:cNvCxnSpPr/>
            <p:nvPr/>
          </p:nvCxnSpPr>
          <p:spPr>
            <a:xfrm>
              <a:off x="4860032" y="1772816"/>
              <a:ext cx="360040" cy="288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>
              <a:off x="5652120" y="2420888"/>
              <a:ext cx="1296144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>
              <a:off x="5796136" y="1772816"/>
              <a:ext cx="1224136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Prostokąt 12"/>
            <p:cNvSpPr/>
            <p:nvPr/>
          </p:nvSpPr>
          <p:spPr>
            <a:xfrm>
              <a:off x="6444208" y="1556792"/>
              <a:ext cx="504056" cy="43204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 dirty="0"/>
            </a:p>
          </p:txBody>
        </p:sp>
        <p:pic>
          <p:nvPicPr>
            <p:cNvPr id="14" name="Obraz 53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586041" y="1662584"/>
              <a:ext cx="167640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Łącznik prosty 14"/>
            <p:cNvCxnSpPr/>
            <p:nvPr/>
          </p:nvCxnSpPr>
          <p:spPr>
            <a:xfrm rot="5400000" flipH="1">
              <a:off x="5743713" y="1537207"/>
              <a:ext cx="545451" cy="8557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 rot="5400000" flipH="1" flipV="1">
              <a:off x="5722651" y="2268313"/>
              <a:ext cx="568980" cy="10037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flipH="1" flipV="1">
              <a:off x="7467030" y="2181498"/>
              <a:ext cx="345330" cy="2393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>
            <a:xfrm flipV="1">
              <a:off x="7308304" y="1772816"/>
              <a:ext cx="504056" cy="382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>
            <a:xfrm flipV="1">
              <a:off x="6948264" y="2147821"/>
              <a:ext cx="395695" cy="2730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Prostokąt 19"/>
            <p:cNvSpPr/>
            <p:nvPr/>
          </p:nvSpPr>
          <p:spPr>
            <a:xfrm>
              <a:off x="7178668" y="2033284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cxnSp>
          <p:nvCxnSpPr>
            <p:cNvPr id="21" name="Łącznik prosty 20"/>
            <p:cNvCxnSpPr/>
            <p:nvPr/>
          </p:nvCxnSpPr>
          <p:spPr>
            <a:xfrm>
              <a:off x="7020272" y="1772816"/>
              <a:ext cx="288032" cy="216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Prostokąt 21"/>
            <p:cNvSpPr/>
            <p:nvPr/>
          </p:nvSpPr>
          <p:spPr>
            <a:xfrm rot="18900000">
              <a:off x="5773236" y="1713912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23" name="Obraz 22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68726" y="1700808"/>
              <a:ext cx="114300" cy="13373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4" name="Prostokąt 23"/>
            <p:cNvSpPr/>
            <p:nvPr/>
          </p:nvSpPr>
          <p:spPr>
            <a:xfrm rot="18900000">
              <a:off x="5773236" y="2361984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25" name="Obraz 24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68726" y="2348880"/>
              <a:ext cx="114300" cy="133731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26" name="Łącznik prosty 25"/>
            <p:cNvCxnSpPr/>
            <p:nvPr/>
          </p:nvCxnSpPr>
          <p:spPr>
            <a:xfrm flipH="1" flipV="1">
              <a:off x="5306790" y="2181498"/>
              <a:ext cx="345330" cy="2393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Łącznik prosty 26"/>
            <p:cNvCxnSpPr/>
            <p:nvPr/>
          </p:nvCxnSpPr>
          <p:spPr>
            <a:xfrm flipV="1">
              <a:off x="5220072" y="1772816"/>
              <a:ext cx="576064" cy="382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Łącznik prosty 27"/>
            <p:cNvCxnSpPr/>
            <p:nvPr/>
          </p:nvCxnSpPr>
          <p:spPr>
            <a:xfrm flipV="1">
              <a:off x="4932040" y="2204864"/>
              <a:ext cx="281062" cy="2160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Prostokąt 28"/>
            <p:cNvSpPr/>
            <p:nvPr/>
          </p:nvSpPr>
          <p:spPr>
            <a:xfrm>
              <a:off x="5004048" y="2060848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38" name="Elipsa 37"/>
            <p:cNvSpPr/>
            <p:nvPr/>
          </p:nvSpPr>
          <p:spPr>
            <a:xfrm>
              <a:off x="3635896" y="2420888"/>
              <a:ext cx="792088" cy="216024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Elipsa 38"/>
            <p:cNvSpPr/>
            <p:nvPr/>
          </p:nvSpPr>
          <p:spPr>
            <a:xfrm>
              <a:off x="3851920" y="1484784"/>
              <a:ext cx="432048" cy="432048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Obraz 39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4427984" y="1556792"/>
              <a:ext cx="381586" cy="34915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1" name="Obraz 40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/>
            <a:stretch>
              <a:fillRect/>
            </a:stretch>
          </p:blipFill>
          <p:spPr bwMode="auto">
            <a:xfrm>
              <a:off x="4427984" y="2348880"/>
              <a:ext cx="318624" cy="34915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2" name="Obraz 41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228184" y="2996952"/>
              <a:ext cx="2540720" cy="78797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4" name="Schemat blokowy: opóźnienie 33"/>
            <p:cNvSpPr/>
            <p:nvPr/>
          </p:nvSpPr>
          <p:spPr>
            <a:xfrm>
              <a:off x="7943524" y="2276872"/>
              <a:ext cx="577850" cy="48895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35" name="Schemat blokowy: opóźnienie 34"/>
            <p:cNvSpPr/>
            <p:nvPr/>
          </p:nvSpPr>
          <p:spPr>
            <a:xfrm>
              <a:off x="7943524" y="1484784"/>
              <a:ext cx="577850" cy="48895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36" name="Obraz 81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015532" y="2420888"/>
              <a:ext cx="280988" cy="179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Obraz 84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8015532" y="1628800"/>
              <a:ext cx="280712" cy="178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Prostokąt 43"/>
            <p:cNvSpPr/>
            <p:nvPr/>
          </p:nvSpPr>
          <p:spPr>
            <a:xfrm>
              <a:off x="3419872" y="3284984"/>
              <a:ext cx="54006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dirty="0" smtClean="0"/>
                <a:t>Simple </a:t>
              </a:r>
              <a:r>
                <a:rPr lang="pl-PL" dirty="0" err="1" smtClean="0"/>
                <a:t>estimator</a:t>
              </a:r>
              <a:r>
                <a:rPr lang="pl-PL" dirty="0" smtClean="0"/>
                <a:t> </a:t>
              </a:r>
              <a:r>
                <a:rPr lang="pl-PL" dirty="0" err="1" smtClean="0"/>
                <a:t>based</a:t>
              </a:r>
              <a:r>
                <a:rPr lang="pl-PL" dirty="0" smtClean="0"/>
                <a:t> </a:t>
              </a:r>
              <a:br>
                <a:rPr lang="pl-PL" dirty="0" smtClean="0"/>
              </a:br>
              <a:r>
                <a:rPr lang="pl-PL" dirty="0" smtClean="0"/>
                <a:t>on  </a:t>
              </a:r>
              <a:r>
                <a:rPr lang="pl-PL" i="1" dirty="0" smtClean="0"/>
                <a:t>n</a:t>
              </a:r>
              <a:r>
                <a:rPr lang="pl-PL" baseline="-25000" dirty="0" smtClean="0"/>
                <a:t>1</a:t>
              </a:r>
              <a:r>
                <a:rPr lang="pl-PL" dirty="0" smtClean="0"/>
                <a:t>-</a:t>
              </a:r>
              <a:r>
                <a:rPr lang="pl-PL" i="1" dirty="0" smtClean="0"/>
                <a:t> n</a:t>
              </a:r>
              <a:r>
                <a:rPr lang="pl-PL" baseline="-25000" dirty="0" smtClean="0"/>
                <a:t>2</a:t>
              </a:r>
              <a:r>
                <a:rPr lang="pl-PL" dirty="0" smtClean="0"/>
                <a:t> </a:t>
              </a:r>
              <a:r>
                <a:rPr lang="pl-PL" dirty="0" err="1" smtClean="0"/>
                <a:t>measurement</a:t>
              </a:r>
              <a:r>
                <a:rPr lang="pl-PL" dirty="0" smtClean="0"/>
                <a:t> </a:t>
              </a:r>
            </a:p>
            <a:p>
              <a:pPr algn="r"/>
              <a:r>
                <a:rPr lang="pl-PL" dirty="0" smtClean="0"/>
                <a:t>C. </a:t>
              </a:r>
              <a:r>
                <a:rPr lang="pl-PL" dirty="0" err="1" smtClean="0"/>
                <a:t>Caves</a:t>
              </a:r>
              <a:r>
                <a:rPr lang="pl-PL" dirty="0" smtClean="0"/>
                <a:t>, </a:t>
              </a:r>
              <a:r>
                <a:rPr lang="pl-PL" dirty="0" err="1" smtClean="0"/>
                <a:t>Phys</a:t>
              </a:r>
              <a:r>
                <a:rPr lang="pl-PL" dirty="0" smtClean="0"/>
                <a:t>. </a:t>
              </a:r>
              <a:r>
                <a:rPr lang="pl-PL" dirty="0" err="1" smtClean="0"/>
                <a:t>Rev</a:t>
              </a:r>
              <a:r>
                <a:rPr lang="pl-PL" dirty="0" smtClean="0"/>
                <a:t> D </a:t>
              </a:r>
              <a:r>
                <a:rPr lang="pl-PL" b="1" dirty="0" smtClean="0"/>
                <a:t>23</a:t>
              </a:r>
              <a:r>
                <a:rPr lang="pl-PL" dirty="0" smtClean="0"/>
                <a:t>, 1693 (1981)</a:t>
              </a:r>
              <a:endParaRPr lang="en-US" dirty="0"/>
            </a:p>
          </p:txBody>
        </p:sp>
        <p:sp>
          <p:nvSpPr>
            <p:cNvPr id="45" name="Prostokąt 44"/>
            <p:cNvSpPr/>
            <p:nvPr/>
          </p:nvSpPr>
          <p:spPr>
            <a:xfrm>
              <a:off x="3563888" y="2780928"/>
              <a:ext cx="18728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 smtClean="0"/>
                <a:t>For </a:t>
              </a:r>
              <a:r>
                <a:rPr lang="pl-PL" dirty="0" err="1" smtClean="0"/>
                <a:t>strong</a:t>
              </a:r>
              <a:r>
                <a:rPr lang="pl-PL" dirty="0" smtClean="0"/>
                <a:t> </a:t>
              </a:r>
              <a:r>
                <a:rPr lang="pl-PL" dirty="0" err="1" smtClean="0"/>
                <a:t>beams</a:t>
              </a:r>
              <a:r>
                <a:rPr lang="pl-PL" dirty="0" smtClean="0"/>
                <a:t>:</a:t>
              </a:r>
              <a:endParaRPr lang="en-US" dirty="0"/>
            </a:p>
          </p:txBody>
        </p:sp>
        <p:sp>
          <p:nvSpPr>
            <p:cNvPr id="47" name="Prostokąt 46"/>
            <p:cNvSpPr/>
            <p:nvPr/>
          </p:nvSpPr>
          <p:spPr>
            <a:xfrm>
              <a:off x="3491880" y="1196752"/>
              <a:ext cx="5472608" cy="30963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pole tekstowe 48"/>
          <p:cNvSpPr txBox="1"/>
          <p:nvPr/>
        </p:nvSpPr>
        <p:spPr>
          <a:xfrm>
            <a:off x="0" y="3861048"/>
            <a:ext cx="5056077" cy="282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</p:txBody>
      </p:sp>
      <p:grpSp>
        <p:nvGrpSpPr>
          <p:cNvPr id="3" name="Grupa 50"/>
          <p:cNvGrpSpPr/>
          <p:nvPr/>
        </p:nvGrpSpPr>
        <p:grpSpPr>
          <a:xfrm>
            <a:off x="251520" y="5805264"/>
            <a:ext cx="8892480" cy="1016823"/>
            <a:chOff x="251520" y="5805264"/>
            <a:chExt cx="8892480" cy="1016823"/>
          </a:xfrm>
        </p:grpSpPr>
        <p:sp>
          <p:nvSpPr>
            <p:cNvPr id="48" name="Prostokąt 47"/>
            <p:cNvSpPr/>
            <p:nvPr/>
          </p:nvSpPr>
          <p:spPr>
            <a:xfrm>
              <a:off x="251520" y="5805264"/>
              <a:ext cx="867645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dirty="0" err="1" smtClean="0"/>
                <a:t>The</a:t>
              </a:r>
              <a:r>
                <a:rPr lang="pl-PL" dirty="0" smtClean="0"/>
                <a:t> same </a:t>
              </a:r>
              <a:r>
                <a:rPr lang="pl-PL" dirty="0" err="1" smtClean="0"/>
                <a:t>is</a:t>
              </a:r>
              <a:r>
                <a:rPr lang="pl-PL" dirty="0" smtClean="0"/>
                <a:t> </a:t>
              </a:r>
              <a:r>
                <a:rPr lang="pl-PL" dirty="0" err="1" smtClean="0"/>
                <a:t>true</a:t>
              </a:r>
              <a:r>
                <a:rPr lang="pl-PL" dirty="0" smtClean="0"/>
                <a:t> for </a:t>
              </a:r>
              <a:r>
                <a:rPr lang="pl-PL" dirty="0" err="1" smtClean="0"/>
                <a:t>dephasing</a:t>
              </a:r>
              <a:r>
                <a:rPr lang="pl-PL" dirty="0" smtClean="0"/>
                <a:t> (</a:t>
              </a:r>
              <a:r>
                <a:rPr lang="pl-PL" dirty="0" err="1" smtClean="0"/>
                <a:t>also</a:t>
              </a:r>
              <a:r>
                <a:rPr lang="pl-PL" dirty="0" smtClean="0"/>
                <a:t> </a:t>
              </a:r>
              <a:r>
                <a:rPr lang="pl-PL" dirty="0" err="1" smtClean="0"/>
                <a:t>atomic</a:t>
              </a:r>
              <a:r>
                <a:rPr lang="pl-PL" dirty="0" smtClean="0"/>
                <a:t> </a:t>
              </a:r>
              <a:r>
                <a:rPr lang="pl-PL" dirty="0" err="1" smtClean="0"/>
                <a:t>dephasing</a:t>
              </a:r>
              <a:r>
                <a:rPr lang="pl-PL" dirty="0" smtClean="0"/>
                <a:t> – spin </a:t>
              </a:r>
              <a:r>
                <a:rPr lang="pl-PL" dirty="0" err="1" smtClean="0"/>
                <a:t>squeezed</a:t>
              </a:r>
              <a:r>
                <a:rPr lang="pl-PL" dirty="0" smtClean="0"/>
                <a:t> </a:t>
              </a:r>
              <a:r>
                <a:rPr lang="pl-PL" dirty="0" err="1" smtClean="0"/>
                <a:t>states</a:t>
              </a:r>
              <a:r>
                <a:rPr lang="pl-PL" dirty="0" smtClean="0"/>
                <a:t> </a:t>
              </a:r>
              <a:r>
                <a:rPr lang="pl-PL" dirty="0" err="1" smtClean="0"/>
                <a:t>are</a:t>
              </a:r>
              <a:r>
                <a:rPr lang="pl-PL" dirty="0" smtClean="0"/>
                <a:t> </a:t>
              </a:r>
              <a:r>
                <a:rPr lang="pl-PL" dirty="0" err="1" smtClean="0"/>
                <a:t>optimal</a:t>
              </a:r>
              <a:r>
                <a:rPr lang="pl-PL" dirty="0" smtClean="0"/>
                <a:t>)</a:t>
              </a:r>
              <a:endParaRPr lang="en-US" dirty="0"/>
            </a:p>
          </p:txBody>
        </p:sp>
        <p:sp>
          <p:nvSpPr>
            <p:cNvPr id="50" name="Prostokąt 49"/>
            <p:cNvSpPr/>
            <p:nvPr/>
          </p:nvSpPr>
          <p:spPr>
            <a:xfrm>
              <a:off x="251520" y="6237312"/>
              <a:ext cx="88924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dirty="0" smtClean="0"/>
                <a:t>S. </a:t>
              </a:r>
              <a:r>
                <a:rPr lang="pl-PL" sz="1600" dirty="0" err="1" smtClean="0"/>
                <a:t>Huelga</a:t>
              </a:r>
              <a:r>
                <a:rPr lang="pl-PL" sz="1600" dirty="0" smtClean="0"/>
                <a:t>,</a:t>
              </a:r>
              <a:r>
                <a:rPr lang="da-DK" sz="1600" dirty="0" smtClean="0"/>
                <a:t> et al. Phys. Rev. </a:t>
              </a:r>
              <a:r>
                <a:rPr lang="pl-PL" sz="1600" dirty="0" err="1" smtClean="0"/>
                <a:t>Lett</a:t>
              </a:r>
              <a:r>
                <a:rPr lang="da-DK" sz="1600" dirty="0" smtClean="0"/>
                <a:t> </a:t>
              </a:r>
              <a:r>
                <a:rPr lang="pl-PL" sz="1600" b="1" dirty="0" smtClean="0"/>
                <a:t>79,</a:t>
              </a:r>
              <a:r>
                <a:rPr lang="da-DK" sz="1600" dirty="0" smtClean="0"/>
                <a:t> </a:t>
              </a:r>
              <a:r>
                <a:rPr lang="pl-PL" sz="1600" dirty="0" smtClean="0"/>
                <a:t>3865</a:t>
              </a:r>
              <a:r>
                <a:rPr lang="da-DK" sz="1600" dirty="0" smtClean="0"/>
                <a:t> (</a:t>
              </a:r>
              <a:r>
                <a:rPr lang="pl-PL" sz="1600" dirty="0" smtClean="0"/>
                <a:t>1997</a:t>
              </a:r>
              <a:r>
                <a:rPr lang="da-DK" sz="1600" dirty="0" smtClean="0"/>
                <a:t>)</a:t>
              </a:r>
              <a:r>
                <a:rPr lang="pl-PL" sz="1600" dirty="0" smtClean="0"/>
                <a:t>, </a:t>
              </a:r>
              <a:r>
                <a:rPr lang="pt-BR" sz="1600" dirty="0" smtClean="0"/>
                <a:t> B. M. Escher, R. L. de Matos Filho, L. Davidovich </a:t>
              </a:r>
              <a:r>
                <a:rPr lang="en-US" sz="1600" i="1" dirty="0" smtClean="0"/>
                <a:t>Nature Phys.</a:t>
              </a:r>
              <a:r>
                <a:rPr lang="pl-PL" sz="1600" i="1" dirty="0" smtClean="0"/>
                <a:t> </a:t>
              </a:r>
              <a:r>
                <a:rPr lang="en-US" sz="1600" dirty="0" smtClean="0"/>
                <a:t>7, 406–411 (2011)</a:t>
              </a:r>
              <a:r>
                <a:rPr lang="pl-PL" sz="1600" dirty="0" smtClean="0"/>
                <a:t>, </a:t>
              </a:r>
              <a:r>
                <a:rPr lang="en-US" sz="1600" dirty="0" smtClean="0"/>
                <a:t>D. </a:t>
              </a:r>
              <a:r>
                <a:rPr lang="en-US" sz="1600" dirty="0" err="1" smtClean="0"/>
                <a:t>Ulam-Orgikh</a:t>
              </a:r>
              <a:r>
                <a:rPr lang="en-US" sz="1600" dirty="0" smtClean="0"/>
                <a:t> and M. Kitagawa, Phys. Rev. A </a:t>
              </a:r>
              <a:r>
                <a:rPr lang="en-US" sz="1600" b="1" dirty="0" smtClean="0"/>
                <a:t>64, 052106</a:t>
              </a:r>
              <a:r>
                <a:rPr lang="pl-PL" sz="1600" b="1" dirty="0" smtClean="0"/>
                <a:t> </a:t>
              </a:r>
              <a:r>
                <a:rPr lang="en-US" sz="1600" dirty="0" smtClean="0"/>
                <a:t>(2001).</a:t>
              </a:r>
              <a:r>
                <a:rPr lang="pl-PL" sz="1600" dirty="0" smtClean="0"/>
                <a:t> </a:t>
              </a:r>
              <a:endParaRPr lang="da-DK" sz="1600" dirty="0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51"/>
          <p:cNvGrpSpPr/>
          <p:nvPr/>
        </p:nvGrpSpPr>
        <p:grpSpPr>
          <a:xfrm>
            <a:off x="179512" y="4365104"/>
            <a:ext cx="5717236" cy="1304925"/>
            <a:chOff x="395536" y="5229200"/>
            <a:chExt cx="5717236" cy="1304925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5536" y="5229200"/>
              <a:ext cx="43053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Obraz 26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283968" y="5805264"/>
              <a:ext cx="1828804" cy="431292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 smtClean="0">
                <a:latin typeface="+mj-lt"/>
                <a:ea typeface="+mj-ea"/>
                <a:cs typeface="+mj-cs"/>
              </a:rPr>
              <a:t>GEO600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interferometer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at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the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fundamental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quantum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bound</a:t>
            </a:r>
            <a:endParaRPr kumimoji="0" lang="en-GB" sz="31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GEO 600 Sit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56792"/>
            <a:ext cx="4125265" cy="2520280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6876256" y="4797152"/>
            <a:ext cx="186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+10dB </a:t>
            </a:r>
            <a:r>
              <a:rPr lang="pl-PL" dirty="0" err="1" smtClean="0"/>
              <a:t>squeezed</a:t>
            </a:r>
            <a:endParaRPr lang="en-US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6876256" y="4437112"/>
            <a:ext cx="14931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dirty="0" err="1" smtClean="0"/>
              <a:t>coherent</a:t>
            </a:r>
            <a:r>
              <a:rPr lang="pl-PL" dirty="0" smtClean="0"/>
              <a:t> </a:t>
            </a:r>
            <a:r>
              <a:rPr lang="pl-PL" dirty="0" err="1" smtClean="0"/>
              <a:t>light</a:t>
            </a:r>
            <a:endParaRPr lang="en-US" dirty="0"/>
          </a:p>
        </p:txBody>
      </p:sp>
      <p:cxnSp>
        <p:nvCxnSpPr>
          <p:cNvPr id="23" name="Łącznik prosty 22"/>
          <p:cNvCxnSpPr/>
          <p:nvPr/>
        </p:nvCxnSpPr>
        <p:spPr>
          <a:xfrm>
            <a:off x="6084168" y="5013176"/>
            <a:ext cx="50405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8" cstate="print"/>
          <a:srcRect l="615" r="1229" b="1853"/>
          <a:stretch>
            <a:fillRect/>
          </a:stretch>
        </p:blipFill>
        <p:spPr bwMode="auto">
          <a:xfrm>
            <a:off x="4283968" y="1412776"/>
            <a:ext cx="4382130" cy="290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Łącznik prosty 13"/>
          <p:cNvCxnSpPr/>
          <p:nvPr/>
        </p:nvCxnSpPr>
        <p:spPr>
          <a:xfrm>
            <a:off x="6084168" y="4653136"/>
            <a:ext cx="504056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6876256" y="5157192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fundamental</a:t>
            </a:r>
            <a:r>
              <a:rPr lang="pl-PL" dirty="0" smtClean="0"/>
              <a:t> </a:t>
            </a:r>
            <a:r>
              <a:rPr lang="pl-PL" dirty="0" err="1" smtClean="0"/>
              <a:t>bound</a:t>
            </a:r>
            <a:endParaRPr lang="en-US" dirty="0"/>
          </a:p>
        </p:txBody>
      </p:sp>
      <p:sp>
        <p:nvSpPr>
          <p:cNvPr id="17" name="Prostokąt 16"/>
          <p:cNvSpPr/>
          <p:nvPr/>
        </p:nvSpPr>
        <p:spPr>
          <a:xfrm>
            <a:off x="683568" y="6488668"/>
            <a:ext cx="8460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RDD, K. Banaszek, R.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Schnabel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Phys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Rev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A,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041802(R) (2013)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Łącznik prosty 29"/>
          <p:cNvCxnSpPr/>
          <p:nvPr/>
        </p:nvCxnSpPr>
        <p:spPr>
          <a:xfrm>
            <a:off x="6084168" y="5373216"/>
            <a:ext cx="504056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059832" y="5589240"/>
            <a:ext cx="940310" cy="228600"/>
          </a:xfrm>
          <a:prstGeom prst="rect">
            <a:avLst/>
          </a:prstGeom>
          <a:noFill/>
          <a:ln/>
          <a:effectLst/>
        </p:spPr>
      </p:pic>
      <p:pic>
        <p:nvPicPr>
          <p:cNvPr id="20" name="Obraz 1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11960" y="5517232"/>
            <a:ext cx="1664443" cy="349645"/>
          </a:xfrm>
          <a:prstGeom prst="rect">
            <a:avLst/>
          </a:prstGeom>
          <a:noFill/>
          <a:ln/>
          <a:effectLst/>
        </p:spPr>
      </p:pic>
      <p:sp>
        <p:nvSpPr>
          <p:cNvPr id="31" name="Prostokąt 30"/>
          <p:cNvSpPr/>
          <p:nvPr/>
        </p:nvSpPr>
        <p:spPr>
          <a:xfrm>
            <a:off x="1475656" y="5661248"/>
            <a:ext cx="6696744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 smtClean="0"/>
              <a:t>The</a:t>
            </a:r>
            <a:r>
              <a:rPr lang="pl-PL" sz="2400" b="1" dirty="0" smtClean="0"/>
              <a:t> most general quantum </a:t>
            </a:r>
            <a:r>
              <a:rPr lang="pl-PL" sz="2400" b="1" dirty="0" err="1" smtClean="0"/>
              <a:t>strategies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could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improve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the</a:t>
            </a:r>
            <a:r>
              <a:rPr lang="pl-PL" sz="2400" b="1" dirty="0" smtClean="0"/>
              <a:t> precision </a:t>
            </a:r>
            <a:r>
              <a:rPr lang="pl-PL" sz="2400" b="1" dirty="0" err="1" smtClean="0"/>
              <a:t>additionally</a:t>
            </a:r>
            <a:r>
              <a:rPr lang="pl-PL" sz="2400" b="1" dirty="0" smtClean="0"/>
              <a:t> by </a:t>
            </a:r>
            <a:r>
              <a:rPr lang="pl-PL" sz="2400" b="1" dirty="0" err="1" smtClean="0"/>
              <a:t>at</a:t>
            </a:r>
            <a:r>
              <a:rPr lang="pl-PL" sz="2400" b="1" dirty="0" smtClean="0"/>
              <a:t> most  8%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16" grpId="0"/>
      <p:bldP spid="17" grpId="0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 err="1" smtClean="0">
                <a:latin typeface="+mj-lt"/>
                <a:ea typeface="+mj-ea"/>
                <a:cs typeface="+mj-cs"/>
              </a:rPr>
              <a:t>Adaptive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schemes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,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error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correction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…???</a:t>
            </a:r>
            <a:endParaRPr kumimoji="0" lang="en-GB" sz="31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0" name="Grupa 19"/>
          <p:cNvGrpSpPr/>
          <p:nvPr/>
        </p:nvGrpSpPr>
        <p:grpSpPr>
          <a:xfrm>
            <a:off x="755589" y="1556792"/>
            <a:ext cx="1886583" cy="1866900"/>
            <a:chOff x="755589" y="1556792"/>
            <a:chExt cx="1886583" cy="1866900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5589" y="1556793"/>
              <a:ext cx="374415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67757" y="1556793"/>
              <a:ext cx="374415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699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l="7199"/>
            <a:stretch>
              <a:fillRect/>
            </a:stretch>
          </p:blipFill>
          <p:spPr bwMode="auto">
            <a:xfrm>
              <a:off x="1259632" y="1556792"/>
              <a:ext cx="928130" cy="1866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Grupa 34"/>
          <p:cNvGrpSpPr/>
          <p:nvPr/>
        </p:nvGrpSpPr>
        <p:grpSpPr>
          <a:xfrm>
            <a:off x="4644008" y="1268760"/>
            <a:ext cx="4030276" cy="2291333"/>
            <a:chOff x="4644008" y="1268760"/>
            <a:chExt cx="4030276" cy="2291333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04048" y="1340768"/>
              <a:ext cx="3219450" cy="2219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99869" y="1268760"/>
              <a:ext cx="374415" cy="2087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44008" y="1340768"/>
              <a:ext cx="374415" cy="2087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Obraz 2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347864" y="1700808"/>
            <a:ext cx="543879" cy="1083109"/>
          </a:xfrm>
          <a:prstGeom prst="rect">
            <a:avLst/>
          </a:prstGeom>
          <a:noFill/>
          <a:ln/>
          <a:effectLst/>
        </p:spPr>
      </p:pic>
      <p:grpSp>
        <p:nvGrpSpPr>
          <p:cNvPr id="33" name="Grupa 32"/>
          <p:cNvGrpSpPr/>
          <p:nvPr/>
        </p:nvGrpSpPr>
        <p:grpSpPr>
          <a:xfrm>
            <a:off x="395536" y="2420888"/>
            <a:ext cx="8460432" cy="2714818"/>
            <a:chOff x="395536" y="2420888"/>
            <a:chExt cx="8460432" cy="2714818"/>
          </a:xfrm>
        </p:grpSpPr>
        <p:grpSp>
          <p:nvGrpSpPr>
            <p:cNvPr id="22" name="Grupa 21"/>
            <p:cNvGrpSpPr/>
            <p:nvPr/>
          </p:nvGrpSpPr>
          <p:grpSpPr>
            <a:xfrm>
              <a:off x="395536" y="3573016"/>
              <a:ext cx="8460432" cy="1562690"/>
              <a:chOff x="395536" y="3573016"/>
              <a:chExt cx="8460432" cy="1562690"/>
            </a:xfrm>
          </p:grpSpPr>
          <p:sp>
            <p:nvSpPr>
              <p:cNvPr id="30" name="Prostokąt 29"/>
              <p:cNvSpPr/>
              <p:nvPr/>
            </p:nvSpPr>
            <p:spPr>
              <a:xfrm>
                <a:off x="467544" y="3573016"/>
                <a:ext cx="8208912" cy="122413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Obraz 23" descr="TP_tmp.emf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11560" y="4077072"/>
                <a:ext cx="5448322" cy="615242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25" name="Obraz 24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588224" y="4077072"/>
                <a:ext cx="2010781" cy="418912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26" name="Prostokąt 25"/>
              <p:cNvSpPr/>
              <p:nvPr/>
            </p:nvSpPr>
            <p:spPr>
              <a:xfrm>
                <a:off x="1043608" y="3645024"/>
                <a:ext cx="710207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2000" b="1" dirty="0" err="1" smtClean="0"/>
                  <a:t>The</a:t>
                </a:r>
                <a:r>
                  <a:rPr lang="pl-PL" sz="2000" b="1" dirty="0" smtClean="0"/>
                  <a:t> same </a:t>
                </a:r>
                <a:r>
                  <a:rPr lang="pl-PL" sz="2000" b="1" dirty="0" err="1" smtClean="0"/>
                  <a:t>bound</a:t>
                </a:r>
                <a:r>
                  <a:rPr lang="pl-PL" sz="2000" b="1" dirty="0" smtClean="0"/>
                  <a:t> </a:t>
                </a:r>
                <a:r>
                  <a:rPr lang="pl-PL" sz="2000" b="1" dirty="0" err="1" smtClean="0"/>
                  <a:t>is</a:t>
                </a:r>
                <a:r>
                  <a:rPr lang="pl-PL" sz="2000" b="1" dirty="0" smtClean="0"/>
                  <a:t> </a:t>
                </a:r>
                <a:r>
                  <a:rPr lang="pl-PL" sz="2000" b="1" dirty="0" err="1" smtClean="0"/>
                  <a:t>valid</a:t>
                </a:r>
                <a:r>
                  <a:rPr lang="pl-PL" sz="2000" b="1" dirty="0" smtClean="0"/>
                  <a:t> for </a:t>
                </a:r>
                <a:r>
                  <a:rPr lang="pl-PL" sz="2000" b="1" dirty="0" err="1" smtClean="0"/>
                  <a:t>the</a:t>
                </a:r>
                <a:r>
                  <a:rPr lang="pl-PL" sz="2000" b="1" dirty="0" smtClean="0"/>
                  <a:t> most general </a:t>
                </a:r>
                <a:r>
                  <a:rPr lang="pl-PL" sz="2000" b="1" dirty="0" err="1" smtClean="0"/>
                  <a:t>adaptive</a:t>
                </a:r>
                <a:r>
                  <a:rPr lang="pl-PL" sz="2000" b="1" dirty="0" smtClean="0"/>
                  <a:t> </a:t>
                </a:r>
                <a:r>
                  <a:rPr lang="pl-PL" sz="2000" b="1" dirty="0" err="1" smtClean="0"/>
                  <a:t>strategies</a:t>
                </a:r>
                <a:r>
                  <a:rPr lang="pl-PL" sz="2000" b="1" dirty="0" smtClean="0"/>
                  <a:t>:</a:t>
                </a:r>
                <a:endParaRPr lang="en-US" sz="2000" b="1" dirty="0"/>
              </a:p>
            </p:txBody>
          </p:sp>
          <p:sp>
            <p:nvSpPr>
              <p:cNvPr id="27" name="Prostokąt 26"/>
              <p:cNvSpPr/>
              <p:nvPr/>
            </p:nvSpPr>
            <p:spPr>
              <a:xfrm>
                <a:off x="395536" y="4797152"/>
                <a:ext cx="846043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pl-PL" sz="1600" dirty="0" smtClean="0">
                    <a:latin typeface="Times New Roman" pitchFamily="18" charset="0"/>
                    <a:ea typeface="Microsoft Himalaya" pitchFamily="2" charset="0"/>
                    <a:cs typeface="Times New Roman" pitchFamily="18" charset="0"/>
                  </a:rPr>
                  <a:t>RDD, L. </a:t>
                </a:r>
                <a:r>
                  <a:rPr lang="pl-PL" sz="1600" dirty="0" err="1" smtClean="0">
                    <a:latin typeface="Times New Roman" pitchFamily="18" charset="0"/>
                    <a:ea typeface="Microsoft Himalaya" pitchFamily="2" charset="0"/>
                    <a:cs typeface="Times New Roman" pitchFamily="18" charset="0"/>
                  </a:rPr>
                  <a:t>Maccone</a:t>
                </a:r>
                <a:r>
                  <a:rPr lang="pl-PL" sz="1600" dirty="0" smtClean="0">
                    <a:latin typeface="Times New Roman" pitchFamily="18" charset="0"/>
                    <a:ea typeface="Microsoft Himalaya" pitchFamily="2" charset="0"/>
                    <a:cs typeface="Times New Roman" pitchFamily="18" charset="0"/>
                  </a:rPr>
                  <a:t>, arxiv:1407.2934 </a:t>
                </a:r>
                <a:r>
                  <a:rPr lang="pl-PL" sz="1600" dirty="0" smtClean="0">
                    <a:latin typeface="Times New Roman" pitchFamily="18" charset="0"/>
                    <a:cs typeface="Times New Roman" pitchFamily="18" charset="0"/>
                  </a:rPr>
                  <a:t>(2014) (to </a:t>
                </a:r>
                <a:r>
                  <a:rPr lang="pl-PL" sz="1600" dirty="0" err="1" smtClean="0">
                    <a:latin typeface="Times New Roman" pitchFamily="18" charset="0"/>
                    <a:cs typeface="Times New Roman" pitchFamily="18" charset="0"/>
                  </a:rPr>
                  <a:t>appear</a:t>
                </a:r>
                <a:r>
                  <a:rPr lang="pl-PL" sz="1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pl-PL" sz="1600" dirty="0" err="1" smtClean="0">
                    <a:latin typeface="Times New Roman" pitchFamily="18" charset="0"/>
                    <a:cs typeface="Times New Roman" pitchFamily="18" charset="0"/>
                  </a:rPr>
                  <a:t>in</a:t>
                </a:r>
                <a:r>
                  <a:rPr lang="pl-PL" sz="1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pl-PL" sz="1600" dirty="0" err="1" smtClean="0">
                    <a:latin typeface="Times New Roman" pitchFamily="18" charset="0"/>
                    <a:cs typeface="Times New Roman" pitchFamily="18" charset="0"/>
                  </a:rPr>
                  <a:t>Phys</a:t>
                </a:r>
                <a:r>
                  <a:rPr lang="pl-PL" sz="1600" dirty="0" smtClean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pl-PL" sz="1600" dirty="0" err="1" smtClean="0">
                    <a:latin typeface="Times New Roman" pitchFamily="18" charset="0"/>
                    <a:cs typeface="Times New Roman" pitchFamily="18" charset="0"/>
                  </a:rPr>
                  <a:t>Rev</a:t>
                </a:r>
                <a:r>
                  <a:rPr lang="pl-PL" sz="1600" dirty="0" smtClean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pl-PL" sz="1600" dirty="0" err="1" smtClean="0">
                    <a:latin typeface="Times New Roman" pitchFamily="18" charset="0"/>
                    <a:cs typeface="Times New Roman" pitchFamily="18" charset="0"/>
                  </a:rPr>
                  <a:t>Lett</a:t>
                </a:r>
                <a:r>
                  <a:rPr lang="pl-PL" sz="1600" dirty="0" smtClean="0">
                    <a:latin typeface="Times New Roman" pitchFamily="18" charset="0"/>
                    <a:cs typeface="Times New Roman" pitchFamily="18" charset="0"/>
                  </a:rPr>
                  <a:t>.)</a:t>
                </a:r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8" name="Grupa 27"/>
            <p:cNvGrpSpPr/>
            <p:nvPr/>
          </p:nvGrpSpPr>
          <p:grpSpPr>
            <a:xfrm>
              <a:off x="2915816" y="2420888"/>
              <a:ext cx="1614545" cy="801380"/>
              <a:chOff x="2915816" y="2420888"/>
              <a:chExt cx="1614545" cy="801380"/>
            </a:xfrm>
          </p:grpSpPr>
          <p:pic>
            <p:nvPicPr>
              <p:cNvPr id="29" name="Obraz 28" descr="TP_tmp.emf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3419872" y="2420888"/>
                <a:ext cx="545432" cy="233091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31" name="pole tekstowe 30"/>
              <p:cNvSpPr txBox="1"/>
              <p:nvPr/>
            </p:nvSpPr>
            <p:spPr>
              <a:xfrm>
                <a:off x="2915816" y="2852936"/>
                <a:ext cx="1614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err="1" smtClean="0"/>
                  <a:t>loss</a:t>
                </a:r>
                <a:r>
                  <a:rPr lang="pl-PL" dirty="0" smtClean="0"/>
                  <a:t>, </a:t>
                </a:r>
                <a:r>
                  <a:rPr lang="pl-PL" dirty="0" err="1" smtClean="0"/>
                  <a:t>dephasing</a:t>
                </a:r>
                <a:endParaRPr lang="en-US" dirty="0"/>
              </a:p>
            </p:txBody>
          </p:sp>
        </p:grpSp>
      </p:grpSp>
      <p:grpSp>
        <p:nvGrpSpPr>
          <p:cNvPr id="36" name="Grupa 35"/>
          <p:cNvGrpSpPr/>
          <p:nvPr/>
        </p:nvGrpSpPr>
        <p:grpSpPr>
          <a:xfrm>
            <a:off x="420487" y="5302785"/>
            <a:ext cx="8723513" cy="1555215"/>
            <a:chOff x="420487" y="5302785"/>
            <a:chExt cx="8723513" cy="1555215"/>
          </a:xfrm>
        </p:grpSpPr>
        <p:sp>
          <p:nvSpPr>
            <p:cNvPr id="32" name="Prostokąt 31"/>
            <p:cNvSpPr/>
            <p:nvPr/>
          </p:nvSpPr>
          <p:spPr>
            <a:xfrm>
              <a:off x="420487" y="5302785"/>
              <a:ext cx="84969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dirty="0" err="1" smtClean="0"/>
                <a:t>Better</a:t>
              </a:r>
              <a:r>
                <a:rPr lang="pl-PL" dirty="0" smtClean="0"/>
                <a:t> </a:t>
              </a:r>
              <a:r>
                <a:rPr lang="pl-PL" dirty="0" err="1" smtClean="0"/>
                <a:t>than</a:t>
              </a:r>
              <a:r>
                <a:rPr lang="pl-PL" dirty="0" smtClean="0"/>
                <a:t> </a:t>
              </a:r>
              <a:r>
                <a:rPr lang="pl-PL" dirty="0" err="1" smtClean="0"/>
                <a:t>shot-noise</a:t>
              </a:r>
              <a:r>
                <a:rPr lang="pl-PL" dirty="0" smtClean="0"/>
                <a:t> </a:t>
              </a:r>
              <a:r>
                <a:rPr lang="pl-PL" dirty="0" err="1" smtClean="0"/>
                <a:t>scaling</a:t>
              </a:r>
              <a:r>
                <a:rPr lang="pl-PL" dirty="0" smtClean="0"/>
                <a:t>?  </a:t>
              </a:r>
              <a:r>
                <a:rPr lang="pl-PL" dirty="0" err="1" smtClean="0"/>
                <a:t>Effective</a:t>
              </a:r>
              <a:r>
                <a:rPr lang="pl-PL" dirty="0" smtClean="0"/>
                <a:t> </a:t>
              </a:r>
              <a:r>
                <a:rPr lang="pl-PL" dirty="0" err="1" smtClean="0"/>
                <a:t>turning</a:t>
              </a:r>
              <a:r>
                <a:rPr lang="pl-PL" dirty="0" smtClean="0"/>
                <a:t> </a:t>
              </a:r>
              <a:r>
                <a:rPr lang="pl-PL" dirty="0" err="1" smtClean="0"/>
                <a:t>off</a:t>
              </a:r>
              <a:r>
                <a:rPr lang="pl-PL" dirty="0" smtClean="0"/>
                <a:t> of </a:t>
              </a:r>
              <a:r>
                <a:rPr lang="pl-PL" dirty="0" err="1" smtClean="0"/>
                <a:t>decoherence</a:t>
              </a:r>
              <a:r>
                <a:rPr lang="pl-PL" dirty="0" smtClean="0"/>
                <a:t> </a:t>
              </a:r>
              <a:r>
                <a:rPr lang="pl-PL" dirty="0" err="1" smtClean="0"/>
                <a:t>at</a:t>
              </a:r>
              <a:r>
                <a:rPr lang="pl-PL" dirty="0" smtClean="0"/>
                <a:t> </a:t>
              </a:r>
              <a:r>
                <a:rPr lang="pl-PL" dirty="0" err="1" smtClean="0"/>
                <a:t>short</a:t>
              </a:r>
              <a:r>
                <a:rPr lang="pl-PL" dirty="0" smtClean="0"/>
                <a:t> </a:t>
              </a:r>
              <a:r>
                <a:rPr lang="pl-PL" dirty="0" err="1" smtClean="0"/>
                <a:t>nterrgoation</a:t>
              </a:r>
              <a:r>
                <a:rPr lang="pl-PL" dirty="0" smtClean="0"/>
                <a:t> </a:t>
              </a:r>
              <a:r>
                <a:rPr lang="pl-PL" dirty="0" err="1" smtClean="0"/>
                <a:t>times</a:t>
              </a:r>
              <a:r>
                <a:rPr lang="pl-PL" dirty="0" smtClean="0"/>
                <a:t> (</a:t>
              </a:r>
              <a:r>
                <a:rPr lang="pl-PL" dirty="0" err="1" smtClean="0"/>
                <a:t>e.g</a:t>
              </a:r>
              <a:r>
                <a:rPr lang="pl-PL" dirty="0" smtClean="0"/>
                <a:t>. </a:t>
              </a:r>
              <a:r>
                <a:rPr lang="pl-PL" dirty="0" err="1" smtClean="0"/>
                <a:t>perpendicular</a:t>
              </a:r>
              <a:r>
                <a:rPr lang="pl-PL" dirty="0" smtClean="0"/>
                <a:t> </a:t>
              </a:r>
              <a:r>
                <a:rPr lang="pl-PL" dirty="0" err="1" smtClean="0"/>
                <a:t>or</a:t>
              </a:r>
              <a:r>
                <a:rPr lang="pl-PL" dirty="0" smtClean="0"/>
                <a:t> </a:t>
              </a:r>
              <a:r>
                <a:rPr lang="pl-PL" dirty="0" err="1" smtClean="0"/>
                <a:t>non-Markovian</a:t>
              </a:r>
              <a:r>
                <a:rPr lang="pl-PL" dirty="0" smtClean="0"/>
                <a:t>  </a:t>
              </a:r>
              <a:r>
                <a:rPr lang="pl-PL" dirty="0" err="1" smtClean="0"/>
                <a:t>dephasing</a:t>
              </a:r>
              <a:r>
                <a:rPr lang="pl-PL" dirty="0" smtClean="0"/>
                <a:t>)</a:t>
              </a:r>
              <a:endParaRPr lang="en-US" dirty="0"/>
            </a:p>
          </p:txBody>
        </p:sp>
        <p:sp>
          <p:nvSpPr>
            <p:cNvPr id="34" name="Prostokąt 33"/>
            <p:cNvSpPr/>
            <p:nvPr/>
          </p:nvSpPr>
          <p:spPr>
            <a:xfrm>
              <a:off x="683568" y="6027003"/>
              <a:ext cx="84604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l-PL" sz="1600" dirty="0" smtClean="0">
                  <a:latin typeface="Times" pitchFamily="18" charset="0"/>
                </a:rPr>
                <a:t>A. Chin et al </a:t>
              </a:r>
              <a:r>
                <a:rPr lang="pl-PL" sz="1600" dirty="0" err="1" smtClean="0">
                  <a:latin typeface="Times" pitchFamily="18" charset="0"/>
                </a:rPr>
                <a:t>Phys</a:t>
              </a:r>
              <a:r>
                <a:rPr lang="pl-PL" sz="1600" dirty="0" smtClean="0">
                  <a:latin typeface="Times" pitchFamily="18" charset="0"/>
                </a:rPr>
                <a:t>. </a:t>
              </a:r>
              <a:r>
                <a:rPr lang="pl-PL" sz="1600" dirty="0" err="1" smtClean="0">
                  <a:latin typeface="Times" pitchFamily="18" charset="0"/>
                </a:rPr>
                <a:t>Rev</a:t>
              </a:r>
              <a:r>
                <a:rPr lang="pl-PL" sz="1600" dirty="0" smtClean="0">
                  <a:latin typeface="Times" pitchFamily="18" charset="0"/>
                </a:rPr>
                <a:t>. </a:t>
              </a:r>
              <a:r>
                <a:rPr lang="pl-PL" sz="1600" dirty="0" err="1" smtClean="0">
                  <a:latin typeface="Times" pitchFamily="18" charset="0"/>
                </a:rPr>
                <a:t>Lett</a:t>
              </a:r>
              <a:r>
                <a:rPr lang="pl-PL" sz="1600" dirty="0" smtClean="0">
                  <a:latin typeface="Times" pitchFamily="18" charset="0"/>
                </a:rPr>
                <a:t>. 109, 233601 (2012) </a:t>
              </a:r>
              <a:r>
                <a:rPr lang="pl-PL" sz="1600" dirty="0" smtClean="0">
                  <a:latin typeface="Times" pitchFamily="18" charset="0"/>
                  <a:cs typeface="Times New Roman" pitchFamily="18" charset="0"/>
                </a:rPr>
                <a:t> </a:t>
              </a:r>
            </a:p>
            <a:p>
              <a:pPr algn="r"/>
              <a:r>
                <a:rPr lang="pl-PL" sz="1600" dirty="0" smtClean="0">
                  <a:latin typeface="Times" pitchFamily="18" charset="0"/>
                  <a:cs typeface="Times New Roman" pitchFamily="18" charset="0"/>
                </a:rPr>
                <a:t>R. </a:t>
              </a:r>
              <a:r>
                <a:rPr lang="pl-PL" sz="1600" dirty="0" err="1" smtClean="0">
                  <a:latin typeface="Times" pitchFamily="18" charset="0"/>
                  <a:cs typeface="Times New Roman" pitchFamily="18" charset="0"/>
                </a:rPr>
                <a:t>Chaves</a:t>
              </a:r>
              <a:r>
                <a:rPr lang="pl-PL" sz="1600" dirty="0" smtClean="0">
                  <a:latin typeface="Times" pitchFamily="18" charset="0"/>
                  <a:cs typeface="Times New Roman" pitchFamily="18" charset="0"/>
                </a:rPr>
                <a:t> et </a:t>
              </a:r>
              <a:r>
                <a:rPr lang="pl-PL" sz="1600" dirty="0" err="1" smtClean="0">
                  <a:latin typeface="Times" pitchFamily="18" charset="0"/>
                  <a:cs typeface="Times New Roman" pitchFamily="18" charset="0"/>
                </a:rPr>
                <a:t>al.Phys</a:t>
              </a:r>
              <a:r>
                <a:rPr lang="pl-PL" sz="1600" dirty="0" smtClean="0">
                  <a:latin typeface="Times" pitchFamily="18" charset="0"/>
                  <a:cs typeface="Times New Roman" pitchFamily="18" charset="0"/>
                </a:rPr>
                <a:t>. </a:t>
              </a:r>
              <a:r>
                <a:rPr lang="pl-PL" sz="1600" dirty="0" err="1" smtClean="0">
                  <a:latin typeface="Times" pitchFamily="18" charset="0"/>
                  <a:cs typeface="Times New Roman" pitchFamily="18" charset="0"/>
                </a:rPr>
                <a:t>Rev</a:t>
              </a:r>
              <a:r>
                <a:rPr lang="pl-PL" sz="1600" dirty="0" smtClean="0">
                  <a:latin typeface="Times" pitchFamily="18" charset="0"/>
                  <a:cs typeface="Times New Roman" pitchFamily="18" charset="0"/>
                </a:rPr>
                <a:t>. </a:t>
              </a:r>
              <a:r>
                <a:rPr lang="pl-PL" sz="1600" dirty="0" err="1" smtClean="0">
                  <a:latin typeface="Times" pitchFamily="18" charset="0"/>
                  <a:cs typeface="Times New Roman" pitchFamily="18" charset="0"/>
                </a:rPr>
                <a:t>Lett</a:t>
              </a:r>
              <a:r>
                <a:rPr lang="pl-PL" sz="1600" dirty="0" smtClean="0">
                  <a:latin typeface="Times" pitchFamily="18" charset="0"/>
                  <a:cs typeface="Times New Roman" pitchFamily="18" charset="0"/>
                </a:rPr>
                <a:t>. 111, 120401 (2013)</a:t>
              </a:r>
            </a:p>
            <a:p>
              <a:pPr algn="r"/>
              <a:r>
                <a:rPr lang="pl-PL" sz="1600" dirty="0" smtClean="0">
                  <a:latin typeface="Times" pitchFamily="18" charset="0"/>
                  <a:cs typeface="Times New Roman" pitchFamily="18" charset="0"/>
                </a:rPr>
                <a:t>E. </a:t>
              </a:r>
              <a:r>
                <a:rPr lang="pl-PL" sz="1600" dirty="0" err="1" smtClean="0">
                  <a:latin typeface="Times" pitchFamily="18" charset="0"/>
                  <a:cs typeface="Times New Roman" pitchFamily="18" charset="0"/>
                </a:rPr>
                <a:t>Kessler</a:t>
              </a:r>
              <a:r>
                <a:rPr lang="pl-PL" sz="1600" dirty="0" smtClean="0">
                  <a:latin typeface="Times" pitchFamily="18" charset="0"/>
                  <a:cs typeface="Times New Roman" pitchFamily="18" charset="0"/>
                </a:rPr>
                <a:t> </a:t>
              </a:r>
              <a:r>
                <a:rPr lang="pl-PL" sz="1600" dirty="0" err="1" smtClean="0">
                  <a:latin typeface="Times" pitchFamily="18" charset="0"/>
                  <a:cs typeface="Times New Roman" pitchFamily="18" charset="0"/>
                </a:rPr>
                <a:t>et.al</a:t>
              </a:r>
              <a:r>
                <a:rPr lang="pl-PL" sz="1600" dirty="0" smtClean="0">
                  <a:latin typeface="Times" pitchFamily="18" charset="0"/>
                  <a:cs typeface="Times New Roman" pitchFamily="18" charset="0"/>
                </a:rPr>
                <a:t> </a:t>
              </a:r>
              <a:r>
                <a:rPr lang="pl-PL" sz="1600" dirty="0" err="1" smtClean="0">
                  <a:latin typeface="Times" pitchFamily="18" charset="0"/>
                </a:rPr>
                <a:t>Phys</a:t>
              </a:r>
              <a:r>
                <a:rPr lang="pl-PL" sz="1600" dirty="0" smtClean="0">
                  <a:latin typeface="Times" pitchFamily="18" charset="0"/>
                </a:rPr>
                <a:t>. </a:t>
              </a:r>
              <a:r>
                <a:rPr lang="pl-PL" sz="1600" dirty="0" err="1" smtClean="0">
                  <a:latin typeface="Times" pitchFamily="18" charset="0"/>
                </a:rPr>
                <a:t>Rev</a:t>
              </a:r>
              <a:r>
                <a:rPr lang="pl-PL" sz="1600" dirty="0" smtClean="0">
                  <a:latin typeface="Times" pitchFamily="18" charset="0"/>
                </a:rPr>
                <a:t>. </a:t>
              </a:r>
              <a:r>
                <a:rPr lang="pl-PL" sz="1600" dirty="0" err="1" smtClean="0">
                  <a:latin typeface="Times" pitchFamily="18" charset="0"/>
                </a:rPr>
                <a:t>Lett</a:t>
              </a:r>
              <a:r>
                <a:rPr lang="pl-PL" sz="1600" dirty="0" smtClean="0">
                  <a:latin typeface="Times" pitchFamily="18" charset="0"/>
                </a:rPr>
                <a:t>. 112, 150802 (2014</a:t>
              </a:r>
              <a:r>
                <a:rPr lang="pl-PL" sz="1600" dirty="0" smtClean="0">
                  <a:latin typeface="Times" pitchFamily="18" charset="0"/>
                  <a:cs typeface="Times New Roman" pitchFamily="18" charset="0"/>
                </a:rPr>
                <a:t>)</a:t>
              </a:r>
              <a:endParaRPr lang="en-US" sz="1600" dirty="0">
                <a:latin typeface="Times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496944" cy="1143000"/>
          </a:xfrm>
        </p:spPr>
        <p:txBody>
          <a:bodyPr>
            <a:noAutofit/>
          </a:bodyPr>
          <a:lstStyle/>
          <a:p>
            <a:r>
              <a:rPr lang="pl-PL" b="1" dirty="0" err="1" smtClean="0"/>
              <a:t>Classical</a:t>
            </a:r>
            <a:r>
              <a:rPr lang="pl-PL" b="1" dirty="0" smtClean="0"/>
              <a:t>/Quantum </a:t>
            </a:r>
            <a:r>
              <a:rPr lang="pl-PL" b="1" dirty="0" err="1" smtClean="0"/>
              <a:t>simulation</a:t>
            </a:r>
            <a:r>
              <a:rPr lang="pl-PL" b="1" dirty="0" smtClean="0"/>
              <a:t> </a:t>
            </a:r>
            <a:r>
              <a:rPr lang="pl-PL" b="1" dirty="0" err="1" smtClean="0"/>
              <a:t>bound</a:t>
            </a:r>
            <a:r>
              <a:rPr lang="pl-PL" b="1" dirty="0" smtClean="0"/>
              <a:t> for </a:t>
            </a:r>
            <a:r>
              <a:rPr lang="pl-PL" b="1" dirty="0" err="1" smtClean="0"/>
              <a:t>the</a:t>
            </a:r>
            <a:r>
              <a:rPr lang="pl-PL" b="1" dirty="0" smtClean="0"/>
              <a:t> </a:t>
            </a:r>
            <a:r>
              <a:rPr lang="pl-PL" b="1" dirty="0" err="1" smtClean="0"/>
              <a:t>adaptive</a:t>
            </a:r>
            <a:r>
              <a:rPr lang="pl-PL" b="1" dirty="0" smtClean="0"/>
              <a:t> </a:t>
            </a:r>
            <a:r>
              <a:rPr lang="pl-PL" b="1" dirty="0" err="1" smtClean="0"/>
              <a:t>schemes</a:t>
            </a:r>
            <a:endParaRPr lang="en-US" b="1" dirty="0"/>
          </a:p>
        </p:txBody>
      </p:sp>
      <p:sp>
        <p:nvSpPr>
          <p:cNvPr id="5" name="Prostokąt 4"/>
          <p:cNvSpPr/>
          <p:nvPr/>
        </p:nvSpPr>
        <p:spPr>
          <a:xfrm>
            <a:off x="683568" y="6488668"/>
            <a:ext cx="8460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RDD, L.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Maccone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arxiv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: 1407.2934 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(2014) (to </a:t>
            </a:r>
            <a:r>
              <a:rPr lang="pl-PL" sz="1600" dirty="0" err="1" smtClean="0">
                <a:latin typeface="Times New Roman" pitchFamily="18" charset="0"/>
                <a:cs typeface="Times New Roman" pitchFamily="18" charset="0"/>
              </a:rPr>
              <a:t>appear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 err="1" smtClean="0">
                <a:latin typeface="Times New Roman" pitchFamily="18" charset="0"/>
                <a:cs typeface="Times New Roman" pitchFamily="18" charset="0"/>
              </a:rPr>
              <a:t>Phys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l-PL" sz="1600" dirty="0" err="1" smtClean="0">
                <a:latin typeface="Times New Roman" pitchFamily="18" charset="0"/>
                <a:cs typeface="Times New Roman" pitchFamily="18" charset="0"/>
              </a:rPr>
              <a:t>Rev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l-PL" sz="1600" dirty="0" err="1" smtClean="0">
                <a:latin typeface="Times New Roman" pitchFamily="18" charset="0"/>
                <a:cs typeface="Times New Roman" pitchFamily="18" charset="0"/>
              </a:rPr>
              <a:t>Lett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8800"/>
            <a:ext cx="769661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1115616" y="2492896"/>
            <a:ext cx="648072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rostokąt 7"/>
          <p:cNvSpPr/>
          <p:nvPr/>
        </p:nvSpPr>
        <p:spPr>
          <a:xfrm>
            <a:off x="6372200" y="2564904"/>
            <a:ext cx="576064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267744" y="5013176"/>
            <a:ext cx="4580208" cy="428961"/>
          </a:xfrm>
          <a:prstGeom prst="rect">
            <a:avLst/>
          </a:prstGeom>
          <a:noFill/>
          <a:ln/>
          <a:effectLst/>
        </p:spPr>
      </p:pic>
      <p:sp>
        <p:nvSpPr>
          <p:cNvPr id="10" name="pole tekstowe 9"/>
          <p:cNvSpPr txBox="1"/>
          <p:nvPr/>
        </p:nvSpPr>
        <p:spPr>
          <a:xfrm>
            <a:off x="395536" y="5877272"/>
            <a:ext cx="8409674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Open</a:t>
            </a:r>
            <a:r>
              <a:rPr lang="pl-PL" b="1" dirty="0" smtClean="0"/>
              <a:t> problem: </a:t>
            </a:r>
            <a:r>
              <a:rPr lang="pl-PL" dirty="0" err="1" smtClean="0"/>
              <a:t>characterize</a:t>
            </a:r>
            <a:r>
              <a:rPr lang="pl-PL" dirty="0" smtClean="0"/>
              <a:t> </a:t>
            </a:r>
            <a:r>
              <a:rPr lang="pl-PL" dirty="0" err="1" smtClean="0"/>
              <a:t>cases</a:t>
            </a:r>
            <a:r>
              <a:rPr lang="pl-PL" dirty="0" smtClean="0"/>
              <a:t> </a:t>
            </a:r>
            <a:r>
              <a:rPr lang="pl-PL" dirty="0" err="1" smtClean="0"/>
              <a:t>when</a:t>
            </a:r>
            <a:r>
              <a:rPr lang="pl-PL" dirty="0" smtClean="0"/>
              <a:t> </a:t>
            </a:r>
            <a:r>
              <a:rPr lang="pl-PL" dirty="0" err="1" smtClean="0"/>
              <a:t>adaptive</a:t>
            </a:r>
            <a:r>
              <a:rPr lang="pl-PL" dirty="0" smtClean="0"/>
              <a:t> </a:t>
            </a:r>
            <a:r>
              <a:rPr lang="pl-PL" dirty="0" err="1" smtClean="0"/>
              <a:t>schemes</a:t>
            </a:r>
            <a:r>
              <a:rPr lang="pl-PL" dirty="0" smtClean="0"/>
              <a:t> </a:t>
            </a:r>
            <a:r>
              <a:rPr lang="pl-PL" dirty="0" err="1" smtClean="0"/>
              <a:t>offer</a:t>
            </a:r>
            <a:r>
              <a:rPr lang="pl-PL" dirty="0" smtClean="0"/>
              <a:t> </a:t>
            </a:r>
            <a:r>
              <a:rPr lang="pl-PL" dirty="0" err="1" smtClean="0"/>
              <a:t>metrological</a:t>
            </a:r>
            <a:r>
              <a:rPr lang="pl-PL" dirty="0" smtClean="0"/>
              <a:t> </a:t>
            </a:r>
            <a:r>
              <a:rPr lang="pl-PL" dirty="0" err="1" smtClean="0"/>
              <a:t>advantage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pl-PL" sz="4000" b="1" dirty="0" smtClean="0"/>
              <a:t>Beyond Quantum </a:t>
            </a:r>
            <a:r>
              <a:rPr lang="pl-PL" sz="4000" b="1" dirty="0" err="1" smtClean="0"/>
              <a:t>Cramer-Rao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bound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2800" b="1" dirty="0" err="1" smtClean="0"/>
              <a:t>the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Bayesian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approach</a:t>
            </a:r>
            <a:endParaRPr lang="en-US" sz="28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51520" y="1484784"/>
            <a:ext cx="8712968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000" dirty="0" smtClean="0"/>
              <a:t> </a:t>
            </a:r>
            <a:r>
              <a:rPr lang="pl-PL" sz="2000" dirty="0" err="1" smtClean="0"/>
              <a:t>Cramer-Rao</a:t>
            </a:r>
            <a:r>
              <a:rPr lang="pl-PL" sz="2000" dirty="0" smtClean="0"/>
              <a:t> </a:t>
            </a:r>
            <a:r>
              <a:rPr lang="pl-PL" sz="2000" dirty="0" err="1" smtClean="0"/>
              <a:t>bound</a:t>
            </a:r>
            <a:r>
              <a:rPr lang="pl-PL" sz="2000" dirty="0" smtClean="0"/>
              <a:t> </a:t>
            </a:r>
            <a:r>
              <a:rPr lang="pl-PL" sz="2000" dirty="0" err="1" smtClean="0"/>
              <a:t>approach</a:t>
            </a:r>
            <a:r>
              <a:rPr lang="pl-PL" sz="2000" dirty="0" smtClean="0"/>
              <a:t> </a:t>
            </a:r>
            <a:r>
              <a:rPr lang="pl-PL" sz="2000" dirty="0" err="1" smtClean="0"/>
              <a:t>well</a:t>
            </a:r>
            <a:r>
              <a:rPr lang="pl-PL" sz="2000" dirty="0" smtClean="0"/>
              <a:t> </a:t>
            </a:r>
            <a:r>
              <a:rPr lang="pl-PL" sz="2000" dirty="0" err="1" smtClean="0"/>
              <a:t>justified</a:t>
            </a:r>
            <a:r>
              <a:rPr lang="pl-PL" sz="2000" dirty="0" smtClean="0"/>
              <a:t> for „</a:t>
            </a:r>
            <a:r>
              <a:rPr lang="pl-PL" sz="2000" dirty="0" err="1" smtClean="0"/>
              <a:t>local</a:t>
            </a:r>
            <a:r>
              <a:rPr lang="pl-PL" sz="2000" dirty="0" smtClean="0"/>
              <a:t> </a:t>
            </a:r>
            <a:r>
              <a:rPr lang="pl-PL" sz="2000" dirty="0" err="1" smtClean="0"/>
              <a:t>sensing</a:t>
            </a:r>
            <a:r>
              <a:rPr lang="pl-PL" sz="2000" dirty="0" smtClean="0"/>
              <a:t>” (</a:t>
            </a:r>
            <a:r>
              <a:rPr lang="pl-PL" sz="2000" dirty="0" err="1" smtClean="0"/>
              <a:t>narrow</a:t>
            </a:r>
            <a:r>
              <a:rPr lang="pl-PL" sz="2000" dirty="0" smtClean="0"/>
              <a:t> </a:t>
            </a:r>
            <a:r>
              <a:rPr lang="pl-PL" sz="2000" dirty="0" err="1" smtClean="0"/>
              <a:t>priors</a:t>
            </a:r>
            <a:r>
              <a:rPr lang="pl-PL" sz="20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 smtClean="0"/>
              <a:t> No </a:t>
            </a:r>
            <a:r>
              <a:rPr lang="pl-PL" sz="2000" dirty="0" err="1" smtClean="0"/>
              <a:t>gurantee</a:t>
            </a:r>
            <a:r>
              <a:rPr lang="pl-PL" sz="2000" dirty="0" smtClean="0"/>
              <a:t> of </a:t>
            </a:r>
            <a:r>
              <a:rPr lang="pl-PL" sz="2000" dirty="0" err="1" smtClean="0"/>
              <a:t>saturability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a </a:t>
            </a:r>
            <a:r>
              <a:rPr lang="pl-PL" sz="2000" dirty="0" err="1" smtClean="0"/>
              <a:t>single-shot</a:t>
            </a:r>
            <a:r>
              <a:rPr lang="pl-PL" sz="2000" dirty="0" smtClean="0"/>
              <a:t> </a:t>
            </a:r>
            <a:r>
              <a:rPr lang="pl-PL" sz="2000" dirty="0" err="1" smtClean="0"/>
              <a:t>scenario</a:t>
            </a:r>
            <a:endParaRPr lang="pl-PL" sz="2000" dirty="0" smtClean="0"/>
          </a:p>
          <a:p>
            <a:pPr>
              <a:buFont typeface="Arial" pitchFamily="34" charset="0"/>
              <a:buChar char="•"/>
            </a:pPr>
            <a:r>
              <a:rPr lang="pl-PL" sz="2000" dirty="0" smtClean="0"/>
              <a:t> May </a:t>
            </a:r>
            <a:r>
              <a:rPr lang="pl-PL" sz="2000" dirty="0" err="1" smtClean="0"/>
              <a:t>lead</a:t>
            </a:r>
            <a:r>
              <a:rPr lang="pl-PL" sz="2000" dirty="0" smtClean="0"/>
              <a:t> to </a:t>
            </a:r>
            <a:r>
              <a:rPr lang="pl-PL" sz="2000" dirty="0" err="1" smtClean="0"/>
              <a:t>overoptimistic</a:t>
            </a:r>
            <a:r>
              <a:rPr lang="pl-PL" sz="2000" dirty="0" smtClean="0"/>
              <a:t> </a:t>
            </a:r>
            <a:r>
              <a:rPr lang="pl-PL" sz="2000" dirty="0" err="1" smtClean="0"/>
              <a:t>claims</a:t>
            </a:r>
            <a:r>
              <a:rPr lang="pl-PL" sz="2000" dirty="0" smtClean="0"/>
              <a:t> of </a:t>
            </a:r>
            <a:r>
              <a:rPr lang="pl-PL" sz="2000" dirty="0" err="1" smtClean="0"/>
              <a:t>existence</a:t>
            </a:r>
            <a:r>
              <a:rPr lang="pl-PL" sz="2000" dirty="0" smtClean="0"/>
              <a:t> of </a:t>
            </a:r>
            <a:r>
              <a:rPr lang="pl-PL" sz="2000" dirty="0" err="1" smtClean="0"/>
              <a:t>sub-Heisenberg</a:t>
            </a:r>
            <a:r>
              <a:rPr lang="pl-PL" sz="2000" dirty="0" smtClean="0"/>
              <a:t> precision </a:t>
            </a:r>
            <a:r>
              <a:rPr lang="pl-PL" sz="2000" dirty="0" err="1" smtClean="0"/>
              <a:t>protocols</a:t>
            </a:r>
            <a:r>
              <a:rPr lang="pl-PL" sz="2000" dirty="0" smtClean="0"/>
              <a:t> </a:t>
            </a:r>
            <a:r>
              <a:rPr lang="pl-PL" sz="2000" dirty="0" err="1" smtClean="0"/>
              <a:t>implementaiton</a:t>
            </a:r>
            <a:r>
              <a:rPr lang="pl-PL" sz="2000" dirty="0" smtClean="0"/>
              <a:t> of </a:t>
            </a:r>
            <a:r>
              <a:rPr lang="pl-PL" sz="2000" dirty="0" err="1" smtClean="0"/>
              <a:t>which</a:t>
            </a:r>
            <a:r>
              <a:rPr lang="pl-PL" sz="2000" dirty="0" smtClean="0"/>
              <a:t> </a:t>
            </a:r>
            <a:r>
              <a:rPr lang="pl-PL" sz="2000" dirty="0" err="1" smtClean="0"/>
              <a:t>require</a:t>
            </a:r>
            <a:r>
              <a:rPr lang="pl-PL" sz="2000" dirty="0" smtClean="0"/>
              <a:t> </a:t>
            </a:r>
            <a:r>
              <a:rPr lang="pl-PL" sz="2000" dirty="0" err="1" smtClean="0"/>
              <a:t>impractical</a:t>
            </a:r>
            <a:r>
              <a:rPr lang="pl-PL" sz="2000" dirty="0" smtClean="0"/>
              <a:t> </a:t>
            </a:r>
            <a:r>
              <a:rPr lang="pl-PL" sz="2000" dirty="0" err="1" smtClean="0"/>
              <a:t>prior</a:t>
            </a:r>
            <a:r>
              <a:rPr lang="pl-PL" sz="2000" dirty="0" smtClean="0"/>
              <a:t> </a:t>
            </a:r>
            <a:r>
              <a:rPr lang="pl-PL" sz="2000" dirty="0" err="1" smtClean="0"/>
              <a:t>knowledge</a:t>
            </a:r>
            <a:endParaRPr lang="pl-PL" sz="2000" dirty="0" smtClean="0"/>
          </a:p>
        </p:txBody>
      </p:sp>
      <p:grpSp>
        <p:nvGrpSpPr>
          <p:cNvPr id="3" name="Grupa 20"/>
          <p:cNvGrpSpPr/>
          <p:nvPr/>
        </p:nvGrpSpPr>
        <p:grpSpPr>
          <a:xfrm>
            <a:off x="251520" y="2852936"/>
            <a:ext cx="8006019" cy="1602925"/>
            <a:chOff x="251520" y="2852936"/>
            <a:chExt cx="8006019" cy="1602925"/>
          </a:xfrm>
        </p:grpSpPr>
        <p:sp>
          <p:nvSpPr>
            <p:cNvPr id="6" name="Prostokąt 5"/>
            <p:cNvSpPr/>
            <p:nvPr/>
          </p:nvSpPr>
          <p:spPr>
            <a:xfrm>
              <a:off x="251520" y="2852936"/>
              <a:ext cx="225792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b="1" dirty="0" err="1" smtClean="0"/>
                <a:t>Bayesian</a:t>
              </a:r>
              <a:r>
                <a:rPr lang="pl-PL" sz="2000" b="1" dirty="0" smtClean="0"/>
                <a:t> </a:t>
              </a:r>
              <a:r>
                <a:rPr lang="pl-PL" sz="2000" b="1" dirty="0" err="1" smtClean="0"/>
                <a:t>approach</a:t>
              </a:r>
              <a:r>
                <a:rPr lang="pl-PL" sz="2000" b="1" dirty="0" smtClean="0"/>
                <a:t>:</a:t>
              </a:r>
              <a:endParaRPr lang="en-US" sz="2000" dirty="0"/>
            </a:p>
          </p:txBody>
        </p:sp>
        <p:pic>
          <p:nvPicPr>
            <p:cNvPr id="7" name="Obraz 6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95536" y="3284984"/>
              <a:ext cx="5335992" cy="725883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" name="pole tekstowe 7"/>
            <p:cNvSpPr txBox="1"/>
            <p:nvPr/>
          </p:nvSpPr>
          <p:spPr>
            <a:xfrm>
              <a:off x="395536" y="4005064"/>
              <a:ext cx="1783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 smtClean="0"/>
                <a:t>prior</a:t>
              </a:r>
              <a:r>
                <a:rPr lang="pl-PL" dirty="0" smtClean="0"/>
                <a:t> </a:t>
              </a:r>
              <a:r>
                <a:rPr lang="pl-PL" dirty="0" err="1" smtClean="0"/>
                <a:t>distribution</a:t>
              </a:r>
              <a:endParaRPr lang="en-US" dirty="0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572000" y="3933056"/>
              <a:ext cx="1404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err="1" smtClean="0"/>
                <a:t>cost</a:t>
              </a:r>
              <a:r>
                <a:rPr lang="pl-PL" dirty="0" smtClean="0"/>
                <a:t> </a:t>
              </a:r>
              <a:r>
                <a:rPr lang="pl-PL" dirty="0" err="1" smtClean="0"/>
                <a:t>function</a:t>
              </a:r>
              <a:endParaRPr lang="en-US" dirty="0"/>
            </a:p>
          </p:txBody>
        </p:sp>
        <p:pic>
          <p:nvPicPr>
            <p:cNvPr id="10" name="Obraz 9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563888" y="4149080"/>
              <a:ext cx="782881" cy="306781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1" name="Kształt 10"/>
            <p:cNvCxnSpPr>
              <a:stCxn id="8" idx="3"/>
            </p:cNvCxnSpPr>
            <p:nvPr/>
          </p:nvCxnSpPr>
          <p:spPr>
            <a:xfrm flipV="1">
              <a:off x="2179038" y="3789040"/>
              <a:ext cx="232722" cy="400690"/>
            </a:xfrm>
            <a:prstGeom prst="bentConnector2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Nawias klamrowy otwierający 13"/>
            <p:cNvSpPr/>
            <p:nvPr/>
          </p:nvSpPr>
          <p:spPr>
            <a:xfrm rot="5400000" flipH="1">
              <a:off x="3779912" y="3501008"/>
              <a:ext cx="360040" cy="936104"/>
            </a:xfrm>
            <a:prstGeom prst="leftBrace">
              <a:avLst>
                <a:gd name="adj1" fmla="val 78099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Obraz 33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04248" y="3429000"/>
              <a:ext cx="1453291" cy="531364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37" name="Kształt 36"/>
            <p:cNvCxnSpPr/>
            <p:nvPr/>
          </p:nvCxnSpPr>
          <p:spPr>
            <a:xfrm rot="16200000" flipV="1">
              <a:off x="4968044" y="3753036"/>
              <a:ext cx="288032" cy="7200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a 21"/>
          <p:cNvGrpSpPr/>
          <p:nvPr/>
        </p:nvGrpSpPr>
        <p:grpSpPr>
          <a:xfrm>
            <a:off x="251520" y="4437112"/>
            <a:ext cx="7502589" cy="1102921"/>
            <a:chOff x="251520" y="4437112"/>
            <a:chExt cx="7502589" cy="1102921"/>
          </a:xfrm>
        </p:grpSpPr>
        <p:sp>
          <p:nvSpPr>
            <p:cNvPr id="32" name="Prostokąt 31"/>
            <p:cNvSpPr/>
            <p:nvPr/>
          </p:nvSpPr>
          <p:spPr>
            <a:xfrm>
              <a:off x="251520" y="4437112"/>
              <a:ext cx="33278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b="1" dirty="0" err="1" smtClean="0"/>
                <a:t>Bayesian</a:t>
              </a:r>
              <a:r>
                <a:rPr lang="pl-PL" sz="2000" b="1" dirty="0" smtClean="0"/>
                <a:t> </a:t>
              </a:r>
              <a:r>
                <a:rPr lang="pl-PL" sz="2000" b="1" dirty="0" err="1" smtClean="0"/>
                <a:t>Cramer-Rao</a:t>
              </a:r>
              <a:r>
                <a:rPr lang="pl-PL" sz="2000" b="1" dirty="0" smtClean="0"/>
                <a:t> </a:t>
              </a:r>
              <a:r>
                <a:rPr lang="pl-PL" sz="2000" b="1" dirty="0" err="1" smtClean="0"/>
                <a:t>bound</a:t>
              </a:r>
              <a:r>
                <a:rPr lang="pl-PL" sz="2000" b="1" dirty="0" smtClean="0"/>
                <a:t>:</a:t>
              </a:r>
              <a:endParaRPr lang="en-US" sz="2000" dirty="0"/>
            </a:p>
          </p:txBody>
        </p:sp>
        <p:pic>
          <p:nvPicPr>
            <p:cNvPr id="43" name="Obraz 4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475656" y="4869160"/>
              <a:ext cx="2963577" cy="670873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5" name="Obraz 44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148064" y="4869160"/>
              <a:ext cx="2606045" cy="617222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2" name="Grupa 22"/>
          <p:cNvGrpSpPr/>
          <p:nvPr/>
        </p:nvGrpSpPr>
        <p:grpSpPr>
          <a:xfrm>
            <a:off x="251520" y="5733256"/>
            <a:ext cx="7798985" cy="587126"/>
            <a:chOff x="251520" y="5733256"/>
            <a:chExt cx="7798985" cy="587126"/>
          </a:xfrm>
        </p:grpSpPr>
        <p:sp>
          <p:nvSpPr>
            <p:cNvPr id="47" name="pole tekstowe 46"/>
            <p:cNvSpPr txBox="1"/>
            <p:nvPr/>
          </p:nvSpPr>
          <p:spPr>
            <a:xfrm>
              <a:off x="251520" y="5877272"/>
              <a:ext cx="4793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For </a:t>
              </a:r>
              <a:r>
                <a:rPr lang="pl-PL" dirty="0" err="1" smtClean="0"/>
                <a:t>unitary</a:t>
              </a:r>
              <a:r>
                <a:rPr lang="pl-PL" dirty="0" smtClean="0"/>
                <a:t> </a:t>
              </a:r>
              <a:r>
                <a:rPr lang="pl-PL" dirty="0" err="1" smtClean="0"/>
                <a:t>models</a:t>
              </a:r>
              <a:r>
                <a:rPr lang="pl-PL" dirty="0" smtClean="0"/>
                <a:t>,                                             and </a:t>
              </a:r>
              <a:endParaRPr lang="en-US" dirty="0"/>
            </a:p>
          </p:txBody>
        </p:sp>
        <p:pic>
          <p:nvPicPr>
            <p:cNvPr id="49" name="Obraz 48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5877272"/>
              <a:ext cx="2125392" cy="390857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1" name="Obraz 50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5733256"/>
              <a:ext cx="1174249" cy="587126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4" name="Obraz 53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076056" y="5949280"/>
              <a:ext cx="977983" cy="223107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6" name="pole tekstowe 55"/>
          <p:cNvSpPr txBox="1"/>
          <p:nvPr/>
        </p:nvSpPr>
        <p:spPr>
          <a:xfrm>
            <a:off x="1817936" y="6342179"/>
            <a:ext cx="523835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there</a:t>
            </a:r>
            <a:r>
              <a:rPr lang="pl-PL" dirty="0" smtClean="0"/>
              <a:t> a </a:t>
            </a:r>
            <a:r>
              <a:rPr lang="pl-PL" dirty="0" err="1" smtClean="0"/>
              <a:t>Bayesian</a:t>
            </a:r>
            <a:r>
              <a:rPr lang="pl-PL" dirty="0" smtClean="0"/>
              <a:t> </a:t>
            </a:r>
            <a:r>
              <a:rPr lang="pl-PL" dirty="0" err="1" smtClean="0"/>
              <a:t>strategy</a:t>
            </a:r>
            <a:r>
              <a:rPr lang="pl-PL" dirty="0" smtClean="0"/>
              <a:t> </a:t>
            </a:r>
            <a:r>
              <a:rPr lang="pl-PL" dirty="0" err="1" smtClean="0"/>
              <a:t>saturating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C-R</a:t>
            </a:r>
            <a:r>
              <a:rPr lang="pl-PL" dirty="0" smtClean="0"/>
              <a:t> </a:t>
            </a:r>
            <a:r>
              <a:rPr lang="pl-PL" dirty="0" err="1" smtClean="0"/>
              <a:t>bound</a:t>
            </a:r>
            <a:r>
              <a:rPr lang="pl-PL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Example Continuous Wavefor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013176"/>
            <a:ext cx="3973413" cy="1646582"/>
          </a:xfrm>
          <a:prstGeom prst="rect">
            <a:avLst/>
          </a:prstGeom>
          <a:noFill/>
        </p:spPr>
      </p:pic>
      <p:grpSp>
        <p:nvGrpSpPr>
          <p:cNvPr id="30" name="Grupa 29"/>
          <p:cNvGrpSpPr/>
          <p:nvPr/>
        </p:nvGrpSpPr>
        <p:grpSpPr>
          <a:xfrm>
            <a:off x="4355976" y="1700808"/>
            <a:ext cx="4588628" cy="3528392"/>
            <a:chOff x="4355976" y="1700808"/>
            <a:chExt cx="4588628" cy="3528392"/>
          </a:xfrm>
        </p:grpSpPr>
        <p:grpSp>
          <p:nvGrpSpPr>
            <p:cNvPr id="3" name="Grupa 42"/>
            <p:cNvGrpSpPr/>
            <p:nvPr/>
          </p:nvGrpSpPr>
          <p:grpSpPr>
            <a:xfrm>
              <a:off x="4644008" y="1700808"/>
              <a:ext cx="3851920" cy="3528392"/>
              <a:chOff x="71333" y="1333466"/>
              <a:chExt cx="4223542" cy="3722856"/>
            </a:xfrm>
          </p:grpSpPr>
          <p:pic>
            <p:nvPicPr>
              <p:cNvPr id="44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1333" y="1730833"/>
                <a:ext cx="4223542" cy="33254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pole tekstowe 44"/>
              <p:cNvSpPr txBox="1"/>
              <p:nvPr/>
            </p:nvSpPr>
            <p:spPr>
              <a:xfrm>
                <a:off x="71333" y="1333466"/>
                <a:ext cx="184731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300" b="1" dirty="0"/>
              </a:p>
            </p:txBody>
          </p:sp>
        </p:grpSp>
        <p:sp>
          <p:nvSpPr>
            <p:cNvPr id="53" name="pole tekstowe 52"/>
            <p:cNvSpPr txBox="1"/>
            <p:nvPr/>
          </p:nvSpPr>
          <p:spPr>
            <a:xfrm>
              <a:off x="4355976" y="1700808"/>
              <a:ext cx="45886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LIGO</a:t>
              </a:r>
              <a:r>
                <a:rPr lang="pl-PL" sz="1400" dirty="0" smtClean="0"/>
                <a:t> – Laser </a:t>
              </a:r>
              <a:r>
                <a:rPr lang="pl-PL" sz="1400" dirty="0" err="1" smtClean="0"/>
                <a:t>Interferometer</a:t>
              </a:r>
              <a:r>
                <a:rPr lang="pl-PL" sz="1400" dirty="0" smtClean="0"/>
                <a:t> </a:t>
              </a:r>
              <a:r>
                <a:rPr lang="pl-PL" sz="1400" dirty="0" err="1" smtClean="0"/>
                <a:t>Gravitational</a:t>
              </a:r>
              <a:r>
                <a:rPr lang="pl-PL" sz="1400" dirty="0" smtClean="0"/>
                <a:t> </a:t>
              </a:r>
              <a:r>
                <a:rPr lang="pl-PL" sz="1400" dirty="0" err="1" smtClean="0"/>
                <a:t>Wave</a:t>
              </a:r>
              <a:r>
                <a:rPr lang="pl-PL" sz="1400" dirty="0" smtClean="0"/>
                <a:t> </a:t>
              </a:r>
              <a:r>
                <a:rPr lang="pl-PL" sz="1400" dirty="0" err="1" smtClean="0"/>
                <a:t>Observatory</a:t>
              </a:r>
              <a:endParaRPr lang="en-US" sz="1400" dirty="0"/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b="1" dirty="0" err="1" smtClean="0"/>
              <a:t>Gravitational</a:t>
            </a:r>
            <a:r>
              <a:rPr lang="pl-PL" b="1" dirty="0" smtClean="0"/>
              <a:t> </a:t>
            </a:r>
            <a:r>
              <a:rPr lang="pl-PL" b="1" dirty="0" err="1" smtClean="0"/>
              <a:t>waves</a:t>
            </a:r>
            <a:r>
              <a:rPr lang="pl-PL" b="1" dirty="0" smtClean="0"/>
              <a:t> </a:t>
            </a:r>
            <a:r>
              <a:rPr lang="pl-PL" b="1" dirty="0" err="1" smtClean="0"/>
              <a:t>detectors</a:t>
            </a:r>
            <a:endParaRPr lang="en-US" b="1" dirty="0"/>
          </a:p>
        </p:txBody>
      </p:sp>
      <p:pic>
        <p:nvPicPr>
          <p:cNvPr id="40" name="Picture 2" descr="File:GravitationalWave PlusPolarization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584" y="2492896"/>
            <a:ext cx="2743200" cy="2743201"/>
          </a:xfrm>
          <a:prstGeom prst="rect">
            <a:avLst/>
          </a:prstGeom>
          <a:noFill/>
        </p:spPr>
      </p:pic>
      <p:grpSp>
        <p:nvGrpSpPr>
          <p:cNvPr id="35" name="Grupa 34"/>
          <p:cNvGrpSpPr/>
          <p:nvPr/>
        </p:nvGrpSpPr>
        <p:grpSpPr>
          <a:xfrm>
            <a:off x="323528" y="2023603"/>
            <a:ext cx="7141456" cy="2629533"/>
            <a:chOff x="323528" y="2023603"/>
            <a:chExt cx="7141456" cy="2629533"/>
          </a:xfrm>
        </p:grpSpPr>
        <p:grpSp>
          <p:nvGrpSpPr>
            <p:cNvPr id="33" name="Grupa 32"/>
            <p:cNvGrpSpPr/>
            <p:nvPr/>
          </p:nvGrpSpPr>
          <p:grpSpPr>
            <a:xfrm>
              <a:off x="323528" y="2023603"/>
              <a:ext cx="3475276" cy="2629533"/>
              <a:chOff x="323528" y="2023603"/>
              <a:chExt cx="3475276" cy="2629533"/>
            </a:xfrm>
          </p:grpSpPr>
          <p:cxnSp>
            <p:nvCxnSpPr>
              <p:cNvPr id="4" name="Łącznik prosty ze strzałką 3"/>
              <p:cNvCxnSpPr/>
              <p:nvPr/>
            </p:nvCxnSpPr>
            <p:spPr>
              <a:xfrm>
                <a:off x="323528" y="3861048"/>
                <a:ext cx="187220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Łącznik prosty ze strzałką 4"/>
              <p:cNvCxnSpPr/>
              <p:nvPr/>
            </p:nvCxnSpPr>
            <p:spPr>
              <a:xfrm flipV="1">
                <a:off x="2206958" y="2093167"/>
                <a:ext cx="0" cy="17359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Prostokąt 5"/>
              <p:cNvSpPr/>
              <p:nvPr/>
            </p:nvSpPr>
            <p:spPr>
              <a:xfrm rot="-2700000">
                <a:off x="1904561" y="3753461"/>
                <a:ext cx="755650" cy="100443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bg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bg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sp>
            <p:nvSpPr>
              <p:cNvPr id="7" name="Prostokąt 6"/>
              <p:cNvSpPr/>
              <p:nvPr/>
            </p:nvSpPr>
            <p:spPr>
              <a:xfrm>
                <a:off x="1821650" y="2023603"/>
                <a:ext cx="755650" cy="90901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bg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bg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cxnSp>
            <p:nvCxnSpPr>
              <p:cNvPr id="11" name="Łącznik prosty ze strzałką 10"/>
              <p:cNvCxnSpPr/>
              <p:nvPr/>
            </p:nvCxnSpPr>
            <p:spPr>
              <a:xfrm>
                <a:off x="899592" y="3717032"/>
                <a:ext cx="36004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Łącznik prosty ze strzałką 14"/>
              <p:cNvCxnSpPr/>
              <p:nvPr/>
            </p:nvCxnSpPr>
            <p:spPr>
              <a:xfrm flipV="1">
                <a:off x="2123728" y="2636912"/>
                <a:ext cx="0" cy="28803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Łącznik prosty ze strzałką 16"/>
              <p:cNvCxnSpPr/>
              <p:nvPr/>
            </p:nvCxnSpPr>
            <p:spPr>
              <a:xfrm rot="10800000" flipV="1">
                <a:off x="2339752" y="2636912"/>
                <a:ext cx="0" cy="28803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Łącznik prosty ze strzałką 17"/>
              <p:cNvCxnSpPr/>
              <p:nvPr/>
            </p:nvCxnSpPr>
            <p:spPr>
              <a:xfrm>
                <a:off x="2195736" y="3861048"/>
                <a:ext cx="151216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Prostokąt 20"/>
              <p:cNvSpPr/>
              <p:nvPr/>
            </p:nvSpPr>
            <p:spPr>
              <a:xfrm rot="5400000">
                <a:off x="3375529" y="3761375"/>
                <a:ext cx="755650" cy="90901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bg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bg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cxnSp>
            <p:nvCxnSpPr>
              <p:cNvPr id="23" name="Łącznik prosty ze strzałką 22"/>
              <p:cNvCxnSpPr/>
              <p:nvPr/>
            </p:nvCxnSpPr>
            <p:spPr>
              <a:xfrm>
                <a:off x="2843808" y="3717032"/>
                <a:ext cx="36004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ze strzałką 23"/>
              <p:cNvCxnSpPr/>
              <p:nvPr/>
            </p:nvCxnSpPr>
            <p:spPr>
              <a:xfrm rot="10800000">
                <a:off x="2843808" y="4005064"/>
                <a:ext cx="36004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ze strzałką 24"/>
              <p:cNvCxnSpPr/>
              <p:nvPr/>
            </p:nvCxnSpPr>
            <p:spPr>
              <a:xfrm flipV="1">
                <a:off x="2195736" y="3861048"/>
                <a:ext cx="0" cy="7920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ze strzałką 26"/>
              <p:cNvCxnSpPr/>
              <p:nvPr/>
            </p:nvCxnSpPr>
            <p:spPr>
              <a:xfrm rot="10800000" flipV="1">
                <a:off x="2339752" y="4293096"/>
                <a:ext cx="0" cy="28803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ze strzałką 27"/>
              <p:cNvCxnSpPr/>
              <p:nvPr/>
            </p:nvCxnSpPr>
            <p:spPr>
              <a:xfrm rot="10800000">
                <a:off x="899592" y="4005064"/>
                <a:ext cx="36004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4" name="Obraz 33" descr="TP_tmp.emf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9" cstate="print"/>
              <a:stretch>
                <a:fillRect/>
              </a:stretch>
            </p:blipFill>
            <p:spPr bwMode="auto">
              <a:xfrm>
                <a:off x="2987824" y="3284984"/>
                <a:ext cx="156011" cy="222682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36" name="Obraz 35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 cstate="print"/>
              <a:stretch>
                <a:fillRect/>
              </a:stretch>
            </p:blipFill>
            <p:spPr bwMode="auto">
              <a:xfrm>
                <a:off x="2555553" y="2708919"/>
                <a:ext cx="156456" cy="223318"/>
              </a:xfrm>
              <a:prstGeom prst="rect">
                <a:avLst/>
              </a:prstGeom>
              <a:noFill/>
              <a:ln/>
              <a:effectLst/>
            </p:spPr>
          </p:pic>
        </p:grpSp>
        <p:pic>
          <p:nvPicPr>
            <p:cNvPr id="48" name="Obraz 47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579889" y="3356991"/>
              <a:ext cx="156456" cy="22331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9" name="Obraz 48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308081" y="3284983"/>
              <a:ext cx="156903" cy="223956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32" name="Prostokąt 31"/>
          <p:cNvSpPr/>
          <p:nvPr/>
        </p:nvSpPr>
        <p:spPr>
          <a:xfrm>
            <a:off x="827584" y="5517232"/>
            <a:ext cx="3528392" cy="576064"/>
          </a:xfrm>
          <a:prstGeom prst="rect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 smtClean="0">
                <a:solidFill>
                  <a:schemeClr val="tx1"/>
                </a:solidFill>
              </a:rPr>
              <a:t>Noise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9"/>
          <p:cNvGrpSpPr/>
          <p:nvPr/>
        </p:nvGrpSpPr>
        <p:grpSpPr>
          <a:xfrm>
            <a:off x="251520" y="1412776"/>
            <a:ext cx="8496944" cy="722371"/>
            <a:chOff x="251520" y="1412776"/>
            <a:chExt cx="8496944" cy="722371"/>
          </a:xfrm>
        </p:grpSpPr>
        <p:sp>
          <p:nvSpPr>
            <p:cNvPr id="4" name="pole tekstowe 3"/>
            <p:cNvSpPr txBox="1"/>
            <p:nvPr/>
          </p:nvSpPr>
          <p:spPr>
            <a:xfrm>
              <a:off x="251520" y="1412776"/>
              <a:ext cx="849694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sz="2000" dirty="0" smtClean="0"/>
                <a:t>For </a:t>
              </a:r>
              <a:r>
                <a:rPr lang="pl-PL" sz="2000" dirty="0" err="1" smtClean="0"/>
                <a:t>decoherence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free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phase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estimaion</a:t>
              </a:r>
              <a:r>
                <a:rPr lang="pl-PL" sz="2000" dirty="0" smtClean="0"/>
                <a:t>, </a:t>
              </a:r>
              <a:r>
                <a:rPr lang="pl-PL" sz="2000" dirty="0" err="1" smtClean="0"/>
                <a:t>flat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prior</a:t>
              </a:r>
              <a:r>
                <a:rPr lang="pl-PL" sz="2000" dirty="0" smtClean="0"/>
                <a:t>                      and a </a:t>
              </a:r>
              <a:r>
                <a:rPr lang="pl-PL" sz="2000" dirty="0" err="1" smtClean="0"/>
                <a:t>simple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cost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function</a:t>
              </a:r>
              <a:endParaRPr lang="pl-PL" sz="2000" dirty="0" smtClean="0"/>
            </a:p>
          </p:txBody>
        </p:sp>
        <p:pic>
          <p:nvPicPr>
            <p:cNvPr id="5" name="Obraz 4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403648" y="1772816"/>
              <a:ext cx="2895225" cy="36233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" name="Obraz 5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508104" y="1412776"/>
              <a:ext cx="935128" cy="426722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3" name="Grupa 20"/>
          <p:cNvGrpSpPr/>
          <p:nvPr/>
        </p:nvGrpSpPr>
        <p:grpSpPr>
          <a:xfrm>
            <a:off x="156411" y="2204864"/>
            <a:ext cx="8987589" cy="928073"/>
            <a:chOff x="156411" y="2204864"/>
            <a:chExt cx="8987589" cy="928073"/>
          </a:xfrm>
        </p:grpSpPr>
        <p:pic>
          <p:nvPicPr>
            <p:cNvPr id="7" name="Obraz 6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611560" y="2204864"/>
              <a:ext cx="2263145" cy="685802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8" name="Grupa 17"/>
            <p:cNvGrpSpPr/>
            <p:nvPr/>
          </p:nvGrpSpPr>
          <p:grpSpPr bwMode="auto">
            <a:xfrm>
              <a:off x="156411" y="2204864"/>
              <a:ext cx="8987589" cy="928073"/>
              <a:chOff x="156411" y="1975385"/>
              <a:chExt cx="8987589" cy="928073"/>
            </a:xfrm>
          </p:grpSpPr>
          <p:grpSp>
            <p:nvGrpSpPr>
              <p:cNvPr id="9" name="Grupa 60"/>
              <p:cNvGrpSpPr/>
              <p:nvPr/>
            </p:nvGrpSpPr>
            <p:grpSpPr bwMode="auto">
              <a:xfrm>
                <a:off x="156411" y="1975385"/>
                <a:ext cx="5471068" cy="578815"/>
                <a:chOff x="4593297" y="3752190"/>
                <a:chExt cx="5471068" cy="578815"/>
              </a:xfrm>
            </p:grpSpPr>
            <p:sp>
              <p:nvSpPr>
                <p:cNvPr id="12" name="pole tekstowe 11"/>
                <p:cNvSpPr txBox="1"/>
                <p:nvPr/>
              </p:nvSpPr>
              <p:spPr bwMode="auto">
                <a:xfrm>
                  <a:off x="4593297" y="3752190"/>
                  <a:ext cx="4248472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pl-PL" sz="2200" dirty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pic>
              <p:nvPicPr>
                <p:cNvPr id="13" name="Obraz 12" descr="TP_tmp.emf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2" cstate="print"/>
                <a:stretch>
                  <a:fillRect/>
                </a:stretch>
              </p:blipFill>
              <p:spPr bwMode="auto">
                <a:xfrm>
                  <a:off x="7640734" y="3896206"/>
                  <a:ext cx="2423631" cy="434799"/>
                </a:xfrm>
                <a:prstGeom prst="rect">
                  <a:avLst/>
                </a:prstGeom>
                <a:noFill/>
                <a:ln/>
                <a:effectLst/>
              </p:spPr>
            </p:pic>
          </p:grpSp>
          <p:pic>
            <p:nvPicPr>
              <p:cNvPr id="16" name="Obraz 15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156176" y="1975385"/>
                <a:ext cx="1625376" cy="533161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11" name="Prostokąt 10"/>
              <p:cNvSpPr/>
              <p:nvPr/>
            </p:nvSpPr>
            <p:spPr bwMode="auto">
              <a:xfrm>
                <a:off x="1115616" y="2564904"/>
                <a:ext cx="802838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dirty="0"/>
                  <a:t>D. W. Berry and H. M. Wiseman, </a:t>
                </a:r>
                <a:r>
                  <a:rPr lang="en-US" sz="1600" i="1" dirty="0"/>
                  <a:t>Phys. Rev. </a:t>
                </a:r>
                <a:r>
                  <a:rPr lang="en-US" sz="1600" i="1" dirty="0" err="1" smtClean="0"/>
                  <a:t>Lett</a:t>
                </a:r>
                <a:r>
                  <a:rPr lang="en-US" sz="1600" dirty="0" smtClean="0"/>
                  <a:t>.</a:t>
                </a:r>
                <a:r>
                  <a:rPr lang="pl-PL" sz="1600" dirty="0" smtClean="0"/>
                  <a:t> </a:t>
                </a:r>
                <a:r>
                  <a:rPr lang="en-US" sz="1600" b="1" dirty="0" smtClean="0"/>
                  <a:t>85</a:t>
                </a:r>
                <a:r>
                  <a:rPr lang="en-US" sz="1600" dirty="0"/>
                  <a:t>, 5098 (2000).</a:t>
                </a:r>
              </a:p>
            </p:txBody>
          </p:sp>
        </p:grpSp>
      </p:grpSp>
      <p:sp>
        <p:nvSpPr>
          <p:cNvPr id="14" name="Elipsa 13"/>
          <p:cNvSpPr/>
          <p:nvPr/>
        </p:nvSpPr>
        <p:spPr>
          <a:xfrm>
            <a:off x="6876256" y="213285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pl-PL" sz="4000" b="1" dirty="0" err="1" smtClean="0"/>
              <a:t>Decoherence-free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phase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estimation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err="1" smtClean="0"/>
              <a:t>the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Bayesian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approach</a:t>
            </a:r>
            <a:endParaRPr lang="en-US" sz="2800" b="1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251520" y="3212976"/>
            <a:ext cx="84969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smtClean="0">
                <a:sym typeface="Symbol"/>
              </a:rPr>
              <a:t> </a:t>
            </a:r>
            <a:r>
              <a:rPr lang="pl-PL" sz="2000" dirty="0" err="1" smtClean="0">
                <a:sym typeface="Symbol"/>
              </a:rPr>
              <a:t>factor</a:t>
            </a:r>
            <a:r>
              <a:rPr lang="pl-PL" sz="2000" dirty="0" smtClean="0">
                <a:sym typeface="Symbol"/>
              </a:rPr>
              <a:t> </a:t>
            </a:r>
            <a:r>
              <a:rPr lang="pl-PL" sz="2000" dirty="0" err="1" smtClean="0">
                <a:sym typeface="Symbol"/>
              </a:rPr>
              <a:t>is</a:t>
            </a:r>
            <a:r>
              <a:rPr lang="pl-PL" sz="2000" dirty="0" smtClean="0">
                <a:sym typeface="Symbol"/>
              </a:rPr>
              <a:t> </a:t>
            </a:r>
            <a:r>
              <a:rPr lang="pl-PL" sz="2000" dirty="0" err="1" smtClean="0">
                <a:sym typeface="Symbol"/>
              </a:rPr>
              <a:t>present</a:t>
            </a:r>
            <a:r>
              <a:rPr lang="pl-PL" sz="2000" dirty="0" smtClean="0">
                <a:sym typeface="Symbol"/>
              </a:rPr>
              <a:t> </a:t>
            </a:r>
            <a:r>
              <a:rPr lang="pl-PL" sz="2000" dirty="0" err="1" smtClean="0">
                <a:sym typeface="Symbol"/>
              </a:rPr>
              <a:t>any</a:t>
            </a:r>
            <a:r>
              <a:rPr lang="pl-PL" sz="2000" dirty="0" smtClean="0">
                <a:sym typeface="Symbol"/>
              </a:rPr>
              <a:t> </a:t>
            </a:r>
            <a:r>
              <a:rPr lang="pl-PL" sz="2000" dirty="0" err="1" smtClean="0">
                <a:sym typeface="Symbol"/>
              </a:rPr>
              <a:t>regular</a:t>
            </a:r>
            <a:r>
              <a:rPr lang="pl-PL" sz="2000" dirty="0" smtClean="0">
                <a:sym typeface="Symbol"/>
              </a:rPr>
              <a:t> </a:t>
            </a:r>
            <a:r>
              <a:rPr lang="pl-PL" sz="2000" dirty="0" err="1" smtClean="0">
                <a:sym typeface="Symbol"/>
              </a:rPr>
              <a:t>prior</a:t>
            </a:r>
            <a:r>
              <a:rPr lang="pl-PL" sz="2000" dirty="0" smtClean="0">
                <a:sym typeface="Symbol"/>
              </a:rPr>
              <a:t>, (</a:t>
            </a:r>
            <a:r>
              <a:rPr lang="pl-PL" sz="2000" dirty="0" err="1" smtClean="0">
                <a:sym typeface="Symbol"/>
              </a:rPr>
              <a:t>rigorous</a:t>
            </a:r>
            <a:r>
              <a:rPr lang="pl-PL" sz="2000" dirty="0" smtClean="0">
                <a:sym typeface="Symbol"/>
              </a:rPr>
              <a:t> proof for </a:t>
            </a:r>
            <a:r>
              <a:rPr lang="pl-PL" sz="2000" dirty="0" err="1" smtClean="0">
                <a:sym typeface="Symbol"/>
              </a:rPr>
              <a:t>gaussian</a:t>
            </a:r>
            <a:r>
              <a:rPr lang="pl-PL" sz="2000" dirty="0" smtClean="0">
                <a:sym typeface="Symbol"/>
              </a:rPr>
              <a:t> </a:t>
            </a:r>
            <a:r>
              <a:rPr lang="pl-PL" sz="2000" dirty="0" err="1" smtClean="0">
                <a:sym typeface="Symbol"/>
              </a:rPr>
              <a:t>priors</a:t>
            </a:r>
            <a:r>
              <a:rPr lang="pl-PL" sz="2000" dirty="0" smtClean="0">
                <a:sym typeface="Symbol"/>
              </a:rPr>
              <a:t>)</a:t>
            </a:r>
            <a:endParaRPr lang="pl-PL" sz="2000" dirty="0" smtClean="0"/>
          </a:p>
        </p:txBody>
      </p:sp>
      <p:grpSp>
        <p:nvGrpSpPr>
          <p:cNvPr id="10" name="Grupa 21"/>
          <p:cNvGrpSpPr/>
          <p:nvPr/>
        </p:nvGrpSpPr>
        <p:grpSpPr>
          <a:xfrm>
            <a:off x="2411760" y="3789040"/>
            <a:ext cx="4064511" cy="2592288"/>
            <a:chOff x="2411760" y="3789040"/>
            <a:chExt cx="4064511" cy="259228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4" cstate="print"/>
            <a:srcRect l="9030"/>
            <a:stretch>
              <a:fillRect/>
            </a:stretch>
          </p:blipFill>
          <p:spPr bwMode="auto">
            <a:xfrm>
              <a:off x="2411760" y="3789040"/>
              <a:ext cx="4064511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Obraz 22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796136" y="4797152"/>
              <a:ext cx="152705" cy="28986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5" name="Obraz 24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220072" y="5373216"/>
              <a:ext cx="152705" cy="320041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6" name="Prostokąt 25"/>
          <p:cNvSpPr/>
          <p:nvPr/>
        </p:nvSpPr>
        <p:spPr>
          <a:xfrm>
            <a:off x="10218" y="6519446"/>
            <a:ext cx="91337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/>
              <a:t>M. Jarzyna, R. </a:t>
            </a:r>
            <a:r>
              <a:rPr lang="pl-PL" sz="1600" dirty="0" err="1" smtClean="0"/>
              <a:t>Demkowicz-Dobrzanski</a:t>
            </a:r>
            <a:r>
              <a:rPr lang="pl-PL" sz="1600" dirty="0" smtClean="0"/>
              <a:t>, </a:t>
            </a:r>
            <a:r>
              <a:rPr lang="en-US" sz="1600" dirty="0" smtClean="0"/>
              <a:t>arxiv:1407.4805 (2014) </a:t>
            </a:r>
            <a:r>
              <a:rPr lang="pl-PL" sz="1600" dirty="0" smtClean="0"/>
              <a:t>(to </a:t>
            </a:r>
            <a:r>
              <a:rPr lang="pl-PL" sz="1600" dirty="0" err="1" smtClean="0"/>
              <a:t>appear</a:t>
            </a:r>
            <a:r>
              <a:rPr lang="pl-PL" sz="1600" dirty="0" smtClean="0"/>
              <a:t> </a:t>
            </a:r>
            <a:r>
              <a:rPr lang="pl-PL" sz="1600" dirty="0" err="1" smtClean="0"/>
              <a:t>in</a:t>
            </a:r>
            <a:r>
              <a:rPr lang="pl-PL" sz="1600" dirty="0" smtClean="0"/>
              <a:t> New J. </a:t>
            </a:r>
            <a:r>
              <a:rPr lang="pl-PL" sz="1600" dirty="0" err="1" smtClean="0"/>
              <a:t>Phys</a:t>
            </a:r>
            <a:r>
              <a:rPr lang="pl-PL" sz="1600" dirty="0" smtClean="0"/>
              <a:t>)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42"/>
          <p:cNvGrpSpPr/>
          <p:nvPr/>
        </p:nvGrpSpPr>
        <p:grpSpPr>
          <a:xfrm>
            <a:off x="3419872" y="3501008"/>
            <a:ext cx="5531149" cy="3077568"/>
            <a:chOff x="3563888" y="3780432"/>
            <a:chExt cx="5531149" cy="3077568"/>
          </a:xfrm>
        </p:grpSpPr>
        <p:pic>
          <p:nvPicPr>
            <p:cNvPr id="37" name="Obraz 36" descr="covfishplot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63888" y="3780432"/>
              <a:ext cx="4417562" cy="3077568"/>
            </a:xfrm>
            <a:prstGeom prst="rect">
              <a:avLst/>
            </a:prstGeom>
          </p:spPr>
        </p:pic>
        <p:pic>
          <p:nvPicPr>
            <p:cNvPr id="51" name="Obraz 50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076056" y="5445224"/>
              <a:ext cx="549078" cy="216636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2" name="Obraz 51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732240" y="4365104"/>
              <a:ext cx="665882" cy="24958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9" name="Obraz 58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561086" y="6064268"/>
              <a:ext cx="437771" cy="1714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68" name="Obraz 67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504616" y="5371412"/>
              <a:ext cx="590421" cy="171302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62" name="Łącznik prosty ze strzałką 61"/>
            <p:cNvCxnSpPr/>
            <p:nvPr/>
          </p:nvCxnSpPr>
          <p:spPr>
            <a:xfrm flipH="1" flipV="1">
              <a:off x="8028384" y="5445224"/>
              <a:ext cx="504056" cy="137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Łącznik prosty ze strzałką 62"/>
            <p:cNvCxnSpPr/>
            <p:nvPr/>
          </p:nvCxnSpPr>
          <p:spPr>
            <a:xfrm flipH="1" flipV="1">
              <a:off x="8028384" y="5805264"/>
              <a:ext cx="504056" cy="3017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Łącznik prosty ze strzałką 64"/>
            <p:cNvCxnSpPr/>
            <p:nvPr/>
          </p:nvCxnSpPr>
          <p:spPr>
            <a:xfrm flipH="1">
              <a:off x="8028384" y="6165304"/>
              <a:ext cx="504056" cy="13029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Prostokąt 68"/>
            <p:cNvSpPr/>
            <p:nvPr/>
          </p:nvSpPr>
          <p:spPr>
            <a:xfrm>
              <a:off x="8172400" y="5733256"/>
              <a:ext cx="5438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200" dirty="0" err="1" smtClean="0"/>
                <a:t>Bayes</a:t>
              </a:r>
              <a:endParaRPr lang="en-US" sz="1200" dirty="0"/>
            </a:p>
          </p:txBody>
        </p:sp>
        <p:sp>
          <p:nvSpPr>
            <p:cNvPr id="70" name="Prostokąt 69"/>
            <p:cNvSpPr/>
            <p:nvPr/>
          </p:nvSpPr>
          <p:spPr>
            <a:xfrm>
              <a:off x="8316416" y="6165304"/>
              <a:ext cx="3497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200" dirty="0" smtClean="0"/>
                <a:t>CR</a:t>
              </a:r>
              <a:endParaRPr lang="en-US" sz="1200" dirty="0"/>
            </a:p>
          </p:txBody>
        </p:sp>
        <p:sp>
          <p:nvSpPr>
            <p:cNvPr id="71" name="pole tekstowe 70"/>
            <p:cNvSpPr txBox="1"/>
            <p:nvPr/>
          </p:nvSpPr>
          <p:spPr>
            <a:xfrm rot="1020000">
              <a:off x="4437937" y="4491395"/>
              <a:ext cx="13978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 err="1" smtClean="0"/>
                <a:t>asymptotic</a:t>
              </a:r>
              <a:r>
                <a:rPr lang="pl-PL" sz="1200" dirty="0" smtClean="0"/>
                <a:t> </a:t>
              </a:r>
              <a:r>
                <a:rPr lang="pl-PL" sz="1200" dirty="0" err="1" smtClean="0"/>
                <a:t>bound</a:t>
              </a:r>
              <a:endParaRPr lang="en-US" sz="1200" dirty="0"/>
            </a:p>
          </p:txBody>
        </p:sp>
      </p:grpSp>
      <p:sp>
        <p:nvSpPr>
          <p:cNvPr id="15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pl-PL" sz="4000" b="1" dirty="0" err="1" smtClean="0"/>
              <a:t>Bayes</a:t>
            </a:r>
            <a:r>
              <a:rPr lang="pl-PL" sz="4000" b="1" dirty="0" smtClean="0"/>
              <a:t> = </a:t>
            </a:r>
            <a:r>
              <a:rPr lang="pl-PL" sz="4000" b="1" dirty="0" err="1" smtClean="0"/>
              <a:t>Cramer-Rao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approach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2800" b="1" dirty="0" err="1" smtClean="0"/>
              <a:t>in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presence</a:t>
            </a:r>
            <a:r>
              <a:rPr lang="pl-PL" sz="2800" b="1" dirty="0" smtClean="0"/>
              <a:t> of </a:t>
            </a:r>
            <a:r>
              <a:rPr lang="pl-PL" sz="2800" b="1" dirty="0" err="1" smtClean="0"/>
              <a:t>uncorrelated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decoherence</a:t>
            </a:r>
            <a:endParaRPr lang="en-US" sz="2800" b="1" dirty="0"/>
          </a:p>
        </p:txBody>
      </p:sp>
      <p:sp>
        <p:nvSpPr>
          <p:cNvPr id="26" name="Prostokąt 25"/>
          <p:cNvSpPr/>
          <p:nvPr/>
        </p:nvSpPr>
        <p:spPr>
          <a:xfrm>
            <a:off x="179512" y="6273225"/>
            <a:ext cx="9133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/>
              <a:t>M. Jarzyna, RDD, </a:t>
            </a:r>
            <a:r>
              <a:rPr lang="pl-PL" sz="1600" dirty="0" err="1" smtClean="0"/>
              <a:t>Phys</a:t>
            </a:r>
            <a:r>
              <a:rPr lang="pl-PL" sz="1600" dirty="0" smtClean="0"/>
              <a:t>. </a:t>
            </a:r>
            <a:r>
              <a:rPr lang="pl-PL" sz="1600" dirty="0" err="1" smtClean="0"/>
              <a:t>Rev</a:t>
            </a:r>
            <a:r>
              <a:rPr lang="pl-PL" sz="1600" dirty="0" smtClean="0"/>
              <a:t>. </a:t>
            </a:r>
            <a:r>
              <a:rPr lang="pl-PL" sz="1600" dirty="0" err="1" smtClean="0"/>
              <a:t>Lett</a:t>
            </a:r>
            <a:r>
              <a:rPr lang="pl-PL" sz="1600" dirty="0" smtClean="0"/>
              <a:t>. 110, 240405 (2013) </a:t>
            </a:r>
            <a:br>
              <a:rPr lang="pl-PL" sz="1600" dirty="0" smtClean="0"/>
            </a:br>
            <a:r>
              <a:rPr lang="pl-PL" sz="1600" dirty="0" smtClean="0"/>
              <a:t>M. Jarzyna, R.DD, </a:t>
            </a:r>
            <a:r>
              <a:rPr lang="en-US" sz="1600" dirty="0" smtClean="0"/>
              <a:t>arxiv:1407.4805 (2014) </a:t>
            </a:r>
            <a:r>
              <a:rPr lang="pl-PL" sz="1600" dirty="0" smtClean="0"/>
              <a:t>(to </a:t>
            </a:r>
            <a:r>
              <a:rPr lang="pl-PL" sz="1600" dirty="0" err="1" smtClean="0"/>
              <a:t>appear</a:t>
            </a:r>
            <a:r>
              <a:rPr lang="pl-PL" sz="1600" dirty="0" smtClean="0"/>
              <a:t> </a:t>
            </a:r>
            <a:r>
              <a:rPr lang="pl-PL" sz="1600" dirty="0" err="1" smtClean="0"/>
              <a:t>in</a:t>
            </a:r>
            <a:r>
              <a:rPr lang="pl-PL" sz="1600" dirty="0" smtClean="0"/>
              <a:t> New J. </a:t>
            </a:r>
            <a:r>
              <a:rPr lang="pl-PL" sz="1600" dirty="0" err="1" smtClean="0"/>
              <a:t>Phys</a:t>
            </a:r>
            <a:r>
              <a:rPr lang="pl-PL" sz="1600" dirty="0" smtClean="0"/>
              <a:t>)</a:t>
            </a:r>
            <a:endParaRPr lang="en-US" sz="1600" dirty="0" smtClean="0"/>
          </a:p>
        </p:txBody>
      </p:sp>
      <p:grpSp>
        <p:nvGrpSpPr>
          <p:cNvPr id="3" name="Grupa 43"/>
          <p:cNvGrpSpPr/>
          <p:nvPr/>
        </p:nvGrpSpPr>
        <p:grpSpPr>
          <a:xfrm>
            <a:off x="251520" y="2852936"/>
            <a:ext cx="7416824" cy="2136433"/>
            <a:chOff x="251520" y="2852936"/>
            <a:chExt cx="7416824" cy="2136433"/>
          </a:xfrm>
        </p:grpSpPr>
        <p:sp>
          <p:nvSpPr>
            <p:cNvPr id="31" name="Prostokąt 30"/>
            <p:cNvSpPr/>
            <p:nvPr/>
          </p:nvSpPr>
          <p:spPr>
            <a:xfrm>
              <a:off x="251520" y="3789040"/>
              <a:ext cx="338437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dirty="0" err="1" smtClean="0"/>
                <a:t>almost</a:t>
              </a:r>
              <a:r>
                <a:rPr lang="pl-PL" dirty="0" smtClean="0"/>
                <a:t> </a:t>
              </a:r>
              <a:r>
                <a:rPr lang="pl-PL" dirty="0" err="1" smtClean="0"/>
                <a:t>optimal</a:t>
              </a:r>
              <a:r>
                <a:rPr lang="pl-PL" dirty="0" smtClean="0"/>
                <a:t> performance by </a:t>
              </a:r>
              <a:r>
                <a:rPr lang="pl-PL" dirty="0" err="1" smtClean="0"/>
                <a:t>entanlging</a:t>
              </a:r>
              <a:r>
                <a:rPr lang="pl-PL" dirty="0" smtClean="0"/>
                <a:t> </a:t>
              </a:r>
              <a:r>
                <a:rPr lang="pl-PL" dirty="0" err="1" smtClean="0"/>
                <a:t>only</a:t>
              </a:r>
              <a:r>
                <a:rPr lang="pl-PL" dirty="0" smtClean="0"/>
                <a:t> </a:t>
              </a:r>
              <a:r>
                <a:rPr lang="pl-PL" dirty="0" err="1" smtClean="0"/>
                <a:t>finite</a:t>
              </a:r>
              <a:r>
                <a:rPr lang="pl-PL" dirty="0" smtClean="0"/>
                <a:t> </a:t>
              </a:r>
              <a:r>
                <a:rPr lang="pl-PL" dirty="0" err="1" smtClean="0"/>
                <a:t>number</a:t>
              </a:r>
              <a:r>
                <a:rPr lang="pl-PL" dirty="0" smtClean="0"/>
                <a:t> of </a:t>
              </a:r>
              <a:r>
                <a:rPr lang="pl-PL" dirty="0" err="1" smtClean="0"/>
                <a:t>particles</a:t>
              </a:r>
              <a:r>
                <a:rPr lang="pl-PL" dirty="0" smtClean="0"/>
                <a:t> </a:t>
              </a:r>
              <a:br>
                <a:rPr lang="pl-PL" dirty="0" smtClean="0"/>
              </a:br>
              <a:r>
                <a:rPr lang="pl-PL" dirty="0" smtClean="0"/>
                <a:t>(</a:t>
              </a:r>
              <a:r>
                <a:rPr lang="pl-PL" dirty="0" err="1" smtClean="0"/>
                <a:t>e.g</a:t>
              </a:r>
              <a:r>
                <a:rPr lang="pl-PL" dirty="0" smtClean="0"/>
                <a:t> </a:t>
              </a:r>
              <a:r>
                <a:rPr lang="pl-PL" dirty="0" err="1" smtClean="0"/>
                <a:t>matrix</a:t>
              </a:r>
              <a:r>
                <a:rPr lang="pl-PL" dirty="0" smtClean="0"/>
                <a:t> </a:t>
              </a:r>
              <a:r>
                <a:rPr lang="pl-PL" dirty="0" err="1" smtClean="0"/>
                <a:t>product</a:t>
              </a:r>
              <a:r>
                <a:rPr lang="pl-PL" dirty="0" smtClean="0"/>
                <a:t> </a:t>
              </a:r>
              <a:r>
                <a:rPr lang="pl-PL" dirty="0" err="1" smtClean="0"/>
                <a:t>states</a:t>
              </a:r>
              <a:r>
                <a:rPr lang="pl-PL" dirty="0" smtClean="0"/>
                <a:t>)</a:t>
              </a:r>
            </a:p>
          </p:txBody>
        </p:sp>
        <p:grpSp>
          <p:nvGrpSpPr>
            <p:cNvPr id="5" name="Grupa 41"/>
            <p:cNvGrpSpPr/>
            <p:nvPr/>
          </p:nvGrpSpPr>
          <p:grpSpPr>
            <a:xfrm>
              <a:off x="827584" y="2852936"/>
              <a:ext cx="6840760" cy="806273"/>
              <a:chOff x="827584" y="2852936"/>
              <a:chExt cx="6840760" cy="806273"/>
            </a:xfrm>
          </p:grpSpPr>
          <p:sp>
            <p:nvSpPr>
              <p:cNvPr id="7" name="Elipsa 6"/>
              <p:cNvSpPr/>
              <p:nvPr/>
            </p:nvSpPr>
            <p:spPr>
              <a:xfrm>
                <a:off x="899592" y="2852936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Elipsa 7"/>
              <p:cNvSpPr/>
              <p:nvPr/>
            </p:nvSpPr>
            <p:spPr>
              <a:xfrm>
                <a:off x="1259632" y="2852936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Elipsa 8"/>
              <p:cNvSpPr/>
              <p:nvPr/>
            </p:nvSpPr>
            <p:spPr>
              <a:xfrm>
                <a:off x="1619672" y="2852936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Elipsa 9"/>
              <p:cNvSpPr/>
              <p:nvPr/>
            </p:nvSpPr>
            <p:spPr>
              <a:xfrm>
                <a:off x="1979712" y="2852936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Elipsa 10"/>
              <p:cNvSpPr/>
              <p:nvPr/>
            </p:nvSpPr>
            <p:spPr>
              <a:xfrm>
                <a:off x="2339752" y="2852936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Elipsa 11"/>
              <p:cNvSpPr/>
              <p:nvPr/>
            </p:nvSpPr>
            <p:spPr>
              <a:xfrm>
                <a:off x="2699792" y="2852936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Elipsa 12"/>
              <p:cNvSpPr/>
              <p:nvPr/>
            </p:nvSpPr>
            <p:spPr>
              <a:xfrm>
                <a:off x="3059832" y="2852936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Elipsa 13"/>
              <p:cNvSpPr/>
              <p:nvPr/>
            </p:nvSpPr>
            <p:spPr>
              <a:xfrm>
                <a:off x="3419872" y="2852936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Elipsa 15"/>
              <p:cNvSpPr/>
              <p:nvPr/>
            </p:nvSpPr>
            <p:spPr>
              <a:xfrm>
                <a:off x="3779912" y="2852936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Elipsa 16"/>
              <p:cNvSpPr/>
              <p:nvPr/>
            </p:nvSpPr>
            <p:spPr>
              <a:xfrm>
                <a:off x="4139952" y="2852936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Elipsa 17"/>
              <p:cNvSpPr/>
              <p:nvPr/>
            </p:nvSpPr>
            <p:spPr>
              <a:xfrm>
                <a:off x="4499992" y="2852936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Elipsa 18"/>
              <p:cNvSpPr/>
              <p:nvPr/>
            </p:nvSpPr>
            <p:spPr>
              <a:xfrm>
                <a:off x="4860032" y="2852936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Łącznik prosty 20"/>
              <p:cNvCxnSpPr/>
              <p:nvPr/>
            </p:nvCxnSpPr>
            <p:spPr>
              <a:xfrm>
                <a:off x="5292080" y="2996952"/>
                <a:ext cx="864096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Elipsa 21"/>
              <p:cNvSpPr/>
              <p:nvPr/>
            </p:nvSpPr>
            <p:spPr>
              <a:xfrm>
                <a:off x="6372200" y="2852936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Elipsa 22"/>
              <p:cNvSpPr/>
              <p:nvPr/>
            </p:nvSpPr>
            <p:spPr>
              <a:xfrm>
                <a:off x="6732240" y="2852936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Elipsa 23"/>
              <p:cNvSpPr/>
              <p:nvPr/>
            </p:nvSpPr>
            <p:spPr>
              <a:xfrm>
                <a:off x="7092280" y="2852936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7452320" y="2852936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Nawias klamrowy otwierający 26"/>
              <p:cNvSpPr/>
              <p:nvPr/>
            </p:nvSpPr>
            <p:spPr>
              <a:xfrm rot="5400000" flipH="1">
                <a:off x="1727684" y="2168860"/>
                <a:ext cx="360040" cy="2160240"/>
              </a:xfrm>
              <a:prstGeom prst="leftBrace">
                <a:avLst>
                  <a:gd name="adj1" fmla="val 44614"/>
                  <a:gd name="adj2" fmla="val 5000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Obraz 29" descr="TP_tmp.emf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1835696" y="3501008"/>
                <a:ext cx="223006" cy="158201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34" name="Obraz 33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5868144" y="3284984"/>
                <a:ext cx="1080724" cy="253503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35" name="Nawias klamrowy otwierający 34"/>
              <p:cNvSpPr/>
              <p:nvPr/>
            </p:nvSpPr>
            <p:spPr>
              <a:xfrm rot="5400000" flipH="1">
                <a:off x="3959932" y="2168860"/>
                <a:ext cx="360040" cy="2160240"/>
              </a:xfrm>
              <a:prstGeom prst="leftBrace">
                <a:avLst>
                  <a:gd name="adj1" fmla="val 44614"/>
                  <a:gd name="adj2" fmla="val 5000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Obraz 35" descr="TP_tmp.emf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4067944" y="3501008"/>
                <a:ext cx="223006" cy="158201"/>
              </a:xfrm>
              <a:prstGeom prst="rect">
                <a:avLst/>
              </a:prstGeom>
              <a:noFill/>
              <a:ln/>
              <a:effectLst/>
            </p:spPr>
          </p:pic>
        </p:grpSp>
      </p:grpSp>
      <p:grpSp>
        <p:nvGrpSpPr>
          <p:cNvPr id="49" name="Grupa 48"/>
          <p:cNvGrpSpPr/>
          <p:nvPr/>
        </p:nvGrpSpPr>
        <p:grpSpPr bwMode="auto">
          <a:xfrm>
            <a:off x="323527" y="1772816"/>
            <a:ext cx="8352928" cy="822364"/>
            <a:chOff x="323528" y="1772816"/>
            <a:chExt cx="8352928" cy="822364"/>
          </a:xfrm>
        </p:grpSpPr>
        <p:sp>
          <p:nvSpPr>
            <p:cNvPr id="4" name="Prostokąt 3"/>
            <p:cNvSpPr/>
            <p:nvPr/>
          </p:nvSpPr>
          <p:spPr bwMode="auto">
            <a:xfrm>
              <a:off x="323528" y="1772816"/>
              <a:ext cx="83529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dirty="0" err="1" smtClean="0"/>
                <a:t>Due</a:t>
              </a:r>
              <a:r>
                <a:rPr lang="pl-PL" sz="2000" dirty="0" smtClean="0"/>
                <a:t> to </a:t>
              </a:r>
              <a:r>
                <a:rPr lang="pl-PL" sz="2000" dirty="0" err="1" smtClean="0"/>
                <a:t>decoherence</a:t>
              </a:r>
              <a:r>
                <a:rPr lang="pl-PL" sz="2000" dirty="0" smtClean="0"/>
                <a:t> Quantum Fisher </a:t>
              </a:r>
              <a:r>
                <a:rPr lang="pl-PL" sz="2000" dirty="0" err="1" smtClean="0"/>
                <a:t>information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scales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at</a:t>
              </a:r>
              <a:r>
                <a:rPr lang="pl-PL" sz="2000" dirty="0" smtClean="0"/>
                <a:t> most </a:t>
              </a:r>
              <a:r>
                <a:rPr lang="pl-PL" sz="2000" dirty="0" err="1" smtClean="0"/>
                <a:t>linearly</a:t>
              </a:r>
              <a:r>
                <a:rPr lang="pl-PL" sz="2000" dirty="0" smtClean="0"/>
                <a:t>:</a:t>
              </a:r>
              <a:endParaRPr lang="en-US" sz="2000" dirty="0"/>
            </a:p>
          </p:txBody>
        </p:sp>
        <p:pic>
          <p:nvPicPr>
            <p:cNvPr id="46" name="Obraz 45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779593" y="2276872"/>
              <a:ext cx="1176025" cy="318308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45" name="Obraz 4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6" t="-11329" r="-3456" b="-11329"/>
          <a:stretch>
            <a:fillRect/>
          </a:stretch>
        </p:blipFill>
        <p:spPr bwMode="auto">
          <a:xfrm>
            <a:off x="7884368" y="4653136"/>
            <a:ext cx="1080120" cy="37801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8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Atomic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clocks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grpSp>
        <p:nvGrpSpPr>
          <p:cNvPr id="2" name="Grupa 4"/>
          <p:cNvGrpSpPr/>
          <p:nvPr/>
        </p:nvGrpSpPr>
        <p:grpSpPr>
          <a:xfrm>
            <a:off x="179512" y="5229200"/>
            <a:ext cx="8964488" cy="1628800"/>
            <a:chOff x="179512" y="5229200"/>
            <a:chExt cx="8964488" cy="1628800"/>
          </a:xfrm>
        </p:grpSpPr>
        <p:sp>
          <p:nvSpPr>
            <p:cNvPr id="6" name="Prostokąt 5"/>
            <p:cNvSpPr/>
            <p:nvPr/>
          </p:nvSpPr>
          <p:spPr>
            <a:xfrm>
              <a:off x="179512" y="6488668"/>
              <a:ext cx="89644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l-PL" dirty="0" smtClean="0">
                  <a:solidFill>
                    <a:prstClr val="black"/>
                  </a:solidFill>
                </a:rPr>
                <a:t>K. </a:t>
              </a:r>
              <a:r>
                <a:rPr lang="pl-PL" dirty="0" err="1" smtClean="0">
                  <a:solidFill>
                    <a:prstClr val="black"/>
                  </a:solidFill>
                </a:rPr>
                <a:t>Macieszczak</a:t>
              </a:r>
              <a:r>
                <a:rPr lang="pl-PL" dirty="0" smtClean="0">
                  <a:solidFill>
                    <a:prstClr val="black"/>
                  </a:solidFill>
                </a:rPr>
                <a:t>, M. </a:t>
              </a:r>
              <a:r>
                <a:rPr lang="pl-PL" dirty="0" err="1" smtClean="0">
                  <a:solidFill>
                    <a:prstClr val="black"/>
                  </a:solidFill>
                </a:rPr>
                <a:t>Fraas</a:t>
              </a:r>
              <a:r>
                <a:rPr lang="en-US" dirty="0" smtClean="0">
                  <a:solidFill>
                    <a:prstClr val="black"/>
                  </a:solidFill>
                </a:rPr>
                <a:t> </a:t>
              </a:r>
              <a:r>
                <a:rPr lang="pl-PL" dirty="0" smtClean="0">
                  <a:solidFill>
                    <a:prstClr val="black"/>
                  </a:solidFill>
                </a:rPr>
                <a:t>, RDD </a:t>
              </a:r>
              <a:r>
                <a:rPr lang="en-US" dirty="0" smtClean="0"/>
                <a:t>New J. Phys. 16, 113002 (2014) </a:t>
              </a:r>
              <a:endParaRPr lang="en-US" dirty="0"/>
            </a:p>
          </p:txBody>
        </p:sp>
        <p:grpSp>
          <p:nvGrpSpPr>
            <p:cNvPr id="3" name="Grupa 80"/>
            <p:cNvGrpSpPr/>
            <p:nvPr/>
          </p:nvGrpSpPr>
          <p:grpSpPr>
            <a:xfrm>
              <a:off x="251520" y="5229200"/>
              <a:ext cx="8305332" cy="1008112"/>
              <a:chOff x="3305387" y="4797152"/>
              <a:chExt cx="4509789" cy="1008112"/>
            </a:xfrm>
          </p:grpSpPr>
          <p:sp>
            <p:nvSpPr>
              <p:cNvPr id="8" name="Prostokąt 7"/>
              <p:cNvSpPr/>
              <p:nvPr/>
            </p:nvSpPr>
            <p:spPr>
              <a:xfrm flipH="1">
                <a:off x="3305387" y="4797152"/>
                <a:ext cx="603721" cy="10081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Prostokąt 8"/>
              <p:cNvSpPr/>
              <p:nvPr/>
            </p:nvSpPr>
            <p:spPr>
              <a:xfrm>
                <a:off x="3422688" y="4869160"/>
                <a:ext cx="4392488" cy="70788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sz="2000" b="1" dirty="0" smtClean="0">
                    <a:solidFill>
                      <a:prstClr val="black"/>
                    </a:solidFill>
                  </a:rPr>
                  <a:t>We </a:t>
                </a:r>
                <a:r>
                  <a:rPr lang="pl-PL" sz="2000" b="1" dirty="0" err="1" smtClean="0">
                    <a:solidFill>
                      <a:prstClr val="black"/>
                    </a:solidFill>
                  </a:rPr>
                  <a:t>look</a:t>
                </a:r>
                <a:r>
                  <a:rPr lang="pl-PL" sz="2000" b="1" dirty="0" smtClean="0">
                    <a:solidFill>
                      <a:prstClr val="black"/>
                    </a:solidFill>
                  </a:rPr>
                  <a:t> for </a:t>
                </a:r>
                <a:r>
                  <a:rPr lang="pl-PL" sz="2000" b="1" dirty="0" err="1" smtClean="0">
                    <a:solidFill>
                      <a:prstClr val="black"/>
                    </a:solidFill>
                  </a:rPr>
                  <a:t>optimal</a:t>
                </a:r>
                <a:r>
                  <a:rPr lang="pl-PL" sz="20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pl-PL" sz="2000" b="1" dirty="0" err="1" smtClean="0">
                    <a:solidFill>
                      <a:prstClr val="black"/>
                    </a:solidFill>
                  </a:rPr>
                  <a:t>atomic</a:t>
                </a:r>
                <a:r>
                  <a:rPr lang="pl-PL" sz="20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pl-PL" sz="2000" b="1" dirty="0" err="1" smtClean="0">
                    <a:solidFill>
                      <a:prstClr val="black"/>
                    </a:solidFill>
                  </a:rPr>
                  <a:t>states</a:t>
                </a:r>
                <a:r>
                  <a:rPr lang="pl-PL" sz="2000" b="1" dirty="0" smtClean="0">
                    <a:solidFill>
                      <a:prstClr val="black"/>
                    </a:solidFill>
                  </a:rPr>
                  <a:t>, </a:t>
                </a:r>
                <a:r>
                  <a:rPr lang="pl-PL" sz="2000" b="1" dirty="0" err="1" smtClean="0">
                    <a:solidFill>
                      <a:prstClr val="black"/>
                    </a:solidFill>
                  </a:rPr>
                  <a:t>interrogation</a:t>
                </a:r>
                <a:r>
                  <a:rPr lang="pl-PL" sz="20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pl-PL" sz="2000" b="1" dirty="0" err="1" smtClean="0">
                    <a:solidFill>
                      <a:prstClr val="black"/>
                    </a:solidFill>
                  </a:rPr>
                  <a:t>times</a:t>
                </a:r>
                <a:r>
                  <a:rPr lang="pl-PL" sz="2000" b="1" dirty="0" smtClean="0">
                    <a:solidFill>
                      <a:prstClr val="black"/>
                    </a:solidFill>
                  </a:rPr>
                  <a:t>, </a:t>
                </a:r>
                <a:r>
                  <a:rPr lang="pl-PL" sz="2000" b="1" dirty="0" err="1" smtClean="0">
                    <a:solidFill>
                      <a:prstClr val="black"/>
                    </a:solidFill>
                  </a:rPr>
                  <a:t>measurements</a:t>
                </a:r>
                <a:r>
                  <a:rPr lang="pl-PL" sz="2000" b="1" dirty="0" smtClean="0">
                    <a:solidFill>
                      <a:prstClr val="black"/>
                    </a:solidFill>
                  </a:rPr>
                  <a:t> and </a:t>
                </a:r>
                <a:r>
                  <a:rPr lang="pl-PL" sz="2000" b="1" dirty="0" err="1" smtClean="0">
                    <a:solidFill>
                      <a:prstClr val="black"/>
                    </a:solidFill>
                  </a:rPr>
                  <a:t>estimators</a:t>
                </a:r>
                <a:r>
                  <a:rPr lang="pl-PL" sz="2000" b="1" dirty="0" smtClean="0">
                    <a:solidFill>
                      <a:prstClr val="black"/>
                    </a:solidFill>
                  </a:rPr>
                  <a:t> so </a:t>
                </a:r>
                <a:r>
                  <a:rPr lang="pl-PL" sz="2000" b="1" dirty="0" err="1" smtClean="0">
                    <a:solidFill>
                      <a:prstClr val="black"/>
                    </a:solidFill>
                  </a:rPr>
                  <a:t>that</a:t>
                </a:r>
                <a:r>
                  <a:rPr lang="pl-PL" sz="20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pl-PL" sz="2000" b="1" dirty="0" err="1" smtClean="0">
                    <a:solidFill>
                      <a:prstClr val="black"/>
                    </a:solidFill>
                  </a:rPr>
                  <a:t>the</a:t>
                </a:r>
                <a:r>
                  <a:rPr lang="pl-PL" sz="20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pl-PL" sz="2000" b="1" dirty="0" err="1" smtClean="0">
                    <a:solidFill>
                      <a:prstClr val="black"/>
                    </a:solidFill>
                  </a:rPr>
                  <a:t>stationary</a:t>
                </a:r>
                <a:r>
                  <a:rPr lang="pl-PL" sz="20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pl-PL" sz="2000" b="1" dirty="0" err="1" smtClean="0">
                    <a:solidFill>
                      <a:prstClr val="black"/>
                    </a:solidFill>
                  </a:rPr>
                  <a:t>variance</a:t>
                </a:r>
                <a:r>
                  <a:rPr lang="pl-PL" sz="20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pl-PL" sz="2000" b="1" dirty="0" err="1" smtClean="0">
                    <a:solidFill>
                      <a:prstClr val="black"/>
                    </a:solidFill>
                  </a:rPr>
                  <a:t>is</a:t>
                </a:r>
                <a:r>
                  <a:rPr lang="pl-PL" sz="20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pl-PL" sz="2000" b="1" dirty="0" err="1" smtClean="0">
                    <a:solidFill>
                      <a:prstClr val="black"/>
                    </a:solidFill>
                  </a:rPr>
                  <a:t>minimal</a:t>
                </a:r>
                <a:r>
                  <a:rPr lang="pl-PL" sz="2000" b="1" dirty="0" smtClean="0">
                    <a:solidFill>
                      <a:prstClr val="black"/>
                    </a:solidFill>
                  </a:rPr>
                  <a:t> (</a:t>
                </a:r>
                <a:r>
                  <a:rPr lang="pl-PL" sz="2000" b="1" dirty="0" err="1" smtClean="0">
                    <a:solidFill>
                      <a:prstClr val="black"/>
                    </a:solidFill>
                  </a:rPr>
                  <a:t>Bayesian</a:t>
                </a:r>
                <a:r>
                  <a:rPr lang="pl-PL" sz="20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pl-PL" sz="2000" b="1" dirty="0" err="1" smtClean="0">
                    <a:solidFill>
                      <a:prstClr val="black"/>
                    </a:solidFill>
                  </a:rPr>
                  <a:t>approach</a:t>
                </a:r>
                <a:r>
                  <a:rPr lang="pl-PL" sz="2000" b="1" dirty="0" smtClean="0">
                    <a:solidFill>
                      <a:prstClr val="black"/>
                    </a:solidFill>
                  </a:rPr>
                  <a:t>)</a:t>
                </a:r>
                <a:endParaRPr lang="en-US" sz="2000" b="1" dirty="0"/>
              </a:p>
            </p:txBody>
          </p:sp>
        </p:grp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908720"/>
            <a:ext cx="6048672" cy="360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a 10"/>
          <p:cNvGrpSpPr/>
          <p:nvPr/>
        </p:nvGrpSpPr>
        <p:grpSpPr>
          <a:xfrm>
            <a:off x="1547664" y="4725144"/>
            <a:ext cx="5025439" cy="400110"/>
            <a:chOff x="1547664" y="4725144"/>
            <a:chExt cx="5025439" cy="400110"/>
          </a:xfrm>
        </p:grpSpPr>
        <p:sp>
          <p:nvSpPr>
            <p:cNvPr id="12" name="Prostokąt 11"/>
            <p:cNvSpPr/>
            <p:nvPr/>
          </p:nvSpPr>
          <p:spPr>
            <a:xfrm>
              <a:off x="1547664" y="4725144"/>
              <a:ext cx="37444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2000" dirty="0" err="1" smtClean="0">
                  <a:solidFill>
                    <a:prstClr val="black"/>
                  </a:solidFill>
                </a:rPr>
                <a:t>Stationary</a:t>
              </a:r>
              <a:r>
                <a:rPr lang="pl-PL" sz="2000" dirty="0" smtClean="0">
                  <a:solidFill>
                    <a:prstClr val="black"/>
                  </a:solidFill>
                </a:rPr>
                <a:t> </a:t>
              </a:r>
              <a:r>
                <a:rPr lang="pl-PL" sz="2000" dirty="0" err="1" smtClean="0">
                  <a:solidFill>
                    <a:prstClr val="black"/>
                  </a:solidFill>
                </a:rPr>
                <a:t>condition</a:t>
              </a:r>
              <a:r>
                <a:rPr lang="pl-PL" sz="2000" dirty="0" smtClean="0">
                  <a:solidFill>
                    <a:prstClr val="black"/>
                  </a:solidFill>
                </a:rPr>
                <a:t>:</a:t>
              </a:r>
              <a:endParaRPr lang="en-US" sz="2000" dirty="0"/>
            </a:p>
          </p:txBody>
        </p:sp>
        <p:pic>
          <p:nvPicPr>
            <p:cNvPr id="13" name="Obraz 12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776644" y="4797152"/>
              <a:ext cx="1796459" cy="276378"/>
            </a:xfrm>
            <a:prstGeom prst="rect">
              <a:avLst/>
            </a:prstGeom>
            <a:solidFill>
              <a:schemeClr val="bg1"/>
            </a:solidFill>
            <a:ln/>
            <a:effectLst/>
          </p:spPr>
        </p:pic>
      </p:grpSp>
      <p:sp>
        <p:nvSpPr>
          <p:cNvPr id="14" name="Prostokąt 13"/>
          <p:cNvSpPr/>
          <p:nvPr/>
        </p:nvSpPr>
        <p:spPr>
          <a:xfrm>
            <a:off x="467544" y="6093296"/>
            <a:ext cx="6234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prstClr val="black"/>
                </a:solidFill>
              </a:rPr>
              <a:t>In </a:t>
            </a:r>
            <a:r>
              <a:rPr lang="pl-PL" dirty="0" err="1" smtClean="0">
                <a:solidFill>
                  <a:prstClr val="black"/>
                </a:solidFill>
              </a:rPr>
              <a:t>fact</a:t>
            </a:r>
            <a:r>
              <a:rPr lang="pl-PL" dirty="0" smtClean="0">
                <a:solidFill>
                  <a:prstClr val="black"/>
                </a:solidFill>
              </a:rPr>
              <a:t> we </a:t>
            </a:r>
            <a:r>
              <a:rPr lang="pl-PL" dirty="0" err="1" smtClean="0">
                <a:solidFill>
                  <a:prstClr val="black"/>
                </a:solidFill>
              </a:rPr>
              <a:t>should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r>
              <a:rPr lang="pl-PL" dirty="0" err="1" smtClean="0">
                <a:solidFill>
                  <a:prstClr val="black"/>
                </a:solidFill>
              </a:rPr>
              <a:t>analyze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r>
              <a:rPr lang="pl-PL" dirty="0" err="1" smtClean="0">
                <a:solidFill>
                  <a:prstClr val="black"/>
                </a:solidFill>
              </a:rPr>
              <a:t>fundamental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r>
              <a:rPr lang="pl-PL" dirty="0" err="1" smtClean="0">
                <a:solidFill>
                  <a:prstClr val="black"/>
                </a:solidFill>
              </a:rPr>
              <a:t>limits</a:t>
            </a:r>
            <a:r>
              <a:rPr lang="pl-PL" dirty="0" smtClean="0">
                <a:solidFill>
                  <a:prstClr val="black"/>
                </a:solidFill>
              </a:rPr>
              <a:t> on Allan </a:t>
            </a:r>
            <a:r>
              <a:rPr lang="pl-PL" dirty="0" err="1" smtClean="0">
                <a:solidFill>
                  <a:prstClr val="black"/>
                </a:solidFill>
              </a:rPr>
              <a:t>variance</a:t>
            </a:r>
            <a:r>
              <a:rPr lang="pl-PL" dirty="0" smtClean="0">
                <a:solidFill>
                  <a:prstClr val="black"/>
                </a:solidFill>
              </a:rPr>
              <a:t>….</a:t>
            </a:r>
            <a:endParaRPr lang="en-US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65104"/>
            <a:ext cx="9144000" cy="15319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pole tekstowe 15"/>
          <p:cNvSpPr txBox="1"/>
          <p:nvPr/>
        </p:nvSpPr>
        <p:spPr>
          <a:xfrm>
            <a:off x="0" y="5877272"/>
            <a:ext cx="9145016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Assumption of </a:t>
            </a:r>
            <a:r>
              <a:rPr lang="pl-PL" b="1" dirty="0" err="1" smtClean="0"/>
              <a:t>lack</a:t>
            </a:r>
            <a:r>
              <a:rPr lang="pl-PL" b="1" dirty="0" smtClean="0"/>
              <a:t> </a:t>
            </a:r>
            <a:r>
              <a:rPr lang="pl-PL" b="1" dirty="0" smtClean="0"/>
              <a:t>o</a:t>
            </a:r>
            <a:r>
              <a:rPr lang="pl-PL" b="1" dirty="0" smtClean="0"/>
              <a:t>f </a:t>
            </a:r>
            <a:r>
              <a:rPr lang="pl-PL" b="1" dirty="0" err="1" smtClean="0"/>
              <a:t>correlation</a:t>
            </a:r>
            <a:r>
              <a:rPr lang="pl-PL" b="1" dirty="0" smtClean="0"/>
              <a:t> of </a:t>
            </a:r>
            <a:r>
              <a:rPr lang="pl-PL" b="1" dirty="0" err="1" smtClean="0"/>
              <a:t>frequnecy</a:t>
            </a:r>
            <a:r>
              <a:rPr lang="pl-PL" b="1" dirty="0" smtClean="0"/>
              <a:t> </a:t>
            </a:r>
            <a:r>
              <a:rPr lang="pl-PL" b="1" dirty="0" err="1" smtClean="0"/>
              <a:t>fluctuations</a:t>
            </a:r>
            <a:r>
              <a:rPr lang="pl-PL" b="1" dirty="0" smtClean="0"/>
              <a:t> </a:t>
            </a:r>
            <a:r>
              <a:rPr lang="pl-PL" b="1" dirty="0" err="1" smtClean="0"/>
              <a:t>in</a:t>
            </a:r>
            <a:r>
              <a:rPr lang="pl-PL" b="1" dirty="0" smtClean="0"/>
              <a:t> </a:t>
            </a:r>
            <a:r>
              <a:rPr lang="pl-PL" b="1" dirty="0" err="1" smtClean="0"/>
              <a:t>subsequent</a:t>
            </a:r>
            <a:r>
              <a:rPr lang="pl-PL" b="1" dirty="0" smtClean="0"/>
              <a:t> </a:t>
            </a:r>
            <a:r>
              <a:rPr lang="pl-PL" b="1" dirty="0" err="1" smtClean="0"/>
              <a:t>interrogation</a:t>
            </a:r>
            <a:r>
              <a:rPr lang="pl-PL" b="1" dirty="0" smtClean="0"/>
              <a:t> </a:t>
            </a:r>
            <a:r>
              <a:rPr lang="pl-PL" b="1" dirty="0" err="1" smtClean="0"/>
              <a:t>cycles</a:t>
            </a:r>
            <a:endParaRPr lang="pl-PL" b="1" dirty="0" smtClean="0"/>
          </a:p>
          <a:p>
            <a:pPr algn="ctr"/>
            <a:r>
              <a:rPr lang="pl-PL" b="1" dirty="0" smtClean="0"/>
              <a:t>No </a:t>
            </a:r>
            <a:r>
              <a:rPr lang="pl-PL" b="1" dirty="0" err="1" smtClean="0"/>
              <a:t>rigorous</a:t>
            </a:r>
            <a:r>
              <a:rPr lang="pl-PL" b="1" dirty="0" smtClean="0"/>
              <a:t> proof </a:t>
            </a:r>
            <a:r>
              <a:rPr lang="pl-PL" b="1" dirty="0" smtClean="0"/>
              <a:t>of </a:t>
            </a:r>
            <a:r>
              <a:rPr lang="pl-PL" b="1" dirty="0" err="1" smtClean="0"/>
              <a:t>optimality</a:t>
            </a:r>
            <a:r>
              <a:rPr lang="pl-PL" b="1" dirty="0" smtClean="0"/>
              <a:t> of </a:t>
            </a:r>
            <a:r>
              <a:rPr lang="pl-PL" b="1" dirty="0" err="1" smtClean="0"/>
              <a:t>the</a:t>
            </a:r>
            <a:r>
              <a:rPr lang="pl-PL" b="1" dirty="0" smtClean="0"/>
              <a:t> </a:t>
            </a:r>
            <a:r>
              <a:rPr lang="pl-PL" b="1" dirty="0" err="1" smtClean="0"/>
              <a:t>presented</a:t>
            </a:r>
            <a:r>
              <a:rPr lang="pl-PL" b="1" dirty="0" smtClean="0"/>
              <a:t> </a:t>
            </a:r>
            <a:r>
              <a:rPr lang="pl-PL" b="1" dirty="0" err="1" smtClean="0"/>
              <a:t>strategy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805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prstClr val="black"/>
                </a:solidFill>
              </a:rPr>
              <a:t>Quantum </a:t>
            </a:r>
            <a:r>
              <a:rPr lang="pl-PL" sz="4400" b="1" dirty="0" err="1" smtClean="0">
                <a:solidFill>
                  <a:prstClr val="black"/>
                </a:solidFill>
              </a:rPr>
              <a:t>computation</a:t>
            </a:r>
            <a:r>
              <a:rPr lang="pl-PL" sz="4400" b="1" dirty="0" smtClean="0">
                <a:solidFill>
                  <a:prstClr val="black"/>
                </a:solidFill>
              </a:rPr>
              <a:t> and </a:t>
            </a:r>
            <a:br>
              <a:rPr lang="pl-PL" sz="4400" b="1" dirty="0" smtClean="0">
                <a:solidFill>
                  <a:prstClr val="black"/>
                </a:solidFill>
              </a:rPr>
            </a:br>
            <a:r>
              <a:rPr lang="pl-PL" sz="4400" b="1" dirty="0" smtClean="0">
                <a:solidFill>
                  <a:prstClr val="black"/>
                </a:solidFill>
              </a:rPr>
              <a:t>quantum </a:t>
            </a:r>
            <a:r>
              <a:rPr lang="pl-PL" sz="4400" b="1" dirty="0" err="1" smtClean="0">
                <a:solidFill>
                  <a:prstClr val="black"/>
                </a:solidFill>
              </a:rPr>
              <a:t>metrology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899592" y="1556792"/>
            <a:ext cx="278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Quantum </a:t>
            </a:r>
            <a:r>
              <a:rPr lang="pl-PL" sz="2400" dirty="0" err="1" smtClean="0"/>
              <a:t>metrology</a:t>
            </a:r>
            <a:r>
              <a:rPr lang="pl-PL" sz="2400" dirty="0" smtClean="0"/>
              <a:t> </a:t>
            </a:r>
            <a:endParaRPr lang="en-US" sz="2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572000" y="1556792"/>
            <a:ext cx="4211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Quantum </a:t>
            </a:r>
            <a:r>
              <a:rPr lang="pl-PL" sz="2400" dirty="0" err="1" smtClean="0"/>
              <a:t>Grover-like</a:t>
            </a:r>
            <a:r>
              <a:rPr lang="pl-PL" sz="2400" dirty="0" smtClean="0"/>
              <a:t> </a:t>
            </a:r>
            <a:r>
              <a:rPr lang="pl-PL" sz="2400" dirty="0" err="1" smtClean="0"/>
              <a:t>algorithms</a:t>
            </a:r>
            <a:endParaRPr lang="en-US" sz="24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259632" y="3933056"/>
            <a:ext cx="657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Quadratic</a:t>
            </a:r>
            <a:r>
              <a:rPr lang="pl-PL" sz="2000" dirty="0" smtClean="0"/>
              <a:t> quantum </a:t>
            </a:r>
            <a:r>
              <a:rPr lang="pl-PL" sz="2000" dirty="0" err="1" smtClean="0"/>
              <a:t>enhancement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</a:t>
            </a:r>
            <a:r>
              <a:rPr lang="pl-PL" sz="2000" dirty="0" err="1" smtClean="0"/>
              <a:t>absence</a:t>
            </a:r>
            <a:r>
              <a:rPr lang="pl-PL" sz="2000" dirty="0" smtClean="0"/>
              <a:t> of </a:t>
            </a:r>
            <a:r>
              <a:rPr lang="pl-PL" sz="2000" dirty="0" err="1" smtClean="0"/>
              <a:t>decoherence</a:t>
            </a:r>
            <a:endParaRPr lang="en-US" sz="2000" dirty="0"/>
          </a:p>
        </p:txBody>
      </p:sp>
      <p:pic>
        <p:nvPicPr>
          <p:cNvPr id="11" name="Obraz 10" descr="ParallelChannels.wmf"/>
          <p:cNvPicPr>
            <a:picLocks noChangeAspect="1"/>
          </p:cNvPicPr>
          <p:nvPr/>
        </p:nvPicPr>
        <p:blipFill>
          <a:blip r:embed="rId4" cstate="print"/>
          <a:srcRect l="11080"/>
          <a:stretch>
            <a:fillRect/>
          </a:stretch>
        </p:blipFill>
        <p:spPr>
          <a:xfrm>
            <a:off x="971600" y="2132856"/>
            <a:ext cx="2592288" cy="1621737"/>
          </a:xfrm>
          <a:prstGeom prst="rect">
            <a:avLst/>
          </a:prstGeom>
        </p:spPr>
      </p:pic>
      <p:pic>
        <p:nvPicPr>
          <p:cNvPr id="12" name="Obraz 1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55576" y="2780928"/>
            <a:ext cx="197779" cy="166791"/>
          </a:xfrm>
          <a:prstGeom prst="rect">
            <a:avLst/>
          </a:prstGeom>
          <a:noFill/>
          <a:ln/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797152"/>
            <a:ext cx="2664296" cy="183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rostokąt 13"/>
          <p:cNvSpPr/>
          <p:nvPr/>
        </p:nvSpPr>
        <p:spPr>
          <a:xfrm>
            <a:off x="1619672" y="4365104"/>
            <a:ext cx="5755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 err="1" smtClean="0"/>
              <a:t>Generic</a:t>
            </a:r>
            <a:r>
              <a:rPr lang="pl-PL" sz="2000" dirty="0" smtClean="0"/>
              <a:t> </a:t>
            </a:r>
            <a:r>
              <a:rPr lang="pl-PL" sz="2000" dirty="0" err="1" smtClean="0"/>
              <a:t>loss</a:t>
            </a:r>
            <a:r>
              <a:rPr lang="pl-PL" sz="2000" dirty="0" smtClean="0"/>
              <a:t> of </a:t>
            </a:r>
            <a:r>
              <a:rPr lang="pl-PL" sz="2000" dirty="0" err="1" smtClean="0"/>
              <a:t>quadratic</a:t>
            </a:r>
            <a:r>
              <a:rPr lang="pl-PL" sz="2000" dirty="0" smtClean="0"/>
              <a:t> </a:t>
            </a:r>
            <a:r>
              <a:rPr lang="pl-PL" sz="2000" dirty="0" err="1" smtClean="0"/>
              <a:t>gain</a:t>
            </a:r>
            <a:r>
              <a:rPr lang="pl-PL" sz="2000" dirty="0" smtClean="0"/>
              <a:t> </a:t>
            </a:r>
            <a:r>
              <a:rPr lang="pl-PL" sz="2000" dirty="0" err="1" smtClean="0"/>
              <a:t>due</a:t>
            </a:r>
            <a:r>
              <a:rPr lang="pl-PL" sz="2000" dirty="0" smtClean="0"/>
              <a:t> to </a:t>
            </a:r>
            <a:r>
              <a:rPr lang="pl-PL" sz="2000" dirty="0" err="1" smtClean="0"/>
              <a:t>decoherence</a:t>
            </a:r>
            <a:r>
              <a:rPr lang="pl-PL" sz="2000" dirty="0" smtClean="0"/>
              <a:t>???</a:t>
            </a:r>
            <a:endParaRPr lang="en-US" sz="20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7668344" y="544522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403648" y="5445224"/>
            <a:ext cx="317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solidFill>
                  <a:srgbClr val="00B050"/>
                </a:solidFill>
              </a:rPr>
              <a:t>!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179512" y="1556792"/>
            <a:ext cx="4176464" cy="23762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rostokąt 19"/>
          <p:cNvSpPr/>
          <p:nvPr/>
        </p:nvSpPr>
        <p:spPr>
          <a:xfrm>
            <a:off x="4572000" y="1556792"/>
            <a:ext cx="4176464" cy="23762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7" cstate="print"/>
          <a:srcRect l="3474"/>
          <a:stretch>
            <a:fillRect/>
          </a:stretch>
        </p:blipFill>
        <p:spPr bwMode="auto">
          <a:xfrm>
            <a:off x="4860032" y="2708920"/>
            <a:ext cx="308246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8" cstate="print"/>
          <a:srcRect r="3995"/>
          <a:stretch>
            <a:fillRect/>
          </a:stretch>
        </p:blipFill>
        <p:spPr bwMode="auto">
          <a:xfrm>
            <a:off x="4860032" y="2060848"/>
            <a:ext cx="3254250" cy="6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Obraz 2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96136" y="3140968"/>
            <a:ext cx="344674" cy="344674"/>
          </a:xfrm>
          <a:prstGeom prst="rect">
            <a:avLst/>
          </a:prstGeom>
          <a:noFill/>
          <a:ln/>
          <a:effectLst/>
        </p:spPr>
      </p:pic>
      <p:sp>
        <p:nvSpPr>
          <p:cNvPr id="25" name="Prostokąt 24"/>
          <p:cNvSpPr/>
          <p:nvPr/>
        </p:nvSpPr>
        <p:spPr>
          <a:xfrm>
            <a:off x="4355976" y="65348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dirty="0" smtClean="0">
                <a:solidFill>
                  <a:prstClr val="black"/>
                </a:solidFill>
              </a:rPr>
              <a:t>RDD, M. Markiewicz, </a:t>
            </a:r>
            <a:r>
              <a:rPr lang="pl-PL" dirty="0" err="1" smtClean="0">
                <a:solidFill>
                  <a:prstClr val="black"/>
                </a:solidFill>
              </a:rPr>
              <a:t>in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r>
              <a:rPr lang="pl-PL" dirty="0" err="1" smtClean="0">
                <a:solidFill>
                  <a:prstClr val="black"/>
                </a:solidFill>
              </a:rPr>
              <a:t>preparation</a:t>
            </a:r>
            <a:r>
              <a:rPr lang="pl-PL" dirty="0" smtClean="0">
                <a:solidFill>
                  <a:prstClr val="black"/>
                </a:solidFill>
              </a:rPr>
              <a:t> (2</a:t>
            </a:r>
            <a:r>
              <a:rPr lang="en-US" dirty="0" smtClean="0"/>
              <a:t>014)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/>
      <p:bldP spid="15" grpId="0"/>
      <p:bldP spid="16" grpId="0"/>
      <p:bldP spid="19" grpId="0" animBg="1"/>
      <p:bldP spid="20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8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Summary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grpSp>
        <p:nvGrpSpPr>
          <p:cNvPr id="6" name="Grupa 43"/>
          <p:cNvGrpSpPr/>
          <p:nvPr/>
        </p:nvGrpSpPr>
        <p:grpSpPr>
          <a:xfrm>
            <a:off x="2699792" y="3140968"/>
            <a:ext cx="3384376" cy="1152128"/>
            <a:chOff x="3567661" y="1412775"/>
            <a:chExt cx="5213994" cy="1872209"/>
          </a:xfrm>
          <a:noFill/>
        </p:grpSpPr>
        <p:grpSp>
          <p:nvGrpSpPr>
            <p:cNvPr id="7" name="Grupa 38"/>
            <p:cNvGrpSpPr/>
            <p:nvPr/>
          </p:nvGrpSpPr>
          <p:grpSpPr>
            <a:xfrm>
              <a:off x="3567661" y="1556792"/>
              <a:ext cx="5040560" cy="1728192"/>
              <a:chOff x="3567661" y="1556792"/>
              <a:chExt cx="5040560" cy="1728192"/>
            </a:xfrm>
            <a:grpFill/>
          </p:grpSpPr>
          <p:grpSp>
            <p:nvGrpSpPr>
              <p:cNvPr id="20" name="Grupa 37"/>
              <p:cNvGrpSpPr/>
              <p:nvPr/>
            </p:nvGrpSpPr>
            <p:grpSpPr>
              <a:xfrm>
                <a:off x="3567661" y="1556792"/>
                <a:ext cx="5040560" cy="1728192"/>
                <a:chOff x="3567661" y="1556792"/>
                <a:chExt cx="5040560" cy="1728192"/>
              </a:xfrm>
              <a:grpFill/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3567661" y="1556792"/>
                  <a:ext cx="5040560" cy="1728192"/>
                </a:xfrm>
                <a:prstGeom prst="ellipse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3" name="Obraz 22" descr="TP_tmp.emf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6287991" y="1757189"/>
                  <a:ext cx="304801" cy="278893"/>
                </a:xfrm>
                <a:prstGeom prst="rect">
                  <a:avLst/>
                </a:prstGeom>
                <a:grpFill/>
                <a:ln/>
                <a:effectLst/>
              </p:spPr>
            </p:pic>
            <p:sp>
              <p:nvSpPr>
                <p:cNvPr id="24" name="Łuk 23"/>
                <p:cNvSpPr/>
                <p:nvPr/>
              </p:nvSpPr>
              <p:spPr>
                <a:xfrm>
                  <a:off x="5223845" y="1988840"/>
                  <a:ext cx="1512168" cy="936104"/>
                </a:xfrm>
                <a:prstGeom prst="arc">
                  <a:avLst>
                    <a:gd name="adj1" fmla="val 14758231"/>
                    <a:gd name="adj2" fmla="val 20827712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Elipsa 20"/>
              <p:cNvSpPr/>
              <p:nvPr/>
            </p:nvSpPr>
            <p:spPr>
              <a:xfrm>
                <a:off x="6295631" y="1998737"/>
                <a:ext cx="72008" cy="7200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Obraz 7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05540" y="1628800"/>
              <a:ext cx="254067" cy="126273"/>
            </a:xfrm>
            <a:prstGeom prst="rect">
              <a:avLst/>
            </a:prstGeom>
            <a:grpFill/>
            <a:ln/>
            <a:effectLst/>
          </p:spPr>
        </p:pic>
        <p:pic>
          <p:nvPicPr>
            <p:cNvPr id="9" name="Obraz 8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490035" y="2204863"/>
              <a:ext cx="253430" cy="201833"/>
            </a:xfrm>
            <a:prstGeom prst="rect">
              <a:avLst/>
            </a:prstGeom>
            <a:grpFill/>
            <a:ln/>
            <a:effectLst/>
          </p:spPr>
        </p:pic>
        <p:cxnSp>
          <p:nvCxnSpPr>
            <p:cNvPr id="10" name="Łącznik prosty 9"/>
            <p:cNvCxnSpPr/>
            <p:nvPr/>
          </p:nvCxnSpPr>
          <p:spPr bwMode="auto">
            <a:xfrm>
              <a:off x="5151835" y="1628799"/>
              <a:ext cx="3240360" cy="1152128"/>
            </a:xfrm>
            <a:prstGeom prst="line">
              <a:avLst/>
            </a:prstGeom>
            <a:grpFill/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Obraz 10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706502" y="1412775"/>
              <a:ext cx="331369" cy="203097"/>
            </a:xfrm>
            <a:prstGeom prst="rect">
              <a:avLst/>
            </a:prstGeom>
            <a:grpFill/>
            <a:ln/>
            <a:effectLst/>
          </p:spPr>
        </p:pic>
        <p:pic>
          <p:nvPicPr>
            <p:cNvPr id="12" name="Obraz 11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451549" y="2780926"/>
              <a:ext cx="330106" cy="278384"/>
            </a:xfrm>
            <a:prstGeom prst="rect">
              <a:avLst/>
            </a:prstGeom>
            <a:grpFill/>
            <a:ln/>
            <a:effectLst/>
          </p:spPr>
        </p:pic>
        <p:sp>
          <p:nvSpPr>
            <p:cNvPr id="13" name="Elipsa 12"/>
            <p:cNvSpPr/>
            <p:nvPr/>
          </p:nvSpPr>
          <p:spPr bwMode="auto">
            <a:xfrm>
              <a:off x="5096796" y="1585169"/>
              <a:ext cx="72008" cy="7200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lipsa 13"/>
            <p:cNvSpPr/>
            <p:nvPr/>
          </p:nvSpPr>
          <p:spPr bwMode="auto">
            <a:xfrm>
              <a:off x="8333213" y="2742258"/>
              <a:ext cx="72008" cy="7200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upa 57"/>
            <p:cNvGrpSpPr/>
            <p:nvPr/>
          </p:nvGrpSpPr>
          <p:grpSpPr>
            <a:xfrm>
              <a:off x="5292080" y="1988840"/>
              <a:ext cx="1804766" cy="543776"/>
              <a:chOff x="5292080" y="1988840"/>
              <a:chExt cx="1804766" cy="543776"/>
            </a:xfrm>
            <a:grpFill/>
          </p:grpSpPr>
          <p:pic>
            <p:nvPicPr>
              <p:cNvPr id="18" name="Obraz 17" descr="TP_tmp.emf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5292080" y="1988840"/>
                <a:ext cx="628878" cy="255743"/>
              </a:xfrm>
              <a:prstGeom prst="rect">
                <a:avLst/>
              </a:prstGeom>
              <a:grpFill/>
              <a:ln/>
              <a:effectLst/>
            </p:spPr>
          </p:pic>
          <p:pic>
            <p:nvPicPr>
              <p:cNvPr id="19" name="Obraz 18" descr="TP_tmp.emf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444208" y="2276872"/>
                <a:ext cx="652638" cy="255744"/>
              </a:xfrm>
              <a:prstGeom prst="rect">
                <a:avLst/>
              </a:prstGeom>
              <a:grpFill/>
              <a:ln/>
              <a:effectLst/>
            </p:spPr>
          </p:pic>
        </p:grpSp>
        <p:sp>
          <p:nvSpPr>
            <p:cNvPr id="16" name="Elipsa 15"/>
            <p:cNvSpPr/>
            <p:nvPr/>
          </p:nvSpPr>
          <p:spPr bwMode="auto">
            <a:xfrm>
              <a:off x="5786416" y="1965003"/>
              <a:ext cx="72008" cy="7200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lipsa 16"/>
            <p:cNvSpPr/>
            <p:nvPr/>
          </p:nvSpPr>
          <p:spPr bwMode="auto">
            <a:xfrm>
              <a:off x="6660232" y="2276872"/>
              <a:ext cx="72008" cy="7200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Łącznik prosty ze strzałką 25"/>
          <p:cNvCxnSpPr>
            <a:stCxn id="22" idx="1"/>
          </p:cNvCxnSpPr>
          <p:nvPr/>
        </p:nvCxnSpPr>
        <p:spPr>
          <a:xfrm flipH="1" flipV="1">
            <a:off x="2411760" y="2924944"/>
            <a:ext cx="767176" cy="460396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/>
          <p:cNvCxnSpPr>
            <a:stCxn id="22" idx="7"/>
          </p:cNvCxnSpPr>
          <p:nvPr/>
        </p:nvCxnSpPr>
        <p:spPr>
          <a:xfrm flipV="1">
            <a:off x="5492449" y="3068960"/>
            <a:ext cx="951759" cy="31638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29"/>
          <p:cNvCxnSpPr/>
          <p:nvPr/>
        </p:nvCxnSpPr>
        <p:spPr>
          <a:xfrm flipH="1">
            <a:off x="4211960" y="4437112"/>
            <a:ext cx="72008" cy="432048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ole tekstowe 30"/>
          <p:cNvSpPr txBox="1"/>
          <p:nvPr/>
        </p:nvSpPr>
        <p:spPr>
          <a:xfrm>
            <a:off x="2915816" y="4221088"/>
            <a:ext cx="310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Quantum </a:t>
            </a:r>
            <a:r>
              <a:rPr lang="pl-PL" b="1" dirty="0" err="1" smtClean="0"/>
              <a:t>metrological</a:t>
            </a:r>
            <a:r>
              <a:rPr lang="pl-PL" b="1" dirty="0" smtClean="0"/>
              <a:t> </a:t>
            </a:r>
            <a:r>
              <a:rPr lang="pl-PL" b="1" dirty="0" err="1" smtClean="0"/>
              <a:t>bounds</a:t>
            </a:r>
            <a:endParaRPr lang="en-US" b="1" dirty="0"/>
          </a:p>
        </p:txBody>
      </p:sp>
      <p:pic>
        <p:nvPicPr>
          <p:cNvPr id="32" name="Picture 6" descr="http://upload.wikimedia.org/wikipedia/commons/thumb/a/a9/Shore_code.svg/500px-Shore_code.svg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15816" y="4941168"/>
            <a:ext cx="2808312" cy="1210159"/>
          </a:xfrm>
          <a:prstGeom prst="rect">
            <a:avLst/>
          </a:prstGeom>
          <a:noFill/>
        </p:spPr>
      </p:pic>
      <p:sp>
        <p:nvSpPr>
          <p:cNvPr id="33" name="pole tekstowe 32"/>
          <p:cNvSpPr txBox="1"/>
          <p:nvPr/>
        </p:nvSpPr>
        <p:spPr>
          <a:xfrm>
            <a:off x="2483768" y="6093296"/>
            <a:ext cx="368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Quantum </a:t>
            </a:r>
            <a:r>
              <a:rPr lang="pl-PL" b="1" dirty="0" err="1" smtClean="0"/>
              <a:t>computing</a:t>
            </a:r>
            <a:r>
              <a:rPr lang="pl-PL" b="1" dirty="0" smtClean="0"/>
              <a:t> </a:t>
            </a:r>
            <a:r>
              <a:rPr lang="pl-PL" b="1" dirty="0" err="1" smtClean="0"/>
              <a:t>speed-up</a:t>
            </a:r>
            <a:r>
              <a:rPr lang="pl-PL" b="1" dirty="0" smtClean="0"/>
              <a:t> </a:t>
            </a:r>
            <a:r>
              <a:rPr lang="pl-PL" b="1" dirty="0" err="1" smtClean="0"/>
              <a:t>limits</a:t>
            </a:r>
            <a:endParaRPr lang="en-US" b="1" dirty="0"/>
          </a:p>
        </p:txBody>
      </p:sp>
      <p:pic>
        <p:nvPicPr>
          <p:cNvPr id="38" name="Picture 1"/>
          <p:cNvPicPr>
            <a:picLocks noChangeAspect="1" noChangeArrowheads="1"/>
          </p:cNvPicPr>
          <p:nvPr/>
        </p:nvPicPr>
        <p:blipFill>
          <a:blip r:embed="rId17" cstate="print"/>
          <a:srcRect l="615" r="1229" b="1853"/>
          <a:stretch>
            <a:fillRect/>
          </a:stretch>
        </p:blipFill>
        <p:spPr bwMode="auto">
          <a:xfrm>
            <a:off x="539552" y="1052736"/>
            <a:ext cx="2520280" cy="167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pole tekstowe 40"/>
          <p:cNvSpPr txBox="1"/>
          <p:nvPr/>
        </p:nvSpPr>
        <p:spPr>
          <a:xfrm>
            <a:off x="467544" y="2636912"/>
            <a:ext cx="3093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GW </a:t>
            </a:r>
            <a:r>
              <a:rPr lang="pl-PL" b="1" dirty="0" err="1" smtClean="0"/>
              <a:t>detectors</a:t>
            </a:r>
            <a:r>
              <a:rPr lang="pl-PL" b="1" dirty="0" smtClean="0"/>
              <a:t> </a:t>
            </a:r>
            <a:r>
              <a:rPr lang="pl-PL" b="1" dirty="0" err="1" smtClean="0"/>
              <a:t>sensitivity</a:t>
            </a:r>
            <a:r>
              <a:rPr lang="pl-PL" b="1" dirty="0" smtClean="0"/>
              <a:t> </a:t>
            </a:r>
            <a:r>
              <a:rPr lang="pl-PL" b="1" dirty="0" err="1" smtClean="0"/>
              <a:t>limits</a:t>
            </a:r>
            <a:endParaRPr lang="en-US" b="1" dirty="0"/>
          </a:p>
        </p:txBody>
      </p:sp>
      <p:sp>
        <p:nvSpPr>
          <p:cNvPr id="42" name="pole tekstowe 41"/>
          <p:cNvSpPr txBox="1"/>
          <p:nvPr/>
        </p:nvSpPr>
        <p:spPr>
          <a:xfrm>
            <a:off x="5148064" y="2636912"/>
            <a:ext cx="2895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Atomic-clocks</a:t>
            </a:r>
            <a:r>
              <a:rPr lang="pl-PL" b="1" dirty="0" smtClean="0"/>
              <a:t> </a:t>
            </a:r>
            <a:r>
              <a:rPr lang="pl-PL" b="1" dirty="0" err="1" smtClean="0"/>
              <a:t>stability</a:t>
            </a:r>
            <a:r>
              <a:rPr lang="pl-PL" b="1" dirty="0" smtClean="0"/>
              <a:t> </a:t>
            </a:r>
            <a:r>
              <a:rPr lang="pl-PL" b="1" dirty="0" err="1" smtClean="0"/>
              <a:t>limits</a:t>
            </a:r>
            <a:endParaRPr lang="en-US" b="1" dirty="0"/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220072" y="1124744"/>
            <a:ext cx="265819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pole tekstowe 45"/>
          <p:cNvSpPr txBox="1"/>
          <p:nvPr/>
        </p:nvSpPr>
        <p:spPr>
          <a:xfrm>
            <a:off x="3320483" y="6519446"/>
            <a:ext cx="5823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err="1" smtClean="0"/>
              <a:t>Review</a:t>
            </a:r>
            <a:r>
              <a:rPr lang="pl-PL" sz="1600" dirty="0" smtClean="0"/>
              <a:t> paper: RDD, </a:t>
            </a:r>
            <a:r>
              <a:rPr lang="pl-PL" sz="1600" dirty="0" err="1" smtClean="0"/>
              <a:t>M.Jarzyna</a:t>
            </a:r>
            <a:r>
              <a:rPr lang="pl-PL" sz="1600" dirty="0" smtClean="0"/>
              <a:t>, J. </a:t>
            </a:r>
            <a:r>
              <a:rPr lang="pl-PL" sz="1600" dirty="0" err="1" smtClean="0"/>
              <a:t>Kolodynski</a:t>
            </a:r>
            <a:r>
              <a:rPr lang="pl-PL" sz="1600" dirty="0" smtClean="0"/>
              <a:t>, </a:t>
            </a:r>
            <a:r>
              <a:rPr lang="pl-PL" sz="1600" dirty="0" err="1" smtClean="0"/>
              <a:t>arxiv</a:t>
            </a:r>
            <a:r>
              <a:rPr lang="pl-PL" sz="1600" dirty="0" smtClean="0"/>
              <a:t>:</a:t>
            </a:r>
            <a:r>
              <a:rPr lang="pl-PL" sz="1600" dirty="0" smtClean="0">
                <a:hlinkClick r:id="rId19" tooltip="Abstract"/>
              </a:rPr>
              <a:t> arXiv:1405.7703</a:t>
            </a:r>
            <a:r>
              <a:rPr lang="pl-PL" sz="1600" dirty="0" smtClean="0"/>
              <a:t> </a:t>
            </a:r>
            <a:endParaRPr lang="en-US" sz="1600" dirty="0"/>
          </a:p>
        </p:txBody>
      </p:sp>
      <p:sp>
        <p:nvSpPr>
          <p:cNvPr id="34" name="Prostokąt 33"/>
          <p:cNvSpPr/>
          <p:nvPr/>
        </p:nvSpPr>
        <p:spPr>
          <a:xfrm>
            <a:off x="2195736" y="4869160"/>
            <a:ext cx="4536504" cy="165618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rostokąt 34"/>
          <p:cNvSpPr/>
          <p:nvPr/>
        </p:nvSpPr>
        <p:spPr>
          <a:xfrm>
            <a:off x="4932040" y="1124744"/>
            <a:ext cx="3528392" cy="194421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rostokąt 36"/>
          <p:cNvSpPr/>
          <p:nvPr/>
        </p:nvSpPr>
        <p:spPr>
          <a:xfrm>
            <a:off x="323528" y="1052736"/>
            <a:ext cx="3312368" cy="194421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Autofit/>
          </a:bodyPr>
          <a:lstStyle/>
          <a:p>
            <a:r>
              <a:rPr lang="pl-PL" b="1" dirty="0" err="1" smtClean="0"/>
              <a:t>Shot</a:t>
            </a:r>
            <a:r>
              <a:rPr lang="pl-PL" b="1" dirty="0" smtClean="0"/>
              <a:t> </a:t>
            </a:r>
            <a:r>
              <a:rPr lang="pl-PL" b="1" dirty="0" err="1" smtClean="0"/>
              <a:t>Noise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620688"/>
            <a:ext cx="6198641" cy="484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a 8"/>
          <p:cNvGrpSpPr/>
          <p:nvPr/>
        </p:nvGrpSpPr>
        <p:grpSpPr>
          <a:xfrm>
            <a:off x="5292080" y="2852936"/>
            <a:ext cx="2448272" cy="648072"/>
            <a:chOff x="5292080" y="2852936"/>
            <a:chExt cx="2448272" cy="648072"/>
          </a:xfrm>
        </p:grpSpPr>
        <p:sp>
          <p:nvSpPr>
            <p:cNvPr id="29" name="Prostokąt 28"/>
            <p:cNvSpPr/>
            <p:nvPr/>
          </p:nvSpPr>
          <p:spPr>
            <a:xfrm>
              <a:off x="5292080" y="2852936"/>
              <a:ext cx="1353621" cy="185643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Łącznik prosty ze strzałką 31"/>
            <p:cNvCxnSpPr/>
            <p:nvPr/>
          </p:nvCxnSpPr>
          <p:spPr>
            <a:xfrm flipH="1">
              <a:off x="7092280" y="3501008"/>
              <a:ext cx="648072" cy="0"/>
            </a:xfrm>
            <a:prstGeom prst="straightConnector1">
              <a:avLst/>
            </a:prstGeom>
            <a:ln w="28575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a 11"/>
          <p:cNvGrpSpPr/>
          <p:nvPr/>
        </p:nvGrpSpPr>
        <p:grpSpPr bwMode="auto">
          <a:xfrm>
            <a:off x="2067790" y="5661247"/>
            <a:ext cx="5578469" cy="476992"/>
            <a:chOff x="2051732" y="5661247"/>
            <a:chExt cx="5578469" cy="476992"/>
          </a:xfrm>
        </p:grpSpPr>
        <p:pic>
          <p:nvPicPr>
            <p:cNvPr id="10" name="Obraz 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051732" y="5661247"/>
              <a:ext cx="1368016" cy="47699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42" name="Prostokąt 41"/>
            <p:cNvSpPr/>
            <p:nvPr/>
          </p:nvSpPr>
          <p:spPr bwMode="auto">
            <a:xfrm>
              <a:off x="3995936" y="5661248"/>
              <a:ext cx="36342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 err="1" smtClean="0"/>
                <a:t>each</a:t>
              </a:r>
              <a:r>
                <a:rPr lang="pl-PL" dirty="0" smtClean="0"/>
                <a:t> </a:t>
              </a:r>
              <a:r>
                <a:rPr lang="pl-PL" dirty="0" err="1" smtClean="0"/>
                <a:t>photon</a:t>
              </a:r>
              <a:r>
                <a:rPr lang="pl-PL" dirty="0" smtClean="0"/>
                <a:t> </a:t>
              </a:r>
              <a:r>
                <a:rPr lang="pl-PL" dirty="0" err="1" smtClean="0"/>
                <a:t>interfers</a:t>
              </a:r>
              <a:r>
                <a:rPr lang="pl-PL" dirty="0" smtClean="0"/>
                <a:t> </a:t>
              </a:r>
              <a:r>
                <a:rPr lang="pl-PL" dirty="0" err="1" smtClean="0"/>
                <a:t>only</a:t>
              </a:r>
              <a:r>
                <a:rPr lang="pl-PL" dirty="0" smtClean="0"/>
                <a:t> </a:t>
              </a:r>
              <a:r>
                <a:rPr lang="pl-PL" dirty="0" err="1" smtClean="0"/>
                <a:t>with</a:t>
              </a:r>
              <a:r>
                <a:rPr lang="pl-PL" dirty="0" smtClean="0"/>
                <a:t> </a:t>
              </a:r>
              <a:r>
                <a:rPr lang="pl-PL" dirty="0" err="1" smtClean="0"/>
                <a:t>itself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Autofit/>
          </a:bodyPr>
          <a:lstStyle/>
          <a:p>
            <a:r>
              <a:rPr lang="pl-PL" b="1" dirty="0" err="1" smtClean="0"/>
              <a:t>Beating</a:t>
            </a:r>
            <a:r>
              <a:rPr lang="pl-PL" b="1" dirty="0" smtClean="0"/>
              <a:t> </a:t>
            </a:r>
            <a:r>
              <a:rPr lang="pl-PL" b="1" dirty="0" err="1" smtClean="0"/>
              <a:t>the</a:t>
            </a:r>
            <a:r>
              <a:rPr lang="pl-PL" b="1" dirty="0" smtClean="0"/>
              <a:t> </a:t>
            </a:r>
            <a:r>
              <a:rPr lang="pl-PL" b="1" dirty="0" err="1" smtClean="0"/>
              <a:t>Shot</a:t>
            </a:r>
            <a:r>
              <a:rPr lang="pl-PL" b="1" dirty="0" smtClean="0"/>
              <a:t> </a:t>
            </a:r>
            <a:r>
              <a:rPr lang="pl-PL" b="1" dirty="0" err="1" smtClean="0"/>
              <a:t>Noise</a:t>
            </a:r>
            <a:endParaRPr lang="en-US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6" cstate="print"/>
          <a:srcRect l="4761" t="13616" r="4844" b="1650"/>
          <a:stretch>
            <a:fillRect/>
          </a:stretch>
        </p:blipFill>
        <p:spPr bwMode="auto">
          <a:xfrm>
            <a:off x="971600" y="764704"/>
            <a:ext cx="6866665" cy="130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pole tekstowe 37"/>
          <p:cNvSpPr txBox="1"/>
          <p:nvPr/>
        </p:nvSpPr>
        <p:spPr>
          <a:xfrm>
            <a:off x="2627784" y="4653136"/>
            <a:ext cx="597666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Precision </a:t>
            </a:r>
            <a:r>
              <a:rPr lang="pl-PL" sz="2000" dirty="0" err="1" smtClean="0"/>
              <a:t>enhancement</a:t>
            </a:r>
            <a:r>
              <a:rPr lang="pl-PL" sz="2000" dirty="0" smtClean="0"/>
              <a:t> </a:t>
            </a:r>
            <a:r>
              <a:rPr lang="pl-PL" sz="2000" dirty="0" err="1" smtClean="0"/>
              <a:t>thanks</a:t>
            </a:r>
            <a:r>
              <a:rPr lang="pl-PL" sz="2000" dirty="0" smtClean="0"/>
              <a:t> to </a:t>
            </a:r>
            <a:r>
              <a:rPr lang="pl-PL" sz="2000" dirty="0" err="1" smtClean="0"/>
              <a:t>subpoissonian</a:t>
            </a:r>
            <a:r>
              <a:rPr lang="pl-PL" sz="2000" dirty="0" smtClean="0"/>
              <a:t> </a:t>
            </a:r>
            <a:r>
              <a:rPr lang="pl-PL" sz="2000" dirty="0" err="1" smtClean="0"/>
              <a:t>fluctuations</a:t>
            </a:r>
            <a:r>
              <a:rPr lang="pl-PL" sz="2000" dirty="0" smtClean="0"/>
              <a:t> of </a:t>
            </a:r>
            <a:r>
              <a:rPr lang="pl-PL" sz="2000" i="1" dirty="0" smtClean="0"/>
              <a:t>n</a:t>
            </a:r>
            <a:r>
              <a:rPr lang="pl-PL" sz="2000" baseline="-25000" dirty="0" smtClean="0"/>
              <a:t>1</a:t>
            </a:r>
            <a:r>
              <a:rPr lang="pl-PL" sz="2000" dirty="0" smtClean="0"/>
              <a:t>-</a:t>
            </a:r>
            <a:r>
              <a:rPr lang="pl-PL" sz="2000" i="1" dirty="0" smtClean="0"/>
              <a:t> n</a:t>
            </a:r>
            <a:r>
              <a:rPr lang="pl-PL" sz="2000" baseline="-25000" dirty="0" smtClean="0"/>
              <a:t>2</a:t>
            </a:r>
            <a:r>
              <a:rPr lang="pl-PL" sz="2000" dirty="0" smtClean="0"/>
              <a:t>!</a:t>
            </a:r>
            <a:endParaRPr lang="pl-PL" sz="2000" dirty="0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" name="Obraz 6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52013" y="5445223"/>
            <a:ext cx="1933699" cy="537138"/>
          </a:xfrm>
          <a:prstGeom prst="rect">
            <a:avLst/>
          </a:prstGeom>
          <a:noFill/>
          <a:ln/>
          <a:effectLst/>
        </p:spPr>
      </p:pic>
      <p:cxnSp>
        <p:nvCxnSpPr>
          <p:cNvPr id="52" name="Łącznik prosty ze strzałką 51"/>
          <p:cNvCxnSpPr/>
          <p:nvPr/>
        </p:nvCxnSpPr>
        <p:spPr>
          <a:xfrm>
            <a:off x="-972616" y="393305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ostokąt 53"/>
          <p:cNvSpPr/>
          <p:nvPr/>
        </p:nvSpPr>
        <p:spPr>
          <a:xfrm>
            <a:off x="3275856" y="6093296"/>
            <a:ext cx="1155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 smtClean="0"/>
              <a:t>ideal</a:t>
            </a:r>
            <a:r>
              <a:rPr lang="pl-PL" dirty="0" smtClean="0"/>
              <a:t> </a:t>
            </a:r>
            <a:r>
              <a:rPr lang="pl-PL" dirty="0" err="1" smtClean="0"/>
              <a:t>case</a:t>
            </a:r>
            <a:r>
              <a:rPr lang="pl-PL" dirty="0" smtClean="0"/>
              <a:t> </a:t>
            </a:r>
            <a:endParaRPr lang="en-US" dirty="0"/>
          </a:p>
        </p:txBody>
      </p:sp>
      <p:grpSp>
        <p:nvGrpSpPr>
          <p:cNvPr id="69" name="Grupa 68"/>
          <p:cNvGrpSpPr/>
          <p:nvPr/>
        </p:nvGrpSpPr>
        <p:grpSpPr>
          <a:xfrm>
            <a:off x="4355976" y="5373216"/>
            <a:ext cx="3312368" cy="504056"/>
            <a:chOff x="4355976" y="5373216"/>
            <a:chExt cx="3312368" cy="504056"/>
          </a:xfrm>
        </p:grpSpPr>
        <p:sp>
          <p:nvSpPr>
            <p:cNvPr id="58" name="Elipsa 57"/>
            <p:cNvSpPr/>
            <p:nvPr/>
          </p:nvSpPr>
          <p:spPr>
            <a:xfrm>
              <a:off x="4355976" y="5661248"/>
              <a:ext cx="504056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Elipsa 58"/>
            <p:cNvSpPr/>
            <p:nvPr/>
          </p:nvSpPr>
          <p:spPr>
            <a:xfrm>
              <a:off x="7092280" y="5373216"/>
              <a:ext cx="576064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upa 73"/>
          <p:cNvGrpSpPr/>
          <p:nvPr/>
        </p:nvGrpSpPr>
        <p:grpSpPr>
          <a:xfrm>
            <a:off x="103290" y="2027866"/>
            <a:ext cx="8286920" cy="3498658"/>
            <a:chOff x="103290" y="2027866"/>
            <a:chExt cx="8286920" cy="3498658"/>
          </a:xfrm>
        </p:grpSpPr>
        <p:cxnSp>
          <p:nvCxnSpPr>
            <p:cNvPr id="70" name="Łącznik prosty 69"/>
            <p:cNvCxnSpPr/>
            <p:nvPr/>
          </p:nvCxnSpPr>
          <p:spPr>
            <a:xfrm flipV="1">
              <a:off x="5036457" y="2780928"/>
              <a:ext cx="615663" cy="581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upa 65"/>
            <p:cNvGrpSpPr/>
            <p:nvPr/>
          </p:nvGrpSpPr>
          <p:grpSpPr>
            <a:xfrm>
              <a:off x="103290" y="2027866"/>
              <a:ext cx="8286920" cy="3498658"/>
              <a:chOff x="103290" y="2027866"/>
              <a:chExt cx="8286920" cy="3498658"/>
            </a:xfrm>
          </p:grpSpPr>
          <p:grpSp>
            <p:nvGrpSpPr>
              <p:cNvPr id="9" name="Grupa 8"/>
              <p:cNvGrpSpPr/>
              <p:nvPr/>
            </p:nvGrpSpPr>
            <p:grpSpPr>
              <a:xfrm>
                <a:off x="251520" y="2027866"/>
                <a:ext cx="1584176" cy="1482434"/>
                <a:chOff x="251520" y="2387906"/>
                <a:chExt cx="1584176" cy="1482434"/>
              </a:xfrm>
            </p:grpSpPr>
            <p:cxnSp>
              <p:nvCxnSpPr>
                <p:cNvPr id="10" name="Łącznik prosty ze strzałką 9"/>
                <p:cNvCxnSpPr/>
                <p:nvPr/>
              </p:nvCxnSpPr>
              <p:spPr>
                <a:xfrm>
                  <a:off x="539552" y="3140968"/>
                  <a:ext cx="1296144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Łącznik prosty ze strzałką 10"/>
                <p:cNvCxnSpPr/>
                <p:nvPr/>
              </p:nvCxnSpPr>
              <p:spPr>
                <a:xfrm flipV="1">
                  <a:off x="1187624" y="2420888"/>
                  <a:ext cx="0" cy="129614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Elipsa 11"/>
                <p:cNvSpPr/>
                <p:nvPr/>
              </p:nvSpPr>
              <p:spPr>
                <a:xfrm>
                  <a:off x="1378294" y="2387906"/>
                  <a:ext cx="432048" cy="432048"/>
                </a:xfrm>
                <a:prstGeom prst="ellipse">
                  <a:avLst/>
                </a:prstGeom>
                <a:solidFill>
                  <a:srgbClr val="FFFF00">
                    <a:alpha val="50196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3" name="Obraz 12" descr="TP_tmp.emf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18" cstate="print"/>
                <a:stretch>
                  <a:fillRect/>
                </a:stretch>
              </p:blipFill>
              <p:spPr bwMode="auto">
                <a:xfrm>
                  <a:off x="1704634" y="2924943"/>
                  <a:ext cx="126492" cy="178308"/>
                </a:xfrm>
                <a:prstGeom prst="rect">
                  <a:avLst/>
                </a:prstGeom>
                <a:noFill/>
                <a:ln/>
                <a:effectLst/>
              </p:spPr>
            </p:pic>
            <p:pic>
              <p:nvPicPr>
                <p:cNvPr id="14" name="Obraz 13" descr="TP_tmp.emf"/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>
                <a:blip r:embed="rId19" cstate="print"/>
                <a:stretch>
                  <a:fillRect/>
                </a:stretch>
              </p:blipFill>
              <p:spPr bwMode="auto">
                <a:xfrm>
                  <a:off x="971599" y="2420887"/>
                  <a:ext cx="152400" cy="178308"/>
                </a:xfrm>
                <a:prstGeom prst="rect">
                  <a:avLst/>
                </a:prstGeom>
                <a:noFill/>
                <a:ln/>
                <a:effectLst/>
              </p:spPr>
            </p:pic>
            <p:sp>
              <p:nvSpPr>
                <p:cNvPr id="15" name="Prostokąt 14"/>
                <p:cNvSpPr/>
                <p:nvPr/>
              </p:nvSpPr>
              <p:spPr>
                <a:xfrm>
                  <a:off x="251520" y="3501008"/>
                  <a:ext cx="156895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pl-PL" dirty="0" err="1" smtClean="0"/>
                    <a:t>Coherent</a:t>
                  </a:r>
                  <a:r>
                    <a:rPr lang="pl-PL" dirty="0" smtClean="0"/>
                    <a:t> state</a:t>
                  </a:r>
                  <a:endParaRPr lang="en-US" dirty="0"/>
                </a:p>
              </p:txBody>
            </p:sp>
          </p:grpSp>
          <p:grpSp>
            <p:nvGrpSpPr>
              <p:cNvPr id="16" name="Grupa 15"/>
              <p:cNvGrpSpPr/>
              <p:nvPr/>
            </p:nvGrpSpPr>
            <p:grpSpPr>
              <a:xfrm>
                <a:off x="2267744" y="2348880"/>
                <a:ext cx="6122466" cy="2077343"/>
                <a:chOff x="2267744" y="2708920"/>
                <a:chExt cx="6122466" cy="2077343"/>
              </a:xfrm>
            </p:grpSpPr>
            <p:cxnSp>
              <p:nvCxnSpPr>
                <p:cNvPr id="20" name="Łącznik prosty 19"/>
                <p:cNvCxnSpPr/>
                <p:nvPr/>
              </p:nvCxnSpPr>
              <p:spPr>
                <a:xfrm flipV="1">
                  <a:off x="3754512" y="3118098"/>
                  <a:ext cx="1073150" cy="74295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Łącznik prosty 16"/>
                <p:cNvCxnSpPr/>
                <p:nvPr/>
              </p:nvCxnSpPr>
              <p:spPr>
                <a:xfrm>
                  <a:off x="4788024" y="4581128"/>
                  <a:ext cx="864096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" name="Prostokąt 17"/>
                <p:cNvSpPr/>
                <p:nvPr/>
              </p:nvSpPr>
              <p:spPr>
                <a:xfrm>
                  <a:off x="4716016" y="2924944"/>
                  <a:ext cx="432048" cy="43204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 dirty="0"/>
                </a:p>
              </p:txBody>
            </p:sp>
            <p:cxnSp>
              <p:nvCxnSpPr>
                <p:cNvPr id="19" name="Łącznik prosty 18"/>
                <p:cNvCxnSpPr/>
                <p:nvPr/>
              </p:nvCxnSpPr>
              <p:spPr>
                <a:xfrm rot="10800000">
                  <a:off x="3779912" y="3861048"/>
                  <a:ext cx="1047750" cy="7239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Łącznik prosty 20"/>
                <p:cNvCxnSpPr/>
                <p:nvPr/>
              </p:nvCxnSpPr>
              <p:spPr>
                <a:xfrm flipV="1">
                  <a:off x="2675012" y="3861048"/>
                  <a:ext cx="1073150" cy="74295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2" name="Prostokąt 21"/>
                <p:cNvSpPr/>
                <p:nvPr/>
              </p:nvSpPr>
              <p:spPr>
                <a:xfrm>
                  <a:off x="3405163" y="3740398"/>
                  <a:ext cx="755650" cy="22225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2">
                        <a:lumMod val="40000"/>
                        <a:lumOff val="60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/>
                </a:p>
              </p:txBody>
            </p:sp>
            <p:cxnSp>
              <p:nvCxnSpPr>
                <p:cNvPr id="23" name="Łącznik prosty 22"/>
                <p:cNvCxnSpPr/>
                <p:nvPr/>
              </p:nvCxnSpPr>
              <p:spPr>
                <a:xfrm rot="10800000">
                  <a:off x="6718920" y="3852168"/>
                  <a:ext cx="1047750" cy="7239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Łącznik prosty 23"/>
                <p:cNvCxnSpPr/>
                <p:nvPr/>
              </p:nvCxnSpPr>
              <p:spPr>
                <a:xfrm rot="10800000">
                  <a:off x="5652120" y="3140968"/>
                  <a:ext cx="1047750" cy="7239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5" name="Obraz 53" descr="TP_tmp.emf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4860032" y="3068960"/>
                  <a:ext cx="167640" cy="1961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6" name="Łącznik prosty 25"/>
                <p:cNvCxnSpPr/>
                <p:nvPr/>
              </p:nvCxnSpPr>
              <p:spPr>
                <a:xfrm flipV="1">
                  <a:off x="6693520" y="3109218"/>
                  <a:ext cx="1073150" cy="74295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Łącznik prosty 26"/>
                <p:cNvCxnSpPr/>
                <p:nvPr/>
              </p:nvCxnSpPr>
              <p:spPr>
                <a:xfrm flipV="1">
                  <a:off x="5652120" y="3852168"/>
                  <a:ext cx="1073150" cy="74295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" name="Prostokąt 27"/>
                <p:cNvSpPr/>
                <p:nvPr/>
              </p:nvSpPr>
              <p:spPr>
                <a:xfrm>
                  <a:off x="6344171" y="3731518"/>
                  <a:ext cx="755650" cy="22225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2">
                        <a:lumMod val="40000"/>
                        <a:lumOff val="60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/>
                </a:p>
              </p:txBody>
            </p:sp>
            <p:sp>
              <p:nvSpPr>
                <p:cNvPr id="30" name="Schemat blokowy: opóźnienie 29"/>
                <p:cNvSpPr/>
                <p:nvPr/>
              </p:nvSpPr>
              <p:spPr>
                <a:xfrm>
                  <a:off x="7812360" y="2852936"/>
                  <a:ext cx="577850" cy="48895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/>
                </a:p>
              </p:txBody>
            </p:sp>
            <p:sp>
              <p:nvSpPr>
                <p:cNvPr id="31" name="Schemat blokowy: opóźnienie 30"/>
                <p:cNvSpPr/>
                <p:nvPr/>
              </p:nvSpPr>
              <p:spPr>
                <a:xfrm>
                  <a:off x="7775341" y="4282678"/>
                  <a:ext cx="577850" cy="48895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/>
                </a:p>
              </p:txBody>
            </p:sp>
            <p:pic>
              <p:nvPicPr>
                <p:cNvPr id="33" name="Obraz 32" descr="TP_tmp.emf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21" cstate="print"/>
                <a:stretch>
                  <a:fillRect/>
                </a:stretch>
              </p:blipFill>
              <p:spPr bwMode="auto">
                <a:xfrm>
                  <a:off x="7923516" y="3010835"/>
                  <a:ext cx="278570" cy="178102"/>
                </a:xfrm>
                <a:prstGeom prst="rect">
                  <a:avLst/>
                </a:prstGeom>
                <a:noFill/>
                <a:ln/>
                <a:effectLst/>
              </p:spPr>
            </p:pic>
            <p:pic>
              <p:nvPicPr>
                <p:cNvPr id="34" name="Obraz 33" descr="TP_tmp.emf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22" cstate="print"/>
                <a:stretch>
                  <a:fillRect/>
                </a:stretch>
              </p:blipFill>
              <p:spPr bwMode="auto">
                <a:xfrm>
                  <a:off x="7902584" y="4402029"/>
                  <a:ext cx="279963" cy="178993"/>
                </a:xfrm>
                <a:prstGeom prst="rect">
                  <a:avLst/>
                </a:prstGeom>
                <a:noFill/>
                <a:ln/>
                <a:effectLst/>
              </p:spPr>
            </p:pic>
            <p:cxnSp>
              <p:nvCxnSpPr>
                <p:cNvPr id="35" name="Łącznik prosty 34"/>
                <p:cNvCxnSpPr/>
                <p:nvPr/>
              </p:nvCxnSpPr>
              <p:spPr>
                <a:xfrm>
                  <a:off x="2627784" y="2924944"/>
                  <a:ext cx="936104" cy="72008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6" name="Obraz 35" descr="TP_tmp.emf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3" cstate="print"/>
                <a:stretch>
                  <a:fillRect/>
                </a:stretch>
              </p:blipFill>
              <p:spPr bwMode="auto">
                <a:xfrm>
                  <a:off x="2267744" y="2708920"/>
                  <a:ext cx="381586" cy="349151"/>
                </a:xfrm>
                <a:prstGeom prst="rect">
                  <a:avLst/>
                </a:prstGeom>
                <a:noFill/>
                <a:ln/>
                <a:effectLst/>
              </p:spPr>
            </p:pic>
            <p:pic>
              <p:nvPicPr>
                <p:cNvPr id="37" name="Obraz 36" descr="TP_tmp.emf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24" cstate="print"/>
                <a:stretch>
                  <a:fillRect/>
                </a:stretch>
              </p:blipFill>
              <p:spPr bwMode="auto">
                <a:xfrm>
                  <a:off x="2299224" y="4437112"/>
                  <a:ext cx="318624" cy="349151"/>
                </a:xfrm>
                <a:prstGeom prst="rect">
                  <a:avLst/>
                </a:prstGeom>
                <a:noFill/>
                <a:ln/>
                <a:effectLst/>
              </p:spPr>
            </p:pic>
          </p:grpSp>
          <p:grpSp>
            <p:nvGrpSpPr>
              <p:cNvPr id="43" name="Grupa 42"/>
              <p:cNvGrpSpPr/>
              <p:nvPr/>
            </p:nvGrpSpPr>
            <p:grpSpPr>
              <a:xfrm>
                <a:off x="103290" y="3894029"/>
                <a:ext cx="2168465" cy="1632495"/>
                <a:chOff x="103290" y="4254069"/>
                <a:chExt cx="2168465" cy="1632495"/>
              </a:xfrm>
            </p:grpSpPr>
            <p:cxnSp>
              <p:nvCxnSpPr>
                <p:cNvPr id="44" name="Łącznik prosty ze strzałką 43"/>
                <p:cNvCxnSpPr/>
                <p:nvPr/>
              </p:nvCxnSpPr>
              <p:spPr>
                <a:xfrm>
                  <a:off x="564906" y="4974150"/>
                  <a:ext cx="1296144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Łącznik prosty ze strzałką 44"/>
                <p:cNvCxnSpPr/>
                <p:nvPr/>
              </p:nvCxnSpPr>
              <p:spPr>
                <a:xfrm flipV="1">
                  <a:off x="1212978" y="4254070"/>
                  <a:ext cx="0" cy="129614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Elipsa 45"/>
                <p:cNvSpPr/>
                <p:nvPr/>
              </p:nvSpPr>
              <p:spPr>
                <a:xfrm>
                  <a:off x="827584" y="4869160"/>
                  <a:ext cx="792088" cy="216024"/>
                </a:xfrm>
                <a:prstGeom prst="ellipse">
                  <a:avLst/>
                </a:prstGeom>
                <a:solidFill>
                  <a:srgbClr val="FFFF00">
                    <a:alpha val="50196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7" name="Obraz 46" descr="TP_tmp.emf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8" cstate="print"/>
                <a:stretch>
                  <a:fillRect/>
                </a:stretch>
              </p:blipFill>
              <p:spPr bwMode="auto">
                <a:xfrm>
                  <a:off x="1729988" y="4758125"/>
                  <a:ext cx="126492" cy="178308"/>
                </a:xfrm>
                <a:prstGeom prst="rect">
                  <a:avLst/>
                </a:prstGeom>
                <a:noFill/>
                <a:ln/>
                <a:effectLst/>
              </p:spPr>
            </p:pic>
            <p:pic>
              <p:nvPicPr>
                <p:cNvPr id="48" name="Obraz 47" descr="TP_tmp.emf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9" cstate="print"/>
                <a:stretch>
                  <a:fillRect/>
                </a:stretch>
              </p:blipFill>
              <p:spPr bwMode="auto">
                <a:xfrm>
                  <a:off x="996953" y="4254069"/>
                  <a:ext cx="152400" cy="178308"/>
                </a:xfrm>
                <a:prstGeom prst="rect">
                  <a:avLst/>
                </a:prstGeom>
                <a:noFill/>
                <a:ln/>
                <a:effectLst/>
              </p:spPr>
            </p:pic>
            <p:sp>
              <p:nvSpPr>
                <p:cNvPr id="49" name="Prostokąt 48"/>
                <p:cNvSpPr/>
                <p:nvPr/>
              </p:nvSpPr>
              <p:spPr>
                <a:xfrm>
                  <a:off x="395536" y="5517232"/>
                  <a:ext cx="18762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l-PL" dirty="0" err="1" smtClean="0"/>
                    <a:t>Squeezed</a:t>
                  </a:r>
                  <a:r>
                    <a:rPr lang="pl-PL" dirty="0" smtClean="0"/>
                    <a:t> </a:t>
                  </a:r>
                  <a:r>
                    <a:rPr lang="pl-PL" dirty="0" err="1" smtClean="0"/>
                    <a:t>vacuum</a:t>
                  </a:r>
                  <a:endParaRPr lang="en-US" dirty="0"/>
                </a:p>
              </p:txBody>
            </p:sp>
            <p:pic>
              <p:nvPicPr>
                <p:cNvPr id="50" name="Obraz 49" descr="TP_tmp.emf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25" cstate="print"/>
                <a:stretch>
                  <a:fillRect/>
                </a:stretch>
              </p:blipFill>
              <p:spPr bwMode="auto">
                <a:xfrm>
                  <a:off x="103290" y="4848898"/>
                  <a:ext cx="445436" cy="223674"/>
                </a:xfrm>
                <a:prstGeom prst="rect">
                  <a:avLst/>
                </a:prstGeom>
                <a:noFill/>
                <a:ln/>
                <a:effectLst/>
              </p:spPr>
            </p:pic>
            <p:cxnSp>
              <p:nvCxnSpPr>
                <p:cNvPr id="51" name="Łącznik prosty ze strzałką 50"/>
                <p:cNvCxnSpPr/>
                <p:nvPr/>
              </p:nvCxnSpPr>
              <p:spPr>
                <a:xfrm>
                  <a:off x="683568" y="4797152"/>
                  <a:ext cx="0" cy="36004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75" name="Grupa 74"/>
          <p:cNvGrpSpPr/>
          <p:nvPr/>
        </p:nvGrpSpPr>
        <p:grpSpPr bwMode="auto">
          <a:xfrm>
            <a:off x="5165548" y="2242098"/>
            <a:ext cx="3298714" cy="4220530"/>
            <a:chOff x="5183459" y="2242098"/>
            <a:chExt cx="3298714" cy="4220530"/>
          </a:xfrm>
        </p:grpSpPr>
        <p:pic>
          <p:nvPicPr>
            <p:cNvPr id="68" name="Obraz 67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688306" y="5373215"/>
              <a:ext cx="2793867" cy="752196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55" name="Prostokąt 54"/>
            <p:cNvSpPr/>
            <p:nvPr/>
          </p:nvSpPr>
          <p:spPr bwMode="auto">
            <a:xfrm>
              <a:off x="6444208" y="6093296"/>
              <a:ext cx="11035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 err="1" smtClean="0"/>
                <a:t>lossy</a:t>
              </a:r>
              <a:r>
                <a:rPr lang="pl-PL" dirty="0" smtClean="0"/>
                <a:t> </a:t>
              </a:r>
              <a:r>
                <a:rPr lang="pl-PL" dirty="0" err="1" smtClean="0"/>
                <a:t>case</a:t>
              </a:r>
              <a:endParaRPr lang="en-US" dirty="0"/>
            </a:p>
          </p:txBody>
        </p:sp>
        <p:grpSp>
          <p:nvGrpSpPr>
            <p:cNvPr id="72" name="Grupa 71"/>
            <p:cNvGrpSpPr/>
            <p:nvPr/>
          </p:nvGrpSpPr>
          <p:grpSpPr bwMode="auto">
            <a:xfrm>
              <a:off x="5183459" y="2242098"/>
              <a:ext cx="666438" cy="2135877"/>
              <a:chOff x="5183459" y="2242098"/>
              <a:chExt cx="666438" cy="2135877"/>
            </a:xfrm>
          </p:grpSpPr>
          <p:cxnSp>
            <p:nvCxnSpPr>
              <p:cNvPr id="60" name="Łącznik prosty 59"/>
              <p:cNvCxnSpPr/>
              <p:nvPr/>
            </p:nvCxnSpPr>
            <p:spPr bwMode="auto">
              <a:xfrm rot="5400000" flipH="1">
                <a:off x="5178361" y="2563090"/>
                <a:ext cx="653298" cy="11313"/>
              </a:xfrm>
              <a:prstGeom prst="line">
                <a:avLst/>
              </a:prstGeom>
              <a:ln>
                <a:prstDash val="dash"/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Łącznik prosty 60"/>
              <p:cNvCxnSpPr/>
              <p:nvPr/>
            </p:nvCxnSpPr>
            <p:spPr bwMode="auto">
              <a:xfrm rot="5400000" flipH="1" flipV="1">
                <a:off x="5151977" y="4030600"/>
                <a:ext cx="681479" cy="13271"/>
              </a:xfrm>
              <a:prstGeom prst="line">
                <a:avLst/>
              </a:prstGeom>
              <a:ln>
                <a:prstDash val="dash"/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2" name="Prostokąt 61"/>
              <p:cNvSpPr/>
              <p:nvPr/>
            </p:nvSpPr>
            <p:spPr bwMode="auto">
              <a:xfrm rot="18900000">
                <a:off x="5183459" y="2775265"/>
                <a:ext cx="666438" cy="17249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63" name="Obraz 62" descr="TP_tmp.emf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5441927" y="2759570"/>
                <a:ext cx="151122" cy="160173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64" name="Prostokąt 63"/>
              <p:cNvSpPr/>
              <p:nvPr/>
            </p:nvSpPr>
            <p:spPr bwMode="auto">
              <a:xfrm rot="18900000">
                <a:off x="5183459" y="4143416"/>
                <a:ext cx="666438" cy="17249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65" name="Obraz 64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5441927" y="4127721"/>
                <a:ext cx="151122" cy="160173"/>
              </a:xfrm>
              <a:prstGeom prst="rect">
                <a:avLst/>
              </a:prstGeom>
              <a:noFill/>
              <a:ln/>
              <a:effectLst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Łącznik prosty 47"/>
          <p:cNvCxnSpPr>
            <a:endCxn id="6" idx="3"/>
          </p:cNvCxnSpPr>
          <p:nvPr/>
        </p:nvCxnSpPr>
        <p:spPr>
          <a:xfrm flipH="1">
            <a:off x="3851920" y="1628800"/>
            <a:ext cx="36004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Autofit/>
          </a:bodyPr>
          <a:lstStyle/>
          <a:p>
            <a:r>
              <a:rPr lang="pl-PL" b="1" dirty="0" err="1" smtClean="0"/>
              <a:t>Looking</a:t>
            </a:r>
            <a:r>
              <a:rPr lang="pl-PL" b="1" dirty="0" smtClean="0"/>
              <a:t> for </a:t>
            </a:r>
            <a:r>
              <a:rPr lang="pl-PL" b="1" dirty="0" err="1" smtClean="0"/>
              <a:t>the</a:t>
            </a:r>
            <a:r>
              <a:rPr lang="pl-PL" b="1" dirty="0" smtClean="0"/>
              <a:t> </a:t>
            </a:r>
            <a:r>
              <a:rPr lang="pl-PL" b="1" dirty="0" err="1" smtClean="0"/>
              <a:t>ultimate</a:t>
            </a:r>
            <a:r>
              <a:rPr lang="pl-PL" b="1" dirty="0" smtClean="0"/>
              <a:t> </a:t>
            </a:r>
            <a:r>
              <a:rPr lang="pl-PL" b="1" dirty="0" err="1" smtClean="0"/>
              <a:t>limits</a:t>
            </a:r>
            <a:endParaRPr lang="en-US" b="1" dirty="0"/>
          </a:p>
        </p:txBody>
      </p:sp>
      <p:cxnSp>
        <p:nvCxnSpPr>
          <p:cNvPr id="5" name="Łącznik prosty 4"/>
          <p:cNvCxnSpPr/>
          <p:nvPr/>
        </p:nvCxnSpPr>
        <p:spPr>
          <a:xfrm>
            <a:off x="3419872" y="3140968"/>
            <a:ext cx="86409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3491880" y="1412776"/>
            <a:ext cx="360040" cy="4320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cxnSp>
        <p:nvCxnSpPr>
          <p:cNvPr id="7" name="Łącznik prosty 6"/>
          <p:cNvCxnSpPr/>
          <p:nvPr/>
        </p:nvCxnSpPr>
        <p:spPr>
          <a:xfrm rot="10800000">
            <a:off x="2411760" y="2420888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 flipV="1">
            <a:off x="2386360" y="1677938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flipV="1">
            <a:off x="1306860" y="2420888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rostokąt 9"/>
          <p:cNvSpPr/>
          <p:nvPr/>
        </p:nvSpPr>
        <p:spPr>
          <a:xfrm>
            <a:off x="2037011" y="2300238"/>
            <a:ext cx="755650" cy="2222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11" name="Łącznik prosty 10"/>
          <p:cNvCxnSpPr/>
          <p:nvPr/>
        </p:nvCxnSpPr>
        <p:spPr>
          <a:xfrm rot="10800000">
            <a:off x="5350768" y="2412008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 rot="10800000">
            <a:off x="4283968" y="1700808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Obraz 5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63888" y="1556792"/>
            <a:ext cx="167640" cy="19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Łącznik prosty 13"/>
          <p:cNvCxnSpPr/>
          <p:nvPr/>
        </p:nvCxnSpPr>
        <p:spPr>
          <a:xfrm flipV="1">
            <a:off x="5325368" y="1669058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 flipV="1">
            <a:off x="4283968" y="2412008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rostokąt 15"/>
          <p:cNvSpPr/>
          <p:nvPr/>
        </p:nvSpPr>
        <p:spPr>
          <a:xfrm>
            <a:off x="4976019" y="2291358"/>
            <a:ext cx="755650" cy="2222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7" name="Schemat blokowy: opóźnienie 16"/>
          <p:cNvSpPr/>
          <p:nvPr/>
        </p:nvSpPr>
        <p:spPr>
          <a:xfrm>
            <a:off x="6516216" y="1556792"/>
            <a:ext cx="936104" cy="1800200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18" name="Łącznik prosty 17"/>
          <p:cNvCxnSpPr/>
          <p:nvPr/>
        </p:nvCxnSpPr>
        <p:spPr>
          <a:xfrm>
            <a:off x="1259632" y="1484784"/>
            <a:ext cx="936104" cy="720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/>
          <p:cNvSpPr/>
          <p:nvPr/>
        </p:nvSpPr>
        <p:spPr>
          <a:xfrm>
            <a:off x="395536" y="1340768"/>
            <a:ext cx="864096" cy="208823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ole tekstowe 19"/>
          <p:cNvSpPr txBox="1"/>
          <p:nvPr/>
        </p:nvSpPr>
        <p:spPr>
          <a:xfrm>
            <a:off x="0" y="3501008"/>
            <a:ext cx="233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General </a:t>
            </a:r>
            <a:r>
              <a:rPr lang="pl-PL" sz="1600" dirty="0" err="1" smtClean="0"/>
              <a:t>two-mode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 </a:t>
            </a:r>
            <a:r>
              <a:rPr lang="pl-PL" sz="1600" i="1" dirty="0" smtClean="0"/>
              <a:t>N</a:t>
            </a:r>
            <a:r>
              <a:rPr lang="pl-PL" sz="1600" dirty="0" smtClean="0"/>
              <a:t>  </a:t>
            </a:r>
            <a:r>
              <a:rPr lang="pl-PL" sz="1600" dirty="0" err="1" smtClean="0"/>
              <a:t>photon</a:t>
            </a:r>
            <a:r>
              <a:rPr lang="pl-PL" sz="1600" dirty="0" smtClean="0"/>
              <a:t> state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6012160" y="3429000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general quantum </a:t>
            </a:r>
            <a:r>
              <a:rPr lang="pl-PL" sz="1600" dirty="0" err="1" smtClean="0"/>
              <a:t>measurement</a:t>
            </a:r>
            <a:endParaRPr lang="pl-PL" sz="1600" i="1" dirty="0" smtClean="0"/>
          </a:p>
        </p:txBody>
      </p:sp>
      <p:pic>
        <p:nvPicPr>
          <p:cNvPr id="22" name="Obraz 2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/>
          <a:stretch>
            <a:fillRect/>
          </a:stretch>
        </p:blipFill>
        <p:spPr bwMode="auto">
          <a:xfrm>
            <a:off x="6804248" y="2276872"/>
            <a:ext cx="335279" cy="279958"/>
          </a:xfrm>
          <a:prstGeom prst="rect">
            <a:avLst/>
          </a:prstGeom>
          <a:noFill/>
          <a:ln/>
          <a:effectLst/>
        </p:spPr>
      </p:pic>
      <p:sp>
        <p:nvSpPr>
          <p:cNvPr id="23" name="pole tekstowe 22"/>
          <p:cNvSpPr txBox="1"/>
          <p:nvPr/>
        </p:nvSpPr>
        <p:spPr>
          <a:xfrm>
            <a:off x="7668344" y="2276872"/>
            <a:ext cx="1115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 smtClean="0"/>
              <a:t>estimator</a:t>
            </a:r>
            <a:endParaRPr lang="pl-PL" sz="1600" i="1" dirty="0" smtClean="0"/>
          </a:p>
        </p:txBody>
      </p:sp>
      <p:pic>
        <p:nvPicPr>
          <p:cNvPr id="25" name="Obraz 2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595343" y="2204864"/>
            <a:ext cx="414020" cy="349151"/>
          </a:xfrm>
          <a:prstGeom prst="rect">
            <a:avLst/>
          </a:prstGeom>
          <a:noFill/>
          <a:ln/>
          <a:effectLst/>
        </p:spPr>
      </p:pic>
      <p:pic>
        <p:nvPicPr>
          <p:cNvPr id="59" name="Obraz 58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337" t="-21771" r="-1337" b="-21771"/>
          <a:stretch>
            <a:fillRect/>
          </a:stretch>
        </p:blipFill>
        <p:spPr bwMode="auto">
          <a:xfrm>
            <a:off x="802782" y="5924477"/>
            <a:ext cx="7433325" cy="63828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grpSp>
        <p:nvGrpSpPr>
          <p:cNvPr id="45" name="Grupa 44"/>
          <p:cNvGrpSpPr/>
          <p:nvPr/>
        </p:nvGrpSpPr>
        <p:grpSpPr>
          <a:xfrm>
            <a:off x="0" y="4509120"/>
            <a:ext cx="8820472" cy="1181745"/>
            <a:chOff x="0" y="4509120"/>
            <a:chExt cx="8820472" cy="1181745"/>
          </a:xfrm>
        </p:grpSpPr>
        <p:pic>
          <p:nvPicPr>
            <p:cNvPr id="27" name="Obraz 26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1043608" y="4653136"/>
              <a:ext cx="414020" cy="349151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28" name="Łącznik prosty ze strzałką 27"/>
            <p:cNvCxnSpPr/>
            <p:nvPr/>
          </p:nvCxnSpPr>
          <p:spPr>
            <a:xfrm>
              <a:off x="6588224" y="4797152"/>
              <a:ext cx="5040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Obraz 28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/>
            <a:stretch>
              <a:fillRect/>
            </a:stretch>
          </p:blipFill>
          <p:spPr bwMode="auto">
            <a:xfrm>
              <a:off x="7380312" y="4653136"/>
              <a:ext cx="531976" cy="307103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30" name="Łącznik prosty ze strzałką 29"/>
            <p:cNvCxnSpPr/>
            <p:nvPr/>
          </p:nvCxnSpPr>
          <p:spPr>
            <a:xfrm>
              <a:off x="1691680" y="4797152"/>
              <a:ext cx="79208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rostokąt 30"/>
            <p:cNvSpPr/>
            <p:nvPr/>
          </p:nvSpPr>
          <p:spPr>
            <a:xfrm>
              <a:off x="2711604" y="4509120"/>
              <a:ext cx="800100" cy="57785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 dirty="0"/>
            </a:p>
          </p:txBody>
        </p:sp>
        <p:pic>
          <p:nvPicPr>
            <p:cNvPr id="32" name="Obraz 31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0" cstate="print"/>
            <a:stretch>
              <a:fillRect/>
            </a:stretch>
          </p:blipFill>
          <p:spPr bwMode="auto">
            <a:xfrm>
              <a:off x="2915816" y="4653136"/>
              <a:ext cx="335279" cy="306780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33" name="Łącznik prosty ze strzałką 32"/>
            <p:cNvCxnSpPr/>
            <p:nvPr/>
          </p:nvCxnSpPr>
          <p:spPr>
            <a:xfrm>
              <a:off x="3575700" y="4797152"/>
              <a:ext cx="79208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Obraz 56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 cstate="print"/>
            <a:stretch>
              <a:fillRect/>
            </a:stretch>
          </p:blipFill>
          <p:spPr bwMode="auto">
            <a:xfrm>
              <a:off x="4615794" y="4653136"/>
              <a:ext cx="350055" cy="25441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5" name="Schemat blokowy: opóźnienie 34"/>
            <p:cNvSpPr/>
            <p:nvPr/>
          </p:nvSpPr>
          <p:spPr>
            <a:xfrm>
              <a:off x="5724128" y="4581128"/>
              <a:ext cx="648072" cy="504056"/>
            </a:xfrm>
            <a:prstGeom prst="flowChartDelay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36" name="Obraz 35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5868144" y="4653136"/>
              <a:ext cx="335279" cy="279958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37" name="Łącznik prosty ze strzałką 36"/>
            <p:cNvCxnSpPr/>
            <p:nvPr/>
          </p:nvCxnSpPr>
          <p:spPr>
            <a:xfrm>
              <a:off x="5148064" y="4797152"/>
              <a:ext cx="43204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Prostokąt 37"/>
            <p:cNvSpPr/>
            <p:nvPr/>
          </p:nvSpPr>
          <p:spPr>
            <a:xfrm>
              <a:off x="0" y="5229200"/>
              <a:ext cx="88204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2400" dirty="0" smtClean="0">
                  <a:solidFill>
                    <a:prstClr val="black"/>
                  </a:solidFill>
                </a:rPr>
                <a:t>single  </a:t>
              </a:r>
              <a:r>
                <a:rPr lang="pl-PL" sz="2400" dirty="0" err="1" smtClean="0">
                  <a:solidFill>
                    <a:prstClr val="black"/>
                  </a:solidFill>
                </a:rPr>
                <a:t>parameter</a:t>
              </a:r>
              <a:r>
                <a:rPr lang="pl-PL" sz="2400" dirty="0" smtClean="0">
                  <a:solidFill>
                    <a:prstClr val="black"/>
                  </a:solidFill>
                </a:rPr>
                <a:t> quantum channel  </a:t>
              </a:r>
              <a:r>
                <a:rPr lang="pl-PL" sz="2400" dirty="0" err="1" smtClean="0">
                  <a:solidFill>
                    <a:prstClr val="black"/>
                  </a:solidFill>
                </a:rPr>
                <a:t>estimation</a:t>
              </a:r>
              <a:endParaRPr lang="pl-PL" sz="2400" dirty="0" smtClean="0">
                <a:solidFill>
                  <a:prstClr val="black"/>
                </a:solidFill>
              </a:endParaRPr>
            </a:p>
          </p:txBody>
        </p:sp>
      </p:grpSp>
      <p:cxnSp>
        <p:nvCxnSpPr>
          <p:cNvPr id="39" name="Łącznik prosty 38"/>
          <p:cNvCxnSpPr/>
          <p:nvPr/>
        </p:nvCxnSpPr>
        <p:spPr>
          <a:xfrm rot="5400000" flipH="1">
            <a:off x="3810209" y="1482970"/>
            <a:ext cx="653298" cy="11313"/>
          </a:xfrm>
          <a:prstGeom prst="line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Łącznik prosty 39"/>
          <p:cNvCxnSpPr/>
          <p:nvPr/>
        </p:nvCxnSpPr>
        <p:spPr>
          <a:xfrm rot="5400000" flipH="1" flipV="1">
            <a:off x="3783825" y="2950480"/>
            <a:ext cx="681479" cy="13271"/>
          </a:xfrm>
          <a:prstGeom prst="line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Prostokąt 40"/>
          <p:cNvSpPr/>
          <p:nvPr/>
        </p:nvSpPr>
        <p:spPr>
          <a:xfrm rot="18900000">
            <a:off x="3815307" y="1695145"/>
            <a:ext cx="666438" cy="17249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42" name="Obraz 41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073775" y="1679450"/>
            <a:ext cx="151122" cy="160173"/>
          </a:xfrm>
          <a:prstGeom prst="rect">
            <a:avLst/>
          </a:prstGeom>
          <a:noFill/>
          <a:ln/>
          <a:effectLst/>
        </p:spPr>
      </p:pic>
      <p:sp>
        <p:nvSpPr>
          <p:cNvPr id="43" name="Prostokąt 42"/>
          <p:cNvSpPr/>
          <p:nvPr/>
        </p:nvSpPr>
        <p:spPr>
          <a:xfrm rot="18900000">
            <a:off x="3815307" y="3063296"/>
            <a:ext cx="666438" cy="17249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44" name="Obraz 4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073775" y="3047601"/>
            <a:ext cx="151122" cy="160173"/>
          </a:xfrm>
          <a:prstGeom prst="rect">
            <a:avLst/>
          </a:prstGeom>
          <a:noFill/>
          <a:ln/>
          <a:effectLst/>
        </p:spPr>
      </p:pic>
      <p:pic>
        <p:nvPicPr>
          <p:cNvPr id="58" name="Obraz 57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8028384" y="2708920"/>
            <a:ext cx="531976" cy="307103"/>
          </a:xfrm>
          <a:prstGeom prst="rect">
            <a:avLst/>
          </a:prstGeom>
          <a:noFill/>
          <a:ln/>
          <a:effectLst/>
        </p:spPr>
      </p:pic>
      <p:sp>
        <p:nvSpPr>
          <p:cNvPr id="47" name="Elipsa 46"/>
          <p:cNvSpPr/>
          <p:nvPr/>
        </p:nvSpPr>
        <p:spPr>
          <a:xfrm>
            <a:off x="1619672" y="1124744"/>
            <a:ext cx="4464496" cy="252028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Łącznik prosty ze strzałką 49"/>
          <p:cNvCxnSpPr>
            <a:stCxn id="31" idx="0"/>
          </p:cNvCxnSpPr>
          <p:nvPr/>
        </p:nvCxnSpPr>
        <p:spPr>
          <a:xfrm flipV="1">
            <a:off x="3111654" y="3645024"/>
            <a:ext cx="308218" cy="864096"/>
          </a:xfrm>
          <a:prstGeom prst="straightConnector1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/>
          <p:cNvSpPr/>
          <p:nvPr/>
        </p:nvSpPr>
        <p:spPr>
          <a:xfrm>
            <a:off x="1259632" y="2348880"/>
            <a:ext cx="3240360" cy="864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pl-PL" b="1" dirty="0" err="1" smtClean="0"/>
              <a:t>The</a:t>
            </a:r>
            <a:r>
              <a:rPr lang="pl-PL" b="1" dirty="0" smtClean="0"/>
              <a:t> </a:t>
            </a:r>
            <a:r>
              <a:rPr lang="pl-PL" b="1" dirty="0" err="1" smtClean="0"/>
              <a:t>blessing</a:t>
            </a:r>
            <a:r>
              <a:rPr lang="pl-PL" b="1" dirty="0" smtClean="0"/>
              <a:t> of </a:t>
            </a:r>
            <a:r>
              <a:rPr lang="pl-PL" b="1" dirty="0" err="1" smtClean="0"/>
              <a:t>the</a:t>
            </a:r>
            <a:r>
              <a:rPr lang="pl-PL" b="1" dirty="0" smtClean="0"/>
              <a:t> </a:t>
            </a:r>
            <a:br>
              <a:rPr lang="pl-PL" b="1" dirty="0" smtClean="0"/>
            </a:br>
            <a:r>
              <a:rPr lang="pl-PL" b="1" dirty="0" smtClean="0"/>
              <a:t>Quantum Fisher </a:t>
            </a:r>
            <a:r>
              <a:rPr lang="pl-PL" b="1" dirty="0" err="1" smtClean="0"/>
              <a:t>Information</a:t>
            </a:r>
            <a:endParaRPr lang="en-US" b="1" dirty="0"/>
          </a:p>
        </p:txBody>
      </p:sp>
      <p:pic>
        <p:nvPicPr>
          <p:cNvPr id="5" name="Obraz 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1115616" y="1556792"/>
            <a:ext cx="414020" cy="349151"/>
          </a:xfrm>
          <a:prstGeom prst="rect">
            <a:avLst/>
          </a:prstGeom>
          <a:noFill/>
          <a:ln/>
          <a:effectLst/>
        </p:spPr>
      </p:pic>
      <p:cxnSp>
        <p:nvCxnSpPr>
          <p:cNvPr id="6" name="Łącznik prosty ze strzałką 5"/>
          <p:cNvCxnSpPr/>
          <p:nvPr/>
        </p:nvCxnSpPr>
        <p:spPr>
          <a:xfrm>
            <a:off x="6660232" y="1700808"/>
            <a:ext cx="50405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/>
          <a:stretch>
            <a:fillRect/>
          </a:stretch>
        </p:blipFill>
        <p:spPr bwMode="auto">
          <a:xfrm>
            <a:off x="7452320" y="1556792"/>
            <a:ext cx="531976" cy="307103"/>
          </a:xfrm>
          <a:prstGeom prst="rect">
            <a:avLst/>
          </a:prstGeom>
          <a:noFill/>
          <a:ln/>
          <a:effectLst/>
        </p:spPr>
      </p:pic>
      <p:cxnSp>
        <p:nvCxnSpPr>
          <p:cNvPr id="8" name="Łącznik prosty ze strzałką 7"/>
          <p:cNvCxnSpPr/>
          <p:nvPr/>
        </p:nvCxnSpPr>
        <p:spPr>
          <a:xfrm>
            <a:off x="1763688" y="1700808"/>
            <a:ext cx="7920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/>
        </p:nvSpPr>
        <p:spPr>
          <a:xfrm>
            <a:off x="2783612" y="1412776"/>
            <a:ext cx="800100" cy="5778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pic>
        <p:nvPicPr>
          <p:cNvPr id="10" name="Obraz 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2987824" y="1556792"/>
            <a:ext cx="335279" cy="306780"/>
          </a:xfrm>
          <a:prstGeom prst="rect">
            <a:avLst/>
          </a:prstGeom>
          <a:noFill/>
          <a:ln/>
          <a:effectLst/>
        </p:spPr>
      </p:pic>
      <p:cxnSp>
        <p:nvCxnSpPr>
          <p:cNvPr id="11" name="Łącznik prosty ze strzałką 10"/>
          <p:cNvCxnSpPr/>
          <p:nvPr/>
        </p:nvCxnSpPr>
        <p:spPr>
          <a:xfrm>
            <a:off x="3647708" y="1700808"/>
            <a:ext cx="7920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4687802" y="1556792"/>
            <a:ext cx="350055" cy="254412"/>
          </a:xfrm>
          <a:prstGeom prst="rect">
            <a:avLst/>
          </a:prstGeom>
          <a:noFill/>
          <a:ln/>
          <a:effectLst/>
        </p:spPr>
      </p:pic>
      <p:sp>
        <p:nvSpPr>
          <p:cNvPr id="13" name="Schemat blokowy: opóźnienie 12"/>
          <p:cNvSpPr/>
          <p:nvPr/>
        </p:nvSpPr>
        <p:spPr>
          <a:xfrm>
            <a:off x="5796136" y="1484784"/>
            <a:ext cx="648072" cy="504056"/>
          </a:xfrm>
          <a:prstGeom prst="flowChartDelay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14" name="Obraz 13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5940152" y="1556792"/>
            <a:ext cx="335279" cy="279958"/>
          </a:xfrm>
          <a:prstGeom prst="rect">
            <a:avLst/>
          </a:prstGeom>
          <a:noFill/>
          <a:ln/>
          <a:effectLst/>
        </p:spPr>
      </p:pic>
      <p:cxnSp>
        <p:nvCxnSpPr>
          <p:cNvPr id="15" name="Łącznik prosty ze strzałką 14"/>
          <p:cNvCxnSpPr/>
          <p:nvPr/>
        </p:nvCxnSpPr>
        <p:spPr>
          <a:xfrm>
            <a:off x="5220072" y="1700808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Obraz 25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03648" y="2348880"/>
            <a:ext cx="2804441" cy="792123"/>
          </a:xfrm>
          <a:prstGeom prst="rect">
            <a:avLst/>
          </a:prstGeom>
          <a:noFill/>
          <a:ln/>
          <a:effectLst/>
        </p:spPr>
      </p:pic>
      <p:pic>
        <p:nvPicPr>
          <p:cNvPr id="19" name="Obraz 18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64088" y="2420888"/>
            <a:ext cx="1966128" cy="297731"/>
          </a:xfrm>
          <a:prstGeom prst="rect">
            <a:avLst/>
          </a:prstGeom>
          <a:noFill/>
          <a:ln/>
          <a:effectLst/>
        </p:spPr>
      </p:pic>
      <p:pic>
        <p:nvPicPr>
          <p:cNvPr id="21" name="Obraz 20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20072" y="2852936"/>
            <a:ext cx="2331924" cy="388196"/>
          </a:xfrm>
          <a:prstGeom prst="rect">
            <a:avLst/>
          </a:prstGeom>
          <a:noFill/>
          <a:ln/>
          <a:effectLst/>
        </p:spPr>
      </p:pic>
      <p:sp>
        <p:nvSpPr>
          <p:cNvPr id="27" name="Prostokąt 26"/>
          <p:cNvSpPr/>
          <p:nvPr/>
        </p:nvSpPr>
        <p:spPr>
          <a:xfrm>
            <a:off x="1979712" y="3501008"/>
            <a:ext cx="5299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prstClr val="black"/>
                </a:solidFill>
              </a:rPr>
              <a:t>Limit on  </a:t>
            </a:r>
            <a:r>
              <a:rPr lang="pl-PL" sz="2400" b="1" dirty="0" err="1" smtClean="0">
                <a:solidFill>
                  <a:prstClr val="black"/>
                </a:solidFill>
              </a:rPr>
              <a:t>the</a:t>
            </a:r>
            <a:r>
              <a:rPr lang="pl-PL" sz="2400" b="1" dirty="0" smtClean="0">
                <a:solidFill>
                  <a:prstClr val="black"/>
                </a:solidFill>
              </a:rPr>
              <a:t> </a:t>
            </a:r>
            <a:r>
              <a:rPr lang="pl-PL" sz="2400" b="1" dirty="0" err="1" smtClean="0">
                <a:solidFill>
                  <a:prstClr val="black"/>
                </a:solidFill>
              </a:rPr>
              <a:t>optimal</a:t>
            </a:r>
            <a:r>
              <a:rPr lang="pl-PL" sz="2400" b="1" dirty="0" smtClean="0">
                <a:solidFill>
                  <a:prstClr val="black"/>
                </a:solidFill>
              </a:rPr>
              <a:t> </a:t>
            </a:r>
            <a:r>
              <a:rPr lang="pl-PL" sz="2400" b="1" i="1" dirty="0" smtClean="0">
                <a:solidFill>
                  <a:prstClr val="black"/>
                </a:solidFill>
              </a:rPr>
              <a:t>N</a:t>
            </a:r>
            <a:r>
              <a:rPr lang="pl-PL" sz="2400" b="1" dirty="0" smtClean="0">
                <a:solidFill>
                  <a:prstClr val="black"/>
                </a:solidFill>
              </a:rPr>
              <a:t> </a:t>
            </a:r>
            <a:r>
              <a:rPr lang="pl-PL" sz="2400" b="1" dirty="0" err="1" smtClean="0">
                <a:solidFill>
                  <a:prstClr val="black"/>
                </a:solidFill>
              </a:rPr>
              <a:t>photon</a:t>
            </a:r>
            <a:r>
              <a:rPr lang="pl-PL" sz="2400" b="1" dirty="0" smtClean="0">
                <a:solidFill>
                  <a:prstClr val="black"/>
                </a:solidFill>
              </a:rPr>
              <a:t> </a:t>
            </a:r>
            <a:r>
              <a:rPr lang="pl-PL" sz="2400" b="1" dirty="0" err="1" smtClean="0">
                <a:solidFill>
                  <a:prstClr val="black"/>
                </a:solidFill>
              </a:rPr>
              <a:t>strategy</a:t>
            </a:r>
            <a:r>
              <a:rPr lang="pl-PL" sz="2400" b="1" dirty="0" smtClean="0">
                <a:solidFill>
                  <a:prstClr val="black"/>
                </a:solidFill>
              </a:rPr>
              <a:t>:</a:t>
            </a:r>
            <a:endParaRPr lang="en-US" sz="2400" b="1" dirty="0"/>
          </a:p>
        </p:txBody>
      </p:sp>
      <p:sp>
        <p:nvSpPr>
          <p:cNvPr id="28" name="Prostokąt 27"/>
          <p:cNvSpPr/>
          <p:nvPr/>
        </p:nvSpPr>
        <p:spPr bwMode="auto">
          <a:xfrm>
            <a:off x="1835696" y="5780782"/>
            <a:ext cx="73083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 smtClean="0">
                <a:latin typeface="Times" pitchFamily="18" charset="0"/>
                <a:ea typeface="Microsoft Himalaya" pitchFamily="2" charset="0"/>
                <a:cs typeface="Times New Roman" pitchFamily="18" charset="0"/>
              </a:rPr>
              <a:t>J</a:t>
            </a:r>
            <a:r>
              <a:rPr lang="pl-PL" sz="1600" dirty="0" smtClean="0">
                <a:latin typeface="Times" pitchFamily="18" charset="0"/>
                <a:ea typeface="Microsoft Himalaya" pitchFamily="2" charset="0"/>
                <a:cs typeface="Times New Roman" pitchFamily="18" charset="0"/>
              </a:rPr>
              <a:t>. </a:t>
            </a:r>
            <a:r>
              <a:rPr lang="en-GB" sz="1600" dirty="0" smtClean="0">
                <a:latin typeface="Times" pitchFamily="18" charset="0"/>
                <a:ea typeface="Microsoft Himalaya" pitchFamily="2" charset="0"/>
                <a:cs typeface="Times New Roman" pitchFamily="18" charset="0"/>
              </a:rPr>
              <a:t>K</a:t>
            </a:r>
            <a:r>
              <a:rPr lang="pl-PL" sz="1600" dirty="0" err="1" smtClean="0">
                <a:latin typeface="Times" pitchFamily="18" charset="0"/>
                <a:ea typeface="Microsoft Himalaya" pitchFamily="2" charset="0"/>
                <a:cs typeface="Times New Roman" pitchFamily="18" charset="0"/>
              </a:rPr>
              <a:t>olodyński</a:t>
            </a:r>
            <a:r>
              <a:rPr lang="pl-PL" sz="1600" dirty="0" smtClean="0">
                <a:latin typeface="Times" pitchFamily="18" charset="0"/>
                <a:ea typeface="Microsoft Himalaya" pitchFamily="2" charset="0"/>
                <a:cs typeface="Times New Roman" pitchFamily="18" charset="0"/>
              </a:rPr>
              <a:t>, </a:t>
            </a:r>
            <a:r>
              <a:rPr lang="en-GB" sz="1600" dirty="0" smtClean="0">
                <a:latin typeface="Times" pitchFamily="18" charset="0"/>
                <a:ea typeface="Microsoft Himalaya" pitchFamily="2" charset="0"/>
                <a:cs typeface="Times New Roman" pitchFamily="18" charset="0"/>
              </a:rPr>
              <a:t>R</a:t>
            </a:r>
            <a:r>
              <a:rPr lang="pl-PL" sz="1600" dirty="0" smtClean="0">
                <a:latin typeface="Times" pitchFamily="18" charset="0"/>
                <a:ea typeface="Microsoft Himalaya" pitchFamily="2" charset="0"/>
                <a:cs typeface="Times New Roman" pitchFamily="18" charset="0"/>
              </a:rPr>
              <a:t>DD,</a:t>
            </a:r>
            <a:r>
              <a:rPr lang="en-GB" sz="1600" i="1" dirty="0" smtClean="0">
                <a:latin typeface="Times" pitchFamily="18" charset="0"/>
                <a:ea typeface="Microsoft Himalaya" pitchFamily="2" charset="0"/>
                <a:cs typeface="Times New Roman" pitchFamily="18" charset="0"/>
              </a:rPr>
              <a:t> </a:t>
            </a:r>
            <a:r>
              <a:rPr lang="en-GB" sz="1600" dirty="0" smtClean="0">
                <a:latin typeface="Times" pitchFamily="18" charset="0"/>
                <a:ea typeface="Microsoft Himalaya" pitchFamily="2" charset="0"/>
                <a:cs typeface="Times New Roman" pitchFamily="18" charset="0"/>
              </a:rPr>
              <a:t>PRA </a:t>
            </a:r>
            <a:r>
              <a:rPr lang="en-GB" sz="1600" b="1" dirty="0" smtClean="0">
                <a:latin typeface="Times" pitchFamily="18" charset="0"/>
                <a:ea typeface="Microsoft Himalaya" pitchFamily="2" charset="0"/>
                <a:cs typeface="Times New Roman" pitchFamily="18" charset="0"/>
              </a:rPr>
              <a:t>82</a:t>
            </a:r>
            <a:r>
              <a:rPr lang="en-GB" sz="1600" dirty="0" smtClean="0">
                <a:latin typeface="Times" pitchFamily="18" charset="0"/>
                <a:ea typeface="Microsoft Himalaya" pitchFamily="2" charset="0"/>
                <a:cs typeface="Times New Roman" pitchFamily="18" charset="0"/>
              </a:rPr>
              <a:t>,053804 (2010</a:t>
            </a:r>
            <a:r>
              <a:rPr lang="pl-PL" sz="1600" dirty="0" smtClean="0">
                <a:latin typeface="Times" pitchFamily="18" charset="0"/>
                <a:ea typeface="Microsoft Himalaya" pitchFamily="2" charset="0"/>
                <a:cs typeface="Times New Roman" pitchFamily="18" charset="0"/>
              </a:rPr>
              <a:t>)</a:t>
            </a:r>
            <a:endParaRPr lang="pl-PL" sz="1600" dirty="0" smtClean="0">
              <a:solidFill>
                <a:prstClr val="black"/>
              </a:solidFill>
              <a:latin typeface="Times" pitchFamily="18" charset="0"/>
              <a:cs typeface="Times New Roman" pitchFamily="18" charset="0"/>
            </a:endParaRPr>
          </a:p>
          <a:p>
            <a:pPr algn="r"/>
            <a:r>
              <a:rPr lang="pl-PL" sz="1600" dirty="0" smtClean="0">
                <a:solidFill>
                  <a:prstClr val="black"/>
                </a:solidFill>
                <a:latin typeface="Times" pitchFamily="18" charset="0"/>
                <a:cs typeface="Times New Roman" pitchFamily="18" charset="0"/>
              </a:rPr>
              <a:t>S. </a:t>
            </a:r>
            <a:r>
              <a:rPr lang="pl-PL" sz="1600" dirty="0" err="1" smtClean="0">
                <a:solidFill>
                  <a:prstClr val="black"/>
                </a:solidFill>
                <a:latin typeface="Times" pitchFamily="18" charset="0"/>
                <a:cs typeface="Times New Roman" pitchFamily="18" charset="0"/>
              </a:rPr>
              <a:t>Knysh</a:t>
            </a:r>
            <a:r>
              <a:rPr lang="pl-PL" sz="1600" dirty="0" smtClean="0">
                <a:solidFill>
                  <a:prstClr val="black"/>
                </a:solidFill>
                <a:latin typeface="Times" pitchFamily="18" charset="0"/>
                <a:cs typeface="Times New Roman" pitchFamily="18" charset="0"/>
              </a:rPr>
              <a:t>, V. </a:t>
            </a:r>
            <a:r>
              <a:rPr lang="pl-PL" sz="1600" dirty="0" err="1" smtClean="0">
                <a:solidFill>
                  <a:prstClr val="black"/>
                </a:solidFill>
                <a:latin typeface="Times" pitchFamily="18" charset="0"/>
                <a:cs typeface="Times New Roman" pitchFamily="18" charset="0"/>
              </a:rPr>
              <a:t>Smelyanskiy</a:t>
            </a:r>
            <a:r>
              <a:rPr lang="pl-PL" sz="1600" dirty="0" smtClean="0">
                <a:solidFill>
                  <a:prstClr val="black"/>
                </a:solidFill>
                <a:latin typeface="Times" pitchFamily="18" charset="0"/>
                <a:cs typeface="Times New Roman" pitchFamily="18" charset="0"/>
              </a:rPr>
              <a:t>, G. </a:t>
            </a:r>
            <a:r>
              <a:rPr lang="pl-PL" sz="1600" dirty="0" err="1" smtClean="0">
                <a:solidFill>
                  <a:prstClr val="black"/>
                </a:solidFill>
                <a:latin typeface="Times" pitchFamily="18" charset="0"/>
                <a:cs typeface="Times New Roman" pitchFamily="18" charset="0"/>
              </a:rPr>
              <a:t>Durkin</a:t>
            </a:r>
            <a:r>
              <a:rPr lang="pl-PL" sz="1600" dirty="0" smtClean="0">
                <a:solidFill>
                  <a:prstClr val="black"/>
                </a:solidFill>
                <a:latin typeface="Times" pitchFamily="18" charset="0"/>
                <a:cs typeface="Times New Roman" pitchFamily="18" charset="0"/>
              </a:rPr>
              <a:t> , PRA </a:t>
            </a:r>
            <a:r>
              <a:rPr lang="pl-PL" sz="1600" b="1" dirty="0" smtClean="0">
                <a:solidFill>
                  <a:prstClr val="black"/>
                </a:solidFill>
                <a:latin typeface="Times" pitchFamily="18" charset="0"/>
                <a:cs typeface="Times New Roman" pitchFamily="18" charset="0"/>
              </a:rPr>
              <a:t>83</a:t>
            </a:r>
            <a:r>
              <a:rPr lang="pl-PL" sz="1600" dirty="0" smtClean="0">
                <a:solidFill>
                  <a:prstClr val="black"/>
                </a:solidFill>
                <a:latin typeface="Times" pitchFamily="18" charset="0"/>
                <a:cs typeface="Times New Roman" pitchFamily="18" charset="0"/>
              </a:rPr>
              <a:t>,  </a:t>
            </a:r>
            <a:r>
              <a:rPr lang="en-US" sz="1600" dirty="0" smtClean="0">
                <a:solidFill>
                  <a:prstClr val="black"/>
                </a:solidFill>
                <a:latin typeface="Times" pitchFamily="18" charset="0"/>
                <a:cs typeface="Times New Roman" pitchFamily="18" charset="0"/>
              </a:rPr>
              <a:t>(2011</a:t>
            </a:r>
            <a:r>
              <a:rPr lang="pl-PL" sz="1600" dirty="0" smtClean="0">
                <a:solidFill>
                  <a:prstClr val="black"/>
                </a:solidFill>
                <a:latin typeface="Times" pitchFamily="18" charset="0"/>
                <a:cs typeface="Times New Roman" pitchFamily="18" charset="0"/>
              </a:rPr>
              <a:t>)</a:t>
            </a:r>
            <a:endParaRPr lang="pl-PL" sz="1600" dirty="0" smtClean="0">
              <a:latin typeface="Times" pitchFamily="18" charset="0"/>
            </a:endParaRPr>
          </a:p>
          <a:p>
            <a:pPr algn="r"/>
            <a:r>
              <a:rPr lang="pt-BR" sz="1600" dirty="0" smtClean="0">
                <a:latin typeface="Times" pitchFamily="18" charset="0"/>
              </a:rPr>
              <a:t>B. M. Escher, R. L. de Matos Filho, L. Davidovich </a:t>
            </a:r>
            <a:r>
              <a:rPr lang="en-US" sz="1600" dirty="0" smtClean="0">
                <a:latin typeface="Times" pitchFamily="18" charset="0"/>
              </a:rPr>
              <a:t>Nature Phys.</a:t>
            </a:r>
            <a:r>
              <a:rPr lang="pl-PL" sz="1600" dirty="0" smtClean="0">
                <a:latin typeface="Times" pitchFamily="18" charset="0"/>
              </a:rPr>
              <a:t> </a:t>
            </a:r>
            <a:r>
              <a:rPr lang="en-US" sz="1600" dirty="0" smtClean="0">
                <a:latin typeface="Times" pitchFamily="18" charset="0"/>
              </a:rPr>
              <a:t>7, 406–411 (2011)</a:t>
            </a:r>
            <a:endParaRPr lang="pl-PL" sz="1600" dirty="0" smtClean="0">
              <a:solidFill>
                <a:prstClr val="black"/>
              </a:solidFill>
              <a:latin typeface="Times" pitchFamily="18" charset="0"/>
            </a:endParaRPr>
          </a:p>
          <a:p>
            <a:pPr algn="r"/>
            <a:r>
              <a:rPr lang="pl-PL" sz="1600" dirty="0" smtClean="0">
                <a:solidFill>
                  <a:prstClr val="black"/>
                </a:solidFill>
                <a:latin typeface="Times" pitchFamily="18" charset="0"/>
              </a:rPr>
              <a:t>RDD,</a:t>
            </a:r>
            <a:r>
              <a:rPr lang="en-US" sz="1600" dirty="0" smtClean="0">
                <a:solidFill>
                  <a:prstClr val="black"/>
                </a:solidFill>
                <a:latin typeface="Times" pitchFamily="18" charset="0"/>
              </a:rPr>
              <a:t> </a:t>
            </a:r>
            <a:r>
              <a:rPr lang="pl-PL" sz="1600" dirty="0" smtClean="0">
                <a:solidFill>
                  <a:prstClr val="black"/>
                </a:solidFill>
                <a:latin typeface="Times" pitchFamily="18" charset="0"/>
              </a:rPr>
              <a:t>J. </a:t>
            </a:r>
            <a:r>
              <a:rPr lang="pl-PL" sz="1600" dirty="0" err="1" smtClean="0">
                <a:solidFill>
                  <a:prstClr val="black"/>
                </a:solidFill>
                <a:latin typeface="Times" pitchFamily="18" charset="0"/>
              </a:rPr>
              <a:t>Kolodynski</a:t>
            </a:r>
            <a:r>
              <a:rPr lang="pl-PL" sz="1600" dirty="0" smtClean="0">
                <a:solidFill>
                  <a:prstClr val="black"/>
                </a:solidFill>
                <a:latin typeface="Times" pitchFamily="18" charset="0"/>
              </a:rPr>
              <a:t>, M. Guta, </a:t>
            </a:r>
            <a:r>
              <a:rPr lang="fr-FR" sz="1600" dirty="0" smtClean="0">
                <a:latin typeface="Times" pitchFamily="18" charset="0"/>
              </a:rPr>
              <a:t>Nature Communications </a:t>
            </a:r>
            <a:r>
              <a:rPr lang="fr-FR" sz="1600" b="1" dirty="0" smtClean="0">
                <a:latin typeface="Times" pitchFamily="18" charset="0"/>
              </a:rPr>
              <a:t>3</a:t>
            </a:r>
            <a:r>
              <a:rPr lang="fr-FR" sz="1600" dirty="0" smtClean="0">
                <a:latin typeface="Times" pitchFamily="18" charset="0"/>
              </a:rPr>
              <a:t>, 1063 (2012)</a:t>
            </a:r>
            <a:endParaRPr lang="pl-PL" sz="1600" dirty="0" smtClean="0">
              <a:solidFill>
                <a:prstClr val="black"/>
              </a:solidFill>
              <a:latin typeface="Times" pitchFamily="18" charset="0"/>
            </a:endParaRPr>
          </a:p>
        </p:txBody>
      </p:sp>
      <p:grpSp>
        <p:nvGrpSpPr>
          <p:cNvPr id="35" name="Grupa 34"/>
          <p:cNvGrpSpPr/>
          <p:nvPr/>
        </p:nvGrpSpPr>
        <p:grpSpPr>
          <a:xfrm>
            <a:off x="419200" y="4046803"/>
            <a:ext cx="3240360" cy="1512168"/>
            <a:chOff x="419200" y="4046803"/>
            <a:chExt cx="3240360" cy="1512168"/>
          </a:xfrm>
        </p:grpSpPr>
        <p:grpSp>
          <p:nvGrpSpPr>
            <p:cNvPr id="29" name="Grupa 28"/>
            <p:cNvGrpSpPr/>
            <p:nvPr/>
          </p:nvGrpSpPr>
          <p:grpSpPr>
            <a:xfrm>
              <a:off x="419200" y="4118811"/>
              <a:ext cx="3240360" cy="1353272"/>
              <a:chOff x="325917" y="3964774"/>
              <a:chExt cx="3240360" cy="1353272"/>
            </a:xfrm>
          </p:grpSpPr>
          <p:pic>
            <p:nvPicPr>
              <p:cNvPr id="34" name="Obraz 33" descr="TP_tmp.emf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3" cstate="print"/>
              <a:stretch>
                <a:fillRect/>
              </a:stretch>
            </p:blipFill>
            <p:spPr bwMode="auto">
              <a:xfrm>
                <a:off x="755576" y="5013176"/>
                <a:ext cx="2337747" cy="304870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40" name="Obraz 39" descr="TP_tmp.emf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1262021" y="4396822"/>
                <a:ext cx="1176665" cy="413834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32" name="pole tekstowe 31"/>
              <p:cNvSpPr txBox="1"/>
              <p:nvPr/>
            </p:nvSpPr>
            <p:spPr bwMode="auto">
              <a:xfrm>
                <a:off x="325917" y="3964774"/>
                <a:ext cx="32403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600" dirty="0" err="1" smtClean="0"/>
                  <a:t>Ideal</a:t>
                </a:r>
                <a:r>
                  <a:rPr lang="pl-PL" sz="1600" dirty="0" smtClean="0"/>
                  <a:t> </a:t>
                </a:r>
                <a:r>
                  <a:rPr lang="pl-PL" sz="1600" dirty="0" err="1" smtClean="0"/>
                  <a:t>case</a:t>
                </a:r>
                <a:r>
                  <a:rPr lang="pl-PL" sz="1600" dirty="0" smtClean="0"/>
                  <a:t> (Heisenberg limit)</a:t>
                </a:r>
              </a:p>
            </p:txBody>
          </p:sp>
        </p:grpSp>
        <p:sp>
          <p:nvSpPr>
            <p:cNvPr id="31" name="Prostokąt 30"/>
            <p:cNvSpPr/>
            <p:nvPr/>
          </p:nvSpPr>
          <p:spPr>
            <a:xfrm>
              <a:off x="491208" y="4046803"/>
              <a:ext cx="3096344" cy="15121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upa 37"/>
          <p:cNvGrpSpPr/>
          <p:nvPr/>
        </p:nvGrpSpPr>
        <p:grpSpPr>
          <a:xfrm>
            <a:off x="5171728" y="4046803"/>
            <a:ext cx="3888432" cy="1512168"/>
            <a:chOff x="5171728" y="4046803"/>
            <a:chExt cx="3888432" cy="1512168"/>
          </a:xfrm>
        </p:grpSpPr>
        <p:grpSp>
          <p:nvGrpSpPr>
            <p:cNvPr id="30" name="Grupa 29"/>
            <p:cNvGrpSpPr/>
            <p:nvPr/>
          </p:nvGrpSpPr>
          <p:grpSpPr>
            <a:xfrm>
              <a:off x="5171728" y="4118811"/>
              <a:ext cx="3888432" cy="1418674"/>
              <a:chOff x="5076056" y="4029546"/>
              <a:chExt cx="3888432" cy="1418674"/>
            </a:xfrm>
          </p:grpSpPr>
          <p:pic>
            <p:nvPicPr>
              <p:cNvPr id="36" name="Obraz 35" descr="TP_tmp.emf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588224" y="4437112"/>
                <a:ext cx="953019" cy="318308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37" name="pole tekstowe 36"/>
              <p:cNvSpPr txBox="1"/>
              <p:nvPr/>
            </p:nvSpPr>
            <p:spPr bwMode="auto">
              <a:xfrm>
                <a:off x="5076056" y="5109666"/>
                <a:ext cx="38884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600" b="1" dirty="0" smtClean="0"/>
                  <a:t>no </a:t>
                </a:r>
                <a:r>
                  <a:rPr lang="pl-PL" sz="1600" b="1" dirty="0" err="1" smtClean="0"/>
                  <a:t>analytical</a:t>
                </a:r>
                <a:r>
                  <a:rPr lang="pl-PL" sz="1600" b="1" dirty="0" smtClean="0"/>
                  <a:t> </a:t>
                </a:r>
                <a:r>
                  <a:rPr lang="pl-PL" sz="1600" b="1" dirty="0" err="1" smtClean="0"/>
                  <a:t>bound</a:t>
                </a:r>
                <a:r>
                  <a:rPr lang="pl-PL" sz="1600" b="1" dirty="0" smtClean="0"/>
                  <a:t> </a:t>
                </a:r>
                <a:r>
                  <a:rPr lang="pl-PL" sz="1600" b="1" dirty="0" err="1" smtClean="0"/>
                  <a:t>until</a:t>
                </a:r>
                <a:r>
                  <a:rPr lang="pl-PL" sz="1600" b="1" dirty="0" smtClean="0"/>
                  <a:t> 2010! </a:t>
                </a:r>
              </a:p>
            </p:txBody>
          </p:sp>
          <p:pic>
            <p:nvPicPr>
              <p:cNvPr id="42" name="Obraz 41" descr="TP_tmp.emf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6" cstate="print"/>
              <a:stretch>
                <a:fillRect/>
              </a:stretch>
            </p:blipFill>
            <p:spPr bwMode="auto">
              <a:xfrm>
                <a:off x="6732240" y="4869160"/>
                <a:ext cx="569598" cy="223204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44" name="pole tekstowe 43"/>
              <p:cNvSpPr txBox="1"/>
              <p:nvPr/>
            </p:nvSpPr>
            <p:spPr bwMode="auto">
              <a:xfrm>
                <a:off x="5868144" y="4029546"/>
                <a:ext cx="21433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600" dirty="0" err="1" smtClean="0"/>
                  <a:t>lossy</a:t>
                </a:r>
                <a:r>
                  <a:rPr lang="pl-PL" sz="1600" dirty="0" smtClean="0"/>
                  <a:t> </a:t>
                </a:r>
                <a:r>
                  <a:rPr lang="pl-PL" sz="1600" dirty="0" err="1" smtClean="0"/>
                  <a:t>case</a:t>
                </a:r>
                <a:endParaRPr lang="pl-PL" sz="1600" dirty="0" smtClean="0"/>
              </a:p>
            </p:txBody>
          </p:sp>
        </p:grpSp>
        <p:sp>
          <p:nvSpPr>
            <p:cNvPr id="33" name="Prostokąt 32"/>
            <p:cNvSpPr/>
            <p:nvPr/>
          </p:nvSpPr>
          <p:spPr>
            <a:xfrm>
              <a:off x="5531768" y="4046803"/>
              <a:ext cx="3096344" cy="15121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World map blank without borders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5328592"/>
          </a:xfrm>
          <a:prstGeom prst="rect">
            <a:avLst/>
          </a:prstGeom>
          <a:noFill/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Autofit/>
          </a:bodyPr>
          <a:lstStyle/>
          <a:p>
            <a:r>
              <a:rPr lang="pl-PL" b="1" dirty="0" smtClean="0"/>
              <a:t>Wind </a:t>
            </a:r>
            <a:r>
              <a:rPr lang="pl-PL" b="1" dirty="0" err="1" smtClean="0"/>
              <a:t>from</a:t>
            </a:r>
            <a:r>
              <a:rPr lang="pl-PL" b="1" dirty="0" smtClean="0"/>
              <a:t> </a:t>
            </a:r>
            <a:r>
              <a:rPr lang="pl-PL" b="1" dirty="0" err="1" smtClean="0"/>
              <a:t>the</a:t>
            </a:r>
            <a:r>
              <a:rPr lang="pl-PL" b="1" dirty="0" smtClean="0"/>
              <a:t> East….</a:t>
            </a:r>
            <a:endParaRPr lang="en-US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995936" y="836712"/>
            <a:ext cx="5148064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l-PL" dirty="0" err="1" smtClean="0">
                <a:solidFill>
                  <a:srgbClr val="0070C0"/>
                </a:solidFill>
              </a:rPr>
              <a:t>Classical</a:t>
            </a:r>
            <a:r>
              <a:rPr lang="pl-PL" dirty="0" smtClean="0">
                <a:solidFill>
                  <a:srgbClr val="0070C0"/>
                </a:solidFill>
              </a:rPr>
              <a:t>/Quantum </a:t>
            </a:r>
            <a:r>
              <a:rPr lang="pl-PL" dirty="0" err="1" smtClean="0">
                <a:solidFill>
                  <a:srgbClr val="0070C0"/>
                </a:solidFill>
              </a:rPr>
              <a:t>simulation</a:t>
            </a:r>
            <a:r>
              <a:rPr lang="pl-PL" dirty="0" smtClean="0">
                <a:solidFill>
                  <a:srgbClr val="0070C0"/>
                </a:solidFill>
              </a:rPr>
              <a:t> of a quantum channel</a:t>
            </a:r>
          </a:p>
          <a:p>
            <a:pPr algn="r"/>
            <a:r>
              <a:rPr lang="pl-PL" sz="1400" dirty="0" smtClean="0">
                <a:solidFill>
                  <a:srgbClr val="0070C0"/>
                </a:solidFill>
              </a:rPr>
              <a:t>K</a:t>
            </a:r>
            <a:r>
              <a:rPr lang="pt-BR" sz="1400" dirty="0" smtClean="0">
                <a:solidFill>
                  <a:srgbClr val="0070C0"/>
                </a:solidFill>
              </a:rPr>
              <a:t>. </a:t>
            </a:r>
            <a:r>
              <a:rPr lang="pl-PL" sz="1400" dirty="0" smtClean="0">
                <a:solidFill>
                  <a:srgbClr val="0070C0"/>
                </a:solidFill>
              </a:rPr>
              <a:t>Matsumoto, arXiv:1006.0300 (2010)</a:t>
            </a:r>
            <a:r>
              <a:rPr lang="pl-PL" dirty="0" smtClean="0">
                <a:solidFill>
                  <a:srgbClr val="0070C0"/>
                </a:solidFill>
              </a:rPr>
              <a:t/>
            </a:r>
            <a:br>
              <a:rPr lang="pl-PL" dirty="0" smtClean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20" name="Grupa 19"/>
          <p:cNvGrpSpPr/>
          <p:nvPr/>
        </p:nvGrpSpPr>
        <p:grpSpPr>
          <a:xfrm>
            <a:off x="3131840" y="2276872"/>
            <a:ext cx="4680520" cy="2232248"/>
            <a:chOff x="3131840" y="2276872"/>
            <a:chExt cx="4680520" cy="2232248"/>
          </a:xfrm>
        </p:grpSpPr>
        <p:cxnSp>
          <p:nvCxnSpPr>
            <p:cNvPr id="16" name="Łącznik zakrzywiony 15"/>
            <p:cNvCxnSpPr/>
            <p:nvPr/>
          </p:nvCxnSpPr>
          <p:spPr>
            <a:xfrm rot="10800000" flipV="1">
              <a:off x="3131840" y="2636912"/>
              <a:ext cx="4680520" cy="1872208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zakrzywiony 17"/>
            <p:cNvCxnSpPr>
              <a:endCxn id="43" idx="6"/>
            </p:cNvCxnSpPr>
            <p:nvPr/>
          </p:nvCxnSpPr>
          <p:spPr>
            <a:xfrm rot="10800000">
              <a:off x="4932040" y="2276872"/>
              <a:ext cx="1512168" cy="576064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pole tekstowe 5"/>
          <p:cNvSpPr txBox="1"/>
          <p:nvPr/>
        </p:nvSpPr>
        <p:spPr>
          <a:xfrm>
            <a:off x="3961684" y="5157192"/>
            <a:ext cx="5182316" cy="800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pl-PL" dirty="0" err="1" smtClean="0">
                <a:solidFill>
                  <a:srgbClr val="FF0000"/>
                </a:solidFill>
              </a:rPr>
              <a:t>Purification</a:t>
            </a:r>
            <a:r>
              <a:rPr lang="pl-PL" dirty="0" smtClean="0">
                <a:solidFill>
                  <a:srgbClr val="FF0000"/>
                </a:solidFill>
              </a:rPr>
              <a:t> of a quantum channel</a:t>
            </a:r>
          </a:p>
          <a:p>
            <a:pPr algn="r"/>
            <a:r>
              <a:rPr lang="en-US" sz="1400" dirty="0" smtClean="0">
                <a:solidFill>
                  <a:srgbClr val="FF0000"/>
                </a:solidFill>
              </a:rPr>
              <a:t>Fujiwara, A., and H. Imai</a:t>
            </a:r>
            <a:r>
              <a:rPr lang="pl-PL" sz="1400" dirty="0" smtClean="0">
                <a:solidFill>
                  <a:srgbClr val="FF0000"/>
                </a:solidFill>
              </a:rPr>
              <a:t>, </a:t>
            </a:r>
            <a:r>
              <a:rPr lang="en-US" sz="1400" dirty="0" smtClean="0">
                <a:solidFill>
                  <a:srgbClr val="FF0000"/>
                </a:solidFill>
              </a:rPr>
              <a:t>J. Phys. A: Math. </a:t>
            </a:r>
            <a:r>
              <a:rPr lang="en-US" sz="1400" dirty="0" err="1" smtClean="0">
                <a:solidFill>
                  <a:srgbClr val="FF0000"/>
                </a:solidFill>
              </a:rPr>
              <a:t>Theor</a:t>
            </a:r>
            <a:r>
              <a:rPr lang="en-US" sz="1400" dirty="0" smtClean="0">
                <a:solidFill>
                  <a:srgbClr val="FF0000"/>
                </a:solidFill>
              </a:rPr>
              <a:t>.</a:t>
            </a:r>
            <a:r>
              <a:rPr lang="pl-PL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41, 255304</a:t>
            </a:r>
            <a:r>
              <a:rPr lang="pl-PL" sz="1400" dirty="0" smtClean="0">
                <a:solidFill>
                  <a:srgbClr val="FF0000"/>
                </a:solidFill>
              </a:rPr>
              <a:t> (</a:t>
            </a:r>
            <a:r>
              <a:rPr lang="en-US" sz="1400" dirty="0" smtClean="0">
                <a:solidFill>
                  <a:srgbClr val="FF0000"/>
                </a:solidFill>
              </a:rPr>
              <a:t>2008)</a:t>
            </a:r>
          </a:p>
          <a:p>
            <a:pPr algn="r"/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49" name="Łącznik prosty ze strzałką 48"/>
          <p:cNvCxnSpPr>
            <a:endCxn id="44" idx="6"/>
          </p:cNvCxnSpPr>
          <p:nvPr/>
        </p:nvCxnSpPr>
        <p:spPr>
          <a:xfrm flipH="1" flipV="1">
            <a:off x="4355976" y="2132856"/>
            <a:ext cx="477281" cy="102344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ipsa 55"/>
          <p:cNvSpPr/>
          <p:nvPr/>
        </p:nvSpPr>
        <p:spPr>
          <a:xfrm>
            <a:off x="7740352" y="2564904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ole tekstowe 13"/>
          <p:cNvSpPr txBox="1"/>
          <p:nvPr/>
        </p:nvSpPr>
        <p:spPr>
          <a:xfrm>
            <a:off x="7380312" y="2708920"/>
            <a:ext cx="134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Tokyo,Osaka</a:t>
            </a:r>
            <a:endParaRPr lang="en-US" dirty="0"/>
          </a:p>
        </p:txBody>
      </p:sp>
      <p:grpSp>
        <p:nvGrpSpPr>
          <p:cNvPr id="21" name="Grupa 20"/>
          <p:cNvGrpSpPr/>
          <p:nvPr/>
        </p:nvGrpSpPr>
        <p:grpSpPr>
          <a:xfrm>
            <a:off x="2843808" y="2204864"/>
            <a:ext cx="2588683" cy="2745596"/>
            <a:chOff x="2843808" y="2204864"/>
            <a:chExt cx="2588683" cy="2745596"/>
          </a:xfrm>
        </p:grpSpPr>
        <p:sp>
          <p:nvSpPr>
            <p:cNvPr id="42" name="Elipsa 41"/>
            <p:cNvSpPr/>
            <p:nvPr/>
          </p:nvSpPr>
          <p:spPr>
            <a:xfrm>
              <a:off x="3059832" y="4437112"/>
              <a:ext cx="144016" cy="144016"/>
            </a:xfrm>
            <a:prstGeom prst="ellipse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lipsa 42"/>
            <p:cNvSpPr/>
            <p:nvPr/>
          </p:nvSpPr>
          <p:spPr>
            <a:xfrm>
              <a:off x="4788024" y="2204864"/>
              <a:ext cx="144016" cy="144016"/>
            </a:xfrm>
            <a:prstGeom prst="ellipse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2843808" y="4581128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Rio</a:t>
              </a:r>
              <a:endParaRPr lang="en-US" dirty="0"/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4499992" y="2276872"/>
              <a:ext cx="932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Warsaw</a:t>
              </a:r>
              <a:endParaRPr lang="en-US" dirty="0"/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3707904" y="1700808"/>
            <a:ext cx="4104456" cy="897249"/>
            <a:chOff x="3707904" y="1700808"/>
            <a:chExt cx="4104456" cy="897249"/>
          </a:xfrm>
        </p:grpSpPr>
        <p:sp>
          <p:nvSpPr>
            <p:cNvPr id="44" name="Elipsa 43"/>
            <p:cNvSpPr/>
            <p:nvPr/>
          </p:nvSpPr>
          <p:spPr>
            <a:xfrm>
              <a:off x="4211960" y="2060848"/>
              <a:ext cx="144016" cy="144016"/>
            </a:xfrm>
            <a:prstGeom prst="ellipse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Dowolny kształt 53"/>
            <p:cNvSpPr/>
            <p:nvPr/>
          </p:nvSpPr>
          <p:spPr>
            <a:xfrm>
              <a:off x="4397829" y="1998133"/>
              <a:ext cx="3414531" cy="599924"/>
            </a:xfrm>
            <a:custGeom>
              <a:avLst/>
              <a:gdLst>
                <a:gd name="connsiteX0" fmla="*/ 3512457 w 3512457"/>
                <a:gd name="connsiteY0" fmla="*/ 599924 h 599924"/>
                <a:gd name="connsiteX1" fmla="*/ 1727200 w 3512457"/>
                <a:gd name="connsiteY1" fmla="*/ 77410 h 599924"/>
                <a:gd name="connsiteX2" fmla="*/ 0 w 3512457"/>
                <a:gd name="connsiteY2" fmla="*/ 135467 h 59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12457" h="599924">
                  <a:moveTo>
                    <a:pt x="3512457" y="599924"/>
                  </a:moveTo>
                  <a:cubicBezTo>
                    <a:pt x="2912533" y="377372"/>
                    <a:pt x="2312610" y="154820"/>
                    <a:pt x="1727200" y="77410"/>
                  </a:cubicBezTo>
                  <a:cubicBezTo>
                    <a:pt x="1141790" y="0"/>
                    <a:pt x="570895" y="67733"/>
                    <a:pt x="0" y="135467"/>
                  </a:cubicBezTo>
                </a:path>
              </a:pathLst>
            </a:cu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3707904" y="1700808"/>
              <a:ext cx="1306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Nottingham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56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pl-PL" b="1" dirty="0" err="1" smtClean="0"/>
              <a:t>Purification</a:t>
            </a:r>
            <a:r>
              <a:rPr lang="pl-PL" b="1" dirty="0" smtClean="0"/>
              <a:t> idea</a:t>
            </a:r>
            <a:endParaRPr lang="en-US" b="1" dirty="0"/>
          </a:p>
        </p:txBody>
      </p:sp>
      <p:pic>
        <p:nvPicPr>
          <p:cNvPr id="10" name="Obraz 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1590888" y="1412779"/>
            <a:ext cx="414020" cy="349151"/>
          </a:xfrm>
          <a:prstGeom prst="rect">
            <a:avLst/>
          </a:prstGeom>
          <a:noFill/>
          <a:ln/>
          <a:effectLst/>
        </p:spPr>
      </p:pic>
      <p:cxnSp>
        <p:nvCxnSpPr>
          <p:cNvPr id="13" name="Łącznik prosty ze strzałką 12"/>
          <p:cNvCxnSpPr/>
          <p:nvPr/>
        </p:nvCxnSpPr>
        <p:spPr>
          <a:xfrm>
            <a:off x="2238960" y="1556795"/>
            <a:ext cx="7920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3086654" y="1268763"/>
            <a:ext cx="800100" cy="5778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pic>
        <p:nvPicPr>
          <p:cNvPr id="15" name="Obraz 1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3419872" y="1412776"/>
            <a:ext cx="335279" cy="306780"/>
          </a:xfrm>
          <a:prstGeom prst="rect">
            <a:avLst/>
          </a:prstGeom>
          <a:noFill/>
          <a:ln/>
          <a:effectLst/>
        </p:spPr>
      </p:pic>
      <p:cxnSp>
        <p:nvCxnSpPr>
          <p:cNvPr id="16" name="Łącznik prosty ze strzałką 15"/>
          <p:cNvCxnSpPr/>
          <p:nvPr/>
        </p:nvCxnSpPr>
        <p:spPr>
          <a:xfrm>
            <a:off x="4122980" y="1556795"/>
            <a:ext cx="7920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az 16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5163074" y="1412779"/>
            <a:ext cx="350055" cy="254412"/>
          </a:xfrm>
          <a:prstGeom prst="rect">
            <a:avLst/>
          </a:prstGeom>
          <a:noFill/>
          <a:ln/>
          <a:effectLst/>
        </p:spPr>
      </p:pic>
      <p:cxnSp>
        <p:nvCxnSpPr>
          <p:cNvPr id="20" name="Łącznik prosty ze strzałką 19"/>
          <p:cNvCxnSpPr/>
          <p:nvPr/>
        </p:nvCxnSpPr>
        <p:spPr>
          <a:xfrm>
            <a:off x="5695344" y="1556795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az 2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195736" y="4149080"/>
            <a:ext cx="4041631" cy="540283"/>
          </a:xfrm>
          <a:prstGeom prst="rect">
            <a:avLst/>
          </a:prstGeom>
          <a:noFill/>
          <a:ln/>
          <a:effectLst/>
        </p:spPr>
      </p:pic>
      <p:pic>
        <p:nvPicPr>
          <p:cNvPr id="80" name="Obraz 79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387210" y="1412779"/>
            <a:ext cx="987178" cy="349426"/>
          </a:xfrm>
          <a:prstGeom prst="rect">
            <a:avLst/>
          </a:prstGeom>
          <a:noFill/>
          <a:ln/>
          <a:effectLst/>
        </p:spPr>
      </p:pic>
      <p:pic>
        <p:nvPicPr>
          <p:cNvPr id="84" name="Obraz 8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6228184" y="2924944"/>
            <a:ext cx="1305228" cy="349716"/>
          </a:xfrm>
          <a:prstGeom prst="rect">
            <a:avLst/>
          </a:prstGeom>
          <a:noFill/>
          <a:ln/>
          <a:effectLst/>
        </p:spPr>
      </p:pic>
      <p:pic>
        <p:nvPicPr>
          <p:cNvPr id="85" name="Obraz 84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5400000">
            <a:off x="6836357" y="2172755"/>
            <a:ext cx="227685" cy="291904"/>
          </a:xfrm>
          <a:prstGeom prst="rect">
            <a:avLst/>
          </a:prstGeom>
          <a:noFill/>
          <a:ln/>
          <a:effectLst/>
        </p:spPr>
      </p:pic>
      <p:grpSp>
        <p:nvGrpSpPr>
          <p:cNvPr id="54" name="Grupa 53"/>
          <p:cNvGrpSpPr/>
          <p:nvPr/>
        </p:nvGrpSpPr>
        <p:grpSpPr>
          <a:xfrm>
            <a:off x="755576" y="1340771"/>
            <a:ext cx="591074" cy="2304253"/>
            <a:chOff x="755576" y="1340771"/>
            <a:chExt cx="591074" cy="2304253"/>
          </a:xfrm>
        </p:grpSpPr>
        <p:sp>
          <p:nvSpPr>
            <p:cNvPr id="57" name="pole tekstowe 56"/>
            <p:cNvSpPr txBox="1"/>
            <p:nvPr/>
          </p:nvSpPr>
          <p:spPr>
            <a:xfrm>
              <a:off x="896187" y="2665515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i="1" dirty="0" smtClean="0"/>
                <a:t>S</a:t>
              </a:r>
              <a:endParaRPr lang="en-US" i="1" dirty="0"/>
            </a:p>
          </p:txBody>
        </p:sp>
        <p:sp>
          <p:nvSpPr>
            <p:cNvPr id="58" name="pole tekstowe 57"/>
            <p:cNvSpPr txBox="1"/>
            <p:nvPr/>
          </p:nvSpPr>
          <p:spPr>
            <a:xfrm>
              <a:off x="896187" y="3241579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i="1" dirty="0" smtClean="0"/>
                <a:t>E</a:t>
              </a:r>
              <a:endParaRPr lang="en-US" i="1" dirty="0"/>
            </a:p>
          </p:txBody>
        </p:sp>
        <p:sp>
          <p:nvSpPr>
            <p:cNvPr id="77" name="pole tekstowe 76"/>
            <p:cNvSpPr txBox="1"/>
            <p:nvPr/>
          </p:nvSpPr>
          <p:spPr>
            <a:xfrm>
              <a:off x="914602" y="1412779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i="1" dirty="0" smtClean="0"/>
                <a:t>S</a:t>
              </a:r>
              <a:endParaRPr lang="en-US" i="1" dirty="0"/>
            </a:p>
          </p:txBody>
        </p:sp>
        <p:sp>
          <p:nvSpPr>
            <p:cNvPr id="78" name="Prostokąt 77"/>
            <p:cNvSpPr/>
            <p:nvPr/>
          </p:nvSpPr>
          <p:spPr>
            <a:xfrm>
              <a:off x="770586" y="1340771"/>
              <a:ext cx="576064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upa 93"/>
            <p:cNvGrpSpPr/>
            <p:nvPr/>
          </p:nvGrpSpPr>
          <p:grpSpPr>
            <a:xfrm>
              <a:off x="755576" y="2564904"/>
              <a:ext cx="576064" cy="1080120"/>
              <a:chOff x="1691680" y="3284984"/>
              <a:chExt cx="792088" cy="1440160"/>
            </a:xfrm>
          </p:grpSpPr>
          <p:cxnSp>
            <p:nvCxnSpPr>
              <p:cNvPr id="88" name="Łącznik prosty 87"/>
              <p:cNvCxnSpPr/>
              <p:nvPr/>
            </p:nvCxnSpPr>
            <p:spPr>
              <a:xfrm flipV="1">
                <a:off x="2483768" y="3284984"/>
                <a:ext cx="0" cy="7200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Łącznik prosty 88"/>
              <p:cNvCxnSpPr/>
              <p:nvPr/>
            </p:nvCxnSpPr>
            <p:spPr>
              <a:xfrm flipH="1">
                <a:off x="1691680" y="3284984"/>
                <a:ext cx="7920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Łącznik prosty 89"/>
              <p:cNvCxnSpPr/>
              <p:nvPr/>
            </p:nvCxnSpPr>
            <p:spPr>
              <a:xfrm flipV="1">
                <a:off x="1691680" y="3284984"/>
                <a:ext cx="0" cy="7200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Łącznik prosty 90"/>
              <p:cNvCxnSpPr/>
              <p:nvPr/>
            </p:nvCxnSpPr>
            <p:spPr>
              <a:xfrm flipV="1">
                <a:off x="2483768" y="4005064"/>
                <a:ext cx="0" cy="72008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Łącznik prosty 91"/>
              <p:cNvCxnSpPr/>
              <p:nvPr/>
            </p:nvCxnSpPr>
            <p:spPr>
              <a:xfrm flipV="1">
                <a:off x="1691680" y="4005064"/>
                <a:ext cx="0" cy="72008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Łącznik prosty 92"/>
              <p:cNvCxnSpPr/>
              <p:nvPr/>
            </p:nvCxnSpPr>
            <p:spPr>
              <a:xfrm>
                <a:off x="1691680" y="4725144"/>
                <a:ext cx="7920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upa 54"/>
          <p:cNvGrpSpPr/>
          <p:nvPr/>
        </p:nvGrpSpPr>
        <p:grpSpPr>
          <a:xfrm>
            <a:off x="4139952" y="1988840"/>
            <a:ext cx="2057404" cy="1656184"/>
            <a:chOff x="4139952" y="1988840"/>
            <a:chExt cx="2057404" cy="1656184"/>
          </a:xfrm>
        </p:grpSpPr>
        <p:pic>
          <p:nvPicPr>
            <p:cNvPr id="53" name="Obraz 52" descr="TP_tmp.emf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5" cstate="print"/>
            <a:stretch>
              <a:fillRect/>
            </a:stretch>
          </p:blipFill>
          <p:spPr bwMode="auto">
            <a:xfrm>
              <a:off x="4139952" y="1988840"/>
              <a:ext cx="2057404" cy="278892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71" name="Łącznik prosty ze strzałką 70"/>
            <p:cNvCxnSpPr/>
            <p:nvPr/>
          </p:nvCxnSpPr>
          <p:spPr>
            <a:xfrm>
              <a:off x="5724128" y="3068960"/>
              <a:ext cx="43204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Obraz 73" descr="TP_tmp.emf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6" cstate="print"/>
            <a:stretch>
              <a:fillRect/>
            </a:stretch>
          </p:blipFill>
          <p:spPr bwMode="auto">
            <a:xfrm>
              <a:off x="4988878" y="2942165"/>
              <a:ext cx="555574" cy="320726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95" name="Grupa 94"/>
            <p:cNvGrpSpPr/>
            <p:nvPr/>
          </p:nvGrpSpPr>
          <p:grpSpPr>
            <a:xfrm>
              <a:off x="5004048" y="2564904"/>
              <a:ext cx="576064" cy="1080120"/>
              <a:chOff x="1691680" y="3284984"/>
              <a:chExt cx="792088" cy="1440160"/>
            </a:xfrm>
          </p:grpSpPr>
          <p:cxnSp>
            <p:nvCxnSpPr>
              <p:cNvPr id="96" name="Łącznik prosty 95"/>
              <p:cNvCxnSpPr/>
              <p:nvPr/>
            </p:nvCxnSpPr>
            <p:spPr>
              <a:xfrm flipV="1">
                <a:off x="2483768" y="3284984"/>
                <a:ext cx="0" cy="7200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Łącznik prosty 96"/>
              <p:cNvCxnSpPr/>
              <p:nvPr/>
            </p:nvCxnSpPr>
            <p:spPr>
              <a:xfrm flipH="1">
                <a:off x="1691680" y="3284984"/>
                <a:ext cx="7920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Łącznik prosty 97"/>
              <p:cNvCxnSpPr/>
              <p:nvPr/>
            </p:nvCxnSpPr>
            <p:spPr>
              <a:xfrm flipV="1">
                <a:off x="1691680" y="3284984"/>
                <a:ext cx="0" cy="7200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Łącznik prosty 98"/>
              <p:cNvCxnSpPr/>
              <p:nvPr/>
            </p:nvCxnSpPr>
            <p:spPr>
              <a:xfrm flipV="1">
                <a:off x="2483768" y="4005064"/>
                <a:ext cx="0" cy="72008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Łącznik prosty 99"/>
              <p:cNvCxnSpPr/>
              <p:nvPr/>
            </p:nvCxnSpPr>
            <p:spPr>
              <a:xfrm flipV="1">
                <a:off x="1691680" y="4005064"/>
                <a:ext cx="0" cy="72008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Łącznik prosty 100"/>
              <p:cNvCxnSpPr/>
              <p:nvPr/>
            </p:nvCxnSpPr>
            <p:spPr>
              <a:xfrm>
                <a:off x="1691680" y="4725144"/>
                <a:ext cx="7920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2" name="Prostokąt 101"/>
          <p:cNvSpPr/>
          <p:nvPr/>
        </p:nvSpPr>
        <p:spPr>
          <a:xfrm>
            <a:off x="323528" y="6196280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" pitchFamily="18" charset="0"/>
              </a:rPr>
              <a:t>Fujiwara, A., and H. Imai</a:t>
            </a:r>
            <a:r>
              <a:rPr lang="pl-PL" sz="1600" dirty="0" smtClean="0">
                <a:latin typeface="Times" pitchFamily="18" charset="0"/>
              </a:rPr>
              <a:t>, </a:t>
            </a:r>
            <a:r>
              <a:rPr lang="en-US" sz="1600" dirty="0" smtClean="0">
                <a:latin typeface="Times" pitchFamily="18" charset="0"/>
              </a:rPr>
              <a:t>J. Phys. A: Math. </a:t>
            </a:r>
            <a:r>
              <a:rPr lang="en-US" sz="1600" dirty="0" err="1" smtClean="0">
                <a:latin typeface="Times" pitchFamily="18" charset="0"/>
              </a:rPr>
              <a:t>Theor</a:t>
            </a:r>
            <a:r>
              <a:rPr lang="en-US" sz="1600" dirty="0" smtClean="0">
                <a:latin typeface="Times" pitchFamily="18" charset="0"/>
              </a:rPr>
              <a:t>.</a:t>
            </a:r>
            <a:r>
              <a:rPr lang="pl-PL" sz="1600" dirty="0" smtClean="0">
                <a:latin typeface="Times" pitchFamily="18" charset="0"/>
              </a:rPr>
              <a:t> </a:t>
            </a:r>
            <a:r>
              <a:rPr lang="en-US" sz="1600" dirty="0" smtClean="0">
                <a:latin typeface="Times" pitchFamily="18" charset="0"/>
              </a:rPr>
              <a:t>41, 255304</a:t>
            </a:r>
            <a:r>
              <a:rPr lang="pl-PL" sz="1600" dirty="0" smtClean="0">
                <a:latin typeface="Times" pitchFamily="18" charset="0"/>
              </a:rPr>
              <a:t> (</a:t>
            </a:r>
            <a:r>
              <a:rPr lang="en-US" sz="1600" dirty="0" smtClean="0">
                <a:latin typeface="Times" pitchFamily="18" charset="0"/>
              </a:rPr>
              <a:t>2008)</a:t>
            </a:r>
            <a:endParaRPr lang="pl-PL" sz="1600" dirty="0" smtClean="0">
              <a:latin typeface="Times" pitchFamily="18" charset="0"/>
            </a:endParaRPr>
          </a:p>
          <a:p>
            <a:r>
              <a:rPr lang="pt-BR" sz="1600" dirty="0" smtClean="0">
                <a:latin typeface="Times" pitchFamily="18" charset="0"/>
              </a:rPr>
              <a:t>B. M. Escher, R. L. de Matos Filho, L. Davidovich </a:t>
            </a:r>
            <a:r>
              <a:rPr lang="en-US" sz="1600" dirty="0" smtClean="0">
                <a:latin typeface="Times" pitchFamily="18" charset="0"/>
              </a:rPr>
              <a:t>Nature Phys.</a:t>
            </a:r>
            <a:r>
              <a:rPr lang="pl-PL" sz="1600" dirty="0" smtClean="0">
                <a:latin typeface="Times" pitchFamily="18" charset="0"/>
              </a:rPr>
              <a:t> </a:t>
            </a:r>
            <a:r>
              <a:rPr lang="en-US" sz="1600" dirty="0" smtClean="0">
                <a:latin typeface="Times" pitchFamily="18" charset="0"/>
              </a:rPr>
              <a:t>7, 406–411 (2011)</a:t>
            </a:r>
            <a:endParaRPr lang="pl-PL" sz="1600" dirty="0" smtClean="0">
              <a:latin typeface="Times" pitchFamily="18" charset="0"/>
            </a:endParaRPr>
          </a:p>
          <a:p>
            <a:endParaRPr lang="pl-PL" sz="1600" dirty="0" smtClean="0">
              <a:latin typeface="Times" pitchFamily="18" charset="0"/>
            </a:endParaRPr>
          </a:p>
          <a:p>
            <a:endParaRPr lang="pl-PL" sz="1600" dirty="0" smtClean="0">
              <a:latin typeface="Times" pitchFamily="18" charset="0"/>
            </a:endParaRPr>
          </a:p>
          <a:p>
            <a:endParaRPr lang="en-US" sz="1600" dirty="0">
              <a:latin typeface="Times" pitchFamily="18" charset="0"/>
            </a:endParaRPr>
          </a:p>
        </p:txBody>
      </p:sp>
      <p:pic>
        <p:nvPicPr>
          <p:cNvPr id="105" name="Obraz 104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115616" y="4149080"/>
            <a:ext cx="6524555" cy="540370"/>
          </a:xfrm>
          <a:prstGeom prst="rect">
            <a:avLst/>
          </a:prstGeom>
          <a:noFill/>
          <a:ln/>
          <a:effectLst/>
        </p:spPr>
      </p:pic>
      <p:grpSp>
        <p:nvGrpSpPr>
          <p:cNvPr id="56" name="Grupa 55"/>
          <p:cNvGrpSpPr/>
          <p:nvPr/>
        </p:nvGrpSpPr>
        <p:grpSpPr>
          <a:xfrm>
            <a:off x="1560708" y="2510117"/>
            <a:ext cx="3299324" cy="1134907"/>
            <a:chOff x="1560708" y="2510117"/>
            <a:chExt cx="3299324" cy="1134907"/>
          </a:xfrm>
        </p:grpSpPr>
        <p:pic>
          <p:nvPicPr>
            <p:cNvPr id="61" name="Obraz 60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 cstate="print"/>
            <a:stretch>
              <a:fillRect/>
            </a:stretch>
          </p:blipFill>
          <p:spPr bwMode="auto">
            <a:xfrm>
              <a:off x="1560708" y="2654133"/>
              <a:ext cx="414020" cy="349151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64" name="Łącznik prosty ze strzałką 63"/>
            <p:cNvCxnSpPr/>
            <p:nvPr/>
          </p:nvCxnSpPr>
          <p:spPr>
            <a:xfrm>
              <a:off x="2267744" y="3068960"/>
              <a:ext cx="79208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Prostokąt 64"/>
            <p:cNvSpPr/>
            <p:nvPr/>
          </p:nvSpPr>
          <p:spPr>
            <a:xfrm>
              <a:off x="3056474" y="2510117"/>
              <a:ext cx="800100" cy="57785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 dirty="0"/>
            </a:p>
          </p:txBody>
        </p:sp>
        <p:cxnSp>
          <p:nvCxnSpPr>
            <p:cNvPr id="67" name="Łącznik prosty ze strzałką 66"/>
            <p:cNvCxnSpPr/>
            <p:nvPr/>
          </p:nvCxnSpPr>
          <p:spPr>
            <a:xfrm>
              <a:off x="4067944" y="3140968"/>
              <a:ext cx="79208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7" name="Obraz 106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8" cstate="print"/>
            <a:stretch>
              <a:fillRect/>
            </a:stretch>
          </p:blipFill>
          <p:spPr bwMode="auto">
            <a:xfrm>
              <a:off x="3347864" y="2924944"/>
              <a:ext cx="335279" cy="306780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108" name="Grupa 107"/>
            <p:cNvGrpSpPr/>
            <p:nvPr/>
          </p:nvGrpSpPr>
          <p:grpSpPr>
            <a:xfrm>
              <a:off x="3203848" y="2564904"/>
              <a:ext cx="576064" cy="1080120"/>
              <a:chOff x="1691680" y="3284984"/>
              <a:chExt cx="792088" cy="1440160"/>
            </a:xfrm>
          </p:grpSpPr>
          <p:cxnSp>
            <p:nvCxnSpPr>
              <p:cNvPr id="109" name="Łącznik prosty 108"/>
              <p:cNvCxnSpPr/>
              <p:nvPr/>
            </p:nvCxnSpPr>
            <p:spPr>
              <a:xfrm flipV="1">
                <a:off x="2483768" y="3284984"/>
                <a:ext cx="0" cy="7200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Łącznik prosty 109"/>
              <p:cNvCxnSpPr/>
              <p:nvPr/>
            </p:nvCxnSpPr>
            <p:spPr>
              <a:xfrm flipH="1">
                <a:off x="1691680" y="3284984"/>
                <a:ext cx="7920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Łącznik prosty 110"/>
              <p:cNvCxnSpPr/>
              <p:nvPr/>
            </p:nvCxnSpPr>
            <p:spPr>
              <a:xfrm flipV="1">
                <a:off x="1691680" y="3284984"/>
                <a:ext cx="0" cy="7200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Łącznik prosty 111"/>
              <p:cNvCxnSpPr/>
              <p:nvPr/>
            </p:nvCxnSpPr>
            <p:spPr>
              <a:xfrm flipV="1">
                <a:off x="2483768" y="4005064"/>
                <a:ext cx="0" cy="72008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Łącznik prosty 112"/>
              <p:cNvCxnSpPr/>
              <p:nvPr/>
            </p:nvCxnSpPr>
            <p:spPr>
              <a:xfrm flipV="1">
                <a:off x="1691680" y="4005064"/>
                <a:ext cx="0" cy="72008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Łącznik prosty 113"/>
              <p:cNvCxnSpPr/>
              <p:nvPr/>
            </p:nvCxnSpPr>
            <p:spPr>
              <a:xfrm>
                <a:off x="1691680" y="4725144"/>
                <a:ext cx="7920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6" name="Obraz 115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9" cstate="print"/>
            <a:stretch>
              <a:fillRect/>
            </a:stretch>
          </p:blipFill>
          <p:spPr bwMode="auto">
            <a:xfrm>
              <a:off x="1579830" y="3212975"/>
              <a:ext cx="349687" cy="349687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59" name="Obraz 58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/>
          <a:stretch>
            <a:fillRect/>
          </a:stretch>
        </p:blipFill>
        <p:spPr bwMode="auto">
          <a:xfrm>
            <a:off x="1704670" y="4077072"/>
            <a:ext cx="5600375" cy="700764"/>
          </a:xfrm>
          <a:prstGeom prst="rect">
            <a:avLst/>
          </a:prstGeom>
          <a:noFill/>
          <a:ln/>
          <a:effectLst/>
        </p:spPr>
      </p:pic>
      <p:pic>
        <p:nvPicPr>
          <p:cNvPr id="126" name="Obraz 125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/>
          <a:stretch>
            <a:fillRect/>
          </a:stretch>
        </p:blipFill>
        <p:spPr bwMode="auto">
          <a:xfrm>
            <a:off x="5508104" y="4869160"/>
            <a:ext cx="1866524" cy="419483"/>
          </a:xfrm>
          <a:prstGeom prst="rect">
            <a:avLst/>
          </a:prstGeom>
          <a:noFill/>
          <a:ln/>
          <a:effectLst/>
        </p:spPr>
      </p:pic>
      <p:sp>
        <p:nvSpPr>
          <p:cNvPr id="127" name="Prostokąt 126"/>
          <p:cNvSpPr/>
          <p:nvPr/>
        </p:nvSpPr>
        <p:spPr>
          <a:xfrm>
            <a:off x="683568" y="5445224"/>
            <a:ext cx="7605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err="1" smtClean="0"/>
              <a:t>educated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guess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needed</a:t>
            </a:r>
            <a:r>
              <a:rPr lang="pl-PL" sz="2000" b="1" dirty="0" smtClean="0"/>
              <a:t>, but </a:t>
            </a:r>
            <a:r>
              <a:rPr lang="pl-PL" sz="2000" b="1" dirty="0" err="1" smtClean="0"/>
              <a:t>any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representation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gives</a:t>
            </a:r>
            <a:r>
              <a:rPr lang="pl-PL" sz="2000" b="1" dirty="0" smtClean="0"/>
              <a:t> an </a:t>
            </a:r>
            <a:r>
              <a:rPr lang="pl-PL" sz="2000" b="1" dirty="0" err="1" smtClean="0"/>
              <a:t>upper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bound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pl-PL" b="1" dirty="0" err="1" smtClean="0"/>
              <a:t>Distinguishable</a:t>
            </a:r>
            <a:r>
              <a:rPr lang="pl-PL" b="1" dirty="0" smtClean="0"/>
              <a:t> </a:t>
            </a:r>
            <a:r>
              <a:rPr lang="pl-PL" b="1" dirty="0" err="1" smtClean="0"/>
              <a:t>particles</a:t>
            </a:r>
            <a:r>
              <a:rPr lang="pl-PL" b="1" dirty="0" smtClean="0"/>
              <a:t> and </a:t>
            </a:r>
            <a:r>
              <a:rPr lang="pl-PL" b="1" dirty="0" err="1" smtClean="0"/>
              <a:t>uncorrelated</a:t>
            </a:r>
            <a:r>
              <a:rPr lang="pl-PL" b="1" dirty="0" smtClean="0"/>
              <a:t> </a:t>
            </a:r>
            <a:r>
              <a:rPr lang="pl-PL" b="1" dirty="0" err="1" smtClean="0"/>
              <a:t>noise</a:t>
            </a:r>
            <a:endParaRPr lang="en-US" b="1" dirty="0"/>
          </a:p>
        </p:txBody>
      </p:sp>
      <p:grpSp>
        <p:nvGrpSpPr>
          <p:cNvPr id="10" name="Grupa 9"/>
          <p:cNvGrpSpPr/>
          <p:nvPr/>
        </p:nvGrpSpPr>
        <p:grpSpPr>
          <a:xfrm>
            <a:off x="5140581" y="2810520"/>
            <a:ext cx="3338984" cy="844235"/>
            <a:chOff x="5132693" y="2955347"/>
            <a:chExt cx="3338984" cy="844235"/>
          </a:xfrm>
        </p:grpSpPr>
        <p:pic>
          <p:nvPicPr>
            <p:cNvPr id="11" name="Obraz 10" descr="TP_tmp.emf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759848" y="2997763"/>
              <a:ext cx="1258325" cy="29777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2" name="pole tekstowe 11"/>
            <p:cNvSpPr txBox="1"/>
            <p:nvPr/>
          </p:nvSpPr>
          <p:spPr>
            <a:xfrm>
              <a:off x="5132693" y="2955347"/>
              <a:ext cx="15157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err="1" smtClean="0"/>
                <a:t>phase</a:t>
              </a:r>
              <a:r>
                <a:rPr lang="pl-PL" sz="1600" b="1" dirty="0" smtClean="0"/>
                <a:t> </a:t>
              </a:r>
              <a:r>
                <a:rPr lang="pl-PL" sz="1600" b="1" dirty="0" err="1" smtClean="0"/>
                <a:t>encoding</a:t>
              </a:r>
              <a:endParaRPr lang="en-US" sz="1600" b="1" dirty="0"/>
            </a:p>
          </p:txBody>
        </p:sp>
        <p:pic>
          <p:nvPicPr>
            <p:cNvPr id="13" name="Obraz 12" descr="TP_tmp.emf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687840" y="3501819"/>
              <a:ext cx="1783837" cy="297763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4" name="pole tekstowe 13"/>
            <p:cNvSpPr txBox="1"/>
            <p:nvPr/>
          </p:nvSpPr>
          <p:spPr>
            <a:xfrm>
              <a:off x="5136637" y="3429000"/>
              <a:ext cx="12809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err="1" smtClean="0"/>
                <a:t>decoherence</a:t>
              </a:r>
              <a:endParaRPr lang="en-US" sz="1600" b="1" dirty="0"/>
            </a:p>
          </p:txBody>
        </p:sp>
      </p:grpSp>
      <p:grpSp>
        <p:nvGrpSpPr>
          <p:cNvPr id="95" name="Grupa 94"/>
          <p:cNvGrpSpPr/>
          <p:nvPr/>
        </p:nvGrpSpPr>
        <p:grpSpPr>
          <a:xfrm>
            <a:off x="67794" y="1268760"/>
            <a:ext cx="5886415" cy="4104456"/>
            <a:chOff x="67794" y="1268760"/>
            <a:chExt cx="5886415" cy="4104456"/>
          </a:xfrm>
        </p:grpSpPr>
        <p:grpSp>
          <p:nvGrpSpPr>
            <p:cNvPr id="29" name="Grupa 29"/>
            <p:cNvGrpSpPr/>
            <p:nvPr/>
          </p:nvGrpSpPr>
          <p:grpSpPr>
            <a:xfrm>
              <a:off x="67794" y="2276872"/>
              <a:ext cx="4809613" cy="3096344"/>
              <a:chOff x="67794" y="2276872"/>
              <a:chExt cx="4809613" cy="3096344"/>
            </a:xfrm>
          </p:grpSpPr>
          <p:cxnSp>
            <p:nvCxnSpPr>
              <p:cNvPr id="30" name="Łącznik prosty ze strzałką 29"/>
              <p:cNvCxnSpPr/>
              <p:nvPr/>
            </p:nvCxnSpPr>
            <p:spPr>
              <a:xfrm>
                <a:off x="4067944" y="2276872"/>
                <a:ext cx="0" cy="504056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Obraz 30" descr="ParallelChannels.wmf"/>
              <p:cNvPicPr>
                <a:picLocks noChangeAspect="1"/>
              </p:cNvPicPr>
              <p:nvPr/>
            </p:nvPicPr>
            <p:blipFill>
              <a:blip r:embed="rId27" cstate="print"/>
              <a:srcRect l="11080"/>
              <a:stretch>
                <a:fillRect/>
              </a:stretch>
            </p:blipFill>
            <p:spPr>
              <a:xfrm>
                <a:off x="971600" y="2852936"/>
                <a:ext cx="3905807" cy="2443476"/>
              </a:xfrm>
              <a:prstGeom prst="rect">
                <a:avLst/>
              </a:prstGeom>
            </p:spPr>
          </p:pic>
          <p:sp>
            <p:nvSpPr>
              <p:cNvPr id="32" name="Nawias klamrowy otwierający 31"/>
              <p:cNvSpPr/>
              <p:nvPr/>
            </p:nvSpPr>
            <p:spPr>
              <a:xfrm>
                <a:off x="323528" y="2780928"/>
                <a:ext cx="515488" cy="2592288"/>
              </a:xfrm>
              <a:prstGeom prst="leftBrace">
                <a:avLst>
                  <a:gd name="adj1" fmla="val 67754"/>
                  <a:gd name="adj2" fmla="val 50000"/>
                </a:avLst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Obraz 32" descr="TP_tmp.emf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2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11560" y="3933056"/>
                <a:ext cx="434862" cy="251040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34" name="Obraz 33" descr="TP_tmp.emf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7794" y="3993435"/>
                <a:ext cx="205987" cy="182642"/>
              </a:xfrm>
              <a:prstGeom prst="rect">
                <a:avLst/>
              </a:prstGeom>
              <a:noFill/>
              <a:ln/>
              <a:effectLst/>
            </p:spPr>
          </p:pic>
        </p:grpSp>
        <p:cxnSp>
          <p:nvCxnSpPr>
            <p:cNvPr id="35" name="Łącznik prosty 34"/>
            <p:cNvCxnSpPr>
              <a:endCxn id="37" idx="3"/>
            </p:cNvCxnSpPr>
            <p:nvPr/>
          </p:nvCxnSpPr>
          <p:spPr>
            <a:xfrm flipH="1">
              <a:off x="4183576" y="1498337"/>
              <a:ext cx="177063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Łącznik prosty 35"/>
            <p:cNvCxnSpPr/>
            <p:nvPr/>
          </p:nvCxnSpPr>
          <p:spPr>
            <a:xfrm>
              <a:off x="3971100" y="2242003"/>
              <a:ext cx="42495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Prostokąt 36"/>
            <p:cNvSpPr/>
            <p:nvPr/>
          </p:nvSpPr>
          <p:spPr>
            <a:xfrm>
              <a:off x="4006513" y="1392099"/>
              <a:ext cx="177063" cy="21247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 dirty="0"/>
            </a:p>
          </p:txBody>
        </p:sp>
        <p:cxnSp>
          <p:nvCxnSpPr>
            <p:cNvPr id="38" name="Łącznik prosty 37"/>
            <p:cNvCxnSpPr/>
            <p:nvPr/>
          </p:nvCxnSpPr>
          <p:spPr>
            <a:xfrm rot="10800000">
              <a:off x="3475323" y="1887877"/>
              <a:ext cx="515271" cy="3560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Łącznik prosty 38"/>
            <p:cNvCxnSpPr/>
            <p:nvPr/>
          </p:nvCxnSpPr>
          <p:spPr>
            <a:xfrm flipV="1">
              <a:off x="3462831" y="1522503"/>
              <a:ext cx="527762" cy="36537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Łącznik prosty 39"/>
            <p:cNvCxnSpPr/>
            <p:nvPr/>
          </p:nvCxnSpPr>
          <p:spPr>
            <a:xfrm flipV="1">
              <a:off x="2931946" y="1887877"/>
              <a:ext cx="527762" cy="36537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Prostokąt 40"/>
            <p:cNvSpPr/>
            <p:nvPr/>
          </p:nvSpPr>
          <p:spPr>
            <a:xfrm>
              <a:off x="3291026" y="1828543"/>
              <a:ext cx="371620" cy="1093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bg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bg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cxnSp>
          <p:nvCxnSpPr>
            <p:cNvPr id="42" name="Łącznik prosty 41"/>
            <p:cNvCxnSpPr/>
            <p:nvPr/>
          </p:nvCxnSpPr>
          <p:spPr>
            <a:xfrm rot="10800000">
              <a:off x="4920691" y="1883510"/>
              <a:ext cx="515271" cy="3560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Łącznik prosty 42"/>
            <p:cNvCxnSpPr/>
            <p:nvPr/>
          </p:nvCxnSpPr>
          <p:spPr>
            <a:xfrm rot="10800000">
              <a:off x="4396052" y="1533750"/>
              <a:ext cx="515271" cy="3560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4" name="Obraz 53" descr="TP_tmp.emf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4041925" y="1462925"/>
              <a:ext cx="82443" cy="96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5" name="Łącznik prosty 44"/>
            <p:cNvCxnSpPr/>
            <p:nvPr/>
          </p:nvCxnSpPr>
          <p:spPr>
            <a:xfrm flipV="1">
              <a:off x="4908200" y="1518136"/>
              <a:ext cx="527762" cy="36537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Łącznik prosty 45"/>
            <p:cNvCxnSpPr/>
            <p:nvPr/>
          </p:nvCxnSpPr>
          <p:spPr>
            <a:xfrm flipV="1">
              <a:off x="4396052" y="1883510"/>
              <a:ext cx="527762" cy="36537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Prostokąt 46"/>
            <p:cNvSpPr/>
            <p:nvPr/>
          </p:nvSpPr>
          <p:spPr>
            <a:xfrm>
              <a:off x="4736394" y="1824175"/>
              <a:ext cx="371620" cy="1093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bg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bg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48" name="Schemat blokowy: opóźnienie 47"/>
            <p:cNvSpPr/>
            <p:nvPr/>
          </p:nvSpPr>
          <p:spPr>
            <a:xfrm>
              <a:off x="5493844" y="1462925"/>
              <a:ext cx="460365" cy="885317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cxnSp>
          <p:nvCxnSpPr>
            <p:cNvPr id="49" name="Łącznik prosty 48"/>
            <p:cNvCxnSpPr/>
            <p:nvPr/>
          </p:nvCxnSpPr>
          <p:spPr>
            <a:xfrm>
              <a:off x="2908720" y="1427512"/>
              <a:ext cx="460365" cy="3541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Elipsa 49"/>
            <p:cNvSpPr/>
            <p:nvPr/>
          </p:nvSpPr>
          <p:spPr>
            <a:xfrm>
              <a:off x="2483768" y="1356687"/>
              <a:ext cx="424952" cy="1026967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Obraz 50" descr="TP_tmp.emf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1" cstate="print"/>
            <a:stretch>
              <a:fillRect/>
            </a:stretch>
          </p:blipFill>
          <p:spPr bwMode="auto">
            <a:xfrm>
              <a:off x="5635495" y="1817051"/>
              <a:ext cx="164886" cy="13768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2" name="Obraz 51" descr="TP_tmp.emf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2" cstate="print"/>
            <a:stretch>
              <a:fillRect/>
            </a:stretch>
          </p:blipFill>
          <p:spPr bwMode="auto">
            <a:xfrm>
              <a:off x="2582031" y="1781639"/>
              <a:ext cx="203610" cy="171708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53" name="Łącznik prosty 52"/>
            <p:cNvCxnSpPr/>
            <p:nvPr/>
          </p:nvCxnSpPr>
          <p:spPr>
            <a:xfrm rot="5400000" flipH="1">
              <a:off x="4163063" y="1426620"/>
              <a:ext cx="321284" cy="5564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Łącznik prosty 53"/>
            <p:cNvCxnSpPr/>
            <p:nvPr/>
          </p:nvCxnSpPr>
          <p:spPr>
            <a:xfrm rot="5400000" flipH="1" flipV="1">
              <a:off x="4150088" y="2148324"/>
              <a:ext cx="335143" cy="6527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Prostokąt 54"/>
            <p:cNvSpPr/>
            <p:nvPr/>
          </p:nvSpPr>
          <p:spPr>
            <a:xfrm rot="18900000">
              <a:off x="4165570" y="1530965"/>
              <a:ext cx="327746" cy="8482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56" name="Obraz 55" descr="TP_tmp.emf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292681" y="1523246"/>
              <a:ext cx="74320" cy="7877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57" name="Prostokąt 56"/>
            <p:cNvSpPr/>
            <p:nvPr/>
          </p:nvSpPr>
          <p:spPr>
            <a:xfrm rot="18900000">
              <a:off x="4165570" y="2203805"/>
              <a:ext cx="327746" cy="8482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58" name="Obraz 57" descr="TP_tmp.emf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292681" y="2196087"/>
              <a:ext cx="74320" cy="78771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97" name="Grupa 96"/>
          <p:cNvGrpSpPr/>
          <p:nvPr/>
        </p:nvGrpSpPr>
        <p:grpSpPr>
          <a:xfrm>
            <a:off x="5111552" y="3789040"/>
            <a:ext cx="4032448" cy="1584176"/>
            <a:chOff x="5111552" y="3789040"/>
            <a:chExt cx="4032448" cy="1584176"/>
          </a:xfrm>
        </p:grpSpPr>
        <p:grpSp>
          <p:nvGrpSpPr>
            <p:cNvPr id="6" name="Grupa 5"/>
            <p:cNvGrpSpPr/>
            <p:nvPr/>
          </p:nvGrpSpPr>
          <p:grpSpPr>
            <a:xfrm>
              <a:off x="5111552" y="3789040"/>
              <a:ext cx="4032448" cy="866054"/>
              <a:chOff x="5103664" y="3933867"/>
              <a:chExt cx="4032448" cy="866054"/>
            </a:xfrm>
          </p:grpSpPr>
          <p:sp>
            <p:nvSpPr>
              <p:cNvPr id="7" name="pole tekstowe 6"/>
              <p:cNvSpPr txBox="1"/>
              <p:nvPr/>
            </p:nvSpPr>
            <p:spPr>
              <a:xfrm>
                <a:off x="5103664" y="3933867"/>
                <a:ext cx="40324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600" b="1" dirty="0" err="1" smtClean="0"/>
                  <a:t>atomic</a:t>
                </a:r>
                <a:r>
                  <a:rPr lang="pl-PL" sz="1600" b="1" dirty="0" smtClean="0"/>
                  <a:t> </a:t>
                </a:r>
                <a:r>
                  <a:rPr lang="pl-PL" sz="1600" b="1" dirty="0" err="1" smtClean="0"/>
                  <a:t>local</a:t>
                </a:r>
                <a:r>
                  <a:rPr lang="pl-PL" sz="1600" b="1" dirty="0" smtClean="0"/>
                  <a:t> </a:t>
                </a:r>
                <a:r>
                  <a:rPr lang="pl-PL" sz="1600" b="1" dirty="0" err="1" smtClean="0"/>
                  <a:t>dephasing</a:t>
                </a:r>
                <a:r>
                  <a:rPr lang="pl-PL" sz="1600" dirty="0" smtClean="0"/>
                  <a:t> </a:t>
                </a:r>
                <a:endParaRPr lang="en-US" sz="1600" dirty="0"/>
              </a:p>
            </p:txBody>
          </p:sp>
          <p:pic>
            <p:nvPicPr>
              <p:cNvPr id="8" name="Obraz 7" descr="TP_tmp.emf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3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5436096" y="4365104"/>
                <a:ext cx="1348348" cy="434817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9" name="Obraz 8" descr="TP_tmp.emf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3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7092280" y="4293096"/>
                <a:ext cx="1439765" cy="434671"/>
              </a:xfrm>
              <a:prstGeom prst="rect">
                <a:avLst/>
              </a:prstGeom>
              <a:noFill/>
              <a:ln/>
              <a:effectLst/>
            </p:spPr>
          </p:pic>
        </p:grpSp>
        <p:grpSp>
          <p:nvGrpSpPr>
            <p:cNvPr id="60" name="Grupa 4"/>
            <p:cNvGrpSpPr/>
            <p:nvPr/>
          </p:nvGrpSpPr>
          <p:grpSpPr>
            <a:xfrm>
              <a:off x="6300192" y="4653136"/>
              <a:ext cx="2212021" cy="720080"/>
              <a:chOff x="5997758" y="4941168"/>
              <a:chExt cx="2543640" cy="828032"/>
            </a:xfrm>
          </p:grpSpPr>
          <p:pic>
            <p:nvPicPr>
              <p:cNvPr id="61" name="Obraz 60" descr="TP_tmp.emf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3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925096" y="5330010"/>
                <a:ext cx="178298" cy="202681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62" name="Elipsa 61"/>
              <p:cNvSpPr/>
              <p:nvPr/>
            </p:nvSpPr>
            <p:spPr>
              <a:xfrm>
                <a:off x="7365910" y="5185995"/>
                <a:ext cx="540000" cy="54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468000" h="468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Łącznik prosty ze strzałką 62"/>
              <p:cNvCxnSpPr/>
              <p:nvPr/>
            </p:nvCxnSpPr>
            <p:spPr>
              <a:xfrm>
                <a:off x="7941974" y="5402019"/>
                <a:ext cx="172819" cy="9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Elipsa 63"/>
              <p:cNvSpPr/>
              <p:nvPr/>
            </p:nvSpPr>
            <p:spPr>
              <a:xfrm>
                <a:off x="8157998" y="5185995"/>
                <a:ext cx="383400" cy="54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468630" h="46863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Elipsa 64"/>
              <p:cNvSpPr/>
              <p:nvPr/>
            </p:nvSpPr>
            <p:spPr>
              <a:xfrm>
                <a:off x="6084168" y="5229200"/>
                <a:ext cx="540000" cy="54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468000" h="468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Łuk 65"/>
              <p:cNvSpPr/>
              <p:nvPr/>
            </p:nvSpPr>
            <p:spPr>
              <a:xfrm>
                <a:off x="5997758" y="5185995"/>
                <a:ext cx="734482" cy="216024"/>
              </a:xfrm>
              <a:prstGeom prst="arc">
                <a:avLst>
                  <a:gd name="adj1" fmla="val 8176016"/>
                  <a:gd name="adj2" fmla="val 2201711"/>
                </a:avLst>
              </a:prstGeom>
              <a:ln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7" name="Obraz 66" descr="TP_tmp.emf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3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7956376" y="5157192"/>
                <a:ext cx="144016" cy="168499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68" name="Obraz 53" descr="TP_tmp.emf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6300192" y="4941168"/>
                <a:ext cx="167640" cy="196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0" name="Obraz 69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436096" y="4941168"/>
              <a:ext cx="525547" cy="251109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96" name="Grupa 95"/>
          <p:cNvGrpSpPr/>
          <p:nvPr/>
        </p:nvGrpSpPr>
        <p:grpSpPr>
          <a:xfrm>
            <a:off x="0" y="5373216"/>
            <a:ext cx="8816926" cy="1484784"/>
            <a:chOff x="0" y="5373216"/>
            <a:chExt cx="8816926" cy="1484784"/>
          </a:xfrm>
        </p:grpSpPr>
        <p:sp>
          <p:nvSpPr>
            <p:cNvPr id="16" name="pole tekstowe 15"/>
            <p:cNvSpPr txBox="1"/>
            <p:nvPr/>
          </p:nvSpPr>
          <p:spPr>
            <a:xfrm>
              <a:off x="0" y="5373216"/>
              <a:ext cx="40324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err="1" smtClean="0"/>
                <a:t>sngle</a:t>
              </a:r>
              <a:r>
                <a:rPr lang="pl-PL" sz="1600" b="1" dirty="0" smtClean="0"/>
                <a:t> </a:t>
              </a:r>
              <a:r>
                <a:rPr lang="pl-PL" sz="1600" b="1" dirty="0" err="1" smtClean="0"/>
                <a:t>photon</a:t>
              </a:r>
              <a:r>
                <a:rPr lang="pl-PL" sz="1600" b="1" dirty="0" smtClean="0"/>
                <a:t> </a:t>
              </a:r>
              <a:r>
                <a:rPr lang="pl-PL" sz="1600" b="1" dirty="0" err="1" smtClean="0"/>
                <a:t>loss</a:t>
              </a:r>
              <a:r>
                <a:rPr lang="pl-PL" sz="1600" b="1" dirty="0" smtClean="0"/>
                <a:t>  map</a:t>
              </a:r>
              <a:r>
                <a:rPr lang="pl-PL" sz="1600" dirty="0" smtClean="0"/>
                <a:t>– </a:t>
              </a:r>
              <a:r>
                <a:rPr lang="pl-PL" sz="1600" dirty="0" err="1" smtClean="0"/>
                <a:t>output</a:t>
              </a:r>
              <a:r>
                <a:rPr lang="pl-PL" sz="1600" dirty="0" smtClean="0"/>
                <a:t> </a:t>
              </a:r>
              <a:r>
                <a:rPr lang="pl-PL" sz="1600" dirty="0" err="1" smtClean="0"/>
                <a:t>space</a:t>
              </a:r>
              <a:r>
                <a:rPr lang="pl-PL" sz="1600" dirty="0" smtClean="0"/>
                <a:t>:  </a:t>
              </a:r>
              <a:endParaRPr lang="en-US" sz="1600" dirty="0"/>
            </a:p>
          </p:txBody>
        </p:sp>
        <p:pic>
          <p:nvPicPr>
            <p:cNvPr id="17" name="Obraz 16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347864" y="5445224"/>
              <a:ext cx="1417465" cy="25110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8" name="Obraz 17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635896" y="5905378"/>
              <a:ext cx="1564998" cy="658217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9" name="Obraz 18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306459" y="5865103"/>
              <a:ext cx="1725414" cy="65836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0" name="Prostokąt 19"/>
            <p:cNvSpPr/>
            <p:nvPr/>
          </p:nvSpPr>
          <p:spPr>
            <a:xfrm>
              <a:off x="3855594" y="6523204"/>
              <a:ext cx="13498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400" dirty="0" err="1" smtClean="0"/>
                <a:t>photon</a:t>
              </a:r>
              <a:r>
                <a:rPr lang="pl-PL" sz="1400" dirty="0" smtClean="0"/>
                <a:t> </a:t>
              </a:r>
              <a:r>
                <a:rPr lang="pl-PL" sz="1400" dirty="0" err="1" smtClean="0"/>
                <a:t>survives</a:t>
              </a:r>
              <a:endParaRPr lang="en-US" sz="1400" dirty="0"/>
            </a:p>
          </p:txBody>
        </p:sp>
        <p:sp>
          <p:nvSpPr>
            <p:cNvPr id="21" name="Prostokąt 20"/>
            <p:cNvSpPr/>
            <p:nvPr/>
          </p:nvSpPr>
          <p:spPr>
            <a:xfrm>
              <a:off x="5607585" y="6550223"/>
              <a:ext cx="12150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400" dirty="0" err="1" smtClean="0"/>
                <a:t>lost</a:t>
              </a:r>
              <a:r>
                <a:rPr lang="pl-PL" sz="1400" dirty="0" smtClean="0"/>
                <a:t> </a:t>
              </a:r>
              <a:r>
                <a:rPr lang="pl-PL" sz="1400" dirty="0" err="1" smtClean="0"/>
                <a:t>in</a:t>
              </a:r>
              <a:r>
                <a:rPr lang="pl-PL" sz="1400" dirty="0" smtClean="0"/>
                <a:t> </a:t>
              </a:r>
              <a:r>
                <a:rPr lang="pl-PL" sz="1400" dirty="0" err="1" smtClean="0"/>
                <a:t>mode</a:t>
              </a:r>
              <a:r>
                <a:rPr lang="pl-PL" sz="1400" dirty="0" smtClean="0"/>
                <a:t> a</a:t>
              </a:r>
              <a:endParaRPr lang="en-US" sz="1400" dirty="0"/>
            </a:p>
          </p:txBody>
        </p:sp>
        <p:pic>
          <p:nvPicPr>
            <p:cNvPr id="22" name="Obraz 21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4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091153" y="5851151"/>
              <a:ext cx="1725773" cy="65850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3" name="Prostokąt 22"/>
            <p:cNvSpPr/>
            <p:nvPr/>
          </p:nvSpPr>
          <p:spPr>
            <a:xfrm>
              <a:off x="7397613" y="6543528"/>
              <a:ext cx="122302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400" dirty="0" err="1" smtClean="0"/>
                <a:t>lost</a:t>
              </a:r>
              <a:r>
                <a:rPr lang="pl-PL" sz="1400" dirty="0" smtClean="0"/>
                <a:t> </a:t>
              </a:r>
              <a:r>
                <a:rPr lang="pl-PL" sz="1400" dirty="0" err="1" smtClean="0"/>
                <a:t>in</a:t>
              </a:r>
              <a:r>
                <a:rPr lang="pl-PL" sz="1400" dirty="0" smtClean="0"/>
                <a:t> </a:t>
              </a:r>
              <a:r>
                <a:rPr lang="pl-PL" sz="1400" dirty="0" err="1" smtClean="0"/>
                <a:t>mode</a:t>
              </a:r>
              <a:r>
                <a:rPr lang="pl-PL" sz="1400" dirty="0" smtClean="0"/>
                <a:t> b</a:t>
              </a:r>
              <a:endParaRPr lang="en-US" sz="1400" dirty="0"/>
            </a:p>
          </p:txBody>
        </p:sp>
        <p:pic>
          <p:nvPicPr>
            <p:cNvPr id="71" name="Obraz 70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79512" y="6165304"/>
              <a:ext cx="525547" cy="251109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92" name="Grupa 91"/>
            <p:cNvGrpSpPr/>
            <p:nvPr/>
          </p:nvGrpSpPr>
          <p:grpSpPr>
            <a:xfrm>
              <a:off x="971600" y="5805264"/>
              <a:ext cx="1862747" cy="774215"/>
              <a:chOff x="837045" y="5734673"/>
              <a:chExt cx="2527242" cy="1050399"/>
            </a:xfrm>
          </p:grpSpPr>
          <p:cxnSp>
            <p:nvCxnSpPr>
              <p:cNvPr id="72" name="Łącznik prosty 71"/>
              <p:cNvCxnSpPr>
                <a:endCxn id="74" idx="3"/>
              </p:cNvCxnSpPr>
              <p:nvPr/>
            </p:nvCxnSpPr>
            <p:spPr>
              <a:xfrm flipH="1">
                <a:off x="2111901" y="5964250"/>
                <a:ext cx="177063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Łącznik prosty 72"/>
              <p:cNvCxnSpPr/>
              <p:nvPr/>
            </p:nvCxnSpPr>
            <p:spPr>
              <a:xfrm>
                <a:off x="1899425" y="6707916"/>
                <a:ext cx="424952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4" name="Prostokąt 73"/>
              <p:cNvSpPr/>
              <p:nvPr/>
            </p:nvSpPr>
            <p:spPr>
              <a:xfrm>
                <a:off x="1934838" y="5858012"/>
                <a:ext cx="177063" cy="21247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dirty="0"/>
              </a:p>
            </p:txBody>
          </p:sp>
          <p:cxnSp>
            <p:nvCxnSpPr>
              <p:cNvPr id="75" name="Łącznik prosty 74"/>
              <p:cNvCxnSpPr/>
              <p:nvPr/>
            </p:nvCxnSpPr>
            <p:spPr>
              <a:xfrm rot="10800000">
                <a:off x="1403648" y="6353790"/>
                <a:ext cx="515271" cy="35600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Łącznik prosty 75"/>
              <p:cNvCxnSpPr/>
              <p:nvPr/>
            </p:nvCxnSpPr>
            <p:spPr>
              <a:xfrm flipV="1">
                <a:off x="1391156" y="5988416"/>
                <a:ext cx="527762" cy="36537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Łącznik prosty 76"/>
              <p:cNvCxnSpPr/>
              <p:nvPr/>
            </p:nvCxnSpPr>
            <p:spPr>
              <a:xfrm flipV="1">
                <a:off x="860271" y="6353790"/>
                <a:ext cx="527762" cy="36537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8" name="Prostokąt 77"/>
              <p:cNvSpPr/>
              <p:nvPr/>
            </p:nvSpPr>
            <p:spPr>
              <a:xfrm>
                <a:off x="1219351" y="6294456"/>
                <a:ext cx="371620" cy="10930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bg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bg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cxnSp>
            <p:nvCxnSpPr>
              <p:cNvPr id="79" name="Łącznik prosty 78"/>
              <p:cNvCxnSpPr/>
              <p:nvPr/>
            </p:nvCxnSpPr>
            <p:spPr>
              <a:xfrm rot="10800000">
                <a:off x="2849016" y="6349423"/>
                <a:ext cx="515271" cy="35600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Łącznik prosty 79"/>
              <p:cNvCxnSpPr/>
              <p:nvPr/>
            </p:nvCxnSpPr>
            <p:spPr>
              <a:xfrm rot="10800000">
                <a:off x="2324377" y="5999663"/>
                <a:ext cx="515271" cy="35600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81" name="Obraz 53" descr="TP_tmp.emf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1970250" y="5928838"/>
                <a:ext cx="82443" cy="96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82" name="Łącznik prosty 81"/>
              <p:cNvCxnSpPr/>
              <p:nvPr/>
            </p:nvCxnSpPr>
            <p:spPr>
              <a:xfrm flipV="1">
                <a:off x="2836525" y="5984049"/>
                <a:ext cx="527762" cy="36537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Łącznik prosty 82"/>
              <p:cNvCxnSpPr/>
              <p:nvPr/>
            </p:nvCxnSpPr>
            <p:spPr>
              <a:xfrm flipV="1">
                <a:off x="2324377" y="6349423"/>
                <a:ext cx="527762" cy="36537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4" name="Prostokąt 83"/>
              <p:cNvSpPr/>
              <p:nvPr/>
            </p:nvSpPr>
            <p:spPr>
              <a:xfrm>
                <a:off x="2664719" y="6290088"/>
                <a:ext cx="371620" cy="10930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bg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bg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cxnSp>
            <p:nvCxnSpPr>
              <p:cNvPr id="85" name="Łącznik prosty 84"/>
              <p:cNvCxnSpPr/>
              <p:nvPr/>
            </p:nvCxnSpPr>
            <p:spPr>
              <a:xfrm>
                <a:off x="837045" y="5893425"/>
                <a:ext cx="460365" cy="3541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Łącznik prosty 85"/>
              <p:cNvCxnSpPr/>
              <p:nvPr/>
            </p:nvCxnSpPr>
            <p:spPr>
              <a:xfrm rot="5400000" flipH="1">
                <a:off x="2091388" y="5892533"/>
                <a:ext cx="321284" cy="5564"/>
              </a:xfrm>
              <a:prstGeom prst="line">
                <a:avLst/>
              </a:prstGeom>
              <a:ln>
                <a:prstDash val="dash"/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Łącznik prosty 86"/>
              <p:cNvCxnSpPr/>
              <p:nvPr/>
            </p:nvCxnSpPr>
            <p:spPr>
              <a:xfrm rot="5400000" flipH="1" flipV="1">
                <a:off x="2078413" y="6614237"/>
                <a:ext cx="335143" cy="6527"/>
              </a:xfrm>
              <a:prstGeom prst="line">
                <a:avLst/>
              </a:prstGeom>
              <a:ln>
                <a:prstDash val="dash"/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8" name="Prostokąt 87"/>
              <p:cNvSpPr/>
              <p:nvPr/>
            </p:nvSpPr>
            <p:spPr>
              <a:xfrm rot="18900000">
                <a:off x="2093895" y="5996878"/>
                <a:ext cx="327746" cy="8482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89" name="Obraz 88" descr="TP_tmp.emf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3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21006" y="5989159"/>
                <a:ext cx="74320" cy="78771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90" name="Prostokąt 89"/>
              <p:cNvSpPr/>
              <p:nvPr/>
            </p:nvSpPr>
            <p:spPr>
              <a:xfrm rot="18900000">
                <a:off x="2093895" y="6669718"/>
                <a:ext cx="327746" cy="8482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91" name="Obraz 90" descr="TP_tmp.emf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3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21006" y="6662000"/>
                <a:ext cx="74320" cy="78771"/>
              </a:xfrm>
              <a:prstGeom prst="rect">
                <a:avLst/>
              </a:prstGeom>
              <a:noFill/>
              <a:ln/>
              <a:effectLst/>
            </p:spPr>
          </p:pic>
        </p:grpSp>
        <p:sp>
          <p:nvSpPr>
            <p:cNvPr id="93" name="pole tekstowe 92"/>
            <p:cNvSpPr txBox="1"/>
            <p:nvPr/>
          </p:nvSpPr>
          <p:spPr>
            <a:xfrm>
              <a:off x="1043608" y="5733256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i="1" dirty="0" smtClean="0">
                  <a:latin typeface="Times" pitchFamily="18" charset="0"/>
                </a:rPr>
                <a:t>a</a:t>
              </a:r>
              <a:endParaRPr lang="en-US" i="1" dirty="0">
                <a:latin typeface="Times" pitchFamily="18" charset="0"/>
              </a:endParaRPr>
            </a:p>
          </p:txBody>
        </p:sp>
        <p:sp>
          <p:nvSpPr>
            <p:cNvPr id="94" name="pole tekstowe 93"/>
            <p:cNvSpPr txBox="1"/>
            <p:nvPr/>
          </p:nvSpPr>
          <p:spPr>
            <a:xfrm>
              <a:off x="1075184" y="639258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i="1" dirty="0" smtClean="0"/>
                <a:t>b</a:t>
              </a:r>
              <a:endParaRPr lang="en-US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psilon_-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"/>
  <p:tag name="PICTUREFILESIZE" val="12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l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36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mathcal{L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"/>
  <p:tag name="PICTUREFILESIZE" val="50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sigm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67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69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83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mathcal{L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"/>
  <p:tag name="PICTUREFILESIZE" val="50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mathcal{L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"/>
  <p:tag name="PICTUREFILESIZE" val="50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sigm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6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l_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51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sigm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67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69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83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F_Q\left[\rho_\varphi\right] \leq &#10;F_Q\left[\sigma_\varphi^{\otimes N}\right] = N F_Q[\sigma_\varphi]&#10;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9"/>
  <p:tag name="PICTUREFILESIZE" val="686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 \varphi \geq \frac{1}{\sqrt{N F_Q[\sigma_\varphi]}}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9"/>
  <p:tag name="PICTUREFILESIZE" val="453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sigma_\varphi = \sum_{j} p_j(\varphi) \ket{j}\bra{j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6"/>
  <p:tag name="PICTUREFILESIZE" val="435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Delta \varphi \geq \sqrt{\frac{\epsilon_+ \epsilon_-}{N}}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9"/>
  <p:tag name="PICTUREFILESIZE" val="530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ambda_\pm = &#10;\Lambda_\varphi \pm \frac{d \Lambda_\varphi}{d \varphi} \epsilon_\pm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9"/>
  <p:tag name="PICTUREFILESIZE" val="568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 + d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7"/>
  <p:tag name="PICTUREFILESIZE" val="134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 - d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8"/>
  <p:tag name="PICTUREFILESIZE" val="13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\varphi \propto \frac{1}{\sqrt{N}}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3"/>
  <p:tag name="PICTUREFILESIZE" val="235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psilon_-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"/>
  <p:tag name="PICTUREFILESIZE" val="123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psilon_+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"/>
  <p:tag name="PICTUREFILESIZE" val="132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-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50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+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50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 \geq 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2"/>
  <p:tag name="PICTUREFILESIZE" val="495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alpha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5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\varphi\propto  \frac{1}{\langle N\rangle ^{3/4}}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4"/>
  <p:tag name="PICTUREFILESIZE" val="274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s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2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 \approx \sqrt{\frac{1- \eta + \eta e^{-2s}}{\eta |\alpha|^2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0"/>
  <p:tag name="PICTUREFILESIZE" val="615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7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52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 = 0.62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7"/>
  <p:tag name="PICTUREFILESIZE" val="148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 \sqrt{1- \eta} = 0.61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2"/>
  <p:tag name="PICTUREFILESIZE" val="219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frac{{\Delta \varphi}_{\t{squeezed}}}{{\Delta \varphi}_{\t{standard}}}&#10; \approx 0.66 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2"/>
  <p:tag name="PICTUREFILESIZE" val="463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overset{ ? }{&lt;}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58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= 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16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ax_{\ket{\psi}}F_Q[\Lambda^{\otimes N}_\varphi(\ket{\psi})]  &#10;\leq &#10;N \min_{K_{i,\varphi}} 4 &#10;|| \sum_{i} \dot{K}_{i,\varphi}^\dagger \dot{K}_{i,\varphi}|| 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5"/>
  <p:tag name="PICTUREFILESIZE" val="1264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\varphi  \approx  \sqrt{\frac{1-\eta}{\eta}} \frac{1}{\sqrt{\langle N\rangle}}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8"/>
  <p:tag name="PICTUREFILESIZE" val="438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sum_i \dot{{K}}_{i,\varphi}^\dagger {K}_{i,\varphi} = 0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2"/>
  <p:tag name="PICTUREFILESIZE" val="377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F_Q\left[\rho_\varphi\right] \leq &#10;F_Q\left[\sigma_\varphi^{\otimes N}\right] = N F_Q[\sigma_\varphi]&#10;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9"/>
  <p:tag name="PICTUREFILESIZE" val="686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rho_\varphi = U_\varphi^{\otimes N} \rho U_\varphi^{\otimes N \dagger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6"/>
  <p:tag name="PICTUREFILESIZE" val="444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{\Delta ^2\varphi}\geq  &#10;\frac{1}{F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2"/>
  <p:tag name="PICTUREFILESIZE" val="213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N \rightarrow \infty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5"/>
  <p:tag name="PICTUREFILESIZE" val="139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{\Delta ^2\varphi}\geq  \frac{1}{ \int \t{d}\varphi \, p(\varphi) F_\varphi  + \mathcal{I}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6"/>
  <p:tag name="PICTUREFILESIZE" val="600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athcal{I}=\int \t{d} \varphi \,\frac{1}{p(\varphi)} \left(\frac{\t{d} p(\varphi)}{\t{d} \varphi}\right)^2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4"/>
  <p:tag name="PICTUREFILESIZE" val="829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^2 \varphi = &#10;\int d \varphi\  p(\varphi) \sum_r \t{Tr}( \rho_{\varphi}^{(N)} &#10;\Pi_r ) C(\tilde{\varphi}(r),\varphi)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1"/>
  <p:tag name="PICTUREFILESIZE" val="1186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p(r|\varphi)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8"/>
  <p:tag name="PICTUREFILESIZE" val="167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in_{\Pi_r, \tilde{\varphi}, \ket{\psi}}\Delta^2 \varphi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2"/>
  <p:tag name="PICTUREFILESIZE" val="298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 \frac{\pi}{N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"/>
  <p:tag name="PICTUREFILESIZE" val="76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 \frac{1}{N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"/>
  <p:tag name="PICTUREFILESIZE" val="62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ket{\psi}=\sum_{n=0}^N \alpha_n \ket{n,N-n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578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\approx \frac{\pi}{N} \geq \frac{1}{N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4"/>
  <p:tag name="PICTUREFILESIZE" val="334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alpha_n = \sqrt{\frac{2}{N+2}} \sin\left[\frac{\left(n+1\right)\pi}{N+2}\right]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6"/>
  <p:tag name="PICTUREFILESIZE" val="546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C(\tilde{\varphi},\varphi) = 4 \sin^2  \left(\frac{\tilde{\varphi} - \varphi}{2} \right)&#10; \approx (\tilde{\varphi} - \varphi)^2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52"/>
  <p:tag name="PICTUREFILESIZE" val="806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p(\varphi) = \frac{1}{2\pi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6"/>
  <p:tag name="PICTUREFILESIZE" val="234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 \geq 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2"/>
  <p:tag name="PICTUREFILESIZE" val="495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F \leq \alpha N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7"/>
  <p:tag name="PICTUREFILESIZE" val="158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45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 = k n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4"/>
  <p:tag name="PICTUREFILESIZE" val="129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45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delta \varphi \leq \frac{1}{N}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3"/>
  <p:tag name="PICTUREFILESIZE" val="323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delta \varphi \geq \frac{1}{\sqrt{N}}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0"/>
  <p:tag name="PICTUREFILESIZE" val="387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eta=1 &#10;$$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3"/>
  <p:tag name="PICTUREFILESIZE" val="61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eta=0.8 &#10;$$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1"/>
  <p:tag name="PICTUREFILESIZE" val="130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Delta^2 \omega^\prime(t)= \Delta^2 \omega(0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8"/>
  <p:tag name="PICTUREFILESIZE" val="403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83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f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62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psilon_-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"/>
  <p:tag name="PICTUREFILESIZE" val="123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q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"/>
  <p:tag name="PICTUREFILESIZE" val="42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psilon_+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"/>
  <p:tag name="PICTUREFILESIZE" val="132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-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50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+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5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 + d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7"/>
  <p:tag name="PICTUREFILESIZE" val="134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 - d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8"/>
  <p:tag name="PICTUREFILESIZE" val="131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46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e^{-s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6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psilon_+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"/>
  <p:tag name="PICTUREFILESIZE" val="132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52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alpha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5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s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2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q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"/>
  <p:tag name="PICTUREFILESIZE" val="42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46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k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46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 + d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7"/>
  <p:tag name="PICTUREFILESIZE" val="134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Minimize $\Delta \varphi = \sqrt{\langle (\tilde{\varphi} -\varphi)^2 \rangle}$&#10; over $\ket{\psi}$, $\Pi_{k}$ and $\tilde{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12"/>
  <p:tag name="PICTUREFILESIZE" val="93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k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43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k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43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9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k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46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 - d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8"/>
  <p:tag name="PICTUREFILESIZE" val="13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k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43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9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k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46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\varphi \geq \max_{\ket{\psi}}\frac{1}{\sqrt{F_Q(\rho_\varphi)}}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2"/>
  <p:tag name="PICTUREFILESIZE" val="622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F_Q(\rho_\varphi) = \t{Tr}(\rho_\varphi L_\varphi^2)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6"/>
  <p:tag name="PICTUREFILESIZE" val="433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frac{\t{d}\rho_\varphi}{\t{d}\rho_\varphi} = &#10;\frac{1}{2}(\rho_\varphi L_\varphi + L_\varphi \rho_\varphi)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2"/>
  <p:tag name="PICTUREFILESIZE" val="495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 $\Delta \varphi  \geq ?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0"/>
  <p:tag name="PICTUREFILESIZE" val="158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=?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8"/>
  <p:tag name="PICTUREFILESIZE" val="12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=\frac{1}{\sqrt{2}}\left(\ket{0}\ket{N} + \ket{N}\ket{0}\right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5"/>
  <p:tag name="PICTUREFILESIZE" val="5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-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50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 $\Delta \varphi \geq  \frac{1}{N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7"/>
  <p:tag name="PICTUREFILESIZE" val="184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9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_Q(\rho_\varphi) = \min_{\ket{\Psi_\varphi}_{SE}} &#10;F_Q(\ket{\Psi_{\varphi}}_{SE})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7"/>
  <p:tag name="PICTUREFILESIZE" val="704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_Q(\rho_\varphi)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1"/>
  <p:tag name="PICTUREFILESIZE" val="195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_Q(\ket{\Psi_\varphi})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41"/>
  <p:tag name="PICTUREFILESIZE" val="222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leq  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45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ax_{\ket{\psi}}F_Q[\Lambda_\varphi(\ket{\psi})] = &#10;\max_{\ket{\psi}}\min_{U_\varphi}F_Q[U_\varphi \ket{\psi}_S\otimes \ket{0}_E] &#10;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5"/>
  <p:tag name="PICTUREFILESIZE" val="1164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ax_{\ket{\psi}}F_Q[\Lambda_\varphi(\ket{\psi})]  = &#10;\min_{K_{i,\varphi}} 4 &#10;|| \sum_{i} \dot{K}_{i,\varphi}^\dagger \dot{K}_{i,\varphi}|| &#10;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6"/>
  <p:tag name="PICTUREFILESIZE" val="106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+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50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Lambda_\varphi( \cdot ) = \sum_i K_{i,\varphi} \cdot K_{i,\varphi}^\dagger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8"/>
  <p:tag name="PICTUREFILESIZE" val="553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0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0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rho_\varphi = \t{Tr}_{E} \ket{\Psi_\varphi}\bra{\Psi_\varphi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1"/>
  <p:tag name="PICTUREFILESIZE" val="320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_\varph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99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{\ket{a},\ket{b},\ket{\t{vac}}\}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2"/>
  <p:tag name="PICTUREFILESIZE" val="283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K_0 = \left(\begin{array}{cc}&#10;\sqrt{\eta} &amp; 0 \\&#10;0 &amp; \sqrt{\eta} \\&#10;0 &amp; 0&#10;\end{array}&#10;\right)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8"/>
  <p:tag name="PICTUREFILESIZE" val="607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K_1 = \left(\begin{array}{cc}&#10;0  &amp; 0 \\&#10;0 &amp; 0 \\&#10;\sqrt{1-\eta} &amp; 0&#10;\end{array}&#10;\right)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7"/>
  <p:tag name="PICTUREFILESIZE" val="536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K_2 = \left(\begin{array}{cc}&#10;0  &amp; 0 \\&#10;0 &amp; 0 \\&#10;0 &amp; \sqrt{1-\eta}&#10;\end{array}&#10;\right)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7"/>
  <p:tag name="PICTUREFILESIZE" val="55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 = $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3"/>
  <p:tag name="PICTUREFILESIZE" val="87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 = $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3"/>
  <p:tag name="PICTUREFILESIZE" val="87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+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18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K_0 = \sqrt{\frac{1+\eta}{2}}\openone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9"/>
  <p:tag name="PICTUREFILESIZE" val="237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K_1 = \sqrt{\frac{1-\eta}{2}}\sigma_z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3"/>
  <p:tag name="PICTUREFILESIZE" val="26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l_1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36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k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46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_\t{in}}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"/>
  <p:tag name="PICTUREFILESIZE" val="103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"/>
  <p:tag name="PICTUREFILESIZE" val="53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 = e^{ i \sigma_z \varphi/2}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5"/>
  <p:tag name="PICTUREFILESIZE" val="247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(\cdot) = \sum_{i} K_i \cdot K_i^\dagger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8"/>
  <p:tag name="PICTUREFILESIZE" val="359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"/>
  <p:tag name="PICTUREFILESIZE" val="5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l_2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51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ax_{\ket{\psi}}F_Q[\Lambda^{\otimes N}_\varphi(\ket{\psi})]  &#10;\leq &#10;N \min_{K_{i,\varphi}} 4 &#10;|| \sum_{i} \dot{K}_{i,\varphi}^\dagger \dot{K}_{i,\varphi}|| 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5"/>
  <p:tag name="PICTUREFILESIZE" val="1264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83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sum_i \dot{{K}}_{i,\varphi}^\dagger {K}_{i,\varphi} = 0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2"/>
  <p:tag name="PICTUREFILESIZE" val="377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\sqrt{1-\eta^2}}{\eta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8"/>
  <p:tag name="PICTUREFILESIZE" val="330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\sqrt{(1-\eta)(1+3 \eta)}}{2 \eta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6"/>
  <p:tag name="PICTUREFILESIZE" val="580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3"/>
  <p:tag name="PICTUREFILESIZE" val="304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1}{2}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1"/>
  <p:tag name="PICTUREFILESIZE" val="362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=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3"/>
  <p:tag name="PICTUREFILESIZE" val="87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 \varphi \geq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35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sum_i \dot{{K}}_{i,\varphi}^\dagger {K}_{i,\varphi} = 0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2"/>
  <p:tag name="PICTUREFILESIZE" val="3774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12800</TotalTime>
  <Words>1216</Words>
  <Application>Microsoft Office PowerPoint</Application>
  <PresentationFormat>Pokaz na ekranie (4:3)</PresentationFormat>
  <Paragraphs>159</Paragraphs>
  <Slides>24</Slides>
  <Notes>6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Motyw pakietu Office</vt:lpstr>
      <vt:lpstr>Slajd 1</vt:lpstr>
      <vt:lpstr>Gravitational waves detectors</vt:lpstr>
      <vt:lpstr>Shot Noise</vt:lpstr>
      <vt:lpstr>Beating the Shot Noise</vt:lpstr>
      <vt:lpstr>Looking for the ultimate limits</vt:lpstr>
      <vt:lpstr>The blessing of the  Quantum Fisher Information</vt:lpstr>
      <vt:lpstr>Wind from the East….</vt:lpstr>
      <vt:lpstr>Purification idea</vt:lpstr>
      <vt:lpstr>Distinguishable particles and uncorrelated noise</vt:lpstr>
      <vt:lpstr>Purification idea applied to uncorrelated noise</vt:lpstr>
      <vt:lpstr>Purification idea applied to uncorrelated noise</vt:lpstr>
      <vt:lpstr>Classical/Quantum simulation idea</vt:lpstr>
      <vt:lpstr>Classical/Quantum simulation idea</vt:lpstr>
      <vt:lpstr>Slajd 14</vt:lpstr>
      <vt:lpstr>Slajd 15</vt:lpstr>
      <vt:lpstr>Slajd 16</vt:lpstr>
      <vt:lpstr>Slajd 17</vt:lpstr>
      <vt:lpstr>Classical/Quantum simulation bound for the adaptive schemes</vt:lpstr>
      <vt:lpstr>Beyond Quantum Cramer-Rao bound the Bayesian approach</vt:lpstr>
      <vt:lpstr>Decoherence-free phase estimation the Bayesian approach</vt:lpstr>
      <vt:lpstr>Bayes = Cramer-Rao approach in presence of uncorrelated decoherence</vt:lpstr>
      <vt:lpstr>Slajd 22</vt:lpstr>
      <vt:lpstr>Slajd 23</vt:lpstr>
      <vt:lpstr>Slajd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Rafal</dc:creator>
  <cp:lastModifiedBy>Rafal</cp:lastModifiedBy>
  <cp:revision>359</cp:revision>
  <dcterms:created xsi:type="dcterms:W3CDTF">2011-12-06T11:47:15Z</dcterms:created>
  <dcterms:modified xsi:type="dcterms:W3CDTF">2014-12-02T15:07:38Z</dcterms:modified>
</cp:coreProperties>
</file>