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62.xml" ContentType="application/vnd.openxmlformats-officedocument.presentationml.tags+xml"/>
  <Override PartName="/ppt/tags/tag280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Default Extension="tiff" ContentType="image/tiff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278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slides/slide28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9" r:id="rId3"/>
    <p:sldId id="349" r:id="rId4"/>
    <p:sldId id="350" r:id="rId5"/>
    <p:sldId id="291" r:id="rId6"/>
    <p:sldId id="292" r:id="rId7"/>
    <p:sldId id="351" r:id="rId8"/>
    <p:sldId id="293" r:id="rId9"/>
    <p:sldId id="269" r:id="rId10"/>
    <p:sldId id="270" r:id="rId11"/>
    <p:sldId id="352" r:id="rId12"/>
    <p:sldId id="353" r:id="rId13"/>
    <p:sldId id="325" r:id="rId14"/>
    <p:sldId id="327" r:id="rId15"/>
    <p:sldId id="355" r:id="rId16"/>
    <p:sldId id="328" r:id="rId17"/>
    <p:sldId id="357" r:id="rId18"/>
    <p:sldId id="359" r:id="rId19"/>
    <p:sldId id="360" r:id="rId20"/>
    <p:sldId id="362" r:id="rId21"/>
    <p:sldId id="363" r:id="rId22"/>
    <p:sldId id="364" r:id="rId23"/>
    <p:sldId id="365" r:id="rId24"/>
    <p:sldId id="331" r:id="rId25"/>
    <p:sldId id="335" r:id="rId26"/>
    <p:sldId id="367" r:id="rId27"/>
    <p:sldId id="368" r:id="rId28"/>
    <p:sldId id="314" r:id="rId29"/>
    <p:sldId id="324" r:id="rId30"/>
    <p:sldId id="315" r:id="rId31"/>
    <p:sldId id="317" r:id="rId32"/>
    <p:sldId id="341" r:id="rId33"/>
    <p:sldId id="369" r:id="rId34"/>
    <p:sldId id="348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CCFFCC"/>
    <a:srgbClr val="FFFF99"/>
    <a:srgbClr val="FF9900"/>
    <a:srgbClr val="FF0066"/>
    <a:srgbClr val="000000"/>
    <a:srgbClr val="FF9966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4471" autoAdjust="0"/>
  </p:normalViewPr>
  <p:slideViewPr>
    <p:cSldViewPr>
      <p:cViewPr>
        <p:scale>
          <a:sx n="66" d="100"/>
          <a:sy n="66" d="100"/>
        </p:scale>
        <p:origin x="-61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D3B41-53A6-4C15-9060-1937514A15A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E2119-FE5D-4871-A9FC-B06E5F5A1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useful</a:t>
            </a:r>
            <a:r>
              <a:rPr lang="pl-PL" dirty="0" smtClean="0"/>
              <a:t> to </a:t>
            </a:r>
            <a:r>
              <a:rPr lang="pl-PL" dirty="0" err="1" smtClean="0"/>
              <a:t>treat</a:t>
            </a:r>
            <a:r>
              <a:rPr lang="pl-PL" dirty="0" smtClean="0"/>
              <a:t> </a:t>
            </a:r>
            <a:r>
              <a:rPr lang="pl-PL" dirty="0" err="1" smtClean="0"/>
              <a:t>particles</a:t>
            </a:r>
            <a:r>
              <a:rPr lang="pl-PL" dirty="0" smtClean="0"/>
              <a:t> as </a:t>
            </a:r>
            <a:r>
              <a:rPr lang="pl-PL" dirty="0" err="1" smtClean="0"/>
              <a:t>distinguishable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Faculty of Physics, University of Warsaw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Warsaw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Physics</a:t>
            </a:r>
            <a:r>
              <a:rPr lang="pl-PL" dirty="0" smtClean="0"/>
              <a:t>, </a:t>
            </a:r>
            <a:r>
              <a:rPr lang="pl-PL" dirty="0" err="1" smtClean="0"/>
              <a:t>University</a:t>
            </a:r>
            <a:r>
              <a:rPr lang="pl-PL" dirty="0" smtClean="0"/>
              <a:t> of Warsaw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tiff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3.tiff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42.png"/><Relationship Id="rId5" Type="http://schemas.openxmlformats.org/officeDocument/2006/relationships/tags" Target="../tags/tag44.xml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tags" Target="../tags/tag43.xml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.png"/><Relationship Id="rId3" Type="http://schemas.openxmlformats.org/officeDocument/2006/relationships/tags" Target="../tags/tag48.xml"/><Relationship Id="rId21" Type="http://schemas.openxmlformats.org/officeDocument/2006/relationships/image" Target="../media/image9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image" Target="../media/image49.png"/><Relationship Id="rId2" Type="http://schemas.openxmlformats.org/officeDocument/2006/relationships/tags" Target="../tags/tag47.xml"/><Relationship Id="rId16" Type="http://schemas.openxmlformats.org/officeDocument/2006/relationships/image" Target="../media/image48.png"/><Relationship Id="rId20" Type="http://schemas.openxmlformats.org/officeDocument/2006/relationships/image" Target="../media/image22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52.png"/><Relationship Id="rId5" Type="http://schemas.openxmlformats.org/officeDocument/2006/relationships/tags" Target="../tags/tag50.xml"/><Relationship Id="rId15" Type="http://schemas.openxmlformats.org/officeDocument/2006/relationships/image" Target="../media/image47.png"/><Relationship Id="rId23" Type="http://schemas.openxmlformats.org/officeDocument/2006/relationships/image" Target="../media/image51.png"/><Relationship Id="rId10" Type="http://schemas.openxmlformats.org/officeDocument/2006/relationships/tags" Target="../tags/tag55.xml"/><Relationship Id="rId19" Type="http://schemas.openxmlformats.org/officeDocument/2006/relationships/image" Target="../media/image20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46.png"/><Relationship Id="rId22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53.png"/><Relationship Id="rId26" Type="http://schemas.openxmlformats.org/officeDocument/2006/relationships/image" Target="../media/image51.png"/><Relationship Id="rId3" Type="http://schemas.openxmlformats.org/officeDocument/2006/relationships/tags" Target="../tags/tag60.xml"/><Relationship Id="rId21" Type="http://schemas.openxmlformats.org/officeDocument/2006/relationships/image" Target="../media/image55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notesSlide" Target="../notesSlides/notesSlide2.xml"/><Relationship Id="rId25" Type="http://schemas.openxmlformats.org/officeDocument/2006/relationships/image" Target="../media/image49.png"/><Relationship Id="rId2" Type="http://schemas.openxmlformats.org/officeDocument/2006/relationships/tags" Target="../tags/tag5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1.png"/><Relationship Id="rId29" Type="http://schemas.openxmlformats.org/officeDocument/2006/relationships/image" Target="../media/image59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48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57.png"/><Relationship Id="rId28" Type="http://schemas.openxmlformats.org/officeDocument/2006/relationships/image" Target="../media/image50.png"/><Relationship Id="rId10" Type="http://schemas.openxmlformats.org/officeDocument/2006/relationships/tags" Target="../tags/tag67.xml"/><Relationship Id="rId19" Type="http://schemas.openxmlformats.org/officeDocument/2006/relationships/image" Target="../media/image54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56.png"/><Relationship Id="rId27" Type="http://schemas.openxmlformats.org/officeDocument/2006/relationships/image" Target="../media/image58.png"/><Relationship Id="rId30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tags" Target="../tags/tag98.xml"/><Relationship Id="rId39" Type="http://schemas.openxmlformats.org/officeDocument/2006/relationships/image" Target="../media/image70.png"/><Relationship Id="rId3" Type="http://schemas.openxmlformats.org/officeDocument/2006/relationships/tags" Target="../tags/tag75.xml"/><Relationship Id="rId21" Type="http://schemas.openxmlformats.org/officeDocument/2006/relationships/tags" Target="../tags/tag93.xml"/><Relationship Id="rId34" Type="http://schemas.openxmlformats.org/officeDocument/2006/relationships/image" Target="../media/image66.png"/><Relationship Id="rId42" Type="http://schemas.openxmlformats.org/officeDocument/2006/relationships/image" Target="../media/image73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tags" Target="../tags/tag97.xml"/><Relationship Id="rId33" Type="http://schemas.openxmlformats.org/officeDocument/2006/relationships/image" Target="../media/image65.png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29" Type="http://schemas.openxmlformats.org/officeDocument/2006/relationships/image" Target="../media/image61.png"/><Relationship Id="rId41" Type="http://schemas.openxmlformats.org/officeDocument/2006/relationships/image" Target="../media/image72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tags" Target="../tags/tag96.xml"/><Relationship Id="rId32" Type="http://schemas.openxmlformats.org/officeDocument/2006/relationships/image" Target="../media/image64.png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tags" Target="../tags/tag95.xml"/><Relationship Id="rId28" Type="http://schemas.openxmlformats.org/officeDocument/2006/relationships/image" Target="../media/image8.png"/><Relationship Id="rId36" Type="http://schemas.openxmlformats.org/officeDocument/2006/relationships/image" Target="../media/image67.png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31" Type="http://schemas.openxmlformats.org/officeDocument/2006/relationships/image" Target="../media/image63.png"/><Relationship Id="rId44" Type="http://schemas.openxmlformats.org/officeDocument/2006/relationships/image" Target="../media/image75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tags" Target="../tags/tag9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62.png"/><Relationship Id="rId35" Type="http://schemas.openxmlformats.org/officeDocument/2006/relationships/image" Target="../media/image26.png"/><Relationship Id="rId43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image" Target="../media/image63.png"/><Relationship Id="rId17" Type="http://schemas.openxmlformats.org/officeDocument/2006/relationships/image" Target="../media/image8.png"/><Relationship Id="rId2" Type="http://schemas.openxmlformats.org/officeDocument/2006/relationships/tags" Target="../tags/tag100.xml"/><Relationship Id="rId16" Type="http://schemas.openxmlformats.org/officeDocument/2006/relationships/image" Target="../media/image79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62.png"/><Relationship Id="rId5" Type="http://schemas.openxmlformats.org/officeDocument/2006/relationships/tags" Target="../tags/tag103.xml"/><Relationship Id="rId15" Type="http://schemas.openxmlformats.org/officeDocument/2006/relationships/image" Target="../media/image78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6" Type="http://schemas.openxmlformats.org/officeDocument/2006/relationships/image" Target="../media/image81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image" Target="../media/image62.png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84.png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3.png"/><Relationship Id="rId2" Type="http://schemas.openxmlformats.org/officeDocument/2006/relationships/tags" Target="../tags/tag120.xml"/><Relationship Id="rId16" Type="http://schemas.openxmlformats.org/officeDocument/2006/relationships/image" Target="../media/image8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image" Target="../media/image82.png"/><Relationship Id="rId10" Type="http://schemas.openxmlformats.org/officeDocument/2006/relationships/tags" Target="../tags/tag128.xml"/><Relationship Id="rId19" Type="http://schemas.openxmlformats.org/officeDocument/2006/relationships/image" Target="../media/image85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tags" Target="../tags/tag132.xml"/><Relationship Id="rId21" Type="http://schemas.openxmlformats.org/officeDocument/2006/relationships/image" Target="../media/image80.png"/><Relationship Id="rId7" Type="http://schemas.openxmlformats.org/officeDocument/2006/relationships/tags" Target="../tags/tag136.xml"/><Relationship Id="rId12" Type="http://schemas.openxmlformats.org/officeDocument/2006/relationships/notesSlide" Target="../notesSlides/notesSlide5.xml"/><Relationship Id="rId17" Type="http://schemas.openxmlformats.org/officeDocument/2006/relationships/image" Target="../media/image86.png"/><Relationship Id="rId2" Type="http://schemas.openxmlformats.org/officeDocument/2006/relationships/tags" Target="../tags/tag131.xml"/><Relationship Id="rId16" Type="http://schemas.openxmlformats.org/officeDocument/2006/relationships/image" Target="../media/image8.png"/><Relationship Id="rId20" Type="http://schemas.openxmlformats.org/officeDocument/2006/relationships/image" Target="../media/image89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4.xml"/><Relationship Id="rId15" Type="http://schemas.openxmlformats.org/officeDocument/2006/relationships/image" Target="../media/image83.png"/><Relationship Id="rId10" Type="http://schemas.openxmlformats.org/officeDocument/2006/relationships/tags" Target="../tags/tag139.xml"/><Relationship Id="rId19" Type="http://schemas.openxmlformats.org/officeDocument/2006/relationships/image" Target="../media/image88.png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84.png"/><Relationship Id="rId22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3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93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image" Target="../media/image92.png"/><Relationship Id="rId5" Type="http://schemas.openxmlformats.org/officeDocument/2006/relationships/tags" Target="../tags/tag144.xml"/><Relationship Id="rId10" Type="http://schemas.openxmlformats.org/officeDocument/2006/relationships/image" Target="../media/image91.png"/><Relationship Id="rId4" Type="http://schemas.openxmlformats.org/officeDocument/2006/relationships/tags" Target="../tags/tag143.xml"/><Relationship Id="rId9" Type="http://schemas.openxmlformats.org/officeDocument/2006/relationships/image" Target="../media/image82.png"/><Relationship Id="rId1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image" Target="../media/image93.png"/><Relationship Id="rId18" Type="http://schemas.openxmlformats.org/officeDocument/2006/relationships/image" Target="../media/image96.png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image" Target="../media/image92.png"/><Relationship Id="rId17" Type="http://schemas.openxmlformats.org/officeDocument/2006/relationships/image" Target="../media/image95.png"/><Relationship Id="rId2" Type="http://schemas.openxmlformats.org/officeDocument/2006/relationships/tags" Target="../tags/tag148.xml"/><Relationship Id="rId16" Type="http://schemas.openxmlformats.org/officeDocument/2006/relationships/image" Target="../media/image94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image" Target="../media/image91.png"/><Relationship Id="rId5" Type="http://schemas.openxmlformats.org/officeDocument/2006/relationships/tags" Target="../tags/tag151.xml"/><Relationship Id="rId15" Type="http://schemas.openxmlformats.org/officeDocument/2006/relationships/image" Target="../media/image6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2.png"/><Relationship Id="rId3" Type="http://schemas.openxmlformats.org/officeDocument/2006/relationships/tags" Target="../tags/tag158.xml"/><Relationship Id="rId21" Type="http://schemas.openxmlformats.org/officeDocument/2006/relationships/image" Target="../media/image99.png"/><Relationship Id="rId34" Type="http://schemas.openxmlformats.org/officeDocument/2006/relationships/image" Target="../media/image109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image" Target="../media/image103.png"/><Relationship Id="rId33" Type="http://schemas.openxmlformats.org/officeDocument/2006/relationships/image" Target="../media/image108.png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image" Target="../media/image98.png"/><Relationship Id="rId29" Type="http://schemas.openxmlformats.org/officeDocument/2006/relationships/image" Target="../media/image104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image" Target="../media/image102.png"/><Relationship Id="rId32" Type="http://schemas.openxmlformats.org/officeDocument/2006/relationships/image" Target="../media/image107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image" Target="../media/image101.png"/><Relationship Id="rId28" Type="http://schemas.openxmlformats.org/officeDocument/2006/relationships/image" Target="../media/image92.png"/><Relationship Id="rId10" Type="http://schemas.openxmlformats.org/officeDocument/2006/relationships/tags" Target="../tags/tag165.xml"/><Relationship Id="rId19" Type="http://schemas.openxmlformats.org/officeDocument/2006/relationships/image" Target="../media/image97.png"/><Relationship Id="rId31" Type="http://schemas.openxmlformats.org/officeDocument/2006/relationships/image" Target="../media/image106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image" Target="../media/image100.png"/><Relationship Id="rId27" Type="http://schemas.openxmlformats.org/officeDocument/2006/relationships/image" Target="../media/image91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image" Target="../media/image97.png"/><Relationship Id="rId26" Type="http://schemas.openxmlformats.org/officeDocument/2006/relationships/image" Target="../media/image84.png"/><Relationship Id="rId3" Type="http://schemas.openxmlformats.org/officeDocument/2006/relationships/tags" Target="../tags/tag175.xml"/><Relationship Id="rId21" Type="http://schemas.openxmlformats.org/officeDocument/2006/relationships/image" Target="../media/image100.png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1.png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image" Target="../media/image99.png"/><Relationship Id="rId29" Type="http://schemas.openxmlformats.org/officeDocument/2006/relationships/image" Target="../media/image112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image" Target="../media/image103.png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image" Target="../media/image102.png"/><Relationship Id="rId28" Type="http://schemas.openxmlformats.org/officeDocument/2006/relationships/image" Target="../media/image8.png"/><Relationship Id="rId10" Type="http://schemas.openxmlformats.org/officeDocument/2006/relationships/tags" Target="../tags/tag182.xml"/><Relationship Id="rId19" Type="http://schemas.openxmlformats.org/officeDocument/2006/relationships/image" Target="../media/image98.png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image" Target="../media/image101.png"/><Relationship Id="rId27" Type="http://schemas.openxmlformats.org/officeDocument/2006/relationships/image" Target="../media/image83.png"/><Relationship Id="rId30" Type="http://schemas.openxmlformats.org/officeDocument/2006/relationships/image" Target="../media/image1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01.png"/><Relationship Id="rId3" Type="http://schemas.openxmlformats.org/officeDocument/2006/relationships/tags" Target="../tags/tag191.xml"/><Relationship Id="rId21" Type="http://schemas.openxmlformats.org/officeDocument/2006/relationships/image" Target="../media/image111.png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image" Target="../media/image100.png"/><Relationship Id="rId25" Type="http://schemas.openxmlformats.org/officeDocument/2006/relationships/image" Target="../media/image114.png"/><Relationship Id="rId2" Type="http://schemas.openxmlformats.org/officeDocument/2006/relationships/tags" Target="../tags/tag190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image" Target="../media/image8.png"/><Relationship Id="rId5" Type="http://schemas.openxmlformats.org/officeDocument/2006/relationships/tags" Target="../tags/tag193.xml"/><Relationship Id="rId15" Type="http://schemas.openxmlformats.org/officeDocument/2006/relationships/image" Target="../media/image98.png"/><Relationship Id="rId23" Type="http://schemas.openxmlformats.org/officeDocument/2006/relationships/image" Target="../media/image83.png"/><Relationship Id="rId10" Type="http://schemas.openxmlformats.org/officeDocument/2006/relationships/tags" Target="../tags/tag198.xml"/><Relationship Id="rId19" Type="http://schemas.openxmlformats.org/officeDocument/2006/relationships/image" Target="../media/image102.png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image" Target="../media/image97.png"/><Relationship Id="rId22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tags" Target="../tags/tag203.xml"/><Relationship Id="rId7" Type="http://schemas.openxmlformats.org/officeDocument/2006/relationships/image" Target="../media/image116.png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image" Target="../media/image115.png"/><Relationship Id="rId5" Type="http://schemas.openxmlformats.org/officeDocument/2006/relationships/image" Target="../media/image8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image" Target="../media/image119.png"/><Relationship Id="rId18" Type="http://schemas.openxmlformats.org/officeDocument/2006/relationships/image" Target="../media/image93.png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image" Target="../media/image69.png"/><Relationship Id="rId17" Type="http://schemas.openxmlformats.org/officeDocument/2006/relationships/image" Target="../media/image68.png"/><Relationship Id="rId2" Type="http://schemas.openxmlformats.org/officeDocument/2006/relationships/tags" Target="../tags/tag205.xml"/><Relationship Id="rId16" Type="http://schemas.openxmlformats.org/officeDocument/2006/relationships/image" Target="../media/image26.png"/><Relationship Id="rId20" Type="http://schemas.openxmlformats.org/officeDocument/2006/relationships/image" Target="../media/image122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8.xml"/><Relationship Id="rId15" Type="http://schemas.openxmlformats.org/officeDocument/2006/relationships/image" Target="../media/image82.png"/><Relationship Id="rId10" Type="http://schemas.openxmlformats.org/officeDocument/2006/relationships/tags" Target="../tags/tag213.xml"/><Relationship Id="rId19" Type="http://schemas.openxmlformats.org/officeDocument/2006/relationships/image" Target="../media/image121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image" Target="../media/image69.png"/><Relationship Id="rId3" Type="http://schemas.openxmlformats.org/officeDocument/2006/relationships/tags" Target="../tags/tag216.xml"/><Relationship Id="rId21" Type="http://schemas.openxmlformats.org/officeDocument/2006/relationships/tags" Target="../tags/tag234.xml"/><Relationship Id="rId34" Type="http://schemas.openxmlformats.org/officeDocument/2006/relationships/image" Target="../media/image91.png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image" Target="../media/image109.png"/><Relationship Id="rId33" Type="http://schemas.openxmlformats.org/officeDocument/2006/relationships/image" Target="../media/image122.png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0" Type="http://schemas.openxmlformats.org/officeDocument/2006/relationships/tags" Target="../tags/tag233.xml"/><Relationship Id="rId29" Type="http://schemas.openxmlformats.org/officeDocument/2006/relationships/image" Target="../media/image93.png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6.png"/><Relationship Id="rId37" Type="http://schemas.openxmlformats.org/officeDocument/2006/relationships/image" Target="../media/image92.png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tags" Target="../tags/tag236.xml"/><Relationship Id="rId28" Type="http://schemas.openxmlformats.org/officeDocument/2006/relationships/image" Target="../media/image68.png"/><Relationship Id="rId36" Type="http://schemas.openxmlformats.org/officeDocument/2006/relationships/image" Target="../media/image82.png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31" Type="http://schemas.openxmlformats.org/officeDocument/2006/relationships/image" Target="../media/image125.png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tags" Target="../tags/tag235.xml"/><Relationship Id="rId27" Type="http://schemas.openxmlformats.org/officeDocument/2006/relationships/image" Target="../media/image123.png"/><Relationship Id="rId30" Type="http://schemas.openxmlformats.org/officeDocument/2006/relationships/image" Target="../media/image124.png"/><Relationship Id="rId35" Type="http://schemas.openxmlformats.org/officeDocument/2006/relationships/image" Target="../media/image1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tags" Target="../tags/tag239.xml"/><Relationship Id="rId7" Type="http://schemas.openxmlformats.org/officeDocument/2006/relationships/image" Target="../media/image80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2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8.png"/><Relationship Id="rId4" Type="http://schemas.openxmlformats.org/officeDocument/2006/relationships/tags" Target="../tags/tag240.xml"/><Relationship Id="rId9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12" Type="http://schemas.openxmlformats.org/officeDocument/2006/relationships/image" Target="../media/image130.png"/><Relationship Id="rId17" Type="http://schemas.openxmlformats.org/officeDocument/2006/relationships/image" Target="../media/image131.png"/><Relationship Id="rId2" Type="http://schemas.openxmlformats.org/officeDocument/2006/relationships/tags" Target="../tags/tag242.xml"/><Relationship Id="rId16" Type="http://schemas.openxmlformats.org/officeDocument/2006/relationships/image" Target="../media/image50.png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24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1.pn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0.xml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1.xml"/><Relationship Id="rId6" Type="http://schemas.openxmlformats.org/officeDocument/2006/relationships/image" Target="../media/image137.png"/><Relationship Id="rId5" Type="http://schemas.openxmlformats.org/officeDocument/2006/relationships/image" Target="../media/image136.jpeg"/><Relationship Id="rId4" Type="http://schemas.openxmlformats.org/officeDocument/2006/relationships/image" Target="../media/image1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2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26" Type="http://schemas.openxmlformats.org/officeDocument/2006/relationships/image" Target="../media/image145.png"/><Relationship Id="rId39" Type="http://schemas.openxmlformats.org/officeDocument/2006/relationships/image" Target="../media/image157.png"/><Relationship Id="rId3" Type="http://schemas.openxmlformats.org/officeDocument/2006/relationships/tags" Target="../tags/tag25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53.png"/><Relationship Id="rId42" Type="http://schemas.openxmlformats.org/officeDocument/2006/relationships/image" Target="../media/image160.png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image" Target="../media/image144.png"/><Relationship Id="rId33" Type="http://schemas.openxmlformats.org/officeDocument/2006/relationships/image" Target="../media/image152.png"/><Relationship Id="rId38" Type="http://schemas.openxmlformats.org/officeDocument/2006/relationships/image" Target="../media/image138.png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tags" Target="../tags/tag272.xml"/><Relationship Id="rId29" Type="http://schemas.openxmlformats.org/officeDocument/2006/relationships/image" Target="../media/image148.png"/><Relationship Id="rId41" Type="http://schemas.openxmlformats.org/officeDocument/2006/relationships/image" Target="../media/image159.png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image" Target="../media/image143.png"/><Relationship Id="rId32" Type="http://schemas.openxmlformats.org/officeDocument/2006/relationships/image" Target="../media/image151.png"/><Relationship Id="rId37" Type="http://schemas.openxmlformats.org/officeDocument/2006/relationships/image" Target="../media/image156.png"/><Relationship Id="rId40" Type="http://schemas.openxmlformats.org/officeDocument/2006/relationships/image" Target="../media/image158.png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36" Type="http://schemas.openxmlformats.org/officeDocument/2006/relationships/image" Target="../media/image155.png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31" Type="http://schemas.openxmlformats.org/officeDocument/2006/relationships/image" Target="../media/image150.png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Relationship Id="rId35" Type="http://schemas.openxmlformats.org/officeDocument/2006/relationships/image" Target="../media/image1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3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8.png"/><Relationship Id="rId18" Type="http://schemas.openxmlformats.org/officeDocument/2006/relationships/image" Target="../media/image168.png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12" Type="http://schemas.openxmlformats.org/officeDocument/2006/relationships/image" Target="../media/image82.png"/><Relationship Id="rId17" Type="http://schemas.openxmlformats.org/officeDocument/2006/relationships/image" Target="../media/image167.png"/><Relationship Id="rId2" Type="http://schemas.openxmlformats.org/officeDocument/2006/relationships/tags" Target="../tags/tag275.xml"/><Relationship Id="rId16" Type="http://schemas.openxmlformats.org/officeDocument/2006/relationships/image" Target="../media/image101.png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image" Target="../media/image166.png"/><Relationship Id="rId5" Type="http://schemas.openxmlformats.org/officeDocument/2006/relationships/tags" Target="../tags/tag278.xml"/><Relationship Id="rId15" Type="http://schemas.openxmlformats.org/officeDocument/2006/relationships/image" Target="../media/image100.png"/><Relationship Id="rId10" Type="http://schemas.openxmlformats.org/officeDocument/2006/relationships/image" Target="../media/image137.png"/><Relationship Id="rId4" Type="http://schemas.openxmlformats.org/officeDocument/2006/relationships/tags" Target="../tags/tag277.xml"/><Relationship Id="rId9" Type="http://schemas.openxmlformats.org/officeDocument/2006/relationships/image" Target="../media/image165.png"/><Relationship Id="rId1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7.tiff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9.png"/><Relationship Id="rId18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tags" Target="../tags/tag9.xml"/><Relationship Id="rId16" Type="http://schemas.openxmlformats.org/officeDocument/2006/relationships/image" Target="../media/image15.png"/><Relationship Id="rId20" Type="http://schemas.openxmlformats.org/officeDocument/2006/relationships/image" Target="../media/image14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7.tiff"/><Relationship Id="rId5" Type="http://schemas.openxmlformats.org/officeDocument/2006/relationships/tags" Target="../tags/tag12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8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.png"/><Relationship Id="rId3" Type="http://schemas.openxmlformats.org/officeDocument/2006/relationships/tags" Target="../tags/tag20.xml"/><Relationship Id="rId21" Type="http://schemas.openxmlformats.org/officeDocument/2006/relationships/image" Target="../media/image26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tags" Target="../tags/tag19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29.png"/><Relationship Id="rId5" Type="http://schemas.openxmlformats.org/officeDocument/2006/relationships/tags" Target="../tags/tag22.xml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tags" Target="../tags/tag27.xml"/><Relationship Id="rId19" Type="http://schemas.openxmlformats.org/officeDocument/2006/relationships/image" Target="../media/image24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8.png"/><Relationship Id="rId2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tags" Target="../tags/tag32.xml"/><Relationship Id="rId21" Type="http://schemas.openxmlformats.org/officeDocument/2006/relationships/image" Target="../media/image38.png"/><Relationship Id="rId7" Type="http://schemas.openxmlformats.org/officeDocument/2006/relationships/tags" Target="../tags/tag36.xml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tags" Target="../tags/tag31.xml"/><Relationship Id="rId16" Type="http://schemas.openxmlformats.org/officeDocument/2006/relationships/image" Target="../media/image7.tiff"/><Relationship Id="rId20" Type="http://schemas.openxmlformats.org/officeDocument/2006/relationships/image" Target="../media/image37.tiff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15" Type="http://schemas.openxmlformats.org/officeDocument/2006/relationships/image" Target="../media/image33.png"/><Relationship Id="rId10" Type="http://schemas.openxmlformats.org/officeDocument/2006/relationships/tags" Target="../tags/tag39.xml"/><Relationship Id="rId19" Type="http://schemas.openxmlformats.org/officeDocument/2006/relationships/image" Target="../media/image36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8.png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NLTK100407b_fot04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0"/>
            <a:ext cx="9797144" cy="6858000"/>
          </a:xfrm>
          <a:prstGeom prst="rect">
            <a:avLst/>
          </a:prstGeom>
        </p:spPr>
      </p:pic>
      <p:sp>
        <p:nvSpPr>
          <p:cNvPr id="37" name="Prostokąt 36"/>
          <p:cNvSpPr/>
          <p:nvPr/>
        </p:nvSpPr>
        <p:spPr>
          <a:xfrm>
            <a:off x="0" y="476672"/>
            <a:ext cx="9144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dirty="0" err="1" smtClean="0">
                <a:solidFill>
                  <a:schemeClr val="bg1"/>
                </a:solidFill>
              </a:rPr>
              <a:t>Using</a:t>
            </a:r>
            <a:r>
              <a:rPr lang="pl-PL" sz="6000" dirty="0" smtClean="0">
                <a:solidFill>
                  <a:schemeClr val="bg1"/>
                </a:solidFill>
              </a:rPr>
              <a:t> </a:t>
            </a:r>
            <a:r>
              <a:rPr lang="pl-PL" sz="6000" dirty="0" err="1" smtClean="0">
                <a:solidFill>
                  <a:schemeClr val="bg1"/>
                </a:solidFill>
              </a:rPr>
              <a:t>entanglement</a:t>
            </a:r>
            <a:r>
              <a:rPr lang="pl-PL" sz="6000" dirty="0" smtClean="0">
                <a:solidFill>
                  <a:schemeClr val="bg1"/>
                </a:solidFill>
              </a:rPr>
              <a:t> </a:t>
            </a:r>
            <a:r>
              <a:rPr lang="pl-PL" sz="6000" dirty="0" err="1" smtClean="0">
                <a:solidFill>
                  <a:schemeClr val="bg1"/>
                </a:solidFill>
              </a:rPr>
              <a:t>against</a:t>
            </a:r>
            <a:r>
              <a:rPr lang="pl-PL" sz="6000" dirty="0" smtClean="0">
                <a:solidFill>
                  <a:schemeClr val="bg1"/>
                </a:solidFill>
              </a:rPr>
              <a:t> </a:t>
            </a:r>
            <a:r>
              <a:rPr lang="pl-PL" sz="6000" dirty="0" err="1" smtClean="0">
                <a:solidFill>
                  <a:schemeClr val="bg1"/>
                </a:solidFill>
              </a:rPr>
              <a:t>noise</a:t>
            </a:r>
            <a:r>
              <a:rPr lang="pl-PL" sz="6000" dirty="0" smtClean="0">
                <a:solidFill>
                  <a:schemeClr val="bg1"/>
                </a:solidFill>
              </a:rPr>
              <a:t> </a:t>
            </a:r>
            <a:r>
              <a:rPr lang="pl-PL" sz="6000" dirty="0" err="1" smtClean="0">
                <a:solidFill>
                  <a:schemeClr val="bg1"/>
                </a:solidFill>
              </a:rPr>
              <a:t>in</a:t>
            </a:r>
            <a:r>
              <a:rPr lang="pl-PL" sz="6000" dirty="0" smtClean="0">
                <a:solidFill>
                  <a:schemeClr val="bg1"/>
                </a:solidFill>
              </a:rPr>
              <a:t> quantum </a:t>
            </a:r>
            <a:r>
              <a:rPr lang="pl-PL" sz="6000" dirty="0" err="1" smtClean="0">
                <a:solidFill>
                  <a:schemeClr val="bg1"/>
                </a:solidFill>
              </a:rPr>
              <a:t>metrology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3933056"/>
            <a:ext cx="8712968" cy="425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2200" u="sng" dirty="0" smtClean="0">
                <a:solidFill>
                  <a:schemeClr val="bg1"/>
                </a:solidFill>
              </a:rPr>
              <a:t>R. Demkowicz-Dobrzański</a:t>
            </a:r>
            <a:r>
              <a:rPr lang="pl-PL" sz="2200" u="sng" baseline="30000" dirty="0" smtClean="0">
                <a:solidFill>
                  <a:schemeClr val="bg1"/>
                </a:solidFill>
              </a:rPr>
              <a:t>1</a:t>
            </a:r>
            <a:r>
              <a:rPr lang="pl-PL" sz="2200" dirty="0" smtClean="0">
                <a:solidFill>
                  <a:schemeClr val="bg1"/>
                </a:solidFill>
              </a:rPr>
              <a:t>, J. Kołodyński</a:t>
            </a:r>
            <a:r>
              <a:rPr lang="pl-PL" sz="2200" baseline="30000" dirty="0" smtClean="0">
                <a:solidFill>
                  <a:schemeClr val="bg1"/>
                </a:solidFill>
              </a:rPr>
              <a:t>1</a:t>
            </a:r>
            <a:r>
              <a:rPr lang="pl-PL" sz="2200" dirty="0" smtClean="0">
                <a:solidFill>
                  <a:schemeClr val="bg1"/>
                </a:solidFill>
              </a:rPr>
              <a:t>, M. Jarzyna</a:t>
            </a:r>
            <a:r>
              <a:rPr lang="pl-PL" sz="2200" baseline="30000" dirty="0" smtClean="0">
                <a:solidFill>
                  <a:schemeClr val="bg1"/>
                </a:solidFill>
              </a:rPr>
              <a:t>1</a:t>
            </a:r>
            <a:r>
              <a:rPr lang="pl-PL" sz="2200" dirty="0" smtClean="0">
                <a:solidFill>
                  <a:schemeClr val="bg1"/>
                </a:solidFill>
              </a:rPr>
              <a:t>, K. Banaszek</a:t>
            </a:r>
            <a:r>
              <a:rPr lang="pl-PL" sz="2200" baseline="30000" dirty="0" smtClean="0">
                <a:solidFill>
                  <a:schemeClr val="bg1"/>
                </a:solidFill>
              </a:rPr>
              <a:t>1</a:t>
            </a:r>
            <a:endParaRPr lang="pl-PL" sz="2200" dirty="0" smtClean="0">
              <a:solidFill>
                <a:schemeClr val="bg1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/>
                </a:solidFill>
              </a:rPr>
              <a:t>M. Markiewicz</a:t>
            </a:r>
            <a:r>
              <a:rPr lang="pl-PL" sz="2200" baseline="30000" dirty="0" smtClean="0">
                <a:solidFill>
                  <a:schemeClr val="bg1"/>
                </a:solidFill>
              </a:rPr>
              <a:t>1</a:t>
            </a:r>
            <a:r>
              <a:rPr lang="pl-PL" sz="2200" dirty="0" smtClean="0">
                <a:solidFill>
                  <a:schemeClr val="bg1"/>
                </a:solidFill>
              </a:rPr>
              <a:t>, K. Chabuda</a:t>
            </a:r>
            <a:r>
              <a:rPr lang="pl-PL" sz="2200" baseline="30000" dirty="0" smtClean="0">
                <a:solidFill>
                  <a:schemeClr val="bg1"/>
                </a:solidFill>
              </a:rPr>
              <a:t>1</a:t>
            </a:r>
            <a:r>
              <a:rPr lang="pl-PL" sz="2200" dirty="0" smtClean="0">
                <a:solidFill>
                  <a:schemeClr val="bg1"/>
                </a:solidFill>
              </a:rPr>
              <a:t>, M. Guta</a:t>
            </a:r>
            <a:r>
              <a:rPr lang="pl-PL" sz="2200" baseline="30000" dirty="0" smtClean="0">
                <a:solidFill>
                  <a:schemeClr val="bg1"/>
                </a:solidFill>
              </a:rPr>
              <a:t>2</a:t>
            </a:r>
            <a:r>
              <a:rPr lang="pl-PL" sz="2200" dirty="0" smtClean="0">
                <a:solidFill>
                  <a:schemeClr val="bg1"/>
                </a:solidFill>
              </a:rPr>
              <a:t> , K. Macieszczak</a:t>
            </a:r>
            <a:r>
              <a:rPr lang="pl-PL" sz="2200" baseline="30000" dirty="0" smtClean="0">
                <a:solidFill>
                  <a:schemeClr val="bg1"/>
                </a:solidFill>
              </a:rPr>
              <a:t>1,2</a:t>
            </a:r>
            <a:r>
              <a:rPr lang="pl-PL" sz="2200" dirty="0" smtClean="0">
                <a:solidFill>
                  <a:schemeClr val="bg1"/>
                </a:solidFill>
              </a:rPr>
              <a:t>, R. Schnabel</a:t>
            </a:r>
            <a:r>
              <a:rPr lang="pl-PL" sz="2200" baseline="30000" dirty="0" smtClean="0">
                <a:solidFill>
                  <a:schemeClr val="bg1"/>
                </a:solidFill>
              </a:rPr>
              <a:t>3,</a:t>
            </a:r>
            <a:r>
              <a:rPr lang="pl-PL" sz="2200" dirty="0" smtClean="0">
                <a:solidFill>
                  <a:schemeClr val="bg1"/>
                </a:solidFill>
              </a:rPr>
              <a:t>, </a:t>
            </a:r>
            <a:br>
              <a:rPr lang="pl-PL" sz="2200" dirty="0" smtClean="0">
                <a:solidFill>
                  <a:schemeClr val="bg1"/>
                </a:solidFill>
              </a:rPr>
            </a:br>
            <a:r>
              <a:rPr lang="pl-PL" sz="2200" dirty="0" smtClean="0">
                <a:solidFill>
                  <a:schemeClr val="bg1"/>
                </a:solidFill>
              </a:rPr>
              <a:t>M Fraas</a:t>
            </a:r>
            <a:r>
              <a:rPr lang="pl-PL" sz="2200" baseline="30000" dirty="0" smtClean="0">
                <a:solidFill>
                  <a:schemeClr val="bg1"/>
                </a:solidFill>
              </a:rPr>
              <a:t>4</a:t>
            </a:r>
            <a:r>
              <a:rPr lang="pl-PL" sz="2200" dirty="0" smtClean="0">
                <a:solidFill>
                  <a:schemeClr val="bg1"/>
                </a:solidFill>
              </a:rPr>
              <a:t> , L. </a:t>
            </a:r>
            <a:r>
              <a:rPr lang="pl-PL" sz="2200" dirty="0" err="1" smtClean="0">
                <a:solidFill>
                  <a:schemeClr val="bg1"/>
                </a:solidFill>
              </a:rPr>
              <a:t>Maccone</a:t>
            </a:r>
            <a:r>
              <a:rPr lang="pl-PL" sz="2200" dirty="0" smtClean="0">
                <a:solidFill>
                  <a:schemeClr val="bg1"/>
                </a:solidFill>
              </a:rPr>
              <a:t> </a:t>
            </a:r>
            <a:r>
              <a:rPr lang="pl-PL" sz="2200" baseline="30000" dirty="0" smtClean="0">
                <a:solidFill>
                  <a:schemeClr val="bg1"/>
                </a:solidFill>
              </a:rPr>
              <a:t>5</a:t>
            </a:r>
            <a:endParaRPr lang="pl-PL" sz="2200" dirty="0" smtClean="0">
              <a:solidFill>
                <a:schemeClr val="bg1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pl-PL" sz="1900" i="1" baseline="30000" dirty="0" smtClean="0">
                <a:solidFill>
                  <a:schemeClr val="bg1"/>
                </a:solidFill>
              </a:rPr>
              <a:t>1</a:t>
            </a:r>
            <a:r>
              <a:rPr lang="pl-PL" sz="1900" i="1" dirty="0" smtClean="0">
                <a:solidFill>
                  <a:schemeClr val="bg1"/>
                </a:solidFill>
              </a:rPr>
              <a:t>Faculty of </a:t>
            </a:r>
            <a:r>
              <a:rPr lang="pl-PL" sz="1900" i="1" dirty="0" err="1" smtClean="0">
                <a:solidFill>
                  <a:schemeClr val="bg1"/>
                </a:solidFill>
              </a:rPr>
              <a:t>Physics</a:t>
            </a:r>
            <a:r>
              <a:rPr lang="pl-PL" sz="1900" i="1" dirty="0" smtClean="0">
                <a:solidFill>
                  <a:schemeClr val="bg1"/>
                </a:solidFill>
              </a:rPr>
              <a:t>, </a:t>
            </a:r>
            <a:r>
              <a:rPr lang="pl-PL" sz="1900" i="1" dirty="0" err="1" smtClean="0">
                <a:solidFill>
                  <a:schemeClr val="bg1"/>
                </a:solidFill>
              </a:rPr>
              <a:t>University</a:t>
            </a:r>
            <a:r>
              <a:rPr lang="pl-PL" sz="1900" i="1" dirty="0" smtClean="0">
                <a:solidFill>
                  <a:schemeClr val="bg1"/>
                </a:solidFill>
              </a:rPr>
              <a:t> of Warsaw, Poland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pl-PL" sz="1900" i="1" baseline="30000" dirty="0" smtClean="0">
                <a:solidFill>
                  <a:schemeClr val="bg1"/>
                </a:solidFill>
              </a:rPr>
              <a:t>2</a:t>
            </a:r>
            <a:r>
              <a:rPr lang="en-US" sz="1900" i="1" dirty="0" smtClean="0">
                <a:solidFill>
                  <a:schemeClr val="bg1"/>
                </a:solidFill>
              </a:rPr>
              <a:t> School of Mathematical Sciences</a:t>
            </a:r>
            <a:r>
              <a:rPr lang="pl-PL" sz="1900" i="1" dirty="0" smtClean="0">
                <a:solidFill>
                  <a:schemeClr val="bg1"/>
                </a:solidFill>
              </a:rPr>
              <a:t>, </a:t>
            </a:r>
            <a:r>
              <a:rPr lang="en-US" sz="1900" i="1" dirty="0" smtClean="0">
                <a:solidFill>
                  <a:schemeClr val="bg1"/>
                </a:solidFill>
              </a:rPr>
              <a:t>University of Nottingham</a:t>
            </a:r>
            <a:r>
              <a:rPr lang="pl-PL" sz="1900" i="1" dirty="0" smtClean="0">
                <a:solidFill>
                  <a:schemeClr val="bg1"/>
                </a:solidFill>
              </a:rPr>
              <a:t>, United </a:t>
            </a:r>
            <a:r>
              <a:rPr lang="pl-PL" sz="1900" i="1" dirty="0" err="1" smtClean="0">
                <a:solidFill>
                  <a:schemeClr val="bg1"/>
                </a:solidFill>
              </a:rPr>
              <a:t>Kingdom</a:t>
            </a:r>
            <a:endParaRPr lang="pl-PL" sz="1900" i="1" dirty="0" smtClean="0">
              <a:solidFill>
                <a:schemeClr val="bg1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pl-PL" sz="1900" baseline="30000" dirty="0" smtClean="0">
                <a:solidFill>
                  <a:schemeClr val="bg1"/>
                </a:solidFill>
              </a:rPr>
              <a:t>3</a:t>
            </a:r>
            <a:r>
              <a:rPr lang="pl-PL" sz="1900" i="1" dirty="0" smtClean="0">
                <a:solidFill>
                  <a:schemeClr val="bg1"/>
                </a:solidFill>
              </a:rPr>
              <a:t>Max-Planck-Institut fur </a:t>
            </a:r>
            <a:r>
              <a:rPr lang="pl-PL" sz="1900" i="1" dirty="0" err="1" smtClean="0">
                <a:solidFill>
                  <a:schemeClr val="bg1"/>
                </a:solidFill>
              </a:rPr>
              <a:t>Gravitationsphysik</a:t>
            </a:r>
            <a:r>
              <a:rPr lang="pl-PL" sz="1900" i="1" dirty="0" smtClean="0">
                <a:solidFill>
                  <a:schemeClr val="bg1"/>
                </a:solidFill>
              </a:rPr>
              <a:t>, </a:t>
            </a:r>
            <a:r>
              <a:rPr lang="pl-PL" sz="1900" i="1" dirty="0" err="1" smtClean="0">
                <a:solidFill>
                  <a:schemeClr val="bg1"/>
                </a:solidFill>
              </a:rPr>
              <a:t>Hannover</a:t>
            </a:r>
            <a:r>
              <a:rPr lang="pl-PL" sz="1900" i="1" dirty="0" smtClean="0">
                <a:solidFill>
                  <a:schemeClr val="bg1"/>
                </a:solidFill>
              </a:rPr>
              <a:t>, Germany</a:t>
            </a:r>
          </a:p>
          <a:p>
            <a:pPr algn="ctr">
              <a:spcBef>
                <a:spcPct val="20000"/>
              </a:spcBef>
              <a:defRPr/>
            </a:pPr>
            <a:r>
              <a:rPr lang="pl-PL" sz="1900" i="1" baseline="30000" dirty="0" smtClean="0">
                <a:solidFill>
                  <a:schemeClr val="bg1"/>
                </a:solidFill>
              </a:rPr>
              <a:t>4</a:t>
            </a:r>
            <a:r>
              <a:rPr lang="en-US" sz="1900" i="1" dirty="0" smtClean="0">
                <a:solidFill>
                  <a:schemeClr val="bg1"/>
                </a:solidFill>
              </a:rPr>
              <a:t> </a:t>
            </a:r>
            <a:r>
              <a:rPr lang="de-DE" sz="1900" i="1" dirty="0" smtClean="0">
                <a:solidFill>
                  <a:schemeClr val="bg1"/>
                </a:solidFill>
              </a:rPr>
              <a:t>Theoretische Physik, ETH </a:t>
            </a:r>
            <a:r>
              <a:rPr lang="de-DE" sz="1900" i="1" dirty="0" err="1" smtClean="0">
                <a:solidFill>
                  <a:schemeClr val="bg1"/>
                </a:solidFill>
              </a:rPr>
              <a:t>Zurich</a:t>
            </a:r>
            <a:r>
              <a:rPr lang="de-DE" sz="1900" i="1" dirty="0" smtClean="0">
                <a:solidFill>
                  <a:schemeClr val="bg1"/>
                </a:solidFill>
              </a:rPr>
              <a:t>, 8093 </a:t>
            </a:r>
            <a:r>
              <a:rPr lang="de-DE" sz="1900" i="1" dirty="0" err="1" smtClean="0">
                <a:solidFill>
                  <a:schemeClr val="bg1"/>
                </a:solidFill>
              </a:rPr>
              <a:t>Zurich</a:t>
            </a:r>
            <a:r>
              <a:rPr lang="de-DE" sz="1900" i="1" dirty="0" smtClean="0">
                <a:solidFill>
                  <a:schemeClr val="bg1"/>
                </a:solidFill>
              </a:rPr>
              <a:t>, </a:t>
            </a:r>
            <a:r>
              <a:rPr lang="de-DE" sz="1900" i="1" dirty="0" err="1" smtClean="0">
                <a:solidFill>
                  <a:schemeClr val="bg1"/>
                </a:solidFill>
              </a:rPr>
              <a:t>Switzerland</a:t>
            </a:r>
            <a:endParaRPr lang="pl-PL" sz="1900" i="1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pl-PL" sz="1900" i="1" baseline="30000" dirty="0" smtClean="0">
                <a:solidFill>
                  <a:schemeClr val="bg1"/>
                </a:solidFill>
              </a:rPr>
              <a:t>5</a:t>
            </a:r>
            <a:r>
              <a:rPr lang="it-IT" sz="1900" i="1" dirty="0" smtClean="0">
                <a:solidFill>
                  <a:schemeClr val="bg1"/>
                </a:solidFill>
              </a:rPr>
              <a:t> Universit`a di Pavia, Italy.</a:t>
            </a:r>
          </a:p>
          <a:p>
            <a:pPr algn="ctr">
              <a:spcBef>
                <a:spcPct val="20000"/>
              </a:spcBef>
              <a:defRPr/>
            </a:pPr>
            <a:endParaRPr lang="pl-PL" sz="1900" i="1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pl-PL" sz="1900" i="1" dirty="0" smtClean="0">
              <a:solidFill>
                <a:schemeClr val="bg1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pl-PL" sz="1900" i="1" dirty="0" smtClean="0">
                <a:solidFill>
                  <a:schemeClr val="bg1"/>
                </a:solidFill>
              </a:rPr>
              <a:t/>
            </a:r>
            <a:br>
              <a:rPr lang="pl-PL" sz="1900" i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 flipV="1">
            <a:off x="2248516" y="3294044"/>
            <a:ext cx="3140765" cy="1325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Schemat blokowy: opóźnienie 49"/>
          <p:cNvSpPr/>
          <p:nvPr/>
        </p:nvSpPr>
        <p:spPr>
          <a:xfrm>
            <a:off x="5364088" y="1556792"/>
            <a:ext cx="1175954" cy="18722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Łącznik prosty 3"/>
          <p:cNvCxnSpPr/>
          <p:nvPr/>
        </p:nvCxnSpPr>
        <p:spPr>
          <a:xfrm flipV="1">
            <a:off x="2248516" y="1844824"/>
            <a:ext cx="3091746" cy="179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3612070" y="16288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7919" y="18066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251520" y="112474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000000"/>
                </a:solidFill>
                <a:latin typeface="Times New Roman"/>
              </a:rPr>
              <a:t>NOON </a:t>
            </a:r>
            <a:r>
              <a:rPr lang="pl-PL" sz="2000" dirty="0" err="1" smtClean="0">
                <a:solidFill>
                  <a:srgbClr val="000000"/>
                </a:solidFill>
                <a:latin typeface="Times New Roman"/>
              </a:rPr>
              <a:t>states</a:t>
            </a:r>
            <a:endParaRPr lang="pl-PL" sz="20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" name="Obraz 3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99592" y="3573016"/>
            <a:ext cx="2394729" cy="40809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18" name="Łącznik prosty 17"/>
          <p:cNvCxnSpPr/>
          <p:nvPr/>
        </p:nvCxnSpPr>
        <p:spPr>
          <a:xfrm rot="5400000">
            <a:off x="2195736" y="2708920"/>
            <a:ext cx="21602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Obraz 3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844356" y="3576644"/>
            <a:ext cx="3103671" cy="40140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20" name="Łącznik prosty 19"/>
          <p:cNvCxnSpPr/>
          <p:nvPr/>
        </p:nvCxnSpPr>
        <p:spPr>
          <a:xfrm rot="5400000">
            <a:off x="3563888" y="2852936"/>
            <a:ext cx="25922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5652120" y="1772816"/>
            <a:ext cx="492443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err="1" smtClean="0"/>
              <a:t>Measuremnt</a:t>
            </a:r>
            <a:endParaRPr lang="en-US" sz="2000" dirty="0"/>
          </a:p>
        </p:txBody>
      </p:sp>
      <p:sp>
        <p:nvSpPr>
          <p:cNvPr id="22" name="Prostokąt 21"/>
          <p:cNvSpPr/>
          <p:nvPr/>
        </p:nvSpPr>
        <p:spPr>
          <a:xfrm>
            <a:off x="1307814" y="1628800"/>
            <a:ext cx="936103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379822" y="1700808"/>
            <a:ext cx="800219" cy="1767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smtClean="0"/>
              <a:t>State</a:t>
            </a:r>
          </a:p>
          <a:p>
            <a:pPr algn="ctr"/>
            <a:r>
              <a:rPr lang="pl-PL" sz="2000" dirty="0" err="1" smtClean="0"/>
              <a:t>preparation</a:t>
            </a:r>
            <a:endParaRPr lang="en-US" sz="2000" dirty="0"/>
          </a:p>
        </p:txBody>
      </p:sp>
      <p:grpSp>
        <p:nvGrpSpPr>
          <p:cNvPr id="45" name="Grupa 44"/>
          <p:cNvGrpSpPr/>
          <p:nvPr/>
        </p:nvGrpSpPr>
        <p:grpSpPr bwMode="auto">
          <a:xfrm>
            <a:off x="408789" y="4242275"/>
            <a:ext cx="3600400" cy="2510068"/>
            <a:chOff x="4540289" y="4221088"/>
            <a:chExt cx="3600400" cy="2510068"/>
          </a:xfrm>
        </p:grpSpPr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7657" t="-21771" r="-7657" b="-21771"/>
            <a:stretch>
              <a:fillRect/>
            </a:stretch>
          </p:blipFill>
          <p:spPr bwMode="auto">
            <a:xfrm>
              <a:off x="5504565" y="5638078"/>
              <a:ext cx="1568552" cy="68670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26" name="Obraz 25" descr="mzcountsn.tif"/>
            <p:cNvPicPr>
              <a:picLocks noChangeAspect="1"/>
            </p:cNvPicPr>
            <p:nvPr/>
          </p:nvPicPr>
          <p:blipFill>
            <a:blip r:embed="rId12" cstate="print"/>
            <a:srcRect l="5669" r="11339"/>
            <a:stretch>
              <a:fillRect/>
            </a:stretch>
          </p:blipFill>
          <p:spPr bwMode="auto">
            <a:xfrm>
              <a:off x="5220072" y="4221088"/>
              <a:ext cx="1960437" cy="1374013"/>
            </a:xfrm>
            <a:prstGeom prst="rect">
              <a:avLst/>
            </a:prstGeom>
          </p:spPr>
        </p:pic>
        <p:sp>
          <p:nvSpPr>
            <p:cNvPr id="27" name="pole tekstowe 26"/>
            <p:cNvSpPr txBox="1"/>
            <p:nvPr/>
          </p:nvSpPr>
          <p:spPr bwMode="auto">
            <a:xfrm>
              <a:off x="4540289" y="6331046"/>
              <a:ext cx="36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smtClean="0">
                  <a:solidFill>
                    <a:srgbClr val="000000"/>
                  </a:solidFill>
                  <a:latin typeface="Times New Roman"/>
                </a:rPr>
                <a:t>Heisenberg limit</a:t>
              </a:r>
            </a:p>
          </p:txBody>
        </p:sp>
      </p:grpSp>
      <p:grpSp>
        <p:nvGrpSpPr>
          <p:cNvPr id="41" name="Grupa 40"/>
          <p:cNvGrpSpPr/>
          <p:nvPr/>
        </p:nvGrpSpPr>
        <p:grpSpPr bwMode="auto">
          <a:xfrm>
            <a:off x="4776462" y="4165735"/>
            <a:ext cx="3600400" cy="2607476"/>
            <a:chOff x="321703" y="4152708"/>
            <a:chExt cx="3600400" cy="2607476"/>
          </a:xfrm>
        </p:grpSpPr>
        <p:grpSp>
          <p:nvGrpSpPr>
            <p:cNvPr id="8" name="Grupa 41"/>
            <p:cNvGrpSpPr/>
            <p:nvPr/>
          </p:nvGrpSpPr>
          <p:grpSpPr bwMode="auto">
            <a:xfrm>
              <a:off x="1081020" y="4152708"/>
              <a:ext cx="2322729" cy="1318998"/>
              <a:chOff x="1089585" y="4365104"/>
              <a:chExt cx="2322729" cy="1318998"/>
            </a:xfrm>
          </p:grpSpPr>
          <p:pic>
            <p:nvPicPr>
              <p:cNvPr id="32" name="Obraz 31" descr="mzcounts.tif"/>
              <p:cNvPicPr>
                <a:picLocks noChangeAspect="1"/>
              </p:cNvPicPr>
              <p:nvPr/>
            </p:nvPicPr>
            <p:blipFill>
              <a:blip r:embed="rId13" cstate="print"/>
              <a:srcRect l="7087" r="11339"/>
              <a:stretch>
                <a:fillRect/>
              </a:stretch>
            </p:blipFill>
            <p:spPr bwMode="auto">
              <a:xfrm>
                <a:off x="1266890" y="4561167"/>
                <a:ext cx="1491869" cy="1063833"/>
              </a:xfrm>
              <a:prstGeom prst="rect">
                <a:avLst/>
              </a:prstGeom>
            </p:spPr>
          </p:pic>
          <p:sp>
            <p:nvSpPr>
              <p:cNvPr id="33" name="Łuk 32"/>
              <p:cNvSpPr/>
              <p:nvPr/>
            </p:nvSpPr>
            <p:spPr bwMode="auto">
              <a:xfrm>
                <a:off x="1089585" y="4383862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Łuk 33"/>
              <p:cNvSpPr/>
              <p:nvPr/>
            </p:nvSpPr>
            <p:spPr bwMode="auto">
              <a:xfrm flipH="1">
                <a:off x="2685334" y="4383862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Obraz 38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4" cstate="print"/>
              <a:stretch>
                <a:fillRect/>
              </a:stretch>
            </p:blipFill>
            <p:spPr bwMode="auto">
              <a:xfrm>
                <a:off x="2970534" y="4365104"/>
                <a:ext cx="441780" cy="23415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36" name="Obraz 3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6589" t="-18898" r="-6589" b="-18898"/>
            <a:stretch>
              <a:fillRect/>
            </a:stretch>
          </p:blipFill>
          <p:spPr bwMode="auto">
            <a:xfrm>
              <a:off x="1187624" y="5589240"/>
              <a:ext cx="1754733" cy="74490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31" name="pole tekstowe 30"/>
            <p:cNvSpPr txBox="1"/>
            <p:nvPr/>
          </p:nvSpPr>
          <p:spPr bwMode="auto">
            <a:xfrm>
              <a:off x="321703" y="6360074"/>
              <a:ext cx="36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smtClean="0">
                  <a:solidFill>
                    <a:srgbClr val="000000"/>
                  </a:solidFill>
                  <a:latin typeface="Times New Roman"/>
                </a:rPr>
                <a:t>Standard Quantum Limit</a:t>
              </a:r>
            </a:p>
          </p:txBody>
        </p:sp>
      </p:grpSp>
      <p:cxnSp>
        <p:nvCxnSpPr>
          <p:cNvPr id="54" name="Łącznik prosty ze strzałką 53"/>
          <p:cNvCxnSpPr/>
          <p:nvPr/>
        </p:nvCxnSpPr>
        <p:spPr>
          <a:xfrm>
            <a:off x="6588224" y="242088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a 54"/>
          <p:cNvSpPr/>
          <p:nvPr/>
        </p:nvSpPr>
        <p:spPr>
          <a:xfrm>
            <a:off x="7236296" y="1772816"/>
            <a:ext cx="129614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7596336" y="1628800"/>
            <a:ext cx="492443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000" dirty="0" err="1" smtClean="0"/>
              <a:t>Estimator</a:t>
            </a:r>
            <a:endParaRPr lang="en-US" sz="2000" dirty="0"/>
          </a:p>
        </p:txBody>
      </p:sp>
      <p:sp>
        <p:nvSpPr>
          <p:cNvPr id="35" name="Tytuł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Entanglement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enhanced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precision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err="1" smtClean="0"/>
              <a:t>What</a:t>
            </a:r>
            <a:r>
              <a:rPr lang="pl-PL" b="1" dirty="0" smtClean="0"/>
              <a:t> </a:t>
            </a:r>
            <a:r>
              <a:rPr lang="pl-PL" b="1" dirty="0" err="1" smtClean="0"/>
              <a:t>about</a:t>
            </a:r>
            <a:r>
              <a:rPr lang="pl-PL" b="1" dirty="0" smtClean="0"/>
              <a:t> </a:t>
            </a:r>
            <a:r>
              <a:rPr lang="pl-PL" b="1" dirty="0" err="1" smtClean="0"/>
              <a:t>squeezing</a:t>
            </a:r>
            <a:r>
              <a:rPr lang="pl-PL" b="1" dirty="0" smtClean="0"/>
              <a:t>?</a:t>
            </a:r>
            <a:endParaRPr lang="en-US" b="1" dirty="0"/>
          </a:p>
        </p:txBody>
      </p:sp>
      <p:cxnSp>
        <p:nvCxnSpPr>
          <p:cNvPr id="47" name="Łącznik prosty ze strzałką 46"/>
          <p:cNvCxnSpPr/>
          <p:nvPr/>
        </p:nvCxnSpPr>
        <p:spPr>
          <a:xfrm>
            <a:off x="-900608" y="367800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a 60"/>
          <p:cNvGrpSpPr/>
          <p:nvPr/>
        </p:nvGrpSpPr>
        <p:grpSpPr>
          <a:xfrm>
            <a:off x="3131840" y="4221088"/>
            <a:ext cx="4752528" cy="1547188"/>
            <a:chOff x="3131840" y="4221088"/>
            <a:chExt cx="4752528" cy="1547188"/>
          </a:xfrm>
        </p:grpSpPr>
        <p:sp>
          <p:nvSpPr>
            <p:cNvPr id="31" name="pole tekstowe 30"/>
            <p:cNvSpPr txBox="1"/>
            <p:nvPr/>
          </p:nvSpPr>
          <p:spPr>
            <a:xfrm>
              <a:off x="3131840" y="4221088"/>
              <a:ext cx="4752528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 err="1" smtClean="0"/>
                <a:t>sub-shot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noise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fluctuations</a:t>
              </a:r>
              <a:r>
                <a:rPr lang="pl-PL" sz="2400" dirty="0" smtClean="0"/>
                <a:t> of </a:t>
              </a:r>
              <a:r>
                <a:rPr lang="pl-PL" sz="2400" i="1" dirty="0" smtClean="0"/>
                <a:t>n</a:t>
              </a:r>
              <a:r>
                <a:rPr lang="pl-PL" sz="2400" baseline="-25000" dirty="0" smtClean="0"/>
                <a:t>1</a:t>
              </a:r>
              <a:r>
                <a:rPr lang="pl-PL" sz="2400" dirty="0" smtClean="0"/>
                <a:t>-</a:t>
              </a:r>
              <a:r>
                <a:rPr lang="pl-PL" sz="2400" i="1" dirty="0" smtClean="0"/>
                <a:t> </a:t>
              </a:r>
              <a:r>
                <a:rPr lang="pl-PL" sz="2400" i="1" dirty="0" smtClean="0"/>
                <a:t>n</a:t>
              </a:r>
              <a:r>
                <a:rPr lang="pl-PL" sz="2400" baseline="-25000" dirty="0" smtClean="0"/>
                <a:t>2</a:t>
              </a:r>
              <a:r>
                <a:rPr lang="pl-PL" sz="2400" dirty="0" smtClean="0"/>
                <a:t>!</a:t>
              </a:r>
              <a:endParaRPr lang="pl-PL" sz="24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55" name="Obraz 54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910875" y="5157192"/>
              <a:ext cx="3136092" cy="61108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cxnSp>
          <p:nvCxnSpPr>
            <p:cNvPr id="51" name="Łącznik prosty ze strzałką 50"/>
            <p:cNvCxnSpPr>
              <a:stCxn id="31" idx="2"/>
            </p:cNvCxnSpPr>
            <p:nvPr/>
          </p:nvCxnSpPr>
          <p:spPr>
            <a:xfrm>
              <a:off x="5508104" y="4682753"/>
              <a:ext cx="0" cy="4024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a 59"/>
          <p:cNvGrpSpPr/>
          <p:nvPr/>
        </p:nvGrpSpPr>
        <p:grpSpPr>
          <a:xfrm>
            <a:off x="175298" y="908720"/>
            <a:ext cx="8286920" cy="4795204"/>
            <a:chOff x="175298" y="908720"/>
            <a:chExt cx="8286920" cy="4795204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 l="4761" t="13616" r="4844" b="1650"/>
            <a:stretch>
              <a:fillRect/>
            </a:stretch>
          </p:blipFill>
          <p:spPr bwMode="auto">
            <a:xfrm>
              <a:off x="1259632" y="908720"/>
              <a:ext cx="6866665" cy="130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Grupa 58"/>
            <p:cNvGrpSpPr/>
            <p:nvPr/>
          </p:nvGrpSpPr>
          <p:grpSpPr>
            <a:xfrm>
              <a:off x="175298" y="1772816"/>
              <a:ext cx="8286920" cy="3931108"/>
              <a:chOff x="175298" y="1772816"/>
              <a:chExt cx="8286920" cy="3931108"/>
            </a:xfrm>
          </p:grpSpPr>
          <p:grpSp>
            <p:nvGrpSpPr>
              <p:cNvPr id="4" name="Grupa 3"/>
              <p:cNvGrpSpPr/>
              <p:nvPr/>
            </p:nvGrpSpPr>
            <p:grpSpPr>
              <a:xfrm>
                <a:off x="323528" y="1772816"/>
                <a:ext cx="1584176" cy="1482434"/>
                <a:chOff x="251520" y="2387906"/>
                <a:chExt cx="1584176" cy="1482434"/>
              </a:xfrm>
            </p:grpSpPr>
            <p:cxnSp>
              <p:nvCxnSpPr>
                <p:cNvPr id="5" name="Łącznik prosty ze strzałką 4"/>
                <p:cNvCxnSpPr/>
                <p:nvPr/>
              </p:nvCxnSpPr>
              <p:spPr>
                <a:xfrm>
                  <a:off x="539552" y="3140968"/>
                  <a:ext cx="129614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Łącznik prosty ze strzałką 5"/>
                <p:cNvCxnSpPr/>
                <p:nvPr/>
              </p:nvCxnSpPr>
              <p:spPr>
                <a:xfrm flipV="1">
                  <a:off x="1187624" y="2420888"/>
                  <a:ext cx="0" cy="12961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Elipsa 6"/>
                <p:cNvSpPr/>
                <p:nvPr/>
              </p:nvSpPr>
              <p:spPr>
                <a:xfrm>
                  <a:off x="1378294" y="2387906"/>
                  <a:ext cx="432048" cy="432048"/>
                </a:xfrm>
                <a:prstGeom prst="ellipse">
                  <a:avLst/>
                </a:prstGeom>
                <a:solidFill>
                  <a:srgbClr val="FFFF00">
                    <a:alpha val="5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8" name="Obraz 7" descr="TP_tmp.emf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16" cstate="print"/>
                <a:stretch>
                  <a:fillRect/>
                </a:stretch>
              </p:blipFill>
              <p:spPr bwMode="auto">
                <a:xfrm>
                  <a:off x="1704634" y="2924943"/>
                  <a:ext cx="126492" cy="178308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9" name="Obraz 8" descr="TP_tmp.emf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17" cstate="print"/>
                <a:stretch>
                  <a:fillRect/>
                </a:stretch>
              </p:blipFill>
              <p:spPr bwMode="auto">
                <a:xfrm>
                  <a:off x="971599" y="2420887"/>
                  <a:ext cx="152400" cy="178308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10" name="Prostokąt 9"/>
                <p:cNvSpPr/>
                <p:nvPr/>
              </p:nvSpPr>
              <p:spPr>
                <a:xfrm>
                  <a:off x="251520" y="3501008"/>
                  <a:ext cx="154138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pl-PL" dirty="0" err="1" smtClean="0"/>
                    <a:t>c</a:t>
                  </a:r>
                  <a:r>
                    <a:rPr lang="pl-PL" dirty="0" err="1" smtClean="0"/>
                    <a:t>oherent</a:t>
                  </a:r>
                  <a:r>
                    <a:rPr lang="pl-PL" dirty="0" smtClean="0"/>
                    <a:t> state</a:t>
                  </a:r>
                  <a:endParaRPr lang="en-US" dirty="0"/>
                </a:p>
              </p:txBody>
            </p:sp>
          </p:grpSp>
          <p:grpSp>
            <p:nvGrpSpPr>
              <p:cNvPr id="11" name="Grupa 10"/>
              <p:cNvGrpSpPr/>
              <p:nvPr/>
            </p:nvGrpSpPr>
            <p:grpSpPr>
              <a:xfrm>
                <a:off x="2339752" y="2093830"/>
                <a:ext cx="6122466" cy="2077343"/>
                <a:chOff x="2267744" y="2708920"/>
                <a:chExt cx="6122466" cy="2077343"/>
              </a:xfrm>
            </p:grpSpPr>
            <p:cxnSp>
              <p:nvCxnSpPr>
                <p:cNvPr id="12" name="Łącznik prosty 11"/>
                <p:cNvCxnSpPr/>
                <p:nvPr/>
              </p:nvCxnSpPr>
              <p:spPr>
                <a:xfrm>
                  <a:off x="4860032" y="4581128"/>
                  <a:ext cx="864096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" name="Prostokąt 12"/>
                <p:cNvSpPr/>
                <p:nvPr/>
              </p:nvSpPr>
              <p:spPr>
                <a:xfrm>
                  <a:off x="4860032" y="2861816"/>
                  <a:ext cx="800100" cy="5778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 dirty="0"/>
                </a:p>
              </p:txBody>
            </p:sp>
            <p:cxnSp>
              <p:nvCxnSpPr>
                <p:cNvPr id="14" name="Łącznik prosty 13"/>
                <p:cNvCxnSpPr/>
                <p:nvPr/>
              </p:nvCxnSpPr>
              <p:spPr>
                <a:xfrm rot="10800000">
                  <a:off x="3779912" y="3861048"/>
                  <a:ext cx="1047750" cy="7239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Łącznik prosty 14"/>
                <p:cNvCxnSpPr/>
                <p:nvPr/>
              </p:nvCxnSpPr>
              <p:spPr>
                <a:xfrm flipV="1">
                  <a:off x="3754512" y="3118098"/>
                  <a:ext cx="1073150" cy="7429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Łącznik prosty 15"/>
                <p:cNvCxnSpPr/>
                <p:nvPr/>
              </p:nvCxnSpPr>
              <p:spPr>
                <a:xfrm flipV="1">
                  <a:off x="2675012" y="3861048"/>
                  <a:ext cx="1073150" cy="7429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" name="Prostokąt 16"/>
                <p:cNvSpPr/>
                <p:nvPr/>
              </p:nvSpPr>
              <p:spPr>
                <a:xfrm>
                  <a:off x="3405163" y="3740398"/>
                  <a:ext cx="755650" cy="22225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cxnSp>
              <p:nvCxnSpPr>
                <p:cNvPr id="18" name="Łącznik prosty 17"/>
                <p:cNvCxnSpPr/>
                <p:nvPr/>
              </p:nvCxnSpPr>
              <p:spPr>
                <a:xfrm rot="10800000">
                  <a:off x="6718920" y="3852168"/>
                  <a:ext cx="1047750" cy="7239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Łącznik prosty 18"/>
                <p:cNvCxnSpPr/>
                <p:nvPr/>
              </p:nvCxnSpPr>
              <p:spPr>
                <a:xfrm rot="10800000">
                  <a:off x="5652120" y="3140968"/>
                  <a:ext cx="1047750" cy="7239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20" name="Obraz 53" descr="TP_tmp.emf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5148064" y="3005832"/>
                  <a:ext cx="167640" cy="19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1" name="Łącznik prosty 20"/>
                <p:cNvCxnSpPr/>
                <p:nvPr/>
              </p:nvCxnSpPr>
              <p:spPr>
                <a:xfrm flipV="1">
                  <a:off x="6693520" y="3109218"/>
                  <a:ext cx="1073150" cy="7429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Łącznik prosty 21"/>
                <p:cNvCxnSpPr/>
                <p:nvPr/>
              </p:nvCxnSpPr>
              <p:spPr>
                <a:xfrm flipV="1">
                  <a:off x="5652120" y="3852168"/>
                  <a:ext cx="1073150" cy="74295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Prostokąt 22"/>
                <p:cNvSpPr/>
                <p:nvPr/>
              </p:nvSpPr>
              <p:spPr>
                <a:xfrm>
                  <a:off x="6344171" y="3731518"/>
                  <a:ext cx="755650" cy="22225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sp>
              <p:nvSpPr>
                <p:cNvPr id="24" name="Schemat blokowy: opóźnienie 23"/>
                <p:cNvSpPr/>
                <p:nvPr/>
              </p:nvSpPr>
              <p:spPr>
                <a:xfrm>
                  <a:off x="7812360" y="2852936"/>
                  <a:ext cx="577850" cy="488950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sp>
              <p:nvSpPr>
                <p:cNvPr id="25" name="Schemat blokowy: opóźnienie 24"/>
                <p:cNvSpPr/>
                <p:nvPr/>
              </p:nvSpPr>
              <p:spPr>
                <a:xfrm>
                  <a:off x="7775341" y="4282678"/>
                  <a:ext cx="577850" cy="488950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pic>
              <p:nvPicPr>
                <p:cNvPr id="26" name="Obraz 25" descr="TP_tmp.emf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9" cstate="print"/>
                <a:stretch>
                  <a:fillRect/>
                </a:stretch>
              </p:blipFill>
              <p:spPr bwMode="auto">
                <a:xfrm>
                  <a:off x="7923516" y="3010835"/>
                  <a:ext cx="278570" cy="178102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27" name="Obraz 26" descr="TP_tmp.emf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20" cstate="print"/>
                <a:stretch>
                  <a:fillRect/>
                </a:stretch>
              </p:blipFill>
              <p:spPr bwMode="auto">
                <a:xfrm>
                  <a:off x="7902584" y="4402029"/>
                  <a:ext cx="279963" cy="178993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28" name="Łącznik prosty 27"/>
                <p:cNvCxnSpPr/>
                <p:nvPr/>
              </p:nvCxnSpPr>
              <p:spPr>
                <a:xfrm>
                  <a:off x="2627784" y="2924944"/>
                  <a:ext cx="936104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9" name="Obraz 28" descr="TP_tmp.emf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21" cstate="print"/>
                <a:stretch>
                  <a:fillRect/>
                </a:stretch>
              </p:blipFill>
              <p:spPr bwMode="auto">
                <a:xfrm>
                  <a:off x="2267744" y="2708920"/>
                  <a:ext cx="381586" cy="349151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30" name="Obraz 29" descr="TP_tmp.emf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2" cstate="print"/>
                <a:stretch>
                  <a:fillRect/>
                </a:stretch>
              </p:blipFill>
              <p:spPr bwMode="auto">
                <a:xfrm>
                  <a:off x="2299224" y="4437112"/>
                  <a:ext cx="318624" cy="349151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grpSp>
            <p:nvGrpSpPr>
              <p:cNvPr id="38" name="Grupa 37"/>
              <p:cNvGrpSpPr/>
              <p:nvPr/>
            </p:nvGrpSpPr>
            <p:grpSpPr>
              <a:xfrm>
                <a:off x="175298" y="3638979"/>
                <a:ext cx="2128390" cy="1632495"/>
                <a:chOff x="103290" y="4254069"/>
                <a:chExt cx="2128390" cy="1632495"/>
              </a:xfrm>
            </p:grpSpPr>
            <p:cxnSp>
              <p:nvCxnSpPr>
                <p:cNvPr id="39" name="Łącznik prosty ze strzałką 38"/>
                <p:cNvCxnSpPr/>
                <p:nvPr/>
              </p:nvCxnSpPr>
              <p:spPr>
                <a:xfrm>
                  <a:off x="564906" y="4974150"/>
                  <a:ext cx="129614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ze strzałką 39"/>
                <p:cNvCxnSpPr/>
                <p:nvPr/>
              </p:nvCxnSpPr>
              <p:spPr>
                <a:xfrm flipV="1">
                  <a:off x="1212978" y="4254070"/>
                  <a:ext cx="0" cy="12961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Elipsa 40"/>
                <p:cNvSpPr/>
                <p:nvPr/>
              </p:nvSpPr>
              <p:spPr>
                <a:xfrm>
                  <a:off x="827584" y="4869160"/>
                  <a:ext cx="792088" cy="216024"/>
                </a:xfrm>
                <a:prstGeom prst="ellipse">
                  <a:avLst/>
                </a:prstGeom>
                <a:solidFill>
                  <a:srgbClr val="FFFF00">
                    <a:alpha val="50196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2" name="Obraz 41" descr="TP_tmp.emf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6" cstate="print"/>
                <a:stretch>
                  <a:fillRect/>
                </a:stretch>
              </p:blipFill>
              <p:spPr bwMode="auto">
                <a:xfrm>
                  <a:off x="1729988" y="4758125"/>
                  <a:ext cx="126492" cy="178308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43" name="Obraz 42" descr="TP_tmp.emf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7" cstate="print"/>
                <a:stretch>
                  <a:fillRect/>
                </a:stretch>
              </p:blipFill>
              <p:spPr bwMode="auto">
                <a:xfrm>
                  <a:off x="996953" y="4254069"/>
                  <a:ext cx="152400" cy="178308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44" name="Prostokąt 43"/>
                <p:cNvSpPr/>
                <p:nvPr/>
              </p:nvSpPr>
              <p:spPr>
                <a:xfrm>
                  <a:off x="395536" y="5517232"/>
                  <a:ext cx="183614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l-PL" dirty="0" err="1" smtClean="0"/>
                    <a:t>s</a:t>
                  </a:r>
                  <a:r>
                    <a:rPr lang="pl-PL" dirty="0" err="1" smtClean="0"/>
                    <a:t>queezed</a:t>
                  </a:r>
                  <a:r>
                    <a:rPr lang="pl-PL" dirty="0" smtClean="0"/>
                    <a:t> </a:t>
                  </a:r>
                  <a:r>
                    <a:rPr lang="pl-PL" dirty="0" err="1" smtClean="0"/>
                    <a:t>vaccum</a:t>
                  </a:r>
                  <a:endParaRPr lang="en-US" dirty="0"/>
                </a:p>
              </p:txBody>
            </p:sp>
            <p:pic>
              <p:nvPicPr>
                <p:cNvPr id="45" name="Obraz 44" descr="TP_tmp.emf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23" cstate="print"/>
                <a:stretch>
                  <a:fillRect/>
                </a:stretch>
              </p:blipFill>
              <p:spPr bwMode="auto">
                <a:xfrm>
                  <a:off x="103290" y="4848898"/>
                  <a:ext cx="445436" cy="223674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46" name="Łącznik prosty ze strzałką 45"/>
                <p:cNvCxnSpPr/>
                <p:nvPr/>
              </p:nvCxnSpPr>
              <p:spPr>
                <a:xfrm>
                  <a:off x="683568" y="4797152"/>
                  <a:ext cx="0" cy="3600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7" name="Obraz 56" descr="TP_tmp.emf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67544" y="5373216"/>
                <a:ext cx="2007114" cy="330708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Squeezing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pl-P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Particle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4400" b="1" dirty="0" err="1" smtClean="0">
                <a:latin typeface="+mj-lt"/>
                <a:ea typeface="+mj-ea"/>
                <a:cs typeface="+mj-cs"/>
              </a:rPr>
              <a:t>E</a:t>
            </a:r>
            <a:r>
              <a:rPr kumimoji="0" lang="pl-P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ntanglement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8" name="Grupa 57"/>
          <p:cNvGrpSpPr/>
          <p:nvPr/>
        </p:nvGrpSpPr>
        <p:grpSpPr>
          <a:xfrm>
            <a:off x="1547664" y="1268760"/>
            <a:ext cx="6688246" cy="1677004"/>
            <a:chOff x="1547664" y="1268760"/>
            <a:chExt cx="6688246" cy="1677004"/>
          </a:xfrm>
        </p:grpSpPr>
        <p:pic>
          <p:nvPicPr>
            <p:cNvPr id="33" name="Obraz 32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47664" y="1484784"/>
              <a:ext cx="731205" cy="251051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30" name="Grupa 29"/>
            <p:cNvGrpSpPr/>
            <p:nvPr/>
          </p:nvGrpSpPr>
          <p:grpSpPr>
            <a:xfrm>
              <a:off x="3563888" y="1268760"/>
              <a:ext cx="1718768" cy="1677004"/>
              <a:chOff x="1043608" y="1052736"/>
              <a:chExt cx="1718768" cy="1677004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 l="5952"/>
              <a:stretch>
                <a:fillRect/>
              </a:stretch>
            </p:blipFill>
            <p:spPr bwMode="auto">
              <a:xfrm>
                <a:off x="1331640" y="1052736"/>
                <a:ext cx="1430736" cy="1677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Obraz 7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043608" y="1268760"/>
                <a:ext cx="251050" cy="25105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" name="Obraz 8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043608" y="2276872"/>
                <a:ext cx="251050" cy="251050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11" name="Obraz 10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40152" y="1484784"/>
              <a:ext cx="2295758" cy="30480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9" name="Grupa 58"/>
          <p:cNvGrpSpPr/>
          <p:nvPr/>
        </p:nvGrpSpPr>
        <p:grpSpPr>
          <a:xfrm>
            <a:off x="971600" y="1916832"/>
            <a:ext cx="7234130" cy="919030"/>
            <a:chOff x="971600" y="1916832"/>
            <a:chExt cx="7234130" cy="919030"/>
          </a:xfrm>
        </p:grpSpPr>
        <p:pic>
          <p:nvPicPr>
            <p:cNvPr id="34" name="Obraz 3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71600" y="2420888"/>
              <a:ext cx="1783426" cy="34296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5" name="pole tekstowe 34"/>
            <p:cNvSpPr txBox="1"/>
            <p:nvPr/>
          </p:nvSpPr>
          <p:spPr>
            <a:xfrm rot="5400000">
              <a:off x="1699181" y="1837323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smtClean="0"/>
                <a:t>=</a:t>
              </a:r>
              <a:endParaRPr lang="en-US" sz="2800" dirty="0"/>
            </a:p>
          </p:txBody>
        </p:sp>
        <p:sp>
          <p:nvSpPr>
            <p:cNvPr id="36" name="pole tekstowe 35"/>
            <p:cNvSpPr txBox="1"/>
            <p:nvPr/>
          </p:nvSpPr>
          <p:spPr>
            <a:xfrm rot="5400000">
              <a:off x="6955765" y="190933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smtClean="0"/>
                <a:t>=</a:t>
              </a:r>
              <a:endParaRPr lang="en-US" sz="2800" dirty="0"/>
            </a:p>
          </p:txBody>
        </p:sp>
        <p:pic>
          <p:nvPicPr>
            <p:cNvPr id="38" name="Obraz 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034063" y="2492896"/>
              <a:ext cx="2171667" cy="34296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0" name="Grupa 59"/>
          <p:cNvGrpSpPr/>
          <p:nvPr/>
        </p:nvGrpSpPr>
        <p:grpSpPr>
          <a:xfrm>
            <a:off x="251520" y="3573016"/>
            <a:ext cx="8441411" cy="1677004"/>
            <a:chOff x="251520" y="3573016"/>
            <a:chExt cx="8441411" cy="1677004"/>
          </a:xfrm>
        </p:grpSpPr>
        <p:grpSp>
          <p:nvGrpSpPr>
            <p:cNvPr id="13" name="Grupa 12"/>
            <p:cNvGrpSpPr/>
            <p:nvPr/>
          </p:nvGrpSpPr>
          <p:grpSpPr>
            <a:xfrm>
              <a:off x="6372200" y="3573016"/>
              <a:ext cx="2320731" cy="1677004"/>
              <a:chOff x="5482205" y="4149080"/>
              <a:chExt cx="2320731" cy="1677004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 l="5952"/>
              <a:stretch>
                <a:fillRect/>
              </a:stretch>
            </p:blipFill>
            <p:spPr bwMode="auto">
              <a:xfrm>
                <a:off x="6372200" y="4149080"/>
                <a:ext cx="1430736" cy="1677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5" name="Łącznik prosty ze strzałką 14"/>
              <p:cNvCxnSpPr/>
              <p:nvPr/>
            </p:nvCxnSpPr>
            <p:spPr>
              <a:xfrm>
                <a:off x="5604310" y="4544628"/>
                <a:ext cx="43292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ze strzałką 15"/>
              <p:cNvCxnSpPr/>
              <p:nvPr/>
            </p:nvCxnSpPr>
            <p:spPr>
              <a:xfrm flipV="1">
                <a:off x="5820774" y="4304112"/>
                <a:ext cx="0" cy="432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Elipsa 16"/>
              <p:cNvSpPr/>
              <p:nvPr/>
            </p:nvSpPr>
            <p:spPr>
              <a:xfrm>
                <a:off x="5884460" y="4293096"/>
                <a:ext cx="144309" cy="144309"/>
              </a:xfrm>
              <a:prstGeom prst="ellipse">
                <a:avLst/>
              </a:prstGeom>
              <a:solidFill>
                <a:srgbClr val="FFFF00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Obraz 17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4" cstate="print"/>
              <a:stretch>
                <a:fillRect/>
              </a:stretch>
            </p:blipFill>
            <p:spPr bwMode="auto">
              <a:xfrm>
                <a:off x="5993462" y="4472473"/>
                <a:ext cx="42250" cy="5955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9" name="Obraz 18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5" cstate="print"/>
              <a:stretch>
                <a:fillRect/>
              </a:stretch>
            </p:blipFill>
            <p:spPr bwMode="auto">
              <a:xfrm>
                <a:off x="5748619" y="4304112"/>
                <a:ext cx="50903" cy="59557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0" name="Łącznik prosty ze strzałką 19"/>
              <p:cNvCxnSpPr/>
              <p:nvPr/>
            </p:nvCxnSpPr>
            <p:spPr>
              <a:xfrm>
                <a:off x="5636390" y="5480292"/>
                <a:ext cx="43292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ze strzałką 20"/>
              <p:cNvCxnSpPr/>
              <p:nvPr/>
            </p:nvCxnSpPr>
            <p:spPr>
              <a:xfrm flipV="1">
                <a:off x="5852854" y="5239776"/>
                <a:ext cx="0" cy="4329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lipsa 21"/>
              <p:cNvSpPr/>
              <p:nvPr/>
            </p:nvSpPr>
            <p:spPr>
              <a:xfrm>
                <a:off x="5724128" y="5445224"/>
                <a:ext cx="264567" cy="72155"/>
              </a:xfrm>
              <a:prstGeom prst="ellipse">
                <a:avLst/>
              </a:prstGeom>
              <a:solidFill>
                <a:srgbClr val="FFFF00">
                  <a:alpha val="50196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Obraz 22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4" cstate="print"/>
              <a:stretch>
                <a:fillRect/>
              </a:stretch>
            </p:blipFill>
            <p:spPr bwMode="auto">
              <a:xfrm>
                <a:off x="6025542" y="5408137"/>
                <a:ext cx="42250" cy="5955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4" name="Obraz 23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5" cstate="print"/>
              <a:stretch>
                <a:fillRect/>
              </a:stretch>
            </p:blipFill>
            <p:spPr bwMode="auto">
              <a:xfrm>
                <a:off x="5780699" y="5239776"/>
                <a:ext cx="50903" cy="5955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5" name="Obraz 24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6" cstate="print"/>
              <a:stretch>
                <a:fillRect/>
              </a:stretch>
            </p:blipFill>
            <p:spPr bwMode="auto">
              <a:xfrm>
                <a:off x="5482205" y="5438456"/>
                <a:ext cx="148781" cy="74710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6" name="Łącznik prosty ze strzałką 25"/>
              <p:cNvCxnSpPr/>
              <p:nvPr/>
            </p:nvCxnSpPr>
            <p:spPr>
              <a:xfrm>
                <a:off x="5676025" y="5421172"/>
                <a:ext cx="0" cy="1202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Obraz 26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072757" y="4365104"/>
                <a:ext cx="273872" cy="25059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8" name="Obraz 27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095351" y="5373215"/>
                <a:ext cx="228683" cy="250593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45" name="Obraz 44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1520" y="3789040"/>
              <a:ext cx="5987493" cy="38801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2" name="Grupa 61"/>
          <p:cNvGrpSpPr/>
          <p:nvPr/>
        </p:nvGrpSpPr>
        <p:grpSpPr>
          <a:xfrm>
            <a:off x="755576" y="4293096"/>
            <a:ext cx="4440850" cy="1233428"/>
            <a:chOff x="755576" y="4293096"/>
            <a:chExt cx="4440850" cy="1233428"/>
          </a:xfrm>
        </p:grpSpPr>
        <p:grpSp>
          <p:nvGrpSpPr>
            <p:cNvPr id="61" name="Grupa 60"/>
            <p:cNvGrpSpPr/>
            <p:nvPr/>
          </p:nvGrpSpPr>
          <p:grpSpPr>
            <a:xfrm>
              <a:off x="755576" y="4293096"/>
              <a:ext cx="4440850" cy="1233428"/>
              <a:chOff x="755576" y="4293096"/>
              <a:chExt cx="4440850" cy="1233428"/>
            </a:xfrm>
          </p:grpSpPr>
          <p:pic>
            <p:nvPicPr>
              <p:cNvPr id="53" name="Obraz 52" descr="TP_tmp.emf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331408" y="4725144"/>
                <a:ext cx="3865018" cy="343008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41" name="pole tekstowe 40"/>
              <p:cNvSpPr txBox="1"/>
              <p:nvPr/>
            </p:nvSpPr>
            <p:spPr>
              <a:xfrm rot="5400000">
                <a:off x="2851309" y="4213587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dirty="0" smtClean="0"/>
                  <a:t>=</a:t>
                </a:r>
                <a:endParaRPr lang="en-US" sz="2800" dirty="0"/>
              </a:p>
            </p:txBody>
          </p:sp>
          <p:sp>
            <p:nvSpPr>
              <p:cNvPr id="49" name="pole tekstowe 48"/>
              <p:cNvSpPr txBox="1"/>
              <p:nvPr/>
            </p:nvSpPr>
            <p:spPr>
              <a:xfrm>
                <a:off x="755576" y="5157192"/>
                <a:ext cx="1670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/>
                  <a:t>1 </a:t>
                </a:r>
                <a:r>
                  <a:rPr lang="pl-PL" dirty="0" err="1" smtClean="0"/>
                  <a:t>photon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sector</a:t>
                </a:r>
                <a:endParaRPr lang="en-US" dirty="0"/>
              </a:p>
            </p:txBody>
          </p:sp>
          <p:sp>
            <p:nvSpPr>
              <p:cNvPr id="50" name="pole tekstowe 49"/>
              <p:cNvSpPr txBox="1"/>
              <p:nvPr/>
            </p:nvSpPr>
            <p:spPr>
              <a:xfrm>
                <a:off x="2627784" y="5157192"/>
                <a:ext cx="1670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/>
                  <a:t>2 </a:t>
                </a:r>
                <a:r>
                  <a:rPr lang="pl-PL" dirty="0" err="1" smtClean="0"/>
                  <a:t>photon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sector</a:t>
                </a:r>
                <a:endParaRPr lang="en-US" dirty="0"/>
              </a:p>
            </p:txBody>
          </p:sp>
        </p:grpSp>
        <p:sp>
          <p:nvSpPr>
            <p:cNvPr id="51" name="Nawias klamrowy zamykający 50"/>
            <p:cNvSpPr/>
            <p:nvPr/>
          </p:nvSpPr>
          <p:spPr>
            <a:xfrm rot="5400000">
              <a:off x="3239852" y="3681028"/>
              <a:ext cx="216024" cy="2736304"/>
            </a:xfrm>
            <a:prstGeom prst="rightBrace">
              <a:avLst>
                <a:gd name="adj1" fmla="val 3636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Nawias klamrowy zamykający 51"/>
            <p:cNvSpPr/>
            <p:nvPr/>
          </p:nvSpPr>
          <p:spPr>
            <a:xfrm rot="5400000">
              <a:off x="1403648" y="4725144"/>
              <a:ext cx="216024" cy="648072"/>
            </a:xfrm>
            <a:prstGeom prst="rightBrace">
              <a:avLst>
                <a:gd name="adj1" fmla="val 3636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pole tekstowe 53"/>
          <p:cNvSpPr txBox="1"/>
          <p:nvPr/>
        </p:nvSpPr>
        <p:spPr>
          <a:xfrm>
            <a:off x="395536" y="5661248"/>
            <a:ext cx="848443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Particle</a:t>
            </a:r>
            <a:r>
              <a:rPr lang="pl-PL" sz="2000" dirty="0" smtClean="0"/>
              <a:t> </a:t>
            </a:r>
            <a:r>
              <a:rPr lang="pl-PL" sz="2000" dirty="0" err="1" smtClean="0"/>
              <a:t>entanglement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a </a:t>
            </a:r>
            <a:r>
              <a:rPr lang="pl-PL" sz="2000" dirty="0" err="1" smtClean="0"/>
              <a:t>necessary</a:t>
            </a:r>
            <a:r>
              <a:rPr lang="pl-PL" sz="2000" dirty="0" smtClean="0"/>
              <a:t> </a:t>
            </a:r>
            <a:r>
              <a:rPr lang="pl-PL" sz="2000" dirty="0" err="1" smtClean="0"/>
              <a:t>condition</a:t>
            </a:r>
            <a:r>
              <a:rPr lang="pl-PL" sz="2000" dirty="0" smtClean="0"/>
              <a:t> for </a:t>
            </a:r>
            <a:r>
              <a:rPr lang="pl-PL" sz="2000" dirty="0" err="1" smtClean="0"/>
              <a:t>breaking</a:t>
            </a:r>
            <a:r>
              <a:rPr lang="pl-PL" sz="2000" dirty="0" smtClean="0"/>
              <a:t> </a:t>
            </a:r>
            <a:r>
              <a:rPr lang="pl-PL" sz="2000" dirty="0" err="1" smtClean="0"/>
              <a:t>th</a:t>
            </a:r>
            <a:r>
              <a:rPr lang="pl-PL" sz="2000" dirty="0" err="1" smtClean="0"/>
              <a:t>e</a:t>
            </a:r>
            <a:r>
              <a:rPr lang="pl-PL" sz="2000" dirty="0" smtClean="0"/>
              <a:t> </a:t>
            </a:r>
            <a:r>
              <a:rPr lang="pl-PL" sz="2000" dirty="0" err="1" smtClean="0"/>
              <a:t>shot</a:t>
            </a:r>
            <a:r>
              <a:rPr lang="pl-PL" sz="2000" dirty="0" smtClean="0"/>
              <a:t> </a:t>
            </a:r>
            <a:r>
              <a:rPr lang="pl-PL" sz="2000" dirty="0" err="1" smtClean="0"/>
              <a:t>noise</a:t>
            </a:r>
            <a:r>
              <a:rPr lang="pl-PL" sz="2000" dirty="0" smtClean="0"/>
              <a:t> limit!</a:t>
            </a:r>
            <a:endParaRPr lang="en-US" sz="2000" dirty="0"/>
          </a:p>
        </p:txBody>
      </p:sp>
      <p:sp>
        <p:nvSpPr>
          <p:cNvPr id="55" name="Prostokąt 54"/>
          <p:cNvSpPr/>
          <p:nvPr/>
        </p:nvSpPr>
        <p:spPr>
          <a:xfrm>
            <a:off x="70992" y="6488668"/>
            <a:ext cx="90730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 smtClean="0"/>
              <a:t>Pezzé</a:t>
            </a:r>
            <a:r>
              <a:rPr lang="en-US" sz="1600" dirty="0" smtClean="0"/>
              <a:t>, L., and A. </a:t>
            </a:r>
            <a:r>
              <a:rPr lang="en-US" sz="1600" dirty="0" err="1" smtClean="0"/>
              <a:t>Smerzi</a:t>
            </a:r>
            <a:r>
              <a:rPr lang="pl-PL" sz="1600" dirty="0" smtClean="0"/>
              <a:t>, </a:t>
            </a:r>
            <a:r>
              <a:rPr lang="en-US" sz="1600" dirty="0" smtClean="0"/>
              <a:t>Phys</a:t>
            </a:r>
            <a:r>
              <a:rPr lang="en-US" sz="1600" dirty="0" smtClean="0"/>
              <a:t>. Rev. </a:t>
            </a:r>
            <a:r>
              <a:rPr lang="en-US" sz="1600" dirty="0" err="1" smtClean="0"/>
              <a:t>Lett</a:t>
            </a:r>
            <a:r>
              <a:rPr lang="en-US" sz="1600" dirty="0" smtClean="0"/>
              <a:t>. </a:t>
            </a:r>
            <a:r>
              <a:rPr lang="en-US" sz="1600" dirty="0" smtClean="0"/>
              <a:t>102,</a:t>
            </a:r>
            <a:r>
              <a:rPr lang="pl-PL" sz="1600" dirty="0" smtClean="0"/>
              <a:t> </a:t>
            </a:r>
            <a:r>
              <a:rPr lang="en-US" sz="1600" dirty="0" smtClean="0"/>
              <a:t>100401</a:t>
            </a:r>
            <a:r>
              <a:rPr lang="pl-PL" sz="1600" dirty="0" smtClean="0"/>
              <a:t> (2009)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Quantum </a:t>
            </a:r>
            <a:r>
              <a:rPr lang="pl-PL" b="1" dirty="0" err="1" smtClean="0"/>
              <a:t>metrology</a:t>
            </a:r>
            <a:r>
              <a:rPr lang="pl-PL" b="1" dirty="0" smtClean="0"/>
              <a:t> as </a:t>
            </a:r>
            <a:r>
              <a:rPr lang="pl-PL" b="1" dirty="0" smtClean="0"/>
              <a:t>a quantum </a:t>
            </a:r>
            <a:r>
              <a:rPr lang="pl-PL" b="1" dirty="0" smtClean="0"/>
              <a:t>channel </a:t>
            </a:r>
            <a:r>
              <a:rPr lang="pl-PL" b="1" dirty="0" err="1" smtClean="0"/>
              <a:t>estimation</a:t>
            </a:r>
            <a:r>
              <a:rPr lang="pl-PL" b="1" dirty="0" smtClean="0"/>
              <a:t> problem</a:t>
            </a:r>
            <a:endParaRPr lang="en-US" b="1" dirty="0"/>
          </a:p>
        </p:txBody>
      </p:sp>
      <p:grpSp>
        <p:nvGrpSpPr>
          <p:cNvPr id="74" name="Grupa 73"/>
          <p:cNvGrpSpPr/>
          <p:nvPr/>
        </p:nvGrpSpPr>
        <p:grpSpPr bwMode="auto">
          <a:xfrm>
            <a:off x="5004048" y="1196752"/>
            <a:ext cx="2190217" cy="763104"/>
            <a:chOff x="4558396" y="1628800"/>
            <a:chExt cx="2190217" cy="763104"/>
          </a:xfrm>
        </p:grpSpPr>
        <p:grpSp>
          <p:nvGrpSpPr>
            <p:cNvPr id="6" name="Grupa 41"/>
            <p:cNvGrpSpPr/>
            <p:nvPr/>
          </p:nvGrpSpPr>
          <p:grpSpPr bwMode="auto">
            <a:xfrm>
              <a:off x="6071724" y="1628800"/>
              <a:ext cx="676889" cy="763104"/>
              <a:chOff x="6703423" y="2276830"/>
              <a:chExt cx="1469070" cy="1656184"/>
            </a:xfrm>
          </p:grpSpPr>
          <p:sp>
            <p:nvSpPr>
              <p:cNvPr id="7" name="Elipsa 6"/>
              <p:cNvSpPr/>
              <p:nvPr/>
            </p:nvSpPr>
            <p:spPr bwMode="auto">
              <a:xfrm>
                <a:off x="6876256" y="2852936"/>
                <a:ext cx="1080078" cy="108007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Łuk 7"/>
              <p:cNvSpPr/>
              <p:nvPr/>
            </p:nvSpPr>
            <p:spPr bwMode="auto">
              <a:xfrm>
                <a:off x="6703423" y="2766519"/>
                <a:ext cx="1469070" cy="432079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Obraz 53" descr="TP_tmp.emf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7308335" y="2276830"/>
                <a:ext cx="335304" cy="392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2" name="Obraz 71" descr="TP_tmp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4558396" y="1916832"/>
              <a:ext cx="973175" cy="28663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1" name="Obraz 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/>
          <a:srcRect l="-47244" t="-51633" r="-47244" b="-51633"/>
          <a:stretch>
            <a:fillRect/>
          </a:stretch>
        </p:blipFill>
        <p:spPr bwMode="auto">
          <a:xfrm>
            <a:off x="4283968" y="1412776"/>
            <a:ext cx="527092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8" name="pole tekstowe 67"/>
          <p:cNvSpPr txBox="1"/>
          <p:nvPr/>
        </p:nvSpPr>
        <p:spPr>
          <a:xfrm>
            <a:off x="3714706" y="141277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=</a:t>
            </a:r>
            <a:endParaRPr lang="en-US" sz="2800" dirty="0"/>
          </a:p>
        </p:txBody>
      </p:sp>
      <p:grpSp>
        <p:nvGrpSpPr>
          <p:cNvPr id="123" name="Grupa 122"/>
          <p:cNvGrpSpPr/>
          <p:nvPr/>
        </p:nvGrpSpPr>
        <p:grpSpPr>
          <a:xfrm>
            <a:off x="407662" y="2083592"/>
            <a:ext cx="3672408" cy="2376264"/>
            <a:chOff x="407662" y="2083592"/>
            <a:chExt cx="3672408" cy="2376264"/>
          </a:xfrm>
        </p:grpSpPr>
        <p:sp>
          <p:nvSpPr>
            <p:cNvPr id="77" name="Prostokąt 76"/>
            <p:cNvSpPr/>
            <p:nvPr/>
          </p:nvSpPr>
          <p:spPr>
            <a:xfrm>
              <a:off x="407662" y="2083592"/>
              <a:ext cx="3672408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upa 74"/>
            <p:cNvGrpSpPr/>
            <p:nvPr/>
          </p:nvGrpSpPr>
          <p:grpSpPr>
            <a:xfrm>
              <a:off x="911718" y="2299616"/>
              <a:ext cx="2424013" cy="1584176"/>
              <a:chOff x="467544" y="2636912"/>
              <a:chExt cx="3746202" cy="2448272"/>
            </a:xfrm>
          </p:grpSpPr>
          <p:pic>
            <p:nvPicPr>
              <p:cNvPr id="19" name="Obraz 18" descr="TP_tmp.emf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 bwMode="auto">
              <a:xfrm>
                <a:off x="467544" y="2780928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0" name="Łącznik prosty 19"/>
              <p:cNvCxnSpPr/>
              <p:nvPr/>
            </p:nvCxnSpPr>
            <p:spPr>
              <a:xfrm>
                <a:off x="1043608" y="2924944"/>
                <a:ext cx="43204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Obraz 20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0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475656" y="2636912"/>
                <a:ext cx="6023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22" name="Łącznik prosty 21"/>
              <p:cNvCxnSpPr/>
              <p:nvPr/>
            </p:nvCxnSpPr>
            <p:spPr>
              <a:xfrm>
                <a:off x="2267743" y="2924944"/>
                <a:ext cx="50405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Schemat blokowy: opóźnienie 22"/>
              <p:cNvSpPr/>
              <p:nvPr/>
            </p:nvSpPr>
            <p:spPr>
              <a:xfrm>
                <a:off x="3635896" y="2708920"/>
                <a:ext cx="577850" cy="48895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24" name="Obraz 23" descr="TP_tmp.emf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2" cstate="print"/>
              <a:stretch>
                <a:fillRect/>
              </a:stretch>
            </p:blipFill>
            <p:spPr bwMode="auto">
              <a:xfrm>
                <a:off x="2987824" y="2780928"/>
                <a:ext cx="515142" cy="31423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5" name="Obraz 24" descr="TP_tmp.emf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3" cstate="print"/>
              <a:stretch>
                <a:fillRect/>
              </a:stretch>
            </p:blipFill>
            <p:spPr bwMode="auto">
              <a:xfrm>
                <a:off x="3706784" y="2780927"/>
                <a:ext cx="373364" cy="3148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6" name="Obraz 25" descr="TP_tmp.emf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 bwMode="auto">
              <a:xfrm>
                <a:off x="467544" y="4653136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7" name="Łącznik prosty 26"/>
              <p:cNvCxnSpPr/>
              <p:nvPr/>
            </p:nvCxnSpPr>
            <p:spPr>
              <a:xfrm>
                <a:off x="1043608" y="4797152"/>
                <a:ext cx="43204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Obraz 27" descr="TP_tmp.emf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0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475656" y="4509120"/>
                <a:ext cx="6023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29" name="Łącznik prosty 28"/>
              <p:cNvCxnSpPr/>
              <p:nvPr/>
            </p:nvCxnSpPr>
            <p:spPr>
              <a:xfrm>
                <a:off x="2267743" y="4797152"/>
                <a:ext cx="50405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Schemat blokowy: opóźnienie 29"/>
              <p:cNvSpPr/>
              <p:nvPr/>
            </p:nvSpPr>
            <p:spPr>
              <a:xfrm>
                <a:off x="3635896" y="4581128"/>
                <a:ext cx="577850" cy="48895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31" name="Obraz 30" descr="TP_tmp.emf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2" cstate="print"/>
              <a:stretch>
                <a:fillRect/>
              </a:stretch>
            </p:blipFill>
            <p:spPr bwMode="auto">
              <a:xfrm>
                <a:off x="2915816" y="4653136"/>
                <a:ext cx="515142" cy="31423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2" name="Obraz 31" descr="TP_tmp.emf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34" cstate="print"/>
              <a:stretch>
                <a:fillRect/>
              </a:stretch>
            </p:blipFill>
            <p:spPr bwMode="auto">
              <a:xfrm>
                <a:off x="3663416" y="4653134"/>
                <a:ext cx="460099" cy="31534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33" name="Łącznik prosty 32"/>
              <p:cNvCxnSpPr/>
              <p:nvPr/>
            </p:nvCxnSpPr>
            <p:spPr>
              <a:xfrm>
                <a:off x="1763688" y="3501008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Obraz 35" descr="TP_tmp.emf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5" cstate="print"/>
              <a:stretch>
                <a:fillRect/>
              </a:stretch>
            </p:blipFill>
            <p:spPr bwMode="auto">
              <a:xfrm>
                <a:off x="1835696" y="3717032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37" name="Elipsa 36"/>
              <p:cNvSpPr/>
              <p:nvPr/>
            </p:nvSpPr>
            <p:spPr>
              <a:xfrm>
                <a:off x="899592" y="2852936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Elipsa 37"/>
              <p:cNvSpPr/>
              <p:nvPr/>
            </p:nvSpPr>
            <p:spPr>
              <a:xfrm>
                <a:off x="899592" y="4725144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Elipsa 38"/>
              <p:cNvSpPr/>
              <p:nvPr/>
            </p:nvSpPr>
            <p:spPr>
              <a:xfrm>
                <a:off x="2699792" y="4725144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Elipsa 39"/>
              <p:cNvSpPr/>
              <p:nvPr/>
            </p:nvSpPr>
            <p:spPr>
              <a:xfrm>
                <a:off x="2699792" y="2852936"/>
                <a:ext cx="144016" cy="1440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Prostokąt 75"/>
            <p:cNvSpPr/>
            <p:nvPr/>
          </p:nvSpPr>
          <p:spPr>
            <a:xfrm>
              <a:off x="1343766" y="4027808"/>
              <a:ext cx="19947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smtClean="0"/>
                <a:t>,,</a:t>
              </a:r>
              <a:r>
                <a:rPr lang="pl-PL" b="1" dirty="0" err="1" smtClean="0"/>
                <a:t>Classical</a:t>
              </a:r>
              <a:r>
                <a:rPr lang="pl-PL" b="1" dirty="0" smtClean="0"/>
                <a:t>’’ </a:t>
              </a:r>
              <a:r>
                <a:rPr lang="pl-PL" b="1" dirty="0" err="1" smtClean="0"/>
                <a:t>scheme</a:t>
              </a:r>
              <a:endParaRPr lang="en-US" dirty="0"/>
            </a:p>
          </p:txBody>
        </p:sp>
      </p:grpSp>
      <p:grpSp>
        <p:nvGrpSpPr>
          <p:cNvPr id="124" name="Grupa 123"/>
          <p:cNvGrpSpPr/>
          <p:nvPr/>
        </p:nvGrpSpPr>
        <p:grpSpPr>
          <a:xfrm>
            <a:off x="4296094" y="2083592"/>
            <a:ext cx="4380362" cy="2376264"/>
            <a:chOff x="4296094" y="2083592"/>
            <a:chExt cx="4380362" cy="2376264"/>
          </a:xfrm>
        </p:grpSpPr>
        <p:grpSp>
          <p:nvGrpSpPr>
            <p:cNvPr id="78" name="Grupa 77"/>
            <p:cNvGrpSpPr/>
            <p:nvPr/>
          </p:nvGrpSpPr>
          <p:grpSpPr>
            <a:xfrm>
              <a:off x="4932040" y="2348880"/>
              <a:ext cx="3014759" cy="1705448"/>
              <a:chOff x="567404" y="1340768"/>
              <a:chExt cx="4582446" cy="2592288"/>
            </a:xfrm>
          </p:grpSpPr>
          <p:cxnSp>
            <p:nvCxnSpPr>
              <p:cNvPr id="79" name="Łącznik prosty 78"/>
              <p:cNvCxnSpPr/>
              <p:nvPr/>
            </p:nvCxnSpPr>
            <p:spPr>
              <a:xfrm>
                <a:off x="1403648" y="1700808"/>
                <a:ext cx="43204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0" name="Obraz 79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0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835696" y="1412776"/>
                <a:ext cx="6023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81" name="Łącznik prosty 80"/>
              <p:cNvCxnSpPr/>
              <p:nvPr/>
            </p:nvCxnSpPr>
            <p:spPr>
              <a:xfrm>
                <a:off x="2627783" y="1700808"/>
                <a:ext cx="50405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Schemat blokowy: opóźnienie 81"/>
              <p:cNvSpPr/>
              <p:nvPr/>
            </p:nvSpPr>
            <p:spPr>
              <a:xfrm>
                <a:off x="4572000" y="1484784"/>
                <a:ext cx="577850" cy="2448272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83" name="Obraz 82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 bwMode="auto">
              <a:xfrm>
                <a:off x="4686801" y="2420888"/>
                <a:ext cx="287777" cy="287777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4" name="Obraz 83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7" cstate="print"/>
              <a:stretch>
                <a:fillRect/>
              </a:stretch>
            </p:blipFill>
            <p:spPr bwMode="auto">
              <a:xfrm>
                <a:off x="567404" y="2492896"/>
                <a:ext cx="399786" cy="313995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85" name="Łącznik prosty 84"/>
              <p:cNvCxnSpPr/>
              <p:nvPr/>
            </p:nvCxnSpPr>
            <p:spPr>
              <a:xfrm>
                <a:off x="1403648" y="3573016"/>
                <a:ext cx="43204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6" name="Obraz 85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0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835696" y="3284984"/>
                <a:ext cx="60239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87" name="Łącznik prosty 86"/>
              <p:cNvCxnSpPr/>
              <p:nvPr/>
            </p:nvCxnSpPr>
            <p:spPr>
              <a:xfrm>
                <a:off x="2627783" y="3573016"/>
                <a:ext cx="50405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Łącznik prosty 87"/>
              <p:cNvCxnSpPr/>
              <p:nvPr/>
            </p:nvCxnSpPr>
            <p:spPr>
              <a:xfrm>
                <a:off x="2123728" y="2276872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9" name="Obraz 88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5" cstate="print"/>
              <a:stretch>
                <a:fillRect/>
              </a:stretch>
            </p:blipFill>
            <p:spPr bwMode="auto">
              <a:xfrm>
                <a:off x="2195736" y="2492896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90" name="Picture 3"/>
              <p:cNvPicPr>
                <a:picLocks noChangeAspect="1" noChangeArrowheads="1"/>
              </p:cNvPicPr>
              <p:nvPr/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1115616" y="1340768"/>
                <a:ext cx="374415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3131840" y="1340768"/>
                <a:ext cx="374415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Obraz 91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9" cstate="print"/>
              <a:stretch>
                <a:fillRect/>
              </a:stretch>
            </p:blipFill>
            <p:spPr bwMode="auto">
              <a:xfrm>
                <a:off x="3663691" y="2420888"/>
                <a:ext cx="543915" cy="343164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93" name="Prostokąt 92"/>
            <p:cNvSpPr/>
            <p:nvPr/>
          </p:nvSpPr>
          <p:spPr>
            <a:xfrm>
              <a:off x="4795483" y="4020457"/>
              <a:ext cx="330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err="1" smtClean="0"/>
                <a:t>Entanglement-enhanced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scheme</a:t>
              </a:r>
              <a:endParaRPr lang="en-US" dirty="0"/>
            </a:p>
          </p:txBody>
        </p:sp>
        <p:sp>
          <p:nvSpPr>
            <p:cNvPr id="94" name="Prostokąt 93"/>
            <p:cNvSpPr/>
            <p:nvPr/>
          </p:nvSpPr>
          <p:spPr>
            <a:xfrm>
              <a:off x="4296094" y="2083592"/>
              <a:ext cx="4380362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upa 109"/>
          <p:cNvGrpSpPr/>
          <p:nvPr/>
        </p:nvGrpSpPr>
        <p:grpSpPr>
          <a:xfrm>
            <a:off x="1475656" y="1196752"/>
            <a:ext cx="1923364" cy="730262"/>
            <a:chOff x="1280484" y="1236648"/>
            <a:chExt cx="2170778" cy="824200"/>
          </a:xfrm>
        </p:grpSpPr>
        <p:cxnSp>
          <p:nvCxnSpPr>
            <p:cNvPr id="45" name="Łącznik prosty 44"/>
            <p:cNvCxnSpPr/>
            <p:nvPr/>
          </p:nvCxnSpPr>
          <p:spPr>
            <a:xfrm>
              <a:off x="1280484" y="1427284"/>
              <a:ext cx="324914" cy="273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/>
            <p:cNvCxnSpPr/>
            <p:nvPr/>
          </p:nvCxnSpPr>
          <p:spPr>
            <a:xfrm>
              <a:off x="2125261" y="1427284"/>
              <a:ext cx="595383" cy="253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upa 63"/>
            <p:cNvGrpSpPr/>
            <p:nvPr/>
          </p:nvGrpSpPr>
          <p:grpSpPr>
            <a:xfrm>
              <a:off x="2216588" y="1236648"/>
              <a:ext cx="1234674" cy="820574"/>
              <a:chOff x="6289654" y="2334373"/>
              <a:chExt cx="1234674" cy="820574"/>
            </a:xfrm>
          </p:grpSpPr>
          <p:sp>
            <p:nvSpPr>
              <p:cNvPr id="48" name="Prostokąt 47"/>
              <p:cNvSpPr/>
              <p:nvPr/>
            </p:nvSpPr>
            <p:spPr>
              <a:xfrm>
                <a:off x="6289654" y="2334373"/>
                <a:ext cx="454880" cy="4102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/>
              </a:p>
            </p:txBody>
          </p:sp>
          <p:pic>
            <p:nvPicPr>
              <p:cNvPr id="49" name="Obraz 53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6417650" y="2434837"/>
                <a:ext cx="151285" cy="18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1" name="Łącznik prosty 50"/>
              <p:cNvCxnSpPr/>
              <p:nvPr/>
            </p:nvCxnSpPr>
            <p:spPr>
              <a:xfrm flipH="1" flipV="1">
                <a:off x="7212689" y="2927614"/>
                <a:ext cx="311639" cy="227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>
              <a:xfrm flipV="1">
                <a:off x="7069448" y="2539516"/>
                <a:ext cx="454880" cy="3636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>
              <a:xfrm flipV="1">
                <a:off x="6744534" y="2895634"/>
                <a:ext cx="357091" cy="2593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Prostokąt 53"/>
              <p:cNvSpPr/>
              <p:nvPr/>
            </p:nvSpPr>
            <p:spPr>
              <a:xfrm>
                <a:off x="6952460" y="2786865"/>
                <a:ext cx="454880" cy="13676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55" name="Łącznik prosty 54"/>
              <p:cNvCxnSpPr/>
              <p:nvPr/>
            </p:nvCxnSpPr>
            <p:spPr>
              <a:xfrm>
                <a:off x="6809517" y="2539516"/>
                <a:ext cx="259931" cy="205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Łącznik prosty 59"/>
            <p:cNvCxnSpPr/>
            <p:nvPr/>
          </p:nvCxnSpPr>
          <p:spPr>
            <a:xfrm flipH="1" flipV="1">
              <a:off x="1683657" y="1815383"/>
              <a:ext cx="368063" cy="245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Łącznik prosty 60"/>
            <p:cNvCxnSpPr/>
            <p:nvPr/>
          </p:nvCxnSpPr>
          <p:spPr>
            <a:xfrm flipV="1">
              <a:off x="1605398" y="1427284"/>
              <a:ext cx="519863" cy="3636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Łącznik prosty 61"/>
            <p:cNvCxnSpPr/>
            <p:nvPr/>
          </p:nvCxnSpPr>
          <p:spPr>
            <a:xfrm flipV="1">
              <a:off x="1345467" y="1837571"/>
              <a:ext cx="253641" cy="2051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Prostokąt 62"/>
            <p:cNvSpPr/>
            <p:nvPr/>
          </p:nvSpPr>
          <p:spPr>
            <a:xfrm>
              <a:off x="1410450" y="1700809"/>
              <a:ext cx="454880" cy="13676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95" name="Łącznik prosty 94"/>
            <p:cNvCxnSpPr/>
            <p:nvPr/>
          </p:nvCxnSpPr>
          <p:spPr>
            <a:xfrm>
              <a:off x="2051720" y="2060848"/>
              <a:ext cx="64807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upa 124"/>
          <p:cNvGrpSpPr/>
          <p:nvPr/>
        </p:nvGrpSpPr>
        <p:grpSpPr>
          <a:xfrm>
            <a:off x="435113" y="4543136"/>
            <a:ext cx="3926524" cy="1117866"/>
            <a:chOff x="435113" y="4543136"/>
            <a:chExt cx="3926524" cy="1117866"/>
          </a:xfrm>
        </p:grpSpPr>
        <p:pic>
          <p:nvPicPr>
            <p:cNvPr id="107" name="Obraz 10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0" cstate="print"/>
            <a:stretch>
              <a:fillRect/>
            </a:stretch>
          </p:blipFill>
          <p:spPr bwMode="auto">
            <a:xfrm>
              <a:off x="1583613" y="4990440"/>
              <a:ext cx="1285801" cy="67056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2" name="Prostokąt 101"/>
            <p:cNvSpPr/>
            <p:nvPr/>
          </p:nvSpPr>
          <p:spPr bwMode="auto">
            <a:xfrm>
              <a:off x="435113" y="4543136"/>
              <a:ext cx="39265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400" dirty="0" smtClean="0"/>
                <a:t>Quantum </a:t>
              </a:r>
              <a:r>
                <a:rPr lang="pl-PL" sz="2400" dirty="0" err="1" smtClean="0"/>
                <a:t>Cramer-Rao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bound</a:t>
              </a:r>
              <a:r>
                <a:rPr lang="pl-PL" sz="2400" dirty="0" smtClean="0"/>
                <a:t>:</a:t>
              </a:r>
              <a:endParaRPr lang="en-US" sz="2400" dirty="0"/>
            </a:p>
          </p:txBody>
        </p:sp>
      </p:grpSp>
      <p:grpSp>
        <p:nvGrpSpPr>
          <p:cNvPr id="126" name="Grupa 125"/>
          <p:cNvGrpSpPr/>
          <p:nvPr/>
        </p:nvGrpSpPr>
        <p:grpSpPr>
          <a:xfrm>
            <a:off x="5016174" y="4675880"/>
            <a:ext cx="3326898" cy="942706"/>
            <a:chOff x="5016174" y="4675880"/>
            <a:chExt cx="3326898" cy="942706"/>
          </a:xfrm>
        </p:grpSpPr>
        <p:pic>
          <p:nvPicPr>
            <p:cNvPr id="103" name="Obraz 102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016174" y="4675880"/>
              <a:ext cx="3326898" cy="35509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9" name="Obraz 10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2" cstate="print"/>
            <a:stretch>
              <a:fillRect/>
            </a:stretch>
          </p:blipFill>
          <p:spPr bwMode="auto">
            <a:xfrm>
              <a:off x="5868144" y="5085184"/>
              <a:ext cx="1489523" cy="53340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7" name="Grupa 126"/>
          <p:cNvGrpSpPr/>
          <p:nvPr/>
        </p:nvGrpSpPr>
        <p:grpSpPr>
          <a:xfrm>
            <a:off x="456839" y="5733256"/>
            <a:ext cx="3672408" cy="1066010"/>
            <a:chOff x="456839" y="5733256"/>
            <a:chExt cx="3672408" cy="1066010"/>
          </a:xfrm>
        </p:grpSpPr>
        <p:sp>
          <p:nvSpPr>
            <p:cNvPr id="111" name="Prostokąt 110"/>
            <p:cNvSpPr/>
            <p:nvPr/>
          </p:nvSpPr>
          <p:spPr>
            <a:xfrm>
              <a:off x="456839" y="5733256"/>
              <a:ext cx="3672408" cy="10660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Obraz 116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02499" y="5805263"/>
              <a:ext cx="2565528" cy="38109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6" name="Obraz 115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4" cstate="print"/>
            <a:stretch>
              <a:fillRect/>
            </a:stretch>
          </p:blipFill>
          <p:spPr bwMode="auto">
            <a:xfrm>
              <a:off x="467544" y="6309320"/>
              <a:ext cx="3549501" cy="36383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8" name="Grupa 127"/>
          <p:cNvGrpSpPr/>
          <p:nvPr/>
        </p:nvGrpSpPr>
        <p:grpSpPr>
          <a:xfrm>
            <a:off x="4379640" y="5705355"/>
            <a:ext cx="4224808" cy="1066010"/>
            <a:chOff x="4379640" y="5705355"/>
            <a:chExt cx="4224808" cy="1066010"/>
          </a:xfrm>
        </p:grpSpPr>
        <p:sp>
          <p:nvSpPr>
            <p:cNvPr id="118" name="Prostokąt 117"/>
            <p:cNvSpPr/>
            <p:nvPr/>
          </p:nvSpPr>
          <p:spPr>
            <a:xfrm>
              <a:off x="4379640" y="5705355"/>
              <a:ext cx="4224808" cy="10660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" name="Obraz 120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31276" y="5877271"/>
              <a:ext cx="3455088" cy="3810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2" name="Obraz 121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6" cstate="print"/>
            <a:stretch>
              <a:fillRect/>
            </a:stretch>
          </p:blipFill>
          <p:spPr bwMode="auto">
            <a:xfrm>
              <a:off x="5552622" y="6309319"/>
              <a:ext cx="1732272" cy="363894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Given</a:t>
            </a:r>
            <a:r>
              <a:rPr lang="pl-PL" b="1" dirty="0" smtClean="0"/>
              <a:t> </a:t>
            </a:r>
            <a:r>
              <a:rPr lang="pl-PL" b="1" i="1" dirty="0" smtClean="0"/>
              <a:t>N</a:t>
            </a:r>
            <a:r>
              <a:rPr lang="pl-PL" b="1" dirty="0" smtClean="0"/>
              <a:t> </a:t>
            </a:r>
            <a:r>
              <a:rPr lang="pl-PL" b="1" dirty="0" err="1" smtClean="0"/>
              <a:t>uses</a:t>
            </a:r>
            <a:r>
              <a:rPr lang="pl-PL" b="1" dirty="0" smtClean="0"/>
              <a:t> </a:t>
            </a:r>
            <a:r>
              <a:rPr lang="pl-PL" b="1" dirty="0" smtClean="0"/>
              <a:t>of a channel…</a:t>
            </a:r>
            <a:br>
              <a:rPr lang="pl-PL" b="1" dirty="0" smtClean="0"/>
            </a:br>
            <a:r>
              <a:rPr lang="pl-PL" b="1" dirty="0" err="1" smtClean="0"/>
              <a:t>c</a:t>
            </a:r>
            <a:r>
              <a:rPr lang="pl-PL" b="1" dirty="0" err="1" smtClean="0"/>
              <a:t>oherence</a:t>
            </a:r>
            <a:r>
              <a:rPr lang="pl-PL" b="1" dirty="0" smtClean="0"/>
              <a:t> </a:t>
            </a:r>
            <a:r>
              <a:rPr lang="pl-PL" b="1" dirty="0" smtClean="0"/>
              <a:t>will </a:t>
            </a:r>
            <a:r>
              <a:rPr lang="pl-PL" b="1" dirty="0" err="1" smtClean="0"/>
              <a:t>also</a:t>
            </a:r>
            <a:r>
              <a:rPr lang="pl-PL" b="1" dirty="0" smtClean="0"/>
              <a:t> </a:t>
            </a:r>
            <a:r>
              <a:rPr lang="pl-PL" b="1" dirty="0" smtClean="0"/>
              <a:t>do</a:t>
            </a:r>
            <a:endParaRPr lang="en-US" b="1" dirty="0"/>
          </a:p>
        </p:txBody>
      </p:sp>
      <p:grpSp>
        <p:nvGrpSpPr>
          <p:cNvPr id="49" name="Grupa 48"/>
          <p:cNvGrpSpPr/>
          <p:nvPr/>
        </p:nvGrpSpPr>
        <p:grpSpPr>
          <a:xfrm>
            <a:off x="683568" y="1916832"/>
            <a:ext cx="3312368" cy="540448"/>
            <a:chOff x="467544" y="1484784"/>
            <a:chExt cx="3971986" cy="648072"/>
          </a:xfrm>
        </p:grpSpPr>
        <p:cxnSp>
          <p:nvCxnSpPr>
            <p:cNvPr id="3" name="Łącznik prosty 2"/>
            <p:cNvCxnSpPr/>
            <p:nvPr/>
          </p:nvCxnSpPr>
          <p:spPr>
            <a:xfrm>
              <a:off x="971600" y="184482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Obraz 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 l="-47244" t="-51633" r="-47244" b="-51633"/>
            <a:stretch>
              <a:fillRect/>
            </a:stretch>
          </p:blipFill>
          <p:spPr bwMode="auto">
            <a:xfrm>
              <a:off x="1403648" y="1556792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5" name="Łącznik prosty 4"/>
            <p:cNvCxnSpPr/>
            <p:nvPr/>
          </p:nvCxnSpPr>
          <p:spPr>
            <a:xfrm>
              <a:off x="2195735" y="1844824"/>
              <a:ext cx="5040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Obraz 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467544" y="1700808"/>
              <a:ext cx="372047" cy="31375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" name="Obraz 6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2339752" y="1484784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" name="Obraz 7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/>
            <a:srcRect l="-47244" t="-51633" r="-47244" b="-51633"/>
            <a:stretch>
              <a:fillRect/>
            </a:stretch>
          </p:blipFill>
          <p:spPr bwMode="auto">
            <a:xfrm>
              <a:off x="2843808" y="1556792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1" name="Obraz 10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3924388" y="1700808"/>
              <a:ext cx="515142" cy="31423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" name="Łącznik prosty 9"/>
            <p:cNvCxnSpPr/>
            <p:nvPr/>
          </p:nvCxnSpPr>
          <p:spPr>
            <a:xfrm>
              <a:off x="3419872" y="1844824"/>
              <a:ext cx="43204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Obraz 6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71600" y="2924944"/>
            <a:ext cx="2743343" cy="381019"/>
          </a:xfrm>
          <a:prstGeom prst="rect">
            <a:avLst/>
          </a:prstGeom>
          <a:noFill/>
          <a:ln/>
          <a:effectLst/>
        </p:spPr>
      </p:pic>
      <p:pic>
        <p:nvPicPr>
          <p:cNvPr id="63" name="Obraz 6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475656" y="3501008"/>
            <a:ext cx="1704895" cy="363777"/>
          </a:xfrm>
          <a:prstGeom prst="rect">
            <a:avLst/>
          </a:prstGeom>
          <a:noFill/>
          <a:ln/>
          <a:effectLst/>
        </p:spPr>
      </p:pic>
      <p:grpSp>
        <p:nvGrpSpPr>
          <p:cNvPr id="70" name="Grupa 69"/>
          <p:cNvGrpSpPr/>
          <p:nvPr/>
        </p:nvGrpSpPr>
        <p:grpSpPr>
          <a:xfrm>
            <a:off x="5580112" y="2780928"/>
            <a:ext cx="1923364" cy="730262"/>
            <a:chOff x="1280484" y="1236648"/>
            <a:chExt cx="2170778" cy="824200"/>
          </a:xfrm>
        </p:grpSpPr>
        <p:cxnSp>
          <p:nvCxnSpPr>
            <p:cNvPr id="71" name="Łącznik prosty 70"/>
            <p:cNvCxnSpPr/>
            <p:nvPr/>
          </p:nvCxnSpPr>
          <p:spPr>
            <a:xfrm>
              <a:off x="1280484" y="1427284"/>
              <a:ext cx="324914" cy="273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71"/>
            <p:cNvCxnSpPr/>
            <p:nvPr/>
          </p:nvCxnSpPr>
          <p:spPr>
            <a:xfrm>
              <a:off x="2125261" y="1427284"/>
              <a:ext cx="595383" cy="253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3" name="Grupa 63"/>
            <p:cNvGrpSpPr/>
            <p:nvPr/>
          </p:nvGrpSpPr>
          <p:grpSpPr>
            <a:xfrm>
              <a:off x="2216588" y="1236648"/>
              <a:ext cx="1234674" cy="820574"/>
              <a:chOff x="6289654" y="2334373"/>
              <a:chExt cx="1234674" cy="820574"/>
            </a:xfrm>
          </p:grpSpPr>
          <p:sp>
            <p:nvSpPr>
              <p:cNvPr id="79" name="Prostokąt 78"/>
              <p:cNvSpPr/>
              <p:nvPr/>
            </p:nvSpPr>
            <p:spPr>
              <a:xfrm>
                <a:off x="6289654" y="2334373"/>
                <a:ext cx="454880" cy="4102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/>
              </a:p>
            </p:txBody>
          </p:sp>
          <p:pic>
            <p:nvPicPr>
              <p:cNvPr id="80" name="Obraz 53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417650" y="2434837"/>
                <a:ext cx="151285" cy="18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1" name="Łącznik prosty 80"/>
              <p:cNvCxnSpPr/>
              <p:nvPr/>
            </p:nvCxnSpPr>
            <p:spPr>
              <a:xfrm flipH="1" flipV="1">
                <a:off x="7212689" y="2927614"/>
                <a:ext cx="311639" cy="227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Łącznik prosty 81"/>
              <p:cNvCxnSpPr/>
              <p:nvPr/>
            </p:nvCxnSpPr>
            <p:spPr>
              <a:xfrm flipV="1">
                <a:off x="7069448" y="2539516"/>
                <a:ext cx="454880" cy="3636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Łącznik prosty 82"/>
              <p:cNvCxnSpPr/>
              <p:nvPr/>
            </p:nvCxnSpPr>
            <p:spPr>
              <a:xfrm flipV="1">
                <a:off x="6744534" y="2895634"/>
                <a:ext cx="357091" cy="2593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Prostokąt 83"/>
              <p:cNvSpPr/>
              <p:nvPr/>
            </p:nvSpPr>
            <p:spPr>
              <a:xfrm>
                <a:off x="6952460" y="2786865"/>
                <a:ext cx="454880" cy="13676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85" name="Łącznik prosty 84"/>
              <p:cNvCxnSpPr/>
              <p:nvPr/>
            </p:nvCxnSpPr>
            <p:spPr>
              <a:xfrm>
                <a:off x="6809517" y="2539516"/>
                <a:ext cx="259931" cy="205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Łącznik prosty 73"/>
            <p:cNvCxnSpPr/>
            <p:nvPr/>
          </p:nvCxnSpPr>
          <p:spPr>
            <a:xfrm flipH="1" flipV="1">
              <a:off x="1683657" y="1815383"/>
              <a:ext cx="368063" cy="245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Łącznik prosty 74"/>
            <p:cNvCxnSpPr/>
            <p:nvPr/>
          </p:nvCxnSpPr>
          <p:spPr>
            <a:xfrm flipV="1">
              <a:off x="1605398" y="1427284"/>
              <a:ext cx="519863" cy="3636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Łącznik prosty 75"/>
            <p:cNvCxnSpPr/>
            <p:nvPr/>
          </p:nvCxnSpPr>
          <p:spPr>
            <a:xfrm flipV="1">
              <a:off x="1345467" y="1837571"/>
              <a:ext cx="253641" cy="2051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Prostokąt 76"/>
            <p:cNvSpPr/>
            <p:nvPr/>
          </p:nvSpPr>
          <p:spPr>
            <a:xfrm>
              <a:off x="1410450" y="1700809"/>
              <a:ext cx="454880" cy="13676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78" name="Łącznik prosty 77"/>
            <p:cNvCxnSpPr/>
            <p:nvPr/>
          </p:nvCxnSpPr>
          <p:spPr>
            <a:xfrm>
              <a:off x="2051720" y="2060848"/>
              <a:ext cx="64807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6" name="Obraz 8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92080" y="2780928"/>
            <a:ext cx="251050" cy="251050"/>
          </a:xfrm>
          <a:prstGeom prst="rect">
            <a:avLst/>
          </a:prstGeom>
          <a:noFill/>
          <a:ln/>
          <a:effectLst/>
        </p:spPr>
      </p:pic>
      <p:sp>
        <p:nvSpPr>
          <p:cNvPr id="88" name="Łuk 87"/>
          <p:cNvSpPr/>
          <p:nvPr/>
        </p:nvSpPr>
        <p:spPr>
          <a:xfrm>
            <a:off x="5940152" y="2204864"/>
            <a:ext cx="1440160" cy="792088"/>
          </a:xfrm>
          <a:prstGeom prst="arc">
            <a:avLst>
              <a:gd name="adj1" fmla="val 9121593"/>
              <a:gd name="adj2" fmla="val 1946460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ole tekstowe 88"/>
          <p:cNvSpPr txBox="1"/>
          <p:nvPr/>
        </p:nvSpPr>
        <p:spPr>
          <a:xfrm>
            <a:off x="6444208" y="227687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Prostokąt 91"/>
          <p:cNvSpPr/>
          <p:nvPr/>
        </p:nvSpPr>
        <p:spPr>
          <a:xfrm>
            <a:off x="467544" y="1700808"/>
            <a:ext cx="8352928" cy="2376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upa 116"/>
          <p:cNvGrpSpPr/>
          <p:nvPr/>
        </p:nvGrpSpPr>
        <p:grpSpPr>
          <a:xfrm>
            <a:off x="398096" y="4293096"/>
            <a:ext cx="8745904" cy="2479842"/>
            <a:chOff x="398096" y="4293096"/>
            <a:chExt cx="8745904" cy="2479842"/>
          </a:xfrm>
        </p:grpSpPr>
        <p:sp>
          <p:nvSpPr>
            <p:cNvPr id="17" name="Prostokąt 16"/>
            <p:cNvSpPr/>
            <p:nvPr/>
          </p:nvSpPr>
          <p:spPr>
            <a:xfrm>
              <a:off x="398096" y="4293096"/>
              <a:ext cx="87459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400" b="1" dirty="0" err="1" smtClean="0"/>
                <a:t>Sequential</a:t>
              </a:r>
              <a:r>
                <a:rPr lang="pl-PL" sz="2400" b="1" dirty="0" smtClean="0"/>
                <a:t> </a:t>
              </a:r>
              <a:r>
                <a:rPr lang="pl-PL" sz="2400" b="1" dirty="0" err="1" smtClean="0"/>
                <a:t>strategy</a:t>
              </a:r>
              <a:r>
                <a:rPr lang="pl-PL" sz="2400" b="1" dirty="0" smtClean="0"/>
                <a:t> </a:t>
              </a:r>
              <a:r>
                <a:rPr lang="pl-PL" sz="2400" b="1" dirty="0" err="1" smtClean="0"/>
                <a:t>is</a:t>
              </a:r>
              <a:r>
                <a:rPr lang="pl-PL" sz="2400" b="1" dirty="0" smtClean="0"/>
                <a:t> as </a:t>
              </a:r>
              <a:r>
                <a:rPr lang="pl-PL" sz="2400" b="1" dirty="0" err="1" smtClean="0"/>
                <a:t>good</a:t>
              </a:r>
              <a:r>
                <a:rPr lang="pl-PL" sz="2400" b="1" dirty="0" smtClean="0"/>
                <a:t> as </a:t>
              </a:r>
              <a:r>
                <a:rPr lang="pl-PL" sz="2400" b="1" dirty="0" err="1" smtClean="0"/>
                <a:t>the</a:t>
              </a:r>
              <a:r>
                <a:rPr lang="pl-PL" sz="2400" b="1" dirty="0" smtClean="0"/>
                <a:t> </a:t>
              </a:r>
              <a:r>
                <a:rPr lang="pl-PL" sz="2400" b="1" dirty="0" err="1" smtClean="0"/>
                <a:t>entanglement-enhanced</a:t>
              </a:r>
              <a:r>
                <a:rPr lang="pl-PL" sz="2400" b="1" dirty="0" smtClean="0"/>
                <a:t> </a:t>
              </a:r>
              <a:r>
                <a:rPr lang="pl-PL" sz="2400" b="1" dirty="0" smtClean="0"/>
                <a:t>one</a:t>
              </a:r>
            </a:p>
            <a:p>
              <a:pPr algn="ctr"/>
              <a:r>
                <a:rPr lang="pl-PL" sz="2400" b="1" dirty="0" smtClean="0"/>
                <a:t>(</a:t>
              </a:r>
              <a:r>
                <a:rPr lang="pl-PL" sz="2400" b="1" dirty="0" err="1" smtClean="0"/>
                <a:t>if</a:t>
              </a:r>
              <a:r>
                <a:rPr lang="pl-PL" sz="2400" b="1" dirty="0" smtClean="0"/>
                <a:t> time </a:t>
              </a:r>
              <a:r>
                <a:rPr lang="pl-PL" sz="2400" b="1" dirty="0" err="1" smtClean="0"/>
                <a:t>is</a:t>
              </a:r>
              <a:r>
                <a:rPr lang="pl-PL" sz="2400" b="1" dirty="0" smtClean="0"/>
                <a:t> not an </a:t>
              </a:r>
              <a:r>
                <a:rPr lang="pl-PL" sz="2400" b="1" dirty="0" err="1" smtClean="0"/>
                <a:t>issue</a:t>
              </a:r>
              <a:r>
                <a:rPr lang="pl-PL" sz="2400" b="1" dirty="0" smtClean="0"/>
                <a:t>…)</a:t>
              </a:r>
              <a:endParaRPr lang="pl-PL" sz="2400" b="1" dirty="0" smtClean="0"/>
            </a:p>
          </p:txBody>
        </p:sp>
        <p:sp>
          <p:nvSpPr>
            <p:cNvPr id="116" name="pole tekstowe 115"/>
            <p:cNvSpPr txBox="1"/>
            <p:nvPr/>
          </p:nvSpPr>
          <p:spPr>
            <a:xfrm>
              <a:off x="2909325" y="6465161"/>
              <a:ext cx="6143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B. L. Higgins, D. W. Berry, S. D. Bartlett, H. M. Wiseman, G. J. </a:t>
              </a:r>
              <a:r>
                <a:rPr lang="en-US" sz="1400" dirty="0" err="1" smtClean="0"/>
                <a:t>Pryde</a:t>
              </a:r>
              <a:r>
                <a:rPr lang="pl-PL" sz="1400" dirty="0" smtClean="0"/>
                <a:t>, </a:t>
              </a:r>
              <a:r>
                <a:rPr lang="pl-PL" sz="1400" dirty="0" err="1" smtClean="0"/>
                <a:t>Nature</a:t>
              </a:r>
              <a:r>
                <a:rPr lang="pl-PL" sz="1400" dirty="0" smtClean="0"/>
                <a:t>  (2007)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/>
          <p:cNvGrpSpPr/>
          <p:nvPr/>
        </p:nvGrpSpPr>
        <p:grpSpPr>
          <a:xfrm>
            <a:off x="1665358" y="1196752"/>
            <a:ext cx="5943550" cy="4131492"/>
            <a:chOff x="1259632" y="1412776"/>
            <a:chExt cx="5943550" cy="41314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59632" y="1412776"/>
              <a:ext cx="5943550" cy="413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Obraz 5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/>
            <a:srcRect l="-47244" t="-51633" r="-47244" b="-51633"/>
            <a:stretch>
              <a:fillRect/>
            </a:stretch>
          </p:blipFill>
          <p:spPr bwMode="auto">
            <a:xfrm>
              <a:off x="2339752" y="1988840"/>
              <a:ext cx="395536" cy="378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7" name="Obraz 6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rcRect l="-47244" t="-51633" r="-47244" b="-51633"/>
            <a:stretch>
              <a:fillRect/>
            </a:stretch>
          </p:blipFill>
          <p:spPr bwMode="auto">
            <a:xfrm>
              <a:off x="2339752" y="2852936"/>
              <a:ext cx="395536" cy="378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8" name="Obraz 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rcRect l="-47244" t="-51633" r="-47244" b="-51633"/>
            <a:stretch>
              <a:fillRect/>
            </a:stretch>
          </p:blipFill>
          <p:spPr bwMode="auto">
            <a:xfrm>
              <a:off x="3779912" y="2852936"/>
              <a:ext cx="395536" cy="378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9" name="Obraz 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rcRect l="-47244" t="-51633" r="-47244" b="-51633"/>
            <a:stretch>
              <a:fillRect/>
            </a:stretch>
          </p:blipFill>
          <p:spPr bwMode="auto">
            <a:xfrm>
              <a:off x="3779912" y="1988840"/>
              <a:ext cx="395536" cy="378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10" name="Obraz 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rcRect l="-47244" t="-51633" r="-47244" b="-51633"/>
            <a:stretch>
              <a:fillRect/>
            </a:stretch>
          </p:blipFill>
          <p:spPr bwMode="auto">
            <a:xfrm>
              <a:off x="5894490" y="2004098"/>
              <a:ext cx="395536" cy="378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11" name="Obraz 1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rcRect l="-47244" t="-51633" r="-47244" b="-51633"/>
            <a:stretch>
              <a:fillRect/>
            </a:stretch>
          </p:blipFill>
          <p:spPr bwMode="auto">
            <a:xfrm>
              <a:off x="5907449" y="2884151"/>
              <a:ext cx="395536" cy="378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12" name="Obraz 1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rcRect l="-47244" t="-51633" r="-47244" b="-51633"/>
            <a:stretch>
              <a:fillRect/>
            </a:stretch>
          </p:blipFill>
          <p:spPr bwMode="auto">
            <a:xfrm>
              <a:off x="5436096" y="3789040"/>
              <a:ext cx="395536" cy="378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13" name="Obraz 1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rcRect l="-47244" t="-51633" r="-47244" b="-51633"/>
            <a:stretch>
              <a:fillRect/>
            </a:stretch>
          </p:blipFill>
          <p:spPr bwMode="auto">
            <a:xfrm>
              <a:off x="4036662" y="3819511"/>
              <a:ext cx="395536" cy="378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14" name="Obraz 1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/>
            <a:srcRect l="-47244" t="-51633" r="-47244" b="-51633"/>
            <a:stretch>
              <a:fillRect/>
            </a:stretch>
          </p:blipFill>
          <p:spPr bwMode="auto">
            <a:xfrm>
              <a:off x="2267744" y="3789040"/>
              <a:ext cx="395536" cy="378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</p:pic>
        <p:pic>
          <p:nvPicPr>
            <p:cNvPr id="15" name="Obraz 14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/>
            <a:srcRect l="-47244" t="-51633" r="-47244" b="-51633"/>
            <a:stretch>
              <a:fillRect/>
            </a:stretch>
          </p:blipFill>
          <p:spPr bwMode="auto">
            <a:xfrm>
              <a:off x="2251405" y="4472654"/>
              <a:ext cx="395536" cy="3782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</p:pic>
      </p:grpSp>
      <p:sp>
        <p:nvSpPr>
          <p:cNvPr id="16" name="Prostokąt 15"/>
          <p:cNvSpPr/>
          <p:nvPr/>
        </p:nvSpPr>
        <p:spPr>
          <a:xfrm>
            <a:off x="369214" y="2060848"/>
            <a:ext cx="12341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err="1" smtClean="0"/>
              <a:t>sequential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err="1" smtClean="0"/>
              <a:t>strategy</a:t>
            </a:r>
            <a:r>
              <a:rPr lang="pl-PL" b="1" dirty="0" smtClean="0"/>
              <a:t> </a:t>
            </a:r>
          </a:p>
          <a:p>
            <a:pPr algn="ctr"/>
            <a:endParaRPr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7308304" y="1916832"/>
            <a:ext cx="1521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/>
              <a:t>entanglement</a:t>
            </a:r>
            <a:endParaRPr lang="pl-PL" b="1" dirty="0" smtClean="0"/>
          </a:p>
          <a:p>
            <a:pPr algn="ctr"/>
            <a:r>
              <a:rPr lang="pl-PL" b="1" dirty="0" err="1" smtClean="0"/>
              <a:t>enhanced</a:t>
            </a:r>
            <a:endParaRPr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323528" y="3861048"/>
            <a:ext cx="16283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err="1" smtClean="0"/>
              <a:t>entanglement</a:t>
            </a:r>
            <a:r>
              <a:rPr lang="pl-PL" b="1" dirty="0" smtClean="0"/>
              <a:t>-</a:t>
            </a:r>
          </a:p>
          <a:p>
            <a:pPr algn="ctr"/>
            <a:r>
              <a:rPr lang="pl-PL" b="1" dirty="0" err="1" smtClean="0"/>
              <a:t>enhanced</a:t>
            </a:r>
            <a:endParaRPr lang="pl-PL" b="1" dirty="0" smtClean="0"/>
          </a:p>
          <a:p>
            <a:pPr algn="ctr"/>
            <a:r>
              <a:rPr lang="pl-PL" b="1" dirty="0" err="1" smtClean="0"/>
              <a:t>a</a:t>
            </a:r>
            <a:r>
              <a:rPr lang="pl-PL" b="1" dirty="0" err="1" smtClean="0"/>
              <a:t>ncilla-assisted</a:t>
            </a:r>
            <a:endParaRPr lang="en-US" dirty="0"/>
          </a:p>
        </p:txBody>
      </p:sp>
      <p:sp>
        <p:nvSpPr>
          <p:cNvPr id="19" name="Prostokąt 18"/>
          <p:cNvSpPr/>
          <p:nvPr/>
        </p:nvSpPr>
        <p:spPr>
          <a:xfrm>
            <a:off x="7164288" y="3861048"/>
            <a:ext cx="1799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smtClean="0"/>
              <a:t>m</a:t>
            </a:r>
            <a:r>
              <a:rPr lang="pl-PL" b="1" dirty="0" smtClean="0"/>
              <a:t>ost general </a:t>
            </a:r>
          </a:p>
          <a:p>
            <a:pPr algn="ctr"/>
            <a:r>
              <a:rPr lang="pl-PL" b="1" dirty="0" err="1" smtClean="0"/>
              <a:t>adaptive</a:t>
            </a:r>
            <a:r>
              <a:rPr lang="pl-PL" b="1" dirty="0" smtClean="0"/>
              <a:t> </a:t>
            </a:r>
            <a:r>
              <a:rPr lang="pl-PL" b="1" dirty="0" err="1" smtClean="0"/>
              <a:t>scheme</a:t>
            </a:r>
            <a:endParaRPr lang="en-US" dirty="0"/>
          </a:p>
        </p:txBody>
      </p:sp>
      <p:grpSp>
        <p:nvGrpSpPr>
          <p:cNvPr id="32" name="Grupa 31"/>
          <p:cNvGrpSpPr/>
          <p:nvPr/>
        </p:nvGrpSpPr>
        <p:grpSpPr>
          <a:xfrm>
            <a:off x="755576" y="5373216"/>
            <a:ext cx="8335842" cy="1431945"/>
            <a:chOff x="755576" y="5373216"/>
            <a:chExt cx="8335842" cy="1431945"/>
          </a:xfrm>
        </p:grpSpPr>
        <p:sp>
          <p:nvSpPr>
            <p:cNvPr id="21" name="Prostokąt 20"/>
            <p:cNvSpPr/>
            <p:nvPr/>
          </p:nvSpPr>
          <p:spPr>
            <a:xfrm>
              <a:off x="755576" y="5877272"/>
              <a:ext cx="7711278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sz="2400" b="1" dirty="0" smtClean="0"/>
                <a:t>All </a:t>
              </a:r>
              <a:r>
                <a:rPr lang="pl-PL" sz="2400" b="1" dirty="0" err="1" smtClean="0"/>
                <a:t>schemes</a:t>
              </a:r>
              <a:r>
                <a:rPr lang="pl-PL" sz="2400" b="1" dirty="0" smtClean="0"/>
                <a:t> </a:t>
              </a:r>
              <a:r>
                <a:rPr lang="pl-PL" sz="2400" b="1" dirty="0" err="1" smtClean="0"/>
                <a:t>are</a:t>
              </a:r>
              <a:r>
                <a:rPr lang="pl-PL" sz="2400" b="1" dirty="0" smtClean="0"/>
                <a:t> </a:t>
              </a:r>
              <a:r>
                <a:rPr lang="pl-PL" sz="2400" b="1" dirty="0" err="1" smtClean="0"/>
                <a:t>equivalent</a:t>
              </a:r>
              <a:r>
                <a:rPr lang="pl-PL" sz="2400" b="1" dirty="0" smtClean="0"/>
                <a:t> </a:t>
              </a:r>
              <a:r>
                <a:rPr lang="pl-PL" sz="2400" b="1" dirty="0" err="1" smtClean="0"/>
                <a:t>in</a:t>
              </a:r>
              <a:r>
                <a:rPr lang="pl-PL" sz="2400" b="1" dirty="0" smtClean="0"/>
                <a:t> </a:t>
              </a:r>
              <a:r>
                <a:rPr lang="pl-PL" sz="2400" b="1" dirty="0" err="1" smtClean="0"/>
                <a:t>decoherence-free</a:t>
              </a:r>
              <a:r>
                <a:rPr lang="pl-PL" sz="2400" b="1" dirty="0" smtClean="0"/>
                <a:t> </a:t>
              </a:r>
              <a:r>
                <a:rPr lang="pl-PL" sz="2400" b="1" dirty="0" err="1" smtClean="0"/>
                <a:t>metrology</a:t>
              </a:r>
              <a:r>
                <a:rPr lang="pl-PL" sz="2400" b="1" dirty="0" smtClean="0"/>
                <a:t>!</a:t>
              </a:r>
              <a:endParaRPr lang="en-US" sz="2400" dirty="0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1674594" y="6466607"/>
              <a:ext cx="741682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1600" dirty="0" smtClean="0"/>
                <a:t>V. Giovannetti, S. Lloyd, and L. Maccone, Phys. Rev.</a:t>
              </a:r>
              <a:r>
                <a:rPr lang="pl-PL" sz="1600" dirty="0" smtClean="0"/>
                <a:t> </a:t>
              </a:r>
              <a:r>
                <a:rPr lang="en-US" sz="1600" dirty="0" err="1" smtClean="0"/>
                <a:t>Lett</a:t>
              </a:r>
              <a:r>
                <a:rPr lang="en-US" sz="1600" dirty="0" smtClean="0"/>
                <a:t>. 96, 010401 (2006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pic>
          <p:nvPicPr>
            <p:cNvPr id="25" name="Obraz 24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2411760" y="5373216"/>
              <a:ext cx="4052650" cy="28001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6" name="Prostokąt 25"/>
          <p:cNvSpPr/>
          <p:nvPr/>
        </p:nvSpPr>
        <p:spPr>
          <a:xfrm>
            <a:off x="1835696" y="2204864"/>
            <a:ext cx="352839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ole tekstowe 26"/>
          <p:cNvSpPr txBox="1"/>
          <p:nvPr/>
        </p:nvSpPr>
        <p:spPr>
          <a:xfrm>
            <a:off x="3563888" y="1700808"/>
            <a:ext cx="33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24993" y="1160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Sensing</a:t>
            </a:r>
            <a:r>
              <a:rPr lang="pl-PL" b="1" dirty="0" smtClean="0"/>
              <a:t> a </a:t>
            </a:r>
            <a:r>
              <a:rPr lang="pl-PL" b="1" dirty="0" err="1" smtClean="0"/>
              <a:t>quantumm</a:t>
            </a:r>
            <a:r>
              <a:rPr lang="pl-PL" b="1" dirty="0" smtClean="0"/>
              <a:t> channel </a:t>
            </a:r>
            <a:r>
              <a:rPr lang="pl-PL" b="1" dirty="0" err="1" smtClean="0"/>
              <a:t>using</a:t>
            </a:r>
            <a:r>
              <a:rPr lang="pl-PL" b="1" dirty="0" smtClean="0"/>
              <a:t> </a:t>
            </a:r>
            <a:r>
              <a:rPr lang="pl-PL" b="1" dirty="0" err="1" smtClean="0"/>
              <a:t>entanglement</a:t>
            </a:r>
            <a:endParaRPr lang="en-US" b="1" dirty="0"/>
          </a:p>
        </p:txBody>
      </p:sp>
      <p:sp>
        <p:nvSpPr>
          <p:cNvPr id="28" name="Prostokąt 27"/>
          <p:cNvSpPr/>
          <p:nvPr/>
        </p:nvSpPr>
        <p:spPr>
          <a:xfrm>
            <a:off x="251520" y="1412776"/>
            <a:ext cx="5184576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stokąt 28"/>
          <p:cNvSpPr/>
          <p:nvPr/>
        </p:nvSpPr>
        <p:spPr>
          <a:xfrm>
            <a:off x="5580112" y="1412776"/>
            <a:ext cx="3384376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rostokąt 29"/>
          <p:cNvSpPr/>
          <p:nvPr/>
        </p:nvSpPr>
        <p:spPr>
          <a:xfrm>
            <a:off x="251520" y="3284984"/>
            <a:ext cx="3456384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rostokąt 30"/>
          <p:cNvSpPr/>
          <p:nvPr/>
        </p:nvSpPr>
        <p:spPr>
          <a:xfrm>
            <a:off x="3851920" y="3284984"/>
            <a:ext cx="5112568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Impact</a:t>
            </a:r>
            <a:r>
              <a:rPr lang="pl-PL" b="1" dirty="0" smtClean="0"/>
              <a:t> of </a:t>
            </a:r>
            <a:r>
              <a:rPr lang="pl-PL" b="1" dirty="0" err="1" smtClean="0"/>
              <a:t>decoherence</a:t>
            </a:r>
            <a:r>
              <a:rPr lang="pl-PL" b="1" dirty="0" smtClean="0"/>
              <a:t>…</a:t>
            </a:r>
            <a:endParaRPr lang="en-US" b="1" dirty="0"/>
          </a:p>
        </p:txBody>
      </p:sp>
      <p:grpSp>
        <p:nvGrpSpPr>
          <p:cNvPr id="160" name="Grupa 159"/>
          <p:cNvGrpSpPr/>
          <p:nvPr/>
        </p:nvGrpSpPr>
        <p:grpSpPr>
          <a:xfrm>
            <a:off x="2483768" y="1196752"/>
            <a:ext cx="3684597" cy="1080120"/>
            <a:chOff x="3131840" y="1007041"/>
            <a:chExt cx="1968772" cy="577135"/>
          </a:xfrm>
        </p:grpSpPr>
        <p:pic>
          <p:nvPicPr>
            <p:cNvPr id="3" name="Obraz 2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 cstate="print"/>
            <a:srcRect l="-47244" t="-51633" r="-47244" b="-51633"/>
            <a:stretch>
              <a:fillRect/>
            </a:stretch>
          </p:blipFill>
          <p:spPr bwMode="auto">
            <a:xfrm>
              <a:off x="3131840" y="1008112"/>
              <a:ext cx="60239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5" name="Łącznik prosty 4"/>
            <p:cNvCxnSpPr/>
            <p:nvPr/>
          </p:nvCxnSpPr>
          <p:spPr>
            <a:xfrm>
              <a:off x="3851920" y="1296144"/>
              <a:ext cx="576064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Obraz 6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 cstate="print"/>
            <a:srcRect l="-47244" t="-51633" r="-47244" b="-51633"/>
            <a:stretch>
              <a:fillRect/>
            </a:stretch>
          </p:blipFill>
          <p:spPr bwMode="auto">
            <a:xfrm>
              <a:off x="4498920" y="1007041"/>
              <a:ext cx="601692" cy="5753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grpSp>
        <p:nvGrpSpPr>
          <p:cNvPr id="161" name="Grupa 160"/>
          <p:cNvGrpSpPr/>
          <p:nvPr/>
        </p:nvGrpSpPr>
        <p:grpSpPr>
          <a:xfrm>
            <a:off x="1691680" y="2636912"/>
            <a:ext cx="5844621" cy="1593468"/>
            <a:chOff x="1979712" y="1772816"/>
            <a:chExt cx="5844621" cy="1593468"/>
          </a:xfrm>
        </p:grpSpPr>
        <p:grpSp>
          <p:nvGrpSpPr>
            <p:cNvPr id="152" name="Grupa 151"/>
            <p:cNvGrpSpPr/>
            <p:nvPr/>
          </p:nvGrpSpPr>
          <p:grpSpPr>
            <a:xfrm>
              <a:off x="1979712" y="1772816"/>
              <a:ext cx="4248472" cy="797039"/>
              <a:chOff x="1475656" y="1700808"/>
              <a:chExt cx="4989730" cy="936104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1475656" y="1916832"/>
                <a:ext cx="1728192" cy="656159"/>
                <a:chOff x="1280484" y="1236648"/>
                <a:chExt cx="2170778" cy="824200"/>
              </a:xfrm>
            </p:grpSpPr>
            <p:cxnSp>
              <p:nvCxnSpPr>
                <p:cNvPr id="9" name="Łącznik prosty 8"/>
                <p:cNvCxnSpPr/>
                <p:nvPr/>
              </p:nvCxnSpPr>
              <p:spPr>
                <a:xfrm>
                  <a:off x="1280484" y="1427284"/>
                  <a:ext cx="324914" cy="27352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Łącznik prosty 9"/>
                <p:cNvCxnSpPr/>
                <p:nvPr/>
              </p:nvCxnSpPr>
              <p:spPr>
                <a:xfrm>
                  <a:off x="2125261" y="1427284"/>
                  <a:ext cx="595383" cy="25388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Grupa 63"/>
                <p:cNvGrpSpPr/>
                <p:nvPr/>
              </p:nvGrpSpPr>
              <p:grpSpPr>
                <a:xfrm>
                  <a:off x="2216588" y="1236648"/>
                  <a:ext cx="1234674" cy="820574"/>
                  <a:chOff x="6289654" y="2334373"/>
                  <a:chExt cx="1234674" cy="820574"/>
                </a:xfrm>
              </p:grpSpPr>
              <p:sp>
                <p:nvSpPr>
                  <p:cNvPr id="17" name="Prostokąt 16"/>
                  <p:cNvSpPr/>
                  <p:nvPr/>
                </p:nvSpPr>
                <p:spPr>
                  <a:xfrm>
                    <a:off x="6289654" y="2334373"/>
                    <a:ext cx="454880" cy="410287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 dirty="0"/>
                  </a:p>
                </p:txBody>
              </p:sp>
              <p:pic>
                <p:nvPicPr>
                  <p:cNvPr id="18" name="Obraz 53" descr="TP_tmp.emf"/>
                  <p:cNvPicPr>
                    <a:picLocks noChangeAspect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6417650" y="2434837"/>
                    <a:ext cx="151285" cy="1862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9" name="Łącznik prosty 18"/>
                  <p:cNvCxnSpPr/>
                  <p:nvPr/>
                </p:nvCxnSpPr>
                <p:spPr>
                  <a:xfrm flipH="1" flipV="1">
                    <a:off x="7212689" y="2927614"/>
                    <a:ext cx="311639" cy="22733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Łącznik prosty 19"/>
                  <p:cNvCxnSpPr/>
                  <p:nvPr/>
                </p:nvCxnSpPr>
                <p:spPr>
                  <a:xfrm flipV="1">
                    <a:off x="7069448" y="2539516"/>
                    <a:ext cx="454880" cy="3636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Łącznik prosty 20"/>
                  <p:cNvCxnSpPr/>
                  <p:nvPr/>
                </p:nvCxnSpPr>
                <p:spPr>
                  <a:xfrm flipV="1">
                    <a:off x="6744534" y="2895634"/>
                    <a:ext cx="357091" cy="25931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Prostokąt 21"/>
                  <p:cNvSpPr/>
                  <p:nvPr/>
                </p:nvSpPr>
                <p:spPr>
                  <a:xfrm>
                    <a:off x="6952460" y="2786865"/>
                    <a:ext cx="454880" cy="13676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cxnSp>
                <p:nvCxnSpPr>
                  <p:cNvPr id="23" name="Łącznik prosty 22"/>
                  <p:cNvCxnSpPr/>
                  <p:nvPr/>
                </p:nvCxnSpPr>
                <p:spPr>
                  <a:xfrm>
                    <a:off x="6809517" y="2539516"/>
                    <a:ext cx="259931" cy="205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" name="Łącznik prosty 11"/>
                <p:cNvCxnSpPr/>
                <p:nvPr/>
              </p:nvCxnSpPr>
              <p:spPr>
                <a:xfrm flipH="1" flipV="1">
                  <a:off x="1683657" y="1815383"/>
                  <a:ext cx="368063" cy="24546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Łącznik prosty 12"/>
                <p:cNvCxnSpPr/>
                <p:nvPr/>
              </p:nvCxnSpPr>
              <p:spPr>
                <a:xfrm flipV="1">
                  <a:off x="1605398" y="1427284"/>
                  <a:ext cx="519863" cy="36362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Łącznik prosty 13"/>
                <p:cNvCxnSpPr/>
                <p:nvPr/>
              </p:nvCxnSpPr>
              <p:spPr>
                <a:xfrm flipV="1">
                  <a:off x="1345467" y="1837571"/>
                  <a:ext cx="253641" cy="20514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Prostokąt 14"/>
                <p:cNvSpPr/>
                <p:nvPr/>
              </p:nvSpPr>
              <p:spPr>
                <a:xfrm>
                  <a:off x="1410450" y="1700809"/>
                  <a:ext cx="454880" cy="1367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cxnSp>
              <p:nvCxnSpPr>
                <p:cNvPr id="16" name="Łącznik prosty 15"/>
                <p:cNvCxnSpPr/>
                <p:nvPr/>
              </p:nvCxnSpPr>
              <p:spPr>
                <a:xfrm>
                  <a:off x="2051720" y="2060848"/>
                  <a:ext cx="64807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Łącznik prosty 23"/>
              <p:cNvCxnSpPr/>
              <p:nvPr/>
            </p:nvCxnSpPr>
            <p:spPr>
              <a:xfrm>
                <a:off x="3419872" y="2376264"/>
                <a:ext cx="576064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upa 24"/>
              <p:cNvGrpSpPr/>
              <p:nvPr/>
            </p:nvGrpSpPr>
            <p:grpSpPr>
              <a:xfrm>
                <a:off x="4427984" y="1700808"/>
                <a:ext cx="2037402" cy="936104"/>
                <a:chOff x="2339752" y="4365104"/>
                <a:chExt cx="2952328" cy="1289062"/>
              </a:xfrm>
            </p:grpSpPr>
            <p:grpSp>
              <p:nvGrpSpPr>
                <p:cNvPr id="26" name="Grupa 27"/>
                <p:cNvGrpSpPr/>
                <p:nvPr/>
              </p:nvGrpSpPr>
              <p:grpSpPr>
                <a:xfrm>
                  <a:off x="2339752" y="4653136"/>
                  <a:ext cx="2952328" cy="1001030"/>
                  <a:chOff x="3275856" y="1268760"/>
                  <a:chExt cx="2952328" cy="1001030"/>
                </a:xfrm>
              </p:grpSpPr>
              <p:cxnSp>
                <p:nvCxnSpPr>
                  <p:cNvPr id="28" name="Łącznik prosty 27"/>
                  <p:cNvCxnSpPr/>
                  <p:nvPr/>
                </p:nvCxnSpPr>
                <p:spPr>
                  <a:xfrm>
                    <a:off x="3275856" y="1484784"/>
                    <a:ext cx="360040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Łącznik prosty 28"/>
                  <p:cNvCxnSpPr/>
                  <p:nvPr/>
                </p:nvCxnSpPr>
                <p:spPr>
                  <a:xfrm>
                    <a:off x="4067944" y="2132856"/>
                    <a:ext cx="1296144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Łącznik prosty 29"/>
                  <p:cNvCxnSpPr/>
                  <p:nvPr/>
                </p:nvCxnSpPr>
                <p:spPr>
                  <a:xfrm>
                    <a:off x="4211960" y="1484784"/>
                    <a:ext cx="1224136" cy="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Prostokąt 30"/>
                  <p:cNvSpPr/>
                  <p:nvPr/>
                </p:nvSpPr>
                <p:spPr>
                  <a:xfrm>
                    <a:off x="4860032" y="1268760"/>
                    <a:ext cx="504056" cy="432048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 dirty="0"/>
                  </a:p>
                </p:txBody>
              </p:sp>
              <p:pic>
                <p:nvPicPr>
                  <p:cNvPr id="32" name="Obraz 53" descr="TP_tmp.emf"/>
                  <p:cNvPicPr>
                    <a:picLocks noChangeAspect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5001865" y="1374552"/>
                    <a:ext cx="167640" cy="1961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33" name="Łącznik prosty 32"/>
                  <p:cNvCxnSpPr/>
                  <p:nvPr/>
                </p:nvCxnSpPr>
                <p:spPr>
                  <a:xfrm rot="5400000" flipH="1" flipV="1">
                    <a:off x="4138475" y="1980281"/>
                    <a:ext cx="568980" cy="10037"/>
                  </a:xfrm>
                  <a:prstGeom prst="line">
                    <a:avLst/>
                  </a:prstGeom>
                  <a:ln>
                    <a:prstDash val="dash"/>
                    <a:headEnd type="non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Łącznik prosty 33"/>
                  <p:cNvCxnSpPr/>
                  <p:nvPr/>
                </p:nvCxnSpPr>
                <p:spPr>
                  <a:xfrm flipH="1" flipV="1">
                    <a:off x="5882854" y="1893466"/>
                    <a:ext cx="345330" cy="23939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Łącznik prosty 34"/>
                  <p:cNvCxnSpPr/>
                  <p:nvPr/>
                </p:nvCxnSpPr>
                <p:spPr>
                  <a:xfrm flipV="1">
                    <a:off x="5724128" y="1484784"/>
                    <a:ext cx="504056" cy="3829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Łącznik prosty 35"/>
                  <p:cNvCxnSpPr/>
                  <p:nvPr/>
                </p:nvCxnSpPr>
                <p:spPr>
                  <a:xfrm flipV="1">
                    <a:off x="5364088" y="1859789"/>
                    <a:ext cx="395695" cy="273067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Prostokąt 36"/>
                  <p:cNvSpPr/>
                  <p:nvPr/>
                </p:nvSpPr>
                <p:spPr>
                  <a:xfrm>
                    <a:off x="5594492" y="1745252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cxnSp>
                <p:nvCxnSpPr>
                  <p:cNvPr id="38" name="Łącznik prosty 37"/>
                  <p:cNvCxnSpPr/>
                  <p:nvPr/>
                </p:nvCxnSpPr>
                <p:spPr>
                  <a:xfrm>
                    <a:off x="5436096" y="1484784"/>
                    <a:ext cx="288032" cy="21602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Prostokąt 38"/>
                  <p:cNvSpPr/>
                  <p:nvPr/>
                </p:nvSpPr>
                <p:spPr>
                  <a:xfrm rot="18900000">
                    <a:off x="4189060" y="1425880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pic>
                <p:nvPicPr>
                  <p:cNvPr id="40" name="Obraz 39" descr="TP_tmp.emf"/>
                  <p:cNvPicPr>
                    <a:picLocks noChangeAspect="1"/>
                  </p:cNvPicPr>
                  <p:nvPr>
                    <p:custDataLst>
                      <p:tags r:id="rId7"/>
                    </p:custDataLst>
                  </p:nvPr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84550" y="1412776"/>
                    <a:ext cx="114300" cy="133731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sp>
                <p:nvSpPr>
                  <p:cNvPr id="41" name="Prostokąt 40"/>
                  <p:cNvSpPr/>
                  <p:nvPr/>
                </p:nvSpPr>
                <p:spPr>
                  <a:xfrm rot="18900000">
                    <a:off x="4189060" y="2073952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  <p:pic>
                <p:nvPicPr>
                  <p:cNvPr id="42" name="Obraz 41" descr="TP_tmp.emf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84550" y="2060848"/>
                    <a:ext cx="114300" cy="133731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cxnSp>
                <p:nvCxnSpPr>
                  <p:cNvPr id="43" name="Łącznik prosty 42"/>
                  <p:cNvCxnSpPr/>
                  <p:nvPr/>
                </p:nvCxnSpPr>
                <p:spPr>
                  <a:xfrm flipH="1" flipV="1">
                    <a:off x="3722614" y="1893466"/>
                    <a:ext cx="345330" cy="23939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Łącznik prosty 43"/>
                  <p:cNvCxnSpPr/>
                  <p:nvPr/>
                </p:nvCxnSpPr>
                <p:spPr>
                  <a:xfrm flipV="1">
                    <a:off x="3635896" y="1484784"/>
                    <a:ext cx="576064" cy="38291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Łącznik prosty 44"/>
                  <p:cNvCxnSpPr/>
                  <p:nvPr/>
                </p:nvCxnSpPr>
                <p:spPr>
                  <a:xfrm flipV="1">
                    <a:off x="3347864" y="1916832"/>
                    <a:ext cx="281062" cy="216024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Prostokąt 45"/>
                  <p:cNvSpPr/>
                  <p:nvPr/>
                </p:nvSpPr>
                <p:spPr>
                  <a:xfrm>
                    <a:off x="3419872" y="1772816"/>
                    <a:ext cx="504056" cy="14401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pl-PL"/>
                  </a:p>
                </p:txBody>
              </p:sp>
            </p:grpSp>
            <p:cxnSp>
              <p:nvCxnSpPr>
                <p:cNvPr id="27" name="Łącznik prosty 26"/>
                <p:cNvCxnSpPr/>
                <p:nvPr/>
              </p:nvCxnSpPr>
              <p:spPr>
                <a:xfrm rot="5400000" flipH="1">
                  <a:off x="3223433" y="4633551"/>
                  <a:ext cx="545451" cy="8557"/>
                </a:xfrm>
                <a:prstGeom prst="line">
                  <a:avLst/>
                </a:prstGeom>
                <a:ln>
                  <a:prstDash val="dash"/>
                  <a:headEnd type="non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2" name="Prostokąt 61"/>
            <p:cNvSpPr/>
            <p:nvPr/>
          </p:nvSpPr>
          <p:spPr>
            <a:xfrm>
              <a:off x="6948264" y="2132856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err="1" smtClean="0"/>
                <a:t>loss</a:t>
              </a:r>
              <a:endParaRPr lang="en-US" dirty="0"/>
            </a:p>
          </p:txBody>
        </p:sp>
        <p:sp>
          <p:nvSpPr>
            <p:cNvPr id="63" name="Prostokąt 62"/>
            <p:cNvSpPr/>
            <p:nvPr/>
          </p:nvSpPr>
          <p:spPr>
            <a:xfrm>
              <a:off x="6660232" y="2996952"/>
              <a:ext cx="1164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err="1" smtClean="0"/>
                <a:t>dephasing</a:t>
              </a:r>
              <a:endParaRPr lang="en-US" dirty="0"/>
            </a:p>
          </p:txBody>
        </p:sp>
        <p:grpSp>
          <p:nvGrpSpPr>
            <p:cNvPr id="153" name="Grupa 152"/>
            <p:cNvGrpSpPr/>
            <p:nvPr/>
          </p:nvGrpSpPr>
          <p:grpSpPr>
            <a:xfrm>
              <a:off x="2483768" y="2780928"/>
              <a:ext cx="3672408" cy="536142"/>
              <a:chOff x="2051720" y="2852936"/>
              <a:chExt cx="4439092" cy="648072"/>
            </a:xfrm>
          </p:grpSpPr>
          <p:grpSp>
            <p:nvGrpSpPr>
              <p:cNvPr id="64" name="Grupa 63"/>
              <p:cNvGrpSpPr/>
              <p:nvPr/>
            </p:nvGrpSpPr>
            <p:grpSpPr>
              <a:xfrm>
                <a:off x="4499992" y="2852936"/>
                <a:ext cx="1990820" cy="648072"/>
                <a:chOff x="4557598" y="3212976"/>
                <a:chExt cx="2543640" cy="828032"/>
              </a:xfrm>
            </p:grpSpPr>
            <p:pic>
              <p:nvPicPr>
                <p:cNvPr id="49" name="Obraz 48" descr="TP_tmp.emf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5484936" y="3601818"/>
                  <a:ext cx="178298" cy="202681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50" name="Elipsa 49"/>
                <p:cNvSpPr/>
                <p:nvPr/>
              </p:nvSpPr>
              <p:spPr>
                <a:xfrm>
                  <a:off x="5925750" y="3457803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000" h="46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Łącznik prosty ze strzałką 50"/>
                <p:cNvCxnSpPr/>
                <p:nvPr/>
              </p:nvCxnSpPr>
              <p:spPr>
                <a:xfrm>
                  <a:off x="6501814" y="3673827"/>
                  <a:ext cx="172819" cy="95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Elipsa 51"/>
                <p:cNvSpPr/>
                <p:nvPr/>
              </p:nvSpPr>
              <p:spPr>
                <a:xfrm>
                  <a:off x="6717838" y="3457803"/>
                  <a:ext cx="383400" cy="54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630" h="46863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Elipsa 52"/>
                <p:cNvSpPr/>
                <p:nvPr/>
              </p:nvSpPr>
              <p:spPr>
                <a:xfrm>
                  <a:off x="4644008" y="3501008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000" h="46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Łuk 53"/>
                <p:cNvSpPr/>
                <p:nvPr/>
              </p:nvSpPr>
              <p:spPr>
                <a:xfrm>
                  <a:off x="4557598" y="3457803"/>
                  <a:ext cx="734482" cy="216024"/>
                </a:xfrm>
                <a:prstGeom prst="arc">
                  <a:avLst>
                    <a:gd name="adj1" fmla="val 8176016"/>
                    <a:gd name="adj2" fmla="val 2201711"/>
                  </a:avLst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6" name="Obraz 55" descr="TP_tmp.emf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516216" y="3429000"/>
                  <a:ext cx="144016" cy="168499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57" name="Obraz 53" descr="TP_tmp.emf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4860032" y="3212976"/>
                  <a:ext cx="167640" cy="19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5" name="Grupa 64"/>
              <p:cNvGrpSpPr/>
              <p:nvPr/>
            </p:nvGrpSpPr>
            <p:grpSpPr>
              <a:xfrm>
                <a:off x="2051720" y="2852936"/>
                <a:ext cx="574854" cy="648072"/>
                <a:chOff x="1677278" y="3140968"/>
                <a:chExt cx="734482" cy="828032"/>
              </a:xfrm>
            </p:grpSpPr>
            <p:sp>
              <p:nvSpPr>
                <p:cNvPr id="59" name="Elipsa 58"/>
                <p:cNvSpPr/>
                <p:nvPr/>
              </p:nvSpPr>
              <p:spPr>
                <a:xfrm>
                  <a:off x="1763688" y="3429000"/>
                  <a:ext cx="540000" cy="5400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468000" h="468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Łuk 59"/>
                <p:cNvSpPr/>
                <p:nvPr/>
              </p:nvSpPr>
              <p:spPr>
                <a:xfrm>
                  <a:off x="1677278" y="3385795"/>
                  <a:ext cx="734482" cy="216024"/>
                </a:xfrm>
                <a:prstGeom prst="arc">
                  <a:avLst>
                    <a:gd name="adj1" fmla="val 8176016"/>
                    <a:gd name="adj2" fmla="val 2201711"/>
                  </a:avLst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1" name="Obraz 53" descr="TP_tmp.emf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1979712" y="3140968"/>
                  <a:ext cx="167640" cy="19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51" name="Łącznik prosty 150"/>
              <p:cNvCxnSpPr/>
              <p:nvPr/>
            </p:nvCxnSpPr>
            <p:spPr>
              <a:xfrm>
                <a:off x="3419872" y="3212976"/>
                <a:ext cx="576064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0" name="Obraz 10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131" t="-25816" r="-2131" b="-25816"/>
          <a:stretch>
            <a:fillRect/>
          </a:stretch>
        </p:blipFill>
        <p:spPr bwMode="auto">
          <a:xfrm>
            <a:off x="1547664" y="5013176"/>
            <a:ext cx="5998305" cy="72008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5078" y="-123822"/>
            <a:ext cx="9144000" cy="1143000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Dephasing</a:t>
            </a:r>
            <a:endParaRPr lang="en-US" b="1" dirty="0"/>
          </a:p>
        </p:txBody>
      </p:sp>
      <p:pic>
        <p:nvPicPr>
          <p:cNvPr id="125" name="Obraz 12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rcRect l="-47244" t="-51633" r="-47244" b="-51633"/>
          <a:stretch>
            <a:fillRect/>
          </a:stretch>
        </p:blipFill>
        <p:spPr bwMode="auto">
          <a:xfrm>
            <a:off x="3851920" y="764704"/>
            <a:ext cx="677696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70" name="Grupa 152"/>
          <p:cNvGrpSpPr/>
          <p:nvPr/>
        </p:nvGrpSpPr>
        <p:grpSpPr>
          <a:xfrm>
            <a:off x="2843808" y="980728"/>
            <a:ext cx="3672408" cy="536142"/>
            <a:chOff x="2051720" y="2852936"/>
            <a:chExt cx="4439092" cy="648072"/>
          </a:xfrm>
        </p:grpSpPr>
        <p:grpSp>
          <p:nvGrpSpPr>
            <p:cNvPr id="71" name="Grupa 63"/>
            <p:cNvGrpSpPr/>
            <p:nvPr/>
          </p:nvGrpSpPr>
          <p:grpSpPr>
            <a:xfrm>
              <a:off x="4499992" y="2852936"/>
              <a:ext cx="1990820" cy="648072"/>
              <a:chOff x="4557598" y="3212976"/>
              <a:chExt cx="2543640" cy="828032"/>
            </a:xfrm>
          </p:grpSpPr>
          <p:pic>
            <p:nvPicPr>
              <p:cNvPr id="77" name="Obraz 76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484936" y="3601818"/>
                <a:ext cx="178298" cy="20268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78" name="Elipsa 77"/>
              <p:cNvSpPr/>
              <p:nvPr/>
            </p:nvSpPr>
            <p:spPr>
              <a:xfrm>
                <a:off x="5925750" y="3457803"/>
                <a:ext cx="540000" cy="5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Łącznik prosty ze strzałką 78"/>
              <p:cNvCxnSpPr/>
              <p:nvPr/>
            </p:nvCxnSpPr>
            <p:spPr>
              <a:xfrm>
                <a:off x="6501814" y="3673827"/>
                <a:ext cx="172819" cy="9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Elipsa 79"/>
              <p:cNvSpPr/>
              <p:nvPr/>
            </p:nvSpPr>
            <p:spPr>
              <a:xfrm>
                <a:off x="6717838" y="3457803"/>
                <a:ext cx="383400" cy="54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Elipsa 80"/>
              <p:cNvSpPr/>
              <p:nvPr/>
            </p:nvSpPr>
            <p:spPr>
              <a:xfrm>
                <a:off x="4644008" y="3501008"/>
                <a:ext cx="540000" cy="5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Łuk 81"/>
              <p:cNvSpPr/>
              <p:nvPr/>
            </p:nvSpPr>
            <p:spPr>
              <a:xfrm>
                <a:off x="4557598" y="3457803"/>
                <a:ext cx="734482" cy="216024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3" name="Obraz 82" descr="TP_tmp.emf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516216" y="3429000"/>
                <a:ext cx="144016" cy="16849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84" name="Obraz 53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860032" y="3212976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2" name="Grupa 64"/>
            <p:cNvGrpSpPr/>
            <p:nvPr/>
          </p:nvGrpSpPr>
          <p:grpSpPr>
            <a:xfrm>
              <a:off x="2051720" y="2852936"/>
              <a:ext cx="574854" cy="648072"/>
              <a:chOff x="1677278" y="3140968"/>
              <a:chExt cx="734482" cy="828032"/>
            </a:xfrm>
          </p:grpSpPr>
          <p:sp>
            <p:nvSpPr>
              <p:cNvPr id="74" name="Elipsa 73"/>
              <p:cNvSpPr/>
              <p:nvPr/>
            </p:nvSpPr>
            <p:spPr>
              <a:xfrm>
                <a:off x="1763688" y="3429000"/>
                <a:ext cx="540000" cy="540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Łuk 74"/>
              <p:cNvSpPr/>
              <p:nvPr/>
            </p:nvSpPr>
            <p:spPr>
              <a:xfrm>
                <a:off x="1677278" y="3385795"/>
                <a:ext cx="734482" cy="216024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6" name="Obraz 53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979712" y="3140968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73" name="Łącznik prosty 72"/>
            <p:cNvCxnSpPr/>
            <p:nvPr/>
          </p:nvCxnSpPr>
          <p:spPr>
            <a:xfrm>
              <a:off x="3419872" y="3212976"/>
              <a:ext cx="576064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upa 184"/>
          <p:cNvGrpSpPr/>
          <p:nvPr/>
        </p:nvGrpSpPr>
        <p:grpSpPr>
          <a:xfrm>
            <a:off x="4427984" y="1844824"/>
            <a:ext cx="4107924" cy="710940"/>
            <a:chOff x="4427984" y="1844824"/>
            <a:chExt cx="4107924" cy="710940"/>
          </a:xfrm>
        </p:grpSpPr>
        <p:sp>
          <p:nvSpPr>
            <p:cNvPr id="139" name="Prostokąt 138"/>
            <p:cNvSpPr/>
            <p:nvPr/>
          </p:nvSpPr>
          <p:spPr>
            <a:xfrm>
              <a:off x="4427984" y="1844824"/>
              <a:ext cx="2664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 err="1" smtClean="0"/>
                <a:t>o</a:t>
              </a:r>
              <a:r>
                <a:rPr lang="pl-PL" dirty="0" err="1" smtClean="0"/>
                <a:t>ptimal</a:t>
              </a:r>
              <a:r>
                <a:rPr lang="pl-PL" dirty="0" smtClean="0"/>
                <a:t> </a:t>
              </a:r>
              <a:r>
                <a:rPr lang="pl-PL" dirty="0" err="1" smtClean="0"/>
                <a:t>probe</a:t>
              </a:r>
              <a:r>
                <a:rPr lang="pl-PL" dirty="0" smtClean="0"/>
                <a:t> state:</a:t>
              </a:r>
            </a:p>
            <a:p>
              <a:pPr algn="ctr"/>
              <a:endParaRPr lang="en-US" dirty="0"/>
            </a:p>
          </p:txBody>
        </p:sp>
        <p:pic>
          <p:nvPicPr>
            <p:cNvPr id="143" name="Obraz 142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4788024" y="2276872"/>
              <a:ext cx="1143002" cy="27889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5" name="Obraz 144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6300192" y="2204864"/>
              <a:ext cx="2235716" cy="30480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47" name="Obraz 14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580112" y="2780928"/>
            <a:ext cx="1650496" cy="355092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150" name="Obraz 14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148064" y="3356992"/>
            <a:ext cx="2411238" cy="609284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184" name="Grupa 183"/>
          <p:cNvGrpSpPr/>
          <p:nvPr/>
        </p:nvGrpSpPr>
        <p:grpSpPr>
          <a:xfrm>
            <a:off x="179512" y="1700808"/>
            <a:ext cx="8640960" cy="2448272"/>
            <a:chOff x="179512" y="1700808"/>
            <a:chExt cx="8640960" cy="2448272"/>
          </a:xfrm>
        </p:grpSpPr>
        <p:pic>
          <p:nvPicPr>
            <p:cNvPr id="127" name="Picture 2"/>
            <p:cNvPicPr>
              <a:picLocks noChangeAspect="1" noChangeArrowheads="1"/>
            </p:cNvPicPr>
            <p:nvPr/>
          </p:nvPicPr>
          <p:blipFill>
            <a:blip r:embed="rId21" cstate="print"/>
            <a:srcRect r="36105" b="50836"/>
            <a:stretch>
              <a:fillRect/>
            </a:stretch>
          </p:blipFill>
          <p:spPr bwMode="auto">
            <a:xfrm>
              <a:off x="539552" y="2060848"/>
              <a:ext cx="3797598" cy="203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" name="Prostokąt 137"/>
            <p:cNvSpPr/>
            <p:nvPr/>
          </p:nvSpPr>
          <p:spPr>
            <a:xfrm>
              <a:off x="179512" y="1844824"/>
              <a:ext cx="2664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dirty="0" err="1" smtClean="0"/>
                <a:t>sequential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strategy</a:t>
              </a:r>
              <a:endParaRPr lang="pl-PL" b="1" dirty="0" smtClean="0"/>
            </a:p>
            <a:p>
              <a:pPr algn="ctr"/>
              <a:endParaRPr lang="en-US" dirty="0"/>
            </a:p>
          </p:txBody>
        </p:sp>
        <p:sp>
          <p:nvSpPr>
            <p:cNvPr id="152" name="Prostokąt 151"/>
            <p:cNvSpPr/>
            <p:nvPr/>
          </p:nvSpPr>
          <p:spPr>
            <a:xfrm>
              <a:off x="323528" y="1700808"/>
              <a:ext cx="8496944" cy="2448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upa 185"/>
          <p:cNvGrpSpPr/>
          <p:nvPr/>
        </p:nvGrpSpPr>
        <p:grpSpPr>
          <a:xfrm>
            <a:off x="251520" y="4221088"/>
            <a:ext cx="8568952" cy="2448272"/>
            <a:chOff x="251520" y="4221088"/>
            <a:chExt cx="8568952" cy="2448272"/>
          </a:xfrm>
        </p:grpSpPr>
        <p:sp>
          <p:nvSpPr>
            <p:cNvPr id="166" name="Prostokąt 165"/>
            <p:cNvSpPr/>
            <p:nvPr/>
          </p:nvSpPr>
          <p:spPr bwMode="auto">
            <a:xfrm>
              <a:off x="251520" y="4221088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dirty="0" err="1" smtClean="0"/>
                <a:t>e</a:t>
              </a:r>
              <a:r>
                <a:rPr lang="pl-PL" b="1" dirty="0" err="1" smtClean="0"/>
                <a:t>ntanglement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enhanced</a:t>
              </a:r>
              <a:r>
                <a:rPr lang="pl-PL" b="1" dirty="0" smtClean="0"/>
                <a:t> </a:t>
              </a:r>
              <a:r>
                <a:rPr lang="pl-PL" b="1" dirty="0" err="1" smtClean="0"/>
                <a:t>strategy</a:t>
              </a:r>
              <a:endParaRPr lang="pl-PL" b="1" dirty="0" smtClean="0"/>
            </a:p>
            <a:p>
              <a:pPr algn="ctr"/>
              <a:endParaRPr lang="en-US" dirty="0"/>
            </a:p>
          </p:txBody>
        </p:sp>
        <p:pic>
          <p:nvPicPr>
            <p:cNvPr id="181" name="Obraz 180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4084952" y="4941168"/>
              <a:ext cx="3124315" cy="457216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sp>
          <p:nvSpPr>
            <p:cNvPr id="175" name="Prostokąt 174"/>
            <p:cNvSpPr/>
            <p:nvPr/>
          </p:nvSpPr>
          <p:spPr bwMode="auto">
            <a:xfrm>
              <a:off x="323528" y="4221088"/>
              <a:ext cx="8496944" cy="2448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5" name="Picture 2"/>
            <p:cNvPicPr>
              <a:picLocks noChangeAspect="1" noChangeArrowheads="1"/>
            </p:cNvPicPr>
            <p:nvPr/>
          </p:nvPicPr>
          <p:blipFill>
            <a:blip r:embed="rId21" cstate="print"/>
            <a:srcRect l="62224" r="768" b="50836"/>
            <a:stretch>
              <a:fillRect/>
            </a:stretch>
          </p:blipFill>
          <p:spPr bwMode="auto">
            <a:xfrm>
              <a:off x="539552" y="4581128"/>
              <a:ext cx="2200085" cy="203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7" name="Grupa 186"/>
          <p:cNvGrpSpPr/>
          <p:nvPr/>
        </p:nvGrpSpPr>
        <p:grpSpPr>
          <a:xfrm>
            <a:off x="2843808" y="5517232"/>
            <a:ext cx="6894512" cy="1058634"/>
            <a:chOff x="2843808" y="5517232"/>
            <a:chExt cx="6894512" cy="1058634"/>
          </a:xfrm>
        </p:grpSpPr>
        <p:sp>
          <p:nvSpPr>
            <p:cNvPr id="176" name="Prostokąt 175"/>
            <p:cNvSpPr/>
            <p:nvPr/>
          </p:nvSpPr>
          <p:spPr>
            <a:xfrm>
              <a:off x="3491880" y="5517232"/>
              <a:ext cx="50405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 err="1" smtClean="0"/>
                <a:t>upper</a:t>
              </a:r>
              <a:r>
                <a:rPr lang="pl-PL" dirty="0" smtClean="0"/>
                <a:t> </a:t>
              </a:r>
              <a:r>
                <a:rPr lang="pl-PL" dirty="0" err="1" smtClean="0"/>
                <a:t>bound</a:t>
              </a:r>
              <a:r>
                <a:rPr lang="pl-PL" dirty="0" smtClean="0"/>
                <a:t> via channel </a:t>
              </a:r>
              <a:r>
                <a:rPr lang="pl-PL" dirty="0" err="1" smtClean="0"/>
                <a:t>simulation</a:t>
              </a:r>
              <a:r>
                <a:rPr lang="pl-PL" dirty="0" smtClean="0"/>
                <a:t> </a:t>
              </a:r>
              <a:r>
                <a:rPr lang="pl-PL" dirty="0" err="1" smtClean="0"/>
                <a:t>method</a:t>
              </a:r>
              <a:r>
                <a:rPr lang="pl-PL" dirty="0" smtClean="0"/>
                <a:t>….</a:t>
              </a:r>
            </a:p>
            <a:p>
              <a:pPr algn="ctr"/>
              <a:endParaRPr lang="en-US" dirty="0"/>
            </a:p>
          </p:txBody>
        </p:sp>
        <p:sp>
          <p:nvSpPr>
            <p:cNvPr id="177" name="Prostokąt 176"/>
            <p:cNvSpPr/>
            <p:nvPr/>
          </p:nvSpPr>
          <p:spPr>
            <a:xfrm>
              <a:off x="2843808" y="6237312"/>
              <a:ext cx="68945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 smtClean="0">
                  <a:solidFill>
                    <a:prstClr val="black"/>
                  </a:solidFill>
                  <a:latin typeface="Times" pitchFamily="18" charset="0"/>
                </a:rPr>
                <a:t>RDD,</a:t>
              </a:r>
              <a:r>
                <a:rPr lang="en-US" sz="1600" dirty="0" smtClean="0">
                  <a:solidFill>
                    <a:prstClr val="black"/>
                  </a:solidFill>
                  <a:latin typeface="Times" pitchFamily="18" charset="0"/>
                </a:rPr>
                <a:t> </a:t>
              </a:r>
              <a:r>
                <a:rPr lang="pl-PL" sz="1600" dirty="0" smtClean="0">
                  <a:solidFill>
                    <a:prstClr val="black"/>
                  </a:solidFill>
                  <a:latin typeface="Times" pitchFamily="18" charset="0"/>
                </a:rPr>
                <a:t>J. </a:t>
              </a:r>
              <a:r>
                <a:rPr lang="pl-PL" sz="1600" dirty="0" err="1" smtClean="0">
                  <a:solidFill>
                    <a:prstClr val="black"/>
                  </a:solidFill>
                  <a:latin typeface="Times" pitchFamily="18" charset="0"/>
                </a:rPr>
                <a:t>Kolodynski</a:t>
              </a:r>
              <a:r>
                <a:rPr lang="pl-PL" sz="1600" dirty="0" smtClean="0">
                  <a:solidFill>
                    <a:prstClr val="black"/>
                  </a:solidFill>
                  <a:latin typeface="Times" pitchFamily="18" charset="0"/>
                </a:rPr>
                <a:t>, M. Guta, </a:t>
              </a:r>
              <a:r>
                <a:rPr lang="fr-FR" sz="1600" dirty="0" smtClean="0">
                  <a:latin typeface="Times" pitchFamily="18" charset="0"/>
                </a:rPr>
                <a:t>Nature Communications 3, 1063 (2012)</a:t>
              </a:r>
              <a:endParaRPr lang="pl-PL" sz="1600" dirty="0" smtClean="0">
                <a:latin typeface="Times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143000"/>
          </a:xfrm>
        </p:spPr>
        <p:txBody>
          <a:bodyPr>
            <a:noAutofit/>
          </a:bodyPr>
          <a:lstStyle/>
          <a:p>
            <a:r>
              <a:rPr lang="pl-PL" b="1" dirty="0" smtClean="0"/>
              <a:t>Channel </a:t>
            </a:r>
            <a:r>
              <a:rPr lang="pl-PL" b="1" dirty="0" err="1" smtClean="0"/>
              <a:t>simulation</a:t>
            </a:r>
            <a:r>
              <a:rPr lang="pl-PL" b="1" dirty="0" smtClean="0"/>
              <a:t> </a:t>
            </a:r>
            <a:r>
              <a:rPr lang="pl-PL" b="1" dirty="0" smtClean="0"/>
              <a:t>idea</a:t>
            </a:r>
            <a:endParaRPr lang="en-US" b="1" dirty="0"/>
          </a:p>
        </p:txBody>
      </p:sp>
      <p:cxnSp>
        <p:nvCxnSpPr>
          <p:cNvPr id="7" name="Łącznik prosty 6"/>
          <p:cNvCxnSpPr/>
          <p:nvPr/>
        </p:nvCxnSpPr>
        <p:spPr bwMode="auto">
          <a:xfrm>
            <a:off x="2311062" y="5325930"/>
            <a:ext cx="122636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527086" y="5037898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4400" dirty="0">
              <a:solidFill>
                <a:schemeClr val="tx1"/>
              </a:solidFill>
            </a:endParaRPr>
          </a:p>
        </p:txBody>
      </p:sp>
      <p:pic>
        <p:nvPicPr>
          <p:cNvPr id="9" name="Obraz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 l="-23622" t="-25816" r="-23622" b="-25816"/>
          <a:stretch>
            <a:fillRect/>
          </a:stretch>
        </p:blipFill>
        <p:spPr bwMode="auto">
          <a:xfrm>
            <a:off x="2627784" y="5013176"/>
            <a:ext cx="602951" cy="56814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sp>
        <p:nvSpPr>
          <p:cNvPr id="10" name="pole tekstowe 9"/>
          <p:cNvSpPr txBox="1"/>
          <p:nvPr/>
        </p:nvSpPr>
        <p:spPr>
          <a:xfrm>
            <a:off x="3681440" y="496589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=</a:t>
            </a:r>
            <a:endParaRPr lang="en-US" sz="4400" dirty="0"/>
          </a:p>
        </p:txBody>
      </p:sp>
      <p:cxnSp>
        <p:nvCxnSpPr>
          <p:cNvPr id="11" name="Łącznik prosty 10"/>
          <p:cNvCxnSpPr/>
          <p:nvPr/>
        </p:nvCxnSpPr>
        <p:spPr bwMode="auto">
          <a:xfrm>
            <a:off x="4185496" y="4965890"/>
            <a:ext cx="172819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4761560" y="4677858"/>
            <a:ext cx="800100" cy="129614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004048" y="5229200"/>
            <a:ext cx="273397" cy="273397"/>
          </a:xfrm>
          <a:prstGeom prst="rect">
            <a:avLst/>
          </a:prstGeom>
          <a:noFill/>
          <a:ln/>
          <a:effectLst/>
        </p:spPr>
      </p:pic>
      <p:pic>
        <p:nvPicPr>
          <p:cNvPr id="14" name="Obraz 13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13488" y="5613962"/>
            <a:ext cx="320134" cy="232666"/>
          </a:xfrm>
          <a:prstGeom prst="rect">
            <a:avLst/>
          </a:prstGeom>
          <a:noFill/>
          <a:ln/>
          <a:effectLst/>
        </p:spPr>
      </p:pic>
      <p:cxnSp>
        <p:nvCxnSpPr>
          <p:cNvPr id="21" name="Łącznik prosty 20"/>
          <p:cNvCxnSpPr/>
          <p:nvPr/>
        </p:nvCxnSpPr>
        <p:spPr bwMode="auto">
          <a:xfrm>
            <a:off x="3324562" y="1611855"/>
            <a:ext cx="1607553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3707904" y="1340768"/>
            <a:ext cx="616311" cy="57606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0" name="Łącznik prosty 29"/>
          <p:cNvCxnSpPr/>
          <p:nvPr/>
        </p:nvCxnSpPr>
        <p:spPr>
          <a:xfrm>
            <a:off x="4051811" y="2126499"/>
            <a:ext cx="0" cy="51464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 bwMode="auto">
          <a:xfrm>
            <a:off x="3365621" y="3155785"/>
            <a:ext cx="152178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3707904" y="2852936"/>
            <a:ext cx="661026" cy="6163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5" name="Obraz 44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83136" y="2212273"/>
            <a:ext cx="415260" cy="301801"/>
          </a:xfrm>
          <a:prstGeom prst="rect">
            <a:avLst/>
          </a:prstGeom>
          <a:noFill/>
          <a:ln/>
          <a:effectLst/>
        </p:spPr>
      </p:pic>
      <p:pic>
        <p:nvPicPr>
          <p:cNvPr id="37" name="Obraz 3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851920" y="1412776"/>
            <a:ext cx="417529" cy="382040"/>
          </a:xfrm>
          <a:prstGeom prst="rect">
            <a:avLst/>
          </a:prstGeom>
          <a:noFill/>
          <a:ln/>
          <a:effectLst/>
        </p:spPr>
      </p:pic>
      <p:pic>
        <p:nvPicPr>
          <p:cNvPr id="38" name="Obraz 37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839205" y="2984237"/>
            <a:ext cx="417529" cy="382040"/>
          </a:xfrm>
          <a:prstGeom prst="rect">
            <a:avLst/>
          </a:prstGeom>
          <a:noFill/>
          <a:ln/>
          <a:effectLst/>
        </p:spPr>
      </p:pic>
      <p:pic>
        <p:nvPicPr>
          <p:cNvPr id="40" name="Obraz 39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23728" y="2212273"/>
            <a:ext cx="453019" cy="382040"/>
          </a:xfrm>
          <a:prstGeom prst="rect">
            <a:avLst/>
          </a:prstGeom>
          <a:noFill/>
          <a:ln/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24145" y="1268760"/>
            <a:ext cx="374415" cy="20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54265" y="1268760"/>
            <a:ext cx="374415" cy="20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pole tekstowe 46"/>
          <p:cNvSpPr txBox="1"/>
          <p:nvPr/>
        </p:nvSpPr>
        <p:spPr>
          <a:xfrm>
            <a:off x="467544" y="3933056"/>
            <a:ext cx="4229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/>
              <a:t>If</a:t>
            </a:r>
            <a:r>
              <a:rPr lang="pl-PL" sz="2000" dirty="0" smtClean="0"/>
              <a:t> we </a:t>
            </a:r>
            <a:r>
              <a:rPr lang="pl-PL" sz="2000" dirty="0" err="1" smtClean="0"/>
              <a:t>find</a:t>
            </a:r>
            <a:r>
              <a:rPr lang="pl-PL" sz="2000" dirty="0" smtClean="0"/>
              <a:t> a </a:t>
            </a:r>
            <a:r>
              <a:rPr lang="pl-PL" sz="2000" dirty="0" err="1" smtClean="0"/>
              <a:t>simulation</a:t>
            </a:r>
            <a:r>
              <a:rPr lang="pl-PL" sz="2000" dirty="0" smtClean="0"/>
              <a:t> of </a:t>
            </a:r>
            <a:r>
              <a:rPr lang="pl-PL" sz="2000" dirty="0" err="1" smtClean="0"/>
              <a:t>the</a:t>
            </a:r>
            <a:r>
              <a:rPr lang="pl-PL" sz="2000" dirty="0" smtClean="0"/>
              <a:t> channel…</a:t>
            </a:r>
            <a:endParaRPr lang="en-US" sz="2000" dirty="0"/>
          </a:p>
        </p:txBody>
      </p:sp>
      <p:cxnSp>
        <p:nvCxnSpPr>
          <p:cNvPr id="23" name="Łącznik prosty 22"/>
          <p:cNvCxnSpPr/>
          <p:nvPr/>
        </p:nvCxnSpPr>
        <p:spPr bwMode="auto">
          <a:xfrm>
            <a:off x="4499992" y="5661248"/>
            <a:ext cx="28803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143000"/>
          </a:xfrm>
        </p:spPr>
        <p:txBody>
          <a:bodyPr>
            <a:noAutofit/>
          </a:bodyPr>
          <a:lstStyle/>
          <a:p>
            <a:r>
              <a:rPr lang="pl-PL" b="1" dirty="0" smtClean="0"/>
              <a:t>Channel </a:t>
            </a:r>
            <a:r>
              <a:rPr lang="pl-PL" b="1" dirty="0" err="1" smtClean="0"/>
              <a:t>simulation</a:t>
            </a:r>
            <a:r>
              <a:rPr lang="pl-PL" b="1" dirty="0" smtClean="0"/>
              <a:t> idea</a:t>
            </a:r>
            <a:endParaRPr lang="en-US" b="1" dirty="0"/>
          </a:p>
        </p:txBody>
      </p:sp>
      <p:cxnSp>
        <p:nvCxnSpPr>
          <p:cNvPr id="33" name="Łącznik prosty 32"/>
          <p:cNvCxnSpPr/>
          <p:nvPr/>
        </p:nvCxnSpPr>
        <p:spPr bwMode="auto">
          <a:xfrm>
            <a:off x="3491881" y="1628800"/>
            <a:ext cx="165618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4318437" y="2060848"/>
            <a:ext cx="0" cy="43204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 bwMode="auto">
          <a:xfrm>
            <a:off x="3851921" y="1988840"/>
            <a:ext cx="144016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3995936" y="1340768"/>
            <a:ext cx="800100" cy="7920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2" name="Obraz 4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267181" y="1556791"/>
            <a:ext cx="273397" cy="273397"/>
          </a:xfrm>
          <a:prstGeom prst="rect">
            <a:avLst/>
          </a:prstGeom>
          <a:noFill/>
          <a:ln/>
          <a:effectLst/>
        </p:spPr>
      </p:pic>
      <p:cxnSp>
        <p:nvCxnSpPr>
          <p:cNvPr id="43" name="Łącznik prosty 42"/>
          <p:cNvCxnSpPr/>
          <p:nvPr/>
        </p:nvCxnSpPr>
        <p:spPr bwMode="auto">
          <a:xfrm>
            <a:off x="3491882" y="2996952"/>
            <a:ext cx="1656184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 bwMode="auto">
          <a:xfrm>
            <a:off x="3851922" y="3356992"/>
            <a:ext cx="144016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Prostokąt 47"/>
          <p:cNvSpPr/>
          <p:nvPr/>
        </p:nvSpPr>
        <p:spPr>
          <a:xfrm>
            <a:off x="3995937" y="2708920"/>
            <a:ext cx="800100" cy="79208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9" name="Obraz 4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267181" y="2924943"/>
            <a:ext cx="273397" cy="273397"/>
          </a:xfrm>
          <a:prstGeom prst="rect">
            <a:avLst/>
          </a:prstGeom>
          <a:noFill/>
          <a:ln/>
          <a:effectLst/>
        </p:spPr>
      </p:pic>
      <p:pic>
        <p:nvPicPr>
          <p:cNvPr id="50" name="Obraz 4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5816" t="-35522" r="-25816" b="-35522"/>
          <a:stretch>
            <a:fillRect/>
          </a:stretch>
        </p:blipFill>
        <p:spPr bwMode="auto">
          <a:xfrm>
            <a:off x="3409235" y="3130329"/>
            <a:ext cx="485428" cy="397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51" name="Obraz 5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5816" t="-35522" r="-25816" b="-35522"/>
          <a:stretch>
            <a:fillRect/>
          </a:stretch>
        </p:blipFill>
        <p:spPr bwMode="auto">
          <a:xfrm>
            <a:off x="3419873" y="1772816"/>
            <a:ext cx="485428" cy="397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pic>
        <p:nvPicPr>
          <p:cNvPr id="57" name="Obraz 56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36975" y="2212273"/>
            <a:ext cx="415260" cy="301801"/>
          </a:xfrm>
          <a:prstGeom prst="rect">
            <a:avLst/>
          </a:prstGeom>
          <a:noFill/>
          <a:ln/>
          <a:effectLst/>
        </p:spPr>
      </p:pic>
      <p:pic>
        <p:nvPicPr>
          <p:cNvPr id="60" name="Obraz 59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23728" y="2212273"/>
            <a:ext cx="453019" cy="382040"/>
          </a:xfrm>
          <a:prstGeom prst="rect">
            <a:avLst/>
          </a:prstGeom>
          <a:noFill/>
          <a:ln/>
          <a:effectLst/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24145" y="1268760"/>
            <a:ext cx="374415" cy="20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08104" y="1268760"/>
            <a:ext cx="374415" cy="20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pole tekstowe 62"/>
          <p:cNvSpPr txBox="1"/>
          <p:nvPr/>
        </p:nvSpPr>
        <p:spPr>
          <a:xfrm>
            <a:off x="323528" y="3861048"/>
            <a:ext cx="818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Quantum Fisher </a:t>
            </a:r>
            <a:r>
              <a:rPr lang="pl-PL" dirty="0" err="1" smtClean="0"/>
              <a:t>information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nonincreasing</a:t>
            </a:r>
            <a:r>
              <a:rPr lang="pl-PL" dirty="0" smtClean="0"/>
              <a:t> under </a:t>
            </a:r>
            <a:r>
              <a:rPr lang="pl-PL" dirty="0" err="1" smtClean="0"/>
              <a:t>parameter</a:t>
            </a:r>
            <a:r>
              <a:rPr lang="pl-PL" dirty="0" smtClean="0"/>
              <a:t> independent CP </a:t>
            </a:r>
            <a:r>
              <a:rPr lang="pl-PL" dirty="0" err="1" smtClean="0"/>
              <a:t>maps</a:t>
            </a:r>
            <a:r>
              <a:rPr lang="pl-PL" dirty="0" smtClean="0"/>
              <a:t>!</a:t>
            </a:r>
            <a:endParaRPr lang="en-US" dirty="0"/>
          </a:p>
        </p:txBody>
      </p:sp>
      <p:pic>
        <p:nvPicPr>
          <p:cNvPr id="66" name="Obraz 6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7704" y="4365104"/>
            <a:ext cx="4580208" cy="428961"/>
          </a:xfrm>
          <a:prstGeom prst="rect">
            <a:avLst/>
          </a:prstGeom>
          <a:noFill/>
          <a:ln/>
          <a:effectLst/>
        </p:spPr>
      </p:pic>
      <p:pic>
        <p:nvPicPr>
          <p:cNvPr id="65" name="Obraz 64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587" t="-10911" r="-3587" b="-10911"/>
          <a:stretch>
            <a:fillRect/>
          </a:stretch>
        </p:blipFill>
        <p:spPr bwMode="auto">
          <a:xfrm>
            <a:off x="2627784" y="5085184"/>
            <a:ext cx="3017892" cy="112781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2" name="Grupa 23"/>
          <p:cNvGrpSpPr/>
          <p:nvPr/>
        </p:nvGrpSpPr>
        <p:grpSpPr>
          <a:xfrm>
            <a:off x="381879" y="6411498"/>
            <a:ext cx="5406631" cy="369332"/>
            <a:chOff x="381879" y="6411498"/>
            <a:chExt cx="5406631" cy="369332"/>
          </a:xfrm>
        </p:grpSpPr>
        <p:sp>
          <p:nvSpPr>
            <p:cNvPr id="22" name="pole tekstowe 21"/>
            <p:cNvSpPr txBox="1"/>
            <p:nvPr/>
          </p:nvSpPr>
          <p:spPr>
            <a:xfrm>
              <a:off x="381879" y="6411498"/>
              <a:ext cx="3187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We </a:t>
              </a:r>
              <a:r>
                <a:rPr lang="pl-PL" dirty="0" err="1" smtClean="0"/>
                <a:t>call</a:t>
              </a:r>
              <a:r>
                <a:rPr lang="pl-PL" dirty="0" smtClean="0"/>
                <a:t> </a:t>
              </a:r>
              <a:r>
                <a:rPr lang="pl-PL" dirty="0" err="1" smtClean="0"/>
                <a:t>the</a:t>
              </a:r>
              <a:r>
                <a:rPr lang="pl-PL" dirty="0" smtClean="0"/>
                <a:t> </a:t>
              </a:r>
              <a:r>
                <a:rPr lang="pl-PL" dirty="0" err="1" smtClean="0"/>
                <a:t>simulation</a:t>
              </a:r>
              <a:r>
                <a:rPr lang="pl-PL" dirty="0" smtClean="0"/>
                <a:t> </a:t>
              </a:r>
              <a:r>
                <a:rPr lang="pl-PL" dirty="0" err="1" smtClean="0"/>
                <a:t>classical</a:t>
              </a:r>
              <a:r>
                <a:rPr lang="pl-PL" dirty="0" smtClean="0"/>
                <a:t>: </a:t>
              </a:r>
              <a:endParaRPr lang="en-US" dirty="0"/>
            </a:p>
          </p:txBody>
        </p:sp>
        <p:pic>
          <p:nvPicPr>
            <p:cNvPr id="23" name="Obraz 2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604614" y="6446854"/>
              <a:ext cx="2183896" cy="330708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Making</a:t>
            </a:r>
            <a:r>
              <a:rPr lang="pl-PL" b="1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most of </a:t>
            </a:r>
            <a:r>
              <a:rPr lang="pl-PL" b="1" dirty="0" err="1" smtClean="0"/>
              <a:t>the</a:t>
            </a:r>
            <a:r>
              <a:rPr lang="pl-PL" b="1" dirty="0" smtClean="0"/>
              <a:t> quantum </a:t>
            </a:r>
            <a:r>
              <a:rPr lang="pl-PL" b="1" dirty="0" err="1" smtClean="0"/>
              <a:t>world</a:t>
            </a:r>
            <a:endParaRPr lang="en-US" b="1" dirty="0"/>
          </a:p>
        </p:txBody>
      </p:sp>
      <p:pic>
        <p:nvPicPr>
          <p:cNvPr id="1026" name="Picture 2" descr="https://encrypted-tbn2.gstatic.com/images?q=tbn:ANd9GcSB3K8Mcf-8dKoSMqris-3A3feelEXLlpc5SzsjWhDe7_nqTQZH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3333750" cy="144780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11560" y="6237312"/>
            <a:ext cx="33243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b="1" dirty="0" smtClean="0"/>
              <a:t>Quantum </a:t>
            </a:r>
            <a:r>
              <a:rPr lang="pl-PL" sz="2300" b="1" dirty="0" err="1" smtClean="0"/>
              <a:t>communication</a:t>
            </a:r>
            <a:endParaRPr lang="en-US" sz="2300" b="1" dirty="0"/>
          </a:p>
        </p:txBody>
      </p:sp>
      <p:grpSp>
        <p:nvGrpSpPr>
          <p:cNvPr id="11" name="Grupa 10"/>
          <p:cNvGrpSpPr/>
          <p:nvPr/>
        </p:nvGrpSpPr>
        <p:grpSpPr>
          <a:xfrm>
            <a:off x="467544" y="980728"/>
            <a:ext cx="3854720" cy="2390492"/>
            <a:chOff x="467544" y="980728"/>
            <a:chExt cx="2947946" cy="2390492"/>
          </a:xfrm>
        </p:grpSpPr>
        <p:sp>
          <p:nvSpPr>
            <p:cNvPr id="8" name="pole tekstowe 7"/>
            <p:cNvSpPr txBox="1"/>
            <p:nvPr/>
          </p:nvSpPr>
          <p:spPr>
            <a:xfrm>
              <a:off x="687820" y="2924944"/>
              <a:ext cx="2727670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300" b="1" dirty="0" smtClean="0"/>
                <a:t>Quantum </a:t>
              </a:r>
              <a:r>
                <a:rPr lang="pl-PL" sz="2300" b="1" dirty="0" err="1" smtClean="0"/>
                <a:t>computing</a:t>
              </a:r>
              <a:endParaRPr lang="en-US" sz="2300" b="1" dirty="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467544" y="980728"/>
              <a:ext cx="2588244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2" name="Picture 8" descr="http://swissquantum.idquantique.com/IMG/jpg/bb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97152"/>
            <a:ext cx="2520280" cy="1428280"/>
          </a:xfrm>
          <a:prstGeom prst="rect">
            <a:avLst/>
          </a:prstGeom>
          <a:noFill/>
        </p:spPr>
      </p:pic>
      <p:sp>
        <p:nvSpPr>
          <p:cNvPr id="18" name="Prostokąt 17"/>
          <p:cNvSpPr/>
          <p:nvPr/>
        </p:nvSpPr>
        <p:spPr>
          <a:xfrm>
            <a:off x="467544" y="3573016"/>
            <a:ext cx="3384376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ole tekstowe 18"/>
          <p:cNvSpPr txBox="1"/>
          <p:nvPr/>
        </p:nvSpPr>
        <p:spPr>
          <a:xfrm>
            <a:off x="4788024" y="6237312"/>
            <a:ext cx="26754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b="1" dirty="0" smtClean="0"/>
              <a:t>Quantum </a:t>
            </a:r>
            <a:r>
              <a:rPr lang="pl-PL" sz="2300" b="1" dirty="0" err="1" smtClean="0"/>
              <a:t>metrology</a:t>
            </a:r>
            <a:endParaRPr lang="en-US" sz="2300" b="1" dirty="0"/>
          </a:p>
        </p:txBody>
      </p:sp>
      <p:sp>
        <p:nvSpPr>
          <p:cNvPr id="20" name="Prostokąt 19"/>
          <p:cNvSpPr/>
          <p:nvPr/>
        </p:nvSpPr>
        <p:spPr>
          <a:xfrm>
            <a:off x="4067944" y="3573016"/>
            <a:ext cx="4536504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ttp://www.nature.com/nphys/journal/v7/n12/images/nphys2083-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2"/>
            <a:ext cx="3415262" cy="2466232"/>
          </a:xfrm>
          <a:prstGeom prst="rect">
            <a:avLst/>
          </a:prstGeom>
          <a:noFill/>
        </p:spPr>
      </p:pic>
      <p:pic>
        <p:nvPicPr>
          <p:cNvPr id="33794" name="Picture 2" descr="quantum-comput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124744"/>
            <a:ext cx="2520280" cy="1790927"/>
          </a:xfrm>
          <a:prstGeom prst="rect">
            <a:avLst/>
          </a:prstGeom>
          <a:noFill/>
        </p:spPr>
      </p:pic>
      <p:grpSp>
        <p:nvGrpSpPr>
          <p:cNvPr id="17" name="Grupa 16"/>
          <p:cNvGrpSpPr/>
          <p:nvPr/>
        </p:nvGrpSpPr>
        <p:grpSpPr>
          <a:xfrm>
            <a:off x="4067944" y="980728"/>
            <a:ext cx="4536504" cy="2390492"/>
            <a:chOff x="838417" y="980728"/>
            <a:chExt cx="3461482" cy="2390492"/>
          </a:xfrm>
        </p:grpSpPr>
        <p:sp>
          <p:nvSpPr>
            <p:cNvPr id="21" name="pole tekstowe 20"/>
            <p:cNvSpPr txBox="1"/>
            <p:nvPr/>
          </p:nvSpPr>
          <p:spPr>
            <a:xfrm>
              <a:off x="1332914" y="2924944"/>
              <a:ext cx="2520500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300" b="1" dirty="0" smtClean="0"/>
                <a:t>Quantum </a:t>
              </a:r>
              <a:r>
                <a:rPr lang="pl-PL" sz="2300" b="1" dirty="0" err="1" smtClean="0"/>
                <a:t>simmulators</a:t>
              </a:r>
              <a:endParaRPr lang="en-US" sz="2300" b="1" dirty="0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838417" y="980728"/>
              <a:ext cx="3461482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796" name="Picture 4" descr="A quantum simulator for magnetic materia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124744"/>
            <a:ext cx="3240360" cy="1821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0"/>
            <a:ext cx="86490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err="1" smtClean="0">
                <a:ea typeface="+mj-ea"/>
                <a:cs typeface="+mj-cs"/>
              </a:rPr>
              <a:t>Geometric</a:t>
            </a:r>
            <a:r>
              <a:rPr lang="pl-PL" sz="4400" b="1" dirty="0" smtClean="0">
                <a:ea typeface="+mj-ea"/>
                <a:cs typeface="+mj-cs"/>
              </a:rPr>
              <a:t> construction of (</a:t>
            </a:r>
            <a:r>
              <a:rPr lang="pl-PL" sz="4400" b="1" dirty="0" err="1" smtClean="0">
                <a:ea typeface="+mj-ea"/>
                <a:cs typeface="+mj-cs"/>
              </a:rPr>
              <a:t>local</a:t>
            </a:r>
            <a:r>
              <a:rPr lang="pl-PL" sz="4400" b="1" dirty="0" smtClean="0">
                <a:ea typeface="+mj-ea"/>
                <a:cs typeface="+mj-cs"/>
              </a:rPr>
              <a:t>) channel </a:t>
            </a:r>
            <a:r>
              <a:rPr lang="pl-PL" sz="4400" b="1" dirty="0" err="1" smtClean="0">
                <a:ea typeface="+mj-ea"/>
                <a:cs typeface="+mj-cs"/>
              </a:rPr>
              <a:t>simulation</a:t>
            </a:r>
            <a:endParaRPr lang="pl-PL" sz="4400" b="1" dirty="0" smtClean="0">
              <a:ea typeface="+mj-ea"/>
              <a:cs typeface="+mj-cs"/>
            </a:endParaRPr>
          </a:p>
          <a:p>
            <a:pPr algn="ctr"/>
            <a:endParaRPr lang="en-US" dirty="0"/>
          </a:p>
        </p:txBody>
      </p:sp>
      <p:grpSp>
        <p:nvGrpSpPr>
          <p:cNvPr id="2" name="Grupa 41"/>
          <p:cNvGrpSpPr/>
          <p:nvPr/>
        </p:nvGrpSpPr>
        <p:grpSpPr>
          <a:xfrm>
            <a:off x="1979710" y="1556792"/>
            <a:ext cx="5213996" cy="1872208"/>
            <a:chOff x="1979710" y="1556792"/>
            <a:chExt cx="5213996" cy="1872208"/>
          </a:xfrm>
        </p:grpSpPr>
        <p:grpSp>
          <p:nvGrpSpPr>
            <p:cNvPr id="3" name="Grupa 59"/>
            <p:cNvGrpSpPr/>
            <p:nvPr/>
          </p:nvGrpSpPr>
          <p:grpSpPr bwMode="auto">
            <a:xfrm>
              <a:off x="1979710" y="1700808"/>
              <a:ext cx="5040560" cy="1728192"/>
              <a:chOff x="1979710" y="1700808"/>
              <a:chExt cx="5040560" cy="1728192"/>
            </a:xfrm>
          </p:grpSpPr>
          <p:grpSp>
            <p:nvGrpSpPr>
              <p:cNvPr id="5" name="Grupa 58"/>
              <p:cNvGrpSpPr/>
              <p:nvPr/>
            </p:nvGrpSpPr>
            <p:grpSpPr bwMode="auto">
              <a:xfrm>
                <a:off x="1979710" y="1700808"/>
                <a:ext cx="5040560" cy="1728192"/>
                <a:chOff x="1979712" y="1700809"/>
                <a:chExt cx="5040560" cy="1728192"/>
              </a:xfrm>
            </p:grpSpPr>
            <p:sp>
              <p:nvSpPr>
                <p:cNvPr id="22" name="Elipsa 21"/>
                <p:cNvSpPr/>
                <p:nvPr/>
              </p:nvSpPr>
              <p:spPr bwMode="auto">
                <a:xfrm>
                  <a:off x="1979712" y="1700809"/>
                  <a:ext cx="5040560" cy="1728192"/>
                </a:xfrm>
                <a:prstGeom prst="ellips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6" name="Obraz 55" descr="TP_tmp.emf"/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661942" y="1901206"/>
                  <a:ext cx="381001" cy="278893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24" name="Łuk 23"/>
                <p:cNvSpPr/>
                <p:nvPr/>
              </p:nvSpPr>
              <p:spPr bwMode="auto">
                <a:xfrm>
                  <a:off x="3635896" y="2132857"/>
                  <a:ext cx="1512168" cy="936104"/>
                </a:xfrm>
                <a:prstGeom prst="arc">
                  <a:avLst>
                    <a:gd name="adj1" fmla="val 14758231"/>
                    <a:gd name="adj2" fmla="val 20827712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Elipsa 20"/>
              <p:cNvSpPr/>
              <p:nvPr/>
            </p:nvSpPr>
            <p:spPr bwMode="auto">
              <a:xfrm>
                <a:off x="4707682" y="2142754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upa 28"/>
            <p:cNvGrpSpPr/>
            <p:nvPr/>
          </p:nvGrpSpPr>
          <p:grpSpPr>
            <a:xfrm>
              <a:off x="3118553" y="1556792"/>
              <a:ext cx="4075153" cy="1646535"/>
              <a:chOff x="3118553" y="1556792"/>
              <a:chExt cx="4075153" cy="1646535"/>
            </a:xfrm>
          </p:grpSpPr>
          <p:sp>
            <p:nvSpPr>
              <p:cNvPr id="13" name="Elipsa 12"/>
              <p:cNvSpPr/>
              <p:nvPr/>
            </p:nvSpPr>
            <p:spPr bwMode="auto">
              <a:xfrm>
                <a:off x="3508847" y="1729186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upa 27"/>
              <p:cNvGrpSpPr/>
              <p:nvPr/>
            </p:nvGrpSpPr>
            <p:grpSpPr>
              <a:xfrm>
                <a:off x="3118553" y="1556792"/>
                <a:ext cx="4075153" cy="1646535"/>
                <a:chOff x="3118553" y="1556792"/>
                <a:chExt cx="4075153" cy="1646535"/>
              </a:xfrm>
            </p:grpSpPr>
            <p:grpSp>
              <p:nvGrpSpPr>
                <p:cNvPr id="15" name="Grupa 26"/>
                <p:cNvGrpSpPr/>
                <p:nvPr/>
              </p:nvGrpSpPr>
              <p:grpSpPr>
                <a:xfrm>
                  <a:off x="3118553" y="1556792"/>
                  <a:ext cx="4075153" cy="1646535"/>
                  <a:chOff x="3118553" y="1556792"/>
                  <a:chExt cx="4075153" cy="1646535"/>
                </a:xfrm>
              </p:grpSpPr>
              <p:pic>
                <p:nvPicPr>
                  <p:cNvPr id="8" name="Obraz 7" descr="TP_tmp.png"/>
                  <p:cNvPicPr>
                    <a:picLocks noChangeAspect="1"/>
                  </p:cNvPicPr>
                  <p:nvPr>
                    <p:custDataLst>
                      <p:tags r:id="rId13"/>
                    </p:custDataLst>
                  </p:nvPr>
                </p:nvPicPr>
                <p:blipFill>
                  <a:blip r:embed="rId2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4317591" y="1772817"/>
                    <a:ext cx="254067" cy="126273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pic>
                <p:nvPicPr>
                  <p:cNvPr id="9" name="Obraz 8" descr="TP_tmp.png"/>
                  <p:cNvPicPr>
                    <a:picLocks noChangeAspect="1"/>
                  </p:cNvPicPr>
                  <p:nvPr>
                    <p:custDataLst>
                      <p:tags r:id="rId14"/>
                    </p:custDataLst>
                  </p:nvPr>
                </p:nvPicPr>
                <p:blipFill>
                  <a:blip r:embed="rId2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5902086" y="2348880"/>
                    <a:ext cx="253430" cy="201833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cxnSp>
                <p:nvCxnSpPr>
                  <p:cNvPr id="10" name="Łącznik prosty 9"/>
                  <p:cNvCxnSpPr/>
                  <p:nvPr/>
                </p:nvCxnSpPr>
                <p:spPr bwMode="auto">
                  <a:xfrm>
                    <a:off x="3563886" y="1772816"/>
                    <a:ext cx="3240360" cy="1152128"/>
                  </a:xfrm>
                  <a:prstGeom prst="line">
                    <a:avLst/>
                  </a:prstGeom>
                  <a:noFill/>
                  <a:ln>
                    <a:solidFill>
                      <a:srgbClr val="0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1" name="Obraz 10" descr="TP_tmp.emf"/>
                  <p:cNvPicPr>
                    <a:picLocks noChangeAspect="1"/>
                  </p:cNvPicPr>
                  <p:nvPr>
                    <p:custDataLst>
                      <p:tags r:id="rId15"/>
                    </p:custDataLst>
                  </p:nvPr>
                </p:nvPicPr>
                <p:blipFill>
                  <a:blip r:embed="rId2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3118553" y="1556792"/>
                    <a:ext cx="331369" cy="203097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  <p:pic>
                <p:nvPicPr>
                  <p:cNvPr id="12" name="Obraz 11" descr="TP_tmp.emf"/>
                  <p:cNvPicPr>
                    <a:picLocks noChangeAspect="1"/>
                  </p:cNvPicPr>
                  <p:nvPr>
                    <p:custDataLst>
                      <p:tags r:id="rId16"/>
                    </p:custDataLst>
                  </p:nvPr>
                </p:nvPicPr>
                <p:blipFill>
                  <a:blip r:embed="rId2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 bwMode="auto">
                  <a:xfrm>
                    <a:off x="6863600" y="2924943"/>
                    <a:ext cx="330106" cy="278384"/>
                  </a:xfrm>
                  <a:prstGeom prst="rect">
                    <a:avLst/>
                  </a:prstGeom>
                  <a:noFill/>
                  <a:ln/>
                  <a:effectLst/>
                </p:spPr>
              </p:pic>
            </p:grpSp>
            <p:sp>
              <p:nvSpPr>
                <p:cNvPr id="14" name="Elipsa 13"/>
                <p:cNvSpPr/>
                <p:nvPr/>
              </p:nvSpPr>
              <p:spPr bwMode="auto">
                <a:xfrm>
                  <a:off x="6745264" y="2886275"/>
                  <a:ext cx="72008" cy="7200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" name="Grupa 65"/>
            <p:cNvGrpSpPr/>
            <p:nvPr/>
          </p:nvGrpSpPr>
          <p:grpSpPr bwMode="auto">
            <a:xfrm>
              <a:off x="3663122" y="2132857"/>
              <a:ext cx="1886780" cy="543959"/>
              <a:chOff x="3680721" y="2132857"/>
              <a:chExt cx="1886780" cy="543959"/>
            </a:xfrm>
          </p:grpSpPr>
          <p:pic>
            <p:nvPicPr>
              <p:cNvPr id="61" name="Obraz 60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680721" y="2132857"/>
                <a:ext cx="722512" cy="25574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4" name="Obraz 63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844470" y="2420889"/>
                <a:ext cx="723031" cy="255927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16" name="Elipsa 15"/>
            <p:cNvSpPr/>
            <p:nvPr/>
          </p:nvSpPr>
          <p:spPr bwMode="auto">
            <a:xfrm>
              <a:off x="4198467" y="2109020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ipsa 16"/>
            <p:cNvSpPr/>
            <p:nvPr/>
          </p:nvSpPr>
          <p:spPr bwMode="auto">
            <a:xfrm>
              <a:off x="5072283" y="2420889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a 44"/>
          <p:cNvGrpSpPr/>
          <p:nvPr/>
        </p:nvGrpSpPr>
        <p:grpSpPr>
          <a:xfrm>
            <a:off x="401134" y="4869160"/>
            <a:ext cx="3328139" cy="1547112"/>
            <a:chOff x="401134" y="4869160"/>
            <a:chExt cx="3328139" cy="1547112"/>
          </a:xfrm>
        </p:grpSpPr>
        <p:grpSp>
          <p:nvGrpSpPr>
            <p:cNvPr id="20" name="Grupa 50"/>
            <p:cNvGrpSpPr/>
            <p:nvPr/>
          </p:nvGrpSpPr>
          <p:grpSpPr bwMode="auto">
            <a:xfrm>
              <a:off x="401134" y="4869160"/>
              <a:ext cx="3328139" cy="1547112"/>
              <a:chOff x="395536" y="4869160"/>
              <a:chExt cx="3328139" cy="1547112"/>
            </a:xfrm>
          </p:grpSpPr>
          <p:cxnSp>
            <p:nvCxnSpPr>
              <p:cNvPr id="29" name="Łącznik prosty 28"/>
              <p:cNvCxnSpPr/>
              <p:nvPr/>
            </p:nvCxnSpPr>
            <p:spPr bwMode="auto">
              <a:xfrm>
                <a:off x="395536" y="5373216"/>
                <a:ext cx="1226362" cy="0"/>
              </a:xfrm>
              <a:prstGeom prst="lin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Prostokąt 29"/>
              <p:cNvSpPr/>
              <p:nvPr/>
            </p:nvSpPr>
            <p:spPr bwMode="auto">
              <a:xfrm>
                <a:off x="611560" y="5085184"/>
                <a:ext cx="1847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pl-PL" sz="4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1" name="Obraz 40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6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755576" y="5085184"/>
                <a:ext cx="494988" cy="473355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pic>
          <p:grpSp>
            <p:nvGrpSpPr>
              <p:cNvPr id="23" name="Grupa 46"/>
              <p:cNvGrpSpPr/>
              <p:nvPr/>
            </p:nvGrpSpPr>
            <p:grpSpPr bwMode="auto">
              <a:xfrm>
                <a:off x="2054066" y="4869160"/>
                <a:ext cx="1559689" cy="1080120"/>
                <a:chOff x="2054188" y="4869160"/>
                <a:chExt cx="1559689" cy="1080120"/>
              </a:xfrm>
            </p:grpSpPr>
            <p:cxnSp>
              <p:nvCxnSpPr>
                <p:cNvPr id="36" name="Łącznik prosty 35"/>
                <p:cNvCxnSpPr/>
                <p:nvPr/>
              </p:nvCxnSpPr>
              <p:spPr bwMode="auto">
                <a:xfrm>
                  <a:off x="2353737" y="5709253"/>
                  <a:ext cx="360040" cy="0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/>
                <p:cNvCxnSpPr/>
                <p:nvPr/>
              </p:nvCxnSpPr>
              <p:spPr bwMode="auto">
                <a:xfrm>
                  <a:off x="2173717" y="5109187"/>
                  <a:ext cx="1440160" cy="0"/>
                </a:xfrm>
                <a:prstGeom prst="line">
                  <a:avLst/>
                </a:prstGeom>
                <a:ln w="28575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8" name="Prostokąt 37"/>
                <p:cNvSpPr/>
                <p:nvPr/>
              </p:nvSpPr>
              <p:spPr bwMode="auto">
                <a:xfrm>
                  <a:off x="2653771" y="4869160"/>
                  <a:ext cx="666750" cy="10801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/>
                </a:p>
              </p:txBody>
            </p:sp>
            <p:pic>
              <p:nvPicPr>
                <p:cNvPr id="39" name="Obraz 38" descr="TP_tmp.emf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7" cstate="print"/>
                <a:stretch>
                  <a:fillRect/>
                </a:stretch>
              </p:blipFill>
              <p:spPr bwMode="auto">
                <a:xfrm>
                  <a:off x="2855844" y="5328612"/>
                  <a:ext cx="227831" cy="227831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44" name="Obraz 43" descr="TP_tmp.emf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2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2054188" y="5649247"/>
                  <a:ext cx="265807" cy="193182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pic>
            <p:nvPicPr>
              <p:cNvPr id="49" name="Obraz 48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08958" y="6165303"/>
                <a:ext cx="3314717" cy="25096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54" name="Obraz 53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19672" y="5157192"/>
              <a:ext cx="507062" cy="33755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5" name="Grupa 42"/>
          <p:cNvGrpSpPr/>
          <p:nvPr/>
        </p:nvGrpSpPr>
        <p:grpSpPr>
          <a:xfrm>
            <a:off x="467544" y="3573016"/>
            <a:ext cx="8446854" cy="586786"/>
            <a:chOff x="467544" y="3573016"/>
            <a:chExt cx="8446854" cy="586786"/>
          </a:xfrm>
        </p:grpSpPr>
        <p:pic>
          <p:nvPicPr>
            <p:cNvPr id="68" name="Obraz 67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68144" y="3573016"/>
              <a:ext cx="3046254" cy="5867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1" name="Obraz 70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7544" y="3645024"/>
              <a:ext cx="4470988" cy="33528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72" name="Obraz 7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31640" y="4077072"/>
            <a:ext cx="2346417" cy="474311"/>
          </a:xfrm>
          <a:prstGeom prst="rect">
            <a:avLst/>
          </a:prstGeom>
          <a:noFill/>
          <a:ln/>
          <a:effectLst/>
        </p:spPr>
      </p:pic>
      <p:pic>
        <p:nvPicPr>
          <p:cNvPr id="74" name="Obraz 7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9992" y="4725144"/>
            <a:ext cx="3436627" cy="363779"/>
          </a:xfrm>
          <a:prstGeom prst="rect">
            <a:avLst/>
          </a:prstGeom>
          <a:noFill/>
          <a:ln/>
          <a:effectLst/>
        </p:spPr>
      </p:pic>
      <p:pic>
        <p:nvPicPr>
          <p:cNvPr id="76" name="Obraz 7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39952" y="5445224"/>
            <a:ext cx="4368279" cy="7359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0"/>
            <a:ext cx="86490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err="1" smtClean="0">
                <a:ea typeface="+mj-ea"/>
                <a:cs typeface="+mj-cs"/>
              </a:rPr>
              <a:t>Geometric</a:t>
            </a:r>
            <a:r>
              <a:rPr lang="pl-PL" sz="4400" b="1" dirty="0" smtClean="0">
                <a:ea typeface="+mj-ea"/>
                <a:cs typeface="+mj-cs"/>
              </a:rPr>
              <a:t> construction of (</a:t>
            </a:r>
            <a:r>
              <a:rPr lang="pl-PL" sz="4400" b="1" dirty="0" err="1" smtClean="0">
                <a:ea typeface="+mj-ea"/>
                <a:cs typeface="+mj-cs"/>
              </a:rPr>
              <a:t>local</a:t>
            </a:r>
            <a:r>
              <a:rPr lang="pl-PL" sz="4400" b="1" dirty="0" smtClean="0">
                <a:ea typeface="+mj-ea"/>
                <a:cs typeface="+mj-cs"/>
              </a:rPr>
              <a:t>) channel </a:t>
            </a:r>
            <a:r>
              <a:rPr lang="pl-PL" sz="4400" b="1" dirty="0" err="1" smtClean="0">
                <a:ea typeface="+mj-ea"/>
                <a:cs typeface="+mj-cs"/>
              </a:rPr>
              <a:t>simulation</a:t>
            </a:r>
            <a:endParaRPr lang="pl-PL" sz="4400" b="1" dirty="0" smtClean="0">
              <a:ea typeface="+mj-ea"/>
              <a:cs typeface="+mj-cs"/>
            </a:endParaRPr>
          </a:p>
          <a:p>
            <a:pPr algn="ctr"/>
            <a:endParaRPr lang="en-US" dirty="0"/>
          </a:p>
        </p:txBody>
      </p:sp>
      <p:grpSp>
        <p:nvGrpSpPr>
          <p:cNvPr id="2" name="Grupa 59"/>
          <p:cNvGrpSpPr/>
          <p:nvPr/>
        </p:nvGrpSpPr>
        <p:grpSpPr bwMode="auto">
          <a:xfrm>
            <a:off x="1979710" y="1700808"/>
            <a:ext cx="5040560" cy="1728192"/>
            <a:chOff x="1979710" y="1700808"/>
            <a:chExt cx="5040560" cy="1728192"/>
          </a:xfrm>
        </p:grpSpPr>
        <p:grpSp>
          <p:nvGrpSpPr>
            <p:cNvPr id="3" name="Grupa 58"/>
            <p:cNvGrpSpPr/>
            <p:nvPr/>
          </p:nvGrpSpPr>
          <p:grpSpPr bwMode="auto">
            <a:xfrm>
              <a:off x="1979710" y="1700808"/>
              <a:ext cx="5040560" cy="1728192"/>
              <a:chOff x="1979712" y="1700809"/>
              <a:chExt cx="5040560" cy="1728192"/>
            </a:xfrm>
          </p:grpSpPr>
          <p:sp>
            <p:nvSpPr>
              <p:cNvPr id="22" name="Elipsa 21"/>
              <p:cNvSpPr/>
              <p:nvPr/>
            </p:nvSpPr>
            <p:spPr bwMode="auto">
              <a:xfrm>
                <a:off x="1979712" y="1700809"/>
                <a:ext cx="5040560" cy="1728192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6" name="Obraz 55" descr="TP_tmp.emf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661942" y="1901206"/>
                <a:ext cx="381001" cy="278893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4" name="Łuk 23"/>
              <p:cNvSpPr/>
              <p:nvPr/>
            </p:nvSpPr>
            <p:spPr bwMode="auto">
              <a:xfrm>
                <a:off x="3635896" y="2132857"/>
                <a:ext cx="1512168" cy="936104"/>
              </a:xfrm>
              <a:prstGeom prst="arc">
                <a:avLst>
                  <a:gd name="adj1" fmla="val 14758231"/>
                  <a:gd name="adj2" fmla="val 2082771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Elipsa 20"/>
            <p:cNvSpPr/>
            <p:nvPr/>
          </p:nvSpPr>
          <p:spPr bwMode="auto">
            <a:xfrm>
              <a:off x="4707682" y="2142754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a 28"/>
          <p:cNvGrpSpPr/>
          <p:nvPr/>
        </p:nvGrpSpPr>
        <p:grpSpPr>
          <a:xfrm>
            <a:off x="3118553" y="1556792"/>
            <a:ext cx="4075153" cy="1646535"/>
            <a:chOff x="3118553" y="1556792"/>
            <a:chExt cx="4075153" cy="1646535"/>
          </a:xfrm>
        </p:grpSpPr>
        <p:sp>
          <p:nvSpPr>
            <p:cNvPr id="13" name="Elipsa 12"/>
            <p:cNvSpPr/>
            <p:nvPr/>
          </p:nvSpPr>
          <p:spPr bwMode="auto">
            <a:xfrm>
              <a:off x="3508847" y="1729186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upa 27"/>
            <p:cNvGrpSpPr/>
            <p:nvPr/>
          </p:nvGrpSpPr>
          <p:grpSpPr>
            <a:xfrm>
              <a:off x="3118553" y="1556792"/>
              <a:ext cx="4075153" cy="1646535"/>
              <a:chOff x="3118553" y="1556792"/>
              <a:chExt cx="4075153" cy="1646535"/>
            </a:xfrm>
          </p:grpSpPr>
          <p:grpSp>
            <p:nvGrpSpPr>
              <p:cNvPr id="7" name="Grupa 26"/>
              <p:cNvGrpSpPr/>
              <p:nvPr/>
            </p:nvGrpSpPr>
            <p:grpSpPr>
              <a:xfrm>
                <a:off x="3118553" y="1556792"/>
                <a:ext cx="4075153" cy="1646535"/>
                <a:chOff x="3118553" y="1556792"/>
                <a:chExt cx="4075153" cy="1646535"/>
              </a:xfrm>
            </p:grpSpPr>
            <p:pic>
              <p:nvPicPr>
                <p:cNvPr id="8" name="Obraz 7" descr="TP_tmp.png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1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317591" y="1772817"/>
                  <a:ext cx="254067" cy="126273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9" name="Obraz 8" descr="TP_tmp.png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5902086" y="2348880"/>
                  <a:ext cx="253430" cy="201833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10" name="Łącznik prosty 9"/>
                <p:cNvCxnSpPr/>
                <p:nvPr/>
              </p:nvCxnSpPr>
              <p:spPr bwMode="auto">
                <a:xfrm>
                  <a:off x="3563886" y="1772816"/>
                  <a:ext cx="3240360" cy="1152128"/>
                </a:xfrm>
                <a:prstGeom prst="line">
                  <a:avLst/>
                </a:prstGeom>
                <a:noFill/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" name="Obraz 10" descr="TP_tmp.emf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2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3118553" y="1556792"/>
                  <a:ext cx="331369" cy="203097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12" name="Obraz 11" descr="TP_tmp.emf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2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863600" y="2924943"/>
                  <a:ext cx="330106" cy="278384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sp>
            <p:nvSpPr>
              <p:cNvPr id="14" name="Elipsa 13"/>
              <p:cNvSpPr/>
              <p:nvPr/>
            </p:nvSpPr>
            <p:spPr bwMode="auto">
              <a:xfrm>
                <a:off x="6745264" y="2886275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upa 65"/>
          <p:cNvGrpSpPr/>
          <p:nvPr/>
        </p:nvGrpSpPr>
        <p:grpSpPr bwMode="auto">
          <a:xfrm>
            <a:off x="3663122" y="2132857"/>
            <a:ext cx="1886780" cy="543959"/>
            <a:chOff x="3680721" y="2132857"/>
            <a:chExt cx="1886780" cy="543959"/>
          </a:xfrm>
        </p:grpSpPr>
        <p:pic>
          <p:nvPicPr>
            <p:cNvPr id="61" name="Obraz 60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680721" y="2132857"/>
              <a:ext cx="722512" cy="2557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63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844470" y="2420889"/>
              <a:ext cx="723031" cy="25592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6" name="Elipsa 15"/>
          <p:cNvSpPr/>
          <p:nvPr/>
        </p:nvSpPr>
        <p:spPr bwMode="auto">
          <a:xfrm>
            <a:off x="4198467" y="2109020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a 16"/>
          <p:cNvSpPr/>
          <p:nvPr/>
        </p:nvSpPr>
        <p:spPr bwMode="auto">
          <a:xfrm>
            <a:off x="5072283" y="2420889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Obraz 4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806" t="-14903" r="-4806" b="-14903"/>
          <a:stretch>
            <a:fillRect/>
          </a:stretch>
        </p:blipFill>
        <p:spPr bwMode="auto">
          <a:xfrm>
            <a:off x="3275856" y="3573016"/>
            <a:ext cx="2512759" cy="95960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96" name="Prostokąt 95"/>
          <p:cNvSpPr/>
          <p:nvPr/>
        </p:nvSpPr>
        <p:spPr>
          <a:xfrm>
            <a:off x="1331640" y="5013176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/>
              <a:t>dephasing</a:t>
            </a:r>
            <a:endParaRPr lang="en-US" dirty="0"/>
          </a:p>
        </p:txBody>
      </p:sp>
      <p:grpSp>
        <p:nvGrpSpPr>
          <p:cNvPr id="23" name="Grupa 63"/>
          <p:cNvGrpSpPr/>
          <p:nvPr/>
        </p:nvGrpSpPr>
        <p:grpSpPr>
          <a:xfrm>
            <a:off x="2771800" y="4941168"/>
            <a:ext cx="1646982" cy="536142"/>
            <a:chOff x="4557598" y="3212976"/>
            <a:chExt cx="2543640" cy="828032"/>
          </a:xfrm>
        </p:grpSpPr>
        <p:pic>
          <p:nvPicPr>
            <p:cNvPr id="104" name="Obraz 48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84936" y="3601818"/>
              <a:ext cx="178298" cy="2026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5" name="Elipsa 104"/>
            <p:cNvSpPr/>
            <p:nvPr/>
          </p:nvSpPr>
          <p:spPr>
            <a:xfrm>
              <a:off x="5925750" y="3457803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Łącznik prosty ze strzałką 105"/>
            <p:cNvCxnSpPr/>
            <p:nvPr/>
          </p:nvCxnSpPr>
          <p:spPr>
            <a:xfrm>
              <a:off x="6501814" y="3673827"/>
              <a:ext cx="172819" cy="9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Elipsa 106"/>
            <p:cNvSpPr/>
            <p:nvPr/>
          </p:nvSpPr>
          <p:spPr>
            <a:xfrm>
              <a:off x="6717838" y="3457803"/>
              <a:ext cx="3834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ipsa 107"/>
            <p:cNvSpPr/>
            <p:nvPr/>
          </p:nvSpPr>
          <p:spPr>
            <a:xfrm>
              <a:off x="4644008" y="3501008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Łuk 108"/>
            <p:cNvSpPr/>
            <p:nvPr/>
          </p:nvSpPr>
          <p:spPr>
            <a:xfrm>
              <a:off x="4557598" y="3457803"/>
              <a:ext cx="734482" cy="216024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Obraz 109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16216" y="3429000"/>
              <a:ext cx="144016" cy="1684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1" name="Obraz 53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860032" y="3212976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3" name="Obraz 1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4941168"/>
            <a:ext cx="1887770" cy="608771"/>
          </a:xfrm>
          <a:prstGeom prst="rect">
            <a:avLst/>
          </a:prstGeom>
          <a:noFill/>
          <a:ln/>
          <a:effectLst/>
        </p:spPr>
      </p:pic>
      <p:grpSp>
        <p:nvGrpSpPr>
          <p:cNvPr id="101" name="Grupa 100"/>
          <p:cNvGrpSpPr/>
          <p:nvPr/>
        </p:nvGrpSpPr>
        <p:grpSpPr>
          <a:xfrm>
            <a:off x="1619672" y="5805264"/>
            <a:ext cx="5064458" cy="797039"/>
            <a:chOff x="1619672" y="5805264"/>
            <a:chExt cx="5064458" cy="797039"/>
          </a:xfrm>
        </p:grpSpPr>
        <p:grpSp>
          <p:nvGrpSpPr>
            <p:cNvPr id="68" name="Grupa 24"/>
            <p:cNvGrpSpPr/>
            <p:nvPr/>
          </p:nvGrpSpPr>
          <p:grpSpPr>
            <a:xfrm>
              <a:off x="2555776" y="5805264"/>
              <a:ext cx="1734732" cy="797039"/>
              <a:chOff x="2339752" y="4365104"/>
              <a:chExt cx="2952328" cy="1289062"/>
            </a:xfrm>
          </p:grpSpPr>
          <p:grpSp>
            <p:nvGrpSpPr>
              <p:cNvPr id="71" name="Grupa 27"/>
              <p:cNvGrpSpPr/>
              <p:nvPr/>
            </p:nvGrpSpPr>
            <p:grpSpPr>
              <a:xfrm>
                <a:off x="2339752" y="4653136"/>
                <a:ext cx="2952328" cy="1001030"/>
                <a:chOff x="3275856" y="1268760"/>
                <a:chExt cx="2952328" cy="1001030"/>
              </a:xfrm>
            </p:grpSpPr>
            <p:cxnSp>
              <p:nvCxnSpPr>
                <p:cNvPr id="74" name="Łącznik prosty 73"/>
                <p:cNvCxnSpPr/>
                <p:nvPr/>
              </p:nvCxnSpPr>
              <p:spPr>
                <a:xfrm>
                  <a:off x="3275856" y="1484784"/>
                  <a:ext cx="360040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Łącznik prosty 75"/>
                <p:cNvCxnSpPr/>
                <p:nvPr/>
              </p:nvCxnSpPr>
              <p:spPr>
                <a:xfrm>
                  <a:off x="4067944" y="2132856"/>
                  <a:ext cx="1296144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Łącznik prosty 79"/>
                <p:cNvCxnSpPr/>
                <p:nvPr/>
              </p:nvCxnSpPr>
              <p:spPr>
                <a:xfrm>
                  <a:off x="4211960" y="1484784"/>
                  <a:ext cx="1224136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" name="Prostokąt 80"/>
                <p:cNvSpPr/>
                <p:nvPr/>
              </p:nvSpPr>
              <p:spPr>
                <a:xfrm>
                  <a:off x="4860032" y="1268760"/>
                  <a:ext cx="504056" cy="43204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 dirty="0"/>
                </a:p>
              </p:txBody>
            </p:sp>
            <p:pic>
              <p:nvPicPr>
                <p:cNvPr id="82" name="Obraz 53" descr="TP_tmp.emf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5001865" y="1374552"/>
                  <a:ext cx="167640" cy="19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83" name="Łącznik prosty 82"/>
                <p:cNvCxnSpPr/>
                <p:nvPr/>
              </p:nvCxnSpPr>
              <p:spPr>
                <a:xfrm rot="5400000" flipH="1" flipV="1">
                  <a:off x="4138475" y="1980281"/>
                  <a:ext cx="568980" cy="10037"/>
                </a:xfrm>
                <a:prstGeom prst="line">
                  <a:avLst/>
                </a:prstGeom>
                <a:ln>
                  <a:prstDash val="dash"/>
                  <a:headEnd type="non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Łącznik prosty 83"/>
                <p:cNvCxnSpPr/>
                <p:nvPr/>
              </p:nvCxnSpPr>
              <p:spPr>
                <a:xfrm flipH="1" flipV="1">
                  <a:off x="5882854" y="1893466"/>
                  <a:ext cx="345330" cy="23939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Łącznik prosty 84"/>
                <p:cNvCxnSpPr/>
                <p:nvPr/>
              </p:nvCxnSpPr>
              <p:spPr>
                <a:xfrm flipV="1">
                  <a:off x="5724128" y="1484784"/>
                  <a:ext cx="504056" cy="38291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Łącznik prosty 85"/>
                <p:cNvCxnSpPr/>
                <p:nvPr/>
              </p:nvCxnSpPr>
              <p:spPr>
                <a:xfrm flipV="1">
                  <a:off x="5364088" y="1859789"/>
                  <a:ext cx="395695" cy="2730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7" name="Prostokąt 86"/>
                <p:cNvSpPr/>
                <p:nvPr/>
              </p:nvSpPr>
              <p:spPr>
                <a:xfrm>
                  <a:off x="5594492" y="1745252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cxnSp>
              <p:nvCxnSpPr>
                <p:cNvPr id="88" name="Łącznik prosty 87"/>
                <p:cNvCxnSpPr/>
                <p:nvPr/>
              </p:nvCxnSpPr>
              <p:spPr>
                <a:xfrm>
                  <a:off x="5436096" y="1484784"/>
                  <a:ext cx="288032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Prostokąt 88"/>
                <p:cNvSpPr/>
                <p:nvPr/>
              </p:nvSpPr>
              <p:spPr>
                <a:xfrm rot="18900000">
                  <a:off x="4189060" y="1425880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pic>
              <p:nvPicPr>
                <p:cNvPr id="90" name="Obraz 89" descr="TP_tmp.emf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2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384550" y="1412776"/>
                  <a:ext cx="114300" cy="133731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91" name="Prostokąt 90"/>
                <p:cNvSpPr/>
                <p:nvPr/>
              </p:nvSpPr>
              <p:spPr>
                <a:xfrm rot="18900000">
                  <a:off x="4189060" y="2073952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pic>
              <p:nvPicPr>
                <p:cNvPr id="92" name="Obraz 91" descr="TP_tmp.emf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2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384550" y="2060848"/>
                  <a:ext cx="114300" cy="133731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93" name="Łącznik prosty 92"/>
                <p:cNvCxnSpPr/>
                <p:nvPr/>
              </p:nvCxnSpPr>
              <p:spPr>
                <a:xfrm flipH="1" flipV="1">
                  <a:off x="3722614" y="1893466"/>
                  <a:ext cx="345330" cy="23939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Łącznik prosty 93"/>
                <p:cNvCxnSpPr/>
                <p:nvPr/>
              </p:nvCxnSpPr>
              <p:spPr>
                <a:xfrm flipV="1">
                  <a:off x="3635896" y="1484784"/>
                  <a:ext cx="576064" cy="38291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Łącznik prosty 96"/>
                <p:cNvCxnSpPr/>
                <p:nvPr/>
              </p:nvCxnSpPr>
              <p:spPr>
                <a:xfrm flipV="1">
                  <a:off x="3347864" y="1916832"/>
                  <a:ext cx="281062" cy="21602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8" name="Prostokąt 97"/>
                <p:cNvSpPr/>
                <p:nvPr/>
              </p:nvSpPr>
              <p:spPr>
                <a:xfrm>
                  <a:off x="3419872" y="1772816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</p:grpSp>
          <p:cxnSp>
            <p:nvCxnSpPr>
              <p:cNvPr id="72" name="Łącznik prosty 71"/>
              <p:cNvCxnSpPr/>
              <p:nvPr/>
            </p:nvCxnSpPr>
            <p:spPr>
              <a:xfrm rot="5400000" flipH="1">
                <a:off x="3223433" y="4633551"/>
                <a:ext cx="545451" cy="8557"/>
              </a:xfrm>
              <a:prstGeom prst="line">
                <a:avLst/>
              </a:prstGeom>
              <a:ln>
                <a:prstDash val="dash"/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9" name="Prostokąt 98"/>
            <p:cNvSpPr/>
            <p:nvPr/>
          </p:nvSpPr>
          <p:spPr>
            <a:xfrm>
              <a:off x="1619672" y="6093296"/>
              <a:ext cx="5469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b="1" dirty="0" err="1" smtClean="0"/>
                <a:t>loss</a:t>
              </a:r>
              <a:endParaRPr lang="en-US" dirty="0"/>
            </a:p>
          </p:txBody>
        </p:sp>
        <p:pic>
          <p:nvPicPr>
            <p:cNvPr id="100" name="Obraz 99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923702" y="5949279"/>
              <a:ext cx="1760428" cy="608566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0"/>
            <a:ext cx="86490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err="1" smtClean="0">
                <a:ea typeface="+mj-ea"/>
                <a:cs typeface="+mj-cs"/>
              </a:rPr>
              <a:t>Geometric</a:t>
            </a:r>
            <a:r>
              <a:rPr lang="pl-PL" sz="4400" b="1" dirty="0" smtClean="0">
                <a:ea typeface="+mj-ea"/>
                <a:cs typeface="+mj-cs"/>
              </a:rPr>
              <a:t> construction of (</a:t>
            </a:r>
            <a:r>
              <a:rPr lang="pl-PL" sz="4400" b="1" dirty="0" err="1" smtClean="0">
                <a:ea typeface="+mj-ea"/>
                <a:cs typeface="+mj-cs"/>
              </a:rPr>
              <a:t>local</a:t>
            </a:r>
            <a:r>
              <a:rPr lang="pl-PL" sz="4400" b="1" dirty="0" smtClean="0">
                <a:ea typeface="+mj-ea"/>
                <a:cs typeface="+mj-cs"/>
              </a:rPr>
              <a:t>) channel </a:t>
            </a:r>
            <a:r>
              <a:rPr lang="pl-PL" sz="4400" b="1" dirty="0" err="1" smtClean="0">
                <a:ea typeface="+mj-ea"/>
                <a:cs typeface="+mj-cs"/>
              </a:rPr>
              <a:t>simulation</a:t>
            </a:r>
            <a:endParaRPr lang="pl-PL" sz="4400" b="1" dirty="0" smtClean="0">
              <a:ea typeface="+mj-ea"/>
              <a:cs typeface="+mj-cs"/>
            </a:endParaRPr>
          </a:p>
          <a:p>
            <a:pPr algn="ctr"/>
            <a:endParaRPr lang="en-US" dirty="0"/>
          </a:p>
        </p:txBody>
      </p:sp>
      <p:grpSp>
        <p:nvGrpSpPr>
          <p:cNvPr id="2" name="Grupa 59"/>
          <p:cNvGrpSpPr/>
          <p:nvPr/>
        </p:nvGrpSpPr>
        <p:grpSpPr bwMode="auto">
          <a:xfrm>
            <a:off x="1979710" y="1700808"/>
            <a:ext cx="5040560" cy="1728192"/>
            <a:chOff x="1979710" y="1700808"/>
            <a:chExt cx="5040560" cy="1728192"/>
          </a:xfrm>
        </p:grpSpPr>
        <p:grpSp>
          <p:nvGrpSpPr>
            <p:cNvPr id="3" name="Grupa 58"/>
            <p:cNvGrpSpPr/>
            <p:nvPr/>
          </p:nvGrpSpPr>
          <p:grpSpPr bwMode="auto">
            <a:xfrm>
              <a:off x="1979710" y="1700808"/>
              <a:ext cx="5040560" cy="1728192"/>
              <a:chOff x="1979712" y="1700809"/>
              <a:chExt cx="5040560" cy="1728192"/>
            </a:xfrm>
          </p:grpSpPr>
          <p:sp>
            <p:nvSpPr>
              <p:cNvPr id="22" name="Elipsa 21"/>
              <p:cNvSpPr/>
              <p:nvPr/>
            </p:nvSpPr>
            <p:spPr bwMode="auto">
              <a:xfrm>
                <a:off x="1979712" y="1700809"/>
                <a:ext cx="5040560" cy="1728192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6" name="Obraz 55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661942" y="1901206"/>
                <a:ext cx="381001" cy="278893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4" name="Łuk 23"/>
              <p:cNvSpPr/>
              <p:nvPr/>
            </p:nvSpPr>
            <p:spPr bwMode="auto">
              <a:xfrm>
                <a:off x="3635896" y="2132857"/>
                <a:ext cx="1512168" cy="936104"/>
              </a:xfrm>
              <a:prstGeom prst="arc">
                <a:avLst>
                  <a:gd name="adj1" fmla="val 14758231"/>
                  <a:gd name="adj2" fmla="val 2082771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Elipsa 20"/>
            <p:cNvSpPr/>
            <p:nvPr/>
          </p:nvSpPr>
          <p:spPr bwMode="auto">
            <a:xfrm>
              <a:off x="4707682" y="2142754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a 28"/>
          <p:cNvGrpSpPr/>
          <p:nvPr/>
        </p:nvGrpSpPr>
        <p:grpSpPr>
          <a:xfrm>
            <a:off x="3118553" y="1556792"/>
            <a:ext cx="4075153" cy="1646535"/>
            <a:chOff x="3118553" y="1556792"/>
            <a:chExt cx="4075153" cy="1646535"/>
          </a:xfrm>
        </p:grpSpPr>
        <p:sp>
          <p:nvSpPr>
            <p:cNvPr id="13" name="Elipsa 12"/>
            <p:cNvSpPr/>
            <p:nvPr/>
          </p:nvSpPr>
          <p:spPr bwMode="auto">
            <a:xfrm>
              <a:off x="3508847" y="1729186"/>
              <a:ext cx="72008" cy="72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upa 27"/>
            <p:cNvGrpSpPr/>
            <p:nvPr/>
          </p:nvGrpSpPr>
          <p:grpSpPr>
            <a:xfrm>
              <a:off x="3118553" y="1556792"/>
              <a:ext cx="4075153" cy="1646535"/>
              <a:chOff x="3118553" y="1556792"/>
              <a:chExt cx="4075153" cy="1646535"/>
            </a:xfrm>
          </p:grpSpPr>
          <p:grpSp>
            <p:nvGrpSpPr>
              <p:cNvPr id="7" name="Grupa 26"/>
              <p:cNvGrpSpPr/>
              <p:nvPr/>
            </p:nvGrpSpPr>
            <p:grpSpPr>
              <a:xfrm>
                <a:off x="3118553" y="1556792"/>
                <a:ext cx="4075153" cy="1646535"/>
                <a:chOff x="3118553" y="1556792"/>
                <a:chExt cx="4075153" cy="1646535"/>
              </a:xfrm>
            </p:grpSpPr>
            <p:pic>
              <p:nvPicPr>
                <p:cNvPr id="8" name="Obraz 7" descr="TP_tmp.png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317591" y="1772817"/>
                  <a:ext cx="254067" cy="126273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9" name="Obraz 8" descr="TP_tmp.png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5902086" y="2348880"/>
                  <a:ext cx="253430" cy="201833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10" name="Łącznik prosty 9"/>
                <p:cNvCxnSpPr/>
                <p:nvPr/>
              </p:nvCxnSpPr>
              <p:spPr bwMode="auto">
                <a:xfrm>
                  <a:off x="3563886" y="1772816"/>
                  <a:ext cx="3240360" cy="1152128"/>
                </a:xfrm>
                <a:prstGeom prst="line">
                  <a:avLst/>
                </a:prstGeom>
                <a:noFill/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" name="Obraz 10" descr="TP_tmp.emf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1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3118553" y="1556792"/>
                  <a:ext cx="331369" cy="203097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12" name="Obraz 11" descr="TP_tmp.emf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863600" y="2924943"/>
                  <a:ext cx="330106" cy="278384"/>
                </a:xfrm>
                <a:prstGeom prst="rect">
                  <a:avLst/>
                </a:prstGeom>
                <a:noFill/>
                <a:ln/>
                <a:effectLst/>
              </p:spPr>
            </p:pic>
          </p:grpSp>
          <p:sp>
            <p:nvSpPr>
              <p:cNvPr id="14" name="Elipsa 13"/>
              <p:cNvSpPr/>
              <p:nvPr/>
            </p:nvSpPr>
            <p:spPr bwMode="auto">
              <a:xfrm>
                <a:off x="6745264" y="2886275"/>
                <a:ext cx="72008" cy="72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upa 65"/>
          <p:cNvGrpSpPr/>
          <p:nvPr/>
        </p:nvGrpSpPr>
        <p:grpSpPr bwMode="auto">
          <a:xfrm>
            <a:off x="3663122" y="2132857"/>
            <a:ext cx="1886780" cy="543959"/>
            <a:chOff x="3680721" y="2132857"/>
            <a:chExt cx="1886780" cy="543959"/>
          </a:xfrm>
        </p:grpSpPr>
        <p:pic>
          <p:nvPicPr>
            <p:cNvPr id="61" name="Obraz 6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680721" y="2132857"/>
              <a:ext cx="722512" cy="2557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6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844470" y="2420889"/>
              <a:ext cx="723031" cy="25592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6" name="Elipsa 15"/>
          <p:cNvSpPr/>
          <p:nvPr/>
        </p:nvSpPr>
        <p:spPr bwMode="auto">
          <a:xfrm>
            <a:off x="4198467" y="2109020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a 16"/>
          <p:cNvSpPr/>
          <p:nvPr/>
        </p:nvSpPr>
        <p:spPr bwMode="auto">
          <a:xfrm>
            <a:off x="5072283" y="2420889"/>
            <a:ext cx="72008" cy="72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Obraz 4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806" t="-14903" r="-4806" b="-14903"/>
          <a:stretch>
            <a:fillRect/>
          </a:stretch>
        </p:blipFill>
        <p:spPr bwMode="auto">
          <a:xfrm>
            <a:off x="3203848" y="3717032"/>
            <a:ext cx="2512759" cy="95960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96" name="Prostokąt 95"/>
          <p:cNvSpPr/>
          <p:nvPr/>
        </p:nvSpPr>
        <p:spPr>
          <a:xfrm>
            <a:off x="1475339" y="4941168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/>
              <a:t>dephasing</a:t>
            </a:r>
            <a:endParaRPr lang="en-US" dirty="0"/>
          </a:p>
        </p:txBody>
      </p:sp>
      <p:grpSp>
        <p:nvGrpSpPr>
          <p:cNvPr id="18" name="Grupa 63"/>
          <p:cNvGrpSpPr/>
          <p:nvPr/>
        </p:nvGrpSpPr>
        <p:grpSpPr>
          <a:xfrm>
            <a:off x="2915499" y="4869160"/>
            <a:ext cx="1646982" cy="536142"/>
            <a:chOff x="4557598" y="3212976"/>
            <a:chExt cx="2543640" cy="828032"/>
          </a:xfrm>
        </p:grpSpPr>
        <p:pic>
          <p:nvPicPr>
            <p:cNvPr id="104" name="Obraz 4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84936" y="3601818"/>
              <a:ext cx="178298" cy="20268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5" name="Elipsa 104"/>
            <p:cNvSpPr/>
            <p:nvPr/>
          </p:nvSpPr>
          <p:spPr>
            <a:xfrm>
              <a:off x="5925750" y="3457803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Łącznik prosty ze strzałką 105"/>
            <p:cNvCxnSpPr/>
            <p:nvPr/>
          </p:nvCxnSpPr>
          <p:spPr>
            <a:xfrm>
              <a:off x="6501814" y="3673827"/>
              <a:ext cx="172819" cy="9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Elipsa 106"/>
            <p:cNvSpPr/>
            <p:nvPr/>
          </p:nvSpPr>
          <p:spPr>
            <a:xfrm>
              <a:off x="6717838" y="3457803"/>
              <a:ext cx="3834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630" h="46863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Elipsa 107"/>
            <p:cNvSpPr/>
            <p:nvPr/>
          </p:nvSpPr>
          <p:spPr>
            <a:xfrm>
              <a:off x="4644008" y="3501008"/>
              <a:ext cx="540000" cy="54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Łuk 108"/>
            <p:cNvSpPr/>
            <p:nvPr/>
          </p:nvSpPr>
          <p:spPr>
            <a:xfrm>
              <a:off x="4557598" y="3457803"/>
              <a:ext cx="734482" cy="216024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Obraz 109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16216" y="3429000"/>
              <a:ext cx="144016" cy="1684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1" name="Obraz 53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860032" y="3212976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" name="Obraz 3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6056" y="4869160"/>
            <a:ext cx="1887135" cy="608566"/>
          </a:xfrm>
          <a:prstGeom prst="rect">
            <a:avLst/>
          </a:prstGeom>
          <a:noFill/>
          <a:ln/>
          <a:effectLst/>
        </p:spPr>
      </p:pic>
      <p:sp>
        <p:nvSpPr>
          <p:cNvPr id="37" name="Prostokąt 36"/>
          <p:cNvSpPr/>
          <p:nvPr/>
        </p:nvSpPr>
        <p:spPr>
          <a:xfrm>
            <a:off x="1187624" y="5517232"/>
            <a:ext cx="652319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l-PL" sz="2400" dirty="0" err="1" smtClean="0"/>
              <a:t>Bounds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saturable</a:t>
            </a:r>
            <a:r>
              <a:rPr lang="pl-PL" sz="2400" dirty="0" smtClean="0"/>
              <a:t>! (</a:t>
            </a:r>
            <a:r>
              <a:rPr lang="pl-PL" sz="2400" dirty="0" err="1" smtClean="0"/>
              <a:t>spin-squeezed</a:t>
            </a:r>
            <a:r>
              <a:rPr lang="pl-PL" sz="2400" dirty="0" smtClean="0"/>
              <a:t> </a:t>
            </a:r>
            <a:r>
              <a:rPr lang="pl-PL" sz="2400" dirty="0" err="1" smtClean="0"/>
              <a:t>states</a:t>
            </a:r>
            <a:r>
              <a:rPr lang="pl-PL" sz="2400" dirty="0" smtClean="0"/>
              <a:t> /MPS)</a:t>
            </a:r>
            <a:endParaRPr lang="en-US" sz="2400" dirty="0"/>
          </a:p>
        </p:txBody>
      </p:sp>
      <p:sp>
        <p:nvSpPr>
          <p:cNvPr id="38" name="Prostokąt 37"/>
          <p:cNvSpPr/>
          <p:nvPr/>
        </p:nvSpPr>
        <p:spPr>
          <a:xfrm>
            <a:off x="2555776" y="6027003"/>
            <a:ext cx="6588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 smtClean="0">
                <a:latin typeface="Times" pitchFamily="18" charset="0"/>
              </a:rPr>
              <a:t>S. </a:t>
            </a:r>
            <a:r>
              <a:rPr lang="pl-PL" sz="1600" dirty="0" err="1" smtClean="0">
                <a:latin typeface="Times" pitchFamily="18" charset="0"/>
              </a:rPr>
              <a:t>Huelga</a:t>
            </a:r>
            <a:r>
              <a:rPr lang="pl-PL" sz="1600" dirty="0" smtClean="0">
                <a:latin typeface="Times" pitchFamily="18" charset="0"/>
              </a:rPr>
              <a:t> et al. </a:t>
            </a:r>
            <a:r>
              <a:rPr lang="pl-PL" sz="1600" dirty="0" err="1" smtClean="0"/>
              <a:t>Phys.Rev.Lett</a:t>
            </a:r>
            <a:r>
              <a:rPr lang="pl-PL" sz="1600" dirty="0" smtClean="0"/>
              <a:t>. 79, 3865 (1997)</a:t>
            </a:r>
            <a:br>
              <a:rPr lang="pl-PL" sz="1600" dirty="0" smtClean="0"/>
            </a:br>
            <a:r>
              <a:rPr lang="en-US" sz="1600" dirty="0" smtClean="0"/>
              <a:t>D</a:t>
            </a:r>
            <a:r>
              <a:rPr lang="en-US" sz="1600" dirty="0" smtClean="0"/>
              <a:t>. </a:t>
            </a:r>
            <a:r>
              <a:rPr lang="en-US" sz="1600" dirty="0" err="1" smtClean="0"/>
              <a:t>Ulam-Orgikh</a:t>
            </a:r>
            <a:r>
              <a:rPr lang="en-US" sz="1600" dirty="0" smtClean="0"/>
              <a:t> and M. Kitagawa, Phys. Rev. A 64, </a:t>
            </a:r>
            <a:r>
              <a:rPr lang="en-US" sz="1600" dirty="0" smtClean="0"/>
              <a:t>052106</a:t>
            </a:r>
            <a:r>
              <a:rPr lang="pl-PL" sz="1600" dirty="0" smtClean="0"/>
              <a:t> </a:t>
            </a:r>
            <a:r>
              <a:rPr lang="en-US" sz="1600" dirty="0" smtClean="0"/>
              <a:t>(2001)</a:t>
            </a:r>
            <a:r>
              <a:rPr lang="pl-PL" sz="1600" dirty="0" smtClean="0"/>
              <a:t> </a:t>
            </a:r>
            <a:endParaRPr lang="pl-PL" sz="1600" dirty="0" smtClean="0"/>
          </a:p>
          <a:p>
            <a:pPr algn="r"/>
            <a:r>
              <a:rPr lang="pl-PL" sz="1600" dirty="0" smtClean="0"/>
              <a:t>M. Jarzyna, RDD, </a:t>
            </a:r>
            <a:r>
              <a:rPr lang="pl-PL" sz="1600" dirty="0" err="1" smtClean="0"/>
              <a:t>Phys</a:t>
            </a:r>
            <a:r>
              <a:rPr lang="pl-PL" sz="1600" dirty="0" smtClean="0"/>
              <a:t>. </a:t>
            </a:r>
            <a:r>
              <a:rPr lang="pl-PL" sz="1600" dirty="0" err="1" smtClean="0"/>
              <a:t>Rev</a:t>
            </a:r>
            <a:r>
              <a:rPr lang="pl-PL" sz="1600" dirty="0" smtClean="0"/>
              <a:t>. </a:t>
            </a:r>
            <a:r>
              <a:rPr lang="pl-PL" sz="1600" dirty="0" err="1" smtClean="0"/>
              <a:t>Lett</a:t>
            </a:r>
            <a:r>
              <a:rPr lang="pl-PL" sz="1600" dirty="0" smtClean="0"/>
              <a:t>. 110, 240405 (2013)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r="768" b="50836"/>
          <a:stretch>
            <a:fillRect/>
          </a:stretch>
        </p:blipFill>
        <p:spPr bwMode="auto">
          <a:xfrm>
            <a:off x="1835696" y="1052736"/>
            <a:ext cx="5251160" cy="180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251520" y="0"/>
            <a:ext cx="864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err="1" smtClean="0">
                <a:ea typeface="+mj-ea"/>
                <a:cs typeface="+mj-cs"/>
              </a:rPr>
              <a:t>Entanglement</a:t>
            </a:r>
            <a:r>
              <a:rPr lang="pl-PL" sz="4400" b="1" dirty="0" smtClean="0">
                <a:ea typeface="+mj-ea"/>
                <a:cs typeface="+mj-cs"/>
              </a:rPr>
              <a:t> </a:t>
            </a:r>
            <a:r>
              <a:rPr lang="pl-PL" sz="4400" b="1" dirty="0" err="1" smtClean="0">
                <a:ea typeface="+mj-ea"/>
                <a:cs typeface="+mj-cs"/>
              </a:rPr>
              <a:t>is</a:t>
            </a:r>
            <a:r>
              <a:rPr lang="pl-PL" sz="4400" b="1" dirty="0" smtClean="0">
                <a:ea typeface="+mj-ea"/>
                <a:cs typeface="+mj-cs"/>
              </a:rPr>
              <a:t> </a:t>
            </a:r>
            <a:r>
              <a:rPr lang="pl-PL" sz="4400" b="1" dirty="0" err="1" smtClean="0">
                <a:ea typeface="+mj-ea"/>
                <a:cs typeface="+mj-cs"/>
              </a:rPr>
              <a:t>useful</a:t>
            </a:r>
            <a:r>
              <a:rPr lang="pl-PL" sz="4400" b="1" dirty="0" smtClean="0">
                <a:ea typeface="+mj-ea"/>
                <a:cs typeface="+mj-cs"/>
              </a:rPr>
              <a:t>!</a:t>
            </a:r>
          </a:p>
          <a:p>
            <a:pPr algn="ctr"/>
            <a:r>
              <a:rPr lang="pl-PL" sz="2800" b="1" dirty="0" err="1" smtClean="0">
                <a:ea typeface="+mj-ea"/>
                <a:cs typeface="+mj-cs"/>
              </a:rPr>
              <a:t>t</a:t>
            </a:r>
            <a:r>
              <a:rPr lang="pl-PL" sz="2800" b="1" dirty="0" err="1" smtClean="0">
                <a:ea typeface="+mj-ea"/>
                <a:cs typeface="+mj-cs"/>
              </a:rPr>
              <a:t>hanks</a:t>
            </a:r>
            <a:r>
              <a:rPr lang="pl-PL" sz="2800" b="1" dirty="0" smtClean="0">
                <a:ea typeface="+mj-ea"/>
                <a:cs typeface="+mj-cs"/>
              </a:rPr>
              <a:t> to </a:t>
            </a:r>
            <a:r>
              <a:rPr lang="pl-PL" sz="2800" b="1" dirty="0" err="1" smtClean="0">
                <a:ea typeface="+mj-ea"/>
                <a:cs typeface="+mj-cs"/>
              </a:rPr>
              <a:t>decoherence</a:t>
            </a:r>
            <a:r>
              <a:rPr lang="pl-PL" sz="2800" b="1" dirty="0" smtClean="0">
                <a:ea typeface="+mj-ea"/>
                <a:cs typeface="+mj-cs"/>
              </a:rPr>
              <a:t> :-0</a:t>
            </a:r>
            <a:endParaRPr lang="en-US" sz="2800" dirty="0"/>
          </a:p>
        </p:txBody>
      </p:sp>
      <p:pic>
        <p:nvPicPr>
          <p:cNvPr id="11" name="Obraz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20272" y="1772816"/>
            <a:ext cx="1574296" cy="635510"/>
          </a:xfrm>
          <a:prstGeom prst="rect">
            <a:avLst/>
          </a:prstGeom>
          <a:noFill/>
          <a:ln/>
          <a:effectLst/>
        </p:spPr>
      </p:pic>
      <p:pic>
        <p:nvPicPr>
          <p:cNvPr id="13" name="Obraz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79512" y="1772816"/>
            <a:ext cx="1876715" cy="608830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grpSp>
        <p:nvGrpSpPr>
          <p:cNvPr id="20" name="Grupa 19"/>
          <p:cNvGrpSpPr/>
          <p:nvPr/>
        </p:nvGrpSpPr>
        <p:grpSpPr>
          <a:xfrm>
            <a:off x="2051720" y="2924944"/>
            <a:ext cx="4536504" cy="2944421"/>
            <a:chOff x="2051720" y="2924944"/>
            <a:chExt cx="4536504" cy="294442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51720" y="2996952"/>
              <a:ext cx="4536504" cy="287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Obraz 16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051720" y="3933056"/>
              <a:ext cx="533231" cy="735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/>
            <a:effectLst/>
          </p:spPr>
        </p:pic>
        <p:sp>
          <p:nvSpPr>
            <p:cNvPr id="18" name="pole tekstowe 17"/>
            <p:cNvSpPr txBox="1"/>
            <p:nvPr/>
          </p:nvSpPr>
          <p:spPr>
            <a:xfrm>
              <a:off x="2483768" y="292494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pole tekstowe 18"/>
          <p:cNvSpPr txBox="1"/>
          <p:nvPr/>
        </p:nvSpPr>
        <p:spPr>
          <a:xfrm>
            <a:off x="755576" y="5949280"/>
            <a:ext cx="800783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/>
              <a:t> = 2.71 – </a:t>
            </a:r>
            <a:r>
              <a:rPr lang="pl-PL" sz="2400" b="1" dirty="0" err="1" smtClean="0"/>
              <a:t>e</a:t>
            </a:r>
            <a:r>
              <a:rPr lang="pl-PL" sz="2400" dirty="0" err="1" smtClean="0"/>
              <a:t>ntanglement</a:t>
            </a:r>
            <a:r>
              <a:rPr lang="pl-PL" sz="2400" dirty="0" smtClean="0"/>
              <a:t> </a:t>
            </a:r>
            <a:r>
              <a:rPr lang="pl-PL" sz="2400" b="1" dirty="0" err="1" smtClean="0"/>
              <a:t>e</a:t>
            </a:r>
            <a:r>
              <a:rPr lang="pl-PL" sz="2400" dirty="0" err="1" smtClean="0"/>
              <a:t>nhancement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quantum </a:t>
            </a:r>
            <a:r>
              <a:rPr lang="pl-PL" sz="2400" dirty="0" err="1" smtClean="0"/>
              <a:t>metrology</a:t>
            </a:r>
            <a:r>
              <a:rPr lang="pl-PL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err="1" smtClean="0">
                <a:latin typeface="+mj-lt"/>
                <a:ea typeface="+mj-ea"/>
                <a:cs typeface="+mj-cs"/>
              </a:rPr>
              <a:t>Adaptive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schemes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,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error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correction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…???</a:t>
            </a: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3" name="Grupa 62"/>
          <p:cNvGrpSpPr/>
          <p:nvPr/>
        </p:nvGrpSpPr>
        <p:grpSpPr>
          <a:xfrm>
            <a:off x="0" y="4797152"/>
            <a:ext cx="9144000" cy="2091625"/>
            <a:chOff x="0" y="4797152"/>
            <a:chExt cx="9144000" cy="2091625"/>
          </a:xfrm>
        </p:grpSpPr>
        <p:sp>
          <p:nvSpPr>
            <p:cNvPr id="28" name="Tytuł 11"/>
            <p:cNvSpPr txBox="1">
              <a:spLocks/>
            </p:cNvSpPr>
            <p:nvPr/>
          </p:nvSpPr>
          <p:spPr>
            <a:xfrm>
              <a:off x="0" y="4797152"/>
              <a:ext cx="9144000" cy="12241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4000" b="1" dirty="0" err="1" smtClean="0">
                  <a:latin typeface="+mj-lt"/>
                  <a:ea typeface="+mj-ea"/>
                  <a:cs typeface="+mj-cs"/>
                </a:rPr>
                <a:t>The</a:t>
              </a:r>
              <a:r>
                <a:rPr lang="pl-PL" sz="4000" b="1" dirty="0" smtClean="0">
                  <a:latin typeface="+mj-lt"/>
                  <a:ea typeface="+mj-ea"/>
                  <a:cs typeface="+mj-cs"/>
                </a:rPr>
                <a:t> </a:t>
              </a:r>
              <a:r>
                <a:rPr lang="pl-PL" sz="4000" b="1" dirty="0" smtClean="0">
                  <a:latin typeface="+mj-lt"/>
                  <a:ea typeface="+mj-ea"/>
                  <a:cs typeface="+mj-cs"/>
                </a:rPr>
                <a:t>same </a:t>
              </a:r>
              <a:r>
                <a:rPr lang="pl-PL" sz="4000" b="1" dirty="0" err="1" smtClean="0">
                  <a:latin typeface="+mj-lt"/>
                  <a:ea typeface="+mj-ea"/>
                  <a:cs typeface="+mj-cs"/>
                </a:rPr>
                <a:t>bounds</a:t>
              </a:r>
              <a:r>
                <a:rPr lang="pl-PL" sz="4000" b="1" dirty="0" smtClean="0">
                  <a:latin typeface="+mj-lt"/>
                  <a:ea typeface="+mj-ea"/>
                  <a:cs typeface="+mj-cs"/>
                </a:rPr>
                <a:t> </a:t>
              </a:r>
              <a:r>
                <a:rPr lang="pl-PL" sz="4000" b="1" dirty="0" err="1" smtClean="0">
                  <a:latin typeface="+mj-lt"/>
                  <a:ea typeface="+mj-ea"/>
                  <a:cs typeface="+mj-cs"/>
                </a:rPr>
                <a:t>apply</a:t>
              </a:r>
              <a:r>
                <a:rPr lang="pl-PL" sz="4000" b="1" dirty="0" smtClean="0">
                  <a:latin typeface="+mj-lt"/>
                  <a:ea typeface="+mj-ea"/>
                  <a:cs typeface="+mj-cs"/>
                </a:rPr>
                <a:t>!</a:t>
              </a:r>
              <a:endParaRPr kumimoji="0" lang="en-GB" sz="4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3203848" y="6550223"/>
              <a:ext cx="57606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pl-PL" sz="1600" dirty="0" smtClean="0">
                  <a:solidFill>
                    <a:prstClr val="black"/>
                  </a:solidFill>
                  <a:latin typeface="Times" pitchFamily="18" charset="0"/>
                </a:rPr>
                <a:t>RDD,</a:t>
              </a:r>
              <a:r>
                <a:rPr lang="en-US" sz="1600" dirty="0" smtClean="0">
                  <a:solidFill>
                    <a:prstClr val="black"/>
                  </a:solidFill>
                  <a:latin typeface="Times" pitchFamily="18" charset="0"/>
                </a:rPr>
                <a:t> </a:t>
              </a:r>
              <a:r>
                <a:rPr lang="pl-PL" sz="1600" dirty="0" smtClean="0">
                  <a:solidFill>
                    <a:prstClr val="black"/>
                  </a:solidFill>
                  <a:latin typeface="Times" pitchFamily="18" charset="0"/>
                </a:rPr>
                <a:t>L. </a:t>
              </a:r>
              <a:r>
                <a:rPr lang="pl-PL" sz="1600" dirty="0" err="1" smtClean="0">
                  <a:solidFill>
                    <a:prstClr val="black"/>
                  </a:solidFill>
                  <a:latin typeface="Times" pitchFamily="18" charset="0"/>
                </a:rPr>
                <a:t>Maccone</a:t>
              </a:r>
              <a:r>
                <a:rPr lang="fr-FR" sz="1600" dirty="0" smtClean="0">
                  <a:solidFill>
                    <a:prstClr val="black"/>
                  </a:solidFill>
                  <a:latin typeface="Times" pitchFamily="18" charset="0"/>
                </a:rPr>
                <a:t> </a:t>
              </a:r>
              <a:r>
                <a:rPr lang="pl-PL" sz="1600" dirty="0" err="1" smtClean="0"/>
                <a:t>Phys</a:t>
              </a:r>
              <a:r>
                <a:rPr lang="pl-PL" sz="1600" dirty="0" smtClean="0"/>
                <a:t>. </a:t>
              </a:r>
              <a:r>
                <a:rPr lang="pl-PL" sz="1600" dirty="0" err="1" smtClean="0"/>
                <a:t>Rev</a:t>
              </a:r>
              <a:r>
                <a:rPr lang="pl-PL" sz="1600" dirty="0" smtClean="0"/>
                <a:t>. </a:t>
              </a:r>
              <a:r>
                <a:rPr lang="pl-PL" sz="1600" dirty="0" err="1" smtClean="0"/>
                <a:t>Lett</a:t>
              </a:r>
              <a:r>
                <a:rPr lang="pl-PL" sz="1600" dirty="0" smtClean="0"/>
                <a:t>. </a:t>
              </a:r>
              <a:r>
                <a:rPr lang="pl-PL" sz="1600" b="1" dirty="0" smtClean="0"/>
                <a:t>113,</a:t>
              </a:r>
              <a:r>
                <a:rPr lang="pl-PL" sz="1600" dirty="0" smtClean="0"/>
                <a:t> 250801 (2014) </a:t>
              </a:r>
              <a:endParaRPr lang="pl-PL" sz="16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</p:grpSp>
      <p:grpSp>
        <p:nvGrpSpPr>
          <p:cNvPr id="65" name="Grupa 64"/>
          <p:cNvGrpSpPr/>
          <p:nvPr/>
        </p:nvGrpSpPr>
        <p:grpSpPr>
          <a:xfrm>
            <a:off x="467544" y="1556792"/>
            <a:ext cx="8539466" cy="2919229"/>
            <a:chOff x="467544" y="1556792"/>
            <a:chExt cx="8539466" cy="2919229"/>
          </a:xfrm>
        </p:grpSpPr>
        <p:grpSp>
          <p:nvGrpSpPr>
            <p:cNvPr id="62" name="Grupa 61"/>
            <p:cNvGrpSpPr/>
            <p:nvPr/>
          </p:nvGrpSpPr>
          <p:grpSpPr>
            <a:xfrm>
              <a:off x="467544" y="1556792"/>
              <a:ext cx="8539466" cy="1944216"/>
              <a:chOff x="467544" y="1556792"/>
              <a:chExt cx="8539466" cy="1944216"/>
            </a:xfrm>
          </p:grpSpPr>
          <p:grpSp>
            <p:nvGrpSpPr>
              <p:cNvPr id="2" name="Grupa 19"/>
              <p:cNvGrpSpPr/>
              <p:nvPr/>
            </p:nvGrpSpPr>
            <p:grpSpPr>
              <a:xfrm>
                <a:off x="755589" y="1556792"/>
                <a:ext cx="1886583" cy="1866900"/>
                <a:chOff x="755589" y="1556792"/>
                <a:chExt cx="1886583" cy="1866900"/>
              </a:xfrm>
            </p:grpSpPr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755589" y="1556793"/>
                  <a:ext cx="374415" cy="1656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2267757" y="1556793"/>
                  <a:ext cx="374415" cy="1656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699" name="Picture 3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 l="7199"/>
                <a:stretch>
                  <a:fillRect/>
                </a:stretch>
              </p:blipFill>
              <p:spPr bwMode="auto">
                <a:xfrm>
                  <a:off x="1259632" y="1556792"/>
                  <a:ext cx="928130" cy="1866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3" name="Obraz 22" descr="TP_tmp.emf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059832" y="1772816"/>
                <a:ext cx="543879" cy="1083109"/>
              </a:xfrm>
              <a:prstGeom prst="rect">
                <a:avLst/>
              </a:prstGeom>
              <a:noFill/>
              <a:ln/>
              <a:effectLst/>
            </p:spPr>
          </p:pic>
          <p:grpSp>
            <p:nvGrpSpPr>
              <p:cNvPr id="35" name="Grupa 34"/>
              <p:cNvGrpSpPr/>
              <p:nvPr/>
            </p:nvGrpSpPr>
            <p:grpSpPr>
              <a:xfrm>
                <a:off x="3995936" y="1556792"/>
                <a:ext cx="5011074" cy="1944216"/>
                <a:chOff x="1164326" y="3907641"/>
                <a:chExt cx="4268693" cy="1656184"/>
              </a:xfrm>
            </p:grpSpPr>
            <p:cxnSp>
              <p:nvCxnSpPr>
                <p:cNvPr id="36" name="Łącznik prosty 35"/>
                <p:cNvCxnSpPr/>
                <p:nvPr/>
              </p:nvCxnSpPr>
              <p:spPr>
                <a:xfrm>
                  <a:off x="4671540" y="4589599"/>
                  <a:ext cx="292268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/>
                <p:cNvCxnSpPr/>
                <p:nvPr/>
              </p:nvCxnSpPr>
              <p:spPr>
                <a:xfrm>
                  <a:off x="4671540" y="4199909"/>
                  <a:ext cx="292268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37"/>
                <p:cNvCxnSpPr/>
                <p:nvPr/>
              </p:nvCxnSpPr>
              <p:spPr>
                <a:xfrm>
                  <a:off x="2723088" y="4589599"/>
                  <a:ext cx="292268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>
                <a:xfrm>
                  <a:off x="2723088" y="4199909"/>
                  <a:ext cx="292268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>
                <a:xfrm>
                  <a:off x="3697314" y="4199909"/>
                  <a:ext cx="292268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>
                <a:xfrm>
                  <a:off x="2235975" y="4199909"/>
                  <a:ext cx="292268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Prostokąt 41"/>
                <p:cNvSpPr/>
                <p:nvPr/>
              </p:nvSpPr>
              <p:spPr>
                <a:xfrm>
                  <a:off x="2430820" y="4005064"/>
                  <a:ext cx="438402" cy="151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Łącznik prosty 42"/>
                <p:cNvCxnSpPr/>
                <p:nvPr/>
              </p:nvCxnSpPr>
              <p:spPr>
                <a:xfrm>
                  <a:off x="1554016" y="4199909"/>
                  <a:ext cx="292268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Łącznik prosty 43"/>
                <p:cNvCxnSpPr/>
                <p:nvPr/>
              </p:nvCxnSpPr>
              <p:spPr>
                <a:xfrm>
                  <a:off x="3161490" y="4833156"/>
                  <a:ext cx="34098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5" name="Obraz 44" descr="TP_tmp.emf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5" cstate="print"/>
                <a:srcRect l="-47244" t="-51633" r="-47244" b="-51633"/>
                <a:stretch>
                  <a:fillRect/>
                </a:stretch>
              </p:blipFill>
              <p:spPr bwMode="auto">
                <a:xfrm>
                  <a:off x="1812398" y="3998283"/>
                  <a:ext cx="406068" cy="38832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599" dir="2700007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extrusionH="76200" prstMaterial="matte">
                  <a:bevelT w="127000" h="63500"/>
                  <a:contourClr>
                    <a:srgbClr val="000000"/>
                  </a:contourClr>
                </a:sp3d>
              </p:spPr>
            </p:pic>
            <p:pic>
              <p:nvPicPr>
                <p:cNvPr id="46" name="Obraz 45" descr="TP_tmp.emf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6" cstate="print"/>
                <a:stretch>
                  <a:fillRect/>
                </a:stretch>
              </p:blipFill>
              <p:spPr bwMode="auto">
                <a:xfrm>
                  <a:off x="3210201" y="4589599"/>
                  <a:ext cx="174239" cy="154492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47" name="Łącznik prosty 46"/>
                <p:cNvCxnSpPr/>
                <p:nvPr/>
              </p:nvCxnSpPr>
              <p:spPr>
                <a:xfrm>
                  <a:off x="4233138" y="4199909"/>
                  <a:ext cx="292268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8" name="Picture 3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1407883" y="3907641"/>
                  <a:ext cx="253281" cy="1656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Obraz 48" descr="TP_tmp.emf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7" cstate="print"/>
                <a:stretch>
                  <a:fillRect/>
                </a:stretch>
              </p:blipFill>
              <p:spPr bwMode="auto">
                <a:xfrm>
                  <a:off x="1164326" y="4687022"/>
                  <a:ext cx="270845" cy="212724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50" name="Obraz 49" descr="TP_tmp.emf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8" cstate="print"/>
                <a:stretch>
                  <a:fillRect/>
                </a:stretch>
              </p:blipFill>
              <p:spPr bwMode="auto">
                <a:xfrm>
                  <a:off x="5220072" y="4653136"/>
                  <a:ext cx="212947" cy="154765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51" name="Obraz 50" descr="TP_tmp.emf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19" cstate="print"/>
                <a:stretch>
                  <a:fillRect/>
                </a:stretch>
              </p:blipFill>
              <p:spPr bwMode="auto">
                <a:xfrm>
                  <a:off x="2538357" y="4638310"/>
                  <a:ext cx="182067" cy="202701"/>
                </a:xfrm>
                <a:prstGeom prst="rect">
                  <a:avLst/>
                </a:prstGeom>
                <a:solidFill>
                  <a:schemeClr val="bg1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extrusionH="76200" prstMaterial="matte">
                  <a:bevelT w="127000" h="63500"/>
                  <a:contourClr>
                    <a:srgbClr val="000000"/>
                  </a:contourClr>
                </a:sp3d>
              </p:spPr>
            </p:pic>
            <p:cxnSp>
              <p:nvCxnSpPr>
                <p:cNvPr id="52" name="Łącznik prosty 51"/>
                <p:cNvCxnSpPr/>
                <p:nvPr/>
              </p:nvCxnSpPr>
              <p:spPr>
                <a:xfrm>
                  <a:off x="1651439" y="4589599"/>
                  <a:ext cx="681958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Prostokąt 52"/>
                <p:cNvSpPr/>
                <p:nvPr/>
              </p:nvSpPr>
              <p:spPr>
                <a:xfrm>
                  <a:off x="4427984" y="4005064"/>
                  <a:ext cx="438402" cy="151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" name="Łącznik prosty 53"/>
                <p:cNvCxnSpPr/>
                <p:nvPr/>
              </p:nvCxnSpPr>
              <p:spPr>
                <a:xfrm>
                  <a:off x="3697314" y="4589599"/>
                  <a:ext cx="681958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>
                <a:xfrm>
                  <a:off x="1992418" y="4833156"/>
                  <a:ext cx="0" cy="34097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>
                <a:xfrm>
                  <a:off x="4038293" y="4833156"/>
                  <a:ext cx="0" cy="34097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7" name="Obraz 56" descr="TP_tmp.emf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0" cstate="print"/>
                <a:stretch>
                  <a:fillRect/>
                </a:stretch>
              </p:blipFill>
              <p:spPr bwMode="auto">
                <a:xfrm>
                  <a:off x="4543759" y="4638310"/>
                  <a:ext cx="263013" cy="202411"/>
                </a:xfrm>
                <a:prstGeom prst="rect">
                  <a:avLst/>
                </a:prstGeom>
                <a:solidFill>
                  <a:schemeClr val="bg1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extrusionH="76200" prstMaterial="matte">
                  <a:bevelT w="127000" h="63500"/>
                  <a:contourClr>
                    <a:srgbClr val="000000"/>
                  </a:contourClr>
                </a:sp3d>
              </p:spPr>
            </p:pic>
            <p:pic>
              <p:nvPicPr>
                <p:cNvPr id="58" name="Picture 3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4963808" y="3907641"/>
                  <a:ext cx="253281" cy="1656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" name="Obraz 58" descr="TP_tmp.emf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15" cstate="print"/>
                <a:srcRect l="-47244" t="-51633" r="-47244" b="-51633"/>
                <a:stretch>
                  <a:fillRect/>
                </a:stretch>
              </p:blipFill>
              <p:spPr bwMode="auto">
                <a:xfrm>
                  <a:off x="3900630" y="3998283"/>
                  <a:ext cx="406068" cy="38832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90500" dist="228599" dir="2700007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extrusionH="76200" prstMaterial="matte">
                  <a:bevelT w="127000" h="63500"/>
                  <a:contourClr>
                    <a:srgbClr val="000000"/>
                  </a:contourClr>
                </a:sp3d>
              </p:spPr>
            </p:pic>
          </p:grpSp>
          <p:pic>
            <p:nvPicPr>
              <p:cNvPr id="60" name="Obraz 59" descr="TP_tmp.emf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 bwMode="auto">
              <a:xfrm>
                <a:off x="467544" y="2348880"/>
                <a:ext cx="317948" cy="24971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61" name="Obraz 60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8" cstate="print"/>
              <a:stretch>
                <a:fillRect/>
              </a:stretch>
            </p:blipFill>
            <p:spPr bwMode="auto">
              <a:xfrm>
                <a:off x="2555776" y="2420888"/>
                <a:ext cx="249981" cy="181681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64" name="Prostokąt 63"/>
            <p:cNvSpPr/>
            <p:nvPr/>
          </p:nvSpPr>
          <p:spPr>
            <a:xfrm>
              <a:off x="1691680" y="3645024"/>
              <a:ext cx="71642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1600" dirty="0" smtClean="0">
                  <a:latin typeface="Times" pitchFamily="18" charset="0"/>
                  <a:cs typeface="Times New Roman" pitchFamily="18" charset="0"/>
                </a:rPr>
                <a:t>E. </a:t>
              </a:r>
              <a:r>
                <a:rPr lang="pl-PL" sz="1600" dirty="0" err="1" smtClean="0">
                  <a:latin typeface="Times" pitchFamily="18" charset="0"/>
                  <a:cs typeface="Times New Roman" pitchFamily="18" charset="0"/>
                </a:rPr>
                <a:t>Kessler</a:t>
              </a:r>
              <a:r>
                <a:rPr lang="pl-PL" sz="1600" dirty="0" smtClean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pl-PL" sz="1600" dirty="0" err="1" smtClean="0">
                  <a:latin typeface="Times" pitchFamily="18" charset="0"/>
                  <a:cs typeface="Times New Roman" pitchFamily="18" charset="0"/>
                </a:rPr>
                <a:t>et.al</a:t>
              </a:r>
              <a:r>
                <a:rPr lang="pl-PL" sz="1600" dirty="0" smtClean="0">
                  <a:latin typeface="Times" pitchFamily="18" charset="0"/>
                  <a:cs typeface="Times New Roman" pitchFamily="18" charset="0"/>
                </a:rPr>
                <a:t> </a:t>
              </a:r>
              <a:r>
                <a:rPr lang="pl-PL" sz="1600" dirty="0" err="1" smtClean="0">
                  <a:latin typeface="Times" pitchFamily="18" charset="0"/>
                </a:rPr>
                <a:t>Phys</a:t>
              </a:r>
              <a:r>
                <a:rPr lang="pl-PL" sz="1600" dirty="0" smtClean="0">
                  <a:latin typeface="Times" pitchFamily="18" charset="0"/>
                </a:rPr>
                <a:t>. </a:t>
              </a:r>
              <a:r>
                <a:rPr lang="pl-PL" sz="1600" dirty="0" err="1" smtClean="0">
                  <a:latin typeface="Times" pitchFamily="18" charset="0"/>
                </a:rPr>
                <a:t>Rev</a:t>
              </a:r>
              <a:r>
                <a:rPr lang="pl-PL" sz="1600" dirty="0" smtClean="0">
                  <a:latin typeface="Times" pitchFamily="18" charset="0"/>
                </a:rPr>
                <a:t>. </a:t>
              </a:r>
              <a:r>
                <a:rPr lang="pl-PL" sz="1600" dirty="0" err="1" smtClean="0">
                  <a:latin typeface="Times" pitchFamily="18" charset="0"/>
                </a:rPr>
                <a:t>Lett</a:t>
              </a:r>
              <a:r>
                <a:rPr lang="pl-PL" sz="1600" dirty="0" smtClean="0">
                  <a:latin typeface="Times" pitchFamily="18" charset="0"/>
                </a:rPr>
                <a:t>. 112, 150802 (2014</a:t>
              </a:r>
              <a:r>
                <a:rPr lang="pl-PL" sz="1600" dirty="0" smtClean="0">
                  <a:latin typeface="Times" pitchFamily="18" charset="0"/>
                  <a:cs typeface="Times New Roman" pitchFamily="18" charset="0"/>
                </a:rPr>
                <a:t>)</a:t>
              </a:r>
            </a:p>
            <a:p>
              <a:pPr algn="r"/>
              <a:r>
                <a:rPr lang="pl-PL" sz="1600" dirty="0" smtClean="0">
                  <a:latin typeface="Times" pitchFamily="18" charset="0"/>
                  <a:cs typeface="Times New Roman" pitchFamily="18" charset="0"/>
                </a:rPr>
                <a:t>W. </a:t>
              </a:r>
              <a:r>
                <a:rPr lang="pl-PL" sz="1600" dirty="0" err="1" smtClean="0">
                  <a:latin typeface="Times" pitchFamily="18" charset="0"/>
                  <a:cs typeface="Times New Roman" pitchFamily="18" charset="0"/>
                </a:rPr>
                <a:t>Dür</a:t>
              </a:r>
              <a:r>
                <a:rPr lang="pl-PL" sz="1600" dirty="0" smtClean="0">
                  <a:latin typeface="Times" pitchFamily="18" charset="0"/>
                  <a:cs typeface="Times New Roman" pitchFamily="18" charset="0"/>
                </a:rPr>
                <a:t>, et al.,  </a:t>
              </a:r>
              <a:r>
                <a:rPr lang="pl-PL" sz="1600" dirty="0" err="1" smtClean="0">
                  <a:latin typeface="Times" pitchFamily="18" charset="0"/>
                  <a:cs typeface="Times New Roman" pitchFamily="18" charset="0"/>
                </a:rPr>
                <a:t>Phys</a:t>
              </a:r>
              <a:r>
                <a:rPr lang="pl-PL" sz="1600" dirty="0" smtClean="0">
                  <a:latin typeface="Times" pitchFamily="18" charset="0"/>
                  <a:cs typeface="Times New Roman" pitchFamily="18" charset="0"/>
                </a:rPr>
                <a:t>. </a:t>
              </a:r>
              <a:r>
                <a:rPr lang="pl-PL" sz="1600" dirty="0" err="1" smtClean="0">
                  <a:latin typeface="Times" pitchFamily="18" charset="0"/>
                  <a:cs typeface="Times New Roman" pitchFamily="18" charset="0"/>
                </a:rPr>
                <a:t>Rev</a:t>
              </a:r>
              <a:r>
                <a:rPr lang="pl-PL" sz="1600" dirty="0" smtClean="0">
                  <a:latin typeface="Times" pitchFamily="18" charset="0"/>
                  <a:cs typeface="Times New Roman" pitchFamily="18" charset="0"/>
                </a:rPr>
                <a:t>. </a:t>
              </a:r>
              <a:r>
                <a:rPr lang="pl-PL" sz="1600" dirty="0" err="1" smtClean="0">
                  <a:latin typeface="Times" pitchFamily="18" charset="0"/>
                  <a:cs typeface="Times New Roman" pitchFamily="18" charset="0"/>
                </a:rPr>
                <a:t>Lett</a:t>
              </a:r>
              <a:r>
                <a:rPr lang="pl-PL" sz="1600" dirty="0" smtClean="0">
                  <a:latin typeface="Times" pitchFamily="18" charset="0"/>
                  <a:cs typeface="Times New Roman" pitchFamily="18" charset="0"/>
                </a:rPr>
                <a:t>. 112, </a:t>
              </a:r>
              <a:r>
                <a:rPr lang="pl-PL" sz="1600" dirty="0" smtClean="0">
                  <a:latin typeface="Times" pitchFamily="18" charset="0"/>
                  <a:cs typeface="Times New Roman" pitchFamily="18" charset="0"/>
                </a:rPr>
                <a:t>080801 (2014)</a:t>
              </a:r>
            </a:p>
            <a:p>
              <a:pPr algn="r"/>
              <a:endParaRPr lang="en-US" sz="1600" dirty="0">
                <a:latin typeface="Times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pl-PL" b="1" dirty="0" smtClean="0"/>
              <a:t>Channel </a:t>
            </a:r>
            <a:r>
              <a:rPr lang="pl-PL" b="1" dirty="0" err="1" smtClean="0"/>
              <a:t>simulation</a:t>
            </a:r>
            <a:r>
              <a:rPr lang="pl-PL" b="1" dirty="0" smtClean="0"/>
              <a:t> idea</a:t>
            </a:r>
            <a:endParaRPr lang="en-US" b="1" dirty="0"/>
          </a:p>
        </p:txBody>
      </p:sp>
      <p:grpSp>
        <p:nvGrpSpPr>
          <p:cNvPr id="123" name="Grupa 122"/>
          <p:cNvGrpSpPr/>
          <p:nvPr/>
        </p:nvGrpSpPr>
        <p:grpSpPr>
          <a:xfrm>
            <a:off x="323528" y="5301208"/>
            <a:ext cx="8328370" cy="861072"/>
            <a:chOff x="323528" y="5517232"/>
            <a:chExt cx="8328370" cy="861072"/>
          </a:xfrm>
        </p:grpSpPr>
        <p:sp>
          <p:nvSpPr>
            <p:cNvPr id="63" name="pole tekstowe 62"/>
            <p:cNvSpPr txBox="1"/>
            <p:nvPr/>
          </p:nvSpPr>
          <p:spPr>
            <a:xfrm>
              <a:off x="323528" y="5517232"/>
              <a:ext cx="83283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Quantum Fisher </a:t>
              </a:r>
              <a:r>
                <a:rPr lang="pl-PL" dirty="0" err="1" smtClean="0"/>
                <a:t>information</a:t>
              </a:r>
              <a:r>
                <a:rPr lang="pl-PL" dirty="0" smtClean="0"/>
                <a:t> </a:t>
              </a:r>
              <a:r>
                <a:rPr lang="pl-PL" dirty="0" err="1" smtClean="0"/>
                <a:t>is</a:t>
              </a:r>
              <a:r>
                <a:rPr lang="pl-PL" dirty="0" smtClean="0"/>
                <a:t> </a:t>
              </a:r>
              <a:r>
                <a:rPr lang="pl-PL" dirty="0" err="1" smtClean="0"/>
                <a:t>nonincreasing</a:t>
              </a:r>
              <a:r>
                <a:rPr lang="pl-PL" dirty="0" smtClean="0"/>
                <a:t> under </a:t>
              </a:r>
              <a:r>
                <a:rPr lang="pl-PL" dirty="0" err="1" smtClean="0"/>
                <a:t>parameter-independent</a:t>
              </a:r>
              <a:r>
                <a:rPr lang="pl-PL" dirty="0" smtClean="0"/>
                <a:t> CP </a:t>
              </a:r>
              <a:r>
                <a:rPr lang="pl-PL" dirty="0" err="1" smtClean="0"/>
                <a:t>maps</a:t>
              </a:r>
              <a:r>
                <a:rPr lang="pl-PL" dirty="0" smtClean="0"/>
                <a:t>!</a:t>
              </a:r>
              <a:endParaRPr lang="en-US" dirty="0"/>
            </a:p>
          </p:txBody>
        </p:sp>
        <p:pic>
          <p:nvPicPr>
            <p:cNvPr id="142" name="Obraz 141" descr="TP_tmp.emf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411760" y="5949280"/>
              <a:ext cx="4052997" cy="42902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96" name="Grupa 95"/>
          <p:cNvGrpSpPr/>
          <p:nvPr/>
        </p:nvGrpSpPr>
        <p:grpSpPr>
          <a:xfrm>
            <a:off x="5694386" y="2924942"/>
            <a:ext cx="3009450" cy="2160240"/>
            <a:chOff x="5694386" y="2924942"/>
            <a:chExt cx="3009450" cy="2160240"/>
          </a:xfrm>
        </p:grpSpPr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329339" y="3284984"/>
              <a:ext cx="275024" cy="179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1" name="Grupa 140"/>
            <p:cNvGrpSpPr/>
            <p:nvPr/>
          </p:nvGrpSpPr>
          <p:grpSpPr bwMode="auto">
            <a:xfrm>
              <a:off x="5694386" y="2924942"/>
              <a:ext cx="3009450" cy="2160240"/>
              <a:chOff x="5652119" y="2924942"/>
              <a:chExt cx="3009450" cy="2160240"/>
            </a:xfrm>
          </p:grpSpPr>
          <p:sp>
            <p:nvSpPr>
              <p:cNvPr id="83" name="Elipsa 82"/>
              <p:cNvSpPr/>
              <p:nvPr/>
            </p:nvSpPr>
            <p:spPr bwMode="auto">
              <a:xfrm>
                <a:off x="6329338" y="2924942"/>
                <a:ext cx="576064" cy="52776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Kształt 81"/>
              <p:cNvCxnSpPr/>
              <p:nvPr/>
            </p:nvCxnSpPr>
            <p:spPr bwMode="auto">
              <a:xfrm rot="16200000" flipH="1">
                <a:off x="6682876" y="3291485"/>
                <a:ext cx="192314" cy="323325"/>
              </a:xfrm>
              <a:prstGeom prst="bentConnector2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4" name="Obraz 83" descr="TP_tmp.emf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7" cstate="print"/>
              <a:stretch>
                <a:fillRect/>
              </a:stretch>
            </p:blipFill>
            <p:spPr bwMode="auto">
              <a:xfrm>
                <a:off x="5652119" y="4106217"/>
                <a:ext cx="200597" cy="14230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85" name="Łącznik prosty 84"/>
              <p:cNvCxnSpPr/>
              <p:nvPr/>
            </p:nvCxnSpPr>
            <p:spPr bwMode="auto">
              <a:xfrm>
                <a:off x="6473354" y="3645022"/>
                <a:ext cx="46137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Łącznik prosty 85"/>
              <p:cNvCxnSpPr/>
              <p:nvPr/>
            </p:nvCxnSpPr>
            <p:spPr bwMode="auto">
              <a:xfrm>
                <a:off x="6545362" y="4005062"/>
                <a:ext cx="46137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Łącznik prosty 86"/>
              <p:cNvCxnSpPr/>
              <p:nvPr/>
            </p:nvCxnSpPr>
            <p:spPr bwMode="auto">
              <a:xfrm>
                <a:off x="6473354" y="4869158"/>
                <a:ext cx="46137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Łącznik prosty 87"/>
              <p:cNvCxnSpPr/>
              <p:nvPr/>
            </p:nvCxnSpPr>
            <p:spPr bwMode="auto">
              <a:xfrm>
                <a:off x="6689378" y="4149078"/>
                <a:ext cx="0" cy="37025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9" name="Obraz 88" descr="TP_tmp.emf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8" cstate="print"/>
              <a:stretch>
                <a:fillRect/>
              </a:stretch>
            </p:blipFill>
            <p:spPr bwMode="auto">
              <a:xfrm>
                <a:off x="6041306" y="4077070"/>
                <a:ext cx="294097" cy="23098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39" name="Obraz 138" descr="TP_tmp.emf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9" cstate="print"/>
              <a:stretch>
                <a:fillRect/>
              </a:stretch>
            </p:blipFill>
            <p:spPr bwMode="auto">
              <a:xfrm>
                <a:off x="8430097" y="4077070"/>
                <a:ext cx="231472" cy="168228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92" name="Łącznik prosty 91"/>
              <p:cNvCxnSpPr/>
              <p:nvPr/>
            </p:nvCxnSpPr>
            <p:spPr bwMode="auto">
              <a:xfrm>
                <a:off x="7553474" y="3645022"/>
                <a:ext cx="46137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y 92"/>
              <p:cNvCxnSpPr/>
              <p:nvPr/>
            </p:nvCxnSpPr>
            <p:spPr bwMode="auto">
              <a:xfrm>
                <a:off x="7553474" y="4005062"/>
                <a:ext cx="46137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Łącznik prosty 93"/>
              <p:cNvCxnSpPr/>
              <p:nvPr/>
            </p:nvCxnSpPr>
            <p:spPr bwMode="auto">
              <a:xfrm>
                <a:off x="7553474" y="4869158"/>
                <a:ext cx="46137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Grupa 134"/>
              <p:cNvGrpSpPr/>
              <p:nvPr/>
            </p:nvGrpSpPr>
            <p:grpSpPr bwMode="auto">
              <a:xfrm>
                <a:off x="6833394" y="3428998"/>
                <a:ext cx="1008112" cy="1656184"/>
                <a:chOff x="6876256" y="3429000"/>
                <a:chExt cx="1008112" cy="1656184"/>
              </a:xfrm>
            </p:grpSpPr>
            <p:sp>
              <p:nvSpPr>
                <p:cNvPr id="97" name="Prostokąt 96"/>
                <p:cNvSpPr/>
                <p:nvPr/>
              </p:nvSpPr>
              <p:spPr bwMode="auto">
                <a:xfrm>
                  <a:off x="6876256" y="3429000"/>
                  <a:ext cx="1008112" cy="16561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8" name="Obraz 97" descr="TP_tmp.emf"/>
                <p:cNvPicPr>
                  <a:picLocks noChangeAspect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30" cstate="print"/>
                <a:stretch>
                  <a:fillRect/>
                </a:stretch>
              </p:blipFill>
              <p:spPr bwMode="auto">
                <a:xfrm>
                  <a:off x="7164288" y="3933056"/>
                  <a:ext cx="405384" cy="509016"/>
                </a:xfrm>
                <a:prstGeom prst="rect">
                  <a:avLst/>
                </a:prstGeom>
                <a:solidFill>
                  <a:schemeClr val="bg1"/>
                </a:solidFill>
                <a:ln/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extrusionH="76200" prstMaterial="matte">
                  <a:bevelT w="127000" h="63500"/>
                  <a:contourClr>
                    <a:srgbClr val="000000"/>
                  </a:contourClr>
                </a:sp3d>
              </p:spPr>
            </p:pic>
          </p:grpSp>
          <p:pic>
            <p:nvPicPr>
              <p:cNvPr id="136" name="Obraz 135" descr="TP_tmp.emf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401104" y="3068957"/>
                <a:ext cx="460385" cy="315153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985523" y="3284984"/>
              <a:ext cx="275024" cy="179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0" name="Grupa 89"/>
          <p:cNvGrpSpPr/>
          <p:nvPr/>
        </p:nvGrpSpPr>
        <p:grpSpPr>
          <a:xfrm>
            <a:off x="395536" y="980728"/>
            <a:ext cx="4984000" cy="4392486"/>
            <a:chOff x="395536" y="980728"/>
            <a:chExt cx="4984000" cy="4392486"/>
          </a:xfrm>
        </p:grpSpPr>
        <p:cxnSp>
          <p:nvCxnSpPr>
            <p:cNvPr id="25" name="Kształt 24"/>
            <p:cNvCxnSpPr/>
            <p:nvPr/>
          </p:nvCxnSpPr>
          <p:spPr bwMode="auto">
            <a:xfrm rot="16200000" flipH="1">
              <a:off x="3370507" y="3291485"/>
              <a:ext cx="192314" cy="323325"/>
            </a:xfrm>
            <a:prstGeom prst="bentConnector2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rostokąt 26"/>
            <p:cNvSpPr/>
            <p:nvPr/>
          </p:nvSpPr>
          <p:spPr bwMode="auto">
            <a:xfrm>
              <a:off x="1000745" y="3501006"/>
              <a:ext cx="648072" cy="18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Obraz 27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 rot="5400000">
              <a:off x="2658681" y="3098104"/>
              <a:ext cx="200597" cy="14230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9" name="Łącznik prosty 28"/>
            <p:cNvCxnSpPr/>
            <p:nvPr/>
          </p:nvCxnSpPr>
          <p:spPr bwMode="auto">
            <a:xfrm>
              <a:off x="4464631" y="4099330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29"/>
            <p:cNvCxnSpPr/>
            <p:nvPr/>
          </p:nvCxnSpPr>
          <p:spPr bwMode="auto">
            <a:xfrm>
              <a:off x="4464631" y="3676186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30"/>
            <p:cNvCxnSpPr/>
            <p:nvPr/>
          </p:nvCxnSpPr>
          <p:spPr bwMode="auto">
            <a:xfrm>
              <a:off x="2117257" y="4097492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31"/>
            <p:cNvCxnSpPr/>
            <p:nvPr/>
          </p:nvCxnSpPr>
          <p:spPr bwMode="auto">
            <a:xfrm>
              <a:off x="2117257" y="3674348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34"/>
            <p:cNvCxnSpPr/>
            <p:nvPr/>
          </p:nvCxnSpPr>
          <p:spPr bwMode="auto">
            <a:xfrm>
              <a:off x="3406770" y="3676186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35"/>
            <p:cNvCxnSpPr/>
            <p:nvPr/>
          </p:nvCxnSpPr>
          <p:spPr bwMode="auto">
            <a:xfrm>
              <a:off x="1588327" y="3674348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/>
            <p:cNvCxnSpPr/>
            <p:nvPr/>
          </p:nvCxnSpPr>
          <p:spPr bwMode="auto">
            <a:xfrm>
              <a:off x="847825" y="3674348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y 37"/>
            <p:cNvCxnSpPr/>
            <p:nvPr/>
          </p:nvCxnSpPr>
          <p:spPr bwMode="auto">
            <a:xfrm>
              <a:off x="2593294" y="4361957"/>
              <a:ext cx="37025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y 39"/>
            <p:cNvCxnSpPr/>
            <p:nvPr/>
          </p:nvCxnSpPr>
          <p:spPr bwMode="auto">
            <a:xfrm>
              <a:off x="3988593" y="3676186"/>
              <a:ext cx="317358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Obraz 45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395536" y="4149080"/>
              <a:ext cx="294097" cy="23098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2" name="Obraz 121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2814134" y="3991705"/>
              <a:ext cx="189292" cy="16783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3" name="Prostokąt 52"/>
            <p:cNvSpPr/>
            <p:nvPr/>
          </p:nvSpPr>
          <p:spPr bwMode="auto">
            <a:xfrm>
              <a:off x="4200166" y="3464614"/>
              <a:ext cx="476037" cy="16396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Obraz 129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5148064" y="4149080"/>
              <a:ext cx="231472" cy="16822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4" name="Łącznik prosty 53"/>
            <p:cNvCxnSpPr/>
            <p:nvPr/>
          </p:nvCxnSpPr>
          <p:spPr bwMode="auto">
            <a:xfrm>
              <a:off x="3406770" y="4099330"/>
              <a:ext cx="74050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Łącznik prosty 54"/>
            <p:cNvCxnSpPr/>
            <p:nvPr/>
          </p:nvCxnSpPr>
          <p:spPr bwMode="auto">
            <a:xfrm>
              <a:off x="1323862" y="4361957"/>
              <a:ext cx="0" cy="37025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y 55"/>
            <p:cNvCxnSpPr/>
            <p:nvPr/>
          </p:nvCxnSpPr>
          <p:spPr bwMode="auto">
            <a:xfrm>
              <a:off x="3777021" y="4363795"/>
              <a:ext cx="0" cy="37025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Obraz 5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4325880" y="4152223"/>
              <a:ext cx="285592" cy="219787"/>
            </a:xfrm>
            <a:prstGeom prst="rect">
              <a:avLst/>
            </a:prstGeom>
            <a:solidFill>
              <a:schemeClr val="bg1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4" name="Obraz 63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4" cstate="print"/>
            <a:srcRect l="-71044" t="-71044" r="-71044" b="-71044"/>
            <a:stretch>
              <a:fillRect/>
            </a:stretch>
          </p:blipFill>
          <p:spPr bwMode="auto">
            <a:xfrm>
              <a:off x="1144761" y="3428998"/>
              <a:ext cx="498048" cy="498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5" dir="2700031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7" name="Obraz 66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4" cstate="print"/>
            <a:srcRect l="-71044" t="-71044" r="-71044" b="-71044"/>
            <a:stretch>
              <a:fillRect/>
            </a:stretch>
          </p:blipFill>
          <p:spPr bwMode="auto">
            <a:xfrm>
              <a:off x="3593033" y="3428998"/>
              <a:ext cx="498048" cy="498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5" dir="2700031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sp>
          <p:nvSpPr>
            <p:cNvPr id="70" name="Prostokąt 69"/>
            <p:cNvSpPr/>
            <p:nvPr/>
          </p:nvSpPr>
          <p:spPr bwMode="auto">
            <a:xfrm>
              <a:off x="1000745" y="3356990"/>
              <a:ext cx="3816424" cy="187220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Łącznik prosty 70"/>
            <p:cNvCxnSpPr/>
            <p:nvPr/>
          </p:nvCxnSpPr>
          <p:spPr bwMode="auto">
            <a:xfrm>
              <a:off x="928737" y="4077070"/>
              <a:ext cx="93610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71"/>
            <p:cNvCxnSpPr/>
            <p:nvPr/>
          </p:nvCxnSpPr>
          <p:spPr bwMode="auto">
            <a:xfrm>
              <a:off x="961440" y="4963884"/>
              <a:ext cx="108012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upa 126"/>
            <p:cNvGrpSpPr/>
            <p:nvPr/>
          </p:nvGrpSpPr>
          <p:grpSpPr bwMode="auto">
            <a:xfrm>
              <a:off x="1799899" y="3462776"/>
              <a:ext cx="476037" cy="1639683"/>
              <a:chOff x="1842762" y="3462778"/>
              <a:chExt cx="476037" cy="1639683"/>
            </a:xfrm>
          </p:grpSpPr>
          <p:sp>
            <p:nvSpPr>
              <p:cNvPr id="74" name="Prostokąt 73"/>
              <p:cNvSpPr/>
              <p:nvPr/>
            </p:nvSpPr>
            <p:spPr bwMode="auto">
              <a:xfrm>
                <a:off x="1842762" y="3462778"/>
                <a:ext cx="476037" cy="1639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5" name="Obraz 74" descr="TP_tmp.emf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5" cstate="print"/>
              <a:stretch>
                <a:fillRect/>
              </a:stretch>
            </p:blipFill>
            <p:spPr bwMode="auto">
              <a:xfrm>
                <a:off x="1959531" y="4150387"/>
                <a:ext cx="197697" cy="220102"/>
              </a:xfrm>
              <a:prstGeom prst="rect">
                <a:avLst/>
              </a:prstGeom>
              <a:solidFill>
                <a:schemeClr val="bg1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</p:grpSp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89148" y="3356992"/>
              <a:ext cx="275024" cy="179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781991" y="3358830"/>
              <a:ext cx="275024" cy="1798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9" name="Grupa 98"/>
            <p:cNvGrpSpPr/>
            <p:nvPr/>
          </p:nvGrpSpPr>
          <p:grpSpPr>
            <a:xfrm>
              <a:off x="971600" y="980728"/>
              <a:ext cx="4140441" cy="1800200"/>
              <a:chOff x="1407883" y="3907641"/>
              <a:chExt cx="3809206" cy="1656184"/>
            </a:xfrm>
          </p:grpSpPr>
          <p:cxnSp>
            <p:nvCxnSpPr>
              <p:cNvPr id="100" name="Łącznik prosty 99"/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y 100"/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Łącznik prosty 101"/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Łącznik prosty 102"/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Łącznik prosty 103"/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Łącznik prosty 104"/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Prostokąt 105"/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Łącznik prosty 106"/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Łącznik prosty 107"/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9" name="Obraz 108" descr="TP_tmp.emf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6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812398" y="3998283"/>
                <a:ext cx="406068" cy="38832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599" dir="2700007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110" name="Obraz 109" descr="TP_tmp.emf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2" cstate="print"/>
              <a:stretch>
                <a:fillRect/>
              </a:stretch>
            </p:blipFill>
            <p:spPr bwMode="auto">
              <a:xfrm>
                <a:off x="3210201" y="4589599"/>
                <a:ext cx="174239" cy="154492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111" name="Łącznik prosty 110"/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2" name="Picture 3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" name="Obraz 112" descr="TP_tmp.emf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5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chemeClr val="bg1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114" name="Łącznik prosty 113"/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Prostokąt 114"/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6" name="Łącznik prosty 115"/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Łącznik prosty 116"/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Łącznik prosty 117"/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9" name="Obraz 118" descr="TP_tmp.emf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3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chemeClr val="bg1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120" name="Picture 3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" name="Obraz 120" descr="TP_tmp.emf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6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3900630" y="3998283"/>
                <a:ext cx="406068" cy="38832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90500" dist="228599" dir="2700007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</p:grpSp>
        <p:cxnSp>
          <p:nvCxnSpPr>
            <p:cNvPr id="69" name="Kształt 68"/>
            <p:cNvCxnSpPr/>
            <p:nvPr/>
          </p:nvCxnSpPr>
          <p:spPr bwMode="auto">
            <a:xfrm rot="16200000" flipH="1">
              <a:off x="893090" y="3291487"/>
              <a:ext cx="192314" cy="323325"/>
            </a:xfrm>
            <a:prstGeom prst="bentConnector2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upa 127"/>
            <p:cNvGrpSpPr/>
            <p:nvPr/>
          </p:nvGrpSpPr>
          <p:grpSpPr bwMode="auto">
            <a:xfrm>
              <a:off x="568696" y="2996950"/>
              <a:ext cx="505477" cy="383750"/>
              <a:chOff x="568698" y="2996950"/>
              <a:chExt cx="505477" cy="383750"/>
            </a:xfrm>
          </p:grpSpPr>
          <p:pic>
            <p:nvPicPr>
              <p:cNvPr id="125" name="Obraz 124" descr="TP_tmp.emf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713112" y="3140965"/>
                <a:ext cx="265495" cy="192955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77" name="Elipsa 76"/>
              <p:cNvSpPr/>
              <p:nvPr/>
            </p:nvSpPr>
            <p:spPr bwMode="auto">
              <a:xfrm>
                <a:off x="568698" y="2996950"/>
                <a:ext cx="505477" cy="38375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1" name="Obraz 130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5148064" y="1844824"/>
              <a:ext cx="231472" cy="16822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2" name="Obraz 131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611560" y="1844824"/>
              <a:ext cx="294097" cy="230986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33" name="Grupa 132"/>
            <p:cNvGrpSpPr/>
            <p:nvPr/>
          </p:nvGrpSpPr>
          <p:grpSpPr bwMode="auto">
            <a:xfrm>
              <a:off x="3059832" y="2924944"/>
              <a:ext cx="505477" cy="383750"/>
              <a:chOff x="568698" y="2996950"/>
              <a:chExt cx="505477" cy="383750"/>
            </a:xfrm>
          </p:grpSpPr>
          <p:pic>
            <p:nvPicPr>
              <p:cNvPr id="134" name="Obraz 133" descr="TP_tmp.emf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713112" y="3140965"/>
                <a:ext cx="265495" cy="192955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35" name="Elipsa 134"/>
              <p:cNvSpPr/>
              <p:nvPr/>
            </p:nvSpPr>
            <p:spPr bwMode="auto">
              <a:xfrm>
                <a:off x="568698" y="2996950"/>
                <a:ext cx="505477" cy="38375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7" cstate="print"/>
          <a:srcRect r="768" b="-1105"/>
          <a:stretch>
            <a:fillRect/>
          </a:stretch>
        </p:blipFill>
        <p:spPr bwMode="auto">
          <a:xfrm>
            <a:off x="1763688" y="836712"/>
            <a:ext cx="5251160" cy="371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Entanglement</a:t>
            </a:r>
            <a:r>
              <a:rPr lang="pl-PL" b="1" dirty="0" smtClean="0"/>
              <a:t> </a:t>
            </a:r>
            <a:r>
              <a:rPr lang="pl-PL" b="1" dirty="0" err="1" smtClean="0"/>
              <a:t>enhancement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smtClean="0"/>
              <a:t>quantum </a:t>
            </a:r>
            <a:r>
              <a:rPr lang="pl-PL" b="1" dirty="0" err="1" smtClean="0"/>
              <a:t>metrology</a:t>
            </a:r>
            <a:endParaRPr lang="en-US" b="1" dirty="0"/>
          </a:p>
        </p:txBody>
      </p:sp>
      <p:sp>
        <p:nvSpPr>
          <p:cNvPr id="67" name="Prostokąt 66"/>
          <p:cNvSpPr/>
          <p:nvPr/>
        </p:nvSpPr>
        <p:spPr>
          <a:xfrm>
            <a:off x="3203848" y="6550223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l-PL" sz="1600" dirty="0" smtClean="0">
                <a:solidFill>
                  <a:prstClr val="black"/>
                </a:solidFill>
                <a:latin typeface="Times" pitchFamily="18" charset="0"/>
              </a:rPr>
              <a:t>RDD,</a:t>
            </a:r>
            <a:r>
              <a:rPr lang="en-US" sz="16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600" dirty="0" smtClean="0">
                <a:solidFill>
                  <a:prstClr val="black"/>
                </a:solidFill>
                <a:latin typeface="Times" pitchFamily="18" charset="0"/>
              </a:rPr>
              <a:t>L. </a:t>
            </a:r>
            <a:r>
              <a:rPr lang="pl-PL" sz="1600" dirty="0" err="1" smtClean="0">
                <a:solidFill>
                  <a:prstClr val="black"/>
                </a:solidFill>
                <a:latin typeface="Times" pitchFamily="18" charset="0"/>
              </a:rPr>
              <a:t>Maccone</a:t>
            </a:r>
            <a:r>
              <a:rPr lang="fr-FR" sz="1600" dirty="0" smtClean="0">
                <a:solidFill>
                  <a:prstClr val="black"/>
                </a:solidFill>
                <a:latin typeface="Times" pitchFamily="18" charset="0"/>
              </a:rPr>
              <a:t> </a:t>
            </a:r>
            <a:r>
              <a:rPr lang="pl-PL" sz="1600" dirty="0" err="1" smtClean="0"/>
              <a:t>Phys</a:t>
            </a:r>
            <a:r>
              <a:rPr lang="pl-PL" sz="1600" dirty="0" smtClean="0"/>
              <a:t>. </a:t>
            </a:r>
            <a:r>
              <a:rPr lang="pl-PL" sz="1600" dirty="0" err="1" smtClean="0"/>
              <a:t>Rev</a:t>
            </a:r>
            <a:r>
              <a:rPr lang="pl-PL" sz="1600" dirty="0" smtClean="0"/>
              <a:t>. </a:t>
            </a:r>
            <a:r>
              <a:rPr lang="pl-PL" sz="1600" dirty="0" err="1" smtClean="0"/>
              <a:t>Lett</a:t>
            </a:r>
            <a:r>
              <a:rPr lang="pl-PL" sz="1600" dirty="0" smtClean="0"/>
              <a:t>. </a:t>
            </a:r>
            <a:r>
              <a:rPr lang="pl-PL" sz="1600" b="1" dirty="0" smtClean="0"/>
              <a:t>113,</a:t>
            </a:r>
            <a:r>
              <a:rPr lang="pl-PL" sz="1600" dirty="0" smtClean="0"/>
              <a:t> 250801 (2014) </a:t>
            </a:r>
            <a:endParaRPr lang="pl-PL" sz="1600" dirty="0" smtClean="0">
              <a:solidFill>
                <a:prstClr val="black"/>
              </a:solidFill>
              <a:latin typeface="Times" pitchFamily="18" charset="0"/>
            </a:endParaRPr>
          </a:p>
        </p:txBody>
      </p:sp>
      <p:pic>
        <p:nvPicPr>
          <p:cNvPr id="83" name="Obraz 8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903343" y="4653136"/>
            <a:ext cx="5049140" cy="254207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85" name="Obraz 8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864748" y="5085184"/>
            <a:ext cx="4898532" cy="354789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88" name="Obraz 87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891158" y="5517231"/>
            <a:ext cx="5631776" cy="354649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89" name="Obraz 8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903848" y="5949279"/>
            <a:ext cx="5251213" cy="406397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07704" y="2924944"/>
            <a:ext cx="5679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 err="1" smtClean="0"/>
              <a:t>Practical</a:t>
            </a:r>
            <a:r>
              <a:rPr lang="pl-PL" sz="4400" b="1" dirty="0" smtClean="0"/>
              <a:t> </a:t>
            </a:r>
            <a:r>
              <a:rPr lang="pl-PL" sz="4400" b="1" dirty="0" err="1" smtClean="0"/>
              <a:t>a</a:t>
            </a:r>
            <a:r>
              <a:rPr lang="pl-PL" sz="4400" b="1" dirty="0" err="1" smtClean="0"/>
              <a:t>pplications</a:t>
            </a:r>
            <a:r>
              <a:rPr lang="pl-PL" sz="4400" b="1" dirty="0" smtClean="0"/>
              <a:t>….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251520" y="0"/>
            <a:ext cx="860444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Going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back to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the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Caves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idea…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456" t="-11329" r="-3456" b="-11329"/>
          <a:stretch>
            <a:fillRect/>
          </a:stretch>
        </p:blipFill>
        <p:spPr bwMode="auto">
          <a:xfrm>
            <a:off x="611560" y="1340768"/>
            <a:ext cx="2227310" cy="7795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" name="Prostokąt 30"/>
          <p:cNvSpPr/>
          <p:nvPr/>
        </p:nvSpPr>
        <p:spPr>
          <a:xfrm>
            <a:off x="467544" y="4941168"/>
            <a:ext cx="828092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 smtClean="0"/>
              <a:t>Weak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squezing</a:t>
            </a:r>
            <a:r>
              <a:rPr lang="pl-PL" sz="2800" b="1" dirty="0" smtClean="0"/>
              <a:t> + </a:t>
            </a:r>
            <a:r>
              <a:rPr lang="pl-PL" sz="2800" b="1" dirty="0" err="1" smtClean="0"/>
              <a:t>simple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measurement</a:t>
            </a:r>
            <a:r>
              <a:rPr lang="pl-PL" sz="2800" b="1" dirty="0" smtClean="0"/>
              <a:t>  + </a:t>
            </a:r>
            <a:r>
              <a:rPr lang="pl-PL" sz="2800" b="1" dirty="0" err="1" smtClean="0"/>
              <a:t>simple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estimator</a:t>
            </a:r>
            <a:r>
              <a:rPr lang="pl-PL" sz="2800" b="1" dirty="0" smtClean="0"/>
              <a:t>  = </a:t>
            </a:r>
            <a:r>
              <a:rPr lang="pl-PL" sz="2800" b="1" dirty="0" err="1" smtClean="0"/>
              <a:t>optimal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strategy</a:t>
            </a:r>
            <a:r>
              <a:rPr lang="pl-PL" sz="2800" b="1" dirty="0" smtClean="0"/>
              <a:t>! </a:t>
            </a:r>
            <a:endParaRPr lang="en-US" sz="2800" b="1" dirty="0"/>
          </a:p>
        </p:txBody>
      </p:sp>
      <p:sp>
        <p:nvSpPr>
          <p:cNvPr id="43" name="Prostokąt 42"/>
          <p:cNvSpPr/>
          <p:nvPr/>
        </p:nvSpPr>
        <p:spPr>
          <a:xfrm>
            <a:off x="251520" y="206084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endParaRPr lang="pl-PL" dirty="0" smtClean="0"/>
          </a:p>
          <a:p>
            <a:pPr algn="ctr"/>
            <a:r>
              <a:rPr lang="pl-PL" dirty="0" smtClean="0"/>
              <a:t>for </a:t>
            </a:r>
            <a:r>
              <a:rPr lang="pl-PL" dirty="0" err="1" smtClean="0"/>
              <a:t>lossy</a:t>
            </a:r>
            <a:r>
              <a:rPr lang="pl-PL" dirty="0" smtClean="0"/>
              <a:t> </a:t>
            </a:r>
            <a:r>
              <a:rPr lang="pl-PL" dirty="0" err="1" smtClean="0"/>
              <a:t>interferometer</a:t>
            </a:r>
            <a:endParaRPr lang="en-US" dirty="0"/>
          </a:p>
        </p:txBody>
      </p:sp>
      <p:sp>
        <p:nvSpPr>
          <p:cNvPr id="46" name="Prostokąt 45"/>
          <p:cNvSpPr/>
          <p:nvPr/>
        </p:nvSpPr>
        <p:spPr>
          <a:xfrm>
            <a:off x="467544" y="1196752"/>
            <a:ext cx="2736304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a 58"/>
          <p:cNvGrpSpPr/>
          <p:nvPr/>
        </p:nvGrpSpPr>
        <p:grpSpPr>
          <a:xfrm>
            <a:off x="3419872" y="1196752"/>
            <a:ext cx="5544616" cy="3975541"/>
            <a:chOff x="3419872" y="1196752"/>
            <a:chExt cx="5544616" cy="3975541"/>
          </a:xfrm>
        </p:grpSpPr>
        <p:cxnSp>
          <p:nvCxnSpPr>
            <p:cNvPr id="10" name="Łącznik prosty 9"/>
            <p:cNvCxnSpPr/>
            <p:nvPr/>
          </p:nvCxnSpPr>
          <p:spPr>
            <a:xfrm>
              <a:off x="4860032" y="1772816"/>
              <a:ext cx="36004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>
              <a:off x="5652120" y="2420888"/>
              <a:ext cx="129614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>
              <a:off x="5796136" y="1772816"/>
              <a:ext cx="122413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Prostokąt 12"/>
            <p:cNvSpPr/>
            <p:nvPr/>
          </p:nvSpPr>
          <p:spPr>
            <a:xfrm>
              <a:off x="6444208" y="1556792"/>
              <a:ext cx="504056" cy="4320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14" name="Obraz 5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86041" y="1662584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Łącznik prosty 14"/>
            <p:cNvCxnSpPr/>
            <p:nvPr/>
          </p:nvCxnSpPr>
          <p:spPr>
            <a:xfrm rot="5400000" flipH="1">
              <a:off x="5743713" y="1537207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5400000" flipH="1" flipV="1">
              <a:off x="5722651" y="2268313"/>
              <a:ext cx="568980" cy="1003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flipH="1" flipV="1">
              <a:off x="7467030" y="218149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flipV="1">
              <a:off x="7308304" y="1772816"/>
              <a:ext cx="504056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 flipV="1">
              <a:off x="6948264" y="2147821"/>
              <a:ext cx="395695" cy="2730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Prostokąt 19"/>
            <p:cNvSpPr/>
            <p:nvPr/>
          </p:nvSpPr>
          <p:spPr>
            <a:xfrm>
              <a:off x="7178668" y="203328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21" name="Łącznik prosty 20"/>
            <p:cNvCxnSpPr/>
            <p:nvPr/>
          </p:nvCxnSpPr>
          <p:spPr>
            <a:xfrm>
              <a:off x="7020272" y="1772816"/>
              <a:ext cx="288032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rostokąt 21"/>
            <p:cNvSpPr/>
            <p:nvPr/>
          </p:nvSpPr>
          <p:spPr>
            <a:xfrm rot="18900000">
              <a:off x="5773236" y="1713912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23" name="Obraz 22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68726" y="1700808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4" name="Prostokąt 23"/>
            <p:cNvSpPr/>
            <p:nvPr/>
          </p:nvSpPr>
          <p:spPr>
            <a:xfrm rot="18900000">
              <a:off x="5773236" y="236198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25" name="Obraz 2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68726" y="2348880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6" name="Łącznik prosty 25"/>
            <p:cNvCxnSpPr/>
            <p:nvPr/>
          </p:nvCxnSpPr>
          <p:spPr>
            <a:xfrm flipH="1" flipV="1">
              <a:off x="5306790" y="218149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>
            <a:xfrm flipV="1">
              <a:off x="5220072" y="1772816"/>
              <a:ext cx="576064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Łącznik prosty 27"/>
            <p:cNvCxnSpPr/>
            <p:nvPr/>
          </p:nvCxnSpPr>
          <p:spPr>
            <a:xfrm flipV="1">
              <a:off x="4932040" y="2204864"/>
              <a:ext cx="281062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Prostokąt 28"/>
            <p:cNvSpPr/>
            <p:nvPr/>
          </p:nvSpPr>
          <p:spPr>
            <a:xfrm>
              <a:off x="5004048" y="2060848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8" name="Elipsa 37"/>
            <p:cNvSpPr/>
            <p:nvPr/>
          </p:nvSpPr>
          <p:spPr>
            <a:xfrm>
              <a:off x="3635896" y="2420888"/>
              <a:ext cx="792088" cy="216024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ipsa 38"/>
            <p:cNvSpPr/>
            <p:nvPr/>
          </p:nvSpPr>
          <p:spPr>
            <a:xfrm>
              <a:off x="3851920" y="1484784"/>
              <a:ext cx="432048" cy="432048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Obraz 3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4427984" y="1556792"/>
              <a:ext cx="381586" cy="3491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4427984" y="2348880"/>
              <a:ext cx="318624" cy="3491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28184" y="2996952"/>
              <a:ext cx="2540720" cy="78797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4" name="Schemat blokowy: opóźnienie 33"/>
            <p:cNvSpPr/>
            <p:nvPr/>
          </p:nvSpPr>
          <p:spPr>
            <a:xfrm>
              <a:off x="7943524" y="2276872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5" name="Schemat blokowy: opóźnienie 34"/>
            <p:cNvSpPr/>
            <p:nvPr/>
          </p:nvSpPr>
          <p:spPr>
            <a:xfrm>
              <a:off x="7943524" y="1484784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36" name="Obraz 8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015532" y="2420888"/>
              <a:ext cx="280988" cy="17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Obraz 8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532" y="1628800"/>
              <a:ext cx="280712" cy="17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Prostokąt 43"/>
            <p:cNvSpPr/>
            <p:nvPr/>
          </p:nvSpPr>
          <p:spPr>
            <a:xfrm>
              <a:off x="3419872" y="3140968"/>
              <a:ext cx="54006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 smtClean="0"/>
                <a:t>Simple </a:t>
              </a:r>
              <a:r>
                <a:rPr lang="pl-PL" dirty="0" err="1" smtClean="0"/>
                <a:t>estimator</a:t>
              </a:r>
              <a:r>
                <a:rPr lang="pl-PL" dirty="0" smtClean="0"/>
                <a:t> </a:t>
              </a:r>
              <a:r>
                <a:rPr lang="pl-PL" dirty="0" err="1" smtClean="0"/>
                <a:t>based</a:t>
              </a:r>
              <a:r>
                <a:rPr lang="pl-PL" dirty="0" smtClean="0"/>
                <a:t> </a:t>
              </a:r>
              <a:br>
                <a:rPr lang="pl-PL" dirty="0" smtClean="0"/>
              </a:br>
              <a:r>
                <a:rPr lang="pl-PL" dirty="0" smtClean="0"/>
                <a:t>on  </a:t>
              </a:r>
              <a:r>
                <a:rPr lang="pl-PL" i="1" dirty="0" smtClean="0"/>
                <a:t>n</a:t>
              </a:r>
              <a:r>
                <a:rPr lang="pl-PL" baseline="-25000" dirty="0" smtClean="0"/>
                <a:t>1</a:t>
              </a:r>
              <a:r>
                <a:rPr lang="pl-PL" dirty="0" smtClean="0"/>
                <a:t>-</a:t>
              </a:r>
              <a:r>
                <a:rPr lang="pl-PL" i="1" dirty="0" smtClean="0"/>
                <a:t> n</a:t>
              </a:r>
              <a:r>
                <a:rPr lang="pl-PL" baseline="-25000" dirty="0" smtClean="0"/>
                <a:t>2</a:t>
              </a:r>
              <a:r>
                <a:rPr lang="pl-PL" dirty="0" smtClean="0"/>
                <a:t> </a:t>
              </a:r>
              <a:r>
                <a:rPr lang="pl-PL" dirty="0" err="1" smtClean="0"/>
                <a:t>measurement</a:t>
              </a:r>
              <a:r>
                <a:rPr lang="pl-PL" dirty="0" smtClean="0"/>
                <a:t> </a:t>
              </a:r>
            </a:p>
            <a:p>
              <a:pPr algn="r"/>
              <a:r>
                <a:rPr lang="pl-PL" dirty="0" smtClean="0"/>
                <a:t>C. </a:t>
              </a:r>
              <a:r>
                <a:rPr lang="pl-PL" dirty="0" err="1" smtClean="0"/>
                <a:t>Caves</a:t>
              </a:r>
              <a:r>
                <a:rPr lang="pl-PL" dirty="0" smtClean="0"/>
                <a:t>, </a:t>
              </a:r>
              <a:r>
                <a:rPr lang="pl-PL" dirty="0" err="1" smtClean="0"/>
                <a:t>Phys</a:t>
              </a:r>
              <a:r>
                <a:rPr lang="pl-PL" dirty="0" smtClean="0"/>
                <a:t>. </a:t>
              </a:r>
              <a:r>
                <a:rPr lang="pl-PL" dirty="0" err="1" smtClean="0"/>
                <a:t>Rev</a:t>
              </a:r>
              <a:r>
                <a:rPr lang="pl-PL" dirty="0" smtClean="0"/>
                <a:t> D </a:t>
              </a:r>
              <a:r>
                <a:rPr lang="pl-PL" b="1" dirty="0" smtClean="0"/>
                <a:t>23</a:t>
              </a:r>
              <a:r>
                <a:rPr lang="pl-PL" dirty="0" smtClean="0"/>
                <a:t>, 1693 (1981)</a:t>
              </a:r>
            </a:p>
            <a:p>
              <a:pPr algn="r"/>
              <a:r>
                <a:rPr lang="pl-PL" dirty="0" smtClean="0"/>
                <a:t>M. Jarzyna, RDD, </a:t>
              </a:r>
              <a:r>
                <a:rPr lang="pt-BR" dirty="0" smtClean="0"/>
                <a:t>Phys. Rev. A </a:t>
              </a:r>
              <a:r>
                <a:rPr lang="pt-BR" b="1" dirty="0" smtClean="0"/>
                <a:t>85</a:t>
              </a:r>
              <a:r>
                <a:rPr lang="pt-BR" dirty="0" smtClean="0"/>
                <a:t>, 011801(R) (2012) </a:t>
              </a:r>
              <a:r>
                <a:rPr lang="pl-PL" dirty="0" smtClean="0"/>
                <a:t> </a:t>
              </a:r>
              <a:endParaRPr lang="en-US" dirty="0" smtClean="0"/>
            </a:p>
            <a:p>
              <a:pPr algn="r"/>
              <a:endParaRPr lang="pl-PL" dirty="0" smtClean="0"/>
            </a:p>
            <a:p>
              <a:pPr algn="r"/>
              <a:r>
                <a:rPr lang="pl-PL" dirty="0" smtClean="0"/>
                <a:t/>
              </a:r>
              <a:br>
                <a:rPr lang="pl-PL" dirty="0" smtClean="0"/>
              </a:br>
              <a:endParaRPr lang="en-US" dirty="0"/>
            </a:p>
          </p:txBody>
        </p:sp>
        <p:sp>
          <p:nvSpPr>
            <p:cNvPr id="45" name="Prostokąt 44"/>
            <p:cNvSpPr/>
            <p:nvPr/>
          </p:nvSpPr>
          <p:spPr>
            <a:xfrm>
              <a:off x="3563888" y="2780928"/>
              <a:ext cx="1872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 smtClean="0"/>
                <a:t>For </a:t>
              </a:r>
              <a:r>
                <a:rPr lang="pl-PL" dirty="0" err="1" smtClean="0"/>
                <a:t>strong</a:t>
              </a:r>
              <a:r>
                <a:rPr lang="pl-PL" dirty="0" smtClean="0"/>
                <a:t> </a:t>
              </a:r>
              <a:r>
                <a:rPr lang="pl-PL" dirty="0" err="1" smtClean="0"/>
                <a:t>beams</a:t>
              </a:r>
              <a:r>
                <a:rPr lang="pl-PL" dirty="0" smtClean="0"/>
                <a:t>:</a:t>
              </a:r>
              <a:endParaRPr lang="en-US" dirty="0"/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3491880" y="1196752"/>
              <a:ext cx="5472608" cy="31683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pole tekstowe 48"/>
          <p:cNvSpPr txBox="1"/>
          <p:nvPr/>
        </p:nvSpPr>
        <p:spPr>
          <a:xfrm>
            <a:off x="0" y="3861048"/>
            <a:ext cx="5056077" cy="28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Optimality</a:t>
            </a:r>
            <a:r>
              <a:rPr lang="pl-PL" b="1" dirty="0" smtClean="0"/>
              <a:t>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squeezed</a:t>
            </a:r>
            <a:r>
              <a:rPr lang="pl-PL" b="1" dirty="0" smtClean="0"/>
              <a:t> </a:t>
            </a:r>
            <a:r>
              <a:rPr lang="pl-PL" b="1" dirty="0" err="1" smtClean="0"/>
              <a:t>vacuum+coherent</a:t>
            </a:r>
            <a:r>
              <a:rPr lang="pl-PL" b="1" dirty="0" smtClean="0"/>
              <a:t> state </a:t>
            </a:r>
            <a:r>
              <a:rPr lang="pl-PL" b="1" dirty="0" err="1" smtClean="0"/>
              <a:t>strategy</a:t>
            </a:r>
            <a:endParaRPr lang="en-US" b="1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 l="4332" r="4332" b="1791"/>
          <a:stretch>
            <a:fillRect/>
          </a:stretch>
        </p:blipFill>
        <p:spPr bwMode="auto">
          <a:xfrm>
            <a:off x="2195736" y="1492946"/>
            <a:ext cx="5501665" cy="536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3573016"/>
            <a:ext cx="1275546" cy="67931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Quantum </a:t>
            </a:r>
            <a:r>
              <a:rPr lang="pl-PL" b="1" dirty="0" err="1" smtClean="0"/>
              <a:t>Metrology</a:t>
            </a:r>
            <a:r>
              <a:rPr lang="pl-PL" b="1" dirty="0" smtClean="0"/>
              <a:t> </a:t>
            </a:r>
            <a:r>
              <a:rPr lang="pl-PL" b="1" dirty="0" smtClean="0">
                <a:sym typeface="Symbol"/>
              </a:rPr>
              <a:t> </a:t>
            </a:r>
            <a:br>
              <a:rPr lang="pl-PL" b="1" dirty="0" smtClean="0">
                <a:sym typeface="Symbol"/>
              </a:rPr>
            </a:br>
            <a:r>
              <a:rPr lang="pl-PL" b="1" dirty="0" smtClean="0">
                <a:sym typeface="Symbol"/>
              </a:rPr>
              <a:t>Quantum Interferometry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51"/>
          <p:cNvGrpSpPr/>
          <p:nvPr/>
        </p:nvGrpSpPr>
        <p:grpSpPr>
          <a:xfrm>
            <a:off x="179512" y="4365104"/>
            <a:ext cx="5717236" cy="1304925"/>
            <a:chOff x="395536" y="5229200"/>
            <a:chExt cx="5717236" cy="1304925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5229200"/>
              <a:ext cx="43053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Obraz 26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3968" y="5949280"/>
              <a:ext cx="1828804" cy="43129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6000" b="1" dirty="0" smtClean="0">
                <a:latin typeface="+mj-lt"/>
                <a:ea typeface="+mj-ea"/>
                <a:cs typeface="+mj-cs"/>
              </a:rPr>
              <a:t>GEO600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interferometer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at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the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fundamental</a:t>
            </a:r>
            <a:r>
              <a:rPr lang="pl-PL" sz="6000" b="1" dirty="0" smtClean="0">
                <a:latin typeface="+mj-lt"/>
                <a:ea typeface="+mj-ea"/>
                <a:cs typeface="+mj-cs"/>
              </a:rPr>
              <a:t> quantum </a:t>
            </a:r>
            <a:r>
              <a:rPr lang="pl-PL" sz="6000" b="1" dirty="0" err="1" smtClean="0">
                <a:latin typeface="+mj-lt"/>
                <a:ea typeface="+mj-ea"/>
                <a:cs typeface="+mj-cs"/>
              </a:rPr>
              <a:t>bound</a:t>
            </a:r>
            <a:endParaRPr kumimoji="0" lang="en-GB" sz="31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GEO 600 S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4125265" cy="2520280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6876256" y="4797152"/>
            <a:ext cx="186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+10dB </a:t>
            </a:r>
            <a:r>
              <a:rPr lang="pl-PL" dirty="0" err="1" smtClean="0"/>
              <a:t>squeezed</a:t>
            </a:r>
            <a:endParaRPr lang="en-US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6876256" y="4437112"/>
            <a:ext cx="14931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l-PL" dirty="0" err="1" smtClean="0"/>
              <a:t>coherent</a:t>
            </a:r>
            <a:r>
              <a:rPr lang="pl-PL" dirty="0" smtClean="0"/>
              <a:t> </a:t>
            </a:r>
            <a:r>
              <a:rPr lang="pl-PL" dirty="0" err="1" smtClean="0"/>
              <a:t>light</a:t>
            </a:r>
            <a:endParaRPr lang="en-US" dirty="0"/>
          </a:p>
        </p:txBody>
      </p:sp>
      <p:cxnSp>
        <p:nvCxnSpPr>
          <p:cNvPr id="23" name="Łącznik prosty 22"/>
          <p:cNvCxnSpPr/>
          <p:nvPr/>
        </p:nvCxnSpPr>
        <p:spPr>
          <a:xfrm>
            <a:off x="6084168" y="5013176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/>
          <a:srcRect l="615" r="1229" b="1853"/>
          <a:stretch>
            <a:fillRect/>
          </a:stretch>
        </p:blipFill>
        <p:spPr bwMode="auto">
          <a:xfrm>
            <a:off x="4283968" y="1412776"/>
            <a:ext cx="4382130" cy="290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Łącznik prosty 13"/>
          <p:cNvCxnSpPr/>
          <p:nvPr/>
        </p:nvCxnSpPr>
        <p:spPr>
          <a:xfrm>
            <a:off x="6084168" y="4653136"/>
            <a:ext cx="50405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6876256" y="5157192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fundamental</a:t>
            </a:r>
            <a:r>
              <a:rPr lang="pl-PL" dirty="0" smtClean="0"/>
              <a:t> </a:t>
            </a:r>
            <a:r>
              <a:rPr lang="pl-PL" dirty="0" err="1" smtClean="0"/>
              <a:t>bound</a:t>
            </a:r>
            <a:endParaRPr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683568" y="6488668"/>
            <a:ext cx="8460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RDD, K. Banaszek, R.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Schnabel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Phys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</a:t>
            </a:r>
            <a:r>
              <a:rPr lang="pl-PL" sz="1600" dirty="0" err="1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Rev</a:t>
            </a:r>
            <a:r>
              <a:rPr lang="pl-PL" sz="1600" dirty="0" smtClean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. A,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041802(R) (2013)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Łącznik prosty 29"/>
          <p:cNvCxnSpPr/>
          <p:nvPr/>
        </p:nvCxnSpPr>
        <p:spPr>
          <a:xfrm>
            <a:off x="6084168" y="5373216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1115616" y="5661248"/>
            <a:ext cx="662473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 smtClean="0"/>
              <a:t>The</a:t>
            </a:r>
            <a:r>
              <a:rPr lang="pl-PL" sz="2400" b="1" dirty="0" smtClean="0"/>
              <a:t> most general quantum </a:t>
            </a:r>
            <a:r>
              <a:rPr lang="pl-PL" sz="2400" b="1" dirty="0" err="1" smtClean="0"/>
              <a:t>strategies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could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additionally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improve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the</a:t>
            </a:r>
            <a:r>
              <a:rPr lang="pl-PL" sz="2400" b="1" dirty="0" smtClean="0"/>
              <a:t> precision by </a:t>
            </a:r>
            <a:r>
              <a:rPr lang="pl-PL" sz="2400" b="1" dirty="0" err="1" smtClean="0"/>
              <a:t>at</a:t>
            </a:r>
            <a:r>
              <a:rPr lang="pl-PL" sz="2400" b="1" dirty="0" smtClean="0"/>
              <a:t> most  8%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16" grpId="0"/>
      <p:bldP spid="17" grpId="0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400" b="1" dirty="0" err="1" smtClean="0">
                <a:solidFill>
                  <a:prstClr val="black"/>
                </a:solidFill>
              </a:rPr>
              <a:t>Atomic</a:t>
            </a:r>
            <a:r>
              <a:rPr lang="pl-PL" sz="4400" b="1" dirty="0" smtClean="0">
                <a:solidFill>
                  <a:prstClr val="black"/>
                </a:solidFill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</a:rPr>
              <a:t>clocks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 flipH="1">
            <a:off x="251520" y="5373216"/>
            <a:ext cx="111182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Obraz 1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2328" y="4005064"/>
            <a:ext cx="4372997" cy="575795"/>
          </a:xfrm>
          <a:prstGeom prst="rect">
            <a:avLst/>
          </a:prstGeom>
          <a:solidFill>
            <a:schemeClr val="bg1"/>
          </a:solidFill>
          <a:ln/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73016"/>
            <a:ext cx="2669842" cy="188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764704"/>
            <a:ext cx="79343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Dowolny kształt 18"/>
          <p:cNvSpPr/>
          <p:nvPr/>
        </p:nvSpPr>
        <p:spPr>
          <a:xfrm>
            <a:off x="6156176" y="4725144"/>
            <a:ext cx="1741714" cy="433010"/>
          </a:xfrm>
          <a:custGeom>
            <a:avLst/>
            <a:gdLst>
              <a:gd name="connsiteX0" fmla="*/ 0 w 1741714"/>
              <a:gd name="connsiteY0" fmla="*/ 229810 h 433010"/>
              <a:gd name="connsiteX1" fmla="*/ 290285 w 1741714"/>
              <a:gd name="connsiteY1" fmla="*/ 12095 h 433010"/>
              <a:gd name="connsiteX2" fmla="*/ 696685 w 1741714"/>
              <a:gd name="connsiteY2" fmla="*/ 302381 h 433010"/>
              <a:gd name="connsiteX3" fmla="*/ 1335314 w 1741714"/>
              <a:gd name="connsiteY3" fmla="*/ 244324 h 433010"/>
              <a:gd name="connsiteX4" fmla="*/ 1741714 w 1741714"/>
              <a:gd name="connsiteY4" fmla="*/ 433010 h 43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714" h="433010">
                <a:moveTo>
                  <a:pt x="0" y="229810"/>
                </a:moveTo>
                <a:cubicBezTo>
                  <a:pt x="87085" y="114905"/>
                  <a:pt x="174171" y="0"/>
                  <a:pt x="290285" y="12095"/>
                </a:cubicBezTo>
                <a:cubicBezTo>
                  <a:pt x="406399" y="24190"/>
                  <a:pt x="522514" y="263676"/>
                  <a:pt x="696685" y="302381"/>
                </a:cubicBezTo>
                <a:cubicBezTo>
                  <a:pt x="870856" y="341086"/>
                  <a:pt x="1161143" y="222553"/>
                  <a:pt x="1335314" y="244324"/>
                </a:cubicBezTo>
                <a:cubicBezTo>
                  <a:pt x="1509485" y="266095"/>
                  <a:pt x="1625599" y="349552"/>
                  <a:pt x="1741714" y="43301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467544" y="5445224"/>
            <a:ext cx="8089308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prstClr val="black"/>
                </a:solidFill>
              </a:rPr>
              <a:t>We </a:t>
            </a:r>
            <a:r>
              <a:rPr lang="pl-PL" sz="2000" b="1" dirty="0" err="1" smtClean="0">
                <a:solidFill>
                  <a:prstClr val="black"/>
                </a:solidFill>
              </a:rPr>
              <a:t>look</a:t>
            </a:r>
            <a:r>
              <a:rPr lang="pl-PL" sz="2000" b="1" dirty="0" smtClean="0">
                <a:solidFill>
                  <a:prstClr val="black"/>
                </a:solidFill>
              </a:rPr>
              <a:t> for </a:t>
            </a:r>
            <a:r>
              <a:rPr lang="pl-PL" sz="2000" b="1" dirty="0" err="1" smtClean="0">
                <a:solidFill>
                  <a:prstClr val="black"/>
                </a:solidFill>
              </a:rPr>
              <a:t>optimal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 err="1" smtClean="0">
                <a:solidFill>
                  <a:prstClr val="black"/>
                </a:solidFill>
              </a:rPr>
              <a:t>atomic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 err="1" smtClean="0">
                <a:solidFill>
                  <a:prstClr val="black"/>
                </a:solidFill>
              </a:rPr>
              <a:t>states</a:t>
            </a:r>
            <a:r>
              <a:rPr lang="pl-PL" sz="2000" b="1" dirty="0" smtClean="0">
                <a:solidFill>
                  <a:prstClr val="black"/>
                </a:solidFill>
              </a:rPr>
              <a:t>, </a:t>
            </a:r>
            <a:r>
              <a:rPr lang="pl-PL" sz="2000" b="1" dirty="0" err="1" smtClean="0">
                <a:solidFill>
                  <a:prstClr val="black"/>
                </a:solidFill>
              </a:rPr>
              <a:t>interrogation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 err="1" smtClean="0">
                <a:solidFill>
                  <a:prstClr val="black"/>
                </a:solidFill>
              </a:rPr>
              <a:t>times</a:t>
            </a:r>
            <a:r>
              <a:rPr lang="pl-PL" sz="2000" b="1" dirty="0" smtClean="0">
                <a:solidFill>
                  <a:prstClr val="black"/>
                </a:solidFill>
              </a:rPr>
              <a:t>, </a:t>
            </a:r>
            <a:r>
              <a:rPr lang="pl-PL" sz="2000" b="1" dirty="0" err="1" smtClean="0">
                <a:solidFill>
                  <a:prstClr val="black"/>
                </a:solidFill>
              </a:rPr>
              <a:t>measurements</a:t>
            </a:r>
            <a:r>
              <a:rPr lang="pl-PL" sz="2000" b="1" dirty="0" smtClean="0">
                <a:solidFill>
                  <a:prstClr val="black"/>
                </a:solidFill>
              </a:rPr>
              <a:t> and </a:t>
            </a:r>
            <a:r>
              <a:rPr lang="pl-PL" sz="2000" b="1" dirty="0" err="1" smtClean="0">
                <a:solidFill>
                  <a:prstClr val="black"/>
                </a:solidFill>
              </a:rPr>
              <a:t>estimators</a:t>
            </a:r>
            <a:r>
              <a:rPr lang="pl-PL" sz="2000" b="1" dirty="0" smtClean="0">
                <a:solidFill>
                  <a:prstClr val="black"/>
                </a:solidFill>
              </a:rPr>
              <a:t> to </a:t>
            </a:r>
            <a:r>
              <a:rPr lang="pl-PL" sz="2000" b="1" dirty="0" err="1" smtClean="0">
                <a:solidFill>
                  <a:prstClr val="black"/>
                </a:solidFill>
              </a:rPr>
              <a:t>minimize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 err="1" smtClean="0">
                <a:solidFill>
                  <a:prstClr val="black"/>
                </a:solidFill>
              </a:rPr>
              <a:t>the</a:t>
            </a:r>
            <a:r>
              <a:rPr lang="pl-PL" sz="2000" b="1" dirty="0" smtClean="0">
                <a:solidFill>
                  <a:prstClr val="black"/>
                </a:solidFill>
              </a:rPr>
              <a:t> Allan </a:t>
            </a:r>
            <a:r>
              <a:rPr lang="pl-PL" sz="2000" b="1" dirty="0" err="1" smtClean="0">
                <a:solidFill>
                  <a:prstClr val="black"/>
                </a:solidFill>
              </a:rPr>
              <a:t>variance</a:t>
            </a:r>
            <a:r>
              <a:rPr lang="pl-PL" sz="2000" b="1" dirty="0" smtClean="0">
                <a:solidFill>
                  <a:prstClr val="black"/>
                </a:solidFill>
              </a:rPr>
              <a:t> – </a:t>
            </a:r>
            <a:r>
              <a:rPr lang="pl-PL" sz="2000" b="1" dirty="0" err="1" smtClean="0">
                <a:solidFill>
                  <a:prstClr val="black"/>
                </a:solidFill>
              </a:rPr>
              <a:t>requires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 err="1" smtClean="0">
                <a:solidFill>
                  <a:prstClr val="black"/>
                </a:solidFill>
              </a:rPr>
              <a:t>Bayesian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 err="1" smtClean="0">
                <a:solidFill>
                  <a:prstClr val="black"/>
                </a:solidFill>
              </a:rPr>
              <a:t>approach</a:t>
            </a:r>
            <a:endParaRPr lang="en-US" sz="2000" b="1" dirty="0"/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6660232" y="609329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4208290" y="6237312"/>
            <a:ext cx="49357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g</a:t>
            </a:r>
            <a:r>
              <a:rPr lang="pl-PL" dirty="0" smtClean="0"/>
              <a:t>o back </a:t>
            </a:r>
            <a:r>
              <a:rPr lang="pl-PL" dirty="0" err="1" smtClean="0"/>
              <a:t>in</a:t>
            </a:r>
            <a:r>
              <a:rPr lang="pl-PL" dirty="0" smtClean="0"/>
              <a:t> time to </a:t>
            </a:r>
            <a:r>
              <a:rPr lang="pl-PL" dirty="0" err="1" smtClean="0"/>
              <a:t>yesterday’s</a:t>
            </a:r>
            <a:r>
              <a:rPr lang="pl-PL" dirty="0" smtClean="0"/>
              <a:t> talk by M. Jarzyna </a:t>
            </a:r>
            <a:r>
              <a:rPr lang="pl-PL" dirty="0" err="1" smtClean="0"/>
              <a:t>or</a:t>
            </a:r>
            <a:endParaRPr lang="pl-PL" dirty="0" smtClean="0"/>
          </a:p>
          <a:p>
            <a:pPr algn="r"/>
            <a:r>
              <a:rPr lang="pl-PL" sz="1600" dirty="0" err="1" smtClean="0"/>
              <a:t>M.Jarzyna</a:t>
            </a:r>
            <a:r>
              <a:rPr lang="pl-PL" sz="1600" dirty="0" smtClean="0"/>
              <a:t>, RDD, </a:t>
            </a:r>
            <a:r>
              <a:rPr lang="en-US" sz="1600" dirty="0" smtClean="0"/>
              <a:t>New </a:t>
            </a:r>
            <a:r>
              <a:rPr lang="en-US" sz="1600" dirty="0" smtClean="0"/>
              <a:t>J. Phys. 17, 013010 (2015)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400" b="1" dirty="0" err="1" smtClean="0">
                <a:solidFill>
                  <a:prstClr val="black"/>
                </a:solidFill>
              </a:rPr>
              <a:t>Atomic</a:t>
            </a:r>
            <a:r>
              <a:rPr lang="pl-PL" sz="4400" b="1" dirty="0" smtClean="0">
                <a:solidFill>
                  <a:prstClr val="black"/>
                </a:solidFill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</a:rPr>
              <a:t>clocks</a:t>
            </a:r>
            <a:r>
              <a:rPr lang="pl-PL" sz="4400" b="1" dirty="0" smtClean="0">
                <a:solidFill>
                  <a:prstClr val="black"/>
                </a:solidFill>
              </a:rPr>
              <a:t> – </a:t>
            </a:r>
            <a:r>
              <a:rPr lang="pl-PL" sz="4400" b="1" dirty="0" err="1" smtClean="0">
                <a:solidFill>
                  <a:prstClr val="black"/>
                </a:solidFill>
              </a:rPr>
              <a:t>preeliminary</a:t>
            </a:r>
            <a:r>
              <a:rPr lang="pl-PL" sz="4400" b="1" dirty="0" smtClean="0">
                <a:solidFill>
                  <a:prstClr val="black"/>
                </a:solidFill>
              </a:rPr>
              <a:t> </a:t>
            </a:r>
            <a:r>
              <a:rPr lang="pl-PL" sz="4400" b="1" dirty="0" err="1" smtClean="0">
                <a:solidFill>
                  <a:prstClr val="black"/>
                </a:solidFill>
              </a:rPr>
              <a:t>results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grpSp>
        <p:nvGrpSpPr>
          <p:cNvPr id="57" name="Grupa 56"/>
          <p:cNvGrpSpPr/>
          <p:nvPr/>
        </p:nvGrpSpPr>
        <p:grpSpPr>
          <a:xfrm>
            <a:off x="179512" y="908720"/>
            <a:ext cx="2808312" cy="1233428"/>
            <a:chOff x="179512" y="908720"/>
            <a:chExt cx="2808312" cy="1233428"/>
          </a:xfrm>
        </p:grpSpPr>
        <p:pic>
          <p:nvPicPr>
            <p:cNvPr id="17" name="Obraz 16" descr="TP_tmp.emf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1521" y="908720"/>
              <a:ext cx="1336025" cy="390997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  <p:sp>
          <p:nvSpPr>
            <p:cNvPr id="18" name="Schemat blokowy: opóźnienie 17"/>
            <p:cNvSpPr/>
            <p:nvPr/>
          </p:nvSpPr>
          <p:spPr>
            <a:xfrm>
              <a:off x="1789828" y="1006143"/>
              <a:ext cx="373903" cy="316379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22" name="Obraz 21" descr="TP_tmp.emf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1835696" y="1052736"/>
              <a:ext cx="278755" cy="2040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3" name="Obraz 22" descr="TP_tmp.emf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2411760" y="1052736"/>
              <a:ext cx="464964" cy="20404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5" name="Łącznik prosty 24"/>
            <p:cNvCxnSpPr>
              <a:stCxn id="22" idx="3"/>
              <a:endCxn id="23" idx="1"/>
            </p:cNvCxnSpPr>
            <p:nvPr/>
          </p:nvCxnSpPr>
          <p:spPr>
            <a:xfrm flipV="1">
              <a:off x="2114451" y="1154760"/>
              <a:ext cx="29730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Nawias klamrowy otwierający 39"/>
            <p:cNvSpPr/>
            <p:nvPr/>
          </p:nvSpPr>
          <p:spPr>
            <a:xfrm rot="-5400000">
              <a:off x="1403648" y="188640"/>
              <a:ext cx="360040" cy="2808312"/>
            </a:xfrm>
            <a:prstGeom prst="leftBrace">
              <a:avLst>
                <a:gd name="adj1" fmla="val 6562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ole tekstowe 40"/>
            <p:cNvSpPr txBox="1"/>
            <p:nvPr/>
          </p:nvSpPr>
          <p:spPr>
            <a:xfrm>
              <a:off x="611560" y="1772816"/>
              <a:ext cx="2029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interrogation</a:t>
              </a:r>
              <a:r>
                <a:rPr lang="pl-PL" dirty="0" smtClean="0"/>
                <a:t> time </a:t>
              </a:r>
              <a:r>
                <a:rPr lang="pl-PL" i="1" dirty="0" smtClean="0"/>
                <a:t>t</a:t>
              </a:r>
              <a:endParaRPr lang="en-US" i="1" dirty="0"/>
            </a:p>
          </p:txBody>
        </p:sp>
      </p:grpSp>
      <p:grpSp>
        <p:nvGrpSpPr>
          <p:cNvPr id="63" name="Grupa 62"/>
          <p:cNvGrpSpPr/>
          <p:nvPr/>
        </p:nvGrpSpPr>
        <p:grpSpPr>
          <a:xfrm>
            <a:off x="3131840" y="908720"/>
            <a:ext cx="2880320" cy="1184136"/>
            <a:chOff x="3131840" y="908720"/>
            <a:chExt cx="2880320" cy="1184136"/>
          </a:xfrm>
        </p:grpSpPr>
        <p:sp>
          <p:nvSpPr>
            <p:cNvPr id="32" name="Schemat blokowy: opóźnienie 31"/>
            <p:cNvSpPr/>
            <p:nvPr/>
          </p:nvSpPr>
          <p:spPr>
            <a:xfrm>
              <a:off x="4638479" y="1006143"/>
              <a:ext cx="373903" cy="316379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35" name="Obraz 34" descr="TP_tmp.emf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4684347" y="1052736"/>
              <a:ext cx="278755" cy="20404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4" name="Łącznik prosty 33"/>
            <p:cNvCxnSpPr/>
            <p:nvPr/>
          </p:nvCxnSpPr>
          <p:spPr>
            <a:xfrm flipV="1">
              <a:off x="4963102" y="1154760"/>
              <a:ext cx="29730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Obraz 36" descr="TP_tmp.emf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5130220" y="1052736"/>
              <a:ext cx="725345" cy="20421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2" name="Nawias klamrowy otwierający 41"/>
            <p:cNvSpPr/>
            <p:nvPr/>
          </p:nvSpPr>
          <p:spPr>
            <a:xfrm rot="-5400000">
              <a:off x="4391980" y="152636"/>
              <a:ext cx="360040" cy="2880320"/>
            </a:xfrm>
            <a:prstGeom prst="leftBrace">
              <a:avLst>
                <a:gd name="adj1" fmla="val 6562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Obraz 68" descr="TP_tmp.emf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75856" y="908720"/>
              <a:ext cx="1151520" cy="369094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  <p:pic>
          <p:nvPicPr>
            <p:cNvPr id="71" name="Obraz 70" descr="TP_tmp.emf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91881" y="1844825"/>
              <a:ext cx="1828803" cy="248031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</p:grpSp>
      <p:grpSp>
        <p:nvGrpSpPr>
          <p:cNvPr id="64" name="Grupa 63"/>
          <p:cNvGrpSpPr/>
          <p:nvPr/>
        </p:nvGrpSpPr>
        <p:grpSpPr>
          <a:xfrm>
            <a:off x="6084168" y="980728"/>
            <a:ext cx="3059832" cy="1112127"/>
            <a:chOff x="6084168" y="980728"/>
            <a:chExt cx="3059832" cy="1112127"/>
          </a:xfrm>
        </p:grpSpPr>
        <p:sp>
          <p:nvSpPr>
            <p:cNvPr id="45" name="Nawias klamrowy otwierający 44"/>
            <p:cNvSpPr/>
            <p:nvPr/>
          </p:nvSpPr>
          <p:spPr>
            <a:xfrm rot="-5400000">
              <a:off x="7290048" y="278904"/>
              <a:ext cx="360040" cy="2627784"/>
            </a:xfrm>
            <a:prstGeom prst="leftBrace">
              <a:avLst>
                <a:gd name="adj1" fmla="val 6562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Obraz 71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72200" y="980728"/>
              <a:ext cx="1151486" cy="369083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  <p:sp>
          <p:nvSpPr>
            <p:cNvPr id="73" name="Schemat blokowy: opóźnienie 72"/>
            <p:cNvSpPr/>
            <p:nvPr/>
          </p:nvSpPr>
          <p:spPr>
            <a:xfrm>
              <a:off x="7622476" y="1078151"/>
              <a:ext cx="373903" cy="316379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77" name="Obraz 76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7668344" y="1124744"/>
              <a:ext cx="278755" cy="20404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5" name="Łącznik prosty 74"/>
            <p:cNvCxnSpPr/>
            <p:nvPr/>
          </p:nvCxnSpPr>
          <p:spPr>
            <a:xfrm flipV="1">
              <a:off x="7947099" y="1226768"/>
              <a:ext cx="29730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Obraz 77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8139675" y="1124744"/>
              <a:ext cx="1004325" cy="2042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0" name="Obraz 7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084168" y="1844824"/>
              <a:ext cx="2800356" cy="248031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</p:grpSp>
      <p:grpSp>
        <p:nvGrpSpPr>
          <p:cNvPr id="65" name="Grupa 64"/>
          <p:cNvGrpSpPr/>
          <p:nvPr/>
        </p:nvGrpSpPr>
        <p:grpSpPr>
          <a:xfrm>
            <a:off x="251520" y="2276872"/>
            <a:ext cx="8400075" cy="889473"/>
            <a:chOff x="251520" y="2276872"/>
            <a:chExt cx="8400075" cy="889473"/>
          </a:xfrm>
        </p:grpSpPr>
        <p:sp>
          <p:nvSpPr>
            <p:cNvPr id="46" name="pole tekstowe 45"/>
            <p:cNvSpPr txBox="1"/>
            <p:nvPr/>
          </p:nvSpPr>
          <p:spPr>
            <a:xfrm>
              <a:off x="251520" y="2348880"/>
              <a:ext cx="3373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Allan </a:t>
              </a:r>
              <a:r>
                <a:rPr lang="pl-PL" dirty="0" err="1" smtClean="0"/>
                <a:t>variance</a:t>
              </a:r>
              <a:r>
                <a:rPr lang="pl-PL" dirty="0" smtClean="0"/>
                <a:t> for </a:t>
              </a:r>
              <a:r>
                <a:rPr lang="pl-PL" dirty="0" err="1" smtClean="0"/>
                <a:t>averaging</a:t>
              </a:r>
              <a:r>
                <a:rPr lang="pl-PL" dirty="0" smtClean="0"/>
                <a:t> time: </a:t>
              </a:r>
              <a:endParaRPr lang="en-US" i="1" dirty="0"/>
            </a:p>
          </p:txBody>
        </p:sp>
        <p:pic>
          <p:nvPicPr>
            <p:cNvPr id="48" name="Obraz 4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3635896" y="2420888"/>
              <a:ext cx="771679" cy="16939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1" name="Elipsa 50"/>
            <p:cNvSpPr/>
            <p:nvPr/>
          </p:nvSpPr>
          <p:spPr>
            <a:xfrm>
              <a:off x="5364088" y="2492896"/>
              <a:ext cx="144016" cy="1152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Elipsa 51"/>
            <p:cNvSpPr/>
            <p:nvPr/>
          </p:nvSpPr>
          <p:spPr>
            <a:xfrm>
              <a:off x="5796136" y="2492896"/>
              <a:ext cx="144016" cy="1152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Elipsa 52"/>
            <p:cNvSpPr/>
            <p:nvPr/>
          </p:nvSpPr>
          <p:spPr>
            <a:xfrm>
              <a:off x="6804248" y="2492896"/>
              <a:ext cx="144016" cy="1152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Elipsa 53"/>
            <p:cNvSpPr/>
            <p:nvPr/>
          </p:nvSpPr>
          <p:spPr>
            <a:xfrm>
              <a:off x="7164288" y="2492896"/>
              <a:ext cx="144016" cy="1152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lipsa 54"/>
            <p:cNvSpPr/>
            <p:nvPr/>
          </p:nvSpPr>
          <p:spPr>
            <a:xfrm>
              <a:off x="7596336" y="2492896"/>
              <a:ext cx="144016" cy="1152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lipsa 55"/>
            <p:cNvSpPr/>
            <p:nvPr/>
          </p:nvSpPr>
          <p:spPr>
            <a:xfrm>
              <a:off x="8460432" y="2492896"/>
              <a:ext cx="144016" cy="1152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Łącznik prosty 57"/>
            <p:cNvCxnSpPr/>
            <p:nvPr/>
          </p:nvCxnSpPr>
          <p:spPr>
            <a:xfrm>
              <a:off x="6156176" y="2564904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y 58"/>
            <p:cNvCxnSpPr/>
            <p:nvPr/>
          </p:nvCxnSpPr>
          <p:spPr>
            <a:xfrm>
              <a:off x="7884368" y="2564904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Obraz 5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5724128" y="2996952"/>
              <a:ext cx="771679" cy="16939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61" name="Nawias klamrowy otwierający 60"/>
            <p:cNvSpPr/>
            <p:nvPr/>
          </p:nvSpPr>
          <p:spPr>
            <a:xfrm rot="-5400000">
              <a:off x="5976156" y="1880828"/>
              <a:ext cx="288032" cy="1800200"/>
            </a:xfrm>
            <a:prstGeom prst="leftBrace">
              <a:avLst>
                <a:gd name="adj1" fmla="val 6562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Nawias klamrowy otwierający 61"/>
            <p:cNvSpPr/>
            <p:nvPr/>
          </p:nvSpPr>
          <p:spPr>
            <a:xfrm rot="-5400000">
              <a:off x="7740352" y="2060848"/>
              <a:ext cx="288032" cy="1440160"/>
            </a:xfrm>
            <a:prstGeom prst="leftBrace">
              <a:avLst>
                <a:gd name="adj1" fmla="val 6562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Obraz 6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4" cstate="print"/>
            <a:stretch>
              <a:fillRect/>
            </a:stretch>
          </p:blipFill>
          <p:spPr bwMode="auto">
            <a:xfrm>
              <a:off x="5508104" y="2276872"/>
              <a:ext cx="301904" cy="1781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2" name="Obraz 8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6400781" y="2276872"/>
              <a:ext cx="532773" cy="17794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4" name="Obraz 83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7308304" y="2276872"/>
              <a:ext cx="354828" cy="17794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6" name="Obraz 85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7" cstate="print"/>
            <a:stretch>
              <a:fillRect/>
            </a:stretch>
          </p:blipFill>
          <p:spPr bwMode="auto">
            <a:xfrm>
              <a:off x="8048032" y="2276872"/>
              <a:ext cx="603563" cy="17776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6" name="Grupa 65"/>
          <p:cNvGrpSpPr/>
          <p:nvPr/>
        </p:nvGrpSpPr>
        <p:grpSpPr>
          <a:xfrm>
            <a:off x="179512" y="3140968"/>
            <a:ext cx="8732995" cy="877129"/>
            <a:chOff x="179512" y="3140968"/>
            <a:chExt cx="8732995" cy="877129"/>
          </a:xfrm>
        </p:grpSpPr>
        <p:pic>
          <p:nvPicPr>
            <p:cNvPr id="87" name="Obraz 86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1520" y="3140968"/>
              <a:ext cx="4372997" cy="575795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  <p:pic>
          <p:nvPicPr>
            <p:cNvPr id="101" name="Obraz 100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9" cstate="print"/>
            <a:stretch>
              <a:fillRect/>
            </a:stretch>
          </p:blipFill>
          <p:spPr bwMode="auto">
            <a:xfrm>
              <a:off x="179512" y="3789040"/>
              <a:ext cx="8732995" cy="2290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3" name="Obraz 92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0" cstate="print"/>
            <a:stretch>
              <a:fillRect/>
            </a:stretch>
          </p:blipFill>
          <p:spPr bwMode="auto">
            <a:xfrm>
              <a:off x="4860032" y="3356992"/>
              <a:ext cx="169287" cy="21703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8" name="Grupa 67"/>
          <p:cNvGrpSpPr/>
          <p:nvPr/>
        </p:nvGrpSpPr>
        <p:grpSpPr>
          <a:xfrm>
            <a:off x="0" y="4005064"/>
            <a:ext cx="9112853" cy="3102408"/>
            <a:chOff x="0" y="4005064"/>
            <a:chExt cx="9112853" cy="3102408"/>
          </a:xfrm>
        </p:grpSpPr>
        <p:pic>
          <p:nvPicPr>
            <p:cNvPr id="94" name="Picture 4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1115616" y="4005064"/>
              <a:ext cx="2115451" cy="2348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pole tekstowe 94"/>
            <p:cNvSpPr txBox="1"/>
            <p:nvPr/>
          </p:nvSpPr>
          <p:spPr>
            <a:xfrm>
              <a:off x="0" y="5949280"/>
              <a:ext cx="4154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 err="1" smtClean="0"/>
                <a:t>Exemplary</a:t>
              </a:r>
              <a:r>
                <a:rPr lang="pl-PL" sz="1600" dirty="0" smtClean="0"/>
                <a:t> LO </a:t>
              </a:r>
              <a:r>
                <a:rPr lang="pl-PL" sz="1600" dirty="0" err="1" smtClean="0"/>
                <a:t>noise</a:t>
              </a:r>
              <a:r>
                <a:rPr lang="pl-PL" sz="1600" dirty="0" smtClean="0"/>
                <a:t> </a:t>
              </a:r>
              <a:r>
                <a:rPr lang="pl-PL" sz="1600" dirty="0" smtClean="0"/>
                <a:t>spectrum</a:t>
              </a:r>
              <a:br>
                <a:rPr lang="pl-PL" sz="1600" dirty="0" smtClean="0"/>
              </a:br>
              <a:r>
                <a:rPr lang="pl-PL" sz="1600" dirty="0" smtClean="0"/>
                <a:t>[</a:t>
              </a:r>
              <a:r>
                <a:rPr lang="en-US" sz="1600" dirty="0" smtClean="0"/>
                <a:t>Nat</a:t>
              </a:r>
              <a:r>
                <a:rPr lang="en-US" sz="1600" dirty="0" smtClean="0"/>
                <a:t>. Photonics 5</a:t>
              </a:r>
              <a:r>
                <a:rPr lang="pl-PL" sz="1600" dirty="0" smtClean="0"/>
                <a:t> </a:t>
              </a:r>
              <a:r>
                <a:rPr lang="en-US" sz="1600" dirty="0" smtClean="0"/>
                <a:t>158–61</a:t>
              </a:r>
              <a:r>
                <a:rPr lang="pl-PL" sz="1600" dirty="0" smtClean="0"/>
                <a:t> (</a:t>
              </a:r>
              <a:r>
                <a:rPr lang="pl-PL" sz="1600" dirty="0" smtClean="0"/>
                <a:t>2011) NIST</a:t>
              </a:r>
              <a:r>
                <a:rPr lang="pl-PL" sz="1600" dirty="0" smtClean="0"/>
                <a:t>, </a:t>
              </a:r>
              <a:r>
                <a:rPr lang="pl-PL" sz="1600" dirty="0" err="1" smtClean="0"/>
                <a:t>Yb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clock</a:t>
              </a:r>
              <a:r>
                <a:rPr lang="pl-PL" sz="1600" dirty="0" smtClean="0"/>
                <a:t>] </a:t>
              </a:r>
              <a:endParaRPr lang="en-US" sz="1600" dirty="0"/>
            </a:p>
          </p:txBody>
        </p:sp>
        <p:grpSp>
          <p:nvGrpSpPr>
            <p:cNvPr id="100" name="Grupa 99"/>
            <p:cNvGrpSpPr/>
            <p:nvPr/>
          </p:nvGrpSpPr>
          <p:grpSpPr>
            <a:xfrm>
              <a:off x="4788024" y="4221088"/>
              <a:ext cx="3590238" cy="1903186"/>
              <a:chOff x="0" y="850167"/>
              <a:chExt cx="9144000" cy="4847237"/>
            </a:xfrm>
          </p:grpSpPr>
          <p:pic>
            <p:nvPicPr>
              <p:cNvPr id="96" name="Picture 2"/>
              <p:cNvPicPr>
                <a:picLocks noChangeAspect="1" noChangeArrowheads="1"/>
              </p:cNvPicPr>
              <p:nvPr/>
            </p:nvPicPr>
            <p:blipFill>
              <a:blip r:embed="rId42" cstate="print"/>
              <a:srcRect/>
              <a:stretch>
                <a:fillRect/>
              </a:stretch>
            </p:blipFill>
            <p:spPr bwMode="auto">
              <a:xfrm>
                <a:off x="0" y="850167"/>
                <a:ext cx="9144000" cy="4847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7" name="Grupa 96"/>
              <p:cNvGrpSpPr/>
              <p:nvPr/>
            </p:nvGrpSpPr>
            <p:grpSpPr>
              <a:xfrm>
                <a:off x="3491880" y="1716859"/>
                <a:ext cx="1800200" cy="3913183"/>
                <a:chOff x="3491880" y="1716859"/>
                <a:chExt cx="1800200" cy="3913183"/>
              </a:xfrm>
            </p:grpSpPr>
            <p:cxnSp>
              <p:nvCxnSpPr>
                <p:cNvPr id="98" name="Łącznik prosty 97"/>
                <p:cNvCxnSpPr/>
                <p:nvPr/>
              </p:nvCxnSpPr>
              <p:spPr>
                <a:xfrm>
                  <a:off x="3491880" y="2564904"/>
                  <a:ext cx="1800200" cy="25202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pole tekstowe 98"/>
                <p:cNvSpPr txBox="1"/>
                <p:nvPr/>
              </p:nvSpPr>
              <p:spPr>
                <a:xfrm rot="3300000">
                  <a:off x="2669391" y="3281511"/>
                  <a:ext cx="3913183" cy="783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l-PL" sz="1400" dirty="0" err="1"/>
                    <a:t>e</a:t>
                  </a:r>
                  <a:r>
                    <a:rPr lang="pl-PL" sz="1400" dirty="0" err="1" smtClean="0"/>
                    <a:t>xpected</a:t>
                  </a:r>
                  <a:r>
                    <a:rPr lang="pl-PL" sz="1400" dirty="0" smtClean="0"/>
                    <a:t> </a:t>
                  </a:r>
                  <a:r>
                    <a:rPr lang="pl-PL" sz="1400" dirty="0" err="1" smtClean="0"/>
                    <a:t>behavior</a:t>
                  </a:r>
                  <a:endParaRPr lang="en-US" sz="1400" dirty="0"/>
                </a:p>
              </p:txBody>
            </p:sp>
          </p:grpSp>
        </p:grpSp>
        <p:sp>
          <p:nvSpPr>
            <p:cNvPr id="70" name="Prostokąt 69"/>
            <p:cNvSpPr/>
            <p:nvPr/>
          </p:nvSpPr>
          <p:spPr>
            <a:xfrm>
              <a:off x="4572000" y="4149080"/>
              <a:ext cx="39039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pl-PL" dirty="0" smtClean="0"/>
                <a:t>For single atom </a:t>
              </a:r>
              <a:r>
                <a:rPr lang="pl-PL" dirty="0" err="1" smtClean="0"/>
                <a:t>interrogation</a:t>
              </a:r>
              <a:r>
                <a:rPr lang="pl-PL" dirty="0" smtClean="0"/>
                <a:t> </a:t>
              </a:r>
              <a:r>
                <a:rPr lang="pl-PL" dirty="0" err="1" smtClean="0"/>
                <a:t>strategy</a:t>
              </a:r>
              <a:r>
                <a:rPr lang="pl-PL" dirty="0" smtClean="0"/>
                <a:t>…</a:t>
              </a:r>
              <a:endParaRPr lang="en-US" dirty="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3704641" y="6276475"/>
              <a:ext cx="54082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l-PL" sz="1600" dirty="0" smtClean="0"/>
                <a:t>K. </a:t>
              </a:r>
              <a:r>
                <a:rPr lang="pl-PL" sz="1600" dirty="0" err="1" smtClean="0"/>
                <a:t>Chabuda</a:t>
              </a:r>
              <a:r>
                <a:rPr lang="pl-PL" sz="1600" dirty="0" smtClean="0"/>
                <a:t>, RDD, </a:t>
              </a:r>
              <a:r>
                <a:rPr lang="pl-PL" sz="1600" dirty="0" err="1" smtClean="0"/>
                <a:t>in</a:t>
              </a:r>
              <a:r>
                <a:rPr lang="pl-PL" sz="1600" dirty="0" smtClean="0"/>
                <a:t> </a:t>
              </a:r>
              <a:r>
                <a:rPr lang="pl-PL" sz="1600" dirty="0" err="1" smtClean="0"/>
                <a:t>preparation</a:t>
              </a:r>
              <a:r>
                <a:rPr lang="pl-PL" sz="1600" dirty="0" smtClean="0"/>
                <a:t/>
              </a:r>
              <a:br>
                <a:rPr lang="pl-PL" sz="1600" dirty="0" smtClean="0"/>
              </a:br>
              <a:r>
                <a:rPr lang="pl-PL" sz="1600" dirty="0" smtClean="0"/>
                <a:t>K. </a:t>
              </a:r>
              <a:r>
                <a:rPr lang="pl-PL" sz="1600" dirty="0" err="1" smtClean="0"/>
                <a:t>Macieszczak</a:t>
              </a:r>
              <a:r>
                <a:rPr lang="pl-PL" sz="1600" dirty="0" smtClean="0"/>
                <a:t>, M. </a:t>
              </a:r>
              <a:r>
                <a:rPr lang="pl-PL" sz="1600" dirty="0" err="1" smtClean="0"/>
                <a:t>Fraas</a:t>
              </a:r>
              <a:r>
                <a:rPr lang="pl-PL" sz="1600" dirty="0" smtClean="0"/>
                <a:t>, RDD, </a:t>
              </a:r>
              <a:r>
                <a:rPr lang="en-US" sz="1600" dirty="0" smtClean="0"/>
                <a:t>New J. Phys. 16, 113002 (2014) </a:t>
              </a:r>
              <a:r>
                <a:rPr lang="pl-PL" sz="1600" dirty="0" smtClean="0"/>
                <a:t/>
              </a:r>
              <a:br>
                <a:rPr lang="pl-PL" sz="1600" dirty="0" smtClean="0"/>
              </a:b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805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400" b="1" dirty="0" smtClean="0">
                <a:solidFill>
                  <a:prstClr val="black"/>
                </a:solidFill>
              </a:rPr>
              <a:t>Quantum </a:t>
            </a:r>
            <a:r>
              <a:rPr lang="pl-PL" sz="4400" b="1" dirty="0" err="1" smtClean="0">
                <a:solidFill>
                  <a:prstClr val="black"/>
                </a:solidFill>
              </a:rPr>
              <a:t>computation</a:t>
            </a:r>
            <a:r>
              <a:rPr lang="pl-PL" sz="4400" b="1" dirty="0" smtClean="0">
                <a:solidFill>
                  <a:prstClr val="black"/>
                </a:solidFill>
              </a:rPr>
              <a:t> and </a:t>
            </a:r>
            <a:br>
              <a:rPr lang="pl-PL" sz="4400" b="1" dirty="0" smtClean="0">
                <a:solidFill>
                  <a:prstClr val="black"/>
                </a:solidFill>
              </a:rPr>
            </a:br>
            <a:r>
              <a:rPr lang="pl-PL" sz="4400" b="1" dirty="0" smtClean="0">
                <a:solidFill>
                  <a:prstClr val="black"/>
                </a:solidFill>
              </a:rPr>
              <a:t>quantum </a:t>
            </a:r>
            <a:r>
              <a:rPr lang="pl-PL" sz="4400" b="1" dirty="0" err="1" smtClean="0">
                <a:solidFill>
                  <a:prstClr val="black"/>
                </a:solidFill>
              </a:rPr>
              <a:t>metrology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99592" y="1412776"/>
            <a:ext cx="278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Quantum </a:t>
            </a:r>
            <a:r>
              <a:rPr lang="pl-PL" sz="2400" dirty="0" err="1" smtClean="0"/>
              <a:t>metrology</a:t>
            </a:r>
            <a:r>
              <a:rPr lang="pl-PL" sz="2400" dirty="0" smtClean="0"/>
              <a:t> </a:t>
            </a:r>
            <a:endParaRPr lang="en-US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72000" y="1412776"/>
            <a:ext cx="421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Quantum </a:t>
            </a:r>
            <a:r>
              <a:rPr lang="pl-PL" sz="2400" dirty="0" err="1" smtClean="0"/>
              <a:t>Grover-like</a:t>
            </a:r>
            <a:r>
              <a:rPr lang="pl-PL" sz="2400" dirty="0" smtClean="0"/>
              <a:t> </a:t>
            </a:r>
            <a:r>
              <a:rPr lang="pl-PL" sz="2400" dirty="0" err="1" smtClean="0"/>
              <a:t>algorithms</a:t>
            </a:r>
            <a:endParaRPr lang="en-US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2664296" cy="183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rostokąt 18"/>
          <p:cNvSpPr/>
          <p:nvPr/>
        </p:nvSpPr>
        <p:spPr>
          <a:xfrm>
            <a:off x="179512" y="1412776"/>
            <a:ext cx="4176464" cy="23762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 19"/>
          <p:cNvSpPr/>
          <p:nvPr/>
        </p:nvSpPr>
        <p:spPr>
          <a:xfrm>
            <a:off x="4572000" y="1412776"/>
            <a:ext cx="4176464" cy="23762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 l="3474"/>
          <a:stretch>
            <a:fillRect/>
          </a:stretch>
        </p:blipFill>
        <p:spPr bwMode="auto">
          <a:xfrm>
            <a:off x="4860032" y="2564904"/>
            <a:ext cx="308246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 r="3995"/>
          <a:stretch>
            <a:fillRect/>
          </a:stretch>
        </p:blipFill>
        <p:spPr bwMode="auto">
          <a:xfrm>
            <a:off x="4860032" y="1916832"/>
            <a:ext cx="3254250" cy="6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Obraz 2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6136" y="2996952"/>
            <a:ext cx="344674" cy="344674"/>
          </a:xfrm>
          <a:prstGeom prst="rect">
            <a:avLst/>
          </a:prstGeom>
          <a:noFill/>
          <a:ln/>
          <a:effectLst/>
        </p:spPr>
      </p:pic>
      <p:grpSp>
        <p:nvGrpSpPr>
          <p:cNvPr id="21" name="Grupa 20"/>
          <p:cNvGrpSpPr/>
          <p:nvPr/>
        </p:nvGrpSpPr>
        <p:grpSpPr>
          <a:xfrm>
            <a:off x="1043608" y="4653136"/>
            <a:ext cx="8100392" cy="2174086"/>
            <a:chOff x="1043608" y="4653136"/>
            <a:chExt cx="8100392" cy="2174086"/>
          </a:xfrm>
        </p:grpSpPr>
        <p:sp>
          <p:nvSpPr>
            <p:cNvPr id="14" name="Prostokąt 13"/>
            <p:cNvSpPr/>
            <p:nvPr/>
          </p:nvSpPr>
          <p:spPr>
            <a:xfrm>
              <a:off x="1043608" y="4653136"/>
              <a:ext cx="7473777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pl-PL" sz="2800" dirty="0" err="1" smtClean="0"/>
                <a:t>Generic</a:t>
              </a:r>
              <a:r>
                <a:rPr lang="pl-PL" sz="2800" dirty="0" smtClean="0"/>
                <a:t> </a:t>
              </a:r>
              <a:r>
                <a:rPr lang="pl-PL" sz="2800" dirty="0" err="1" smtClean="0"/>
                <a:t>loss</a:t>
              </a:r>
              <a:r>
                <a:rPr lang="pl-PL" sz="2800" dirty="0" smtClean="0"/>
                <a:t> of </a:t>
              </a:r>
              <a:r>
                <a:rPr lang="pl-PL" sz="2800" dirty="0" err="1" smtClean="0"/>
                <a:t>quadratic</a:t>
              </a:r>
              <a:r>
                <a:rPr lang="pl-PL" sz="2800" dirty="0" smtClean="0"/>
                <a:t> </a:t>
              </a:r>
              <a:r>
                <a:rPr lang="pl-PL" sz="2800" dirty="0" err="1" smtClean="0"/>
                <a:t>gain</a:t>
              </a:r>
              <a:r>
                <a:rPr lang="pl-PL" sz="2800" dirty="0" smtClean="0"/>
                <a:t> </a:t>
              </a:r>
              <a:r>
                <a:rPr lang="pl-PL" sz="2800" dirty="0" err="1" smtClean="0"/>
                <a:t>due</a:t>
              </a:r>
              <a:r>
                <a:rPr lang="pl-PL" sz="2800" dirty="0" smtClean="0"/>
                <a:t> to </a:t>
              </a:r>
              <a:r>
                <a:rPr lang="pl-PL" sz="2800" dirty="0" err="1" smtClean="0"/>
                <a:t>decoherence</a:t>
              </a:r>
              <a:endParaRPr lang="en-US" sz="2800" dirty="0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4139952" y="6488668"/>
              <a:ext cx="50040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1600" dirty="0" smtClean="0">
                  <a:solidFill>
                    <a:prstClr val="black"/>
                  </a:solidFill>
                </a:rPr>
                <a:t>RDD, M. </a:t>
              </a:r>
              <a:r>
                <a:rPr lang="pl-PL" sz="1600" dirty="0" smtClean="0">
                  <a:solidFill>
                    <a:prstClr val="black"/>
                  </a:solidFill>
                </a:rPr>
                <a:t>Markiewicz, </a:t>
              </a:r>
              <a:r>
                <a:rPr lang="en-US" sz="1600" dirty="0" smtClean="0"/>
                <a:t>Phys. Rev. A 91, 062322 (2015) </a:t>
              </a:r>
              <a:endParaRPr lang="en-US" sz="1600" dirty="0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3779390" y="6165304"/>
              <a:ext cx="5364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g</a:t>
              </a:r>
              <a:r>
                <a:rPr lang="pl-PL" dirty="0" smtClean="0"/>
                <a:t>o back </a:t>
              </a:r>
              <a:r>
                <a:rPr lang="pl-PL" dirty="0" err="1" smtClean="0"/>
                <a:t>in</a:t>
              </a:r>
              <a:r>
                <a:rPr lang="pl-PL" dirty="0" smtClean="0"/>
                <a:t> time to </a:t>
              </a:r>
              <a:r>
                <a:rPr lang="pl-PL" dirty="0" err="1" smtClean="0"/>
                <a:t>yesterday’s</a:t>
              </a:r>
              <a:r>
                <a:rPr lang="pl-PL" dirty="0" smtClean="0"/>
                <a:t> talk by M. Markiewicz </a:t>
              </a:r>
              <a:r>
                <a:rPr lang="pl-PL" dirty="0" err="1" smtClean="0"/>
                <a:t>or</a:t>
              </a:r>
              <a:r>
                <a:rPr lang="pl-PL" dirty="0" smtClean="0"/>
                <a:t>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8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4400" b="1" dirty="0" err="1" smtClean="0">
                <a:solidFill>
                  <a:prstClr val="black"/>
                </a:solidFill>
              </a:rPr>
              <a:t>Summary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cxnSp>
        <p:nvCxnSpPr>
          <p:cNvPr id="26" name="Łącznik prosty ze strzałką 25"/>
          <p:cNvCxnSpPr>
            <a:stCxn id="22" idx="1"/>
          </p:cNvCxnSpPr>
          <p:nvPr/>
        </p:nvCxnSpPr>
        <p:spPr>
          <a:xfrm flipH="1" flipV="1">
            <a:off x="2555776" y="2708920"/>
            <a:ext cx="623160" cy="31638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22" idx="7"/>
          </p:cNvCxnSpPr>
          <p:nvPr/>
        </p:nvCxnSpPr>
        <p:spPr>
          <a:xfrm flipV="1">
            <a:off x="5492449" y="2708920"/>
            <a:ext cx="951759" cy="31638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endCxn id="34" idx="0"/>
          </p:cNvCxnSpPr>
          <p:nvPr/>
        </p:nvCxnSpPr>
        <p:spPr>
          <a:xfrm flipH="1">
            <a:off x="2375756" y="3861048"/>
            <a:ext cx="1116124" cy="93610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" descr="http://upload.wikimedia.org/wikipedia/commons/thumb/a/a9/Shore_code.svg/500px-Shore_code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4869160"/>
            <a:ext cx="2088232" cy="899862"/>
          </a:xfrm>
          <a:prstGeom prst="rect">
            <a:avLst/>
          </a:prstGeom>
          <a:noFill/>
        </p:spPr>
      </p:pic>
      <p:sp>
        <p:nvSpPr>
          <p:cNvPr id="33" name="pole tekstowe 32"/>
          <p:cNvSpPr txBox="1"/>
          <p:nvPr/>
        </p:nvSpPr>
        <p:spPr>
          <a:xfrm>
            <a:off x="467544" y="5733256"/>
            <a:ext cx="368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Quantum </a:t>
            </a:r>
            <a:r>
              <a:rPr lang="pl-PL" b="1" dirty="0" err="1" smtClean="0"/>
              <a:t>computing</a:t>
            </a:r>
            <a:r>
              <a:rPr lang="pl-PL" b="1" dirty="0" smtClean="0"/>
              <a:t> </a:t>
            </a:r>
            <a:r>
              <a:rPr lang="pl-PL" b="1" dirty="0" err="1" smtClean="0"/>
              <a:t>speed-up</a:t>
            </a:r>
            <a:r>
              <a:rPr lang="pl-PL" b="1" dirty="0" smtClean="0"/>
              <a:t> </a:t>
            </a:r>
            <a:r>
              <a:rPr lang="pl-PL" b="1" dirty="0" err="1" smtClean="0"/>
              <a:t>limits</a:t>
            </a:r>
            <a:endParaRPr lang="en-US" b="1" dirty="0"/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10" cstate="print"/>
          <a:srcRect l="615" r="1229" b="1853"/>
          <a:stretch>
            <a:fillRect/>
          </a:stretch>
        </p:blipFill>
        <p:spPr bwMode="auto">
          <a:xfrm>
            <a:off x="539552" y="764704"/>
            <a:ext cx="2520280" cy="167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pole tekstowe 40"/>
          <p:cNvSpPr txBox="1"/>
          <p:nvPr/>
        </p:nvSpPr>
        <p:spPr>
          <a:xfrm>
            <a:off x="467544" y="2348880"/>
            <a:ext cx="309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GW </a:t>
            </a:r>
            <a:r>
              <a:rPr lang="pl-PL" b="1" dirty="0" err="1" smtClean="0"/>
              <a:t>detectors</a:t>
            </a:r>
            <a:r>
              <a:rPr lang="pl-PL" b="1" dirty="0" smtClean="0"/>
              <a:t> </a:t>
            </a:r>
            <a:r>
              <a:rPr lang="pl-PL" b="1" dirty="0" err="1" smtClean="0"/>
              <a:t>sensitivity</a:t>
            </a:r>
            <a:r>
              <a:rPr lang="pl-PL" b="1" dirty="0" smtClean="0"/>
              <a:t> </a:t>
            </a:r>
            <a:r>
              <a:rPr lang="pl-PL" b="1" dirty="0" err="1" smtClean="0"/>
              <a:t>limits</a:t>
            </a:r>
            <a:endParaRPr lang="en-US" b="1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5148064" y="2276872"/>
            <a:ext cx="289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Atomic-clocks</a:t>
            </a:r>
            <a:r>
              <a:rPr lang="pl-PL" b="1" dirty="0" smtClean="0"/>
              <a:t> </a:t>
            </a:r>
            <a:r>
              <a:rPr lang="pl-PL" b="1" dirty="0" err="1" smtClean="0"/>
              <a:t>stability</a:t>
            </a:r>
            <a:r>
              <a:rPr lang="pl-PL" b="1" dirty="0" smtClean="0"/>
              <a:t> </a:t>
            </a:r>
            <a:r>
              <a:rPr lang="pl-PL" b="1" dirty="0" err="1" smtClean="0"/>
              <a:t>limits</a:t>
            </a:r>
            <a:endParaRPr lang="en-US" b="1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764704"/>
            <a:ext cx="265819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pole tekstowe 45"/>
          <p:cNvSpPr txBox="1"/>
          <p:nvPr/>
        </p:nvSpPr>
        <p:spPr>
          <a:xfrm>
            <a:off x="1173808" y="6204484"/>
            <a:ext cx="6875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b="1" dirty="0" err="1" smtClean="0"/>
              <a:t>Review</a:t>
            </a:r>
            <a:r>
              <a:rPr lang="pl-PL" sz="1600" b="1" dirty="0" smtClean="0"/>
              <a:t> paper</a:t>
            </a:r>
            <a:r>
              <a:rPr lang="pl-PL" sz="1600" i="1" dirty="0" smtClean="0"/>
              <a:t>: Quantum </a:t>
            </a:r>
            <a:r>
              <a:rPr lang="pl-PL" sz="1600" i="1" dirty="0" err="1" smtClean="0"/>
              <a:t>limits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in</a:t>
            </a:r>
            <a:r>
              <a:rPr lang="pl-PL" sz="1600" i="1" dirty="0" smtClean="0"/>
              <a:t> </a:t>
            </a:r>
            <a:r>
              <a:rPr lang="pl-PL" sz="1600" i="1" dirty="0" err="1" smtClean="0"/>
              <a:t>optical</a:t>
            </a:r>
            <a:r>
              <a:rPr lang="pl-PL" sz="1600" i="1" dirty="0" smtClean="0"/>
              <a:t> interferometry , </a:t>
            </a:r>
            <a:r>
              <a:rPr lang="pl-PL" sz="1600" i="1" dirty="0" smtClean="0"/>
              <a:t/>
            </a:r>
            <a:br>
              <a:rPr lang="pl-PL" sz="1600" i="1" dirty="0" smtClean="0"/>
            </a:br>
            <a:r>
              <a:rPr lang="pl-PL" sz="1600" dirty="0" smtClean="0"/>
              <a:t>RDD</a:t>
            </a:r>
            <a:r>
              <a:rPr lang="pl-PL" sz="1600" dirty="0" smtClean="0"/>
              <a:t>, </a:t>
            </a:r>
            <a:r>
              <a:rPr lang="pl-PL" sz="1600" dirty="0" err="1" smtClean="0"/>
              <a:t>M.Jarzyna</a:t>
            </a:r>
            <a:r>
              <a:rPr lang="pl-PL" sz="1600" dirty="0" smtClean="0"/>
              <a:t>, J. </a:t>
            </a:r>
            <a:r>
              <a:rPr lang="pl-PL" sz="1600" dirty="0" err="1" smtClean="0"/>
              <a:t>Kolodynski</a:t>
            </a:r>
            <a:r>
              <a:rPr lang="pl-PL" sz="1600" dirty="0" smtClean="0"/>
              <a:t>, </a:t>
            </a:r>
            <a:r>
              <a:rPr lang="en-US" sz="1600" dirty="0" smtClean="0"/>
              <a:t>Progress </a:t>
            </a:r>
            <a:r>
              <a:rPr lang="en-US" sz="1600" dirty="0" smtClean="0"/>
              <a:t>in Optics 60, 345 (2015) </a:t>
            </a:r>
            <a:r>
              <a:rPr lang="pl-PL" sz="1600" dirty="0" smtClean="0"/>
              <a:t>arXiv:1405.7703</a:t>
            </a:r>
            <a:endParaRPr lang="en-US" sz="1600" dirty="0"/>
          </a:p>
        </p:txBody>
      </p:sp>
      <p:sp>
        <p:nvSpPr>
          <p:cNvPr id="34" name="Prostokąt 33"/>
          <p:cNvSpPr/>
          <p:nvPr/>
        </p:nvSpPr>
        <p:spPr>
          <a:xfrm>
            <a:off x="467544" y="4797152"/>
            <a:ext cx="3816424" cy="129614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rostokąt 34"/>
          <p:cNvSpPr/>
          <p:nvPr/>
        </p:nvSpPr>
        <p:spPr>
          <a:xfrm>
            <a:off x="4932040" y="764704"/>
            <a:ext cx="3528392" cy="19442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rostokąt 36"/>
          <p:cNvSpPr/>
          <p:nvPr/>
        </p:nvSpPr>
        <p:spPr>
          <a:xfrm>
            <a:off x="323528" y="764704"/>
            <a:ext cx="3312368" cy="19442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a 43"/>
          <p:cNvGrpSpPr/>
          <p:nvPr/>
        </p:nvGrpSpPr>
        <p:grpSpPr>
          <a:xfrm>
            <a:off x="2699792" y="2780928"/>
            <a:ext cx="3384376" cy="1152128"/>
            <a:chOff x="3567661" y="1412775"/>
            <a:chExt cx="5213994" cy="1872209"/>
          </a:xfrm>
          <a:noFill/>
        </p:grpSpPr>
        <p:grpSp>
          <p:nvGrpSpPr>
            <p:cNvPr id="3" name="Grupa 38"/>
            <p:cNvGrpSpPr/>
            <p:nvPr/>
          </p:nvGrpSpPr>
          <p:grpSpPr>
            <a:xfrm>
              <a:off x="3567661" y="1556792"/>
              <a:ext cx="5040560" cy="1728192"/>
              <a:chOff x="3567661" y="1556792"/>
              <a:chExt cx="5040560" cy="1728192"/>
            </a:xfrm>
            <a:grpFill/>
          </p:grpSpPr>
          <p:grpSp>
            <p:nvGrpSpPr>
              <p:cNvPr id="5" name="Grupa 37"/>
              <p:cNvGrpSpPr/>
              <p:nvPr/>
            </p:nvGrpSpPr>
            <p:grpSpPr>
              <a:xfrm>
                <a:off x="3567661" y="1556792"/>
                <a:ext cx="5040560" cy="1728192"/>
                <a:chOff x="3567661" y="1556792"/>
                <a:chExt cx="5040560" cy="1728192"/>
              </a:xfrm>
              <a:grpFill/>
            </p:grpSpPr>
            <p:sp>
              <p:nvSpPr>
                <p:cNvPr id="22" name="Elipsa 21"/>
                <p:cNvSpPr/>
                <p:nvPr/>
              </p:nvSpPr>
              <p:spPr>
                <a:xfrm>
                  <a:off x="3567661" y="1556792"/>
                  <a:ext cx="5040560" cy="1728192"/>
                </a:xfrm>
                <a:prstGeom prst="ellips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" name="Obraz 22" descr="TP_tmp.emf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6287991" y="1757189"/>
                  <a:ext cx="304801" cy="278893"/>
                </a:xfrm>
                <a:prstGeom prst="rect">
                  <a:avLst/>
                </a:prstGeom>
                <a:grpFill/>
                <a:ln/>
                <a:effectLst/>
              </p:spPr>
            </p:pic>
            <p:sp>
              <p:nvSpPr>
                <p:cNvPr id="24" name="Łuk 23"/>
                <p:cNvSpPr/>
                <p:nvPr/>
              </p:nvSpPr>
              <p:spPr>
                <a:xfrm>
                  <a:off x="5223845" y="1988840"/>
                  <a:ext cx="1512168" cy="936104"/>
                </a:xfrm>
                <a:prstGeom prst="arc">
                  <a:avLst>
                    <a:gd name="adj1" fmla="val 14758231"/>
                    <a:gd name="adj2" fmla="val 20827712"/>
                  </a:avLst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Elipsa 20"/>
              <p:cNvSpPr/>
              <p:nvPr/>
            </p:nvSpPr>
            <p:spPr>
              <a:xfrm>
                <a:off x="6295631" y="199873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Obraz 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5540" y="1628800"/>
              <a:ext cx="254067" cy="126273"/>
            </a:xfrm>
            <a:prstGeom prst="rect">
              <a:avLst/>
            </a:prstGeom>
            <a:grpFill/>
            <a:ln/>
            <a:effectLst/>
          </p:spPr>
        </p:pic>
        <p:pic>
          <p:nvPicPr>
            <p:cNvPr id="9" name="Obraz 8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490035" y="2204863"/>
              <a:ext cx="253430" cy="201833"/>
            </a:xfrm>
            <a:prstGeom prst="rect">
              <a:avLst/>
            </a:prstGeom>
            <a:grpFill/>
            <a:ln/>
            <a:effectLst/>
          </p:spPr>
        </p:pic>
        <p:cxnSp>
          <p:nvCxnSpPr>
            <p:cNvPr id="10" name="Łącznik prosty 9"/>
            <p:cNvCxnSpPr/>
            <p:nvPr/>
          </p:nvCxnSpPr>
          <p:spPr bwMode="auto">
            <a:xfrm>
              <a:off x="5151835" y="1628799"/>
              <a:ext cx="3240360" cy="1152128"/>
            </a:xfrm>
            <a:prstGeom prst="line">
              <a:avLst/>
            </a:prstGeom>
            <a:grpFill/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Obraz 10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706502" y="1412775"/>
              <a:ext cx="331369" cy="203097"/>
            </a:xfrm>
            <a:prstGeom prst="rect">
              <a:avLst/>
            </a:prstGeom>
            <a:grpFill/>
            <a:ln/>
            <a:effectLst/>
          </p:spPr>
        </p:pic>
        <p:pic>
          <p:nvPicPr>
            <p:cNvPr id="12" name="Obraz 11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451549" y="2780926"/>
              <a:ext cx="330106" cy="278384"/>
            </a:xfrm>
            <a:prstGeom prst="rect">
              <a:avLst/>
            </a:prstGeom>
            <a:grpFill/>
            <a:ln/>
            <a:effectLst/>
          </p:spPr>
        </p:pic>
        <p:sp>
          <p:nvSpPr>
            <p:cNvPr id="13" name="Elipsa 12"/>
            <p:cNvSpPr/>
            <p:nvPr/>
          </p:nvSpPr>
          <p:spPr bwMode="auto">
            <a:xfrm>
              <a:off x="5096796" y="1585169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ipsa 13"/>
            <p:cNvSpPr/>
            <p:nvPr/>
          </p:nvSpPr>
          <p:spPr bwMode="auto">
            <a:xfrm>
              <a:off x="8333213" y="2742258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upa 57"/>
            <p:cNvGrpSpPr/>
            <p:nvPr/>
          </p:nvGrpSpPr>
          <p:grpSpPr>
            <a:xfrm>
              <a:off x="5292080" y="1988840"/>
              <a:ext cx="1804766" cy="543776"/>
              <a:chOff x="5292080" y="1988840"/>
              <a:chExt cx="1804766" cy="543776"/>
            </a:xfrm>
            <a:grpFill/>
          </p:grpSpPr>
          <p:pic>
            <p:nvPicPr>
              <p:cNvPr id="18" name="Obraz 17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292080" y="1988840"/>
                <a:ext cx="628878" cy="255743"/>
              </a:xfrm>
              <a:prstGeom prst="rect">
                <a:avLst/>
              </a:prstGeom>
              <a:grpFill/>
              <a:ln/>
              <a:effectLst/>
            </p:spPr>
          </p:pic>
          <p:pic>
            <p:nvPicPr>
              <p:cNvPr id="19" name="Obraz 18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444208" y="2276872"/>
                <a:ext cx="652638" cy="255744"/>
              </a:xfrm>
              <a:prstGeom prst="rect">
                <a:avLst/>
              </a:prstGeom>
              <a:grpFill/>
              <a:ln/>
              <a:effectLst/>
            </p:spPr>
          </p:pic>
        </p:grpSp>
        <p:sp>
          <p:nvSpPr>
            <p:cNvPr id="16" name="Elipsa 15"/>
            <p:cNvSpPr/>
            <p:nvPr/>
          </p:nvSpPr>
          <p:spPr bwMode="auto">
            <a:xfrm>
              <a:off x="5786416" y="1965003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ipsa 16"/>
            <p:cNvSpPr/>
            <p:nvPr/>
          </p:nvSpPr>
          <p:spPr bwMode="auto">
            <a:xfrm>
              <a:off x="6660232" y="2276872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Prostokąt 46"/>
          <p:cNvSpPr/>
          <p:nvPr/>
        </p:nvSpPr>
        <p:spPr>
          <a:xfrm>
            <a:off x="4860032" y="4797152"/>
            <a:ext cx="3816424" cy="129614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rostokąt 48"/>
          <p:cNvSpPr/>
          <p:nvPr/>
        </p:nvSpPr>
        <p:spPr>
          <a:xfrm>
            <a:off x="4572000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000" b="1" dirty="0" smtClean="0">
                <a:solidFill>
                  <a:prstClr val="black"/>
                </a:solidFill>
              </a:rPr>
              <a:t>E  </a:t>
            </a:r>
            <a:r>
              <a:rPr lang="pl-PL" sz="2000" b="1" dirty="0" err="1" smtClean="0">
                <a:solidFill>
                  <a:prstClr val="black"/>
                </a:solidFill>
              </a:rPr>
              <a:t>is</a:t>
            </a:r>
            <a:r>
              <a:rPr lang="pl-PL" sz="2000" b="1" dirty="0" smtClean="0">
                <a:solidFill>
                  <a:prstClr val="black"/>
                </a:solidFill>
              </a:rPr>
              <a:t> for </a:t>
            </a:r>
            <a:endParaRPr lang="pl-PL" sz="2000" b="1" dirty="0" smtClean="0">
              <a:solidFill>
                <a:prstClr val="black"/>
              </a:solidFill>
            </a:endParaRPr>
          </a:p>
          <a:p>
            <a:pPr algn="ctr"/>
            <a:r>
              <a:rPr lang="pl-PL" sz="2000" b="1" dirty="0" err="1" smtClean="0">
                <a:solidFill>
                  <a:prstClr val="black"/>
                </a:solidFill>
              </a:rPr>
              <a:t>Entanglement</a:t>
            </a:r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b="1" dirty="0" err="1" smtClean="0">
                <a:solidFill>
                  <a:prstClr val="black"/>
                </a:solidFill>
              </a:rPr>
              <a:t>Enhancement</a:t>
            </a:r>
            <a:endParaRPr lang="pl-PL" sz="2000" b="1" dirty="0" smtClean="0">
              <a:solidFill>
                <a:prstClr val="black"/>
              </a:solidFill>
            </a:endParaRPr>
          </a:p>
          <a:p>
            <a:pPr algn="ctr"/>
            <a:r>
              <a:rPr lang="pl-PL" sz="1400" b="1" dirty="0" smtClean="0">
                <a:solidFill>
                  <a:prstClr val="black"/>
                </a:solidFill>
              </a:rPr>
              <a:t>b</a:t>
            </a:r>
            <a:r>
              <a:rPr lang="pl-PL" sz="1400" b="1" dirty="0" smtClean="0">
                <a:solidFill>
                  <a:prstClr val="black"/>
                </a:solidFill>
              </a:rPr>
              <a:t>ut </a:t>
            </a:r>
            <a:r>
              <a:rPr lang="pl-PL" sz="1400" b="1" dirty="0" err="1" smtClean="0">
                <a:solidFill>
                  <a:prstClr val="black"/>
                </a:solidFill>
              </a:rPr>
              <a:t>only</a:t>
            </a:r>
            <a:r>
              <a:rPr lang="pl-PL" sz="1400" b="1" dirty="0" smtClean="0">
                <a:solidFill>
                  <a:prstClr val="black"/>
                </a:solidFill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</a:rPr>
              <a:t>when</a:t>
            </a:r>
            <a:r>
              <a:rPr lang="pl-PL" sz="1400" b="1" dirty="0" smtClean="0">
                <a:solidFill>
                  <a:prstClr val="black"/>
                </a:solidFill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</a:rPr>
              <a:t>decoherence</a:t>
            </a:r>
            <a:r>
              <a:rPr lang="pl-PL" sz="1400" b="1" dirty="0" smtClean="0">
                <a:solidFill>
                  <a:prstClr val="black"/>
                </a:solidFill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</a:rPr>
              <a:t>is</a:t>
            </a:r>
            <a:r>
              <a:rPr lang="pl-PL" sz="1400" b="1" dirty="0" smtClean="0">
                <a:solidFill>
                  <a:prstClr val="black"/>
                </a:solidFill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</a:rPr>
              <a:t>present</a:t>
            </a:r>
            <a:r>
              <a:rPr lang="pl-PL" sz="1400" b="1" dirty="0" smtClean="0">
                <a:solidFill>
                  <a:prstClr val="black"/>
                </a:solidFill>
              </a:rPr>
              <a:t>…</a:t>
            </a:r>
            <a:endParaRPr lang="en-US" sz="1400" b="1" dirty="0"/>
          </a:p>
        </p:txBody>
      </p:sp>
      <p:cxnSp>
        <p:nvCxnSpPr>
          <p:cNvPr id="50" name="Łącznik prosty ze strzałką 49"/>
          <p:cNvCxnSpPr>
            <a:endCxn id="47" idx="0"/>
          </p:cNvCxnSpPr>
          <p:nvPr/>
        </p:nvCxnSpPr>
        <p:spPr>
          <a:xfrm>
            <a:off x="5328084" y="3789040"/>
            <a:ext cx="1440160" cy="1008112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2915816" y="3861048"/>
            <a:ext cx="315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Quantum </a:t>
            </a:r>
            <a:r>
              <a:rPr lang="pl-PL" b="1" dirty="0" err="1" smtClean="0"/>
              <a:t>metrological</a:t>
            </a:r>
            <a:r>
              <a:rPr lang="pl-PL" b="1" dirty="0" smtClean="0"/>
              <a:t> </a:t>
            </a:r>
            <a:r>
              <a:rPr lang="pl-PL" b="1" dirty="0" err="1" smtClean="0"/>
              <a:t>bounds</a:t>
            </a:r>
            <a:r>
              <a:rPr lang="pl-PL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Quantum </a:t>
            </a:r>
            <a:r>
              <a:rPr lang="pl-PL" b="1" dirty="0" err="1" smtClean="0"/>
              <a:t>Metrology</a:t>
            </a:r>
            <a:r>
              <a:rPr lang="pl-PL" b="1" dirty="0" smtClean="0"/>
              <a:t> </a:t>
            </a:r>
            <a:r>
              <a:rPr lang="pl-PL" b="1" dirty="0" smtClean="0">
                <a:sym typeface="Symbol"/>
              </a:rPr>
              <a:t> </a:t>
            </a:r>
            <a:br>
              <a:rPr lang="pl-PL" b="1" dirty="0" smtClean="0">
                <a:sym typeface="Symbol"/>
              </a:rPr>
            </a:br>
            <a:r>
              <a:rPr lang="pl-PL" b="1" dirty="0" smtClean="0">
                <a:sym typeface="Symbol"/>
              </a:rPr>
              <a:t>Quantum Interferometry &gt;</a:t>
            </a:r>
            <a:br>
              <a:rPr lang="pl-PL" b="1" dirty="0" smtClean="0">
                <a:sym typeface="Symbol"/>
              </a:rPr>
            </a:br>
            <a:r>
              <a:rPr lang="pl-PL" b="1" dirty="0" err="1" smtClean="0">
                <a:sym typeface="Symbol"/>
              </a:rPr>
              <a:t>Classical</a:t>
            </a:r>
            <a:r>
              <a:rPr lang="pl-PL" b="1" dirty="0" smtClean="0">
                <a:sym typeface="Symbol"/>
              </a:rPr>
              <a:t> Interferometry</a:t>
            </a:r>
            <a:r>
              <a:rPr lang="pl-PL" b="1" dirty="0" smtClean="0">
                <a:sym typeface="Symbol"/>
              </a:rPr>
              <a:t/>
            </a:r>
            <a:br>
              <a:rPr lang="pl-PL" b="1" dirty="0" smtClean="0">
                <a:sym typeface="Symbol"/>
              </a:rPr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,,</a:t>
            </a:r>
            <a:r>
              <a:rPr lang="pl-PL" b="1" dirty="0" err="1" smtClean="0"/>
              <a:t>Classical</a:t>
            </a:r>
            <a:r>
              <a:rPr lang="pl-PL" b="1" dirty="0" smtClean="0"/>
              <a:t>’’ interferometry</a:t>
            </a:r>
            <a:endParaRPr lang="en-US" b="1" dirty="0"/>
          </a:p>
        </p:txBody>
      </p:sp>
      <p:pic>
        <p:nvPicPr>
          <p:cNvPr id="4" name="Obraz 3" descr="mzcounts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4900" y="3659357"/>
            <a:ext cx="5499100" cy="3198643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2740001" y="196215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740001" y="342900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971800" y="17399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9" name="Łącznik prosty 8"/>
          <p:cNvCxnSpPr/>
          <p:nvPr/>
        </p:nvCxnSpPr>
        <p:spPr>
          <a:xfrm rot="10800000">
            <a:off x="1692251" y="270510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1666851" y="19621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587351" y="27051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1317502" y="258445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3" name="Łącznik prosty 12"/>
          <p:cNvCxnSpPr/>
          <p:nvPr/>
        </p:nvCxnSpPr>
        <p:spPr>
          <a:xfrm rot="10800000">
            <a:off x="5194300" y="26733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0800000">
            <a:off x="4127500" y="19621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57649" y="19177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Łącznik prosty 15"/>
          <p:cNvCxnSpPr/>
          <p:nvPr/>
        </p:nvCxnSpPr>
        <p:spPr>
          <a:xfrm flipV="1">
            <a:off x="5168900" y="19304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82600" y="2895600"/>
            <a:ext cx="381586" cy="349151"/>
          </a:xfrm>
          <a:prstGeom prst="rect">
            <a:avLst/>
          </a:prstGeom>
          <a:noFill/>
          <a:ln/>
          <a:effectLst/>
        </p:spPr>
      </p:pic>
      <p:cxnSp>
        <p:nvCxnSpPr>
          <p:cNvPr id="18" name="Łącznik prosty 17"/>
          <p:cNvCxnSpPr/>
          <p:nvPr/>
        </p:nvCxnSpPr>
        <p:spPr>
          <a:xfrm flipV="1">
            <a:off x="4127500" y="26733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4819551" y="255270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Schemat blokowy: opóźnienie 19"/>
          <p:cNvSpPr/>
          <p:nvPr/>
        </p:nvSpPr>
        <p:spPr>
          <a:xfrm>
            <a:off x="6623213" y="17081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Schemat blokowy: opóźnienie 20"/>
          <p:cNvSpPr/>
          <p:nvPr/>
        </p:nvSpPr>
        <p:spPr>
          <a:xfrm>
            <a:off x="6623213" y="31305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" name="Grupa 86"/>
          <p:cNvGrpSpPr>
            <a:grpSpLocks/>
          </p:cNvGrpSpPr>
          <p:nvPr/>
        </p:nvGrpSpPr>
        <p:grpSpPr bwMode="auto">
          <a:xfrm>
            <a:off x="6737350" y="1841500"/>
            <a:ext cx="280988" cy="1601788"/>
            <a:chOff x="7664804" y="2540000"/>
            <a:chExt cx="279993" cy="1601412"/>
          </a:xfrm>
        </p:grpSpPr>
        <p:pic>
          <p:nvPicPr>
            <p:cNvPr id="23" name="Obraz 81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664804" y="3962400"/>
              <a:ext cx="279993" cy="17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Obraz 84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64942" y="2540000"/>
              <a:ext cx="279718" cy="178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" name="Łącznik prosty 24"/>
          <p:cNvCxnSpPr/>
          <p:nvPr/>
        </p:nvCxnSpPr>
        <p:spPr>
          <a:xfrm>
            <a:off x="6223000" y="1930400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flipV="1">
            <a:off x="6223000" y="3375025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a 26"/>
          <p:cNvSpPr/>
          <p:nvPr/>
        </p:nvSpPr>
        <p:spPr>
          <a:xfrm rot="-2100000">
            <a:off x="462369" y="3240230"/>
            <a:ext cx="397338" cy="39836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ipsa 27"/>
          <p:cNvSpPr/>
          <p:nvPr/>
        </p:nvSpPr>
        <p:spPr>
          <a:xfrm rot="-2100000">
            <a:off x="1845127" y="2445134"/>
            <a:ext cx="196215" cy="19672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ipsa 28"/>
          <p:cNvSpPr/>
          <p:nvPr/>
        </p:nvSpPr>
        <p:spPr>
          <a:xfrm rot="-2100000">
            <a:off x="1845126" y="2800733"/>
            <a:ext cx="196215" cy="19672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ipsa 29"/>
          <p:cNvSpPr/>
          <p:nvPr/>
        </p:nvSpPr>
        <p:spPr>
          <a:xfrm rot="-2100000">
            <a:off x="5327289" y="2304475"/>
            <a:ext cx="320831" cy="32165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ipsa 30"/>
          <p:cNvSpPr/>
          <p:nvPr/>
        </p:nvSpPr>
        <p:spPr>
          <a:xfrm rot="-2100000">
            <a:off x="5369649" y="2791565"/>
            <a:ext cx="84715" cy="8493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Łącznik prosty ze strzałką 38"/>
          <p:cNvCxnSpPr/>
          <p:nvPr/>
        </p:nvCxnSpPr>
        <p:spPr>
          <a:xfrm rot="5400000">
            <a:off x="486171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a 46"/>
          <p:cNvGrpSpPr/>
          <p:nvPr/>
        </p:nvGrpSpPr>
        <p:grpSpPr bwMode="auto">
          <a:xfrm>
            <a:off x="6722330" y="1295400"/>
            <a:ext cx="2055465" cy="1756109"/>
            <a:chOff x="6750318" y="1295400"/>
            <a:chExt cx="2055465" cy="1756109"/>
          </a:xfrm>
        </p:grpSpPr>
        <p:pic>
          <p:nvPicPr>
            <p:cNvPr id="37" name="Obraz 36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6783245" y="1295400"/>
              <a:ext cx="2022538" cy="2666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5" name="Obraz 44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6750318" y="2762250"/>
              <a:ext cx="1999492" cy="28925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2" name="Grupa 35"/>
          <p:cNvGrpSpPr/>
          <p:nvPr/>
        </p:nvGrpSpPr>
        <p:grpSpPr>
          <a:xfrm>
            <a:off x="395536" y="3501008"/>
            <a:ext cx="3070892" cy="915345"/>
            <a:chOff x="395536" y="3501008"/>
            <a:chExt cx="3070892" cy="915345"/>
          </a:xfrm>
        </p:grpSpPr>
        <p:sp>
          <p:nvSpPr>
            <p:cNvPr id="43" name="pole tekstowe 42"/>
            <p:cNvSpPr txBox="1"/>
            <p:nvPr/>
          </p:nvSpPr>
          <p:spPr>
            <a:xfrm>
              <a:off x="395536" y="3501008"/>
              <a:ext cx="302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 smtClean="0"/>
                <a:t>reasonable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estimator</a:t>
              </a:r>
              <a:endParaRPr lang="pl-PL" sz="20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44" name="Obraz 43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467544" y="3933056"/>
              <a:ext cx="2998884" cy="483297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07407E-6 L 0.09358 -0.0905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0643 0.00231 0.01025 0.00324 0.01563 0.00833 C 0.02205 0.02268 0.01355 0.00578 0.02136 0.01504 C 0.0224 0.0162 0.02257 0.01852 0.02361 0.02014 C 0.02448 0.02152 0.02587 0.02245 0.02691 0.02338 C 0.03177 0.03402 0.03403 0.03773 0.04167 0.04328 C 0.04306 0.04421 0.04393 0.04583 0.04514 0.04676 C 0.04723 0.04814 0.05191 0.05 0.05191 0.05023 C 0.05486 0.05717 0.05903 0.06088 0.06441 0.06342 C 0.11823 0.0618 0.10851 0.06389 0.1382 0.05833 C 0.14723 0.05393 0.15834 0.06018 0.16771 0.0618 C 0.17535 0.06296 0.1915 0.06504 0.1915 0.06527 C 0.19375 0.06597 0.19584 0.06736 0.19809 0.06828 C 0.19948 0.06898 0.20157 0.07014 0.20157 0.07037 C 0.21441 0.06805 0.20868 0.07014 0.21858 0.06504 C 0.23195 0.05856 0.24653 0.0625 0.26059 0.0618 C 0.26285 0.06111 0.26511 0.06088 0.26754 0.05995 C 0.26962 0.05926 0.27414 0.05671 0.27414 0.05694 C 0.27743 0.05208 0.27865 0.05069 0.28091 0.04514 C 0.28195 0.04305 0.28212 0.04027 0.28316 0.03842 C 0.28681 0.0324 0.29358 0.02615 0.29792 0.02176 C 0.304 0.01574 0.30973 0.00787 0.31493 3.33333E-6 C 0.32014 -0.00741 0.3283 -0.01042 0.33455 -0.01482 " pathEditMode="relative" rAng="0" ptsTypes="ffffffffffffffffffffff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2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C 0.00035 -0.00185 0.00017 -0.00416 0.00087 -0.00555 C 0.00226 -0.00787 0.01094 -0.01898 0.01302 -0.02037 C 0.02118 -0.03495 0.02986 -0.04398 0.03941 -0.0537 C 0.04375 -0.0581 0.04722 -0.06319 0.05174 -0.06666 C 0.05642 -0.0706 0.06198 -0.07291 0.06684 -0.07592 C 0.07066 -0.07824 0.07448 -0.07708 0.07813 -0.08148 C 0.08194 -0.08634 0.08003 -0.08449 0.0842 -0.08703 C 0.09427 -0.08634 0.10451 -0.0868 0.11458 -0.08518 C 0.11771 -0.08472 0.12049 -0.08009 0.12378 -0.07963 C 0.12778 -0.07893 0.13177 -0.07847 0.13594 -0.07777 C 0.14444 -0.07453 0.15174 -0.08217 0.16024 -0.08333 C 0.16667 -0.08426 0.17309 -0.08449 0.17951 -0.08518 C 0.18368 -0.08564 0.18767 -0.08634 0.19167 -0.08703 C 0.2059 -0.08426 0.22014 -0.08379 0.23438 -0.08148 C 0.23872 -0.0787 0.24323 -0.0743 0.24757 -0.07037 C 0.2533 -0.05439 0.24566 -0.07314 0.2526 -0.06296 C 0.2592 -0.05347 0.25 -0.06018 0.25764 -0.05555 C 0.25833 -0.0537 0.25868 -0.05115 0.25972 -0.05 C 0.26094 -0.04861 0.2625 -0.04907 0.26372 -0.04814 C 0.26892 -0.04421 0.27448 -0.03889 0.27899 -0.03333 C 0.2816 -0.02639 0.28316 -0.02569 0.28715 -0.02222 C 0.29063 -0.01898 0.29288 -0.01319 0.29618 -0.00926 C 0.29826 0.00209 0.30243 -0.00324 0.30747 0.00186 C 0.30955 0.00394 0.31146 0.00672 0.31354 0.00926 C 0.31701 0.01343 0.31649 0.00857 0.31649 0.01297 " pathEditMode="relative" rAng="0" ptsTypes="fffffffffffffffffffffffff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3 -0.00278 0.00677 -0.00463 0.00972 -0.00741 C 0.01129 -0.00903 0.01233 -0.01134 0.01389 -0.01296 C 0.01511 -0.01435 0.01667 -0.01551 0.01806 -0.01666 C 0.02136 -0.02338 0.02431 -0.02338 0.02917 -0.02778 C 0.0349 -0.03912 0.02847 -0.02801 0.03611 -0.03703 C 0.04722 -0.05023 0.05591 -0.06342 0.07084 -0.06852 C 0.08611 -0.08217 0.09966 -0.07592 0.11945 -0.07592 " pathEditMode="relative" ptsTypes="fffffffA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2 0.00578 0.00851 0.01435 0.01528 0.02037 C 0.02188 0.02616 0.01788 0.02338 0.02778 0.02778 C 0.03386 0.03055 0.0382 0.03796 0.04445 0.04074 C 0.05139 0.05 0.05764 0.05162 0.06667 0.05555 C 0.07083 0.06111 0.07222 0.06597 0.07778 0.06852 C 0.08056 0.07222 0.08333 0.07592 0.08611 0.07963 C 0.08785 0.08194 0.0908 0.08078 0.09306 0.08148 C 0.10122 0.08403 0.10833 0.08727 0.11667 0.08889 C 0.12136 0.08819 0.12604 0.08842 0.13056 0.08703 C 0.13212 0.08657 0.13472 0.08333 0.13472 0.08333 " pathEditMode="relative" ptsTypes="ffffffffffA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mzcounts.t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44900" y="3659357"/>
            <a:ext cx="5499100" cy="3198643"/>
          </a:xfrm>
          <a:prstGeom prst="rect">
            <a:avLst/>
          </a:prstGeom>
        </p:spPr>
      </p:pic>
      <p:cxnSp>
        <p:nvCxnSpPr>
          <p:cNvPr id="5" name="Łącznik prosty 4"/>
          <p:cNvCxnSpPr/>
          <p:nvPr/>
        </p:nvCxnSpPr>
        <p:spPr>
          <a:xfrm>
            <a:off x="2740001" y="196215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2740001" y="3429000"/>
            <a:ext cx="134304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2971800" y="17399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8" name="Łącznik prosty 7"/>
          <p:cNvCxnSpPr/>
          <p:nvPr/>
        </p:nvCxnSpPr>
        <p:spPr>
          <a:xfrm rot="10800000">
            <a:off x="1692251" y="270510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1666851" y="19621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587351" y="27051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1317502" y="258445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2" name="Łącznik prosty 11"/>
          <p:cNvCxnSpPr/>
          <p:nvPr/>
        </p:nvCxnSpPr>
        <p:spPr>
          <a:xfrm rot="10800000">
            <a:off x="5194300" y="26733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rot="10800000">
            <a:off x="4127500" y="19621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57649" y="19177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Łącznik prosty 14"/>
          <p:cNvCxnSpPr/>
          <p:nvPr/>
        </p:nvCxnSpPr>
        <p:spPr>
          <a:xfrm flipV="1">
            <a:off x="5168900" y="19304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Obraz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82600" y="2895600"/>
            <a:ext cx="381586" cy="349151"/>
          </a:xfrm>
          <a:prstGeom prst="rect">
            <a:avLst/>
          </a:prstGeom>
          <a:noFill/>
          <a:ln/>
          <a:effectLst/>
        </p:spPr>
      </p:pic>
      <p:cxnSp>
        <p:nvCxnSpPr>
          <p:cNvPr id="17" name="Łącznik prosty 16"/>
          <p:cNvCxnSpPr/>
          <p:nvPr/>
        </p:nvCxnSpPr>
        <p:spPr>
          <a:xfrm flipV="1">
            <a:off x="4127500" y="26733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4819551" y="255270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9" name="Schemat blokowy: opóźnienie 18"/>
          <p:cNvSpPr/>
          <p:nvPr/>
        </p:nvSpPr>
        <p:spPr>
          <a:xfrm>
            <a:off x="6623213" y="17081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Schemat blokowy: opóźnienie 19"/>
          <p:cNvSpPr/>
          <p:nvPr/>
        </p:nvSpPr>
        <p:spPr>
          <a:xfrm>
            <a:off x="6623213" y="31305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2" name="Grupa 86"/>
          <p:cNvGrpSpPr>
            <a:grpSpLocks/>
          </p:cNvGrpSpPr>
          <p:nvPr/>
        </p:nvGrpSpPr>
        <p:grpSpPr bwMode="auto">
          <a:xfrm>
            <a:off x="6737350" y="1841500"/>
            <a:ext cx="280988" cy="1601788"/>
            <a:chOff x="7664804" y="2540000"/>
            <a:chExt cx="279993" cy="1601412"/>
          </a:xfrm>
        </p:grpSpPr>
        <p:pic>
          <p:nvPicPr>
            <p:cNvPr id="22" name="Obraz 8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664804" y="3962400"/>
              <a:ext cx="279993" cy="17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Obraz 8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664942" y="2540000"/>
              <a:ext cx="279718" cy="178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4" name="Łącznik prosty 23"/>
          <p:cNvCxnSpPr/>
          <p:nvPr/>
        </p:nvCxnSpPr>
        <p:spPr>
          <a:xfrm>
            <a:off x="6223000" y="1930400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flipV="1">
            <a:off x="6223000" y="3375025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a 88"/>
          <p:cNvGrpSpPr/>
          <p:nvPr/>
        </p:nvGrpSpPr>
        <p:grpSpPr>
          <a:xfrm>
            <a:off x="6572470" y="1295400"/>
            <a:ext cx="2355191" cy="1733499"/>
            <a:chOff x="6572470" y="1295400"/>
            <a:chExt cx="2355191" cy="1733499"/>
          </a:xfrm>
        </p:grpSpPr>
        <p:pic>
          <p:nvPicPr>
            <p:cNvPr id="27" name="Obraz 26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6616700" y="1295400"/>
              <a:ext cx="2310961" cy="2667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Obraz 2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6572470" y="2762250"/>
              <a:ext cx="2310521" cy="26664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9" name="pole tekstowe 28"/>
          <p:cNvSpPr txBox="1"/>
          <p:nvPr/>
        </p:nvSpPr>
        <p:spPr>
          <a:xfrm>
            <a:off x="251520" y="4509120"/>
            <a:ext cx="364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 smtClean="0"/>
              <a:t>Poissonian</a:t>
            </a:r>
            <a:r>
              <a:rPr lang="pl-PL" sz="2000" dirty="0" smtClean="0"/>
              <a:t> </a:t>
            </a:r>
            <a:r>
              <a:rPr lang="pl-PL" sz="2000" dirty="0" err="1" smtClean="0"/>
              <a:t>statistics</a:t>
            </a:r>
            <a:endParaRPr lang="pl-PL" sz="2000" dirty="0" smtClean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rot="5400000">
            <a:off x="486171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rot="5400000">
            <a:off x="477281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rot="5400000">
            <a:off x="499506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rot="5400000">
            <a:off x="490616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a 39"/>
          <p:cNvGrpSpPr/>
          <p:nvPr/>
        </p:nvGrpSpPr>
        <p:grpSpPr>
          <a:xfrm>
            <a:off x="395536" y="5517232"/>
            <a:ext cx="3168352" cy="1008112"/>
            <a:chOff x="395536" y="5517232"/>
            <a:chExt cx="3168352" cy="1008112"/>
          </a:xfrm>
        </p:grpSpPr>
        <p:sp>
          <p:nvSpPr>
            <p:cNvPr id="43" name="Prostokąt 42"/>
            <p:cNvSpPr/>
            <p:nvPr/>
          </p:nvSpPr>
          <p:spPr>
            <a:xfrm>
              <a:off x="395536" y="5517232"/>
              <a:ext cx="3168352" cy="100811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Obraz 50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26621" y="5589239"/>
              <a:ext cx="2131644" cy="47709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6" name="pole tekstowe 35"/>
            <p:cNvSpPr txBox="1"/>
            <p:nvPr/>
          </p:nvSpPr>
          <p:spPr>
            <a:xfrm>
              <a:off x="467544" y="6021288"/>
              <a:ext cx="30963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smtClean="0"/>
                <a:t>Standard limit (</a:t>
              </a:r>
              <a:r>
                <a:rPr lang="pl-PL" sz="2000" dirty="0" err="1" smtClean="0"/>
                <a:t>Shot</a:t>
              </a:r>
              <a:r>
                <a:rPr lang="pl-PL" sz="2000" dirty="0" smtClean="0"/>
                <a:t> </a:t>
              </a:r>
              <a:r>
                <a:rPr lang="pl-PL" sz="2000" dirty="0" err="1" smtClean="0"/>
                <a:t>noise</a:t>
              </a:r>
              <a:r>
                <a:rPr lang="pl-PL" sz="2000" dirty="0" smtClean="0"/>
                <a:t>)</a:t>
              </a:r>
              <a:endParaRPr lang="pl-PL" sz="20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7" name="Prostokąt 36"/>
          <p:cNvSpPr/>
          <p:nvPr/>
        </p:nvSpPr>
        <p:spPr>
          <a:xfrm>
            <a:off x="4927600" y="3740150"/>
            <a:ext cx="311150" cy="24892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ytuł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„</a:t>
            </a:r>
            <a:r>
              <a:rPr kumimoji="0" lang="pl-PL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Classical</a:t>
            </a: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 interferometry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" name="Obraz 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971600" y="5013176"/>
            <a:ext cx="1776457" cy="289190"/>
          </a:xfrm>
          <a:prstGeom prst="rect">
            <a:avLst/>
          </a:prstGeom>
          <a:noFill/>
          <a:ln/>
          <a:effectLst/>
        </p:spPr>
      </p:pic>
      <p:sp>
        <p:nvSpPr>
          <p:cNvPr id="46" name="pole tekstowe 45"/>
          <p:cNvSpPr txBox="1"/>
          <p:nvPr/>
        </p:nvSpPr>
        <p:spPr>
          <a:xfrm>
            <a:off x="395536" y="350100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 smtClean="0"/>
              <a:t>reasonable</a:t>
            </a:r>
            <a:r>
              <a:rPr lang="pl-PL" sz="2000" dirty="0" smtClean="0"/>
              <a:t> </a:t>
            </a:r>
            <a:r>
              <a:rPr lang="pl-PL" sz="2000" dirty="0" err="1" smtClean="0"/>
              <a:t>estimator</a:t>
            </a:r>
            <a:endParaRPr lang="pl-PL" sz="200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" name="Obraz 4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467544" y="3933056"/>
            <a:ext cx="2998884" cy="48329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11560" y="2564904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sym typeface="Symbol"/>
              </a:rPr>
              <a:t>Quantum </a:t>
            </a:r>
            <a:r>
              <a:rPr lang="pl-PL" sz="4400" b="1" dirty="0" smtClean="0">
                <a:sym typeface="Symbol"/>
              </a:rPr>
              <a:t>Interferometry  </a:t>
            </a:r>
            <a:br>
              <a:rPr lang="pl-PL" sz="4400" b="1" dirty="0" smtClean="0">
                <a:sym typeface="Symbol"/>
              </a:rPr>
            </a:br>
            <a:r>
              <a:rPr lang="pl-PL" sz="3200" b="1" dirty="0" err="1" smtClean="0">
                <a:sym typeface="Symbol"/>
              </a:rPr>
              <a:t>beating</a:t>
            </a:r>
            <a:r>
              <a:rPr lang="pl-PL" sz="3200" b="1" dirty="0" smtClean="0">
                <a:sym typeface="Symbol"/>
              </a:rPr>
              <a:t> </a:t>
            </a:r>
            <a:r>
              <a:rPr lang="pl-PL" sz="3200" b="1" dirty="0" err="1" smtClean="0">
                <a:sym typeface="Symbol"/>
              </a:rPr>
              <a:t>the</a:t>
            </a:r>
            <a:r>
              <a:rPr lang="pl-PL" sz="3200" b="1" dirty="0" smtClean="0">
                <a:sym typeface="Symbol"/>
              </a:rPr>
              <a:t> </a:t>
            </a:r>
            <a:r>
              <a:rPr lang="pl-PL" sz="3200" b="1" dirty="0" err="1" smtClean="0">
                <a:sym typeface="Symbol"/>
              </a:rPr>
              <a:t>shot</a:t>
            </a:r>
            <a:r>
              <a:rPr lang="pl-PL" sz="3200" b="1" dirty="0" smtClean="0">
                <a:sym typeface="Symbol"/>
              </a:rPr>
              <a:t> </a:t>
            </a:r>
            <a:r>
              <a:rPr lang="pl-PL" sz="3200" b="1" dirty="0" err="1" smtClean="0">
                <a:sym typeface="Symbol"/>
              </a:rPr>
              <a:t>noise</a:t>
            </a:r>
            <a:r>
              <a:rPr lang="pl-PL" sz="3200" b="1" dirty="0" smtClean="0">
                <a:sym typeface="Symbol"/>
              </a:rPr>
              <a:t> </a:t>
            </a:r>
            <a:r>
              <a:rPr lang="pl-PL" sz="3200" b="1" dirty="0" err="1" smtClean="0">
                <a:sym typeface="Symbol"/>
              </a:rPr>
              <a:t>using</a:t>
            </a:r>
            <a:r>
              <a:rPr lang="pl-PL" sz="3200" b="1" dirty="0" smtClean="0">
                <a:sym typeface="Symbol"/>
              </a:rPr>
              <a:t> </a:t>
            </a:r>
            <a:r>
              <a:rPr lang="pl-PL" sz="3200" b="1" dirty="0" err="1" smtClean="0">
                <a:sym typeface="Symbol"/>
              </a:rPr>
              <a:t>non-classical</a:t>
            </a:r>
            <a:r>
              <a:rPr lang="pl-PL" sz="3200" b="1" dirty="0" smtClean="0">
                <a:sym typeface="Symbol"/>
              </a:rPr>
              <a:t> </a:t>
            </a:r>
            <a:r>
              <a:rPr lang="pl-PL" sz="3200" b="1" dirty="0" err="1" smtClean="0">
                <a:sym typeface="Symbol"/>
              </a:rPr>
              <a:t>states</a:t>
            </a:r>
            <a:r>
              <a:rPr lang="pl-PL" sz="3200" b="1" dirty="0" smtClean="0">
                <a:sym typeface="Symbol"/>
              </a:rPr>
              <a:t> of </a:t>
            </a:r>
            <a:r>
              <a:rPr lang="pl-PL" sz="3200" b="1" dirty="0" err="1" smtClean="0">
                <a:sym typeface="Symbol"/>
              </a:rPr>
              <a:t>light</a:t>
            </a:r>
            <a:r>
              <a:rPr lang="pl-PL" sz="3200" b="1" dirty="0" smtClean="0">
                <a:sym typeface="Symbol"/>
              </a:rPr>
              <a:t> </a:t>
            </a:r>
            <a:r>
              <a:rPr lang="pl-PL" sz="3200" b="1" dirty="0" smtClean="0">
                <a:sym typeface="Symbol"/>
              </a:rPr>
              <a:t/>
            </a:r>
            <a:br>
              <a:rPr lang="pl-PL" sz="3200" b="1" dirty="0" smtClean="0">
                <a:sym typeface="Symbol"/>
              </a:rPr>
            </a:br>
            <a:endParaRPr lang="en-US" sz="3200" dirty="0"/>
          </a:p>
        </p:txBody>
      </p:sp>
      <p:pic>
        <p:nvPicPr>
          <p:cNvPr id="6" name="Obraz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6589" t="-18898" r="-6589" b="-18898"/>
          <a:stretch>
            <a:fillRect/>
          </a:stretch>
        </p:blipFill>
        <p:spPr bwMode="auto">
          <a:xfrm>
            <a:off x="3635896" y="4581128"/>
            <a:ext cx="1986902" cy="8434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Łącznik prosty 55"/>
          <p:cNvCxnSpPr/>
          <p:nvPr/>
        </p:nvCxnSpPr>
        <p:spPr>
          <a:xfrm>
            <a:off x="6254579" y="1935156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6256784" y="3396343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i="1" dirty="0" smtClean="0"/>
              <a:t>N</a:t>
            </a:r>
            <a:r>
              <a:rPr lang="pl-PL" sz="5400" b="1" dirty="0" smtClean="0"/>
              <a:t> independent </a:t>
            </a:r>
            <a:r>
              <a:rPr lang="pl-PL" sz="5400" b="1" dirty="0" err="1" smtClean="0"/>
              <a:t>photons</a:t>
            </a:r>
            <a:endParaRPr lang="en-US" sz="540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2740001" y="196215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740001" y="342900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971800" y="1739900"/>
            <a:ext cx="800100" cy="577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9" name="Łącznik prosty 8"/>
          <p:cNvCxnSpPr/>
          <p:nvPr/>
        </p:nvCxnSpPr>
        <p:spPr>
          <a:xfrm rot="10800000">
            <a:off x="1692251" y="270510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1666851" y="19621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587351" y="27051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1317502" y="258445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3" name="Łącznik prosty 12"/>
          <p:cNvCxnSpPr/>
          <p:nvPr/>
        </p:nvCxnSpPr>
        <p:spPr>
          <a:xfrm rot="10800000">
            <a:off x="5194300" y="26733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0800000">
            <a:off x="4127500" y="19621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57649" y="19177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Łącznik prosty 15"/>
          <p:cNvCxnSpPr/>
          <p:nvPr/>
        </p:nvCxnSpPr>
        <p:spPr>
          <a:xfrm flipV="1">
            <a:off x="5168900" y="19304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V="1">
            <a:off x="4127500" y="26733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4819551" y="255270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Schemat blokowy: opóźnienie 19"/>
          <p:cNvSpPr/>
          <p:nvPr/>
        </p:nvSpPr>
        <p:spPr>
          <a:xfrm>
            <a:off x="6660232" y="1700808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Schemat blokowy: opóźnienie 20"/>
          <p:cNvSpPr/>
          <p:nvPr/>
        </p:nvSpPr>
        <p:spPr>
          <a:xfrm>
            <a:off x="6623213" y="3130550"/>
            <a:ext cx="577850" cy="488950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9" name="Obraz 5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738558" y="1841500"/>
            <a:ext cx="278570" cy="178102"/>
          </a:xfrm>
          <a:prstGeom prst="rect">
            <a:avLst/>
          </a:prstGeom>
          <a:noFill/>
          <a:ln/>
          <a:effectLst/>
        </p:spPr>
      </p:pic>
      <p:pic>
        <p:nvPicPr>
          <p:cNvPr id="62" name="Obraz 6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259632" y="3861048"/>
            <a:ext cx="1866480" cy="266640"/>
          </a:xfrm>
          <a:prstGeom prst="rect">
            <a:avLst/>
          </a:prstGeom>
          <a:noFill/>
          <a:ln/>
          <a:effectLst/>
        </p:spPr>
      </p:pic>
      <p:pic>
        <p:nvPicPr>
          <p:cNvPr id="60" name="Obraz 5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727807" y="3284982"/>
            <a:ext cx="279963" cy="178993"/>
          </a:xfrm>
          <a:prstGeom prst="rect">
            <a:avLst/>
          </a:prstGeom>
          <a:noFill/>
          <a:ln/>
          <a:effectLst/>
        </p:spPr>
      </p:pic>
      <p:pic>
        <p:nvPicPr>
          <p:cNvPr id="64" name="Obraz 6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519782" y="3818947"/>
            <a:ext cx="1823410" cy="289451"/>
          </a:xfrm>
          <a:prstGeom prst="rect">
            <a:avLst/>
          </a:prstGeom>
          <a:noFill/>
          <a:ln/>
          <a:effectLst/>
        </p:spPr>
      </p:pic>
      <p:sp>
        <p:nvSpPr>
          <p:cNvPr id="37" name="Elipsa 36"/>
          <p:cNvSpPr/>
          <p:nvPr/>
        </p:nvSpPr>
        <p:spPr>
          <a:xfrm rot="-2100000">
            <a:off x="687074" y="3219686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ipsa 37"/>
          <p:cNvSpPr/>
          <p:nvPr/>
        </p:nvSpPr>
        <p:spPr>
          <a:xfrm rot="-2100000">
            <a:off x="862721" y="3078333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ipsa 38"/>
          <p:cNvSpPr/>
          <p:nvPr/>
        </p:nvSpPr>
        <p:spPr>
          <a:xfrm rot="-2100000">
            <a:off x="1047885" y="2926096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Obraz 64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795912" y="3861048"/>
            <a:ext cx="2090046" cy="244083"/>
          </a:xfrm>
          <a:prstGeom prst="rect">
            <a:avLst/>
          </a:prstGeom>
          <a:noFill/>
          <a:ln/>
          <a:effectLst/>
        </p:spPr>
      </p:pic>
      <p:grpSp>
        <p:nvGrpSpPr>
          <p:cNvPr id="70" name="Grupa 69"/>
          <p:cNvGrpSpPr/>
          <p:nvPr/>
        </p:nvGrpSpPr>
        <p:grpSpPr bwMode="auto">
          <a:xfrm>
            <a:off x="1378738" y="4250059"/>
            <a:ext cx="5827497" cy="400110"/>
            <a:chOff x="1378868" y="4250060"/>
            <a:chExt cx="5827497" cy="400110"/>
          </a:xfrm>
        </p:grpSpPr>
        <p:sp>
          <p:nvSpPr>
            <p:cNvPr id="45" name="pole tekstowe 44"/>
            <p:cNvSpPr txBox="1"/>
            <p:nvPr/>
          </p:nvSpPr>
          <p:spPr bwMode="auto">
            <a:xfrm>
              <a:off x="1378868" y="4250060"/>
              <a:ext cx="2786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err="1" smtClean="0"/>
                <a:t>example</a:t>
              </a:r>
              <a:r>
                <a:rPr lang="pl-PL" sz="2000" dirty="0" smtClean="0"/>
                <a:t> of an </a:t>
              </a:r>
              <a:r>
                <a:rPr lang="pl-PL" sz="2000" dirty="0" err="1" smtClean="0"/>
                <a:t>estimator</a:t>
              </a:r>
              <a:r>
                <a:rPr lang="pl-PL" sz="2000" dirty="0" smtClean="0"/>
                <a:t>:</a:t>
              </a:r>
              <a:endParaRPr lang="en-US" sz="2000" dirty="0"/>
            </a:p>
          </p:txBody>
        </p:sp>
        <p:pic>
          <p:nvPicPr>
            <p:cNvPr id="67" name="Obraz 66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4283711" y="4293096"/>
              <a:ext cx="2922654" cy="33083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5" name="Elipsa 54"/>
          <p:cNvSpPr/>
          <p:nvPr/>
        </p:nvSpPr>
        <p:spPr>
          <a:xfrm rot="-2100000">
            <a:off x="106048" y="3632694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Łącznik prosty 60"/>
          <p:cNvCxnSpPr>
            <a:stCxn id="55" idx="6"/>
            <a:endCxn id="37" idx="2"/>
          </p:cNvCxnSpPr>
          <p:nvPr/>
        </p:nvCxnSpPr>
        <p:spPr>
          <a:xfrm flipV="1">
            <a:off x="286144" y="3375470"/>
            <a:ext cx="418834" cy="2994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a 62"/>
          <p:cNvSpPr/>
          <p:nvPr/>
        </p:nvSpPr>
        <p:spPr>
          <a:xfrm rot="-2100000">
            <a:off x="499517" y="3352005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Nawias klamrowy otwierający 65"/>
          <p:cNvSpPr/>
          <p:nvPr/>
        </p:nvSpPr>
        <p:spPr>
          <a:xfrm rot="3099909" flipH="1">
            <a:off x="714206" y="2900345"/>
            <a:ext cx="287625" cy="1427066"/>
          </a:xfrm>
          <a:prstGeom prst="leftBrace">
            <a:avLst>
              <a:gd name="adj1" fmla="val 64477"/>
              <a:gd name="adj2" fmla="val 4899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Obraz 6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971600" y="3645024"/>
            <a:ext cx="228649" cy="202735"/>
          </a:xfrm>
          <a:prstGeom prst="rect">
            <a:avLst/>
          </a:prstGeom>
          <a:noFill/>
          <a:ln/>
          <a:effectLst/>
        </p:spPr>
      </p:pic>
      <p:grpSp>
        <p:nvGrpSpPr>
          <p:cNvPr id="3" name="Grupa 41"/>
          <p:cNvGrpSpPr/>
          <p:nvPr/>
        </p:nvGrpSpPr>
        <p:grpSpPr>
          <a:xfrm>
            <a:off x="2411760" y="5157192"/>
            <a:ext cx="4392488" cy="833339"/>
            <a:chOff x="2339752" y="4909209"/>
            <a:chExt cx="4392488" cy="833339"/>
          </a:xfrm>
        </p:grpSpPr>
        <p:sp>
          <p:nvSpPr>
            <p:cNvPr id="51" name="Prostokąt 50"/>
            <p:cNvSpPr/>
            <p:nvPr/>
          </p:nvSpPr>
          <p:spPr>
            <a:xfrm>
              <a:off x="2339752" y="4941168"/>
              <a:ext cx="4392488" cy="7920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2400063" y="4909209"/>
              <a:ext cx="2967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err="1" smtClean="0"/>
                <a:t>Estimator</a:t>
              </a:r>
              <a:r>
                <a:rPr lang="pl-PL" sz="2400" dirty="0" smtClean="0"/>
                <a:t> </a:t>
              </a:r>
              <a:r>
                <a:rPr lang="pl-PL" sz="2400" dirty="0" err="1" smtClean="0"/>
                <a:t>uncertainty</a:t>
              </a:r>
              <a:r>
                <a:rPr lang="pl-PL" sz="2400" dirty="0" smtClean="0"/>
                <a:t>:</a:t>
              </a:r>
              <a:endParaRPr lang="en-US" sz="2400" dirty="0"/>
            </a:p>
          </p:txBody>
        </p:sp>
        <p:pic>
          <p:nvPicPr>
            <p:cNvPr id="72" name="Obraz 71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096" y="5013176"/>
              <a:ext cx="1094781" cy="38172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1" name="Prostokąt 70"/>
            <p:cNvSpPr/>
            <p:nvPr/>
          </p:nvSpPr>
          <p:spPr>
            <a:xfrm>
              <a:off x="3163343" y="5373216"/>
              <a:ext cx="27210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dirty="0" smtClean="0"/>
                <a:t>Standard Limit (</a:t>
              </a:r>
              <a:r>
                <a:rPr lang="pl-PL" dirty="0" err="1" smtClean="0"/>
                <a:t>Shot</a:t>
              </a:r>
              <a:r>
                <a:rPr lang="pl-PL" dirty="0" smtClean="0"/>
                <a:t> </a:t>
              </a:r>
              <a:r>
                <a:rPr lang="pl-PL" dirty="0" err="1" smtClean="0"/>
                <a:t>noise</a:t>
              </a:r>
              <a:r>
                <a:rPr lang="pl-PL" dirty="0" smtClean="0"/>
                <a:t>)</a:t>
              </a:r>
              <a:endParaRPr lang="en-US" dirty="0"/>
            </a:p>
          </p:txBody>
        </p:sp>
      </p:grpSp>
      <p:pic>
        <p:nvPicPr>
          <p:cNvPr id="58" name="Obraz 57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444458" y="2492896"/>
            <a:ext cx="2488729" cy="381005"/>
          </a:xfrm>
          <a:prstGeom prst="rect">
            <a:avLst/>
          </a:prstGeom>
          <a:noFill/>
          <a:ln/>
          <a:effectLst/>
        </p:spPr>
      </p:pic>
      <p:pic>
        <p:nvPicPr>
          <p:cNvPr id="50" name="Obraz 49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7308524" y="1772816"/>
            <a:ext cx="1443410" cy="266557"/>
          </a:xfrm>
          <a:prstGeom prst="rect">
            <a:avLst/>
          </a:prstGeom>
          <a:noFill/>
          <a:ln/>
          <a:effectLst/>
        </p:spPr>
      </p:pic>
      <p:pic>
        <p:nvPicPr>
          <p:cNvPr id="57" name="Obraz 56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7318964" y="3212975"/>
            <a:ext cx="1422532" cy="2893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Entanglement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b="1" noProof="0" dirty="0" err="1" smtClean="0">
                <a:latin typeface="+mj-lt"/>
                <a:ea typeface="+mj-ea"/>
                <a:cs typeface="+mj-cs"/>
              </a:rPr>
              <a:t>enhanced</a:t>
            </a:r>
            <a:r>
              <a:rPr lang="pl-PL" sz="4400" b="1" noProof="0" dirty="0" smtClean="0">
                <a:latin typeface="+mj-lt"/>
                <a:ea typeface="+mj-ea"/>
                <a:cs typeface="+mj-cs"/>
              </a:rPr>
              <a:t> precision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-180528" y="1052736"/>
            <a:ext cx="5076056" cy="3261303"/>
            <a:chOff x="-180528" y="1052736"/>
            <a:chExt cx="5076056" cy="3261303"/>
          </a:xfrm>
        </p:grpSpPr>
        <p:cxnSp>
          <p:nvCxnSpPr>
            <p:cNvPr id="6" name="Łącznik prosty 5"/>
            <p:cNvCxnSpPr/>
            <p:nvPr/>
          </p:nvCxnSpPr>
          <p:spPr>
            <a:xfrm rot="10800000">
              <a:off x="1780283" y="2666008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Łącznik prosty 6"/>
            <p:cNvCxnSpPr/>
            <p:nvPr/>
          </p:nvCxnSpPr>
          <p:spPr>
            <a:xfrm flipV="1">
              <a:off x="1754883" y="1923058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/>
            <p:cNvCxnSpPr/>
            <p:nvPr/>
          </p:nvCxnSpPr>
          <p:spPr>
            <a:xfrm flipV="1">
              <a:off x="675383" y="2666008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Prostokąt 8"/>
            <p:cNvSpPr/>
            <p:nvPr/>
          </p:nvSpPr>
          <p:spPr>
            <a:xfrm>
              <a:off x="1405534" y="2545358"/>
              <a:ext cx="755650" cy="22225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0" name="Obraz 9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67737" y="3295872"/>
              <a:ext cx="349151" cy="34915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" name="pole tekstowe 10"/>
            <p:cNvSpPr txBox="1"/>
            <p:nvPr/>
          </p:nvSpPr>
          <p:spPr>
            <a:xfrm>
              <a:off x="-180528" y="1052736"/>
              <a:ext cx="5076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 err="1" smtClean="0">
                  <a:solidFill>
                    <a:srgbClr val="000000"/>
                  </a:solidFill>
                </a:rPr>
                <a:t>Hong-Ou-Mandel</a:t>
              </a:r>
              <a:r>
                <a:rPr lang="pl-PL" sz="2400" dirty="0" smtClean="0">
                  <a:solidFill>
                    <a:srgbClr val="000000"/>
                  </a:solidFill>
                </a:rPr>
                <a:t> </a:t>
              </a:r>
              <a:r>
                <a:rPr lang="pl-PL" sz="2400" dirty="0" err="1" smtClean="0">
                  <a:solidFill>
                    <a:srgbClr val="000000"/>
                  </a:solidFill>
                </a:rPr>
                <a:t>interference</a:t>
              </a:r>
              <a:endParaRPr lang="pl-PL" sz="24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12" name="Łącznik prosty 11"/>
            <p:cNvCxnSpPr/>
            <p:nvPr/>
          </p:nvCxnSpPr>
          <p:spPr>
            <a:xfrm rot="10800000">
              <a:off x="627584" y="1805732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Obraz 1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67737" y="1628799"/>
              <a:ext cx="349151" cy="3491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" name="Obraz 1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/>
            <a:srcRect l="-3544" t="-18898" r="-3544" b="-18898"/>
            <a:stretch>
              <a:fillRect/>
            </a:stretch>
          </p:blipFill>
          <p:spPr bwMode="auto">
            <a:xfrm>
              <a:off x="683568" y="3789040"/>
              <a:ext cx="2175496" cy="52499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</p:pic>
        <p:cxnSp>
          <p:nvCxnSpPr>
            <p:cNvPr id="15" name="Łącznik prosty 14"/>
            <p:cNvCxnSpPr/>
            <p:nvPr/>
          </p:nvCxnSpPr>
          <p:spPr>
            <a:xfrm rot="5400000">
              <a:off x="1763688" y="2780928"/>
              <a:ext cx="216024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a 15"/>
          <p:cNvGrpSpPr/>
          <p:nvPr/>
        </p:nvGrpSpPr>
        <p:grpSpPr>
          <a:xfrm>
            <a:off x="2828033" y="1628800"/>
            <a:ext cx="3978210" cy="2685108"/>
            <a:chOff x="2828033" y="1628800"/>
            <a:chExt cx="3978210" cy="2685108"/>
          </a:xfrm>
        </p:grpSpPr>
        <p:cxnSp>
          <p:nvCxnSpPr>
            <p:cNvPr id="17" name="Łącznik prosty 16"/>
            <p:cNvCxnSpPr/>
            <p:nvPr/>
          </p:nvCxnSpPr>
          <p:spPr>
            <a:xfrm flipV="1">
              <a:off x="2828033" y="1916832"/>
              <a:ext cx="1383927" cy="622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2828033" y="3389908"/>
              <a:ext cx="1412663" cy="1590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Prostokąt 18"/>
            <p:cNvSpPr/>
            <p:nvPr/>
          </p:nvSpPr>
          <p:spPr>
            <a:xfrm>
              <a:off x="3059832" y="1700808"/>
              <a:ext cx="800100" cy="57785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20" name="Obraz 53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45681" y="187860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Obraz 2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rcRect l="-2700" t="-18898" r="-2700" b="-18898"/>
            <a:stretch>
              <a:fillRect/>
            </a:stretch>
          </p:blipFill>
          <p:spPr bwMode="auto">
            <a:xfrm>
              <a:off x="3995936" y="3789040"/>
              <a:ext cx="2810307" cy="52486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</p:pic>
        <p:cxnSp>
          <p:nvCxnSpPr>
            <p:cNvPr id="22" name="Łącznik prosty 21"/>
            <p:cNvCxnSpPr/>
            <p:nvPr/>
          </p:nvCxnSpPr>
          <p:spPr>
            <a:xfrm rot="5400000">
              <a:off x="2699792" y="2924944"/>
              <a:ext cx="25922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22"/>
          <p:cNvGrpSpPr/>
          <p:nvPr/>
        </p:nvGrpSpPr>
        <p:grpSpPr>
          <a:xfrm>
            <a:off x="4211960" y="1625532"/>
            <a:ext cx="3816424" cy="1983358"/>
            <a:chOff x="4211960" y="1625532"/>
            <a:chExt cx="3816424" cy="1983358"/>
          </a:xfrm>
        </p:grpSpPr>
        <p:sp>
          <p:nvSpPr>
            <p:cNvPr id="24" name="Schemat blokowy: opóźnienie 23"/>
            <p:cNvSpPr/>
            <p:nvPr/>
          </p:nvSpPr>
          <p:spPr>
            <a:xfrm>
              <a:off x="6778217" y="1625532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5" name="Schemat blokowy: opóźnienie 24"/>
            <p:cNvSpPr/>
            <p:nvPr/>
          </p:nvSpPr>
          <p:spPr>
            <a:xfrm>
              <a:off x="6778217" y="3119940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26" name="Łącznik prosty 25"/>
            <p:cNvCxnSpPr/>
            <p:nvPr/>
          </p:nvCxnSpPr>
          <p:spPr>
            <a:xfrm flipV="1">
              <a:off x="6387548" y="1870010"/>
              <a:ext cx="390506" cy="11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>
            <a:xfrm>
              <a:off x="6228184" y="3356992"/>
              <a:ext cx="51954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27"/>
            <p:cNvCxnSpPr/>
            <p:nvPr/>
          </p:nvCxnSpPr>
          <p:spPr>
            <a:xfrm rot="10800000">
              <a:off x="4211960" y="1916832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Łącznik prosty 28"/>
            <p:cNvCxnSpPr/>
            <p:nvPr/>
          </p:nvCxnSpPr>
          <p:spPr>
            <a:xfrm flipV="1">
              <a:off x="4244211" y="2657466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/>
            <p:cNvCxnSpPr/>
            <p:nvPr/>
          </p:nvCxnSpPr>
          <p:spPr>
            <a:xfrm flipV="1">
              <a:off x="5328658" y="1866325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/>
            <p:cNvCxnSpPr/>
            <p:nvPr/>
          </p:nvCxnSpPr>
          <p:spPr>
            <a:xfrm rot="10800000">
              <a:off x="5220072" y="2636912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Elipsa 31"/>
            <p:cNvSpPr/>
            <p:nvPr/>
          </p:nvSpPr>
          <p:spPr>
            <a:xfrm>
              <a:off x="7452320" y="2420888"/>
              <a:ext cx="576064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>
                  <a:solidFill>
                    <a:schemeClr val="tx1"/>
                  </a:solidFill>
                </a:rPr>
                <a:t>&amp;</a:t>
              </a:r>
              <a:endParaRPr lang="en-US" dirty="0"/>
            </a:p>
          </p:txBody>
        </p:sp>
        <p:cxnSp>
          <p:nvCxnSpPr>
            <p:cNvPr id="33" name="Kształt 32"/>
            <p:cNvCxnSpPr>
              <a:stCxn id="24" idx="3"/>
              <a:endCxn id="32" idx="0"/>
            </p:cNvCxnSpPr>
            <p:nvPr/>
          </p:nvCxnSpPr>
          <p:spPr>
            <a:xfrm>
              <a:off x="7356067" y="1870007"/>
              <a:ext cx="384285" cy="55088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Kształt 33"/>
            <p:cNvCxnSpPr>
              <a:stCxn id="25" idx="3"/>
              <a:endCxn id="32" idx="4"/>
            </p:cNvCxnSpPr>
            <p:nvPr/>
          </p:nvCxnSpPr>
          <p:spPr>
            <a:xfrm flipV="1">
              <a:off x="7356067" y="2924944"/>
              <a:ext cx="384285" cy="43947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4932040" y="2564904"/>
              <a:ext cx="755650" cy="22225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16" name="Grupa 35"/>
          <p:cNvGrpSpPr/>
          <p:nvPr/>
        </p:nvGrpSpPr>
        <p:grpSpPr>
          <a:xfrm>
            <a:off x="467544" y="4581128"/>
            <a:ext cx="2258170" cy="1917575"/>
            <a:chOff x="5292080" y="4653136"/>
            <a:chExt cx="2258170" cy="1917575"/>
          </a:xfrm>
        </p:grpSpPr>
        <p:grpSp>
          <p:nvGrpSpPr>
            <p:cNvPr id="23" name="Grupa 72"/>
            <p:cNvGrpSpPr/>
            <p:nvPr/>
          </p:nvGrpSpPr>
          <p:grpSpPr bwMode="auto">
            <a:xfrm>
              <a:off x="5292080" y="4653136"/>
              <a:ext cx="2258170" cy="1318998"/>
              <a:chOff x="5076056" y="4869160"/>
              <a:chExt cx="2258170" cy="1318998"/>
            </a:xfrm>
          </p:grpSpPr>
          <p:pic>
            <p:nvPicPr>
              <p:cNvPr id="39" name="Obraz 38" descr="mzcounts.tif"/>
              <p:cNvPicPr>
                <a:picLocks noChangeAspect="1"/>
              </p:cNvPicPr>
              <p:nvPr/>
            </p:nvPicPr>
            <p:blipFill>
              <a:blip r:embed="rId16" cstate="print"/>
              <a:srcRect l="7087" r="11339"/>
              <a:stretch>
                <a:fillRect/>
              </a:stretch>
            </p:blipFill>
            <p:spPr bwMode="auto">
              <a:xfrm>
                <a:off x="5253361" y="5065223"/>
                <a:ext cx="1491869" cy="1063833"/>
              </a:xfrm>
              <a:prstGeom prst="rect">
                <a:avLst/>
              </a:prstGeom>
            </p:spPr>
          </p:pic>
          <p:sp>
            <p:nvSpPr>
              <p:cNvPr id="40" name="Łuk 39"/>
              <p:cNvSpPr/>
              <p:nvPr/>
            </p:nvSpPr>
            <p:spPr bwMode="auto">
              <a:xfrm>
                <a:off x="5076056" y="4887918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Łuk 40"/>
              <p:cNvSpPr/>
              <p:nvPr/>
            </p:nvSpPr>
            <p:spPr bwMode="auto">
              <a:xfrm flipH="1">
                <a:off x="6671805" y="4887918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Obraz 41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 bwMode="auto">
              <a:xfrm>
                <a:off x="7021566" y="4869160"/>
                <a:ext cx="312660" cy="20791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38" name="Obraz 3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5556317" y="6093295"/>
              <a:ext cx="1273748" cy="47741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6" name="Grupa 42"/>
          <p:cNvGrpSpPr/>
          <p:nvPr/>
        </p:nvGrpSpPr>
        <p:grpSpPr>
          <a:xfrm>
            <a:off x="3707904" y="4653136"/>
            <a:ext cx="4749176" cy="1782305"/>
            <a:chOff x="3707904" y="4653136"/>
            <a:chExt cx="4749176" cy="1782305"/>
          </a:xfrm>
        </p:grpSpPr>
        <p:grpSp>
          <p:nvGrpSpPr>
            <p:cNvPr id="37" name="Grupa 33"/>
            <p:cNvGrpSpPr/>
            <p:nvPr/>
          </p:nvGrpSpPr>
          <p:grpSpPr>
            <a:xfrm>
              <a:off x="6516216" y="4653136"/>
              <a:ext cx="1940864" cy="1782305"/>
              <a:chOff x="1187624" y="4725144"/>
              <a:chExt cx="1940864" cy="1782305"/>
            </a:xfrm>
          </p:grpSpPr>
          <p:pic>
            <p:nvPicPr>
              <p:cNvPr id="47" name="Obraz 34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1619672" y="6093296"/>
                <a:ext cx="1082143" cy="41415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8" name="Obraz 47" descr="mzcounts2.tif"/>
              <p:cNvPicPr>
                <a:picLocks noChangeAspect="1"/>
              </p:cNvPicPr>
              <p:nvPr/>
            </p:nvPicPr>
            <p:blipFill>
              <a:blip r:embed="rId20" cstate="print"/>
              <a:srcRect l="6142" r="11339"/>
              <a:stretch>
                <a:fillRect/>
              </a:stretch>
            </p:blipFill>
            <p:spPr>
              <a:xfrm>
                <a:off x="1187624" y="4725144"/>
                <a:ext cx="1940864" cy="1368152"/>
              </a:xfrm>
              <a:prstGeom prst="rect">
                <a:avLst/>
              </a:prstGeom>
            </p:spPr>
          </p:pic>
        </p:grpSp>
        <p:pic>
          <p:nvPicPr>
            <p:cNvPr id="45" name="Obraz 44" descr="txp_fi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3968" y="4797152"/>
              <a:ext cx="2020037" cy="28664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6" name="Obraz 45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07904" y="5301208"/>
              <a:ext cx="2613315" cy="287625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i = \langle n_i \rangle \pm \sqrt{\langle n_i \rangle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58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\ket{\psi_\varphi}) = N^2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292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ket{1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45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^{(\t{i})} = F^{(\t{ii})}=F^{(\t{iii})}=F^{(\t{iv})}= N^2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5"/>
  <p:tag name="PICTUREFILESIZE" val="418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(n_1,n_2) =&#10; \arccos\left(\frac{n_1-n_2}{|\alpha|^2} 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8"/>
  <p:tag name="PICTUREFILESIZE" val="637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^{(\t{i})} \overset{?}{=} F^{(\t{ii})} \overset{?}{=} &#10;F^{(\t{iii})}  \overset{?}{=} F^{(\t{iv})} =  ?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3"/>
  <p:tag name="PICTUREFILESIZE" val="41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\propto \frac{1}{|\alpha|} = \frac{1}{\sqrt{\bar{n}}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7"/>
  <p:tag name="PICTUREFILESIZE" val="282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\rangle = |\alpha|^2(1+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60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^{(i)} = \frac{N}{n} n^2 \eta^{2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5"/>
  <p:tag name="PICTUREFILESIZE" val="319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n}F^{(i)} = \frac{N}{e \ln(1/\eta^2)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5"/>
  <p:tag name="PICTUREFILESIZE" val="524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^{(\t{ii})} = \max_{\rho_N} F[\Lambda^{\otimes N}(\rho_N)] = ? 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3"/>
  <p:tag name="PICTUREFILESIZE" val="617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=\ket{\psi}\bra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5"/>
  <p:tag name="PICTUREFILESIZE" val="194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 = (\ket{0} + \ket{1})/\sqrt{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8"/>
  <p:tag name="PICTUREFILESIZE" val="359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2 \rangle = |\alpha|^2(1-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70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9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83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9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83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_Q\left[\rho_\varphi\right] \leq &#10;F_Q\left[\sigma_\varphi^{\otimes N}\right] = N F_Q[\sigma_\varphi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9"/>
  <p:tag name="PICTUREFILESIZE" val="686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 \varphi \geq \frac{1}{\sqrt{N F_Q[\sigma_\varphi]}}&#10;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9"/>
  <p:tag name="PICTUREFILESIZE" val="453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 = \sum_{j} p_j(\varphi) \ket{j}\bra{j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6"/>
  <p:tag name="PICTUREFILESIZE" val="435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{\pm}(\varphi) = \frac{\epsilon_{\mp} &#10;\pm (\varphi-\varphi_0)}{\epsilon_++\epsilon_-}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4"/>
  <p:tag name="PICTUREFILESIZE" val="384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\left[\rho_\varphi\right] \leq &#10;F\left[\sigma_\varphi^{\otimes N}\right] = N F[\sigma_\varphi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3"/>
  <p:tag name="PICTUREFILESIZE" val="553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(\sigma_\varphi)= \sum_{s=\pm}\frac{1}{p_s(\varphi)} &#10;\left(\frac{d p_s(\varphi)}{d\varphi}\right)^2 = \frac{1}{\epsilon_+\epsilon_-}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72"/>
  <p:tag name="PICTUREFILESIZE" val="1101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ambda_\pm = &#10;\Lambda_{\varphi_0} \pm &#10; \epsilon_\pm\left.\frac{d \Lambda_\varphi}{d \varphi}\right|_{\varphi=\varphi_0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9"/>
  <p:tag name="PICTUREFILESIZE" val="79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} = p_+(\varphi) \Lambda_+ + p_-(\varphi)&#10; \Lambda_- + O(d\varphi^2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60"/>
  <p:tag name="PICTUREFILESIZE" val="737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verset{O(\delta\varphi)}{\approx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1"/>
  <p:tag name="PICTUREFILESIZE" val="161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= p_+(\varphi)\ket{+}\bra{+} + p_-(\varphi) \ket{-}\bra{-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5"/>
  <p:tag name="PICTUREFILESIZE" val="530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49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46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&lt;   \frac{1}{\sqrt{N}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3"/>
  <p:tag name="PICTUREFILESIZE" val="223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5"/>
  <p:tag name="PICTUREFILESIZE" val="90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sqrt{\frac{\epsilon_+ \epsilon_-}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530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sqrt{\frac{1-\eta^2}{\eta^2 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592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sqrt{\frac{1-\eta}{\eta 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5"/>
  <p:tag name="PICTUREFILESIZE" val="551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49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46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5"/>
  <p:tag name="PICTUREFILESIZE" val="90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geq \sqrt{\frac{\epsilon_+ \epsilon_-}{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53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 \simeq \sqrt{\frac{1-\eta^2}{\eta^2 N}}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9"/>
  <p:tag name="PICTUREFILESIZE" val="582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+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18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49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"/>
  <p:tag name="PICTUREFILESIZE" val="146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\rangle  = N \cos^2(\varphi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4"/>
  <p:tag name="PICTUREFILESIZE" val="424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_0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5"/>
  <p:tag name="PICTUREFILESIZE" val="90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F^{(\textrm{ii})} = \frac{N \eta^2}{1-\eta^2}$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2"/>
  <p:tag name="PICTUREFILESIZE" val="59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^{(\t{i})} = \frac{N}{e \ln(1/\eta^2)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384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F^{(\textrm{ii})}}{F^{(\textrm{i}})} $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1"/>
  <p:tag name="PICTUREFILESIZE" val="387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verset{ ? }{&lt;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58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equiv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17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{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2 \rangle  = N \sin^2(\varphi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414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L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0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{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{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{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7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\rangle  -\langle n_2 \rangle  = N \cos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4"/>
  <p:tag name="PICTUREFILESIZE" val="386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equiv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1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{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sigma_{\varphi}^{\otimes N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"/>
  <p:tag name="PICTUREFILESIZE" val="150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\tilde{L}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60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\left[\rho_\varphi\right] \leq &#10;F\left[\sigma_\varphi^{\otimes N}\right] = N F[\sigma_\varphi]&#10;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3"/>
  <p:tag name="PICTUREFILESIZE" val="553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^{(\t{i})} = F^{(\t{ii})} = F^{(\t{iii})} = F^{(\t{iv})}$ - decoherence free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9"/>
  <p:tag name="PICTUREFILESIZE" val="608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^{(\t{i})} \overset{e }{&lt;}  F^{(\t{ii})} = F^{(\t{iii})} = F^{(\t{iv})}$ - dephasing, loss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3"/>
  <p:tag name="PICTUREFILESIZE" val="719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^{(\t{}i)} \overset{e }{&lt;}  F^{(\t{ii})} &lt; F^{(\t{iii})} \overset{?}{=} F^{(\t{iv})}$ - spontaneous emission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2"/>
  <p:tag name="PICTUREFILESIZE" val="83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^{(\t{i})} \overset{e ? }{&lt;}  F^{(\t{ii})} \leq F^{(\t{iii})} \overset{?}{=} F^{(\t{iv})}$ - &#10;general conjecture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7"/>
  <p:tag name="PICTUREFILESIZE" val="819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2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approx \sqrt{\frac{1- \eta + \eta e^{-2s}}{\eta |\alpha|^2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0"/>
  <p:tag name="PICTUREFILESIZE" val="615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(n_1,n_2) = \binom{N}{n_1} p_1^{n_1} p_2^{n_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8"/>
  <p:tag name="PICTUREFILESIZE" val="55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Delta\varphi^{\t{optimal}}}{\Delta \varphi^{\t{squeezed}}}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7"/>
  <p:tag name="PICTUREFILESIZE" val="370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{\Delta \varphi}_{\t{squeezed}}}{{\Delta \varphi}_{\t{standard}}}&#10; \approx 0.66 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2"/>
  <p:tag name="PICTUREFILESIZE" val="463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sigma^2(\tau) = \frac{1}{2} \mathbb{E} \left[\left( \frac{1}{\tau}\int_{0}^{\tau} \omega(t)&#10; \t{d}t- \frac{1}{\tau}\int_{\tau}^{2 \tau} \omega(t) \t{d} t   \right)^2\right]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0"/>
  <p:tag name="PICTUREFILESIZE" val="997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sigma^2(\tau) = \frac{1}{2} \mathbb{E} \left[\left( \frac{1}{\tau}\int_{0}^{\tau} \omega(t)&#10; \t{d}t- \frac{1}{\tau}\int_{\tau}^{2 \tau} \omega(t) \t{d} t   \right)^2\right]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90"/>
  <p:tag name="PICTUREFILESIZE" val="997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geq \t{computble quantity dependend only on } \psi &#10;\t{ and uncorrected LO frequency fluctuation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82"/>
  <p:tag name="PICTUREFILESIZE" val="1330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ge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4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au = m 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2"/>
  <p:tag name="PICTUREFILESIZE" val="100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au = m 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2"/>
  <p:tag name="PICTUREFILESIZE" val="100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mega^{(0)}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98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mega^{(m-1)}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"/>
  <p:tag name="PICTUREFILESIZE" val="126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1 = \cos^2(\varphi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5"/>
  <p:tag name="PICTUREFILESIZE" val="321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mega^{(m)}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"/>
  <p:tag name="PICTUREFILESIZE" val="114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mega^{(2m-2)}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4"/>
  <p:tag name="PICTUREFILESIZE" val="161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ket{\psi} \overset{\omega^{(2)}}{\longrightarrow} \rho^{(2)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0"/>
  <p:tag name="PICTUREFILESIZE" val="284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x_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62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omega}(x_0,x_1,x_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4"/>
  <p:tag name="PICTUREFILESIZE" val="279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omega^{(2)} = \omega^{(0)}(t) - \tilde{\omega}(x_0) - \tilde{\omega}(x_0,x_1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47"/>
  <p:tag name="PICTUREFILESIZE" val="707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x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49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omega}(x_0,x_1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9"/>
  <p:tag name="PICTUREFILESIZE" val="213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ket{\psi} \overset{\omega^{(1)}}{\longrightarrow} \rho^{(1)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0"/>
  <p:tag name="PICTUREFILESIZE" val="251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omega^{(1)} = \omega^{(0)}(t) - \tilde{\omega}(x_0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6"/>
  <p:tag name="PICTUREFILESIZE" val="440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2 = \sin^2(\varphi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4"/>
  <p:tag name="PICTUREFILESIZE" val="316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%\usepackage[polish]{babel}&#10;%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ket{\psi} \overset{\omega^{(0)}(t)}{\rightarrow} \rho^{(0)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58"/>
  <p:tag name="PICTUREFILESIZE" val="326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x_0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57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omega}(x_0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54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f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62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-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23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psilon_+$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"/>
  <p:tag name="PICTUREFILESIZE" val="132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-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+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"/>
  <p:tag name="PICTUREFILESIZE" val="50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+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7"/>
  <p:tag name="PICTUREFILESIZE" val="134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{\varphi - d\varphi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8"/>
  <p:tag name="PICTUREFILESIZE" val="13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= \frac{1}{\sqrt{N}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3"/>
  <p:tag name="PICTUREFILESIZE" val="198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4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(n_1,n_2) =&#10; \arccos\left(\frac{n_1-n_2}{N} 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5"/>
  <p:tag name="PICTUREFILESIZE" val="56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(n_1,n_2) =&#10; \arccos\left(\frac{n_1-n_2}{|\alpha|^2} 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8"/>
  <p:tag name="PICTUREFILESIZE" val="63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color]{slides}\pagestyle{empty}&#10;\begin{document}&#10;$p_{11} = \frac{1}{2}(1 +\cos 2\phi)$&#10;\end{document}&#10;"/>
  <p:tag name="FILENAME" val="txp_fig"/>
  <p:tag name="FORMAT" val="pngmono"/>
  <p:tag name="RES" val="600"/>
  <p:tag name="BLEND" val="0"/>
  <p:tag name="TRANSPARENT" val="1"/>
  <p:tag name="TBUG" val="0"/>
  <p:tag name="ALLOWFS" val="0"/>
  <p:tag name="ORIGWIDTH" val="197"/>
  <p:tag name="PICTUREFILESIZE" val="382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color]{slides}\pagestyle{empty}&#10;\begin{document}&#10;$p_{02}+p_{20} = \frac{1}{2}(1-\cos 2\phi)$&#10;\end{document}&#10;"/>
  <p:tag name="FILENAME" val="txp_fig"/>
  <p:tag name="FORMAT" val="pngmono"/>
  <p:tag name="RES" val="600"/>
  <p:tag name="BLEND" val="0"/>
  <p:tag name="TRANSPARENT" val="1"/>
  <p:tag name="TBUG" val="0"/>
  <p:tag name="ALLOWFS" val="0"/>
  <p:tag name="ORIGWIDTH" val="254"/>
  <p:tag name="PICTUREFILESIZE" val="527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2}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4"/>
  <p:tag name="PICTUREFILESIZE" val="18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\sqrt{2}}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2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times 2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94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2} + e^{-2 i \varphi} \ket{2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5"/>
  <p:tag name="PICTUREFILESIZE" val="528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45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45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2} + \ket{2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6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\rangle = |\alpha|^2 \cos^2 (\varphi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1"/>
  <p:tag name="PICTUREFILESIZE" val="448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N} + \ket{N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8"/>
  <p:tag name="PICTUREFILESIZE" val="41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N} + e^{- i N \varphi} \ket{N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6"/>
  <p:tag name="PICTUREFILESIZE" val="576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\sqrt{N}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3"/>
  <p:tag name="PICTUREFILESIZE" val="235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times N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110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N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7"/>
  <p:tag name="PICTUREFILESIZE" val="191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bar{N} = |\alpha|^2 + \sinh^2 s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9"/>
  <p:tag name="PICTUREFILESIZE" val="290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e^{-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2 \rangle = |\alpha|^2 \sin^2(\varphi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0"/>
  <p:tag name="PICTUREFILESIZE" val="44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2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\approx \frac{1}{\bar{N}^{3/4}} &lt; \frac{1}{\sqrt{\bar{N}}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7"/>
  <p:tag name="PICTUREFILESIZE" val="375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alpha \ket{a} \oplus \frac{1}{\sqrt{2}}( \alpha^2 \ket{a} \ket{a} + \tanh s \ket{b}\ket{b}) + \dots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69"/>
  <p:tag name="PICTUREFILESIZE" val="79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_a \ket{s}_b \propto (\ket{0} + \alpha\ket{1} +&#10; \frac{\alpha^2}{\sqrt{2}}\ket{2} + \dots)&#10; \otimes (\ket{0} + \frac{\tanh s}{\sqrt{2}} \ket{2} + \dots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62"/>
  <p:tag name="PICTUREFILESIZE" val="114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e^{-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ket{\alpha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2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ket{s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6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frac{1}{\sqrt{2}}(\ket{a}\ket{b} + \ket{b}\ket{a}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8"/>
  <p:tag name="PICTUREFILESIZE" val="370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\frac{1}{\sqrt{2}}(e^{2i\varphi}\ket{a}\ket{a} + \ket{b}\ket{b}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5"/>
  <p:tag name="PICTUREFILESIZE" val="51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1}_a \ket{1}_b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2"/>
  <p:tag name="PICTUREFILESIZE" val="12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frac{1}{\sqrt{2}}(e^{2i\varphi}\ket{2}_a\ket{0}_b + \ket{0}_a\ket{2}_b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3"/>
  <p:tag name="PICTUREFILESIZE" val="596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ket{1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45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\ket{1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45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=\frac{1}{\sqrt{2}}(e^{i N \varphi }\ket{0}^{\otimes N}+\ket{1}^{\otimes N}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6"/>
  <p:tag name="PICTUREFILESIZE" val="694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\ket{\Psi_\varphi}) = N^2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272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=\frac{1}{\sqrt{2}}(e^{i\varphi }\ket{0}+\ket{1}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1"/>
  <p:tag name="PICTUREFILESIZE" val="472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(\ket{\psi_\varphi}^{\otimes N}) = N F(\ket{\psi_\varphi}) = N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7"/>
  <p:tag name="PICTUREFILESIZE" val="53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 = 4 (\braket{\Psi^\prime_\varphi}{\Psi^\prime_\varphi} - &#10;|\braket{\Psi_\varphi}{\Psi^\prime_\varphi}|^2)&#10;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1"/>
  <p:tag name="PICTUREFILESIZE" val="605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ket{\Psi^\prime_\varphi}= \frac{d}{d \varphi} \ket{\Psi_\varphi}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34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 {\varphi} \geq \frac{1}{\sqrt{ F}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6"/>
  <p:tag name="PICTUREFILESIZE" val="246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}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42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62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=e^{i \frac{\sigma_z}{2} \varphi}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4"/>
  <p:tag name="PICTUREFILESIZE" val="147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=\frac{1}{\sqrt{2}}(e^{iN\varphi }\ket{0}+\ket{1})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8"/>
  <p:tag name="PICTUREFILESIZE" val="5185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12373</TotalTime>
  <Words>825</Words>
  <Application>Microsoft Office PowerPoint</Application>
  <PresentationFormat>Pokaz na ekranie (4:3)</PresentationFormat>
  <Paragraphs>163</Paragraphs>
  <Slides>34</Slides>
  <Notes>7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Slajd 1</vt:lpstr>
      <vt:lpstr>Making the most of the quantum world</vt:lpstr>
      <vt:lpstr>Quantum Metrology   Quantum Interferometry</vt:lpstr>
      <vt:lpstr>Quantum Metrology   Quantum Interferometry &gt; Classical Interferometry </vt:lpstr>
      <vt:lpstr>,,Classical’’ interferometry</vt:lpstr>
      <vt:lpstr>Slajd 6</vt:lpstr>
      <vt:lpstr>Slajd 7</vt:lpstr>
      <vt:lpstr>N independent photons</vt:lpstr>
      <vt:lpstr>Slajd 9</vt:lpstr>
      <vt:lpstr>Slajd 10</vt:lpstr>
      <vt:lpstr>What about squeezing?</vt:lpstr>
      <vt:lpstr>Slajd 12</vt:lpstr>
      <vt:lpstr>Quantum metrology as a quantum channel estimation problem</vt:lpstr>
      <vt:lpstr>Given N uses of a channel… coherence will also do</vt:lpstr>
      <vt:lpstr>Sensing a quantumm channel using entanglement</vt:lpstr>
      <vt:lpstr>Impact of decoherence…</vt:lpstr>
      <vt:lpstr>Dephasing</vt:lpstr>
      <vt:lpstr>Channel simulation idea</vt:lpstr>
      <vt:lpstr>Channel simulation idea</vt:lpstr>
      <vt:lpstr>Slajd 20</vt:lpstr>
      <vt:lpstr>Slajd 21</vt:lpstr>
      <vt:lpstr>Slajd 22</vt:lpstr>
      <vt:lpstr>Slajd 23</vt:lpstr>
      <vt:lpstr>Slajd 24</vt:lpstr>
      <vt:lpstr>Channel simulation idea</vt:lpstr>
      <vt:lpstr>Entanglement enhancement in  quantum metrology</vt:lpstr>
      <vt:lpstr>Slajd 27</vt:lpstr>
      <vt:lpstr>Slajd 28</vt:lpstr>
      <vt:lpstr>Optimality of the squeezed vacuum+coherent state strategy</vt:lpstr>
      <vt:lpstr>Slajd 30</vt:lpstr>
      <vt:lpstr>Slajd 31</vt:lpstr>
      <vt:lpstr>Slajd 32</vt:lpstr>
      <vt:lpstr>Slajd 33</vt:lpstr>
      <vt:lpstr>Slajd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Rafal</dc:creator>
  <cp:lastModifiedBy>Rafal</cp:lastModifiedBy>
  <cp:revision>434</cp:revision>
  <dcterms:created xsi:type="dcterms:W3CDTF">2011-12-06T11:47:15Z</dcterms:created>
  <dcterms:modified xsi:type="dcterms:W3CDTF">2015-07-09T21:53:30Z</dcterms:modified>
</cp:coreProperties>
</file>